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best403@gmail.com" initials="h" lastIdx="3" clrIdx="0">
    <p:extLst>
      <p:ext uri="{19B8F6BF-5375-455C-9EA6-DF929625EA0E}">
        <p15:presenceInfo xmlns:p15="http://schemas.microsoft.com/office/powerpoint/2012/main" userId="6b8080b363ccdf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BDD5C-A874-485D-8D31-7284EA4C681C}" v="2" dt="2021-11-02T02:09:26.378"/>
    <p1510:client id="{9A946EDB-A8EC-4AC0-BD68-4E26141E826D}" v="5" dt="2021-11-01T16:57:22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4" autoAdjust="0"/>
    <p:restoredTop sz="68646" autoAdjust="0"/>
  </p:normalViewPr>
  <p:slideViewPr>
    <p:cSldViewPr snapToGrid="0">
      <p:cViewPr varScale="1">
        <p:scale>
          <a:sx n="77" d="100"/>
          <a:sy n="77" d="100"/>
        </p:scale>
        <p:origin x="2424" y="84"/>
      </p:cViewPr>
      <p:guideLst>
        <p:guide orient="horz" pos="2156"/>
        <p:guide pos="3839"/>
      </p:guideLst>
    </p:cSldViewPr>
  </p:slideViewPr>
  <p:notesTextViewPr>
    <p:cViewPr>
      <p:scale>
        <a:sx n="202" d="100"/>
        <a:sy n="202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y3908@naver.com" userId="46c2e1d55d7ba975" providerId="LiveId" clId="{9285938B-6437-45AA-ADC4-9E185A3DE234}"/>
    <pc:docChg chg="custSel modSld">
      <pc:chgData name="wony3908@naver.com" userId="46c2e1d55d7ba975" providerId="LiveId" clId="{9285938B-6437-45AA-ADC4-9E185A3DE234}" dt="2021-11-01T14:16:52.996" v="276" actId="14100"/>
      <pc:docMkLst>
        <pc:docMk/>
      </pc:docMkLst>
      <pc:sldChg chg="modSp mod">
        <pc:chgData name="wony3908@naver.com" userId="46c2e1d55d7ba975" providerId="LiveId" clId="{9285938B-6437-45AA-ADC4-9E185A3DE234}" dt="2021-11-01T14:12:21.354" v="0" actId="1076"/>
        <pc:sldMkLst>
          <pc:docMk/>
          <pc:sldMk cId="0" sldId="256"/>
        </pc:sldMkLst>
        <pc:spChg chg="mod">
          <ac:chgData name="wony3908@naver.com" userId="46c2e1d55d7ba975" providerId="LiveId" clId="{9285938B-6437-45AA-ADC4-9E185A3DE234}" dt="2021-11-01T14:12:21.354" v="0" actId="1076"/>
          <ac:spMkLst>
            <pc:docMk/>
            <pc:sldMk cId="0" sldId="256"/>
            <ac:spMk id="6" creationId="{00000000-0000-0000-0000-000000000000}"/>
          </ac:spMkLst>
        </pc:spChg>
      </pc:sldChg>
      <pc:sldChg chg="addSp delSp modSp mod">
        <pc:chgData name="wony3908@naver.com" userId="46c2e1d55d7ba975" providerId="LiveId" clId="{9285938B-6437-45AA-ADC4-9E185A3DE234}" dt="2021-11-01T14:16:05.047" v="271" actId="14100"/>
        <pc:sldMkLst>
          <pc:docMk/>
          <pc:sldMk cId="0" sldId="269"/>
        </pc:sldMkLst>
        <pc:picChg chg="add mod">
          <ac:chgData name="wony3908@naver.com" userId="46c2e1d55d7ba975" providerId="LiveId" clId="{9285938B-6437-45AA-ADC4-9E185A3DE234}" dt="2021-11-01T14:16:05.047" v="271" actId="14100"/>
          <ac:picMkLst>
            <pc:docMk/>
            <pc:sldMk cId="0" sldId="269"/>
            <ac:picMk id="113" creationId="{84CAA22D-A974-4ED8-B9DE-79BCFC6925EA}"/>
          </ac:picMkLst>
        </pc:picChg>
        <pc:picChg chg="del">
          <ac:chgData name="wony3908@naver.com" userId="46c2e1d55d7ba975" providerId="LiveId" clId="{9285938B-6437-45AA-ADC4-9E185A3DE234}" dt="2021-11-01T14:15:54.774" v="267" actId="478"/>
          <ac:picMkLst>
            <pc:docMk/>
            <pc:sldMk cId="0" sldId="269"/>
            <ac:picMk id="165" creationId="{00000000-0000-0000-0000-000000000000}"/>
          </ac:picMkLst>
        </pc:picChg>
      </pc:sldChg>
      <pc:sldChg chg="addSp delSp modSp mod">
        <pc:chgData name="wony3908@naver.com" userId="46c2e1d55d7ba975" providerId="LiveId" clId="{9285938B-6437-45AA-ADC4-9E185A3DE234}" dt="2021-11-01T14:16:52.996" v="276" actId="14100"/>
        <pc:sldMkLst>
          <pc:docMk/>
          <pc:sldMk cId="0" sldId="270"/>
        </pc:sldMkLst>
        <pc:picChg chg="mod">
          <ac:chgData name="wony3908@naver.com" userId="46c2e1d55d7ba975" providerId="LiveId" clId="{9285938B-6437-45AA-ADC4-9E185A3DE234}" dt="2021-11-01T14:16:14.030" v="272" actId="14100"/>
          <ac:picMkLst>
            <pc:docMk/>
            <pc:sldMk cId="0" sldId="270"/>
            <ac:picMk id="4" creationId="{00000000-0000-0000-0000-000000000000}"/>
          </ac:picMkLst>
        </pc:picChg>
        <pc:picChg chg="add del mod">
          <ac:chgData name="wony3908@naver.com" userId="46c2e1d55d7ba975" providerId="LiveId" clId="{9285938B-6437-45AA-ADC4-9E185A3DE234}" dt="2021-11-01T14:15:56.994" v="268" actId="21"/>
          <ac:picMkLst>
            <pc:docMk/>
            <pc:sldMk cId="0" sldId="270"/>
            <ac:picMk id="6" creationId="{8DC7E8AA-7959-476A-98F5-0BADB374E1A9}"/>
          </ac:picMkLst>
        </pc:picChg>
        <pc:picChg chg="add mod">
          <ac:chgData name="wony3908@naver.com" userId="46c2e1d55d7ba975" providerId="LiveId" clId="{9285938B-6437-45AA-ADC4-9E185A3DE234}" dt="2021-11-01T14:16:52.996" v="276" actId="14100"/>
          <ac:picMkLst>
            <pc:docMk/>
            <pc:sldMk cId="0" sldId="270"/>
            <ac:picMk id="8" creationId="{2795B26E-39B0-4F45-9275-68B7F586448F}"/>
          </ac:picMkLst>
        </pc:picChg>
      </pc:sldChg>
      <pc:sldChg chg="modSp mod">
        <pc:chgData name="wony3908@naver.com" userId="46c2e1d55d7ba975" providerId="LiveId" clId="{9285938B-6437-45AA-ADC4-9E185A3DE234}" dt="2021-11-01T14:14:51.062" v="264" actId="20577"/>
        <pc:sldMkLst>
          <pc:docMk/>
          <pc:sldMk cId="0" sldId="276"/>
        </pc:sldMkLst>
        <pc:spChg chg="mod">
          <ac:chgData name="wony3908@naver.com" userId="46c2e1d55d7ba975" providerId="LiveId" clId="{9285938B-6437-45AA-ADC4-9E185A3DE234}" dt="2021-11-01T14:12:50.582" v="61" actId="20577"/>
          <ac:spMkLst>
            <pc:docMk/>
            <pc:sldMk cId="0" sldId="276"/>
            <ac:spMk id="174" creationId="{00000000-0000-0000-0000-000000000000}"/>
          </ac:spMkLst>
        </pc:spChg>
        <pc:spChg chg="mod">
          <ac:chgData name="wony3908@naver.com" userId="46c2e1d55d7ba975" providerId="LiveId" clId="{9285938B-6437-45AA-ADC4-9E185A3DE234}" dt="2021-11-01T14:14:51.062" v="264" actId="20577"/>
          <ac:spMkLst>
            <pc:docMk/>
            <pc:sldMk cId="0" sldId="276"/>
            <ac:spMk id="175" creationId="{00000000-0000-0000-0000-000000000000}"/>
          </ac:spMkLst>
        </pc:spChg>
      </pc:sldChg>
    </pc:docChg>
  </pc:docChgLst>
  <pc:docChgLst>
    <pc:chgData name="hwbest403@gmail.com" userId="6b8080b363ccdfdb" providerId="LiveId" clId="{55EBDD5C-A874-485D-8D31-7284EA4C681C}"/>
    <pc:docChg chg="undo custSel modSld">
      <pc:chgData name="hwbest403@gmail.com" userId="6b8080b363ccdfdb" providerId="LiveId" clId="{55EBDD5C-A874-485D-8D31-7284EA4C681C}" dt="2021-11-02T02:13:55.816" v="15"/>
      <pc:docMkLst>
        <pc:docMk/>
      </pc:docMkLst>
      <pc:sldChg chg="addCm delCm modCm modNotesTx">
        <pc:chgData name="hwbest403@gmail.com" userId="6b8080b363ccdfdb" providerId="LiveId" clId="{55EBDD5C-A874-485D-8D31-7284EA4C681C}" dt="2021-11-02T02:12:50.709" v="10"/>
        <pc:sldMkLst>
          <pc:docMk/>
          <pc:sldMk cId="0" sldId="273"/>
        </pc:sldMkLst>
      </pc:sldChg>
      <pc:sldChg chg="addCm delCm modCm modNotesTx">
        <pc:chgData name="hwbest403@gmail.com" userId="6b8080b363ccdfdb" providerId="LiveId" clId="{55EBDD5C-A874-485D-8D31-7284EA4C681C}" dt="2021-11-02T02:12:57.484" v="11"/>
        <pc:sldMkLst>
          <pc:docMk/>
          <pc:sldMk cId="0" sldId="274"/>
        </pc:sldMkLst>
      </pc:sldChg>
      <pc:sldChg chg="modNotesTx">
        <pc:chgData name="hwbest403@gmail.com" userId="6b8080b363ccdfdb" providerId="LiveId" clId="{55EBDD5C-A874-485D-8D31-7284EA4C681C}" dt="2021-11-02T02:13:14.570" v="12"/>
        <pc:sldMkLst>
          <pc:docMk/>
          <pc:sldMk cId="0" sldId="275"/>
        </pc:sldMkLst>
      </pc:sldChg>
      <pc:sldChg chg="modNotesTx">
        <pc:chgData name="hwbest403@gmail.com" userId="6b8080b363ccdfdb" providerId="LiveId" clId="{55EBDD5C-A874-485D-8D31-7284EA4C681C}" dt="2021-11-02T02:13:31.007" v="13"/>
        <pc:sldMkLst>
          <pc:docMk/>
          <pc:sldMk cId="0" sldId="276"/>
        </pc:sldMkLst>
      </pc:sldChg>
      <pc:sldChg chg="modNotesTx">
        <pc:chgData name="hwbest403@gmail.com" userId="6b8080b363ccdfdb" providerId="LiveId" clId="{55EBDD5C-A874-485D-8D31-7284EA4C681C}" dt="2021-11-02T02:13:51.114" v="14"/>
        <pc:sldMkLst>
          <pc:docMk/>
          <pc:sldMk cId="0" sldId="277"/>
        </pc:sldMkLst>
      </pc:sldChg>
      <pc:sldChg chg="modNotesTx">
        <pc:chgData name="hwbest403@gmail.com" userId="6b8080b363ccdfdb" providerId="LiveId" clId="{55EBDD5C-A874-485D-8D31-7284EA4C681C}" dt="2021-11-02T02:13:55.816" v="15"/>
        <pc:sldMkLst>
          <pc:docMk/>
          <pc:sldMk cId="0" sldId="278"/>
        </pc:sldMkLst>
      </pc:sldChg>
    </pc:docChg>
  </pc:docChgLst>
  <pc:docChgLst>
    <pc:chgData name="wony3908@naver.com" userId="46c2e1d55d7ba975" providerId="LiveId" clId="{88A63AD3-CD48-476E-ABAF-FE74A4BD6244}"/>
    <pc:docChg chg="custSel modSld">
      <pc:chgData name="wony3908@naver.com" userId="46c2e1d55d7ba975" providerId="LiveId" clId="{88A63AD3-CD48-476E-ABAF-FE74A4BD6244}" dt="2021-11-01T15:56:52.961" v="7" actId="14100"/>
      <pc:docMkLst>
        <pc:docMk/>
      </pc:docMkLst>
      <pc:sldChg chg="addSp delSp modSp mod">
        <pc:chgData name="wony3908@naver.com" userId="46c2e1d55d7ba975" providerId="LiveId" clId="{88A63AD3-CD48-476E-ABAF-FE74A4BD6244}" dt="2021-11-01T15:56:52.961" v="7" actId="14100"/>
        <pc:sldMkLst>
          <pc:docMk/>
          <pc:sldMk cId="0" sldId="268"/>
        </pc:sldMkLst>
        <pc:picChg chg="del">
          <ac:chgData name="wony3908@naver.com" userId="46c2e1d55d7ba975" providerId="LiveId" clId="{88A63AD3-CD48-476E-ABAF-FE74A4BD6244}" dt="2021-11-01T15:56:29.368" v="0" actId="478"/>
          <ac:picMkLst>
            <pc:docMk/>
            <pc:sldMk cId="0" sldId="268"/>
            <ac:picMk id="4" creationId="{00000000-0000-0000-0000-000000000000}"/>
          </ac:picMkLst>
        </pc:picChg>
        <pc:picChg chg="add del mod">
          <ac:chgData name="wony3908@naver.com" userId="46c2e1d55d7ba975" providerId="LiveId" clId="{88A63AD3-CD48-476E-ABAF-FE74A4BD6244}" dt="2021-11-01T15:56:47.792" v="4" actId="478"/>
          <ac:picMkLst>
            <pc:docMk/>
            <pc:sldMk cId="0" sldId="268"/>
            <ac:picMk id="7" creationId="{43B90F83-8935-4305-800D-9397316EC42D}"/>
          </ac:picMkLst>
        </pc:picChg>
        <pc:picChg chg="add mod">
          <ac:chgData name="wony3908@naver.com" userId="46c2e1d55d7ba975" providerId="LiveId" clId="{88A63AD3-CD48-476E-ABAF-FE74A4BD6244}" dt="2021-11-01T15:56:52.961" v="7" actId="14100"/>
          <ac:picMkLst>
            <pc:docMk/>
            <pc:sldMk cId="0" sldId="268"/>
            <ac:picMk id="11" creationId="{59790A2F-6775-474F-88DC-D638FEDDE30E}"/>
          </ac:picMkLst>
        </pc:picChg>
      </pc:sldChg>
    </pc:docChg>
  </pc:docChgLst>
  <pc:docChgLst>
    <pc:chgData name="hwbest403@gmail.com" userId="6b8080b363ccdfdb" providerId="LiveId" clId="{9A946EDB-A8EC-4AC0-BD68-4E26141E826D}"/>
    <pc:docChg chg="addSld delSld modSld">
      <pc:chgData name="hwbest403@gmail.com" userId="6b8080b363ccdfdb" providerId="LiveId" clId="{9A946EDB-A8EC-4AC0-BD68-4E26141E826D}" dt="2021-11-01T16:57:22.352" v="7"/>
      <pc:docMkLst>
        <pc:docMk/>
      </pc:docMkLst>
      <pc:sldChg chg="addSp modSp">
        <pc:chgData name="hwbest403@gmail.com" userId="6b8080b363ccdfdb" providerId="LiveId" clId="{9A946EDB-A8EC-4AC0-BD68-4E26141E826D}" dt="2021-11-01T16:56:03.667" v="4"/>
        <pc:sldMkLst>
          <pc:docMk/>
          <pc:sldMk cId="0" sldId="274"/>
        </pc:sldMkLst>
        <pc:spChg chg="add mod">
          <ac:chgData name="hwbest403@gmail.com" userId="6b8080b363ccdfdb" providerId="LiveId" clId="{9A946EDB-A8EC-4AC0-BD68-4E26141E826D}" dt="2021-11-01T16:56:03.667" v="4"/>
          <ac:spMkLst>
            <pc:docMk/>
            <pc:sldMk cId="0" sldId="274"/>
            <ac:spMk id="166" creationId="{59C53BA6-9BB3-4238-8C4E-11BA84B09BFC}"/>
          </ac:spMkLst>
        </pc:spChg>
      </pc:sldChg>
      <pc:sldChg chg="add del">
        <pc:chgData name="hwbest403@gmail.com" userId="6b8080b363ccdfdb" providerId="LiveId" clId="{9A946EDB-A8EC-4AC0-BD68-4E26141E826D}" dt="2021-11-01T16:56:33.075" v="5"/>
        <pc:sldMkLst>
          <pc:docMk/>
          <pc:sldMk cId="0" sldId="275"/>
        </pc:sldMkLst>
      </pc:sldChg>
      <pc:sldChg chg="add del">
        <pc:chgData name="hwbest403@gmail.com" userId="6b8080b363ccdfdb" providerId="LiveId" clId="{9A946EDB-A8EC-4AC0-BD68-4E26141E826D}" dt="2021-11-01T16:56:52.468" v="6"/>
        <pc:sldMkLst>
          <pc:docMk/>
          <pc:sldMk cId="0" sldId="276"/>
        </pc:sldMkLst>
      </pc:sldChg>
      <pc:sldChg chg="add del">
        <pc:chgData name="hwbest403@gmail.com" userId="6b8080b363ccdfdb" providerId="LiveId" clId="{9A946EDB-A8EC-4AC0-BD68-4E26141E826D}" dt="2021-11-01T16:57:22.352" v="7"/>
        <pc:sldMkLst>
          <pc:docMk/>
          <pc:sldMk cId="0" sldId="27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0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4AE97F8-0FE0-4A57-B926-205758AD5B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660DBA-DB5F-40BC-9281-AEC981EA51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D73D0-84B8-46EA-A2E7-8C992FAA4A43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F7D6DB-FAD4-4D80-BA5D-BDA820E905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418501-A095-4ACD-B05C-92FB25DBA2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7B53E-E7A2-4A84-93DC-D4455968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05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C6707-8F47-48A4-A7BF-C8E0A060C55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C0A4D-8FAC-4025-8DF7-8A775D296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앞서 발표한 최재원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학우님에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이어서 심현우 발표하겠습니다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두번째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Supervised learning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-algorithm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적용한 모델에 대해서 설명하겠습니다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 data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로는 상관관계에서 분석한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데이터를 의사결정나무와 동일하게 사용했습니다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경기의 승패와 관련된 중요한 요소인 안타 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홈런수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평균자책점을 사용하여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train set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test set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나눠 모델에 적용했습니다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0A4D-8FAC-4025-8DF7-8A775D29630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93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다음으로 그룹을 분류를 할 때는 이웃을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개로 승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무를 각각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1, 0, 2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적용했습니다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학습을 완료한 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test set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결과는 아래에 표를 보시면 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승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무에 대한 각각 정밀도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재현율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스코어가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앞에 있는 정밀도와 재현율은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실제값과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예측값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대비 예측성공에 대한 지표들입니다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스코어는 이 두 지표의 평균으로 예측 모델의 실질적인 결과는 스코어의 정확도를 보시면 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 프로젝트의 초기 모델의 정확도는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프로로 괜찮은 성능을 가지고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0A4D-8FAC-4025-8DF7-8A775D29630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3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다음으로 프로젝트의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issue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향후 계획에 대해서 설명하겠습니다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첫번째로는 저희 모델의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관한 이슈입니다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모델의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경기가 끝난 후 경기 결과에 대한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사용하고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test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할 때도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완료한 경기에 대한 승패를 예측합니다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0A4D-8FAC-4025-8DF7-8A775D29630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0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이를 보완하기 위해서 이닝에 따라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나눠 모델에 적용할 생각입니다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지금까지 사용하던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특정 이닝까지의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boundary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설정하여 학습을 진행합니다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경기가 진행되고 있는 도중 모델을 사용하여 결과를 예측할 수 있도록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프로젝트의 목적이 단순히 경기의 승패를 </a:t>
            </a:r>
            <a:r>
              <a:rPr lang="ko-KR" altLang="ko-KR" sz="1800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예측한다기</a:t>
            </a:r>
            <a:r>
              <a:rPr lang="ko-KR" altLang="ko-KR" sz="1800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보다는 경기 중간 </a:t>
            </a:r>
            <a:r>
              <a:rPr lang="ko-KR" altLang="ko-KR" sz="1800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중간</a:t>
            </a:r>
            <a:r>
              <a:rPr lang="ko-KR" altLang="ko-KR" sz="1800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승패 확률을 계산하여 효율적인 경기 운영 방식을 선택하기 위함에 목적을 두고 있기 때문에 </a:t>
            </a:r>
            <a:r>
              <a:rPr lang="ko-KR" altLang="ko-KR" sz="1800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이닝별로</a:t>
            </a:r>
            <a:r>
              <a:rPr lang="ko-KR" altLang="ko-KR" sz="1800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승패 확률 계산은 상당히 중요하다고 생각합니다</a:t>
            </a:r>
            <a:r>
              <a:rPr lang="en-US" altLang="ko-KR" sz="1800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현재 사용하는 데이터와 더불어 새로운 지표를 추가하는 방법도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최근 경기를 분석하여 해당 팀에 대한 우세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열세를 파악하고 현대 야구에서 등장한 새로운 야구 지표인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OPS, WHIP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등을 각 선수마다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구성하는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지표들은 현재 저희가 획득한 데이터들의 단순계산을 통해 획득할 수 있는 지표로서 단순 수치형 지표들 보다 </a:t>
            </a:r>
            <a:r>
              <a:rPr lang="ko-KR" altLang="ko-KR" sz="1800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승패에</a:t>
            </a:r>
            <a:r>
              <a:rPr lang="ko-KR" altLang="ko-KR" sz="1800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관해 조금 더 설득력이 있는 지표로 작용할 수 있습니다</a:t>
            </a:r>
            <a:r>
              <a:rPr lang="en-US" altLang="ko-KR" sz="1800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0A4D-8FAC-4025-8DF7-8A775D29630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80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두번째 이슈로는 정확도를 향상시키기 위한 향후 계획입니다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조금 더 정확한 예측을 위해 현재 구성한 모델에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ada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boost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적용할 생각입니다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Ada boost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학습 결과물에 가중치를 두어 더하는 방법이다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이전의 분류기에 의해 잘못 분류된 데이터들이 성능을 떨어뜨리는 것을 방지할 수 있고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과적합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등 단점도 보완할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0A4D-8FAC-4025-8DF7-8A775D29630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0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야구는 끝날 때까지 끝난 게 아니라는 요기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베라의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말이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이런 야구 경기가 진행되는 상황에서 경기를 분석하고 전략을 세우는 것에 도움이 될 수 있는 모델을 만드는 것이 최종 목표입니다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0A4D-8FAC-4025-8DF7-8A775D29630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2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41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5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3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2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6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4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7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7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9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30" name="Picture 6" descr="aerial photography of baseball stadium"/>
          <p:cNvPicPr>
            <a:picLocks noChangeAspect="1" noChangeArrowheads="1"/>
          </p:cNvPicPr>
          <p:nvPr/>
        </p:nvPicPr>
        <p:blipFill rotWithShape="1">
          <a:blip r:embed="rId2"/>
          <a:srcRect t="7900" b="79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-67112" y="-8389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/>
              <a:ea typeface="KoPub돋움체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4765" y="3668800"/>
            <a:ext cx="2551611" cy="574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1512" y="2206800"/>
            <a:ext cx="2781660" cy="2096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4400" spc="300">
                <a:solidFill>
                  <a:schemeClr val="bg1"/>
                </a:solidFill>
                <a:latin typeface="KoPub돋움체 Bold"/>
                <a:ea typeface="KoPub돋움체 Bold"/>
                <a:cs typeface="KoPubWorld돋움체_Pro Bold"/>
              </a:rPr>
              <a:t>KBO</a:t>
            </a:r>
          </a:p>
          <a:p>
            <a:pPr algn="dist">
              <a:defRPr/>
            </a:pPr>
            <a:r>
              <a:rPr lang="ko-KR" altLang="en-US" sz="4400" spc="300">
                <a:solidFill>
                  <a:schemeClr val="bg1"/>
                </a:solidFill>
                <a:latin typeface="KoPub돋움체 Bold"/>
                <a:ea typeface="KoPub돋움체 Bold"/>
                <a:cs typeface="KoPubWorld돋움체_Pro Bold"/>
              </a:rPr>
              <a:t>프로야구</a:t>
            </a:r>
          </a:p>
          <a:p>
            <a:pPr algn="dist">
              <a:defRPr/>
            </a:pPr>
            <a:r>
              <a:rPr lang="ko-KR" altLang="en-US" sz="4400" spc="300">
                <a:latin typeface="KoPub돋움체 Bold"/>
                <a:ea typeface="KoPub돋움체 Bold"/>
                <a:cs typeface="KoPubWorld돋움체_Pro Bold"/>
              </a:rPr>
              <a:t>승패예측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4766" y="2243173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74765" y="4379032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1513" y="4552636"/>
            <a:ext cx="36227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  <a:latin typeface="KoPub돋움체 Light"/>
                <a:ea typeface="KoPub돋움체 Light"/>
              </a:rPr>
              <a:t>남주형</a:t>
            </a:r>
            <a:r>
              <a:rPr lang="en-US" altLang="ko-KR" sz="1600">
                <a:solidFill>
                  <a:schemeClr val="bg1"/>
                </a:solidFill>
                <a:latin typeface="KoPub돋움체 Light"/>
                <a:ea typeface="KoPub돋움체 Light"/>
              </a:rPr>
              <a:t>,</a:t>
            </a:r>
            <a:r>
              <a:rPr lang="ko-KR" altLang="en-US" sz="1600">
                <a:solidFill>
                  <a:schemeClr val="bg1"/>
                </a:solidFill>
                <a:latin typeface="KoPub돋움체 Light"/>
                <a:ea typeface="KoPub돋움체 Light"/>
              </a:rPr>
              <a:t> 최재원</a:t>
            </a:r>
            <a:r>
              <a:rPr lang="en-US" altLang="ko-KR" sz="1600">
                <a:solidFill>
                  <a:schemeClr val="bg1"/>
                </a:solidFill>
                <a:latin typeface="KoPub돋움체 Light"/>
                <a:ea typeface="KoPub돋움체 Light"/>
              </a:rPr>
              <a:t>,</a:t>
            </a:r>
            <a:r>
              <a:rPr lang="ko-KR" altLang="en-US" sz="1600">
                <a:solidFill>
                  <a:schemeClr val="bg1"/>
                </a:solidFill>
                <a:latin typeface="KoPub돋움체 Light"/>
                <a:ea typeface="KoPub돋움체 Light"/>
              </a:rPr>
              <a:t> 심현우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513" y="4856672"/>
            <a:ext cx="3622766" cy="2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KoPub돋움체 Light"/>
                <a:ea typeface="KoPub돋움체 Light"/>
              </a:rPr>
              <a:t>2</a:t>
            </a:r>
            <a:r>
              <a:rPr lang="ko-KR" altLang="en-US" sz="1400">
                <a:solidFill>
                  <a:schemeClr val="bg1"/>
                </a:solidFill>
                <a:latin typeface="KoPub돋움체 Light"/>
                <a:ea typeface="KoPub돋움체 Light"/>
              </a:rPr>
              <a:t>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3" name="TextBox 33"/>
          <p:cNvSpPr txBox="1"/>
          <p:nvPr/>
        </p:nvSpPr>
        <p:spPr>
          <a:xfrm>
            <a:off x="1664826" y="1383122"/>
            <a:ext cx="4431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P</a:t>
            </a:r>
            <a:r>
              <a:rPr lang="en-US" altLang="ko-KR" sz="2000">
                <a:solidFill>
                  <a:srgbClr val="2C190A"/>
                </a:solidFill>
                <a:latin typeface="KoPub돋움체 Bold"/>
                <a:ea typeface="KoPub돋움체 Bold"/>
              </a:rPr>
              <a:t>earson </a:t>
            </a: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상관계수</a:t>
            </a: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76" name="TextBox 33"/>
          <p:cNvSpPr txBox="1"/>
          <p:nvPr/>
        </p:nvSpPr>
        <p:spPr>
          <a:xfrm>
            <a:off x="1640837" y="3032852"/>
            <a:ext cx="5006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상관분석을 위해 범주형 변수 수치화</a:t>
            </a:r>
            <a:endParaRPr kumimoji="0" lang="en-US" altLang="ko-KR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1897" y="3625416"/>
            <a:ext cx="8307388" cy="2276263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681897" y="1790273"/>
            <a:ext cx="84333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/>
              <a:t>두 변수 간의 선형 관계를 파악하기 위한 변수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/>
              <a:t>+1~-1 </a:t>
            </a:r>
            <a:r>
              <a:rPr lang="ko-KR" altLang="en-US"/>
              <a:t>사이 값을 가지며</a:t>
            </a:r>
            <a:r>
              <a:rPr lang="en-US" altLang="ko-KR"/>
              <a:t>, </a:t>
            </a:r>
            <a:r>
              <a:rPr lang="ko-KR" altLang="en-US"/>
              <a:t>양수는 양의 상관관계를 음수는 음의 상관관계</a:t>
            </a:r>
            <a:r>
              <a:rPr lang="en-US" altLang="ko-KR"/>
              <a:t> </a:t>
            </a:r>
          </a:p>
          <a:p>
            <a:pPr marL="285750" indent="-285750">
              <a:buFontTx/>
              <a:buChar char="-"/>
              <a:defRPr/>
            </a:pPr>
            <a:endParaRPr lang="ko-KR" altLang="en-US"/>
          </a:p>
        </p:txBody>
      </p:sp>
      <p:sp>
        <p:nvSpPr>
          <p:cNvPr id="179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pearson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상관관계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3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pearson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상관관계</a:t>
            </a:r>
          </a:p>
        </p:txBody>
      </p:sp>
      <p:pic>
        <p:nvPicPr>
          <p:cNvPr id="17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429" y="779496"/>
            <a:ext cx="9498402" cy="5299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2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pearson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상관관계</a:t>
            </a:r>
          </a:p>
        </p:txBody>
      </p:sp>
      <p:pic>
        <p:nvPicPr>
          <p:cNvPr id="173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4993" y="788521"/>
            <a:ext cx="7397731" cy="5898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/>
          <p:cNvSpPr txBox="1"/>
          <p:nvPr/>
        </p:nvSpPr>
        <p:spPr>
          <a:xfrm>
            <a:off x="686549" y="909412"/>
            <a:ext cx="774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v"/>
              <a:defRPr/>
            </a:pPr>
            <a:r>
              <a:rPr lang="en-US" altLang="ko-KR"/>
              <a:t>Input Data</a:t>
            </a:r>
            <a:r>
              <a:rPr lang="ko-KR" altLang="en-US"/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5195" y="2563455"/>
            <a:ext cx="7342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v"/>
              <a:defRPr/>
            </a:pPr>
            <a:r>
              <a:rPr lang="ko-KR" altLang="en-US"/>
              <a:t>결정 나무에서 클래스 변수명 지정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618" y="3071455"/>
            <a:ext cx="4728308" cy="1625356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749552" y="4921408"/>
            <a:ext cx="7068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v"/>
              <a:defRPr/>
            </a:pPr>
            <a:r>
              <a:rPr lang="ko-KR" altLang="en-US"/>
              <a:t>의사 결정나무의 과대적합 문제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62618" y="5414924"/>
            <a:ext cx="8519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/>
              <a:t>Train data</a:t>
            </a:r>
            <a:r>
              <a:rPr lang="ko-KR" altLang="en-US"/>
              <a:t>에 과도하게 학습되어 </a:t>
            </a:r>
            <a:r>
              <a:rPr lang="en-US" altLang="ko-KR"/>
              <a:t>test data</a:t>
            </a:r>
            <a:r>
              <a:rPr lang="ko-KR" altLang="en-US"/>
              <a:t>에 대한 정확도가 떨어지는 경우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/>
              <a:t>의사결정나무에서 </a:t>
            </a:r>
            <a:r>
              <a:rPr lang="en-US" altLang="ko-KR"/>
              <a:t>depth</a:t>
            </a:r>
            <a:r>
              <a:rPr lang="ko-KR" altLang="en-US"/>
              <a:t>가 높아질 경우 과대적합의 문제가 발생할 수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  <a:defRPr/>
            </a:pPr>
            <a:endParaRPr lang="ko-KR" altLang="en-US"/>
          </a:p>
        </p:txBody>
      </p:sp>
      <p:sp>
        <p:nvSpPr>
          <p:cNvPr id="171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Decision Tree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790A2F-6775-474F-88DC-D638FEDDE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17" y="1288914"/>
            <a:ext cx="5929231" cy="1234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64" name="TextBox 63"/>
          <p:cNvSpPr txBox="1"/>
          <p:nvPr/>
        </p:nvSpPr>
        <p:spPr>
          <a:xfrm>
            <a:off x="997263" y="4275859"/>
            <a:ext cx="4659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v"/>
              <a:defRPr/>
            </a:pPr>
            <a:r>
              <a:rPr lang="ko-KR" altLang="en-US"/>
              <a:t>의사결정 나무의 가지 분리 기준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01547" y="4762991"/>
            <a:ext cx="8167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/>
              <a:t>지니지수 </a:t>
            </a:r>
            <a:r>
              <a:rPr lang="en-US" altLang="ko-KR"/>
              <a:t>: </a:t>
            </a:r>
            <a:r>
              <a:rPr lang="ko-KR" altLang="en-US"/>
              <a:t>불순도를 측정하는 지표로서 통계적 분산정도를 정량화하여 표현한 값으로 </a:t>
            </a:r>
            <a:r>
              <a:rPr lang="en-US" altLang="ko-KR"/>
              <a:t>CART </a:t>
            </a:r>
            <a:r>
              <a:rPr lang="ko-KR" altLang="en-US"/>
              <a:t>알고리즘에서 사용된다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/>
              <a:t>엔트로피 </a:t>
            </a:r>
            <a:r>
              <a:rPr lang="en-US" altLang="ko-KR"/>
              <a:t>: </a:t>
            </a:r>
            <a:r>
              <a:rPr lang="ko-KR" altLang="en-US"/>
              <a:t>마찬가지로 불순도를 측정하지만 엔트로피는 정보량의 기댓값으로</a:t>
            </a:r>
            <a:r>
              <a:rPr lang="en-US" altLang="ko-KR"/>
              <a:t>, ID3</a:t>
            </a:r>
            <a:r>
              <a:rPr lang="ko-KR" altLang="en-US"/>
              <a:t> 알고리즘에서 사용된다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903275" y="902594"/>
            <a:ext cx="760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v"/>
              <a:defRPr/>
            </a:pPr>
            <a:r>
              <a:rPr lang="en-US" altLang="ko-KR"/>
              <a:t>Tree </a:t>
            </a:r>
            <a:r>
              <a:rPr lang="ko-KR" altLang="en-US"/>
              <a:t>생성</a:t>
            </a:r>
          </a:p>
        </p:txBody>
      </p:sp>
      <p:sp>
        <p:nvSpPr>
          <p:cNvPr id="171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Decision Tree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84CAA22D-A974-4ED8-B9DE-79BCFC69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47" y="1390687"/>
            <a:ext cx="7751135" cy="2623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/>
          <p:cNvSpPr txBox="1"/>
          <p:nvPr/>
        </p:nvSpPr>
        <p:spPr>
          <a:xfrm>
            <a:off x="893456" y="946683"/>
            <a:ext cx="7259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의사결정 나무 구현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0538" y="1489974"/>
            <a:ext cx="8075627" cy="2187977"/>
          </a:xfrm>
          <a:prstGeom prst="rect">
            <a:avLst/>
          </a:prstGeom>
        </p:spPr>
      </p:pic>
      <p:sp>
        <p:nvSpPr>
          <p:cNvPr id="171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Decision Tree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95B26E-39B0-4F45-9275-68B7F5864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38" y="3795321"/>
            <a:ext cx="5644788" cy="2736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0893" y="590299"/>
            <a:ext cx="9422930" cy="6211057"/>
          </a:xfrm>
          <a:prstGeom prst="rect">
            <a:avLst/>
          </a:prstGeom>
        </p:spPr>
      </p:pic>
      <p:sp>
        <p:nvSpPr>
          <p:cNvPr id="171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Decision 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7296" y="1115007"/>
            <a:ext cx="3098933" cy="18624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7296" y="3099853"/>
            <a:ext cx="7698999" cy="1642297"/>
          </a:xfrm>
          <a:prstGeom prst="rect">
            <a:avLst/>
          </a:prstGeom>
        </p:spPr>
      </p:pic>
      <p:sp>
        <p:nvSpPr>
          <p:cNvPr id="171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Decision 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/>
          <p:cNvSpPr txBox="1"/>
          <p:nvPr/>
        </p:nvSpPr>
        <p:spPr>
          <a:xfrm>
            <a:off x="686549" y="967294"/>
            <a:ext cx="774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b="1"/>
              <a:t>Input Data</a:t>
            </a:r>
            <a:r>
              <a:rPr lang="ko-KR" altLang="en-US" b="1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6012" y="2496063"/>
            <a:ext cx="7602492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/>
              <a:t>- H(Hit) : </a:t>
            </a:r>
            <a:r>
              <a:rPr lang="ko-KR" altLang="en-US" sz="1200"/>
              <a:t>안타 수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/>
              <a:t>- AB(appearance) : </a:t>
            </a:r>
            <a:r>
              <a:rPr lang="ko-KR" altLang="en-US" sz="1200"/>
              <a:t>타수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/>
              <a:t>- HR(Home Run) : </a:t>
            </a:r>
            <a:r>
              <a:rPr lang="ko-KR" altLang="en-US" sz="1200"/>
              <a:t>홈런 수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/>
              <a:t>- ERA(Earned Run Average) : </a:t>
            </a:r>
            <a:r>
              <a:rPr lang="ko-KR" altLang="en-US" sz="1200"/>
              <a:t>평균자책점</a:t>
            </a:r>
            <a:r>
              <a:rPr lang="en-US" altLang="ko-KR" sz="1200"/>
              <a:t>(</a:t>
            </a:r>
            <a:r>
              <a:rPr lang="ko-KR" altLang="en-US" sz="1200"/>
              <a:t>방어율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171" name="TextBox 33"/>
          <p:cNvSpPr txBox="1"/>
          <p:nvPr/>
        </p:nvSpPr>
        <p:spPr>
          <a:xfrm>
            <a:off x="692221" y="72766"/>
            <a:ext cx="51521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KNN</a:t>
            </a:r>
            <a:r>
              <a:rPr lang="en-US" altLang="ko-KR" sz="2000">
                <a:solidFill>
                  <a:srgbClr val="2C190A"/>
                </a:solidFill>
                <a:latin typeface="KoPub돋움체 Bold"/>
                <a:ea typeface="KoPub돋움체 Bold"/>
              </a:rPr>
              <a:t>-Algorithm</a:t>
            </a:r>
            <a:endParaRPr kumimoji="0" lang="en-US" altLang="ko-KR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7519" y="1499507"/>
            <a:ext cx="4383405" cy="975336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693163" y="4056329"/>
            <a:ext cx="760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b="1"/>
              <a:t>Train set, Test set </a:t>
            </a:r>
            <a:r>
              <a:rPr lang="ko-KR" altLang="en-US" b="1"/>
              <a:t>생성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27519" y="4561566"/>
            <a:ext cx="6272456" cy="1233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/>
          <p:cNvSpPr txBox="1"/>
          <p:nvPr/>
        </p:nvSpPr>
        <p:spPr>
          <a:xfrm>
            <a:off x="686549" y="967294"/>
            <a:ext cx="774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b="1"/>
              <a:t>Classifier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991367" y="2883350"/>
            <a:ext cx="7602492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/>
              <a:t>Record : Win(1), Lose(0), Draw(2)</a:t>
            </a:r>
          </a:p>
        </p:txBody>
      </p:sp>
      <p:sp>
        <p:nvSpPr>
          <p:cNvPr id="171" name="TextBox 33"/>
          <p:cNvSpPr txBox="1"/>
          <p:nvPr/>
        </p:nvSpPr>
        <p:spPr>
          <a:xfrm>
            <a:off x="692221" y="72766"/>
            <a:ext cx="51521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KNN</a:t>
            </a:r>
            <a:r>
              <a:rPr lang="en-US" altLang="ko-KR" sz="2000">
                <a:solidFill>
                  <a:srgbClr val="2C190A"/>
                </a:solidFill>
                <a:latin typeface="KoPub돋움체 Bold"/>
                <a:ea typeface="KoPub돋움체 Bold"/>
              </a:rPr>
              <a:t>-Algorithm</a:t>
            </a:r>
            <a:endParaRPr kumimoji="0" lang="en-US" altLang="ko-KR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85661" y="3457351"/>
            <a:ext cx="760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b="1"/>
              <a:t>Result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6650" y="1439822"/>
            <a:ext cx="4467849" cy="14098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86650" y="4145329"/>
            <a:ext cx="3839111" cy="1886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5599" y="2102002"/>
            <a:ext cx="1138175" cy="448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F9FAFD"/>
                </a:solidFill>
                <a:latin typeface="KoPub돋움체 Light"/>
                <a:ea typeface="KoPub돋움체 Light"/>
              </a:rPr>
              <a:t>1</a:t>
            </a:r>
            <a:r>
              <a:rPr lang="ko-KR" altLang="en-US" sz="2400">
                <a:solidFill>
                  <a:srgbClr val="F9FAFD"/>
                </a:solidFill>
                <a:latin typeface="KoPub돋움체 Light"/>
                <a:ea typeface="KoPub돋움체 Light"/>
              </a:rPr>
              <a:t>루</a:t>
            </a:r>
            <a:endParaRPr lang="en-US" altLang="ko-KR" sz="2400"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83943" y="1920662"/>
            <a:ext cx="5152103" cy="576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9FAFD"/>
                </a:solidFill>
                <a:latin typeface="KoPub돋움체 Bold"/>
                <a:ea typeface="KoPub돋움체 Bold"/>
              </a:rPr>
              <a:t>크롤링 및 전처리</a:t>
            </a:r>
            <a:endParaRPr lang="en-US" altLang="ko-KR" sz="3200">
              <a:solidFill>
                <a:srgbClr val="F9FAFD"/>
              </a:solidFill>
              <a:latin typeface="KoPub돋움체 Bold"/>
              <a:ea typeface="KoPub돋움체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7934" y="3632639"/>
            <a:ext cx="1138175" cy="451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F9FAFD"/>
                </a:solidFill>
                <a:latin typeface="KoPub돋움체 Light"/>
                <a:ea typeface="KoPub돋움체 Light"/>
              </a:rPr>
              <a:t>2</a:t>
            </a:r>
            <a:r>
              <a:rPr lang="ko-KR" altLang="en-US" sz="2400">
                <a:solidFill>
                  <a:srgbClr val="F9FAFD"/>
                </a:solidFill>
                <a:latin typeface="KoPub돋움체 Light"/>
                <a:ea typeface="KoPub돋움체 Light"/>
              </a:rPr>
              <a:t>루</a:t>
            </a:r>
            <a:endParaRPr lang="en-US" altLang="ko-KR" sz="2400"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4864" y="3141600"/>
            <a:ext cx="5152103" cy="574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9FAFD"/>
                </a:solidFill>
                <a:latin typeface="KoPub돋움체 Bold"/>
                <a:ea typeface="KoPub돋움체 Bold"/>
              </a:rPr>
              <a:t>분석 알고리즘 </a:t>
            </a:r>
            <a:endParaRPr lang="en-US" altLang="ko-KR" sz="3200">
              <a:solidFill>
                <a:srgbClr val="F9FAFD"/>
              </a:solidFill>
              <a:latin typeface="KoPub돋움체 Bold"/>
              <a:ea typeface="KoPub돋움체 Bold"/>
            </a:endParaRPr>
          </a:p>
        </p:txBody>
      </p:sp>
      <p:pic>
        <p:nvPicPr>
          <p:cNvPr id="21" name="그림 20" descr="야구, 스포츠, 운동경기이(가) 표시된 사진  매우 높은 신뢰도로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76341" y="4950956"/>
            <a:ext cx="1138175" cy="452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F9FAFD"/>
                </a:solidFill>
                <a:latin typeface="KoPub돋움체 Light"/>
                <a:ea typeface="KoPub돋움체 Light"/>
              </a:rPr>
              <a:t>3</a:t>
            </a:r>
            <a:r>
              <a:rPr lang="ko-KR" altLang="en-US" sz="2400">
                <a:solidFill>
                  <a:srgbClr val="F9FAFD"/>
                </a:solidFill>
                <a:latin typeface="KoPub돋움체 Light"/>
                <a:ea typeface="KoPub돋움체 Light"/>
              </a:rPr>
              <a:t>루</a:t>
            </a:r>
            <a:endParaRPr lang="en-US" altLang="ko-KR" sz="2400"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1932" y="5091644"/>
            <a:ext cx="5152103" cy="573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9FAFD"/>
                </a:solidFill>
                <a:latin typeface="KoPub돋움체 Bold"/>
                <a:ea typeface="KoPub돋움체 Bold"/>
              </a:rPr>
              <a:t>보완점</a:t>
            </a:r>
            <a:endParaRPr lang="en-US" altLang="ko-KR" sz="3200">
              <a:solidFill>
                <a:srgbClr val="F9FAFD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5400000">
            <a:off x="976718" y="1046336"/>
            <a:ext cx="1406725" cy="1255935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118298" y="2741407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303102" y="4003333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105313" y="5348298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8605976">
            <a:off x="1962632" y="3678604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rot="18669512">
            <a:off x="922192" y="2354779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8517420">
            <a:off x="1183273" y="5126109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824011" y="2421720"/>
            <a:ext cx="4677173" cy="72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데이터 찾기 및 저작권 확인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데이터 크롤링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데이터 전처리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68140" y="3589271"/>
            <a:ext cx="4112729" cy="201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비지도 학습</a:t>
            </a: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(Unsupervised Learning)</a:t>
            </a:r>
          </a:p>
          <a:p>
            <a:pPr>
              <a:defRPr/>
            </a:pP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      - K-means clustering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데이터 추출</a:t>
            </a:r>
          </a:p>
          <a:p>
            <a:pPr>
              <a:defRPr/>
            </a:pP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      - pearson </a:t>
            </a:r>
            <a:r>
              <a:rPr lang="ko-KR" altLang="en-US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상관계수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지도학습</a:t>
            </a: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(Supervised</a:t>
            </a:r>
            <a:r>
              <a:rPr lang="ko-KR" altLang="en-US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 </a:t>
            </a: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Learning)</a:t>
            </a:r>
          </a:p>
          <a:p>
            <a:pPr>
              <a:defRPr/>
            </a:pP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       - Decision Tree</a:t>
            </a:r>
          </a:p>
          <a:p>
            <a:pPr>
              <a:defRPr/>
            </a:pP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       - Knn Algorithm</a:t>
            </a:r>
          </a:p>
          <a:p>
            <a:pPr marL="285750" indent="-285750">
              <a:buFontTx/>
              <a:buChar char="-"/>
              <a:defRPr/>
            </a:pPr>
            <a:endParaRPr lang="ko-KR" altLang="en-US" sz="1400">
              <a:ln w="9525"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marL="285750" indent="-285750">
              <a:buFontTx/>
              <a:buChar char="-"/>
              <a:defRPr/>
            </a:pPr>
            <a:endParaRPr lang="ko-KR" altLang="en-US" sz="1400">
              <a:ln w="9525"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3353" y="5651119"/>
            <a:ext cx="3989259" cy="519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향후 보완점 및 추가할 사항</a:t>
            </a:r>
          </a:p>
          <a:p>
            <a:pPr>
              <a:defRPr/>
            </a:pPr>
            <a:endParaRPr lang="ko-KR" altLang="en-US" sz="1400">
              <a:ln w="9525"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cxnSp>
        <p:nvCxnSpPr>
          <p:cNvPr id="45" name="직선 연결선 26"/>
          <p:cNvCxnSpPr/>
          <p:nvPr/>
        </p:nvCxnSpPr>
        <p:spPr>
          <a:xfrm>
            <a:off x="1041393" y="-95984"/>
            <a:ext cx="1297811" cy="1094331"/>
          </a:xfrm>
          <a:prstGeom prst="line">
            <a:avLst/>
          </a:prstGeom>
          <a:noFill/>
          <a:ln w="76200" cap="flat" cmpd="sng" algn="ctr">
            <a:solidFill>
              <a:srgbClr val="F9FAFD">
                <a:alpha val="100000"/>
              </a:srgbClr>
            </a:solidFill>
            <a:prstDash val="solid"/>
            <a:miter/>
          </a:ln>
        </p:spPr>
      </p:cxnSp>
      <p:sp>
        <p:nvSpPr>
          <p:cNvPr id="46" name="직사각형 39"/>
          <p:cNvSpPr/>
          <p:nvPr/>
        </p:nvSpPr>
        <p:spPr>
          <a:xfrm rot="18669512">
            <a:off x="1903620" y="805027"/>
            <a:ext cx="366243" cy="373385"/>
          </a:xfrm>
          <a:prstGeom prst="rect">
            <a:avLst/>
          </a:prstGeom>
          <a:solidFill>
            <a:srgbClr val="F9FAF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13"/>
          <p:cNvSpPr txBox="1"/>
          <p:nvPr/>
        </p:nvSpPr>
        <p:spPr>
          <a:xfrm>
            <a:off x="885497" y="746276"/>
            <a:ext cx="1138175" cy="451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9FAFD"/>
                </a:solidFill>
                <a:latin typeface="KoPub돋움체 Light"/>
                <a:ea typeface="KoPub돋움체 Light"/>
              </a:rPr>
              <a:t>Home</a:t>
            </a:r>
          </a:p>
        </p:txBody>
      </p:sp>
      <p:sp>
        <p:nvSpPr>
          <p:cNvPr id="48" name="TextBox 16"/>
          <p:cNvSpPr txBox="1"/>
          <p:nvPr/>
        </p:nvSpPr>
        <p:spPr>
          <a:xfrm>
            <a:off x="2449937" y="669669"/>
            <a:ext cx="5152103" cy="576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F9FAFD"/>
                </a:solidFill>
                <a:latin typeface="KoPub돋움체 Bold"/>
                <a:ea typeface="KoPub돋움체 Bold"/>
              </a:rPr>
              <a:t>주제 선정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1" name="TextBox 33"/>
          <p:cNvSpPr txBox="1"/>
          <p:nvPr/>
        </p:nvSpPr>
        <p:spPr>
          <a:xfrm>
            <a:off x="692221" y="72766"/>
            <a:ext cx="5152103" cy="39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보완점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32186" y="1305309"/>
            <a:ext cx="7602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sz="2000" b="1"/>
              <a:t>Issue</a:t>
            </a:r>
            <a:endParaRPr lang="ko-KR" altLang="en-US" sz="2000" b="1"/>
          </a:p>
        </p:txBody>
      </p:sp>
      <p:sp>
        <p:nvSpPr>
          <p:cNvPr id="167" name="TextBox 166"/>
          <p:cNvSpPr txBox="1"/>
          <p:nvPr/>
        </p:nvSpPr>
        <p:spPr>
          <a:xfrm>
            <a:off x="1115153" y="1845937"/>
            <a:ext cx="760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1. Data</a:t>
            </a:r>
            <a:r>
              <a:rPr lang="ko-KR" altLang="en-US" sz="1600" dirty="0"/>
              <a:t> 설계 및 </a:t>
            </a:r>
            <a:r>
              <a:rPr lang="en-US" altLang="ko-KR" sz="1600" dirty="0"/>
              <a:t>Parameter</a:t>
            </a:r>
            <a:endParaRPr lang="ko-KR" alt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1486" y="4485250"/>
            <a:ext cx="760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-Test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  <a:r>
              <a:rPr lang="ko-KR" altLang="en-US" sz="1600" dirty="0"/>
              <a:t>를 해당 경기의 일부 </a:t>
            </a:r>
            <a:r>
              <a:rPr lang="en-US" altLang="ko-KR" sz="1600" dirty="0"/>
              <a:t>data</a:t>
            </a:r>
            <a:r>
              <a:rPr lang="ko-KR" altLang="en-US" sz="1600" dirty="0"/>
              <a:t>로 예측</a:t>
            </a:r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2009" y="2273165"/>
            <a:ext cx="8667961" cy="1891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1" name="TextBox 33"/>
          <p:cNvSpPr txBox="1"/>
          <p:nvPr/>
        </p:nvSpPr>
        <p:spPr>
          <a:xfrm>
            <a:off x="692221" y="72766"/>
            <a:ext cx="5152103" cy="39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보완점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91808" y="1314471"/>
            <a:ext cx="7602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sz="2000" b="1" dirty="0"/>
              <a:t>Issue</a:t>
            </a:r>
            <a:r>
              <a:rPr lang="ko-KR" altLang="en-US" sz="2000" b="1" dirty="0"/>
              <a:t>에 대한 향후 계획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965464" y="1905972"/>
            <a:ext cx="760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1. </a:t>
            </a:r>
            <a:r>
              <a:rPr lang="ko-KR" altLang="en-US" sz="1600"/>
              <a:t>이닝에 따른 </a:t>
            </a:r>
            <a:r>
              <a:rPr lang="en-US" altLang="ko-KR" sz="1600"/>
              <a:t>data </a:t>
            </a:r>
            <a:r>
              <a:rPr lang="ko-KR" altLang="en-US" sz="1600"/>
              <a:t>분리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334419" y="3601405"/>
            <a:ext cx="760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-</a:t>
            </a:r>
            <a:r>
              <a:rPr lang="ko-KR" altLang="en-US" sz="1600" dirty="0"/>
              <a:t>해당 경기의 </a:t>
            </a:r>
            <a:r>
              <a:rPr lang="en-US" altLang="ko-KR" sz="1600" dirty="0"/>
              <a:t>1</a:t>
            </a:r>
            <a:r>
              <a:rPr lang="ko-KR" altLang="en-US" sz="1600" dirty="0"/>
              <a:t>이닝까지의 </a:t>
            </a:r>
            <a:r>
              <a:rPr lang="en-US" altLang="ko-KR" sz="1600" dirty="0"/>
              <a:t>data</a:t>
            </a:r>
            <a:r>
              <a:rPr lang="ko-KR" altLang="en-US" sz="1600" dirty="0"/>
              <a:t>를 통해 승부 예측</a:t>
            </a:r>
            <a:endParaRPr lang="en-US" altLang="ko-KR" sz="1600" dirty="0"/>
          </a:p>
        </p:txBody>
      </p:sp>
      <p:sp>
        <p:nvSpPr>
          <p:cNvPr id="3" name="타원 2"/>
          <p:cNvSpPr/>
          <p:nvPr/>
        </p:nvSpPr>
        <p:spPr>
          <a:xfrm>
            <a:off x="1240105" y="2449756"/>
            <a:ext cx="2324061" cy="9726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/>
              <a:t>1</a:t>
            </a:r>
            <a:r>
              <a:rPr lang="ko-KR" altLang="en-US" sz="1200"/>
              <a:t>이닝 </a:t>
            </a:r>
            <a:r>
              <a:rPr lang="en-US" altLang="ko-KR" sz="1200"/>
              <a:t>Data</a:t>
            </a:r>
            <a:endParaRPr lang="ko-KR" altLang="en-US" sz="1200"/>
          </a:p>
        </p:txBody>
      </p:sp>
      <p:sp>
        <p:nvSpPr>
          <p:cNvPr id="166" name="타원 165"/>
          <p:cNvSpPr/>
          <p:nvPr/>
        </p:nvSpPr>
        <p:spPr>
          <a:xfrm>
            <a:off x="3973634" y="2457632"/>
            <a:ext cx="2324061" cy="9726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해당 경기 결과</a:t>
            </a:r>
          </a:p>
        </p:txBody>
      </p:sp>
      <p:sp>
        <p:nvSpPr>
          <p:cNvPr id="173" name="타원 172"/>
          <p:cNvSpPr/>
          <p:nvPr/>
        </p:nvSpPr>
        <p:spPr>
          <a:xfrm>
            <a:off x="6707063" y="2457632"/>
            <a:ext cx="2324061" cy="9726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/>
              <a:t>Test set</a:t>
            </a:r>
            <a:r>
              <a:rPr lang="ko-KR" altLang="en-US" sz="1200"/>
              <a:t>으로 </a:t>
            </a:r>
            <a:r>
              <a:rPr lang="en-US" altLang="ko-KR" sz="1200"/>
              <a:t>1</a:t>
            </a:r>
            <a:r>
              <a:rPr lang="ko-KR" altLang="en-US" sz="1200"/>
              <a:t>이닝 </a:t>
            </a:r>
            <a:r>
              <a:rPr lang="en-US" altLang="ko-KR" sz="1200"/>
              <a:t>data</a:t>
            </a:r>
            <a:r>
              <a:rPr lang="ko-KR" altLang="en-US" sz="1200"/>
              <a:t>입력</a:t>
            </a:r>
          </a:p>
        </p:txBody>
      </p:sp>
      <p:cxnSp>
        <p:nvCxnSpPr>
          <p:cNvPr id="5" name="직선 화살표 연결선 4"/>
          <p:cNvCxnSpPr>
            <a:stCxn id="3" idx="6"/>
            <a:endCxn id="166" idx="2"/>
          </p:cNvCxnSpPr>
          <p:nvPr/>
        </p:nvCxnSpPr>
        <p:spPr>
          <a:xfrm>
            <a:off x="3564166" y="2936081"/>
            <a:ext cx="409468" cy="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66" idx="6"/>
            <a:endCxn id="173" idx="2"/>
          </p:cNvCxnSpPr>
          <p:nvPr/>
        </p:nvCxnSpPr>
        <p:spPr>
          <a:xfrm>
            <a:off x="6297695" y="2943957"/>
            <a:ext cx="409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965464" y="4379506"/>
            <a:ext cx="760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2. </a:t>
            </a:r>
            <a:r>
              <a:rPr lang="ko-KR" altLang="en-US" sz="1600" dirty="0"/>
              <a:t>새로운 지표 추가 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334418" y="4897059"/>
            <a:ext cx="76024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-</a:t>
            </a:r>
            <a:r>
              <a:rPr lang="ko-KR" altLang="en-US" sz="1600" dirty="0"/>
              <a:t>예측 모델을 위한 최근 경기 분석</a:t>
            </a:r>
            <a:r>
              <a:rPr lang="en-US" altLang="ko-KR" sz="1600" dirty="0"/>
              <a:t>(</a:t>
            </a:r>
            <a:r>
              <a:rPr lang="ko-KR" altLang="en-US" sz="1600" dirty="0"/>
              <a:t>최근 </a:t>
            </a:r>
            <a:r>
              <a:rPr lang="en-US" altLang="ko-KR" sz="1600" dirty="0"/>
              <a:t>5</a:t>
            </a:r>
            <a:r>
              <a:rPr lang="ko-KR" altLang="en-US" sz="1600" dirty="0"/>
              <a:t>경기 경기력</a:t>
            </a:r>
            <a:r>
              <a:rPr lang="en-US" altLang="ko-KR" sz="1600" dirty="0"/>
              <a:t> …)</a:t>
            </a:r>
            <a:r>
              <a:rPr lang="ko-KR" altLang="en-US" sz="1600" dirty="0"/>
              <a:t> </a:t>
            </a:r>
          </a:p>
          <a:p>
            <a:pPr lvl="0">
              <a:defRPr/>
            </a:pPr>
            <a:r>
              <a:rPr lang="en-US" altLang="ko-KR" sz="1600" dirty="0"/>
              <a:t>-</a:t>
            </a:r>
            <a:r>
              <a:rPr lang="ko-KR" altLang="en-US" sz="1600" dirty="0"/>
              <a:t>현대야구에서 등장한 새로운 야구 지표</a:t>
            </a:r>
            <a:r>
              <a:rPr lang="en-US" altLang="ko-KR" sz="1600" dirty="0"/>
              <a:t>(ex OPS, WHIP, WAR…)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1" name="TextBox 33"/>
          <p:cNvSpPr txBox="1"/>
          <p:nvPr/>
        </p:nvSpPr>
        <p:spPr>
          <a:xfrm>
            <a:off x="692221" y="72766"/>
            <a:ext cx="5152103" cy="39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보완점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91808" y="1314471"/>
            <a:ext cx="7602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sz="2000" b="1" dirty="0"/>
              <a:t>Issue</a:t>
            </a:r>
            <a:r>
              <a:rPr lang="ko-KR" altLang="en-US" sz="2000" b="1" dirty="0"/>
              <a:t>에 대한 향후 계획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69450" y="2571199"/>
            <a:ext cx="760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 - Ada boost</a:t>
            </a:r>
            <a:endParaRPr lang="ko-KR" alt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603691" y="5626026"/>
            <a:ext cx="760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-Ada boost</a:t>
            </a:r>
            <a:r>
              <a:rPr lang="ko-KR" altLang="en-US" sz="1600"/>
              <a:t>를 이용하여 학습 시 가중치 부여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0187" y="2868452"/>
            <a:ext cx="5866164" cy="2608545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DDD9C736-A760-403E-B97E-158E7A886CD2}"/>
              </a:ext>
            </a:extLst>
          </p:cNvPr>
          <p:cNvSpPr txBox="1"/>
          <p:nvPr/>
        </p:nvSpPr>
        <p:spPr>
          <a:xfrm>
            <a:off x="869450" y="1995059"/>
            <a:ext cx="760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정확도 향상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처리 12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6835" y="3288578"/>
            <a:ext cx="53383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rPr>
              <a:t>야구는</a:t>
            </a:r>
            <a:r>
              <a:rPr lang="en-US" altLang="ko-KR" sz="2000">
                <a:solidFill>
                  <a:srgbClr val="F9FAFD"/>
                </a:solidFill>
                <a:latin typeface="KoPub돋움체 Light"/>
                <a:ea typeface="KoPub돋움체 Light"/>
              </a:rPr>
              <a:t> </a:t>
            </a:r>
          </a:p>
          <a:p>
            <a:pPr algn="ctr">
              <a:defRPr/>
            </a:pPr>
            <a:r>
              <a: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rPr>
              <a:t>끝날 때까지 </a:t>
            </a:r>
          </a:p>
          <a:p>
            <a:pPr algn="ctr">
              <a:defRPr/>
            </a:pPr>
            <a:r>
              <a:rPr lang="ko-KR" altLang="en-US" sz="2000">
                <a:solidFill>
                  <a:srgbClr val="F9FAFD"/>
                </a:solidFill>
                <a:latin typeface="KoPub바탕체 Bold"/>
                <a:ea typeface="KoPub바탕체 Bold"/>
              </a:rPr>
              <a:t>끝난 게 아니다</a:t>
            </a:r>
            <a:endParaRPr lang="ko-KR" altLang="en-US" sz="1600">
              <a:solidFill>
                <a:srgbClr val="F9FAFD"/>
              </a:solidFill>
              <a:latin typeface="KoPub바탕체 Bold"/>
              <a:ea typeface="KoPub바탕체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9102" y="2761099"/>
            <a:ext cx="164176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800">
                <a:solidFill>
                  <a:srgbClr val="F9FAFD">
                    <a:alpha val="20000"/>
                  </a:srgbClr>
                </a:solidFill>
                <a:latin typeface="KoPub바탕체 Bold"/>
                <a:ea typeface="KoPub바탕체 Bold"/>
              </a:rPr>
              <a:t>“</a:t>
            </a:r>
            <a:endParaRPr lang="ko-KR" altLang="en-US" sz="13800">
              <a:solidFill>
                <a:srgbClr val="F9FAFD">
                  <a:alpha val="20000"/>
                </a:srgbClr>
              </a:solidFill>
              <a:latin typeface="KoPub바탕체 Bold"/>
              <a:ea typeface="KoPub바탕체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0521" y="3738617"/>
            <a:ext cx="164176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800">
                <a:solidFill>
                  <a:srgbClr val="F9FAFD">
                    <a:alpha val="20000"/>
                  </a:srgbClr>
                </a:solidFill>
                <a:latin typeface="KoPub바탕체 Bold"/>
                <a:ea typeface="KoPub바탕체 Bold"/>
              </a:rPr>
              <a:t>”</a:t>
            </a:r>
            <a:endParaRPr lang="ko-KR" altLang="en-US" sz="13800">
              <a:solidFill>
                <a:srgbClr val="F9FAFD">
                  <a:alpha val="20000"/>
                </a:srgbClr>
              </a:solidFill>
              <a:latin typeface="KoPub바탕체 Bold"/>
              <a:ea typeface="KoPub바탕체 Bold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6000" y="-94049"/>
            <a:ext cx="0" cy="2255358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096000" y="2266214"/>
            <a:ext cx="0" cy="311064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96000" y="2686174"/>
            <a:ext cx="0" cy="119370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096000" y="2947141"/>
            <a:ext cx="0" cy="128567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26835" y="4533393"/>
            <a:ext cx="5338330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-</a:t>
            </a:r>
            <a:r>
              <a:rPr lang="ko-KR" altLang="en-US" sz="12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요기 베라 </a:t>
            </a:r>
            <a:r>
              <a:rPr lang="en-US" altLang="ko-KR" sz="105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(Yogi</a:t>
            </a:r>
            <a:r>
              <a:rPr lang="ko-KR" altLang="en-US" sz="105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 </a:t>
            </a:r>
            <a:r>
              <a:rPr lang="en-US" altLang="ko-KR" sz="105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Berra)</a:t>
            </a:r>
          </a:p>
          <a:p>
            <a:pPr algn="ctr">
              <a:defRPr/>
            </a:pPr>
            <a:r>
              <a:rPr lang="en-US" altLang="ko-KR" sz="105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   1925.5.12. ~ 2015.9.22.</a:t>
            </a:r>
          </a:p>
          <a:p>
            <a:pPr algn="ctr">
              <a:defRPr/>
            </a:pPr>
            <a:r>
              <a:rPr lang="en-US" altLang="ko-KR" sz="105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/</a:t>
            </a:r>
            <a:r>
              <a:rPr lang="ko-KR" altLang="en-US" sz="105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전 야구선수</a:t>
            </a:r>
            <a:r>
              <a:rPr lang="en-US" altLang="ko-KR" sz="105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, </a:t>
            </a:r>
            <a:r>
              <a:rPr lang="ko-KR" altLang="en-US" sz="105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전 야구감독</a:t>
            </a:r>
            <a:endParaRPr lang="en-US" altLang="ko-KR" sz="1200">
              <a:ln w="9525"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바탕체 Light"/>
              <a:ea typeface="KoPub바탕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6" name="Picture 2" descr="people watching baseball game during daytime"/>
          <p:cNvPicPr>
            <a:picLocks noChangeAspect="1" noChangeArrowheads="1"/>
          </p:cNvPicPr>
          <p:nvPr/>
        </p:nvPicPr>
        <p:blipFill rotWithShape="1">
          <a:blip r:embed="rId2"/>
          <a:srcRect l="590" t="51710" r="1260" b="6870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</p:spPr>
      </p:pic>
      <p:sp>
        <p:nvSpPr>
          <p:cNvPr id="7" name="순서도: 처리 6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635681" y="2590370"/>
            <a:ext cx="2920639" cy="1677260"/>
            <a:chOff x="4706982" y="2491047"/>
            <a:chExt cx="2920639" cy="167726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798422" y="2537293"/>
              <a:ext cx="255161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820194" y="3793289"/>
              <a:ext cx="255161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06982" y="2491047"/>
              <a:ext cx="246482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6000">
                  <a:solidFill>
                    <a:srgbClr val="F9FAFD"/>
                  </a:solidFill>
                  <a:latin typeface="KoPub돋움체 Bold"/>
                  <a:ea typeface="KoPub돋움체 Bold"/>
                </a:rPr>
                <a:t>야구</a:t>
              </a:r>
              <a:r>
                <a:rPr lang="en-US" altLang="ko-KR" sz="6000">
                  <a:solidFill>
                    <a:srgbClr val="F9FAFD"/>
                  </a:solidFill>
                  <a:latin typeface="KoPub돋움체 Bold"/>
                  <a:ea typeface="KoPub돋움체 Bold"/>
                </a:rPr>
                <a:t>,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4475" y="3798975"/>
              <a:ext cx="285314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rgbClr val="F9FAFD"/>
                  </a:solidFill>
                  <a:latin typeface="KoPub바탕체 Light"/>
                  <a:ea typeface="KoPub바탕체 Light"/>
                </a:rPr>
                <a:t>Thank you for listening</a:t>
              </a:r>
              <a:endParaRPr lang="ko-KR" altLang="en-US" sz="1000">
                <a:solidFill>
                  <a:srgbClr val="F9FAFD"/>
                </a:solidFill>
                <a:latin typeface="KoPub바탕체 Light"/>
                <a:ea typeface="KoPub바탕체 Light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36374" y="3366897"/>
              <a:ext cx="24769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000">
                  <a:solidFill>
                    <a:srgbClr val="F9FAFD"/>
                  </a:solidFill>
                  <a:latin typeface="KoPub돋움체 Light"/>
                  <a:ea typeface="KoPub돋움체 Light"/>
                </a:rPr>
                <a:t>당신은 즐기고 있나요</a:t>
              </a:r>
              <a:r>
                <a:rPr lang="en-US" altLang="ko-KR" sz="2000">
                  <a:solidFill>
                    <a:srgbClr val="F9FAFD"/>
                  </a:solidFill>
                  <a:latin typeface="KoPub돋움체 Light"/>
                  <a:ea typeface="KoPub돋움체 Light"/>
                </a:rPr>
                <a:t>?</a:t>
              </a:r>
              <a:endPara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6" name="차트 5"/>
          <p:cNvGraphicFramePr/>
          <p:nvPr/>
        </p:nvGraphicFramePr>
        <p:xfrm>
          <a:off x="-1664929" y="1917290"/>
          <a:ext cx="7829756" cy="5506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83683" y="550156"/>
            <a:ext cx="4041059" cy="1371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800">
                <a:solidFill>
                  <a:srgbClr val="2C190A"/>
                </a:solidFill>
                <a:latin typeface="KoPub돋움체 Light"/>
                <a:ea typeface="KoPub돋움체 Light"/>
              </a:rPr>
              <a:t>전세계인이 </a:t>
            </a:r>
          </a:p>
          <a:p>
            <a:pPr algn="r">
              <a:defRPr/>
            </a:pPr>
            <a:r>
              <a:rPr lang="ko-KR" altLang="en-US" sz="2800">
                <a:solidFill>
                  <a:srgbClr val="2C190A"/>
                </a:solidFill>
                <a:latin typeface="KoPub돋움체 Bold"/>
                <a:ea typeface="KoPub돋움체 Bold"/>
              </a:rPr>
              <a:t>좋아하는</a:t>
            </a:r>
            <a:r>
              <a:rPr lang="en-US" altLang="ko-KR" sz="2800">
                <a:solidFill>
                  <a:srgbClr val="2C190A"/>
                </a:solidFill>
                <a:latin typeface="KoPub돋움체 Bold"/>
                <a:ea typeface="KoPub돋움체 Bold"/>
              </a:rPr>
              <a:t> </a:t>
            </a:r>
          </a:p>
          <a:p>
            <a:pPr algn="r">
              <a:defRPr/>
            </a:pPr>
            <a:r>
              <a:rPr lang="ko-KR" altLang="en-US" sz="2800">
                <a:solidFill>
                  <a:srgbClr val="2C190A"/>
                </a:solidFill>
                <a:latin typeface="KoPub돋움체 Light"/>
                <a:ea typeface="KoPub돋움체 Light"/>
              </a:rPr>
              <a:t>스포츠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84657" y="557731"/>
            <a:ext cx="4041059" cy="1373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rgbClr val="F9FAFD"/>
                </a:solidFill>
                <a:latin typeface="KoPub돋움체 Light"/>
                <a:ea typeface="KoPub돋움체 Light"/>
              </a:rPr>
              <a:t>우리나라의  </a:t>
            </a:r>
          </a:p>
          <a:p>
            <a:pPr lvl="0">
              <a:defRPr/>
            </a:pPr>
            <a:r>
              <a:rPr lang="ko-KR" altLang="en-US" sz="2800">
                <a:solidFill>
                  <a:srgbClr val="F9FAFD"/>
                </a:solidFill>
                <a:latin typeface="KoPub돋움체 Bold"/>
                <a:ea typeface="KoPub돋움체 Bold"/>
              </a:rPr>
              <a:t>스포츠 종목 </a:t>
            </a:r>
          </a:p>
          <a:p>
            <a:pPr lvl="0">
              <a:defRPr/>
            </a:pPr>
            <a:r>
              <a:rPr lang="ko-KR" altLang="en-US" sz="2800">
                <a:solidFill>
                  <a:srgbClr val="F9FAFD"/>
                </a:solidFill>
                <a:latin typeface="KoPub돋움체 Light"/>
                <a:ea typeface="KoPub돋움체 Light"/>
              </a:rPr>
              <a:t>관심도</a:t>
            </a:r>
          </a:p>
        </p:txBody>
      </p:sp>
      <p:sp>
        <p:nvSpPr>
          <p:cNvPr id="25" name="TextBox 24"/>
          <p:cNvSpPr txBox="1"/>
          <p:nvPr/>
        </p:nvSpPr>
        <p:spPr>
          <a:xfrm rot="3610236">
            <a:off x="9298873" y="5287182"/>
            <a:ext cx="2300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2000"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Home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6584" y="0"/>
            <a:ext cx="5152103" cy="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주제선정</a:t>
            </a: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1090912" y="86987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21633" y="2028479"/>
            <a:ext cx="5841989" cy="3286119"/>
          </a:xfrm>
          <a:prstGeom prst="rect">
            <a:avLst/>
          </a:prstGeom>
        </p:spPr>
      </p:pic>
      <p:sp>
        <p:nvSpPr>
          <p:cNvPr id="48" name="TextBox 22"/>
          <p:cNvSpPr txBox="1"/>
          <p:nvPr/>
        </p:nvSpPr>
        <p:spPr>
          <a:xfrm>
            <a:off x="6210597" y="5404686"/>
            <a:ext cx="5046476" cy="24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F9FAFD"/>
                </a:solidFill>
                <a:latin typeface="KoPub돋움체 Light"/>
                <a:ea typeface="KoPub돋움체 Light"/>
              </a:rPr>
              <a:t>출처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9FAFD"/>
                </a:solidFill>
                <a:latin typeface="KoPub돋움체 Light"/>
                <a:ea typeface="KoPub돋움체 Light"/>
              </a:rPr>
              <a:t>: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9FAFD"/>
                </a:solidFill>
                <a:latin typeface="KoPub돋움체 Light"/>
                <a:ea typeface="KoPub돋움체 Light"/>
              </a:rPr>
              <a:t>한국체육대학교 스포츠분석센터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0973" y="1461996"/>
            <a:ext cx="4181475" cy="504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" y="3597164"/>
            <a:ext cx="12192000" cy="581891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971651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413334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4836" y="3338960"/>
            <a:ext cx="1151663" cy="11516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67614" y="3389259"/>
            <a:ext cx="1123354" cy="1123354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6529968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그림 15" descr="우산, 액세서리이(가) 표시된 사진  매우 높은 신뢰도로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92467" y="3286187"/>
            <a:ext cx="1145806" cy="1145806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9088285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34561" y="3245878"/>
            <a:ext cx="1222728" cy="12227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05282" y="1478617"/>
            <a:ext cx="4072755" cy="64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2C190A"/>
                </a:solidFill>
                <a:latin typeface="KoPub돋움체 Light"/>
                <a:ea typeface="KoPub돋움체 Light"/>
              </a:rPr>
              <a:t>데이터 크롤링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5742" y="4903459"/>
            <a:ext cx="2670463" cy="390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데이터 찾기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9223" y="4903459"/>
            <a:ext cx="2670463" cy="390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저작권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30444" y="4903459"/>
            <a:ext cx="2670463" cy="390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크롤링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85795" y="4903459"/>
            <a:ext cx="2670463" cy="390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전처리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1</a:t>
            </a:r>
            <a:r>
              <a:rPr lang="ko-KR" altLang="en-US" sz="240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크롤링 및 전처리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1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9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크롤링 및 전처리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데이터 찾기 및 저작권 확인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pic>
        <p:nvPicPr>
          <p:cNvPr id="171" name="그림 17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3383" y="1017763"/>
            <a:ext cx="7765235" cy="4822472"/>
          </a:xfrm>
          <a:prstGeom prst="rect">
            <a:avLst/>
          </a:prstGeom>
        </p:spPr>
      </p:pic>
      <p:sp>
        <p:nvSpPr>
          <p:cNvPr id="173" name="TextBox 33"/>
          <p:cNvSpPr txBox="1"/>
          <p:nvPr/>
        </p:nvSpPr>
        <p:spPr>
          <a:xfrm>
            <a:off x="2202813" y="5887248"/>
            <a:ext cx="6236895" cy="387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저작권 확인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:https://www.koreabaseball.com/robots.txt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1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9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크롤링 및 전처리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크롤링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3" name="TextBox 33"/>
          <p:cNvSpPr txBox="1"/>
          <p:nvPr/>
        </p:nvSpPr>
        <p:spPr>
          <a:xfrm>
            <a:off x="2667990" y="872510"/>
            <a:ext cx="6856020" cy="2860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step1. </a:t>
            </a:r>
            <a:r>
              <a:rPr kumimoji="0" lang="ko-KR" altLang="en-US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날짜 선택 </a:t>
            </a:r>
            <a:r>
              <a:rPr kumimoji="0" lang="en-US" altLang="ko-KR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ex)20210901~20210908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step2. </a:t>
            </a:r>
            <a:r>
              <a:rPr kumimoji="0" lang="ko-KR" altLang="en-US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해당 날짜에 존재하는 경기 </a:t>
            </a:r>
            <a:r>
              <a:rPr kumimoji="0" lang="en-US" altLang="ko-KR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list</a:t>
            </a:r>
            <a:r>
              <a:rPr kumimoji="0" lang="ko-KR" altLang="en-US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 가져오기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step3. </a:t>
            </a:r>
            <a:r>
              <a:rPr kumimoji="0" lang="ko-KR" altLang="en-US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해당 경기의 </a:t>
            </a:r>
            <a:r>
              <a:rPr kumimoji="0" lang="en-US" altLang="ko-KR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kumimoji="0" lang="ko-KR" altLang="en-US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 추출</a:t>
            </a:r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8736" y="2127602"/>
            <a:ext cx="6100939" cy="1034980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93321" y="1299281"/>
            <a:ext cx="4352925" cy="400050"/>
          </a:xfrm>
          <a:prstGeom prst="rect">
            <a:avLst/>
          </a:prstGeom>
        </p:spPr>
      </p:pic>
      <p:pic>
        <p:nvPicPr>
          <p:cNvPr id="180" name="그림 17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50180" y="3833114"/>
            <a:ext cx="5537905" cy="2382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1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9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크롤링 및 전처리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전처리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3" name="TextBox 33"/>
          <p:cNvSpPr txBox="1"/>
          <p:nvPr/>
        </p:nvSpPr>
        <p:spPr>
          <a:xfrm>
            <a:off x="1620728" y="1021524"/>
            <a:ext cx="2144673" cy="396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원하는 정보 추출</a:t>
            </a:r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4474" y="1417990"/>
            <a:ext cx="3451815" cy="642545"/>
          </a:xfrm>
          <a:prstGeom prst="rect">
            <a:avLst/>
          </a:prstGeom>
        </p:spPr>
      </p:pic>
      <p:sp>
        <p:nvSpPr>
          <p:cNvPr id="176" name="TextBox 33"/>
          <p:cNvSpPr txBox="1"/>
          <p:nvPr/>
        </p:nvSpPr>
        <p:spPr>
          <a:xfrm>
            <a:off x="1639342" y="2195751"/>
            <a:ext cx="2144673" cy="39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LG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88662" y="5547835"/>
            <a:ext cx="2447925" cy="238125"/>
          </a:xfrm>
          <a:prstGeom prst="rect">
            <a:avLst/>
          </a:prstGeom>
        </p:spPr>
      </p:pic>
      <p:sp>
        <p:nvSpPr>
          <p:cNvPr id="178" name="TextBox 33"/>
          <p:cNvSpPr txBox="1"/>
          <p:nvPr/>
        </p:nvSpPr>
        <p:spPr>
          <a:xfrm>
            <a:off x="1597714" y="5099819"/>
            <a:ext cx="2144673" cy="39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txt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 파일로 저장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98747" y="2757487"/>
            <a:ext cx="8667961" cy="1891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3" name="TextBox 33"/>
          <p:cNvSpPr txBox="1"/>
          <p:nvPr/>
        </p:nvSpPr>
        <p:spPr>
          <a:xfrm>
            <a:off x="1664826" y="1383122"/>
            <a:ext cx="4431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2C190A"/>
                </a:solidFill>
                <a:latin typeface="KoPub돋움체 Bold"/>
                <a:ea typeface="KoPub돋움체 Bold"/>
              </a:rPr>
              <a:t>input data</a:t>
            </a:r>
          </a:p>
        </p:txBody>
      </p:sp>
      <p:sp>
        <p:nvSpPr>
          <p:cNvPr id="179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K-means clustering</a:t>
            </a:r>
          </a:p>
        </p:txBody>
      </p:sp>
      <p:pic>
        <p:nvPicPr>
          <p:cNvPr id="181" name="그림 18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4813" y="2983180"/>
            <a:ext cx="4762500" cy="2828925"/>
          </a:xfrm>
          <a:prstGeom prst="rect">
            <a:avLst/>
          </a:prstGeom>
        </p:spPr>
      </p:pic>
      <p:sp>
        <p:nvSpPr>
          <p:cNvPr id="182" name="TextBox 33"/>
          <p:cNvSpPr txBox="1"/>
          <p:nvPr/>
        </p:nvSpPr>
        <p:spPr>
          <a:xfrm>
            <a:off x="1664826" y="2568742"/>
            <a:ext cx="4431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k-means clustering</a:t>
            </a:r>
          </a:p>
        </p:txBody>
      </p:sp>
      <p:pic>
        <p:nvPicPr>
          <p:cNvPr id="183" name="그림 18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85198" y="1790296"/>
            <a:ext cx="3590925" cy="37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80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K-means clustering</a:t>
            </a:r>
          </a:p>
        </p:txBody>
      </p:sp>
      <p:pic>
        <p:nvPicPr>
          <p:cNvPr id="186" name="그림 18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8868" y="1191545"/>
            <a:ext cx="8973331" cy="4474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956</Words>
  <Application>Microsoft Office PowerPoint</Application>
  <PresentationFormat>와이드스크린</PresentationFormat>
  <Paragraphs>188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KoPub돋움체 Bold</vt:lpstr>
      <vt:lpstr>KoPub돋움체 Light</vt:lpstr>
      <vt:lpstr>KoPub바탕체 Bold</vt:lpstr>
      <vt:lpstr>KoPub바탕체 Light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hwbest403@gmail.com</cp:lastModifiedBy>
  <cp:revision>45</cp:revision>
  <dcterms:created xsi:type="dcterms:W3CDTF">2019-10-25T00:27:15Z</dcterms:created>
  <dcterms:modified xsi:type="dcterms:W3CDTF">2021-11-02T02:14:11Z</dcterms:modified>
  <cp:version/>
</cp:coreProperties>
</file>