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3" r:id="rId3"/>
    <p:sldId id="259" r:id="rId4"/>
    <p:sldId id="264" r:id="rId5"/>
    <p:sldId id="277" r:id="rId6"/>
    <p:sldId id="278" r:id="rId7"/>
    <p:sldId id="279" r:id="rId8"/>
    <p:sldId id="280" r:id="rId9"/>
    <p:sldId id="281" r:id="rId10"/>
    <p:sldId id="282" r:id="rId11"/>
    <p:sldId id="265" r:id="rId12"/>
    <p:sldId id="273" r:id="rId13"/>
    <p:sldId id="272" r:id="rId14"/>
    <p:sldId id="274" r:id="rId15"/>
    <p:sldId id="266" r:id="rId16"/>
    <p:sldId id="267" r:id="rId17"/>
    <p:sldId id="284" r:id="rId18"/>
    <p:sldId id="285" r:id="rId19"/>
    <p:sldId id="269" r:id="rId20"/>
    <p:sldId id="286" r:id="rId21"/>
    <p:sldId id="276" r:id="rId22"/>
    <p:sldId id="287" r:id="rId23"/>
    <p:sldId id="288" r:id="rId24"/>
    <p:sldId id="270" r:id="rId25"/>
    <p:sldId id="271" r:id="rId26"/>
    <p:sldId id="275" r:id="rId27"/>
  </p:sldIdLst>
  <p:sldSz cx="12192000" cy="6858000"/>
  <p:notesSz cx="6858000" cy="9144000"/>
  <p:embeddedFontLs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페이지" id="{9FF85EA2-CF8E-4E0B-AFC7-8A9857E73C62}">
          <p14:sldIdLst>
            <p14:sldId id="256"/>
          </p14:sldIdLst>
        </p14:section>
        <p14:section name="목차 페이지" id="{9925C92B-FF6B-4EEC-B282-5BEA5B75AC3E}">
          <p14:sldIdLst>
            <p14:sldId id="283"/>
          </p14:sldIdLst>
        </p14:section>
        <p14:section name="본문 페이지" id="{078E9D6B-C2D4-4506-A41E-951F228E4413}">
          <p14:sldIdLst>
            <p14:sldId id="259"/>
            <p14:sldId id="264"/>
            <p14:sldId id="277"/>
            <p14:sldId id="278"/>
            <p14:sldId id="279"/>
            <p14:sldId id="280"/>
            <p14:sldId id="281"/>
            <p14:sldId id="282"/>
            <p14:sldId id="265"/>
            <p14:sldId id="273"/>
            <p14:sldId id="272"/>
            <p14:sldId id="274"/>
            <p14:sldId id="266"/>
            <p14:sldId id="267"/>
            <p14:sldId id="284"/>
            <p14:sldId id="285"/>
            <p14:sldId id="269"/>
            <p14:sldId id="286"/>
            <p14:sldId id="276"/>
            <p14:sldId id="287"/>
            <p14:sldId id="288"/>
            <p14:sldId id="270"/>
            <p14:sldId id="271"/>
            <p14:sldId id="275"/>
          </p14:sldIdLst>
        </p14:section>
        <p14:section name="마지막 페이지" id="{6942EFA2-FD18-48FA-8136-AF7BE7CEC52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8585"/>
    <a:srgbClr val="ABCE9D"/>
    <a:srgbClr val="D6E6A1"/>
    <a:srgbClr val="659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4E8B1D9F-1EA8-49C3-BF45-7563CDBC2D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9899" y="-251432"/>
            <a:ext cx="12261326" cy="713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6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4AFB7-03C6-49ED-882D-BF786C4A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51EB42-6088-4CFC-B222-047647631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C7D37-D615-4739-8608-21B98349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8F2C-1254-4445-9FDD-463248692A96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6E33F-4D47-4835-A724-A2141D1E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8DECE-4E60-4483-AC62-05B047C9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19BB-A21C-4737-AAE2-A98498D6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6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34211D-1A25-4B12-BFD6-4B6180E67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3F486A-CE06-408C-981C-E9DBEC107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C03D00-A0AE-4A97-886D-D2018D39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8F2C-1254-4445-9FDD-463248692A96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D9A26-A55A-4A30-A4FB-D31BA489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87B08-6E1C-4DF8-9A7F-0EEEF790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19BB-A21C-4737-AAE2-A98498D6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C9AA3-54F4-4102-99E9-93C57556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29A04-8F45-4AE6-ADAF-672D9323F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59856-3ADE-4506-9465-118E31B4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8F2C-1254-4445-9FDD-463248692A96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03113D-B08E-4D86-87DA-B940D499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36E65-D750-4109-AE91-4E7B6F19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19BB-A21C-4737-AAE2-A98498D6C96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C544E720-1056-482B-BCB6-AB2D047BEA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6562" y="-260859"/>
            <a:ext cx="12248562" cy="71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0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083A7-C389-4852-A1EE-37CF29C3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AF461E-8F0D-4EC2-B321-4D704D6B8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4307C-B209-4222-A56C-A7B19DDB4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8F2C-1254-4445-9FDD-463248692A96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87DFB-29D6-4587-A25A-CDF23935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EBA1C-5643-4051-A786-8DFE00B3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19BB-A21C-4737-AAE2-A98498D6C96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634405B5-9823-434F-9E18-0D19223AB8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7135" y="-261252"/>
            <a:ext cx="12229708" cy="711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6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03403-7D37-4435-8016-5996BD03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AEEB4-3403-4E76-9AE1-96C9EE242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ADCF9C-451B-467B-88CB-A9572D646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23DB54-AC29-4B51-8A4C-C9A1B83C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8F2C-1254-4445-9FDD-463248692A96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0FE01-54FB-49E2-9162-396C0C57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9F4A4-ED55-404B-A568-C1E288D0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19BB-A21C-4737-AAE2-A98498D6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03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27F33-93FE-4538-8C5C-F66258B7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3804A5-2795-4CEA-A051-D3B412B72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AE4FC2-A049-4EB2-8866-80D48133D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F00360-F764-463A-BA95-A97DAD65B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3DE516-D7FA-4BAB-A50D-9B31AF53B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A60AD1-109C-49A5-A50D-F617ECF2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8F2C-1254-4445-9FDD-463248692A96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D73B28-9ECA-4220-A7F6-6EBA7068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295A8A-1438-47BF-A1CA-8DD614F8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19BB-A21C-4737-AAE2-A98498D6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0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444AB-83E2-42AF-A851-45865991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395441-496E-415A-93B2-C9951A6E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8F2C-1254-4445-9FDD-463248692A96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EF6703-B209-4951-AA3D-3F54B305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360B13-4FAC-43F9-9929-CE80F395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19BB-A21C-4737-AAE2-A98498D6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5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1260EB-D3AF-4E33-8AC7-A01B6E3D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8F2C-1254-4445-9FDD-463248692A96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80A78A-CD26-417E-BA87-8A92D11B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6014C8-8D33-47F5-8E81-69CBDAE4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19BB-A21C-4737-AAE2-A98498D6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22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B8C25-FAA5-437E-987F-6B2EA09D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3FD17-BAB1-46A5-B578-C22294153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FDE87E-C95C-41BB-BBD0-D10198171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3287F6-ED06-44D2-BBB8-DDCEADCB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8F2C-1254-4445-9FDD-463248692A96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AA327-47B3-4EEA-8095-BA56D323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07F9A7-47CA-425B-A965-DA3C4FE3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19BB-A21C-4737-AAE2-A98498D6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4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78516-B129-4B5F-85CB-93EA60C5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B0F110-A787-4A57-8FF0-19B2696C7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55468-D6D2-4E9B-8CD9-72C02AC88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442FC-375A-4B46-A6C0-A1444053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8F2C-1254-4445-9FDD-463248692A96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9CE55-8DA4-4FDC-8B97-505F07AD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212793-89AF-4FD2-9F04-BDFB1438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19BB-A21C-4737-AAE2-A98498D6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65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A75906-B685-4713-9C3B-0E68FA4C0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64D98D-5E14-4B55-BCF4-B3905C6C3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63F87-C680-4957-8A3E-364F5293A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88F2C-1254-4445-9FDD-463248692A96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2B720-FA49-4967-86C6-16D014EED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A181F-3B71-4007-8C53-2998F38E0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E19BB-A21C-4737-AAE2-A98498D6C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1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EC09372-9A1B-4B17-B4B5-CE68539E3D1A}"/>
              </a:ext>
            </a:extLst>
          </p:cNvPr>
          <p:cNvSpPr/>
          <p:nvPr/>
        </p:nvSpPr>
        <p:spPr>
          <a:xfrm>
            <a:off x="2605087" y="4400550"/>
            <a:ext cx="7310438" cy="85725"/>
          </a:xfrm>
          <a:prstGeom prst="rect">
            <a:avLst/>
          </a:prstGeom>
          <a:solidFill>
            <a:srgbClr val="D6E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D8DA9-074D-4DF4-8CD6-CD9AC847824B}"/>
              </a:ext>
            </a:extLst>
          </p:cNvPr>
          <p:cNvSpPr txBox="1"/>
          <p:nvPr/>
        </p:nvSpPr>
        <p:spPr>
          <a:xfrm>
            <a:off x="2440781" y="2056348"/>
            <a:ext cx="7310438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altLang="ko-KR" sz="7200" b="1" spc="-150" dirty="0">
                <a:solidFill>
                  <a:srgbClr val="5B8585"/>
                </a:solidFill>
              </a:rPr>
              <a:t>RS/D/JK </a:t>
            </a:r>
          </a:p>
          <a:p>
            <a:pPr algn="ctr">
              <a:lnSpc>
                <a:spcPts val="8000"/>
              </a:lnSpc>
            </a:pPr>
            <a:r>
              <a:rPr lang="en-US" altLang="ko-KR" sz="7200" b="1" spc="-150" dirty="0">
                <a:solidFill>
                  <a:srgbClr val="5B8585"/>
                </a:solidFill>
              </a:rPr>
              <a:t>Flip-Flop</a:t>
            </a:r>
            <a:endParaRPr lang="ko-KR" altLang="en-US" sz="7200" b="1" spc="-150" dirty="0">
              <a:solidFill>
                <a:srgbClr val="5B858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B33023-2E71-44E7-BCDB-874B7C060BED}"/>
              </a:ext>
            </a:extLst>
          </p:cNvPr>
          <p:cNvSpPr txBox="1"/>
          <p:nvPr/>
        </p:nvSpPr>
        <p:spPr>
          <a:xfrm>
            <a:off x="2507257" y="4400550"/>
            <a:ext cx="7506097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spc="-150" dirty="0">
                <a:solidFill>
                  <a:srgbClr val="6592CB"/>
                </a:solidFill>
              </a:rPr>
              <a:t>컴퓨터공학실험</a:t>
            </a:r>
            <a:r>
              <a:rPr lang="en-US" altLang="ko-KR" sz="2800" b="1" spc="-150" dirty="0">
                <a:solidFill>
                  <a:srgbClr val="6592CB"/>
                </a:solidFill>
              </a:rPr>
              <a:t>II 11</a:t>
            </a:r>
            <a:r>
              <a:rPr lang="ko-KR" altLang="en-US" sz="2800" b="1" spc="-150" dirty="0">
                <a:solidFill>
                  <a:srgbClr val="6592CB"/>
                </a:solidFill>
              </a:rPr>
              <a:t>주차 실습 발표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solidFill>
                  <a:srgbClr val="6592CB"/>
                </a:solidFill>
              </a:rPr>
              <a:t>20171273 </a:t>
            </a:r>
            <a:r>
              <a:rPr lang="ko-KR" altLang="en-US" sz="2800" b="1" spc="-150" dirty="0">
                <a:solidFill>
                  <a:srgbClr val="6592CB"/>
                </a:solidFill>
              </a:rPr>
              <a:t>심현우 </a:t>
            </a:r>
            <a:r>
              <a:rPr lang="en-US" altLang="ko-KR" sz="2800" b="1" spc="-150" dirty="0">
                <a:solidFill>
                  <a:srgbClr val="6592CB"/>
                </a:solidFill>
              </a:rPr>
              <a:t>20171289 </a:t>
            </a:r>
            <a:r>
              <a:rPr lang="ko-KR" altLang="en-US" sz="2800" b="1" spc="-150" dirty="0">
                <a:solidFill>
                  <a:srgbClr val="6592CB"/>
                </a:solidFill>
              </a:rPr>
              <a:t>이수현</a:t>
            </a:r>
          </a:p>
        </p:txBody>
      </p:sp>
    </p:spTree>
    <p:extLst>
      <p:ext uri="{BB962C8B-B14F-4D97-AF65-F5344CB8AC3E}">
        <p14:creationId xmlns:p14="http://schemas.microsoft.com/office/powerpoint/2010/main" val="319093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1894570-A99F-43DE-B479-6F5BA705C30F}"/>
              </a:ext>
            </a:extLst>
          </p:cNvPr>
          <p:cNvCxnSpPr>
            <a:cxnSpLocks/>
          </p:cNvCxnSpPr>
          <p:nvPr/>
        </p:nvCxnSpPr>
        <p:spPr>
          <a:xfrm>
            <a:off x="2647950" y="1409700"/>
            <a:ext cx="7286625" cy="0"/>
          </a:xfrm>
          <a:prstGeom prst="line">
            <a:avLst/>
          </a:prstGeom>
          <a:ln w="19050">
            <a:solidFill>
              <a:srgbClr val="6592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9ACC75-D358-4EB0-A5C5-5747109BC4F1}"/>
              </a:ext>
            </a:extLst>
          </p:cNvPr>
          <p:cNvSpPr txBox="1"/>
          <p:nvPr/>
        </p:nvSpPr>
        <p:spPr>
          <a:xfrm>
            <a:off x="1348978" y="1165681"/>
            <a:ext cx="1298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Latch</a:t>
            </a:r>
            <a:endParaRPr lang="ko-KR" altLang="en-US" sz="2200" b="1" dirty="0">
              <a:solidFill>
                <a:srgbClr val="6592C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AEFBF-F41B-4FA6-9C10-A8EE80B0FE0B}"/>
              </a:ext>
            </a:extLst>
          </p:cNvPr>
          <p:cNvSpPr txBox="1"/>
          <p:nvPr/>
        </p:nvSpPr>
        <p:spPr>
          <a:xfrm>
            <a:off x="10047089" y="1175206"/>
            <a:ext cx="639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012C3-7FBA-4F91-ABCD-5A8BF28A65EA}"/>
              </a:ext>
            </a:extLst>
          </p:cNvPr>
          <p:cNvSpPr txBox="1"/>
          <p:nvPr/>
        </p:nvSpPr>
        <p:spPr>
          <a:xfrm>
            <a:off x="1362075" y="1887975"/>
            <a:ext cx="3524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6592CB"/>
                </a:solidFill>
              </a:rPr>
              <a:t>RS latch</a:t>
            </a:r>
            <a:endParaRPr lang="ko-KR" altLang="en-US" sz="3000" b="1" dirty="0">
              <a:solidFill>
                <a:srgbClr val="6592CB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6F334E3-91C1-449C-800C-EE153E765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2589575"/>
            <a:ext cx="9187392" cy="2747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input: R(reset), S(set)</a:t>
            </a:r>
          </a:p>
          <a:p>
            <a:r>
              <a:rPr lang="en-US" altLang="ko-KR" sz="2400" dirty="0"/>
              <a:t>output: Q(state), Q’ </a:t>
            </a:r>
          </a:p>
          <a:p>
            <a:r>
              <a:rPr lang="en-US" altLang="ko-KR" sz="2400" dirty="0"/>
              <a:t>Q</a:t>
            </a:r>
            <a:r>
              <a:rPr lang="ko-KR" altLang="en-US" sz="2400" dirty="0"/>
              <a:t>와 </a:t>
            </a:r>
            <a:r>
              <a:rPr lang="en-US" altLang="ko-KR" sz="2400" dirty="0"/>
              <a:t>Q’</a:t>
            </a:r>
            <a:r>
              <a:rPr lang="ko-KR" altLang="en-US" sz="2400" dirty="0"/>
              <a:t>는 항상 반대</a:t>
            </a:r>
            <a:endParaRPr lang="en-US" altLang="ko-KR" sz="2400" dirty="0"/>
          </a:p>
          <a:p>
            <a:r>
              <a:rPr lang="en-US" altLang="ko-KR" sz="2400" dirty="0"/>
              <a:t>Gated RS Latch: E(enable) </a:t>
            </a:r>
            <a:r>
              <a:rPr lang="ko-KR" altLang="en-US" sz="2400" dirty="0"/>
              <a:t>추가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25ED3C-01E4-481B-8657-9FD92139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947" y="3574320"/>
            <a:ext cx="2690122" cy="21084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935407-2BC5-4AFC-8EF0-CF78D55C8B55}"/>
              </a:ext>
            </a:extLst>
          </p:cNvPr>
          <p:cNvSpPr txBox="1"/>
          <p:nvPr/>
        </p:nvSpPr>
        <p:spPr>
          <a:xfrm>
            <a:off x="7734744" y="5497459"/>
            <a:ext cx="3044907" cy="367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Active-HIGH input RS Latch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2A26F1-8BBE-484E-9699-5FDC6A617273}"/>
              </a:ext>
            </a:extLst>
          </p:cNvPr>
          <p:cNvSpPr txBox="1"/>
          <p:nvPr/>
        </p:nvSpPr>
        <p:spPr>
          <a:xfrm>
            <a:off x="7430233" y="3000068"/>
            <a:ext cx="3399692" cy="367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Active-LOW input RS Latch</a:t>
            </a:r>
            <a:endParaRPr lang="ko-KR" altLang="en-US" dirty="0"/>
          </a:p>
        </p:txBody>
      </p:sp>
      <p:graphicFrame>
        <p:nvGraphicFramePr>
          <p:cNvPr id="13" name="표 20">
            <a:extLst>
              <a:ext uri="{FF2B5EF4-FFF2-40B4-BE49-F238E27FC236}">
                <a16:creationId xmlns:a16="http://schemas.microsoft.com/office/drawing/2014/main" id="{E043C8C0-ECCD-4B3A-9D25-263C67341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37114"/>
              </p:ext>
            </p:extLst>
          </p:nvPr>
        </p:nvGraphicFramePr>
        <p:xfrm>
          <a:off x="981141" y="4349478"/>
          <a:ext cx="5692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077">
                  <a:extLst>
                    <a:ext uri="{9D8B030D-6E8A-4147-A177-3AD203B41FA5}">
                      <a16:colId xmlns:a16="http://schemas.microsoft.com/office/drawing/2014/main" val="2372803360"/>
                    </a:ext>
                  </a:extLst>
                </a:gridCol>
                <a:gridCol w="1423077">
                  <a:extLst>
                    <a:ext uri="{9D8B030D-6E8A-4147-A177-3AD203B41FA5}">
                      <a16:colId xmlns:a16="http://schemas.microsoft.com/office/drawing/2014/main" val="1059712269"/>
                    </a:ext>
                  </a:extLst>
                </a:gridCol>
                <a:gridCol w="1423077">
                  <a:extLst>
                    <a:ext uri="{9D8B030D-6E8A-4147-A177-3AD203B41FA5}">
                      <a16:colId xmlns:a16="http://schemas.microsoft.com/office/drawing/2014/main" val="219966791"/>
                    </a:ext>
                  </a:extLst>
                </a:gridCol>
                <a:gridCol w="1423077">
                  <a:extLst>
                    <a:ext uri="{9D8B030D-6E8A-4147-A177-3AD203B41FA5}">
                      <a16:colId xmlns:a16="http://schemas.microsoft.com/office/drawing/2014/main" val="3860114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79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 Change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8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97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3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Invalid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79275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11901272-CE69-40C4-91E3-7149822D7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357" y="1189500"/>
            <a:ext cx="2239302" cy="1768902"/>
          </a:xfrm>
          <a:prstGeom prst="rect">
            <a:avLst/>
          </a:prstGeom>
        </p:spPr>
      </p:pic>
      <p:pic>
        <p:nvPicPr>
          <p:cNvPr id="14" name="Picture 2" descr="Gated SR latch truth table">
            <a:extLst>
              <a:ext uri="{FF2B5EF4-FFF2-40B4-BE49-F238E27FC236}">
                <a16:creationId xmlns:a16="http://schemas.microsoft.com/office/drawing/2014/main" id="{C1A964FC-FC36-4D1B-BDC1-8A22568D93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" r="45647"/>
          <a:stretch/>
        </p:blipFill>
        <p:spPr bwMode="auto">
          <a:xfrm>
            <a:off x="7299982" y="1937126"/>
            <a:ext cx="3249485" cy="298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04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1894570-A99F-43DE-B479-6F5BA705C30F}"/>
              </a:ext>
            </a:extLst>
          </p:cNvPr>
          <p:cNvCxnSpPr>
            <a:cxnSpLocks/>
          </p:cNvCxnSpPr>
          <p:nvPr/>
        </p:nvCxnSpPr>
        <p:spPr>
          <a:xfrm>
            <a:off x="2647950" y="1409700"/>
            <a:ext cx="7286625" cy="0"/>
          </a:xfrm>
          <a:prstGeom prst="line">
            <a:avLst/>
          </a:prstGeom>
          <a:ln w="19050">
            <a:solidFill>
              <a:srgbClr val="6592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9ACC75-D358-4EB0-A5C5-5747109BC4F1}"/>
              </a:ext>
            </a:extLst>
          </p:cNvPr>
          <p:cNvSpPr txBox="1"/>
          <p:nvPr/>
        </p:nvSpPr>
        <p:spPr>
          <a:xfrm>
            <a:off x="1348978" y="1165681"/>
            <a:ext cx="1298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Latch</a:t>
            </a:r>
            <a:endParaRPr lang="ko-KR" altLang="en-US" sz="2200" b="1" dirty="0">
              <a:solidFill>
                <a:srgbClr val="6592C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AEFBF-F41B-4FA6-9C10-A8EE80B0FE0B}"/>
              </a:ext>
            </a:extLst>
          </p:cNvPr>
          <p:cNvSpPr txBox="1"/>
          <p:nvPr/>
        </p:nvSpPr>
        <p:spPr>
          <a:xfrm>
            <a:off x="10047089" y="1175206"/>
            <a:ext cx="639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03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012C3-7FBA-4F91-ABCD-5A8BF28A65EA}"/>
              </a:ext>
            </a:extLst>
          </p:cNvPr>
          <p:cNvSpPr txBox="1"/>
          <p:nvPr/>
        </p:nvSpPr>
        <p:spPr>
          <a:xfrm>
            <a:off x="1362075" y="1887975"/>
            <a:ext cx="3524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6592CB"/>
                </a:solidFill>
              </a:rPr>
              <a:t>D latch</a:t>
            </a:r>
            <a:endParaRPr lang="ko-KR" altLang="en-US" sz="3000" b="1" dirty="0">
              <a:solidFill>
                <a:srgbClr val="6592CB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6F334E3-91C1-449C-800C-EE153E765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978" y="2525613"/>
            <a:ext cx="9187392" cy="2747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D(delay) : D</a:t>
            </a:r>
            <a:r>
              <a:rPr lang="ko-KR" altLang="en-US" sz="2400" dirty="0"/>
              <a:t>값을 출력으로</a:t>
            </a:r>
            <a:endParaRPr lang="en-US" altLang="ko-KR" sz="2400" dirty="0"/>
          </a:p>
          <a:p>
            <a:r>
              <a:rPr lang="en-US" altLang="ko-KR" sz="2400" dirty="0"/>
              <a:t>invalid input</a:t>
            </a:r>
            <a:r>
              <a:rPr lang="ko-KR" altLang="en-US" sz="2400" dirty="0"/>
              <a:t>이 발생하지 않음</a:t>
            </a:r>
            <a:endParaRPr lang="en-US" altLang="ko-KR" sz="2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8520215-0DED-48E0-A59C-0B86AC301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694" y="3794637"/>
            <a:ext cx="3566395" cy="178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Gated SR latch truth table">
            <a:extLst>
              <a:ext uri="{FF2B5EF4-FFF2-40B4-BE49-F238E27FC236}">
                <a16:creationId xmlns:a16="http://schemas.microsoft.com/office/drawing/2014/main" id="{9E1287E7-E654-4871-8618-CB028DFCB0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" t="16006" r="45647" b="14479"/>
          <a:stretch/>
        </p:blipFill>
        <p:spPr bwMode="auto">
          <a:xfrm>
            <a:off x="2647950" y="3899595"/>
            <a:ext cx="2793673" cy="178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2E7A84-EA11-402F-9E78-332BA11CCCB8}"/>
              </a:ext>
            </a:extLst>
          </p:cNvPr>
          <p:cNvSpPr txBox="1"/>
          <p:nvPr/>
        </p:nvSpPr>
        <p:spPr>
          <a:xfrm>
            <a:off x="3124200" y="5682794"/>
            <a:ext cx="181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Gated RS Latch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7D1084-736A-4EE8-B2CC-760DDA1B07CC}"/>
              </a:ext>
            </a:extLst>
          </p:cNvPr>
          <p:cNvSpPr txBox="1"/>
          <p:nvPr/>
        </p:nvSpPr>
        <p:spPr>
          <a:xfrm>
            <a:off x="7358455" y="5618236"/>
            <a:ext cx="181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Gated D Latch</a:t>
            </a:r>
            <a:endParaRPr lang="ko-KR" altLang="en-US" dirty="0"/>
          </a:p>
        </p:txBody>
      </p:sp>
      <p:graphicFrame>
        <p:nvGraphicFramePr>
          <p:cNvPr id="12" name="표 20">
            <a:extLst>
              <a:ext uri="{FF2B5EF4-FFF2-40B4-BE49-F238E27FC236}">
                <a16:creationId xmlns:a16="http://schemas.microsoft.com/office/drawing/2014/main" id="{E58AB03A-1BC1-4BD5-87AD-BD196920B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946152"/>
              </p:ext>
            </p:extLst>
          </p:nvPr>
        </p:nvGraphicFramePr>
        <p:xfrm>
          <a:off x="7087247" y="1689733"/>
          <a:ext cx="29598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614">
                  <a:extLst>
                    <a:ext uri="{9D8B030D-6E8A-4147-A177-3AD203B41FA5}">
                      <a16:colId xmlns:a16="http://schemas.microsoft.com/office/drawing/2014/main" val="2372803360"/>
                    </a:ext>
                  </a:extLst>
                </a:gridCol>
                <a:gridCol w="986614">
                  <a:extLst>
                    <a:ext uri="{9D8B030D-6E8A-4147-A177-3AD203B41FA5}">
                      <a16:colId xmlns:a16="http://schemas.microsoft.com/office/drawing/2014/main" val="1059712269"/>
                    </a:ext>
                  </a:extLst>
                </a:gridCol>
                <a:gridCol w="986614">
                  <a:extLst>
                    <a:ext uri="{9D8B030D-6E8A-4147-A177-3AD203B41FA5}">
                      <a16:colId xmlns:a16="http://schemas.microsoft.com/office/drawing/2014/main" val="219966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79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8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97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3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7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333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1894570-A99F-43DE-B479-6F5BA705C30F}"/>
              </a:ext>
            </a:extLst>
          </p:cNvPr>
          <p:cNvCxnSpPr>
            <a:cxnSpLocks/>
          </p:cNvCxnSpPr>
          <p:nvPr/>
        </p:nvCxnSpPr>
        <p:spPr>
          <a:xfrm>
            <a:off x="2647950" y="1409700"/>
            <a:ext cx="7286625" cy="0"/>
          </a:xfrm>
          <a:prstGeom prst="line">
            <a:avLst/>
          </a:prstGeom>
          <a:ln w="19050">
            <a:solidFill>
              <a:srgbClr val="6592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6AEFBF-F41B-4FA6-9C10-A8EE80B0FE0B}"/>
              </a:ext>
            </a:extLst>
          </p:cNvPr>
          <p:cNvSpPr txBox="1"/>
          <p:nvPr/>
        </p:nvSpPr>
        <p:spPr>
          <a:xfrm>
            <a:off x="10047089" y="1175206"/>
            <a:ext cx="639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012C3-7FBA-4F91-ABCD-5A8BF28A65EA}"/>
              </a:ext>
            </a:extLst>
          </p:cNvPr>
          <p:cNvSpPr txBox="1"/>
          <p:nvPr/>
        </p:nvSpPr>
        <p:spPr>
          <a:xfrm>
            <a:off x="1362075" y="1887975"/>
            <a:ext cx="3524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6592CB"/>
                </a:solidFill>
              </a:rPr>
              <a:t>Flip-Flop</a:t>
            </a:r>
            <a:endParaRPr lang="ko-KR" altLang="en-US" sz="3000" b="1" dirty="0">
              <a:solidFill>
                <a:srgbClr val="6592CB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6F334E3-91C1-449C-800C-EE153E765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2724913"/>
            <a:ext cx="9187392" cy="2747963"/>
          </a:xfrm>
        </p:spPr>
        <p:txBody>
          <a:bodyPr/>
          <a:lstStyle/>
          <a:p>
            <a:r>
              <a:rPr lang="en-US" altLang="ko-KR" sz="2800" dirty="0"/>
              <a:t>Latch</a:t>
            </a:r>
            <a:r>
              <a:rPr lang="ko-KR" altLang="en-US" dirty="0"/>
              <a:t>와 유사</a:t>
            </a:r>
            <a:endParaRPr lang="en-US" altLang="ko-KR" dirty="0"/>
          </a:p>
          <a:p>
            <a:r>
              <a:rPr lang="ko-KR" altLang="en-US" dirty="0"/>
              <a:t>역할</a:t>
            </a:r>
            <a:r>
              <a:rPr lang="en-US" altLang="ko-KR" dirty="0"/>
              <a:t>: state(1bit) </a:t>
            </a:r>
            <a:r>
              <a:rPr lang="ko-KR" altLang="en-US" dirty="0"/>
              <a:t>저장</a:t>
            </a:r>
            <a:endParaRPr lang="en-US" altLang="ko-KR" dirty="0"/>
          </a:p>
          <a:p>
            <a:r>
              <a:rPr lang="en-US" altLang="ko-KR" dirty="0"/>
              <a:t>bistable, </a:t>
            </a:r>
            <a:r>
              <a:rPr lang="ko-KR" altLang="en-US" dirty="0"/>
              <a:t>휘발성</a:t>
            </a:r>
            <a:endParaRPr lang="en-US" altLang="ko-KR" dirty="0"/>
          </a:p>
          <a:p>
            <a:r>
              <a:rPr lang="en-US" altLang="ko-KR" sz="2800" dirty="0"/>
              <a:t>state </a:t>
            </a:r>
            <a:r>
              <a:rPr lang="ko-KR" altLang="en-US" sz="2800" dirty="0"/>
              <a:t>변경방식</a:t>
            </a:r>
            <a:r>
              <a:rPr lang="en-US" altLang="ko-KR" sz="2800" dirty="0"/>
              <a:t>: clock </a:t>
            </a:r>
            <a:r>
              <a:rPr lang="ko-KR" altLang="en-US" sz="2800" dirty="0"/>
              <a:t>이용</a:t>
            </a:r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DBFC8-F0E9-48C4-BD8F-42E8068C6AEA}"/>
              </a:ext>
            </a:extLst>
          </p:cNvPr>
          <p:cNvSpPr txBox="1"/>
          <p:nvPr/>
        </p:nvSpPr>
        <p:spPr>
          <a:xfrm>
            <a:off x="1348978" y="1165681"/>
            <a:ext cx="1424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Flip-Flop</a:t>
            </a:r>
            <a:endParaRPr lang="ko-KR" altLang="en-US" sz="2200" b="1" dirty="0">
              <a:solidFill>
                <a:srgbClr val="6592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562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1894570-A99F-43DE-B479-6F5BA705C30F}"/>
              </a:ext>
            </a:extLst>
          </p:cNvPr>
          <p:cNvCxnSpPr>
            <a:cxnSpLocks/>
          </p:cNvCxnSpPr>
          <p:nvPr/>
        </p:nvCxnSpPr>
        <p:spPr>
          <a:xfrm>
            <a:off x="2647950" y="1409700"/>
            <a:ext cx="7286625" cy="0"/>
          </a:xfrm>
          <a:prstGeom prst="line">
            <a:avLst/>
          </a:prstGeom>
          <a:ln w="19050">
            <a:solidFill>
              <a:srgbClr val="6592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9ACC75-D358-4EB0-A5C5-5747109BC4F1}"/>
              </a:ext>
            </a:extLst>
          </p:cNvPr>
          <p:cNvSpPr txBox="1"/>
          <p:nvPr/>
        </p:nvSpPr>
        <p:spPr>
          <a:xfrm>
            <a:off x="1348978" y="1165681"/>
            <a:ext cx="1424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Flip-Flop</a:t>
            </a:r>
            <a:endParaRPr lang="ko-KR" altLang="en-US" sz="2200" b="1" dirty="0">
              <a:solidFill>
                <a:srgbClr val="6592C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AEFBF-F41B-4FA6-9C10-A8EE80B0FE0B}"/>
              </a:ext>
            </a:extLst>
          </p:cNvPr>
          <p:cNvSpPr txBox="1"/>
          <p:nvPr/>
        </p:nvSpPr>
        <p:spPr>
          <a:xfrm>
            <a:off x="10047089" y="1175206"/>
            <a:ext cx="639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012C3-7FBA-4F91-ABCD-5A8BF28A65EA}"/>
              </a:ext>
            </a:extLst>
          </p:cNvPr>
          <p:cNvSpPr txBox="1"/>
          <p:nvPr/>
        </p:nvSpPr>
        <p:spPr>
          <a:xfrm>
            <a:off x="1362075" y="1887975"/>
            <a:ext cx="3524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6592CB"/>
                </a:solidFill>
              </a:rPr>
              <a:t>RS Flip-Flop</a:t>
            </a:r>
            <a:endParaRPr lang="ko-KR" altLang="en-US" sz="3000" b="1" dirty="0">
              <a:solidFill>
                <a:srgbClr val="6592CB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6F334E3-91C1-449C-800C-EE153E765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978" y="2525613"/>
            <a:ext cx="9187392" cy="2747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RS Latch</a:t>
            </a:r>
            <a:r>
              <a:rPr lang="ko-KR" altLang="en-US" sz="2400" dirty="0"/>
              <a:t>와 유사</a:t>
            </a:r>
            <a:endParaRPr lang="en-US" altLang="ko-KR" sz="2400" dirty="0"/>
          </a:p>
          <a:p>
            <a:r>
              <a:rPr lang="en-US" altLang="ko-KR" sz="2400" dirty="0"/>
              <a:t>Clock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r>
              <a:rPr lang="en-US" altLang="ko-KR" sz="2400" dirty="0"/>
              <a:t>Edge-Triggered clock pulse</a:t>
            </a:r>
            <a:r>
              <a:rPr lang="ko-KR" altLang="en-US" sz="2400" dirty="0"/>
              <a:t>의 </a:t>
            </a:r>
            <a:r>
              <a:rPr lang="en-US" altLang="ko-KR" sz="2400" dirty="0"/>
              <a:t>edge </a:t>
            </a:r>
            <a:r>
              <a:rPr lang="ko-KR" altLang="en-US" sz="2400" dirty="0"/>
              <a:t>때에만 </a:t>
            </a:r>
            <a:r>
              <a:rPr lang="en-US" altLang="ko-KR" sz="2400" dirty="0"/>
              <a:t>enable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10" name="Picture 2" descr="Gated SR latch truth table">
            <a:extLst>
              <a:ext uri="{FF2B5EF4-FFF2-40B4-BE49-F238E27FC236}">
                <a16:creationId xmlns:a16="http://schemas.microsoft.com/office/drawing/2014/main" id="{9E1287E7-E654-4871-8618-CB028DFCB0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" t="16006" r="45647" b="14479"/>
          <a:stretch/>
        </p:blipFill>
        <p:spPr bwMode="auto">
          <a:xfrm>
            <a:off x="2647950" y="4080006"/>
            <a:ext cx="2793673" cy="178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2E7A84-EA11-402F-9E78-332BA11CCCB8}"/>
              </a:ext>
            </a:extLst>
          </p:cNvPr>
          <p:cNvSpPr txBox="1"/>
          <p:nvPr/>
        </p:nvSpPr>
        <p:spPr>
          <a:xfrm>
            <a:off x="3124200" y="5828685"/>
            <a:ext cx="181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Gated RS Latch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7D1084-736A-4EE8-B2CC-760DDA1B07CC}"/>
              </a:ext>
            </a:extLst>
          </p:cNvPr>
          <p:cNvSpPr txBox="1"/>
          <p:nvPr/>
        </p:nvSpPr>
        <p:spPr>
          <a:xfrm>
            <a:off x="7629376" y="5828685"/>
            <a:ext cx="181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RS</a:t>
            </a:r>
            <a:r>
              <a:rPr lang="ko-KR" altLang="en-US" dirty="0"/>
              <a:t> </a:t>
            </a:r>
            <a:r>
              <a:rPr lang="en-US" altLang="ko-KR" dirty="0"/>
              <a:t>Flip-Flop</a:t>
            </a:r>
            <a:endParaRPr lang="ko-KR" altLang="en-US" dirty="0"/>
          </a:p>
        </p:txBody>
      </p:sp>
      <p:pic>
        <p:nvPicPr>
          <p:cNvPr id="2052" name="Picture 4" descr="S-R Flip-flop/Basic Flip-Flop">
            <a:extLst>
              <a:ext uri="{FF2B5EF4-FFF2-40B4-BE49-F238E27FC236}">
                <a16:creationId xmlns:a16="http://schemas.microsoft.com/office/drawing/2014/main" id="{6EF98C61-9607-4ED1-A680-0498CAC188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" t="-1" r="32655" b="38376"/>
          <a:stretch/>
        </p:blipFill>
        <p:spPr bwMode="auto">
          <a:xfrm>
            <a:off x="6629811" y="3899594"/>
            <a:ext cx="3810000" cy="19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20">
            <a:extLst>
              <a:ext uri="{FF2B5EF4-FFF2-40B4-BE49-F238E27FC236}">
                <a16:creationId xmlns:a16="http://schemas.microsoft.com/office/drawing/2014/main" id="{D2F4979C-7050-4C26-89A1-9A8CD701E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131571"/>
              </p:ext>
            </p:extLst>
          </p:nvPr>
        </p:nvGraphicFramePr>
        <p:xfrm>
          <a:off x="4242267" y="1043404"/>
          <a:ext cx="56923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386">
                  <a:extLst>
                    <a:ext uri="{9D8B030D-6E8A-4147-A177-3AD203B41FA5}">
                      <a16:colId xmlns:a16="http://schemas.microsoft.com/office/drawing/2014/main" val="1776739500"/>
                    </a:ext>
                  </a:extLst>
                </a:gridCol>
                <a:gridCol w="871935">
                  <a:extLst>
                    <a:ext uri="{9D8B030D-6E8A-4147-A177-3AD203B41FA5}">
                      <a16:colId xmlns:a16="http://schemas.microsoft.com/office/drawing/2014/main" val="2372803360"/>
                    </a:ext>
                  </a:extLst>
                </a:gridCol>
                <a:gridCol w="876654">
                  <a:extLst>
                    <a:ext uri="{9D8B030D-6E8A-4147-A177-3AD203B41FA5}">
                      <a16:colId xmlns:a16="http://schemas.microsoft.com/office/drawing/2014/main" val="1059712269"/>
                    </a:ext>
                  </a:extLst>
                </a:gridCol>
                <a:gridCol w="1187116">
                  <a:extLst>
                    <a:ext uri="{9D8B030D-6E8A-4147-A177-3AD203B41FA5}">
                      <a16:colId xmlns:a16="http://schemas.microsoft.com/office/drawing/2014/main" val="219966791"/>
                    </a:ext>
                  </a:extLst>
                </a:gridCol>
                <a:gridCol w="1416219">
                  <a:extLst>
                    <a:ext uri="{9D8B030D-6E8A-4147-A177-3AD203B41FA5}">
                      <a16:colId xmlns:a16="http://schemas.microsoft.com/office/drawing/2014/main" val="3860114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Clock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79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Edge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 Change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 Change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8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97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3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Invalid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7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35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1894570-A99F-43DE-B479-6F5BA705C30F}"/>
              </a:ext>
            </a:extLst>
          </p:cNvPr>
          <p:cNvCxnSpPr>
            <a:cxnSpLocks/>
          </p:cNvCxnSpPr>
          <p:nvPr/>
        </p:nvCxnSpPr>
        <p:spPr>
          <a:xfrm>
            <a:off x="2647950" y="1409700"/>
            <a:ext cx="7286625" cy="0"/>
          </a:xfrm>
          <a:prstGeom prst="line">
            <a:avLst/>
          </a:prstGeom>
          <a:ln w="19050">
            <a:solidFill>
              <a:srgbClr val="6592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9ACC75-D358-4EB0-A5C5-5747109BC4F1}"/>
              </a:ext>
            </a:extLst>
          </p:cNvPr>
          <p:cNvSpPr txBox="1"/>
          <p:nvPr/>
        </p:nvSpPr>
        <p:spPr>
          <a:xfrm>
            <a:off x="1348978" y="1165681"/>
            <a:ext cx="1424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Flip-Flop</a:t>
            </a:r>
            <a:endParaRPr lang="ko-KR" altLang="en-US" sz="2200" b="1" dirty="0">
              <a:solidFill>
                <a:srgbClr val="6592C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AEFBF-F41B-4FA6-9C10-A8EE80B0FE0B}"/>
              </a:ext>
            </a:extLst>
          </p:cNvPr>
          <p:cNvSpPr txBox="1"/>
          <p:nvPr/>
        </p:nvSpPr>
        <p:spPr>
          <a:xfrm>
            <a:off x="10047089" y="1175206"/>
            <a:ext cx="639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06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012C3-7FBA-4F91-ABCD-5A8BF28A65EA}"/>
              </a:ext>
            </a:extLst>
          </p:cNvPr>
          <p:cNvSpPr txBox="1"/>
          <p:nvPr/>
        </p:nvSpPr>
        <p:spPr>
          <a:xfrm>
            <a:off x="1362075" y="1887975"/>
            <a:ext cx="3524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6592CB"/>
                </a:solidFill>
              </a:rPr>
              <a:t>D Flip-Flop</a:t>
            </a:r>
            <a:endParaRPr lang="ko-KR" altLang="en-US" sz="3000" b="1" dirty="0">
              <a:solidFill>
                <a:srgbClr val="6592CB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6F334E3-91C1-449C-800C-EE153E765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978" y="2525613"/>
            <a:ext cx="9187392" cy="2747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 Latch</a:t>
            </a:r>
            <a:r>
              <a:rPr lang="ko-KR" altLang="en-US" sz="2400" dirty="0"/>
              <a:t>와 유사</a:t>
            </a:r>
            <a:endParaRPr lang="en-US" altLang="ko-KR" sz="2400" dirty="0"/>
          </a:p>
          <a:p>
            <a:r>
              <a:rPr lang="en-US" altLang="ko-KR" sz="2400" dirty="0"/>
              <a:t>Clock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EDECF2B-AABF-4134-8E57-4363F99DE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74" y="3787319"/>
            <a:ext cx="4762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5D660D-0117-41D7-B8F3-DDE94DD26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2384224" cy="24622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6FD488-F44A-4D5E-8662-08F76DCEA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7137" y="4010769"/>
            <a:ext cx="2404689" cy="18804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251188-DB17-4CE5-83AE-4E14B2F83F5B}"/>
              </a:ext>
            </a:extLst>
          </p:cNvPr>
          <p:cNvSpPr txBox="1"/>
          <p:nvPr/>
        </p:nvSpPr>
        <p:spPr>
          <a:xfrm>
            <a:off x="5662420" y="5852579"/>
            <a:ext cx="268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positive</a:t>
            </a:r>
            <a:r>
              <a:rPr lang="ko-KR" altLang="en-US" dirty="0"/>
              <a:t> </a:t>
            </a:r>
            <a:r>
              <a:rPr lang="en-US" altLang="ko-KR" dirty="0"/>
              <a:t>edge-triggered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C93796-4C8C-4FEC-8E40-3A1744A98A00}"/>
              </a:ext>
            </a:extLst>
          </p:cNvPr>
          <p:cNvSpPr txBox="1"/>
          <p:nvPr/>
        </p:nvSpPr>
        <p:spPr>
          <a:xfrm>
            <a:off x="8593918" y="5856210"/>
            <a:ext cx="291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negative</a:t>
            </a:r>
            <a:r>
              <a:rPr lang="ko-KR" altLang="en-US" dirty="0"/>
              <a:t> </a:t>
            </a:r>
            <a:r>
              <a:rPr lang="en-US" altLang="ko-KR" dirty="0"/>
              <a:t>edge-triggered</a:t>
            </a:r>
            <a:endParaRPr lang="ko-KR" altLang="en-US" dirty="0"/>
          </a:p>
        </p:txBody>
      </p:sp>
      <p:graphicFrame>
        <p:nvGraphicFramePr>
          <p:cNvPr id="14" name="표 20">
            <a:extLst>
              <a:ext uri="{FF2B5EF4-FFF2-40B4-BE49-F238E27FC236}">
                <a16:creationId xmlns:a16="http://schemas.microsoft.com/office/drawing/2014/main" id="{4144D1C5-A392-4C8A-97E0-573398FD2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65660"/>
              </p:ext>
            </p:extLst>
          </p:nvPr>
        </p:nvGraphicFramePr>
        <p:xfrm>
          <a:off x="5646008" y="1175206"/>
          <a:ext cx="40076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891">
                  <a:extLst>
                    <a:ext uri="{9D8B030D-6E8A-4147-A177-3AD203B41FA5}">
                      <a16:colId xmlns:a16="http://schemas.microsoft.com/office/drawing/2014/main" val="996712913"/>
                    </a:ext>
                  </a:extLst>
                </a:gridCol>
                <a:gridCol w="1335891">
                  <a:extLst>
                    <a:ext uri="{9D8B030D-6E8A-4147-A177-3AD203B41FA5}">
                      <a16:colId xmlns:a16="http://schemas.microsoft.com/office/drawing/2014/main" val="1059712269"/>
                    </a:ext>
                  </a:extLst>
                </a:gridCol>
                <a:gridCol w="1335891">
                  <a:extLst>
                    <a:ext uri="{9D8B030D-6E8A-4147-A177-3AD203B41FA5}">
                      <a16:colId xmlns:a16="http://schemas.microsoft.com/office/drawing/2014/main" val="219966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Clock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79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Not edge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26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8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97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3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7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169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1894570-A99F-43DE-B479-6F5BA705C30F}"/>
              </a:ext>
            </a:extLst>
          </p:cNvPr>
          <p:cNvCxnSpPr>
            <a:cxnSpLocks/>
          </p:cNvCxnSpPr>
          <p:nvPr/>
        </p:nvCxnSpPr>
        <p:spPr>
          <a:xfrm>
            <a:off x="2647950" y="1409700"/>
            <a:ext cx="7286625" cy="0"/>
          </a:xfrm>
          <a:prstGeom prst="line">
            <a:avLst/>
          </a:prstGeom>
          <a:ln w="19050">
            <a:solidFill>
              <a:srgbClr val="6592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9ACC75-D358-4EB0-A5C5-5747109BC4F1}"/>
              </a:ext>
            </a:extLst>
          </p:cNvPr>
          <p:cNvSpPr txBox="1"/>
          <p:nvPr/>
        </p:nvSpPr>
        <p:spPr>
          <a:xfrm>
            <a:off x="1348978" y="1165681"/>
            <a:ext cx="1298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Clock</a:t>
            </a:r>
            <a:endParaRPr lang="ko-KR" altLang="en-US" sz="2200" b="1" dirty="0">
              <a:solidFill>
                <a:srgbClr val="6592C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AEFBF-F41B-4FA6-9C10-A8EE80B0FE0B}"/>
              </a:ext>
            </a:extLst>
          </p:cNvPr>
          <p:cNvSpPr txBox="1"/>
          <p:nvPr/>
        </p:nvSpPr>
        <p:spPr>
          <a:xfrm>
            <a:off x="10047089" y="1175206"/>
            <a:ext cx="639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012C3-7FBA-4F91-ABCD-5A8BF28A65EA}"/>
              </a:ext>
            </a:extLst>
          </p:cNvPr>
          <p:cNvSpPr txBox="1"/>
          <p:nvPr/>
        </p:nvSpPr>
        <p:spPr>
          <a:xfrm>
            <a:off x="1362075" y="1887975"/>
            <a:ext cx="3524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6592CB"/>
                </a:solidFill>
              </a:rPr>
              <a:t>Clock</a:t>
            </a:r>
            <a:endParaRPr lang="ko-KR" altLang="en-US" sz="3000" b="1" dirty="0">
              <a:solidFill>
                <a:srgbClr val="6592CB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6F334E3-91C1-449C-800C-EE153E765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2724913"/>
            <a:ext cx="9187392" cy="2747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회로에서는 </a:t>
            </a:r>
            <a:r>
              <a:rPr lang="en-US" altLang="ko-KR" sz="2400" dirty="0"/>
              <a:t>High</a:t>
            </a:r>
            <a:r>
              <a:rPr lang="ko-KR" altLang="en-US" sz="2400" dirty="0"/>
              <a:t>와 </a:t>
            </a:r>
            <a:r>
              <a:rPr lang="en-US" altLang="ko-KR" sz="2400" dirty="0"/>
              <a:t>Low</a:t>
            </a:r>
            <a:r>
              <a:rPr lang="ko-KR" altLang="en-US" sz="2400" dirty="0"/>
              <a:t>가 주기적으로 나타나는 신호</a:t>
            </a:r>
            <a:endParaRPr lang="en-US" altLang="ko-KR" sz="2400" dirty="0"/>
          </a:p>
          <a:p>
            <a:r>
              <a:rPr lang="ko-KR" altLang="en-US" sz="2400" dirty="0"/>
              <a:t>클럭 신호에 맞추어 회로를 처리</a:t>
            </a:r>
            <a:r>
              <a:rPr lang="en-US" altLang="ko-KR" sz="2400" dirty="0"/>
              <a:t>(</a:t>
            </a:r>
            <a:r>
              <a:rPr lang="ko-KR" altLang="en-US" sz="2400" dirty="0"/>
              <a:t>동기 처리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회로가 커지면 동기식</a:t>
            </a:r>
            <a:r>
              <a:rPr lang="en-US" altLang="ko-KR" sz="2400" dirty="0"/>
              <a:t>(flip flop), </a:t>
            </a:r>
            <a:r>
              <a:rPr lang="ko-KR" altLang="en-US" sz="2400" dirty="0"/>
              <a:t>비동기식</a:t>
            </a:r>
            <a:r>
              <a:rPr lang="en-US" altLang="ko-KR" sz="2400" dirty="0"/>
              <a:t>(latch)</a:t>
            </a:r>
            <a:r>
              <a:rPr lang="ko-KR" altLang="en-US" sz="2400" dirty="0"/>
              <a:t> 함께 사용</a:t>
            </a:r>
          </a:p>
        </p:txBody>
      </p:sp>
      <p:pic>
        <p:nvPicPr>
          <p:cNvPr id="12" name="Picture 2" descr="클럭 신호 Clock signal - 상승 에지rising edge, 하강 에지falling edge">
            <a:extLst>
              <a:ext uri="{FF2B5EF4-FFF2-40B4-BE49-F238E27FC236}">
                <a16:creationId xmlns:a16="http://schemas.microsoft.com/office/drawing/2014/main" id="{391D11A3-96DB-4820-AD74-37A1C207B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404" y="4246257"/>
            <a:ext cx="6582397" cy="207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678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1894570-A99F-43DE-B479-6F5BA705C30F}"/>
              </a:ext>
            </a:extLst>
          </p:cNvPr>
          <p:cNvCxnSpPr>
            <a:cxnSpLocks/>
          </p:cNvCxnSpPr>
          <p:nvPr/>
        </p:nvCxnSpPr>
        <p:spPr>
          <a:xfrm>
            <a:off x="2647950" y="1409700"/>
            <a:ext cx="7286625" cy="0"/>
          </a:xfrm>
          <a:prstGeom prst="line">
            <a:avLst/>
          </a:prstGeom>
          <a:ln w="19050">
            <a:solidFill>
              <a:srgbClr val="6592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9ACC75-D358-4EB0-A5C5-5747109BC4F1}"/>
              </a:ext>
            </a:extLst>
          </p:cNvPr>
          <p:cNvSpPr txBox="1"/>
          <p:nvPr/>
        </p:nvSpPr>
        <p:spPr>
          <a:xfrm>
            <a:off x="1348977" y="1165681"/>
            <a:ext cx="1461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Trigger</a:t>
            </a:r>
            <a:endParaRPr lang="ko-KR" altLang="en-US" sz="2200" b="1" dirty="0">
              <a:solidFill>
                <a:srgbClr val="6592C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AEFBF-F41B-4FA6-9C10-A8EE80B0FE0B}"/>
              </a:ext>
            </a:extLst>
          </p:cNvPr>
          <p:cNvSpPr txBox="1"/>
          <p:nvPr/>
        </p:nvSpPr>
        <p:spPr>
          <a:xfrm>
            <a:off x="10047089" y="1175206"/>
            <a:ext cx="639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08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012C3-7FBA-4F91-ABCD-5A8BF28A65EA}"/>
              </a:ext>
            </a:extLst>
          </p:cNvPr>
          <p:cNvSpPr txBox="1"/>
          <p:nvPr/>
        </p:nvSpPr>
        <p:spPr>
          <a:xfrm>
            <a:off x="1362075" y="1887975"/>
            <a:ext cx="3524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6592CB"/>
                </a:solidFill>
              </a:rPr>
              <a:t>Level-trigger</a:t>
            </a:r>
            <a:endParaRPr lang="ko-KR" altLang="en-US" sz="3000" b="1" dirty="0">
              <a:solidFill>
                <a:srgbClr val="6592CB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6F334E3-91C1-449C-800C-EE153E765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2724913"/>
            <a:ext cx="9187392" cy="2747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Level</a:t>
            </a:r>
            <a:r>
              <a:rPr lang="ko-KR" altLang="en-US" sz="2400" dirty="0"/>
              <a:t>에 따라 회로에 입력을 반영</a:t>
            </a:r>
          </a:p>
          <a:p>
            <a:r>
              <a:rPr lang="ko-KR" altLang="en-US" sz="2400" dirty="0"/>
              <a:t>비동기식</a:t>
            </a:r>
            <a:r>
              <a:rPr lang="en-US" altLang="ko-KR" sz="2400" dirty="0"/>
              <a:t>, Transparent Latch</a:t>
            </a:r>
            <a:endParaRPr lang="ko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F21CCA-BE50-450E-87E5-5E127DF59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208" y="3757185"/>
            <a:ext cx="6569583" cy="24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73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1894570-A99F-43DE-B479-6F5BA705C30F}"/>
              </a:ext>
            </a:extLst>
          </p:cNvPr>
          <p:cNvCxnSpPr>
            <a:cxnSpLocks/>
          </p:cNvCxnSpPr>
          <p:nvPr/>
        </p:nvCxnSpPr>
        <p:spPr>
          <a:xfrm>
            <a:off x="2647950" y="1409700"/>
            <a:ext cx="7286625" cy="0"/>
          </a:xfrm>
          <a:prstGeom prst="line">
            <a:avLst/>
          </a:prstGeom>
          <a:ln w="19050">
            <a:solidFill>
              <a:srgbClr val="6592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9ACC75-D358-4EB0-A5C5-5747109BC4F1}"/>
              </a:ext>
            </a:extLst>
          </p:cNvPr>
          <p:cNvSpPr txBox="1"/>
          <p:nvPr/>
        </p:nvSpPr>
        <p:spPr>
          <a:xfrm>
            <a:off x="1348977" y="1165681"/>
            <a:ext cx="1461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Trigger</a:t>
            </a:r>
            <a:endParaRPr lang="ko-KR" altLang="en-US" sz="2200" b="1" dirty="0">
              <a:solidFill>
                <a:srgbClr val="6592C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AEFBF-F41B-4FA6-9C10-A8EE80B0FE0B}"/>
              </a:ext>
            </a:extLst>
          </p:cNvPr>
          <p:cNvSpPr txBox="1"/>
          <p:nvPr/>
        </p:nvSpPr>
        <p:spPr>
          <a:xfrm>
            <a:off x="10047089" y="1175206"/>
            <a:ext cx="639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08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012C3-7FBA-4F91-ABCD-5A8BF28A65EA}"/>
              </a:ext>
            </a:extLst>
          </p:cNvPr>
          <p:cNvSpPr txBox="1"/>
          <p:nvPr/>
        </p:nvSpPr>
        <p:spPr>
          <a:xfrm>
            <a:off x="1362075" y="1887975"/>
            <a:ext cx="3524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6592CB"/>
                </a:solidFill>
              </a:rPr>
              <a:t>Edge-trigger</a:t>
            </a:r>
            <a:endParaRPr lang="ko-KR" altLang="en-US" sz="3000" b="1" dirty="0">
              <a:solidFill>
                <a:srgbClr val="6592CB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6F334E3-91C1-449C-800C-EE153E765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2724913"/>
            <a:ext cx="9187392" cy="2747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Level</a:t>
            </a:r>
            <a:r>
              <a:rPr lang="ko-KR" altLang="en-US" sz="2400" dirty="0"/>
              <a:t>의 변화</a:t>
            </a:r>
            <a:r>
              <a:rPr lang="en-US" altLang="ko-KR" sz="2400" dirty="0"/>
              <a:t>(Edge)</a:t>
            </a:r>
            <a:r>
              <a:rPr lang="ko-KR" altLang="en-US" sz="2400" dirty="0"/>
              <a:t>에 따라 회로에 입력을 반영</a:t>
            </a:r>
          </a:p>
          <a:p>
            <a:r>
              <a:rPr lang="ko-KR" altLang="en-US" sz="2400" dirty="0"/>
              <a:t>동기식</a:t>
            </a:r>
            <a:r>
              <a:rPr lang="en-US" altLang="ko-KR" sz="2400" dirty="0"/>
              <a:t>, Flip-Flop</a:t>
            </a:r>
            <a:endParaRPr lang="ko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F21CCA-BE50-450E-87E5-5E127DF59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71" y="4010769"/>
            <a:ext cx="5191822" cy="19351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A619EA9-4B94-4497-AD1A-B987554CF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2384224" cy="24622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4AF5A5A-E15B-4953-A1D4-488436957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7137" y="4010769"/>
            <a:ext cx="2404689" cy="18804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BF8774-D928-4B36-A076-7D20204D1B4D}"/>
              </a:ext>
            </a:extLst>
          </p:cNvPr>
          <p:cNvSpPr txBox="1"/>
          <p:nvPr/>
        </p:nvSpPr>
        <p:spPr>
          <a:xfrm>
            <a:off x="5662420" y="5852579"/>
            <a:ext cx="268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positive</a:t>
            </a:r>
            <a:r>
              <a:rPr lang="ko-KR" altLang="en-US" dirty="0"/>
              <a:t> </a:t>
            </a:r>
            <a:r>
              <a:rPr lang="en-US" altLang="ko-KR" dirty="0"/>
              <a:t>edge-triggered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4912F9-4AB6-4C06-AE55-CAF683D3A580}"/>
              </a:ext>
            </a:extLst>
          </p:cNvPr>
          <p:cNvSpPr txBox="1"/>
          <p:nvPr/>
        </p:nvSpPr>
        <p:spPr>
          <a:xfrm>
            <a:off x="8593918" y="5856210"/>
            <a:ext cx="291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negative</a:t>
            </a:r>
            <a:r>
              <a:rPr lang="ko-KR" altLang="en-US" dirty="0"/>
              <a:t> </a:t>
            </a:r>
            <a:r>
              <a:rPr lang="en-US" altLang="ko-KR" dirty="0"/>
              <a:t>edge-triggered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039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1894570-A99F-43DE-B479-6F5BA705C30F}"/>
              </a:ext>
            </a:extLst>
          </p:cNvPr>
          <p:cNvCxnSpPr>
            <a:cxnSpLocks/>
          </p:cNvCxnSpPr>
          <p:nvPr/>
        </p:nvCxnSpPr>
        <p:spPr>
          <a:xfrm>
            <a:off x="2647950" y="1409700"/>
            <a:ext cx="7286625" cy="0"/>
          </a:xfrm>
          <a:prstGeom prst="line">
            <a:avLst/>
          </a:prstGeom>
          <a:ln w="19050">
            <a:solidFill>
              <a:srgbClr val="6592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9ACC75-D358-4EB0-A5C5-5747109BC4F1}"/>
              </a:ext>
            </a:extLst>
          </p:cNvPr>
          <p:cNvSpPr txBox="1"/>
          <p:nvPr/>
        </p:nvSpPr>
        <p:spPr>
          <a:xfrm>
            <a:off x="1348977" y="1165681"/>
            <a:ext cx="1461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Latch</a:t>
            </a:r>
            <a:endParaRPr lang="ko-KR" altLang="en-US" sz="2200" b="1" dirty="0">
              <a:solidFill>
                <a:srgbClr val="6592C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AEFBF-F41B-4FA6-9C10-A8EE80B0FE0B}"/>
              </a:ext>
            </a:extLst>
          </p:cNvPr>
          <p:cNvSpPr txBox="1"/>
          <p:nvPr/>
        </p:nvSpPr>
        <p:spPr>
          <a:xfrm>
            <a:off x="10047089" y="1175206"/>
            <a:ext cx="639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09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012C3-7FBA-4F91-ABCD-5A8BF28A65EA}"/>
              </a:ext>
            </a:extLst>
          </p:cNvPr>
          <p:cNvSpPr txBox="1"/>
          <p:nvPr/>
        </p:nvSpPr>
        <p:spPr>
          <a:xfrm>
            <a:off x="1362075" y="1887975"/>
            <a:ext cx="3524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6592CB"/>
                </a:solidFill>
              </a:rPr>
              <a:t>JK Latch</a:t>
            </a:r>
            <a:endParaRPr lang="ko-KR" altLang="en-US" sz="3000" b="1" dirty="0">
              <a:solidFill>
                <a:srgbClr val="6592CB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6F334E3-91C1-449C-800C-EE153E765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2724913"/>
            <a:ext cx="9187392" cy="2747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SR Latch</a:t>
            </a:r>
            <a:r>
              <a:rPr lang="ko-KR" altLang="en-US" sz="2400" dirty="0"/>
              <a:t>의 </a:t>
            </a:r>
            <a:r>
              <a:rPr lang="en-US" altLang="ko-KR" sz="2400" dirty="0"/>
              <a:t>SR=11</a:t>
            </a:r>
            <a:r>
              <a:rPr lang="ko-KR" altLang="en-US" sz="2400" dirty="0"/>
              <a:t>과 같은 출력을 </a:t>
            </a:r>
            <a:r>
              <a:rPr lang="en-US" altLang="ko-KR" sz="2400" dirty="0"/>
              <a:t>control</a:t>
            </a: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85383868-9A67-4474-AE34-1D1215AE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153112"/>
              </p:ext>
            </p:extLst>
          </p:nvPr>
        </p:nvGraphicFramePr>
        <p:xfrm>
          <a:off x="5955771" y="3255379"/>
          <a:ext cx="4519248" cy="2802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812">
                  <a:extLst>
                    <a:ext uri="{9D8B030D-6E8A-4147-A177-3AD203B41FA5}">
                      <a16:colId xmlns:a16="http://schemas.microsoft.com/office/drawing/2014/main" val="515636086"/>
                    </a:ext>
                  </a:extLst>
                </a:gridCol>
                <a:gridCol w="1129812">
                  <a:extLst>
                    <a:ext uri="{9D8B030D-6E8A-4147-A177-3AD203B41FA5}">
                      <a16:colId xmlns:a16="http://schemas.microsoft.com/office/drawing/2014/main" val="3304384962"/>
                    </a:ext>
                  </a:extLst>
                </a:gridCol>
                <a:gridCol w="1129812">
                  <a:extLst>
                    <a:ext uri="{9D8B030D-6E8A-4147-A177-3AD203B41FA5}">
                      <a16:colId xmlns:a16="http://schemas.microsoft.com/office/drawing/2014/main" val="1724753779"/>
                    </a:ext>
                  </a:extLst>
                </a:gridCol>
                <a:gridCol w="1129812">
                  <a:extLst>
                    <a:ext uri="{9D8B030D-6E8A-4147-A177-3AD203B41FA5}">
                      <a16:colId xmlns:a16="http://schemas.microsoft.com/office/drawing/2014/main" val="1346660404"/>
                    </a:ext>
                  </a:extLst>
                </a:gridCol>
              </a:tblGrid>
              <a:tr h="551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J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Q</a:t>
                      </a:r>
                      <a:r>
                        <a:rPr lang="en-US" altLang="ko-KR" sz="2000" baseline="-25000" dirty="0" err="1"/>
                        <a:t>next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48078"/>
                  </a:ext>
                </a:extLst>
              </a:tr>
              <a:tr h="59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Q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NC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09492"/>
                  </a:ext>
                </a:extLst>
              </a:tr>
              <a:tr h="551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Reset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104861"/>
                  </a:ext>
                </a:extLst>
              </a:tr>
              <a:tr h="551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Set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386247"/>
                  </a:ext>
                </a:extLst>
              </a:tr>
              <a:tr h="551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~Q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Toggle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637823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807B0849-328E-416A-AEBE-9717DAC0F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76" y="3568938"/>
            <a:ext cx="4519248" cy="232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DC8E7DF-514D-4FA7-943C-609C45E9F3A5}"/>
              </a:ext>
            </a:extLst>
          </p:cNvPr>
          <p:cNvSpPr/>
          <p:nvPr/>
        </p:nvSpPr>
        <p:spPr>
          <a:xfrm>
            <a:off x="1040524" y="4530713"/>
            <a:ext cx="812800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14909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1894570-A99F-43DE-B479-6F5BA705C30F}"/>
              </a:ext>
            </a:extLst>
          </p:cNvPr>
          <p:cNvCxnSpPr>
            <a:cxnSpLocks/>
          </p:cNvCxnSpPr>
          <p:nvPr/>
        </p:nvCxnSpPr>
        <p:spPr>
          <a:xfrm>
            <a:off x="2647950" y="1409700"/>
            <a:ext cx="7286625" cy="0"/>
          </a:xfrm>
          <a:prstGeom prst="line">
            <a:avLst/>
          </a:prstGeom>
          <a:ln w="19050">
            <a:solidFill>
              <a:srgbClr val="6592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9ACC75-D358-4EB0-A5C5-5747109BC4F1}"/>
              </a:ext>
            </a:extLst>
          </p:cNvPr>
          <p:cNvSpPr txBox="1"/>
          <p:nvPr/>
        </p:nvSpPr>
        <p:spPr>
          <a:xfrm>
            <a:off x="1348977" y="1165681"/>
            <a:ext cx="1461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Flip-Flop</a:t>
            </a:r>
            <a:endParaRPr lang="ko-KR" altLang="en-US" sz="2200" b="1" dirty="0">
              <a:solidFill>
                <a:srgbClr val="6592C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AEFBF-F41B-4FA6-9C10-A8EE80B0FE0B}"/>
              </a:ext>
            </a:extLst>
          </p:cNvPr>
          <p:cNvSpPr txBox="1"/>
          <p:nvPr/>
        </p:nvSpPr>
        <p:spPr>
          <a:xfrm>
            <a:off x="10047089" y="1175206"/>
            <a:ext cx="639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09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012C3-7FBA-4F91-ABCD-5A8BF28A65EA}"/>
              </a:ext>
            </a:extLst>
          </p:cNvPr>
          <p:cNvSpPr txBox="1"/>
          <p:nvPr/>
        </p:nvSpPr>
        <p:spPr>
          <a:xfrm>
            <a:off x="1362075" y="1887975"/>
            <a:ext cx="3524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6592CB"/>
                </a:solidFill>
              </a:rPr>
              <a:t>JK Flip-Flop</a:t>
            </a:r>
            <a:endParaRPr lang="ko-KR" altLang="en-US" sz="3000" b="1" dirty="0">
              <a:solidFill>
                <a:srgbClr val="6592CB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07B0849-328E-416A-AEBE-9717DAC0F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98" y="2911780"/>
            <a:ext cx="4519248" cy="232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98933E4-9039-44BC-88C2-FC11C3D7F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323" y="3146925"/>
            <a:ext cx="3420634" cy="19039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E723AE-E9FD-4B1B-8A07-BEE34C82BD1A}"/>
              </a:ext>
            </a:extLst>
          </p:cNvPr>
          <p:cNvSpPr txBox="1"/>
          <p:nvPr/>
        </p:nvSpPr>
        <p:spPr>
          <a:xfrm>
            <a:off x="6205379" y="5190619"/>
            <a:ext cx="309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Q</a:t>
            </a:r>
            <a:r>
              <a:rPr lang="en-US" altLang="ko-KR" b="1" baseline="-25000" dirty="0" err="1"/>
              <a:t>next</a:t>
            </a:r>
            <a:r>
              <a:rPr lang="en-US" altLang="ko-KR" b="1" baseline="-25000" dirty="0"/>
              <a:t> </a:t>
            </a:r>
            <a:r>
              <a:rPr lang="en-US" altLang="ko-KR" b="1" dirty="0"/>
              <a:t>= J * Q’ + K’ * Q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5486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1894570-A99F-43DE-B479-6F5BA705C30F}"/>
              </a:ext>
            </a:extLst>
          </p:cNvPr>
          <p:cNvCxnSpPr>
            <a:cxnSpLocks/>
          </p:cNvCxnSpPr>
          <p:nvPr/>
        </p:nvCxnSpPr>
        <p:spPr>
          <a:xfrm>
            <a:off x="2647950" y="1409700"/>
            <a:ext cx="7286625" cy="0"/>
          </a:xfrm>
          <a:prstGeom prst="line">
            <a:avLst/>
          </a:prstGeom>
          <a:ln w="19050">
            <a:solidFill>
              <a:srgbClr val="6592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9ACC75-D358-4EB0-A5C5-5747109BC4F1}"/>
              </a:ext>
            </a:extLst>
          </p:cNvPr>
          <p:cNvSpPr txBox="1"/>
          <p:nvPr/>
        </p:nvSpPr>
        <p:spPr>
          <a:xfrm>
            <a:off x="1348978" y="1165681"/>
            <a:ext cx="1298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rgbClr val="6592CB"/>
                </a:solidFill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AEFBF-F41B-4FA6-9C10-A8EE80B0FE0B}"/>
              </a:ext>
            </a:extLst>
          </p:cNvPr>
          <p:cNvSpPr txBox="1"/>
          <p:nvPr/>
        </p:nvSpPr>
        <p:spPr>
          <a:xfrm>
            <a:off x="10047089" y="1175206"/>
            <a:ext cx="639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012C3-7FBA-4F91-ABCD-5A8BF28A65EA}"/>
              </a:ext>
            </a:extLst>
          </p:cNvPr>
          <p:cNvSpPr txBox="1"/>
          <p:nvPr/>
        </p:nvSpPr>
        <p:spPr>
          <a:xfrm>
            <a:off x="1362075" y="1887975"/>
            <a:ext cx="3524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6592CB"/>
                </a:solidFill>
              </a:rPr>
              <a:t>목차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6F334E3-91C1-449C-800C-EE153E765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2724913"/>
            <a:ext cx="9187392" cy="2747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RS/D Latch/Flip-Flop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Clock</a:t>
            </a:r>
            <a:r>
              <a:rPr lang="en-US" altLang="ko-KR" dirty="0"/>
              <a:t>/Edge-Trigger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JK/T Latch/Flip-</a:t>
            </a:r>
            <a:r>
              <a:rPr lang="en-US" altLang="ko-KR" dirty="0"/>
              <a:t>Flop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Master-Slave</a:t>
            </a:r>
          </a:p>
        </p:txBody>
      </p:sp>
    </p:spTree>
    <p:extLst>
      <p:ext uri="{BB962C8B-B14F-4D97-AF65-F5344CB8AC3E}">
        <p14:creationId xmlns:p14="http://schemas.microsoft.com/office/powerpoint/2010/main" val="2114610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1894570-A99F-43DE-B479-6F5BA705C30F}"/>
              </a:ext>
            </a:extLst>
          </p:cNvPr>
          <p:cNvCxnSpPr>
            <a:cxnSpLocks/>
          </p:cNvCxnSpPr>
          <p:nvPr/>
        </p:nvCxnSpPr>
        <p:spPr>
          <a:xfrm>
            <a:off x="2647950" y="1409700"/>
            <a:ext cx="7286625" cy="0"/>
          </a:xfrm>
          <a:prstGeom prst="line">
            <a:avLst/>
          </a:prstGeom>
          <a:ln w="19050">
            <a:solidFill>
              <a:srgbClr val="6592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9ACC75-D358-4EB0-A5C5-5747109BC4F1}"/>
              </a:ext>
            </a:extLst>
          </p:cNvPr>
          <p:cNvSpPr txBox="1"/>
          <p:nvPr/>
        </p:nvSpPr>
        <p:spPr>
          <a:xfrm>
            <a:off x="1348977" y="1165681"/>
            <a:ext cx="1461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Flip-Flop</a:t>
            </a:r>
            <a:endParaRPr lang="ko-KR" altLang="en-US" sz="2200" b="1" dirty="0">
              <a:solidFill>
                <a:srgbClr val="6592C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AEFBF-F41B-4FA6-9C10-A8EE80B0FE0B}"/>
              </a:ext>
            </a:extLst>
          </p:cNvPr>
          <p:cNvSpPr txBox="1"/>
          <p:nvPr/>
        </p:nvSpPr>
        <p:spPr>
          <a:xfrm>
            <a:off x="10047089" y="1175206"/>
            <a:ext cx="639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09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012C3-7FBA-4F91-ABCD-5A8BF28A65EA}"/>
              </a:ext>
            </a:extLst>
          </p:cNvPr>
          <p:cNvSpPr txBox="1"/>
          <p:nvPr/>
        </p:nvSpPr>
        <p:spPr>
          <a:xfrm>
            <a:off x="1362075" y="1887975"/>
            <a:ext cx="3524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6592CB"/>
                </a:solidFill>
              </a:rPr>
              <a:t>JK Flip-Flop</a:t>
            </a:r>
            <a:endParaRPr lang="ko-KR" altLang="en-US" sz="3000" b="1" dirty="0">
              <a:solidFill>
                <a:srgbClr val="6592CB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6F334E3-91C1-449C-800C-EE153E765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2724913"/>
            <a:ext cx="9187392" cy="2747963"/>
          </a:xfrm>
        </p:spPr>
        <p:txBody>
          <a:bodyPr>
            <a:normAutofit/>
          </a:bodyPr>
          <a:lstStyle/>
          <a:p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3BF11B-9CA9-49AC-A829-6538D01D6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4" y="2528521"/>
            <a:ext cx="9065293" cy="370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91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1894570-A99F-43DE-B479-6F5BA705C30F}"/>
              </a:ext>
            </a:extLst>
          </p:cNvPr>
          <p:cNvCxnSpPr>
            <a:cxnSpLocks/>
          </p:cNvCxnSpPr>
          <p:nvPr/>
        </p:nvCxnSpPr>
        <p:spPr>
          <a:xfrm>
            <a:off x="2647950" y="1409700"/>
            <a:ext cx="7286625" cy="0"/>
          </a:xfrm>
          <a:prstGeom prst="line">
            <a:avLst/>
          </a:prstGeom>
          <a:ln w="19050">
            <a:solidFill>
              <a:srgbClr val="6592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9ACC75-D358-4EB0-A5C5-5747109BC4F1}"/>
              </a:ext>
            </a:extLst>
          </p:cNvPr>
          <p:cNvSpPr txBox="1"/>
          <p:nvPr/>
        </p:nvSpPr>
        <p:spPr>
          <a:xfrm>
            <a:off x="1348977" y="1165681"/>
            <a:ext cx="1461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Latch</a:t>
            </a:r>
            <a:endParaRPr lang="ko-KR" altLang="en-US" sz="2200" b="1" dirty="0">
              <a:solidFill>
                <a:srgbClr val="6592C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AEFBF-F41B-4FA6-9C10-A8EE80B0FE0B}"/>
              </a:ext>
            </a:extLst>
          </p:cNvPr>
          <p:cNvSpPr txBox="1"/>
          <p:nvPr/>
        </p:nvSpPr>
        <p:spPr>
          <a:xfrm>
            <a:off x="10047089" y="1175206"/>
            <a:ext cx="639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012C3-7FBA-4F91-ABCD-5A8BF28A65EA}"/>
              </a:ext>
            </a:extLst>
          </p:cNvPr>
          <p:cNvSpPr txBox="1"/>
          <p:nvPr/>
        </p:nvSpPr>
        <p:spPr>
          <a:xfrm>
            <a:off x="1362075" y="1887975"/>
            <a:ext cx="3524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6592CB"/>
                </a:solidFill>
              </a:rPr>
              <a:t>T Latch</a:t>
            </a:r>
            <a:endParaRPr lang="ko-KR" altLang="en-US" sz="3000" b="1" dirty="0">
              <a:solidFill>
                <a:srgbClr val="6592CB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6F334E3-91C1-449C-800C-EE153E765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2724913"/>
            <a:ext cx="9187392" cy="2747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JK Flip-Flop</a:t>
            </a:r>
            <a:r>
              <a:rPr lang="ko-KR" altLang="en-US" sz="2400" dirty="0"/>
              <a:t>의 </a:t>
            </a:r>
            <a:r>
              <a:rPr lang="en-US" altLang="ko-KR" sz="2400" dirty="0"/>
              <a:t>J, K</a:t>
            </a:r>
            <a:r>
              <a:rPr lang="ko-KR" altLang="en-US" sz="2400" dirty="0"/>
              <a:t>를 </a:t>
            </a:r>
            <a:r>
              <a:rPr lang="en-US" altLang="ko-KR" sz="2400" dirty="0"/>
              <a:t>T</a:t>
            </a:r>
            <a:r>
              <a:rPr lang="ko-KR" altLang="en-US" sz="2400" dirty="0"/>
              <a:t>로 통합</a:t>
            </a:r>
            <a:endParaRPr lang="en-US" altLang="ko-KR" sz="2400" dirty="0"/>
          </a:p>
          <a:p>
            <a:r>
              <a:rPr lang="en-US" altLang="ko-KR" sz="2400" dirty="0"/>
              <a:t>T=0: No change</a:t>
            </a:r>
          </a:p>
          <a:p>
            <a:r>
              <a:rPr lang="en-US" altLang="ko-KR" sz="2400" dirty="0"/>
              <a:t>T=1: Toggle</a:t>
            </a:r>
          </a:p>
          <a:p>
            <a:endParaRPr lang="en-US" altLang="ko-KR" sz="24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427051D-6A83-44BE-99E9-2D7ABA57F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533" y="4127540"/>
            <a:ext cx="3634008" cy="193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9F1A2E-A13F-4495-9C37-4D7FA643C8A2}"/>
              </a:ext>
            </a:extLst>
          </p:cNvPr>
          <p:cNvSpPr/>
          <p:nvPr/>
        </p:nvSpPr>
        <p:spPr>
          <a:xfrm>
            <a:off x="1642533" y="4892040"/>
            <a:ext cx="346688" cy="2887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</a:t>
            </a:r>
            <a:endParaRPr lang="ko-KR" altLang="en-US" sz="1400" dirty="0"/>
          </a:p>
        </p:txBody>
      </p:sp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E48E68A6-5983-4687-B442-B36EAA1B6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859958"/>
              </p:ext>
            </p:extLst>
          </p:nvPr>
        </p:nvGraphicFramePr>
        <p:xfrm>
          <a:off x="5711181" y="4033802"/>
          <a:ext cx="5118744" cy="2027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86">
                  <a:extLst>
                    <a:ext uri="{9D8B030D-6E8A-4147-A177-3AD203B41FA5}">
                      <a16:colId xmlns:a16="http://schemas.microsoft.com/office/drawing/2014/main" val="956551288"/>
                    </a:ext>
                  </a:extLst>
                </a:gridCol>
                <a:gridCol w="1279686">
                  <a:extLst>
                    <a:ext uri="{9D8B030D-6E8A-4147-A177-3AD203B41FA5}">
                      <a16:colId xmlns:a16="http://schemas.microsoft.com/office/drawing/2014/main" val="4290221923"/>
                    </a:ext>
                  </a:extLst>
                </a:gridCol>
                <a:gridCol w="1279686">
                  <a:extLst>
                    <a:ext uri="{9D8B030D-6E8A-4147-A177-3AD203B41FA5}">
                      <a16:colId xmlns:a16="http://schemas.microsoft.com/office/drawing/2014/main" val="4134701646"/>
                    </a:ext>
                  </a:extLst>
                </a:gridCol>
                <a:gridCol w="1279686">
                  <a:extLst>
                    <a:ext uri="{9D8B030D-6E8A-4147-A177-3AD203B41FA5}">
                      <a16:colId xmlns:a16="http://schemas.microsoft.com/office/drawing/2014/main" val="1631045490"/>
                    </a:ext>
                  </a:extLst>
                </a:gridCol>
              </a:tblGrid>
              <a:tr h="40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Q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Q</a:t>
                      </a:r>
                      <a:r>
                        <a:rPr lang="en-US" altLang="ko-KR" sz="2000" baseline="-25000" dirty="0" err="1"/>
                        <a:t>next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226470"/>
                  </a:ext>
                </a:extLst>
              </a:tr>
              <a:tr h="40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65948"/>
                  </a:ext>
                </a:extLst>
              </a:tr>
              <a:tr h="40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Toggle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72292"/>
                  </a:ext>
                </a:extLst>
              </a:tr>
              <a:tr h="40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828227"/>
                  </a:ext>
                </a:extLst>
              </a:tr>
              <a:tr h="40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Toggle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18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070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1894570-A99F-43DE-B479-6F5BA705C30F}"/>
              </a:ext>
            </a:extLst>
          </p:cNvPr>
          <p:cNvCxnSpPr>
            <a:cxnSpLocks/>
          </p:cNvCxnSpPr>
          <p:nvPr/>
        </p:nvCxnSpPr>
        <p:spPr>
          <a:xfrm>
            <a:off x="2647950" y="1409700"/>
            <a:ext cx="7286625" cy="0"/>
          </a:xfrm>
          <a:prstGeom prst="line">
            <a:avLst/>
          </a:prstGeom>
          <a:ln w="19050">
            <a:solidFill>
              <a:srgbClr val="6592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9ACC75-D358-4EB0-A5C5-5747109BC4F1}"/>
              </a:ext>
            </a:extLst>
          </p:cNvPr>
          <p:cNvSpPr txBox="1"/>
          <p:nvPr/>
        </p:nvSpPr>
        <p:spPr>
          <a:xfrm>
            <a:off x="1348977" y="1165681"/>
            <a:ext cx="1461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Flip-Flop</a:t>
            </a:r>
            <a:endParaRPr lang="ko-KR" altLang="en-US" sz="2200" b="1" dirty="0">
              <a:solidFill>
                <a:srgbClr val="6592C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AEFBF-F41B-4FA6-9C10-A8EE80B0FE0B}"/>
              </a:ext>
            </a:extLst>
          </p:cNvPr>
          <p:cNvSpPr txBox="1"/>
          <p:nvPr/>
        </p:nvSpPr>
        <p:spPr>
          <a:xfrm>
            <a:off x="10047089" y="1175206"/>
            <a:ext cx="639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012C3-7FBA-4F91-ABCD-5A8BF28A65EA}"/>
              </a:ext>
            </a:extLst>
          </p:cNvPr>
          <p:cNvSpPr txBox="1"/>
          <p:nvPr/>
        </p:nvSpPr>
        <p:spPr>
          <a:xfrm>
            <a:off x="1362075" y="1887975"/>
            <a:ext cx="3524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6592CB"/>
                </a:solidFill>
              </a:rPr>
              <a:t>T flip-flop</a:t>
            </a:r>
            <a:endParaRPr lang="ko-KR" altLang="en-US" sz="3000" b="1" dirty="0">
              <a:solidFill>
                <a:srgbClr val="6592CB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6F334E3-91C1-449C-800C-EE153E765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2724913"/>
            <a:ext cx="9187392" cy="2747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427051D-6A83-44BE-99E9-2D7ABA57F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3245224"/>
            <a:ext cx="3634008" cy="193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0685A8-E6CD-4E3A-862B-8AFA2209C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834" y="3204248"/>
            <a:ext cx="3634008" cy="19597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35CF16-B6DD-4BB6-8F90-5BE6E4BE8F3B}"/>
              </a:ext>
            </a:extLst>
          </p:cNvPr>
          <p:cNvSpPr txBox="1"/>
          <p:nvPr/>
        </p:nvSpPr>
        <p:spPr>
          <a:xfrm>
            <a:off x="6469118" y="5288210"/>
            <a:ext cx="309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Q</a:t>
            </a:r>
            <a:r>
              <a:rPr lang="en-US" altLang="ko-KR" b="1" baseline="-25000" dirty="0" err="1"/>
              <a:t>next</a:t>
            </a:r>
            <a:r>
              <a:rPr lang="en-US" altLang="ko-KR" b="1" baseline="-25000" dirty="0"/>
              <a:t> </a:t>
            </a:r>
            <a:r>
              <a:rPr lang="en-US" altLang="ko-KR" b="1" dirty="0"/>
              <a:t>= T XOR Q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73180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1894570-A99F-43DE-B479-6F5BA705C30F}"/>
              </a:ext>
            </a:extLst>
          </p:cNvPr>
          <p:cNvCxnSpPr>
            <a:cxnSpLocks/>
          </p:cNvCxnSpPr>
          <p:nvPr/>
        </p:nvCxnSpPr>
        <p:spPr>
          <a:xfrm>
            <a:off x="2647950" y="1409700"/>
            <a:ext cx="7286625" cy="0"/>
          </a:xfrm>
          <a:prstGeom prst="line">
            <a:avLst/>
          </a:prstGeom>
          <a:ln w="19050">
            <a:solidFill>
              <a:srgbClr val="6592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9ACC75-D358-4EB0-A5C5-5747109BC4F1}"/>
              </a:ext>
            </a:extLst>
          </p:cNvPr>
          <p:cNvSpPr txBox="1"/>
          <p:nvPr/>
        </p:nvSpPr>
        <p:spPr>
          <a:xfrm>
            <a:off x="1348977" y="1165681"/>
            <a:ext cx="1461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Flip-Flop</a:t>
            </a:r>
            <a:endParaRPr lang="ko-KR" altLang="en-US" sz="2200" b="1" dirty="0">
              <a:solidFill>
                <a:srgbClr val="6592C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AEFBF-F41B-4FA6-9C10-A8EE80B0FE0B}"/>
              </a:ext>
            </a:extLst>
          </p:cNvPr>
          <p:cNvSpPr txBox="1"/>
          <p:nvPr/>
        </p:nvSpPr>
        <p:spPr>
          <a:xfrm>
            <a:off x="10047089" y="1175206"/>
            <a:ext cx="639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012C3-7FBA-4F91-ABCD-5A8BF28A65EA}"/>
              </a:ext>
            </a:extLst>
          </p:cNvPr>
          <p:cNvSpPr txBox="1"/>
          <p:nvPr/>
        </p:nvSpPr>
        <p:spPr>
          <a:xfrm>
            <a:off x="1362075" y="1887975"/>
            <a:ext cx="3524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6592CB"/>
                </a:solidFill>
              </a:rPr>
              <a:t>T flip-flop</a:t>
            </a:r>
            <a:endParaRPr lang="ko-KR" altLang="en-US" sz="3000" b="1" dirty="0">
              <a:solidFill>
                <a:srgbClr val="6592CB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CCFF94-CE9E-496C-8E06-82E4A3656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4" y="2733379"/>
            <a:ext cx="9270293" cy="29589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3777108-D244-49BC-81CA-BD211C889D23}"/>
              </a:ext>
            </a:extLst>
          </p:cNvPr>
          <p:cNvSpPr/>
          <p:nvPr/>
        </p:nvSpPr>
        <p:spPr>
          <a:xfrm>
            <a:off x="3818020" y="5483770"/>
            <a:ext cx="368969" cy="417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7CA48-2C21-4D2F-B9D5-8121DBC4BA14}"/>
              </a:ext>
            </a:extLst>
          </p:cNvPr>
          <p:cNvSpPr/>
          <p:nvPr/>
        </p:nvSpPr>
        <p:spPr>
          <a:xfrm>
            <a:off x="5029199" y="5483769"/>
            <a:ext cx="368969" cy="417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988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1894570-A99F-43DE-B479-6F5BA705C30F}"/>
              </a:ext>
            </a:extLst>
          </p:cNvPr>
          <p:cNvCxnSpPr>
            <a:cxnSpLocks/>
          </p:cNvCxnSpPr>
          <p:nvPr/>
        </p:nvCxnSpPr>
        <p:spPr>
          <a:xfrm>
            <a:off x="2647950" y="1409700"/>
            <a:ext cx="7286625" cy="0"/>
          </a:xfrm>
          <a:prstGeom prst="line">
            <a:avLst/>
          </a:prstGeom>
          <a:ln w="19050">
            <a:solidFill>
              <a:srgbClr val="6592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9ACC75-D358-4EB0-A5C5-5747109BC4F1}"/>
              </a:ext>
            </a:extLst>
          </p:cNvPr>
          <p:cNvSpPr txBox="1"/>
          <p:nvPr/>
        </p:nvSpPr>
        <p:spPr>
          <a:xfrm>
            <a:off x="1348977" y="1165681"/>
            <a:ext cx="1461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Flip-Flop</a:t>
            </a:r>
            <a:endParaRPr lang="ko-KR" altLang="en-US" sz="2200" b="1" dirty="0">
              <a:solidFill>
                <a:srgbClr val="6592C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AEFBF-F41B-4FA6-9C10-A8EE80B0FE0B}"/>
              </a:ext>
            </a:extLst>
          </p:cNvPr>
          <p:cNvSpPr txBox="1"/>
          <p:nvPr/>
        </p:nvSpPr>
        <p:spPr>
          <a:xfrm>
            <a:off x="10047089" y="1175206"/>
            <a:ext cx="639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012C3-7FBA-4F91-ABCD-5A8BF28A65EA}"/>
              </a:ext>
            </a:extLst>
          </p:cNvPr>
          <p:cNvSpPr txBox="1"/>
          <p:nvPr/>
        </p:nvSpPr>
        <p:spPr>
          <a:xfrm>
            <a:off x="1362075" y="1887975"/>
            <a:ext cx="3524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6592CB"/>
                </a:solidFill>
              </a:rPr>
              <a:t>Master Slave</a:t>
            </a:r>
            <a:endParaRPr lang="ko-KR" altLang="en-US" sz="3000" b="1" dirty="0">
              <a:solidFill>
                <a:srgbClr val="6592CB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6F334E3-91C1-449C-800C-EE153E765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2724913"/>
            <a:ext cx="3728085" cy="2747963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2</a:t>
            </a:r>
            <a:r>
              <a:rPr lang="ko-KR" altLang="en-US" sz="2000" dirty="0"/>
              <a:t>개의 </a:t>
            </a:r>
            <a:r>
              <a:rPr lang="en-US" altLang="ko-KR" sz="2000" dirty="0"/>
              <a:t>flip-flop</a:t>
            </a:r>
            <a:r>
              <a:rPr lang="ko-KR" altLang="en-US" sz="2000" dirty="0"/>
              <a:t>을 직렬 연결</a:t>
            </a:r>
          </a:p>
          <a:p>
            <a:r>
              <a:rPr lang="ko-KR" altLang="en-US" sz="2000" dirty="0"/>
              <a:t>레이스 현상 방지</a:t>
            </a:r>
            <a:endParaRPr lang="en-US" altLang="ko-KR" sz="2000" dirty="0"/>
          </a:p>
          <a:p>
            <a:r>
              <a:rPr lang="en-US" altLang="ko-KR" sz="2000" dirty="0"/>
              <a:t>Clock</a:t>
            </a:r>
            <a:r>
              <a:rPr lang="ko-KR" altLang="en-US" sz="2000" dirty="0"/>
              <a:t>의 </a:t>
            </a:r>
            <a:r>
              <a:rPr lang="en-US" altLang="ko-KR" sz="2000" dirty="0"/>
              <a:t>inverter</a:t>
            </a:r>
            <a:r>
              <a:rPr lang="ko-KR" altLang="en-US" sz="2000" dirty="0"/>
              <a:t>를 </a:t>
            </a:r>
            <a:r>
              <a:rPr lang="en-US" altLang="ko-KR" sz="2000" dirty="0"/>
              <a:t>slave flip-flop</a:t>
            </a:r>
            <a:r>
              <a:rPr lang="ko-KR" altLang="en-US" sz="2000" dirty="0"/>
              <a:t>에 연결하여 </a:t>
            </a:r>
            <a:r>
              <a:rPr lang="en-US" altLang="ko-KR" sz="2000" dirty="0"/>
              <a:t>slave</a:t>
            </a:r>
            <a:r>
              <a:rPr lang="ko-KR" altLang="en-US" sz="2000" dirty="0"/>
              <a:t>는 클럭 신호가 유지되어도 동작하지 않도록 함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90523F-7F1F-4341-A649-3925D6427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550" y="1887975"/>
            <a:ext cx="5776375" cy="358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15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1894570-A99F-43DE-B479-6F5BA705C30F}"/>
              </a:ext>
            </a:extLst>
          </p:cNvPr>
          <p:cNvCxnSpPr>
            <a:cxnSpLocks/>
          </p:cNvCxnSpPr>
          <p:nvPr/>
        </p:nvCxnSpPr>
        <p:spPr>
          <a:xfrm>
            <a:off x="2647950" y="1409700"/>
            <a:ext cx="7286625" cy="0"/>
          </a:xfrm>
          <a:prstGeom prst="line">
            <a:avLst/>
          </a:prstGeom>
          <a:ln w="19050">
            <a:solidFill>
              <a:srgbClr val="6592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9ACC75-D358-4EB0-A5C5-5747109BC4F1}"/>
              </a:ext>
            </a:extLst>
          </p:cNvPr>
          <p:cNvSpPr txBox="1"/>
          <p:nvPr/>
        </p:nvSpPr>
        <p:spPr>
          <a:xfrm>
            <a:off x="1243145" y="1175206"/>
            <a:ext cx="15762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Reference</a:t>
            </a:r>
            <a:endParaRPr lang="ko-KR" altLang="en-US" sz="2200" b="1" dirty="0">
              <a:solidFill>
                <a:srgbClr val="6592C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AEFBF-F41B-4FA6-9C10-A8EE80B0FE0B}"/>
              </a:ext>
            </a:extLst>
          </p:cNvPr>
          <p:cNvSpPr txBox="1"/>
          <p:nvPr/>
        </p:nvSpPr>
        <p:spPr>
          <a:xfrm>
            <a:off x="10047089" y="1175206"/>
            <a:ext cx="639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012C3-7FBA-4F91-ABCD-5A8BF28A65EA}"/>
              </a:ext>
            </a:extLst>
          </p:cNvPr>
          <p:cNvSpPr txBox="1"/>
          <p:nvPr/>
        </p:nvSpPr>
        <p:spPr>
          <a:xfrm>
            <a:off x="1362075" y="1887975"/>
            <a:ext cx="3524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6592CB"/>
                </a:solidFill>
              </a:rPr>
              <a:t>Reference</a:t>
            </a:r>
            <a:endParaRPr lang="ko-KR" altLang="en-US" sz="3000" b="1" dirty="0">
              <a:solidFill>
                <a:srgbClr val="6592CB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4A1144C-70A7-42FF-9D09-122545F12EDE}"/>
              </a:ext>
            </a:extLst>
          </p:cNvPr>
          <p:cNvSpPr txBox="1">
            <a:spLocks/>
          </p:cNvSpPr>
          <p:nvPr/>
        </p:nvSpPr>
        <p:spPr>
          <a:xfrm>
            <a:off x="1362075" y="2724913"/>
            <a:ext cx="9187392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Alan B. Marcovitz, Introduction to Logic Design(3</a:t>
            </a:r>
            <a:r>
              <a:rPr lang="en-US" altLang="ko-KR" sz="2400" baseline="30000" dirty="0"/>
              <a:t>rd</a:t>
            </a:r>
            <a:r>
              <a:rPr lang="en-US" altLang="ko-KR" sz="2400" dirty="0"/>
              <a:t> edition), Chapter6 Analysis of Sequential Systems</a:t>
            </a:r>
          </a:p>
          <a:p>
            <a:r>
              <a:rPr lang="en-US" altLang="ko-KR" sz="2400" dirty="0"/>
              <a:t>Thomas </a:t>
            </a:r>
            <a:r>
              <a:rPr lang="en-US" altLang="ko-KR" sz="2400" dirty="0" err="1"/>
              <a:t>L.Floyd</a:t>
            </a:r>
            <a:r>
              <a:rPr lang="en-US" altLang="ko-KR" sz="2400" dirty="0"/>
              <a:t>, Digital Fundamentals(11th edition), Chapter7 Latches, Flip-Flops, and Timers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27251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1894570-A99F-43DE-B479-6F5BA705C30F}"/>
              </a:ext>
            </a:extLst>
          </p:cNvPr>
          <p:cNvCxnSpPr>
            <a:cxnSpLocks/>
          </p:cNvCxnSpPr>
          <p:nvPr/>
        </p:nvCxnSpPr>
        <p:spPr>
          <a:xfrm>
            <a:off x="2647950" y="1409700"/>
            <a:ext cx="7286625" cy="0"/>
          </a:xfrm>
          <a:prstGeom prst="line">
            <a:avLst/>
          </a:prstGeom>
          <a:ln w="19050">
            <a:solidFill>
              <a:srgbClr val="6592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9ACC75-D358-4EB0-A5C5-5747109BC4F1}"/>
              </a:ext>
            </a:extLst>
          </p:cNvPr>
          <p:cNvSpPr txBox="1"/>
          <p:nvPr/>
        </p:nvSpPr>
        <p:spPr>
          <a:xfrm>
            <a:off x="1243145" y="1175206"/>
            <a:ext cx="15762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rgbClr val="6592CB"/>
                </a:solidFill>
              </a:rPr>
              <a:t>기여도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AEFBF-F41B-4FA6-9C10-A8EE80B0FE0B}"/>
              </a:ext>
            </a:extLst>
          </p:cNvPr>
          <p:cNvSpPr txBox="1"/>
          <p:nvPr/>
        </p:nvSpPr>
        <p:spPr>
          <a:xfrm>
            <a:off x="10047089" y="1175206"/>
            <a:ext cx="639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012C3-7FBA-4F91-ABCD-5A8BF28A65EA}"/>
              </a:ext>
            </a:extLst>
          </p:cNvPr>
          <p:cNvSpPr txBox="1"/>
          <p:nvPr/>
        </p:nvSpPr>
        <p:spPr>
          <a:xfrm>
            <a:off x="1362075" y="1887975"/>
            <a:ext cx="3524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6592CB"/>
                </a:solidFill>
              </a:rPr>
              <a:t>기여도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4A1144C-70A7-42FF-9D09-122545F12EDE}"/>
              </a:ext>
            </a:extLst>
          </p:cNvPr>
          <p:cNvSpPr txBox="1">
            <a:spLocks/>
          </p:cNvSpPr>
          <p:nvPr/>
        </p:nvSpPr>
        <p:spPr>
          <a:xfrm>
            <a:off x="1362075" y="2724913"/>
            <a:ext cx="9187392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발표</a:t>
            </a:r>
            <a:r>
              <a:rPr lang="en-US" altLang="ko-KR" sz="2400" dirty="0"/>
              <a:t>: </a:t>
            </a:r>
            <a:r>
              <a:rPr lang="ko-KR" altLang="en-US" sz="2400" dirty="0"/>
              <a:t>심현우</a:t>
            </a:r>
            <a:r>
              <a:rPr lang="en-US" altLang="ko-KR" sz="2400" dirty="0"/>
              <a:t>(50%) + </a:t>
            </a:r>
            <a:r>
              <a:rPr lang="ko-KR" altLang="en-US" sz="2400" dirty="0"/>
              <a:t>이수현</a:t>
            </a:r>
            <a:r>
              <a:rPr lang="en-US" altLang="ko-KR" sz="2400" dirty="0"/>
              <a:t>(50%)</a:t>
            </a:r>
          </a:p>
          <a:p>
            <a:r>
              <a:rPr lang="ko-KR" altLang="en-US" sz="2400" dirty="0"/>
              <a:t>자료 조사 및 발표 자료 구성</a:t>
            </a:r>
            <a:r>
              <a:rPr lang="en-US" altLang="ko-KR" sz="2400" dirty="0"/>
              <a:t>: </a:t>
            </a:r>
            <a:r>
              <a:rPr lang="ko-KR" altLang="en-US" sz="2400" dirty="0"/>
              <a:t>심현우</a:t>
            </a:r>
            <a:r>
              <a:rPr lang="en-US" altLang="ko-KR" sz="2400" dirty="0"/>
              <a:t>(50%) + </a:t>
            </a:r>
            <a:r>
              <a:rPr lang="ko-KR" altLang="en-US" sz="2400" dirty="0"/>
              <a:t>이수현</a:t>
            </a:r>
            <a:r>
              <a:rPr lang="en-US" altLang="ko-KR" sz="2400" dirty="0"/>
              <a:t>(50%)</a:t>
            </a:r>
          </a:p>
          <a:p>
            <a:r>
              <a:rPr lang="ko-KR" altLang="en-US" sz="2400" dirty="0"/>
              <a:t>총합</a:t>
            </a:r>
            <a:r>
              <a:rPr lang="en-US" altLang="ko-KR" sz="2400" dirty="0"/>
              <a:t>: </a:t>
            </a:r>
            <a:r>
              <a:rPr lang="ko-KR" altLang="en-US" sz="2400" dirty="0"/>
              <a:t>심현우</a:t>
            </a:r>
            <a:r>
              <a:rPr lang="en-US" altLang="ko-KR" sz="2400" dirty="0"/>
              <a:t>(50%), </a:t>
            </a:r>
            <a:r>
              <a:rPr lang="ko-KR" altLang="en-US" sz="2400" dirty="0"/>
              <a:t>이수현</a:t>
            </a:r>
            <a:r>
              <a:rPr lang="en-US" altLang="ko-KR" sz="2400" dirty="0"/>
              <a:t>(50%)</a:t>
            </a:r>
          </a:p>
        </p:txBody>
      </p:sp>
    </p:spTree>
    <p:extLst>
      <p:ext uri="{BB962C8B-B14F-4D97-AF65-F5344CB8AC3E}">
        <p14:creationId xmlns:p14="http://schemas.microsoft.com/office/powerpoint/2010/main" val="261759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1894570-A99F-43DE-B479-6F5BA705C30F}"/>
              </a:ext>
            </a:extLst>
          </p:cNvPr>
          <p:cNvCxnSpPr>
            <a:cxnSpLocks/>
          </p:cNvCxnSpPr>
          <p:nvPr/>
        </p:nvCxnSpPr>
        <p:spPr>
          <a:xfrm>
            <a:off x="2647950" y="1409700"/>
            <a:ext cx="7286625" cy="0"/>
          </a:xfrm>
          <a:prstGeom prst="line">
            <a:avLst/>
          </a:prstGeom>
          <a:ln w="19050">
            <a:solidFill>
              <a:srgbClr val="6592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9ACC75-D358-4EB0-A5C5-5747109BC4F1}"/>
              </a:ext>
            </a:extLst>
          </p:cNvPr>
          <p:cNvSpPr txBox="1"/>
          <p:nvPr/>
        </p:nvSpPr>
        <p:spPr>
          <a:xfrm>
            <a:off x="1348978" y="1165681"/>
            <a:ext cx="1298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Latch</a:t>
            </a:r>
            <a:endParaRPr lang="ko-KR" altLang="en-US" sz="2200" b="1" dirty="0">
              <a:solidFill>
                <a:srgbClr val="6592C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AEFBF-F41B-4FA6-9C10-A8EE80B0FE0B}"/>
              </a:ext>
            </a:extLst>
          </p:cNvPr>
          <p:cNvSpPr txBox="1"/>
          <p:nvPr/>
        </p:nvSpPr>
        <p:spPr>
          <a:xfrm>
            <a:off x="10047089" y="1175206"/>
            <a:ext cx="639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>
                <a:solidFill>
                  <a:srgbClr val="6592CB"/>
                </a:solidFill>
              </a:rPr>
              <a:t>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012C3-7FBA-4F91-ABCD-5A8BF28A65EA}"/>
              </a:ext>
            </a:extLst>
          </p:cNvPr>
          <p:cNvSpPr txBox="1"/>
          <p:nvPr/>
        </p:nvSpPr>
        <p:spPr>
          <a:xfrm>
            <a:off x="1362075" y="1887975"/>
            <a:ext cx="3524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6592CB"/>
                </a:solidFill>
              </a:rPr>
              <a:t>Latch</a:t>
            </a:r>
            <a:endParaRPr lang="ko-KR" altLang="en-US" sz="3000" b="1" dirty="0">
              <a:solidFill>
                <a:srgbClr val="6592CB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6F334E3-91C1-449C-800C-EE153E765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2724913"/>
            <a:ext cx="9187392" cy="2747963"/>
          </a:xfrm>
        </p:spPr>
        <p:txBody>
          <a:bodyPr/>
          <a:lstStyle/>
          <a:p>
            <a:r>
              <a:rPr lang="ko-KR" altLang="en-US" dirty="0"/>
              <a:t>역할</a:t>
            </a:r>
            <a:r>
              <a:rPr lang="en-US" altLang="ko-KR" dirty="0"/>
              <a:t>: state(1bit) </a:t>
            </a:r>
            <a:r>
              <a:rPr lang="ko-KR" altLang="en-US" dirty="0"/>
              <a:t>저장</a:t>
            </a:r>
            <a:endParaRPr lang="en-US" altLang="ko-KR" sz="2800" dirty="0"/>
          </a:p>
          <a:p>
            <a:r>
              <a:rPr lang="en-US" altLang="ko-KR" sz="2800" dirty="0"/>
              <a:t>bistable</a:t>
            </a:r>
          </a:p>
          <a:p>
            <a:r>
              <a:rPr lang="ko-KR" altLang="en-US" sz="2800" dirty="0"/>
              <a:t>휘발성</a:t>
            </a:r>
            <a:r>
              <a:rPr lang="en-US" altLang="ko-KR" sz="2800" dirty="0"/>
              <a:t>: </a:t>
            </a:r>
            <a:r>
              <a:rPr lang="ko-KR" altLang="en-US" sz="2800" dirty="0"/>
              <a:t>전원이 꺼지면 정보를 잃게 된다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3066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1894570-A99F-43DE-B479-6F5BA705C30F}"/>
              </a:ext>
            </a:extLst>
          </p:cNvPr>
          <p:cNvCxnSpPr>
            <a:cxnSpLocks/>
          </p:cNvCxnSpPr>
          <p:nvPr/>
        </p:nvCxnSpPr>
        <p:spPr>
          <a:xfrm>
            <a:off x="2647950" y="1409700"/>
            <a:ext cx="7286625" cy="0"/>
          </a:xfrm>
          <a:prstGeom prst="line">
            <a:avLst/>
          </a:prstGeom>
          <a:ln w="19050">
            <a:solidFill>
              <a:srgbClr val="6592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9ACC75-D358-4EB0-A5C5-5747109BC4F1}"/>
              </a:ext>
            </a:extLst>
          </p:cNvPr>
          <p:cNvSpPr txBox="1"/>
          <p:nvPr/>
        </p:nvSpPr>
        <p:spPr>
          <a:xfrm>
            <a:off x="1348978" y="1165681"/>
            <a:ext cx="1298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Latch</a:t>
            </a:r>
            <a:endParaRPr lang="ko-KR" altLang="en-US" sz="2200" b="1" dirty="0">
              <a:solidFill>
                <a:srgbClr val="6592C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AEFBF-F41B-4FA6-9C10-A8EE80B0FE0B}"/>
              </a:ext>
            </a:extLst>
          </p:cNvPr>
          <p:cNvSpPr txBox="1"/>
          <p:nvPr/>
        </p:nvSpPr>
        <p:spPr>
          <a:xfrm>
            <a:off x="10047089" y="1175206"/>
            <a:ext cx="639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012C3-7FBA-4F91-ABCD-5A8BF28A65EA}"/>
              </a:ext>
            </a:extLst>
          </p:cNvPr>
          <p:cNvSpPr txBox="1"/>
          <p:nvPr/>
        </p:nvSpPr>
        <p:spPr>
          <a:xfrm>
            <a:off x="1362075" y="1887975"/>
            <a:ext cx="3524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6592CB"/>
                </a:solidFill>
              </a:rPr>
              <a:t>RS latch</a:t>
            </a:r>
            <a:endParaRPr lang="ko-KR" altLang="en-US" sz="3000" b="1" dirty="0">
              <a:solidFill>
                <a:srgbClr val="6592CB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6F334E3-91C1-449C-800C-EE153E765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2589575"/>
            <a:ext cx="9187392" cy="2747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input: R(reset), S(set)</a:t>
            </a:r>
          </a:p>
          <a:p>
            <a:r>
              <a:rPr lang="en-US" altLang="ko-KR" sz="2400" dirty="0"/>
              <a:t>output: Q(state), Q’ </a:t>
            </a:r>
          </a:p>
          <a:p>
            <a:r>
              <a:rPr lang="en-US" altLang="ko-KR" sz="2400" dirty="0"/>
              <a:t>Q</a:t>
            </a:r>
            <a:r>
              <a:rPr lang="ko-KR" altLang="en-US" sz="2400" dirty="0"/>
              <a:t>와 </a:t>
            </a:r>
            <a:r>
              <a:rPr lang="en-US" altLang="ko-KR" sz="2400" dirty="0"/>
              <a:t>Q’</a:t>
            </a:r>
            <a:r>
              <a:rPr lang="ko-KR" altLang="en-US" sz="2400" dirty="0"/>
              <a:t>는 항상 반대</a:t>
            </a:r>
            <a:endParaRPr lang="en-US" altLang="ko-KR" sz="2400" dirty="0"/>
          </a:p>
          <a:p>
            <a:r>
              <a:rPr lang="en-US" altLang="ko-KR" sz="2400" dirty="0"/>
              <a:t>Gated RS Latch: E(enable) </a:t>
            </a:r>
            <a:r>
              <a:rPr lang="ko-KR" altLang="en-US" sz="2400" dirty="0"/>
              <a:t>추가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25ED3C-01E4-481B-8657-9FD92139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947" y="3574320"/>
            <a:ext cx="2690122" cy="21084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935407-2BC5-4AFC-8EF0-CF78D55C8B55}"/>
              </a:ext>
            </a:extLst>
          </p:cNvPr>
          <p:cNvSpPr txBox="1"/>
          <p:nvPr/>
        </p:nvSpPr>
        <p:spPr>
          <a:xfrm>
            <a:off x="7734744" y="5497459"/>
            <a:ext cx="3044907" cy="367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Active-HIGH input RS Latch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2A26F1-8BBE-484E-9699-5FDC6A617273}"/>
              </a:ext>
            </a:extLst>
          </p:cNvPr>
          <p:cNvSpPr txBox="1"/>
          <p:nvPr/>
        </p:nvSpPr>
        <p:spPr>
          <a:xfrm>
            <a:off x="7430233" y="3000068"/>
            <a:ext cx="3399692" cy="367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Active-LOW input RS Latch</a:t>
            </a:r>
            <a:endParaRPr lang="ko-KR" altLang="en-US" dirty="0"/>
          </a:p>
        </p:txBody>
      </p:sp>
      <p:graphicFrame>
        <p:nvGraphicFramePr>
          <p:cNvPr id="13" name="표 20">
            <a:extLst>
              <a:ext uri="{FF2B5EF4-FFF2-40B4-BE49-F238E27FC236}">
                <a16:creationId xmlns:a16="http://schemas.microsoft.com/office/drawing/2014/main" id="{E043C8C0-ECCD-4B3A-9D25-263C67341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181482"/>
              </p:ext>
            </p:extLst>
          </p:nvPr>
        </p:nvGraphicFramePr>
        <p:xfrm>
          <a:off x="981141" y="4349478"/>
          <a:ext cx="5692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077">
                  <a:extLst>
                    <a:ext uri="{9D8B030D-6E8A-4147-A177-3AD203B41FA5}">
                      <a16:colId xmlns:a16="http://schemas.microsoft.com/office/drawing/2014/main" val="2372803360"/>
                    </a:ext>
                  </a:extLst>
                </a:gridCol>
                <a:gridCol w="1423077">
                  <a:extLst>
                    <a:ext uri="{9D8B030D-6E8A-4147-A177-3AD203B41FA5}">
                      <a16:colId xmlns:a16="http://schemas.microsoft.com/office/drawing/2014/main" val="1059712269"/>
                    </a:ext>
                  </a:extLst>
                </a:gridCol>
                <a:gridCol w="1423077">
                  <a:extLst>
                    <a:ext uri="{9D8B030D-6E8A-4147-A177-3AD203B41FA5}">
                      <a16:colId xmlns:a16="http://schemas.microsoft.com/office/drawing/2014/main" val="219966791"/>
                    </a:ext>
                  </a:extLst>
                </a:gridCol>
                <a:gridCol w="1423077">
                  <a:extLst>
                    <a:ext uri="{9D8B030D-6E8A-4147-A177-3AD203B41FA5}">
                      <a16:colId xmlns:a16="http://schemas.microsoft.com/office/drawing/2014/main" val="3860114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79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 Change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8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97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3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Invalid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79275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B8EE0D62-4CE0-48F2-BE73-3778B4C23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084" y="1240647"/>
            <a:ext cx="2239302" cy="17385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901272-CE69-40C4-91E3-7149822D7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357" y="1189500"/>
            <a:ext cx="2239302" cy="1768902"/>
          </a:xfrm>
          <a:prstGeom prst="rect">
            <a:avLst/>
          </a:prstGeom>
        </p:spPr>
      </p:pic>
      <p:pic>
        <p:nvPicPr>
          <p:cNvPr id="14" name="Picture 2" descr="Gated SR latch truth table">
            <a:extLst>
              <a:ext uri="{FF2B5EF4-FFF2-40B4-BE49-F238E27FC236}">
                <a16:creationId xmlns:a16="http://schemas.microsoft.com/office/drawing/2014/main" id="{C1A964FC-FC36-4D1B-BDC1-8A22568D93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" r="45647"/>
          <a:stretch/>
        </p:blipFill>
        <p:spPr bwMode="auto">
          <a:xfrm>
            <a:off x="7299982" y="1896159"/>
            <a:ext cx="3249485" cy="298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8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1894570-A99F-43DE-B479-6F5BA705C30F}"/>
              </a:ext>
            </a:extLst>
          </p:cNvPr>
          <p:cNvCxnSpPr>
            <a:cxnSpLocks/>
          </p:cNvCxnSpPr>
          <p:nvPr/>
        </p:nvCxnSpPr>
        <p:spPr>
          <a:xfrm>
            <a:off x="2647950" y="1409700"/>
            <a:ext cx="7286625" cy="0"/>
          </a:xfrm>
          <a:prstGeom prst="line">
            <a:avLst/>
          </a:prstGeom>
          <a:ln w="19050">
            <a:solidFill>
              <a:srgbClr val="6592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9ACC75-D358-4EB0-A5C5-5747109BC4F1}"/>
              </a:ext>
            </a:extLst>
          </p:cNvPr>
          <p:cNvSpPr txBox="1"/>
          <p:nvPr/>
        </p:nvSpPr>
        <p:spPr>
          <a:xfrm>
            <a:off x="1348978" y="1165681"/>
            <a:ext cx="1298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Latch</a:t>
            </a:r>
            <a:endParaRPr lang="ko-KR" altLang="en-US" sz="2200" b="1" dirty="0">
              <a:solidFill>
                <a:srgbClr val="6592C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AEFBF-F41B-4FA6-9C10-A8EE80B0FE0B}"/>
              </a:ext>
            </a:extLst>
          </p:cNvPr>
          <p:cNvSpPr txBox="1"/>
          <p:nvPr/>
        </p:nvSpPr>
        <p:spPr>
          <a:xfrm>
            <a:off x="10047089" y="1175206"/>
            <a:ext cx="639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012C3-7FBA-4F91-ABCD-5A8BF28A65EA}"/>
              </a:ext>
            </a:extLst>
          </p:cNvPr>
          <p:cNvSpPr txBox="1"/>
          <p:nvPr/>
        </p:nvSpPr>
        <p:spPr>
          <a:xfrm>
            <a:off x="1362075" y="1887975"/>
            <a:ext cx="3524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6592CB"/>
                </a:solidFill>
              </a:rPr>
              <a:t>RS latch</a:t>
            </a:r>
          </a:p>
          <a:p>
            <a:r>
              <a:rPr lang="en-US" altLang="ko-KR" sz="3000" b="1" dirty="0">
                <a:solidFill>
                  <a:srgbClr val="6592CB"/>
                </a:solidFill>
              </a:rPr>
              <a:t>- No Change</a:t>
            </a:r>
            <a:endParaRPr lang="ko-KR" altLang="en-US" sz="3000" b="1" dirty="0">
              <a:solidFill>
                <a:srgbClr val="6592CB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25ED3C-01E4-481B-8657-9FD92139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784" y="2901398"/>
            <a:ext cx="4290935" cy="3363165"/>
          </a:xfrm>
          <a:prstGeom prst="rect">
            <a:avLst/>
          </a:prstGeom>
        </p:spPr>
      </p:pic>
      <p:graphicFrame>
        <p:nvGraphicFramePr>
          <p:cNvPr id="13" name="표 20">
            <a:extLst>
              <a:ext uri="{FF2B5EF4-FFF2-40B4-BE49-F238E27FC236}">
                <a16:creationId xmlns:a16="http://schemas.microsoft.com/office/drawing/2014/main" id="{E043C8C0-ECCD-4B3A-9D25-263C67341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256928"/>
              </p:ext>
            </p:extLst>
          </p:nvPr>
        </p:nvGraphicFramePr>
        <p:xfrm>
          <a:off x="5137617" y="870000"/>
          <a:ext cx="5692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077">
                  <a:extLst>
                    <a:ext uri="{9D8B030D-6E8A-4147-A177-3AD203B41FA5}">
                      <a16:colId xmlns:a16="http://schemas.microsoft.com/office/drawing/2014/main" val="2372803360"/>
                    </a:ext>
                  </a:extLst>
                </a:gridCol>
                <a:gridCol w="1423077">
                  <a:extLst>
                    <a:ext uri="{9D8B030D-6E8A-4147-A177-3AD203B41FA5}">
                      <a16:colId xmlns:a16="http://schemas.microsoft.com/office/drawing/2014/main" val="1059712269"/>
                    </a:ext>
                  </a:extLst>
                </a:gridCol>
                <a:gridCol w="1423077">
                  <a:extLst>
                    <a:ext uri="{9D8B030D-6E8A-4147-A177-3AD203B41FA5}">
                      <a16:colId xmlns:a16="http://schemas.microsoft.com/office/drawing/2014/main" val="219966791"/>
                    </a:ext>
                  </a:extLst>
                </a:gridCol>
                <a:gridCol w="1423077">
                  <a:extLst>
                    <a:ext uri="{9D8B030D-6E8A-4147-A177-3AD203B41FA5}">
                      <a16:colId xmlns:a16="http://schemas.microsoft.com/office/drawing/2014/main" val="3860114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79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 Change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8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97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3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Invalid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7927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EB4C733-CBAA-4DC0-BD14-5A63D2585291}"/>
              </a:ext>
            </a:extLst>
          </p:cNvPr>
          <p:cNvSpPr txBox="1"/>
          <p:nvPr/>
        </p:nvSpPr>
        <p:spPr>
          <a:xfrm>
            <a:off x="5614737" y="3373120"/>
            <a:ext cx="48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241A5A-445A-44F7-9E6B-F5C314A3E2F6}"/>
              </a:ext>
            </a:extLst>
          </p:cNvPr>
          <p:cNvSpPr txBox="1"/>
          <p:nvPr/>
        </p:nvSpPr>
        <p:spPr>
          <a:xfrm>
            <a:off x="5614736" y="5319752"/>
            <a:ext cx="48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1A826-7394-45F7-B249-09E0655D55D5}"/>
              </a:ext>
            </a:extLst>
          </p:cNvPr>
          <p:cNvSpPr txBox="1"/>
          <p:nvPr/>
        </p:nvSpPr>
        <p:spPr>
          <a:xfrm>
            <a:off x="3955936" y="3059668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B2383A-0C07-4734-ACF0-EAC309E0EF0D}"/>
              </a:ext>
            </a:extLst>
          </p:cNvPr>
          <p:cNvSpPr txBox="1"/>
          <p:nvPr/>
        </p:nvSpPr>
        <p:spPr>
          <a:xfrm>
            <a:off x="4005136" y="5583666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09945F-8155-43D1-9089-97B1D574C983}"/>
              </a:ext>
            </a:extLst>
          </p:cNvPr>
          <p:cNvSpPr txBox="1"/>
          <p:nvPr/>
        </p:nvSpPr>
        <p:spPr>
          <a:xfrm>
            <a:off x="8116023" y="3373120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707328-B12D-48E2-AC6B-79B05740D3BB}"/>
              </a:ext>
            </a:extLst>
          </p:cNvPr>
          <p:cNvSpPr txBox="1"/>
          <p:nvPr/>
        </p:nvSpPr>
        <p:spPr>
          <a:xfrm>
            <a:off x="5006769" y="4876800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5E6739-6604-4F7E-BC08-E8AC65D1562E}"/>
              </a:ext>
            </a:extLst>
          </p:cNvPr>
          <p:cNvSpPr txBox="1"/>
          <p:nvPr/>
        </p:nvSpPr>
        <p:spPr>
          <a:xfrm>
            <a:off x="6485521" y="5061466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B0A46F-90A1-4B79-B65B-00A9F1F026FC}"/>
              </a:ext>
            </a:extLst>
          </p:cNvPr>
          <p:cNvSpPr txBox="1"/>
          <p:nvPr/>
        </p:nvSpPr>
        <p:spPr>
          <a:xfrm>
            <a:off x="8169153" y="5333484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479B78-895A-4FEF-BC55-2CC2BBEBAE65}"/>
              </a:ext>
            </a:extLst>
          </p:cNvPr>
          <p:cNvSpPr txBox="1"/>
          <p:nvPr/>
        </p:nvSpPr>
        <p:spPr>
          <a:xfrm>
            <a:off x="5006769" y="3908186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03345-B715-4C0D-BFF9-08B354BA8429}"/>
              </a:ext>
            </a:extLst>
          </p:cNvPr>
          <p:cNvSpPr txBox="1"/>
          <p:nvPr/>
        </p:nvSpPr>
        <p:spPr>
          <a:xfrm>
            <a:off x="6493730" y="3100716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676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1894570-A99F-43DE-B479-6F5BA705C30F}"/>
              </a:ext>
            </a:extLst>
          </p:cNvPr>
          <p:cNvCxnSpPr>
            <a:cxnSpLocks/>
          </p:cNvCxnSpPr>
          <p:nvPr/>
        </p:nvCxnSpPr>
        <p:spPr>
          <a:xfrm>
            <a:off x="2647950" y="1409700"/>
            <a:ext cx="7286625" cy="0"/>
          </a:xfrm>
          <a:prstGeom prst="line">
            <a:avLst/>
          </a:prstGeom>
          <a:ln w="19050">
            <a:solidFill>
              <a:srgbClr val="6592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9ACC75-D358-4EB0-A5C5-5747109BC4F1}"/>
              </a:ext>
            </a:extLst>
          </p:cNvPr>
          <p:cNvSpPr txBox="1"/>
          <p:nvPr/>
        </p:nvSpPr>
        <p:spPr>
          <a:xfrm>
            <a:off x="1348978" y="1165681"/>
            <a:ext cx="1298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Latch</a:t>
            </a:r>
            <a:endParaRPr lang="ko-KR" altLang="en-US" sz="2200" b="1" dirty="0">
              <a:solidFill>
                <a:srgbClr val="6592C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AEFBF-F41B-4FA6-9C10-A8EE80B0FE0B}"/>
              </a:ext>
            </a:extLst>
          </p:cNvPr>
          <p:cNvSpPr txBox="1"/>
          <p:nvPr/>
        </p:nvSpPr>
        <p:spPr>
          <a:xfrm>
            <a:off x="10047089" y="1175206"/>
            <a:ext cx="639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02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25ED3C-01E4-481B-8657-9FD92139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784" y="2901398"/>
            <a:ext cx="4290935" cy="3363165"/>
          </a:xfrm>
          <a:prstGeom prst="rect">
            <a:avLst/>
          </a:prstGeom>
        </p:spPr>
      </p:pic>
      <p:graphicFrame>
        <p:nvGraphicFramePr>
          <p:cNvPr id="13" name="표 20">
            <a:extLst>
              <a:ext uri="{FF2B5EF4-FFF2-40B4-BE49-F238E27FC236}">
                <a16:creationId xmlns:a16="http://schemas.microsoft.com/office/drawing/2014/main" id="{E043C8C0-ECCD-4B3A-9D25-263C67341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05526"/>
              </p:ext>
            </p:extLst>
          </p:nvPr>
        </p:nvGraphicFramePr>
        <p:xfrm>
          <a:off x="5137617" y="870000"/>
          <a:ext cx="5692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077">
                  <a:extLst>
                    <a:ext uri="{9D8B030D-6E8A-4147-A177-3AD203B41FA5}">
                      <a16:colId xmlns:a16="http://schemas.microsoft.com/office/drawing/2014/main" val="2372803360"/>
                    </a:ext>
                  </a:extLst>
                </a:gridCol>
                <a:gridCol w="1423077">
                  <a:extLst>
                    <a:ext uri="{9D8B030D-6E8A-4147-A177-3AD203B41FA5}">
                      <a16:colId xmlns:a16="http://schemas.microsoft.com/office/drawing/2014/main" val="1059712269"/>
                    </a:ext>
                  </a:extLst>
                </a:gridCol>
                <a:gridCol w="1423077">
                  <a:extLst>
                    <a:ext uri="{9D8B030D-6E8A-4147-A177-3AD203B41FA5}">
                      <a16:colId xmlns:a16="http://schemas.microsoft.com/office/drawing/2014/main" val="219966791"/>
                    </a:ext>
                  </a:extLst>
                </a:gridCol>
                <a:gridCol w="1423077">
                  <a:extLst>
                    <a:ext uri="{9D8B030D-6E8A-4147-A177-3AD203B41FA5}">
                      <a16:colId xmlns:a16="http://schemas.microsoft.com/office/drawing/2014/main" val="3860114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79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 Change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8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97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3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Invalid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7927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EB4C733-CBAA-4DC0-BD14-5A63D2585291}"/>
              </a:ext>
            </a:extLst>
          </p:cNvPr>
          <p:cNvSpPr txBox="1"/>
          <p:nvPr/>
        </p:nvSpPr>
        <p:spPr>
          <a:xfrm>
            <a:off x="5614737" y="3373120"/>
            <a:ext cx="48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241A5A-445A-44F7-9E6B-F5C314A3E2F6}"/>
              </a:ext>
            </a:extLst>
          </p:cNvPr>
          <p:cNvSpPr txBox="1"/>
          <p:nvPr/>
        </p:nvSpPr>
        <p:spPr>
          <a:xfrm>
            <a:off x="5614736" y="5319752"/>
            <a:ext cx="48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1A826-7394-45F7-B249-09E0655D55D5}"/>
              </a:ext>
            </a:extLst>
          </p:cNvPr>
          <p:cNvSpPr txBox="1"/>
          <p:nvPr/>
        </p:nvSpPr>
        <p:spPr>
          <a:xfrm>
            <a:off x="3955936" y="3059668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B2383A-0C07-4734-ACF0-EAC309E0EF0D}"/>
              </a:ext>
            </a:extLst>
          </p:cNvPr>
          <p:cNvSpPr txBox="1"/>
          <p:nvPr/>
        </p:nvSpPr>
        <p:spPr>
          <a:xfrm>
            <a:off x="4005136" y="5583666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09945F-8155-43D1-9089-97B1D574C983}"/>
              </a:ext>
            </a:extLst>
          </p:cNvPr>
          <p:cNvSpPr txBox="1"/>
          <p:nvPr/>
        </p:nvSpPr>
        <p:spPr>
          <a:xfrm>
            <a:off x="8116023" y="3373120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707328-B12D-48E2-AC6B-79B05740D3BB}"/>
              </a:ext>
            </a:extLst>
          </p:cNvPr>
          <p:cNvSpPr txBox="1"/>
          <p:nvPr/>
        </p:nvSpPr>
        <p:spPr>
          <a:xfrm>
            <a:off x="5006769" y="4876800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5E6739-6604-4F7E-BC08-E8AC65D1562E}"/>
              </a:ext>
            </a:extLst>
          </p:cNvPr>
          <p:cNvSpPr txBox="1"/>
          <p:nvPr/>
        </p:nvSpPr>
        <p:spPr>
          <a:xfrm>
            <a:off x="6485521" y="5061466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B0A46F-90A1-4B79-B65B-00A9F1F026FC}"/>
              </a:ext>
            </a:extLst>
          </p:cNvPr>
          <p:cNvSpPr txBox="1"/>
          <p:nvPr/>
        </p:nvSpPr>
        <p:spPr>
          <a:xfrm>
            <a:off x="8169153" y="5333484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479B78-895A-4FEF-BC55-2CC2BBEBAE65}"/>
              </a:ext>
            </a:extLst>
          </p:cNvPr>
          <p:cNvSpPr txBox="1"/>
          <p:nvPr/>
        </p:nvSpPr>
        <p:spPr>
          <a:xfrm>
            <a:off x="5006769" y="3908186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03345-B715-4C0D-BFF9-08B354BA8429}"/>
              </a:ext>
            </a:extLst>
          </p:cNvPr>
          <p:cNvSpPr txBox="1"/>
          <p:nvPr/>
        </p:nvSpPr>
        <p:spPr>
          <a:xfrm>
            <a:off x="6493730" y="3100716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EED8F7-17B0-44FC-87DF-FB97A343C292}"/>
              </a:ext>
            </a:extLst>
          </p:cNvPr>
          <p:cNvSpPr txBox="1"/>
          <p:nvPr/>
        </p:nvSpPr>
        <p:spPr>
          <a:xfrm>
            <a:off x="1362075" y="1887975"/>
            <a:ext cx="3524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6592CB"/>
                </a:solidFill>
              </a:rPr>
              <a:t>RS latch</a:t>
            </a:r>
          </a:p>
          <a:p>
            <a:r>
              <a:rPr lang="en-US" altLang="ko-KR" sz="3000" b="1" dirty="0">
                <a:solidFill>
                  <a:srgbClr val="6592CB"/>
                </a:solidFill>
              </a:rPr>
              <a:t>- No Change</a:t>
            </a:r>
            <a:endParaRPr lang="ko-KR" altLang="en-US" sz="3000" b="1" dirty="0">
              <a:solidFill>
                <a:srgbClr val="6592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61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1894570-A99F-43DE-B479-6F5BA705C30F}"/>
              </a:ext>
            </a:extLst>
          </p:cNvPr>
          <p:cNvCxnSpPr>
            <a:cxnSpLocks/>
          </p:cNvCxnSpPr>
          <p:nvPr/>
        </p:nvCxnSpPr>
        <p:spPr>
          <a:xfrm>
            <a:off x="2647950" y="1409700"/>
            <a:ext cx="7286625" cy="0"/>
          </a:xfrm>
          <a:prstGeom prst="line">
            <a:avLst/>
          </a:prstGeom>
          <a:ln w="19050">
            <a:solidFill>
              <a:srgbClr val="6592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9ACC75-D358-4EB0-A5C5-5747109BC4F1}"/>
              </a:ext>
            </a:extLst>
          </p:cNvPr>
          <p:cNvSpPr txBox="1"/>
          <p:nvPr/>
        </p:nvSpPr>
        <p:spPr>
          <a:xfrm>
            <a:off x="1348978" y="1165681"/>
            <a:ext cx="1298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Latch</a:t>
            </a:r>
            <a:endParaRPr lang="ko-KR" altLang="en-US" sz="2200" b="1" dirty="0">
              <a:solidFill>
                <a:srgbClr val="6592C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AEFBF-F41B-4FA6-9C10-A8EE80B0FE0B}"/>
              </a:ext>
            </a:extLst>
          </p:cNvPr>
          <p:cNvSpPr txBox="1"/>
          <p:nvPr/>
        </p:nvSpPr>
        <p:spPr>
          <a:xfrm>
            <a:off x="10047089" y="1175206"/>
            <a:ext cx="639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02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25ED3C-01E4-481B-8657-9FD92139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784" y="2901398"/>
            <a:ext cx="4290935" cy="3363165"/>
          </a:xfrm>
          <a:prstGeom prst="rect">
            <a:avLst/>
          </a:prstGeom>
        </p:spPr>
      </p:pic>
      <p:graphicFrame>
        <p:nvGraphicFramePr>
          <p:cNvPr id="13" name="표 20">
            <a:extLst>
              <a:ext uri="{FF2B5EF4-FFF2-40B4-BE49-F238E27FC236}">
                <a16:creationId xmlns:a16="http://schemas.microsoft.com/office/drawing/2014/main" id="{E043C8C0-ECCD-4B3A-9D25-263C67341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66886"/>
              </p:ext>
            </p:extLst>
          </p:nvPr>
        </p:nvGraphicFramePr>
        <p:xfrm>
          <a:off x="5137617" y="870000"/>
          <a:ext cx="5692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077">
                  <a:extLst>
                    <a:ext uri="{9D8B030D-6E8A-4147-A177-3AD203B41FA5}">
                      <a16:colId xmlns:a16="http://schemas.microsoft.com/office/drawing/2014/main" val="2372803360"/>
                    </a:ext>
                  </a:extLst>
                </a:gridCol>
                <a:gridCol w="1423077">
                  <a:extLst>
                    <a:ext uri="{9D8B030D-6E8A-4147-A177-3AD203B41FA5}">
                      <a16:colId xmlns:a16="http://schemas.microsoft.com/office/drawing/2014/main" val="1059712269"/>
                    </a:ext>
                  </a:extLst>
                </a:gridCol>
                <a:gridCol w="1423077">
                  <a:extLst>
                    <a:ext uri="{9D8B030D-6E8A-4147-A177-3AD203B41FA5}">
                      <a16:colId xmlns:a16="http://schemas.microsoft.com/office/drawing/2014/main" val="219966791"/>
                    </a:ext>
                  </a:extLst>
                </a:gridCol>
                <a:gridCol w="1423077">
                  <a:extLst>
                    <a:ext uri="{9D8B030D-6E8A-4147-A177-3AD203B41FA5}">
                      <a16:colId xmlns:a16="http://schemas.microsoft.com/office/drawing/2014/main" val="3860114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79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 Change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8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97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3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Invalid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7927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EB4C733-CBAA-4DC0-BD14-5A63D2585291}"/>
              </a:ext>
            </a:extLst>
          </p:cNvPr>
          <p:cNvSpPr txBox="1"/>
          <p:nvPr/>
        </p:nvSpPr>
        <p:spPr>
          <a:xfrm>
            <a:off x="5614737" y="3373120"/>
            <a:ext cx="48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241A5A-445A-44F7-9E6B-F5C314A3E2F6}"/>
              </a:ext>
            </a:extLst>
          </p:cNvPr>
          <p:cNvSpPr txBox="1"/>
          <p:nvPr/>
        </p:nvSpPr>
        <p:spPr>
          <a:xfrm>
            <a:off x="5614736" y="5319752"/>
            <a:ext cx="48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1A826-7394-45F7-B249-09E0655D55D5}"/>
              </a:ext>
            </a:extLst>
          </p:cNvPr>
          <p:cNvSpPr txBox="1"/>
          <p:nvPr/>
        </p:nvSpPr>
        <p:spPr>
          <a:xfrm>
            <a:off x="3955936" y="3059668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B2383A-0C07-4734-ACF0-EAC309E0EF0D}"/>
              </a:ext>
            </a:extLst>
          </p:cNvPr>
          <p:cNvSpPr txBox="1"/>
          <p:nvPr/>
        </p:nvSpPr>
        <p:spPr>
          <a:xfrm>
            <a:off x="4005136" y="5583666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707328-B12D-48E2-AC6B-79B05740D3BB}"/>
              </a:ext>
            </a:extLst>
          </p:cNvPr>
          <p:cNvSpPr txBox="1"/>
          <p:nvPr/>
        </p:nvSpPr>
        <p:spPr>
          <a:xfrm>
            <a:off x="5006769" y="4876800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5E6739-6604-4F7E-BC08-E8AC65D1562E}"/>
              </a:ext>
            </a:extLst>
          </p:cNvPr>
          <p:cNvSpPr txBox="1"/>
          <p:nvPr/>
        </p:nvSpPr>
        <p:spPr>
          <a:xfrm>
            <a:off x="6485521" y="5061466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03345-B715-4C0D-BFF9-08B354BA8429}"/>
              </a:ext>
            </a:extLst>
          </p:cNvPr>
          <p:cNvSpPr txBox="1"/>
          <p:nvPr/>
        </p:nvSpPr>
        <p:spPr>
          <a:xfrm>
            <a:off x="6493730" y="3100716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EED8F7-17B0-44FC-87DF-FB97A343C292}"/>
              </a:ext>
            </a:extLst>
          </p:cNvPr>
          <p:cNvSpPr txBox="1"/>
          <p:nvPr/>
        </p:nvSpPr>
        <p:spPr>
          <a:xfrm>
            <a:off x="1362075" y="1887975"/>
            <a:ext cx="3524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6592CB"/>
                </a:solidFill>
              </a:rPr>
              <a:t>RS latch</a:t>
            </a:r>
          </a:p>
          <a:p>
            <a:r>
              <a:rPr lang="en-US" altLang="ko-KR" sz="3000" b="1" dirty="0">
                <a:solidFill>
                  <a:srgbClr val="6592CB"/>
                </a:solidFill>
              </a:rPr>
              <a:t>- Reset</a:t>
            </a:r>
            <a:endParaRPr lang="ko-KR" altLang="en-US" sz="3000" b="1" dirty="0">
              <a:solidFill>
                <a:srgbClr val="6592C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03C676-E855-4AAF-8C0D-993D73EBD547}"/>
              </a:ext>
            </a:extLst>
          </p:cNvPr>
          <p:cNvSpPr txBox="1"/>
          <p:nvPr/>
        </p:nvSpPr>
        <p:spPr>
          <a:xfrm>
            <a:off x="8110402" y="3368291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760E39-5EC1-4723-B96C-F6F0F91660A6}"/>
              </a:ext>
            </a:extLst>
          </p:cNvPr>
          <p:cNvSpPr txBox="1"/>
          <p:nvPr/>
        </p:nvSpPr>
        <p:spPr>
          <a:xfrm>
            <a:off x="8100905" y="5399000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6" grpId="0"/>
      <p:bldP spid="19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1894570-A99F-43DE-B479-6F5BA705C30F}"/>
              </a:ext>
            </a:extLst>
          </p:cNvPr>
          <p:cNvCxnSpPr>
            <a:cxnSpLocks/>
          </p:cNvCxnSpPr>
          <p:nvPr/>
        </p:nvCxnSpPr>
        <p:spPr>
          <a:xfrm>
            <a:off x="2647950" y="1409700"/>
            <a:ext cx="7286625" cy="0"/>
          </a:xfrm>
          <a:prstGeom prst="line">
            <a:avLst/>
          </a:prstGeom>
          <a:ln w="19050">
            <a:solidFill>
              <a:srgbClr val="6592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9ACC75-D358-4EB0-A5C5-5747109BC4F1}"/>
              </a:ext>
            </a:extLst>
          </p:cNvPr>
          <p:cNvSpPr txBox="1"/>
          <p:nvPr/>
        </p:nvSpPr>
        <p:spPr>
          <a:xfrm>
            <a:off x="1348978" y="1165681"/>
            <a:ext cx="1298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Latch</a:t>
            </a:r>
            <a:endParaRPr lang="ko-KR" altLang="en-US" sz="2200" b="1" dirty="0">
              <a:solidFill>
                <a:srgbClr val="6592C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AEFBF-F41B-4FA6-9C10-A8EE80B0FE0B}"/>
              </a:ext>
            </a:extLst>
          </p:cNvPr>
          <p:cNvSpPr txBox="1"/>
          <p:nvPr/>
        </p:nvSpPr>
        <p:spPr>
          <a:xfrm>
            <a:off x="10047089" y="1175206"/>
            <a:ext cx="639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02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25ED3C-01E4-481B-8657-9FD92139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784" y="2901398"/>
            <a:ext cx="4290935" cy="3363165"/>
          </a:xfrm>
          <a:prstGeom prst="rect">
            <a:avLst/>
          </a:prstGeom>
        </p:spPr>
      </p:pic>
      <p:graphicFrame>
        <p:nvGraphicFramePr>
          <p:cNvPr id="13" name="표 20">
            <a:extLst>
              <a:ext uri="{FF2B5EF4-FFF2-40B4-BE49-F238E27FC236}">
                <a16:creationId xmlns:a16="http://schemas.microsoft.com/office/drawing/2014/main" id="{E043C8C0-ECCD-4B3A-9D25-263C67341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52235"/>
              </p:ext>
            </p:extLst>
          </p:nvPr>
        </p:nvGraphicFramePr>
        <p:xfrm>
          <a:off x="5137617" y="870000"/>
          <a:ext cx="5692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077">
                  <a:extLst>
                    <a:ext uri="{9D8B030D-6E8A-4147-A177-3AD203B41FA5}">
                      <a16:colId xmlns:a16="http://schemas.microsoft.com/office/drawing/2014/main" val="2372803360"/>
                    </a:ext>
                  </a:extLst>
                </a:gridCol>
                <a:gridCol w="1423077">
                  <a:extLst>
                    <a:ext uri="{9D8B030D-6E8A-4147-A177-3AD203B41FA5}">
                      <a16:colId xmlns:a16="http://schemas.microsoft.com/office/drawing/2014/main" val="1059712269"/>
                    </a:ext>
                  </a:extLst>
                </a:gridCol>
                <a:gridCol w="1423077">
                  <a:extLst>
                    <a:ext uri="{9D8B030D-6E8A-4147-A177-3AD203B41FA5}">
                      <a16:colId xmlns:a16="http://schemas.microsoft.com/office/drawing/2014/main" val="219966791"/>
                    </a:ext>
                  </a:extLst>
                </a:gridCol>
                <a:gridCol w="1423077">
                  <a:extLst>
                    <a:ext uri="{9D8B030D-6E8A-4147-A177-3AD203B41FA5}">
                      <a16:colId xmlns:a16="http://schemas.microsoft.com/office/drawing/2014/main" val="3860114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79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 Change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8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97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3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Invalid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7927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EB4C733-CBAA-4DC0-BD14-5A63D2585291}"/>
              </a:ext>
            </a:extLst>
          </p:cNvPr>
          <p:cNvSpPr txBox="1"/>
          <p:nvPr/>
        </p:nvSpPr>
        <p:spPr>
          <a:xfrm>
            <a:off x="5614737" y="3373120"/>
            <a:ext cx="48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241A5A-445A-44F7-9E6B-F5C314A3E2F6}"/>
              </a:ext>
            </a:extLst>
          </p:cNvPr>
          <p:cNvSpPr txBox="1"/>
          <p:nvPr/>
        </p:nvSpPr>
        <p:spPr>
          <a:xfrm>
            <a:off x="5614736" y="5319752"/>
            <a:ext cx="48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1A826-7394-45F7-B249-09E0655D55D5}"/>
              </a:ext>
            </a:extLst>
          </p:cNvPr>
          <p:cNvSpPr txBox="1"/>
          <p:nvPr/>
        </p:nvSpPr>
        <p:spPr>
          <a:xfrm>
            <a:off x="3955936" y="3059668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B2383A-0C07-4734-ACF0-EAC309E0EF0D}"/>
              </a:ext>
            </a:extLst>
          </p:cNvPr>
          <p:cNvSpPr txBox="1"/>
          <p:nvPr/>
        </p:nvSpPr>
        <p:spPr>
          <a:xfrm>
            <a:off x="4005136" y="5583666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707328-B12D-48E2-AC6B-79B05740D3BB}"/>
              </a:ext>
            </a:extLst>
          </p:cNvPr>
          <p:cNvSpPr txBox="1"/>
          <p:nvPr/>
        </p:nvSpPr>
        <p:spPr>
          <a:xfrm>
            <a:off x="5006769" y="3846565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5E6739-6604-4F7E-BC08-E8AC65D1562E}"/>
              </a:ext>
            </a:extLst>
          </p:cNvPr>
          <p:cNvSpPr txBox="1"/>
          <p:nvPr/>
        </p:nvSpPr>
        <p:spPr>
          <a:xfrm>
            <a:off x="6485521" y="5061466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03345-B715-4C0D-BFF9-08B354BA8429}"/>
              </a:ext>
            </a:extLst>
          </p:cNvPr>
          <p:cNvSpPr txBox="1"/>
          <p:nvPr/>
        </p:nvSpPr>
        <p:spPr>
          <a:xfrm>
            <a:off x="6493730" y="3100716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EED8F7-17B0-44FC-87DF-FB97A343C292}"/>
              </a:ext>
            </a:extLst>
          </p:cNvPr>
          <p:cNvSpPr txBox="1"/>
          <p:nvPr/>
        </p:nvSpPr>
        <p:spPr>
          <a:xfrm>
            <a:off x="1362075" y="1887975"/>
            <a:ext cx="3524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6592CB"/>
                </a:solidFill>
              </a:rPr>
              <a:t>RS latch</a:t>
            </a:r>
          </a:p>
          <a:p>
            <a:r>
              <a:rPr lang="en-US" altLang="ko-KR" sz="3000" b="1" dirty="0">
                <a:solidFill>
                  <a:srgbClr val="6592CB"/>
                </a:solidFill>
              </a:rPr>
              <a:t>- Set</a:t>
            </a:r>
            <a:endParaRPr lang="ko-KR" altLang="en-US" sz="3000" b="1" dirty="0">
              <a:solidFill>
                <a:srgbClr val="6592C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03C676-E855-4AAF-8C0D-993D73EBD547}"/>
              </a:ext>
            </a:extLst>
          </p:cNvPr>
          <p:cNvSpPr txBox="1"/>
          <p:nvPr/>
        </p:nvSpPr>
        <p:spPr>
          <a:xfrm>
            <a:off x="8110402" y="3368291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760E39-5EC1-4723-B96C-F6F0F91660A6}"/>
              </a:ext>
            </a:extLst>
          </p:cNvPr>
          <p:cNvSpPr txBox="1"/>
          <p:nvPr/>
        </p:nvSpPr>
        <p:spPr>
          <a:xfrm>
            <a:off x="8100905" y="5399000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95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6" grpId="0"/>
      <p:bldP spid="19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1894570-A99F-43DE-B479-6F5BA705C30F}"/>
              </a:ext>
            </a:extLst>
          </p:cNvPr>
          <p:cNvCxnSpPr>
            <a:cxnSpLocks/>
          </p:cNvCxnSpPr>
          <p:nvPr/>
        </p:nvCxnSpPr>
        <p:spPr>
          <a:xfrm>
            <a:off x="2647950" y="1409700"/>
            <a:ext cx="7286625" cy="0"/>
          </a:xfrm>
          <a:prstGeom prst="line">
            <a:avLst/>
          </a:prstGeom>
          <a:ln w="19050">
            <a:solidFill>
              <a:srgbClr val="6592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9ACC75-D358-4EB0-A5C5-5747109BC4F1}"/>
              </a:ext>
            </a:extLst>
          </p:cNvPr>
          <p:cNvSpPr txBox="1"/>
          <p:nvPr/>
        </p:nvSpPr>
        <p:spPr>
          <a:xfrm>
            <a:off x="1348978" y="1165681"/>
            <a:ext cx="1298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Latch</a:t>
            </a:r>
            <a:endParaRPr lang="ko-KR" altLang="en-US" sz="2200" b="1" dirty="0">
              <a:solidFill>
                <a:srgbClr val="6592C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AEFBF-F41B-4FA6-9C10-A8EE80B0FE0B}"/>
              </a:ext>
            </a:extLst>
          </p:cNvPr>
          <p:cNvSpPr txBox="1"/>
          <p:nvPr/>
        </p:nvSpPr>
        <p:spPr>
          <a:xfrm>
            <a:off x="10047089" y="1175206"/>
            <a:ext cx="639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6592CB"/>
                </a:solidFill>
              </a:rPr>
              <a:t>02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25ED3C-01E4-481B-8657-9FD92139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784" y="2901398"/>
            <a:ext cx="4290935" cy="3363165"/>
          </a:xfrm>
          <a:prstGeom prst="rect">
            <a:avLst/>
          </a:prstGeom>
        </p:spPr>
      </p:pic>
      <p:graphicFrame>
        <p:nvGraphicFramePr>
          <p:cNvPr id="13" name="표 20">
            <a:extLst>
              <a:ext uri="{FF2B5EF4-FFF2-40B4-BE49-F238E27FC236}">
                <a16:creationId xmlns:a16="http://schemas.microsoft.com/office/drawing/2014/main" id="{E043C8C0-ECCD-4B3A-9D25-263C67341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62176"/>
              </p:ext>
            </p:extLst>
          </p:nvPr>
        </p:nvGraphicFramePr>
        <p:xfrm>
          <a:off x="5137617" y="870000"/>
          <a:ext cx="5692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077">
                  <a:extLst>
                    <a:ext uri="{9D8B030D-6E8A-4147-A177-3AD203B41FA5}">
                      <a16:colId xmlns:a16="http://schemas.microsoft.com/office/drawing/2014/main" val="2372803360"/>
                    </a:ext>
                  </a:extLst>
                </a:gridCol>
                <a:gridCol w="1423077">
                  <a:extLst>
                    <a:ext uri="{9D8B030D-6E8A-4147-A177-3AD203B41FA5}">
                      <a16:colId xmlns:a16="http://schemas.microsoft.com/office/drawing/2014/main" val="1059712269"/>
                    </a:ext>
                  </a:extLst>
                </a:gridCol>
                <a:gridCol w="1423077">
                  <a:extLst>
                    <a:ext uri="{9D8B030D-6E8A-4147-A177-3AD203B41FA5}">
                      <a16:colId xmlns:a16="http://schemas.microsoft.com/office/drawing/2014/main" val="219966791"/>
                    </a:ext>
                  </a:extLst>
                </a:gridCol>
                <a:gridCol w="1423077">
                  <a:extLst>
                    <a:ext uri="{9D8B030D-6E8A-4147-A177-3AD203B41FA5}">
                      <a16:colId xmlns:a16="http://schemas.microsoft.com/office/drawing/2014/main" val="3860114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79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 Change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8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97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3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Invalid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7927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EB4C733-CBAA-4DC0-BD14-5A63D2585291}"/>
              </a:ext>
            </a:extLst>
          </p:cNvPr>
          <p:cNvSpPr txBox="1"/>
          <p:nvPr/>
        </p:nvSpPr>
        <p:spPr>
          <a:xfrm>
            <a:off x="5614737" y="3373120"/>
            <a:ext cx="48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241A5A-445A-44F7-9E6B-F5C314A3E2F6}"/>
              </a:ext>
            </a:extLst>
          </p:cNvPr>
          <p:cNvSpPr txBox="1"/>
          <p:nvPr/>
        </p:nvSpPr>
        <p:spPr>
          <a:xfrm>
            <a:off x="5614736" y="5319752"/>
            <a:ext cx="48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1A826-7394-45F7-B249-09E0655D55D5}"/>
              </a:ext>
            </a:extLst>
          </p:cNvPr>
          <p:cNvSpPr txBox="1"/>
          <p:nvPr/>
        </p:nvSpPr>
        <p:spPr>
          <a:xfrm>
            <a:off x="3955936" y="3059668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B2383A-0C07-4734-ACF0-EAC309E0EF0D}"/>
              </a:ext>
            </a:extLst>
          </p:cNvPr>
          <p:cNvSpPr txBox="1"/>
          <p:nvPr/>
        </p:nvSpPr>
        <p:spPr>
          <a:xfrm>
            <a:off x="4005136" y="5583666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5E6739-6604-4F7E-BC08-E8AC65D1562E}"/>
              </a:ext>
            </a:extLst>
          </p:cNvPr>
          <p:cNvSpPr txBox="1"/>
          <p:nvPr/>
        </p:nvSpPr>
        <p:spPr>
          <a:xfrm>
            <a:off x="6485521" y="5061466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03345-B715-4C0D-BFF9-08B354BA8429}"/>
              </a:ext>
            </a:extLst>
          </p:cNvPr>
          <p:cNvSpPr txBox="1"/>
          <p:nvPr/>
        </p:nvSpPr>
        <p:spPr>
          <a:xfrm>
            <a:off x="6493730" y="3100716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EED8F7-17B0-44FC-87DF-FB97A343C292}"/>
              </a:ext>
            </a:extLst>
          </p:cNvPr>
          <p:cNvSpPr txBox="1"/>
          <p:nvPr/>
        </p:nvSpPr>
        <p:spPr>
          <a:xfrm>
            <a:off x="1362075" y="1887975"/>
            <a:ext cx="3524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6592CB"/>
                </a:solidFill>
              </a:rPr>
              <a:t>RS latch</a:t>
            </a:r>
          </a:p>
          <a:p>
            <a:r>
              <a:rPr lang="en-US" altLang="ko-KR" sz="3000" b="1" dirty="0">
                <a:solidFill>
                  <a:srgbClr val="6592CB"/>
                </a:solidFill>
              </a:rPr>
              <a:t>- Invalid</a:t>
            </a:r>
            <a:endParaRPr lang="ko-KR" altLang="en-US" sz="3000" b="1" dirty="0">
              <a:solidFill>
                <a:srgbClr val="6592C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03C676-E855-4AAF-8C0D-993D73EBD547}"/>
              </a:ext>
            </a:extLst>
          </p:cNvPr>
          <p:cNvSpPr txBox="1"/>
          <p:nvPr/>
        </p:nvSpPr>
        <p:spPr>
          <a:xfrm>
            <a:off x="8110402" y="3368291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760E39-5EC1-4723-B96C-F6F0F91660A6}"/>
              </a:ext>
            </a:extLst>
          </p:cNvPr>
          <p:cNvSpPr txBox="1"/>
          <p:nvPr/>
        </p:nvSpPr>
        <p:spPr>
          <a:xfrm>
            <a:off x="8100905" y="5399000"/>
            <a:ext cx="2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09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19" grpId="0"/>
      <p:bldP spid="2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서강대학교 교수학습센터 프레젠테이션 9.pptx" id="{EB2FB90A-138D-4E2D-8D66-BD213EA2E210}" vid="{96D7BE52-2BF3-4A3C-96A2-4FFAB27C714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11주차발표</Template>
  <TotalTime>314</TotalTime>
  <Words>810</Words>
  <Application>Microsoft Office PowerPoint</Application>
  <PresentationFormat>와이드스크린</PresentationFormat>
  <Paragraphs>437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수현</dc:creator>
  <cp:lastModifiedBy>hwbest403@gmail.com</cp:lastModifiedBy>
  <cp:revision>25</cp:revision>
  <dcterms:created xsi:type="dcterms:W3CDTF">2021-11-17T08:06:32Z</dcterms:created>
  <dcterms:modified xsi:type="dcterms:W3CDTF">2021-11-18T03:48:57Z</dcterms:modified>
</cp:coreProperties>
</file>