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266" r:id="rId3"/>
    <p:sldId id="383" r:id="rId4"/>
    <p:sldId id="395" r:id="rId5"/>
    <p:sldId id="533" r:id="rId6"/>
    <p:sldId id="535" r:id="rId7"/>
    <p:sldId id="536" r:id="rId8"/>
    <p:sldId id="537" r:id="rId9"/>
    <p:sldId id="538" r:id="rId10"/>
    <p:sldId id="539" r:id="rId11"/>
    <p:sldId id="540" r:id="rId12"/>
    <p:sldId id="541" r:id="rId13"/>
    <p:sldId id="543" r:id="rId14"/>
    <p:sldId id="509" r:id="rId15"/>
    <p:sldId id="576" r:id="rId16"/>
    <p:sldId id="577" r:id="rId17"/>
    <p:sldId id="578" r:id="rId18"/>
    <p:sldId id="579" r:id="rId19"/>
    <p:sldId id="580" r:id="rId20"/>
    <p:sldId id="581" r:id="rId21"/>
    <p:sldId id="582" r:id="rId22"/>
    <p:sldId id="583" r:id="rId23"/>
    <p:sldId id="544" r:id="rId24"/>
    <p:sldId id="545" r:id="rId25"/>
    <p:sldId id="546" r:id="rId26"/>
    <p:sldId id="547" r:id="rId27"/>
    <p:sldId id="548" r:id="rId28"/>
    <p:sldId id="549" r:id="rId29"/>
    <p:sldId id="550" r:id="rId30"/>
    <p:sldId id="552" r:id="rId31"/>
    <p:sldId id="551" r:id="rId32"/>
    <p:sldId id="553" r:id="rId33"/>
    <p:sldId id="555" r:id="rId34"/>
    <p:sldId id="556" r:id="rId35"/>
    <p:sldId id="557" r:id="rId36"/>
    <p:sldId id="558" r:id="rId37"/>
    <p:sldId id="559" r:id="rId38"/>
    <p:sldId id="560" r:id="rId39"/>
    <p:sldId id="561" r:id="rId40"/>
    <p:sldId id="562" r:id="rId41"/>
    <p:sldId id="563" r:id="rId42"/>
    <p:sldId id="565" r:id="rId43"/>
    <p:sldId id="566" r:id="rId44"/>
    <p:sldId id="567" r:id="rId45"/>
    <p:sldId id="568" r:id="rId46"/>
    <p:sldId id="569" r:id="rId47"/>
    <p:sldId id="570" r:id="rId48"/>
    <p:sldId id="571" r:id="rId49"/>
    <p:sldId id="530" r:id="rId50"/>
    <p:sldId id="531" r:id="rId51"/>
    <p:sldId id="572" r:id="rId52"/>
    <p:sldId id="586" r:id="rId53"/>
    <p:sldId id="587" r:id="rId54"/>
    <p:sldId id="584" r:id="rId55"/>
    <p:sldId id="585" r:id="rId56"/>
    <p:sldId id="573" r:id="rId57"/>
    <p:sldId id="574" r:id="rId58"/>
    <p:sldId id="575" r:id="rId5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F1FF"/>
    <a:srgbClr val="97E1FF"/>
    <a:srgbClr val="00A4E6"/>
    <a:srgbClr val="5BD0FF"/>
    <a:srgbClr val="29C2FF"/>
    <a:srgbClr val="11BBFF"/>
    <a:srgbClr val="21C0FF"/>
    <a:srgbClr val="ABE7FF"/>
    <a:srgbClr val="B7EAFF"/>
    <a:srgbClr val="75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8788" autoAdjust="0"/>
  </p:normalViewPr>
  <p:slideViewPr>
    <p:cSldViewPr>
      <p:cViewPr>
        <p:scale>
          <a:sx n="75" d="100"/>
          <a:sy n="75" d="100"/>
        </p:scale>
        <p:origin x="-708" y="-474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-239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323528" y="5589240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786" y="6489437"/>
            <a:ext cx="1702710" cy="251931"/>
          </a:xfrm>
          <a:prstGeom prst="rect">
            <a:avLst/>
          </a:prstGeom>
        </p:spPr>
      </p:pic>
      <p:pic>
        <p:nvPicPr>
          <p:cNvPr id="10" name="Picture 3" descr="C:\Users\김지선\Desktop\이미지 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4221088"/>
            <a:ext cx="4147697" cy="11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956" y="1"/>
            <a:ext cx="4111044" cy="386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0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ctrTitle" hasCustomPrompt="1"/>
          </p:nvPr>
        </p:nvSpPr>
        <p:spPr>
          <a:xfrm>
            <a:off x="434974" y="1772816"/>
            <a:ext cx="5095752" cy="1511154"/>
          </a:xfrm>
        </p:spPr>
        <p:txBody>
          <a:bodyPr/>
          <a:lstStyle>
            <a:lvl1pPr algn="l">
              <a:defRPr sz="5400" b="1" i="1" baseline="0">
                <a:solidFill>
                  <a:schemeClr val="bg1">
                    <a:lumMod val="75000"/>
                  </a:schemeClr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defRPr>
            </a:lvl1pPr>
          </a:lstStyle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2" name="Picture 3" descr="C:\Users\김지선\Desktop\이미지 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-2829"/>
            <a:ext cx="4355976" cy="40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김지선\Desktop\이미지 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4" y="4581128"/>
            <a:ext cx="4681447" cy="129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0542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프로젝트로 배우는 자바 웹 프로그래밍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2019-05-13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5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ctrTitle"/>
          </p:nvPr>
        </p:nvSpPr>
        <p:spPr>
          <a:xfrm>
            <a:off x="323850" y="5589241"/>
            <a:ext cx="8352606" cy="1080120"/>
          </a:xfrm>
        </p:spPr>
        <p:txBody>
          <a:bodyPr/>
          <a:lstStyle/>
          <a:p>
            <a:pPr eaLnBrk="1" hangingPunct="1"/>
            <a:r>
              <a:rPr lang="en-US" altLang="ko-KR" sz="2800" dirty="0" smtClean="0">
                <a:latin typeface="+mn-ea"/>
                <a:ea typeface="+mn-ea"/>
              </a:rPr>
              <a:t>Chapter 08. </a:t>
            </a:r>
            <a:r>
              <a:rPr lang="ko-KR" altLang="en-US" sz="2800" dirty="0" smtClean="0">
                <a:latin typeface="+mn-ea"/>
                <a:ea typeface="+mn-ea"/>
              </a:rPr>
              <a:t>데이터베이스와 </a:t>
            </a:r>
            <a:r>
              <a:rPr lang="en-US" altLang="ko-KR" sz="2800" dirty="0" smtClean="0">
                <a:latin typeface="+mn-ea"/>
                <a:ea typeface="+mn-ea"/>
              </a:rPr>
              <a:t>JDBC</a:t>
            </a:r>
            <a:endParaRPr lang="ko-KR" altLang="en-US" sz="2400" dirty="0" smtClean="0">
              <a:solidFill>
                <a:schemeClr val="accent6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데이터베이스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776864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4.</a:t>
            </a:r>
            <a:r>
              <a:rPr lang="ko-KR" altLang="en-US" sz="1800" dirty="0" smtClean="0">
                <a:solidFill>
                  <a:prstClr val="black"/>
                </a:solidFill>
              </a:rPr>
              <a:t> 데이터베이스의 구성 요소</a:t>
            </a:r>
            <a:endParaRPr lang="en-US" altLang="ko-KR" sz="1800" dirty="0" smtClean="0">
              <a:solidFill>
                <a:prstClr val="black"/>
              </a:solidFill>
            </a:endParaRPr>
          </a:p>
          <a:p>
            <a:pPr lvl="0"/>
            <a:r>
              <a:rPr lang="ko-KR" altLang="en-US" dirty="0" smtClean="0"/>
              <a:t>데이터베이스 테이블</a:t>
            </a:r>
            <a:r>
              <a:rPr lang="en-US" altLang="ko-KR" dirty="0" smtClean="0"/>
              <a:t>(Table)</a:t>
            </a:r>
            <a:endParaRPr lang="ko-KR" altLang="en-US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테이블은 관계형 데이터베이스에서 가장 기본이 되는 데이터 관리 단위로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테이블간의 관계 표현을 통해 효과적인 데이터 관리 방법을 제공한다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70" y="2636912"/>
            <a:ext cx="3595984" cy="1436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561" y="3861048"/>
            <a:ext cx="4320479" cy="19353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3570" y="594928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8-3]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개인</a:t>
            </a:r>
            <a:r>
              <a:rPr lang="en-US" altLang="ko-KR" sz="1000" b="1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정보의 예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2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데이터베이스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632848" cy="5400600"/>
          </a:xfrm>
        </p:spPr>
        <p:txBody>
          <a:bodyPr/>
          <a:lstStyle/>
          <a:p>
            <a:pPr lvl="0"/>
            <a:r>
              <a:rPr lang="ko-KR" altLang="en-US" dirty="0" smtClean="0"/>
              <a:t>데이터베이스 테이블</a:t>
            </a:r>
            <a:r>
              <a:rPr lang="en-US" altLang="ko-KR" dirty="0" smtClean="0"/>
              <a:t>(Table)</a:t>
            </a:r>
            <a:endParaRPr lang="ko-KR" altLang="en-US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테이블 구성 요소의 특징은 다음과 같다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칼럼이나 </a:t>
            </a:r>
            <a:r>
              <a:rPr lang="ko-KR" altLang="en-US" dirty="0"/>
              <a:t>로우의 위치와 순서는 아무런 의미가 없다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로우는 </a:t>
            </a:r>
            <a:r>
              <a:rPr lang="ko-KR" altLang="en-US" dirty="0"/>
              <a:t>데이터 하나만 표시할 수 있고</a:t>
            </a:r>
            <a:r>
              <a:rPr lang="en-US" altLang="ko-KR" dirty="0"/>
              <a:t>, </a:t>
            </a:r>
            <a:r>
              <a:rPr lang="ko-KR" altLang="en-US" dirty="0"/>
              <a:t>그룹이나 배열은 허용하지 않는다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각 칼럼은 특정한 형태의 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로우</a:t>
            </a:r>
            <a:r>
              <a:rPr lang="ko-KR" altLang="en-US" dirty="0" smtClean="0"/>
              <a:t> 데이터는 해당 칼럼에서 요구하는 형태 값만 포함 할 수 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93318" y="1700808"/>
            <a:ext cx="6984776" cy="2016224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vert="horz" wrap="none" lIns="91440" tIns="45720" rIns="91440" bIns="45720" rtlCol="0" anchor="t" anchorCtr="0">
            <a:normAutofit/>
          </a:bodyPr>
          <a:lstStyle/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  <a:ea typeface="+mn-ea"/>
              </a:rPr>
              <a:t>테이블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: </a:t>
            </a:r>
            <a:r>
              <a:rPr lang="ko-KR" altLang="en-US" sz="1200" dirty="0" smtClean="0">
                <a:latin typeface="+mn-ea"/>
                <a:ea typeface="+mn-ea"/>
              </a:rPr>
              <a:t>데이터를 공통 속성으로 묶고 분류하여 기록한 형태로 데이터베이스 관리의 기본이다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  <a:ea typeface="+mn-ea"/>
              </a:rPr>
              <a:t>예</a:t>
            </a:r>
            <a:r>
              <a:rPr lang="en-US" altLang="ko-KR" sz="1100" dirty="0" smtClean="0">
                <a:latin typeface="+mn-ea"/>
                <a:ea typeface="+mn-ea"/>
              </a:rPr>
              <a:t>) </a:t>
            </a:r>
            <a:r>
              <a:rPr lang="ko-KR" altLang="en-US" sz="1100" dirty="0" smtClean="0">
                <a:latin typeface="+mn-ea"/>
                <a:ea typeface="+mn-ea"/>
              </a:rPr>
              <a:t>학생 정보 테이블</a:t>
            </a:r>
            <a:r>
              <a:rPr lang="en-US" altLang="ko-KR" sz="1100" dirty="0" smtClean="0">
                <a:latin typeface="+mn-ea"/>
                <a:ea typeface="+mn-ea"/>
              </a:rPr>
              <a:t>(member)</a:t>
            </a: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  <a:ea typeface="+mn-ea"/>
              </a:rPr>
              <a:t>칼럼 </a:t>
            </a:r>
            <a:r>
              <a:rPr lang="en-US" altLang="ko-KR" sz="1200" dirty="0" smtClean="0">
                <a:latin typeface="+mn-ea"/>
                <a:ea typeface="+mn-ea"/>
              </a:rPr>
              <a:t>:</a:t>
            </a:r>
            <a:r>
              <a:rPr lang="ko-KR" altLang="en-US" sz="1200" dirty="0" smtClean="0">
                <a:latin typeface="+mn-ea"/>
                <a:ea typeface="+mn-ea"/>
              </a:rPr>
              <a:t> 테이블에서 이름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성별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거주지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출생연도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전화번호 등 데이터를 구별하기 위한 속성이다</a:t>
            </a:r>
            <a:r>
              <a:rPr lang="en-US" altLang="ko-KR" sz="1200" dirty="0" smtClean="0">
                <a:latin typeface="+mn-ea"/>
                <a:ea typeface="+mn-ea"/>
              </a:rPr>
              <a:t>. </a:t>
            </a: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ko-KR" altLang="en-US" sz="1200" dirty="0" smtClean="0">
                <a:latin typeface="+mn-ea"/>
                <a:ea typeface="+mn-ea"/>
              </a:rPr>
              <a:t>           칼럼</a:t>
            </a:r>
            <a:r>
              <a:rPr lang="en-US" altLang="ko-KR" sz="1200" dirty="0" smtClean="0">
                <a:latin typeface="+mn-ea"/>
                <a:ea typeface="+mn-ea"/>
              </a:rPr>
              <a:t>(Column) </a:t>
            </a:r>
            <a:r>
              <a:rPr lang="ko-KR" altLang="en-US" sz="1200" dirty="0" smtClean="0">
                <a:latin typeface="+mn-ea"/>
                <a:ea typeface="+mn-ea"/>
              </a:rPr>
              <a:t>또는 필드</a:t>
            </a:r>
            <a:r>
              <a:rPr lang="en-US" altLang="ko-KR" sz="1200" dirty="0" smtClean="0">
                <a:latin typeface="+mn-ea"/>
                <a:ea typeface="+mn-ea"/>
              </a:rPr>
              <a:t>(Field)</a:t>
            </a:r>
            <a:r>
              <a:rPr lang="ko-KR" altLang="en-US" sz="1200" dirty="0" smtClean="0">
                <a:latin typeface="+mn-ea"/>
                <a:ea typeface="+mn-ea"/>
              </a:rPr>
              <a:t>라고 한다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  <a:ea typeface="+mn-ea"/>
              </a:rPr>
              <a:t>예</a:t>
            </a:r>
            <a:r>
              <a:rPr lang="en-US" altLang="ko-KR" sz="1100" dirty="0" smtClean="0">
                <a:latin typeface="+mn-ea"/>
                <a:ea typeface="+mn-ea"/>
              </a:rPr>
              <a:t>) </a:t>
            </a:r>
            <a:r>
              <a:rPr lang="ko-KR" altLang="en-US" sz="1100" dirty="0" smtClean="0">
                <a:latin typeface="+mn-ea"/>
                <a:ea typeface="+mn-ea"/>
              </a:rPr>
              <a:t>이름</a:t>
            </a:r>
            <a:r>
              <a:rPr lang="en-US" altLang="ko-KR" sz="1100" dirty="0" smtClean="0">
                <a:latin typeface="+mn-ea"/>
                <a:ea typeface="+mn-ea"/>
              </a:rPr>
              <a:t>(name), </a:t>
            </a:r>
            <a:r>
              <a:rPr lang="ko-KR" altLang="en-US" sz="1100" dirty="0" smtClean="0">
                <a:latin typeface="+mn-ea"/>
                <a:ea typeface="+mn-ea"/>
              </a:rPr>
              <a:t>성별</a:t>
            </a:r>
            <a:r>
              <a:rPr lang="en-US" altLang="ko-KR" sz="1100" dirty="0" smtClean="0">
                <a:latin typeface="+mn-ea"/>
                <a:ea typeface="+mn-ea"/>
              </a:rPr>
              <a:t>(sex), </a:t>
            </a:r>
            <a:r>
              <a:rPr lang="ko-KR" altLang="en-US" sz="1100" dirty="0" smtClean="0">
                <a:latin typeface="+mn-ea"/>
                <a:ea typeface="+mn-ea"/>
              </a:rPr>
              <a:t>거주지</a:t>
            </a:r>
            <a:r>
              <a:rPr lang="en-US" altLang="ko-KR" sz="1100" dirty="0" smtClean="0">
                <a:latin typeface="+mn-ea"/>
                <a:ea typeface="+mn-ea"/>
              </a:rPr>
              <a:t>(city), </a:t>
            </a:r>
            <a:r>
              <a:rPr lang="ko-KR" altLang="en-US" sz="1100" dirty="0" smtClean="0">
                <a:latin typeface="+mn-ea"/>
                <a:ea typeface="+mn-ea"/>
              </a:rPr>
              <a:t>출생연도</a:t>
            </a:r>
            <a:r>
              <a:rPr lang="en-US" altLang="ko-KR" sz="1100" dirty="0" smtClean="0">
                <a:latin typeface="+mn-ea"/>
                <a:ea typeface="+mn-ea"/>
              </a:rPr>
              <a:t>(birth), </a:t>
            </a:r>
            <a:r>
              <a:rPr lang="ko-KR" altLang="en-US" sz="1100" dirty="0" smtClean="0">
                <a:latin typeface="+mn-ea"/>
                <a:ea typeface="+mn-ea"/>
              </a:rPr>
              <a:t>전화번호</a:t>
            </a:r>
            <a:r>
              <a:rPr lang="en-US" altLang="ko-KR" sz="1100" dirty="0" smtClean="0">
                <a:latin typeface="+mn-ea"/>
                <a:ea typeface="+mn-ea"/>
              </a:rPr>
              <a:t>(</a:t>
            </a:r>
            <a:r>
              <a:rPr lang="en-US" altLang="ko-KR" sz="1100" dirty="0" err="1" smtClean="0">
                <a:latin typeface="+mn-ea"/>
                <a:ea typeface="+mn-ea"/>
              </a:rPr>
              <a:t>tel</a:t>
            </a:r>
            <a:r>
              <a:rPr lang="en-US" altLang="ko-KR" sz="1100" dirty="0" smtClean="0">
                <a:latin typeface="+mn-ea"/>
                <a:ea typeface="+mn-ea"/>
              </a:rPr>
              <a:t>)</a:t>
            </a: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 err="1" smtClean="0">
                <a:latin typeface="+mn-ea"/>
                <a:ea typeface="+mn-ea"/>
              </a:rPr>
              <a:t>로우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: </a:t>
            </a:r>
            <a:r>
              <a:rPr lang="ko-KR" altLang="en-US" sz="1200" dirty="0" smtClean="0">
                <a:latin typeface="+mn-ea"/>
                <a:ea typeface="+mn-ea"/>
              </a:rPr>
              <a:t>한 줄 단위의 데이터 </a:t>
            </a:r>
            <a:r>
              <a:rPr lang="ko-KR" altLang="en-US" sz="1200" dirty="0" err="1" smtClean="0">
                <a:latin typeface="+mn-ea"/>
                <a:ea typeface="+mn-ea"/>
              </a:rPr>
              <a:t>집합니다</a:t>
            </a:r>
            <a:r>
              <a:rPr lang="en-US" altLang="ko-KR" sz="1200" dirty="0" smtClean="0">
                <a:latin typeface="+mn-ea"/>
                <a:ea typeface="+mn-ea"/>
              </a:rPr>
              <a:t>. </a:t>
            </a:r>
            <a:r>
              <a:rPr lang="ko-KR" altLang="en-US" sz="1200" dirty="0" err="1" smtClean="0">
                <a:latin typeface="+mn-ea"/>
                <a:ea typeface="+mn-ea"/>
              </a:rPr>
              <a:t>로우</a:t>
            </a:r>
            <a:r>
              <a:rPr lang="en-US" altLang="ko-KR" sz="1200" dirty="0" smtClean="0">
                <a:latin typeface="+mn-ea"/>
                <a:ea typeface="+mn-ea"/>
              </a:rPr>
              <a:t>(Row) </a:t>
            </a:r>
            <a:r>
              <a:rPr lang="ko-KR" altLang="en-US" sz="1200" dirty="0" smtClean="0">
                <a:latin typeface="+mn-ea"/>
                <a:ea typeface="+mn-ea"/>
              </a:rPr>
              <a:t>혹은 레코드</a:t>
            </a:r>
            <a:r>
              <a:rPr lang="en-US" altLang="ko-KR" sz="1200" dirty="0" smtClean="0">
                <a:latin typeface="+mn-ea"/>
                <a:ea typeface="+mn-ea"/>
              </a:rPr>
              <a:t>(Record)</a:t>
            </a:r>
            <a:r>
              <a:rPr lang="ko-KR" altLang="en-US" sz="1200" dirty="0" smtClean="0">
                <a:latin typeface="+mn-ea"/>
                <a:ea typeface="+mn-ea"/>
              </a:rPr>
              <a:t>라고 한다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  <a:ea typeface="+mn-ea"/>
              </a:rPr>
              <a:t>예</a:t>
            </a:r>
            <a:r>
              <a:rPr lang="en-US" altLang="ko-KR" sz="1100" dirty="0" smtClean="0">
                <a:latin typeface="+mn-ea"/>
                <a:ea typeface="+mn-ea"/>
              </a:rPr>
              <a:t>) [</a:t>
            </a:r>
            <a:r>
              <a:rPr lang="ko-KR" altLang="en-US" sz="1100" dirty="0" smtClean="0">
                <a:latin typeface="+mn-ea"/>
                <a:ea typeface="+mn-ea"/>
              </a:rPr>
              <a:t>그림 </a:t>
            </a:r>
            <a:r>
              <a:rPr lang="en-US" altLang="ko-KR" sz="1100" dirty="0" smtClean="0">
                <a:latin typeface="+mn-ea"/>
                <a:ea typeface="+mn-ea"/>
              </a:rPr>
              <a:t>8-3(b)]</a:t>
            </a:r>
            <a:r>
              <a:rPr lang="ko-KR" altLang="en-US" sz="1100" dirty="0" smtClean="0">
                <a:latin typeface="+mn-ea"/>
                <a:ea typeface="+mn-ea"/>
              </a:rPr>
              <a:t>의 첫째 </a:t>
            </a:r>
            <a:r>
              <a:rPr lang="ko-KR" altLang="en-US" sz="1100" dirty="0" err="1" smtClean="0">
                <a:latin typeface="+mn-ea"/>
                <a:ea typeface="+mn-ea"/>
              </a:rPr>
              <a:t>로우</a:t>
            </a:r>
            <a:r>
              <a:rPr lang="ko-KR" altLang="en-US" sz="1100" dirty="0" smtClean="0">
                <a:latin typeface="+mn-ea"/>
                <a:ea typeface="+mn-ea"/>
              </a:rPr>
              <a:t> </a:t>
            </a:r>
            <a:r>
              <a:rPr lang="en-US" altLang="ko-KR" sz="1100" dirty="0" smtClean="0">
                <a:latin typeface="+mn-ea"/>
                <a:ea typeface="+mn-ea"/>
              </a:rPr>
              <a:t>: </a:t>
            </a:r>
            <a:r>
              <a:rPr lang="ko-KR" altLang="en-US" sz="1100" dirty="0" smtClean="0">
                <a:latin typeface="+mn-ea"/>
                <a:ea typeface="+mn-ea"/>
              </a:rPr>
              <a:t>홍길동</a:t>
            </a:r>
            <a:r>
              <a:rPr lang="en-US" altLang="ko-KR" sz="1100" dirty="0" smtClean="0">
                <a:latin typeface="+mn-ea"/>
                <a:ea typeface="+mn-ea"/>
              </a:rPr>
              <a:t>, </a:t>
            </a:r>
            <a:r>
              <a:rPr lang="ko-KR" altLang="en-US" sz="1100" dirty="0" smtClean="0">
                <a:latin typeface="+mn-ea"/>
                <a:ea typeface="+mn-ea"/>
              </a:rPr>
              <a:t>남</a:t>
            </a:r>
            <a:r>
              <a:rPr lang="en-US" altLang="ko-KR" sz="1100" dirty="0" smtClean="0">
                <a:latin typeface="+mn-ea"/>
                <a:ea typeface="+mn-ea"/>
              </a:rPr>
              <a:t>, </a:t>
            </a:r>
            <a:r>
              <a:rPr lang="ko-KR" altLang="en-US" sz="1100" dirty="0" smtClean="0">
                <a:latin typeface="+mn-ea"/>
                <a:ea typeface="+mn-ea"/>
              </a:rPr>
              <a:t>서울</a:t>
            </a:r>
            <a:r>
              <a:rPr lang="en-US" altLang="ko-KR" sz="1100" dirty="0" smtClean="0">
                <a:latin typeface="+mn-ea"/>
                <a:ea typeface="+mn-ea"/>
              </a:rPr>
              <a:t>, 1992, 02-123-1234</a:t>
            </a:r>
            <a:endParaRPr lang="ko-KR" altLang="en-US" sz="11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049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데이터베이스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632848" cy="5400600"/>
          </a:xfrm>
        </p:spPr>
        <p:txBody>
          <a:bodyPr/>
          <a:lstStyle/>
          <a:p>
            <a:pPr lvl="0"/>
            <a:r>
              <a:rPr lang="ko-KR" altLang="en-US" dirty="0" smtClean="0"/>
              <a:t>데이터베이스 키</a:t>
            </a:r>
            <a:r>
              <a:rPr lang="en-US" altLang="ko-KR" dirty="0" smtClean="0"/>
              <a:t>(Key)</a:t>
            </a:r>
            <a:endParaRPr lang="ko-KR" altLang="en-US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 키는 데이터를 서로 구분하기 위한 특성을 지닌 값을 말함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 smtClean="0"/>
              <a:t>키</a:t>
            </a:r>
            <a:r>
              <a:rPr lang="en-US" altLang="ko-KR" b="1" dirty="0" smtClean="0"/>
              <a:t>(Key)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데이터베이스에서는 데이터를 다른 데이터와 구분할 수 있는 고유 정보가 필요한데</a:t>
            </a:r>
            <a:r>
              <a:rPr lang="en-US" altLang="ko-KR" dirty="0"/>
              <a:t>, </a:t>
            </a:r>
            <a:r>
              <a:rPr lang="ko-KR" altLang="en-US" dirty="0" smtClean="0"/>
              <a:t>이를 </a:t>
            </a:r>
            <a:r>
              <a:rPr lang="ko-KR" altLang="en-US" dirty="0"/>
              <a:t>키라고 한다</a:t>
            </a:r>
            <a:r>
              <a:rPr lang="en-US" altLang="ko-KR" dirty="0"/>
              <a:t>. </a:t>
            </a:r>
            <a:r>
              <a:rPr lang="ko-KR" altLang="en-US" dirty="0"/>
              <a:t>키는 관계형 데이터베이스의 대표적인 특징 중 하나다</a:t>
            </a:r>
            <a:r>
              <a:rPr lang="en-US" altLang="ko-KR" dirty="0"/>
              <a:t>. </a:t>
            </a:r>
            <a:r>
              <a:rPr lang="ko-KR" altLang="en-US" dirty="0"/>
              <a:t>키는 다시 주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(</a:t>
            </a:r>
            <a:r>
              <a:rPr lang="en-US" altLang="ko-KR" dirty="0"/>
              <a:t>Primary Key), </a:t>
            </a:r>
            <a:r>
              <a:rPr lang="ko-KR" altLang="en-US" dirty="0"/>
              <a:t>보조 키</a:t>
            </a:r>
            <a:r>
              <a:rPr lang="en-US" altLang="ko-KR" dirty="0"/>
              <a:t>(Secondary Key), </a:t>
            </a:r>
            <a:r>
              <a:rPr lang="ko-KR" altLang="en-US" dirty="0"/>
              <a:t>후보 키</a:t>
            </a:r>
            <a:r>
              <a:rPr lang="en-US" altLang="ko-KR" dirty="0"/>
              <a:t>(Candidate Key) </a:t>
            </a:r>
            <a:r>
              <a:rPr lang="ko-KR" altLang="en-US" dirty="0"/>
              <a:t>등으로 나눌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b="1" dirty="0" smtClean="0"/>
              <a:t>주 키</a:t>
            </a:r>
            <a:r>
              <a:rPr lang="ko-KR" altLang="ko-KR" b="1" dirty="0" smtClean="0"/>
              <a:t>(</a:t>
            </a:r>
            <a:r>
              <a:rPr lang="en-US" altLang="ko-KR" b="1" dirty="0" smtClean="0"/>
              <a:t>Primary Key)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테이블 하나에서 키 여러 개를 가질 수 있지만</a:t>
            </a:r>
            <a:r>
              <a:rPr lang="en-US" altLang="ko-KR" dirty="0"/>
              <a:t>, </a:t>
            </a:r>
            <a:r>
              <a:rPr lang="ko-KR" altLang="en-US" dirty="0"/>
              <a:t>그중 절대적으로 구분되는 키를 주 키라고 </a:t>
            </a:r>
            <a:r>
              <a:rPr lang="ko-KR" altLang="en-US" dirty="0" smtClean="0"/>
              <a:t>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테이블 </a:t>
            </a:r>
            <a:r>
              <a:rPr lang="ko-KR" altLang="en-US" dirty="0"/>
              <a:t>하나 당 하나만 존재하며</a:t>
            </a:r>
            <a:r>
              <a:rPr lang="en-US" altLang="ko-KR" dirty="0"/>
              <a:t>, </a:t>
            </a:r>
            <a:r>
              <a:rPr lang="ko-KR" altLang="en-US" dirty="0"/>
              <a:t>각각의 로우를 구분해주는 값이다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/>
              <a:t>주 키는 학번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사번</a:t>
            </a:r>
            <a:r>
              <a:rPr lang="en-US" altLang="ko-KR" dirty="0"/>
              <a:t>,</a:t>
            </a:r>
            <a:r>
              <a:rPr lang="ko-KR" altLang="en-US" dirty="0"/>
              <a:t> 주민등록번호 등 중복되지 않는 항목을 사용할 수 있으나 단순히 데이터 구분을 위한 주 키의 경우 특별한 의미가 없는 중복되지 않고 순차적으로 증가하는 </a:t>
            </a:r>
            <a:r>
              <a:rPr lang="ko-KR" altLang="en-US" dirty="0" err="1"/>
              <a:t>숫자값을</a:t>
            </a:r>
            <a:r>
              <a:rPr lang="ko-KR" altLang="en-US" dirty="0"/>
              <a:t> 키로 사용하면 된다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앞의 학생 개인정보 테이블의 예에서는 </a:t>
            </a:r>
            <a:endParaRPr lang="en-US" altLang="ko-KR" dirty="0" smtClean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학번을 </a:t>
            </a:r>
            <a:r>
              <a:rPr lang="ko-KR" altLang="en-US" dirty="0"/>
              <a:t>주 키로 설정 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3913"/>
          <a:stretch/>
        </p:blipFill>
        <p:spPr>
          <a:xfrm>
            <a:off x="4499991" y="4892346"/>
            <a:ext cx="4034465" cy="17050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89138" y="656996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8-4]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주 키를 포함한 학생 정보 테이블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5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데이터베이스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632848" cy="54006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b="1" dirty="0" smtClean="0"/>
              <a:t>외래 키</a:t>
            </a:r>
            <a:r>
              <a:rPr lang="ko-KR" altLang="ko-KR" b="1" dirty="0" smtClean="0"/>
              <a:t>(</a:t>
            </a:r>
            <a:r>
              <a:rPr lang="en-US" altLang="ko-KR" b="1" dirty="0" smtClean="0"/>
              <a:t>Foreign Key)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테이블간의 관계를 나타내고 데이터의 일관성 유지를 위해 사용 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예를 들어 거주지의 경우 특별한 제약이 없다면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서울</a:t>
            </a:r>
            <a:r>
              <a:rPr lang="en-US" altLang="ko-KR" dirty="0" smtClean="0"/>
              <a:t>”</a:t>
            </a:r>
            <a:r>
              <a:rPr lang="ko-KR" altLang="en-US" dirty="0" smtClean="0"/>
              <a:t>,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서 울</a:t>
            </a:r>
            <a:r>
              <a:rPr lang="en-US" altLang="ko-KR" dirty="0" smtClean="0"/>
              <a:t>”,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서울특별시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로 입력할 수 있어 만일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서울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만 검색 한다면 원하는 결과를 얻을수 없게 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이 때 지역코드 테이블을 두고 외래 키로 연결 한다면 이런 문제를 해결 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2291"/>
          <a:stretch/>
        </p:blipFill>
        <p:spPr>
          <a:xfrm>
            <a:off x="951911" y="2924944"/>
            <a:ext cx="2592288" cy="1986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13831"/>
          <a:stretch/>
        </p:blipFill>
        <p:spPr>
          <a:xfrm>
            <a:off x="3779128" y="2953179"/>
            <a:ext cx="4320480" cy="18212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482890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8-5]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지역 코드 테이블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4812133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8-6]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수정된 학생 정보 테이블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48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02. MySQL </a:t>
            </a:r>
            <a:r>
              <a:rPr lang="ko-KR" altLang="en-US" dirty="0" smtClean="0"/>
              <a:t>데이터베이스 설치와 설정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rPr>
              <a:t>1. MySQL 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데이터베이스 설치</a:t>
            </a:r>
            <a:endParaRPr kumimoji="0" lang="en-US" altLang="ko-KR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➊ http://dev.mysql.com/downloads/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에 접속</a:t>
            </a:r>
            <a:endParaRPr kumimoji="0" lang="en-US" altLang="ko-KR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1026" name="Picture 2" descr="C:\Users\orize\Downloads\이미지 파일\8장\ch08_img\ch8_n1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879" y="2224070"/>
            <a:ext cx="3702705" cy="277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669016" y="2204864"/>
            <a:ext cx="3712694" cy="2818272"/>
            <a:chOff x="669016" y="2204864"/>
            <a:chExt cx="3712694" cy="2818272"/>
          </a:xfrm>
        </p:grpSpPr>
        <p:pic>
          <p:nvPicPr>
            <p:cNvPr id="1027" name="Picture 3" descr="C:\Users\orize\Downloads\이미지 파일\8장\ch08_img\캡처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016" y="2204864"/>
              <a:ext cx="3712694" cy="2818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액자 6"/>
            <p:cNvSpPr/>
            <p:nvPr/>
          </p:nvSpPr>
          <p:spPr>
            <a:xfrm>
              <a:off x="720000" y="3733200"/>
              <a:ext cx="900000" cy="414000"/>
            </a:xfrm>
            <a:prstGeom prst="frame">
              <a:avLst>
                <a:gd name="adj1" fmla="val 612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11560" y="500393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8-7]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MySQL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다운로드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0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02. MySQL </a:t>
            </a:r>
            <a:r>
              <a:rPr lang="ko-KR" altLang="en-US" dirty="0" smtClean="0"/>
              <a:t>데이터베이스 설치와 설정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332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➋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다운로드한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파일을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더블클릭하여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설치를 시작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en-US" altLang="ko-KR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836" y="438232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8-9]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설치 시작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051" name="Picture 3" descr="C:\Users\orize\Downloads\이미지 파일\8장\ch08_img\ch8_n3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6" y="1641257"/>
            <a:ext cx="3672410" cy="274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608780" y="438232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8-10]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최신 버전 확인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83568" y="1641257"/>
            <a:ext cx="3672408" cy="2741070"/>
            <a:chOff x="683568" y="2204864"/>
            <a:chExt cx="3240360" cy="2418592"/>
          </a:xfrm>
        </p:grpSpPr>
        <p:pic>
          <p:nvPicPr>
            <p:cNvPr id="2050" name="Picture 2" descr="C:\Users\orize\Downloads\이미지 파일\8장\ch08_img\ch8_n2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2204864"/>
              <a:ext cx="3240360" cy="2418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액자 11"/>
            <p:cNvSpPr/>
            <p:nvPr/>
          </p:nvSpPr>
          <p:spPr>
            <a:xfrm>
              <a:off x="1331640" y="3150000"/>
              <a:ext cx="1728192" cy="365856"/>
            </a:xfrm>
            <a:prstGeom prst="frame">
              <a:avLst>
                <a:gd name="adj1" fmla="val 1501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863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02. MySQL </a:t>
            </a:r>
            <a:r>
              <a:rPr lang="ko-KR" altLang="en-US" dirty="0" smtClean="0"/>
              <a:t>데이터베이스 설치와 설정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332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sz="1200" dirty="0" smtClean="0">
                <a:latin typeface="맑은 고딕"/>
                <a:ea typeface="맑은 고딕"/>
              </a:rPr>
              <a:t>➌</a:t>
            </a:r>
            <a:endParaRPr kumimoji="0" lang="en-US" altLang="ko-KR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8144" y="450342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8-11]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설치 유형 선택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47455" y="450905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8-12]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각종 프로그램 및 라이브러리 설치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26792" y="1252023"/>
            <a:ext cx="338554" cy="27699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➍</a:t>
            </a:r>
            <a:endParaRPr lang="ko-KR" altLang="en-US" sz="3600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742591" y="1537680"/>
            <a:ext cx="3973425" cy="2965747"/>
            <a:chOff x="742592" y="1943362"/>
            <a:chExt cx="3910181" cy="2918542"/>
          </a:xfrm>
        </p:grpSpPr>
        <p:pic>
          <p:nvPicPr>
            <p:cNvPr id="3074" name="Picture 2" descr="C:\Users\orize\Downloads\이미지 파일\8장\ch08_img\ch8_n4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92" y="1943362"/>
              <a:ext cx="3910181" cy="2918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액자 11"/>
            <p:cNvSpPr/>
            <p:nvPr/>
          </p:nvSpPr>
          <p:spPr>
            <a:xfrm>
              <a:off x="1907704" y="2636912"/>
              <a:ext cx="972008" cy="360040"/>
            </a:xfrm>
            <a:prstGeom prst="frame">
              <a:avLst>
                <a:gd name="adj1" fmla="val 1337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81559" y="1537681"/>
            <a:ext cx="4009967" cy="2993022"/>
            <a:chOff x="4910200" y="1923777"/>
            <a:chExt cx="3946141" cy="2945383"/>
          </a:xfrm>
        </p:grpSpPr>
        <p:pic>
          <p:nvPicPr>
            <p:cNvPr id="3075" name="Picture 3" descr="C:\Users\orize\Downloads\이미지 파일\8장\ch08_img\ch8_n5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0200" y="1923777"/>
              <a:ext cx="3946141" cy="2945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액자 12"/>
            <p:cNvSpPr/>
            <p:nvPr/>
          </p:nvSpPr>
          <p:spPr>
            <a:xfrm>
              <a:off x="7884368" y="4611256"/>
              <a:ext cx="432048" cy="197331"/>
            </a:xfrm>
            <a:prstGeom prst="frame">
              <a:avLst>
                <a:gd name="adj1" fmla="val 1494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8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02. MySQL </a:t>
            </a:r>
            <a:r>
              <a:rPr lang="ko-KR" altLang="en-US" dirty="0" smtClean="0"/>
              <a:t>데이터베이스 설치와 설정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332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➎</a:t>
            </a:r>
            <a:endParaRPr kumimoji="0" lang="en-US" altLang="ko-KR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4622" y="4577673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8-13]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세부 설치 항목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55576" y="1529022"/>
            <a:ext cx="4104456" cy="3063547"/>
            <a:chOff x="755576" y="1923777"/>
            <a:chExt cx="3946143" cy="2945383"/>
          </a:xfrm>
        </p:grpSpPr>
        <p:pic>
          <p:nvPicPr>
            <p:cNvPr id="4098" name="Picture 2" descr="C:\Users\orize\Downloads\이미지 파일\8장\ch08_img\ch8_n6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1923777"/>
              <a:ext cx="3946143" cy="2945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액자 16"/>
            <p:cNvSpPr/>
            <p:nvPr/>
          </p:nvSpPr>
          <p:spPr>
            <a:xfrm>
              <a:off x="3707904" y="4611255"/>
              <a:ext cx="432048" cy="197331"/>
            </a:xfrm>
            <a:prstGeom prst="frame">
              <a:avLst>
                <a:gd name="adj1" fmla="val 1494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72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02. MySQL </a:t>
            </a:r>
            <a:r>
              <a:rPr lang="ko-KR" altLang="en-US" dirty="0" smtClean="0"/>
              <a:t>데이터베이스 설치와 설정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b="1" dirty="0">
                <a:solidFill>
                  <a:prstClr val="black"/>
                </a:solidFill>
                <a:latin typeface="맑은 고딕"/>
                <a:ea typeface="맑은 고딕"/>
              </a:rPr>
              <a:t>2</a:t>
            </a:r>
            <a:r>
              <a: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rPr>
              <a:t>. MySQL 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데이터베이스 초기 설정</a:t>
            </a:r>
            <a:endParaRPr kumimoji="0" lang="en-US" altLang="ko-KR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  <a:buFont typeface="Wingdings" pitchFamily="2" charset="2"/>
              <a:buChar char="n"/>
            </a:pP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MySQL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서버 관련 설정</a:t>
            </a:r>
            <a:endParaRPr kumimoji="0" lang="ko-KR" altLang="en-US" sz="16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493836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8-14]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MySQL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서버 설정 옵션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122" name="Picture 2" descr="C:\Users\orize\Downloads\이미지 파일\8장\ch08_img\ch8_n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89803"/>
            <a:ext cx="3816423" cy="284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60032" y="1628800"/>
            <a:ext cx="2593980" cy="461665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사용자 계정 관련 설정</a:t>
            </a:r>
            <a:endParaRPr kumimoji="0" lang="ko-KR" altLang="en-US" sz="16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45293" y="458112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8-15]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MySQL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사용자 계정 설정 옵션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004049" y="2073916"/>
            <a:ext cx="3359092" cy="2507212"/>
            <a:chOff x="5004048" y="2073915"/>
            <a:chExt cx="3816425" cy="2848563"/>
          </a:xfrm>
        </p:grpSpPr>
        <p:pic>
          <p:nvPicPr>
            <p:cNvPr id="5123" name="Picture 3" descr="C:\Users\orize\Downloads\이미지 파일\8장\ch08_img\ch8_n8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2073915"/>
              <a:ext cx="3816425" cy="2848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액자 12"/>
            <p:cNvSpPr/>
            <p:nvPr/>
          </p:nvSpPr>
          <p:spPr>
            <a:xfrm>
              <a:off x="8308087" y="3861048"/>
              <a:ext cx="368369" cy="205248"/>
            </a:xfrm>
            <a:prstGeom prst="frame">
              <a:avLst>
                <a:gd name="adj1" fmla="val 1494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124" name="Picture 4" descr="C:\Users\orize\Downloads\이미지 파일\8장\ch08_img\ch8_n9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021" y="4941168"/>
            <a:ext cx="3023364" cy="169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004049" y="6573985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8-16]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MySQL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사용자 추가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27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02. MySQL </a:t>
            </a:r>
            <a:r>
              <a:rPr lang="ko-KR" altLang="en-US" dirty="0" smtClean="0"/>
              <a:t>데이터베이스 설치와 설정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윈도우 서비스 설정</a:t>
            </a:r>
            <a:endParaRPr kumimoji="0" lang="ko-KR" altLang="en-US" sz="16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4567119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8-17]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MySQL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윈도우 서비스 설정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8340" y="1205758"/>
            <a:ext cx="3148619" cy="414024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  <a:buFont typeface="Wingdings" pitchFamily="2" charset="2"/>
              <a:buChar char="n"/>
            </a:pP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MySQL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설치 및 설정 마무리</a:t>
            </a:r>
            <a:endParaRPr kumimoji="0" lang="ko-KR" altLang="en-US" sz="16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93201" y="4567119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8-18]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MySQL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설치 완료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146" name="Picture 2" descr="C:\Users\orize\Downloads\이미지 파일\8장\ch08_img\ch8_n1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16678"/>
            <a:ext cx="3837710" cy="286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orize\Downloads\이미지 파일\8장\ch08_img\ch8_n1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02669"/>
            <a:ext cx="3837710" cy="286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45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700659"/>
            <a:ext cx="7560890" cy="453665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데이터베이스 개요</a:t>
            </a:r>
            <a:endParaRPr lang="en-US" altLang="ko-KR" dirty="0" smtClean="0"/>
          </a:p>
          <a:p>
            <a:r>
              <a:rPr lang="en-US" altLang="ko-KR" dirty="0" smtClean="0"/>
              <a:t>MySQL </a:t>
            </a:r>
            <a:r>
              <a:rPr lang="ko-KR" altLang="en-US" dirty="0" smtClean="0"/>
              <a:t>데이터베이스 설치와 설정</a:t>
            </a:r>
            <a:endParaRPr lang="en-US" altLang="ko-KR" dirty="0" smtClean="0"/>
          </a:p>
          <a:p>
            <a:r>
              <a:rPr lang="en-US" altLang="ko-KR" dirty="0" smtClean="0"/>
              <a:t>SQL </a:t>
            </a:r>
            <a:r>
              <a:rPr lang="ko-KR" altLang="en-US" dirty="0" smtClean="0"/>
              <a:t>문 기본기 다지기</a:t>
            </a:r>
            <a:endParaRPr lang="en-US" altLang="ko-KR" dirty="0" smtClean="0"/>
          </a:p>
          <a:p>
            <a:r>
              <a:rPr lang="en-US" altLang="ko-KR" dirty="0" smtClean="0"/>
              <a:t>JDBC </a:t>
            </a:r>
            <a:r>
              <a:rPr lang="ko-KR" altLang="en-US" dirty="0" smtClean="0"/>
              <a:t>기본구조와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이해</a:t>
            </a:r>
            <a:endParaRPr lang="en-US" altLang="ko-KR" dirty="0" smtClean="0"/>
          </a:p>
          <a:p>
            <a:r>
              <a:rPr lang="en-US" altLang="ko-KR" sz="2000" b="1" dirty="0" smtClean="0"/>
              <a:t>[</a:t>
            </a:r>
            <a:r>
              <a:rPr lang="ko-KR" altLang="en-US" sz="2000" b="1" dirty="0" smtClean="0"/>
              <a:t>기본실습</a:t>
            </a:r>
            <a:r>
              <a:rPr lang="en-US" altLang="ko-KR" sz="2000" b="1" dirty="0" smtClean="0"/>
              <a:t>]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JDBC </a:t>
            </a:r>
            <a:r>
              <a:rPr lang="ko-KR" altLang="en-US" sz="2000" b="1" dirty="0" smtClean="0"/>
              <a:t>프로그래밍 </a:t>
            </a:r>
            <a:r>
              <a:rPr lang="en-US" altLang="ko-KR" dirty="0" smtClean="0"/>
              <a:t>: MySQL </a:t>
            </a:r>
            <a:r>
              <a:rPr lang="ko-KR" altLang="en-US" dirty="0" smtClean="0"/>
              <a:t>연동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02. MySQL </a:t>
            </a:r>
            <a:r>
              <a:rPr lang="ko-KR" altLang="en-US" dirty="0" smtClean="0"/>
              <a:t>데이터베이스 설치와 설정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82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rPr>
              <a:t>3. MySQL Workbench 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실행 및 사용자 설정</a:t>
            </a:r>
            <a:endParaRPr kumimoji="0" lang="en-US" altLang="ko-KR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  <a:buFont typeface="Wingdings" pitchFamily="2" charset="2"/>
              <a:buChar char="n"/>
            </a:pP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MySQL Workbench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관리자 모드</a:t>
            </a:r>
            <a:endParaRPr kumimoji="0" lang="ko-KR" altLang="en-US" sz="16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686" y="494116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8-19]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Workbench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초기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170" name="Picture 2" descr="C:\Users\orize\Downloads\이미지 파일\8장\ch08_img\ch8_n12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073916"/>
            <a:ext cx="4536505" cy="286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74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02. MySQL </a:t>
            </a:r>
            <a:r>
              <a:rPr lang="ko-KR" altLang="en-US" dirty="0" smtClean="0"/>
              <a:t>데이터베이스 설치와 설정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  <a:buFont typeface="Wingdings" pitchFamily="2" charset="2"/>
              <a:buChar char="n"/>
            </a:pP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MySQL Workbench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연결 설정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</a:pP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➊</a:t>
            </a:r>
            <a:endParaRPr kumimoji="0" lang="ko-KR" altLang="en-US" sz="16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563" y="428452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8-20]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연결 설정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032" y="1657850"/>
            <a:ext cx="338554" cy="27699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➋</a:t>
            </a:r>
            <a:endParaRPr lang="ko-KR" altLang="en-US" sz="3600" dirty="0" smtClean="0"/>
          </a:p>
        </p:txBody>
      </p:sp>
      <p:pic>
        <p:nvPicPr>
          <p:cNvPr id="8195" name="Picture 3" descr="C:\Users\orize\Downloads\이미지 파일\8장\ch08_img\ch8_n13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328" y="1935415"/>
            <a:ext cx="3941151" cy="24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51328" y="442854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8-21]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관리자 메인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38685" y="1944936"/>
            <a:ext cx="3757057" cy="2348160"/>
            <a:chOff x="738685" y="1944936"/>
            <a:chExt cx="3757057" cy="2348160"/>
          </a:xfrm>
        </p:grpSpPr>
        <p:pic>
          <p:nvPicPr>
            <p:cNvPr id="8194" name="Picture 2" descr="C:\Users\orize\Downloads\이미지 파일\8장\ch08_img\ch8_n14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685" y="1944936"/>
              <a:ext cx="3757057" cy="2348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액자 10"/>
            <p:cNvSpPr/>
            <p:nvPr/>
          </p:nvSpPr>
          <p:spPr>
            <a:xfrm>
              <a:off x="750909" y="2090091"/>
              <a:ext cx="1228803" cy="330798"/>
            </a:xfrm>
            <a:prstGeom prst="frame">
              <a:avLst>
                <a:gd name="adj1" fmla="val 1337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액자 11"/>
            <p:cNvSpPr/>
            <p:nvPr/>
          </p:nvSpPr>
          <p:spPr>
            <a:xfrm>
              <a:off x="3098169" y="4087406"/>
              <a:ext cx="614402" cy="133681"/>
            </a:xfrm>
            <a:prstGeom prst="frame">
              <a:avLst>
                <a:gd name="adj1" fmla="val 23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997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02. MySQL </a:t>
            </a:r>
            <a:r>
              <a:rPr lang="ko-KR" altLang="en-US" dirty="0" smtClean="0"/>
              <a:t>데이터베이스 설치와 설정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스키마 생성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</a:pP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➊</a:t>
            </a:r>
            <a:endParaRPr kumimoji="0" lang="ko-KR" altLang="en-US" sz="16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2477" y="457255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8-22]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스키마 생성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032" y="1657850"/>
            <a:ext cx="338554" cy="27699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➋</a:t>
            </a:r>
            <a:endParaRPr lang="ko-KR" altLang="en-US" sz="3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015787" y="4529253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8-23]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기본 스키마 지정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9218" name="Picture 2" descr="C:\Users\orize\Downloads\이미지 파일\8장\ch08_img\캡처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63" y="1935417"/>
            <a:ext cx="3980374" cy="263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액자 10"/>
          <p:cNvSpPr/>
          <p:nvPr/>
        </p:nvSpPr>
        <p:spPr>
          <a:xfrm>
            <a:off x="766800" y="2113200"/>
            <a:ext cx="1443259" cy="360000"/>
          </a:xfrm>
          <a:prstGeom prst="frame">
            <a:avLst>
              <a:gd name="adj1" fmla="val 1073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219" name="Picture 3" descr="C:\Users\orize\Downloads\이미지 파일\8장\ch08_img\ch8_n17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309" y="1934849"/>
            <a:ext cx="3863171" cy="259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38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SQL</a:t>
            </a:r>
            <a:r>
              <a:rPr lang="ko-KR" altLang="en-US" dirty="0" smtClean="0"/>
              <a:t>문 기본기 다지기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632848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1. </a:t>
            </a:r>
            <a:r>
              <a:rPr lang="ko-KR" altLang="en-US" sz="1800" dirty="0" smtClean="0">
                <a:solidFill>
                  <a:prstClr val="black"/>
                </a:solidFill>
              </a:rPr>
              <a:t>데이터베이스</a:t>
            </a:r>
            <a:r>
              <a:rPr lang="ko-KR" altLang="ko-KR" sz="1800" dirty="0" smtClean="0">
                <a:solidFill>
                  <a:prstClr val="black"/>
                </a:solidFill>
              </a:rPr>
              <a:t> </a:t>
            </a:r>
            <a:r>
              <a:rPr lang="ko-KR" altLang="en-US" sz="1800" dirty="0" smtClean="0">
                <a:solidFill>
                  <a:prstClr val="black"/>
                </a:solidFill>
              </a:rPr>
              <a:t>자료형</a:t>
            </a:r>
            <a:endParaRPr lang="en-US" altLang="ko-KR" sz="1800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프로그램 언어에서와 유사하게 데이터베이스에도 데이터베이스 관리를 위한 별도의 자료형을 가지고 있음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오라클</a:t>
            </a:r>
            <a:r>
              <a:rPr lang="en-US" altLang="ko-KR" dirty="0" smtClean="0">
                <a:solidFill>
                  <a:prstClr val="black"/>
                </a:solidFill>
              </a:rPr>
              <a:t>,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MySQL,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DB2 </a:t>
            </a:r>
            <a:r>
              <a:rPr lang="ko-KR" altLang="en-US" dirty="0" smtClean="0">
                <a:solidFill>
                  <a:prstClr val="black"/>
                </a:solidFill>
              </a:rPr>
              <a:t>등 모든 데이터베이스는 유형은 비슷하지만 서로 다른 자료형을 가지고 있어 특정 </a:t>
            </a:r>
            <a:r>
              <a:rPr lang="en-US" altLang="ko-KR" dirty="0" smtClean="0">
                <a:solidFill>
                  <a:prstClr val="black"/>
                </a:solidFill>
              </a:rPr>
              <a:t>DB</a:t>
            </a:r>
            <a:r>
              <a:rPr lang="ko-KR" altLang="en-US" dirty="0" smtClean="0">
                <a:solidFill>
                  <a:prstClr val="black"/>
                </a:solidFill>
              </a:rPr>
              <a:t>를 사용하려면 해당 </a:t>
            </a:r>
            <a:r>
              <a:rPr lang="en-US" altLang="ko-KR" dirty="0" smtClean="0">
                <a:solidFill>
                  <a:prstClr val="black"/>
                </a:solidFill>
              </a:rPr>
              <a:t>DB</a:t>
            </a:r>
            <a:r>
              <a:rPr lang="ko-KR" altLang="en-US" dirty="0" smtClean="0">
                <a:solidFill>
                  <a:prstClr val="black"/>
                </a:solidFill>
              </a:rPr>
              <a:t>에 맞는 자료형을 알아야 함</a:t>
            </a:r>
            <a:r>
              <a:rPr lang="en-US" altLang="ko-KR" dirty="0" smtClean="0">
                <a:solidFill>
                  <a:prstClr val="black"/>
                </a:solidFill>
              </a:rPr>
              <a:t>. 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Clr>
                <a:srgbClr val="4F81BD"/>
              </a:buClr>
              <a:buAutoNum type="arabicPeriod"/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761"/>
          <a:stretch/>
        </p:blipFill>
        <p:spPr>
          <a:xfrm>
            <a:off x="899592" y="3212976"/>
            <a:ext cx="6335688" cy="26336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9592" y="299695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8-2]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MySQL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데이터베이스의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자료형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690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SQL</a:t>
            </a:r>
            <a:r>
              <a:rPr lang="ko-KR" altLang="en-US" dirty="0" smtClean="0"/>
              <a:t>문 기본기 다지기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4396" y="700172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80908"/>
            <a:ext cx="6696744" cy="471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SQL</a:t>
            </a:r>
            <a:r>
              <a:rPr lang="ko-KR" altLang="en-US" dirty="0" smtClean="0"/>
              <a:t>문 기본기 다지기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4396" y="700172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827584" y="1160390"/>
            <a:ext cx="7239548" cy="5472608"/>
            <a:chOff x="578796" y="1281600"/>
            <a:chExt cx="6938295" cy="5244881"/>
          </a:xfrm>
        </p:grpSpPr>
        <p:grpSp>
          <p:nvGrpSpPr>
            <p:cNvPr id="9" name="Group 8"/>
            <p:cNvGrpSpPr/>
            <p:nvPr/>
          </p:nvGrpSpPr>
          <p:grpSpPr>
            <a:xfrm>
              <a:off x="578796" y="1556792"/>
              <a:ext cx="6938295" cy="4969689"/>
              <a:chOff x="1322460" y="1711028"/>
              <a:chExt cx="6012661" cy="565046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2460" y="1711028"/>
                <a:ext cx="6012661" cy="4625674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4"/>
              <a:srcRect t="25673"/>
              <a:stretch/>
            </p:blipFill>
            <p:spPr>
              <a:xfrm>
                <a:off x="1329396" y="6309919"/>
                <a:ext cx="5973536" cy="1051577"/>
              </a:xfrm>
              <a:prstGeom prst="rect">
                <a:avLst/>
              </a:prstGeom>
            </p:spPr>
          </p:pic>
        </p:grpSp>
        <p:pic>
          <p:nvPicPr>
            <p:cNvPr id="10" name="Picture 7"/>
            <p:cNvPicPr>
              <a:picLocks noChangeAspect="1"/>
            </p:cNvPicPr>
            <p:nvPr/>
          </p:nvPicPr>
          <p:blipFill rotWithShape="1">
            <a:blip r:embed="rId4"/>
            <a:srcRect b="74513"/>
            <a:stretch/>
          </p:blipFill>
          <p:spPr>
            <a:xfrm>
              <a:off x="599403" y="1281600"/>
              <a:ext cx="6845696" cy="3149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6720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SQL</a:t>
            </a:r>
            <a:r>
              <a:rPr lang="ko-KR" altLang="en-US" dirty="0" smtClean="0"/>
              <a:t>문 기본기 다지기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632848" cy="5400600"/>
          </a:xfrm>
        </p:spPr>
        <p:txBody>
          <a:bodyPr/>
          <a:lstStyle/>
          <a:p>
            <a:pPr lvl="1">
              <a:lnSpc>
                <a:spcPct val="20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많은 자료형이 있는 이유는 데이터를 효과적으로 관리하고 연산하기 위함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20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이름만 다를뿐 프로그램 언어에서의 자료형과 유사하다고 생각 하면 됨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20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다만 </a:t>
            </a:r>
            <a:r>
              <a:rPr lang="en-US" altLang="ko-KR" dirty="0" smtClean="0">
                <a:solidFill>
                  <a:prstClr val="black"/>
                </a:solidFill>
              </a:rPr>
              <a:t>BLOB, TEXT </a:t>
            </a:r>
            <a:r>
              <a:rPr lang="ko-KR" altLang="en-US" dirty="0" smtClean="0">
                <a:solidFill>
                  <a:prstClr val="black"/>
                </a:solidFill>
              </a:rPr>
              <a:t>등은 대용량 비정형 데이터 처리를 위한 특수한 형태로 다음과 같은 특징을 가진다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2">
              <a:lnSpc>
                <a:spcPct val="20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인덱스를 </a:t>
            </a:r>
            <a:r>
              <a:rPr lang="ko-KR" altLang="en-US" dirty="0">
                <a:solidFill>
                  <a:prstClr val="black"/>
                </a:solidFill>
              </a:rPr>
              <a:t>생성할 수 없다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pPr lvl="2">
              <a:lnSpc>
                <a:spcPct val="20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지정된 </a:t>
            </a:r>
            <a:r>
              <a:rPr lang="ko-KR" altLang="en-US" dirty="0">
                <a:solidFill>
                  <a:prstClr val="black"/>
                </a:solidFill>
              </a:rPr>
              <a:t>최대 크기보다 작은 문자열을 저장해도 공백이 제거되지 않는다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2">
              <a:lnSpc>
                <a:spcPct val="20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기본 </a:t>
            </a:r>
            <a:r>
              <a:rPr lang="ko-KR" altLang="en-US" dirty="0">
                <a:solidFill>
                  <a:prstClr val="black"/>
                </a:solidFill>
              </a:rPr>
              <a:t>값을 지정할 수 없으므로 </a:t>
            </a:r>
            <a:r>
              <a:rPr lang="en-US" altLang="ko-KR" dirty="0">
                <a:solidFill>
                  <a:prstClr val="black"/>
                </a:solidFill>
              </a:rPr>
              <a:t>NOT NULL</a:t>
            </a:r>
            <a:r>
              <a:rPr lang="ko-KR" altLang="en-US" dirty="0">
                <a:solidFill>
                  <a:prstClr val="black"/>
                </a:solidFill>
              </a:rPr>
              <a:t>은 무효다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2">
              <a:lnSpc>
                <a:spcPct val="20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테이블이 아닌 다른 영역에 저장된다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93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SQL</a:t>
            </a:r>
            <a:r>
              <a:rPr lang="ko-KR" altLang="en-US" dirty="0" smtClean="0"/>
              <a:t>문 기본기 다지기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632848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2.</a:t>
            </a:r>
            <a:r>
              <a:rPr lang="ko-KR" altLang="en-US" sz="1800" dirty="0" smtClean="0">
                <a:solidFill>
                  <a:prstClr val="black"/>
                </a:solidFill>
              </a:rPr>
              <a:t> 기본 </a:t>
            </a:r>
            <a:r>
              <a:rPr lang="en-US" altLang="ko-KR" sz="1800" dirty="0" smtClean="0">
                <a:solidFill>
                  <a:prstClr val="black"/>
                </a:solidFill>
              </a:rPr>
              <a:t>SQL </a:t>
            </a:r>
            <a:r>
              <a:rPr lang="ko-KR" altLang="en-US" sz="1800" dirty="0" smtClean="0">
                <a:solidFill>
                  <a:prstClr val="black"/>
                </a:solidFill>
              </a:rPr>
              <a:t>문법 및 실습</a:t>
            </a:r>
            <a:endParaRPr lang="en-US" altLang="ko-KR" sz="1800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en-US" altLang="ko-KR" dirty="0" smtClean="0">
                <a:solidFill>
                  <a:prstClr val="black"/>
                </a:solidFill>
              </a:rPr>
              <a:t>SQL(Structured Query Language) </a:t>
            </a:r>
            <a:r>
              <a:rPr lang="ko-KR" altLang="en-US" dirty="0" smtClean="0">
                <a:solidFill>
                  <a:prstClr val="black"/>
                </a:solidFill>
              </a:rPr>
              <a:t>는 데이터베이스의 데이터를 관리하기 위한 쿼리 언어임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데이터베이스 종류와 상관 없이 모든 데이터베이스는 </a:t>
            </a:r>
            <a:r>
              <a:rPr lang="en-US" altLang="ko-KR" dirty="0" smtClean="0">
                <a:solidFill>
                  <a:prstClr val="black"/>
                </a:solidFill>
              </a:rPr>
              <a:t>SQL </a:t>
            </a:r>
            <a:r>
              <a:rPr lang="ko-KR" altLang="en-US" dirty="0" smtClean="0">
                <a:solidFill>
                  <a:prstClr val="black"/>
                </a:solidFill>
              </a:rPr>
              <a:t>을 통해서만 데이터 관리가 가능함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 smtClean="0">
                <a:solidFill>
                  <a:prstClr val="black"/>
                </a:solidFill>
              </a:rPr>
              <a:t>기본적으로는 </a:t>
            </a:r>
            <a:r>
              <a:rPr lang="en-US" altLang="ko-KR" dirty="0" smtClean="0">
                <a:solidFill>
                  <a:prstClr val="black"/>
                </a:solidFill>
              </a:rPr>
              <a:t>ANSI </a:t>
            </a:r>
            <a:r>
              <a:rPr lang="ko-KR" altLang="en-US" dirty="0" smtClean="0">
                <a:solidFill>
                  <a:prstClr val="black"/>
                </a:solidFill>
              </a:rPr>
              <a:t>표준이며 데이터베이스 회사별로 조금씩 차이가 있음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1558"/>
          <a:stretch/>
        </p:blipFill>
        <p:spPr>
          <a:xfrm>
            <a:off x="899592" y="2745864"/>
            <a:ext cx="4993186" cy="25474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9470" y="52951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8-24]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기본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SQL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문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145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SQL</a:t>
            </a:r>
            <a:r>
              <a:rPr lang="ko-KR" altLang="en-US" dirty="0" smtClean="0"/>
              <a:t>문 기본기 다지기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632848" cy="5400600"/>
          </a:xfrm>
        </p:spPr>
        <p:txBody>
          <a:bodyPr/>
          <a:lstStyle/>
          <a:p>
            <a:pPr lvl="0"/>
            <a:r>
              <a:rPr lang="ko-KR" altLang="en-US" dirty="0" smtClean="0">
                <a:solidFill>
                  <a:prstClr val="black"/>
                </a:solidFill>
              </a:rPr>
              <a:t>테이블 생성 명령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CREATE TABLE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테이블을 생성하기 위한 명령문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자료가 들어 있는 테이블의 구조 변경은 어렵기 때문에 테이블 구조 생성은 신중하게 결정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기본 문법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기본적으로는 컬럼 이름과 데이터형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</a:rPr>
              <a:t>크기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  형식으로 이루어짐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마지막 컬럼 에는 </a:t>
            </a:r>
            <a:r>
              <a:rPr lang="en-US" altLang="ko-KR" dirty="0" smtClean="0">
                <a:solidFill>
                  <a:prstClr val="black"/>
                </a:solidFill>
              </a:rPr>
              <a:t>“,” </a:t>
            </a:r>
            <a:r>
              <a:rPr lang="ko-KR" altLang="en-US" dirty="0" smtClean="0">
                <a:solidFill>
                  <a:prstClr val="black"/>
                </a:solidFill>
              </a:rPr>
              <a:t>를 넣지 않는다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683568" y="2769756"/>
            <a:ext cx="7704856" cy="13057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67543" y="2760140"/>
            <a:ext cx="2258952" cy="130420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CREATE TABLE </a:t>
            </a:r>
            <a:r>
              <a:rPr lang="ko-KR" altLang="en-US" sz="1050" dirty="0" smtClean="0">
                <a:latin typeface="+mn-ea"/>
                <a:ea typeface="+mn-ea"/>
              </a:rPr>
              <a:t>테이블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 </a:t>
            </a:r>
            <a:r>
              <a:rPr lang="en-US" altLang="ko-KR" sz="1050" dirty="0" smtClean="0">
                <a:latin typeface="+mn-ea"/>
                <a:ea typeface="+mn-ea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   </a:t>
            </a:r>
            <a:r>
              <a:rPr lang="ko-KR" altLang="en-US" sz="1050" dirty="0" smtClean="0">
                <a:latin typeface="+mn-ea"/>
                <a:ea typeface="+mn-ea"/>
              </a:rPr>
              <a:t>칼럼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 </a:t>
            </a:r>
            <a:r>
              <a:rPr lang="ko-KR" altLang="en-US" sz="1050" dirty="0" err="1" smtClean="0">
                <a:latin typeface="+mn-ea"/>
                <a:ea typeface="+mn-ea"/>
              </a:rPr>
              <a:t>데이터형</a:t>
            </a:r>
            <a:r>
              <a:rPr lang="en-US" altLang="ko-KR" sz="1050" dirty="0" smtClean="0">
                <a:latin typeface="+mn-ea"/>
                <a:ea typeface="+mn-ea"/>
              </a:rPr>
              <a:t>(</a:t>
            </a:r>
            <a:r>
              <a:rPr lang="ko-KR" altLang="en-US" sz="1050" dirty="0" smtClean="0">
                <a:latin typeface="+mn-ea"/>
                <a:ea typeface="+mn-ea"/>
              </a:rPr>
              <a:t>크기</a:t>
            </a:r>
            <a:r>
              <a:rPr lang="en-US" altLang="ko-KR" sz="1050" dirty="0" smtClean="0">
                <a:latin typeface="+mn-ea"/>
                <a:ea typeface="+mn-ea"/>
              </a:rPr>
              <a:t>) </a:t>
            </a:r>
            <a:r>
              <a:rPr lang="ko-KR" altLang="en-US" sz="1050" dirty="0" smtClean="0">
                <a:latin typeface="+mn-ea"/>
                <a:ea typeface="+mn-ea"/>
              </a:rPr>
              <a:t>옵션</a:t>
            </a:r>
            <a:r>
              <a:rPr lang="en-US" altLang="ko-KR" sz="1050" dirty="0" smtClean="0"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   </a:t>
            </a:r>
            <a:r>
              <a:rPr lang="ko-KR" altLang="en-US" sz="1050" dirty="0" smtClean="0">
                <a:latin typeface="+mn-ea"/>
                <a:ea typeface="+mn-ea"/>
              </a:rPr>
              <a:t>칼럼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 </a:t>
            </a:r>
            <a:r>
              <a:rPr lang="ko-KR" altLang="en-US" sz="1050" dirty="0" err="1" smtClean="0">
                <a:latin typeface="+mn-ea"/>
                <a:ea typeface="+mn-ea"/>
              </a:rPr>
              <a:t>데이터형</a:t>
            </a:r>
            <a:r>
              <a:rPr lang="en-US" altLang="ko-KR" sz="1050" dirty="0" smtClean="0">
                <a:latin typeface="+mn-ea"/>
                <a:ea typeface="+mn-ea"/>
              </a:rPr>
              <a:t>(</a:t>
            </a:r>
            <a:r>
              <a:rPr lang="ko-KR" altLang="en-US" sz="1050" dirty="0" smtClean="0">
                <a:latin typeface="+mn-ea"/>
                <a:ea typeface="+mn-ea"/>
              </a:rPr>
              <a:t>크기</a:t>
            </a:r>
            <a:r>
              <a:rPr lang="en-US" altLang="ko-KR" sz="1050" dirty="0" smtClean="0">
                <a:latin typeface="+mn-ea"/>
                <a:ea typeface="+mn-ea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   ……..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)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45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SQL</a:t>
            </a:r>
            <a:r>
              <a:rPr lang="ko-KR" altLang="en-US" dirty="0" smtClean="0"/>
              <a:t>문 기본기 다지기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632848" cy="54006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ko-KR" altLang="en-US" dirty="0" smtClean="0">
                <a:solidFill>
                  <a:prstClr val="black"/>
                </a:solidFill>
              </a:rPr>
              <a:t>실습</a:t>
            </a:r>
            <a:r>
              <a:rPr lang="en-US" altLang="ko-KR" dirty="0" smtClean="0">
                <a:solidFill>
                  <a:prstClr val="black"/>
                </a:solidFill>
              </a:rPr>
              <a:t>] </a:t>
            </a:r>
            <a:r>
              <a:rPr lang="ko-KR" altLang="en-US" dirty="0" smtClean="0">
                <a:solidFill>
                  <a:schemeClr val="accent6"/>
                </a:solidFill>
              </a:rPr>
              <a:t>교재 </a:t>
            </a:r>
            <a:r>
              <a:rPr lang="en-US" altLang="ko-KR" dirty="0" smtClean="0">
                <a:solidFill>
                  <a:schemeClr val="accent6"/>
                </a:solidFill>
              </a:rPr>
              <a:t>p.304 </a:t>
            </a:r>
            <a:r>
              <a:rPr lang="ko-KR" altLang="en-US" dirty="0" smtClean="0">
                <a:solidFill>
                  <a:schemeClr val="accent6"/>
                </a:solidFill>
              </a:rPr>
              <a:t>참고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결과물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8233" b="20873"/>
          <a:stretch/>
        </p:blipFill>
        <p:spPr>
          <a:xfrm>
            <a:off x="848253" y="1312675"/>
            <a:ext cx="3960440" cy="8733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4829" y="213285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8-25]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CREATE TABLE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사용 예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5576" y="2492896"/>
            <a:ext cx="7704856" cy="17889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9550" y="2492896"/>
            <a:ext cx="3171061" cy="178895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CREATE TABLE member (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      id                 INT NOT NULL Primary Key,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      username       VARCHAR(20),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      </a:t>
            </a:r>
            <a:r>
              <a:rPr lang="en-US" altLang="ko-KR" sz="1050" dirty="0" err="1" smtClean="0">
                <a:latin typeface="+mn-ea"/>
                <a:ea typeface="+mn-ea"/>
              </a:rPr>
              <a:t>dept</a:t>
            </a:r>
            <a:r>
              <a:rPr lang="en-US" altLang="ko-KR" sz="1050" dirty="0" smtClean="0">
                <a:latin typeface="+mn-ea"/>
                <a:ea typeface="+mn-ea"/>
              </a:rPr>
              <a:t>              VARCHAR(7),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      birth             DATE,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      email            VARCHAR(40)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);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pic>
        <p:nvPicPr>
          <p:cNvPr id="10242" name="Picture 2" descr="C:\Users\orize\Downloads\이미지 파일\8장\ch08_img\ch8_nn26.bm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7" t="15244" b="19054"/>
          <a:stretch/>
        </p:blipFill>
        <p:spPr bwMode="auto">
          <a:xfrm>
            <a:off x="943281" y="4581128"/>
            <a:ext cx="4355091" cy="223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298372" y="649688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8-26]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CREATE TABLE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결과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62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데이터베이스의 </a:t>
            </a:r>
            <a:r>
              <a:rPr lang="ko-KR" altLang="en-US" sz="1600" dirty="0"/>
              <a:t>기본 개념을 이해한다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기본적인 </a:t>
            </a:r>
            <a:r>
              <a:rPr lang="en-US" altLang="ko-KR" sz="1600" dirty="0"/>
              <a:t>SQL</a:t>
            </a:r>
            <a:r>
              <a:rPr lang="ko-KR" altLang="en-US" sz="1600" dirty="0"/>
              <a:t>문을 익힌다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MySQL </a:t>
            </a:r>
            <a:r>
              <a:rPr lang="ko-KR" altLang="en-US" sz="1600" dirty="0"/>
              <a:t>데이터베이스를 설치하고 기본적인 사용 방법을 익힌다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자바에서 </a:t>
            </a:r>
            <a:r>
              <a:rPr lang="ko-KR" altLang="en-US" sz="1600" dirty="0"/>
              <a:t>데이터베이스 프로그램에 필요한 </a:t>
            </a:r>
            <a:r>
              <a:rPr lang="en-US" altLang="ko-KR" sz="1600" dirty="0"/>
              <a:t>JDBC</a:t>
            </a:r>
            <a:r>
              <a:rPr lang="ko-KR" altLang="en-US" sz="1600" dirty="0"/>
              <a:t>의 사용 방법을 익힌다</a:t>
            </a:r>
            <a:r>
              <a:rPr lang="en-US" altLang="ko-KR" sz="1600" dirty="0"/>
              <a:t>.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SQL</a:t>
            </a:r>
            <a:r>
              <a:rPr lang="ko-KR" altLang="en-US" dirty="0" smtClean="0"/>
              <a:t>문 기본기 다지기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632848" cy="5400600"/>
          </a:xfrm>
        </p:spPr>
        <p:txBody>
          <a:bodyPr/>
          <a:lstStyle/>
          <a:p>
            <a:pPr lvl="0"/>
            <a:r>
              <a:rPr lang="ko-KR" altLang="en-US" dirty="0" smtClean="0">
                <a:solidFill>
                  <a:prstClr val="black"/>
                </a:solidFill>
              </a:rPr>
              <a:t>테이블 생성 명령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ALTER TABLE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테이블을 수정하기 위한 명령문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모든 테이블의 구조를 변경할수는 없으며 다음과 같은 제약을 가짐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기본 문법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1314"/>
          <a:stretch/>
        </p:blipFill>
        <p:spPr>
          <a:xfrm>
            <a:off x="827584" y="2492895"/>
            <a:ext cx="6676029" cy="20435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9808" y="222218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8-3]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ALERT TABLE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사용의 제약 조건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5901" y="5086941"/>
            <a:ext cx="7704856" cy="4153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9876" y="5127243"/>
            <a:ext cx="5495415" cy="33470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ALERT TABLE </a:t>
            </a:r>
            <a:r>
              <a:rPr lang="ko-KR" altLang="en-US" sz="1050" dirty="0" smtClean="0">
                <a:latin typeface="+mn-ea"/>
                <a:ea typeface="+mn-ea"/>
              </a:rPr>
              <a:t>테이블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 </a:t>
            </a:r>
            <a:r>
              <a:rPr lang="en-US" altLang="ko-KR" sz="1050" dirty="0" smtClean="0">
                <a:latin typeface="+mn-ea"/>
                <a:ea typeface="+mn-ea"/>
              </a:rPr>
              <a:t>[ADD/MODIFY/DROP/ENABLE/DISABLE] (</a:t>
            </a:r>
            <a:r>
              <a:rPr lang="ko-KR" altLang="en-US" sz="1050" dirty="0" smtClean="0">
                <a:latin typeface="+mn-ea"/>
                <a:ea typeface="+mn-ea"/>
              </a:rPr>
              <a:t>칼럼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 </a:t>
            </a:r>
            <a:r>
              <a:rPr lang="ko-KR" altLang="en-US" sz="1050" dirty="0" err="1" smtClean="0">
                <a:latin typeface="+mn-ea"/>
                <a:ea typeface="+mn-ea"/>
              </a:rPr>
              <a:t>데이터형</a:t>
            </a:r>
            <a:r>
              <a:rPr lang="en-US" altLang="ko-KR" sz="1050" dirty="0" smtClean="0">
                <a:latin typeface="+mn-ea"/>
                <a:ea typeface="+mn-ea"/>
              </a:rPr>
              <a:t>)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558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SQL</a:t>
            </a:r>
            <a:r>
              <a:rPr lang="ko-KR" altLang="en-US" dirty="0" smtClean="0"/>
              <a:t>문 기본기 다지기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7632848" cy="54006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ko-KR" altLang="en-US" dirty="0" smtClean="0">
                <a:solidFill>
                  <a:prstClr val="black"/>
                </a:solidFill>
              </a:rPr>
              <a:t>실습</a:t>
            </a:r>
            <a:r>
              <a:rPr lang="en-US" altLang="ko-KR" dirty="0" smtClean="0">
                <a:solidFill>
                  <a:prstClr val="black"/>
                </a:solidFill>
              </a:rPr>
              <a:t>]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schemeClr val="accent6"/>
                </a:solidFill>
              </a:rPr>
              <a:t>교재 </a:t>
            </a:r>
            <a:r>
              <a:rPr lang="en-US" altLang="ko-KR" dirty="0">
                <a:solidFill>
                  <a:schemeClr val="accent6"/>
                </a:solidFill>
              </a:rPr>
              <a:t>p</a:t>
            </a:r>
            <a:r>
              <a:rPr lang="en-US" altLang="ko-KR" dirty="0" smtClean="0">
                <a:solidFill>
                  <a:schemeClr val="accent6"/>
                </a:solidFill>
              </a:rPr>
              <a:t>.305 ~ 306 </a:t>
            </a:r>
            <a:r>
              <a:rPr lang="ko-KR" altLang="en-US" dirty="0" smtClean="0">
                <a:solidFill>
                  <a:schemeClr val="accent6"/>
                </a:solidFill>
              </a:rPr>
              <a:t>참고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dirty="0">
              <a:solidFill>
                <a:prstClr val="black"/>
              </a:solidFill>
            </a:endParaRPr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결과물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80198" y="356950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5434" b="25930"/>
          <a:stretch/>
        </p:blipFill>
        <p:spPr>
          <a:xfrm>
            <a:off x="855649" y="1506853"/>
            <a:ext cx="4464496" cy="7924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1600" y="222218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8-27]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ALERT TABLE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사용 예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5576" y="2552351"/>
            <a:ext cx="7704856" cy="8834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39550" y="2584325"/>
            <a:ext cx="3555782" cy="81945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ALERT TABLE member</a:t>
            </a:r>
            <a:r>
              <a:rPr lang="ko-KR" altLang="en-US" sz="1050" dirty="0" smtClean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add (</a:t>
            </a:r>
            <a:r>
              <a:rPr lang="en-US" altLang="ko-KR" sz="1050" dirty="0" err="1" smtClean="0">
                <a:latin typeface="+mn-ea"/>
                <a:ea typeface="+mn-ea"/>
              </a:rPr>
              <a:t>tel</a:t>
            </a:r>
            <a:r>
              <a:rPr lang="en-US" altLang="ko-KR" sz="1050" dirty="0" smtClean="0">
                <a:latin typeface="+mn-ea"/>
                <a:ea typeface="+mn-ea"/>
              </a:rPr>
              <a:t> </a:t>
            </a:r>
            <a:r>
              <a:rPr lang="en-US" altLang="ko-KR" sz="1050" dirty="0" err="1" smtClean="0">
                <a:latin typeface="+mn-ea"/>
                <a:ea typeface="+mn-ea"/>
              </a:rPr>
              <a:t>carchar</a:t>
            </a:r>
            <a:r>
              <a:rPr lang="en-US" altLang="ko-KR" sz="1050" dirty="0" smtClean="0">
                <a:latin typeface="+mn-ea"/>
                <a:ea typeface="+mn-ea"/>
              </a:rPr>
              <a:t>(30) NOT NULL);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ALERT TABLE member modify username </a:t>
            </a:r>
            <a:r>
              <a:rPr lang="en-US" altLang="ko-KR" sz="1050" dirty="0" err="1" smtClean="0">
                <a:latin typeface="+mn-ea"/>
                <a:ea typeface="+mn-ea"/>
              </a:rPr>
              <a:t>varchar</a:t>
            </a:r>
            <a:r>
              <a:rPr lang="en-US" altLang="ko-KR" sz="1050" dirty="0" smtClean="0">
                <a:latin typeface="+mn-ea"/>
                <a:ea typeface="+mn-ea"/>
              </a:rPr>
              <a:t>(10);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ALERT TABLE member DROP PRIMARY KEY;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pic>
        <p:nvPicPr>
          <p:cNvPr id="11266" name="Picture 2" descr="C:\Users\orize\Downloads\이미지 파일\8장\ch08_img\ch8_nn28.bm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4" t="15177" b="19914"/>
          <a:stretch/>
        </p:blipFill>
        <p:spPr bwMode="auto">
          <a:xfrm>
            <a:off x="971599" y="4026705"/>
            <a:ext cx="4976779" cy="252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99592" y="655034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8-28]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ALERT TABLE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542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SQL</a:t>
            </a:r>
            <a:r>
              <a:rPr lang="ko-KR" altLang="en-US" dirty="0" smtClean="0"/>
              <a:t>문 기본기 다지기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632848" cy="54006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테이블을 삭제하기 위한 명령문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테이블 </a:t>
            </a:r>
            <a:r>
              <a:rPr lang="en-US" altLang="ko-KR" dirty="0" smtClean="0">
                <a:solidFill>
                  <a:prstClr val="black"/>
                </a:solidFill>
              </a:rPr>
              <a:t>drop </a:t>
            </a:r>
            <a:r>
              <a:rPr lang="ko-KR" altLang="en-US" dirty="0" smtClean="0">
                <a:solidFill>
                  <a:prstClr val="black"/>
                </a:solidFill>
              </a:rPr>
              <a:t>시 모든 데이터도 함께 삭제됨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r>
              <a:rPr lang="ko-KR" altLang="en-US" dirty="0" smtClean="0">
                <a:solidFill>
                  <a:prstClr val="black"/>
                </a:solidFill>
              </a:rPr>
              <a:t> 외래키로 연결된 경우 옵션을 통해 연결된 데이터를 모두 삭제할수도 있음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기본 문법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ko-KR" altLang="en-US" dirty="0" smtClean="0">
                <a:solidFill>
                  <a:prstClr val="black"/>
                </a:solidFill>
              </a:rPr>
              <a:t>실습</a:t>
            </a:r>
            <a:r>
              <a:rPr lang="en-US" altLang="ko-KR" dirty="0" smtClean="0">
                <a:solidFill>
                  <a:prstClr val="black"/>
                </a:solidFill>
              </a:rPr>
              <a:t>]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schemeClr val="accent6"/>
                </a:solidFill>
              </a:rPr>
              <a:t>교재 </a:t>
            </a:r>
            <a:r>
              <a:rPr lang="en-US" altLang="ko-KR" dirty="0">
                <a:solidFill>
                  <a:schemeClr val="accent6"/>
                </a:solidFill>
              </a:rPr>
              <a:t>p</a:t>
            </a:r>
            <a:r>
              <a:rPr lang="en-US" altLang="ko-KR" dirty="0" smtClean="0">
                <a:solidFill>
                  <a:schemeClr val="accent6"/>
                </a:solidFill>
              </a:rPr>
              <a:t>.</a:t>
            </a:r>
            <a:r>
              <a:rPr lang="ko-KR" altLang="ko-KR" dirty="0" smtClean="0">
                <a:solidFill>
                  <a:schemeClr val="accent6"/>
                </a:solidFill>
              </a:rPr>
              <a:t>3</a:t>
            </a:r>
            <a:r>
              <a:rPr lang="en-US" altLang="ko-KR" dirty="0" smtClean="0">
                <a:solidFill>
                  <a:schemeClr val="accent6"/>
                </a:solidFill>
              </a:rPr>
              <a:t>06 </a:t>
            </a:r>
            <a:r>
              <a:rPr lang="ko-KR" altLang="en-US" dirty="0" smtClean="0">
                <a:solidFill>
                  <a:schemeClr val="accent6"/>
                </a:solidFill>
              </a:rPr>
              <a:t>참고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결과물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727503" y="2394842"/>
            <a:ext cx="7704856" cy="3862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11477" y="2394842"/>
            <a:ext cx="1742785" cy="33470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DROP TABLE </a:t>
            </a:r>
            <a:r>
              <a:rPr lang="ko-KR" altLang="en-US" sz="1050" dirty="0" smtClean="0">
                <a:latin typeface="+mn-ea"/>
                <a:ea typeface="+mn-ea"/>
              </a:rPr>
              <a:t>테이블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27503" y="3212976"/>
            <a:ext cx="7704856" cy="3862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11477" y="3212976"/>
            <a:ext cx="1598515" cy="33470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DROP TABLE member 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pic>
        <p:nvPicPr>
          <p:cNvPr id="12290" name="Picture 2" descr="C:\Users\orize\Downloads\이미지 파일\8장\ch08_img\ch8_nn29.bmp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1" t="15263"/>
          <a:stretch/>
        </p:blipFill>
        <p:spPr bwMode="auto">
          <a:xfrm>
            <a:off x="819207" y="4005064"/>
            <a:ext cx="3824801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72108" y="655034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8-29]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DROP TABLE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결과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710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SQL</a:t>
            </a:r>
            <a:r>
              <a:rPr lang="ko-KR" altLang="en-US" dirty="0" smtClean="0"/>
              <a:t>문 기본기 다지기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632848" cy="5400600"/>
          </a:xfrm>
        </p:spPr>
        <p:txBody>
          <a:bodyPr/>
          <a:lstStyle/>
          <a:p>
            <a:pPr lvl="0"/>
            <a:r>
              <a:rPr lang="ko-KR" altLang="en-US" dirty="0" smtClean="0">
                <a:solidFill>
                  <a:prstClr val="black"/>
                </a:solidFill>
              </a:rPr>
              <a:t>테이블 데이터 추가 명령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INSERT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테이블에 테이터를 추가하기 위한 명령문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기본 문법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ko-KR" dirty="0" smtClean="0">
                <a:solidFill>
                  <a:prstClr val="black"/>
                </a:solidFill>
              </a:rPr>
              <a:t>[</a:t>
            </a:r>
            <a:r>
              <a:rPr lang="ko-KR" altLang="en-US" dirty="0" smtClean="0">
                <a:solidFill>
                  <a:prstClr val="black"/>
                </a:solidFill>
              </a:rPr>
              <a:t>실습</a:t>
            </a:r>
            <a:r>
              <a:rPr lang="en-US" altLang="ko-KR" dirty="0" smtClean="0">
                <a:solidFill>
                  <a:prstClr val="black"/>
                </a:solidFill>
              </a:rPr>
              <a:t>]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schemeClr val="accent6"/>
                </a:solidFill>
              </a:rPr>
              <a:t>교재 </a:t>
            </a:r>
            <a:r>
              <a:rPr lang="en-US" altLang="ko-KR" dirty="0" smtClean="0">
                <a:solidFill>
                  <a:schemeClr val="accent6"/>
                </a:solidFill>
              </a:rPr>
              <a:t>p.307 </a:t>
            </a:r>
            <a:r>
              <a:rPr lang="ko-KR" altLang="en-US" dirty="0" smtClean="0">
                <a:solidFill>
                  <a:schemeClr val="accent6"/>
                </a:solidFill>
              </a:rPr>
              <a:t>참고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결과물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drop</a:t>
            </a:r>
            <a:r>
              <a:rPr lang="ko-KR" altLang="en-US" dirty="0" smtClean="0">
                <a:solidFill>
                  <a:prstClr val="black"/>
                </a:solidFill>
              </a:rPr>
              <a:t>한 테이블을 다시 생성 후 작업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54462" y="67872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4784" b="14466"/>
          <a:stretch/>
        </p:blipFill>
        <p:spPr>
          <a:xfrm>
            <a:off x="492114" y="2886027"/>
            <a:ext cx="3069434" cy="112978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27503" y="2175918"/>
            <a:ext cx="7704856" cy="3347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3546" y="2161057"/>
            <a:ext cx="4604146" cy="33470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INSERT INTO </a:t>
            </a:r>
            <a:r>
              <a:rPr lang="ko-KR" altLang="en-US" sz="1050" dirty="0" smtClean="0">
                <a:latin typeface="+mn-ea"/>
                <a:ea typeface="+mn-ea"/>
              </a:rPr>
              <a:t>테이블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</a:t>
            </a:r>
            <a:r>
              <a:rPr lang="en-US" altLang="ko-KR" sz="1050" dirty="0" smtClean="0">
                <a:latin typeface="+mn-ea"/>
                <a:ea typeface="+mn-ea"/>
              </a:rPr>
              <a:t>(</a:t>
            </a:r>
            <a:r>
              <a:rPr lang="ko-KR" altLang="en-US" sz="1050" dirty="0" smtClean="0">
                <a:latin typeface="+mn-ea"/>
                <a:ea typeface="+mn-ea"/>
              </a:rPr>
              <a:t>삽입할 칼럼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</a:t>
            </a:r>
            <a:r>
              <a:rPr lang="en-US" altLang="ko-KR" sz="1050" dirty="0" smtClean="0">
                <a:latin typeface="+mn-ea"/>
                <a:ea typeface="+mn-ea"/>
              </a:rPr>
              <a:t>…) VALUES(</a:t>
            </a:r>
            <a:r>
              <a:rPr lang="ko-KR" altLang="en-US" sz="1050" dirty="0" smtClean="0">
                <a:latin typeface="+mn-ea"/>
                <a:ea typeface="+mn-ea"/>
              </a:rPr>
              <a:t>칼럼에 넣을 값</a:t>
            </a:r>
            <a:r>
              <a:rPr lang="en-US" altLang="ko-KR" sz="1050" dirty="0" smtClean="0">
                <a:latin typeface="+mn-ea"/>
                <a:ea typeface="+mn-ea"/>
              </a:rPr>
              <a:t>…)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3993449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8-30]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INSERT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사용 예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668862" y="2920005"/>
            <a:ext cx="5355975" cy="1073444"/>
            <a:chOff x="3504952" y="2931620"/>
            <a:chExt cx="5355975" cy="1073444"/>
          </a:xfrm>
        </p:grpSpPr>
        <p:sp>
          <p:nvSpPr>
            <p:cNvPr id="14" name="직사각형 13"/>
            <p:cNvSpPr/>
            <p:nvPr/>
          </p:nvSpPr>
          <p:spPr>
            <a:xfrm>
              <a:off x="3504952" y="2931620"/>
              <a:ext cx="5315520" cy="10618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33828" y="2943235"/>
              <a:ext cx="5327099" cy="1061829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50" dirty="0" smtClean="0">
                  <a:latin typeface="+mn-ea"/>
                  <a:ea typeface="+mn-ea"/>
                </a:rPr>
                <a:t>INSERT INTO member values(201303,‘</a:t>
              </a:r>
              <a:r>
                <a:rPr lang="ko-KR" altLang="en-US" sz="1050" dirty="0" smtClean="0">
                  <a:latin typeface="+mn-ea"/>
                  <a:ea typeface="+mn-ea"/>
                </a:rPr>
                <a:t>강기동</a:t>
              </a:r>
              <a:r>
                <a:rPr lang="en-US" altLang="ko-KR" sz="1050" dirty="0" smtClean="0">
                  <a:latin typeface="+mn-ea"/>
                  <a:ea typeface="+mn-ea"/>
                </a:rPr>
                <a:t>’,’</a:t>
              </a:r>
              <a:r>
                <a:rPr lang="ko-KR" altLang="en-US" sz="1050" dirty="0" smtClean="0">
                  <a:latin typeface="+mn-ea"/>
                  <a:ea typeface="+mn-ea"/>
                </a:rPr>
                <a:t>정보기술</a:t>
              </a:r>
              <a:r>
                <a:rPr lang="en-US" altLang="ko-KR" sz="1050" dirty="0" smtClean="0">
                  <a:latin typeface="+mn-ea"/>
                  <a:ea typeface="+mn-ea"/>
                </a:rPr>
                <a:t>’,’1992-10-23’,’mm@mm.net’)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50" dirty="0" smtClean="0">
                  <a:latin typeface="+mn-ea"/>
                  <a:ea typeface="+mn-ea"/>
                </a:rPr>
                <a:t>// </a:t>
              </a:r>
              <a:r>
                <a:rPr lang="ko-KR" altLang="en-US" sz="1050" dirty="0" smtClean="0">
                  <a:latin typeface="+mn-ea"/>
                  <a:ea typeface="+mn-ea"/>
                </a:rPr>
                <a:t>테이블에 정의되어 있는 칼럼 순서대로 모든 칼럼 데이터가 들어가야 한다</a:t>
              </a:r>
              <a:r>
                <a:rPr lang="en-US" altLang="ko-KR" sz="1050" dirty="0" smtClean="0">
                  <a:latin typeface="+mn-ea"/>
                  <a:ea typeface="+mn-ea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50" dirty="0" smtClean="0">
                  <a:latin typeface="+mn-ea"/>
                  <a:ea typeface="+mn-ea"/>
                </a:rPr>
                <a:t>INSERT INTO member(</a:t>
              </a:r>
              <a:r>
                <a:rPr lang="en-US" altLang="ko-KR" sz="1050" dirty="0" err="1" smtClean="0">
                  <a:latin typeface="+mn-ea"/>
                  <a:ea typeface="+mn-ea"/>
                </a:rPr>
                <a:t>id,dept,username</a:t>
              </a:r>
              <a:r>
                <a:rPr lang="en-US" altLang="ko-KR" sz="1050" dirty="0" smtClean="0">
                  <a:latin typeface="+mn-ea"/>
                  <a:ea typeface="+mn-ea"/>
                </a:rPr>
                <a:t>) values(201304,’</a:t>
              </a:r>
              <a:r>
                <a:rPr lang="ko-KR" altLang="en-US" sz="1050" dirty="0" smtClean="0">
                  <a:latin typeface="+mn-ea"/>
                  <a:ea typeface="+mn-ea"/>
                </a:rPr>
                <a:t>정보기술</a:t>
              </a:r>
              <a:r>
                <a:rPr lang="en-US" altLang="ko-KR" sz="1050" dirty="0" smtClean="0">
                  <a:latin typeface="+mn-ea"/>
                  <a:ea typeface="+mn-ea"/>
                </a:rPr>
                <a:t>’,’</a:t>
              </a:r>
              <a:r>
                <a:rPr lang="ko-KR" altLang="en-US" sz="1050" dirty="0" smtClean="0">
                  <a:latin typeface="+mn-ea"/>
                  <a:ea typeface="+mn-ea"/>
                </a:rPr>
                <a:t>강기동</a:t>
              </a:r>
              <a:r>
                <a:rPr lang="en-US" altLang="ko-KR" sz="1050" dirty="0" smtClean="0">
                  <a:latin typeface="+mn-ea"/>
                  <a:ea typeface="+mn-ea"/>
                </a:rPr>
                <a:t>2’);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50" dirty="0" smtClean="0">
                  <a:latin typeface="+mn-ea"/>
                  <a:ea typeface="+mn-ea"/>
                </a:rPr>
                <a:t>// </a:t>
              </a:r>
              <a:r>
                <a:rPr lang="ko-KR" altLang="en-US" sz="1050" dirty="0" smtClean="0">
                  <a:latin typeface="+mn-ea"/>
                  <a:ea typeface="+mn-ea"/>
                </a:rPr>
                <a:t>지정된 필드의 순서에 따라 데이터가 들어간다</a:t>
              </a:r>
              <a:r>
                <a:rPr lang="en-US" altLang="ko-KR" sz="1050" dirty="0" smtClean="0">
                  <a:latin typeface="+mn-ea"/>
                  <a:ea typeface="+mn-ea"/>
                </a:rPr>
                <a:t>.</a:t>
              </a:r>
              <a:endParaRPr lang="ko-KR" altLang="en-US" sz="1050" dirty="0" smtClean="0">
                <a:latin typeface="+mn-ea"/>
                <a:ea typeface="+mn-ea"/>
              </a:endParaRPr>
            </a:p>
          </p:txBody>
        </p:sp>
      </p:grpSp>
      <p:pic>
        <p:nvPicPr>
          <p:cNvPr id="13314" name="Picture 2" descr="C:\Users\orize\Downloads\이미지 파일\8장\ch08_img\ch8_nn31.bm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t="15612" b="25019"/>
          <a:stretch/>
        </p:blipFill>
        <p:spPr bwMode="auto">
          <a:xfrm>
            <a:off x="899591" y="4725143"/>
            <a:ext cx="4446725" cy="206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342994" y="648693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8-31]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INSERT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결과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11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SQL</a:t>
            </a:r>
            <a:r>
              <a:rPr lang="ko-KR" altLang="en-US" dirty="0" smtClean="0"/>
              <a:t>문 기본기 다지기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632848" cy="5400600"/>
          </a:xfrm>
        </p:spPr>
        <p:txBody>
          <a:bodyPr/>
          <a:lstStyle/>
          <a:p>
            <a:pPr lvl="0"/>
            <a:r>
              <a:rPr lang="ko-KR" altLang="en-US" dirty="0" smtClean="0">
                <a:solidFill>
                  <a:prstClr val="black"/>
                </a:solidFill>
              </a:rPr>
              <a:t>테이블 데이터 조회 명령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SELECT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테이블내 테이터를 조회하기 위한 명령문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기본 문법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/>
                </a:solidFill>
              </a:rPr>
              <a:t>칼럼</a:t>
            </a:r>
            <a:r>
              <a:rPr lang="en-US" altLang="ko-KR" sz="1100" dirty="0" smtClean="0">
                <a:solidFill>
                  <a:prstClr val="black"/>
                </a:solidFill>
              </a:rPr>
              <a:t>_</a:t>
            </a:r>
            <a:r>
              <a:rPr lang="ko-KR" altLang="en-US" sz="1100" dirty="0" smtClean="0">
                <a:solidFill>
                  <a:prstClr val="black"/>
                </a:solidFill>
              </a:rPr>
              <a:t>이름 대신 </a:t>
            </a:r>
            <a:r>
              <a:rPr lang="en-US" altLang="ko-KR" sz="1100" dirty="0" smtClean="0">
                <a:solidFill>
                  <a:prstClr val="black"/>
                </a:solidFill>
              </a:rPr>
              <a:t>“*” </a:t>
            </a:r>
            <a:r>
              <a:rPr lang="ko-KR" altLang="en-US" sz="1100" dirty="0" smtClean="0">
                <a:solidFill>
                  <a:prstClr val="black"/>
                </a:solidFill>
              </a:rPr>
              <a:t>를 사용해 모든 칼럼을 가져올 수 있다</a:t>
            </a:r>
            <a:r>
              <a:rPr lang="en-US" altLang="ko-KR" sz="1100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ko-KR" dirty="0" smtClean="0">
                <a:solidFill>
                  <a:prstClr val="black"/>
                </a:solidFill>
              </a:rPr>
              <a:t>[</a:t>
            </a:r>
            <a:r>
              <a:rPr lang="ko-KR" altLang="en-US" dirty="0" smtClean="0">
                <a:solidFill>
                  <a:prstClr val="black"/>
                </a:solidFill>
              </a:rPr>
              <a:t>실습</a:t>
            </a:r>
            <a:r>
              <a:rPr lang="en-US" altLang="ko-KR" dirty="0" smtClean="0">
                <a:solidFill>
                  <a:prstClr val="black"/>
                </a:solidFill>
              </a:rPr>
              <a:t>]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schemeClr val="accent6"/>
                </a:solidFill>
              </a:rPr>
              <a:t>교재 </a:t>
            </a:r>
            <a:r>
              <a:rPr lang="en-US" altLang="ko-KR" dirty="0" smtClean="0">
                <a:solidFill>
                  <a:schemeClr val="accent6"/>
                </a:solidFill>
              </a:rPr>
              <a:t>p.308 </a:t>
            </a:r>
            <a:r>
              <a:rPr lang="ko-KR" altLang="en-US" dirty="0" smtClean="0">
                <a:solidFill>
                  <a:schemeClr val="accent6"/>
                </a:solidFill>
              </a:rPr>
              <a:t>참고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결과물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여러 데이터 추가해 볼것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54462" y="67872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5134" b="22857"/>
          <a:stretch/>
        </p:blipFill>
        <p:spPr>
          <a:xfrm>
            <a:off x="288908" y="3198628"/>
            <a:ext cx="3995060" cy="94972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27503" y="2175918"/>
            <a:ext cx="7704856" cy="3347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93546" y="2161057"/>
            <a:ext cx="3276859" cy="33470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SELECT </a:t>
            </a:r>
            <a:r>
              <a:rPr lang="ko-KR" altLang="en-US" sz="1050" dirty="0" smtClean="0">
                <a:latin typeface="+mn-ea"/>
                <a:ea typeface="+mn-ea"/>
              </a:rPr>
              <a:t>칼럼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 </a:t>
            </a:r>
            <a:r>
              <a:rPr lang="en-US" altLang="ko-KR" sz="1050" dirty="0" smtClean="0">
                <a:latin typeface="+mn-ea"/>
                <a:ea typeface="+mn-ea"/>
              </a:rPr>
              <a:t>FROM </a:t>
            </a:r>
            <a:r>
              <a:rPr lang="ko-KR" altLang="en-US" sz="1050" dirty="0" smtClean="0">
                <a:latin typeface="+mn-ea"/>
                <a:ea typeface="+mn-ea"/>
              </a:rPr>
              <a:t>테이블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 </a:t>
            </a:r>
            <a:r>
              <a:rPr lang="en-US" altLang="ko-KR" sz="1050" dirty="0" smtClean="0">
                <a:latin typeface="+mn-ea"/>
                <a:ea typeface="+mn-ea"/>
              </a:rPr>
              <a:t>WHERE </a:t>
            </a:r>
            <a:r>
              <a:rPr lang="ko-KR" altLang="en-US" sz="1050" dirty="0" smtClean="0">
                <a:latin typeface="+mn-ea"/>
                <a:ea typeface="+mn-ea"/>
              </a:rPr>
              <a:t>조건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283968" y="3187013"/>
            <a:ext cx="4534043" cy="10618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321565" y="3198628"/>
            <a:ext cx="4253085" cy="106182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SELECT * FROM member;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SELECT * FROM member WHERE id = 201301;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SELECT id, username, birth FROM member WHERE id = 201301 AND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username=‘</a:t>
            </a:r>
            <a:r>
              <a:rPr lang="ko-KR" altLang="en-US" sz="1050" dirty="0" smtClean="0">
                <a:latin typeface="+mn-ea"/>
                <a:ea typeface="+mn-ea"/>
              </a:rPr>
              <a:t>홍길동</a:t>
            </a:r>
            <a:r>
              <a:rPr lang="en-US" altLang="ko-KR" sz="1050" dirty="0" smtClean="0">
                <a:latin typeface="+mn-ea"/>
                <a:ea typeface="+mn-ea"/>
              </a:rPr>
              <a:t>’;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1896" y="4148349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8-32]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SELECT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사용 예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4338" name="Picture 2" descr="C:\Users\orize\Downloads\이미지 파일\8장\ch08_img\ch8_nn33.bm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0" t="15874" b="19611"/>
          <a:stretch/>
        </p:blipFill>
        <p:spPr bwMode="auto">
          <a:xfrm>
            <a:off x="967098" y="4667754"/>
            <a:ext cx="4242886" cy="214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202341" y="648983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8-33]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SELECT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결과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313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SQL</a:t>
            </a:r>
            <a:r>
              <a:rPr lang="ko-KR" altLang="en-US" dirty="0" smtClean="0"/>
              <a:t>문 기본기 다지기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632848" cy="5400600"/>
          </a:xfrm>
        </p:spPr>
        <p:txBody>
          <a:bodyPr/>
          <a:lstStyle/>
          <a:p>
            <a:pPr lvl="0"/>
            <a:r>
              <a:rPr lang="ko-KR" altLang="en-US" dirty="0" smtClean="0">
                <a:solidFill>
                  <a:prstClr val="black"/>
                </a:solidFill>
              </a:rPr>
              <a:t>테이블 데이터 수정 명령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UPDATE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테이블내 테이터를 수정하기 위한 명령문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기본 문법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800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800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/>
                </a:solidFill>
              </a:rPr>
              <a:t>WHERE </a:t>
            </a:r>
            <a:r>
              <a:rPr lang="ko-KR" altLang="en-US" sz="1100" dirty="0" smtClean="0">
                <a:solidFill>
                  <a:prstClr val="black"/>
                </a:solidFill>
              </a:rPr>
              <a:t>조건절을 넣지 않으면 모든 테이블 데이터가 동일하게 변경 되므로 주의해야 함</a:t>
            </a:r>
            <a:r>
              <a:rPr lang="en-US" altLang="ko-KR" sz="1100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ko-KR" dirty="0" smtClean="0">
                <a:solidFill>
                  <a:prstClr val="black"/>
                </a:solidFill>
              </a:rPr>
              <a:t>[</a:t>
            </a:r>
            <a:r>
              <a:rPr lang="ko-KR" altLang="en-US" dirty="0" smtClean="0">
                <a:solidFill>
                  <a:prstClr val="black"/>
                </a:solidFill>
              </a:rPr>
              <a:t>실습</a:t>
            </a:r>
            <a:r>
              <a:rPr lang="en-US" altLang="ko-KR" dirty="0" smtClean="0">
                <a:solidFill>
                  <a:prstClr val="black"/>
                </a:solidFill>
              </a:rPr>
              <a:t>]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schemeClr val="accent6"/>
                </a:solidFill>
              </a:rPr>
              <a:t>교재 </a:t>
            </a:r>
            <a:r>
              <a:rPr lang="en-US" altLang="ko-KR" dirty="0" smtClean="0">
                <a:solidFill>
                  <a:schemeClr val="accent6"/>
                </a:solidFill>
              </a:rPr>
              <a:t>p.309 </a:t>
            </a:r>
            <a:r>
              <a:rPr lang="ko-KR" altLang="en-US" dirty="0" smtClean="0">
                <a:solidFill>
                  <a:schemeClr val="accent6"/>
                </a:solidFill>
              </a:rPr>
              <a:t>참고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결과물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여러 조건으로 데이터 수정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54462" y="67872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4409" r="3540" b="18811"/>
          <a:stretch/>
        </p:blipFill>
        <p:spPr>
          <a:xfrm>
            <a:off x="811476" y="3314416"/>
            <a:ext cx="3304942" cy="97621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27503" y="2204864"/>
            <a:ext cx="7704856" cy="5330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1476" y="2171372"/>
            <a:ext cx="4891083" cy="54585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UPDATE </a:t>
            </a:r>
            <a:r>
              <a:rPr lang="ko-KR" altLang="en-US" sz="1050" dirty="0" smtClean="0">
                <a:latin typeface="+mn-ea"/>
                <a:ea typeface="+mn-ea"/>
              </a:rPr>
              <a:t>테이블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 </a:t>
            </a:r>
            <a:r>
              <a:rPr lang="en-US" altLang="ko-KR" sz="1050" dirty="0" smtClean="0">
                <a:latin typeface="+mn-ea"/>
                <a:ea typeface="+mn-ea"/>
              </a:rPr>
              <a:t>SET </a:t>
            </a:r>
            <a:r>
              <a:rPr lang="ko-KR" altLang="en-US" sz="1050" dirty="0" smtClean="0">
                <a:latin typeface="+mn-ea"/>
                <a:ea typeface="+mn-ea"/>
              </a:rPr>
              <a:t>칼럼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</a:t>
            </a:r>
            <a:r>
              <a:rPr lang="en-US" altLang="ko-KR" sz="1050" dirty="0" smtClean="0">
                <a:latin typeface="+mn-ea"/>
                <a:ea typeface="+mn-ea"/>
              </a:rPr>
              <a:t>1 = </a:t>
            </a:r>
            <a:r>
              <a:rPr lang="ko-KR" altLang="en-US" sz="1050" dirty="0" smtClean="0">
                <a:latin typeface="+mn-ea"/>
                <a:ea typeface="+mn-ea"/>
              </a:rPr>
              <a:t>수정할 값</a:t>
            </a:r>
            <a:r>
              <a:rPr lang="en-US" altLang="ko-KR" sz="1050" dirty="0" smtClean="0">
                <a:latin typeface="+mn-ea"/>
                <a:ea typeface="+mn-ea"/>
              </a:rPr>
              <a:t>1, </a:t>
            </a:r>
            <a:r>
              <a:rPr lang="ko-KR" altLang="en-US" sz="1050" dirty="0" smtClean="0">
                <a:latin typeface="+mn-ea"/>
                <a:ea typeface="+mn-ea"/>
              </a:rPr>
              <a:t>칼럼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</a:t>
            </a:r>
            <a:r>
              <a:rPr lang="en-US" altLang="ko-KR" sz="1050" dirty="0" smtClean="0">
                <a:latin typeface="+mn-ea"/>
                <a:ea typeface="+mn-ea"/>
              </a:rPr>
              <a:t>2 = </a:t>
            </a:r>
            <a:r>
              <a:rPr lang="ko-KR" altLang="en-US" sz="1050" dirty="0" smtClean="0">
                <a:latin typeface="+mn-ea"/>
                <a:ea typeface="+mn-ea"/>
              </a:rPr>
              <a:t>수정할 값</a:t>
            </a:r>
            <a:r>
              <a:rPr lang="en-US" altLang="ko-KR" sz="1050" dirty="0" smtClean="0">
                <a:latin typeface="+mn-ea"/>
                <a:ea typeface="+mn-ea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… WHERE </a:t>
            </a:r>
            <a:r>
              <a:rPr lang="ko-KR" altLang="en-US" sz="1050" dirty="0" smtClean="0">
                <a:latin typeface="+mn-ea"/>
                <a:ea typeface="+mn-ea"/>
              </a:rPr>
              <a:t>조건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1476" y="4249323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8-34]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UPDATE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사용 예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16418" y="3501008"/>
            <a:ext cx="4965869" cy="3347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162384" y="3501008"/>
            <a:ext cx="4863832" cy="33470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UPDATE member SET id = 201306, username=“</a:t>
            </a:r>
            <a:r>
              <a:rPr lang="ko-KR" altLang="en-US" sz="1050" dirty="0" err="1" smtClean="0">
                <a:latin typeface="+mn-ea"/>
                <a:ea typeface="+mn-ea"/>
              </a:rPr>
              <a:t>이쁜이</a:t>
            </a:r>
            <a:r>
              <a:rPr lang="en-US" altLang="ko-KR" sz="1050" dirty="0" smtClean="0">
                <a:latin typeface="+mn-ea"/>
                <a:ea typeface="+mn-ea"/>
              </a:rPr>
              <a:t>” WHERE id = 201301;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pic>
        <p:nvPicPr>
          <p:cNvPr id="15362" name="Picture 2" descr="C:\Users\orize\Downloads\이미지 파일\8장\ch08_img\ch8_nn35.bm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2" t="15187" b="19507"/>
          <a:stretch/>
        </p:blipFill>
        <p:spPr bwMode="auto">
          <a:xfrm>
            <a:off x="901259" y="4797152"/>
            <a:ext cx="3958773" cy="201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860032" y="652492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8-35]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UPDATE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</a:t>
            </a:r>
            <a:r>
              <a:rPr lang="en-US" altLang="ko-KR" sz="1000" b="1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결과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763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SQL</a:t>
            </a:r>
            <a:r>
              <a:rPr lang="ko-KR" altLang="en-US" dirty="0" smtClean="0"/>
              <a:t>문 기본기 다지기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632848" cy="5400600"/>
          </a:xfrm>
        </p:spPr>
        <p:txBody>
          <a:bodyPr/>
          <a:lstStyle/>
          <a:p>
            <a:pPr lvl="0"/>
            <a:r>
              <a:rPr lang="ko-KR" altLang="en-US" dirty="0" smtClean="0">
                <a:solidFill>
                  <a:prstClr val="black"/>
                </a:solidFill>
              </a:rPr>
              <a:t>테이블 데이터 수정 명령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DELETE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테이블내 테이터를 삭제하기 위한 명령문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기본 문법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sz="1100" dirty="0" smtClean="0">
                <a:solidFill>
                  <a:prstClr val="black"/>
                </a:solidFill>
              </a:rPr>
              <a:t>WHERE </a:t>
            </a:r>
            <a:r>
              <a:rPr lang="ko-KR" altLang="en-US" sz="1100" dirty="0" smtClean="0">
                <a:solidFill>
                  <a:prstClr val="black"/>
                </a:solidFill>
              </a:rPr>
              <a:t>조건절을 넣지 않으면 모든 테이블 데이터가 동일하게 삭제 되므로 주의해야 함</a:t>
            </a:r>
            <a:r>
              <a:rPr lang="en-US" altLang="ko-KR" sz="1100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ko-KR" dirty="0" smtClean="0">
                <a:solidFill>
                  <a:prstClr val="black"/>
                </a:solidFill>
              </a:rPr>
              <a:t>[</a:t>
            </a:r>
            <a:r>
              <a:rPr lang="ko-KR" altLang="en-US" dirty="0" smtClean="0">
                <a:solidFill>
                  <a:prstClr val="black"/>
                </a:solidFill>
              </a:rPr>
              <a:t>실습</a:t>
            </a:r>
            <a:r>
              <a:rPr lang="en-US" altLang="ko-KR" dirty="0" smtClean="0">
                <a:solidFill>
                  <a:prstClr val="black"/>
                </a:solidFill>
              </a:rPr>
              <a:t>]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schemeClr val="accent6"/>
                </a:solidFill>
              </a:rPr>
              <a:t>교재 </a:t>
            </a:r>
            <a:r>
              <a:rPr lang="en-US" altLang="ko-KR" dirty="0" smtClean="0">
                <a:solidFill>
                  <a:schemeClr val="accent6"/>
                </a:solidFill>
              </a:rPr>
              <a:t>p.310 </a:t>
            </a:r>
            <a:r>
              <a:rPr lang="ko-KR" altLang="en-US" dirty="0" smtClean="0">
                <a:solidFill>
                  <a:schemeClr val="accent6"/>
                </a:solidFill>
              </a:rPr>
              <a:t>참고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결과물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여러 조건으로 데이터 수정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54462" y="67872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5637" b="16041"/>
          <a:stretch/>
        </p:blipFill>
        <p:spPr>
          <a:xfrm>
            <a:off x="826579" y="3227174"/>
            <a:ext cx="3529397" cy="90761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27503" y="2175918"/>
            <a:ext cx="7704856" cy="3347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93546" y="2161057"/>
            <a:ext cx="2638864" cy="33470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DELETE FROM </a:t>
            </a:r>
            <a:r>
              <a:rPr lang="ko-KR" altLang="en-US" sz="1050" dirty="0" smtClean="0">
                <a:latin typeface="+mn-ea"/>
                <a:ea typeface="+mn-ea"/>
              </a:rPr>
              <a:t>테이블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 </a:t>
            </a:r>
            <a:r>
              <a:rPr lang="en-US" altLang="ko-KR" sz="1050" dirty="0" smtClean="0">
                <a:latin typeface="+mn-ea"/>
                <a:ea typeface="+mn-ea"/>
              </a:rPr>
              <a:t>WHERE </a:t>
            </a:r>
            <a:r>
              <a:rPr lang="ko-KR" altLang="en-US" sz="1050" dirty="0" smtClean="0">
                <a:latin typeface="+mn-ea"/>
                <a:ea typeface="+mn-ea"/>
              </a:rPr>
              <a:t>조건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552629" y="3356992"/>
            <a:ext cx="4392488" cy="5770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590225" y="3356992"/>
            <a:ext cx="4256293" cy="57708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DELETE FROM member WHERE id = 201302;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DELETE FROM member WHERE id = 201303 AND name=‘</a:t>
            </a:r>
            <a:r>
              <a:rPr lang="ko-KR" altLang="en-US" sz="1050" dirty="0" smtClean="0">
                <a:latin typeface="+mn-ea"/>
                <a:ea typeface="+mn-ea"/>
              </a:rPr>
              <a:t>강기동</a:t>
            </a:r>
            <a:r>
              <a:rPr lang="en-US" altLang="ko-KR" sz="1050" dirty="0" smtClean="0">
                <a:latin typeface="+mn-ea"/>
                <a:ea typeface="+mn-ea"/>
              </a:rPr>
              <a:t>’;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4958" y="407707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8-36]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DELETE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사용 예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6386" name="Picture 2" descr="C:\Users\orize\Downloads\이미지 파일\8장\ch08_img\ch8_nn37.bm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3" t="15516" b="19573"/>
          <a:stretch/>
        </p:blipFill>
        <p:spPr bwMode="auto">
          <a:xfrm>
            <a:off x="899591" y="4653136"/>
            <a:ext cx="4291471" cy="215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191062" y="6499179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8-37]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DELETE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결과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484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JDBC </a:t>
            </a:r>
            <a:r>
              <a:rPr lang="ko-KR" altLang="en-US" dirty="0" smtClean="0"/>
              <a:t>기본 구조와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632848" cy="5400600"/>
          </a:xfrm>
        </p:spPr>
        <p:txBody>
          <a:bodyPr/>
          <a:lstStyle/>
          <a:p>
            <a:pPr marL="0" lvl="0" indent="0">
              <a:lnSpc>
                <a:spcPct val="200000"/>
              </a:lnSpc>
              <a:buClr>
                <a:srgbClr val="4F81BD"/>
              </a:buClr>
              <a:buNone/>
            </a:pPr>
            <a:r>
              <a:rPr lang="en-US" altLang="ko-KR" sz="1800" dirty="0">
                <a:solidFill>
                  <a:prstClr val="black"/>
                </a:solidFill>
              </a:rPr>
              <a:t>1</a:t>
            </a:r>
            <a:r>
              <a:rPr lang="en-US" altLang="ko-KR" sz="1800" dirty="0" smtClean="0">
                <a:solidFill>
                  <a:prstClr val="black"/>
                </a:solidFill>
              </a:rPr>
              <a:t>.</a:t>
            </a:r>
            <a:r>
              <a:rPr lang="ko-KR" altLang="en-US" sz="1800" dirty="0" smtClean="0">
                <a:solidFill>
                  <a:prstClr val="black"/>
                </a:solidFill>
              </a:rPr>
              <a:t> </a:t>
            </a:r>
            <a:r>
              <a:rPr lang="en-US" altLang="ko-KR" sz="1800" dirty="0" smtClean="0">
                <a:solidFill>
                  <a:prstClr val="black"/>
                </a:solidFill>
              </a:rPr>
              <a:t>JDBC </a:t>
            </a:r>
            <a:r>
              <a:rPr lang="ko-KR" altLang="en-US" sz="1800" dirty="0" smtClean="0">
                <a:solidFill>
                  <a:prstClr val="black"/>
                </a:solidFill>
              </a:rPr>
              <a:t>개념과 역할</a:t>
            </a:r>
            <a:endParaRPr lang="en-US" altLang="ko-KR" sz="18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dirty="0" smtClean="0">
                <a:solidFill>
                  <a:prstClr val="black"/>
                </a:solidFill>
              </a:rPr>
              <a:t>JDBC(Java Database Connectivity)</a:t>
            </a:r>
            <a:r>
              <a:rPr lang="ko-KR" altLang="en-US" dirty="0" smtClean="0">
                <a:solidFill>
                  <a:prstClr val="black"/>
                </a:solidFill>
              </a:rPr>
              <a:t>란 </a:t>
            </a:r>
            <a:r>
              <a:rPr lang="en-US" altLang="ko-KR" dirty="0" smtClean="0">
                <a:solidFill>
                  <a:prstClr val="black"/>
                </a:solidFill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JDBC </a:t>
            </a:r>
            <a:r>
              <a:rPr lang="ko-KR" altLang="en-US" dirty="0" smtClean="0">
                <a:solidFill>
                  <a:prstClr val="black"/>
                </a:solidFill>
              </a:rPr>
              <a:t>는 자바 프로그램에서 서로 다른 데이터베이스를 표준화된 방법으로 접속 할 수 있도록 만든 </a:t>
            </a:r>
            <a:r>
              <a:rPr lang="en-US" altLang="ko-KR" dirty="0" smtClean="0">
                <a:solidFill>
                  <a:prstClr val="black"/>
                </a:solidFill>
              </a:rPr>
              <a:t>API </a:t>
            </a:r>
            <a:r>
              <a:rPr lang="ko-KR" altLang="en-US" dirty="0" smtClean="0">
                <a:solidFill>
                  <a:prstClr val="black"/>
                </a:solidFill>
              </a:rPr>
              <a:t>규격을 말한다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JDBC </a:t>
            </a:r>
            <a:r>
              <a:rPr lang="ko-KR" altLang="en-US" dirty="0" smtClean="0">
                <a:solidFill>
                  <a:prstClr val="black"/>
                </a:solidFill>
              </a:rPr>
              <a:t>를 사용하면 개발자는 데이터베이스 종류와 무관하게 표준화된</a:t>
            </a:r>
            <a:r>
              <a:rPr lang="en-US" altLang="ko-KR" dirty="0" smtClean="0">
                <a:solidFill>
                  <a:prstClr val="black"/>
                </a:solidFill>
              </a:rPr>
              <a:t> API</a:t>
            </a:r>
            <a:r>
              <a:rPr lang="ko-KR" altLang="en-US" dirty="0" smtClean="0">
                <a:solidFill>
                  <a:prstClr val="black"/>
                </a:solidFill>
              </a:rPr>
              <a:t>를 이용해서 프로그램을 개발 할 수 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이론적으로는 데이터베이스가 변경 되어도 프로그램은 변경할 필요가 없이 </a:t>
            </a:r>
            <a:r>
              <a:rPr lang="en-US" altLang="ko-KR" dirty="0" smtClean="0">
                <a:solidFill>
                  <a:prstClr val="black"/>
                </a:solidFill>
              </a:rPr>
              <a:t>JDBC </a:t>
            </a:r>
            <a:r>
              <a:rPr lang="ko-KR" altLang="en-US" dirty="0" smtClean="0">
                <a:solidFill>
                  <a:prstClr val="black"/>
                </a:solidFill>
              </a:rPr>
              <a:t>드라이버만 해당 데이터베이스용으로 변경하면 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54462" y="67872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3835" b="10336"/>
          <a:stretch/>
        </p:blipFill>
        <p:spPr>
          <a:xfrm>
            <a:off x="690476" y="3881616"/>
            <a:ext cx="5351383" cy="19158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4958" y="579750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8-38]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JDBC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구조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76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JDBC </a:t>
            </a:r>
            <a:r>
              <a:rPr lang="ko-KR" altLang="en-US" dirty="0" smtClean="0"/>
              <a:t>기본 구조와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632848" cy="5400600"/>
          </a:xfrm>
        </p:spPr>
        <p:txBody>
          <a:bodyPr/>
          <a:lstStyle/>
          <a:p>
            <a:pPr marL="0" lvl="0" indent="0">
              <a:lnSpc>
                <a:spcPct val="200000"/>
              </a:lnSpc>
              <a:buClr>
                <a:srgbClr val="4F81BD"/>
              </a:buClr>
              <a:buNone/>
            </a:pPr>
            <a:r>
              <a:rPr lang="en-US" altLang="ko-KR" sz="1800" dirty="0">
                <a:solidFill>
                  <a:prstClr val="black"/>
                </a:solidFill>
              </a:rPr>
              <a:t>2</a:t>
            </a:r>
            <a:r>
              <a:rPr lang="en-US" altLang="ko-KR" sz="1800" dirty="0" smtClean="0">
                <a:solidFill>
                  <a:prstClr val="black"/>
                </a:solidFill>
              </a:rPr>
              <a:t>.</a:t>
            </a:r>
            <a:r>
              <a:rPr lang="ko-KR" altLang="en-US" sz="1800" dirty="0" smtClean="0">
                <a:solidFill>
                  <a:prstClr val="black"/>
                </a:solidFill>
              </a:rPr>
              <a:t> </a:t>
            </a:r>
            <a:r>
              <a:rPr lang="en-US" altLang="ko-KR" sz="1800" dirty="0" smtClean="0">
                <a:solidFill>
                  <a:prstClr val="black"/>
                </a:solidFill>
              </a:rPr>
              <a:t>JDBC </a:t>
            </a:r>
            <a:r>
              <a:rPr lang="ko-KR" altLang="en-US" sz="1800" dirty="0" smtClean="0">
                <a:solidFill>
                  <a:prstClr val="black"/>
                </a:solidFill>
              </a:rPr>
              <a:t>드라이버 설치</a:t>
            </a:r>
            <a:endParaRPr lang="en-US" altLang="ko-KR" sz="1800" dirty="0" smtClean="0">
              <a:solidFill>
                <a:prstClr val="black"/>
              </a:solidFill>
            </a:endParaRPr>
          </a:p>
          <a:p>
            <a:r>
              <a:rPr lang="en-US" altLang="ko-KR" dirty="0" smtClean="0">
                <a:solidFill>
                  <a:prstClr val="black"/>
                </a:solidFill>
              </a:rPr>
              <a:t>JDBC </a:t>
            </a:r>
            <a:r>
              <a:rPr lang="ko-KR" altLang="en-US" dirty="0" smtClean="0">
                <a:solidFill>
                  <a:prstClr val="black"/>
                </a:solidFill>
              </a:rPr>
              <a:t>드라이버 설치 개요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JDBC </a:t>
            </a:r>
            <a:r>
              <a:rPr lang="ko-KR" altLang="en-US" dirty="0" smtClean="0">
                <a:solidFill>
                  <a:prstClr val="black"/>
                </a:solidFill>
              </a:rPr>
              <a:t>드라이버는 각 </a:t>
            </a:r>
            <a:r>
              <a:rPr lang="en-US" altLang="ko-KR" dirty="0" smtClean="0">
                <a:solidFill>
                  <a:prstClr val="black"/>
                </a:solidFill>
              </a:rPr>
              <a:t>DBMS </a:t>
            </a:r>
            <a:r>
              <a:rPr lang="ko-KR" altLang="en-US" dirty="0" smtClean="0">
                <a:solidFill>
                  <a:prstClr val="black"/>
                </a:solidFill>
              </a:rPr>
              <a:t>제조업체 홈페이지에서 무료로 다운로드 할 수 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MySQL </a:t>
            </a:r>
            <a:r>
              <a:rPr lang="ko-KR" altLang="en-US" dirty="0" smtClean="0">
                <a:solidFill>
                  <a:prstClr val="black"/>
                </a:solidFill>
              </a:rPr>
              <a:t>의 경우 </a:t>
            </a:r>
            <a:r>
              <a:rPr lang="en-US" altLang="ko-KR" dirty="0" smtClean="0">
                <a:solidFill>
                  <a:prstClr val="black"/>
                </a:solidFill>
              </a:rPr>
              <a:t>JDBC Connector </a:t>
            </a:r>
            <a:r>
              <a:rPr lang="ko-KR" altLang="en-US" dirty="0" smtClean="0">
                <a:solidFill>
                  <a:prstClr val="black"/>
                </a:solidFill>
              </a:rPr>
              <a:t>를 별도로 다운로드 할수도 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MySQL </a:t>
            </a:r>
            <a:r>
              <a:rPr lang="ko-KR" altLang="en-US" dirty="0" smtClean="0">
                <a:solidFill>
                  <a:prstClr val="black"/>
                </a:solidFill>
              </a:rPr>
              <a:t>을 </a:t>
            </a:r>
            <a:r>
              <a:rPr lang="en-US" altLang="ko-KR" dirty="0" smtClean="0">
                <a:solidFill>
                  <a:prstClr val="black"/>
                </a:solidFill>
              </a:rPr>
              <a:t>Developer Default </a:t>
            </a:r>
            <a:r>
              <a:rPr lang="ko-KR" altLang="en-US" dirty="0" smtClean="0">
                <a:solidFill>
                  <a:prstClr val="black"/>
                </a:solidFill>
              </a:rPr>
              <a:t>모드로 설치 했다면 관련 파일들은 이미 </a:t>
            </a:r>
            <a:r>
              <a:rPr lang="en-US" altLang="ko-KR" dirty="0" smtClean="0">
                <a:solidFill>
                  <a:prstClr val="black"/>
                </a:solidFill>
              </a:rPr>
              <a:t>PC</a:t>
            </a:r>
            <a:r>
              <a:rPr lang="ko-KR" altLang="en-US" dirty="0" smtClean="0">
                <a:solidFill>
                  <a:prstClr val="black"/>
                </a:solidFill>
              </a:rPr>
              <a:t>에 복사되어 있는 상태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MySQL JDBC </a:t>
            </a:r>
            <a:r>
              <a:rPr lang="ko-KR" altLang="en-US" dirty="0" smtClean="0">
                <a:solidFill>
                  <a:prstClr val="black"/>
                </a:solidFill>
              </a:rPr>
              <a:t>드라이버 다운로드 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http</a:t>
            </a:r>
            <a:r>
              <a:rPr lang="en-US" altLang="ko-KR" dirty="0">
                <a:solidFill>
                  <a:prstClr val="black"/>
                </a:solidFill>
              </a:rPr>
              <a:t>://www.mysql.com/ downloads/connector/</a:t>
            </a:r>
            <a:r>
              <a:rPr lang="en-US" altLang="ko-KR" dirty="0" smtClean="0">
                <a:solidFill>
                  <a:prstClr val="black"/>
                </a:solidFill>
              </a:rPr>
              <a:t>j</a:t>
            </a: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en-US" altLang="ko-KR" dirty="0">
                <a:solidFill>
                  <a:prstClr val="black"/>
                </a:solidFill>
              </a:rPr>
              <a:t>JDBC </a:t>
            </a:r>
            <a:r>
              <a:rPr lang="ko-KR" altLang="en-US" dirty="0">
                <a:solidFill>
                  <a:prstClr val="black"/>
                </a:solidFill>
              </a:rPr>
              <a:t>드라이버 설치 </a:t>
            </a:r>
            <a:r>
              <a:rPr lang="ko-KR" altLang="en-US" dirty="0" smtClean="0">
                <a:solidFill>
                  <a:prstClr val="black"/>
                </a:solidFill>
              </a:rPr>
              <a:t>방법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JDBC </a:t>
            </a:r>
            <a:r>
              <a:rPr lang="ko-KR" altLang="en-US" dirty="0" smtClean="0">
                <a:solidFill>
                  <a:prstClr val="black"/>
                </a:solidFill>
              </a:rPr>
              <a:t>드라이버 설치는 다음의 세가지 방법을 이용할 수 있으며 웹 </a:t>
            </a:r>
            <a:r>
              <a:rPr lang="ko-KR" altLang="en-US" dirty="0">
                <a:solidFill>
                  <a:prstClr val="black"/>
                </a:solidFill>
              </a:rPr>
              <a:t>애플리케이션의 배포를 고려할 경우 </a:t>
            </a:r>
            <a:r>
              <a:rPr lang="en-US" altLang="ko-KR" dirty="0">
                <a:solidFill>
                  <a:prstClr val="black"/>
                </a:solidFill>
              </a:rPr>
              <a:t>3</a:t>
            </a:r>
            <a:r>
              <a:rPr lang="ko-KR" altLang="en-US" dirty="0">
                <a:solidFill>
                  <a:prstClr val="black"/>
                </a:solidFill>
              </a:rPr>
              <a:t>번 방법이 적합함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marL="266700" lvl="1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altLang="ko-KR" dirty="0">
                <a:solidFill>
                  <a:prstClr val="black"/>
                </a:solidFill>
              </a:rPr>
              <a:t>➊ [java </a:t>
            </a:r>
            <a:r>
              <a:rPr lang="ko-KR" altLang="en-US" dirty="0">
                <a:solidFill>
                  <a:prstClr val="black"/>
                </a:solidFill>
              </a:rPr>
              <a:t>설치 디렉터리</a:t>
            </a:r>
            <a:r>
              <a:rPr lang="en-US" altLang="ko-KR" dirty="0">
                <a:solidFill>
                  <a:prstClr val="black"/>
                </a:solidFill>
              </a:rPr>
              <a:t>\jre7\lib\</a:t>
            </a:r>
            <a:r>
              <a:rPr lang="en-US" altLang="ko-KR" dirty="0" err="1">
                <a:solidFill>
                  <a:prstClr val="black"/>
                </a:solidFill>
              </a:rPr>
              <a:t>ext</a:t>
            </a:r>
            <a:r>
              <a:rPr lang="en-US" altLang="ko-KR" dirty="0">
                <a:solidFill>
                  <a:prstClr val="black"/>
                </a:solidFill>
              </a:rPr>
              <a:t>]</a:t>
            </a:r>
            <a:r>
              <a:rPr lang="ko-KR" altLang="en-US" dirty="0">
                <a:solidFill>
                  <a:prstClr val="black"/>
                </a:solidFill>
              </a:rPr>
              <a:t>에 복사하는 방법</a:t>
            </a:r>
            <a:br>
              <a:rPr lang="ko-KR" altLang="en-US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➋ [</a:t>
            </a:r>
            <a:r>
              <a:rPr lang="ko-KR" altLang="en-US" dirty="0">
                <a:solidFill>
                  <a:prstClr val="black"/>
                </a:solidFill>
              </a:rPr>
              <a:t>톰캣 설치 디렉터리</a:t>
            </a:r>
            <a:r>
              <a:rPr lang="en-US" altLang="ko-KR" dirty="0">
                <a:solidFill>
                  <a:prstClr val="black"/>
                </a:solidFill>
              </a:rPr>
              <a:t>\lib]</a:t>
            </a:r>
            <a:r>
              <a:rPr lang="ko-KR" altLang="en-US" dirty="0">
                <a:solidFill>
                  <a:prstClr val="black"/>
                </a:solidFill>
              </a:rPr>
              <a:t>에 복사하는 방법</a:t>
            </a:r>
            <a:br>
              <a:rPr lang="ko-KR" altLang="en-US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➌ </a:t>
            </a:r>
            <a:r>
              <a:rPr lang="ko-KR" altLang="en-US" dirty="0">
                <a:solidFill>
                  <a:prstClr val="black"/>
                </a:solidFill>
              </a:rPr>
              <a:t>이클립스 프로젝트의 </a:t>
            </a:r>
            <a:r>
              <a:rPr lang="en-US" altLang="ko-KR" dirty="0">
                <a:solidFill>
                  <a:prstClr val="black"/>
                </a:solidFill>
              </a:rPr>
              <a:t>[</a:t>
            </a:r>
            <a:r>
              <a:rPr lang="en-US" altLang="ko-KR" dirty="0" err="1">
                <a:solidFill>
                  <a:prstClr val="black"/>
                </a:solidFill>
              </a:rPr>
              <a:t>WebContent</a:t>
            </a:r>
            <a:r>
              <a:rPr lang="en-US" altLang="ko-KR" dirty="0">
                <a:solidFill>
                  <a:prstClr val="black"/>
                </a:solidFill>
              </a:rPr>
              <a:t>\WEB-INF\lib]</a:t>
            </a:r>
            <a:r>
              <a:rPr lang="ko-KR" altLang="en-US" dirty="0">
                <a:solidFill>
                  <a:prstClr val="black"/>
                </a:solidFill>
              </a:rPr>
              <a:t>에 복사하는 방법 </a:t>
            </a:r>
          </a:p>
          <a:p>
            <a:pPr>
              <a:buClr>
                <a:srgbClr val="4F81BD"/>
              </a:buClr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54462" y="67872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96658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JDBC </a:t>
            </a:r>
            <a:r>
              <a:rPr lang="ko-KR" altLang="en-US" dirty="0" smtClean="0"/>
              <a:t>기본 구조와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632848" cy="5400600"/>
          </a:xfrm>
        </p:spPr>
        <p:txBody>
          <a:bodyPr/>
          <a:lstStyle/>
          <a:p>
            <a:pPr marL="0" lvl="0" indent="0">
              <a:lnSpc>
                <a:spcPct val="200000"/>
              </a:lnSpc>
              <a:buClr>
                <a:srgbClr val="4F81BD"/>
              </a:buClr>
              <a:buNone/>
            </a:pPr>
            <a:r>
              <a:rPr lang="en-US" altLang="ko-KR" sz="1800" dirty="0">
                <a:solidFill>
                  <a:prstClr val="black"/>
                </a:solidFill>
              </a:rPr>
              <a:t>3</a:t>
            </a:r>
            <a:r>
              <a:rPr lang="en-US" altLang="ko-KR" sz="1800" dirty="0" smtClean="0">
                <a:solidFill>
                  <a:prstClr val="black"/>
                </a:solidFill>
              </a:rPr>
              <a:t>.</a:t>
            </a:r>
            <a:r>
              <a:rPr lang="ko-KR" altLang="en-US" sz="1800" dirty="0" smtClean="0">
                <a:solidFill>
                  <a:prstClr val="black"/>
                </a:solidFill>
              </a:rPr>
              <a:t> </a:t>
            </a:r>
            <a:r>
              <a:rPr lang="en-US" altLang="ko-KR" sz="1800" dirty="0" smtClean="0">
                <a:solidFill>
                  <a:prstClr val="black"/>
                </a:solidFill>
              </a:rPr>
              <a:t>JDBC API </a:t>
            </a:r>
            <a:r>
              <a:rPr lang="ko-KR" altLang="en-US" sz="1800" dirty="0" smtClean="0">
                <a:solidFill>
                  <a:prstClr val="black"/>
                </a:solidFill>
              </a:rPr>
              <a:t>이해 및 프로그래밍 단계</a:t>
            </a:r>
            <a:endParaRPr lang="en-US" altLang="ko-KR" sz="1800" dirty="0" smtClean="0">
              <a:solidFill>
                <a:prstClr val="black"/>
              </a:solidFill>
            </a:endParaRPr>
          </a:p>
          <a:p>
            <a:r>
              <a:rPr lang="en-US" altLang="ko-KR" dirty="0" smtClean="0">
                <a:solidFill>
                  <a:prstClr val="black"/>
                </a:solidFill>
              </a:rPr>
              <a:t>JDBC </a:t>
            </a:r>
            <a:r>
              <a:rPr lang="ko-KR" altLang="en-US" dirty="0" smtClean="0">
                <a:solidFill>
                  <a:prstClr val="black"/>
                </a:solidFill>
              </a:rPr>
              <a:t>프로그래밍 개요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JDBC </a:t>
            </a:r>
            <a:r>
              <a:rPr lang="ko-KR" altLang="en-US" dirty="0" smtClean="0">
                <a:solidFill>
                  <a:prstClr val="black"/>
                </a:solidFill>
              </a:rPr>
              <a:t>프로그래밍은 </a:t>
            </a:r>
            <a:r>
              <a:rPr lang="en-US" altLang="ko-KR" dirty="0" smtClean="0">
                <a:solidFill>
                  <a:prstClr val="black"/>
                </a:solidFill>
              </a:rPr>
              <a:t>JDBC API</a:t>
            </a:r>
            <a:r>
              <a:rPr lang="ko-KR" altLang="en-US" dirty="0" smtClean="0">
                <a:solidFill>
                  <a:prstClr val="black"/>
                </a:solidFill>
              </a:rPr>
              <a:t>를 이용해 정해진 절차와 규격에 따라 프로그램을 작성해야 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JDBC API</a:t>
            </a:r>
            <a:r>
              <a:rPr lang="ko-KR" altLang="en-US" dirty="0" smtClean="0">
                <a:solidFill>
                  <a:prstClr val="black"/>
                </a:solidFill>
              </a:rPr>
              <a:t>는 방대한 구성이므로 상세한 기능은 </a:t>
            </a:r>
            <a:r>
              <a:rPr lang="en-US" altLang="ko-KR" dirty="0" smtClean="0">
                <a:solidFill>
                  <a:prstClr val="black"/>
                </a:solidFill>
              </a:rPr>
              <a:t>API </a:t>
            </a:r>
            <a:r>
              <a:rPr lang="ko-KR" altLang="en-US" dirty="0" smtClean="0">
                <a:solidFill>
                  <a:prstClr val="black"/>
                </a:solidFill>
              </a:rPr>
              <a:t>문서를 참고하도록 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JSP</a:t>
            </a:r>
            <a:r>
              <a:rPr lang="ko-KR" altLang="en-US" dirty="0" smtClean="0">
                <a:solidFill>
                  <a:prstClr val="black"/>
                </a:solidFill>
              </a:rPr>
              <a:t>에서 스크립트릿으로 작성하거나 자바 클래스로 만들어 빈즈로 연결해 사용할수 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JSP</a:t>
            </a:r>
            <a:r>
              <a:rPr lang="ko-KR" altLang="en-US" dirty="0" smtClean="0">
                <a:solidFill>
                  <a:prstClr val="black"/>
                </a:solidFill>
              </a:rPr>
              <a:t>에서 직접적인 </a:t>
            </a:r>
            <a:r>
              <a:rPr lang="en-US" altLang="ko-KR" dirty="0" smtClean="0">
                <a:solidFill>
                  <a:prstClr val="black"/>
                </a:solidFill>
              </a:rPr>
              <a:t>JDBC </a:t>
            </a:r>
            <a:r>
              <a:rPr lang="ko-KR" altLang="en-US" dirty="0" smtClean="0">
                <a:solidFill>
                  <a:prstClr val="black"/>
                </a:solidFill>
              </a:rPr>
              <a:t>프로그래밍은 예제 실습등의 목적이 아니라면 권장되지 않는다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54462" y="67872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139" b="7125"/>
          <a:stretch/>
        </p:blipFill>
        <p:spPr>
          <a:xfrm>
            <a:off x="683568" y="3335383"/>
            <a:ext cx="5671916" cy="32221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4958" y="652492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8-40]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JDBC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프로그래밍 단계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07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데이터베이스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560840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1.</a:t>
            </a:r>
            <a:r>
              <a:rPr lang="ko-KR" altLang="en-US" sz="1800" dirty="0" smtClean="0">
                <a:solidFill>
                  <a:prstClr val="black"/>
                </a:solidFill>
              </a:rPr>
              <a:t> 데이터베이스란</a:t>
            </a:r>
            <a:r>
              <a:rPr lang="en-US" altLang="ko-KR" sz="1800" dirty="0" smtClean="0">
                <a:solidFill>
                  <a:prstClr val="black"/>
                </a:solidFill>
              </a:rPr>
              <a:t>?</a:t>
            </a:r>
            <a:endParaRPr lang="ko-KR" altLang="en-US" sz="1800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데이터베이스는 데이터를 체계적으로 관리할 수 있도록 해주는 소프트웨어로 일반적으로 다음과 같이 정의 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예를 들어 휴대폰에 저장되어 있는 전화번호 자체는 데이터베이스로 볼 수 있으며 메뉴에서 이름을 검색하고 저장을 가능하게 하는 내부적인 프로그램은 </a:t>
            </a:r>
            <a:r>
              <a:rPr lang="en-US" altLang="ko-KR" dirty="0" smtClean="0"/>
              <a:t>DBMS </a:t>
            </a:r>
            <a:r>
              <a:rPr lang="ko-KR" altLang="en-US" dirty="0" smtClean="0"/>
              <a:t>로 볼 수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200000"/>
              </a:lnSpc>
            </a:pP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43608" y="2348880"/>
            <a:ext cx="6912768" cy="1656184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vert="horz" wrap="none" lIns="91440" tIns="45720" rIns="91440" bIns="45720" rtlCol="0" anchor="t" anchorCtr="0">
            <a:normAutofit/>
          </a:bodyPr>
          <a:lstStyle/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latin typeface="+mn-ea"/>
                <a:ea typeface="+mn-ea"/>
              </a:rPr>
              <a:t>데이터베이스</a:t>
            </a:r>
            <a:r>
              <a:rPr lang="en-US" altLang="ko-KR" sz="1100" b="1" dirty="0" smtClean="0">
                <a:latin typeface="+mn-ea"/>
                <a:ea typeface="+mn-ea"/>
              </a:rPr>
              <a:t>(Database) </a:t>
            </a:r>
            <a:r>
              <a:rPr lang="en-US" altLang="ko-KR" sz="1100" dirty="0" smtClean="0">
                <a:latin typeface="+mn-ea"/>
                <a:ea typeface="+mn-ea"/>
              </a:rPr>
              <a:t>: </a:t>
            </a:r>
            <a:r>
              <a:rPr lang="ko-KR" altLang="en-US" sz="1100" dirty="0" smtClean="0">
                <a:latin typeface="+mn-ea"/>
                <a:ea typeface="+mn-ea"/>
              </a:rPr>
              <a:t>여러 사람이 공유할 목적으로 방대한 데이터를 체계적으로 정리하여 </a:t>
            </a:r>
            <a:endParaRPr lang="en-US" altLang="ko-KR" sz="1100" dirty="0" smtClean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  <a:ea typeface="+mn-ea"/>
              </a:rPr>
              <a:t>저장한 것으로 이를 이용하면 데이터를 효율적으로 관리하고 검색할 수 있다</a:t>
            </a:r>
            <a:r>
              <a:rPr lang="en-US" altLang="ko-KR" sz="1100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 smtClean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latin typeface="+mn-ea"/>
                <a:ea typeface="+mn-ea"/>
              </a:rPr>
              <a:t>데이터베이스 관리 시스템</a:t>
            </a:r>
            <a:r>
              <a:rPr lang="en-US" altLang="ko-KR" sz="1100" b="1" dirty="0" smtClean="0">
                <a:latin typeface="+mn-ea"/>
                <a:ea typeface="+mn-ea"/>
              </a:rPr>
              <a:t>(DBMS, </a:t>
            </a:r>
            <a:r>
              <a:rPr lang="en-US" altLang="ko-KR" sz="1100" b="1" dirty="0" err="1" smtClean="0">
                <a:latin typeface="+mn-ea"/>
                <a:ea typeface="+mn-ea"/>
              </a:rPr>
              <a:t>DataBase</a:t>
            </a:r>
            <a:r>
              <a:rPr lang="en-US" altLang="ko-KR" sz="1100" b="1" dirty="0" smtClean="0">
                <a:latin typeface="+mn-ea"/>
                <a:ea typeface="+mn-ea"/>
              </a:rPr>
              <a:t> Management System) </a:t>
            </a:r>
            <a:r>
              <a:rPr lang="en-US" altLang="ko-KR" sz="1100" dirty="0" smtClean="0">
                <a:latin typeface="+mn-ea"/>
                <a:ea typeface="+mn-ea"/>
              </a:rPr>
              <a:t>: </a:t>
            </a:r>
            <a:r>
              <a:rPr lang="ko-KR" altLang="en-US" sz="1100" dirty="0" smtClean="0">
                <a:latin typeface="+mn-ea"/>
                <a:ea typeface="+mn-ea"/>
              </a:rPr>
              <a:t>데이터베이스를 구성하고 </a:t>
            </a:r>
            <a:endParaRPr lang="en-US" altLang="ko-KR" sz="1100" dirty="0" smtClean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  <a:ea typeface="+mn-ea"/>
              </a:rPr>
              <a:t>운영하는 소프트웨어 시스템으로</a:t>
            </a:r>
            <a:r>
              <a:rPr lang="en-US" altLang="ko-KR" sz="1100" dirty="0" smtClean="0">
                <a:latin typeface="+mn-ea"/>
                <a:ea typeface="+mn-ea"/>
              </a:rPr>
              <a:t>, </a:t>
            </a:r>
            <a:r>
              <a:rPr lang="ko-KR" altLang="en-US" sz="1100" dirty="0" err="1" smtClean="0">
                <a:latin typeface="+mn-ea"/>
                <a:ea typeface="+mn-ea"/>
              </a:rPr>
              <a:t>오라클</a:t>
            </a:r>
            <a:r>
              <a:rPr lang="en-US" altLang="ko-KR" sz="1100" dirty="0" smtClean="0">
                <a:latin typeface="+mn-ea"/>
                <a:ea typeface="+mn-ea"/>
              </a:rPr>
              <a:t>, MS SQL </a:t>
            </a:r>
            <a:r>
              <a:rPr lang="ko-KR" altLang="en-US" sz="1100" dirty="0" smtClean="0">
                <a:latin typeface="+mn-ea"/>
                <a:ea typeface="+mn-ea"/>
              </a:rPr>
              <a:t>서버</a:t>
            </a:r>
            <a:r>
              <a:rPr lang="en-US" altLang="ko-KR" sz="1100" dirty="0" smtClean="0">
                <a:latin typeface="+mn-ea"/>
                <a:ea typeface="+mn-ea"/>
              </a:rPr>
              <a:t>, MySQL </a:t>
            </a:r>
            <a:r>
              <a:rPr lang="ko-KR" altLang="en-US" sz="1100" dirty="0" smtClean="0">
                <a:latin typeface="+mn-ea"/>
                <a:ea typeface="+mn-ea"/>
              </a:rPr>
              <a:t>등 일반적으로 알고 있는 </a:t>
            </a:r>
            <a:endParaRPr lang="en-US" altLang="ko-KR" sz="1100" dirty="0" smtClean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  <a:ea typeface="+mn-ea"/>
              </a:rPr>
              <a:t>데이터베이스 제품을 의미한다</a:t>
            </a:r>
            <a:r>
              <a:rPr lang="en-US" altLang="ko-KR" sz="1100" dirty="0" smtClean="0">
                <a:latin typeface="+mn-ea"/>
                <a:ea typeface="+mn-ea"/>
              </a:rPr>
              <a:t>.</a:t>
            </a:r>
            <a:endParaRPr lang="ko-KR" altLang="en-US" sz="11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81753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JDBC </a:t>
            </a:r>
            <a:r>
              <a:rPr lang="ko-KR" altLang="en-US" dirty="0" smtClean="0"/>
              <a:t>기본 구조와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632848" cy="5400600"/>
          </a:xfrm>
        </p:spPr>
        <p:txBody>
          <a:bodyPr/>
          <a:lstStyle/>
          <a:p>
            <a:r>
              <a:rPr lang="ko-KR" altLang="ko-KR" dirty="0" smtClean="0">
                <a:solidFill>
                  <a:prstClr val="black"/>
                </a:solidFill>
              </a:rPr>
              <a:t>1</a:t>
            </a:r>
            <a:r>
              <a:rPr lang="ko-KR" altLang="en-US" dirty="0" smtClean="0">
                <a:solidFill>
                  <a:prstClr val="black"/>
                </a:solidFill>
              </a:rPr>
              <a:t>단계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JDBC</a:t>
            </a:r>
            <a:r>
              <a:rPr lang="ko-KR" altLang="en-US" dirty="0" smtClean="0">
                <a:solidFill>
                  <a:prstClr val="black"/>
                </a:solidFill>
              </a:rPr>
              <a:t> 드라이버 로딩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JDBC API </a:t>
            </a:r>
            <a:r>
              <a:rPr lang="ko-KR" altLang="en-US" dirty="0" smtClean="0">
                <a:solidFill>
                  <a:prstClr val="black"/>
                </a:solidFill>
              </a:rPr>
              <a:t>사용을 위해서는 먼저 </a:t>
            </a:r>
            <a:r>
              <a:rPr lang="en-US" altLang="ko-KR" dirty="0" smtClean="0">
                <a:solidFill>
                  <a:prstClr val="black"/>
                </a:solidFill>
              </a:rPr>
              <a:t>JDBC </a:t>
            </a:r>
            <a:r>
              <a:rPr lang="ko-KR" altLang="en-US" dirty="0" smtClean="0">
                <a:solidFill>
                  <a:prstClr val="black"/>
                </a:solidFill>
              </a:rPr>
              <a:t>규격에 따른 실제 구현된 각 </a:t>
            </a:r>
            <a:r>
              <a:rPr lang="en-US" altLang="ko-KR" dirty="0" smtClean="0">
                <a:solidFill>
                  <a:prstClr val="black"/>
                </a:solidFill>
              </a:rPr>
              <a:t>JDBC </a:t>
            </a:r>
            <a:r>
              <a:rPr lang="ko-KR" altLang="en-US" dirty="0" smtClean="0">
                <a:solidFill>
                  <a:prstClr val="black"/>
                </a:solidFill>
              </a:rPr>
              <a:t>드라이버 클래스를 로딩해야 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JDBC </a:t>
            </a:r>
            <a:r>
              <a:rPr lang="ko-KR" altLang="en-US" dirty="0" smtClean="0">
                <a:solidFill>
                  <a:prstClr val="black"/>
                </a:solidFill>
              </a:rPr>
              <a:t>드라이버 로딩은 크게 두가지가 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b="1" dirty="0" err="1" smtClean="0">
                <a:solidFill>
                  <a:prstClr val="black"/>
                </a:solidFill>
              </a:rPr>
              <a:t>jdbc.drivers</a:t>
            </a:r>
            <a:r>
              <a:rPr lang="en-US" altLang="ko-KR" b="1" dirty="0" smtClean="0">
                <a:solidFill>
                  <a:prstClr val="black"/>
                </a:solidFill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</a:rPr>
              <a:t>환경변수 이용하기</a:t>
            </a:r>
            <a:endParaRPr lang="ko-KR" altLang="en-US" b="1" dirty="0">
              <a:solidFill>
                <a:prstClr val="black"/>
              </a:solidFill>
            </a:endParaRPr>
          </a:p>
          <a:p>
            <a:pPr lvl="3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ko-KR" altLang="en-US" dirty="0">
                <a:solidFill>
                  <a:prstClr val="black"/>
                </a:solidFill>
              </a:rPr>
              <a:t>먼저 다음과 같이 </a:t>
            </a:r>
            <a:r>
              <a:rPr lang="en-US" altLang="ko-KR" dirty="0" err="1">
                <a:solidFill>
                  <a:prstClr val="black"/>
                </a:solidFill>
              </a:rPr>
              <a:t>jdbc.drivers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환경변수를 설정한다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3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3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환경변수를 이용하는 경우에는 자동으로 드라이버를 로드하므로 추가 명시적인 작업은 필요 없으나 일반적으로는 프로그램에서 처리가 용이한 다음의 </a:t>
            </a:r>
            <a:r>
              <a:rPr lang="en-US" altLang="ko-KR" dirty="0" err="1" smtClean="0">
                <a:solidFill>
                  <a:prstClr val="black"/>
                </a:solidFill>
              </a:rPr>
              <a:t>Class.forName</a:t>
            </a:r>
            <a:r>
              <a:rPr lang="en-US" altLang="ko-KR" dirty="0" smtClean="0">
                <a:solidFill>
                  <a:prstClr val="black"/>
                </a:solidFill>
              </a:rPr>
              <a:t>() </a:t>
            </a:r>
            <a:r>
              <a:rPr lang="ko-KR" altLang="en-US" dirty="0" smtClean="0">
                <a:solidFill>
                  <a:prstClr val="black"/>
                </a:solidFill>
              </a:rPr>
              <a:t>을 사용한다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b="1" dirty="0" err="1" smtClean="0">
                <a:solidFill>
                  <a:prstClr val="black"/>
                </a:solidFill>
              </a:rPr>
              <a:t>Class.forName</a:t>
            </a:r>
            <a:r>
              <a:rPr lang="en-US" altLang="ko-KR" b="1" dirty="0" smtClean="0">
                <a:solidFill>
                  <a:prstClr val="black"/>
                </a:solidFill>
              </a:rPr>
              <a:t>() </a:t>
            </a:r>
            <a:r>
              <a:rPr lang="ko-KR" altLang="en-US" b="1" dirty="0" err="1" smtClean="0">
                <a:solidFill>
                  <a:prstClr val="black"/>
                </a:solidFill>
              </a:rPr>
              <a:t>메서드</a:t>
            </a:r>
            <a:r>
              <a:rPr lang="ko-KR" altLang="en-US" b="1" dirty="0" smtClean="0">
                <a:solidFill>
                  <a:prstClr val="black"/>
                </a:solidFill>
              </a:rPr>
              <a:t> 이용하기</a:t>
            </a:r>
            <a:endParaRPr lang="ko-KR" altLang="en-US" b="1" dirty="0">
              <a:solidFill>
                <a:prstClr val="black"/>
              </a:solidFill>
            </a:endParaRPr>
          </a:p>
          <a:p>
            <a:pPr lvl="3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ko-KR" altLang="en-US" dirty="0">
                <a:solidFill>
                  <a:prstClr val="black"/>
                </a:solidFill>
              </a:rPr>
              <a:t>일반적으로는 </a:t>
            </a:r>
            <a:r>
              <a:rPr lang="ko-KR" altLang="en-US" dirty="0" smtClean="0">
                <a:solidFill>
                  <a:prstClr val="black"/>
                </a:solidFill>
              </a:rPr>
              <a:t>이용하는 방법이다</a:t>
            </a:r>
            <a:r>
              <a:rPr lang="en-US" altLang="ko-KR" dirty="0">
                <a:solidFill>
                  <a:prstClr val="black"/>
                </a:solidFill>
              </a:rPr>
              <a:t>. </a:t>
            </a:r>
            <a:r>
              <a:rPr lang="ko-KR" altLang="en-US" dirty="0">
                <a:solidFill>
                  <a:prstClr val="black"/>
                </a:solidFill>
              </a:rPr>
              <a:t>이 </a:t>
            </a:r>
            <a:r>
              <a:rPr lang="ko-KR" altLang="en-US" dirty="0" smtClean="0">
                <a:solidFill>
                  <a:prstClr val="black"/>
                </a:solidFill>
              </a:rPr>
              <a:t>경우 </a:t>
            </a:r>
            <a:r>
              <a:rPr lang="ko-KR" altLang="en-US" dirty="0">
                <a:solidFill>
                  <a:prstClr val="black"/>
                </a:solidFill>
              </a:rPr>
              <a:t>원하는 </a:t>
            </a:r>
            <a:r>
              <a:rPr lang="en-US" altLang="ko-KR" dirty="0">
                <a:solidFill>
                  <a:prstClr val="black"/>
                </a:solidFill>
              </a:rPr>
              <a:t>JDBC </a:t>
            </a:r>
            <a:r>
              <a:rPr lang="ko-KR" altLang="en-US" dirty="0">
                <a:solidFill>
                  <a:prstClr val="black"/>
                </a:solidFill>
              </a:rPr>
              <a:t>드라이버를 직접 프로그램 코드에서 로드할 수 있게 된다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pPr lvl="3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3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ko-KR" dirty="0" err="1" smtClean="0">
                <a:solidFill>
                  <a:prstClr val="black"/>
                </a:solidFill>
              </a:rPr>
              <a:t>com.mysql.jdbc.Driver</a:t>
            </a:r>
            <a:r>
              <a:rPr lang="ko-KR" altLang="en-US" dirty="0" smtClean="0">
                <a:solidFill>
                  <a:prstClr val="black"/>
                </a:solidFill>
              </a:rPr>
              <a:t>는 </a:t>
            </a:r>
            <a:r>
              <a:rPr lang="en-US" altLang="ko-KR" dirty="0" err="1" smtClean="0">
                <a:solidFill>
                  <a:prstClr val="black"/>
                </a:solidFill>
              </a:rPr>
              <a:t>mySQL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의 </a:t>
            </a:r>
            <a:r>
              <a:rPr lang="en-US" altLang="ko-KR" dirty="0" smtClean="0">
                <a:solidFill>
                  <a:prstClr val="black"/>
                </a:solidFill>
              </a:rPr>
              <a:t>JDBC </a:t>
            </a:r>
            <a:r>
              <a:rPr lang="ko-KR" altLang="en-US" dirty="0" smtClean="0">
                <a:solidFill>
                  <a:prstClr val="black"/>
                </a:solidFill>
              </a:rPr>
              <a:t>드라이버 클래스 이름이다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r>
              <a:rPr lang="ko-KR" altLang="en-US" dirty="0" smtClean="0">
                <a:solidFill>
                  <a:prstClr val="black"/>
                </a:solidFill>
              </a:rPr>
              <a:t> 데이터베이스마다 클래스 이름이 다르므로 해당 </a:t>
            </a:r>
            <a:r>
              <a:rPr lang="en-US" altLang="ko-KR" dirty="0" smtClean="0">
                <a:solidFill>
                  <a:prstClr val="black"/>
                </a:solidFill>
              </a:rPr>
              <a:t>DB</a:t>
            </a:r>
            <a:r>
              <a:rPr lang="ko-KR" altLang="en-US" dirty="0" smtClean="0">
                <a:solidFill>
                  <a:prstClr val="black"/>
                </a:solidFill>
              </a:rPr>
              <a:t>의 이름을 정확하게 넣어줘야 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54462" y="67872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971600" y="3124469"/>
            <a:ext cx="7435282" cy="3512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4811" y="3124469"/>
            <a:ext cx="3720890" cy="33470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System.setProperty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("jdbc.drivers","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com.mysql.jdbc.Driver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");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600" y="4941168"/>
            <a:ext cx="7435282" cy="3512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84811" y="4941168"/>
            <a:ext cx="2601994" cy="33470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Class.forName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("</a:t>
            </a:r>
            <a:r>
              <a:rPr kumimoji="0" lang="en-US" altLang="ko-KR" sz="1050" dirty="0" err="1">
                <a:solidFill>
                  <a:prstClr val="black"/>
                </a:solidFill>
                <a:latin typeface="+mn-ea"/>
                <a:ea typeface="+mn-ea"/>
              </a:rPr>
              <a:t>com.mysql.jdbc.Driver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4106633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JDBC </a:t>
            </a:r>
            <a:r>
              <a:rPr lang="ko-KR" altLang="en-US" dirty="0" smtClean="0"/>
              <a:t>기본 구조와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632848" cy="5400600"/>
          </a:xfrm>
        </p:spPr>
        <p:txBody>
          <a:bodyPr/>
          <a:lstStyle/>
          <a:p>
            <a:r>
              <a:rPr lang="ko-KR" altLang="ko-KR" dirty="0" smtClean="0">
                <a:solidFill>
                  <a:prstClr val="black"/>
                </a:solidFill>
              </a:rPr>
              <a:t>2</a:t>
            </a:r>
            <a:r>
              <a:rPr lang="ko-KR" altLang="en-US" dirty="0" smtClean="0">
                <a:solidFill>
                  <a:prstClr val="black"/>
                </a:solidFill>
              </a:rPr>
              <a:t>단계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데이터베이스 연결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드라이버가 로드되면 </a:t>
            </a:r>
            <a:r>
              <a:rPr lang="en-US" altLang="ko-KR" dirty="0" smtClean="0">
                <a:solidFill>
                  <a:prstClr val="black"/>
                </a:solidFill>
              </a:rPr>
              <a:t>JDBC API</a:t>
            </a:r>
            <a:r>
              <a:rPr lang="ko-KR" altLang="en-US" dirty="0" smtClean="0">
                <a:solidFill>
                  <a:prstClr val="black"/>
                </a:solidFill>
              </a:rPr>
              <a:t>를 이용해 프로그램을 작성할 상태가 된 것을 의미한다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실제 데이터베이스 프로그래밍을 위해서는 먼저 </a:t>
            </a:r>
            <a:r>
              <a:rPr lang="en-US" altLang="ko-KR" dirty="0" smtClean="0">
                <a:solidFill>
                  <a:prstClr val="black"/>
                </a:solidFill>
              </a:rPr>
              <a:t>DB</a:t>
            </a:r>
            <a:r>
              <a:rPr lang="ko-KR" altLang="en-US" dirty="0" smtClean="0">
                <a:solidFill>
                  <a:prstClr val="black"/>
                </a:solidFill>
              </a:rPr>
              <a:t>에 연결해야 하는데 </a:t>
            </a:r>
            <a:r>
              <a:rPr lang="en-US" altLang="ko-KR" dirty="0" err="1" smtClean="0">
                <a:solidFill>
                  <a:prstClr val="black"/>
                </a:solidFill>
              </a:rPr>
              <a:t>DriverManager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클래스의 </a:t>
            </a:r>
            <a:r>
              <a:rPr lang="en-US" altLang="ko-KR" dirty="0" err="1" smtClean="0">
                <a:solidFill>
                  <a:prstClr val="black"/>
                </a:solidFill>
              </a:rPr>
              <a:t>getConnection</a:t>
            </a:r>
            <a:r>
              <a:rPr lang="en-US" altLang="ko-KR" dirty="0" smtClean="0">
                <a:solidFill>
                  <a:prstClr val="black"/>
                </a:solidFill>
              </a:rPr>
              <a:t>() </a:t>
            </a:r>
            <a:r>
              <a:rPr lang="ko-KR" altLang="en-US" dirty="0" err="1" smtClean="0">
                <a:solidFill>
                  <a:prstClr val="black"/>
                </a:solidFill>
              </a:rPr>
              <a:t>메서드를</a:t>
            </a:r>
            <a:r>
              <a:rPr lang="ko-KR" altLang="en-US" dirty="0" smtClean="0">
                <a:solidFill>
                  <a:prstClr val="black"/>
                </a:solidFill>
              </a:rPr>
              <a:t> 사용한다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이때 필요한 정보로 </a:t>
            </a:r>
            <a:r>
              <a:rPr lang="en-US" altLang="ko-KR" dirty="0" smtClean="0">
                <a:solidFill>
                  <a:prstClr val="black"/>
                </a:solidFill>
              </a:rPr>
              <a:t>JDBC URL</a:t>
            </a:r>
            <a:r>
              <a:rPr lang="ko-KR" altLang="en-US" dirty="0" smtClean="0">
                <a:solidFill>
                  <a:prstClr val="black"/>
                </a:solidFill>
              </a:rPr>
              <a:t>과 사용자 아이디</a:t>
            </a:r>
            <a:r>
              <a:rPr lang="en-US" altLang="ko-KR" dirty="0" smtClean="0">
                <a:solidFill>
                  <a:prstClr val="black"/>
                </a:solidFill>
              </a:rPr>
              <a:t>,</a:t>
            </a:r>
            <a:r>
              <a:rPr lang="ko-KR" altLang="en-US" dirty="0" smtClean="0">
                <a:solidFill>
                  <a:prstClr val="black"/>
                </a:solidFill>
              </a:rPr>
              <a:t> 비밀번호가 있다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/>
                </a:solidFill>
              </a:rPr>
              <a:t>JDBC URL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JDBC URL</a:t>
            </a:r>
            <a:r>
              <a:rPr lang="ko-KR" altLang="en-US" dirty="0">
                <a:solidFill>
                  <a:prstClr val="black"/>
                </a:solidFill>
              </a:rPr>
              <a:t>은 데이터베이스에 대한 다양한 정보를 포함하고 있다</a:t>
            </a:r>
            <a:r>
              <a:rPr lang="en-US" altLang="ko-KR" dirty="0">
                <a:solidFill>
                  <a:prstClr val="black"/>
                </a:solidFill>
              </a:rPr>
              <a:t>. JDBC URL </a:t>
            </a:r>
            <a:r>
              <a:rPr lang="ko-KR" altLang="en-US" dirty="0">
                <a:solidFill>
                  <a:prstClr val="black"/>
                </a:solidFill>
              </a:rPr>
              <a:t>구조는 </a:t>
            </a:r>
            <a:r>
              <a:rPr lang="ko-KR" altLang="en-US" dirty="0" smtClean="0">
                <a:solidFill>
                  <a:prstClr val="black"/>
                </a:solidFill>
              </a:rPr>
              <a:t>다음과 </a:t>
            </a:r>
            <a:r>
              <a:rPr lang="ko-KR" altLang="en-US" dirty="0">
                <a:solidFill>
                  <a:prstClr val="black"/>
                </a:solidFill>
              </a:rPr>
              <a:t>같다</a:t>
            </a:r>
            <a:r>
              <a:rPr lang="en-US" altLang="ko-KR" dirty="0">
                <a:solidFill>
                  <a:prstClr val="black"/>
                </a:solidFill>
              </a:rPr>
              <a:t>. </a:t>
            </a:r>
            <a:r>
              <a:rPr lang="ko-KR" altLang="en-US" dirty="0">
                <a:solidFill>
                  <a:prstClr val="black"/>
                </a:solidFill>
              </a:rPr>
              <a:t>각 데이터베이스별로 </a:t>
            </a:r>
            <a:r>
              <a:rPr lang="en-US" altLang="ko-KR" dirty="0">
                <a:solidFill>
                  <a:prstClr val="black"/>
                </a:solidFill>
              </a:rPr>
              <a:t>JDBC URL</a:t>
            </a:r>
            <a:r>
              <a:rPr lang="ko-KR" altLang="en-US" dirty="0">
                <a:solidFill>
                  <a:prstClr val="black"/>
                </a:solidFill>
              </a:rPr>
              <a:t>이 다르므로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사용하는 데이터베이스 </a:t>
            </a:r>
            <a:r>
              <a:rPr lang="ko-KR" altLang="en-US" dirty="0" smtClean="0">
                <a:solidFill>
                  <a:prstClr val="black"/>
                </a:solidFill>
              </a:rPr>
              <a:t>매뉴얼을 </a:t>
            </a:r>
            <a:r>
              <a:rPr lang="ko-KR" altLang="en-US" dirty="0">
                <a:solidFill>
                  <a:prstClr val="black"/>
                </a:solidFill>
              </a:rPr>
              <a:t>참고해서 작성해야 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sz="1000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sz="1000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MySQL</a:t>
            </a:r>
            <a:r>
              <a:rPr lang="ko-KR" altLang="en-US" dirty="0" smtClean="0">
                <a:solidFill>
                  <a:prstClr val="black"/>
                </a:solidFill>
              </a:rPr>
              <a:t>은 다음과 같은 형식을 취한다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54462" y="67872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93729" y="3861048"/>
            <a:ext cx="7599374" cy="3512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06939" y="3861048"/>
            <a:ext cx="3381707" cy="33470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jdbc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:&lt;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하위 프로토콜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&gt;:&lt;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데이터 원본 </a:t>
            </a:r>
            <a:r>
              <a:rPr kumimoji="0" lang="ko-KR" altLang="en-US" sz="1050" dirty="0" err="1" smtClean="0">
                <a:solidFill>
                  <a:prstClr val="black"/>
                </a:solidFill>
                <a:latin typeface="+mn-ea"/>
                <a:ea typeface="+mn-ea"/>
              </a:rPr>
              <a:t>식별자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&gt;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9050" y="4797152"/>
            <a:ext cx="7599374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06939" y="4842040"/>
            <a:ext cx="3381707" cy="4862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jdbc:mysql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:// IP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주소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/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스키마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:PORT(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옵션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)</a:t>
            </a:r>
          </a:p>
          <a:p>
            <a:pPr marL="0" lvl="1" indent="-285750" eaLnBrk="0" hangingPunct="0"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                 ➊       ➋       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7966" y="5373216"/>
            <a:ext cx="6604736" cy="9987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➊ IP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주소 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: MySQL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데이터베이스가 설치된 컴퓨터의 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IP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주소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또는 도메인 이름이다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➋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스키마 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: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데이터베이스에서 생성한 스키마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데이터베이스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)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이름이다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➌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포트 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: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기본 설정 값인 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3306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포트를 사용하는 경우에는 생략할 수 있다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  <a:endParaRPr kumimoji="0" lang="en-US" altLang="ko-KR" sz="1100" dirty="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24666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JDBC </a:t>
            </a:r>
            <a:r>
              <a:rPr lang="ko-KR" altLang="en-US" dirty="0" smtClean="0"/>
              <a:t>기본 구조와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632848" cy="54006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/>
                </a:solidFill>
              </a:rPr>
              <a:t>Connection </a:t>
            </a:r>
            <a:r>
              <a:rPr lang="ko-KR" altLang="en-US" b="1" dirty="0" smtClean="0">
                <a:solidFill>
                  <a:prstClr val="black"/>
                </a:solidFill>
              </a:rPr>
              <a:t>클래스 인스턴스 레퍼런스 얻기</a:t>
            </a:r>
            <a:endParaRPr lang="en-US" altLang="ko-KR" b="1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dirty="0" err="1" smtClean="0">
                <a:solidFill>
                  <a:prstClr val="black"/>
                </a:solidFill>
              </a:rPr>
              <a:t>DriverManager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의 </a:t>
            </a:r>
            <a:r>
              <a:rPr lang="en-US" altLang="ko-KR" dirty="0" err="1" smtClean="0">
                <a:solidFill>
                  <a:prstClr val="black"/>
                </a:solidFill>
              </a:rPr>
              <a:t>getConnection</a:t>
            </a:r>
            <a:r>
              <a:rPr lang="ko-KR" altLang="ko-KR" dirty="0" smtClean="0">
                <a:solidFill>
                  <a:prstClr val="black"/>
                </a:solidFill>
              </a:rPr>
              <a:t>(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 메서드는 다음과 같이 구성된다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54462" y="67872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856233" y="2060848"/>
            <a:ext cx="7599374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74122" y="2105736"/>
            <a:ext cx="6585763" cy="4862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Connection conn =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DriverManager.getConnection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(JDBC_URL,“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아이디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”,”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비밀번호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”);</a:t>
            </a:r>
          </a:p>
          <a:p>
            <a:pPr marL="0" lvl="1" indent="-285750" eaLnBrk="0" hangingPunct="0"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               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                                                     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➊     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 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➋      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➌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5148" y="2430265"/>
            <a:ext cx="7289259" cy="9987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endParaRPr kumimoji="0" lang="en-US" altLang="ko-KR" sz="11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➊ JDBC_URL :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해당 데이터베이스에 맞게 미리 정의되어 있는 문자열이다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➋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아이디와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 ➌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비밀번호 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: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시스템에 로그인하는 계정이 아니라 데이터베이스 자체에서 관리하는 계정이다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  <a:endParaRPr kumimoji="0" lang="en-US" altLang="ko-KR" sz="1100" dirty="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5904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JDBC </a:t>
            </a:r>
            <a:r>
              <a:rPr lang="ko-KR" altLang="en-US" dirty="0" smtClean="0"/>
              <a:t>기본 구조와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632848" cy="5400600"/>
          </a:xfrm>
        </p:spPr>
        <p:txBody>
          <a:bodyPr/>
          <a:lstStyle/>
          <a:p>
            <a:r>
              <a:rPr lang="ko-KR" altLang="ko-KR" dirty="0" smtClean="0">
                <a:solidFill>
                  <a:prstClr val="black"/>
                </a:solidFill>
              </a:rPr>
              <a:t>3</a:t>
            </a:r>
            <a:r>
              <a:rPr lang="ko-KR" altLang="en-US" dirty="0" smtClean="0">
                <a:solidFill>
                  <a:prstClr val="black"/>
                </a:solidFill>
              </a:rPr>
              <a:t>단계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Statement </a:t>
            </a:r>
            <a:r>
              <a:rPr lang="ko-KR" altLang="en-US" dirty="0" smtClean="0">
                <a:solidFill>
                  <a:prstClr val="black"/>
                </a:solidFill>
              </a:rPr>
              <a:t>생성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Statement </a:t>
            </a:r>
            <a:r>
              <a:rPr lang="ko-KR" altLang="en-US" dirty="0" smtClean="0">
                <a:solidFill>
                  <a:prstClr val="black"/>
                </a:solidFill>
              </a:rPr>
              <a:t>는 데이터베이스 연결로 부터 </a:t>
            </a:r>
            <a:r>
              <a:rPr lang="en-US" altLang="ko-KR" dirty="0" smtClean="0">
                <a:solidFill>
                  <a:prstClr val="black"/>
                </a:solidFill>
              </a:rPr>
              <a:t>SQL </a:t>
            </a:r>
            <a:r>
              <a:rPr lang="ko-KR" altLang="en-US" dirty="0" smtClean="0">
                <a:solidFill>
                  <a:prstClr val="black"/>
                </a:solidFill>
              </a:rPr>
              <a:t>문을 수행할 수 있도록 해주는 클래스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대표적인 메서드는 다음과 같다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Statement </a:t>
            </a:r>
            <a:r>
              <a:rPr lang="ko-KR" altLang="en-US" dirty="0" smtClean="0">
                <a:solidFill>
                  <a:prstClr val="black"/>
                </a:solidFill>
              </a:rPr>
              <a:t>객체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Statement </a:t>
            </a:r>
            <a:r>
              <a:rPr lang="ko-KR" altLang="en-US" dirty="0" smtClean="0">
                <a:solidFill>
                  <a:prstClr val="black"/>
                </a:solidFill>
              </a:rPr>
              <a:t>객체는 쿼리를 문자열로 연결해야 하므로 소스가 복잡하고 오류가 발생하기 쉽다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54462" y="67872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8167" y="674430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74512" y="2132856"/>
            <a:ext cx="7289259" cy="159543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171450" indent="-1714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  <a:buFont typeface="Arial" panose="020B0604020202020204" pitchFamily="34" charset="0"/>
              <a:buChar char="•"/>
            </a:pPr>
            <a:r>
              <a:rPr kumimoji="0"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executeQuery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()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SELECT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문을 수행할 때 사용한다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.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반환 값은 </a:t>
            </a:r>
            <a:r>
              <a:rPr kumimoji="0" lang="en-US" altLang="ko-KR" sz="1100" dirty="0" err="1" smtClean="0">
                <a:solidFill>
                  <a:prstClr val="black"/>
                </a:solidFill>
                <a:latin typeface="+mn-ea"/>
                <a:ea typeface="+mn-ea"/>
              </a:rPr>
              <a:t>ResultSet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클래스의 </a:t>
            </a:r>
            <a:r>
              <a:rPr kumimoji="0" lang="ko-KR" altLang="en-US" sz="1100" dirty="0" err="1" smtClean="0">
                <a:solidFill>
                  <a:prstClr val="black"/>
                </a:solidFill>
                <a:latin typeface="+mn-ea"/>
                <a:ea typeface="+mn-ea"/>
              </a:rPr>
              <a:t>인스턴스로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해당 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SELECT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문의 결과에 해당하는 데이터에 접근할 수 있는 방법을 제공한다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171450" lvl="1" indent="-1714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  <a:buFont typeface="Arial" panose="020B0604020202020204" pitchFamily="34" charset="0"/>
              <a:buChar char="•"/>
            </a:pPr>
            <a:r>
              <a:rPr kumimoji="0"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executeUpdate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()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UPDATE, DELETE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와 같은 문을 수행할 때 사용한다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.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반환 값은 </a:t>
            </a:r>
            <a:r>
              <a:rPr kumimoji="0" lang="en-US" altLang="ko-KR" sz="1100" dirty="0" err="1" smtClean="0">
                <a:solidFill>
                  <a:prstClr val="black"/>
                </a:solidFill>
                <a:latin typeface="+mn-ea"/>
                <a:ea typeface="+mn-ea"/>
              </a:rPr>
              <a:t>int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값</a:t>
            </a:r>
            <a:r>
              <a:rPr kumimoji="0" lang="ko-KR" altLang="en-US" sz="1100" dirty="0">
                <a:solidFill>
                  <a:prstClr val="black"/>
                </a:solidFill>
                <a:latin typeface="+mn-ea"/>
                <a:ea typeface="+mn-ea"/>
              </a:rPr>
              <a:t>으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로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+mn-ea"/>
                <a:ea typeface="+mn-ea"/>
              </a:rPr>
              <a:t>처리된 데이터의 수를 반환한다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  <a:endParaRPr kumimoji="0" lang="en-US" altLang="ko-KR" sz="11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7584" y="4725144"/>
            <a:ext cx="7810719" cy="15841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06938" y="4758947"/>
            <a:ext cx="3381707" cy="151656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Statement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stmt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=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conn.createStatement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();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Stmt.executeUpdate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(“insert into test values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(‘ “+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request.getParameter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(“username”)+” ‘,’”+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request.getParameter</a:t>
            </a:r>
            <a:endParaRPr kumimoji="0" lang="en-US" altLang="ko-KR" sz="105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(“email”)+” ‘)”);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05895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JDBC </a:t>
            </a:r>
            <a:r>
              <a:rPr lang="ko-KR" altLang="en-US" dirty="0" smtClean="0"/>
              <a:t>기본 구조와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268760"/>
            <a:ext cx="7920880" cy="54006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err="1" smtClean="0">
                <a:solidFill>
                  <a:prstClr val="black"/>
                </a:solidFill>
              </a:rPr>
              <a:t>PreparedStatement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는 </a:t>
            </a:r>
            <a:r>
              <a:rPr lang="en-US" altLang="ko-KR" dirty="0" smtClean="0">
                <a:solidFill>
                  <a:prstClr val="black"/>
                </a:solidFill>
              </a:rPr>
              <a:t>SQL </a:t>
            </a:r>
            <a:r>
              <a:rPr lang="ko-KR" altLang="en-US" dirty="0" smtClean="0">
                <a:solidFill>
                  <a:prstClr val="black"/>
                </a:solidFill>
              </a:rPr>
              <a:t>에 필요한 변수 데이터를 </a:t>
            </a:r>
            <a:r>
              <a:rPr lang="en-US" altLang="ko-KR" dirty="0" smtClean="0">
                <a:solidFill>
                  <a:prstClr val="black"/>
                </a:solidFill>
              </a:rPr>
              <a:t>“?”</a:t>
            </a:r>
            <a:r>
              <a:rPr lang="ko-KR" altLang="en-US" dirty="0" smtClean="0">
                <a:solidFill>
                  <a:prstClr val="black"/>
                </a:solidFill>
              </a:rPr>
              <a:t>로 표시하고 메서드를 통해 설정하는 방식으로 </a:t>
            </a:r>
            <a:r>
              <a:rPr lang="en-US" altLang="ko-KR" dirty="0" smtClean="0">
                <a:solidFill>
                  <a:prstClr val="black"/>
                </a:solidFill>
              </a:rPr>
              <a:t>Statement </a:t>
            </a:r>
            <a:r>
              <a:rPr lang="ko-KR" altLang="en-US" dirty="0" smtClean="0">
                <a:solidFill>
                  <a:prstClr val="black"/>
                </a:solidFill>
              </a:rPr>
              <a:t>보다 구조적이고 편리해 권장되는 방법이다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dirty="0" err="1" smtClean="0">
                <a:solidFill>
                  <a:prstClr val="black"/>
                </a:solidFill>
              </a:rPr>
              <a:t>pstmt.setXxxx</a:t>
            </a:r>
            <a:r>
              <a:rPr lang="en-US" altLang="ko-KR" dirty="0" smtClean="0">
                <a:solidFill>
                  <a:prstClr val="black"/>
                </a:solidFill>
              </a:rPr>
              <a:t>() </a:t>
            </a:r>
            <a:r>
              <a:rPr lang="ko-KR" altLang="en-US" dirty="0" smtClean="0">
                <a:solidFill>
                  <a:prstClr val="black"/>
                </a:solidFill>
              </a:rPr>
              <a:t>메서드는 데이터 </a:t>
            </a:r>
            <a:r>
              <a:rPr lang="ko-KR" altLang="en-US" dirty="0" err="1" smtClean="0">
                <a:solidFill>
                  <a:prstClr val="black"/>
                </a:solidFill>
              </a:rPr>
              <a:t>타</a:t>
            </a:r>
            <a:r>
              <a:rPr lang="ko-KR" altLang="en-US" dirty="0" err="1">
                <a:solidFill>
                  <a:prstClr val="black"/>
                </a:solidFill>
              </a:rPr>
              <a:t>입</a:t>
            </a:r>
            <a:r>
              <a:rPr lang="ko-KR" altLang="en-US" dirty="0" err="1" smtClean="0">
                <a:solidFill>
                  <a:prstClr val="black"/>
                </a:solidFill>
              </a:rPr>
              <a:t>별로</a:t>
            </a:r>
            <a:r>
              <a:rPr lang="ko-KR" altLang="en-US" dirty="0" smtClean="0">
                <a:solidFill>
                  <a:prstClr val="black"/>
                </a:solidFill>
              </a:rPr>
              <a:t> 제공되므로 </a:t>
            </a:r>
            <a:r>
              <a:rPr lang="en-US" altLang="ko-KR" dirty="0" smtClean="0">
                <a:solidFill>
                  <a:prstClr val="black"/>
                </a:solidFill>
              </a:rPr>
              <a:t>DB </a:t>
            </a:r>
            <a:r>
              <a:rPr lang="ko-KR" altLang="en-US" dirty="0" smtClean="0">
                <a:solidFill>
                  <a:prstClr val="black"/>
                </a:solidFill>
              </a:rPr>
              <a:t>테이블 컬럼의 데이터 타입에 맞춰 사용해야 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사용한 </a:t>
            </a:r>
            <a:r>
              <a:rPr lang="en-US" altLang="ko-KR" dirty="0" smtClean="0">
                <a:solidFill>
                  <a:prstClr val="black"/>
                </a:solidFill>
              </a:rPr>
              <a:t>JDBC </a:t>
            </a:r>
            <a:r>
              <a:rPr lang="ko-KR" altLang="en-US" dirty="0" smtClean="0">
                <a:solidFill>
                  <a:prstClr val="black"/>
                </a:solidFill>
              </a:rPr>
              <a:t>리소스는 명시적으로 반납해 주는 것이 좋다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54462" y="67872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8167" y="674430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853967" y="1988840"/>
            <a:ext cx="7810719" cy="15841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33321" y="2022644"/>
            <a:ext cx="4386824" cy="151656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PreparedStatement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pstmt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=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conn.prepareStatement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(“insert into test values(?,?)”);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pstmt.getString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(1,request.getParameter(“username”);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pstmt.setString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(2,request.getParameter(“email”);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pstmt.executeUpdate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();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3966" y="4807131"/>
            <a:ext cx="7810719" cy="6478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33320" y="4797152"/>
            <a:ext cx="4386824" cy="64787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stmt.close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();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pstmt.close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();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0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JDBC </a:t>
            </a:r>
            <a:r>
              <a:rPr lang="ko-KR" altLang="en-US" dirty="0" smtClean="0"/>
              <a:t>기본 구조와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776864" cy="5400600"/>
          </a:xfrm>
        </p:spPr>
        <p:txBody>
          <a:bodyPr/>
          <a:lstStyle/>
          <a:p>
            <a:r>
              <a:rPr lang="ko-KR" altLang="ko-KR" dirty="0" smtClean="0">
                <a:solidFill>
                  <a:prstClr val="black"/>
                </a:solidFill>
              </a:rPr>
              <a:t>4</a:t>
            </a:r>
            <a:r>
              <a:rPr lang="ko-KR" altLang="en-US" dirty="0" smtClean="0">
                <a:solidFill>
                  <a:prstClr val="black"/>
                </a:solidFill>
              </a:rPr>
              <a:t>단계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SQL</a:t>
            </a:r>
            <a:r>
              <a:rPr lang="ko-KR" altLang="en-US" dirty="0" smtClean="0">
                <a:solidFill>
                  <a:prstClr val="black"/>
                </a:solidFill>
              </a:rPr>
              <a:t>문 전송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데이터 조합과 함께 만들어진 </a:t>
            </a:r>
            <a:r>
              <a:rPr lang="en-US" altLang="ko-KR" dirty="0" smtClean="0">
                <a:solidFill>
                  <a:prstClr val="black"/>
                </a:solidFill>
              </a:rPr>
              <a:t>SQL </a:t>
            </a:r>
            <a:r>
              <a:rPr lang="ko-KR" altLang="en-US" dirty="0" smtClean="0">
                <a:solidFill>
                  <a:prstClr val="black"/>
                </a:solidFill>
              </a:rPr>
              <a:t>문은 명시적인 처리 명령에 의해 </a:t>
            </a:r>
            <a:r>
              <a:rPr lang="en-US" altLang="ko-KR" dirty="0" smtClean="0">
                <a:solidFill>
                  <a:prstClr val="black"/>
                </a:solidFill>
              </a:rPr>
              <a:t>DB</a:t>
            </a:r>
            <a:r>
              <a:rPr lang="ko-KR" altLang="en-US" dirty="0" smtClean="0">
                <a:solidFill>
                  <a:prstClr val="black"/>
                </a:solidFill>
              </a:rPr>
              <a:t>로 전달되어 실행된다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insert,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delete, update </a:t>
            </a:r>
            <a:r>
              <a:rPr lang="ko-KR" altLang="en-US" dirty="0" smtClean="0">
                <a:solidFill>
                  <a:prstClr val="black"/>
                </a:solidFill>
              </a:rPr>
              <a:t>와 같이 데이터 변경이 있는 쿼리의 경우에는 다음과 같이 </a:t>
            </a:r>
            <a:r>
              <a:rPr lang="en-US" altLang="ko-KR" dirty="0" err="1" smtClean="0">
                <a:solidFill>
                  <a:prstClr val="black"/>
                </a:solidFill>
              </a:rPr>
              <a:t>executeUpdate</a:t>
            </a:r>
            <a:r>
              <a:rPr lang="en-US" altLang="ko-KR" dirty="0" smtClean="0">
                <a:solidFill>
                  <a:prstClr val="black"/>
                </a:solidFill>
              </a:rPr>
              <a:t>() </a:t>
            </a:r>
            <a:r>
              <a:rPr lang="ko-KR" altLang="en-US" dirty="0" smtClean="0">
                <a:solidFill>
                  <a:prstClr val="black"/>
                </a:solidFill>
              </a:rPr>
              <a:t>문을 사용한다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 select </a:t>
            </a:r>
            <a:r>
              <a:rPr lang="ko-KR" altLang="en-US" dirty="0" smtClean="0">
                <a:solidFill>
                  <a:prstClr val="black"/>
                </a:solidFill>
              </a:rPr>
              <a:t>문의 경우 </a:t>
            </a:r>
            <a:r>
              <a:rPr lang="en-US" altLang="ko-KR" dirty="0" err="1" smtClean="0">
                <a:solidFill>
                  <a:prstClr val="black"/>
                </a:solidFill>
              </a:rPr>
              <a:t>executeQuery</a:t>
            </a:r>
            <a:r>
              <a:rPr lang="en-US" altLang="ko-KR" dirty="0" smtClean="0">
                <a:solidFill>
                  <a:prstClr val="black"/>
                </a:solidFill>
              </a:rPr>
              <a:t>() </a:t>
            </a:r>
            <a:r>
              <a:rPr lang="ko-KR" altLang="en-US" dirty="0" smtClean="0">
                <a:solidFill>
                  <a:prstClr val="black"/>
                </a:solidFill>
              </a:rPr>
              <a:t>메서드를 사용하고 조회 결과를 받기 위해 </a:t>
            </a:r>
            <a:r>
              <a:rPr lang="en-US" altLang="ko-KR" dirty="0" err="1" smtClean="0">
                <a:solidFill>
                  <a:prstClr val="black"/>
                </a:solidFill>
              </a:rPr>
              <a:t>ResultSet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객체를 사용한다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54462" y="67872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8167" y="674430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91647" y="2611522"/>
            <a:ext cx="7810719" cy="6478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71001" y="2617156"/>
            <a:ext cx="4386824" cy="6166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pstmt.executeUpdate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();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int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count =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pstmt.executeUpdate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(); // 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처리한 </a:t>
            </a:r>
            <a:r>
              <a:rPr kumimoji="0" lang="ko-KR" altLang="en-US" sz="1050" dirty="0" err="1" smtClean="0">
                <a:solidFill>
                  <a:prstClr val="black"/>
                </a:solidFill>
                <a:latin typeface="+mn-ea"/>
                <a:ea typeface="+mn-ea"/>
              </a:rPr>
              <a:t>로우의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 개수 반환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141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JDBC </a:t>
            </a:r>
            <a:r>
              <a:rPr lang="ko-KR" altLang="en-US" dirty="0" smtClean="0"/>
              <a:t>기본 구조와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776864" cy="5400600"/>
          </a:xfrm>
        </p:spPr>
        <p:txBody>
          <a:bodyPr/>
          <a:lstStyle/>
          <a:p>
            <a:r>
              <a:rPr lang="ko-KR" altLang="ko-KR" dirty="0" smtClean="0">
                <a:solidFill>
                  <a:prstClr val="black"/>
                </a:solidFill>
              </a:rPr>
              <a:t>5</a:t>
            </a:r>
            <a:r>
              <a:rPr lang="ko-KR" altLang="en-US" dirty="0" smtClean="0">
                <a:solidFill>
                  <a:prstClr val="black"/>
                </a:solidFill>
              </a:rPr>
              <a:t>단계</a:t>
            </a:r>
            <a:r>
              <a:rPr lang="en-US" altLang="ko-KR" dirty="0" smtClean="0">
                <a:solidFill>
                  <a:prstClr val="black"/>
                </a:solidFill>
              </a:rPr>
              <a:t>:</a:t>
            </a:r>
            <a:r>
              <a:rPr lang="ko-KR" altLang="en-US" dirty="0" smtClean="0">
                <a:solidFill>
                  <a:prstClr val="black"/>
                </a:solidFill>
              </a:rPr>
              <a:t> 결과 받기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데이터베이스에서 조회한 결과를 받기 위해서는 </a:t>
            </a:r>
            <a:r>
              <a:rPr lang="en-US" altLang="ko-KR" dirty="0" smtClean="0">
                <a:solidFill>
                  <a:prstClr val="black"/>
                </a:solidFill>
              </a:rPr>
              <a:t>Statement </a:t>
            </a:r>
            <a:r>
              <a:rPr lang="ko-KR" altLang="en-US" dirty="0" smtClean="0">
                <a:solidFill>
                  <a:prstClr val="black"/>
                </a:solidFill>
              </a:rPr>
              <a:t>나 </a:t>
            </a:r>
            <a:r>
              <a:rPr lang="en-US" altLang="ko-KR" dirty="0" err="1" smtClean="0">
                <a:solidFill>
                  <a:prstClr val="black"/>
                </a:solidFill>
              </a:rPr>
              <a:t>PreparedStatement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의 </a:t>
            </a:r>
            <a:r>
              <a:rPr lang="en-US" altLang="ko-KR" dirty="0" err="1" smtClean="0">
                <a:solidFill>
                  <a:prstClr val="black"/>
                </a:solidFill>
              </a:rPr>
              <a:t>executeQuery</a:t>
            </a:r>
            <a:r>
              <a:rPr lang="en-US" altLang="ko-KR" dirty="0" smtClean="0">
                <a:solidFill>
                  <a:prstClr val="black"/>
                </a:solidFill>
              </a:rPr>
              <a:t>()</a:t>
            </a:r>
            <a:r>
              <a:rPr lang="ko-KR" altLang="en-US" dirty="0" smtClean="0">
                <a:solidFill>
                  <a:prstClr val="black"/>
                </a:solidFill>
              </a:rPr>
              <a:t>를 사용한다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조회 결과는 </a:t>
            </a:r>
            <a:r>
              <a:rPr lang="en-US" altLang="ko-KR" dirty="0" err="1" smtClean="0">
                <a:solidFill>
                  <a:prstClr val="black"/>
                </a:solidFill>
              </a:rPr>
              <a:t>ResultSet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객체로 리턴되며 </a:t>
            </a:r>
            <a:r>
              <a:rPr lang="en-US" altLang="ko-KR" dirty="0" err="1" smtClean="0">
                <a:solidFill>
                  <a:prstClr val="black"/>
                </a:solidFill>
              </a:rPr>
              <a:t>ResultSet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은 실제 데이터셋이 아니라 데이터에 접근할 수 있는 포인터의 집합 개념으로 이해하면 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  <a:buClr>
                <a:srgbClr val="4F81BD"/>
              </a:buClr>
            </a:pP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54462" y="67872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8167" y="674430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9910"/>
          <a:stretch/>
        </p:blipFill>
        <p:spPr>
          <a:xfrm>
            <a:off x="755576" y="2780928"/>
            <a:ext cx="6778683" cy="25300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1025" y="531093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8-41]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SQL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처리 결과와 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ResultSet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의 관계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00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JDBC </a:t>
            </a:r>
            <a:r>
              <a:rPr lang="ko-KR" altLang="en-US" dirty="0" smtClean="0"/>
              <a:t>기본 구조와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632848" cy="54006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err="1" smtClean="0">
                <a:solidFill>
                  <a:prstClr val="black"/>
                </a:solidFill>
              </a:rPr>
              <a:t>ResultSet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을 이용해 데이터를 처리하는 방법은 </a:t>
            </a:r>
            <a:r>
              <a:rPr lang="en-US" altLang="ko-KR" dirty="0" err="1" smtClean="0">
                <a:solidFill>
                  <a:prstClr val="black"/>
                </a:solidFill>
              </a:rPr>
              <a:t>rs.next</a:t>
            </a:r>
            <a:r>
              <a:rPr lang="en-US" altLang="ko-KR" dirty="0" smtClean="0">
                <a:solidFill>
                  <a:prstClr val="black"/>
                </a:solidFill>
              </a:rPr>
              <a:t>() </a:t>
            </a:r>
            <a:r>
              <a:rPr lang="ko-KR" altLang="en-US" dirty="0" smtClean="0">
                <a:solidFill>
                  <a:prstClr val="black"/>
                </a:solidFill>
              </a:rPr>
              <a:t>메서드로 다음 데이터를 확인하고 데이터가 있을 경우 </a:t>
            </a:r>
            <a:r>
              <a:rPr lang="en-US" altLang="ko-KR" dirty="0" err="1" smtClean="0">
                <a:solidFill>
                  <a:prstClr val="black"/>
                </a:solidFill>
              </a:rPr>
              <a:t>rs.getXxx</a:t>
            </a:r>
            <a:r>
              <a:rPr lang="en-US" altLang="ko-KR" dirty="0" smtClean="0">
                <a:solidFill>
                  <a:prstClr val="black"/>
                </a:solidFill>
              </a:rPr>
              <a:t>() </a:t>
            </a:r>
            <a:r>
              <a:rPr lang="ko-KR" altLang="en-US" dirty="0" smtClean="0">
                <a:solidFill>
                  <a:prstClr val="black"/>
                </a:solidFill>
              </a:rPr>
              <a:t>메서드를 이용해 특정 컬럼에 해당하는 데이터를 가지고와 사용하게 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 smtClean="0">
                <a:solidFill>
                  <a:prstClr val="black"/>
                </a:solidFill>
              </a:rPr>
              <a:t>getXxx</a:t>
            </a:r>
            <a:r>
              <a:rPr lang="en-US" altLang="ko-KR" dirty="0" smtClean="0">
                <a:solidFill>
                  <a:prstClr val="black"/>
                </a:solidFill>
              </a:rPr>
              <a:t>() </a:t>
            </a:r>
            <a:r>
              <a:rPr lang="ko-KR" altLang="en-US" dirty="0" smtClean="0">
                <a:solidFill>
                  <a:prstClr val="black"/>
                </a:solidFill>
              </a:rPr>
              <a:t>메서드는 데이터 </a:t>
            </a:r>
            <a:r>
              <a:rPr lang="ko-KR" altLang="en-US" dirty="0" err="1" smtClean="0">
                <a:solidFill>
                  <a:prstClr val="black"/>
                </a:solidFill>
              </a:rPr>
              <a:t>타입별로</a:t>
            </a:r>
            <a:r>
              <a:rPr lang="ko-KR" altLang="en-US" dirty="0" smtClean="0">
                <a:solidFill>
                  <a:prstClr val="black"/>
                </a:solidFill>
              </a:rPr>
              <a:t> 존재 하므로 컬럼 데이터 타입에 따라 적절히 사용한다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dirty="0">
              <a:solidFill>
                <a:prstClr val="black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사용이 끝난 </a:t>
            </a:r>
            <a:r>
              <a:rPr lang="en-US" altLang="ko-KR" dirty="0" err="1" smtClean="0">
                <a:solidFill>
                  <a:prstClr val="black"/>
                </a:solidFill>
              </a:rPr>
              <a:t>ResultSet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객체 역시 </a:t>
            </a:r>
            <a:r>
              <a:rPr lang="en-US" altLang="ko-KR" dirty="0" smtClean="0">
                <a:solidFill>
                  <a:prstClr val="black"/>
                </a:solidFill>
              </a:rPr>
              <a:t>close() </a:t>
            </a:r>
            <a:r>
              <a:rPr lang="ko-KR" altLang="en-US" dirty="0" smtClean="0">
                <a:solidFill>
                  <a:prstClr val="black"/>
                </a:solidFill>
              </a:rPr>
              <a:t>메서드를 이용해 리소스를 반환 하도록 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>
              <a:buClr>
                <a:srgbClr val="4F81BD"/>
              </a:buClr>
            </a:pPr>
            <a:endParaRPr lang="en-US" altLang="ko-KR" sz="1400" dirty="0" smtClean="0">
              <a:solidFill>
                <a:prstClr val="black"/>
              </a:solidFill>
            </a:endParaRPr>
          </a:p>
          <a:p>
            <a:r>
              <a:rPr lang="ko-KR" altLang="ko-KR" dirty="0" smtClean="0">
                <a:solidFill>
                  <a:prstClr val="black"/>
                </a:solidFill>
              </a:rPr>
              <a:t>6</a:t>
            </a:r>
            <a:r>
              <a:rPr lang="ko-KR" altLang="en-US" dirty="0" smtClean="0">
                <a:solidFill>
                  <a:prstClr val="black"/>
                </a:solidFill>
              </a:rPr>
              <a:t>단계</a:t>
            </a:r>
            <a:r>
              <a:rPr lang="en-US" altLang="ko-KR" dirty="0">
                <a:solidFill>
                  <a:prstClr val="black"/>
                </a:solidFill>
              </a:rPr>
              <a:t>: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연결 해제</a:t>
            </a:r>
            <a:endParaRPr lang="ko-KR" altLang="en-US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</a:rPr>
              <a:t>사용이 끝난 데이터베이스 연결은 </a:t>
            </a:r>
            <a:r>
              <a:rPr lang="en-US" altLang="ko-KR" dirty="0" err="1" smtClean="0">
                <a:solidFill>
                  <a:prstClr val="black"/>
                </a:solidFill>
              </a:rPr>
              <a:t>conn.close</a:t>
            </a:r>
            <a:r>
              <a:rPr lang="en-US" altLang="ko-KR" dirty="0" smtClean="0">
                <a:solidFill>
                  <a:prstClr val="black"/>
                </a:solidFill>
              </a:rPr>
              <a:t>() </a:t>
            </a:r>
            <a:r>
              <a:rPr lang="ko-KR" altLang="en-US" dirty="0" smtClean="0">
                <a:solidFill>
                  <a:prstClr val="black"/>
                </a:solidFill>
              </a:rPr>
              <a:t>메서드를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이용해 닫아 주도록 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DB </a:t>
            </a:r>
            <a:r>
              <a:rPr lang="ko-KR" altLang="en-US" dirty="0" smtClean="0">
                <a:solidFill>
                  <a:prstClr val="black"/>
                </a:solidFill>
              </a:rPr>
              <a:t>연결은 중요한 자원이고 제한적이므로 사용이 끝난 연결은 </a:t>
            </a:r>
            <a:r>
              <a:rPr lang="ko-KR" altLang="en-US" dirty="0">
                <a:solidFill>
                  <a:prstClr val="black"/>
                </a:solidFill>
              </a:rPr>
              <a:t>반</a:t>
            </a:r>
            <a:r>
              <a:rPr lang="ko-KR" altLang="en-US" dirty="0" smtClean="0">
                <a:solidFill>
                  <a:prstClr val="black"/>
                </a:solidFill>
              </a:rPr>
              <a:t>드시 해제해 주어야 하므로 주의 하도록 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0145" y="681295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54462" y="67872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8167" y="674430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791646" y="2204864"/>
            <a:ext cx="7810719" cy="1944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66456" y="2208015"/>
            <a:ext cx="4386824" cy="19005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ResultSet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rs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=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pstmt.executeQuery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();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while(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rs.next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()) {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  name =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rs.getString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(1); // or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rs.getString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(“name”);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  age =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rs.getInt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(2); // or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rs.getInt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(“email”);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}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rs.close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();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320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05. [</a:t>
            </a:r>
            <a:r>
              <a:rPr lang="ko-KR" altLang="en-US" sz="2000" dirty="0">
                <a:solidFill>
                  <a:prstClr val="black"/>
                </a:solidFill>
              </a:rPr>
              <a:t>기본실습</a:t>
            </a:r>
            <a:r>
              <a:rPr lang="en-US" altLang="ko-KR" sz="2000" dirty="0" smtClean="0">
                <a:solidFill>
                  <a:prstClr val="black"/>
                </a:solidFill>
              </a:rPr>
              <a:t>] JDBC</a:t>
            </a:r>
            <a:r>
              <a:rPr lang="ko-KR" altLang="en-US" sz="2000" dirty="0">
                <a:solidFill>
                  <a:prstClr val="black"/>
                </a:solidFill>
              </a:rPr>
              <a:t>프로그래밍 </a:t>
            </a:r>
            <a:r>
              <a:rPr lang="ko-KR" altLang="ko-KR" sz="2000" dirty="0">
                <a:solidFill>
                  <a:prstClr val="black"/>
                </a:solidFill>
              </a:rPr>
              <a:t>:</a:t>
            </a:r>
            <a:r>
              <a:rPr lang="ko-KR" altLang="en-US" sz="2000" dirty="0">
                <a:solidFill>
                  <a:prstClr val="black"/>
                </a:solidFill>
              </a:rPr>
              <a:t> </a:t>
            </a:r>
            <a:r>
              <a:rPr lang="en-US" altLang="ko-KR" sz="2000" dirty="0">
                <a:solidFill>
                  <a:prstClr val="black"/>
                </a:solidFill>
              </a:rPr>
              <a:t>MySQL </a:t>
            </a:r>
            <a:r>
              <a:rPr lang="ko-KR" altLang="en-US" sz="2000" dirty="0">
                <a:solidFill>
                  <a:prstClr val="black"/>
                </a:solidFill>
              </a:rPr>
              <a:t>연동 </a:t>
            </a:r>
            <a:r>
              <a:rPr lang="en-US" altLang="ko-KR" sz="2000" dirty="0">
                <a:solidFill>
                  <a:prstClr val="black"/>
                </a:solidFill>
              </a:rPr>
              <a:t>JSP </a:t>
            </a:r>
            <a:r>
              <a:rPr lang="ko-KR" altLang="en-US" sz="2000" dirty="0">
                <a:solidFill>
                  <a:prstClr val="black"/>
                </a:solidFill>
              </a:rPr>
              <a:t>프로그래밍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2070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r>
              <a: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실습 개요</a:t>
            </a:r>
            <a:endParaRPr kumimoji="0" lang="en-US" altLang="ko-KR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앞에서 배운 단계별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JDBC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프로그래밍 절차에 따라 간단한 입력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,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조회 프로그램의 개발을 통해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JDBC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프로그램의 개발과정과 구조에 대한 이해를 높인다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별도 클래스로 개발하는 것이 좋으나 여기서는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JSP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와의 연계 구조를 이해하기 위해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JSP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에서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스크립트릿으로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개발한다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다음은 일반적인 웹 애플리케이션의 데이터베이스 연결 구조를 보여준다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11188"/>
          <a:stretch/>
        </p:blipFill>
        <p:spPr>
          <a:xfrm>
            <a:off x="891533" y="3208689"/>
            <a:ext cx="6344763" cy="23887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1025" y="559747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8-42]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웹 애플리케이션과 데이터베이스 연결 구조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069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05. [</a:t>
            </a:r>
            <a:r>
              <a:rPr lang="ko-KR" altLang="en-US" sz="2000" dirty="0" smtClean="0"/>
              <a:t>기본실습</a:t>
            </a:r>
            <a:r>
              <a:rPr lang="en-US" altLang="ko-KR" sz="2000" dirty="0" smtClean="0"/>
              <a:t>] JDBC</a:t>
            </a:r>
            <a:r>
              <a:rPr lang="ko-KR" altLang="en-US" sz="2000" dirty="0" smtClean="0"/>
              <a:t>프로그래밍 </a:t>
            </a:r>
            <a:r>
              <a:rPr lang="ko-KR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MySQL </a:t>
            </a:r>
            <a:r>
              <a:rPr lang="ko-KR" altLang="en-US" sz="2000" dirty="0" smtClean="0"/>
              <a:t>연동 </a:t>
            </a:r>
            <a:r>
              <a:rPr lang="en-US" altLang="ko-KR" sz="2000" dirty="0" smtClean="0"/>
              <a:t>JSP </a:t>
            </a:r>
            <a:r>
              <a:rPr lang="ko-KR" altLang="en-US" sz="2000" dirty="0" smtClean="0"/>
              <a:t>프로그래밍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611560" y="980728"/>
            <a:ext cx="770485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화면 구성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데이터베이스 테이블 생성</a:t>
            </a:r>
            <a:endParaRPr kumimoji="0"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628650" lvl="1" indent="-17145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예제에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사용되는 테이블은 이름과 </a:t>
            </a:r>
            <a:r>
              <a:rPr kumimoji="0" lang="ko-KR" altLang="en-US" sz="1200" dirty="0" err="1">
                <a:solidFill>
                  <a:prstClr val="black"/>
                </a:solidFill>
                <a:latin typeface="맑은 고딕"/>
                <a:ea typeface="맑은 고딕"/>
              </a:rPr>
              <a:t>이메일로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 간단하게 구성된다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628650" lvl="1" indent="-17145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별도의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키는 없으며 </a:t>
            </a:r>
            <a:r>
              <a:rPr kumimoji="0" lang="ko-KR" altLang="en-US" sz="1200" dirty="0" err="1">
                <a:solidFill>
                  <a:prstClr val="black"/>
                </a:solidFill>
                <a:latin typeface="맑은 고딕"/>
                <a:ea typeface="맑은 고딕"/>
              </a:rPr>
              <a:t>자료형은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 모두 문자열 형인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VARCHAR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이다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628650" lvl="1" indent="-17145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테이블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생성은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MySQL Workbench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를 이용한다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1025" y="393305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8-43]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예제 프로그램 화면 구성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36" y="1399937"/>
            <a:ext cx="3798864" cy="256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/>
          </p:cNvPicPr>
          <p:nvPr/>
        </p:nvPicPr>
        <p:blipFill rotWithShape="1">
          <a:blip r:embed="rId3"/>
          <a:srcRect t="11626" b="22885"/>
          <a:stretch/>
        </p:blipFill>
        <p:spPr>
          <a:xfrm>
            <a:off x="625474" y="5488492"/>
            <a:ext cx="4680520" cy="9318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3136" y="639986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8-44] 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jdbc_test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테이블 구조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348" y="1399450"/>
            <a:ext cx="3803976" cy="256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706348" y="394144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8-47]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실행된 최종 결과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227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데이터베이스 개요</a:t>
            </a:r>
            <a:endParaRPr lang="ko-KR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7525"/>
          <a:stretch/>
        </p:blipFill>
        <p:spPr>
          <a:xfrm>
            <a:off x="1068920" y="1337878"/>
            <a:ext cx="5256584" cy="302722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4317862"/>
            <a:ext cx="5307208" cy="25056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8920" y="1058203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8-1]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데이터베이스의 종류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55170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05. [</a:t>
            </a:r>
            <a:r>
              <a:rPr lang="ko-KR" altLang="en-US" sz="2000" dirty="0">
                <a:solidFill>
                  <a:prstClr val="black"/>
                </a:solidFill>
              </a:rPr>
              <a:t>기본실습</a:t>
            </a:r>
            <a:r>
              <a:rPr lang="en-US" altLang="ko-KR" sz="2000" dirty="0">
                <a:solidFill>
                  <a:prstClr val="black"/>
                </a:solidFill>
              </a:rPr>
              <a:t>]JDBC</a:t>
            </a:r>
            <a:r>
              <a:rPr lang="ko-KR" altLang="en-US" sz="2000" dirty="0">
                <a:solidFill>
                  <a:prstClr val="black"/>
                </a:solidFill>
              </a:rPr>
              <a:t>프로그래밍 </a:t>
            </a:r>
            <a:r>
              <a:rPr lang="ko-KR" altLang="ko-KR" sz="2000" dirty="0">
                <a:solidFill>
                  <a:prstClr val="black"/>
                </a:solidFill>
              </a:rPr>
              <a:t>:</a:t>
            </a:r>
            <a:r>
              <a:rPr lang="ko-KR" altLang="en-US" sz="2000" dirty="0">
                <a:solidFill>
                  <a:prstClr val="black"/>
                </a:solidFill>
              </a:rPr>
              <a:t> </a:t>
            </a:r>
            <a:r>
              <a:rPr lang="en-US" altLang="ko-KR" sz="2000" dirty="0">
                <a:solidFill>
                  <a:prstClr val="black"/>
                </a:solidFill>
              </a:rPr>
              <a:t>MySQL </a:t>
            </a:r>
            <a:r>
              <a:rPr lang="ko-KR" altLang="en-US" sz="2000" dirty="0">
                <a:solidFill>
                  <a:prstClr val="black"/>
                </a:solidFill>
              </a:rPr>
              <a:t>연동 </a:t>
            </a:r>
            <a:r>
              <a:rPr lang="en-US" altLang="ko-KR" sz="2000" dirty="0">
                <a:solidFill>
                  <a:prstClr val="black"/>
                </a:solidFill>
              </a:rPr>
              <a:t>JSP </a:t>
            </a:r>
            <a:r>
              <a:rPr lang="ko-KR" altLang="en-US" sz="2000" dirty="0">
                <a:solidFill>
                  <a:prstClr val="black"/>
                </a:solidFill>
              </a:rPr>
              <a:t>프로그래밍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980728"/>
            <a:ext cx="7704856" cy="323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실습</a:t>
            </a: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]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테이블 생성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(jdbc_sql.txt)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–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교재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p.324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참고</a:t>
            </a:r>
            <a:endParaRPr kumimoji="0" lang="en-US" altLang="ko-KR" sz="1200" dirty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주요 소스코드 분석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6700" lvl="1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3369" y="1671938"/>
            <a:ext cx="4386824" cy="15873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01 CREATE TABLE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jdbc_test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(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02     username VARCHAR(12),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03     email VARCHAR(30)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04 )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ENGINE=</a:t>
            </a:r>
            <a:r>
              <a:rPr lang="en-US" altLang="ko-KR" sz="1050" dirty="0" err="1"/>
              <a:t>InnoDB</a:t>
            </a:r>
            <a:r>
              <a:rPr lang="en-US" altLang="ko-KR" sz="1050" dirty="0"/>
              <a:t> DEFAULT CHARSET=utf8;</a:t>
            </a:r>
            <a:endParaRPr lang="ko-KR" altLang="en-US" sz="1050" dirty="0"/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18434" name="Picture 2" descr="C:\Users\orize\Downloads\이미지 파일\8장\ch08_img\ch8_nn49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68" y="3284984"/>
            <a:ext cx="4543833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03220" y="6490225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8-45]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테이블 생성 성공 확인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24128" y="3501008"/>
            <a:ext cx="3096344" cy="22322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endParaRPr lang="ko-KR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53637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05. [</a:t>
            </a:r>
            <a:r>
              <a:rPr lang="ko-KR" altLang="en-US" sz="2000" dirty="0">
                <a:solidFill>
                  <a:prstClr val="black"/>
                </a:solidFill>
              </a:rPr>
              <a:t>기본실습</a:t>
            </a:r>
            <a:r>
              <a:rPr lang="en-US" altLang="ko-KR" sz="2000" dirty="0">
                <a:solidFill>
                  <a:prstClr val="black"/>
                </a:solidFill>
              </a:rPr>
              <a:t>]JDBC</a:t>
            </a:r>
            <a:r>
              <a:rPr lang="ko-KR" altLang="en-US" sz="2000" dirty="0">
                <a:solidFill>
                  <a:prstClr val="black"/>
                </a:solidFill>
              </a:rPr>
              <a:t>프로그래밍 </a:t>
            </a:r>
            <a:r>
              <a:rPr lang="ko-KR" altLang="ko-KR" sz="2000" dirty="0">
                <a:solidFill>
                  <a:prstClr val="black"/>
                </a:solidFill>
              </a:rPr>
              <a:t>:</a:t>
            </a:r>
            <a:r>
              <a:rPr lang="ko-KR" altLang="en-US" sz="2000" dirty="0">
                <a:solidFill>
                  <a:prstClr val="black"/>
                </a:solidFill>
              </a:rPr>
              <a:t> </a:t>
            </a:r>
            <a:r>
              <a:rPr lang="en-US" altLang="ko-KR" sz="2000" dirty="0">
                <a:solidFill>
                  <a:prstClr val="black"/>
                </a:solidFill>
              </a:rPr>
              <a:t>MySQL </a:t>
            </a:r>
            <a:r>
              <a:rPr lang="ko-KR" altLang="en-US" sz="2000" dirty="0">
                <a:solidFill>
                  <a:prstClr val="black"/>
                </a:solidFill>
              </a:rPr>
              <a:t>연동 </a:t>
            </a:r>
            <a:r>
              <a:rPr lang="en-US" altLang="ko-KR" sz="2000" dirty="0">
                <a:solidFill>
                  <a:prstClr val="black"/>
                </a:solidFill>
              </a:rPr>
              <a:t>JSP </a:t>
            </a:r>
            <a:r>
              <a:rPr lang="ko-KR" altLang="en-US" sz="2000" dirty="0">
                <a:solidFill>
                  <a:prstClr val="black"/>
                </a:solidFill>
              </a:rPr>
              <a:t>프로그래밍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980728"/>
            <a:ext cx="7704856" cy="3781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실습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]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기본 화면 구현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jdbctest.jsp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)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–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교재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p.325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참고</a:t>
            </a:r>
            <a:endParaRPr kumimoji="0" lang="en-US" altLang="ko-KR" sz="1200" dirty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주요 소스코드 분석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기본 화면은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HTML form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으로 두개의 입력항목을 가진다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input type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의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name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의 각각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username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과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email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로 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6700" lvl="1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1645" y="2358263"/>
            <a:ext cx="7810719" cy="15747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3369" y="2337801"/>
            <a:ext cx="4386824" cy="15873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08 &lt;form name=form1 method=post&gt;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09 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등록이름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: &lt;input type=text name=username&gt;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10 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주소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: &lt;input type=text name=email size=20&gt;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11 &lt;input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type=submit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value=“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등록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”&gt;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12 &lt;/form&gt;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39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기본화면구현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jdbctest.jsp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&lt;HTML</a:t>
            </a:r>
            <a:r>
              <a:rPr lang="en-US" altLang="ko-KR" dirty="0" smtClean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HEAD&gt;&lt;TITLE&gt;ch08 : JDBC </a:t>
            </a:r>
            <a:r>
              <a:rPr lang="ko-KR" altLang="en-US" dirty="0"/>
              <a:t>테스트 </a:t>
            </a:r>
            <a:r>
              <a:rPr lang="en-US" altLang="ko-KR" dirty="0"/>
              <a:t>&lt;/TITLE&gt;&lt;/HEAD&gt;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&lt;BODY</a:t>
            </a:r>
            <a:r>
              <a:rPr lang="en-US" altLang="ko-KR" dirty="0" smtClean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&lt;center&gt;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H2&gt;</a:t>
            </a:r>
            <a:r>
              <a:rPr lang="ko-KR" altLang="en-US" dirty="0"/>
              <a:t>이벤트 등록</a:t>
            </a:r>
            <a:r>
              <a:rPr lang="en-US" altLang="ko-KR" dirty="0"/>
              <a:t>&lt;/H2</a:t>
            </a:r>
            <a:r>
              <a:rPr lang="en-US" altLang="ko-KR" dirty="0" smtClean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HR&gt;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&lt;form name=form1 </a:t>
            </a:r>
            <a:r>
              <a:rPr lang="en-US" altLang="ko-KR" dirty="0" smtClean="0"/>
              <a:t>method=post&gt;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등록이름 </a:t>
            </a:r>
            <a:r>
              <a:rPr lang="en-US" altLang="ko-KR" dirty="0"/>
              <a:t>: &lt;input type=text name=username&gt;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email</a:t>
            </a:r>
            <a:r>
              <a:rPr lang="ko-KR" altLang="en-US" dirty="0"/>
              <a:t>주소 </a:t>
            </a:r>
            <a:r>
              <a:rPr lang="en-US" altLang="ko-KR" dirty="0"/>
              <a:t>: &lt;input type=text name=email size=20&gt;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&lt;input type=submit value="</a:t>
            </a:r>
            <a:r>
              <a:rPr lang="ko-KR" altLang="en-US" dirty="0"/>
              <a:t>등록</a:t>
            </a:r>
            <a:r>
              <a:rPr lang="en-US" altLang="ko-KR" dirty="0" smtClean="0"/>
              <a:t>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&lt;/</a:t>
            </a:r>
            <a:r>
              <a:rPr lang="en-US" altLang="ko-KR" dirty="0"/>
              <a:t>form&gt;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&lt;HR</a:t>
            </a:r>
            <a:r>
              <a:rPr lang="en-US" altLang="ko-KR" dirty="0" smtClean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&lt;/center&gt;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# </a:t>
            </a:r>
            <a:r>
              <a:rPr lang="ko-KR" altLang="en-US" dirty="0"/>
              <a:t>등록 목록</a:t>
            </a:r>
            <a:r>
              <a:rPr lang="en-US" altLang="ko-KR" dirty="0"/>
              <a:t>&lt;P</a:t>
            </a:r>
            <a:r>
              <a:rPr lang="en-US" altLang="ko-KR" dirty="0" smtClean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&lt;/</a:t>
            </a:r>
            <a:r>
              <a:rPr lang="en-US" altLang="ko-KR" dirty="0"/>
              <a:t>BODY&gt;&lt;/HTML&gt;</a:t>
            </a:r>
            <a:endParaRPr lang="ko-KR" altLang="en-US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2033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수정된 기본화면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jdbctest.jsp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208912" cy="5400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&lt;%@ page language="java" </a:t>
            </a:r>
            <a:r>
              <a:rPr lang="en-US" altLang="ko-KR" dirty="0" err="1"/>
              <a:t>contentType</a:t>
            </a:r>
            <a:r>
              <a:rPr lang="en-US" altLang="ko-KR" dirty="0"/>
              <a:t>="text/html; charset=UTF-8" </a:t>
            </a:r>
            <a:r>
              <a:rPr lang="en-US" altLang="ko-KR" dirty="0" err="1"/>
              <a:t>pageEncoding</a:t>
            </a:r>
            <a:r>
              <a:rPr lang="en-US" altLang="ko-KR" dirty="0"/>
              <a:t>="UTF-8" import="</a:t>
            </a:r>
            <a:r>
              <a:rPr lang="en-US" altLang="ko-KR" dirty="0" err="1"/>
              <a:t>java.sql</a:t>
            </a:r>
            <a:r>
              <a:rPr lang="en-US" altLang="ko-KR" dirty="0"/>
              <a:t>.*"%&gt;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&lt;!DOCTYPE html PUBLIC "-//W3C//DTD HTML 4.01 Transitional//EN" "http://www.w3.org/TR/html4/loose.dtd"&gt;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&lt;% </a:t>
            </a:r>
            <a:r>
              <a:rPr lang="en-US" altLang="ko-KR" dirty="0" err="1"/>
              <a:t>request.setCharacterEncoding</a:t>
            </a:r>
            <a:r>
              <a:rPr lang="en-US" altLang="ko-KR" dirty="0"/>
              <a:t>("utf-8"); %&gt;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&lt;%</a:t>
            </a:r>
            <a:r>
              <a:rPr lang="ko-KR" altLang="en-US" dirty="0"/>
              <a:t>	</a:t>
            </a:r>
            <a:r>
              <a:rPr lang="en-US" altLang="ko-KR" dirty="0"/>
              <a:t>Connection conn = null;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PreparedStatement</a:t>
            </a:r>
            <a:r>
              <a:rPr lang="en-US" altLang="ko-KR" dirty="0"/>
              <a:t> </a:t>
            </a:r>
            <a:r>
              <a:rPr lang="en-US" altLang="ko-KR" dirty="0" err="1"/>
              <a:t>pstmt</a:t>
            </a:r>
            <a:r>
              <a:rPr lang="en-US" altLang="ko-KR" dirty="0"/>
              <a:t> = null;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	</a:t>
            </a:r>
            <a:r>
              <a:rPr lang="en-US" altLang="ko-KR" dirty="0"/>
              <a:t>String </a:t>
            </a:r>
            <a:r>
              <a:rPr lang="en-US" altLang="ko-KR" dirty="0" err="1"/>
              <a:t>jdbc_driver</a:t>
            </a:r>
            <a:r>
              <a:rPr lang="en-US" altLang="ko-KR" dirty="0"/>
              <a:t> = "</a:t>
            </a:r>
            <a:r>
              <a:rPr lang="en-US" altLang="ko-KR" dirty="0" err="1"/>
              <a:t>com.mysql.jdbc.Driver</a:t>
            </a:r>
            <a:r>
              <a:rPr lang="en-US" altLang="ko-KR" dirty="0"/>
              <a:t>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	String </a:t>
            </a:r>
            <a:r>
              <a:rPr lang="en-US" altLang="ko-KR" dirty="0" err="1"/>
              <a:t>jdbc_url</a:t>
            </a:r>
            <a:r>
              <a:rPr lang="en-US" altLang="ko-KR" dirty="0"/>
              <a:t> = "</a:t>
            </a:r>
            <a:r>
              <a:rPr lang="en-US" altLang="ko-KR" dirty="0" err="1"/>
              <a:t>jdbc:mysql</a:t>
            </a:r>
            <a:r>
              <a:rPr lang="en-US" altLang="ko-KR" dirty="0"/>
              <a:t>://</a:t>
            </a:r>
            <a:r>
              <a:rPr lang="en-US" altLang="ko-KR" dirty="0" smtClean="0">
                <a:solidFill>
                  <a:srgbClr val="C00000"/>
                </a:solidFill>
              </a:rPr>
              <a:t>127.0.0.1/</a:t>
            </a:r>
            <a:r>
              <a:rPr lang="en-US" altLang="ko-KR" dirty="0" err="1" smtClean="0">
                <a:solidFill>
                  <a:srgbClr val="C00000"/>
                </a:solidFill>
              </a:rPr>
              <a:t>jspdb?useSSL</a:t>
            </a:r>
            <a:r>
              <a:rPr lang="en-US" altLang="ko-KR" dirty="0" smtClean="0">
                <a:solidFill>
                  <a:srgbClr val="C00000"/>
                </a:solidFill>
              </a:rPr>
              <a:t>=false&amp;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               </a:t>
            </a:r>
            <a:r>
              <a:rPr lang="en-US" altLang="ko-KR" dirty="0" err="1" smtClean="0">
                <a:solidFill>
                  <a:srgbClr val="C00000"/>
                </a:solidFill>
              </a:rPr>
              <a:t>serverTimezone</a:t>
            </a:r>
            <a:r>
              <a:rPr lang="en-US" altLang="ko-KR" dirty="0" smtClean="0">
                <a:solidFill>
                  <a:srgbClr val="C00000"/>
                </a:solidFill>
              </a:rPr>
              <a:t>=Asia/Seoul</a:t>
            </a:r>
            <a:r>
              <a:rPr lang="en-US" altLang="ko-KR" dirty="0" smtClean="0"/>
              <a:t>";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	try{     </a:t>
            </a:r>
            <a:r>
              <a:rPr lang="en-US" altLang="ko-KR" dirty="0" err="1"/>
              <a:t>Class.forName</a:t>
            </a:r>
            <a:r>
              <a:rPr lang="en-US" altLang="ko-KR" dirty="0"/>
              <a:t>(</a:t>
            </a:r>
            <a:r>
              <a:rPr lang="en-US" altLang="ko-KR" dirty="0" err="1"/>
              <a:t>jdbc_driver</a:t>
            </a:r>
            <a:r>
              <a:rPr lang="en-US" altLang="ko-KR" dirty="0"/>
              <a:t>);</a:t>
            </a:r>
            <a:r>
              <a:rPr lang="ko-KR" altLang="en-US" dirty="0"/>
              <a:t>         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                </a:t>
            </a:r>
            <a:r>
              <a:rPr lang="en-US" altLang="ko-KR" dirty="0"/>
              <a:t>conn = </a:t>
            </a:r>
            <a:r>
              <a:rPr lang="en-US" altLang="ko-KR" dirty="0" err="1"/>
              <a:t>DriverManager.getConnection</a:t>
            </a:r>
            <a:r>
              <a:rPr lang="en-US" altLang="ko-KR" dirty="0"/>
              <a:t>(jdbc_</a:t>
            </a:r>
            <a:r>
              <a:rPr lang="en-US" altLang="ko-KR" dirty="0" err="1"/>
              <a:t>url</a:t>
            </a:r>
            <a:r>
              <a:rPr lang="en-US" altLang="ko-KR" dirty="0" smtClean="0"/>
              <a:t>,“root",“</a:t>
            </a:r>
            <a:r>
              <a:rPr lang="en-US" altLang="ko-KR" dirty="0" err="1" smtClean="0">
                <a:solidFill>
                  <a:srgbClr val="C00000"/>
                </a:solidFill>
              </a:rPr>
              <a:t>hansung</a:t>
            </a:r>
            <a:r>
              <a:rPr lang="en-US" altLang="ko-KR" dirty="0" smtClean="0"/>
              <a:t>");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                </a:t>
            </a:r>
            <a:r>
              <a:rPr lang="en-US" altLang="ko-KR" dirty="0"/>
              <a:t>String </a:t>
            </a:r>
            <a:r>
              <a:rPr lang="en-US" altLang="ko-KR" dirty="0" err="1"/>
              <a:t>sql</a:t>
            </a:r>
            <a:r>
              <a:rPr lang="en-US" altLang="ko-KR" dirty="0"/>
              <a:t> = "insert into </a:t>
            </a:r>
            <a:r>
              <a:rPr lang="en-US" altLang="ko-KR" dirty="0" err="1"/>
              <a:t>jdbc_test</a:t>
            </a:r>
            <a:r>
              <a:rPr lang="en-US" altLang="ko-KR" dirty="0"/>
              <a:t> values(?,?)";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                </a:t>
            </a:r>
            <a:r>
              <a:rPr lang="en-US" altLang="ko-KR" dirty="0" err="1"/>
              <a:t>pstmt</a:t>
            </a:r>
            <a:r>
              <a:rPr lang="en-US" altLang="ko-KR" dirty="0"/>
              <a:t> = </a:t>
            </a:r>
            <a:r>
              <a:rPr lang="en-US" altLang="ko-KR" dirty="0" err="1"/>
              <a:t>conn.prepareStatement</a:t>
            </a:r>
            <a:r>
              <a:rPr lang="en-US" altLang="ko-KR" dirty="0"/>
              <a:t>(</a:t>
            </a:r>
            <a:r>
              <a:rPr lang="en-US" altLang="ko-KR" dirty="0" err="1"/>
              <a:t>sql</a:t>
            </a:r>
            <a:r>
              <a:rPr lang="en-US" altLang="ko-KR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                </a:t>
            </a:r>
            <a:r>
              <a:rPr lang="en-US" altLang="ko-KR" dirty="0" err="1"/>
              <a:t>pstmt.setString</a:t>
            </a:r>
            <a:r>
              <a:rPr lang="en-US" altLang="ko-KR" dirty="0"/>
              <a:t>(1,request.getParameter("username"));	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                </a:t>
            </a:r>
            <a:r>
              <a:rPr lang="en-US" altLang="ko-KR" dirty="0" err="1"/>
              <a:t>pstmt.setString</a:t>
            </a:r>
            <a:r>
              <a:rPr lang="en-US" altLang="ko-KR" dirty="0"/>
              <a:t>(2,request.getParameter("email"));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                </a:t>
            </a:r>
            <a:r>
              <a:rPr lang="en-US" altLang="ko-KR" dirty="0"/>
              <a:t>if(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("username") != null)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             </a:t>
            </a:r>
            <a:r>
              <a:rPr lang="en-US" altLang="ko-KR" dirty="0"/>
              <a:t>	</a:t>
            </a:r>
            <a:r>
              <a:rPr lang="en-US" altLang="ko-KR" dirty="0" err="1"/>
              <a:t>pstmt.executeUpdate</a:t>
            </a:r>
            <a:r>
              <a:rPr lang="en-US" altLang="ko-KR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		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	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	catch(Exception e)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(e);	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%&gt;</a:t>
            </a:r>
            <a:endParaRPr lang="ko-KR" altLang="en-US" dirty="0"/>
          </a:p>
          <a:p>
            <a:r>
              <a:rPr lang="ko-KR" altLang="en-US" dirty="0" smtClean="0"/>
              <a:t>이전화면 내용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3827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jdbctest.jsp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80728"/>
            <a:ext cx="8424936" cy="5400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&lt;%@ page language="java" </a:t>
            </a:r>
            <a:r>
              <a:rPr lang="en-US" altLang="ko-KR" dirty="0" err="1"/>
              <a:t>contentType</a:t>
            </a:r>
            <a:r>
              <a:rPr lang="en-US" altLang="ko-KR" dirty="0"/>
              <a:t>="text/html; charset=UTF-8" </a:t>
            </a:r>
            <a:r>
              <a:rPr lang="en-US" altLang="ko-KR" dirty="0" err="1"/>
              <a:t>pageEncoding</a:t>
            </a:r>
            <a:r>
              <a:rPr lang="en-US" altLang="ko-KR" dirty="0"/>
              <a:t>="UTF-8" import="</a:t>
            </a:r>
            <a:r>
              <a:rPr lang="en-US" altLang="ko-KR" dirty="0" err="1"/>
              <a:t>java.sql</a:t>
            </a:r>
            <a:r>
              <a:rPr lang="en-US" altLang="ko-KR" dirty="0"/>
              <a:t>.*"%&gt;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&lt;!DOCTYPE html PUBLIC "-//W3C//DTD HTML 4.01 Transitional//EN" "http://www.w3.org/TR/html4/loose.dtd"&gt;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&lt;% </a:t>
            </a:r>
            <a:r>
              <a:rPr lang="en-US" altLang="ko-KR" dirty="0" err="1"/>
              <a:t>request.setCharacterEncoding</a:t>
            </a:r>
            <a:r>
              <a:rPr lang="en-US" altLang="ko-KR" dirty="0"/>
              <a:t>("utf-8"); %&gt;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&lt;%</a:t>
            </a:r>
            <a:r>
              <a:rPr lang="ko-KR" altLang="en-US" dirty="0"/>
              <a:t>	</a:t>
            </a:r>
            <a:r>
              <a:rPr lang="en-US" altLang="ko-KR" dirty="0"/>
              <a:t>Connection conn = null;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PreparedStatement</a:t>
            </a:r>
            <a:r>
              <a:rPr lang="en-US" altLang="ko-KR" dirty="0"/>
              <a:t> </a:t>
            </a:r>
            <a:r>
              <a:rPr lang="en-US" altLang="ko-KR" dirty="0" err="1"/>
              <a:t>pstmt</a:t>
            </a:r>
            <a:r>
              <a:rPr lang="en-US" altLang="ko-KR" dirty="0"/>
              <a:t> = null;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	</a:t>
            </a:r>
            <a:r>
              <a:rPr lang="en-US" altLang="ko-KR" dirty="0"/>
              <a:t>String </a:t>
            </a:r>
            <a:r>
              <a:rPr lang="en-US" altLang="ko-KR" dirty="0" err="1"/>
              <a:t>jdbc_driver</a:t>
            </a:r>
            <a:r>
              <a:rPr lang="en-US" altLang="ko-KR" dirty="0"/>
              <a:t> = "</a:t>
            </a:r>
            <a:r>
              <a:rPr lang="en-US" altLang="ko-KR" dirty="0" err="1"/>
              <a:t>com.mysql.jdbc.Driver</a:t>
            </a:r>
            <a:r>
              <a:rPr lang="en-US" altLang="ko-KR" dirty="0"/>
              <a:t>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	String </a:t>
            </a:r>
            <a:r>
              <a:rPr lang="en-US" altLang="ko-KR" dirty="0" err="1"/>
              <a:t>jdbc_url</a:t>
            </a:r>
            <a:r>
              <a:rPr lang="en-US" altLang="ko-KR" dirty="0"/>
              <a:t> = "</a:t>
            </a:r>
            <a:r>
              <a:rPr lang="en-US" altLang="ko-KR" dirty="0" err="1"/>
              <a:t>jdbc:mysql</a:t>
            </a:r>
            <a:r>
              <a:rPr lang="en-US" altLang="ko-KR" dirty="0" smtClean="0"/>
              <a:t>://</a:t>
            </a:r>
            <a:r>
              <a:rPr lang="en-US" altLang="ko-KR" dirty="0" smtClean="0">
                <a:solidFill>
                  <a:srgbClr val="C00000"/>
                </a:solidFill>
              </a:rPr>
              <a:t>127.0.0.1/</a:t>
            </a:r>
            <a:r>
              <a:rPr lang="en-US" altLang="ko-KR" dirty="0" err="1" smtClean="0">
                <a:solidFill>
                  <a:srgbClr val="C00000"/>
                </a:solidFill>
              </a:rPr>
              <a:t>jspdb?useSSL</a:t>
            </a:r>
            <a:r>
              <a:rPr lang="en-US" altLang="ko-KR" dirty="0" smtClean="0">
                <a:solidFill>
                  <a:srgbClr val="C00000"/>
                </a:solidFill>
              </a:rPr>
              <a:t>=false</a:t>
            </a:r>
            <a:r>
              <a:rPr lang="en-US" altLang="ko-KR" dirty="0">
                <a:solidFill>
                  <a:srgbClr val="C00000"/>
                </a:solidFill>
              </a:rPr>
              <a:t>&amp;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rgbClr val="C00000"/>
                </a:solidFill>
              </a:rPr>
              <a:t>                 </a:t>
            </a:r>
            <a:r>
              <a:rPr lang="en-US" altLang="ko-KR" dirty="0" err="1">
                <a:solidFill>
                  <a:srgbClr val="C00000"/>
                </a:solidFill>
              </a:rPr>
              <a:t>serverTimezone</a:t>
            </a:r>
            <a:r>
              <a:rPr lang="en-US" altLang="ko-KR" dirty="0">
                <a:solidFill>
                  <a:srgbClr val="C00000"/>
                </a:solidFill>
              </a:rPr>
              <a:t>=Asia/Seoul </a:t>
            </a:r>
            <a:r>
              <a:rPr lang="en-US" altLang="ko-KR" dirty="0" smtClean="0"/>
              <a:t>";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try{     </a:t>
            </a:r>
            <a:r>
              <a:rPr lang="en-US" altLang="ko-KR" dirty="0" err="1" smtClean="0"/>
              <a:t>Class.forName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jdbc_driver</a:t>
            </a:r>
            <a:r>
              <a:rPr lang="en-US" altLang="ko-KR" dirty="0" smtClean="0"/>
              <a:t>);</a:t>
            </a:r>
            <a:r>
              <a:rPr lang="ko-KR" altLang="en-US" dirty="0" smtClean="0"/>
              <a:t>         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                      conn </a:t>
            </a:r>
            <a:r>
              <a:rPr lang="en-US" altLang="ko-KR" dirty="0"/>
              <a:t>= </a:t>
            </a:r>
            <a:r>
              <a:rPr lang="en-US" altLang="ko-KR" dirty="0" err="1"/>
              <a:t>DriverManager.getConnection</a:t>
            </a:r>
            <a:r>
              <a:rPr lang="en-US" altLang="ko-KR" dirty="0"/>
              <a:t>(jdbc_</a:t>
            </a:r>
            <a:r>
              <a:rPr lang="en-US" altLang="ko-KR" dirty="0" err="1"/>
              <a:t>url</a:t>
            </a:r>
            <a:r>
              <a:rPr lang="en-US" altLang="ko-KR" dirty="0" smtClean="0"/>
              <a:t>,“root",“</a:t>
            </a:r>
            <a:r>
              <a:rPr lang="en-US" altLang="ko-KR" dirty="0" err="1" smtClean="0"/>
              <a:t>hansung</a:t>
            </a:r>
            <a:r>
              <a:rPr lang="en-US" altLang="ko-KR" dirty="0" smtClean="0"/>
              <a:t>");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                      </a:t>
            </a:r>
            <a:r>
              <a:rPr lang="en-US" altLang="ko-KR" dirty="0" smtClean="0"/>
              <a:t>String </a:t>
            </a:r>
            <a:r>
              <a:rPr lang="en-US" altLang="ko-KR" dirty="0" err="1"/>
              <a:t>sql</a:t>
            </a:r>
            <a:r>
              <a:rPr lang="en-US" altLang="ko-KR" dirty="0"/>
              <a:t> = "insert into </a:t>
            </a:r>
            <a:r>
              <a:rPr lang="en-US" altLang="ko-KR" dirty="0" err="1"/>
              <a:t>jdbc_test</a:t>
            </a:r>
            <a:r>
              <a:rPr lang="en-US" altLang="ko-KR" dirty="0"/>
              <a:t> values(?,?)";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                      </a:t>
            </a:r>
            <a:r>
              <a:rPr lang="en-US" altLang="ko-KR" dirty="0" err="1" smtClean="0"/>
              <a:t>pstmt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conn.prepareStatement</a:t>
            </a:r>
            <a:r>
              <a:rPr lang="en-US" altLang="ko-KR" dirty="0"/>
              <a:t>(</a:t>
            </a:r>
            <a:r>
              <a:rPr lang="en-US" altLang="ko-KR" dirty="0" err="1"/>
              <a:t>sql</a:t>
            </a:r>
            <a:r>
              <a:rPr lang="en-US" altLang="ko-KR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                      </a:t>
            </a:r>
            <a:r>
              <a:rPr lang="en-US" altLang="ko-KR" dirty="0" err="1" smtClean="0"/>
              <a:t>pstmt.setString</a:t>
            </a:r>
            <a:r>
              <a:rPr lang="en-US" altLang="ko-KR" dirty="0" smtClean="0"/>
              <a:t>(1,request.getParameter</a:t>
            </a:r>
            <a:r>
              <a:rPr lang="en-US" altLang="ko-KR" dirty="0"/>
              <a:t>("username</a:t>
            </a:r>
            <a:r>
              <a:rPr lang="en-US" altLang="ko-KR" dirty="0" smtClean="0"/>
              <a:t>"));</a:t>
            </a:r>
            <a:r>
              <a:rPr lang="en-US" altLang="ko-KR" dirty="0"/>
              <a:t>	</a:t>
            </a:r>
            <a:r>
              <a:rPr lang="en-US" altLang="ko-KR" dirty="0" smtClean="0"/>
              <a:t>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</a:t>
            </a:r>
            <a:r>
              <a:rPr lang="en-US" altLang="ko-KR" dirty="0" err="1" smtClean="0"/>
              <a:t>pstmt.setString</a:t>
            </a:r>
            <a:r>
              <a:rPr lang="en-US" altLang="ko-KR" dirty="0" smtClean="0"/>
              <a:t>(2,request.getParameter</a:t>
            </a:r>
            <a:r>
              <a:rPr lang="en-US" altLang="ko-KR" dirty="0"/>
              <a:t>("email"));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                      if(</a:t>
            </a:r>
            <a:r>
              <a:rPr lang="en-US" altLang="ko-KR" dirty="0" err="1" smtClean="0"/>
              <a:t>request.getParameter</a:t>
            </a:r>
            <a:r>
              <a:rPr lang="en-US" altLang="ko-KR" dirty="0"/>
              <a:t>("username") != null)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pstmt.executeUpdate</a:t>
            </a:r>
            <a:r>
              <a:rPr lang="en-US" altLang="ko-KR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		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	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	catch(Exception e)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(e</a:t>
            </a:r>
            <a:r>
              <a:rPr lang="en-US" altLang="ko-KR" dirty="0" smtClean="0"/>
              <a:t>);</a:t>
            </a:r>
            <a:r>
              <a:rPr lang="en-US" altLang="ko-KR" dirty="0"/>
              <a:t>	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%&gt;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2024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&lt;HTML</a:t>
            </a:r>
            <a:r>
              <a:rPr lang="en-US" altLang="ko-KR" dirty="0" smtClean="0"/>
              <a:t>&gt;&lt;</a:t>
            </a:r>
            <a:r>
              <a:rPr lang="en-US" altLang="ko-KR" dirty="0"/>
              <a:t>HEAD&gt;&lt;TITLE&gt;ch08 : JDBC </a:t>
            </a:r>
            <a:r>
              <a:rPr lang="ko-KR" altLang="en-US" dirty="0"/>
              <a:t>테스트 </a:t>
            </a:r>
            <a:r>
              <a:rPr lang="en-US" altLang="ko-KR" dirty="0"/>
              <a:t>&lt;/TITLE&gt;&lt;/HEAD&gt;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&lt;BODY&gt;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&lt;div align="center</a:t>
            </a:r>
            <a:r>
              <a:rPr lang="en-US" altLang="ko-KR" dirty="0" smtClean="0"/>
              <a:t>"&gt;&lt;</a:t>
            </a:r>
            <a:r>
              <a:rPr lang="en-US" altLang="ko-KR" dirty="0"/>
              <a:t>H2&gt;</a:t>
            </a:r>
            <a:r>
              <a:rPr lang="ko-KR" altLang="en-US" dirty="0"/>
              <a:t>이벤트 등록</a:t>
            </a:r>
            <a:r>
              <a:rPr lang="en-US" altLang="ko-KR" dirty="0"/>
              <a:t>&lt;/H2</a:t>
            </a:r>
            <a:r>
              <a:rPr lang="en-US" altLang="ko-KR" dirty="0" smtClean="0"/>
              <a:t>&gt;&lt;</a:t>
            </a:r>
            <a:r>
              <a:rPr lang="en-US" altLang="ko-KR" dirty="0"/>
              <a:t>HR&gt;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form name=form1 method=post action=</a:t>
            </a:r>
            <a:r>
              <a:rPr lang="en-US" altLang="ko-KR" dirty="0" err="1"/>
              <a:t>jdbctest.jsp</a:t>
            </a:r>
            <a:r>
              <a:rPr lang="en-US" altLang="ko-KR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등록이름 </a:t>
            </a:r>
            <a:r>
              <a:rPr lang="en-US" altLang="ko-KR" dirty="0"/>
              <a:t>: &lt;input type=text name=username&gt;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email</a:t>
            </a:r>
            <a:r>
              <a:rPr lang="ko-KR" altLang="en-US" dirty="0"/>
              <a:t>주소 </a:t>
            </a:r>
            <a:r>
              <a:rPr lang="en-US" altLang="ko-KR" dirty="0"/>
              <a:t>: &lt;input type=text name=email size=20&gt;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&lt;input type=submit value="</a:t>
            </a:r>
            <a:r>
              <a:rPr lang="ko-KR" altLang="en-US" dirty="0"/>
              <a:t>등록</a:t>
            </a:r>
            <a:r>
              <a:rPr lang="en-US" altLang="ko-KR" dirty="0" smtClean="0"/>
              <a:t>"&gt;&lt;/</a:t>
            </a:r>
            <a:r>
              <a:rPr lang="en-US" altLang="ko-KR" dirty="0"/>
              <a:t>form&gt;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&lt;HR</a:t>
            </a:r>
            <a:r>
              <a:rPr lang="en-US" altLang="ko-KR" dirty="0" smtClean="0"/>
              <a:t>&gt;&lt;/</a:t>
            </a:r>
            <a:r>
              <a:rPr lang="en-US" altLang="ko-KR" dirty="0"/>
              <a:t>div&gt;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# </a:t>
            </a:r>
            <a:r>
              <a:rPr lang="ko-KR" altLang="en-US" dirty="0"/>
              <a:t>등록 목록</a:t>
            </a:r>
            <a:r>
              <a:rPr lang="en-US" altLang="ko-KR" dirty="0"/>
              <a:t>&lt;P&gt;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&lt;%</a:t>
            </a:r>
            <a:r>
              <a:rPr lang="en-US" altLang="ko-KR" dirty="0"/>
              <a:t>	try</a:t>
            </a:r>
            <a:r>
              <a:rPr lang="en-US" altLang="ko-KR" dirty="0" smtClean="0"/>
              <a:t>{</a:t>
            </a:r>
            <a:r>
              <a:rPr lang="en-US" altLang="ko-KR" dirty="0"/>
              <a:t>	String </a:t>
            </a:r>
            <a:r>
              <a:rPr lang="en-US" altLang="ko-KR" dirty="0" err="1"/>
              <a:t>sql</a:t>
            </a:r>
            <a:r>
              <a:rPr lang="en-US" altLang="ko-KR" dirty="0"/>
              <a:t> = "select username, email from </a:t>
            </a:r>
            <a:r>
              <a:rPr lang="en-US" altLang="ko-KR" dirty="0" err="1"/>
              <a:t>jdbc_test</a:t>
            </a:r>
            <a:r>
              <a:rPr lang="en-US" altLang="ko-KR" dirty="0"/>
              <a:t>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pstmt</a:t>
            </a:r>
            <a:r>
              <a:rPr lang="en-US" altLang="ko-KR" dirty="0"/>
              <a:t> = </a:t>
            </a:r>
            <a:r>
              <a:rPr lang="en-US" altLang="ko-KR" dirty="0" err="1"/>
              <a:t>conn.prepareStatement</a:t>
            </a:r>
            <a:r>
              <a:rPr lang="en-US" altLang="ko-KR" dirty="0"/>
              <a:t>(</a:t>
            </a:r>
            <a:r>
              <a:rPr lang="en-US" altLang="ko-KR" dirty="0" err="1"/>
              <a:t>sql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en-US" altLang="ko-KR" dirty="0" err="1"/>
              <a:t>rs</a:t>
            </a:r>
            <a:r>
              <a:rPr lang="en-US" altLang="ko-KR" dirty="0"/>
              <a:t> = </a:t>
            </a:r>
            <a:r>
              <a:rPr lang="en-US" altLang="ko-KR" dirty="0" err="1"/>
              <a:t>pstmt.executeQuery</a:t>
            </a:r>
            <a:r>
              <a:rPr lang="en-US" altLang="ko-KR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=1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		while(</a:t>
            </a:r>
            <a:r>
              <a:rPr lang="en-US" altLang="ko-KR" dirty="0" err="1"/>
              <a:t>rs.next</a:t>
            </a:r>
            <a:r>
              <a:rPr lang="en-US" altLang="ko-KR" dirty="0"/>
              <a:t>()) </a:t>
            </a:r>
            <a:r>
              <a:rPr lang="en-US" altLang="ko-KR" dirty="0" smtClean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out.println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+" : "+</a:t>
            </a:r>
            <a:r>
              <a:rPr lang="en-US" altLang="ko-KR" dirty="0" err="1"/>
              <a:t>rs.getString</a:t>
            </a:r>
            <a:r>
              <a:rPr lang="en-US" altLang="ko-KR" dirty="0"/>
              <a:t>(1)+" , "+</a:t>
            </a:r>
            <a:r>
              <a:rPr lang="en-US" altLang="ko-KR" dirty="0" err="1"/>
              <a:t>rs.getString</a:t>
            </a:r>
            <a:r>
              <a:rPr lang="en-US" altLang="ko-KR" dirty="0"/>
              <a:t>("email")+"&lt;BR&gt;");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i</a:t>
            </a:r>
            <a:r>
              <a:rPr lang="en-US" altLang="ko-KR" dirty="0"/>
              <a:t>++;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		</a:t>
            </a:r>
            <a:r>
              <a:rPr lang="en-US" altLang="ko-KR" dirty="0" smtClean="0"/>
              <a:t>}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rs.close</a:t>
            </a:r>
            <a:r>
              <a:rPr lang="en-US" altLang="ko-KR" dirty="0" smtClean="0"/>
              <a:t>();</a:t>
            </a:r>
            <a:r>
              <a:rPr lang="en-US" altLang="ko-KR" dirty="0"/>
              <a:t>	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pstmt.close</a:t>
            </a:r>
            <a:r>
              <a:rPr lang="en-US" altLang="ko-KR" dirty="0" smtClean="0"/>
              <a:t>();  </a:t>
            </a:r>
            <a:r>
              <a:rPr lang="en-US" altLang="ko-KR" dirty="0" err="1" smtClean="0"/>
              <a:t>conn.close</a:t>
            </a:r>
            <a:r>
              <a:rPr lang="en-US" altLang="ko-KR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	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	catch(Exception e)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(e</a:t>
            </a:r>
            <a:r>
              <a:rPr lang="en-US" altLang="ko-KR" dirty="0" smtClean="0"/>
              <a:t>);</a:t>
            </a:r>
            <a:r>
              <a:rPr lang="en-US" altLang="ko-KR" dirty="0"/>
              <a:t>	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%&gt;&lt;/</a:t>
            </a:r>
            <a:r>
              <a:rPr lang="en-US" altLang="ko-KR" dirty="0"/>
              <a:t>BODY</a:t>
            </a:r>
            <a:r>
              <a:rPr lang="en-US" altLang="ko-KR" dirty="0" smtClean="0"/>
              <a:t>&gt;&lt;/</a:t>
            </a:r>
            <a:r>
              <a:rPr lang="en-US" altLang="ko-KR" dirty="0"/>
              <a:t>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13643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05. [</a:t>
            </a:r>
            <a:r>
              <a:rPr lang="ko-KR" altLang="en-US" sz="2000" dirty="0">
                <a:solidFill>
                  <a:prstClr val="black"/>
                </a:solidFill>
              </a:rPr>
              <a:t>기본실습</a:t>
            </a:r>
            <a:r>
              <a:rPr lang="en-US" altLang="ko-KR" sz="2000" dirty="0">
                <a:solidFill>
                  <a:prstClr val="black"/>
                </a:solidFill>
              </a:rPr>
              <a:t>]JDBC</a:t>
            </a:r>
            <a:r>
              <a:rPr lang="ko-KR" altLang="en-US" sz="2000" dirty="0">
                <a:solidFill>
                  <a:prstClr val="black"/>
                </a:solidFill>
              </a:rPr>
              <a:t>프로그래밍 </a:t>
            </a:r>
            <a:r>
              <a:rPr lang="ko-KR" altLang="ko-KR" sz="2000" dirty="0">
                <a:solidFill>
                  <a:prstClr val="black"/>
                </a:solidFill>
              </a:rPr>
              <a:t>:</a:t>
            </a:r>
            <a:r>
              <a:rPr lang="ko-KR" altLang="en-US" sz="2000" dirty="0">
                <a:solidFill>
                  <a:prstClr val="black"/>
                </a:solidFill>
              </a:rPr>
              <a:t> </a:t>
            </a:r>
            <a:r>
              <a:rPr lang="en-US" altLang="ko-KR" sz="2000" dirty="0">
                <a:solidFill>
                  <a:prstClr val="black"/>
                </a:solidFill>
              </a:rPr>
              <a:t>MySQL </a:t>
            </a:r>
            <a:r>
              <a:rPr lang="ko-KR" altLang="en-US" sz="2000" dirty="0">
                <a:solidFill>
                  <a:prstClr val="black"/>
                </a:solidFill>
              </a:rPr>
              <a:t>연동 </a:t>
            </a:r>
            <a:r>
              <a:rPr lang="en-US" altLang="ko-KR" sz="2000" dirty="0">
                <a:solidFill>
                  <a:prstClr val="black"/>
                </a:solidFill>
              </a:rPr>
              <a:t>JSP </a:t>
            </a:r>
            <a:r>
              <a:rPr lang="ko-KR" altLang="en-US" sz="2000" dirty="0">
                <a:solidFill>
                  <a:prstClr val="black"/>
                </a:solidFill>
              </a:rPr>
              <a:t>프로그래밍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980728"/>
            <a:ext cx="7704856" cy="4066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실습</a:t>
            </a: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]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데이터베이스 연결 구현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jdbctest.jsp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)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–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교재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p.325 ~ 326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참고</a:t>
            </a:r>
            <a:endParaRPr kumimoji="0" lang="en-US" altLang="ko-KR" sz="1200" dirty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주요 소스코드 분석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스크립트릿을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이용해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JDBC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드라이버 클래스 이름과 접속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URL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을 변수로 설정한다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Class.forName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()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으로 드라이버를 로드하고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DriverManager.getConnection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()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을 이용해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DB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연결을 만든다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6700" lvl="1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9813" y="2648190"/>
            <a:ext cx="7810719" cy="32290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01536" y="2686145"/>
            <a:ext cx="4994599" cy="315317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10 // 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데이터베이스 연결 관련 정보를 문자열로 선언</a:t>
            </a:r>
            <a:endParaRPr kumimoji="0" lang="en-US" altLang="ko-KR" sz="105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11 String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jdbc_driver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= “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com.mysql.jdbc.Driver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”;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12 String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jdbc_url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= “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jdbc:mysql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://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localhost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/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jspdb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”;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13 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14 try{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15     // JDBC 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드라이버 로드</a:t>
            </a:r>
            <a:endParaRPr kumimoji="0" lang="en-US" altLang="ko-KR" sz="105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16    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Class.forName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jdbc_driver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);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17 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18     // 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데이터베이스 연결 정보를 이용해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Connection </a:t>
            </a:r>
            <a:r>
              <a:rPr kumimoji="0" lang="ko-KR" altLang="en-US" sz="1050" dirty="0" err="1" smtClean="0">
                <a:solidFill>
                  <a:prstClr val="black"/>
                </a:solidFill>
                <a:latin typeface="+mn-ea"/>
                <a:ea typeface="+mn-ea"/>
              </a:rPr>
              <a:t>인스턴스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 확보</a:t>
            </a:r>
            <a:endParaRPr kumimoji="0" lang="en-US" altLang="ko-KR" sz="105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19</a:t>
            </a:r>
            <a:r>
              <a:rPr kumimoji="0" lang="en-US" altLang="ko-KR" sz="105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   Conn =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DriverManager.getConnection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(jdbc_url,“jspbook”,”1234”);</a:t>
            </a:r>
          </a:p>
        </p:txBody>
      </p:sp>
    </p:spTree>
    <p:extLst>
      <p:ext uri="{BB962C8B-B14F-4D97-AF65-F5344CB8AC3E}">
        <p14:creationId xmlns:p14="http://schemas.microsoft.com/office/powerpoint/2010/main" val="98646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05. [</a:t>
            </a:r>
            <a:r>
              <a:rPr lang="ko-KR" altLang="en-US" sz="2000" dirty="0">
                <a:solidFill>
                  <a:prstClr val="black"/>
                </a:solidFill>
              </a:rPr>
              <a:t>기본실습</a:t>
            </a:r>
            <a:r>
              <a:rPr lang="en-US" altLang="ko-KR" sz="2000" dirty="0">
                <a:solidFill>
                  <a:prstClr val="black"/>
                </a:solidFill>
              </a:rPr>
              <a:t>]JDBC</a:t>
            </a:r>
            <a:r>
              <a:rPr lang="ko-KR" altLang="en-US" sz="2000" dirty="0">
                <a:solidFill>
                  <a:prstClr val="black"/>
                </a:solidFill>
              </a:rPr>
              <a:t>프로그래밍 </a:t>
            </a:r>
            <a:r>
              <a:rPr lang="ko-KR" altLang="ko-KR" sz="2000" dirty="0">
                <a:solidFill>
                  <a:prstClr val="black"/>
                </a:solidFill>
              </a:rPr>
              <a:t>:</a:t>
            </a:r>
            <a:r>
              <a:rPr lang="ko-KR" altLang="en-US" sz="2000" dirty="0">
                <a:solidFill>
                  <a:prstClr val="black"/>
                </a:solidFill>
              </a:rPr>
              <a:t> </a:t>
            </a:r>
            <a:r>
              <a:rPr lang="en-US" altLang="ko-KR" sz="2000" dirty="0">
                <a:solidFill>
                  <a:prstClr val="black"/>
                </a:solidFill>
              </a:rPr>
              <a:t>MySQL </a:t>
            </a:r>
            <a:r>
              <a:rPr lang="ko-KR" altLang="en-US" sz="2000" dirty="0">
                <a:solidFill>
                  <a:prstClr val="black"/>
                </a:solidFill>
              </a:rPr>
              <a:t>연동 </a:t>
            </a:r>
            <a:r>
              <a:rPr lang="en-US" altLang="ko-KR" sz="2000" dirty="0">
                <a:solidFill>
                  <a:prstClr val="black"/>
                </a:solidFill>
              </a:rPr>
              <a:t>JSP </a:t>
            </a:r>
            <a:r>
              <a:rPr lang="ko-KR" altLang="en-US" sz="2000" dirty="0">
                <a:solidFill>
                  <a:prstClr val="black"/>
                </a:solidFill>
              </a:rPr>
              <a:t>프로그래밍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980728"/>
            <a:ext cx="7920880" cy="2966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실습</a:t>
            </a: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]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데이터 입력 구현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jdbctest.jsp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)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–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교재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p.326 ~ 327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참고</a:t>
            </a:r>
            <a:endParaRPr kumimoji="0" lang="en-US" altLang="ko-KR" sz="1200" dirty="0" smtClean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주요 소스코드 분석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기본 쿼리를 만들고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HTML form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에서 입력된 두개의 값을 가져와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PreparedStatement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를 구성한다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723900" lvl="2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2" indent="-190500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쿼리 실행은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pstmt.executeUpdate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()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를 이용한다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5737" y="2060848"/>
            <a:ext cx="7810719" cy="16217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87459" y="2060848"/>
            <a:ext cx="6348837" cy="15873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21     // Connection 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클래스의 </a:t>
            </a:r>
            <a:r>
              <a:rPr kumimoji="0" lang="ko-KR" altLang="en-US" sz="1050" dirty="0" err="1" smtClean="0">
                <a:solidFill>
                  <a:prstClr val="black"/>
                </a:solidFill>
                <a:latin typeface="+mn-ea"/>
                <a:ea typeface="+mn-ea"/>
              </a:rPr>
              <a:t>인스턴스로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 부터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SQL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문 작성을 위한 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Statement 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준비</a:t>
            </a:r>
            <a:endParaRPr kumimoji="0" lang="en-US" altLang="ko-KR" sz="105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22     String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sql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= “insert into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jdbc_test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values(?.?)”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23    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pstmt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=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conn.prepareStatement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sql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);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24    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pstmt.setString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(1,request.getParameter(“username”));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25    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pstmt.setString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(2,request.getParameter(“email”));</a:t>
            </a:r>
            <a:endParaRPr kumimoji="0" lang="en-US" altLang="ko-KR" sz="105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19458" name="Picture 2" descr="C:\Users\orize\Downloads\이미지 파일\8장\ch08_img\ch8_nn5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37" y="4005064"/>
            <a:ext cx="3835734" cy="285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86271" y="6546831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림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8-46]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입력된 데이터 확인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61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05. [</a:t>
            </a:r>
            <a:r>
              <a:rPr lang="ko-KR" altLang="en-US" sz="2000" dirty="0">
                <a:solidFill>
                  <a:prstClr val="black"/>
                </a:solidFill>
              </a:rPr>
              <a:t>기본실습</a:t>
            </a:r>
            <a:r>
              <a:rPr lang="en-US" altLang="ko-KR" sz="2000" dirty="0">
                <a:solidFill>
                  <a:prstClr val="black"/>
                </a:solidFill>
              </a:rPr>
              <a:t>]JDBC</a:t>
            </a:r>
            <a:r>
              <a:rPr lang="ko-KR" altLang="en-US" sz="2000" dirty="0">
                <a:solidFill>
                  <a:prstClr val="black"/>
                </a:solidFill>
              </a:rPr>
              <a:t>프로그래밍 </a:t>
            </a:r>
            <a:r>
              <a:rPr lang="ko-KR" altLang="ko-KR" sz="2000" dirty="0">
                <a:solidFill>
                  <a:prstClr val="black"/>
                </a:solidFill>
              </a:rPr>
              <a:t>:</a:t>
            </a:r>
            <a:r>
              <a:rPr lang="ko-KR" altLang="en-US" sz="2000" dirty="0">
                <a:solidFill>
                  <a:prstClr val="black"/>
                </a:solidFill>
              </a:rPr>
              <a:t> </a:t>
            </a:r>
            <a:r>
              <a:rPr lang="en-US" altLang="ko-KR" sz="2000" dirty="0">
                <a:solidFill>
                  <a:prstClr val="black"/>
                </a:solidFill>
              </a:rPr>
              <a:t>MySQL </a:t>
            </a:r>
            <a:r>
              <a:rPr lang="ko-KR" altLang="en-US" sz="2000" dirty="0">
                <a:solidFill>
                  <a:prstClr val="black"/>
                </a:solidFill>
              </a:rPr>
              <a:t>연동 </a:t>
            </a:r>
            <a:r>
              <a:rPr lang="en-US" altLang="ko-KR" sz="2000" dirty="0">
                <a:solidFill>
                  <a:prstClr val="black"/>
                </a:solidFill>
              </a:rPr>
              <a:t>JSP </a:t>
            </a:r>
            <a:r>
              <a:rPr lang="ko-KR" altLang="en-US" sz="2000" dirty="0">
                <a:solidFill>
                  <a:prstClr val="black"/>
                </a:solidFill>
              </a:rPr>
              <a:t>프로그래밍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980728"/>
            <a:ext cx="79208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실습</a:t>
            </a: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]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데이터 출력 구현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jdbctest.jsp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)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–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교재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p.330 ~ 331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참고</a:t>
            </a:r>
            <a:endParaRPr kumimoji="0" lang="en-US" altLang="ko-KR" sz="1200" dirty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주요 소스코드 분석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select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문을 이용해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DB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에 저장된 값을 가져와 출력한다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ResultSet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객체를 이용하고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getXxx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()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메서드를 통해 데이터를 가지고 온다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0100" lvl="1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for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루프를 돌며 가져온 데이터를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HTML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과 조합하여 출력한다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76276" y="2339599"/>
            <a:ext cx="7810719" cy="22136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76276" y="2339599"/>
            <a:ext cx="5423916" cy="22136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53     // select 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문장을 문자열 형태로 구성한다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54     String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sql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= “select username, email from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jdbc_test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”;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55 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56    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pstmt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=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conn.prepareStatement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sql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);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57 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58     // select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를 수행하면 데이터정보가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ResultSet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클래스의 </a:t>
            </a:r>
            <a:r>
              <a:rPr kumimoji="0" lang="ko-KR" altLang="en-US" sz="1050" dirty="0" err="1" smtClean="0">
                <a:solidFill>
                  <a:prstClr val="black"/>
                </a:solidFill>
                <a:latin typeface="+mn-ea"/>
                <a:ea typeface="+mn-ea"/>
              </a:rPr>
              <a:t>인스턴스로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 반환된다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59    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ResultSet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rs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 =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pstmt.executeQuery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();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76276" y="5110398"/>
            <a:ext cx="7810719" cy="10307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76276" y="5110398"/>
            <a:ext cx="5423916" cy="961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62     // 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+mn-ea"/>
                <a:ea typeface="+mn-ea"/>
              </a:rPr>
              <a:t>마지막 데이터까지 반복한다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63     while(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rs.next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()) {</a:t>
            </a:r>
          </a:p>
          <a:p>
            <a:pPr marL="0" lvl="1" indent="-285750" eaLnBrk="0" hangingPunct="0">
              <a:lnSpc>
                <a:spcPct val="150000"/>
              </a:lnSpc>
              <a:spcBef>
                <a:spcPct val="20000"/>
              </a:spcBef>
              <a:spcAft>
                <a:spcPts val="300"/>
              </a:spcAft>
              <a:buClr>
                <a:prstClr val="white">
                  <a:lumMod val="50000"/>
                </a:prstClr>
              </a:buClr>
              <a:buSzPct val="96000"/>
            </a:pP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64         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out.println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i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+” : “+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rs.getString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(1)+” , “+</a:t>
            </a:r>
            <a:r>
              <a:rPr kumimoji="0" lang="en-US" altLang="ko-KR" sz="1050" dirty="0" err="1" smtClean="0">
                <a:solidFill>
                  <a:prstClr val="black"/>
                </a:solidFill>
                <a:latin typeface="+mn-ea"/>
                <a:ea typeface="+mn-ea"/>
              </a:rPr>
              <a:t>rs.getString</a:t>
            </a:r>
            <a:r>
              <a:rPr kumimoji="0" lang="en-US" altLang="ko-KR" sz="1050" dirty="0" smtClean="0">
                <a:solidFill>
                  <a:prstClr val="black"/>
                </a:solidFill>
                <a:latin typeface="+mn-ea"/>
                <a:ea typeface="+mn-ea"/>
              </a:rPr>
              <a:t>(“email”)+”&lt;BR&gt;”);</a:t>
            </a:r>
          </a:p>
        </p:txBody>
      </p:sp>
    </p:spTree>
    <p:extLst>
      <p:ext uri="{BB962C8B-B14F-4D97-AF65-F5344CB8AC3E}">
        <p14:creationId xmlns:p14="http://schemas.microsoft.com/office/powerpoint/2010/main" val="418437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데이터베이스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488832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ko-KR" altLang="ko-KR" sz="1800" dirty="0">
                <a:solidFill>
                  <a:prstClr val="black"/>
                </a:solidFill>
              </a:rPr>
              <a:t>2</a:t>
            </a:r>
            <a:r>
              <a:rPr lang="en-US" altLang="ko-KR" sz="1800" dirty="0" smtClean="0">
                <a:solidFill>
                  <a:prstClr val="black"/>
                </a:solidFill>
              </a:rPr>
              <a:t>.</a:t>
            </a:r>
            <a:r>
              <a:rPr lang="ko-KR" altLang="en-US" sz="1800" dirty="0" smtClean="0">
                <a:solidFill>
                  <a:prstClr val="black"/>
                </a:solidFill>
              </a:rPr>
              <a:t> 데이터베이스의 장단점</a:t>
            </a:r>
            <a:endParaRPr lang="ko-KR" altLang="en-US" sz="1800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데이터를 사용하고 처리하는 데 있어 가장 중요한 기술적 관점은 데이터를 저장하고 이를 </a:t>
            </a:r>
            <a:r>
              <a:rPr lang="ko-KR" altLang="en-US" dirty="0" smtClean="0"/>
              <a:t>이용하는 </a:t>
            </a:r>
            <a:r>
              <a:rPr lang="ko-KR" altLang="en-US" dirty="0"/>
              <a:t>방법이다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일반적으로 </a:t>
            </a:r>
            <a:r>
              <a:rPr lang="ko-KR" altLang="en-US" dirty="0"/>
              <a:t>데이터를 저장한 파일을 데이터 파일</a:t>
            </a:r>
            <a:r>
              <a:rPr lang="en-US" altLang="ko-KR" dirty="0"/>
              <a:t>(Data File)</a:t>
            </a:r>
            <a:r>
              <a:rPr lang="ko-KR" altLang="en-US" dirty="0"/>
              <a:t>이라고 하는데</a:t>
            </a:r>
            <a:r>
              <a:rPr lang="en-US" altLang="ko-KR" dirty="0"/>
              <a:t>, </a:t>
            </a:r>
            <a:r>
              <a:rPr lang="ko-KR" altLang="en-US" dirty="0"/>
              <a:t>데이터 파일은 서로 연관된 정보를 모아서 레코드</a:t>
            </a:r>
            <a:r>
              <a:rPr lang="en-US" altLang="ko-KR" dirty="0"/>
              <a:t>(Record)</a:t>
            </a:r>
            <a:r>
              <a:rPr lang="ko-KR" altLang="en-US" dirty="0"/>
              <a:t>를 만들고 레코드는 다시 연관 </a:t>
            </a:r>
            <a:r>
              <a:rPr lang="ko-KR" altLang="en-US" dirty="0" smtClean="0"/>
              <a:t>레코드를 </a:t>
            </a:r>
            <a:r>
              <a:rPr lang="ko-KR" altLang="en-US" dirty="0"/>
              <a:t>모아서 파일을 만든다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>
                <a:solidFill>
                  <a:prstClr val="black"/>
                </a:solidFill>
              </a:rPr>
              <a:t>이렇게 만들어진 데이터 파일들은 운영체제의 파일 시스템에서 관리한다</a:t>
            </a:r>
            <a:r>
              <a:rPr lang="en-US" altLang="ko-KR" dirty="0">
                <a:solidFill>
                  <a:prstClr val="black"/>
                </a:solidFill>
              </a:rPr>
              <a:t>. </a:t>
            </a:r>
          </a:p>
          <a:p>
            <a:pPr lvl="1">
              <a:lnSpc>
                <a:spcPct val="150000"/>
              </a:lnSpc>
              <a:buClr>
                <a:prstClr val="white">
                  <a:lumMod val="50000"/>
                </a:prstClr>
              </a:buClr>
            </a:pPr>
            <a:r>
              <a:rPr lang="ko-KR" altLang="en-US" dirty="0">
                <a:solidFill>
                  <a:prstClr val="black"/>
                </a:solidFill>
              </a:rPr>
              <a:t>하지만 일반적인 파일 시스템은 응용 분야에 따라 동일한 정보를 여러 파일에 중복 저장하는 문제가 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1936"/>
          <a:stretch/>
        </p:blipFill>
        <p:spPr>
          <a:xfrm>
            <a:off x="898429" y="3977952"/>
            <a:ext cx="3703385" cy="20926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1837" y="607057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8-1]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파일 시스템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520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데이터베이스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200800" cy="5400600"/>
          </a:xfrm>
        </p:spPr>
        <p:txBody>
          <a:bodyPr/>
          <a:lstStyle/>
          <a:p>
            <a:pPr lvl="0"/>
            <a:r>
              <a:rPr lang="ko-KR" altLang="en-US" dirty="0" smtClean="0">
                <a:solidFill>
                  <a:prstClr val="black"/>
                </a:solidFill>
              </a:rPr>
              <a:t>데이터베이스 이점</a:t>
            </a:r>
            <a:endParaRPr lang="ko-KR" altLang="en-US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 </a:t>
            </a:r>
            <a:r>
              <a:rPr lang="ko-KR" altLang="en-US" dirty="0"/>
              <a:t>중복을 최소화할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 </a:t>
            </a:r>
            <a:r>
              <a:rPr lang="ko-KR" altLang="en-US" dirty="0"/>
              <a:t>불일치 문제를 해결할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데이터를 </a:t>
            </a:r>
            <a:r>
              <a:rPr lang="ko-KR" altLang="en-US" dirty="0"/>
              <a:t>쉽게 공유할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정보 표준화를 이룰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데이터에 </a:t>
            </a:r>
            <a:r>
              <a:rPr lang="ko-KR" altLang="en-US" dirty="0"/>
              <a:t>대한 보안성을 제공한다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데이터의 </a:t>
            </a:r>
            <a:r>
              <a:rPr lang="ko-KR" altLang="en-US" dirty="0"/>
              <a:t>무결성</a:t>
            </a:r>
            <a:r>
              <a:rPr lang="en-US" altLang="ko-KR" dirty="0"/>
              <a:t>(Integrity)</a:t>
            </a:r>
            <a:r>
              <a:rPr lang="ko-KR" altLang="en-US" dirty="0"/>
              <a:t>이 유지된다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대량의 </a:t>
            </a:r>
            <a:r>
              <a:rPr lang="ko-KR" altLang="en-US" dirty="0"/>
              <a:t>데이터를 좀더 빠르게 검색할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텍스트 </a:t>
            </a:r>
            <a:r>
              <a:rPr lang="ko-KR" altLang="en-US" dirty="0"/>
              <a:t>이외의 다양한 데이터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파일 등</a:t>
            </a:r>
            <a:r>
              <a:rPr lang="en-US" altLang="ko-KR" dirty="0"/>
              <a:t>)</a:t>
            </a:r>
            <a:r>
              <a:rPr lang="ko-KR" altLang="en-US" dirty="0"/>
              <a:t>를 관리할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애플리케이션을 </a:t>
            </a:r>
            <a:r>
              <a:rPr lang="ko-KR" altLang="en-US" dirty="0"/>
              <a:t>개발하기가 쉽다</a:t>
            </a:r>
            <a:r>
              <a:rPr lang="en-US" altLang="ko-KR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9929"/>
          <a:stretch/>
        </p:blipFill>
        <p:spPr>
          <a:xfrm>
            <a:off x="5580112" y="1700808"/>
            <a:ext cx="3502400" cy="25943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2120" y="429309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8-2]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데이터베이스 시스템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350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데이터베이스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632848" cy="5400600"/>
          </a:xfrm>
        </p:spPr>
        <p:txBody>
          <a:bodyPr/>
          <a:lstStyle/>
          <a:p>
            <a:pPr lvl="0"/>
            <a:r>
              <a:rPr lang="ko-KR" altLang="en-US" dirty="0" smtClean="0">
                <a:solidFill>
                  <a:prstClr val="black"/>
                </a:solidFill>
              </a:rPr>
              <a:t>데이터베이스 도입의 추가적인 요구사항</a:t>
            </a:r>
            <a:endParaRPr lang="ko-KR" altLang="en-US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DBMS</a:t>
            </a:r>
            <a:r>
              <a:rPr lang="ko-KR" altLang="en-US" dirty="0"/>
              <a:t>를 위한 하드웨어</a:t>
            </a:r>
            <a:r>
              <a:rPr lang="en-US" altLang="ko-KR" dirty="0"/>
              <a:t>(</a:t>
            </a:r>
            <a:r>
              <a:rPr lang="ko-KR" altLang="en-US" dirty="0"/>
              <a:t>서버 장비</a:t>
            </a:r>
            <a:r>
              <a:rPr lang="en-US" altLang="ko-KR" dirty="0"/>
              <a:t>, </a:t>
            </a:r>
            <a:r>
              <a:rPr lang="ko-KR" altLang="en-US" dirty="0"/>
              <a:t>하드디스크</a:t>
            </a:r>
            <a:r>
              <a:rPr lang="en-US" altLang="ko-KR" dirty="0"/>
              <a:t>)</a:t>
            </a:r>
            <a:r>
              <a:rPr lang="ko-KR" altLang="en-US" dirty="0"/>
              <a:t>가 추가적으로 필요하며</a:t>
            </a:r>
            <a:r>
              <a:rPr lang="en-US" altLang="ko-KR" dirty="0"/>
              <a:t>, </a:t>
            </a:r>
            <a:r>
              <a:rPr lang="ko-KR" altLang="en-US" dirty="0"/>
              <a:t>이러한 </a:t>
            </a:r>
            <a:r>
              <a:rPr lang="ko-KR" altLang="en-US" dirty="0" smtClean="0"/>
              <a:t>하드웨어는 </a:t>
            </a:r>
            <a:r>
              <a:rPr lang="ko-KR" altLang="en-US" dirty="0"/>
              <a:t>데이터가 증가되면 지속적으로 추가해야 하므로 비용이 많이 든다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데이터베이스를 </a:t>
            </a:r>
            <a:r>
              <a:rPr lang="ko-KR" altLang="en-US" dirty="0"/>
              <a:t>관리하는 </a:t>
            </a:r>
            <a:r>
              <a:rPr lang="en-US" altLang="ko-KR" dirty="0"/>
              <a:t>DBA</a:t>
            </a:r>
            <a:r>
              <a:rPr lang="ko-KR" altLang="en-US" dirty="0"/>
              <a:t>가 필요하다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 백업 및 복구와 관련한 전문 기술이 필요하며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백업을 위한 비용이 든다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443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데이터베이스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848872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3.</a:t>
            </a:r>
            <a:r>
              <a:rPr lang="ko-KR" altLang="en-US" sz="1800" dirty="0" smtClean="0">
                <a:solidFill>
                  <a:prstClr val="black"/>
                </a:solidFill>
              </a:rPr>
              <a:t> 데이터베이스의 분류</a:t>
            </a:r>
            <a:endParaRPr lang="en-US" altLang="ko-KR" sz="1800" dirty="0" smtClean="0">
              <a:solidFill>
                <a:prstClr val="black"/>
              </a:solidFill>
            </a:endParaRPr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</a:t>
            </a:r>
            <a:r>
              <a:rPr lang="en-US" altLang="ko-KR" dirty="0" smtClean="0"/>
              <a:t>(RDB)</a:t>
            </a:r>
            <a:endParaRPr lang="ko-KR" altLang="en-US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데이터를 효율적으로 관리하려고 데이터에 관계 </a:t>
            </a:r>
            <a:r>
              <a:rPr lang="ko-KR" altLang="en-US" dirty="0" smtClean="0"/>
              <a:t>개념을 부여한 </a:t>
            </a:r>
            <a:r>
              <a:rPr lang="ko-KR" altLang="en-US" dirty="0"/>
              <a:t>것으로</a:t>
            </a:r>
            <a:r>
              <a:rPr lang="en-US" altLang="ko-KR" dirty="0"/>
              <a:t>, </a:t>
            </a:r>
            <a:r>
              <a:rPr lang="ko-KR" altLang="en-US" dirty="0"/>
              <a:t>대부분의 데이터 베이스가 관계형 데이터베이스에 기반을 두고 있다</a:t>
            </a:r>
            <a:r>
              <a:rPr lang="en-US" altLang="ko-KR" dirty="0"/>
              <a:t>. </a:t>
            </a:r>
            <a:r>
              <a:rPr lang="ko-KR" altLang="en-US" dirty="0"/>
              <a:t>데이터의 기본 관리 단위는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(</a:t>
            </a:r>
            <a:r>
              <a:rPr lang="en-US" altLang="ko-KR" dirty="0"/>
              <a:t>Table)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칼럼</a:t>
            </a:r>
            <a:r>
              <a:rPr lang="en-US" altLang="ko-KR" dirty="0"/>
              <a:t>(Column)</a:t>
            </a:r>
            <a:r>
              <a:rPr lang="ko-KR" altLang="en-US" dirty="0"/>
              <a:t>과 로우</a:t>
            </a:r>
            <a:r>
              <a:rPr lang="en-US" altLang="ko-KR" dirty="0"/>
              <a:t>(Row)</a:t>
            </a:r>
            <a:r>
              <a:rPr lang="ko-KR" altLang="en-US" dirty="0"/>
              <a:t>로 구성되어 있다</a:t>
            </a:r>
            <a:r>
              <a:rPr lang="en-US" altLang="ko-KR" dirty="0"/>
              <a:t>. </a:t>
            </a:r>
            <a:r>
              <a:rPr lang="ko-KR" altLang="en-US" dirty="0"/>
              <a:t>관계라는 의미는 테이블 간 의 연관 관계를 말하는 것으로</a:t>
            </a:r>
            <a:r>
              <a:rPr lang="en-US" altLang="ko-KR" dirty="0"/>
              <a:t>, </a:t>
            </a:r>
            <a:r>
              <a:rPr lang="ko-KR" altLang="en-US" dirty="0"/>
              <a:t>관계형 데이터베이스에서는 주 키와 외래 키 등을 통해 테 이블 간의 관계를 기술하고 구조화한다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객체지향 </a:t>
            </a:r>
            <a:r>
              <a:rPr lang="ko-KR" altLang="en-US" dirty="0"/>
              <a:t>데이터베이스</a:t>
            </a:r>
            <a:r>
              <a:rPr lang="en-US" altLang="ko-KR" dirty="0" smtClean="0"/>
              <a:t>(OODB</a:t>
            </a:r>
            <a:r>
              <a:rPr lang="en-US" altLang="ko-KR" dirty="0"/>
              <a:t>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객체지향 개념을 데이터베이스에 도입한 것이다</a:t>
            </a:r>
            <a:r>
              <a:rPr lang="en-US" altLang="ko-KR" dirty="0"/>
              <a:t>. </a:t>
            </a:r>
            <a:r>
              <a:rPr lang="ko-KR" altLang="en-US" dirty="0"/>
              <a:t>객체지향의 일반적인 개념인 클래스</a:t>
            </a:r>
            <a:r>
              <a:rPr lang="en-US" altLang="ko-KR" dirty="0"/>
              <a:t>, </a:t>
            </a:r>
            <a:r>
              <a:rPr lang="ko-KR" altLang="en-US" dirty="0" smtClean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애트리뷰트</a:t>
            </a:r>
            <a:r>
              <a:rPr lang="en-US" altLang="ko-KR" dirty="0"/>
              <a:t>, </a:t>
            </a:r>
            <a:r>
              <a:rPr lang="ko-KR" altLang="en-US" dirty="0"/>
              <a:t>메서드</a:t>
            </a:r>
            <a:r>
              <a:rPr lang="en-US" altLang="ko-KR" dirty="0"/>
              <a:t>, </a:t>
            </a:r>
            <a:r>
              <a:rPr lang="ko-KR" altLang="en-US" dirty="0"/>
              <a:t>인스턴스</a:t>
            </a:r>
            <a:r>
              <a:rPr lang="en-US" altLang="ko-KR" dirty="0"/>
              <a:t>, </a:t>
            </a:r>
            <a:r>
              <a:rPr lang="ko-KR" altLang="en-US" dirty="0"/>
              <a:t>캡슐화</a:t>
            </a:r>
            <a:r>
              <a:rPr lang="en-US" altLang="ko-KR" dirty="0"/>
              <a:t>, </a:t>
            </a:r>
            <a:r>
              <a:rPr lang="ko-KR" altLang="en-US" dirty="0"/>
              <a:t>상속 등을 기반으로 데이터를 구조화하는 </a:t>
            </a:r>
            <a:r>
              <a:rPr lang="ko-KR" altLang="en-US" dirty="0" smtClean="0"/>
              <a:t>시스템이다</a:t>
            </a:r>
            <a:r>
              <a:rPr lang="en-US" altLang="ko-KR" dirty="0"/>
              <a:t>. </a:t>
            </a:r>
            <a:r>
              <a:rPr lang="ko-KR" altLang="en-US" dirty="0"/>
              <a:t>프로그램 언어에서와는 달리 ‘표준화 부재’</a:t>
            </a:r>
            <a:r>
              <a:rPr lang="en-US" altLang="ko-KR" dirty="0"/>
              <a:t>, ‘</a:t>
            </a:r>
            <a:r>
              <a:rPr lang="ko-KR" altLang="en-US" dirty="0"/>
              <a:t>관리 시스템의 복잡성’</a:t>
            </a:r>
            <a:r>
              <a:rPr lang="en-US" altLang="ko-KR" dirty="0"/>
              <a:t>, ‘</a:t>
            </a:r>
            <a:r>
              <a:rPr lang="ko-KR" altLang="en-US" dirty="0"/>
              <a:t>질의 </a:t>
            </a:r>
            <a:r>
              <a:rPr lang="ko-KR" altLang="en-US" dirty="0" smtClean="0"/>
              <a:t>최적화의 </a:t>
            </a:r>
            <a:r>
              <a:rPr lang="ko-KR" altLang="en-US" dirty="0"/>
              <a:t>복잡성’과 같은 여러 문제로 관계형 데이터베이스를 대체하지 못했다</a:t>
            </a:r>
            <a:r>
              <a:rPr lang="en-US" altLang="ko-KR" dirty="0"/>
              <a:t>. </a:t>
            </a:r>
            <a:r>
              <a:rPr lang="ko-KR" altLang="en-US" dirty="0"/>
              <a:t>순수한 </a:t>
            </a:r>
            <a:r>
              <a:rPr lang="ko-KR" altLang="en-US" dirty="0" smtClean="0"/>
              <a:t>객체지향 </a:t>
            </a:r>
            <a:r>
              <a:rPr lang="ko-KR" altLang="en-US" dirty="0"/>
              <a:t>데이터베이스 개념보다는 객체 관계형 데이터베이스가 기존 관계형 데이터베이스를 </a:t>
            </a:r>
            <a:r>
              <a:rPr lang="ko-KR" altLang="en-US" dirty="0" smtClean="0"/>
              <a:t>확장하는 </a:t>
            </a:r>
            <a:r>
              <a:rPr lang="ko-KR" altLang="en-US" dirty="0"/>
              <a:t>형태로 성장하게 되었다</a:t>
            </a:r>
            <a:r>
              <a:rPr lang="en-US" altLang="ko-KR" dirty="0"/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700808"/>
            <a:ext cx="5724636" cy="1368152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vert="horz" wrap="none" lIns="91440" tIns="45720" rIns="91440" bIns="45720" rtlCol="0" anchor="t" anchorCtr="0">
            <a:normAutofit/>
          </a:bodyPr>
          <a:lstStyle/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latin typeface="+mn-ea"/>
                <a:ea typeface="+mn-ea"/>
              </a:rPr>
              <a:t>파일형</a:t>
            </a:r>
            <a:r>
              <a:rPr lang="en-US" altLang="ko-KR" sz="1100" dirty="0" smtClean="0">
                <a:latin typeface="+mn-ea"/>
                <a:ea typeface="+mn-ea"/>
              </a:rPr>
              <a:t>(</a:t>
            </a:r>
            <a:r>
              <a:rPr lang="ko-KR" altLang="en-US" sz="1100" dirty="0" smtClean="0">
                <a:latin typeface="+mn-ea"/>
                <a:ea typeface="+mn-ea"/>
              </a:rPr>
              <a:t>파일 시스템</a:t>
            </a:r>
            <a:r>
              <a:rPr lang="en-US" altLang="ko-KR" sz="1100" dirty="0" smtClean="0">
                <a:latin typeface="+mn-ea"/>
                <a:ea typeface="+mn-ea"/>
              </a:rPr>
              <a:t>)</a:t>
            </a: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latin typeface="+mn-ea"/>
                <a:ea typeface="+mn-ea"/>
              </a:rPr>
              <a:t>세그먼트형</a:t>
            </a:r>
            <a:r>
              <a:rPr lang="en-US" altLang="ko-KR" sz="1100" dirty="0" smtClean="0">
                <a:latin typeface="+mn-ea"/>
                <a:ea typeface="+mn-ea"/>
              </a:rPr>
              <a:t>(</a:t>
            </a:r>
            <a:r>
              <a:rPr lang="ko-KR" altLang="en-US" sz="1100" dirty="0" err="1" smtClean="0">
                <a:latin typeface="+mn-ea"/>
                <a:ea typeface="+mn-ea"/>
              </a:rPr>
              <a:t>계층형</a:t>
            </a:r>
            <a:r>
              <a:rPr lang="ko-KR" altLang="en-US" sz="1100" dirty="0" smtClean="0">
                <a:latin typeface="+mn-ea"/>
                <a:ea typeface="+mn-ea"/>
              </a:rPr>
              <a:t> 데이터베이스 관리 시스템 </a:t>
            </a:r>
            <a:r>
              <a:rPr lang="en-US" altLang="ko-KR" sz="1100" dirty="0" smtClean="0">
                <a:latin typeface="+mn-ea"/>
                <a:ea typeface="+mn-ea"/>
              </a:rPr>
              <a:t>: HDBMS)</a:t>
            </a: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latin typeface="+mn-ea"/>
                <a:ea typeface="+mn-ea"/>
              </a:rPr>
              <a:t>레코드형</a:t>
            </a:r>
            <a:r>
              <a:rPr lang="en-US" altLang="ko-KR" sz="1100" dirty="0" smtClean="0">
                <a:latin typeface="+mn-ea"/>
                <a:ea typeface="+mn-ea"/>
              </a:rPr>
              <a:t>(</a:t>
            </a:r>
            <a:r>
              <a:rPr lang="ko-KR" altLang="en-US" sz="1100" dirty="0" err="1" smtClean="0">
                <a:latin typeface="+mn-ea"/>
                <a:ea typeface="+mn-ea"/>
              </a:rPr>
              <a:t>네트워크형</a:t>
            </a:r>
            <a:r>
              <a:rPr lang="ko-KR" altLang="en-US" sz="1100" dirty="0" smtClean="0">
                <a:latin typeface="+mn-ea"/>
                <a:ea typeface="+mn-ea"/>
              </a:rPr>
              <a:t> 데이터베이스 관리 시스템 </a:t>
            </a:r>
            <a:r>
              <a:rPr lang="en-US" altLang="ko-KR" sz="1100" dirty="0" smtClean="0">
                <a:latin typeface="+mn-ea"/>
                <a:ea typeface="+mn-ea"/>
              </a:rPr>
              <a:t>: NDB)</a:t>
            </a: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latin typeface="+mn-ea"/>
                <a:ea typeface="+mn-ea"/>
              </a:rPr>
              <a:t>테이블형</a:t>
            </a:r>
            <a:r>
              <a:rPr lang="en-US" altLang="ko-KR" sz="1100" dirty="0" smtClean="0">
                <a:latin typeface="+mn-ea"/>
                <a:ea typeface="+mn-ea"/>
              </a:rPr>
              <a:t>(</a:t>
            </a:r>
            <a:r>
              <a:rPr lang="ko-KR" altLang="en-US" sz="1100" dirty="0" err="1" smtClean="0">
                <a:latin typeface="+mn-ea"/>
                <a:ea typeface="+mn-ea"/>
              </a:rPr>
              <a:t>관계형</a:t>
            </a:r>
            <a:r>
              <a:rPr lang="ko-KR" altLang="en-US" sz="1100" dirty="0" smtClean="0">
                <a:latin typeface="+mn-ea"/>
                <a:ea typeface="+mn-ea"/>
              </a:rPr>
              <a:t> 데이터베이스 관리 시스템 </a:t>
            </a:r>
            <a:r>
              <a:rPr lang="en-US" altLang="ko-KR" sz="1100" dirty="0" smtClean="0">
                <a:latin typeface="+mn-ea"/>
                <a:ea typeface="+mn-ea"/>
              </a:rPr>
              <a:t>: RDBMS)</a:t>
            </a: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latin typeface="+mn-ea"/>
                <a:ea typeface="+mn-ea"/>
              </a:rPr>
              <a:t>클래스형</a:t>
            </a:r>
            <a:r>
              <a:rPr lang="en-US" altLang="ko-KR" sz="1100" dirty="0" smtClean="0">
                <a:latin typeface="+mn-ea"/>
                <a:ea typeface="+mn-ea"/>
              </a:rPr>
              <a:t>(</a:t>
            </a:r>
            <a:r>
              <a:rPr lang="ko-KR" altLang="en-US" sz="1100" dirty="0" smtClean="0">
                <a:latin typeface="+mn-ea"/>
                <a:ea typeface="+mn-ea"/>
              </a:rPr>
              <a:t>객체지향 데이터베이스 관리 시스템 </a:t>
            </a:r>
            <a:r>
              <a:rPr lang="en-US" altLang="ko-KR" sz="1100" dirty="0" smtClean="0">
                <a:latin typeface="+mn-ea"/>
                <a:ea typeface="+mn-ea"/>
              </a:rPr>
              <a:t>: OO/ORDB)</a:t>
            </a:r>
            <a:endParaRPr lang="ko-KR" altLang="en-US" sz="11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602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13588</TotalTime>
  <Words>4119</Words>
  <Application>Microsoft Office PowerPoint</Application>
  <PresentationFormat>화면 슬라이드 쇼(4:3)</PresentationFormat>
  <Paragraphs>710</Paragraphs>
  <Slides>58</Slides>
  <Notes>35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59" baseType="lpstr">
      <vt:lpstr>Office 테마</vt:lpstr>
      <vt:lpstr>Chapter 08. 데이터베이스와 JDBC</vt:lpstr>
      <vt:lpstr>PowerPoint 프레젠테이션</vt:lpstr>
      <vt:lpstr>PowerPoint 프레젠테이션</vt:lpstr>
      <vt:lpstr>01. 데이터베이스 개요</vt:lpstr>
      <vt:lpstr>01. 데이터베이스 개요</vt:lpstr>
      <vt:lpstr>01. 데이터베이스 개요</vt:lpstr>
      <vt:lpstr>01. 데이터베이스 개요</vt:lpstr>
      <vt:lpstr>01. 데이터베이스 개요</vt:lpstr>
      <vt:lpstr>01. 데이터베이스 개요</vt:lpstr>
      <vt:lpstr>01. 데이터베이스 개요</vt:lpstr>
      <vt:lpstr>01. 데이터베이스 개요</vt:lpstr>
      <vt:lpstr>01. 데이터베이스 개요</vt:lpstr>
      <vt:lpstr>01. 데이터베이스 개요</vt:lpstr>
      <vt:lpstr>02. MySQL 데이터베이스 설치와 설정</vt:lpstr>
      <vt:lpstr>02. MySQL 데이터베이스 설치와 설정</vt:lpstr>
      <vt:lpstr>02. MySQL 데이터베이스 설치와 설정</vt:lpstr>
      <vt:lpstr>02. MySQL 데이터베이스 설치와 설정</vt:lpstr>
      <vt:lpstr>02. MySQL 데이터베이스 설치와 설정</vt:lpstr>
      <vt:lpstr>02. MySQL 데이터베이스 설치와 설정</vt:lpstr>
      <vt:lpstr>02. MySQL 데이터베이스 설치와 설정</vt:lpstr>
      <vt:lpstr>02. MySQL 데이터베이스 설치와 설정</vt:lpstr>
      <vt:lpstr>02. MySQL 데이터베이스 설치와 설정</vt:lpstr>
      <vt:lpstr>03. SQL문 기본기 다지기</vt:lpstr>
      <vt:lpstr>03. SQL문 기본기 다지기</vt:lpstr>
      <vt:lpstr>03. SQL문 기본기 다지기</vt:lpstr>
      <vt:lpstr>03. SQL문 기본기 다지기</vt:lpstr>
      <vt:lpstr>03. SQL문 기본기 다지기</vt:lpstr>
      <vt:lpstr>03. SQL문 기본기 다지기</vt:lpstr>
      <vt:lpstr>03. SQL문 기본기 다지기</vt:lpstr>
      <vt:lpstr>03. SQL문 기본기 다지기</vt:lpstr>
      <vt:lpstr>03. SQL문 기본기 다지기</vt:lpstr>
      <vt:lpstr>03. SQL문 기본기 다지기</vt:lpstr>
      <vt:lpstr>03. SQL문 기본기 다지기</vt:lpstr>
      <vt:lpstr>03. SQL문 기본기 다지기</vt:lpstr>
      <vt:lpstr>03. SQL문 기본기 다지기</vt:lpstr>
      <vt:lpstr>03. SQL문 기본기 다지기</vt:lpstr>
      <vt:lpstr>04. JDBC 기본 구조와 API 이해</vt:lpstr>
      <vt:lpstr>04. JDBC 기본 구조와 API 이해</vt:lpstr>
      <vt:lpstr>04. JDBC 기본 구조와 API 이해</vt:lpstr>
      <vt:lpstr>04. JDBC 기본 구조와 API 이해</vt:lpstr>
      <vt:lpstr>04. JDBC 기본 구조와 API 이해</vt:lpstr>
      <vt:lpstr>04. JDBC 기본 구조와 API 이해</vt:lpstr>
      <vt:lpstr>04. JDBC 기본 구조와 API 이해</vt:lpstr>
      <vt:lpstr>04. JDBC 기본 구조와 API 이해</vt:lpstr>
      <vt:lpstr>04. JDBC 기본 구조와 API 이해</vt:lpstr>
      <vt:lpstr>04. JDBC 기본 구조와 API 이해</vt:lpstr>
      <vt:lpstr>04. JDBC 기본 구조와 API 이해</vt:lpstr>
      <vt:lpstr>05. [기본실습] JDBC프로그래밍 : MySQL 연동 JSP 프로그래밍</vt:lpstr>
      <vt:lpstr>05. [기본실습] JDBC프로그래밍 : MySQL 연동 JSP 프로그래밍</vt:lpstr>
      <vt:lpstr>05. [기본실습]JDBC프로그래밍 : MySQL 연동 JSP 프로그래밍</vt:lpstr>
      <vt:lpstr>05. [기본실습]JDBC프로그래밍 : MySQL 연동 JSP 프로그래밍</vt:lpstr>
      <vt:lpstr>기본화면구현(jdbctest.jsp)</vt:lpstr>
      <vt:lpstr>수정된 기본화면(jdbctest.jsp)</vt:lpstr>
      <vt:lpstr>jdbctest.jsp: 최종</vt:lpstr>
      <vt:lpstr>PowerPoint 프레젠테이션</vt:lpstr>
      <vt:lpstr>05. [기본실습]JDBC프로그래밍 : MySQL 연동 JSP 프로그래밍</vt:lpstr>
      <vt:lpstr>05. [기본실습]JDBC프로그래밍 : MySQL 연동 JSP 프로그래밍</vt:lpstr>
      <vt:lpstr>05. [기본실습]JDBC프로그래밍 : MySQL 연동 JSP 프로그래밍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multi</cp:lastModifiedBy>
  <cp:revision>822</cp:revision>
  <dcterms:created xsi:type="dcterms:W3CDTF">2012-07-11T10:23:22Z</dcterms:created>
  <dcterms:modified xsi:type="dcterms:W3CDTF">2019-05-13T01:18:34Z</dcterms:modified>
</cp:coreProperties>
</file>