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25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_Image version" id="{E8D0D622-F6C6-F44A-B365-B4A5FF6195C2}">
          <p14:sldIdLst/>
        </p14:section>
        <p14:section name="Contents page" id="{9D221634-295C-7843-AF5C-A0CB4F229241}">
          <p14:sldIdLst/>
        </p14:section>
        <p14:section name="Chapter page" id="{FD05EE94-C931-8C4B-83A2-004B32AA1207}">
          <p14:sldIdLst/>
        </p14:section>
        <p14:section name="End page" id="{3F9D54A7-3BE2-2540-BB4C-DFE5509085F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002F"/>
    <a:srgbClr val="C7000B"/>
    <a:srgbClr val="575756"/>
    <a:srgbClr val="4B4C4B"/>
    <a:srgbClr val="353530"/>
    <a:srgbClr val="4D4D4C"/>
    <a:srgbClr val="DD4654"/>
    <a:srgbClr val="FFFFFF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67"/>
  </p:normalViewPr>
  <p:slideViewPr>
    <p:cSldViewPr snapToGrid="0" snapToObjects="1">
      <p:cViewPr varScale="1">
        <p:scale>
          <a:sx n="98" d="100"/>
          <a:sy n="98" d="100"/>
        </p:scale>
        <p:origin x="110" y="6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这里的出现比较比较不符合认知的是，</a:t>
            </a:r>
            <a:r>
              <a:rPr lang="en-US" altLang="zh-CN" dirty="0" smtClean="0"/>
              <a:t>Private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NAT</a:t>
            </a:r>
            <a:r>
              <a:rPr lang="zh-CN" altLang="en-US" baseline="0" dirty="0" smtClean="0"/>
              <a:t>的建立位置，需要在你想要真正的</a:t>
            </a:r>
            <a:r>
              <a:rPr lang="en-US" altLang="zh-CN" baseline="0" dirty="0" smtClean="0"/>
              <a:t>True Server</a:t>
            </a:r>
            <a:r>
              <a:rPr lang="zh-CN" altLang="en-US" baseline="0" dirty="0" smtClean="0"/>
              <a:t>所在的</a:t>
            </a:r>
            <a:r>
              <a:rPr lang="en-US" altLang="zh-CN" baseline="0" dirty="0" smtClean="0"/>
              <a:t>Subnet</a:t>
            </a:r>
            <a:r>
              <a:rPr lang="zh-CN" altLang="en-US" baseline="0" dirty="0" smtClean="0"/>
              <a:t>，而用于真正通讯的</a:t>
            </a:r>
            <a:r>
              <a:rPr lang="en-US" altLang="zh-CN" baseline="0" dirty="0" err="1" smtClean="0"/>
              <a:t>vpn</a:t>
            </a:r>
            <a:r>
              <a:rPr lang="zh-CN" altLang="en-US" baseline="0" dirty="0" smtClean="0"/>
              <a:t>则是在另外的</a:t>
            </a:r>
            <a:r>
              <a:rPr lang="en-US" altLang="zh-CN" baseline="0" dirty="0" err="1" smtClean="0"/>
              <a:t>vpc</a:t>
            </a:r>
            <a:r>
              <a:rPr lang="zh-CN" altLang="en-US" baseline="0" dirty="0" smtClean="0"/>
              <a:t>里面。被称之为</a:t>
            </a:r>
            <a:r>
              <a:rPr lang="en-US" altLang="zh-CN" baseline="0" dirty="0" smtClean="0"/>
              <a:t>transit subnet.</a:t>
            </a:r>
          </a:p>
          <a:p>
            <a:r>
              <a:rPr lang="zh-CN" altLang="en-US" baseline="0" dirty="0" smtClean="0"/>
              <a:t>安全组默认禁止</a:t>
            </a:r>
            <a:r>
              <a:rPr lang="en-US" altLang="zh-CN" baseline="0" dirty="0" smtClean="0"/>
              <a:t>Ping,</a:t>
            </a:r>
            <a:r>
              <a:rPr lang="zh-CN" altLang="en-US" baseline="0" dirty="0" smtClean="0"/>
              <a:t>需要修改。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BC6FADA1-64AC-754D-8189-CC7486A73A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D08BA7CF-6D0E-3345-90BD-85C5AFAE5B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ligen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352597" y="2376386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181685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00C28CF6-72CE-7444-957F-92103ED40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6BEE1CA6-ECDC-5D4C-AF96-D8818FE883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913952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2894DB30-FB81-8C43-84D2-D602CEBBFC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85547E01-69EF-354E-A3D7-2F57B5B164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c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C25CFD13-9C9C-6F4D-9AC2-E2D74CD60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3BE97340-3746-2843-A081-908ECE911D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37845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599EA8-6349-3349-B5F3-BFB77398A86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4738613-2341-9046-8E35-A1048C744AF2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4948CB-D146-5247-A1C4-675148CE07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76" y="5972665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4" r:id="rId4"/>
    <p:sldLayoutId id="214748382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=""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=""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=""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=""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=""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 smtClean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 smtClean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2388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 smtClean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altLang="zh-CN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ACD1975-F435-0C43-9931-DC58CEAFFC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50" y="5239240"/>
            <a:ext cx="1875600" cy="40591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4" y="1474840"/>
            <a:ext cx="3984232" cy="281608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A24FF637-3127-064E-84EE-A0C7EB5BEE96}"/>
              </a:ext>
            </a:extLst>
          </p:cNvPr>
          <p:cNvSpPr txBox="1">
            <a:spLocks/>
          </p:cNvSpPr>
          <p:nvPr userDrawn="1"/>
        </p:nvSpPr>
        <p:spPr>
          <a:xfrm>
            <a:off x="7979357" y="2343267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="" xmlns:a16="http://schemas.microsoft.com/office/drawing/2014/main" id="{FBF16AD5-9EBA-8547-984B-E4E106BBD6C0}"/>
              </a:ext>
            </a:extLst>
          </p:cNvPr>
          <p:cNvSpPr txBox="1">
            <a:spLocks/>
          </p:cNvSpPr>
          <p:nvPr userDrawn="1"/>
        </p:nvSpPr>
        <p:spPr>
          <a:xfrm>
            <a:off x="7977672" y="1654431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Proprietary - Restricted Distribution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80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2CBFEB68-CADF-479D-88B5-715CE9E9E96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标题 4">
            <a:extLst>
              <a:ext uri="{FF2B5EF4-FFF2-40B4-BE49-F238E27FC236}">
                <a16:creationId xmlns="" xmlns:a16="http://schemas.microsoft.com/office/drawing/2014/main" id="{83BA487C-930A-4B3F-B200-3F47C2722498}"/>
              </a:ext>
            </a:extLst>
          </p:cNvPr>
          <p:cNvSpPr txBox="1">
            <a:spLocks/>
          </p:cNvSpPr>
          <p:nvPr/>
        </p:nvSpPr>
        <p:spPr>
          <a:xfrm>
            <a:off x="236518" y="107857"/>
            <a:ext cx="8870805" cy="523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65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R="0" lvl="0" defTabSz="91374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400" smtClean="0">
                <a:solidFill>
                  <a:srgbClr val="C00000"/>
                </a:solidFill>
                <a:cs typeface="Arial" pitchFamily="34" charset="0"/>
              </a:rPr>
              <a:t>Huawei </a:t>
            </a:r>
            <a:r>
              <a:rPr kumimoji="1" lang="en-US" altLang="zh-CN" sz="2400" smtClean="0">
                <a:solidFill>
                  <a:srgbClr val="C00000"/>
                </a:solidFill>
                <a:cs typeface="Arial" pitchFamily="34" charset="0"/>
              </a:rPr>
              <a:t>Hybrid-cloud </a:t>
            </a:r>
            <a:r>
              <a:rPr kumimoji="1"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Overlap network</a:t>
            </a:r>
            <a:endParaRPr kumimoji="1" lang="zh-CN" altLang="en-US" sz="24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A3E843-D0B9-7C4A-B538-16628215A6E3}"/>
              </a:ext>
            </a:extLst>
          </p:cNvPr>
          <p:cNvSpPr/>
          <p:nvPr/>
        </p:nvSpPr>
        <p:spPr>
          <a:xfrm>
            <a:off x="6438900" y="874667"/>
            <a:ext cx="4181475" cy="2981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Huawei Logo Icon - Download in Flat Sty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51" y="898399"/>
            <a:ext cx="231625" cy="23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Box 211"/>
          <p:cNvSpPr txBox="1"/>
          <p:nvPr/>
        </p:nvSpPr>
        <p:spPr>
          <a:xfrm>
            <a:off x="6912833" y="914247"/>
            <a:ext cx="8351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Huawei Cloud</a:t>
            </a:r>
            <a:endParaRPr kumimoji="1" lang="en-SG" sz="12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80A3E843-D0B9-7C4A-B538-16628215A6E3}"/>
              </a:ext>
            </a:extLst>
          </p:cNvPr>
          <p:cNvSpPr/>
          <p:nvPr/>
        </p:nvSpPr>
        <p:spPr>
          <a:xfrm>
            <a:off x="933450" y="874666"/>
            <a:ext cx="4295775" cy="2981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39402" y="920063"/>
            <a:ext cx="456724" cy="456724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3912244" y="974314"/>
            <a:ext cx="74379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On-</a:t>
            </a:r>
            <a:r>
              <a:rPr kumimoji="1" lang="en-US" altLang="zh-CN" sz="1200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prem</a:t>
            </a:r>
            <a:r>
              <a:rPr kumimoji="1" lang="en-US" altLang="zh-CN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 DC</a:t>
            </a:r>
            <a:endParaRPr kumimoji="1" lang="en-SG" sz="12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80A3E843-D0B9-7C4A-B538-16628215A6E3}"/>
              </a:ext>
            </a:extLst>
          </p:cNvPr>
          <p:cNvSpPr/>
          <p:nvPr/>
        </p:nvSpPr>
        <p:spPr>
          <a:xfrm>
            <a:off x="6616975" y="1452767"/>
            <a:ext cx="1656513" cy="18890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80A3E843-D0B9-7C4A-B538-16628215A6E3}"/>
              </a:ext>
            </a:extLst>
          </p:cNvPr>
          <p:cNvSpPr/>
          <p:nvPr/>
        </p:nvSpPr>
        <p:spPr>
          <a:xfrm>
            <a:off x="8855351" y="1665348"/>
            <a:ext cx="1497742" cy="1400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80A3E843-D0B9-7C4A-B538-16628215A6E3}"/>
              </a:ext>
            </a:extLst>
          </p:cNvPr>
          <p:cNvSpPr/>
          <p:nvPr/>
        </p:nvSpPr>
        <p:spPr>
          <a:xfrm>
            <a:off x="3396236" y="1452767"/>
            <a:ext cx="1737546" cy="18890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80A3E843-D0B9-7C4A-B538-16628215A6E3}"/>
              </a:ext>
            </a:extLst>
          </p:cNvPr>
          <p:cNvSpPr/>
          <p:nvPr/>
        </p:nvSpPr>
        <p:spPr>
          <a:xfrm>
            <a:off x="1187562" y="1665236"/>
            <a:ext cx="1497742" cy="1400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组合 43"/>
          <p:cNvGrpSpPr/>
          <p:nvPr/>
        </p:nvGrpSpPr>
        <p:grpSpPr>
          <a:xfrm>
            <a:off x="4734941" y="2225555"/>
            <a:ext cx="296840" cy="290761"/>
            <a:chOff x="12422188" y="2451100"/>
            <a:chExt cx="465137" cy="455612"/>
          </a:xfrm>
          <a:solidFill>
            <a:srgbClr val="484848"/>
          </a:solidFill>
        </p:grpSpPr>
        <p:sp>
          <p:nvSpPr>
            <p:cNvPr id="118" name="Freeform 7"/>
            <p:cNvSpPr/>
            <p:nvPr/>
          </p:nvSpPr>
          <p:spPr bwMode="auto">
            <a:xfrm>
              <a:off x="12715875" y="2617788"/>
              <a:ext cx="104775" cy="123825"/>
            </a:xfrm>
            <a:custGeom>
              <a:avLst/>
              <a:gdLst>
                <a:gd name="T0" fmla="*/ 40 w 40"/>
                <a:gd name="T1" fmla="*/ 0 h 48"/>
                <a:gd name="T2" fmla="*/ 36 w 40"/>
                <a:gd name="T3" fmla="*/ 0 h 48"/>
                <a:gd name="T4" fmla="*/ 36 w 40"/>
                <a:gd name="T5" fmla="*/ 44 h 48"/>
                <a:gd name="T6" fmla="*/ 34 w 40"/>
                <a:gd name="T7" fmla="*/ 44 h 48"/>
                <a:gd name="T8" fmla="*/ 27 w 40"/>
                <a:gd name="T9" fmla="*/ 39 h 48"/>
                <a:gd name="T10" fmla="*/ 27 w 40"/>
                <a:gd name="T11" fmla="*/ 39 h 48"/>
                <a:gd name="T12" fmla="*/ 16 w 40"/>
                <a:gd name="T13" fmla="*/ 9 h 48"/>
                <a:gd name="T14" fmla="*/ 5 w 40"/>
                <a:gd name="T15" fmla="*/ 0 h 48"/>
                <a:gd name="T16" fmla="*/ 2 w 40"/>
                <a:gd name="T17" fmla="*/ 0 h 48"/>
                <a:gd name="T18" fmla="*/ 2 w 40"/>
                <a:gd name="T19" fmla="*/ 0 h 48"/>
                <a:gd name="T20" fmla="*/ 0 w 40"/>
                <a:gd name="T21" fmla="*/ 0 h 48"/>
                <a:gd name="T22" fmla="*/ 0 w 40"/>
                <a:gd name="T23" fmla="*/ 48 h 48"/>
                <a:gd name="T24" fmla="*/ 4 w 40"/>
                <a:gd name="T25" fmla="*/ 48 h 48"/>
                <a:gd name="T26" fmla="*/ 4 w 40"/>
                <a:gd name="T27" fmla="*/ 4 h 48"/>
                <a:gd name="T28" fmla="*/ 5 w 40"/>
                <a:gd name="T29" fmla="*/ 4 h 48"/>
                <a:gd name="T30" fmla="*/ 12 w 40"/>
                <a:gd name="T31" fmla="*/ 10 h 48"/>
                <a:gd name="T32" fmla="*/ 23 w 40"/>
                <a:gd name="T33" fmla="*/ 41 h 48"/>
                <a:gd name="T34" fmla="*/ 25 w 40"/>
                <a:gd name="T35" fmla="*/ 40 h 48"/>
                <a:gd name="T36" fmla="*/ 23 w 40"/>
                <a:gd name="T37" fmla="*/ 41 h 48"/>
                <a:gd name="T38" fmla="*/ 34 w 40"/>
                <a:gd name="T39" fmla="*/ 48 h 48"/>
                <a:gd name="T40" fmla="*/ 40 w 40"/>
                <a:gd name="T41" fmla="*/ 48 h 48"/>
                <a:gd name="T42" fmla="*/ 40 w 40"/>
                <a:gd name="T43" fmla="*/ 44 h 48"/>
                <a:gd name="T44" fmla="*/ 40 w 40"/>
                <a:gd name="T45" fmla="*/ 44 h 48"/>
                <a:gd name="T46" fmla="*/ 40 w 40"/>
                <a:gd name="T4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48">
                  <a:moveTo>
                    <a:pt x="4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0" y="44"/>
                    <a:pt x="28" y="43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7"/>
                    <a:pt x="13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8" y="4"/>
                    <a:pt x="11" y="6"/>
                    <a:pt x="12" y="1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6"/>
                    <a:pt x="28" y="48"/>
                    <a:pt x="3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19" name="Freeform 8"/>
            <p:cNvSpPr>
              <a:spLocks noEditPoints="1"/>
            </p:cNvSpPr>
            <p:nvPr/>
          </p:nvSpPr>
          <p:spPr bwMode="auto">
            <a:xfrm>
              <a:off x="12422188" y="2451100"/>
              <a:ext cx="465137" cy="455612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26 w 176"/>
                <a:gd name="T11" fmla="*/ 127 h 176"/>
                <a:gd name="T12" fmla="*/ 49 w 176"/>
                <a:gd name="T13" fmla="*/ 152 h 176"/>
                <a:gd name="T14" fmla="*/ 51 w 176"/>
                <a:gd name="T15" fmla="*/ 148 h 176"/>
                <a:gd name="T16" fmla="*/ 31 w 176"/>
                <a:gd name="T17" fmla="*/ 128 h 176"/>
                <a:gd name="T18" fmla="*/ 157 w 176"/>
                <a:gd name="T19" fmla="*/ 128 h 176"/>
                <a:gd name="T20" fmla="*/ 88 w 176"/>
                <a:gd name="T21" fmla="*/ 168 h 176"/>
                <a:gd name="T22" fmla="*/ 8 w 176"/>
                <a:gd name="T23" fmla="*/ 88 h 176"/>
                <a:gd name="T24" fmla="*/ 16 w 176"/>
                <a:gd name="T25" fmla="*/ 52 h 176"/>
                <a:gd name="T26" fmla="*/ 149 w 176"/>
                <a:gd name="T27" fmla="*/ 52 h 176"/>
                <a:gd name="T28" fmla="*/ 148 w 176"/>
                <a:gd name="T29" fmla="*/ 49 h 176"/>
                <a:gd name="T30" fmla="*/ 125 w 176"/>
                <a:gd name="T31" fmla="*/ 24 h 176"/>
                <a:gd name="T32" fmla="*/ 123 w 176"/>
                <a:gd name="T33" fmla="*/ 28 h 176"/>
                <a:gd name="T34" fmla="*/ 143 w 176"/>
                <a:gd name="T35" fmla="*/ 48 h 176"/>
                <a:gd name="T36" fmla="*/ 19 w 176"/>
                <a:gd name="T37" fmla="*/ 48 h 176"/>
                <a:gd name="T38" fmla="*/ 88 w 176"/>
                <a:gd name="T39" fmla="*/ 8 h 176"/>
                <a:gd name="T40" fmla="*/ 168 w 176"/>
                <a:gd name="T41" fmla="*/ 88 h 176"/>
                <a:gd name="T42" fmla="*/ 159 w 176"/>
                <a:gd name="T43" fmla="*/ 124 h 176"/>
                <a:gd name="T44" fmla="*/ 24 w 176"/>
                <a:gd name="T45" fmla="*/ 124 h 176"/>
                <a:gd name="T46" fmla="*/ 26 w 176"/>
                <a:gd name="T47" fmla="*/ 1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6" y="176"/>
                    <a:pt x="176" y="137"/>
                    <a:pt x="176" y="88"/>
                  </a:cubicBezTo>
                  <a:cubicBezTo>
                    <a:pt x="176" y="40"/>
                    <a:pt x="136" y="0"/>
                    <a:pt x="88" y="0"/>
                  </a:cubicBezTo>
                  <a:close/>
                  <a:moveTo>
                    <a:pt x="26" y="127"/>
                  </a:moveTo>
                  <a:cubicBezTo>
                    <a:pt x="31" y="137"/>
                    <a:pt x="39" y="146"/>
                    <a:pt x="49" y="152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42" y="144"/>
                    <a:pt x="36" y="137"/>
                    <a:pt x="31" y="128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3" y="152"/>
                    <a:pt x="117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75"/>
                    <a:pt x="11" y="63"/>
                    <a:pt x="16" y="52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3" y="39"/>
                    <a:pt x="135" y="30"/>
                    <a:pt x="125" y="2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33"/>
                    <a:pt x="138" y="40"/>
                    <a:pt x="143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2" y="24"/>
                    <a:pt x="58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01"/>
                    <a:pt x="165" y="113"/>
                    <a:pt x="159" y="124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26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0" name="Freeform 9"/>
            <p:cNvSpPr>
              <a:spLocks noEditPoints="1"/>
            </p:cNvSpPr>
            <p:nvPr/>
          </p:nvSpPr>
          <p:spPr bwMode="auto">
            <a:xfrm>
              <a:off x="12599988" y="2617788"/>
              <a:ext cx="95250" cy="123825"/>
            </a:xfrm>
            <a:custGeom>
              <a:avLst/>
              <a:gdLst>
                <a:gd name="T0" fmla="*/ 27 w 36"/>
                <a:gd name="T1" fmla="*/ 0 h 48"/>
                <a:gd name="T2" fmla="*/ 4 w 36"/>
                <a:gd name="T3" fmla="*/ 0 h 48"/>
                <a:gd name="T4" fmla="*/ 2 w 36"/>
                <a:gd name="T5" fmla="*/ 0 h 48"/>
                <a:gd name="T6" fmla="*/ 0 w 36"/>
                <a:gd name="T7" fmla="*/ 0 h 48"/>
                <a:gd name="T8" fmla="*/ 0 w 36"/>
                <a:gd name="T9" fmla="*/ 48 h 48"/>
                <a:gd name="T10" fmla="*/ 4 w 36"/>
                <a:gd name="T11" fmla="*/ 48 h 48"/>
                <a:gd name="T12" fmla="*/ 4 w 36"/>
                <a:gd name="T13" fmla="*/ 24 h 48"/>
                <a:gd name="T14" fmla="*/ 27 w 36"/>
                <a:gd name="T15" fmla="*/ 24 h 48"/>
                <a:gd name="T16" fmla="*/ 36 w 36"/>
                <a:gd name="T17" fmla="*/ 15 h 48"/>
                <a:gd name="T18" fmla="*/ 36 w 36"/>
                <a:gd name="T19" fmla="*/ 10 h 48"/>
                <a:gd name="T20" fmla="*/ 27 w 36"/>
                <a:gd name="T21" fmla="*/ 0 h 48"/>
                <a:gd name="T22" fmla="*/ 32 w 36"/>
                <a:gd name="T23" fmla="*/ 15 h 48"/>
                <a:gd name="T24" fmla="*/ 27 w 36"/>
                <a:gd name="T25" fmla="*/ 20 h 48"/>
                <a:gd name="T26" fmla="*/ 4 w 36"/>
                <a:gd name="T27" fmla="*/ 20 h 48"/>
                <a:gd name="T28" fmla="*/ 4 w 36"/>
                <a:gd name="T29" fmla="*/ 4 h 48"/>
                <a:gd name="T30" fmla="*/ 27 w 36"/>
                <a:gd name="T31" fmla="*/ 4 h 48"/>
                <a:gd name="T32" fmla="*/ 32 w 36"/>
                <a:gd name="T33" fmla="*/ 10 h 48"/>
                <a:gd name="T34" fmla="*/ 32 w 36"/>
                <a:gd name="T35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8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2" y="24"/>
                    <a:pt x="36" y="20"/>
                    <a:pt x="36" y="15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4"/>
                    <a:pt x="32" y="0"/>
                    <a:pt x="27" y="0"/>
                  </a:cubicBezTo>
                  <a:close/>
                  <a:moveTo>
                    <a:pt x="32" y="15"/>
                  </a:moveTo>
                  <a:cubicBezTo>
                    <a:pt x="32" y="18"/>
                    <a:pt x="29" y="20"/>
                    <a:pt x="27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9" y="4"/>
                    <a:pt x="32" y="7"/>
                    <a:pt x="32" y="10"/>
                  </a:cubicBezTo>
                  <a:lnTo>
                    <a:pt x="3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1" name="Freeform 10"/>
            <p:cNvSpPr/>
            <p:nvPr/>
          </p:nvSpPr>
          <p:spPr bwMode="auto">
            <a:xfrm>
              <a:off x="12476163" y="2617788"/>
              <a:ext cx="104775" cy="119062"/>
            </a:xfrm>
            <a:custGeom>
              <a:avLst/>
              <a:gdLst>
                <a:gd name="T0" fmla="*/ 28 w 40"/>
                <a:gd name="T1" fmla="*/ 36 h 46"/>
                <a:gd name="T2" fmla="*/ 21 w 40"/>
                <a:gd name="T3" fmla="*/ 42 h 46"/>
                <a:gd name="T4" fmla="*/ 19 w 40"/>
                <a:gd name="T5" fmla="*/ 42 h 46"/>
                <a:gd name="T6" fmla="*/ 12 w 40"/>
                <a:gd name="T7" fmla="*/ 36 h 46"/>
                <a:gd name="T8" fmla="*/ 4 w 40"/>
                <a:gd name="T9" fmla="*/ 0 h 46"/>
                <a:gd name="T10" fmla="*/ 0 w 40"/>
                <a:gd name="T11" fmla="*/ 1 h 46"/>
                <a:gd name="T12" fmla="*/ 8 w 40"/>
                <a:gd name="T13" fmla="*/ 37 h 46"/>
                <a:gd name="T14" fmla="*/ 18 w 40"/>
                <a:gd name="T15" fmla="*/ 46 h 46"/>
                <a:gd name="T16" fmla="*/ 18 w 40"/>
                <a:gd name="T17" fmla="*/ 46 h 46"/>
                <a:gd name="T18" fmla="*/ 19 w 40"/>
                <a:gd name="T19" fmla="*/ 46 h 46"/>
                <a:gd name="T20" fmla="*/ 21 w 40"/>
                <a:gd name="T21" fmla="*/ 46 h 46"/>
                <a:gd name="T22" fmla="*/ 22 w 40"/>
                <a:gd name="T23" fmla="*/ 46 h 46"/>
                <a:gd name="T24" fmla="*/ 22 w 40"/>
                <a:gd name="T25" fmla="*/ 46 h 46"/>
                <a:gd name="T26" fmla="*/ 32 w 40"/>
                <a:gd name="T27" fmla="*/ 37 h 46"/>
                <a:gd name="T28" fmla="*/ 40 w 40"/>
                <a:gd name="T29" fmla="*/ 1 h 46"/>
                <a:gd name="T30" fmla="*/ 36 w 40"/>
                <a:gd name="T31" fmla="*/ 0 h 46"/>
                <a:gd name="T32" fmla="*/ 28 w 40"/>
                <a:gd name="T3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6">
                  <a:moveTo>
                    <a:pt x="28" y="36"/>
                  </a:moveTo>
                  <a:cubicBezTo>
                    <a:pt x="26" y="40"/>
                    <a:pt x="24" y="42"/>
                    <a:pt x="21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5" y="42"/>
                    <a:pt x="13" y="40"/>
                    <a:pt x="12" y="3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9"/>
                    <a:pt x="11" y="45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9" y="45"/>
                    <a:pt x="31" y="39"/>
                    <a:pt x="32" y="3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2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4528455" y="2553500"/>
            <a:ext cx="51296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VPN </a:t>
            </a:r>
            <a:r>
              <a:rPr kumimoji="1" lang="en-US" altLang="zh-CN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GW</a:t>
            </a:r>
            <a:endParaRPr kumimoji="1" lang="en-SG" sz="12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24" name="组合 43"/>
          <p:cNvGrpSpPr/>
          <p:nvPr/>
        </p:nvGrpSpPr>
        <p:grpSpPr>
          <a:xfrm>
            <a:off x="6682602" y="2222673"/>
            <a:ext cx="296840" cy="290761"/>
            <a:chOff x="12422188" y="2451100"/>
            <a:chExt cx="465137" cy="455612"/>
          </a:xfrm>
          <a:solidFill>
            <a:srgbClr val="484848"/>
          </a:solidFill>
        </p:grpSpPr>
        <p:sp>
          <p:nvSpPr>
            <p:cNvPr id="125" name="Freeform 7"/>
            <p:cNvSpPr/>
            <p:nvPr/>
          </p:nvSpPr>
          <p:spPr bwMode="auto">
            <a:xfrm>
              <a:off x="12715875" y="2617788"/>
              <a:ext cx="104775" cy="123825"/>
            </a:xfrm>
            <a:custGeom>
              <a:avLst/>
              <a:gdLst>
                <a:gd name="T0" fmla="*/ 40 w 40"/>
                <a:gd name="T1" fmla="*/ 0 h 48"/>
                <a:gd name="T2" fmla="*/ 36 w 40"/>
                <a:gd name="T3" fmla="*/ 0 h 48"/>
                <a:gd name="T4" fmla="*/ 36 w 40"/>
                <a:gd name="T5" fmla="*/ 44 h 48"/>
                <a:gd name="T6" fmla="*/ 34 w 40"/>
                <a:gd name="T7" fmla="*/ 44 h 48"/>
                <a:gd name="T8" fmla="*/ 27 w 40"/>
                <a:gd name="T9" fmla="*/ 39 h 48"/>
                <a:gd name="T10" fmla="*/ 27 w 40"/>
                <a:gd name="T11" fmla="*/ 39 h 48"/>
                <a:gd name="T12" fmla="*/ 16 w 40"/>
                <a:gd name="T13" fmla="*/ 9 h 48"/>
                <a:gd name="T14" fmla="*/ 5 w 40"/>
                <a:gd name="T15" fmla="*/ 0 h 48"/>
                <a:gd name="T16" fmla="*/ 2 w 40"/>
                <a:gd name="T17" fmla="*/ 0 h 48"/>
                <a:gd name="T18" fmla="*/ 2 w 40"/>
                <a:gd name="T19" fmla="*/ 0 h 48"/>
                <a:gd name="T20" fmla="*/ 0 w 40"/>
                <a:gd name="T21" fmla="*/ 0 h 48"/>
                <a:gd name="T22" fmla="*/ 0 w 40"/>
                <a:gd name="T23" fmla="*/ 48 h 48"/>
                <a:gd name="T24" fmla="*/ 4 w 40"/>
                <a:gd name="T25" fmla="*/ 48 h 48"/>
                <a:gd name="T26" fmla="*/ 4 w 40"/>
                <a:gd name="T27" fmla="*/ 4 h 48"/>
                <a:gd name="T28" fmla="*/ 5 w 40"/>
                <a:gd name="T29" fmla="*/ 4 h 48"/>
                <a:gd name="T30" fmla="*/ 12 w 40"/>
                <a:gd name="T31" fmla="*/ 10 h 48"/>
                <a:gd name="T32" fmla="*/ 23 w 40"/>
                <a:gd name="T33" fmla="*/ 41 h 48"/>
                <a:gd name="T34" fmla="*/ 25 w 40"/>
                <a:gd name="T35" fmla="*/ 40 h 48"/>
                <a:gd name="T36" fmla="*/ 23 w 40"/>
                <a:gd name="T37" fmla="*/ 41 h 48"/>
                <a:gd name="T38" fmla="*/ 34 w 40"/>
                <a:gd name="T39" fmla="*/ 48 h 48"/>
                <a:gd name="T40" fmla="*/ 40 w 40"/>
                <a:gd name="T41" fmla="*/ 48 h 48"/>
                <a:gd name="T42" fmla="*/ 40 w 40"/>
                <a:gd name="T43" fmla="*/ 44 h 48"/>
                <a:gd name="T44" fmla="*/ 40 w 40"/>
                <a:gd name="T45" fmla="*/ 44 h 48"/>
                <a:gd name="T46" fmla="*/ 40 w 40"/>
                <a:gd name="T4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48">
                  <a:moveTo>
                    <a:pt x="4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0" y="44"/>
                    <a:pt x="28" y="43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7"/>
                    <a:pt x="13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8" y="4"/>
                    <a:pt x="11" y="6"/>
                    <a:pt x="12" y="1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6"/>
                    <a:pt x="28" y="48"/>
                    <a:pt x="3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6" name="Freeform 8"/>
            <p:cNvSpPr>
              <a:spLocks noEditPoints="1"/>
            </p:cNvSpPr>
            <p:nvPr/>
          </p:nvSpPr>
          <p:spPr bwMode="auto">
            <a:xfrm>
              <a:off x="12422188" y="2451100"/>
              <a:ext cx="465137" cy="455612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26 w 176"/>
                <a:gd name="T11" fmla="*/ 127 h 176"/>
                <a:gd name="T12" fmla="*/ 49 w 176"/>
                <a:gd name="T13" fmla="*/ 152 h 176"/>
                <a:gd name="T14" fmla="*/ 51 w 176"/>
                <a:gd name="T15" fmla="*/ 148 h 176"/>
                <a:gd name="T16" fmla="*/ 31 w 176"/>
                <a:gd name="T17" fmla="*/ 128 h 176"/>
                <a:gd name="T18" fmla="*/ 157 w 176"/>
                <a:gd name="T19" fmla="*/ 128 h 176"/>
                <a:gd name="T20" fmla="*/ 88 w 176"/>
                <a:gd name="T21" fmla="*/ 168 h 176"/>
                <a:gd name="T22" fmla="*/ 8 w 176"/>
                <a:gd name="T23" fmla="*/ 88 h 176"/>
                <a:gd name="T24" fmla="*/ 16 w 176"/>
                <a:gd name="T25" fmla="*/ 52 h 176"/>
                <a:gd name="T26" fmla="*/ 149 w 176"/>
                <a:gd name="T27" fmla="*/ 52 h 176"/>
                <a:gd name="T28" fmla="*/ 148 w 176"/>
                <a:gd name="T29" fmla="*/ 49 h 176"/>
                <a:gd name="T30" fmla="*/ 125 w 176"/>
                <a:gd name="T31" fmla="*/ 24 h 176"/>
                <a:gd name="T32" fmla="*/ 123 w 176"/>
                <a:gd name="T33" fmla="*/ 28 h 176"/>
                <a:gd name="T34" fmla="*/ 143 w 176"/>
                <a:gd name="T35" fmla="*/ 48 h 176"/>
                <a:gd name="T36" fmla="*/ 19 w 176"/>
                <a:gd name="T37" fmla="*/ 48 h 176"/>
                <a:gd name="T38" fmla="*/ 88 w 176"/>
                <a:gd name="T39" fmla="*/ 8 h 176"/>
                <a:gd name="T40" fmla="*/ 168 w 176"/>
                <a:gd name="T41" fmla="*/ 88 h 176"/>
                <a:gd name="T42" fmla="*/ 159 w 176"/>
                <a:gd name="T43" fmla="*/ 124 h 176"/>
                <a:gd name="T44" fmla="*/ 24 w 176"/>
                <a:gd name="T45" fmla="*/ 124 h 176"/>
                <a:gd name="T46" fmla="*/ 26 w 176"/>
                <a:gd name="T47" fmla="*/ 1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6" y="176"/>
                    <a:pt x="176" y="137"/>
                    <a:pt x="176" y="88"/>
                  </a:cubicBezTo>
                  <a:cubicBezTo>
                    <a:pt x="176" y="40"/>
                    <a:pt x="136" y="0"/>
                    <a:pt x="88" y="0"/>
                  </a:cubicBezTo>
                  <a:close/>
                  <a:moveTo>
                    <a:pt x="26" y="127"/>
                  </a:moveTo>
                  <a:cubicBezTo>
                    <a:pt x="31" y="137"/>
                    <a:pt x="39" y="146"/>
                    <a:pt x="49" y="152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42" y="144"/>
                    <a:pt x="36" y="137"/>
                    <a:pt x="31" y="128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3" y="152"/>
                    <a:pt x="117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75"/>
                    <a:pt x="11" y="63"/>
                    <a:pt x="16" y="52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3" y="39"/>
                    <a:pt x="135" y="30"/>
                    <a:pt x="125" y="2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33"/>
                    <a:pt x="138" y="40"/>
                    <a:pt x="143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2" y="24"/>
                    <a:pt x="58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01"/>
                    <a:pt x="165" y="113"/>
                    <a:pt x="159" y="124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26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7" name="Freeform 9"/>
            <p:cNvSpPr>
              <a:spLocks noEditPoints="1"/>
            </p:cNvSpPr>
            <p:nvPr/>
          </p:nvSpPr>
          <p:spPr bwMode="auto">
            <a:xfrm>
              <a:off x="12599988" y="2617788"/>
              <a:ext cx="95250" cy="123825"/>
            </a:xfrm>
            <a:custGeom>
              <a:avLst/>
              <a:gdLst>
                <a:gd name="T0" fmla="*/ 27 w 36"/>
                <a:gd name="T1" fmla="*/ 0 h 48"/>
                <a:gd name="T2" fmla="*/ 4 w 36"/>
                <a:gd name="T3" fmla="*/ 0 h 48"/>
                <a:gd name="T4" fmla="*/ 2 w 36"/>
                <a:gd name="T5" fmla="*/ 0 h 48"/>
                <a:gd name="T6" fmla="*/ 0 w 36"/>
                <a:gd name="T7" fmla="*/ 0 h 48"/>
                <a:gd name="T8" fmla="*/ 0 w 36"/>
                <a:gd name="T9" fmla="*/ 48 h 48"/>
                <a:gd name="T10" fmla="*/ 4 w 36"/>
                <a:gd name="T11" fmla="*/ 48 h 48"/>
                <a:gd name="T12" fmla="*/ 4 w 36"/>
                <a:gd name="T13" fmla="*/ 24 h 48"/>
                <a:gd name="T14" fmla="*/ 27 w 36"/>
                <a:gd name="T15" fmla="*/ 24 h 48"/>
                <a:gd name="T16" fmla="*/ 36 w 36"/>
                <a:gd name="T17" fmla="*/ 15 h 48"/>
                <a:gd name="T18" fmla="*/ 36 w 36"/>
                <a:gd name="T19" fmla="*/ 10 h 48"/>
                <a:gd name="T20" fmla="*/ 27 w 36"/>
                <a:gd name="T21" fmla="*/ 0 h 48"/>
                <a:gd name="T22" fmla="*/ 32 w 36"/>
                <a:gd name="T23" fmla="*/ 15 h 48"/>
                <a:gd name="T24" fmla="*/ 27 w 36"/>
                <a:gd name="T25" fmla="*/ 20 h 48"/>
                <a:gd name="T26" fmla="*/ 4 w 36"/>
                <a:gd name="T27" fmla="*/ 20 h 48"/>
                <a:gd name="T28" fmla="*/ 4 w 36"/>
                <a:gd name="T29" fmla="*/ 4 h 48"/>
                <a:gd name="T30" fmla="*/ 27 w 36"/>
                <a:gd name="T31" fmla="*/ 4 h 48"/>
                <a:gd name="T32" fmla="*/ 32 w 36"/>
                <a:gd name="T33" fmla="*/ 10 h 48"/>
                <a:gd name="T34" fmla="*/ 32 w 36"/>
                <a:gd name="T35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8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2" y="24"/>
                    <a:pt x="36" y="20"/>
                    <a:pt x="36" y="15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4"/>
                    <a:pt x="32" y="0"/>
                    <a:pt x="27" y="0"/>
                  </a:cubicBezTo>
                  <a:close/>
                  <a:moveTo>
                    <a:pt x="32" y="15"/>
                  </a:moveTo>
                  <a:cubicBezTo>
                    <a:pt x="32" y="18"/>
                    <a:pt x="29" y="20"/>
                    <a:pt x="27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9" y="4"/>
                    <a:pt x="32" y="7"/>
                    <a:pt x="32" y="10"/>
                  </a:cubicBezTo>
                  <a:lnTo>
                    <a:pt x="3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9" name="Freeform 10"/>
            <p:cNvSpPr/>
            <p:nvPr/>
          </p:nvSpPr>
          <p:spPr bwMode="auto">
            <a:xfrm>
              <a:off x="12476163" y="2617788"/>
              <a:ext cx="104775" cy="119062"/>
            </a:xfrm>
            <a:custGeom>
              <a:avLst/>
              <a:gdLst>
                <a:gd name="T0" fmla="*/ 28 w 40"/>
                <a:gd name="T1" fmla="*/ 36 h 46"/>
                <a:gd name="T2" fmla="*/ 21 w 40"/>
                <a:gd name="T3" fmla="*/ 42 h 46"/>
                <a:gd name="T4" fmla="*/ 19 w 40"/>
                <a:gd name="T5" fmla="*/ 42 h 46"/>
                <a:gd name="T6" fmla="*/ 12 w 40"/>
                <a:gd name="T7" fmla="*/ 36 h 46"/>
                <a:gd name="T8" fmla="*/ 4 w 40"/>
                <a:gd name="T9" fmla="*/ 0 h 46"/>
                <a:gd name="T10" fmla="*/ 0 w 40"/>
                <a:gd name="T11" fmla="*/ 1 h 46"/>
                <a:gd name="T12" fmla="*/ 8 w 40"/>
                <a:gd name="T13" fmla="*/ 37 h 46"/>
                <a:gd name="T14" fmla="*/ 18 w 40"/>
                <a:gd name="T15" fmla="*/ 46 h 46"/>
                <a:gd name="T16" fmla="*/ 18 w 40"/>
                <a:gd name="T17" fmla="*/ 46 h 46"/>
                <a:gd name="T18" fmla="*/ 19 w 40"/>
                <a:gd name="T19" fmla="*/ 46 h 46"/>
                <a:gd name="T20" fmla="*/ 21 w 40"/>
                <a:gd name="T21" fmla="*/ 46 h 46"/>
                <a:gd name="T22" fmla="*/ 22 w 40"/>
                <a:gd name="T23" fmla="*/ 46 h 46"/>
                <a:gd name="T24" fmla="*/ 22 w 40"/>
                <a:gd name="T25" fmla="*/ 46 h 46"/>
                <a:gd name="T26" fmla="*/ 32 w 40"/>
                <a:gd name="T27" fmla="*/ 37 h 46"/>
                <a:gd name="T28" fmla="*/ 40 w 40"/>
                <a:gd name="T29" fmla="*/ 1 h 46"/>
                <a:gd name="T30" fmla="*/ 36 w 40"/>
                <a:gd name="T31" fmla="*/ 0 h 46"/>
                <a:gd name="T32" fmla="*/ 28 w 40"/>
                <a:gd name="T3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6">
                  <a:moveTo>
                    <a:pt x="28" y="36"/>
                  </a:moveTo>
                  <a:cubicBezTo>
                    <a:pt x="26" y="40"/>
                    <a:pt x="24" y="42"/>
                    <a:pt x="21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5" y="42"/>
                    <a:pt x="13" y="40"/>
                    <a:pt x="12" y="3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9"/>
                    <a:pt x="11" y="45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9" y="45"/>
                    <a:pt x="31" y="39"/>
                    <a:pt x="32" y="3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2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631897" y="2513191"/>
            <a:ext cx="51296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VPN GW</a:t>
            </a:r>
            <a:endParaRPr kumimoji="1" lang="en-SG" sz="12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144858" y="3091414"/>
            <a:ext cx="7758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172.31.0.0/16</a:t>
            </a:r>
            <a:endParaRPr kumimoji="1" lang="en-SG" sz="12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264860" y="2832777"/>
            <a:ext cx="7758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172.18.0.0/16</a:t>
            </a:r>
            <a:endParaRPr kumimoji="1" lang="en-SG" sz="12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857918" y="3056108"/>
            <a:ext cx="7758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172.30.0.0/16</a:t>
            </a:r>
            <a:endParaRPr kumimoji="1" lang="en-SG" sz="12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458506" y="2832777"/>
            <a:ext cx="7758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172.18.0.0/16</a:t>
            </a:r>
            <a:endParaRPr kumimoji="1" lang="en-SG" sz="12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49" name="Picture 2" descr="VPC Peering | AWS Compu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51" y="2027735"/>
            <a:ext cx="246348" cy="24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Arrow Connector 149"/>
          <p:cNvCxnSpPr/>
          <p:nvPr/>
        </p:nvCxnSpPr>
        <p:spPr>
          <a:xfrm flipV="1">
            <a:off x="2710037" y="2153172"/>
            <a:ext cx="67867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273488" y="2236951"/>
            <a:ext cx="58961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2" descr="VPC Peering | AWS Compu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27" y="2130119"/>
            <a:ext cx="246348" cy="24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TextBox 152"/>
          <p:cNvSpPr txBox="1"/>
          <p:nvPr/>
        </p:nvSpPr>
        <p:spPr>
          <a:xfrm>
            <a:off x="3788522" y="1507700"/>
            <a:ext cx="8608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On-</a:t>
            </a:r>
            <a:r>
              <a:rPr kumimoji="1" lang="en-US" altLang="zh-CN" sz="1000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prem</a:t>
            </a:r>
            <a:r>
              <a:rPr kumimoji="1" lang="en-US" altLang="zh-CN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 </a:t>
            </a:r>
            <a:r>
              <a:rPr kumimoji="1" lang="en-US" sz="1000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vpn</a:t>
            </a:r>
            <a:r>
              <a:rPr kumimoji="1" lang="en-US" sz="1000" b="1" dirty="0" err="1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-</a:t>
            </a:r>
            <a:r>
              <a:rPr kumimoji="1" lang="en-US" sz="1000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vpc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082150" y="1514076"/>
            <a:ext cx="7261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Cloud </a:t>
            </a:r>
            <a:r>
              <a:rPr kumimoji="1" lang="en-US" sz="1000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vpn-vpc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464781" y="1734448"/>
            <a:ext cx="6460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On-</a:t>
            </a:r>
            <a:r>
              <a:rPr kumimoji="1" lang="en-US" altLang="zh-CN" sz="1000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prem</a:t>
            </a:r>
            <a:r>
              <a:rPr kumimoji="1" lang="en-US" altLang="zh-CN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 </a:t>
            </a:r>
            <a:r>
              <a:rPr kumimoji="1" lang="en-US" sz="1000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vpc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63" name="组合 47"/>
          <p:cNvGrpSpPr/>
          <p:nvPr/>
        </p:nvGrpSpPr>
        <p:grpSpPr>
          <a:xfrm>
            <a:off x="1661067" y="2328377"/>
            <a:ext cx="321179" cy="235379"/>
            <a:chOff x="6524625" y="473075"/>
            <a:chExt cx="671513" cy="492125"/>
          </a:xfrm>
          <a:solidFill>
            <a:srgbClr val="484848"/>
          </a:solidFill>
        </p:grpSpPr>
        <p:sp>
          <p:nvSpPr>
            <p:cNvPr id="164" name="Oval 5"/>
            <p:cNvSpPr>
              <a:spLocks noChangeArrowheads="1"/>
            </p:cNvSpPr>
            <p:nvPr/>
          </p:nvSpPr>
          <p:spPr bwMode="auto">
            <a:xfrm>
              <a:off x="6951663" y="735013"/>
              <a:ext cx="46038" cy="46038"/>
            </a:xfrm>
            <a:prstGeom prst="ellipse">
              <a:avLst/>
            </a:pr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95" name="Freeform 6"/>
            <p:cNvSpPr/>
            <p:nvPr/>
          </p:nvSpPr>
          <p:spPr bwMode="auto">
            <a:xfrm>
              <a:off x="6692900" y="873125"/>
              <a:ext cx="323850" cy="14288"/>
            </a:xfrm>
            <a:custGeom>
              <a:avLst/>
              <a:gdLst>
                <a:gd name="T0" fmla="*/ 83 w 85"/>
                <a:gd name="T1" fmla="*/ 0 h 4"/>
                <a:gd name="T2" fmla="*/ 2 w 85"/>
                <a:gd name="T3" fmla="*/ 0 h 4"/>
                <a:gd name="T4" fmla="*/ 0 w 85"/>
                <a:gd name="T5" fmla="*/ 2 h 4"/>
                <a:gd name="T6" fmla="*/ 2 w 85"/>
                <a:gd name="T7" fmla="*/ 4 h 4"/>
                <a:gd name="T8" fmla="*/ 83 w 85"/>
                <a:gd name="T9" fmla="*/ 4 h 4"/>
                <a:gd name="T10" fmla="*/ 85 w 85"/>
                <a:gd name="T11" fmla="*/ 2 h 4"/>
                <a:gd name="T12" fmla="*/ 83 w 8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3"/>
                    <a:pt x="85" y="2"/>
                  </a:cubicBezTo>
                  <a:cubicBezTo>
                    <a:pt x="85" y="1"/>
                    <a:pt x="85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96" name="Freeform 7"/>
            <p:cNvSpPr>
              <a:spLocks noEditPoints="1"/>
            </p:cNvSpPr>
            <p:nvPr/>
          </p:nvSpPr>
          <p:spPr bwMode="auto">
            <a:xfrm>
              <a:off x="6678613" y="687388"/>
              <a:ext cx="365125" cy="139700"/>
            </a:xfrm>
            <a:custGeom>
              <a:avLst/>
              <a:gdLst>
                <a:gd name="T0" fmla="*/ 78 w 96"/>
                <a:gd name="T1" fmla="*/ 0 h 36"/>
                <a:gd name="T2" fmla="*/ 18 w 96"/>
                <a:gd name="T3" fmla="*/ 0 h 36"/>
                <a:gd name="T4" fmla="*/ 0 w 96"/>
                <a:gd name="T5" fmla="*/ 18 h 36"/>
                <a:gd name="T6" fmla="*/ 18 w 96"/>
                <a:gd name="T7" fmla="*/ 36 h 36"/>
                <a:gd name="T8" fmla="*/ 78 w 96"/>
                <a:gd name="T9" fmla="*/ 36 h 36"/>
                <a:gd name="T10" fmla="*/ 96 w 96"/>
                <a:gd name="T11" fmla="*/ 18 h 36"/>
                <a:gd name="T12" fmla="*/ 78 w 96"/>
                <a:gd name="T13" fmla="*/ 0 h 36"/>
                <a:gd name="T14" fmla="*/ 78 w 96"/>
                <a:gd name="T15" fmla="*/ 32 h 36"/>
                <a:gd name="T16" fmla="*/ 18 w 96"/>
                <a:gd name="T17" fmla="*/ 32 h 36"/>
                <a:gd name="T18" fmla="*/ 4 w 96"/>
                <a:gd name="T19" fmla="*/ 18 h 36"/>
                <a:gd name="T20" fmla="*/ 18 w 96"/>
                <a:gd name="T21" fmla="*/ 4 h 36"/>
                <a:gd name="T22" fmla="*/ 78 w 96"/>
                <a:gd name="T23" fmla="*/ 4 h 36"/>
                <a:gd name="T24" fmla="*/ 92 w 96"/>
                <a:gd name="T25" fmla="*/ 18 h 36"/>
                <a:gd name="T26" fmla="*/ 78 w 9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6">
                  <a:moveTo>
                    <a:pt x="7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8" y="36"/>
                    <a:pt x="96" y="28"/>
                    <a:pt x="96" y="18"/>
                  </a:cubicBezTo>
                  <a:cubicBezTo>
                    <a:pt x="96" y="8"/>
                    <a:pt x="88" y="0"/>
                    <a:pt x="78" y="0"/>
                  </a:cubicBezTo>
                  <a:close/>
                  <a:moveTo>
                    <a:pt x="78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0" y="32"/>
                    <a:pt x="4" y="26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6" y="4"/>
                    <a:pt x="92" y="10"/>
                    <a:pt x="92" y="18"/>
                  </a:cubicBezTo>
                  <a:cubicBezTo>
                    <a:pt x="92" y="26"/>
                    <a:pt x="86" y="32"/>
                    <a:pt x="78" y="3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97" name="Freeform 8"/>
            <p:cNvSpPr>
              <a:spLocks noEditPoints="1"/>
            </p:cNvSpPr>
            <p:nvPr/>
          </p:nvSpPr>
          <p:spPr bwMode="auto">
            <a:xfrm>
              <a:off x="6524625" y="473075"/>
              <a:ext cx="671513" cy="492125"/>
            </a:xfrm>
            <a:custGeom>
              <a:avLst/>
              <a:gdLst>
                <a:gd name="T0" fmla="*/ 133 w 176"/>
                <a:gd name="T1" fmla="*/ 32 h 128"/>
                <a:gd name="T2" fmla="*/ 88 w 176"/>
                <a:gd name="T3" fmla="*/ 0 h 128"/>
                <a:gd name="T4" fmla="*/ 43 w 176"/>
                <a:gd name="T5" fmla="*/ 32 h 128"/>
                <a:gd name="T6" fmla="*/ 0 w 176"/>
                <a:gd name="T7" fmla="*/ 80 h 128"/>
                <a:gd name="T8" fmla="*/ 48 w 176"/>
                <a:gd name="T9" fmla="*/ 128 h 128"/>
                <a:gd name="T10" fmla="*/ 128 w 176"/>
                <a:gd name="T11" fmla="*/ 128 h 128"/>
                <a:gd name="T12" fmla="*/ 176 w 176"/>
                <a:gd name="T13" fmla="*/ 80 h 128"/>
                <a:gd name="T14" fmla="*/ 133 w 176"/>
                <a:gd name="T15" fmla="*/ 32 h 128"/>
                <a:gd name="T16" fmla="*/ 128 w 176"/>
                <a:gd name="T17" fmla="*/ 120 h 128"/>
                <a:gd name="T18" fmla="*/ 48 w 176"/>
                <a:gd name="T19" fmla="*/ 120 h 128"/>
                <a:gd name="T20" fmla="*/ 8 w 176"/>
                <a:gd name="T21" fmla="*/ 80 h 128"/>
                <a:gd name="T22" fmla="*/ 44 w 176"/>
                <a:gd name="T23" fmla="*/ 40 h 128"/>
                <a:gd name="T24" fmla="*/ 50 w 176"/>
                <a:gd name="T25" fmla="*/ 35 h 128"/>
                <a:gd name="T26" fmla="*/ 88 w 176"/>
                <a:gd name="T27" fmla="*/ 8 h 128"/>
                <a:gd name="T28" fmla="*/ 126 w 176"/>
                <a:gd name="T29" fmla="*/ 35 h 128"/>
                <a:gd name="T30" fmla="*/ 133 w 176"/>
                <a:gd name="T31" fmla="*/ 40 h 128"/>
                <a:gd name="T32" fmla="*/ 168 w 176"/>
                <a:gd name="T33" fmla="*/ 80 h 128"/>
                <a:gd name="T34" fmla="*/ 128 w 176"/>
                <a:gd name="T3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28">
                  <a:moveTo>
                    <a:pt x="133" y="32"/>
                  </a:moveTo>
                  <a:cubicBezTo>
                    <a:pt x="127" y="14"/>
                    <a:pt x="109" y="0"/>
                    <a:pt x="88" y="0"/>
                  </a:cubicBezTo>
                  <a:cubicBezTo>
                    <a:pt x="67" y="0"/>
                    <a:pt x="49" y="14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7"/>
                    <a:pt x="22" y="128"/>
                    <a:pt x="4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55" y="128"/>
                    <a:pt x="176" y="107"/>
                    <a:pt x="176" y="80"/>
                  </a:cubicBezTo>
                  <a:cubicBezTo>
                    <a:pt x="176" y="55"/>
                    <a:pt x="157" y="35"/>
                    <a:pt x="133" y="32"/>
                  </a:cubicBezTo>
                  <a:close/>
                  <a:moveTo>
                    <a:pt x="12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26" y="120"/>
                    <a:pt x="8" y="102"/>
                    <a:pt x="8" y="80"/>
                  </a:cubicBezTo>
                  <a:cubicBezTo>
                    <a:pt x="8" y="60"/>
                    <a:pt x="23" y="43"/>
                    <a:pt x="44" y="40"/>
                  </a:cubicBezTo>
                  <a:cubicBezTo>
                    <a:pt x="47" y="40"/>
                    <a:pt x="49" y="38"/>
                    <a:pt x="50" y="35"/>
                  </a:cubicBezTo>
                  <a:cubicBezTo>
                    <a:pt x="56" y="19"/>
                    <a:pt x="71" y="8"/>
                    <a:pt x="88" y="8"/>
                  </a:cubicBezTo>
                  <a:cubicBezTo>
                    <a:pt x="105" y="8"/>
                    <a:pt x="120" y="19"/>
                    <a:pt x="126" y="35"/>
                  </a:cubicBezTo>
                  <a:cubicBezTo>
                    <a:pt x="127" y="38"/>
                    <a:pt x="129" y="40"/>
                    <a:pt x="133" y="40"/>
                  </a:cubicBezTo>
                  <a:cubicBezTo>
                    <a:pt x="153" y="43"/>
                    <a:pt x="168" y="60"/>
                    <a:pt x="168" y="80"/>
                  </a:cubicBezTo>
                  <a:cubicBezTo>
                    <a:pt x="168" y="102"/>
                    <a:pt x="150" y="120"/>
                    <a:pt x="128" y="1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530533" y="2573178"/>
            <a:ext cx="5482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172.18.0.50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00" name="组合 47"/>
          <p:cNvGrpSpPr/>
          <p:nvPr/>
        </p:nvGrpSpPr>
        <p:grpSpPr>
          <a:xfrm>
            <a:off x="9487703" y="2346995"/>
            <a:ext cx="321179" cy="235379"/>
            <a:chOff x="6524625" y="473075"/>
            <a:chExt cx="671513" cy="492125"/>
          </a:xfrm>
          <a:solidFill>
            <a:srgbClr val="484848"/>
          </a:solidFill>
        </p:grpSpPr>
        <p:sp>
          <p:nvSpPr>
            <p:cNvPr id="203" name="Oval 5"/>
            <p:cNvSpPr>
              <a:spLocks noChangeArrowheads="1"/>
            </p:cNvSpPr>
            <p:nvPr/>
          </p:nvSpPr>
          <p:spPr bwMode="auto">
            <a:xfrm>
              <a:off x="6951663" y="735013"/>
              <a:ext cx="46038" cy="46038"/>
            </a:xfrm>
            <a:prstGeom prst="ellipse">
              <a:avLst/>
            </a:pr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204" name="Freeform 6"/>
            <p:cNvSpPr/>
            <p:nvPr/>
          </p:nvSpPr>
          <p:spPr bwMode="auto">
            <a:xfrm>
              <a:off x="6692900" y="873125"/>
              <a:ext cx="323850" cy="14288"/>
            </a:xfrm>
            <a:custGeom>
              <a:avLst/>
              <a:gdLst>
                <a:gd name="T0" fmla="*/ 83 w 85"/>
                <a:gd name="T1" fmla="*/ 0 h 4"/>
                <a:gd name="T2" fmla="*/ 2 w 85"/>
                <a:gd name="T3" fmla="*/ 0 h 4"/>
                <a:gd name="T4" fmla="*/ 0 w 85"/>
                <a:gd name="T5" fmla="*/ 2 h 4"/>
                <a:gd name="T6" fmla="*/ 2 w 85"/>
                <a:gd name="T7" fmla="*/ 4 h 4"/>
                <a:gd name="T8" fmla="*/ 83 w 85"/>
                <a:gd name="T9" fmla="*/ 4 h 4"/>
                <a:gd name="T10" fmla="*/ 85 w 85"/>
                <a:gd name="T11" fmla="*/ 2 h 4"/>
                <a:gd name="T12" fmla="*/ 83 w 8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3"/>
                    <a:pt x="85" y="2"/>
                  </a:cubicBezTo>
                  <a:cubicBezTo>
                    <a:pt x="85" y="1"/>
                    <a:pt x="85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206" name="Freeform 7"/>
            <p:cNvSpPr>
              <a:spLocks noEditPoints="1"/>
            </p:cNvSpPr>
            <p:nvPr/>
          </p:nvSpPr>
          <p:spPr bwMode="auto">
            <a:xfrm>
              <a:off x="6678613" y="687388"/>
              <a:ext cx="365125" cy="139700"/>
            </a:xfrm>
            <a:custGeom>
              <a:avLst/>
              <a:gdLst>
                <a:gd name="T0" fmla="*/ 78 w 96"/>
                <a:gd name="T1" fmla="*/ 0 h 36"/>
                <a:gd name="T2" fmla="*/ 18 w 96"/>
                <a:gd name="T3" fmla="*/ 0 h 36"/>
                <a:gd name="T4" fmla="*/ 0 w 96"/>
                <a:gd name="T5" fmla="*/ 18 h 36"/>
                <a:gd name="T6" fmla="*/ 18 w 96"/>
                <a:gd name="T7" fmla="*/ 36 h 36"/>
                <a:gd name="T8" fmla="*/ 78 w 96"/>
                <a:gd name="T9" fmla="*/ 36 h 36"/>
                <a:gd name="T10" fmla="*/ 96 w 96"/>
                <a:gd name="T11" fmla="*/ 18 h 36"/>
                <a:gd name="T12" fmla="*/ 78 w 96"/>
                <a:gd name="T13" fmla="*/ 0 h 36"/>
                <a:gd name="T14" fmla="*/ 78 w 96"/>
                <a:gd name="T15" fmla="*/ 32 h 36"/>
                <a:gd name="T16" fmla="*/ 18 w 96"/>
                <a:gd name="T17" fmla="*/ 32 h 36"/>
                <a:gd name="T18" fmla="*/ 4 w 96"/>
                <a:gd name="T19" fmla="*/ 18 h 36"/>
                <a:gd name="T20" fmla="*/ 18 w 96"/>
                <a:gd name="T21" fmla="*/ 4 h 36"/>
                <a:gd name="T22" fmla="*/ 78 w 96"/>
                <a:gd name="T23" fmla="*/ 4 h 36"/>
                <a:gd name="T24" fmla="*/ 92 w 96"/>
                <a:gd name="T25" fmla="*/ 18 h 36"/>
                <a:gd name="T26" fmla="*/ 78 w 9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6">
                  <a:moveTo>
                    <a:pt x="7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8" y="36"/>
                    <a:pt x="96" y="28"/>
                    <a:pt x="96" y="18"/>
                  </a:cubicBezTo>
                  <a:cubicBezTo>
                    <a:pt x="96" y="8"/>
                    <a:pt x="88" y="0"/>
                    <a:pt x="78" y="0"/>
                  </a:cubicBezTo>
                  <a:close/>
                  <a:moveTo>
                    <a:pt x="78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0" y="32"/>
                    <a:pt x="4" y="26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6" y="4"/>
                    <a:pt x="92" y="10"/>
                    <a:pt x="92" y="18"/>
                  </a:cubicBezTo>
                  <a:cubicBezTo>
                    <a:pt x="92" y="26"/>
                    <a:pt x="86" y="32"/>
                    <a:pt x="78" y="3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207" name="Freeform 8"/>
            <p:cNvSpPr>
              <a:spLocks noEditPoints="1"/>
            </p:cNvSpPr>
            <p:nvPr/>
          </p:nvSpPr>
          <p:spPr bwMode="auto">
            <a:xfrm>
              <a:off x="6524625" y="473075"/>
              <a:ext cx="671513" cy="492125"/>
            </a:xfrm>
            <a:custGeom>
              <a:avLst/>
              <a:gdLst>
                <a:gd name="T0" fmla="*/ 133 w 176"/>
                <a:gd name="T1" fmla="*/ 32 h 128"/>
                <a:gd name="T2" fmla="*/ 88 w 176"/>
                <a:gd name="T3" fmla="*/ 0 h 128"/>
                <a:gd name="T4" fmla="*/ 43 w 176"/>
                <a:gd name="T5" fmla="*/ 32 h 128"/>
                <a:gd name="T6" fmla="*/ 0 w 176"/>
                <a:gd name="T7" fmla="*/ 80 h 128"/>
                <a:gd name="T8" fmla="*/ 48 w 176"/>
                <a:gd name="T9" fmla="*/ 128 h 128"/>
                <a:gd name="T10" fmla="*/ 128 w 176"/>
                <a:gd name="T11" fmla="*/ 128 h 128"/>
                <a:gd name="T12" fmla="*/ 176 w 176"/>
                <a:gd name="T13" fmla="*/ 80 h 128"/>
                <a:gd name="T14" fmla="*/ 133 w 176"/>
                <a:gd name="T15" fmla="*/ 32 h 128"/>
                <a:gd name="T16" fmla="*/ 128 w 176"/>
                <a:gd name="T17" fmla="*/ 120 h 128"/>
                <a:gd name="T18" fmla="*/ 48 w 176"/>
                <a:gd name="T19" fmla="*/ 120 h 128"/>
                <a:gd name="T20" fmla="*/ 8 w 176"/>
                <a:gd name="T21" fmla="*/ 80 h 128"/>
                <a:gd name="T22" fmla="*/ 44 w 176"/>
                <a:gd name="T23" fmla="*/ 40 h 128"/>
                <a:gd name="T24" fmla="*/ 50 w 176"/>
                <a:gd name="T25" fmla="*/ 35 h 128"/>
                <a:gd name="T26" fmla="*/ 88 w 176"/>
                <a:gd name="T27" fmla="*/ 8 h 128"/>
                <a:gd name="T28" fmla="*/ 126 w 176"/>
                <a:gd name="T29" fmla="*/ 35 h 128"/>
                <a:gd name="T30" fmla="*/ 133 w 176"/>
                <a:gd name="T31" fmla="*/ 40 h 128"/>
                <a:gd name="T32" fmla="*/ 168 w 176"/>
                <a:gd name="T33" fmla="*/ 80 h 128"/>
                <a:gd name="T34" fmla="*/ 128 w 176"/>
                <a:gd name="T3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28">
                  <a:moveTo>
                    <a:pt x="133" y="32"/>
                  </a:moveTo>
                  <a:cubicBezTo>
                    <a:pt x="127" y="14"/>
                    <a:pt x="109" y="0"/>
                    <a:pt x="88" y="0"/>
                  </a:cubicBezTo>
                  <a:cubicBezTo>
                    <a:pt x="67" y="0"/>
                    <a:pt x="49" y="14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7"/>
                    <a:pt x="22" y="128"/>
                    <a:pt x="4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55" y="128"/>
                    <a:pt x="176" y="107"/>
                    <a:pt x="176" y="80"/>
                  </a:cubicBezTo>
                  <a:cubicBezTo>
                    <a:pt x="176" y="55"/>
                    <a:pt x="157" y="35"/>
                    <a:pt x="133" y="32"/>
                  </a:cubicBezTo>
                  <a:close/>
                  <a:moveTo>
                    <a:pt x="12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26" y="120"/>
                    <a:pt x="8" y="102"/>
                    <a:pt x="8" y="80"/>
                  </a:cubicBezTo>
                  <a:cubicBezTo>
                    <a:pt x="8" y="60"/>
                    <a:pt x="23" y="43"/>
                    <a:pt x="44" y="40"/>
                  </a:cubicBezTo>
                  <a:cubicBezTo>
                    <a:pt x="47" y="40"/>
                    <a:pt x="49" y="38"/>
                    <a:pt x="50" y="35"/>
                  </a:cubicBezTo>
                  <a:cubicBezTo>
                    <a:pt x="56" y="19"/>
                    <a:pt x="71" y="8"/>
                    <a:pt x="88" y="8"/>
                  </a:cubicBezTo>
                  <a:cubicBezTo>
                    <a:pt x="105" y="8"/>
                    <a:pt x="120" y="19"/>
                    <a:pt x="126" y="35"/>
                  </a:cubicBezTo>
                  <a:cubicBezTo>
                    <a:pt x="127" y="38"/>
                    <a:pt x="129" y="40"/>
                    <a:pt x="133" y="40"/>
                  </a:cubicBezTo>
                  <a:cubicBezTo>
                    <a:pt x="153" y="43"/>
                    <a:pt x="168" y="60"/>
                    <a:pt x="168" y="80"/>
                  </a:cubicBezTo>
                  <a:cubicBezTo>
                    <a:pt x="168" y="102"/>
                    <a:pt x="150" y="120"/>
                    <a:pt x="128" y="1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9357169" y="2591796"/>
            <a:ext cx="5482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172.18.0.50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0" name="Freeform 12"/>
          <p:cNvSpPr>
            <a:spLocks noEditPoints="1"/>
          </p:cNvSpPr>
          <p:nvPr/>
        </p:nvSpPr>
        <p:spPr bwMode="auto">
          <a:xfrm>
            <a:off x="3832991" y="2329370"/>
            <a:ext cx="281414" cy="278080"/>
          </a:xfrm>
          <a:custGeom>
            <a:avLst/>
            <a:gdLst>
              <a:gd name="T0" fmla="*/ 88 w 176"/>
              <a:gd name="T1" fmla="*/ 88 h 176"/>
              <a:gd name="T2" fmla="*/ 114 w 176"/>
              <a:gd name="T3" fmla="*/ 88 h 176"/>
              <a:gd name="T4" fmla="*/ 132 w 176"/>
              <a:gd name="T5" fmla="*/ 70 h 176"/>
              <a:gd name="T6" fmla="*/ 132 w 176"/>
              <a:gd name="T7" fmla="*/ 70 h 176"/>
              <a:gd name="T8" fmla="*/ 114 w 176"/>
              <a:gd name="T9" fmla="*/ 52 h 176"/>
              <a:gd name="T10" fmla="*/ 84 w 176"/>
              <a:gd name="T11" fmla="*/ 52 h 176"/>
              <a:gd name="T12" fmla="*/ 84 w 176"/>
              <a:gd name="T13" fmla="*/ 116 h 176"/>
              <a:gd name="T14" fmla="*/ 88 w 176"/>
              <a:gd name="T15" fmla="*/ 116 h 176"/>
              <a:gd name="T16" fmla="*/ 88 w 176"/>
              <a:gd name="T17" fmla="*/ 88 h 176"/>
              <a:gd name="T18" fmla="*/ 88 w 176"/>
              <a:gd name="T19" fmla="*/ 56 h 176"/>
              <a:gd name="T20" fmla="*/ 114 w 176"/>
              <a:gd name="T21" fmla="*/ 56 h 176"/>
              <a:gd name="T22" fmla="*/ 128 w 176"/>
              <a:gd name="T23" fmla="*/ 70 h 176"/>
              <a:gd name="T24" fmla="*/ 114 w 176"/>
              <a:gd name="T25" fmla="*/ 84 h 176"/>
              <a:gd name="T26" fmla="*/ 88 w 176"/>
              <a:gd name="T27" fmla="*/ 84 h 176"/>
              <a:gd name="T28" fmla="*/ 88 w 176"/>
              <a:gd name="T29" fmla="*/ 56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88 w 176"/>
              <a:gd name="T39" fmla="*/ 0 h 176"/>
              <a:gd name="T40" fmla="*/ 88 w 176"/>
              <a:gd name="T41" fmla="*/ 168 h 176"/>
              <a:gd name="T42" fmla="*/ 8 w 176"/>
              <a:gd name="T43" fmla="*/ 88 h 176"/>
              <a:gd name="T44" fmla="*/ 88 w 176"/>
              <a:gd name="T45" fmla="*/ 8 h 176"/>
              <a:gd name="T46" fmla="*/ 168 w 176"/>
              <a:gd name="T47" fmla="*/ 88 h 176"/>
              <a:gd name="T48" fmla="*/ 88 w 176"/>
              <a:gd name="T49" fmla="*/ 168 h 176"/>
              <a:gd name="T50" fmla="*/ 64 w 176"/>
              <a:gd name="T51" fmla="*/ 52 h 176"/>
              <a:gd name="T52" fmla="*/ 60 w 176"/>
              <a:gd name="T53" fmla="*/ 52 h 176"/>
              <a:gd name="T54" fmla="*/ 60 w 176"/>
              <a:gd name="T55" fmla="*/ 116 h 176"/>
              <a:gd name="T56" fmla="*/ 64 w 176"/>
              <a:gd name="T57" fmla="*/ 116 h 176"/>
              <a:gd name="T58" fmla="*/ 64 w 176"/>
              <a:gd name="T59" fmla="*/ 52 h 176"/>
              <a:gd name="T60" fmla="*/ 88 w 176"/>
              <a:gd name="T61" fmla="*/ 148 h 176"/>
              <a:gd name="T62" fmla="*/ 46 w 176"/>
              <a:gd name="T63" fmla="*/ 131 h 176"/>
              <a:gd name="T64" fmla="*/ 43 w 176"/>
              <a:gd name="T65" fmla="*/ 133 h 176"/>
              <a:gd name="T66" fmla="*/ 88 w 176"/>
              <a:gd name="T67" fmla="*/ 152 h 176"/>
              <a:gd name="T68" fmla="*/ 134 w 176"/>
              <a:gd name="T69" fmla="*/ 133 h 176"/>
              <a:gd name="T70" fmla="*/ 131 w 176"/>
              <a:gd name="T71" fmla="*/ 131 h 176"/>
              <a:gd name="T72" fmla="*/ 88 w 176"/>
              <a:gd name="T73" fmla="*/ 1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88" y="88"/>
                </a:moveTo>
                <a:cubicBezTo>
                  <a:pt x="114" y="88"/>
                  <a:pt x="114" y="88"/>
                  <a:pt x="114" y="88"/>
                </a:cubicBezTo>
                <a:cubicBezTo>
                  <a:pt x="124" y="88"/>
                  <a:pt x="132" y="80"/>
                  <a:pt x="132" y="70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0"/>
                  <a:pt x="124" y="52"/>
                  <a:pt x="114" y="52"/>
                </a:cubicBezTo>
                <a:cubicBezTo>
                  <a:pt x="84" y="52"/>
                  <a:pt x="84" y="52"/>
                  <a:pt x="84" y="52"/>
                </a:cubicBezTo>
                <a:cubicBezTo>
                  <a:pt x="84" y="116"/>
                  <a:pt x="84" y="116"/>
                  <a:pt x="84" y="116"/>
                </a:cubicBezTo>
                <a:cubicBezTo>
                  <a:pt x="88" y="116"/>
                  <a:pt x="88" y="116"/>
                  <a:pt x="88" y="116"/>
                </a:cubicBezTo>
                <a:lnTo>
                  <a:pt x="88" y="88"/>
                </a:lnTo>
                <a:close/>
                <a:moveTo>
                  <a:pt x="88" y="56"/>
                </a:moveTo>
                <a:cubicBezTo>
                  <a:pt x="114" y="56"/>
                  <a:pt x="114" y="56"/>
                  <a:pt x="114" y="56"/>
                </a:cubicBezTo>
                <a:cubicBezTo>
                  <a:pt x="122" y="56"/>
                  <a:pt x="128" y="62"/>
                  <a:pt x="128" y="70"/>
                </a:cubicBezTo>
                <a:cubicBezTo>
                  <a:pt x="128" y="78"/>
                  <a:pt x="122" y="84"/>
                  <a:pt x="114" y="84"/>
                </a:cubicBezTo>
                <a:cubicBezTo>
                  <a:pt x="88" y="84"/>
                  <a:pt x="88" y="84"/>
                  <a:pt x="88" y="84"/>
                </a:cubicBezTo>
                <a:lnTo>
                  <a:pt x="88" y="56"/>
                </a:lnTo>
                <a:close/>
                <a:moveTo>
                  <a:pt x="88" y="0"/>
                </a:moveTo>
                <a:cubicBezTo>
                  <a:pt x="40" y="0"/>
                  <a:pt x="0" y="39"/>
                  <a:pt x="0" y="88"/>
                </a:cubicBezTo>
                <a:cubicBezTo>
                  <a:pt x="0" y="137"/>
                  <a:pt x="40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3" y="8"/>
                  <a:pt x="168" y="44"/>
                  <a:pt x="168" y="88"/>
                </a:cubicBezTo>
                <a:cubicBezTo>
                  <a:pt x="168" y="132"/>
                  <a:pt x="133" y="168"/>
                  <a:pt x="88" y="168"/>
                </a:cubicBezTo>
                <a:close/>
                <a:moveTo>
                  <a:pt x="64" y="52"/>
                </a:moveTo>
                <a:cubicBezTo>
                  <a:pt x="60" y="52"/>
                  <a:pt x="60" y="52"/>
                  <a:pt x="60" y="5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4" y="116"/>
                  <a:pt x="64" y="116"/>
                  <a:pt x="64" y="116"/>
                </a:cubicBezTo>
                <a:lnTo>
                  <a:pt x="64" y="52"/>
                </a:lnTo>
                <a:close/>
                <a:moveTo>
                  <a:pt x="88" y="148"/>
                </a:moveTo>
                <a:cubicBezTo>
                  <a:pt x="72" y="148"/>
                  <a:pt x="57" y="142"/>
                  <a:pt x="46" y="131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55" y="145"/>
                  <a:pt x="71" y="152"/>
                  <a:pt x="88" y="152"/>
                </a:cubicBezTo>
                <a:cubicBezTo>
                  <a:pt x="106" y="152"/>
                  <a:pt x="122" y="145"/>
                  <a:pt x="134" y="133"/>
                </a:cubicBezTo>
                <a:cubicBezTo>
                  <a:pt x="131" y="131"/>
                  <a:pt x="131" y="131"/>
                  <a:pt x="131" y="131"/>
                </a:cubicBezTo>
                <a:cubicBezTo>
                  <a:pt x="120" y="142"/>
                  <a:pt x="105" y="148"/>
                  <a:pt x="88" y="1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3710976" y="2640450"/>
            <a:ext cx="5482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172.30.0.50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3" name="Freeform 12"/>
          <p:cNvSpPr>
            <a:spLocks noEditPoints="1"/>
          </p:cNvSpPr>
          <p:nvPr/>
        </p:nvSpPr>
        <p:spPr bwMode="auto">
          <a:xfrm>
            <a:off x="7560434" y="2224233"/>
            <a:ext cx="281414" cy="278080"/>
          </a:xfrm>
          <a:custGeom>
            <a:avLst/>
            <a:gdLst>
              <a:gd name="T0" fmla="*/ 88 w 176"/>
              <a:gd name="T1" fmla="*/ 88 h 176"/>
              <a:gd name="T2" fmla="*/ 114 w 176"/>
              <a:gd name="T3" fmla="*/ 88 h 176"/>
              <a:gd name="T4" fmla="*/ 132 w 176"/>
              <a:gd name="T5" fmla="*/ 70 h 176"/>
              <a:gd name="T6" fmla="*/ 132 w 176"/>
              <a:gd name="T7" fmla="*/ 70 h 176"/>
              <a:gd name="T8" fmla="*/ 114 w 176"/>
              <a:gd name="T9" fmla="*/ 52 h 176"/>
              <a:gd name="T10" fmla="*/ 84 w 176"/>
              <a:gd name="T11" fmla="*/ 52 h 176"/>
              <a:gd name="T12" fmla="*/ 84 w 176"/>
              <a:gd name="T13" fmla="*/ 116 h 176"/>
              <a:gd name="T14" fmla="*/ 88 w 176"/>
              <a:gd name="T15" fmla="*/ 116 h 176"/>
              <a:gd name="T16" fmla="*/ 88 w 176"/>
              <a:gd name="T17" fmla="*/ 88 h 176"/>
              <a:gd name="T18" fmla="*/ 88 w 176"/>
              <a:gd name="T19" fmla="*/ 56 h 176"/>
              <a:gd name="T20" fmla="*/ 114 w 176"/>
              <a:gd name="T21" fmla="*/ 56 h 176"/>
              <a:gd name="T22" fmla="*/ 128 w 176"/>
              <a:gd name="T23" fmla="*/ 70 h 176"/>
              <a:gd name="T24" fmla="*/ 114 w 176"/>
              <a:gd name="T25" fmla="*/ 84 h 176"/>
              <a:gd name="T26" fmla="*/ 88 w 176"/>
              <a:gd name="T27" fmla="*/ 84 h 176"/>
              <a:gd name="T28" fmla="*/ 88 w 176"/>
              <a:gd name="T29" fmla="*/ 56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88 w 176"/>
              <a:gd name="T39" fmla="*/ 0 h 176"/>
              <a:gd name="T40" fmla="*/ 88 w 176"/>
              <a:gd name="T41" fmla="*/ 168 h 176"/>
              <a:gd name="T42" fmla="*/ 8 w 176"/>
              <a:gd name="T43" fmla="*/ 88 h 176"/>
              <a:gd name="T44" fmla="*/ 88 w 176"/>
              <a:gd name="T45" fmla="*/ 8 h 176"/>
              <a:gd name="T46" fmla="*/ 168 w 176"/>
              <a:gd name="T47" fmla="*/ 88 h 176"/>
              <a:gd name="T48" fmla="*/ 88 w 176"/>
              <a:gd name="T49" fmla="*/ 168 h 176"/>
              <a:gd name="T50" fmla="*/ 64 w 176"/>
              <a:gd name="T51" fmla="*/ 52 h 176"/>
              <a:gd name="T52" fmla="*/ 60 w 176"/>
              <a:gd name="T53" fmla="*/ 52 h 176"/>
              <a:gd name="T54" fmla="*/ 60 w 176"/>
              <a:gd name="T55" fmla="*/ 116 h 176"/>
              <a:gd name="T56" fmla="*/ 64 w 176"/>
              <a:gd name="T57" fmla="*/ 116 h 176"/>
              <a:gd name="T58" fmla="*/ 64 w 176"/>
              <a:gd name="T59" fmla="*/ 52 h 176"/>
              <a:gd name="T60" fmla="*/ 88 w 176"/>
              <a:gd name="T61" fmla="*/ 148 h 176"/>
              <a:gd name="T62" fmla="*/ 46 w 176"/>
              <a:gd name="T63" fmla="*/ 131 h 176"/>
              <a:gd name="T64" fmla="*/ 43 w 176"/>
              <a:gd name="T65" fmla="*/ 133 h 176"/>
              <a:gd name="T66" fmla="*/ 88 w 176"/>
              <a:gd name="T67" fmla="*/ 152 h 176"/>
              <a:gd name="T68" fmla="*/ 134 w 176"/>
              <a:gd name="T69" fmla="*/ 133 h 176"/>
              <a:gd name="T70" fmla="*/ 131 w 176"/>
              <a:gd name="T71" fmla="*/ 131 h 176"/>
              <a:gd name="T72" fmla="*/ 88 w 176"/>
              <a:gd name="T73" fmla="*/ 1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88" y="88"/>
                </a:moveTo>
                <a:cubicBezTo>
                  <a:pt x="114" y="88"/>
                  <a:pt x="114" y="88"/>
                  <a:pt x="114" y="88"/>
                </a:cubicBezTo>
                <a:cubicBezTo>
                  <a:pt x="124" y="88"/>
                  <a:pt x="132" y="80"/>
                  <a:pt x="132" y="70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0"/>
                  <a:pt x="124" y="52"/>
                  <a:pt x="114" y="52"/>
                </a:cubicBezTo>
                <a:cubicBezTo>
                  <a:pt x="84" y="52"/>
                  <a:pt x="84" y="52"/>
                  <a:pt x="84" y="52"/>
                </a:cubicBezTo>
                <a:cubicBezTo>
                  <a:pt x="84" y="116"/>
                  <a:pt x="84" y="116"/>
                  <a:pt x="84" y="116"/>
                </a:cubicBezTo>
                <a:cubicBezTo>
                  <a:pt x="88" y="116"/>
                  <a:pt x="88" y="116"/>
                  <a:pt x="88" y="116"/>
                </a:cubicBezTo>
                <a:lnTo>
                  <a:pt x="88" y="88"/>
                </a:lnTo>
                <a:close/>
                <a:moveTo>
                  <a:pt x="88" y="56"/>
                </a:moveTo>
                <a:cubicBezTo>
                  <a:pt x="114" y="56"/>
                  <a:pt x="114" y="56"/>
                  <a:pt x="114" y="56"/>
                </a:cubicBezTo>
                <a:cubicBezTo>
                  <a:pt x="122" y="56"/>
                  <a:pt x="128" y="62"/>
                  <a:pt x="128" y="70"/>
                </a:cubicBezTo>
                <a:cubicBezTo>
                  <a:pt x="128" y="78"/>
                  <a:pt x="122" y="84"/>
                  <a:pt x="114" y="84"/>
                </a:cubicBezTo>
                <a:cubicBezTo>
                  <a:pt x="88" y="84"/>
                  <a:pt x="88" y="84"/>
                  <a:pt x="88" y="84"/>
                </a:cubicBezTo>
                <a:lnTo>
                  <a:pt x="88" y="56"/>
                </a:lnTo>
                <a:close/>
                <a:moveTo>
                  <a:pt x="88" y="0"/>
                </a:moveTo>
                <a:cubicBezTo>
                  <a:pt x="40" y="0"/>
                  <a:pt x="0" y="39"/>
                  <a:pt x="0" y="88"/>
                </a:cubicBezTo>
                <a:cubicBezTo>
                  <a:pt x="0" y="137"/>
                  <a:pt x="40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3" y="8"/>
                  <a:pt x="168" y="44"/>
                  <a:pt x="168" y="88"/>
                </a:cubicBezTo>
                <a:cubicBezTo>
                  <a:pt x="168" y="132"/>
                  <a:pt x="133" y="168"/>
                  <a:pt x="88" y="168"/>
                </a:cubicBezTo>
                <a:close/>
                <a:moveTo>
                  <a:pt x="64" y="52"/>
                </a:moveTo>
                <a:cubicBezTo>
                  <a:pt x="60" y="52"/>
                  <a:pt x="60" y="52"/>
                  <a:pt x="60" y="5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4" y="116"/>
                  <a:pt x="64" y="116"/>
                  <a:pt x="64" y="116"/>
                </a:cubicBezTo>
                <a:lnTo>
                  <a:pt x="64" y="52"/>
                </a:lnTo>
                <a:close/>
                <a:moveTo>
                  <a:pt x="88" y="148"/>
                </a:moveTo>
                <a:cubicBezTo>
                  <a:pt x="72" y="148"/>
                  <a:pt x="57" y="142"/>
                  <a:pt x="46" y="131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55" y="145"/>
                  <a:pt x="71" y="152"/>
                  <a:pt x="88" y="152"/>
                </a:cubicBezTo>
                <a:cubicBezTo>
                  <a:pt x="106" y="152"/>
                  <a:pt x="122" y="145"/>
                  <a:pt x="134" y="133"/>
                </a:cubicBezTo>
                <a:cubicBezTo>
                  <a:pt x="131" y="131"/>
                  <a:pt x="131" y="131"/>
                  <a:pt x="131" y="131"/>
                </a:cubicBezTo>
                <a:cubicBezTo>
                  <a:pt x="120" y="142"/>
                  <a:pt x="105" y="148"/>
                  <a:pt x="88" y="1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7457469" y="2601988"/>
            <a:ext cx="5482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172.31.0.50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15" name="Picture 2" descr="VPC Peering | AWS Compu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45" y="4875377"/>
            <a:ext cx="246348" cy="24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/>
          <p:cNvSpPr txBox="1"/>
          <p:nvPr/>
        </p:nvSpPr>
        <p:spPr>
          <a:xfrm>
            <a:off x="5206355" y="4908328"/>
            <a:ext cx="60593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VPC Peering</a:t>
            </a:r>
            <a:endParaRPr kumimoji="1" lang="en-SG" sz="1000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217" name="Straight Connector 216"/>
          <p:cNvCxnSpPr>
            <a:stCxn id="215" idx="3"/>
          </p:cNvCxnSpPr>
          <p:nvPr/>
        </p:nvCxnSpPr>
        <p:spPr>
          <a:xfrm>
            <a:off x="4463093" y="4998551"/>
            <a:ext cx="6464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15" idx="1"/>
          </p:cNvCxnSpPr>
          <p:nvPr/>
        </p:nvCxnSpPr>
        <p:spPr>
          <a:xfrm flipH="1">
            <a:off x="3562679" y="4998551"/>
            <a:ext cx="6540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9"/>
          <p:cNvGrpSpPr/>
          <p:nvPr/>
        </p:nvGrpSpPr>
        <p:grpSpPr>
          <a:xfrm>
            <a:off x="8715669" y="2393090"/>
            <a:ext cx="255741" cy="251934"/>
            <a:chOff x="5265738" y="2193925"/>
            <a:chExt cx="639763" cy="6302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0" name="Freeform 13"/>
            <p:cNvSpPr/>
            <p:nvPr/>
          </p:nvSpPr>
          <p:spPr bwMode="auto">
            <a:xfrm>
              <a:off x="5661026" y="2562225"/>
              <a:ext cx="57150" cy="149225"/>
            </a:xfrm>
            <a:custGeom>
              <a:avLst/>
              <a:gdLst>
                <a:gd name="T0" fmla="*/ 11 w 15"/>
                <a:gd name="T1" fmla="*/ 24 h 40"/>
                <a:gd name="T2" fmla="*/ 4 w 15"/>
                <a:gd name="T3" fmla="*/ 32 h 40"/>
                <a:gd name="T4" fmla="*/ 4 w 15"/>
                <a:gd name="T5" fmla="*/ 2 h 40"/>
                <a:gd name="T6" fmla="*/ 2 w 15"/>
                <a:gd name="T7" fmla="*/ 0 h 40"/>
                <a:gd name="T8" fmla="*/ 0 w 15"/>
                <a:gd name="T9" fmla="*/ 2 h 40"/>
                <a:gd name="T10" fmla="*/ 0 w 15"/>
                <a:gd name="T11" fmla="*/ 38 h 40"/>
                <a:gd name="T12" fmla="*/ 2 w 15"/>
                <a:gd name="T13" fmla="*/ 40 h 40"/>
                <a:gd name="T14" fmla="*/ 2 w 15"/>
                <a:gd name="T15" fmla="*/ 40 h 40"/>
                <a:gd name="T16" fmla="*/ 4 w 15"/>
                <a:gd name="T17" fmla="*/ 39 h 40"/>
                <a:gd name="T18" fmla="*/ 14 w 15"/>
                <a:gd name="T19" fmla="*/ 27 h 40"/>
                <a:gd name="T20" fmla="*/ 14 w 15"/>
                <a:gd name="T21" fmla="*/ 24 h 40"/>
                <a:gd name="T22" fmla="*/ 11 w 15"/>
                <a:gd name="T2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40">
                  <a:moveTo>
                    <a:pt x="11" y="24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39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40"/>
                    <a:pt x="4" y="39"/>
                    <a:pt x="4" y="3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6"/>
                    <a:pt x="15" y="25"/>
                    <a:pt x="14" y="24"/>
                  </a:cubicBezTo>
                  <a:cubicBezTo>
                    <a:pt x="13" y="23"/>
                    <a:pt x="12" y="24"/>
                    <a:pt x="1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1" name="Freeform 14"/>
            <p:cNvSpPr/>
            <p:nvPr/>
          </p:nvSpPr>
          <p:spPr bwMode="auto">
            <a:xfrm>
              <a:off x="5494338" y="2562225"/>
              <a:ext cx="14288" cy="149225"/>
            </a:xfrm>
            <a:custGeom>
              <a:avLst/>
              <a:gdLst>
                <a:gd name="T0" fmla="*/ 2 w 4"/>
                <a:gd name="T1" fmla="*/ 0 h 40"/>
                <a:gd name="T2" fmla="*/ 0 w 4"/>
                <a:gd name="T3" fmla="*/ 2 h 40"/>
                <a:gd name="T4" fmla="*/ 0 w 4"/>
                <a:gd name="T5" fmla="*/ 38 h 40"/>
                <a:gd name="T6" fmla="*/ 2 w 4"/>
                <a:gd name="T7" fmla="*/ 40 h 40"/>
                <a:gd name="T8" fmla="*/ 4 w 4"/>
                <a:gd name="T9" fmla="*/ 38 h 40"/>
                <a:gd name="T10" fmla="*/ 4 w 4"/>
                <a:gd name="T11" fmla="*/ 2 h 40"/>
                <a:gd name="T12" fmla="*/ 2 w 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4" y="40"/>
                    <a:pt x="4" y="39"/>
                    <a:pt x="4" y="3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2" name="Freeform 15"/>
            <p:cNvSpPr/>
            <p:nvPr/>
          </p:nvSpPr>
          <p:spPr bwMode="auto">
            <a:xfrm>
              <a:off x="5356226" y="2306637"/>
              <a:ext cx="457201" cy="307974"/>
            </a:xfrm>
            <a:custGeom>
              <a:avLst/>
              <a:gdLst>
                <a:gd name="T0" fmla="*/ 92 w 120"/>
                <a:gd name="T1" fmla="*/ 30 h 82"/>
                <a:gd name="T2" fmla="*/ 84 w 120"/>
                <a:gd name="T3" fmla="*/ 30 h 82"/>
                <a:gd name="T4" fmla="*/ 84 w 120"/>
                <a:gd name="T5" fmla="*/ 2 h 82"/>
                <a:gd name="T6" fmla="*/ 82 w 120"/>
                <a:gd name="T7" fmla="*/ 0 h 82"/>
                <a:gd name="T8" fmla="*/ 80 w 120"/>
                <a:gd name="T9" fmla="*/ 2 h 82"/>
                <a:gd name="T10" fmla="*/ 80 w 120"/>
                <a:gd name="T11" fmla="*/ 30 h 82"/>
                <a:gd name="T12" fmla="*/ 40 w 120"/>
                <a:gd name="T13" fmla="*/ 30 h 82"/>
                <a:gd name="T14" fmla="*/ 40 w 120"/>
                <a:gd name="T15" fmla="*/ 2 h 82"/>
                <a:gd name="T16" fmla="*/ 39 w 120"/>
                <a:gd name="T17" fmla="*/ 0 h 82"/>
                <a:gd name="T18" fmla="*/ 37 w 120"/>
                <a:gd name="T19" fmla="*/ 0 h 82"/>
                <a:gd name="T20" fmla="*/ 27 w 120"/>
                <a:gd name="T21" fmla="*/ 12 h 82"/>
                <a:gd name="T22" fmla="*/ 27 w 120"/>
                <a:gd name="T23" fmla="*/ 15 h 82"/>
                <a:gd name="T24" fmla="*/ 30 w 120"/>
                <a:gd name="T25" fmla="*/ 15 h 82"/>
                <a:gd name="T26" fmla="*/ 36 w 120"/>
                <a:gd name="T27" fmla="*/ 7 h 82"/>
                <a:gd name="T28" fmla="*/ 36 w 120"/>
                <a:gd name="T29" fmla="*/ 30 h 82"/>
                <a:gd name="T30" fmla="*/ 28 w 120"/>
                <a:gd name="T31" fmla="*/ 30 h 82"/>
                <a:gd name="T32" fmla="*/ 0 w 120"/>
                <a:gd name="T33" fmla="*/ 56 h 82"/>
                <a:gd name="T34" fmla="*/ 28 w 120"/>
                <a:gd name="T35" fmla="*/ 82 h 82"/>
                <a:gd name="T36" fmla="*/ 30 w 120"/>
                <a:gd name="T37" fmla="*/ 80 h 82"/>
                <a:gd name="T38" fmla="*/ 28 w 120"/>
                <a:gd name="T39" fmla="*/ 78 h 82"/>
                <a:gd name="T40" fmla="*/ 4 w 120"/>
                <a:gd name="T41" fmla="*/ 56 h 82"/>
                <a:gd name="T42" fmla="*/ 28 w 120"/>
                <a:gd name="T43" fmla="*/ 34 h 82"/>
                <a:gd name="T44" fmla="*/ 92 w 120"/>
                <a:gd name="T45" fmla="*/ 34 h 82"/>
                <a:gd name="T46" fmla="*/ 116 w 120"/>
                <a:gd name="T47" fmla="*/ 56 h 82"/>
                <a:gd name="T48" fmla="*/ 92 w 120"/>
                <a:gd name="T49" fmla="*/ 78 h 82"/>
                <a:gd name="T50" fmla="*/ 90 w 120"/>
                <a:gd name="T51" fmla="*/ 80 h 82"/>
                <a:gd name="T52" fmla="*/ 92 w 120"/>
                <a:gd name="T53" fmla="*/ 82 h 82"/>
                <a:gd name="T54" fmla="*/ 120 w 120"/>
                <a:gd name="T55" fmla="*/ 56 h 82"/>
                <a:gd name="T56" fmla="*/ 92 w 120"/>
                <a:gd name="T57" fmla="*/ 3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82">
                  <a:moveTo>
                    <a:pt x="92" y="30"/>
                  </a:moveTo>
                  <a:cubicBezTo>
                    <a:pt x="84" y="30"/>
                    <a:pt x="84" y="30"/>
                    <a:pt x="84" y="3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4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0" y="0"/>
                    <a:pt x="39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5"/>
                    <a:pt x="27" y="15"/>
                  </a:cubicBezTo>
                  <a:cubicBezTo>
                    <a:pt x="28" y="16"/>
                    <a:pt x="29" y="16"/>
                    <a:pt x="30" y="15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3" y="30"/>
                    <a:pt x="0" y="41"/>
                    <a:pt x="0" y="56"/>
                  </a:cubicBezTo>
                  <a:cubicBezTo>
                    <a:pt x="0" y="70"/>
                    <a:pt x="13" y="82"/>
                    <a:pt x="28" y="82"/>
                  </a:cubicBezTo>
                  <a:cubicBezTo>
                    <a:pt x="30" y="82"/>
                    <a:pt x="30" y="81"/>
                    <a:pt x="30" y="80"/>
                  </a:cubicBezTo>
                  <a:cubicBezTo>
                    <a:pt x="30" y="79"/>
                    <a:pt x="30" y="78"/>
                    <a:pt x="28" y="78"/>
                  </a:cubicBezTo>
                  <a:cubicBezTo>
                    <a:pt x="15" y="78"/>
                    <a:pt x="4" y="68"/>
                    <a:pt x="4" y="56"/>
                  </a:cubicBezTo>
                  <a:cubicBezTo>
                    <a:pt x="4" y="44"/>
                    <a:pt x="15" y="34"/>
                    <a:pt x="28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106" y="34"/>
                    <a:pt x="116" y="44"/>
                    <a:pt x="116" y="56"/>
                  </a:cubicBezTo>
                  <a:cubicBezTo>
                    <a:pt x="116" y="68"/>
                    <a:pt x="106" y="78"/>
                    <a:pt x="92" y="78"/>
                  </a:cubicBezTo>
                  <a:cubicBezTo>
                    <a:pt x="91" y="78"/>
                    <a:pt x="90" y="79"/>
                    <a:pt x="90" y="80"/>
                  </a:cubicBezTo>
                  <a:cubicBezTo>
                    <a:pt x="90" y="81"/>
                    <a:pt x="91" y="82"/>
                    <a:pt x="92" y="82"/>
                  </a:cubicBezTo>
                  <a:cubicBezTo>
                    <a:pt x="108" y="82"/>
                    <a:pt x="120" y="70"/>
                    <a:pt x="120" y="56"/>
                  </a:cubicBezTo>
                  <a:cubicBezTo>
                    <a:pt x="120" y="41"/>
                    <a:pt x="108" y="30"/>
                    <a:pt x="9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EditPoints="1"/>
            </p:cNvSpPr>
            <p:nvPr/>
          </p:nvSpPr>
          <p:spPr bwMode="auto">
            <a:xfrm>
              <a:off x="5265738" y="2193925"/>
              <a:ext cx="639763" cy="630238"/>
            </a:xfrm>
            <a:custGeom>
              <a:avLst/>
              <a:gdLst>
                <a:gd name="T0" fmla="*/ 152 w 168"/>
                <a:gd name="T1" fmla="*/ 0 h 168"/>
                <a:gd name="T2" fmla="*/ 16 w 168"/>
                <a:gd name="T3" fmla="*/ 0 h 168"/>
                <a:gd name="T4" fmla="*/ 0 w 168"/>
                <a:gd name="T5" fmla="*/ 16 h 168"/>
                <a:gd name="T6" fmla="*/ 0 w 168"/>
                <a:gd name="T7" fmla="*/ 152 h 168"/>
                <a:gd name="T8" fmla="*/ 16 w 168"/>
                <a:gd name="T9" fmla="*/ 168 h 168"/>
                <a:gd name="T10" fmla="*/ 152 w 168"/>
                <a:gd name="T11" fmla="*/ 168 h 168"/>
                <a:gd name="T12" fmla="*/ 168 w 168"/>
                <a:gd name="T13" fmla="*/ 152 h 168"/>
                <a:gd name="T14" fmla="*/ 168 w 168"/>
                <a:gd name="T15" fmla="*/ 16 h 168"/>
                <a:gd name="T16" fmla="*/ 152 w 168"/>
                <a:gd name="T17" fmla="*/ 0 h 168"/>
                <a:gd name="T18" fmla="*/ 160 w 168"/>
                <a:gd name="T19" fmla="*/ 152 h 168"/>
                <a:gd name="T20" fmla="*/ 152 w 168"/>
                <a:gd name="T21" fmla="*/ 160 h 168"/>
                <a:gd name="T22" fmla="*/ 16 w 168"/>
                <a:gd name="T23" fmla="*/ 160 h 168"/>
                <a:gd name="T24" fmla="*/ 8 w 168"/>
                <a:gd name="T25" fmla="*/ 152 h 168"/>
                <a:gd name="T26" fmla="*/ 8 w 168"/>
                <a:gd name="T27" fmla="*/ 16 h 168"/>
                <a:gd name="T28" fmla="*/ 16 w 168"/>
                <a:gd name="T29" fmla="*/ 8 h 168"/>
                <a:gd name="T30" fmla="*/ 152 w 168"/>
                <a:gd name="T31" fmla="*/ 8 h 168"/>
                <a:gd name="T32" fmla="*/ 160 w 168"/>
                <a:gd name="T33" fmla="*/ 16 h 168"/>
                <a:gd name="T34" fmla="*/ 160 w 168"/>
                <a:gd name="T35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68">
                  <a:moveTo>
                    <a:pt x="15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8" y="168"/>
                    <a:pt x="16" y="168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61" y="168"/>
                    <a:pt x="168" y="161"/>
                    <a:pt x="168" y="152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8" y="7"/>
                    <a:pt x="161" y="0"/>
                    <a:pt x="152" y="0"/>
                  </a:cubicBezTo>
                  <a:close/>
                  <a:moveTo>
                    <a:pt x="160" y="152"/>
                  </a:moveTo>
                  <a:cubicBezTo>
                    <a:pt x="160" y="156"/>
                    <a:pt x="157" y="160"/>
                    <a:pt x="152" y="160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12" y="160"/>
                    <a:pt x="8" y="156"/>
                    <a:pt x="8" y="15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7" y="8"/>
                    <a:pt x="160" y="11"/>
                    <a:pt x="160" y="16"/>
                  </a:cubicBezTo>
                  <a:lnTo>
                    <a:pt x="16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3691829" y="2039823"/>
            <a:ext cx="6097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Public NAT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25" name="组合 29"/>
          <p:cNvGrpSpPr/>
          <p:nvPr/>
        </p:nvGrpSpPr>
        <p:grpSpPr>
          <a:xfrm>
            <a:off x="2508143" y="2355516"/>
            <a:ext cx="255741" cy="251934"/>
            <a:chOff x="5265738" y="2193925"/>
            <a:chExt cx="639763" cy="6302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6" name="Freeform 13"/>
            <p:cNvSpPr/>
            <p:nvPr/>
          </p:nvSpPr>
          <p:spPr bwMode="auto">
            <a:xfrm>
              <a:off x="5661026" y="2562225"/>
              <a:ext cx="57150" cy="149225"/>
            </a:xfrm>
            <a:custGeom>
              <a:avLst/>
              <a:gdLst>
                <a:gd name="T0" fmla="*/ 11 w 15"/>
                <a:gd name="T1" fmla="*/ 24 h 40"/>
                <a:gd name="T2" fmla="*/ 4 w 15"/>
                <a:gd name="T3" fmla="*/ 32 h 40"/>
                <a:gd name="T4" fmla="*/ 4 w 15"/>
                <a:gd name="T5" fmla="*/ 2 h 40"/>
                <a:gd name="T6" fmla="*/ 2 w 15"/>
                <a:gd name="T7" fmla="*/ 0 h 40"/>
                <a:gd name="T8" fmla="*/ 0 w 15"/>
                <a:gd name="T9" fmla="*/ 2 h 40"/>
                <a:gd name="T10" fmla="*/ 0 w 15"/>
                <a:gd name="T11" fmla="*/ 38 h 40"/>
                <a:gd name="T12" fmla="*/ 2 w 15"/>
                <a:gd name="T13" fmla="*/ 40 h 40"/>
                <a:gd name="T14" fmla="*/ 2 w 15"/>
                <a:gd name="T15" fmla="*/ 40 h 40"/>
                <a:gd name="T16" fmla="*/ 4 w 15"/>
                <a:gd name="T17" fmla="*/ 39 h 40"/>
                <a:gd name="T18" fmla="*/ 14 w 15"/>
                <a:gd name="T19" fmla="*/ 27 h 40"/>
                <a:gd name="T20" fmla="*/ 14 w 15"/>
                <a:gd name="T21" fmla="*/ 24 h 40"/>
                <a:gd name="T22" fmla="*/ 11 w 15"/>
                <a:gd name="T2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40">
                  <a:moveTo>
                    <a:pt x="11" y="24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39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40"/>
                    <a:pt x="4" y="39"/>
                    <a:pt x="4" y="3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6"/>
                    <a:pt x="15" y="25"/>
                    <a:pt x="14" y="24"/>
                  </a:cubicBezTo>
                  <a:cubicBezTo>
                    <a:pt x="13" y="23"/>
                    <a:pt x="12" y="24"/>
                    <a:pt x="1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7" name="Freeform 14"/>
            <p:cNvSpPr/>
            <p:nvPr/>
          </p:nvSpPr>
          <p:spPr bwMode="auto">
            <a:xfrm>
              <a:off x="5494338" y="2562225"/>
              <a:ext cx="14288" cy="149225"/>
            </a:xfrm>
            <a:custGeom>
              <a:avLst/>
              <a:gdLst>
                <a:gd name="T0" fmla="*/ 2 w 4"/>
                <a:gd name="T1" fmla="*/ 0 h 40"/>
                <a:gd name="T2" fmla="*/ 0 w 4"/>
                <a:gd name="T3" fmla="*/ 2 h 40"/>
                <a:gd name="T4" fmla="*/ 0 w 4"/>
                <a:gd name="T5" fmla="*/ 38 h 40"/>
                <a:gd name="T6" fmla="*/ 2 w 4"/>
                <a:gd name="T7" fmla="*/ 40 h 40"/>
                <a:gd name="T8" fmla="*/ 4 w 4"/>
                <a:gd name="T9" fmla="*/ 38 h 40"/>
                <a:gd name="T10" fmla="*/ 4 w 4"/>
                <a:gd name="T11" fmla="*/ 2 h 40"/>
                <a:gd name="T12" fmla="*/ 2 w 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4" y="40"/>
                    <a:pt x="4" y="39"/>
                    <a:pt x="4" y="3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8" name="Freeform 15"/>
            <p:cNvSpPr/>
            <p:nvPr/>
          </p:nvSpPr>
          <p:spPr bwMode="auto">
            <a:xfrm>
              <a:off x="5356226" y="2306637"/>
              <a:ext cx="457201" cy="307974"/>
            </a:xfrm>
            <a:custGeom>
              <a:avLst/>
              <a:gdLst>
                <a:gd name="T0" fmla="*/ 92 w 120"/>
                <a:gd name="T1" fmla="*/ 30 h 82"/>
                <a:gd name="T2" fmla="*/ 84 w 120"/>
                <a:gd name="T3" fmla="*/ 30 h 82"/>
                <a:gd name="T4" fmla="*/ 84 w 120"/>
                <a:gd name="T5" fmla="*/ 2 h 82"/>
                <a:gd name="T6" fmla="*/ 82 w 120"/>
                <a:gd name="T7" fmla="*/ 0 h 82"/>
                <a:gd name="T8" fmla="*/ 80 w 120"/>
                <a:gd name="T9" fmla="*/ 2 h 82"/>
                <a:gd name="T10" fmla="*/ 80 w 120"/>
                <a:gd name="T11" fmla="*/ 30 h 82"/>
                <a:gd name="T12" fmla="*/ 40 w 120"/>
                <a:gd name="T13" fmla="*/ 30 h 82"/>
                <a:gd name="T14" fmla="*/ 40 w 120"/>
                <a:gd name="T15" fmla="*/ 2 h 82"/>
                <a:gd name="T16" fmla="*/ 39 w 120"/>
                <a:gd name="T17" fmla="*/ 0 h 82"/>
                <a:gd name="T18" fmla="*/ 37 w 120"/>
                <a:gd name="T19" fmla="*/ 0 h 82"/>
                <a:gd name="T20" fmla="*/ 27 w 120"/>
                <a:gd name="T21" fmla="*/ 12 h 82"/>
                <a:gd name="T22" fmla="*/ 27 w 120"/>
                <a:gd name="T23" fmla="*/ 15 h 82"/>
                <a:gd name="T24" fmla="*/ 30 w 120"/>
                <a:gd name="T25" fmla="*/ 15 h 82"/>
                <a:gd name="T26" fmla="*/ 36 w 120"/>
                <a:gd name="T27" fmla="*/ 7 h 82"/>
                <a:gd name="T28" fmla="*/ 36 w 120"/>
                <a:gd name="T29" fmla="*/ 30 h 82"/>
                <a:gd name="T30" fmla="*/ 28 w 120"/>
                <a:gd name="T31" fmla="*/ 30 h 82"/>
                <a:gd name="T32" fmla="*/ 0 w 120"/>
                <a:gd name="T33" fmla="*/ 56 h 82"/>
                <a:gd name="T34" fmla="*/ 28 w 120"/>
                <a:gd name="T35" fmla="*/ 82 h 82"/>
                <a:gd name="T36" fmla="*/ 30 w 120"/>
                <a:gd name="T37" fmla="*/ 80 h 82"/>
                <a:gd name="T38" fmla="*/ 28 w 120"/>
                <a:gd name="T39" fmla="*/ 78 h 82"/>
                <a:gd name="T40" fmla="*/ 4 w 120"/>
                <a:gd name="T41" fmla="*/ 56 h 82"/>
                <a:gd name="T42" fmla="*/ 28 w 120"/>
                <a:gd name="T43" fmla="*/ 34 h 82"/>
                <a:gd name="T44" fmla="*/ 92 w 120"/>
                <a:gd name="T45" fmla="*/ 34 h 82"/>
                <a:gd name="T46" fmla="*/ 116 w 120"/>
                <a:gd name="T47" fmla="*/ 56 h 82"/>
                <a:gd name="T48" fmla="*/ 92 w 120"/>
                <a:gd name="T49" fmla="*/ 78 h 82"/>
                <a:gd name="T50" fmla="*/ 90 w 120"/>
                <a:gd name="T51" fmla="*/ 80 h 82"/>
                <a:gd name="T52" fmla="*/ 92 w 120"/>
                <a:gd name="T53" fmla="*/ 82 h 82"/>
                <a:gd name="T54" fmla="*/ 120 w 120"/>
                <a:gd name="T55" fmla="*/ 56 h 82"/>
                <a:gd name="T56" fmla="*/ 92 w 120"/>
                <a:gd name="T57" fmla="*/ 3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82">
                  <a:moveTo>
                    <a:pt x="92" y="30"/>
                  </a:moveTo>
                  <a:cubicBezTo>
                    <a:pt x="84" y="30"/>
                    <a:pt x="84" y="30"/>
                    <a:pt x="84" y="3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4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0" y="0"/>
                    <a:pt x="39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5"/>
                    <a:pt x="27" y="15"/>
                  </a:cubicBezTo>
                  <a:cubicBezTo>
                    <a:pt x="28" y="16"/>
                    <a:pt x="29" y="16"/>
                    <a:pt x="30" y="15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3" y="30"/>
                    <a:pt x="0" y="41"/>
                    <a:pt x="0" y="56"/>
                  </a:cubicBezTo>
                  <a:cubicBezTo>
                    <a:pt x="0" y="70"/>
                    <a:pt x="13" y="82"/>
                    <a:pt x="28" y="82"/>
                  </a:cubicBezTo>
                  <a:cubicBezTo>
                    <a:pt x="30" y="82"/>
                    <a:pt x="30" y="81"/>
                    <a:pt x="30" y="80"/>
                  </a:cubicBezTo>
                  <a:cubicBezTo>
                    <a:pt x="30" y="79"/>
                    <a:pt x="30" y="78"/>
                    <a:pt x="28" y="78"/>
                  </a:cubicBezTo>
                  <a:cubicBezTo>
                    <a:pt x="15" y="78"/>
                    <a:pt x="4" y="68"/>
                    <a:pt x="4" y="56"/>
                  </a:cubicBezTo>
                  <a:cubicBezTo>
                    <a:pt x="4" y="44"/>
                    <a:pt x="15" y="34"/>
                    <a:pt x="28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106" y="34"/>
                    <a:pt x="116" y="44"/>
                    <a:pt x="116" y="56"/>
                  </a:cubicBezTo>
                  <a:cubicBezTo>
                    <a:pt x="116" y="68"/>
                    <a:pt x="106" y="78"/>
                    <a:pt x="92" y="78"/>
                  </a:cubicBezTo>
                  <a:cubicBezTo>
                    <a:pt x="91" y="78"/>
                    <a:pt x="90" y="79"/>
                    <a:pt x="90" y="80"/>
                  </a:cubicBezTo>
                  <a:cubicBezTo>
                    <a:pt x="90" y="81"/>
                    <a:pt x="91" y="82"/>
                    <a:pt x="92" y="82"/>
                  </a:cubicBezTo>
                  <a:cubicBezTo>
                    <a:pt x="108" y="82"/>
                    <a:pt x="120" y="70"/>
                    <a:pt x="120" y="56"/>
                  </a:cubicBezTo>
                  <a:cubicBezTo>
                    <a:pt x="120" y="41"/>
                    <a:pt x="108" y="30"/>
                    <a:pt x="9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9" name="Freeform 16"/>
            <p:cNvSpPr>
              <a:spLocks noEditPoints="1"/>
            </p:cNvSpPr>
            <p:nvPr/>
          </p:nvSpPr>
          <p:spPr bwMode="auto">
            <a:xfrm>
              <a:off x="5265738" y="2193925"/>
              <a:ext cx="639763" cy="630238"/>
            </a:xfrm>
            <a:custGeom>
              <a:avLst/>
              <a:gdLst>
                <a:gd name="T0" fmla="*/ 152 w 168"/>
                <a:gd name="T1" fmla="*/ 0 h 168"/>
                <a:gd name="T2" fmla="*/ 16 w 168"/>
                <a:gd name="T3" fmla="*/ 0 h 168"/>
                <a:gd name="T4" fmla="*/ 0 w 168"/>
                <a:gd name="T5" fmla="*/ 16 h 168"/>
                <a:gd name="T6" fmla="*/ 0 w 168"/>
                <a:gd name="T7" fmla="*/ 152 h 168"/>
                <a:gd name="T8" fmla="*/ 16 w 168"/>
                <a:gd name="T9" fmla="*/ 168 h 168"/>
                <a:gd name="T10" fmla="*/ 152 w 168"/>
                <a:gd name="T11" fmla="*/ 168 h 168"/>
                <a:gd name="T12" fmla="*/ 168 w 168"/>
                <a:gd name="T13" fmla="*/ 152 h 168"/>
                <a:gd name="T14" fmla="*/ 168 w 168"/>
                <a:gd name="T15" fmla="*/ 16 h 168"/>
                <a:gd name="T16" fmla="*/ 152 w 168"/>
                <a:gd name="T17" fmla="*/ 0 h 168"/>
                <a:gd name="T18" fmla="*/ 160 w 168"/>
                <a:gd name="T19" fmla="*/ 152 h 168"/>
                <a:gd name="T20" fmla="*/ 152 w 168"/>
                <a:gd name="T21" fmla="*/ 160 h 168"/>
                <a:gd name="T22" fmla="*/ 16 w 168"/>
                <a:gd name="T23" fmla="*/ 160 h 168"/>
                <a:gd name="T24" fmla="*/ 8 w 168"/>
                <a:gd name="T25" fmla="*/ 152 h 168"/>
                <a:gd name="T26" fmla="*/ 8 w 168"/>
                <a:gd name="T27" fmla="*/ 16 h 168"/>
                <a:gd name="T28" fmla="*/ 16 w 168"/>
                <a:gd name="T29" fmla="*/ 8 h 168"/>
                <a:gd name="T30" fmla="*/ 152 w 168"/>
                <a:gd name="T31" fmla="*/ 8 h 168"/>
                <a:gd name="T32" fmla="*/ 160 w 168"/>
                <a:gd name="T33" fmla="*/ 16 h 168"/>
                <a:gd name="T34" fmla="*/ 160 w 168"/>
                <a:gd name="T35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68">
                  <a:moveTo>
                    <a:pt x="15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8" y="168"/>
                    <a:pt x="16" y="168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61" y="168"/>
                    <a:pt x="168" y="161"/>
                    <a:pt x="168" y="152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8" y="7"/>
                    <a:pt x="161" y="0"/>
                    <a:pt x="152" y="0"/>
                  </a:cubicBezTo>
                  <a:close/>
                  <a:moveTo>
                    <a:pt x="160" y="152"/>
                  </a:moveTo>
                  <a:cubicBezTo>
                    <a:pt x="160" y="156"/>
                    <a:pt x="157" y="160"/>
                    <a:pt x="152" y="160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12" y="160"/>
                    <a:pt x="8" y="156"/>
                    <a:pt x="8" y="15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7" y="8"/>
                    <a:pt x="160" y="11"/>
                    <a:pt x="160" y="16"/>
                  </a:cubicBezTo>
                  <a:lnTo>
                    <a:pt x="16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2342322" y="2613564"/>
            <a:ext cx="5931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Private NAT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566585" y="5426046"/>
            <a:ext cx="15440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216987" y="5349102"/>
            <a:ext cx="22666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On-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prem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  172.18.0.50 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 Cloud  172.31.0.50    </a:t>
            </a:r>
            <a:endParaRPr kumimoji="1" lang="en-SG" sz="1000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232" name="Straight Arrow Connector 231"/>
          <p:cNvCxnSpPr/>
          <p:nvPr/>
        </p:nvCxnSpPr>
        <p:spPr>
          <a:xfrm>
            <a:off x="3548734" y="5873721"/>
            <a:ext cx="1544061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200191" y="5796777"/>
            <a:ext cx="20806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 Cloud 172.18.0.50  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 On-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prem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 172.30.0.50</a:t>
            </a:r>
            <a:endParaRPr kumimoji="1" lang="en-SG" sz="1000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44" name="组合 29"/>
          <p:cNvGrpSpPr/>
          <p:nvPr/>
        </p:nvGrpSpPr>
        <p:grpSpPr>
          <a:xfrm>
            <a:off x="3829121" y="1714744"/>
            <a:ext cx="255741" cy="251934"/>
            <a:chOff x="5265738" y="2193925"/>
            <a:chExt cx="639763" cy="6302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5" name="Freeform 13"/>
            <p:cNvSpPr/>
            <p:nvPr/>
          </p:nvSpPr>
          <p:spPr bwMode="auto">
            <a:xfrm>
              <a:off x="5661026" y="2562225"/>
              <a:ext cx="57150" cy="149225"/>
            </a:xfrm>
            <a:custGeom>
              <a:avLst/>
              <a:gdLst>
                <a:gd name="T0" fmla="*/ 11 w 15"/>
                <a:gd name="T1" fmla="*/ 24 h 40"/>
                <a:gd name="T2" fmla="*/ 4 w 15"/>
                <a:gd name="T3" fmla="*/ 32 h 40"/>
                <a:gd name="T4" fmla="*/ 4 w 15"/>
                <a:gd name="T5" fmla="*/ 2 h 40"/>
                <a:gd name="T6" fmla="*/ 2 w 15"/>
                <a:gd name="T7" fmla="*/ 0 h 40"/>
                <a:gd name="T8" fmla="*/ 0 w 15"/>
                <a:gd name="T9" fmla="*/ 2 h 40"/>
                <a:gd name="T10" fmla="*/ 0 w 15"/>
                <a:gd name="T11" fmla="*/ 38 h 40"/>
                <a:gd name="T12" fmla="*/ 2 w 15"/>
                <a:gd name="T13" fmla="*/ 40 h 40"/>
                <a:gd name="T14" fmla="*/ 2 w 15"/>
                <a:gd name="T15" fmla="*/ 40 h 40"/>
                <a:gd name="T16" fmla="*/ 4 w 15"/>
                <a:gd name="T17" fmla="*/ 39 h 40"/>
                <a:gd name="T18" fmla="*/ 14 w 15"/>
                <a:gd name="T19" fmla="*/ 27 h 40"/>
                <a:gd name="T20" fmla="*/ 14 w 15"/>
                <a:gd name="T21" fmla="*/ 24 h 40"/>
                <a:gd name="T22" fmla="*/ 11 w 15"/>
                <a:gd name="T2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40">
                  <a:moveTo>
                    <a:pt x="11" y="24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39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40"/>
                    <a:pt x="4" y="39"/>
                    <a:pt x="4" y="3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6"/>
                    <a:pt x="15" y="25"/>
                    <a:pt x="14" y="24"/>
                  </a:cubicBezTo>
                  <a:cubicBezTo>
                    <a:pt x="13" y="23"/>
                    <a:pt x="12" y="24"/>
                    <a:pt x="1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6" name="Freeform 14"/>
            <p:cNvSpPr/>
            <p:nvPr/>
          </p:nvSpPr>
          <p:spPr bwMode="auto">
            <a:xfrm>
              <a:off x="5494338" y="2562225"/>
              <a:ext cx="14288" cy="149225"/>
            </a:xfrm>
            <a:custGeom>
              <a:avLst/>
              <a:gdLst>
                <a:gd name="T0" fmla="*/ 2 w 4"/>
                <a:gd name="T1" fmla="*/ 0 h 40"/>
                <a:gd name="T2" fmla="*/ 0 w 4"/>
                <a:gd name="T3" fmla="*/ 2 h 40"/>
                <a:gd name="T4" fmla="*/ 0 w 4"/>
                <a:gd name="T5" fmla="*/ 38 h 40"/>
                <a:gd name="T6" fmla="*/ 2 w 4"/>
                <a:gd name="T7" fmla="*/ 40 h 40"/>
                <a:gd name="T8" fmla="*/ 4 w 4"/>
                <a:gd name="T9" fmla="*/ 38 h 40"/>
                <a:gd name="T10" fmla="*/ 4 w 4"/>
                <a:gd name="T11" fmla="*/ 2 h 40"/>
                <a:gd name="T12" fmla="*/ 2 w 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4" y="40"/>
                    <a:pt x="4" y="39"/>
                    <a:pt x="4" y="3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7" name="Freeform 15"/>
            <p:cNvSpPr/>
            <p:nvPr/>
          </p:nvSpPr>
          <p:spPr bwMode="auto">
            <a:xfrm>
              <a:off x="5356226" y="2306637"/>
              <a:ext cx="457201" cy="307974"/>
            </a:xfrm>
            <a:custGeom>
              <a:avLst/>
              <a:gdLst>
                <a:gd name="T0" fmla="*/ 92 w 120"/>
                <a:gd name="T1" fmla="*/ 30 h 82"/>
                <a:gd name="T2" fmla="*/ 84 w 120"/>
                <a:gd name="T3" fmla="*/ 30 h 82"/>
                <a:gd name="T4" fmla="*/ 84 w 120"/>
                <a:gd name="T5" fmla="*/ 2 h 82"/>
                <a:gd name="T6" fmla="*/ 82 w 120"/>
                <a:gd name="T7" fmla="*/ 0 h 82"/>
                <a:gd name="T8" fmla="*/ 80 w 120"/>
                <a:gd name="T9" fmla="*/ 2 h 82"/>
                <a:gd name="T10" fmla="*/ 80 w 120"/>
                <a:gd name="T11" fmla="*/ 30 h 82"/>
                <a:gd name="T12" fmla="*/ 40 w 120"/>
                <a:gd name="T13" fmla="*/ 30 h 82"/>
                <a:gd name="T14" fmla="*/ 40 w 120"/>
                <a:gd name="T15" fmla="*/ 2 h 82"/>
                <a:gd name="T16" fmla="*/ 39 w 120"/>
                <a:gd name="T17" fmla="*/ 0 h 82"/>
                <a:gd name="T18" fmla="*/ 37 w 120"/>
                <a:gd name="T19" fmla="*/ 0 h 82"/>
                <a:gd name="T20" fmla="*/ 27 w 120"/>
                <a:gd name="T21" fmla="*/ 12 h 82"/>
                <a:gd name="T22" fmla="*/ 27 w 120"/>
                <a:gd name="T23" fmla="*/ 15 h 82"/>
                <a:gd name="T24" fmla="*/ 30 w 120"/>
                <a:gd name="T25" fmla="*/ 15 h 82"/>
                <a:gd name="T26" fmla="*/ 36 w 120"/>
                <a:gd name="T27" fmla="*/ 7 h 82"/>
                <a:gd name="T28" fmla="*/ 36 w 120"/>
                <a:gd name="T29" fmla="*/ 30 h 82"/>
                <a:gd name="T30" fmla="*/ 28 w 120"/>
                <a:gd name="T31" fmla="*/ 30 h 82"/>
                <a:gd name="T32" fmla="*/ 0 w 120"/>
                <a:gd name="T33" fmla="*/ 56 h 82"/>
                <a:gd name="T34" fmla="*/ 28 w 120"/>
                <a:gd name="T35" fmla="*/ 82 h 82"/>
                <a:gd name="T36" fmla="*/ 30 w 120"/>
                <a:gd name="T37" fmla="*/ 80 h 82"/>
                <a:gd name="T38" fmla="*/ 28 w 120"/>
                <a:gd name="T39" fmla="*/ 78 h 82"/>
                <a:gd name="T40" fmla="*/ 4 w 120"/>
                <a:gd name="T41" fmla="*/ 56 h 82"/>
                <a:gd name="T42" fmla="*/ 28 w 120"/>
                <a:gd name="T43" fmla="*/ 34 h 82"/>
                <a:gd name="T44" fmla="*/ 92 w 120"/>
                <a:gd name="T45" fmla="*/ 34 h 82"/>
                <a:gd name="T46" fmla="*/ 116 w 120"/>
                <a:gd name="T47" fmla="*/ 56 h 82"/>
                <a:gd name="T48" fmla="*/ 92 w 120"/>
                <a:gd name="T49" fmla="*/ 78 h 82"/>
                <a:gd name="T50" fmla="*/ 90 w 120"/>
                <a:gd name="T51" fmla="*/ 80 h 82"/>
                <a:gd name="T52" fmla="*/ 92 w 120"/>
                <a:gd name="T53" fmla="*/ 82 h 82"/>
                <a:gd name="T54" fmla="*/ 120 w 120"/>
                <a:gd name="T55" fmla="*/ 56 h 82"/>
                <a:gd name="T56" fmla="*/ 92 w 120"/>
                <a:gd name="T57" fmla="*/ 3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82">
                  <a:moveTo>
                    <a:pt x="92" y="30"/>
                  </a:moveTo>
                  <a:cubicBezTo>
                    <a:pt x="84" y="30"/>
                    <a:pt x="84" y="30"/>
                    <a:pt x="84" y="3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4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0" y="0"/>
                    <a:pt x="39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5"/>
                    <a:pt x="27" y="15"/>
                  </a:cubicBezTo>
                  <a:cubicBezTo>
                    <a:pt x="28" y="16"/>
                    <a:pt x="29" y="16"/>
                    <a:pt x="30" y="15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3" y="30"/>
                    <a:pt x="0" y="41"/>
                    <a:pt x="0" y="56"/>
                  </a:cubicBezTo>
                  <a:cubicBezTo>
                    <a:pt x="0" y="70"/>
                    <a:pt x="13" y="82"/>
                    <a:pt x="28" y="82"/>
                  </a:cubicBezTo>
                  <a:cubicBezTo>
                    <a:pt x="30" y="82"/>
                    <a:pt x="30" y="81"/>
                    <a:pt x="30" y="80"/>
                  </a:cubicBezTo>
                  <a:cubicBezTo>
                    <a:pt x="30" y="79"/>
                    <a:pt x="30" y="78"/>
                    <a:pt x="28" y="78"/>
                  </a:cubicBezTo>
                  <a:cubicBezTo>
                    <a:pt x="15" y="78"/>
                    <a:pt x="4" y="68"/>
                    <a:pt x="4" y="56"/>
                  </a:cubicBezTo>
                  <a:cubicBezTo>
                    <a:pt x="4" y="44"/>
                    <a:pt x="15" y="34"/>
                    <a:pt x="28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106" y="34"/>
                    <a:pt x="116" y="44"/>
                    <a:pt x="116" y="56"/>
                  </a:cubicBezTo>
                  <a:cubicBezTo>
                    <a:pt x="116" y="68"/>
                    <a:pt x="106" y="78"/>
                    <a:pt x="92" y="78"/>
                  </a:cubicBezTo>
                  <a:cubicBezTo>
                    <a:pt x="91" y="78"/>
                    <a:pt x="90" y="79"/>
                    <a:pt x="90" y="80"/>
                  </a:cubicBezTo>
                  <a:cubicBezTo>
                    <a:pt x="90" y="81"/>
                    <a:pt x="91" y="82"/>
                    <a:pt x="92" y="82"/>
                  </a:cubicBezTo>
                  <a:cubicBezTo>
                    <a:pt x="108" y="82"/>
                    <a:pt x="120" y="70"/>
                    <a:pt x="120" y="56"/>
                  </a:cubicBezTo>
                  <a:cubicBezTo>
                    <a:pt x="120" y="41"/>
                    <a:pt x="108" y="30"/>
                    <a:pt x="9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8" name="Freeform 16"/>
            <p:cNvSpPr>
              <a:spLocks noEditPoints="1"/>
            </p:cNvSpPr>
            <p:nvPr/>
          </p:nvSpPr>
          <p:spPr bwMode="auto">
            <a:xfrm>
              <a:off x="5265738" y="2193925"/>
              <a:ext cx="639763" cy="630238"/>
            </a:xfrm>
            <a:custGeom>
              <a:avLst/>
              <a:gdLst>
                <a:gd name="T0" fmla="*/ 152 w 168"/>
                <a:gd name="T1" fmla="*/ 0 h 168"/>
                <a:gd name="T2" fmla="*/ 16 w 168"/>
                <a:gd name="T3" fmla="*/ 0 h 168"/>
                <a:gd name="T4" fmla="*/ 0 w 168"/>
                <a:gd name="T5" fmla="*/ 16 h 168"/>
                <a:gd name="T6" fmla="*/ 0 w 168"/>
                <a:gd name="T7" fmla="*/ 152 h 168"/>
                <a:gd name="T8" fmla="*/ 16 w 168"/>
                <a:gd name="T9" fmla="*/ 168 h 168"/>
                <a:gd name="T10" fmla="*/ 152 w 168"/>
                <a:gd name="T11" fmla="*/ 168 h 168"/>
                <a:gd name="T12" fmla="*/ 168 w 168"/>
                <a:gd name="T13" fmla="*/ 152 h 168"/>
                <a:gd name="T14" fmla="*/ 168 w 168"/>
                <a:gd name="T15" fmla="*/ 16 h 168"/>
                <a:gd name="T16" fmla="*/ 152 w 168"/>
                <a:gd name="T17" fmla="*/ 0 h 168"/>
                <a:gd name="T18" fmla="*/ 160 w 168"/>
                <a:gd name="T19" fmla="*/ 152 h 168"/>
                <a:gd name="T20" fmla="*/ 152 w 168"/>
                <a:gd name="T21" fmla="*/ 160 h 168"/>
                <a:gd name="T22" fmla="*/ 16 w 168"/>
                <a:gd name="T23" fmla="*/ 160 h 168"/>
                <a:gd name="T24" fmla="*/ 8 w 168"/>
                <a:gd name="T25" fmla="*/ 152 h 168"/>
                <a:gd name="T26" fmla="*/ 8 w 168"/>
                <a:gd name="T27" fmla="*/ 16 h 168"/>
                <a:gd name="T28" fmla="*/ 16 w 168"/>
                <a:gd name="T29" fmla="*/ 8 h 168"/>
                <a:gd name="T30" fmla="*/ 152 w 168"/>
                <a:gd name="T31" fmla="*/ 8 h 168"/>
                <a:gd name="T32" fmla="*/ 160 w 168"/>
                <a:gd name="T33" fmla="*/ 16 h 168"/>
                <a:gd name="T34" fmla="*/ 160 w 168"/>
                <a:gd name="T35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68">
                  <a:moveTo>
                    <a:pt x="15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8" y="168"/>
                    <a:pt x="16" y="168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61" y="168"/>
                    <a:pt x="168" y="161"/>
                    <a:pt x="168" y="152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8" y="7"/>
                    <a:pt x="161" y="0"/>
                    <a:pt x="152" y="0"/>
                  </a:cubicBezTo>
                  <a:close/>
                  <a:moveTo>
                    <a:pt x="160" y="152"/>
                  </a:moveTo>
                  <a:cubicBezTo>
                    <a:pt x="160" y="156"/>
                    <a:pt x="157" y="160"/>
                    <a:pt x="152" y="160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12" y="160"/>
                    <a:pt x="8" y="156"/>
                    <a:pt x="8" y="15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7" y="8"/>
                    <a:pt x="160" y="11"/>
                    <a:pt x="160" y="16"/>
                  </a:cubicBezTo>
                  <a:lnTo>
                    <a:pt x="16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49" name="TextBox 248"/>
          <p:cNvSpPr txBox="1"/>
          <p:nvPr/>
        </p:nvSpPr>
        <p:spPr>
          <a:xfrm>
            <a:off x="8586099" y="2664180"/>
            <a:ext cx="6097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Private NAT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58" name="组合 29"/>
          <p:cNvGrpSpPr/>
          <p:nvPr/>
        </p:nvGrpSpPr>
        <p:grpSpPr>
          <a:xfrm>
            <a:off x="7782777" y="1762369"/>
            <a:ext cx="255741" cy="251934"/>
            <a:chOff x="5265738" y="2193925"/>
            <a:chExt cx="639763" cy="6302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0" name="Freeform 13"/>
            <p:cNvSpPr/>
            <p:nvPr/>
          </p:nvSpPr>
          <p:spPr bwMode="auto">
            <a:xfrm>
              <a:off x="5661026" y="2562225"/>
              <a:ext cx="57150" cy="149225"/>
            </a:xfrm>
            <a:custGeom>
              <a:avLst/>
              <a:gdLst>
                <a:gd name="T0" fmla="*/ 11 w 15"/>
                <a:gd name="T1" fmla="*/ 24 h 40"/>
                <a:gd name="T2" fmla="*/ 4 w 15"/>
                <a:gd name="T3" fmla="*/ 32 h 40"/>
                <a:gd name="T4" fmla="*/ 4 w 15"/>
                <a:gd name="T5" fmla="*/ 2 h 40"/>
                <a:gd name="T6" fmla="*/ 2 w 15"/>
                <a:gd name="T7" fmla="*/ 0 h 40"/>
                <a:gd name="T8" fmla="*/ 0 w 15"/>
                <a:gd name="T9" fmla="*/ 2 h 40"/>
                <a:gd name="T10" fmla="*/ 0 w 15"/>
                <a:gd name="T11" fmla="*/ 38 h 40"/>
                <a:gd name="T12" fmla="*/ 2 w 15"/>
                <a:gd name="T13" fmla="*/ 40 h 40"/>
                <a:gd name="T14" fmla="*/ 2 w 15"/>
                <a:gd name="T15" fmla="*/ 40 h 40"/>
                <a:gd name="T16" fmla="*/ 4 w 15"/>
                <a:gd name="T17" fmla="*/ 39 h 40"/>
                <a:gd name="T18" fmla="*/ 14 w 15"/>
                <a:gd name="T19" fmla="*/ 27 h 40"/>
                <a:gd name="T20" fmla="*/ 14 w 15"/>
                <a:gd name="T21" fmla="*/ 24 h 40"/>
                <a:gd name="T22" fmla="*/ 11 w 15"/>
                <a:gd name="T2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40">
                  <a:moveTo>
                    <a:pt x="11" y="24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39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40"/>
                    <a:pt x="4" y="39"/>
                    <a:pt x="4" y="3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6"/>
                    <a:pt x="15" y="25"/>
                    <a:pt x="14" y="24"/>
                  </a:cubicBezTo>
                  <a:cubicBezTo>
                    <a:pt x="13" y="23"/>
                    <a:pt x="12" y="24"/>
                    <a:pt x="1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2" name="Freeform 14"/>
            <p:cNvSpPr/>
            <p:nvPr/>
          </p:nvSpPr>
          <p:spPr bwMode="auto">
            <a:xfrm>
              <a:off x="5494338" y="2562225"/>
              <a:ext cx="14288" cy="149225"/>
            </a:xfrm>
            <a:custGeom>
              <a:avLst/>
              <a:gdLst>
                <a:gd name="T0" fmla="*/ 2 w 4"/>
                <a:gd name="T1" fmla="*/ 0 h 40"/>
                <a:gd name="T2" fmla="*/ 0 w 4"/>
                <a:gd name="T3" fmla="*/ 2 h 40"/>
                <a:gd name="T4" fmla="*/ 0 w 4"/>
                <a:gd name="T5" fmla="*/ 38 h 40"/>
                <a:gd name="T6" fmla="*/ 2 w 4"/>
                <a:gd name="T7" fmla="*/ 40 h 40"/>
                <a:gd name="T8" fmla="*/ 4 w 4"/>
                <a:gd name="T9" fmla="*/ 38 h 40"/>
                <a:gd name="T10" fmla="*/ 4 w 4"/>
                <a:gd name="T11" fmla="*/ 2 h 40"/>
                <a:gd name="T12" fmla="*/ 2 w 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4" y="40"/>
                    <a:pt x="4" y="39"/>
                    <a:pt x="4" y="3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3" name="Freeform 15"/>
            <p:cNvSpPr/>
            <p:nvPr/>
          </p:nvSpPr>
          <p:spPr bwMode="auto">
            <a:xfrm>
              <a:off x="5356226" y="2306637"/>
              <a:ext cx="457201" cy="307974"/>
            </a:xfrm>
            <a:custGeom>
              <a:avLst/>
              <a:gdLst>
                <a:gd name="T0" fmla="*/ 92 w 120"/>
                <a:gd name="T1" fmla="*/ 30 h 82"/>
                <a:gd name="T2" fmla="*/ 84 w 120"/>
                <a:gd name="T3" fmla="*/ 30 h 82"/>
                <a:gd name="T4" fmla="*/ 84 w 120"/>
                <a:gd name="T5" fmla="*/ 2 h 82"/>
                <a:gd name="T6" fmla="*/ 82 w 120"/>
                <a:gd name="T7" fmla="*/ 0 h 82"/>
                <a:gd name="T8" fmla="*/ 80 w 120"/>
                <a:gd name="T9" fmla="*/ 2 h 82"/>
                <a:gd name="T10" fmla="*/ 80 w 120"/>
                <a:gd name="T11" fmla="*/ 30 h 82"/>
                <a:gd name="T12" fmla="*/ 40 w 120"/>
                <a:gd name="T13" fmla="*/ 30 h 82"/>
                <a:gd name="T14" fmla="*/ 40 w 120"/>
                <a:gd name="T15" fmla="*/ 2 h 82"/>
                <a:gd name="T16" fmla="*/ 39 w 120"/>
                <a:gd name="T17" fmla="*/ 0 h 82"/>
                <a:gd name="T18" fmla="*/ 37 w 120"/>
                <a:gd name="T19" fmla="*/ 0 h 82"/>
                <a:gd name="T20" fmla="*/ 27 w 120"/>
                <a:gd name="T21" fmla="*/ 12 h 82"/>
                <a:gd name="T22" fmla="*/ 27 w 120"/>
                <a:gd name="T23" fmla="*/ 15 h 82"/>
                <a:gd name="T24" fmla="*/ 30 w 120"/>
                <a:gd name="T25" fmla="*/ 15 h 82"/>
                <a:gd name="T26" fmla="*/ 36 w 120"/>
                <a:gd name="T27" fmla="*/ 7 h 82"/>
                <a:gd name="T28" fmla="*/ 36 w 120"/>
                <a:gd name="T29" fmla="*/ 30 h 82"/>
                <a:gd name="T30" fmla="*/ 28 w 120"/>
                <a:gd name="T31" fmla="*/ 30 h 82"/>
                <a:gd name="T32" fmla="*/ 0 w 120"/>
                <a:gd name="T33" fmla="*/ 56 h 82"/>
                <a:gd name="T34" fmla="*/ 28 w 120"/>
                <a:gd name="T35" fmla="*/ 82 h 82"/>
                <a:gd name="T36" fmla="*/ 30 w 120"/>
                <a:gd name="T37" fmla="*/ 80 h 82"/>
                <a:gd name="T38" fmla="*/ 28 w 120"/>
                <a:gd name="T39" fmla="*/ 78 h 82"/>
                <a:gd name="T40" fmla="*/ 4 w 120"/>
                <a:gd name="T41" fmla="*/ 56 h 82"/>
                <a:gd name="T42" fmla="*/ 28 w 120"/>
                <a:gd name="T43" fmla="*/ 34 h 82"/>
                <a:gd name="T44" fmla="*/ 92 w 120"/>
                <a:gd name="T45" fmla="*/ 34 h 82"/>
                <a:gd name="T46" fmla="*/ 116 w 120"/>
                <a:gd name="T47" fmla="*/ 56 h 82"/>
                <a:gd name="T48" fmla="*/ 92 w 120"/>
                <a:gd name="T49" fmla="*/ 78 h 82"/>
                <a:gd name="T50" fmla="*/ 90 w 120"/>
                <a:gd name="T51" fmla="*/ 80 h 82"/>
                <a:gd name="T52" fmla="*/ 92 w 120"/>
                <a:gd name="T53" fmla="*/ 82 h 82"/>
                <a:gd name="T54" fmla="*/ 120 w 120"/>
                <a:gd name="T55" fmla="*/ 56 h 82"/>
                <a:gd name="T56" fmla="*/ 92 w 120"/>
                <a:gd name="T57" fmla="*/ 3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82">
                  <a:moveTo>
                    <a:pt x="92" y="30"/>
                  </a:moveTo>
                  <a:cubicBezTo>
                    <a:pt x="84" y="30"/>
                    <a:pt x="84" y="30"/>
                    <a:pt x="84" y="3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4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0" y="0"/>
                    <a:pt x="39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5"/>
                    <a:pt x="27" y="15"/>
                  </a:cubicBezTo>
                  <a:cubicBezTo>
                    <a:pt x="28" y="16"/>
                    <a:pt x="29" y="16"/>
                    <a:pt x="30" y="15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3" y="30"/>
                    <a:pt x="0" y="41"/>
                    <a:pt x="0" y="56"/>
                  </a:cubicBezTo>
                  <a:cubicBezTo>
                    <a:pt x="0" y="70"/>
                    <a:pt x="13" y="82"/>
                    <a:pt x="28" y="82"/>
                  </a:cubicBezTo>
                  <a:cubicBezTo>
                    <a:pt x="30" y="82"/>
                    <a:pt x="30" y="81"/>
                    <a:pt x="30" y="80"/>
                  </a:cubicBezTo>
                  <a:cubicBezTo>
                    <a:pt x="30" y="79"/>
                    <a:pt x="30" y="78"/>
                    <a:pt x="28" y="78"/>
                  </a:cubicBezTo>
                  <a:cubicBezTo>
                    <a:pt x="15" y="78"/>
                    <a:pt x="4" y="68"/>
                    <a:pt x="4" y="56"/>
                  </a:cubicBezTo>
                  <a:cubicBezTo>
                    <a:pt x="4" y="44"/>
                    <a:pt x="15" y="34"/>
                    <a:pt x="28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106" y="34"/>
                    <a:pt x="116" y="44"/>
                    <a:pt x="116" y="56"/>
                  </a:cubicBezTo>
                  <a:cubicBezTo>
                    <a:pt x="116" y="68"/>
                    <a:pt x="106" y="78"/>
                    <a:pt x="92" y="78"/>
                  </a:cubicBezTo>
                  <a:cubicBezTo>
                    <a:pt x="91" y="78"/>
                    <a:pt x="90" y="79"/>
                    <a:pt x="90" y="80"/>
                  </a:cubicBezTo>
                  <a:cubicBezTo>
                    <a:pt x="90" y="81"/>
                    <a:pt x="91" y="82"/>
                    <a:pt x="92" y="82"/>
                  </a:cubicBezTo>
                  <a:cubicBezTo>
                    <a:pt x="108" y="82"/>
                    <a:pt x="120" y="70"/>
                    <a:pt x="120" y="56"/>
                  </a:cubicBezTo>
                  <a:cubicBezTo>
                    <a:pt x="120" y="41"/>
                    <a:pt x="108" y="30"/>
                    <a:pt x="9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4" name="Freeform 16"/>
            <p:cNvSpPr>
              <a:spLocks noEditPoints="1"/>
            </p:cNvSpPr>
            <p:nvPr/>
          </p:nvSpPr>
          <p:spPr bwMode="auto">
            <a:xfrm>
              <a:off x="5265738" y="2193925"/>
              <a:ext cx="639763" cy="630238"/>
            </a:xfrm>
            <a:custGeom>
              <a:avLst/>
              <a:gdLst>
                <a:gd name="T0" fmla="*/ 152 w 168"/>
                <a:gd name="T1" fmla="*/ 0 h 168"/>
                <a:gd name="T2" fmla="*/ 16 w 168"/>
                <a:gd name="T3" fmla="*/ 0 h 168"/>
                <a:gd name="T4" fmla="*/ 0 w 168"/>
                <a:gd name="T5" fmla="*/ 16 h 168"/>
                <a:gd name="T6" fmla="*/ 0 w 168"/>
                <a:gd name="T7" fmla="*/ 152 h 168"/>
                <a:gd name="T8" fmla="*/ 16 w 168"/>
                <a:gd name="T9" fmla="*/ 168 h 168"/>
                <a:gd name="T10" fmla="*/ 152 w 168"/>
                <a:gd name="T11" fmla="*/ 168 h 168"/>
                <a:gd name="T12" fmla="*/ 168 w 168"/>
                <a:gd name="T13" fmla="*/ 152 h 168"/>
                <a:gd name="T14" fmla="*/ 168 w 168"/>
                <a:gd name="T15" fmla="*/ 16 h 168"/>
                <a:gd name="T16" fmla="*/ 152 w 168"/>
                <a:gd name="T17" fmla="*/ 0 h 168"/>
                <a:gd name="T18" fmla="*/ 160 w 168"/>
                <a:gd name="T19" fmla="*/ 152 h 168"/>
                <a:gd name="T20" fmla="*/ 152 w 168"/>
                <a:gd name="T21" fmla="*/ 160 h 168"/>
                <a:gd name="T22" fmla="*/ 16 w 168"/>
                <a:gd name="T23" fmla="*/ 160 h 168"/>
                <a:gd name="T24" fmla="*/ 8 w 168"/>
                <a:gd name="T25" fmla="*/ 152 h 168"/>
                <a:gd name="T26" fmla="*/ 8 w 168"/>
                <a:gd name="T27" fmla="*/ 16 h 168"/>
                <a:gd name="T28" fmla="*/ 16 w 168"/>
                <a:gd name="T29" fmla="*/ 8 h 168"/>
                <a:gd name="T30" fmla="*/ 152 w 168"/>
                <a:gd name="T31" fmla="*/ 8 h 168"/>
                <a:gd name="T32" fmla="*/ 160 w 168"/>
                <a:gd name="T33" fmla="*/ 16 h 168"/>
                <a:gd name="T34" fmla="*/ 160 w 168"/>
                <a:gd name="T35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68">
                  <a:moveTo>
                    <a:pt x="15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8" y="168"/>
                    <a:pt x="16" y="168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61" y="168"/>
                    <a:pt x="168" y="161"/>
                    <a:pt x="168" y="152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8" y="7"/>
                    <a:pt x="161" y="0"/>
                    <a:pt x="152" y="0"/>
                  </a:cubicBezTo>
                  <a:close/>
                  <a:moveTo>
                    <a:pt x="160" y="152"/>
                  </a:moveTo>
                  <a:cubicBezTo>
                    <a:pt x="160" y="156"/>
                    <a:pt x="157" y="160"/>
                    <a:pt x="152" y="160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12" y="160"/>
                    <a:pt x="8" y="156"/>
                    <a:pt x="8" y="15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7" y="8"/>
                    <a:pt x="160" y="11"/>
                    <a:pt x="160" y="16"/>
                  </a:cubicBezTo>
                  <a:lnTo>
                    <a:pt x="16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7606104" y="2048683"/>
            <a:ext cx="6097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Public NAT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03" name="Graphic 12">
            <a:extLst>
              <a:ext uri="{FF2B5EF4-FFF2-40B4-BE49-F238E27FC236}">
                <a16:creationId xmlns:a16="http://schemas.microsoft.com/office/drawing/2014/main" xmlns="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78" y="45323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" name="TextBox 310"/>
          <p:cNvSpPr txBox="1"/>
          <p:nvPr/>
        </p:nvSpPr>
        <p:spPr>
          <a:xfrm>
            <a:off x="5705183" y="876146"/>
            <a:ext cx="3526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Internet</a:t>
            </a:r>
            <a:endParaRPr kumimoji="1" lang="en-SG" sz="1000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9357169" y="1658540"/>
            <a:ext cx="5049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Cloud </a:t>
            </a:r>
            <a:r>
              <a:rPr kumimoji="1" lang="en-US" sz="1000" b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vpc</a:t>
            </a:r>
            <a:endParaRPr kumimoji="1" lang="en-SG" sz="10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060853" y="992952"/>
            <a:ext cx="10387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Region: Bangkok</a:t>
            </a:r>
            <a:endParaRPr kumimoji="1" lang="en-SG" sz="12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9357169" y="956137"/>
            <a:ext cx="12198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Region: Hong </a:t>
            </a:r>
            <a:r>
              <a:rPr kumimoji="1" lang="en-US" altLang="zh-CN" sz="1200" b="1" dirty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K</a:t>
            </a:r>
            <a:r>
              <a:rPr kumimoji="1" lang="en-US" altLang="zh-CN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ong </a:t>
            </a:r>
            <a:endParaRPr kumimoji="1" lang="en-SG" sz="1200" b="1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255" name="Table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47512"/>
              </p:ext>
            </p:extLst>
          </p:nvPr>
        </p:nvGraphicFramePr>
        <p:xfrm>
          <a:off x="113023" y="3961562"/>
          <a:ext cx="2395120" cy="548640"/>
        </p:xfrm>
        <a:graphic>
          <a:graphicData uri="http://schemas.openxmlformats.org/drawingml/2006/table">
            <a:tbl>
              <a:tblPr/>
              <a:tblGrid>
                <a:gridCol w="718536"/>
                <a:gridCol w="718536"/>
                <a:gridCol w="958048"/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Route Table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Destination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Target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rtb-onprem-vpc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172.30.0.0/16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VPC Peering Connection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0.0.0.0/0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Private NAT Gateway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53" name="Table 20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33998"/>
              </p:ext>
            </p:extLst>
          </p:nvPr>
        </p:nvGraphicFramePr>
        <p:xfrm>
          <a:off x="2732655" y="3890900"/>
          <a:ext cx="2768600" cy="731520"/>
        </p:xfrm>
        <a:graphic>
          <a:graphicData uri="http://schemas.openxmlformats.org/drawingml/2006/table">
            <a:tbl>
              <a:tblPr/>
              <a:tblGrid>
                <a:gridCol w="762000"/>
                <a:gridCol w="723900"/>
                <a:gridCol w="1282700"/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Route Table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Destination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Target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rtb-onprem_vpnvpc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172.31.0.0/16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VPN Gateway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172.18.0.0/16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VPC Peering Connection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0.0.0.0/0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Public NAT Gateway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56" name="Table 20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24627"/>
              </p:ext>
            </p:extLst>
          </p:nvPr>
        </p:nvGraphicFramePr>
        <p:xfrm>
          <a:off x="5807974" y="3910122"/>
          <a:ext cx="2768600" cy="731520"/>
        </p:xfrm>
        <a:graphic>
          <a:graphicData uri="http://schemas.openxmlformats.org/drawingml/2006/table">
            <a:tbl>
              <a:tblPr/>
              <a:tblGrid>
                <a:gridCol w="762000"/>
                <a:gridCol w="723900"/>
                <a:gridCol w="1282700"/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Route Table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Destination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Target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rtb-cloud_vpnvpc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172.30.0.0/16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VPN Gateway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172.18.0.0/16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VPC Peering Connection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0.0.0.0/0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Public NAT Gateway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58" name="Table 20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31194"/>
              </p:ext>
            </p:extLst>
          </p:nvPr>
        </p:nvGraphicFramePr>
        <p:xfrm>
          <a:off x="8770698" y="3986529"/>
          <a:ext cx="2768600" cy="541020"/>
        </p:xfrm>
        <a:graphic>
          <a:graphicData uri="http://schemas.openxmlformats.org/drawingml/2006/table">
            <a:tbl>
              <a:tblPr/>
              <a:tblGrid>
                <a:gridCol w="762000"/>
                <a:gridCol w="723900"/>
                <a:gridCol w="1282700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Route Table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Destination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Target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rtb-cloud-vpc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172.31.0.0/16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VPC Peering Connection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0.0.0.0/0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Private NAT Gateway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79" name="Curved Connector 2078"/>
          <p:cNvCxnSpPr>
            <a:endCxn id="119" idx="0"/>
          </p:cNvCxnSpPr>
          <p:nvPr/>
        </p:nvCxnSpPr>
        <p:spPr>
          <a:xfrm flipV="1">
            <a:off x="2763884" y="2225555"/>
            <a:ext cx="2119477" cy="277188"/>
          </a:xfrm>
          <a:prstGeom prst="curvedConnector5">
            <a:avLst>
              <a:gd name="adj1" fmla="val 46499"/>
              <a:gd name="adj2" fmla="val 103436"/>
              <a:gd name="adj3" fmla="val 88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Straight Arrow Connector 2086"/>
          <p:cNvCxnSpPr/>
          <p:nvPr/>
        </p:nvCxnSpPr>
        <p:spPr>
          <a:xfrm>
            <a:off x="5024649" y="2367561"/>
            <a:ext cx="1649476" cy="1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Curved Connector 2094"/>
          <p:cNvCxnSpPr>
            <a:stCxn id="197" idx="6"/>
            <a:endCxn id="229" idx="1"/>
          </p:cNvCxnSpPr>
          <p:nvPr/>
        </p:nvCxnSpPr>
        <p:spPr>
          <a:xfrm flipV="1">
            <a:off x="1982246" y="2355516"/>
            <a:ext cx="550253" cy="119973"/>
          </a:xfrm>
          <a:prstGeom prst="curvedConnector5">
            <a:avLst>
              <a:gd name="adj1" fmla="val 47787"/>
              <a:gd name="adj2" fmla="val 115879"/>
              <a:gd name="adj3" fmla="val 80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Curved Connector 2103"/>
          <p:cNvCxnSpPr>
            <a:stCxn id="126" idx="0"/>
            <a:endCxn id="213" idx="16"/>
          </p:cNvCxnSpPr>
          <p:nvPr/>
        </p:nvCxnSpPr>
        <p:spPr>
          <a:xfrm>
            <a:off x="6831022" y="2222673"/>
            <a:ext cx="729412" cy="140600"/>
          </a:xfrm>
          <a:prstGeom prst="curvedConnector3">
            <a:avLst>
              <a:gd name="adj1" fmla="val 6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Curved Connector 2108"/>
          <p:cNvCxnSpPr>
            <a:stCxn id="213" idx="18"/>
            <a:endCxn id="223" idx="2"/>
          </p:cNvCxnSpPr>
          <p:nvPr/>
        </p:nvCxnSpPr>
        <p:spPr>
          <a:xfrm>
            <a:off x="7841848" y="2363273"/>
            <a:ext cx="873821" cy="53811"/>
          </a:xfrm>
          <a:prstGeom prst="curvedConnector3">
            <a:avLst>
              <a:gd name="adj1" fmla="val 72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stCxn id="223" idx="7"/>
            <a:endCxn id="207" idx="1"/>
          </p:cNvCxnSpPr>
          <p:nvPr/>
        </p:nvCxnSpPr>
        <p:spPr>
          <a:xfrm flipV="1">
            <a:off x="8971410" y="2346995"/>
            <a:ext cx="676883" cy="70089"/>
          </a:xfrm>
          <a:prstGeom prst="curvedConnector5">
            <a:avLst>
              <a:gd name="adj1" fmla="val 38137"/>
              <a:gd name="adj2" fmla="val 263078"/>
              <a:gd name="adj3" fmla="val 73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stCxn id="207" idx="9"/>
            <a:endCxn id="223" idx="6"/>
          </p:cNvCxnSpPr>
          <p:nvPr/>
        </p:nvCxnSpPr>
        <p:spPr>
          <a:xfrm flipH="1">
            <a:off x="8971410" y="2567663"/>
            <a:ext cx="603887" cy="53367"/>
          </a:xfrm>
          <a:prstGeom prst="curvedConnector3">
            <a:avLst>
              <a:gd name="adj1" fmla="val 4018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130" idx="0"/>
          </p:cNvCxnSpPr>
          <p:nvPr/>
        </p:nvCxnSpPr>
        <p:spPr>
          <a:xfrm rot="10800000">
            <a:off x="6888379" y="2513192"/>
            <a:ext cx="1827291" cy="150989"/>
          </a:xfrm>
          <a:prstGeom prst="curvedConnector4">
            <a:avLst>
              <a:gd name="adj1" fmla="val 42982"/>
              <a:gd name="adj2" fmla="val -1081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/>
          <p:nvPr/>
        </p:nvCxnSpPr>
        <p:spPr>
          <a:xfrm rot="10800000" flipV="1">
            <a:off x="4056680" y="2513434"/>
            <a:ext cx="861948" cy="4521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urved Connector 288"/>
          <p:cNvCxnSpPr/>
          <p:nvPr/>
        </p:nvCxnSpPr>
        <p:spPr>
          <a:xfrm rot="10800000">
            <a:off x="2763169" y="2591797"/>
            <a:ext cx="1159977" cy="803"/>
          </a:xfrm>
          <a:prstGeom prst="curvedConnector3">
            <a:avLst>
              <a:gd name="adj1" fmla="val 5410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/>
          <p:cNvCxnSpPr>
            <a:stCxn id="229" idx="11"/>
            <a:endCxn id="199" idx="0"/>
          </p:cNvCxnSpPr>
          <p:nvPr/>
        </p:nvCxnSpPr>
        <p:spPr>
          <a:xfrm flipH="1" flipV="1">
            <a:off x="1804647" y="2573178"/>
            <a:ext cx="727852" cy="22275"/>
          </a:xfrm>
          <a:prstGeom prst="curvedConnector4">
            <a:avLst>
              <a:gd name="adj1" fmla="val 14012"/>
              <a:gd name="adj2" fmla="val -84708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115" idx="2"/>
            <a:endCxn id="255" idx="0"/>
          </p:cNvCxnSpPr>
          <p:nvPr/>
        </p:nvCxnSpPr>
        <p:spPr>
          <a:xfrm flipH="1">
            <a:off x="1310583" y="3065411"/>
            <a:ext cx="625850" cy="89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14" idx="2"/>
            <a:endCxn id="2053" idx="0"/>
          </p:cNvCxnSpPr>
          <p:nvPr/>
        </p:nvCxnSpPr>
        <p:spPr>
          <a:xfrm flipH="1">
            <a:off x="4116955" y="3341858"/>
            <a:ext cx="148054" cy="549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111" idx="2"/>
            <a:endCxn id="2056" idx="0"/>
          </p:cNvCxnSpPr>
          <p:nvPr/>
        </p:nvCxnSpPr>
        <p:spPr>
          <a:xfrm flipH="1">
            <a:off x="7192274" y="3341858"/>
            <a:ext cx="252958" cy="568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112" idx="2"/>
            <a:endCxn id="2058" idx="0"/>
          </p:cNvCxnSpPr>
          <p:nvPr/>
        </p:nvCxnSpPr>
        <p:spPr>
          <a:xfrm>
            <a:off x="9604222" y="3065523"/>
            <a:ext cx="550776" cy="921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368068" y="5195501"/>
            <a:ext cx="2205377" cy="952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/>
          <p:cNvSpPr txBox="1"/>
          <p:nvPr/>
        </p:nvSpPr>
        <p:spPr>
          <a:xfrm>
            <a:off x="2692868" y="5118557"/>
            <a:ext cx="5033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rPr>
              <a:t>To Internet</a:t>
            </a:r>
            <a:endParaRPr kumimoji="1" lang="en-SG" sz="1000" dirty="0" smtClean="0">
              <a:solidFill>
                <a:srgbClr val="000000"/>
              </a:solidFill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324" name="Straight Arrow Connector 323"/>
          <p:cNvCxnSpPr>
            <a:stCxn id="207" idx="3"/>
          </p:cNvCxnSpPr>
          <p:nvPr/>
        </p:nvCxnSpPr>
        <p:spPr>
          <a:xfrm flipH="1">
            <a:off x="8984923" y="2494107"/>
            <a:ext cx="502780" cy="2561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112" idx="1"/>
            <a:endCxn id="264" idx="9"/>
          </p:cNvCxnSpPr>
          <p:nvPr/>
        </p:nvCxnSpPr>
        <p:spPr>
          <a:xfrm flipH="1" flipV="1">
            <a:off x="8026340" y="1990309"/>
            <a:ext cx="829011" cy="37512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263" idx="16"/>
          </p:cNvCxnSpPr>
          <p:nvPr/>
        </p:nvCxnSpPr>
        <p:spPr>
          <a:xfrm flipH="1" flipV="1">
            <a:off x="6015285" y="840767"/>
            <a:ext cx="1803664" cy="10507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197" idx="5"/>
            <a:endCxn id="228" idx="16"/>
          </p:cNvCxnSpPr>
          <p:nvPr/>
        </p:nvCxnSpPr>
        <p:spPr>
          <a:xfrm flipV="1">
            <a:off x="1894652" y="2484648"/>
            <a:ext cx="649663" cy="791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229" idx="7"/>
            <a:endCxn id="248" idx="3"/>
          </p:cNvCxnSpPr>
          <p:nvPr/>
        </p:nvCxnSpPr>
        <p:spPr>
          <a:xfrm flipV="1">
            <a:off x="2763884" y="1942684"/>
            <a:ext cx="1065237" cy="43682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248" idx="16"/>
            <a:endCxn id="303" idx="1"/>
          </p:cNvCxnSpPr>
          <p:nvPr/>
        </p:nvCxnSpPr>
        <p:spPr>
          <a:xfrm flipV="1">
            <a:off x="4072684" y="688180"/>
            <a:ext cx="1548694" cy="105055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7" name="Table 3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85626"/>
              </p:ext>
            </p:extLst>
          </p:nvPr>
        </p:nvGraphicFramePr>
        <p:xfrm>
          <a:off x="7457469" y="5384178"/>
          <a:ext cx="2628900" cy="548640"/>
        </p:xfrm>
        <a:graphic>
          <a:graphicData uri="http://schemas.openxmlformats.org/drawingml/2006/table">
            <a:tbl>
              <a:tblPr/>
              <a:tblGrid>
                <a:gridCol w="622300"/>
                <a:gridCol w="901700"/>
                <a:gridCol w="11049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SG" sz="9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Location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9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True Address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9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Transit Address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SG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onprem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172.18.0.50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172.30.50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SG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172.18.0.50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172.31.0.50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page_Image version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32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8" id="{10D78E51-8D5A-4682-A2B0-43C2A5B5BB4F}" vid="{2CAB3CEB-A314-40CA-9193-70DA3C6C90B9}"/>
    </a:ext>
  </a:extLst>
</a:theme>
</file>

<file path=ppt/theme/theme2.xml><?xml version="1.0" encoding="utf-8"?>
<a:theme xmlns:a="http://schemas.openxmlformats.org/drawingml/2006/main" name="Contents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2200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8" id="{10D78E51-8D5A-4682-A2B0-43C2A5B5BB4F}" vid="{BD6C002A-145D-48C4-BC37-8F185842FDD8}"/>
    </a:ext>
  </a:extLst>
</a:theme>
</file>

<file path=ppt/theme/theme3.xml><?xml version="1.0" encoding="utf-8"?>
<a:theme xmlns:a="http://schemas.openxmlformats.org/drawingml/2006/main" name="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8" id="{10D78E51-8D5A-4682-A2B0-43C2A5B5BB4F}" vid="{9EF9C519-0329-4EF9-B266-404C2A0B68C0}"/>
    </a:ext>
  </a:extLst>
</a:theme>
</file>

<file path=ppt/theme/theme4.xml><?xml version="1.0" encoding="utf-8"?>
<a:theme xmlns:a="http://schemas.openxmlformats.org/drawingml/2006/main" name="End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48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8" id="{10D78E51-8D5A-4682-A2B0-43C2A5B5BB4F}" vid="{19CE10E0-DEB1-4025-A926-EA35B177B1A8}"/>
    </a:ext>
  </a:extLst>
</a:theme>
</file>

<file path=ppt/theme/theme5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1</TotalTime>
  <Words>186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.AppleSystemUIFont</vt:lpstr>
      <vt:lpstr>等线</vt:lpstr>
      <vt:lpstr>Microsoft YaHei</vt:lpstr>
      <vt:lpstr>Microsoft YaHei</vt:lpstr>
      <vt:lpstr>黑体</vt:lpstr>
      <vt:lpstr>Arial</vt:lpstr>
      <vt:lpstr>Arial Narrow</vt:lpstr>
      <vt:lpstr>Calibri</vt:lpstr>
      <vt:lpstr>Courier New</vt:lpstr>
      <vt:lpstr>Wingdings</vt:lpstr>
      <vt:lpstr>Cover page_Image version</vt:lpstr>
      <vt:lpstr>Contents page</vt:lpstr>
      <vt:lpstr>Chapter page</vt:lpstr>
      <vt:lpstr>End page</vt:lpstr>
      <vt:lpstr>章节页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Liujia(LiuJia)</dc:creator>
  <cp:lastModifiedBy>Liujia(LiuJia)</cp:lastModifiedBy>
  <cp:revision>5</cp:revision>
  <dcterms:created xsi:type="dcterms:W3CDTF">2020-08-28T08:36:40Z</dcterms:created>
  <dcterms:modified xsi:type="dcterms:W3CDTF">2022-05-25T03:13:34Z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(3)JOmE1Uf6Va+TETdGIalua9zFyfYzDQ5MuWjc7NzzAd0grC1GGWUM5LrgfhQ6FvlOTEJD5ImQ
b++P7UN7HHUuDRh1x6CDcMOPJ/yBsoKGwaRNPXSuwJNe6xVc4y9Hr0yeCYzig6E9OuJ24cmz
UeSK6IDOnqpoczqTpZa94i7vUHEjMIOprXEjj/T+Mek0wTS5TRkvAY0mUyqhu/vWXJYpXjTQ
LRK9o9qCMfc9jXD4vT</vt:lpwstr>
  </property>
  <property fmtid="{D5CDD505-2E9C-101B-9397-08002B2CF9AE}" pid="3" name="_2015_ms_pID_7253431">
    <vt:lpwstr>W1g8JKxgGsJNFMdDubrvw0sgJj/jMuSq/d/dOt/TgeS5ODb54b/O0W
QJ+C09XIcIzkmRv/mARFGQ5MCuSJMutXkNgTjkW7av7dgkubDWP7VE9nNmHc9pHvjOI1Smfv
jpUbgZCNlS5Wn2hQliGKmFv6BHemDWxyTdMoN8RtHuFHjTAseJb/XBkK5KADTMkLV+5uANTb
4Cr5oTQ8mt5Pd7chmVUd4W3KCpgccJBaqgc7</vt:lpwstr>
  </property>
  <property fmtid="{D5CDD505-2E9C-101B-9397-08002B2CF9AE}" pid="4" name="_2015_ms_pID_7253432">
    <vt:lpwstr>Mu30Bjnx7BQs0/Y6WHNRAKo=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