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  <a:srgbClr val="222222"/>
    <a:srgbClr val="4F6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2" autoAdjust="0"/>
  </p:normalViewPr>
  <p:slideViewPr>
    <p:cSldViewPr>
      <p:cViewPr varScale="1">
        <p:scale>
          <a:sx n="43" d="100"/>
          <a:sy n="43" d="100"/>
        </p:scale>
        <p:origin x="1644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3564497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51618"/>
                </a:solidFill>
              </a:rPr>
              <a:t>Henry </a:t>
            </a:r>
            <a:r>
              <a:rPr lang="en-US" sz="2400" dirty="0" err="1" smtClean="0">
                <a:solidFill>
                  <a:srgbClr val="151618"/>
                </a:solidFill>
              </a:rPr>
              <a:t>Herbol</a:t>
            </a:r>
            <a:r>
              <a:rPr lang="en-US" sz="2400" dirty="0" smtClean="0">
                <a:solidFill>
                  <a:srgbClr val="151618"/>
                </a:solidFill>
              </a:rPr>
              <a:t>, </a:t>
            </a:r>
            <a:r>
              <a:rPr lang="en-US" sz="2400" dirty="0" err="1" smtClean="0">
                <a:solidFill>
                  <a:srgbClr val="151618"/>
                </a:solidFill>
              </a:rPr>
              <a:t>Weici</a:t>
            </a:r>
            <a:r>
              <a:rPr lang="en-US" sz="2400" dirty="0" smtClean="0">
                <a:solidFill>
                  <a:srgbClr val="151618"/>
                </a:solidFill>
              </a:rPr>
              <a:t> Hu,  </a:t>
            </a:r>
            <a:r>
              <a:rPr lang="en-US" sz="2400" dirty="0" smtClean="0">
                <a:solidFill>
                  <a:srgbClr val="151618"/>
                </a:solidFill>
              </a:rPr>
              <a:t>and Matthias Poloczek</a:t>
            </a:r>
            <a:br>
              <a:rPr lang="en-US" sz="2400" dirty="0" smtClean="0">
                <a:solidFill>
                  <a:srgbClr val="151618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1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 smtClean="0"/>
          </a:p>
          <a:p>
            <a:pPr lvl="1" rtl="0"/>
            <a:r>
              <a:rPr lang="en-US" dirty="0" smtClean="0">
                <a:effectLst/>
              </a:rPr>
              <a:t>lead bromide, lead iodide, and lead chloride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Observations are noiseless, therefore EI should</a:t>
            </a:r>
            <a:r>
              <a:rPr lang="en-US" baseline="0" dirty="0" smtClean="0"/>
              <a:t> be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400" indent="-457200"/>
            <a:lvl3pPr marL="1371600" indent="-457200"/>
            <a:lvl4pPr marL="1828800" indent="-457200"/>
            <a:lvl5pPr marL="2286000" indent="-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 marL="433136" indent="-433136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08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1734641"/>
            <a:ext cx="11099801" cy="7808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 marL="914400" indent="-457200"/>
            <a:lvl3pPr marL="1371600" indent="-457200"/>
            <a:lvl4pPr marL="1828800" indent="-457200"/>
            <a:lvl5pPr marL="2286000" indent="-45720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defTabSz="584200">
        <a:defRPr sz="5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903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475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047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619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191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763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335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90736" indent="-433136" defTabSz="584200">
        <a:spcBef>
          <a:spcPts val="4200"/>
        </a:spcBef>
        <a:buSzPct val="75000"/>
        <a:buChar char="•"/>
        <a:defRPr sz="36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549400"/>
            <a:ext cx="10464800" cy="2755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B31B1B"/>
                </a:solidFill>
              </a:rPr>
              <a:t>Fast Search for Perovskite Materials with Improved Solubility</a:t>
            </a:r>
            <a:endParaRPr sz="4800" dirty="0">
              <a:solidFill>
                <a:srgbClr val="B31B1B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235200" y="5105400"/>
            <a:ext cx="105156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r"/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151618"/>
                </a:solidFill>
              </a:rPr>
              <a:t>Henry </a:t>
            </a:r>
            <a:r>
              <a:rPr lang="en-US" sz="4000" dirty="0" err="1">
                <a:solidFill>
                  <a:srgbClr val="151618"/>
                </a:solidFill>
              </a:rPr>
              <a:t>Herbol</a:t>
            </a:r>
            <a:r>
              <a:rPr lang="en-US" sz="4000" dirty="0">
                <a:solidFill>
                  <a:srgbClr val="151618"/>
                </a:solidFill>
              </a:rPr>
              <a:t>, </a:t>
            </a:r>
            <a:r>
              <a:rPr lang="en-US" sz="4000" dirty="0" err="1">
                <a:solidFill>
                  <a:srgbClr val="151618"/>
                </a:solidFill>
              </a:rPr>
              <a:t>Weici</a:t>
            </a:r>
            <a:r>
              <a:rPr lang="en-US" sz="4000" dirty="0">
                <a:solidFill>
                  <a:srgbClr val="151618"/>
                </a:solidFill>
              </a:rPr>
              <a:t> Hu,  </a:t>
            </a:r>
            <a:r>
              <a:rPr lang="en-US" sz="4000" dirty="0" smtClean="0">
                <a:solidFill>
                  <a:srgbClr val="151618"/>
                </a:solidFill>
              </a:rPr>
              <a:t/>
            </a:r>
            <a:br>
              <a:rPr lang="en-US" sz="4000" dirty="0" smtClean="0">
                <a:solidFill>
                  <a:srgbClr val="151618"/>
                </a:solidFill>
              </a:rPr>
            </a:br>
            <a:r>
              <a:rPr lang="en-US" sz="4000" dirty="0" smtClean="0">
                <a:solidFill>
                  <a:srgbClr val="151618"/>
                </a:solidFill>
              </a:rPr>
              <a:t>and </a:t>
            </a:r>
            <a:r>
              <a:rPr lang="en-US" sz="4000" dirty="0">
                <a:solidFill>
                  <a:srgbClr val="151618"/>
                </a:solidFill>
              </a:rPr>
              <a:t>Matthias </a:t>
            </a:r>
            <a:r>
              <a:rPr lang="en-US" sz="4000" dirty="0" smtClean="0">
                <a:solidFill>
                  <a:srgbClr val="151618"/>
                </a:solidFill>
              </a:rPr>
              <a:t>Poloczek</a:t>
            </a:r>
            <a:br>
              <a:rPr lang="en-US" sz="4000" dirty="0" smtClean="0">
                <a:solidFill>
                  <a:srgbClr val="151618"/>
                </a:solidFill>
              </a:rPr>
            </a:br>
            <a:r>
              <a:rPr lang="en-US" sz="4000" dirty="0">
                <a:solidFill>
                  <a:srgbClr val="151618"/>
                </a:solidFill>
              </a:rPr>
              <a:t/>
            </a:r>
            <a:br>
              <a:rPr lang="en-US" sz="4000" dirty="0">
                <a:solidFill>
                  <a:srgbClr val="151618"/>
                </a:solidFill>
              </a:rPr>
            </a:br>
            <a:r>
              <a:rPr lang="en-US" sz="2000" dirty="0">
                <a:solidFill>
                  <a:srgbClr val="151618"/>
                </a:solidFill>
              </a:rPr>
              <a:t>SEED </a:t>
            </a:r>
            <a:r>
              <a:rPr lang="en-US" sz="2000" dirty="0" smtClean="0">
                <a:solidFill>
                  <a:srgbClr val="151618"/>
                </a:solidFill>
              </a:rPr>
              <a:t>Meeting, </a:t>
            </a:r>
            <a:r>
              <a:rPr lang="en-US" sz="2000" dirty="0">
                <a:solidFill>
                  <a:srgbClr val="151618"/>
                </a:solidFill>
              </a:rPr>
              <a:t>Oct 18 2016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15161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Motivation, Setup, and Goal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222222"/>
                </a:solidFill>
              </a:rPr>
              <a:t>The Motivation: </a:t>
            </a:r>
            <a:r>
              <a:rPr lang="en-US" sz="2400" dirty="0" smtClean="0">
                <a:solidFill>
                  <a:srgbClr val="222222"/>
                </a:solidFill>
              </a:rPr>
              <a:t>Lead halides are poorly solvable.</a:t>
            </a:r>
            <a:br>
              <a:rPr lang="en-US" sz="2400" dirty="0" smtClean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>“</a:t>
            </a:r>
            <a:r>
              <a:rPr lang="en-US" sz="2400" i="1" dirty="0" smtClean="0">
                <a:solidFill>
                  <a:srgbClr val="222222"/>
                </a:solidFill>
              </a:rPr>
              <a:t>Undissolved parts will </a:t>
            </a:r>
            <a:r>
              <a:rPr lang="en-US" sz="2400" i="1" dirty="0">
                <a:solidFill>
                  <a:srgbClr val="222222"/>
                </a:solidFill>
              </a:rPr>
              <a:t>not only be wasted in the </a:t>
            </a:r>
            <a:r>
              <a:rPr lang="en-US" sz="2400" i="1" dirty="0" smtClean="0">
                <a:solidFill>
                  <a:srgbClr val="222222"/>
                </a:solidFill>
              </a:rPr>
              <a:t>reaction, but </a:t>
            </a:r>
            <a:r>
              <a:rPr lang="en-US" sz="2400" i="1" dirty="0">
                <a:solidFill>
                  <a:srgbClr val="222222"/>
                </a:solidFill>
              </a:rPr>
              <a:t>also interfere with the homogeneity of the resulting films.” </a:t>
            </a:r>
            <a:r>
              <a:rPr lang="en-US" sz="2400" dirty="0">
                <a:solidFill>
                  <a:srgbClr val="222222"/>
                </a:solidFill>
              </a:rPr>
              <a:t>(</a:t>
            </a:r>
            <a:r>
              <a:rPr lang="en-US" sz="2400" dirty="0" smtClean="0">
                <a:solidFill>
                  <a:srgbClr val="222222"/>
                </a:solidFill>
              </a:rPr>
              <a:t>Stevenson et al</a:t>
            </a:r>
            <a:r>
              <a:rPr lang="en-US" sz="2400" dirty="0" smtClean="0">
                <a:solidFill>
                  <a:srgbClr val="222222"/>
                </a:solidFill>
              </a:rPr>
              <a:t>.’16)</a:t>
            </a:r>
            <a:r>
              <a:rPr lang="en-US" sz="2400" b="1" dirty="0" smtClean="0">
                <a:solidFill>
                  <a:srgbClr val="222222"/>
                </a:solidFill>
              </a:rPr>
              <a:t/>
            </a:r>
            <a:br>
              <a:rPr lang="en-US" sz="2400" b="1" dirty="0" smtClean="0">
                <a:solidFill>
                  <a:srgbClr val="222222"/>
                </a:solidFill>
              </a:rPr>
            </a:br>
            <a:r>
              <a:rPr lang="en-US" sz="2400" b="1" dirty="0" smtClean="0">
                <a:solidFill>
                  <a:srgbClr val="222222"/>
                </a:solidFill>
              </a:rPr>
              <a:t>Improve the solubility of lead halides (</a:t>
            </a:r>
            <a:r>
              <a:rPr lang="en-US" sz="2400" dirty="0">
                <a:solidFill>
                  <a:srgbClr val="222222"/>
                </a:solidFill>
              </a:rPr>
              <a:t>c </a:t>
            </a:r>
            <a:r>
              <a:rPr lang="en-US" sz="2400" dirty="0" err="1" smtClean="0">
                <a:solidFill>
                  <a:srgbClr val="222222"/>
                </a:solidFill>
              </a:rPr>
              <a:t>Pb</a:t>
            </a:r>
            <a:r>
              <a:rPr lang="en-US" sz="2400" baseline="30000" dirty="0" err="1">
                <a:solidFill>
                  <a:srgbClr val="222222"/>
                </a:solidFill>
              </a:rPr>
              <a:t>n</a:t>
            </a:r>
            <a:r>
              <a:rPr lang="en-US" sz="2400" baseline="30000" dirty="0" smtClean="0">
                <a:solidFill>
                  <a:srgbClr val="222222"/>
                </a:solidFill>
              </a:rPr>
              <a:t>+ </a:t>
            </a:r>
            <a:r>
              <a:rPr lang="en-US" sz="2400" dirty="0" smtClean="0">
                <a:solidFill>
                  <a:srgbClr val="222222"/>
                </a:solidFill>
              </a:rPr>
              <a:t>h</a:t>
            </a:r>
            <a:r>
              <a:rPr lang="en-US" sz="2400" baseline="-25000" dirty="0" smtClean="0">
                <a:solidFill>
                  <a:srgbClr val="222222"/>
                </a:solidFill>
              </a:rPr>
              <a:t>3</a:t>
            </a:r>
            <a:r>
              <a:rPr lang="en-US" sz="2400" dirty="0" smtClean="0">
                <a:solidFill>
                  <a:srgbClr val="222222"/>
                </a:solidFill>
              </a:rPr>
              <a:t> )</a:t>
            </a:r>
            <a:r>
              <a:rPr lang="en-US" sz="2400" b="1" dirty="0" smtClean="0">
                <a:solidFill>
                  <a:srgbClr val="222222"/>
                </a:solidFill>
              </a:rPr>
              <a:t/>
            </a:r>
            <a:br>
              <a:rPr lang="en-US" sz="2400" b="1" dirty="0" smtClean="0">
                <a:solidFill>
                  <a:srgbClr val="222222"/>
                </a:solidFill>
              </a:rPr>
            </a:br>
            <a:r>
              <a:rPr lang="en-US" sz="2400" b="1" dirty="0" smtClean="0">
                <a:solidFill>
                  <a:srgbClr val="222222"/>
                </a:solidFill>
              </a:rPr>
              <a:t/>
            </a:r>
            <a:br>
              <a:rPr lang="en-US" sz="2400" b="1" dirty="0" smtClean="0">
                <a:solidFill>
                  <a:srgbClr val="222222"/>
                </a:solidFill>
              </a:rPr>
            </a:br>
            <a:r>
              <a:rPr lang="en-US" sz="2400" b="1" dirty="0" smtClean="0">
                <a:solidFill>
                  <a:srgbClr val="222222"/>
                </a:solidFill>
              </a:rPr>
              <a:t>The Setup</a:t>
            </a:r>
            <a:r>
              <a:rPr lang="en-US" sz="2400" dirty="0" smtClean="0">
                <a:solidFill>
                  <a:srgbClr val="222222"/>
                </a:solidFill>
              </a:rPr>
              <a:t>: Given a </a:t>
            </a:r>
            <a:r>
              <a:rPr lang="en-US" sz="2400" b="1" dirty="0" smtClean="0">
                <a:solidFill>
                  <a:srgbClr val="222222"/>
                </a:solidFill>
              </a:rPr>
              <a:t>Cation c</a:t>
            </a:r>
            <a:r>
              <a:rPr lang="en-US" sz="2400" dirty="0" smtClean="0">
                <a:solidFill>
                  <a:srgbClr val="222222"/>
                </a:solidFill>
              </a:rPr>
              <a:t>, a </a:t>
            </a:r>
            <a:r>
              <a:rPr lang="en-US" sz="2400" b="1" dirty="0" smtClean="0">
                <a:solidFill>
                  <a:srgbClr val="222222"/>
                </a:solidFill>
              </a:rPr>
              <a:t>Halide Ion h</a:t>
            </a:r>
            <a:r>
              <a:rPr lang="en-US" sz="2400" dirty="0" smtClean="0">
                <a:solidFill>
                  <a:srgbClr val="222222"/>
                </a:solidFill>
              </a:rPr>
              <a:t>, and a </a:t>
            </a:r>
            <a:r>
              <a:rPr lang="en-US" sz="2400" b="1" dirty="0" smtClean="0">
                <a:solidFill>
                  <a:srgbClr val="222222"/>
                </a:solidFill>
              </a:rPr>
              <a:t>Solvent s</a:t>
            </a:r>
            <a:r>
              <a:rPr lang="en-US" sz="2400" dirty="0" smtClean="0">
                <a:solidFill>
                  <a:srgbClr val="222222"/>
                </a:solidFill>
              </a:rPr>
              <a:t>, </a:t>
            </a:r>
            <a:br>
              <a:rPr lang="en-US" sz="2400" dirty="0" smtClean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>we can estimate the solubility of the perovskite material in s.</a:t>
            </a:r>
            <a:br>
              <a:rPr lang="en-US" sz="2400" dirty="0" smtClean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>The estimation is performed via </a:t>
            </a:r>
            <a:r>
              <a:rPr lang="en-US" sz="2400" i="1" dirty="0" smtClean="0">
                <a:solidFill>
                  <a:srgbClr val="222222"/>
                </a:solidFill>
              </a:rPr>
              <a:t>molecular dynamics </a:t>
            </a:r>
            <a:r>
              <a:rPr lang="en-US" sz="2400" dirty="0" smtClean="0">
                <a:solidFill>
                  <a:srgbClr val="222222"/>
                </a:solidFill>
              </a:rPr>
              <a:t>(MD) and </a:t>
            </a:r>
            <a:r>
              <a:rPr lang="en-US" sz="2400" i="1" dirty="0" smtClean="0">
                <a:solidFill>
                  <a:srgbClr val="222222"/>
                </a:solidFill>
              </a:rPr>
              <a:t>density functional theoretical </a:t>
            </a:r>
            <a:r>
              <a:rPr lang="en-US" sz="2400" dirty="0" smtClean="0">
                <a:solidFill>
                  <a:srgbClr val="222222"/>
                </a:solidFill>
              </a:rPr>
              <a:t>(DFT) computations (-&gt; Henry).</a:t>
            </a:r>
            <a:br>
              <a:rPr lang="en-US" sz="2400" dirty="0" smtClean="0">
                <a:solidFill>
                  <a:srgbClr val="222222"/>
                </a:solidFill>
              </a:rPr>
            </a:br>
            <a:endParaRPr lang="en-US" sz="2400" dirty="0" smtClean="0">
              <a:solidFill>
                <a:srgbClr val="222222"/>
              </a:solidFill>
            </a:endParaRPr>
          </a:p>
          <a:p>
            <a:pPr mar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b="1" dirty="0" smtClean="0">
                <a:solidFill>
                  <a:srgbClr val="222222"/>
                </a:solidFill>
              </a:rPr>
              <a:t>The Goal</a:t>
            </a:r>
            <a:r>
              <a:rPr lang="en-US" sz="2400" dirty="0" smtClean="0">
                <a:solidFill>
                  <a:srgbClr val="222222"/>
                </a:solidFill>
              </a:rPr>
              <a:t>: Choose</a:t>
            </a: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222222"/>
                </a:solidFill>
              </a:rPr>
              <a:t>c among </a:t>
            </a:r>
            <a:r>
              <a:rPr lang="en-US" sz="2400" dirty="0" err="1" smtClean="0">
                <a:solidFill>
                  <a:srgbClr val="222222"/>
                </a:solidFill>
              </a:rPr>
              <a:t>Methylammonium</a:t>
            </a:r>
            <a:r>
              <a:rPr lang="en-US" sz="2400" dirty="0" smtClean="0">
                <a:solidFill>
                  <a:srgbClr val="222222"/>
                </a:solidFill>
              </a:rPr>
              <a:t> (MA), </a:t>
            </a:r>
            <a:r>
              <a:rPr lang="en-US" sz="2400" dirty="0" err="1" smtClean="0">
                <a:solidFill>
                  <a:srgbClr val="222222"/>
                </a:solidFill>
              </a:rPr>
              <a:t>Formamidinium</a:t>
            </a:r>
            <a:r>
              <a:rPr lang="en-US" sz="2400" dirty="0" smtClean="0">
                <a:solidFill>
                  <a:srgbClr val="222222"/>
                </a:solidFill>
              </a:rPr>
              <a:t> (FA), </a:t>
            </a:r>
            <a:r>
              <a:rPr lang="en-US" sz="2400" dirty="0">
                <a:solidFill>
                  <a:srgbClr val="222222"/>
                </a:solidFill>
              </a:rPr>
              <a:t>or </a:t>
            </a:r>
            <a:r>
              <a:rPr lang="en-US" sz="2400" dirty="0" smtClean="0">
                <a:solidFill>
                  <a:srgbClr val="222222"/>
                </a:solidFill>
              </a:rPr>
              <a:t>Cesium (Cs),</a:t>
            </a:r>
            <a:endParaRPr lang="en-US" sz="2400" dirty="0">
              <a:solidFill>
                <a:srgbClr val="222222"/>
              </a:solidFill>
            </a:endParaRP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222222"/>
                </a:solidFill>
              </a:rPr>
              <a:t>h among Cl, Br, and I, and</a:t>
            </a:r>
          </a:p>
          <a:p>
            <a:pPr algn="l">
              <a:spcBef>
                <a:spcPts val="0"/>
              </a:spcBef>
              <a:buClr>
                <a:srgbClr val="4F6F8A"/>
              </a:buClr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222222"/>
                </a:solidFill>
              </a:rPr>
              <a:t>one out of 15 solvents,</a:t>
            </a:r>
          </a:p>
          <a:p>
            <a:pPr marL="0" indent="0" algn="l">
              <a:spcBef>
                <a:spcPts val="0"/>
              </a:spcBef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rgbClr val="222222"/>
                </a:solidFill>
              </a:rPr>
              <a:t>in order to maximize the </a:t>
            </a:r>
            <a:r>
              <a:rPr lang="en-US" sz="2400" dirty="0" smtClean="0">
                <a:solidFill>
                  <a:srgbClr val="222222"/>
                </a:solidFill>
              </a:rPr>
              <a:t>solubility (enthalpy of solution or Mayer Bond order).</a:t>
            </a:r>
            <a:r>
              <a:rPr lang="en-US" sz="2400" dirty="0" smtClean="0">
                <a:solidFill>
                  <a:srgbClr val="222222"/>
                </a:solidFill>
              </a:rPr>
              <a:t/>
            </a:r>
            <a:br>
              <a:rPr lang="en-US" sz="2400" dirty="0" smtClean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/>
            </a:r>
            <a:br>
              <a:rPr lang="en-US" sz="2400" dirty="0" smtClean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>Thus, we </a:t>
            </a:r>
            <a:r>
              <a:rPr lang="en-US" sz="2400" i="1" dirty="0" smtClean="0">
                <a:solidFill>
                  <a:srgbClr val="222222"/>
                </a:solidFill>
              </a:rPr>
              <a:t>optimize over 135 candidates</a:t>
            </a:r>
            <a:r>
              <a:rPr lang="en-US" sz="2400" dirty="0" smtClean="0">
                <a:solidFill>
                  <a:srgbClr val="222222"/>
                </a:solidFill>
              </a:rPr>
              <a:t>. </a:t>
            </a:r>
            <a:r>
              <a:rPr lang="en-US" sz="2400" dirty="0">
                <a:solidFill>
                  <a:srgbClr val="222222"/>
                </a:solidFill>
              </a:rPr>
              <a:t/>
            </a:r>
            <a:br>
              <a:rPr lang="en-US" sz="2400" dirty="0">
                <a:solidFill>
                  <a:srgbClr val="222222"/>
                </a:solidFill>
              </a:rPr>
            </a:br>
            <a:r>
              <a:rPr lang="en-US" sz="2400" dirty="0" smtClean="0">
                <a:solidFill>
                  <a:srgbClr val="222222"/>
                </a:solidFill>
              </a:rPr>
              <a:t>Evaluating one candidate takes about 1 week of CPU time (single core).</a:t>
            </a:r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Bayesian Optimization for Experimental Design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22222"/>
                </a:solidFill>
              </a:rPr>
              <a:t>Our approach relies on two components:</a:t>
            </a:r>
          </a:p>
          <a:p>
            <a:r>
              <a:rPr lang="en-US" sz="2800" i="1" dirty="0" smtClean="0">
                <a:solidFill>
                  <a:srgbClr val="222222"/>
                </a:solidFill>
              </a:rPr>
              <a:t>A </a:t>
            </a:r>
            <a:r>
              <a:rPr lang="en-US" sz="2800" dirty="0" smtClean="0">
                <a:solidFill>
                  <a:srgbClr val="B31B1B"/>
                </a:solidFill>
              </a:rPr>
              <a:t>Bayesian </a:t>
            </a:r>
            <a:r>
              <a:rPr lang="en-US" sz="2800" dirty="0">
                <a:solidFill>
                  <a:srgbClr val="B31B1B"/>
                </a:solidFill>
              </a:rPr>
              <a:t>statistical model </a:t>
            </a:r>
            <a:r>
              <a:rPr lang="en-US" sz="2800" dirty="0" smtClean="0">
                <a:solidFill>
                  <a:srgbClr val="222222"/>
                </a:solidFill>
              </a:rPr>
              <a:t>that </a:t>
            </a:r>
            <a:r>
              <a:rPr lang="en-US" sz="2800" b="1" dirty="0" smtClean="0">
                <a:solidFill>
                  <a:srgbClr val="222222"/>
                </a:solidFill>
              </a:rPr>
              <a:t>predicts a solubility </a:t>
            </a:r>
            <a:r>
              <a:rPr lang="en-US" sz="2800" dirty="0" smtClean="0">
                <a:solidFill>
                  <a:srgbClr val="222222"/>
                </a:solidFill>
              </a:rPr>
              <a:t>for each combination, based on previously </a:t>
            </a:r>
            <a:r>
              <a:rPr lang="en-US" sz="2800" dirty="0">
                <a:solidFill>
                  <a:srgbClr val="222222"/>
                </a:solidFill>
              </a:rPr>
              <a:t>collected </a:t>
            </a:r>
            <a:r>
              <a:rPr lang="en-US" sz="2800" dirty="0" smtClean="0">
                <a:solidFill>
                  <a:srgbClr val="222222"/>
                </a:solidFill>
              </a:rPr>
              <a:t>data.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/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We suppose a linear model, where the halide ion, cation, and solvent contribute linearly to the </a:t>
            </a:r>
            <a:r>
              <a:rPr lang="en-US" sz="2800" i="1" dirty="0" smtClean="0">
                <a:solidFill>
                  <a:srgbClr val="222222"/>
                </a:solidFill>
              </a:rPr>
              <a:t>solubility (-&gt; </a:t>
            </a:r>
            <a:r>
              <a:rPr lang="en-US" sz="2800" i="1" dirty="0" err="1" smtClean="0">
                <a:solidFill>
                  <a:srgbClr val="222222"/>
                </a:solidFill>
              </a:rPr>
              <a:t>Weici</a:t>
            </a:r>
            <a:r>
              <a:rPr lang="en-US" sz="2800" i="1" dirty="0" smtClean="0">
                <a:solidFill>
                  <a:srgbClr val="222222"/>
                </a:solidFill>
              </a:rPr>
              <a:t>). </a:t>
            </a:r>
            <a:r>
              <a:rPr lang="en-US" sz="2800" i="1" dirty="0" smtClean="0">
                <a:solidFill>
                  <a:srgbClr val="222222"/>
                </a:solidFill>
              </a:rPr>
              <a:t/>
            </a:r>
            <a:br>
              <a:rPr lang="en-US" sz="2800" i="1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Similar combinations will have “similar” </a:t>
            </a:r>
            <a:r>
              <a:rPr lang="en-US" sz="2800" i="1" dirty="0" err="1" smtClean="0">
                <a:solidFill>
                  <a:srgbClr val="222222"/>
                </a:solidFill>
              </a:rPr>
              <a:t>solubilities</a:t>
            </a:r>
            <a:r>
              <a:rPr lang="en-US" sz="2800" i="1" dirty="0" smtClean="0">
                <a:solidFill>
                  <a:srgbClr val="222222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222222"/>
                </a:solidFill>
              </a:rPr>
              <a:t>An </a:t>
            </a:r>
            <a:r>
              <a:rPr lang="en-US" sz="2800" dirty="0" smtClean="0">
                <a:solidFill>
                  <a:srgbClr val="B31B1B"/>
                </a:solidFill>
              </a:rPr>
              <a:t>acquisition function </a:t>
            </a:r>
            <a:r>
              <a:rPr lang="en-US" sz="2800" dirty="0" smtClean="0">
                <a:solidFill>
                  <a:srgbClr val="222222"/>
                </a:solidFill>
              </a:rPr>
              <a:t>that </a:t>
            </a:r>
            <a:r>
              <a:rPr lang="en-US" sz="2800" b="1" dirty="0" smtClean="0">
                <a:solidFill>
                  <a:srgbClr val="222222"/>
                </a:solidFill>
              </a:rPr>
              <a:t>selects</a:t>
            </a:r>
            <a:r>
              <a:rPr lang="en-US" sz="2800" dirty="0" smtClean="0">
                <a:solidFill>
                  <a:srgbClr val="222222"/>
                </a:solidFill>
              </a:rPr>
              <a:t> the experiment </a:t>
            </a:r>
            <a:r>
              <a:rPr lang="en-US" sz="2800" dirty="0">
                <a:solidFill>
                  <a:srgbClr val="222222"/>
                </a:solidFill>
              </a:rPr>
              <a:t>to </a:t>
            </a:r>
            <a:r>
              <a:rPr lang="en-US" sz="2800" dirty="0" smtClean="0">
                <a:solidFill>
                  <a:srgbClr val="222222"/>
                </a:solidFill>
              </a:rPr>
              <a:t>conduct next, based on a </a:t>
            </a:r>
            <a:r>
              <a:rPr lang="en-US" sz="2800" b="1" dirty="0" smtClean="0">
                <a:solidFill>
                  <a:srgbClr val="222222"/>
                </a:solidFill>
              </a:rPr>
              <a:t>value </a:t>
            </a:r>
            <a:r>
              <a:rPr lang="en-US" sz="2800" b="1" dirty="0">
                <a:solidFill>
                  <a:srgbClr val="222222"/>
                </a:solidFill>
              </a:rPr>
              <a:t>of </a:t>
            </a:r>
            <a:r>
              <a:rPr lang="en-US" sz="2800" b="1" dirty="0" smtClean="0">
                <a:solidFill>
                  <a:srgbClr val="222222"/>
                </a:solidFill>
              </a:rPr>
              <a:t>information analysis</a:t>
            </a:r>
            <a:r>
              <a:rPr lang="en-US" sz="2800" dirty="0" smtClean="0">
                <a:solidFill>
                  <a:srgbClr val="222222"/>
                </a:solidFill>
              </a:rPr>
              <a:t> that prioritizes the most promising combination.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/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i="1" dirty="0" smtClean="0">
                <a:solidFill>
                  <a:srgbClr val="222222"/>
                </a:solidFill>
              </a:rPr>
              <a:t>We always select a combination whose </a:t>
            </a:r>
            <a:r>
              <a:rPr lang="en-US" sz="2800" b="1" i="1" dirty="0" smtClean="0">
                <a:solidFill>
                  <a:srgbClr val="222222"/>
                </a:solidFill>
              </a:rPr>
              <a:t>expected improvement </a:t>
            </a:r>
            <a:r>
              <a:rPr lang="en-US" sz="2800" i="1" dirty="0" smtClean="0">
                <a:solidFill>
                  <a:srgbClr val="222222"/>
                </a:solidFill>
              </a:rPr>
              <a:t>over the current best solubility is maximum.</a:t>
            </a:r>
            <a:endParaRPr lang="en-US" sz="2800" i="1" dirty="0"/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86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Bayesian Statistical Model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b="1" dirty="0" smtClean="0">
                <a:solidFill>
                  <a:srgbClr val="222222"/>
                </a:solidFill>
              </a:rPr>
              <a:t>a</a:t>
            </a:r>
            <a:r>
              <a:rPr lang="en-US" sz="2800" b="1" baseline="-25000" dirty="0" smtClean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denote the contribution of each halide ion and cation, e.g. x = Cl or MA. We will estimate </a:t>
            </a:r>
            <a:r>
              <a:rPr lang="en-US" sz="2800" b="1" dirty="0">
                <a:solidFill>
                  <a:srgbClr val="222222"/>
                </a:solidFill>
              </a:rPr>
              <a:t>a</a:t>
            </a:r>
            <a:r>
              <a:rPr lang="en-US" sz="2800" b="1" baseline="-25000" dirty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from data.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b="1" dirty="0" smtClean="0">
                <a:solidFill>
                  <a:srgbClr val="222222"/>
                </a:solidFill>
              </a:rPr>
              <a:t>1</a:t>
            </a:r>
            <a:r>
              <a:rPr lang="en-US" sz="2800" b="1" baseline="-25000" dirty="0" smtClean="0">
                <a:solidFill>
                  <a:srgbClr val="222222"/>
                </a:solidFill>
              </a:rPr>
              <a:t>x</a:t>
            </a:r>
            <a:r>
              <a:rPr lang="en-US" sz="2800" dirty="0" smtClean="0">
                <a:solidFill>
                  <a:srgbClr val="222222"/>
                </a:solidFill>
              </a:rPr>
              <a:t> be one if the halide/cation is present in the compound and zero otherwise.</a:t>
            </a:r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Let </a:t>
            </a:r>
            <a:r>
              <a:rPr lang="en-US" sz="2800" dirty="0" err="1" smtClean="0">
                <a:solidFill>
                  <a:srgbClr val="222222"/>
                </a:solidFill>
              </a:rPr>
              <a:t>gamma_s</a:t>
            </a:r>
            <a:r>
              <a:rPr lang="en-US" sz="2800" dirty="0" smtClean="0">
                <a:solidFill>
                  <a:srgbClr val="222222"/>
                </a:solidFill>
              </a:rPr>
              <a:t> denote the contribution of the solvent.</a:t>
            </a:r>
          </a:p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rgbClr val="222222"/>
                </a:solidFill>
              </a:rPr>
              <a:t>The solubility of combination z is given by</a:t>
            </a:r>
            <a:br>
              <a:rPr lang="en-US" sz="2800" dirty="0" smtClean="0">
                <a:solidFill>
                  <a:srgbClr val="222222"/>
                </a:solidFill>
              </a:rPr>
            </a:br>
            <a:r>
              <a:rPr lang="en-US" sz="2800" dirty="0" err="1" smtClean="0">
                <a:solidFill>
                  <a:srgbClr val="222222"/>
                </a:solidFill>
              </a:rPr>
              <a:t>Sol_z</a:t>
            </a:r>
            <a:r>
              <a:rPr lang="en-US" sz="2800" dirty="0" smtClean="0">
                <a:solidFill>
                  <a:srgbClr val="222222"/>
                </a:solidFill>
              </a:rPr>
              <a:t> = </a:t>
            </a:r>
            <a:r>
              <a:rPr lang="en-US" sz="2800" dirty="0" err="1" smtClean="0">
                <a:solidFill>
                  <a:srgbClr val="222222"/>
                </a:solidFill>
              </a:rPr>
              <a:t>aCl</a:t>
            </a:r>
            <a:r>
              <a:rPr lang="en-US" sz="2800" dirty="0" smtClean="0">
                <a:solidFill>
                  <a:srgbClr val="222222"/>
                </a:solidFill>
              </a:rPr>
              <a:t> 1CL + </a:t>
            </a:r>
            <a:r>
              <a:rPr lang="en-US" sz="2800" dirty="0" err="1" smtClean="0">
                <a:solidFill>
                  <a:srgbClr val="222222"/>
                </a:solidFill>
              </a:rPr>
              <a:t>aBr</a:t>
            </a:r>
            <a:r>
              <a:rPr lang="en-US" sz="2800" dirty="0" smtClean="0">
                <a:solidFill>
                  <a:srgbClr val="222222"/>
                </a:solidFill>
              </a:rPr>
              <a:t> 1Br + … + </a:t>
            </a:r>
            <a:r>
              <a:rPr lang="en-US" sz="2800" dirty="0" err="1" smtClean="0">
                <a:solidFill>
                  <a:srgbClr val="222222"/>
                </a:solidFill>
              </a:rPr>
              <a:t>aCs</a:t>
            </a:r>
            <a:r>
              <a:rPr lang="en-US" sz="2800" dirty="0" smtClean="0">
                <a:solidFill>
                  <a:srgbClr val="222222"/>
                </a:solidFill>
              </a:rPr>
              <a:t> 1Cs + </a:t>
            </a:r>
            <a:r>
              <a:rPr lang="en-US" sz="2800" dirty="0" err="1" smtClean="0">
                <a:solidFill>
                  <a:srgbClr val="222222"/>
                </a:solidFill>
              </a:rPr>
              <a:t>gamma_s</a:t>
            </a:r>
            <a:r>
              <a:rPr lang="en-US" sz="2800" dirty="0" smtClean="0">
                <a:solidFill>
                  <a:srgbClr val="222222"/>
                </a:solidFill>
              </a:rPr>
              <a:t> + </a:t>
            </a:r>
            <a:r>
              <a:rPr lang="en-US" sz="2800" dirty="0" err="1" smtClean="0">
                <a:solidFill>
                  <a:srgbClr val="222222"/>
                </a:solidFill>
              </a:rPr>
              <a:t>beta_z</a:t>
            </a:r>
            <a:r>
              <a:rPr lang="en-US" sz="2800" smtClean="0">
                <a:solidFill>
                  <a:srgbClr val="222222"/>
                </a:solidFill>
              </a:rPr>
              <a:t>.</a:t>
            </a: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06400" y="406400"/>
            <a:ext cx="11645900" cy="108163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425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 smtClean="0">
                <a:solidFill>
                  <a:srgbClr val="B31B1B"/>
                </a:solidFill>
              </a:rPr>
              <a:t>Expected Improvement Acquisition Function</a:t>
            </a:r>
            <a:endParaRPr sz="4400" dirty="0">
              <a:solidFill>
                <a:srgbClr val="B31B1B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06400" y="1734641"/>
            <a:ext cx="12115800" cy="72569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>
              <a:buClr>
                <a:srgbClr val="4F6F8A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rgbClr val="222222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397" y="1524000"/>
            <a:ext cx="11612902" cy="0"/>
          </a:xfrm>
          <a:prstGeom prst="line">
            <a:avLst/>
          </a:prstGeom>
          <a:ln w="38100" cmpd="sng">
            <a:solidFill>
              <a:srgbClr val="B31B1B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9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120</Words>
  <Application>Microsoft Office PowerPoint</Application>
  <PresentationFormat>Custom</PresentationFormat>
  <Paragraphs>22</Paragraphs>
  <Slides>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Avenir Roman</vt:lpstr>
      <vt:lpstr>Helvetica Light</vt:lpstr>
      <vt:lpstr>Gradient</vt:lpstr>
      <vt:lpstr>Fast Search for Perovskite Materials with Improved Solubility</vt:lpstr>
      <vt:lpstr>Motivation, Setup, and Goal</vt:lpstr>
      <vt:lpstr>Bayesian Optimization for Experimental Design</vt:lpstr>
      <vt:lpstr>Bayesian Statistical Model</vt:lpstr>
      <vt:lpstr>Expected Improvement Acquisition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Multi-Information Source Optimization with General Model Discrepancies</dc:title>
  <dc:creator>Matthias Ullrich Poloczek</dc:creator>
  <cp:lastModifiedBy>Matthias Ullrich Poloczek</cp:lastModifiedBy>
  <cp:revision>172</cp:revision>
  <dcterms:modified xsi:type="dcterms:W3CDTF">2016-10-18T13:02:07Z</dcterms:modified>
</cp:coreProperties>
</file>