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7" r:id="rId7"/>
    <p:sldId id="274" r:id="rId8"/>
    <p:sldId id="275" r:id="rId9"/>
    <p:sldId id="311" r:id="rId10"/>
    <p:sldId id="312" r:id="rId11"/>
    <p:sldId id="353" r:id="rId12"/>
    <p:sldId id="424" r:id="rId13"/>
    <p:sldId id="313" r:id="rId14"/>
    <p:sldId id="314" r:id="rId15"/>
    <p:sldId id="284" r:id="rId16"/>
    <p:sldId id="315" r:id="rId17"/>
    <p:sldId id="296" r:id="rId18"/>
    <p:sldId id="428" r:id="rId19"/>
    <p:sldId id="421" r:id="rId20"/>
    <p:sldId id="422" r:id="rId21"/>
    <p:sldId id="429" r:id="rId22"/>
    <p:sldId id="430" r:id="rId23"/>
    <p:sldId id="438" r:id="rId24"/>
    <p:sldId id="440" r:id="rId25"/>
    <p:sldId id="441" r:id="rId26"/>
    <p:sldId id="432" r:id="rId27"/>
    <p:sldId id="260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171717"/>
    <a:srgbClr val="131313"/>
    <a:srgbClr val="FF99FF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05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262E7-D682-4EF6-B4A0-82DE142D9AB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41D39-40C2-4E55-8090-870CEF4CC1A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48678-8A2B-455E-9F19-6744867AA6B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6F6AC-3727-4555-B75D-34605229278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D2669-4F23-4414-B32C-E5C394C943E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D219-1C75-452B-925F-DCBDE30AFB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2BBF3-3BB6-4E92-9268-DC3136E4A0D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0B778-58BD-499F-9CCF-B4CD8797EC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7E214-C604-4916-AF75-107297EB5EE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D154B-E86C-41F3-88FC-F5EB8E30F2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D4425-24CF-4EC4-B979-436DBF07632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31ADB-56F2-4FD6-A241-272DBC0037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07D7-E24F-49F4-935D-16719F2B8D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E3C46-CE2C-473A-9F98-386F355CBE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D63B6-7E6E-40FE-B1B8-F124834C44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F44-64E5-4195-9962-E3EC8BD4EC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592E0-33A4-4F9D-88D2-77864B07039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47987-782A-487A-B817-0ECB11D69F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06FE-3A4E-444B-A17E-7350C21EB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EFC0C-FA2C-4190-B2A4-68F11D4660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857F7-1763-4F82-8E2D-9B368A83DF8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33A19-2292-4220-9C3A-17F8F2EBA5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F549-ECCC-44D6-A80D-0D470D6C54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CA79D-27BE-4CF2-9DC6-5FBB5B981B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9553E-9E17-47FA-9A78-447EEE3D42E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00B37-426B-4A03-9001-57505DBB7B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4D813-F225-49A4-89CD-590A6929AAB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16527-2D46-4E35-A934-3A70EC1E20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E47E6-28D7-4A25-A73E-B366B841F71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F6BAE-EE3C-4D3B-9F63-C3A38316F1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85985-9494-4E0C-ADD6-09D1519D589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0DEA2-E57E-4B51-B981-9420CE7193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19B4B-C22D-4A39-8D0C-4B4E27DD0E4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296D-558D-4A50-BB13-96E1D791C4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C2BA-C993-467A-AF4B-A67D3D321F6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C0CE4-D701-49F2-9BCB-5684D90AE89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B294-A796-4FDF-994F-0C29D83A931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7730F-6407-4C65-AC9D-6DDF7336BD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A44D8-996A-4851-801B-B14CDC2D9F0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69B2F-B4E3-4688-8FDA-285BCB83A4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972BE-FFBC-4ACA-8E47-8F1A1F38DF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64588-6D41-4ABE-ADE5-F93FA7DA7D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D6BE3-9998-43C8-9B59-D872130957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D2C74-3764-4CDD-A54B-29542F78F9D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608898A-7394-435E-AF3F-9B5B1D54C0A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DAD2D5-A9DF-42E4-83A1-FA86F718CFE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FF41A6A-B252-4919-94F5-F134586E88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80759D-29E5-475A-9BD1-B83F7DDF4D9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microsoft.com/office/2007/relationships/media" Target="file:///E:\02code\02python\01study\p1\&#31532;1&#33410;&#35838;\01ppt\python1.mp4" TargetMode="External"/><Relationship Id="rId2" Type="http://schemas.openxmlformats.org/officeDocument/2006/relationships/video" Target="file:///E:\02code\02python\01study\p1\&#31532;1&#33410;&#35838;\01ppt\python1.mp4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673100" y="3825875"/>
            <a:ext cx="3729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673100" y="1137425"/>
            <a:ext cx="6316663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72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54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python语言基础</a:t>
            </a:r>
            <a:endParaRPr lang="zh-CN" altLang="en-US" sz="54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6050" y="2111375"/>
            <a:ext cx="88112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启动项目后，用语音控制熊猫运动。</a:t>
            </a:r>
            <a:endParaRPr lang="zh-CN" altLang="en-US" sz="2400"/>
          </a:p>
          <a:p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编程思想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语音识别</a:t>
            </a:r>
            <a:endParaRPr lang="zh-CN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图像界面</a:t>
            </a:r>
            <a:endParaRPr lang="zh-CN" altLang="en-US" sz="2800"/>
          </a:p>
        </p:txBody>
      </p:sp>
      <p:pic>
        <p:nvPicPr>
          <p:cNvPr id="4" name="图片 3" descr="2019-11-16_174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575" y="1878330"/>
            <a:ext cx="38290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 descr="C:\Users\ym\Desktop\2019春季班\PPT模版\timg (13).jpgtimg (13)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16695" y="4039870"/>
            <a:ext cx="1765935" cy="1769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313180"/>
            <a:ext cx="1714500" cy="1733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1313180"/>
            <a:ext cx="6470650" cy="24060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080000" y="2726055"/>
            <a:ext cx="4990465" cy="1568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8FAADC"/>
                </a:solidFill>
                <a:latin typeface="Bauhaus 93" panose="04030905020B02020C02" pitchFamily="82" charset="0"/>
              </a:rPr>
              <a:t> 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+mn-ea"/>
              </a:rPr>
              <a:t>安装Python，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IDLE</a:t>
            </a:r>
            <a:r>
              <a:rPr lang="zh-CN" altLang="en-US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是一个</a:t>
            </a:r>
            <a:r>
              <a:rPr lang="en-US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Python 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，</a:t>
            </a:r>
            <a:r>
              <a:rPr lang="en-US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shell</a:t>
            </a:r>
            <a:r>
              <a:rPr lang="zh-CN" altLang="zh-CN" sz="2400" kern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的意思就是“外壳”，基本上来说，就是一个通过键入文本与程序交互的途径</a:t>
            </a:r>
            <a:r>
              <a:rPr lang="zh-CN" altLang="zh-CN" sz="2400" kern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sym typeface="Comic Sans MS" panose="030F0702030302020204" pitchFamily="66" charset="0"/>
              </a:rPr>
              <a:t>！</a:t>
            </a:r>
            <a:endParaRPr lang="zh-CN" altLang="en-US" sz="2400" dirty="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运行代码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C:\Users\ym\Desktop\2019春季班\PPT模版\timg (8).jpgtimg (8)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69120" y="3982720"/>
            <a:ext cx="1884680" cy="1885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197960">
            <a:off x="1762544" y="2213803"/>
            <a:ext cx="2620992" cy="23815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17433">
            <a:off x="1378532" y="4753874"/>
            <a:ext cx="3289084" cy="1506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New File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，在弹出的新窗口写代码，</a:t>
            </a:r>
            <a:r>
              <a:rPr lang="en-US" altLang="zh-CN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Save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保存代码</a:t>
            </a:r>
            <a:endParaRPr lang="zh-CN" altLang="en-US" sz="1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endParaRPr lang="zh-CN" altLang="en-US" sz="12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17433">
            <a:off x="4893310" y="5480050"/>
            <a:ext cx="4022090" cy="8604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hangingPunct="0">
              <a:lnSpc>
                <a:spcPct val="150000"/>
              </a:lnSpc>
            </a:pP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运行代码点击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，选择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Run Module</a:t>
            </a:r>
            <a:r>
              <a:rPr lang="zh-CN" altLang="en-US" sz="1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200" kern="0" dirty="0">
              <a:solidFill>
                <a:srgbClr val="000000">
                  <a:lumMod val="50000"/>
                  <a:lumOff val="50000"/>
                </a:srgbClr>
              </a:solidFill>
              <a:latin typeface="Bebas" pitchFamily="2" charset="0"/>
              <a:ea typeface="微软雅黑" panose="020B0503020204020204" pitchFamily="34" charset="-122"/>
              <a:sym typeface="Bebas" pitchFamily="2" charset="0"/>
            </a:endParaRPr>
          </a:p>
          <a:p>
            <a:pPr hangingPunct="0"/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hangingPunct="0"/>
            <a:endParaRPr lang="zh-CN" altLang="en-US" sz="1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l="-264" t="645" r="21321" b="8258"/>
          <a:stretch>
            <a:fillRect/>
          </a:stretch>
        </p:blipFill>
        <p:spPr>
          <a:xfrm rot="300000">
            <a:off x="5675630" y="1432560"/>
            <a:ext cx="4173220" cy="2872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16250" y="731520"/>
            <a:ext cx="667829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变量就是用来存储数据的。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变量名可以包括字母、数字、下划线，但变量名不能以数字开头。</a:t>
            </a:r>
            <a:endParaRPr lang="zh-CN" altLang="zh-CN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ym typeface="+mn-ea"/>
              </a:rPr>
              <a:t>等号（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zh-CN" sz="2000" dirty="0">
                <a:sym typeface="+mn-ea"/>
              </a:rPr>
              <a:t>）是赋值的意思，左边是名字，右边是值，不可写反。</a:t>
            </a:r>
            <a:endParaRPr lang="zh-CN" altLang="zh-CN" sz="2000" dirty="0">
              <a:sym typeface="+mn-ea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zh-CN" sz="2000" dirty="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</a:rPr>
              <a:t>   </a:t>
            </a:r>
            <a:r>
              <a:rPr lang="zh-CN" altLang="en-US" sz="2000" b="1">
                <a:solidFill>
                  <a:srgbClr val="FF0000"/>
                </a:solidFill>
              </a:rPr>
              <a:t>变量名 = 值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name=”</a:t>
            </a:r>
            <a:r>
              <a:rPr lang="zh-CN" altLang="en-US" sz="2000">
                <a:solidFill>
                  <a:schemeClr val="tx1"/>
                </a:solidFill>
              </a:rPr>
              <a:t>小明</a:t>
            </a:r>
            <a:r>
              <a:rPr lang="en-US" altLang="zh-CN" sz="2000">
                <a:solidFill>
                  <a:schemeClr val="tx1"/>
                </a:solidFill>
              </a:rPr>
              <a:t>”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      age=10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176395" y="1536700"/>
            <a:ext cx="5589905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下面用变量来完成这个例子：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</a:t>
            </a:r>
            <a:endParaRPr lang="en-US" altLang="zh-CN"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name="小明"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age=10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print(name)</a:t>
            </a:r>
            <a:endParaRPr sz="2000">
              <a:sym typeface="+mn-ea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sz="2000">
                <a:sym typeface="+mn-ea"/>
              </a:rPr>
              <a:t>   print(age)</a:t>
            </a:r>
            <a:endParaRPr sz="20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python变量的使用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06215" y="1403350"/>
            <a:ext cx="682498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小明在超市里面先买了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en-US" sz="2000">
                <a:solidFill>
                  <a:schemeClr val="tx1"/>
                </a:solidFill>
              </a:rPr>
              <a:t>个苹果，走出超市后在路边又买了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个梨，请问小明今天一共买了几个水果？第二天起床后还有几个苹果？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565" y="3487420"/>
            <a:ext cx="41332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</a:rPr>
              <a:t>参考代码如下：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a = 6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b = 4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c = a+b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print(“</a:t>
            </a:r>
            <a:r>
              <a:rPr lang="zh-CN" altLang="en-US"/>
              <a:t>今天购买了</a:t>
            </a:r>
            <a:r>
              <a:rPr lang="en-US" altLang="zh-CN"/>
              <a:t>”,c,”</a:t>
            </a:r>
            <a:r>
              <a:rPr lang="zh-CN" altLang="en-US"/>
              <a:t>水果</a:t>
            </a:r>
            <a:r>
              <a:rPr lang="en-US" altLang="zh-CN"/>
              <a:t>”)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5"/>
          <p:cNvSpPr txBox="1">
            <a:spLocks noChangeArrowheads="1"/>
          </p:cNvSpPr>
          <p:nvPr/>
        </p:nvSpPr>
        <p:spPr bwMode="auto">
          <a:xfrm>
            <a:off x="4692650" y="149479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、认识</a:t>
            </a: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5"/>
          <p:cNvSpPr txBox="1">
            <a:spLocks noChangeArrowheads="1"/>
          </p:cNvSpPr>
          <p:nvPr/>
        </p:nvSpPr>
        <p:spPr bwMode="auto">
          <a:xfrm>
            <a:off x="4690110" y="241712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、项目展示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4692650" y="3325813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如何运行代码</a:t>
            </a:r>
            <a:endParaRPr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7653" name="文本框 5"/>
          <p:cNvSpPr txBox="1">
            <a:spLocks noChangeArrowheads="1"/>
          </p:cNvSpPr>
          <p:nvPr/>
        </p:nvSpPr>
        <p:spPr bwMode="auto">
          <a:xfrm>
            <a:off x="4704080" y="424815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、python变量的使用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704080" y="516890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、注释</a:t>
            </a:r>
            <a:endParaRPr lang="zh-CN" altLang="en-US" sz="2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后面的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文字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只是解释代码的作用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，不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会被</a:t>
            </a: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执行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示例代码如下：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      例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# 这是第一个单行注释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print("hello python")</a:t>
            </a:r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61030" y="1093470"/>
            <a:ext cx="59137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多行注释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注释信息很多，一行无法显示，可用多行注释</a:t>
            </a: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ym typeface="+mn-ea"/>
              </a:rPr>
              <a:t>例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：</a:t>
            </a:r>
            <a:endParaRPr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这是一个多行注释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在多行注释之间，可以写很多很多的内容……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""" 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print("hello python")</a:t>
            </a:r>
            <a:endParaRPr sz="20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965008"/>
            <a:ext cx="4014788" cy="230695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为什么要学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怎么写一个程序并且运行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887413" y="1119188"/>
            <a:ext cx="172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编程是什么？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7413" y="1733550"/>
            <a:ext cx="997585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编程是一种逻辑的思维运算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，为了解决人类的问题，需要告诉计算机先做什么，后做什么！比如小朋友吃饭，打篮球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6062980" y="2721610"/>
            <a:ext cx="2038350" cy="1139825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我有一个    奇妙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gir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25" y="3583940"/>
            <a:ext cx="4014470" cy="2071370"/>
          </a:xfrm>
          <a:prstGeom prst="rect">
            <a:avLst/>
          </a:prstGeom>
        </p:spPr>
      </p:pic>
      <p:sp>
        <p:nvSpPr>
          <p:cNvPr id="2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15" y="2887345"/>
            <a:ext cx="2270125" cy="2727960"/>
          </a:xfrm>
          <a:prstGeom prst="rect">
            <a:avLst/>
          </a:prstGeom>
        </p:spPr>
      </p:pic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887413" y="862965"/>
            <a:ext cx="389064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是什么？难道是大蟒蛇！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78375" y="2542540"/>
            <a:ext cx="4859655" cy="1455420"/>
          </a:xfrm>
          <a:prstGeom prst="wedgeRoundRectCallout">
            <a:avLst>
              <a:gd name="adj1" fmla="val -69796"/>
              <a:gd name="adj2" fmla="val 41797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rgbClr val="7030A0"/>
                </a:solidFill>
                <a:sym typeface="+mn-ea"/>
              </a:rPr>
              <a:t>      </a:t>
            </a:r>
            <a:r>
              <a:rPr lang="zh-CN" altLang="en-US" sz="2000">
                <a:solidFill>
                  <a:srgbClr val="7030A0"/>
                </a:solidFill>
                <a:sym typeface="+mn-ea"/>
              </a:rPr>
              <a:t>我是BBC电视剧--蒙提*派森的飞行马戏团（Monty Python’s Flying Circus）的爱好者！</a:t>
            </a:r>
            <a:endParaRPr lang="zh-CN" altLang="en-US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326515"/>
            <a:ext cx="96069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1" hangingPunct="1">
              <a:lnSpc>
                <a:spcPct val="15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zh-CN" altLang="en-US"/>
              <a:t>它是计算机的语言。和计算机聊天，应用它听的懂的语言。Python的创始人为吉多*范罗苏姆（Gudio van Rossum）。1989年在圣诞节期间，创造了</a:t>
            </a:r>
            <a:r>
              <a:rPr lang="en-US" altLang="zh-CN"/>
              <a:t>python</a:t>
            </a:r>
            <a:r>
              <a:rPr lang="zh-CN" altLang="en-US"/>
              <a:t>语言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63" y="247015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881688" y="1323975"/>
            <a:ext cx="2947987" cy="2292350"/>
          </a:xfrm>
          <a:prstGeom prst="wedgeRoundRectCallout">
            <a:avLst>
              <a:gd name="adj1" fmla="val -66203"/>
              <a:gd name="adj2" fmla="val 45706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887413" y="1282700"/>
            <a:ext cx="2601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为什么学习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ython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4900" y="1890395"/>
            <a:ext cx="4902200" cy="367665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  <a:headEnd/>
            <a:tailEnd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标注 8"/>
          <p:cNvSpPr/>
          <p:nvPr/>
        </p:nvSpPr>
        <p:spPr>
          <a:xfrm>
            <a:off x="4980305" y="979170"/>
            <a:ext cx="6997700" cy="3225800"/>
          </a:xfrm>
          <a:prstGeom prst="cloudCallout">
            <a:avLst>
              <a:gd name="adj1" fmla="val -40278"/>
              <a:gd name="adj2" fmla="val 560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eaLnBrk="1" hangingPunct="1">
              <a:lnSpc>
                <a:spcPct val="200000"/>
              </a:lnSpc>
            </a:pPr>
            <a:r>
              <a:rPr lang="zh-CN" altLang="en-US" sz="18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简单：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同样一个命令其他语言要几百行代码，</a:t>
            </a:r>
            <a:r>
              <a:rPr lang="en-US" altLang="zh-CN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几十行代码就能搞定！想象一下：一句可以表明的意思，为什么要说好几句了？</a:t>
            </a:r>
            <a:endParaRPr lang="zh-CN" altLang="en-US" sz="1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的含义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68" y="2392680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008380"/>
            <a:ext cx="3547110" cy="47275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24150" y="131191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506" name="文本框 3"/>
          <p:cNvSpPr txBox="1">
            <a:spLocks noChangeArrowheads="1"/>
          </p:cNvSpPr>
          <p:nvPr/>
        </p:nvSpPr>
        <p:spPr bwMode="auto">
          <a:xfrm>
            <a:off x="873125" y="419100"/>
            <a:ext cx="431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可以做什么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08600" y="3466465"/>
            <a:ext cx="171005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网络编程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如：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豆瓣网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72105" y="4962525"/>
            <a:ext cx="184594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图形处理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网络爬虫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数据分析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5260" y="2957830"/>
            <a:ext cx="149923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科学计算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</a:t>
            </a:r>
            <a:endParaRPr 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游戏开发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r"/>
            <a:endParaRPr lang="en-US" altLang="zh-CN" sz="1400" dirty="0">
              <a:solidFill>
                <a:schemeClr val="bg1"/>
              </a:solidFill>
            </a:endParaRPr>
          </a:p>
          <a:p>
            <a:pPr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7" name="图片 1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0" y="2286000"/>
            <a:ext cx="2572385" cy="257238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627630" y="152590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人工智能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2535" y="2928620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46015" y="3142615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数学实验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4645" y="2930525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38125" y="3144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互联网开发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47010" y="4962525"/>
            <a:ext cx="1813560" cy="8877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650490" y="5176520"/>
            <a:ext cx="1910080" cy="67564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大数据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ctr" defTabSz="914400"/>
            <a:endParaRPr lang="en-US" altLang="zh-C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3"/>
          <p:cNvSpPr txBox="1">
            <a:spLocks noChangeArrowheads="1"/>
          </p:cNvSpPr>
          <p:nvPr/>
        </p:nvSpPr>
        <p:spPr bwMode="auto">
          <a:xfrm>
            <a:off x="873125" y="419100"/>
            <a:ext cx="431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可以做什么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79" name="TextBox 9"/>
          <p:cNvSpPr txBox="1">
            <a:spLocks noChangeArrowheads="1"/>
          </p:cNvSpPr>
          <p:nvPr/>
        </p:nvSpPr>
        <p:spPr bwMode="auto">
          <a:xfrm>
            <a:off x="2265363" y="2928938"/>
            <a:ext cx="78216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只有你想不到的，没有</a:t>
            </a:r>
            <a:r>
              <a:rPr lang="en-US" altLang="zh-CN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做不到的。</a:t>
            </a:r>
            <a:endParaRPr lang="zh-CN" altLang="en-US" sz="3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自定义</PresentationFormat>
  <Paragraphs>221</Paragraphs>
  <Slides>23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Bauhaus 93</vt:lpstr>
      <vt:lpstr>Poplar Std</vt:lpstr>
      <vt:lpstr>Comic Sans MS</vt:lpstr>
      <vt:lpstr>Bebas</vt:lpstr>
      <vt:lpstr>Segoe Print</vt:lpstr>
      <vt:lpstr>Wingdings</vt:lpstr>
      <vt:lpstr>Office 主题​​</vt:lpstr>
      <vt:lpstr>4_Office 主题​​</vt:lpstr>
      <vt:lpstr>1_Office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764</cp:revision>
  <dcterms:created xsi:type="dcterms:W3CDTF">2019-09-11T02:05:00Z</dcterms:created>
  <dcterms:modified xsi:type="dcterms:W3CDTF">2019-11-16T10:09:03Z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