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9"/>
  </p:notesMasterIdLst>
  <p:sldIdLst>
    <p:sldId id="256" r:id="rId6"/>
    <p:sldId id="257" r:id="rId7"/>
    <p:sldId id="274" r:id="rId8"/>
    <p:sldId id="275" r:id="rId10"/>
    <p:sldId id="311" r:id="rId11"/>
    <p:sldId id="312" r:id="rId12"/>
    <p:sldId id="353" r:id="rId13"/>
    <p:sldId id="424" r:id="rId14"/>
    <p:sldId id="314" r:id="rId15"/>
    <p:sldId id="284" r:id="rId16"/>
    <p:sldId id="315" r:id="rId17"/>
    <p:sldId id="296" r:id="rId18"/>
    <p:sldId id="428" r:id="rId19"/>
    <p:sldId id="421" r:id="rId20"/>
    <p:sldId id="422" r:id="rId21"/>
    <p:sldId id="429" r:id="rId22"/>
    <p:sldId id="430" r:id="rId23"/>
    <p:sldId id="438" r:id="rId24"/>
    <p:sldId id="440" r:id="rId25"/>
    <p:sldId id="441" r:id="rId26"/>
    <p:sldId id="432" r:id="rId27"/>
    <p:sldId id="260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62E7-D682-4EF6-B4A0-82DE142D9A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1D39-40C2-4E55-8090-870CEF4CC1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48678-8A2B-455E-9F19-6744867AA6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6F6AC-3727-4555-B75D-346052292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2669-4F23-4414-B32C-E5C394C943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D219-1C75-452B-925F-DCBDE30AFB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2BBF3-3BB6-4E92-9268-DC3136E4A0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B778-58BD-499F-9CCF-B4CD8797EC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7E214-C604-4916-AF75-107297EB5E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154B-E86C-41F3-88FC-F5EB8E30F2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4425-24CF-4EC4-B979-436DBF07632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31ADB-56F2-4FD6-A241-272DBC003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07D7-E24F-49F4-935D-16719F2B8D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3C46-CE2C-473A-9F98-386F355CBE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63B6-7E6E-40FE-B1B8-F124834C44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F44-64E5-4195-9962-E3EC8BD4EC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592E0-33A4-4F9D-88D2-77864B0703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47987-782A-487A-B817-0ECB11D69F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06FE-3A4E-444B-A17E-7350C21EB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FC0C-FA2C-4190-B2A4-68F11D4660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57F7-1763-4F82-8E2D-9B368A83DF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33A19-2292-4220-9C3A-17F8F2EBA5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F549-ECCC-44D6-A80D-0D470D6C5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A79D-27BE-4CF2-9DC6-5FBB5B981B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9553E-9E17-47FA-9A78-447EEE3D42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00B37-426B-4A03-9001-57505DBB7B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D813-F225-49A4-89CD-590A6929AA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16527-2D46-4E35-A934-3A70EC1E20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7E6-28D7-4A25-A73E-B366B841F7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F6BAE-EE3C-4D3B-9F63-C3A38316F1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5985-9494-4E0C-ADD6-09D1519D589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DEA2-E57E-4B51-B981-9420CE7193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9B4B-C22D-4A39-8D0C-4B4E27DD0E4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296D-558D-4A50-BB13-96E1D791C4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C2BA-C993-467A-AF4B-A67D3D321F6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C0CE4-D701-49F2-9BCB-5684D90AE8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B294-A796-4FDF-994F-0C29D83A931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730F-6407-4C65-AC9D-6DDF7336BD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44D8-996A-4851-801B-B14CDC2D9F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9B2F-B4E3-4688-8FDA-285BCB83A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972BE-FFBC-4ACA-8E47-8F1A1F38DF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64588-6D41-4ABE-ADE5-F93FA7DA7D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6BE3-9998-43C8-9B59-D872130957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2C74-3764-4CDD-A54B-29542F78F9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08898A-7394-435E-AF3F-9B5B1D54C0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DAD2D5-A9DF-42E4-83A1-FA86F718CFE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F41A6A-B252-4919-94F5-F134586E88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80759D-29E5-475A-9BD1-B83F7DDF4D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microsoft.com/office/2007/relationships/media" Target="file:///E:\02code\02python\01study\p1\&#31532;1&#33410;&#35838;\01ppt\python1.mp4" TargetMode="External"/><Relationship Id="rId2" Type="http://schemas.openxmlformats.org/officeDocument/2006/relationships/video" Target="file:///E:\02code\02python\01study\p1\&#31532;1&#33410;&#35838;\01ppt\python1.mp4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673100" y="3825875"/>
            <a:ext cx="3729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主讲人：王志军老师</a:t>
            </a:r>
            <a:endParaRPr lang="en-US" altLang="zh-CN" sz="240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673100" y="1137425"/>
            <a:ext cx="631666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python语言基础</a:t>
            </a:r>
            <a:endParaRPr lang="zh-CN" altLang="en-US" sz="54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6050" y="2111375"/>
            <a:ext cx="8811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启动项目后，用语音控制熊猫运动。</a:t>
            </a:r>
            <a:endParaRPr lang="zh-CN" altLang="en-US" sz="24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编程思想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语音识别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图像界面</a:t>
            </a:r>
            <a:endParaRPr lang="zh-CN" altLang="en-US" sz="2800"/>
          </a:p>
        </p:txBody>
      </p:sp>
      <p:pic>
        <p:nvPicPr>
          <p:cNvPr id="4" name="图片 3" descr="2019-11-16_174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75" y="1878330"/>
            <a:ext cx="38290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ym\Desktop\2019春季班\PPT模版\timg (13).jpgtimg (13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16695" y="4039870"/>
            <a:ext cx="1765935" cy="1769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1313180"/>
            <a:ext cx="6470650" cy="24060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80000" y="2726055"/>
            <a:ext cx="4990465" cy="1568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8FAADC"/>
                </a:solidFill>
                <a:latin typeface="Bauhaus 93" panose="04030905020B02020C02" pitchFamily="82" charset="0"/>
              </a:rPr>
              <a:t> 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+mn-ea"/>
              </a:rPr>
              <a:t>安装Python，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IDLE</a:t>
            </a:r>
            <a:r>
              <a:rPr lang="zh-CN" altLang="en-US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是一个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Python 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，</a:t>
            </a:r>
            <a:r>
              <a:rPr lang="en-US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的意思就是“外壳”，基本上来说，就是一个通过键入文本与程序交互的途径</a:t>
            </a:r>
            <a:r>
              <a:rPr lang="zh-CN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2019-11-18_1813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70" y="1432560"/>
            <a:ext cx="1508760" cy="143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ym\Desktop\2019春季班\PPT模版\timg (8).jpgtimg (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69120" y="3982720"/>
            <a:ext cx="1884680" cy="1885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97960">
            <a:off x="1712379" y="2025843"/>
            <a:ext cx="2620992" cy="23815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17433">
            <a:off x="1378532" y="4676404"/>
            <a:ext cx="3289084" cy="2014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 File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，弹出的新窗口写代码，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Save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保存代码</a:t>
            </a:r>
            <a:endParaRPr lang="zh-CN" altLang="en-US" sz="1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12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7433">
            <a:off x="5268595" y="4328160"/>
            <a:ext cx="4022090" cy="1414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运行代码点击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 Module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6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l="-264" t="645" r="21321" b="8258"/>
          <a:stretch>
            <a:fillRect/>
          </a:stretch>
        </p:blipFill>
        <p:spPr>
          <a:xfrm rot="300000">
            <a:off x="5675630" y="1083310"/>
            <a:ext cx="4173220" cy="2872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6250" y="731520"/>
            <a:ext cx="667829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变量就是用来存储数据的。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变量名可以包括字母、数字、下划线，但变量名不能以数字开头。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等号（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zh-CN" sz="2000" dirty="0">
                <a:sym typeface="+mn-ea"/>
              </a:rPr>
              <a:t>）是赋值的意思，左边是名字，右边是值，不可写反。</a:t>
            </a:r>
            <a:endParaRPr lang="zh-CN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2000" dirty="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zh-CN" altLang="en-US" sz="2000" b="1">
                <a:solidFill>
                  <a:srgbClr val="FF0000"/>
                </a:solidFill>
              </a:rPr>
              <a:t>变量名 = 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name=”</a:t>
            </a:r>
            <a:r>
              <a:rPr lang="zh-CN" altLang="en-US" sz="2000">
                <a:solidFill>
                  <a:schemeClr val="tx1"/>
                </a:solidFill>
              </a:rPr>
              <a:t>小明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age=10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76395" y="1536700"/>
            <a:ext cx="558990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下面用变量来完成这个例子：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</a:t>
            </a:r>
            <a:endParaRPr lang="en-US" altLang="zh-CN"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name="小明"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age=10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print(name)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print(age)</a:t>
            </a:r>
            <a:endParaRPr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06215" y="1403350"/>
            <a:ext cx="68249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小明在超市里面先买了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en-US" sz="2000">
                <a:solidFill>
                  <a:schemeClr val="tx1"/>
                </a:solidFill>
              </a:rPr>
              <a:t>个苹果，走出超市后在路边又买了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个梨，请问小明今天一共买了几个水果？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565" y="3178810"/>
            <a:ext cx="41332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参考代码如下：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a = 6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b = 4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c = a+b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print(“</a:t>
            </a:r>
            <a:r>
              <a:rPr lang="zh-CN" altLang="en-US"/>
              <a:t>今天购买了</a:t>
            </a:r>
            <a:r>
              <a:rPr lang="en-US" altLang="zh-CN"/>
              <a:t>”,c,”</a:t>
            </a:r>
            <a:r>
              <a:rPr lang="zh-CN" altLang="en-US"/>
              <a:t>水果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单行注释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后面的</a:t>
            </a: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只是解释代码的作用</a:t>
            </a: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会被</a:t>
            </a: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  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# 这是第一个单行注释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print("hello python")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653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多行注释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注释信息很多，一行无法显示，可用多行注释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这是一个多行注释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在多行注释之间，可以写很多很多的内容……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 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print("hello python")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认识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如何运行代码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87413" y="11191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编程是什么？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7413" y="1733550"/>
            <a:ext cx="99758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编程是一种逻辑的思维运算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，为了解决人类的问题，需要告诉计算机先做什么，后做什么！比如小朋友吃饭，打篮球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6062980" y="2721610"/>
            <a:ext cx="2038350" cy="1139825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我有一个    奇妙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gir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5" y="3583940"/>
            <a:ext cx="4014470" cy="2071370"/>
          </a:xfrm>
          <a:prstGeom prst="rect">
            <a:avLst/>
          </a:prstGeom>
        </p:spPr>
      </p:pic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2887345"/>
            <a:ext cx="2270125" cy="2727960"/>
          </a:xfrm>
          <a:prstGeom prst="rect">
            <a:avLst/>
          </a:prstGeom>
        </p:spPr>
      </p:pic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87413" y="862965"/>
            <a:ext cx="38906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是什么？难道是大蟒蛇！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78375" y="2542540"/>
            <a:ext cx="4859655" cy="1455420"/>
          </a:xfrm>
          <a:prstGeom prst="wedgeRoundRectCallout">
            <a:avLst>
              <a:gd name="adj1" fmla="val -69796"/>
              <a:gd name="adj2" fmla="val 41797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      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我是BBC电视剧--蒙提*派森的飞行马戏团（Monty Python’s Flying Circus）的爱好者！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326515"/>
            <a:ext cx="9606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/>
              <a:t>它是计算机的语言。和计算机聊天，应用它听的懂的语言。Python的创始人为吉多*范罗苏姆（Gudio van Rossum）。1989年在圣诞节期间，创造了</a:t>
            </a:r>
            <a:r>
              <a:rPr lang="en-US" altLang="zh-CN"/>
              <a:t>python</a:t>
            </a:r>
            <a:r>
              <a:rPr lang="zh-CN" altLang="en-US"/>
              <a:t>语言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247015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881688" y="1323975"/>
            <a:ext cx="2947987" cy="2292350"/>
          </a:xfrm>
          <a:prstGeom prst="wedgeRoundRectCallout">
            <a:avLst>
              <a:gd name="adj1" fmla="val -66203"/>
              <a:gd name="adj2" fmla="val 45706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887413" y="1282700"/>
            <a:ext cx="2601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ython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4900" y="1907540"/>
            <a:ext cx="4902200" cy="367665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标注 8"/>
          <p:cNvSpPr/>
          <p:nvPr/>
        </p:nvSpPr>
        <p:spPr>
          <a:xfrm>
            <a:off x="4980305" y="979170"/>
            <a:ext cx="6997700" cy="3225800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eaLnBrk="1" hangingPunct="1">
              <a:lnSpc>
                <a:spcPct val="200000"/>
              </a:lnSpc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简单：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同样一个命令其他语言要几百行代码，</a:t>
            </a:r>
            <a:r>
              <a:rPr lang="en-US" altLang="zh-CN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几十行代码就能搞定！想象一下：一句可以表明的意思，为什么要说好几句了？</a:t>
            </a:r>
            <a:endParaRPr lang="zh-CN" altLang="en-US" sz="1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68" y="239268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008380"/>
            <a:ext cx="3547110" cy="4727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4150" y="131191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873125" y="419100"/>
            <a:ext cx="431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0" y="2286000"/>
            <a:ext cx="2572385" cy="25723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630" y="152590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2535" y="292862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46015" y="314261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数学实验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645" y="295783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8125" y="3144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7010" y="4962525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50490" y="5176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自定义</PresentationFormat>
  <Paragraphs>198</Paragraphs>
  <Slides>22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Bauhaus 93</vt:lpstr>
      <vt:lpstr>Poplar Std</vt:lpstr>
      <vt:lpstr>Comic Sans MS</vt:lpstr>
      <vt:lpstr>Bebas</vt:lpstr>
      <vt:lpstr>Segoe Print</vt:lpstr>
      <vt:lpstr>Wingdings</vt:lpstr>
      <vt:lpstr>Office 主题​​</vt:lpstr>
      <vt:lpstr>4_Office 主题​​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783</cp:revision>
  <dcterms:created xsi:type="dcterms:W3CDTF">2019-09-11T02:05:00Z</dcterms:created>
  <dcterms:modified xsi:type="dcterms:W3CDTF">2019-11-19T08:53:18Z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