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428" r:id="rId6"/>
    <p:sldId id="400" r:id="rId7"/>
    <p:sldId id="275" r:id="rId8"/>
    <p:sldId id="448" r:id="rId9"/>
    <p:sldId id="430" r:id="rId10"/>
    <p:sldId id="449" r:id="rId11"/>
    <p:sldId id="431" r:id="rId12"/>
    <p:sldId id="432" r:id="rId13"/>
    <p:sldId id="433" r:id="rId14"/>
    <p:sldId id="466" r:id="rId15"/>
    <p:sldId id="435" r:id="rId16"/>
    <p:sldId id="467" r:id="rId17"/>
    <p:sldId id="436" r:id="rId18"/>
    <p:sldId id="437" r:id="rId19"/>
    <p:sldId id="438" r:id="rId20"/>
    <p:sldId id="468" r:id="rId21"/>
    <p:sldId id="439" r:id="rId22"/>
    <p:sldId id="440" r:id="rId23"/>
    <p:sldId id="441" r:id="rId24"/>
    <p:sldId id="442" r:id="rId25"/>
    <p:sldId id="443" r:id="rId26"/>
    <p:sldId id="444" r:id="rId27"/>
    <p:sldId id="446" r:id="rId28"/>
    <p:sldId id="260" r:id="rId2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72" y="-72"/>
      </p:cViewPr>
      <p:guideLst>
        <p:guide orient="horz" pos="2105"/>
        <p:guide pos="3840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CDB5DA-5AAD-4022-BB7D-BFD8BF232D77}" type="doc">
      <dgm:prSet loTypeId="urn:microsoft.com/office/officeart/2008/layout/RadialCluster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3A3F5A5-06B9-4D6D-8B2D-A965DB32F8C6}">
      <dgm:prSet phldrT="[文本]"/>
      <dgm:spPr/>
      <dgm:t>
        <a:bodyPr/>
        <a:lstStyle/>
        <a:p>
          <a:r>
            <a:rPr lang="zh-CN" altLang="en-US" dirty="0" smtClean="0"/>
            <a:t>转换</a:t>
          </a:r>
          <a:endParaRPr lang="zh-CN" altLang="en-US" dirty="0"/>
        </a:p>
      </dgm:t>
    </dgm:pt>
    <dgm:pt modelId="{A981BFEE-2743-43DE-A861-D34E622EE1C5}" cxnId="{27F0C6D1-81A2-40CC-8EA3-BA0F86DF6CC7}" type="parTrans">
      <dgm:prSet/>
      <dgm:spPr/>
      <dgm:t>
        <a:bodyPr/>
        <a:lstStyle/>
        <a:p>
          <a:endParaRPr lang="zh-CN" altLang="en-US"/>
        </a:p>
      </dgm:t>
    </dgm:pt>
    <dgm:pt modelId="{65CB8623-4B4B-4DC9-A962-0944331C7D08}" cxnId="{27F0C6D1-81A2-40CC-8EA3-BA0F86DF6CC7}" type="sibTrans">
      <dgm:prSet/>
      <dgm:spPr/>
      <dgm:t>
        <a:bodyPr/>
        <a:lstStyle/>
        <a:p>
          <a:endParaRPr lang="zh-CN" altLang="en-US"/>
        </a:p>
      </dgm:t>
    </dgm:pt>
    <dgm:pt modelId="{0FCD02E6-7C31-4CD5-9842-826135687D06}">
      <dgm:prSet phldrT="[文本]"/>
      <dgm:spPr/>
      <dgm:t>
        <a:bodyPr/>
        <a:lstStyle/>
        <a:p>
          <a:r>
            <a:rPr lang="zh-CN" altLang="en-US" dirty="0" smtClean="0"/>
            <a:t>整数</a:t>
          </a:r>
          <a:endParaRPr lang="zh-CN" altLang="en-US" dirty="0"/>
        </a:p>
      </dgm:t>
    </dgm:pt>
    <dgm:pt modelId="{DA310DF3-517C-4A5C-9406-0AC2A4F1A434}" cxnId="{34F6F2B2-41F8-49A0-8AB0-56C888742393}" type="parTrans">
      <dgm:prSet/>
      <dgm:spPr/>
      <dgm:t>
        <a:bodyPr/>
        <a:lstStyle/>
        <a:p>
          <a:endParaRPr lang="zh-CN" altLang="en-US"/>
        </a:p>
      </dgm:t>
    </dgm:pt>
    <dgm:pt modelId="{350F3C7F-7A7F-4E94-93A5-2954910E8F57}" cxnId="{34F6F2B2-41F8-49A0-8AB0-56C888742393}" type="sibTrans">
      <dgm:prSet/>
      <dgm:spPr/>
      <dgm:t>
        <a:bodyPr/>
        <a:lstStyle/>
        <a:p>
          <a:endParaRPr lang="zh-CN" altLang="en-US"/>
        </a:p>
      </dgm:t>
    </dgm:pt>
    <dgm:pt modelId="{0E578E4D-A9F4-40BC-871E-531D967EF843}">
      <dgm:prSet phldrT="[文本]"/>
      <dgm:spPr/>
      <dgm:t>
        <a:bodyPr/>
        <a:lstStyle/>
        <a:p>
          <a:r>
            <a:rPr lang="zh-CN" altLang="en-US" dirty="0" smtClean="0"/>
            <a:t>浮点数</a:t>
          </a:r>
          <a:endParaRPr lang="zh-CN" altLang="en-US" dirty="0"/>
        </a:p>
      </dgm:t>
    </dgm:pt>
    <dgm:pt modelId="{9503FC84-8BF3-43FD-8972-5D42EFFFC516}" cxnId="{9078EA88-0ED1-4C9E-A089-33332ADE53E9}" type="parTrans">
      <dgm:prSet/>
      <dgm:spPr/>
      <dgm:t>
        <a:bodyPr/>
        <a:lstStyle/>
        <a:p>
          <a:endParaRPr lang="zh-CN" altLang="en-US"/>
        </a:p>
      </dgm:t>
    </dgm:pt>
    <dgm:pt modelId="{D1FF0FAD-29E5-4582-BEDC-BB7342BA9AFC}" cxnId="{9078EA88-0ED1-4C9E-A089-33332ADE53E9}" type="sibTrans">
      <dgm:prSet/>
      <dgm:spPr/>
      <dgm:t>
        <a:bodyPr/>
        <a:lstStyle/>
        <a:p>
          <a:endParaRPr lang="zh-CN" altLang="en-US"/>
        </a:p>
      </dgm:t>
    </dgm:pt>
    <dgm:pt modelId="{285C2EAF-2F4E-4DB8-BA57-5935B4F770DE}">
      <dgm:prSet phldrT="[文本]"/>
      <dgm:spPr/>
      <dgm:t>
        <a:bodyPr/>
        <a:lstStyle/>
        <a:p>
          <a:r>
            <a:rPr lang="zh-CN" altLang="en-US" dirty="0" smtClean="0"/>
            <a:t>字符串</a:t>
          </a:r>
          <a:endParaRPr lang="zh-CN" altLang="en-US" dirty="0"/>
        </a:p>
      </dgm:t>
    </dgm:pt>
    <dgm:pt modelId="{A8B20F39-B660-494D-90E3-A2E2F9CCD8B6}" cxnId="{EF515DAB-D9DE-46E1-BBE2-04292BC5B85C}" type="parTrans">
      <dgm:prSet/>
      <dgm:spPr/>
      <dgm:t>
        <a:bodyPr/>
        <a:lstStyle/>
        <a:p>
          <a:endParaRPr lang="zh-CN" altLang="en-US"/>
        </a:p>
      </dgm:t>
    </dgm:pt>
    <dgm:pt modelId="{910B5AC0-0AE2-4A94-8920-204A30D4587A}" cxnId="{EF515DAB-D9DE-46E1-BBE2-04292BC5B85C}" type="sibTrans">
      <dgm:prSet/>
      <dgm:spPr/>
      <dgm:t>
        <a:bodyPr/>
        <a:lstStyle/>
        <a:p>
          <a:endParaRPr lang="zh-CN" altLang="en-US"/>
        </a:p>
      </dgm:t>
    </dgm:pt>
    <dgm:pt modelId="{A8795FEE-E1F8-495A-8026-D3399CADFC5A}" type="pres">
      <dgm:prSet presAssocID="{DECDB5DA-5AAD-4022-BB7D-BFD8BF232D77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A7A7746-22F8-4AC6-B317-EA48F1872405}" type="pres">
      <dgm:prSet presAssocID="{43A3F5A5-06B9-4D6D-8B2D-A965DB32F8C6}" presName="singleCycle" presStyleCnt="0"/>
      <dgm:spPr/>
    </dgm:pt>
    <dgm:pt modelId="{057F8205-D8B2-4321-AA9A-44D90E22C384}" type="pres">
      <dgm:prSet presAssocID="{43A3F5A5-06B9-4D6D-8B2D-A965DB32F8C6}" presName="singleCenter" presStyleLbl="node1" presStyleIdx="0" presStyleCnt="4" custLinFactNeighborX="516" custLinFactNeighborY="-5373">
        <dgm:presLayoutVars>
          <dgm:chMax val="7"/>
          <dgm:chPref val="7"/>
        </dgm:presLayoutVars>
      </dgm:prSet>
      <dgm:spPr/>
    </dgm:pt>
    <dgm:pt modelId="{99404BD1-97CA-4EFB-96D3-ED315AE7362D}" type="pres">
      <dgm:prSet presAssocID="{DA310DF3-517C-4A5C-9406-0AC2A4F1A434}" presName="Name56" presStyleLbl="parChTrans1D2" presStyleIdx="0" presStyleCnt="3"/>
      <dgm:spPr/>
    </dgm:pt>
    <dgm:pt modelId="{4A42F999-CDAE-4936-926A-A4A9AC1F96CB}" type="pres">
      <dgm:prSet presAssocID="{0FCD02E6-7C31-4CD5-9842-826135687D06}" presName="text0" presStyleLbl="node1" presStyleIdx="1" presStyleCnt="4" custRadScaleRad="97869">
        <dgm:presLayoutVars>
          <dgm:bulletEnabled val="1"/>
        </dgm:presLayoutVars>
      </dgm:prSet>
      <dgm:spPr/>
    </dgm:pt>
    <dgm:pt modelId="{179F6638-EDEA-4CBC-8028-3CA4A6D778BC}" type="pres">
      <dgm:prSet presAssocID="{9503FC84-8BF3-43FD-8972-5D42EFFFC516}" presName="Name56" presStyleLbl="parChTrans1D2" presStyleIdx="1" presStyleCnt="3"/>
      <dgm:spPr/>
    </dgm:pt>
    <dgm:pt modelId="{38F247BA-EE53-4854-9CC9-6FCB637C7941}" type="pres">
      <dgm:prSet presAssocID="{0E578E4D-A9F4-40BC-871E-531D967EF843}" presName="text0" presStyleLbl="node1" presStyleIdx="2" presStyleCnt="4" custScaleX="122944">
        <dgm:presLayoutVars>
          <dgm:bulletEnabled val="1"/>
        </dgm:presLayoutVars>
      </dgm:prSet>
      <dgm:spPr/>
    </dgm:pt>
    <dgm:pt modelId="{7876BA3D-30F7-4BC1-9DB0-0520BE68B447}" type="pres">
      <dgm:prSet presAssocID="{A8B20F39-B660-494D-90E3-A2E2F9CCD8B6}" presName="Name56" presStyleLbl="parChTrans1D2" presStyleIdx="2" presStyleCnt="3"/>
      <dgm:spPr/>
    </dgm:pt>
    <dgm:pt modelId="{9F304C31-C922-45D6-8F89-F5E52C11966C}" type="pres">
      <dgm:prSet presAssocID="{285C2EAF-2F4E-4DB8-BA57-5935B4F770DE}" presName="text0" presStyleLbl="node1" presStyleIdx="3" presStyleCnt="4" custScaleX="123445" custRadScaleRad="99803" custRadScaleInc="-662">
        <dgm:presLayoutVars>
          <dgm:bulletEnabled val="1"/>
        </dgm:presLayoutVars>
      </dgm:prSet>
      <dgm:spPr/>
    </dgm:pt>
  </dgm:ptLst>
  <dgm:cxnLst>
    <dgm:cxn modelId="{34F6F2B2-41F8-49A0-8AB0-56C888742393}" srcId="{43A3F5A5-06B9-4D6D-8B2D-A965DB32F8C6}" destId="{0FCD02E6-7C31-4CD5-9842-826135687D06}" srcOrd="0" destOrd="0" parTransId="{DA310DF3-517C-4A5C-9406-0AC2A4F1A434}" sibTransId="{350F3C7F-7A7F-4E94-93A5-2954910E8F57}"/>
    <dgm:cxn modelId="{E46FED99-7DD6-4AC6-888D-5782DC81B0E6}" type="presOf" srcId="{9503FC84-8BF3-43FD-8972-5D42EFFFC516}" destId="{179F6638-EDEA-4CBC-8028-3CA4A6D778BC}" srcOrd="0" destOrd="0" presId="urn:microsoft.com/office/officeart/2008/layout/RadialCluster"/>
    <dgm:cxn modelId="{601E4C84-B998-4BEA-9C44-1FEB9544CEFF}" type="presOf" srcId="{A8B20F39-B660-494D-90E3-A2E2F9CCD8B6}" destId="{7876BA3D-30F7-4BC1-9DB0-0520BE68B447}" srcOrd="0" destOrd="0" presId="urn:microsoft.com/office/officeart/2008/layout/RadialCluster"/>
    <dgm:cxn modelId="{36A0DFD9-599E-460B-AD9B-9EC7556CEFA4}" type="presOf" srcId="{43A3F5A5-06B9-4D6D-8B2D-A965DB32F8C6}" destId="{057F8205-D8B2-4321-AA9A-44D90E22C384}" srcOrd="0" destOrd="0" presId="urn:microsoft.com/office/officeart/2008/layout/RadialCluster"/>
    <dgm:cxn modelId="{DF595E5A-D656-4182-AE7F-B65223B8431A}" type="presOf" srcId="{DA310DF3-517C-4A5C-9406-0AC2A4F1A434}" destId="{99404BD1-97CA-4EFB-96D3-ED315AE7362D}" srcOrd="0" destOrd="0" presId="urn:microsoft.com/office/officeart/2008/layout/RadialCluster"/>
    <dgm:cxn modelId="{44F8C083-E3CD-4423-B107-FE4165A11B1E}" type="presOf" srcId="{0E578E4D-A9F4-40BC-871E-531D967EF843}" destId="{38F247BA-EE53-4854-9CC9-6FCB637C7941}" srcOrd="0" destOrd="0" presId="urn:microsoft.com/office/officeart/2008/layout/RadialCluster"/>
    <dgm:cxn modelId="{1B385362-D5A5-4504-9186-FCE121F699AA}" type="presOf" srcId="{0FCD02E6-7C31-4CD5-9842-826135687D06}" destId="{4A42F999-CDAE-4936-926A-A4A9AC1F96CB}" srcOrd="0" destOrd="0" presId="urn:microsoft.com/office/officeart/2008/layout/RadialCluster"/>
    <dgm:cxn modelId="{C50A3CDD-02A1-419E-AE14-1D68524F4E59}" type="presOf" srcId="{DECDB5DA-5AAD-4022-BB7D-BFD8BF232D77}" destId="{A8795FEE-E1F8-495A-8026-D3399CADFC5A}" srcOrd="0" destOrd="0" presId="urn:microsoft.com/office/officeart/2008/layout/RadialCluster"/>
    <dgm:cxn modelId="{9078EA88-0ED1-4C9E-A089-33332ADE53E9}" srcId="{43A3F5A5-06B9-4D6D-8B2D-A965DB32F8C6}" destId="{0E578E4D-A9F4-40BC-871E-531D967EF843}" srcOrd="1" destOrd="0" parTransId="{9503FC84-8BF3-43FD-8972-5D42EFFFC516}" sibTransId="{D1FF0FAD-29E5-4582-BEDC-BB7342BA9AFC}"/>
    <dgm:cxn modelId="{EF515DAB-D9DE-46E1-BBE2-04292BC5B85C}" srcId="{43A3F5A5-06B9-4D6D-8B2D-A965DB32F8C6}" destId="{285C2EAF-2F4E-4DB8-BA57-5935B4F770DE}" srcOrd="2" destOrd="0" parTransId="{A8B20F39-B660-494D-90E3-A2E2F9CCD8B6}" sibTransId="{910B5AC0-0AE2-4A94-8920-204A30D4587A}"/>
    <dgm:cxn modelId="{27F0C6D1-81A2-40CC-8EA3-BA0F86DF6CC7}" srcId="{DECDB5DA-5AAD-4022-BB7D-BFD8BF232D77}" destId="{43A3F5A5-06B9-4D6D-8B2D-A965DB32F8C6}" srcOrd="0" destOrd="0" parTransId="{A981BFEE-2743-43DE-A861-D34E622EE1C5}" sibTransId="{65CB8623-4B4B-4DC9-A962-0944331C7D08}"/>
    <dgm:cxn modelId="{C857D626-4DA4-4B51-8368-C045A9D7E672}" type="presOf" srcId="{285C2EAF-2F4E-4DB8-BA57-5935B4F770DE}" destId="{9F304C31-C922-45D6-8F89-F5E52C11966C}" srcOrd="0" destOrd="0" presId="urn:microsoft.com/office/officeart/2008/layout/RadialCluster"/>
    <dgm:cxn modelId="{1894CEC8-A20D-4291-A429-DA68C4DB611F}" type="presParOf" srcId="{A8795FEE-E1F8-495A-8026-D3399CADFC5A}" destId="{AA7A7746-22F8-4AC6-B317-EA48F1872405}" srcOrd="0" destOrd="0" presId="urn:microsoft.com/office/officeart/2008/layout/RadialCluster"/>
    <dgm:cxn modelId="{8B4CBEB6-CCA9-410E-A060-74AF8C9356F6}" type="presParOf" srcId="{AA7A7746-22F8-4AC6-B317-EA48F1872405}" destId="{057F8205-D8B2-4321-AA9A-44D90E22C384}" srcOrd="0" destOrd="0" presId="urn:microsoft.com/office/officeart/2008/layout/RadialCluster"/>
    <dgm:cxn modelId="{A0C8CD01-BCC9-4B5E-9AB6-48563A863E35}" type="presParOf" srcId="{AA7A7746-22F8-4AC6-B317-EA48F1872405}" destId="{99404BD1-97CA-4EFB-96D3-ED315AE7362D}" srcOrd="1" destOrd="0" presId="urn:microsoft.com/office/officeart/2008/layout/RadialCluster"/>
    <dgm:cxn modelId="{72EA4B17-2A51-4B5B-80A3-DB29065210C2}" type="presParOf" srcId="{AA7A7746-22F8-4AC6-B317-EA48F1872405}" destId="{4A42F999-CDAE-4936-926A-A4A9AC1F96CB}" srcOrd="2" destOrd="0" presId="urn:microsoft.com/office/officeart/2008/layout/RadialCluster"/>
    <dgm:cxn modelId="{4CFAC1FC-69FF-4934-8DE6-15CAE46C049D}" type="presParOf" srcId="{AA7A7746-22F8-4AC6-B317-EA48F1872405}" destId="{179F6638-EDEA-4CBC-8028-3CA4A6D778BC}" srcOrd="3" destOrd="0" presId="urn:microsoft.com/office/officeart/2008/layout/RadialCluster"/>
    <dgm:cxn modelId="{2FA33854-4724-4B05-9EAC-3B980870B38E}" type="presParOf" srcId="{AA7A7746-22F8-4AC6-B317-EA48F1872405}" destId="{38F247BA-EE53-4854-9CC9-6FCB637C7941}" srcOrd="4" destOrd="0" presId="urn:microsoft.com/office/officeart/2008/layout/RadialCluster"/>
    <dgm:cxn modelId="{84D4B163-91CC-4450-AD5C-714C76D18D30}" type="presParOf" srcId="{AA7A7746-22F8-4AC6-B317-EA48F1872405}" destId="{7876BA3D-30F7-4BC1-9DB0-0520BE68B447}" srcOrd="5" destOrd="0" presId="urn:microsoft.com/office/officeart/2008/layout/RadialCluster"/>
    <dgm:cxn modelId="{71E6C48D-538C-47F2-82DE-F4A80A5AAAD8}" type="presParOf" srcId="{AA7A7746-22F8-4AC6-B317-EA48F1872405}" destId="{9F304C31-C922-45D6-8F89-F5E52C11966C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F8205-D8B2-4321-AA9A-44D90E22C384}">
      <dsp:nvSpPr>
        <dsp:cNvPr id="0" name=""/>
        <dsp:cNvSpPr/>
      </dsp:nvSpPr>
      <dsp:spPr>
        <a:xfrm>
          <a:off x="3458344" y="1882111"/>
          <a:ext cx="1358265" cy="13582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转换</a:t>
          </a:r>
          <a:endParaRPr lang="zh-CN" altLang="en-US" sz="3600" kern="1200" dirty="0"/>
        </a:p>
      </dsp:txBody>
      <dsp:txXfrm>
        <a:off x="3524649" y="1948416"/>
        <a:ext cx="1225655" cy="1225655"/>
      </dsp:txXfrm>
    </dsp:sp>
    <dsp:sp modelId="{99404BD1-97CA-4EFB-96D3-ED315AE7362D}">
      <dsp:nvSpPr>
        <dsp:cNvPr id="0" name=""/>
        <dsp:cNvSpPr/>
      </dsp:nvSpPr>
      <dsp:spPr>
        <a:xfrm rot="16159281">
          <a:off x="3783340" y="1540094"/>
          <a:ext cx="6840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84081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42F999-CDAE-4936-926A-A4A9AC1F96CB}">
      <dsp:nvSpPr>
        <dsp:cNvPr id="0" name=""/>
        <dsp:cNvSpPr/>
      </dsp:nvSpPr>
      <dsp:spPr>
        <a:xfrm>
          <a:off x="3660921" y="288040"/>
          <a:ext cx="910037" cy="910037"/>
        </a:xfrm>
        <a:prstGeom prst="roundRect">
          <a:avLst/>
        </a:prstGeom>
        <a:solidFill>
          <a:schemeClr val="accent5">
            <a:hueOff val="-4326688"/>
            <a:satOff val="2309"/>
            <a:lumOff val="-100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整数</a:t>
          </a:r>
          <a:endParaRPr lang="zh-CN" altLang="en-US" sz="2600" kern="1200" dirty="0"/>
        </a:p>
      </dsp:txBody>
      <dsp:txXfrm>
        <a:off x="3705345" y="332464"/>
        <a:ext cx="821189" cy="821189"/>
      </dsp:txXfrm>
    </dsp:sp>
    <dsp:sp modelId="{179F6638-EDEA-4CBC-8028-3CA4A6D778BC}">
      <dsp:nvSpPr>
        <dsp:cNvPr id="0" name=""/>
        <dsp:cNvSpPr/>
      </dsp:nvSpPr>
      <dsp:spPr>
        <a:xfrm rot="2122242">
          <a:off x="4754674" y="3237595"/>
          <a:ext cx="6711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7110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247BA-EE53-4854-9CC9-6FCB637C7941}">
      <dsp:nvSpPr>
        <dsp:cNvPr id="0" name=""/>
        <dsp:cNvSpPr/>
      </dsp:nvSpPr>
      <dsp:spPr>
        <a:xfrm>
          <a:off x="5363845" y="3373944"/>
          <a:ext cx="1118836" cy="910037"/>
        </a:xfrm>
        <a:prstGeom prst="roundRect">
          <a:avLst/>
        </a:prstGeom>
        <a:solidFill>
          <a:schemeClr val="accent5">
            <a:hueOff val="-8653377"/>
            <a:satOff val="4617"/>
            <a:lumOff val="-201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浮点数</a:t>
          </a:r>
          <a:endParaRPr lang="zh-CN" altLang="en-US" sz="2300" kern="1200" dirty="0"/>
        </a:p>
      </dsp:txBody>
      <dsp:txXfrm>
        <a:off x="5408269" y="3418368"/>
        <a:ext cx="1029988" cy="821189"/>
      </dsp:txXfrm>
    </dsp:sp>
    <dsp:sp modelId="{7876BA3D-30F7-4BC1-9DB0-0520BE68B447}">
      <dsp:nvSpPr>
        <dsp:cNvPr id="0" name=""/>
        <dsp:cNvSpPr/>
      </dsp:nvSpPr>
      <dsp:spPr>
        <a:xfrm rot="8693488">
          <a:off x="2816952" y="3241595"/>
          <a:ext cx="70557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5576" y="0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04C31-C922-45D6-8F89-F5E52C11966C}">
      <dsp:nvSpPr>
        <dsp:cNvPr id="0" name=""/>
        <dsp:cNvSpPr/>
      </dsp:nvSpPr>
      <dsp:spPr>
        <a:xfrm>
          <a:off x="1757741" y="3384368"/>
          <a:ext cx="1123395" cy="910037"/>
        </a:xfrm>
        <a:prstGeom prst="roundRect">
          <a:avLst/>
        </a:prstGeom>
        <a:solidFill>
          <a:schemeClr val="accent5">
            <a:hueOff val="-12980065"/>
            <a:satOff val="6926"/>
            <a:lumOff val="-30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字符串</a:t>
          </a:r>
          <a:endParaRPr lang="zh-CN" altLang="en-US" sz="2300" kern="1200" dirty="0"/>
        </a:p>
      </dsp:txBody>
      <dsp:txXfrm>
        <a:off x="1802165" y="3428792"/>
        <a:ext cx="1034547" cy="821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Sty" val="noArr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68">
                            <dgm:alg type="cycle">
                              <dgm:param type="stAng" val="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3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78">
                            <dgm:alg type="cycle">
                              <dgm:param type="stAng" val="27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3">
                            <dgm:alg type="cycle">
                              <dgm:param type="stAng" val="29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8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stAng" val="315"/>
                              <dgm:param type="spanAng" val="90"/>
                              <dgm:param type="ctrShpMap" val="fNode"/>
                            </dgm:alg>
                          </dgm:if>
                          <dgm:else name="Name9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06">
                            <dgm:alg type="cycle">
                              <dgm:param type="stAng" val="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1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16">
                            <dgm:alg type="cycle">
                              <dgm:param type="stAng" val="9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1">
                            <dgm:alg type="cycle">
                              <dgm:param type="stAng" val="6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2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stAng" val="0"/>
                              <dgm:param type="ctrShpMap" val="fNode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stAng" val="45"/>
                              <dgm:param type="spanAng" val="-90"/>
                              <dgm:param type="ctrShpMap" val="fNode"/>
                            </dgm:alg>
                          </dgm:if>
                          <dgm:else name="Name13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srcNode" val="textCenter"/>
                    <dgm:param type="dstNode" val="childCenter1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155">
                            <dgm:alg type="cycle">
                              <dgm:param type="stAng" val="9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stAng" val="3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stAng" val="45"/>
                              <dgm:param type="spanAng" val="90"/>
                              <dgm:param type="ctrShpMap" val="fNode"/>
                            </dgm:alg>
                          </dgm:if>
                          <dgm:else name="Name165">
                            <dgm:alg type="cycle">
                              <dgm:param type="stAng" val="2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stAng" val="27"/>
                              <dgm:param type="spanAng" val="90"/>
                              <dgm:param type="ctrShpMap" val="fNode"/>
                            </dgm:alg>
                          </dgm:if>
                          <dgm:else name="Name17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stAng" val="15"/>
                              <dgm:param type="spanAng" val="90"/>
                              <dgm:param type="ctrShpMap" val="fNode"/>
                            </dgm:alg>
                          </dgm:if>
                          <dgm:else name="Name175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stAng" val="6"/>
                              <dgm:param type="spanAng" val="90"/>
                              <dgm:param type="ctrShpMap" val="fNode"/>
                            </dgm:alg>
                          </dgm:if>
                          <dgm:else name="Name18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188">
                            <dgm:alg type="cycle">
                              <dgm:param type="stAng" val="27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stAng" val="33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stAng" val="315"/>
                              <dgm:param type="spanAng" val="-90"/>
                              <dgm:param type="ctrShpMap" val="fNode"/>
                            </dgm:alg>
                          </dgm:if>
                          <dgm:else name="Name198">
                            <dgm:alg type="cycle">
                              <dgm:param type="stAng" val="33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stAng" val="333"/>
                              <dgm:param type="spanAng" val="-90"/>
                              <dgm:param type="ctrShpMap" val="fNode"/>
                            </dgm:alg>
                          </dgm:if>
                          <dgm:else name="Name20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stAng" val="345"/>
                              <dgm:param type="spanAng" val="-90"/>
                              <dgm:param type="ctrShpMap" val="fNode"/>
                            </dgm:alg>
                          </dgm:if>
                          <dgm:else name="Name20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stAng" val="353"/>
                              <dgm:param type="spanAng" val="-90"/>
                              <dgm:param type="ctrShpMap" val="fNode"/>
                            </dgm:alg>
                          </dgm:if>
                          <dgm:else name="Name213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srcNode" val="textCenter"/>
                    <dgm:param type="dstNode" val="childCenter2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stAng" val="150"/>
                              <dgm:param type="spanAng" val="180"/>
                              <dgm:param type="ctrShpMap" val="fNode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237">
                            <dgm:alg type="cycle">
                              <dgm:param type="stAng" val="11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stAng" val="99"/>
                              <dgm:param type="spanAng" val="90"/>
                              <dgm:param type="ctrShpMap" val="fNode"/>
                            </dgm:alg>
                          </dgm:if>
                          <dgm:else name="Name24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stAng" val="75"/>
                              <dgm:param type="spanAng" val="90"/>
                              <dgm:param type="ctrShpMap" val="fNode"/>
                            </dgm:alg>
                          </dgm:if>
                          <dgm:else name="Name247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stAng" val="57"/>
                              <dgm:param type="spanAng" val="90"/>
                              <dgm:param type="ctrShpMap" val="fNode"/>
                            </dgm:alg>
                          </dgm:if>
                          <dgm:else name="Name252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stAng" val="12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stAng" val="210"/>
                              <dgm:param type="spanAng" val="-180"/>
                              <dgm:param type="ctrShpMap" val="fNode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265">
                            <dgm:alg type="cycle">
                              <dgm:param type="stAng" val="24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stAng" val="261"/>
                              <dgm:param type="spanAng" val="-90"/>
                              <dgm:param type="ctrShpMap" val="fNode"/>
                            </dgm:alg>
                          </dgm:if>
                          <dgm:else name="Name27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stAng" val="285"/>
                              <dgm:param type="spanAng" val="-90"/>
                              <dgm:param type="ctrShpMap" val="fNode"/>
                            </dgm:alg>
                          </dgm:if>
                          <dgm:else name="Name275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stAng" val="302"/>
                              <dgm:param type="spanAng" val="-90"/>
                              <dgm:param type="ctrShpMap" val="fNode"/>
                            </dgm:alg>
                          </dgm:if>
                          <dgm:else name="Name280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srcNode" val="textCenter"/>
                    <dgm:param type="dstNode" val="childCenter3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stAng" val="270"/>
                              <dgm:param type="ctrShpMap" val="fNode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stAng" val="225"/>
                              <dgm:param type="spanAng" val="90"/>
                              <dgm:param type="ctrShpMap" val="fNode"/>
                            </dgm:alg>
                          </dgm:if>
                          <dgm:else name="Name299">
                            <dgm:alg type="cycle">
                              <dgm:param type="stAng" val="202.5"/>
                              <dgm:param type="spanAng" val="135"/>
                              <dgm:param type="ctrShpMap" val="fNode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stAng" val="216"/>
                              <dgm:param type="ctrShpMap" val="fNode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stAng" val="171"/>
                              <dgm:param type="spanAng" val="90"/>
                              <dgm:param type="ctrShpMap" val="fNode"/>
                            </dgm:alg>
                          </dgm:if>
                          <dgm:else name="Name30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stAng" val="135"/>
                              <dgm:param type="spanAng" val="90"/>
                              <dgm:param type="ctrShpMap" val="fNode"/>
                            </dgm:alg>
                          </dgm:if>
                          <dgm:else name="Name309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stAng" val="109"/>
                              <dgm:param type="spanAng" val="90"/>
                              <dgm:param type="ctrShpMap" val="fNode"/>
                            </dgm:alg>
                          </dgm:if>
                          <dgm:else name="Name314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stAng" val="90"/>
                              <dgm:param type="ctrShpMap" val="fNode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stAng" val="135"/>
                              <dgm:param type="spanAng" val="-90"/>
                              <dgm:param type="ctrShpMap" val="fNode"/>
                            </dgm:alg>
                          </dgm:if>
                          <dgm:else name="Name322">
                            <dgm:alg type="cycle">
                              <dgm:param type="stAng" val="157.5"/>
                              <dgm:param type="spanAng" val="-135"/>
                              <dgm:param type="ctrShpMap" val="fNode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stAng" val="144"/>
                              <dgm:param type="ctrShpMap" val="fNode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stAng" val="189"/>
                              <dgm:param type="spanAng" val="-90"/>
                              <dgm:param type="ctrShpMap" val="fNode"/>
                            </dgm:alg>
                          </dgm:if>
                          <dgm:else name="Name32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stAng" val="180"/>
                              <dgm:param type="ctrShpMap" val="fNode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stAng" val="225"/>
                              <dgm:param type="spanAng" val="-90"/>
                              <dgm:param type="ctrShpMap" val="fNode"/>
                            </dgm:alg>
                          </dgm:if>
                          <dgm:else name="Name332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stAng" val="250"/>
                              <dgm:param type="spanAng" val="-90"/>
                              <dgm:param type="ctrShpMap" val="fNode"/>
                            </dgm:alg>
                          </dgm:if>
                          <dgm:else name="Name337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srcNode" val="textCenter"/>
                    <dgm:param type="dstNode" val="childCenter4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stAng" val="288"/>
                              <dgm:param type="ctrShpMap" val="fNode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stAng" val="243"/>
                              <dgm:param type="spanAng" val="90"/>
                              <dgm:param type="ctrShpMap" val="fNode"/>
                            </dgm:alg>
                          </dgm:if>
                          <dgm:else name="Name35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stAng" val="240"/>
                              <dgm:param type="ctrShpMap" val="fNode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stAng" val="195"/>
                              <dgm:param type="spanAng" val="90"/>
                              <dgm:param type="ctrShpMap" val="fNode"/>
                            </dgm:alg>
                          </dgm:if>
                          <dgm:else name="Name361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stAng" val="205"/>
                              <dgm:param type="ctrShpMap" val="fNode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stAng" val="160"/>
                              <dgm:param type="spanAng" val="90"/>
                              <dgm:param type="ctrShpMap" val="fNode"/>
                            </dgm:alg>
                          </dgm:if>
                          <dgm:else name="Name366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stAng" val="72"/>
                              <dgm:param type="ctrShpMap" val="fNode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stAng" val="117"/>
                              <dgm:param type="spanAng" val="-90"/>
                              <dgm:param type="ctrShpMap" val="fNode"/>
                            </dgm:alg>
                          </dgm:if>
                          <dgm:else name="Name37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stAng" val="120"/>
                              <dgm:param type="ctrShpMap" val="fNode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stAng" val="165"/>
                              <dgm:param type="spanAng" val="-90"/>
                              <dgm:param type="ctrShpMap" val="fNode"/>
                            </dgm:alg>
                          </dgm:if>
                          <dgm:else name="Name379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stAng" val="154"/>
                              <dgm:param type="ctrShpMap" val="fNode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stAng" val="199"/>
                              <dgm:param type="spanAng" val="-90"/>
                              <dgm:param type="ctrShpMap" val="fNode"/>
                            </dgm:alg>
                          </dgm:if>
                          <dgm:else name="Name384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srcNode" val="textCenter"/>
                    <dgm:param type="dstNode" val="childCenter5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stAng" val="300"/>
                              <dgm:param type="ctrShpMap" val="fNode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stAng" val="255"/>
                              <dgm:param type="spanAng" val="90"/>
                              <dgm:param type="ctrShpMap" val="fNode"/>
                            </dgm:alg>
                          </dgm:if>
                          <dgm:else name="Name403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stAng" val="257"/>
                              <dgm:param type="ctrShpMap" val="fNode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stAng" val="212"/>
                              <dgm:param type="spanAng" val="90"/>
                              <dgm:param type="ctrShpMap" val="fNode"/>
                            </dgm:alg>
                          </dgm:if>
                          <dgm:else name="Name408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stAng" val="60"/>
                              <dgm:param type="ctrShpMap" val="fNode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stAng" val="105"/>
                              <dgm:param type="spanAng" val="-90"/>
                              <dgm:param type="ctrShpMap" val="fNode"/>
                            </dgm:alg>
                          </dgm:if>
                          <dgm:else name="Name416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stAng" val="102"/>
                              <dgm:param type="ctrShpMap" val="fNode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stAng" val="147"/>
                              <dgm:param type="spanAng" val="-90"/>
                              <dgm:param type="ctrShpMap" val="fNode"/>
                            </dgm:alg>
                          </dgm:if>
                          <dgm:else name="Name421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srcNode" val="textCenter"/>
                    <dgm:param type="dstNode" val="childCenter6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stAng" val="308"/>
                              <dgm:param type="ctrShpMap" val="fNode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stAng" val="263"/>
                              <dgm:param type="spanAng" val="90"/>
                              <dgm:param type="ctrShpMap" val="fNode"/>
                            </dgm:alg>
                          </dgm:if>
                          <dgm:else name="Name440">
                            <dgm:alg type="cycle">
                              <dgm:param type="stAng" val="0"/>
                              <dgm:param type="spanAng" val="360"/>
                              <dgm:param type="ctrShpMap" val="fNode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stAng" val="51"/>
                              <dgm:param type="ctrShpMap" val="fNode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stAng" val="96"/>
                              <dgm:param type="spanAng" val="-90"/>
                              <dgm:param type="ctrShpMap" val="fNode"/>
                            </dgm:alg>
                          </dgm:if>
                          <dgm:else name="Name448">
                            <dgm:alg type="cycle">
                              <dgm:param type="stAng" val="0"/>
                              <dgm:param type="spanAng" val="-360"/>
                              <dgm:param type="ctrShpMap" val="fNode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Sty" val="noArr"/>
                          <dgm:param type="endSty" val="noArr"/>
                          <dgm:param type="begPts" val="auto"/>
                          <dgm:param type="endPts" val="auto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srcNode" val="textCenter"/>
                    <dgm:param type="dstNode" val="childCenter7"/>
                    <dgm:param type="dim" val="1D"/>
                    <dgm:param type="endSty" val="noArr"/>
                    <dgm:param type="begPts" val="auto"/>
                    <dgm:param type="endPts" val="auto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31000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</a:t>
            </a:r>
            <a:r>
              <a:rPr lang="en-US" altLang="zh-CN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22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72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66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初识人机对话</a:t>
            </a:r>
            <a:endParaRPr lang="zh-CN" altLang="en-US" sz="66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5629910" y="1392555"/>
          <a:ext cx="5278120" cy="3367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82090" y="2376805"/>
            <a:ext cx="47091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str—— 字符串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bool —— 布尔（真True，假False）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int—— 整数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float—— 浮点数（小数）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5115" y="1935480"/>
            <a:ext cx="67983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endParaRPr lang="en-US" altLang="zh-CN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#字符串</a:t>
            </a:r>
            <a:endParaRPr lang="zh-CN" altLang="en-US"/>
          </a:p>
          <a:p>
            <a:r>
              <a:rPr lang="zh-CN" altLang="en-US"/>
              <a:t>name ="小刚"</a:t>
            </a:r>
            <a:endParaRPr lang="zh-CN" altLang="en-US"/>
          </a:p>
          <a:p>
            <a:r>
              <a:rPr lang="zh-CN" altLang="en-US"/>
              <a:t>#bool值  True 真   false  假</a:t>
            </a:r>
            <a:endParaRPr lang="zh-CN" altLang="en-US"/>
          </a:p>
          <a:p>
            <a:r>
              <a:rPr lang="zh-CN" altLang="en-US"/>
              <a:t>run=True</a:t>
            </a:r>
            <a:endParaRPr lang="zh-CN" altLang="en-US"/>
          </a:p>
          <a:p>
            <a:r>
              <a:rPr lang="zh-CN" altLang="en-US"/>
              <a:t>#整型</a:t>
            </a:r>
            <a:endParaRPr lang="zh-CN" altLang="en-US"/>
          </a:p>
          <a:p>
            <a:r>
              <a:rPr lang="zh-CN" altLang="en-US"/>
              <a:t>age = 10</a:t>
            </a:r>
            <a:endParaRPr lang="zh-CN" altLang="en-US"/>
          </a:p>
          <a:p>
            <a:r>
              <a:rPr lang="zh-CN" altLang="en-US"/>
              <a:t>#浮点数</a:t>
            </a:r>
            <a:endParaRPr lang="zh-CN" altLang="en-US"/>
          </a:p>
          <a:p>
            <a:r>
              <a:rPr lang="zh-CN" altLang="en-US"/>
              <a:t>n1=1.8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9705" y="1734185"/>
            <a:ext cx="53263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类型转换函数：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int(x)  将 x 转换为一个整数 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float(x) 将 x 转换为一个浮点数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str</a:t>
            </a:r>
            <a:r>
              <a:rPr lang="zh-CN" altLang="en-US" sz="20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(x) 将 x 转换为一个字符串</a:t>
            </a:r>
            <a:r>
              <a:rPr lang="zh-CN" altLang="en-US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1305" y="3943350"/>
            <a:ext cx="532638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a = 1.7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b = int(a)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print(a)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b="1">
                <a:sym typeface="+mn-ea"/>
              </a:rPr>
              <a:t>int ( )总是下取整</a:t>
            </a:r>
            <a:endParaRPr lang="en-US" altLang="zh-CN" b="1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4005" y="1748155"/>
            <a:ext cx="532638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7: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#设置a为1.7    a是一个浮点数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 = 1.7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#把浮点数转为整数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总是向下取整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 = int(a)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#设置c为‘2.3’  c是一个字符串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 = '2.4'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#把字符串转为浮点数</a:t>
            </a:r>
            <a:endParaRPr lang="en-US" altLang="zh-CN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d= float(c)</a:t>
            </a:r>
            <a:endParaRPr lang="en-US" altLang="zh-CN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8620" y="1710690"/>
            <a:ext cx="8875395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type</a:t>
            </a:r>
            <a:r>
              <a:rPr lang="zh-CN" altLang="en-US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函数：</a:t>
            </a:r>
            <a:r>
              <a:rPr lang="zh-CN" altLang="en-US" sz="2400" b="1">
                <a:sym typeface="+mn-ea"/>
              </a:rPr>
              <a:t>变量的类型</a:t>
            </a:r>
            <a:endParaRPr lang="zh-CN" altLang="en-US" sz="2400" b="1">
              <a:sym typeface="+mn-ea"/>
            </a:endParaRPr>
          </a:p>
          <a:p>
            <a:endParaRPr lang="zh-CN" altLang="en-US" sz="2400"/>
          </a:p>
          <a:p>
            <a:r>
              <a:rPr lang="zh-CN" altLang="en-US" sz="2400"/>
              <a:t>    </a:t>
            </a:r>
            <a:r>
              <a:rPr lang="zh-CN" altLang="en-US" sz="2400">
                <a:solidFill>
                  <a:srgbClr val="FF0000"/>
                </a:solidFill>
              </a:rPr>
              <a:t>例</a:t>
            </a:r>
            <a:r>
              <a:rPr lang="en-US" altLang="zh-CN" sz="2400">
                <a:solidFill>
                  <a:srgbClr val="FF0000"/>
                </a:solidFill>
              </a:rPr>
              <a:t>8</a:t>
            </a:r>
            <a:r>
              <a:rPr lang="zh-CN" altLang="en-US" sz="2400">
                <a:solidFill>
                  <a:srgbClr val="FF0000"/>
                </a:solidFill>
              </a:rPr>
              <a:t>：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a='44.2'</a:t>
            </a:r>
            <a:endParaRPr lang="zh-CN" altLang="en-US" sz="2400"/>
          </a:p>
          <a:p>
            <a:r>
              <a:rPr lang="zh-CN" altLang="en-US" sz="2400"/>
              <a:t>b=44.2</a:t>
            </a:r>
            <a:endParaRPr lang="zh-CN" altLang="en-US" sz="2400"/>
          </a:p>
          <a:p>
            <a:r>
              <a:rPr lang="zh-CN" altLang="en-US" sz="2400"/>
              <a:t>print(type(a))</a:t>
            </a:r>
            <a:endParaRPr lang="zh-CN" altLang="en-US" sz="2400"/>
          </a:p>
          <a:p>
            <a:r>
              <a:rPr lang="zh-CN" altLang="en-US" sz="2400"/>
              <a:t>print(type(b))</a:t>
            </a:r>
            <a:endParaRPr lang="zh-CN" altLang="en-US" sz="2400"/>
          </a:p>
          <a:p>
            <a:endParaRPr lang="zh-C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a 的类型是 'str'，这代表字符串</a:t>
            </a:r>
            <a:endParaRPr lang="zh-CN" altLang="en-US" sz="24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/>
              <a:t>b 的类型是 'float'，这代表浮点数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数据输入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58620" y="1710690"/>
            <a:ext cx="8875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input()</a:t>
            </a:r>
            <a:r>
              <a:rPr lang="zh-CN" altLang="en-US" sz="2400" b="1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函数：</a:t>
            </a:r>
            <a:r>
              <a:rPr lang="zh-CN" altLang="en-US"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用代码获取用户通过键盘输入的信息</a:t>
            </a:r>
            <a:endParaRPr lang="zh-CN" altLang="en-US" sz="24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40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例如：去银行取钱，在 ATM 上输入密码。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字符串变量名 = input("提示信息：")</a:t>
            </a:r>
            <a:endParaRPr lang="zh-CN" altLang="en-US" sz="24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818005" y="3980180"/>
            <a:ext cx="75888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/>
          </a:p>
          <a:p>
            <a:r>
              <a:rPr lang="zh-CN" altLang="en-US"/>
              <a:t>text = input("请输入:")</a:t>
            </a:r>
            <a:endParaRPr lang="zh-CN" altLang="en-US"/>
          </a:p>
          <a:p>
            <a:r>
              <a:rPr lang="zh-CN" altLang="en-US"/>
              <a:t>print(text)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491355" y="1795145"/>
            <a:ext cx="565023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收银员输入苹果的价格，单位：**元／斤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收银员输入用户购买苹果的重量，单位：**斤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计算并且输出付款金额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eaLnBrk="1" hangingPunct="1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516755" y="613410"/>
            <a:ext cx="5650230" cy="6092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**例</a:t>
            </a:r>
            <a:r>
              <a:rPr lang="en-US" altLang="zh-CN" sz="2000">
                <a:solidFill>
                  <a:srgbClr val="FF0000"/>
                </a:solidFill>
              </a:rPr>
              <a:t>10</a:t>
            </a:r>
            <a:r>
              <a:rPr lang="zh-CN" altLang="en-US" sz="2000">
                <a:solidFill>
                  <a:srgbClr val="FF0000"/>
                </a:solidFill>
              </a:rPr>
              <a:t>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#收银员输入苹果的价格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p1=input("苹果价格:")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#p1是个字符串，需要把字符串转为浮点数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p2=float(p1)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#购买苹果重量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w1=input("苹果重量:")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#把w1转为浮点数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w2=float(w1)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#计算总的金额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total = p2*w2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print("总金额是:",total)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86704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7887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3451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、了解人机对话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82670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715453" y="1050290"/>
            <a:ext cx="8229600" cy="4527550"/>
          </a:xfrm>
        </p:spPr>
        <p:txBody>
          <a:bodyPr vert="horz" wrap="square" lIns="91440" tIns="45720" rIns="91440" bIns="45720" anchor="t"/>
          <a:p>
            <a:r>
              <a:rPr lang="zh-CN" altLang="en-US" dirty="0"/>
              <a:t>条件语句：</a:t>
            </a:r>
            <a:r>
              <a:rPr lang="zh-CN" altLang="en-US" b="1" dirty="0">
                <a:solidFill>
                  <a:srgbClr val="FF0000"/>
                </a:solidFill>
              </a:rPr>
              <a:t>if</a:t>
            </a:r>
            <a:r>
              <a:rPr lang="zh-CN" altLang="en-US" dirty="0"/>
              <a:t> 和</a:t>
            </a:r>
            <a:r>
              <a:rPr lang="zh-CN" altLang="en-US" b="1" dirty="0">
                <a:solidFill>
                  <a:srgbClr val="FF0000"/>
                </a:solidFill>
              </a:rPr>
              <a:t> else</a:t>
            </a:r>
            <a:r>
              <a:rPr lang="zh-CN" altLang="en-US" dirty="0"/>
              <a:t> 语句以及各自的缩进部分共同是一个</a:t>
            </a:r>
            <a:r>
              <a:rPr lang="zh-CN" altLang="en-US" dirty="0">
                <a:solidFill>
                  <a:srgbClr val="FF0000"/>
                </a:solidFill>
              </a:rPr>
              <a:t>完整的代码块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143250" y="2276475"/>
            <a:ext cx="1584325" cy="5048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43250" y="4365625"/>
            <a:ext cx="1081088" cy="503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else: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95713" y="2924175"/>
            <a:ext cx="4532313" cy="129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条件为真（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）执行的操作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95713" y="5013325"/>
            <a:ext cx="4532313" cy="936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条件为假（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False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）执行的操作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2850" y="2446020"/>
            <a:ext cx="538543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score = int(input('请输入一个分数：'))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 score &gt;= 90: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print('A')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2850" y="1660525"/>
            <a:ext cx="51396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按照100分制，90分以上成绩为A，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90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以下为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</a:t>
            </a:r>
            <a:endParaRPr lang="en-US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写一个程序，当用户输入分数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85" y="1462405"/>
            <a:ext cx="7523480" cy="3662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52850" y="2446020"/>
            <a:ext cx="53854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score = int(input('请输入一个分数：'))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100 &gt;= score &gt;= 90: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print('A')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elif 90 &gt; score &gt;= 80: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print('B')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else: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print('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')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752850" y="1660525"/>
            <a:ext cx="51790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Wingdings" panose="05000000000000000000" charset="0"/>
              <a:buChar char="Ø"/>
            </a:pP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按照100分制，90分以上成绩为A，80到90为B</a:t>
            </a:r>
            <a:endParaRPr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8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0以下为</a:t>
            </a:r>
            <a:r>
              <a:rPr lang="en-US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，写一个程序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76015" y="1715770"/>
            <a:ext cx="56502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1. 输入用户年龄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2. 判断是否满 18 岁 （如：</a:t>
            </a:r>
            <a:r>
              <a:rPr lang="en-US" altLang="zh-CN" sz="2000">
                <a:solidFill>
                  <a:schemeClr val="tx1"/>
                </a:solidFill>
              </a:rPr>
              <a:t>age</a:t>
            </a:r>
            <a:r>
              <a:rPr lang="zh-CN" altLang="en-US" sz="2000">
                <a:solidFill>
                  <a:schemeClr val="tx1"/>
                </a:solidFill>
              </a:rPr>
              <a:t>&gt;=</a:t>
            </a:r>
            <a:r>
              <a:rPr lang="en-US" altLang="zh-CN" sz="2000">
                <a:solidFill>
                  <a:schemeClr val="tx1"/>
                </a:solidFill>
              </a:rPr>
              <a:t>18</a:t>
            </a:r>
            <a:r>
              <a:rPr lang="zh-CN" altLang="en-US" sz="2000">
                <a:solidFill>
                  <a:schemeClr val="tx1"/>
                </a:solidFill>
              </a:rPr>
              <a:t>）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3. 如果满 18 岁，允许玩这个游戏</a:t>
            </a:r>
            <a:endParaRPr lang="zh-CN" altLang="en-US" sz="20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4. 如果未满 18 岁，提示回家写作业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2241868"/>
            <a:ext cx="4014788" cy="1753235"/>
          </a:xfrm>
          <a:prstGeom prst="rect">
            <a:avLst/>
          </a:prstGeom>
          <a:noFill/>
        </p:spPr>
        <p:txBody>
          <a:bodyPr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411288"/>
            <a:ext cx="4513580" cy="34150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怎么理解编程？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为什么要学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python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可以做什么？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怎么写一个程序并且运行？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什么是变量？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什么是注释？</a:t>
            </a: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596957" y="1862493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596957" y="275466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、理解简单数学运算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596957" y="361029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了解人机对话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596957" y="4458459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条件语句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740535"/>
            <a:ext cx="5964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加法运算：将运算符两边的操作数增加。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53565" y="2355215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#设置变量a的值是20</a:t>
            </a:r>
            <a:endParaRPr lang="en-US" altLang="zh-CN"/>
          </a:p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#设置变量b的值是11</a:t>
            </a:r>
            <a:endParaRPr lang="en-US" altLang="zh-CN"/>
          </a:p>
          <a:p>
            <a:r>
              <a:rPr lang="en-US" altLang="zh-CN"/>
              <a:t>b=11</a:t>
            </a:r>
            <a:endParaRPr lang="en-US" altLang="zh-CN"/>
          </a:p>
          <a:p>
            <a:r>
              <a:rPr lang="en-US" altLang="zh-CN"/>
              <a:t>#把a加上b的值赋给c</a:t>
            </a:r>
            <a:endParaRPr lang="en-US" altLang="zh-CN"/>
          </a:p>
          <a:p>
            <a:r>
              <a:rPr lang="en-US" altLang="zh-CN"/>
              <a:t>c=a + b</a:t>
            </a:r>
            <a:endParaRPr lang="en-US" altLang="zh-CN"/>
          </a:p>
          <a:p>
            <a:r>
              <a:rPr lang="en-US" altLang="zh-CN"/>
              <a:t>#打印变量c</a:t>
            </a:r>
            <a:endParaRPr lang="en-US" altLang="zh-CN"/>
          </a:p>
          <a:p>
            <a:r>
              <a:rPr lang="en-US" altLang="zh-CN"/>
              <a:t>print(c)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835" y="1740535"/>
            <a:ext cx="77851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减法运算：将运算符左边的操作数减去右边的操作数。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853565" y="2355215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#设置变量a的值是20</a:t>
            </a:r>
            <a:endParaRPr lang="en-US" altLang="zh-CN"/>
          </a:p>
          <a:p>
            <a:r>
              <a:rPr lang="en-US" altLang="zh-CN"/>
              <a:t>a = 20</a:t>
            </a:r>
            <a:endParaRPr lang="en-US" altLang="zh-CN"/>
          </a:p>
          <a:p>
            <a:r>
              <a:rPr lang="en-US" altLang="zh-CN"/>
              <a:t>#设置变量b的值是11</a:t>
            </a:r>
            <a:endParaRPr lang="en-US" altLang="zh-CN"/>
          </a:p>
          <a:p>
            <a:r>
              <a:rPr lang="en-US" altLang="zh-CN"/>
              <a:t>b=11</a:t>
            </a:r>
            <a:endParaRPr lang="en-US" altLang="zh-CN"/>
          </a:p>
          <a:p>
            <a:r>
              <a:rPr lang="en-US" altLang="zh-CN"/>
              <a:t>#把a加上b的值赋给c</a:t>
            </a:r>
            <a:endParaRPr lang="en-US" altLang="zh-CN"/>
          </a:p>
          <a:p>
            <a:r>
              <a:rPr lang="en-US" altLang="zh-CN"/>
              <a:t>c=a + b</a:t>
            </a:r>
            <a:endParaRPr lang="en-US" altLang="zh-CN"/>
          </a:p>
          <a:p>
            <a:r>
              <a:rPr lang="en-US" altLang="zh-CN"/>
              <a:t>#打印变量c</a:t>
            </a:r>
            <a:endParaRPr lang="en-US" altLang="zh-CN"/>
          </a:p>
          <a:p>
            <a:r>
              <a:rPr lang="en-US" altLang="zh-CN"/>
              <a:t>print(c)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740535"/>
            <a:ext cx="5964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乘法运算：将运算符两边的操作数相乘。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1853565" y="2338705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#设置变量a为4</a:t>
            </a:r>
            <a:endParaRPr lang="en-US" altLang="zh-CN"/>
          </a:p>
          <a:p>
            <a:r>
              <a:rPr lang="en-US" altLang="zh-CN"/>
              <a:t>a = 4</a:t>
            </a:r>
            <a:endParaRPr lang="en-US" altLang="zh-CN"/>
          </a:p>
          <a:p>
            <a:r>
              <a:rPr lang="en-US" altLang="zh-CN"/>
              <a:t>#设置变量b为5</a:t>
            </a:r>
            <a:endParaRPr lang="en-US" altLang="zh-CN"/>
          </a:p>
          <a:p>
            <a:r>
              <a:rPr lang="en-US" altLang="zh-CN"/>
              <a:t>b=5</a:t>
            </a:r>
            <a:endParaRPr lang="en-US" altLang="zh-CN"/>
          </a:p>
          <a:p>
            <a:r>
              <a:rPr lang="en-US" altLang="zh-CN"/>
              <a:t>#a乘以b并且把值赋给c</a:t>
            </a:r>
            <a:endParaRPr lang="en-US" altLang="zh-CN"/>
          </a:p>
          <a:p>
            <a:r>
              <a:rPr lang="en-US" altLang="zh-CN"/>
              <a:t>c=a * b</a:t>
            </a:r>
            <a:endParaRPr lang="en-US" altLang="zh-CN"/>
          </a:p>
          <a:p>
            <a:r>
              <a:rPr lang="en-US" altLang="zh-CN"/>
              <a:t>#打印c的值</a:t>
            </a:r>
            <a:endParaRPr lang="en-US" altLang="zh-CN"/>
          </a:p>
          <a:p>
            <a:r>
              <a:rPr lang="en-US" altLang="zh-CN"/>
              <a:t>print(c)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5009" y="932322"/>
            <a:ext cx="20497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charset="0"/>
              <a:buChar char="Ø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7835" y="1740535"/>
            <a:ext cx="59645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除法运算：用右操作数除左操作数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854000" y="2340000"/>
            <a:ext cx="2540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en-US" altLang="zh-CN"/>
              <a:t>#设置变量a为4</a:t>
            </a:r>
            <a:endParaRPr lang="en-US" altLang="zh-CN"/>
          </a:p>
          <a:p>
            <a:r>
              <a:rPr lang="en-US" altLang="zh-CN"/>
              <a:t>a = 10</a:t>
            </a:r>
            <a:endParaRPr lang="en-US" altLang="zh-CN"/>
          </a:p>
          <a:p>
            <a:r>
              <a:rPr lang="en-US" altLang="zh-CN"/>
              <a:t>#设置变量b为5</a:t>
            </a:r>
            <a:endParaRPr lang="en-US" altLang="zh-CN"/>
          </a:p>
          <a:p>
            <a:r>
              <a:rPr lang="en-US" altLang="zh-CN"/>
              <a:t>b=5</a:t>
            </a:r>
            <a:endParaRPr lang="en-US" altLang="zh-CN"/>
          </a:p>
          <a:p>
            <a:r>
              <a:rPr lang="en-US" altLang="zh-CN"/>
              <a:t>#a除以b并且把值赋给c</a:t>
            </a:r>
            <a:endParaRPr lang="en-US" altLang="zh-CN"/>
          </a:p>
          <a:p>
            <a:r>
              <a:rPr lang="en-US" altLang="zh-CN"/>
              <a:t>c=a / b</a:t>
            </a:r>
            <a:endParaRPr lang="en-US" altLang="zh-CN"/>
          </a:p>
          <a:p>
            <a:r>
              <a:rPr lang="en-US" altLang="zh-CN"/>
              <a:t>#打印c的值</a:t>
            </a:r>
            <a:endParaRPr lang="en-US" altLang="zh-CN"/>
          </a:p>
          <a:p>
            <a:r>
              <a:rPr lang="en-US" altLang="zh-CN"/>
              <a:t>print(c)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理解简单数学运算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981450" y="1403350"/>
            <a:ext cx="682498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**需求**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苹果的价格是 8 元/斤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买了 7斤苹果</a:t>
            </a:r>
            <a:endParaRPr lang="zh-CN" altLang="en-US" sz="200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 计算付款金额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39285" y="3637280"/>
            <a:ext cx="413321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</a:rPr>
              <a:t>例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solidFill>
                <a:srgbClr val="FF0000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# 定义苹果价格变量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price = 8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# 定义购买重量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weight = 7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# 计算金额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money = price * weight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#打印总的金额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tx1"/>
                </a:solidFill>
              </a:rPr>
              <a:t>print(money)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WPS 演示</Application>
  <PresentationFormat>自定义</PresentationFormat>
  <Paragraphs>307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871</cp:revision>
  <dcterms:created xsi:type="dcterms:W3CDTF">2019-09-11T02:05:00Z</dcterms:created>
  <dcterms:modified xsi:type="dcterms:W3CDTF">2019-11-18T02:00:58Z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