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436" r:id="rId5"/>
    <p:sldId id="435" r:id="rId6"/>
    <p:sldId id="259" r:id="rId7"/>
    <p:sldId id="437" r:id="rId8"/>
    <p:sldId id="438" r:id="rId9"/>
    <p:sldId id="439" r:id="rId10"/>
    <p:sldId id="440" r:id="rId11"/>
    <p:sldId id="441" r:id="rId12"/>
    <p:sldId id="442" r:id="rId13"/>
    <p:sldId id="443" r:id="rId14"/>
    <p:sldId id="444" r:id="rId15"/>
    <p:sldId id="445" r:id="rId16"/>
    <p:sldId id="446" r:id="rId17"/>
    <p:sldId id="453" r:id="rId18"/>
    <p:sldId id="451" r:id="rId19"/>
    <p:sldId id="260" r:id="rId2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E6F0"/>
    <a:srgbClr val="171717"/>
    <a:srgbClr val="131313"/>
    <a:srgbClr val="FF99FF"/>
    <a:srgbClr val="FF00FF"/>
    <a:srgbClr val="FAB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 autoAdjust="0"/>
  </p:normalViewPr>
  <p:slideViewPr>
    <p:cSldViewPr snapToGrid="0">
      <p:cViewPr>
        <p:scale>
          <a:sx n="90" d="100"/>
          <a:sy n="90" d="100"/>
        </p:scale>
        <p:origin x="-576" y="-9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24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E7D6-3441-4000-8875-6B295ECE7D6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5F29E-DCC4-4C5F-96CA-F7771B72A0B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B3B52-4610-42F8-B9A8-EBE0B66CBA4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9BD08-4A26-4E21-9F7E-9BB85B3E94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4D553-991B-4382-B26C-5A1406DAEAF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D42FE-2979-4454-8D8B-40BCF2FCAB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10A8-05C4-4D5E-8224-E3177FAEB77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B3169-74E8-4607-9031-D45F5649A2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53F61-0F44-4D51-BBDB-272F5B514BB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190C-94A5-4C94-9DD5-D6FB8F8B95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2B98E-9B71-4DA4-B339-DCFD0777642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ED7D-078C-40C5-AB48-BBA33FEB449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F8A7-0EE8-473C-869C-35CF4321ED38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16C2-77BB-4743-9256-98688E9CF7D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1BB79-64D4-43F4-85AC-089E77D50E9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6175-9BE4-4C23-BDC9-315F933F0B1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B881F-BFA0-4795-880A-24E1EE4DD31C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2C1D1-DAAD-4798-A38E-66AF37E6A1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E6ED-291F-465F-ACE5-68AC1775069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0C35A-28B8-4B6E-BBE5-08E7D341119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B96ED-F391-4C6A-B6F5-ED2FCCB10D6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23A8D-B264-4975-9871-41B06CE4D2E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F43992-DCD9-4B62-A5A7-3749B1F5795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3FFDA05-D8E9-4A44-BAB1-2FB752A0A1C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 panose="02010600030101010101" charset="-122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6"/>
          <p:cNvSpPr txBox="1">
            <a:spLocks noChangeArrowheads="1"/>
          </p:cNvSpPr>
          <p:nvPr/>
        </p:nvSpPr>
        <p:spPr bwMode="auto">
          <a:xfrm>
            <a:off x="384175" y="4723734"/>
            <a:ext cx="215700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</a:t>
            </a:r>
            <a:r>
              <a:rPr lang="en-US" altLang="zh-CN" sz="2400" dirty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:xxx</a:t>
            </a:r>
            <a:endParaRPr lang="en-US" altLang="zh-CN" sz="2400" dirty="0">
              <a:solidFill>
                <a:srgbClr val="FABF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文本框 7"/>
          <p:cNvSpPr txBox="1">
            <a:spLocks noChangeArrowheads="1"/>
          </p:cNvSpPr>
          <p:nvPr/>
        </p:nvSpPr>
        <p:spPr bwMode="auto">
          <a:xfrm>
            <a:off x="384175" y="1901936"/>
            <a:ext cx="6324969" cy="212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sz="7200" b="1" dirty="0" smtClean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第三节</a:t>
            </a:r>
            <a:endParaRPr lang="en-US" altLang="zh-CN" sz="7200" b="1" dirty="0">
              <a:solidFill>
                <a:srgbClr val="FABF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6000" b="1" dirty="0" smtClean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初识逻辑关系</a:t>
            </a:r>
            <a:endParaRPr lang="zh-CN" altLang="en-US" sz="6000" b="1" dirty="0" smtClean="0">
              <a:solidFill>
                <a:srgbClr val="FABF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692650" y="1482725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、课前回顾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692650" y="260508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、掌握while循环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692650" y="3725863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、了解函数的意义</a:t>
            </a:r>
            <a:endParaRPr lang="zh-CN" altLang="en-US" sz="2400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4699000" y="4721543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、了解函数调用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1069975" y="419100"/>
            <a:ext cx="3729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了解函数的意义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506470" y="1213485"/>
            <a:ext cx="6678295" cy="4061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函数是一个有组织，可重复使用的代码块，用于执行单个相关操作。</a:t>
            </a:r>
            <a:endParaRPr lang="zh-CN" alt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/>
              <a:t>函数为应用程序提供更好的模块化和高度的代码重用。</a:t>
            </a:r>
            <a:endParaRPr lang="zh-CN" altLang="zh-CN" sz="2000" dirty="0"/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2000">
              <a:solidFill>
                <a:schemeClr val="tx1"/>
              </a:solidFill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</a:rPr>
              <a:t>  例如：print、</a:t>
            </a:r>
            <a:r>
              <a:rPr lang="en-US" altLang="zh-CN" sz="2000">
                <a:solidFill>
                  <a:schemeClr val="tx1"/>
                </a:solidFill>
              </a:rPr>
              <a:t>input</a:t>
            </a:r>
            <a:r>
              <a:rPr lang="zh-CN" altLang="en-US" sz="2000">
                <a:solidFill>
                  <a:schemeClr val="tx1"/>
                </a:solidFill>
              </a:rPr>
              <a:t>、</a:t>
            </a:r>
            <a:r>
              <a:rPr lang="en-US" altLang="zh-CN" sz="2000">
                <a:solidFill>
                  <a:schemeClr val="tx1"/>
                </a:solidFill>
              </a:rPr>
              <a:t>random</a:t>
            </a:r>
            <a:r>
              <a:rPr lang="zh-CN" altLang="en-US" sz="2000">
                <a:solidFill>
                  <a:schemeClr val="tx1"/>
                </a:solidFill>
              </a:rPr>
              <a:t>就是内置的函数。</a:t>
            </a:r>
            <a:endParaRPr lang="zh-CN" altLang="en-US" sz="2000">
              <a:solidFill>
                <a:schemeClr val="tx1"/>
              </a:solidFill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</a:rPr>
              <a:t>   </a:t>
            </a:r>
            <a:r>
              <a:rPr lang="en-US" altLang="zh-CN" sz="2000">
                <a:solidFill>
                  <a:schemeClr val="tx1"/>
                </a:solidFill>
              </a:rPr>
              <a:t>print</a:t>
            </a:r>
            <a:r>
              <a:rPr lang="zh-CN" altLang="en-US" sz="2000">
                <a:solidFill>
                  <a:schemeClr val="tx1"/>
                </a:solidFill>
              </a:rPr>
              <a:t>：把数据输出到屏幕上面。</a:t>
            </a:r>
            <a:endParaRPr lang="zh-CN" altLang="en-US" sz="2000">
              <a:solidFill>
                <a:schemeClr val="tx1"/>
              </a:solidFill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</a:rPr>
              <a:t>   </a:t>
            </a:r>
            <a:r>
              <a:rPr lang="en-US" altLang="zh-CN" sz="2000">
                <a:sym typeface="+mn-ea"/>
              </a:rPr>
              <a:t>input</a:t>
            </a:r>
            <a:r>
              <a:rPr lang="zh-CN" altLang="en-US" sz="2000">
                <a:sym typeface="+mn-ea"/>
              </a:rPr>
              <a:t>：把人们从键盘输入的数据保存起来。</a:t>
            </a:r>
            <a:endParaRPr lang="zh-CN" altLang="en-US" sz="2000">
              <a:solidFill>
                <a:schemeClr val="tx1"/>
              </a:solidFill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2000">
              <a:solidFill>
                <a:schemeClr val="tx1"/>
              </a:solidFill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</a:rPr>
              <a:t>   生活中的函数有哪些？</a:t>
            </a:r>
            <a:endParaRPr lang="zh-CN" altLang="en-US" sz="2000">
              <a:solidFill>
                <a:schemeClr val="tx1"/>
              </a:solidFill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</a:rPr>
              <a:t>    铅笔、橡皮擦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692650" y="1482725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、课前回顾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692650" y="260508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、掌握while循环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692650" y="3725863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、了解函数的意义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4699000" y="4721543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、了解函数调用</a:t>
            </a:r>
            <a:endParaRPr lang="zh-CN" altLang="en-US" sz="2400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1069975" y="419100"/>
            <a:ext cx="3729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了解函数的调用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384800" y="1839600"/>
            <a:ext cx="667829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</a:rPr>
              <a:t>函数块以关键字def开头，后跟函数名和小括号</a:t>
            </a:r>
            <a:endParaRPr lang="zh-CN" alt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每个函数中的代码块以冒号(:)开始，并缩进。</a:t>
            </a:r>
            <a:endParaRPr lang="zh-CN" alt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return 用于退出一个函数，可选地将一个表达式传回给调用者</a:t>
            </a:r>
            <a:endParaRPr lang="zh-CN" altLang="en-US" sz="200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0000"/>
                </a:solidFill>
                <a:sym typeface="+mn-ea"/>
              </a:rPr>
              <a:t>例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4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：</a:t>
            </a:r>
            <a:endParaRPr lang="zh-CN" altLang="en-US" sz="200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ym typeface="+mn-ea"/>
              </a:rPr>
              <a:t>       def say():</a:t>
            </a:r>
            <a:endParaRPr lang="zh-CN" altLang="en-US" sz="200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ym typeface="+mn-ea"/>
              </a:rPr>
              <a:t>             print("你好")</a:t>
            </a:r>
            <a:endParaRPr lang="zh-CN" altLang="en-US" sz="200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ym typeface="+mn-ea"/>
              </a:rPr>
              <a:t>       say()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68725" y="1134745"/>
            <a:ext cx="3373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b="1">
                <a:sym typeface="+mn-ea"/>
              </a:rPr>
              <a:t>定义函数</a:t>
            </a:r>
            <a:endParaRPr lang="zh-CN" b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1069975" y="419100"/>
            <a:ext cx="3729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了解函数的调用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385945" y="1838325"/>
            <a:ext cx="667829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ym typeface="+mn-ea"/>
              </a:rPr>
              <a:t>print</a:t>
            </a:r>
            <a:r>
              <a:rPr lang="zh-CN" altLang="en-US" sz="2000">
                <a:sym typeface="+mn-ea"/>
              </a:rPr>
              <a:t>：给函数传值</a:t>
            </a:r>
            <a:endParaRPr lang="zh-CN" altLang="en-US" sz="2000">
              <a:solidFill>
                <a:schemeClr val="tx1"/>
              </a:solidFill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ym typeface="+mn-ea"/>
              </a:rPr>
              <a:t>input</a:t>
            </a:r>
            <a:r>
              <a:rPr lang="zh-CN" altLang="en-US" sz="2000">
                <a:sym typeface="+mn-ea"/>
              </a:rPr>
              <a:t>：给函数传值</a:t>
            </a:r>
            <a:endParaRPr lang="zh-CN" altLang="en-US" sz="200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0000"/>
                </a:solidFill>
                <a:sym typeface="+mn-ea"/>
              </a:rPr>
              <a:t>例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5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：</a:t>
            </a:r>
            <a:endParaRPr lang="zh-CN" altLang="en-US" sz="200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ym typeface="+mn-ea"/>
              </a:rPr>
              <a:t>       def say(msg):</a:t>
            </a:r>
            <a:endParaRPr lang="zh-CN" altLang="en-US" sz="200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ym typeface="+mn-ea"/>
              </a:rPr>
              <a:t>            print(msg)</a:t>
            </a:r>
            <a:endParaRPr lang="zh-CN" altLang="en-US" sz="200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ym typeface="+mn-ea"/>
              </a:rPr>
              <a:t>       say("你好")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68725" y="1134745"/>
            <a:ext cx="3373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b="1">
                <a:sym typeface="+mn-ea"/>
              </a:rPr>
              <a:t>给函数传值</a:t>
            </a:r>
            <a:endParaRPr lang="zh-CN" b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1069975" y="419100"/>
            <a:ext cx="3729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了解函数的调用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384800" y="1839600"/>
            <a:ext cx="667829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ym typeface="+mn-ea"/>
              </a:rPr>
              <a:t>print</a:t>
            </a:r>
            <a:r>
              <a:rPr lang="zh-CN" altLang="en-US" sz="2000">
                <a:sym typeface="+mn-ea"/>
              </a:rPr>
              <a:t>：给函数传值</a:t>
            </a:r>
            <a:endParaRPr lang="zh-CN" altLang="en-US" sz="2000">
              <a:solidFill>
                <a:schemeClr val="tx1"/>
              </a:solidFill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ym typeface="+mn-ea"/>
              </a:rPr>
              <a:t>input</a:t>
            </a:r>
            <a:r>
              <a:rPr lang="zh-CN" altLang="en-US" sz="2000">
                <a:sym typeface="+mn-ea"/>
              </a:rPr>
              <a:t>：给函数传值</a:t>
            </a:r>
            <a:endParaRPr lang="zh-CN" altLang="en-US" sz="200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0000"/>
                </a:solidFill>
                <a:sym typeface="+mn-ea"/>
              </a:rPr>
              <a:t>例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6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：</a:t>
            </a:r>
            <a:endParaRPr lang="zh-CN" altLang="en-US" sz="200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ym typeface="+mn-ea"/>
              </a:rPr>
              <a:t>def say(msg):</a:t>
            </a:r>
            <a:endParaRPr lang="zh-CN" altLang="en-US" sz="200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ym typeface="+mn-ea"/>
              </a:rPr>
              <a:t>    msg = "小明："+msg</a:t>
            </a:r>
            <a:endParaRPr lang="zh-CN" altLang="en-US" sz="200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ym typeface="+mn-ea"/>
              </a:rPr>
              <a:t>    return msg</a:t>
            </a:r>
            <a:endParaRPr lang="zh-CN" altLang="en-US" sz="200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ym typeface="+mn-ea"/>
              </a:rPr>
              <a:t>text=say("你好")</a:t>
            </a:r>
            <a:endParaRPr lang="zh-CN" altLang="en-US" sz="200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ym typeface="+mn-ea"/>
              </a:rPr>
              <a:t>print(text)</a:t>
            </a:r>
            <a:endParaRPr lang="zh-CN" altLang="en-US" sz="20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68725" y="1134745"/>
            <a:ext cx="3373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b="1">
                <a:sym typeface="+mn-ea"/>
              </a:rPr>
              <a:t>返回函数值</a:t>
            </a:r>
            <a:endParaRPr lang="zh-CN" b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条件语句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676015" y="1339850"/>
            <a:ext cx="5650230" cy="5169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**例</a:t>
            </a:r>
            <a:r>
              <a:rPr lang="en-US" altLang="zh-CN" sz="2000">
                <a:solidFill>
                  <a:schemeClr val="tx1"/>
                </a:solidFill>
              </a:rPr>
              <a:t>7</a:t>
            </a:r>
            <a:r>
              <a:rPr lang="zh-CN" altLang="en-US" sz="2000">
                <a:solidFill>
                  <a:schemeClr val="tx1"/>
                </a:solidFill>
              </a:rPr>
              <a:t>**</a:t>
            </a: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</a:rPr>
              <a:t>1</a:t>
            </a:r>
            <a:r>
              <a:rPr lang="zh-CN" altLang="en-US" sz="2000">
                <a:solidFill>
                  <a:schemeClr val="tx1"/>
                </a:solidFill>
              </a:rPr>
              <a:t>，</a:t>
            </a:r>
            <a:r>
              <a:rPr lang="zh-CN" altLang="en-US" sz="2000">
                <a:solidFill>
                  <a:schemeClr val="tx1"/>
                </a:solidFill>
              </a:rPr>
              <a:t>编写一个函数，执行以下功能</a:t>
            </a: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（</a:t>
            </a:r>
            <a:r>
              <a:rPr lang="en-US" altLang="zh-CN" sz="2000">
                <a:solidFill>
                  <a:schemeClr val="tx1"/>
                </a:solidFill>
              </a:rPr>
              <a:t>1</a:t>
            </a:r>
            <a:r>
              <a:rPr lang="zh-CN" altLang="en-US" sz="2000">
                <a:solidFill>
                  <a:schemeClr val="tx1"/>
                </a:solidFill>
              </a:rPr>
              <a:t>）接收外面传进来的年龄</a:t>
            </a: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（</a:t>
            </a:r>
            <a:r>
              <a:rPr lang="en-US" altLang="zh-CN" sz="2000">
                <a:solidFill>
                  <a:schemeClr val="tx1"/>
                </a:solidFill>
              </a:rPr>
              <a:t>2</a:t>
            </a:r>
            <a:r>
              <a:rPr lang="zh-CN" altLang="en-US" sz="2000">
                <a:solidFill>
                  <a:schemeClr val="tx1"/>
                </a:solidFill>
              </a:rPr>
              <a:t>）判断是否满 18 岁 （如：</a:t>
            </a:r>
            <a:r>
              <a:rPr lang="en-US" altLang="zh-CN" sz="2000">
                <a:solidFill>
                  <a:schemeClr val="tx1"/>
                </a:solidFill>
              </a:rPr>
              <a:t>age</a:t>
            </a:r>
            <a:r>
              <a:rPr lang="zh-CN" altLang="en-US" sz="2000">
                <a:solidFill>
                  <a:schemeClr val="tx1"/>
                </a:solidFill>
              </a:rPr>
              <a:t>&gt;=</a:t>
            </a:r>
            <a:r>
              <a:rPr lang="en-US" altLang="zh-CN" sz="2000">
                <a:solidFill>
                  <a:schemeClr val="tx1"/>
                </a:solidFill>
              </a:rPr>
              <a:t>18</a:t>
            </a:r>
            <a:r>
              <a:rPr lang="zh-CN" altLang="en-US" sz="2000">
                <a:solidFill>
                  <a:schemeClr val="tx1"/>
                </a:solidFill>
              </a:rPr>
              <a:t>）</a:t>
            </a: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（</a:t>
            </a:r>
            <a:r>
              <a:rPr lang="en-US" altLang="zh-CN" sz="2000">
                <a:solidFill>
                  <a:schemeClr val="tx1"/>
                </a:solidFill>
              </a:rPr>
              <a:t>3</a:t>
            </a:r>
            <a:r>
              <a:rPr lang="zh-CN" altLang="en-US" sz="2000">
                <a:solidFill>
                  <a:schemeClr val="tx1"/>
                </a:solidFill>
              </a:rPr>
              <a:t>）如果满 18 岁，返回</a:t>
            </a:r>
            <a:r>
              <a:rPr lang="en-US" altLang="zh-CN" sz="2000">
                <a:solidFill>
                  <a:schemeClr val="tx1"/>
                </a:solidFill>
              </a:rPr>
              <a:t>True</a:t>
            </a: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（</a:t>
            </a:r>
            <a:r>
              <a:rPr lang="en-US" altLang="zh-CN" sz="2000">
                <a:solidFill>
                  <a:schemeClr val="tx1"/>
                </a:solidFill>
              </a:rPr>
              <a:t>4</a:t>
            </a:r>
            <a:r>
              <a:rPr lang="zh-CN" altLang="en-US" sz="2000">
                <a:solidFill>
                  <a:schemeClr val="tx1"/>
                </a:solidFill>
              </a:rPr>
              <a:t>）如果未满 18 岁，返回False</a:t>
            </a: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</a:rPr>
              <a:t>2</a:t>
            </a:r>
            <a:r>
              <a:rPr lang="zh-CN" altLang="en-US" sz="2000">
                <a:solidFill>
                  <a:schemeClr val="tx1"/>
                </a:solidFill>
              </a:rPr>
              <a:t>，用键盘输入年龄，并且把年龄转为整型数值，保存到</a:t>
            </a:r>
            <a:r>
              <a:rPr lang="en-US" altLang="zh-CN" sz="2000">
                <a:solidFill>
                  <a:schemeClr val="tx1"/>
                </a:solidFill>
              </a:rPr>
              <a:t>age</a:t>
            </a: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</a:rPr>
              <a:t>3</a:t>
            </a:r>
            <a:r>
              <a:rPr lang="zh-CN" altLang="en-US" sz="2000">
                <a:solidFill>
                  <a:schemeClr val="tx1"/>
                </a:solidFill>
              </a:rPr>
              <a:t>，调用该函数，并且把</a:t>
            </a:r>
            <a:r>
              <a:rPr lang="en-US" altLang="zh-CN" sz="2000">
                <a:solidFill>
                  <a:schemeClr val="tx1"/>
                </a:solidFill>
              </a:rPr>
              <a:t>age</a:t>
            </a:r>
            <a:r>
              <a:rPr lang="zh-CN" altLang="en-US" sz="2000">
                <a:solidFill>
                  <a:schemeClr val="tx1"/>
                </a:solidFill>
              </a:rPr>
              <a:t>给函数</a:t>
            </a:r>
            <a:r>
              <a:rPr lang="zh-CN" altLang="en-US" sz="2000">
                <a:solidFill>
                  <a:schemeClr val="tx1"/>
                </a:solidFill>
              </a:rPr>
              <a:t>，根据返回值输出不同的结果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1069975" y="419100"/>
            <a:ext cx="3729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4316730" y="2241868"/>
            <a:ext cx="4014788" cy="1753235"/>
          </a:xfrm>
          <a:prstGeom prst="rect">
            <a:avLst/>
          </a:prstGeom>
          <a:noFill/>
        </p:spPr>
        <p:txBody>
          <a:bodyPr anchor="ctr">
            <a:spAutoFit/>
          </a:bodyPr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掌握while循环</a:t>
            </a:r>
            <a:endParaRPr lang="en-US" altLang="zh-CN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了解函数的意义</a:t>
            </a:r>
            <a:endParaRPr lang="en-US" altLang="zh-CN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了解函数调用</a:t>
            </a:r>
            <a:endParaRPr lang="zh-CN" altLang="en-US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692650" y="1482725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、课前回顾</a:t>
            </a:r>
            <a:endParaRPr lang="zh-CN" altLang="en-US" sz="2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692650" y="260508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、掌握while循环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692650" y="3725863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、了解函数的意义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4699000" y="4721543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、了解函数调用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1069975" y="419100"/>
            <a:ext cx="3729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课前回顾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316730" y="1965325"/>
            <a:ext cx="5231130" cy="2306955"/>
          </a:xfrm>
          <a:prstGeom prst="rect">
            <a:avLst/>
          </a:prstGeom>
          <a:noFill/>
        </p:spPr>
        <p:txBody>
          <a:bodyPr wrap="square" anchor="ctr">
            <a:spAutoFit/>
          </a:bodyPr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有几种数据类型？</a:t>
            </a:r>
            <a:endParaRPr lang="en-US" altLang="zh-CN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浮点数转为小数的规则？</a:t>
            </a:r>
            <a:endParaRPr lang="en-US" altLang="zh-CN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怎么获得键盘输入的数据？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什么是条件语句？</a:t>
            </a:r>
            <a:endParaRPr lang="zh-CN" altLang="en-US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692650" y="1482725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、课前回顾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692650" y="260508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、掌握while循环</a:t>
            </a:r>
            <a:endParaRPr lang="zh-CN" altLang="en-US" sz="2400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692650" y="3725863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、了解函数的意义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4699000" y="4721543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、了解函数调用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1069975" y="419100"/>
            <a:ext cx="3729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9975" y="1760220"/>
            <a:ext cx="898969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反复地做同样的事情很烦人，为什么不让计算机来为我们做这些事情呢？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计算机程序通常会周而复始地重复同样的步骤，这称为循环（looping）。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while循环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可以自动地重复其他的程序语句和语句块代码等。</a:t>
            </a: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2" name="图片 11" descr="C:\Users\Administrator\Desktop\机器人图片\图片1.png图片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300000">
            <a:off x="9226550" y="3027680"/>
            <a:ext cx="2281555" cy="2884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1069975" y="419100"/>
            <a:ext cx="3729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99485" y="1660525"/>
            <a:ext cx="6127750" cy="466153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342900" eaLnBrk="1" hangingPunct="1">
              <a:lnSpc>
                <a:spcPct val="150000"/>
              </a:lnSpc>
              <a:buClr>
                <a:schemeClr val="accent2"/>
              </a:buClr>
              <a:buSzPct val="80000"/>
            </a:pPr>
            <a:r>
              <a:rPr lang="zh-CN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dirty="0"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342900" eaLnBrk="1" hangingPunct="1">
              <a:lnSpc>
                <a:spcPct val="150000"/>
              </a:lnSpc>
              <a:buClr>
                <a:schemeClr val="accent2"/>
              </a:buClr>
              <a:buSzPct val="80000"/>
            </a:pPr>
            <a:r>
              <a:rPr lang="zh-CN" altLang="en-US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#设置i为1</a:t>
            </a:r>
            <a:endParaRPr lang="zh-CN" altLang="en-US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342900" eaLnBrk="1" hangingPunct="1">
              <a:lnSpc>
                <a:spcPct val="150000"/>
              </a:lnSpc>
              <a:buClr>
                <a:schemeClr val="accent2"/>
              </a:buClr>
              <a:buSzPct val="80000"/>
            </a:pPr>
            <a:r>
              <a:rPr lang="zh-CN" altLang="en-US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 = 1</a:t>
            </a:r>
            <a:endParaRPr lang="zh-CN" altLang="en-US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342900" eaLnBrk="1" hangingPunct="1">
              <a:lnSpc>
                <a:spcPct val="150000"/>
              </a:lnSpc>
              <a:buClr>
                <a:schemeClr val="accent2"/>
              </a:buClr>
              <a:buSzPct val="80000"/>
            </a:pPr>
            <a:r>
              <a:rPr lang="zh-CN" altLang="en-US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#  while 判断条件</a:t>
            </a:r>
            <a:endParaRPr lang="zh-CN" altLang="en-US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342900" eaLnBrk="1" hangingPunct="1">
              <a:lnSpc>
                <a:spcPct val="150000"/>
              </a:lnSpc>
              <a:buClr>
                <a:schemeClr val="accent2"/>
              </a:buClr>
              <a:buSzPct val="80000"/>
            </a:pPr>
            <a:r>
              <a:rPr lang="zh-CN" altLang="en-US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while i &lt;= 5:</a:t>
            </a:r>
            <a:endParaRPr lang="zh-CN" altLang="en-US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342900" eaLnBrk="1" hangingPunct="1">
              <a:lnSpc>
                <a:spcPct val="150000"/>
              </a:lnSpc>
              <a:buClr>
                <a:schemeClr val="accent2"/>
              </a:buClr>
              <a:buSzPct val="80000"/>
            </a:pPr>
            <a:r>
              <a:rPr lang="zh-CN" altLang="en-US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# 重复执行的代码</a:t>
            </a:r>
            <a:endParaRPr lang="zh-CN" altLang="en-US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342900" eaLnBrk="1" hangingPunct="1">
              <a:lnSpc>
                <a:spcPct val="150000"/>
              </a:lnSpc>
              <a:buClr>
                <a:schemeClr val="accent2"/>
              </a:buClr>
              <a:buSzPct val="80000"/>
            </a:pPr>
            <a:r>
              <a:rPr lang="zh-CN" altLang="en-US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print("Hello")</a:t>
            </a:r>
            <a:endParaRPr lang="zh-CN" altLang="en-US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342900" eaLnBrk="1" hangingPunct="1">
              <a:lnSpc>
                <a:spcPct val="150000"/>
              </a:lnSpc>
              <a:buClr>
                <a:schemeClr val="accent2"/>
              </a:buClr>
              <a:buSzPct val="80000"/>
            </a:pPr>
            <a:r>
              <a:rPr lang="zh-CN" altLang="en-US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# i增加1</a:t>
            </a:r>
            <a:endParaRPr lang="zh-CN" altLang="en-US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342900" eaLnBrk="1" hangingPunct="1">
              <a:lnSpc>
                <a:spcPct val="150000"/>
              </a:lnSpc>
              <a:buClr>
                <a:schemeClr val="accent2"/>
              </a:buClr>
              <a:buSzPct val="80000"/>
            </a:pPr>
            <a:r>
              <a:rPr lang="zh-CN" altLang="en-US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i = i + 1 </a:t>
            </a:r>
            <a:endParaRPr lang="zh-CN" altLang="en-US" dirty="0"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342900" eaLnBrk="1" hangingPunct="1">
              <a:lnSpc>
                <a:spcPct val="150000"/>
              </a:lnSpc>
              <a:buClr>
                <a:schemeClr val="accent2"/>
              </a:buClr>
              <a:buSzPct val="80000"/>
            </a:pPr>
            <a:endParaRPr lang="zh-CN" altLang="en-US" dirty="0"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342900" eaLnBrk="1" hangingPunct="1">
              <a:lnSpc>
                <a:spcPct val="150000"/>
              </a:lnSpc>
              <a:buClr>
                <a:schemeClr val="accent2"/>
              </a:buClr>
              <a:buSzPct val="80000"/>
            </a:pPr>
            <a:endParaRPr lang="zh-CN" altLang="en-US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7158990" y="2779395"/>
            <a:ext cx="2540000" cy="2999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marL="571500" indent="-342900" eaLnBrk="1" hangingPunct="1">
              <a:lnSpc>
                <a:spcPct val="150000"/>
              </a:lnSpc>
              <a:buClr>
                <a:schemeClr val="accent2"/>
              </a:buClr>
              <a:buSzPct val="80000"/>
            </a:pP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运行结果:</a:t>
            </a:r>
            <a:endParaRPr lang="zh-CN" altLang="en-US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342900" eaLnBrk="1" hangingPunct="1">
              <a:lnSpc>
                <a:spcPct val="150000"/>
              </a:lnSpc>
              <a:buClr>
                <a:schemeClr val="accent2"/>
              </a:buClr>
              <a:buSzPct val="80000"/>
            </a:pP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Hello</a:t>
            </a:r>
            <a:endParaRPr lang="zh-CN" altLang="en-US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342900" eaLnBrk="1" hangingPunct="1">
              <a:lnSpc>
                <a:spcPct val="150000"/>
              </a:lnSpc>
              <a:buClr>
                <a:schemeClr val="accent2"/>
              </a:buClr>
              <a:buSzPct val="80000"/>
            </a:pP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Hello</a:t>
            </a:r>
            <a:endParaRPr lang="zh-CN" altLang="en-US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342900" eaLnBrk="1" hangingPunct="1">
              <a:lnSpc>
                <a:spcPct val="150000"/>
              </a:lnSpc>
              <a:buClr>
                <a:schemeClr val="accent2"/>
              </a:buClr>
              <a:buSzPct val="80000"/>
            </a:pP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Hello</a:t>
            </a:r>
            <a:endParaRPr lang="zh-CN" altLang="en-US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342900" eaLnBrk="1" hangingPunct="1">
              <a:lnSpc>
                <a:spcPct val="150000"/>
              </a:lnSpc>
              <a:buClr>
                <a:schemeClr val="accent2"/>
              </a:buClr>
              <a:buSzPct val="80000"/>
            </a:pP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Hello</a:t>
            </a:r>
            <a:endParaRPr lang="zh-CN" altLang="en-US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342900" eaLnBrk="1" hangingPunct="1">
              <a:lnSpc>
                <a:spcPct val="150000"/>
              </a:lnSpc>
              <a:buClr>
                <a:schemeClr val="accent2"/>
              </a:buClr>
              <a:buSzPct val="80000"/>
            </a:pP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Hello</a:t>
            </a:r>
            <a:endParaRPr lang="zh-CN" altLang="en-US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342900" eaLnBrk="1" hangingPunct="1">
              <a:lnSpc>
                <a:spcPct val="150000"/>
              </a:lnSpc>
              <a:buClr>
                <a:schemeClr val="accent2"/>
              </a:buClr>
              <a:buSzPct val="80000"/>
            </a:pP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&gt;&gt;&gt; 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1069975" y="419100"/>
            <a:ext cx="3729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45870" y="1582420"/>
            <a:ext cx="898969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有时可能希望在中间离开循环，在 while 循环找到结束条件之前。有两种方法来做到：可以用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continue 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直接跳到循环的下一次迭代，或者用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break 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完全中止循环。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break某一条件满足时，退出循环，不再执行后续重复的代码。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continue某一条件满足时，不执行后续重复的代码。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 descr="C:\Users\Administrator\Desktop\机器人图片\图片1.png图片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300000">
            <a:off x="9148445" y="3003550"/>
            <a:ext cx="2281555" cy="28848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69035" y="1184910"/>
            <a:ext cx="3373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b="1">
                <a:sym typeface="+mn-ea"/>
              </a:rPr>
              <a:t>跳出循环</a:t>
            </a:r>
            <a:endParaRPr lang="en-US" altLang="zh-CN" b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1069975" y="419100"/>
            <a:ext cx="3729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54530" y="1714500"/>
            <a:ext cx="7706995" cy="493966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p>
            <a:pPr>
              <a:lnSpc>
                <a:spcPct val="150000"/>
              </a:lnSpc>
            </a:pPr>
            <a:r>
              <a:rPr lang="zh-CN" sz="2000" b="1">
                <a:solidFill>
                  <a:srgbClr val="FF0000"/>
                </a:solidFill>
                <a:sym typeface="+mn-ea"/>
              </a:rPr>
              <a:t>例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：</a:t>
            </a:r>
            <a:endParaRPr lang="zh-CN" altLang="en-US" sz="2000" b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sz="2000">
                <a:solidFill>
                  <a:schemeClr val="tx1"/>
                </a:solidFill>
                <a:sym typeface="+mn-ea"/>
              </a:rPr>
              <a:t>#设置i为0</a:t>
            </a:r>
            <a:endParaRPr sz="20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sz="2000">
                <a:solidFill>
                  <a:schemeClr val="tx1"/>
                </a:solidFill>
                <a:sym typeface="+mn-ea"/>
              </a:rPr>
              <a:t>i = 0</a:t>
            </a:r>
            <a:endParaRPr sz="20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sz="2000">
                <a:solidFill>
                  <a:schemeClr val="tx1"/>
                </a:solidFill>
                <a:sym typeface="+mn-ea"/>
              </a:rPr>
              <a:t>while i &lt; 10:</a:t>
            </a:r>
            <a:endParaRPr sz="20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sz="2000">
                <a:solidFill>
                  <a:schemeClr val="tx1"/>
                </a:solidFill>
                <a:sym typeface="+mn-ea"/>
              </a:rPr>
              <a:t>    # 如果i等于3,就退出循环</a:t>
            </a:r>
            <a:endParaRPr sz="20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sz="2000">
                <a:solidFill>
                  <a:schemeClr val="tx1"/>
                </a:solidFill>
                <a:sym typeface="+mn-ea"/>
              </a:rPr>
              <a:t>    if i == 3:</a:t>
            </a:r>
            <a:endParaRPr sz="20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sz="2000">
                <a:solidFill>
                  <a:schemeClr val="tx1"/>
                </a:solidFill>
                <a:sym typeface="+mn-ea"/>
              </a:rPr>
              <a:t>        break</a:t>
            </a:r>
            <a:endParaRPr sz="20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sz="2000">
                <a:solidFill>
                  <a:schemeClr val="tx1"/>
                </a:solidFill>
                <a:sym typeface="+mn-ea"/>
              </a:rPr>
              <a:t>    print(i)</a:t>
            </a:r>
            <a:endParaRPr sz="20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sz="2000">
                <a:solidFill>
                  <a:schemeClr val="tx1"/>
                </a:solidFill>
                <a:sym typeface="+mn-ea"/>
              </a:rPr>
              <a:t>    i += 1</a:t>
            </a:r>
            <a:endParaRPr sz="20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sz="2000">
                <a:solidFill>
                  <a:schemeClr val="tx1"/>
                </a:solidFill>
                <a:sym typeface="+mn-ea"/>
              </a:rPr>
              <a:t>print("over")</a:t>
            </a:r>
            <a:endParaRPr sz="2000" b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9035" y="1184910"/>
            <a:ext cx="3373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b="1">
                <a:sym typeface="+mn-ea"/>
              </a:rPr>
              <a:t>break语句：跳出循环</a:t>
            </a:r>
            <a:endParaRPr lang="en-US" altLang="zh-CN" b="1">
              <a:sym typeface="+mn-ea"/>
            </a:endParaRPr>
          </a:p>
        </p:txBody>
      </p:sp>
      <p:pic>
        <p:nvPicPr>
          <p:cNvPr id="6" name="图片 5" descr="C:\Users\Administrator\Desktop\机器人图片\图片1.png图片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300000">
            <a:off x="9148445" y="3003550"/>
            <a:ext cx="2281555" cy="2884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1069975" y="419100"/>
            <a:ext cx="3729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54530" y="1714500"/>
            <a:ext cx="7706995" cy="3799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zh-CN" sz="2000" b="1">
                <a:solidFill>
                  <a:srgbClr val="FF0000"/>
                </a:solidFill>
                <a:sym typeface="+mn-ea"/>
              </a:rPr>
              <a:t>例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3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：</a:t>
            </a:r>
            <a:endParaRPr lang="zh-CN" altLang="en-US" sz="2000" b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sz="2000">
                <a:solidFill>
                  <a:schemeClr val="tx1"/>
                </a:solidFill>
                <a:sym typeface="+mn-ea"/>
              </a:rPr>
              <a:t>i = 0</a:t>
            </a:r>
            <a:endParaRPr sz="20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sz="2000">
                <a:solidFill>
                  <a:schemeClr val="tx1"/>
                </a:solidFill>
                <a:sym typeface="+mn-ea"/>
              </a:rPr>
              <a:t>while i &lt; 10:</a:t>
            </a:r>
            <a:endParaRPr sz="20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sz="2000">
                <a:solidFill>
                  <a:schemeClr val="tx1"/>
                </a:solidFill>
                <a:sym typeface="+mn-ea"/>
              </a:rPr>
              <a:t>    # 当 i == 7 时，不希望执行需要重复执行的代码</a:t>
            </a:r>
            <a:endParaRPr sz="20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sz="2000">
                <a:solidFill>
                  <a:schemeClr val="tx1"/>
                </a:solidFill>
                <a:sym typeface="+mn-ea"/>
              </a:rPr>
              <a:t>    if i == 7:</a:t>
            </a:r>
            <a:endParaRPr sz="20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sz="2000">
                <a:solidFill>
                  <a:schemeClr val="tx1"/>
                </a:solidFill>
                <a:sym typeface="+mn-ea"/>
              </a:rPr>
              <a:t>        # i为什么要增加1</a:t>
            </a:r>
            <a:endParaRPr sz="20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sz="2000">
                <a:solidFill>
                  <a:schemeClr val="tx1"/>
                </a:solidFill>
                <a:sym typeface="+mn-ea"/>
              </a:rPr>
              <a:t>        i = i+1</a:t>
            </a:r>
            <a:endParaRPr sz="20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sz="2000">
                <a:solidFill>
                  <a:schemeClr val="tx1"/>
                </a:solidFill>
                <a:sym typeface="+mn-ea"/>
              </a:rPr>
              <a:t>        continue</a:t>
            </a:r>
            <a:endParaRPr sz="20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sz="2000">
                <a:solidFill>
                  <a:schemeClr val="tx1"/>
                </a:solidFill>
                <a:sym typeface="+mn-ea"/>
              </a:rPr>
              <a:t>    # 重复执行的代码</a:t>
            </a:r>
            <a:endParaRPr sz="20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sz="2000">
                <a:solidFill>
                  <a:schemeClr val="tx1"/>
                </a:solidFill>
                <a:sym typeface="+mn-ea"/>
              </a:rPr>
              <a:t>    print(i)</a:t>
            </a:r>
            <a:endParaRPr sz="20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sz="2000">
                <a:solidFill>
                  <a:schemeClr val="tx1"/>
                </a:solidFill>
                <a:sym typeface="+mn-ea"/>
              </a:rPr>
              <a:t>    i = i+1</a:t>
            </a:r>
            <a:endParaRPr sz="2000" b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9035" y="1184910"/>
            <a:ext cx="726884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b="1">
                <a:sym typeface="+mn-ea"/>
              </a:rPr>
              <a:t>continue</a:t>
            </a:r>
            <a:r>
              <a:rPr lang="zh-CN" altLang="en-US" b="1">
                <a:sym typeface="+mn-ea"/>
              </a:rPr>
              <a:t>语句：</a:t>
            </a:r>
            <a:r>
              <a:rPr lang="zh-CN" altLang="en-US" b="1">
                <a:sym typeface="+mn-ea"/>
              </a:rPr>
              <a:t>停止执行循环的当前迭代，提前跳到下一次迭代</a:t>
            </a:r>
            <a:endParaRPr lang="en-US" altLang="zh-CN" b="1">
              <a:sym typeface="+mn-ea"/>
            </a:endParaRPr>
          </a:p>
        </p:txBody>
      </p:sp>
      <p:pic>
        <p:nvPicPr>
          <p:cNvPr id="6" name="图片 5" descr="C:\Users\Administrator\Desktop\机器人图片\图片1.png图片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300000">
            <a:off x="9148445" y="3003550"/>
            <a:ext cx="2281555" cy="2884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1603</Words>
  <Application>WPS 演示</Application>
  <PresentationFormat>自定义</PresentationFormat>
  <Paragraphs>184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宋体</vt:lpstr>
      <vt:lpstr>Wingdings</vt:lpstr>
      <vt:lpstr>等线</vt:lpstr>
      <vt:lpstr>等线 Light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KouDjango@163.com</dc:creator>
  <cp:lastModifiedBy>Administrator</cp:lastModifiedBy>
  <cp:revision>824</cp:revision>
  <dcterms:created xsi:type="dcterms:W3CDTF">2019-09-11T02:05:00Z</dcterms:created>
  <dcterms:modified xsi:type="dcterms:W3CDTF">2019-11-18T02:28:53Z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