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435" r:id="rId6"/>
    <p:sldId id="439" r:id="rId7"/>
    <p:sldId id="440" r:id="rId8"/>
    <p:sldId id="441" r:id="rId9"/>
    <p:sldId id="442" r:id="rId10"/>
    <p:sldId id="443" r:id="rId11"/>
    <p:sldId id="444" r:id="rId12"/>
    <p:sldId id="445" r:id="rId13"/>
    <p:sldId id="446" r:id="rId14"/>
    <p:sldId id="448" r:id="rId15"/>
    <p:sldId id="458" r:id="rId16"/>
    <p:sldId id="449" r:id="rId17"/>
    <p:sldId id="452" r:id="rId18"/>
    <p:sldId id="450" r:id="rId19"/>
    <p:sldId id="451" r:id="rId20"/>
    <p:sldId id="260" r:id="rId2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E6F0"/>
    <a:srgbClr val="171717"/>
    <a:srgbClr val="131313"/>
    <a:srgbClr val="FF99FF"/>
    <a:srgbClr val="FF00FF"/>
    <a:srgbClr val="FAB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 autoAdjust="0"/>
  </p:normalViewPr>
  <p:slideViewPr>
    <p:cSldViewPr snapToGrid="0">
      <p:cViewPr>
        <p:scale>
          <a:sx n="90" d="100"/>
          <a:sy n="90" d="100"/>
        </p:scale>
        <p:origin x="-576" y="-90"/>
      </p:cViewPr>
      <p:guideLst>
        <p:guide orient="horz" pos="2107"/>
        <p:guide pos="3840"/>
      </p:guideLst>
    </p:cSldViewPr>
  </p:slideViewPr>
  <p:outlineViewPr>
    <p:cViewPr>
      <p:scale>
        <a:sx n="33" d="100"/>
        <a:sy n="33" d="100"/>
      </p:scale>
      <p:origin x="0" y="24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E7D6-3441-4000-8875-6B295ECE7D6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5F29E-DCC4-4C5F-96CA-F7771B72A0B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B3B52-4610-42F8-B9A8-EBE0B66CBA4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9BD08-4A26-4E21-9F7E-9BB85B3E947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4D553-991B-4382-B26C-5A1406DAEAF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D42FE-2979-4454-8D8B-40BCF2FCAB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910A8-05C4-4D5E-8224-E3177FAEB77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B3169-74E8-4607-9031-D45F5649A2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53F61-0F44-4D51-BBDB-272F5B514BB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190C-94A5-4C94-9DD5-D6FB8F8B95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2B98E-9B71-4DA4-B339-DCFD0777642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2ED7D-078C-40C5-AB48-BBA33FEB449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6F8A7-0EE8-473C-869C-35CF4321ED38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16C2-77BB-4743-9256-98688E9CF7D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1BB79-64D4-43F4-85AC-089E77D50E9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D6175-9BE4-4C23-BDC9-315F933F0B1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B881F-BFA0-4795-880A-24E1EE4DD31C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2C1D1-DAAD-4798-A38E-66AF37E6A1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0E6ED-291F-465F-ACE5-68AC1775069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0C35A-28B8-4B6E-BBE5-08E7D341119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B96ED-F391-4C6A-B6F5-ED2FCCB10D6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23A8D-B264-4975-9871-41B06CE4D2E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7F43992-DCD9-4B62-A5A7-3749B1F5795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3FFDA05-D8E9-4A44-BAB1-2FB752A0A1C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 panose="02010600030101010101" charset="-122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框 6"/>
          <p:cNvSpPr txBox="1">
            <a:spLocks noChangeArrowheads="1"/>
          </p:cNvSpPr>
          <p:nvPr/>
        </p:nvSpPr>
        <p:spPr bwMode="auto">
          <a:xfrm>
            <a:off x="384175" y="4723734"/>
            <a:ext cx="2157006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400" dirty="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</a:t>
            </a:r>
            <a:r>
              <a:rPr lang="en-US" altLang="zh-CN" sz="2400" dirty="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2400" dirty="0">
              <a:solidFill>
                <a:srgbClr val="FABF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1" name="文本框 7"/>
          <p:cNvSpPr txBox="1">
            <a:spLocks noChangeArrowheads="1"/>
          </p:cNvSpPr>
          <p:nvPr/>
        </p:nvSpPr>
        <p:spPr bwMode="auto">
          <a:xfrm>
            <a:off x="384175" y="1901936"/>
            <a:ext cx="6324969" cy="212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sz="7200" b="1" dirty="0" smtClean="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第四节</a:t>
            </a:r>
            <a:endParaRPr lang="en-US" altLang="zh-CN" sz="7200" b="1" dirty="0">
              <a:solidFill>
                <a:srgbClr val="FABF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6000" b="1" smtClean="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海龟绘图</a:t>
            </a:r>
            <a:endParaRPr lang="zh-CN" altLang="en-US" sz="6000" b="1" smtClean="0">
              <a:solidFill>
                <a:srgbClr val="FABF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"/>
          <p:cNvSpPr txBox="1">
            <a:spLocks noChangeArrowheads="1"/>
          </p:cNvSpPr>
          <p:nvPr/>
        </p:nvSpPr>
        <p:spPr bwMode="auto">
          <a:xfrm>
            <a:off x="1069975" y="419100"/>
            <a:ext cx="3729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海龟运动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80000" y="1080000"/>
            <a:ext cx="898969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endParaRPr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2" name="图片 11" descr="C:\Users\Administrator\Desktop\机器人图片\图片1.png图片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300000">
            <a:off x="9226550" y="3027680"/>
            <a:ext cx="2281555" cy="28848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64435" y="1440000"/>
            <a:ext cx="3140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绘制熊猫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80000" y="1080000"/>
            <a:ext cx="481139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例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lang="en-US" altLang="zh-CN" b="1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#</a:t>
            </a:r>
            <a:r>
              <a:rPr lang="zh-CN" altLang="en-US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引入海龟库，</a:t>
            </a:r>
            <a:r>
              <a:rPr lang="en-US" altLang="zh-CN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import </a:t>
            </a:r>
            <a:r>
              <a:rPr lang="zh-CN" altLang="en-US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引入，</a:t>
            </a:r>
            <a:r>
              <a:rPr lang="en-US" altLang="zh-CN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turtle</a:t>
            </a:r>
            <a:r>
              <a:rPr lang="zh-CN" altLang="en-US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海龟库</a:t>
            </a:r>
            <a:endParaRPr lang="en-US" altLang="zh-CN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import turtle</a:t>
            </a:r>
            <a:endParaRPr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#把海龟改为熊猫</a:t>
            </a:r>
            <a:endParaRPr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turtle.register_shape('panda.gif')</a:t>
            </a:r>
            <a:endParaRPr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turtle.shape('panda.gif')</a:t>
            </a:r>
            <a:endParaRPr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#</a:t>
            </a:r>
            <a:r>
              <a:rPr lang="zh-CN" altLang="en-US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移动到坐标为</a:t>
            </a:r>
            <a:r>
              <a:rPr lang="en-US" altLang="zh-CN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(100,100)</a:t>
            </a:r>
            <a:r>
              <a:rPr lang="zh-CN" altLang="en-US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的位置</a:t>
            </a:r>
            <a:endParaRPr lang="en-US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turtle.goto(100,100)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"/>
          <p:cNvSpPr txBox="1">
            <a:spLocks noChangeArrowheads="1"/>
          </p:cNvSpPr>
          <p:nvPr/>
        </p:nvSpPr>
        <p:spPr bwMode="auto">
          <a:xfrm>
            <a:off x="1069975" y="419100"/>
            <a:ext cx="3729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海龟运动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 descr="C:\Users\Administrator\Desktop\机器人图片\图片1.png图片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300000">
            <a:off x="9226550" y="3027680"/>
            <a:ext cx="2281555" cy="28848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800000" y="1080000"/>
            <a:ext cx="3140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什么是坐标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00000" y="1274220"/>
            <a:ext cx="898969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海龟的坐标。坐标为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(x,y)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是横坐标，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y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是纵坐标</a:t>
            </a:r>
            <a:endParaRPr lang="en-US" altLang="zh-CN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向右走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的坐标增加，</a:t>
            </a:r>
            <a:r>
              <a:rPr lang="zh-CN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向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左走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的坐标减少</a:t>
            </a:r>
            <a:endParaRPr lang="zh-CN" altLang="en-US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向上走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y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的坐标增加，</a:t>
            </a:r>
            <a:r>
              <a:rPr lang="zh-CN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向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下走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y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的坐标减少</a:t>
            </a:r>
            <a:endParaRPr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"/>
          <p:cNvSpPr txBox="1">
            <a:spLocks noChangeArrowheads="1"/>
          </p:cNvSpPr>
          <p:nvPr/>
        </p:nvSpPr>
        <p:spPr bwMode="auto">
          <a:xfrm>
            <a:off x="1069975" y="419100"/>
            <a:ext cx="3729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海龟运动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 descr="C:\Users\Administrator\Desktop\机器人图片\图片1.png图片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300000">
            <a:off x="9226550" y="3027680"/>
            <a:ext cx="2281555" cy="2884805"/>
          </a:xfrm>
          <a:prstGeom prst="rect">
            <a:avLst/>
          </a:prstGeom>
        </p:spPr>
      </p:pic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4491355" y="1795145"/>
            <a:ext cx="565023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</a:rPr>
              <a:t>**需求**</a:t>
            </a:r>
            <a:endParaRPr lang="zh-CN" altLang="en-US" sz="2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绘制一个长为</a:t>
            </a:r>
            <a:r>
              <a:rPr lang="en-US" altLang="zh-CN" sz="2000">
                <a:solidFill>
                  <a:schemeClr val="tx1"/>
                </a:solidFill>
              </a:rPr>
              <a:t>200</a:t>
            </a:r>
            <a:r>
              <a:rPr lang="zh-CN" altLang="en-US" sz="2000">
                <a:solidFill>
                  <a:schemeClr val="tx1"/>
                </a:solidFill>
              </a:rPr>
              <a:t>，宽为</a:t>
            </a:r>
            <a:r>
              <a:rPr lang="en-US" altLang="zh-CN" sz="2000">
                <a:solidFill>
                  <a:schemeClr val="tx1"/>
                </a:solidFill>
              </a:rPr>
              <a:t>100</a:t>
            </a:r>
            <a:r>
              <a:rPr lang="zh-CN" altLang="en-US" sz="2000">
                <a:solidFill>
                  <a:schemeClr val="tx1"/>
                </a:solidFill>
              </a:rPr>
              <a:t>的长方形</a:t>
            </a:r>
            <a:endParaRPr lang="zh-CN" altLang="en-US" sz="2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把绘制代码用函数进行封装</a:t>
            </a:r>
            <a:endParaRPr lang="zh-CN" altLang="en-US" sz="2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给函数传递参数，长方形根据参数调整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"/>
          <p:cNvSpPr txBox="1">
            <a:spLocks noChangeArrowheads="1"/>
          </p:cNvSpPr>
          <p:nvPr/>
        </p:nvSpPr>
        <p:spPr bwMode="auto">
          <a:xfrm>
            <a:off x="1069975" y="419100"/>
            <a:ext cx="3729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海龟运动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 descr="C:\Users\Administrator\Desktop\机器人图片\图片1.png图片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300000">
            <a:off x="9226550" y="3027680"/>
            <a:ext cx="2281555" cy="28848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40000" y="1440000"/>
            <a:ext cx="3140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绘制熊猫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880000" y="1080000"/>
            <a:ext cx="576453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例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lang="zh-CN" altLang="en-US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#</a:t>
            </a:r>
            <a:r>
              <a:rPr lang="zh-CN" altLang="en-US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引入海龟库，</a:t>
            </a:r>
            <a:r>
              <a:rPr lang="en-US" altLang="zh-CN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import </a:t>
            </a:r>
            <a:r>
              <a:rPr lang="zh-CN" altLang="en-US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引入，</a:t>
            </a:r>
            <a:r>
              <a:rPr lang="en-US" altLang="zh-CN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turtle</a:t>
            </a:r>
            <a:r>
              <a:rPr lang="zh-CN" altLang="en-US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海龟库</a:t>
            </a:r>
            <a:endParaRPr lang="en-US" altLang="zh-CN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import turtle</a:t>
            </a:r>
            <a:endParaRPr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#把海龟改为熊猫</a:t>
            </a:r>
            <a:endParaRPr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turtle.register_shape('panda.gif')</a:t>
            </a:r>
            <a:endParaRPr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turtle.shape('panda.gif')</a:t>
            </a:r>
            <a:endParaRPr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#</a:t>
            </a:r>
            <a:r>
              <a:rPr lang="zh-CN" altLang="en-US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绘制圆</a:t>
            </a:r>
            <a:endParaRPr lang="en-US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turtle.</a:t>
            </a:r>
            <a:r>
              <a:rPr lang="en-US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circle(100)</a:t>
            </a:r>
            <a:endParaRPr lang="en-US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"/>
          <p:cNvSpPr txBox="1">
            <a:spLocks noChangeArrowheads="1"/>
          </p:cNvSpPr>
          <p:nvPr/>
        </p:nvSpPr>
        <p:spPr bwMode="auto">
          <a:xfrm>
            <a:off x="1069975" y="419100"/>
            <a:ext cx="3729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海龟运动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60000" y="1274220"/>
            <a:ext cx="898969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t.pencolor("red")</a:t>
            </a:r>
            <a:endParaRPr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2" name="图片 11" descr="C:\Users\Administrator\Desktop\机器人图片\图片1.png图片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300000">
            <a:off x="9226550" y="3027680"/>
            <a:ext cx="2281555" cy="28848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800000" y="1080000"/>
            <a:ext cx="3140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设置颜色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60000" y="2631215"/>
            <a:ext cx="898969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t.pensize(</a:t>
            </a:r>
            <a:r>
              <a:rPr 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endParaRPr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00000" y="2436995"/>
            <a:ext cx="3140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设置画笔的宽度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"/>
          <p:cNvSpPr txBox="1">
            <a:spLocks noChangeArrowheads="1"/>
          </p:cNvSpPr>
          <p:nvPr/>
        </p:nvSpPr>
        <p:spPr bwMode="auto">
          <a:xfrm>
            <a:off x="1069975" y="419100"/>
            <a:ext cx="3729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海龟运动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 descr="C:\Users\Administrator\Desktop\机器人图片\图片1.png图片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300000">
            <a:off x="9226550" y="3027680"/>
            <a:ext cx="2281555" cy="28848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84350" y="1136650"/>
            <a:ext cx="671703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例</a:t>
            </a:r>
            <a:r>
              <a:rPr lang="en-US" altLang="zh-CN" b="1">
                <a:solidFill>
                  <a:srgbClr val="FF0000"/>
                </a:solidFill>
              </a:rPr>
              <a:t>6</a:t>
            </a:r>
            <a:r>
              <a:rPr lang="zh-CN" altLang="en-US" b="1">
                <a:solidFill>
                  <a:srgbClr val="FF0000"/>
                </a:solidFill>
              </a:rPr>
              <a:t>：</a:t>
            </a:r>
            <a:endParaRPr lang="zh-CN" altLang="en-US"/>
          </a:p>
          <a:p>
            <a:r>
              <a:rPr lang="zh-CN" altLang="en-US"/>
              <a:t>import turtle</a:t>
            </a:r>
            <a:endParaRPr lang="zh-CN" altLang="en-US"/>
          </a:p>
          <a:p>
            <a:r>
              <a:rPr lang="zh-CN" altLang="en-US"/>
              <a:t>#把海龟改为熊猫</a:t>
            </a:r>
            <a:endParaRPr lang="zh-CN" altLang="en-US"/>
          </a:p>
          <a:p>
            <a:r>
              <a:rPr lang="zh-CN" altLang="en-US"/>
              <a:t>turtle.register_shape('panda.gif')</a:t>
            </a:r>
            <a:endParaRPr lang="zh-CN" altLang="en-US"/>
          </a:p>
          <a:p>
            <a:r>
              <a:rPr lang="zh-CN" altLang="en-US"/>
              <a:t>turtle.shape('panda.gif')</a:t>
            </a:r>
            <a:endParaRPr lang="zh-CN" altLang="en-US"/>
          </a:p>
          <a:p>
            <a:r>
              <a:rPr lang="en-US" altLang="zh-CN"/>
              <a:t>#</a:t>
            </a:r>
            <a:r>
              <a:rPr lang="zh-CN" altLang="en-US"/>
              <a:t>设置红色</a:t>
            </a:r>
            <a:endParaRPr lang="zh-CN" altLang="en-US"/>
          </a:p>
          <a:p>
            <a:r>
              <a:rPr lang="zh-CN" altLang="en-US"/>
              <a:t>turtle.pencolor("red")</a:t>
            </a:r>
            <a:endParaRPr lang="zh-CN" altLang="en-US"/>
          </a:p>
          <a:p>
            <a:r>
              <a:rPr lang="en-US" altLang="zh-CN"/>
              <a:t>#</a:t>
            </a:r>
            <a:r>
              <a:rPr lang="zh-CN" altLang="en-US"/>
              <a:t>设置笔的大小</a:t>
            </a:r>
            <a:endParaRPr lang="zh-CN" altLang="en-US"/>
          </a:p>
          <a:p>
            <a:r>
              <a:rPr lang="zh-CN" altLang="en-US"/>
              <a:t>turtle.pensize(2)</a:t>
            </a:r>
            <a:endParaRPr lang="zh-CN" altLang="en-US"/>
          </a:p>
          <a:p>
            <a:r>
              <a:rPr lang="en-US" altLang="zh-CN"/>
              <a:t>#</a:t>
            </a:r>
            <a:r>
              <a:rPr lang="zh-CN" altLang="en-US"/>
              <a:t>绘制圆</a:t>
            </a:r>
            <a:endParaRPr lang="zh-CN" altLang="en-US"/>
          </a:p>
          <a:p>
            <a:r>
              <a:rPr lang="zh-CN" altLang="en-US"/>
              <a:t>turtle.circle(100)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5"/>
          <p:cNvSpPr txBox="1">
            <a:spLocks noChangeArrowheads="1"/>
          </p:cNvSpPr>
          <p:nvPr/>
        </p:nvSpPr>
        <p:spPr bwMode="auto">
          <a:xfrm>
            <a:off x="4692650" y="1482725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、课前回顾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文本框 5"/>
          <p:cNvSpPr txBox="1">
            <a:spLocks noChangeArrowheads="1"/>
          </p:cNvSpPr>
          <p:nvPr/>
        </p:nvSpPr>
        <p:spPr bwMode="auto">
          <a:xfrm>
            <a:off x="4692650" y="229393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、认识海龟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文本框 5"/>
          <p:cNvSpPr txBox="1">
            <a:spLocks noChangeArrowheads="1"/>
          </p:cNvSpPr>
          <p:nvPr/>
        </p:nvSpPr>
        <p:spPr bwMode="auto">
          <a:xfrm>
            <a:off x="4692650" y="3081973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、海龟作图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7" name="文本框 5"/>
          <p:cNvSpPr txBox="1">
            <a:spLocks noChangeArrowheads="1"/>
          </p:cNvSpPr>
          <p:nvPr/>
        </p:nvSpPr>
        <p:spPr bwMode="auto">
          <a:xfrm>
            <a:off x="4692650" y="398399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、海龟运动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4692650" y="469900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、项目实践</a:t>
            </a:r>
            <a:endParaRPr lang="zh-CN" altLang="en-US" sz="2400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"/>
          <p:cNvSpPr txBox="1">
            <a:spLocks noChangeArrowheads="1"/>
          </p:cNvSpPr>
          <p:nvPr/>
        </p:nvSpPr>
        <p:spPr bwMode="auto">
          <a:xfrm>
            <a:off x="1069975" y="419100"/>
            <a:ext cx="3729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海龟运动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 descr="C:\Users\Administrator\Desktop\机器人图片\图片1.png图片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300000">
            <a:off x="9226550" y="3027680"/>
            <a:ext cx="2281555" cy="2884805"/>
          </a:xfrm>
          <a:prstGeom prst="rect">
            <a:avLst/>
          </a:prstGeom>
        </p:spPr>
      </p:pic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4491355" y="1795145"/>
            <a:ext cx="565023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</a:rPr>
              <a:t>**需求**</a:t>
            </a:r>
            <a:endParaRPr lang="zh-CN" altLang="en-US" sz="2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000">
                <a:solidFill>
                  <a:schemeClr val="tx1"/>
                </a:solidFill>
              </a:rPr>
              <a:t>画一个房子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"/>
          <p:cNvSpPr txBox="1">
            <a:spLocks noChangeArrowheads="1"/>
          </p:cNvSpPr>
          <p:nvPr/>
        </p:nvSpPr>
        <p:spPr bwMode="auto">
          <a:xfrm>
            <a:off x="1069975" y="419100"/>
            <a:ext cx="3729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4316730" y="1687830"/>
            <a:ext cx="4014788" cy="2861310"/>
          </a:xfrm>
          <a:prstGeom prst="rect">
            <a:avLst/>
          </a:prstGeom>
          <a:noFill/>
        </p:spPr>
        <p:txBody>
          <a:bodyPr anchor="ctr">
            <a:spAutoFit/>
          </a:bodyPr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认识海龟</a:t>
            </a:r>
            <a:endParaRPr lang="en-US" altLang="zh-CN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海龟作图</a:t>
            </a:r>
            <a:endParaRPr lang="en-US" altLang="zh-CN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海龟运动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项目实践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endParaRPr lang="zh-CN" altLang="en-US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5"/>
          <p:cNvSpPr txBox="1">
            <a:spLocks noChangeArrowheads="1"/>
          </p:cNvSpPr>
          <p:nvPr/>
        </p:nvSpPr>
        <p:spPr bwMode="auto">
          <a:xfrm>
            <a:off x="4680000" y="1440000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、课前回顾</a:t>
            </a:r>
            <a:endParaRPr lang="zh-CN" altLang="en-US" sz="2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文本框 5"/>
          <p:cNvSpPr txBox="1">
            <a:spLocks noChangeArrowheads="1"/>
          </p:cNvSpPr>
          <p:nvPr/>
        </p:nvSpPr>
        <p:spPr bwMode="auto">
          <a:xfrm>
            <a:off x="4692650" y="216000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、认识海龟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文本框 5"/>
          <p:cNvSpPr txBox="1">
            <a:spLocks noChangeArrowheads="1"/>
          </p:cNvSpPr>
          <p:nvPr/>
        </p:nvSpPr>
        <p:spPr bwMode="auto">
          <a:xfrm>
            <a:off x="4692650" y="288000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、海龟作图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7" name="文本框 5"/>
          <p:cNvSpPr txBox="1">
            <a:spLocks noChangeArrowheads="1"/>
          </p:cNvSpPr>
          <p:nvPr/>
        </p:nvSpPr>
        <p:spPr bwMode="auto">
          <a:xfrm>
            <a:off x="4692650" y="360000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、海龟运动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4692650" y="432000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、项目实践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"/>
          <p:cNvSpPr txBox="1">
            <a:spLocks noChangeArrowheads="1"/>
          </p:cNvSpPr>
          <p:nvPr/>
        </p:nvSpPr>
        <p:spPr bwMode="auto">
          <a:xfrm>
            <a:off x="1069975" y="419100"/>
            <a:ext cx="3729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课前回顾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16730" y="1688148"/>
            <a:ext cx="5545455" cy="2861310"/>
          </a:xfrm>
          <a:prstGeom prst="rect">
            <a:avLst/>
          </a:prstGeom>
          <a:noFill/>
        </p:spPr>
        <p:txBody>
          <a:bodyPr wrap="square" anchor="ctr">
            <a:spAutoFit/>
          </a:bodyPr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什么是循环？为什么使用循环？</a:t>
            </a:r>
            <a:endParaRPr lang="en-US" altLang="zh-CN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怎么跳出循环？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怎么跳过当次循环？</a:t>
            </a:r>
            <a:endParaRPr lang="en-US" altLang="zh-CN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什么是函数？</a:t>
            </a:r>
            <a:endParaRPr lang="zh-CN" altLang="en-US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为什么使用函数？</a:t>
            </a:r>
            <a:endParaRPr lang="zh-CN" altLang="en-US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5"/>
          <p:cNvSpPr txBox="1">
            <a:spLocks noChangeArrowheads="1"/>
          </p:cNvSpPr>
          <p:nvPr/>
        </p:nvSpPr>
        <p:spPr bwMode="auto">
          <a:xfrm>
            <a:off x="4692650" y="1482725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、课前回顾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文本框 5"/>
          <p:cNvSpPr txBox="1">
            <a:spLocks noChangeArrowheads="1"/>
          </p:cNvSpPr>
          <p:nvPr/>
        </p:nvSpPr>
        <p:spPr bwMode="auto">
          <a:xfrm>
            <a:off x="4692650" y="229393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、认识海龟</a:t>
            </a:r>
            <a:endParaRPr lang="zh-CN" altLang="en-US" sz="2400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文本框 5"/>
          <p:cNvSpPr txBox="1">
            <a:spLocks noChangeArrowheads="1"/>
          </p:cNvSpPr>
          <p:nvPr/>
        </p:nvSpPr>
        <p:spPr bwMode="auto">
          <a:xfrm>
            <a:off x="4692650" y="3081973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、海龟作图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7" name="文本框 5"/>
          <p:cNvSpPr txBox="1">
            <a:spLocks noChangeArrowheads="1"/>
          </p:cNvSpPr>
          <p:nvPr/>
        </p:nvSpPr>
        <p:spPr bwMode="auto">
          <a:xfrm>
            <a:off x="4692650" y="398399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、海龟运动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4692650" y="469900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、项目实践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"/>
          <p:cNvSpPr txBox="1">
            <a:spLocks noChangeArrowheads="1"/>
          </p:cNvSpPr>
          <p:nvPr/>
        </p:nvSpPr>
        <p:spPr bwMode="auto">
          <a:xfrm>
            <a:off x="1069975" y="419100"/>
            <a:ext cx="3729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认识海龟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9975" y="1760220"/>
            <a:ext cx="898969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海龟是学习计算机作图的好方法，它有个洋气的名字叫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turtle.</a:t>
            </a:r>
            <a:endParaRPr lang="en-US" altLang="zh-CN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它有很多功能，我们把这些功能叫作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turtle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库。</a:t>
            </a:r>
            <a:endParaRPr lang="zh-CN" altLang="en-US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turtle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库可以绘制图片、线段、圆</a:t>
            </a: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2" name="图片 11" descr="C:\Users\Administrator\Desktop\机器人图片\图片1.png图片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300000">
            <a:off x="9226550" y="3027680"/>
            <a:ext cx="2281555" cy="2884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5"/>
          <p:cNvSpPr txBox="1">
            <a:spLocks noChangeArrowheads="1"/>
          </p:cNvSpPr>
          <p:nvPr/>
        </p:nvSpPr>
        <p:spPr bwMode="auto">
          <a:xfrm>
            <a:off x="4692650" y="1482725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、课前回顾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文本框 5"/>
          <p:cNvSpPr txBox="1">
            <a:spLocks noChangeArrowheads="1"/>
          </p:cNvSpPr>
          <p:nvPr/>
        </p:nvSpPr>
        <p:spPr bwMode="auto">
          <a:xfrm>
            <a:off x="4692650" y="229393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、认识海龟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文本框 5"/>
          <p:cNvSpPr txBox="1">
            <a:spLocks noChangeArrowheads="1"/>
          </p:cNvSpPr>
          <p:nvPr/>
        </p:nvSpPr>
        <p:spPr bwMode="auto">
          <a:xfrm>
            <a:off x="4692650" y="3081973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、海龟作图</a:t>
            </a:r>
            <a:endParaRPr lang="zh-CN" altLang="en-US" sz="2400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7" name="文本框 5"/>
          <p:cNvSpPr txBox="1">
            <a:spLocks noChangeArrowheads="1"/>
          </p:cNvSpPr>
          <p:nvPr/>
        </p:nvSpPr>
        <p:spPr bwMode="auto">
          <a:xfrm>
            <a:off x="4692650" y="398399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、海龟运动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4692650" y="469900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、项目实践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"/>
          <p:cNvSpPr txBox="1">
            <a:spLocks noChangeArrowheads="1"/>
          </p:cNvSpPr>
          <p:nvPr/>
        </p:nvSpPr>
        <p:spPr bwMode="auto">
          <a:xfrm>
            <a:off x="1069975" y="419100"/>
            <a:ext cx="3729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海龟作图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 descr="C:\Users\Administrator\Desktop\机器人图片\图片1.png图片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300000">
            <a:off x="9226550" y="3027680"/>
            <a:ext cx="2281555" cy="28848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40000" y="1440000"/>
            <a:ext cx="3140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绘制熊猫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80000" y="1080000"/>
            <a:ext cx="57404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例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lang="en-US" altLang="zh-CN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#</a:t>
            </a:r>
            <a:r>
              <a:rPr lang="zh-CN" altLang="en-US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引入海龟库，</a:t>
            </a:r>
            <a:r>
              <a:rPr lang="en-US" altLang="zh-CN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import </a:t>
            </a:r>
            <a:r>
              <a:rPr lang="zh-CN" altLang="en-US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引入，</a:t>
            </a:r>
            <a:r>
              <a:rPr lang="en-US" altLang="zh-CN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turtle</a:t>
            </a:r>
            <a:r>
              <a:rPr lang="zh-CN" altLang="en-US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海龟库</a:t>
            </a:r>
            <a:endParaRPr lang="en-US" altLang="zh-CN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import turtle</a:t>
            </a:r>
            <a:endParaRPr lang="en-US" altLang="zh-CN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#</a:t>
            </a:r>
            <a:r>
              <a:rPr lang="zh-CN" altLang="en-US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设置海龟的样子</a:t>
            </a:r>
            <a:endParaRPr lang="en-US" altLang="zh-CN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turtle.shape("turtle")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"/>
          <p:cNvSpPr txBox="1">
            <a:spLocks noChangeArrowheads="1"/>
          </p:cNvSpPr>
          <p:nvPr/>
        </p:nvSpPr>
        <p:spPr bwMode="auto">
          <a:xfrm>
            <a:off x="1069975" y="419100"/>
            <a:ext cx="3729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海龟作图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80000" y="1080000"/>
            <a:ext cx="898969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endParaRPr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2" name="图片 11" descr="C:\Users\Administrator\Desktop\机器人图片\图片1.png图片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300000">
            <a:off x="9226550" y="3027680"/>
            <a:ext cx="2281555" cy="28848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40000" y="1440000"/>
            <a:ext cx="3140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绘制熊猫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880000" y="1080000"/>
            <a:ext cx="47148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例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lang="en-US" altLang="zh-CN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#</a:t>
            </a:r>
            <a:r>
              <a:rPr lang="zh-CN" altLang="en-US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引入海龟库，</a:t>
            </a:r>
            <a:r>
              <a:rPr lang="en-US" altLang="zh-CN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import </a:t>
            </a:r>
            <a:r>
              <a:rPr lang="zh-CN" altLang="en-US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引入，</a:t>
            </a:r>
            <a:r>
              <a:rPr lang="en-US" altLang="zh-CN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turtle</a:t>
            </a:r>
            <a:r>
              <a:rPr lang="zh-CN" altLang="en-US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海龟库</a:t>
            </a:r>
            <a:endParaRPr lang="en-US" altLang="zh-CN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import turtle</a:t>
            </a:r>
            <a:endParaRPr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#把海龟改为熊猫</a:t>
            </a:r>
            <a:endParaRPr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turtle.register_shape('panda.gif')</a:t>
            </a:r>
            <a:endParaRPr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turtle.shape('panda.gif')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5"/>
          <p:cNvSpPr txBox="1">
            <a:spLocks noChangeArrowheads="1"/>
          </p:cNvSpPr>
          <p:nvPr/>
        </p:nvSpPr>
        <p:spPr bwMode="auto">
          <a:xfrm>
            <a:off x="4692650" y="1482725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、课前回顾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文本框 5"/>
          <p:cNvSpPr txBox="1">
            <a:spLocks noChangeArrowheads="1"/>
          </p:cNvSpPr>
          <p:nvPr/>
        </p:nvSpPr>
        <p:spPr bwMode="auto">
          <a:xfrm>
            <a:off x="4692650" y="229393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、认识海龟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文本框 5"/>
          <p:cNvSpPr txBox="1">
            <a:spLocks noChangeArrowheads="1"/>
          </p:cNvSpPr>
          <p:nvPr/>
        </p:nvSpPr>
        <p:spPr bwMode="auto">
          <a:xfrm>
            <a:off x="4692650" y="3081973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、海龟作图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7" name="文本框 5"/>
          <p:cNvSpPr txBox="1">
            <a:spLocks noChangeArrowheads="1"/>
          </p:cNvSpPr>
          <p:nvPr/>
        </p:nvSpPr>
        <p:spPr bwMode="auto">
          <a:xfrm>
            <a:off x="4692650" y="398399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、海龟运动</a:t>
            </a:r>
            <a:endParaRPr lang="zh-CN" altLang="en-US" sz="2400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4692650" y="469900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、项目实践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1152</Words>
  <Application>WPS 演示</Application>
  <PresentationFormat>自定义</PresentationFormat>
  <Paragraphs>179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宋体</vt:lpstr>
      <vt:lpstr>Wingdings</vt:lpstr>
      <vt:lpstr>等线</vt:lpstr>
      <vt:lpstr>等线 Light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KouDjango@163.com</dc:creator>
  <cp:lastModifiedBy>Administrator</cp:lastModifiedBy>
  <cp:revision>870</cp:revision>
  <dcterms:created xsi:type="dcterms:W3CDTF">2019-09-11T02:05:00Z</dcterms:created>
  <dcterms:modified xsi:type="dcterms:W3CDTF">2019-11-18T06:59:56Z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