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sldIdLst>
    <p:sldId id="256" r:id="rId6"/>
    <p:sldId id="257" r:id="rId7"/>
    <p:sldId id="274" r:id="rId8"/>
    <p:sldId id="275" r:id="rId9"/>
    <p:sldId id="311" r:id="rId10"/>
    <p:sldId id="312" r:id="rId11"/>
    <p:sldId id="353" r:id="rId12"/>
    <p:sldId id="424" r:id="rId13"/>
    <p:sldId id="313" r:id="rId14"/>
    <p:sldId id="314" r:id="rId15"/>
    <p:sldId id="284" r:id="rId16"/>
    <p:sldId id="315" r:id="rId17"/>
    <p:sldId id="296" r:id="rId18"/>
    <p:sldId id="428" r:id="rId19"/>
    <p:sldId id="421" r:id="rId20"/>
    <p:sldId id="422" r:id="rId21"/>
    <p:sldId id="429" r:id="rId22"/>
    <p:sldId id="430" r:id="rId23"/>
    <p:sldId id="438" r:id="rId24"/>
    <p:sldId id="440" r:id="rId25"/>
    <p:sldId id="441" r:id="rId26"/>
    <p:sldId id="432" r:id="rId27"/>
    <p:sldId id="260" r:id="rId2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6F0"/>
    <a:srgbClr val="171717"/>
    <a:srgbClr val="131313"/>
    <a:srgbClr val="FF99FF"/>
    <a:srgbClr val="FF00FF"/>
    <a:srgbClr val="FA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576" y="-90"/>
      </p:cViewPr>
      <p:guideLst>
        <p:guide orient="horz" pos="2105"/>
        <p:guide pos="3840"/>
      </p:guideLst>
    </p:cSldViewPr>
  </p:slideViewPr>
  <p:outlineViewPr>
    <p:cViewPr>
      <p:scale>
        <a:sx n="33" d="100"/>
        <a:sy n="33" d="100"/>
      </p:scale>
      <p:origin x="0" y="24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262E7-D682-4EF6-B4A0-82DE142D9AB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41D39-40C2-4E55-8090-870CEF4CC1A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48678-8A2B-455E-9F19-6744867AA6B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6F6AC-3727-4555-B75D-3460522927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D2669-4F23-4414-B32C-E5C394C943E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1D219-1C75-452B-925F-DCBDE30AFB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2BBF3-3BB6-4E92-9268-DC3136E4A0D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0B778-58BD-499F-9CCF-B4CD8797EC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7E214-C604-4916-AF75-107297EB5EE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D154B-E86C-41F3-88FC-F5EB8E30F2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D4425-24CF-4EC4-B979-436DBF07632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31ADB-56F2-4FD6-A241-272DBC0037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B07D7-E24F-49F4-935D-16719F2B8D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E3C46-CE2C-473A-9F98-386F355CBE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D63B6-7E6E-40FE-B1B8-F124834C449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1AF44-64E5-4195-9962-E3EC8BD4EC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592E0-33A4-4F9D-88D2-77864B07039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47987-782A-487A-B817-0ECB11D69F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F06FE-3A4E-444B-A17E-7350C21EB4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EFC0C-FA2C-4190-B2A4-68F11D4660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857F7-1763-4F82-8E2D-9B368A83DF8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33A19-2292-4220-9C3A-17F8F2EBA5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F2972-D225-4E44-B519-16CB7211D2F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175D4-F642-4369-B379-D248A0B464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36EAA-ACED-42BE-8E26-A70DC52A1C7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4CA41-5772-4323-99DD-DAF10EDBC7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C98E7-B2AD-4E31-8B38-44E265F8387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2A05-FB99-40F2-969F-DCCA282AE4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DC7F7-9238-45D8-8D6F-51EB1CB9625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41062-CE9B-43C8-BBCF-007B449BCF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012A9-5176-4167-8816-4080963F78B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76C91-3F8E-4F97-90A7-96FAB31BF8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D8082-6E9C-4A49-9A19-38D05C3C3BB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660E5-3768-404F-99CF-50B0CC0ED8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71A07-52F7-4A81-81AA-0F3A922FFB0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610CD-71DD-4423-9FAD-FC0FD02C48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A2BB2-4A8E-4A80-A190-ECE8AB3B0C0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F1817-76B7-4697-9118-FB4A10D62B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6A20D-569C-450E-9DEE-12385374B69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5022A-7CDF-4787-8170-7572DC69AF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311F4-1979-48FF-9CF1-904990E33DE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07373-F051-4958-8DCE-7279CBFCDD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88FDD-1C05-43B2-B8B4-D14B26F211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DBE8B-5D7E-4F78-8A7B-1A0897AAC8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BF549-ECCC-44D6-A80D-0D470D6C548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A79D-27BE-4CF2-9DC6-5FBB5B981B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9553E-9E17-47FA-9A78-447EEE3D42E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00B37-426B-4A03-9001-57505DBB7B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D813-F225-49A4-89CD-590A6929AAB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16527-2D46-4E35-A934-3A70EC1E20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E47E6-28D7-4A25-A73E-B366B841F71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F6BAE-EE3C-4D3B-9F63-C3A38316F1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85985-9494-4E0C-ADD6-09D1519D589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0DEA2-E57E-4B51-B981-9420CE7193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19B4B-C22D-4A39-8D0C-4B4E27DD0E4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E296D-558D-4A50-BB13-96E1D791C4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BC2BA-C993-467A-AF4B-A67D3D321F6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C0CE4-D701-49F2-9BCB-5684D90AE8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4B294-A796-4FDF-994F-0C29D83A931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7730F-6407-4C65-AC9D-6DDF7336BDA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A44D8-996A-4851-801B-B14CDC2D9F0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69B2F-B4E3-4688-8FDA-285BCB83A4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972BE-FFBC-4ACA-8E47-8F1A1F38DF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64588-6D41-4ABE-ADE5-F93FA7DA7D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D6BE3-9998-43C8-9B59-D872130957A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D2C74-3764-4CDD-A54B-29542F78F9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608898A-7394-435E-AF3F-9B5B1D54C0A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DAD2D5-A9DF-42E4-83A1-FA86F718CFE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8A74F7D-1193-4038-BF3C-F2828132BD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83867B2-FC87-4ACE-AD2B-5AA91315966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921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FF41A6A-B252-4919-94F5-F134586E882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80759D-29E5-475A-9BD1-B83F7DDF4D9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microsoft.com/office/2007/relationships/media" Target="file:///E:\02code\02python\01study\p1\&#31532;1&#33410;&#35838;\01ppt\python1.mp4" TargetMode="External"/><Relationship Id="rId2" Type="http://schemas.openxmlformats.org/officeDocument/2006/relationships/video" Target="file:///E:\02code\02python\01study\p1\&#31532;1&#33410;&#35838;\01ppt\python1.mp4" TargetMode="Externa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6"/>
          <p:cNvSpPr txBox="1">
            <a:spLocks noChangeArrowheads="1"/>
          </p:cNvSpPr>
          <p:nvPr/>
        </p:nvSpPr>
        <p:spPr bwMode="auto">
          <a:xfrm>
            <a:off x="673100" y="3825875"/>
            <a:ext cx="3729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</a:t>
            </a:r>
            <a:r>
              <a:rPr lang="en-US" altLang="zh-CN" sz="240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en-US" altLang="zh-CN" sz="240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文本框 7"/>
          <p:cNvSpPr txBox="1">
            <a:spLocks noChangeArrowheads="1"/>
          </p:cNvSpPr>
          <p:nvPr/>
        </p:nvSpPr>
        <p:spPr bwMode="auto">
          <a:xfrm>
            <a:off x="673100" y="1137425"/>
            <a:ext cx="6316663" cy="203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7200" b="1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7200" b="1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7200" b="1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5400" b="1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python语言基础</a:t>
            </a:r>
            <a:endParaRPr lang="zh-CN" altLang="en-US" sz="5400" b="1" dirty="0" smtClean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692650" y="149479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、认识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4690110" y="241712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、项目展示</a:t>
            </a:r>
            <a:endParaRPr lang="zh-CN" altLang="en-US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692650" y="332581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如何运行代码</a:t>
            </a:r>
            <a:endParaRPr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704080" y="424815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、python变量的使用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704080" y="51689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、注释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3"/>
          <p:cNvSpPr txBox="1">
            <a:spLocks noChangeArrowheads="1"/>
          </p:cNvSpPr>
          <p:nvPr/>
        </p:nvSpPr>
        <p:spPr bwMode="auto">
          <a:xfrm>
            <a:off x="887414" y="419100"/>
            <a:ext cx="119656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2019-11-14_1415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890" y="1260475"/>
            <a:ext cx="1990725" cy="1695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34770" y="2955925"/>
            <a:ext cx="88112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启动项目后，用语音控制小乌龟运动。</a:t>
            </a:r>
            <a:endParaRPr lang="zh-CN" altLang="en-US" sz="2400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编程思想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语音识别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图像界面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692650" y="149479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、认识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690110" y="241712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、项目展示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692650" y="332581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如何运行代码</a:t>
            </a:r>
            <a:endParaRPr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4704080" y="424815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、python变量的使用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5"/>
          <p:cNvSpPr txBox="1">
            <a:spLocks noChangeArrowheads="1"/>
          </p:cNvSpPr>
          <p:nvPr/>
        </p:nvSpPr>
        <p:spPr bwMode="auto">
          <a:xfrm>
            <a:off x="4704080" y="51689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、注释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C:\Users\ym\Desktop\2019春季班\PPT模版\timg (13).jpgtimg (13)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116695" y="4039870"/>
            <a:ext cx="1765935" cy="17691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1313180"/>
            <a:ext cx="1714500" cy="1733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50" y="1313180"/>
            <a:ext cx="6470650" cy="240601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080000" y="2726055"/>
            <a:ext cx="4990465" cy="15684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8FAADC"/>
                </a:solidFill>
                <a:latin typeface="Bauhaus 93" panose="04030905020B02020C02" pitchFamily="82" charset="0"/>
              </a:rPr>
              <a:t> </a:t>
            </a:r>
            <a:r>
              <a:rPr lang="en-US" altLang="zh-CN" sz="2400" kern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+mn-ea"/>
              </a:rPr>
              <a:t>安装Python，</a:t>
            </a:r>
            <a:r>
              <a:rPr lang="en-US" altLang="zh-CN" sz="2400" kern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Comic Sans MS" panose="030F0702030302020204" pitchFamily="66" charset="0"/>
              </a:rPr>
              <a:t>IDLE</a:t>
            </a:r>
            <a:r>
              <a:rPr lang="zh-CN" altLang="en-US" sz="2400" kern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Comic Sans MS" panose="030F0702030302020204" pitchFamily="66" charset="0"/>
              </a:rPr>
              <a:t>是一个</a:t>
            </a:r>
            <a:r>
              <a:rPr lang="en-US" altLang="zh-CN" sz="2400" kern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Comic Sans MS" panose="030F0702030302020204" pitchFamily="66" charset="0"/>
              </a:rPr>
              <a:t>Python Shell</a:t>
            </a:r>
            <a:r>
              <a:rPr lang="zh-CN" altLang="zh-CN" sz="2400" kern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Comic Sans MS" panose="030F0702030302020204" pitchFamily="66" charset="0"/>
              </a:rPr>
              <a:t>，</a:t>
            </a:r>
            <a:r>
              <a:rPr lang="en-US" altLang="zh-CN" sz="2400" kern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Comic Sans MS" panose="030F0702030302020204" pitchFamily="66" charset="0"/>
              </a:rPr>
              <a:t>shell</a:t>
            </a:r>
            <a:r>
              <a:rPr lang="zh-CN" altLang="zh-CN" sz="2400" kern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Comic Sans MS" panose="030F0702030302020204" pitchFamily="66" charset="0"/>
              </a:rPr>
              <a:t>的意思就是“外壳”，基本上来说，就是一个通过键入文本与程序交互的途径</a:t>
            </a:r>
            <a:r>
              <a:rPr lang="zh-CN" altLang="zh-CN" sz="2400" kern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Comic Sans MS" panose="030F0702030302020204" pitchFamily="66" charset="0"/>
              </a:rPr>
              <a:t>！</a:t>
            </a:r>
            <a:endParaRPr lang="zh-CN" altLang="en-US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运行代码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C:\Users\ym\Desktop\2019春季班\PPT模版\timg (8).jpgtimg (8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69120" y="3982720"/>
            <a:ext cx="1884680" cy="1885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rot="197960">
            <a:off x="1762544" y="2213803"/>
            <a:ext cx="2620992" cy="238155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17433">
            <a:off x="1378532" y="4753874"/>
            <a:ext cx="3289084" cy="15068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hangingPunct="0">
              <a:lnSpc>
                <a:spcPct val="150000"/>
              </a:lnSpc>
            </a:pP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，选择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New File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，在弹出的新窗口写代码，</a:t>
            </a:r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Save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保存代码</a:t>
            </a:r>
            <a:endParaRPr lang="zh-CN" altLang="en-US" sz="16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zh-CN" altLang="en-US" sz="1200" kern="0" dirty="0">
              <a:solidFill>
                <a:srgbClr val="000000">
                  <a:lumMod val="50000"/>
                  <a:lumOff val="50000"/>
                </a:srgb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hangingPunct="0"/>
            <a:endParaRPr lang="en-US" altLang="zh-CN" sz="12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hangingPunct="0"/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 rot="217433">
            <a:off x="4893310" y="5480050"/>
            <a:ext cx="4022090" cy="8604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hangingPunct="0">
              <a:lnSpc>
                <a:spcPct val="150000"/>
              </a:lnSpc>
            </a:pP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运行代码点击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Run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，选择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Run Module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200" kern="0" dirty="0">
              <a:solidFill>
                <a:srgbClr val="000000">
                  <a:lumMod val="50000"/>
                  <a:lumOff val="50000"/>
                </a:srgb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hangingPunct="0"/>
            <a:endParaRPr lang="en-US" altLang="zh-CN" sz="12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hangingPunct="0"/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rcRect l="-264" t="645" r="21321" b="8258"/>
          <a:stretch>
            <a:fillRect/>
          </a:stretch>
        </p:blipFill>
        <p:spPr>
          <a:xfrm rot="300000">
            <a:off x="5675630" y="1432560"/>
            <a:ext cx="4173220" cy="2872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692650" y="149479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、认识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690110" y="241712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、项目展示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692650" y="332581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如何运行代码</a:t>
            </a:r>
            <a:endParaRPr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4704080" y="424815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、python变量的使用</a:t>
            </a:r>
            <a:endParaRPr lang="zh-CN" altLang="en-US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5"/>
          <p:cNvSpPr txBox="1">
            <a:spLocks noChangeArrowheads="1"/>
          </p:cNvSpPr>
          <p:nvPr/>
        </p:nvSpPr>
        <p:spPr bwMode="auto">
          <a:xfrm>
            <a:off x="4704080" y="51689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、注释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python变量的使用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6250" y="731520"/>
            <a:ext cx="667829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程序就是用来处理数据的，而变量就是用来存储数据的。</a:t>
            </a:r>
            <a:endParaRPr lang="zh-CN" altLang="zh-CN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ym typeface="+mn-ea"/>
              </a:rPr>
              <a:t>变量名可以包括字母、数字、下划线，但变量名不能以数字开头。</a:t>
            </a:r>
            <a:endParaRPr lang="zh-CN" altLang="zh-CN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ym typeface="+mn-ea"/>
              </a:rPr>
              <a:t>字母可以是大写或小写，但大小写是不同的。也就是说</a:t>
            </a:r>
            <a:r>
              <a:rPr lang="en-US" altLang="zh-CN" sz="2000" dirty="0">
                <a:sym typeface="+mn-ea"/>
              </a:rPr>
              <a:t>fa</a:t>
            </a:r>
            <a:r>
              <a:rPr lang="zh-CN" altLang="zh-CN" sz="2000" dirty="0">
                <a:sym typeface="+mn-ea"/>
              </a:rPr>
              <a:t>和</a:t>
            </a:r>
            <a:r>
              <a:rPr lang="en-US" altLang="zh-CN" sz="2000" dirty="0">
                <a:sym typeface="+mn-ea"/>
              </a:rPr>
              <a:t>Fa</a:t>
            </a:r>
            <a:r>
              <a:rPr lang="zh-CN" altLang="zh-CN" sz="2000" dirty="0">
                <a:sym typeface="+mn-ea"/>
              </a:rPr>
              <a:t>对于</a:t>
            </a:r>
            <a:r>
              <a:rPr lang="en-US" altLang="zh-CN" sz="2000" dirty="0">
                <a:sym typeface="+mn-ea"/>
              </a:rPr>
              <a:t>Python</a:t>
            </a:r>
            <a:r>
              <a:rPr lang="zh-CN" altLang="zh-CN" sz="2000" dirty="0">
                <a:sym typeface="+mn-ea"/>
              </a:rPr>
              <a:t>来说是完全不同的两个变量</a:t>
            </a:r>
            <a:r>
              <a:rPr lang="zh-CN" altLang="zh-CN" sz="2000" dirty="0">
                <a:sym typeface="+mn-ea"/>
              </a:rPr>
              <a:t>名字。</a:t>
            </a:r>
            <a:endParaRPr lang="zh-CN" altLang="zh-CN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ym typeface="+mn-ea"/>
              </a:rPr>
              <a:t>等号（</a:t>
            </a:r>
            <a:r>
              <a:rPr lang="en-US" altLang="zh-CN" sz="2000" dirty="0">
                <a:sym typeface="+mn-ea"/>
              </a:rPr>
              <a:t>=</a:t>
            </a:r>
            <a:r>
              <a:rPr lang="zh-CN" altLang="zh-CN" sz="2000" dirty="0">
                <a:sym typeface="+mn-ea"/>
              </a:rPr>
              <a:t>）是赋值的意思，左边是名字，右边是值，不可写反。</a:t>
            </a:r>
            <a:endParaRPr lang="zh-CN" altLang="zh-CN" sz="2000" dirty="0"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zh-CN" altLang="en-US" sz="2000" b="1">
                <a:solidFill>
                  <a:srgbClr val="FF0000"/>
                </a:solidFill>
              </a:rPr>
              <a:t>变量名 = 值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     例如：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      name=”</a:t>
            </a:r>
            <a:r>
              <a:rPr lang="zh-CN" altLang="en-US" sz="2000">
                <a:solidFill>
                  <a:schemeClr val="tx1"/>
                </a:solidFill>
              </a:rPr>
              <a:t>小明</a:t>
            </a:r>
            <a:r>
              <a:rPr lang="en-US" altLang="zh-CN" sz="2000">
                <a:solidFill>
                  <a:schemeClr val="tx1"/>
                </a:solidFill>
              </a:rPr>
              <a:t>”</a:t>
            </a:r>
            <a:endParaRPr lang="en-US" altLang="zh-CN" sz="2000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      age=10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python变量的使用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176395" y="1536700"/>
            <a:ext cx="55899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下面用变量来完成这个例子：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ym typeface="+mn-ea"/>
              </a:rPr>
              <a:t>a=5</a:t>
            </a:r>
            <a:endParaRPr lang="en-US" altLang="zh-CN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ym typeface="+mn-ea"/>
              </a:rPr>
              <a:t>b=3</a:t>
            </a:r>
            <a:endParaRPr lang="en-US" altLang="zh-CN" sz="20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ym typeface="+mn-ea"/>
              </a:rPr>
              <a:t>print(a+b)</a:t>
            </a: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python变量的使用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06215" y="1403350"/>
            <a:ext cx="682498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**需求**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小明在超市里面先买了</a:t>
            </a:r>
            <a:r>
              <a:rPr lang="en-US" altLang="zh-CN" sz="2000">
                <a:solidFill>
                  <a:schemeClr val="tx1"/>
                </a:solidFill>
              </a:rPr>
              <a:t>6</a:t>
            </a:r>
            <a:r>
              <a:rPr lang="zh-CN" altLang="en-US" sz="2000">
                <a:solidFill>
                  <a:schemeClr val="tx1"/>
                </a:solidFill>
              </a:rPr>
              <a:t>个苹果，走出超市后在路边又买了</a:t>
            </a:r>
            <a:r>
              <a:rPr lang="en-US" altLang="zh-CN" sz="2000">
                <a:solidFill>
                  <a:schemeClr val="tx1"/>
                </a:solidFill>
              </a:rPr>
              <a:t>4</a:t>
            </a:r>
            <a:r>
              <a:rPr lang="zh-CN" altLang="en-US" sz="2000">
                <a:solidFill>
                  <a:schemeClr val="tx1"/>
                </a:solidFill>
              </a:rPr>
              <a:t>个梨，请问小明今天一共买了几个水果？第二天起床后还有几个苹果？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28565" y="3487420"/>
            <a:ext cx="41332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</a:rPr>
              <a:t>参考代码如下：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a = 6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b = 4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c = a+b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print(“</a:t>
            </a:r>
            <a:r>
              <a:rPr lang="zh-CN" altLang="en-US"/>
              <a:t>今天购买了</a:t>
            </a:r>
            <a:r>
              <a:rPr lang="en-US" altLang="zh-CN"/>
              <a:t>”,c,”</a:t>
            </a:r>
            <a:r>
              <a:rPr lang="zh-CN" altLang="en-US"/>
              <a:t>水果</a:t>
            </a:r>
            <a:r>
              <a:rPr lang="en-US" altLang="zh-CN"/>
              <a:t>”)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692650" y="149479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、认识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690110" y="241712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、项目展示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692650" y="332581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如何运行代码</a:t>
            </a:r>
            <a:endParaRPr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4704080" y="424815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、python变量的使用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5"/>
          <p:cNvSpPr txBox="1">
            <a:spLocks noChangeArrowheads="1"/>
          </p:cNvSpPr>
          <p:nvPr/>
        </p:nvSpPr>
        <p:spPr bwMode="auto">
          <a:xfrm>
            <a:off x="4704080" y="51689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、注释</a:t>
            </a:r>
            <a:endParaRPr lang="zh-CN" altLang="en-US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5"/>
          <p:cNvSpPr txBox="1">
            <a:spLocks noChangeArrowheads="1"/>
          </p:cNvSpPr>
          <p:nvPr/>
        </p:nvSpPr>
        <p:spPr bwMode="auto">
          <a:xfrm>
            <a:off x="4692650" y="149479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、认识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690110" y="241712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、项目展示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4692650" y="332581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如何运行代码</a:t>
            </a:r>
            <a:endParaRPr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7653" name="文本框 5"/>
          <p:cNvSpPr txBox="1">
            <a:spLocks noChangeArrowheads="1"/>
          </p:cNvSpPr>
          <p:nvPr/>
        </p:nvSpPr>
        <p:spPr bwMode="auto">
          <a:xfrm>
            <a:off x="4704080" y="424815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、python变量的使用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704080" y="51689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、注释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61030" y="1093470"/>
            <a:ext cx="591375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单行注释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#</a:t>
            </a: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后面的</a:t>
            </a: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文字</a:t>
            </a: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只是解释代码的作用</a:t>
            </a: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，不</a:t>
            </a: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会被</a:t>
            </a: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</a:t>
            </a: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示例代码如下：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# 这是第一个单行注释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print("hello python")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61030" y="1093470"/>
            <a:ext cx="591375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多行注释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注释信息很多，一行无法显示，可用多行注释</a:t>
            </a: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示例代码如下：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zh-CN" altLang="en-US" sz="200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"""</a:t>
            </a:r>
            <a:endParaRPr lang="zh-CN" altLang="en-US" sz="2000"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这是一个多行注释</a:t>
            </a:r>
            <a:endParaRPr lang="zh-CN" altLang="en-US" sz="2000"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在多行注释之间，可以写很多很多的内容……</a:t>
            </a:r>
            <a:endParaRPr lang="zh-CN" altLang="en-US" sz="2000"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""" 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print("hello python，</a:t>
            </a:r>
            <a:r>
              <a:rPr lang="en-US" altLang="zh-CN"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hello</a:t>
            </a:r>
            <a:r>
              <a:rPr lang="zh-CN" altLang="en-US"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")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316730" y="1965008"/>
            <a:ext cx="4014788" cy="230695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什么是</a:t>
            </a: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python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为什么要学</a:t>
            </a: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python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怎么写一个程序并且运行</a:t>
            </a: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什么是变量</a:t>
            </a: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887413" y="1119188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编程是什么？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87413" y="1733550"/>
            <a:ext cx="997585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编程是一种逻辑的思维运算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，为了解决人类的问题，需要告诉计算机先做什么，后做什么！比如小朋友吃饭，打篮球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6062980" y="2721610"/>
            <a:ext cx="2038350" cy="1139825"/>
          </a:xfrm>
          <a:prstGeom prst="cloudCallout">
            <a:avLst>
              <a:gd name="adj1" fmla="val -40278"/>
              <a:gd name="adj2" fmla="val 5609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我有一个    奇妙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想法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gir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25" y="3583940"/>
            <a:ext cx="4014470" cy="2071370"/>
          </a:xfrm>
          <a:prstGeom prst="rect">
            <a:avLst/>
          </a:prstGeom>
        </p:spPr>
      </p:pic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的含义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15" y="2887345"/>
            <a:ext cx="2270125" cy="2727960"/>
          </a:xfrm>
          <a:prstGeom prst="rect">
            <a:avLst/>
          </a:prstGeom>
        </p:spPr>
      </p:pic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887413" y="862965"/>
            <a:ext cx="38906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是什么？难道是大蟒蛇！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778375" y="2542540"/>
            <a:ext cx="4859655" cy="1455420"/>
          </a:xfrm>
          <a:prstGeom prst="wedgeRoundRectCallout">
            <a:avLst>
              <a:gd name="adj1" fmla="val -69796"/>
              <a:gd name="adj2" fmla="val 41797"/>
              <a:gd name="adj3" fmla="val 166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7030A0"/>
                </a:solidFill>
                <a:sym typeface="+mn-ea"/>
              </a:rPr>
              <a:t>      </a:t>
            </a:r>
            <a:r>
              <a:rPr lang="zh-CN" altLang="en-US" sz="2000">
                <a:solidFill>
                  <a:srgbClr val="7030A0"/>
                </a:solidFill>
                <a:sym typeface="+mn-ea"/>
              </a:rPr>
              <a:t>我是BBC电视剧--蒙提*派森的飞行马戏团（Monty Python’s Flying Circus）的爱好者！</a:t>
            </a:r>
            <a:endParaRPr lang="zh-CN" altLang="en-US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的含义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9315" y="1326515"/>
            <a:ext cx="96069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1" hangingPunct="1">
              <a:lnSpc>
                <a:spcPct val="15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/>
              <a:t>它是计算机的语言。和计算机聊天，应用它听的懂的语言。Python的创始人为吉多*范罗苏姆（Gudio van Rossum）。1989年在圣诞节期间，创造了</a:t>
            </a:r>
            <a:r>
              <a:rPr lang="en-US" altLang="zh-CN"/>
              <a:t>python</a:t>
            </a:r>
            <a:r>
              <a:rPr lang="zh-CN" altLang="en-US"/>
              <a:t>语言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63" y="2470150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5881688" y="1323975"/>
            <a:ext cx="2947987" cy="2292350"/>
          </a:xfrm>
          <a:prstGeom prst="wedgeRoundRectCallout">
            <a:avLst>
              <a:gd name="adj1" fmla="val -66203"/>
              <a:gd name="adj2" fmla="val 45706"/>
              <a:gd name="adj3" fmla="val 166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scratch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的含义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887413" y="1282700"/>
            <a:ext cx="2601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为什么学习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ython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44900" y="1890395"/>
            <a:ext cx="4902200" cy="3676650"/>
          </a:xfrm>
          <a:prstGeom prst="rect">
            <a:avLst/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的含义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云形标注 8"/>
          <p:cNvSpPr/>
          <p:nvPr/>
        </p:nvSpPr>
        <p:spPr>
          <a:xfrm>
            <a:off x="4980305" y="979170"/>
            <a:ext cx="6997700" cy="3225800"/>
          </a:xfrm>
          <a:prstGeom prst="cloudCallout">
            <a:avLst>
              <a:gd name="adj1" fmla="val -40278"/>
              <a:gd name="adj2" fmla="val 5609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eaLnBrk="1" hangingPunct="1">
              <a:lnSpc>
                <a:spcPct val="200000"/>
              </a:lnSpc>
            </a:pP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简单：</a:t>
            </a:r>
            <a:r>
              <a:rPr lang="zh-CN" altLang="en-US" sz="1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同样一个命令其他语言要几百行代码，</a:t>
            </a:r>
            <a:r>
              <a:rPr lang="en-US" altLang="zh-CN" sz="1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1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几十行代码就能搞定！想象一下：一句可以表明的意思，为什么要说好几句了？</a:t>
            </a:r>
            <a:endParaRPr lang="zh-CN" altLang="en-US" sz="1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的含义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68" y="2392680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560" y="1008380"/>
            <a:ext cx="3547110" cy="47275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24150" y="1311910"/>
            <a:ext cx="1813560" cy="887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506" name="文本框 3"/>
          <p:cNvSpPr txBox="1">
            <a:spLocks noChangeArrowheads="1"/>
          </p:cNvSpPr>
          <p:nvPr/>
        </p:nvSpPr>
        <p:spPr bwMode="auto">
          <a:xfrm>
            <a:off x="873125" y="419100"/>
            <a:ext cx="431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可以做什么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08600" y="3466465"/>
            <a:ext cx="1710055" cy="163004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网络编程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如：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豆瓣网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r"/>
            <a:endParaRPr lang="en-US" altLang="zh-CN" sz="1400" dirty="0">
              <a:solidFill>
                <a:schemeClr val="bg1"/>
              </a:solidFill>
            </a:endParaRPr>
          </a:p>
          <a:p>
            <a:pPr defTabSz="914400"/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72105" y="4962525"/>
            <a:ext cx="1845945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图形处理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r"/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网络爬虫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r"/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数据分析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r"/>
            <a:endParaRPr lang="en-US" altLang="zh-CN" sz="1400" dirty="0">
              <a:solidFill>
                <a:schemeClr val="bg1"/>
              </a:solidFill>
            </a:endParaRPr>
          </a:p>
          <a:p>
            <a:pPr defTabSz="914400"/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5260" y="2957830"/>
            <a:ext cx="1499235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科学计算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r"/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人工智能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r"/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游戏开发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r"/>
            <a:endParaRPr lang="en-US" altLang="zh-CN" sz="1400" dirty="0">
              <a:solidFill>
                <a:schemeClr val="bg1"/>
              </a:solidFill>
            </a:endParaRPr>
          </a:p>
          <a:p>
            <a:pPr defTabSz="914400"/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17" name="图片 16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280" y="2286000"/>
            <a:ext cx="2572385" cy="257238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627630" y="1525905"/>
            <a:ext cx="1910080" cy="67564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人工智能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 defTabSz="914400"/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42535" y="2928620"/>
            <a:ext cx="1813560" cy="887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946015" y="3142615"/>
            <a:ext cx="1910080" cy="67564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数学实验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 defTabSz="914400"/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4645" y="2930525"/>
            <a:ext cx="1813560" cy="887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38125" y="3144520"/>
            <a:ext cx="1910080" cy="67564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互联网开发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 defTabSz="914400"/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47010" y="4962525"/>
            <a:ext cx="1813560" cy="887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650490" y="5176520"/>
            <a:ext cx="1910080" cy="67564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大数据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 defTabSz="914400"/>
            <a:endParaRPr lang="en-US" altLang="zh-C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3"/>
          <p:cNvSpPr txBox="1">
            <a:spLocks noChangeArrowheads="1"/>
          </p:cNvSpPr>
          <p:nvPr/>
        </p:nvSpPr>
        <p:spPr bwMode="auto">
          <a:xfrm>
            <a:off x="873125" y="419100"/>
            <a:ext cx="431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可以做什么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9" name="TextBox 9"/>
          <p:cNvSpPr txBox="1">
            <a:spLocks noChangeArrowheads="1"/>
          </p:cNvSpPr>
          <p:nvPr/>
        </p:nvSpPr>
        <p:spPr bwMode="auto">
          <a:xfrm>
            <a:off x="2265363" y="2928938"/>
            <a:ext cx="78216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只有你想不到的，没有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做不到的。</a:t>
            </a:r>
            <a:endParaRPr lang="zh-CN" altLang="en-US" sz="3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1487</Words>
  <Application>WPS 演示</Application>
  <PresentationFormat>自定义</PresentationFormat>
  <Paragraphs>218</Paragraphs>
  <Slides>23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宋体</vt:lpstr>
      <vt:lpstr>Wingdings</vt:lpstr>
      <vt:lpstr>等线</vt:lpstr>
      <vt:lpstr>等线 Light</vt:lpstr>
      <vt:lpstr>微软雅黑</vt:lpstr>
      <vt:lpstr>Arial Unicode MS</vt:lpstr>
      <vt:lpstr>Calibri</vt:lpstr>
      <vt:lpstr>Bauhaus 93</vt:lpstr>
      <vt:lpstr>Poplar Std</vt:lpstr>
      <vt:lpstr>Comic Sans MS</vt:lpstr>
      <vt:lpstr>Bebas</vt:lpstr>
      <vt:lpstr>Segoe Print</vt:lpstr>
      <vt:lpstr>Wingdings</vt:lpstr>
      <vt:lpstr>Office 主题​​</vt:lpstr>
      <vt:lpstr>4_Office 主题​​</vt:lpstr>
      <vt:lpstr>1_Office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KouDjango@163.com</dc:creator>
  <cp:lastModifiedBy>Administrator</cp:lastModifiedBy>
  <cp:revision>743</cp:revision>
  <dcterms:created xsi:type="dcterms:W3CDTF">2019-09-11T02:05:00Z</dcterms:created>
  <dcterms:modified xsi:type="dcterms:W3CDTF">2019-11-16T09:18:32Z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