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85" r:id="rId2"/>
    <p:sldMasterId id="2147484097" r:id="rId3"/>
    <p:sldMasterId id="2147484109" r:id="rId4"/>
    <p:sldMasterId id="2147484121" r:id="rId5"/>
    <p:sldMasterId id="2147484133" r:id="rId6"/>
    <p:sldMasterId id="2147484145" r:id="rId7"/>
  </p:sldMasterIdLst>
  <p:sldIdLst>
    <p:sldId id="256" r:id="rId8"/>
    <p:sldId id="257" r:id="rId9"/>
    <p:sldId id="259" r:id="rId10"/>
    <p:sldId id="393" r:id="rId11"/>
    <p:sldId id="400" r:id="rId12"/>
    <p:sldId id="275" r:id="rId13"/>
    <p:sldId id="394" r:id="rId14"/>
    <p:sldId id="395" r:id="rId15"/>
    <p:sldId id="399" r:id="rId16"/>
    <p:sldId id="397" r:id="rId17"/>
    <p:sldId id="396" r:id="rId18"/>
    <p:sldId id="401" r:id="rId19"/>
    <p:sldId id="402" r:id="rId20"/>
    <p:sldId id="403" r:id="rId21"/>
    <p:sldId id="404" r:id="rId22"/>
    <p:sldId id="405" r:id="rId23"/>
    <p:sldId id="407" r:id="rId24"/>
    <p:sldId id="406" r:id="rId25"/>
    <p:sldId id="408" r:id="rId26"/>
    <p:sldId id="409" r:id="rId27"/>
    <p:sldId id="410" r:id="rId28"/>
    <p:sldId id="411" r:id="rId29"/>
    <p:sldId id="413" r:id="rId30"/>
    <p:sldId id="412" r:id="rId31"/>
    <p:sldId id="416" r:id="rId32"/>
    <p:sldId id="415" r:id="rId33"/>
    <p:sldId id="417" r:id="rId34"/>
    <p:sldId id="418" r:id="rId35"/>
    <p:sldId id="419" r:id="rId36"/>
    <p:sldId id="420" r:id="rId37"/>
    <p:sldId id="421" r:id="rId38"/>
    <p:sldId id="260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72" y="-7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8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0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3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6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5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8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07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15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22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54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32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27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8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5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83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92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12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35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59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08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78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29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03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72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298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954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54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09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958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970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96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88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83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00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893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087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46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70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886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112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781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85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266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46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727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449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482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1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47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362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622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366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563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558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39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47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45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722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491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153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682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907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218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9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658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990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0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  <a:pPr>
                <a:defRPr/>
              </a:pPr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commons?type=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214637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400" dirty="0">
              <a:solidFill>
                <a:srgbClr val="FABF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itchFamily="34" charset="-122"/>
                <a:ea typeface="微软雅黑" pitchFamily="34" charset="-122"/>
              </a:rPr>
              <a:t>第二节</a:t>
            </a:r>
            <a:endParaRPr lang="en-US" altLang="zh-CN" sz="7200" b="1" dirty="0" smtClean="0">
              <a:solidFill>
                <a:srgbClr val="FABF0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itchFamily="34" charset="-122"/>
                <a:ea typeface="微软雅黑" pitchFamily="34" charset="-122"/>
              </a:rPr>
              <a:t>熊猫求学（下）</a:t>
            </a:r>
            <a:endParaRPr lang="zh-CN" altLang="en-US" sz="7200" b="1" dirty="0">
              <a:solidFill>
                <a:srgbClr val="FABF0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给星星上色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3238" y="2212726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、绘制一个长为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的绿色长方形。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7715" y="3714577"/>
            <a:ext cx="6173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、绘制一个边长为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，颜色为紫色的等边三角形。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1120776" y="1821532"/>
            <a:ext cx="3048000" cy="3233737"/>
            <a:chOff x="993775" y="1690583"/>
            <a:chExt cx="3048000" cy="3233884"/>
          </a:xfrm>
        </p:grpSpPr>
        <p:pic>
          <p:nvPicPr>
            <p:cNvPr id="7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82" y="2918975"/>
            <a:ext cx="981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04" y="4287049"/>
            <a:ext cx="1079230" cy="92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0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给星星上色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2098287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3803" y="231277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给图形上色的步骤：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3803" y="2867929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、设置填充颜色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t.fillcolor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7341" y="3392484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、开始填充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t.begin_fill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7341" y="3919074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、绘制图形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7341" y="4506134"/>
            <a:ext cx="3379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、填充完毕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t.end_fill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3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、课前回顾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、给星星上色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sz="24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、熊猫学飞行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0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375" y="1318402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的作用：可以让海龟面朝指定的方向。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6029" y="2121196"/>
            <a:ext cx="2745146" cy="2357254"/>
            <a:chOff x="1576029" y="2121196"/>
            <a:chExt cx="2745146" cy="2357254"/>
          </a:xfrm>
        </p:grpSpPr>
        <p:cxnSp>
          <p:nvCxnSpPr>
            <p:cNvPr id="5" name="直接箭头连接符 4"/>
            <p:cNvCxnSpPr>
              <a:endCxn id="21" idx="1"/>
            </p:cNvCxnSpPr>
            <p:nvPr/>
          </p:nvCxnSpPr>
          <p:spPr>
            <a:xfrm>
              <a:off x="2280498" y="3290778"/>
              <a:ext cx="16267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088572" y="2493336"/>
              <a:ext cx="0" cy="1605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7825" y="212119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90°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279" y="310611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0°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7605" y="410911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270°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6029" y="310611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180°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04375" y="5004583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t.setheading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5047475"/>
            <a:ext cx="295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6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21" idx="1"/>
          </p:cNvCxnSpPr>
          <p:nvPr/>
        </p:nvCxnSpPr>
        <p:spPr>
          <a:xfrm>
            <a:off x="2216832" y="2537359"/>
            <a:ext cx="162678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024906" y="1739917"/>
            <a:ext cx="0" cy="160551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4159" y="136777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3613" y="23526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3939" y="335569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270°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2363" y="23526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4374" y="407834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t.setheading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(90)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4" y="4121232"/>
            <a:ext cx="3333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21" idx="1"/>
          </p:cNvCxnSpPr>
          <p:nvPr/>
        </p:nvCxnSpPr>
        <p:spPr>
          <a:xfrm>
            <a:off x="2216832" y="2537359"/>
            <a:ext cx="162678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024906" y="1739917"/>
            <a:ext cx="0" cy="160551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4159" y="136777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3613" y="23526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3939" y="335569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270°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2363" y="23526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180°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4374" y="4078340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t.setheading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(180)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4125995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04374" y="492083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t.setheading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(270)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7" y="4958969"/>
            <a:ext cx="3714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7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6516" y="1791332"/>
            <a:ext cx="6747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、绘制如图所示的菱形。（虚线部分和角度是提示信息）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1120776" y="1821532"/>
            <a:ext cx="3048000" cy="3233737"/>
            <a:chOff x="993775" y="1690583"/>
            <a:chExt cx="3048000" cy="3233884"/>
          </a:xfrm>
        </p:grpSpPr>
        <p:pic>
          <p:nvPicPr>
            <p:cNvPr id="7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42" y="2280352"/>
            <a:ext cx="3172268" cy="322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4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2098287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3802" y="2491180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让海龟面朝指定的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方向。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3802" y="3287204"/>
            <a:ext cx="4480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3802" y="3867024"/>
            <a:ext cx="6393289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是在海龟现在朝向的基础上左转、右转。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和海龟的朝向无关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8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、课前回顾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、给星星上色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、熊猫学飞行</a:t>
            </a:r>
            <a:endParaRPr lang="zh-CN" altLang="en-US" sz="24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77467" y="967564"/>
            <a:ext cx="1868324" cy="3051545"/>
            <a:chOff x="1110695" y="1722473"/>
            <a:chExt cx="1979557" cy="3551275"/>
          </a:xfrm>
        </p:grpSpPr>
        <p:sp>
          <p:nvSpPr>
            <p:cNvPr id="2" name="等腰三角形 1"/>
            <p:cNvSpPr/>
            <p:nvPr/>
          </p:nvSpPr>
          <p:spPr>
            <a:xfrm>
              <a:off x="1110695" y="1722473"/>
              <a:ext cx="1979557" cy="17065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10695" y="3428988"/>
              <a:ext cx="1979557" cy="1844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4877467" y="493476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你有多少种顺序画这个房子？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2" descr="C:\Users\Administrator\Desktop\s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49" y="4391247"/>
            <a:ext cx="1364018" cy="16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86704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7887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、给星星上色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34510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82670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、熊猫学飞行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314772" y="2598272"/>
            <a:ext cx="1467293" cy="68048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77467" y="50218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如果加一个这样的窗户呢？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Administrator\Desktop\s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49" y="4478330"/>
            <a:ext cx="1364018" cy="16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2228235" y="1168194"/>
            <a:ext cx="2049299" cy="3051545"/>
            <a:chOff x="2228235" y="1168194"/>
            <a:chExt cx="2049299" cy="3051545"/>
          </a:xfrm>
        </p:grpSpPr>
        <p:grpSp>
          <p:nvGrpSpPr>
            <p:cNvPr id="10" name="组合 9"/>
            <p:cNvGrpSpPr/>
            <p:nvPr/>
          </p:nvGrpSpPr>
          <p:grpSpPr>
            <a:xfrm>
              <a:off x="2409210" y="1168194"/>
              <a:ext cx="1868324" cy="3051545"/>
              <a:chOff x="1110695" y="1722473"/>
              <a:chExt cx="1979557" cy="3551275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1110695" y="1722473"/>
                <a:ext cx="1979557" cy="170651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10695" y="3428988"/>
                <a:ext cx="1979557" cy="1844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235" y="2587639"/>
              <a:ext cx="180975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7617739" y="1168194"/>
            <a:ext cx="2056387" cy="3051545"/>
            <a:chOff x="7617739" y="1168194"/>
            <a:chExt cx="2056387" cy="3051545"/>
          </a:xfrm>
        </p:grpSpPr>
        <p:grpSp>
          <p:nvGrpSpPr>
            <p:cNvPr id="7" name="组合 6"/>
            <p:cNvGrpSpPr/>
            <p:nvPr/>
          </p:nvGrpSpPr>
          <p:grpSpPr>
            <a:xfrm>
              <a:off x="7805802" y="1168194"/>
              <a:ext cx="1868324" cy="3051545"/>
              <a:chOff x="6733416" y="2243457"/>
              <a:chExt cx="1868324" cy="3051545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6733416" y="2243457"/>
                <a:ext cx="1868324" cy="146637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33416" y="3709834"/>
                <a:ext cx="1868324" cy="158516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932427" y="3902149"/>
                <a:ext cx="467832" cy="467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739" y="2598272"/>
              <a:ext cx="180975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4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314772" y="2598272"/>
            <a:ext cx="1467293" cy="68048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77467" y="502184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那如果是这样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窗户呢？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Administrator\Desktop\s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49" y="4478330"/>
            <a:ext cx="1364018" cy="16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2228235" y="1168194"/>
            <a:ext cx="2049299" cy="3051545"/>
            <a:chOff x="2228235" y="1168194"/>
            <a:chExt cx="2049299" cy="3051545"/>
          </a:xfrm>
        </p:grpSpPr>
        <p:grpSp>
          <p:nvGrpSpPr>
            <p:cNvPr id="10" name="组合 9"/>
            <p:cNvGrpSpPr/>
            <p:nvPr/>
          </p:nvGrpSpPr>
          <p:grpSpPr>
            <a:xfrm>
              <a:off x="2409210" y="1168194"/>
              <a:ext cx="1868324" cy="3051545"/>
              <a:chOff x="1110695" y="1722473"/>
              <a:chExt cx="1979557" cy="3551275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1110695" y="1722473"/>
                <a:ext cx="1979557" cy="170651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10695" y="3428988"/>
                <a:ext cx="1979557" cy="1844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235" y="2587639"/>
              <a:ext cx="180975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7617739" y="1168194"/>
            <a:ext cx="2056387" cy="3051545"/>
            <a:chOff x="7617739" y="1168194"/>
            <a:chExt cx="2056387" cy="3051545"/>
          </a:xfrm>
        </p:grpSpPr>
        <p:grpSp>
          <p:nvGrpSpPr>
            <p:cNvPr id="22" name="组合 21"/>
            <p:cNvGrpSpPr/>
            <p:nvPr/>
          </p:nvGrpSpPr>
          <p:grpSpPr>
            <a:xfrm>
              <a:off x="7617739" y="1168194"/>
              <a:ext cx="2056387" cy="3051545"/>
              <a:chOff x="7617739" y="1168194"/>
              <a:chExt cx="2056387" cy="305154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805802" y="1168194"/>
                <a:ext cx="1868324" cy="3051545"/>
                <a:chOff x="6733416" y="2243457"/>
                <a:chExt cx="1868324" cy="3051545"/>
              </a:xfrm>
            </p:grpSpPr>
            <p:sp>
              <p:nvSpPr>
                <p:cNvPr id="14" name="等腰三角形 13"/>
                <p:cNvSpPr/>
                <p:nvPr/>
              </p:nvSpPr>
              <p:spPr>
                <a:xfrm>
                  <a:off x="6733416" y="2243457"/>
                  <a:ext cx="1868324" cy="1466377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733416" y="3709834"/>
                  <a:ext cx="1868324" cy="158516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932427" y="3902149"/>
                  <a:ext cx="467832" cy="467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7739" y="2598272"/>
                <a:ext cx="180975" cy="171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" name="直接连接符 2"/>
            <p:cNvCxnSpPr/>
            <p:nvPr/>
          </p:nvCxnSpPr>
          <p:spPr>
            <a:xfrm>
              <a:off x="8004813" y="2634571"/>
              <a:ext cx="0" cy="303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09" y="1968499"/>
            <a:ext cx="3513137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云形标注 22"/>
          <p:cNvSpPr/>
          <p:nvPr/>
        </p:nvSpPr>
        <p:spPr>
          <a:xfrm>
            <a:off x="6020409" y="1219199"/>
            <a:ext cx="3084512" cy="1520825"/>
          </a:xfrm>
          <a:prstGeom prst="cloudCallout">
            <a:avLst>
              <a:gd name="adj1" fmla="val -43843"/>
              <a:gd name="adj2" fmla="val 5173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怎样让这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黑线不出现呢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91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215847" y="5137593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让熊猫飞一会儿！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C:\Users\Administrator\Desktop\飞翔的熊猫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05" y="1333486"/>
            <a:ext cx="42037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40477" y="1318420"/>
            <a:ext cx="89885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5446" y="153779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6049" y="1537790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324" y="21922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步骤：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324" y="2638037"/>
            <a:ext cx="32864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、召唤海龟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、海龟变身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A-&gt;B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的线段（显示）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249224" y="1316823"/>
            <a:ext cx="89885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4193" y="153619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4796" y="1536193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7803" y="21922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步骤：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7803" y="2638037"/>
            <a:ext cx="3542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、召唤海龟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、海龟变身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A-&gt;B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的线段（不显示）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3324" y="42923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3324" y="4738170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t.forward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(100)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7803" y="42923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7803" y="4738170"/>
            <a:ext cx="1926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t.up()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t.forward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t.down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59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95297" y="2280799"/>
            <a:ext cx="3558988" cy="145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t.up()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：让熊猫飞起来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t.down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：让熊猫落下来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7070651" y="2632458"/>
            <a:ext cx="170121" cy="103135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49116" y="29173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联合使用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08578" y="1531080"/>
            <a:ext cx="8988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66495" y="1531080"/>
            <a:ext cx="8988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3547" y="175045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4150" y="1750450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2027" y="17504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3961" y="1750450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425" y="26069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步骤：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425" y="3203552"/>
            <a:ext cx="35333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、召唤海龟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、海龟变身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A-&gt;B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的线段（显示）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B-&gt;C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的线段（不显示）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C-&gt;D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的线段（显示）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9023" y="3551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75376" y="26069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0445" y="3569715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t.forward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(100)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0445" y="5773968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t.forward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(100)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699591" y="3980458"/>
            <a:ext cx="797442" cy="4281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704908" y="5403353"/>
            <a:ext cx="797442" cy="4229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0445" y="4126881"/>
            <a:ext cx="1926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t.up()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t.forward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t.down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694275" y="4897444"/>
            <a:ext cx="79744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5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7" grpId="0"/>
      <p:bldP spid="23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7324" y="1736471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、请你为下图的房子填加一扇窗户。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1120776" y="1821532"/>
            <a:ext cx="3048000" cy="3233737"/>
            <a:chOff x="993775" y="1690583"/>
            <a:chExt cx="3048000" cy="3233884"/>
          </a:xfrm>
        </p:grpSpPr>
        <p:pic>
          <p:nvPicPr>
            <p:cNvPr id="7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83326" y="2398170"/>
            <a:ext cx="1868324" cy="3051545"/>
            <a:chOff x="6083326" y="2744820"/>
            <a:chExt cx="1868324" cy="3051545"/>
          </a:xfrm>
        </p:grpSpPr>
        <p:sp>
          <p:nvSpPr>
            <p:cNvPr id="9" name="等腰三角形 8"/>
            <p:cNvSpPr/>
            <p:nvPr/>
          </p:nvSpPr>
          <p:spPr>
            <a:xfrm>
              <a:off x="6083326" y="2744820"/>
              <a:ext cx="1868324" cy="146637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083326" y="4211197"/>
              <a:ext cx="1868324" cy="1585168"/>
              <a:chOff x="6083326" y="4211197"/>
              <a:chExt cx="1868324" cy="158516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083326" y="4211197"/>
                <a:ext cx="1868324" cy="158516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314236" y="4432402"/>
                <a:ext cx="467832" cy="467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3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2098287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9148" y="3184958"/>
            <a:ext cx="5849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t.up()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t.down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之间绘制的图形是不会显示的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33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2098287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大师总结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3576" y="2510299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、给图形上色：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4554" y="3155666"/>
            <a:ext cx="46073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填充颜色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t.fillcolor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开始填充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t.begin_fill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绘制图形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填充完毕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t.end_fill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341" y="3936790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、海龟变身：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4166" y="3433647"/>
            <a:ext cx="5293629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第一条指令：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turtle.Screen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第二条指令：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s.register_shape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("panda.gif")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第三条指令：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t.shape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("panda.gif")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9341" y="1970358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、召唤海龟：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4166" y="1689767"/>
            <a:ext cx="3613490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第一条指令：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import turtle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第二条指令：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turtle.Turtle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46" y="198467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48" y="3936790"/>
            <a:ext cx="342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2098287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大师总结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3576" y="2510299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4554" y="3155666"/>
            <a:ext cx="280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设置海龟朝向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7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2098287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大师总结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3576" y="2510299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、飞行、落地命令：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4554" y="3155666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up\down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命令之间的绘制的图形不会显示出来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6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703" y="2164268"/>
            <a:ext cx="157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、画线段：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2804" y="2164268"/>
            <a:ext cx="19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t.forward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距离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5703" y="2960517"/>
            <a:ext cx="157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、左转：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804" y="2960517"/>
            <a:ext cx="1430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t.left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角度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703" y="3750892"/>
            <a:ext cx="157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、右转：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804" y="3750892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t.right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角度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5703" y="4538879"/>
            <a:ext cx="2484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、海龟默认朝向右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703" y="139286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熊猫学到哪些本领？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4799013" y="2259302"/>
            <a:ext cx="208922" cy="178667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31218" y="2960517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正方形、长方形、等边三角形、小星星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8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、课前回顾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、给星星上色</a:t>
            </a:r>
            <a:endParaRPr lang="zh-CN" altLang="en-US" sz="24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setheading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、熊猫学飞行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0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给星星上色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131840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给星星上色方法如下：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009" y="1959900"/>
            <a:ext cx="21307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、设置填充颜色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、开始填充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绘制小星星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、填充完毕收工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95057" y="2351760"/>
            <a:ext cx="733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62253" y="2151705"/>
            <a:ext cx="243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t.fillcolor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("yellow")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895057" y="2982645"/>
            <a:ext cx="733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2253" y="278259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t.begin_fill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895057" y="4230618"/>
            <a:ext cx="733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62253" y="4030563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t.end_fill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给星星上色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578" y="111441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在小星星原有代码上进行修改，如下：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578" y="1730748"/>
            <a:ext cx="45448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turtle.Turtle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turtle.Screen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s.register_shape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("panda.gif")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t.shape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("panda.gif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t.fillcolor("yellow")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t.begin_fill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画小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星星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t.end_fill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3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给星星上色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1476" y="2639095"/>
            <a:ext cx="97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颜色参考地址：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hlinkClick r:id="rId3"/>
              </a:rPr>
              <a:t>http://tool.oschina.net/commons?type=3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6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给星星上色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8" y="131840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给正方形上色需要哪几步呢？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008" y="2144582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、设置填充颜色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95057" y="2351760"/>
            <a:ext cx="733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62253" y="2151705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t.fillcolor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你喜欢的颜色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")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895057" y="3099608"/>
            <a:ext cx="733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2253" y="2899553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t.begin_fill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895057" y="4538975"/>
            <a:ext cx="733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62253" y="4338920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t.end_fill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5008" y="2882274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、开始填充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008" y="3630453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绘制正方形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5008" y="4334980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、填充完毕收工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06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2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834</Words>
  <Application>Microsoft Office PowerPoint</Application>
  <PresentationFormat>自定义</PresentationFormat>
  <Paragraphs>182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</cp:lastModifiedBy>
  <cp:revision>778</cp:revision>
  <dcterms:created xsi:type="dcterms:W3CDTF">2019-09-11T02:05:49Z</dcterms:created>
  <dcterms:modified xsi:type="dcterms:W3CDTF">2019-10-12T06:09:39Z</dcterms:modified>
</cp:coreProperties>
</file>