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64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开始时间</c:v>
                </c:pt>
              </c:strCache>
            </c:strRef>
          </c:tx>
          <c:spPr>
            <a:noFill/>
          </c:spPr>
          <c:invertIfNegative val="0"/>
          <c:cat>
            <c:strRef>
              <c:f>Sheet1!$A$2:$A$11</c:f>
              <c:strCache>
                <c:ptCount val="10"/>
                <c:pt idx="0">
                  <c:v>需求分析</c:v>
                </c:pt>
                <c:pt idx="1">
                  <c:v>系统设计</c:v>
                </c:pt>
                <c:pt idx="2">
                  <c:v>数据库调试</c:v>
                </c:pt>
                <c:pt idx="3">
                  <c:v>UI实现</c:v>
                </c:pt>
                <c:pt idx="4">
                  <c:v>服务器端实现</c:v>
                </c:pt>
                <c:pt idx="5">
                  <c:v>单元测试</c:v>
                </c:pt>
                <c:pt idx="6">
                  <c:v>集成测试</c:v>
                </c:pt>
                <c:pt idx="7">
                  <c:v>系统测试</c:v>
                </c:pt>
                <c:pt idx="8">
                  <c:v>成果验收、提交报告</c:v>
                </c:pt>
                <c:pt idx="9">
                  <c:v>项目展示</c:v>
                </c:pt>
              </c:strCache>
            </c:strRef>
          </c:cat>
          <c:val>
            <c:numRef>
              <c:f>Sheet1!$B$2:$B$11</c:f>
              <c:numCache>
                <c:formatCode>m/d/yyyy</c:formatCode>
                <c:ptCount val="10"/>
                <c:pt idx="0">
                  <c:v>42809</c:v>
                </c:pt>
                <c:pt idx="1">
                  <c:v>42829</c:v>
                </c:pt>
                <c:pt idx="2">
                  <c:v>42849</c:v>
                </c:pt>
                <c:pt idx="3">
                  <c:v>42849</c:v>
                </c:pt>
                <c:pt idx="4">
                  <c:v>42849</c:v>
                </c:pt>
                <c:pt idx="5">
                  <c:v>42865</c:v>
                </c:pt>
                <c:pt idx="6">
                  <c:v>42872</c:v>
                </c:pt>
                <c:pt idx="7">
                  <c:v>42879</c:v>
                </c:pt>
                <c:pt idx="8">
                  <c:v>42886</c:v>
                </c:pt>
                <c:pt idx="9">
                  <c:v>42900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B89-422F-B380-6628F79095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持续时间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cat>
            <c:strRef>
              <c:f>Sheet1!$A$2:$A$11</c:f>
              <c:strCache>
                <c:ptCount val="10"/>
                <c:pt idx="0">
                  <c:v>需求分析</c:v>
                </c:pt>
                <c:pt idx="1">
                  <c:v>系统设计</c:v>
                </c:pt>
                <c:pt idx="2">
                  <c:v>数据库调试</c:v>
                </c:pt>
                <c:pt idx="3">
                  <c:v>UI实现</c:v>
                </c:pt>
                <c:pt idx="4">
                  <c:v>服务器端实现</c:v>
                </c:pt>
                <c:pt idx="5">
                  <c:v>单元测试</c:v>
                </c:pt>
                <c:pt idx="6">
                  <c:v>集成测试</c:v>
                </c:pt>
                <c:pt idx="7">
                  <c:v>系统测试</c:v>
                </c:pt>
                <c:pt idx="8">
                  <c:v>成果验收、提交报告</c:v>
                </c:pt>
                <c:pt idx="9">
                  <c:v>项目展示</c:v>
                </c:pt>
              </c:strCache>
            </c:strRef>
          </c:cat>
          <c:val>
            <c:numRef>
              <c:f>Sheet1!$C$2:$C$11</c:f>
              <c:numCache>
                <c:formatCode>m/d/yyyy</c:formatCode>
                <c:ptCount val="10"/>
                <c:pt idx="0">
                  <c:v>21</c:v>
                </c:pt>
                <c:pt idx="1">
                  <c:v>21</c:v>
                </c:pt>
                <c:pt idx="2">
                  <c:v>17</c:v>
                </c:pt>
                <c:pt idx="3">
                  <c:v>17</c:v>
                </c:pt>
                <c:pt idx="4">
                  <c:v>17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14</c:v>
                </c:pt>
                <c:pt idx="9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B89-422F-B380-6628F79095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4874880"/>
        <c:axId val="204876416"/>
      </c:barChart>
      <c:catAx>
        <c:axId val="204874880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仿宋" panose="02010609060101010101" pitchFamily="49" charset="-122"/>
                <a:ea typeface="仿宋" panose="02010609060101010101" pitchFamily="49" charset="-122"/>
              </a:defRPr>
            </a:pPr>
            <a:endParaRPr lang="zh-CN"/>
          </a:p>
        </c:txPr>
        <c:crossAx val="204876416"/>
        <c:crosses val="autoZero"/>
        <c:auto val="1"/>
        <c:lblAlgn val="ctr"/>
        <c:lblOffset val="100"/>
        <c:noMultiLvlLbl val="0"/>
      </c:catAx>
      <c:valAx>
        <c:axId val="204876416"/>
        <c:scaling>
          <c:orientation val="minMax"/>
          <c:min val="42809"/>
        </c:scaling>
        <c:delete val="0"/>
        <c:axPos val="t"/>
        <c:majorGridlines/>
        <c:numFmt formatCode="m&quot;月&quot;d&quot;日&quot;;@" sourceLinked="0"/>
        <c:majorTickMark val="out"/>
        <c:minorTickMark val="none"/>
        <c:tickLblPos val="nextTo"/>
        <c:crossAx val="204874880"/>
        <c:crosses val="autoZero"/>
        <c:crossBetween val="between"/>
      </c:valAx>
    </c:plotArea>
    <c:legend>
      <c:legendPos val="r"/>
      <c:legendEntry>
        <c:idx val="0"/>
        <c:delete val="1"/>
      </c:legendEntry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3/14/2017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z="6000" dirty="0" err="1"/>
              <a:t>RelaxBlog</a:t>
            </a:r>
            <a:r>
              <a:rPr lang="en-US" altLang="zh-CN" sz="6000" dirty="0"/>
              <a:t> </a:t>
            </a:r>
            <a:r>
              <a:rPr lang="zh-CN" altLang="zh-CN" sz="6000" dirty="0"/>
              <a:t>软件开发计划</a:t>
            </a:r>
            <a:r>
              <a:rPr lang="zh-CN" altLang="zh-CN" sz="6000" dirty="0" smtClean="0"/>
              <a:t>展示</a:t>
            </a:r>
            <a:endParaRPr lang="zh-CN" altLang="en-US" sz="115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						</a:t>
            </a:r>
            <a:r>
              <a:rPr lang="zh-CN" altLang="zh-CN" dirty="0" smtClean="0"/>
              <a:t>组长 </a:t>
            </a:r>
            <a:r>
              <a:rPr lang="zh-CN" altLang="zh-CN" dirty="0"/>
              <a:t>董建文</a:t>
            </a:r>
          </a:p>
          <a:p>
            <a:r>
              <a:rPr lang="en-US" altLang="zh-CN" dirty="0" smtClean="0"/>
              <a:t>						</a:t>
            </a:r>
            <a:r>
              <a:rPr lang="zh-CN" altLang="zh-CN" dirty="0" smtClean="0"/>
              <a:t>组员 </a:t>
            </a:r>
            <a:r>
              <a:rPr lang="zh-CN" altLang="zh-CN" dirty="0"/>
              <a:t>黄伟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702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15636" y="282633"/>
            <a:ext cx="3258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/>
              <a:t>项目内容概述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408219" y="1670858"/>
            <a:ext cx="75895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博客平台的优势</a:t>
            </a:r>
            <a:endParaRPr lang="en-US" altLang="zh-CN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传统</a:t>
            </a:r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博客的不足</a:t>
            </a:r>
            <a:endParaRPr lang="en-US" altLang="zh-CN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简洁风格的</a:t>
            </a:r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兴起</a:t>
            </a:r>
            <a:endParaRPr lang="en-US" altLang="zh-CN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现有技术的更新</a:t>
            </a:r>
            <a:endParaRPr lang="zh-CN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304515" y="1240325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为什么选择开发博客系统？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306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92829" y="1852907"/>
            <a:ext cx="9052560" cy="261102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</a:t>
            </a:r>
            <a:r>
              <a:rPr lang="zh-CN" altLang="zh-CN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融入新技术进行开发，满足更多需求。</a:t>
            </a:r>
          </a:p>
          <a:p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</a:t>
            </a:r>
            <a:r>
              <a:rPr lang="zh-CN" altLang="zh-CN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以简洁清爽为要求来设计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UI</a:t>
            </a:r>
            <a:endParaRPr lang="zh-CN" altLang="zh-CN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</a:t>
            </a:r>
            <a:r>
              <a:rPr lang="zh-CN" altLang="zh-CN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融入新的流行元素如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Emoji</a:t>
            </a:r>
            <a:r>
              <a:rPr lang="zh-CN" altLang="zh-CN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、云音乐、动态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UI</a:t>
            </a:r>
            <a:endParaRPr lang="zh-CN" altLang="zh-CN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3455" y="324196"/>
            <a:ext cx="226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/>
              <a:t>项目特色创新点概述</a:t>
            </a:r>
          </a:p>
        </p:txBody>
      </p:sp>
    </p:spTree>
    <p:extLst>
      <p:ext uri="{BB962C8B-B14F-4D97-AF65-F5344CB8AC3E}">
        <p14:creationId xmlns:p14="http://schemas.microsoft.com/office/powerpoint/2010/main" val="105189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6829" y="266007"/>
            <a:ext cx="271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/>
              <a:t>项目开发过程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2394816" y="1403755"/>
            <a:ext cx="8763920" cy="266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6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9382" y="232756"/>
            <a:ext cx="2144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/>
              <a:t>进度安排</a:t>
            </a: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872170274"/>
              </p:ext>
            </p:extLst>
          </p:nvPr>
        </p:nvGraphicFramePr>
        <p:xfrm>
          <a:off x="2569382" y="971579"/>
          <a:ext cx="8104654" cy="3491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279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6953" y="232756"/>
            <a:ext cx="2211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/>
              <a:t>任务分配</a:t>
            </a:r>
            <a:endParaRPr lang="zh-CN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504815"/>
              </p:ext>
            </p:extLst>
          </p:nvPr>
        </p:nvGraphicFramePr>
        <p:xfrm>
          <a:off x="3010889" y="810266"/>
          <a:ext cx="5843400" cy="3429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15263">
                  <a:extLst>
                    <a:ext uri="{9D8B030D-6E8A-4147-A177-3AD203B41FA5}">
                      <a16:colId xmlns:a16="http://schemas.microsoft.com/office/drawing/2014/main" xmlns="" val="291698338"/>
                    </a:ext>
                  </a:extLst>
                </a:gridCol>
                <a:gridCol w="1335403">
                  <a:extLst>
                    <a:ext uri="{9D8B030D-6E8A-4147-A177-3AD203B41FA5}">
                      <a16:colId xmlns:a16="http://schemas.microsoft.com/office/drawing/2014/main" xmlns="" val="483165668"/>
                    </a:ext>
                  </a:extLst>
                </a:gridCol>
                <a:gridCol w="1492734">
                  <a:extLst>
                    <a:ext uri="{9D8B030D-6E8A-4147-A177-3AD203B41FA5}">
                      <a16:colId xmlns:a16="http://schemas.microsoft.com/office/drawing/2014/main" xmlns="" val="19485696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工作内容</a:t>
                      </a:r>
                      <a:endParaRPr lang="zh-CN" sz="1500" kern="1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负责人</a:t>
                      </a:r>
                      <a:endParaRPr lang="zh-CN" sz="15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参加人员</a:t>
                      </a:r>
                      <a:endParaRPr lang="zh-CN" sz="15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655872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软件项目开发计划书</a:t>
                      </a:r>
                      <a:endParaRPr lang="zh-CN" sz="15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董建文</a:t>
                      </a:r>
                      <a:endParaRPr lang="zh-CN" sz="15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全体人员</a:t>
                      </a:r>
                      <a:endParaRPr lang="zh-CN" sz="15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540694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项目开发进度报告（报告）</a:t>
                      </a:r>
                      <a:endParaRPr lang="zh-CN" sz="15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董建文</a:t>
                      </a:r>
                      <a:endParaRPr lang="zh-CN" sz="15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全体人员</a:t>
                      </a:r>
                      <a:endParaRPr lang="zh-CN" sz="15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257236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需求分析（需求分析规格说明书）</a:t>
                      </a:r>
                      <a:endParaRPr lang="zh-CN" sz="1500" kern="1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黄伟</a:t>
                      </a:r>
                      <a:endParaRPr lang="zh-CN" sz="15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全体人员</a:t>
                      </a:r>
                      <a:endParaRPr lang="zh-CN" sz="15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75044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系统分析（概要设计及说明书）</a:t>
                      </a:r>
                      <a:endParaRPr lang="zh-CN" sz="15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董建文</a:t>
                      </a:r>
                      <a:endParaRPr lang="zh-CN" sz="15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全体人员</a:t>
                      </a:r>
                      <a:endParaRPr lang="zh-CN" sz="15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390584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详细设计（详细设计说明书）</a:t>
                      </a:r>
                      <a:endParaRPr lang="zh-CN" sz="15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董建文</a:t>
                      </a:r>
                      <a:endParaRPr lang="zh-CN" sz="15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全体人员</a:t>
                      </a:r>
                      <a:endParaRPr lang="zh-CN" sz="15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511731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数据库建立</a:t>
                      </a:r>
                      <a:endParaRPr lang="zh-CN" sz="15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黄伟</a:t>
                      </a:r>
                      <a:endParaRPr lang="zh-CN" sz="15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黄伟</a:t>
                      </a:r>
                      <a:endParaRPr lang="zh-CN" sz="15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308128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界面设计</a:t>
                      </a:r>
                      <a:endParaRPr lang="zh-CN" sz="15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董建文</a:t>
                      </a:r>
                      <a:endParaRPr lang="zh-CN" sz="15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董建文</a:t>
                      </a:r>
                      <a:endParaRPr lang="zh-CN" sz="15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22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测试计划（报告）</a:t>
                      </a:r>
                      <a:endParaRPr lang="zh-CN" sz="15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董建文</a:t>
                      </a:r>
                      <a:endParaRPr lang="zh-CN" sz="1500" kern="1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董建文</a:t>
                      </a:r>
                      <a:endParaRPr lang="zh-CN" sz="15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289803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测试报告（报告）</a:t>
                      </a:r>
                      <a:endParaRPr lang="zh-CN" sz="15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黄伟</a:t>
                      </a:r>
                      <a:endParaRPr lang="zh-CN" sz="15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黄伟</a:t>
                      </a:r>
                      <a:endParaRPr lang="zh-CN" sz="1500" kern="1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786445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项目开发总结报告（报告）</a:t>
                      </a:r>
                      <a:endParaRPr lang="zh-CN" sz="15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董建文</a:t>
                      </a:r>
                      <a:endParaRPr lang="zh-CN" sz="15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全体人员</a:t>
                      </a:r>
                      <a:endParaRPr lang="zh-CN" sz="1500" kern="1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502577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用户操作手册（报告）</a:t>
                      </a:r>
                      <a:endParaRPr lang="zh-CN" sz="15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黄伟</a:t>
                      </a:r>
                      <a:endParaRPr lang="zh-CN" sz="15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黄伟</a:t>
                      </a:r>
                      <a:endParaRPr lang="zh-CN" sz="1500" kern="1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073678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绘制数据流图、</a:t>
                      </a:r>
                      <a:r>
                        <a:rPr lang="en-US" sz="1500" kern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E-R</a:t>
                      </a:r>
                      <a:r>
                        <a:rPr lang="zh-CN" sz="1500" kern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图等各种图表</a:t>
                      </a:r>
                      <a:endParaRPr lang="zh-CN" sz="15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黄伟</a:t>
                      </a:r>
                      <a:endParaRPr lang="zh-CN" sz="15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全体人员</a:t>
                      </a:r>
                      <a:endParaRPr lang="zh-CN" sz="15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891468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软件安装、调试</a:t>
                      </a:r>
                      <a:endParaRPr lang="zh-CN" sz="15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董建文</a:t>
                      </a:r>
                      <a:endParaRPr lang="zh-CN" sz="15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全体人员</a:t>
                      </a:r>
                      <a:endParaRPr lang="zh-CN" sz="15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8744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后期维护</a:t>
                      </a:r>
                      <a:endParaRPr lang="zh-CN" sz="15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黄伟</a:t>
                      </a:r>
                      <a:endParaRPr lang="zh-CN" sz="15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全体人员</a:t>
                      </a:r>
                      <a:endParaRPr lang="zh-CN" sz="1500" kern="1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637380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20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35382" y="1320891"/>
            <a:ext cx="9052560" cy="2993414"/>
          </a:xfrm>
        </p:spPr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对开发流程，尤其是分析、建模和设计阶段缺乏相关经验和整体把握。</a:t>
            </a:r>
          </a:p>
          <a:p>
            <a:r>
              <a:rPr lang="zh-CN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解决方案：紧随课程指导，流程的执行与对流程的学习将交叉进行。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团队未开发过此类系统，技术基础方面有所欠缺，需要搜集资料，边学边用。</a:t>
            </a:r>
          </a:p>
          <a:p>
            <a:r>
              <a:rPr lang="zh-CN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解决方案：利用各开源网站、技术博客作为支撑，学以致用。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对一部分开发设计工具比较陌生，运用时可能效率较低。</a:t>
            </a:r>
          </a:p>
          <a:p>
            <a:r>
              <a:rPr lang="zh-CN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解决方案：对相关工具安排课余时间进行集训。</a:t>
            </a:r>
          </a:p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0080" y="290945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面临的</a:t>
            </a:r>
            <a:r>
              <a:rPr lang="zh-CN" altLang="zh-CN" dirty="0" smtClean="0"/>
              <a:t>挑战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57095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2015" y="199505"/>
            <a:ext cx="280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额外计划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613243"/>
              </p:ext>
            </p:extLst>
          </p:nvPr>
        </p:nvGraphicFramePr>
        <p:xfrm>
          <a:off x="3341715" y="1785259"/>
          <a:ext cx="6436027" cy="174815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8229">
                  <a:extLst>
                    <a:ext uri="{9D8B030D-6E8A-4147-A177-3AD203B41FA5}">
                      <a16:colId xmlns:a16="http://schemas.microsoft.com/office/drawing/2014/main" xmlns="" val="1467551600"/>
                    </a:ext>
                  </a:extLst>
                </a:gridCol>
                <a:gridCol w="1517698">
                  <a:extLst>
                    <a:ext uri="{9D8B030D-6E8A-4147-A177-3AD203B41FA5}">
                      <a16:colId xmlns:a16="http://schemas.microsoft.com/office/drawing/2014/main" xmlns="" val="2667598750"/>
                    </a:ext>
                  </a:extLst>
                </a:gridCol>
                <a:gridCol w="2860100">
                  <a:extLst>
                    <a:ext uri="{9D8B030D-6E8A-4147-A177-3AD203B41FA5}">
                      <a16:colId xmlns:a16="http://schemas.microsoft.com/office/drawing/2014/main" xmlns="" val="1822664187"/>
                    </a:ext>
                  </a:extLst>
                </a:gridCol>
              </a:tblGrid>
              <a:tr h="2609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MS Project  </a:t>
                      </a:r>
                      <a:r>
                        <a:rPr lang="zh-CN" sz="16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使用</a:t>
                      </a:r>
                      <a:endParaRPr lang="zh-CN" sz="1050" kern="1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2017-3-18</a:t>
                      </a:r>
                      <a:r>
                        <a:rPr lang="zh-CN" sz="16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到</a:t>
                      </a:r>
                      <a:r>
                        <a:rPr lang="en-US" sz="16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2017-3-19</a:t>
                      </a:r>
                      <a:endParaRPr lang="zh-CN" sz="1050" kern="1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小组所有成员，由董建文负责</a:t>
                      </a:r>
                      <a:endParaRPr lang="zh-CN" sz="105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87699988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Rose</a:t>
                      </a:r>
                      <a:r>
                        <a:rPr lang="zh-CN" sz="16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使用</a:t>
                      </a:r>
                      <a:endParaRPr lang="zh-CN" sz="1050" kern="1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2017-3-25</a:t>
                      </a:r>
                      <a:endParaRPr lang="zh-CN" sz="105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到</a:t>
                      </a:r>
                      <a:r>
                        <a:rPr lang="en-US" sz="16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2017-3-26</a:t>
                      </a:r>
                      <a:endParaRPr lang="zh-CN" sz="105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小组所有成员，由黄伟负责</a:t>
                      </a:r>
                      <a:endParaRPr lang="zh-CN" sz="1050" kern="1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450227320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SQL Server</a:t>
                      </a:r>
                      <a:r>
                        <a:rPr lang="zh-CN" sz="16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使用</a:t>
                      </a:r>
                      <a:endParaRPr lang="zh-CN" sz="105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2017-4-4</a:t>
                      </a:r>
                      <a:r>
                        <a:rPr lang="zh-CN" sz="16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到</a:t>
                      </a:r>
                      <a:r>
                        <a:rPr lang="en-US" sz="16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2017-4-7</a:t>
                      </a:r>
                      <a:endParaRPr lang="zh-CN" sz="1050" kern="1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小组所有成员，由黄伟负责</a:t>
                      </a:r>
                      <a:endParaRPr lang="zh-CN" sz="105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789119078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Github</a:t>
                      </a:r>
                      <a:r>
                        <a:rPr lang="zh-CN" sz="16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并行开发</a:t>
                      </a:r>
                      <a:endParaRPr lang="zh-CN" sz="105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2017-4-8</a:t>
                      </a:r>
                      <a:endParaRPr lang="zh-CN" sz="105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小组所有成员，由董建文负责</a:t>
                      </a:r>
                      <a:endParaRPr lang="zh-CN" sz="1050" kern="1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33638208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80642" y="92345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设计、开发工具练习计划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493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 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283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103</TotalTime>
  <Words>389</Words>
  <Application>Microsoft Office PowerPoint</Application>
  <PresentationFormat>自定义</PresentationFormat>
  <Paragraphs>84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木活字</vt:lpstr>
      <vt:lpstr>RelaxBlog 软件开发计划展示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Thanks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RelaxBlog 软件开发计划展示</dc:title>
  <dc:creator>admin</dc:creator>
  <cp:lastModifiedBy>MSI</cp:lastModifiedBy>
  <cp:revision>11</cp:revision>
  <dcterms:created xsi:type="dcterms:W3CDTF">2017-03-14T07:08:42Z</dcterms:created>
  <dcterms:modified xsi:type="dcterms:W3CDTF">2017-03-14T15:39:28Z</dcterms:modified>
</cp:coreProperties>
</file>