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4" r:id="rId1"/>
  </p:sldMasterIdLst>
  <p:notesMasterIdLst>
    <p:notesMasterId r:id="rId26"/>
  </p:notesMasterIdLst>
  <p:sldIdLst>
    <p:sldId id="313" r:id="rId2"/>
    <p:sldId id="269" r:id="rId3"/>
    <p:sldId id="294" r:id="rId4"/>
    <p:sldId id="308" r:id="rId5"/>
    <p:sldId id="315" r:id="rId6"/>
    <p:sldId id="326" r:id="rId7"/>
    <p:sldId id="327" r:id="rId8"/>
    <p:sldId id="332" r:id="rId9"/>
    <p:sldId id="316" r:id="rId10"/>
    <p:sldId id="329" r:id="rId11"/>
    <p:sldId id="328" r:id="rId12"/>
    <p:sldId id="311" r:id="rId13"/>
    <p:sldId id="330" r:id="rId14"/>
    <p:sldId id="331" r:id="rId15"/>
    <p:sldId id="319" r:id="rId16"/>
    <p:sldId id="333" r:id="rId17"/>
    <p:sldId id="334" r:id="rId18"/>
    <p:sldId id="335" r:id="rId19"/>
    <p:sldId id="336" r:id="rId20"/>
    <p:sldId id="271" r:id="rId21"/>
    <p:sldId id="322" r:id="rId22"/>
    <p:sldId id="337" r:id="rId23"/>
    <p:sldId id="338" r:id="rId24"/>
    <p:sldId id="29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D84B4A"/>
    <a:srgbClr val="004986"/>
    <a:srgbClr val="D94A4A"/>
    <a:srgbClr val="FE8294"/>
    <a:srgbClr val="FFFFFF"/>
    <a:srgbClr val="3563A8"/>
    <a:srgbClr val="FE4D66"/>
    <a:srgbClr val="3C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668"/>
  </p:normalViewPr>
  <p:slideViewPr>
    <p:cSldViewPr snapToGrid="0" showGuides="1">
      <p:cViewPr>
        <p:scale>
          <a:sx n="68" d="100"/>
          <a:sy n="68" d="100"/>
        </p:scale>
        <p:origin x="-2088" y="-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3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BBF06-C0F1-4EEA-9161-94E5AE50D86A}" type="datetimeFigureOut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58CC-A703-4029-B39F-0A33770C7D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0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96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99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3.5.1 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可靠性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该软件可用于处理同学选座，预定，扫码，延时等功能，这将连接到本地化数据库，系统会定时备份数据信息。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3.5.2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易用性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界面简洁清晰，操作简单，便于用户操作。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3.5.3 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安全性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每一个用户都有唯一的登录账号，密码可以根据用户的需要进行更改，用户被赋予一定的权限，且只能操作相应权限的信息。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3.5.4 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可维护性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系统应该可以进行必要的数据更新，如公告的改换，座位预定情况的更新。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3.5.5 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便携性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核心功能应该可以在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Andriod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系统上运行。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3.5.1 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可靠性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该软件可用于处理同学选座，预定，扫码，延时等功能，这将连接到本地化数据库，系统会定时备份数据信息。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3.5.2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易用性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界面简洁清晰，操作简单，便于用户操作。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3.5.3 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安全性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每一个用户都有唯一的登录账号，密码可以根据用户的需要进行更改，用户被赋予一定的权限，且只能操作相应权限的信息。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3.5.4 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可维护性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系统应该可以进行必要的数据更新，如公告的改换，座位预定情况的更新。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3.5.5 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便携性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核心功能应该可以在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Andriod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系统上运行。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3.5.1 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可靠性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该软件可用于处理同学选座，预定，扫码，延时等功能，这将连接到本地化数据库，系统会定时备份数据信息。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3.5.2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易用性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界面简洁清晰，操作简单，便于用户操作。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3.5.3 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安全性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每一个用户都有唯一的登录账号，密码可以根据用户的需要进行更改，用户被赋予一定的权限，且只能操作相应权限的信息。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3.5.4 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可维护性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系统应该可以进行必要的数据更新，如公告的改换，座位预定情况的更新。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3.5.5 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便携性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核心功能应该可以在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Andriod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系统上运行。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48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  <a:prstGeom prst="rect">
            <a:avLst/>
          </a:prstGeom>
        </p:spPr>
        <p:txBody>
          <a:bodyPr/>
          <a:lstStyle/>
          <a:p>
            <a:fld id="{3E7FC4C6-D029-4A02-8D8A-374C012F707B}" type="datetime1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7508"/>
      </p:ext>
    </p:extLst>
  </p:cSld>
  <p:clrMapOvr>
    <a:masterClrMapping/>
  </p:clrMapOvr>
  <p:hf hdr="0" ftr="0" dt="0"/>
  <p:extLst mod="1">
    <p:ext uri="{DCECCB84-F9BA-43D5-87BE-67443E8EF086}">
      <p15:sldGuideLst xmlns=""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/>
          <a:lstStyle/>
          <a:p>
            <a:fld id="{3E7FC4C6-D029-4A02-8D8A-374C012F707B}" type="datetime1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815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</p:spPr>
        <p:txBody>
          <a:bodyPr/>
          <a:lstStyle/>
          <a:p>
            <a:fld id="{3E7FC4C6-D029-4A02-8D8A-374C012F707B}" type="datetime1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9081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院徽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745" y="145813"/>
            <a:ext cx="682096" cy="6691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05" y="4361688"/>
            <a:ext cx="5627795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91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院徽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745" y="145813"/>
            <a:ext cx="682096" cy="6691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05" y="4361688"/>
            <a:ext cx="5627795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4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院徽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745" y="145813"/>
            <a:ext cx="682096" cy="6691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05" y="4361688"/>
            <a:ext cx="5627795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院徽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745" y="145813"/>
            <a:ext cx="682096" cy="6691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05" y="4361688"/>
            <a:ext cx="5627795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院徽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745" y="145813"/>
            <a:ext cx="682096" cy="6691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05" y="4361688"/>
            <a:ext cx="5627795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19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院徽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745" y="145813"/>
            <a:ext cx="682096" cy="6691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05" y="4361688"/>
            <a:ext cx="5627795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5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82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224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/>
          <a:lstStyle/>
          <a:p>
            <a:fld id="{3E7FC4C6-D029-4A02-8D8A-374C012F707B}" type="datetime1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4143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/>
          <a:lstStyle/>
          <a:p>
            <a:fld id="{3E7FC4C6-D029-4A02-8D8A-374C012F707B}" type="datetime1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7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F6879A-9CBE-4B28-AD8B-12F5DF23C6A9}" type="datetime1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506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/>
          <a:lstStyle/>
          <a:p>
            <a:fld id="{3E7FC4C6-D029-4A02-8D8A-374C012F707B}" type="datetime1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35298"/>
      </p:ext>
    </p:extLst>
  </p:cSld>
  <p:clrMapOvr>
    <a:masterClrMapping/>
  </p:clrMapOvr>
  <p:hf hdr="0" ftr="0" dt="0"/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/>
          <a:lstStyle/>
          <a:p>
            <a:fld id="{AC4D006E-3573-49D4-BEA0-7B5B64C8EDFE}" type="datetime1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8586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/>
          <a:lstStyle/>
          <a:p>
            <a:fld id="{B9D25F6B-40D9-4ED2-9306-49B62633A4C2}" type="datetime1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67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812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84BEFE52-2D3F-4BD5-AFD2-08925509856C}" type="datetime1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7560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84DC7CF-6A18-4EBB-9944-CC735FF06DA2}" type="datetime1">
              <a:rPr lang="zh-CN" altLang="en-US" smtClean="0"/>
              <a:pPr/>
              <a:t>2017/4/24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3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863361" y="906208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0286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  <p:sldLayoutId id="2147484286" r:id="rId12"/>
    <p:sldLayoutId id="2147484287" r:id="rId13"/>
    <p:sldLayoutId id="2147484288" r:id="rId14"/>
    <p:sldLayoutId id="2147484290" r:id="rId15"/>
    <p:sldLayoutId id="2147484291" r:id="rId16"/>
    <p:sldLayoutId id="2147484295" r:id="rId17"/>
    <p:sldLayoutId id="2147483650" r:id="rId18"/>
    <p:sldLayoutId id="2147483662" r:id="rId19"/>
    <p:sldLayoutId id="2147483661" r:id="rId20"/>
  </p:sldLayoutIdLst>
  <p:hf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0575" y="4159250"/>
            <a:ext cx="4149253" cy="269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37" name="标题 6"/>
          <p:cNvSpPr>
            <a:spLocks noGrp="1"/>
          </p:cNvSpPr>
          <p:nvPr>
            <p:ph type="ctrTitle" idx="4294967295"/>
          </p:nvPr>
        </p:nvSpPr>
        <p:spPr>
          <a:xfrm>
            <a:off x="3360738" y="747713"/>
            <a:ext cx="8831262" cy="1450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dist" eaLnBrk="1" hangingPunct="1"/>
            <a:r>
              <a:rPr lang="zh-CN" altLang="en-US" sz="6000" b="1" smtClean="0">
                <a:solidFill>
                  <a:schemeClr val="bg1"/>
                </a:solidFill>
              </a:rPr>
              <a:t>四川大学十佳学生会答辩</a:t>
            </a:r>
          </a:p>
        </p:txBody>
      </p:sp>
      <p:sp>
        <p:nvSpPr>
          <p:cNvPr id="14338" name="文本框 10"/>
          <p:cNvSpPr txBox="1">
            <a:spLocks noChangeArrowheads="1"/>
          </p:cNvSpPr>
          <p:nvPr/>
        </p:nvSpPr>
        <p:spPr bwMode="auto">
          <a:xfrm>
            <a:off x="5618946" y="5162699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54B5E"/>
                </a:solidFill>
              </a:rPr>
              <a:t>第五组</a:t>
            </a:r>
            <a:endParaRPr lang="zh-CN" altLang="en-US" dirty="0">
              <a:solidFill>
                <a:srgbClr val="354B5E"/>
              </a:solidFill>
            </a:endParaRPr>
          </a:p>
        </p:txBody>
      </p:sp>
      <p:sp>
        <p:nvSpPr>
          <p:cNvPr id="14340" name="标题 6"/>
          <p:cNvSpPr txBox="1">
            <a:spLocks/>
          </p:cNvSpPr>
          <p:nvPr/>
        </p:nvSpPr>
        <p:spPr bwMode="auto">
          <a:xfrm>
            <a:off x="908050" y="1876425"/>
            <a:ext cx="1051242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prstClr val="white"/>
                </a:solidFill>
                <a:latin typeface="Segoe UI Light" panose="020B0502040204020203" pitchFamily="34" charset="0"/>
                <a:ea typeface="微软雅黑 Light" pitchFamily="2" charset="-122"/>
              </a:rPr>
              <a:t>2016-2017</a:t>
            </a:r>
            <a:endParaRPr lang="zh-CN" altLang="en-US" sz="4800">
              <a:solidFill>
                <a:prstClr val="white"/>
              </a:solidFill>
              <a:latin typeface="Segoe UI Light" panose="020B0502040204020203" pitchFamily="34" charset="0"/>
              <a:ea typeface="微软雅黑 Light" pitchFamily="2" charset="-122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-50575" y="21431"/>
            <a:ext cx="12192001" cy="6924496"/>
            <a:chOff x="-1" y="-2313"/>
            <a:chExt cx="12192001" cy="6924496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>
                <a:alpha val="33000"/>
              </a:schemeClr>
            </a:solidFill>
            <a:ln>
              <a:noFill/>
            </a:ln>
          </p:spPr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>
                <a:alpha val="33000"/>
              </a:schemeClr>
            </a:solidFill>
            <a:ln>
              <a:noFill/>
            </a:ln>
          </p:spPr>
        </p:sp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>
                <a:alpha val="33000"/>
              </a:schemeClr>
            </a:solidFill>
            <a:ln>
              <a:noFill/>
            </a:ln>
          </p:spPr>
        </p:sp>
      </p:grpSp>
      <p:pic>
        <p:nvPicPr>
          <p:cNvPr id="1127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8" y="3724275"/>
            <a:ext cx="804862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-3" y="-35719"/>
            <a:ext cx="12192000" cy="4159250"/>
          </a:xfrm>
          <a:prstGeom prst="rect">
            <a:avLst/>
          </a:prstGeom>
          <a:solidFill>
            <a:srgbClr val="354B5E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9pPr>
          </a:lstStyle>
          <a:p>
            <a:pPr algn="ctr">
              <a:buFont typeface="Arial" charset="0"/>
              <a:buNone/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11" name="矩形 8"/>
          <p:cNvSpPr>
            <a:spLocks noChangeArrowheads="1"/>
          </p:cNvSpPr>
          <p:nvPr/>
        </p:nvSpPr>
        <p:spPr bwMode="auto">
          <a:xfrm>
            <a:off x="0" y="4087813"/>
            <a:ext cx="12192000" cy="71437"/>
          </a:xfrm>
          <a:prstGeom prst="rect">
            <a:avLst/>
          </a:prstGeom>
          <a:solidFill>
            <a:srgbClr val="D94A4A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9pPr>
          </a:lstStyle>
          <a:p>
            <a:pPr algn="ctr">
              <a:buFont typeface="Arial" charset="0"/>
              <a:buNone/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20" name="文本框 12"/>
          <p:cNvSpPr txBox="1">
            <a:spLocks noChangeArrowheads="1"/>
          </p:cNvSpPr>
          <p:nvPr/>
        </p:nvSpPr>
        <p:spPr bwMode="auto">
          <a:xfrm>
            <a:off x="4745004" y="5532587"/>
            <a:ext cx="27019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354B5E"/>
                </a:solidFill>
              </a:rPr>
              <a:t>答辩人</a:t>
            </a:r>
            <a:r>
              <a:rPr lang="zh-CN" altLang="en-US" sz="2400" dirty="0" smtClean="0">
                <a:solidFill>
                  <a:srgbClr val="354B5E"/>
                </a:solidFill>
              </a:rPr>
              <a:t>：</a:t>
            </a:r>
            <a:r>
              <a:rPr lang="zh-CN" altLang="en-US" sz="2400" dirty="0">
                <a:solidFill>
                  <a:srgbClr val="354B5E"/>
                </a:solidFill>
              </a:rPr>
              <a:t>董建文</a:t>
            </a:r>
            <a:endParaRPr lang="zh-CN" altLang="en-US" sz="2400" dirty="0">
              <a:solidFill>
                <a:srgbClr val="354B5E"/>
              </a:solidFill>
            </a:endParaRPr>
          </a:p>
        </p:txBody>
      </p:sp>
      <p:sp>
        <p:nvSpPr>
          <p:cNvPr id="13" name="标题 6"/>
          <p:cNvSpPr txBox="1">
            <a:spLocks/>
          </p:cNvSpPr>
          <p:nvPr/>
        </p:nvSpPr>
        <p:spPr>
          <a:xfrm>
            <a:off x="1640890" y="618851"/>
            <a:ext cx="9317037" cy="1020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6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RelaxBlog</a:t>
            </a:r>
            <a:r>
              <a:rPr lang="zh-CN" altLang="en-US" sz="5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个人博客系统</a:t>
            </a:r>
            <a:endParaRPr lang="zh-CN" altLang="en-US" sz="5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6"/>
          <p:cNvSpPr txBox="1">
            <a:spLocks/>
          </p:cNvSpPr>
          <p:nvPr/>
        </p:nvSpPr>
        <p:spPr bwMode="auto">
          <a:xfrm>
            <a:off x="2226236" y="1810182"/>
            <a:ext cx="7763510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None/>
            </a:pPr>
            <a:r>
              <a:rPr lang="zh-CN" altLang="en-US" sz="4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需求分析与设计</a:t>
            </a:r>
            <a:r>
              <a:rPr lang="zh-CN" altLang="en-US" sz="4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报告</a:t>
            </a:r>
            <a:endParaRPr lang="en-US" altLang="zh-CN" sz="4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文本框 10"/>
          <p:cNvSpPr txBox="1">
            <a:spLocks noChangeArrowheads="1"/>
          </p:cNvSpPr>
          <p:nvPr/>
        </p:nvSpPr>
        <p:spPr bwMode="auto">
          <a:xfrm>
            <a:off x="9552195" y="5562809"/>
            <a:ext cx="17235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err="1" smtClean="0">
                <a:solidFill>
                  <a:srgbClr val="354B5E"/>
                </a:solidFill>
              </a:rPr>
              <a:t>RelaxBlog</a:t>
            </a:r>
            <a:endParaRPr lang="en-US" altLang="zh-CN" dirty="0" smtClean="0">
              <a:solidFill>
                <a:srgbClr val="354B5E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354B5E"/>
                </a:solidFill>
              </a:rPr>
              <a:t>董建</a:t>
            </a:r>
            <a:r>
              <a:rPr lang="zh-CN" altLang="en-US" dirty="0" smtClean="0">
                <a:solidFill>
                  <a:srgbClr val="354B5E"/>
                </a:solidFill>
              </a:rPr>
              <a:t>文、黄伟</a:t>
            </a:r>
            <a:endParaRPr lang="zh-CN" altLang="en-US" dirty="0">
              <a:solidFill>
                <a:srgbClr val="354B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32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" grpId="0"/>
      <p:bldP spid="14338" grpId="0"/>
      <p:bldP spid="14340" grpId="0"/>
      <p:bldP spid="20" grpId="0"/>
      <p:bldP spid="13" grpId="0"/>
      <p:bldP spid="14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推进“网上共青团”建设"/>
          <p:cNvGrpSpPr/>
          <p:nvPr/>
        </p:nvGrpSpPr>
        <p:grpSpPr>
          <a:xfrm>
            <a:off x="3639452" y="1055069"/>
            <a:ext cx="4837216" cy="605612"/>
            <a:chOff x="3639452" y="902669"/>
            <a:chExt cx="4837216" cy="605612"/>
          </a:xfrm>
        </p:grpSpPr>
        <p:sp>
          <p:nvSpPr>
            <p:cNvPr id="6" name="文本框 5"/>
            <p:cNvSpPr txBox="1"/>
            <p:nvPr/>
          </p:nvSpPr>
          <p:spPr>
            <a:xfrm>
              <a:off x="3639452" y="902669"/>
              <a:ext cx="4837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协作图：阅读文章</a:t>
              </a:r>
              <a:endParaRPr lang="zh-CN" altLang="en-US" sz="2800" dirty="0">
                <a:solidFill>
                  <a:srgbClr val="3563A8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062547" y="1462562"/>
              <a:ext cx="3905794" cy="4571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02：共青团+高效服务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25" name="文本框 24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：性能需求与设计约束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77" y="1578289"/>
            <a:ext cx="8564733" cy="45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72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推进“网上共青团”建设"/>
          <p:cNvGrpSpPr/>
          <p:nvPr/>
        </p:nvGrpSpPr>
        <p:grpSpPr>
          <a:xfrm>
            <a:off x="3639452" y="970661"/>
            <a:ext cx="4837216" cy="690020"/>
            <a:chOff x="3639452" y="818261"/>
            <a:chExt cx="4837216" cy="690020"/>
          </a:xfrm>
        </p:grpSpPr>
        <p:sp>
          <p:nvSpPr>
            <p:cNvPr id="6" name="文本框 5"/>
            <p:cNvSpPr txBox="1"/>
            <p:nvPr/>
          </p:nvSpPr>
          <p:spPr>
            <a:xfrm>
              <a:off x="3639452" y="818261"/>
              <a:ext cx="4837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时序图：修改文章</a:t>
              </a:r>
              <a:endParaRPr lang="zh-CN" altLang="en-US" sz="2800" dirty="0">
                <a:solidFill>
                  <a:srgbClr val="3563A8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062547" y="1462562"/>
              <a:ext cx="3905794" cy="4571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02：共青团+高效服务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25" name="文本框 24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：性能需求与设计约束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4" y="1460214"/>
            <a:ext cx="10558768" cy="53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78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21165" y="1298752"/>
            <a:ext cx="5739464" cy="850900"/>
          </a:xfrm>
          <a:prstGeom prst="rect">
            <a:avLst/>
          </a:prstGeom>
          <a:solidFill>
            <a:srgbClr val="D74B4B"/>
          </a:solidFill>
          <a:ln>
            <a:solidFill>
              <a:srgbClr val="D7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确定软件范围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2" name="02：共青团+高效服务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13" name="文本框 12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03</a:t>
              </a:r>
              <a:r>
                <a:rPr lang="zh-CN" altLang="zh-CN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：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需求规格说明书介绍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任意多边形 14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3" y="2500851"/>
            <a:ext cx="7757178" cy="409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95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21165" y="1298752"/>
            <a:ext cx="5739464" cy="850900"/>
          </a:xfrm>
          <a:prstGeom prst="rect">
            <a:avLst/>
          </a:prstGeom>
          <a:solidFill>
            <a:srgbClr val="D74B4B"/>
          </a:solidFill>
          <a:ln>
            <a:solidFill>
              <a:srgbClr val="D7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确定功能需求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2" name="02：共青团+高效服务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13" name="文本框 12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03</a:t>
              </a:r>
              <a:r>
                <a:rPr lang="zh-CN" altLang="zh-CN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：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需求规格说明书介绍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任意多边形 14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5" y="2149652"/>
            <a:ext cx="4670474" cy="451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817" y="3319878"/>
            <a:ext cx="51244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33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21165" y="1298752"/>
            <a:ext cx="5739464" cy="850900"/>
          </a:xfrm>
          <a:prstGeom prst="rect">
            <a:avLst/>
          </a:prstGeom>
          <a:solidFill>
            <a:srgbClr val="D74B4B"/>
          </a:solidFill>
          <a:ln>
            <a:solidFill>
              <a:srgbClr val="D7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细化功能流程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2" name="02：共青团+高效服务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13" name="文本框 12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03</a:t>
              </a:r>
              <a:r>
                <a:rPr lang="zh-CN" altLang="zh-CN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：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需求规格说明书介绍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任意多边形 14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13" y="2832761"/>
            <a:ext cx="10879089" cy="39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6769" y="2447778"/>
            <a:ext cx="662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文档中以文字形式描述流程，由于用例过多，细节请参考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59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推进“网上共青团”建设"/>
          <p:cNvGrpSpPr/>
          <p:nvPr/>
        </p:nvGrpSpPr>
        <p:grpSpPr>
          <a:xfrm>
            <a:off x="3639452" y="1055069"/>
            <a:ext cx="4837216" cy="605612"/>
            <a:chOff x="3639452" y="902669"/>
            <a:chExt cx="4837216" cy="605612"/>
          </a:xfrm>
        </p:grpSpPr>
        <p:sp>
          <p:nvSpPr>
            <p:cNvPr id="6" name="文本框 5"/>
            <p:cNvSpPr txBox="1"/>
            <p:nvPr/>
          </p:nvSpPr>
          <p:spPr>
            <a:xfrm>
              <a:off x="3639452" y="902669"/>
              <a:ext cx="4837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数据设计</a:t>
              </a:r>
              <a:endParaRPr lang="zh-CN" altLang="en-US" sz="2800" dirty="0">
                <a:solidFill>
                  <a:srgbClr val="3563A8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062547" y="1462562"/>
              <a:ext cx="3905794" cy="4571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02：共青团+高效服务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25" name="文本框 24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：软件设计与建模</a:t>
              </a: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4" y="4570474"/>
            <a:ext cx="4781097" cy="2287526"/>
          </a:xfrm>
          <a:prstGeom prst="rect">
            <a:avLst/>
          </a:prstGeom>
        </p:spPr>
      </p:pic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66" y="1801358"/>
            <a:ext cx="4192172" cy="2592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735" y="1860488"/>
            <a:ext cx="4230858" cy="247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2934" y="25462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文章：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85956" y="2782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评论：</a:t>
            </a:r>
            <a:endParaRPr lang="zh-CN" altLang="en-US" dirty="0"/>
          </a:p>
        </p:txBody>
      </p:sp>
      <p:pic>
        <p:nvPicPr>
          <p:cNvPr id="4100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735" y="4611908"/>
            <a:ext cx="4057743" cy="220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52160" y="57142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120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推进“网上共青团”建设"/>
          <p:cNvGrpSpPr/>
          <p:nvPr/>
        </p:nvGrpSpPr>
        <p:grpSpPr>
          <a:xfrm>
            <a:off x="3639452" y="1055069"/>
            <a:ext cx="4837216" cy="605612"/>
            <a:chOff x="3639452" y="902669"/>
            <a:chExt cx="4837216" cy="605612"/>
          </a:xfrm>
        </p:grpSpPr>
        <p:sp>
          <p:nvSpPr>
            <p:cNvPr id="6" name="文本框 5"/>
            <p:cNvSpPr txBox="1"/>
            <p:nvPr/>
          </p:nvSpPr>
          <p:spPr>
            <a:xfrm>
              <a:off x="3639452" y="902669"/>
              <a:ext cx="4837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架构设计</a:t>
              </a:r>
              <a:endParaRPr lang="zh-CN" altLang="en-US" sz="2800" dirty="0">
                <a:solidFill>
                  <a:srgbClr val="3563A8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062547" y="1462562"/>
              <a:ext cx="3905794" cy="4571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02：共青团+高效服务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25" name="文本框 24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：软件设计与建模</a:t>
              </a: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122" name="Picture 2" descr="https://imgsa.baidu.com/baike/c0%3Dbaike72%2C5%2C5%2C72%2C24/sign=b3e68fb2d158ccbf0fb1bd6878b1d75b/2f738bd4b31c8701a1b394e6277f9e2f0708ff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59" y="2458597"/>
            <a:ext cx="3750806" cy="336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educity.cn/article_images/2014-03-17/11c9ab5b-370f-4cff-87c5-ee02f92d61e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357" y="2405985"/>
            <a:ext cx="4527336" cy="341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79963" y="3896751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B/S</a:t>
            </a:r>
            <a:r>
              <a:rPr lang="zh-CN" altLang="en-US" sz="2800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1334864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推进“网上共青团”建设"/>
          <p:cNvGrpSpPr/>
          <p:nvPr/>
        </p:nvGrpSpPr>
        <p:grpSpPr>
          <a:xfrm>
            <a:off x="3639452" y="1055069"/>
            <a:ext cx="4837216" cy="605612"/>
            <a:chOff x="3639452" y="902669"/>
            <a:chExt cx="4837216" cy="605612"/>
          </a:xfrm>
        </p:grpSpPr>
        <p:sp>
          <p:nvSpPr>
            <p:cNvPr id="6" name="文本框 5"/>
            <p:cNvSpPr txBox="1"/>
            <p:nvPr/>
          </p:nvSpPr>
          <p:spPr>
            <a:xfrm>
              <a:off x="3639452" y="902669"/>
              <a:ext cx="4837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GUI</a:t>
              </a:r>
              <a:r>
                <a:rPr lang="zh-CN" altLang="en-US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设计</a:t>
              </a:r>
              <a:endParaRPr lang="zh-CN" altLang="en-US" sz="2800" dirty="0">
                <a:solidFill>
                  <a:srgbClr val="3563A8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062547" y="1462562"/>
              <a:ext cx="3905794" cy="4571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02：共青团+高效服务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25" name="文本框 24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：软件设计与建模</a:t>
              </a: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99" y="3245038"/>
            <a:ext cx="5054350" cy="3108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3" y="3170102"/>
            <a:ext cx="4617862" cy="318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44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推进“网上共青团”建设"/>
          <p:cNvGrpSpPr/>
          <p:nvPr/>
        </p:nvGrpSpPr>
        <p:grpSpPr>
          <a:xfrm>
            <a:off x="3639452" y="1055069"/>
            <a:ext cx="4837216" cy="605612"/>
            <a:chOff x="3639452" y="902669"/>
            <a:chExt cx="4837216" cy="605612"/>
          </a:xfrm>
        </p:grpSpPr>
        <p:sp>
          <p:nvSpPr>
            <p:cNvPr id="6" name="文本框 5"/>
            <p:cNvSpPr txBox="1"/>
            <p:nvPr/>
          </p:nvSpPr>
          <p:spPr>
            <a:xfrm>
              <a:off x="3639452" y="902669"/>
              <a:ext cx="4837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GUI</a:t>
              </a:r>
              <a:r>
                <a:rPr lang="zh-CN" altLang="en-US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设计</a:t>
              </a:r>
              <a:endParaRPr lang="zh-CN" altLang="en-US" sz="2800" dirty="0">
                <a:solidFill>
                  <a:srgbClr val="3563A8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062547" y="1462562"/>
              <a:ext cx="3905794" cy="4571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02：共青团+高效服务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25" name="文本框 24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：软件设计与建模</a:t>
              </a: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99" y="3255681"/>
            <a:ext cx="5054350" cy="29166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3" y="3351526"/>
            <a:ext cx="4617862" cy="28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54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推进“网上共青团”建设"/>
          <p:cNvGrpSpPr/>
          <p:nvPr/>
        </p:nvGrpSpPr>
        <p:grpSpPr>
          <a:xfrm>
            <a:off x="3639452" y="1055069"/>
            <a:ext cx="4837216" cy="605612"/>
            <a:chOff x="3639452" y="902669"/>
            <a:chExt cx="4837216" cy="605612"/>
          </a:xfrm>
        </p:grpSpPr>
        <p:sp>
          <p:nvSpPr>
            <p:cNvPr id="6" name="文本框 5"/>
            <p:cNvSpPr txBox="1"/>
            <p:nvPr/>
          </p:nvSpPr>
          <p:spPr>
            <a:xfrm>
              <a:off x="3639452" y="902669"/>
              <a:ext cx="4837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设计类图</a:t>
              </a:r>
              <a:endParaRPr lang="zh-CN" altLang="en-US" sz="2800" dirty="0">
                <a:solidFill>
                  <a:srgbClr val="3563A8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062547" y="1462562"/>
              <a:ext cx="3905794" cy="4571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02：共青团+高效服务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25" name="文本框 24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：软件设计与建模</a:t>
              </a: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30" y="1856935"/>
            <a:ext cx="8028419" cy="4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25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 hidden="1"/>
          <p:cNvSpPr/>
          <p:nvPr/>
        </p:nvSpPr>
        <p:spPr>
          <a:xfrm>
            <a:off x="150214" y="715082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 hidden="1"/>
          <p:cNvSpPr txBox="1"/>
          <p:nvPr/>
        </p:nvSpPr>
        <p:spPr>
          <a:xfrm>
            <a:off x="-193273" y="130307"/>
            <a:ext cx="483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3563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360315" y="1746037"/>
            <a:ext cx="6296844" cy="584775"/>
            <a:chOff x="2953564" y="1348550"/>
            <a:chExt cx="6296844" cy="584775"/>
          </a:xfrm>
        </p:grpSpPr>
        <p:sp>
          <p:nvSpPr>
            <p:cNvPr id="78" name="文本框 77"/>
            <p:cNvSpPr txBox="1"/>
            <p:nvPr/>
          </p:nvSpPr>
          <p:spPr>
            <a:xfrm>
              <a:off x="2953564" y="1348550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01</a:t>
              </a:r>
              <a:endParaRPr lang="zh-CN" altLang="en-US" sz="3200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583651" y="1348550"/>
              <a:ext cx="56667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系统简介</a:t>
              </a:r>
              <a:endPara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37948" y="2456213"/>
            <a:ext cx="5372621" cy="587698"/>
            <a:chOff x="2953564" y="2401850"/>
            <a:chExt cx="5372621" cy="587698"/>
          </a:xfrm>
        </p:grpSpPr>
        <p:sp>
          <p:nvSpPr>
            <p:cNvPr id="94" name="文本框 93"/>
            <p:cNvSpPr txBox="1"/>
            <p:nvPr/>
          </p:nvSpPr>
          <p:spPr>
            <a:xfrm>
              <a:off x="2953564" y="2404773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02</a:t>
              </a:r>
              <a:endParaRPr lang="zh-CN" altLang="en-US" sz="3200" dirty="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3613815" y="2401850"/>
              <a:ext cx="4712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需求分析与建模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 hidden="1"/>
          <p:cNvGrpSpPr/>
          <p:nvPr/>
        </p:nvGrpSpPr>
        <p:grpSpPr>
          <a:xfrm>
            <a:off x="2465276" y="368022"/>
            <a:ext cx="6124672" cy="648740"/>
            <a:chOff x="2981118" y="736041"/>
            <a:chExt cx="6124672" cy="648740"/>
          </a:xfrm>
        </p:grpSpPr>
        <p:sp useBgFill="1">
          <p:nvSpPr>
            <p:cNvPr id="31" name="新时期共青团工作的方向是什么"/>
            <p:cNvSpPr txBox="1"/>
            <p:nvPr/>
          </p:nvSpPr>
          <p:spPr>
            <a:xfrm>
              <a:off x="2981118" y="736041"/>
              <a:ext cx="6124672" cy="58477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3563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共青团的“借力”与“助力”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3362683" y="1339062"/>
              <a:ext cx="5117287" cy="4571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01：共青团+资源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38" name="文本框 37"/>
            <p:cNvSpPr txBox="1"/>
            <p:nvPr/>
          </p:nvSpPr>
          <p:spPr>
            <a:xfrm>
              <a:off x="1253195" y="418033"/>
              <a:ext cx="7841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目录</a:t>
              </a:r>
              <a:endParaRPr lang="zh-CN" altLang="zh-CN" sz="2400" b="1" dirty="0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任意多边形 39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青年兴则国家兴，青年强则国家强"/>
          <p:cNvGrpSpPr/>
          <p:nvPr/>
        </p:nvGrpSpPr>
        <p:grpSpPr>
          <a:xfrm>
            <a:off x="1704050" y="1053144"/>
            <a:ext cx="4322751" cy="596449"/>
            <a:chOff x="1052765" y="2025748"/>
            <a:chExt cx="1915520" cy="749556"/>
          </a:xfrm>
        </p:grpSpPr>
        <p:sp>
          <p:nvSpPr>
            <p:cNvPr id="56" name="圆角矩形 55"/>
            <p:cNvSpPr/>
            <p:nvPr/>
          </p:nvSpPr>
          <p:spPr>
            <a:xfrm>
              <a:off x="1052765" y="2025748"/>
              <a:ext cx="1915520" cy="748524"/>
            </a:xfrm>
            <a:prstGeom prst="roundRect">
              <a:avLst>
                <a:gd name="adj" fmla="val 50000"/>
              </a:avLst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110482" y="2040419"/>
              <a:ext cx="1838301" cy="73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青年兴则国家兴，青年强则国家强"/>
          <p:cNvGrpSpPr/>
          <p:nvPr/>
        </p:nvGrpSpPr>
        <p:grpSpPr>
          <a:xfrm>
            <a:off x="1424067" y="3985343"/>
            <a:ext cx="4546462" cy="596332"/>
            <a:chOff x="953633" y="2025748"/>
            <a:chExt cx="2014652" cy="749409"/>
          </a:xfrm>
        </p:grpSpPr>
        <p:sp>
          <p:nvSpPr>
            <p:cNvPr id="59" name="圆角矩形 58"/>
            <p:cNvSpPr/>
            <p:nvPr/>
          </p:nvSpPr>
          <p:spPr>
            <a:xfrm>
              <a:off x="1052765" y="2025748"/>
              <a:ext cx="1915520" cy="748524"/>
            </a:xfrm>
            <a:prstGeom prst="roundRect">
              <a:avLst>
                <a:gd name="adj" fmla="val 50000"/>
              </a:avLst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53633" y="2040272"/>
              <a:ext cx="1838301" cy="73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94219" y="5223863"/>
            <a:ext cx="8219148" cy="584776"/>
            <a:chOff x="2989698" y="4699055"/>
            <a:chExt cx="8219148" cy="584776"/>
          </a:xfrm>
        </p:grpSpPr>
        <p:sp>
          <p:nvSpPr>
            <p:cNvPr id="91" name="文本框 90"/>
            <p:cNvSpPr txBox="1"/>
            <p:nvPr/>
          </p:nvSpPr>
          <p:spPr>
            <a:xfrm>
              <a:off x="2989698" y="4699056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05</a:t>
              </a:r>
              <a:endParaRPr lang="zh-CN" altLang="en-US" sz="3200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688488" y="4699055"/>
              <a:ext cx="75203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软件设计文档介绍</a:t>
              </a:r>
              <a:endPara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13883" y="4577564"/>
            <a:ext cx="5436972" cy="607480"/>
            <a:chOff x="2953563" y="3546064"/>
            <a:chExt cx="5436972" cy="607480"/>
          </a:xfrm>
        </p:grpSpPr>
        <p:sp>
          <p:nvSpPr>
            <p:cNvPr id="54" name="文本框 53"/>
            <p:cNvSpPr txBox="1"/>
            <p:nvPr/>
          </p:nvSpPr>
          <p:spPr>
            <a:xfrm>
              <a:off x="2953563" y="354606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04</a:t>
              </a:r>
              <a:endParaRPr lang="zh-CN" altLang="en-US" sz="32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678165" y="3568769"/>
              <a:ext cx="4712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软件设计与建模</a:t>
              </a:r>
              <a:endPara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371680" y="5907685"/>
            <a:ext cx="8219148" cy="584776"/>
            <a:chOff x="2989698" y="4699055"/>
            <a:chExt cx="8219148" cy="584776"/>
          </a:xfrm>
        </p:grpSpPr>
        <p:sp>
          <p:nvSpPr>
            <p:cNvPr id="36" name="文本框 35"/>
            <p:cNvSpPr txBox="1"/>
            <p:nvPr/>
          </p:nvSpPr>
          <p:spPr>
            <a:xfrm>
              <a:off x="2989698" y="4699056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06</a:t>
              </a:r>
              <a:endParaRPr lang="zh-CN" altLang="en-US" sz="32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688488" y="4699055"/>
              <a:ext cx="75203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软件开发计划</a:t>
              </a:r>
              <a:endPara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507373" y="6488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363739" y="3213525"/>
            <a:ext cx="5372621" cy="587698"/>
            <a:chOff x="2953564" y="2401850"/>
            <a:chExt cx="5372621" cy="587698"/>
          </a:xfrm>
        </p:grpSpPr>
        <p:sp>
          <p:nvSpPr>
            <p:cNvPr id="43" name="文本框 93"/>
            <p:cNvSpPr txBox="1"/>
            <p:nvPr/>
          </p:nvSpPr>
          <p:spPr>
            <a:xfrm>
              <a:off x="2953564" y="2404773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03</a:t>
              </a:r>
              <a:endParaRPr lang="zh-CN" altLang="en-US" sz="3200" dirty="0"/>
            </a:p>
          </p:txBody>
        </p:sp>
        <p:sp>
          <p:nvSpPr>
            <p:cNvPr id="44" name="文本框 94"/>
            <p:cNvSpPr txBox="1"/>
            <p:nvPr/>
          </p:nvSpPr>
          <p:spPr>
            <a:xfrm>
              <a:off x="3613815" y="2401850"/>
              <a:ext cx="4712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需求规格说明书介绍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394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微软创新杯启动仪式"/>
          <p:cNvGrpSpPr/>
          <p:nvPr/>
        </p:nvGrpSpPr>
        <p:grpSpPr>
          <a:xfrm>
            <a:off x="3702102" y="960979"/>
            <a:ext cx="4837216" cy="562583"/>
            <a:chOff x="3702102" y="960979"/>
            <a:chExt cx="4837216" cy="562583"/>
          </a:xfrm>
        </p:grpSpPr>
        <p:sp>
          <p:nvSpPr>
            <p:cNvPr id="53" name="微软创新杯启动仪式"/>
            <p:cNvSpPr txBox="1"/>
            <p:nvPr/>
          </p:nvSpPr>
          <p:spPr>
            <a:xfrm>
              <a:off x="3702102" y="960979"/>
              <a:ext cx="4837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设计文档的主要内容</a:t>
              </a:r>
              <a:endParaRPr lang="zh-CN" altLang="en-US" sz="2800" dirty="0">
                <a:solidFill>
                  <a:srgbClr val="3563A8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495194" y="1477843"/>
              <a:ext cx="3225196" cy="4571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01：共青团+资源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37" name="文本框 36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05</a:t>
              </a:r>
              <a:r>
                <a:rPr lang="zh-CN" altLang="en-US" sz="2400" dirty="0" smtClean="0"/>
                <a:t>：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软件设计文档介绍</a:t>
              </a: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任意多边形 45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570" y="1523562"/>
            <a:ext cx="68788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在需求说明书的基础上完成了功能的具体化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70C0"/>
                </a:solidFill>
              </a:rPr>
              <a:t>包含</a:t>
            </a:r>
            <a:r>
              <a:rPr lang="zh-CN" altLang="en-US" dirty="0" smtClean="0">
                <a:solidFill>
                  <a:srgbClr val="0070C0"/>
                </a:solidFill>
              </a:rPr>
              <a:t>了设计类图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70C0"/>
                </a:solidFill>
              </a:rPr>
              <a:t>包含了功能结构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70C0"/>
                </a:solidFill>
              </a:rPr>
              <a:t>包含了软件架构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70C0"/>
                </a:solidFill>
              </a:rPr>
              <a:t>包含了数据抽象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除上述之外，明确了开发环境、开发结构、运行时错误处理等内容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91" y="1758463"/>
            <a:ext cx="5003409" cy="509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2" y="3647050"/>
            <a:ext cx="6860663" cy="321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512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01：共青团+资源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18" name="文本框 17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06</a:t>
              </a:r>
              <a:r>
                <a:rPr lang="zh-CN" altLang="en-US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：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软件开发计划</a:t>
              </a: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任意多边形 19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94936" y="1262185"/>
            <a:ext cx="3826689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2060"/>
                </a:solidFill>
              </a:rPr>
              <a:t>已完成：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endParaRPr lang="en-US" altLang="zh-CN" sz="2800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项目调研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a.</a:t>
            </a:r>
            <a:r>
              <a:rPr lang="zh-CN" altLang="en-US" dirty="0" smtClean="0"/>
              <a:t>确定项目内容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b.</a:t>
            </a:r>
            <a:r>
              <a:rPr lang="zh-CN" altLang="en-US" dirty="0" smtClean="0"/>
              <a:t>查找相关项目及软件信息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c.</a:t>
            </a:r>
            <a:r>
              <a:rPr lang="zh-CN" altLang="en-US" dirty="0" smtClean="0"/>
              <a:t>现有项目优缺点分析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d.</a:t>
            </a:r>
            <a:r>
              <a:rPr lang="zh-CN" altLang="en-US" dirty="0" smtClean="0"/>
              <a:t>确定立项点和项目特性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项目启动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a.</a:t>
            </a:r>
            <a:r>
              <a:rPr lang="zh-CN" altLang="en-US" dirty="0" smtClean="0"/>
              <a:t>完成项目开发甘特图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b.</a:t>
            </a:r>
            <a:r>
              <a:rPr lang="zh-CN" altLang="en-US" dirty="0" smtClean="0"/>
              <a:t>完成开发计划书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c.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并做立项展示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a.</a:t>
            </a:r>
            <a:r>
              <a:rPr lang="zh-CN" altLang="en-US" dirty="0" smtClean="0"/>
              <a:t>列出需求清单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b.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story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c.</a:t>
            </a:r>
            <a:r>
              <a:rPr lang="zh-CN" altLang="en-US" dirty="0"/>
              <a:t>绘制</a:t>
            </a:r>
            <a:r>
              <a:rPr lang="zh-CN" altLang="en-US" dirty="0" smtClean="0"/>
              <a:t>需求模型图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d.</a:t>
            </a:r>
            <a:r>
              <a:rPr lang="zh-CN" altLang="en-US" dirty="0" smtClean="0"/>
              <a:t>完成需求规格说明书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系统设计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a.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设计样例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b.</a:t>
            </a:r>
            <a:r>
              <a:rPr lang="zh-CN" altLang="en-US" dirty="0" smtClean="0"/>
              <a:t>完成设计类图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9878" y="2303530"/>
            <a:ext cx="40334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	d.</a:t>
            </a:r>
            <a:r>
              <a:rPr lang="zh-CN" altLang="en-US" dirty="0" smtClean="0"/>
              <a:t>数据库模式设计</a:t>
            </a:r>
            <a:endParaRPr lang="en-US" altLang="zh-CN" dirty="0" smtClean="0"/>
          </a:p>
          <a:p>
            <a:r>
              <a:rPr lang="en-US" altLang="zh-CN" dirty="0" smtClean="0"/>
              <a:t>	e.</a:t>
            </a:r>
            <a:r>
              <a:rPr lang="zh-CN" altLang="en-US" dirty="0" smtClean="0"/>
              <a:t>设计报告</a:t>
            </a:r>
            <a:r>
              <a:rPr lang="en-US" altLang="zh-CN" dirty="0" smtClean="0"/>
              <a:t>PPT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实现阶段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a.</a:t>
            </a:r>
            <a:r>
              <a:rPr lang="zh-CN" altLang="en-US" dirty="0" smtClean="0"/>
              <a:t>建立系统框架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b.</a:t>
            </a:r>
            <a:r>
              <a:rPr lang="zh-CN" altLang="en-US" dirty="0" smtClean="0"/>
              <a:t>编写数据库（待完善）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c.</a:t>
            </a:r>
            <a:r>
              <a:rPr lang="zh-CN" altLang="en-US" dirty="0" smtClean="0"/>
              <a:t>完成接口的建立（待完善）</a:t>
            </a:r>
            <a:endParaRPr lang="zh-CN" altLang="en-US" dirty="0"/>
          </a:p>
        </p:txBody>
      </p:sp>
      <p:grpSp>
        <p:nvGrpSpPr>
          <p:cNvPr id="17" name="微软创新杯启动仪式"/>
          <p:cNvGrpSpPr/>
          <p:nvPr/>
        </p:nvGrpSpPr>
        <p:grpSpPr>
          <a:xfrm>
            <a:off x="3702102" y="960979"/>
            <a:ext cx="4837216" cy="562583"/>
            <a:chOff x="3702102" y="960979"/>
            <a:chExt cx="4837216" cy="562583"/>
          </a:xfrm>
        </p:grpSpPr>
        <p:sp>
          <p:nvSpPr>
            <p:cNvPr id="21" name="微软创新杯启动仪式"/>
            <p:cNvSpPr txBox="1"/>
            <p:nvPr/>
          </p:nvSpPr>
          <p:spPr>
            <a:xfrm>
              <a:off x="3702102" y="960979"/>
              <a:ext cx="4837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进展情况</a:t>
              </a:r>
              <a:endParaRPr lang="zh-CN" altLang="en-US" sz="2800" dirty="0">
                <a:solidFill>
                  <a:srgbClr val="3563A8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495194" y="1477843"/>
              <a:ext cx="3225196" cy="4571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32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01：共青团+资源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18" name="文本框 17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06</a:t>
              </a:r>
              <a:r>
                <a:rPr lang="zh-CN" altLang="en-US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：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软件开发计划</a:t>
              </a: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任意多边形 19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1844" y="1631852"/>
            <a:ext cx="1003351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小组成员不具备美学功底，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设计困难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对策：参考优秀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产品界面，尝试模仿风格并自己编写代码实现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项目开发用到以前未用过的语言和工具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对策：组内明确分工，现学现用并行开发。对于所有组员都用到的工具，</a:t>
            </a:r>
            <a:endParaRPr lang="en-US" altLang="zh-CN" sz="2400" dirty="0" smtClean="0"/>
          </a:p>
          <a:p>
            <a:r>
              <a:rPr lang="zh-CN" altLang="en-US" sz="2400" dirty="0" smtClean="0"/>
              <a:t>进行定期集训，共同学习。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</a:p>
        </p:txBody>
      </p:sp>
      <p:grpSp>
        <p:nvGrpSpPr>
          <p:cNvPr id="14" name="微软创新杯启动仪式"/>
          <p:cNvGrpSpPr/>
          <p:nvPr/>
        </p:nvGrpSpPr>
        <p:grpSpPr>
          <a:xfrm>
            <a:off x="3702102" y="960979"/>
            <a:ext cx="4837216" cy="562583"/>
            <a:chOff x="3702102" y="960979"/>
            <a:chExt cx="4837216" cy="562583"/>
          </a:xfrm>
        </p:grpSpPr>
        <p:sp>
          <p:nvSpPr>
            <p:cNvPr id="15" name="微软创新杯启动仪式"/>
            <p:cNvSpPr txBox="1"/>
            <p:nvPr/>
          </p:nvSpPr>
          <p:spPr>
            <a:xfrm>
              <a:off x="3702102" y="960979"/>
              <a:ext cx="4837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存在的主要问题和对策</a:t>
              </a:r>
              <a:endParaRPr lang="zh-CN" altLang="en-US" sz="2800" dirty="0">
                <a:solidFill>
                  <a:srgbClr val="3563A8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95194" y="1477843"/>
              <a:ext cx="3225196" cy="4571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171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01：共青团+资源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18" name="文本框 17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06</a:t>
              </a:r>
              <a:r>
                <a:rPr lang="zh-CN" altLang="en-US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：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软件开发计划</a:t>
              </a: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任意多边形 19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1844" y="1631852"/>
            <a:ext cx="903484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实现阶段：</a:t>
            </a:r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一周内完善数据库和接口的实现。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两周内走通主要功能流程，确保模块可以适当运用于最终项目。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三周内完成前后端实现并能使用，开发过程中各模块由编码者</a:t>
            </a:r>
            <a:endParaRPr lang="en-US" altLang="zh-CN" sz="2400" dirty="0" smtClean="0"/>
          </a:p>
          <a:p>
            <a:r>
              <a:rPr lang="zh-CN" altLang="en-US" sz="2400" dirty="0" smtClean="0"/>
              <a:t>交由对方进行测试。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UI</a:t>
            </a:r>
            <a:r>
              <a:rPr lang="zh-CN" altLang="en-US" sz="2400" dirty="0" smtClean="0"/>
              <a:t>的美化、完善，可以贯穿实现阶段。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</a:p>
        </p:txBody>
      </p:sp>
      <p:grpSp>
        <p:nvGrpSpPr>
          <p:cNvPr id="13" name="微软创新杯启动仪式"/>
          <p:cNvGrpSpPr/>
          <p:nvPr/>
        </p:nvGrpSpPr>
        <p:grpSpPr>
          <a:xfrm>
            <a:off x="3702102" y="960979"/>
            <a:ext cx="4837216" cy="562583"/>
            <a:chOff x="3702102" y="960979"/>
            <a:chExt cx="4837216" cy="562583"/>
          </a:xfrm>
        </p:grpSpPr>
        <p:sp>
          <p:nvSpPr>
            <p:cNvPr id="14" name="微软创新杯启动仪式"/>
            <p:cNvSpPr txBox="1"/>
            <p:nvPr/>
          </p:nvSpPr>
          <p:spPr>
            <a:xfrm>
              <a:off x="3702102" y="960979"/>
              <a:ext cx="4837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下一阶段的工作计划</a:t>
              </a:r>
              <a:endParaRPr lang="zh-CN" altLang="en-US" sz="2800" dirty="0">
                <a:solidFill>
                  <a:srgbClr val="3563A8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95194" y="1477843"/>
              <a:ext cx="3225196" cy="4571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802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6"/>
          <p:cNvSpPr>
            <a:spLocks noGrp="1"/>
          </p:cNvSpPr>
          <p:nvPr>
            <p:ph type="ctrTitle" idx="4294967295"/>
          </p:nvPr>
        </p:nvSpPr>
        <p:spPr>
          <a:xfrm>
            <a:off x="3360738" y="747713"/>
            <a:ext cx="8831262" cy="1450975"/>
          </a:xfrm>
          <a:prstGeom prst="rect">
            <a:avLst/>
          </a:prstGeom>
        </p:spPr>
        <p:txBody>
          <a:bodyPr anchor="b"/>
          <a:lstStyle/>
          <a:p>
            <a:pPr algn="dist" eaLnBrk="1" hangingPunct="1"/>
            <a:r>
              <a:rPr lang="zh-CN" altLang="en-US" sz="6000" b="1" smtClean="0">
                <a:solidFill>
                  <a:schemeClr val="bg1"/>
                </a:solidFill>
              </a:rPr>
              <a:t>四川大学十佳学生会答辩</a:t>
            </a:r>
          </a:p>
        </p:txBody>
      </p:sp>
      <p:sp>
        <p:nvSpPr>
          <p:cNvPr id="14338" name="文本框 10"/>
          <p:cNvSpPr txBox="1">
            <a:spLocks noChangeArrowheads="1"/>
          </p:cNvSpPr>
          <p:nvPr/>
        </p:nvSpPr>
        <p:spPr bwMode="auto">
          <a:xfrm>
            <a:off x="5618946" y="5162699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rgbClr val="354B5E"/>
                </a:solidFill>
              </a:rPr>
              <a:t>第五组</a:t>
            </a:r>
            <a:endParaRPr lang="zh-CN" altLang="en-US" dirty="0">
              <a:solidFill>
                <a:srgbClr val="354B5E"/>
              </a:solidFill>
            </a:endParaRPr>
          </a:p>
        </p:txBody>
      </p:sp>
      <p:sp>
        <p:nvSpPr>
          <p:cNvPr id="14340" name="标题 6"/>
          <p:cNvSpPr txBox="1">
            <a:spLocks/>
          </p:cNvSpPr>
          <p:nvPr/>
        </p:nvSpPr>
        <p:spPr bwMode="auto">
          <a:xfrm>
            <a:off x="908050" y="1876425"/>
            <a:ext cx="1051242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chemeClr val="bg1"/>
                </a:solidFill>
                <a:latin typeface="Segoe UI Light" panose="020B0502040204020203" pitchFamily="34" charset="0"/>
                <a:ea typeface="微软雅黑 Light" pitchFamily="2" charset="-122"/>
              </a:rPr>
              <a:t>2016-2017</a:t>
            </a:r>
            <a:endParaRPr lang="zh-CN" altLang="en-US" sz="4800">
              <a:solidFill>
                <a:schemeClr val="bg1"/>
              </a:solidFill>
              <a:latin typeface="Segoe UI Light" panose="020B0502040204020203" pitchFamily="34" charset="0"/>
              <a:ea typeface="微软雅黑 Light" pitchFamily="2" charset="-122"/>
            </a:endParaRPr>
          </a:p>
        </p:txBody>
      </p:sp>
      <p:pic>
        <p:nvPicPr>
          <p:cNvPr id="1127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8" y="3724275"/>
            <a:ext cx="804862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-3" y="-35719"/>
            <a:ext cx="12192000" cy="4159250"/>
          </a:xfrm>
          <a:prstGeom prst="rect">
            <a:avLst/>
          </a:prstGeom>
          <a:solidFill>
            <a:srgbClr val="354B5E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11" name="矩形 8"/>
          <p:cNvSpPr>
            <a:spLocks noChangeArrowheads="1"/>
          </p:cNvSpPr>
          <p:nvPr/>
        </p:nvSpPr>
        <p:spPr bwMode="auto">
          <a:xfrm>
            <a:off x="0" y="4087813"/>
            <a:ext cx="12192000" cy="71437"/>
          </a:xfrm>
          <a:prstGeom prst="rect">
            <a:avLst/>
          </a:prstGeom>
          <a:solidFill>
            <a:srgbClr val="D94A4A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egoe UI" charset="0"/>
                <a:ea typeface="微软雅黑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15" name="标题 6"/>
          <p:cNvSpPr txBox="1">
            <a:spLocks/>
          </p:cNvSpPr>
          <p:nvPr/>
        </p:nvSpPr>
        <p:spPr>
          <a:xfrm>
            <a:off x="1437479" y="1934432"/>
            <a:ext cx="9317037" cy="10207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8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2"/>
          <p:cNvSpPr txBox="1">
            <a:spLocks noChangeArrowheads="1"/>
          </p:cNvSpPr>
          <p:nvPr/>
        </p:nvSpPr>
        <p:spPr bwMode="auto">
          <a:xfrm>
            <a:off x="4745004" y="5532587"/>
            <a:ext cx="27019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354B5E"/>
                </a:solidFill>
              </a:rPr>
              <a:t>答辩人</a:t>
            </a:r>
            <a:r>
              <a:rPr lang="zh-CN" altLang="en-US" sz="2400" dirty="0" smtClean="0">
                <a:solidFill>
                  <a:srgbClr val="354B5E"/>
                </a:solidFill>
              </a:rPr>
              <a:t>：董建文</a:t>
            </a:r>
            <a:endParaRPr lang="zh-CN" altLang="en-US" sz="2400" dirty="0">
              <a:solidFill>
                <a:srgbClr val="354B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54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" grpId="0"/>
      <p:bldP spid="14338" grpId="0"/>
      <p:bldP spid="14340" grpId="0"/>
      <p:bldP spid="15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871003" y="1717964"/>
            <a:ext cx="8342141" cy="2744923"/>
            <a:chOff x="1871003" y="1717964"/>
            <a:chExt cx="8342141" cy="2744923"/>
          </a:xfrm>
        </p:grpSpPr>
        <p:sp>
          <p:nvSpPr>
            <p:cNvPr id="11" name="文本框 11"/>
            <p:cNvSpPr txBox="1">
              <a:spLocks noChangeArrowheads="1"/>
            </p:cNvSpPr>
            <p:nvPr/>
          </p:nvSpPr>
          <p:spPr bwMode="auto">
            <a:xfrm>
              <a:off x="1871003" y="2820239"/>
              <a:ext cx="242246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zh-CN" sz="3200" dirty="0" err="1" smtClean="0">
                  <a:solidFill>
                    <a:schemeClr val="tx2"/>
                  </a:solidFill>
                </a:rPr>
                <a:t>RelaxBlog</a:t>
              </a:r>
              <a:endParaRPr lang="zh-CN" altLang="en-US" sz="3200" dirty="0">
                <a:solidFill>
                  <a:schemeClr val="tx2"/>
                </a:solidFill>
              </a:endParaRP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4225636" y="1921363"/>
              <a:ext cx="637309" cy="2391642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84617" y="1717964"/>
              <a:ext cx="5128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400" b="1" dirty="0" smtClean="0"/>
                <a:t>基于</a:t>
              </a:r>
              <a:r>
                <a:rPr lang="en-US" altLang="zh-CN" sz="2400" b="1" dirty="0" smtClean="0"/>
                <a:t>Web</a:t>
              </a:r>
              <a:r>
                <a:rPr lang="zh-CN" altLang="en-US" sz="2400" b="1" dirty="0" smtClean="0"/>
                <a:t>的博客系统</a:t>
              </a:r>
              <a:endParaRPr lang="zh-CN" altLang="en-US" sz="2400" b="1" dirty="0" smtClean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084617" y="2820239"/>
              <a:ext cx="4225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由个人管理维护</a:t>
              </a:r>
              <a:endParaRPr lang="zh-CN" altLang="en-US" sz="2400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084617" y="4001222"/>
              <a:ext cx="4419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多元素、简洁易用</a:t>
              </a:r>
              <a:endParaRPr lang="zh-CN" altLang="en-US" sz="2400" b="1" dirty="0"/>
            </a:p>
          </p:txBody>
        </p:sp>
      </p:grpSp>
      <p:grpSp>
        <p:nvGrpSpPr>
          <p:cNvPr id="19" name="02：共青团+高效服务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20" name="文本框 19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01</a:t>
              </a:r>
              <a:r>
                <a:rPr lang="zh-CN" altLang="zh-CN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：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系统简介</a:t>
              </a: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 21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412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推进“网上共青团”建设"/>
          <p:cNvGrpSpPr/>
          <p:nvPr/>
        </p:nvGrpSpPr>
        <p:grpSpPr>
          <a:xfrm>
            <a:off x="3639452" y="1055069"/>
            <a:ext cx="4837216" cy="605612"/>
            <a:chOff x="3639452" y="902669"/>
            <a:chExt cx="4837216" cy="605612"/>
          </a:xfrm>
        </p:grpSpPr>
        <p:sp>
          <p:nvSpPr>
            <p:cNvPr id="6" name="文本框 5"/>
            <p:cNvSpPr txBox="1"/>
            <p:nvPr/>
          </p:nvSpPr>
          <p:spPr>
            <a:xfrm>
              <a:off x="3639452" y="902669"/>
              <a:ext cx="4837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产品目标</a:t>
              </a:r>
              <a:endParaRPr lang="zh-CN" altLang="en-US" sz="2800" dirty="0">
                <a:solidFill>
                  <a:srgbClr val="3563A8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062547" y="1462562"/>
              <a:ext cx="3905794" cy="4571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02：共青团+高效服务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25" name="文本框 24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01</a:t>
              </a:r>
              <a:r>
                <a:rPr lang="zh-CN" altLang="zh-CN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：</a:t>
              </a:r>
              <a:r>
                <a:rPr lang="zh-CN" altLang="en-US" sz="2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系统简介</a:t>
              </a:r>
              <a:endParaRPr lang="zh-CN" altLang="zh-CN" sz="2400" dirty="0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文字：公众号数据"/>
          <p:cNvGrpSpPr/>
          <p:nvPr/>
        </p:nvGrpSpPr>
        <p:grpSpPr>
          <a:xfrm>
            <a:off x="2532184" y="2169755"/>
            <a:ext cx="8665698" cy="3399892"/>
            <a:chOff x="5340725" y="1922419"/>
            <a:chExt cx="8190021" cy="3399892"/>
          </a:xfrm>
        </p:grpSpPr>
        <p:sp>
          <p:nvSpPr>
            <p:cNvPr id="40" name="矩形 5"/>
            <p:cNvSpPr>
              <a:spLocks noChangeArrowheads="1"/>
            </p:cNvSpPr>
            <p:nvPr/>
          </p:nvSpPr>
          <p:spPr bwMode="auto">
            <a:xfrm>
              <a:off x="5926350" y="1922419"/>
              <a:ext cx="75778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dirty="0" smtClean="0"/>
                <a:t>基本功能</a:t>
              </a:r>
              <a:r>
                <a:rPr lang="zh-CN" altLang="en-US" dirty="0" smtClean="0"/>
                <a:t>：登录、文章发布、文章浏览、页面信息管理</a:t>
              </a:r>
              <a:endParaRPr lang="zh-CN" altLang="en-US" dirty="0"/>
            </a:p>
          </p:txBody>
        </p:sp>
        <p:sp>
          <p:nvSpPr>
            <p:cNvPr id="41" name="矩形 7"/>
            <p:cNvSpPr>
              <a:spLocks noChangeArrowheads="1"/>
            </p:cNvSpPr>
            <p:nvPr/>
          </p:nvSpPr>
          <p:spPr bwMode="auto">
            <a:xfrm>
              <a:off x="5939645" y="2731278"/>
              <a:ext cx="7524624" cy="415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14000"/>
                </a:lnSpc>
                <a:spcBef>
                  <a:spcPct val="0"/>
                </a:spcBef>
                <a:buNone/>
              </a:pPr>
              <a:r>
                <a:rPr lang="zh-CN" altLang="en-US" dirty="0" smtClean="0"/>
                <a:t>文件管理：上传文件、删除文件</a:t>
              </a:r>
              <a:endParaRPr lang="zh-CN" altLang="zh-CN" dirty="0"/>
            </a:p>
          </p:txBody>
        </p:sp>
        <p:sp>
          <p:nvSpPr>
            <p:cNvPr id="42" name="矩形 12"/>
            <p:cNvSpPr>
              <a:spLocks noChangeArrowheads="1"/>
            </p:cNvSpPr>
            <p:nvPr/>
          </p:nvSpPr>
          <p:spPr bwMode="auto">
            <a:xfrm>
              <a:off x="5942386" y="3682050"/>
              <a:ext cx="75351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dirty="0" smtClean="0"/>
                <a:t>交互：留言管理、友情链接</a:t>
              </a:r>
              <a:endParaRPr lang="zh-CN" altLang="en-US" dirty="0"/>
            </a:p>
          </p:txBody>
        </p:sp>
        <p:sp>
          <p:nvSpPr>
            <p:cNvPr id="43" name="矩形 12"/>
            <p:cNvSpPr>
              <a:spLocks noChangeArrowheads="1"/>
            </p:cNvSpPr>
            <p:nvPr/>
          </p:nvSpPr>
          <p:spPr bwMode="auto">
            <a:xfrm>
              <a:off x="5966236" y="4528247"/>
              <a:ext cx="7564510" cy="7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14000"/>
                </a:lnSpc>
                <a:spcBef>
                  <a:spcPct val="0"/>
                </a:spcBef>
                <a:buNone/>
              </a:pPr>
              <a:r>
                <a:rPr lang="zh-CN" altLang="en-US" dirty="0" smtClean="0"/>
                <a:t>目标用户</a:t>
              </a:r>
              <a:r>
                <a:rPr lang="zh-CN" altLang="en-US" dirty="0" smtClean="0"/>
                <a:t>：有意在服务器上建立个人博客，分享文章或建立自媒体平台的个人或组织。</a:t>
              </a:r>
              <a:endParaRPr lang="zh-CN" altLang="zh-CN" dirty="0"/>
            </a:p>
          </p:txBody>
        </p:sp>
        <p:sp>
          <p:nvSpPr>
            <p:cNvPr id="44" name="Freeform 121"/>
            <p:cNvSpPr>
              <a:spLocks noEditPoints="1"/>
            </p:cNvSpPr>
            <p:nvPr/>
          </p:nvSpPr>
          <p:spPr bwMode="auto">
            <a:xfrm>
              <a:off x="5367316" y="2091388"/>
              <a:ext cx="374650" cy="374650"/>
            </a:xfrm>
            <a:custGeom>
              <a:avLst/>
              <a:gdLst>
                <a:gd name="T0" fmla="*/ 2147483646 w 200"/>
                <a:gd name="T1" fmla="*/ 0 h 200"/>
                <a:gd name="T2" fmla="*/ 0 w 200"/>
                <a:gd name="T3" fmla="*/ 2147483646 h 200"/>
                <a:gd name="T4" fmla="*/ 2147483646 w 200"/>
                <a:gd name="T5" fmla="*/ 2147483646 h 200"/>
                <a:gd name="T6" fmla="*/ 2147483646 w 200"/>
                <a:gd name="T7" fmla="*/ 2147483646 h 200"/>
                <a:gd name="T8" fmla="*/ 2147483646 w 200"/>
                <a:gd name="T9" fmla="*/ 0 h 200"/>
                <a:gd name="T10" fmla="*/ 2147483646 w 200"/>
                <a:gd name="T11" fmla="*/ 2147483646 h 200"/>
                <a:gd name="T12" fmla="*/ 2147483646 w 200"/>
                <a:gd name="T13" fmla="*/ 2147483646 h 200"/>
                <a:gd name="T14" fmla="*/ 2147483646 w 200"/>
                <a:gd name="T15" fmla="*/ 2147483646 h 200"/>
                <a:gd name="T16" fmla="*/ 2147483646 w 200"/>
                <a:gd name="T17" fmla="*/ 2147483646 h 200"/>
                <a:gd name="T18" fmla="*/ 2147483646 w 200"/>
                <a:gd name="T19" fmla="*/ 2147483646 h 200"/>
                <a:gd name="T20" fmla="*/ 2147483646 w 200"/>
                <a:gd name="T21" fmla="*/ 2147483646 h 200"/>
                <a:gd name="T22" fmla="*/ 2147483646 w 200"/>
                <a:gd name="T23" fmla="*/ 2147483646 h 200"/>
                <a:gd name="T24" fmla="*/ 2147483646 w 200"/>
                <a:gd name="T25" fmla="*/ 2147483646 h 200"/>
                <a:gd name="T26" fmla="*/ 2147483646 w 200"/>
                <a:gd name="T27" fmla="*/ 2147483646 h 200"/>
                <a:gd name="T28" fmla="*/ 2147483646 w 200"/>
                <a:gd name="T29" fmla="*/ 2147483646 h 200"/>
                <a:gd name="T30" fmla="*/ 2147483646 w 200"/>
                <a:gd name="T31" fmla="*/ 2147483646 h 20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5"/>
                    <a:pt x="156" y="0"/>
                    <a:pt x="100" y="0"/>
                  </a:cubicBezTo>
                  <a:close/>
                  <a:moveTo>
                    <a:pt x="159" y="73"/>
                  </a:moveTo>
                  <a:cubicBezTo>
                    <a:pt x="90" y="139"/>
                    <a:pt x="90" y="139"/>
                    <a:pt x="90" y="139"/>
                  </a:cubicBezTo>
                  <a:cubicBezTo>
                    <a:pt x="89" y="140"/>
                    <a:pt x="88" y="141"/>
                    <a:pt x="86" y="141"/>
                  </a:cubicBezTo>
                  <a:cubicBezTo>
                    <a:pt x="85" y="141"/>
                    <a:pt x="83" y="140"/>
                    <a:pt x="82" y="139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3" y="110"/>
                    <a:pt x="53" y="106"/>
                    <a:pt x="55" y="104"/>
                  </a:cubicBezTo>
                  <a:cubicBezTo>
                    <a:pt x="57" y="102"/>
                    <a:pt x="61" y="102"/>
                    <a:pt x="64" y="104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150" y="64"/>
                    <a:pt x="150" y="64"/>
                    <a:pt x="150" y="64"/>
                  </a:cubicBezTo>
                  <a:cubicBezTo>
                    <a:pt x="153" y="62"/>
                    <a:pt x="157" y="62"/>
                    <a:pt x="159" y="64"/>
                  </a:cubicBezTo>
                  <a:cubicBezTo>
                    <a:pt x="161" y="67"/>
                    <a:pt x="161" y="71"/>
                    <a:pt x="159" y="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21"/>
            <p:cNvSpPr>
              <a:spLocks noEditPoints="1"/>
            </p:cNvSpPr>
            <p:nvPr/>
          </p:nvSpPr>
          <p:spPr bwMode="auto">
            <a:xfrm>
              <a:off x="5354020" y="2872027"/>
              <a:ext cx="374650" cy="374650"/>
            </a:xfrm>
            <a:custGeom>
              <a:avLst/>
              <a:gdLst>
                <a:gd name="T0" fmla="*/ 2147483646 w 200"/>
                <a:gd name="T1" fmla="*/ 0 h 200"/>
                <a:gd name="T2" fmla="*/ 0 w 200"/>
                <a:gd name="T3" fmla="*/ 2147483646 h 200"/>
                <a:gd name="T4" fmla="*/ 2147483646 w 200"/>
                <a:gd name="T5" fmla="*/ 2147483646 h 200"/>
                <a:gd name="T6" fmla="*/ 2147483646 w 200"/>
                <a:gd name="T7" fmla="*/ 2147483646 h 200"/>
                <a:gd name="T8" fmla="*/ 2147483646 w 200"/>
                <a:gd name="T9" fmla="*/ 0 h 200"/>
                <a:gd name="T10" fmla="*/ 2147483646 w 200"/>
                <a:gd name="T11" fmla="*/ 2147483646 h 200"/>
                <a:gd name="T12" fmla="*/ 2147483646 w 200"/>
                <a:gd name="T13" fmla="*/ 2147483646 h 200"/>
                <a:gd name="T14" fmla="*/ 2147483646 w 200"/>
                <a:gd name="T15" fmla="*/ 2147483646 h 200"/>
                <a:gd name="T16" fmla="*/ 2147483646 w 200"/>
                <a:gd name="T17" fmla="*/ 2147483646 h 200"/>
                <a:gd name="T18" fmla="*/ 2147483646 w 200"/>
                <a:gd name="T19" fmla="*/ 2147483646 h 200"/>
                <a:gd name="T20" fmla="*/ 2147483646 w 200"/>
                <a:gd name="T21" fmla="*/ 2147483646 h 200"/>
                <a:gd name="T22" fmla="*/ 2147483646 w 200"/>
                <a:gd name="T23" fmla="*/ 2147483646 h 200"/>
                <a:gd name="T24" fmla="*/ 2147483646 w 200"/>
                <a:gd name="T25" fmla="*/ 2147483646 h 200"/>
                <a:gd name="T26" fmla="*/ 2147483646 w 200"/>
                <a:gd name="T27" fmla="*/ 2147483646 h 200"/>
                <a:gd name="T28" fmla="*/ 2147483646 w 200"/>
                <a:gd name="T29" fmla="*/ 2147483646 h 200"/>
                <a:gd name="T30" fmla="*/ 2147483646 w 200"/>
                <a:gd name="T31" fmla="*/ 2147483646 h 20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5"/>
                    <a:pt x="156" y="0"/>
                    <a:pt x="100" y="0"/>
                  </a:cubicBezTo>
                  <a:close/>
                  <a:moveTo>
                    <a:pt x="159" y="73"/>
                  </a:moveTo>
                  <a:cubicBezTo>
                    <a:pt x="90" y="139"/>
                    <a:pt x="90" y="139"/>
                    <a:pt x="90" y="139"/>
                  </a:cubicBezTo>
                  <a:cubicBezTo>
                    <a:pt x="89" y="140"/>
                    <a:pt x="88" y="141"/>
                    <a:pt x="86" y="141"/>
                  </a:cubicBezTo>
                  <a:cubicBezTo>
                    <a:pt x="85" y="141"/>
                    <a:pt x="83" y="140"/>
                    <a:pt x="82" y="139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3" y="110"/>
                    <a:pt x="53" y="106"/>
                    <a:pt x="55" y="104"/>
                  </a:cubicBezTo>
                  <a:cubicBezTo>
                    <a:pt x="57" y="102"/>
                    <a:pt x="61" y="102"/>
                    <a:pt x="64" y="104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150" y="64"/>
                    <a:pt x="150" y="64"/>
                    <a:pt x="150" y="64"/>
                  </a:cubicBezTo>
                  <a:cubicBezTo>
                    <a:pt x="153" y="62"/>
                    <a:pt x="157" y="62"/>
                    <a:pt x="159" y="64"/>
                  </a:cubicBezTo>
                  <a:cubicBezTo>
                    <a:pt x="161" y="67"/>
                    <a:pt x="161" y="71"/>
                    <a:pt x="159" y="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1"/>
            <p:cNvSpPr>
              <a:spLocks noEditPoints="1"/>
            </p:cNvSpPr>
            <p:nvPr/>
          </p:nvSpPr>
          <p:spPr bwMode="auto">
            <a:xfrm>
              <a:off x="5354020" y="3790706"/>
              <a:ext cx="374650" cy="374650"/>
            </a:xfrm>
            <a:custGeom>
              <a:avLst/>
              <a:gdLst>
                <a:gd name="T0" fmla="*/ 2147483646 w 200"/>
                <a:gd name="T1" fmla="*/ 0 h 200"/>
                <a:gd name="T2" fmla="*/ 0 w 200"/>
                <a:gd name="T3" fmla="*/ 2147483646 h 200"/>
                <a:gd name="T4" fmla="*/ 2147483646 w 200"/>
                <a:gd name="T5" fmla="*/ 2147483646 h 200"/>
                <a:gd name="T6" fmla="*/ 2147483646 w 200"/>
                <a:gd name="T7" fmla="*/ 2147483646 h 200"/>
                <a:gd name="T8" fmla="*/ 2147483646 w 200"/>
                <a:gd name="T9" fmla="*/ 0 h 200"/>
                <a:gd name="T10" fmla="*/ 2147483646 w 200"/>
                <a:gd name="T11" fmla="*/ 2147483646 h 200"/>
                <a:gd name="T12" fmla="*/ 2147483646 w 200"/>
                <a:gd name="T13" fmla="*/ 2147483646 h 200"/>
                <a:gd name="T14" fmla="*/ 2147483646 w 200"/>
                <a:gd name="T15" fmla="*/ 2147483646 h 200"/>
                <a:gd name="T16" fmla="*/ 2147483646 w 200"/>
                <a:gd name="T17" fmla="*/ 2147483646 h 200"/>
                <a:gd name="T18" fmla="*/ 2147483646 w 200"/>
                <a:gd name="T19" fmla="*/ 2147483646 h 200"/>
                <a:gd name="T20" fmla="*/ 2147483646 w 200"/>
                <a:gd name="T21" fmla="*/ 2147483646 h 200"/>
                <a:gd name="T22" fmla="*/ 2147483646 w 200"/>
                <a:gd name="T23" fmla="*/ 2147483646 h 200"/>
                <a:gd name="T24" fmla="*/ 2147483646 w 200"/>
                <a:gd name="T25" fmla="*/ 2147483646 h 200"/>
                <a:gd name="T26" fmla="*/ 2147483646 w 200"/>
                <a:gd name="T27" fmla="*/ 2147483646 h 200"/>
                <a:gd name="T28" fmla="*/ 2147483646 w 200"/>
                <a:gd name="T29" fmla="*/ 2147483646 h 200"/>
                <a:gd name="T30" fmla="*/ 2147483646 w 200"/>
                <a:gd name="T31" fmla="*/ 2147483646 h 20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5"/>
                    <a:pt x="156" y="0"/>
                    <a:pt x="100" y="0"/>
                  </a:cubicBezTo>
                  <a:close/>
                  <a:moveTo>
                    <a:pt x="159" y="73"/>
                  </a:moveTo>
                  <a:cubicBezTo>
                    <a:pt x="90" y="139"/>
                    <a:pt x="90" y="139"/>
                    <a:pt x="90" y="139"/>
                  </a:cubicBezTo>
                  <a:cubicBezTo>
                    <a:pt x="89" y="140"/>
                    <a:pt x="88" y="141"/>
                    <a:pt x="86" y="141"/>
                  </a:cubicBezTo>
                  <a:cubicBezTo>
                    <a:pt x="85" y="141"/>
                    <a:pt x="83" y="140"/>
                    <a:pt x="82" y="139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3" y="110"/>
                    <a:pt x="53" y="106"/>
                    <a:pt x="55" y="104"/>
                  </a:cubicBezTo>
                  <a:cubicBezTo>
                    <a:pt x="57" y="102"/>
                    <a:pt x="61" y="102"/>
                    <a:pt x="64" y="104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150" y="64"/>
                    <a:pt x="150" y="64"/>
                    <a:pt x="150" y="64"/>
                  </a:cubicBezTo>
                  <a:cubicBezTo>
                    <a:pt x="153" y="62"/>
                    <a:pt x="157" y="62"/>
                    <a:pt x="159" y="64"/>
                  </a:cubicBezTo>
                  <a:cubicBezTo>
                    <a:pt x="161" y="67"/>
                    <a:pt x="161" y="71"/>
                    <a:pt x="159" y="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21"/>
            <p:cNvSpPr>
              <a:spLocks noEditPoints="1"/>
            </p:cNvSpPr>
            <p:nvPr/>
          </p:nvSpPr>
          <p:spPr bwMode="auto">
            <a:xfrm>
              <a:off x="5340725" y="4708933"/>
              <a:ext cx="374650" cy="374650"/>
            </a:xfrm>
            <a:custGeom>
              <a:avLst/>
              <a:gdLst>
                <a:gd name="T0" fmla="*/ 2147483646 w 200"/>
                <a:gd name="T1" fmla="*/ 0 h 200"/>
                <a:gd name="T2" fmla="*/ 0 w 200"/>
                <a:gd name="T3" fmla="*/ 2147483646 h 200"/>
                <a:gd name="T4" fmla="*/ 2147483646 w 200"/>
                <a:gd name="T5" fmla="*/ 2147483646 h 200"/>
                <a:gd name="T6" fmla="*/ 2147483646 w 200"/>
                <a:gd name="T7" fmla="*/ 2147483646 h 200"/>
                <a:gd name="T8" fmla="*/ 2147483646 w 200"/>
                <a:gd name="T9" fmla="*/ 0 h 200"/>
                <a:gd name="T10" fmla="*/ 2147483646 w 200"/>
                <a:gd name="T11" fmla="*/ 2147483646 h 200"/>
                <a:gd name="T12" fmla="*/ 2147483646 w 200"/>
                <a:gd name="T13" fmla="*/ 2147483646 h 200"/>
                <a:gd name="T14" fmla="*/ 2147483646 w 200"/>
                <a:gd name="T15" fmla="*/ 2147483646 h 200"/>
                <a:gd name="T16" fmla="*/ 2147483646 w 200"/>
                <a:gd name="T17" fmla="*/ 2147483646 h 200"/>
                <a:gd name="T18" fmla="*/ 2147483646 w 200"/>
                <a:gd name="T19" fmla="*/ 2147483646 h 200"/>
                <a:gd name="T20" fmla="*/ 2147483646 w 200"/>
                <a:gd name="T21" fmla="*/ 2147483646 h 200"/>
                <a:gd name="T22" fmla="*/ 2147483646 w 200"/>
                <a:gd name="T23" fmla="*/ 2147483646 h 200"/>
                <a:gd name="T24" fmla="*/ 2147483646 w 200"/>
                <a:gd name="T25" fmla="*/ 2147483646 h 200"/>
                <a:gd name="T26" fmla="*/ 2147483646 w 200"/>
                <a:gd name="T27" fmla="*/ 2147483646 h 200"/>
                <a:gd name="T28" fmla="*/ 2147483646 w 200"/>
                <a:gd name="T29" fmla="*/ 2147483646 h 200"/>
                <a:gd name="T30" fmla="*/ 2147483646 w 200"/>
                <a:gd name="T31" fmla="*/ 2147483646 h 20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5"/>
                    <a:pt x="156" y="0"/>
                    <a:pt x="100" y="0"/>
                  </a:cubicBezTo>
                  <a:close/>
                  <a:moveTo>
                    <a:pt x="159" y="73"/>
                  </a:moveTo>
                  <a:cubicBezTo>
                    <a:pt x="90" y="139"/>
                    <a:pt x="90" y="139"/>
                    <a:pt x="90" y="139"/>
                  </a:cubicBezTo>
                  <a:cubicBezTo>
                    <a:pt x="89" y="140"/>
                    <a:pt x="88" y="141"/>
                    <a:pt x="86" y="141"/>
                  </a:cubicBezTo>
                  <a:cubicBezTo>
                    <a:pt x="85" y="141"/>
                    <a:pt x="83" y="140"/>
                    <a:pt x="82" y="139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3" y="110"/>
                    <a:pt x="53" y="106"/>
                    <a:pt x="55" y="104"/>
                  </a:cubicBezTo>
                  <a:cubicBezTo>
                    <a:pt x="57" y="102"/>
                    <a:pt x="61" y="102"/>
                    <a:pt x="64" y="104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150" y="64"/>
                    <a:pt x="150" y="64"/>
                    <a:pt x="150" y="64"/>
                  </a:cubicBezTo>
                  <a:cubicBezTo>
                    <a:pt x="153" y="62"/>
                    <a:pt x="157" y="62"/>
                    <a:pt x="159" y="64"/>
                  </a:cubicBezTo>
                  <a:cubicBezTo>
                    <a:pt x="161" y="67"/>
                    <a:pt x="161" y="71"/>
                    <a:pt x="159" y="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0120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推进“网上共青团”建设"/>
          <p:cNvGrpSpPr/>
          <p:nvPr/>
        </p:nvGrpSpPr>
        <p:grpSpPr>
          <a:xfrm>
            <a:off x="3639452" y="1055069"/>
            <a:ext cx="4837216" cy="605612"/>
            <a:chOff x="3639452" y="902669"/>
            <a:chExt cx="4837216" cy="605612"/>
          </a:xfrm>
        </p:grpSpPr>
        <p:sp>
          <p:nvSpPr>
            <p:cNvPr id="6" name="文本框 5"/>
            <p:cNvSpPr txBox="1"/>
            <p:nvPr/>
          </p:nvSpPr>
          <p:spPr>
            <a:xfrm>
              <a:off x="3639452" y="902669"/>
              <a:ext cx="4837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数据分析</a:t>
              </a:r>
              <a:endParaRPr lang="zh-CN" altLang="en-US" sz="2800" dirty="0">
                <a:solidFill>
                  <a:srgbClr val="3563A8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062547" y="1462562"/>
              <a:ext cx="3905794" cy="4571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02：共青团+高效服务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25" name="文本框 24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：需求分析与建模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60" y="1745089"/>
            <a:ext cx="10058400" cy="4812462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357" y="4154870"/>
            <a:ext cx="1338044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356" y="4441937"/>
            <a:ext cx="13239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865" y="4813412"/>
            <a:ext cx="1828800" cy="109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285" y="4152521"/>
            <a:ext cx="1323975" cy="15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272" y="4055663"/>
            <a:ext cx="1662394" cy="38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120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推进“网上共青团”建设"/>
          <p:cNvGrpSpPr/>
          <p:nvPr/>
        </p:nvGrpSpPr>
        <p:grpSpPr>
          <a:xfrm>
            <a:off x="3639452" y="1055069"/>
            <a:ext cx="4837216" cy="605612"/>
            <a:chOff x="3639452" y="902669"/>
            <a:chExt cx="4837216" cy="605612"/>
          </a:xfrm>
        </p:grpSpPr>
        <p:sp>
          <p:nvSpPr>
            <p:cNvPr id="6" name="文本框 5"/>
            <p:cNvSpPr txBox="1"/>
            <p:nvPr/>
          </p:nvSpPr>
          <p:spPr>
            <a:xfrm>
              <a:off x="3639452" y="902669"/>
              <a:ext cx="4837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err="1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Ariticle</a:t>
              </a:r>
              <a:r>
                <a:rPr lang="zh-CN" altLang="en-US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数据结构</a:t>
              </a:r>
              <a:endParaRPr lang="zh-CN" altLang="en-US" sz="2800" dirty="0">
                <a:solidFill>
                  <a:srgbClr val="3563A8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062547" y="1462562"/>
              <a:ext cx="3905794" cy="4571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02：共青团+高效服务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25" name="文本框 24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：性能需求与设计约束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63783"/>
              </p:ext>
            </p:extLst>
          </p:nvPr>
        </p:nvGraphicFramePr>
        <p:xfrm>
          <a:off x="1659987" y="1983548"/>
          <a:ext cx="9186204" cy="4258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6012"/>
                <a:gridCol w="2296012"/>
                <a:gridCol w="2297090"/>
                <a:gridCol w="2297090"/>
              </a:tblGrid>
              <a:tr h="42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属性名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存储代码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类型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备注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2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编号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数据库设置为自增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2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标题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Titile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Varchar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非空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2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创建日期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Create_date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Date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存储创建日期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2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修改日期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Modified_date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Date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储存最后修改日期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51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内容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Content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File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文章较大以文件形式存储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2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分类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Catefories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Varchar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储存文件的分类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2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评论数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Comments_num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2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是否允许评论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Allow_comment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Bool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257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推进“网上共青团”建设"/>
          <p:cNvGrpSpPr/>
          <p:nvPr/>
        </p:nvGrpSpPr>
        <p:grpSpPr>
          <a:xfrm>
            <a:off x="3639452" y="1055069"/>
            <a:ext cx="4837216" cy="605612"/>
            <a:chOff x="3639452" y="902669"/>
            <a:chExt cx="4837216" cy="605612"/>
          </a:xfrm>
        </p:grpSpPr>
        <p:sp>
          <p:nvSpPr>
            <p:cNvPr id="6" name="文本框 5"/>
            <p:cNvSpPr txBox="1"/>
            <p:nvPr/>
          </p:nvSpPr>
          <p:spPr>
            <a:xfrm>
              <a:off x="3639452" y="902669"/>
              <a:ext cx="4837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Comment</a:t>
              </a:r>
              <a:r>
                <a:rPr lang="zh-CN" altLang="en-US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数据结构</a:t>
              </a:r>
              <a:endParaRPr lang="zh-CN" altLang="en-US" sz="2800" dirty="0">
                <a:solidFill>
                  <a:srgbClr val="3563A8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062547" y="1462562"/>
              <a:ext cx="3905794" cy="4571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02：共青团+高效服务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25" name="文本框 24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：性能需求与设计约束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998884"/>
              </p:ext>
            </p:extLst>
          </p:nvPr>
        </p:nvGraphicFramePr>
        <p:xfrm>
          <a:off x="1659987" y="1983548"/>
          <a:ext cx="9186204" cy="3406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6012"/>
                <a:gridCol w="2296012"/>
                <a:gridCol w="2297090"/>
                <a:gridCol w="2297090"/>
              </a:tblGrid>
              <a:tr h="42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属性名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存储代码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类型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备注</a:t>
                      </a:r>
                    </a:p>
                  </a:txBody>
                  <a:tcPr marL="68580" marR="68580" marT="0" marB="0"/>
                </a:tc>
              </a:tr>
              <a:tr h="42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编号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Int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自增</a:t>
                      </a:r>
                    </a:p>
                  </a:txBody>
                  <a:tcPr marL="68580" marR="68580" marT="0" marB="0"/>
                </a:tc>
              </a:tr>
              <a:tr h="42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评论日期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/>
                          <a:ea typeface="宋体"/>
                        </a:rPr>
                        <a:t>Create_date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Date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非空</a:t>
                      </a:r>
                    </a:p>
                  </a:txBody>
                  <a:tcPr marL="68580" marR="68580" marT="0" marB="0"/>
                </a:tc>
              </a:tr>
              <a:tr h="42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评论者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Author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Varchar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非空</a:t>
                      </a:r>
                    </a:p>
                  </a:txBody>
                  <a:tcPr marL="68580" marR="68580" marT="0" marB="0"/>
                </a:tc>
              </a:tr>
              <a:tr h="42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评论者编号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Author_id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Int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517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文章作者编号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Owner_id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Int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引用用户表</a:t>
                      </a:r>
                    </a:p>
                  </a:txBody>
                  <a:tcPr marL="68580" marR="68580" marT="0" marB="0"/>
                </a:tc>
              </a:tr>
              <a:tr h="42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评论内容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Content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Text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057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推进“网上共青团”建设"/>
          <p:cNvGrpSpPr/>
          <p:nvPr/>
        </p:nvGrpSpPr>
        <p:grpSpPr>
          <a:xfrm>
            <a:off x="3639452" y="1055069"/>
            <a:ext cx="4837216" cy="605612"/>
            <a:chOff x="3639452" y="902669"/>
            <a:chExt cx="4837216" cy="605612"/>
          </a:xfrm>
        </p:grpSpPr>
        <p:sp>
          <p:nvSpPr>
            <p:cNvPr id="6" name="文本框 5"/>
            <p:cNvSpPr txBox="1"/>
            <p:nvPr/>
          </p:nvSpPr>
          <p:spPr>
            <a:xfrm>
              <a:off x="3639452" y="902669"/>
              <a:ext cx="4837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User</a:t>
              </a:r>
              <a:r>
                <a:rPr lang="zh-CN" altLang="en-US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数据结构</a:t>
              </a:r>
              <a:endParaRPr lang="zh-CN" altLang="en-US" sz="2800" dirty="0">
                <a:solidFill>
                  <a:srgbClr val="3563A8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062547" y="1462562"/>
              <a:ext cx="3905794" cy="4571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02：共青团+高效服务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25" name="文本框 24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：性能需求与设计约束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72000"/>
              </p:ext>
            </p:extLst>
          </p:nvPr>
        </p:nvGraphicFramePr>
        <p:xfrm>
          <a:off x="1659987" y="1983548"/>
          <a:ext cx="9186204" cy="29810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6012"/>
                <a:gridCol w="2296012"/>
                <a:gridCol w="2297090"/>
                <a:gridCol w="2297090"/>
              </a:tblGrid>
              <a:tr h="42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属性名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存储代码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类型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备注</a:t>
                      </a:r>
                    </a:p>
                  </a:txBody>
                  <a:tcPr marL="68580" marR="68580" marT="0" marB="0"/>
                </a:tc>
              </a:tr>
              <a:tr h="42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用户编号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User_id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Int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2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用户名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Username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Varchar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2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登录密码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</a:rPr>
                        <a:t>Password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Varchar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2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用户邮箱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Email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Varchar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517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用户主页地址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Home_url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varchar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589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推进“网上共青团”建设"/>
          <p:cNvGrpSpPr/>
          <p:nvPr/>
        </p:nvGrpSpPr>
        <p:grpSpPr>
          <a:xfrm>
            <a:off x="3639452" y="1055069"/>
            <a:ext cx="4837216" cy="605612"/>
            <a:chOff x="3639452" y="902669"/>
            <a:chExt cx="4837216" cy="605612"/>
          </a:xfrm>
        </p:grpSpPr>
        <p:sp>
          <p:nvSpPr>
            <p:cNvPr id="6" name="文本框 5"/>
            <p:cNvSpPr txBox="1"/>
            <p:nvPr/>
          </p:nvSpPr>
          <p:spPr>
            <a:xfrm>
              <a:off x="3639452" y="902669"/>
              <a:ext cx="4837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3563A8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功能分析</a:t>
              </a:r>
              <a:endParaRPr lang="zh-CN" altLang="en-US" sz="2800" dirty="0">
                <a:solidFill>
                  <a:srgbClr val="3563A8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062547" y="1462562"/>
              <a:ext cx="3905794" cy="4571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02：共青团+高效服务"/>
          <p:cNvGrpSpPr/>
          <p:nvPr/>
        </p:nvGrpSpPr>
        <p:grpSpPr>
          <a:xfrm>
            <a:off x="796317" y="418033"/>
            <a:ext cx="10999564" cy="497436"/>
            <a:chOff x="796317" y="418033"/>
            <a:chExt cx="10999564" cy="497436"/>
          </a:xfrm>
        </p:grpSpPr>
        <p:sp>
          <p:nvSpPr>
            <p:cNvPr id="25" name="文本框 24"/>
            <p:cNvSpPr txBox="1"/>
            <p:nvPr/>
          </p:nvSpPr>
          <p:spPr>
            <a:xfrm>
              <a:off x="1253196" y="418033"/>
              <a:ext cx="608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：性能需求与设计约束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253196" y="915469"/>
              <a:ext cx="105426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 rot="18497966">
              <a:off x="802661" y="459637"/>
              <a:ext cx="370594" cy="383281"/>
            </a:xfrm>
            <a:custGeom>
              <a:avLst/>
              <a:gdLst>
                <a:gd name="connsiteX0" fmla="*/ 3671946 w 3787254"/>
                <a:gd name="connsiteY0" fmla="*/ 1294810 h 3916908"/>
                <a:gd name="connsiteX1" fmla="*/ 3671994 w 3787254"/>
                <a:gd name="connsiteY1" fmla="*/ 1294927 h 3916908"/>
                <a:gd name="connsiteX2" fmla="*/ 3787254 w 3787254"/>
                <a:gd name="connsiteY2" fmla="*/ 1958454 h 3916908"/>
                <a:gd name="connsiteX3" fmla="*/ 3671994 w 3787254"/>
                <a:gd name="connsiteY3" fmla="*/ 2621982 h 3916908"/>
                <a:gd name="connsiteX4" fmla="*/ 3671946 w 3787254"/>
                <a:gd name="connsiteY4" fmla="*/ 2622098 h 3916908"/>
                <a:gd name="connsiteX5" fmla="*/ 203278 w 3787254"/>
                <a:gd name="connsiteY5" fmla="*/ 867868 h 3916908"/>
                <a:gd name="connsiteX6" fmla="*/ 203278 w 3787254"/>
                <a:gd name="connsiteY6" fmla="*/ 3049040 h 3916908"/>
                <a:gd name="connsiteX7" fmla="*/ 153878 w 3787254"/>
                <a:gd name="connsiteY7" fmla="*/ 2973984 h 3916908"/>
                <a:gd name="connsiteX8" fmla="*/ 24251 w 3787254"/>
                <a:gd name="connsiteY8" fmla="*/ 2720773 h 3916908"/>
                <a:gd name="connsiteX9" fmla="*/ 0 w 3787254"/>
                <a:gd name="connsiteY9" fmla="*/ 2654514 h 3916908"/>
                <a:gd name="connsiteX10" fmla="*/ 0 w 3787254"/>
                <a:gd name="connsiteY10" fmla="*/ 1262394 h 3916908"/>
                <a:gd name="connsiteX11" fmla="*/ 24251 w 3787254"/>
                <a:gd name="connsiteY11" fmla="*/ 1196136 h 3916908"/>
                <a:gd name="connsiteX12" fmla="*/ 153878 w 3787254"/>
                <a:gd name="connsiteY12" fmla="*/ 942925 h 3916908"/>
                <a:gd name="connsiteX13" fmla="*/ 3263952 w 3787254"/>
                <a:gd name="connsiteY13" fmla="*/ 629935 h 3916908"/>
                <a:gd name="connsiteX14" fmla="*/ 3353052 w 3787254"/>
                <a:gd name="connsiteY14" fmla="*/ 728635 h 3916908"/>
                <a:gd name="connsiteX15" fmla="*/ 3449681 w 3787254"/>
                <a:gd name="connsiteY15" fmla="*/ 858890 h 3916908"/>
                <a:gd name="connsiteX16" fmla="*/ 3467230 w 3787254"/>
                <a:gd name="connsiteY16" fmla="*/ 887166 h 3916908"/>
                <a:gd name="connsiteX17" fmla="*/ 3467230 w 3787254"/>
                <a:gd name="connsiteY17" fmla="*/ 3029743 h 3916908"/>
                <a:gd name="connsiteX18" fmla="*/ 3449681 w 3787254"/>
                <a:gd name="connsiteY18" fmla="*/ 3058019 h 3916908"/>
                <a:gd name="connsiteX19" fmla="*/ 3353052 w 3787254"/>
                <a:gd name="connsiteY19" fmla="*/ 3188274 h 3916908"/>
                <a:gd name="connsiteX20" fmla="*/ 3263952 w 3787254"/>
                <a:gd name="connsiteY20" fmla="*/ 3286973 h 3916908"/>
                <a:gd name="connsiteX21" fmla="*/ 611272 w 3787254"/>
                <a:gd name="connsiteY21" fmla="*/ 427263 h 3916908"/>
                <a:gd name="connsiteX22" fmla="*/ 611272 w 3787254"/>
                <a:gd name="connsiteY22" fmla="*/ 3489645 h 3916908"/>
                <a:gd name="connsiteX23" fmla="*/ 551585 w 3787254"/>
                <a:gd name="connsiteY23" fmla="*/ 3443175 h 3916908"/>
                <a:gd name="connsiteX24" fmla="*/ 411137 w 3787254"/>
                <a:gd name="connsiteY24" fmla="*/ 3309671 h 3916908"/>
                <a:gd name="connsiteX25" fmla="*/ 407994 w 3787254"/>
                <a:gd name="connsiteY25" fmla="*/ 3306129 h 3916908"/>
                <a:gd name="connsiteX26" fmla="*/ 407994 w 3787254"/>
                <a:gd name="connsiteY26" fmla="*/ 610780 h 3916908"/>
                <a:gd name="connsiteX27" fmla="*/ 411137 w 3787254"/>
                <a:gd name="connsiteY27" fmla="*/ 607238 h 3916908"/>
                <a:gd name="connsiteX28" fmla="*/ 551585 w 3787254"/>
                <a:gd name="connsiteY28" fmla="*/ 473734 h 3916908"/>
                <a:gd name="connsiteX29" fmla="*/ 2855958 w 3787254"/>
                <a:gd name="connsiteY29" fmla="*/ 294619 h 3916908"/>
                <a:gd name="connsiteX30" fmla="*/ 3047150 w 3787254"/>
                <a:gd name="connsiteY30" fmla="*/ 425007 h 3916908"/>
                <a:gd name="connsiteX31" fmla="*/ 3059236 w 3787254"/>
                <a:gd name="connsiteY31" fmla="*/ 435755 h 3916908"/>
                <a:gd name="connsiteX32" fmla="*/ 3059236 w 3787254"/>
                <a:gd name="connsiteY32" fmla="*/ 3481154 h 3916908"/>
                <a:gd name="connsiteX33" fmla="*/ 3047150 w 3787254"/>
                <a:gd name="connsiteY33" fmla="*/ 3491902 h 3916908"/>
                <a:gd name="connsiteX34" fmla="*/ 2855958 w 3787254"/>
                <a:gd name="connsiteY34" fmla="*/ 3622289 h 3916908"/>
                <a:gd name="connsiteX35" fmla="*/ 1019266 w 3787254"/>
                <a:gd name="connsiteY35" fmla="*/ 178299 h 3916908"/>
                <a:gd name="connsiteX36" fmla="*/ 1019266 w 3787254"/>
                <a:gd name="connsiteY36" fmla="*/ 3738609 h 3916908"/>
                <a:gd name="connsiteX37" fmla="*/ 869389 w 3787254"/>
                <a:gd name="connsiteY37" fmla="*/ 3666211 h 3916908"/>
                <a:gd name="connsiteX38" fmla="*/ 815988 w 3787254"/>
                <a:gd name="connsiteY38" fmla="*/ 3632545 h 3916908"/>
                <a:gd name="connsiteX39" fmla="*/ 815988 w 3787254"/>
                <a:gd name="connsiteY39" fmla="*/ 284364 h 3916908"/>
                <a:gd name="connsiteX40" fmla="*/ 869389 w 3787254"/>
                <a:gd name="connsiteY40" fmla="*/ 250698 h 3916908"/>
                <a:gd name="connsiteX41" fmla="*/ 2447964 w 3787254"/>
                <a:gd name="connsiteY41" fmla="*/ 101689 h 3916908"/>
                <a:gd name="connsiteX42" fmla="*/ 2546916 w 3787254"/>
                <a:gd name="connsiteY42" fmla="*/ 135845 h 3916908"/>
                <a:gd name="connsiteX43" fmla="*/ 2651242 w 3787254"/>
                <a:gd name="connsiteY43" fmla="*/ 181573 h 3916908"/>
                <a:gd name="connsiteX44" fmla="*/ 2651242 w 3787254"/>
                <a:gd name="connsiteY44" fmla="*/ 3735336 h 3916908"/>
                <a:gd name="connsiteX45" fmla="*/ 2546916 w 3787254"/>
                <a:gd name="connsiteY45" fmla="*/ 3781063 h 3916908"/>
                <a:gd name="connsiteX46" fmla="*/ 2447964 w 3787254"/>
                <a:gd name="connsiteY46" fmla="*/ 3815220 h 3916908"/>
                <a:gd name="connsiteX47" fmla="*/ 1427260 w 3787254"/>
                <a:gd name="connsiteY47" fmla="*/ 45241 h 3916908"/>
                <a:gd name="connsiteX48" fmla="*/ 1427260 w 3787254"/>
                <a:gd name="connsiteY48" fmla="*/ 3871668 h 3916908"/>
                <a:gd name="connsiteX49" fmla="*/ 1324708 w 3787254"/>
                <a:gd name="connsiteY49" fmla="*/ 3851422 h 3916908"/>
                <a:gd name="connsiteX50" fmla="*/ 1223982 w 3787254"/>
                <a:gd name="connsiteY50" fmla="*/ 3817665 h 3916908"/>
                <a:gd name="connsiteX51" fmla="*/ 1223982 w 3787254"/>
                <a:gd name="connsiteY51" fmla="*/ 99244 h 3916908"/>
                <a:gd name="connsiteX52" fmla="*/ 1324708 w 3787254"/>
                <a:gd name="connsiteY52" fmla="*/ 65486 h 3916908"/>
                <a:gd name="connsiteX53" fmla="*/ 2039970 w 3787254"/>
                <a:gd name="connsiteY53" fmla="*/ 11780 h 3916908"/>
                <a:gd name="connsiteX54" fmla="*/ 2223497 w 3787254"/>
                <a:gd name="connsiteY54" fmla="*/ 39789 h 3916908"/>
                <a:gd name="connsiteX55" fmla="*/ 2243248 w 3787254"/>
                <a:gd name="connsiteY55" fmla="*/ 44738 h 3916908"/>
                <a:gd name="connsiteX56" fmla="*/ 2243248 w 3787254"/>
                <a:gd name="connsiteY56" fmla="*/ 3872171 h 3916908"/>
                <a:gd name="connsiteX57" fmla="*/ 2223497 w 3787254"/>
                <a:gd name="connsiteY57" fmla="*/ 3877119 h 3916908"/>
                <a:gd name="connsiteX58" fmla="*/ 2039970 w 3787254"/>
                <a:gd name="connsiteY58" fmla="*/ 3905129 h 3916908"/>
                <a:gd name="connsiteX59" fmla="*/ 1828800 w 3787254"/>
                <a:gd name="connsiteY59" fmla="*/ 0 h 3916908"/>
                <a:gd name="connsiteX60" fmla="*/ 1835254 w 3787254"/>
                <a:gd name="connsiteY60" fmla="*/ 326 h 3916908"/>
                <a:gd name="connsiteX61" fmla="*/ 1835254 w 3787254"/>
                <a:gd name="connsiteY61" fmla="*/ 3916582 h 3916908"/>
                <a:gd name="connsiteX62" fmla="*/ 1828800 w 3787254"/>
                <a:gd name="connsiteY62" fmla="*/ 3916908 h 3916908"/>
                <a:gd name="connsiteX63" fmla="*/ 1631976 w 3787254"/>
                <a:gd name="connsiteY63" fmla="*/ 3904105 h 3916908"/>
                <a:gd name="connsiteX64" fmla="*/ 1631976 w 3787254"/>
                <a:gd name="connsiteY64" fmla="*/ 12804 h 391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87254" h="3916908">
                  <a:moveTo>
                    <a:pt x="3671946" y="1294810"/>
                  </a:moveTo>
                  <a:lnTo>
                    <a:pt x="3671994" y="1294927"/>
                  </a:lnTo>
                  <a:cubicBezTo>
                    <a:pt x="3746597" y="1502134"/>
                    <a:pt x="3787254" y="1725546"/>
                    <a:pt x="3787254" y="1958454"/>
                  </a:cubicBezTo>
                  <a:cubicBezTo>
                    <a:pt x="3787254" y="2191363"/>
                    <a:pt x="3746597" y="2414775"/>
                    <a:pt x="3671994" y="2621982"/>
                  </a:cubicBezTo>
                  <a:lnTo>
                    <a:pt x="3671946" y="2622098"/>
                  </a:lnTo>
                  <a:close/>
                  <a:moveTo>
                    <a:pt x="203278" y="867868"/>
                  </a:moveTo>
                  <a:lnTo>
                    <a:pt x="203278" y="3049040"/>
                  </a:lnTo>
                  <a:lnTo>
                    <a:pt x="153878" y="2973984"/>
                  </a:lnTo>
                  <a:cubicBezTo>
                    <a:pt x="104809" y="2893226"/>
                    <a:pt x="61415" y="2808638"/>
                    <a:pt x="24251" y="2720773"/>
                  </a:cubicBezTo>
                  <a:lnTo>
                    <a:pt x="0" y="2654514"/>
                  </a:lnTo>
                  <a:lnTo>
                    <a:pt x="0" y="1262394"/>
                  </a:lnTo>
                  <a:lnTo>
                    <a:pt x="24251" y="1196136"/>
                  </a:lnTo>
                  <a:cubicBezTo>
                    <a:pt x="61415" y="1108271"/>
                    <a:pt x="104809" y="1023683"/>
                    <a:pt x="153878" y="942925"/>
                  </a:cubicBezTo>
                  <a:close/>
                  <a:moveTo>
                    <a:pt x="3263952" y="629935"/>
                  </a:moveTo>
                  <a:lnTo>
                    <a:pt x="3353052" y="728635"/>
                  </a:lnTo>
                  <a:cubicBezTo>
                    <a:pt x="3386999" y="770656"/>
                    <a:pt x="3419243" y="814109"/>
                    <a:pt x="3449681" y="858890"/>
                  </a:cubicBezTo>
                  <a:lnTo>
                    <a:pt x="3467230" y="887166"/>
                  </a:lnTo>
                  <a:lnTo>
                    <a:pt x="3467230" y="3029743"/>
                  </a:lnTo>
                  <a:lnTo>
                    <a:pt x="3449681" y="3058019"/>
                  </a:lnTo>
                  <a:cubicBezTo>
                    <a:pt x="3419243" y="3102800"/>
                    <a:pt x="3386999" y="3146253"/>
                    <a:pt x="3353052" y="3188274"/>
                  </a:cubicBezTo>
                  <a:lnTo>
                    <a:pt x="3263952" y="3286973"/>
                  </a:lnTo>
                  <a:close/>
                  <a:moveTo>
                    <a:pt x="611272" y="427263"/>
                  </a:moveTo>
                  <a:lnTo>
                    <a:pt x="611272" y="3489645"/>
                  </a:lnTo>
                  <a:lnTo>
                    <a:pt x="551585" y="3443175"/>
                  </a:lnTo>
                  <a:cubicBezTo>
                    <a:pt x="502599" y="3400997"/>
                    <a:pt x="455723" y="3356435"/>
                    <a:pt x="411137" y="3309671"/>
                  </a:cubicBezTo>
                  <a:lnTo>
                    <a:pt x="407994" y="3306129"/>
                  </a:lnTo>
                  <a:lnTo>
                    <a:pt x="407994" y="610780"/>
                  </a:lnTo>
                  <a:lnTo>
                    <a:pt x="411137" y="607238"/>
                  </a:lnTo>
                  <a:cubicBezTo>
                    <a:pt x="455723" y="560473"/>
                    <a:pt x="502599" y="515912"/>
                    <a:pt x="551585" y="473734"/>
                  </a:cubicBezTo>
                  <a:close/>
                  <a:moveTo>
                    <a:pt x="2855958" y="294619"/>
                  </a:moveTo>
                  <a:lnTo>
                    <a:pt x="3047150" y="425007"/>
                  </a:lnTo>
                  <a:lnTo>
                    <a:pt x="3059236" y="435755"/>
                  </a:lnTo>
                  <a:lnTo>
                    <a:pt x="3059236" y="3481154"/>
                  </a:lnTo>
                  <a:lnTo>
                    <a:pt x="3047150" y="3491902"/>
                  </a:lnTo>
                  <a:lnTo>
                    <a:pt x="2855958" y="3622289"/>
                  </a:lnTo>
                  <a:close/>
                  <a:moveTo>
                    <a:pt x="1019266" y="178299"/>
                  </a:moveTo>
                  <a:lnTo>
                    <a:pt x="1019266" y="3738609"/>
                  </a:lnTo>
                  <a:lnTo>
                    <a:pt x="869389" y="3666211"/>
                  </a:lnTo>
                  <a:lnTo>
                    <a:pt x="815988" y="3632545"/>
                  </a:lnTo>
                  <a:lnTo>
                    <a:pt x="815988" y="284364"/>
                  </a:lnTo>
                  <a:lnTo>
                    <a:pt x="869389" y="250698"/>
                  </a:lnTo>
                  <a:close/>
                  <a:moveTo>
                    <a:pt x="2447964" y="101689"/>
                  </a:moveTo>
                  <a:lnTo>
                    <a:pt x="2546916" y="135845"/>
                  </a:lnTo>
                  <a:lnTo>
                    <a:pt x="2651242" y="181573"/>
                  </a:lnTo>
                  <a:lnTo>
                    <a:pt x="2651242" y="3735336"/>
                  </a:lnTo>
                  <a:lnTo>
                    <a:pt x="2546916" y="3781063"/>
                  </a:lnTo>
                  <a:lnTo>
                    <a:pt x="2447964" y="3815220"/>
                  </a:lnTo>
                  <a:close/>
                  <a:moveTo>
                    <a:pt x="1427260" y="45241"/>
                  </a:moveTo>
                  <a:lnTo>
                    <a:pt x="1427260" y="3871668"/>
                  </a:lnTo>
                  <a:lnTo>
                    <a:pt x="1324708" y="3851422"/>
                  </a:lnTo>
                  <a:lnTo>
                    <a:pt x="1223982" y="3817665"/>
                  </a:lnTo>
                  <a:lnTo>
                    <a:pt x="1223982" y="99244"/>
                  </a:lnTo>
                  <a:lnTo>
                    <a:pt x="1324708" y="65486"/>
                  </a:lnTo>
                  <a:close/>
                  <a:moveTo>
                    <a:pt x="2039970" y="11780"/>
                  </a:moveTo>
                  <a:lnTo>
                    <a:pt x="2223497" y="39789"/>
                  </a:lnTo>
                  <a:lnTo>
                    <a:pt x="2243248" y="44738"/>
                  </a:lnTo>
                  <a:lnTo>
                    <a:pt x="2243248" y="3872171"/>
                  </a:lnTo>
                  <a:lnTo>
                    <a:pt x="2223497" y="3877119"/>
                  </a:lnTo>
                  <a:lnTo>
                    <a:pt x="2039970" y="3905129"/>
                  </a:lnTo>
                  <a:close/>
                  <a:moveTo>
                    <a:pt x="1828800" y="0"/>
                  </a:moveTo>
                  <a:lnTo>
                    <a:pt x="1835254" y="326"/>
                  </a:lnTo>
                  <a:lnTo>
                    <a:pt x="1835254" y="3916582"/>
                  </a:lnTo>
                  <a:lnTo>
                    <a:pt x="1828800" y="3916908"/>
                  </a:lnTo>
                  <a:lnTo>
                    <a:pt x="1631976" y="3904105"/>
                  </a:lnTo>
                  <a:lnTo>
                    <a:pt x="1631976" y="128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77" y="1660681"/>
            <a:ext cx="9006911" cy="51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20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羽毛">
  <a:themeElements>
    <a:clrScheme name="羽毛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羽毛">
      <a:majorFont>
        <a:latin typeface="Century Schoolbook"/>
        <a:ea typeface=""/>
        <a:cs typeface=""/>
      </a:majorFont>
      <a:minorFont>
        <a:latin typeface="Calibri"/>
        <a:ea typeface=""/>
        <a:cs typeface=""/>
      </a:minorFont>
    </a:fontScheme>
    <a:fmtScheme name="羽毛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eathered" id="{EEC9B30E-2747-4D42-BCBE-A02BDEEEA114}" vid="{E2D42CFC-65DC-41E3-8961-A8E5A299131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1261</TotalTime>
  <Words>1021</Words>
  <Application>Microsoft Office PowerPoint</Application>
  <PresentationFormat>自定义</PresentationFormat>
  <Paragraphs>266</Paragraphs>
  <Slides>24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羽毛</vt:lpstr>
      <vt:lpstr>四川大学十佳学生会答辩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四川大学十佳学生会答辩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MSI</cp:lastModifiedBy>
  <cp:revision>161</cp:revision>
  <dcterms:created xsi:type="dcterms:W3CDTF">2014-10-17T09:09:05Z</dcterms:created>
  <dcterms:modified xsi:type="dcterms:W3CDTF">2017-04-24T13:26:29Z</dcterms:modified>
</cp:coreProperties>
</file>