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9" r:id="rId2"/>
    <p:sldId id="380" r:id="rId3"/>
    <p:sldId id="342" r:id="rId4"/>
    <p:sldId id="343" r:id="rId5"/>
    <p:sldId id="305" r:id="rId6"/>
    <p:sldId id="348" r:id="rId7"/>
    <p:sldId id="349" r:id="rId8"/>
    <p:sldId id="351" r:id="rId9"/>
    <p:sldId id="384" r:id="rId10"/>
    <p:sldId id="350" r:id="rId11"/>
    <p:sldId id="352" r:id="rId12"/>
    <p:sldId id="329" r:id="rId13"/>
    <p:sldId id="381" r:id="rId14"/>
    <p:sldId id="382" r:id="rId15"/>
    <p:sldId id="383" r:id="rId16"/>
    <p:sldId id="387" r:id="rId17"/>
    <p:sldId id="385" r:id="rId18"/>
    <p:sldId id="386" r:id="rId19"/>
    <p:sldId id="271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065B0"/>
    <a:srgbClr val="6E97C9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9548" autoAdjust="0"/>
  </p:normalViewPr>
  <p:slideViewPr>
    <p:cSldViewPr>
      <p:cViewPr varScale="1">
        <p:scale>
          <a:sx n="139" d="100"/>
          <a:sy n="139" d="100"/>
        </p:scale>
        <p:origin x="-73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报告文档</c:v>
                </c:pt>
                <c:pt idx="1">
                  <c:v>前端设计</c:v>
                </c:pt>
                <c:pt idx="2">
                  <c:v>后台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D0-4CD5-A3A4-03EA69F3AC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报告文档</c:v>
                </c:pt>
                <c:pt idx="1">
                  <c:v>前端设计</c:v>
                </c:pt>
                <c:pt idx="2">
                  <c:v>后台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D0-4CD5-A3A4-03EA69F3A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298176"/>
        <c:axId val="127320448"/>
      </c:barChart>
      <c:catAx>
        <c:axId val="1272981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Bebas Neue" pitchFamily="34" charset="0"/>
              </a:defRPr>
            </a:pPr>
            <a:endParaRPr lang="zh-CN"/>
          </a:p>
        </c:txPr>
        <c:crossAx val="127320448"/>
        <c:crosses val="autoZero"/>
        <c:auto val="1"/>
        <c:lblAlgn val="ctr"/>
        <c:lblOffset val="100"/>
        <c:noMultiLvlLbl val="0"/>
      </c:catAx>
      <c:valAx>
        <c:axId val="1273204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595959"/>
                </a:solidFill>
                <a:latin typeface="Bebas Neue" pitchFamily="34" charset="0"/>
              </a:defRPr>
            </a:pPr>
            <a:endParaRPr lang="zh-CN"/>
          </a:p>
        </c:txPr>
        <c:crossAx val="127298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E47-4357-92F9-50BA050F1215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E47-4357-92F9-50BA050F12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E47-4357-92F9-50BA050F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BF-4A46-A0DF-3578570FC318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BF-4A46-A0DF-3578570FC3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2BF-4A46-A0DF-3578570FC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F7-4A68-8FB9-8423A7D88331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F7-4A68-8FB9-8423A7D883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F7-4A68-8FB9-8423A7D88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B8-4273-A2B8-F14259F3C5F0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7B8-4273-A2B8-F14259F3C5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7B8-4273-A2B8-F14259F3C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13/6/2017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13/6/2017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prstGeom prst="rect">
            <a:avLst/>
          </a:prstGeo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6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  <a:prstGeom prst="rect">
            <a:avLst/>
          </a:prstGeo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86" r:id="rId3"/>
    <p:sldLayoutId id="2147483685" r:id="rId4"/>
    <p:sldLayoutId id="2147483682" r:id="rId5"/>
    <p:sldLayoutId id="2147483681" r:id="rId6"/>
    <p:sldLayoutId id="2147483680" r:id="rId7"/>
    <p:sldLayoutId id="2147483677" r:id="rId8"/>
    <p:sldLayoutId id="2147483655" r:id="rId9"/>
    <p:sldLayoutId id="2147483683" r:id="rId10"/>
    <p:sldLayoutId id="2147483661" r:id="rId11"/>
    <p:sldLayoutId id="2147483662" r:id="rId12"/>
    <p:sldLayoutId id="2147483679" r:id="rId13"/>
    <p:sldLayoutId id="2147483678" r:id="rId14"/>
    <p:sldLayoutId id="2147483670" r:id="rId15"/>
    <p:sldLayoutId id="2147483663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87" r:id="rId28"/>
    <p:sldLayoutId id="2147483688" r:id="rId29"/>
    <p:sldLayoutId id="2147483689" r:id="rId3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3.xml"/><Relationship Id="rId7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496718" y="2285189"/>
            <a:ext cx="245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RELAXBLOG</a:t>
            </a:r>
            <a:endParaRPr lang="zh-CN" altLang="en-US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一款美观、简洁、易用、易修改的个人博客</a:t>
            </a: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172796" y="1585879"/>
            <a:ext cx="31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软件开发实践</a:t>
            </a: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小组成员：</a:t>
            </a:r>
            <a:r>
              <a:rPr lang="zh-CN" altLang="en-US" sz="1050" b="1" dirty="0">
                <a:solidFill>
                  <a:schemeClr val="accent1"/>
                </a:solidFill>
                <a:cs typeface="+mn-ea"/>
                <a:sym typeface="+mn-lt"/>
              </a:rPr>
              <a:t>董建文 黄伟</a:t>
            </a:r>
          </a:p>
        </p:txBody>
      </p:sp>
    </p:spTree>
    <p:extLst>
      <p:ext uri="{BB962C8B-B14F-4D97-AF65-F5344CB8AC3E}">
        <p14:creationId xmlns:p14="http://schemas.microsoft.com/office/powerpoint/2010/main" val="29079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架构与质量属性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1257300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model——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封装数据以及对数据进行处理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1200" dirty="0">
                <a:latin typeface="+mn-lt"/>
                <a:cs typeface="+mn-ea"/>
                <a:sym typeface="+mn-lt"/>
              </a:rPr>
              <a:t>View</a:t>
            </a:r>
            <a:r>
              <a:rPr lang="en-US" altLang="zh-CN" sz="1200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sz="1200" dirty="0">
                <a:latin typeface="+mn-lt"/>
                <a:cs typeface="+mn-ea"/>
                <a:sym typeface="+mn-lt"/>
              </a:rPr>
              <a:t>对数据进行显示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Controller——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对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model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view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进行连接，起到控制作用，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帮我们更好的完成我们的分工</a:t>
            </a: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软件可直接部署到服务器，可安装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数据库可以直接修改</a:t>
            </a:r>
            <a:r>
              <a:rPr lang="en-US" altLang="zh-CN" sz="1200" dirty="0">
                <a:latin typeface="+mn-lt"/>
                <a:cs typeface="+mn-ea"/>
                <a:sym typeface="+mn-lt"/>
              </a:rPr>
              <a:t>hibernate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.cfg.xml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文件实现，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mysql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到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sqlserver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或者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oracle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的迁移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界面美观简洁，用户方便使用，容易上手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操作方便简单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在开发时实现了一定的冗余，提高软件的可靠性</a:t>
            </a:r>
            <a:endParaRPr lang="en-US" altLang="zh-CN" sz="1200" dirty="0">
              <a:latin typeface="+mn-lt"/>
              <a:cs typeface="+mn-ea"/>
              <a:sym typeface="+mn-lt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>
                <a:latin typeface="+mn-lt"/>
                <a:cs typeface="+mn-ea"/>
                <a:sym typeface="+mn-lt"/>
              </a:rPr>
              <a:t>数据库操作采用连接池，保证操作的正确运行</a:t>
            </a:r>
            <a:endParaRPr lang="en-JM" sz="1200" dirty="0">
              <a:latin typeface="+mn-lt"/>
              <a:cs typeface="+mn-ea"/>
              <a:sym typeface="+mn-lt"/>
            </a:endParaRPr>
          </a:p>
          <a:p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软件架构</a:t>
            </a:r>
            <a:r>
              <a:rPr lang="en-US" altLang="zh-CN" dirty="0">
                <a:latin typeface="+mn-lt"/>
                <a:cs typeface="+mn-ea"/>
                <a:sym typeface="+mn-lt"/>
              </a:rPr>
              <a:t>——MVC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343400" y="110490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配置</a:t>
            </a:r>
            <a:r>
              <a:rPr lang="en-US" altLang="zh-CN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cs typeface="+mn-ea"/>
                <a:sym typeface="+mn-lt"/>
              </a:rPr>
              <a:t>可修改性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cs typeface="+mn-ea"/>
                <a:sym typeface="+mn-lt"/>
              </a:rPr>
              <a:t>易用性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3400" y="295275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冗余</a:t>
            </a:r>
            <a:r>
              <a:rPr lang="en-US" altLang="zh-CN" dirty="0">
                <a:latin typeface="+mn-lt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cs typeface="+mn-ea"/>
                <a:sym typeface="+mn-lt"/>
              </a:rPr>
              <a:t>可靠性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17332"/>
            <a:ext cx="2930194" cy="32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 animBg="1"/>
      <p:bldP spid="9" grpId="0" uiExpand="1" build="p" animBg="1"/>
      <p:bldP spid="10" grpId="0" build="p" animBg="1"/>
      <p:bldP spid="11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2441752" y="2901146"/>
            <a:ext cx="4769540" cy="7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44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048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讲讲“细节”</a:t>
            </a:r>
            <a:endParaRPr lang="en-US" altLang="zh-CN" sz="4048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6"/>
          <p:cNvSpPr txBox="1">
            <a:spLocks noChangeArrowheads="1"/>
          </p:cNvSpPr>
          <p:nvPr/>
        </p:nvSpPr>
        <p:spPr bwMode="auto">
          <a:xfrm>
            <a:off x="1932709" y="3616406"/>
            <a:ext cx="5278583" cy="31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189">
              <a:lnSpc>
                <a:spcPct val="130000"/>
              </a:lnSpc>
              <a:buNone/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需求分析，软件设计，软件实现，软件测试</a:t>
            </a:r>
          </a:p>
        </p:txBody>
      </p:sp>
      <p:sp>
        <p:nvSpPr>
          <p:cNvPr id="59" name="椭圆 58"/>
          <p:cNvSpPr/>
          <p:nvPr/>
        </p:nvSpPr>
        <p:spPr>
          <a:xfrm>
            <a:off x="3808676" y="1090989"/>
            <a:ext cx="1526650" cy="1526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55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需求分析</a:t>
            </a:r>
            <a:endParaRPr lang="en-JM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514600" cy="284163"/>
          </a:xfrm>
        </p:spPr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01. </a:t>
            </a:r>
            <a:r>
              <a:rPr lang="zh-CN" altLang="en-US" dirty="0">
                <a:latin typeface="+mn-lt"/>
                <a:cs typeface="+mn-ea"/>
                <a:sym typeface="+mn-lt"/>
              </a:rPr>
              <a:t>初步分析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时序图、状态图、协作图等共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56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张</a:t>
            </a: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02. </a:t>
            </a:r>
            <a:r>
              <a:rPr lang="zh-CN" altLang="en-US" dirty="0">
                <a:latin typeface="+mn-lt"/>
                <a:cs typeface="+mn-ea"/>
                <a:sym typeface="+mn-lt"/>
              </a:rPr>
              <a:t>需求评审</a:t>
            </a:r>
            <a:endParaRPr lang="en-JM" dirty="0">
              <a:latin typeface="+mn-lt"/>
              <a:cs typeface="+mn-ea"/>
              <a:sym typeface="+mn-lt"/>
            </a:endParaRPr>
          </a:p>
          <a:p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评审表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处建议，一一修正、回复，并通过评审。</a:t>
            </a:r>
            <a:endParaRPr lang="en-JM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96882" cy="284163"/>
          </a:xfrm>
        </p:spPr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03. </a:t>
            </a:r>
            <a:r>
              <a:rPr lang="zh-CN" altLang="en-US" dirty="0">
                <a:latin typeface="+mn-lt"/>
                <a:cs typeface="+mn-ea"/>
                <a:sym typeface="+mn-lt"/>
              </a:rPr>
              <a:t>最终确定需求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经过多次修正，最终确定需求。</a:t>
            </a:r>
            <a:endParaRPr lang="en-JM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88227" y="1849765"/>
            <a:ext cx="2166257" cy="2166257"/>
          </a:xfrm>
          <a:prstGeom prst="ellipse">
            <a:avLst/>
          </a:prstGeom>
          <a:solidFill>
            <a:srgbClr val="005EA4">
              <a:alpha val="8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JM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初步分析</a:t>
            </a:r>
            <a:endParaRPr lang="en-JM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96840" y="2176337"/>
            <a:ext cx="1839686" cy="1839686"/>
          </a:xfrm>
          <a:prstGeom prst="ellipse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需求评审</a:t>
            </a:r>
            <a:endParaRPr lang="en-JM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12429" y="2530123"/>
            <a:ext cx="1485900" cy="1485900"/>
          </a:xfrm>
          <a:prstGeom prst="ellipse">
            <a:avLst/>
          </a:prstGeom>
          <a:solidFill>
            <a:schemeClr val="bg1">
              <a:lumMod val="75000"/>
              <a:alpha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1600" dirty="0">
                <a:cs typeface="+mn-ea"/>
                <a:sym typeface="+mn-lt"/>
              </a:rPr>
              <a:t>确定需求</a:t>
            </a:r>
            <a:endParaRPr lang="en-JM" sz="9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15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448633" y="1394397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架构设计</a:t>
            </a:r>
            <a:endParaRPr lang="en-JM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软件设计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09639340"/>
              </p:ext>
            </p:extLst>
          </p:nvPr>
        </p:nvGraphicFramePr>
        <p:xfrm>
          <a:off x="457200" y="10477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ontent Placeholder 3"/>
          <p:cNvSpPr txBox="1">
            <a:spLocks/>
          </p:cNvSpPr>
          <p:nvPr/>
        </p:nvSpPr>
        <p:spPr>
          <a:xfrm>
            <a:off x="4372433" y="1699197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en-JM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pring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MVC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hibernate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，前后端分离，隐藏实现细节。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627871868"/>
              </p:ext>
            </p:extLst>
          </p:nvPr>
        </p:nvGraphicFramePr>
        <p:xfrm>
          <a:off x="457200" y="26479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780669060"/>
              </p:ext>
            </p:extLst>
          </p:nvPr>
        </p:nvGraphicFramePr>
        <p:xfrm>
          <a:off x="2057400" y="10477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2699337092"/>
              </p:ext>
            </p:extLst>
          </p:nvPr>
        </p:nvGraphicFramePr>
        <p:xfrm>
          <a:off x="2057400" y="2647950"/>
          <a:ext cx="1719531" cy="143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Rectangle 39"/>
          <p:cNvSpPr/>
          <p:nvPr/>
        </p:nvSpPr>
        <p:spPr>
          <a:xfrm>
            <a:off x="4448633" y="2316291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JM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Content Placeholder 3"/>
          <p:cNvSpPr txBox="1">
            <a:spLocks/>
          </p:cNvSpPr>
          <p:nvPr/>
        </p:nvSpPr>
        <p:spPr>
          <a:xfrm>
            <a:off x="4372433" y="2579244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使用了标准的后台管理布局框架，自主设计内容填充形式和样式（文章、表格、按钮），页面流畅，清爽美观。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48633" y="3223197"/>
            <a:ext cx="1463040" cy="27432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数据库设计</a:t>
            </a:r>
            <a:endParaRPr lang="en-JM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Content Placeholder 3"/>
          <p:cNvSpPr txBox="1">
            <a:spLocks/>
          </p:cNvSpPr>
          <p:nvPr/>
        </p:nvSpPr>
        <p:spPr>
          <a:xfrm>
            <a:off x="4372433" y="3527997"/>
            <a:ext cx="4238167" cy="720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FCED3"/>
              </a:buClr>
              <a:buFont typeface="Arial" pitchFamily="34" charset="0"/>
              <a:buNone/>
              <a:defRPr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数据库表结构与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类结构高度一致，使用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Hibernate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框架封装了数据库连接，避免了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语句注入，为多种数据库保留接口，增加了安全性和可修改性，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6" name="Picture 2" descr="C:\Users\ADRIEN~1.REY\AppData\Local\Temp\Rar$DR19.072\icons grid\camera_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67" y="1518297"/>
            <a:ext cx="495196" cy="4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~1.REY\AppData\Local\Temp\Rar$DR81.072\icons grid\monitor_blac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2" y="3129472"/>
            <a:ext cx="473247" cy="4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RIEN~1.REY\AppData\Local\Temp\Rar$DR78.072\icons grid\phone_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55" y="3146685"/>
            <a:ext cx="438820" cy="4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RIEN~1.REY\AppData\Local\Temp\Rar$DR38.776\icons grid\user_blac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03" y="1528933"/>
            <a:ext cx="473925" cy="4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2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软件实现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81150"/>
            <a:ext cx="2590800" cy="236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文章发表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文章编辑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文章预览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草稿功能</a:t>
            </a:r>
            <a:r>
              <a:rPr lang="en-JM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 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富文本编辑功能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网易云音乐的接入</a:t>
            </a:r>
            <a:r>
              <a:rPr lang="en-JM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JM" dirty="0">
                <a:latin typeface="+mn-lt"/>
                <a:cs typeface="+mn-ea"/>
                <a:sym typeface="+mn-lt"/>
              </a:rPr>
              <a:t>…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>
              <a:latin typeface="+mn-lt"/>
              <a:cs typeface="+mn-ea"/>
              <a:sym typeface="+mn-lt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429000" y="1581150"/>
            <a:ext cx="2590800" cy="2362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添加友情链接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修改友情链接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查看友情链接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访问友情链接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US" dirty="0">
                <a:latin typeface="+mn-lt"/>
                <a:cs typeface="+mn-ea"/>
                <a:sym typeface="+mn-lt"/>
              </a:rPr>
              <a:t>…</a:t>
            </a:r>
            <a:r>
              <a:rPr lang="en-JM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24600" y="1581150"/>
            <a:ext cx="2590800" cy="2362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数据挖掘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根据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URL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自动爬取文章标题、内容等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zh-CN" altLang="en-US" dirty="0">
                <a:latin typeface="+mn-lt"/>
                <a:cs typeface="+mn-ea"/>
                <a:sym typeface="+mn-lt"/>
              </a:rPr>
              <a:t>特色功能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US" sz="1200" dirty="0">
                <a:latin typeface="+mn-lt"/>
                <a:cs typeface="+mn-ea"/>
                <a:sym typeface="+mn-lt"/>
              </a:rPr>
              <a:t>…</a:t>
            </a:r>
            <a:endParaRPr lang="en-JM" sz="1200" dirty="0">
              <a:latin typeface="+mn-lt"/>
              <a:cs typeface="+mn-ea"/>
              <a:sym typeface="+mn-lt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38"/>
          </p:nvPr>
        </p:nvSpPr>
        <p:spPr>
          <a:xfrm>
            <a:off x="34290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sz="15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友情链接管理</a:t>
            </a:r>
            <a:endParaRPr lang="en-JM" sz="15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39"/>
          </p:nvPr>
        </p:nvSpPr>
        <p:spPr>
          <a:xfrm>
            <a:off x="63246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sz="1500" dirty="0">
                <a:latin typeface="+mn-lt"/>
                <a:cs typeface="+mn-ea"/>
                <a:sym typeface="+mn-lt"/>
              </a:rPr>
              <a:t>数据爬取</a:t>
            </a:r>
            <a:endParaRPr lang="en-JM" sz="15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/>
          </p:nvPr>
        </p:nvSpPr>
        <p:spPr>
          <a:xfrm>
            <a:off x="533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文章管理</a:t>
            </a:r>
            <a:r>
              <a:rPr lang="en-JM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4567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软件实现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  <a:cs typeface="+mn-ea"/>
                <a:sym typeface="+mn-lt"/>
              </a:rPr>
              <a:t>登录界面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  <a:cs typeface="+mn-ea"/>
                <a:sym typeface="+mn-lt"/>
              </a:rPr>
              <a:t>DASHBOARD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  <a:cs typeface="+mn-ea"/>
                <a:sym typeface="+mn-lt"/>
              </a:rPr>
              <a:t>发表文章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</p:spPr>
        <p:txBody>
          <a:bodyPr/>
          <a:lstStyle/>
          <a:p>
            <a:pPr algn="ctr"/>
            <a:r>
              <a:rPr lang="zh-CN" altLang="en-US" dirty="0">
                <a:latin typeface="+mn-lt"/>
                <a:cs typeface="+mn-ea"/>
                <a:sym typeface="+mn-lt"/>
              </a:rPr>
              <a:t>文章管理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  <a:cs typeface="+mn-ea"/>
                <a:sym typeface="+mn-lt"/>
              </a:rPr>
              <a:t>前端浏览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  <a:cs typeface="+mn-ea"/>
                <a:sym typeface="+mn-lt"/>
              </a:rPr>
              <a:t>文章阅读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pic>
        <p:nvPicPr>
          <p:cNvPr id="6" name="图片占位符 5" descr="图片包含 屏幕截图&#10;&#10;已生成极高可信度的说明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r="3514"/>
          <a:stretch>
            <a:fillRect/>
          </a:stretch>
        </p:blipFill>
        <p:spPr/>
      </p:pic>
      <p:pic>
        <p:nvPicPr>
          <p:cNvPr id="23" name="图片占位符 22" descr="图片包含 屏幕截图&#10;&#10;已生成极高可信度的说明"/>
          <p:cNvPicPr>
            <a:picLocks noGrp="1" noChangeAspect="1"/>
          </p:cNvPicPr>
          <p:nvPr>
            <p:ph type="pic"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r="3514"/>
          <a:stretch>
            <a:fillRect/>
          </a:stretch>
        </p:blipFill>
        <p:spPr/>
      </p:pic>
      <p:pic>
        <p:nvPicPr>
          <p:cNvPr id="27" name="图片占位符 26" descr="图片包含 屏幕截图&#10;&#10;已生成极高可信度的说明"/>
          <p:cNvPicPr>
            <a:picLocks noGrp="1" noChangeAspect="1"/>
          </p:cNvPicPr>
          <p:nvPr>
            <p:ph type="pic"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r="1391"/>
          <a:stretch>
            <a:fillRect/>
          </a:stretch>
        </p:blipFill>
        <p:spPr/>
      </p:pic>
      <p:pic>
        <p:nvPicPr>
          <p:cNvPr id="35" name="图片占位符 34"/>
          <p:cNvPicPr>
            <a:picLocks noGrp="1" noChangeAspect="1"/>
          </p:cNvPicPr>
          <p:nvPr>
            <p:ph type="pic" sz="quarter" idx="2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0" b="13880"/>
          <a:stretch>
            <a:fillRect/>
          </a:stretch>
        </p:blipFill>
        <p:spPr/>
      </p:pic>
      <p:pic>
        <p:nvPicPr>
          <p:cNvPr id="33" name="图片占位符 32" descr="图片包含 屏幕截图, 监视器&#10;&#10;已生成极高可信度的说明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b="2437"/>
          <a:stretch>
            <a:fillRect/>
          </a:stretch>
        </p:blipFill>
        <p:spPr/>
      </p:pic>
      <p:pic>
        <p:nvPicPr>
          <p:cNvPr id="39" name="图片占位符 38" descr="图片包含 屏幕截图&#10;&#10;已生成极高可信度的说明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r="2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451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2187230" y="2901146"/>
            <a:ext cx="4769540" cy="7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44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048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心得体会</a:t>
            </a:r>
            <a:endParaRPr lang="en-US" altLang="zh-CN" sz="4048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6"/>
          <p:cNvSpPr txBox="1">
            <a:spLocks noChangeArrowheads="1"/>
          </p:cNvSpPr>
          <p:nvPr/>
        </p:nvSpPr>
        <p:spPr bwMode="auto">
          <a:xfrm>
            <a:off x="1932709" y="3616406"/>
            <a:ext cx="5278583" cy="31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189">
              <a:lnSpc>
                <a:spcPct val="130000"/>
              </a:lnSpc>
              <a:buNone/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协同开发的重要性，个人感悟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808676" y="1090989"/>
            <a:ext cx="1526650" cy="1526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06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心得体会 新的方向</a:t>
            </a:r>
            <a:endParaRPr lang="en-JM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7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心得体会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董建文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>
          <a:xfrm>
            <a:off x="5410200" y="1885950"/>
            <a:ext cx="3429000" cy="2514600"/>
          </a:xfrm>
        </p:spPr>
        <p:txBody>
          <a:bodyPr>
            <a:normAutofit fontScale="77500" lnSpcReduction="2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0070C0"/>
                </a:solidFill>
                <a:latin typeface="+mn-lt"/>
                <a:cs typeface="+mn-ea"/>
                <a:sym typeface="+mn-lt"/>
              </a:rPr>
              <a:t>      </a:t>
            </a:r>
          </a:p>
          <a:p>
            <a:pPr marL="57150" indent="0">
              <a:defRPr/>
            </a:pPr>
            <a:r>
              <a:rPr lang="en-US" altLang="zh-CN" sz="1400" dirty="0">
                <a:solidFill>
                  <a:schemeClr val="accent1"/>
                </a:solidFill>
              </a:rPr>
              <a:t>1.</a:t>
            </a:r>
            <a:r>
              <a:rPr lang="zh-CN" altLang="en-US" sz="1400" dirty="0">
                <a:solidFill>
                  <a:schemeClr val="accent1"/>
                </a:solidFill>
              </a:rPr>
              <a:t>软件架构对开发效率的影响非常大（软件架构的重要性）。前后端交互我们用了</a:t>
            </a:r>
            <a:r>
              <a:rPr lang="en-US" altLang="zh-CN" sz="1400" dirty="0" err="1">
                <a:solidFill>
                  <a:schemeClr val="accent1"/>
                </a:solidFill>
              </a:rPr>
              <a:t>SpringMVC</a:t>
            </a:r>
            <a:r>
              <a:rPr lang="zh-CN" altLang="en-US" sz="1400" dirty="0">
                <a:solidFill>
                  <a:schemeClr val="accent1"/>
                </a:solidFill>
              </a:rPr>
              <a:t>和</a:t>
            </a:r>
            <a:r>
              <a:rPr lang="en-US" altLang="zh-CN" sz="1400" dirty="0">
                <a:solidFill>
                  <a:schemeClr val="accent1"/>
                </a:solidFill>
              </a:rPr>
              <a:t>hibernate</a:t>
            </a:r>
            <a:r>
              <a:rPr lang="zh-CN" altLang="en-US" sz="1400" dirty="0">
                <a:solidFill>
                  <a:schemeClr val="accent1"/>
                </a:solidFill>
              </a:rPr>
              <a:t>，所以添加新功能非常便捷。但由于对前端不熟，编写</a:t>
            </a:r>
            <a:r>
              <a:rPr lang="en-US" altLang="zh-CN" sz="1400" dirty="0">
                <a:solidFill>
                  <a:schemeClr val="accent1"/>
                </a:solidFill>
              </a:rPr>
              <a:t>html</a:t>
            </a:r>
            <a:r>
              <a:rPr lang="zh-CN" altLang="en-US" sz="1400" dirty="0">
                <a:solidFill>
                  <a:schemeClr val="accent1"/>
                </a:solidFill>
              </a:rPr>
              <a:t>时都为独立文件，修改页面时牵一发而动全身，导致大部分时间损耗在前端编写上。</a:t>
            </a:r>
            <a:br>
              <a:rPr lang="zh-CN" altLang="en-US" sz="1400" dirty="0">
                <a:solidFill>
                  <a:schemeClr val="accent1"/>
                </a:solidFill>
              </a:rPr>
            </a:br>
            <a:r>
              <a:rPr lang="en-US" altLang="zh-CN" sz="1400" dirty="0">
                <a:solidFill>
                  <a:schemeClr val="accent1"/>
                </a:solidFill>
              </a:rPr>
              <a:t>2.</a:t>
            </a:r>
            <a:r>
              <a:rPr lang="zh-CN" altLang="en-US" sz="1400" dirty="0">
                <a:solidFill>
                  <a:schemeClr val="accent1"/>
                </a:solidFill>
              </a:rPr>
              <a:t>明确的需求与好的设计能大大提高软件质量和开发效率（需求与设计的重要性）。输入输出的限制约束、接口的明确使开发过程出错率大大降低。</a:t>
            </a:r>
            <a:br>
              <a:rPr lang="zh-CN" altLang="en-US" sz="1400" dirty="0">
                <a:solidFill>
                  <a:schemeClr val="accent1"/>
                </a:solidFill>
              </a:rPr>
            </a:br>
            <a:r>
              <a:rPr lang="en-US" altLang="zh-CN" sz="1400" dirty="0">
                <a:solidFill>
                  <a:schemeClr val="accent1"/>
                </a:solidFill>
              </a:rPr>
              <a:t>3.</a:t>
            </a:r>
            <a:r>
              <a:rPr lang="zh-CN" altLang="en-US" sz="1400" dirty="0">
                <a:solidFill>
                  <a:schemeClr val="accent1"/>
                </a:solidFill>
              </a:rPr>
              <a:t>版本控制工具对代码的变更维护起到巨大作用（版本控制工具的重要性），在文件数量较多时避免了文件错乱。</a:t>
            </a:r>
            <a:br>
              <a:rPr lang="zh-CN" altLang="en-US" sz="1400" dirty="0">
                <a:solidFill>
                  <a:schemeClr val="accent1"/>
                </a:solidFill>
              </a:rPr>
            </a:b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15" name="图片占位符 14" descr="图片包含 雪花, 户外, 天空, 自然&#10;&#10;已生成极高可信度的说明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r="4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961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心得体会 新的方向</a:t>
            </a:r>
            <a:endParaRPr lang="en-JM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7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心得体会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黄伟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>
          <a:xfrm>
            <a:off x="5410200" y="1885950"/>
            <a:ext cx="3429000" cy="2514600"/>
          </a:xfrm>
        </p:spPr>
        <p:txBody>
          <a:bodyPr>
            <a:normAutofit/>
          </a:bodyPr>
          <a:lstStyle/>
          <a:p>
            <a:pPr marL="57150" indent="0">
              <a:defRPr/>
            </a:pPr>
            <a:r>
              <a:rPr lang="en-US" altLang="zh-CN" sz="1400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070C0"/>
                </a:solidFill>
                <a:cs typeface="+mn-ea"/>
                <a:sym typeface="+mn-lt"/>
              </a:rPr>
              <a:t>“软件开发实践课程通过整个软件开发流程，在这个过程中，我体会到需求工程对软件开发的重要性，以及一个好的构架对软件开发过程的重要性。同时加深了我对软件工程的理解，对软件架构的认识。让我对软件工程的概念不只是停留在理论上，而是在实践中实际运用起来”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" b="25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42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致谢</a:t>
            </a:r>
            <a:endParaRPr lang="en-JM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089797"/>
            <a:ext cx="8382000" cy="838200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经过整个小组的不懈努力，历时一个学期的学习和努力，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RELAXBLOG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项目开发完成，整个系统从无到有，趣味无限并且充满挑战，所幸整个系统圆满完成，感谢洪玫老师以及助教姐姐的在技术上给出的指导性意见，感谢所有小组成员的辛勤付出。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0" b="29460"/>
          <a:stretch>
            <a:fillRect/>
          </a:stretch>
        </p:blipFill>
        <p:spPr/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2187230" y="2901146"/>
            <a:ext cx="4769540" cy="7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44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048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课程项目成品展示</a:t>
            </a:r>
            <a:endParaRPr lang="zh-CN" altLang="en-US" sz="4048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808676" y="1090989"/>
            <a:ext cx="1526650" cy="1526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2714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97219" y="96602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谈谈“分工合作”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97219" y="1258747"/>
            <a:ext cx="3184781" cy="25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rgbClr val="FFFFFF"/>
                </a:solidFill>
                <a:cs typeface="+mn-ea"/>
                <a:sym typeface="+mn-lt"/>
              </a:rPr>
              <a:t>协作开发，前后端分离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97219" y="185778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kumimoji="1" lang="zh-CN" altLang="en-US" sz="1400" b="1" kern="0" dirty="0" smtClean="0">
                <a:solidFill>
                  <a:srgbClr val="FFFFFF"/>
                </a:solidFill>
                <a:cs typeface="+mn-ea"/>
                <a:sym typeface="+mn-lt"/>
              </a:rPr>
              <a:t>项目特色与质量属性</a:t>
            </a:r>
            <a:endParaRPr kumimoji="1" lang="zh-CN" altLang="en-US" sz="1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7219" y="2150505"/>
            <a:ext cx="3184781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rgbClr val="FFFFFF"/>
                </a:solidFill>
                <a:cs typeface="+mn-ea"/>
                <a:sym typeface="+mn-lt"/>
              </a:rPr>
              <a:t>软件构架对项目的影响，易用性，</a:t>
            </a:r>
            <a:r>
              <a:rPr lang="zh-CN" altLang="en-US" sz="900" kern="0" dirty="0">
                <a:solidFill>
                  <a:schemeClr val="bg1"/>
                </a:solidFill>
                <a:cs typeface="+mn-ea"/>
                <a:sym typeface="+mn-lt"/>
              </a:rPr>
              <a:t>可修改性，项目管理，需求建模</a:t>
            </a:r>
          </a:p>
          <a:p>
            <a:pPr defTabSz="457189">
              <a:lnSpc>
                <a:spcPct val="130000"/>
              </a:lnSpc>
              <a:defRPr/>
            </a:pPr>
            <a:endParaRPr lang="zh-CN" altLang="en-US" sz="900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7219" y="27109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讲讲“细节”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7219" y="3003696"/>
            <a:ext cx="3184781" cy="25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rgbClr val="FFFFFF"/>
                </a:solidFill>
                <a:cs typeface="+mn-ea"/>
                <a:sym typeface="+mn-lt"/>
              </a:rPr>
              <a:t>需求分析，软件设计，软件实现，软件测试</a:t>
            </a:r>
          </a:p>
        </p:txBody>
      </p:sp>
      <p:sp>
        <p:nvSpPr>
          <p:cNvPr id="11" name="椭圆 10"/>
          <p:cNvSpPr/>
          <p:nvPr/>
        </p:nvSpPr>
        <p:spPr>
          <a:xfrm>
            <a:off x="4141028" y="2636569"/>
            <a:ext cx="734666" cy="7346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7219" y="35721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kumimoji="1"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心得体会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7219" y="3864867"/>
            <a:ext cx="3184781" cy="25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rgbClr val="FFFFFF"/>
                </a:solidFill>
                <a:cs typeface="+mn-ea"/>
                <a:sym typeface="+mn-lt"/>
              </a:rPr>
              <a:t>协同开发的重要性，个人感悟</a:t>
            </a:r>
          </a:p>
        </p:txBody>
      </p:sp>
      <p:sp>
        <p:nvSpPr>
          <p:cNvPr id="14" name="椭圆 13"/>
          <p:cNvSpPr/>
          <p:nvPr/>
        </p:nvSpPr>
        <p:spPr>
          <a:xfrm>
            <a:off x="4141028" y="3509148"/>
            <a:ext cx="734666" cy="7346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41028" y="891414"/>
            <a:ext cx="734666" cy="7346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41028" y="1763992"/>
            <a:ext cx="734666" cy="7346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r>
              <a:rPr kumimoji="1" lang="en-US" altLang="zh-CN" sz="2400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kumimoji="1" lang="zh-CN" altLang="en-US" sz="2400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15616" y="1599729"/>
            <a:ext cx="1940868" cy="19408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066800" y="2121753"/>
            <a:ext cx="2020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与实现细节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2187230" y="2901146"/>
            <a:ext cx="4769540" cy="7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44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048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谈谈“分工合作”</a:t>
            </a:r>
          </a:p>
        </p:txBody>
      </p:sp>
      <p:sp>
        <p:nvSpPr>
          <p:cNvPr id="54" name="文本框 56"/>
          <p:cNvSpPr txBox="1">
            <a:spLocks noChangeArrowheads="1"/>
          </p:cNvSpPr>
          <p:nvPr/>
        </p:nvSpPr>
        <p:spPr bwMode="auto">
          <a:xfrm>
            <a:off x="1932709" y="3616406"/>
            <a:ext cx="5278583" cy="31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457189">
              <a:lnSpc>
                <a:spcPct val="130000"/>
              </a:lnSpc>
              <a:buNone/>
              <a:defRPr/>
            </a:pPr>
            <a:r>
              <a:rPr lang="zh-CN" alt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协作开发，前后端分离，时间管理</a:t>
            </a:r>
          </a:p>
        </p:txBody>
      </p:sp>
      <p:sp>
        <p:nvSpPr>
          <p:cNvPr id="59" name="椭圆 58"/>
          <p:cNvSpPr/>
          <p:nvPr/>
        </p:nvSpPr>
        <p:spPr>
          <a:xfrm>
            <a:off x="3808676" y="1090989"/>
            <a:ext cx="1526650" cy="1526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391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项目分工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219075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pPr>
              <a:spcBef>
                <a:spcPts val="1125"/>
              </a:spcBef>
            </a:pPr>
            <a:r>
              <a:rPr lang="zh-CN" altLang="en-US" sz="1600" b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公平性</a:t>
            </a:r>
            <a:endParaRPr lang="en-JM" sz="1600" b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562600" y="2551114"/>
            <a:ext cx="29718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每个人的工作量基本相同，保证每一位小组成员都充分的参与到软件开发的工程之中来，体会整个软件工程的过程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3394710"/>
            <a:ext cx="1676399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sz="1600" b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合理化</a:t>
            </a:r>
            <a:endParaRPr lang="en-JM" sz="1600" b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562600" y="3714750"/>
            <a:ext cx="29718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按照每个所擅长的不同方面进行软件开发的分工，保证每个小组成员的能力得到充分的展现和发挥。</a:t>
            </a:r>
            <a:endParaRPr lang="en-JM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62600" y="1123950"/>
            <a:ext cx="3429000" cy="680404"/>
          </a:xfrm>
          <a:noFill/>
        </p:spPr>
        <p:txBody>
          <a:bodyPr/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我们按照每个人擅长的方面，对组内每个人的职责进行了明确的职责定位和任务分工。</a:t>
            </a:r>
            <a:endParaRPr lang="en-JM" sz="17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5" b="9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cs typeface="+mn-ea"/>
                <a:sym typeface="+mn-lt"/>
              </a:rPr>
              <a:t>项目分工</a:t>
            </a:r>
            <a:endParaRPr lang="en-JM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graphicFrame>
        <p:nvGraphicFramePr>
          <p:cNvPr id="11" name="Chart Placeholder 10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498324676"/>
              </p:ext>
            </p:extLst>
          </p:nvPr>
        </p:nvGraphicFramePr>
        <p:xfrm>
          <a:off x="3962400" y="895350"/>
          <a:ext cx="495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362200" cy="284163"/>
          </a:xfrm>
        </p:spPr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01. </a:t>
            </a:r>
            <a:r>
              <a:rPr lang="zh-CN" altLang="en-US" dirty="0">
                <a:latin typeface="+mn-lt"/>
                <a:cs typeface="+mn-ea"/>
                <a:sym typeface="+mn-lt"/>
              </a:rPr>
              <a:t>后台</a:t>
            </a:r>
            <a:endParaRPr lang="en-JM" dirty="0">
              <a:latin typeface="+mn-lt"/>
              <a:cs typeface="+mn-ea"/>
              <a:sym typeface="+mn-lt"/>
            </a:endParaRPr>
          </a:p>
          <a:p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后台功能主要包括数据库的设计管理，各种数据操作的实现，以及项目整体框架的搭建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362200" cy="284163"/>
          </a:xfrm>
        </p:spPr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02. </a:t>
            </a:r>
            <a:r>
              <a:rPr lang="zh-CN" altLang="en-US" dirty="0">
                <a:latin typeface="+mn-lt"/>
                <a:cs typeface="+mn-ea"/>
                <a:sym typeface="+mn-lt"/>
              </a:rPr>
              <a:t>前端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从后台获得数据，然后动态的展示到用户面前，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设计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362200" cy="284163"/>
          </a:xfrm>
        </p:spPr>
        <p:txBody>
          <a:bodyPr/>
          <a:lstStyle/>
          <a:p>
            <a:r>
              <a:rPr lang="en-JM" dirty="0">
                <a:latin typeface="+mn-lt"/>
                <a:cs typeface="+mn-ea"/>
                <a:sym typeface="+mn-lt"/>
              </a:rPr>
              <a:t>03. </a:t>
            </a:r>
            <a:r>
              <a:rPr lang="zh-CN" altLang="en-US" dirty="0">
                <a:latin typeface="+mn-lt"/>
                <a:cs typeface="+mn-ea"/>
                <a:sym typeface="+mn-lt"/>
              </a:rPr>
              <a:t>报告文档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cs typeface="+mn-ea"/>
                <a:sym typeface="+mn-lt"/>
              </a:rPr>
              <a:t>软件开发计划</a:t>
            </a:r>
            <a:r>
              <a:rPr lang="en-US" altLang="zh-CN" dirty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cs typeface="+mn-ea"/>
                <a:sym typeface="+mn-lt"/>
              </a:rPr>
              <a:t>需求清单</a:t>
            </a:r>
            <a:r>
              <a:rPr lang="en-US" altLang="zh-CN" dirty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cs typeface="+mn-ea"/>
                <a:sym typeface="+mn-lt"/>
              </a:rPr>
              <a:t>测试计划</a:t>
            </a:r>
            <a:r>
              <a:rPr lang="en-US" altLang="zh-CN" dirty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cs typeface="+mn-ea"/>
                <a:sym typeface="+mn-lt"/>
              </a:rPr>
              <a:t>软件使用描述</a:t>
            </a:r>
            <a:r>
              <a:rPr lang="en-US" altLang="zh-CN" dirty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cs typeface="+mn-ea"/>
                <a:sym typeface="+mn-lt"/>
              </a:rPr>
              <a:t>用户手册</a:t>
            </a:r>
            <a:r>
              <a:rPr lang="en-US" altLang="zh-CN" dirty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cs typeface="+mn-ea"/>
                <a:sym typeface="+mn-lt"/>
              </a:rPr>
              <a:t>等文档的编写，以及汇报的</a:t>
            </a:r>
            <a:r>
              <a:rPr lang="en-US" altLang="zh-CN" dirty="0">
                <a:latin typeface="+mn-lt"/>
                <a:cs typeface="+mn-ea"/>
                <a:sym typeface="+mn-lt"/>
              </a:rPr>
              <a:t>PPT</a:t>
            </a:r>
            <a:r>
              <a:rPr lang="zh-CN" altLang="en-US" dirty="0">
                <a:latin typeface="+mn-lt"/>
                <a:cs typeface="+mn-ea"/>
                <a:sym typeface="+mn-lt"/>
              </a:rPr>
              <a:t>制作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694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1828800" y="2914304"/>
            <a:ext cx="5661369" cy="7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44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048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项目特色与质量属性</a:t>
            </a:r>
            <a:endParaRPr lang="en-US" altLang="zh-CN" sz="4048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6"/>
          <p:cNvSpPr txBox="1">
            <a:spLocks noChangeArrowheads="1"/>
          </p:cNvSpPr>
          <p:nvPr/>
        </p:nvSpPr>
        <p:spPr bwMode="auto">
          <a:xfrm>
            <a:off x="1932709" y="3616406"/>
            <a:ext cx="527858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457189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软件构架对项目的影响，软件的易用性，软件的可修改性，项目管理，需求建模</a:t>
            </a:r>
          </a:p>
        </p:txBody>
      </p:sp>
      <p:sp>
        <p:nvSpPr>
          <p:cNvPr id="59" name="椭圆 58"/>
          <p:cNvSpPr/>
          <p:nvPr/>
        </p:nvSpPr>
        <p:spPr>
          <a:xfrm>
            <a:off x="3808676" y="1090989"/>
            <a:ext cx="1526650" cy="15266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26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项目与软件工程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ln>
            <a:noFill/>
          </a:ln>
        </p:spPr>
        <p:txBody>
          <a:bodyPr/>
          <a:lstStyle/>
          <a:p>
            <a:r>
              <a:rPr lang="en-US" altLang="zh-CN" sz="1600" b="0" dirty="0">
                <a:latin typeface="+mn-lt"/>
                <a:cs typeface="+mn-ea"/>
                <a:sym typeface="+mn-lt"/>
              </a:rPr>
              <a:t>IEEE</a:t>
            </a:r>
            <a:r>
              <a:rPr lang="zh-CN" altLang="en-US" sz="1600" b="0" dirty="0">
                <a:latin typeface="+mn-lt"/>
                <a:cs typeface="+mn-ea"/>
                <a:sym typeface="+mn-lt"/>
              </a:rPr>
              <a:t>软件工程的定义</a:t>
            </a:r>
            <a:endParaRPr lang="en-JM" sz="1600" b="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IEEE DEFINITION </a:t>
            </a:r>
            <a:endParaRPr lang="en-JM" sz="1600" b="0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4648200" y="3638550"/>
            <a:ext cx="3962400" cy="685800"/>
          </a:xfrm>
        </p:spPr>
        <p:txBody>
          <a:bodyPr/>
          <a:lstStyle/>
          <a:p>
            <a:pPr lvl="0" algn="r">
              <a:spcBef>
                <a:spcPts val="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（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）将系统化的、规范的、可量化的方法应用于软件的开发、运行和维护，即将工程化的方法应用于软件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lvl="0" algn="r">
              <a:spcBef>
                <a:spcPts val="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（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2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）在（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1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）中所述方法的研究</a:t>
            </a:r>
            <a:endParaRPr lang="en-JM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algn="r"/>
            <a:endParaRPr lang="en-JM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b="22882"/>
          <a:stretch>
            <a:fillRect/>
          </a:stretch>
        </p:blipFill>
        <p:spPr/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8153400" cy="2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84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项目特色</a:t>
            </a:r>
            <a:endParaRPr lang="en-JM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>
                <a:cs typeface="+mn-ea"/>
                <a:sym typeface="+mn-lt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43050"/>
            <a:ext cx="3048000" cy="1257300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界面美观、清晰度高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 smtClean="0">
                <a:latin typeface="+mn-lt"/>
                <a:cs typeface="+mn-ea"/>
                <a:sym typeface="+mn-lt"/>
              </a:rPr>
              <a:t>交互友好，易用性高</a:t>
            </a:r>
            <a:endParaRPr lang="en-JM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buAutoNum type="arabicPeriod" startAt="3"/>
            </a:pPr>
            <a:r>
              <a:rPr lang="en-US" sz="1200" dirty="0" smtClean="0">
                <a:latin typeface="+mn-lt"/>
                <a:cs typeface="+mn-ea"/>
                <a:sym typeface="+mn-lt"/>
              </a:rPr>
              <a:t>MVC</a:t>
            </a:r>
            <a:r>
              <a:rPr lang="zh-CN" altLang="en-US" sz="1200" dirty="0" smtClean="0">
                <a:latin typeface="+mn-lt"/>
                <a:cs typeface="+mn-ea"/>
                <a:sym typeface="+mn-lt"/>
              </a:rPr>
              <a:t>架构前后端分离，可修改性高</a:t>
            </a:r>
            <a:endParaRPr lang="en-US" altLang="zh-CN" sz="1200" dirty="0" smtClean="0">
              <a:latin typeface="+mn-lt"/>
              <a:cs typeface="+mn-ea"/>
              <a:sym typeface="+mn-lt"/>
            </a:endParaRPr>
          </a:p>
          <a:p>
            <a:pPr>
              <a:buAutoNum type="arabicPeriod" startAt="3"/>
            </a:pPr>
            <a:r>
              <a:rPr lang="zh-CN" altLang="en-US" sz="1200" dirty="0" smtClean="0">
                <a:latin typeface="+mn-lt"/>
                <a:cs typeface="+mn-ea"/>
                <a:sym typeface="+mn-lt"/>
              </a:rPr>
              <a:t>错误检验机制完善，可用性高。</a:t>
            </a:r>
            <a:endParaRPr lang="en-US" altLang="zh-CN" sz="1200" dirty="0" smtClean="0">
              <a:latin typeface="+mn-lt"/>
              <a:cs typeface="+mn-ea"/>
              <a:sym typeface="+mn-lt"/>
            </a:endParaRPr>
          </a:p>
          <a:p>
            <a:pPr>
              <a:buAutoNum type="arabicPeriod" startAt="3"/>
            </a:pPr>
            <a:r>
              <a:rPr lang="zh-CN" altLang="en-US" sz="1200" dirty="0" smtClean="0">
                <a:latin typeface="+mn-lt"/>
                <a:cs typeface="+mn-ea"/>
                <a:sym typeface="+mn-lt"/>
              </a:rPr>
              <a:t>文章内容形式自由，支持视频、音乐、图片等网络资源的引用。</a:t>
            </a:r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针对学习者（学生、开发人员等）提供相关文章推荐，整理为列表信息显示于后台。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为想要拥有个人博客的用户提供现成系统以供部署。</a:t>
            </a:r>
            <a:endParaRPr lang="en-US" altLang="zh-CN" sz="1200" dirty="0" smtClean="0">
              <a:latin typeface="+mn-lt"/>
              <a:cs typeface="+mn-ea"/>
              <a:sym typeface="+mn-lt"/>
            </a:endParaRP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为学习者开发者提供记录、交流和学习的平台。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1200" dirty="0">
                <a:cs typeface="+mn-ea"/>
                <a:sym typeface="+mn-lt"/>
              </a:rPr>
              <a:t>支持从论坛、博客爬取</a:t>
            </a:r>
            <a:r>
              <a:rPr lang="zh-CN" altLang="en-US" sz="1200" dirty="0" smtClean="0">
                <a:cs typeface="+mn-ea"/>
                <a:sym typeface="+mn-lt"/>
              </a:rPr>
              <a:t>文章内容，并填充于文章添加界面，用户可以自主修改</a:t>
            </a:r>
            <a:r>
              <a:rPr lang="zh-CN" altLang="en-US" sz="1200" dirty="0">
                <a:cs typeface="+mn-ea"/>
                <a:sym typeface="+mn-lt"/>
              </a:rPr>
              <a:t>保存。</a:t>
            </a:r>
            <a:endParaRPr lang="en-JM" altLang="zh-CN" sz="1200" dirty="0">
              <a:cs typeface="+mn-ea"/>
              <a:sym typeface="+mn-lt"/>
            </a:endParaRPr>
          </a:p>
          <a:p>
            <a:endParaRPr lang="en-JM" sz="1200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33400" y="1123950"/>
            <a:ext cx="24384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优势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343400" y="110490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特色功能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1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33400" y="2971800"/>
            <a:ext cx="25908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项目切入点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3400" y="2952750"/>
            <a:ext cx="2514600" cy="320040"/>
          </a:xfrm>
          <a:solidFill>
            <a:srgbClr val="0070C0"/>
          </a:solidFill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特色功能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</a:t>
            </a:r>
            <a:endParaRPr lang="en-JM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0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1049</Words>
  <Application>Microsoft Office PowerPoint</Application>
  <PresentationFormat>全屏显示(16:9)</PresentationFormat>
  <Paragraphs>148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项目分工</vt:lpstr>
      <vt:lpstr>项目分工</vt:lpstr>
      <vt:lpstr>PowerPoint 演示文稿</vt:lpstr>
      <vt:lpstr>项目与软件工程</vt:lpstr>
      <vt:lpstr>项目特色</vt:lpstr>
      <vt:lpstr>架构与质量属性</vt:lpstr>
      <vt:lpstr>PowerPoint 演示文稿</vt:lpstr>
      <vt:lpstr>需求分析</vt:lpstr>
      <vt:lpstr>软件设计</vt:lpstr>
      <vt:lpstr>软件实现</vt:lpstr>
      <vt:lpstr>软件实现</vt:lpstr>
      <vt:lpstr>PowerPoint 演示文稿</vt:lpstr>
      <vt:lpstr>心得体会 新的方向</vt:lpstr>
      <vt:lpstr>心得体会 新的方向</vt:lpstr>
      <vt:lpstr>致谢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MSI</cp:lastModifiedBy>
  <cp:revision>226</cp:revision>
  <dcterms:created xsi:type="dcterms:W3CDTF">2011-12-26T17:46:32Z</dcterms:created>
  <dcterms:modified xsi:type="dcterms:W3CDTF">2017-06-13T10:20:36Z</dcterms:modified>
</cp:coreProperties>
</file>