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ink/ink1.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5"/>
  </p:notesMasterIdLst>
  <p:sldIdLst>
    <p:sldId id="256" r:id="rId2"/>
    <p:sldId id="528" r:id="rId3"/>
    <p:sldId id="518" r:id="rId4"/>
    <p:sldId id="543" r:id="rId5"/>
    <p:sldId id="519" r:id="rId6"/>
    <p:sldId id="440" r:id="rId7"/>
    <p:sldId id="523" r:id="rId8"/>
    <p:sldId id="522" r:id="rId9"/>
    <p:sldId id="524" r:id="rId10"/>
    <p:sldId id="525" r:id="rId11"/>
    <p:sldId id="526" r:id="rId12"/>
    <p:sldId id="527" r:id="rId13"/>
    <p:sldId id="529" r:id="rId14"/>
    <p:sldId id="530" r:id="rId15"/>
    <p:sldId id="531" r:id="rId16"/>
    <p:sldId id="532" r:id="rId17"/>
    <p:sldId id="533" r:id="rId18"/>
    <p:sldId id="534" r:id="rId19"/>
    <p:sldId id="535" r:id="rId20"/>
    <p:sldId id="536" r:id="rId21"/>
    <p:sldId id="612" r:id="rId22"/>
    <p:sldId id="538" r:id="rId23"/>
    <p:sldId id="544" r:id="rId24"/>
    <p:sldId id="545" r:id="rId25"/>
    <p:sldId id="613" r:id="rId26"/>
    <p:sldId id="546" r:id="rId27"/>
    <p:sldId id="540" r:id="rId28"/>
    <p:sldId id="548" r:id="rId29"/>
    <p:sldId id="549" r:id="rId30"/>
    <p:sldId id="550" r:id="rId31"/>
    <p:sldId id="551" r:id="rId32"/>
    <p:sldId id="552" r:id="rId33"/>
    <p:sldId id="553" r:id="rId34"/>
    <p:sldId id="554" r:id="rId35"/>
    <p:sldId id="555" r:id="rId36"/>
    <p:sldId id="617" r:id="rId37"/>
    <p:sldId id="614" r:id="rId38"/>
    <p:sldId id="556" r:id="rId39"/>
    <p:sldId id="557" r:id="rId40"/>
    <p:sldId id="616" r:id="rId41"/>
    <p:sldId id="618" r:id="rId42"/>
    <p:sldId id="619" r:id="rId43"/>
    <p:sldId id="620" r:id="rId44"/>
    <p:sldId id="621" r:id="rId45"/>
    <p:sldId id="559" r:id="rId46"/>
    <p:sldId id="560" r:id="rId47"/>
    <p:sldId id="561" r:id="rId48"/>
    <p:sldId id="562" r:id="rId49"/>
    <p:sldId id="563" r:id="rId50"/>
    <p:sldId id="564" r:id="rId51"/>
    <p:sldId id="565" r:id="rId52"/>
    <p:sldId id="558" r:id="rId53"/>
    <p:sldId id="566" r:id="rId54"/>
    <p:sldId id="568" r:id="rId55"/>
    <p:sldId id="567" r:id="rId56"/>
    <p:sldId id="570" r:id="rId57"/>
    <p:sldId id="569" r:id="rId58"/>
    <p:sldId id="571" r:id="rId59"/>
    <p:sldId id="572" r:id="rId60"/>
    <p:sldId id="573" r:id="rId61"/>
    <p:sldId id="574" r:id="rId62"/>
    <p:sldId id="575" r:id="rId63"/>
    <p:sldId id="576" r:id="rId64"/>
    <p:sldId id="577" r:id="rId65"/>
    <p:sldId id="578" r:id="rId66"/>
    <p:sldId id="579" r:id="rId67"/>
    <p:sldId id="580" r:id="rId68"/>
    <p:sldId id="581" r:id="rId69"/>
    <p:sldId id="583" r:id="rId70"/>
    <p:sldId id="582" r:id="rId71"/>
    <p:sldId id="586" r:id="rId72"/>
    <p:sldId id="585" r:id="rId73"/>
    <p:sldId id="587" r:id="rId74"/>
    <p:sldId id="588" r:id="rId75"/>
    <p:sldId id="589" r:id="rId76"/>
    <p:sldId id="590" r:id="rId77"/>
    <p:sldId id="591" r:id="rId78"/>
    <p:sldId id="592" r:id="rId79"/>
    <p:sldId id="593" r:id="rId80"/>
    <p:sldId id="594" r:id="rId81"/>
    <p:sldId id="595" r:id="rId82"/>
    <p:sldId id="596" r:id="rId83"/>
    <p:sldId id="598" r:id="rId84"/>
    <p:sldId id="599" r:id="rId85"/>
    <p:sldId id="600" r:id="rId86"/>
    <p:sldId id="602" r:id="rId87"/>
    <p:sldId id="601" r:id="rId88"/>
    <p:sldId id="603" r:id="rId89"/>
    <p:sldId id="604" r:id="rId90"/>
    <p:sldId id="597" r:id="rId91"/>
    <p:sldId id="605" r:id="rId92"/>
    <p:sldId id="606" r:id="rId93"/>
    <p:sldId id="607" r:id="rId94"/>
    <p:sldId id="608" r:id="rId95"/>
    <p:sldId id="609" r:id="rId96"/>
    <p:sldId id="610" r:id="rId97"/>
    <p:sldId id="584" r:id="rId98"/>
    <p:sldId id="537" r:id="rId99"/>
    <p:sldId id="547" r:id="rId100"/>
    <p:sldId id="539" r:id="rId101"/>
    <p:sldId id="541" r:id="rId102"/>
    <p:sldId id="542" r:id="rId103"/>
    <p:sldId id="492" r:id="rId10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97" d="100"/>
          <a:sy n="97" d="100"/>
        </p:scale>
        <p:origin x="68" y="2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07" Type="http://schemas.openxmlformats.org/officeDocument/2006/relationships/viewProps" Target="viewProps.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tableStyles" Target="tableStyle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s>
</file>

<file path=ppt/ink/ink1.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1024" units="dev"/>
          <inkml:channel name="T" type="integer" max="2.14748E9" units="dev"/>
        </inkml:traceFormat>
        <inkml:channelProperties>
          <inkml:channelProperty channel="X" name="resolution" value="336.48792" units="1/cm"/>
          <inkml:channelProperty channel="Y" name="resolution" value="378.54889" units="1/cm"/>
          <inkml:channelProperty channel="F" name="resolution" value="0" units="1/dev"/>
          <inkml:channelProperty channel="T" name="resolution" value="1" units="1/dev"/>
        </inkml:channelProperties>
      </inkml:inkSource>
      <inkml:timestamp xml:id="ts0" timeString="2020-04-07T05:44:28.555"/>
    </inkml:context>
    <inkml:brush xml:id="br0">
      <inkml:brushProperty name="width" value="0.05292" units="cm"/>
      <inkml:brushProperty name="height" value="0.05292" units="cm"/>
      <inkml:brushProperty name="color" value="#FF0000"/>
    </inkml:brush>
  </inkml:definitions>
  <inkml:trace contextRef="#ctx0" brushRef="#br0">6943 16017 36 0,'-7'-3'13'0,"-4"0"-10"0,0 0 2 0,8 3 1 16,-4 0-1-16,-4 0 0 16,4 3-1-16,0 0 0 15,0 3 0-15,0 1 2 16,0-4-1-16,3 0 0 16,1 0-1-16,-1 3 2 15,1 0 1-15,-1 1 3 0,4-1-5 16,0 0-1-16,4 4 0 15,3-1 2-15,0-3-3 16,7 1 0-16,7-1 3 16,7-3 1-16,15 3 1 15,10 1 2-15,7-1-5 16,0 0-1-16,0 0-2 16,3 1 1-16,1-4 2 15,3 0 2-15,0-3-3 16,-4 0-1-16,-6-3 3 15,-4 0 3-15,-4-4-4 16,0 1 1-16,1 0 1 0,-11 3-1 16,-1 3-1-16,1 0-1 0,-4 3 0 15,-6 0-2-15,-5 3 1 16,-2 7-11-16,2 3-2 16</inkml:trace>
  <inkml:trace contextRef="#ctx0" brushRef="#br0" timeOffset="630.29">9102 16155 28 0,'-39'3'11'0,"11"4"-9"0,3 2 6 0,14-6 3 15,1 0-4-15,-1 0-2 16,1 0 0-16,3 1-1 16,-1-4 0-16,5 0 2 15,3 0 1-15,0 0 1 16,3 0 0-16,5 0 2 15,9 0 1-15,11 0 1 16,4 0-2-16,7-4-1 16,7 1-1-16,7 3 0 15,10 0-2-15,15-3 1 16,3 0 0-16,0-3 3 16,-3 0-3-16,-4-1-2 0,0 1 4 15,4 3 2-15,-1 0-6 16,-6 0 4-16,-8-1 1 0,-10 1-1 15,-7 3 0-15,-4 0-3 16,-6 0 1-16,-8 0 0 16,-7 0 1-16,-7 0-4 15,-3 0-1-15,-8 0-3 16,-3 0-3-16,0 0-7 16,0 0-4-16</inkml:trace>
  <inkml:trace contextRef="#ctx0" brushRef="#br0" timeOffset="8406.15">5697 10646 20 0,'-38'3'8'0,"16"-6"-6"0,1-4 1 15,14 4 3-15,-3 0-3 16,3 3 0-16,-4 0 1 16,4 0 0-16,0 0 0 15,0 0 0-15,0 0 0 16,0 0 0-16,0 0 0 0,7 0 2 16,-4-3-3-16,4 3-2 15,0 0 2-15,0 0 2 16,4 0-2-16,-1 0 0 15,8 0-1-15,3 3-2 16,3 0 3-16,8 3 0 16,10-2-1-16,-6 2 1 15,2 0-2-15,5 3 2 16,2-2 0-16,-2-1 3 16,3 0-3-16,-1-3 0 15,8 1-1-15,4-1-2 16,10 3 3-16,-4-3 2 15,4 3-2-15,-14-3 0 16,3 4-1-16,-3-4-2 0,0 0 1 16,7 0-1-16,-7-3 0 15,7 3 2-15,3 0 1 16,-3 4 1-16,-4-4-2 16,-3 3-2-16,-3-3 1 15,-1 0 1-15,-3 1 1 16,-4-4 1-16,4 0-2 15,-11 0 1-15,0-4-2 16,1 4-1-16,-5 0 1 16,-3 0 1-16,-10 0-1 15,3 0 2-15,-3 0-2 16,-4 0-1-16,0 0 3 16,3 4 0-16,-6-4-1 15,-1 0-2-15,1 0 3 16,-1 0 0-16,-3 0-1 0,4 0-2 15</inkml:trace>
  <inkml:trace contextRef="#ctx0" brushRef="#br0" timeOffset="37337.68">4992 15973 28 0,'-21'13'11'0,"14"-13"-9"0,-4 3 0 0,4 0-1 0,3 0-4 16,-3 3 2-16</inkml:trace>
  <inkml:trace contextRef="#ctx0" brushRef="#br0" timeOffset="38266.75">4925 16020 16 0,'3'0'8'0,"-3"3"-6"0,0 1 1 16,0-4 1-16,0 3 0 0,0 0 2 15,4 0-3-15,-1 0 0 16,1 0-1-16,-1-3 1 15,4 3-2-15,1-3-1 16,-1 0 3-16,3 0 2 16,1-3-2-16,3 0 0 15,0 0-1-15,7 0 1 16,-7-3 0-16,7 2 1 16,-3 1-2-16,7 3-2 15,-1-3 3-15,5 3 2 16,-5 0 0-16,5 3 0 15,-5 0-3-15,4 4 1 16,-6-1-2-16,2 0 2 0,-2 4-2 16,-1-4 2-16,0 0-2 15,4 4-1-15,-8-4 3 16,4 3 0-16,4-2 1 16,0-1 0-16,3 0-2 15,-3 3-2-15,6 1 1 16,5-1 1-16,6 1-1 15,-7-1 2-15,4-3 0 16,-4 4 1-16,1-4-2 16,-1 0-2-16,-3-3 1 15,6 1 1-15,-6-4-1 16,4 0 2-16,-1-4 0 16,4 1 1-16,3 0 0 15,-3 0 0-15,0 0-2 16,-4 0-2-16,-3 0 1 0,-1 0 1 15,-6-1-1-15,0 1 2 16,-4 0-2-16,0 3-1 16,-7 0 1-16,0 0 1 15,4 0 1-15,-11 0 1 16,4 0-2-16,-4 0-2 16,0 0 1-16,0 0-1 15,-4 0 0-15,1 0 2 16,-1 0-3-16,1 0 0 0,-1 3 3 15,1-3 1-15,-4 0-1 16,0 0 1-16,0 0-4 16,0 0 0-16,0 0 1 15,0 0 2-15,0 0-1 16,0 0 2-16,0 0-2 16,0 0-1-16,0 0 1 15,0 0-1-15,0 0 0 0,0 0 0 16,-4 0 0-16,1 3 0 15,3 1 0-15,-4-1-3 16,4 0 2-16,0 0 1 16,0 0 2-16,0 0 1 15,0 0 1-15,0 0-5 16,0 1-1-16,0-1-2 0,0 0 0 16,0 0-2-16,0 3-1 15</inkml:trace>
  <inkml:trace contextRef="#ctx0" brushRef="#br0" timeOffset="39995.15">7377 16099 16 0,'-4'6'8'0,"4"-6"-6"0</inkml:trace>
  <inkml:trace contextRef="#ctx0" brushRef="#br0" timeOffset="40609.5">9977 15867 28 0,'21'15'11'0,"-28"-12"-9"0,3 1 2 0,4-4 0 16,0 0-5-16,-3-4-1 15,3-2 1-15,-4 0 2 0,-3 0 2 16,3-1 1-16,-3 1 2 16,0 3 1-16,0 0-1 15,0 3 1-15,0 0-2 16,0 0 0-16,4 0-1 15,3 0 0-15,-4 0-2 16,1 0-2-16,-1 0 3 16,1 3 2-16,-1 0 0 15,4 0 0-15,-4 0-1 16,1 0 0-16,3-3 0 16,0 4 0-16,0-1-2 15,-4 0 1-15,4-3 0 0,0 3 1 16,-3 0 0-16,3 0 2 15,-4 0-5-15,4 1-1 16,0-1 2-16,0 0 1 16,0 0-4-16,-3 0 1 15,3 0-5-15,-4 0 1 16</inkml:trace>
  <inkml:trace contextRef="#ctx0" brushRef="#br0" timeOffset="42381.75">7246 15773 16 0,'4'3'8'0,"-11"-3"-6"0,7 0 3 0,0 0 2 0,0 0-3 15,0 0-3-15,0 0 0 16,-4 0 1-16,4 0-1 16,0 3 2-16,0-3-2 15,0 0 2-15,0 0 0 16,0 0 1-16,0 0-2 16,0 0-2-16</inkml:trace>
  <inkml:trace contextRef="#ctx0" brushRef="#br0" timeOffset="47381.38">6413 10520 28 0,'-3'0'11'0,"-1"-6"-9"0,1 0 2 15,3 6 0-15,-4-4-2 16,4 4-2-16,0-3-4 16,4 3 0-16</inkml:trace>
  <inkml:trace contextRef="#ctx0" brushRef="#br0" timeOffset="49466.08">6466 11680 16 0,'0'-6'8'0,"0"0"-6"0,0 0 1 16,0 6 3-16,0-7-3 15,4 4 0-15,-1-3 1 16,5 0 0-16,2-1-2 16,1 1 1-16,-1 0 0 0,4 3 3 15,-3-1-1-15,3 1 2 16,0 0-4-16,4 0 0 16,3 3-1-16,0-3-2 15,7 3 3-15,-6-3 0 16,2 0 1-16,4 0 0 15,1-1-2-15,-1 1-2 16,0 3 3-16,0 0 0 16,1 0-1-16,2 0 1 15,-6 0 0-15,3 0 1 16,4 0-2-16,-4 0 1 0,7 3 0 16,1-3 1-1,-1 0-2-15,4-3 1 16,-7 0 0-16,3 0 3 0,0 0-3 15,0 0-2-15,1 0 0 16,-1-1 1-16,7 1 1 16,-6 0 1-16,6 3-2 15,4 0-2-15,-4 0 1 16,0 0 1-16,1-3-1 16,-4 0 2-16,-1 0 0 15,5 0 1-15,-8 3-2 16,4 0-2-16,0 0 1 15,6 0 1-15,1 0-1 16,0 3 2-16,0 0 0 16,-4 0 1-16,-3 0-2 0,0 0-2 15,0 0 1-15,0 1 1 16,3-1 1-16,4 0 1 16,3 0-2-16,8 0-2 15,-1 0-2-15,-3 0 1 16,0 4 3-16,0-1 1 15,0-3-1-15,0 3-2 16,7-3 1-16,7 1 1 16,0-1-1-16,-4-3-1 0,1 3 1 15,-1 0-1-15,1-3 2 16,3 3-1-16,3 0 2 0,-3 0-2 16,-3 4-1-1,-4 2 1-15,-4-3-1 0,1 4 0 16,-1-1 2-16,1 1-1 15,6-1-1-15,1-3 3 16,-4 1 0-16,-4-1-4 16,0 0 1-16,-3 0 0 15,4 1 0-15,3-1 0 16,3 0 0-16,1-3 0 16,-1 0 0-16,11 1 2 15,-10-4 1-15,-1 0-1 16,1 0-2-16,3 0-2 15,3 0 1-15,1 0 3 16,-8-4 1-16,-3 4-1 16,-3 0 1-16,3 0-4 0,0 0 0 15,10 0 1-15,-3 0 2 16,0 0-1-16,-3 0-1 16,-4 0 1-16,0 0 1 15,0 4-1-15,7-1-1 16,7-3-2-16,-3 0 1 15,-4 0 1-15,0 0 0 16,0 0 0-16,3 3 2 16,15 0 1-16,-4 0 3 15,0 3-5-15,-3-2-1 16,-1 2 2-16,8 3 1 0,10-3-1 16,-3 1-2-1,0-1-2-15,6-3 1 0,26 0 1 16,-1-3 2-1,1 0-1-15,17 0-1 0,-3 0-4 16,-8 3 0-16,-3 1 6 16,14-1 4-16,-7-3-10 15,0 3-2-15,15-3 9 16,-1 0 5-16,-4 0-3 16,8 0-3-16,-4 0-1 15,-3-3 1-15,-4 3-1 16,7 0 2-16,-7-3 0 15,0 3 1-15,11 0-2 16,-7 0 1-16,-8 0-2 16,8 0-1-16,0 0 3 0,-11 3 0 15,-4 0-4-15,11 0 1 16,-10 0 2-16,-15 0 1 16,-3 4-1-16,3-4-2 15,-6-3 1-15,-11 3 1 16,-11 0-1-16,-7 0 2 15,-7 0 0-15,-10-3 1 16,-8 3-5-16,-10-3 1 16,-18 0-9-16</inkml:trace>
  <inkml:trace contextRef="#ctx0" brushRef="#br0" timeOffset="49992.67">8114 11602 32 0,'-4'-3'13'0,"8"3"-10"0,10 3-7 16,-3-3-2-16</inkml:trace>
  <inkml:trace contextRef="#ctx0" brushRef="#br0" timeOffset="50356.65">9765 11364 28 0,'35'0'13'0,"-35"0"-10"0,4-4 4 0,-4 4 3 16,3-3-6-16,1 3 0 15,-1 0-2-15,4 0 1 16,0 0 0-16,-3 0 1 16,-1 0 0-16,1 0 0 15,-4-3 2-15,0 3 3 16,0-6-2-16,0 3 1 0,0-3-3 15,0 2 0-15,0 1-1 16,0 3 0-16,0 0-2 16,0 0 1-16,0 0-11 15,0 0-2-15</inkml:trace>
  <inkml:trace contextRef="#ctx0" brushRef="#br0" timeOffset="50866.28">12816 11627 40 0,'-7'-13'16'0,"4"10"-12"0,3-3 1 16,0 6-1-16,3-3-2 16,1 3-2-16,6 0-2 15,5 0-1-15,2 0-1 16,1 0 0-16</inkml:trace>
  <inkml:trace contextRef="#ctx0" brushRef="#br0" timeOffset="51121.61">14425 11542 36 0,'35'7'13'0,"-28"-11"-10"0,4 1 0 0,-4 3 0 0,4 0 0 15,-1 0 3 1,1 0-3-16,-1 0 0 0,-3 0-1 16,0-3-2-16,-3 3-2 15,0 0 1-15,-1 0 1 16,1 0 0-16</inkml:trace>
  <inkml:trace contextRef="#ctx0" brushRef="#br0" timeOffset="51492.17">17978 11749 24 0,'45'10'11'0,"-34"-10"-9"0,7 0 4 0,-4 0 1 15,3 3-1-15,5 0 1 16,-5 3-4-16,-3 1-2 0,0-1 0 16,-7 0-1-16,-3 0 2 15,0-3 1-15,-4 1-4 16,-4-1 1-16</inkml:trace>
  <inkml:trace contextRef="#ctx0" brushRef="#br0" timeOffset="52109.75">6629 16905 12 0,'10'-4'5'0,"1"1"-4"0</inkml:trace>
  <inkml:trace contextRef="#ctx0" brushRef="#br0" timeOffset="52619.36">7373 15917 28 0,'7'3'11'16,"-7"-3"-9"-16,4-6 0 0,-1 3-1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696B40-256F-4DBD-B2E2-BBFF7C7799C8}" type="datetimeFigureOut">
              <a:rPr lang="en-US" smtClean="0"/>
              <a:t>4/26/2021</a:t>
            </a:fld>
            <a:endParaRPr 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805E76-2855-47B9-9993-1E3C68319803}" type="slidenum">
              <a:rPr lang="en-US" smtClean="0"/>
              <a:t>‹#›</a:t>
            </a:fld>
            <a:endParaRPr lang="en-US"/>
          </a:p>
        </p:txBody>
      </p:sp>
    </p:spTree>
    <p:extLst>
      <p:ext uri="{BB962C8B-B14F-4D97-AF65-F5344CB8AC3E}">
        <p14:creationId xmlns:p14="http://schemas.microsoft.com/office/powerpoint/2010/main" val="4383863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过程式编程： 数据可能被各种函数使用，一旦数据需要修改或程序中某数据出现问题，那么需要找到所有使用改数据的函数，去进行修改或查找可能出现异常的原因！很麻烦！</a:t>
            </a:r>
          </a:p>
        </p:txBody>
      </p:sp>
      <p:sp>
        <p:nvSpPr>
          <p:cNvPr id="4" name="灯片编号占位符 3"/>
          <p:cNvSpPr>
            <a:spLocks noGrp="1"/>
          </p:cNvSpPr>
          <p:nvPr>
            <p:ph type="sldNum" sz="quarter" idx="10"/>
          </p:nvPr>
        </p:nvSpPr>
        <p:spPr/>
        <p:txBody>
          <a:bodyPr/>
          <a:lstStyle/>
          <a:p>
            <a:fld id="{F390385D-F95C-4E89-B19C-4AA09430C76A}" type="slidenum">
              <a:rPr lang="zh-CN" altLang="en-US" smtClean="0"/>
              <a:t>10</a:t>
            </a:fld>
            <a:endParaRPr lang="zh-CN" altLang="en-US"/>
          </a:p>
        </p:txBody>
      </p:sp>
    </p:spTree>
    <p:extLst>
      <p:ext uri="{BB962C8B-B14F-4D97-AF65-F5344CB8AC3E}">
        <p14:creationId xmlns:p14="http://schemas.microsoft.com/office/powerpoint/2010/main" val="2451020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390385D-F95C-4E89-B19C-4AA09430C76A}" type="slidenum">
              <a:rPr lang="zh-CN" altLang="en-US" smtClean="0"/>
              <a:t>11</a:t>
            </a:fld>
            <a:endParaRPr lang="zh-CN" altLang="en-US"/>
          </a:p>
        </p:txBody>
      </p:sp>
    </p:spTree>
    <p:extLst>
      <p:ext uri="{BB962C8B-B14F-4D97-AF65-F5344CB8AC3E}">
        <p14:creationId xmlns:p14="http://schemas.microsoft.com/office/powerpoint/2010/main" val="2451020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390385D-F95C-4E89-B19C-4AA09430C76A}" type="slidenum">
              <a:rPr lang="zh-CN" altLang="en-US" smtClean="0"/>
              <a:t>12</a:t>
            </a:fld>
            <a:endParaRPr lang="zh-CN" altLang="en-US"/>
          </a:p>
        </p:txBody>
      </p:sp>
    </p:spTree>
    <p:extLst>
      <p:ext uri="{BB962C8B-B14F-4D97-AF65-F5344CB8AC3E}">
        <p14:creationId xmlns:p14="http://schemas.microsoft.com/office/powerpoint/2010/main" val="2451020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5A1CE7-37A8-4BE3-924A-E09E8872DF74}"/>
              </a:ext>
            </a:extLst>
          </p:cNvPr>
          <p:cNvSpPr>
            <a:spLocks noGrp="1"/>
          </p:cNvSpPr>
          <p:nvPr>
            <p:ph type="ctrTitle"/>
          </p:nvPr>
        </p:nvSpPr>
        <p:spPr>
          <a:xfrm>
            <a:off x="1524000" y="1122363"/>
            <a:ext cx="9144000" cy="2387600"/>
          </a:xfrm>
        </p:spPr>
        <p:txBody>
          <a:bodyPr anchor="b"/>
          <a:lstStyle>
            <a:lvl1pPr algn="ctr">
              <a:defRPr sz="6000">
                <a:solidFill>
                  <a:srgbClr val="00B050"/>
                </a:solidFill>
                <a:latin typeface="Noto Sans Blk" panose="020B0A02040504020204" pitchFamily="34"/>
                <a:ea typeface="Noto Sans Blk" panose="020B0A02040504020204" pitchFamily="34"/>
                <a:cs typeface="Noto Sans Blk" panose="020B0A02040504020204" pitchFamily="34"/>
              </a:defRPr>
            </a:lvl1pPr>
          </a:lstStyle>
          <a:p>
            <a:r>
              <a:rPr lang="zh-CN" altLang="en-US" dirty="0"/>
              <a:t>单击此处编辑母版标题样式</a:t>
            </a:r>
            <a:endParaRPr lang="en-US" dirty="0"/>
          </a:p>
        </p:txBody>
      </p:sp>
      <p:sp>
        <p:nvSpPr>
          <p:cNvPr id="3" name="副标题 2">
            <a:extLst>
              <a:ext uri="{FF2B5EF4-FFF2-40B4-BE49-F238E27FC236}">
                <a16:creationId xmlns:a16="http://schemas.microsoft.com/office/drawing/2014/main" id="{B41ED82D-D739-418B-9E47-0AAEB71401E5}"/>
              </a:ext>
            </a:extLst>
          </p:cNvPr>
          <p:cNvSpPr>
            <a:spLocks noGrp="1"/>
          </p:cNvSpPr>
          <p:nvPr>
            <p:ph type="subTitle" idx="1"/>
          </p:nvPr>
        </p:nvSpPr>
        <p:spPr>
          <a:xfrm>
            <a:off x="1524000" y="4296792"/>
            <a:ext cx="9144000" cy="961007"/>
          </a:xfrm>
        </p:spPr>
        <p:txBody>
          <a:bodyPr/>
          <a:lstStyle>
            <a:lvl1pPr marL="0" indent="0" algn="ctr">
              <a:buNone/>
              <a:defRPr sz="2400">
                <a:latin typeface="Noto Sans Cond Med" panose="020B0606040504020204" pitchFamily="34"/>
                <a:ea typeface="Noto Sans Cond Med" panose="020B0606040504020204" pitchFamily="34"/>
                <a:cs typeface="Noto Sans Cond Med" panose="020B0606040504020204" pitchFamily="34"/>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en-US" dirty="0"/>
          </a:p>
        </p:txBody>
      </p:sp>
      <p:sp>
        <p:nvSpPr>
          <p:cNvPr id="4" name="日期占位符 3">
            <a:extLst>
              <a:ext uri="{FF2B5EF4-FFF2-40B4-BE49-F238E27FC236}">
                <a16:creationId xmlns:a16="http://schemas.microsoft.com/office/drawing/2014/main" id="{3C198445-F205-4173-8A56-9AE580C9CB84}"/>
              </a:ext>
            </a:extLst>
          </p:cNvPr>
          <p:cNvSpPr>
            <a:spLocks noGrp="1"/>
          </p:cNvSpPr>
          <p:nvPr>
            <p:ph type="dt" sz="half" idx="10"/>
          </p:nvPr>
        </p:nvSpPr>
        <p:spPr/>
        <p:txBody>
          <a:bodyPr/>
          <a:lstStyle/>
          <a:p>
            <a:fld id="{7446675E-4889-44FE-B0A7-E22014FD8576}" type="datetimeFigureOut">
              <a:rPr lang="en-US" smtClean="0"/>
              <a:t>4/26/2021</a:t>
            </a:fld>
            <a:endParaRPr lang="en-US"/>
          </a:p>
        </p:txBody>
      </p:sp>
      <p:sp>
        <p:nvSpPr>
          <p:cNvPr id="5" name="页脚占位符 4">
            <a:extLst>
              <a:ext uri="{FF2B5EF4-FFF2-40B4-BE49-F238E27FC236}">
                <a16:creationId xmlns:a16="http://schemas.microsoft.com/office/drawing/2014/main" id="{01F3573A-AF84-4F98-920D-77A60E1F1462}"/>
              </a:ext>
            </a:extLst>
          </p:cNvPr>
          <p:cNvSpPr>
            <a:spLocks noGrp="1"/>
          </p:cNvSpPr>
          <p:nvPr>
            <p:ph type="ftr" sz="quarter" idx="11"/>
          </p:nvPr>
        </p:nvSpPr>
        <p:spPr/>
        <p:txBody>
          <a:bodyPr/>
          <a:lstStyle/>
          <a:p>
            <a:endParaRPr lang="en-US"/>
          </a:p>
        </p:txBody>
      </p:sp>
      <p:sp>
        <p:nvSpPr>
          <p:cNvPr id="6" name="灯片编号占位符 5">
            <a:extLst>
              <a:ext uri="{FF2B5EF4-FFF2-40B4-BE49-F238E27FC236}">
                <a16:creationId xmlns:a16="http://schemas.microsoft.com/office/drawing/2014/main" id="{5E75709B-2506-48C3-AA83-030CAF5AC1F4}"/>
              </a:ext>
            </a:extLst>
          </p:cNvPr>
          <p:cNvSpPr>
            <a:spLocks noGrp="1"/>
          </p:cNvSpPr>
          <p:nvPr>
            <p:ph type="sldNum" sz="quarter" idx="12"/>
          </p:nvPr>
        </p:nvSpPr>
        <p:spPr/>
        <p:txBody>
          <a:bodyPr/>
          <a:lstStyle/>
          <a:p>
            <a:fld id="{728AE9C2-6C29-4739-A70A-52BA77FB7611}" type="slidenum">
              <a:rPr lang="en-US" smtClean="0"/>
              <a:t>‹#›</a:t>
            </a:fld>
            <a:endParaRPr lang="en-US"/>
          </a:p>
        </p:txBody>
      </p:sp>
    </p:spTree>
    <p:extLst>
      <p:ext uri="{BB962C8B-B14F-4D97-AF65-F5344CB8AC3E}">
        <p14:creationId xmlns:p14="http://schemas.microsoft.com/office/powerpoint/2010/main" val="6713188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E5CFA14-37BF-410D-B699-6E657F91A7D6}"/>
              </a:ext>
            </a:extLst>
          </p:cNvPr>
          <p:cNvSpPr>
            <a:spLocks noGrp="1"/>
          </p:cNvSpPr>
          <p:nvPr>
            <p:ph type="title"/>
          </p:nvPr>
        </p:nvSpPr>
        <p:spPr/>
        <p:txBody>
          <a:bodyPr>
            <a:normAutofit/>
          </a:bodyPr>
          <a:lstStyle>
            <a:lvl1pPr algn="ctr">
              <a:defRPr sz="3800">
                <a:solidFill>
                  <a:srgbClr val="00B050"/>
                </a:solidFill>
                <a:latin typeface="Noto Sans Blk" panose="020B0A02040504020204" pitchFamily="34"/>
                <a:ea typeface="Noto Sans Blk" panose="020B0A02040504020204" pitchFamily="34"/>
                <a:cs typeface="Noto Sans Blk" panose="020B0A02040504020204" pitchFamily="34"/>
              </a:defRPr>
            </a:lvl1pPr>
          </a:lstStyle>
          <a:p>
            <a:r>
              <a:rPr lang="zh-CN" altLang="en-US" dirty="0"/>
              <a:t>单击此处编辑母版标题样式</a:t>
            </a:r>
            <a:endParaRPr lang="en-US" dirty="0"/>
          </a:p>
        </p:txBody>
      </p:sp>
      <p:sp>
        <p:nvSpPr>
          <p:cNvPr id="3" name="内容占位符 2">
            <a:extLst>
              <a:ext uri="{FF2B5EF4-FFF2-40B4-BE49-F238E27FC236}">
                <a16:creationId xmlns:a16="http://schemas.microsoft.com/office/drawing/2014/main" id="{48316C6A-895C-48C5-850D-5C4856ECF3DA}"/>
              </a:ext>
            </a:extLst>
          </p:cNvPr>
          <p:cNvSpPr>
            <a:spLocks noGrp="1"/>
          </p:cNvSpPr>
          <p:nvPr>
            <p:ph idx="1"/>
          </p:nvPr>
        </p:nvSpPr>
        <p:spPr/>
        <p:txBody>
          <a:bodyPr>
            <a:normAutofit/>
          </a:bodyPr>
          <a:lstStyle>
            <a:lvl1pPr>
              <a:defRPr sz="2800">
                <a:latin typeface="Noto Sans Cond Med" panose="020B0606040504020204" pitchFamily="34"/>
                <a:ea typeface="Noto Sans Cond Med" panose="020B0606040504020204" pitchFamily="34"/>
                <a:cs typeface="Noto Sans Cond Med" panose="020B0606040504020204" pitchFamily="34"/>
              </a:defRPr>
            </a:lvl1pPr>
            <a:lvl2pPr>
              <a:defRPr sz="2600">
                <a:latin typeface="Noto Sans Cond Med" panose="020B0606040504020204" pitchFamily="34"/>
                <a:ea typeface="Noto Sans Cond Med" panose="020B0606040504020204" pitchFamily="34"/>
                <a:cs typeface="Noto Sans Cond Med" panose="020B0606040504020204" pitchFamily="34"/>
              </a:defRPr>
            </a:lvl2pPr>
            <a:lvl3pPr>
              <a:defRPr sz="2400">
                <a:latin typeface="Noto Sans Cond Med" panose="020B0606040504020204" pitchFamily="34"/>
                <a:ea typeface="Noto Sans Cond Med" panose="020B0606040504020204" pitchFamily="34"/>
                <a:cs typeface="Noto Sans Cond Med" panose="020B0606040504020204" pitchFamily="34"/>
              </a:defRPr>
            </a:lvl3pPr>
            <a:lvl4pPr>
              <a:defRPr sz="2800">
                <a:latin typeface="Noto Sans Cond Med" panose="020B0606040504020204" pitchFamily="34"/>
                <a:ea typeface="Noto Sans Cond Med" panose="020B0606040504020204" pitchFamily="34"/>
                <a:cs typeface="Noto Sans Cond Med" panose="020B0606040504020204" pitchFamily="34"/>
              </a:defRPr>
            </a:lvl4pPr>
            <a:lvl5pPr>
              <a:defRPr sz="2800">
                <a:latin typeface="Noto Sans Cond Med" panose="020B0606040504020204" pitchFamily="34"/>
                <a:ea typeface="Noto Sans Cond Med" panose="020B0606040504020204" pitchFamily="34"/>
                <a:cs typeface="Noto Sans Cond Med" panose="020B0606040504020204" pitchFamily="34"/>
              </a:defRPr>
            </a:lvl5pPr>
          </a:lstStyle>
          <a:p>
            <a:pPr lvl="0"/>
            <a:r>
              <a:rPr lang="zh-CN" altLang="en-US" dirty="0"/>
              <a:t>单击此处编辑母版文本样式</a:t>
            </a:r>
          </a:p>
          <a:p>
            <a:pPr lvl="1"/>
            <a:r>
              <a:rPr lang="zh-CN" altLang="en-US" dirty="0"/>
              <a:t>二级</a:t>
            </a:r>
          </a:p>
          <a:p>
            <a:pPr lvl="2"/>
            <a:r>
              <a:rPr lang="zh-CN" altLang="en-US" dirty="0"/>
              <a:t>三级</a:t>
            </a:r>
          </a:p>
        </p:txBody>
      </p:sp>
      <p:sp>
        <p:nvSpPr>
          <p:cNvPr id="4" name="日期占位符 3">
            <a:extLst>
              <a:ext uri="{FF2B5EF4-FFF2-40B4-BE49-F238E27FC236}">
                <a16:creationId xmlns:a16="http://schemas.microsoft.com/office/drawing/2014/main" id="{AB3BF9A0-910E-4A20-B319-FBD7B357746D}"/>
              </a:ext>
            </a:extLst>
          </p:cNvPr>
          <p:cNvSpPr>
            <a:spLocks noGrp="1"/>
          </p:cNvSpPr>
          <p:nvPr>
            <p:ph type="dt" sz="half" idx="10"/>
          </p:nvPr>
        </p:nvSpPr>
        <p:spPr/>
        <p:txBody>
          <a:bodyPr/>
          <a:lstStyle/>
          <a:p>
            <a:fld id="{7446675E-4889-44FE-B0A7-E22014FD8576}" type="datetimeFigureOut">
              <a:rPr lang="en-US" smtClean="0"/>
              <a:t>4/26/2021</a:t>
            </a:fld>
            <a:endParaRPr lang="en-US"/>
          </a:p>
        </p:txBody>
      </p:sp>
      <p:sp>
        <p:nvSpPr>
          <p:cNvPr id="5" name="页脚占位符 4">
            <a:extLst>
              <a:ext uri="{FF2B5EF4-FFF2-40B4-BE49-F238E27FC236}">
                <a16:creationId xmlns:a16="http://schemas.microsoft.com/office/drawing/2014/main" id="{6614D2A7-6D83-4E99-8875-4B2CFF94D7A9}"/>
              </a:ext>
            </a:extLst>
          </p:cNvPr>
          <p:cNvSpPr>
            <a:spLocks noGrp="1"/>
          </p:cNvSpPr>
          <p:nvPr>
            <p:ph type="ftr" sz="quarter" idx="11"/>
          </p:nvPr>
        </p:nvSpPr>
        <p:spPr/>
        <p:txBody>
          <a:bodyPr/>
          <a:lstStyle/>
          <a:p>
            <a:endParaRPr lang="en-US"/>
          </a:p>
        </p:txBody>
      </p:sp>
      <p:sp>
        <p:nvSpPr>
          <p:cNvPr id="6" name="灯片编号占位符 5">
            <a:extLst>
              <a:ext uri="{FF2B5EF4-FFF2-40B4-BE49-F238E27FC236}">
                <a16:creationId xmlns:a16="http://schemas.microsoft.com/office/drawing/2014/main" id="{799C8B1B-7E12-496A-AB2C-81A34801FE7F}"/>
              </a:ext>
            </a:extLst>
          </p:cNvPr>
          <p:cNvSpPr>
            <a:spLocks noGrp="1"/>
          </p:cNvSpPr>
          <p:nvPr>
            <p:ph type="sldNum" sz="quarter" idx="12"/>
          </p:nvPr>
        </p:nvSpPr>
        <p:spPr/>
        <p:txBody>
          <a:bodyPr/>
          <a:lstStyle/>
          <a:p>
            <a:fld id="{728AE9C2-6C29-4739-A70A-52BA77FB7611}" type="slidenum">
              <a:rPr lang="en-US" smtClean="0"/>
              <a:t>‹#›</a:t>
            </a:fld>
            <a:endParaRPr lang="en-US"/>
          </a:p>
        </p:txBody>
      </p:sp>
    </p:spTree>
    <p:extLst>
      <p:ext uri="{BB962C8B-B14F-4D97-AF65-F5344CB8AC3E}">
        <p14:creationId xmlns:p14="http://schemas.microsoft.com/office/powerpoint/2010/main" val="13104732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7E54F5A-A558-4AED-955F-6677455BE9F4}"/>
              </a:ext>
            </a:extLst>
          </p:cNvPr>
          <p:cNvSpPr>
            <a:spLocks noGrp="1"/>
          </p:cNvSpPr>
          <p:nvPr>
            <p:ph type="title"/>
          </p:nvPr>
        </p:nvSpPr>
        <p:spPr>
          <a:xfrm>
            <a:off x="838200" y="541538"/>
            <a:ext cx="10515600" cy="772357"/>
          </a:xfrm>
        </p:spPr>
        <p:txBody>
          <a:bodyPr>
            <a:normAutofit/>
          </a:bodyPr>
          <a:lstStyle>
            <a:lvl1pPr algn="l">
              <a:defRPr sz="3200">
                <a:solidFill>
                  <a:srgbClr val="00B050"/>
                </a:solidFill>
                <a:latin typeface="Noto Sans Blk" panose="020B0A02040504020204" pitchFamily="34"/>
                <a:ea typeface="Noto Sans Blk" panose="020B0A02040504020204" pitchFamily="34"/>
                <a:cs typeface="Noto Sans Blk" panose="020B0A02040504020204" pitchFamily="34"/>
              </a:defRPr>
            </a:lvl1pPr>
          </a:lstStyle>
          <a:p>
            <a:r>
              <a:rPr lang="zh-CN" altLang="en-US" dirty="0"/>
              <a:t>单击此处编辑母版标题样式</a:t>
            </a:r>
            <a:endParaRPr lang="en-US" dirty="0"/>
          </a:p>
        </p:txBody>
      </p:sp>
      <p:sp>
        <p:nvSpPr>
          <p:cNvPr id="3" name="日期占位符 2">
            <a:extLst>
              <a:ext uri="{FF2B5EF4-FFF2-40B4-BE49-F238E27FC236}">
                <a16:creationId xmlns:a16="http://schemas.microsoft.com/office/drawing/2014/main" id="{C0C5332F-D2EF-45C1-B983-C9E6E491A78D}"/>
              </a:ext>
            </a:extLst>
          </p:cNvPr>
          <p:cNvSpPr>
            <a:spLocks noGrp="1"/>
          </p:cNvSpPr>
          <p:nvPr>
            <p:ph type="dt" sz="half" idx="10"/>
          </p:nvPr>
        </p:nvSpPr>
        <p:spPr/>
        <p:txBody>
          <a:bodyPr/>
          <a:lstStyle/>
          <a:p>
            <a:fld id="{7446675E-4889-44FE-B0A7-E22014FD8576}" type="datetimeFigureOut">
              <a:rPr lang="en-US" smtClean="0"/>
              <a:t>4/26/2021</a:t>
            </a:fld>
            <a:endParaRPr lang="en-US"/>
          </a:p>
        </p:txBody>
      </p:sp>
      <p:sp>
        <p:nvSpPr>
          <p:cNvPr id="4" name="页脚占位符 3">
            <a:extLst>
              <a:ext uri="{FF2B5EF4-FFF2-40B4-BE49-F238E27FC236}">
                <a16:creationId xmlns:a16="http://schemas.microsoft.com/office/drawing/2014/main" id="{136DD3E3-5806-4AEE-81A3-6458642EBA0D}"/>
              </a:ext>
            </a:extLst>
          </p:cNvPr>
          <p:cNvSpPr>
            <a:spLocks noGrp="1"/>
          </p:cNvSpPr>
          <p:nvPr>
            <p:ph type="ftr" sz="quarter" idx="11"/>
          </p:nvPr>
        </p:nvSpPr>
        <p:spPr/>
        <p:txBody>
          <a:bodyPr/>
          <a:lstStyle/>
          <a:p>
            <a:endParaRPr lang="en-US"/>
          </a:p>
        </p:txBody>
      </p:sp>
      <p:sp>
        <p:nvSpPr>
          <p:cNvPr id="5" name="灯片编号占位符 4">
            <a:extLst>
              <a:ext uri="{FF2B5EF4-FFF2-40B4-BE49-F238E27FC236}">
                <a16:creationId xmlns:a16="http://schemas.microsoft.com/office/drawing/2014/main" id="{03F6ACDC-6082-4DB2-A67E-D5B2CF956AE9}"/>
              </a:ext>
            </a:extLst>
          </p:cNvPr>
          <p:cNvSpPr>
            <a:spLocks noGrp="1"/>
          </p:cNvSpPr>
          <p:nvPr>
            <p:ph type="sldNum" sz="quarter" idx="12"/>
          </p:nvPr>
        </p:nvSpPr>
        <p:spPr/>
        <p:txBody>
          <a:bodyPr/>
          <a:lstStyle/>
          <a:p>
            <a:fld id="{728AE9C2-6C29-4739-A70A-52BA77FB7611}" type="slidenum">
              <a:rPr lang="en-US" smtClean="0"/>
              <a:t>‹#›</a:t>
            </a:fld>
            <a:endParaRPr lang="en-US"/>
          </a:p>
        </p:txBody>
      </p:sp>
      <p:sp>
        <p:nvSpPr>
          <p:cNvPr id="6" name="内容占位符 2">
            <a:extLst>
              <a:ext uri="{FF2B5EF4-FFF2-40B4-BE49-F238E27FC236}">
                <a16:creationId xmlns:a16="http://schemas.microsoft.com/office/drawing/2014/main" id="{F6008C70-3CCE-4D96-90F9-D92E19ACCBAF}"/>
              </a:ext>
            </a:extLst>
          </p:cNvPr>
          <p:cNvSpPr>
            <a:spLocks noGrp="1"/>
          </p:cNvSpPr>
          <p:nvPr>
            <p:ph idx="1"/>
          </p:nvPr>
        </p:nvSpPr>
        <p:spPr>
          <a:xfrm>
            <a:off x="838200" y="1553592"/>
            <a:ext cx="10515600" cy="4623371"/>
          </a:xfrm>
        </p:spPr>
        <p:txBody>
          <a:bodyPr>
            <a:normAutofit/>
          </a:bodyPr>
          <a:lstStyle>
            <a:lvl1pPr>
              <a:defRPr sz="2800">
                <a:latin typeface="Noto Sans Cond Med" panose="020B0606040504020204" pitchFamily="34"/>
                <a:ea typeface="Noto Sans Cond Med" panose="020B0606040504020204" pitchFamily="34"/>
                <a:cs typeface="Noto Sans Cond Med" panose="020B0606040504020204" pitchFamily="34"/>
              </a:defRPr>
            </a:lvl1pPr>
            <a:lvl2pPr>
              <a:defRPr sz="2600">
                <a:latin typeface="Noto Sans Cond Med" panose="020B0606040504020204" pitchFamily="34"/>
                <a:ea typeface="Noto Sans Cond Med" panose="020B0606040504020204" pitchFamily="34"/>
                <a:cs typeface="Noto Sans Cond Med" panose="020B0606040504020204" pitchFamily="34"/>
              </a:defRPr>
            </a:lvl2pPr>
            <a:lvl3pPr>
              <a:defRPr sz="2400">
                <a:latin typeface="Noto Sans Cond Med" panose="020B0606040504020204" pitchFamily="34"/>
                <a:ea typeface="Noto Sans Cond Med" panose="020B0606040504020204" pitchFamily="34"/>
                <a:cs typeface="Noto Sans Cond Med" panose="020B0606040504020204" pitchFamily="34"/>
              </a:defRPr>
            </a:lvl3pPr>
            <a:lvl4pPr>
              <a:defRPr sz="2800">
                <a:latin typeface="Noto Sans Cond Med" panose="020B0606040504020204" pitchFamily="34"/>
                <a:ea typeface="Noto Sans Cond Med" panose="020B0606040504020204" pitchFamily="34"/>
                <a:cs typeface="Noto Sans Cond Med" panose="020B0606040504020204" pitchFamily="34"/>
              </a:defRPr>
            </a:lvl4pPr>
            <a:lvl5pPr>
              <a:defRPr sz="2800">
                <a:latin typeface="Noto Sans Cond Med" panose="020B0606040504020204" pitchFamily="34"/>
                <a:ea typeface="Noto Sans Cond Med" panose="020B0606040504020204" pitchFamily="34"/>
                <a:cs typeface="Noto Sans Cond Med" panose="020B0606040504020204" pitchFamily="34"/>
              </a:defRPr>
            </a:lvl5pPr>
          </a:lstStyle>
          <a:p>
            <a:pPr lvl="0"/>
            <a:r>
              <a:rPr lang="zh-CN" altLang="en-US" dirty="0"/>
              <a:t>单击此处编辑母版文本样式</a:t>
            </a:r>
          </a:p>
          <a:p>
            <a:pPr lvl="1"/>
            <a:r>
              <a:rPr lang="zh-CN" altLang="en-US" dirty="0"/>
              <a:t>二级</a:t>
            </a:r>
          </a:p>
          <a:p>
            <a:pPr lvl="2"/>
            <a:r>
              <a:rPr lang="zh-CN" altLang="en-US" dirty="0"/>
              <a:t>三级</a:t>
            </a:r>
          </a:p>
        </p:txBody>
      </p:sp>
    </p:spTree>
    <p:extLst>
      <p:ext uri="{BB962C8B-B14F-4D97-AF65-F5344CB8AC3E}">
        <p14:creationId xmlns:p14="http://schemas.microsoft.com/office/powerpoint/2010/main" val="41609482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1D50403-4F27-420E-9E2A-9B3EA355CD31}"/>
              </a:ext>
            </a:extLst>
          </p:cNvPr>
          <p:cNvSpPr>
            <a:spLocks noGrp="1"/>
          </p:cNvSpPr>
          <p:nvPr>
            <p:ph type="title"/>
          </p:nvPr>
        </p:nvSpPr>
        <p:spPr/>
        <p:txBody>
          <a:bodyPr>
            <a:normAutofit/>
          </a:bodyPr>
          <a:lstStyle>
            <a:lvl1pPr algn="ctr">
              <a:defRPr sz="4000">
                <a:solidFill>
                  <a:srgbClr val="00B050"/>
                </a:solidFill>
                <a:latin typeface="Noto Sans Blk" panose="020B0A02040504020204" pitchFamily="34"/>
                <a:ea typeface="Noto Sans Blk" panose="020B0A02040504020204" pitchFamily="34"/>
                <a:cs typeface="Noto Sans Blk" panose="020B0A02040504020204" pitchFamily="34"/>
              </a:defRPr>
            </a:lvl1pPr>
          </a:lstStyle>
          <a:p>
            <a:r>
              <a:rPr lang="zh-CN" altLang="en-US" dirty="0"/>
              <a:t>单击此处编辑母版标题样式</a:t>
            </a:r>
            <a:endParaRPr lang="en-US" dirty="0"/>
          </a:p>
        </p:txBody>
      </p:sp>
      <p:sp>
        <p:nvSpPr>
          <p:cNvPr id="3" name="日期占位符 2">
            <a:extLst>
              <a:ext uri="{FF2B5EF4-FFF2-40B4-BE49-F238E27FC236}">
                <a16:creationId xmlns:a16="http://schemas.microsoft.com/office/drawing/2014/main" id="{D8F473C5-9557-4E95-9805-167C184EDB7B}"/>
              </a:ext>
            </a:extLst>
          </p:cNvPr>
          <p:cNvSpPr>
            <a:spLocks noGrp="1"/>
          </p:cNvSpPr>
          <p:nvPr>
            <p:ph type="dt" sz="half" idx="10"/>
          </p:nvPr>
        </p:nvSpPr>
        <p:spPr/>
        <p:txBody>
          <a:bodyPr/>
          <a:lstStyle/>
          <a:p>
            <a:fld id="{7446675E-4889-44FE-B0A7-E22014FD8576}" type="datetimeFigureOut">
              <a:rPr lang="en-US" smtClean="0"/>
              <a:t>4/26/2021</a:t>
            </a:fld>
            <a:endParaRPr lang="en-US"/>
          </a:p>
        </p:txBody>
      </p:sp>
      <p:sp>
        <p:nvSpPr>
          <p:cNvPr id="4" name="页脚占位符 3">
            <a:extLst>
              <a:ext uri="{FF2B5EF4-FFF2-40B4-BE49-F238E27FC236}">
                <a16:creationId xmlns:a16="http://schemas.microsoft.com/office/drawing/2014/main" id="{1F7F150E-7F8B-496F-AFAB-EDA2BD4A0341}"/>
              </a:ext>
            </a:extLst>
          </p:cNvPr>
          <p:cNvSpPr>
            <a:spLocks noGrp="1"/>
          </p:cNvSpPr>
          <p:nvPr>
            <p:ph type="ftr" sz="quarter" idx="11"/>
          </p:nvPr>
        </p:nvSpPr>
        <p:spPr/>
        <p:txBody>
          <a:bodyPr/>
          <a:lstStyle/>
          <a:p>
            <a:endParaRPr lang="en-US"/>
          </a:p>
        </p:txBody>
      </p:sp>
      <p:sp>
        <p:nvSpPr>
          <p:cNvPr id="5" name="灯片编号占位符 4">
            <a:extLst>
              <a:ext uri="{FF2B5EF4-FFF2-40B4-BE49-F238E27FC236}">
                <a16:creationId xmlns:a16="http://schemas.microsoft.com/office/drawing/2014/main" id="{AEC5E467-A0C0-47CD-905B-8116F837E000}"/>
              </a:ext>
            </a:extLst>
          </p:cNvPr>
          <p:cNvSpPr>
            <a:spLocks noGrp="1"/>
          </p:cNvSpPr>
          <p:nvPr>
            <p:ph type="sldNum" sz="quarter" idx="12"/>
          </p:nvPr>
        </p:nvSpPr>
        <p:spPr/>
        <p:txBody>
          <a:bodyPr/>
          <a:lstStyle/>
          <a:p>
            <a:fld id="{728AE9C2-6C29-4739-A70A-52BA77FB7611}" type="slidenum">
              <a:rPr lang="en-US" smtClean="0"/>
              <a:t>‹#›</a:t>
            </a:fld>
            <a:endParaRPr lang="en-US"/>
          </a:p>
        </p:txBody>
      </p:sp>
      <p:sp>
        <p:nvSpPr>
          <p:cNvPr id="6" name="内容占位符 2">
            <a:extLst>
              <a:ext uri="{FF2B5EF4-FFF2-40B4-BE49-F238E27FC236}">
                <a16:creationId xmlns:a16="http://schemas.microsoft.com/office/drawing/2014/main" id="{B7099FBC-3ADD-4385-BCCC-FC171F0912EC}"/>
              </a:ext>
            </a:extLst>
          </p:cNvPr>
          <p:cNvSpPr>
            <a:spLocks noGrp="1"/>
          </p:cNvSpPr>
          <p:nvPr>
            <p:ph idx="1"/>
          </p:nvPr>
        </p:nvSpPr>
        <p:spPr>
          <a:xfrm>
            <a:off x="2636668" y="1953087"/>
            <a:ext cx="6684885" cy="3515558"/>
          </a:xfrm>
        </p:spPr>
        <p:txBody>
          <a:bodyPr>
            <a:normAutofit/>
          </a:bodyPr>
          <a:lstStyle>
            <a:lvl1pPr>
              <a:lnSpc>
                <a:spcPct val="150000"/>
              </a:lnSpc>
              <a:spcBef>
                <a:spcPts val="600"/>
              </a:spcBef>
              <a:defRPr sz="3000">
                <a:latin typeface="Noto Sans Cond Med" panose="020B0606040504020204" pitchFamily="34"/>
                <a:ea typeface="Noto Sans Cond Med" panose="020B0606040504020204" pitchFamily="34"/>
                <a:cs typeface="Noto Sans Cond Med" panose="020B0606040504020204" pitchFamily="34"/>
              </a:defRPr>
            </a:lvl1pPr>
            <a:lvl2pPr>
              <a:defRPr sz="2600">
                <a:latin typeface="Noto Sans Cond Med" panose="020B0606040504020204" pitchFamily="34"/>
                <a:ea typeface="Noto Sans Cond Med" panose="020B0606040504020204" pitchFamily="34"/>
                <a:cs typeface="Noto Sans Cond Med" panose="020B0606040504020204" pitchFamily="34"/>
              </a:defRPr>
            </a:lvl2pPr>
            <a:lvl3pPr>
              <a:defRPr sz="2400">
                <a:latin typeface="Noto Sans Cond Med" panose="020B0606040504020204" pitchFamily="34"/>
                <a:ea typeface="Noto Sans Cond Med" panose="020B0606040504020204" pitchFamily="34"/>
                <a:cs typeface="Noto Sans Cond Med" panose="020B0606040504020204" pitchFamily="34"/>
              </a:defRPr>
            </a:lvl3pPr>
            <a:lvl4pPr>
              <a:defRPr sz="2800">
                <a:latin typeface="Noto Sans Cond Med" panose="020B0606040504020204" pitchFamily="34"/>
                <a:ea typeface="Noto Sans Cond Med" panose="020B0606040504020204" pitchFamily="34"/>
                <a:cs typeface="Noto Sans Cond Med" panose="020B0606040504020204" pitchFamily="34"/>
              </a:defRPr>
            </a:lvl4pPr>
            <a:lvl5pPr>
              <a:defRPr sz="2800">
                <a:latin typeface="Noto Sans Cond Med" panose="020B0606040504020204" pitchFamily="34"/>
                <a:ea typeface="Noto Sans Cond Med" panose="020B0606040504020204" pitchFamily="34"/>
                <a:cs typeface="Noto Sans Cond Med" panose="020B0606040504020204" pitchFamily="34"/>
              </a:defRPr>
            </a:lvl5pPr>
          </a:lstStyle>
          <a:p>
            <a:pPr lvl="0"/>
            <a:r>
              <a:rPr lang="zh-CN" altLang="en-US" dirty="0"/>
              <a:t>单击此处编辑母版文本样式</a:t>
            </a:r>
            <a:endParaRPr lang="en-US" altLang="zh-CN" dirty="0"/>
          </a:p>
          <a:p>
            <a:pPr lvl="0"/>
            <a:r>
              <a:rPr lang="en-US" altLang="zh-CN" dirty="0" err="1"/>
              <a:t>Gh</a:t>
            </a:r>
            <a:r>
              <a:rPr lang="en-US" altLang="zh-CN" dirty="0"/>
              <a:t> </a:t>
            </a:r>
          </a:p>
          <a:p>
            <a:pPr lvl="0"/>
            <a:endParaRPr lang="zh-CN" altLang="en-US" dirty="0"/>
          </a:p>
        </p:txBody>
      </p:sp>
    </p:spTree>
    <p:extLst>
      <p:ext uri="{BB962C8B-B14F-4D97-AF65-F5344CB8AC3E}">
        <p14:creationId xmlns:p14="http://schemas.microsoft.com/office/powerpoint/2010/main" val="299268555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25F59353-42D6-4770-A42D-CFBFA0FE2CE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a:p>
        </p:txBody>
      </p:sp>
      <p:sp>
        <p:nvSpPr>
          <p:cNvPr id="3" name="文本占位符 2">
            <a:extLst>
              <a:ext uri="{FF2B5EF4-FFF2-40B4-BE49-F238E27FC236}">
                <a16:creationId xmlns:a16="http://schemas.microsoft.com/office/drawing/2014/main" id="{7CF28594-9B42-4E10-9A3E-1F030C73843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日期占位符 3">
            <a:extLst>
              <a:ext uri="{FF2B5EF4-FFF2-40B4-BE49-F238E27FC236}">
                <a16:creationId xmlns:a16="http://schemas.microsoft.com/office/drawing/2014/main" id="{DD6741A5-096F-430F-9B87-0FE63F2572F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446675E-4889-44FE-B0A7-E22014FD8576}" type="datetimeFigureOut">
              <a:rPr lang="en-US" smtClean="0"/>
              <a:t>4/26/2021</a:t>
            </a:fld>
            <a:endParaRPr lang="en-US"/>
          </a:p>
        </p:txBody>
      </p:sp>
      <p:sp>
        <p:nvSpPr>
          <p:cNvPr id="5" name="页脚占位符 4">
            <a:extLst>
              <a:ext uri="{FF2B5EF4-FFF2-40B4-BE49-F238E27FC236}">
                <a16:creationId xmlns:a16="http://schemas.microsoft.com/office/drawing/2014/main" id="{AB2293FE-C624-4848-A107-D3439089D12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灯片编号占位符 5">
            <a:extLst>
              <a:ext uri="{FF2B5EF4-FFF2-40B4-BE49-F238E27FC236}">
                <a16:creationId xmlns:a16="http://schemas.microsoft.com/office/drawing/2014/main" id="{0126965E-B2A5-408F-A0B8-43BFAB3B8E4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28AE9C2-6C29-4739-A70A-52BA77FB7611}" type="slidenum">
              <a:rPr lang="en-US" smtClean="0"/>
              <a:t>‹#›</a:t>
            </a:fld>
            <a:endParaRPr lang="en-US"/>
          </a:p>
        </p:txBody>
      </p:sp>
    </p:spTree>
    <p:extLst>
      <p:ext uri="{BB962C8B-B14F-4D97-AF65-F5344CB8AC3E}">
        <p14:creationId xmlns:p14="http://schemas.microsoft.com/office/powerpoint/2010/main" val="41507222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3" Type="http://schemas.openxmlformats.org/officeDocument/2006/relationships/hyperlink" Target="https://hwdong-net.github.io/" TargetMode="External"/><Relationship Id="rId2" Type="http://schemas.openxmlformats.org/officeDocument/2006/relationships/hyperlink" Target="https://www.youtube.com/c/hwdong" TargetMode="External"/><Relationship Id="rId1" Type="http://schemas.openxmlformats.org/officeDocument/2006/relationships/slideLayout" Target="../slideLayouts/slideLayout2.xml"/><Relationship Id="rId5" Type="http://schemas.openxmlformats.org/officeDocument/2006/relationships/hyperlink" Target="hwdong.ke.qq.com" TargetMode="External"/><Relationship Id="rId4" Type="http://schemas.openxmlformats.org/officeDocument/2006/relationships/hyperlink" Target="https://twitter.com/hwdong" TargetMode="Externa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4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07E1640-D81F-4AC3-80AD-3BDD5AE3E2D8}"/>
              </a:ext>
            </a:extLst>
          </p:cNvPr>
          <p:cNvSpPr>
            <a:spLocks noGrp="1"/>
          </p:cNvSpPr>
          <p:nvPr>
            <p:ph type="ctrTitle"/>
          </p:nvPr>
        </p:nvSpPr>
        <p:spPr/>
        <p:txBody>
          <a:bodyPr/>
          <a:lstStyle/>
          <a:p>
            <a:r>
              <a:rPr lang="en-US" altLang="zh-CN" b="1" dirty="0"/>
              <a:t>7. </a:t>
            </a:r>
            <a:r>
              <a:rPr lang="zh-CN" altLang="en-US" b="1" dirty="0"/>
              <a:t>类和对象</a:t>
            </a:r>
            <a:endParaRPr lang="en-US" dirty="0"/>
          </a:p>
        </p:txBody>
      </p:sp>
      <p:sp>
        <p:nvSpPr>
          <p:cNvPr id="3" name="副标题 2">
            <a:extLst>
              <a:ext uri="{FF2B5EF4-FFF2-40B4-BE49-F238E27FC236}">
                <a16:creationId xmlns:a16="http://schemas.microsoft.com/office/drawing/2014/main" id="{1BCB3508-55D9-4952-9929-9DCA3C561DC3}"/>
              </a:ext>
            </a:extLst>
          </p:cNvPr>
          <p:cNvSpPr>
            <a:spLocks noGrp="1"/>
          </p:cNvSpPr>
          <p:nvPr>
            <p:ph type="subTitle" idx="1"/>
          </p:nvPr>
        </p:nvSpPr>
        <p:spPr/>
        <p:txBody>
          <a:bodyPr/>
          <a:lstStyle/>
          <a:p>
            <a:r>
              <a:rPr lang="en-US" dirty="0"/>
              <a:t>http://hwdong-net.github.io</a:t>
            </a:r>
          </a:p>
        </p:txBody>
      </p:sp>
    </p:spTree>
    <p:extLst>
      <p:ext uri="{BB962C8B-B14F-4D97-AF65-F5344CB8AC3E}">
        <p14:creationId xmlns:p14="http://schemas.microsoft.com/office/powerpoint/2010/main" val="42701029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240633"/>
            <a:ext cx="10515600" cy="722405"/>
          </a:xfrm>
        </p:spPr>
        <p:txBody>
          <a:bodyPr>
            <a:normAutofit/>
          </a:bodyPr>
          <a:lstStyle/>
          <a:p>
            <a:pPr algn="l"/>
            <a:r>
              <a:rPr lang="zh-CN" altLang="en-US" sz="3600" dirty="0"/>
              <a:t>不同思考方式： 面向对象编程  </a:t>
            </a:r>
            <a:r>
              <a:rPr lang="en-US" altLang="zh-CN" sz="3600" dirty="0" err="1"/>
              <a:t>vs</a:t>
            </a:r>
            <a:r>
              <a:rPr lang="en-US" altLang="zh-CN" sz="3600" dirty="0"/>
              <a:t> </a:t>
            </a:r>
            <a:r>
              <a:rPr lang="zh-CN" altLang="en-US" sz="3600" dirty="0"/>
              <a:t>过程式编程</a:t>
            </a:r>
          </a:p>
        </p:txBody>
      </p:sp>
      <p:sp>
        <p:nvSpPr>
          <p:cNvPr id="3" name="内容占位符 2"/>
          <p:cNvSpPr>
            <a:spLocks noGrp="1"/>
          </p:cNvSpPr>
          <p:nvPr>
            <p:ph idx="1"/>
          </p:nvPr>
        </p:nvSpPr>
        <p:spPr>
          <a:xfrm>
            <a:off x="838200" y="1050589"/>
            <a:ext cx="10504251" cy="2282756"/>
          </a:xfrm>
        </p:spPr>
        <p:txBody>
          <a:bodyPr>
            <a:noAutofit/>
          </a:bodyPr>
          <a:lstStyle/>
          <a:p>
            <a:r>
              <a:rPr lang="zh-CN" altLang="en-US" dirty="0"/>
              <a:t>过程式编程： 用内在类型</a:t>
            </a:r>
            <a:r>
              <a:rPr lang="en-US" altLang="zh-CN" dirty="0"/>
              <a:t>(</a:t>
            </a:r>
            <a:r>
              <a:rPr lang="zh-CN" altLang="en-US" dirty="0"/>
              <a:t>概念</a:t>
            </a:r>
            <a:r>
              <a:rPr lang="en-US" altLang="zh-CN" dirty="0"/>
              <a:t>)</a:t>
            </a:r>
            <a:r>
              <a:rPr lang="zh-CN" altLang="en-US" dirty="0"/>
              <a:t>如</a:t>
            </a:r>
            <a:r>
              <a:rPr lang="en-US" altLang="zh-CN" dirty="0" err="1"/>
              <a:t>int</a:t>
            </a:r>
            <a:r>
              <a:rPr lang="zh-CN" altLang="en-US" dirty="0"/>
              <a:t>、</a:t>
            </a:r>
            <a:r>
              <a:rPr lang="en-US" altLang="zh-CN" dirty="0"/>
              <a:t>double</a:t>
            </a:r>
            <a:r>
              <a:rPr lang="zh-CN" altLang="en-US" dirty="0"/>
              <a:t>表示数据，用面向这些机器类型的概念去解决复杂问题，不易于思考问题</a:t>
            </a:r>
            <a:endParaRPr lang="en-US" altLang="zh-CN" dirty="0"/>
          </a:p>
        </p:txBody>
      </p:sp>
      <p:sp>
        <p:nvSpPr>
          <p:cNvPr id="30" name="内容占位符 2"/>
          <p:cNvSpPr txBox="1">
            <a:spLocks/>
          </p:cNvSpPr>
          <p:nvPr/>
        </p:nvSpPr>
        <p:spPr>
          <a:xfrm>
            <a:off x="864139" y="2214664"/>
            <a:ext cx="10504251" cy="1118680"/>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t>面向对象编程：用现实世界中的概念（人、车、地图）来思考问题。更自然、更易于理解、易于查错、易于组装</a:t>
            </a:r>
            <a:r>
              <a:rPr lang="en-US" altLang="zh-CN" dirty="0"/>
              <a:t>(</a:t>
            </a:r>
            <a:r>
              <a:rPr lang="zh-CN" altLang="en-US" dirty="0"/>
              <a:t>组件式开发</a:t>
            </a:r>
            <a:r>
              <a:rPr lang="en-US" altLang="zh-CN" dirty="0"/>
              <a:t>)</a:t>
            </a:r>
          </a:p>
        </p:txBody>
      </p:sp>
      <p:grpSp>
        <p:nvGrpSpPr>
          <p:cNvPr id="8" name="组合 7"/>
          <p:cNvGrpSpPr/>
          <p:nvPr/>
        </p:nvGrpSpPr>
        <p:grpSpPr>
          <a:xfrm>
            <a:off x="8065563" y="3188411"/>
            <a:ext cx="3044757" cy="1928337"/>
            <a:chOff x="6613453" y="4165402"/>
            <a:chExt cx="3044757" cy="1928337"/>
          </a:xfrm>
        </p:grpSpPr>
        <p:sp>
          <p:nvSpPr>
            <p:cNvPr id="9" name="圆角矩形标注 8"/>
            <p:cNvSpPr/>
            <p:nvPr/>
          </p:nvSpPr>
          <p:spPr>
            <a:xfrm>
              <a:off x="6613453" y="4860503"/>
              <a:ext cx="3044757" cy="1233236"/>
            </a:xfrm>
            <a:prstGeom prst="wedgeRoundRectCallout">
              <a:avLst>
                <a:gd name="adj1" fmla="val 213"/>
                <a:gd name="adj2" fmla="val -49513"/>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3000" dirty="0"/>
                <a:t>从模具可批量生产大量对象</a:t>
              </a:r>
            </a:p>
          </p:txBody>
        </p:sp>
        <p:sp>
          <p:nvSpPr>
            <p:cNvPr id="10" name="上箭头 9"/>
            <p:cNvSpPr/>
            <p:nvPr/>
          </p:nvSpPr>
          <p:spPr>
            <a:xfrm>
              <a:off x="8040984" y="4165402"/>
              <a:ext cx="189696" cy="69510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 name="组合 10"/>
          <p:cNvGrpSpPr/>
          <p:nvPr/>
        </p:nvGrpSpPr>
        <p:grpSpPr>
          <a:xfrm>
            <a:off x="4852192" y="3188411"/>
            <a:ext cx="3044757" cy="1928337"/>
            <a:chOff x="6613453" y="4165402"/>
            <a:chExt cx="3044757" cy="1928337"/>
          </a:xfrm>
        </p:grpSpPr>
        <p:sp>
          <p:nvSpPr>
            <p:cNvPr id="12" name="圆角矩形标注 11"/>
            <p:cNvSpPr/>
            <p:nvPr/>
          </p:nvSpPr>
          <p:spPr>
            <a:xfrm>
              <a:off x="6613453" y="4860503"/>
              <a:ext cx="3044757" cy="1233236"/>
            </a:xfrm>
            <a:prstGeom prst="wedgeRoundRectCallout">
              <a:avLst>
                <a:gd name="adj1" fmla="val 213"/>
                <a:gd name="adj2" fmla="val -49513"/>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3000" dirty="0"/>
                <a:t>保证模具可靠就“你办事我放心”</a:t>
              </a:r>
            </a:p>
          </p:txBody>
        </p:sp>
        <p:sp>
          <p:nvSpPr>
            <p:cNvPr id="13" name="上箭头 12"/>
            <p:cNvSpPr/>
            <p:nvPr/>
          </p:nvSpPr>
          <p:spPr>
            <a:xfrm>
              <a:off x="8040984" y="4165402"/>
              <a:ext cx="189696" cy="69510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1795212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616ACB1-3861-4CBA-97AB-8318B6B541EC}"/>
              </a:ext>
            </a:extLst>
          </p:cNvPr>
          <p:cNvSpPr>
            <a:spLocks noGrp="1"/>
          </p:cNvSpPr>
          <p:nvPr>
            <p:ph type="title"/>
          </p:nvPr>
        </p:nvSpPr>
        <p:spPr/>
        <p:txBody>
          <a:bodyPr/>
          <a:lstStyle/>
          <a:p>
            <a:r>
              <a:rPr lang="en-US" altLang="zh-CN" dirty="0"/>
              <a:t>struct</a:t>
            </a:r>
            <a:r>
              <a:rPr lang="zh-CN" altLang="en-US" dirty="0"/>
              <a:t>和</a:t>
            </a:r>
            <a:r>
              <a:rPr lang="en-US" altLang="zh-CN" dirty="0"/>
              <a:t>class</a:t>
            </a:r>
            <a:r>
              <a:rPr lang="zh-CN" altLang="en-US" dirty="0"/>
              <a:t>区别、访问控制</a:t>
            </a:r>
          </a:p>
        </p:txBody>
      </p:sp>
      <p:sp>
        <p:nvSpPr>
          <p:cNvPr id="3" name="内容占位符 2">
            <a:extLst>
              <a:ext uri="{FF2B5EF4-FFF2-40B4-BE49-F238E27FC236}">
                <a16:creationId xmlns:a16="http://schemas.microsoft.com/office/drawing/2014/main" id="{A5951E18-A83E-496E-A0A9-4AEA4FC3EB4B}"/>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2802261663"/>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03877D0-6364-42E7-9DFF-7B51BCF34326}"/>
              </a:ext>
            </a:extLst>
          </p:cNvPr>
          <p:cNvSpPr>
            <a:spLocks noGrp="1"/>
          </p:cNvSpPr>
          <p:nvPr>
            <p:ph type="title"/>
          </p:nvPr>
        </p:nvSpPr>
        <p:spPr>
          <a:xfrm>
            <a:off x="929640" y="2766218"/>
            <a:ext cx="10515600" cy="1325563"/>
          </a:xfrm>
        </p:spPr>
        <p:txBody>
          <a:bodyPr>
            <a:normAutofit/>
          </a:bodyPr>
          <a:lstStyle/>
          <a:p>
            <a:r>
              <a:rPr lang="zh-CN" altLang="en-US" sz="6600" dirty="0"/>
              <a:t>运算符重载</a:t>
            </a:r>
          </a:p>
        </p:txBody>
      </p:sp>
    </p:spTree>
    <p:extLst>
      <p:ext uri="{BB962C8B-B14F-4D97-AF65-F5344CB8AC3E}">
        <p14:creationId xmlns:p14="http://schemas.microsoft.com/office/powerpoint/2010/main" val="610707819"/>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03877D0-6364-42E7-9DFF-7B51BCF34326}"/>
              </a:ext>
            </a:extLst>
          </p:cNvPr>
          <p:cNvSpPr>
            <a:spLocks noGrp="1"/>
          </p:cNvSpPr>
          <p:nvPr>
            <p:ph type="title"/>
          </p:nvPr>
        </p:nvSpPr>
        <p:spPr>
          <a:xfrm>
            <a:off x="929640" y="1645920"/>
            <a:ext cx="10515600" cy="3383280"/>
          </a:xfrm>
        </p:spPr>
        <p:txBody>
          <a:bodyPr>
            <a:normAutofit/>
          </a:bodyPr>
          <a:lstStyle/>
          <a:p>
            <a:r>
              <a:rPr lang="en-US" altLang="zh-CN" sz="6600" dirty="0"/>
              <a:t>String</a:t>
            </a:r>
            <a:r>
              <a:rPr lang="zh-CN" altLang="en-US" sz="6600" dirty="0"/>
              <a:t>类、</a:t>
            </a:r>
            <a:br>
              <a:rPr lang="en-US" altLang="zh-CN" sz="6600" dirty="0"/>
            </a:br>
            <a:br>
              <a:rPr lang="en-US" altLang="zh-CN" sz="6600" dirty="0"/>
            </a:br>
            <a:r>
              <a:rPr lang="zh-CN" altLang="en-US" sz="6600" dirty="0"/>
              <a:t>拷贝构造函数、析构函数</a:t>
            </a:r>
          </a:p>
        </p:txBody>
      </p:sp>
    </p:spTree>
    <p:extLst>
      <p:ext uri="{BB962C8B-B14F-4D97-AF65-F5344CB8AC3E}">
        <p14:creationId xmlns:p14="http://schemas.microsoft.com/office/powerpoint/2010/main" val="3526710099"/>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5E7F983-2072-4362-84CE-F8C728732B09}"/>
              </a:ext>
            </a:extLst>
          </p:cNvPr>
          <p:cNvSpPr>
            <a:spLocks noGrp="1"/>
          </p:cNvSpPr>
          <p:nvPr>
            <p:ph type="title"/>
          </p:nvPr>
        </p:nvSpPr>
        <p:spPr/>
        <p:txBody>
          <a:bodyPr>
            <a:normAutofit/>
          </a:bodyPr>
          <a:lstStyle/>
          <a:p>
            <a:r>
              <a:rPr lang="zh-CN" altLang="en-US" dirty="0"/>
              <a:t>关注</a:t>
            </a:r>
          </a:p>
        </p:txBody>
      </p:sp>
      <p:sp>
        <p:nvSpPr>
          <p:cNvPr id="3" name="内容占位符 2">
            <a:extLst>
              <a:ext uri="{FF2B5EF4-FFF2-40B4-BE49-F238E27FC236}">
                <a16:creationId xmlns:a16="http://schemas.microsoft.com/office/drawing/2014/main" id="{EB9D0E60-DF8A-4D2F-B965-71946CE8AE1D}"/>
              </a:ext>
            </a:extLst>
          </p:cNvPr>
          <p:cNvSpPr>
            <a:spLocks noGrp="1"/>
          </p:cNvSpPr>
          <p:nvPr>
            <p:ph idx="1"/>
          </p:nvPr>
        </p:nvSpPr>
        <p:spPr>
          <a:xfrm>
            <a:off x="838200" y="1580606"/>
            <a:ext cx="10515600" cy="4220754"/>
          </a:xfrm>
        </p:spPr>
        <p:txBody>
          <a:bodyPr>
            <a:normAutofit/>
          </a:bodyPr>
          <a:lstStyle/>
          <a:p>
            <a:pPr marL="0" indent="0" algn="ctr">
              <a:lnSpc>
                <a:spcPct val="170000"/>
              </a:lnSpc>
              <a:buNone/>
            </a:pPr>
            <a:r>
              <a:rPr lang="en-US" altLang="zh-CN" dirty="0" err="1"/>
              <a:t>Youtube</a:t>
            </a:r>
            <a:r>
              <a:rPr lang="zh-CN" altLang="en-US" dirty="0"/>
              <a:t>频道：</a:t>
            </a:r>
            <a:r>
              <a:rPr lang="en-US" altLang="zh-CN" dirty="0">
                <a:hlinkClick r:id="rId2"/>
              </a:rPr>
              <a:t>https://www.youtube.com/c/hwdong</a:t>
            </a:r>
            <a:endParaRPr lang="en-US" altLang="zh-CN" dirty="0"/>
          </a:p>
          <a:p>
            <a:pPr marL="0" indent="0" algn="ctr">
              <a:lnSpc>
                <a:spcPct val="170000"/>
              </a:lnSpc>
              <a:buNone/>
            </a:pPr>
            <a:r>
              <a:rPr lang="zh-CN" altLang="en-US" dirty="0"/>
              <a:t>博客：</a:t>
            </a:r>
            <a:r>
              <a:rPr lang="en-US" altLang="zh-CN" dirty="0">
                <a:hlinkClick r:id="rId3"/>
              </a:rPr>
              <a:t>https://hwdong-net.github.io</a:t>
            </a:r>
            <a:endParaRPr lang="en-US" altLang="zh-CN" dirty="0"/>
          </a:p>
          <a:p>
            <a:pPr marL="0" indent="0" algn="ctr">
              <a:lnSpc>
                <a:spcPct val="170000"/>
              </a:lnSpc>
              <a:buNone/>
            </a:pPr>
            <a:r>
              <a:rPr lang="en-US" altLang="zh-CN" dirty="0"/>
              <a:t>Twitter</a:t>
            </a:r>
            <a:r>
              <a:rPr lang="zh-CN" altLang="en-US" dirty="0"/>
              <a:t>推特</a:t>
            </a:r>
            <a:r>
              <a:rPr lang="en-US" altLang="zh-CN" dirty="0"/>
              <a:t>: </a:t>
            </a:r>
            <a:r>
              <a:rPr lang="en-US" altLang="zh-CN" dirty="0">
                <a:hlinkClick r:id="rId4"/>
              </a:rPr>
              <a:t>https://twitter.com/hwdong </a:t>
            </a:r>
            <a:endParaRPr lang="en-US" altLang="zh-CN" dirty="0"/>
          </a:p>
          <a:p>
            <a:pPr marL="0" indent="0" algn="ctr">
              <a:lnSpc>
                <a:spcPct val="170000"/>
              </a:lnSpc>
              <a:buNone/>
            </a:pPr>
            <a:r>
              <a:rPr lang="en-US" altLang="zh-CN" dirty="0"/>
              <a:t>B</a:t>
            </a:r>
            <a:r>
              <a:rPr lang="zh-CN" altLang="en-US" dirty="0"/>
              <a:t>站：</a:t>
            </a:r>
            <a:r>
              <a:rPr lang="en-US" altLang="zh-CN" dirty="0" err="1"/>
              <a:t>hw</a:t>
            </a:r>
            <a:r>
              <a:rPr lang="en-US" altLang="zh-CN" dirty="0"/>
              <a:t>-dong</a:t>
            </a:r>
          </a:p>
          <a:p>
            <a:pPr marL="0" indent="0" algn="ctr">
              <a:lnSpc>
                <a:spcPct val="170000"/>
              </a:lnSpc>
              <a:buNone/>
            </a:pPr>
            <a:r>
              <a:rPr lang="zh-CN" altLang="en-US" dirty="0"/>
              <a:t>腾讯课堂：</a:t>
            </a:r>
            <a:r>
              <a:rPr lang="en-US" altLang="zh-CN" dirty="0">
                <a:hlinkClick r:id="rId5" action="ppaction://hlinkfile"/>
              </a:rPr>
              <a:t>hwdong.ke.qq.com</a:t>
            </a:r>
            <a:endParaRPr lang="en-US" altLang="zh-CN" dirty="0"/>
          </a:p>
        </p:txBody>
      </p:sp>
    </p:spTree>
    <p:extLst>
      <p:ext uri="{BB962C8B-B14F-4D97-AF65-F5344CB8AC3E}">
        <p14:creationId xmlns:p14="http://schemas.microsoft.com/office/powerpoint/2010/main" val="6971659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240633"/>
            <a:ext cx="10515600" cy="722405"/>
          </a:xfrm>
        </p:spPr>
        <p:txBody>
          <a:bodyPr>
            <a:normAutofit/>
          </a:bodyPr>
          <a:lstStyle/>
          <a:p>
            <a:pPr algn="l"/>
            <a:r>
              <a:rPr lang="en-US" altLang="zh-CN" sz="3600" dirty="0"/>
              <a:t>C++</a:t>
            </a:r>
            <a:r>
              <a:rPr lang="zh-CN" altLang="en-US" sz="3600" dirty="0"/>
              <a:t>的面向对象特性：</a:t>
            </a:r>
            <a:r>
              <a:rPr lang="zh-CN" altLang="en-US" sz="3600" b="1" dirty="0">
                <a:solidFill>
                  <a:srgbClr val="0070C0"/>
                </a:solidFill>
              </a:rPr>
              <a:t>用户定义类型 </a:t>
            </a:r>
          </a:p>
        </p:txBody>
      </p:sp>
      <p:sp>
        <p:nvSpPr>
          <p:cNvPr id="3" name="内容占位符 2"/>
          <p:cNvSpPr>
            <a:spLocks noGrp="1"/>
          </p:cNvSpPr>
          <p:nvPr>
            <p:ph idx="1"/>
          </p:nvPr>
        </p:nvSpPr>
        <p:spPr>
          <a:xfrm>
            <a:off x="838200" y="1050589"/>
            <a:ext cx="10504251" cy="1206228"/>
          </a:xfrm>
        </p:spPr>
        <p:txBody>
          <a:bodyPr>
            <a:noAutofit/>
          </a:bodyPr>
          <a:lstStyle/>
          <a:p>
            <a:r>
              <a:rPr lang="zh-CN" altLang="en-US" dirty="0"/>
              <a:t>程序员定义自己的“用户定义类型 ”如</a:t>
            </a:r>
            <a:r>
              <a:rPr lang="zh-CN" altLang="en-US" b="1" dirty="0">
                <a:solidFill>
                  <a:srgbClr val="0070C0"/>
                </a:solidFill>
              </a:rPr>
              <a:t>类</a:t>
            </a:r>
            <a:r>
              <a:rPr lang="zh-CN" altLang="en-US" dirty="0"/>
              <a:t>类型，来表示各种应用问题中的各种概念。</a:t>
            </a:r>
            <a:endParaRPr lang="en-US" altLang="zh-CN" dirty="0"/>
          </a:p>
        </p:txBody>
      </p:sp>
      <p:sp>
        <p:nvSpPr>
          <p:cNvPr id="14" name="内容占位符 2"/>
          <p:cNvSpPr txBox="1">
            <a:spLocks/>
          </p:cNvSpPr>
          <p:nvPr/>
        </p:nvSpPr>
        <p:spPr>
          <a:xfrm>
            <a:off x="794169" y="2071479"/>
            <a:ext cx="11000874" cy="1245653"/>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t>C++</a:t>
            </a:r>
            <a:r>
              <a:rPr lang="zh-CN" altLang="en-US" dirty="0"/>
              <a:t>标准库已经提供了很多实用的“用户定义类型”，是</a:t>
            </a:r>
            <a:r>
              <a:rPr lang="en-US" altLang="zh-CN" dirty="0"/>
              <a:t>C++</a:t>
            </a:r>
            <a:r>
              <a:rPr lang="zh-CN" altLang="en-US" dirty="0"/>
              <a:t>标准库的程序员实现的</a:t>
            </a:r>
          </a:p>
        </p:txBody>
      </p:sp>
      <p:sp>
        <p:nvSpPr>
          <p:cNvPr id="15" name="内容占位符 2"/>
          <p:cNvSpPr txBox="1">
            <a:spLocks/>
          </p:cNvSpPr>
          <p:nvPr/>
        </p:nvSpPr>
        <p:spPr>
          <a:xfrm>
            <a:off x="1315536" y="3317132"/>
            <a:ext cx="8963527" cy="3093395"/>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12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2600" dirty="0" err="1"/>
              <a:t>cout</a:t>
            </a:r>
            <a:r>
              <a:rPr lang="zh-CN" altLang="en-US" sz="2600" dirty="0"/>
              <a:t>是一个</a:t>
            </a:r>
            <a:r>
              <a:rPr lang="en-US" altLang="zh-CN" sz="2600" dirty="0" err="1"/>
              <a:t>ostream</a:t>
            </a:r>
            <a:r>
              <a:rPr lang="zh-CN" altLang="en-US" sz="2600" dirty="0"/>
              <a:t>类的对象（变量），</a:t>
            </a:r>
            <a:r>
              <a:rPr lang="en-US" altLang="zh-CN" sz="2600" dirty="0" err="1"/>
              <a:t>cin</a:t>
            </a:r>
            <a:r>
              <a:rPr lang="zh-CN" altLang="en-US" sz="2600" dirty="0"/>
              <a:t>是一个</a:t>
            </a:r>
            <a:r>
              <a:rPr lang="en-US" altLang="zh-CN" sz="2600" dirty="0" err="1"/>
              <a:t>istream</a:t>
            </a:r>
            <a:r>
              <a:rPr lang="zh-CN" altLang="en-US" sz="2600" dirty="0"/>
              <a:t>的对象（变量）</a:t>
            </a:r>
            <a:r>
              <a:rPr lang="en-US" altLang="zh-CN" sz="2600" dirty="0"/>
              <a:t>.</a:t>
            </a:r>
            <a:r>
              <a:rPr lang="zh-CN" altLang="en-US" sz="2600" dirty="0"/>
              <a:t>可以向它们发送消息：</a:t>
            </a:r>
            <a:endParaRPr lang="en-US" altLang="zh-CN" sz="2600" dirty="0"/>
          </a:p>
          <a:p>
            <a:pPr marL="0" indent="0">
              <a:buNone/>
            </a:pPr>
            <a:r>
              <a:rPr lang="en-US" altLang="zh-CN" sz="2600" dirty="0"/>
              <a:t>         </a:t>
            </a:r>
            <a:r>
              <a:rPr lang="en-US" altLang="zh-CN" sz="2600" dirty="0" err="1"/>
              <a:t>cout</a:t>
            </a:r>
            <a:r>
              <a:rPr lang="en-US" altLang="zh-CN" sz="2600" dirty="0"/>
              <a:t>&lt;&lt;“hello world”;</a:t>
            </a:r>
          </a:p>
          <a:p>
            <a:endParaRPr lang="en-US" altLang="zh-CN" sz="2600" dirty="0"/>
          </a:p>
          <a:p>
            <a:r>
              <a:rPr lang="en-US" altLang="zh-CN" sz="2600" dirty="0"/>
              <a:t>string</a:t>
            </a:r>
            <a:r>
              <a:rPr lang="zh-CN" altLang="en-US" sz="2600" dirty="0"/>
              <a:t>是一个表示字符串的类。向一个</a:t>
            </a:r>
            <a:r>
              <a:rPr lang="en-US" altLang="zh-CN" sz="2600" dirty="0"/>
              <a:t>string</a:t>
            </a:r>
            <a:r>
              <a:rPr lang="zh-CN" altLang="en-US" sz="2600" dirty="0"/>
              <a:t>对象发送一个</a:t>
            </a:r>
            <a:r>
              <a:rPr lang="en-US" altLang="zh-CN" sz="2600" dirty="0"/>
              <a:t>size()</a:t>
            </a:r>
            <a:r>
              <a:rPr lang="zh-CN" altLang="en-US" sz="2600" dirty="0"/>
              <a:t>消息，查询该对象包含的字符数目</a:t>
            </a:r>
            <a:endParaRPr lang="en-US" altLang="zh-CN" sz="2600" dirty="0"/>
          </a:p>
          <a:p>
            <a:pPr marL="0" indent="0">
              <a:buNone/>
            </a:pPr>
            <a:r>
              <a:rPr lang="en-US" altLang="zh-CN" sz="2600" dirty="0"/>
              <a:t>     string </a:t>
            </a:r>
            <a:r>
              <a:rPr lang="en-US" altLang="zh-CN" sz="2600" dirty="0" err="1"/>
              <a:t>str</a:t>
            </a:r>
            <a:r>
              <a:rPr lang="en-US" altLang="zh-CN" sz="2600" dirty="0"/>
              <a:t> = “hello world”;   </a:t>
            </a:r>
            <a:r>
              <a:rPr lang="en-US" altLang="zh-CN" sz="2600" dirty="0" err="1"/>
              <a:t>cout</a:t>
            </a:r>
            <a:r>
              <a:rPr lang="en-US" altLang="zh-CN" sz="2600" dirty="0"/>
              <a:t>&lt;&lt; </a:t>
            </a:r>
            <a:r>
              <a:rPr lang="en-US" altLang="zh-CN" sz="2600" dirty="0" err="1"/>
              <a:t>str.size</a:t>
            </a:r>
            <a:r>
              <a:rPr lang="en-US" altLang="zh-CN" sz="2600" dirty="0"/>
              <a:t>();</a:t>
            </a:r>
            <a:endParaRPr lang="zh-CN" altLang="en-US" sz="2600" dirty="0"/>
          </a:p>
        </p:txBody>
      </p:sp>
    </p:spTree>
    <p:extLst>
      <p:ext uri="{BB962C8B-B14F-4D97-AF65-F5344CB8AC3E}">
        <p14:creationId xmlns:p14="http://schemas.microsoft.com/office/powerpoint/2010/main" val="35358040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240633"/>
            <a:ext cx="10515600" cy="722405"/>
          </a:xfrm>
        </p:spPr>
        <p:txBody>
          <a:bodyPr>
            <a:normAutofit/>
          </a:bodyPr>
          <a:lstStyle/>
          <a:p>
            <a:pPr algn="l"/>
            <a:r>
              <a:rPr lang="en-US" altLang="zh-CN" sz="3600" dirty="0"/>
              <a:t>C++</a:t>
            </a:r>
            <a:r>
              <a:rPr lang="zh-CN" altLang="en-US" sz="3600" dirty="0"/>
              <a:t>的面向对象特性：</a:t>
            </a:r>
            <a:r>
              <a:rPr lang="zh-CN" altLang="en-US" sz="3600" b="1" dirty="0">
                <a:solidFill>
                  <a:srgbClr val="0070C0"/>
                </a:solidFill>
              </a:rPr>
              <a:t>用户定义类型 </a:t>
            </a:r>
          </a:p>
        </p:txBody>
      </p:sp>
      <p:sp>
        <p:nvSpPr>
          <p:cNvPr id="9" name="内容占位符 2"/>
          <p:cNvSpPr txBox="1">
            <a:spLocks/>
          </p:cNvSpPr>
          <p:nvPr/>
        </p:nvSpPr>
        <p:spPr>
          <a:xfrm>
            <a:off x="794169" y="1059802"/>
            <a:ext cx="11000874" cy="757988"/>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t>一个用户定义类型包括：</a:t>
            </a:r>
          </a:p>
        </p:txBody>
      </p:sp>
      <p:sp>
        <p:nvSpPr>
          <p:cNvPr id="10" name="内容占位符 2"/>
          <p:cNvSpPr txBox="1">
            <a:spLocks/>
          </p:cNvSpPr>
          <p:nvPr/>
        </p:nvSpPr>
        <p:spPr>
          <a:xfrm>
            <a:off x="1315537" y="1589196"/>
            <a:ext cx="8963527" cy="2275970"/>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2600" dirty="0"/>
              <a:t>有哪些属性？</a:t>
            </a:r>
            <a:endParaRPr lang="en-US" altLang="zh-CN" sz="2600" dirty="0"/>
          </a:p>
          <a:p>
            <a:r>
              <a:rPr lang="zh-CN" altLang="en-US" sz="2600" dirty="0"/>
              <a:t>有哪些操作（运算）？</a:t>
            </a:r>
            <a:endParaRPr lang="en-US" altLang="zh-CN" sz="2600" dirty="0"/>
          </a:p>
          <a:p>
            <a:r>
              <a:rPr lang="zh-CN" altLang="en-US" sz="2600" dirty="0"/>
              <a:t>不同属性或操作的访问权限？ 哪些是</a:t>
            </a:r>
            <a:r>
              <a:rPr lang="en-US" altLang="zh-CN" sz="2600" dirty="0"/>
              <a:t>(</a:t>
            </a:r>
            <a:r>
              <a:rPr lang="zh-CN" altLang="en-US" sz="2600" dirty="0"/>
              <a:t>类</a:t>
            </a:r>
            <a:r>
              <a:rPr lang="en-US" altLang="zh-CN" sz="2600" dirty="0"/>
              <a:t>)</a:t>
            </a:r>
            <a:r>
              <a:rPr lang="zh-CN" altLang="en-US" sz="2600" dirty="0"/>
              <a:t>外部可以访问？哪些是仅仅内部才能访问的？</a:t>
            </a:r>
          </a:p>
        </p:txBody>
      </p:sp>
      <p:sp>
        <p:nvSpPr>
          <p:cNvPr id="11" name="内容占位符 2"/>
          <p:cNvSpPr txBox="1">
            <a:spLocks/>
          </p:cNvSpPr>
          <p:nvPr/>
        </p:nvSpPr>
        <p:spPr>
          <a:xfrm>
            <a:off x="786771" y="3891799"/>
            <a:ext cx="11000874" cy="757988"/>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t>面向对象设计要考虑多个用户定义类型的关系</a:t>
            </a:r>
          </a:p>
        </p:txBody>
      </p:sp>
      <p:sp>
        <p:nvSpPr>
          <p:cNvPr id="12" name="内容占位符 2"/>
          <p:cNvSpPr txBox="1">
            <a:spLocks/>
          </p:cNvSpPr>
          <p:nvPr/>
        </p:nvSpPr>
        <p:spPr>
          <a:xfrm>
            <a:off x="1467936" y="4524899"/>
            <a:ext cx="8963527" cy="655718"/>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2600" dirty="0"/>
              <a:t>不同类型的对象之间是继承还是包含关系？</a:t>
            </a:r>
          </a:p>
        </p:txBody>
      </p:sp>
      <p:sp>
        <p:nvSpPr>
          <p:cNvPr id="13" name="内容占位符 2"/>
          <p:cNvSpPr txBox="1">
            <a:spLocks/>
          </p:cNvSpPr>
          <p:nvPr/>
        </p:nvSpPr>
        <p:spPr>
          <a:xfrm>
            <a:off x="848915" y="5315228"/>
            <a:ext cx="11000874" cy="757988"/>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t>程序： 哪些具体对象如何进行交互协作</a:t>
            </a:r>
          </a:p>
        </p:txBody>
      </p:sp>
    </p:spTree>
    <p:extLst>
      <p:ext uri="{BB962C8B-B14F-4D97-AF65-F5344CB8AC3E}">
        <p14:creationId xmlns:p14="http://schemas.microsoft.com/office/powerpoint/2010/main" val="18454298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3513BCB-964D-4587-B30D-8F102F192150}"/>
              </a:ext>
            </a:extLst>
          </p:cNvPr>
          <p:cNvSpPr>
            <a:spLocks noGrp="1"/>
          </p:cNvSpPr>
          <p:nvPr>
            <p:ph type="title"/>
          </p:nvPr>
        </p:nvSpPr>
        <p:spPr/>
        <p:txBody>
          <a:bodyPr/>
          <a:lstStyle/>
          <a:p>
            <a:r>
              <a:rPr lang="zh-CN" altLang="en-US" dirty="0"/>
              <a:t>类和对象</a:t>
            </a:r>
          </a:p>
        </p:txBody>
      </p:sp>
      <p:sp>
        <p:nvSpPr>
          <p:cNvPr id="3" name="内容占位符 2">
            <a:extLst>
              <a:ext uri="{FF2B5EF4-FFF2-40B4-BE49-F238E27FC236}">
                <a16:creationId xmlns:a16="http://schemas.microsoft.com/office/drawing/2014/main" id="{CC6184ED-9AD3-4C78-8800-2F4EA54532DF}"/>
              </a:ext>
            </a:extLst>
          </p:cNvPr>
          <p:cNvSpPr>
            <a:spLocks noGrp="1"/>
          </p:cNvSpPr>
          <p:nvPr>
            <p:ph idx="1"/>
          </p:nvPr>
        </p:nvSpPr>
        <p:spPr>
          <a:xfrm>
            <a:off x="838200" y="1690689"/>
            <a:ext cx="10515600" cy="3926340"/>
          </a:xfrm>
        </p:spPr>
        <p:txBody>
          <a:bodyPr>
            <a:normAutofit/>
          </a:bodyPr>
          <a:lstStyle/>
          <a:p>
            <a:r>
              <a:rPr lang="zh-CN" altLang="en-US" dirty="0"/>
              <a:t>用</a:t>
            </a:r>
            <a:r>
              <a:rPr lang="en-US" altLang="zh-CN" dirty="0"/>
              <a:t>struct</a:t>
            </a:r>
            <a:r>
              <a:rPr lang="zh-CN" altLang="en-US" dirty="0"/>
              <a:t>或</a:t>
            </a:r>
            <a:r>
              <a:rPr lang="en-US" altLang="zh-CN" dirty="0"/>
              <a:t>class</a:t>
            </a:r>
            <a:r>
              <a:rPr lang="zh-CN" altLang="en-US" dirty="0"/>
              <a:t>关键字定义一个类。定义的类就是一个数据类型。</a:t>
            </a:r>
            <a:endParaRPr lang="en-US" altLang="zh-CN" dirty="0"/>
          </a:p>
          <a:p>
            <a:pPr marL="0" indent="0">
              <a:buNone/>
            </a:pPr>
            <a:r>
              <a:rPr lang="en-US" altLang="zh-CN" dirty="0"/>
              <a:t>   </a:t>
            </a:r>
            <a:r>
              <a:rPr lang="en-US" altLang="zh-CN" dirty="0">
                <a:solidFill>
                  <a:srgbClr val="0070C0"/>
                </a:solidFill>
              </a:rPr>
              <a:t>struct</a:t>
            </a:r>
            <a:r>
              <a:rPr lang="en-US" altLang="zh-CN" dirty="0"/>
              <a:t> student{</a:t>
            </a:r>
          </a:p>
          <a:p>
            <a:pPr marL="0" indent="0">
              <a:buNone/>
            </a:pPr>
            <a:r>
              <a:rPr lang="en-US" altLang="zh-CN" dirty="0"/>
              <a:t>       string name;</a:t>
            </a:r>
          </a:p>
          <a:p>
            <a:pPr marL="0" indent="0">
              <a:buNone/>
            </a:pPr>
            <a:r>
              <a:rPr lang="en-US" altLang="zh-CN" dirty="0"/>
              <a:t>       double score;</a:t>
            </a:r>
          </a:p>
          <a:p>
            <a:pPr marL="0" indent="0">
              <a:buNone/>
            </a:pPr>
            <a:r>
              <a:rPr lang="en-US" altLang="zh-CN" dirty="0"/>
              <a:t>   };</a:t>
            </a:r>
          </a:p>
          <a:p>
            <a:r>
              <a:rPr lang="zh-CN" altLang="en-US" dirty="0"/>
              <a:t>类类型的变量通常称为对象。如：</a:t>
            </a:r>
            <a:endParaRPr lang="en-US" altLang="zh-CN" dirty="0"/>
          </a:p>
          <a:p>
            <a:pPr marL="0" indent="0">
              <a:buNone/>
            </a:pPr>
            <a:r>
              <a:rPr lang="en-US" altLang="zh-CN" dirty="0"/>
              <a:t>   student </a:t>
            </a:r>
            <a:r>
              <a:rPr lang="en-US" altLang="zh-CN" dirty="0" err="1"/>
              <a:t>stu</a:t>
            </a:r>
            <a:r>
              <a:rPr lang="en-US" altLang="zh-CN" dirty="0"/>
              <a:t>;</a:t>
            </a:r>
            <a:endParaRPr lang="zh-CN" altLang="en-US" dirty="0"/>
          </a:p>
        </p:txBody>
      </p:sp>
      <p:sp>
        <p:nvSpPr>
          <p:cNvPr id="4" name="对话气泡: 矩形 3">
            <a:extLst>
              <a:ext uri="{FF2B5EF4-FFF2-40B4-BE49-F238E27FC236}">
                <a16:creationId xmlns:a16="http://schemas.microsoft.com/office/drawing/2014/main" id="{48470754-242F-4CAA-9D0E-F84AC896EFDD}"/>
              </a:ext>
            </a:extLst>
          </p:cNvPr>
          <p:cNvSpPr/>
          <p:nvPr/>
        </p:nvSpPr>
        <p:spPr>
          <a:xfrm>
            <a:off x="6096000" y="2301240"/>
            <a:ext cx="4663440" cy="1783080"/>
          </a:xfrm>
          <a:prstGeom prst="wedgeRectCallout">
            <a:avLst>
              <a:gd name="adj1" fmla="val -72340"/>
              <a:gd name="adj2" fmla="val -3119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800" dirty="0">
                <a:solidFill>
                  <a:srgbClr val="FFFF00"/>
                </a:solidFill>
              </a:rPr>
              <a:t>包含关系</a:t>
            </a:r>
            <a:r>
              <a:rPr lang="zh-CN" altLang="en-US" sz="2800" dirty="0"/>
              <a:t>：</a:t>
            </a:r>
            <a:endParaRPr lang="en-US" altLang="zh-CN" sz="2800" dirty="0"/>
          </a:p>
          <a:p>
            <a:r>
              <a:rPr lang="zh-CN" altLang="en-US" sz="2800" dirty="0"/>
              <a:t>一个</a:t>
            </a:r>
            <a:r>
              <a:rPr lang="en-US" altLang="zh-CN" sz="2800" dirty="0"/>
              <a:t>student</a:t>
            </a:r>
            <a:r>
              <a:rPr lang="zh-CN" altLang="en-US" sz="2800" dirty="0"/>
              <a:t>对象包含了</a:t>
            </a:r>
            <a:r>
              <a:rPr lang="en-US" altLang="zh-CN" sz="2800" dirty="0"/>
              <a:t>string</a:t>
            </a:r>
            <a:r>
              <a:rPr lang="zh-CN" altLang="en-US" sz="2800" dirty="0"/>
              <a:t>类型的</a:t>
            </a:r>
            <a:r>
              <a:rPr lang="en-US" altLang="zh-CN" sz="2800" dirty="0"/>
              <a:t>name</a:t>
            </a:r>
            <a:r>
              <a:rPr lang="zh-CN" altLang="en-US" sz="2800" dirty="0"/>
              <a:t>和</a:t>
            </a:r>
            <a:r>
              <a:rPr lang="en-US" altLang="zh-CN" sz="2800" dirty="0"/>
              <a:t>double</a:t>
            </a:r>
            <a:r>
              <a:rPr lang="zh-CN" altLang="en-US" sz="2800" dirty="0"/>
              <a:t>类型的</a:t>
            </a:r>
            <a:r>
              <a:rPr lang="en-US" altLang="zh-CN" sz="2800" dirty="0"/>
              <a:t>score</a:t>
            </a:r>
            <a:r>
              <a:rPr lang="zh-CN" altLang="en-US" sz="2800" dirty="0"/>
              <a:t>成员</a:t>
            </a:r>
          </a:p>
        </p:txBody>
      </p:sp>
      <p:sp>
        <p:nvSpPr>
          <p:cNvPr id="5" name="对话气泡: 矩形 4">
            <a:extLst>
              <a:ext uri="{FF2B5EF4-FFF2-40B4-BE49-F238E27FC236}">
                <a16:creationId xmlns:a16="http://schemas.microsoft.com/office/drawing/2014/main" id="{AF909A11-6479-46FC-867F-AC39DC52703C}"/>
              </a:ext>
            </a:extLst>
          </p:cNvPr>
          <p:cNvSpPr/>
          <p:nvPr/>
        </p:nvSpPr>
        <p:spPr>
          <a:xfrm>
            <a:off x="6096000" y="5044440"/>
            <a:ext cx="4663440" cy="664029"/>
          </a:xfrm>
          <a:prstGeom prst="wedgeRectCallout">
            <a:avLst>
              <a:gd name="adj1" fmla="val -73865"/>
              <a:gd name="adj2" fmla="val -1436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800" dirty="0">
                <a:solidFill>
                  <a:srgbClr val="FFFF00"/>
                </a:solidFill>
              </a:rPr>
              <a:t>对象就是类的一个实例</a:t>
            </a:r>
            <a:endParaRPr lang="zh-CN" altLang="en-US" sz="2800" dirty="0"/>
          </a:p>
        </p:txBody>
      </p:sp>
    </p:spTree>
    <p:extLst>
      <p:ext uri="{BB962C8B-B14F-4D97-AF65-F5344CB8AC3E}">
        <p14:creationId xmlns:p14="http://schemas.microsoft.com/office/powerpoint/2010/main" val="40715797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267F9A7-E109-487F-8D5B-C4576D4E00EE}"/>
              </a:ext>
            </a:extLst>
          </p:cNvPr>
          <p:cNvSpPr>
            <a:spLocks noGrp="1"/>
          </p:cNvSpPr>
          <p:nvPr>
            <p:ph type="title"/>
          </p:nvPr>
        </p:nvSpPr>
        <p:spPr/>
        <p:txBody>
          <a:bodyPr/>
          <a:lstStyle/>
          <a:p>
            <a:r>
              <a:rPr lang="zh-CN" altLang="en-US" dirty="0"/>
              <a:t>成员访问运算符</a:t>
            </a:r>
            <a:r>
              <a:rPr lang="en-US" altLang="zh-CN" sz="4400" dirty="0">
                <a:solidFill>
                  <a:srgbClr val="002060"/>
                </a:solidFill>
              </a:rPr>
              <a:t>.</a:t>
            </a:r>
            <a:endParaRPr lang="zh-CN" altLang="en-US" sz="4400" dirty="0">
              <a:solidFill>
                <a:srgbClr val="002060"/>
              </a:solidFill>
            </a:endParaRPr>
          </a:p>
        </p:txBody>
      </p:sp>
      <p:sp>
        <p:nvSpPr>
          <p:cNvPr id="3" name="内容占位符 2">
            <a:extLst>
              <a:ext uri="{FF2B5EF4-FFF2-40B4-BE49-F238E27FC236}">
                <a16:creationId xmlns:a16="http://schemas.microsoft.com/office/drawing/2014/main" id="{CE4E2FBC-E968-4BF5-9A45-546246BBAE62}"/>
              </a:ext>
            </a:extLst>
          </p:cNvPr>
          <p:cNvSpPr>
            <a:spLocks noGrp="1"/>
          </p:cNvSpPr>
          <p:nvPr>
            <p:ph idx="1"/>
          </p:nvPr>
        </p:nvSpPr>
        <p:spPr>
          <a:xfrm>
            <a:off x="838200" y="1690689"/>
            <a:ext cx="10515600" cy="2056658"/>
          </a:xfrm>
        </p:spPr>
        <p:txBody>
          <a:bodyPr/>
          <a:lstStyle/>
          <a:p>
            <a:r>
              <a:rPr lang="zh-CN" altLang="en-US" dirty="0"/>
              <a:t>访问类对象的成员</a:t>
            </a:r>
            <a:endParaRPr lang="en-US" altLang="zh-CN" dirty="0"/>
          </a:p>
          <a:p>
            <a:pPr marL="0" indent="0">
              <a:buNone/>
            </a:pPr>
            <a:r>
              <a:rPr lang="en-US" altLang="zh-CN" dirty="0"/>
              <a:t>     stu.name = “</a:t>
            </a:r>
            <a:r>
              <a:rPr lang="en-US" altLang="zh-CN" dirty="0" err="1"/>
              <a:t>LiPing</a:t>
            </a:r>
            <a:r>
              <a:rPr lang="en-US" altLang="zh-CN" dirty="0"/>
              <a:t>”;</a:t>
            </a:r>
          </a:p>
          <a:p>
            <a:pPr marL="0" indent="0">
              <a:buNone/>
            </a:pPr>
            <a:r>
              <a:rPr lang="en-US" altLang="zh-CN" dirty="0"/>
              <a:t>     </a:t>
            </a:r>
            <a:r>
              <a:rPr lang="en-US" altLang="zh-CN" dirty="0" err="1"/>
              <a:t>stu.score</a:t>
            </a:r>
            <a:r>
              <a:rPr lang="en-US" altLang="zh-CN" dirty="0"/>
              <a:t> = 78.5;</a:t>
            </a:r>
          </a:p>
          <a:p>
            <a:endParaRPr lang="zh-CN" altLang="en-US" dirty="0"/>
          </a:p>
        </p:txBody>
      </p:sp>
      <p:graphicFrame>
        <p:nvGraphicFramePr>
          <p:cNvPr id="4" name="表格 3">
            <a:extLst>
              <a:ext uri="{FF2B5EF4-FFF2-40B4-BE49-F238E27FC236}">
                <a16:creationId xmlns:a16="http://schemas.microsoft.com/office/drawing/2014/main" id="{29DA7185-F0DC-4F7F-9390-AC1781655E5A}"/>
              </a:ext>
            </a:extLst>
          </p:cNvPr>
          <p:cNvGraphicFramePr>
            <a:graphicFrameLocks noGrp="1"/>
          </p:cNvGraphicFramePr>
          <p:nvPr/>
        </p:nvGraphicFramePr>
        <p:xfrm>
          <a:off x="9479280" y="2121746"/>
          <a:ext cx="1798320" cy="1149774"/>
        </p:xfrm>
        <a:graphic>
          <a:graphicData uri="http://schemas.openxmlformats.org/drawingml/2006/table">
            <a:tbl>
              <a:tblPr firstRow="1" bandRow="1">
                <a:tableStyleId>{5940675A-B579-460E-94D1-54222C63F5DA}</a:tableStyleId>
              </a:tblPr>
              <a:tblGrid>
                <a:gridCol w="1798320">
                  <a:extLst>
                    <a:ext uri="{9D8B030D-6E8A-4147-A177-3AD203B41FA5}">
                      <a16:colId xmlns:a16="http://schemas.microsoft.com/office/drawing/2014/main" val="4120757283"/>
                    </a:ext>
                  </a:extLst>
                </a:gridCol>
              </a:tblGrid>
              <a:tr h="574887">
                <a:tc>
                  <a:txBody>
                    <a:bodyPr/>
                    <a:lstStyle/>
                    <a:p>
                      <a:endParaRPr lang="zh-CN" altLang="en-US" dirty="0"/>
                    </a:p>
                  </a:txBody>
                  <a:tcPr/>
                </a:tc>
                <a:extLst>
                  <a:ext uri="{0D108BD9-81ED-4DB2-BD59-A6C34878D82A}">
                    <a16:rowId xmlns:a16="http://schemas.microsoft.com/office/drawing/2014/main" val="3744943097"/>
                  </a:ext>
                </a:extLst>
              </a:tr>
              <a:tr h="574887">
                <a:tc>
                  <a:txBody>
                    <a:bodyPr/>
                    <a:lstStyle/>
                    <a:p>
                      <a:endParaRPr lang="zh-CN" altLang="en-US" dirty="0"/>
                    </a:p>
                  </a:txBody>
                  <a:tcPr/>
                </a:tc>
                <a:extLst>
                  <a:ext uri="{0D108BD9-81ED-4DB2-BD59-A6C34878D82A}">
                    <a16:rowId xmlns:a16="http://schemas.microsoft.com/office/drawing/2014/main" val="2828510340"/>
                  </a:ext>
                </a:extLst>
              </a:tr>
            </a:tbl>
          </a:graphicData>
        </a:graphic>
      </p:graphicFrame>
      <p:sp>
        <p:nvSpPr>
          <p:cNvPr id="5" name="文本框 4">
            <a:extLst>
              <a:ext uri="{FF2B5EF4-FFF2-40B4-BE49-F238E27FC236}">
                <a16:creationId xmlns:a16="http://schemas.microsoft.com/office/drawing/2014/main" id="{8D0A29A9-4809-4B3E-82EF-67645A5E574C}"/>
              </a:ext>
            </a:extLst>
          </p:cNvPr>
          <p:cNvSpPr txBox="1"/>
          <p:nvPr/>
        </p:nvSpPr>
        <p:spPr>
          <a:xfrm>
            <a:off x="8371840" y="2110759"/>
            <a:ext cx="1107440" cy="553998"/>
          </a:xfrm>
          <a:prstGeom prst="rect">
            <a:avLst/>
          </a:prstGeom>
          <a:noFill/>
        </p:spPr>
        <p:txBody>
          <a:bodyPr wrap="square" rtlCol="0">
            <a:spAutoFit/>
          </a:bodyPr>
          <a:lstStyle/>
          <a:p>
            <a:r>
              <a:rPr lang="en-US" altLang="zh-CN" sz="3000" dirty="0"/>
              <a:t>name</a:t>
            </a:r>
            <a:endParaRPr lang="zh-CN" altLang="en-US" sz="3000" dirty="0"/>
          </a:p>
        </p:txBody>
      </p:sp>
      <p:sp>
        <p:nvSpPr>
          <p:cNvPr id="6" name="文本框 5">
            <a:extLst>
              <a:ext uri="{FF2B5EF4-FFF2-40B4-BE49-F238E27FC236}">
                <a16:creationId xmlns:a16="http://schemas.microsoft.com/office/drawing/2014/main" id="{63996890-4452-4B14-BAB9-D38D13F4BF9B}"/>
              </a:ext>
            </a:extLst>
          </p:cNvPr>
          <p:cNvSpPr txBox="1"/>
          <p:nvPr/>
        </p:nvSpPr>
        <p:spPr>
          <a:xfrm>
            <a:off x="8295640" y="2719018"/>
            <a:ext cx="1107440" cy="553998"/>
          </a:xfrm>
          <a:prstGeom prst="rect">
            <a:avLst/>
          </a:prstGeom>
          <a:noFill/>
        </p:spPr>
        <p:txBody>
          <a:bodyPr wrap="square" rtlCol="0">
            <a:spAutoFit/>
          </a:bodyPr>
          <a:lstStyle/>
          <a:p>
            <a:r>
              <a:rPr lang="en-US" altLang="zh-CN" sz="3000" dirty="0"/>
              <a:t>score</a:t>
            </a:r>
            <a:endParaRPr lang="zh-CN" altLang="en-US" sz="3000" dirty="0"/>
          </a:p>
        </p:txBody>
      </p:sp>
      <p:sp>
        <p:nvSpPr>
          <p:cNvPr id="7" name="文本框 6">
            <a:extLst>
              <a:ext uri="{FF2B5EF4-FFF2-40B4-BE49-F238E27FC236}">
                <a16:creationId xmlns:a16="http://schemas.microsoft.com/office/drawing/2014/main" id="{004CF182-6EE0-435C-BEFE-A1BC01A03EE1}"/>
              </a:ext>
            </a:extLst>
          </p:cNvPr>
          <p:cNvSpPr txBox="1"/>
          <p:nvPr/>
        </p:nvSpPr>
        <p:spPr>
          <a:xfrm>
            <a:off x="9865360" y="1556761"/>
            <a:ext cx="883920" cy="553998"/>
          </a:xfrm>
          <a:prstGeom prst="rect">
            <a:avLst/>
          </a:prstGeom>
          <a:noFill/>
        </p:spPr>
        <p:txBody>
          <a:bodyPr wrap="square" rtlCol="0">
            <a:spAutoFit/>
          </a:bodyPr>
          <a:lstStyle/>
          <a:p>
            <a:r>
              <a:rPr lang="en-US" altLang="zh-CN" sz="3000" dirty="0" err="1"/>
              <a:t>stu</a:t>
            </a:r>
            <a:endParaRPr lang="zh-CN" altLang="en-US" sz="3000" dirty="0"/>
          </a:p>
        </p:txBody>
      </p:sp>
    </p:spTree>
    <p:extLst>
      <p:ext uri="{BB962C8B-B14F-4D97-AF65-F5344CB8AC3E}">
        <p14:creationId xmlns:p14="http://schemas.microsoft.com/office/powerpoint/2010/main" val="14840278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F6ECB0-F5B3-4A82-B692-E517CF164F6E}"/>
              </a:ext>
            </a:extLst>
          </p:cNvPr>
          <p:cNvSpPr>
            <a:spLocks noGrp="1"/>
          </p:cNvSpPr>
          <p:nvPr>
            <p:ph type="title"/>
          </p:nvPr>
        </p:nvSpPr>
        <p:spPr/>
        <p:txBody>
          <a:bodyPr/>
          <a:lstStyle/>
          <a:p>
            <a:r>
              <a:rPr lang="zh-CN" altLang="en-US" dirty="0"/>
              <a:t>对象数组</a:t>
            </a:r>
          </a:p>
        </p:txBody>
      </p:sp>
      <p:sp>
        <p:nvSpPr>
          <p:cNvPr id="3" name="内容占位符 2">
            <a:extLst>
              <a:ext uri="{FF2B5EF4-FFF2-40B4-BE49-F238E27FC236}">
                <a16:creationId xmlns:a16="http://schemas.microsoft.com/office/drawing/2014/main" id="{94242AC0-9BAC-4294-A6E9-DEDEFC7F81C9}"/>
              </a:ext>
            </a:extLst>
          </p:cNvPr>
          <p:cNvSpPr>
            <a:spLocks noGrp="1"/>
          </p:cNvSpPr>
          <p:nvPr>
            <p:ph idx="1"/>
          </p:nvPr>
        </p:nvSpPr>
        <p:spPr/>
        <p:txBody>
          <a:bodyPr/>
          <a:lstStyle/>
          <a:p>
            <a:r>
              <a:rPr lang="zh-CN" altLang="en-US" dirty="0"/>
              <a:t>和内在一样，可以定义类类型的数组。存储一组类对象。</a:t>
            </a:r>
            <a:endParaRPr lang="en-US" altLang="zh-CN" dirty="0"/>
          </a:p>
          <a:p>
            <a:pPr marL="0" indent="0">
              <a:buNone/>
            </a:pPr>
            <a:r>
              <a:rPr lang="en-US" altLang="zh-CN" dirty="0"/>
              <a:t>   student students[3];</a:t>
            </a:r>
          </a:p>
          <a:p>
            <a:pPr marL="0" indent="0">
              <a:buNone/>
            </a:pPr>
            <a:r>
              <a:rPr lang="en-US" altLang="zh-CN" dirty="0"/>
              <a:t> </a:t>
            </a:r>
            <a:r>
              <a:rPr lang="zh-CN" altLang="en-US" dirty="0"/>
              <a:t>  </a:t>
            </a:r>
            <a:r>
              <a:rPr lang="en-US" altLang="zh-CN" dirty="0"/>
              <a:t>students[0].name = “</a:t>
            </a:r>
            <a:r>
              <a:rPr lang="en-US" altLang="zh-CN" dirty="0" err="1"/>
              <a:t>LiPing</a:t>
            </a:r>
            <a:r>
              <a:rPr lang="en-US" altLang="zh-CN" dirty="0"/>
              <a:t>”;</a:t>
            </a:r>
          </a:p>
          <a:p>
            <a:pPr marL="0" indent="0">
              <a:buNone/>
            </a:pPr>
            <a:r>
              <a:rPr lang="en-US" altLang="zh-CN" dirty="0"/>
              <a:t>   students[0].score = 60.5;</a:t>
            </a:r>
            <a:endParaRPr lang="zh-CN" altLang="en-US" dirty="0"/>
          </a:p>
        </p:txBody>
      </p:sp>
    </p:spTree>
    <p:extLst>
      <p:ext uri="{BB962C8B-B14F-4D97-AF65-F5344CB8AC3E}">
        <p14:creationId xmlns:p14="http://schemas.microsoft.com/office/powerpoint/2010/main" val="35387181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E1E829-694F-474A-8285-4C85234EEB77}"/>
              </a:ext>
            </a:extLst>
          </p:cNvPr>
          <p:cNvSpPr>
            <a:spLocks noGrp="1"/>
          </p:cNvSpPr>
          <p:nvPr>
            <p:ph type="title"/>
          </p:nvPr>
        </p:nvSpPr>
        <p:spPr/>
        <p:txBody>
          <a:bodyPr/>
          <a:lstStyle/>
          <a:p>
            <a:r>
              <a:rPr lang="zh-CN" altLang="en-US" dirty="0"/>
              <a:t>类类型的指针变量</a:t>
            </a:r>
          </a:p>
        </p:txBody>
      </p:sp>
      <p:sp>
        <p:nvSpPr>
          <p:cNvPr id="3" name="内容占位符 2">
            <a:extLst>
              <a:ext uri="{FF2B5EF4-FFF2-40B4-BE49-F238E27FC236}">
                <a16:creationId xmlns:a16="http://schemas.microsoft.com/office/drawing/2014/main" id="{C9401787-6849-49D8-AD02-39D97F1F43B2}"/>
              </a:ext>
            </a:extLst>
          </p:cNvPr>
          <p:cNvSpPr>
            <a:spLocks noGrp="1"/>
          </p:cNvSpPr>
          <p:nvPr>
            <p:ph idx="1"/>
          </p:nvPr>
        </p:nvSpPr>
        <p:spPr/>
        <p:txBody>
          <a:bodyPr/>
          <a:lstStyle/>
          <a:p>
            <a:r>
              <a:rPr lang="en-US" altLang="zh-CN" dirty="0"/>
              <a:t>T</a:t>
            </a:r>
            <a:r>
              <a:rPr lang="zh-CN" altLang="en-US" dirty="0"/>
              <a:t>是一个类类型，则</a:t>
            </a:r>
            <a:r>
              <a:rPr lang="en-US" altLang="zh-CN" dirty="0"/>
              <a:t>T *</a:t>
            </a:r>
            <a:r>
              <a:rPr lang="zh-CN" altLang="en-US" dirty="0"/>
              <a:t>就是</a:t>
            </a:r>
            <a:r>
              <a:rPr lang="en-US" altLang="zh-CN" dirty="0"/>
              <a:t>T</a:t>
            </a:r>
            <a:r>
              <a:rPr lang="zh-CN" altLang="en-US" dirty="0"/>
              <a:t>指针类型。如</a:t>
            </a:r>
            <a:r>
              <a:rPr lang="en-US" altLang="zh-CN" dirty="0"/>
              <a:t>int *</a:t>
            </a:r>
            <a:r>
              <a:rPr lang="zh-CN" altLang="en-US" dirty="0"/>
              <a:t>是</a:t>
            </a:r>
            <a:r>
              <a:rPr lang="en-US" altLang="zh-CN" dirty="0"/>
              <a:t>int</a:t>
            </a:r>
            <a:r>
              <a:rPr lang="zh-CN" altLang="en-US" dirty="0"/>
              <a:t>指针类型。</a:t>
            </a:r>
            <a:endParaRPr lang="en-US" altLang="zh-CN" dirty="0"/>
          </a:p>
          <a:p>
            <a:r>
              <a:rPr lang="en-US" altLang="zh-CN" dirty="0"/>
              <a:t>T* </a:t>
            </a:r>
            <a:r>
              <a:rPr lang="zh-CN" altLang="en-US" dirty="0"/>
              <a:t>变量可以指向一个类对象。</a:t>
            </a:r>
            <a:endParaRPr lang="en-US" altLang="zh-CN" dirty="0"/>
          </a:p>
          <a:p>
            <a:pPr marL="0" indent="0">
              <a:buNone/>
            </a:pPr>
            <a:r>
              <a:rPr lang="en-US" altLang="zh-CN" dirty="0"/>
              <a:t>   student </a:t>
            </a:r>
            <a:r>
              <a:rPr lang="en-US" altLang="zh-CN" dirty="0" err="1"/>
              <a:t>stu</a:t>
            </a:r>
            <a:r>
              <a:rPr lang="en-US" altLang="zh-CN" dirty="0"/>
              <a:t>;</a:t>
            </a:r>
          </a:p>
          <a:p>
            <a:pPr marL="0" indent="0">
              <a:buNone/>
            </a:pPr>
            <a:r>
              <a:rPr lang="en-US" altLang="zh-CN" dirty="0"/>
              <a:t>   student *p = &amp;</a:t>
            </a:r>
            <a:r>
              <a:rPr lang="en-US" altLang="zh-CN" dirty="0" err="1"/>
              <a:t>stu</a:t>
            </a:r>
            <a:r>
              <a:rPr lang="en-US" altLang="zh-CN" dirty="0"/>
              <a:t>;</a:t>
            </a:r>
          </a:p>
          <a:p>
            <a:pPr marL="0" indent="0">
              <a:buNone/>
            </a:pPr>
            <a:r>
              <a:rPr lang="en-US" altLang="zh-CN" dirty="0"/>
              <a:t>   student students[3];</a:t>
            </a:r>
          </a:p>
          <a:p>
            <a:pPr marL="0" indent="0">
              <a:buNone/>
            </a:pPr>
            <a:r>
              <a:rPr lang="en-US" altLang="zh-CN" dirty="0"/>
              <a:t>   p  = students+2;  //</a:t>
            </a:r>
            <a:r>
              <a:rPr lang="zh-CN" altLang="en-US" dirty="0"/>
              <a:t>指向第</a:t>
            </a:r>
            <a:r>
              <a:rPr lang="en-US" altLang="zh-CN" dirty="0"/>
              <a:t>3</a:t>
            </a:r>
            <a:r>
              <a:rPr lang="zh-CN" altLang="en-US" dirty="0"/>
              <a:t>个</a:t>
            </a:r>
            <a:r>
              <a:rPr lang="en-US" altLang="zh-CN" dirty="0"/>
              <a:t>student</a:t>
            </a:r>
            <a:r>
              <a:rPr lang="zh-CN" altLang="en-US" dirty="0"/>
              <a:t>对象</a:t>
            </a:r>
            <a:endParaRPr lang="en-US" altLang="zh-CN" dirty="0"/>
          </a:p>
          <a:p>
            <a:pPr marL="0" indent="0">
              <a:buNone/>
            </a:pPr>
            <a:endParaRPr lang="zh-CN" altLang="en-US" dirty="0"/>
          </a:p>
        </p:txBody>
      </p:sp>
    </p:spTree>
    <p:extLst>
      <p:ext uri="{BB962C8B-B14F-4D97-AF65-F5344CB8AC3E}">
        <p14:creationId xmlns:p14="http://schemas.microsoft.com/office/powerpoint/2010/main" val="40712388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51C6C7E-E917-40E7-B701-CB34738E335F}"/>
              </a:ext>
            </a:extLst>
          </p:cNvPr>
          <p:cNvSpPr>
            <a:spLocks noGrp="1"/>
          </p:cNvSpPr>
          <p:nvPr>
            <p:ph type="title"/>
          </p:nvPr>
        </p:nvSpPr>
        <p:spPr/>
        <p:txBody>
          <a:bodyPr/>
          <a:lstStyle/>
          <a:p>
            <a:r>
              <a:rPr lang="zh-CN" altLang="en-US" dirty="0"/>
              <a:t>间接访问运算符</a:t>
            </a:r>
            <a:r>
              <a:rPr lang="en-US" altLang="zh-CN" dirty="0"/>
              <a:t>-&gt;</a:t>
            </a:r>
            <a:r>
              <a:rPr lang="zh-CN" altLang="en-US" dirty="0"/>
              <a:t>、取内容运算符符</a:t>
            </a:r>
            <a:r>
              <a:rPr lang="en-US" altLang="zh-CN" dirty="0"/>
              <a:t>*</a:t>
            </a:r>
            <a:endParaRPr lang="zh-CN" altLang="en-US" dirty="0"/>
          </a:p>
        </p:txBody>
      </p:sp>
      <p:sp>
        <p:nvSpPr>
          <p:cNvPr id="3" name="内容占位符 2">
            <a:extLst>
              <a:ext uri="{FF2B5EF4-FFF2-40B4-BE49-F238E27FC236}">
                <a16:creationId xmlns:a16="http://schemas.microsoft.com/office/drawing/2014/main" id="{88AD963B-8543-4896-8045-DA4337CED538}"/>
              </a:ext>
            </a:extLst>
          </p:cNvPr>
          <p:cNvSpPr>
            <a:spLocks noGrp="1"/>
          </p:cNvSpPr>
          <p:nvPr>
            <p:ph idx="1"/>
          </p:nvPr>
        </p:nvSpPr>
        <p:spPr>
          <a:xfrm>
            <a:off x="838200" y="1690688"/>
            <a:ext cx="10515600" cy="4923472"/>
          </a:xfrm>
        </p:spPr>
        <p:txBody>
          <a:bodyPr>
            <a:normAutofit/>
          </a:bodyPr>
          <a:lstStyle/>
          <a:p>
            <a:pPr marL="0" indent="0">
              <a:buNone/>
            </a:pPr>
            <a:r>
              <a:rPr lang="en-US" altLang="zh-CN" dirty="0"/>
              <a:t>   student </a:t>
            </a:r>
            <a:r>
              <a:rPr lang="en-US" altLang="zh-CN" dirty="0" err="1"/>
              <a:t>stu</a:t>
            </a:r>
            <a:r>
              <a:rPr lang="en-US" altLang="zh-CN" dirty="0"/>
              <a:t>;</a:t>
            </a:r>
          </a:p>
          <a:p>
            <a:pPr marL="0" indent="0">
              <a:buNone/>
            </a:pPr>
            <a:r>
              <a:rPr lang="en-US" altLang="zh-CN" dirty="0"/>
              <a:t>   student *p = &amp;</a:t>
            </a:r>
            <a:r>
              <a:rPr lang="en-US" altLang="zh-CN" dirty="0" err="1"/>
              <a:t>stu</a:t>
            </a:r>
            <a:r>
              <a:rPr lang="en-US" altLang="zh-CN" dirty="0"/>
              <a:t>;</a:t>
            </a:r>
          </a:p>
          <a:p>
            <a:pPr marL="0" indent="0">
              <a:buNone/>
            </a:pPr>
            <a:r>
              <a:rPr lang="en-US" altLang="zh-CN" dirty="0"/>
              <a:t>   (</a:t>
            </a:r>
            <a:r>
              <a:rPr lang="zh-CN" altLang="en-US" dirty="0"/>
              <a:t>*</a:t>
            </a:r>
            <a:r>
              <a:rPr lang="en-US" altLang="zh-CN" dirty="0"/>
              <a:t>p).name = “</a:t>
            </a:r>
            <a:r>
              <a:rPr lang="en-US" altLang="zh-CN" dirty="0" err="1"/>
              <a:t>LiPing</a:t>
            </a:r>
            <a:r>
              <a:rPr lang="en-US" altLang="zh-CN" dirty="0"/>
              <a:t>”;   //*p</a:t>
            </a:r>
            <a:r>
              <a:rPr lang="zh-CN" altLang="en-US" dirty="0"/>
              <a:t>就是</a:t>
            </a:r>
            <a:r>
              <a:rPr lang="en-US" altLang="zh-CN" dirty="0"/>
              <a:t>p</a:t>
            </a:r>
            <a:r>
              <a:rPr lang="zh-CN" altLang="en-US" dirty="0"/>
              <a:t>指向的变量</a:t>
            </a:r>
            <a:r>
              <a:rPr lang="en-US" altLang="zh-CN" dirty="0" err="1"/>
              <a:t>stu</a:t>
            </a:r>
            <a:endParaRPr lang="en-US" altLang="zh-CN" dirty="0"/>
          </a:p>
          <a:p>
            <a:pPr marL="0" indent="0">
              <a:buNone/>
            </a:pPr>
            <a:r>
              <a:rPr lang="en-US" altLang="zh-CN" dirty="0"/>
              <a:t>    p-&gt;score = 78;                //p</a:t>
            </a:r>
            <a:r>
              <a:rPr lang="zh-CN" altLang="en-US" dirty="0"/>
              <a:t>指向的类对象的成员</a:t>
            </a:r>
            <a:r>
              <a:rPr lang="en-US" altLang="zh-CN" dirty="0"/>
              <a:t>score</a:t>
            </a:r>
          </a:p>
          <a:p>
            <a:pPr marL="0" indent="0">
              <a:buNone/>
            </a:pPr>
            <a:r>
              <a:rPr lang="en-US" altLang="zh-CN" dirty="0"/>
              <a:t>    student students[3];</a:t>
            </a:r>
          </a:p>
          <a:p>
            <a:pPr marL="0" indent="0">
              <a:buNone/>
            </a:pPr>
            <a:r>
              <a:rPr lang="en-US" altLang="zh-CN" dirty="0"/>
              <a:t>    p  = students+2;         //</a:t>
            </a:r>
            <a:r>
              <a:rPr lang="zh-CN" altLang="en-US" dirty="0"/>
              <a:t>指向第</a:t>
            </a:r>
            <a:r>
              <a:rPr lang="en-US" altLang="zh-CN" dirty="0"/>
              <a:t>3</a:t>
            </a:r>
            <a:r>
              <a:rPr lang="zh-CN" altLang="en-US" dirty="0"/>
              <a:t>个</a:t>
            </a:r>
            <a:r>
              <a:rPr lang="en-US" altLang="zh-CN" dirty="0"/>
              <a:t>student</a:t>
            </a:r>
            <a:r>
              <a:rPr lang="zh-CN" altLang="en-US" dirty="0"/>
              <a:t>对象</a:t>
            </a:r>
            <a:endParaRPr lang="en-US" altLang="zh-CN" dirty="0"/>
          </a:p>
          <a:p>
            <a:pPr marL="0" indent="0">
              <a:buNone/>
            </a:pPr>
            <a:r>
              <a:rPr lang="en-US" altLang="zh-CN" dirty="0"/>
              <a:t>    p-&gt;name = “Wang Wei”    </a:t>
            </a:r>
          </a:p>
          <a:p>
            <a:pPr marL="0" indent="0">
              <a:buNone/>
            </a:pPr>
            <a:endParaRPr lang="zh-CN" altLang="en-US" dirty="0"/>
          </a:p>
        </p:txBody>
      </p:sp>
    </p:spTree>
    <p:extLst>
      <p:ext uri="{BB962C8B-B14F-4D97-AF65-F5344CB8AC3E}">
        <p14:creationId xmlns:p14="http://schemas.microsoft.com/office/powerpoint/2010/main" val="36924123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AC9EC71-F65B-4768-BF75-3C114B0A6903}"/>
              </a:ext>
            </a:extLst>
          </p:cNvPr>
          <p:cNvSpPr>
            <a:spLocks noGrp="1"/>
          </p:cNvSpPr>
          <p:nvPr>
            <p:ph type="title"/>
          </p:nvPr>
        </p:nvSpPr>
        <p:spPr/>
        <p:txBody>
          <a:bodyPr/>
          <a:lstStyle/>
          <a:p>
            <a:r>
              <a:rPr lang="zh-CN" altLang="en-US" dirty="0"/>
              <a:t>指向可以指向动态分配的对象</a:t>
            </a:r>
          </a:p>
        </p:txBody>
      </p:sp>
      <p:sp>
        <p:nvSpPr>
          <p:cNvPr id="3" name="内容占位符 2">
            <a:extLst>
              <a:ext uri="{FF2B5EF4-FFF2-40B4-BE49-F238E27FC236}">
                <a16:creationId xmlns:a16="http://schemas.microsoft.com/office/drawing/2014/main" id="{9B770542-29A4-4D76-B5BA-CA7FB3934B09}"/>
              </a:ext>
            </a:extLst>
          </p:cNvPr>
          <p:cNvSpPr>
            <a:spLocks noGrp="1"/>
          </p:cNvSpPr>
          <p:nvPr>
            <p:ph idx="1"/>
          </p:nvPr>
        </p:nvSpPr>
        <p:spPr>
          <a:xfrm>
            <a:off x="838200" y="1538288"/>
            <a:ext cx="10515600" cy="4802187"/>
          </a:xfrm>
        </p:spPr>
        <p:txBody>
          <a:bodyPr/>
          <a:lstStyle/>
          <a:p>
            <a:pPr marL="0" indent="0">
              <a:buNone/>
            </a:pPr>
            <a:r>
              <a:rPr lang="en-US" altLang="zh-CN" dirty="0"/>
              <a:t>student *p = new student;</a:t>
            </a:r>
          </a:p>
          <a:p>
            <a:pPr marL="0" indent="0">
              <a:buNone/>
            </a:pPr>
            <a:r>
              <a:rPr lang="en-US" altLang="zh-CN" dirty="0"/>
              <a:t>p-&gt;name = “Wang”;</a:t>
            </a:r>
          </a:p>
          <a:p>
            <a:pPr marL="0" indent="0">
              <a:buNone/>
            </a:pPr>
            <a:r>
              <a:rPr lang="en-US" altLang="zh-CN" dirty="0"/>
              <a:t>delete p;                     //</a:t>
            </a:r>
            <a:r>
              <a:rPr lang="zh-CN" altLang="en-US" dirty="0"/>
              <a:t>不需要的内存块要及时释放</a:t>
            </a:r>
            <a:endParaRPr lang="en-US" altLang="zh-CN" dirty="0"/>
          </a:p>
          <a:p>
            <a:pPr marL="0" indent="0">
              <a:buNone/>
            </a:pPr>
            <a:r>
              <a:rPr lang="en-US" altLang="zh-CN" dirty="0"/>
              <a:t>p = new student[3];   //p</a:t>
            </a:r>
            <a:r>
              <a:rPr lang="zh-CN" altLang="en-US" dirty="0"/>
              <a:t>指向</a:t>
            </a:r>
            <a:r>
              <a:rPr lang="en-US" altLang="zh-CN" dirty="0"/>
              <a:t>3</a:t>
            </a:r>
            <a:r>
              <a:rPr lang="zh-CN" altLang="en-US" dirty="0"/>
              <a:t>个</a:t>
            </a:r>
            <a:r>
              <a:rPr lang="en-US" altLang="zh-CN" dirty="0"/>
              <a:t>student</a:t>
            </a:r>
            <a:r>
              <a:rPr lang="zh-CN" altLang="en-US" dirty="0"/>
              <a:t>的内存块的起始地址</a:t>
            </a:r>
            <a:endParaRPr lang="en-US" altLang="zh-CN" dirty="0"/>
          </a:p>
          <a:p>
            <a:pPr marL="0" indent="0">
              <a:buNone/>
            </a:pPr>
            <a:r>
              <a:rPr lang="en-US" altLang="zh-CN" dirty="0"/>
              <a:t>p[1].score = 67;</a:t>
            </a:r>
          </a:p>
          <a:p>
            <a:pPr marL="0" indent="0">
              <a:buNone/>
            </a:pPr>
            <a:r>
              <a:rPr lang="en-US" altLang="zh-CN" dirty="0"/>
              <a:t>*(p+1).score = 67;</a:t>
            </a:r>
          </a:p>
          <a:p>
            <a:pPr marL="0" indent="0">
              <a:buNone/>
            </a:pPr>
            <a:r>
              <a:rPr lang="en-US" altLang="zh-CN" dirty="0"/>
              <a:t> p-&gt;score =78; </a:t>
            </a:r>
            <a:endParaRPr lang="zh-CN" altLang="en-US" dirty="0"/>
          </a:p>
        </p:txBody>
      </p:sp>
    </p:spTree>
    <p:extLst>
      <p:ext uri="{BB962C8B-B14F-4D97-AF65-F5344CB8AC3E}">
        <p14:creationId xmlns:p14="http://schemas.microsoft.com/office/powerpoint/2010/main" val="2020801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9E712E4-73CA-4A11-ACDF-2E6559379B3A}"/>
              </a:ext>
            </a:extLst>
          </p:cNvPr>
          <p:cNvSpPr>
            <a:spLocks noGrp="1"/>
          </p:cNvSpPr>
          <p:nvPr>
            <p:ph type="title"/>
          </p:nvPr>
        </p:nvSpPr>
        <p:spPr/>
        <p:txBody>
          <a:bodyPr/>
          <a:lstStyle/>
          <a:p>
            <a:r>
              <a:rPr lang="zh-CN" altLang="en-US" dirty="0"/>
              <a:t>类的成员函数</a:t>
            </a:r>
          </a:p>
        </p:txBody>
      </p:sp>
      <p:sp>
        <p:nvSpPr>
          <p:cNvPr id="3" name="内容占位符 2">
            <a:extLst>
              <a:ext uri="{FF2B5EF4-FFF2-40B4-BE49-F238E27FC236}">
                <a16:creationId xmlns:a16="http://schemas.microsoft.com/office/drawing/2014/main" id="{AEF934E7-AAA9-47B9-BFA0-844C0DA370E7}"/>
              </a:ext>
            </a:extLst>
          </p:cNvPr>
          <p:cNvSpPr>
            <a:spLocks noGrp="1"/>
          </p:cNvSpPr>
          <p:nvPr>
            <p:ph idx="1"/>
          </p:nvPr>
        </p:nvSpPr>
        <p:spPr/>
        <p:txBody>
          <a:bodyPr>
            <a:normAutofit lnSpcReduction="10000"/>
          </a:bodyPr>
          <a:lstStyle/>
          <a:p>
            <a:pPr marL="0" indent="0">
              <a:buNone/>
            </a:pPr>
            <a:r>
              <a:rPr lang="en-US" altLang="zh-CN" dirty="0"/>
              <a:t>struct student{</a:t>
            </a:r>
          </a:p>
          <a:p>
            <a:pPr marL="0" indent="0">
              <a:buNone/>
            </a:pPr>
            <a:r>
              <a:rPr lang="en-US" altLang="zh-CN" dirty="0"/>
              <a:t>       string name;</a:t>
            </a:r>
          </a:p>
          <a:p>
            <a:pPr marL="0" indent="0">
              <a:buNone/>
            </a:pPr>
            <a:r>
              <a:rPr lang="en-US" altLang="zh-CN" dirty="0"/>
              <a:t>       double score;</a:t>
            </a:r>
          </a:p>
          <a:p>
            <a:pPr marL="0" indent="0">
              <a:buNone/>
            </a:pPr>
            <a:r>
              <a:rPr lang="en-US" altLang="zh-CN" dirty="0"/>
              <a:t>        void </a:t>
            </a:r>
            <a:r>
              <a:rPr lang="en-US" altLang="zh-CN" dirty="0">
                <a:solidFill>
                  <a:srgbClr val="FF0000"/>
                </a:solidFill>
              </a:rPr>
              <a:t>print</a:t>
            </a:r>
            <a:r>
              <a:rPr lang="en-US" altLang="zh-CN" dirty="0"/>
              <a:t>(){ </a:t>
            </a:r>
            <a:r>
              <a:rPr lang="en-US" altLang="zh-CN" dirty="0" err="1"/>
              <a:t>cout</a:t>
            </a:r>
            <a:r>
              <a:rPr lang="en-US" altLang="zh-CN" dirty="0"/>
              <a:t>&lt;&lt;name&lt;&lt;“ “&lt;&lt;score&lt;&lt;‘\n’; }</a:t>
            </a:r>
          </a:p>
          <a:p>
            <a:pPr marL="0" indent="0">
              <a:buNone/>
            </a:pPr>
            <a:r>
              <a:rPr lang="en-US" altLang="zh-CN" dirty="0"/>
              <a:t> };</a:t>
            </a:r>
          </a:p>
          <a:p>
            <a:pPr marL="0" indent="0">
              <a:buNone/>
            </a:pPr>
            <a:r>
              <a:rPr lang="en-US" altLang="zh-CN" dirty="0"/>
              <a:t>int main(){</a:t>
            </a:r>
          </a:p>
          <a:p>
            <a:pPr marL="0" indent="0">
              <a:buNone/>
            </a:pPr>
            <a:r>
              <a:rPr lang="en-US" altLang="zh-CN" dirty="0"/>
              <a:t>   student </a:t>
            </a:r>
            <a:r>
              <a:rPr lang="en-US" altLang="zh-CN" dirty="0" err="1"/>
              <a:t>stu</a:t>
            </a:r>
            <a:r>
              <a:rPr lang="en-US" altLang="zh-CN" dirty="0"/>
              <a:t>;</a:t>
            </a:r>
          </a:p>
          <a:p>
            <a:pPr marL="0" indent="0">
              <a:buNone/>
            </a:pPr>
            <a:r>
              <a:rPr lang="en-US" altLang="zh-CN" dirty="0"/>
              <a:t>   </a:t>
            </a:r>
            <a:r>
              <a:rPr lang="en-US" altLang="zh-CN" dirty="0" err="1"/>
              <a:t>stu.</a:t>
            </a:r>
            <a:r>
              <a:rPr lang="en-US" altLang="zh-CN" dirty="0" err="1">
                <a:solidFill>
                  <a:srgbClr val="FF0000"/>
                </a:solidFill>
              </a:rPr>
              <a:t>print</a:t>
            </a:r>
            <a:r>
              <a:rPr lang="en-US" altLang="zh-CN" dirty="0"/>
              <a:t>();</a:t>
            </a:r>
          </a:p>
          <a:p>
            <a:pPr marL="0" indent="0">
              <a:buNone/>
            </a:pPr>
            <a:r>
              <a:rPr lang="en-US" altLang="zh-CN" dirty="0"/>
              <a:t>}</a:t>
            </a:r>
          </a:p>
          <a:p>
            <a:endParaRPr lang="zh-CN" altLang="en-US" dirty="0"/>
          </a:p>
        </p:txBody>
      </p:sp>
    </p:spTree>
    <p:extLst>
      <p:ext uri="{BB962C8B-B14F-4D97-AF65-F5344CB8AC3E}">
        <p14:creationId xmlns:p14="http://schemas.microsoft.com/office/powerpoint/2010/main" val="36977308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787BE6-1C00-4265-8FA4-8FC2D8D74D28}"/>
              </a:ext>
            </a:extLst>
          </p:cNvPr>
          <p:cNvSpPr>
            <a:spLocks noGrp="1"/>
          </p:cNvSpPr>
          <p:nvPr>
            <p:ph type="title"/>
          </p:nvPr>
        </p:nvSpPr>
        <p:spPr>
          <a:xfrm>
            <a:off x="838200" y="2331710"/>
            <a:ext cx="10515600" cy="1325563"/>
          </a:xfrm>
        </p:spPr>
        <p:txBody>
          <a:bodyPr>
            <a:normAutofit/>
          </a:bodyPr>
          <a:lstStyle/>
          <a:p>
            <a:r>
              <a:rPr lang="en-US" sz="4800" dirty="0"/>
              <a:t>7.1</a:t>
            </a:r>
            <a:r>
              <a:rPr lang="zh-CN" altLang="en-US" sz="4800" dirty="0"/>
              <a:t>  面向对象编程</a:t>
            </a:r>
          </a:p>
        </p:txBody>
      </p:sp>
    </p:spTree>
    <p:extLst>
      <p:ext uri="{BB962C8B-B14F-4D97-AF65-F5344CB8AC3E}">
        <p14:creationId xmlns:p14="http://schemas.microsoft.com/office/powerpoint/2010/main" val="5963204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129078A-6A9F-4567-AD83-9FB36BEECE3C}"/>
              </a:ext>
            </a:extLst>
          </p:cNvPr>
          <p:cNvSpPr>
            <a:spLocks noGrp="1"/>
          </p:cNvSpPr>
          <p:nvPr>
            <p:ph type="title"/>
          </p:nvPr>
        </p:nvSpPr>
        <p:spPr/>
        <p:txBody>
          <a:bodyPr/>
          <a:lstStyle/>
          <a:p>
            <a:r>
              <a:rPr lang="zh-CN" altLang="en-US" dirty="0"/>
              <a:t>类体外定义成员函数</a:t>
            </a:r>
          </a:p>
        </p:txBody>
      </p:sp>
      <p:sp>
        <p:nvSpPr>
          <p:cNvPr id="3" name="内容占位符 2">
            <a:extLst>
              <a:ext uri="{FF2B5EF4-FFF2-40B4-BE49-F238E27FC236}">
                <a16:creationId xmlns:a16="http://schemas.microsoft.com/office/drawing/2014/main" id="{D581F8B2-A4C2-413D-A490-3328D302A136}"/>
              </a:ext>
            </a:extLst>
          </p:cNvPr>
          <p:cNvSpPr>
            <a:spLocks noGrp="1"/>
          </p:cNvSpPr>
          <p:nvPr>
            <p:ph idx="1"/>
          </p:nvPr>
        </p:nvSpPr>
        <p:spPr/>
        <p:txBody>
          <a:bodyPr>
            <a:normAutofit/>
          </a:bodyPr>
          <a:lstStyle/>
          <a:p>
            <a:pPr marL="0" indent="0">
              <a:buNone/>
            </a:pPr>
            <a:r>
              <a:rPr lang="en-US" altLang="zh-CN" dirty="0">
                <a:solidFill>
                  <a:srgbClr val="0070C0"/>
                </a:solidFill>
              </a:rPr>
              <a:t>struct</a:t>
            </a:r>
            <a:r>
              <a:rPr lang="en-US" altLang="zh-CN" dirty="0"/>
              <a:t> student{</a:t>
            </a:r>
          </a:p>
          <a:p>
            <a:pPr marL="0" indent="0">
              <a:buNone/>
            </a:pPr>
            <a:r>
              <a:rPr lang="en-US" altLang="zh-CN" dirty="0"/>
              <a:t>       string name;</a:t>
            </a:r>
          </a:p>
          <a:p>
            <a:pPr marL="0" indent="0">
              <a:buNone/>
            </a:pPr>
            <a:r>
              <a:rPr lang="en-US" altLang="zh-CN" dirty="0"/>
              <a:t>       double score;</a:t>
            </a:r>
          </a:p>
          <a:p>
            <a:pPr marL="0" indent="0">
              <a:buNone/>
            </a:pPr>
            <a:r>
              <a:rPr lang="en-US" altLang="zh-CN" dirty="0">
                <a:solidFill>
                  <a:srgbClr val="FF0000"/>
                </a:solidFill>
              </a:rPr>
              <a:t>        void print();               </a:t>
            </a:r>
            <a:r>
              <a:rPr lang="en-US" altLang="zh-CN" dirty="0"/>
              <a:t>//</a:t>
            </a:r>
            <a:r>
              <a:rPr lang="zh-CN" altLang="en-US" dirty="0"/>
              <a:t>函数的声明</a:t>
            </a:r>
            <a:r>
              <a:rPr lang="en-US" altLang="zh-CN" dirty="0"/>
              <a:t>  </a:t>
            </a:r>
          </a:p>
          <a:p>
            <a:pPr marL="0" indent="0">
              <a:buNone/>
            </a:pPr>
            <a:r>
              <a:rPr lang="en-US" altLang="zh-CN" dirty="0"/>
              <a:t> };</a:t>
            </a:r>
          </a:p>
          <a:p>
            <a:pPr marL="0" indent="0">
              <a:buNone/>
            </a:pPr>
            <a:r>
              <a:rPr lang="en-US" altLang="zh-CN" dirty="0">
                <a:solidFill>
                  <a:srgbClr val="FF0000"/>
                </a:solidFill>
              </a:rPr>
              <a:t>void</a:t>
            </a:r>
            <a:r>
              <a:rPr lang="en-US" altLang="zh-CN" dirty="0"/>
              <a:t> </a:t>
            </a:r>
            <a:r>
              <a:rPr lang="en-US" altLang="zh-CN" dirty="0">
                <a:solidFill>
                  <a:srgbClr val="00B050"/>
                </a:solidFill>
              </a:rPr>
              <a:t>student::</a:t>
            </a:r>
            <a:r>
              <a:rPr lang="en-US" altLang="zh-CN" dirty="0">
                <a:solidFill>
                  <a:srgbClr val="FF0000"/>
                </a:solidFill>
              </a:rPr>
              <a:t>print(){         </a:t>
            </a:r>
            <a:r>
              <a:rPr lang="en-US" altLang="zh-CN" dirty="0"/>
              <a:t>//</a:t>
            </a:r>
            <a:r>
              <a:rPr lang="zh-CN" altLang="en-US" dirty="0"/>
              <a:t>函数的实现</a:t>
            </a:r>
            <a:r>
              <a:rPr lang="en-US" altLang="zh-CN" dirty="0"/>
              <a:t> </a:t>
            </a:r>
          </a:p>
          <a:p>
            <a:pPr marL="0" indent="0">
              <a:buNone/>
            </a:pPr>
            <a:r>
              <a:rPr lang="en-US" altLang="zh-CN" dirty="0"/>
              <a:t>    </a:t>
            </a:r>
            <a:r>
              <a:rPr lang="en-US" altLang="zh-CN" dirty="0" err="1"/>
              <a:t>cout</a:t>
            </a:r>
            <a:r>
              <a:rPr lang="en-US" altLang="zh-CN" dirty="0"/>
              <a:t>&lt;&lt;name&lt;&lt;“ “&lt;&lt;score&lt;&lt;‘\n’; </a:t>
            </a:r>
          </a:p>
          <a:p>
            <a:pPr marL="0" indent="0">
              <a:buNone/>
            </a:pPr>
            <a:r>
              <a:rPr lang="en-US" altLang="zh-CN" dirty="0"/>
              <a:t>}</a:t>
            </a:r>
          </a:p>
          <a:p>
            <a:pPr marL="0" indent="0">
              <a:buNone/>
            </a:pPr>
            <a:endParaRPr lang="en-US" altLang="zh-CN" dirty="0"/>
          </a:p>
          <a:p>
            <a:pPr marL="0" indent="0">
              <a:buNone/>
            </a:pPr>
            <a:endParaRPr lang="zh-CN" altLang="en-US" dirty="0"/>
          </a:p>
        </p:txBody>
      </p:sp>
    </p:spTree>
    <p:extLst>
      <p:ext uri="{BB962C8B-B14F-4D97-AF65-F5344CB8AC3E}">
        <p14:creationId xmlns:p14="http://schemas.microsoft.com/office/powerpoint/2010/main" val="24815391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E1BF36-0053-4FC1-8436-21F456794721}"/>
              </a:ext>
            </a:extLst>
          </p:cNvPr>
          <p:cNvSpPr>
            <a:spLocks noGrp="1"/>
          </p:cNvSpPr>
          <p:nvPr>
            <p:ph type="title"/>
          </p:nvPr>
        </p:nvSpPr>
        <p:spPr>
          <a:xfrm>
            <a:off x="838200" y="1397936"/>
            <a:ext cx="10515600" cy="1325563"/>
          </a:xfrm>
        </p:spPr>
        <p:txBody>
          <a:bodyPr>
            <a:normAutofit/>
          </a:bodyPr>
          <a:lstStyle/>
          <a:p>
            <a:r>
              <a:rPr lang="en-US" altLang="zh-CN" sz="8000" dirty="0"/>
              <a:t>this </a:t>
            </a:r>
            <a:r>
              <a:rPr lang="zh-CN" altLang="en-US" sz="8000" dirty="0"/>
              <a:t>指针</a:t>
            </a:r>
          </a:p>
        </p:txBody>
      </p:sp>
      <p:sp>
        <p:nvSpPr>
          <p:cNvPr id="3" name="Content Placeholder 2">
            <a:extLst>
              <a:ext uri="{FF2B5EF4-FFF2-40B4-BE49-F238E27FC236}">
                <a16:creationId xmlns:a16="http://schemas.microsoft.com/office/drawing/2014/main" id="{D9C222F6-4E98-4D1D-A37D-116D3DD4C321}"/>
              </a:ext>
            </a:extLst>
          </p:cNvPr>
          <p:cNvSpPr>
            <a:spLocks noGrp="1"/>
          </p:cNvSpPr>
          <p:nvPr>
            <p:ph idx="1"/>
          </p:nvPr>
        </p:nvSpPr>
        <p:spPr>
          <a:xfrm>
            <a:off x="838200" y="3098435"/>
            <a:ext cx="10515600" cy="1203850"/>
          </a:xfrm>
        </p:spPr>
        <p:txBody>
          <a:bodyPr/>
          <a:lstStyle/>
          <a:p>
            <a:r>
              <a:rPr lang="zh-CN" altLang="en-US" dirty="0"/>
              <a:t>类的（非静态）成员函数都有一个</a:t>
            </a:r>
            <a:r>
              <a:rPr lang="en-US" altLang="zh-CN" dirty="0"/>
              <a:t>this</a:t>
            </a:r>
            <a:r>
              <a:rPr lang="zh-CN" altLang="en-US" dirty="0"/>
              <a:t>隐含参数，</a:t>
            </a:r>
          </a:p>
          <a:p>
            <a:r>
              <a:rPr lang="zh-CN" altLang="en-US" dirty="0"/>
              <a:t>它指向调用这个函数的那个对象</a:t>
            </a:r>
          </a:p>
          <a:p>
            <a:endParaRPr lang="zh-CN" altLang="en-US" dirty="0"/>
          </a:p>
        </p:txBody>
      </p:sp>
    </p:spTree>
    <p:extLst>
      <p:ext uri="{BB962C8B-B14F-4D97-AF65-F5344CB8AC3E}">
        <p14:creationId xmlns:p14="http://schemas.microsoft.com/office/powerpoint/2010/main" val="11711929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5655E9-498D-4A1C-A84B-68DBB322DA92}"/>
              </a:ext>
            </a:extLst>
          </p:cNvPr>
          <p:cNvSpPr>
            <a:spLocks noGrp="1"/>
          </p:cNvSpPr>
          <p:nvPr>
            <p:ph type="title"/>
          </p:nvPr>
        </p:nvSpPr>
        <p:spPr/>
        <p:txBody>
          <a:bodyPr/>
          <a:lstStyle/>
          <a:p>
            <a:r>
              <a:rPr lang="en-US" altLang="zh-CN" dirty="0"/>
              <a:t>this</a:t>
            </a:r>
            <a:r>
              <a:rPr lang="zh-CN" altLang="en-US" dirty="0"/>
              <a:t>指针</a:t>
            </a:r>
          </a:p>
        </p:txBody>
      </p:sp>
      <p:sp>
        <p:nvSpPr>
          <p:cNvPr id="3" name="内容占位符 2">
            <a:extLst>
              <a:ext uri="{FF2B5EF4-FFF2-40B4-BE49-F238E27FC236}">
                <a16:creationId xmlns:a16="http://schemas.microsoft.com/office/drawing/2014/main" id="{D84591FF-AF30-47A9-8D47-2B26150F565B}"/>
              </a:ext>
            </a:extLst>
          </p:cNvPr>
          <p:cNvSpPr>
            <a:spLocks noGrp="1"/>
          </p:cNvSpPr>
          <p:nvPr>
            <p:ph idx="1"/>
          </p:nvPr>
        </p:nvSpPr>
        <p:spPr>
          <a:xfrm>
            <a:off x="838200" y="1455938"/>
            <a:ext cx="10515600" cy="4721025"/>
          </a:xfrm>
        </p:spPr>
        <p:txBody>
          <a:bodyPr>
            <a:normAutofit fontScale="85000" lnSpcReduction="20000"/>
          </a:bodyPr>
          <a:lstStyle/>
          <a:p>
            <a:pPr marL="0" indent="0">
              <a:buNone/>
            </a:pPr>
            <a:r>
              <a:rPr lang="en-US" altLang="zh-CN" dirty="0"/>
              <a:t>struct student{</a:t>
            </a:r>
          </a:p>
          <a:p>
            <a:pPr marL="0" indent="0">
              <a:buNone/>
            </a:pPr>
            <a:r>
              <a:rPr lang="en-US" altLang="zh-CN" dirty="0"/>
              <a:t>       string name;</a:t>
            </a:r>
          </a:p>
          <a:p>
            <a:pPr marL="0" indent="0">
              <a:buNone/>
            </a:pPr>
            <a:r>
              <a:rPr lang="en-US" altLang="zh-CN" dirty="0"/>
              <a:t>       double score;</a:t>
            </a:r>
          </a:p>
          <a:p>
            <a:pPr marL="0" indent="0">
              <a:buNone/>
            </a:pPr>
            <a:r>
              <a:rPr lang="en-US" altLang="zh-CN" dirty="0"/>
              <a:t>        void </a:t>
            </a:r>
            <a:r>
              <a:rPr lang="en-US" altLang="zh-CN" dirty="0">
                <a:solidFill>
                  <a:srgbClr val="FF0000"/>
                </a:solidFill>
              </a:rPr>
              <a:t>print</a:t>
            </a:r>
            <a:r>
              <a:rPr lang="en-US" altLang="zh-CN" dirty="0"/>
              <a:t>(){ </a:t>
            </a:r>
            <a:r>
              <a:rPr lang="en-US" altLang="zh-CN" dirty="0" err="1"/>
              <a:t>cout</a:t>
            </a:r>
            <a:r>
              <a:rPr lang="en-US" altLang="zh-CN" dirty="0"/>
              <a:t>&lt;&lt;name&lt;&lt;“ “&lt;&lt;score&lt;&lt;‘\n’; }</a:t>
            </a:r>
          </a:p>
          <a:p>
            <a:pPr marL="0" indent="0">
              <a:buNone/>
            </a:pPr>
            <a:r>
              <a:rPr lang="en-US" altLang="zh-CN" dirty="0"/>
              <a:t> };</a:t>
            </a:r>
          </a:p>
          <a:p>
            <a:pPr marL="0" indent="0">
              <a:buNone/>
            </a:pPr>
            <a:r>
              <a:rPr lang="en-US" altLang="zh-CN" dirty="0"/>
              <a:t>int main(){</a:t>
            </a:r>
          </a:p>
          <a:p>
            <a:pPr marL="0" indent="0">
              <a:buNone/>
            </a:pPr>
            <a:r>
              <a:rPr lang="en-US" altLang="zh-CN" dirty="0"/>
              <a:t>   student stu,stu2;</a:t>
            </a:r>
          </a:p>
          <a:p>
            <a:pPr marL="0" indent="0">
              <a:buNone/>
            </a:pPr>
            <a:r>
              <a:rPr lang="en-US" altLang="zh-CN" dirty="0"/>
              <a:t>   stu.name = “Li”; </a:t>
            </a:r>
            <a:r>
              <a:rPr lang="en-US" altLang="zh-CN" dirty="0" err="1"/>
              <a:t>stu.score</a:t>
            </a:r>
            <a:r>
              <a:rPr lang="en-US" altLang="zh-CN" dirty="0"/>
              <a:t> = 67.8; </a:t>
            </a:r>
          </a:p>
          <a:p>
            <a:pPr marL="0" indent="0">
              <a:buNone/>
            </a:pPr>
            <a:r>
              <a:rPr lang="en-US" altLang="zh-CN" dirty="0"/>
              <a:t>   stu2.name = “Wang”; stu2.score = 77.5; </a:t>
            </a:r>
          </a:p>
          <a:p>
            <a:pPr marL="0" indent="0">
              <a:buNone/>
            </a:pPr>
            <a:r>
              <a:rPr lang="en-US" altLang="zh-CN" dirty="0"/>
              <a:t>   </a:t>
            </a:r>
            <a:r>
              <a:rPr lang="en-US" altLang="zh-CN" dirty="0" err="1"/>
              <a:t>stu.</a:t>
            </a:r>
            <a:r>
              <a:rPr lang="en-US" altLang="zh-CN" dirty="0" err="1">
                <a:solidFill>
                  <a:srgbClr val="FF0000"/>
                </a:solidFill>
              </a:rPr>
              <a:t>print</a:t>
            </a:r>
            <a:r>
              <a:rPr lang="en-US" altLang="zh-CN" dirty="0"/>
              <a:t>();</a:t>
            </a:r>
          </a:p>
          <a:p>
            <a:pPr marL="0" indent="0">
              <a:buNone/>
            </a:pPr>
            <a:r>
              <a:rPr lang="en-US" altLang="zh-CN" dirty="0"/>
              <a:t>   stu2.</a:t>
            </a:r>
            <a:r>
              <a:rPr lang="en-US" altLang="zh-CN" dirty="0">
                <a:solidFill>
                  <a:srgbClr val="FF0000"/>
                </a:solidFill>
              </a:rPr>
              <a:t>print</a:t>
            </a:r>
            <a:r>
              <a:rPr lang="en-US" altLang="zh-CN" dirty="0"/>
              <a:t>();</a:t>
            </a:r>
          </a:p>
          <a:p>
            <a:pPr marL="0" indent="0">
              <a:buNone/>
            </a:pPr>
            <a:r>
              <a:rPr lang="en-US" altLang="zh-CN" dirty="0"/>
              <a:t>}</a:t>
            </a:r>
          </a:p>
          <a:p>
            <a:pPr marL="0" indent="0">
              <a:buNone/>
            </a:pPr>
            <a:endParaRPr lang="en-US" altLang="zh-CN" dirty="0"/>
          </a:p>
          <a:p>
            <a:pPr marL="0" indent="0">
              <a:buNone/>
            </a:pPr>
            <a:endParaRPr lang="zh-CN" altLang="en-US" dirty="0"/>
          </a:p>
        </p:txBody>
      </p:sp>
      <p:sp>
        <p:nvSpPr>
          <p:cNvPr id="4" name="对话气泡: 矩形 3">
            <a:extLst>
              <a:ext uri="{FF2B5EF4-FFF2-40B4-BE49-F238E27FC236}">
                <a16:creationId xmlns:a16="http://schemas.microsoft.com/office/drawing/2014/main" id="{7F852B8C-7649-4061-921A-0E3ACF32295B}"/>
              </a:ext>
            </a:extLst>
          </p:cNvPr>
          <p:cNvSpPr/>
          <p:nvPr/>
        </p:nvSpPr>
        <p:spPr>
          <a:xfrm>
            <a:off x="4216892" y="3107184"/>
            <a:ext cx="4128118" cy="506028"/>
          </a:xfrm>
          <a:prstGeom prst="wedgeRectCallout">
            <a:avLst>
              <a:gd name="adj1" fmla="val -55378"/>
              <a:gd name="adj2" fmla="val -955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t>n</a:t>
            </a:r>
            <a:r>
              <a:rPr lang="en-US" sz="2800" dirty="0"/>
              <a:t>ame</a:t>
            </a:r>
            <a:r>
              <a:rPr lang="zh-CN" altLang="en-US" sz="2800" dirty="0"/>
              <a:t>是哪个对象的</a:t>
            </a:r>
            <a:r>
              <a:rPr lang="en-US" altLang="zh-CN" sz="2800" dirty="0"/>
              <a:t>name?</a:t>
            </a:r>
            <a:endParaRPr lang="en-US" sz="2800" dirty="0"/>
          </a:p>
        </p:txBody>
      </p:sp>
      <p:graphicFrame>
        <p:nvGraphicFramePr>
          <p:cNvPr id="7" name="表格 5">
            <a:extLst>
              <a:ext uri="{FF2B5EF4-FFF2-40B4-BE49-F238E27FC236}">
                <a16:creationId xmlns:a16="http://schemas.microsoft.com/office/drawing/2014/main" id="{21132411-847C-4DA2-A4FC-5075D935E49E}"/>
              </a:ext>
            </a:extLst>
          </p:cNvPr>
          <p:cNvGraphicFramePr>
            <a:graphicFrameLocks noGrp="1"/>
          </p:cNvGraphicFramePr>
          <p:nvPr>
            <p:extLst>
              <p:ext uri="{D42A27DB-BD31-4B8C-83A1-F6EECF244321}">
                <p14:modId xmlns:p14="http://schemas.microsoft.com/office/powerpoint/2010/main" val="1303108222"/>
              </p:ext>
            </p:extLst>
          </p:nvPr>
        </p:nvGraphicFramePr>
        <p:xfrm>
          <a:off x="9490720" y="4298845"/>
          <a:ext cx="1260137" cy="1036320"/>
        </p:xfrm>
        <a:graphic>
          <a:graphicData uri="http://schemas.openxmlformats.org/drawingml/2006/table">
            <a:tbl>
              <a:tblPr firstRow="1" bandRow="1">
                <a:tableStyleId>{5C22544A-7EE6-4342-B048-85BDC9FD1C3A}</a:tableStyleId>
              </a:tblPr>
              <a:tblGrid>
                <a:gridCol w="1260137">
                  <a:extLst>
                    <a:ext uri="{9D8B030D-6E8A-4147-A177-3AD203B41FA5}">
                      <a16:colId xmlns:a16="http://schemas.microsoft.com/office/drawing/2014/main" val="2563487315"/>
                    </a:ext>
                  </a:extLst>
                </a:gridCol>
              </a:tblGrid>
              <a:tr h="412525">
                <a:tc>
                  <a:txBody>
                    <a:bodyPr/>
                    <a:lstStyle/>
                    <a:p>
                      <a:pPr algn="ctr"/>
                      <a:r>
                        <a:rPr lang="en-US" sz="2800" dirty="0"/>
                        <a:t>Wang</a:t>
                      </a:r>
                    </a:p>
                  </a:txBody>
                  <a:tcPr/>
                </a:tc>
                <a:extLst>
                  <a:ext uri="{0D108BD9-81ED-4DB2-BD59-A6C34878D82A}">
                    <a16:rowId xmlns:a16="http://schemas.microsoft.com/office/drawing/2014/main" val="2988424280"/>
                  </a:ext>
                </a:extLst>
              </a:tr>
              <a:tr h="412525">
                <a:tc>
                  <a:txBody>
                    <a:bodyPr/>
                    <a:lstStyle/>
                    <a:p>
                      <a:pPr algn="ctr"/>
                      <a:r>
                        <a:rPr lang="en-US" sz="2800" dirty="0"/>
                        <a:t>77.5</a:t>
                      </a:r>
                    </a:p>
                  </a:txBody>
                  <a:tcPr/>
                </a:tc>
                <a:extLst>
                  <a:ext uri="{0D108BD9-81ED-4DB2-BD59-A6C34878D82A}">
                    <a16:rowId xmlns:a16="http://schemas.microsoft.com/office/drawing/2014/main" val="2134725576"/>
                  </a:ext>
                </a:extLst>
              </a:tr>
            </a:tbl>
          </a:graphicData>
        </a:graphic>
      </p:graphicFrame>
      <p:graphicFrame>
        <p:nvGraphicFramePr>
          <p:cNvPr id="8" name="表格 5">
            <a:extLst>
              <a:ext uri="{FF2B5EF4-FFF2-40B4-BE49-F238E27FC236}">
                <a16:creationId xmlns:a16="http://schemas.microsoft.com/office/drawing/2014/main" id="{5AD19916-2922-4D84-97E3-2956D3C21760}"/>
              </a:ext>
            </a:extLst>
          </p:cNvPr>
          <p:cNvGraphicFramePr>
            <a:graphicFrameLocks noGrp="1"/>
          </p:cNvGraphicFramePr>
          <p:nvPr>
            <p:extLst>
              <p:ext uri="{D42A27DB-BD31-4B8C-83A1-F6EECF244321}">
                <p14:modId xmlns:p14="http://schemas.microsoft.com/office/powerpoint/2010/main" val="3713116047"/>
              </p:ext>
            </p:extLst>
          </p:nvPr>
        </p:nvGraphicFramePr>
        <p:xfrm>
          <a:off x="9483322" y="2862142"/>
          <a:ext cx="1260137" cy="1036320"/>
        </p:xfrm>
        <a:graphic>
          <a:graphicData uri="http://schemas.openxmlformats.org/drawingml/2006/table">
            <a:tbl>
              <a:tblPr firstRow="1" bandRow="1">
                <a:tableStyleId>{5C22544A-7EE6-4342-B048-85BDC9FD1C3A}</a:tableStyleId>
              </a:tblPr>
              <a:tblGrid>
                <a:gridCol w="1260137">
                  <a:extLst>
                    <a:ext uri="{9D8B030D-6E8A-4147-A177-3AD203B41FA5}">
                      <a16:colId xmlns:a16="http://schemas.microsoft.com/office/drawing/2014/main" val="2563487315"/>
                    </a:ext>
                  </a:extLst>
                </a:gridCol>
              </a:tblGrid>
              <a:tr h="412525">
                <a:tc>
                  <a:txBody>
                    <a:bodyPr/>
                    <a:lstStyle/>
                    <a:p>
                      <a:pPr algn="ctr"/>
                      <a:r>
                        <a:rPr lang="en-US" sz="2800" dirty="0"/>
                        <a:t>Li</a:t>
                      </a:r>
                    </a:p>
                  </a:txBody>
                  <a:tcPr/>
                </a:tc>
                <a:extLst>
                  <a:ext uri="{0D108BD9-81ED-4DB2-BD59-A6C34878D82A}">
                    <a16:rowId xmlns:a16="http://schemas.microsoft.com/office/drawing/2014/main" val="2988424280"/>
                  </a:ext>
                </a:extLst>
              </a:tr>
              <a:tr h="412525">
                <a:tc>
                  <a:txBody>
                    <a:bodyPr/>
                    <a:lstStyle/>
                    <a:p>
                      <a:pPr algn="ctr"/>
                      <a:r>
                        <a:rPr lang="en-US" sz="2800" dirty="0"/>
                        <a:t>67.8</a:t>
                      </a:r>
                    </a:p>
                  </a:txBody>
                  <a:tcPr/>
                </a:tc>
                <a:extLst>
                  <a:ext uri="{0D108BD9-81ED-4DB2-BD59-A6C34878D82A}">
                    <a16:rowId xmlns:a16="http://schemas.microsoft.com/office/drawing/2014/main" val="2134725576"/>
                  </a:ext>
                </a:extLst>
              </a:tr>
            </a:tbl>
          </a:graphicData>
        </a:graphic>
      </p:graphicFrame>
    </p:spTree>
    <p:extLst>
      <p:ext uri="{BB962C8B-B14F-4D97-AF65-F5344CB8AC3E}">
        <p14:creationId xmlns:p14="http://schemas.microsoft.com/office/powerpoint/2010/main" val="32692272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5655E9-498D-4A1C-A84B-68DBB322DA92}"/>
              </a:ext>
            </a:extLst>
          </p:cNvPr>
          <p:cNvSpPr>
            <a:spLocks noGrp="1"/>
          </p:cNvSpPr>
          <p:nvPr>
            <p:ph type="title"/>
          </p:nvPr>
        </p:nvSpPr>
        <p:spPr/>
        <p:txBody>
          <a:bodyPr/>
          <a:lstStyle/>
          <a:p>
            <a:r>
              <a:rPr lang="en-US" altLang="zh-CN" dirty="0"/>
              <a:t>this</a:t>
            </a:r>
            <a:r>
              <a:rPr lang="zh-CN" altLang="en-US" dirty="0"/>
              <a:t>指针</a:t>
            </a:r>
          </a:p>
        </p:txBody>
      </p:sp>
      <p:sp>
        <p:nvSpPr>
          <p:cNvPr id="3" name="内容占位符 2">
            <a:extLst>
              <a:ext uri="{FF2B5EF4-FFF2-40B4-BE49-F238E27FC236}">
                <a16:creationId xmlns:a16="http://schemas.microsoft.com/office/drawing/2014/main" id="{D84591FF-AF30-47A9-8D47-2B26150F565B}"/>
              </a:ext>
            </a:extLst>
          </p:cNvPr>
          <p:cNvSpPr>
            <a:spLocks noGrp="1"/>
          </p:cNvSpPr>
          <p:nvPr>
            <p:ph idx="1"/>
          </p:nvPr>
        </p:nvSpPr>
        <p:spPr>
          <a:xfrm>
            <a:off x="838200" y="1455938"/>
            <a:ext cx="10515600" cy="4721025"/>
          </a:xfrm>
        </p:spPr>
        <p:txBody>
          <a:bodyPr>
            <a:normAutofit fontScale="85000" lnSpcReduction="20000"/>
          </a:bodyPr>
          <a:lstStyle/>
          <a:p>
            <a:pPr marL="0" indent="0">
              <a:buNone/>
            </a:pPr>
            <a:r>
              <a:rPr lang="en-US" altLang="zh-CN" dirty="0"/>
              <a:t>struct student{</a:t>
            </a:r>
          </a:p>
          <a:p>
            <a:pPr marL="0" indent="0">
              <a:buNone/>
            </a:pPr>
            <a:r>
              <a:rPr lang="en-US" altLang="zh-CN" dirty="0"/>
              <a:t>       string name;</a:t>
            </a:r>
          </a:p>
          <a:p>
            <a:pPr marL="0" indent="0">
              <a:buNone/>
            </a:pPr>
            <a:r>
              <a:rPr lang="en-US" altLang="zh-CN" dirty="0"/>
              <a:t>       double score;</a:t>
            </a:r>
          </a:p>
          <a:p>
            <a:pPr marL="0" indent="0">
              <a:buNone/>
            </a:pPr>
            <a:r>
              <a:rPr lang="en-US" altLang="zh-CN" dirty="0"/>
              <a:t>        void </a:t>
            </a:r>
            <a:r>
              <a:rPr lang="en-US" altLang="zh-CN" dirty="0">
                <a:solidFill>
                  <a:srgbClr val="FF0000"/>
                </a:solidFill>
              </a:rPr>
              <a:t>print</a:t>
            </a:r>
            <a:r>
              <a:rPr lang="en-US" altLang="zh-CN" dirty="0"/>
              <a:t>(){ </a:t>
            </a:r>
            <a:r>
              <a:rPr lang="en-US" altLang="zh-CN" dirty="0" err="1"/>
              <a:t>cout</a:t>
            </a:r>
            <a:r>
              <a:rPr lang="en-US" altLang="zh-CN" dirty="0"/>
              <a:t>&lt;&lt;</a:t>
            </a:r>
            <a:r>
              <a:rPr lang="en-US" altLang="zh-CN" dirty="0">
                <a:solidFill>
                  <a:srgbClr val="0070C0"/>
                </a:solidFill>
              </a:rPr>
              <a:t>this-&gt;</a:t>
            </a:r>
            <a:r>
              <a:rPr lang="en-US" altLang="zh-CN" dirty="0"/>
              <a:t>name&lt;&lt;“ “&lt;&lt; </a:t>
            </a:r>
            <a:r>
              <a:rPr lang="en-US" altLang="zh-CN" dirty="0">
                <a:solidFill>
                  <a:srgbClr val="0070C0"/>
                </a:solidFill>
              </a:rPr>
              <a:t>this-&gt;</a:t>
            </a:r>
            <a:r>
              <a:rPr lang="en-US" altLang="zh-CN" dirty="0"/>
              <a:t>score&lt;&lt;‘\n’; }</a:t>
            </a:r>
          </a:p>
          <a:p>
            <a:pPr marL="0" indent="0">
              <a:buNone/>
            </a:pPr>
            <a:r>
              <a:rPr lang="en-US" altLang="zh-CN" dirty="0"/>
              <a:t> };</a:t>
            </a:r>
          </a:p>
          <a:p>
            <a:pPr marL="0" indent="0">
              <a:buNone/>
            </a:pPr>
            <a:r>
              <a:rPr lang="en-US" altLang="zh-CN" dirty="0"/>
              <a:t>int main(){</a:t>
            </a:r>
          </a:p>
          <a:p>
            <a:pPr marL="0" indent="0">
              <a:buNone/>
            </a:pPr>
            <a:r>
              <a:rPr lang="en-US" altLang="zh-CN" dirty="0"/>
              <a:t>   student stu,stu2;</a:t>
            </a:r>
          </a:p>
          <a:p>
            <a:pPr marL="0" indent="0">
              <a:buNone/>
            </a:pPr>
            <a:r>
              <a:rPr lang="en-US" altLang="zh-CN" dirty="0"/>
              <a:t>   stu.name = “Li”; </a:t>
            </a:r>
            <a:r>
              <a:rPr lang="en-US" altLang="zh-CN" dirty="0" err="1"/>
              <a:t>stu.score</a:t>
            </a:r>
            <a:r>
              <a:rPr lang="en-US" altLang="zh-CN" dirty="0"/>
              <a:t> = 67.8; </a:t>
            </a:r>
          </a:p>
          <a:p>
            <a:pPr marL="0" indent="0">
              <a:buNone/>
            </a:pPr>
            <a:r>
              <a:rPr lang="en-US" altLang="zh-CN" dirty="0"/>
              <a:t>   stu2.name = “Wang”; </a:t>
            </a:r>
            <a:r>
              <a:rPr lang="en-US" altLang="zh-CN" dirty="0" err="1"/>
              <a:t>stu.score</a:t>
            </a:r>
            <a:r>
              <a:rPr lang="en-US" altLang="zh-CN" dirty="0"/>
              <a:t> = 77.5; </a:t>
            </a:r>
          </a:p>
          <a:p>
            <a:pPr marL="0" indent="0">
              <a:buNone/>
            </a:pPr>
            <a:r>
              <a:rPr lang="en-US" altLang="zh-CN" dirty="0"/>
              <a:t>   </a:t>
            </a:r>
            <a:r>
              <a:rPr lang="en-US" altLang="zh-CN" dirty="0" err="1"/>
              <a:t>stu.</a:t>
            </a:r>
            <a:r>
              <a:rPr lang="en-US" altLang="zh-CN" dirty="0" err="1">
                <a:solidFill>
                  <a:srgbClr val="FF0000"/>
                </a:solidFill>
              </a:rPr>
              <a:t>print</a:t>
            </a:r>
            <a:r>
              <a:rPr lang="en-US" altLang="zh-CN" dirty="0"/>
              <a:t>();</a:t>
            </a:r>
          </a:p>
          <a:p>
            <a:pPr marL="0" indent="0">
              <a:buNone/>
            </a:pPr>
            <a:r>
              <a:rPr lang="en-US" altLang="zh-CN" dirty="0"/>
              <a:t>   stu2.</a:t>
            </a:r>
            <a:r>
              <a:rPr lang="en-US" altLang="zh-CN" dirty="0">
                <a:solidFill>
                  <a:srgbClr val="FF0000"/>
                </a:solidFill>
              </a:rPr>
              <a:t>print</a:t>
            </a:r>
            <a:r>
              <a:rPr lang="en-US" altLang="zh-CN" dirty="0"/>
              <a:t>();</a:t>
            </a:r>
          </a:p>
          <a:p>
            <a:pPr marL="0" indent="0">
              <a:buNone/>
            </a:pPr>
            <a:r>
              <a:rPr lang="en-US" altLang="zh-CN" dirty="0"/>
              <a:t>}</a:t>
            </a:r>
          </a:p>
          <a:p>
            <a:pPr marL="0" indent="0">
              <a:buNone/>
            </a:pPr>
            <a:endParaRPr lang="en-US" altLang="zh-CN" dirty="0"/>
          </a:p>
          <a:p>
            <a:pPr marL="0" indent="0">
              <a:buNone/>
            </a:pPr>
            <a:endParaRPr lang="zh-CN" altLang="en-US" dirty="0"/>
          </a:p>
        </p:txBody>
      </p:sp>
      <p:sp>
        <p:nvSpPr>
          <p:cNvPr id="4" name="对话气泡: 矩形 3">
            <a:extLst>
              <a:ext uri="{FF2B5EF4-FFF2-40B4-BE49-F238E27FC236}">
                <a16:creationId xmlns:a16="http://schemas.microsoft.com/office/drawing/2014/main" id="{7F852B8C-7649-4061-921A-0E3ACF32295B}"/>
              </a:ext>
            </a:extLst>
          </p:cNvPr>
          <p:cNvSpPr/>
          <p:nvPr/>
        </p:nvSpPr>
        <p:spPr>
          <a:xfrm>
            <a:off x="4216892" y="3107184"/>
            <a:ext cx="4128118" cy="506028"/>
          </a:xfrm>
          <a:prstGeom prst="wedgeRectCallout">
            <a:avLst>
              <a:gd name="adj1" fmla="val -55378"/>
              <a:gd name="adj2" fmla="val -955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t>n</a:t>
            </a:r>
            <a:r>
              <a:rPr lang="en-US" sz="2800" dirty="0"/>
              <a:t>ame</a:t>
            </a:r>
            <a:r>
              <a:rPr lang="zh-CN" altLang="en-US" sz="2800" dirty="0"/>
              <a:t>是哪个对象的</a:t>
            </a:r>
            <a:r>
              <a:rPr lang="en-US" altLang="zh-CN" sz="2800" dirty="0"/>
              <a:t>name?</a:t>
            </a:r>
            <a:endParaRPr lang="en-US" sz="2800" dirty="0"/>
          </a:p>
        </p:txBody>
      </p:sp>
      <p:graphicFrame>
        <p:nvGraphicFramePr>
          <p:cNvPr id="7" name="表格 5">
            <a:extLst>
              <a:ext uri="{FF2B5EF4-FFF2-40B4-BE49-F238E27FC236}">
                <a16:creationId xmlns:a16="http://schemas.microsoft.com/office/drawing/2014/main" id="{21132411-847C-4DA2-A4FC-5075D935E49E}"/>
              </a:ext>
            </a:extLst>
          </p:cNvPr>
          <p:cNvGraphicFramePr>
            <a:graphicFrameLocks noGrp="1"/>
          </p:cNvGraphicFramePr>
          <p:nvPr/>
        </p:nvGraphicFramePr>
        <p:xfrm>
          <a:off x="9490720" y="4298845"/>
          <a:ext cx="1260137" cy="1036320"/>
        </p:xfrm>
        <a:graphic>
          <a:graphicData uri="http://schemas.openxmlformats.org/drawingml/2006/table">
            <a:tbl>
              <a:tblPr firstRow="1" bandRow="1">
                <a:tableStyleId>{5C22544A-7EE6-4342-B048-85BDC9FD1C3A}</a:tableStyleId>
              </a:tblPr>
              <a:tblGrid>
                <a:gridCol w="1260137">
                  <a:extLst>
                    <a:ext uri="{9D8B030D-6E8A-4147-A177-3AD203B41FA5}">
                      <a16:colId xmlns:a16="http://schemas.microsoft.com/office/drawing/2014/main" val="2563487315"/>
                    </a:ext>
                  </a:extLst>
                </a:gridCol>
              </a:tblGrid>
              <a:tr h="412525">
                <a:tc>
                  <a:txBody>
                    <a:bodyPr/>
                    <a:lstStyle/>
                    <a:p>
                      <a:pPr algn="ctr"/>
                      <a:r>
                        <a:rPr lang="en-US" sz="2800" dirty="0"/>
                        <a:t>Wang</a:t>
                      </a:r>
                    </a:p>
                  </a:txBody>
                  <a:tcPr/>
                </a:tc>
                <a:extLst>
                  <a:ext uri="{0D108BD9-81ED-4DB2-BD59-A6C34878D82A}">
                    <a16:rowId xmlns:a16="http://schemas.microsoft.com/office/drawing/2014/main" val="2988424280"/>
                  </a:ext>
                </a:extLst>
              </a:tr>
              <a:tr h="412525">
                <a:tc>
                  <a:txBody>
                    <a:bodyPr/>
                    <a:lstStyle/>
                    <a:p>
                      <a:pPr algn="ctr"/>
                      <a:r>
                        <a:rPr lang="en-US" sz="2800" dirty="0"/>
                        <a:t>77.5</a:t>
                      </a:r>
                    </a:p>
                  </a:txBody>
                  <a:tcPr/>
                </a:tc>
                <a:extLst>
                  <a:ext uri="{0D108BD9-81ED-4DB2-BD59-A6C34878D82A}">
                    <a16:rowId xmlns:a16="http://schemas.microsoft.com/office/drawing/2014/main" val="2134725576"/>
                  </a:ext>
                </a:extLst>
              </a:tr>
            </a:tbl>
          </a:graphicData>
        </a:graphic>
      </p:graphicFrame>
      <p:graphicFrame>
        <p:nvGraphicFramePr>
          <p:cNvPr id="8" name="表格 5">
            <a:extLst>
              <a:ext uri="{FF2B5EF4-FFF2-40B4-BE49-F238E27FC236}">
                <a16:creationId xmlns:a16="http://schemas.microsoft.com/office/drawing/2014/main" id="{5AD19916-2922-4D84-97E3-2956D3C21760}"/>
              </a:ext>
            </a:extLst>
          </p:cNvPr>
          <p:cNvGraphicFramePr>
            <a:graphicFrameLocks noGrp="1"/>
          </p:cNvGraphicFramePr>
          <p:nvPr/>
        </p:nvGraphicFramePr>
        <p:xfrm>
          <a:off x="9483322" y="2862142"/>
          <a:ext cx="1260137" cy="1036320"/>
        </p:xfrm>
        <a:graphic>
          <a:graphicData uri="http://schemas.openxmlformats.org/drawingml/2006/table">
            <a:tbl>
              <a:tblPr firstRow="1" bandRow="1">
                <a:tableStyleId>{5C22544A-7EE6-4342-B048-85BDC9FD1C3A}</a:tableStyleId>
              </a:tblPr>
              <a:tblGrid>
                <a:gridCol w="1260137">
                  <a:extLst>
                    <a:ext uri="{9D8B030D-6E8A-4147-A177-3AD203B41FA5}">
                      <a16:colId xmlns:a16="http://schemas.microsoft.com/office/drawing/2014/main" val="2563487315"/>
                    </a:ext>
                  </a:extLst>
                </a:gridCol>
              </a:tblGrid>
              <a:tr h="412525">
                <a:tc>
                  <a:txBody>
                    <a:bodyPr/>
                    <a:lstStyle/>
                    <a:p>
                      <a:pPr algn="ctr"/>
                      <a:r>
                        <a:rPr lang="en-US" sz="2800" dirty="0"/>
                        <a:t>Li</a:t>
                      </a:r>
                    </a:p>
                  </a:txBody>
                  <a:tcPr/>
                </a:tc>
                <a:extLst>
                  <a:ext uri="{0D108BD9-81ED-4DB2-BD59-A6C34878D82A}">
                    <a16:rowId xmlns:a16="http://schemas.microsoft.com/office/drawing/2014/main" val="2988424280"/>
                  </a:ext>
                </a:extLst>
              </a:tr>
              <a:tr h="412525">
                <a:tc>
                  <a:txBody>
                    <a:bodyPr/>
                    <a:lstStyle/>
                    <a:p>
                      <a:pPr algn="ctr"/>
                      <a:r>
                        <a:rPr lang="en-US" sz="2800" dirty="0"/>
                        <a:t>67.8</a:t>
                      </a:r>
                    </a:p>
                  </a:txBody>
                  <a:tcPr/>
                </a:tc>
                <a:extLst>
                  <a:ext uri="{0D108BD9-81ED-4DB2-BD59-A6C34878D82A}">
                    <a16:rowId xmlns:a16="http://schemas.microsoft.com/office/drawing/2014/main" val="2134725576"/>
                  </a:ext>
                </a:extLst>
              </a:tr>
            </a:tbl>
          </a:graphicData>
        </a:graphic>
      </p:graphicFrame>
      <p:sp>
        <p:nvSpPr>
          <p:cNvPr id="5" name="文本框 4">
            <a:extLst>
              <a:ext uri="{FF2B5EF4-FFF2-40B4-BE49-F238E27FC236}">
                <a16:creationId xmlns:a16="http://schemas.microsoft.com/office/drawing/2014/main" id="{D3DC275E-EBCA-42D8-813F-DA15935B17CB}"/>
              </a:ext>
            </a:extLst>
          </p:cNvPr>
          <p:cNvSpPr txBox="1"/>
          <p:nvPr/>
        </p:nvSpPr>
        <p:spPr>
          <a:xfrm>
            <a:off x="4234650" y="1464816"/>
            <a:ext cx="6232123" cy="830997"/>
          </a:xfrm>
          <a:prstGeom prst="rect">
            <a:avLst/>
          </a:prstGeom>
          <a:noFill/>
        </p:spPr>
        <p:txBody>
          <a:bodyPr wrap="square" rtlCol="0">
            <a:spAutoFit/>
          </a:bodyPr>
          <a:lstStyle/>
          <a:p>
            <a:r>
              <a:rPr lang="en-US" sz="2400" dirty="0">
                <a:latin typeface="Noto Sans Cond Med" panose="020B0606040504020204" pitchFamily="34"/>
                <a:ea typeface="Noto Sans Cond Med" panose="020B0606040504020204" pitchFamily="34"/>
                <a:cs typeface="Noto Sans Cond Med" panose="020B0606040504020204" pitchFamily="34"/>
              </a:rPr>
              <a:t>void print(</a:t>
            </a:r>
            <a:r>
              <a:rPr lang="en-US" sz="2400" dirty="0">
                <a:solidFill>
                  <a:srgbClr val="0070C0"/>
                </a:solidFill>
                <a:latin typeface="Noto Sans Cond Med" panose="020B0606040504020204" pitchFamily="34"/>
                <a:ea typeface="Noto Sans Cond Med" panose="020B0606040504020204" pitchFamily="34"/>
                <a:cs typeface="Noto Sans Cond Med" panose="020B0606040504020204" pitchFamily="34"/>
              </a:rPr>
              <a:t>Student *this</a:t>
            </a:r>
            <a:r>
              <a:rPr lang="en-US" sz="2400" dirty="0">
                <a:latin typeface="Noto Sans Cond Med" panose="020B0606040504020204" pitchFamily="34"/>
                <a:ea typeface="Noto Sans Cond Med" panose="020B0606040504020204" pitchFamily="34"/>
                <a:cs typeface="Noto Sans Cond Med" panose="020B0606040504020204" pitchFamily="34"/>
              </a:rPr>
              <a:t>)</a:t>
            </a:r>
            <a:r>
              <a:rPr lang="en-US" altLang="zh-CN" sz="2400" dirty="0">
                <a:latin typeface="Noto Sans Cond Med" panose="020B0606040504020204" pitchFamily="34"/>
                <a:ea typeface="Noto Sans Cond Med" panose="020B0606040504020204" pitchFamily="34"/>
                <a:cs typeface="Noto Sans Cond Med" panose="020B0606040504020204" pitchFamily="34"/>
              </a:rPr>
              <a:t> (){ </a:t>
            </a:r>
          </a:p>
          <a:p>
            <a:r>
              <a:rPr lang="en-US" altLang="zh-CN" sz="2400" dirty="0">
                <a:latin typeface="Noto Sans Cond Med" panose="020B0606040504020204" pitchFamily="34"/>
                <a:ea typeface="Noto Sans Cond Med" panose="020B0606040504020204" pitchFamily="34"/>
                <a:cs typeface="Noto Sans Cond Med" panose="020B0606040504020204" pitchFamily="34"/>
              </a:rPr>
              <a:t>          </a:t>
            </a:r>
            <a:r>
              <a:rPr lang="en-US" altLang="zh-CN" sz="2400" dirty="0" err="1">
                <a:latin typeface="Noto Sans Cond Med" panose="020B0606040504020204" pitchFamily="34"/>
                <a:ea typeface="Noto Sans Cond Med" panose="020B0606040504020204" pitchFamily="34"/>
                <a:cs typeface="Noto Sans Cond Med" panose="020B0606040504020204" pitchFamily="34"/>
              </a:rPr>
              <a:t>cout</a:t>
            </a:r>
            <a:r>
              <a:rPr lang="en-US" altLang="zh-CN" sz="2400" dirty="0">
                <a:latin typeface="Noto Sans Cond Med" panose="020B0606040504020204" pitchFamily="34"/>
                <a:ea typeface="Noto Sans Cond Med" panose="020B0606040504020204" pitchFamily="34"/>
                <a:cs typeface="Noto Sans Cond Med" panose="020B0606040504020204" pitchFamily="34"/>
              </a:rPr>
              <a:t>&lt;&lt;</a:t>
            </a:r>
            <a:r>
              <a:rPr lang="en-US" altLang="zh-CN" sz="2400" dirty="0">
                <a:solidFill>
                  <a:srgbClr val="0070C0"/>
                </a:solidFill>
                <a:latin typeface="Noto Sans Cond Med" panose="020B0606040504020204" pitchFamily="34"/>
                <a:ea typeface="Noto Sans Cond Med" panose="020B0606040504020204" pitchFamily="34"/>
                <a:cs typeface="Noto Sans Cond Med" panose="020B0606040504020204" pitchFamily="34"/>
              </a:rPr>
              <a:t>this-&gt;</a:t>
            </a:r>
            <a:r>
              <a:rPr lang="en-US" altLang="zh-CN" sz="2400" dirty="0">
                <a:latin typeface="Noto Sans Cond Med" panose="020B0606040504020204" pitchFamily="34"/>
                <a:ea typeface="Noto Sans Cond Med" panose="020B0606040504020204" pitchFamily="34"/>
                <a:cs typeface="Noto Sans Cond Med" panose="020B0606040504020204" pitchFamily="34"/>
              </a:rPr>
              <a:t>name&lt;&lt;“ “&lt;&lt; </a:t>
            </a:r>
            <a:r>
              <a:rPr lang="en-US" altLang="zh-CN" sz="2400" dirty="0">
                <a:solidFill>
                  <a:srgbClr val="0070C0"/>
                </a:solidFill>
                <a:latin typeface="Noto Sans Cond Med" panose="020B0606040504020204" pitchFamily="34"/>
                <a:ea typeface="Noto Sans Cond Med" panose="020B0606040504020204" pitchFamily="34"/>
                <a:cs typeface="Noto Sans Cond Med" panose="020B0606040504020204" pitchFamily="34"/>
              </a:rPr>
              <a:t>this-&gt;</a:t>
            </a:r>
            <a:r>
              <a:rPr lang="en-US" altLang="zh-CN" sz="2400" dirty="0">
                <a:latin typeface="Noto Sans Cond Med" panose="020B0606040504020204" pitchFamily="34"/>
                <a:ea typeface="Noto Sans Cond Med" panose="020B0606040504020204" pitchFamily="34"/>
                <a:cs typeface="Noto Sans Cond Med" panose="020B0606040504020204" pitchFamily="34"/>
              </a:rPr>
              <a:t>score&lt;&lt;‘\n’; }</a:t>
            </a:r>
            <a:endParaRPr lang="en-US" sz="2400" dirty="0">
              <a:latin typeface="Noto Sans Cond Med" panose="020B0606040504020204" pitchFamily="34"/>
              <a:ea typeface="Noto Sans Cond Med" panose="020B0606040504020204" pitchFamily="34"/>
              <a:cs typeface="Noto Sans Cond Med" panose="020B0606040504020204" pitchFamily="34"/>
            </a:endParaRPr>
          </a:p>
        </p:txBody>
      </p:sp>
      <p:sp>
        <p:nvSpPr>
          <p:cNvPr id="6" name="箭头: 右 5">
            <a:extLst>
              <a:ext uri="{FF2B5EF4-FFF2-40B4-BE49-F238E27FC236}">
                <a16:creationId xmlns:a16="http://schemas.microsoft.com/office/drawing/2014/main" id="{1B2A4699-3C53-465A-BE44-94CCBF0972ED}"/>
              </a:ext>
            </a:extLst>
          </p:cNvPr>
          <p:cNvSpPr/>
          <p:nvPr/>
        </p:nvSpPr>
        <p:spPr>
          <a:xfrm rot="19882192">
            <a:off x="3250982" y="2099289"/>
            <a:ext cx="1025268" cy="2613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053224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5655E9-498D-4A1C-A84B-68DBB322DA92}"/>
              </a:ext>
            </a:extLst>
          </p:cNvPr>
          <p:cNvSpPr>
            <a:spLocks noGrp="1"/>
          </p:cNvSpPr>
          <p:nvPr>
            <p:ph type="title"/>
          </p:nvPr>
        </p:nvSpPr>
        <p:spPr/>
        <p:txBody>
          <a:bodyPr/>
          <a:lstStyle/>
          <a:p>
            <a:r>
              <a:rPr lang="en-US" altLang="zh-CN" dirty="0"/>
              <a:t>this</a:t>
            </a:r>
            <a:r>
              <a:rPr lang="zh-CN" altLang="en-US" dirty="0"/>
              <a:t>指针</a:t>
            </a:r>
          </a:p>
        </p:txBody>
      </p:sp>
      <p:sp>
        <p:nvSpPr>
          <p:cNvPr id="3" name="内容占位符 2">
            <a:extLst>
              <a:ext uri="{FF2B5EF4-FFF2-40B4-BE49-F238E27FC236}">
                <a16:creationId xmlns:a16="http://schemas.microsoft.com/office/drawing/2014/main" id="{D84591FF-AF30-47A9-8D47-2B26150F565B}"/>
              </a:ext>
            </a:extLst>
          </p:cNvPr>
          <p:cNvSpPr>
            <a:spLocks noGrp="1"/>
          </p:cNvSpPr>
          <p:nvPr>
            <p:ph idx="1"/>
          </p:nvPr>
        </p:nvSpPr>
        <p:spPr>
          <a:xfrm>
            <a:off x="838200" y="1455938"/>
            <a:ext cx="10515600" cy="4721025"/>
          </a:xfrm>
        </p:spPr>
        <p:txBody>
          <a:bodyPr>
            <a:normAutofit fontScale="85000" lnSpcReduction="20000"/>
          </a:bodyPr>
          <a:lstStyle/>
          <a:p>
            <a:pPr marL="0" indent="0">
              <a:buNone/>
            </a:pPr>
            <a:r>
              <a:rPr lang="en-US" altLang="zh-CN" dirty="0"/>
              <a:t>struct student{</a:t>
            </a:r>
          </a:p>
          <a:p>
            <a:pPr marL="0" indent="0">
              <a:buNone/>
            </a:pPr>
            <a:r>
              <a:rPr lang="en-US" altLang="zh-CN" dirty="0"/>
              <a:t>       string name;</a:t>
            </a:r>
          </a:p>
          <a:p>
            <a:pPr marL="0" indent="0">
              <a:buNone/>
            </a:pPr>
            <a:r>
              <a:rPr lang="en-US" altLang="zh-CN" dirty="0"/>
              <a:t>       double score;</a:t>
            </a:r>
          </a:p>
          <a:p>
            <a:pPr marL="0" indent="0">
              <a:buNone/>
            </a:pPr>
            <a:r>
              <a:rPr lang="en-US" altLang="zh-CN" dirty="0"/>
              <a:t>        void </a:t>
            </a:r>
            <a:r>
              <a:rPr lang="en-US" altLang="zh-CN" dirty="0">
                <a:solidFill>
                  <a:srgbClr val="FF0000"/>
                </a:solidFill>
              </a:rPr>
              <a:t>print</a:t>
            </a:r>
            <a:r>
              <a:rPr lang="en-US" altLang="zh-CN" dirty="0"/>
              <a:t>(){ </a:t>
            </a:r>
            <a:r>
              <a:rPr lang="en-US" altLang="zh-CN" dirty="0" err="1"/>
              <a:t>cout</a:t>
            </a:r>
            <a:r>
              <a:rPr lang="en-US" altLang="zh-CN" dirty="0"/>
              <a:t>&lt;&lt;</a:t>
            </a:r>
            <a:r>
              <a:rPr lang="en-US" altLang="zh-CN" dirty="0">
                <a:solidFill>
                  <a:srgbClr val="0070C0"/>
                </a:solidFill>
              </a:rPr>
              <a:t>this-&gt;</a:t>
            </a:r>
            <a:r>
              <a:rPr lang="en-US" altLang="zh-CN" dirty="0"/>
              <a:t>name&lt;&lt;“ “&lt;&lt; </a:t>
            </a:r>
            <a:r>
              <a:rPr lang="en-US" altLang="zh-CN" dirty="0">
                <a:solidFill>
                  <a:srgbClr val="0070C0"/>
                </a:solidFill>
              </a:rPr>
              <a:t>this-&gt;</a:t>
            </a:r>
            <a:r>
              <a:rPr lang="en-US" altLang="zh-CN" dirty="0"/>
              <a:t>score&lt;&lt;‘\n’; }</a:t>
            </a:r>
          </a:p>
          <a:p>
            <a:pPr marL="0" indent="0">
              <a:buNone/>
            </a:pPr>
            <a:r>
              <a:rPr lang="en-US" altLang="zh-CN" dirty="0"/>
              <a:t> };</a:t>
            </a:r>
          </a:p>
          <a:p>
            <a:pPr marL="0" indent="0">
              <a:buNone/>
            </a:pPr>
            <a:r>
              <a:rPr lang="en-US" altLang="zh-CN" dirty="0"/>
              <a:t>int main(){</a:t>
            </a:r>
          </a:p>
          <a:p>
            <a:pPr marL="0" indent="0">
              <a:buNone/>
            </a:pPr>
            <a:r>
              <a:rPr lang="en-US" altLang="zh-CN" dirty="0"/>
              <a:t>   student stu,stu2;</a:t>
            </a:r>
          </a:p>
          <a:p>
            <a:pPr marL="0" indent="0">
              <a:buNone/>
            </a:pPr>
            <a:r>
              <a:rPr lang="en-US" altLang="zh-CN" dirty="0"/>
              <a:t>   stu.name = “Li”; </a:t>
            </a:r>
            <a:r>
              <a:rPr lang="en-US" altLang="zh-CN" dirty="0" err="1"/>
              <a:t>stu.score</a:t>
            </a:r>
            <a:r>
              <a:rPr lang="en-US" altLang="zh-CN" dirty="0"/>
              <a:t> = 67.8; </a:t>
            </a:r>
          </a:p>
          <a:p>
            <a:pPr marL="0" indent="0">
              <a:buNone/>
            </a:pPr>
            <a:r>
              <a:rPr lang="en-US" altLang="zh-CN" dirty="0"/>
              <a:t>   stu2.name = “Wang”; </a:t>
            </a:r>
            <a:r>
              <a:rPr lang="en-US" altLang="zh-CN" dirty="0" err="1"/>
              <a:t>stu.score</a:t>
            </a:r>
            <a:r>
              <a:rPr lang="en-US" altLang="zh-CN" dirty="0"/>
              <a:t> = 77.5; </a:t>
            </a:r>
          </a:p>
          <a:p>
            <a:pPr marL="0" indent="0">
              <a:buNone/>
            </a:pPr>
            <a:r>
              <a:rPr lang="en-US" altLang="zh-CN" dirty="0"/>
              <a:t>   </a:t>
            </a:r>
            <a:r>
              <a:rPr lang="en-US" altLang="zh-CN" dirty="0" err="1"/>
              <a:t>stu.</a:t>
            </a:r>
            <a:r>
              <a:rPr lang="en-US" altLang="zh-CN" dirty="0" err="1">
                <a:solidFill>
                  <a:srgbClr val="FF0000"/>
                </a:solidFill>
              </a:rPr>
              <a:t>print</a:t>
            </a:r>
            <a:r>
              <a:rPr lang="en-US" altLang="zh-CN" dirty="0"/>
              <a:t>();</a:t>
            </a:r>
          </a:p>
          <a:p>
            <a:pPr marL="0" indent="0">
              <a:buNone/>
            </a:pPr>
            <a:r>
              <a:rPr lang="en-US" altLang="zh-CN" dirty="0"/>
              <a:t>   stu2.</a:t>
            </a:r>
            <a:r>
              <a:rPr lang="en-US" altLang="zh-CN" dirty="0">
                <a:solidFill>
                  <a:srgbClr val="FF0000"/>
                </a:solidFill>
              </a:rPr>
              <a:t>print</a:t>
            </a:r>
            <a:r>
              <a:rPr lang="en-US" altLang="zh-CN" dirty="0"/>
              <a:t>();</a:t>
            </a:r>
          </a:p>
          <a:p>
            <a:pPr marL="0" indent="0">
              <a:buNone/>
            </a:pPr>
            <a:r>
              <a:rPr lang="en-US" altLang="zh-CN" dirty="0"/>
              <a:t>}</a:t>
            </a:r>
          </a:p>
          <a:p>
            <a:pPr marL="0" indent="0">
              <a:buNone/>
            </a:pPr>
            <a:endParaRPr lang="en-US" altLang="zh-CN" dirty="0"/>
          </a:p>
          <a:p>
            <a:pPr marL="0" indent="0">
              <a:buNone/>
            </a:pPr>
            <a:endParaRPr lang="zh-CN" altLang="en-US" dirty="0"/>
          </a:p>
        </p:txBody>
      </p:sp>
      <p:sp>
        <p:nvSpPr>
          <p:cNvPr id="4" name="对话气泡: 矩形 3">
            <a:extLst>
              <a:ext uri="{FF2B5EF4-FFF2-40B4-BE49-F238E27FC236}">
                <a16:creationId xmlns:a16="http://schemas.microsoft.com/office/drawing/2014/main" id="{7F852B8C-7649-4061-921A-0E3ACF32295B}"/>
              </a:ext>
            </a:extLst>
          </p:cNvPr>
          <p:cNvSpPr/>
          <p:nvPr/>
        </p:nvSpPr>
        <p:spPr>
          <a:xfrm>
            <a:off x="4216892" y="3107184"/>
            <a:ext cx="4128118" cy="506028"/>
          </a:xfrm>
          <a:prstGeom prst="wedgeRectCallout">
            <a:avLst>
              <a:gd name="adj1" fmla="val -55378"/>
              <a:gd name="adj2" fmla="val -955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t>n</a:t>
            </a:r>
            <a:r>
              <a:rPr lang="en-US" sz="2800" dirty="0"/>
              <a:t>ame</a:t>
            </a:r>
            <a:r>
              <a:rPr lang="zh-CN" altLang="en-US" sz="2800" dirty="0"/>
              <a:t>是哪个对象的</a:t>
            </a:r>
            <a:r>
              <a:rPr lang="en-US" altLang="zh-CN" sz="2800" dirty="0"/>
              <a:t>name?</a:t>
            </a:r>
            <a:endParaRPr lang="en-US" sz="2800" dirty="0"/>
          </a:p>
        </p:txBody>
      </p:sp>
      <p:graphicFrame>
        <p:nvGraphicFramePr>
          <p:cNvPr id="7" name="表格 5">
            <a:extLst>
              <a:ext uri="{FF2B5EF4-FFF2-40B4-BE49-F238E27FC236}">
                <a16:creationId xmlns:a16="http://schemas.microsoft.com/office/drawing/2014/main" id="{21132411-847C-4DA2-A4FC-5075D935E49E}"/>
              </a:ext>
            </a:extLst>
          </p:cNvPr>
          <p:cNvGraphicFramePr>
            <a:graphicFrameLocks noGrp="1"/>
          </p:cNvGraphicFramePr>
          <p:nvPr/>
        </p:nvGraphicFramePr>
        <p:xfrm>
          <a:off x="9490720" y="4298845"/>
          <a:ext cx="1260137" cy="1036320"/>
        </p:xfrm>
        <a:graphic>
          <a:graphicData uri="http://schemas.openxmlformats.org/drawingml/2006/table">
            <a:tbl>
              <a:tblPr firstRow="1" bandRow="1">
                <a:tableStyleId>{5C22544A-7EE6-4342-B048-85BDC9FD1C3A}</a:tableStyleId>
              </a:tblPr>
              <a:tblGrid>
                <a:gridCol w="1260137">
                  <a:extLst>
                    <a:ext uri="{9D8B030D-6E8A-4147-A177-3AD203B41FA5}">
                      <a16:colId xmlns:a16="http://schemas.microsoft.com/office/drawing/2014/main" val="2563487315"/>
                    </a:ext>
                  </a:extLst>
                </a:gridCol>
              </a:tblGrid>
              <a:tr h="412525">
                <a:tc>
                  <a:txBody>
                    <a:bodyPr/>
                    <a:lstStyle/>
                    <a:p>
                      <a:pPr algn="ctr"/>
                      <a:r>
                        <a:rPr lang="en-US" sz="2800" dirty="0"/>
                        <a:t>Wang</a:t>
                      </a:r>
                    </a:p>
                  </a:txBody>
                  <a:tcPr/>
                </a:tc>
                <a:extLst>
                  <a:ext uri="{0D108BD9-81ED-4DB2-BD59-A6C34878D82A}">
                    <a16:rowId xmlns:a16="http://schemas.microsoft.com/office/drawing/2014/main" val="2988424280"/>
                  </a:ext>
                </a:extLst>
              </a:tr>
              <a:tr h="412525">
                <a:tc>
                  <a:txBody>
                    <a:bodyPr/>
                    <a:lstStyle/>
                    <a:p>
                      <a:pPr algn="ctr"/>
                      <a:r>
                        <a:rPr lang="en-US" sz="2800" dirty="0"/>
                        <a:t>77.5</a:t>
                      </a:r>
                    </a:p>
                  </a:txBody>
                  <a:tcPr/>
                </a:tc>
                <a:extLst>
                  <a:ext uri="{0D108BD9-81ED-4DB2-BD59-A6C34878D82A}">
                    <a16:rowId xmlns:a16="http://schemas.microsoft.com/office/drawing/2014/main" val="2134725576"/>
                  </a:ext>
                </a:extLst>
              </a:tr>
            </a:tbl>
          </a:graphicData>
        </a:graphic>
      </p:graphicFrame>
      <p:graphicFrame>
        <p:nvGraphicFramePr>
          <p:cNvPr id="8" name="表格 5">
            <a:extLst>
              <a:ext uri="{FF2B5EF4-FFF2-40B4-BE49-F238E27FC236}">
                <a16:creationId xmlns:a16="http://schemas.microsoft.com/office/drawing/2014/main" id="{5AD19916-2922-4D84-97E3-2956D3C21760}"/>
              </a:ext>
            </a:extLst>
          </p:cNvPr>
          <p:cNvGraphicFramePr>
            <a:graphicFrameLocks noGrp="1"/>
          </p:cNvGraphicFramePr>
          <p:nvPr/>
        </p:nvGraphicFramePr>
        <p:xfrm>
          <a:off x="9483322" y="2862142"/>
          <a:ext cx="1260137" cy="1036320"/>
        </p:xfrm>
        <a:graphic>
          <a:graphicData uri="http://schemas.openxmlformats.org/drawingml/2006/table">
            <a:tbl>
              <a:tblPr firstRow="1" bandRow="1">
                <a:tableStyleId>{5C22544A-7EE6-4342-B048-85BDC9FD1C3A}</a:tableStyleId>
              </a:tblPr>
              <a:tblGrid>
                <a:gridCol w="1260137">
                  <a:extLst>
                    <a:ext uri="{9D8B030D-6E8A-4147-A177-3AD203B41FA5}">
                      <a16:colId xmlns:a16="http://schemas.microsoft.com/office/drawing/2014/main" val="2563487315"/>
                    </a:ext>
                  </a:extLst>
                </a:gridCol>
              </a:tblGrid>
              <a:tr h="412525">
                <a:tc>
                  <a:txBody>
                    <a:bodyPr/>
                    <a:lstStyle/>
                    <a:p>
                      <a:pPr algn="ctr"/>
                      <a:r>
                        <a:rPr lang="en-US" sz="2800" dirty="0"/>
                        <a:t>Li</a:t>
                      </a:r>
                    </a:p>
                  </a:txBody>
                  <a:tcPr/>
                </a:tc>
                <a:extLst>
                  <a:ext uri="{0D108BD9-81ED-4DB2-BD59-A6C34878D82A}">
                    <a16:rowId xmlns:a16="http://schemas.microsoft.com/office/drawing/2014/main" val="2988424280"/>
                  </a:ext>
                </a:extLst>
              </a:tr>
              <a:tr h="412525">
                <a:tc>
                  <a:txBody>
                    <a:bodyPr/>
                    <a:lstStyle/>
                    <a:p>
                      <a:pPr algn="ctr"/>
                      <a:r>
                        <a:rPr lang="en-US" sz="2800" dirty="0"/>
                        <a:t>67.8</a:t>
                      </a:r>
                    </a:p>
                  </a:txBody>
                  <a:tcPr/>
                </a:tc>
                <a:extLst>
                  <a:ext uri="{0D108BD9-81ED-4DB2-BD59-A6C34878D82A}">
                    <a16:rowId xmlns:a16="http://schemas.microsoft.com/office/drawing/2014/main" val="2134725576"/>
                  </a:ext>
                </a:extLst>
              </a:tr>
            </a:tbl>
          </a:graphicData>
        </a:graphic>
      </p:graphicFrame>
      <p:sp>
        <p:nvSpPr>
          <p:cNvPr id="5" name="文本框 4">
            <a:extLst>
              <a:ext uri="{FF2B5EF4-FFF2-40B4-BE49-F238E27FC236}">
                <a16:creationId xmlns:a16="http://schemas.microsoft.com/office/drawing/2014/main" id="{D3DC275E-EBCA-42D8-813F-DA15935B17CB}"/>
              </a:ext>
            </a:extLst>
          </p:cNvPr>
          <p:cNvSpPr txBox="1"/>
          <p:nvPr/>
        </p:nvSpPr>
        <p:spPr>
          <a:xfrm>
            <a:off x="4234650" y="1464816"/>
            <a:ext cx="6232123" cy="830997"/>
          </a:xfrm>
          <a:prstGeom prst="rect">
            <a:avLst/>
          </a:prstGeom>
          <a:noFill/>
        </p:spPr>
        <p:txBody>
          <a:bodyPr wrap="square" rtlCol="0">
            <a:spAutoFit/>
          </a:bodyPr>
          <a:lstStyle/>
          <a:p>
            <a:r>
              <a:rPr lang="en-US" sz="2400" dirty="0">
                <a:latin typeface="Noto Sans Cond Med" panose="020B0606040504020204" pitchFamily="34"/>
                <a:ea typeface="Noto Sans Cond Med" panose="020B0606040504020204" pitchFamily="34"/>
                <a:cs typeface="Noto Sans Cond Med" panose="020B0606040504020204" pitchFamily="34"/>
              </a:rPr>
              <a:t>void print(</a:t>
            </a:r>
            <a:r>
              <a:rPr lang="en-US" sz="2400" dirty="0">
                <a:solidFill>
                  <a:srgbClr val="0070C0"/>
                </a:solidFill>
                <a:latin typeface="Noto Sans Cond Med" panose="020B0606040504020204" pitchFamily="34"/>
                <a:ea typeface="Noto Sans Cond Med" panose="020B0606040504020204" pitchFamily="34"/>
                <a:cs typeface="Noto Sans Cond Med" panose="020B0606040504020204" pitchFamily="34"/>
              </a:rPr>
              <a:t>Student *this</a:t>
            </a:r>
            <a:r>
              <a:rPr lang="en-US" sz="2400" dirty="0">
                <a:latin typeface="Noto Sans Cond Med" panose="020B0606040504020204" pitchFamily="34"/>
                <a:ea typeface="Noto Sans Cond Med" panose="020B0606040504020204" pitchFamily="34"/>
                <a:cs typeface="Noto Sans Cond Med" panose="020B0606040504020204" pitchFamily="34"/>
              </a:rPr>
              <a:t>)</a:t>
            </a:r>
            <a:r>
              <a:rPr lang="en-US" altLang="zh-CN" sz="2400" dirty="0">
                <a:latin typeface="Noto Sans Cond Med" panose="020B0606040504020204" pitchFamily="34"/>
                <a:ea typeface="Noto Sans Cond Med" panose="020B0606040504020204" pitchFamily="34"/>
                <a:cs typeface="Noto Sans Cond Med" panose="020B0606040504020204" pitchFamily="34"/>
              </a:rPr>
              <a:t> (){ </a:t>
            </a:r>
          </a:p>
          <a:p>
            <a:r>
              <a:rPr lang="en-US" altLang="zh-CN" sz="2400" dirty="0">
                <a:latin typeface="Noto Sans Cond Med" panose="020B0606040504020204" pitchFamily="34"/>
                <a:ea typeface="Noto Sans Cond Med" panose="020B0606040504020204" pitchFamily="34"/>
                <a:cs typeface="Noto Sans Cond Med" panose="020B0606040504020204" pitchFamily="34"/>
              </a:rPr>
              <a:t>          </a:t>
            </a:r>
            <a:r>
              <a:rPr lang="en-US" altLang="zh-CN" sz="2400" dirty="0" err="1">
                <a:latin typeface="Noto Sans Cond Med" panose="020B0606040504020204" pitchFamily="34"/>
                <a:ea typeface="Noto Sans Cond Med" panose="020B0606040504020204" pitchFamily="34"/>
                <a:cs typeface="Noto Sans Cond Med" panose="020B0606040504020204" pitchFamily="34"/>
              </a:rPr>
              <a:t>cout</a:t>
            </a:r>
            <a:r>
              <a:rPr lang="en-US" altLang="zh-CN" sz="2400" dirty="0">
                <a:latin typeface="Noto Sans Cond Med" panose="020B0606040504020204" pitchFamily="34"/>
                <a:ea typeface="Noto Sans Cond Med" panose="020B0606040504020204" pitchFamily="34"/>
                <a:cs typeface="Noto Sans Cond Med" panose="020B0606040504020204" pitchFamily="34"/>
              </a:rPr>
              <a:t>&lt;&lt;</a:t>
            </a:r>
            <a:r>
              <a:rPr lang="en-US" altLang="zh-CN" sz="2400" dirty="0">
                <a:solidFill>
                  <a:srgbClr val="0070C0"/>
                </a:solidFill>
                <a:latin typeface="Noto Sans Cond Med" panose="020B0606040504020204" pitchFamily="34"/>
                <a:ea typeface="Noto Sans Cond Med" panose="020B0606040504020204" pitchFamily="34"/>
                <a:cs typeface="Noto Sans Cond Med" panose="020B0606040504020204" pitchFamily="34"/>
              </a:rPr>
              <a:t>this-&gt;</a:t>
            </a:r>
            <a:r>
              <a:rPr lang="en-US" altLang="zh-CN" sz="2400" dirty="0">
                <a:latin typeface="Noto Sans Cond Med" panose="020B0606040504020204" pitchFamily="34"/>
                <a:ea typeface="Noto Sans Cond Med" panose="020B0606040504020204" pitchFamily="34"/>
                <a:cs typeface="Noto Sans Cond Med" panose="020B0606040504020204" pitchFamily="34"/>
              </a:rPr>
              <a:t>name&lt;&lt;“ “&lt;&lt; </a:t>
            </a:r>
            <a:r>
              <a:rPr lang="en-US" altLang="zh-CN" sz="2400" dirty="0">
                <a:solidFill>
                  <a:srgbClr val="0070C0"/>
                </a:solidFill>
                <a:latin typeface="Noto Sans Cond Med" panose="020B0606040504020204" pitchFamily="34"/>
                <a:ea typeface="Noto Sans Cond Med" panose="020B0606040504020204" pitchFamily="34"/>
                <a:cs typeface="Noto Sans Cond Med" panose="020B0606040504020204" pitchFamily="34"/>
              </a:rPr>
              <a:t>this-&gt;</a:t>
            </a:r>
            <a:r>
              <a:rPr lang="en-US" altLang="zh-CN" sz="2400" dirty="0">
                <a:latin typeface="Noto Sans Cond Med" panose="020B0606040504020204" pitchFamily="34"/>
                <a:ea typeface="Noto Sans Cond Med" panose="020B0606040504020204" pitchFamily="34"/>
                <a:cs typeface="Noto Sans Cond Med" panose="020B0606040504020204" pitchFamily="34"/>
              </a:rPr>
              <a:t>score&lt;&lt;‘\n’; }</a:t>
            </a:r>
            <a:endParaRPr lang="en-US" sz="2400" dirty="0">
              <a:latin typeface="Noto Sans Cond Med" panose="020B0606040504020204" pitchFamily="34"/>
              <a:ea typeface="Noto Sans Cond Med" panose="020B0606040504020204" pitchFamily="34"/>
              <a:cs typeface="Noto Sans Cond Med" panose="020B0606040504020204" pitchFamily="34"/>
            </a:endParaRPr>
          </a:p>
        </p:txBody>
      </p:sp>
      <p:sp>
        <p:nvSpPr>
          <p:cNvPr id="6" name="箭头: 右 5">
            <a:extLst>
              <a:ext uri="{FF2B5EF4-FFF2-40B4-BE49-F238E27FC236}">
                <a16:creationId xmlns:a16="http://schemas.microsoft.com/office/drawing/2014/main" id="{1B2A4699-3C53-465A-BE44-94CCBF0972ED}"/>
              </a:ext>
            </a:extLst>
          </p:cNvPr>
          <p:cNvSpPr/>
          <p:nvPr/>
        </p:nvSpPr>
        <p:spPr>
          <a:xfrm rot="19882192">
            <a:off x="3250982" y="2099289"/>
            <a:ext cx="1025268" cy="2613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组合 10">
            <a:extLst>
              <a:ext uri="{FF2B5EF4-FFF2-40B4-BE49-F238E27FC236}">
                <a16:creationId xmlns:a16="http://schemas.microsoft.com/office/drawing/2014/main" id="{0DF867C0-EB58-4E6F-8970-9CA1A79184EE}"/>
              </a:ext>
            </a:extLst>
          </p:cNvPr>
          <p:cNvGrpSpPr/>
          <p:nvPr/>
        </p:nvGrpSpPr>
        <p:grpSpPr>
          <a:xfrm>
            <a:off x="2894121" y="4813177"/>
            <a:ext cx="2902997" cy="477914"/>
            <a:chOff x="2894121" y="4813177"/>
            <a:chExt cx="2902997" cy="477914"/>
          </a:xfrm>
        </p:grpSpPr>
        <p:sp>
          <p:nvSpPr>
            <p:cNvPr id="9" name="文本框 8">
              <a:extLst>
                <a:ext uri="{FF2B5EF4-FFF2-40B4-BE49-F238E27FC236}">
                  <a16:creationId xmlns:a16="http://schemas.microsoft.com/office/drawing/2014/main" id="{1B7CD7B7-32F9-4051-BE82-1A67FA97BE2A}"/>
                </a:ext>
              </a:extLst>
            </p:cNvPr>
            <p:cNvSpPr txBox="1"/>
            <p:nvPr/>
          </p:nvSpPr>
          <p:spPr>
            <a:xfrm>
              <a:off x="3303976" y="4813177"/>
              <a:ext cx="2493142" cy="477914"/>
            </a:xfrm>
            <a:prstGeom prst="rect">
              <a:avLst/>
            </a:prstGeom>
            <a:noFill/>
          </p:spPr>
          <p:txBody>
            <a:bodyPr wrap="square" rtlCol="0">
              <a:spAutoFit/>
            </a:bodyPr>
            <a:lstStyle/>
            <a:p>
              <a:r>
                <a:rPr lang="en-US" sz="2400" dirty="0">
                  <a:latin typeface="Noto Sans Cond Med" panose="020B0606040504020204" pitchFamily="34"/>
                  <a:ea typeface="Noto Sans Cond Med" panose="020B0606040504020204" pitchFamily="34"/>
                  <a:cs typeface="Noto Sans Cond Med" panose="020B0606040504020204" pitchFamily="34"/>
                </a:rPr>
                <a:t>void print(</a:t>
              </a:r>
              <a:r>
                <a:rPr lang="en-US" sz="2400" dirty="0">
                  <a:solidFill>
                    <a:srgbClr val="0070C0"/>
                  </a:solidFill>
                  <a:latin typeface="Noto Sans Cond Med" panose="020B0606040504020204" pitchFamily="34"/>
                  <a:ea typeface="Noto Sans Cond Med" panose="020B0606040504020204" pitchFamily="34"/>
                  <a:cs typeface="Noto Sans Cond Med" panose="020B0606040504020204" pitchFamily="34"/>
                </a:rPr>
                <a:t>&amp;</a:t>
              </a:r>
              <a:r>
                <a:rPr lang="en-US" sz="2400" dirty="0" err="1">
                  <a:solidFill>
                    <a:srgbClr val="0070C0"/>
                  </a:solidFill>
                  <a:latin typeface="Noto Sans Cond Med" panose="020B0606040504020204" pitchFamily="34"/>
                  <a:ea typeface="Noto Sans Cond Med" panose="020B0606040504020204" pitchFamily="34"/>
                  <a:cs typeface="Noto Sans Cond Med" panose="020B0606040504020204" pitchFamily="34"/>
                </a:rPr>
                <a:t>stu</a:t>
              </a:r>
              <a:r>
                <a:rPr lang="en-US" sz="2400" dirty="0">
                  <a:latin typeface="Noto Sans Cond Med" panose="020B0606040504020204" pitchFamily="34"/>
                  <a:ea typeface="Noto Sans Cond Med" panose="020B0606040504020204" pitchFamily="34"/>
                  <a:cs typeface="Noto Sans Cond Med" panose="020B0606040504020204" pitchFamily="34"/>
                </a:rPr>
                <a:t>);</a:t>
              </a:r>
            </a:p>
          </p:txBody>
        </p:sp>
        <p:sp>
          <p:nvSpPr>
            <p:cNvPr id="10" name="箭头: 右 9">
              <a:extLst>
                <a:ext uri="{FF2B5EF4-FFF2-40B4-BE49-F238E27FC236}">
                  <a16:creationId xmlns:a16="http://schemas.microsoft.com/office/drawing/2014/main" id="{FA58D365-02CA-495E-BD9B-D1250D297101}"/>
                </a:ext>
              </a:extLst>
            </p:cNvPr>
            <p:cNvSpPr/>
            <p:nvPr/>
          </p:nvSpPr>
          <p:spPr>
            <a:xfrm>
              <a:off x="2894121" y="4953739"/>
              <a:ext cx="426128" cy="17755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 name="组合 14">
            <a:extLst>
              <a:ext uri="{FF2B5EF4-FFF2-40B4-BE49-F238E27FC236}">
                <a16:creationId xmlns:a16="http://schemas.microsoft.com/office/drawing/2014/main" id="{CD504F3C-AAB4-4039-ADE7-0C8ACB7CF2C5}"/>
              </a:ext>
            </a:extLst>
          </p:cNvPr>
          <p:cNvGrpSpPr/>
          <p:nvPr/>
        </p:nvGrpSpPr>
        <p:grpSpPr>
          <a:xfrm>
            <a:off x="2913356" y="5205274"/>
            <a:ext cx="2876364" cy="477914"/>
            <a:chOff x="2913356" y="5205274"/>
            <a:chExt cx="2876364" cy="477914"/>
          </a:xfrm>
        </p:grpSpPr>
        <p:sp>
          <p:nvSpPr>
            <p:cNvPr id="13" name="文本框 12">
              <a:extLst>
                <a:ext uri="{FF2B5EF4-FFF2-40B4-BE49-F238E27FC236}">
                  <a16:creationId xmlns:a16="http://schemas.microsoft.com/office/drawing/2014/main" id="{860DB1C7-58FD-4ED9-A766-FC12FAC1C94B}"/>
                </a:ext>
              </a:extLst>
            </p:cNvPr>
            <p:cNvSpPr txBox="1"/>
            <p:nvPr/>
          </p:nvSpPr>
          <p:spPr>
            <a:xfrm>
              <a:off x="3296578" y="5205274"/>
              <a:ext cx="2493142" cy="477914"/>
            </a:xfrm>
            <a:prstGeom prst="rect">
              <a:avLst/>
            </a:prstGeom>
            <a:noFill/>
          </p:spPr>
          <p:txBody>
            <a:bodyPr wrap="square" rtlCol="0">
              <a:spAutoFit/>
            </a:bodyPr>
            <a:lstStyle/>
            <a:p>
              <a:r>
                <a:rPr lang="en-US" sz="2400" dirty="0">
                  <a:latin typeface="Noto Sans Cond Med" panose="020B0606040504020204" pitchFamily="34"/>
                  <a:ea typeface="Noto Sans Cond Med" panose="020B0606040504020204" pitchFamily="34"/>
                  <a:cs typeface="Noto Sans Cond Med" panose="020B0606040504020204" pitchFamily="34"/>
                </a:rPr>
                <a:t>void print(</a:t>
              </a:r>
              <a:r>
                <a:rPr lang="en-US" sz="2400" dirty="0">
                  <a:solidFill>
                    <a:srgbClr val="0070C0"/>
                  </a:solidFill>
                  <a:latin typeface="Noto Sans Cond Med" panose="020B0606040504020204" pitchFamily="34"/>
                  <a:ea typeface="Noto Sans Cond Med" panose="020B0606040504020204" pitchFamily="34"/>
                  <a:cs typeface="Noto Sans Cond Med" panose="020B0606040504020204" pitchFamily="34"/>
                </a:rPr>
                <a:t>&amp;stu2</a:t>
              </a:r>
              <a:r>
                <a:rPr lang="en-US" sz="2400" dirty="0">
                  <a:latin typeface="Noto Sans Cond Med" panose="020B0606040504020204" pitchFamily="34"/>
                  <a:ea typeface="Noto Sans Cond Med" panose="020B0606040504020204" pitchFamily="34"/>
                  <a:cs typeface="Noto Sans Cond Med" panose="020B0606040504020204" pitchFamily="34"/>
                </a:rPr>
                <a:t>);</a:t>
              </a:r>
            </a:p>
          </p:txBody>
        </p:sp>
        <p:sp>
          <p:nvSpPr>
            <p:cNvPr id="14" name="箭头: 右 13">
              <a:extLst>
                <a:ext uri="{FF2B5EF4-FFF2-40B4-BE49-F238E27FC236}">
                  <a16:creationId xmlns:a16="http://schemas.microsoft.com/office/drawing/2014/main" id="{AF291AB4-F68D-42E0-A128-50358B07114B}"/>
                </a:ext>
              </a:extLst>
            </p:cNvPr>
            <p:cNvSpPr/>
            <p:nvPr/>
          </p:nvSpPr>
          <p:spPr>
            <a:xfrm>
              <a:off x="2913356" y="5363591"/>
              <a:ext cx="426128" cy="17755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101471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E1BF36-0053-4FC1-8436-21F456794721}"/>
              </a:ext>
            </a:extLst>
          </p:cNvPr>
          <p:cNvSpPr>
            <a:spLocks noGrp="1"/>
          </p:cNvSpPr>
          <p:nvPr>
            <p:ph type="title"/>
          </p:nvPr>
        </p:nvSpPr>
        <p:spPr>
          <a:xfrm>
            <a:off x="838200" y="2213660"/>
            <a:ext cx="10515600" cy="1325563"/>
          </a:xfrm>
        </p:spPr>
        <p:txBody>
          <a:bodyPr>
            <a:normAutofit/>
          </a:bodyPr>
          <a:lstStyle/>
          <a:p>
            <a:r>
              <a:rPr lang="zh-CN" altLang="en-US" sz="8000" dirty="0"/>
              <a:t>类对象的大小</a:t>
            </a:r>
          </a:p>
        </p:txBody>
      </p:sp>
    </p:spTree>
    <p:extLst>
      <p:ext uri="{BB962C8B-B14F-4D97-AF65-F5344CB8AC3E}">
        <p14:creationId xmlns:p14="http://schemas.microsoft.com/office/powerpoint/2010/main" val="5533309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CAEF834-AF8C-466D-9792-421FE68D4A4E}"/>
              </a:ext>
            </a:extLst>
          </p:cNvPr>
          <p:cNvSpPr>
            <a:spLocks noGrp="1"/>
          </p:cNvSpPr>
          <p:nvPr>
            <p:ph type="title"/>
          </p:nvPr>
        </p:nvSpPr>
        <p:spPr>
          <a:xfrm>
            <a:off x="848360" y="90805"/>
            <a:ext cx="10515600" cy="1325563"/>
          </a:xfrm>
        </p:spPr>
        <p:txBody>
          <a:bodyPr/>
          <a:lstStyle/>
          <a:p>
            <a:r>
              <a:rPr lang="zh-CN" altLang="en-US" dirty="0"/>
              <a:t>类对象的大小</a:t>
            </a:r>
            <a:endParaRPr lang="en-US" dirty="0"/>
          </a:p>
        </p:txBody>
      </p:sp>
      <p:sp>
        <p:nvSpPr>
          <p:cNvPr id="3" name="内容占位符 2">
            <a:extLst>
              <a:ext uri="{FF2B5EF4-FFF2-40B4-BE49-F238E27FC236}">
                <a16:creationId xmlns:a16="http://schemas.microsoft.com/office/drawing/2014/main" id="{0B5E841D-F442-48C4-9D8D-BFA3EAA1CB49}"/>
              </a:ext>
            </a:extLst>
          </p:cNvPr>
          <p:cNvSpPr>
            <a:spLocks noGrp="1"/>
          </p:cNvSpPr>
          <p:nvPr>
            <p:ph idx="1"/>
          </p:nvPr>
        </p:nvSpPr>
        <p:spPr>
          <a:xfrm>
            <a:off x="838200" y="1358265"/>
            <a:ext cx="10515600" cy="4351338"/>
          </a:xfrm>
        </p:spPr>
        <p:txBody>
          <a:bodyPr/>
          <a:lstStyle/>
          <a:p>
            <a:r>
              <a:rPr lang="zh-CN" altLang="en-US" dirty="0"/>
              <a:t>一个类对象占据的内存存放的是其数据成员，因此类对象的大小基本上等于或略大于所有数据成员占据内存之和。</a:t>
            </a:r>
            <a:endParaRPr lang="en-US" dirty="0"/>
          </a:p>
          <a:p>
            <a:r>
              <a:rPr lang="zh-CN" altLang="en-US" dirty="0"/>
              <a:t>为什么略大于所有数据成员之和呢？这是因为数据在内存里是要对齐存放的</a:t>
            </a:r>
            <a:endParaRPr lang="en-US" altLang="zh-CN" dirty="0"/>
          </a:p>
          <a:p>
            <a:r>
              <a:rPr lang="zh-CN" altLang="en-US" dirty="0"/>
              <a:t>如果一个类中前</a:t>
            </a:r>
            <a:r>
              <a:rPr lang="en-US" dirty="0"/>
              <a:t>3</a:t>
            </a:r>
            <a:r>
              <a:rPr lang="zh-CN" altLang="en-US" dirty="0"/>
              <a:t>个成员都是</a:t>
            </a:r>
            <a:r>
              <a:rPr lang="en-US" dirty="0"/>
              <a:t>4</a:t>
            </a:r>
            <a:r>
              <a:rPr lang="zh-CN" altLang="en-US" dirty="0"/>
              <a:t>字节，还有</a:t>
            </a:r>
            <a:r>
              <a:rPr lang="en-US" dirty="0"/>
              <a:t>1</a:t>
            </a:r>
            <a:r>
              <a:rPr lang="zh-CN" altLang="en-US" dirty="0"/>
              <a:t>个</a:t>
            </a:r>
            <a:r>
              <a:rPr lang="en-US" dirty="0"/>
              <a:t>8</a:t>
            </a:r>
            <a:r>
              <a:rPr lang="zh-CN" altLang="en-US" dirty="0"/>
              <a:t>字节的成员，则会按</a:t>
            </a:r>
            <a:r>
              <a:rPr lang="en-US" dirty="0"/>
              <a:t>8</a:t>
            </a:r>
            <a:r>
              <a:rPr lang="zh-CN" altLang="en-US" dirty="0"/>
              <a:t>个字节 对齐</a:t>
            </a:r>
            <a:endParaRPr lang="en-US" dirty="0"/>
          </a:p>
        </p:txBody>
      </p:sp>
      <p:pic>
        <p:nvPicPr>
          <p:cNvPr id="4" name="图片 3">
            <a:extLst>
              <a:ext uri="{FF2B5EF4-FFF2-40B4-BE49-F238E27FC236}">
                <a16:creationId xmlns:a16="http://schemas.microsoft.com/office/drawing/2014/main" id="{5A62E4DA-52B0-4020-A476-452AD592DCD2}"/>
              </a:ext>
            </a:extLst>
          </p:cNvPr>
          <p:cNvPicPr>
            <a:picLocks noChangeAspect="1"/>
          </p:cNvPicPr>
          <p:nvPr/>
        </p:nvPicPr>
        <p:blipFill>
          <a:blip r:embed="rId2"/>
          <a:stretch>
            <a:fillRect/>
          </a:stretch>
        </p:blipFill>
        <p:spPr>
          <a:xfrm>
            <a:off x="3713162" y="3752214"/>
            <a:ext cx="7902937" cy="3105785"/>
          </a:xfrm>
          <a:prstGeom prst="rect">
            <a:avLst/>
          </a:prstGeom>
        </p:spPr>
      </p:pic>
    </p:spTree>
    <p:extLst>
      <p:ext uri="{BB962C8B-B14F-4D97-AF65-F5344CB8AC3E}">
        <p14:creationId xmlns:p14="http://schemas.microsoft.com/office/powerpoint/2010/main" val="16190015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50F78A6-3A16-4C59-86E1-A8739D4E7C59}"/>
              </a:ext>
            </a:extLst>
          </p:cNvPr>
          <p:cNvSpPr>
            <a:spLocks noGrp="1"/>
          </p:cNvSpPr>
          <p:nvPr>
            <p:ph type="title"/>
          </p:nvPr>
        </p:nvSpPr>
        <p:spPr>
          <a:xfrm>
            <a:off x="858520" y="111125"/>
            <a:ext cx="10515600" cy="1016635"/>
          </a:xfrm>
        </p:spPr>
        <p:txBody>
          <a:bodyPr/>
          <a:lstStyle/>
          <a:p>
            <a:r>
              <a:rPr lang="zh-CN" altLang="en-US" dirty="0"/>
              <a:t>构造函数</a:t>
            </a:r>
          </a:p>
        </p:txBody>
      </p:sp>
      <p:sp>
        <p:nvSpPr>
          <p:cNvPr id="3" name="内容占位符 2">
            <a:extLst>
              <a:ext uri="{FF2B5EF4-FFF2-40B4-BE49-F238E27FC236}">
                <a16:creationId xmlns:a16="http://schemas.microsoft.com/office/drawing/2014/main" id="{BF92B0A9-CBC4-458D-A77B-CE6387F9132B}"/>
              </a:ext>
            </a:extLst>
          </p:cNvPr>
          <p:cNvSpPr>
            <a:spLocks noGrp="1"/>
          </p:cNvSpPr>
          <p:nvPr>
            <p:ph idx="1"/>
          </p:nvPr>
        </p:nvSpPr>
        <p:spPr>
          <a:xfrm>
            <a:off x="838200" y="1320800"/>
            <a:ext cx="10515600" cy="4856163"/>
          </a:xfrm>
        </p:spPr>
        <p:txBody>
          <a:bodyPr/>
          <a:lstStyle/>
          <a:p>
            <a:r>
              <a:rPr lang="zh-CN" altLang="en-US" dirty="0"/>
              <a:t>在定义类对象的时候，编译器会自动调用一个特殊的叫做</a:t>
            </a:r>
            <a:r>
              <a:rPr lang="zh-CN" altLang="en-US" b="1" dirty="0"/>
              <a:t>构造函数</a:t>
            </a:r>
            <a:r>
              <a:rPr lang="zh-CN" altLang="en-US" dirty="0"/>
              <a:t>的成员函数对类对象的数据成员初始化。</a:t>
            </a:r>
            <a:endParaRPr lang="en-US" altLang="zh-CN" dirty="0"/>
          </a:p>
          <a:p>
            <a:r>
              <a:rPr lang="zh-CN" altLang="en-US" dirty="0"/>
              <a:t>没有定义构造函数，则编译器会自动生成一个参数列表和函数体都为空的</a:t>
            </a:r>
            <a:r>
              <a:rPr lang="zh-CN" altLang="en-US" b="1" dirty="0"/>
              <a:t>默认构造函数</a:t>
            </a:r>
            <a:r>
              <a:rPr lang="zh-CN" altLang="en-US" dirty="0"/>
              <a:t>。 </a:t>
            </a:r>
          </a:p>
        </p:txBody>
      </p:sp>
      <p:pic>
        <p:nvPicPr>
          <p:cNvPr id="4" name="图片 3">
            <a:extLst>
              <a:ext uri="{FF2B5EF4-FFF2-40B4-BE49-F238E27FC236}">
                <a16:creationId xmlns:a16="http://schemas.microsoft.com/office/drawing/2014/main" id="{AA78DC77-09CA-4D20-AA6D-68158436185D}"/>
              </a:ext>
            </a:extLst>
          </p:cNvPr>
          <p:cNvPicPr>
            <a:picLocks noChangeAspect="1"/>
          </p:cNvPicPr>
          <p:nvPr/>
        </p:nvPicPr>
        <p:blipFill>
          <a:blip r:embed="rId2"/>
          <a:stretch>
            <a:fillRect/>
          </a:stretch>
        </p:blipFill>
        <p:spPr>
          <a:xfrm>
            <a:off x="1166494" y="3232784"/>
            <a:ext cx="10790847" cy="3625216"/>
          </a:xfrm>
          <a:prstGeom prst="rect">
            <a:avLst/>
          </a:prstGeom>
        </p:spPr>
      </p:pic>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CBB13C76-4A7F-4350-A398-A3BE3AF4A503}"/>
                  </a:ext>
                </a:extLst>
              </p14:cNvPr>
              <p14:cNvContentPartPr/>
              <p14:nvPr/>
            </p14:nvContentPartPr>
            <p14:xfrm>
              <a:off x="1773000" y="3780360"/>
              <a:ext cx="4766760" cy="2305800"/>
            </p14:xfrm>
          </p:contentPart>
        </mc:Choice>
        <mc:Fallback xmlns="">
          <p:pic>
            <p:nvPicPr>
              <p:cNvPr id="5" name="Ink 4">
                <a:extLst>
                  <a:ext uri="{FF2B5EF4-FFF2-40B4-BE49-F238E27FC236}">
                    <a16:creationId xmlns:a16="http://schemas.microsoft.com/office/drawing/2014/main" id="{CBB13C76-4A7F-4350-A398-A3BE3AF4A503}"/>
                  </a:ext>
                </a:extLst>
              </p:cNvPr>
              <p:cNvPicPr/>
              <p:nvPr/>
            </p:nvPicPr>
            <p:blipFill>
              <a:blip r:embed="rId4"/>
              <a:stretch>
                <a:fillRect/>
              </a:stretch>
            </p:blipFill>
            <p:spPr>
              <a:xfrm>
                <a:off x="1763640" y="3771000"/>
                <a:ext cx="4785480" cy="2324520"/>
              </a:xfrm>
              <a:prstGeom prst="rect">
                <a:avLst/>
              </a:prstGeom>
            </p:spPr>
          </p:pic>
        </mc:Fallback>
      </mc:AlternateContent>
    </p:spTree>
    <p:extLst>
      <p:ext uri="{BB962C8B-B14F-4D97-AF65-F5344CB8AC3E}">
        <p14:creationId xmlns:p14="http://schemas.microsoft.com/office/powerpoint/2010/main" val="36015732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50F78A6-3A16-4C59-86E1-A8739D4E7C59}"/>
              </a:ext>
            </a:extLst>
          </p:cNvPr>
          <p:cNvSpPr>
            <a:spLocks noGrp="1"/>
          </p:cNvSpPr>
          <p:nvPr>
            <p:ph type="title"/>
          </p:nvPr>
        </p:nvSpPr>
        <p:spPr>
          <a:xfrm>
            <a:off x="858520" y="111125"/>
            <a:ext cx="10515600" cy="1016635"/>
          </a:xfrm>
        </p:spPr>
        <p:txBody>
          <a:bodyPr/>
          <a:lstStyle/>
          <a:p>
            <a:r>
              <a:rPr lang="zh-CN" altLang="en-US" dirty="0"/>
              <a:t>（默认）构造函数</a:t>
            </a:r>
          </a:p>
        </p:txBody>
      </p:sp>
      <p:sp>
        <p:nvSpPr>
          <p:cNvPr id="3" name="内容占位符 2">
            <a:extLst>
              <a:ext uri="{FF2B5EF4-FFF2-40B4-BE49-F238E27FC236}">
                <a16:creationId xmlns:a16="http://schemas.microsoft.com/office/drawing/2014/main" id="{BF92B0A9-CBC4-458D-A77B-CE6387F9132B}"/>
              </a:ext>
            </a:extLst>
          </p:cNvPr>
          <p:cNvSpPr>
            <a:spLocks noGrp="1"/>
          </p:cNvSpPr>
          <p:nvPr>
            <p:ph idx="1"/>
          </p:nvPr>
        </p:nvSpPr>
        <p:spPr>
          <a:xfrm>
            <a:off x="838200" y="1320800"/>
            <a:ext cx="10515600" cy="4856163"/>
          </a:xfrm>
        </p:spPr>
        <p:txBody>
          <a:bodyPr/>
          <a:lstStyle/>
          <a:p>
            <a:pPr>
              <a:lnSpc>
                <a:spcPct val="120000"/>
              </a:lnSpc>
              <a:spcBef>
                <a:spcPts val="0"/>
              </a:spcBef>
            </a:pPr>
            <a:r>
              <a:rPr lang="zh-CN" altLang="en-US" b="1" dirty="0"/>
              <a:t>构造函数</a:t>
            </a:r>
            <a:r>
              <a:rPr lang="zh-CN" altLang="en-US" dirty="0"/>
              <a:t>：函数名和类名相同，没有返回类型</a:t>
            </a:r>
            <a:endParaRPr lang="en-US" altLang="zh-CN" dirty="0"/>
          </a:p>
          <a:p>
            <a:pPr>
              <a:lnSpc>
                <a:spcPct val="120000"/>
              </a:lnSpc>
              <a:spcBef>
                <a:spcPts val="0"/>
              </a:spcBef>
            </a:pPr>
            <a:r>
              <a:rPr lang="zh-CN" altLang="en-US" b="1" dirty="0"/>
              <a:t>默认构造函数</a:t>
            </a:r>
            <a:r>
              <a:rPr lang="zh-CN" altLang="en-US" dirty="0"/>
              <a:t>：不带参数、或参数都有默认值</a:t>
            </a:r>
          </a:p>
        </p:txBody>
      </p:sp>
      <p:pic>
        <p:nvPicPr>
          <p:cNvPr id="5" name="图片 4">
            <a:extLst>
              <a:ext uri="{FF2B5EF4-FFF2-40B4-BE49-F238E27FC236}">
                <a16:creationId xmlns:a16="http://schemas.microsoft.com/office/drawing/2014/main" id="{B03CE5D8-19A9-4AFE-98FD-DCA42E8AE18A}"/>
              </a:ext>
            </a:extLst>
          </p:cNvPr>
          <p:cNvPicPr>
            <a:picLocks noChangeAspect="1"/>
          </p:cNvPicPr>
          <p:nvPr/>
        </p:nvPicPr>
        <p:blipFill>
          <a:blip r:embed="rId2"/>
          <a:stretch>
            <a:fillRect/>
          </a:stretch>
        </p:blipFill>
        <p:spPr>
          <a:xfrm>
            <a:off x="613409" y="2993072"/>
            <a:ext cx="11044811" cy="3377248"/>
          </a:xfrm>
          <a:prstGeom prst="rect">
            <a:avLst/>
          </a:prstGeom>
        </p:spPr>
      </p:pic>
      <p:sp>
        <p:nvSpPr>
          <p:cNvPr id="6" name="矩形 5">
            <a:extLst>
              <a:ext uri="{FF2B5EF4-FFF2-40B4-BE49-F238E27FC236}">
                <a16:creationId xmlns:a16="http://schemas.microsoft.com/office/drawing/2014/main" id="{DE30B8BB-D21A-4071-B94D-EEDBA7F159DB}"/>
              </a:ext>
            </a:extLst>
          </p:cNvPr>
          <p:cNvSpPr/>
          <p:nvPr/>
        </p:nvSpPr>
        <p:spPr>
          <a:xfrm>
            <a:off x="1076960" y="4277360"/>
            <a:ext cx="9001760" cy="396240"/>
          </a:xfrm>
          <a:prstGeom prst="rect">
            <a:avLst/>
          </a:prstGeom>
          <a:solidFill>
            <a:schemeClr val="accent1">
              <a:alpha val="3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矩形 6">
            <a:extLst>
              <a:ext uri="{FF2B5EF4-FFF2-40B4-BE49-F238E27FC236}">
                <a16:creationId xmlns:a16="http://schemas.microsoft.com/office/drawing/2014/main" id="{CCC4F3D2-C286-415B-9DA5-354314399DE2}"/>
              </a:ext>
            </a:extLst>
          </p:cNvPr>
          <p:cNvSpPr/>
          <p:nvPr/>
        </p:nvSpPr>
        <p:spPr>
          <a:xfrm>
            <a:off x="2804160" y="5648960"/>
            <a:ext cx="4947920" cy="436880"/>
          </a:xfrm>
          <a:prstGeom prst="rect">
            <a:avLst/>
          </a:prstGeom>
          <a:solidFill>
            <a:schemeClr val="accent1">
              <a:alpha val="3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62195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BF92B0A9-CBC4-458D-A77B-CE6387F9132B}"/>
              </a:ext>
            </a:extLst>
          </p:cNvPr>
          <p:cNvSpPr>
            <a:spLocks noGrp="1"/>
          </p:cNvSpPr>
          <p:nvPr>
            <p:ph idx="1"/>
          </p:nvPr>
        </p:nvSpPr>
        <p:spPr>
          <a:xfrm>
            <a:off x="817880" y="294640"/>
            <a:ext cx="10515600" cy="4856163"/>
          </a:xfrm>
        </p:spPr>
        <p:txBody>
          <a:bodyPr/>
          <a:lstStyle/>
          <a:p>
            <a:pPr>
              <a:lnSpc>
                <a:spcPct val="120000"/>
              </a:lnSpc>
              <a:spcBef>
                <a:spcPts val="0"/>
              </a:spcBef>
            </a:pPr>
            <a:r>
              <a:rPr lang="zh-CN" altLang="en-US" b="1" dirty="0"/>
              <a:t>构造函数</a:t>
            </a:r>
            <a:r>
              <a:rPr lang="zh-CN" altLang="en-US" dirty="0"/>
              <a:t>：可以带参数</a:t>
            </a:r>
          </a:p>
        </p:txBody>
      </p:sp>
      <p:pic>
        <p:nvPicPr>
          <p:cNvPr id="8" name="图片 7">
            <a:extLst>
              <a:ext uri="{FF2B5EF4-FFF2-40B4-BE49-F238E27FC236}">
                <a16:creationId xmlns:a16="http://schemas.microsoft.com/office/drawing/2014/main" id="{0445F453-14D1-43FE-BA43-530841284D3A}"/>
              </a:ext>
            </a:extLst>
          </p:cNvPr>
          <p:cNvPicPr>
            <a:picLocks noChangeAspect="1"/>
          </p:cNvPicPr>
          <p:nvPr/>
        </p:nvPicPr>
        <p:blipFill>
          <a:blip r:embed="rId2"/>
          <a:stretch>
            <a:fillRect/>
          </a:stretch>
        </p:blipFill>
        <p:spPr>
          <a:xfrm>
            <a:off x="843915" y="936624"/>
            <a:ext cx="10691749" cy="4641215"/>
          </a:xfrm>
          <a:prstGeom prst="rect">
            <a:avLst/>
          </a:prstGeom>
        </p:spPr>
      </p:pic>
      <p:sp>
        <p:nvSpPr>
          <p:cNvPr id="9" name="矩形 8">
            <a:extLst>
              <a:ext uri="{FF2B5EF4-FFF2-40B4-BE49-F238E27FC236}">
                <a16:creationId xmlns:a16="http://schemas.microsoft.com/office/drawing/2014/main" id="{1A3CD52E-5A75-42E3-9095-8346E6F9288C}"/>
              </a:ext>
            </a:extLst>
          </p:cNvPr>
          <p:cNvSpPr/>
          <p:nvPr/>
        </p:nvSpPr>
        <p:spPr>
          <a:xfrm>
            <a:off x="2103120" y="1920240"/>
            <a:ext cx="2661920" cy="375920"/>
          </a:xfrm>
          <a:prstGeom prst="rect">
            <a:avLst/>
          </a:prstGeom>
          <a:solidFill>
            <a:schemeClr val="accent1">
              <a:alpha val="3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矩形 9">
            <a:extLst>
              <a:ext uri="{FF2B5EF4-FFF2-40B4-BE49-F238E27FC236}">
                <a16:creationId xmlns:a16="http://schemas.microsoft.com/office/drawing/2014/main" id="{CA52D646-AF43-4A72-AB43-B3A485D41139}"/>
              </a:ext>
            </a:extLst>
          </p:cNvPr>
          <p:cNvSpPr/>
          <p:nvPr/>
        </p:nvSpPr>
        <p:spPr>
          <a:xfrm>
            <a:off x="2600960" y="4622800"/>
            <a:ext cx="1615440" cy="294640"/>
          </a:xfrm>
          <a:prstGeom prst="rect">
            <a:avLst/>
          </a:prstGeom>
          <a:solidFill>
            <a:schemeClr val="accent1">
              <a:alpha val="3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矩形 10">
            <a:extLst>
              <a:ext uri="{FF2B5EF4-FFF2-40B4-BE49-F238E27FC236}">
                <a16:creationId xmlns:a16="http://schemas.microsoft.com/office/drawing/2014/main" id="{5D4A6EDD-6796-4CE5-9808-81EA669CAFF7}"/>
              </a:ext>
            </a:extLst>
          </p:cNvPr>
          <p:cNvSpPr/>
          <p:nvPr/>
        </p:nvSpPr>
        <p:spPr>
          <a:xfrm>
            <a:off x="2661920" y="4907280"/>
            <a:ext cx="1341120" cy="314960"/>
          </a:xfrm>
          <a:prstGeom prst="rect">
            <a:avLst/>
          </a:prstGeom>
          <a:solidFill>
            <a:schemeClr val="accent1">
              <a:alpha val="3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文本框 13">
            <a:extLst>
              <a:ext uri="{FF2B5EF4-FFF2-40B4-BE49-F238E27FC236}">
                <a16:creationId xmlns:a16="http://schemas.microsoft.com/office/drawing/2014/main" id="{C85840C4-3F6B-4707-B2EA-8204CD14B9DB}"/>
              </a:ext>
            </a:extLst>
          </p:cNvPr>
          <p:cNvSpPr txBox="1"/>
          <p:nvPr/>
        </p:nvSpPr>
        <p:spPr>
          <a:xfrm>
            <a:off x="822960" y="5638800"/>
            <a:ext cx="10454640" cy="830997"/>
          </a:xfrm>
          <a:prstGeom prst="rect">
            <a:avLst/>
          </a:prstGeom>
          <a:noFill/>
        </p:spPr>
        <p:txBody>
          <a:bodyPr wrap="square" rtlCol="0">
            <a:spAutoFit/>
          </a:bodyPr>
          <a:lstStyle/>
          <a:p>
            <a:r>
              <a:rPr lang="zh-CN" altLang="en-US" sz="2400" dirty="0"/>
              <a:t>构造函数带有</a:t>
            </a:r>
            <a:r>
              <a:rPr lang="en-US" sz="2400" dirty="0"/>
              <a:t>3</a:t>
            </a:r>
            <a:r>
              <a:rPr lang="zh-CN" altLang="en-US" sz="2400" dirty="0"/>
              <a:t>个形参，在定义类对象时也必须提供对应的实参，可以采用函数调用形式即圆括号传递实参，也可以用</a:t>
            </a:r>
            <a:r>
              <a:rPr lang="en-US" sz="2400" dirty="0"/>
              <a:t>{}</a:t>
            </a:r>
            <a:r>
              <a:rPr lang="zh-CN" altLang="en-US" sz="2400" dirty="0"/>
              <a:t>形式的列表初始化提供实参</a:t>
            </a:r>
            <a:r>
              <a:rPr lang="zh-CN" altLang="en-US" dirty="0"/>
              <a:t>。</a:t>
            </a:r>
            <a:endParaRPr lang="en-US" dirty="0"/>
          </a:p>
        </p:txBody>
      </p:sp>
    </p:spTree>
    <p:extLst>
      <p:ext uri="{BB962C8B-B14F-4D97-AF65-F5344CB8AC3E}">
        <p14:creationId xmlns:p14="http://schemas.microsoft.com/office/powerpoint/2010/main" val="12063074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9323" y="152061"/>
            <a:ext cx="10515600" cy="1325563"/>
          </a:xfrm>
        </p:spPr>
        <p:txBody>
          <a:bodyPr>
            <a:normAutofit/>
          </a:bodyPr>
          <a:lstStyle/>
          <a:p>
            <a:r>
              <a:rPr lang="zh-CN" altLang="en-US" sz="4000" dirty="0"/>
              <a:t>过程式编程</a:t>
            </a:r>
          </a:p>
        </p:txBody>
      </p:sp>
      <p:sp>
        <p:nvSpPr>
          <p:cNvPr id="3" name="内容占位符 2"/>
          <p:cNvSpPr>
            <a:spLocks noGrp="1"/>
          </p:cNvSpPr>
          <p:nvPr>
            <p:ph idx="1"/>
          </p:nvPr>
        </p:nvSpPr>
        <p:spPr>
          <a:xfrm>
            <a:off x="838200" y="1479884"/>
            <a:ext cx="10515600" cy="1224405"/>
          </a:xfrm>
        </p:spPr>
        <p:txBody>
          <a:bodyPr/>
          <a:lstStyle/>
          <a:p>
            <a:r>
              <a:rPr lang="zh-CN" altLang="en-US" b="1" dirty="0"/>
              <a:t>传统的过程式编程</a:t>
            </a:r>
            <a:r>
              <a:rPr lang="zh-CN" altLang="en-US" dirty="0"/>
              <a:t>：变量 </a:t>
            </a:r>
            <a:r>
              <a:rPr lang="en-US" altLang="zh-CN" dirty="0"/>
              <a:t>(</a:t>
            </a:r>
            <a:r>
              <a:rPr lang="zh-CN" altLang="en-US" dirty="0"/>
              <a:t>对象</a:t>
            </a:r>
            <a:r>
              <a:rPr lang="en-US" altLang="zh-CN" dirty="0"/>
              <a:t>)</a:t>
            </a:r>
            <a:r>
              <a:rPr lang="zh-CN" altLang="en-US" dirty="0"/>
              <a:t>就是一些存储数据的内存块，而过程 </a:t>
            </a:r>
            <a:r>
              <a:rPr lang="en-US" altLang="zh-CN" dirty="0"/>
              <a:t>(</a:t>
            </a:r>
            <a:r>
              <a:rPr lang="zh-CN" altLang="en-US" dirty="0"/>
              <a:t>函数</a:t>
            </a:r>
            <a:r>
              <a:rPr lang="en-US" altLang="zh-CN" dirty="0"/>
              <a:t>)</a:t>
            </a:r>
            <a:r>
              <a:rPr lang="zh-CN" altLang="en-US" dirty="0"/>
              <a:t>对这些数据进行处理。</a:t>
            </a:r>
            <a:r>
              <a:rPr lang="en-US" altLang="zh-CN" dirty="0"/>
              <a:t>    </a:t>
            </a:r>
            <a:endParaRPr lang="zh-CN" altLang="en-US" dirty="0"/>
          </a:p>
        </p:txBody>
      </p:sp>
      <p:sp>
        <p:nvSpPr>
          <p:cNvPr id="10" name="文本框 9">
            <a:extLst>
              <a:ext uri="{FF2B5EF4-FFF2-40B4-BE49-F238E27FC236}">
                <a16:creationId xmlns:a16="http://schemas.microsoft.com/office/drawing/2014/main" id="{597027DC-EFD8-4E4C-9846-5C5863D3A800}"/>
              </a:ext>
            </a:extLst>
          </p:cNvPr>
          <p:cNvSpPr txBox="1"/>
          <p:nvPr/>
        </p:nvSpPr>
        <p:spPr>
          <a:xfrm>
            <a:off x="1988598" y="2494626"/>
            <a:ext cx="5592932" cy="4893647"/>
          </a:xfrm>
          <a:prstGeom prst="rect">
            <a:avLst/>
          </a:prstGeom>
          <a:noFill/>
        </p:spPr>
        <p:txBody>
          <a:bodyPr wrap="square" rtlCol="0">
            <a:spAutoFit/>
          </a:bodyPr>
          <a:lstStyle/>
          <a:p>
            <a:r>
              <a:rPr lang="zh-CN" altLang="en-US" sz="2800" dirty="0"/>
              <a:t>全局变量</a:t>
            </a:r>
            <a:endParaRPr lang="en-US" altLang="zh-CN" sz="2800" dirty="0"/>
          </a:p>
          <a:p>
            <a:r>
              <a:rPr lang="en-US" altLang="zh-CN" sz="2800" dirty="0"/>
              <a:t>T  f1(</a:t>
            </a:r>
            <a:r>
              <a:rPr lang="en-US" altLang="zh-CN" sz="2800" dirty="0" err="1"/>
              <a:t>para_list</a:t>
            </a:r>
            <a:r>
              <a:rPr lang="en-US" altLang="zh-CN" sz="2800" dirty="0"/>
              <a:t>){</a:t>
            </a:r>
          </a:p>
          <a:p>
            <a:r>
              <a:rPr lang="en-US" altLang="zh-CN" sz="2800" dirty="0"/>
              <a:t>     </a:t>
            </a:r>
            <a:r>
              <a:rPr lang="zh-CN" altLang="en-US" sz="2800" dirty="0"/>
              <a:t>局部变量</a:t>
            </a:r>
            <a:endParaRPr lang="en-US" altLang="zh-CN" sz="2800" dirty="0"/>
          </a:p>
          <a:p>
            <a:r>
              <a:rPr lang="en-US" altLang="zh-CN" sz="2800" dirty="0"/>
              <a:t>     </a:t>
            </a:r>
            <a:r>
              <a:rPr lang="zh-CN" altLang="en-US" sz="2800" dirty="0"/>
              <a:t>语句</a:t>
            </a:r>
            <a:endParaRPr lang="en-US" altLang="zh-CN" sz="2800" dirty="0"/>
          </a:p>
          <a:p>
            <a:r>
              <a:rPr lang="en-US" sz="2800" dirty="0"/>
              <a:t>}</a:t>
            </a:r>
          </a:p>
          <a:p>
            <a:endParaRPr lang="en-US" sz="2800" dirty="0"/>
          </a:p>
          <a:p>
            <a:r>
              <a:rPr lang="en-US" altLang="zh-CN" sz="2800" dirty="0"/>
              <a:t>T  f2(</a:t>
            </a:r>
            <a:r>
              <a:rPr lang="en-US" altLang="zh-CN" sz="2800" dirty="0" err="1"/>
              <a:t>para_list</a:t>
            </a:r>
            <a:r>
              <a:rPr lang="en-US" altLang="zh-CN" sz="2800" dirty="0"/>
              <a:t>){</a:t>
            </a:r>
          </a:p>
          <a:p>
            <a:r>
              <a:rPr lang="en-US" altLang="zh-CN" sz="2800" dirty="0"/>
              <a:t>     </a:t>
            </a:r>
            <a:r>
              <a:rPr lang="zh-CN" altLang="en-US" sz="2800" dirty="0"/>
              <a:t>局部变量</a:t>
            </a:r>
            <a:endParaRPr lang="en-US" altLang="zh-CN" sz="2800" dirty="0"/>
          </a:p>
          <a:p>
            <a:r>
              <a:rPr lang="en-US" altLang="zh-CN" sz="2800" dirty="0"/>
              <a:t>     </a:t>
            </a:r>
            <a:r>
              <a:rPr lang="zh-CN" altLang="en-US" sz="2800" dirty="0"/>
              <a:t>语句</a:t>
            </a:r>
            <a:endParaRPr lang="en-US" altLang="zh-CN" sz="2800" dirty="0"/>
          </a:p>
          <a:p>
            <a:r>
              <a:rPr lang="en-US" sz="2800" dirty="0"/>
              <a:t>}</a:t>
            </a:r>
          </a:p>
          <a:p>
            <a:endParaRPr lang="en-US" sz="3200" dirty="0"/>
          </a:p>
        </p:txBody>
      </p:sp>
    </p:spTree>
    <p:extLst>
      <p:ext uri="{BB962C8B-B14F-4D97-AF65-F5344CB8AC3E}">
        <p14:creationId xmlns:p14="http://schemas.microsoft.com/office/powerpoint/2010/main" val="355682939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13">
            <a:extLst>
              <a:ext uri="{FF2B5EF4-FFF2-40B4-BE49-F238E27FC236}">
                <a16:creationId xmlns:a16="http://schemas.microsoft.com/office/drawing/2014/main" id="{C85840C4-3F6B-4707-B2EA-8204CD14B9DB}"/>
              </a:ext>
            </a:extLst>
          </p:cNvPr>
          <p:cNvSpPr txBox="1"/>
          <p:nvPr/>
        </p:nvSpPr>
        <p:spPr>
          <a:xfrm>
            <a:off x="721360" y="5903893"/>
            <a:ext cx="10454640" cy="954107"/>
          </a:xfrm>
          <a:prstGeom prst="rect">
            <a:avLst/>
          </a:prstGeom>
          <a:noFill/>
        </p:spPr>
        <p:txBody>
          <a:bodyPr wrap="square" rtlCol="0">
            <a:spAutoFit/>
          </a:bodyPr>
          <a:lstStyle/>
          <a:p>
            <a:r>
              <a:rPr lang="zh-CN" altLang="en-US" sz="2800" dirty="0"/>
              <a:t>和普通的函数调用一样，如果定义类对象时少于或多于</a:t>
            </a:r>
            <a:r>
              <a:rPr lang="en-US" sz="2800" dirty="0"/>
              <a:t>3</a:t>
            </a:r>
            <a:r>
              <a:rPr lang="zh-CN" altLang="en-US" sz="2800" dirty="0"/>
              <a:t>个实参，则编译器会报错。</a:t>
            </a:r>
            <a:endParaRPr lang="en-US" sz="2800" dirty="0"/>
          </a:p>
        </p:txBody>
      </p:sp>
      <p:pic>
        <p:nvPicPr>
          <p:cNvPr id="2" name="图片 1">
            <a:extLst>
              <a:ext uri="{FF2B5EF4-FFF2-40B4-BE49-F238E27FC236}">
                <a16:creationId xmlns:a16="http://schemas.microsoft.com/office/drawing/2014/main" id="{A2F33859-A078-46A8-A875-C217289326AB}"/>
              </a:ext>
            </a:extLst>
          </p:cNvPr>
          <p:cNvPicPr>
            <a:picLocks noChangeAspect="1"/>
          </p:cNvPicPr>
          <p:nvPr/>
        </p:nvPicPr>
        <p:blipFill>
          <a:blip r:embed="rId2"/>
          <a:stretch>
            <a:fillRect/>
          </a:stretch>
        </p:blipFill>
        <p:spPr>
          <a:xfrm>
            <a:off x="953452" y="306070"/>
            <a:ext cx="9553575" cy="5676900"/>
          </a:xfrm>
          <a:prstGeom prst="rect">
            <a:avLst/>
          </a:prstGeom>
        </p:spPr>
      </p:pic>
      <p:sp>
        <p:nvSpPr>
          <p:cNvPr id="12" name="矩形 11">
            <a:extLst>
              <a:ext uri="{FF2B5EF4-FFF2-40B4-BE49-F238E27FC236}">
                <a16:creationId xmlns:a16="http://schemas.microsoft.com/office/drawing/2014/main" id="{521747E5-5182-4CA9-8C5E-06EA28013DCF}"/>
              </a:ext>
            </a:extLst>
          </p:cNvPr>
          <p:cNvSpPr/>
          <p:nvPr/>
        </p:nvSpPr>
        <p:spPr>
          <a:xfrm>
            <a:off x="1361440" y="4602480"/>
            <a:ext cx="6939280" cy="690880"/>
          </a:xfrm>
          <a:prstGeom prst="rect">
            <a:avLst/>
          </a:prstGeom>
          <a:solidFill>
            <a:schemeClr val="accent1">
              <a:alpha val="3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9617229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BF92B0A9-CBC4-458D-A77B-CE6387F9132B}"/>
              </a:ext>
            </a:extLst>
          </p:cNvPr>
          <p:cNvSpPr>
            <a:spLocks noGrp="1"/>
          </p:cNvSpPr>
          <p:nvPr>
            <p:ph idx="1"/>
          </p:nvPr>
        </p:nvSpPr>
        <p:spPr>
          <a:xfrm>
            <a:off x="817880" y="294640"/>
            <a:ext cx="10515600" cy="4856163"/>
          </a:xfrm>
        </p:spPr>
        <p:txBody>
          <a:bodyPr/>
          <a:lstStyle/>
          <a:p>
            <a:pPr>
              <a:lnSpc>
                <a:spcPct val="120000"/>
              </a:lnSpc>
              <a:spcBef>
                <a:spcPts val="0"/>
              </a:spcBef>
            </a:pPr>
            <a:r>
              <a:rPr lang="zh-CN" altLang="en-US" dirty="0"/>
              <a:t>如果定义了构造函数，则编译器就不会再生成默认构造函数</a:t>
            </a:r>
          </a:p>
        </p:txBody>
      </p:sp>
      <p:pic>
        <p:nvPicPr>
          <p:cNvPr id="6" name="图片 5">
            <a:extLst>
              <a:ext uri="{FF2B5EF4-FFF2-40B4-BE49-F238E27FC236}">
                <a16:creationId xmlns:a16="http://schemas.microsoft.com/office/drawing/2014/main" id="{0CDFD9B5-F9BF-4AA8-8AAF-37A5F9150BC8}"/>
              </a:ext>
            </a:extLst>
          </p:cNvPr>
          <p:cNvPicPr>
            <a:picLocks noChangeAspect="1"/>
          </p:cNvPicPr>
          <p:nvPr/>
        </p:nvPicPr>
        <p:blipFill>
          <a:blip r:embed="rId2"/>
          <a:stretch>
            <a:fillRect/>
          </a:stretch>
        </p:blipFill>
        <p:spPr>
          <a:xfrm>
            <a:off x="756920" y="1120140"/>
            <a:ext cx="10906760" cy="5453380"/>
          </a:xfrm>
          <a:prstGeom prst="rect">
            <a:avLst/>
          </a:prstGeom>
        </p:spPr>
      </p:pic>
      <p:sp>
        <p:nvSpPr>
          <p:cNvPr id="15" name="矩形 14">
            <a:extLst>
              <a:ext uri="{FF2B5EF4-FFF2-40B4-BE49-F238E27FC236}">
                <a16:creationId xmlns:a16="http://schemas.microsoft.com/office/drawing/2014/main" id="{46F78FDF-664F-456F-8AD5-D218F89AB4A0}"/>
              </a:ext>
            </a:extLst>
          </p:cNvPr>
          <p:cNvSpPr/>
          <p:nvPr/>
        </p:nvSpPr>
        <p:spPr>
          <a:xfrm>
            <a:off x="1828800" y="5384800"/>
            <a:ext cx="1148080" cy="447040"/>
          </a:xfrm>
          <a:prstGeom prst="rect">
            <a:avLst/>
          </a:prstGeom>
          <a:solidFill>
            <a:schemeClr val="accent1">
              <a:alpha val="3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30447474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BF92B0A9-CBC4-458D-A77B-CE6387F9132B}"/>
              </a:ext>
            </a:extLst>
          </p:cNvPr>
          <p:cNvSpPr>
            <a:spLocks noGrp="1"/>
          </p:cNvSpPr>
          <p:nvPr>
            <p:ph idx="1"/>
          </p:nvPr>
        </p:nvSpPr>
        <p:spPr>
          <a:xfrm>
            <a:off x="817880" y="294640"/>
            <a:ext cx="10515600" cy="4856163"/>
          </a:xfrm>
        </p:spPr>
        <p:txBody>
          <a:bodyPr/>
          <a:lstStyle/>
          <a:p>
            <a:pPr>
              <a:lnSpc>
                <a:spcPct val="120000"/>
              </a:lnSpc>
              <a:spcBef>
                <a:spcPts val="0"/>
              </a:spcBef>
            </a:pPr>
            <a:r>
              <a:rPr lang="zh-CN" altLang="en-US" dirty="0"/>
              <a:t>可以定义多个构造函数</a:t>
            </a:r>
          </a:p>
        </p:txBody>
      </p:sp>
      <p:pic>
        <p:nvPicPr>
          <p:cNvPr id="2" name="图片 1">
            <a:extLst>
              <a:ext uri="{FF2B5EF4-FFF2-40B4-BE49-F238E27FC236}">
                <a16:creationId xmlns:a16="http://schemas.microsoft.com/office/drawing/2014/main" id="{EC226793-F466-4FBA-9DB9-1C0B602EE5F3}"/>
              </a:ext>
            </a:extLst>
          </p:cNvPr>
          <p:cNvPicPr>
            <a:picLocks noChangeAspect="1"/>
          </p:cNvPicPr>
          <p:nvPr/>
        </p:nvPicPr>
        <p:blipFill>
          <a:blip r:embed="rId2"/>
          <a:stretch>
            <a:fillRect/>
          </a:stretch>
        </p:blipFill>
        <p:spPr>
          <a:xfrm>
            <a:off x="1304925" y="904875"/>
            <a:ext cx="9582150" cy="5048250"/>
          </a:xfrm>
          <a:prstGeom prst="rect">
            <a:avLst/>
          </a:prstGeom>
        </p:spPr>
      </p:pic>
      <p:sp>
        <p:nvSpPr>
          <p:cNvPr id="6" name="矩形 5">
            <a:extLst>
              <a:ext uri="{FF2B5EF4-FFF2-40B4-BE49-F238E27FC236}">
                <a16:creationId xmlns:a16="http://schemas.microsoft.com/office/drawing/2014/main" id="{1D652AFD-33BA-41FF-8BB6-574A5175A3C2}"/>
              </a:ext>
            </a:extLst>
          </p:cNvPr>
          <p:cNvSpPr/>
          <p:nvPr/>
        </p:nvSpPr>
        <p:spPr>
          <a:xfrm>
            <a:off x="1706880" y="2072640"/>
            <a:ext cx="3566160" cy="701040"/>
          </a:xfrm>
          <a:prstGeom prst="rect">
            <a:avLst/>
          </a:prstGeom>
          <a:solidFill>
            <a:schemeClr val="accent1">
              <a:alpha val="3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矩形 6">
            <a:extLst>
              <a:ext uri="{FF2B5EF4-FFF2-40B4-BE49-F238E27FC236}">
                <a16:creationId xmlns:a16="http://schemas.microsoft.com/office/drawing/2014/main" id="{B43DE385-29C2-41EE-9666-110C54202AA3}"/>
              </a:ext>
            </a:extLst>
          </p:cNvPr>
          <p:cNvSpPr/>
          <p:nvPr/>
        </p:nvSpPr>
        <p:spPr>
          <a:xfrm>
            <a:off x="1645920" y="4714240"/>
            <a:ext cx="3566160" cy="701040"/>
          </a:xfrm>
          <a:prstGeom prst="rect">
            <a:avLst/>
          </a:prstGeom>
          <a:solidFill>
            <a:schemeClr val="accent1">
              <a:alpha val="3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1101416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BF92B0A9-CBC4-458D-A77B-CE6387F9132B}"/>
              </a:ext>
            </a:extLst>
          </p:cNvPr>
          <p:cNvSpPr>
            <a:spLocks noGrp="1"/>
          </p:cNvSpPr>
          <p:nvPr>
            <p:ph idx="1"/>
          </p:nvPr>
        </p:nvSpPr>
        <p:spPr>
          <a:xfrm>
            <a:off x="817880" y="294640"/>
            <a:ext cx="10515600" cy="4856163"/>
          </a:xfrm>
        </p:spPr>
        <p:txBody>
          <a:bodyPr/>
          <a:lstStyle/>
          <a:p>
            <a:pPr>
              <a:lnSpc>
                <a:spcPct val="120000"/>
              </a:lnSpc>
              <a:spcBef>
                <a:spcPts val="0"/>
              </a:spcBef>
            </a:pPr>
            <a:r>
              <a:rPr lang="zh-CN" altLang="en-US" dirty="0"/>
              <a:t>可以通过</a:t>
            </a:r>
            <a:r>
              <a:rPr lang="en-US" b="1" dirty="0"/>
              <a:t>default</a:t>
            </a:r>
            <a:r>
              <a:rPr lang="zh-CN" altLang="en-US" dirty="0"/>
              <a:t>关键字来通知编译器生成默认构造函数</a:t>
            </a:r>
          </a:p>
        </p:txBody>
      </p:sp>
      <p:pic>
        <p:nvPicPr>
          <p:cNvPr id="4" name="图片 3">
            <a:extLst>
              <a:ext uri="{FF2B5EF4-FFF2-40B4-BE49-F238E27FC236}">
                <a16:creationId xmlns:a16="http://schemas.microsoft.com/office/drawing/2014/main" id="{538B7B47-57B9-49FF-BE67-2E89973A29D6}"/>
              </a:ext>
            </a:extLst>
          </p:cNvPr>
          <p:cNvPicPr>
            <a:picLocks noChangeAspect="1"/>
          </p:cNvPicPr>
          <p:nvPr/>
        </p:nvPicPr>
        <p:blipFill>
          <a:blip r:embed="rId2"/>
          <a:stretch>
            <a:fillRect/>
          </a:stretch>
        </p:blipFill>
        <p:spPr>
          <a:xfrm>
            <a:off x="810485" y="1282064"/>
            <a:ext cx="11381515" cy="4620895"/>
          </a:xfrm>
          <a:prstGeom prst="rect">
            <a:avLst/>
          </a:prstGeom>
        </p:spPr>
      </p:pic>
      <p:sp>
        <p:nvSpPr>
          <p:cNvPr id="12" name="矩形 11">
            <a:extLst>
              <a:ext uri="{FF2B5EF4-FFF2-40B4-BE49-F238E27FC236}">
                <a16:creationId xmlns:a16="http://schemas.microsoft.com/office/drawing/2014/main" id="{31D151D2-EDCA-431C-BC8A-30B279F25513}"/>
              </a:ext>
            </a:extLst>
          </p:cNvPr>
          <p:cNvSpPr/>
          <p:nvPr/>
        </p:nvSpPr>
        <p:spPr>
          <a:xfrm>
            <a:off x="1270000" y="2682240"/>
            <a:ext cx="3088640" cy="690880"/>
          </a:xfrm>
          <a:prstGeom prst="rect">
            <a:avLst/>
          </a:prstGeom>
          <a:solidFill>
            <a:schemeClr val="accent1">
              <a:alpha val="3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00968787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BF92B0A9-CBC4-458D-A77B-CE6387F9132B}"/>
              </a:ext>
            </a:extLst>
          </p:cNvPr>
          <p:cNvSpPr>
            <a:spLocks noGrp="1"/>
          </p:cNvSpPr>
          <p:nvPr>
            <p:ph idx="1"/>
          </p:nvPr>
        </p:nvSpPr>
        <p:spPr>
          <a:xfrm>
            <a:off x="787400" y="406400"/>
            <a:ext cx="10515600" cy="4856163"/>
          </a:xfrm>
        </p:spPr>
        <p:txBody>
          <a:bodyPr/>
          <a:lstStyle/>
          <a:p>
            <a:r>
              <a:rPr lang="zh-CN" altLang="en-US" dirty="0"/>
              <a:t>和普通函数一样，类的成员函数（包括构造函数）的参数也可以有默认值</a:t>
            </a:r>
            <a:r>
              <a:rPr lang="en-US" dirty="0"/>
              <a:t>,</a:t>
            </a:r>
            <a:r>
              <a:rPr lang="zh-CN" altLang="en-US" dirty="0"/>
              <a:t>并遵守默认参数一律靠右的规则：</a:t>
            </a:r>
            <a:endParaRPr lang="en-US" dirty="0"/>
          </a:p>
        </p:txBody>
      </p:sp>
      <p:pic>
        <p:nvPicPr>
          <p:cNvPr id="2" name="图片 1">
            <a:extLst>
              <a:ext uri="{FF2B5EF4-FFF2-40B4-BE49-F238E27FC236}">
                <a16:creationId xmlns:a16="http://schemas.microsoft.com/office/drawing/2014/main" id="{3BA3395A-C6E5-452E-A980-7A916D104002}"/>
              </a:ext>
            </a:extLst>
          </p:cNvPr>
          <p:cNvPicPr>
            <a:picLocks noChangeAspect="1"/>
          </p:cNvPicPr>
          <p:nvPr/>
        </p:nvPicPr>
        <p:blipFill>
          <a:blip r:embed="rId2"/>
          <a:stretch>
            <a:fillRect/>
          </a:stretch>
        </p:blipFill>
        <p:spPr>
          <a:xfrm>
            <a:off x="772477" y="1419542"/>
            <a:ext cx="11079245" cy="4117658"/>
          </a:xfrm>
          <a:prstGeom prst="rect">
            <a:avLst/>
          </a:prstGeom>
        </p:spPr>
      </p:pic>
      <p:sp>
        <p:nvSpPr>
          <p:cNvPr id="6" name="矩形 5">
            <a:extLst>
              <a:ext uri="{FF2B5EF4-FFF2-40B4-BE49-F238E27FC236}">
                <a16:creationId xmlns:a16="http://schemas.microsoft.com/office/drawing/2014/main" id="{F7B1D951-3749-41BA-86C7-10C4A6DA0C29}"/>
              </a:ext>
            </a:extLst>
          </p:cNvPr>
          <p:cNvSpPr/>
          <p:nvPr/>
        </p:nvSpPr>
        <p:spPr>
          <a:xfrm>
            <a:off x="2072640" y="2722880"/>
            <a:ext cx="4836160" cy="386080"/>
          </a:xfrm>
          <a:prstGeom prst="rect">
            <a:avLst/>
          </a:prstGeom>
          <a:solidFill>
            <a:schemeClr val="accent1">
              <a:alpha val="3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文本框 4">
            <a:extLst>
              <a:ext uri="{FF2B5EF4-FFF2-40B4-BE49-F238E27FC236}">
                <a16:creationId xmlns:a16="http://schemas.microsoft.com/office/drawing/2014/main" id="{3FF7FC4D-ABEE-416A-9C64-10B68FDAABCD}"/>
              </a:ext>
            </a:extLst>
          </p:cNvPr>
          <p:cNvSpPr txBox="1"/>
          <p:nvPr/>
        </p:nvSpPr>
        <p:spPr>
          <a:xfrm>
            <a:off x="487680" y="5720081"/>
            <a:ext cx="11094720" cy="523220"/>
          </a:xfrm>
          <a:prstGeom prst="rect">
            <a:avLst/>
          </a:prstGeom>
          <a:noFill/>
        </p:spPr>
        <p:txBody>
          <a:bodyPr wrap="square" rtlCol="0">
            <a:spAutoFit/>
          </a:bodyPr>
          <a:lstStyle/>
          <a:p>
            <a:r>
              <a:rPr lang="zh-CN" altLang="en-US" sz="2800" dirty="0"/>
              <a:t>因为这个构造函数的每个参数都有默认值，所以它就是默认构造函数。</a:t>
            </a:r>
            <a:endParaRPr lang="en-US" sz="2800" dirty="0"/>
          </a:p>
        </p:txBody>
      </p:sp>
    </p:spTree>
    <p:extLst>
      <p:ext uri="{BB962C8B-B14F-4D97-AF65-F5344CB8AC3E}">
        <p14:creationId xmlns:p14="http://schemas.microsoft.com/office/powerpoint/2010/main" val="12531381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BF92B0A9-CBC4-458D-A77B-CE6387F9132B}"/>
              </a:ext>
            </a:extLst>
          </p:cNvPr>
          <p:cNvSpPr>
            <a:spLocks noGrp="1"/>
          </p:cNvSpPr>
          <p:nvPr>
            <p:ph idx="1"/>
          </p:nvPr>
        </p:nvSpPr>
        <p:spPr>
          <a:xfrm>
            <a:off x="817880" y="518160"/>
            <a:ext cx="10515600" cy="4856163"/>
          </a:xfrm>
        </p:spPr>
        <p:txBody>
          <a:bodyPr/>
          <a:lstStyle/>
          <a:p>
            <a:r>
              <a:rPr lang="zh-CN" altLang="en-US" dirty="0"/>
              <a:t>因为有了这个默认构造函数，不能在该类中再添加不带参数的默认构造函数。如：</a:t>
            </a:r>
            <a:endParaRPr lang="en-US" dirty="0"/>
          </a:p>
        </p:txBody>
      </p:sp>
      <p:pic>
        <p:nvPicPr>
          <p:cNvPr id="4" name="图片 3">
            <a:extLst>
              <a:ext uri="{FF2B5EF4-FFF2-40B4-BE49-F238E27FC236}">
                <a16:creationId xmlns:a16="http://schemas.microsoft.com/office/drawing/2014/main" id="{79812AF5-59A8-489D-9F7B-382C0B576D43}"/>
              </a:ext>
            </a:extLst>
          </p:cNvPr>
          <p:cNvPicPr>
            <a:picLocks noChangeAspect="1"/>
          </p:cNvPicPr>
          <p:nvPr/>
        </p:nvPicPr>
        <p:blipFill>
          <a:blip r:embed="rId2"/>
          <a:stretch>
            <a:fillRect/>
          </a:stretch>
        </p:blipFill>
        <p:spPr>
          <a:xfrm>
            <a:off x="967104" y="1924684"/>
            <a:ext cx="10827217" cy="3449955"/>
          </a:xfrm>
          <a:prstGeom prst="rect">
            <a:avLst/>
          </a:prstGeom>
        </p:spPr>
      </p:pic>
    </p:spTree>
    <p:extLst>
      <p:ext uri="{BB962C8B-B14F-4D97-AF65-F5344CB8AC3E}">
        <p14:creationId xmlns:p14="http://schemas.microsoft.com/office/powerpoint/2010/main" val="327555318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BF92B0A9-CBC4-458D-A77B-CE6387F9132B}"/>
              </a:ext>
            </a:extLst>
          </p:cNvPr>
          <p:cNvSpPr>
            <a:spLocks noGrp="1"/>
          </p:cNvSpPr>
          <p:nvPr>
            <p:ph idx="1"/>
          </p:nvPr>
        </p:nvSpPr>
        <p:spPr>
          <a:xfrm>
            <a:off x="817880" y="518160"/>
            <a:ext cx="10515600" cy="4856163"/>
          </a:xfrm>
        </p:spPr>
        <p:txBody>
          <a:bodyPr/>
          <a:lstStyle/>
          <a:p>
            <a:r>
              <a:rPr lang="zh-CN" altLang="en-US" dirty="0"/>
              <a:t>因为有了这个默认构造函数，不能在该类中再添加不带参数的默认构造函数。如：</a:t>
            </a:r>
            <a:endParaRPr lang="en-US" dirty="0"/>
          </a:p>
        </p:txBody>
      </p:sp>
      <p:pic>
        <p:nvPicPr>
          <p:cNvPr id="4" name="图片 3">
            <a:extLst>
              <a:ext uri="{FF2B5EF4-FFF2-40B4-BE49-F238E27FC236}">
                <a16:creationId xmlns:a16="http://schemas.microsoft.com/office/drawing/2014/main" id="{79812AF5-59A8-489D-9F7B-382C0B576D43}"/>
              </a:ext>
            </a:extLst>
          </p:cNvPr>
          <p:cNvPicPr>
            <a:picLocks noChangeAspect="1"/>
          </p:cNvPicPr>
          <p:nvPr/>
        </p:nvPicPr>
        <p:blipFill>
          <a:blip r:embed="rId2"/>
          <a:stretch>
            <a:fillRect/>
          </a:stretch>
        </p:blipFill>
        <p:spPr>
          <a:xfrm>
            <a:off x="967104" y="1924684"/>
            <a:ext cx="10827217" cy="3449955"/>
          </a:xfrm>
          <a:prstGeom prst="rect">
            <a:avLst/>
          </a:prstGeom>
        </p:spPr>
      </p:pic>
    </p:spTree>
    <p:extLst>
      <p:ext uri="{BB962C8B-B14F-4D97-AF65-F5344CB8AC3E}">
        <p14:creationId xmlns:p14="http://schemas.microsoft.com/office/powerpoint/2010/main" val="115964485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E1BF36-0053-4FC1-8436-21F456794721}"/>
              </a:ext>
            </a:extLst>
          </p:cNvPr>
          <p:cNvSpPr>
            <a:spLocks noGrp="1"/>
          </p:cNvSpPr>
          <p:nvPr>
            <p:ph type="title"/>
          </p:nvPr>
        </p:nvSpPr>
        <p:spPr>
          <a:xfrm>
            <a:off x="838200" y="2213660"/>
            <a:ext cx="10515600" cy="1325563"/>
          </a:xfrm>
        </p:spPr>
        <p:txBody>
          <a:bodyPr>
            <a:normAutofit/>
          </a:bodyPr>
          <a:lstStyle/>
          <a:p>
            <a:r>
              <a:rPr lang="zh-CN" altLang="en-US" sz="8000" dirty="0"/>
              <a:t>初始化成员列表</a:t>
            </a:r>
          </a:p>
        </p:txBody>
      </p:sp>
    </p:spTree>
    <p:extLst>
      <p:ext uri="{BB962C8B-B14F-4D97-AF65-F5344CB8AC3E}">
        <p14:creationId xmlns:p14="http://schemas.microsoft.com/office/powerpoint/2010/main" val="222707684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66B715-187F-44E9-914D-FFA315DA6500}"/>
              </a:ext>
            </a:extLst>
          </p:cNvPr>
          <p:cNvSpPr>
            <a:spLocks noGrp="1"/>
          </p:cNvSpPr>
          <p:nvPr>
            <p:ph type="title"/>
          </p:nvPr>
        </p:nvSpPr>
        <p:spPr>
          <a:xfrm>
            <a:off x="848360" y="263525"/>
            <a:ext cx="10515600" cy="915035"/>
          </a:xfrm>
        </p:spPr>
        <p:txBody>
          <a:bodyPr/>
          <a:lstStyle/>
          <a:p>
            <a:pPr algn="l"/>
            <a:r>
              <a:rPr lang="zh-CN" altLang="en-US" dirty="0"/>
              <a:t>初始化成员列表</a:t>
            </a:r>
            <a:endParaRPr lang="en-US" dirty="0"/>
          </a:p>
        </p:txBody>
      </p:sp>
      <p:sp>
        <p:nvSpPr>
          <p:cNvPr id="3" name="内容占位符 2">
            <a:extLst>
              <a:ext uri="{FF2B5EF4-FFF2-40B4-BE49-F238E27FC236}">
                <a16:creationId xmlns:a16="http://schemas.microsoft.com/office/drawing/2014/main" id="{1384D6E8-EBDF-4FA1-877B-C787A0D46FB8}"/>
              </a:ext>
            </a:extLst>
          </p:cNvPr>
          <p:cNvSpPr>
            <a:spLocks noGrp="1"/>
          </p:cNvSpPr>
          <p:nvPr>
            <p:ph idx="1"/>
          </p:nvPr>
        </p:nvSpPr>
        <p:spPr>
          <a:xfrm>
            <a:off x="838200" y="1310640"/>
            <a:ext cx="10515600" cy="4866323"/>
          </a:xfrm>
        </p:spPr>
        <p:txBody>
          <a:bodyPr>
            <a:normAutofit lnSpcReduction="10000"/>
          </a:bodyPr>
          <a:lstStyle/>
          <a:p>
            <a:r>
              <a:rPr lang="zh-CN" altLang="en-US" dirty="0"/>
              <a:t>对于构造函数，可以在函数体前面对类的数据成员进行初始化</a:t>
            </a:r>
            <a:endParaRPr lang="en-US" altLang="zh-CN" dirty="0"/>
          </a:p>
          <a:p>
            <a:endParaRPr lang="en-US" dirty="0"/>
          </a:p>
          <a:p>
            <a:endParaRPr lang="en-US" dirty="0"/>
          </a:p>
          <a:p>
            <a:endParaRPr lang="en-US" dirty="0"/>
          </a:p>
          <a:p>
            <a:endParaRPr lang="en-US" dirty="0"/>
          </a:p>
          <a:p>
            <a:endParaRPr lang="en-US" dirty="0"/>
          </a:p>
          <a:p>
            <a:endParaRPr lang="en-US" dirty="0"/>
          </a:p>
          <a:p>
            <a:endParaRPr lang="en-US" dirty="0"/>
          </a:p>
          <a:p>
            <a:r>
              <a:rPr lang="zh-CN" altLang="en-US" dirty="0"/>
              <a:t>避免了</a:t>
            </a:r>
            <a:r>
              <a:rPr lang="en-US" dirty="0"/>
              <a:t>“</a:t>
            </a:r>
            <a:r>
              <a:rPr lang="zh-CN" altLang="en-US" dirty="0"/>
              <a:t>在进入构造函数前先默认初始化类成员，然后在构造函数体里再对这些成员重新赋值</a:t>
            </a:r>
            <a:r>
              <a:rPr lang="en-US" dirty="0"/>
              <a:t>”</a:t>
            </a:r>
            <a:r>
              <a:rPr lang="zh-CN" altLang="en-US" dirty="0"/>
              <a:t>，而直接用构造函数的参数对类对象的成员初始化一次，函数体中不再重新初始化。</a:t>
            </a:r>
            <a:endParaRPr lang="en-US" dirty="0"/>
          </a:p>
          <a:p>
            <a:pPr marL="0" indent="0">
              <a:buNone/>
            </a:pPr>
            <a:endParaRPr lang="en-US" dirty="0"/>
          </a:p>
        </p:txBody>
      </p:sp>
      <p:pic>
        <p:nvPicPr>
          <p:cNvPr id="4" name="图片 3">
            <a:extLst>
              <a:ext uri="{FF2B5EF4-FFF2-40B4-BE49-F238E27FC236}">
                <a16:creationId xmlns:a16="http://schemas.microsoft.com/office/drawing/2014/main" id="{64CAC39E-437A-4B62-B958-07DDCEDCE080}"/>
              </a:ext>
            </a:extLst>
          </p:cNvPr>
          <p:cNvPicPr>
            <a:picLocks noChangeAspect="1"/>
          </p:cNvPicPr>
          <p:nvPr/>
        </p:nvPicPr>
        <p:blipFill>
          <a:blip r:embed="rId2"/>
          <a:stretch>
            <a:fillRect/>
          </a:stretch>
        </p:blipFill>
        <p:spPr>
          <a:xfrm>
            <a:off x="618172" y="1965960"/>
            <a:ext cx="11494067" cy="2413000"/>
          </a:xfrm>
          <a:prstGeom prst="rect">
            <a:avLst/>
          </a:prstGeom>
        </p:spPr>
      </p:pic>
    </p:spTree>
    <p:extLst>
      <p:ext uri="{BB962C8B-B14F-4D97-AF65-F5344CB8AC3E}">
        <p14:creationId xmlns:p14="http://schemas.microsoft.com/office/powerpoint/2010/main" val="11028301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66B715-187F-44E9-914D-FFA315DA6500}"/>
              </a:ext>
            </a:extLst>
          </p:cNvPr>
          <p:cNvSpPr>
            <a:spLocks noGrp="1"/>
          </p:cNvSpPr>
          <p:nvPr>
            <p:ph type="title"/>
          </p:nvPr>
        </p:nvSpPr>
        <p:spPr>
          <a:xfrm>
            <a:off x="848360" y="263525"/>
            <a:ext cx="10515600" cy="915035"/>
          </a:xfrm>
        </p:spPr>
        <p:txBody>
          <a:bodyPr/>
          <a:lstStyle/>
          <a:p>
            <a:pPr algn="l"/>
            <a:r>
              <a:rPr lang="zh-CN" altLang="en-US" dirty="0"/>
              <a:t>初始化成员列表</a:t>
            </a:r>
            <a:endParaRPr lang="en-US" dirty="0"/>
          </a:p>
        </p:txBody>
      </p:sp>
      <p:sp>
        <p:nvSpPr>
          <p:cNvPr id="3" name="内容占位符 2">
            <a:extLst>
              <a:ext uri="{FF2B5EF4-FFF2-40B4-BE49-F238E27FC236}">
                <a16:creationId xmlns:a16="http://schemas.microsoft.com/office/drawing/2014/main" id="{1384D6E8-EBDF-4FA1-877B-C787A0D46FB8}"/>
              </a:ext>
            </a:extLst>
          </p:cNvPr>
          <p:cNvSpPr>
            <a:spLocks noGrp="1"/>
          </p:cNvSpPr>
          <p:nvPr>
            <p:ph idx="1"/>
          </p:nvPr>
        </p:nvSpPr>
        <p:spPr>
          <a:xfrm>
            <a:off x="838200" y="1310640"/>
            <a:ext cx="10515600" cy="4866323"/>
          </a:xfrm>
        </p:spPr>
        <p:txBody>
          <a:bodyPr>
            <a:normAutofit/>
          </a:bodyPr>
          <a:lstStyle/>
          <a:p>
            <a:r>
              <a:rPr lang="zh-CN" altLang="en-US" dirty="0"/>
              <a:t>用初始化成员列表对类对象的数据成员初始化时，是按照这些数据成员在类中出现的次序初始化的，和它们在初始化列表中出现的次序无关。</a:t>
            </a:r>
            <a:endParaRPr lang="en-US" dirty="0"/>
          </a:p>
          <a:p>
            <a:endParaRPr lang="en-US" dirty="0"/>
          </a:p>
          <a:p>
            <a:endParaRPr lang="en-US" dirty="0"/>
          </a:p>
          <a:p>
            <a:endParaRPr lang="en-US" dirty="0"/>
          </a:p>
          <a:p>
            <a:endParaRPr lang="en-US" dirty="0"/>
          </a:p>
          <a:p>
            <a:endParaRPr lang="en-US" dirty="0"/>
          </a:p>
          <a:p>
            <a:pPr marL="0" indent="0">
              <a:buNone/>
            </a:pPr>
            <a:endParaRPr lang="en-US" dirty="0"/>
          </a:p>
        </p:txBody>
      </p:sp>
      <p:pic>
        <p:nvPicPr>
          <p:cNvPr id="5" name="图片 4">
            <a:extLst>
              <a:ext uri="{FF2B5EF4-FFF2-40B4-BE49-F238E27FC236}">
                <a16:creationId xmlns:a16="http://schemas.microsoft.com/office/drawing/2014/main" id="{B1DF1500-86A9-4517-B7DC-A1BB9966C16C}"/>
              </a:ext>
            </a:extLst>
          </p:cNvPr>
          <p:cNvPicPr>
            <a:picLocks noChangeAspect="1"/>
          </p:cNvPicPr>
          <p:nvPr/>
        </p:nvPicPr>
        <p:blipFill>
          <a:blip r:embed="rId2"/>
          <a:stretch>
            <a:fillRect/>
          </a:stretch>
        </p:blipFill>
        <p:spPr>
          <a:xfrm>
            <a:off x="1158240" y="2916872"/>
            <a:ext cx="9448800" cy="333375"/>
          </a:xfrm>
          <a:prstGeom prst="rect">
            <a:avLst/>
          </a:prstGeom>
        </p:spPr>
      </p:pic>
      <p:sp>
        <p:nvSpPr>
          <p:cNvPr id="6" name="文本框 5">
            <a:extLst>
              <a:ext uri="{FF2B5EF4-FFF2-40B4-BE49-F238E27FC236}">
                <a16:creationId xmlns:a16="http://schemas.microsoft.com/office/drawing/2014/main" id="{6AA99F20-39C0-4168-BC2A-DF546D4A6B04}"/>
              </a:ext>
            </a:extLst>
          </p:cNvPr>
          <p:cNvSpPr txBox="1"/>
          <p:nvPr/>
        </p:nvSpPr>
        <p:spPr>
          <a:xfrm>
            <a:off x="1107440" y="4328160"/>
            <a:ext cx="10353040" cy="954107"/>
          </a:xfrm>
          <a:prstGeom prst="rect">
            <a:avLst/>
          </a:prstGeom>
          <a:noFill/>
        </p:spPr>
        <p:txBody>
          <a:bodyPr wrap="square" rtlCol="0">
            <a:spAutoFit/>
          </a:bodyPr>
          <a:lstStyle/>
          <a:p>
            <a:r>
              <a:rPr lang="zh-CN" altLang="en-US" sz="2800" dirty="0"/>
              <a:t>仍然按照数据成员在</a:t>
            </a:r>
            <a:r>
              <a:rPr lang="en-US" sz="2800" dirty="0"/>
              <a:t>Date</a:t>
            </a:r>
            <a:r>
              <a:rPr lang="zh-CN" altLang="en-US" sz="2800" dirty="0"/>
              <a:t>中定义的次序即</a:t>
            </a:r>
            <a:r>
              <a:rPr lang="en-US" sz="2800" dirty="0"/>
              <a:t>year</a:t>
            </a:r>
            <a:r>
              <a:rPr lang="zh-CN" altLang="en-US" sz="2800" dirty="0"/>
              <a:t>、</a:t>
            </a:r>
            <a:r>
              <a:rPr lang="en-US" sz="2800" dirty="0"/>
              <a:t>month</a:t>
            </a:r>
            <a:r>
              <a:rPr lang="zh-CN" altLang="en-US" sz="2800" dirty="0"/>
              <a:t>、</a:t>
            </a:r>
            <a:r>
              <a:rPr lang="en-US" sz="2800" dirty="0"/>
              <a:t>day</a:t>
            </a:r>
            <a:r>
              <a:rPr lang="zh-CN" altLang="en-US" sz="2800" dirty="0"/>
              <a:t>的次序依次初始化。</a:t>
            </a:r>
            <a:endParaRPr lang="en-US" sz="2800" dirty="0"/>
          </a:p>
        </p:txBody>
      </p:sp>
    </p:spTree>
    <p:extLst>
      <p:ext uri="{BB962C8B-B14F-4D97-AF65-F5344CB8AC3E}">
        <p14:creationId xmlns:p14="http://schemas.microsoft.com/office/powerpoint/2010/main" val="39971697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9323" y="152061"/>
            <a:ext cx="10515600" cy="1325563"/>
          </a:xfrm>
        </p:spPr>
        <p:txBody>
          <a:bodyPr>
            <a:normAutofit/>
          </a:bodyPr>
          <a:lstStyle/>
          <a:p>
            <a:r>
              <a:rPr lang="zh-CN" altLang="en-US" sz="4000" dirty="0"/>
              <a:t>过程式编程</a:t>
            </a:r>
          </a:p>
        </p:txBody>
      </p:sp>
      <p:sp>
        <p:nvSpPr>
          <p:cNvPr id="3" name="内容占位符 2"/>
          <p:cNvSpPr>
            <a:spLocks noGrp="1"/>
          </p:cNvSpPr>
          <p:nvPr>
            <p:ph idx="1"/>
          </p:nvPr>
        </p:nvSpPr>
        <p:spPr>
          <a:xfrm>
            <a:off x="838200" y="1479884"/>
            <a:ext cx="10515600" cy="1224405"/>
          </a:xfrm>
        </p:spPr>
        <p:txBody>
          <a:bodyPr/>
          <a:lstStyle/>
          <a:p>
            <a:r>
              <a:rPr lang="zh-CN" altLang="en-US" b="1" dirty="0"/>
              <a:t>传统的过程式编程</a:t>
            </a:r>
            <a:r>
              <a:rPr lang="zh-CN" altLang="en-US" dirty="0"/>
              <a:t>：变量 </a:t>
            </a:r>
            <a:r>
              <a:rPr lang="en-US" altLang="zh-CN" dirty="0"/>
              <a:t>(</a:t>
            </a:r>
            <a:r>
              <a:rPr lang="zh-CN" altLang="en-US" dirty="0"/>
              <a:t>对象</a:t>
            </a:r>
            <a:r>
              <a:rPr lang="en-US" altLang="zh-CN" dirty="0"/>
              <a:t>)</a:t>
            </a:r>
            <a:r>
              <a:rPr lang="zh-CN" altLang="en-US" dirty="0"/>
              <a:t>就是一些存储数据的内存块，而过程 </a:t>
            </a:r>
            <a:r>
              <a:rPr lang="en-US" altLang="zh-CN" dirty="0"/>
              <a:t>(</a:t>
            </a:r>
            <a:r>
              <a:rPr lang="zh-CN" altLang="en-US" dirty="0"/>
              <a:t>函数</a:t>
            </a:r>
            <a:r>
              <a:rPr lang="en-US" altLang="zh-CN" dirty="0"/>
              <a:t>)</a:t>
            </a:r>
            <a:r>
              <a:rPr lang="zh-CN" altLang="en-US" dirty="0"/>
              <a:t>对这些数据进行处理。</a:t>
            </a:r>
            <a:r>
              <a:rPr lang="en-US" altLang="zh-CN" dirty="0"/>
              <a:t>    </a:t>
            </a:r>
            <a:endParaRPr lang="zh-CN" altLang="en-US" dirty="0"/>
          </a:p>
        </p:txBody>
      </p:sp>
      <p:sp>
        <p:nvSpPr>
          <p:cNvPr id="4" name="TextBox 3"/>
          <p:cNvSpPr txBox="1"/>
          <p:nvPr/>
        </p:nvSpPr>
        <p:spPr>
          <a:xfrm>
            <a:off x="1819072" y="3250839"/>
            <a:ext cx="1070043" cy="523220"/>
          </a:xfrm>
          <a:prstGeom prst="rect">
            <a:avLst/>
          </a:prstGeom>
          <a:noFill/>
        </p:spPr>
        <p:txBody>
          <a:bodyPr wrap="square" rtlCol="0">
            <a:spAutoFit/>
          </a:bodyPr>
          <a:lstStyle/>
          <a:p>
            <a:r>
              <a:rPr lang="en-US" altLang="zh-CN" sz="2800" dirty="0"/>
              <a:t>main</a:t>
            </a:r>
            <a:endParaRPr lang="zh-CN" altLang="en-US" sz="2800" dirty="0"/>
          </a:p>
        </p:txBody>
      </p:sp>
      <p:grpSp>
        <p:nvGrpSpPr>
          <p:cNvPr id="20" name="组合 19"/>
          <p:cNvGrpSpPr/>
          <p:nvPr/>
        </p:nvGrpSpPr>
        <p:grpSpPr>
          <a:xfrm>
            <a:off x="749026" y="3764604"/>
            <a:ext cx="2942617" cy="753708"/>
            <a:chOff x="749026" y="3764604"/>
            <a:chExt cx="2942617" cy="753708"/>
          </a:xfrm>
        </p:grpSpPr>
        <p:sp>
          <p:nvSpPr>
            <p:cNvPr id="5" name="TextBox 4"/>
            <p:cNvSpPr txBox="1"/>
            <p:nvPr/>
          </p:nvSpPr>
          <p:spPr>
            <a:xfrm>
              <a:off x="749026" y="3995092"/>
              <a:ext cx="535021" cy="523220"/>
            </a:xfrm>
            <a:prstGeom prst="rect">
              <a:avLst/>
            </a:prstGeom>
            <a:noFill/>
          </p:spPr>
          <p:txBody>
            <a:bodyPr wrap="square" rtlCol="0">
              <a:spAutoFit/>
            </a:bodyPr>
            <a:lstStyle/>
            <a:p>
              <a:r>
                <a:rPr lang="en-US" altLang="zh-CN" sz="2800" dirty="0"/>
                <a:t>f1</a:t>
              </a:r>
              <a:endParaRPr lang="zh-CN" altLang="en-US" sz="2800" dirty="0"/>
            </a:p>
          </p:txBody>
        </p:sp>
        <p:sp>
          <p:nvSpPr>
            <p:cNvPr id="6" name="TextBox 5"/>
            <p:cNvSpPr txBox="1"/>
            <p:nvPr/>
          </p:nvSpPr>
          <p:spPr>
            <a:xfrm>
              <a:off x="1386189" y="3995092"/>
              <a:ext cx="535021" cy="523220"/>
            </a:xfrm>
            <a:prstGeom prst="rect">
              <a:avLst/>
            </a:prstGeom>
            <a:noFill/>
          </p:spPr>
          <p:txBody>
            <a:bodyPr wrap="square" rtlCol="0">
              <a:spAutoFit/>
            </a:bodyPr>
            <a:lstStyle/>
            <a:p>
              <a:r>
                <a:rPr lang="en-US" altLang="zh-CN" sz="2800" dirty="0"/>
                <a:t>f2</a:t>
              </a:r>
              <a:endParaRPr lang="zh-CN" altLang="en-US" sz="2800" dirty="0"/>
            </a:p>
          </p:txBody>
        </p:sp>
        <p:sp>
          <p:nvSpPr>
            <p:cNvPr id="7" name="TextBox 6"/>
            <p:cNvSpPr txBox="1"/>
            <p:nvPr/>
          </p:nvSpPr>
          <p:spPr>
            <a:xfrm>
              <a:off x="1999031" y="3995092"/>
              <a:ext cx="535021" cy="523220"/>
            </a:xfrm>
            <a:prstGeom prst="rect">
              <a:avLst/>
            </a:prstGeom>
            <a:noFill/>
          </p:spPr>
          <p:txBody>
            <a:bodyPr wrap="square" rtlCol="0">
              <a:spAutoFit/>
            </a:bodyPr>
            <a:lstStyle/>
            <a:p>
              <a:r>
                <a:rPr lang="en-US" altLang="zh-CN" sz="2800" dirty="0"/>
                <a:t>f3</a:t>
              </a:r>
              <a:endParaRPr lang="zh-CN" altLang="en-US" sz="2800" dirty="0"/>
            </a:p>
          </p:txBody>
        </p:sp>
        <p:sp>
          <p:nvSpPr>
            <p:cNvPr id="8" name="TextBox 7"/>
            <p:cNvSpPr txBox="1"/>
            <p:nvPr/>
          </p:nvSpPr>
          <p:spPr>
            <a:xfrm>
              <a:off x="3156622" y="3995092"/>
              <a:ext cx="535021" cy="523220"/>
            </a:xfrm>
            <a:prstGeom prst="rect">
              <a:avLst/>
            </a:prstGeom>
            <a:noFill/>
          </p:spPr>
          <p:txBody>
            <a:bodyPr wrap="square" rtlCol="0">
              <a:spAutoFit/>
            </a:bodyPr>
            <a:lstStyle/>
            <a:p>
              <a:r>
                <a:rPr lang="en-US" altLang="zh-CN" sz="2800" dirty="0" err="1"/>
                <a:t>fn</a:t>
              </a:r>
              <a:endParaRPr lang="zh-CN" altLang="en-US" sz="2800" dirty="0"/>
            </a:p>
          </p:txBody>
        </p:sp>
        <p:sp>
          <p:nvSpPr>
            <p:cNvPr id="9" name="TextBox 8"/>
            <p:cNvSpPr txBox="1"/>
            <p:nvPr/>
          </p:nvSpPr>
          <p:spPr>
            <a:xfrm>
              <a:off x="2621602" y="3875251"/>
              <a:ext cx="535021" cy="523220"/>
            </a:xfrm>
            <a:prstGeom prst="rect">
              <a:avLst/>
            </a:prstGeom>
            <a:noFill/>
          </p:spPr>
          <p:txBody>
            <a:bodyPr wrap="square" rtlCol="0">
              <a:spAutoFit/>
            </a:bodyPr>
            <a:lstStyle/>
            <a:p>
              <a:r>
                <a:rPr lang="en-US" altLang="zh-CN" sz="2800" dirty="0"/>
                <a:t>…</a:t>
              </a:r>
              <a:endParaRPr lang="zh-CN" altLang="en-US" sz="2800" dirty="0"/>
            </a:p>
          </p:txBody>
        </p:sp>
        <p:cxnSp>
          <p:nvCxnSpPr>
            <p:cNvPr id="11" name="直接箭头连接符 10"/>
            <p:cNvCxnSpPr/>
            <p:nvPr/>
          </p:nvCxnSpPr>
          <p:spPr>
            <a:xfrm flipH="1">
              <a:off x="1147864" y="3764604"/>
              <a:ext cx="851167" cy="301558"/>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flipH="1">
              <a:off x="1709630" y="3766225"/>
              <a:ext cx="425585" cy="370636"/>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p:nvPr/>
          </p:nvCxnSpPr>
          <p:spPr>
            <a:xfrm flipH="1">
              <a:off x="2266541" y="3764604"/>
              <a:ext cx="1" cy="372257"/>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p:nvPr/>
          </p:nvCxnSpPr>
          <p:spPr>
            <a:xfrm>
              <a:off x="2424615" y="3764604"/>
              <a:ext cx="376951" cy="372257"/>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p:nvPr/>
          </p:nvCxnSpPr>
          <p:spPr>
            <a:xfrm>
              <a:off x="2621603" y="3764604"/>
              <a:ext cx="685801" cy="301558"/>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grpSp>
      <p:grpSp>
        <p:nvGrpSpPr>
          <p:cNvPr id="21" name="组合 20"/>
          <p:cNvGrpSpPr/>
          <p:nvPr/>
        </p:nvGrpSpPr>
        <p:grpSpPr>
          <a:xfrm>
            <a:off x="1215950" y="4514565"/>
            <a:ext cx="2305454" cy="753708"/>
            <a:chOff x="1386189" y="3764604"/>
            <a:chExt cx="2305454" cy="753708"/>
          </a:xfrm>
        </p:grpSpPr>
        <p:sp>
          <p:nvSpPr>
            <p:cNvPr id="23" name="TextBox 22"/>
            <p:cNvSpPr txBox="1"/>
            <p:nvPr/>
          </p:nvSpPr>
          <p:spPr>
            <a:xfrm>
              <a:off x="1386189" y="3995092"/>
              <a:ext cx="612842" cy="523220"/>
            </a:xfrm>
            <a:prstGeom prst="rect">
              <a:avLst/>
            </a:prstGeom>
            <a:noFill/>
          </p:spPr>
          <p:txBody>
            <a:bodyPr wrap="square" rtlCol="0">
              <a:spAutoFit/>
            </a:bodyPr>
            <a:lstStyle/>
            <a:p>
              <a:r>
                <a:rPr lang="en-US" altLang="zh-CN" sz="2800" dirty="0"/>
                <a:t>h1</a:t>
              </a:r>
              <a:endParaRPr lang="zh-CN" altLang="en-US" sz="2800" dirty="0"/>
            </a:p>
          </p:txBody>
        </p:sp>
        <p:sp>
          <p:nvSpPr>
            <p:cNvPr id="24" name="TextBox 23"/>
            <p:cNvSpPr txBox="1"/>
            <p:nvPr/>
          </p:nvSpPr>
          <p:spPr>
            <a:xfrm>
              <a:off x="1999031" y="3995092"/>
              <a:ext cx="690669" cy="523220"/>
            </a:xfrm>
            <a:prstGeom prst="rect">
              <a:avLst/>
            </a:prstGeom>
            <a:noFill/>
          </p:spPr>
          <p:txBody>
            <a:bodyPr wrap="square" rtlCol="0">
              <a:spAutoFit/>
            </a:bodyPr>
            <a:lstStyle/>
            <a:p>
              <a:r>
                <a:rPr lang="en-US" altLang="zh-CN" sz="2800" dirty="0"/>
                <a:t>h2</a:t>
              </a:r>
              <a:endParaRPr lang="zh-CN" altLang="en-US" sz="2800" dirty="0"/>
            </a:p>
          </p:txBody>
        </p:sp>
        <p:sp>
          <p:nvSpPr>
            <p:cNvPr id="25" name="TextBox 24"/>
            <p:cNvSpPr txBox="1"/>
            <p:nvPr/>
          </p:nvSpPr>
          <p:spPr>
            <a:xfrm>
              <a:off x="3156622" y="3995092"/>
              <a:ext cx="535021" cy="523220"/>
            </a:xfrm>
            <a:prstGeom prst="rect">
              <a:avLst/>
            </a:prstGeom>
            <a:noFill/>
          </p:spPr>
          <p:txBody>
            <a:bodyPr wrap="square" rtlCol="0">
              <a:spAutoFit/>
            </a:bodyPr>
            <a:lstStyle/>
            <a:p>
              <a:r>
                <a:rPr lang="en-US" altLang="zh-CN" sz="2800" dirty="0" err="1"/>
                <a:t>hk</a:t>
              </a:r>
              <a:endParaRPr lang="zh-CN" altLang="en-US" sz="2800" dirty="0"/>
            </a:p>
          </p:txBody>
        </p:sp>
        <p:sp>
          <p:nvSpPr>
            <p:cNvPr id="26" name="TextBox 25"/>
            <p:cNvSpPr txBox="1"/>
            <p:nvPr/>
          </p:nvSpPr>
          <p:spPr>
            <a:xfrm>
              <a:off x="2621602" y="3875251"/>
              <a:ext cx="535021" cy="523220"/>
            </a:xfrm>
            <a:prstGeom prst="rect">
              <a:avLst/>
            </a:prstGeom>
            <a:noFill/>
          </p:spPr>
          <p:txBody>
            <a:bodyPr wrap="square" rtlCol="0">
              <a:spAutoFit/>
            </a:bodyPr>
            <a:lstStyle/>
            <a:p>
              <a:r>
                <a:rPr lang="en-US" altLang="zh-CN" sz="2800" dirty="0"/>
                <a:t>…</a:t>
              </a:r>
              <a:endParaRPr lang="zh-CN" altLang="en-US" sz="2800" dirty="0"/>
            </a:p>
          </p:txBody>
        </p:sp>
        <p:cxnSp>
          <p:nvCxnSpPr>
            <p:cNvPr id="28" name="直接箭头连接符 27"/>
            <p:cNvCxnSpPr/>
            <p:nvPr/>
          </p:nvCxnSpPr>
          <p:spPr>
            <a:xfrm flipH="1">
              <a:off x="1709630" y="3766225"/>
              <a:ext cx="425585" cy="370636"/>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p:nvPr/>
          </p:nvCxnSpPr>
          <p:spPr>
            <a:xfrm flipH="1">
              <a:off x="2266541" y="3764604"/>
              <a:ext cx="1" cy="372257"/>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p:nvPr/>
          </p:nvCxnSpPr>
          <p:spPr>
            <a:xfrm>
              <a:off x="2424615" y="3764604"/>
              <a:ext cx="376951" cy="372257"/>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31" name="直接箭头连接符 30"/>
            <p:cNvCxnSpPr/>
            <p:nvPr/>
          </p:nvCxnSpPr>
          <p:spPr>
            <a:xfrm>
              <a:off x="2621603" y="3764604"/>
              <a:ext cx="685801" cy="301558"/>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grpSp>
      <p:grpSp>
        <p:nvGrpSpPr>
          <p:cNvPr id="32" name="组合 31"/>
          <p:cNvGrpSpPr/>
          <p:nvPr/>
        </p:nvGrpSpPr>
        <p:grpSpPr>
          <a:xfrm>
            <a:off x="0" y="4478898"/>
            <a:ext cx="1172184" cy="793122"/>
            <a:chOff x="749026" y="3725190"/>
            <a:chExt cx="1172184" cy="793122"/>
          </a:xfrm>
        </p:grpSpPr>
        <p:sp>
          <p:nvSpPr>
            <p:cNvPr id="33" name="TextBox 32"/>
            <p:cNvSpPr txBox="1"/>
            <p:nvPr/>
          </p:nvSpPr>
          <p:spPr>
            <a:xfrm>
              <a:off x="749026" y="3995092"/>
              <a:ext cx="637163" cy="523220"/>
            </a:xfrm>
            <a:prstGeom prst="rect">
              <a:avLst/>
            </a:prstGeom>
            <a:noFill/>
          </p:spPr>
          <p:txBody>
            <a:bodyPr wrap="square" rtlCol="0">
              <a:spAutoFit/>
            </a:bodyPr>
            <a:lstStyle/>
            <a:p>
              <a:r>
                <a:rPr lang="en-US" altLang="zh-CN" sz="2800" dirty="0"/>
                <a:t>g1</a:t>
              </a:r>
              <a:endParaRPr lang="zh-CN" altLang="en-US" sz="2800" dirty="0"/>
            </a:p>
          </p:txBody>
        </p:sp>
        <p:sp>
          <p:nvSpPr>
            <p:cNvPr id="34" name="TextBox 33"/>
            <p:cNvSpPr txBox="1"/>
            <p:nvPr/>
          </p:nvSpPr>
          <p:spPr>
            <a:xfrm>
              <a:off x="1386189" y="3995092"/>
              <a:ext cx="535021" cy="523220"/>
            </a:xfrm>
            <a:prstGeom prst="rect">
              <a:avLst/>
            </a:prstGeom>
            <a:noFill/>
          </p:spPr>
          <p:txBody>
            <a:bodyPr wrap="square" rtlCol="0">
              <a:spAutoFit/>
            </a:bodyPr>
            <a:lstStyle/>
            <a:p>
              <a:r>
                <a:rPr lang="en-US" altLang="zh-CN" sz="2800" dirty="0"/>
                <a:t>g2</a:t>
              </a:r>
              <a:endParaRPr lang="zh-CN" altLang="en-US" sz="2800" dirty="0"/>
            </a:p>
          </p:txBody>
        </p:sp>
        <p:cxnSp>
          <p:nvCxnSpPr>
            <p:cNvPr id="38" name="直接箭头连接符 37"/>
            <p:cNvCxnSpPr/>
            <p:nvPr/>
          </p:nvCxnSpPr>
          <p:spPr>
            <a:xfrm flipH="1">
              <a:off x="1147865" y="3725190"/>
              <a:ext cx="505834" cy="340972"/>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39" name="直接箭头连接符 38"/>
            <p:cNvCxnSpPr>
              <a:stCxn id="5" idx="2"/>
            </p:cNvCxnSpPr>
            <p:nvPr/>
          </p:nvCxnSpPr>
          <p:spPr>
            <a:xfrm flipH="1">
              <a:off x="1709631" y="3764604"/>
              <a:ext cx="55932" cy="372257"/>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grpSp>
      <p:grpSp>
        <p:nvGrpSpPr>
          <p:cNvPr id="45" name="组合 44"/>
          <p:cNvGrpSpPr/>
          <p:nvPr/>
        </p:nvGrpSpPr>
        <p:grpSpPr>
          <a:xfrm>
            <a:off x="3543298" y="4453916"/>
            <a:ext cx="1267028" cy="753708"/>
            <a:chOff x="2424615" y="3764604"/>
            <a:chExt cx="1267028" cy="753708"/>
          </a:xfrm>
        </p:grpSpPr>
        <p:sp>
          <p:nvSpPr>
            <p:cNvPr id="48" name="TextBox 47"/>
            <p:cNvSpPr txBox="1"/>
            <p:nvPr/>
          </p:nvSpPr>
          <p:spPr>
            <a:xfrm>
              <a:off x="3156622" y="3995092"/>
              <a:ext cx="535021" cy="523220"/>
            </a:xfrm>
            <a:prstGeom prst="rect">
              <a:avLst/>
            </a:prstGeom>
            <a:noFill/>
          </p:spPr>
          <p:txBody>
            <a:bodyPr wrap="square" rtlCol="0">
              <a:spAutoFit/>
            </a:bodyPr>
            <a:lstStyle/>
            <a:p>
              <a:r>
                <a:rPr lang="en-US" altLang="zh-CN" sz="2800" dirty="0"/>
                <a:t>j2</a:t>
              </a:r>
              <a:endParaRPr lang="zh-CN" altLang="en-US" sz="2800" dirty="0"/>
            </a:p>
          </p:txBody>
        </p:sp>
        <p:sp>
          <p:nvSpPr>
            <p:cNvPr id="49" name="TextBox 48"/>
            <p:cNvSpPr txBox="1"/>
            <p:nvPr/>
          </p:nvSpPr>
          <p:spPr>
            <a:xfrm>
              <a:off x="2639842" y="3971435"/>
              <a:ext cx="535021" cy="523220"/>
            </a:xfrm>
            <a:prstGeom prst="rect">
              <a:avLst/>
            </a:prstGeom>
            <a:noFill/>
          </p:spPr>
          <p:txBody>
            <a:bodyPr wrap="square" rtlCol="0">
              <a:spAutoFit/>
            </a:bodyPr>
            <a:lstStyle/>
            <a:p>
              <a:r>
                <a:rPr lang="en-US" altLang="zh-CN" sz="2800" dirty="0"/>
                <a:t>j1</a:t>
              </a:r>
              <a:endParaRPr lang="zh-CN" altLang="en-US" sz="2800" dirty="0"/>
            </a:p>
          </p:txBody>
        </p:sp>
        <p:cxnSp>
          <p:nvCxnSpPr>
            <p:cNvPr id="52" name="直接箭头连接符 51"/>
            <p:cNvCxnSpPr/>
            <p:nvPr/>
          </p:nvCxnSpPr>
          <p:spPr>
            <a:xfrm>
              <a:off x="2424615" y="3764604"/>
              <a:ext cx="376951" cy="372257"/>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53" name="直接箭头连接符 52"/>
            <p:cNvCxnSpPr/>
            <p:nvPr/>
          </p:nvCxnSpPr>
          <p:spPr>
            <a:xfrm>
              <a:off x="2621603" y="3764604"/>
              <a:ext cx="685801" cy="301558"/>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grpSp>
      <p:cxnSp>
        <p:nvCxnSpPr>
          <p:cNvPr id="54" name="直接箭头连接符 53"/>
          <p:cNvCxnSpPr/>
          <p:nvPr/>
        </p:nvCxnSpPr>
        <p:spPr>
          <a:xfrm flipH="1" flipV="1">
            <a:off x="1147864" y="4398471"/>
            <a:ext cx="266291" cy="448403"/>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56" name="直接箭头连接符 55"/>
          <p:cNvCxnSpPr/>
          <p:nvPr/>
        </p:nvCxnSpPr>
        <p:spPr>
          <a:xfrm flipV="1">
            <a:off x="1121717" y="4290363"/>
            <a:ext cx="400654" cy="1"/>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58" name="弧形 57"/>
          <p:cNvSpPr/>
          <p:nvPr/>
        </p:nvSpPr>
        <p:spPr>
          <a:xfrm>
            <a:off x="2067128" y="4894932"/>
            <a:ext cx="1794750" cy="447844"/>
          </a:xfrm>
          <a:prstGeom prst="arc">
            <a:avLst>
              <a:gd name="adj1" fmla="val 154115"/>
              <a:gd name="adj2" fmla="val 10278208"/>
            </a:avLst>
          </a:prstGeom>
          <a:ln w="38100">
            <a:head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0" name="弧形 59"/>
          <p:cNvSpPr/>
          <p:nvPr/>
        </p:nvSpPr>
        <p:spPr>
          <a:xfrm>
            <a:off x="2174126" y="4066162"/>
            <a:ext cx="1079767" cy="412736"/>
          </a:xfrm>
          <a:prstGeom prst="arc">
            <a:avLst>
              <a:gd name="adj1" fmla="val 241874"/>
              <a:gd name="adj2" fmla="val 10278208"/>
            </a:avLst>
          </a:prstGeom>
          <a:ln w="38100">
            <a:head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61" name="直接箭头连接符 60"/>
          <p:cNvCxnSpPr/>
          <p:nvPr/>
        </p:nvCxnSpPr>
        <p:spPr>
          <a:xfrm flipH="1" flipV="1">
            <a:off x="2424615" y="4290363"/>
            <a:ext cx="1850690" cy="506199"/>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pic>
        <p:nvPicPr>
          <p:cNvPr id="1026" name="Picture 2" descr="OOP_CFuncti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10325" y="2574938"/>
            <a:ext cx="3915385" cy="4023480"/>
          </a:xfrm>
          <a:prstGeom prst="rect">
            <a:avLst/>
          </a:prstGeom>
          <a:noFill/>
          <a:extLst>
            <a:ext uri="{909E8E84-426E-40DD-AFC4-6F175D3DCCD1}">
              <a14:hiddenFill xmlns:a14="http://schemas.microsoft.com/office/drawing/2010/main">
                <a:solidFill>
                  <a:srgbClr val="FFFFFF"/>
                </a:solidFill>
              </a14:hiddenFill>
            </a:ext>
          </a:extLst>
        </p:spPr>
      </p:pic>
      <p:sp>
        <p:nvSpPr>
          <p:cNvPr id="63" name="圆角矩形标注 62"/>
          <p:cNvSpPr/>
          <p:nvPr/>
        </p:nvSpPr>
        <p:spPr>
          <a:xfrm>
            <a:off x="8365788" y="2779000"/>
            <a:ext cx="3618690" cy="1136383"/>
          </a:xfrm>
          <a:prstGeom prst="wedgeRoundRectCallout">
            <a:avLst>
              <a:gd name="adj1" fmla="val -61478"/>
              <a:gd name="adj2" fmla="val 3467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600" dirty="0"/>
              <a:t>一个程序由函数构成，而函数由一系列指令语句构成。</a:t>
            </a:r>
            <a:endParaRPr lang="en-US" altLang="zh-CN" sz="2600" dirty="0"/>
          </a:p>
        </p:txBody>
      </p:sp>
      <p:sp>
        <p:nvSpPr>
          <p:cNvPr id="65" name="圆角矩形标注 64"/>
          <p:cNvSpPr/>
          <p:nvPr/>
        </p:nvSpPr>
        <p:spPr>
          <a:xfrm>
            <a:off x="8365788" y="4408199"/>
            <a:ext cx="3618690" cy="934577"/>
          </a:xfrm>
          <a:prstGeom prst="wedgeRoundRectCallout">
            <a:avLst>
              <a:gd name="adj1" fmla="val -52069"/>
              <a:gd name="adj2" fmla="val -68048"/>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800" dirty="0"/>
              <a:t>数据和对数据处理的函数是分离的</a:t>
            </a:r>
            <a:r>
              <a:rPr lang="zh-CN" altLang="en-US" sz="2600" dirty="0"/>
              <a:t>。</a:t>
            </a:r>
            <a:endParaRPr lang="en-US" altLang="zh-CN" sz="2600" dirty="0"/>
          </a:p>
        </p:txBody>
      </p:sp>
    </p:spTree>
    <p:extLst>
      <p:ext uri="{BB962C8B-B14F-4D97-AF65-F5344CB8AC3E}">
        <p14:creationId xmlns:p14="http://schemas.microsoft.com/office/powerpoint/2010/main" val="36760157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58"/>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6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02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63"/>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8" grpId="0" animBg="1"/>
      <p:bldP spid="60" grpId="0" animBg="1"/>
      <p:bldP spid="63" grpId="0" animBg="1"/>
      <p:bldP spid="65"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66B715-187F-44E9-914D-FFA315DA6500}"/>
              </a:ext>
            </a:extLst>
          </p:cNvPr>
          <p:cNvSpPr>
            <a:spLocks noGrp="1"/>
          </p:cNvSpPr>
          <p:nvPr>
            <p:ph type="title"/>
          </p:nvPr>
        </p:nvSpPr>
        <p:spPr>
          <a:xfrm>
            <a:off x="848360" y="263525"/>
            <a:ext cx="10515600" cy="915035"/>
          </a:xfrm>
        </p:spPr>
        <p:txBody>
          <a:bodyPr/>
          <a:lstStyle/>
          <a:p>
            <a:pPr algn="l"/>
            <a:r>
              <a:rPr lang="zh-CN" altLang="en-US" dirty="0"/>
              <a:t>初始化成员列表：为什么 ？</a:t>
            </a:r>
            <a:endParaRPr lang="en-US" dirty="0"/>
          </a:p>
        </p:txBody>
      </p:sp>
      <p:sp>
        <p:nvSpPr>
          <p:cNvPr id="3" name="内容占位符 2">
            <a:extLst>
              <a:ext uri="{FF2B5EF4-FFF2-40B4-BE49-F238E27FC236}">
                <a16:creationId xmlns:a16="http://schemas.microsoft.com/office/drawing/2014/main" id="{1384D6E8-EBDF-4FA1-877B-C787A0D46FB8}"/>
              </a:ext>
            </a:extLst>
          </p:cNvPr>
          <p:cNvSpPr>
            <a:spLocks noGrp="1"/>
          </p:cNvSpPr>
          <p:nvPr>
            <p:ph idx="1"/>
          </p:nvPr>
        </p:nvSpPr>
        <p:spPr>
          <a:xfrm>
            <a:off x="838200" y="1310640"/>
            <a:ext cx="10515600" cy="4866323"/>
          </a:xfrm>
        </p:spPr>
        <p:txBody>
          <a:bodyPr>
            <a:normAutofit/>
          </a:bodyPr>
          <a:lstStyle/>
          <a:p>
            <a:r>
              <a:rPr lang="zh-CN" altLang="en-US" dirty="0"/>
              <a:t>类成员如果是</a:t>
            </a:r>
            <a:r>
              <a:rPr lang="en-US" altLang="zh-CN" dirty="0"/>
              <a:t>non-static const</a:t>
            </a:r>
            <a:r>
              <a:rPr lang="zh-CN" altLang="en-US" dirty="0"/>
              <a:t>、引用变量、无默认构造函数类对象，则无法在构造函数体内初始化，必须用初始化成员列表</a:t>
            </a:r>
            <a:endParaRPr lang="en-US" dirty="0"/>
          </a:p>
          <a:p>
            <a:endParaRPr lang="en-US" dirty="0"/>
          </a:p>
          <a:p>
            <a:endParaRPr lang="en-US" dirty="0"/>
          </a:p>
          <a:p>
            <a:endParaRPr lang="en-US" dirty="0"/>
          </a:p>
          <a:p>
            <a:endParaRPr lang="en-US" dirty="0"/>
          </a:p>
          <a:p>
            <a:endParaRPr lang="en-US" dirty="0"/>
          </a:p>
          <a:p>
            <a:pPr marL="0" indent="0">
              <a:buNone/>
            </a:pPr>
            <a:endParaRPr lang="en-US" dirty="0"/>
          </a:p>
        </p:txBody>
      </p:sp>
      <p:sp>
        <p:nvSpPr>
          <p:cNvPr id="4" name="TextBox 3">
            <a:extLst>
              <a:ext uri="{FF2B5EF4-FFF2-40B4-BE49-F238E27FC236}">
                <a16:creationId xmlns:a16="http://schemas.microsoft.com/office/drawing/2014/main" id="{2217880F-CE6B-48B9-92E0-9AE41FE08248}"/>
              </a:ext>
            </a:extLst>
          </p:cNvPr>
          <p:cNvSpPr txBox="1"/>
          <p:nvPr/>
        </p:nvSpPr>
        <p:spPr>
          <a:xfrm>
            <a:off x="1513036" y="2289288"/>
            <a:ext cx="8334855" cy="3416320"/>
          </a:xfrm>
          <a:prstGeom prst="rect">
            <a:avLst/>
          </a:prstGeom>
          <a:noFill/>
        </p:spPr>
        <p:txBody>
          <a:bodyPr wrap="square" rtlCol="0">
            <a:spAutoFit/>
          </a:bodyPr>
          <a:lstStyle/>
          <a:p>
            <a:r>
              <a:rPr lang="en-US" altLang="zh-CN" sz="1800" dirty="0">
                <a:solidFill>
                  <a:srgbClr val="0000FF"/>
                </a:solidFill>
                <a:latin typeface="新宋体" panose="02010609030101010101" pitchFamily="49" charset="-122"/>
                <a:ea typeface="新宋体" panose="02010609030101010101" pitchFamily="49" charset="-122"/>
              </a:rPr>
              <a:t>class</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2B91AF"/>
                </a:solidFill>
                <a:latin typeface="新宋体" panose="02010609030101010101" pitchFamily="49" charset="-122"/>
                <a:ea typeface="新宋体" panose="02010609030101010101" pitchFamily="49" charset="-122"/>
              </a:rPr>
              <a:t>X</a:t>
            </a:r>
            <a:r>
              <a:rPr lang="en-US" altLang="zh-CN" sz="1800" dirty="0">
                <a:solidFill>
                  <a:srgbClr val="000000"/>
                </a:solidFill>
                <a:latin typeface="新宋体" panose="02010609030101010101" pitchFamily="49" charset="-122"/>
                <a:ea typeface="新宋体" panose="02010609030101010101" pitchFamily="49" charset="-122"/>
              </a:rPr>
              <a:t> {</a:t>
            </a:r>
          </a:p>
          <a:p>
            <a:pPr lvl="1"/>
            <a:r>
              <a:rPr lang="en-US" altLang="zh-CN" dirty="0">
                <a:solidFill>
                  <a:srgbClr val="0000FF"/>
                </a:solidFill>
                <a:latin typeface="新宋体" panose="02010609030101010101" pitchFamily="49" charset="-122"/>
                <a:ea typeface="新宋体" panose="02010609030101010101" pitchFamily="49" charset="-122"/>
              </a:rPr>
              <a:t>const</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0000FF"/>
                </a:solidFill>
                <a:latin typeface="新宋体" panose="02010609030101010101" pitchFamily="49" charset="-122"/>
                <a:ea typeface="新宋体" panose="02010609030101010101" pitchFamily="49" charset="-122"/>
              </a:rPr>
              <a:t>int</a:t>
            </a:r>
            <a:r>
              <a:rPr lang="en-US" altLang="zh-CN" dirty="0">
                <a:solidFill>
                  <a:srgbClr val="000000"/>
                </a:solidFill>
                <a:latin typeface="新宋体" panose="02010609030101010101" pitchFamily="49" charset="-122"/>
                <a:ea typeface="新宋体" panose="02010609030101010101" pitchFamily="49" charset="-122"/>
              </a:rPr>
              <a:t> a;</a:t>
            </a:r>
          </a:p>
          <a:p>
            <a:r>
              <a:rPr lang="en-US" altLang="zh-CN" sz="1800" dirty="0">
                <a:solidFill>
                  <a:srgbClr val="0000FF"/>
                </a:solidFill>
                <a:latin typeface="新宋体" panose="02010609030101010101" pitchFamily="49" charset="-122"/>
                <a:ea typeface="新宋体" panose="02010609030101010101" pitchFamily="49" charset="-122"/>
              </a:rPr>
              <a:t>public</a:t>
            </a:r>
            <a:r>
              <a:rPr lang="en-US" altLang="zh-CN" sz="1800" dirty="0">
                <a:solidFill>
                  <a:srgbClr val="000000"/>
                </a:solidFill>
                <a:latin typeface="新宋体" panose="02010609030101010101" pitchFamily="49" charset="-122"/>
                <a:ea typeface="新宋体" panose="02010609030101010101" pitchFamily="49" charset="-122"/>
              </a:rPr>
              <a:t>:</a:t>
            </a:r>
          </a:p>
          <a:p>
            <a:pPr lvl="1"/>
            <a:r>
              <a:rPr lang="en-US" altLang="zh-CN" dirty="0">
                <a:solidFill>
                  <a:srgbClr val="000000"/>
                </a:solidFill>
                <a:latin typeface="新宋体" panose="02010609030101010101" pitchFamily="49" charset="-122"/>
                <a:ea typeface="新宋体" panose="02010609030101010101" pitchFamily="49" charset="-122"/>
              </a:rPr>
              <a:t>X(</a:t>
            </a:r>
            <a:r>
              <a:rPr lang="en-US" altLang="zh-CN" dirty="0">
                <a:solidFill>
                  <a:srgbClr val="0000FF"/>
                </a:solidFill>
                <a:latin typeface="新宋体" panose="02010609030101010101" pitchFamily="49" charset="-122"/>
                <a:ea typeface="新宋体" panose="02010609030101010101" pitchFamily="49" charset="-122"/>
              </a:rPr>
              <a:t>int</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808080"/>
                </a:solidFill>
                <a:latin typeface="新宋体" panose="02010609030101010101" pitchFamily="49" charset="-122"/>
                <a:ea typeface="新宋体" panose="02010609030101010101" pitchFamily="49" charset="-122"/>
              </a:rPr>
              <a:t>a</a:t>
            </a:r>
            <a:r>
              <a:rPr lang="en-US" altLang="zh-CN" dirty="0">
                <a:solidFill>
                  <a:srgbClr val="000000"/>
                </a:solidFill>
                <a:latin typeface="新宋体" panose="02010609030101010101" pitchFamily="49" charset="-122"/>
                <a:ea typeface="新宋体" panose="02010609030101010101" pitchFamily="49" charset="-122"/>
              </a:rPr>
              <a:t>) :a(</a:t>
            </a:r>
            <a:r>
              <a:rPr lang="en-US" altLang="zh-CN" dirty="0">
                <a:solidFill>
                  <a:srgbClr val="808080"/>
                </a:solidFill>
                <a:latin typeface="新宋体" panose="02010609030101010101" pitchFamily="49" charset="-122"/>
                <a:ea typeface="新宋体" panose="02010609030101010101" pitchFamily="49" charset="-122"/>
              </a:rPr>
              <a:t>a</a:t>
            </a:r>
            <a:r>
              <a:rPr lang="en-US" altLang="zh-CN" dirty="0">
                <a:solidFill>
                  <a:srgbClr val="000000"/>
                </a:solidFill>
                <a:latin typeface="新宋体" panose="02010609030101010101" pitchFamily="49" charset="-122"/>
                <a:ea typeface="新宋体" panose="02010609030101010101" pitchFamily="49" charset="-122"/>
              </a:rPr>
              <a:t>) {}  </a:t>
            </a:r>
            <a:r>
              <a:rPr lang="en-US" altLang="zh-CN" dirty="0">
                <a:solidFill>
                  <a:srgbClr val="008000"/>
                </a:solidFill>
                <a:latin typeface="新宋体" panose="02010609030101010101" pitchFamily="49" charset="-122"/>
                <a:ea typeface="新宋体" panose="02010609030101010101" pitchFamily="49" charset="-122"/>
              </a:rPr>
              <a:t>//Initializer list must be used</a:t>
            </a:r>
            <a:endParaRPr lang="en-US" altLang="zh-CN" dirty="0">
              <a:solidFill>
                <a:srgbClr val="000000"/>
              </a:solidFill>
              <a:latin typeface="新宋体" panose="02010609030101010101" pitchFamily="49" charset="-122"/>
              <a:ea typeface="新宋体" panose="02010609030101010101" pitchFamily="49" charset="-122"/>
            </a:endParaRPr>
          </a:p>
          <a:p>
            <a:pPr lvl="1"/>
            <a:r>
              <a:rPr lang="en-US" altLang="zh-CN" dirty="0">
                <a:solidFill>
                  <a:srgbClr val="0000FF"/>
                </a:solidFill>
                <a:latin typeface="新宋体" panose="02010609030101010101" pitchFamily="49" charset="-122"/>
                <a:ea typeface="新宋体" panose="02010609030101010101" pitchFamily="49" charset="-122"/>
              </a:rPr>
              <a:t>int</a:t>
            </a:r>
            <a:r>
              <a:rPr lang="en-US" altLang="zh-CN" dirty="0">
                <a:solidFill>
                  <a:srgbClr val="000000"/>
                </a:solidFill>
                <a:latin typeface="新宋体" panose="02010609030101010101" pitchFamily="49" charset="-122"/>
                <a:ea typeface="新宋体" panose="02010609030101010101" pitchFamily="49" charset="-122"/>
              </a:rPr>
              <a:t> get() { </a:t>
            </a:r>
            <a:r>
              <a:rPr lang="en-US" altLang="zh-CN" dirty="0">
                <a:solidFill>
                  <a:srgbClr val="0000FF"/>
                </a:solidFill>
                <a:latin typeface="新宋体" panose="02010609030101010101" pitchFamily="49" charset="-122"/>
                <a:ea typeface="新宋体" panose="02010609030101010101" pitchFamily="49" charset="-122"/>
              </a:rPr>
              <a:t>return</a:t>
            </a:r>
            <a:r>
              <a:rPr lang="en-US" altLang="zh-CN" dirty="0">
                <a:solidFill>
                  <a:srgbClr val="000000"/>
                </a:solidFill>
                <a:latin typeface="新宋体" panose="02010609030101010101" pitchFamily="49" charset="-122"/>
                <a:ea typeface="新宋体" panose="02010609030101010101" pitchFamily="49" charset="-122"/>
              </a:rPr>
              <a:t> a; }</a:t>
            </a:r>
          </a:p>
          <a:p>
            <a:r>
              <a:rPr lang="en-US" altLang="zh-CN" sz="1800" dirty="0">
                <a:solidFill>
                  <a:srgbClr val="000000"/>
                </a:solidFill>
                <a:latin typeface="新宋体" panose="02010609030101010101" pitchFamily="49" charset="-122"/>
                <a:ea typeface="新宋体" panose="02010609030101010101" pitchFamily="49" charset="-122"/>
              </a:rPr>
              <a:t>};</a:t>
            </a:r>
          </a:p>
          <a:p>
            <a:endParaRPr lang="zh-CN" altLang="en-US" sz="1800" dirty="0">
              <a:solidFill>
                <a:srgbClr val="000000"/>
              </a:solidFill>
              <a:latin typeface="新宋体" panose="02010609030101010101" pitchFamily="49" charset="-122"/>
              <a:ea typeface="新宋体" panose="02010609030101010101" pitchFamily="49" charset="-122"/>
            </a:endParaRPr>
          </a:p>
          <a:p>
            <a:r>
              <a:rPr lang="en-US" altLang="zh-CN" sz="1800" dirty="0">
                <a:solidFill>
                  <a:srgbClr val="0000FF"/>
                </a:solidFill>
                <a:latin typeface="新宋体" panose="02010609030101010101" pitchFamily="49" charset="-122"/>
                <a:ea typeface="新宋体" panose="02010609030101010101" pitchFamily="49" charset="-122"/>
              </a:rPr>
              <a:t>int</a:t>
            </a:r>
            <a:r>
              <a:rPr lang="en-US" altLang="zh-CN" sz="1800" dirty="0">
                <a:solidFill>
                  <a:srgbClr val="000000"/>
                </a:solidFill>
                <a:latin typeface="新宋体" panose="02010609030101010101" pitchFamily="49" charset="-122"/>
                <a:ea typeface="新宋体" panose="02010609030101010101" pitchFamily="49" charset="-122"/>
              </a:rPr>
              <a:t> main() {</a:t>
            </a:r>
          </a:p>
          <a:p>
            <a:pPr lvl="1"/>
            <a:r>
              <a:rPr lang="en-US" altLang="zh-CN" dirty="0">
                <a:solidFill>
                  <a:srgbClr val="2B91AF"/>
                </a:solidFill>
                <a:latin typeface="新宋体" panose="02010609030101010101" pitchFamily="49" charset="-122"/>
                <a:ea typeface="新宋体" panose="02010609030101010101" pitchFamily="49" charset="-122"/>
              </a:rPr>
              <a:t>X</a:t>
            </a:r>
            <a:r>
              <a:rPr lang="en-US" altLang="zh-CN" dirty="0">
                <a:solidFill>
                  <a:srgbClr val="000000"/>
                </a:solidFill>
                <a:latin typeface="新宋体" panose="02010609030101010101" pitchFamily="49" charset="-122"/>
                <a:ea typeface="新宋体" panose="02010609030101010101" pitchFamily="49" charset="-122"/>
              </a:rPr>
              <a:t> x(10);</a:t>
            </a:r>
          </a:p>
          <a:p>
            <a:pPr lvl="1"/>
            <a:r>
              <a:rPr lang="en-US" altLang="zh-CN" dirty="0" err="1">
                <a:solidFill>
                  <a:srgbClr val="000000"/>
                </a:solidFill>
                <a:latin typeface="新宋体" panose="02010609030101010101" pitchFamily="49" charset="-122"/>
                <a:ea typeface="新宋体" panose="02010609030101010101" pitchFamily="49" charset="-122"/>
              </a:rPr>
              <a:t>cout</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008080"/>
                </a:solidFill>
                <a:latin typeface="新宋体" panose="02010609030101010101" pitchFamily="49" charset="-122"/>
                <a:ea typeface="新宋体" panose="02010609030101010101" pitchFamily="49" charset="-122"/>
              </a:rPr>
              <a:t>&lt;&lt;</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err="1">
                <a:solidFill>
                  <a:srgbClr val="000000"/>
                </a:solidFill>
                <a:latin typeface="新宋体" panose="02010609030101010101" pitchFamily="49" charset="-122"/>
                <a:ea typeface="新宋体" panose="02010609030101010101" pitchFamily="49" charset="-122"/>
              </a:rPr>
              <a:t>x.get</a:t>
            </a:r>
            <a:r>
              <a:rPr lang="en-US" altLang="zh-CN" dirty="0">
                <a:solidFill>
                  <a:srgbClr val="000000"/>
                </a:solidFill>
                <a:latin typeface="新宋体" panose="02010609030101010101" pitchFamily="49" charset="-122"/>
                <a:ea typeface="新宋体" panose="02010609030101010101" pitchFamily="49" charset="-122"/>
              </a:rPr>
              <a:t>();</a:t>
            </a:r>
          </a:p>
          <a:p>
            <a:pPr lvl="1"/>
            <a:r>
              <a:rPr lang="en-US" altLang="zh-CN" dirty="0">
                <a:solidFill>
                  <a:srgbClr val="0000FF"/>
                </a:solidFill>
                <a:latin typeface="新宋体" panose="02010609030101010101" pitchFamily="49" charset="-122"/>
                <a:ea typeface="新宋体" panose="02010609030101010101" pitchFamily="49" charset="-122"/>
              </a:rPr>
              <a:t>return</a:t>
            </a:r>
            <a:r>
              <a:rPr lang="en-US" altLang="zh-CN" dirty="0">
                <a:solidFill>
                  <a:srgbClr val="000000"/>
                </a:solidFill>
                <a:latin typeface="新宋体" panose="02010609030101010101" pitchFamily="49" charset="-122"/>
                <a:ea typeface="新宋体" panose="02010609030101010101" pitchFamily="49" charset="-122"/>
              </a:rPr>
              <a:t> 0;</a:t>
            </a:r>
          </a:p>
          <a:p>
            <a:r>
              <a:rPr lang="en-US" altLang="zh-CN" sz="1800" dirty="0">
                <a:solidFill>
                  <a:srgbClr val="000000"/>
                </a:solidFill>
                <a:latin typeface="新宋体" panose="02010609030101010101" pitchFamily="49" charset="-122"/>
                <a:ea typeface="新宋体" panose="02010609030101010101" pitchFamily="49" charset="-122"/>
              </a:rPr>
              <a:t>}</a:t>
            </a:r>
            <a:endParaRPr lang="zh-CN" altLang="en-US" dirty="0"/>
          </a:p>
        </p:txBody>
      </p:sp>
    </p:spTree>
    <p:extLst>
      <p:ext uri="{BB962C8B-B14F-4D97-AF65-F5344CB8AC3E}">
        <p14:creationId xmlns:p14="http://schemas.microsoft.com/office/powerpoint/2010/main" val="282956426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66B715-187F-44E9-914D-FFA315DA6500}"/>
              </a:ext>
            </a:extLst>
          </p:cNvPr>
          <p:cNvSpPr>
            <a:spLocks noGrp="1"/>
          </p:cNvSpPr>
          <p:nvPr>
            <p:ph type="title"/>
          </p:nvPr>
        </p:nvSpPr>
        <p:spPr>
          <a:xfrm>
            <a:off x="848360" y="263525"/>
            <a:ext cx="10515600" cy="915035"/>
          </a:xfrm>
        </p:spPr>
        <p:txBody>
          <a:bodyPr/>
          <a:lstStyle/>
          <a:p>
            <a:pPr algn="l"/>
            <a:r>
              <a:rPr lang="zh-CN" altLang="en-US" dirty="0"/>
              <a:t>初始化成员列表：为什么 ？</a:t>
            </a:r>
            <a:endParaRPr lang="en-US" dirty="0"/>
          </a:p>
        </p:txBody>
      </p:sp>
      <p:sp>
        <p:nvSpPr>
          <p:cNvPr id="3" name="内容占位符 2">
            <a:extLst>
              <a:ext uri="{FF2B5EF4-FFF2-40B4-BE49-F238E27FC236}">
                <a16:creationId xmlns:a16="http://schemas.microsoft.com/office/drawing/2014/main" id="{1384D6E8-EBDF-4FA1-877B-C787A0D46FB8}"/>
              </a:ext>
            </a:extLst>
          </p:cNvPr>
          <p:cNvSpPr>
            <a:spLocks noGrp="1"/>
          </p:cNvSpPr>
          <p:nvPr>
            <p:ph idx="1"/>
          </p:nvPr>
        </p:nvSpPr>
        <p:spPr>
          <a:xfrm>
            <a:off x="838200" y="1310640"/>
            <a:ext cx="10515600" cy="4866323"/>
          </a:xfrm>
        </p:spPr>
        <p:txBody>
          <a:bodyPr>
            <a:normAutofit/>
          </a:bodyPr>
          <a:lstStyle/>
          <a:p>
            <a:r>
              <a:rPr lang="zh-CN" altLang="en-US" dirty="0"/>
              <a:t>类成员如果是</a:t>
            </a:r>
            <a:r>
              <a:rPr lang="en-US" altLang="zh-CN" dirty="0"/>
              <a:t>non-static const</a:t>
            </a:r>
            <a:r>
              <a:rPr lang="zh-CN" altLang="en-US" dirty="0"/>
              <a:t>、引用变量、无默认构造函数类对象，则无法在构造函数体内初始化，必须用初始化成员列表</a:t>
            </a:r>
            <a:endParaRPr lang="en-US" dirty="0"/>
          </a:p>
          <a:p>
            <a:endParaRPr lang="en-US" dirty="0"/>
          </a:p>
          <a:p>
            <a:endParaRPr lang="en-US" dirty="0"/>
          </a:p>
          <a:p>
            <a:endParaRPr lang="en-US" dirty="0"/>
          </a:p>
          <a:p>
            <a:endParaRPr lang="en-US" dirty="0"/>
          </a:p>
          <a:p>
            <a:endParaRPr lang="en-US" dirty="0"/>
          </a:p>
          <a:p>
            <a:pPr marL="0" indent="0">
              <a:buNone/>
            </a:pPr>
            <a:endParaRPr lang="en-US" dirty="0"/>
          </a:p>
        </p:txBody>
      </p:sp>
      <p:sp>
        <p:nvSpPr>
          <p:cNvPr id="4" name="TextBox 3">
            <a:extLst>
              <a:ext uri="{FF2B5EF4-FFF2-40B4-BE49-F238E27FC236}">
                <a16:creationId xmlns:a16="http://schemas.microsoft.com/office/drawing/2014/main" id="{2217880F-CE6B-48B9-92E0-9AE41FE08248}"/>
              </a:ext>
            </a:extLst>
          </p:cNvPr>
          <p:cNvSpPr txBox="1"/>
          <p:nvPr/>
        </p:nvSpPr>
        <p:spPr>
          <a:xfrm>
            <a:off x="1513036" y="2289288"/>
            <a:ext cx="8334855" cy="4247317"/>
          </a:xfrm>
          <a:prstGeom prst="rect">
            <a:avLst/>
          </a:prstGeom>
          <a:noFill/>
        </p:spPr>
        <p:txBody>
          <a:bodyPr wrap="square" rtlCol="0">
            <a:spAutoFit/>
          </a:bodyPr>
          <a:lstStyle/>
          <a:p>
            <a:r>
              <a:rPr lang="en-US" altLang="zh-CN" sz="1800" dirty="0">
                <a:solidFill>
                  <a:srgbClr val="0000FF"/>
                </a:solidFill>
                <a:latin typeface="新宋体" panose="02010609030101010101" pitchFamily="49" charset="-122"/>
                <a:ea typeface="新宋体" panose="02010609030101010101" pitchFamily="49" charset="-122"/>
              </a:rPr>
              <a:t>class</a:t>
            </a:r>
            <a:r>
              <a:rPr lang="en-US" altLang="zh-CN" sz="1800" dirty="0">
                <a:solidFill>
                  <a:srgbClr val="000000"/>
                </a:solidFill>
                <a:latin typeface="新宋体" panose="02010609030101010101" pitchFamily="49" charset="-122"/>
                <a:ea typeface="新宋体" panose="02010609030101010101" pitchFamily="49" charset="-122"/>
              </a:rPr>
              <a:t> X {</a:t>
            </a:r>
          </a:p>
          <a:p>
            <a:pPr lvl="1"/>
            <a:r>
              <a:rPr lang="en-US" altLang="zh-CN" dirty="0">
                <a:solidFill>
                  <a:srgbClr val="0000FF"/>
                </a:solidFill>
                <a:latin typeface="新宋体" panose="02010609030101010101" pitchFamily="49" charset="-122"/>
                <a:ea typeface="新宋体" panose="02010609030101010101" pitchFamily="49" charset="-122"/>
              </a:rPr>
              <a:t>const</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0000FF"/>
                </a:solidFill>
                <a:latin typeface="新宋体" panose="02010609030101010101" pitchFamily="49" charset="-122"/>
                <a:ea typeface="新宋体" panose="02010609030101010101" pitchFamily="49" charset="-122"/>
              </a:rPr>
              <a:t>int</a:t>
            </a:r>
            <a:r>
              <a:rPr lang="en-US" altLang="zh-CN" dirty="0">
                <a:solidFill>
                  <a:srgbClr val="000000"/>
                </a:solidFill>
                <a:latin typeface="新宋体" panose="02010609030101010101" pitchFamily="49" charset="-122"/>
                <a:ea typeface="新宋体" panose="02010609030101010101" pitchFamily="49" charset="-122"/>
              </a:rPr>
              <a:t> &amp;r;</a:t>
            </a:r>
          </a:p>
          <a:p>
            <a:r>
              <a:rPr lang="en-US" altLang="zh-CN" sz="1800" dirty="0">
                <a:solidFill>
                  <a:srgbClr val="0000FF"/>
                </a:solidFill>
                <a:latin typeface="新宋体" panose="02010609030101010101" pitchFamily="49" charset="-122"/>
                <a:ea typeface="新宋体" panose="02010609030101010101" pitchFamily="49" charset="-122"/>
              </a:rPr>
              <a:t>public</a:t>
            </a:r>
            <a:r>
              <a:rPr lang="en-US" altLang="zh-CN" sz="1800" dirty="0">
                <a:solidFill>
                  <a:srgbClr val="000000"/>
                </a:solidFill>
                <a:latin typeface="新宋体" panose="02010609030101010101" pitchFamily="49" charset="-122"/>
                <a:ea typeface="新宋体" panose="02010609030101010101" pitchFamily="49" charset="-122"/>
              </a:rPr>
              <a:t>:</a:t>
            </a:r>
          </a:p>
          <a:p>
            <a:pPr lvl="1"/>
            <a:r>
              <a:rPr lang="en-US" altLang="zh-CN" dirty="0">
                <a:solidFill>
                  <a:srgbClr val="000000"/>
                </a:solidFill>
                <a:latin typeface="新宋体" panose="02010609030101010101" pitchFamily="49" charset="-122"/>
                <a:ea typeface="新宋体" panose="02010609030101010101" pitchFamily="49" charset="-122"/>
              </a:rPr>
              <a:t>X(</a:t>
            </a:r>
            <a:r>
              <a:rPr lang="en-US" altLang="zh-CN" dirty="0">
                <a:solidFill>
                  <a:srgbClr val="0000FF"/>
                </a:solidFill>
                <a:latin typeface="新宋体" panose="02010609030101010101" pitchFamily="49" charset="-122"/>
                <a:ea typeface="新宋体" panose="02010609030101010101" pitchFamily="49" charset="-122"/>
              </a:rPr>
              <a:t>int</a:t>
            </a:r>
            <a:r>
              <a:rPr lang="en-US" altLang="zh-CN" dirty="0">
                <a:solidFill>
                  <a:srgbClr val="000000"/>
                </a:solidFill>
                <a:latin typeface="新宋体" panose="02010609030101010101" pitchFamily="49" charset="-122"/>
                <a:ea typeface="新宋体" panose="02010609030101010101" pitchFamily="49" charset="-122"/>
              </a:rPr>
              <a:t> &amp;b) :r(b) {}  </a:t>
            </a:r>
            <a:r>
              <a:rPr lang="en-US" altLang="zh-CN" dirty="0">
                <a:solidFill>
                  <a:srgbClr val="008000"/>
                </a:solidFill>
                <a:latin typeface="新宋体" panose="02010609030101010101" pitchFamily="49" charset="-122"/>
                <a:ea typeface="新宋体" panose="02010609030101010101" pitchFamily="49" charset="-122"/>
              </a:rPr>
              <a:t>//Initializer list must be used</a:t>
            </a:r>
            <a:endParaRPr lang="en-US" altLang="zh-CN" dirty="0">
              <a:solidFill>
                <a:srgbClr val="000000"/>
              </a:solidFill>
              <a:latin typeface="新宋体" panose="02010609030101010101" pitchFamily="49" charset="-122"/>
              <a:ea typeface="新宋体" panose="02010609030101010101" pitchFamily="49" charset="-122"/>
            </a:endParaRPr>
          </a:p>
          <a:p>
            <a:pPr lvl="1"/>
            <a:r>
              <a:rPr lang="en-US" altLang="zh-CN" dirty="0">
                <a:solidFill>
                  <a:srgbClr val="0000FF"/>
                </a:solidFill>
                <a:latin typeface="新宋体" panose="02010609030101010101" pitchFamily="49" charset="-122"/>
                <a:ea typeface="新宋体" panose="02010609030101010101" pitchFamily="49" charset="-122"/>
              </a:rPr>
              <a:t>int</a:t>
            </a:r>
            <a:r>
              <a:rPr lang="en-US" altLang="zh-CN" dirty="0">
                <a:solidFill>
                  <a:srgbClr val="000000"/>
                </a:solidFill>
                <a:latin typeface="新宋体" panose="02010609030101010101" pitchFamily="49" charset="-122"/>
                <a:ea typeface="新宋体" panose="02010609030101010101" pitchFamily="49" charset="-122"/>
              </a:rPr>
              <a:t> get() { </a:t>
            </a:r>
            <a:r>
              <a:rPr lang="en-US" altLang="zh-CN" dirty="0">
                <a:solidFill>
                  <a:srgbClr val="0000FF"/>
                </a:solidFill>
                <a:latin typeface="新宋体" panose="02010609030101010101" pitchFamily="49" charset="-122"/>
                <a:ea typeface="新宋体" panose="02010609030101010101" pitchFamily="49" charset="-122"/>
              </a:rPr>
              <a:t>return</a:t>
            </a:r>
            <a:r>
              <a:rPr lang="en-US" altLang="zh-CN" dirty="0">
                <a:solidFill>
                  <a:srgbClr val="000000"/>
                </a:solidFill>
                <a:latin typeface="新宋体" panose="02010609030101010101" pitchFamily="49" charset="-122"/>
                <a:ea typeface="新宋体" panose="02010609030101010101" pitchFamily="49" charset="-122"/>
              </a:rPr>
              <a:t> r; }</a:t>
            </a:r>
          </a:p>
          <a:p>
            <a:r>
              <a:rPr lang="en-US" altLang="zh-CN" sz="1800" dirty="0">
                <a:solidFill>
                  <a:srgbClr val="000000"/>
                </a:solidFill>
                <a:latin typeface="新宋体" panose="02010609030101010101" pitchFamily="49" charset="-122"/>
                <a:ea typeface="新宋体" panose="02010609030101010101" pitchFamily="49" charset="-122"/>
              </a:rPr>
              <a:t>};</a:t>
            </a:r>
          </a:p>
          <a:p>
            <a:endParaRPr lang="zh-CN" altLang="en-US" sz="1800" dirty="0">
              <a:solidFill>
                <a:srgbClr val="000000"/>
              </a:solidFill>
              <a:latin typeface="新宋体" panose="02010609030101010101" pitchFamily="49" charset="-122"/>
              <a:ea typeface="新宋体" panose="02010609030101010101" pitchFamily="49" charset="-122"/>
            </a:endParaRPr>
          </a:p>
          <a:p>
            <a:r>
              <a:rPr lang="en-US" altLang="zh-CN" sz="1800" dirty="0">
                <a:solidFill>
                  <a:srgbClr val="0000FF"/>
                </a:solidFill>
                <a:latin typeface="新宋体" panose="02010609030101010101" pitchFamily="49" charset="-122"/>
                <a:ea typeface="新宋体" panose="02010609030101010101" pitchFamily="49" charset="-122"/>
              </a:rPr>
              <a:t>int</a:t>
            </a:r>
            <a:r>
              <a:rPr lang="en-US" altLang="zh-CN" sz="1800" dirty="0">
                <a:solidFill>
                  <a:srgbClr val="000000"/>
                </a:solidFill>
                <a:latin typeface="新宋体" panose="02010609030101010101" pitchFamily="49" charset="-122"/>
                <a:ea typeface="新宋体" panose="02010609030101010101" pitchFamily="49" charset="-122"/>
              </a:rPr>
              <a:t> main() {</a:t>
            </a:r>
          </a:p>
          <a:p>
            <a:pPr lvl="1"/>
            <a:r>
              <a:rPr lang="en-US" altLang="zh-CN" dirty="0">
                <a:solidFill>
                  <a:srgbClr val="0000FF"/>
                </a:solidFill>
                <a:latin typeface="新宋体" panose="02010609030101010101" pitchFamily="49" charset="-122"/>
                <a:ea typeface="新宋体" panose="02010609030101010101" pitchFamily="49" charset="-122"/>
              </a:rPr>
              <a:t>int</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err="1">
                <a:solidFill>
                  <a:srgbClr val="000000"/>
                </a:solidFill>
                <a:latin typeface="新宋体" panose="02010609030101010101" pitchFamily="49" charset="-122"/>
                <a:ea typeface="新宋体" panose="02010609030101010101" pitchFamily="49" charset="-122"/>
              </a:rPr>
              <a:t>i</a:t>
            </a:r>
            <a:r>
              <a:rPr lang="en-US" altLang="zh-CN" dirty="0">
                <a:solidFill>
                  <a:srgbClr val="000000"/>
                </a:solidFill>
                <a:latin typeface="新宋体" panose="02010609030101010101" pitchFamily="49" charset="-122"/>
                <a:ea typeface="新宋体" panose="02010609030101010101" pitchFamily="49" charset="-122"/>
              </a:rPr>
              <a:t> = 20;</a:t>
            </a:r>
          </a:p>
          <a:p>
            <a:pPr lvl="1"/>
            <a:r>
              <a:rPr lang="en-US" altLang="zh-CN" dirty="0">
                <a:solidFill>
                  <a:srgbClr val="000000"/>
                </a:solidFill>
                <a:latin typeface="新宋体" panose="02010609030101010101" pitchFamily="49" charset="-122"/>
                <a:ea typeface="新宋体" panose="02010609030101010101" pitchFamily="49" charset="-122"/>
              </a:rPr>
              <a:t>X x(</a:t>
            </a:r>
            <a:r>
              <a:rPr lang="en-US" altLang="zh-CN" dirty="0" err="1">
                <a:solidFill>
                  <a:srgbClr val="000000"/>
                </a:solidFill>
                <a:latin typeface="新宋体" panose="02010609030101010101" pitchFamily="49" charset="-122"/>
                <a:ea typeface="新宋体" panose="02010609030101010101" pitchFamily="49" charset="-122"/>
              </a:rPr>
              <a:t>i</a:t>
            </a:r>
            <a:r>
              <a:rPr lang="en-US" altLang="zh-CN" dirty="0">
                <a:solidFill>
                  <a:srgbClr val="000000"/>
                </a:solidFill>
                <a:latin typeface="新宋体" panose="02010609030101010101" pitchFamily="49" charset="-122"/>
                <a:ea typeface="新宋体" panose="02010609030101010101" pitchFamily="49" charset="-122"/>
              </a:rPr>
              <a:t>);</a:t>
            </a:r>
          </a:p>
          <a:p>
            <a:pPr lvl="1"/>
            <a:r>
              <a:rPr lang="en-US" altLang="zh-CN" dirty="0" err="1">
                <a:solidFill>
                  <a:srgbClr val="000000"/>
                </a:solidFill>
                <a:latin typeface="新宋体" panose="02010609030101010101" pitchFamily="49" charset="-122"/>
                <a:ea typeface="新宋体" panose="02010609030101010101" pitchFamily="49" charset="-122"/>
              </a:rPr>
              <a:t>cout</a:t>
            </a:r>
            <a:r>
              <a:rPr lang="en-US" altLang="zh-CN" dirty="0">
                <a:solidFill>
                  <a:srgbClr val="000000"/>
                </a:solidFill>
                <a:latin typeface="新宋体" panose="02010609030101010101" pitchFamily="49" charset="-122"/>
                <a:ea typeface="新宋体" panose="02010609030101010101" pitchFamily="49" charset="-122"/>
              </a:rPr>
              <a:t> &lt;&lt; </a:t>
            </a:r>
            <a:r>
              <a:rPr lang="en-US" altLang="zh-CN" dirty="0" err="1">
                <a:solidFill>
                  <a:srgbClr val="000000"/>
                </a:solidFill>
                <a:latin typeface="新宋体" panose="02010609030101010101" pitchFamily="49" charset="-122"/>
                <a:ea typeface="新宋体" panose="02010609030101010101" pitchFamily="49" charset="-122"/>
              </a:rPr>
              <a:t>x.get</a:t>
            </a:r>
            <a:r>
              <a:rPr lang="en-US" altLang="zh-CN" dirty="0">
                <a:solidFill>
                  <a:srgbClr val="000000"/>
                </a:solidFill>
                <a:latin typeface="新宋体" panose="02010609030101010101" pitchFamily="49" charset="-122"/>
                <a:ea typeface="新宋体" panose="02010609030101010101" pitchFamily="49" charset="-122"/>
              </a:rPr>
              <a:t>() &lt;&lt; </a:t>
            </a:r>
            <a:r>
              <a:rPr lang="en-US" altLang="zh-CN" dirty="0" err="1">
                <a:solidFill>
                  <a:srgbClr val="000000"/>
                </a:solidFill>
                <a:latin typeface="新宋体" panose="02010609030101010101" pitchFamily="49" charset="-122"/>
                <a:ea typeface="新宋体" panose="02010609030101010101" pitchFamily="49" charset="-122"/>
              </a:rPr>
              <a:t>endl</a:t>
            </a:r>
            <a:r>
              <a:rPr lang="en-US" altLang="zh-CN" dirty="0">
                <a:solidFill>
                  <a:srgbClr val="000000"/>
                </a:solidFill>
                <a:latin typeface="新宋体" panose="02010609030101010101" pitchFamily="49" charset="-122"/>
                <a:ea typeface="新宋体" panose="02010609030101010101" pitchFamily="49" charset="-122"/>
              </a:rPr>
              <a:t>;</a:t>
            </a:r>
          </a:p>
          <a:p>
            <a:pPr lvl="1"/>
            <a:r>
              <a:rPr lang="en-US" altLang="zh-CN" dirty="0" err="1">
                <a:solidFill>
                  <a:srgbClr val="000000"/>
                </a:solidFill>
                <a:latin typeface="新宋体" panose="02010609030101010101" pitchFamily="49" charset="-122"/>
                <a:ea typeface="新宋体" panose="02010609030101010101" pitchFamily="49" charset="-122"/>
              </a:rPr>
              <a:t>i</a:t>
            </a:r>
            <a:r>
              <a:rPr lang="en-US" altLang="zh-CN" dirty="0">
                <a:solidFill>
                  <a:srgbClr val="000000"/>
                </a:solidFill>
                <a:latin typeface="新宋体" panose="02010609030101010101" pitchFamily="49" charset="-122"/>
                <a:ea typeface="新宋体" panose="02010609030101010101" pitchFamily="49" charset="-122"/>
              </a:rPr>
              <a:t> = 30;</a:t>
            </a:r>
          </a:p>
          <a:p>
            <a:pPr lvl="1"/>
            <a:r>
              <a:rPr lang="en-US" altLang="zh-CN" dirty="0" err="1">
                <a:solidFill>
                  <a:srgbClr val="000000"/>
                </a:solidFill>
                <a:latin typeface="新宋体" panose="02010609030101010101" pitchFamily="49" charset="-122"/>
                <a:ea typeface="新宋体" panose="02010609030101010101" pitchFamily="49" charset="-122"/>
              </a:rPr>
              <a:t>cout</a:t>
            </a:r>
            <a:r>
              <a:rPr lang="en-US" altLang="zh-CN" dirty="0">
                <a:solidFill>
                  <a:srgbClr val="000000"/>
                </a:solidFill>
                <a:latin typeface="新宋体" panose="02010609030101010101" pitchFamily="49" charset="-122"/>
                <a:ea typeface="新宋体" panose="02010609030101010101" pitchFamily="49" charset="-122"/>
              </a:rPr>
              <a:t> &lt;&lt; </a:t>
            </a:r>
            <a:r>
              <a:rPr lang="en-US" altLang="zh-CN" dirty="0" err="1">
                <a:solidFill>
                  <a:srgbClr val="000000"/>
                </a:solidFill>
                <a:latin typeface="新宋体" panose="02010609030101010101" pitchFamily="49" charset="-122"/>
                <a:ea typeface="新宋体" panose="02010609030101010101" pitchFamily="49" charset="-122"/>
              </a:rPr>
              <a:t>x.get</a:t>
            </a:r>
            <a:r>
              <a:rPr lang="en-US" altLang="zh-CN" dirty="0">
                <a:solidFill>
                  <a:srgbClr val="000000"/>
                </a:solidFill>
                <a:latin typeface="新宋体" panose="02010609030101010101" pitchFamily="49" charset="-122"/>
                <a:ea typeface="新宋体" panose="02010609030101010101" pitchFamily="49" charset="-122"/>
              </a:rPr>
              <a:t>() &lt;&lt; </a:t>
            </a:r>
            <a:r>
              <a:rPr lang="en-US" altLang="zh-CN" dirty="0" err="1">
                <a:solidFill>
                  <a:srgbClr val="000000"/>
                </a:solidFill>
                <a:latin typeface="新宋体" panose="02010609030101010101" pitchFamily="49" charset="-122"/>
                <a:ea typeface="新宋体" panose="02010609030101010101" pitchFamily="49" charset="-122"/>
              </a:rPr>
              <a:t>endl</a:t>
            </a:r>
            <a:r>
              <a:rPr lang="en-US" altLang="zh-CN" dirty="0">
                <a:solidFill>
                  <a:srgbClr val="000000"/>
                </a:solidFill>
                <a:latin typeface="新宋体" panose="02010609030101010101" pitchFamily="49" charset="-122"/>
                <a:ea typeface="新宋体" panose="02010609030101010101" pitchFamily="49" charset="-122"/>
              </a:rPr>
              <a:t>;</a:t>
            </a:r>
          </a:p>
          <a:p>
            <a:pPr lvl="1"/>
            <a:r>
              <a:rPr lang="en-US" altLang="zh-CN" dirty="0">
                <a:solidFill>
                  <a:srgbClr val="0000FF"/>
                </a:solidFill>
                <a:latin typeface="新宋体" panose="02010609030101010101" pitchFamily="49" charset="-122"/>
                <a:ea typeface="新宋体" panose="02010609030101010101" pitchFamily="49" charset="-122"/>
              </a:rPr>
              <a:t>return</a:t>
            </a:r>
            <a:r>
              <a:rPr lang="en-US" altLang="zh-CN" dirty="0">
                <a:solidFill>
                  <a:srgbClr val="000000"/>
                </a:solidFill>
                <a:latin typeface="新宋体" panose="02010609030101010101" pitchFamily="49" charset="-122"/>
                <a:ea typeface="新宋体" panose="02010609030101010101" pitchFamily="49" charset="-122"/>
              </a:rPr>
              <a:t> 0;</a:t>
            </a:r>
          </a:p>
          <a:p>
            <a:r>
              <a:rPr lang="en-US" altLang="zh-CN" sz="1800" dirty="0">
                <a:solidFill>
                  <a:srgbClr val="000000"/>
                </a:solidFill>
                <a:latin typeface="新宋体" panose="02010609030101010101" pitchFamily="49" charset="-122"/>
                <a:ea typeface="新宋体" panose="02010609030101010101" pitchFamily="49" charset="-122"/>
              </a:rPr>
              <a:t>}</a:t>
            </a:r>
            <a:endParaRPr lang="zh-CN" altLang="en-US" dirty="0"/>
          </a:p>
        </p:txBody>
      </p:sp>
    </p:spTree>
    <p:extLst>
      <p:ext uri="{BB962C8B-B14F-4D97-AF65-F5344CB8AC3E}">
        <p14:creationId xmlns:p14="http://schemas.microsoft.com/office/powerpoint/2010/main" val="3770263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66B715-187F-44E9-914D-FFA315DA6500}"/>
              </a:ext>
            </a:extLst>
          </p:cNvPr>
          <p:cNvSpPr>
            <a:spLocks noGrp="1"/>
          </p:cNvSpPr>
          <p:nvPr>
            <p:ph type="title"/>
          </p:nvPr>
        </p:nvSpPr>
        <p:spPr>
          <a:xfrm>
            <a:off x="848360" y="263525"/>
            <a:ext cx="10515600" cy="915035"/>
          </a:xfrm>
        </p:spPr>
        <p:txBody>
          <a:bodyPr/>
          <a:lstStyle/>
          <a:p>
            <a:pPr algn="l"/>
            <a:r>
              <a:rPr lang="zh-CN" altLang="en-US" dirty="0"/>
              <a:t>初始化成员列表：为什么 ？</a:t>
            </a:r>
            <a:endParaRPr lang="en-US" dirty="0"/>
          </a:p>
        </p:txBody>
      </p:sp>
      <p:sp>
        <p:nvSpPr>
          <p:cNvPr id="3" name="内容占位符 2">
            <a:extLst>
              <a:ext uri="{FF2B5EF4-FFF2-40B4-BE49-F238E27FC236}">
                <a16:creationId xmlns:a16="http://schemas.microsoft.com/office/drawing/2014/main" id="{1384D6E8-EBDF-4FA1-877B-C787A0D46FB8}"/>
              </a:ext>
            </a:extLst>
          </p:cNvPr>
          <p:cNvSpPr>
            <a:spLocks noGrp="1"/>
          </p:cNvSpPr>
          <p:nvPr>
            <p:ph idx="1"/>
          </p:nvPr>
        </p:nvSpPr>
        <p:spPr>
          <a:xfrm>
            <a:off x="838200" y="1310640"/>
            <a:ext cx="10515600" cy="4866323"/>
          </a:xfrm>
        </p:spPr>
        <p:txBody>
          <a:bodyPr>
            <a:normAutofit/>
          </a:bodyPr>
          <a:lstStyle/>
          <a:p>
            <a:r>
              <a:rPr lang="zh-CN" altLang="en-US" dirty="0"/>
              <a:t>类成员如果是</a:t>
            </a:r>
            <a:r>
              <a:rPr lang="en-US" altLang="zh-CN" dirty="0"/>
              <a:t>non-static const</a:t>
            </a:r>
            <a:r>
              <a:rPr lang="zh-CN" altLang="en-US" dirty="0"/>
              <a:t>、引用变量、无默认构造函数类对象，则无法在构造函数体内初始化，必须用初始化成员列表</a:t>
            </a:r>
            <a:endParaRPr lang="en-US" dirty="0"/>
          </a:p>
          <a:p>
            <a:endParaRPr lang="en-US" dirty="0"/>
          </a:p>
          <a:p>
            <a:endParaRPr lang="en-US" dirty="0"/>
          </a:p>
          <a:p>
            <a:endParaRPr lang="en-US" dirty="0"/>
          </a:p>
          <a:p>
            <a:endParaRPr lang="en-US" dirty="0"/>
          </a:p>
          <a:p>
            <a:endParaRPr lang="en-US" dirty="0"/>
          </a:p>
          <a:p>
            <a:pPr marL="0" indent="0">
              <a:buNone/>
            </a:pPr>
            <a:endParaRPr lang="en-US" dirty="0"/>
          </a:p>
        </p:txBody>
      </p:sp>
      <p:sp>
        <p:nvSpPr>
          <p:cNvPr id="4" name="TextBox 3">
            <a:extLst>
              <a:ext uri="{FF2B5EF4-FFF2-40B4-BE49-F238E27FC236}">
                <a16:creationId xmlns:a16="http://schemas.microsoft.com/office/drawing/2014/main" id="{2217880F-CE6B-48B9-92E0-9AE41FE08248}"/>
              </a:ext>
            </a:extLst>
          </p:cNvPr>
          <p:cNvSpPr txBox="1"/>
          <p:nvPr/>
        </p:nvSpPr>
        <p:spPr>
          <a:xfrm>
            <a:off x="1513036" y="2289288"/>
            <a:ext cx="8334855" cy="3416320"/>
          </a:xfrm>
          <a:prstGeom prst="rect">
            <a:avLst/>
          </a:prstGeom>
          <a:noFill/>
        </p:spPr>
        <p:txBody>
          <a:bodyPr wrap="square" rtlCol="0">
            <a:spAutoFit/>
          </a:bodyPr>
          <a:lstStyle/>
          <a:p>
            <a:r>
              <a:rPr lang="en-US" altLang="zh-CN" sz="1800" dirty="0">
                <a:solidFill>
                  <a:srgbClr val="0000FF"/>
                </a:solidFill>
                <a:latin typeface="新宋体" panose="02010609030101010101" pitchFamily="49" charset="-122"/>
                <a:ea typeface="新宋体" panose="02010609030101010101" pitchFamily="49" charset="-122"/>
              </a:rPr>
              <a:t>class</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2B91AF"/>
                </a:solidFill>
                <a:latin typeface="新宋体" panose="02010609030101010101" pitchFamily="49" charset="-122"/>
                <a:ea typeface="新宋体" panose="02010609030101010101" pitchFamily="49" charset="-122"/>
              </a:rPr>
              <a:t>A</a:t>
            </a:r>
            <a:r>
              <a:rPr lang="en-US" altLang="zh-CN" sz="1800" dirty="0">
                <a:solidFill>
                  <a:srgbClr val="000000"/>
                </a:solidFill>
                <a:latin typeface="新宋体" panose="02010609030101010101" pitchFamily="49" charset="-122"/>
                <a:ea typeface="新宋体" panose="02010609030101010101" pitchFamily="49" charset="-122"/>
              </a:rPr>
              <a:t> {</a:t>
            </a:r>
          </a:p>
          <a:p>
            <a:pPr lvl="1"/>
            <a:r>
              <a:rPr lang="en-US" altLang="zh-CN" dirty="0">
                <a:solidFill>
                  <a:srgbClr val="0000FF"/>
                </a:solidFill>
                <a:latin typeface="新宋体" panose="02010609030101010101" pitchFamily="49" charset="-122"/>
                <a:ea typeface="新宋体" panose="02010609030101010101" pitchFamily="49" charset="-122"/>
              </a:rPr>
              <a:t>int</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err="1">
                <a:solidFill>
                  <a:srgbClr val="000000"/>
                </a:solidFill>
                <a:latin typeface="新宋体" panose="02010609030101010101" pitchFamily="49" charset="-122"/>
                <a:ea typeface="新宋体" panose="02010609030101010101" pitchFamily="49" charset="-122"/>
              </a:rPr>
              <a:t>i</a:t>
            </a:r>
            <a:r>
              <a:rPr lang="en-US" altLang="zh-CN" dirty="0">
                <a:solidFill>
                  <a:srgbClr val="000000"/>
                </a:solidFill>
                <a:latin typeface="新宋体" panose="02010609030101010101" pitchFamily="49" charset="-122"/>
                <a:ea typeface="新宋体" panose="02010609030101010101" pitchFamily="49" charset="-122"/>
              </a:rPr>
              <a:t>;</a:t>
            </a:r>
          </a:p>
          <a:p>
            <a:r>
              <a:rPr lang="en-US" altLang="zh-CN" sz="1800" dirty="0">
                <a:solidFill>
                  <a:srgbClr val="0000FF"/>
                </a:solidFill>
                <a:latin typeface="新宋体" panose="02010609030101010101" pitchFamily="49" charset="-122"/>
                <a:ea typeface="新宋体" panose="02010609030101010101" pitchFamily="49" charset="-122"/>
              </a:rPr>
              <a:t>public</a:t>
            </a:r>
            <a:r>
              <a:rPr lang="en-US" altLang="zh-CN" sz="1800" dirty="0">
                <a:solidFill>
                  <a:srgbClr val="000000"/>
                </a:solidFill>
                <a:latin typeface="新宋体" panose="02010609030101010101" pitchFamily="49" charset="-122"/>
                <a:ea typeface="新宋体" panose="02010609030101010101" pitchFamily="49" charset="-122"/>
              </a:rPr>
              <a:t>:</a:t>
            </a:r>
          </a:p>
          <a:p>
            <a:pPr lvl="1"/>
            <a:r>
              <a:rPr lang="en-US" altLang="zh-CN" dirty="0">
                <a:solidFill>
                  <a:srgbClr val="000000"/>
                </a:solidFill>
                <a:latin typeface="新宋体" panose="02010609030101010101" pitchFamily="49" charset="-122"/>
                <a:ea typeface="新宋体" panose="02010609030101010101" pitchFamily="49" charset="-122"/>
              </a:rPr>
              <a:t>A(</a:t>
            </a:r>
            <a:r>
              <a:rPr lang="en-US" altLang="zh-CN" dirty="0">
                <a:solidFill>
                  <a:srgbClr val="0000FF"/>
                </a:solidFill>
                <a:latin typeface="新宋体" panose="02010609030101010101" pitchFamily="49" charset="-122"/>
                <a:ea typeface="新宋体" panose="02010609030101010101" pitchFamily="49" charset="-122"/>
              </a:rPr>
              <a:t>int</a:t>
            </a:r>
            <a:r>
              <a:rPr lang="en-US" altLang="zh-CN" dirty="0">
                <a:solidFill>
                  <a:srgbClr val="000000"/>
                </a:solidFill>
                <a:latin typeface="新宋体" panose="02010609030101010101" pitchFamily="49" charset="-122"/>
                <a:ea typeface="新宋体" panose="02010609030101010101" pitchFamily="49" charset="-122"/>
              </a:rPr>
              <a:t>);</a:t>
            </a:r>
          </a:p>
          <a:p>
            <a:r>
              <a:rPr lang="en-US" altLang="zh-CN" sz="1800" dirty="0">
                <a:solidFill>
                  <a:srgbClr val="000000"/>
                </a:solidFill>
                <a:latin typeface="新宋体" panose="02010609030101010101" pitchFamily="49" charset="-122"/>
                <a:ea typeface="新宋体" panose="02010609030101010101" pitchFamily="49" charset="-122"/>
              </a:rPr>
              <a:t>};</a:t>
            </a:r>
          </a:p>
          <a:p>
            <a:endParaRPr lang="zh-CN" altLang="en-US" sz="1800" dirty="0">
              <a:solidFill>
                <a:srgbClr val="000000"/>
              </a:solidFill>
              <a:latin typeface="新宋体" panose="02010609030101010101" pitchFamily="49" charset="-122"/>
              <a:ea typeface="新宋体" panose="02010609030101010101" pitchFamily="49" charset="-122"/>
            </a:endParaRPr>
          </a:p>
          <a:p>
            <a:r>
              <a:rPr lang="en-US" altLang="zh-CN" sz="1800" dirty="0">
                <a:solidFill>
                  <a:srgbClr val="2B91AF"/>
                </a:solidFill>
                <a:latin typeface="新宋体" panose="02010609030101010101" pitchFamily="49" charset="-122"/>
                <a:ea typeface="新宋体" panose="02010609030101010101" pitchFamily="49" charset="-122"/>
              </a:rPr>
              <a:t>A</a:t>
            </a:r>
            <a:r>
              <a:rPr lang="en-US" altLang="zh-CN" sz="1800" dirty="0">
                <a:solidFill>
                  <a:srgbClr val="000000"/>
                </a:solidFill>
                <a:latin typeface="新宋体" panose="02010609030101010101" pitchFamily="49" charset="-122"/>
                <a:ea typeface="新宋体" panose="02010609030101010101" pitchFamily="49" charset="-122"/>
              </a:rPr>
              <a:t>::A(</a:t>
            </a:r>
            <a:r>
              <a:rPr lang="en-US" altLang="zh-CN" sz="1800" dirty="0">
                <a:solidFill>
                  <a:srgbClr val="0000FF"/>
                </a:solidFill>
                <a:latin typeface="新宋体" panose="02010609030101010101" pitchFamily="49" charset="-122"/>
                <a:ea typeface="新宋体" panose="02010609030101010101" pitchFamily="49" charset="-122"/>
              </a:rPr>
              <a:t>int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808080"/>
                </a:solidFill>
                <a:latin typeface="新宋体" panose="02010609030101010101" pitchFamily="49" charset="-122"/>
                <a:ea typeface="新宋体" panose="02010609030101010101" pitchFamily="49" charset="-122"/>
              </a:rPr>
              <a:t>arg</a:t>
            </a:r>
            <a:r>
              <a:rPr lang="en-US" altLang="zh-CN" sz="1800" dirty="0">
                <a:solidFill>
                  <a:srgbClr val="000000"/>
                </a:solidFill>
                <a:latin typeface="新宋体" panose="02010609030101010101" pitchFamily="49" charset="-122"/>
                <a:ea typeface="新宋体" panose="02010609030101010101" pitchFamily="49" charset="-122"/>
              </a:rPr>
              <a:t>) {</a:t>
            </a:r>
          </a:p>
          <a:p>
            <a:pPr lvl="1"/>
            <a:r>
              <a:rPr lang="en-US" altLang="zh-CN" dirty="0" err="1">
                <a:solidFill>
                  <a:srgbClr val="000000"/>
                </a:solidFill>
                <a:latin typeface="新宋体" panose="02010609030101010101" pitchFamily="49" charset="-122"/>
                <a:ea typeface="新宋体" panose="02010609030101010101" pitchFamily="49" charset="-122"/>
              </a:rPr>
              <a:t>i</a:t>
            </a:r>
            <a:r>
              <a:rPr lang="en-US" altLang="zh-CN" dirty="0">
                <a:solidFill>
                  <a:srgbClr val="000000"/>
                </a:solidFill>
                <a:latin typeface="新宋体" panose="02010609030101010101" pitchFamily="49" charset="-122"/>
                <a:ea typeface="新宋体" panose="02010609030101010101" pitchFamily="49" charset="-122"/>
              </a:rPr>
              <a:t> = </a:t>
            </a:r>
            <a:r>
              <a:rPr lang="en-US" altLang="zh-CN" dirty="0" err="1">
                <a:solidFill>
                  <a:srgbClr val="808080"/>
                </a:solidFill>
                <a:latin typeface="新宋体" panose="02010609030101010101" pitchFamily="49" charset="-122"/>
                <a:ea typeface="新宋体" panose="02010609030101010101" pitchFamily="49" charset="-122"/>
              </a:rPr>
              <a:t>arg</a:t>
            </a:r>
            <a:r>
              <a:rPr lang="en-US" altLang="zh-CN" dirty="0">
                <a:solidFill>
                  <a:srgbClr val="000000"/>
                </a:solidFill>
                <a:latin typeface="新宋体" panose="02010609030101010101" pitchFamily="49" charset="-122"/>
                <a:ea typeface="新宋体" panose="02010609030101010101" pitchFamily="49" charset="-122"/>
              </a:rPr>
              <a:t>;</a:t>
            </a:r>
          </a:p>
          <a:p>
            <a:pPr lvl="1"/>
            <a:r>
              <a:rPr lang="en-US" altLang="zh-CN" dirty="0" err="1">
                <a:solidFill>
                  <a:srgbClr val="000000"/>
                </a:solidFill>
                <a:latin typeface="新宋体" panose="02010609030101010101" pitchFamily="49" charset="-122"/>
                <a:ea typeface="新宋体" panose="02010609030101010101" pitchFamily="49" charset="-122"/>
              </a:rPr>
              <a:t>cout</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008080"/>
                </a:solidFill>
                <a:latin typeface="新宋体" panose="02010609030101010101" pitchFamily="49" charset="-122"/>
                <a:ea typeface="新宋体" panose="02010609030101010101" pitchFamily="49" charset="-122"/>
              </a:rPr>
              <a:t>&lt;&lt;</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A31515"/>
                </a:solidFill>
                <a:latin typeface="新宋体" panose="02010609030101010101" pitchFamily="49" charset="-122"/>
                <a:ea typeface="新宋体" panose="02010609030101010101" pitchFamily="49" charset="-122"/>
              </a:rPr>
              <a:t>"A's Constructor called: Value of i: "</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008080"/>
                </a:solidFill>
                <a:latin typeface="新宋体" panose="02010609030101010101" pitchFamily="49" charset="-122"/>
                <a:ea typeface="新宋体" panose="02010609030101010101" pitchFamily="49" charset="-122"/>
              </a:rPr>
              <a:t>&lt;&lt;</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err="1">
                <a:solidFill>
                  <a:srgbClr val="000000"/>
                </a:solidFill>
                <a:latin typeface="新宋体" panose="02010609030101010101" pitchFamily="49" charset="-122"/>
                <a:ea typeface="新宋体" panose="02010609030101010101" pitchFamily="49" charset="-122"/>
              </a:rPr>
              <a:t>i</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008080"/>
                </a:solidFill>
                <a:latin typeface="新宋体" panose="02010609030101010101" pitchFamily="49" charset="-122"/>
                <a:ea typeface="新宋体" panose="02010609030101010101" pitchFamily="49" charset="-122"/>
              </a:rPr>
              <a:t>&lt;&lt;</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err="1">
                <a:solidFill>
                  <a:srgbClr val="000000"/>
                </a:solidFill>
                <a:latin typeface="新宋体" panose="02010609030101010101" pitchFamily="49" charset="-122"/>
                <a:ea typeface="新宋体" panose="02010609030101010101" pitchFamily="49" charset="-122"/>
              </a:rPr>
              <a:t>endl</a:t>
            </a:r>
            <a:r>
              <a:rPr lang="en-US" altLang="zh-CN" dirty="0">
                <a:solidFill>
                  <a:srgbClr val="000000"/>
                </a:solidFill>
                <a:latin typeface="新宋体" panose="02010609030101010101" pitchFamily="49" charset="-122"/>
                <a:ea typeface="新宋体" panose="02010609030101010101" pitchFamily="49" charset="-122"/>
              </a:rPr>
              <a:t>;</a:t>
            </a:r>
          </a:p>
          <a:p>
            <a:r>
              <a:rPr lang="en-US" altLang="zh-CN" sz="1800" dirty="0">
                <a:solidFill>
                  <a:srgbClr val="000000"/>
                </a:solidFill>
                <a:latin typeface="新宋体" panose="02010609030101010101" pitchFamily="49" charset="-122"/>
                <a:ea typeface="新宋体" panose="02010609030101010101" pitchFamily="49" charset="-122"/>
              </a:rPr>
              <a:t>}</a:t>
            </a:r>
          </a:p>
          <a:p>
            <a:endParaRPr lang="zh-CN" altLang="en-US" sz="1800" dirty="0">
              <a:solidFill>
                <a:srgbClr val="000000"/>
              </a:solidFill>
              <a:latin typeface="新宋体" panose="02010609030101010101" pitchFamily="49" charset="-122"/>
              <a:ea typeface="新宋体" panose="02010609030101010101" pitchFamily="49" charset="-122"/>
            </a:endParaRPr>
          </a:p>
          <a:p>
            <a:endParaRPr lang="zh-CN" altLang="en-US" dirty="0"/>
          </a:p>
        </p:txBody>
      </p:sp>
    </p:spTree>
    <p:extLst>
      <p:ext uri="{BB962C8B-B14F-4D97-AF65-F5344CB8AC3E}">
        <p14:creationId xmlns:p14="http://schemas.microsoft.com/office/powerpoint/2010/main" val="175850180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66B715-187F-44E9-914D-FFA315DA6500}"/>
              </a:ext>
            </a:extLst>
          </p:cNvPr>
          <p:cNvSpPr>
            <a:spLocks noGrp="1"/>
          </p:cNvSpPr>
          <p:nvPr>
            <p:ph type="title"/>
          </p:nvPr>
        </p:nvSpPr>
        <p:spPr>
          <a:xfrm>
            <a:off x="848360" y="263525"/>
            <a:ext cx="10515600" cy="915035"/>
          </a:xfrm>
        </p:spPr>
        <p:txBody>
          <a:bodyPr/>
          <a:lstStyle/>
          <a:p>
            <a:pPr algn="l"/>
            <a:r>
              <a:rPr lang="zh-CN" altLang="en-US" dirty="0"/>
              <a:t>初始化成员列表：为什么 ？</a:t>
            </a:r>
            <a:endParaRPr lang="en-US" dirty="0"/>
          </a:p>
        </p:txBody>
      </p:sp>
      <p:sp>
        <p:nvSpPr>
          <p:cNvPr id="3" name="内容占位符 2">
            <a:extLst>
              <a:ext uri="{FF2B5EF4-FFF2-40B4-BE49-F238E27FC236}">
                <a16:creationId xmlns:a16="http://schemas.microsoft.com/office/drawing/2014/main" id="{1384D6E8-EBDF-4FA1-877B-C787A0D46FB8}"/>
              </a:ext>
            </a:extLst>
          </p:cNvPr>
          <p:cNvSpPr>
            <a:spLocks noGrp="1"/>
          </p:cNvSpPr>
          <p:nvPr>
            <p:ph idx="1"/>
          </p:nvPr>
        </p:nvSpPr>
        <p:spPr>
          <a:xfrm>
            <a:off x="838200" y="1310640"/>
            <a:ext cx="10515600" cy="4866323"/>
          </a:xfrm>
        </p:spPr>
        <p:txBody>
          <a:bodyPr>
            <a:normAutofit/>
          </a:bodyPr>
          <a:lstStyle/>
          <a:p>
            <a:r>
              <a:rPr lang="zh-CN" altLang="en-US" dirty="0"/>
              <a:t>类成员如果是</a:t>
            </a:r>
            <a:r>
              <a:rPr lang="en-US" altLang="zh-CN" dirty="0"/>
              <a:t>non-static const</a:t>
            </a:r>
            <a:r>
              <a:rPr lang="zh-CN" altLang="en-US" dirty="0"/>
              <a:t>、引用变量、无默认构造函数类对象，则无法在构造函数体内初始化，必须用初始化成员列表</a:t>
            </a:r>
            <a:endParaRPr lang="en-US" dirty="0"/>
          </a:p>
          <a:p>
            <a:endParaRPr lang="en-US" dirty="0"/>
          </a:p>
          <a:p>
            <a:endParaRPr lang="en-US" dirty="0"/>
          </a:p>
          <a:p>
            <a:endParaRPr lang="en-US" dirty="0"/>
          </a:p>
          <a:p>
            <a:endParaRPr lang="en-US" dirty="0"/>
          </a:p>
          <a:p>
            <a:endParaRPr lang="en-US" dirty="0"/>
          </a:p>
          <a:p>
            <a:pPr marL="0" indent="0">
              <a:buNone/>
            </a:pPr>
            <a:endParaRPr lang="en-US" dirty="0"/>
          </a:p>
        </p:txBody>
      </p:sp>
      <p:sp>
        <p:nvSpPr>
          <p:cNvPr id="4" name="TextBox 3">
            <a:extLst>
              <a:ext uri="{FF2B5EF4-FFF2-40B4-BE49-F238E27FC236}">
                <a16:creationId xmlns:a16="http://schemas.microsoft.com/office/drawing/2014/main" id="{2217880F-CE6B-48B9-92E0-9AE41FE08248}"/>
              </a:ext>
            </a:extLst>
          </p:cNvPr>
          <p:cNvSpPr txBox="1"/>
          <p:nvPr/>
        </p:nvSpPr>
        <p:spPr>
          <a:xfrm>
            <a:off x="1513036" y="2289288"/>
            <a:ext cx="8334855" cy="4247317"/>
          </a:xfrm>
          <a:prstGeom prst="rect">
            <a:avLst/>
          </a:prstGeom>
          <a:noFill/>
        </p:spPr>
        <p:txBody>
          <a:bodyPr wrap="square" rtlCol="0">
            <a:spAutoFit/>
          </a:bodyPr>
          <a:lstStyle/>
          <a:p>
            <a:r>
              <a:rPr lang="en-US" altLang="zh-CN" sz="1800" dirty="0">
                <a:solidFill>
                  <a:srgbClr val="008000"/>
                </a:solidFill>
                <a:latin typeface="新宋体" panose="02010609030101010101" pitchFamily="49" charset="-122"/>
                <a:ea typeface="新宋体" panose="02010609030101010101" pitchFamily="49" charset="-122"/>
              </a:rPr>
              <a:t>// Class B contains object of A</a:t>
            </a:r>
            <a:endParaRPr lang="en-US" altLang="zh-CN" sz="1800" dirty="0">
              <a:solidFill>
                <a:srgbClr val="000000"/>
              </a:solidFill>
              <a:latin typeface="新宋体" panose="02010609030101010101" pitchFamily="49" charset="-122"/>
              <a:ea typeface="新宋体" panose="02010609030101010101" pitchFamily="49" charset="-122"/>
            </a:endParaRPr>
          </a:p>
          <a:p>
            <a:r>
              <a:rPr lang="en-US" altLang="zh-CN" sz="1800" dirty="0">
                <a:solidFill>
                  <a:srgbClr val="0000FF"/>
                </a:solidFill>
                <a:latin typeface="新宋体" panose="02010609030101010101" pitchFamily="49" charset="-122"/>
                <a:ea typeface="新宋体" panose="02010609030101010101" pitchFamily="49" charset="-122"/>
              </a:rPr>
              <a:t>class</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2B91AF"/>
                </a:solidFill>
                <a:latin typeface="新宋体" panose="02010609030101010101" pitchFamily="49" charset="-122"/>
                <a:ea typeface="新宋体" panose="02010609030101010101" pitchFamily="49" charset="-122"/>
              </a:rPr>
              <a:t>B</a:t>
            </a:r>
            <a:r>
              <a:rPr lang="en-US" altLang="zh-CN" sz="1800" dirty="0">
                <a:solidFill>
                  <a:srgbClr val="000000"/>
                </a:solidFill>
                <a:latin typeface="新宋体" panose="02010609030101010101" pitchFamily="49" charset="-122"/>
                <a:ea typeface="新宋体" panose="02010609030101010101" pitchFamily="49" charset="-122"/>
              </a:rPr>
              <a:t> {</a:t>
            </a:r>
          </a:p>
          <a:p>
            <a:pPr lvl="1"/>
            <a:r>
              <a:rPr lang="en-US" altLang="zh-CN" dirty="0">
                <a:solidFill>
                  <a:srgbClr val="2B91AF"/>
                </a:solidFill>
                <a:latin typeface="新宋体" panose="02010609030101010101" pitchFamily="49" charset="-122"/>
                <a:ea typeface="新宋体" panose="02010609030101010101" pitchFamily="49" charset="-122"/>
              </a:rPr>
              <a:t>A</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err="1">
                <a:solidFill>
                  <a:srgbClr val="000000"/>
                </a:solidFill>
                <a:latin typeface="新宋体" panose="02010609030101010101" pitchFamily="49" charset="-122"/>
                <a:ea typeface="新宋体" panose="02010609030101010101" pitchFamily="49" charset="-122"/>
              </a:rPr>
              <a:t>a</a:t>
            </a:r>
            <a:r>
              <a:rPr lang="en-US" altLang="zh-CN" dirty="0">
                <a:solidFill>
                  <a:srgbClr val="000000"/>
                </a:solidFill>
                <a:latin typeface="新宋体" panose="02010609030101010101" pitchFamily="49" charset="-122"/>
                <a:ea typeface="新宋体" panose="02010609030101010101" pitchFamily="49" charset="-122"/>
              </a:rPr>
              <a:t>;</a:t>
            </a:r>
          </a:p>
          <a:p>
            <a:r>
              <a:rPr lang="en-US" altLang="zh-CN" sz="1800" dirty="0">
                <a:solidFill>
                  <a:srgbClr val="0000FF"/>
                </a:solidFill>
                <a:latin typeface="新宋体" panose="02010609030101010101" pitchFamily="49" charset="-122"/>
                <a:ea typeface="新宋体" panose="02010609030101010101" pitchFamily="49" charset="-122"/>
              </a:rPr>
              <a:t>public</a:t>
            </a:r>
            <a:r>
              <a:rPr lang="en-US" altLang="zh-CN" sz="1800" dirty="0">
                <a:solidFill>
                  <a:srgbClr val="000000"/>
                </a:solidFill>
                <a:latin typeface="新宋体" panose="02010609030101010101" pitchFamily="49" charset="-122"/>
                <a:ea typeface="新宋体" panose="02010609030101010101" pitchFamily="49" charset="-122"/>
              </a:rPr>
              <a:t>:</a:t>
            </a:r>
          </a:p>
          <a:p>
            <a:pPr lvl="1"/>
            <a:r>
              <a:rPr lang="en-US" altLang="zh-CN" dirty="0">
                <a:solidFill>
                  <a:srgbClr val="000000"/>
                </a:solidFill>
                <a:latin typeface="新宋体" panose="02010609030101010101" pitchFamily="49" charset="-122"/>
                <a:ea typeface="新宋体" panose="02010609030101010101" pitchFamily="49" charset="-122"/>
              </a:rPr>
              <a:t>B(</a:t>
            </a:r>
            <a:r>
              <a:rPr lang="en-US" altLang="zh-CN" dirty="0">
                <a:solidFill>
                  <a:srgbClr val="0000FF"/>
                </a:solidFill>
                <a:latin typeface="新宋体" panose="02010609030101010101" pitchFamily="49" charset="-122"/>
                <a:ea typeface="新宋体" panose="02010609030101010101" pitchFamily="49" charset="-122"/>
              </a:rPr>
              <a:t>int</a:t>
            </a:r>
            <a:r>
              <a:rPr lang="en-US" altLang="zh-CN" dirty="0">
                <a:solidFill>
                  <a:srgbClr val="000000"/>
                </a:solidFill>
                <a:latin typeface="新宋体" panose="02010609030101010101" pitchFamily="49" charset="-122"/>
                <a:ea typeface="新宋体" panose="02010609030101010101" pitchFamily="49" charset="-122"/>
              </a:rPr>
              <a:t>);</a:t>
            </a:r>
          </a:p>
          <a:p>
            <a:r>
              <a:rPr lang="en-US" altLang="zh-CN" sz="1800" dirty="0">
                <a:solidFill>
                  <a:srgbClr val="000000"/>
                </a:solidFill>
                <a:latin typeface="新宋体" panose="02010609030101010101" pitchFamily="49" charset="-122"/>
                <a:ea typeface="新宋体" panose="02010609030101010101" pitchFamily="49" charset="-122"/>
              </a:rPr>
              <a:t>};</a:t>
            </a:r>
          </a:p>
          <a:p>
            <a:endParaRPr lang="zh-CN" altLang="en-US" sz="1800" dirty="0">
              <a:solidFill>
                <a:srgbClr val="000000"/>
              </a:solidFill>
              <a:latin typeface="新宋体" panose="02010609030101010101" pitchFamily="49" charset="-122"/>
              <a:ea typeface="新宋体" panose="02010609030101010101" pitchFamily="49" charset="-122"/>
            </a:endParaRPr>
          </a:p>
          <a:p>
            <a:r>
              <a:rPr lang="en-US" altLang="zh-CN" sz="1800" dirty="0">
                <a:solidFill>
                  <a:srgbClr val="2B91AF"/>
                </a:solidFill>
                <a:latin typeface="新宋体" panose="02010609030101010101" pitchFamily="49" charset="-122"/>
                <a:ea typeface="新宋体" panose="02010609030101010101" pitchFamily="49" charset="-122"/>
              </a:rPr>
              <a:t>B</a:t>
            </a:r>
            <a:r>
              <a:rPr lang="en-US" altLang="zh-CN" sz="1800" dirty="0">
                <a:solidFill>
                  <a:srgbClr val="000000"/>
                </a:solidFill>
                <a:latin typeface="新宋体" panose="02010609030101010101" pitchFamily="49" charset="-122"/>
                <a:ea typeface="新宋体" panose="02010609030101010101" pitchFamily="49" charset="-122"/>
              </a:rPr>
              <a:t>::B(</a:t>
            </a:r>
            <a:r>
              <a:rPr lang="en-US" altLang="zh-CN" sz="1800" dirty="0">
                <a:solidFill>
                  <a:srgbClr val="0000FF"/>
                </a:solidFill>
                <a:latin typeface="新宋体" panose="02010609030101010101" pitchFamily="49" charset="-122"/>
                <a:ea typeface="新宋体" panose="02010609030101010101" pitchFamily="49" charset="-122"/>
              </a:rPr>
              <a:t>int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808080"/>
                </a:solidFill>
                <a:latin typeface="新宋体" panose="02010609030101010101" pitchFamily="49" charset="-122"/>
                <a:ea typeface="新宋体" panose="02010609030101010101" pitchFamily="49" charset="-122"/>
              </a:rPr>
              <a:t>x</a:t>
            </a:r>
            <a:r>
              <a:rPr lang="en-US" altLang="zh-CN" sz="1800" dirty="0">
                <a:solidFill>
                  <a:srgbClr val="000000"/>
                </a:solidFill>
                <a:latin typeface="新宋体" panose="02010609030101010101" pitchFamily="49" charset="-122"/>
                <a:ea typeface="新宋体" panose="02010609030101010101" pitchFamily="49" charset="-122"/>
              </a:rPr>
              <a:t>) :a(</a:t>
            </a:r>
            <a:r>
              <a:rPr lang="en-US" altLang="zh-CN" sz="1800" dirty="0">
                <a:solidFill>
                  <a:srgbClr val="808080"/>
                </a:solidFill>
                <a:latin typeface="新宋体" panose="02010609030101010101" pitchFamily="49" charset="-122"/>
                <a:ea typeface="新宋体" panose="02010609030101010101" pitchFamily="49" charset="-122"/>
              </a:rPr>
              <a:t>x</a:t>
            </a:r>
            <a:r>
              <a:rPr lang="en-US" altLang="zh-CN" sz="1800" dirty="0">
                <a:solidFill>
                  <a:srgbClr val="000000"/>
                </a:solidFill>
                <a:latin typeface="新宋体" panose="02010609030101010101" pitchFamily="49" charset="-122"/>
                <a:ea typeface="新宋体" panose="02010609030101010101" pitchFamily="49" charset="-122"/>
              </a:rPr>
              <a:t>) {  </a:t>
            </a:r>
            <a:r>
              <a:rPr lang="en-US" altLang="zh-CN" sz="1800" dirty="0">
                <a:solidFill>
                  <a:srgbClr val="008000"/>
                </a:solidFill>
                <a:latin typeface="新宋体" panose="02010609030101010101" pitchFamily="49" charset="-122"/>
                <a:ea typeface="新宋体" panose="02010609030101010101" pitchFamily="49" charset="-122"/>
              </a:rPr>
              <a:t>//Initializer list must be used</a:t>
            </a:r>
            <a:endParaRPr lang="en-US" altLang="zh-CN" sz="1800" dirty="0">
              <a:solidFill>
                <a:srgbClr val="000000"/>
              </a:solidFill>
              <a:latin typeface="新宋体" panose="02010609030101010101" pitchFamily="49" charset="-122"/>
              <a:ea typeface="新宋体" panose="02010609030101010101" pitchFamily="49" charset="-122"/>
            </a:endParaRPr>
          </a:p>
          <a:p>
            <a:pPr lvl="1"/>
            <a:r>
              <a:rPr lang="en-US" altLang="zh-CN" dirty="0" err="1">
                <a:solidFill>
                  <a:srgbClr val="000000"/>
                </a:solidFill>
                <a:latin typeface="新宋体" panose="02010609030101010101" pitchFamily="49" charset="-122"/>
                <a:ea typeface="新宋体" panose="02010609030101010101" pitchFamily="49" charset="-122"/>
              </a:rPr>
              <a:t>cout</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008080"/>
                </a:solidFill>
                <a:latin typeface="新宋体" panose="02010609030101010101" pitchFamily="49" charset="-122"/>
                <a:ea typeface="新宋体" panose="02010609030101010101" pitchFamily="49" charset="-122"/>
              </a:rPr>
              <a:t>&lt;&lt;</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A31515"/>
                </a:solidFill>
                <a:latin typeface="新宋体" panose="02010609030101010101" pitchFamily="49" charset="-122"/>
                <a:ea typeface="新宋体" panose="02010609030101010101" pitchFamily="49" charset="-122"/>
              </a:rPr>
              <a:t>"B's Constructor called"</a:t>
            </a:r>
            <a:r>
              <a:rPr lang="en-US" altLang="zh-CN" dirty="0">
                <a:solidFill>
                  <a:srgbClr val="000000"/>
                </a:solidFill>
                <a:latin typeface="新宋体" panose="02010609030101010101" pitchFamily="49" charset="-122"/>
                <a:ea typeface="新宋体" panose="02010609030101010101" pitchFamily="49" charset="-122"/>
              </a:rPr>
              <a:t>;</a:t>
            </a:r>
          </a:p>
          <a:p>
            <a:r>
              <a:rPr lang="en-US" altLang="zh-CN" sz="1800" dirty="0">
                <a:solidFill>
                  <a:srgbClr val="000000"/>
                </a:solidFill>
                <a:latin typeface="新宋体" panose="02010609030101010101" pitchFamily="49" charset="-122"/>
                <a:ea typeface="新宋体" panose="02010609030101010101" pitchFamily="49" charset="-122"/>
              </a:rPr>
              <a:t>}</a:t>
            </a:r>
          </a:p>
          <a:p>
            <a:endParaRPr lang="zh-CN" altLang="en-US" sz="1800" dirty="0">
              <a:solidFill>
                <a:srgbClr val="000000"/>
              </a:solidFill>
              <a:latin typeface="新宋体" panose="02010609030101010101" pitchFamily="49" charset="-122"/>
              <a:ea typeface="新宋体" panose="02010609030101010101" pitchFamily="49" charset="-122"/>
            </a:endParaRPr>
          </a:p>
          <a:p>
            <a:r>
              <a:rPr lang="en-US" altLang="zh-CN" sz="1800" dirty="0">
                <a:solidFill>
                  <a:srgbClr val="0000FF"/>
                </a:solidFill>
                <a:latin typeface="新宋体" panose="02010609030101010101" pitchFamily="49" charset="-122"/>
                <a:ea typeface="新宋体" panose="02010609030101010101" pitchFamily="49" charset="-122"/>
              </a:rPr>
              <a:t>int</a:t>
            </a:r>
            <a:r>
              <a:rPr lang="en-US" altLang="zh-CN" sz="1800" dirty="0">
                <a:solidFill>
                  <a:srgbClr val="000000"/>
                </a:solidFill>
                <a:latin typeface="新宋体" panose="02010609030101010101" pitchFamily="49" charset="-122"/>
                <a:ea typeface="新宋体" panose="02010609030101010101" pitchFamily="49" charset="-122"/>
              </a:rPr>
              <a:t> main() {</a:t>
            </a:r>
          </a:p>
          <a:p>
            <a:pPr lvl="1"/>
            <a:r>
              <a:rPr lang="en-US" altLang="zh-CN" dirty="0">
                <a:solidFill>
                  <a:srgbClr val="2B91AF"/>
                </a:solidFill>
                <a:latin typeface="新宋体" panose="02010609030101010101" pitchFamily="49" charset="-122"/>
                <a:ea typeface="新宋体" panose="02010609030101010101" pitchFamily="49" charset="-122"/>
              </a:rPr>
              <a:t>B</a:t>
            </a:r>
            <a:r>
              <a:rPr lang="en-US" altLang="zh-CN" dirty="0">
                <a:solidFill>
                  <a:srgbClr val="000000"/>
                </a:solidFill>
                <a:latin typeface="新宋体" panose="02010609030101010101" pitchFamily="49" charset="-122"/>
                <a:ea typeface="新宋体" panose="02010609030101010101" pitchFamily="49" charset="-122"/>
              </a:rPr>
              <a:t> obj(10);</a:t>
            </a:r>
          </a:p>
          <a:p>
            <a:pPr lvl="1"/>
            <a:r>
              <a:rPr lang="en-US" altLang="zh-CN" dirty="0">
                <a:solidFill>
                  <a:srgbClr val="0000FF"/>
                </a:solidFill>
                <a:latin typeface="新宋体" panose="02010609030101010101" pitchFamily="49" charset="-122"/>
                <a:ea typeface="新宋体" panose="02010609030101010101" pitchFamily="49" charset="-122"/>
              </a:rPr>
              <a:t>return</a:t>
            </a:r>
            <a:r>
              <a:rPr lang="en-US" altLang="zh-CN" dirty="0">
                <a:solidFill>
                  <a:srgbClr val="000000"/>
                </a:solidFill>
                <a:latin typeface="新宋体" panose="02010609030101010101" pitchFamily="49" charset="-122"/>
                <a:ea typeface="新宋体" panose="02010609030101010101" pitchFamily="49" charset="-122"/>
              </a:rPr>
              <a:t> 0;</a:t>
            </a:r>
          </a:p>
          <a:p>
            <a:r>
              <a:rPr lang="en-US" altLang="zh-CN" sz="1800" dirty="0">
                <a:solidFill>
                  <a:srgbClr val="000000"/>
                </a:solidFill>
                <a:latin typeface="新宋体" panose="02010609030101010101" pitchFamily="49" charset="-122"/>
                <a:ea typeface="新宋体" panose="02010609030101010101" pitchFamily="49" charset="-122"/>
              </a:rPr>
              <a:t>}</a:t>
            </a:r>
            <a:endParaRPr lang="zh-CN" altLang="en-US" dirty="0"/>
          </a:p>
        </p:txBody>
      </p:sp>
    </p:spTree>
    <p:extLst>
      <p:ext uri="{BB962C8B-B14F-4D97-AF65-F5344CB8AC3E}">
        <p14:creationId xmlns:p14="http://schemas.microsoft.com/office/powerpoint/2010/main" val="63283250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E1BF36-0053-4FC1-8436-21F456794721}"/>
              </a:ext>
            </a:extLst>
          </p:cNvPr>
          <p:cNvSpPr>
            <a:spLocks noGrp="1"/>
          </p:cNvSpPr>
          <p:nvPr>
            <p:ph type="title"/>
          </p:nvPr>
        </p:nvSpPr>
        <p:spPr>
          <a:xfrm>
            <a:off x="838200" y="2213660"/>
            <a:ext cx="10515600" cy="1325563"/>
          </a:xfrm>
        </p:spPr>
        <p:txBody>
          <a:bodyPr>
            <a:normAutofit/>
          </a:bodyPr>
          <a:lstStyle/>
          <a:p>
            <a:r>
              <a:rPr lang="zh-CN" altLang="en-US" sz="8000" dirty="0"/>
              <a:t>拷贝构造函数</a:t>
            </a:r>
          </a:p>
        </p:txBody>
      </p:sp>
    </p:spTree>
    <p:extLst>
      <p:ext uri="{BB962C8B-B14F-4D97-AF65-F5344CB8AC3E}">
        <p14:creationId xmlns:p14="http://schemas.microsoft.com/office/powerpoint/2010/main" val="37930835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66B715-187F-44E9-914D-FFA315DA6500}"/>
              </a:ext>
            </a:extLst>
          </p:cNvPr>
          <p:cNvSpPr>
            <a:spLocks noGrp="1"/>
          </p:cNvSpPr>
          <p:nvPr>
            <p:ph type="title"/>
          </p:nvPr>
        </p:nvSpPr>
        <p:spPr>
          <a:xfrm>
            <a:off x="848360" y="263525"/>
            <a:ext cx="10515600" cy="915035"/>
          </a:xfrm>
        </p:spPr>
        <p:txBody>
          <a:bodyPr/>
          <a:lstStyle/>
          <a:p>
            <a:pPr algn="l"/>
            <a:r>
              <a:rPr lang="zh-CN" altLang="en-US" dirty="0"/>
              <a:t>拷贝构造函数</a:t>
            </a:r>
            <a:endParaRPr lang="en-US" dirty="0"/>
          </a:p>
        </p:txBody>
      </p:sp>
      <p:sp>
        <p:nvSpPr>
          <p:cNvPr id="3" name="内容占位符 2">
            <a:extLst>
              <a:ext uri="{FF2B5EF4-FFF2-40B4-BE49-F238E27FC236}">
                <a16:creationId xmlns:a16="http://schemas.microsoft.com/office/drawing/2014/main" id="{1384D6E8-EBDF-4FA1-877B-C787A0D46FB8}"/>
              </a:ext>
            </a:extLst>
          </p:cNvPr>
          <p:cNvSpPr>
            <a:spLocks noGrp="1"/>
          </p:cNvSpPr>
          <p:nvPr>
            <p:ph idx="1"/>
          </p:nvPr>
        </p:nvSpPr>
        <p:spPr>
          <a:xfrm>
            <a:off x="838200" y="1310640"/>
            <a:ext cx="10515600" cy="4866323"/>
          </a:xfrm>
        </p:spPr>
        <p:txBody>
          <a:bodyPr>
            <a:normAutofit/>
          </a:bodyPr>
          <a:lstStyle/>
          <a:p>
            <a:r>
              <a:rPr lang="zh-CN" altLang="en-US" dirty="0"/>
              <a:t>用已存在的同类对象对该类对象初始化。假如有一个类</a:t>
            </a:r>
            <a:r>
              <a:rPr lang="en-US" dirty="0"/>
              <a:t>X</a:t>
            </a:r>
            <a:r>
              <a:rPr lang="zh-CN" altLang="en-US" dirty="0"/>
              <a:t>的对象</a:t>
            </a:r>
            <a:r>
              <a:rPr lang="en-US" dirty="0"/>
              <a:t>x</a:t>
            </a:r>
            <a:r>
              <a:rPr lang="zh-CN" altLang="en-US" dirty="0"/>
              <a:t>，则可以用</a:t>
            </a:r>
            <a:r>
              <a:rPr lang="en-US" dirty="0"/>
              <a:t>x</a:t>
            </a:r>
            <a:r>
              <a:rPr lang="zh-CN" altLang="en-US" dirty="0"/>
              <a:t>去初始化一个新的</a:t>
            </a:r>
            <a:r>
              <a:rPr lang="en-US" dirty="0"/>
              <a:t>X</a:t>
            </a:r>
            <a:r>
              <a:rPr lang="zh-CN" altLang="en-US" dirty="0"/>
              <a:t>类对象：</a:t>
            </a:r>
            <a:endParaRPr lang="en-US" dirty="0"/>
          </a:p>
          <a:p>
            <a:pPr marL="0" indent="0">
              <a:buNone/>
            </a:pPr>
            <a:r>
              <a:rPr lang="en-US" dirty="0"/>
              <a:t>           X y{x};   //</a:t>
            </a:r>
            <a:r>
              <a:rPr lang="zh-CN" altLang="en-US" dirty="0"/>
              <a:t>也可以写成</a:t>
            </a:r>
            <a:r>
              <a:rPr lang="en-US" dirty="0"/>
              <a:t>X y(x);</a:t>
            </a:r>
          </a:p>
          <a:p>
            <a:r>
              <a:rPr lang="zh-CN" altLang="en-US" dirty="0"/>
              <a:t>再如：</a:t>
            </a:r>
            <a:endParaRPr lang="en-US" altLang="zh-CN" dirty="0"/>
          </a:p>
          <a:p>
            <a:pPr marL="0" indent="0">
              <a:buNone/>
            </a:pPr>
            <a:endParaRPr lang="en-US" dirty="0"/>
          </a:p>
          <a:p>
            <a:endParaRPr lang="en-US" dirty="0"/>
          </a:p>
          <a:p>
            <a:endParaRPr lang="en-US" dirty="0"/>
          </a:p>
          <a:p>
            <a:endParaRPr lang="en-US" dirty="0"/>
          </a:p>
          <a:p>
            <a:endParaRPr lang="en-US" dirty="0"/>
          </a:p>
          <a:p>
            <a:pPr marL="0" indent="0">
              <a:buNone/>
            </a:pPr>
            <a:endParaRPr lang="en-US" dirty="0"/>
          </a:p>
        </p:txBody>
      </p:sp>
      <p:sp>
        <p:nvSpPr>
          <p:cNvPr id="6" name="文本框 5">
            <a:extLst>
              <a:ext uri="{FF2B5EF4-FFF2-40B4-BE49-F238E27FC236}">
                <a16:creationId xmlns:a16="http://schemas.microsoft.com/office/drawing/2014/main" id="{6AA99F20-39C0-4168-BC2A-DF546D4A6B04}"/>
              </a:ext>
            </a:extLst>
          </p:cNvPr>
          <p:cNvSpPr txBox="1"/>
          <p:nvPr/>
        </p:nvSpPr>
        <p:spPr>
          <a:xfrm>
            <a:off x="792480" y="5445760"/>
            <a:ext cx="10353040" cy="954107"/>
          </a:xfrm>
          <a:prstGeom prst="rect">
            <a:avLst/>
          </a:prstGeom>
          <a:noFill/>
        </p:spPr>
        <p:txBody>
          <a:bodyPr wrap="square" rtlCol="0">
            <a:spAutoFit/>
          </a:bodyPr>
          <a:lstStyle/>
          <a:p>
            <a:r>
              <a:rPr lang="en-US" sz="2800" dirty="0"/>
              <a:t>day</a:t>
            </a:r>
            <a:r>
              <a:rPr lang="zh-CN" altLang="en-US" sz="2800" dirty="0"/>
              <a:t>和</a:t>
            </a:r>
            <a:r>
              <a:rPr lang="en-US" sz="2800" dirty="0"/>
              <a:t>day2</a:t>
            </a:r>
            <a:r>
              <a:rPr lang="zh-CN" altLang="en-US" sz="2800" dirty="0"/>
              <a:t>对象具有完全一样的数据成员值。在定义</a:t>
            </a:r>
            <a:r>
              <a:rPr lang="en-US" sz="2800" dirty="0"/>
              <a:t>day2</a:t>
            </a:r>
            <a:r>
              <a:rPr lang="zh-CN" altLang="en-US" sz="2800" dirty="0"/>
              <a:t>对象时传递的是</a:t>
            </a:r>
            <a:r>
              <a:rPr lang="en-US" sz="2800" dirty="0"/>
              <a:t>day</a:t>
            </a:r>
            <a:r>
              <a:rPr lang="zh-CN" altLang="en-US" sz="2800" dirty="0"/>
              <a:t>对象，产生的</a:t>
            </a:r>
            <a:r>
              <a:rPr lang="en-US" sz="2800" dirty="0"/>
              <a:t>day2</a:t>
            </a:r>
            <a:r>
              <a:rPr lang="zh-CN" altLang="en-US" sz="2800" dirty="0"/>
              <a:t>对象是</a:t>
            </a:r>
            <a:r>
              <a:rPr lang="en-US" sz="2800" dirty="0"/>
              <a:t>day</a:t>
            </a:r>
            <a:r>
              <a:rPr lang="zh-CN" altLang="en-US" sz="2800" dirty="0"/>
              <a:t>对象的复制</a:t>
            </a:r>
            <a:r>
              <a:rPr lang="en-US" sz="2800" dirty="0"/>
              <a:t>(</a:t>
            </a:r>
            <a:r>
              <a:rPr lang="zh-CN" altLang="en-US" sz="2800" dirty="0"/>
              <a:t>拷贝</a:t>
            </a:r>
            <a:r>
              <a:rPr lang="en-US" sz="2800" dirty="0"/>
              <a:t>)</a:t>
            </a:r>
            <a:r>
              <a:rPr lang="zh-CN" altLang="en-US" sz="2800" dirty="0"/>
              <a:t>。</a:t>
            </a:r>
            <a:endParaRPr lang="en-US" sz="2800" dirty="0"/>
          </a:p>
        </p:txBody>
      </p:sp>
      <p:pic>
        <p:nvPicPr>
          <p:cNvPr id="4" name="图片 3">
            <a:extLst>
              <a:ext uri="{FF2B5EF4-FFF2-40B4-BE49-F238E27FC236}">
                <a16:creationId xmlns:a16="http://schemas.microsoft.com/office/drawing/2014/main" id="{EBB12516-3F24-430E-90A1-A978ED089160}"/>
              </a:ext>
            </a:extLst>
          </p:cNvPr>
          <p:cNvPicPr>
            <a:picLocks noChangeAspect="1"/>
          </p:cNvPicPr>
          <p:nvPr/>
        </p:nvPicPr>
        <p:blipFill>
          <a:blip r:embed="rId2"/>
          <a:stretch>
            <a:fillRect/>
          </a:stretch>
        </p:blipFill>
        <p:spPr>
          <a:xfrm>
            <a:off x="1837372" y="3341052"/>
            <a:ext cx="5894750" cy="1860868"/>
          </a:xfrm>
          <a:prstGeom prst="rect">
            <a:avLst/>
          </a:prstGeom>
        </p:spPr>
      </p:pic>
    </p:spTree>
    <p:extLst>
      <p:ext uri="{BB962C8B-B14F-4D97-AF65-F5344CB8AC3E}">
        <p14:creationId xmlns:p14="http://schemas.microsoft.com/office/powerpoint/2010/main" val="20795757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66B715-187F-44E9-914D-FFA315DA6500}"/>
              </a:ext>
            </a:extLst>
          </p:cNvPr>
          <p:cNvSpPr>
            <a:spLocks noGrp="1"/>
          </p:cNvSpPr>
          <p:nvPr>
            <p:ph type="title"/>
          </p:nvPr>
        </p:nvSpPr>
        <p:spPr>
          <a:xfrm>
            <a:off x="848360" y="263525"/>
            <a:ext cx="10515600" cy="915035"/>
          </a:xfrm>
        </p:spPr>
        <p:txBody>
          <a:bodyPr/>
          <a:lstStyle/>
          <a:p>
            <a:pPr algn="l"/>
            <a:r>
              <a:rPr lang="zh-CN" altLang="en-US" dirty="0"/>
              <a:t>默认拷贝构造函数</a:t>
            </a:r>
            <a:endParaRPr lang="en-US" dirty="0"/>
          </a:p>
        </p:txBody>
      </p:sp>
      <p:sp>
        <p:nvSpPr>
          <p:cNvPr id="3" name="内容占位符 2">
            <a:extLst>
              <a:ext uri="{FF2B5EF4-FFF2-40B4-BE49-F238E27FC236}">
                <a16:creationId xmlns:a16="http://schemas.microsoft.com/office/drawing/2014/main" id="{1384D6E8-EBDF-4FA1-877B-C787A0D46FB8}"/>
              </a:ext>
            </a:extLst>
          </p:cNvPr>
          <p:cNvSpPr>
            <a:spLocks noGrp="1"/>
          </p:cNvSpPr>
          <p:nvPr>
            <p:ph idx="1"/>
          </p:nvPr>
        </p:nvSpPr>
        <p:spPr>
          <a:xfrm>
            <a:off x="858520" y="1209040"/>
            <a:ext cx="10515600" cy="4866323"/>
          </a:xfrm>
        </p:spPr>
        <p:txBody>
          <a:bodyPr>
            <a:normAutofit/>
          </a:bodyPr>
          <a:lstStyle/>
          <a:p>
            <a:pPr>
              <a:lnSpc>
                <a:spcPct val="130000"/>
              </a:lnSpc>
              <a:spcBef>
                <a:spcPts val="0"/>
              </a:spcBef>
            </a:pPr>
            <a:r>
              <a:rPr lang="zh-CN" altLang="en-US" dirty="0"/>
              <a:t>如果没有定义拷贝构造函数，编译器会自动生成一个默认拷贝构造函数。</a:t>
            </a:r>
            <a:endParaRPr lang="en-US" altLang="zh-CN" dirty="0"/>
          </a:p>
          <a:p>
            <a:pPr>
              <a:lnSpc>
                <a:spcPct val="130000"/>
              </a:lnSpc>
              <a:spcBef>
                <a:spcPts val="0"/>
              </a:spcBef>
            </a:pPr>
            <a:r>
              <a:rPr lang="zh-CN" altLang="en-US" dirty="0"/>
              <a:t>对于一个类</a:t>
            </a:r>
            <a:r>
              <a:rPr lang="en-US" dirty="0"/>
              <a:t>X</a:t>
            </a:r>
            <a:r>
              <a:rPr lang="zh-CN" altLang="en-US" dirty="0"/>
              <a:t>，拷贝构造函数的函数规范是</a:t>
            </a:r>
            <a:r>
              <a:rPr lang="en-US" dirty="0"/>
              <a:t>X(const X&amp; x)</a:t>
            </a:r>
            <a:r>
              <a:rPr lang="zh-CN" altLang="en-US" dirty="0"/>
              <a:t>，即其参数是一个该类的</a:t>
            </a:r>
            <a:r>
              <a:rPr lang="en-US" dirty="0"/>
              <a:t>const</a:t>
            </a:r>
            <a:r>
              <a:rPr lang="zh-CN" altLang="en-US" dirty="0"/>
              <a:t>对象的引用。</a:t>
            </a:r>
            <a:endParaRPr lang="en-US" altLang="zh-CN" dirty="0"/>
          </a:p>
          <a:p>
            <a:pPr>
              <a:lnSpc>
                <a:spcPct val="130000"/>
              </a:lnSpc>
              <a:spcBef>
                <a:spcPts val="0"/>
              </a:spcBef>
            </a:pPr>
            <a:r>
              <a:rPr lang="zh-CN" altLang="en-US" dirty="0"/>
              <a:t>对于上面的</a:t>
            </a:r>
            <a:r>
              <a:rPr lang="en-US" dirty="0"/>
              <a:t>Date</a:t>
            </a:r>
            <a:r>
              <a:rPr lang="zh-CN" altLang="en-US" dirty="0"/>
              <a:t>类，编译器默认生成的拷贝构造函数是：</a:t>
            </a:r>
            <a:endParaRPr lang="en-US" dirty="0"/>
          </a:p>
          <a:p>
            <a:pPr marL="0" indent="0">
              <a:buNone/>
            </a:pPr>
            <a:endParaRPr lang="en-US" dirty="0"/>
          </a:p>
          <a:p>
            <a:endParaRPr lang="en-US" dirty="0"/>
          </a:p>
          <a:p>
            <a:endParaRPr lang="en-US" dirty="0"/>
          </a:p>
          <a:p>
            <a:endParaRPr lang="en-US" dirty="0"/>
          </a:p>
          <a:p>
            <a:endParaRPr lang="en-US" dirty="0"/>
          </a:p>
          <a:p>
            <a:pPr marL="0" indent="0">
              <a:buNone/>
            </a:pPr>
            <a:endParaRPr lang="en-US" dirty="0"/>
          </a:p>
        </p:txBody>
      </p:sp>
      <p:pic>
        <p:nvPicPr>
          <p:cNvPr id="5" name="图片 4">
            <a:extLst>
              <a:ext uri="{FF2B5EF4-FFF2-40B4-BE49-F238E27FC236}">
                <a16:creationId xmlns:a16="http://schemas.microsoft.com/office/drawing/2014/main" id="{9AAF6788-7139-4125-AA2A-9D05A16FF440}"/>
              </a:ext>
            </a:extLst>
          </p:cNvPr>
          <p:cNvPicPr>
            <a:picLocks noChangeAspect="1"/>
          </p:cNvPicPr>
          <p:nvPr/>
        </p:nvPicPr>
        <p:blipFill>
          <a:blip r:embed="rId2"/>
          <a:stretch>
            <a:fillRect/>
          </a:stretch>
        </p:blipFill>
        <p:spPr>
          <a:xfrm>
            <a:off x="1009014" y="4370387"/>
            <a:ext cx="10282327" cy="435293"/>
          </a:xfrm>
          <a:prstGeom prst="rect">
            <a:avLst/>
          </a:prstGeom>
        </p:spPr>
      </p:pic>
    </p:spTree>
    <p:extLst>
      <p:ext uri="{BB962C8B-B14F-4D97-AF65-F5344CB8AC3E}">
        <p14:creationId xmlns:p14="http://schemas.microsoft.com/office/powerpoint/2010/main" val="69006225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1B24A8AD-7CE2-45E1-93F7-3D3FA892B7D0}"/>
              </a:ext>
            </a:extLst>
          </p:cNvPr>
          <p:cNvPicPr>
            <a:picLocks noChangeAspect="1"/>
          </p:cNvPicPr>
          <p:nvPr/>
        </p:nvPicPr>
        <p:blipFill>
          <a:blip r:embed="rId2"/>
          <a:stretch>
            <a:fillRect/>
          </a:stretch>
        </p:blipFill>
        <p:spPr>
          <a:xfrm>
            <a:off x="434339" y="1580832"/>
            <a:ext cx="11743215" cy="4931728"/>
          </a:xfrm>
          <a:prstGeom prst="rect">
            <a:avLst/>
          </a:prstGeom>
        </p:spPr>
      </p:pic>
      <p:sp>
        <p:nvSpPr>
          <p:cNvPr id="5" name="内容占位符 2">
            <a:extLst>
              <a:ext uri="{FF2B5EF4-FFF2-40B4-BE49-F238E27FC236}">
                <a16:creationId xmlns:a16="http://schemas.microsoft.com/office/drawing/2014/main" id="{517C861C-3FD4-4B5D-9F20-3F9CAD96B8BB}"/>
              </a:ext>
            </a:extLst>
          </p:cNvPr>
          <p:cNvSpPr>
            <a:spLocks noGrp="1"/>
          </p:cNvSpPr>
          <p:nvPr>
            <p:ph idx="1"/>
          </p:nvPr>
        </p:nvSpPr>
        <p:spPr>
          <a:xfrm>
            <a:off x="604520" y="518161"/>
            <a:ext cx="10561320" cy="802640"/>
          </a:xfrm>
        </p:spPr>
        <p:txBody>
          <a:bodyPr>
            <a:normAutofit/>
          </a:bodyPr>
          <a:lstStyle/>
          <a:p>
            <a:pPr>
              <a:lnSpc>
                <a:spcPct val="130000"/>
              </a:lnSpc>
              <a:spcBef>
                <a:spcPts val="0"/>
              </a:spcBef>
            </a:pPr>
            <a:r>
              <a:rPr lang="zh-CN" altLang="en-US" dirty="0"/>
              <a:t>拷贝构造函数是对每个数据成员的逐一硬拷贝</a:t>
            </a:r>
            <a:endParaRPr lang="en-US" dirty="0"/>
          </a:p>
          <a:p>
            <a:endParaRPr lang="en-US" dirty="0"/>
          </a:p>
          <a:p>
            <a:pPr marL="0" indent="0">
              <a:buNone/>
            </a:pPr>
            <a:endParaRPr lang="en-US" dirty="0"/>
          </a:p>
        </p:txBody>
      </p:sp>
    </p:spTree>
    <p:extLst>
      <p:ext uri="{BB962C8B-B14F-4D97-AF65-F5344CB8AC3E}">
        <p14:creationId xmlns:p14="http://schemas.microsoft.com/office/powerpoint/2010/main" val="219339181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a:extLst>
              <a:ext uri="{FF2B5EF4-FFF2-40B4-BE49-F238E27FC236}">
                <a16:creationId xmlns:a16="http://schemas.microsoft.com/office/drawing/2014/main" id="{517C861C-3FD4-4B5D-9F20-3F9CAD96B8BB}"/>
              </a:ext>
            </a:extLst>
          </p:cNvPr>
          <p:cNvSpPr>
            <a:spLocks noGrp="1"/>
          </p:cNvSpPr>
          <p:nvPr>
            <p:ph idx="1"/>
          </p:nvPr>
        </p:nvSpPr>
        <p:spPr>
          <a:xfrm>
            <a:off x="604520" y="518160"/>
            <a:ext cx="10561320" cy="2245359"/>
          </a:xfrm>
        </p:spPr>
        <p:txBody>
          <a:bodyPr>
            <a:normAutofit/>
          </a:bodyPr>
          <a:lstStyle/>
          <a:p>
            <a:pPr>
              <a:lnSpc>
                <a:spcPct val="130000"/>
              </a:lnSpc>
              <a:spcBef>
                <a:spcPts val="0"/>
              </a:spcBef>
            </a:pPr>
            <a:r>
              <a:rPr lang="zh-CN" altLang="en-US" dirty="0"/>
              <a:t>拷贝构造函数的参数必须是引用参数，否则会无限循环！</a:t>
            </a:r>
            <a:endParaRPr lang="en-US" altLang="zh-CN" dirty="0"/>
          </a:p>
          <a:p>
            <a:pPr marL="0" indent="0">
              <a:lnSpc>
                <a:spcPct val="130000"/>
              </a:lnSpc>
              <a:spcBef>
                <a:spcPts val="0"/>
              </a:spcBef>
              <a:buNone/>
            </a:pPr>
            <a:r>
              <a:rPr lang="en-US" altLang="zh-CN" dirty="0"/>
              <a:t>              </a:t>
            </a:r>
            <a:r>
              <a:rPr lang="en-US" dirty="0"/>
              <a:t>X( X x);</a:t>
            </a:r>
            <a:endParaRPr lang="en-US" altLang="zh-CN" dirty="0"/>
          </a:p>
          <a:p>
            <a:pPr>
              <a:lnSpc>
                <a:spcPct val="130000"/>
              </a:lnSpc>
              <a:spcBef>
                <a:spcPts val="0"/>
              </a:spcBef>
            </a:pPr>
            <a:endParaRPr lang="en-US" dirty="0"/>
          </a:p>
          <a:p>
            <a:pPr marL="0" indent="0">
              <a:buNone/>
            </a:pPr>
            <a:endParaRPr lang="en-US" dirty="0"/>
          </a:p>
        </p:txBody>
      </p:sp>
      <p:pic>
        <p:nvPicPr>
          <p:cNvPr id="6" name="图片 5">
            <a:extLst>
              <a:ext uri="{FF2B5EF4-FFF2-40B4-BE49-F238E27FC236}">
                <a16:creationId xmlns:a16="http://schemas.microsoft.com/office/drawing/2014/main" id="{101FDAA5-865B-4096-88D5-35D7E2163321}"/>
              </a:ext>
            </a:extLst>
          </p:cNvPr>
          <p:cNvPicPr>
            <a:picLocks noChangeAspect="1"/>
          </p:cNvPicPr>
          <p:nvPr/>
        </p:nvPicPr>
        <p:blipFill>
          <a:blip r:embed="rId2"/>
          <a:stretch>
            <a:fillRect/>
          </a:stretch>
        </p:blipFill>
        <p:spPr>
          <a:xfrm>
            <a:off x="1011554" y="2078037"/>
            <a:ext cx="2841207" cy="3205163"/>
          </a:xfrm>
          <a:prstGeom prst="rect">
            <a:avLst/>
          </a:prstGeom>
        </p:spPr>
      </p:pic>
      <p:pic>
        <p:nvPicPr>
          <p:cNvPr id="7" name="图片 6">
            <a:extLst>
              <a:ext uri="{FF2B5EF4-FFF2-40B4-BE49-F238E27FC236}">
                <a16:creationId xmlns:a16="http://schemas.microsoft.com/office/drawing/2014/main" id="{B5F83F04-2C4A-4998-BC02-E027CEA56295}"/>
              </a:ext>
            </a:extLst>
          </p:cNvPr>
          <p:cNvPicPr>
            <a:picLocks noChangeAspect="1"/>
          </p:cNvPicPr>
          <p:nvPr/>
        </p:nvPicPr>
        <p:blipFill>
          <a:blip r:embed="rId3"/>
          <a:stretch>
            <a:fillRect/>
          </a:stretch>
        </p:blipFill>
        <p:spPr>
          <a:xfrm>
            <a:off x="4534852" y="1999297"/>
            <a:ext cx="3003868" cy="3362896"/>
          </a:xfrm>
          <a:prstGeom prst="rect">
            <a:avLst/>
          </a:prstGeom>
        </p:spPr>
      </p:pic>
      <p:pic>
        <p:nvPicPr>
          <p:cNvPr id="8" name="图片 7">
            <a:extLst>
              <a:ext uri="{FF2B5EF4-FFF2-40B4-BE49-F238E27FC236}">
                <a16:creationId xmlns:a16="http://schemas.microsoft.com/office/drawing/2014/main" id="{D0C391BD-7532-48FF-BACB-E3BD42E80F03}"/>
              </a:ext>
            </a:extLst>
          </p:cNvPr>
          <p:cNvPicPr>
            <a:picLocks noChangeAspect="1"/>
          </p:cNvPicPr>
          <p:nvPr/>
        </p:nvPicPr>
        <p:blipFill>
          <a:blip r:embed="rId4"/>
          <a:stretch>
            <a:fillRect/>
          </a:stretch>
        </p:blipFill>
        <p:spPr>
          <a:xfrm>
            <a:off x="8280083" y="1978978"/>
            <a:ext cx="3251518" cy="3371500"/>
          </a:xfrm>
          <a:prstGeom prst="rect">
            <a:avLst/>
          </a:prstGeom>
        </p:spPr>
      </p:pic>
      <p:sp>
        <p:nvSpPr>
          <p:cNvPr id="9" name="对话气泡: 圆角矩形 8">
            <a:extLst>
              <a:ext uri="{FF2B5EF4-FFF2-40B4-BE49-F238E27FC236}">
                <a16:creationId xmlns:a16="http://schemas.microsoft.com/office/drawing/2014/main" id="{61F7CDC5-191F-429D-80C4-A0A0828A7731}"/>
              </a:ext>
            </a:extLst>
          </p:cNvPr>
          <p:cNvSpPr/>
          <p:nvPr/>
        </p:nvSpPr>
        <p:spPr>
          <a:xfrm>
            <a:off x="5271247" y="5445759"/>
            <a:ext cx="4034118" cy="739887"/>
          </a:xfrm>
          <a:prstGeom prst="wedgeRoundRectCallout">
            <a:avLst>
              <a:gd name="adj1" fmla="val -32859"/>
              <a:gd name="adj2" fmla="val -325537"/>
              <a:gd name="adj3" fmla="val 16667"/>
            </a:avLst>
          </a:prstGeom>
          <a:solidFill>
            <a:schemeClr val="accent1">
              <a:alpha val="3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000" dirty="0">
                <a:solidFill>
                  <a:srgbClr val="FF0000"/>
                </a:solidFill>
              </a:rPr>
              <a:t>无法接受 </a:t>
            </a:r>
            <a:r>
              <a:rPr lang="en-US" altLang="zh-CN" sz="3000" dirty="0">
                <a:solidFill>
                  <a:srgbClr val="FF0000"/>
                </a:solidFill>
              </a:rPr>
              <a:t>const X</a:t>
            </a:r>
            <a:endParaRPr lang="en-US" sz="3000" dirty="0">
              <a:solidFill>
                <a:srgbClr val="FF0000"/>
              </a:solidFill>
            </a:endParaRPr>
          </a:p>
        </p:txBody>
      </p:sp>
    </p:spTree>
    <p:extLst>
      <p:ext uri="{BB962C8B-B14F-4D97-AF65-F5344CB8AC3E}">
        <p14:creationId xmlns:p14="http://schemas.microsoft.com/office/powerpoint/2010/main" val="1991712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66B715-187F-44E9-914D-FFA315DA6500}"/>
              </a:ext>
            </a:extLst>
          </p:cNvPr>
          <p:cNvSpPr>
            <a:spLocks noGrp="1"/>
          </p:cNvSpPr>
          <p:nvPr>
            <p:ph type="title"/>
          </p:nvPr>
        </p:nvSpPr>
        <p:spPr>
          <a:xfrm>
            <a:off x="848360" y="263525"/>
            <a:ext cx="10515600" cy="915035"/>
          </a:xfrm>
        </p:spPr>
        <p:txBody>
          <a:bodyPr/>
          <a:lstStyle/>
          <a:p>
            <a:pPr algn="l"/>
            <a:r>
              <a:rPr lang="zh-CN" altLang="en-US" dirty="0"/>
              <a:t>赋值运算符：</a:t>
            </a:r>
            <a:r>
              <a:rPr lang="en-US" dirty="0"/>
              <a:t>operator=</a:t>
            </a:r>
          </a:p>
        </p:txBody>
      </p:sp>
      <p:sp>
        <p:nvSpPr>
          <p:cNvPr id="3" name="内容占位符 2">
            <a:extLst>
              <a:ext uri="{FF2B5EF4-FFF2-40B4-BE49-F238E27FC236}">
                <a16:creationId xmlns:a16="http://schemas.microsoft.com/office/drawing/2014/main" id="{1384D6E8-EBDF-4FA1-877B-C787A0D46FB8}"/>
              </a:ext>
            </a:extLst>
          </p:cNvPr>
          <p:cNvSpPr>
            <a:spLocks noGrp="1"/>
          </p:cNvSpPr>
          <p:nvPr>
            <p:ph idx="1"/>
          </p:nvPr>
        </p:nvSpPr>
        <p:spPr>
          <a:xfrm>
            <a:off x="838200" y="1310640"/>
            <a:ext cx="10515600" cy="4866323"/>
          </a:xfrm>
        </p:spPr>
        <p:txBody>
          <a:bodyPr>
            <a:normAutofit/>
          </a:bodyPr>
          <a:lstStyle/>
          <a:p>
            <a:r>
              <a:rPr lang="zh-CN" altLang="en-US" dirty="0"/>
              <a:t>可以将一个类对象赋值给另外一个类对象，</a:t>
            </a:r>
            <a:endParaRPr lang="en-US" dirty="0"/>
          </a:p>
          <a:p>
            <a:endParaRPr lang="en-US" dirty="0"/>
          </a:p>
          <a:p>
            <a:endParaRPr lang="en-US" dirty="0"/>
          </a:p>
          <a:p>
            <a:pPr marL="0" indent="0">
              <a:buNone/>
            </a:pPr>
            <a:endParaRPr lang="en-US" dirty="0"/>
          </a:p>
        </p:txBody>
      </p:sp>
      <p:sp>
        <p:nvSpPr>
          <p:cNvPr id="6" name="文本框 5">
            <a:extLst>
              <a:ext uri="{FF2B5EF4-FFF2-40B4-BE49-F238E27FC236}">
                <a16:creationId xmlns:a16="http://schemas.microsoft.com/office/drawing/2014/main" id="{6AA99F20-39C0-4168-BC2A-DF546D4A6B04}"/>
              </a:ext>
            </a:extLst>
          </p:cNvPr>
          <p:cNvSpPr txBox="1"/>
          <p:nvPr/>
        </p:nvSpPr>
        <p:spPr>
          <a:xfrm>
            <a:off x="680720" y="4318000"/>
            <a:ext cx="10993120" cy="1477328"/>
          </a:xfrm>
          <a:prstGeom prst="rect">
            <a:avLst/>
          </a:prstGeom>
          <a:noFill/>
        </p:spPr>
        <p:txBody>
          <a:bodyPr wrap="square" rtlCol="0">
            <a:spAutoFit/>
          </a:bodyPr>
          <a:lstStyle/>
          <a:p>
            <a:r>
              <a:rPr lang="zh-CN" altLang="en-US" sz="3000" dirty="0"/>
              <a:t>和拷贝构造新对象复制已有对象的区别是，赋值运算符是在</a:t>
            </a:r>
            <a:r>
              <a:rPr lang="en-US" sz="3000" dirty="0"/>
              <a:t>2</a:t>
            </a:r>
            <a:r>
              <a:rPr lang="zh-CN" altLang="en-US" sz="3000" dirty="0"/>
              <a:t>个已经存在的对象之间的复制（拷贝），而拷贝构造函数是用已有对象创建一个新对象。</a:t>
            </a:r>
            <a:endParaRPr lang="en-US" sz="3000" dirty="0"/>
          </a:p>
        </p:txBody>
      </p:sp>
      <p:pic>
        <p:nvPicPr>
          <p:cNvPr id="7" name="图片 6">
            <a:extLst>
              <a:ext uri="{FF2B5EF4-FFF2-40B4-BE49-F238E27FC236}">
                <a16:creationId xmlns:a16="http://schemas.microsoft.com/office/drawing/2014/main" id="{5F0D15A3-5CEE-49B4-A2AA-51444A6B19A9}"/>
              </a:ext>
            </a:extLst>
          </p:cNvPr>
          <p:cNvPicPr>
            <a:picLocks noChangeAspect="1"/>
          </p:cNvPicPr>
          <p:nvPr/>
        </p:nvPicPr>
        <p:blipFill>
          <a:blip r:embed="rId2"/>
          <a:stretch>
            <a:fillRect/>
          </a:stretch>
        </p:blipFill>
        <p:spPr>
          <a:xfrm>
            <a:off x="1086167" y="1755774"/>
            <a:ext cx="4922699" cy="1861185"/>
          </a:xfrm>
          <a:prstGeom prst="rect">
            <a:avLst/>
          </a:prstGeom>
        </p:spPr>
      </p:pic>
    </p:spTree>
    <p:extLst>
      <p:ext uri="{BB962C8B-B14F-4D97-AF65-F5344CB8AC3E}">
        <p14:creationId xmlns:p14="http://schemas.microsoft.com/office/powerpoint/2010/main" val="12000661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面向对象设计与编程</a:t>
            </a:r>
          </a:p>
        </p:txBody>
      </p:sp>
      <p:sp>
        <p:nvSpPr>
          <p:cNvPr id="3" name="内容占位符 2"/>
          <p:cNvSpPr>
            <a:spLocks noGrp="1"/>
          </p:cNvSpPr>
          <p:nvPr>
            <p:ph idx="1"/>
          </p:nvPr>
        </p:nvSpPr>
        <p:spPr>
          <a:xfrm>
            <a:off x="828473" y="1324242"/>
            <a:ext cx="10515600" cy="1467595"/>
          </a:xfrm>
        </p:spPr>
        <p:txBody>
          <a:bodyPr>
            <a:normAutofit/>
          </a:bodyPr>
          <a:lstStyle/>
          <a:p>
            <a:r>
              <a:rPr lang="zh-CN" altLang="en-US" b="1" dirty="0"/>
              <a:t>面向对象设计与编程</a:t>
            </a:r>
            <a:r>
              <a:rPr lang="zh-CN" altLang="en-US" dirty="0"/>
              <a:t>：程序是由不同种类的许多对象相互协作完成的。对象之间通过发送</a:t>
            </a:r>
            <a:r>
              <a:rPr lang="en-US" altLang="zh-CN" dirty="0"/>
              <a:t>/</a:t>
            </a:r>
            <a:r>
              <a:rPr lang="zh-CN" altLang="en-US" dirty="0"/>
              <a:t>接收消息来协作完成各种任务。由这些对象构成的程序也称为“对象式系统”</a:t>
            </a:r>
            <a:r>
              <a:rPr lang="en-US" altLang="zh-CN" dirty="0"/>
              <a:t>.</a:t>
            </a:r>
            <a:endParaRPr lang="zh-CN" altLang="en-US" dirty="0"/>
          </a:p>
          <a:p>
            <a:endParaRPr lang="zh-CN" altLang="en-US" dirty="0"/>
          </a:p>
        </p:txBody>
      </p:sp>
      <p:pic>
        <p:nvPicPr>
          <p:cNvPr id="4" name="Picture 2" descr="Image resul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68644" y="2776445"/>
            <a:ext cx="5510547" cy="3595171"/>
          </a:xfrm>
          <a:prstGeom prst="rect">
            <a:avLst/>
          </a:prstGeom>
          <a:noFill/>
          <a:extLst>
            <a:ext uri="{909E8E84-426E-40DD-AFC4-6F175D3DCCD1}">
              <a14:hiddenFill xmlns:a14="http://schemas.microsoft.com/office/drawing/2010/main">
                <a:solidFill>
                  <a:srgbClr val="FFFFFF"/>
                </a:solidFill>
              </a14:hiddenFill>
            </a:ext>
          </a:extLst>
        </p:spPr>
      </p:pic>
      <p:sp>
        <p:nvSpPr>
          <p:cNvPr id="5" name="圆角矩形标注 4"/>
          <p:cNvSpPr/>
          <p:nvPr/>
        </p:nvSpPr>
        <p:spPr>
          <a:xfrm>
            <a:off x="7917521" y="2769833"/>
            <a:ext cx="4165622" cy="3124939"/>
          </a:xfrm>
          <a:prstGeom prst="wedgeRoundRectCallout">
            <a:avLst>
              <a:gd name="adj1" fmla="val -70866"/>
              <a:gd name="adj2" fmla="val -13482"/>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800" dirty="0"/>
              <a:t>有哪些对象？对象属于哪种类型？同一类型的对象具有哪些属性？</a:t>
            </a:r>
            <a:endParaRPr lang="en-US" altLang="zh-CN" sz="2800" dirty="0"/>
          </a:p>
          <a:p>
            <a:endParaRPr lang="en-US" altLang="zh-CN" sz="2800" dirty="0"/>
          </a:p>
          <a:p>
            <a:r>
              <a:rPr lang="zh-CN" altLang="en-US" sz="2800" dirty="0"/>
              <a:t>不同类型之间具有什么关系？</a:t>
            </a:r>
          </a:p>
        </p:txBody>
      </p:sp>
    </p:spTree>
    <p:extLst>
      <p:ext uri="{BB962C8B-B14F-4D97-AF65-F5344CB8AC3E}">
        <p14:creationId xmlns:p14="http://schemas.microsoft.com/office/powerpoint/2010/main" val="6478905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66B715-187F-44E9-914D-FFA315DA6500}"/>
              </a:ext>
            </a:extLst>
          </p:cNvPr>
          <p:cNvSpPr>
            <a:spLocks noGrp="1"/>
          </p:cNvSpPr>
          <p:nvPr>
            <p:ph type="title"/>
          </p:nvPr>
        </p:nvSpPr>
        <p:spPr>
          <a:xfrm>
            <a:off x="848360" y="263525"/>
            <a:ext cx="10515600" cy="915035"/>
          </a:xfrm>
        </p:spPr>
        <p:txBody>
          <a:bodyPr/>
          <a:lstStyle/>
          <a:p>
            <a:pPr algn="l"/>
            <a:r>
              <a:rPr lang="zh-CN" altLang="en-US" dirty="0"/>
              <a:t>赋值运算符：</a:t>
            </a:r>
            <a:r>
              <a:rPr lang="en-US" dirty="0"/>
              <a:t>operator=</a:t>
            </a:r>
          </a:p>
        </p:txBody>
      </p:sp>
      <p:sp>
        <p:nvSpPr>
          <p:cNvPr id="3" name="内容占位符 2">
            <a:extLst>
              <a:ext uri="{FF2B5EF4-FFF2-40B4-BE49-F238E27FC236}">
                <a16:creationId xmlns:a16="http://schemas.microsoft.com/office/drawing/2014/main" id="{1384D6E8-EBDF-4FA1-877B-C787A0D46FB8}"/>
              </a:ext>
            </a:extLst>
          </p:cNvPr>
          <p:cNvSpPr>
            <a:spLocks noGrp="1"/>
          </p:cNvSpPr>
          <p:nvPr>
            <p:ph idx="1"/>
          </p:nvPr>
        </p:nvSpPr>
        <p:spPr>
          <a:xfrm>
            <a:off x="838200" y="1310640"/>
            <a:ext cx="10515600" cy="4866323"/>
          </a:xfrm>
        </p:spPr>
        <p:txBody>
          <a:bodyPr>
            <a:normAutofit/>
          </a:bodyPr>
          <a:lstStyle/>
          <a:p>
            <a:r>
              <a:rPr lang="zh-CN" altLang="en-US" dirty="0"/>
              <a:t>对于类类型</a:t>
            </a:r>
            <a:r>
              <a:rPr lang="en-US" dirty="0"/>
              <a:t>X</a:t>
            </a:r>
            <a:r>
              <a:rPr lang="zh-CN" altLang="en-US" dirty="0"/>
              <a:t>，赋值运算符函数</a:t>
            </a:r>
            <a:r>
              <a:rPr lang="en-US" altLang="zh-CN" dirty="0">
                <a:solidFill>
                  <a:srgbClr val="0070C0"/>
                </a:solidFill>
              </a:rPr>
              <a:t>operator()=</a:t>
            </a:r>
            <a:r>
              <a:rPr lang="zh-CN" altLang="en-US" dirty="0"/>
              <a:t>类似于拷贝构造函数</a:t>
            </a:r>
            <a:endParaRPr lang="en-US" altLang="zh-CN" dirty="0"/>
          </a:p>
          <a:p>
            <a:endParaRPr lang="en-US" dirty="0"/>
          </a:p>
          <a:p>
            <a:endParaRPr lang="en-US" dirty="0"/>
          </a:p>
          <a:p>
            <a:r>
              <a:rPr lang="zh-CN" altLang="en-US" dirty="0"/>
              <a:t>和拷贝构造函数不一样的，赋值运算符函数返回对象自身的引用</a:t>
            </a:r>
            <a:endParaRPr lang="en-US" altLang="zh-CN" dirty="0"/>
          </a:p>
          <a:p>
            <a:pPr marL="0" indent="0">
              <a:buNone/>
            </a:pPr>
            <a:endParaRPr lang="en-US" dirty="0"/>
          </a:p>
          <a:p>
            <a:endParaRPr lang="en-US" dirty="0"/>
          </a:p>
          <a:p>
            <a:endParaRPr lang="en-US" dirty="0"/>
          </a:p>
          <a:p>
            <a:endParaRPr lang="en-US" dirty="0"/>
          </a:p>
          <a:p>
            <a:pPr marL="0" indent="0">
              <a:buNone/>
            </a:pPr>
            <a:endParaRPr lang="en-US" dirty="0"/>
          </a:p>
        </p:txBody>
      </p:sp>
      <p:pic>
        <p:nvPicPr>
          <p:cNvPr id="5" name="图片 4">
            <a:extLst>
              <a:ext uri="{FF2B5EF4-FFF2-40B4-BE49-F238E27FC236}">
                <a16:creationId xmlns:a16="http://schemas.microsoft.com/office/drawing/2014/main" id="{DDF9DEC5-17B6-4713-BF28-802D49363419}"/>
              </a:ext>
            </a:extLst>
          </p:cNvPr>
          <p:cNvPicPr>
            <a:picLocks noChangeAspect="1"/>
          </p:cNvPicPr>
          <p:nvPr/>
        </p:nvPicPr>
        <p:blipFill>
          <a:blip r:embed="rId2"/>
          <a:stretch>
            <a:fillRect/>
          </a:stretch>
        </p:blipFill>
        <p:spPr>
          <a:xfrm>
            <a:off x="1298892" y="1915794"/>
            <a:ext cx="6308109" cy="502285"/>
          </a:xfrm>
          <a:prstGeom prst="rect">
            <a:avLst/>
          </a:prstGeom>
        </p:spPr>
      </p:pic>
      <p:pic>
        <p:nvPicPr>
          <p:cNvPr id="4" name="Picture 3">
            <a:extLst>
              <a:ext uri="{FF2B5EF4-FFF2-40B4-BE49-F238E27FC236}">
                <a16:creationId xmlns:a16="http://schemas.microsoft.com/office/drawing/2014/main" id="{56D6456C-5C2F-409B-AE69-A2A4E0A37884}"/>
              </a:ext>
            </a:extLst>
          </p:cNvPr>
          <p:cNvPicPr>
            <a:picLocks noChangeAspect="1"/>
          </p:cNvPicPr>
          <p:nvPr/>
        </p:nvPicPr>
        <p:blipFill>
          <a:blip r:embed="rId3"/>
          <a:stretch>
            <a:fillRect/>
          </a:stretch>
        </p:blipFill>
        <p:spPr>
          <a:xfrm>
            <a:off x="1913668" y="3429000"/>
            <a:ext cx="6943725" cy="2466975"/>
          </a:xfrm>
          <a:prstGeom prst="rect">
            <a:avLst/>
          </a:prstGeom>
        </p:spPr>
      </p:pic>
    </p:spTree>
    <p:extLst>
      <p:ext uri="{BB962C8B-B14F-4D97-AF65-F5344CB8AC3E}">
        <p14:creationId xmlns:p14="http://schemas.microsoft.com/office/powerpoint/2010/main" val="28701353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DBD02467-A5E8-4829-B232-132C6B7CA06A}"/>
              </a:ext>
            </a:extLst>
          </p:cNvPr>
          <p:cNvPicPr>
            <a:picLocks noChangeAspect="1"/>
          </p:cNvPicPr>
          <p:nvPr/>
        </p:nvPicPr>
        <p:blipFill>
          <a:blip r:embed="rId2"/>
          <a:stretch>
            <a:fillRect/>
          </a:stretch>
        </p:blipFill>
        <p:spPr>
          <a:xfrm>
            <a:off x="211137" y="90804"/>
            <a:ext cx="11360256" cy="5243195"/>
          </a:xfrm>
          <a:prstGeom prst="rect">
            <a:avLst/>
          </a:prstGeom>
        </p:spPr>
      </p:pic>
      <p:pic>
        <p:nvPicPr>
          <p:cNvPr id="6" name="图片 5">
            <a:extLst>
              <a:ext uri="{FF2B5EF4-FFF2-40B4-BE49-F238E27FC236}">
                <a16:creationId xmlns:a16="http://schemas.microsoft.com/office/drawing/2014/main" id="{92453FB0-67E3-4348-9B08-69ABA4BE9299}"/>
              </a:ext>
            </a:extLst>
          </p:cNvPr>
          <p:cNvPicPr>
            <a:picLocks noChangeAspect="1"/>
          </p:cNvPicPr>
          <p:nvPr/>
        </p:nvPicPr>
        <p:blipFill>
          <a:blip r:embed="rId3"/>
          <a:stretch>
            <a:fillRect/>
          </a:stretch>
        </p:blipFill>
        <p:spPr>
          <a:xfrm>
            <a:off x="1554162" y="4828540"/>
            <a:ext cx="10048033" cy="2029460"/>
          </a:xfrm>
          <a:prstGeom prst="rect">
            <a:avLst/>
          </a:prstGeom>
        </p:spPr>
      </p:pic>
    </p:spTree>
    <p:extLst>
      <p:ext uri="{BB962C8B-B14F-4D97-AF65-F5344CB8AC3E}">
        <p14:creationId xmlns:p14="http://schemas.microsoft.com/office/powerpoint/2010/main" val="819777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41CEB7A-9E28-435F-A4A9-CD5AFE17A5EF}"/>
              </a:ext>
            </a:extLst>
          </p:cNvPr>
          <p:cNvSpPr>
            <a:spLocks noGrp="1"/>
          </p:cNvSpPr>
          <p:nvPr>
            <p:ph type="title"/>
          </p:nvPr>
        </p:nvSpPr>
        <p:spPr/>
        <p:txBody>
          <a:bodyPr/>
          <a:lstStyle/>
          <a:p>
            <a:pPr algn="l"/>
            <a:r>
              <a:rPr lang="zh-CN" altLang="en-US" dirty="0"/>
              <a:t>赋值运算符：右结合性</a:t>
            </a:r>
            <a:endParaRPr lang="en-US" dirty="0"/>
          </a:p>
        </p:txBody>
      </p:sp>
      <p:pic>
        <p:nvPicPr>
          <p:cNvPr id="4" name="Picture 3">
            <a:extLst>
              <a:ext uri="{FF2B5EF4-FFF2-40B4-BE49-F238E27FC236}">
                <a16:creationId xmlns:a16="http://schemas.microsoft.com/office/drawing/2014/main" id="{F13AA541-D3DD-4489-9D43-6EE8A96A4280}"/>
              </a:ext>
            </a:extLst>
          </p:cNvPr>
          <p:cNvPicPr>
            <a:picLocks noChangeAspect="1"/>
          </p:cNvPicPr>
          <p:nvPr/>
        </p:nvPicPr>
        <p:blipFill>
          <a:blip r:embed="rId2"/>
          <a:stretch>
            <a:fillRect/>
          </a:stretch>
        </p:blipFill>
        <p:spPr>
          <a:xfrm>
            <a:off x="683057" y="2226191"/>
            <a:ext cx="10515601" cy="2689684"/>
          </a:xfrm>
          <a:prstGeom prst="rect">
            <a:avLst/>
          </a:prstGeom>
        </p:spPr>
      </p:pic>
    </p:spTree>
    <p:extLst>
      <p:ext uri="{BB962C8B-B14F-4D97-AF65-F5344CB8AC3E}">
        <p14:creationId xmlns:p14="http://schemas.microsoft.com/office/powerpoint/2010/main" val="375964053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0D16FE-3469-45E0-85C2-65BAEB7FAB1C}"/>
              </a:ext>
            </a:extLst>
          </p:cNvPr>
          <p:cNvSpPr>
            <a:spLocks noGrp="1"/>
          </p:cNvSpPr>
          <p:nvPr>
            <p:ph type="title"/>
          </p:nvPr>
        </p:nvSpPr>
        <p:spPr>
          <a:xfrm>
            <a:off x="838199" y="111936"/>
            <a:ext cx="10515600" cy="1325563"/>
          </a:xfrm>
        </p:spPr>
        <p:txBody>
          <a:bodyPr/>
          <a:lstStyle/>
          <a:p>
            <a:r>
              <a:rPr lang="zh-CN" altLang="en-US" dirty="0"/>
              <a:t>隐式类型转换</a:t>
            </a:r>
            <a:endParaRPr lang="en-US" dirty="0"/>
          </a:p>
        </p:txBody>
      </p:sp>
      <p:sp>
        <p:nvSpPr>
          <p:cNvPr id="3" name="Content Placeholder 2">
            <a:extLst>
              <a:ext uri="{FF2B5EF4-FFF2-40B4-BE49-F238E27FC236}">
                <a16:creationId xmlns:a16="http://schemas.microsoft.com/office/drawing/2014/main" id="{FABE96FB-7AC7-411D-AA74-0BC802D6E9AC}"/>
              </a:ext>
            </a:extLst>
          </p:cNvPr>
          <p:cNvSpPr>
            <a:spLocks noGrp="1"/>
          </p:cNvSpPr>
          <p:nvPr>
            <p:ph idx="1"/>
          </p:nvPr>
        </p:nvSpPr>
        <p:spPr>
          <a:xfrm>
            <a:off x="838199" y="1437499"/>
            <a:ext cx="10515600" cy="4351338"/>
          </a:xfrm>
        </p:spPr>
        <p:txBody>
          <a:bodyPr/>
          <a:lstStyle/>
          <a:p>
            <a:r>
              <a:rPr lang="zh-CN" altLang="en-US" dirty="0"/>
              <a:t>带有</a:t>
            </a:r>
            <a:r>
              <a:rPr lang="en-US" dirty="0"/>
              <a:t>1</a:t>
            </a:r>
            <a:r>
              <a:rPr lang="zh-CN" altLang="en-US" dirty="0"/>
              <a:t>个参数的构造函数，定义了</a:t>
            </a:r>
            <a:r>
              <a:rPr lang="zh-CN" altLang="en-US" b="1" dirty="0"/>
              <a:t>隐式类型转换</a:t>
            </a:r>
            <a:endParaRPr lang="en-US" dirty="0"/>
          </a:p>
        </p:txBody>
      </p:sp>
      <p:pic>
        <p:nvPicPr>
          <p:cNvPr id="5" name="Picture 4">
            <a:extLst>
              <a:ext uri="{FF2B5EF4-FFF2-40B4-BE49-F238E27FC236}">
                <a16:creationId xmlns:a16="http://schemas.microsoft.com/office/drawing/2014/main" id="{609BE83D-88CE-4250-AD6F-E6E59CD1B2A1}"/>
              </a:ext>
            </a:extLst>
          </p:cNvPr>
          <p:cNvPicPr>
            <a:picLocks noChangeAspect="1"/>
          </p:cNvPicPr>
          <p:nvPr/>
        </p:nvPicPr>
        <p:blipFill>
          <a:blip r:embed="rId2"/>
          <a:stretch>
            <a:fillRect/>
          </a:stretch>
        </p:blipFill>
        <p:spPr>
          <a:xfrm>
            <a:off x="1167121" y="2025366"/>
            <a:ext cx="9062318" cy="1994851"/>
          </a:xfrm>
          <a:prstGeom prst="rect">
            <a:avLst/>
          </a:prstGeom>
        </p:spPr>
      </p:pic>
      <p:pic>
        <p:nvPicPr>
          <p:cNvPr id="7" name="Picture 6">
            <a:extLst>
              <a:ext uri="{FF2B5EF4-FFF2-40B4-BE49-F238E27FC236}">
                <a16:creationId xmlns:a16="http://schemas.microsoft.com/office/drawing/2014/main" id="{57AE4482-979B-4933-A216-49D5D37C04BC}"/>
              </a:ext>
            </a:extLst>
          </p:cNvPr>
          <p:cNvPicPr>
            <a:picLocks noChangeAspect="1"/>
          </p:cNvPicPr>
          <p:nvPr/>
        </p:nvPicPr>
        <p:blipFill>
          <a:blip r:embed="rId3"/>
          <a:stretch>
            <a:fillRect/>
          </a:stretch>
        </p:blipFill>
        <p:spPr>
          <a:xfrm>
            <a:off x="1167121" y="4289715"/>
            <a:ext cx="8934073" cy="2261572"/>
          </a:xfrm>
          <a:prstGeom prst="rect">
            <a:avLst/>
          </a:prstGeom>
        </p:spPr>
      </p:pic>
    </p:spTree>
    <p:extLst>
      <p:ext uri="{BB962C8B-B14F-4D97-AF65-F5344CB8AC3E}">
        <p14:creationId xmlns:p14="http://schemas.microsoft.com/office/powerpoint/2010/main" val="4662962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0D16FE-3469-45E0-85C2-65BAEB7FAB1C}"/>
              </a:ext>
            </a:extLst>
          </p:cNvPr>
          <p:cNvSpPr>
            <a:spLocks noGrp="1"/>
          </p:cNvSpPr>
          <p:nvPr>
            <p:ph type="title"/>
          </p:nvPr>
        </p:nvSpPr>
        <p:spPr>
          <a:xfrm>
            <a:off x="838199" y="111936"/>
            <a:ext cx="10515600" cy="1325563"/>
          </a:xfrm>
        </p:spPr>
        <p:txBody>
          <a:bodyPr/>
          <a:lstStyle/>
          <a:p>
            <a:r>
              <a:rPr lang="zh-CN" altLang="en-US" dirty="0"/>
              <a:t>隐式类型转换</a:t>
            </a:r>
            <a:endParaRPr lang="en-US" dirty="0"/>
          </a:p>
        </p:txBody>
      </p:sp>
      <p:sp>
        <p:nvSpPr>
          <p:cNvPr id="3" name="Content Placeholder 2">
            <a:extLst>
              <a:ext uri="{FF2B5EF4-FFF2-40B4-BE49-F238E27FC236}">
                <a16:creationId xmlns:a16="http://schemas.microsoft.com/office/drawing/2014/main" id="{FABE96FB-7AC7-411D-AA74-0BC802D6E9AC}"/>
              </a:ext>
            </a:extLst>
          </p:cNvPr>
          <p:cNvSpPr>
            <a:spLocks noGrp="1"/>
          </p:cNvSpPr>
          <p:nvPr>
            <p:ph idx="1"/>
          </p:nvPr>
        </p:nvSpPr>
        <p:spPr>
          <a:xfrm>
            <a:off x="838199" y="1437499"/>
            <a:ext cx="10515600" cy="4351338"/>
          </a:xfrm>
        </p:spPr>
        <p:txBody>
          <a:bodyPr/>
          <a:lstStyle/>
          <a:p>
            <a:r>
              <a:rPr lang="zh-CN" altLang="en-US" dirty="0"/>
              <a:t>带有</a:t>
            </a:r>
            <a:r>
              <a:rPr lang="en-US" dirty="0"/>
              <a:t>1</a:t>
            </a:r>
            <a:r>
              <a:rPr lang="zh-CN" altLang="en-US" dirty="0"/>
              <a:t>个参数的构造函数，定义了</a:t>
            </a:r>
            <a:r>
              <a:rPr lang="zh-CN" altLang="en-US" b="1" dirty="0"/>
              <a:t>隐式类型转换</a:t>
            </a:r>
            <a:endParaRPr lang="en-US" dirty="0"/>
          </a:p>
        </p:txBody>
      </p:sp>
      <p:pic>
        <p:nvPicPr>
          <p:cNvPr id="5" name="Picture 4">
            <a:extLst>
              <a:ext uri="{FF2B5EF4-FFF2-40B4-BE49-F238E27FC236}">
                <a16:creationId xmlns:a16="http://schemas.microsoft.com/office/drawing/2014/main" id="{609BE83D-88CE-4250-AD6F-E6E59CD1B2A1}"/>
              </a:ext>
            </a:extLst>
          </p:cNvPr>
          <p:cNvPicPr>
            <a:picLocks noChangeAspect="1"/>
          </p:cNvPicPr>
          <p:nvPr/>
        </p:nvPicPr>
        <p:blipFill>
          <a:blip r:embed="rId2"/>
          <a:stretch>
            <a:fillRect/>
          </a:stretch>
        </p:blipFill>
        <p:spPr>
          <a:xfrm>
            <a:off x="1167121" y="2025366"/>
            <a:ext cx="9062318" cy="1994851"/>
          </a:xfrm>
          <a:prstGeom prst="rect">
            <a:avLst/>
          </a:prstGeom>
        </p:spPr>
      </p:pic>
      <p:pic>
        <p:nvPicPr>
          <p:cNvPr id="4" name="Picture 3">
            <a:extLst>
              <a:ext uri="{FF2B5EF4-FFF2-40B4-BE49-F238E27FC236}">
                <a16:creationId xmlns:a16="http://schemas.microsoft.com/office/drawing/2014/main" id="{33D8D9AE-57C8-4434-AE9E-F1FE1F9A9C43}"/>
              </a:ext>
            </a:extLst>
          </p:cNvPr>
          <p:cNvPicPr>
            <a:picLocks noChangeAspect="1"/>
          </p:cNvPicPr>
          <p:nvPr/>
        </p:nvPicPr>
        <p:blipFill>
          <a:blip r:embed="rId3"/>
          <a:stretch>
            <a:fillRect/>
          </a:stretch>
        </p:blipFill>
        <p:spPr>
          <a:xfrm>
            <a:off x="1167121" y="4225113"/>
            <a:ext cx="8943975" cy="2390775"/>
          </a:xfrm>
          <a:prstGeom prst="rect">
            <a:avLst/>
          </a:prstGeom>
        </p:spPr>
      </p:pic>
    </p:spTree>
    <p:extLst>
      <p:ext uri="{BB962C8B-B14F-4D97-AF65-F5344CB8AC3E}">
        <p14:creationId xmlns:p14="http://schemas.microsoft.com/office/powerpoint/2010/main" val="373306482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B0E7DF-3936-4BC1-89F6-0D3069A4E00E}"/>
              </a:ext>
            </a:extLst>
          </p:cNvPr>
          <p:cNvSpPr>
            <a:spLocks noGrp="1"/>
          </p:cNvSpPr>
          <p:nvPr>
            <p:ph type="title"/>
          </p:nvPr>
        </p:nvSpPr>
        <p:spPr/>
        <p:txBody>
          <a:bodyPr/>
          <a:lstStyle/>
          <a:p>
            <a:r>
              <a:rPr lang="en-US" b="1" dirty="0"/>
              <a:t>explicit</a:t>
            </a:r>
            <a:r>
              <a:rPr lang="zh-CN" altLang="en-US" b="1" dirty="0"/>
              <a:t>禁止隐含类型转换</a:t>
            </a:r>
            <a:endParaRPr lang="en-US" dirty="0"/>
          </a:p>
        </p:txBody>
      </p:sp>
      <p:sp>
        <p:nvSpPr>
          <p:cNvPr id="3" name="Content Placeholder 2">
            <a:extLst>
              <a:ext uri="{FF2B5EF4-FFF2-40B4-BE49-F238E27FC236}">
                <a16:creationId xmlns:a16="http://schemas.microsoft.com/office/drawing/2014/main" id="{2EE852E5-5399-4B86-8221-8B243A76D9FB}"/>
              </a:ext>
            </a:extLst>
          </p:cNvPr>
          <p:cNvSpPr>
            <a:spLocks noGrp="1"/>
          </p:cNvSpPr>
          <p:nvPr>
            <p:ph idx="1"/>
          </p:nvPr>
        </p:nvSpPr>
        <p:spPr/>
        <p:txBody>
          <a:bodyPr/>
          <a:lstStyle/>
          <a:p>
            <a:r>
              <a:rPr lang="zh-CN" altLang="en-US" dirty="0"/>
              <a:t>有时不希望构造函数的这种隐含类型转换</a:t>
            </a:r>
            <a:endParaRPr lang="en-US" dirty="0"/>
          </a:p>
        </p:txBody>
      </p:sp>
      <p:pic>
        <p:nvPicPr>
          <p:cNvPr id="4" name="Picture 3">
            <a:extLst>
              <a:ext uri="{FF2B5EF4-FFF2-40B4-BE49-F238E27FC236}">
                <a16:creationId xmlns:a16="http://schemas.microsoft.com/office/drawing/2014/main" id="{0E100287-46F7-4209-A5C1-9FFA9FB20D3D}"/>
              </a:ext>
            </a:extLst>
          </p:cNvPr>
          <p:cNvPicPr>
            <a:picLocks noChangeAspect="1"/>
          </p:cNvPicPr>
          <p:nvPr/>
        </p:nvPicPr>
        <p:blipFill>
          <a:blip r:embed="rId2"/>
          <a:stretch>
            <a:fillRect/>
          </a:stretch>
        </p:blipFill>
        <p:spPr>
          <a:xfrm>
            <a:off x="907821" y="2573378"/>
            <a:ext cx="9882975" cy="2902489"/>
          </a:xfrm>
          <a:prstGeom prst="rect">
            <a:avLst/>
          </a:prstGeom>
        </p:spPr>
      </p:pic>
    </p:spTree>
    <p:extLst>
      <p:ext uri="{BB962C8B-B14F-4D97-AF65-F5344CB8AC3E}">
        <p14:creationId xmlns:p14="http://schemas.microsoft.com/office/powerpoint/2010/main" val="13013838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B0E7DF-3936-4BC1-89F6-0D3069A4E00E}"/>
              </a:ext>
            </a:extLst>
          </p:cNvPr>
          <p:cNvSpPr>
            <a:spLocks noGrp="1"/>
          </p:cNvSpPr>
          <p:nvPr>
            <p:ph type="title"/>
          </p:nvPr>
        </p:nvSpPr>
        <p:spPr/>
        <p:txBody>
          <a:bodyPr/>
          <a:lstStyle/>
          <a:p>
            <a:r>
              <a:rPr lang="en-US" b="1" dirty="0"/>
              <a:t>explicit</a:t>
            </a:r>
            <a:r>
              <a:rPr lang="zh-CN" altLang="en-US" b="1" dirty="0"/>
              <a:t>禁止隐含类型转换</a:t>
            </a:r>
            <a:endParaRPr lang="en-US" dirty="0"/>
          </a:p>
        </p:txBody>
      </p:sp>
      <p:sp>
        <p:nvSpPr>
          <p:cNvPr id="3" name="Content Placeholder 2">
            <a:extLst>
              <a:ext uri="{FF2B5EF4-FFF2-40B4-BE49-F238E27FC236}">
                <a16:creationId xmlns:a16="http://schemas.microsoft.com/office/drawing/2014/main" id="{2EE852E5-5399-4B86-8221-8B243A76D9FB}"/>
              </a:ext>
            </a:extLst>
          </p:cNvPr>
          <p:cNvSpPr>
            <a:spLocks noGrp="1"/>
          </p:cNvSpPr>
          <p:nvPr>
            <p:ph idx="1"/>
          </p:nvPr>
        </p:nvSpPr>
        <p:spPr/>
        <p:txBody>
          <a:bodyPr/>
          <a:lstStyle/>
          <a:p>
            <a:r>
              <a:rPr lang="zh-CN" altLang="en-US" dirty="0"/>
              <a:t>有时不希望构造函数的这种隐含类型转换</a:t>
            </a:r>
            <a:endParaRPr lang="en-US" dirty="0"/>
          </a:p>
        </p:txBody>
      </p:sp>
      <p:pic>
        <p:nvPicPr>
          <p:cNvPr id="5" name="Picture 4">
            <a:extLst>
              <a:ext uri="{FF2B5EF4-FFF2-40B4-BE49-F238E27FC236}">
                <a16:creationId xmlns:a16="http://schemas.microsoft.com/office/drawing/2014/main" id="{05DE540E-61B6-430C-8D66-1721EC50FDCF}"/>
              </a:ext>
            </a:extLst>
          </p:cNvPr>
          <p:cNvPicPr>
            <a:picLocks noChangeAspect="1"/>
          </p:cNvPicPr>
          <p:nvPr/>
        </p:nvPicPr>
        <p:blipFill>
          <a:blip r:embed="rId2"/>
          <a:stretch>
            <a:fillRect/>
          </a:stretch>
        </p:blipFill>
        <p:spPr>
          <a:xfrm>
            <a:off x="940714" y="2468742"/>
            <a:ext cx="10984312" cy="3708221"/>
          </a:xfrm>
          <a:prstGeom prst="rect">
            <a:avLst/>
          </a:prstGeom>
        </p:spPr>
      </p:pic>
    </p:spTree>
    <p:extLst>
      <p:ext uri="{BB962C8B-B14F-4D97-AF65-F5344CB8AC3E}">
        <p14:creationId xmlns:p14="http://schemas.microsoft.com/office/powerpoint/2010/main" val="375049253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B0E7DF-3936-4BC1-89F6-0D3069A4E00E}"/>
              </a:ext>
            </a:extLst>
          </p:cNvPr>
          <p:cNvSpPr>
            <a:spLocks noGrp="1"/>
          </p:cNvSpPr>
          <p:nvPr>
            <p:ph type="title"/>
          </p:nvPr>
        </p:nvSpPr>
        <p:spPr/>
        <p:txBody>
          <a:bodyPr/>
          <a:lstStyle/>
          <a:p>
            <a:r>
              <a:rPr lang="en-US" b="1" dirty="0"/>
              <a:t>explicit</a:t>
            </a:r>
            <a:r>
              <a:rPr lang="zh-CN" altLang="en-US" b="1" dirty="0"/>
              <a:t>禁止隐含类型转换</a:t>
            </a:r>
            <a:endParaRPr lang="en-US" dirty="0"/>
          </a:p>
        </p:txBody>
      </p:sp>
      <p:sp>
        <p:nvSpPr>
          <p:cNvPr id="3" name="Content Placeholder 2">
            <a:extLst>
              <a:ext uri="{FF2B5EF4-FFF2-40B4-BE49-F238E27FC236}">
                <a16:creationId xmlns:a16="http://schemas.microsoft.com/office/drawing/2014/main" id="{2EE852E5-5399-4B86-8221-8B243A76D9FB}"/>
              </a:ext>
            </a:extLst>
          </p:cNvPr>
          <p:cNvSpPr>
            <a:spLocks noGrp="1"/>
          </p:cNvSpPr>
          <p:nvPr>
            <p:ph idx="1"/>
          </p:nvPr>
        </p:nvSpPr>
        <p:spPr/>
        <p:txBody>
          <a:bodyPr/>
          <a:lstStyle/>
          <a:p>
            <a:r>
              <a:rPr lang="zh-CN" altLang="en-US" dirty="0"/>
              <a:t>用</a:t>
            </a:r>
            <a:r>
              <a:rPr lang="en-US" altLang="zh-CN" dirty="0"/>
              <a:t>explicit</a:t>
            </a:r>
            <a:r>
              <a:rPr lang="zh-CN" altLang="en-US" dirty="0"/>
              <a:t>说明构造函数禁止隐含类型转换</a:t>
            </a:r>
            <a:endParaRPr lang="en-US" dirty="0"/>
          </a:p>
        </p:txBody>
      </p:sp>
      <p:pic>
        <p:nvPicPr>
          <p:cNvPr id="4" name="Picture 3">
            <a:extLst>
              <a:ext uri="{FF2B5EF4-FFF2-40B4-BE49-F238E27FC236}">
                <a16:creationId xmlns:a16="http://schemas.microsoft.com/office/drawing/2014/main" id="{990AFF67-975C-4E14-A56B-CD6F5C848A18}"/>
              </a:ext>
            </a:extLst>
          </p:cNvPr>
          <p:cNvPicPr>
            <a:picLocks noChangeAspect="1"/>
          </p:cNvPicPr>
          <p:nvPr/>
        </p:nvPicPr>
        <p:blipFill>
          <a:blip r:embed="rId2"/>
          <a:stretch>
            <a:fillRect/>
          </a:stretch>
        </p:blipFill>
        <p:spPr>
          <a:xfrm>
            <a:off x="997179" y="2687147"/>
            <a:ext cx="10356621" cy="3050551"/>
          </a:xfrm>
          <a:prstGeom prst="rect">
            <a:avLst/>
          </a:prstGeom>
        </p:spPr>
      </p:pic>
      <p:sp>
        <p:nvSpPr>
          <p:cNvPr id="5" name="Rectangle 4">
            <a:extLst>
              <a:ext uri="{FF2B5EF4-FFF2-40B4-BE49-F238E27FC236}">
                <a16:creationId xmlns:a16="http://schemas.microsoft.com/office/drawing/2014/main" id="{D0246EB8-BF82-41E9-9CDE-74A72C243DCF}"/>
              </a:ext>
            </a:extLst>
          </p:cNvPr>
          <p:cNvSpPr/>
          <p:nvPr/>
        </p:nvSpPr>
        <p:spPr>
          <a:xfrm>
            <a:off x="1611712" y="4170717"/>
            <a:ext cx="1374889" cy="381548"/>
          </a:xfrm>
          <a:prstGeom prst="rect">
            <a:avLst/>
          </a:prstGeom>
          <a:solidFill>
            <a:schemeClr val="accent1">
              <a:alpha val="3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6500513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4C1CF-DF81-4834-874F-D3F8CBBC3BBC}"/>
              </a:ext>
            </a:extLst>
          </p:cNvPr>
          <p:cNvSpPr>
            <a:spLocks noGrp="1"/>
          </p:cNvSpPr>
          <p:nvPr>
            <p:ph type="title"/>
          </p:nvPr>
        </p:nvSpPr>
        <p:spPr/>
        <p:txBody>
          <a:bodyPr/>
          <a:lstStyle/>
          <a:p>
            <a:r>
              <a:rPr lang="zh-CN" altLang="en-US" dirty="0"/>
              <a:t>委托构造函数</a:t>
            </a:r>
            <a:endParaRPr lang="en-US" dirty="0"/>
          </a:p>
        </p:txBody>
      </p:sp>
      <p:sp>
        <p:nvSpPr>
          <p:cNvPr id="3" name="Content Placeholder 2">
            <a:extLst>
              <a:ext uri="{FF2B5EF4-FFF2-40B4-BE49-F238E27FC236}">
                <a16:creationId xmlns:a16="http://schemas.microsoft.com/office/drawing/2014/main" id="{2BD7F6F3-9A9E-424E-9310-1479842EE89D}"/>
              </a:ext>
            </a:extLst>
          </p:cNvPr>
          <p:cNvSpPr>
            <a:spLocks noGrp="1"/>
          </p:cNvSpPr>
          <p:nvPr>
            <p:ph idx="1"/>
          </p:nvPr>
        </p:nvSpPr>
        <p:spPr/>
        <p:txBody>
          <a:bodyPr/>
          <a:lstStyle/>
          <a:p>
            <a:r>
              <a:rPr lang="zh-CN" altLang="en-US" dirty="0"/>
              <a:t>一个构造函数在初始化列表中调用其他的构造函数。避免代码重复</a:t>
            </a:r>
            <a:endParaRPr lang="en-US" dirty="0"/>
          </a:p>
        </p:txBody>
      </p:sp>
      <p:pic>
        <p:nvPicPr>
          <p:cNvPr id="4" name="Picture 3">
            <a:extLst>
              <a:ext uri="{FF2B5EF4-FFF2-40B4-BE49-F238E27FC236}">
                <a16:creationId xmlns:a16="http://schemas.microsoft.com/office/drawing/2014/main" id="{6F2799E1-A585-4701-926A-8A7512C2F737}"/>
              </a:ext>
            </a:extLst>
          </p:cNvPr>
          <p:cNvPicPr>
            <a:picLocks noChangeAspect="1"/>
          </p:cNvPicPr>
          <p:nvPr/>
        </p:nvPicPr>
        <p:blipFill>
          <a:blip r:embed="rId2"/>
          <a:stretch>
            <a:fillRect/>
          </a:stretch>
        </p:blipFill>
        <p:spPr>
          <a:xfrm>
            <a:off x="749938" y="2842828"/>
            <a:ext cx="10942101" cy="2600929"/>
          </a:xfrm>
          <a:prstGeom prst="rect">
            <a:avLst/>
          </a:prstGeom>
        </p:spPr>
      </p:pic>
    </p:spTree>
    <p:extLst>
      <p:ext uri="{BB962C8B-B14F-4D97-AF65-F5344CB8AC3E}">
        <p14:creationId xmlns:p14="http://schemas.microsoft.com/office/powerpoint/2010/main" val="5694851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4C1CF-DF81-4834-874F-D3F8CBBC3BBC}"/>
              </a:ext>
            </a:extLst>
          </p:cNvPr>
          <p:cNvSpPr>
            <a:spLocks noGrp="1"/>
          </p:cNvSpPr>
          <p:nvPr>
            <p:ph type="title"/>
          </p:nvPr>
        </p:nvSpPr>
        <p:spPr/>
        <p:txBody>
          <a:bodyPr/>
          <a:lstStyle/>
          <a:p>
            <a:r>
              <a:rPr lang="zh-CN" altLang="en-US" dirty="0"/>
              <a:t>委托构造函数</a:t>
            </a:r>
            <a:endParaRPr lang="en-US" dirty="0"/>
          </a:p>
        </p:txBody>
      </p:sp>
      <p:sp>
        <p:nvSpPr>
          <p:cNvPr id="3" name="Content Placeholder 2">
            <a:extLst>
              <a:ext uri="{FF2B5EF4-FFF2-40B4-BE49-F238E27FC236}">
                <a16:creationId xmlns:a16="http://schemas.microsoft.com/office/drawing/2014/main" id="{2BD7F6F3-9A9E-424E-9310-1479842EE89D}"/>
              </a:ext>
            </a:extLst>
          </p:cNvPr>
          <p:cNvSpPr>
            <a:spLocks noGrp="1"/>
          </p:cNvSpPr>
          <p:nvPr>
            <p:ph idx="1"/>
          </p:nvPr>
        </p:nvSpPr>
        <p:spPr/>
        <p:txBody>
          <a:bodyPr/>
          <a:lstStyle/>
          <a:p>
            <a:pPr lvl="0"/>
            <a:r>
              <a:rPr lang="zh-CN" altLang="en-US" dirty="0"/>
              <a:t>委托构造函数只能在初始化成员列表里而不能在函数体里调用被委托构造函数。</a:t>
            </a:r>
            <a:endParaRPr lang="en-US" altLang="zh-CN" dirty="0"/>
          </a:p>
          <a:p>
            <a:pPr lvl="0"/>
            <a:r>
              <a:rPr lang="zh-CN" altLang="en-US" dirty="0"/>
              <a:t>成员变量不能在委托构造函数的初始化列表里初始化，但可以在函数体里初始化成员变量。</a:t>
            </a:r>
            <a:endParaRPr lang="en-US" dirty="0"/>
          </a:p>
        </p:txBody>
      </p:sp>
      <p:pic>
        <p:nvPicPr>
          <p:cNvPr id="5" name="Picture 4">
            <a:extLst>
              <a:ext uri="{FF2B5EF4-FFF2-40B4-BE49-F238E27FC236}">
                <a16:creationId xmlns:a16="http://schemas.microsoft.com/office/drawing/2014/main" id="{8E07A81D-3B0C-46A1-B4BD-0BCE40CF71A9}"/>
              </a:ext>
            </a:extLst>
          </p:cNvPr>
          <p:cNvPicPr>
            <a:picLocks noChangeAspect="1"/>
          </p:cNvPicPr>
          <p:nvPr/>
        </p:nvPicPr>
        <p:blipFill>
          <a:blip r:embed="rId2"/>
          <a:stretch>
            <a:fillRect/>
          </a:stretch>
        </p:blipFill>
        <p:spPr>
          <a:xfrm>
            <a:off x="666750" y="4221859"/>
            <a:ext cx="10687050" cy="561975"/>
          </a:xfrm>
          <a:prstGeom prst="rect">
            <a:avLst/>
          </a:prstGeom>
        </p:spPr>
      </p:pic>
      <p:sp>
        <p:nvSpPr>
          <p:cNvPr id="6" name="Rectangle 5">
            <a:extLst>
              <a:ext uri="{FF2B5EF4-FFF2-40B4-BE49-F238E27FC236}">
                <a16:creationId xmlns:a16="http://schemas.microsoft.com/office/drawing/2014/main" id="{C7B441AC-AFED-4667-AD57-6561CDE531FC}"/>
              </a:ext>
            </a:extLst>
          </p:cNvPr>
          <p:cNvSpPr/>
          <p:nvPr/>
        </p:nvSpPr>
        <p:spPr>
          <a:xfrm>
            <a:off x="8124345" y="4118008"/>
            <a:ext cx="1993261" cy="769675"/>
          </a:xfrm>
          <a:prstGeom prst="rect">
            <a:avLst/>
          </a:prstGeom>
          <a:solidFill>
            <a:schemeClr val="accent1">
              <a:alpha val="3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955832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240633"/>
            <a:ext cx="10515600" cy="722405"/>
          </a:xfrm>
        </p:spPr>
        <p:txBody>
          <a:bodyPr>
            <a:normAutofit/>
          </a:bodyPr>
          <a:lstStyle/>
          <a:p>
            <a:pPr algn="l"/>
            <a:r>
              <a:rPr lang="zh-CN" altLang="en-US" sz="3600" dirty="0"/>
              <a:t>面向对象设计</a:t>
            </a:r>
          </a:p>
        </p:txBody>
      </p:sp>
      <p:sp>
        <p:nvSpPr>
          <p:cNvPr id="3" name="内容占位符 2"/>
          <p:cNvSpPr>
            <a:spLocks noGrp="1"/>
          </p:cNvSpPr>
          <p:nvPr>
            <p:ph idx="1"/>
          </p:nvPr>
        </p:nvSpPr>
        <p:spPr>
          <a:xfrm>
            <a:off x="838200" y="1050587"/>
            <a:ext cx="10515600" cy="1357333"/>
          </a:xfrm>
        </p:spPr>
        <p:txBody>
          <a:bodyPr>
            <a:normAutofit/>
          </a:bodyPr>
          <a:lstStyle/>
          <a:p>
            <a:r>
              <a:rPr lang="zh-CN" altLang="en-US" dirty="0"/>
              <a:t>人驾驶车： 涉及对象 “人”和“车”</a:t>
            </a:r>
            <a:endParaRPr lang="en-US" altLang="zh-CN" dirty="0"/>
          </a:p>
          <a:p>
            <a:r>
              <a:rPr lang="en-US" altLang="zh-CN" dirty="0"/>
              <a:t> </a:t>
            </a:r>
            <a:r>
              <a:rPr lang="zh-CN" altLang="en-US" dirty="0"/>
              <a:t>从具有共同特征的许多对象</a:t>
            </a:r>
            <a:r>
              <a:rPr lang="zh-CN" altLang="en-US" b="1" dirty="0">
                <a:solidFill>
                  <a:srgbClr val="0070C0"/>
                </a:solidFill>
              </a:rPr>
              <a:t>抽象</a:t>
            </a:r>
            <a:r>
              <a:rPr lang="zh-CN" altLang="en-US" dirty="0"/>
              <a:t>出某种</a:t>
            </a:r>
            <a:r>
              <a:rPr lang="zh-CN" altLang="en-US" b="1" dirty="0">
                <a:solidFill>
                  <a:srgbClr val="0070C0"/>
                </a:solidFill>
              </a:rPr>
              <a:t>概念</a:t>
            </a:r>
            <a:r>
              <a:rPr lang="zh-CN" altLang="en-US" dirty="0"/>
              <a:t>，如“人”、“车”</a:t>
            </a:r>
            <a:endParaRPr lang="en-US" altLang="zh-CN" dirty="0"/>
          </a:p>
          <a:p>
            <a:endParaRPr lang="en-US" altLang="zh-CN" dirty="0"/>
          </a:p>
        </p:txBody>
      </p:sp>
      <p:graphicFrame>
        <p:nvGraphicFramePr>
          <p:cNvPr id="4" name="表格 3"/>
          <p:cNvGraphicFramePr>
            <a:graphicFrameLocks noGrp="1"/>
          </p:cNvGraphicFramePr>
          <p:nvPr/>
        </p:nvGraphicFramePr>
        <p:xfrm>
          <a:off x="1531565" y="2790763"/>
          <a:ext cx="3921328" cy="2262744"/>
        </p:xfrm>
        <a:graphic>
          <a:graphicData uri="http://schemas.openxmlformats.org/drawingml/2006/table">
            <a:tbl>
              <a:tblPr firstRow="1" bandRow="1">
                <a:tableStyleId>{5C22544A-7EE6-4342-B048-85BDC9FD1C3A}</a:tableStyleId>
              </a:tblPr>
              <a:tblGrid>
                <a:gridCol w="3921328">
                  <a:extLst>
                    <a:ext uri="{9D8B030D-6E8A-4147-A177-3AD203B41FA5}">
                      <a16:colId xmlns:a16="http://schemas.microsoft.com/office/drawing/2014/main" val="20000"/>
                    </a:ext>
                  </a:extLst>
                </a:gridCol>
              </a:tblGrid>
              <a:tr h="982584">
                <a:tc>
                  <a:txBody>
                    <a:bodyPr/>
                    <a:lstStyle/>
                    <a:p>
                      <a:pPr algn="l"/>
                      <a:r>
                        <a:rPr lang="zh-CN" altLang="en-US" sz="2600" dirty="0"/>
                        <a:t>眼、耳、鼻、嘴巴、脖子、躯干、手、脚、</a:t>
                      </a:r>
                      <a:r>
                        <a:rPr lang="en-US" altLang="zh-CN" sz="2600" dirty="0"/>
                        <a:t>…</a:t>
                      </a:r>
                      <a:endParaRPr lang="zh-CN" altLang="en-US" sz="2600" dirty="0"/>
                    </a:p>
                  </a:txBody>
                  <a:tcPr/>
                </a:tc>
                <a:extLst>
                  <a:ext uri="{0D108BD9-81ED-4DB2-BD59-A6C34878D82A}">
                    <a16:rowId xmlns:a16="http://schemas.microsoft.com/office/drawing/2014/main" val="10000"/>
                  </a:ext>
                </a:extLst>
              </a:tr>
              <a:tr h="982584">
                <a:tc>
                  <a:txBody>
                    <a:bodyPr/>
                    <a:lstStyle/>
                    <a:p>
                      <a:pPr algn="l"/>
                      <a:r>
                        <a:rPr lang="zh-CN" altLang="en-US" sz="2600" dirty="0"/>
                        <a:t>手舞足蹈、视听闻说吃</a:t>
                      </a:r>
                      <a:endParaRPr lang="en-US" altLang="zh-CN" sz="2600" dirty="0"/>
                    </a:p>
                    <a:p>
                      <a:pPr algn="l"/>
                      <a:r>
                        <a:rPr lang="zh-CN" altLang="en-US" sz="2600" dirty="0"/>
                        <a:t>哭笑喊唱、打球游泳驾驶</a:t>
                      </a:r>
                      <a:r>
                        <a:rPr lang="en-US" altLang="zh-CN" sz="2600" dirty="0"/>
                        <a:t>…</a:t>
                      </a:r>
                      <a:endParaRPr lang="zh-CN" altLang="en-US" sz="2600" dirty="0"/>
                    </a:p>
                  </a:txBody>
                  <a:tcPr/>
                </a:tc>
                <a:extLst>
                  <a:ext uri="{0D108BD9-81ED-4DB2-BD59-A6C34878D82A}">
                    <a16:rowId xmlns:a16="http://schemas.microsoft.com/office/drawing/2014/main" val="10001"/>
                  </a:ext>
                </a:extLst>
              </a:tr>
            </a:tbl>
          </a:graphicData>
        </a:graphic>
      </p:graphicFrame>
      <p:graphicFrame>
        <p:nvGraphicFramePr>
          <p:cNvPr id="5" name="表格 4"/>
          <p:cNvGraphicFramePr>
            <a:graphicFrameLocks noGrp="1"/>
          </p:cNvGraphicFramePr>
          <p:nvPr/>
        </p:nvGraphicFramePr>
        <p:xfrm>
          <a:off x="6129506" y="2797248"/>
          <a:ext cx="3921328" cy="1965168"/>
        </p:xfrm>
        <a:graphic>
          <a:graphicData uri="http://schemas.openxmlformats.org/drawingml/2006/table">
            <a:tbl>
              <a:tblPr firstRow="1" bandRow="1">
                <a:tableStyleId>{5C22544A-7EE6-4342-B048-85BDC9FD1C3A}</a:tableStyleId>
              </a:tblPr>
              <a:tblGrid>
                <a:gridCol w="3921328">
                  <a:extLst>
                    <a:ext uri="{9D8B030D-6E8A-4147-A177-3AD203B41FA5}">
                      <a16:colId xmlns:a16="http://schemas.microsoft.com/office/drawing/2014/main" val="20000"/>
                    </a:ext>
                  </a:extLst>
                </a:gridCol>
              </a:tblGrid>
              <a:tr h="982584">
                <a:tc>
                  <a:txBody>
                    <a:bodyPr/>
                    <a:lstStyle/>
                    <a:p>
                      <a:pPr algn="l"/>
                      <a:r>
                        <a:rPr lang="zh-CN" altLang="en-US" sz="2600" dirty="0"/>
                        <a:t>车身、门、引擎、车轮、方向盘、仪表盘、座位</a:t>
                      </a:r>
                      <a:r>
                        <a:rPr lang="en-US" altLang="zh-CN" sz="2600" dirty="0"/>
                        <a:t>…</a:t>
                      </a:r>
                      <a:endParaRPr lang="zh-CN" altLang="en-US" sz="2600" dirty="0"/>
                    </a:p>
                  </a:txBody>
                  <a:tcPr/>
                </a:tc>
                <a:extLst>
                  <a:ext uri="{0D108BD9-81ED-4DB2-BD59-A6C34878D82A}">
                    <a16:rowId xmlns:a16="http://schemas.microsoft.com/office/drawing/2014/main" val="10000"/>
                  </a:ext>
                </a:extLst>
              </a:tr>
              <a:tr h="982584">
                <a:tc>
                  <a:txBody>
                    <a:bodyPr/>
                    <a:lstStyle/>
                    <a:p>
                      <a:pPr algn="ctr"/>
                      <a:r>
                        <a:rPr lang="zh-CN" altLang="en-US" sz="2600" dirty="0"/>
                        <a:t>加速、刹车、制动、熄火</a:t>
                      </a:r>
                      <a:endParaRPr lang="en-US" altLang="zh-CN" sz="2600" dirty="0"/>
                    </a:p>
                    <a:p>
                      <a:pPr algn="ctr"/>
                      <a:r>
                        <a:rPr lang="zh-CN" altLang="en-US" sz="2600" dirty="0"/>
                        <a:t>转向、报警、漏油、</a:t>
                      </a:r>
                      <a:r>
                        <a:rPr lang="en-US" altLang="zh-CN" sz="2600" dirty="0"/>
                        <a:t>…</a:t>
                      </a:r>
                      <a:endParaRPr lang="zh-CN" altLang="en-US" sz="2600" dirty="0"/>
                    </a:p>
                  </a:txBody>
                  <a:tcPr/>
                </a:tc>
                <a:extLst>
                  <a:ext uri="{0D108BD9-81ED-4DB2-BD59-A6C34878D82A}">
                    <a16:rowId xmlns:a16="http://schemas.microsoft.com/office/drawing/2014/main" val="10001"/>
                  </a:ext>
                </a:extLst>
              </a:tr>
            </a:tbl>
          </a:graphicData>
        </a:graphic>
      </p:graphicFrame>
      <p:grpSp>
        <p:nvGrpSpPr>
          <p:cNvPr id="10" name="组合 9"/>
          <p:cNvGrpSpPr/>
          <p:nvPr/>
        </p:nvGrpSpPr>
        <p:grpSpPr>
          <a:xfrm>
            <a:off x="2977205" y="5038032"/>
            <a:ext cx="948445" cy="1097149"/>
            <a:chOff x="2932891" y="3998068"/>
            <a:chExt cx="948445" cy="1097149"/>
          </a:xfrm>
        </p:grpSpPr>
        <p:sp>
          <p:nvSpPr>
            <p:cNvPr id="6" name="TextBox 5"/>
            <p:cNvSpPr txBox="1"/>
            <p:nvPr/>
          </p:nvSpPr>
          <p:spPr>
            <a:xfrm>
              <a:off x="2932891" y="4571997"/>
              <a:ext cx="948445" cy="523220"/>
            </a:xfrm>
            <a:prstGeom prst="rect">
              <a:avLst/>
            </a:prstGeom>
            <a:noFill/>
          </p:spPr>
          <p:txBody>
            <a:bodyPr wrap="square" rtlCol="0">
              <a:spAutoFit/>
            </a:bodyPr>
            <a:lstStyle/>
            <a:p>
              <a:r>
                <a:rPr lang="zh-CN" altLang="en-US" sz="2800" dirty="0">
                  <a:latin typeface="微软雅黑" pitchFamily="34" charset="-122"/>
                  <a:ea typeface="微软雅黑" pitchFamily="34" charset="-122"/>
                </a:rPr>
                <a:t>张三</a:t>
              </a:r>
            </a:p>
          </p:txBody>
        </p:sp>
        <p:sp>
          <p:nvSpPr>
            <p:cNvPr id="8" name="下箭头 7"/>
            <p:cNvSpPr/>
            <p:nvPr/>
          </p:nvSpPr>
          <p:spPr>
            <a:xfrm>
              <a:off x="3229583" y="3998068"/>
              <a:ext cx="165370" cy="56420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 name="组合 10"/>
          <p:cNvGrpSpPr/>
          <p:nvPr/>
        </p:nvGrpSpPr>
        <p:grpSpPr>
          <a:xfrm>
            <a:off x="7845898" y="4755930"/>
            <a:ext cx="1413752" cy="1369526"/>
            <a:chOff x="7801584" y="3715966"/>
            <a:chExt cx="1413752" cy="1369526"/>
          </a:xfrm>
        </p:grpSpPr>
        <p:sp>
          <p:nvSpPr>
            <p:cNvPr id="7" name="TextBox 6"/>
            <p:cNvSpPr txBox="1"/>
            <p:nvPr/>
          </p:nvSpPr>
          <p:spPr>
            <a:xfrm>
              <a:off x="7801584" y="4562272"/>
              <a:ext cx="1413752" cy="523220"/>
            </a:xfrm>
            <a:prstGeom prst="rect">
              <a:avLst/>
            </a:prstGeom>
            <a:noFill/>
          </p:spPr>
          <p:txBody>
            <a:bodyPr wrap="square" rtlCol="0">
              <a:spAutoFit/>
            </a:bodyPr>
            <a:lstStyle/>
            <a:p>
              <a:r>
                <a:rPr lang="zh-CN" altLang="en-US" sz="2800" dirty="0">
                  <a:latin typeface="微软雅黑" pitchFamily="34" charset="-122"/>
                  <a:ea typeface="微软雅黑" pitchFamily="34" charset="-122"/>
                </a:rPr>
                <a:t>某辆车</a:t>
              </a:r>
            </a:p>
          </p:txBody>
        </p:sp>
        <p:sp>
          <p:nvSpPr>
            <p:cNvPr id="9" name="下箭头 8"/>
            <p:cNvSpPr/>
            <p:nvPr/>
          </p:nvSpPr>
          <p:spPr>
            <a:xfrm>
              <a:off x="8343090" y="3715966"/>
              <a:ext cx="165370" cy="84630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9" name="组合 18"/>
          <p:cNvGrpSpPr/>
          <p:nvPr/>
        </p:nvGrpSpPr>
        <p:grpSpPr>
          <a:xfrm>
            <a:off x="4027789" y="5273407"/>
            <a:ext cx="3818109" cy="523220"/>
            <a:chOff x="3983475" y="4233443"/>
            <a:chExt cx="3818109" cy="523220"/>
          </a:xfrm>
        </p:grpSpPr>
        <p:cxnSp>
          <p:nvCxnSpPr>
            <p:cNvPr id="12" name="直接箭头连接符 11"/>
            <p:cNvCxnSpPr/>
            <p:nvPr/>
          </p:nvCxnSpPr>
          <p:spPr>
            <a:xfrm flipV="1">
              <a:off x="3983475" y="4746938"/>
              <a:ext cx="3818109" cy="9725"/>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4178028" y="4233443"/>
              <a:ext cx="3137172" cy="523220"/>
            </a:xfrm>
            <a:prstGeom prst="rect">
              <a:avLst/>
            </a:prstGeom>
            <a:noFill/>
          </p:spPr>
          <p:txBody>
            <a:bodyPr wrap="square" rtlCol="0">
              <a:spAutoFit/>
            </a:bodyPr>
            <a:lstStyle/>
            <a:p>
              <a:r>
                <a:rPr lang="zh-CN" altLang="en-US" sz="2800" dirty="0"/>
                <a:t>发送消息： 加速</a:t>
              </a:r>
            </a:p>
          </p:txBody>
        </p:sp>
      </p:grpSp>
      <p:grpSp>
        <p:nvGrpSpPr>
          <p:cNvPr id="20" name="组合 19"/>
          <p:cNvGrpSpPr/>
          <p:nvPr/>
        </p:nvGrpSpPr>
        <p:grpSpPr>
          <a:xfrm>
            <a:off x="4066699" y="6006357"/>
            <a:ext cx="3740288" cy="523220"/>
            <a:chOff x="4022385" y="4966393"/>
            <a:chExt cx="3740288" cy="523220"/>
          </a:xfrm>
        </p:grpSpPr>
        <p:sp>
          <p:nvSpPr>
            <p:cNvPr id="15" name="TextBox 14"/>
            <p:cNvSpPr txBox="1"/>
            <p:nvPr/>
          </p:nvSpPr>
          <p:spPr>
            <a:xfrm>
              <a:off x="4246122" y="4966393"/>
              <a:ext cx="3477640" cy="523220"/>
            </a:xfrm>
            <a:prstGeom prst="rect">
              <a:avLst/>
            </a:prstGeom>
            <a:noFill/>
          </p:spPr>
          <p:txBody>
            <a:bodyPr wrap="square" rtlCol="0">
              <a:spAutoFit/>
            </a:bodyPr>
            <a:lstStyle/>
            <a:p>
              <a:r>
                <a:rPr lang="zh-CN" altLang="en-US" sz="2800" dirty="0"/>
                <a:t>发送消息：缺油警报 </a:t>
              </a:r>
            </a:p>
          </p:txBody>
        </p:sp>
        <p:cxnSp>
          <p:nvCxnSpPr>
            <p:cNvPr id="16" name="直接箭头连接符 15"/>
            <p:cNvCxnSpPr/>
            <p:nvPr/>
          </p:nvCxnSpPr>
          <p:spPr>
            <a:xfrm flipH="1" flipV="1">
              <a:off x="4022385" y="4966393"/>
              <a:ext cx="3740288" cy="1"/>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grpSp>
      <p:sp>
        <p:nvSpPr>
          <p:cNvPr id="22" name="TextBox 21"/>
          <p:cNvSpPr txBox="1"/>
          <p:nvPr/>
        </p:nvSpPr>
        <p:spPr>
          <a:xfrm>
            <a:off x="3072048" y="2280814"/>
            <a:ext cx="948445" cy="523220"/>
          </a:xfrm>
          <a:prstGeom prst="rect">
            <a:avLst/>
          </a:prstGeom>
          <a:noFill/>
        </p:spPr>
        <p:txBody>
          <a:bodyPr wrap="square" rtlCol="0">
            <a:spAutoFit/>
          </a:bodyPr>
          <a:lstStyle/>
          <a:p>
            <a:r>
              <a:rPr lang="zh-CN" altLang="en-US" sz="2800" dirty="0">
                <a:latin typeface="微软雅黑" pitchFamily="34" charset="-122"/>
                <a:ea typeface="微软雅黑" pitchFamily="34" charset="-122"/>
              </a:rPr>
              <a:t>人</a:t>
            </a:r>
          </a:p>
        </p:txBody>
      </p:sp>
      <p:sp>
        <p:nvSpPr>
          <p:cNvPr id="23" name="TextBox 22"/>
          <p:cNvSpPr txBox="1"/>
          <p:nvPr/>
        </p:nvSpPr>
        <p:spPr>
          <a:xfrm>
            <a:off x="7758348" y="2280814"/>
            <a:ext cx="948445" cy="523220"/>
          </a:xfrm>
          <a:prstGeom prst="rect">
            <a:avLst/>
          </a:prstGeom>
          <a:noFill/>
        </p:spPr>
        <p:txBody>
          <a:bodyPr wrap="square" rtlCol="0">
            <a:spAutoFit/>
          </a:bodyPr>
          <a:lstStyle/>
          <a:p>
            <a:r>
              <a:rPr lang="zh-CN" altLang="en-US" sz="2800" dirty="0">
                <a:latin typeface="微软雅黑" pitchFamily="34" charset="-122"/>
                <a:ea typeface="微软雅黑" pitchFamily="34" charset="-122"/>
              </a:rPr>
              <a:t>车</a:t>
            </a:r>
          </a:p>
        </p:txBody>
      </p:sp>
    </p:spTree>
    <p:extLst>
      <p:ext uri="{BB962C8B-B14F-4D97-AF65-F5344CB8AC3E}">
        <p14:creationId xmlns:p14="http://schemas.microsoft.com/office/powerpoint/2010/main" val="3571359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3"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9E930-75DA-483F-9C55-F8C401AF7F7A}"/>
              </a:ext>
            </a:extLst>
          </p:cNvPr>
          <p:cNvSpPr>
            <a:spLocks noGrp="1"/>
          </p:cNvSpPr>
          <p:nvPr>
            <p:ph type="title"/>
          </p:nvPr>
        </p:nvSpPr>
        <p:spPr>
          <a:xfrm>
            <a:off x="782900" y="170581"/>
            <a:ext cx="10515600" cy="1325563"/>
          </a:xfrm>
        </p:spPr>
        <p:txBody>
          <a:bodyPr/>
          <a:lstStyle/>
          <a:p>
            <a:r>
              <a:rPr lang="en-US" dirty="0"/>
              <a:t>delete</a:t>
            </a:r>
          </a:p>
        </p:txBody>
      </p:sp>
      <p:sp>
        <p:nvSpPr>
          <p:cNvPr id="3" name="Content Placeholder 2">
            <a:extLst>
              <a:ext uri="{FF2B5EF4-FFF2-40B4-BE49-F238E27FC236}">
                <a16:creationId xmlns:a16="http://schemas.microsoft.com/office/drawing/2014/main" id="{55DBA455-DA26-4BA3-AB9F-BA92C1544BBB}"/>
              </a:ext>
            </a:extLst>
          </p:cNvPr>
          <p:cNvSpPr>
            <a:spLocks noGrp="1"/>
          </p:cNvSpPr>
          <p:nvPr>
            <p:ph idx="1"/>
          </p:nvPr>
        </p:nvSpPr>
        <p:spPr>
          <a:xfrm>
            <a:off x="782900" y="1167783"/>
            <a:ext cx="10515600" cy="4351338"/>
          </a:xfrm>
        </p:spPr>
        <p:txBody>
          <a:bodyPr/>
          <a:lstStyle/>
          <a:p>
            <a:r>
              <a:rPr lang="zh-CN" altLang="en-US" dirty="0"/>
              <a:t>可能希望禁止某个构造函数或赋值运算符，比如禁止编译器生成默认的拷贝构造函数或赋值运算符，可以通过</a:t>
            </a:r>
            <a:r>
              <a:rPr lang="en-US" dirty="0"/>
              <a:t>delete</a:t>
            </a:r>
            <a:r>
              <a:rPr lang="zh-CN" altLang="en-US" dirty="0"/>
              <a:t>关键字显式地进行说明</a:t>
            </a:r>
            <a:endParaRPr lang="en-US" dirty="0"/>
          </a:p>
        </p:txBody>
      </p:sp>
      <p:pic>
        <p:nvPicPr>
          <p:cNvPr id="4" name="Picture 3">
            <a:extLst>
              <a:ext uri="{FF2B5EF4-FFF2-40B4-BE49-F238E27FC236}">
                <a16:creationId xmlns:a16="http://schemas.microsoft.com/office/drawing/2014/main" id="{3909C443-8C08-49CD-B508-E78BB0699BFC}"/>
              </a:ext>
            </a:extLst>
          </p:cNvPr>
          <p:cNvPicPr>
            <a:picLocks noChangeAspect="1"/>
          </p:cNvPicPr>
          <p:nvPr/>
        </p:nvPicPr>
        <p:blipFill>
          <a:blip r:embed="rId2"/>
          <a:stretch>
            <a:fillRect/>
          </a:stretch>
        </p:blipFill>
        <p:spPr>
          <a:xfrm>
            <a:off x="3026071" y="2145471"/>
            <a:ext cx="8248927" cy="4541948"/>
          </a:xfrm>
          <a:prstGeom prst="rect">
            <a:avLst/>
          </a:prstGeom>
        </p:spPr>
      </p:pic>
    </p:spTree>
    <p:extLst>
      <p:ext uri="{BB962C8B-B14F-4D97-AF65-F5344CB8AC3E}">
        <p14:creationId xmlns:p14="http://schemas.microsoft.com/office/powerpoint/2010/main" val="64707622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9E930-75DA-483F-9C55-F8C401AF7F7A}"/>
              </a:ext>
            </a:extLst>
          </p:cNvPr>
          <p:cNvSpPr>
            <a:spLocks noGrp="1"/>
          </p:cNvSpPr>
          <p:nvPr>
            <p:ph type="title"/>
          </p:nvPr>
        </p:nvSpPr>
        <p:spPr>
          <a:xfrm>
            <a:off x="782900" y="170581"/>
            <a:ext cx="10515600" cy="1325563"/>
          </a:xfrm>
        </p:spPr>
        <p:txBody>
          <a:bodyPr/>
          <a:lstStyle/>
          <a:p>
            <a:r>
              <a:rPr lang="en-US" dirty="0"/>
              <a:t>delete</a:t>
            </a:r>
          </a:p>
        </p:txBody>
      </p:sp>
      <p:sp>
        <p:nvSpPr>
          <p:cNvPr id="3" name="Content Placeholder 2">
            <a:extLst>
              <a:ext uri="{FF2B5EF4-FFF2-40B4-BE49-F238E27FC236}">
                <a16:creationId xmlns:a16="http://schemas.microsoft.com/office/drawing/2014/main" id="{55DBA455-DA26-4BA3-AB9F-BA92C1544BBB}"/>
              </a:ext>
            </a:extLst>
          </p:cNvPr>
          <p:cNvSpPr>
            <a:spLocks noGrp="1"/>
          </p:cNvSpPr>
          <p:nvPr>
            <p:ph idx="1"/>
          </p:nvPr>
        </p:nvSpPr>
        <p:spPr>
          <a:xfrm>
            <a:off x="782900" y="1411184"/>
            <a:ext cx="10515600" cy="4351338"/>
          </a:xfrm>
        </p:spPr>
        <p:txBody>
          <a:bodyPr/>
          <a:lstStyle/>
          <a:p>
            <a:r>
              <a:rPr lang="zh-CN" altLang="en-US" dirty="0"/>
              <a:t>输入输出流对象也是禁止被拷贝的，因为代表输入的键盘和输出的屏幕只有一个，如果允许拷贝，就混乱了。</a:t>
            </a:r>
            <a:endParaRPr lang="en-US" dirty="0"/>
          </a:p>
        </p:txBody>
      </p:sp>
    </p:spTree>
    <p:extLst>
      <p:ext uri="{BB962C8B-B14F-4D97-AF65-F5344CB8AC3E}">
        <p14:creationId xmlns:p14="http://schemas.microsoft.com/office/powerpoint/2010/main" val="42615437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4367C8-0FC7-41A3-9B81-FB9525042966}"/>
              </a:ext>
            </a:extLst>
          </p:cNvPr>
          <p:cNvSpPr>
            <a:spLocks noGrp="1"/>
          </p:cNvSpPr>
          <p:nvPr>
            <p:ph type="title"/>
          </p:nvPr>
        </p:nvSpPr>
        <p:spPr/>
        <p:txBody>
          <a:bodyPr/>
          <a:lstStyle/>
          <a:p>
            <a:r>
              <a:rPr lang="zh-CN" altLang="en-US" dirty="0"/>
              <a:t>类对象数组</a:t>
            </a:r>
            <a:endParaRPr lang="en-US" dirty="0"/>
          </a:p>
        </p:txBody>
      </p:sp>
      <p:sp>
        <p:nvSpPr>
          <p:cNvPr id="3" name="Content Placeholder 2">
            <a:extLst>
              <a:ext uri="{FF2B5EF4-FFF2-40B4-BE49-F238E27FC236}">
                <a16:creationId xmlns:a16="http://schemas.microsoft.com/office/drawing/2014/main" id="{DCB07FB5-CF92-4B42-A85A-A301820C3AE6}"/>
              </a:ext>
            </a:extLst>
          </p:cNvPr>
          <p:cNvSpPr>
            <a:spLocks noGrp="1"/>
          </p:cNvSpPr>
          <p:nvPr>
            <p:ph idx="1"/>
          </p:nvPr>
        </p:nvSpPr>
        <p:spPr/>
        <p:txBody>
          <a:bodyPr/>
          <a:lstStyle/>
          <a:p>
            <a:r>
              <a:rPr lang="zh-CN" altLang="en-US" dirty="0"/>
              <a:t>一个没有构造函数或者定义了默认构造函数的类，才可以定义这种类的对象的数组。</a:t>
            </a:r>
            <a:endParaRPr lang="en-US" dirty="0"/>
          </a:p>
          <a:p>
            <a:endParaRPr lang="en-US" dirty="0"/>
          </a:p>
        </p:txBody>
      </p:sp>
      <p:pic>
        <p:nvPicPr>
          <p:cNvPr id="5" name="Picture 4">
            <a:extLst>
              <a:ext uri="{FF2B5EF4-FFF2-40B4-BE49-F238E27FC236}">
                <a16:creationId xmlns:a16="http://schemas.microsoft.com/office/drawing/2014/main" id="{8C7FA870-6FD7-43DB-8124-B12DFB77FB21}"/>
              </a:ext>
            </a:extLst>
          </p:cNvPr>
          <p:cNvPicPr>
            <a:picLocks noChangeAspect="1"/>
          </p:cNvPicPr>
          <p:nvPr/>
        </p:nvPicPr>
        <p:blipFill>
          <a:blip r:embed="rId2"/>
          <a:stretch>
            <a:fillRect/>
          </a:stretch>
        </p:blipFill>
        <p:spPr>
          <a:xfrm>
            <a:off x="1170958" y="2848371"/>
            <a:ext cx="10339627" cy="3137817"/>
          </a:xfrm>
          <a:prstGeom prst="rect">
            <a:avLst/>
          </a:prstGeom>
        </p:spPr>
      </p:pic>
    </p:spTree>
    <p:extLst>
      <p:ext uri="{BB962C8B-B14F-4D97-AF65-F5344CB8AC3E}">
        <p14:creationId xmlns:p14="http://schemas.microsoft.com/office/powerpoint/2010/main" val="162190907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4367C8-0FC7-41A3-9B81-FB9525042966}"/>
              </a:ext>
            </a:extLst>
          </p:cNvPr>
          <p:cNvSpPr>
            <a:spLocks noGrp="1"/>
          </p:cNvSpPr>
          <p:nvPr>
            <p:ph type="title"/>
          </p:nvPr>
        </p:nvSpPr>
        <p:spPr/>
        <p:txBody>
          <a:bodyPr/>
          <a:lstStyle/>
          <a:p>
            <a:r>
              <a:rPr lang="zh-CN" altLang="en-US" dirty="0"/>
              <a:t>类对象数组</a:t>
            </a:r>
            <a:endParaRPr lang="en-US" dirty="0"/>
          </a:p>
        </p:txBody>
      </p:sp>
      <p:sp>
        <p:nvSpPr>
          <p:cNvPr id="3" name="Content Placeholder 2">
            <a:extLst>
              <a:ext uri="{FF2B5EF4-FFF2-40B4-BE49-F238E27FC236}">
                <a16:creationId xmlns:a16="http://schemas.microsoft.com/office/drawing/2014/main" id="{DCB07FB5-CF92-4B42-A85A-A301820C3AE6}"/>
              </a:ext>
            </a:extLst>
          </p:cNvPr>
          <p:cNvSpPr>
            <a:spLocks noGrp="1"/>
          </p:cNvSpPr>
          <p:nvPr>
            <p:ph idx="1"/>
          </p:nvPr>
        </p:nvSpPr>
        <p:spPr/>
        <p:txBody>
          <a:bodyPr/>
          <a:lstStyle/>
          <a:p>
            <a:r>
              <a:rPr lang="zh-CN" altLang="en-US" dirty="0"/>
              <a:t>没有默认构造函数的类，则不能定义类对象的数组</a:t>
            </a:r>
            <a:endParaRPr lang="en-US" dirty="0"/>
          </a:p>
        </p:txBody>
      </p:sp>
      <p:pic>
        <p:nvPicPr>
          <p:cNvPr id="4" name="Picture 3">
            <a:extLst>
              <a:ext uri="{FF2B5EF4-FFF2-40B4-BE49-F238E27FC236}">
                <a16:creationId xmlns:a16="http://schemas.microsoft.com/office/drawing/2014/main" id="{6C52234F-44C7-4322-87EA-4D5F950EAEB2}"/>
              </a:ext>
            </a:extLst>
          </p:cNvPr>
          <p:cNvPicPr>
            <a:picLocks noChangeAspect="1"/>
          </p:cNvPicPr>
          <p:nvPr/>
        </p:nvPicPr>
        <p:blipFill>
          <a:blip r:embed="rId2"/>
          <a:stretch>
            <a:fillRect/>
          </a:stretch>
        </p:blipFill>
        <p:spPr>
          <a:xfrm>
            <a:off x="1059125" y="2835070"/>
            <a:ext cx="10436590" cy="3282000"/>
          </a:xfrm>
          <a:prstGeom prst="rect">
            <a:avLst/>
          </a:prstGeom>
        </p:spPr>
      </p:pic>
    </p:spTree>
    <p:extLst>
      <p:ext uri="{BB962C8B-B14F-4D97-AF65-F5344CB8AC3E}">
        <p14:creationId xmlns:p14="http://schemas.microsoft.com/office/powerpoint/2010/main" val="238281726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0CD5FC-5FE6-4303-A188-C29AC1859EAF}"/>
              </a:ext>
            </a:extLst>
          </p:cNvPr>
          <p:cNvSpPr>
            <a:spLocks noGrp="1"/>
          </p:cNvSpPr>
          <p:nvPr>
            <p:ph type="title"/>
          </p:nvPr>
        </p:nvSpPr>
        <p:spPr/>
        <p:txBody>
          <a:bodyPr/>
          <a:lstStyle/>
          <a:p>
            <a:r>
              <a:rPr lang="zh-CN" altLang="en-US" dirty="0"/>
              <a:t>访问控制和接口</a:t>
            </a:r>
            <a:endParaRPr lang="en-US" dirty="0"/>
          </a:p>
        </p:txBody>
      </p:sp>
      <p:sp>
        <p:nvSpPr>
          <p:cNvPr id="3" name="Content Placeholder 2">
            <a:extLst>
              <a:ext uri="{FF2B5EF4-FFF2-40B4-BE49-F238E27FC236}">
                <a16:creationId xmlns:a16="http://schemas.microsoft.com/office/drawing/2014/main" id="{396F4DC1-E0D0-44DE-8B7E-F13349D51455}"/>
              </a:ext>
            </a:extLst>
          </p:cNvPr>
          <p:cNvSpPr>
            <a:spLocks noGrp="1"/>
          </p:cNvSpPr>
          <p:nvPr>
            <p:ph idx="1"/>
          </p:nvPr>
        </p:nvSpPr>
        <p:spPr/>
        <p:txBody>
          <a:bodyPr/>
          <a:lstStyle/>
          <a:p>
            <a:r>
              <a:rPr lang="en-US" altLang="zh-CN" dirty="0">
                <a:solidFill>
                  <a:srgbClr val="00B0F0"/>
                </a:solidFill>
              </a:rPr>
              <a:t>p</a:t>
            </a:r>
            <a:r>
              <a:rPr lang="en-US" dirty="0">
                <a:solidFill>
                  <a:srgbClr val="00B0F0"/>
                </a:solidFill>
              </a:rPr>
              <a:t>rivate</a:t>
            </a:r>
            <a:r>
              <a:rPr lang="zh-CN" altLang="en-US" dirty="0"/>
              <a:t>、</a:t>
            </a:r>
            <a:r>
              <a:rPr lang="en-US" dirty="0">
                <a:solidFill>
                  <a:srgbClr val="00B0F0"/>
                </a:solidFill>
              </a:rPr>
              <a:t>public</a:t>
            </a:r>
            <a:r>
              <a:rPr lang="zh-CN" altLang="en-US" dirty="0"/>
              <a:t>关键字说明类的成员是否可以被外界访问</a:t>
            </a:r>
            <a:endParaRPr lang="en-US" altLang="zh-CN" dirty="0"/>
          </a:p>
          <a:p>
            <a:pPr marL="0" indent="0">
              <a:buNone/>
            </a:pPr>
            <a:endParaRPr lang="en-US" dirty="0"/>
          </a:p>
          <a:p>
            <a:pPr marL="0" indent="0">
              <a:buNone/>
            </a:pPr>
            <a:endParaRPr lang="en-US" dirty="0"/>
          </a:p>
          <a:p>
            <a:endParaRPr lang="en-US" dirty="0"/>
          </a:p>
          <a:p>
            <a:endParaRPr lang="en-US" altLang="zh-CN" dirty="0"/>
          </a:p>
          <a:p>
            <a:endParaRPr lang="en-US" altLang="zh-CN" dirty="0"/>
          </a:p>
        </p:txBody>
      </p:sp>
      <p:pic>
        <p:nvPicPr>
          <p:cNvPr id="5" name="Picture 4">
            <a:extLst>
              <a:ext uri="{FF2B5EF4-FFF2-40B4-BE49-F238E27FC236}">
                <a16:creationId xmlns:a16="http://schemas.microsoft.com/office/drawing/2014/main" id="{FEF0DA2A-A460-44C2-950C-45022A6F1D32}"/>
              </a:ext>
            </a:extLst>
          </p:cNvPr>
          <p:cNvPicPr>
            <a:picLocks noChangeAspect="1"/>
          </p:cNvPicPr>
          <p:nvPr/>
        </p:nvPicPr>
        <p:blipFill>
          <a:blip r:embed="rId2"/>
          <a:stretch>
            <a:fillRect/>
          </a:stretch>
        </p:blipFill>
        <p:spPr>
          <a:xfrm>
            <a:off x="1329285" y="2397936"/>
            <a:ext cx="4650497" cy="2295224"/>
          </a:xfrm>
          <a:prstGeom prst="rect">
            <a:avLst/>
          </a:prstGeom>
        </p:spPr>
      </p:pic>
      <p:pic>
        <p:nvPicPr>
          <p:cNvPr id="6" name="Picture 5">
            <a:extLst>
              <a:ext uri="{FF2B5EF4-FFF2-40B4-BE49-F238E27FC236}">
                <a16:creationId xmlns:a16="http://schemas.microsoft.com/office/drawing/2014/main" id="{0283B66A-03FA-4DB3-9135-3753FF959261}"/>
              </a:ext>
            </a:extLst>
          </p:cNvPr>
          <p:cNvPicPr>
            <a:picLocks noChangeAspect="1"/>
          </p:cNvPicPr>
          <p:nvPr/>
        </p:nvPicPr>
        <p:blipFill>
          <a:blip r:embed="rId3"/>
          <a:stretch>
            <a:fillRect/>
          </a:stretch>
        </p:blipFill>
        <p:spPr>
          <a:xfrm>
            <a:off x="6834943" y="3676654"/>
            <a:ext cx="4518857" cy="2399890"/>
          </a:xfrm>
          <a:prstGeom prst="rect">
            <a:avLst/>
          </a:prstGeom>
        </p:spPr>
      </p:pic>
    </p:spTree>
    <p:extLst>
      <p:ext uri="{BB962C8B-B14F-4D97-AF65-F5344CB8AC3E}">
        <p14:creationId xmlns:p14="http://schemas.microsoft.com/office/powerpoint/2010/main" val="9824906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0CD5FC-5FE6-4303-A188-C29AC1859EAF}"/>
              </a:ext>
            </a:extLst>
          </p:cNvPr>
          <p:cNvSpPr>
            <a:spLocks noGrp="1"/>
          </p:cNvSpPr>
          <p:nvPr>
            <p:ph type="title"/>
          </p:nvPr>
        </p:nvSpPr>
        <p:spPr/>
        <p:txBody>
          <a:bodyPr/>
          <a:lstStyle/>
          <a:p>
            <a:r>
              <a:rPr lang="zh-CN" altLang="en-US" dirty="0"/>
              <a:t>访问控制和接口</a:t>
            </a:r>
            <a:endParaRPr lang="en-US" dirty="0"/>
          </a:p>
        </p:txBody>
      </p:sp>
      <p:sp>
        <p:nvSpPr>
          <p:cNvPr id="3" name="Content Placeholder 2">
            <a:extLst>
              <a:ext uri="{FF2B5EF4-FFF2-40B4-BE49-F238E27FC236}">
                <a16:creationId xmlns:a16="http://schemas.microsoft.com/office/drawing/2014/main" id="{396F4DC1-E0D0-44DE-8B7E-F13349D51455}"/>
              </a:ext>
            </a:extLst>
          </p:cNvPr>
          <p:cNvSpPr>
            <a:spLocks noGrp="1"/>
          </p:cNvSpPr>
          <p:nvPr>
            <p:ph idx="1"/>
          </p:nvPr>
        </p:nvSpPr>
        <p:spPr/>
        <p:txBody>
          <a:bodyPr/>
          <a:lstStyle/>
          <a:p>
            <a:r>
              <a:rPr lang="zh-CN" altLang="en-US" dirty="0"/>
              <a:t>还有一个关键字</a:t>
            </a:r>
            <a:r>
              <a:rPr lang="en-US" dirty="0">
                <a:solidFill>
                  <a:srgbClr val="00B0F0"/>
                </a:solidFill>
              </a:rPr>
              <a:t>protected</a:t>
            </a:r>
            <a:r>
              <a:rPr lang="zh-CN" altLang="en-US" dirty="0"/>
              <a:t>修饰的成员称为</a:t>
            </a:r>
            <a:r>
              <a:rPr lang="zh-CN" altLang="en-US" b="1" dirty="0"/>
              <a:t>保护成员</a:t>
            </a:r>
            <a:r>
              <a:rPr lang="zh-CN" altLang="en-US" dirty="0"/>
              <a:t>，外界也是无法访问的，只能被该类和从该类派生的派生类的方法访问。</a:t>
            </a:r>
            <a:endParaRPr lang="en-US" dirty="0"/>
          </a:p>
        </p:txBody>
      </p:sp>
    </p:spTree>
    <p:extLst>
      <p:ext uri="{BB962C8B-B14F-4D97-AF65-F5344CB8AC3E}">
        <p14:creationId xmlns:p14="http://schemas.microsoft.com/office/powerpoint/2010/main" val="51646575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31E1AF-9D88-4B13-A0C3-E4BE03145E63}"/>
              </a:ext>
            </a:extLst>
          </p:cNvPr>
          <p:cNvSpPr>
            <a:spLocks noGrp="1"/>
          </p:cNvSpPr>
          <p:nvPr>
            <p:ph type="title"/>
          </p:nvPr>
        </p:nvSpPr>
        <p:spPr/>
        <p:txBody>
          <a:bodyPr/>
          <a:lstStyle/>
          <a:p>
            <a:r>
              <a:rPr lang="en-US" dirty="0"/>
              <a:t>const</a:t>
            </a:r>
            <a:r>
              <a:rPr lang="zh-CN" altLang="en-US" dirty="0"/>
              <a:t>对象</a:t>
            </a:r>
            <a:endParaRPr lang="en-US" dirty="0"/>
          </a:p>
        </p:txBody>
      </p:sp>
      <p:sp>
        <p:nvSpPr>
          <p:cNvPr id="3" name="Content Placeholder 2">
            <a:extLst>
              <a:ext uri="{FF2B5EF4-FFF2-40B4-BE49-F238E27FC236}">
                <a16:creationId xmlns:a16="http://schemas.microsoft.com/office/drawing/2014/main" id="{CECD3D91-785C-452B-93A4-07014237967D}"/>
              </a:ext>
            </a:extLst>
          </p:cNvPr>
          <p:cNvSpPr>
            <a:spLocks noGrp="1"/>
          </p:cNvSpPr>
          <p:nvPr>
            <p:ph idx="1"/>
          </p:nvPr>
        </p:nvSpPr>
        <p:spPr/>
        <p:txBody>
          <a:bodyPr/>
          <a:lstStyle/>
          <a:p>
            <a:r>
              <a:rPr lang="zh-CN" altLang="en-US" dirty="0"/>
              <a:t>不可修改的对象</a:t>
            </a:r>
            <a:endParaRPr lang="en-US" dirty="0"/>
          </a:p>
        </p:txBody>
      </p:sp>
      <p:pic>
        <p:nvPicPr>
          <p:cNvPr id="4" name="Picture 3">
            <a:extLst>
              <a:ext uri="{FF2B5EF4-FFF2-40B4-BE49-F238E27FC236}">
                <a16:creationId xmlns:a16="http://schemas.microsoft.com/office/drawing/2014/main" id="{00A620F2-A62B-4671-9A8E-260D5275F2C2}"/>
              </a:ext>
            </a:extLst>
          </p:cNvPr>
          <p:cNvPicPr>
            <a:picLocks noChangeAspect="1"/>
          </p:cNvPicPr>
          <p:nvPr/>
        </p:nvPicPr>
        <p:blipFill>
          <a:blip r:embed="rId2"/>
          <a:stretch>
            <a:fillRect/>
          </a:stretch>
        </p:blipFill>
        <p:spPr>
          <a:xfrm>
            <a:off x="929201" y="2487557"/>
            <a:ext cx="10515600" cy="3570413"/>
          </a:xfrm>
          <a:prstGeom prst="rect">
            <a:avLst/>
          </a:prstGeom>
        </p:spPr>
      </p:pic>
    </p:spTree>
    <p:extLst>
      <p:ext uri="{BB962C8B-B14F-4D97-AF65-F5344CB8AC3E}">
        <p14:creationId xmlns:p14="http://schemas.microsoft.com/office/powerpoint/2010/main" val="82961309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CBEB04E-FC5D-44C6-BE5D-5C1FD90E7BA6}"/>
              </a:ext>
            </a:extLst>
          </p:cNvPr>
          <p:cNvPicPr>
            <a:picLocks noChangeAspect="1"/>
          </p:cNvPicPr>
          <p:nvPr/>
        </p:nvPicPr>
        <p:blipFill>
          <a:blip r:embed="rId2"/>
          <a:stretch>
            <a:fillRect/>
          </a:stretch>
        </p:blipFill>
        <p:spPr>
          <a:xfrm>
            <a:off x="176934" y="342077"/>
            <a:ext cx="11838132" cy="5482535"/>
          </a:xfrm>
          <a:prstGeom prst="rect">
            <a:avLst/>
          </a:prstGeom>
        </p:spPr>
      </p:pic>
    </p:spTree>
    <p:extLst>
      <p:ext uri="{BB962C8B-B14F-4D97-AF65-F5344CB8AC3E}">
        <p14:creationId xmlns:p14="http://schemas.microsoft.com/office/powerpoint/2010/main" val="312232840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D0C90-2D46-4C7B-B350-7C38139B7A41}"/>
              </a:ext>
            </a:extLst>
          </p:cNvPr>
          <p:cNvSpPr>
            <a:spLocks noGrp="1"/>
          </p:cNvSpPr>
          <p:nvPr>
            <p:ph type="title"/>
          </p:nvPr>
        </p:nvSpPr>
        <p:spPr/>
        <p:txBody>
          <a:bodyPr/>
          <a:lstStyle/>
          <a:p>
            <a:r>
              <a:rPr lang="en-US" dirty="0"/>
              <a:t>const</a:t>
            </a:r>
            <a:r>
              <a:rPr lang="zh-CN" altLang="en-US" dirty="0"/>
              <a:t>成员函数</a:t>
            </a:r>
            <a:endParaRPr lang="en-US" dirty="0"/>
          </a:p>
        </p:txBody>
      </p:sp>
      <p:sp>
        <p:nvSpPr>
          <p:cNvPr id="3" name="Content Placeholder 2">
            <a:extLst>
              <a:ext uri="{FF2B5EF4-FFF2-40B4-BE49-F238E27FC236}">
                <a16:creationId xmlns:a16="http://schemas.microsoft.com/office/drawing/2014/main" id="{F236F5BB-3ED4-4DEA-9E6B-36089E06DB64}"/>
              </a:ext>
            </a:extLst>
          </p:cNvPr>
          <p:cNvSpPr>
            <a:spLocks noGrp="1"/>
          </p:cNvSpPr>
          <p:nvPr>
            <p:ph idx="1"/>
          </p:nvPr>
        </p:nvSpPr>
        <p:spPr/>
        <p:txBody>
          <a:bodyPr/>
          <a:lstStyle/>
          <a:p>
            <a:r>
              <a:rPr lang="zh-CN" altLang="en-US" dirty="0"/>
              <a:t>不能修改数据成员的函数。函数签名后用</a:t>
            </a:r>
            <a:r>
              <a:rPr lang="en-US" altLang="zh-CN" dirty="0">
                <a:solidFill>
                  <a:srgbClr val="00B0F0"/>
                </a:solidFill>
              </a:rPr>
              <a:t>const </a:t>
            </a:r>
            <a:r>
              <a:rPr lang="zh-CN" altLang="en-US" dirty="0"/>
              <a:t>修饰</a:t>
            </a:r>
            <a:endParaRPr lang="en-US" dirty="0"/>
          </a:p>
        </p:txBody>
      </p:sp>
      <p:pic>
        <p:nvPicPr>
          <p:cNvPr id="4" name="Picture 3">
            <a:extLst>
              <a:ext uri="{FF2B5EF4-FFF2-40B4-BE49-F238E27FC236}">
                <a16:creationId xmlns:a16="http://schemas.microsoft.com/office/drawing/2014/main" id="{9A9250BE-DDC1-4904-9DB1-F531FD99BD7F}"/>
              </a:ext>
            </a:extLst>
          </p:cNvPr>
          <p:cNvPicPr>
            <a:picLocks noChangeAspect="1"/>
          </p:cNvPicPr>
          <p:nvPr/>
        </p:nvPicPr>
        <p:blipFill>
          <a:blip r:embed="rId2"/>
          <a:stretch>
            <a:fillRect/>
          </a:stretch>
        </p:blipFill>
        <p:spPr>
          <a:xfrm>
            <a:off x="407861" y="2562442"/>
            <a:ext cx="11376277" cy="2877704"/>
          </a:xfrm>
          <a:prstGeom prst="rect">
            <a:avLst/>
          </a:prstGeom>
        </p:spPr>
      </p:pic>
      <p:sp>
        <p:nvSpPr>
          <p:cNvPr id="5" name="Rectangle 4">
            <a:extLst>
              <a:ext uri="{FF2B5EF4-FFF2-40B4-BE49-F238E27FC236}">
                <a16:creationId xmlns:a16="http://schemas.microsoft.com/office/drawing/2014/main" id="{1883CEC7-1297-4979-96CE-FA8BE9DA1422}"/>
              </a:ext>
            </a:extLst>
          </p:cNvPr>
          <p:cNvSpPr/>
          <p:nvPr/>
        </p:nvSpPr>
        <p:spPr>
          <a:xfrm>
            <a:off x="3019494" y="4749617"/>
            <a:ext cx="967027" cy="407862"/>
          </a:xfrm>
          <a:prstGeom prst="rect">
            <a:avLst/>
          </a:prstGeom>
          <a:solidFill>
            <a:schemeClr val="accent1">
              <a:alpha val="2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9432017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8F2AF3-D013-4236-A5A6-B8007E871BFD}"/>
              </a:ext>
            </a:extLst>
          </p:cNvPr>
          <p:cNvSpPr>
            <a:spLocks noGrp="1"/>
          </p:cNvSpPr>
          <p:nvPr>
            <p:ph type="title"/>
          </p:nvPr>
        </p:nvSpPr>
        <p:spPr/>
        <p:txBody>
          <a:bodyPr/>
          <a:lstStyle/>
          <a:p>
            <a:r>
              <a:rPr lang="zh-CN" altLang="en-US" dirty="0"/>
              <a:t>重载</a:t>
            </a:r>
            <a:r>
              <a:rPr lang="en-US" altLang="zh-CN" dirty="0"/>
              <a:t>const</a:t>
            </a:r>
            <a:endParaRPr lang="en-US" dirty="0"/>
          </a:p>
        </p:txBody>
      </p:sp>
      <p:sp>
        <p:nvSpPr>
          <p:cNvPr id="3" name="Content Placeholder 2">
            <a:extLst>
              <a:ext uri="{FF2B5EF4-FFF2-40B4-BE49-F238E27FC236}">
                <a16:creationId xmlns:a16="http://schemas.microsoft.com/office/drawing/2014/main" id="{2714C597-2AD1-435B-85F5-D53342DD7A81}"/>
              </a:ext>
            </a:extLst>
          </p:cNvPr>
          <p:cNvSpPr>
            <a:spLocks noGrp="1"/>
          </p:cNvSpPr>
          <p:nvPr>
            <p:ph idx="1"/>
          </p:nvPr>
        </p:nvSpPr>
        <p:spPr/>
        <p:txBody>
          <a:bodyPr/>
          <a:lstStyle/>
          <a:p>
            <a:r>
              <a:rPr lang="en-US" dirty="0"/>
              <a:t>const</a:t>
            </a:r>
            <a:r>
              <a:rPr lang="zh-CN" altLang="en-US" dirty="0"/>
              <a:t>函数中的</a:t>
            </a:r>
            <a:r>
              <a:rPr lang="en-US" dirty="0"/>
              <a:t>const</a:t>
            </a:r>
            <a:r>
              <a:rPr lang="zh-CN" altLang="en-US" dirty="0"/>
              <a:t>关键字是函数签名的一部分，也就是说可以用于重载解析过程中区分同名函数的。</a:t>
            </a:r>
            <a:endParaRPr lang="en-US" dirty="0"/>
          </a:p>
        </p:txBody>
      </p:sp>
      <p:pic>
        <p:nvPicPr>
          <p:cNvPr id="4" name="Picture 3">
            <a:extLst>
              <a:ext uri="{FF2B5EF4-FFF2-40B4-BE49-F238E27FC236}">
                <a16:creationId xmlns:a16="http://schemas.microsoft.com/office/drawing/2014/main" id="{632E7139-6254-4A87-B810-5DA400DE4ED9}"/>
              </a:ext>
            </a:extLst>
          </p:cNvPr>
          <p:cNvPicPr>
            <a:picLocks noChangeAspect="1"/>
          </p:cNvPicPr>
          <p:nvPr/>
        </p:nvPicPr>
        <p:blipFill>
          <a:blip r:embed="rId2"/>
          <a:stretch>
            <a:fillRect/>
          </a:stretch>
        </p:blipFill>
        <p:spPr>
          <a:xfrm>
            <a:off x="1457772" y="3003698"/>
            <a:ext cx="4989078" cy="1839883"/>
          </a:xfrm>
          <a:prstGeom prst="rect">
            <a:avLst/>
          </a:prstGeom>
        </p:spPr>
      </p:pic>
    </p:spTree>
    <p:extLst>
      <p:ext uri="{BB962C8B-B14F-4D97-AF65-F5344CB8AC3E}">
        <p14:creationId xmlns:p14="http://schemas.microsoft.com/office/powerpoint/2010/main" val="18389978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240633"/>
            <a:ext cx="10515600" cy="722405"/>
          </a:xfrm>
        </p:spPr>
        <p:txBody>
          <a:bodyPr>
            <a:normAutofit/>
          </a:bodyPr>
          <a:lstStyle/>
          <a:p>
            <a:pPr algn="l"/>
            <a:r>
              <a:rPr lang="zh-CN" altLang="en-US" sz="3600" dirty="0"/>
              <a:t>面向对象设计</a:t>
            </a:r>
          </a:p>
        </p:txBody>
      </p:sp>
      <p:sp>
        <p:nvSpPr>
          <p:cNvPr id="3" name="内容占位符 2"/>
          <p:cNvSpPr>
            <a:spLocks noGrp="1"/>
          </p:cNvSpPr>
          <p:nvPr>
            <p:ph idx="1"/>
          </p:nvPr>
        </p:nvSpPr>
        <p:spPr>
          <a:xfrm>
            <a:off x="838200" y="1050588"/>
            <a:ext cx="10515600" cy="642025"/>
          </a:xfrm>
        </p:spPr>
        <p:txBody>
          <a:bodyPr>
            <a:normAutofit/>
          </a:bodyPr>
          <a:lstStyle/>
          <a:p>
            <a:r>
              <a:rPr lang="zh-CN" altLang="en-US" dirty="0"/>
              <a:t>某些</a:t>
            </a:r>
            <a:r>
              <a:rPr lang="zh-CN" altLang="en-US" b="1" dirty="0">
                <a:solidFill>
                  <a:srgbClr val="0070C0"/>
                </a:solidFill>
              </a:rPr>
              <a:t>概念</a:t>
            </a:r>
            <a:r>
              <a:rPr lang="zh-CN" altLang="en-US" dirty="0"/>
              <a:t>之间可能存在某种</a:t>
            </a:r>
            <a:r>
              <a:rPr lang="zh-CN" altLang="en-US" b="1" dirty="0">
                <a:solidFill>
                  <a:srgbClr val="0070C0"/>
                </a:solidFill>
              </a:rPr>
              <a:t>关系</a:t>
            </a:r>
            <a:endParaRPr lang="en-US" altLang="zh-CN" b="1" dirty="0">
              <a:solidFill>
                <a:srgbClr val="0070C0"/>
              </a:solidFill>
            </a:endParaRPr>
          </a:p>
        </p:txBody>
      </p:sp>
      <p:sp>
        <p:nvSpPr>
          <p:cNvPr id="22" name="TextBox 21"/>
          <p:cNvSpPr txBox="1"/>
          <p:nvPr/>
        </p:nvSpPr>
        <p:spPr>
          <a:xfrm>
            <a:off x="2196559" y="2019204"/>
            <a:ext cx="948445" cy="523220"/>
          </a:xfrm>
          <a:prstGeom prst="rect">
            <a:avLst/>
          </a:prstGeom>
          <a:noFill/>
        </p:spPr>
        <p:txBody>
          <a:bodyPr wrap="square" rtlCol="0">
            <a:spAutoFit/>
          </a:bodyPr>
          <a:lstStyle/>
          <a:p>
            <a:r>
              <a:rPr lang="zh-CN" altLang="en-US" sz="2800" dirty="0">
                <a:latin typeface="微软雅黑" pitchFamily="34" charset="-122"/>
                <a:ea typeface="微软雅黑" pitchFamily="34" charset="-122"/>
              </a:rPr>
              <a:t>人</a:t>
            </a:r>
          </a:p>
        </p:txBody>
      </p:sp>
      <p:grpSp>
        <p:nvGrpSpPr>
          <p:cNvPr id="71" name="组合 70"/>
          <p:cNvGrpSpPr/>
          <p:nvPr/>
        </p:nvGrpSpPr>
        <p:grpSpPr>
          <a:xfrm>
            <a:off x="447473" y="2496001"/>
            <a:ext cx="4321715" cy="833721"/>
            <a:chOff x="447473" y="2496001"/>
            <a:chExt cx="4321715" cy="833721"/>
          </a:xfrm>
        </p:grpSpPr>
        <p:sp>
          <p:nvSpPr>
            <p:cNvPr id="21" name="TextBox 20"/>
            <p:cNvSpPr txBox="1"/>
            <p:nvPr/>
          </p:nvSpPr>
          <p:spPr>
            <a:xfrm>
              <a:off x="447473" y="2806502"/>
              <a:ext cx="1206230" cy="523220"/>
            </a:xfrm>
            <a:prstGeom prst="rect">
              <a:avLst/>
            </a:prstGeom>
            <a:noFill/>
          </p:spPr>
          <p:txBody>
            <a:bodyPr wrap="square" rtlCol="0">
              <a:spAutoFit/>
            </a:bodyPr>
            <a:lstStyle/>
            <a:p>
              <a:r>
                <a:rPr lang="en-US" altLang="zh-CN" sz="2800" dirty="0">
                  <a:latin typeface="微软雅黑" pitchFamily="34" charset="-122"/>
                  <a:ea typeface="微软雅黑" pitchFamily="34" charset="-122"/>
                </a:rPr>
                <a:t>2</a:t>
              </a:r>
              <a:r>
                <a:rPr lang="zh-CN" altLang="en-US" sz="2800" dirty="0">
                  <a:latin typeface="微软雅黑" pitchFamily="34" charset="-122"/>
                  <a:ea typeface="微软雅黑" pitchFamily="34" charset="-122"/>
                </a:rPr>
                <a:t>只眼</a:t>
              </a:r>
            </a:p>
          </p:txBody>
        </p:sp>
        <p:sp>
          <p:nvSpPr>
            <p:cNvPr id="24" name="TextBox 23"/>
            <p:cNvSpPr txBox="1"/>
            <p:nvPr/>
          </p:nvSpPr>
          <p:spPr>
            <a:xfrm>
              <a:off x="1653704" y="2804034"/>
              <a:ext cx="1103142" cy="523220"/>
            </a:xfrm>
            <a:prstGeom prst="rect">
              <a:avLst/>
            </a:prstGeom>
            <a:noFill/>
          </p:spPr>
          <p:txBody>
            <a:bodyPr wrap="square" rtlCol="0">
              <a:spAutoFit/>
            </a:bodyPr>
            <a:lstStyle/>
            <a:p>
              <a:r>
                <a:rPr lang="en-US" altLang="zh-CN" sz="2800" dirty="0">
                  <a:latin typeface="微软雅黑" pitchFamily="34" charset="-122"/>
                  <a:ea typeface="微软雅黑" pitchFamily="34" charset="-122"/>
                </a:rPr>
                <a:t>1</a:t>
              </a:r>
              <a:r>
                <a:rPr lang="zh-CN" altLang="en-US" sz="2800" dirty="0">
                  <a:latin typeface="微软雅黑" pitchFamily="34" charset="-122"/>
                  <a:ea typeface="微软雅黑" pitchFamily="34" charset="-122"/>
                </a:rPr>
                <a:t>鼻子</a:t>
              </a:r>
            </a:p>
          </p:txBody>
        </p:sp>
        <p:sp>
          <p:nvSpPr>
            <p:cNvPr id="25" name="TextBox 24"/>
            <p:cNvSpPr txBox="1"/>
            <p:nvPr/>
          </p:nvSpPr>
          <p:spPr>
            <a:xfrm>
              <a:off x="2756846" y="2804034"/>
              <a:ext cx="1474012" cy="523220"/>
            </a:xfrm>
            <a:prstGeom prst="rect">
              <a:avLst/>
            </a:prstGeom>
            <a:noFill/>
          </p:spPr>
          <p:txBody>
            <a:bodyPr wrap="square" rtlCol="0">
              <a:spAutoFit/>
            </a:bodyPr>
            <a:lstStyle/>
            <a:p>
              <a:r>
                <a:rPr lang="en-US" altLang="zh-CN" sz="2800" dirty="0">
                  <a:latin typeface="微软雅黑" pitchFamily="34" charset="-122"/>
                  <a:ea typeface="微软雅黑" pitchFamily="34" charset="-122"/>
                </a:rPr>
                <a:t>2</a:t>
              </a:r>
              <a:r>
                <a:rPr lang="zh-CN" altLang="en-US" sz="2800" dirty="0">
                  <a:latin typeface="微软雅黑" pitchFamily="34" charset="-122"/>
                  <a:ea typeface="微软雅黑" pitchFamily="34" charset="-122"/>
                </a:rPr>
                <a:t>条腿</a:t>
              </a:r>
            </a:p>
          </p:txBody>
        </p:sp>
        <p:cxnSp>
          <p:nvCxnSpPr>
            <p:cNvPr id="26" name="直接箭头连接符 25"/>
            <p:cNvCxnSpPr>
              <a:endCxn id="21" idx="0"/>
            </p:cNvCxnSpPr>
            <p:nvPr/>
          </p:nvCxnSpPr>
          <p:spPr>
            <a:xfrm flipH="1">
              <a:off x="1050588" y="2496001"/>
              <a:ext cx="1268920" cy="310501"/>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p:nvPr/>
          </p:nvCxnSpPr>
          <p:spPr>
            <a:xfrm>
              <a:off x="2466501" y="2496001"/>
              <a:ext cx="1" cy="356924"/>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p:nvPr/>
          </p:nvCxnSpPr>
          <p:spPr>
            <a:xfrm>
              <a:off x="2670781" y="2516353"/>
              <a:ext cx="703157" cy="310501"/>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34" name="直接箭头连接符 33"/>
            <p:cNvCxnSpPr/>
            <p:nvPr/>
          </p:nvCxnSpPr>
          <p:spPr>
            <a:xfrm>
              <a:off x="2976380" y="2496001"/>
              <a:ext cx="1397027" cy="419328"/>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4222274" y="2651251"/>
              <a:ext cx="546914" cy="523220"/>
            </a:xfrm>
            <a:prstGeom prst="rect">
              <a:avLst/>
            </a:prstGeom>
            <a:noFill/>
          </p:spPr>
          <p:txBody>
            <a:bodyPr wrap="square" rtlCol="0">
              <a:spAutoFit/>
            </a:bodyPr>
            <a:lstStyle/>
            <a:p>
              <a:r>
                <a:rPr lang="en-US" altLang="zh-CN" sz="2800" dirty="0">
                  <a:latin typeface="微软雅黑" pitchFamily="34" charset="-122"/>
                  <a:ea typeface="微软雅黑" pitchFamily="34" charset="-122"/>
                </a:rPr>
                <a:t>…</a:t>
              </a:r>
              <a:endParaRPr lang="zh-CN" altLang="en-US" sz="2800" dirty="0">
                <a:latin typeface="微软雅黑" pitchFamily="34" charset="-122"/>
                <a:ea typeface="微软雅黑" pitchFamily="34" charset="-122"/>
              </a:endParaRPr>
            </a:p>
          </p:txBody>
        </p:sp>
      </p:grpSp>
      <p:grpSp>
        <p:nvGrpSpPr>
          <p:cNvPr id="75" name="组合 74"/>
          <p:cNvGrpSpPr/>
          <p:nvPr/>
        </p:nvGrpSpPr>
        <p:grpSpPr>
          <a:xfrm>
            <a:off x="2976380" y="3602179"/>
            <a:ext cx="6194907" cy="1457186"/>
            <a:chOff x="4375141" y="4330772"/>
            <a:chExt cx="6194907" cy="1457186"/>
          </a:xfrm>
        </p:grpSpPr>
        <p:sp>
          <p:nvSpPr>
            <p:cNvPr id="73" name="圆角矩形标注 72"/>
            <p:cNvSpPr/>
            <p:nvPr/>
          </p:nvSpPr>
          <p:spPr>
            <a:xfrm>
              <a:off x="4375141" y="5123150"/>
              <a:ext cx="6194907" cy="664808"/>
            </a:xfrm>
            <a:prstGeom prst="wedgeRoundRectCallout">
              <a:avLst>
                <a:gd name="adj1" fmla="val 213"/>
                <a:gd name="adj2" fmla="val -49513"/>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3000" dirty="0"/>
                <a:t>概念之间具有组合（包含）关系</a:t>
              </a:r>
            </a:p>
          </p:txBody>
        </p:sp>
        <p:sp>
          <p:nvSpPr>
            <p:cNvPr id="74" name="上箭头 73"/>
            <p:cNvSpPr/>
            <p:nvPr/>
          </p:nvSpPr>
          <p:spPr>
            <a:xfrm>
              <a:off x="7396524" y="4330772"/>
              <a:ext cx="189696" cy="827975"/>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8" name="组合 17"/>
          <p:cNvGrpSpPr/>
          <p:nvPr/>
        </p:nvGrpSpPr>
        <p:grpSpPr>
          <a:xfrm>
            <a:off x="5904276" y="1993133"/>
            <a:ext cx="5642043" cy="1359418"/>
            <a:chOff x="5904276" y="1993133"/>
            <a:chExt cx="5642043" cy="1359418"/>
          </a:xfrm>
        </p:grpSpPr>
        <p:sp>
          <p:nvSpPr>
            <p:cNvPr id="23" name="TextBox 22"/>
            <p:cNvSpPr txBox="1"/>
            <p:nvPr/>
          </p:nvSpPr>
          <p:spPr>
            <a:xfrm>
              <a:off x="7991930" y="1993133"/>
              <a:ext cx="948445" cy="523220"/>
            </a:xfrm>
            <a:prstGeom prst="rect">
              <a:avLst/>
            </a:prstGeom>
            <a:noFill/>
          </p:spPr>
          <p:txBody>
            <a:bodyPr wrap="square" rtlCol="0">
              <a:spAutoFit/>
            </a:bodyPr>
            <a:lstStyle/>
            <a:p>
              <a:r>
                <a:rPr lang="zh-CN" altLang="en-US" sz="2800" dirty="0">
                  <a:latin typeface="微软雅黑" pitchFamily="34" charset="-122"/>
                  <a:ea typeface="微软雅黑" pitchFamily="34" charset="-122"/>
                </a:rPr>
                <a:t>车</a:t>
              </a:r>
            </a:p>
          </p:txBody>
        </p:sp>
        <p:sp>
          <p:nvSpPr>
            <p:cNvPr id="37" name="TextBox 36"/>
            <p:cNvSpPr txBox="1"/>
            <p:nvPr/>
          </p:nvSpPr>
          <p:spPr>
            <a:xfrm>
              <a:off x="5904276" y="2829331"/>
              <a:ext cx="1032082" cy="523220"/>
            </a:xfrm>
            <a:prstGeom prst="rect">
              <a:avLst/>
            </a:prstGeom>
            <a:noFill/>
          </p:spPr>
          <p:txBody>
            <a:bodyPr wrap="square" rtlCol="0">
              <a:spAutoFit/>
            </a:bodyPr>
            <a:lstStyle/>
            <a:p>
              <a:r>
                <a:rPr lang="zh-CN" altLang="en-US" sz="2800" dirty="0">
                  <a:latin typeface="微软雅黑" pitchFamily="34" charset="-122"/>
                  <a:ea typeface="微软雅黑" pitchFamily="34" charset="-122"/>
                </a:rPr>
                <a:t>车身</a:t>
              </a:r>
            </a:p>
          </p:txBody>
        </p:sp>
        <p:sp>
          <p:nvSpPr>
            <p:cNvPr id="38" name="TextBox 37"/>
            <p:cNvSpPr txBox="1"/>
            <p:nvPr/>
          </p:nvSpPr>
          <p:spPr>
            <a:xfrm>
              <a:off x="6936358" y="2803513"/>
              <a:ext cx="1120573" cy="523220"/>
            </a:xfrm>
            <a:prstGeom prst="rect">
              <a:avLst/>
            </a:prstGeom>
            <a:noFill/>
          </p:spPr>
          <p:txBody>
            <a:bodyPr wrap="square" rtlCol="0">
              <a:spAutoFit/>
            </a:bodyPr>
            <a:lstStyle/>
            <a:p>
              <a:r>
                <a:rPr lang="zh-CN" altLang="en-US" sz="2800" dirty="0">
                  <a:latin typeface="微软雅黑" pitchFamily="34" charset="-122"/>
                  <a:ea typeface="微软雅黑" pitchFamily="34" charset="-122"/>
                </a:rPr>
                <a:t>引擎</a:t>
              </a:r>
            </a:p>
          </p:txBody>
        </p:sp>
        <p:sp>
          <p:nvSpPr>
            <p:cNvPr id="39" name="TextBox 38"/>
            <p:cNvSpPr txBox="1"/>
            <p:nvPr/>
          </p:nvSpPr>
          <p:spPr>
            <a:xfrm>
              <a:off x="8056931" y="2803513"/>
              <a:ext cx="995427" cy="523220"/>
            </a:xfrm>
            <a:prstGeom prst="rect">
              <a:avLst/>
            </a:prstGeom>
            <a:noFill/>
          </p:spPr>
          <p:txBody>
            <a:bodyPr wrap="square" rtlCol="0">
              <a:spAutoFit/>
            </a:bodyPr>
            <a:lstStyle/>
            <a:p>
              <a:r>
                <a:rPr lang="zh-CN" altLang="en-US" sz="2800" dirty="0">
                  <a:latin typeface="微软雅黑" pitchFamily="34" charset="-122"/>
                  <a:ea typeface="微软雅黑" pitchFamily="34" charset="-122"/>
                </a:rPr>
                <a:t>车轮</a:t>
              </a:r>
            </a:p>
          </p:txBody>
        </p:sp>
        <p:cxnSp>
          <p:nvCxnSpPr>
            <p:cNvPr id="40" name="直接箭头连接符 39"/>
            <p:cNvCxnSpPr>
              <a:endCxn id="37" idx="0"/>
            </p:cNvCxnSpPr>
            <p:nvPr/>
          </p:nvCxnSpPr>
          <p:spPr>
            <a:xfrm flipH="1">
              <a:off x="6420317" y="2496001"/>
              <a:ext cx="1571613" cy="33333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41" name="直接箭头连接符 40"/>
            <p:cNvCxnSpPr/>
            <p:nvPr/>
          </p:nvCxnSpPr>
          <p:spPr>
            <a:xfrm flipH="1">
              <a:off x="7665933" y="2518830"/>
              <a:ext cx="505301" cy="346768"/>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42" name="直接箭头连接符 41"/>
            <p:cNvCxnSpPr/>
            <p:nvPr/>
          </p:nvCxnSpPr>
          <p:spPr>
            <a:xfrm>
              <a:off x="8259128" y="2542424"/>
              <a:ext cx="175789" cy="286907"/>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43" name="直接箭头连接符 42"/>
            <p:cNvCxnSpPr/>
            <p:nvPr/>
          </p:nvCxnSpPr>
          <p:spPr>
            <a:xfrm>
              <a:off x="8434917" y="2496001"/>
              <a:ext cx="685050" cy="308033"/>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10999405" y="2705665"/>
              <a:ext cx="546914" cy="523220"/>
            </a:xfrm>
            <a:prstGeom prst="rect">
              <a:avLst/>
            </a:prstGeom>
            <a:noFill/>
          </p:spPr>
          <p:txBody>
            <a:bodyPr wrap="square" rtlCol="0">
              <a:spAutoFit/>
            </a:bodyPr>
            <a:lstStyle/>
            <a:p>
              <a:r>
                <a:rPr lang="en-US" altLang="zh-CN" sz="2800" dirty="0">
                  <a:latin typeface="微软雅黑" pitchFamily="34" charset="-122"/>
                  <a:ea typeface="微软雅黑" pitchFamily="34" charset="-122"/>
                </a:rPr>
                <a:t>…</a:t>
              </a:r>
              <a:endParaRPr lang="zh-CN" altLang="en-US" sz="2800" dirty="0">
                <a:latin typeface="微软雅黑" pitchFamily="34" charset="-122"/>
                <a:ea typeface="微软雅黑" pitchFamily="34" charset="-122"/>
              </a:endParaRPr>
            </a:p>
          </p:txBody>
        </p:sp>
        <p:sp>
          <p:nvSpPr>
            <p:cNvPr id="49" name="TextBox 48"/>
            <p:cNvSpPr txBox="1"/>
            <p:nvPr/>
          </p:nvSpPr>
          <p:spPr>
            <a:xfrm>
              <a:off x="9052358" y="2793696"/>
              <a:ext cx="1766084" cy="523220"/>
            </a:xfrm>
            <a:prstGeom prst="rect">
              <a:avLst/>
            </a:prstGeom>
            <a:noFill/>
          </p:spPr>
          <p:txBody>
            <a:bodyPr wrap="square" rtlCol="0">
              <a:spAutoFit/>
            </a:bodyPr>
            <a:lstStyle/>
            <a:p>
              <a:r>
                <a:rPr lang="zh-CN" altLang="en-US" sz="2800" dirty="0">
                  <a:latin typeface="微软雅黑" pitchFamily="34" charset="-122"/>
                  <a:ea typeface="微软雅黑" pitchFamily="34" charset="-122"/>
                </a:rPr>
                <a:t>制动系统</a:t>
              </a:r>
            </a:p>
          </p:txBody>
        </p:sp>
        <p:cxnSp>
          <p:nvCxnSpPr>
            <p:cNvPr id="51" name="直接箭头连接符 50"/>
            <p:cNvCxnSpPr/>
            <p:nvPr/>
          </p:nvCxnSpPr>
          <p:spPr>
            <a:xfrm>
              <a:off x="8760512" y="2443297"/>
              <a:ext cx="2358203" cy="422301"/>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1474499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33B8AEB-DAE9-4531-884D-135AB36183EF}"/>
              </a:ext>
            </a:extLst>
          </p:cNvPr>
          <p:cNvPicPr>
            <a:picLocks noChangeAspect="1"/>
          </p:cNvPicPr>
          <p:nvPr/>
        </p:nvPicPr>
        <p:blipFill>
          <a:blip r:embed="rId2"/>
          <a:stretch>
            <a:fillRect/>
          </a:stretch>
        </p:blipFill>
        <p:spPr>
          <a:xfrm>
            <a:off x="212666" y="519696"/>
            <a:ext cx="11538580" cy="5679760"/>
          </a:xfrm>
          <a:prstGeom prst="rect">
            <a:avLst/>
          </a:prstGeom>
        </p:spPr>
      </p:pic>
    </p:spTree>
    <p:extLst>
      <p:ext uri="{BB962C8B-B14F-4D97-AF65-F5344CB8AC3E}">
        <p14:creationId xmlns:p14="http://schemas.microsoft.com/office/powerpoint/2010/main" val="291941563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7923FD2-3C0D-47FC-8D4C-7D078E77B672}"/>
              </a:ext>
            </a:extLst>
          </p:cNvPr>
          <p:cNvSpPr>
            <a:spLocks noGrp="1"/>
          </p:cNvSpPr>
          <p:nvPr>
            <p:ph idx="1"/>
          </p:nvPr>
        </p:nvSpPr>
        <p:spPr>
          <a:xfrm>
            <a:off x="700053" y="371795"/>
            <a:ext cx="10515600" cy="496556"/>
          </a:xfrm>
        </p:spPr>
        <p:txBody>
          <a:bodyPr/>
          <a:lstStyle/>
          <a:p>
            <a:r>
              <a:rPr lang="zh-CN" altLang="en-US" dirty="0"/>
              <a:t>解决方法是重载</a:t>
            </a:r>
            <a:r>
              <a:rPr lang="en-US" dirty="0"/>
              <a:t>const</a:t>
            </a:r>
            <a:r>
              <a:rPr lang="zh-CN" altLang="en-US" dirty="0"/>
              <a:t>，即定义一个重载的</a:t>
            </a:r>
            <a:r>
              <a:rPr lang="en-US" dirty="0"/>
              <a:t>const</a:t>
            </a:r>
            <a:r>
              <a:rPr lang="zh-CN" altLang="en-US" dirty="0"/>
              <a:t>函数</a:t>
            </a:r>
            <a:endParaRPr lang="en-US" dirty="0"/>
          </a:p>
        </p:txBody>
      </p:sp>
      <p:pic>
        <p:nvPicPr>
          <p:cNvPr id="2" name="Picture 1">
            <a:extLst>
              <a:ext uri="{FF2B5EF4-FFF2-40B4-BE49-F238E27FC236}">
                <a16:creationId xmlns:a16="http://schemas.microsoft.com/office/drawing/2014/main" id="{CE2F94A0-7F55-4C6A-B922-7E1B2763F962}"/>
              </a:ext>
            </a:extLst>
          </p:cNvPr>
          <p:cNvPicPr>
            <a:picLocks noChangeAspect="1"/>
          </p:cNvPicPr>
          <p:nvPr/>
        </p:nvPicPr>
        <p:blipFill>
          <a:blip r:embed="rId2"/>
          <a:stretch>
            <a:fillRect/>
          </a:stretch>
        </p:blipFill>
        <p:spPr>
          <a:xfrm>
            <a:off x="1006496" y="868351"/>
            <a:ext cx="8837741" cy="5933732"/>
          </a:xfrm>
          <a:prstGeom prst="rect">
            <a:avLst/>
          </a:prstGeom>
        </p:spPr>
      </p:pic>
    </p:spTree>
    <p:extLst>
      <p:ext uri="{BB962C8B-B14F-4D97-AF65-F5344CB8AC3E}">
        <p14:creationId xmlns:p14="http://schemas.microsoft.com/office/powerpoint/2010/main" val="202704581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7923FD2-3C0D-47FC-8D4C-7D078E77B672}"/>
              </a:ext>
            </a:extLst>
          </p:cNvPr>
          <p:cNvSpPr>
            <a:spLocks noGrp="1"/>
          </p:cNvSpPr>
          <p:nvPr>
            <p:ph idx="1"/>
          </p:nvPr>
        </p:nvSpPr>
        <p:spPr>
          <a:xfrm>
            <a:off x="700053" y="371795"/>
            <a:ext cx="10515600" cy="496556"/>
          </a:xfrm>
        </p:spPr>
        <p:txBody>
          <a:bodyPr>
            <a:normAutofit fontScale="92500"/>
          </a:bodyPr>
          <a:lstStyle/>
          <a:p>
            <a:r>
              <a:rPr lang="zh-CN" altLang="en-US" dirty="0"/>
              <a:t>不能通过</a:t>
            </a:r>
            <a:r>
              <a:rPr lang="en-US" dirty="0"/>
              <a:t>const</a:t>
            </a:r>
            <a:r>
              <a:rPr lang="zh-CN" altLang="en-US" dirty="0"/>
              <a:t>对象或</a:t>
            </a:r>
            <a:r>
              <a:rPr lang="en-US" dirty="0"/>
              <a:t>const</a:t>
            </a:r>
            <a:r>
              <a:rPr lang="zh-CN" altLang="en-US" dirty="0"/>
              <a:t>对象的指针或引用调用这个非</a:t>
            </a:r>
            <a:r>
              <a:rPr lang="en-US" dirty="0"/>
              <a:t>const</a:t>
            </a:r>
            <a:r>
              <a:rPr lang="zh-CN" altLang="en-US" dirty="0"/>
              <a:t>函数</a:t>
            </a:r>
            <a:endParaRPr lang="en-US" dirty="0"/>
          </a:p>
        </p:txBody>
      </p:sp>
      <p:pic>
        <p:nvPicPr>
          <p:cNvPr id="4" name="Picture 3">
            <a:extLst>
              <a:ext uri="{FF2B5EF4-FFF2-40B4-BE49-F238E27FC236}">
                <a16:creationId xmlns:a16="http://schemas.microsoft.com/office/drawing/2014/main" id="{95D8D87A-C961-4314-9570-A00C74313561}"/>
              </a:ext>
            </a:extLst>
          </p:cNvPr>
          <p:cNvPicPr>
            <a:picLocks noChangeAspect="1"/>
          </p:cNvPicPr>
          <p:nvPr/>
        </p:nvPicPr>
        <p:blipFill>
          <a:blip r:embed="rId2"/>
          <a:stretch>
            <a:fillRect/>
          </a:stretch>
        </p:blipFill>
        <p:spPr>
          <a:xfrm>
            <a:off x="144725" y="1072637"/>
            <a:ext cx="11902550" cy="5544880"/>
          </a:xfrm>
          <a:prstGeom prst="rect">
            <a:avLst/>
          </a:prstGeom>
        </p:spPr>
      </p:pic>
    </p:spTree>
    <p:extLst>
      <p:ext uri="{BB962C8B-B14F-4D97-AF65-F5344CB8AC3E}">
        <p14:creationId xmlns:p14="http://schemas.microsoft.com/office/powerpoint/2010/main" val="49181729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2CC0DD-03E9-4360-A6F0-AEC0F3174359}"/>
              </a:ext>
            </a:extLst>
          </p:cNvPr>
          <p:cNvSpPr>
            <a:spLocks noGrp="1"/>
          </p:cNvSpPr>
          <p:nvPr>
            <p:ph type="title"/>
          </p:nvPr>
        </p:nvSpPr>
        <p:spPr>
          <a:xfrm>
            <a:off x="838200" y="365125"/>
            <a:ext cx="10515600" cy="996607"/>
          </a:xfrm>
        </p:spPr>
        <p:txBody>
          <a:bodyPr/>
          <a:lstStyle/>
          <a:p>
            <a:r>
              <a:rPr lang="en-US" dirty="0"/>
              <a:t>mutable</a:t>
            </a:r>
            <a:r>
              <a:rPr lang="zh-CN" altLang="en-US" dirty="0"/>
              <a:t>成员变量</a:t>
            </a:r>
            <a:endParaRPr lang="en-US" dirty="0"/>
          </a:p>
        </p:txBody>
      </p:sp>
      <p:sp>
        <p:nvSpPr>
          <p:cNvPr id="3" name="Content Placeholder 2">
            <a:extLst>
              <a:ext uri="{FF2B5EF4-FFF2-40B4-BE49-F238E27FC236}">
                <a16:creationId xmlns:a16="http://schemas.microsoft.com/office/drawing/2014/main" id="{A5F1F896-8CBE-42FC-A58F-572BDF67A8E6}"/>
              </a:ext>
            </a:extLst>
          </p:cNvPr>
          <p:cNvSpPr>
            <a:spLocks noGrp="1"/>
          </p:cNvSpPr>
          <p:nvPr>
            <p:ph idx="1"/>
          </p:nvPr>
        </p:nvSpPr>
        <p:spPr>
          <a:xfrm>
            <a:off x="838200" y="1407781"/>
            <a:ext cx="10515600" cy="4769182"/>
          </a:xfrm>
        </p:spPr>
        <p:txBody>
          <a:bodyPr/>
          <a:lstStyle/>
          <a:p>
            <a:r>
              <a:rPr lang="zh-CN" altLang="en-US" dirty="0"/>
              <a:t>用</a:t>
            </a:r>
            <a:r>
              <a:rPr lang="en-US" altLang="zh-CN" dirty="0"/>
              <a:t>mutable</a:t>
            </a:r>
            <a:r>
              <a:rPr lang="zh-CN" altLang="en-US" dirty="0"/>
              <a:t>成员总是可以被修改的，即使是</a:t>
            </a:r>
            <a:r>
              <a:rPr lang="en-US" altLang="zh-CN" dirty="0"/>
              <a:t>const</a:t>
            </a:r>
            <a:r>
              <a:rPr lang="zh-CN" altLang="en-US" dirty="0"/>
              <a:t>函数</a:t>
            </a:r>
            <a:endParaRPr lang="en-US" dirty="0"/>
          </a:p>
        </p:txBody>
      </p:sp>
      <p:pic>
        <p:nvPicPr>
          <p:cNvPr id="4" name="Picture 3">
            <a:extLst>
              <a:ext uri="{FF2B5EF4-FFF2-40B4-BE49-F238E27FC236}">
                <a16:creationId xmlns:a16="http://schemas.microsoft.com/office/drawing/2014/main" id="{E8696184-270F-461F-AE00-F17D3159E2C8}"/>
              </a:ext>
            </a:extLst>
          </p:cNvPr>
          <p:cNvPicPr>
            <a:picLocks noChangeAspect="1"/>
          </p:cNvPicPr>
          <p:nvPr/>
        </p:nvPicPr>
        <p:blipFill>
          <a:blip r:embed="rId2"/>
          <a:stretch>
            <a:fillRect/>
          </a:stretch>
        </p:blipFill>
        <p:spPr>
          <a:xfrm>
            <a:off x="1598556" y="1965849"/>
            <a:ext cx="8858626" cy="4691886"/>
          </a:xfrm>
          <a:prstGeom prst="rect">
            <a:avLst/>
          </a:prstGeom>
        </p:spPr>
      </p:pic>
    </p:spTree>
    <p:extLst>
      <p:ext uri="{BB962C8B-B14F-4D97-AF65-F5344CB8AC3E}">
        <p14:creationId xmlns:p14="http://schemas.microsoft.com/office/powerpoint/2010/main" val="166621864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B7020C1-B2DE-4FB4-B5CB-481119639570}"/>
              </a:ext>
            </a:extLst>
          </p:cNvPr>
          <p:cNvPicPr>
            <a:picLocks noChangeAspect="1"/>
          </p:cNvPicPr>
          <p:nvPr/>
        </p:nvPicPr>
        <p:blipFill>
          <a:blip r:embed="rId2"/>
          <a:stretch>
            <a:fillRect/>
          </a:stretch>
        </p:blipFill>
        <p:spPr>
          <a:xfrm>
            <a:off x="1743280" y="85161"/>
            <a:ext cx="8109404" cy="6687677"/>
          </a:xfrm>
          <a:prstGeom prst="rect">
            <a:avLst/>
          </a:prstGeom>
        </p:spPr>
      </p:pic>
    </p:spTree>
    <p:extLst>
      <p:ext uri="{BB962C8B-B14F-4D97-AF65-F5344CB8AC3E}">
        <p14:creationId xmlns:p14="http://schemas.microsoft.com/office/powerpoint/2010/main" val="242651832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D24660-B193-45DC-9B8C-6BED516907B3}"/>
              </a:ext>
            </a:extLst>
          </p:cNvPr>
          <p:cNvSpPr>
            <a:spLocks noGrp="1"/>
          </p:cNvSpPr>
          <p:nvPr>
            <p:ph type="title"/>
          </p:nvPr>
        </p:nvSpPr>
        <p:spPr/>
        <p:txBody>
          <a:bodyPr/>
          <a:lstStyle/>
          <a:p>
            <a:r>
              <a:rPr lang="zh-CN" altLang="en-US" b="1" dirty="0"/>
              <a:t>析构函数</a:t>
            </a:r>
            <a:endParaRPr lang="en-US" dirty="0"/>
          </a:p>
        </p:txBody>
      </p:sp>
      <p:sp>
        <p:nvSpPr>
          <p:cNvPr id="3" name="Content Placeholder 2">
            <a:extLst>
              <a:ext uri="{FF2B5EF4-FFF2-40B4-BE49-F238E27FC236}">
                <a16:creationId xmlns:a16="http://schemas.microsoft.com/office/drawing/2014/main" id="{AAA04B38-BECB-4558-967A-B6B26F9C27F5}"/>
              </a:ext>
            </a:extLst>
          </p:cNvPr>
          <p:cNvSpPr>
            <a:spLocks noGrp="1"/>
          </p:cNvSpPr>
          <p:nvPr>
            <p:ph idx="1"/>
          </p:nvPr>
        </p:nvSpPr>
        <p:spPr/>
        <p:txBody>
          <a:bodyPr/>
          <a:lstStyle/>
          <a:p>
            <a:r>
              <a:rPr lang="zh-CN" altLang="en-US" dirty="0"/>
              <a:t>当一个类对象被销毁时，会调用一个称为</a:t>
            </a:r>
            <a:r>
              <a:rPr lang="zh-CN" altLang="en-US" b="1" dirty="0"/>
              <a:t>析构函数</a:t>
            </a:r>
            <a:r>
              <a:rPr lang="zh-CN" altLang="en-US" dirty="0"/>
              <a:t>（</a:t>
            </a:r>
            <a:r>
              <a:rPr lang="en-US" b="1" dirty="0"/>
              <a:t>destructor</a:t>
            </a:r>
            <a:r>
              <a:rPr lang="zh-CN" altLang="en-US" dirty="0"/>
              <a:t>）的特殊成员函数。</a:t>
            </a:r>
            <a:endParaRPr lang="en-US" dirty="0"/>
          </a:p>
        </p:txBody>
      </p:sp>
      <p:pic>
        <p:nvPicPr>
          <p:cNvPr id="4" name="Picture 3">
            <a:extLst>
              <a:ext uri="{FF2B5EF4-FFF2-40B4-BE49-F238E27FC236}">
                <a16:creationId xmlns:a16="http://schemas.microsoft.com/office/drawing/2014/main" id="{C9B3D3F5-0D77-4881-8108-D9252FC91D9D}"/>
              </a:ext>
            </a:extLst>
          </p:cNvPr>
          <p:cNvPicPr>
            <a:picLocks noChangeAspect="1"/>
          </p:cNvPicPr>
          <p:nvPr/>
        </p:nvPicPr>
        <p:blipFill>
          <a:blip r:embed="rId2"/>
          <a:stretch>
            <a:fillRect/>
          </a:stretch>
        </p:blipFill>
        <p:spPr>
          <a:xfrm>
            <a:off x="1203850" y="2811456"/>
            <a:ext cx="9316648" cy="3595899"/>
          </a:xfrm>
          <a:prstGeom prst="rect">
            <a:avLst/>
          </a:prstGeom>
        </p:spPr>
      </p:pic>
    </p:spTree>
    <p:extLst>
      <p:ext uri="{BB962C8B-B14F-4D97-AF65-F5344CB8AC3E}">
        <p14:creationId xmlns:p14="http://schemas.microsoft.com/office/powerpoint/2010/main" val="285581447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6BE7557-50B9-4A29-9DCC-B719474BEB42}"/>
              </a:ext>
            </a:extLst>
          </p:cNvPr>
          <p:cNvPicPr>
            <a:picLocks noChangeAspect="1"/>
          </p:cNvPicPr>
          <p:nvPr/>
        </p:nvPicPr>
        <p:blipFill>
          <a:blip r:embed="rId2"/>
          <a:stretch>
            <a:fillRect/>
          </a:stretch>
        </p:blipFill>
        <p:spPr>
          <a:xfrm>
            <a:off x="585787" y="356948"/>
            <a:ext cx="11020425" cy="6038850"/>
          </a:xfrm>
          <a:prstGeom prst="rect">
            <a:avLst/>
          </a:prstGeom>
        </p:spPr>
      </p:pic>
    </p:spTree>
    <p:extLst>
      <p:ext uri="{BB962C8B-B14F-4D97-AF65-F5344CB8AC3E}">
        <p14:creationId xmlns:p14="http://schemas.microsoft.com/office/powerpoint/2010/main" val="120396458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661F0AC-D976-4CC2-91B3-43E322BC7EB3}"/>
              </a:ext>
            </a:extLst>
          </p:cNvPr>
          <p:cNvPicPr>
            <a:picLocks noChangeAspect="1"/>
          </p:cNvPicPr>
          <p:nvPr/>
        </p:nvPicPr>
        <p:blipFill>
          <a:blip r:embed="rId2"/>
          <a:stretch>
            <a:fillRect/>
          </a:stretch>
        </p:blipFill>
        <p:spPr>
          <a:xfrm>
            <a:off x="1269635" y="53321"/>
            <a:ext cx="8510954" cy="6751358"/>
          </a:xfrm>
          <a:prstGeom prst="rect">
            <a:avLst/>
          </a:prstGeom>
        </p:spPr>
      </p:pic>
    </p:spTree>
    <p:extLst>
      <p:ext uri="{BB962C8B-B14F-4D97-AF65-F5344CB8AC3E}">
        <p14:creationId xmlns:p14="http://schemas.microsoft.com/office/powerpoint/2010/main" val="170275454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1D5F4C1-FD44-44CE-955F-0342D0AE6060}"/>
              </a:ext>
            </a:extLst>
          </p:cNvPr>
          <p:cNvPicPr>
            <a:picLocks noChangeAspect="1"/>
          </p:cNvPicPr>
          <p:nvPr/>
        </p:nvPicPr>
        <p:blipFill>
          <a:blip r:embed="rId2"/>
          <a:stretch>
            <a:fillRect/>
          </a:stretch>
        </p:blipFill>
        <p:spPr>
          <a:xfrm>
            <a:off x="611792" y="441419"/>
            <a:ext cx="11652570" cy="6113443"/>
          </a:xfrm>
          <a:prstGeom prst="rect">
            <a:avLst/>
          </a:prstGeom>
        </p:spPr>
      </p:pic>
    </p:spTree>
    <p:extLst>
      <p:ext uri="{BB962C8B-B14F-4D97-AF65-F5344CB8AC3E}">
        <p14:creationId xmlns:p14="http://schemas.microsoft.com/office/powerpoint/2010/main" val="3672153000"/>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F4F009-EECB-403A-85FB-275238B720E4}"/>
              </a:ext>
            </a:extLst>
          </p:cNvPr>
          <p:cNvSpPr>
            <a:spLocks noGrp="1"/>
          </p:cNvSpPr>
          <p:nvPr>
            <p:ph type="title"/>
          </p:nvPr>
        </p:nvSpPr>
        <p:spPr/>
        <p:txBody>
          <a:bodyPr/>
          <a:lstStyle/>
          <a:p>
            <a:r>
              <a:rPr lang="zh-CN" altLang="en-US" dirty="0"/>
              <a:t>内存泄漏</a:t>
            </a:r>
            <a:endParaRPr lang="en-US" dirty="0"/>
          </a:p>
        </p:txBody>
      </p:sp>
      <p:sp>
        <p:nvSpPr>
          <p:cNvPr id="3" name="Content Placeholder 2">
            <a:extLst>
              <a:ext uri="{FF2B5EF4-FFF2-40B4-BE49-F238E27FC236}">
                <a16:creationId xmlns:a16="http://schemas.microsoft.com/office/drawing/2014/main" id="{6F31DCC0-FE3B-4968-9B2E-09F51A322605}"/>
              </a:ext>
            </a:extLst>
          </p:cNvPr>
          <p:cNvSpPr>
            <a:spLocks noGrp="1"/>
          </p:cNvSpPr>
          <p:nvPr>
            <p:ph idx="1"/>
          </p:nvPr>
        </p:nvSpPr>
        <p:spPr/>
        <p:txBody>
          <a:bodyPr/>
          <a:lstStyle/>
          <a:p>
            <a:r>
              <a:rPr lang="zh-CN" altLang="en-US" dirty="0"/>
              <a:t>如果一个对象销毁时没有释放其占用的内存，会导致这块内存无法被其他程序或该程序的其他代码使用，即导致</a:t>
            </a:r>
            <a:r>
              <a:rPr lang="zh-CN" altLang="en-US" b="1" dirty="0"/>
              <a:t>内存泄漏</a:t>
            </a:r>
            <a:r>
              <a:rPr lang="zh-CN" altLang="en-US" dirty="0"/>
              <a:t>。</a:t>
            </a:r>
            <a:endParaRPr lang="en-US" dirty="0"/>
          </a:p>
        </p:txBody>
      </p:sp>
    </p:spTree>
    <p:extLst>
      <p:ext uri="{BB962C8B-B14F-4D97-AF65-F5344CB8AC3E}">
        <p14:creationId xmlns:p14="http://schemas.microsoft.com/office/powerpoint/2010/main" val="19588375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240633"/>
            <a:ext cx="10515600" cy="722405"/>
          </a:xfrm>
        </p:spPr>
        <p:txBody>
          <a:bodyPr>
            <a:normAutofit/>
          </a:bodyPr>
          <a:lstStyle/>
          <a:p>
            <a:pPr algn="l"/>
            <a:r>
              <a:rPr lang="zh-CN" altLang="en-US" sz="3600" dirty="0"/>
              <a:t>面向对象设计</a:t>
            </a:r>
          </a:p>
        </p:txBody>
      </p:sp>
      <p:sp>
        <p:nvSpPr>
          <p:cNvPr id="3" name="内容占位符 2"/>
          <p:cNvSpPr>
            <a:spLocks noGrp="1"/>
          </p:cNvSpPr>
          <p:nvPr>
            <p:ph idx="1"/>
          </p:nvPr>
        </p:nvSpPr>
        <p:spPr>
          <a:xfrm>
            <a:off x="838200" y="1050588"/>
            <a:ext cx="10515600" cy="642025"/>
          </a:xfrm>
        </p:spPr>
        <p:txBody>
          <a:bodyPr>
            <a:normAutofit/>
          </a:bodyPr>
          <a:lstStyle/>
          <a:p>
            <a:r>
              <a:rPr lang="zh-CN" altLang="en-US" dirty="0"/>
              <a:t>某些</a:t>
            </a:r>
            <a:r>
              <a:rPr lang="zh-CN" altLang="en-US" b="1" dirty="0">
                <a:solidFill>
                  <a:srgbClr val="0070C0"/>
                </a:solidFill>
              </a:rPr>
              <a:t>概念</a:t>
            </a:r>
            <a:r>
              <a:rPr lang="zh-CN" altLang="en-US" dirty="0"/>
              <a:t>之间可能存在某种</a:t>
            </a:r>
            <a:r>
              <a:rPr lang="zh-CN" altLang="en-US" b="1" dirty="0">
                <a:solidFill>
                  <a:srgbClr val="0070C0"/>
                </a:solidFill>
              </a:rPr>
              <a:t>关系</a:t>
            </a:r>
            <a:endParaRPr lang="en-US" altLang="zh-CN" b="1" dirty="0">
              <a:solidFill>
                <a:srgbClr val="0070C0"/>
              </a:solidFill>
            </a:endParaRPr>
          </a:p>
        </p:txBody>
      </p:sp>
      <p:sp>
        <p:nvSpPr>
          <p:cNvPr id="22" name="TextBox 21"/>
          <p:cNvSpPr txBox="1"/>
          <p:nvPr/>
        </p:nvSpPr>
        <p:spPr>
          <a:xfrm>
            <a:off x="2196559" y="2019204"/>
            <a:ext cx="948445" cy="523220"/>
          </a:xfrm>
          <a:prstGeom prst="rect">
            <a:avLst/>
          </a:prstGeom>
          <a:noFill/>
        </p:spPr>
        <p:txBody>
          <a:bodyPr wrap="square" rtlCol="0">
            <a:spAutoFit/>
          </a:bodyPr>
          <a:lstStyle/>
          <a:p>
            <a:r>
              <a:rPr lang="zh-CN" altLang="en-US" sz="2800" dirty="0">
                <a:latin typeface="微软雅黑" pitchFamily="34" charset="-122"/>
                <a:ea typeface="微软雅黑" pitchFamily="34" charset="-122"/>
              </a:rPr>
              <a:t>人</a:t>
            </a:r>
          </a:p>
        </p:txBody>
      </p:sp>
      <p:sp>
        <p:nvSpPr>
          <p:cNvPr id="23" name="TextBox 22"/>
          <p:cNvSpPr txBox="1"/>
          <p:nvPr/>
        </p:nvSpPr>
        <p:spPr>
          <a:xfrm>
            <a:off x="7758347" y="1965127"/>
            <a:ext cx="948445" cy="523220"/>
          </a:xfrm>
          <a:prstGeom prst="rect">
            <a:avLst/>
          </a:prstGeom>
          <a:noFill/>
        </p:spPr>
        <p:txBody>
          <a:bodyPr wrap="square" rtlCol="0">
            <a:spAutoFit/>
          </a:bodyPr>
          <a:lstStyle/>
          <a:p>
            <a:r>
              <a:rPr lang="zh-CN" altLang="en-US" sz="2800" dirty="0">
                <a:latin typeface="微软雅黑" pitchFamily="34" charset="-122"/>
                <a:ea typeface="微软雅黑" pitchFamily="34" charset="-122"/>
              </a:rPr>
              <a:t>车</a:t>
            </a:r>
          </a:p>
        </p:txBody>
      </p:sp>
      <p:grpSp>
        <p:nvGrpSpPr>
          <p:cNvPr id="71" name="组合 70"/>
          <p:cNvGrpSpPr/>
          <p:nvPr/>
        </p:nvGrpSpPr>
        <p:grpSpPr>
          <a:xfrm>
            <a:off x="447472" y="2493533"/>
            <a:ext cx="4795737" cy="1697964"/>
            <a:chOff x="447472" y="2493533"/>
            <a:chExt cx="4795737" cy="1697964"/>
          </a:xfrm>
        </p:grpSpPr>
        <p:sp>
          <p:nvSpPr>
            <p:cNvPr id="21" name="TextBox 20"/>
            <p:cNvSpPr txBox="1"/>
            <p:nvPr/>
          </p:nvSpPr>
          <p:spPr>
            <a:xfrm>
              <a:off x="447472" y="2806502"/>
              <a:ext cx="1749087" cy="1384995"/>
            </a:xfrm>
            <a:prstGeom prst="rect">
              <a:avLst/>
            </a:prstGeom>
            <a:noFill/>
          </p:spPr>
          <p:txBody>
            <a:bodyPr wrap="square" rtlCol="0">
              <a:spAutoFit/>
            </a:bodyPr>
            <a:lstStyle/>
            <a:p>
              <a:r>
                <a:rPr lang="zh-CN" altLang="en-US" sz="2800" dirty="0">
                  <a:latin typeface="微软雅黑" pitchFamily="34" charset="-122"/>
                  <a:ea typeface="微软雅黑" pitchFamily="34" charset="-122"/>
                </a:rPr>
                <a:t>驾驶员</a:t>
              </a:r>
              <a:endParaRPr lang="en-US" altLang="zh-CN" sz="2800" dirty="0">
                <a:latin typeface="微软雅黑" pitchFamily="34" charset="-122"/>
                <a:ea typeface="微软雅黑" pitchFamily="34" charset="-122"/>
              </a:endParaRPr>
            </a:p>
            <a:p>
              <a:r>
                <a:rPr lang="zh-CN" altLang="en-US" sz="2800" dirty="0">
                  <a:latin typeface="微软雅黑" pitchFamily="34" charset="-122"/>
                  <a:ea typeface="微软雅黑" pitchFamily="34" charset="-122"/>
                </a:rPr>
                <a:t>（有驾照会开车）</a:t>
              </a:r>
            </a:p>
          </p:txBody>
        </p:sp>
        <p:sp>
          <p:nvSpPr>
            <p:cNvPr id="24" name="TextBox 23"/>
            <p:cNvSpPr txBox="1"/>
            <p:nvPr/>
          </p:nvSpPr>
          <p:spPr>
            <a:xfrm>
              <a:off x="2196559" y="2804034"/>
              <a:ext cx="1120573" cy="523220"/>
            </a:xfrm>
            <a:prstGeom prst="rect">
              <a:avLst/>
            </a:prstGeom>
            <a:noFill/>
          </p:spPr>
          <p:txBody>
            <a:bodyPr wrap="square" rtlCol="0">
              <a:spAutoFit/>
            </a:bodyPr>
            <a:lstStyle/>
            <a:p>
              <a:r>
                <a:rPr lang="zh-CN" altLang="en-US" sz="2800" dirty="0">
                  <a:latin typeface="微软雅黑" pitchFamily="34" charset="-122"/>
                  <a:ea typeface="微软雅黑" pitchFamily="34" charset="-122"/>
                </a:rPr>
                <a:t>教师</a:t>
              </a:r>
            </a:p>
          </p:txBody>
        </p:sp>
        <p:sp>
          <p:nvSpPr>
            <p:cNvPr id="25" name="TextBox 24"/>
            <p:cNvSpPr txBox="1"/>
            <p:nvPr/>
          </p:nvSpPr>
          <p:spPr>
            <a:xfrm>
              <a:off x="3329693" y="2804034"/>
              <a:ext cx="1474012" cy="523220"/>
            </a:xfrm>
            <a:prstGeom prst="rect">
              <a:avLst/>
            </a:prstGeom>
            <a:noFill/>
          </p:spPr>
          <p:txBody>
            <a:bodyPr wrap="square" rtlCol="0">
              <a:spAutoFit/>
            </a:bodyPr>
            <a:lstStyle/>
            <a:p>
              <a:r>
                <a:rPr lang="zh-CN" altLang="en-US" sz="2800" dirty="0">
                  <a:latin typeface="微软雅黑" pitchFamily="34" charset="-122"/>
                  <a:ea typeface="微软雅黑" pitchFamily="34" charset="-122"/>
                </a:rPr>
                <a:t>售货员</a:t>
              </a:r>
            </a:p>
          </p:txBody>
        </p:sp>
        <p:cxnSp>
          <p:nvCxnSpPr>
            <p:cNvPr id="26" name="直接箭头连接符 25"/>
            <p:cNvCxnSpPr>
              <a:endCxn id="21" idx="0"/>
            </p:cNvCxnSpPr>
            <p:nvPr/>
          </p:nvCxnSpPr>
          <p:spPr>
            <a:xfrm flipH="1">
              <a:off x="1322016" y="2496001"/>
              <a:ext cx="997492" cy="310501"/>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p:nvPr/>
          </p:nvCxnSpPr>
          <p:spPr>
            <a:xfrm>
              <a:off x="2466501" y="2496001"/>
              <a:ext cx="1" cy="356924"/>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p:nvPr/>
          </p:nvCxnSpPr>
          <p:spPr>
            <a:xfrm>
              <a:off x="2756845" y="2516353"/>
              <a:ext cx="703157" cy="310501"/>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34" name="直接箭头连接符 33"/>
            <p:cNvCxnSpPr/>
            <p:nvPr/>
          </p:nvCxnSpPr>
          <p:spPr>
            <a:xfrm>
              <a:off x="2978114" y="2493533"/>
              <a:ext cx="1825591" cy="359392"/>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4696295" y="2651251"/>
              <a:ext cx="546914" cy="523220"/>
            </a:xfrm>
            <a:prstGeom prst="rect">
              <a:avLst/>
            </a:prstGeom>
            <a:noFill/>
          </p:spPr>
          <p:txBody>
            <a:bodyPr wrap="square" rtlCol="0">
              <a:spAutoFit/>
            </a:bodyPr>
            <a:lstStyle/>
            <a:p>
              <a:r>
                <a:rPr lang="en-US" altLang="zh-CN" sz="2800" dirty="0">
                  <a:latin typeface="微软雅黑" pitchFamily="34" charset="-122"/>
                  <a:ea typeface="微软雅黑" pitchFamily="34" charset="-122"/>
                </a:rPr>
                <a:t>…</a:t>
              </a:r>
              <a:endParaRPr lang="zh-CN" altLang="en-US" sz="2800" dirty="0">
                <a:latin typeface="微软雅黑" pitchFamily="34" charset="-122"/>
                <a:ea typeface="微软雅黑" pitchFamily="34" charset="-122"/>
              </a:endParaRPr>
            </a:p>
          </p:txBody>
        </p:sp>
      </p:grpSp>
      <p:grpSp>
        <p:nvGrpSpPr>
          <p:cNvPr id="70" name="组合 69"/>
          <p:cNvGrpSpPr/>
          <p:nvPr/>
        </p:nvGrpSpPr>
        <p:grpSpPr>
          <a:xfrm>
            <a:off x="5923195" y="2516362"/>
            <a:ext cx="4795737" cy="836189"/>
            <a:chOff x="5923195" y="2516362"/>
            <a:chExt cx="4795737" cy="836189"/>
          </a:xfrm>
        </p:grpSpPr>
        <p:sp>
          <p:nvSpPr>
            <p:cNvPr id="37" name="TextBox 36"/>
            <p:cNvSpPr txBox="1"/>
            <p:nvPr/>
          </p:nvSpPr>
          <p:spPr>
            <a:xfrm>
              <a:off x="5923195" y="2829331"/>
              <a:ext cx="1749087" cy="523220"/>
            </a:xfrm>
            <a:prstGeom prst="rect">
              <a:avLst/>
            </a:prstGeom>
            <a:noFill/>
          </p:spPr>
          <p:txBody>
            <a:bodyPr wrap="square" rtlCol="0">
              <a:spAutoFit/>
            </a:bodyPr>
            <a:lstStyle/>
            <a:p>
              <a:r>
                <a:rPr lang="zh-CN" altLang="en-US" sz="2800" dirty="0">
                  <a:latin typeface="微软雅黑" pitchFamily="34" charset="-122"/>
                  <a:ea typeface="微软雅黑" pitchFamily="34" charset="-122"/>
                </a:rPr>
                <a:t>轿车</a:t>
              </a:r>
            </a:p>
          </p:txBody>
        </p:sp>
        <p:sp>
          <p:nvSpPr>
            <p:cNvPr id="38" name="TextBox 37"/>
            <p:cNvSpPr txBox="1"/>
            <p:nvPr/>
          </p:nvSpPr>
          <p:spPr>
            <a:xfrm>
              <a:off x="7586219" y="2826863"/>
              <a:ext cx="1120573" cy="523220"/>
            </a:xfrm>
            <a:prstGeom prst="rect">
              <a:avLst/>
            </a:prstGeom>
            <a:noFill/>
          </p:spPr>
          <p:txBody>
            <a:bodyPr wrap="square" rtlCol="0">
              <a:spAutoFit/>
            </a:bodyPr>
            <a:lstStyle/>
            <a:p>
              <a:r>
                <a:rPr lang="zh-CN" altLang="en-US" sz="2800" dirty="0">
                  <a:latin typeface="微软雅黑" pitchFamily="34" charset="-122"/>
                  <a:ea typeface="微软雅黑" pitchFamily="34" charset="-122"/>
                </a:rPr>
                <a:t>卡车</a:t>
              </a:r>
            </a:p>
          </p:txBody>
        </p:sp>
        <p:sp>
          <p:nvSpPr>
            <p:cNvPr id="39" name="TextBox 38"/>
            <p:cNvSpPr txBox="1"/>
            <p:nvPr/>
          </p:nvSpPr>
          <p:spPr>
            <a:xfrm>
              <a:off x="8584146" y="2826863"/>
              <a:ext cx="1766084" cy="523220"/>
            </a:xfrm>
            <a:prstGeom prst="rect">
              <a:avLst/>
            </a:prstGeom>
            <a:noFill/>
          </p:spPr>
          <p:txBody>
            <a:bodyPr wrap="square" rtlCol="0">
              <a:spAutoFit/>
            </a:bodyPr>
            <a:lstStyle/>
            <a:p>
              <a:r>
                <a:rPr lang="zh-CN" altLang="en-US" sz="2800" dirty="0">
                  <a:latin typeface="微软雅黑" pitchFamily="34" charset="-122"/>
                  <a:ea typeface="微软雅黑" pitchFamily="34" charset="-122"/>
                </a:rPr>
                <a:t>公共汽车</a:t>
              </a:r>
            </a:p>
          </p:txBody>
        </p:sp>
        <p:cxnSp>
          <p:nvCxnSpPr>
            <p:cNvPr id="40" name="直接箭头连接符 39"/>
            <p:cNvCxnSpPr>
              <a:endCxn id="37" idx="0"/>
            </p:cNvCxnSpPr>
            <p:nvPr/>
          </p:nvCxnSpPr>
          <p:spPr>
            <a:xfrm flipH="1">
              <a:off x="6797739" y="2518830"/>
              <a:ext cx="997492" cy="310501"/>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41" name="直接箭头连接符 40"/>
            <p:cNvCxnSpPr/>
            <p:nvPr/>
          </p:nvCxnSpPr>
          <p:spPr>
            <a:xfrm>
              <a:off x="7942224" y="2518830"/>
              <a:ext cx="1" cy="356924"/>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42" name="直接箭头连接符 41"/>
            <p:cNvCxnSpPr/>
            <p:nvPr/>
          </p:nvCxnSpPr>
          <p:spPr>
            <a:xfrm>
              <a:off x="8232568" y="2539182"/>
              <a:ext cx="703157" cy="310501"/>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43" name="直接箭头连接符 42"/>
            <p:cNvCxnSpPr/>
            <p:nvPr/>
          </p:nvCxnSpPr>
          <p:spPr>
            <a:xfrm>
              <a:off x="8453837" y="2516362"/>
              <a:ext cx="1825591" cy="359392"/>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10172018" y="2674080"/>
              <a:ext cx="546914" cy="523220"/>
            </a:xfrm>
            <a:prstGeom prst="rect">
              <a:avLst/>
            </a:prstGeom>
            <a:noFill/>
          </p:spPr>
          <p:txBody>
            <a:bodyPr wrap="square" rtlCol="0">
              <a:spAutoFit/>
            </a:bodyPr>
            <a:lstStyle/>
            <a:p>
              <a:r>
                <a:rPr lang="en-US" altLang="zh-CN" sz="2800" dirty="0">
                  <a:latin typeface="微软雅黑" pitchFamily="34" charset="-122"/>
                  <a:ea typeface="微软雅黑" pitchFamily="34" charset="-122"/>
                </a:rPr>
                <a:t>…</a:t>
              </a:r>
              <a:endParaRPr lang="zh-CN" altLang="en-US" sz="2800" dirty="0">
                <a:latin typeface="微软雅黑" pitchFamily="34" charset="-122"/>
                <a:ea typeface="微软雅黑" pitchFamily="34" charset="-122"/>
              </a:endParaRPr>
            </a:p>
          </p:txBody>
        </p:sp>
      </p:grpSp>
      <p:grpSp>
        <p:nvGrpSpPr>
          <p:cNvPr id="69" name="组合 68"/>
          <p:cNvGrpSpPr/>
          <p:nvPr/>
        </p:nvGrpSpPr>
        <p:grpSpPr>
          <a:xfrm>
            <a:off x="8114887" y="3299662"/>
            <a:ext cx="3653814" cy="1031110"/>
            <a:chOff x="8114887" y="3299662"/>
            <a:chExt cx="3653814" cy="1031110"/>
          </a:xfrm>
        </p:grpSpPr>
        <p:sp>
          <p:nvSpPr>
            <p:cNvPr id="45" name="TextBox 44"/>
            <p:cNvSpPr txBox="1"/>
            <p:nvPr/>
          </p:nvSpPr>
          <p:spPr>
            <a:xfrm>
              <a:off x="8114887" y="3807552"/>
              <a:ext cx="1641675" cy="523220"/>
            </a:xfrm>
            <a:prstGeom prst="rect">
              <a:avLst/>
            </a:prstGeom>
            <a:noFill/>
          </p:spPr>
          <p:txBody>
            <a:bodyPr wrap="square" rtlCol="0">
              <a:spAutoFit/>
            </a:bodyPr>
            <a:lstStyle/>
            <a:p>
              <a:r>
                <a:rPr lang="zh-CN" altLang="en-US" sz="2800" dirty="0">
                  <a:latin typeface="微软雅黑" pitchFamily="34" charset="-122"/>
                  <a:ea typeface="微软雅黑" pitchFamily="34" charset="-122"/>
                </a:rPr>
                <a:t>市内巴士</a:t>
              </a:r>
            </a:p>
          </p:txBody>
        </p:sp>
        <p:sp>
          <p:nvSpPr>
            <p:cNvPr id="46" name="TextBox 45"/>
            <p:cNvSpPr txBox="1"/>
            <p:nvPr/>
          </p:nvSpPr>
          <p:spPr>
            <a:xfrm>
              <a:off x="9633915" y="3807552"/>
              <a:ext cx="1766084" cy="523220"/>
            </a:xfrm>
            <a:prstGeom prst="rect">
              <a:avLst/>
            </a:prstGeom>
            <a:noFill/>
          </p:spPr>
          <p:txBody>
            <a:bodyPr wrap="square" rtlCol="0">
              <a:spAutoFit/>
            </a:bodyPr>
            <a:lstStyle/>
            <a:p>
              <a:r>
                <a:rPr lang="zh-CN" altLang="en-US" sz="2800" dirty="0">
                  <a:latin typeface="微软雅黑" pitchFamily="34" charset="-122"/>
                  <a:ea typeface="微软雅黑" pitchFamily="34" charset="-122"/>
                </a:rPr>
                <a:t>公共汽车</a:t>
              </a:r>
            </a:p>
          </p:txBody>
        </p:sp>
        <p:sp>
          <p:nvSpPr>
            <p:cNvPr id="47" name="TextBox 46"/>
            <p:cNvSpPr txBox="1"/>
            <p:nvPr/>
          </p:nvSpPr>
          <p:spPr>
            <a:xfrm>
              <a:off x="11221787" y="3654769"/>
              <a:ext cx="546914" cy="523220"/>
            </a:xfrm>
            <a:prstGeom prst="rect">
              <a:avLst/>
            </a:prstGeom>
            <a:noFill/>
          </p:spPr>
          <p:txBody>
            <a:bodyPr wrap="square" rtlCol="0">
              <a:spAutoFit/>
            </a:bodyPr>
            <a:lstStyle/>
            <a:p>
              <a:r>
                <a:rPr lang="en-US" altLang="zh-CN" sz="2800" dirty="0">
                  <a:latin typeface="微软雅黑" pitchFamily="34" charset="-122"/>
                  <a:ea typeface="微软雅黑" pitchFamily="34" charset="-122"/>
                </a:rPr>
                <a:t>…</a:t>
              </a:r>
              <a:endParaRPr lang="zh-CN" altLang="en-US" sz="2800" dirty="0">
                <a:latin typeface="微软雅黑" pitchFamily="34" charset="-122"/>
                <a:ea typeface="微软雅黑" pitchFamily="34" charset="-122"/>
              </a:endParaRPr>
            </a:p>
          </p:txBody>
        </p:sp>
        <p:cxnSp>
          <p:nvCxnSpPr>
            <p:cNvPr id="48" name="直接箭头连接符 47"/>
            <p:cNvCxnSpPr/>
            <p:nvPr/>
          </p:nvCxnSpPr>
          <p:spPr>
            <a:xfrm>
              <a:off x="9633915" y="3343476"/>
              <a:ext cx="425938" cy="420262"/>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50" name="直接箭头连接符 49"/>
            <p:cNvCxnSpPr>
              <a:endCxn id="45" idx="0"/>
            </p:cNvCxnSpPr>
            <p:nvPr/>
          </p:nvCxnSpPr>
          <p:spPr>
            <a:xfrm flipH="1">
              <a:off x="8935725" y="3343476"/>
              <a:ext cx="305552" cy="464076"/>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54" name="直接箭头连接符 53"/>
            <p:cNvCxnSpPr/>
            <p:nvPr/>
          </p:nvCxnSpPr>
          <p:spPr>
            <a:xfrm>
              <a:off x="10192691" y="3299662"/>
              <a:ext cx="1101122" cy="464076"/>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grpSp>
      <p:grpSp>
        <p:nvGrpSpPr>
          <p:cNvPr id="72" name="组合 71"/>
          <p:cNvGrpSpPr/>
          <p:nvPr/>
        </p:nvGrpSpPr>
        <p:grpSpPr>
          <a:xfrm>
            <a:off x="3674894" y="3321569"/>
            <a:ext cx="4471611" cy="965389"/>
            <a:chOff x="3674894" y="3321569"/>
            <a:chExt cx="4471611" cy="965389"/>
          </a:xfrm>
        </p:grpSpPr>
        <p:sp>
          <p:nvSpPr>
            <p:cNvPr id="60" name="TextBox 59"/>
            <p:cNvSpPr txBox="1"/>
            <p:nvPr/>
          </p:nvSpPr>
          <p:spPr>
            <a:xfrm>
              <a:off x="6380421" y="3763738"/>
              <a:ext cx="1766084" cy="523220"/>
            </a:xfrm>
            <a:prstGeom prst="rect">
              <a:avLst/>
            </a:prstGeom>
            <a:noFill/>
          </p:spPr>
          <p:txBody>
            <a:bodyPr wrap="square" rtlCol="0">
              <a:spAutoFit/>
            </a:bodyPr>
            <a:lstStyle/>
            <a:p>
              <a:r>
                <a:rPr lang="zh-CN" altLang="en-US" sz="2800" dirty="0">
                  <a:latin typeface="微软雅黑" pitchFamily="34" charset="-122"/>
                  <a:ea typeface="微软雅黑" pitchFamily="34" charset="-122"/>
                </a:rPr>
                <a:t>公务车车</a:t>
              </a:r>
            </a:p>
          </p:txBody>
        </p:sp>
        <p:grpSp>
          <p:nvGrpSpPr>
            <p:cNvPr id="68" name="组合 67"/>
            <p:cNvGrpSpPr/>
            <p:nvPr/>
          </p:nvGrpSpPr>
          <p:grpSpPr>
            <a:xfrm>
              <a:off x="3674894" y="3321569"/>
              <a:ext cx="3377659" cy="959698"/>
              <a:chOff x="3674894" y="3321569"/>
              <a:chExt cx="3377659" cy="959698"/>
            </a:xfrm>
          </p:grpSpPr>
          <p:sp>
            <p:nvSpPr>
              <p:cNvPr id="57" name="TextBox 56"/>
              <p:cNvSpPr txBox="1"/>
              <p:nvPr/>
            </p:nvSpPr>
            <p:spPr>
              <a:xfrm>
                <a:off x="3674894" y="3758047"/>
                <a:ext cx="1641675" cy="523220"/>
              </a:xfrm>
              <a:prstGeom prst="rect">
                <a:avLst/>
              </a:prstGeom>
              <a:noFill/>
            </p:spPr>
            <p:txBody>
              <a:bodyPr wrap="square" rtlCol="0">
                <a:spAutoFit/>
              </a:bodyPr>
              <a:lstStyle/>
              <a:p>
                <a:r>
                  <a:rPr lang="zh-CN" altLang="en-US" sz="2800" dirty="0">
                    <a:latin typeface="微软雅黑" pitchFamily="34" charset="-122"/>
                    <a:ea typeface="微软雅黑" pitchFamily="34" charset="-122"/>
                  </a:rPr>
                  <a:t>出租车</a:t>
                </a:r>
              </a:p>
            </p:txBody>
          </p:sp>
          <p:sp>
            <p:nvSpPr>
              <p:cNvPr id="58" name="TextBox 57"/>
              <p:cNvSpPr txBox="1"/>
              <p:nvPr/>
            </p:nvSpPr>
            <p:spPr>
              <a:xfrm>
                <a:off x="5095683" y="3758047"/>
                <a:ext cx="1322680" cy="523220"/>
              </a:xfrm>
              <a:prstGeom prst="rect">
                <a:avLst/>
              </a:prstGeom>
              <a:noFill/>
            </p:spPr>
            <p:txBody>
              <a:bodyPr wrap="square" rtlCol="0">
                <a:spAutoFit/>
              </a:bodyPr>
              <a:lstStyle/>
              <a:p>
                <a:r>
                  <a:rPr lang="zh-CN" altLang="en-US" sz="2800" dirty="0">
                    <a:latin typeface="微软雅黑" pitchFamily="34" charset="-122"/>
                    <a:ea typeface="微软雅黑" pitchFamily="34" charset="-122"/>
                  </a:rPr>
                  <a:t>私家车</a:t>
                </a:r>
              </a:p>
            </p:txBody>
          </p:sp>
          <p:cxnSp>
            <p:nvCxnSpPr>
              <p:cNvPr id="63" name="直接箭头连接符 62"/>
              <p:cNvCxnSpPr/>
              <p:nvPr/>
            </p:nvCxnSpPr>
            <p:spPr>
              <a:xfrm flipH="1">
                <a:off x="4696295" y="3329474"/>
                <a:ext cx="1240548" cy="478078"/>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65" name="直接箭头连接符 64"/>
              <p:cNvCxnSpPr/>
              <p:nvPr/>
            </p:nvCxnSpPr>
            <p:spPr>
              <a:xfrm flipH="1">
                <a:off x="5936843" y="3321569"/>
                <a:ext cx="305552" cy="464076"/>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66" name="直接箭头连接符 65"/>
              <p:cNvCxnSpPr/>
              <p:nvPr/>
            </p:nvCxnSpPr>
            <p:spPr>
              <a:xfrm>
                <a:off x="6571139" y="3329474"/>
                <a:ext cx="481414" cy="478078"/>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grpSp>
      </p:grpSp>
      <p:grpSp>
        <p:nvGrpSpPr>
          <p:cNvPr id="75" name="组合 74"/>
          <p:cNvGrpSpPr/>
          <p:nvPr/>
        </p:nvGrpSpPr>
        <p:grpSpPr>
          <a:xfrm>
            <a:off x="2549044" y="4407372"/>
            <a:ext cx="6194907" cy="1457186"/>
            <a:chOff x="4375141" y="4330772"/>
            <a:chExt cx="6194907" cy="1457186"/>
          </a:xfrm>
        </p:grpSpPr>
        <p:sp>
          <p:nvSpPr>
            <p:cNvPr id="73" name="圆角矩形标注 72"/>
            <p:cNvSpPr/>
            <p:nvPr/>
          </p:nvSpPr>
          <p:spPr>
            <a:xfrm>
              <a:off x="4375141" y="5123150"/>
              <a:ext cx="6194907" cy="664808"/>
            </a:xfrm>
            <a:prstGeom prst="wedgeRoundRectCallout">
              <a:avLst>
                <a:gd name="adj1" fmla="val 213"/>
                <a:gd name="adj2" fmla="val -49513"/>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3000" dirty="0"/>
                <a:t>概念之间具有继承（派生）关系</a:t>
              </a:r>
            </a:p>
          </p:txBody>
        </p:sp>
        <p:sp>
          <p:nvSpPr>
            <p:cNvPr id="74" name="上箭头 73"/>
            <p:cNvSpPr/>
            <p:nvPr/>
          </p:nvSpPr>
          <p:spPr>
            <a:xfrm>
              <a:off x="7396524" y="4330772"/>
              <a:ext cx="189696" cy="827975"/>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21042187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F4F009-EECB-403A-85FB-275238B720E4}"/>
              </a:ext>
            </a:extLst>
          </p:cNvPr>
          <p:cNvSpPr>
            <a:spLocks noGrp="1"/>
          </p:cNvSpPr>
          <p:nvPr>
            <p:ph type="title"/>
          </p:nvPr>
        </p:nvSpPr>
        <p:spPr/>
        <p:txBody>
          <a:bodyPr/>
          <a:lstStyle/>
          <a:p>
            <a:r>
              <a:rPr lang="en-US" b="1"/>
              <a:t>static</a:t>
            </a:r>
            <a:r>
              <a:rPr lang="zh-CN" altLang="en-US" b="1" dirty="0"/>
              <a:t>静态成员</a:t>
            </a:r>
            <a:endParaRPr lang="en-US" dirty="0"/>
          </a:p>
        </p:txBody>
      </p:sp>
      <p:sp>
        <p:nvSpPr>
          <p:cNvPr id="3" name="Content Placeholder 2">
            <a:extLst>
              <a:ext uri="{FF2B5EF4-FFF2-40B4-BE49-F238E27FC236}">
                <a16:creationId xmlns:a16="http://schemas.microsoft.com/office/drawing/2014/main" id="{6F31DCC0-FE3B-4968-9B2E-09F51A322605}"/>
              </a:ext>
            </a:extLst>
          </p:cNvPr>
          <p:cNvSpPr>
            <a:spLocks noGrp="1"/>
          </p:cNvSpPr>
          <p:nvPr>
            <p:ph idx="1"/>
          </p:nvPr>
        </p:nvSpPr>
        <p:spPr/>
        <p:txBody>
          <a:bodyPr/>
          <a:lstStyle/>
          <a:p>
            <a:r>
              <a:rPr lang="en-US" altLang="zh-CN" dirty="0">
                <a:solidFill>
                  <a:srgbClr val="00B0F0"/>
                </a:solidFill>
              </a:rPr>
              <a:t>static</a:t>
            </a:r>
            <a:r>
              <a:rPr lang="zh-CN" altLang="en-US" dirty="0"/>
              <a:t>关键字修饰的成员称为静态成员。</a:t>
            </a:r>
            <a:endParaRPr lang="en-US" altLang="zh-CN" dirty="0"/>
          </a:p>
          <a:p>
            <a:r>
              <a:rPr lang="zh-CN" altLang="en-US" dirty="0"/>
              <a:t>静态成员属于整个类而不是某个对象。静态成员变量是类所有对象共享的。</a:t>
            </a:r>
            <a:endParaRPr lang="en-US" altLang="zh-CN" dirty="0"/>
          </a:p>
          <a:p>
            <a:endParaRPr lang="en-US" dirty="0"/>
          </a:p>
        </p:txBody>
      </p:sp>
      <p:pic>
        <p:nvPicPr>
          <p:cNvPr id="4" name="Picture 3">
            <a:extLst>
              <a:ext uri="{FF2B5EF4-FFF2-40B4-BE49-F238E27FC236}">
                <a16:creationId xmlns:a16="http://schemas.microsoft.com/office/drawing/2014/main" id="{4FC398F5-892A-43E0-8089-EB4B017C6478}"/>
              </a:ext>
            </a:extLst>
          </p:cNvPr>
          <p:cNvPicPr>
            <a:picLocks noChangeAspect="1"/>
          </p:cNvPicPr>
          <p:nvPr/>
        </p:nvPicPr>
        <p:blipFill>
          <a:blip r:embed="rId2"/>
          <a:stretch>
            <a:fillRect/>
          </a:stretch>
        </p:blipFill>
        <p:spPr>
          <a:xfrm>
            <a:off x="967027" y="3323852"/>
            <a:ext cx="10461876" cy="2988048"/>
          </a:xfrm>
          <a:prstGeom prst="rect">
            <a:avLst/>
          </a:prstGeom>
        </p:spPr>
      </p:pic>
    </p:spTree>
    <p:extLst>
      <p:ext uri="{BB962C8B-B14F-4D97-AF65-F5344CB8AC3E}">
        <p14:creationId xmlns:p14="http://schemas.microsoft.com/office/powerpoint/2010/main" val="1267502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F4F009-EECB-403A-85FB-275238B720E4}"/>
              </a:ext>
            </a:extLst>
          </p:cNvPr>
          <p:cNvSpPr>
            <a:spLocks noGrp="1"/>
          </p:cNvSpPr>
          <p:nvPr>
            <p:ph type="title"/>
          </p:nvPr>
        </p:nvSpPr>
        <p:spPr/>
        <p:txBody>
          <a:bodyPr/>
          <a:lstStyle/>
          <a:p>
            <a:r>
              <a:rPr lang="en-US" b="1" dirty="0"/>
              <a:t>static</a:t>
            </a:r>
            <a:r>
              <a:rPr lang="zh-CN" altLang="en-US" b="1" dirty="0"/>
              <a:t>静态成员</a:t>
            </a:r>
            <a:endParaRPr lang="en-US" dirty="0"/>
          </a:p>
        </p:txBody>
      </p:sp>
      <p:sp>
        <p:nvSpPr>
          <p:cNvPr id="3" name="Content Placeholder 2">
            <a:extLst>
              <a:ext uri="{FF2B5EF4-FFF2-40B4-BE49-F238E27FC236}">
                <a16:creationId xmlns:a16="http://schemas.microsoft.com/office/drawing/2014/main" id="{6F31DCC0-FE3B-4968-9B2E-09F51A322605}"/>
              </a:ext>
            </a:extLst>
          </p:cNvPr>
          <p:cNvSpPr>
            <a:spLocks noGrp="1"/>
          </p:cNvSpPr>
          <p:nvPr>
            <p:ph idx="1"/>
          </p:nvPr>
        </p:nvSpPr>
        <p:spPr/>
        <p:txBody>
          <a:bodyPr/>
          <a:lstStyle/>
          <a:p>
            <a:r>
              <a:rPr lang="zh-CN" altLang="en-US" dirty="0"/>
              <a:t>类</a:t>
            </a:r>
            <a:r>
              <a:rPr lang="en-US" altLang="zh-CN" dirty="0"/>
              <a:t>X</a:t>
            </a:r>
            <a:r>
              <a:rPr lang="zh-CN" altLang="en-US" dirty="0"/>
              <a:t>定义中的静态成员变量</a:t>
            </a:r>
            <a:r>
              <a:rPr lang="en-US" altLang="zh-CN" dirty="0"/>
              <a:t>count</a:t>
            </a:r>
            <a:r>
              <a:rPr lang="zh-CN" altLang="en-US" dirty="0"/>
              <a:t>仅仅是声明还不是定义，因此，在类定义中不能对它初始化。</a:t>
            </a:r>
            <a:endParaRPr lang="en-US" dirty="0"/>
          </a:p>
        </p:txBody>
      </p:sp>
      <p:pic>
        <p:nvPicPr>
          <p:cNvPr id="5" name="Picture 4">
            <a:extLst>
              <a:ext uri="{FF2B5EF4-FFF2-40B4-BE49-F238E27FC236}">
                <a16:creationId xmlns:a16="http://schemas.microsoft.com/office/drawing/2014/main" id="{AFFF3AEE-B56A-4B48-8CC7-05CF392796D1}"/>
              </a:ext>
            </a:extLst>
          </p:cNvPr>
          <p:cNvPicPr>
            <a:picLocks noChangeAspect="1"/>
          </p:cNvPicPr>
          <p:nvPr/>
        </p:nvPicPr>
        <p:blipFill>
          <a:blip r:embed="rId2"/>
          <a:stretch>
            <a:fillRect/>
          </a:stretch>
        </p:blipFill>
        <p:spPr>
          <a:xfrm>
            <a:off x="460489" y="2952475"/>
            <a:ext cx="11271022" cy="2972074"/>
          </a:xfrm>
          <a:prstGeom prst="rect">
            <a:avLst/>
          </a:prstGeom>
        </p:spPr>
      </p:pic>
      <p:sp>
        <p:nvSpPr>
          <p:cNvPr id="6" name="Rectangle 5">
            <a:extLst>
              <a:ext uri="{FF2B5EF4-FFF2-40B4-BE49-F238E27FC236}">
                <a16:creationId xmlns:a16="http://schemas.microsoft.com/office/drawing/2014/main" id="{A0E26E99-AB04-4237-8B80-32208FE95A09}"/>
              </a:ext>
            </a:extLst>
          </p:cNvPr>
          <p:cNvSpPr/>
          <p:nvPr/>
        </p:nvSpPr>
        <p:spPr>
          <a:xfrm>
            <a:off x="2802406" y="3624708"/>
            <a:ext cx="1341997" cy="427597"/>
          </a:xfrm>
          <a:prstGeom prst="rect">
            <a:avLst/>
          </a:prstGeom>
          <a:solidFill>
            <a:schemeClr val="accent1">
              <a:alpha val="3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33515347"/>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F4F009-EECB-403A-85FB-275238B720E4}"/>
              </a:ext>
            </a:extLst>
          </p:cNvPr>
          <p:cNvSpPr>
            <a:spLocks noGrp="1"/>
          </p:cNvSpPr>
          <p:nvPr>
            <p:ph type="title"/>
          </p:nvPr>
        </p:nvSpPr>
        <p:spPr/>
        <p:txBody>
          <a:bodyPr/>
          <a:lstStyle/>
          <a:p>
            <a:r>
              <a:rPr lang="en-US" b="1"/>
              <a:t>static</a:t>
            </a:r>
            <a:r>
              <a:rPr lang="zh-CN" altLang="en-US" b="1" dirty="0"/>
              <a:t>静态成员</a:t>
            </a:r>
            <a:endParaRPr lang="en-US" dirty="0"/>
          </a:p>
        </p:txBody>
      </p:sp>
      <p:sp>
        <p:nvSpPr>
          <p:cNvPr id="3" name="Content Placeholder 2">
            <a:extLst>
              <a:ext uri="{FF2B5EF4-FFF2-40B4-BE49-F238E27FC236}">
                <a16:creationId xmlns:a16="http://schemas.microsoft.com/office/drawing/2014/main" id="{6F31DCC0-FE3B-4968-9B2E-09F51A322605}"/>
              </a:ext>
            </a:extLst>
          </p:cNvPr>
          <p:cNvSpPr>
            <a:spLocks noGrp="1"/>
          </p:cNvSpPr>
          <p:nvPr>
            <p:ph idx="1"/>
          </p:nvPr>
        </p:nvSpPr>
        <p:spPr/>
        <p:txBody>
          <a:bodyPr/>
          <a:lstStyle/>
          <a:p>
            <a:r>
              <a:rPr lang="zh-CN" altLang="en-US" dirty="0"/>
              <a:t>静态成员变量必须在类体外定义，因为它不属于某个对象</a:t>
            </a:r>
            <a:endParaRPr lang="en-US" dirty="0"/>
          </a:p>
        </p:txBody>
      </p:sp>
      <p:pic>
        <p:nvPicPr>
          <p:cNvPr id="4" name="Picture 3">
            <a:extLst>
              <a:ext uri="{FF2B5EF4-FFF2-40B4-BE49-F238E27FC236}">
                <a16:creationId xmlns:a16="http://schemas.microsoft.com/office/drawing/2014/main" id="{C576DCC1-9401-4A9F-BF4A-5C40879F17EC}"/>
              </a:ext>
            </a:extLst>
          </p:cNvPr>
          <p:cNvPicPr>
            <a:picLocks noChangeAspect="1"/>
          </p:cNvPicPr>
          <p:nvPr/>
        </p:nvPicPr>
        <p:blipFill>
          <a:blip r:embed="rId2"/>
          <a:stretch>
            <a:fillRect/>
          </a:stretch>
        </p:blipFill>
        <p:spPr>
          <a:xfrm>
            <a:off x="1112951" y="2747174"/>
            <a:ext cx="9058275" cy="495300"/>
          </a:xfrm>
          <a:prstGeom prst="rect">
            <a:avLst/>
          </a:prstGeom>
        </p:spPr>
      </p:pic>
    </p:spTree>
    <p:extLst>
      <p:ext uri="{BB962C8B-B14F-4D97-AF65-F5344CB8AC3E}">
        <p14:creationId xmlns:p14="http://schemas.microsoft.com/office/powerpoint/2010/main" val="4288103049"/>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F31DCC0-FE3B-4968-9B2E-09F51A322605}"/>
              </a:ext>
            </a:extLst>
          </p:cNvPr>
          <p:cNvSpPr>
            <a:spLocks noGrp="1"/>
          </p:cNvSpPr>
          <p:nvPr>
            <p:ph idx="1"/>
          </p:nvPr>
        </p:nvSpPr>
        <p:spPr>
          <a:xfrm>
            <a:off x="535592" y="523098"/>
            <a:ext cx="10515600" cy="4351338"/>
          </a:xfrm>
        </p:spPr>
        <p:txBody>
          <a:bodyPr/>
          <a:lstStyle/>
          <a:p>
            <a:r>
              <a:rPr lang="zh-CN" altLang="en-US" dirty="0"/>
              <a:t>在</a:t>
            </a:r>
            <a:r>
              <a:rPr lang="en-US" altLang="zh-CN" dirty="0"/>
              <a:t>C++17</a:t>
            </a:r>
            <a:r>
              <a:rPr lang="zh-CN" altLang="en-US" dirty="0"/>
              <a:t>中通过关键字</a:t>
            </a:r>
            <a:r>
              <a:rPr lang="en-US" altLang="zh-CN" dirty="0"/>
              <a:t>inline</a:t>
            </a:r>
            <a:r>
              <a:rPr lang="zh-CN" altLang="en-US" dirty="0"/>
              <a:t>修饰一个静态变量，使得静态成员的声明与定义统一起来，</a:t>
            </a:r>
            <a:endParaRPr lang="en-US" dirty="0"/>
          </a:p>
        </p:txBody>
      </p:sp>
      <p:pic>
        <p:nvPicPr>
          <p:cNvPr id="5" name="Picture 4">
            <a:extLst>
              <a:ext uri="{FF2B5EF4-FFF2-40B4-BE49-F238E27FC236}">
                <a16:creationId xmlns:a16="http://schemas.microsoft.com/office/drawing/2014/main" id="{5509CFF7-5CB1-4120-9C09-57DE4F0AE95C}"/>
              </a:ext>
            </a:extLst>
          </p:cNvPr>
          <p:cNvPicPr>
            <a:picLocks noChangeAspect="1"/>
          </p:cNvPicPr>
          <p:nvPr/>
        </p:nvPicPr>
        <p:blipFill>
          <a:blip r:embed="rId2"/>
          <a:stretch>
            <a:fillRect/>
          </a:stretch>
        </p:blipFill>
        <p:spPr>
          <a:xfrm>
            <a:off x="535592" y="1869205"/>
            <a:ext cx="11399849" cy="3734316"/>
          </a:xfrm>
          <a:prstGeom prst="rect">
            <a:avLst/>
          </a:prstGeom>
        </p:spPr>
      </p:pic>
    </p:spTree>
    <p:extLst>
      <p:ext uri="{BB962C8B-B14F-4D97-AF65-F5344CB8AC3E}">
        <p14:creationId xmlns:p14="http://schemas.microsoft.com/office/powerpoint/2010/main" val="2303144294"/>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A7E3BF-64BE-4FED-A4EB-215F6DAA9B4B}"/>
              </a:ext>
            </a:extLst>
          </p:cNvPr>
          <p:cNvSpPr>
            <a:spLocks noGrp="1"/>
          </p:cNvSpPr>
          <p:nvPr>
            <p:ph type="title"/>
          </p:nvPr>
        </p:nvSpPr>
        <p:spPr/>
        <p:txBody>
          <a:bodyPr/>
          <a:lstStyle/>
          <a:p>
            <a:r>
              <a:rPr lang="zh-CN" altLang="en-US" dirty="0"/>
              <a:t>静态</a:t>
            </a:r>
            <a:r>
              <a:rPr lang="en-US" altLang="zh-CN" dirty="0"/>
              <a:t>const</a:t>
            </a:r>
            <a:r>
              <a:rPr lang="zh-CN" altLang="en-US" dirty="0"/>
              <a:t>成员变量</a:t>
            </a:r>
            <a:endParaRPr lang="en-US" dirty="0"/>
          </a:p>
        </p:txBody>
      </p:sp>
      <p:pic>
        <p:nvPicPr>
          <p:cNvPr id="4" name="Picture 3">
            <a:extLst>
              <a:ext uri="{FF2B5EF4-FFF2-40B4-BE49-F238E27FC236}">
                <a16:creationId xmlns:a16="http://schemas.microsoft.com/office/drawing/2014/main" id="{FA8BF637-0326-4302-92BE-3B4872F73096}"/>
              </a:ext>
            </a:extLst>
          </p:cNvPr>
          <p:cNvPicPr>
            <a:picLocks noChangeAspect="1"/>
          </p:cNvPicPr>
          <p:nvPr/>
        </p:nvPicPr>
        <p:blipFill>
          <a:blip r:embed="rId2"/>
          <a:stretch>
            <a:fillRect/>
          </a:stretch>
        </p:blipFill>
        <p:spPr>
          <a:xfrm>
            <a:off x="1065703" y="1836976"/>
            <a:ext cx="9000199" cy="3683927"/>
          </a:xfrm>
          <a:prstGeom prst="rect">
            <a:avLst/>
          </a:prstGeom>
        </p:spPr>
      </p:pic>
    </p:spTree>
    <p:extLst>
      <p:ext uri="{BB962C8B-B14F-4D97-AF65-F5344CB8AC3E}">
        <p14:creationId xmlns:p14="http://schemas.microsoft.com/office/powerpoint/2010/main" val="2176934033"/>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88C810E-92B1-4E7C-9CC1-71A9D77A0B6C}"/>
              </a:ext>
            </a:extLst>
          </p:cNvPr>
          <p:cNvSpPr>
            <a:spLocks noGrp="1"/>
          </p:cNvSpPr>
          <p:nvPr>
            <p:ph idx="1"/>
          </p:nvPr>
        </p:nvSpPr>
        <p:spPr>
          <a:xfrm>
            <a:off x="838200" y="1825625"/>
            <a:ext cx="10515600" cy="1726720"/>
          </a:xfrm>
        </p:spPr>
        <p:txBody>
          <a:bodyPr/>
          <a:lstStyle/>
          <a:p>
            <a:r>
              <a:rPr lang="zh-CN" altLang="en-US" dirty="0"/>
              <a:t>关联整个类的成员函数，不能访问非静态成员</a:t>
            </a:r>
            <a:endParaRPr lang="en-US" dirty="0"/>
          </a:p>
        </p:txBody>
      </p:sp>
      <p:sp>
        <p:nvSpPr>
          <p:cNvPr id="5" name="Title 4">
            <a:extLst>
              <a:ext uri="{FF2B5EF4-FFF2-40B4-BE49-F238E27FC236}">
                <a16:creationId xmlns:a16="http://schemas.microsoft.com/office/drawing/2014/main" id="{29C1DCB0-8D33-4856-9539-B01AB0A13332}"/>
              </a:ext>
            </a:extLst>
          </p:cNvPr>
          <p:cNvSpPr>
            <a:spLocks noGrp="1"/>
          </p:cNvSpPr>
          <p:nvPr>
            <p:ph type="title"/>
          </p:nvPr>
        </p:nvSpPr>
        <p:spPr/>
        <p:txBody>
          <a:bodyPr/>
          <a:lstStyle/>
          <a:p>
            <a:r>
              <a:rPr lang="zh-CN" altLang="en-US" b="1" dirty="0"/>
              <a:t>静态成员函数</a:t>
            </a:r>
            <a:r>
              <a:rPr lang="en-US" b="1" dirty="0"/>
              <a:t>(static member function)</a:t>
            </a:r>
            <a:endParaRPr lang="en-US" dirty="0"/>
          </a:p>
        </p:txBody>
      </p:sp>
      <p:pic>
        <p:nvPicPr>
          <p:cNvPr id="6" name="Picture 5">
            <a:extLst>
              <a:ext uri="{FF2B5EF4-FFF2-40B4-BE49-F238E27FC236}">
                <a16:creationId xmlns:a16="http://schemas.microsoft.com/office/drawing/2014/main" id="{46A5A4C8-6D25-41AE-A71A-3662D7B6C4E0}"/>
              </a:ext>
            </a:extLst>
          </p:cNvPr>
          <p:cNvPicPr>
            <a:picLocks noChangeAspect="1"/>
          </p:cNvPicPr>
          <p:nvPr/>
        </p:nvPicPr>
        <p:blipFill>
          <a:blip r:embed="rId2"/>
          <a:stretch>
            <a:fillRect/>
          </a:stretch>
        </p:blipFill>
        <p:spPr>
          <a:xfrm>
            <a:off x="651263" y="2580471"/>
            <a:ext cx="10889474" cy="2674846"/>
          </a:xfrm>
          <a:prstGeom prst="rect">
            <a:avLst/>
          </a:prstGeom>
        </p:spPr>
      </p:pic>
    </p:spTree>
    <p:extLst>
      <p:ext uri="{BB962C8B-B14F-4D97-AF65-F5344CB8AC3E}">
        <p14:creationId xmlns:p14="http://schemas.microsoft.com/office/powerpoint/2010/main" val="4162215045"/>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80D380E-8250-457E-A730-80B55B0C2BF7}"/>
              </a:ext>
            </a:extLst>
          </p:cNvPr>
          <p:cNvSpPr>
            <a:spLocks noGrp="1"/>
          </p:cNvSpPr>
          <p:nvPr>
            <p:ph idx="1"/>
          </p:nvPr>
        </p:nvSpPr>
        <p:spPr>
          <a:xfrm>
            <a:off x="785573" y="661245"/>
            <a:ext cx="10515600" cy="4351338"/>
          </a:xfrm>
        </p:spPr>
        <p:txBody>
          <a:bodyPr/>
          <a:lstStyle/>
          <a:p>
            <a:r>
              <a:rPr lang="zh-CN" altLang="en-US" dirty="0"/>
              <a:t>可通过类名或对象调用静态成员函数，而普通成员函数必须通过类对象才能调用。</a:t>
            </a:r>
            <a:endParaRPr lang="en-US" dirty="0"/>
          </a:p>
        </p:txBody>
      </p:sp>
      <p:pic>
        <p:nvPicPr>
          <p:cNvPr id="4" name="Picture 3">
            <a:extLst>
              <a:ext uri="{FF2B5EF4-FFF2-40B4-BE49-F238E27FC236}">
                <a16:creationId xmlns:a16="http://schemas.microsoft.com/office/drawing/2014/main" id="{D6286BE3-00AD-4D4C-AB98-0A60B3EC1B3C}"/>
              </a:ext>
            </a:extLst>
          </p:cNvPr>
          <p:cNvPicPr>
            <a:picLocks noChangeAspect="1"/>
          </p:cNvPicPr>
          <p:nvPr/>
        </p:nvPicPr>
        <p:blipFill>
          <a:blip r:embed="rId2"/>
          <a:stretch>
            <a:fillRect/>
          </a:stretch>
        </p:blipFill>
        <p:spPr>
          <a:xfrm>
            <a:off x="332210" y="2016217"/>
            <a:ext cx="11422325" cy="2825565"/>
          </a:xfrm>
          <a:prstGeom prst="rect">
            <a:avLst/>
          </a:prstGeom>
        </p:spPr>
      </p:pic>
    </p:spTree>
    <p:extLst>
      <p:ext uri="{BB962C8B-B14F-4D97-AF65-F5344CB8AC3E}">
        <p14:creationId xmlns:p14="http://schemas.microsoft.com/office/powerpoint/2010/main" val="1004250724"/>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80D380E-8250-457E-A730-80B55B0C2BF7}"/>
              </a:ext>
            </a:extLst>
          </p:cNvPr>
          <p:cNvSpPr>
            <a:spLocks noGrp="1"/>
          </p:cNvSpPr>
          <p:nvPr>
            <p:ph idx="1"/>
          </p:nvPr>
        </p:nvSpPr>
        <p:spPr>
          <a:xfrm>
            <a:off x="785573" y="661245"/>
            <a:ext cx="10515600" cy="4351338"/>
          </a:xfrm>
        </p:spPr>
        <p:txBody>
          <a:bodyPr/>
          <a:lstStyle/>
          <a:p>
            <a:r>
              <a:rPr lang="zh-CN" altLang="en-US" dirty="0"/>
              <a:t>和静态成员变量不同的是，静态成员函数的定义可以完全定义在类体内，当然也可以定义在类体外。</a:t>
            </a:r>
          </a:p>
        </p:txBody>
      </p:sp>
    </p:spTree>
    <p:extLst>
      <p:ext uri="{BB962C8B-B14F-4D97-AF65-F5344CB8AC3E}">
        <p14:creationId xmlns:p14="http://schemas.microsoft.com/office/powerpoint/2010/main" val="41719085"/>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C14F7E-D5A4-4343-9EC9-DC4245AB58DF}"/>
              </a:ext>
            </a:extLst>
          </p:cNvPr>
          <p:cNvSpPr>
            <a:spLocks noGrp="1"/>
          </p:cNvSpPr>
          <p:nvPr>
            <p:ph type="title"/>
          </p:nvPr>
        </p:nvSpPr>
        <p:spPr>
          <a:xfrm>
            <a:off x="838200" y="6535"/>
            <a:ext cx="10515600" cy="1325563"/>
          </a:xfrm>
        </p:spPr>
        <p:txBody>
          <a:bodyPr/>
          <a:lstStyle/>
          <a:p>
            <a:r>
              <a:rPr lang="zh-CN" altLang="en-US" dirty="0"/>
              <a:t>类自身类型的静态成员变量</a:t>
            </a:r>
            <a:endParaRPr lang="en-US" dirty="0"/>
          </a:p>
        </p:txBody>
      </p:sp>
      <p:pic>
        <p:nvPicPr>
          <p:cNvPr id="4" name="Picture 3">
            <a:extLst>
              <a:ext uri="{FF2B5EF4-FFF2-40B4-BE49-F238E27FC236}">
                <a16:creationId xmlns:a16="http://schemas.microsoft.com/office/drawing/2014/main" id="{63469CB0-6AE0-4E54-A488-26FCAF8219A8}"/>
              </a:ext>
            </a:extLst>
          </p:cNvPr>
          <p:cNvPicPr>
            <a:picLocks noChangeAspect="1"/>
          </p:cNvPicPr>
          <p:nvPr/>
        </p:nvPicPr>
        <p:blipFill>
          <a:blip r:embed="rId2"/>
          <a:stretch>
            <a:fillRect/>
          </a:stretch>
        </p:blipFill>
        <p:spPr>
          <a:xfrm>
            <a:off x="296028" y="1332098"/>
            <a:ext cx="11564879" cy="4943712"/>
          </a:xfrm>
          <a:prstGeom prst="rect">
            <a:avLst/>
          </a:prstGeom>
        </p:spPr>
      </p:pic>
    </p:spTree>
    <p:extLst>
      <p:ext uri="{BB962C8B-B14F-4D97-AF65-F5344CB8AC3E}">
        <p14:creationId xmlns:p14="http://schemas.microsoft.com/office/powerpoint/2010/main" val="3213478683"/>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C14F7E-D5A4-4343-9EC9-DC4245AB58DF}"/>
              </a:ext>
            </a:extLst>
          </p:cNvPr>
          <p:cNvSpPr>
            <a:spLocks noGrp="1"/>
          </p:cNvSpPr>
          <p:nvPr>
            <p:ph type="title"/>
          </p:nvPr>
        </p:nvSpPr>
        <p:spPr>
          <a:xfrm>
            <a:off x="838200" y="6535"/>
            <a:ext cx="10515600" cy="1325563"/>
          </a:xfrm>
        </p:spPr>
        <p:txBody>
          <a:bodyPr/>
          <a:lstStyle/>
          <a:p>
            <a:r>
              <a:rPr lang="zh-CN" altLang="en-US" dirty="0"/>
              <a:t>类自身类型的静态成员变量</a:t>
            </a:r>
            <a:endParaRPr lang="en-US" dirty="0"/>
          </a:p>
        </p:txBody>
      </p:sp>
      <p:pic>
        <p:nvPicPr>
          <p:cNvPr id="3" name="Picture 2">
            <a:extLst>
              <a:ext uri="{FF2B5EF4-FFF2-40B4-BE49-F238E27FC236}">
                <a16:creationId xmlns:a16="http://schemas.microsoft.com/office/drawing/2014/main" id="{89ADD008-C362-4860-8072-F2E7F1258B27}"/>
              </a:ext>
            </a:extLst>
          </p:cNvPr>
          <p:cNvPicPr>
            <a:picLocks noChangeAspect="1"/>
          </p:cNvPicPr>
          <p:nvPr/>
        </p:nvPicPr>
        <p:blipFill>
          <a:blip r:embed="rId2"/>
          <a:stretch>
            <a:fillRect/>
          </a:stretch>
        </p:blipFill>
        <p:spPr>
          <a:xfrm>
            <a:off x="972681" y="1590058"/>
            <a:ext cx="8808858" cy="3677883"/>
          </a:xfrm>
          <a:prstGeom prst="rect">
            <a:avLst/>
          </a:prstGeom>
        </p:spPr>
      </p:pic>
    </p:spTree>
    <p:extLst>
      <p:ext uri="{BB962C8B-B14F-4D97-AF65-F5344CB8AC3E}">
        <p14:creationId xmlns:p14="http://schemas.microsoft.com/office/powerpoint/2010/main" val="3276908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240633"/>
            <a:ext cx="10515600" cy="722405"/>
          </a:xfrm>
        </p:spPr>
        <p:txBody>
          <a:bodyPr>
            <a:normAutofit/>
          </a:bodyPr>
          <a:lstStyle/>
          <a:p>
            <a:pPr algn="l"/>
            <a:r>
              <a:rPr lang="zh-CN" altLang="en-US" sz="3600" dirty="0"/>
              <a:t>面向对象设计</a:t>
            </a:r>
          </a:p>
        </p:txBody>
      </p:sp>
      <p:sp>
        <p:nvSpPr>
          <p:cNvPr id="3" name="内容占位符 2"/>
          <p:cNvSpPr>
            <a:spLocks noGrp="1"/>
          </p:cNvSpPr>
          <p:nvPr>
            <p:ph idx="1"/>
          </p:nvPr>
        </p:nvSpPr>
        <p:spPr>
          <a:xfrm>
            <a:off x="838200" y="1050588"/>
            <a:ext cx="10504251" cy="4173165"/>
          </a:xfrm>
        </p:spPr>
        <p:txBody>
          <a:bodyPr>
            <a:noAutofit/>
          </a:bodyPr>
          <a:lstStyle/>
          <a:p>
            <a:r>
              <a:rPr lang="zh-CN" altLang="en-US" dirty="0"/>
              <a:t>一个人到银行办业务：客户、银行雇员、大堂经理、柜机、银行系统</a:t>
            </a:r>
            <a:endParaRPr lang="en-US" altLang="zh-CN" dirty="0"/>
          </a:p>
        </p:txBody>
      </p:sp>
      <p:sp>
        <p:nvSpPr>
          <p:cNvPr id="30" name="内容占位符 2"/>
          <p:cNvSpPr txBox="1">
            <a:spLocks/>
          </p:cNvSpPr>
          <p:nvPr/>
        </p:nvSpPr>
        <p:spPr>
          <a:xfrm>
            <a:off x="864139" y="2214664"/>
            <a:ext cx="10504251" cy="1118680"/>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t>一个人玩电脑： 用户、电脑、键盘、鼠标、各种应用程序</a:t>
            </a:r>
            <a:endParaRPr lang="en-US" altLang="zh-CN" dirty="0"/>
          </a:p>
          <a:p>
            <a:pPr marL="0" indent="0">
              <a:buNone/>
            </a:pPr>
            <a:r>
              <a:rPr lang="zh-CN" altLang="en-US" dirty="0"/>
              <a:t>  </a:t>
            </a:r>
            <a:r>
              <a:rPr lang="en-US" altLang="zh-CN" dirty="0"/>
              <a:t>GUI</a:t>
            </a:r>
            <a:r>
              <a:rPr lang="zh-CN" altLang="en-US" dirty="0"/>
              <a:t>程序还包含：菜单、工具条、窗口、对话框、</a:t>
            </a:r>
            <a:r>
              <a:rPr lang="en-US" altLang="zh-CN" dirty="0"/>
              <a:t>…</a:t>
            </a:r>
          </a:p>
          <a:p>
            <a:r>
              <a:rPr lang="zh-CN" altLang="en-US" dirty="0"/>
              <a:t>游戏程序： 地图、山河、树木、道路、士兵、坦克、高射炮、冲锋枪、兵工厂、炼油厂、挖矿车、宝藏、军舰、</a:t>
            </a:r>
            <a:r>
              <a:rPr lang="en-US" altLang="zh-CN" dirty="0"/>
              <a:t>…</a:t>
            </a:r>
          </a:p>
        </p:txBody>
      </p:sp>
    </p:spTree>
    <p:extLst>
      <p:ext uri="{BB962C8B-B14F-4D97-AF65-F5344CB8AC3E}">
        <p14:creationId xmlns:p14="http://schemas.microsoft.com/office/powerpoint/2010/main" val="14019461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0">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0">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45F2BE-2BA5-48F2-8792-5E5A411B8D7C}"/>
              </a:ext>
            </a:extLst>
          </p:cNvPr>
          <p:cNvSpPr>
            <a:spLocks noGrp="1"/>
          </p:cNvSpPr>
          <p:nvPr>
            <p:ph type="title"/>
          </p:nvPr>
        </p:nvSpPr>
        <p:spPr/>
        <p:txBody>
          <a:bodyPr/>
          <a:lstStyle/>
          <a:p>
            <a:r>
              <a:rPr lang="zh-CN" altLang="en-US" b="1" dirty="0"/>
              <a:t>友元</a:t>
            </a:r>
            <a:r>
              <a:rPr lang="en-US" b="1" dirty="0"/>
              <a:t>friend</a:t>
            </a:r>
            <a:endParaRPr lang="en-US" dirty="0"/>
          </a:p>
        </p:txBody>
      </p:sp>
      <p:sp>
        <p:nvSpPr>
          <p:cNvPr id="3" name="Content Placeholder 2">
            <a:extLst>
              <a:ext uri="{FF2B5EF4-FFF2-40B4-BE49-F238E27FC236}">
                <a16:creationId xmlns:a16="http://schemas.microsoft.com/office/drawing/2014/main" id="{5EF4290A-04B5-48C7-839E-00B3F7D6B004}"/>
              </a:ext>
            </a:extLst>
          </p:cNvPr>
          <p:cNvSpPr>
            <a:spLocks noGrp="1"/>
          </p:cNvSpPr>
          <p:nvPr>
            <p:ph idx="1"/>
          </p:nvPr>
        </p:nvSpPr>
        <p:spPr/>
        <p:txBody>
          <a:bodyPr/>
          <a:lstStyle/>
          <a:p>
            <a:r>
              <a:rPr lang="zh-CN" altLang="en-US" dirty="0"/>
              <a:t>在类中用关键字</a:t>
            </a:r>
            <a:r>
              <a:rPr lang="en-US" b="1" dirty="0"/>
              <a:t>friend</a:t>
            </a:r>
            <a:r>
              <a:rPr lang="zh-CN" altLang="en-US" dirty="0"/>
              <a:t>声明某个外部函数或外部类是这个类的</a:t>
            </a:r>
            <a:r>
              <a:rPr lang="zh-CN" altLang="en-US" b="1" dirty="0"/>
              <a:t>友元</a:t>
            </a:r>
            <a:r>
              <a:rPr lang="zh-CN" altLang="en-US" dirty="0"/>
              <a:t>，则这个外部函数或外部类是可以直接访问这个类的</a:t>
            </a:r>
            <a:r>
              <a:rPr lang="en-US" dirty="0"/>
              <a:t>private</a:t>
            </a:r>
            <a:r>
              <a:rPr lang="zh-CN" altLang="en-US" dirty="0"/>
              <a:t>成员。</a:t>
            </a:r>
            <a:endParaRPr lang="en-US" dirty="0"/>
          </a:p>
        </p:txBody>
      </p:sp>
    </p:spTree>
    <p:extLst>
      <p:ext uri="{BB962C8B-B14F-4D97-AF65-F5344CB8AC3E}">
        <p14:creationId xmlns:p14="http://schemas.microsoft.com/office/powerpoint/2010/main" val="1392516055"/>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45F2BE-2BA5-48F2-8792-5E5A411B8D7C}"/>
              </a:ext>
            </a:extLst>
          </p:cNvPr>
          <p:cNvSpPr>
            <a:spLocks noGrp="1"/>
          </p:cNvSpPr>
          <p:nvPr>
            <p:ph type="title"/>
          </p:nvPr>
        </p:nvSpPr>
        <p:spPr/>
        <p:txBody>
          <a:bodyPr/>
          <a:lstStyle/>
          <a:p>
            <a:r>
              <a:rPr lang="zh-CN" altLang="en-US" b="1" dirty="0"/>
              <a:t>内联成员函数</a:t>
            </a:r>
            <a:endParaRPr lang="en-US" dirty="0"/>
          </a:p>
        </p:txBody>
      </p:sp>
      <p:sp>
        <p:nvSpPr>
          <p:cNvPr id="3" name="Content Placeholder 2">
            <a:extLst>
              <a:ext uri="{FF2B5EF4-FFF2-40B4-BE49-F238E27FC236}">
                <a16:creationId xmlns:a16="http://schemas.microsoft.com/office/drawing/2014/main" id="{5EF4290A-04B5-48C7-839E-00B3F7D6B004}"/>
              </a:ext>
            </a:extLst>
          </p:cNvPr>
          <p:cNvSpPr>
            <a:spLocks noGrp="1"/>
          </p:cNvSpPr>
          <p:nvPr>
            <p:ph idx="1"/>
          </p:nvPr>
        </p:nvSpPr>
        <p:spPr/>
        <p:txBody>
          <a:bodyPr/>
          <a:lstStyle/>
          <a:p>
            <a:r>
              <a:rPr lang="zh-CN" altLang="en-US" dirty="0"/>
              <a:t>和普通函数如果声明为内联（</a:t>
            </a:r>
            <a:r>
              <a:rPr lang="en-US" dirty="0"/>
              <a:t>inline</a:t>
            </a:r>
            <a:r>
              <a:rPr lang="zh-CN" altLang="en-US" dirty="0"/>
              <a:t>）函数可以提高程序效率一样，类的成员函数也可以是</a:t>
            </a:r>
            <a:r>
              <a:rPr lang="zh-CN" altLang="en-US" b="1" dirty="0"/>
              <a:t>内联（</a:t>
            </a:r>
            <a:r>
              <a:rPr lang="en-US" b="1" dirty="0"/>
              <a:t>inline</a:t>
            </a:r>
            <a:r>
              <a:rPr lang="zh-CN" altLang="en-US" b="1" dirty="0"/>
              <a:t>）成员函数</a:t>
            </a:r>
            <a:r>
              <a:rPr lang="zh-CN" altLang="en-US" dirty="0"/>
              <a:t>，如果一个类的成员函数就是在类体内实现的，这个函数自动就成为了内联成员函数，如果一个类的成员函数在体外实现的，则必须在类体内函数的声明前加关键字</a:t>
            </a:r>
            <a:r>
              <a:rPr lang="en-US" dirty="0"/>
              <a:t>inline</a:t>
            </a:r>
            <a:r>
              <a:rPr lang="zh-CN" altLang="en-US" dirty="0"/>
              <a:t>，而类体外函数声明前不能加</a:t>
            </a:r>
            <a:r>
              <a:rPr lang="en-US" dirty="0"/>
              <a:t>inline</a:t>
            </a:r>
            <a:r>
              <a:rPr lang="zh-CN" altLang="en-US" dirty="0"/>
              <a:t>。</a:t>
            </a:r>
            <a:endParaRPr lang="en-US" dirty="0"/>
          </a:p>
        </p:txBody>
      </p:sp>
      <p:pic>
        <p:nvPicPr>
          <p:cNvPr id="4" name="Picture 3">
            <a:extLst>
              <a:ext uri="{FF2B5EF4-FFF2-40B4-BE49-F238E27FC236}">
                <a16:creationId xmlns:a16="http://schemas.microsoft.com/office/drawing/2014/main" id="{378F4EBF-C548-41A6-8764-C1D5271A085E}"/>
              </a:ext>
            </a:extLst>
          </p:cNvPr>
          <p:cNvPicPr>
            <a:picLocks noChangeAspect="1"/>
          </p:cNvPicPr>
          <p:nvPr/>
        </p:nvPicPr>
        <p:blipFill>
          <a:blip r:embed="rId2"/>
          <a:stretch>
            <a:fillRect/>
          </a:stretch>
        </p:blipFill>
        <p:spPr>
          <a:xfrm>
            <a:off x="2065622" y="3846861"/>
            <a:ext cx="3152672" cy="2586808"/>
          </a:xfrm>
          <a:prstGeom prst="rect">
            <a:avLst/>
          </a:prstGeom>
        </p:spPr>
      </p:pic>
      <p:sp>
        <p:nvSpPr>
          <p:cNvPr id="5" name="TextBox 4">
            <a:extLst>
              <a:ext uri="{FF2B5EF4-FFF2-40B4-BE49-F238E27FC236}">
                <a16:creationId xmlns:a16="http://schemas.microsoft.com/office/drawing/2014/main" id="{60D1A5A2-24CE-43B4-80E2-BFBBF89622AC}"/>
              </a:ext>
            </a:extLst>
          </p:cNvPr>
          <p:cNvSpPr txBox="1"/>
          <p:nvPr/>
        </p:nvSpPr>
        <p:spPr>
          <a:xfrm>
            <a:off x="5854791" y="4723304"/>
            <a:ext cx="5376760" cy="1107996"/>
          </a:xfrm>
          <a:prstGeom prst="rect">
            <a:avLst/>
          </a:prstGeom>
          <a:noFill/>
        </p:spPr>
        <p:txBody>
          <a:bodyPr wrap="square" rtlCol="0">
            <a:spAutoFit/>
          </a:bodyPr>
          <a:lstStyle/>
          <a:p>
            <a:r>
              <a:rPr lang="zh-CN" altLang="en-US" sz="2400" dirty="0"/>
              <a:t>在类体内声明了</a:t>
            </a:r>
            <a:r>
              <a:rPr lang="en-US" sz="2400" dirty="0"/>
              <a:t>f()</a:t>
            </a:r>
            <a:r>
              <a:rPr lang="zh-CN" altLang="en-US" sz="2400" dirty="0"/>
              <a:t>是内联成员函数，类体外函数声明前不能再有关键字</a:t>
            </a:r>
            <a:r>
              <a:rPr lang="en-US" sz="2400" dirty="0"/>
              <a:t>inline</a:t>
            </a:r>
            <a:r>
              <a:rPr lang="zh-CN" altLang="en-US" sz="2400" dirty="0"/>
              <a:t>。</a:t>
            </a:r>
            <a:endParaRPr lang="en-US" sz="2400" dirty="0"/>
          </a:p>
          <a:p>
            <a:endParaRPr lang="en-US" dirty="0"/>
          </a:p>
        </p:txBody>
      </p:sp>
    </p:spTree>
    <p:extLst>
      <p:ext uri="{BB962C8B-B14F-4D97-AF65-F5344CB8AC3E}">
        <p14:creationId xmlns:p14="http://schemas.microsoft.com/office/powerpoint/2010/main" val="41325167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E554DD-E11E-4C4F-8E78-E333B77A22FE}"/>
              </a:ext>
            </a:extLst>
          </p:cNvPr>
          <p:cNvSpPr>
            <a:spLocks noGrp="1"/>
          </p:cNvSpPr>
          <p:nvPr>
            <p:ph type="title"/>
          </p:nvPr>
        </p:nvSpPr>
        <p:spPr/>
        <p:txBody>
          <a:bodyPr/>
          <a:lstStyle/>
          <a:p>
            <a:r>
              <a:rPr lang="zh-CN" altLang="en-US" dirty="0"/>
              <a:t>重定义拷贝构造函数和赋值运算符</a:t>
            </a:r>
            <a:endParaRPr lang="en-US" dirty="0"/>
          </a:p>
        </p:txBody>
      </p:sp>
      <p:sp>
        <p:nvSpPr>
          <p:cNvPr id="3" name="Content Placeholder 2">
            <a:extLst>
              <a:ext uri="{FF2B5EF4-FFF2-40B4-BE49-F238E27FC236}">
                <a16:creationId xmlns:a16="http://schemas.microsoft.com/office/drawing/2014/main" id="{3E05927D-69B4-4748-82AC-1D96796673F1}"/>
              </a:ext>
            </a:extLst>
          </p:cNvPr>
          <p:cNvSpPr>
            <a:spLocks noGrp="1"/>
          </p:cNvSpPr>
          <p:nvPr>
            <p:ph idx="1"/>
          </p:nvPr>
        </p:nvSpPr>
        <p:spPr/>
        <p:txBody>
          <a:bodyPr/>
          <a:lstStyle/>
          <a:p>
            <a:r>
              <a:rPr lang="zh-CN" altLang="en-US" dirty="0"/>
              <a:t>防止共用资源导致的问题“多次销毁。释放同一个资源”</a:t>
            </a:r>
            <a:endParaRPr lang="en-US" dirty="0"/>
          </a:p>
        </p:txBody>
      </p:sp>
    </p:spTree>
    <p:extLst>
      <p:ext uri="{BB962C8B-B14F-4D97-AF65-F5344CB8AC3E}">
        <p14:creationId xmlns:p14="http://schemas.microsoft.com/office/powerpoint/2010/main" val="1237089690"/>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564CBD8-4942-46C4-B18C-6F34F4C59AE4}"/>
              </a:ext>
            </a:extLst>
          </p:cNvPr>
          <p:cNvPicPr>
            <a:picLocks noChangeAspect="1"/>
          </p:cNvPicPr>
          <p:nvPr/>
        </p:nvPicPr>
        <p:blipFill>
          <a:blip r:embed="rId2"/>
          <a:stretch>
            <a:fillRect/>
          </a:stretch>
        </p:blipFill>
        <p:spPr>
          <a:xfrm>
            <a:off x="782832" y="292406"/>
            <a:ext cx="10030341" cy="5934065"/>
          </a:xfrm>
          <a:prstGeom prst="rect">
            <a:avLst/>
          </a:prstGeom>
        </p:spPr>
      </p:pic>
    </p:spTree>
    <p:extLst>
      <p:ext uri="{BB962C8B-B14F-4D97-AF65-F5344CB8AC3E}">
        <p14:creationId xmlns:p14="http://schemas.microsoft.com/office/powerpoint/2010/main" val="2380459688"/>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663710C-7C6D-4045-90BB-7AF40F6BA6CC}"/>
              </a:ext>
            </a:extLst>
          </p:cNvPr>
          <p:cNvPicPr>
            <a:picLocks noChangeAspect="1"/>
          </p:cNvPicPr>
          <p:nvPr/>
        </p:nvPicPr>
        <p:blipFill>
          <a:blip r:embed="rId2"/>
          <a:stretch>
            <a:fillRect/>
          </a:stretch>
        </p:blipFill>
        <p:spPr>
          <a:xfrm>
            <a:off x="809146" y="1100626"/>
            <a:ext cx="10364228" cy="3096951"/>
          </a:xfrm>
          <a:prstGeom prst="rect">
            <a:avLst/>
          </a:prstGeom>
        </p:spPr>
      </p:pic>
    </p:spTree>
    <p:extLst>
      <p:ext uri="{BB962C8B-B14F-4D97-AF65-F5344CB8AC3E}">
        <p14:creationId xmlns:p14="http://schemas.microsoft.com/office/powerpoint/2010/main" val="411378136"/>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9BBF8F8-5C91-42AF-9008-2324FCF263B3}"/>
              </a:ext>
            </a:extLst>
          </p:cNvPr>
          <p:cNvPicPr>
            <a:picLocks noChangeAspect="1"/>
          </p:cNvPicPr>
          <p:nvPr/>
        </p:nvPicPr>
        <p:blipFill>
          <a:blip r:embed="rId2"/>
          <a:stretch>
            <a:fillRect/>
          </a:stretch>
        </p:blipFill>
        <p:spPr>
          <a:xfrm>
            <a:off x="664118" y="1085439"/>
            <a:ext cx="11047658" cy="4333422"/>
          </a:xfrm>
          <a:prstGeom prst="rect">
            <a:avLst/>
          </a:prstGeom>
        </p:spPr>
      </p:pic>
    </p:spTree>
    <p:extLst>
      <p:ext uri="{BB962C8B-B14F-4D97-AF65-F5344CB8AC3E}">
        <p14:creationId xmlns:p14="http://schemas.microsoft.com/office/powerpoint/2010/main" val="4206270190"/>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F0C67CB-ABD7-4281-8EF1-2F6338700626}"/>
              </a:ext>
            </a:extLst>
          </p:cNvPr>
          <p:cNvPicPr>
            <a:picLocks noChangeAspect="1"/>
          </p:cNvPicPr>
          <p:nvPr/>
        </p:nvPicPr>
        <p:blipFill>
          <a:blip r:embed="rId2"/>
          <a:stretch>
            <a:fillRect/>
          </a:stretch>
        </p:blipFill>
        <p:spPr>
          <a:xfrm>
            <a:off x="519695" y="1103341"/>
            <a:ext cx="11057223" cy="4651317"/>
          </a:xfrm>
          <a:prstGeom prst="rect">
            <a:avLst/>
          </a:prstGeom>
        </p:spPr>
      </p:pic>
    </p:spTree>
    <p:extLst>
      <p:ext uri="{BB962C8B-B14F-4D97-AF65-F5344CB8AC3E}">
        <p14:creationId xmlns:p14="http://schemas.microsoft.com/office/powerpoint/2010/main" val="2944416006"/>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922777328"/>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C1F89EB-9290-4793-9560-2D02C7B7BA24}"/>
              </a:ext>
            </a:extLst>
          </p:cNvPr>
          <p:cNvSpPr>
            <a:spLocks noGrp="1"/>
          </p:cNvSpPr>
          <p:nvPr>
            <p:ph type="title"/>
          </p:nvPr>
        </p:nvSpPr>
        <p:spPr/>
        <p:txBody>
          <a:bodyPr/>
          <a:lstStyle/>
          <a:p>
            <a:r>
              <a:rPr lang="zh-CN" altLang="en-US" dirty="0"/>
              <a:t>实例：学生成绩分析程序</a:t>
            </a:r>
          </a:p>
        </p:txBody>
      </p:sp>
      <p:sp>
        <p:nvSpPr>
          <p:cNvPr id="3" name="内容占位符 2">
            <a:extLst>
              <a:ext uri="{FF2B5EF4-FFF2-40B4-BE49-F238E27FC236}">
                <a16:creationId xmlns:a16="http://schemas.microsoft.com/office/drawing/2014/main" id="{1346E88F-6E5F-4CEF-98D9-6DE06BE65DE9}"/>
              </a:ext>
            </a:extLst>
          </p:cNvPr>
          <p:cNvSpPr>
            <a:spLocks noGrp="1"/>
          </p:cNvSpPr>
          <p:nvPr>
            <p:ph idx="1"/>
          </p:nvPr>
        </p:nvSpPr>
        <p:spPr/>
        <p:txBody>
          <a:bodyPr/>
          <a:lstStyle/>
          <a:p>
            <a:r>
              <a:rPr lang="zh-CN" altLang="en-US" dirty="0"/>
              <a:t>输入一组学生成绩</a:t>
            </a:r>
            <a:r>
              <a:rPr lang="en-US" altLang="zh-CN" dirty="0"/>
              <a:t>(</a:t>
            </a:r>
            <a:r>
              <a:rPr lang="zh-CN" altLang="en-US" dirty="0"/>
              <a:t>姓名和分数</a:t>
            </a:r>
            <a:r>
              <a:rPr lang="en-US" altLang="zh-CN" dirty="0"/>
              <a:t>)</a:t>
            </a:r>
            <a:r>
              <a:rPr lang="zh-CN" altLang="en-US" dirty="0"/>
              <a:t>，输出：平均成绩、最高分和最低分。</a:t>
            </a:r>
          </a:p>
        </p:txBody>
      </p:sp>
    </p:spTree>
    <p:extLst>
      <p:ext uri="{BB962C8B-B14F-4D97-AF65-F5344CB8AC3E}">
        <p14:creationId xmlns:p14="http://schemas.microsoft.com/office/powerpoint/2010/main" val="3329570874"/>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D40277-26E5-4F1D-85CD-69465BECF664}"/>
              </a:ext>
            </a:extLst>
          </p:cNvPr>
          <p:cNvSpPr>
            <a:spLocks noGrp="1"/>
          </p:cNvSpPr>
          <p:nvPr>
            <p:ph type="title"/>
          </p:nvPr>
        </p:nvSpPr>
        <p:spPr/>
        <p:txBody>
          <a:bodyPr/>
          <a:lstStyle/>
          <a:p>
            <a:endParaRPr lang="en-US"/>
          </a:p>
        </p:txBody>
      </p:sp>
      <p:sp>
        <p:nvSpPr>
          <p:cNvPr id="3" name="内容占位符 2">
            <a:extLst>
              <a:ext uri="{FF2B5EF4-FFF2-40B4-BE49-F238E27FC236}">
                <a16:creationId xmlns:a16="http://schemas.microsoft.com/office/drawing/2014/main" id="{E37F7D49-1FAE-4948-8C3D-BEF0E0DDE261}"/>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618751152"/>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739</TotalTime>
  <Words>3794</Words>
  <Application>Microsoft Office PowerPoint</Application>
  <PresentationFormat>Widescreen</PresentationFormat>
  <Paragraphs>472</Paragraphs>
  <Slides>103</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103</vt:i4>
      </vt:variant>
    </vt:vector>
  </HeadingPairs>
  <TitlesOfParts>
    <vt:vector size="111" baseType="lpstr">
      <vt:lpstr>Noto Sans Blk</vt:lpstr>
      <vt:lpstr>Noto Sans Cond Med</vt:lpstr>
      <vt:lpstr>微软雅黑</vt:lpstr>
      <vt:lpstr>新宋体</vt:lpstr>
      <vt:lpstr>Arial</vt:lpstr>
      <vt:lpstr>Calibri</vt:lpstr>
      <vt:lpstr>Calibri Light</vt:lpstr>
      <vt:lpstr>Office 主题​​</vt:lpstr>
      <vt:lpstr>7. 类和对象</vt:lpstr>
      <vt:lpstr>7.1  面向对象编程</vt:lpstr>
      <vt:lpstr>过程式编程</vt:lpstr>
      <vt:lpstr>过程式编程</vt:lpstr>
      <vt:lpstr>面向对象设计与编程</vt:lpstr>
      <vt:lpstr>面向对象设计</vt:lpstr>
      <vt:lpstr>面向对象设计</vt:lpstr>
      <vt:lpstr>面向对象设计</vt:lpstr>
      <vt:lpstr>面向对象设计</vt:lpstr>
      <vt:lpstr>不同思考方式： 面向对象编程  vs 过程式编程</vt:lpstr>
      <vt:lpstr>C++的面向对象特性：用户定义类型 </vt:lpstr>
      <vt:lpstr>C++的面向对象特性：用户定义类型 </vt:lpstr>
      <vt:lpstr>类和对象</vt:lpstr>
      <vt:lpstr>成员访问运算符.</vt:lpstr>
      <vt:lpstr>对象数组</vt:lpstr>
      <vt:lpstr>类类型的指针变量</vt:lpstr>
      <vt:lpstr>间接访问运算符-&gt;、取内容运算符符*</vt:lpstr>
      <vt:lpstr>指向可以指向动态分配的对象</vt:lpstr>
      <vt:lpstr>类的成员函数</vt:lpstr>
      <vt:lpstr>类体外定义成员函数</vt:lpstr>
      <vt:lpstr>this 指针</vt:lpstr>
      <vt:lpstr>this指针</vt:lpstr>
      <vt:lpstr>this指针</vt:lpstr>
      <vt:lpstr>this指针</vt:lpstr>
      <vt:lpstr>类对象的大小</vt:lpstr>
      <vt:lpstr>类对象的大小</vt:lpstr>
      <vt:lpstr>构造函数</vt:lpstr>
      <vt:lpstr>（默认）构造函数</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初始化成员列表</vt:lpstr>
      <vt:lpstr>初始化成员列表</vt:lpstr>
      <vt:lpstr>初始化成员列表</vt:lpstr>
      <vt:lpstr>初始化成员列表：为什么 ？</vt:lpstr>
      <vt:lpstr>初始化成员列表：为什么 ？</vt:lpstr>
      <vt:lpstr>初始化成员列表：为什么 ？</vt:lpstr>
      <vt:lpstr>初始化成员列表：为什么 ？</vt:lpstr>
      <vt:lpstr>拷贝构造函数</vt:lpstr>
      <vt:lpstr>拷贝构造函数</vt:lpstr>
      <vt:lpstr>默认拷贝构造函数</vt:lpstr>
      <vt:lpstr>PowerPoint Presentation</vt:lpstr>
      <vt:lpstr>PowerPoint Presentation</vt:lpstr>
      <vt:lpstr>赋值运算符：operator=</vt:lpstr>
      <vt:lpstr>赋值运算符：operator=</vt:lpstr>
      <vt:lpstr>PowerPoint Presentation</vt:lpstr>
      <vt:lpstr>赋值运算符：右结合性</vt:lpstr>
      <vt:lpstr>隐式类型转换</vt:lpstr>
      <vt:lpstr>隐式类型转换</vt:lpstr>
      <vt:lpstr>explicit禁止隐含类型转换</vt:lpstr>
      <vt:lpstr>explicit禁止隐含类型转换</vt:lpstr>
      <vt:lpstr>explicit禁止隐含类型转换</vt:lpstr>
      <vt:lpstr>委托构造函数</vt:lpstr>
      <vt:lpstr>委托构造函数</vt:lpstr>
      <vt:lpstr>delete</vt:lpstr>
      <vt:lpstr>delete</vt:lpstr>
      <vt:lpstr>类对象数组</vt:lpstr>
      <vt:lpstr>类对象数组</vt:lpstr>
      <vt:lpstr>访问控制和接口</vt:lpstr>
      <vt:lpstr>访问控制和接口</vt:lpstr>
      <vt:lpstr>const对象</vt:lpstr>
      <vt:lpstr>PowerPoint Presentation</vt:lpstr>
      <vt:lpstr>const成员函数</vt:lpstr>
      <vt:lpstr>重载const</vt:lpstr>
      <vt:lpstr>PowerPoint Presentation</vt:lpstr>
      <vt:lpstr>PowerPoint Presentation</vt:lpstr>
      <vt:lpstr>PowerPoint Presentation</vt:lpstr>
      <vt:lpstr>mutable成员变量</vt:lpstr>
      <vt:lpstr>PowerPoint Presentation</vt:lpstr>
      <vt:lpstr>析构函数</vt:lpstr>
      <vt:lpstr>PowerPoint Presentation</vt:lpstr>
      <vt:lpstr>PowerPoint Presentation</vt:lpstr>
      <vt:lpstr>PowerPoint Presentation</vt:lpstr>
      <vt:lpstr>内存泄漏</vt:lpstr>
      <vt:lpstr>static静态成员</vt:lpstr>
      <vt:lpstr>static静态成员</vt:lpstr>
      <vt:lpstr>static静态成员</vt:lpstr>
      <vt:lpstr>PowerPoint Presentation</vt:lpstr>
      <vt:lpstr>静态const成员变量</vt:lpstr>
      <vt:lpstr>静态成员函数(static member function)</vt:lpstr>
      <vt:lpstr>PowerPoint Presentation</vt:lpstr>
      <vt:lpstr>PowerPoint Presentation</vt:lpstr>
      <vt:lpstr>类自身类型的静态成员变量</vt:lpstr>
      <vt:lpstr>类自身类型的静态成员变量</vt:lpstr>
      <vt:lpstr>友元friend</vt:lpstr>
      <vt:lpstr>内联成员函数</vt:lpstr>
      <vt:lpstr>重定义拷贝构造函数和赋值运算符</vt:lpstr>
      <vt:lpstr>PowerPoint Presentation</vt:lpstr>
      <vt:lpstr>PowerPoint Presentation</vt:lpstr>
      <vt:lpstr>PowerPoint Presentation</vt:lpstr>
      <vt:lpstr>PowerPoint Presentation</vt:lpstr>
      <vt:lpstr>PowerPoint Presentation</vt:lpstr>
      <vt:lpstr>实例：学生成绩分析程序</vt:lpstr>
      <vt:lpstr>PowerPoint Presentation</vt:lpstr>
      <vt:lpstr>struct和class区别、访问控制</vt:lpstr>
      <vt:lpstr>运算符重载</vt:lpstr>
      <vt:lpstr>String类、  拷贝构造函数、析构函数</vt:lpstr>
      <vt:lpstr>关注</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dong hongwei</dc:creator>
  <cp:lastModifiedBy>dong hongwei</cp:lastModifiedBy>
  <cp:revision>126</cp:revision>
  <dcterms:created xsi:type="dcterms:W3CDTF">2019-12-18T10:06:29Z</dcterms:created>
  <dcterms:modified xsi:type="dcterms:W3CDTF">2021-04-26T03:59:14Z</dcterms:modified>
</cp:coreProperties>
</file>