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93" r:id="rId3"/>
    <p:sldId id="495" r:id="rId4"/>
    <p:sldId id="496" r:id="rId5"/>
    <p:sldId id="497" r:id="rId6"/>
    <p:sldId id="498" r:id="rId7"/>
    <p:sldId id="499" r:id="rId8"/>
    <p:sldId id="500" r:id="rId9"/>
    <p:sldId id="501" r:id="rId10"/>
    <p:sldId id="494" r:id="rId11"/>
    <p:sldId id="502" r:id="rId12"/>
    <p:sldId id="503" r:id="rId13"/>
    <p:sldId id="505" r:id="rId14"/>
    <p:sldId id="504" r:id="rId15"/>
    <p:sldId id="506" r:id="rId16"/>
    <p:sldId id="507" r:id="rId17"/>
    <p:sldId id="508" r:id="rId18"/>
    <p:sldId id="509" r:id="rId19"/>
    <p:sldId id="510" r:id="rId20"/>
    <p:sldId id="511" r:id="rId21"/>
    <p:sldId id="512" r:id="rId22"/>
    <p:sldId id="513" r:id="rId23"/>
    <p:sldId id="514" r:id="rId24"/>
    <p:sldId id="515" r:id="rId25"/>
    <p:sldId id="516" r:id="rId26"/>
    <p:sldId id="517" r:id="rId27"/>
    <p:sldId id="518" r:id="rId28"/>
    <p:sldId id="519" r:id="rId29"/>
    <p:sldId id="520" r:id="rId30"/>
    <p:sldId id="521" r:id="rId31"/>
    <p:sldId id="522" r:id="rId32"/>
    <p:sldId id="523" r:id="rId33"/>
    <p:sldId id="524" r:id="rId34"/>
    <p:sldId id="525" r:id="rId35"/>
    <p:sldId id="526" r:id="rId36"/>
    <p:sldId id="527" r:id="rId37"/>
    <p:sldId id="528" r:id="rId38"/>
    <p:sldId id="529" r:id="rId39"/>
    <p:sldId id="530" r:id="rId40"/>
    <p:sldId id="531" r:id="rId41"/>
    <p:sldId id="4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6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5/17/2021</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a:xfrm>
            <a:off x="838200" y="365125"/>
            <a:ext cx="10515600" cy="1103189"/>
          </a:xfrm>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a:xfrm>
            <a:off x="838200" y="1608992"/>
            <a:ext cx="10515600" cy="4567971"/>
          </a:xfrm>
        </p:spPr>
        <p:txBody>
          <a:bodyPr>
            <a:normAutofit/>
          </a:bodyPr>
          <a:lstStyle>
            <a:lvl1pPr>
              <a:lnSpc>
                <a:spcPct val="130000"/>
              </a:lnSpc>
              <a:spcBef>
                <a:spcPts val="0"/>
              </a:spcBef>
              <a:defRPr sz="2800">
                <a:latin typeface="Noto Sans Cond Med" panose="020B0606040504020204" pitchFamily="34"/>
                <a:ea typeface="Noto Sans Cond Med" panose="020B0606040504020204" pitchFamily="34"/>
                <a:cs typeface="Noto Sans Cond Med" panose="020B0606040504020204" pitchFamily="34"/>
              </a:defRPr>
            </a:lvl1pPr>
            <a:lvl2pPr>
              <a:lnSpc>
                <a:spcPct val="130000"/>
              </a:lnSpc>
              <a:spcBef>
                <a:spcPts val="0"/>
              </a:spcBef>
              <a:defRPr sz="2600">
                <a:latin typeface="Noto Sans Cond Med" panose="020B0606040504020204" pitchFamily="34"/>
                <a:ea typeface="Noto Sans Cond Med" panose="020B0606040504020204" pitchFamily="34"/>
                <a:cs typeface="Noto Sans Cond Med" panose="020B0606040504020204" pitchFamily="34"/>
              </a:defRPr>
            </a:lvl2pPr>
            <a:lvl3pPr>
              <a:lnSpc>
                <a:spcPct val="130000"/>
              </a:lnSpc>
              <a:spcBef>
                <a:spcPts val="0"/>
              </a:spcBef>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5/17/2021</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5/17/2021</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5/17/2021</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5/17/2021</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hwdong-ne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twitter.com/hwdo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470734" y="864911"/>
            <a:ext cx="9144000" cy="2387600"/>
          </a:xfrm>
        </p:spPr>
        <p:txBody>
          <a:bodyPr/>
          <a:lstStyle/>
          <a:p>
            <a:r>
              <a:rPr lang="zh-CN" altLang="en-US" b="1" dirty="0"/>
              <a:t>第</a:t>
            </a:r>
            <a:r>
              <a:rPr lang="en-US" altLang="zh-CN" b="1" dirty="0"/>
              <a:t>8</a:t>
            </a:r>
            <a:r>
              <a:rPr lang="zh-CN" altLang="en-US" b="1" dirty="0"/>
              <a:t>章  运算符重载</a:t>
            </a:r>
            <a:br>
              <a:rPr lang="en-US" altLang="zh-CN" b="1" dirty="0"/>
            </a:br>
            <a:r>
              <a:rPr lang="en-US" altLang="zh-CN" b="1" dirty="0"/>
              <a:t>Operator Overloading</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lstStyle/>
          <a:p>
            <a:r>
              <a:rPr lang="en-US" dirty="0">
                <a:hlinkClick r:id="rId2"/>
              </a:rPr>
              <a:t>http://hwdong-net.github.io</a:t>
            </a:r>
            <a:endParaRPr lang="en-US" dirty="0"/>
          </a:p>
          <a:p>
            <a:r>
              <a:rPr lang="en-US" dirty="0" err="1"/>
              <a:t>Youtube</a:t>
            </a:r>
            <a:r>
              <a:rPr lang="zh-CN" altLang="en-US" dirty="0"/>
              <a:t>频道</a:t>
            </a:r>
            <a:r>
              <a:rPr lang="en-US" altLang="zh-CN" dirty="0"/>
              <a:t>: hwdong</a:t>
            </a:r>
            <a:endParaRPr lang="en-US" dirty="0"/>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E87B3-3E26-4468-B7D6-383A880800CE}"/>
              </a:ext>
            </a:extLst>
          </p:cNvPr>
          <p:cNvSpPr>
            <a:spLocks noGrp="1"/>
          </p:cNvSpPr>
          <p:nvPr>
            <p:ph type="title"/>
          </p:nvPr>
        </p:nvSpPr>
        <p:spPr/>
        <p:txBody>
          <a:bodyPr/>
          <a:lstStyle/>
          <a:p>
            <a:r>
              <a:rPr lang="zh-CN" altLang="en-US" b="1" dirty="0"/>
              <a:t>运算符函数</a:t>
            </a:r>
            <a:r>
              <a:rPr lang="en-US" altLang="zh-CN" b="1" dirty="0"/>
              <a:t>: </a:t>
            </a:r>
            <a:r>
              <a:rPr lang="zh-CN" altLang="en-US" b="1" dirty="0"/>
              <a:t>参数个数</a:t>
            </a:r>
            <a:endParaRPr lang="en-US" dirty="0"/>
          </a:p>
        </p:txBody>
      </p:sp>
      <p:sp>
        <p:nvSpPr>
          <p:cNvPr id="3" name="内容占位符 2">
            <a:extLst>
              <a:ext uri="{FF2B5EF4-FFF2-40B4-BE49-F238E27FC236}">
                <a16:creationId xmlns:a16="http://schemas.microsoft.com/office/drawing/2014/main" id="{D9E7A52D-44D8-4F98-AABC-46DF9F69EF83}"/>
              </a:ext>
            </a:extLst>
          </p:cNvPr>
          <p:cNvSpPr>
            <a:spLocks noGrp="1"/>
          </p:cNvSpPr>
          <p:nvPr>
            <p:ph idx="1"/>
          </p:nvPr>
        </p:nvSpPr>
        <p:spPr/>
        <p:txBody>
          <a:bodyPr/>
          <a:lstStyle/>
          <a:p>
            <a:r>
              <a:rPr lang="zh-CN" altLang="en-US" dirty="0"/>
              <a:t>二元运算符</a:t>
            </a:r>
            <a:endParaRPr lang="en-US" altLang="zh-CN" dirty="0"/>
          </a:p>
          <a:p>
            <a:pPr marL="0" indent="0">
              <a:buNone/>
            </a:pPr>
            <a:r>
              <a:rPr lang="en-US" altLang="zh-CN" dirty="0"/>
              <a:t>    </a:t>
            </a:r>
            <a:r>
              <a:rPr lang="zh-CN" altLang="en-US" dirty="0"/>
              <a:t>作为成员函数，有且只有一个参数：</a:t>
            </a:r>
            <a:r>
              <a:rPr lang="en-US" altLang="zh-CN" dirty="0"/>
              <a:t>   </a:t>
            </a:r>
            <a:r>
              <a:rPr lang="en-US" altLang="zh-CN" dirty="0" err="1"/>
              <a:t>a.</a:t>
            </a:r>
            <a:r>
              <a:rPr lang="en-US" altLang="zh-CN" dirty="0" err="1">
                <a:solidFill>
                  <a:srgbClr val="0070C0"/>
                </a:solidFill>
              </a:rPr>
              <a:t>operator</a:t>
            </a:r>
            <a:r>
              <a:rPr lang="en-US" altLang="zh-CN" dirty="0">
                <a:solidFill>
                  <a:srgbClr val="0070C0"/>
                </a:solidFill>
              </a:rPr>
              <a:t>@(</a:t>
            </a:r>
            <a:r>
              <a:rPr lang="en-US" altLang="zh-CN" dirty="0"/>
              <a:t>b)</a:t>
            </a:r>
          </a:p>
          <a:p>
            <a:pPr marL="0" indent="0">
              <a:buNone/>
            </a:pPr>
            <a:r>
              <a:rPr lang="zh-CN" altLang="en-US" dirty="0"/>
              <a:t>    作为外部函数，有且只有</a:t>
            </a:r>
            <a:r>
              <a:rPr lang="en-US" altLang="zh-CN" dirty="0"/>
              <a:t>2</a:t>
            </a:r>
            <a:r>
              <a:rPr lang="zh-CN" altLang="en-US" dirty="0"/>
              <a:t>个参数：</a:t>
            </a:r>
            <a:r>
              <a:rPr lang="en-US" altLang="zh-CN" dirty="0">
                <a:solidFill>
                  <a:srgbClr val="0070C0"/>
                </a:solidFill>
              </a:rPr>
              <a:t>operator@</a:t>
            </a:r>
            <a:r>
              <a:rPr lang="en-US" altLang="zh-CN" dirty="0"/>
              <a:t>(</a:t>
            </a:r>
            <a:r>
              <a:rPr lang="en-US" altLang="zh-CN" dirty="0" err="1"/>
              <a:t>a,b</a:t>
            </a:r>
            <a:r>
              <a:rPr lang="en-US" altLang="zh-CN" dirty="0"/>
              <a:t>)</a:t>
            </a:r>
          </a:p>
          <a:p>
            <a:r>
              <a:rPr lang="zh-CN" altLang="en-US" dirty="0"/>
              <a:t>一元运算符</a:t>
            </a:r>
            <a:endParaRPr lang="en-US" altLang="zh-CN" dirty="0"/>
          </a:p>
          <a:p>
            <a:pPr marL="0" indent="0">
              <a:buNone/>
            </a:pPr>
            <a:r>
              <a:rPr lang="zh-CN" altLang="en-US" dirty="0"/>
              <a:t>    作为成员函数，参数列表为空：</a:t>
            </a:r>
            <a:r>
              <a:rPr lang="en-US" altLang="zh-CN" dirty="0"/>
              <a:t>   </a:t>
            </a:r>
            <a:r>
              <a:rPr lang="en-US" altLang="zh-CN" dirty="0" err="1"/>
              <a:t>a.</a:t>
            </a:r>
            <a:r>
              <a:rPr lang="en-US" altLang="zh-CN" dirty="0" err="1">
                <a:solidFill>
                  <a:srgbClr val="0070C0"/>
                </a:solidFill>
              </a:rPr>
              <a:t>operator</a:t>
            </a:r>
            <a:r>
              <a:rPr lang="en-US" altLang="zh-CN" dirty="0">
                <a:solidFill>
                  <a:srgbClr val="0070C0"/>
                </a:solidFill>
              </a:rPr>
              <a:t>++(</a:t>
            </a:r>
            <a:r>
              <a:rPr lang="en-US" altLang="zh-CN" dirty="0"/>
              <a:t>)</a:t>
            </a:r>
          </a:p>
          <a:p>
            <a:pPr marL="0" indent="0">
              <a:buNone/>
            </a:pPr>
            <a:r>
              <a:rPr lang="zh-CN" altLang="en-US" dirty="0"/>
              <a:t>    作为外部函数，有且只有</a:t>
            </a:r>
            <a:r>
              <a:rPr lang="en-US" altLang="zh-CN" dirty="0"/>
              <a:t>1</a:t>
            </a:r>
            <a:r>
              <a:rPr lang="zh-CN" altLang="en-US" dirty="0"/>
              <a:t>个参数：</a:t>
            </a:r>
            <a:r>
              <a:rPr lang="en-US" altLang="zh-CN" dirty="0">
                <a:solidFill>
                  <a:srgbClr val="0070C0"/>
                </a:solidFill>
              </a:rPr>
              <a:t>operator-</a:t>
            </a:r>
            <a:r>
              <a:rPr lang="en-US" altLang="zh-CN" dirty="0"/>
              <a:t>(a)</a:t>
            </a:r>
          </a:p>
          <a:p>
            <a:endParaRPr lang="en-US" dirty="0"/>
          </a:p>
        </p:txBody>
      </p:sp>
    </p:spTree>
    <p:extLst>
      <p:ext uri="{BB962C8B-B14F-4D97-AF65-F5344CB8AC3E}">
        <p14:creationId xmlns:p14="http://schemas.microsoft.com/office/powerpoint/2010/main" val="356103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F4F54A-A3A5-4E3D-BB59-BE656E9393A0}"/>
              </a:ext>
            </a:extLst>
          </p:cNvPr>
          <p:cNvPicPr>
            <a:picLocks noChangeAspect="1"/>
          </p:cNvPicPr>
          <p:nvPr/>
        </p:nvPicPr>
        <p:blipFill>
          <a:blip r:embed="rId2"/>
          <a:stretch>
            <a:fillRect/>
          </a:stretch>
        </p:blipFill>
        <p:spPr>
          <a:xfrm>
            <a:off x="1064895" y="415607"/>
            <a:ext cx="7365122" cy="6046153"/>
          </a:xfrm>
          <a:prstGeom prst="rect">
            <a:avLst/>
          </a:prstGeom>
        </p:spPr>
      </p:pic>
      <p:sp>
        <p:nvSpPr>
          <p:cNvPr id="6" name="矩形 5">
            <a:extLst>
              <a:ext uri="{FF2B5EF4-FFF2-40B4-BE49-F238E27FC236}">
                <a16:creationId xmlns:a16="http://schemas.microsoft.com/office/drawing/2014/main" id="{D87DEEA6-C0B1-4016-817D-D8F9E3D342CA}"/>
              </a:ext>
            </a:extLst>
          </p:cNvPr>
          <p:cNvSpPr/>
          <p:nvPr/>
        </p:nvSpPr>
        <p:spPr>
          <a:xfrm>
            <a:off x="1615440" y="2174240"/>
            <a:ext cx="5831840" cy="112776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77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E9042A-E90F-4012-9E5E-A7EBE06BD620}"/>
              </a:ext>
            </a:extLst>
          </p:cNvPr>
          <p:cNvPicPr>
            <a:picLocks noChangeAspect="1"/>
          </p:cNvPicPr>
          <p:nvPr/>
        </p:nvPicPr>
        <p:blipFill>
          <a:blip r:embed="rId2"/>
          <a:stretch>
            <a:fillRect/>
          </a:stretch>
        </p:blipFill>
        <p:spPr>
          <a:xfrm>
            <a:off x="955992" y="294957"/>
            <a:ext cx="7482540" cy="6248083"/>
          </a:xfrm>
          <a:prstGeom prst="rect">
            <a:avLst/>
          </a:prstGeom>
        </p:spPr>
      </p:pic>
      <p:sp>
        <p:nvSpPr>
          <p:cNvPr id="7" name="矩形 6">
            <a:extLst>
              <a:ext uri="{FF2B5EF4-FFF2-40B4-BE49-F238E27FC236}">
                <a16:creationId xmlns:a16="http://schemas.microsoft.com/office/drawing/2014/main" id="{1E797309-B1CC-4840-8708-18ECF8627433}"/>
              </a:ext>
            </a:extLst>
          </p:cNvPr>
          <p:cNvSpPr/>
          <p:nvPr/>
        </p:nvSpPr>
        <p:spPr>
          <a:xfrm>
            <a:off x="1564640" y="2042160"/>
            <a:ext cx="6217920" cy="42672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矩形 7">
            <a:extLst>
              <a:ext uri="{FF2B5EF4-FFF2-40B4-BE49-F238E27FC236}">
                <a16:creationId xmlns:a16="http://schemas.microsoft.com/office/drawing/2014/main" id="{09E6C37F-A921-4D6D-AA26-4BDF3DA5448C}"/>
              </a:ext>
            </a:extLst>
          </p:cNvPr>
          <p:cNvSpPr/>
          <p:nvPr/>
        </p:nvSpPr>
        <p:spPr>
          <a:xfrm>
            <a:off x="924560" y="3556000"/>
            <a:ext cx="5821680" cy="117856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223669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92757-D8A5-4547-81FC-C59FA8E1F6F0}"/>
              </a:ext>
            </a:extLst>
          </p:cNvPr>
          <p:cNvSpPr>
            <a:spLocks noGrp="1"/>
          </p:cNvSpPr>
          <p:nvPr>
            <p:ph type="title"/>
          </p:nvPr>
        </p:nvSpPr>
        <p:spPr/>
        <p:txBody>
          <a:bodyPr/>
          <a:lstStyle/>
          <a:p>
            <a:r>
              <a:rPr lang="zh-CN" altLang="en-US" dirty="0"/>
              <a:t>成员函数和外部函数重载的主要区别</a:t>
            </a:r>
            <a:endParaRPr lang="en-US" dirty="0"/>
          </a:p>
        </p:txBody>
      </p:sp>
      <p:sp>
        <p:nvSpPr>
          <p:cNvPr id="3" name="内容占位符 2">
            <a:extLst>
              <a:ext uri="{FF2B5EF4-FFF2-40B4-BE49-F238E27FC236}">
                <a16:creationId xmlns:a16="http://schemas.microsoft.com/office/drawing/2014/main" id="{36215DA5-C6D2-4960-B511-08798D2F94DA}"/>
              </a:ext>
            </a:extLst>
          </p:cNvPr>
          <p:cNvSpPr>
            <a:spLocks noGrp="1"/>
          </p:cNvSpPr>
          <p:nvPr>
            <p:ph idx="1"/>
          </p:nvPr>
        </p:nvSpPr>
        <p:spPr/>
        <p:txBody>
          <a:bodyPr/>
          <a:lstStyle/>
          <a:p>
            <a:r>
              <a:rPr lang="zh-CN" altLang="en-US" dirty="0"/>
              <a:t>作为外部函数重载的运算符的第一个操作数可以是能转化为这个类类型的变量。</a:t>
            </a:r>
            <a:endParaRPr lang="en-US" dirty="0"/>
          </a:p>
          <a:p>
            <a:endParaRPr lang="en-US" dirty="0"/>
          </a:p>
        </p:txBody>
      </p:sp>
      <p:pic>
        <p:nvPicPr>
          <p:cNvPr id="4" name="图片 3">
            <a:extLst>
              <a:ext uri="{FF2B5EF4-FFF2-40B4-BE49-F238E27FC236}">
                <a16:creationId xmlns:a16="http://schemas.microsoft.com/office/drawing/2014/main" id="{24FA6CE4-A7CA-4EF3-AC77-E8495BF6D774}"/>
              </a:ext>
            </a:extLst>
          </p:cNvPr>
          <p:cNvPicPr>
            <a:picLocks noChangeAspect="1"/>
          </p:cNvPicPr>
          <p:nvPr/>
        </p:nvPicPr>
        <p:blipFill>
          <a:blip r:embed="rId2"/>
          <a:stretch>
            <a:fillRect/>
          </a:stretch>
        </p:blipFill>
        <p:spPr>
          <a:xfrm>
            <a:off x="337185" y="2948940"/>
            <a:ext cx="7677150" cy="3276600"/>
          </a:xfrm>
          <a:prstGeom prst="rect">
            <a:avLst/>
          </a:prstGeom>
        </p:spPr>
      </p:pic>
      <p:pic>
        <p:nvPicPr>
          <p:cNvPr id="5" name="图片 4">
            <a:extLst>
              <a:ext uri="{FF2B5EF4-FFF2-40B4-BE49-F238E27FC236}">
                <a16:creationId xmlns:a16="http://schemas.microsoft.com/office/drawing/2014/main" id="{77F10383-98AC-4CC5-B93A-0D2076CADC5E}"/>
              </a:ext>
            </a:extLst>
          </p:cNvPr>
          <p:cNvPicPr>
            <a:picLocks noChangeAspect="1"/>
          </p:cNvPicPr>
          <p:nvPr/>
        </p:nvPicPr>
        <p:blipFill>
          <a:blip r:embed="rId3"/>
          <a:stretch>
            <a:fillRect/>
          </a:stretch>
        </p:blipFill>
        <p:spPr>
          <a:xfrm>
            <a:off x="8372475" y="4255770"/>
            <a:ext cx="3819525" cy="1943100"/>
          </a:xfrm>
          <a:prstGeom prst="rect">
            <a:avLst/>
          </a:prstGeom>
        </p:spPr>
      </p:pic>
    </p:spTree>
    <p:extLst>
      <p:ext uri="{BB962C8B-B14F-4D97-AF65-F5344CB8AC3E}">
        <p14:creationId xmlns:p14="http://schemas.microsoft.com/office/powerpoint/2010/main" val="354911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92757-D8A5-4547-81FC-C59FA8E1F6F0}"/>
              </a:ext>
            </a:extLst>
          </p:cNvPr>
          <p:cNvSpPr>
            <a:spLocks noGrp="1"/>
          </p:cNvSpPr>
          <p:nvPr>
            <p:ph type="title"/>
          </p:nvPr>
        </p:nvSpPr>
        <p:spPr/>
        <p:txBody>
          <a:bodyPr/>
          <a:lstStyle/>
          <a:p>
            <a:r>
              <a:rPr lang="zh-CN" altLang="en-US" dirty="0"/>
              <a:t>成员函数和外部函数重载的主要区别</a:t>
            </a:r>
            <a:endParaRPr lang="en-US" dirty="0"/>
          </a:p>
        </p:txBody>
      </p:sp>
      <p:sp>
        <p:nvSpPr>
          <p:cNvPr id="3" name="内容占位符 2">
            <a:extLst>
              <a:ext uri="{FF2B5EF4-FFF2-40B4-BE49-F238E27FC236}">
                <a16:creationId xmlns:a16="http://schemas.microsoft.com/office/drawing/2014/main" id="{36215DA5-C6D2-4960-B511-08798D2F94DA}"/>
              </a:ext>
            </a:extLst>
          </p:cNvPr>
          <p:cNvSpPr>
            <a:spLocks noGrp="1"/>
          </p:cNvSpPr>
          <p:nvPr>
            <p:ph idx="1"/>
          </p:nvPr>
        </p:nvSpPr>
        <p:spPr/>
        <p:txBody>
          <a:bodyPr/>
          <a:lstStyle/>
          <a:p>
            <a:r>
              <a:rPr lang="zh-CN" altLang="en-US" dirty="0"/>
              <a:t>作为成员函数重载的运算符的第一个操作数必须是这个类的对象，不能是其他可转化为这个类类型的变量。</a:t>
            </a:r>
            <a:endParaRPr lang="en-US" altLang="zh-CN" dirty="0"/>
          </a:p>
          <a:p>
            <a:endParaRPr lang="en-US" dirty="0"/>
          </a:p>
        </p:txBody>
      </p:sp>
      <p:pic>
        <p:nvPicPr>
          <p:cNvPr id="4" name="图片 3">
            <a:extLst>
              <a:ext uri="{FF2B5EF4-FFF2-40B4-BE49-F238E27FC236}">
                <a16:creationId xmlns:a16="http://schemas.microsoft.com/office/drawing/2014/main" id="{D1E2312B-F2B5-4C60-935A-03F4E43DA20B}"/>
              </a:ext>
            </a:extLst>
          </p:cNvPr>
          <p:cNvPicPr>
            <a:picLocks noChangeAspect="1"/>
          </p:cNvPicPr>
          <p:nvPr/>
        </p:nvPicPr>
        <p:blipFill>
          <a:blip r:embed="rId2"/>
          <a:stretch>
            <a:fillRect/>
          </a:stretch>
        </p:blipFill>
        <p:spPr>
          <a:xfrm>
            <a:off x="456564" y="3024187"/>
            <a:ext cx="7880555" cy="3051493"/>
          </a:xfrm>
          <a:prstGeom prst="rect">
            <a:avLst/>
          </a:prstGeom>
        </p:spPr>
      </p:pic>
      <p:pic>
        <p:nvPicPr>
          <p:cNvPr id="5" name="图片 4">
            <a:extLst>
              <a:ext uri="{FF2B5EF4-FFF2-40B4-BE49-F238E27FC236}">
                <a16:creationId xmlns:a16="http://schemas.microsoft.com/office/drawing/2014/main" id="{323805F6-90EE-4874-8655-6088E5499110}"/>
              </a:ext>
            </a:extLst>
          </p:cNvPr>
          <p:cNvPicPr>
            <a:picLocks noChangeAspect="1"/>
          </p:cNvPicPr>
          <p:nvPr/>
        </p:nvPicPr>
        <p:blipFill>
          <a:blip r:embed="rId3"/>
          <a:stretch>
            <a:fillRect/>
          </a:stretch>
        </p:blipFill>
        <p:spPr>
          <a:xfrm>
            <a:off x="8505825" y="3982720"/>
            <a:ext cx="3686175" cy="1981200"/>
          </a:xfrm>
          <a:prstGeom prst="rect">
            <a:avLst/>
          </a:prstGeom>
        </p:spPr>
      </p:pic>
    </p:spTree>
    <p:extLst>
      <p:ext uri="{BB962C8B-B14F-4D97-AF65-F5344CB8AC3E}">
        <p14:creationId xmlns:p14="http://schemas.microsoft.com/office/powerpoint/2010/main" val="398419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AB1D6-B04C-4BE8-AE24-168B9C75BEEC}"/>
              </a:ext>
            </a:extLst>
          </p:cNvPr>
          <p:cNvSpPr>
            <a:spLocks noGrp="1"/>
          </p:cNvSpPr>
          <p:nvPr>
            <p:ph type="title"/>
          </p:nvPr>
        </p:nvSpPr>
        <p:spPr/>
        <p:txBody>
          <a:bodyPr/>
          <a:lstStyle/>
          <a:p>
            <a:r>
              <a:rPr lang="zh-CN" altLang="en-US" dirty="0"/>
              <a:t>赋值运算符</a:t>
            </a:r>
            <a:r>
              <a:rPr lang="en-US" altLang="zh-CN" dirty="0"/>
              <a:t>=</a:t>
            </a:r>
            <a:endParaRPr lang="en-US" dirty="0"/>
          </a:p>
        </p:txBody>
      </p:sp>
      <p:sp>
        <p:nvSpPr>
          <p:cNvPr id="3" name="内容占位符 2">
            <a:extLst>
              <a:ext uri="{FF2B5EF4-FFF2-40B4-BE49-F238E27FC236}">
                <a16:creationId xmlns:a16="http://schemas.microsoft.com/office/drawing/2014/main" id="{8255DC13-785F-4BD6-96F4-7C22B1792AA9}"/>
              </a:ext>
            </a:extLst>
          </p:cNvPr>
          <p:cNvSpPr>
            <a:spLocks noGrp="1"/>
          </p:cNvSpPr>
          <p:nvPr>
            <p:ph idx="1"/>
          </p:nvPr>
        </p:nvSpPr>
        <p:spPr/>
        <p:txBody>
          <a:bodyPr/>
          <a:lstStyle/>
          <a:p>
            <a:r>
              <a:rPr lang="zh-CN" altLang="en-US" dirty="0"/>
              <a:t>对于</a:t>
            </a:r>
            <a:r>
              <a:rPr lang="en-US" altLang="zh-CN" dirty="0"/>
              <a:t>Point</a:t>
            </a:r>
            <a:r>
              <a:rPr lang="zh-CN" altLang="en-US" dirty="0"/>
              <a:t>对象，可以直接用赋值运算符 </a:t>
            </a:r>
            <a:r>
              <a:rPr lang="en-US" altLang="zh-CN" dirty="0"/>
              <a:t>= </a:t>
            </a:r>
            <a:r>
              <a:rPr lang="zh-CN" altLang="en-US" dirty="0"/>
              <a:t>：</a:t>
            </a:r>
          </a:p>
          <a:p>
            <a:pPr marL="0" indent="0">
              <a:buNone/>
            </a:pPr>
            <a:r>
              <a:rPr lang="en-US" dirty="0"/>
              <a:t>        P = Q;</a:t>
            </a:r>
          </a:p>
          <a:p>
            <a:r>
              <a:rPr lang="zh-CN" altLang="en-US" dirty="0"/>
              <a:t>对于</a:t>
            </a:r>
            <a:r>
              <a:rPr lang="en-US" altLang="zh-CN" dirty="0"/>
              <a:t>Point</a:t>
            </a:r>
            <a:r>
              <a:rPr lang="zh-CN" altLang="en-US" dirty="0"/>
              <a:t>类，编译器生成的默认赋值运算符</a:t>
            </a:r>
            <a:r>
              <a:rPr lang="en-US" altLang="zh-CN" dirty="0"/>
              <a:t>operator = ()</a:t>
            </a:r>
            <a:r>
              <a:rPr lang="zh-CN" altLang="en-US" dirty="0"/>
              <a:t>如下：</a:t>
            </a:r>
            <a:endParaRPr lang="en-US" dirty="0"/>
          </a:p>
        </p:txBody>
      </p:sp>
      <p:pic>
        <p:nvPicPr>
          <p:cNvPr id="5" name="图片 4">
            <a:extLst>
              <a:ext uri="{FF2B5EF4-FFF2-40B4-BE49-F238E27FC236}">
                <a16:creationId xmlns:a16="http://schemas.microsoft.com/office/drawing/2014/main" id="{FE7F5C96-C547-4DCC-A45B-60E37D5888E4}"/>
              </a:ext>
            </a:extLst>
          </p:cNvPr>
          <p:cNvPicPr>
            <a:picLocks noChangeAspect="1"/>
          </p:cNvPicPr>
          <p:nvPr/>
        </p:nvPicPr>
        <p:blipFill>
          <a:blip r:embed="rId2"/>
          <a:stretch>
            <a:fillRect/>
          </a:stretch>
        </p:blipFill>
        <p:spPr>
          <a:xfrm>
            <a:off x="1509077" y="3370262"/>
            <a:ext cx="6048201" cy="3406458"/>
          </a:xfrm>
          <a:prstGeom prst="rect">
            <a:avLst/>
          </a:prstGeom>
        </p:spPr>
      </p:pic>
      <p:sp>
        <p:nvSpPr>
          <p:cNvPr id="7" name="矩形 6">
            <a:extLst>
              <a:ext uri="{FF2B5EF4-FFF2-40B4-BE49-F238E27FC236}">
                <a16:creationId xmlns:a16="http://schemas.microsoft.com/office/drawing/2014/main" id="{944AD076-959E-4DF9-96C2-2BD10554CD80}"/>
              </a:ext>
            </a:extLst>
          </p:cNvPr>
          <p:cNvSpPr/>
          <p:nvPr/>
        </p:nvSpPr>
        <p:spPr>
          <a:xfrm>
            <a:off x="2011680" y="4328160"/>
            <a:ext cx="5811520" cy="208280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8505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AB1D6-B04C-4BE8-AE24-168B9C75BEEC}"/>
              </a:ext>
            </a:extLst>
          </p:cNvPr>
          <p:cNvSpPr>
            <a:spLocks noGrp="1"/>
          </p:cNvSpPr>
          <p:nvPr>
            <p:ph type="title"/>
          </p:nvPr>
        </p:nvSpPr>
        <p:spPr/>
        <p:txBody>
          <a:bodyPr/>
          <a:lstStyle/>
          <a:p>
            <a:r>
              <a:rPr lang="zh-CN" altLang="en-US" dirty="0"/>
              <a:t>赋值运算符</a:t>
            </a:r>
            <a:r>
              <a:rPr lang="en-US" altLang="zh-CN" dirty="0"/>
              <a:t>=</a:t>
            </a:r>
            <a:endParaRPr lang="en-US" dirty="0"/>
          </a:p>
        </p:txBody>
      </p:sp>
      <p:sp>
        <p:nvSpPr>
          <p:cNvPr id="3" name="内容占位符 2">
            <a:extLst>
              <a:ext uri="{FF2B5EF4-FFF2-40B4-BE49-F238E27FC236}">
                <a16:creationId xmlns:a16="http://schemas.microsoft.com/office/drawing/2014/main" id="{8255DC13-785F-4BD6-96F4-7C22B1792AA9}"/>
              </a:ext>
            </a:extLst>
          </p:cNvPr>
          <p:cNvSpPr>
            <a:spLocks noGrp="1"/>
          </p:cNvSpPr>
          <p:nvPr>
            <p:ph idx="1"/>
          </p:nvPr>
        </p:nvSpPr>
        <p:spPr/>
        <p:txBody>
          <a:bodyPr/>
          <a:lstStyle/>
          <a:p>
            <a:r>
              <a:rPr lang="zh-CN" altLang="en-US" dirty="0"/>
              <a:t>只能以成员函数的形式重载赋值运算符</a:t>
            </a:r>
            <a:r>
              <a:rPr lang="en-US" dirty="0"/>
              <a:t>operator=()</a:t>
            </a:r>
            <a:r>
              <a:rPr lang="zh-CN" altLang="en-US" dirty="0"/>
              <a:t>，并且重载的函数最后必须返回自引用（</a:t>
            </a:r>
            <a:r>
              <a:rPr lang="en-US" dirty="0"/>
              <a:t>*this</a:t>
            </a:r>
            <a:r>
              <a:rPr lang="zh-CN" altLang="en-US" dirty="0"/>
              <a:t>）。</a:t>
            </a:r>
            <a:endParaRPr lang="en-US" altLang="zh-CN" dirty="0"/>
          </a:p>
          <a:p>
            <a:r>
              <a:rPr lang="zh-CN" altLang="en-US" dirty="0"/>
              <a:t>对于占用资源的类，默认的赋值运算符函数会导致“共享同一资源”问题。如</a:t>
            </a:r>
            <a:r>
              <a:rPr lang="en-US" altLang="zh-CN" dirty="0"/>
              <a:t>string</a:t>
            </a:r>
            <a:r>
              <a:rPr lang="zh-CN" altLang="en-US" dirty="0"/>
              <a:t>、</a:t>
            </a:r>
            <a:r>
              <a:rPr lang="en-US" altLang="zh-CN" dirty="0"/>
              <a:t>vector</a:t>
            </a:r>
            <a:r>
              <a:rPr lang="zh-CN" altLang="en-US" dirty="0"/>
              <a:t>。应该重新定义赋值运算符函数！</a:t>
            </a:r>
            <a:endParaRPr lang="en-US" dirty="0"/>
          </a:p>
        </p:txBody>
      </p:sp>
    </p:spTree>
    <p:extLst>
      <p:ext uri="{BB962C8B-B14F-4D97-AF65-F5344CB8AC3E}">
        <p14:creationId xmlns:p14="http://schemas.microsoft.com/office/powerpoint/2010/main" val="24956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94D03-BD45-43DA-BC2B-6A814951FF3D}"/>
              </a:ext>
            </a:extLst>
          </p:cNvPr>
          <p:cNvSpPr>
            <a:spLocks noGrp="1"/>
          </p:cNvSpPr>
          <p:nvPr>
            <p:ph type="title"/>
          </p:nvPr>
        </p:nvSpPr>
        <p:spPr/>
        <p:txBody>
          <a:bodyPr/>
          <a:lstStyle/>
          <a:p>
            <a:r>
              <a:rPr lang="zh-CN" altLang="en-US" dirty="0"/>
              <a:t>下标运算符</a:t>
            </a:r>
            <a:r>
              <a:rPr lang="en-US" altLang="zh-CN" dirty="0"/>
              <a:t>[]</a:t>
            </a:r>
            <a:endParaRPr lang="en-US" dirty="0"/>
          </a:p>
        </p:txBody>
      </p:sp>
      <p:sp>
        <p:nvSpPr>
          <p:cNvPr id="3" name="内容占位符 2">
            <a:extLst>
              <a:ext uri="{FF2B5EF4-FFF2-40B4-BE49-F238E27FC236}">
                <a16:creationId xmlns:a16="http://schemas.microsoft.com/office/drawing/2014/main" id="{EE3907FF-8E58-45D7-8CB9-095A90293CA1}"/>
              </a:ext>
            </a:extLst>
          </p:cNvPr>
          <p:cNvSpPr>
            <a:spLocks noGrp="1"/>
          </p:cNvSpPr>
          <p:nvPr>
            <p:ph idx="1"/>
          </p:nvPr>
        </p:nvSpPr>
        <p:spPr/>
        <p:txBody>
          <a:bodyPr/>
          <a:lstStyle/>
          <a:p>
            <a:r>
              <a:rPr lang="zh-CN" altLang="en-US" dirty="0"/>
              <a:t>下标运算符通常定义</a:t>
            </a:r>
            <a:r>
              <a:rPr lang="en-US" altLang="zh-CN" dirty="0"/>
              <a:t>2</a:t>
            </a:r>
            <a:r>
              <a:rPr lang="zh-CN" altLang="en-US" dirty="0"/>
              <a:t>个版本，</a:t>
            </a:r>
          </a:p>
          <a:p>
            <a:r>
              <a:rPr lang="zh-CN" altLang="en-US" dirty="0"/>
              <a:t>一个是返回可以被修改的引用，即可以作为赋值运算符的左操作数，</a:t>
            </a:r>
            <a:endParaRPr lang="en-US" altLang="zh-CN" dirty="0"/>
          </a:p>
          <a:p>
            <a:pPr marL="0" indent="0">
              <a:buNone/>
            </a:pPr>
            <a:r>
              <a:rPr lang="en-US" altLang="zh-CN" dirty="0"/>
              <a:t>    </a:t>
            </a:r>
            <a:r>
              <a:rPr lang="en-US" altLang="zh-CN" dirty="0">
                <a:solidFill>
                  <a:srgbClr val="0070C0"/>
                </a:solidFill>
              </a:rPr>
              <a:t>T&amp;</a:t>
            </a:r>
            <a:r>
              <a:rPr lang="en-US" altLang="zh-CN" dirty="0"/>
              <a:t> operator[](int </a:t>
            </a:r>
            <a:r>
              <a:rPr lang="en-US" altLang="zh-CN" dirty="0" err="1"/>
              <a:t>i</a:t>
            </a:r>
            <a:r>
              <a:rPr lang="en-US" altLang="zh-CN" dirty="0"/>
              <a:t>) ;</a:t>
            </a:r>
            <a:endParaRPr lang="zh-CN" altLang="en-US" dirty="0"/>
          </a:p>
          <a:p>
            <a:r>
              <a:rPr lang="zh-CN" altLang="en-US" dirty="0"/>
              <a:t>另外一种是</a:t>
            </a:r>
            <a:r>
              <a:rPr lang="en-US" altLang="zh-CN" dirty="0"/>
              <a:t>const</a:t>
            </a:r>
            <a:r>
              <a:rPr lang="zh-CN" altLang="en-US" dirty="0"/>
              <a:t>成员函数，返回的是一个值，可用作赋值运算符的右操作数。</a:t>
            </a:r>
            <a:endParaRPr lang="en-US" altLang="zh-CN" dirty="0"/>
          </a:p>
          <a:p>
            <a:pPr marL="0" indent="0">
              <a:buNone/>
            </a:pPr>
            <a:r>
              <a:rPr lang="en-US" altLang="zh-CN" dirty="0"/>
              <a:t>   T operator[](int </a:t>
            </a:r>
            <a:r>
              <a:rPr lang="en-US" altLang="zh-CN" dirty="0" err="1"/>
              <a:t>i</a:t>
            </a:r>
            <a:r>
              <a:rPr lang="en-US" altLang="zh-CN" dirty="0"/>
              <a:t>) </a:t>
            </a:r>
            <a:r>
              <a:rPr lang="en-US" altLang="zh-CN" dirty="0">
                <a:solidFill>
                  <a:srgbClr val="0070C0"/>
                </a:solidFill>
              </a:rPr>
              <a:t>const</a:t>
            </a:r>
            <a:r>
              <a:rPr lang="en-US" altLang="zh-CN" dirty="0"/>
              <a:t>;</a:t>
            </a:r>
            <a:endParaRPr lang="en-US" dirty="0"/>
          </a:p>
        </p:txBody>
      </p:sp>
    </p:spTree>
    <p:extLst>
      <p:ext uri="{BB962C8B-B14F-4D97-AF65-F5344CB8AC3E}">
        <p14:creationId xmlns:p14="http://schemas.microsoft.com/office/powerpoint/2010/main" val="88495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C7178D-504B-49EE-87E8-CDF9C47E4094}"/>
              </a:ext>
            </a:extLst>
          </p:cNvPr>
          <p:cNvPicPr>
            <a:picLocks noChangeAspect="1"/>
          </p:cNvPicPr>
          <p:nvPr/>
        </p:nvPicPr>
        <p:blipFill>
          <a:blip r:embed="rId2"/>
          <a:stretch>
            <a:fillRect/>
          </a:stretch>
        </p:blipFill>
        <p:spPr>
          <a:xfrm>
            <a:off x="423076" y="329861"/>
            <a:ext cx="8362950" cy="5772150"/>
          </a:xfrm>
          <a:prstGeom prst="rect">
            <a:avLst/>
          </a:prstGeom>
        </p:spPr>
      </p:pic>
    </p:spTree>
    <p:extLst>
      <p:ext uri="{BB962C8B-B14F-4D97-AF65-F5344CB8AC3E}">
        <p14:creationId xmlns:p14="http://schemas.microsoft.com/office/powerpoint/2010/main" val="104711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5AC3841-9AD2-4FA1-BF3E-22B1634BF078}"/>
              </a:ext>
            </a:extLst>
          </p:cNvPr>
          <p:cNvPicPr>
            <a:picLocks noChangeAspect="1"/>
          </p:cNvPicPr>
          <p:nvPr/>
        </p:nvPicPr>
        <p:blipFill>
          <a:blip r:embed="rId2"/>
          <a:stretch>
            <a:fillRect/>
          </a:stretch>
        </p:blipFill>
        <p:spPr>
          <a:xfrm>
            <a:off x="907695" y="2320724"/>
            <a:ext cx="8601075" cy="2962275"/>
          </a:xfrm>
          <a:prstGeom prst="rect">
            <a:avLst/>
          </a:prstGeom>
        </p:spPr>
      </p:pic>
    </p:spTree>
    <p:extLst>
      <p:ext uri="{BB962C8B-B14F-4D97-AF65-F5344CB8AC3E}">
        <p14:creationId xmlns:p14="http://schemas.microsoft.com/office/powerpoint/2010/main" val="424095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lstStyle/>
          <a:p>
            <a:r>
              <a:rPr lang="zh-CN" altLang="en-US" b="1" dirty="0"/>
              <a:t>运算符：比函数更直观</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640235"/>
          </a:xfrm>
        </p:spPr>
        <p:txBody>
          <a:bodyPr>
            <a:normAutofit lnSpcReduction="10000"/>
          </a:bodyPr>
          <a:lstStyle/>
          <a:p>
            <a:r>
              <a:rPr lang="zh-CN" altLang="en-US" dirty="0"/>
              <a:t>再复杂的计算都归结为对基本类型的运算</a:t>
            </a:r>
            <a:endParaRPr lang="en-US" altLang="zh-CN" dirty="0"/>
          </a:p>
          <a:p>
            <a:r>
              <a:rPr lang="zh-CN" altLang="en-US" dirty="0"/>
              <a:t>人们熟悉运算符</a:t>
            </a:r>
            <a:endParaRPr lang="en-US" altLang="zh-CN" dirty="0"/>
          </a:p>
          <a:p>
            <a:r>
              <a:rPr lang="zh-CN" altLang="en-US" dirty="0"/>
              <a:t>运算符比函数更直观</a:t>
            </a:r>
            <a:endParaRPr lang="en-US" dirty="0"/>
          </a:p>
        </p:txBody>
      </p:sp>
      <p:sp>
        <p:nvSpPr>
          <p:cNvPr id="4" name="文本框 3">
            <a:extLst>
              <a:ext uri="{FF2B5EF4-FFF2-40B4-BE49-F238E27FC236}">
                <a16:creationId xmlns:a16="http://schemas.microsoft.com/office/drawing/2014/main" id="{C6BB509C-D565-45A5-9D3A-7C6027CCB37C}"/>
              </a:ext>
            </a:extLst>
          </p:cNvPr>
          <p:cNvSpPr txBox="1"/>
          <p:nvPr/>
        </p:nvSpPr>
        <p:spPr>
          <a:xfrm>
            <a:off x="1482570" y="3222594"/>
            <a:ext cx="3773011" cy="584775"/>
          </a:xfrm>
          <a:prstGeom prst="rect">
            <a:avLst/>
          </a:prstGeom>
          <a:noFill/>
        </p:spPr>
        <p:txBody>
          <a:bodyPr wrap="square" rtlCol="0">
            <a:spAutoFit/>
          </a:bodyPr>
          <a:lstStyle/>
          <a:p>
            <a:r>
              <a:rPr lang="es-ES" sz="3200" dirty="0"/>
              <a:t>add(x, multiply( y, z))</a:t>
            </a:r>
            <a:endParaRPr lang="en-US" sz="3200" dirty="0"/>
          </a:p>
        </p:txBody>
      </p:sp>
      <p:sp>
        <p:nvSpPr>
          <p:cNvPr id="5" name="文本框 4">
            <a:extLst>
              <a:ext uri="{FF2B5EF4-FFF2-40B4-BE49-F238E27FC236}">
                <a16:creationId xmlns:a16="http://schemas.microsoft.com/office/drawing/2014/main" id="{E8E46329-8C9D-41B5-9EB4-640CFCB01E9B}"/>
              </a:ext>
            </a:extLst>
          </p:cNvPr>
          <p:cNvSpPr txBox="1"/>
          <p:nvPr/>
        </p:nvSpPr>
        <p:spPr>
          <a:xfrm>
            <a:off x="1528439" y="3987555"/>
            <a:ext cx="1765178" cy="584775"/>
          </a:xfrm>
          <a:prstGeom prst="rect">
            <a:avLst/>
          </a:prstGeom>
          <a:noFill/>
        </p:spPr>
        <p:txBody>
          <a:bodyPr wrap="square" rtlCol="0">
            <a:spAutoFit/>
          </a:bodyPr>
          <a:lstStyle/>
          <a:p>
            <a:r>
              <a:rPr lang="en-US" altLang="zh-CN" sz="3200" dirty="0" err="1"/>
              <a:t>x+y</a:t>
            </a:r>
            <a:r>
              <a:rPr lang="en-US" altLang="zh-CN" sz="3200" dirty="0"/>
              <a:t>*z</a:t>
            </a:r>
            <a:endParaRPr lang="en-US" sz="3200" dirty="0"/>
          </a:p>
        </p:txBody>
      </p:sp>
    </p:spTree>
    <p:extLst>
      <p:ext uri="{BB962C8B-B14F-4D97-AF65-F5344CB8AC3E}">
        <p14:creationId xmlns:p14="http://schemas.microsoft.com/office/powerpoint/2010/main" val="29151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F8548-B9EF-47A7-AE73-6D8B6D809BA0}"/>
              </a:ext>
            </a:extLst>
          </p:cNvPr>
          <p:cNvSpPr>
            <a:spLocks noGrp="1"/>
          </p:cNvSpPr>
          <p:nvPr>
            <p:ph type="title"/>
          </p:nvPr>
        </p:nvSpPr>
        <p:spPr/>
        <p:txBody>
          <a:bodyPr/>
          <a:lstStyle/>
          <a:p>
            <a:r>
              <a:rPr lang="zh-CN" altLang="en-US" dirty="0"/>
              <a:t>输入输出运算符</a:t>
            </a:r>
            <a:r>
              <a:rPr lang="en-US" altLang="zh-CN" dirty="0"/>
              <a:t>&lt;&lt;</a:t>
            </a:r>
            <a:r>
              <a:rPr lang="zh-CN" altLang="en-US" dirty="0"/>
              <a:t>和</a:t>
            </a:r>
            <a:r>
              <a:rPr lang="en-US" altLang="zh-CN" dirty="0"/>
              <a:t>&gt;&gt;</a:t>
            </a:r>
            <a:endParaRPr lang="en-US" dirty="0"/>
          </a:p>
        </p:txBody>
      </p:sp>
      <p:sp>
        <p:nvSpPr>
          <p:cNvPr id="3" name="内容占位符 2">
            <a:extLst>
              <a:ext uri="{FF2B5EF4-FFF2-40B4-BE49-F238E27FC236}">
                <a16:creationId xmlns:a16="http://schemas.microsoft.com/office/drawing/2014/main" id="{0F1E8D86-F1E9-4FD3-ADBE-1F0B5130F7A1}"/>
              </a:ext>
            </a:extLst>
          </p:cNvPr>
          <p:cNvSpPr>
            <a:spLocks noGrp="1"/>
          </p:cNvSpPr>
          <p:nvPr>
            <p:ph idx="1"/>
          </p:nvPr>
        </p:nvSpPr>
        <p:spPr/>
        <p:txBody>
          <a:bodyPr/>
          <a:lstStyle/>
          <a:p>
            <a:r>
              <a:rPr lang="zh-CN" altLang="en-US" dirty="0"/>
              <a:t>其中的输出流参数</a:t>
            </a:r>
            <a:r>
              <a:rPr lang="en-US" dirty="0"/>
              <a:t>out</a:t>
            </a:r>
            <a:r>
              <a:rPr lang="zh-CN" altLang="en-US" dirty="0"/>
              <a:t>必须是引用</a:t>
            </a:r>
            <a:endParaRPr lang="en-US" dirty="0"/>
          </a:p>
        </p:txBody>
      </p:sp>
      <p:pic>
        <p:nvPicPr>
          <p:cNvPr id="7" name="图片 6">
            <a:extLst>
              <a:ext uri="{FF2B5EF4-FFF2-40B4-BE49-F238E27FC236}">
                <a16:creationId xmlns:a16="http://schemas.microsoft.com/office/drawing/2014/main" id="{AC39D5DA-5831-451F-9C14-7BAEDFAB7D1E}"/>
              </a:ext>
            </a:extLst>
          </p:cNvPr>
          <p:cNvPicPr>
            <a:picLocks noChangeAspect="1"/>
          </p:cNvPicPr>
          <p:nvPr/>
        </p:nvPicPr>
        <p:blipFill>
          <a:blip r:embed="rId2"/>
          <a:stretch>
            <a:fillRect/>
          </a:stretch>
        </p:blipFill>
        <p:spPr>
          <a:xfrm>
            <a:off x="818515" y="2411095"/>
            <a:ext cx="9620250" cy="4210050"/>
          </a:xfrm>
          <a:prstGeom prst="rect">
            <a:avLst/>
          </a:prstGeom>
        </p:spPr>
      </p:pic>
      <p:pic>
        <p:nvPicPr>
          <p:cNvPr id="8" name="图片 7">
            <a:extLst>
              <a:ext uri="{FF2B5EF4-FFF2-40B4-BE49-F238E27FC236}">
                <a16:creationId xmlns:a16="http://schemas.microsoft.com/office/drawing/2014/main" id="{9DD30DFA-FC8B-4183-922D-E01919CCD55C}"/>
              </a:ext>
            </a:extLst>
          </p:cNvPr>
          <p:cNvPicPr>
            <a:picLocks noChangeAspect="1"/>
          </p:cNvPicPr>
          <p:nvPr/>
        </p:nvPicPr>
        <p:blipFill>
          <a:blip r:embed="rId3"/>
          <a:stretch>
            <a:fillRect/>
          </a:stretch>
        </p:blipFill>
        <p:spPr>
          <a:xfrm>
            <a:off x="8372475" y="2340884"/>
            <a:ext cx="2762250" cy="1323975"/>
          </a:xfrm>
          <a:prstGeom prst="rect">
            <a:avLst/>
          </a:prstGeom>
        </p:spPr>
      </p:pic>
    </p:spTree>
    <p:extLst>
      <p:ext uri="{BB962C8B-B14F-4D97-AF65-F5344CB8AC3E}">
        <p14:creationId xmlns:p14="http://schemas.microsoft.com/office/powerpoint/2010/main" val="13722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28BC2-4A89-4B21-BBA2-C944EAEC2779}"/>
              </a:ext>
            </a:extLst>
          </p:cNvPr>
          <p:cNvSpPr>
            <a:spLocks noGrp="1"/>
          </p:cNvSpPr>
          <p:nvPr>
            <p:ph type="title"/>
          </p:nvPr>
        </p:nvSpPr>
        <p:spPr/>
        <p:txBody>
          <a:bodyPr/>
          <a:lstStyle/>
          <a:p>
            <a:r>
              <a:rPr lang="zh-CN" altLang="en-US" dirty="0"/>
              <a:t>比较运算符</a:t>
            </a:r>
            <a:r>
              <a:rPr lang="en-US" altLang="zh-CN" dirty="0"/>
              <a:t>: &lt;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a:t>
            </a:r>
            <a:endParaRPr lang="en-US" dirty="0"/>
          </a:p>
        </p:txBody>
      </p:sp>
      <p:pic>
        <p:nvPicPr>
          <p:cNvPr id="4" name="图片 3">
            <a:extLst>
              <a:ext uri="{FF2B5EF4-FFF2-40B4-BE49-F238E27FC236}">
                <a16:creationId xmlns:a16="http://schemas.microsoft.com/office/drawing/2014/main" id="{31CBF820-8423-4BE0-8877-C8CCBDA171AF}"/>
              </a:ext>
            </a:extLst>
          </p:cNvPr>
          <p:cNvPicPr>
            <a:picLocks noChangeAspect="1"/>
          </p:cNvPicPr>
          <p:nvPr/>
        </p:nvPicPr>
        <p:blipFill>
          <a:blip r:embed="rId2"/>
          <a:stretch>
            <a:fillRect/>
          </a:stretch>
        </p:blipFill>
        <p:spPr>
          <a:xfrm>
            <a:off x="933132" y="1478280"/>
            <a:ext cx="6200775" cy="5486400"/>
          </a:xfrm>
          <a:prstGeom prst="rect">
            <a:avLst/>
          </a:prstGeom>
        </p:spPr>
      </p:pic>
      <p:pic>
        <p:nvPicPr>
          <p:cNvPr id="6" name="图片 5">
            <a:extLst>
              <a:ext uri="{FF2B5EF4-FFF2-40B4-BE49-F238E27FC236}">
                <a16:creationId xmlns:a16="http://schemas.microsoft.com/office/drawing/2014/main" id="{03F07D17-D197-4800-B6BE-5B175E07B258}"/>
              </a:ext>
            </a:extLst>
          </p:cNvPr>
          <p:cNvPicPr>
            <a:picLocks noChangeAspect="1"/>
          </p:cNvPicPr>
          <p:nvPr/>
        </p:nvPicPr>
        <p:blipFill>
          <a:blip r:embed="rId3"/>
          <a:stretch>
            <a:fillRect/>
          </a:stretch>
        </p:blipFill>
        <p:spPr>
          <a:xfrm>
            <a:off x="5534977" y="1450022"/>
            <a:ext cx="6181725" cy="1743075"/>
          </a:xfrm>
          <a:prstGeom prst="rect">
            <a:avLst/>
          </a:prstGeom>
        </p:spPr>
      </p:pic>
    </p:spTree>
    <p:extLst>
      <p:ext uri="{BB962C8B-B14F-4D97-AF65-F5344CB8AC3E}">
        <p14:creationId xmlns:p14="http://schemas.microsoft.com/office/powerpoint/2010/main" val="203241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28BC2-4A89-4B21-BBA2-C944EAEC2779}"/>
              </a:ext>
            </a:extLst>
          </p:cNvPr>
          <p:cNvSpPr>
            <a:spLocks noGrp="1"/>
          </p:cNvSpPr>
          <p:nvPr>
            <p:ph type="title"/>
          </p:nvPr>
        </p:nvSpPr>
        <p:spPr/>
        <p:txBody>
          <a:bodyPr>
            <a:normAutofit/>
          </a:bodyPr>
          <a:lstStyle/>
          <a:p>
            <a:pPr algn="l"/>
            <a:r>
              <a:rPr lang="zh-CN" altLang="en-US" sz="3200" dirty="0"/>
              <a:t>也可以作为外部函数实现</a:t>
            </a:r>
            <a:endParaRPr lang="en-US" sz="3200" dirty="0"/>
          </a:p>
        </p:txBody>
      </p:sp>
      <p:pic>
        <p:nvPicPr>
          <p:cNvPr id="3" name="图片 2">
            <a:extLst>
              <a:ext uri="{FF2B5EF4-FFF2-40B4-BE49-F238E27FC236}">
                <a16:creationId xmlns:a16="http://schemas.microsoft.com/office/drawing/2014/main" id="{D7896BE0-96E0-4ACA-BC35-FB288656A472}"/>
              </a:ext>
            </a:extLst>
          </p:cNvPr>
          <p:cNvPicPr>
            <a:picLocks noChangeAspect="1"/>
          </p:cNvPicPr>
          <p:nvPr/>
        </p:nvPicPr>
        <p:blipFill>
          <a:blip r:embed="rId2"/>
          <a:stretch>
            <a:fillRect/>
          </a:stretch>
        </p:blipFill>
        <p:spPr>
          <a:xfrm>
            <a:off x="321945" y="1295400"/>
            <a:ext cx="7829550" cy="5562600"/>
          </a:xfrm>
          <a:prstGeom prst="rect">
            <a:avLst/>
          </a:prstGeom>
        </p:spPr>
      </p:pic>
      <p:pic>
        <p:nvPicPr>
          <p:cNvPr id="7" name="图片 6">
            <a:extLst>
              <a:ext uri="{FF2B5EF4-FFF2-40B4-BE49-F238E27FC236}">
                <a16:creationId xmlns:a16="http://schemas.microsoft.com/office/drawing/2014/main" id="{1F5387C4-E5CE-4122-A5E2-00817DE5DE7E}"/>
              </a:ext>
            </a:extLst>
          </p:cNvPr>
          <p:cNvPicPr>
            <a:picLocks noChangeAspect="1"/>
          </p:cNvPicPr>
          <p:nvPr/>
        </p:nvPicPr>
        <p:blipFill>
          <a:blip r:embed="rId3"/>
          <a:stretch>
            <a:fillRect/>
          </a:stretch>
        </p:blipFill>
        <p:spPr>
          <a:xfrm>
            <a:off x="5534977" y="1450022"/>
            <a:ext cx="6181725" cy="1743075"/>
          </a:xfrm>
          <a:prstGeom prst="rect">
            <a:avLst/>
          </a:prstGeom>
        </p:spPr>
      </p:pic>
    </p:spTree>
    <p:extLst>
      <p:ext uri="{BB962C8B-B14F-4D97-AF65-F5344CB8AC3E}">
        <p14:creationId xmlns:p14="http://schemas.microsoft.com/office/powerpoint/2010/main" val="424177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843E3F-09F4-4D62-B776-20787386A273}"/>
              </a:ext>
            </a:extLst>
          </p:cNvPr>
          <p:cNvSpPr>
            <a:spLocks noGrp="1"/>
          </p:cNvSpPr>
          <p:nvPr>
            <p:ph idx="1"/>
          </p:nvPr>
        </p:nvSpPr>
        <p:spPr>
          <a:xfrm>
            <a:off x="736600" y="511712"/>
            <a:ext cx="10515600" cy="4567971"/>
          </a:xfrm>
        </p:spPr>
        <p:txBody>
          <a:bodyPr/>
          <a:lstStyle/>
          <a:p>
            <a:r>
              <a:rPr lang="zh-CN" altLang="en-US" dirty="0"/>
              <a:t>这些运算符不是独立的，只要实现了</a:t>
            </a:r>
            <a:r>
              <a:rPr lang="en-US" dirty="0"/>
              <a:t>&lt;</a:t>
            </a:r>
            <a:r>
              <a:rPr lang="zh-CN" altLang="en-US" dirty="0"/>
              <a:t>和</a:t>
            </a:r>
            <a:r>
              <a:rPr lang="en-US" dirty="0"/>
              <a:t>==</a:t>
            </a:r>
            <a:r>
              <a:rPr lang="zh-CN" altLang="en-US" dirty="0"/>
              <a:t>运算符，其他的运算符比如</a:t>
            </a:r>
            <a:r>
              <a:rPr lang="en-US" dirty="0"/>
              <a:t>&lt;=</a:t>
            </a:r>
            <a:r>
              <a:rPr lang="zh-CN" altLang="en-US" dirty="0"/>
              <a:t>可以用</a:t>
            </a:r>
            <a:r>
              <a:rPr lang="en-US" dirty="0"/>
              <a:t>&lt;</a:t>
            </a:r>
            <a:r>
              <a:rPr lang="zh-CN" altLang="en-US" dirty="0"/>
              <a:t>和</a:t>
            </a:r>
            <a:r>
              <a:rPr lang="en-US" dirty="0"/>
              <a:t>==</a:t>
            </a:r>
            <a:r>
              <a:rPr lang="zh-CN" altLang="en-US" dirty="0"/>
              <a:t>运算符来实现，例如：</a:t>
            </a:r>
            <a:endParaRPr lang="en-US" dirty="0"/>
          </a:p>
        </p:txBody>
      </p:sp>
      <p:pic>
        <p:nvPicPr>
          <p:cNvPr id="6" name="图片 5">
            <a:extLst>
              <a:ext uri="{FF2B5EF4-FFF2-40B4-BE49-F238E27FC236}">
                <a16:creationId xmlns:a16="http://schemas.microsoft.com/office/drawing/2014/main" id="{FA32A7FA-4420-459A-B4E4-4279D9473620}"/>
              </a:ext>
            </a:extLst>
          </p:cNvPr>
          <p:cNvPicPr>
            <a:picLocks noChangeAspect="1"/>
          </p:cNvPicPr>
          <p:nvPr/>
        </p:nvPicPr>
        <p:blipFill>
          <a:blip r:embed="rId2"/>
          <a:stretch>
            <a:fillRect/>
          </a:stretch>
        </p:blipFill>
        <p:spPr>
          <a:xfrm>
            <a:off x="1123632" y="2083434"/>
            <a:ext cx="8692724" cy="1056005"/>
          </a:xfrm>
          <a:prstGeom prst="rect">
            <a:avLst/>
          </a:prstGeom>
        </p:spPr>
      </p:pic>
    </p:spTree>
    <p:extLst>
      <p:ext uri="{BB962C8B-B14F-4D97-AF65-F5344CB8AC3E}">
        <p14:creationId xmlns:p14="http://schemas.microsoft.com/office/powerpoint/2010/main" val="54304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313B7-6169-422C-A424-48F6D187338B}"/>
              </a:ext>
            </a:extLst>
          </p:cNvPr>
          <p:cNvSpPr>
            <a:spLocks noGrp="1"/>
          </p:cNvSpPr>
          <p:nvPr>
            <p:ph type="title"/>
          </p:nvPr>
        </p:nvSpPr>
        <p:spPr>
          <a:xfrm>
            <a:off x="838200" y="131445"/>
            <a:ext cx="10515600" cy="1103189"/>
          </a:xfrm>
        </p:spPr>
        <p:txBody>
          <a:bodyPr/>
          <a:lstStyle/>
          <a:p>
            <a:pPr algn="l"/>
            <a:r>
              <a:rPr lang="zh-CN" altLang="en-US" dirty="0"/>
              <a:t>比较运算符函数模板：</a:t>
            </a:r>
            <a:r>
              <a:rPr lang="en-US" altLang="zh-CN" dirty="0"/>
              <a:t>&lt;utility&gt;</a:t>
            </a:r>
            <a:endParaRPr lang="en-US" dirty="0"/>
          </a:p>
        </p:txBody>
      </p:sp>
      <p:sp>
        <p:nvSpPr>
          <p:cNvPr id="3" name="内容占位符 2">
            <a:extLst>
              <a:ext uri="{FF2B5EF4-FFF2-40B4-BE49-F238E27FC236}">
                <a16:creationId xmlns:a16="http://schemas.microsoft.com/office/drawing/2014/main" id="{C2B774DF-E928-425B-A868-3A153C12E808}"/>
              </a:ext>
            </a:extLst>
          </p:cNvPr>
          <p:cNvSpPr>
            <a:spLocks noGrp="1"/>
          </p:cNvSpPr>
          <p:nvPr>
            <p:ph idx="1"/>
          </p:nvPr>
        </p:nvSpPr>
        <p:spPr>
          <a:xfrm>
            <a:off x="838200" y="1050192"/>
            <a:ext cx="10515600" cy="4567971"/>
          </a:xfrm>
        </p:spPr>
        <p:txBody>
          <a:bodyPr/>
          <a:lstStyle/>
          <a:p>
            <a:r>
              <a:rPr lang="en-US" dirty="0"/>
              <a:t>utility</a:t>
            </a:r>
            <a:r>
              <a:rPr lang="zh-CN" altLang="en-US" dirty="0"/>
              <a:t>中的这些比较运算符函数模板属于名字空间</a:t>
            </a:r>
            <a:r>
              <a:rPr lang="en-US" dirty="0"/>
              <a:t>std::</a:t>
            </a:r>
            <a:r>
              <a:rPr lang="en-US" dirty="0" err="1"/>
              <a:t>rel_ops</a:t>
            </a:r>
            <a:endParaRPr lang="en-US" dirty="0"/>
          </a:p>
        </p:txBody>
      </p:sp>
      <p:pic>
        <p:nvPicPr>
          <p:cNvPr id="4" name="图片 3">
            <a:extLst>
              <a:ext uri="{FF2B5EF4-FFF2-40B4-BE49-F238E27FC236}">
                <a16:creationId xmlns:a16="http://schemas.microsoft.com/office/drawing/2014/main" id="{096698A9-0EBA-4796-B423-F212CA3690EB}"/>
              </a:ext>
            </a:extLst>
          </p:cNvPr>
          <p:cNvPicPr>
            <a:picLocks noChangeAspect="1"/>
          </p:cNvPicPr>
          <p:nvPr/>
        </p:nvPicPr>
        <p:blipFill>
          <a:blip r:embed="rId2"/>
          <a:stretch>
            <a:fillRect/>
          </a:stretch>
        </p:blipFill>
        <p:spPr>
          <a:xfrm>
            <a:off x="1276032" y="1647825"/>
            <a:ext cx="7953375" cy="5210175"/>
          </a:xfrm>
          <a:prstGeom prst="rect">
            <a:avLst/>
          </a:prstGeom>
        </p:spPr>
      </p:pic>
    </p:spTree>
    <p:extLst>
      <p:ext uri="{BB962C8B-B14F-4D97-AF65-F5344CB8AC3E}">
        <p14:creationId xmlns:p14="http://schemas.microsoft.com/office/powerpoint/2010/main" val="1458752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3846645-8B28-43E5-BCE5-FFAC75EBC7F3}"/>
              </a:ext>
            </a:extLst>
          </p:cNvPr>
          <p:cNvPicPr>
            <a:picLocks noChangeAspect="1"/>
          </p:cNvPicPr>
          <p:nvPr/>
        </p:nvPicPr>
        <p:blipFill>
          <a:blip r:embed="rId2"/>
          <a:stretch>
            <a:fillRect/>
          </a:stretch>
        </p:blipFill>
        <p:spPr>
          <a:xfrm>
            <a:off x="314960" y="1628775"/>
            <a:ext cx="7924800" cy="5229225"/>
          </a:xfrm>
          <a:prstGeom prst="rect">
            <a:avLst/>
          </a:prstGeom>
        </p:spPr>
      </p:pic>
      <p:pic>
        <p:nvPicPr>
          <p:cNvPr id="13" name="图片 12">
            <a:extLst>
              <a:ext uri="{FF2B5EF4-FFF2-40B4-BE49-F238E27FC236}">
                <a16:creationId xmlns:a16="http://schemas.microsoft.com/office/drawing/2014/main" id="{A09E53B3-49D1-4C05-BE35-9F60302E8009}"/>
              </a:ext>
            </a:extLst>
          </p:cNvPr>
          <p:cNvPicPr>
            <a:picLocks noChangeAspect="1"/>
          </p:cNvPicPr>
          <p:nvPr/>
        </p:nvPicPr>
        <p:blipFill>
          <a:blip r:embed="rId3"/>
          <a:stretch>
            <a:fillRect/>
          </a:stretch>
        </p:blipFill>
        <p:spPr>
          <a:xfrm>
            <a:off x="4733925" y="488950"/>
            <a:ext cx="7296150" cy="2019300"/>
          </a:xfrm>
          <a:prstGeom prst="rect">
            <a:avLst/>
          </a:prstGeom>
        </p:spPr>
      </p:pic>
    </p:spTree>
    <p:extLst>
      <p:ext uri="{BB962C8B-B14F-4D97-AF65-F5344CB8AC3E}">
        <p14:creationId xmlns:p14="http://schemas.microsoft.com/office/powerpoint/2010/main" val="43460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99AB6-DAE8-4361-A4CD-DDC994604D6C}"/>
              </a:ext>
            </a:extLst>
          </p:cNvPr>
          <p:cNvSpPr>
            <a:spLocks noGrp="1"/>
          </p:cNvSpPr>
          <p:nvPr>
            <p:ph type="title"/>
          </p:nvPr>
        </p:nvSpPr>
        <p:spPr/>
        <p:txBody>
          <a:bodyPr/>
          <a:lstStyle/>
          <a:p>
            <a:r>
              <a:rPr lang="zh-CN" altLang="en-US" b="1" dirty="0"/>
              <a:t>函数调用运算符</a:t>
            </a:r>
            <a:r>
              <a:rPr lang="en-US" b="1" dirty="0"/>
              <a:t>()</a:t>
            </a:r>
            <a:endParaRPr lang="en-US" dirty="0"/>
          </a:p>
        </p:txBody>
      </p:sp>
      <p:sp>
        <p:nvSpPr>
          <p:cNvPr id="3" name="内容占位符 2">
            <a:extLst>
              <a:ext uri="{FF2B5EF4-FFF2-40B4-BE49-F238E27FC236}">
                <a16:creationId xmlns:a16="http://schemas.microsoft.com/office/drawing/2014/main" id="{FF5ACDDE-570E-42FC-8B0C-D1AFC12635BA}"/>
              </a:ext>
            </a:extLst>
          </p:cNvPr>
          <p:cNvSpPr>
            <a:spLocks noGrp="1"/>
          </p:cNvSpPr>
          <p:nvPr>
            <p:ph idx="1"/>
          </p:nvPr>
        </p:nvSpPr>
        <p:spPr>
          <a:xfrm>
            <a:off x="817880" y="1415952"/>
            <a:ext cx="10515600" cy="4567971"/>
          </a:xfrm>
        </p:spPr>
        <p:txBody>
          <a:bodyPr/>
          <a:lstStyle/>
          <a:p>
            <a:r>
              <a:rPr lang="zh-CN" altLang="en-US" dirty="0"/>
              <a:t>对一个类型，可以定义</a:t>
            </a:r>
            <a:r>
              <a:rPr lang="zh-CN" altLang="en-US" b="1" dirty="0"/>
              <a:t>函数调用运算符</a:t>
            </a:r>
            <a:r>
              <a:rPr lang="en-US" b="1" dirty="0"/>
              <a:t>operator()</a:t>
            </a:r>
          </a:p>
          <a:p>
            <a:r>
              <a:rPr lang="zh-CN" altLang="en-US" dirty="0"/>
              <a:t>根据这个参数</a:t>
            </a:r>
            <a:r>
              <a:rPr lang="en-US" dirty="0"/>
              <a:t>n</a:t>
            </a:r>
            <a:r>
              <a:rPr lang="zh-CN" altLang="en-US" dirty="0"/>
              <a:t>计算</a:t>
            </a:r>
            <a:r>
              <a:rPr lang="en-US" dirty="0" err="1"/>
              <a:t>x</a:t>
            </a:r>
            <a:r>
              <a:rPr lang="en-US" baseline="30000" dirty="0" err="1"/>
              <a:t>n</a:t>
            </a:r>
            <a:r>
              <a:rPr lang="en-US" dirty="0" err="1"/>
              <a:t>+y</a:t>
            </a:r>
            <a:r>
              <a:rPr lang="en-US" altLang="zh-CN" baseline="30000" dirty="0" err="1"/>
              <a:t>n</a:t>
            </a:r>
            <a:endParaRPr lang="en-US" dirty="0"/>
          </a:p>
        </p:txBody>
      </p:sp>
      <p:pic>
        <p:nvPicPr>
          <p:cNvPr id="4" name="图片 3">
            <a:extLst>
              <a:ext uri="{FF2B5EF4-FFF2-40B4-BE49-F238E27FC236}">
                <a16:creationId xmlns:a16="http://schemas.microsoft.com/office/drawing/2014/main" id="{F1D7F4E8-F503-4272-A1F2-D8E0FCEB6379}"/>
              </a:ext>
            </a:extLst>
          </p:cNvPr>
          <p:cNvPicPr>
            <a:picLocks noChangeAspect="1"/>
          </p:cNvPicPr>
          <p:nvPr/>
        </p:nvPicPr>
        <p:blipFill>
          <a:blip r:embed="rId2"/>
          <a:stretch>
            <a:fillRect/>
          </a:stretch>
        </p:blipFill>
        <p:spPr>
          <a:xfrm>
            <a:off x="1149032" y="2680018"/>
            <a:ext cx="8062275" cy="4177982"/>
          </a:xfrm>
          <a:prstGeom prst="rect">
            <a:avLst/>
          </a:prstGeom>
        </p:spPr>
      </p:pic>
    </p:spTree>
    <p:extLst>
      <p:ext uri="{BB962C8B-B14F-4D97-AF65-F5344CB8AC3E}">
        <p14:creationId xmlns:p14="http://schemas.microsoft.com/office/powerpoint/2010/main" val="43774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057BC1C-CF5E-4846-90FE-134D4DD1BAB1}"/>
              </a:ext>
            </a:extLst>
          </p:cNvPr>
          <p:cNvPicPr>
            <a:picLocks noChangeAspect="1"/>
          </p:cNvPicPr>
          <p:nvPr/>
        </p:nvPicPr>
        <p:blipFill>
          <a:blip r:embed="rId2"/>
          <a:stretch>
            <a:fillRect/>
          </a:stretch>
        </p:blipFill>
        <p:spPr>
          <a:xfrm>
            <a:off x="98424" y="179704"/>
            <a:ext cx="12118843" cy="6515735"/>
          </a:xfrm>
          <a:prstGeom prst="rect">
            <a:avLst/>
          </a:prstGeom>
        </p:spPr>
      </p:pic>
    </p:spTree>
    <p:extLst>
      <p:ext uri="{BB962C8B-B14F-4D97-AF65-F5344CB8AC3E}">
        <p14:creationId xmlns:p14="http://schemas.microsoft.com/office/powerpoint/2010/main" val="2159724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3A3FF-0933-42E5-9E6B-AC42C7F33309}"/>
              </a:ext>
            </a:extLst>
          </p:cNvPr>
          <p:cNvSpPr>
            <a:spLocks noGrp="1"/>
          </p:cNvSpPr>
          <p:nvPr>
            <p:ph type="title"/>
          </p:nvPr>
        </p:nvSpPr>
        <p:spPr/>
        <p:txBody>
          <a:bodyPr/>
          <a:lstStyle/>
          <a:p>
            <a:r>
              <a:rPr lang="zh-CN" altLang="en-US" dirty="0"/>
              <a:t>函数对象</a:t>
            </a:r>
            <a:endParaRPr lang="en-US" dirty="0"/>
          </a:p>
        </p:txBody>
      </p:sp>
      <p:sp>
        <p:nvSpPr>
          <p:cNvPr id="3" name="内容占位符 2">
            <a:extLst>
              <a:ext uri="{FF2B5EF4-FFF2-40B4-BE49-F238E27FC236}">
                <a16:creationId xmlns:a16="http://schemas.microsoft.com/office/drawing/2014/main" id="{4CDFE2DB-FB62-4C3A-BAB9-CF94DDF7AEFB}"/>
              </a:ext>
            </a:extLst>
          </p:cNvPr>
          <p:cNvSpPr>
            <a:spLocks noGrp="1"/>
          </p:cNvSpPr>
          <p:nvPr>
            <p:ph idx="1"/>
          </p:nvPr>
        </p:nvSpPr>
        <p:spPr/>
        <p:txBody>
          <a:bodyPr/>
          <a:lstStyle/>
          <a:p>
            <a:r>
              <a:rPr lang="en-US" dirty="0"/>
              <a:t>P(2)</a:t>
            </a:r>
            <a:r>
              <a:rPr lang="zh-CN" altLang="en-US" dirty="0"/>
              <a:t>这种使用方式使对象</a:t>
            </a:r>
            <a:r>
              <a:rPr lang="en-US" dirty="0"/>
              <a:t>P</a:t>
            </a:r>
            <a:r>
              <a:rPr lang="zh-CN" altLang="en-US" dirty="0"/>
              <a:t>看起来像一个函数一样，可以通过圆括号</a:t>
            </a:r>
            <a:r>
              <a:rPr lang="en-US" dirty="0"/>
              <a:t>()</a:t>
            </a:r>
            <a:r>
              <a:rPr lang="zh-CN" altLang="en-US" dirty="0"/>
              <a:t>接受参数。因此，将这个</a:t>
            </a:r>
            <a:r>
              <a:rPr lang="en-US" dirty="0"/>
              <a:t>Point</a:t>
            </a:r>
            <a:r>
              <a:rPr lang="zh-CN" altLang="en-US" dirty="0"/>
              <a:t>类的对象称为</a:t>
            </a:r>
            <a:r>
              <a:rPr lang="zh-CN" altLang="en-US" b="1" dirty="0"/>
              <a:t>函数对象</a:t>
            </a:r>
            <a:r>
              <a:rPr lang="zh-CN" altLang="en-US" dirty="0"/>
              <a:t>。即：定义了函数调用运算符的类对象称为</a:t>
            </a:r>
            <a:r>
              <a:rPr lang="zh-CN" altLang="en-US" b="1" dirty="0"/>
              <a:t>函数对象</a:t>
            </a:r>
            <a:r>
              <a:rPr lang="zh-CN" altLang="en-US" dirty="0"/>
              <a:t>。 </a:t>
            </a:r>
            <a:endParaRPr lang="en-US" dirty="0"/>
          </a:p>
          <a:p>
            <a:endParaRPr lang="en-US" dirty="0"/>
          </a:p>
        </p:txBody>
      </p:sp>
    </p:spTree>
    <p:extLst>
      <p:ext uri="{BB962C8B-B14F-4D97-AF65-F5344CB8AC3E}">
        <p14:creationId xmlns:p14="http://schemas.microsoft.com/office/powerpoint/2010/main" val="1636600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FC475-3017-4638-AA84-D4A710078886}"/>
              </a:ext>
            </a:extLst>
          </p:cNvPr>
          <p:cNvSpPr>
            <a:spLocks noGrp="1"/>
          </p:cNvSpPr>
          <p:nvPr>
            <p:ph type="title"/>
          </p:nvPr>
        </p:nvSpPr>
        <p:spPr/>
        <p:txBody>
          <a:bodyPr/>
          <a:lstStyle/>
          <a:p>
            <a:r>
              <a:rPr lang="zh-CN" altLang="en-US" dirty="0"/>
              <a:t>类型转换运算符</a:t>
            </a:r>
            <a:endParaRPr lang="en-US" dirty="0"/>
          </a:p>
        </p:txBody>
      </p:sp>
      <p:sp>
        <p:nvSpPr>
          <p:cNvPr id="3" name="内容占位符 2">
            <a:extLst>
              <a:ext uri="{FF2B5EF4-FFF2-40B4-BE49-F238E27FC236}">
                <a16:creationId xmlns:a16="http://schemas.microsoft.com/office/drawing/2014/main" id="{8C8C6524-B522-44DC-9E00-EA338FD0B15A}"/>
              </a:ext>
            </a:extLst>
          </p:cNvPr>
          <p:cNvSpPr>
            <a:spLocks noGrp="1"/>
          </p:cNvSpPr>
          <p:nvPr>
            <p:ph idx="1"/>
          </p:nvPr>
        </p:nvSpPr>
        <p:spPr/>
        <p:txBody>
          <a:bodyPr>
            <a:normAutofit fontScale="85000" lnSpcReduction="20000"/>
          </a:bodyPr>
          <a:lstStyle/>
          <a:p>
            <a:r>
              <a:rPr lang="zh-CN" altLang="en-US" dirty="0"/>
              <a:t>带一个参数的构造函数实际上定义了一个从参数类型到类类型的隐式类型转换。</a:t>
            </a:r>
            <a:endParaRPr lang="en-US" altLang="zh-CN" dirty="0"/>
          </a:p>
          <a:p>
            <a:pPr marL="0" indent="0">
              <a:buNone/>
            </a:pPr>
            <a:r>
              <a:rPr lang="zh-CN" altLang="en-US" dirty="0"/>
              <a:t>     </a:t>
            </a:r>
            <a:r>
              <a:rPr lang="en-US" altLang="zh-CN" dirty="0">
                <a:solidFill>
                  <a:srgbClr val="0070C0"/>
                </a:solidFill>
              </a:rPr>
              <a:t>class</a:t>
            </a:r>
            <a:r>
              <a:rPr lang="en-US" altLang="zh-CN" dirty="0"/>
              <a:t> X{</a:t>
            </a:r>
          </a:p>
          <a:p>
            <a:pPr marL="0" indent="0">
              <a:buNone/>
            </a:pPr>
            <a:r>
              <a:rPr lang="en-US" altLang="zh-CN" dirty="0"/>
              <a:t>        public:</a:t>
            </a:r>
          </a:p>
          <a:p>
            <a:pPr marL="0" indent="0">
              <a:buNone/>
            </a:pPr>
            <a:r>
              <a:rPr lang="en-US" altLang="zh-CN" dirty="0"/>
              <a:t>               </a:t>
            </a:r>
            <a:r>
              <a:rPr lang="en-US" altLang="zh-CN" b="1" dirty="0"/>
              <a:t>X(int a) </a:t>
            </a:r>
            <a:r>
              <a:rPr lang="en-US" altLang="zh-CN" dirty="0"/>
              <a:t>{/*…*/}</a:t>
            </a:r>
          </a:p>
          <a:p>
            <a:pPr marL="0" indent="0">
              <a:buNone/>
            </a:pPr>
            <a:r>
              <a:rPr lang="en-US" altLang="zh-CN" dirty="0"/>
              <a:t>     };</a:t>
            </a:r>
            <a:endParaRPr lang="zh-CN" altLang="en-US" dirty="0"/>
          </a:p>
          <a:p>
            <a:r>
              <a:rPr lang="zh-CN" altLang="en-US" dirty="0"/>
              <a:t>反过来，也可以定义一个类型转换运算符用于将类类型隐式转换为其他的类型。</a:t>
            </a:r>
          </a:p>
          <a:p>
            <a:r>
              <a:rPr lang="zh-CN" altLang="en-US" dirty="0"/>
              <a:t>类型转换运算符同样必须作为成员函数实现，其格式是：</a:t>
            </a:r>
            <a:endParaRPr lang="en-US" altLang="zh-CN" dirty="0"/>
          </a:p>
          <a:p>
            <a:pPr marL="0" indent="0">
              <a:buNone/>
            </a:pPr>
            <a:r>
              <a:rPr lang="en-US" dirty="0">
                <a:solidFill>
                  <a:srgbClr val="00B0F0"/>
                </a:solidFill>
              </a:rPr>
              <a:t>                 operator</a:t>
            </a:r>
            <a:r>
              <a:rPr lang="en-US" dirty="0"/>
              <a:t> type () const</a:t>
            </a:r>
            <a:endParaRPr lang="en-US" altLang="zh-CN" dirty="0"/>
          </a:p>
          <a:p>
            <a:r>
              <a:rPr lang="zh-CN" altLang="en-US" dirty="0"/>
              <a:t>类型转换函数也没有返回类型</a:t>
            </a:r>
            <a:r>
              <a:rPr lang="en-US" dirty="0"/>
              <a:t>           </a:t>
            </a:r>
          </a:p>
        </p:txBody>
      </p:sp>
    </p:spTree>
    <p:extLst>
      <p:ext uri="{BB962C8B-B14F-4D97-AF65-F5344CB8AC3E}">
        <p14:creationId xmlns:p14="http://schemas.microsoft.com/office/powerpoint/2010/main" val="2509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dirty="0"/>
              <a:t>运算符对内在类型的支持</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en-US" altLang="zh-CN" dirty="0"/>
              <a:t>C++</a:t>
            </a:r>
            <a:r>
              <a:rPr lang="zh-CN" altLang="en-US" dirty="0"/>
              <a:t>提供了一些运算符对内存类型数据进行运算，如算术运算符、输入输出运算符等。</a:t>
            </a:r>
            <a:endParaRPr lang="en-US" altLang="zh-CN" dirty="0"/>
          </a:p>
          <a:p>
            <a:pPr marL="0" indent="0">
              <a:buNone/>
            </a:pPr>
            <a:r>
              <a:rPr lang="en-US" altLang="zh-CN" dirty="0"/>
              <a:t>   doble</a:t>
            </a:r>
            <a:r>
              <a:rPr lang="zh-CN" altLang="en-US" dirty="0"/>
              <a:t> </a:t>
            </a:r>
            <a:r>
              <a:rPr lang="en-US" altLang="zh-CN" dirty="0" err="1"/>
              <a:t>a,b</a:t>
            </a:r>
            <a:r>
              <a:rPr lang="en-US" altLang="zh-CN" dirty="0"/>
              <a:t>;</a:t>
            </a:r>
          </a:p>
          <a:p>
            <a:pPr marL="0" indent="0">
              <a:buNone/>
            </a:pPr>
            <a:r>
              <a:rPr lang="en-US" altLang="zh-CN" dirty="0"/>
              <a:t>   double c += a/c</a:t>
            </a:r>
          </a:p>
          <a:p>
            <a:pPr marL="0" indent="0">
              <a:buNone/>
            </a:pPr>
            <a:r>
              <a:rPr lang="en-US" altLang="zh-CN" dirty="0"/>
              <a:t>   std::</a:t>
            </a:r>
            <a:r>
              <a:rPr lang="en-US" altLang="zh-CN" dirty="0" err="1"/>
              <a:t>cout</a:t>
            </a:r>
            <a:r>
              <a:rPr lang="en-US" altLang="zh-CN" dirty="0"/>
              <a:t>&lt;&lt;a&lt;&lt;“ ”&lt;&lt;b;</a:t>
            </a:r>
          </a:p>
          <a:p>
            <a:endParaRPr lang="en-US" dirty="0"/>
          </a:p>
        </p:txBody>
      </p:sp>
    </p:spTree>
    <p:extLst>
      <p:ext uri="{BB962C8B-B14F-4D97-AF65-F5344CB8AC3E}">
        <p14:creationId xmlns:p14="http://schemas.microsoft.com/office/powerpoint/2010/main" val="547091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6E5043-6331-43F7-93E5-9838D24CE133}"/>
              </a:ext>
            </a:extLst>
          </p:cNvPr>
          <p:cNvPicPr>
            <a:picLocks noChangeAspect="1"/>
          </p:cNvPicPr>
          <p:nvPr/>
        </p:nvPicPr>
        <p:blipFill>
          <a:blip r:embed="rId2"/>
          <a:stretch>
            <a:fillRect/>
          </a:stretch>
        </p:blipFill>
        <p:spPr>
          <a:xfrm>
            <a:off x="745807" y="538480"/>
            <a:ext cx="7043607" cy="2733040"/>
          </a:xfrm>
          <a:prstGeom prst="rect">
            <a:avLst/>
          </a:prstGeom>
        </p:spPr>
      </p:pic>
      <p:pic>
        <p:nvPicPr>
          <p:cNvPr id="5" name="图片 4">
            <a:extLst>
              <a:ext uri="{FF2B5EF4-FFF2-40B4-BE49-F238E27FC236}">
                <a16:creationId xmlns:a16="http://schemas.microsoft.com/office/drawing/2014/main" id="{E11BF092-B1AB-4A89-93AF-BD5AB6F97E13}"/>
              </a:ext>
            </a:extLst>
          </p:cNvPr>
          <p:cNvPicPr>
            <a:picLocks noChangeAspect="1"/>
          </p:cNvPicPr>
          <p:nvPr/>
        </p:nvPicPr>
        <p:blipFill>
          <a:blip r:embed="rId3"/>
          <a:stretch>
            <a:fillRect/>
          </a:stretch>
        </p:blipFill>
        <p:spPr>
          <a:xfrm>
            <a:off x="846137" y="3749040"/>
            <a:ext cx="9460621" cy="2296160"/>
          </a:xfrm>
          <a:prstGeom prst="rect">
            <a:avLst/>
          </a:prstGeom>
        </p:spPr>
      </p:pic>
      <p:sp>
        <p:nvSpPr>
          <p:cNvPr id="6" name="矩形 5">
            <a:extLst>
              <a:ext uri="{FF2B5EF4-FFF2-40B4-BE49-F238E27FC236}">
                <a16:creationId xmlns:a16="http://schemas.microsoft.com/office/drawing/2014/main" id="{3C4D7378-CB0E-4D4A-BFA9-28146C33AF4B}"/>
              </a:ext>
            </a:extLst>
          </p:cNvPr>
          <p:cNvSpPr/>
          <p:nvPr/>
        </p:nvSpPr>
        <p:spPr>
          <a:xfrm>
            <a:off x="1371600" y="1564640"/>
            <a:ext cx="3322320" cy="3149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05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884A0-8FE3-407B-8E6E-29FDEFE71424}"/>
              </a:ext>
            </a:extLst>
          </p:cNvPr>
          <p:cNvSpPr>
            <a:spLocks noGrp="1"/>
          </p:cNvSpPr>
          <p:nvPr>
            <p:ph type="title"/>
          </p:nvPr>
        </p:nvSpPr>
        <p:spPr/>
        <p:txBody>
          <a:bodyPr/>
          <a:lstStyle/>
          <a:p>
            <a:r>
              <a:rPr lang="zh-CN" altLang="en-US" dirty="0"/>
              <a:t>隐含类型转换引起的歧义</a:t>
            </a:r>
            <a:endParaRPr lang="en-US" dirty="0"/>
          </a:p>
        </p:txBody>
      </p:sp>
      <p:sp>
        <p:nvSpPr>
          <p:cNvPr id="3" name="内容占位符 2">
            <a:extLst>
              <a:ext uri="{FF2B5EF4-FFF2-40B4-BE49-F238E27FC236}">
                <a16:creationId xmlns:a16="http://schemas.microsoft.com/office/drawing/2014/main" id="{1403229E-FDA3-4BD6-9D98-6AD7D1A131E6}"/>
              </a:ext>
            </a:extLst>
          </p:cNvPr>
          <p:cNvSpPr>
            <a:spLocks noGrp="1"/>
          </p:cNvSpPr>
          <p:nvPr>
            <p:ph idx="1"/>
          </p:nvPr>
        </p:nvSpPr>
        <p:spPr/>
        <p:txBody>
          <a:bodyPr/>
          <a:lstStyle/>
          <a:p>
            <a:r>
              <a:rPr lang="zh-CN" altLang="en-US" dirty="0"/>
              <a:t>一个参数的构造函数和类型转换运算符定义的隐式类型转换有时会引歧义</a:t>
            </a:r>
            <a:endParaRPr lang="en-US" dirty="0"/>
          </a:p>
        </p:txBody>
      </p:sp>
      <p:pic>
        <p:nvPicPr>
          <p:cNvPr id="4" name="图片 3">
            <a:extLst>
              <a:ext uri="{FF2B5EF4-FFF2-40B4-BE49-F238E27FC236}">
                <a16:creationId xmlns:a16="http://schemas.microsoft.com/office/drawing/2014/main" id="{85371A35-11C9-4921-A258-A4A1EFD4652A}"/>
              </a:ext>
            </a:extLst>
          </p:cNvPr>
          <p:cNvPicPr>
            <a:picLocks noChangeAspect="1"/>
          </p:cNvPicPr>
          <p:nvPr/>
        </p:nvPicPr>
        <p:blipFill>
          <a:blip r:embed="rId2"/>
          <a:stretch>
            <a:fillRect/>
          </a:stretch>
        </p:blipFill>
        <p:spPr>
          <a:xfrm>
            <a:off x="806450" y="2924175"/>
            <a:ext cx="10782300" cy="3933825"/>
          </a:xfrm>
          <a:prstGeom prst="rect">
            <a:avLst/>
          </a:prstGeom>
        </p:spPr>
      </p:pic>
    </p:spTree>
    <p:extLst>
      <p:ext uri="{BB962C8B-B14F-4D97-AF65-F5344CB8AC3E}">
        <p14:creationId xmlns:p14="http://schemas.microsoft.com/office/powerpoint/2010/main" val="325976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6A237D9-1290-41C2-A56A-BCB979E59C08}"/>
              </a:ext>
            </a:extLst>
          </p:cNvPr>
          <p:cNvPicPr>
            <a:picLocks noChangeAspect="1"/>
          </p:cNvPicPr>
          <p:nvPr/>
        </p:nvPicPr>
        <p:blipFill>
          <a:blip r:embed="rId2"/>
          <a:stretch>
            <a:fillRect/>
          </a:stretch>
        </p:blipFill>
        <p:spPr>
          <a:xfrm>
            <a:off x="613410" y="232727"/>
            <a:ext cx="10782300" cy="3933825"/>
          </a:xfrm>
          <a:prstGeom prst="rect">
            <a:avLst/>
          </a:prstGeom>
        </p:spPr>
      </p:pic>
      <p:pic>
        <p:nvPicPr>
          <p:cNvPr id="5" name="图片 4">
            <a:extLst>
              <a:ext uri="{FF2B5EF4-FFF2-40B4-BE49-F238E27FC236}">
                <a16:creationId xmlns:a16="http://schemas.microsoft.com/office/drawing/2014/main" id="{B91405B2-5903-498A-A127-C6F5C998B0F7}"/>
              </a:ext>
            </a:extLst>
          </p:cNvPr>
          <p:cNvPicPr>
            <a:picLocks noChangeAspect="1"/>
          </p:cNvPicPr>
          <p:nvPr/>
        </p:nvPicPr>
        <p:blipFill>
          <a:blip r:embed="rId3"/>
          <a:stretch>
            <a:fillRect/>
          </a:stretch>
        </p:blipFill>
        <p:spPr>
          <a:xfrm>
            <a:off x="680402" y="4652010"/>
            <a:ext cx="5629275" cy="1638300"/>
          </a:xfrm>
          <a:prstGeom prst="rect">
            <a:avLst/>
          </a:prstGeom>
        </p:spPr>
      </p:pic>
      <p:sp>
        <p:nvSpPr>
          <p:cNvPr id="6" name="矩形 5">
            <a:extLst>
              <a:ext uri="{FF2B5EF4-FFF2-40B4-BE49-F238E27FC236}">
                <a16:creationId xmlns:a16="http://schemas.microsoft.com/office/drawing/2014/main" id="{7DABB22F-3B70-4DB2-9D51-D72B2CDE6EA5}"/>
              </a:ext>
            </a:extLst>
          </p:cNvPr>
          <p:cNvSpPr/>
          <p:nvPr/>
        </p:nvSpPr>
        <p:spPr>
          <a:xfrm>
            <a:off x="1097280" y="5588000"/>
            <a:ext cx="1524000" cy="34544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66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CBE6B-1E63-4C42-A24C-4E85D158D240}"/>
              </a:ext>
            </a:extLst>
          </p:cNvPr>
          <p:cNvSpPr>
            <a:spLocks noGrp="1"/>
          </p:cNvSpPr>
          <p:nvPr>
            <p:ph type="title"/>
          </p:nvPr>
        </p:nvSpPr>
        <p:spPr/>
        <p:txBody>
          <a:bodyPr/>
          <a:lstStyle/>
          <a:p>
            <a:r>
              <a:rPr lang="zh-CN" altLang="en-US" dirty="0"/>
              <a:t>强制类型转换消除歧义性</a:t>
            </a:r>
            <a:endParaRPr lang="en-US" dirty="0"/>
          </a:p>
        </p:txBody>
      </p:sp>
      <p:pic>
        <p:nvPicPr>
          <p:cNvPr id="4" name="图片 3">
            <a:extLst>
              <a:ext uri="{FF2B5EF4-FFF2-40B4-BE49-F238E27FC236}">
                <a16:creationId xmlns:a16="http://schemas.microsoft.com/office/drawing/2014/main" id="{48D52954-7070-42CB-AA16-E02DB07BF6EE}"/>
              </a:ext>
            </a:extLst>
          </p:cNvPr>
          <p:cNvPicPr>
            <a:picLocks noChangeAspect="1"/>
          </p:cNvPicPr>
          <p:nvPr/>
        </p:nvPicPr>
        <p:blipFill>
          <a:blip r:embed="rId2"/>
          <a:stretch>
            <a:fillRect/>
          </a:stretch>
        </p:blipFill>
        <p:spPr>
          <a:xfrm>
            <a:off x="1296034" y="2491422"/>
            <a:ext cx="8845587" cy="2334578"/>
          </a:xfrm>
          <a:prstGeom prst="rect">
            <a:avLst/>
          </a:prstGeom>
        </p:spPr>
      </p:pic>
    </p:spTree>
    <p:extLst>
      <p:ext uri="{BB962C8B-B14F-4D97-AF65-F5344CB8AC3E}">
        <p14:creationId xmlns:p14="http://schemas.microsoft.com/office/powerpoint/2010/main" val="1660508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4D8D8-B948-4BAF-914F-7B86E4C566DB}"/>
              </a:ext>
            </a:extLst>
          </p:cNvPr>
          <p:cNvSpPr>
            <a:spLocks noGrp="1"/>
          </p:cNvSpPr>
          <p:nvPr>
            <p:ph type="title"/>
          </p:nvPr>
        </p:nvSpPr>
        <p:spPr/>
        <p:txBody>
          <a:bodyPr/>
          <a:lstStyle/>
          <a:p>
            <a:r>
              <a:rPr lang="zh-CN" altLang="en-US" b="1" dirty="0"/>
              <a:t>自增和自减运算符</a:t>
            </a:r>
            <a:endParaRPr lang="en-US" dirty="0"/>
          </a:p>
        </p:txBody>
      </p:sp>
      <p:sp>
        <p:nvSpPr>
          <p:cNvPr id="3" name="内容占位符 2">
            <a:extLst>
              <a:ext uri="{FF2B5EF4-FFF2-40B4-BE49-F238E27FC236}">
                <a16:creationId xmlns:a16="http://schemas.microsoft.com/office/drawing/2014/main" id="{EBC16249-C403-44E2-92DA-87D3AA06E412}"/>
              </a:ext>
            </a:extLst>
          </p:cNvPr>
          <p:cNvSpPr>
            <a:spLocks noGrp="1"/>
          </p:cNvSpPr>
          <p:nvPr>
            <p:ph idx="1"/>
          </p:nvPr>
        </p:nvSpPr>
        <p:spPr/>
        <p:txBody>
          <a:bodyPr/>
          <a:lstStyle/>
          <a:p>
            <a:r>
              <a:rPr lang="zh-CN" altLang="en-US" dirty="0"/>
              <a:t>自增运算符</a:t>
            </a:r>
            <a:r>
              <a:rPr lang="en-US" altLang="zh-CN" dirty="0"/>
              <a:t>++</a:t>
            </a:r>
            <a:r>
              <a:rPr lang="zh-CN" altLang="en-US" dirty="0"/>
              <a:t>和自减运算符</a:t>
            </a:r>
            <a:r>
              <a:rPr lang="en-US" altLang="zh-CN" dirty="0"/>
              <a:t>--</a:t>
            </a:r>
            <a:r>
              <a:rPr lang="zh-CN" altLang="en-US" dirty="0"/>
              <a:t>都是一元运算符，且必须作为类的成员函数实现。如：</a:t>
            </a:r>
            <a:endParaRPr lang="en-US" dirty="0"/>
          </a:p>
          <a:p>
            <a:pPr marL="0" indent="0">
              <a:buNone/>
            </a:pPr>
            <a:r>
              <a:rPr lang="en-US" dirty="0">
                <a:solidFill>
                  <a:srgbClr val="0070C0"/>
                </a:solidFill>
              </a:rPr>
              <a:t>         int </a:t>
            </a:r>
            <a:r>
              <a:rPr lang="en-US" dirty="0"/>
              <a:t>x;</a:t>
            </a:r>
          </a:p>
          <a:p>
            <a:pPr marL="0" indent="0">
              <a:buNone/>
            </a:pPr>
            <a:r>
              <a:rPr lang="en-US" dirty="0"/>
              <a:t>         ++x;</a:t>
            </a:r>
          </a:p>
          <a:p>
            <a:pPr marL="0" indent="0">
              <a:buNone/>
            </a:pPr>
            <a:r>
              <a:rPr lang="en-US" dirty="0"/>
              <a:t>         x++;</a:t>
            </a:r>
          </a:p>
          <a:p>
            <a:endParaRPr lang="en-US" dirty="0"/>
          </a:p>
        </p:txBody>
      </p:sp>
    </p:spTree>
    <p:extLst>
      <p:ext uri="{BB962C8B-B14F-4D97-AF65-F5344CB8AC3E}">
        <p14:creationId xmlns:p14="http://schemas.microsoft.com/office/powerpoint/2010/main" val="1657825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C16249-C403-44E2-92DA-87D3AA06E412}"/>
              </a:ext>
            </a:extLst>
          </p:cNvPr>
          <p:cNvSpPr>
            <a:spLocks noGrp="1"/>
          </p:cNvSpPr>
          <p:nvPr>
            <p:ph idx="1"/>
          </p:nvPr>
        </p:nvSpPr>
        <p:spPr>
          <a:xfrm>
            <a:off x="817880" y="247552"/>
            <a:ext cx="10515600" cy="4567971"/>
          </a:xfrm>
        </p:spPr>
        <p:txBody>
          <a:bodyPr/>
          <a:lstStyle/>
          <a:p>
            <a:r>
              <a:rPr lang="zh-CN" altLang="en-US" dirty="0"/>
              <a:t>前缀自增运算符必须返回这个对象自身的引用</a:t>
            </a:r>
            <a:endParaRPr lang="en-US" altLang="zh-CN" dirty="0"/>
          </a:p>
          <a:p>
            <a:r>
              <a:rPr lang="zh-CN" altLang="en-US" dirty="0"/>
              <a:t>后缀自增运算符必须带一个</a:t>
            </a:r>
            <a:r>
              <a:rPr lang="en-US" altLang="zh-CN" dirty="0"/>
              <a:t>int</a:t>
            </a:r>
            <a:r>
              <a:rPr lang="zh-CN" altLang="en-US" dirty="0"/>
              <a:t>参数，且不能返回对象自身的引用</a:t>
            </a:r>
            <a:endParaRPr lang="en-US" dirty="0"/>
          </a:p>
          <a:p>
            <a:endParaRPr lang="en-US" dirty="0"/>
          </a:p>
        </p:txBody>
      </p:sp>
      <p:pic>
        <p:nvPicPr>
          <p:cNvPr id="7" name="图片 6">
            <a:extLst>
              <a:ext uri="{FF2B5EF4-FFF2-40B4-BE49-F238E27FC236}">
                <a16:creationId xmlns:a16="http://schemas.microsoft.com/office/drawing/2014/main" id="{A4EAB5CA-D729-439B-AFF0-AF89A149D46A}"/>
              </a:ext>
            </a:extLst>
          </p:cNvPr>
          <p:cNvPicPr>
            <a:picLocks noChangeAspect="1"/>
          </p:cNvPicPr>
          <p:nvPr/>
        </p:nvPicPr>
        <p:blipFill>
          <a:blip r:embed="rId2"/>
          <a:stretch>
            <a:fillRect/>
          </a:stretch>
        </p:blipFill>
        <p:spPr>
          <a:xfrm>
            <a:off x="1179512" y="1761490"/>
            <a:ext cx="9257975" cy="3785870"/>
          </a:xfrm>
          <a:prstGeom prst="rect">
            <a:avLst/>
          </a:prstGeom>
        </p:spPr>
      </p:pic>
    </p:spTree>
    <p:extLst>
      <p:ext uri="{BB962C8B-B14F-4D97-AF65-F5344CB8AC3E}">
        <p14:creationId xmlns:p14="http://schemas.microsoft.com/office/powerpoint/2010/main" val="414950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B1802B-4E7B-4913-B060-F34B951BBFDD}"/>
              </a:ext>
            </a:extLst>
          </p:cNvPr>
          <p:cNvPicPr>
            <a:picLocks noChangeAspect="1"/>
          </p:cNvPicPr>
          <p:nvPr/>
        </p:nvPicPr>
        <p:blipFill>
          <a:blip r:embed="rId2"/>
          <a:stretch>
            <a:fillRect/>
          </a:stretch>
        </p:blipFill>
        <p:spPr>
          <a:xfrm>
            <a:off x="1260792" y="247650"/>
            <a:ext cx="8105775" cy="3314700"/>
          </a:xfrm>
          <a:prstGeom prst="rect">
            <a:avLst/>
          </a:prstGeom>
        </p:spPr>
      </p:pic>
      <p:pic>
        <p:nvPicPr>
          <p:cNvPr id="5" name="图片 4">
            <a:extLst>
              <a:ext uri="{FF2B5EF4-FFF2-40B4-BE49-F238E27FC236}">
                <a16:creationId xmlns:a16="http://schemas.microsoft.com/office/drawing/2014/main" id="{E6047AAC-9CD0-48D3-92EB-CF7D67A0859F}"/>
              </a:ext>
            </a:extLst>
          </p:cNvPr>
          <p:cNvPicPr>
            <a:picLocks noChangeAspect="1"/>
          </p:cNvPicPr>
          <p:nvPr/>
        </p:nvPicPr>
        <p:blipFill>
          <a:blip r:embed="rId3"/>
          <a:stretch>
            <a:fillRect/>
          </a:stretch>
        </p:blipFill>
        <p:spPr>
          <a:xfrm>
            <a:off x="1275079" y="3676967"/>
            <a:ext cx="7225059" cy="3181033"/>
          </a:xfrm>
          <a:prstGeom prst="rect">
            <a:avLst/>
          </a:prstGeom>
        </p:spPr>
      </p:pic>
    </p:spTree>
    <p:extLst>
      <p:ext uri="{BB962C8B-B14F-4D97-AF65-F5344CB8AC3E}">
        <p14:creationId xmlns:p14="http://schemas.microsoft.com/office/powerpoint/2010/main" val="69918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0C3312C-C44A-4EE1-A783-D6E0D2CC741E}"/>
              </a:ext>
            </a:extLst>
          </p:cNvPr>
          <p:cNvPicPr>
            <a:picLocks noChangeAspect="1"/>
          </p:cNvPicPr>
          <p:nvPr/>
        </p:nvPicPr>
        <p:blipFill>
          <a:blip r:embed="rId2"/>
          <a:stretch>
            <a:fillRect/>
          </a:stretch>
        </p:blipFill>
        <p:spPr>
          <a:xfrm>
            <a:off x="993139" y="977264"/>
            <a:ext cx="9862397" cy="3107056"/>
          </a:xfrm>
          <a:prstGeom prst="rect">
            <a:avLst/>
          </a:prstGeom>
        </p:spPr>
      </p:pic>
    </p:spTree>
    <p:extLst>
      <p:ext uri="{BB962C8B-B14F-4D97-AF65-F5344CB8AC3E}">
        <p14:creationId xmlns:p14="http://schemas.microsoft.com/office/powerpoint/2010/main" val="3572487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50878-3E90-44B0-9A00-821BCB18CC63}"/>
              </a:ext>
            </a:extLst>
          </p:cNvPr>
          <p:cNvSpPr>
            <a:spLocks noGrp="1"/>
          </p:cNvSpPr>
          <p:nvPr>
            <p:ph type="title"/>
          </p:nvPr>
        </p:nvSpPr>
        <p:spPr/>
        <p:txBody>
          <a:bodyPr/>
          <a:lstStyle/>
          <a:p>
            <a:r>
              <a:rPr lang="zh-CN" altLang="en-US" b="1" dirty="0"/>
              <a:t>可以重载的运算符</a:t>
            </a:r>
            <a:endParaRPr lang="en-US" dirty="0"/>
          </a:p>
        </p:txBody>
      </p:sp>
      <p:sp>
        <p:nvSpPr>
          <p:cNvPr id="3" name="内容占位符 2">
            <a:extLst>
              <a:ext uri="{FF2B5EF4-FFF2-40B4-BE49-F238E27FC236}">
                <a16:creationId xmlns:a16="http://schemas.microsoft.com/office/drawing/2014/main" id="{3A3560FE-2D37-475C-A2F3-638CF5CCB801}"/>
              </a:ext>
            </a:extLst>
          </p:cNvPr>
          <p:cNvSpPr>
            <a:spLocks noGrp="1"/>
          </p:cNvSpPr>
          <p:nvPr>
            <p:ph idx="1"/>
          </p:nvPr>
        </p:nvSpPr>
        <p:spPr>
          <a:xfrm>
            <a:off x="838200" y="4531360"/>
            <a:ext cx="11099800" cy="2326640"/>
          </a:xfrm>
        </p:spPr>
        <p:txBody>
          <a:bodyPr>
            <a:normAutofit fontScale="92500"/>
          </a:bodyPr>
          <a:lstStyle/>
          <a:p>
            <a:pPr lvl="0"/>
            <a:r>
              <a:rPr lang="zh-CN" altLang="en-US" dirty="0"/>
              <a:t>这里的</a:t>
            </a:r>
            <a:r>
              <a:rPr lang="en-US" dirty="0"/>
              <a:t>T</a:t>
            </a:r>
            <a:r>
              <a:rPr lang="zh-CN" altLang="en-US" dirty="0"/>
              <a:t>表示的是类型转换运算符。</a:t>
            </a:r>
            <a:endParaRPr lang="en-US" dirty="0"/>
          </a:p>
          <a:p>
            <a:pPr lvl="0"/>
            <a:r>
              <a:rPr lang="zh-CN" altLang="en-US" dirty="0"/>
              <a:t>有的运算符可能有</a:t>
            </a:r>
            <a:r>
              <a:rPr lang="en-US" dirty="0"/>
              <a:t>2</a:t>
            </a:r>
            <a:r>
              <a:rPr lang="zh-CN" altLang="en-US" dirty="0"/>
              <a:t>种含义，比如</a:t>
            </a:r>
            <a:r>
              <a:rPr lang="en-US" dirty="0"/>
              <a:t>&amp;</a:t>
            </a:r>
            <a:r>
              <a:rPr lang="zh-CN" altLang="en-US" dirty="0"/>
              <a:t>可以作为位运算符也可以作为取地址符、</a:t>
            </a:r>
            <a:r>
              <a:rPr lang="en-US" dirty="0"/>
              <a:t>-</a:t>
            </a:r>
            <a:r>
              <a:rPr lang="zh-CN" altLang="en-US" dirty="0"/>
              <a:t>可以作为减法运算符也可以作为负号运算符。</a:t>
            </a:r>
            <a:endParaRPr lang="en-US" dirty="0"/>
          </a:p>
          <a:p>
            <a:pPr lvl="0"/>
            <a:r>
              <a:rPr lang="zh-CN" altLang="en-US" dirty="0"/>
              <a:t>有的运算符只能作为成员函数重载，如：</a:t>
            </a:r>
            <a:r>
              <a:rPr lang="en-US" dirty="0"/>
              <a:t>=</a:t>
            </a:r>
            <a:r>
              <a:rPr lang="zh-CN" altLang="en-US" dirty="0"/>
              <a:t>、</a:t>
            </a:r>
            <a:r>
              <a:rPr lang="en-US" dirty="0"/>
              <a:t>[]</a:t>
            </a:r>
            <a:r>
              <a:rPr lang="zh-CN" altLang="en-US" dirty="0"/>
              <a:t>、</a:t>
            </a:r>
            <a:r>
              <a:rPr lang="en-US" dirty="0"/>
              <a:t>()</a:t>
            </a:r>
            <a:r>
              <a:rPr lang="zh-CN" altLang="en-US" dirty="0"/>
              <a:t>、</a:t>
            </a:r>
            <a:r>
              <a:rPr lang="en-US" dirty="0"/>
              <a:t>T(</a:t>
            </a:r>
            <a:r>
              <a:rPr lang="zh-CN" altLang="en-US" dirty="0"/>
              <a:t>类型转换运算符</a:t>
            </a:r>
            <a:r>
              <a:rPr lang="en-US" dirty="0"/>
              <a:t>)</a:t>
            </a:r>
            <a:r>
              <a:rPr lang="zh-CN" altLang="en-US" dirty="0"/>
              <a:t>。</a:t>
            </a:r>
            <a:endParaRPr lang="en-US" dirty="0"/>
          </a:p>
          <a:p>
            <a:pPr marL="0" indent="0">
              <a:buNone/>
            </a:pPr>
            <a:endParaRPr lang="en-US" dirty="0"/>
          </a:p>
        </p:txBody>
      </p:sp>
      <p:pic>
        <p:nvPicPr>
          <p:cNvPr id="4" name="图片 3">
            <a:extLst>
              <a:ext uri="{FF2B5EF4-FFF2-40B4-BE49-F238E27FC236}">
                <a16:creationId xmlns:a16="http://schemas.microsoft.com/office/drawing/2014/main" id="{9D055A05-2558-4E6E-92DF-2D963018543F}"/>
              </a:ext>
            </a:extLst>
          </p:cNvPr>
          <p:cNvPicPr>
            <a:picLocks noChangeAspect="1"/>
          </p:cNvPicPr>
          <p:nvPr/>
        </p:nvPicPr>
        <p:blipFill>
          <a:blip r:embed="rId2"/>
          <a:stretch>
            <a:fillRect/>
          </a:stretch>
        </p:blipFill>
        <p:spPr>
          <a:xfrm>
            <a:off x="2651125" y="1293812"/>
            <a:ext cx="7877144" cy="3054668"/>
          </a:xfrm>
          <a:prstGeom prst="rect">
            <a:avLst/>
          </a:prstGeom>
        </p:spPr>
      </p:pic>
    </p:spTree>
    <p:extLst>
      <p:ext uri="{BB962C8B-B14F-4D97-AF65-F5344CB8AC3E}">
        <p14:creationId xmlns:p14="http://schemas.microsoft.com/office/powerpoint/2010/main" val="23712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98B0E6-47B6-4C76-A9B9-340B376BBDAF}"/>
              </a:ext>
            </a:extLst>
          </p:cNvPr>
          <p:cNvSpPr>
            <a:spLocks noGrp="1"/>
          </p:cNvSpPr>
          <p:nvPr>
            <p:ph idx="1"/>
          </p:nvPr>
        </p:nvSpPr>
        <p:spPr>
          <a:xfrm>
            <a:off x="838200" y="410112"/>
            <a:ext cx="10515600" cy="4567971"/>
          </a:xfrm>
        </p:spPr>
        <p:txBody>
          <a:bodyPr>
            <a:normAutofit fontScale="92500" lnSpcReduction="10000"/>
          </a:bodyPr>
          <a:lstStyle/>
          <a:p>
            <a:pPr lvl="0"/>
            <a:r>
              <a:rPr lang="zh-CN" altLang="en-US" dirty="0"/>
              <a:t>也有的运算符只能作为外部函数重载，如：</a:t>
            </a:r>
            <a:r>
              <a:rPr lang="en-US" dirty="0"/>
              <a:t>new</a:t>
            </a:r>
            <a:r>
              <a:rPr lang="zh-CN" altLang="en-US" dirty="0"/>
              <a:t>、</a:t>
            </a:r>
            <a:r>
              <a:rPr lang="en-US" dirty="0"/>
              <a:t>new[]</a:t>
            </a:r>
            <a:r>
              <a:rPr lang="zh-CN" altLang="en-US" dirty="0"/>
              <a:t>、</a:t>
            </a:r>
            <a:r>
              <a:rPr lang="en-US" dirty="0"/>
              <a:t>delete</a:t>
            </a:r>
            <a:r>
              <a:rPr lang="zh-CN" altLang="en-US" dirty="0"/>
              <a:t>、</a:t>
            </a:r>
            <a:r>
              <a:rPr lang="en-US" dirty="0"/>
              <a:t>delete[]</a:t>
            </a:r>
            <a:r>
              <a:rPr lang="zh-CN" altLang="en-US" dirty="0"/>
              <a:t>。</a:t>
            </a:r>
            <a:endParaRPr lang="en-US" sz="2400" dirty="0"/>
          </a:p>
          <a:p>
            <a:pPr lvl="0"/>
            <a:r>
              <a:rPr lang="zh-CN" altLang="en-US" b="1" dirty="0"/>
              <a:t>也有一些运算符不能被重载</a:t>
            </a:r>
            <a:r>
              <a:rPr lang="zh-CN" altLang="en-US" dirty="0"/>
              <a:t>，如：</a:t>
            </a:r>
            <a:endParaRPr lang="en-US" sz="2400" dirty="0"/>
          </a:p>
          <a:p>
            <a:pPr marL="457200" lvl="1" indent="0">
              <a:buNone/>
            </a:pPr>
            <a:r>
              <a:rPr lang="en-US" sz="2800" dirty="0"/>
              <a:t>:: </a:t>
            </a:r>
            <a:r>
              <a:rPr lang="zh-CN" altLang="en-US" sz="2800" dirty="0"/>
              <a:t>作用域运算符</a:t>
            </a:r>
            <a:endParaRPr lang="en-US" sz="2400" dirty="0"/>
          </a:p>
          <a:p>
            <a:pPr marL="457200" lvl="1" indent="0">
              <a:buNone/>
            </a:pPr>
            <a:r>
              <a:rPr lang="en-US" sz="2800" dirty="0"/>
              <a:t>. </a:t>
            </a:r>
            <a:r>
              <a:rPr lang="zh-CN" altLang="en-US" sz="2800" dirty="0"/>
              <a:t>成员访问运算符</a:t>
            </a:r>
            <a:endParaRPr lang="en-US" sz="2400" dirty="0"/>
          </a:p>
          <a:p>
            <a:pPr marL="457200" lvl="1" indent="0">
              <a:buNone/>
            </a:pPr>
            <a:r>
              <a:rPr lang="en-US" sz="2800" dirty="0"/>
              <a:t>.* </a:t>
            </a:r>
            <a:r>
              <a:rPr lang="zh-CN" altLang="en-US" sz="2800" dirty="0"/>
              <a:t>成员选择运算符</a:t>
            </a:r>
            <a:endParaRPr lang="en-US" sz="2400" dirty="0"/>
          </a:p>
          <a:p>
            <a:pPr marL="457200" lvl="1" indent="0">
              <a:buNone/>
            </a:pPr>
            <a:r>
              <a:rPr lang="en-US" sz="2800" dirty="0"/>
              <a:t>?:</a:t>
            </a:r>
            <a:r>
              <a:rPr lang="zh-CN" altLang="en-US" sz="2800" dirty="0"/>
              <a:t>条件运算符</a:t>
            </a:r>
            <a:endParaRPr lang="en-US" sz="2400" dirty="0"/>
          </a:p>
          <a:p>
            <a:pPr marL="457200" lvl="1" indent="0">
              <a:buNone/>
            </a:pPr>
            <a:r>
              <a:rPr lang="en-US" sz="2800" dirty="0" err="1"/>
              <a:t>sizeof</a:t>
            </a:r>
            <a:r>
              <a:rPr lang="en-US" sz="2800" dirty="0"/>
              <a:t> </a:t>
            </a:r>
            <a:r>
              <a:rPr lang="zh-CN" altLang="en-US" sz="2800" dirty="0"/>
              <a:t>查询对象的大小</a:t>
            </a:r>
            <a:endParaRPr lang="en-US" sz="2400" dirty="0"/>
          </a:p>
          <a:p>
            <a:pPr marL="457200" lvl="1" indent="0">
              <a:buNone/>
            </a:pPr>
            <a:r>
              <a:rPr lang="en-US" sz="2800" dirty="0" err="1"/>
              <a:t>typeid</a:t>
            </a:r>
            <a:r>
              <a:rPr lang="zh-CN" altLang="en-US" sz="2800" dirty="0"/>
              <a:t>查询对象的类型</a:t>
            </a:r>
            <a:endParaRPr lang="en-US" sz="2400" dirty="0"/>
          </a:p>
          <a:p>
            <a:endParaRPr lang="en-US" dirty="0"/>
          </a:p>
        </p:txBody>
      </p:sp>
    </p:spTree>
    <p:extLst>
      <p:ext uri="{BB962C8B-B14F-4D97-AF65-F5344CB8AC3E}">
        <p14:creationId xmlns:p14="http://schemas.microsoft.com/office/powerpoint/2010/main" val="246969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dirty="0"/>
              <a:t>用户定义类型</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zh-CN" altLang="en-US" dirty="0"/>
              <a:t>对用户定义类型，程序员需自己定义相应的运算符。</a:t>
            </a:r>
            <a:endParaRPr lang="en-US" altLang="zh-CN" dirty="0"/>
          </a:p>
          <a:p>
            <a:endParaRPr lang="en-US" altLang="zh-CN" dirty="0"/>
          </a:p>
          <a:p>
            <a:r>
              <a:rPr lang="zh-CN" altLang="en-US" dirty="0"/>
              <a:t>如对</a:t>
            </a:r>
            <a:r>
              <a:rPr lang="en-US" altLang="zh-CN" dirty="0"/>
              <a:t>string</a:t>
            </a:r>
            <a:r>
              <a:rPr lang="zh-CN" altLang="en-US" dirty="0"/>
              <a:t>类型</a:t>
            </a:r>
            <a:r>
              <a:rPr lang="en-US" altLang="zh-CN" dirty="0"/>
              <a:t>:</a:t>
            </a:r>
          </a:p>
          <a:p>
            <a:pPr marL="457200" lvl="1" indent="0">
              <a:buNone/>
            </a:pPr>
            <a:r>
              <a:rPr lang="en-US" altLang="zh-CN" dirty="0"/>
              <a:t>std::string s1{ "hello" }, s2{ "world" }, s3;</a:t>
            </a:r>
          </a:p>
          <a:p>
            <a:pPr marL="457200" lvl="1" indent="0">
              <a:buNone/>
            </a:pPr>
            <a:r>
              <a:rPr lang="en-US" altLang="zh-CN" dirty="0"/>
              <a:t>s3 = s1 + s2;     //</a:t>
            </a:r>
            <a:r>
              <a:rPr lang="zh-CN" altLang="en-US" dirty="0"/>
              <a:t>用</a:t>
            </a:r>
            <a:r>
              <a:rPr lang="en-US" altLang="zh-CN" dirty="0"/>
              <a:t>+</a:t>
            </a:r>
            <a:r>
              <a:rPr lang="zh-CN" altLang="en-US" dirty="0"/>
              <a:t>、</a:t>
            </a:r>
            <a:r>
              <a:rPr lang="en-US" altLang="zh-CN" dirty="0"/>
              <a:t>=</a:t>
            </a:r>
            <a:r>
              <a:rPr lang="zh-CN" altLang="en-US" dirty="0"/>
              <a:t>对</a:t>
            </a:r>
            <a:r>
              <a:rPr lang="en-US" altLang="zh-CN" dirty="0"/>
              <a:t>string</a:t>
            </a:r>
            <a:r>
              <a:rPr lang="zh-CN" altLang="en-US" dirty="0"/>
              <a:t>对象进行运算符</a:t>
            </a:r>
          </a:p>
          <a:p>
            <a:pPr marL="457200" lvl="1" indent="0">
              <a:buNone/>
            </a:pPr>
            <a:r>
              <a:rPr lang="en-US" altLang="zh-CN" dirty="0"/>
              <a:t>std::</a:t>
            </a:r>
            <a:r>
              <a:rPr lang="en-US" altLang="zh-CN" dirty="0" err="1"/>
              <a:t>cout</a:t>
            </a:r>
            <a:r>
              <a:rPr lang="en-US" altLang="zh-CN" dirty="0"/>
              <a:t> &lt;&lt; s3;   //</a:t>
            </a:r>
            <a:r>
              <a:rPr lang="zh-CN" altLang="en-US" dirty="0"/>
              <a:t>用</a:t>
            </a:r>
            <a:r>
              <a:rPr lang="en-US" altLang="zh-CN" dirty="0"/>
              <a:t>&lt;&lt;</a:t>
            </a:r>
            <a:r>
              <a:rPr lang="zh-CN" altLang="en-US" dirty="0"/>
              <a:t>将</a:t>
            </a:r>
            <a:r>
              <a:rPr lang="en-US" altLang="zh-CN" dirty="0"/>
              <a:t>s3</a:t>
            </a:r>
            <a:r>
              <a:rPr lang="zh-CN" altLang="en-US" dirty="0"/>
              <a:t>输出到</a:t>
            </a:r>
            <a:r>
              <a:rPr lang="en-US" altLang="zh-CN" dirty="0" err="1"/>
              <a:t>cout</a:t>
            </a:r>
            <a:r>
              <a:rPr lang="zh-CN" altLang="en-US" dirty="0"/>
              <a:t>中</a:t>
            </a:r>
          </a:p>
          <a:p>
            <a:pPr marL="457200" lvl="1" indent="0">
              <a:buNone/>
            </a:pPr>
            <a:r>
              <a:rPr lang="en-US" altLang="zh-CN" dirty="0"/>
              <a:t>  </a:t>
            </a:r>
            <a:endParaRPr lang="en-US" dirty="0"/>
          </a:p>
        </p:txBody>
      </p:sp>
    </p:spTree>
    <p:extLst>
      <p:ext uri="{BB962C8B-B14F-4D97-AF65-F5344CB8AC3E}">
        <p14:creationId xmlns:p14="http://schemas.microsoft.com/office/powerpoint/2010/main" val="280818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970A68-3420-459D-87C2-DB985B12593D}"/>
              </a:ext>
            </a:extLst>
          </p:cNvPr>
          <p:cNvSpPr>
            <a:spLocks noGrp="1"/>
          </p:cNvSpPr>
          <p:nvPr>
            <p:ph idx="1"/>
          </p:nvPr>
        </p:nvSpPr>
        <p:spPr>
          <a:xfrm>
            <a:off x="838200" y="1060352"/>
            <a:ext cx="10515600" cy="4567971"/>
          </a:xfrm>
        </p:spPr>
        <p:txBody>
          <a:bodyPr/>
          <a:lstStyle/>
          <a:p>
            <a:r>
              <a:rPr lang="zh-CN" altLang="en-US" dirty="0"/>
              <a:t>运算符定义不能违背约定的语法，如不能将一元定义成二元或三元，反过来也是一样。也不应该违背运算符的语义，如不能将</a:t>
            </a:r>
            <a:r>
              <a:rPr lang="en-US" dirty="0"/>
              <a:t>+</a:t>
            </a:r>
            <a:r>
              <a:rPr lang="zh-CN" altLang="en-US" dirty="0"/>
              <a:t>运算符定义成相乘的含义、赋值运算符的返回类型应返回引用而不是值。</a:t>
            </a:r>
            <a:endParaRPr lang="en-US" dirty="0"/>
          </a:p>
          <a:p>
            <a:endParaRPr lang="en-US" dirty="0"/>
          </a:p>
        </p:txBody>
      </p:sp>
    </p:spTree>
    <p:extLst>
      <p:ext uri="{BB962C8B-B14F-4D97-AF65-F5344CB8AC3E}">
        <p14:creationId xmlns:p14="http://schemas.microsoft.com/office/powerpoint/2010/main" val="1750846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a:xfrm>
            <a:off x="802689" y="720231"/>
            <a:ext cx="10515600" cy="1103189"/>
          </a:xfrm>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55956" y="2060000"/>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4"/>
              </a:rPr>
              <a:t>https://twitter.com/hwdong </a:t>
            </a:r>
            <a:endParaRPr lang="en-US" altLang="zh-CN" dirty="0"/>
          </a:p>
          <a:p>
            <a:pPr marL="0" indent="0" algn="ctr">
              <a:lnSpc>
                <a:spcPct val="170000"/>
              </a:lnSpc>
              <a:buNone/>
            </a:pPr>
            <a:r>
              <a:rPr lang="en-US" altLang="zh-CN" dirty="0"/>
              <a:t>B</a:t>
            </a:r>
            <a:r>
              <a:rPr lang="zh-CN" altLang="en-US" dirty="0"/>
              <a:t>站：</a:t>
            </a:r>
            <a:r>
              <a:rPr lang="en-US" altLang="zh-CN" dirty="0" err="1"/>
              <a:t>hw</a:t>
            </a:r>
            <a:r>
              <a:rPr lang="en-US" altLang="zh-CN" dirty="0"/>
              <a:t>-dong</a:t>
            </a:r>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69716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dirty="0"/>
              <a:t>运算符函数</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en-US" dirty="0"/>
              <a:t>C++</a:t>
            </a:r>
            <a:r>
              <a:rPr lang="zh-CN" altLang="en-US" dirty="0"/>
              <a:t>中，每个运算符实际就是一个函数，称为</a:t>
            </a:r>
            <a:r>
              <a:rPr lang="zh-CN" altLang="en-US" b="1" dirty="0"/>
              <a:t>运算符函数</a:t>
            </a:r>
            <a:r>
              <a:rPr lang="zh-CN" altLang="en-US" dirty="0"/>
              <a:t>，运算符函数的完整名称是</a:t>
            </a:r>
            <a:r>
              <a:rPr lang="en-US" b="1" dirty="0">
                <a:solidFill>
                  <a:srgbClr val="0070C0"/>
                </a:solidFill>
              </a:rPr>
              <a:t>operator</a:t>
            </a:r>
            <a:r>
              <a:rPr lang="zh-CN" altLang="en-US" dirty="0"/>
              <a:t>关键字加上运算符构造的。</a:t>
            </a:r>
            <a:endParaRPr lang="en-US" altLang="zh-CN" dirty="0"/>
          </a:p>
          <a:p>
            <a:r>
              <a:rPr lang="zh-CN" altLang="en-US" dirty="0"/>
              <a:t>如加法运算符</a:t>
            </a:r>
            <a:r>
              <a:rPr lang="en-US" altLang="zh-CN" b="1" dirty="0">
                <a:solidFill>
                  <a:srgbClr val="0070C0"/>
                </a:solidFill>
              </a:rPr>
              <a:t>+</a:t>
            </a:r>
            <a:r>
              <a:rPr lang="zh-CN" altLang="en-US" dirty="0"/>
              <a:t>的函数是</a:t>
            </a:r>
            <a:r>
              <a:rPr lang="en-US" altLang="zh-CN" b="1" dirty="0">
                <a:solidFill>
                  <a:srgbClr val="0070C0"/>
                </a:solidFill>
              </a:rPr>
              <a:t>operator+</a:t>
            </a:r>
          </a:p>
          <a:p>
            <a:pPr marL="0" indent="0">
              <a:buNone/>
            </a:pPr>
            <a:r>
              <a:rPr lang="en-US" altLang="zh-CN" dirty="0"/>
              <a:t>    </a:t>
            </a:r>
            <a:r>
              <a:rPr lang="en-US" dirty="0"/>
              <a:t>s1+s2            s1.operator+(s2)</a:t>
            </a:r>
            <a:endParaRPr lang="en-US" altLang="zh-CN" dirty="0"/>
          </a:p>
          <a:p>
            <a:pPr marL="0" indent="0">
              <a:buNone/>
            </a:pPr>
            <a:r>
              <a:rPr lang="en-US" dirty="0"/>
              <a:t>   </a:t>
            </a:r>
          </a:p>
        </p:txBody>
      </p:sp>
      <p:pic>
        <p:nvPicPr>
          <p:cNvPr id="4" name="图片 3">
            <a:extLst>
              <a:ext uri="{FF2B5EF4-FFF2-40B4-BE49-F238E27FC236}">
                <a16:creationId xmlns:a16="http://schemas.microsoft.com/office/drawing/2014/main" id="{7663A667-DDB1-46D3-AC8B-FCB91A04E8A9}"/>
              </a:ext>
            </a:extLst>
          </p:cNvPr>
          <p:cNvPicPr>
            <a:picLocks noChangeAspect="1"/>
          </p:cNvPicPr>
          <p:nvPr/>
        </p:nvPicPr>
        <p:blipFill>
          <a:blip r:embed="rId2"/>
          <a:stretch>
            <a:fillRect/>
          </a:stretch>
        </p:blipFill>
        <p:spPr>
          <a:xfrm>
            <a:off x="1083119" y="4225078"/>
            <a:ext cx="10083187" cy="1421120"/>
          </a:xfrm>
          <a:prstGeom prst="rect">
            <a:avLst/>
          </a:prstGeom>
        </p:spPr>
      </p:pic>
    </p:spTree>
    <p:extLst>
      <p:ext uri="{BB962C8B-B14F-4D97-AF65-F5344CB8AC3E}">
        <p14:creationId xmlns:p14="http://schemas.microsoft.com/office/powerpoint/2010/main" val="93578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5F8B1-9C03-4419-AF8F-EF2383A4B58F}"/>
              </a:ext>
            </a:extLst>
          </p:cNvPr>
          <p:cNvSpPr>
            <a:spLocks noGrp="1"/>
          </p:cNvSpPr>
          <p:nvPr>
            <p:ph type="title"/>
          </p:nvPr>
        </p:nvSpPr>
        <p:spPr/>
        <p:txBody>
          <a:bodyPr>
            <a:normAutofit/>
          </a:bodyPr>
          <a:lstStyle/>
          <a:p>
            <a:r>
              <a:rPr lang="zh-CN" altLang="en-US" b="1" dirty="0"/>
              <a:t>运算符重载</a:t>
            </a:r>
            <a:endParaRPr lang="en-US" dirty="0"/>
          </a:p>
        </p:txBody>
      </p:sp>
      <p:sp>
        <p:nvSpPr>
          <p:cNvPr id="3" name="内容占位符 2">
            <a:extLst>
              <a:ext uri="{FF2B5EF4-FFF2-40B4-BE49-F238E27FC236}">
                <a16:creationId xmlns:a16="http://schemas.microsoft.com/office/drawing/2014/main" id="{E252E9C5-DC5F-4933-98FF-0B3BE730D928}"/>
              </a:ext>
            </a:extLst>
          </p:cNvPr>
          <p:cNvSpPr>
            <a:spLocks noGrp="1"/>
          </p:cNvSpPr>
          <p:nvPr>
            <p:ph idx="1"/>
          </p:nvPr>
        </p:nvSpPr>
        <p:spPr/>
        <p:txBody>
          <a:bodyPr/>
          <a:lstStyle/>
          <a:p>
            <a:r>
              <a:rPr lang="zh-CN" altLang="en-US" dirty="0"/>
              <a:t>对用户定义类型，重新定义运算符函数，称为</a:t>
            </a:r>
            <a:r>
              <a:rPr lang="zh-CN" altLang="en-US" b="1" dirty="0"/>
              <a:t>运算符重载</a:t>
            </a:r>
            <a:r>
              <a:rPr lang="zh-CN" altLang="en-US" dirty="0"/>
              <a:t>。</a:t>
            </a:r>
            <a:endParaRPr lang="en-US" altLang="zh-CN" dirty="0"/>
          </a:p>
          <a:p>
            <a:pPr marL="0" indent="0">
              <a:buNone/>
            </a:pPr>
            <a:r>
              <a:rPr lang="en-US" dirty="0"/>
              <a:t>   </a:t>
            </a:r>
          </a:p>
        </p:txBody>
      </p:sp>
      <p:pic>
        <p:nvPicPr>
          <p:cNvPr id="5" name="图片 4">
            <a:extLst>
              <a:ext uri="{FF2B5EF4-FFF2-40B4-BE49-F238E27FC236}">
                <a16:creationId xmlns:a16="http://schemas.microsoft.com/office/drawing/2014/main" id="{F2DBF835-E324-4E09-9FC4-A95EA3DC2BD5}"/>
              </a:ext>
            </a:extLst>
          </p:cNvPr>
          <p:cNvPicPr>
            <a:picLocks noChangeAspect="1"/>
          </p:cNvPicPr>
          <p:nvPr/>
        </p:nvPicPr>
        <p:blipFill>
          <a:blip r:embed="rId2"/>
          <a:stretch>
            <a:fillRect/>
          </a:stretch>
        </p:blipFill>
        <p:spPr>
          <a:xfrm>
            <a:off x="1119789" y="2392253"/>
            <a:ext cx="10225768" cy="3857625"/>
          </a:xfrm>
          <a:prstGeom prst="rect">
            <a:avLst/>
          </a:prstGeom>
        </p:spPr>
      </p:pic>
    </p:spTree>
    <p:extLst>
      <p:ext uri="{BB962C8B-B14F-4D97-AF65-F5344CB8AC3E}">
        <p14:creationId xmlns:p14="http://schemas.microsoft.com/office/powerpoint/2010/main" val="415019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5FAE0-BE38-4FCF-A2E7-C52C71E12BFA}"/>
              </a:ext>
            </a:extLst>
          </p:cNvPr>
          <p:cNvSpPr>
            <a:spLocks noGrp="1"/>
          </p:cNvSpPr>
          <p:nvPr>
            <p:ph type="title"/>
          </p:nvPr>
        </p:nvSpPr>
        <p:spPr/>
        <p:txBody>
          <a:bodyPr/>
          <a:lstStyle/>
          <a:p>
            <a:r>
              <a:rPr lang="zh-CN" altLang="en-US" b="1" dirty="0"/>
              <a:t>运算符重载</a:t>
            </a:r>
            <a:r>
              <a:rPr lang="zh-CN" altLang="en-US" dirty="0"/>
              <a:t>的</a:t>
            </a:r>
            <a:r>
              <a:rPr lang="en-US" dirty="0"/>
              <a:t>2</a:t>
            </a:r>
            <a:r>
              <a:rPr lang="zh-CN" altLang="en-US" dirty="0"/>
              <a:t>种方式</a:t>
            </a:r>
            <a:endParaRPr lang="en-US" dirty="0"/>
          </a:p>
        </p:txBody>
      </p:sp>
      <p:sp>
        <p:nvSpPr>
          <p:cNvPr id="3" name="内容占位符 2">
            <a:extLst>
              <a:ext uri="{FF2B5EF4-FFF2-40B4-BE49-F238E27FC236}">
                <a16:creationId xmlns:a16="http://schemas.microsoft.com/office/drawing/2014/main" id="{05A3B1B2-E2F4-4E62-A60F-0526BA610D76}"/>
              </a:ext>
            </a:extLst>
          </p:cNvPr>
          <p:cNvSpPr>
            <a:spLocks noGrp="1"/>
          </p:cNvSpPr>
          <p:nvPr>
            <p:ph idx="1"/>
          </p:nvPr>
        </p:nvSpPr>
        <p:spPr/>
        <p:txBody>
          <a:bodyPr/>
          <a:lstStyle/>
          <a:p>
            <a:pPr lvl="0"/>
            <a:r>
              <a:rPr lang="zh-CN" altLang="en-US" dirty="0"/>
              <a:t>成员函数：将运算符函数定义为类的成员函数。</a:t>
            </a:r>
            <a:endParaRPr lang="en-US" altLang="zh-CN" dirty="0"/>
          </a:p>
          <a:p>
            <a:pPr marL="0" lvl="0" indent="0">
              <a:buNone/>
            </a:pPr>
            <a:r>
              <a:rPr lang="en-US" dirty="0"/>
              <a:t>        </a:t>
            </a:r>
            <a:r>
              <a:rPr lang="en-US" dirty="0" err="1"/>
              <a:t>a.</a:t>
            </a:r>
            <a:r>
              <a:rPr lang="en-US" dirty="0" err="1">
                <a:solidFill>
                  <a:srgbClr val="0070C0"/>
                </a:solidFill>
              </a:rPr>
              <a:t>operator</a:t>
            </a:r>
            <a:r>
              <a:rPr lang="en-US" dirty="0">
                <a:solidFill>
                  <a:srgbClr val="0070C0"/>
                </a:solidFill>
              </a:rPr>
              <a:t>@</a:t>
            </a:r>
            <a:r>
              <a:rPr lang="en-US" dirty="0"/>
              <a:t>(b)</a:t>
            </a:r>
          </a:p>
          <a:p>
            <a:pPr lvl="0"/>
            <a:r>
              <a:rPr lang="zh-CN" altLang="en-US" dirty="0"/>
              <a:t>外部函数：将运算符函数定义为外部函数（全局函数）。</a:t>
            </a:r>
            <a:endParaRPr lang="en-US" altLang="zh-CN" dirty="0"/>
          </a:p>
          <a:p>
            <a:pPr marL="0" indent="0">
              <a:buNone/>
            </a:pPr>
            <a:r>
              <a:rPr lang="en-US" dirty="0"/>
              <a:t>        </a:t>
            </a:r>
            <a:r>
              <a:rPr lang="en-US" dirty="0">
                <a:solidFill>
                  <a:srgbClr val="0070C0"/>
                </a:solidFill>
              </a:rPr>
              <a:t>operator@</a:t>
            </a:r>
            <a:r>
              <a:rPr lang="en-US" dirty="0"/>
              <a:t>(</a:t>
            </a:r>
            <a:r>
              <a:rPr lang="en-US" dirty="0" err="1"/>
              <a:t>a,b</a:t>
            </a:r>
            <a:r>
              <a:rPr lang="en-US" dirty="0"/>
              <a:t>)</a:t>
            </a:r>
          </a:p>
          <a:p>
            <a:r>
              <a:rPr lang="zh-CN" altLang="en-US" dirty="0"/>
              <a:t>大多数运算符可以采用上述任意一种重载方式。但某些特殊运算符，只能采用其中一种方式重载。例如：赋值运算符只能作为类的成员函数重载。</a:t>
            </a:r>
            <a:endParaRPr lang="en-US" dirty="0"/>
          </a:p>
          <a:p>
            <a:endParaRPr lang="en-US" dirty="0"/>
          </a:p>
        </p:txBody>
      </p:sp>
    </p:spTree>
    <p:extLst>
      <p:ext uri="{BB962C8B-B14F-4D97-AF65-F5344CB8AC3E}">
        <p14:creationId xmlns:p14="http://schemas.microsoft.com/office/powerpoint/2010/main" val="1104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41000"/>
          </a:schemeClr>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38A634-13D0-46A3-82DD-DAD19BE61C01}"/>
              </a:ext>
            </a:extLst>
          </p:cNvPr>
          <p:cNvPicPr>
            <a:picLocks noChangeAspect="1"/>
          </p:cNvPicPr>
          <p:nvPr/>
        </p:nvPicPr>
        <p:blipFill>
          <a:blip r:embed="rId2"/>
          <a:stretch>
            <a:fillRect/>
          </a:stretch>
        </p:blipFill>
        <p:spPr>
          <a:xfrm>
            <a:off x="594572" y="1092971"/>
            <a:ext cx="6581775" cy="4476750"/>
          </a:xfrm>
          <a:prstGeom prst="rect">
            <a:avLst/>
          </a:prstGeom>
        </p:spPr>
      </p:pic>
      <p:pic>
        <p:nvPicPr>
          <p:cNvPr id="5" name="图片 4">
            <a:extLst>
              <a:ext uri="{FF2B5EF4-FFF2-40B4-BE49-F238E27FC236}">
                <a16:creationId xmlns:a16="http://schemas.microsoft.com/office/drawing/2014/main" id="{86E00DB2-F307-4EBC-908E-BFFE55FFF3CD}"/>
              </a:ext>
            </a:extLst>
          </p:cNvPr>
          <p:cNvPicPr>
            <a:picLocks noChangeAspect="1"/>
          </p:cNvPicPr>
          <p:nvPr/>
        </p:nvPicPr>
        <p:blipFill>
          <a:blip r:embed="rId3"/>
          <a:stretch>
            <a:fillRect/>
          </a:stretch>
        </p:blipFill>
        <p:spPr>
          <a:xfrm>
            <a:off x="7624300" y="4120533"/>
            <a:ext cx="4010025" cy="1333500"/>
          </a:xfrm>
          <a:prstGeom prst="rect">
            <a:avLst/>
          </a:prstGeom>
        </p:spPr>
      </p:pic>
      <p:sp>
        <p:nvSpPr>
          <p:cNvPr id="6" name="对话气泡: 矩形 5">
            <a:extLst>
              <a:ext uri="{FF2B5EF4-FFF2-40B4-BE49-F238E27FC236}">
                <a16:creationId xmlns:a16="http://schemas.microsoft.com/office/drawing/2014/main" id="{D465DB1C-8369-49BC-A8A0-1CE7D8143BEA}"/>
              </a:ext>
            </a:extLst>
          </p:cNvPr>
          <p:cNvSpPr/>
          <p:nvPr/>
        </p:nvSpPr>
        <p:spPr>
          <a:xfrm>
            <a:off x="8993080" y="5193437"/>
            <a:ext cx="2654423" cy="701336"/>
          </a:xfrm>
          <a:prstGeom prst="wedgeRectCallout">
            <a:avLst>
              <a:gd name="adj1" fmla="val -39562"/>
              <a:gd name="adj2" fmla="val -74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P</a:t>
            </a:r>
            <a:r>
              <a:rPr lang="en-US" sz="2800" b="1" dirty="0" err="1"/>
              <a:t>.operator</a:t>
            </a:r>
            <a:r>
              <a:rPr lang="en-US" sz="2800" b="1" dirty="0"/>
              <a:t>+</a:t>
            </a:r>
            <a:r>
              <a:rPr lang="en-US" sz="2800" dirty="0"/>
              <a:t>(Q)</a:t>
            </a:r>
          </a:p>
        </p:txBody>
      </p:sp>
      <p:sp>
        <p:nvSpPr>
          <p:cNvPr id="7" name="对话气泡: 矩形 6">
            <a:extLst>
              <a:ext uri="{FF2B5EF4-FFF2-40B4-BE49-F238E27FC236}">
                <a16:creationId xmlns:a16="http://schemas.microsoft.com/office/drawing/2014/main" id="{365B3649-85BF-4B2C-8B75-271858B7A792}"/>
              </a:ext>
            </a:extLst>
          </p:cNvPr>
          <p:cNvSpPr/>
          <p:nvPr/>
        </p:nvSpPr>
        <p:spPr>
          <a:xfrm>
            <a:off x="2325950" y="3400148"/>
            <a:ext cx="7403977" cy="550416"/>
          </a:xfrm>
          <a:prstGeom prst="wedgeRectCallout">
            <a:avLst>
              <a:gd name="adj1" fmla="val -31968"/>
              <a:gd name="adj2" fmla="val -70398"/>
            </a:avLst>
          </a:prstGeom>
          <a:solidFill>
            <a:schemeClr val="accent1">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  Point(this-&gt;x + </a:t>
            </a:r>
            <a:r>
              <a:rPr lang="en-US" sz="2800" dirty="0" err="1"/>
              <a:t>other.x</a:t>
            </a:r>
            <a:r>
              <a:rPr lang="en-US" sz="2800" dirty="0"/>
              <a:t>, this-&gt;y + </a:t>
            </a:r>
            <a:r>
              <a:rPr lang="en-US" sz="2800" dirty="0" err="1"/>
              <a:t>other.y</a:t>
            </a:r>
            <a:r>
              <a:rPr lang="en-US" sz="2800" dirty="0"/>
              <a:t>);</a:t>
            </a:r>
          </a:p>
        </p:txBody>
      </p:sp>
    </p:spTree>
    <p:extLst>
      <p:ext uri="{BB962C8B-B14F-4D97-AF65-F5344CB8AC3E}">
        <p14:creationId xmlns:p14="http://schemas.microsoft.com/office/powerpoint/2010/main" val="108972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41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6BEA9A-A258-4DA6-8DE3-F4AE9763B655}"/>
              </a:ext>
            </a:extLst>
          </p:cNvPr>
          <p:cNvSpPr txBox="1"/>
          <p:nvPr/>
        </p:nvSpPr>
        <p:spPr>
          <a:xfrm>
            <a:off x="577047" y="319595"/>
            <a:ext cx="8273990" cy="584775"/>
          </a:xfrm>
          <a:prstGeom prst="rect">
            <a:avLst/>
          </a:prstGeom>
          <a:noFill/>
        </p:spPr>
        <p:txBody>
          <a:bodyPr wrap="square" rtlCol="0">
            <a:spAutoFit/>
          </a:bodyPr>
          <a:lstStyle/>
          <a:p>
            <a:r>
              <a:rPr lang="en-US" sz="3200" dirty="0"/>
              <a:t>operator+</a:t>
            </a:r>
            <a:r>
              <a:rPr lang="zh-CN" altLang="en-US" sz="3200" dirty="0"/>
              <a:t>也可以作为外部（全局）函数实现</a:t>
            </a:r>
            <a:endParaRPr lang="en-US" sz="3200" dirty="0"/>
          </a:p>
        </p:txBody>
      </p:sp>
      <p:pic>
        <p:nvPicPr>
          <p:cNvPr id="8" name="图片 7">
            <a:extLst>
              <a:ext uri="{FF2B5EF4-FFF2-40B4-BE49-F238E27FC236}">
                <a16:creationId xmlns:a16="http://schemas.microsoft.com/office/drawing/2014/main" id="{076C9978-8FE9-438F-B1D9-2E95AAAF6581}"/>
              </a:ext>
            </a:extLst>
          </p:cNvPr>
          <p:cNvPicPr>
            <a:picLocks noChangeAspect="1"/>
          </p:cNvPicPr>
          <p:nvPr/>
        </p:nvPicPr>
        <p:blipFill>
          <a:blip r:embed="rId2"/>
          <a:stretch>
            <a:fillRect/>
          </a:stretch>
        </p:blipFill>
        <p:spPr>
          <a:xfrm>
            <a:off x="746047" y="1148871"/>
            <a:ext cx="7610475" cy="4791075"/>
          </a:xfrm>
          <a:prstGeom prst="rect">
            <a:avLst/>
          </a:prstGeom>
        </p:spPr>
      </p:pic>
      <p:pic>
        <p:nvPicPr>
          <p:cNvPr id="9" name="图片 8">
            <a:extLst>
              <a:ext uri="{FF2B5EF4-FFF2-40B4-BE49-F238E27FC236}">
                <a16:creationId xmlns:a16="http://schemas.microsoft.com/office/drawing/2014/main" id="{BF68A4D6-55DB-406D-B81E-60FA844365E6}"/>
              </a:ext>
            </a:extLst>
          </p:cNvPr>
          <p:cNvPicPr>
            <a:picLocks noChangeAspect="1"/>
          </p:cNvPicPr>
          <p:nvPr/>
        </p:nvPicPr>
        <p:blipFill>
          <a:blip r:embed="rId3"/>
          <a:stretch>
            <a:fillRect/>
          </a:stretch>
        </p:blipFill>
        <p:spPr>
          <a:xfrm>
            <a:off x="7624300" y="4120533"/>
            <a:ext cx="4010025" cy="1333500"/>
          </a:xfrm>
          <a:prstGeom prst="rect">
            <a:avLst/>
          </a:prstGeom>
        </p:spPr>
      </p:pic>
      <p:sp>
        <p:nvSpPr>
          <p:cNvPr id="10" name="对话气泡: 矩形 9">
            <a:extLst>
              <a:ext uri="{FF2B5EF4-FFF2-40B4-BE49-F238E27FC236}">
                <a16:creationId xmlns:a16="http://schemas.microsoft.com/office/drawing/2014/main" id="{3796A4F0-96F7-4B65-999A-5ABB1863EE57}"/>
              </a:ext>
            </a:extLst>
          </p:cNvPr>
          <p:cNvSpPr/>
          <p:nvPr/>
        </p:nvSpPr>
        <p:spPr>
          <a:xfrm>
            <a:off x="8993080" y="5193437"/>
            <a:ext cx="2654423" cy="701336"/>
          </a:xfrm>
          <a:prstGeom prst="wedgeRectCallout">
            <a:avLst>
              <a:gd name="adj1" fmla="val -39562"/>
              <a:gd name="adj2" fmla="val -74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operator+</a:t>
            </a:r>
            <a:r>
              <a:rPr lang="en-US" sz="2800" dirty="0"/>
              <a:t>(P,Q)</a:t>
            </a:r>
          </a:p>
        </p:txBody>
      </p:sp>
      <p:sp>
        <p:nvSpPr>
          <p:cNvPr id="11" name="矩形 10">
            <a:extLst>
              <a:ext uri="{FF2B5EF4-FFF2-40B4-BE49-F238E27FC236}">
                <a16:creationId xmlns:a16="http://schemas.microsoft.com/office/drawing/2014/main" id="{1B6DE22D-25CD-4F2D-B251-B2A2F9DFD866}"/>
              </a:ext>
            </a:extLst>
          </p:cNvPr>
          <p:cNvSpPr/>
          <p:nvPr/>
        </p:nvSpPr>
        <p:spPr>
          <a:xfrm>
            <a:off x="741680" y="3698240"/>
            <a:ext cx="6553200" cy="104648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01DF651D-3FF9-439A-9FBA-F3045E926FF0}"/>
              </a:ext>
            </a:extLst>
          </p:cNvPr>
          <p:cNvSpPr/>
          <p:nvPr/>
        </p:nvSpPr>
        <p:spPr>
          <a:xfrm>
            <a:off x="1239520" y="2692400"/>
            <a:ext cx="7233920" cy="38608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98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1274</Words>
  <Application>Microsoft Office PowerPoint</Application>
  <PresentationFormat>Widescreen</PresentationFormat>
  <Paragraphs>118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Noto Sans Blk</vt:lpstr>
      <vt:lpstr>Noto Sans Cond Med</vt:lpstr>
      <vt:lpstr>Arial</vt:lpstr>
      <vt:lpstr>Calibri</vt:lpstr>
      <vt:lpstr>Calibri Light</vt:lpstr>
      <vt:lpstr>Office 主题​​</vt:lpstr>
      <vt:lpstr>第8章  运算符重载 Operator Overloading</vt:lpstr>
      <vt:lpstr>运算符：比函数更直观</vt:lpstr>
      <vt:lpstr>运算符对内在类型的支持</vt:lpstr>
      <vt:lpstr>用户定义类型</vt:lpstr>
      <vt:lpstr>运算符函数</vt:lpstr>
      <vt:lpstr>运算符重载</vt:lpstr>
      <vt:lpstr>运算符重载的2种方式</vt:lpstr>
      <vt:lpstr>PowerPoint Presentation</vt:lpstr>
      <vt:lpstr>PowerPoint Presentation</vt:lpstr>
      <vt:lpstr>运算符函数: 参数个数</vt:lpstr>
      <vt:lpstr>PowerPoint Presentation</vt:lpstr>
      <vt:lpstr>PowerPoint Presentation</vt:lpstr>
      <vt:lpstr>成员函数和外部函数重载的主要区别</vt:lpstr>
      <vt:lpstr>成员函数和外部函数重载的主要区别</vt:lpstr>
      <vt:lpstr>赋值运算符=</vt:lpstr>
      <vt:lpstr>赋值运算符=</vt:lpstr>
      <vt:lpstr>下标运算符[]</vt:lpstr>
      <vt:lpstr>PowerPoint Presentation</vt:lpstr>
      <vt:lpstr>PowerPoint Presentation</vt:lpstr>
      <vt:lpstr>输入输出运算符&lt;&lt;和&gt;&gt;</vt:lpstr>
      <vt:lpstr>比较运算符: &lt;、&gt;、&lt;=、==、…</vt:lpstr>
      <vt:lpstr>也可以作为外部函数实现</vt:lpstr>
      <vt:lpstr>PowerPoint Presentation</vt:lpstr>
      <vt:lpstr>比较运算符函数模板：&lt;utility&gt;</vt:lpstr>
      <vt:lpstr>PowerPoint Presentation</vt:lpstr>
      <vt:lpstr>函数调用运算符()</vt:lpstr>
      <vt:lpstr>PowerPoint Presentation</vt:lpstr>
      <vt:lpstr>函数对象</vt:lpstr>
      <vt:lpstr>类型转换运算符</vt:lpstr>
      <vt:lpstr>PowerPoint Presentation</vt:lpstr>
      <vt:lpstr>隐含类型转换引起的歧义</vt:lpstr>
      <vt:lpstr>PowerPoint Presentation</vt:lpstr>
      <vt:lpstr>强制类型转换消除歧义性</vt:lpstr>
      <vt:lpstr>自增和自减运算符</vt:lpstr>
      <vt:lpstr>PowerPoint Presentation</vt:lpstr>
      <vt:lpstr>PowerPoint Presentation</vt:lpstr>
      <vt:lpstr>PowerPoint Presentation</vt:lpstr>
      <vt:lpstr>可以重载的运算符</vt:lpstr>
      <vt:lpstr>PowerPoint Presentation</vt:lpstr>
      <vt:lpstr>PowerPoint Presentation</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dong hongwei</cp:lastModifiedBy>
  <cp:revision>100</cp:revision>
  <dcterms:created xsi:type="dcterms:W3CDTF">2019-12-18T10:06:29Z</dcterms:created>
  <dcterms:modified xsi:type="dcterms:W3CDTF">2021-05-17T03:29:24Z</dcterms:modified>
</cp:coreProperties>
</file>