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3" r:id="rId3"/>
    <p:sldId id="584" r:id="rId4"/>
    <p:sldId id="586" r:id="rId5"/>
    <p:sldId id="585" r:id="rId6"/>
    <p:sldId id="587" r:id="rId7"/>
    <p:sldId id="588" r:id="rId8"/>
    <p:sldId id="590" r:id="rId9"/>
    <p:sldId id="591" r:id="rId10"/>
    <p:sldId id="592" r:id="rId11"/>
    <p:sldId id="593" r:id="rId12"/>
    <p:sldId id="594" r:id="rId13"/>
    <p:sldId id="589" r:id="rId14"/>
    <p:sldId id="595" r:id="rId15"/>
    <p:sldId id="596" r:id="rId16"/>
    <p:sldId id="597" r:id="rId17"/>
    <p:sldId id="598" r:id="rId18"/>
    <p:sldId id="599" r:id="rId19"/>
    <p:sldId id="600" r:id="rId20"/>
    <p:sldId id="602" r:id="rId21"/>
    <p:sldId id="601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4" r:id="rId33"/>
    <p:sldId id="615" r:id="rId34"/>
    <p:sldId id="616" r:id="rId35"/>
    <p:sldId id="617" r:id="rId36"/>
    <p:sldId id="618" r:id="rId37"/>
    <p:sldId id="619" r:id="rId38"/>
    <p:sldId id="620" r:id="rId39"/>
    <p:sldId id="621" r:id="rId40"/>
    <p:sldId id="622" r:id="rId41"/>
    <p:sldId id="623" r:id="rId42"/>
    <p:sldId id="624" r:id="rId43"/>
    <p:sldId id="625" r:id="rId44"/>
    <p:sldId id="626" r:id="rId45"/>
    <p:sldId id="627" r:id="rId46"/>
    <p:sldId id="628" r:id="rId47"/>
    <p:sldId id="629" r:id="rId48"/>
    <p:sldId id="632" r:id="rId49"/>
    <p:sldId id="631" r:id="rId50"/>
    <p:sldId id="630" r:id="rId51"/>
    <p:sldId id="633" r:id="rId52"/>
    <p:sldId id="634" r:id="rId53"/>
    <p:sldId id="635" r:id="rId54"/>
    <p:sldId id="636" r:id="rId55"/>
    <p:sldId id="637" r:id="rId56"/>
    <p:sldId id="638" r:id="rId57"/>
    <p:sldId id="639" r:id="rId58"/>
    <p:sldId id="49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A1CE7-37A8-4BE3-924A-E09E8872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ED82D-D739-418B-9E47-0AAEB714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792"/>
            <a:ext cx="9144000" cy="961007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8445-F205-4173-8A56-9AE580C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3573A-AF84-4F98-920D-77A60E1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709B-2506-48C3-AA83-030CAF5A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FA14-37BF-410D-B699-6E657F91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189"/>
          </a:xfrm>
        </p:spPr>
        <p:txBody>
          <a:bodyPr>
            <a:normAutofit/>
          </a:bodyPr>
          <a:lstStyle>
            <a:lvl1pPr algn="ctr">
              <a:defRPr sz="38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16C6A-895C-48C5-850D-5C4856EC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4567971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30000"/>
              </a:lnSpc>
              <a:spcBef>
                <a:spcPts val="0"/>
              </a:spcBef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BF9A0-910E-4A20-B319-FBD7B35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4D2A7-6D83-4E99-8875-4B2CFF9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C8B1B-7E12-496A-AB2C-81A3480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54F5A-A558-4AED-955F-6677455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772357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5332F-D2EF-45C1-B983-C9E6E49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DD3E3-5806-4AEE-81A3-6458642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6ACDC-6082-4DB2-A67E-D5B2CF9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008C70-3CCE-4D96-90F9-D92E19AC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4160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0403-4F27-420E-9E2A-9B3EA35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473C5-9557-4E95-9805-167C184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F150E-7F8B-496F-AFAB-EDA2BD4A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5E467-A0C0-47CD-905B-8116F83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099FBC-3ADD-4385-BCCC-FC171F09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68" y="1953087"/>
            <a:ext cx="6684885" cy="351555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defRPr sz="30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 err="1"/>
              <a:t>Gh</a:t>
            </a:r>
            <a:r>
              <a:rPr lang="en-US" altLang="zh-CN" dirty="0"/>
              <a:t> 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6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F59353-42D6-4770-A42D-CFBFA0FE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28594-9B42-4E10-9A3E-1F030C7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741A5-096F-430F-9B87-0FE63F25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675E-4889-44FE-B0A7-E22014FD857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93FE-C624-4848-A107-D3439089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6965E-B2A5-408F-A0B8-43BFAB3B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1640-D81F-4AC3-80AD-3BDD5AE3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734" y="864911"/>
            <a:ext cx="9144000" cy="2387600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b="1" dirty="0"/>
              <a:t>章  模板</a:t>
            </a:r>
            <a:br>
              <a:rPr lang="en-US" altLang="zh-CN" b="1" dirty="0"/>
            </a:br>
            <a:r>
              <a:rPr lang="en-US" altLang="zh-CN" b="1" dirty="0"/>
              <a:t>template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B3508-55D9-4952-9929-9DCA3C561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Youtube</a:t>
            </a:r>
            <a:r>
              <a:rPr lang="zh-CN" altLang="en-US" sz="2800" dirty="0"/>
              <a:t>频道： </a:t>
            </a:r>
            <a:r>
              <a:rPr lang="en-US" altLang="zh-CN" sz="2800" dirty="0">
                <a:solidFill>
                  <a:srgbClr val="00B050"/>
                </a:solidFill>
              </a:rPr>
              <a:t>hwdong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zh-CN" altLang="en-US" sz="2800" dirty="0"/>
              <a:t>博客：</a:t>
            </a:r>
            <a:r>
              <a:rPr lang="en-US" sz="2800" dirty="0">
                <a:solidFill>
                  <a:srgbClr val="0070C0"/>
                </a:solidFill>
              </a:rPr>
              <a:t>hwdong-net.github.io</a:t>
            </a:r>
          </a:p>
        </p:txBody>
      </p:sp>
    </p:spTree>
    <p:extLst>
      <p:ext uri="{BB962C8B-B14F-4D97-AF65-F5344CB8AC3E}">
        <p14:creationId xmlns:p14="http://schemas.microsoft.com/office/powerpoint/2010/main" val="427010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int*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类型的指针变量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作为函数参数传递给函数模板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，产生了一个数据类型是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int*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的实例化函数：</a:t>
            </a:r>
          </a:p>
          <a:p>
            <a:pPr marL="0" indent="0">
              <a:buNone/>
            </a:pPr>
            <a:r>
              <a:rPr lang="en-US" altLang="zh-CN" dirty="0"/>
              <a:t>int* Max(int * a, int* b) {</a:t>
            </a:r>
          </a:p>
          <a:p>
            <a:pPr marL="0" indent="0">
              <a:buNone/>
            </a:pPr>
            <a:r>
              <a:rPr lang="en-US" altLang="zh-CN" dirty="0"/>
              <a:t>	return a &gt; b ? a : b;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这个函数实际是对两个指针（地址）进行比较，也就是实际比较的是变量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的内存地址，而不是这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个指针指向的对象，返回值也是一个地址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1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定义一个处理特殊情况的专门的函数模板，这个专门的函数模板中的模板参数（如上面的模板类型参数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）是一个特殊的值（如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int*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template &lt;&gt;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int * </a:t>
            </a:r>
            <a:r>
              <a:rPr lang="en-US" altLang="zh-CN" b="1" dirty="0"/>
              <a:t>Max&lt;int *&gt;</a:t>
            </a:r>
            <a:r>
              <a:rPr lang="en-US" altLang="zh-CN" dirty="0"/>
              <a:t>(int* a, int*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 *a &gt; *b ? a : 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F8532DF-9E9A-41D3-AD8D-863451FE209E}"/>
              </a:ext>
            </a:extLst>
          </p:cNvPr>
          <p:cNvSpPr/>
          <p:nvPr/>
        </p:nvSpPr>
        <p:spPr>
          <a:xfrm>
            <a:off x="3355521" y="3012621"/>
            <a:ext cx="3894365" cy="677636"/>
          </a:xfrm>
          <a:prstGeom prst="wedgeRoundRectCallout">
            <a:avLst>
              <a:gd name="adj1" fmla="val -65444"/>
              <a:gd name="adj2" fmla="val 49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空的模板头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&lt;&gt;</a:t>
            </a:r>
            <a:endParaRPr lang="zh-CN" alt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1D200F-DEA8-4DA1-AB65-6A2CCB9EC385}"/>
              </a:ext>
            </a:extLst>
          </p:cNvPr>
          <p:cNvSpPr/>
          <p:nvPr/>
        </p:nvSpPr>
        <p:spPr>
          <a:xfrm>
            <a:off x="3567793" y="5298621"/>
            <a:ext cx="4996543" cy="1045029"/>
          </a:xfrm>
          <a:prstGeom prst="wedgeRoundRectCallout">
            <a:avLst>
              <a:gd name="adj1" fmla="val -60351"/>
              <a:gd name="adj2" fmla="val -147083"/>
              <a:gd name="adj3" fmla="val 16667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模板名的三角箭头中指定具体的模板类型参数</a:t>
            </a:r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Max&lt;int *&gt;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4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/>
          </a:bodyPr>
          <a:lstStyle/>
          <a:p>
            <a:r>
              <a:rPr lang="en-US" altLang="zh-CN" dirty="0"/>
              <a:t>Max(p, q)</a:t>
            </a:r>
            <a:r>
              <a:rPr lang="zh-CN" altLang="zh-CN" dirty="0"/>
              <a:t>使用这个专门化函数模板去实例化一个</a:t>
            </a:r>
            <a:r>
              <a:rPr lang="en-US" altLang="zh-CN" dirty="0"/>
              <a:t>int*</a:t>
            </a:r>
            <a:r>
              <a:rPr lang="zh-CN" altLang="zh-CN" dirty="0"/>
              <a:t>类型的函数：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* Max(int* a, int*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*a &gt; *b ? a : 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004AE-7D9D-456A-8210-88B4455F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87" y="2294854"/>
            <a:ext cx="4343085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2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函数模板和重载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74860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可以定义和函数模板名同名的函数或模板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9166A-701E-4679-9386-1467490628EB}"/>
              </a:ext>
            </a:extLst>
          </p:cNvPr>
          <p:cNvSpPr txBox="1"/>
          <p:nvPr/>
        </p:nvSpPr>
        <p:spPr>
          <a:xfrm>
            <a:off x="928007" y="2155853"/>
            <a:ext cx="44849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 Max(T a, T b) {</a:t>
            </a:r>
          </a:p>
          <a:p>
            <a:r>
              <a:rPr lang="en-US" altLang="zh-CN" sz="2800" dirty="0"/>
              <a:t>	return a &gt; 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 </a:t>
            </a:r>
          </a:p>
          <a:p>
            <a:r>
              <a:rPr lang="en-US" altLang="zh-CN" sz="2800" dirty="0"/>
              <a:t>int* Max(int * a, int* b) {</a:t>
            </a:r>
          </a:p>
          <a:p>
            <a:r>
              <a:rPr lang="en-US" altLang="zh-CN" sz="2800" dirty="0"/>
              <a:t>	return *a &gt; *b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3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78C9C-6D65-4EEE-9817-DB4589220E4A}"/>
              </a:ext>
            </a:extLst>
          </p:cNvPr>
          <p:cNvSpPr txBox="1"/>
          <p:nvPr/>
        </p:nvSpPr>
        <p:spPr>
          <a:xfrm>
            <a:off x="6096000" y="44355"/>
            <a:ext cx="6302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 Max(T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[], int n) {</a:t>
            </a:r>
          </a:p>
          <a:p>
            <a:r>
              <a:rPr lang="en-US" altLang="zh-CN" sz="2800" dirty="0"/>
              <a:t>	T ret{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[0] };</a:t>
            </a:r>
          </a:p>
          <a:p>
            <a:r>
              <a:rPr lang="en-US" altLang="zh-CN" sz="2800" dirty="0"/>
              <a:t>	for (int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=1;i!=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		if (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]&gt;ret ) ret =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	return ret;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 </a:t>
            </a:r>
          </a:p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T* Max(T* a, T* b) {</a:t>
            </a:r>
          </a:p>
          <a:p>
            <a:r>
              <a:rPr lang="en-US" altLang="zh-CN" sz="2800" dirty="0"/>
              <a:t>	return *a &gt; *b ? a : b;</a:t>
            </a:r>
          </a:p>
          <a:p>
            <a:r>
              <a:rPr lang="en-US" altLang="zh-CN" sz="2800" dirty="0"/>
              <a:t>}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62248-B356-4328-8133-825B99D9A4CD}"/>
              </a:ext>
            </a:extLst>
          </p:cNvPr>
          <p:cNvSpPr txBox="1"/>
          <p:nvPr/>
        </p:nvSpPr>
        <p:spPr>
          <a:xfrm>
            <a:off x="813706" y="155603"/>
            <a:ext cx="44849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 Max(T a, T b) {</a:t>
            </a:r>
          </a:p>
          <a:p>
            <a:r>
              <a:rPr lang="en-US" altLang="zh-CN" sz="2800" dirty="0"/>
              <a:t>	return a &gt; 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 </a:t>
            </a:r>
          </a:p>
          <a:p>
            <a:r>
              <a:rPr lang="en-US" altLang="zh-CN" sz="2800" dirty="0"/>
              <a:t>int* Max(int * a, int* b) {</a:t>
            </a:r>
          </a:p>
          <a:p>
            <a:r>
              <a:rPr lang="en-US" altLang="zh-CN" sz="2800" dirty="0"/>
              <a:t>	return *a &gt; *b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FA6E3-6074-4E5E-872B-46BDC42720AA}"/>
              </a:ext>
            </a:extLst>
          </p:cNvPr>
          <p:cNvSpPr txBox="1"/>
          <p:nvPr/>
        </p:nvSpPr>
        <p:spPr>
          <a:xfrm>
            <a:off x="672195" y="5132737"/>
            <a:ext cx="10499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T&gt; T* Max(T* a, T* b)</a:t>
            </a:r>
            <a:r>
              <a:rPr lang="zh-CN" altLang="en-US" sz="2400" dirty="0"/>
              <a:t>不是函数模板</a:t>
            </a:r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T&gt;T Max(T a, T b)</a:t>
            </a:r>
            <a:r>
              <a:rPr lang="zh-CN" altLang="en-US" sz="2400" dirty="0"/>
              <a:t>的专门化，而是具有不同参数列表的新模板，即只能实例化函数形参是指针类型的函数，即当调用</a:t>
            </a:r>
            <a:r>
              <a:rPr lang="en-US" altLang="zh-CN" sz="2400" dirty="0"/>
              <a:t>Max(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时，如果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都是指针类型，就会用这个模板实例化一个指针类型的函数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25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894A-6E10-42C6-BC19-F77EAB04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474156"/>
            <a:ext cx="10515600" cy="4567971"/>
          </a:xfrm>
        </p:spPr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和普通的函数重载一样，编译器会根据模板参数或函数参数确定最匹配的实例化函数。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C2889-3785-42EB-A28D-F577F4B9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4" y="1721984"/>
            <a:ext cx="10211384" cy="2605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FCA3F-F928-473E-A9A6-7916A62D201A}"/>
              </a:ext>
            </a:extLst>
          </p:cNvPr>
          <p:cNvSpPr txBox="1"/>
          <p:nvPr/>
        </p:nvSpPr>
        <p:spPr>
          <a:xfrm>
            <a:off x="814339" y="4776107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当普通函数和针对指针类型的模板都能精确匹配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*Max(&amp;x, &amp;y)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时，普通函数优先。即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int* Max(int * a, int* b)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优先于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template &lt;</a:t>
            </a:r>
            <a:r>
              <a:rPr lang="en-US" altLang="zh-CN" sz="28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T&gt;T* Max(T* a, T* b)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0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18B6-5360-45A6-BF86-4808238C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模板的返回类型推断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27E8-0D38-4ACD-8169-796C6385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一个函数模型用于对不同类型的两个量进行运算：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T1,typename T2&gt;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?  add(T1 a, T2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a +b;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en-US" dirty="0"/>
              <a:t>下面代码，函数返回类型是什么？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add(2,3.5)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9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E038-0CBE-4CDE-8E75-3A210C45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544"/>
            <a:ext cx="10515600" cy="5752420"/>
          </a:xfrm>
        </p:spPr>
        <p:txBody>
          <a:bodyPr>
            <a:normAutofit lnSpcReduction="10000"/>
          </a:bodyPr>
          <a:lstStyle/>
          <a:p>
            <a:r>
              <a:rPr lang="zh-CN" altLang="zh-CN" b="1" dirty="0"/>
              <a:t>尾返回类型</a:t>
            </a:r>
            <a:r>
              <a:rPr lang="en-US" altLang="zh-CN" b="1" dirty="0"/>
              <a:t>(trailing return type)</a:t>
            </a:r>
            <a:r>
              <a:rPr lang="zh-CN" altLang="en-US" b="1" dirty="0"/>
              <a:t>：</a:t>
            </a:r>
            <a:r>
              <a:rPr lang="zh-CN" altLang="zh-CN" dirty="0"/>
              <a:t>函数签名后用</a:t>
            </a:r>
            <a:r>
              <a:rPr lang="en-US" altLang="zh-CN" b="1" dirty="0">
                <a:solidFill>
                  <a:srgbClr val="0070C0"/>
                </a:solidFill>
              </a:rPr>
              <a:t>-&gt;</a:t>
            </a:r>
            <a:r>
              <a:rPr lang="en-US" altLang="zh-CN" b="1" dirty="0" err="1">
                <a:solidFill>
                  <a:srgbClr val="0070C0"/>
                </a:solidFill>
              </a:rPr>
              <a:t>decltype</a:t>
            </a:r>
            <a:r>
              <a:rPr lang="en-US" altLang="zh-CN" b="1" dirty="0">
                <a:solidFill>
                  <a:srgbClr val="0070C0"/>
                </a:solidFill>
              </a:rPr>
              <a:t>(exp)</a:t>
            </a:r>
            <a:r>
              <a:rPr lang="zh-CN" altLang="zh-CN" dirty="0"/>
              <a:t>来推断模板函数的返回类型</a:t>
            </a:r>
            <a:r>
              <a:rPr lang="zh-CN" altLang="en-US" dirty="0"/>
              <a:t>，</a:t>
            </a:r>
            <a:r>
              <a:rPr lang="zh-CN" altLang="zh-CN" dirty="0"/>
              <a:t>函数签名前用</a:t>
            </a:r>
            <a:r>
              <a:rPr lang="en-US" altLang="zh-CN" dirty="0">
                <a:solidFill>
                  <a:srgbClr val="0070C0"/>
                </a:solidFill>
              </a:rPr>
              <a:t>auto</a:t>
            </a:r>
            <a:r>
              <a:rPr lang="zh-CN" altLang="zh-CN" dirty="0"/>
              <a:t>关键字：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T1,typename T2&gt;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auto</a:t>
            </a:r>
            <a:r>
              <a:rPr lang="en-US" altLang="zh-CN" dirty="0"/>
              <a:t> add(T1 a, T2 b)</a:t>
            </a:r>
            <a:r>
              <a:rPr lang="en-US" altLang="zh-CN" b="1" dirty="0"/>
              <a:t>-&gt;</a:t>
            </a:r>
            <a:r>
              <a:rPr lang="en-US" altLang="zh-CN" b="1" dirty="0" err="1"/>
              <a:t>decltype</a:t>
            </a:r>
            <a:r>
              <a:rPr lang="en-US" altLang="zh-CN" b="1" dirty="0"/>
              <a:t>(a + b)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a +b;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函数签名前用</a:t>
            </a:r>
            <a:r>
              <a:rPr lang="en-US" altLang="zh-CN" b="1" dirty="0" err="1">
                <a:solidFill>
                  <a:srgbClr val="0070C0"/>
                </a:solidFill>
              </a:rPr>
              <a:t>decltype</a:t>
            </a:r>
            <a:r>
              <a:rPr lang="en-US" altLang="zh-CN" b="1" dirty="0">
                <a:solidFill>
                  <a:srgbClr val="0070C0"/>
                </a:solidFill>
              </a:rPr>
              <a:t>(auto)</a:t>
            </a:r>
            <a:r>
              <a:rPr lang="zh-CN" altLang="zh-CN" dirty="0"/>
              <a:t>来推断函数的返回类型：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T1, </a:t>
            </a:r>
            <a:r>
              <a:rPr lang="en-US" altLang="zh-CN" dirty="0" err="1"/>
              <a:t>typename</a:t>
            </a:r>
            <a:r>
              <a:rPr lang="en-US" altLang="zh-CN" dirty="0"/>
              <a:t> T2&gt;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decltype</a:t>
            </a:r>
            <a:r>
              <a:rPr lang="en-US" altLang="zh-CN" b="1" dirty="0"/>
              <a:t>(auto)</a:t>
            </a:r>
            <a:r>
              <a:rPr lang="en-US" altLang="zh-CN" dirty="0"/>
              <a:t> add(T1 a, T2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a + 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092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C955-C03C-4D94-92DC-9D8D2DE0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5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非类型模板参数</a:t>
            </a:r>
            <a:endParaRPr lang="zh-CN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43AC-F5C0-498F-A8DB-BEF30D86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模板参数里还可以有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非类型模板参数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值参数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，模式实例化时传递给非类型模板参数的是普通的值而不是数据类型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B1E67-1220-4891-A04A-B3723E1F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95" y="2815318"/>
            <a:ext cx="4925172" cy="27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30DB-7921-4A56-8FFF-9C42652E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21" y="2761168"/>
            <a:ext cx="10515600" cy="38855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int main() {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arr</a:t>
            </a:r>
            <a:r>
              <a:rPr lang="en-US" altLang="zh-CN" dirty="0"/>
              <a:t>[]{ 1,2,3,4,5 };</a:t>
            </a:r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&lt;&lt;average&lt;int, 0, 4&gt;(</a:t>
            </a:r>
            <a:r>
              <a:rPr lang="en-US" altLang="zh-CN" dirty="0" err="1"/>
              <a:t>arr</a:t>
            </a:r>
            <a:r>
              <a:rPr lang="en-US" altLang="zh-CN" dirty="0"/>
              <a:t>)&lt;&lt;'\n';</a:t>
            </a:r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 &lt;&lt; average&lt;int, 1, 3&gt;(</a:t>
            </a:r>
            <a:r>
              <a:rPr lang="en-US" altLang="zh-CN" dirty="0" err="1"/>
              <a:t>arr</a:t>
            </a:r>
            <a:r>
              <a:rPr lang="en-US" altLang="zh-CN" dirty="0"/>
              <a:t>) &lt;&lt; '\n';</a:t>
            </a:r>
          </a:p>
          <a:p>
            <a:pPr marL="0" indent="0">
              <a:buNone/>
            </a:pPr>
            <a:r>
              <a:rPr lang="en-US" altLang="zh-CN" dirty="0"/>
              <a:t>	double arr2[]{ 1.2,2.2,3.4,4.7,5.8 };</a:t>
            </a:r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 &lt;&lt; average&lt;double, 1, 3&gt;(arr2) &lt;&lt; '\n';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073AC-9A03-4807-BAA7-2540C0A0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44" y="31295"/>
            <a:ext cx="6595642" cy="36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BEBB-D7C7-421F-9197-57B5D92D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(template)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6F8-985D-4A0F-BC4B-5690BB8D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模板是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通用算法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泛型编程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模板用于</a:t>
            </a:r>
            <a:r>
              <a:rPr lang="zh-CN" altLang="en-US" dirty="0"/>
              <a:t>参数化的多态性（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parametric polymorphism</a:t>
            </a:r>
            <a:r>
              <a:rPr lang="zh-CN" altLang="en-US" dirty="0"/>
              <a:t>），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编写不依赖</a:t>
            </a:r>
            <a:r>
              <a:rPr lang="zh-CN" altLang="en-US" dirty="0"/>
              <a:t>值的类型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的代码。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如下面的排序函数只能对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元素类型的数组排序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/>
              <a:t>void sort(int </a:t>
            </a:r>
            <a:r>
              <a:rPr lang="en-US" altLang="zh-CN" dirty="0" err="1"/>
              <a:t>arr</a:t>
            </a:r>
            <a:r>
              <a:rPr lang="en-US" altLang="zh-CN" dirty="0"/>
              <a:t>[], int n){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i="1" dirty="0"/>
              <a:t>//...</a:t>
            </a:r>
            <a:br>
              <a:rPr lang="en-US" altLang="zh-CN" dirty="0"/>
            </a:br>
            <a:r>
              <a:rPr lang="en-US" altLang="zh-CN" dirty="0"/>
              <a:t>     }</a:t>
            </a:r>
          </a:p>
          <a:p>
            <a:r>
              <a:rPr lang="zh-CN" altLang="en-US" dirty="0"/>
              <a:t>对其他元素类型的数组需要复制、黏贴重新定义新函数</a:t>
            </a:r>
            <a:endParaRPr lang="zh-CN" altLang="zh-CN" dirty="0"/>
          </a:p>
          <a:p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166A-5BF9-4FC7-A836-922A8D60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4567971"/>
          </a:xfrm>
        </p:spPr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可以将函数模板的类型模板参数放在最后，其类型由输入的函数的实参自动推断。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85A40-EE80-4AC5-B3C0-2B2A1019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78447"/>
            <a:ext cx="5708382" cy="56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1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166A-5BF9-4FC7-A836-922A8D60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4567971"/>
          </a:xfrm>
        </p:spPr>
        <p:txBody>
          <a:bodyPr/>
          <a:lstStyle/>
          <a:p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C++17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中还允许用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说明非类型模板参数，从而根据模板实例自动推断非类型模板参数的类型。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emplate &lt;auto value&gt; void f() { }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该函数模板的实例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f&lt;10&gt;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能自动推断非类型模板参数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的类型为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f&lt;10&gt;();          // 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从实例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f&lt;10&gt;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自动推断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的类型为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4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8486-0392-40AF-8366-8AC8B73D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5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模板模板参数</a:t>
            </a:r>
            <a:endParaRPr lang="zh-CN" alt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C4B2-8E34-41B4-8D0D-4EE4F55F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实例化模板时，传递的不是一个数据类型或者具体值而是另外的一个模板，即模板参数本身也是一个模板，这种模板参数称为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模板模板参数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b="1" dirty="0"/>
              <a:t>template&lt;class&gt; </a:t>
            </a:r>
            <a:r>
              <a:rPr lang="en-US" altLang="zh-CN" dirty="0"/>
              <a:t>class X, class A&gt;</a:t>
            </a:r>
          </a:p>
          <a:p>
            <a:pPr marL="0" indent="0">
              <a:buNone/>
            </a:pPr>
            <a:r>
              <a:rPr lang="en-US" altLang="zh-CN" dirty="0"/>
              <a:t>void f(const X&lt;A&gt; &amp;value) {</a:t>
            </a:r>
          </a:p>
          <a:p>
            <a:pPr marL="0" indent="0">
              <a:buNone/>
            </a:pPr>
            <a:r>
              <a:rPr lang="en-US" altLang="zh-CN" dirty="0"/>
              <a:t>	/*...*/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在实例化函数模板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f()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时传递给模板形参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的实参必须是一个模板。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1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5947-85F6-4774-AF07-74FDCED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500" dirty="0"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模板参数的默认值</a:t>
            </a:r>
            <a:endParaRPr lang="zh-CN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D30-4259-457C-92B0-C297ADAF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定义函数模板时，可以给类型模板参数、非类型模板参数、模板模板参数设置默认值。下面代码给类型模板参数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、非类型模板参数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都设置了一个默认值：</a:t>
            </a:r>
            <a:endParaRPr lang="zh-CN" altLang="zh-CN" sz="26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68622-B85D-42DB-BA11-7E6ACA0B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2" y="3307417"/>
            <a:ext cx="4599491" cy="3185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80E9E-8EF8-48EF-8348-ECA4A0BF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91" y="3608615"/>
            <a:ext cx="6350981" cy="24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D30-4259-457C-92B0-C297ADAF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72" y="365125"/>
            <a:ext cx="10515600" cy="456797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和函数的默认参数必须在非默认参数后面不同，默认模板参数可以在非默认模板参数的前面，即任何位置。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F2AF3-952C-48B2-9744-C8C12284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1" y="1740832"/>
            <a:ext cx="4501261" cy="29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38D6-7FF3-4C0F-84FF-25B7CA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547636"/>
            <a:ext cx="6395357" cy="301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 = int, int e = 2&gt;</a:t>
            </a:r>
          </a:p>
          <a:p>
            <a:pPr marL="0" indent="0">
              <a:buNone/>
            </a:pPr>
            <a:r>
              <a:rPr lang="en-US" altLang="zh-CN" dirty="0"/>
              <a:t>T fun() {</a:t>
            </a:r>
          </a:p>
          <a:p>
            <a:pPr marL="0" indent="0">
              <a:buNone/>
            </a:pPr>
            <a:r>
              <a:rPr lang="en-US" altLang="zh-CN" dirty="0"/>
              <a:t>	T  ret{0};</a:t>
            </a:r>
          </a:p>
          <a:p>
            <a:pPr marL="0" indent="0">
              <a:buNone/>
            </a:pPr>
            <a:r>
              <a:rPr lang="en-US" altLang="zh-CN" dirty="0"/>
              <a:t>	for (auto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e;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ret += 3.14;</a:t>
            </a:r>
          </a:p>
          <a:p>
            <a:pPr marL="0" indent="0">
              <a:buNone/>
            </a:pPr>
            <a:r>
              <a:rPr lang="en-US" altLang="zh-CN" dirty="0"/>
              <a:t>	return ret;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62BA7-8CDF-446F-BE42-05B9D8BF932B}"/>
              </a:ext>
            </a:extLst>
          </p:cNvPr>
          <p:cNvSpPr txBox="1"/>
          <p:nvPr/>
        </p:nvSpPr>
        <p:spPr>
          <a:xfrm>
            <a:off x="1943101" y="3632708"/>
            <a:ext cx="8523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 {</a:t>
            </a:r>
          </a:p>
          <a:p>
            <a:r>
              <a:rPr lang="en-US" altLang="zh-CN" sz="2800" dirty="0"/>
              <a:t>	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fun() &lt;&lt; '\t';</a:t>
            </a:r>
          </a:p>
          <a:p>
            <a:r>
              <a:rPr lang="en-US" altLang="zh-CN" sz="2800" dirty="0"/>
              <a:t>	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fun&lt;double&gt;() &lt;&lt; '\t';</a:t>
            </a:r>
          </a:p>
          <a:p>
            <a:r>
              <a:rPr lang="en-US" altLang="zh-CN" sz="2800" dirty="0"/>
              <a:t>	//std::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fun&lt;3&gt;() &lt;&lt; '\t';  //</a:t>
            </a:r>
            <a:r>
              <a:rPr lang="zh-CN" altLang="en-US" sz="2800" b="1" dirty="0"/>
              <a:t>错</a:t>
            </a:r>
            <a:r>
              <a:rPr lang="zh-CN" altLang="en-US" sz="2800" dirty="0"/>
              <a:t>：</a:t>
            </a:r>
            <a:r>
              <a:rPr lang="en-US" altLang="zh-CN" sz="2800" dirty="0"/>
              <a:t>3</a:t>
            </a:r>
            <a:r>
              <a:rPr lang="zh-CN" altLang="en-US" sz="2800" dirty="0"/>
              <a:t>实例化</a:t>
            </a:r>
            <a:r>
              <a:rPr lang="en-US" altLang="zh-CN" sz="2800" dirty="0"/>
              <a:t>T</a:t>
            </a:r>
          </a:p>
          <a:p>
            <a:r>
              <a:rPr lang="en-US" altLang="zh-CN" sz="2800" dirty="0"/>
              <a:t>	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fun&lt;double, 3&gt;() &lt;&lt; '\t';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7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089-4022-4C9A-B865-2B336E22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dirty="0"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可变模版参数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7D01-6D40-4A88-A0BA-B70AB4E2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std::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initializer_list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可定义可变数目的形参，但传递给形参的可变数目的所有实参类型都必须相同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而通过定义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可变模板参数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的模板，可以给可变模板参数对应的形参传递不同类型不同数目的实参。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9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ECED-69E1-47FE-A434-C7FFD888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07" y="449665"/>
            <a:ext cx="10515600" cy="864786"/>
          </a:xfrm>
        </p:spPr>
        <p:txBody>
          <a:bodyPr>
            <a:normAutofit/>
          </a:bodyPr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... T&gt;</a:t>
            </a:r>
            <a:r>
              <a:rPr lang="zh-CN" altLang="zh-CN" dirty="0"/>
              <a:t>，说明</a:t>
            </a:r>
            <a:r>
              <a:rPr lang="en-US" altLang="zh-CN" dirty="0"/>
              <a:t>T</a:t>
            </a:r>
            <a:r>
              <a:rPr lang="zh-CN" altLang="zh-CN" dirty="0"/>
              <a:t>是一个可变模板参数。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D00D-0519-4DA3-A030-FEE66959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1192666"/>
            <a:ext cx="5245356" cy="110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56E23-339E-47C1-A77E-4A10619BBC6F}"/>
              </a:ext>
            </a:extLst>
          </p:cNvPr>
          <p:cNvSpPr txBox="1"/>
          <p:nvPr/>
        </p:nvSpPr>
        <p:spPr>
          <a:xfrm>
            <a:off x="585107" y="2515637"/>
            <a:ext cx="899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Range for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如下访问传递给</a:t>
            </a:r>
            <a:r>
              <a:rPr lang="en-US" altLang="zh-CN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的每个实参是错误的：</a:t>
            </a:r>
            <a:endParaRPr lang="zh-CN" altLang="zh-CN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91C56-A617-49A0-A841-EE0C2BB9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59" y="3038857"/>
            <a:ext cx="3734511" cy="2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93D1-853B-4157-9816-8237E552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202"/>
            <a:ext cx="10515600" cy="4567971"/>
          </a:xfrm>
        </p:spPr>
        <p:txBody>
          <a:bodyPr/>
          <a:lstStyle/>
          <a:p>
            <a:r>
              <a:rPr lang="zh-CN" altLang="zh-CN" dirty="0"/>
              <a:t>将该函数模板写成递归函数模板形式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31185-D326-41C3-99F6-81D4A011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2" y="1281112"/>
            <a:ext cx="11468919" cy="39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BB940-15FB-4DF9-B5BA-332C486D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5" y="283578"/>
            <a:ext cx="11468919" cy="397379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BB485-24E4-4DD8-9011-87218C4D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402093-2C75-4169-BE69-987BAA914A6E}"/>
              </a:ext>
            </a:extLst>
          </p:cNvPr>
          <p:cNvSpPr txBox="1">
            <a:spLocks/>
          </p:cNvSpPr>
          <p:nvPr/>
        </p:nvSpPr>
        <p:spPr>
          <a:xfrm>
            <a:off x="1513390" y="3894992"/>
            <a:ext cx="10319795" cy="2789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print("Li") ;           //</a:t>
            </a:r>
            <a:r>
              <a:rPr lang="zh-CN" altLang="en-US"/>
              <a:t>调用的是</a:t>
            </a:r>
            <a:r>
              <a:rPr lang="en-US" altLang="zh-CN"/>
              <a:t>print(T 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print(2,"Li");          //</a:t>
            </a:r>
            <a:r>
              <a:rPr lang="zh-CN" altLang="en-US"/>
              <a:t>调用的是</a:t>
            </a:r>
            <a:r>
              <a:rPr lang="en-US" altLang="zh-CN"/>
              <a:t>print(T t, Rest...rest)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print(2, "Li",80.5);      //</a:t>
            </a:r>
            <a:r>
              <a:rPr lang="zh-CN" altLang="en-US"/>
              <a:t>调用的是</a:t>
            </a:r>
            <a:r>
              <a:rPr lang="en-US" altLang="zh-CN"/>
              <a:t>print(T t, Rest...rest)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48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6F8-985D-4A0F-BC4B-5690BB8D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739"/>
            <a:ext cx="10515600" cy="4567971"/>
          </a:xfrm>
        </p:spPr>
        <p:txBody>
          <a:bodyPr/>
          <a:lstStyle/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再如，求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个数的最大值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int Max(int </a:t>
            </a:r>
            <a:r>
              <a:rPr lang="en-US" altLang="zh-CN" dirty="0" err="1"/>
              <a:t>a,int</a:t>
            </a:r>
            <a:r>
              <a:rPr lang="en-US" altLang="zh-CN" dirty="0"/>
              <a:t> 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</a:t>
            </a:r>
            <a:r>
              <a:rPr lang="en-US" altLang="zh-CN" dirty="0"/>
              <a:t> a&gt;</a:t>
            </a:r>
            <a:r>
              <a:rPr lang="en-US" altLang="zh-CN" dirty="0" err="1"/>
              <a:t>b?a:b</a:t>
            </a:r>
            <a:r>
              <a:rPr lang="en-US" altLang="zh-CN" dirty="0"/>
              <a:t> ;</a:t>
            </a:r>
            <a:br>
              <a:rPr lang="en-US" altLang="zh-CN" dirty="0"/>
            </a:br>
            <a:r>
              <a:rPr lang="en-US" altLang="zh-CN" dirty="0"/>
              <a:t>  }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类型，重新定义：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double Max(double </a:t>
            </a:r>
            <a:r>
              <a:rPr lang="en-US" altLang="zh-CN" dirty="0" err="1"/>
              <a:t>a,double</a:t>
            </a:r>
            <a:r>
              <a:rPr lang="en-US" altLang="zh-CN" dirty="0"/>
              <a:t> b) 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b="1" dirty="0"/>
              <a:t>return</a:t>
            </a:r>
            <a:r>
              <a:rPr lang="en-US" altLang="zh-CN" dirty="0"/>
              <a:t> a&gt;</a:t>
            </a:r>
            <a:r>
              <a:rPr lang="en-US" altLang="zh-CN" dirty="0" err="1"/>
              <a:t>b?a:b</a:t>
            </a:r>
            <a:r>
              <a:rPr lang="en-US" altLang="zh-CN" dirty="0"/>
              <a:t> ;</a:t>
            </a:r>
            <a:br>
              <a:rPr lang="en-US" altLang="zh-CN" dirty="0"/>
            </a:br>
            <a:r>
              <a:rPr lang="en-US" altLang="zh-CN" dirty="0"/>
              <a:t> }</a:t>
            </a:r>
            <a:endParaRPr lang="zh-CN" altLang="zh-CN" dirty="0"/>
          </a:p>
          <a:p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0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DBE5E-3DF8-455B-89D1-6934CC17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44" y="173517"/>
            <a:ext cx="8473161" cy="63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5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80A3-1400-49FC-9B1C-80B1289F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b="1" kern="105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折叠表达式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BB81-F180-4840-9C4D-8F01AE8D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1557234"/>
            <a:ext cx="10515600" cy="4567971"/>
          </a:xfrm>
        </p:spPr>
        <p:txBody>
          <a:bodyPr/>
          <a:lstStyle/>
          <a:p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针对可变模板参数（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variadic templates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），通常需要写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个函数（基情形和递归情形，递归情形用来解包参数）。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C++17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的折叠表达式（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Fold expressions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）是一种新的用运算符解包可变参数的方法。即用一个运算符（如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）对打包的可变参数（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）处理，其常见格式如下：</a:t>
            </a:r>
            <a:endParaRPr lang="zh-CN" altLang="zh-CN" sz="26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C51FA-A8C6-45E4-A54B-8C682A09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88" y="4138715"/>
            <a:ext cx="6252029" cy="23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CD09-AD51-4EDF-8612-BA96747F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685966"/>
            <a:ext cx="10515600" cy="4567971"/>
          </a:xfrm>
        </p:spPr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(1)</a:t>
            </a:r>
            <a:r>
              <a:rPr lang="zh-CN" altLang="en-US" dirty="0"/>
              <a:t>是右折叠，即展开成：</a:t>
            </a:r>
            <a:r>
              <a:rPr lang="en-US" altLang="zh-CN" dirty="0"/>
              <a:t>(a1 op (a2 op (a3 ... (aN-1 op </a:t>
            </a:r>
            <a:r>
              <a:rPr lang="en-US" altLang="zh-CN" dirty="0" err="1"/>
              <a:t>aN</a:t>
            </a:r>
            <a:r>
              <a:rPr lang="en-US" altLang="zh-CN" dirty="0"/>
              <a:t>))))</a:t>
            </a:r>
            <a:r>
              <a:rPr lang="zh-CN" altLang="en-US" dirty="0"/>
              <a:t>形式，版本</a:t>
            </a:r>
            <a:r>
              <a:rPr lang="en-US" altLang="zh-CN" dirty="0"/>
              <a:t>(2)</a:t>
            </a:r>
            <a:r>
              <a:rPr lang="zh-CN" altLang="en-US" dirty="0"/>
              <a:t>是左折叠，展开成：</a:t>
            </a:r>
            <a:r>
              <a:rPr lang="en-US" altLang="zh-CN" dirty="0"/>
              <a:t>((((a1 op a2) op a3) ... ) op </a:t>
            </a:r>
            <a:r>
              <a:rPr lang="en-US" altLang="zh-CN" dirty="0" err="1"/>
              <a:t>aN</a:t>
            </a:r>
            <a:r>
              <a:rPr lang="en-US" altLang="zh-CN" dirty="0"/>
              <a:t>)</a:t>
            </a:r>
            <a:r>
              <a:rPr lang="zh-CN" altLang="en-US" dirty="0"/>
              <a:t>形式。版本</a:t>
            </a:r>
            <a:r>
              <a:rPr lang="en-US" altLang="zh-CN" dirty="0"/>
              <a:t>(3)</a:t>
            </a:r>
            <a:r>
              <a:rPr lang="zh-CN" altLang="en-US" dirty="0"/>
              <a:t>、</a:t>
            </a:r>
            <a:r>
              <a:rPr lang="en-US" altLang="zh-CN" dirty="0"/>
              <a:t>(4)</a:t>
            </a:r>
            <a:r>
              <a:rPr lang="zh-CN" altLang="en-US" dirty="0"/>
              <a:t>类似于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，只不过多了一个初始值。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5B54F-BE80-42A6-9630-AA2E032C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3" y="2830766"/>
            <a:ext cx="6252029" cy="2354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A0419-DEDD-4F59-A300-E0294B05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86" y="2899778"/>
            <a:ext cx="4543114" cy="23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28DB-0AFB-4456-A5F5-E5AB1E7C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44" y="711846"/>
            <a:ext cx="7373429" cy="2419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...</a:t>
            </a:r>
            <a:r>
              <a:rPr lang="en-US" altLang="zh-CN" dirty="0" err="1"/>
              <a:t>Args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en-US" altLang="zh-CN" dirty="0"/>
              <a:t>void print(</a:t>
            </a:r>
            <a:r>
              <a:rPr lang="en-US" altLang="zh-CN" dirty="0" err="1"/>
              <a:t>Args</a:t>
            </a:r>
            <a:r>
              <a:rPr lang="en-US" altLang="zh-CN" dirty="0"/>
              <a:t> ...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((std::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args</a:t>
            </a:r>
            <a:r>
              <a:rPr lang="en-US" altLang="zh-CN" dirty="0"/>
              <a:t> &lt;&lt; '\t'), ...) &lt;&lt; "\n";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9AC00-2B1A-44DC-B341-642C435C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06" y="3791995"/>
            <a:ext cx="6252029" cy="23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9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2F37-0D11-457B-81AE-C629780C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856"/>
            <a:ext cx="10515600" cy="4567971"/>
          </a:xfrm>
        </p:spPr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函数体中的代码也可以用一个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Lambda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函数做更多的工作。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6DED-4E9F-48DB-BEA4-5D10029E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6" y="1522112"/>
            <a:ext cx="7813657" cy="24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4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5E9-86C0-4D16-AEE6-97001FC4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err="1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constexpr</a:t>
            </a:r>
            <a:r>
              <a:rPr lang="en-US" altLang="zh-CN" sz="3600" b="1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 if</a:t>
            </a:r>
            <a:endParaRPr lang="zh-CN" alt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4817-2930-4931-B88A-43359786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constexpr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使得表达式可以在编译期间计算，从而避免了运行期间的计算开销。如果和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结合，使得可以在编译时根据常量表达式条件而丢弃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语句的分支。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6BD56-B81E-4929-A1BB-BB0E58E3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41" y="3648164"/>
            <a:ext cx="8204384" cy="19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9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B1A-DDF9-43C5-809A-D7A375C1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513437"/>
            <a:ext cx="10515600" cy="4567971"/>
          </a:xfrm>
        </p:spPr>
        <p:txBody>
          <a:bodyPr/>
          <a:lstStyle/>
          <a:p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constexpr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的结合使模板代码的编写更加简单，例如下面是计算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fibonacci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斐波那契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数列的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模板实现。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D8A20-8321-4B28-8C1F-0957C926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1976528"/>
            <a:ext cx="9792272" cy="30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5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B1A-DDF9-43C5-809A-D7A375C1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513437"/>
            <a:ext cx="10515600" cy="4567971"/>
          </a:xfrm>
        </p:spPr>
        <p:txBody>
          <a:bodyPr/>
          <a:lstStyle/>
          <a:p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constexpr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实现则只需要写一个类似普通递归函数的模板。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0251B-FEF3-4B48-9498-B820096C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36" y="1239597"/>
            <a:ext cx="8284691" cy="41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56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259B-6FF0-409A-A4B3-C4A468D0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70" y="1518250"/>
            <a:ext cx="10515600" cy="2313702"/>
          </a:xfrm>
        </p:spPr>
        <p:txBody>
          <a:bodyPr>
            <a:normAutofit/>
          </a:bodyPr>
          <a:lstStyle/>
          <a:p>
            <a:r>
              <a:rPr lang="en-US" altLang="zh-CN" sz="7000" dirty="0"/>
              <a:t>10.2 </a:t>
            </a:r>
            <a:r>
              <a:rPr lang="zh-CN" altLang="en-US" sz="7000" dirty="0"/>
              <a:t>类模板 </a:t>
            </a:r>
            <a:br>
              <a:rPr lang="en-US" altLang="zh-CN" sz="7000" dirty="0"/>
            </a:br>
            <a:r>
              <a:rPr lang="en-US" altLang="zh-CN" sz="7000" dirty="0"/>
              <a:t>class template</a:t>
            </a:r>
            <a:endParaRPr lang="zh-CN" altLang="en-US" sz="7000" dirty="0"/>
          </a:p>
        </p:txBody>
      </p:sp>
    </p:spTree>
    <p:extLst>
      <p:ext uri="{BB962C8B-B14F-4D97-AF65-F5344CB8AC3E}">
        <p14:creationId xmlns:p14="http://schemas.microsoft.com/office/powerpoint/2010/main" val="792204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931E-72EC-4836-9789-87356F5E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b="1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标准库类模板</a:t>
            </a:r>
            <a:r>
              <a:rPr lang="en-US" altLang="zh-CN" sz="3600" b="1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vector</a:t>
            </a:r>
            <a:endParaRPr lang="zh-CN" alt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641B-7FBD-4FA2-9FFD-11F2F643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93"/>
            <a:ext cx="10515600" cy="4437768"/>
          </a:xfrm>
        </p:spPr>
        <p:txBody>
          <a:bodyPr/>
          <a:lstStyle/>
          <a:p>
            <a:r>
              <a:rPr lang="zh-CN" altLang="en-US" dirty="0"/>
              <a:t>类模板是用于产生实际类的蓝图（设计图或模具），如同函数模板是一个参数化的函数，类模板则是一个参数化的类类型。通过用类型模板参数将数据元素类型泛型化，类模板可以生成针对不同模板实参的具体类，比如</a:t>
            </a:r>
            <a:r>
              <a:rPr lang="en-US" altLang="zh-CN" dirty="0"/>
              <a:t>C++</a:t>
            </a:r>
            <a:r>
              <a:rPr lang="zh-CN" altLang="en-US" dirty="0"/>
              <a:t>标准库的</a:t>
            </a:r>
            <a:r>
              <a:rPr lang="en-US" altLang="zh-CN" dirty="0"/>
              <a:t>vector</a:t>
            </a:r>
            <a:r>
              <a:rPr lang="zh-CN" altLang="en-US" dirty="0"/>
              <a:t>类模板是一个模板化的顺序表（称为向量，注意：不是数学上的向量），可以用不同数据元素类型作为模板参数去实例化不同的</a:t>
            </a:r>
            <a:r>
              <a:rPr lang="en-US" altLang="zh-CN" dirty="0"/>
              <a:t>vector</a:t>
            </a:r>
            <a:r>
              <a:rPr lang="zh-CN" altLang="en-US" dirty="0"/>
              <a:t>类。如：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90601-7813-4E91-A03A-46A9D874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87" y="4757753"/>
            <a:ext cx="10444753" cy="17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988-09F7-424D-B5C7-59B8825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定义函数模板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87B7-AB82-41B2-AC94-56B1A82B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87" y="1530051"/>
            <a:ext cx="10515600" cy="4567971"/>
          </a:xfrm>
        </p:spPr>
        <p:txBody>
          <a:bodyPr/>
          <a:lstStyle/>
          <a:p>
            <a:r>
              <a:rPr lang="zh-CN" altLang="en-US" dirty="0"/>
              <a:t>通过模板头将元素类型参数化，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template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&lt;</a:t>
            </a:r>
            <a:r>
              <a:rPr lang="en-US" altLang="zh-CN" b="1" kern="1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typename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T&gt;</a:t>
            </a:r>
            <a:br>
              <a:rPr lang="en-US" altLang="zh-CN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 Max(T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a,T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b) {</a:t>
            </a:r>
            <a:b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return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a&gt;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b?a:b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;</a:t>
            </a:r>
            <a:b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dirty="0"/>
          </a:p>
          <a:p>
            <a:r>
              <a:rPr lang="zh-CN" altLang="en-US" dirty="0"/>
              <a:t>函数模板本身并不是一个具体的函数，而是用于产生具体函数的蓝图。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D8A9FA2-5578-448C-87B1-4B39AD6CC958}"/>
              </a:ext>
            </a:extLst>
          </p:cNvPr>
          <p:cNvSpPr/>
          <p:nvPr/>
        </p:nvSpPr>
        <p:spPr>
          <a:xfrm>
            <a:off x="5460086" y="2282711"/>
            <a:ext cx="1407781" cy="585479"/>
          </a:xfrm>
          <a:prstGeom prst="wedgeRoundRectCallout">
            <a:avLst>
              <a:gd name="adj1" fmla="val -75187"/>
              <a:gd name="adj2" fmla="val -19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模板头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4B0474C-F7AE-499A-B52F-AB8F595E712D}"/>
              </a:ext>
            </a:extLst>
          </p:cNvPr>
          <p:cNvSpPr/>
          <p:nvPr/>
        </p:nvSpPr>
        <p:spPr>
          <a:xfrm>
            <a:off x="5335096" y="3190183"/>
            <a:ext cx="2453750" cy="631877"/>
          </a:xfrm>
          <a:prstGeom prst="wedgeRoundRectCallout">
            <a:avLst>
              <a:gd name="adj1" fmla="val -73633"/>
              <a:gd name="adj2" fmla="val -146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模板类型参数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DB6F53C-0F23-4AC4-918D-8A299008849B}"/>
              </a:ext>
            </a:extLst>
          </p:cNvPr>
          <p:cNvSpPr/>
          <p:nvPr/>
        </p:nvSpPr>
        <p:spPr>
          <a:xfrm>
            <a:off x="6096000" y="743948"/>
            <a:ext cx="3657600" cy="934314"/>
          </a:xfrm>
          <a:prstGeom prst="wedgeRoundRectCallout">
            <a:avLst>
              <a:gd name="adj1" fmla="val -104567"/>
              <a:gd name="adj2" fmla="val 119230"/>
              <a:gd name="adj3" fmla="val 16667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/>
              <a:t>typename</a:t>
            </a:r>
            <a:r>
              <a:rPr lang="zh-CN" altLang="en-US" sz="2800" dirty="0"/>
              <a:t>和</a:t>
            </a:r>
            <a:r>
              <a:rPr lang="en-US" altLang="zh-CN" sz="2800" dirty="0"/>
              <a:t>class</a:t>
            </a:r>
            <a:r>
              <a:rPr lang="zh-CN" altLang="en-US" sz="2800" dirty="0"/>
              <a:t>关键字都可以，推荐前者</a:t>
            </a:r>
          </a:p>
        </p:txBody>
      </p:sp>
    </p:spTree>
    <p:extLst>
      <p:ext uri="{BB962C8B-B14F-4D97-AF65-F5344CB8AC3E}">
        <p14:creationId xmlns:p14="http://schemas.microsoft.com/office/powerpoint/2010/main" val="16495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BE7BC8-E1B0-4DFA-9D32-29EC6408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" y="112143"/>
            <a:ext cx="11108038" cy="61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19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F22D4-FE5B-43E6-AED4-4A9BED52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5" y="897505"/>
            <a:ext cx="9878681" cy="47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9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E5C531-1667-4BEA-BCD9-056A0C76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10" y="657944"/>
            <a:ext cx="6492782" cy="53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4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32A61-6DC3-4A13-AAAF-658BD787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19" y="106526"/>
            <a:ext cx="8727912" cy="66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07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4D76-C784-48C2-A4E4-F3424882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746351"/>
            <a:ext cx="10515600" cy="456797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vector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模板后面用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&lt;&gt;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指定数据元素的类型就产生了一个具体的类，称之为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类模板的实例化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类模板本身如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不是一个类，类模板的实例如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vector&lt;student&gt;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才是一个类，该类的完整名字是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vector&lt;student&gt;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而不是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6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F416-2232-40EA-802E-2795F32F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713"/>
            <a:ext cx="10515600" cy="4567971"/>
          </a:xfrm>
        </p:spPr>
        <p:txBody>
          <a:bodyPr/>
          <a:lstStyle/>
          <a:p>
            <a:r>
              <a:rPr lang="zh-CN" altLang="zh-CN" dirty="0"/>
              <a:t>类模板</a:t>
            </a:r>
            <a:r>
              <a:rPr lang="en-US" altLang="zh-CN" dirty="0"/>
              <a:t>Vector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template &lt;</a:t>
            </a:r>
            <a:r>
              <a:rPr lang="en-US" altLang="zh-CN" dirty="0" err="1">
                <a:solidFill>
                  <a:srgbClr val="00B050"/>
                </a:solidFill>
              </a:rPr>
              <a:t>typename</a:t>
            </a:r>
            <a:r>
              <a:rPr lang="en-US" altLang="zh-CN" dirty="0">
                <a:solidFill>
                  <a:srgbClr val="00B050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zh-CN" altLang="en-US" dirty="0"/>
              <a:t>类模板名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类模板的定义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0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DA4138-FAD3-4184-93BE-9E85BFB0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0" y="131283"/>
            <a:ext cx="10741568" cy="65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0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688F-40B2-4787-AC18-D7056105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11513"/>
            <a:ext cx="10515600" cy="4567971"/>
          </a:xfrm>
        </p:spPr>
        <p:txBody>
          <a:bodyPr/>
          <a:lstStyle/>
          <a:p>
            <a:r>
              <a:rPr lang="zh-CN" altLang="zh-CN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测试</a:t>
            </a:r>
            <a:r>
              <a:rPr lang="en-US" altLang="zh-CN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zh-CN" altLang="zh-CN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类模板</a:t>
            </a:r>
            <a:endParaRPr lang="zh-CN" altLang="zh-CN" kern="105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3A5B-CE5B-4C47-B366-8542094F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4" y="1093309"/>
            <a:ext cx="10862418" cy="55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4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688F-40B2-4787-AC18-D7056105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11513"/>
            <a:ext cx="10515600" cy="4567971"/>
          </a:xfrm>
        </p:spPr>
        <p:txBody>
          <a:bodyPr/>
          <a:lstStyle/>
          <a:p>
            <a:r>
              <a:rPr lang="zh-CN" altLang="en-US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类模板的专门化</a:t>
            </a:r>
            <a:endParaRPr lang="en-US" altLang="zh-CN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和函数模板的专门化一样，也可以定义类模板的专门化。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8520-623B-447F-AA1E-547F4035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4" y="1523910"/>
            <a:ext cx="5761590" cy="20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4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688F-40B2-4787-AC18-D7056105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11514"/>
            <a:ext cx="10515600" cy="3126910"/>
          </a:xfrm>
        </p:spPr>
        <p:txBody>
          <a:bodyPr/>
          <a:lstStyle/>
          <a:p>
            <a:r>
              <a:rPr lang="zh-CN" altLang="en-US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类模板的专门化</a:t>
            </a:r>
            <a:endParaRPr lang="en-US" altLang="zh-CN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对于下面的类模板：</a:t>
            </a:r>
            <a:endParaRPr lang="zh-CN" altLang="en-US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78E5D-0388-42F3-9E65-1BDD47FD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4" y="1415578"/>
            <a:ext cx="4585276" cy="1758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49C9A-5CDC-4415-AA85-F79E648DB5C3}"/>
              </a:ext>
            </a:extLst>
          </p:cNvPr>
          <p:cNvSpPr txBox="1"/>
          <p:nvPr/>
        </p:nvSpPr>
        <p:spPr>
          <a:xfrm>
            <a:off x="924464" y="3329797"/>
            <a:ext cx="1019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可以对其中的一个模板参数如类型模板参数指定其专门化为</a:t>
            </a:r>
            <a:r>
              <a:rPr lang="en-US" altLang="zh-CN" sz="2800" dirty="0"/>
              <a:t>const char*</a:t>
            </a:r>
            <a:r>
              <a:rPr lang="zh-CN" altLang="en-US" sz="2800" dirty="0"/>
              <a:t>，得到下面的专门化类模板：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8DE16-84AE-4173-A89D-09722C6A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27" y="4439181"/>
            <a:ext cx="3448227" cy="1625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69640-F658-4C1E-959D-FBA85BF2D4AE}"/>
              </a:ext>
            </a:extLst>
          </p:cNvPr>
          <p:cNvSpPr txBox="1"/>
          <p:nvPr/>
        </p:nvSpPr>
        <p:spPr>
          <a:xfrm>
            <a:off x="4819627" y="4439181"/>
            <a:ext cx="5325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：类模板中的模板参数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也必须出现在专门类模板名后的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&lt;&gt;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里，但不需要说明其类型。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44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988-09F7-424D-B5C7-59B8825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模板的实例化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87B7-AB82-41B2-AC94-56B1A82B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87" y="1530051"/>
            <a:ext cx="10515600" cy="4567971"/>
          </a:xfrm>
        </p:spPr>
        <p:txBody>
          <a:bodyPr/>
          <a:lstStyle/>
          <a:p>
            <a:r>
              <a:rPr lang="zh-CN" altLang="zh-CN" dirty="0"/>
              <a:t>通过给函数模板指定实际的模板参数来</a:t>
            </a:r>
            <a:r>
              <a:rPr lang="zh-CN" altLang="zh-CN" b="1" dirty="0"/>
              <a:t>实例化</a:t>
            </a:r>
            <a:r>
              <a:rPr lang="zh-CN" altLang="en-US" dirty="0"/>
              <a:t>一个具体函数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main(){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</a:t>
            </a:r>
            <a:r>
              <a:rPr lang="en-US" altLang="zh-CN" b="1" dirty="0">
                <a:solidFill>
                  <a:srgbClr val="0070C0"/>
                </a:solidFill>
              </a:rPr>
              <a:t>&lt;int&gt; </a:t>
            </a:r>
            <a:r>
              <a:rPr lang="en-US" altLang="zh-CN" dirty="0"/>
              <a:t>(3, 5) &lt;&lt;</a:t>
            </a:r>
            <a:r>
              <a:rPr lang="en-US" altLang="zh-CN" dirty="0" err="1"/>
              <a:t>endl</a:t>
            </a:r>
            <a:r>
              <a:rPr lang="en-US" altLang="zh-CN" dirty="0"/>
              <a:t>;          //</a:t>
            </a:r>
            <a:r>
              <a:rPr lang="zh-CN" altLang="zh-CN" dirty="0"/>
              <a:t>模板类型参数</a:t>
            </a:r>
            <a:r>
              <a:rPr lang="en-US" altLang="zh-CN" dirty="0"/>
              <a:t>T</a:t>
            </a:r>
            <a:r>
              <a:rPr lang="zh-CN" altLang="zh-CN" dirty="0"/>
              <a:t>为</a:t>
            </a:r>
            <a:r>
              <a:rPr lang="en-US" altLang="zh-CN" dirty="0"/>
              <a:t>int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</a:t>
            </a:r>
            <a:r>
              <a:rPr lang="en-US" altLang="zh-CN" b="1" dirty="0">
                <a:solidFill>
                  <a:srgbClr val="0070C0"/>
                </a:solidFill>
              </a:rPr>
              <a:t>&lt;double&gt; </a:t>
            </a:r>
            <a:r>
              <a:rPr lang="en-US" altLang="zh-CN" dirty="0"/>
              <a:t>(3.5, 4.5) &lt;&lt;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zh-CN" dirty="0"/>
              <a:t>模板类型参数</a:t>
            </a:r>
            <a:r>
              <a:rPr lang="en-US" altLang="zh-CN" dirty="0"/>
              <a:t>T</a:t>
            </a:r>
            <a:r>
              <a:rPr lang="zh-CN" altLang="zh-CN" dirty="0"/>
              <a:t>为</a:t>
            </a:r>
            <a:r>
              <a:rPr lang="en-US" altLang="zh-CN" dirty="0"/>
              <a:t>double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</a:t>
            </a:r>
            <a:r>
              <a:rPr lang="en-US" altLang="zh-CN" b="1" dirty="0">
                <a:solidFill>
                  <a:srgbClr val="0070C0"/>
                </a:solidFill>
              </a:rPr>
              <a:t>Max&lt;int&gt; </a:t>
            </a:r>
            <a:r>
              <a:rPr lang="en-US" altLang="zh-CN" dirty="0"/>
              <a:t>(6, 4) 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95166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F1D8-029E-4570-A637-1655632B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3" y="453052"/>
            <a:ext cx="10515600" cy="4567971"/>
          </a:xfrm>
        </p:spPr>
        <p:txBody>
          <a:bodyPr/>
          <a:lstStyle/>
          <a:p>
            <a:r>
              <a:rPr lang="zh-CN" altLang="en-US" sz="3600" dirty="0">
                <a:solidFill>
                  <a:srgbClr val="00B050"/>
                </a:solidFill>
              </a:rPr>
              <a:t>类模板的友元</a:t>
            </a:r>
            <a:endParaRPr lang="en-US" altLang="zh-CN" sz="3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和普通类的友元一样，可以用关键字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在类模板里指定外部函数、类、或其他模板为该类模板的友元。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E6A2D-8A3D-4E1D-AA1A-0EF2CE1E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7" y="2393380"/>
            <a:ext cx="4690168" cy="4378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DA80A-0BDA-4AF2-8E93-DB95583C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83" y="3156279"/>
            <a:ext cx="2769244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FA22-CE46-4B61-85D0-7284B778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834"/>
            <a:ext cx="10515600" cy="456797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假如类模板里有一个友元函数模板，该友元函数模板使用的是类模板的模板参数。</a:t>
            </a:r>
            <a:endParaRPr lang="zh-CN" altLang="en-US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374AD-2FA3-40EC-A029-BABF2A2E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35" y="1962688"/>
            <a:ext cx="5477744" cy="2557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C29CD-A6DB-4BAA-976C-A69DB67A3746}"/>
              </a:ext>
            </a:extLst>
          </p:cNvPr>
          <p:cNvSpPr txBox="1"/>
          <p:nvPr/>
        </p:nvSpPr>
        <p:spPr>
          <a:xfrm>
            <a:off x="639044" y="4718649"/>
            <a:ext cx="1135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作为友元的函数模板</a:t>
            </a:r>
            <a:r>
              <a:rPr lang="en-US" altLang="zh-CN" sz="2800" dirty="0"/>
              <a:t>g</a:t>
            </a:r>
            <a:r>
              <a:rPr lang="zh-CN" altLang="en-US" sz="2800" dirty="0"/>
              <a:t>和类模板</a:t>
            </a:r>
            <a:r>
              <a:rPr lang="en-US" altLang="zh-CN" sz="2800" dirty="0"/>
              <a:t>Y</a:t>
            </a:r>
            <a:r>
              <a:rPr lang="zh-CN" altLang="en-US" sz="2800" dirty="0"/>
              <a:t>是同一个模板头，因此，</a:t>
            </a:r>
            <a:r>
              <a:rPr lang="en-US" altLang="zh-CN" sz="2800" dirty="0"/>
              <a:t>g</a:t>
            </a:r>
            <a:r>
              <a:rPr lang="zh-CN" altLang="en-US" sz="2800" dirty="0"/>
              <a:t>的实例如</a:t>
            </a:r>
            <a:r>
              <a:rPr lang="en-US" altLang="zh-CN" sz="2800" dirty="0"/>
              <a:t>g&lt;int&gt;</a:t>
            </a:r>
            <a:r>
              <a:rPr lang="zh-CN" altLang="en-US" sz="2800" dirty="0"/>
              <a:t>只能是同类型模板参数（</a:t>
            </a:r>
            <a:r>
              <a:rPr lang="en-US" altLang="zh-CN" sz="2800" dirty="0"/>
              <a:t>int</a:t>
            </a:r>
            <a:r>
              <a:rPr lang="zh-CN" altLang="en-US" sz="2800" dirty="0"/>
              <a:t>）的类模板</a:t>
            </a:r>
            <a:r>
              <a:rPr lang="en-US" altLang="zh-CN" sz="2800" dirty="0"/>
              <a:t>Y</a:t>
            </a:r>
            <a:r>
              <a:rPr lang="zh-CN" altLang="en-US" sz="2800" dirty="0"/>
              <a:t>的实例</a:t>
            </a:r>
            <a:r>
              <a:rPr lang="en-US" altLang="zh-CN" sz="2800" dirty="0"/>
              <a:t>Y&lt;int&gt;</a:t>
            </a:r>
            <a:r>
              <a:rPr lang="zh-CN" altLang="en-US" sz="2800" dirty="0"/>
              <a:t>的友元，不是其他类型模板参数（如</a:t>
            </a:r>
            <a:r>
              <a:rPr lang="en-US" altLang="zh-CN" sz="2800" dirty="0"/>
              <a:t>double</a:t>
            </a:r>
            <a:r>
              <a:rPr lang="zh-CN" altLang="en-US" sz="2800" dirty="0"/>
              <a:t>）的</a:t>
            </a:r>
            <a:r>
              <a:rPr lang="en-US" altLang="zh-CN" sz="2800" dirty="0"/>
              <a:t>Y</a:t>
            </a:r>
            <a:r>
              <a:rPr lang="zh-CN" altLang="en-US" sz="2800" dirty="0"/>
              <a:t>实例（如</a:t>
            </a:r>
            <a:r>
              <a:rPr lang="en-US" altLang="zh-CN" sz="2800" dirty="0"/>
              <a:t>Y&lt;double&gt;</a:t>
            </a:r>
            <a:r>
              <a:rPr lang="zh-CN" altLang="en-US" sz="2800" dirty="0"/>
              <a:t>）的友元。</a:t>
            </a:r>
          </a:p>
        </p:txBody>
      </p:sp>
    </p:spTree>
    <p:extLst>
      <p:ext uri="{BB962C8B-B14F-4D97-AF65-F5344CB8AC3E}">
        <p14:creationId xmlns:p14="http://schemas.microsoft.com/office/powerpoint/2010/main" val="10634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4225-B671-4AA7-B707-0E3751E47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14415"/>
            <a:ext cx="6964614" cy="33145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altLang="zh-CN" dirty="0"/>
              <a:t>template&lt;typename T&gt;</a:t>
            </a:r>
          </a:p>
          <a:p>
            <a:pPr marL="0" indent="0">
              <a:buNone/>
            </a:pPr>
            <a:r>
              <a:rPr lang="fr-FR" altLang="zh-CN" dirty="0"/>
              <a:t>class Point{</a:t>
            </a:r>
          </a:p>
          <a:p>
            <a:pPr marL="0" indent="0">
              <a:buNone/>
            </a:pPr>
            <a:r>
              <a:rPr lang="fr-FR" altLang="zh-CN" dirty="0"/>
              <a:t>public:</a:t>
            </a:r>
          </a:p>
          <a:p>
            <a:pPr marL="0" indent="0">
              <a:buNone/>
            </a:pPr>
            <a:r>
              <a:rPr lang="fr-FR" altLang="zh-CN" dirty="0"/>
              <a:t>	T x, y;</a:t>
            </a:r>
          </a:p>
          <a:p>
            <a:pPr marL="0" indent="0">
              <a:buNone/>
            </a:pPr>
            <a:r>
              <a:rPr lang="fr-FR" altLang="zh-CN" dirty="0"/>
              <a:t>	Point(const T x, const T y) :x(x), y(y) {}</a:t>
            </a:r>
          </a:p>
          <a:p>
            <a:pPr marL="0" indent="0">
              <a:buNone/>
            </a:pPr>
            <a:r>
              <a:rPr lang="fr-FR" altLang="zh-CN" dirty="0"/>
              <a:t>	//...</a:t>
            </a:r>
          </a:p>
          <a:p>
            <a:pPr marL="0" indent="0">
              <a:buNone/>
            </a:pPr>
            <a:r>
              <a:rPr lang="fr-FR" altLang="zh-CN" dirty="0"/>
              <a:t>	friend Point&lt;T&gt;* g(Point&lt;T&gt;&amp; e);</a:t>
            </a:r>
          </a:p>
          <a:p>
            <a:pPr marL="0" indent="0">
              <a:buNone/>
            </a:pPr>
            <a:r>
              <a:rPr lang="fr-FR" altLang="zh-CN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B77CD-CCB9-4DEC-9D77-5A8A6E5E6E1D}"/>
              </a:ext>
            </a:extLst>
          </p:cNvPr>
          <p:cNvSpPr txBox="1"/>
          <p:nvPr/>
        </p:nvSpPr>
        <p:spPr>
          <a:xfrm>
            <a:off x="6880416" y="445725"/>
            <a:ext cx="59004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600" dirty="0"/>
              <a:t>template&lt;typename T&gt;</a:t>
            </a:r>
          </a:p>
          <a:p>
            <a:r>
              <a:rPr lang="fr-FR" altLang="zh-CN" sz="2600" dirty="0"/>
              <a:t>Point&lt;T&gt;* g(Point&lt;T&gt;&amp; e) {</a:t>
            </a:r>
          </a:p>
          <a:p>
            <a:r>
              <a:rPr lang="fr-FR" altLang="zh-CN" sz="2600" dirty="0"/>
              <a:t>	Point&lt;T&gt; *p = new Point&lt;T&gt;(e);</a:t>
            </a:r>
          </a:p>
          <a:p>
            <a:r>
              <a:rPr lang="fr-FR" altLang="zh-CN" sz="2600" dirty="0"/>
              <a:t>	return p;</a:t>
            </a:r>
          </a:p>
          <a:p>
            <a:r>
              <a:rPr lang="fr-FR" altLang="zh-CN" sz="26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BDB92-CF84-418F-8C62-4CF9D4F3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90" y="3209667"/>
            <a:ext cx="9112020" cy="3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1C9C-A345-4375-B98B-0A893D4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类模板</a:t>
            </a:r>
            <a:r>
              <a:rPr lang="en-US" altLang="zh-CN" sz="36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std::</a:t>
            </a:r>
            <a:r>
              <a:rPr lang="en-US" altLang="zh-CN" sz="36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initializer_list</a:t>
            </a:r>
            <a:r>
              <a:rPr lang="en-US" altLang="zh-CN" sz="36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 &gt;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1F3F-1C09-4016-A1AE-556742B8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</a:t>
            </a:r>
            <a:r>
              <a:rPr lang="en-US" altLang="zh-CN" dirty="0"/>
              <a:t>{}</a:t>
            </a:r>
            <a:r>
              <a:rPr lang="zh-CN" altLang="en-US" dirty="0"/>
              <a:t>初始化列表去初始化其他变量或作为赋值运算符的右操作数时，编译器会自动创建一个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&lt;&gt;</a:t>
            </a:r>
            <a:r>
              <a:rPr lang="zh-CN" altLang="en-US" dirty="0"/>
              <a:t>实例化类的对象。例如：</a:t>
            </a:r>
          </a:p>
          <a:p>
            <a:pPr marL="0" indent="0">
              <a:buNone/>
            </a:pPr>
            <a:r>
              <a:rPr lang="en-US" altLang="zh-CN" dirty="0"/>
              <a:t>         auto il = { 10, 20, 30 };</a:t>
            </a:r>
          </a:p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对于右边的括号初始化列表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10, 20, 30 }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，编译器会根据其中值的类型推断出一个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std::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initializer_list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&lt;int&gt;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实例化类，创建一个这个类的对象替换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10, 20, 30 }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，并返回这个对象的引用。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126F-5B8C-4452-AB79-5D3CD9CF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418546"/>
            <a:ext cx="10515600" cy="4567971"/>
          </a:xfrm>
        </p:spPr>
        <p:txBody>
          <a:bodyPr/>
          <a:lstStyle/>
          <a:p>
            <a:r>
              <a:rPr lang="zh-CN" altLang="en-US" dirty="0"/>
              <a:t>假如定义了一个类：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7A9A2-6263-45F4-AFD2-1E0357FC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10" y="1070574"/>
            <a:ext cx="5324189" cy="36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03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126F-5B8C-4452-AB79-5D3CD9CF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418546"/>
            <a:ext cx="10515600" cy="4567971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Point</a:t>
            </a:r>
            <a:r>
              <a:rPr lang="zh-CN" altLang="en-US" dirty="0"/>
              <a:t>类的对象时，则可以传递一个初始化列表</a:t>
            </a:r>
            <a:r>
              <a:rPr lang="en-US" altLang="zh-CN" dirty="0"/>
              <a:t>{2,3}</a:t>
            </a:r>
            <a:r>
              <a:rPr lang="zh-CN" altLang="en-US" dirty="0"/>
              <a:t>作为参数，初始化列表被转化为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&lt;int&gt;</a:t>
            </a:r>
            <a:r>
              <a:rPr lang="zh-CN" altLang="en-US" dirty="0"/>
              <a:t>的对象，编译器会寻找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&lt;int&gt;</a:t>
            </a:r>
            <a:r>
              <a:rPr lang="zh-CN" altLang="en-US" dirty="0"/>
              <a:t>作为参数的构造函数，如果没有找到，则会寻找参数个数一样多的构造函数如这里的</a:t>
            </a:r>
            <a:r>
              <a:rPr lang="en-US" altLang="zh-CN" dirty="0"/>
              <a:t>Point(int x0, int y0)</a:t>
            </a:r>
            <a:r>
              <a:rPr lang="zh-CN" altLang="en-US" dirty="0"/>
              <a:t>来构造</a:t>
            </a:r>
            <a:r>
              <a:rPr lang="en-US" altLang="zh-CN" dirty="0"/>
              <a:t>Point</a:t>
            </a:r>
            <a:r>
              <a:rPr lang="zh-CN" altLang="en-US" dirty="0"/>
              <a:t>对象。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7BC8C-FAFA-4BEC-9190-86AC7A4C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43" y="3429000"/>
            <a:ext cx="9361943" cy="19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5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126F-5B8C-4452-AB79-5D3CD9CF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7" y="254644"/>
            <a:ext cx="10515600" cy="4567971"/>
          </a:xfrm>
        </p:spPr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Point</a:t>
            </a:r>
            <a:r>
              <a:rPr lang="zh-CN" altLang="en-US" dirty="0"/>
              <a:t>类中定义了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&lt;int&gt;</a:t>
            </a:r>
            <a:r>
              <a:rPr lang="zh-CN" altLang="en-US" dirty="0"/>
              <a:t>作为参数的构造函数，则就可以接受任意多个值的括号参数化列表对象。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E641C-1E36-44B3-A207-DE6E4AAA0B0C}"/>
              </a:ext>
            </a:extLst>
          </p:cNvPr>
          <p:cNvSpPr txBox="1"/>
          <p:nvPr/>
        </p:nvSpPr>
        <p:spPr>
          <a:xfrm>
            <a:off x="756249" y="1639018"/>
            <a:ext cx="1067950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/>
              <a:t>class Point {</a:t>
            </a:r>
          </a:p>
          <a:p>
            <a:r>
              <a:rPr lang="en-US" altLang="zh-CN" sz="2300" dirty="0"/>
              <a:t>	int x, y;</a:t>
            </a:r>
          </a:p>
          <a:p>
            <a:r>
              <a:rPr lang="en-US" altLang="zh-CN" sz="2300" dirty="0"/>
              <a:t>public:</a:t>
            </a:r>
          </a:p>
          <a:p>
            <a:r>
              <a:rPr lang="en-US" altLang="zh-CN" sz="2300" dirty="0"/>
              <a:t>	Point(int x0, int y0) :x{ x0 }, y{ y0 }{}</a:t>
            </a:r>
          </a:p>
          <a:p>
            <a:r>
              <a:rPr lang="en-US" altLang="zh-CN" sz="2300" dirty="0"/>
              <a:t>	Point(std::</a:t>
            </a:r>
            <a:r>
              <a:rPr lang="en-US" altLang="zh-CN" sz="2300" dirty="0" err="1"/>
              <a:t>initializer_list</a:t>
            </a:r>
            <a:r>
              <a:rPr lang="en-US" altLang="zh-CN" sz="2300" dirty="0"/>
              <a:t>&lt;int&gt; list) {</a:t>
            </a:r>
          </a:p>
          <a:p>
            <a:r>
              <a:rPr lang="en-US" altLang="zh-CN" sz="2300" dirty="0"/>
              <a:t>		auto it = </a:t>
            </a:r>
            <a:r>
              <a:rPr lang="en-US" altLang="zh-CN" sz="2300" dirty="0" err="1"/>
              <a:t>list.begin</a:t>
            </a:r>
            <a:r>
              <a:rPr lang="en-US" altLang="zh-CN" sz="2000" dirty="0"/>
              <a:t>();    //begin()</a:t>
            </a:r>
            <a:r>
              <a:rPr lang="zh-CN" altLang="en-US" sz="2000" dirty="0"/>
              <a:t>返回一个指示</a:t>
            </a:r>
            <a:r>
              <a:rPr lang="en-US" altLang="zh-CN" sz="2000" dirty="0" err="1"/>
              <a:t>lis</a:t>
            </a:r>
            <a:r>
              <a:rPr lang="zh-CN" altLang="en-US" sz="2000" dirty="0"/>
              <a:t>第一个元素位置的迭代器</a:t>
            </a:r>
          </a:p>
          <a:p>
            <a:r>
              <a:rPr lang="zh-CN" altLang="en-US" sz="2300" dirty="0"/>
              <a:t>		</a:t>
            </a:r>
            <a:r>
              <a:rPr lang="en-US" altLang="zh-CN" sz="2300" dirty="0"/>
              <a:t>x = *it++;             //</a:t>
            </a:r>
            <a:r>
              <a:rPr lang="zh-CN" altLang="en-US" sz="2300" dirty="0"/>
              <a:t>先将</a:t>
            </a:r>
            <a:r>
              <a:rPr lang="en-US" altLang="zh-CN" sz="2300" dirty="0"/>
              <a:t>it</a:t>
            </a:r>
            <a:r>
              <a:rPr lang="zh-CN" altLang="en-US" sz="2300" dirty="0"/>
              <a:t>指向的元素值*</a:t>
            </a:r>
            <a:r>
              <a:rPr lang="en-US" altLang="zh-CN" sz="2300" dirty="0"/>
              <a:t>it</a:t>
            </a:r>
            <a:r>
              <a:rPr lang="zh-CN" altLang="en-US" sz="2300" dirty="0"/>
              <a:t>赋值给</a:t>
            </a:r>
            <a:r>
              <a:rPr lang="en-US" altLang="zh-CN" sz="2300" dirty="0"/>
              <a:t>x,</a:t>
            </a:r>
          </a:p>
          <a:p>
            <a:r>
              <a:rPr lang="en-US" altLang="zh-CN" sz="2300" dirty="0"/>
              <a:t>                                                         //</a:t>
            </a:r>
            <a:r>
              <a:rPr lang="zh-CN" altLang="en-US" sz="2300" dirty="0"/>
              <a:t>然后</a:t>
            </a:r>
            <a:r>
              <a:rPr lang="en-US" altLang="zh-CN" sz="2300" dirty="0"/>
              <a:t>it++</a:t>
            </a:r>
            <a:r>
              <a:rPr lang="zh-CN" altLang="en-US" sz="2300" dirty="0"/>
              <a:t>，使得</a:t>
            </a:r>
            <a:r>
              <a:rPr lang="en-US" altLang="zh-CN" sz="2300" dirty="0"/>
              <a:t>it</a:t>
            </a:r>
            <a:r>
              <a:rPr lang="zh-CN" altLang="en-US" sz="2300" dirty="0"/>
              <a:t>指向下一个元素</a:t>
            </a:r>
          </a:p>
          <a:p>
            <a:r>
              <a:rPr lang="zh-CN" altLang="en-US" sz="2300" dirty="0"/>
              <a:t>		</a:t>
            </a:r>
            <a:r>
              <a:rPr lang="en-US" altLang="zh-CN" sz="2300" dirty="0"/>
              <a:t>y = *it++;</a:t>
            </a:r>
          </a:p>
          <a:p>
            <a:r>
              <a:rPr lang="en-US" altLang="zh-CN" sz="2300" dirty="0"/>
              <a:t>	}</a:t>
            </a:r>
          </a:p>
          <a:p>
            <a:r>
              <a:rPr lang="en-US" altLang="zh-CN" sz="2300" dirty="0"/>
              <a:t>	void print() {</a:t>
            </a:r>
          </a:p>
          <a:p>
            <a:r>
              <a:rPr lang="en-US" altLang="zh-CN" sz="2300" dirty="0"/>
              <a:t>		std::</a:t>
            </a:r>
            <a:r>
              <a:rPr lang="en-US" altLang="zh-CN" sz="2300" dirty="0" err="1"/>
              <a:t>cout</a:t>
            </a:r>
            <a:r>
              <a:rPr lang="en-US" altLang="zh-CN" sz="2300" dirty="0"/>
              <a:t> &lt;&lt; x &lt;&lt; "," &lt;&lt; y;</a:t>
            </a:r>
          </a:p>
          <a:p>
            <a:r>
              <a:rPr lang="en-US" altLang="zh-CN" sz="2300" dirty="0"/>
              <a:t>	}</a:t>
            </a:r>
          </a:p>
          <a:p>
            <a:r>
              <a:rPr lang="en-US" altLang="zh-CN" sz="2300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0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9BE9A3-8741-4052-9B9E-490F3B1E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0" y="161025"/>
            <a:ext cx="7402406" cy="3755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6889D-B75A-407B-B511-D7B7B45A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63" y="3105977"/>
            <a:ext cx="7110416" cy="36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89" y="720231"/>
            <a:ext cx="10515600" cy="1103189"/>
          </a:xfrm>
        </p:spPr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6" y="2060000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988-09F7-424D-B5C7-59B8825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模板的实例化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87B7-AB82-41B2-AC94-56B1A82B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87" y="1530051"/>
            <a:ext cx="10515600" cy="4567971"/>
          </a:xfrm>
        </p:spPr>
        <p:txBody>
          <a:bodyPr/>
          <a:lstStyle/>
          <a:p>
            <a:r>
              <a:rPr lang="zh-CN" altLang="en-US" dirty="0"/>
              <a:t>编译器会自动生成相应的函数。</a:t>
            </a:r>
            <a:r>
              <a:rPr lang="zh-CN" altLang="zh-CN" dirty="0"/>
              <a:t>编译器针对</a:t>
            </a:r>
            <a:r>
              <a:rPr lang="en-US" altLang="zh-CN" dirty="0"/>
              <a:t>Max&lt;int&gt;</a:t>
            </a:r>
            <a:r>
              <a:rPr lang="zh-CN" altLang="zh-CN" dirty="0"/>
              <a:t>会自动生成如下的函数。</a:t>
            </a:r>
            <a:endParaRPr lang="en-US" altLang="zh-CN" dirty="0"/>
          </a:p>
          <a:p>
            <a:r>
              <a:rPr lang="en-US" altLang="zh-CN" dirty="0"/>
              <a:t>int Max(int </a:t>
            </a:r>
            <a:r>
              <a:rPr lang="en-US" altLang="zh-CN" dirty="0" err="1"/>
              <a:t>a,int</a:t>
            </a:r>
            <a:r>
              <a:rPr lang="en-US" altLang="zh-CN" dirty="0"/>
              <a:t> 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</a:t>
            </a:r>
            <a:r>
              <a:rPr lang="en-US" altLang="zh-CN" dirty="0"/>
              <a:t> a&gt;</a:t>
            </a:r>
            <a:r>
              <a:rPr lang="en-US" altLang="zh-CN" dirty="0" err="1"/>
              <a:t>b?a:b</a:t>
            </a:r>
            <a:r>
              <a:rPr lang="en-US" altLang="zh-CN" dirty="0"/>
              <a:t> 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函数模板生成的具体函数称为这个模板的一个</a:t>
            </a:r>
            <a:r>
              <a:rPr lang="zh-CN" altLang="zh-CN" b="1" dirty="0"/>
              <a:t>实例</a:t>
            </a:r>
            <a:r>
              <a:rPr lang="zh-CN" altLang="zh-CN" dirty="0"/>
              <a:t>，这个过程称为</a:t>
            </a:r>
            <a:r>
              <a:rPr lang="zh-CN" altLang="zh-CN" b="1" dirty="0"/>
              <a:t>模板的实例化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7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模板参数推断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函数调用时，</a:t>
            </a:r>
            <a:r>
              <a:rPr lang="zh-CN" altLang="zh-CN" dirty="0"/>
              <a:t>根据实际函数参数推断出模板参数的过程叫做</a:t>
            </a:r>
            <a:r>
              <a:rPr lang="zh-CN" altLang="zh-CN" b="1" dirty="0"/>
              <a:t>模板参数推断</a:t>
            </a:r>
            <a:r>
              <a:rPr lang="zh-CN" altLang="zh-CN" dirty="0"/>
              <a:t>（</a:t>
            </a:r>
            <a:r>
              <a:rPr lang="en-US" altLang="zh-CN" b="1" dirty="0"/>
              <a:t>template argument deduction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int main(){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Max(3, 5) &lt;&lt;</a:t>
            </a:r>
            <a:r>
              <a:rPr lang="en-US" altLang="zh-CN" dirty="0" err="1"/>
              <a:t>endl</a:t>
            </a:r>
            <a:r>
              <a:rPr lang="en-US" altLang="zh-CN" dirty="0"/>
              <a:t>;          </a:t>
            </a:r>
            <a:r>
              <a:rPr lang="en-US" altLang="zh-CN" i="1" dirty="0"/>
              <a:t>//</a:t>
            </a:r>
            <a:r>
              <a:rPr lang="zh-CN" altLang="zh-CN" i="1" dirty="0"/>
              <a:t>根据实际参数</a:t>
            </a:r>
            <a:r>
              <a:rPr lang="en-US" altLang="zh-CN" i="1" dirty="0"/>
              <a:t>3,5</a:t>
            </a:r>
            <a:r>
              <a:rPr lang="zh-CN" altLang="zh-CN" i="1" dirty="0"/>
              <a:t>是</a:t>
            </a:r>
            <a:r>
              <a:rPr lang="en-US" altLang="zh-CN" i="1" dirty="0"/>
              <a:t>int</a:t>
            </a:r>
            <a:r>
              <a:rPr lang="zh-CN" altLang="zh-CN" i="1" dirty="0"/>
              <a:t>类型，</a:t>
            </a:r>
            <a:endParaRPr lang="zh-CN" altLang="zh-CN" dirty="0"/>
          </a:p>
          <a:p>
            <a:pPr marL="0" indent="0" latinLnBrk="1">
              <a:buNone/>
            </a:pPr>
            <a:r>
              <a:rPr lang="en-US" altLang="zh-CN" dirty="0"/>
              <a:t>                                                          //</a:t>
            </a:r>
            <a:r>
              <a:rPr lang="zh-CN" altLang="zh-CN" i="1" dirty="0"/>
              <a:t>推断出需要实例化</a:t>
            </a:r>
            <a:r>
              <a:rPr lang="en-US" altLang="zh-CN" i="1" dirty="0"/>
              <a:t>Max&lt;int&gt;</a:t>
            </a:r>
            <a:r>
              <a:rPr lang="zh-CN" altLang="zh-CN" i="1" dirty="0"/>
              <a:t>函数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Max(3.5, 4.5) 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  <a:r>
              <a:rPr lang="en-US" altLang="zh-CN" i="1" dirty="0"/>
              <a:t>//</a:t>
            </a:r>
            <a:r>
              <a:rPr lang="zh-CN" altLang="zh-CN" i="1" dirty="0"/>
              <a:t>根据实际参数</a:t>
            </a:r>
            <a:r>
              <a:rPr lang="en-US" altLang="zh-CN" i="1" dirty="0"/>
              <a:t>3.5, 4.5</a:t>
            </a:r>
            <a:r>
              <a:rPr lang="zh-CN" altLang="zh-CN" i="1" dirty="0"/>
              <a:t>是</a:t>
            </a:r>
            <a:r>
              <a:rPr lang="en-US" altLang="zh-CN" i="1" dirty="0"/>
              <a:t>double</a:t>
            </a:r>
            <a:r>
              <a:rPr lang="zh-CN" altLang="zh-CN" i="1" dirty="0"/>
              <a:t>类型，</a:t>
            </a:r>
            <a:endParaRPr lang="zh-CN" altLang="zh-CN" dirty="0"/>
          </a:p>
          <a:p>
            <a:pPr marL="0" indent="0" latinLnBrk="1">
              <a:buNone/>
            </a:pPr>
            <a:r>
              <a:rPr lang="en-US" altLang="zh-CN" dirty="0"/>
              <a:t>                                                         //</a:t>
            </a:r>
            <a:r>
              <a:rPr lang="zh-CN" altLang="zh-CN" i="1" dirty="0"/>
              <a:t>推断出需要实例化</a:t>
            </a:r>
            <a:r>
              <a:rPr lang="en-US" altLang="zh-CN" i="1" dirty="0"/>
              <a:t>Max&lt;double&gt;</a:t>
            </a:r>
            <a:r>
              <a:rPr lang="zh-CN" altLang="zh-CN" i="1" dirty="0"/>
              <a:t>函数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Max(6, 4) &lt;&lt;</a:t>
            </a:r>
            <a:r>
              <a:rPr lang="en-US" altLang="zh-CN" dirty="0" err="1"/>
              <a:t>endl</a:t>
            </a:r>
            <a:r>
              <a:rPr lang="en-US" altLang="zh-CN" dirty="0"/>
              <a:t>;        //</a:t>
            </a:r>
            <a:r>
              <a:rPr lang="zh-CN" altLang="zh-CN" dirty="0"/>
              <a:t>调用前面已经实例化的</a:t>
            </a:r>
            <a:r>
              <a:rPr lang="en-US" altLang="zh-CN" i="1" dirty="0"/>
              <a:t>Max&lt;int&gt;</a:t>
            </a:r>
            <a:r>
              <a:rPr lang="zh-CN" altLang="zh-CN" dirty="0"/>
              <a:t>函数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5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显式参数化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实例化时，编译器可能不能自动模板参数，如：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cout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&lt;&lt;Max(3,4.5);</a:t>
            </a:r>
            <a:endParaRPr lang="zh-CN" altLang="zh-CN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/>
              <a:t>就需要显式指明模板参数。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cout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&lt;&lt;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Max&lt;double&gt;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(3,4.5);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zh-CN" b="1" dirty="0"/>
              <a:t>注</a:t>
            </a:r>
            <a:r>
              <a:rPr lang="zh-CN" altLang="zh-CN" dirty="0"/>
              <a:t>：</a:t>
            </a:r>
            <a:r>
              <a:rPr lang="en-US" altLang="zh-CN" dirty="0"/>
              <a:t>C++</a:t>
            </a:r>
            <a:r>
              <a:rPr lang="zh-CN" altLang="zh-CN" dirty="0"/>
              <a:t>标准库中实际上已经有了类似的函数模板</a:t>
            </a:r>
            <a:r>
              <a:rPr lang="en-US" altLang="zh-CN" dirty="0"/>
              <a:t>std::max</a:t>
            </a:r>
            <a:r>
              <a:rPr lang="zh-CN" altLang="zh-CN" dirty="0"/>
              <a:t>和</a:t>
            </a:r>
            <a:r>
              <a:rPr lang="en-US" altLang="zh-CN" dirty="0"/>
              <a:t>std::min</a:t>
            </a:r>
            <a:r>
              <a:rPr lang="zh-CN" altLang="zh-CN" dirty="0"/>
              <a:t>分别用于得到两个量的最大值和最小值。</a:t>
            </a:r>
            <a:endParaRPr lang="zh-CN" altLang="zh-CN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8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5100" dirty="0"/>
              <a:t>对某个具体的实例采用定制的代码。</a:t>
            </a:r>
            <a:endParaRPr lang="en-US" altLang="zh-CN" sz="5100" dirty="0"/>
          </a:p>
          <a:p>
            <a:pPr marL="0" indent="0">
              <a:buNone/>
            </a:pPr>
            <a:r>
              <a:rPr lang="en-US" altLang="zh-CN" sz="4500" dirty="0"/>
              <a:t>template &lt;</a:t>
            </a:r>
            <a:r>
              <a:rPr lang="en-US" altLang="zh-CN" sz="4500" dirty="0" err="1"/>
              <a:t>typename</a:t>
            </a:r>
            <a:r>
              <a:rPr lang="en-US" altLang="zh-CN" sz="4500" dirty="0"/>
              <a:t> T&gt;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T Max(T a, T b) {	return a &gt; b ? a : b;}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 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int main() {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	int x = 10, y = 20;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	int *p = &amp;x, *q = &amp;y;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           std::</a:t>
            </a:r>
            <a:r>
              <a:rPr lang="en-US" altLang="zh-CN" sz="4500" dirty="0" err="1"/>
              <a:t>cout</a:t>
            </a:r>
            <a:r>
              <a:rPr lang="en-US" altLang="zh-CN" sz="4500" dirty="0"/>
              <a:t> &lt;&lt; *Max(p, q) &lt;&lt; '\n';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}</a:t>
            </a:r>
            <a:endParaRPr lang="zh-CN" altLang="zh-CN" sz="45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81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3330</Words>
  <Application>Microsoft Office PowerPoint</Application>
  <PresentationFormat>宽屏</PresentationFormat>
  <Paragraphs>239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-apple-system</vt:lpstr>
      <vt:lpstr>Noto Sans Blk</vt:lpstr>
      <vt:lpstr>Noto Sans Cond Med</vt:lpstr>
      <vt:lpstr>微软雅黑</vt:lpstr>
      <vt:lpstr>Arial</vt:lpstr>
      <vt:lpstr>Calibri</vt:lpstr>
      <vt:lpstr>Calibri Light</vt:lpstr>
      <vt:lpstr>Cambria</vt:lpstr>
      <vt:lpstr>Consolas</vt:lpstr>
      <vt:lpstr>Times New Roman</vt:lpstr>
      <vt:lpstr>Office 主题​​</vt:lpstr>
      <vt:lpstr>第10章  模板 template</vt:lpstr>
      <vt:lpstr>模板(template)</vt:lpstr>
      <vt:lpstr>PowerPoint 演示文稿</vt:lpstr>
      <vt:lpstr>定义函数模板</vt:lpstr>
      <vt:lpstr>模板的实例化</vt:lpstr>
      <vt:lpstr>模板的实例化</vt:lpstr>
      <vt:lpstr>模板参数推断</vt:lpstr>
      <vt:lpstr>显式参数化</vt:lpstr>
      <vt:lpstr>模板专门化（ specialization ）</vt:lpstr>
      <vt:lpstr>模板专门化（ specialization ）</vt:lpstr>
      <vt:lpstr>模板专门化（ specialization ）</vt:lpstr>
      <vt:lpstr>模板专门化（ specialization ）</vt:lpstr>
      <vt:lpstr>函数模板和重载</vt:lpstr>
      <vt:lpstr>PowerPoint 演示文稿</vt:lpstr>
      <vt:lpstr>PowerPoint 演示文稿</vt:lpstr>
      <vt:lpstr>模板的返回类型推断</vt:lpstr>
      <vt:lpstr>PowerPoint 演示文稿</vt:lpstr>
      <vt:lpstr>非类型模板参数</vt:lpstr>
      <vt:lpstr>PowerPoint 演示文稿</vt:lpstr>
      <vt:lpstr>PowerPoint 演示文稿</vt:lpstr>
      <vt:lpstr>PowerPoint 演示文稿</vt:lpstr>
      <vt:lpstr>模板模板参数</vt:lpstr>
      <vt:lpstr>模板参数的默认值</vt:lpstr>
      <vt:lpstr>PowerPoint 演示文稿</vt:lpstr>
      <vt:lpstr>PowerPoint 演示文稿</vt:lpstr>
      <vt:lpstr>可变模版参数</vt:lpstr>
      <vt:lpstr>PowerPoint 演示文稿</vt:lpstr>
      <vt:lpstr>PowerPoint 演示文稿</vt:lpstr>
      <vt:lpstr>PowerPoint 演示文稿</vt:lpstr>
      <vt:lpstr>PowerPoint 演示文稿</vt:lpstr>
      <vt:lpstr>折叠表达式</vt:lpstr>
      <vt:lpstr>PowerPoint 演示文稿</vt:lpstr>
      <vt:lpstr>PowerPoint 演示文稿</vt:lpstr>
      <vt:lpstr>PowerPoint 演示文稿</vt:lpstr>
      <vt:lpstr>constexpr if</vt:lpstr>
      <vt:lpstr>PowerPoint 演示文稿</vt:lpstr>
      <vt:lpstr>PowerPoint 演示文稿</vt:lpstr>
      <vt:lpstr>10.2 类模板  class template</vt:lpstr>
      <vt:lpstr>标准库类模板vector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类模板std::initializer_list&lt; &gt;</vt:lpstr>
      <vt:lpstr>PowerPoint 演示文稿</vt:lpstr>
      <vt:lpstr>PowerPoint 演示文稿</vt:lpstr>
      <vt:lpstr>PowerPoint 演示文稿</vt:lpstr>
      <vt:lpstr>PowerPoint 演示文稿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hongwei</dc:creator>
  <cp:lastModifiedBy>D. Wei</cp:lastModifiedBy>
  <cp:revision>188</cp:revision>
  <dcterms:created xsi:type="dcterms:W3CDTF">2019-12-18T10:06:29Z</dcterms:created>
  <dcterms:modified xsi:type="dcterms:W3CDTF">2023-05-08T13:50:35Z</dcterms:modified>
</cp:coreProperties>
</file>