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93" r:id="rId3"/>
    <p:sldId id="590" r:id="rId4"/>
    <p:sldId id="534" r:id="rId5"/>
    <p:sldId id="535" r:id="rId6"/>
    <p:sldId id="536" r:id="rId7"/>
    <p:sldId id="591" r:id="rId8"/>
    <p:sldId id="537" r:id="rId9"/>
    <p:sldId id="592" r:id="rId10"/>
    <p:sldId id="538" r:id="rId11"/>
    <p:sldId id="539" r:id="rId12"/>
    <p:sldId id="540" r:id="rId13"/>
    <p:sldId id="541" r:id="rId14"/>
    <p:sldId id="542" r:id="rId15"/>
    <p:sldId id="588" r:id="rId16"/>
    <p:sldId id="583" r:id="rId17"/>
    <p:sldId id="589" r:id="rId18"/>
    <p:sldId id="582" r:id="rId19"/>
    <p:sldId id="543" r:id="rId20"/>
    <p:sldId id="544" r:id="rId21"/>
    <p:sldId id="545" r:id="rId22"/>
    <p:sldId id="546" r:id="rId23"/>
    <p:sldId id="584" r:id="rId24"/>
    <p:sldId id="585" r:id="rId25"/>
    <p:sldId id="586" r:id="rId26"/>
    <p:sldId id="587" r:id="rId27"/>
    <p:sldId id="593" r:id="rId28"/>
    <p:sldId id="547" r:id="rId29"/>
    <p:sldId id="548" r:id="rId30"/>
    <p:sldId id="549" r:id="rId31"/>
    <p:sldId id="551" r:id="rId32"/>
    <p:sldId id="552" r:id="rId33"/>
    <p:sldId id="594" r:id="rId34"/>
    <p:sldId id="553" r:id="rId35"/>
    <p:sldId id="595" r:id="rId36"/>
    <p:sldId id="554" r:id="rId37"/>
    <p:sldId id="555" r:id="rId38"/>
    <p:sldId id="596" r:id="rId39"/>
    <p:sldId id="557" r:id="rId40"/>
    <p:sldId id="558" r:id="rId41"/>
    <p:sldId id="559" r:id="rId42"/>
    <p:sldId id="560" r:id="rId43"/>
    <p:sldId id="597" r:id="rId44"/>
    <p:sldId id="561" r:id="rId45"/>
    <p:sldId id="599" r:id="rId46"/>
    <p:sldId id="598" r:id="rId47"/>
    <p:sldId id="600" r:id="rId48"/>
    <p:sldId id="601" r:id="rId49"/>
    <p:sldId id="602" r:id="rId50"/>
    <p:sldId id="562" r:id="rId51"/>
    <p:sldId id="564" r:id="rId52"/>
    <p:sldId id="604" r:id="rId53"/>
    <p:sldId id="605" r:id="rId54"/>
    <p:sldId id="606" r:id="rId55"/>
    <p:sldId id="563" r:id="rId56"/>
    <p:sldId id="565" r:id="rId57"/>
    <p:sldId id="566" r:id="rId58"/>
    <p:sldId id="607" r:id="rId59"/>
    <p:sldId id="567" r:id="rId60"/>
    <p:sldId id="569" r:id="rId61"/>
    <p:sldId id="572" r:id="rId62"/>
    <p:sldId id="570" r:id="rId63"/>
    <p:sldId id="608" r:id="rId64"/>
    <p:sldId id="568" r:id="rId65"/>
    <p:sldId id="573" r:id="rId66"/>
    <p:sldId id="609" r:id="rId67"/>
    <p:sldId id="616" r:id="rId68"/>
    <p:sldId id="610" r:id="rId69"/>
    <p:sldId id="611" r:id="rId70"/>
    <p:sldId id="574" r:id="rId71"/>
    <p:sldId id="617" r:id="rId72"/>
    <p:sldId id="612" r:id="rId73"/>
    <p:sldId id="571" r:id="rId74"/>
    <p:sldId id="575" r:id="rId75"/>
    <p:sldId id="613" r:id="rId76"/>
    <p:sldId id="614" r:id="rId77"/>
    <p:sldId id="615" r:id="rId78"/>
    <p:sldId id="618" r:id="rId79"/>
    <p:sldId id="619" r:id="rId80"/>
    <p:sldId id="620" r:id="rId81"/>
    <p:sldId id="621" r:id="rId82"/>
    <p:sldId id="622" r:id="rId83"/>
    <p:sldId id="576" r:id="rId84"/>
    <p:sldId id="623" r:id="rId85"/>
    <p:sldId id="624" r:id="rId86"/>
    <p:sldId id="577" r:id="rId87"/>
    <p:sldId id="578" r:id="rId88"/>
    <p:sldId id="630" r:id="rId89"/>
    <p:sldId id="631" r:id="rId90"/>
    <p:sldId id="632" r:id="rId91"/>
    <p:sldId id="633" r:id="rId92"/>
    <p:sldId id="636" r:id="rId93"/>
    <p:sldId id="635" r:id="rId94"/>
    <p:sldId id="625" r:id="rId95"/>
    <p:sldId id="626" r:id="rId96"/>
    <p:sldId id="627" r:id="rId97"/>
    <p:sldId id="628" r:id="rId98"/>
    <p:sldId id="629" r:id="rId99"/>
    <p:sldId id="579" r:id="rId100"/>
    <p:sldId id="638" r:id="rId101"/>
    <p:sldId id="637" r:id="rId102"/>
    <p:sldId id="639" r:id="rId103"/>
    <p:sldId id="640" r:id="rId104"/>
    <p:sldId id="641" r:id="rId105"/>
    <p:sldId id="642" r:id="rId106"/>
    <p:sldId id="643" r:id="rId107"/>
    <p:sldId id="644" r:id="rId108"/>
    <p:sldId id="645" r:id="rId109"/>
    <p:sldId id="648" r:id="rId110"/>
    <p:sldId id="646" r:id="rId111"/>
    <p:sldId id="649" r:id="rId112"/>
    <p:sldId id="650" r:id="rId113"/>
    <p:sldId id="581" r:id="rId114"/>
    <p:sldId id="651" r:id="rId115"/>
    <p:sldId id="652" r:id="rId116"/>
    <p:sldId id="580" r:id="rId117"/>
    <p:sldId id="653" r:id="rId118"/>
    <p:sldId id="654" r:id="rId119"/>
    <p:sldId id="655" r:id="rId120"/>
    <p:sldId id="656" r:id="rId121"/>
    <p:sldId id="658" r:id="rId122"/>
    <p:sldId id="657" r:id="rId123"/>
    <p:sldId id="492" r:id="rId1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7" d="100"/>
          <a:sy n="97" d="100"/>
        </p:scale>
        <p:origin x="68"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5A1CE7-37A8-4BE3-924A-E09E8872DF74}"/>
              </a:ext>
            </a:extLst>
          </p:cNvPr>
          <p:cNvSpPr>
            <a:spLocks noGrp="1"/>
          </p:cNvSpPr>
          <p:nvPr>
            <p:ph type="ctrTitle"/>
          </p:nvPr>
        </p:nvSpPr>
        <p:spPr>
          <a:xfrm>
            <a:off x="1524000" y="1122363"/>
            <a:ext cx="9144000" cy="2387600"/>
          </a:xfrm>
        </p:spPr>
        <p:txBody>
          <a:bodyPr anchor="b"/>
          <a:lstStyle>
            <a:lvl1pPr algn="ctr">
              <a:defRPr sz="6000">
                <a:solidFill>
                  <a:srgbClr val="00B050"/>
                </a:solidFill>
                <a:latin typeface="Noto Sans Blk" panose="020B0A02040504020204" pitchFamily="34"/>
                <a:ea typeface="Noto Sans Blk" panose="020B0A02040504020204" pitchFamily="34"/>
                <a:cs typeface="Noto Sans Blk" panose="020B0A02040504020204" pitchFamily="34"/>
              </a:defRPr>
            </a:lvl1pPr>
          </a:lstStyle>
          <a:p>
            <a:r>
              <a:rPr lang="zh-CN" altLang="en-US" dirty="0"/>
              <a:t>单击此处编辑母版标题样式</a:t>
            </a:r>
            <a:endParaRPr lang="en-US" dirty="0"/>
          </a:p>
        </p:txBody>
      </p:sp>
      <p:sp>
        <p:nvSpPr>
          <p:cNvPr id="3" name="副标题 2">
            <a:extLst>
              <a:ext uri="{FF2B5EF4-FFF2-40B4-BE49-F238E27FC236}">
                <a16:creationId xmlns:a16="http://schemas.microsoft.com/office/drawing/2014/main" id="{B41ED82D-D739-418B-9E47-0AAEB71401E5}"/>
              </a:ext>
            </a:extLst>
          </p:cNvPr>
          <p:cNvSpPr>
            <a:spLocks noGrp="1"/>
          </p:cNvSpPr>
          <p:nvPr>
            <p:ph type="subTitle" idx="1"/>
          </p:nvPr>
        </p:nvSpPr>
        <p:spPr>
          <a:xfrm>
            <a:off x="1524000" y="4296792"/>
            <a:ext cx="9144000" cy="961007"/>
          </a:xfrm>
        </p:spPr>
        <p:txBody>
          <a:bodyPr/>
          <a:lstStyle>
            <a:lvl1pPr marL="0" indent="0" algn="ctr">
              <a:buNone/>
              <a:defRPr sz="2400">
                <a:latin typeface="Noto Sans Cond Med" panose="020B0606040504020204" pitchFamily="34"/>
                <a:ea typeface="Noto Sans Cond Med" panose="020B0606040504020204" pitchFamily="34"/>
                <a:cs typeface="Noto Sans Cond Med" panose="020B0606040504020204" pitchFamily="34"/>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4" name="日期占位符 3">
            <a:extLst>
              <a:ext uri="{FF2B5EF4-FFF2-40B4-BE49-F238E27FC236}">
                <a16:creationId xmlns:a16="http://schemas.microsoft.com/office/drawing/2014/main" id="{3C198445-F205-4173-8A56-9AE580C9CB84}"/>
              </a:ext>
            </a:extLst>
          </p:cNvPr>
          <p:cNvSpPr>
            <a:spLocks noGrp="1"/>
          </p:cNvSpPr>
          <p:nvPr>
            <p:ph type="dt" sz="half" idx="10"/>
          </p:nvPr>
        </p:nvSpPr>
        <p:spPr/>
        <p:txBody>
          <a:bodyPr/>
          <a:lstStyle/>
          <a:p>
            <a:fld id="{7446675E-4889-44FE-B0A7-E22014FD8576}" type="datetimeFigureOut">
              <a:rPr lang="en-US" smtClean="0"/>
              <a:t>5/8/2023</a:t>
            </a:fld>
            <a:endParaRPr lang="en-US"/>
          </a:p>
        </p:txBody>
      </p:sp>
      <p:sp>
        <p:nvSpPr>
          <p:cNvPr id="5" name="页脚占位符 4">
            <a:extLst>
              <a:ext uri="{FF2B5EF4-FFF2-40B4-BE49-F238E27FC236}">
                <a16:creationId xmlns:a16="http://schemas.microsoft.com/office/drawing/2014/main" id="{01F3573A-AF84-4F98-920D-77A60E1F1462}"/>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5E75709B-2506-48C3-AA83-030CAF5AC1F4}"/>
              </a:ext>
            </a:extLst>
          </p:cNvPr>
          <p:cNvSpPr>
            <a:spLocks noGrp="1"/>
          </p:cNvSpPr>
          <p:nvPr>
            <p:ph type="sldNum" sz="quarter" idx="12"/>
          </p:nvPr>
        </p:nvSpPr>
        <p:spPr/>
        <p:txBody>
          <a:bodyPr/>
          <a:lstStyle/>
          <a:p>
            <a:fld id="{728AE9C2-6C29-4739-A70A-52BA77FB7611}" type="slidenum">
              <a:rPr lang="en-US" smtClean="0"/>
              <a:t>‹#›</a:t>
            </a:fld>
            <a:endParaRPr lang="en-US"/>
          </a:p>
        </p:txBody>
      </p:sp>
    </p:spTree>
    <p:extLst>
      <p:ext uri="{BB962C8B-B14F-4D97-AF65-F5344CB8AC3E}">
        <p14:creationId xmlns:p14="http://schemas.microsoft.com/office/powerpoint/2010/main" val="671318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CFA14-37BF-410D-B699-6E657F91A7D6}"/>
              </a:ext>
            </a:extLst>
          </p:cNvPr>
          <p:cNvSpPr>
            <a:spLocks noGrp="1"/>
          </p:cNvSpPr>
          <p:nvPr>
            <p:ph type="title"/>
          </p:nvPr>
        </p:nvSpPr>
        <p:spPr>
          <a:xfrm>
            <a:off x="838200" y="365125"/>
            <a:ext cx="10515600" cy="1103189"/>
          </a:xfrm>
        </p:spPr>
        <p:txBody>
          <a:bodyPr>
            <a:normAutofit/>
          </a:bodyPr>
          <a:lstStyle>
            <a:lvl1pPr algn="ctr">
              <a:defRPr sz="3800">
                <a:solidFill>
                  <a:srgbClr val="00B050"/>
                </a:solidFill>
                <a:latin typeface="Noto Sans Blk" panose="020B0A02040504020204" pitchFamily="34"/>
                <a:ea typeface="Noto Sans Blk" panose="020B0A02040504020204" pitchFamily="34"/>
                <a:cs typeface="Noto Sans Blk" panose="020B0A02040504020204" pitchFamily="34"/>
              </a:defRPr>
            </a:lvl1pPr>
          </a:lstStyle>
          <a:p>
            <a:r>
              <a:rPr lang="zh-CN" altLang="en-US" dirty="0"/>
              <a:t>单击此处编辑母版标题样式</a:t>
            </a:r>
            <a:endParaRPr lang="en-US" dirty="0"/>
          </a:p>
        </p:txBody>
      </p:sp>
      <p:sp>
        <p:nvSpPr>
          <p:cNvPr id="3" name="内容占位符 2">
            <a:extLst>
              <a:ext uri="{FF2B5EF4-FFF2-40B4-BE49-F238E27FC236}">
                <a16:creationId xmlns:a16="http://schemas.microsoft.com/office/drawing/2014/main" id="{48316C6A-895C-48C5-850D-5C4856ECF3DA}"/>
              </a:ext>
            </a:extLst>
          </p:cNvPr>
          <p:cNvSpPr>
            <a:spLocks noGrp="1"/>
          </p:cNvSpPr>
          <p:nvPr>
            <p:ph idx="1"/>
          </p:nvPr>
        </p:nvSpPr>
        <p:spPr>
          <a:xfrm>
            <a:off x="838200" y="1608992"/>
            <a:ext cx="10515600" cy="4567971"/>
          </a:xfrm>
        </p:spPr>
        <p:txBody>
          <a:bodyPr>
            <a:normAutofit/>
          </a:bodyPr>
          <a:lstStyle>
            <a:lvl1pPr>
              <a:lnSpc>
                <a:spcPct val="130000"/>
              </a:lnSpc>
              <a:spcBef>
                <a:spcPts val="0"/>
              </a:spcBef>
              <a:defRPr sz="2800">
                <a:latin typeface="Noto Sans Cond Med" panose="020B0606040504020204" pitchFamily="34"/>
                <a:ea typeface="Noto Sans Cond Med" panose="020B0606040504020204" pitchFamily="34"/>
                <a:cs typeface="Noto Sans Cond Med" panose="020B0606040504020204" pitchFamily="34"/>
              </a:defRPr>
            </a:lvl1pPr>
            <a:lvl2pPr>
              <a:lnSpc>
                <a:spcPct val="130000"/>
              </a:lnSpc>
              <a:spcBef>
                <a:spcPts val="0"/>
              </a:spcBef>
              <a:defRPr sz="2600">
                <a:latin typeface="Noto Sans Cond Med" panose="020B0606040504020204" pitchFamily="34"/>
                <a:ea typeface="Noto Sans Cond Med" panose="020B0606040504020204" pitchFamily="34"/>
                <a:cs typeface="Noto Sans Cond Med" panose="020B0606040504020204" pitchFamily="34"/>
              </a:defRPr>
            </a:lvl2pPr>
            <a:lvl3pPr>
              <a:lnSpc>
                <a:spcPct val="130000"/>
              </a:lnSpc>
              <a:spcBef>
                <a:spcPts val="0"/>
              </a:spcBef>
              <a:defRPr sz="2400">
                <a:latin typeface="Noto Sans Cond Med" panose="020B0606040504020204" pitchFamily="34"/>
                <a:ea typeface="Noto Sans Cond Med" panose="020B0606040504020204" pitchFamily="34"/>
                <a:cs typeface="Noto Sans Cond Med" panose="020B0606040504020204" pitchFamily="34"/>
              </a:defRPr>
            </a:lvl3pPr>
            <a:lvl4pPr>
              <a:defRPr sz="2800">
                <a:latin typeface="Noto Sans Cond Med" panose="020B0606040504020204" pitchFamily="34"/>
                <a:ea typeface="Noto Sans Cond Med" panose="020B0606040504020204" pitchFamily="34"/>
                <a:cs typeface="Noto Sans Cond Med" panose="020B0606040504020204" pitchFamily="34"/>
              </a:defRPr>
            </a:lvl4pPr>
            <a:lvl5pPr>
              <a:defRPr sz="2800">
                <a:latin typeface="Noto Sans Cond Med" panose="020B0606040504020204" pitchFamily="34"/>
                <a:ea typeface="Noto Sans Cond Med" panose="020B0606040504020204" pitchFamily="34"/>
                <a:cs typeface="Noto Sans Cond Med" panose="020B0606040504020204" pitchFamily="34"/>
              </a:defRPr>
            </a:lvl5pPr>
          </a:lstStyle>
          <a:p>
            <a:pPr lvl="0"/>
            <a:r>
              <a:rPr lang="zh-CN" altLang="en-US" dirty="0"/>
              <a:t>单击此处编辑母版文本样式</a:t>
            </a:r>
          </a:p>
          <a:p>
            <a:pPr lvl="1"/>
            <a:r>
              <a:rPr lang="zh-CN" altLang="en-US" dirty="0"/>
              <a:t>二级</a:t>
            </a:r>
          </a:p>
          <a:p>
            <a:pPr lvl="2"/>
            <a:r>
              <a:rPr lang="zh-CN" altLang="en-US" dirty="0"/>
              <a:t>三级</a:t>
            </a:r>
          </a:p>
        </p:txBody>
      </p:sp>
      <p:sp>
        <p:nvSpPr>
          <p:cNvPr id="4" name="日期占位符 3">
            <a:extLst>
              <a:ext uri="{FF2B5EF4-FFF2-40B4-BE49-F238E27FC236}">
                <a16:creationId xmlns:a16="http://schemas.microsoft.com/office/drawing/2014/main" id="{AB3BF9A0-910E-4A20-B319-FBD7B357746D}"/>
              </a:ext>
            </a:extLst>
          </p:cNvPr>
          <p:cNvSpPr>
            <a:spLocks noGrp="1"/>
          </p:cNvSpPr>
          <p:nvPr>
            <p:ph type="dt" sz="half" idx="10"/>
          </p:nvPr>
        </p:nvSpPr>
        <p:spPr/>
        <p:txBody>
          <a:bodyPr/>
          <a:lstStyle/>
          <a:p>
            <a:fld id="{7446675E-4889-44FE-B0A7-E22014FD8576}" type="datetimeFigureOut">
              <a:rPr lang="en-US" smtClean="0"/>
              <a:t>5/8/2023</a:t>
            </a:fld>
            <a:endParaRPr lang="en-US"/>
          </a:p>
        </p:txBody>
      </p:sp>
      <p:sp>
        <p:nvSpPr>
          <p:cNvPr id="5" name="页脚占位符 4">
            <a:extLst>
              <a:ext uri="{FF2B5EF4-FFF2-40B4-BE49-F238E27FC236}">
                <a16:creationId xmlns:a16="http://schemas.microsoft.com/office/drawing/2014/main" id="{6614D2A7-6D83-4E99-8875-4B2CFF94D7A9}"/>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799C8B1B-7E12-496A-AB2C-81A34801FE7F}"/>
              </a:ext>
            </a:extLst>
          </p:cNvPr>
          <p:cNvSpPr>
            <a:spLocks noGrp="1"/>
          </p:cNvSpPr>
          <p:nvPr>
            <p:ph type="sldNum" sz="quarter" idx="12"/>
          </p:nvPr>
        </p:nvSpPr>
        <p:spPr/>
        <p:txBody>
          <a:bodyPr/>
          <a:lstStyle/>
          <a:p>
            <a:fld id="{728AE9C2-6C29-4739-A70A-52BA77FB7611}" type="slidenum">
              <a:rPr lang="en-US" smtClean="0"/>
              <a:t>‹#›</a:t>
            </a:fld>
            <a:endParaRPr lang="en-US"/>
          </a:p>
        </p:txBody>
      </p:sp>
    </p:spTree>
    <p:extLst>
      <p:ext uri="{BB962C8B-B14F-4D97-AF65-F5344CB8AC3E}">
        <p14:creationId xmlns:p14="http://schemas.microsoft.com/office/powerpoint/2010/main" val="1310473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E54F5A-A558-4AED-955F-6677455BE9F4}"/>
              </a:ext>
            </a:extLst>
          </p:cNvPr>
          <p:cNvSpPr>
            <a:spLocks noGrp="1"/>
          </p:cNvSpPr>
          <p:nvPr>
            <p:ph type="title"/>
          </p:nvPr>
        </p:nvSpPr>
        <p:spPr>
          <a:xfrm>
            <a:off x="838200" y="541538"/>
            <a:ext cx="10515600" cy="772357"/>
          </a:xfrm>
        </p:spPr>
        <p:txBody>
          <a:bodyPr>
            <a:normAutofit/>
          </a:bodyPr>
          <a:lstStyle>
            <a:lvl1pPr algn="l">
              <a:defRPr sz="3200">
                <a:solidFill>
                  <a:srgbClr val="00B050"/>
                </a:solidFill>
                <a:latin typeface="Noto Sans Blk" panose="020B0A02040504020204" pitchFamily="34"/>
                <a:ea typeface="Noto Sans Blk" panose="020B0A02040504020204" pitchFamily="34"/>
                <a:cs typeface="Noto Sans Blk" panose="020B0A02040504020204" pitchFamily="34"/>
              </a:defRPr>
            </a:lvl1pPr>
          </a:lstStyle>
          <a:p>
            <a:r>
              <a:rPr lang="zh-CN" altLang="en-US" dirty="0"/>
              <a:t>单击此处编辑母版标题样式</a:t>
            </a:r>
            <a:endParaRPr lang="en-US" dirty="0"/>
          </a:p>
        </p:txBody>
      </p:sp>
      <p:sp>
        <p:nvSpPr>
          <p:cNvPr id="3" name="日期占位符 2">
            <a:extLst>
              <a:ext uri="{FF2B5EF4-FFF2-40B4-BE49-F238E27FC236}">
                <a16:creationId xmlns:a16="http://schemas.microsoft.com/office/drawing/2014/main" id="{C0C5332F-D2EF-45C1-B983-C9E6E491A78D}"/>
              </a:ext>
            </a:extLst>
          </p:cNvPr>
          <p:cNvSpPr>
            <a:spLocks noGrp="1"/>
          </p:cNvSpPr>
          <p:nvPr>
            <p:ph type="dt" sz="half" idx="10"/>
          </p:nvPr>
        </p:nvSpPr>
        <p:spPr/>
        <p:txBody>
          <a:bodyPr/>
          <a:lstStyle/>
          <a:p>
            <a:fld id="{7446675E-4889-44FE-B0A7-E22014FD8576}" type="datetimeFigureOut">
              <a:rPr lang="en-US" smtClean="0"/>
              <a:t>5/8/2023</a:t>
            </a:fld>
            <a:endParaRPr lang="en-US"/>
          </a:p>
        </p:txBody>
      </p:sp>
      <p:sp>
        <p:nvSpPr>
          <p:cNvPr id="4" name="页脚占位符 3">
            <a:extLst>
              <a:ext uri="{FF2B5EF4-FFF2-40B4-BE49-F238E27FC236}">
                <a16:creationId xmlns:a16="http://schemas.microsoft.com/office/drawing/2014/main" id="{136DD3E3-5806-4AEE-81A3-6458642EBA0D}"/>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03F6ACDC-6082-4DB2-A67E-D5B2CF956AE9}"/>
              </a:ext>
            </a:extLst>
          </p:cNvPr>
          <p:cNvSpPr>
            <a:spLocks noGrp="1"/>
          </p:cNvSpPr>
          <p:nvPr>
            <p:ph type="sldNum" sz="quarter" idx="12"/>
          </p:nvPr>
        </p:nvSpPr>
        <p:spPr/>
        <p:txBody>
          <a:bodyPr/>
          <a:lstStyle/>
          <a:p>
            <a:fld id="{728AE9C2-6C29-4739-A70A-52BA77FB7611}" type="slidenum">
              <a:rPr lang="en-US" smtClean="0"/>
              <a:t>‹#›</a:t>
            </a:fld>
            <a:endParaRPr lang="en-US"/>
          </a:p>
        </p:txBody>
      </p:sp>
      <p:sp>
        <p:nvSpPr>
          <p:cNvPr id="6" name="内容占位符 2">
            <a:extLst>
              <a:ext uri="{FF2B5EF4-FFF2-40B4-BE49-F238E27FC236}">
                <a16:creationId xmlns:a16="http://schemas.microsoft.com/office/drawing/2014/main" id="{F6008C70-3CCE-4D96-90F9-D92E19ACCBAF}"/>
              </a:ext>
            </a:extLst>
          </p:cNvPr>
          <p:cNvSpPr>
            <a:spLocks noGrp="1"/>
          </p:cNvSpPr>
          <p:nvPr>
            <p:ph idx="1"/>
          </p:nvPr>
        </p:nvSpPr>
        <p:spPr>
          <a:xfrm>
            <a:off x="838200" y="1553592"/>
            <a:ext cx="10515600" cy="4623371"/>
          </a:xfrm>
        </p:spPr>
        <p:txBody>
          <a:bodyPr>
            <a:normAutofit/>
          </a:bodyPr>
          <a:lstStyle>
            <a:lvl1pPr>
              <a:defRPr sz="2800">
                <a:latin typeface="Noto Sans Cond Med" panose="020B0606040504020204" pitchFamily="34"/>
                <a:ea typeface="Noto Sans Cond Med" panose="020B0606040504020204" pitchFamily="34"/>
                <a:cs typeface="Noto Sans Cond Med" panose="020B0606040504020204" pitchFamily="34"/>
              </a:defRPr>
            </a:lvl1pPr>
            <a:lvl2pPr>
              <a:defRPr sz="2600">
                <a:latin typeface="Noto Sans Cond Med" panose="020B0606040504020204" pitchFamily="34"/>
                <a:ea typeface="Noto Sans Cond Med" panose="020B0606040504020204" pitchFamily="34"/>
                <a:cs typeface="Noto Sans Cond Med" panose="020B0606040504020204" pitchFamily="34"/>
              </a:defRPr>
            </a:lvl2pPr>
            <a:lvl3pPr>
              <a:defRPr sz="2400">
                <a:latin typeface="Noto Sans Cond Med" panose="020B0606040504020204" pitchFamily="34"/>
                <a:ea typeface="Noto Sans Cond Med" panose="020B0606040504020204" pitchFamily="34"/>
                <a:cs typeface="Noto Sans Cond Med" panose="020B0606040504020204" pitchFamily="34"/>
              </a:defRPr>
            </a:lvl3pPr>
            <a:lvl4pPr>
              <a:defRPr sz="2800">
                <a:latin typeface="Noto Sans Cond Med" panose="020B0606040504020204" pitchFamily="34"/>
                <a:ea typeface="Noto Sans Cond Med" panose="020B0606040504020204" pitchFamily="34"/>
                <a:cs typeface="Noto Sans Cond Med" panose="020B0606040504020204" pitchFamily="34"/>
              </a:defRPr>
            </a:lvl4pPr>
            <a:lvl5pPr>
              <a:defRPr sz="2800">
                <a:latin typeface="Noto Sans Cond Med" panose="020B0606040504020204" pitchFamily="34"/>
                <a:ea typeface="Noto Sans Cond Med" panose="020B0606040504020204" pitchFamily="34"/>
                <a:cs typeface="Noto Sans Cond Med" panose="020B0606040504020204" pitchFamily="34"/>
              </a:defRPr>
            </a:lvl5pPr>
          </a:lstStyle>
          <a:p>
            <a:pPr lvl="0"/>
            <a:r>
              <a:rPr lang="zh-CN" altLang="en-US" dirty="0"/>
              <a:t>单击此处编辑母版文本样式</a:t>
            </a:r>
          </a:p>
          <a:p>
            <a:pPr lvl="1"/>
            <a:r>
              <a:rPr lang="zh-CN" altLang="en-US" dirty="0"/>
              <a:t>二级</a:t>
            </a:r>
          </a:p>
          <a:p>
            <a:pPr lvl="2"/>
            <a:r>
              <a:rPr lang="zh-CN" altLang="en-US" dirty="0"/>
              <a:t>三级</a:t>
            </a:r>
          </a:p>
        </p:txBody>
      </p:sp>
    </p:spTree>
    <p:extLst>
      <p:ext uri="{BB962C8B-B14F-4D97-AF65-F5344CB8AC3E}">
        <p14:creationId xmlns:p14="http://schemas.microsoft.com/office/powerpoint/2010/main" val="4160948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D50403-4F27-420E-9E2A-9B3EA355CD31}"/>
              </a:ext>
            </a:extLst>
          </p:cNvPr>
          <p:cNvSpPr>
            <a:spLocks noGrp="1"/>
          </p:cNvSpPr>
          <p:nvPr>
            <p:ph type="title"/>
          </p:nvPr>
        </p:nvSpPr>
        <p:spPr/>
        <p:txBody>
          <a:bodyPr>
            <a:normAutofit/>
          </a:bodyPr>
          <a:lstStyle>
            <a:lvl1pPr algn="ctr">
              <a:defRPr sz="4000">
                <a:solidFill>
                  <a:srgbClr val="00B050"/>
                </a:solidFill>
                <a:latin typeface="Noto Sans Blk" panose="020B0A02040504020204" pitchFamily="34"/>
                <a:ea typeface="Noto Sans Blk" panose="020B0A02040504020204" pitchFamily="34"/>
                <a:cs typeface="Noto Sans Blk" panose="020B0A02040504020204" pitchFamily="34"/>
              </a:defRPr>
            </a:lvl1pPr>
          </a:lstStyle>
          <a:p>
            <a:r>
              <a:rPr lang="zh-CN" altLang="en-US" dirty="0"/>
              <a:t>单击此处编辑母版标题样式</a:t>
            </a:r>
            <a:endParaRPr lang="en-US" dirty="0"/>
          </a:p>
        </p:txBody>
      </p:sp>
      <p:sp>
        <p:nvSpPr>
          <p:cNvPr id="3" name="日期占位符 2">
            <a:extLst>
              <a:ext uri="{FF2B5EF4-FFF2-40B4-BE49-F238E27FC236}">
                <a16:creationId xmlns:a16="http://schemas.microsoft.com/office/drawing/2014/main" id="{D8F473C5-9557-4E95-9805-167C184EDB7B}"/>
              </a:ext>
            </a:extLst>
          </p:cNvPr>
          <p:cNvSpPr>
            <a:spLocks noGrp="1"/>
          </p:cNvSpPr>
          <p:nvPr>
            <p:ph type="dt" sz="half" idx="10"/>
          </p:nvPr>
        </p:nvSpPr>
        <p:spPr/>
        <p:txBody>
          <a:bodyPr/>
          <a:lstStyle/>
          <a:p>
            <a:fld id="{7446675E-4889-44FE-B0A7-E22014FD8576}" type="datetimeFigureOut">
              <a:rPr lang="en-US" smtClean="0"/>
              <a:t>5/8/2023</a:t>
            </a:fld>
            <a:endParaRPr lang="en-US"/>
          </a:p>
        </p:txBody>
      </p:sp>
      <p:sp>
        <p:nvSpPr>
          <p:cNvPr id="4" name="页脚占位符 3">
            <a:extLst>
              <a:ext uri="{FF2B5EF4-FFF2-40B4-BE49-F238E27FC236}">
                <a16:creationId xmlns:a16="http://schemas.microsoft.com/office/drawing/2014/main" id="{1F7F150E-7F8B-496F-AFAB-EDA2BD4A0341}"/>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AEC5E467-A0C0-47CD-905B-8116F837E000}"/>
              </a:ext>
            </a:extLst>
          </p:cNvPr>
          <p:cNvSpPr>
            <a:spLocks noGrp="1"/>
          </p:cNvSpPr>
          <p:nvPr>
            <p:ph type="sldNum" sz="quarter" idx="12"/>
          </p:nvPr>
        </p:nvSpPr>
        <p:spPr/>
        <p:txBody>
          <a:bodyPr/>
          <a:lstStyle/>
          <a:p>
            <a:fld id="{728AE9C2-6C29-4739-A70A-52BA77FB7611}" type="slidenum">
              <a:rPr lang="en-US" smtClean="0"/>
              <a:t>‹#›</a:t>
            </a:fld>
            <a:endParaRPr lang="en-US"/>
          </a:p>
        </p:txBody>
      </p:sp>
      <p:sp>
        <p:nvSpPr>
          <p:cNvPr id="6" name="内容占位符 2">
            <a:extLst>
              <a:ext uri="{FF2B5EF4-FFF2-40B4-BE49-F238E27FC236}">
                <a16:creationId xmlns:a16="http://schemas.microsoft.com/office/drawing/2014/main" id="{B7099FBC-3ADD-4385-BCCC-FC171F0912EC}"/>
              </a:ext>
            </a:extLst>
          </p:cNvPr>
          <p:cNvSpPr>
            <a:spLocks noGrp="1"/>
          </p:cNvSpPr>
          <p:nvPr>
            <p:ph idx="1"/>
          </p:nvPr>
        </p:nvSpPr>
        <p:spPr>
          <a:xfrm>
            <a:off x="2636668" y="1953087"/>
            <a:ext cx="6684885" cy="3515558"/>
          </a:xfrm>
        </p:spPr>
        <p:txBody>
          <a:bodyPr>
            <a:normAutofit/>
          </a:bodyPr>
          <a:lstStyle>
            <a:lvl1pPr>
              <a:lnSpc>
                <a:spcPct val="150000"/>
              </a:lnSpc>
              <a:spcBef>
                <a:spcPts val="600"/>
              </a:spcBef>
              <a:defRPr sz="3000">
                <a:latin typeface="Noto Sans Cond Med" panose="020B0606040504020204" pitchFamily="34"/>
                <a:ea typeface="Noto Sans Cond Med" panose="020B0606040504020204" pitchFamily="34"/>
                <a:cs typeface="Noto Sans Cond Med" panose="020B0606040504020204" pitchFamily="34"/>
              </a:defRPr>
            </a:lvl1pPr>
            <a:lvl2pPr>
              <a:defRPr sz="2600">
                <a:latin typeface="Noto Sans Cond Med" panose="020B0606040504020204" pitchFamily="34"/>
                <a:ea typeface="Noto Sans Cond Med" panose="020B0606040504020204" pitchFamily="34"/>
                <a:cs typeface="Noto Sans Cond Med" panose="020B0606040504020204" pitchFamily="34"/>
              </a:defRPr>
            </a:lvl2pPr>
            <a:lvl3pPr>
              <a:defRPr sz="2400">
                <a:latin typeface="Noto Sans Cond Med" panose="020B0606040504020204" pitchFamily="34"/>
                <a:ea typeface="Noto Sans Cond Med" panose="020B0606040504020204" pitchFamily="34"/>
                <a:cs typeface="Noto Sans Cond Med" panose="020B0606040504020204" pitchFamily="34"/>
              </a:defRPr>
            </a:lvl3pPr>
            <a:lvl4pPr>
              <a:defRPr sz="2800">
                <a:latin typeface="Noto Sans Cond Med" panose="020B0606040504020204" pitchFamily="34"/>
                <a:ea typeface="Noto Sans Cond Med" panose="020B0606040504020204" pitchFamily="34"/>
                <a:cs typeface="Noto Sans Cond Med" panose="020B0606040504020204" pitchFamily="34"/>
              </a:defRPr>
            </a:lvl4pPr>
            <a:lvl5pPr>
              <a:defRPr sz="2800">
                <a:latin typeface="Noto Sans Cond Med" panose="020B0606040504020204" pitchFamily="34"/>
                <a:ea typeface="Noto Sans Cond Med" panose="020B0606040504020204" pitchFamily="34"/>
                <a:cs typeface="Noto Sans Cond Med" panose="020B0606040504020204" pitchFamily="34"/>
              </a:defRPr>
            </a:lvl5pPr>
          </a:lstStyle>
          <a:p>
            <a:pPr lvl="0"/>
            <a:r>
              <a:rPr lang="zh-CN" altLang="en-US" dirty="0"/>
              <a:t>单击此处编辑母版文本样式</a:t>
            </a:r>
            <a:endParaRPr lang="en-US" altLang="zh-CN" dirty="0"/>
          </a:p>
          <a:p>
            <a:pPr lvl="0"/>
            <a:r>
              <a:rPr lang="en-US" altLang="zh-CN" dirty="0" err="1"/>
              <a:t>Gh</a:t>
            </a:r>
            <a:r>
              <a:rPr lang="en-US" altLang="zh-CN" dirty="0"/>
              <a:t> </a:t>
            </a:r>
          </a:p>
          <a:p>
            <a:pPr lvl="0"/>
            <a:endParaRPr lang="zh-CN" altLang="en-US" dirty="0"/>
          </a:p>
        </p:txBody>
      </p:sp>
    </p:spTree>
    <p:extLst>
      <p:ext uri="{BB962C8B-B14F-4D97-AF65-F5344CB8AC3E}">
        <p14:creationId xmlns:p14="http://schemas.microsoft.com/office/powerpoint/2010/main" val="29926855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5F59353-42D6-4770-A42D-CFBFA0FE2C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7CF28594-9B42-4E10-9A3E-1F030C7384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DD6741A5-096F-430F-9B87-0FE63F2572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46675E-4889-44FE-B0A7-E22014FD8576}" type="datetimeFigureOut">
              <a:rPr lang="en-US" smtClean="0"/>
              <a:t>5/8/2023</a:t>
            </a:fld>
            <a:endParaRPr lang="en-US"/>
          </a:p>
        </p:txBody>
      </p:sp>
      <p:sp>
        <p:nvSpPr>
          <p:cNvPr id="5" name="页脚占位符 4">
            <a:extLst>
              <a:ext uri="{FF2B5EF4-FFF2-40B4-BE49-F238E27FC236}">
                <a16:creationId xmlns:a16="http://schemas.microsoft.com/office/drawing/2014/main" id="{AB2293FE-C624-4848-A107-D3439089D1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0126965E-B2A5-408F-A0B8-43BFAB3B8E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8AE9C2-6C29-4739-A70A-52BA77FB7611}" type="slidenum">
              <a:rPr lang="en-US" smtClean="0"/>
              <a:t>‹#›</a:t>
            </a:fld>
            <a:endParaRPr lang="en-US"/>
          </a:p>
        </p:txBody>
      </p:sp>
    </p:spTree>
    <p:extLst>
      <p:ext uri="{BB962C8B-B14F-4D97-AF65-F5344CB8AC3E}">
        <p14:creationId xmlns:p14="http://schemas.microsoft.com/office/powerpoint/2010/main" val="4150722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hyperlink" Target="https://github.com/hwdong-net/cplusplus17/blob/master/projects/spaceInvander.cpp" TargetMode="Externa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hyperlink" Target="https://hwdong-net.github.io/" TargetMode="External"/><Relationship Id="rId2" Type="http://schemas.openxmlformats.org/officeDocument/2006/relationships/hyperlink" Target="https://www.youtube.com/c/hwdong" TargetMode="External"/><Relationship Id="rId1" Type="http://schemas.openxmlformats.org/officeDocument/2006/relationships/slideLayout" Target="../slideLayouts/slideLayout2.xml"/><Relationship Id="rId4" Type="http://schemas.openxmlformats.org/officeDocument/2006/relationships/hyperlink" Target="https://twitter.com/hwdon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7E1640-D81F-4AC3-80AD-3BDD5AE3E2D8}"/>
              </a:ext>
            </a:extLst>
          </p:cNvPr>
          <p:cNvSpPr>
            <a:spLocks noGrp="1"/>
          </p:cNvSpPr>
          <p:nvPr>
            <p:ph type="ctrTitle"/>
          </p:nvPr>
        </p:nvSpPr>
        <p:spPr>
          <a:xfrm>
            <a:off x="1470734" y="864911"/>
            <a:ext cx="9144000" cy="2387600"/>
          </a:xfrm>
        </p:spPr>
        <p:txBody>
          <a:bodyPr/>
          <a:lstStyle/>
          <a:p>
            <a:r>
              <a:rPr lang="zh-CN" altLang="en-US" b="1" dirty="0"/>
              <a:t>第</a:t>
            </a:r>
            <a:r>
              <a:rPr lang="en-US" altLang="zh-CN" b="1" dirty="0"/>
              <a:t>9</a:t>
            </a:r>
            <a:r>
              <a:rPr lang="zh-CN" altLang="en-US" b="1" dirty="0"/>
              <a:t>章  派生类</a:t>
            </a:r>
            <a:br>
              <a:rPr lang="en-US" altLang="zh-CN" b="1" dirty="0"/>
            </a:br>
            <a:r>
              <a:rPr lang="en-US" altLang="zh-CN" b="1" dirty="0"/>
              <a:t>Derived class</a:t>
            </a:r>
            <a:endParaRPr lang="en-US" dirty="0"/>
          </a:p>
        </p:txBody>
      </p:sp>
      <p:sp>
        <p:nvSpPr>
          <p:cNvPr id="3" name="副标题 2">
            <a:extLst>
              <a:ext uri="{FF2B5EF4-FFF2-40B4-BE49-F238E27FC236}">
                <a16:creationId xmlns:a16="http://schemas.microsoft.com/office/drawing/2014/main" id="{1BCB3508-55D9-4952-9929-9DCA3C561DC3}"/>
              </a:ext>
            </a:extLst>
          </p:cNvPr>
          <p:cNvSpPr>
            <a:spLocks noGrp="1"/>
          </p:cNvSpPr>
          <p:nvPr>
            <p:ph type="subTitle" idx="1"/>
          </p:nvPr>
        </p:nvSpPr>
        <p:spPr/>
        <p:txBody>
          <a:bodyPr/>
          <a:lstStyle/>
          <a:p>
            <a:r>
              <a:rPr lang="en-US" dirty="0"/>
              <a:t>http://hwdong-net.github.io</a:t>
            </a:r>
          </a:p>
        </p:txBody>
      </p:sp>
    </p:spTree>
    <p:extLst>
      <p:ext uri="{BB962C8B-B14F-4D97-AF65-F5344CB8AC3E}">
        <p14:creationId xmlns:p14="http://schemas.microsoft.com/office/powerpoint/2010/main" val="4270102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24CF4F-C43F-4C9A-9490-AB44AC3374EB}"/>
              </a:ext>
            </a:extLst>
          </p:cNvPr>
          <p:cNvSpPr>
            <a:spLocks noGrp="1"/>
          </p:cNvSpPr>
          <p:nvPr>
            <p:ph type="title"/>
          </p:nvPr>
        </p:nvSpPr>
        <p:spPr/>
        <p:txBody>
          <a:bodyPr/>
          <a:lstStyle/>
          <a:p>
            <a:r>
              <a:rPr lang="zh-CN" altLang="en-US" dirty="0"/>
              <a:t>派生类的定义</a:t>
            </a:r>
            <a:endParaRPr lang="en-US" dirty="0"/>
          </a:p>
        </p:txBody>
      </p:sp>
      <p:sp>
        <p:nvSpPr>
          <p:cNvPr id="3" name="内容占位符 2">
            <a:extLst>
              <a:ext uri="{FF2B5EF4-FFF2-40B4-BE49-F238E27FC236}">
                <a16:creationId xmlns:a16="http://schemas.microsoft.com/office/drawing/2014/main" id="{E0B0692E-2E9F-4DD5-9EC7-0024F39D1596}"/>
              </a:ext>
            </a:extLst>
          </p:cNvPr>
          <p:cNvSpPr>
            <a:spLocks noGrp="1"/>
          </p:cNvSpPr>
          <p:nvPr>
            <p:ph idx="1"/>
          </p:nvPr>
        </p:nvSpPr>
        <p:spPr/>
        <p:txBody>
          <a:bodyPr/>
          <a:lstStyle/>
          <a:p>
            <a:r>
              <a:rPr lang="zh-CN" altLang="en-US" dirty="0"/>
              <a:t>格式：</a:t>
            </a:r>
            <a:endParaRPr lang="en-US" dirty="0"/>
          </a:p>
        </p:txBody>
      </p:sp>
      <p:pic>
        <p:nvPicPr>
          <p:cNvPr id="4" name="图片 3">
            <a:extLst>
              <a:ext uri="{FF2B5EF4-FFF2-40B4-BE49-F238E27FC236}">
                <a16:creationId xmlns:a16="http://schemas.microsoft.com/office/drawing/2014/main" id="{E226B8C2-2CEF-4D48-8F63-5A257B5C6F77}"/>
              </a:ext>
            </a:extLst>
          </p:cNvPr>
          <p:cNvPicPr>
            <a:picLocks noChangeAspect="1"/>
          </p:cNvPicPr>
          <p:nvPr/>
        </p:nvPicPr>
        <p:blipFill>
          <a:blip r:embed="rId2"/>
          <a:stretch>
            <a:fillRect/>
          </a:stretch>
        </p:blipFill>
        <p:spPr>
          <a:xfrm>
            <a:off x="1014095" y="2435860"/>
            <a:ext cx="5830832" cy="1567180"/>
          </a:xfrm>
          <a:prstGeom prst="rect">
            <a:avLst/>
          </a:prstGeom>
        </p:spPr>
      </p:pic>
      <p:pic>
        <p:nvPicPr>
          <p:cNvPr id="5" name="图片 4">
            <a:extLst>
              <a:ext uri="{FF2B5EF4-FFF2-40B4-BE49-F238E27FC236}">
                <a16:creationId xmlns:a16="http://schemas.microsoft.com/office/drawing/2014/main" id="{04C48F68-2EFF-4327-9178-8118F0F47E8F}"/>
              </a:ext>
            </a:extLst>
          </p:cNvPr>
          <p:cNvPicPr>
            <a:picLocks noChangeAspect="1"/>
          </p:cNvPicPr>
          <p:nvPr/>
        </p:nvPicPr>
        <p:blipFill>
          <a:blip r:embed="rId3"/>
          <a:stretch>
            <a:fillRect/>
          </a:stretch>
        </p:blipFill>
        <p:spPr>
          <a:xfrm>
            <a:off x="7108480" y="1661717"/>
            <a:ext cx="4920960" cy="4021313"/>
          </a:xfrm>
          <a:prstGeom prst="rect">
            <a:avLst/>
          </a:prstGeom>
        </p:spPr>
      </p:pic>
    </p:spTree>
    <p:extLst>
      <p:ext uri="{BB962C8B-B14F-4D97-AF65-F5344CB8AC3E}">
        <p14:creationId xmlns:p14="http://schemas.microsoft.com/office/powerpoint/2010/main" val="1817182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19C408-4A16-B0BF-4585-065E1A8957CC}"/>
              </a:ext>
            </a:extLst>
          </p:cNvPr>
          <p:cNvSpPr>
            <a:spLocks noGrp="1"/>
          </p:cNvSpPr>
          <p:nvPr>
            <p:ph type="title"/>
          </p:nvPr>
        </p:nvSpPr>
        <p:spPr>
          <a:xfrm>
            <a:off x="838200" y="160363"/>
            <a:ext cx="10515600" cy="1103189"/>
          </a:xfrm>
        </p:spPr>
        <p:txBody>
          <a:bodyPr/>
          <a:lstStyle/>
          <a:p>
            <a:pPr algn="l"/>
            <a:r>
              <a:rPr lang="en-US" altLang="zh-CN" dirty="0"/>
              <a:t>1. </a:t>
            </a:r>
            <a:r>
              <a:rPr lang="zh-CN" altLang="en-US" dirty="0"/>
              <a:t>类体外定义虚函数</a:t>
            </a:r>
          </a:p>
        </p:txBody>
      </p:sp>
      <p:sp>
        <p:nvSpPr>
          <p:cNvPr id="3" name="内容占位符 2">
            <a:extLst>
              <a:ext uri="{FF2B5EF4-FFF2-40B4-BE49-F238E27FC236}">
                <a16:creationId xmlns:a16="http://schemas.microsoft.com/office/drawing/2014/main" id="{EBD9AF6D-AEFE-9EF7-F395-3DFF52C55EE1}"/>
              </a:ext>
            </a:extLst>
          </p:cNvPr>
          <p:cNvSpPr>
            <a:spLocks noGrp="1"/>
          </p:cNvSpPr>
          <p:nvPr>
            <p:ph idx="1"/>
          </p:nvPr>
        </p:nvSpPr>
        <p:spPr>
          <a:xfrm>
            <a:off x="838200" y="1263552"/>
            <a:ext cx="10515600" cy="4567971"/>
          </a:xfrm>
        </p:spPr>
        <p:txBody>
          <a:bodyPr/>
          <a:lstStyle/>
          <a:p>
            <a:r>
              <a:rPr lang="zh-CN" altLang="en-US" dirty="0"/>
              <a:t>和</a:t>
            </a:r>
            <a:r>
              <a:rPr lang="en-US" altLang="zh-CN" dirty="0"/>
              <a:t>inline</a:t>
            </a:r>
            <a:r>
              <a:rPr lang="zh-CN" altLang="en-US" dirty="0"/>
              <a:t>内联成员函数一样，类体外定义的虚函数不能有关键字</a:t>
            </a:r>
            <a:r>
              <a:rPr lang="en-US" altLang="zh-CN" dirty="0"/>
              <a:t>virtual</a:t>
            </a:r>
            <a:r>
              <a:rPr lang="zh-CN" altLang="en-US" dirty="0"/>
              <a:t>，且必须在类体里的函数声明前添加关键字</a:t>
            </a:r>
            <a:r>
              <a:rPr lang="en-US" altLang="zh-CN" dirty="0"/>
              <a:t>virtual</a:t>
            </a:r>
            <a:r>
              <a:rPr lang="zh-CN" altLang="en-US" dirty="0"/>
              <a:t>。如：</a:t>
            </a:r>
          </a:p>
        </p:txBody>
      </p:sp>
      <p:pic>
        <p:nvPicPr>
          <p:cNvPr id="5" name="图片 4">
            <a:extLst>
              <a:ext uri="{FF2B5EF4-FFF2-40B4-BE49-F238E27FC236}">
                <a16:creationId xmlns:a16="http://schemas.microsoft.com/office/drawing/2014/main" id="{739D475E-51C3-36A7-C801-EBA22AFAE5AA}"/>
              </a:ext>
            </a:extLst>
          </p:cNvPr>
          <p:cNvPicPr>
            <a:picLocks noChangeAspect="1"/>
          </p:cNvPicPr>
          <p:nvPr/>
        </p:nvPicPr>
        <p:blipFill>
          <a:blip r:embed="rId2"/>
          <a:stretch>
            <a:fillRect/>
          </a:stretch>
        </p:blipFill>
        <p:spPr>
          <a:xfrm>
            <a:off x="584200" y="2644237"/>
            <a:ext cx="11255106" cy="3705763"/>
          </a:xfrm>
          <a:prstGeom prst="rect">
            <a:avLst/>
          </a:prstGeom>
        </p:spPr>
      </p:pic>
    </p:spTree>
    <p:extLst>
      <p:ext uri="{BB962C8B-B14F-4D97-AF65-F5344CB8AC3E}">
        <p14:creationId xmlns:p14="http://schemas.microsoft.com/office/powerpoint/2010/main" val="288773835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19C408-4A16-B0BF-4585-065E1A8957CC}"/>
              </a:ext>
            </a:extLst>
          </p:cNvPr>
          <p:cNvSpPr>
            <a:spLocks noGrp="1"/>
          </p:cNvSpPr>
          <p:nvPr>
            <p:ph type="title"/>
          </p:nvPr>
        </p:nvSpPr>
        <p:spPr>
          <a:xfrm>
            <a:off x="838200" y="161925"/>
            <a:ext cx="10515600" cy="1103189"/>
          </a:xfrm>
        </p:spPr>
        <p:txBody>
          <a:bodyPr/>
          <a:lstStyle/>
          <a:p>
            <a:pPr algn="l"/>
            <a:r>
              <a:rPr lang="en-US" altLang="zh-CN" dirty="0"/>
              <a:t>2. </a:t>
            </a:r>
            <a:r>
              <a:rPr lang="zh-CN" altLang="en-US" dirty="0"/>
              <a:t>虚函数的签名和返回类型</a:t>
            </a:r>
          </a:p>
        </p:txBody>
      </p:sp>
      <p:sp>
        <p:nvSpPr>
          <p:cNvPr id="3" name="内容占位符 2">
            <a:extLst>
              <a:ext uri="{FF2B5EF4-FFF2-40B4-BE49-F238E27FC236}">
                <a16:creationId xmlns:a16="http://schemas.microsoft.com/office/drawing/2014/main" id="{EBD9AF6D-AEFE-9EF7-F395-3DFF52C55EE1}"/>
              </a:ext>
            </a:extLst>
          </p:cNvPr>
          <p:cNvSpPr>
            <a:spLocks noGrp="1"/>
          </p:cNvSpPr>
          <p:nvPr>
            <p:ph idx="1"/>
          </p:nvPr>
        </p:nvSpPr>
        <p:spPr>
          <a:xfrm>
            <a:off x="838200" y="1145014"/>
            <a:ext cx="10515600" cy="4567971"/>
          </a:xfrm>
        </p:spPr>
        <p:txBody>
          <a:bodyPr/>
          <a:lstStyle/>
          <a:p>
            <a:r>
              <a:rPr lang="zh-CN" altLang="en-US" dirty="0"/>
              <a:t>函数的签名是指函数名、形参列表和函数的修饰符如</a:t>
            </a:r>
            <a:r>
              <a:rPr lang="en-US" altLang="zh-CN" dirty="0"/>
              <a:t>const</a:t>
            </a:r>
            <a:r>
              <a:rPr lang="zh-CN" altLang="en-US" dirty="0"/>
              <a:t>。派生类和基类的虚函数的签名必须相同。此外，虚函数还要求虚函数的返回类型要么相同要么是该类的指针或引用类型。</a:t>
            </a:r>
          </a:p>
        </p:txBody>
      </p:sp>
      <p:pic>
        <p:nvPicPr>
          <p:cNvPr id="9" name="图片 8">
            <a:extLst>
              <a:ext uri="{FF2B5EF4-FFF2-40B4-BE49-F238E27FC236}">
                <a16:creationId xmlns:a16="http://schemas.microsoft.com/office/drawing/2014/main" id="{DDB2551A-4ADD-A1B2-B522-0FE81CEC5657}"/>
              </a:ext>
            </a:extLst>
          </p:cNvPr>
          <p:cNvPicPr>
            <a:picLocks noChangeAspect="1"/>
          </p:cNvPicPr>
          <p:nvPr/>
        </p:nvPicPr>
        <p:blipFill>
          <a:blip r:embed="rId2"/>
          <a:stretch>
            <a:fillRect/>
          </a:stretch>
        </p:blipFill>
        <p:spPr>
          <a:xfrm>
            <a:off x="1923415" y="2899092"/>
            <a:ext cx="5066666" cy="3556181"/>
          </a:xfrm>
          <a:prstGeom prst="rect">
            <a:avLst/>
          </a:prstGeom>
        </p:spPr>
      </p:pic>
    </p:spTree>
    <p:extLst>
      <p:ext uri="{BB962C8B-B14F-4D97-AF65-F5344CB8AC3E}">
        <p14:creationId xmlns:p14="http://schemas.microsoft.com/office/powerpoint/2010/main" val="239912602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CC1E64D-1A4C-F19F-4D4D-2FA2276C8986}"/>
              </a:ext>
            </a:extLst>
          </p:cNvPr>
          <p:cNvPicPr>
            <a:picLocks noChangeAspect="1"/>
          </p:cNvPicPr>
          <p:nvPr/>
        </p:nvPicPr>
        <p:blipFill>
          <a:blip r:embed="rId2"/>
          <a:stretch>
            <a:fillRect/>
          </a:stretch>
        </p:blipFill>
        <p:spPr>
          <a:xfrm>
            <a:off x="1049654" y="155892"/>
            <a:ext cx="7586346" cy="5324689"/>
          </a:xfrm>
          <a:prstGeom prst="rect">
            <a:avLst/>
          </a:prstGeom>
        </p:spPr>
      </p:pic>
      <p:pic>
        <p:nvPicPr>
          <p:cNvPr id="8" name="图片 7">
            <a:extLst>
              <a:ext uri="{FF2B5EF4-FFF2-40B4-BE49-F238E27FC236}">
                <a16:creationId xmlns:a16="http://schemas.microsoft.com/office/drawing/2014/main" id="{F488CC47-6A86-EC3B-CC2B-AF6E45E1B413}"/>
              </a:ext>
            </a:extLst>
          </p:cNvPr>
          <p:cNvPicPr>
            <a:picLocks noChangeAspect="1"/>
          </p:cNvPicPr>
          <p:nvPr/>
        </p:nvPicPr>
        <p:blipFill>
          <a:blip r:embed="rId3"/>
          <a:stretch>
            <a:fillRect/>
          </a:stretch>
        </p:blipFill>
        <p:spPr>
          <a:xfrm>
            <a:off x="733742" y="5765482"/>
            <a:ext cx="10582275" cy="447675"/>
          </a:xfrm>
          <a:prstGeom prst="rect">
            <a:avLst/>
          </a:prstGeom>
        </p:spPr>
      </p:pic>
    </p:spTree>
    <p:extLst>
      <p:ext uri="{BB962C8B-B14F-4D97-AF65-F5344CB8AC3E}">
        <p14:creationId xmlns:p14="http://schemas.microsoft.com/office/powerpoint/2010/main" val="37006316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5B2B15C-15C3-669E-EA49-73327BA6E641}"/>
              </a:ext>
            </a:extLst>
          </p:cNvPr>
          <p:cNvSpPr>
            <a:spLocks noGrp="1"/>
          </p:cNvSpPr>
          <p:nvPr>
            <p:ph idx="1"/>
          </p:nvPr>
        </p:nvSpPr>
        <p:spPr>
          <a:xfrm>
            <a:off x="645160" y="410112"/>
            <a:ext cx="10515600" cy="4567971"/>
          </a:xfrm>
        </p:spPr>
        <p:txBody>
          <a:bodyPr/>
          <a:lstStyle/>
          <a:p>
            <a:r>
              <a:rPr lang="en-US" altLang="zh-CN" dirty="0"/>
              <a:t>B</a:t>
            </a:r>
            <a:r>
              <a:rPr lang="zh-CN" altLang="en-US" dirty="0"/>
              <a:t>类的</a:t>
            </a:r>
            <a:r>
              <a:rPr lang="en-US" altLang="zh-CN" dirty="0"/>
              <a:t>g()</a:t>
            </a:r>
            <a:r>
              <a:rPr lang="zh-CN" altLang="en-US" dirty="0"/>
              <a:t>不是虚函数，就不会产生编译错误。此时</a:t>
            </a:r>
            <a:r>
              <a:rPr lang="en-US" altLang="zh-CN" dirty="0"/>
              <a:t>D</a:t>
            </a:r>
            <a:r>
              <a:rPr lang="zh-CN" altLang="en-US" dirty="0"/>
              <a:t>中的</a:t>
            </a:r>
            <a:r>
              <a:rPr lang="en-US" altLang="zh-CN" dirty="0"/>
              <a:t>g()</a:t>
            </a:r>
            <a:r>
              <a:rPr lang="zh-CN" altLang="en-US" dirty="0"/>
              <a:t>隐藏了</a:t>
            </a:r>
            <a:r>
              <a:rPr lang="en-US" altLang="zh-CN" dirty="0"/>
              <a:t>B</a:t>
            </a:r>
            <a:r>
              <a:rPr lang="zh-CN" altLang="en-US" dirty="0"/>
              <a:t>的</a:t>
            </a:r>
            <a:r>
              <a:rPr lang="en-US" altLang="zh-CN" dirty="0"/>
              <a:t>g()</a:t>
            </a:r>
            <a:endParaRPr lang="zh-CN" altLang="en-US" dirty="0"/>
          </a:p>
        </p:txBody>
      </p:sp>
      <p:pic>
        <p:nvPicPr>
          <p:cNvPr id="5" name="图片 4">
            <a:extLst>
              <a:ext uri="{FF2B5EF4-FFF2-40B4-BE49-F238E27FC236}">
                <a16:creationId xmlns:a16="http://schemas.microsoft.com/office/drawing/2014/main" id="{772E5654-D969-A2C9-B9C5-D06F625AEB22}"/>
              </a:ext>
            </a:extLst>
          </p:cNvPr>
          <p:cNvPicPr>
            <a:picLocks noChangeAspect="1"/>
          </p:cNvPicPr>
          <p:nvPr/>
        </p:nvPicPr>
        <p:blipFill>
          <a:blip r:embed="rId2"/>
          <a:stretch>
            <a:fillRect/>
          </a:stretch>
        </p:blipFill>
        <p:spPr>
          <a:xfrm>
            <a:off x="2519362" y="1075788"/>
            <a:ext cx="7153275" cy="5219700"/>
          </a:xfrm>
          <a:prstGeom prst="rect">
            <a:avLst/>
          </a:prstGeom>
        </p:spPr>
      </p:pic>
    </p:spTree>
    <p:extLst>
      <p:ext uri="{BB962C8B-B14F-4D97-AF65-F5344CB8AC3E}">
        <p14:creationId xmlns:p14="http://schemas.microsoft.com/office/powerpoint/2010/main" val="358833926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5B2B15C-15C3-669E-EA49-73327BA6E641}"/>
              </a:ext>
            </a:extLst>
          </p:cNvPr>
          <p:cNvSpPr>
            <a:spLocks noGrp="1"/>
          </p:cNvSpPr>
          <p:nvPr>
            <p:ph idx="1"/>
          </p:nvPr>
        </p:nvSpPr>
        <p:spPr>
          <a:xfrm>
            <a:off x="645160" y="410112"/>
            <a:ext cx="10515600" cy="4567971"/>
          </a:xfrm>
        </p:spPr>
        <p:txBody>
          <a:bodyPr/>
          <a:lstStyle/>
          <a:p>
            <a:r>
              <a:rPr lang="zh-CN" altLang="en-US" dirty="0"/>
              <a:t>同样，假如</a:t>
            </a:r>
            <a:r>
              <a:rPr lang="en-US" altLang="zh-CN" dirty="0"/>
              <a:t>D</a:t>
            </a:r>
            <a:r>
              <a:rPr lang="zh-CN" altLang="en-US" dirty="0"/>
              <a:t>里的</a:t>
            </a:r>
            <a:r>
              <a:rPr lang="en-US" altLang="zh-CN" dirty="0"/>
              <a:t>g()</a:t>
            </a:r>
            <a:r>
              <a:rPr lang="zh-CN" altLang="en-US" dirty="0"/>
              <a:t>和</a:t>
            </a:r>
            <a:r>
              <a:rPr lang="en-US" altLang="zh-CN" dirty="0"/>
              <a:t>B</a:t>
            </a:r>
            <a:r>
              <a:rPr lang="zh-CN" altLang="en-US" dirty="0"/>
              <a:t>里的</a:t>
            </a:r>
            <a:r>
              <a:rPr lang="en-US" altLang="zh-CN" dirty="0"/>
              <a:t>g()</a:t>
            </a:r>
            <a:r>
              <a:rPr lang="zh-CN" altLang="en-US" dirty="0"/>
              <a:t>的函数签名不同，它们就不是同一个虚函数了</a:t>
            </a:r>
          </a:p>
        </p:txBody>
      </p:sp>
      <p:pic>
        <p:nvPicPr>
          <p:cNvPr id="4" name="图片 3">
            <a:extLst>
              <a:ext uri="{FF2B5EF4-FFF2-40B4-BE49-F238E27FC236}">
                <a16:creationId xmlns:a16="http://schemas.microsoft.com/office/drawing/2014/main" id="{8BD5B4B7-831E-ABF8-CF55-17A28A8659E2}"/>
              </a:ext>
            </a:extLst>
          </p:cNvPr>
          <p:cNvPicPr>
            <a:picLocks noChangeAspect="1"/>
          </p:cNvPicPr>
          <p:nvPr/>
        </p:nvPicPr>
        <p:blipFill>
          <a:blip r:embed="rId2"/>
          <a:stretch>
            <a:fillRect/>
          </a:stretch>
        </p:blipFill>
        <p:spPr>
          <a:xfrm>
            <a:off x="3087052" y="1060132"/>
            <a:ext cx="7694220" cy="5387756"/>
          </a:xfrm>
          <a:prstGeom prst="rect">
            <a:avLst/>
          </a:prstGeom>
        </p:spPr>
      </p:pic>
    </p:spTree>
    <p:extLst>
      <p:ext uri="{BB962C8B-B14F-4D97-AF65-F5344CB8AC3E}">
        <p14:creationId xmlns:p14="http://schemas.microsoft.com/office/powerpoint/2010/main" val="126012053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5B2B15C-15C3-669E-EA49-73327BA6E641}"/>
              </a:ext>
            </a:extLst>
          </p:cNvPr>
          <p:cNvSpPr>
            <a:spLocks noGrp="1"/>
          </p:cNvSpPr>
          <p:nvPr>
            <p:ph idx="1"/>
          </p:nvPr>
        </p:nvSpPr>
        <p:spPr>
          <a:xfrm>
            <a:off x="645160" y="410112"/>
            <a:ext cx="10515600" cy="4567971"/>
          </a:xfrm>
        </p:spPr>
        <p:txBody>
          <a:bodyPr/>
          <a:lstStyle/>
          <a:p>
            <a:r>
              <a:rPr lang="en-US" altLang="zh-CN" dirty="0"/>
              <a:t>D</a:t>
            </a:r>
            <a:r>
              <a:rPr lang="zh-CN" altLang="en-US" dirty="0"/>
              <a:t>类实际有</a:t>
            </a:r>
            <a:r>
              <a:rPr lang="en-US" altLang="zh-CN" dirty="0"/>
              <a:t>2</a:t>
            </a:r>
            <a:r>
              <a:rPr lang="zh-CN" altLang="en-US" dirty="0"/>
              <a:t>个</a:t>
            </a:r>
            <a:r>
              <a:rPr lang="en-US" altLang="zh-CN" dirty="0"/>
              <a:t>g()</a:t>
            </a:r>
            <a:r>
              <a:rPr lang="zh-CN" altLang="en-US" dirty="0"/>
              <a:t>函数</a:t>
            </a:r>
          </a:p>
        </p:txBody>
      </p:sp>
      <p:pic>
        <p:nvPicPr>
          <p:cNvPr id="4" name="图片 3">
            <a:extLst>
              <a:ext uri="{FF2B5EF4-FFF2-40B4-BE49-F238E27FC236}">
                <a16:creationId xmlns:a16="http://schemas.microsoft.com/office/drawing/2014/main" id="{8BD5B4B7-831E-ABF8-CF55-17A28A8659E2}"/>
              </a:ext>
            </a:extLst>
          </p:cNvPr>
          <p:cNvPicPr>
            <a:picLocks noChangeAspect="1"/>
          </p:cNvPicPr>
          <p:nvPr/>
        </p:nvPicPr>
        <p:blipFill>
          <a:blip r:embed="rId2"/>
          <a:stretch>
            <a:fillRect/>
          </a:stretch>
        </p:blipFill>
        <p:spPr>
          <a:xfrm>
            <a:off x="3087052" y="1060132"/>
            <a:ext cx="7694220" cy="5387756"/>
          </a:xfrm>
          <a:prstGeom prst="rect">
            <a:avLst/>
          </a:prstGeom>
        </p:spPr>
      </p:pic>
    </p:spTree>
    <p:extLst>
      <p:ext uri="{BB962C8B-B14F-4D97-AF65-F5344CB8AC3E}">
        <p14:creationId xmlns:p14="http://schemas.microsoft.com/office/powerpoint/2010/main" val="215496562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5B2B15C-15C3-669E-EA49-73327BA6E641}"/>
              </a:ext>
            </a:extLst>
          </p:cNvPr>
          <p:cNvSpPr>
            <a:spLocks noGrp="1"/>
          </p:cNvSpPr>
          <p:nvPr>
            <p:ph idx="1"/>
          </p:nvPr>
        </p:nvSpPr>
        <p:spPr>
          <a:xfrm>
            <a:off x="645160" y="410112"/>
            <a:ext cx="10515600" cy="4567971"/>
          </a:xfrm>
        </p:spPr>
        <p:txBody>
          <a:bodyPr/>
          <a:lstStyle/>
          <a:p>
            <a:r>
              <a:rPr lang="en-US" altLang="zh-CN" dirty="0"/>
              <a:t>D</a:t>
            </a:r>
            <a:r>
              <a:rPr lang="zh-CN" altLang="en-US" dirty="0"/>
              <a:t>类实际有</a:t>
            </a:r>
            <a:r>
              <a:rPr lang="en-US" altLang="zh-CN" dirty="0"/>
              <a:t>2</a:t>
            </a:r>
            <a:r>
              <a:rPr lang="zh-CN" altLang="en-US" dirty="0"/>
              <a:t>个</a:t>
            </a:r>
            <a:r>
              <a:rPr lang="en-US" altLang="zh-CN" dirty="0"/>
              <a:t>g()</a:t>
            </a:r>
            <a:r>
              <a:rPr lang="zh-CN" altLang="en-US" dirty="0"/>
              <a:t>函数</a:t>
            </a:r>
          </a:p>
        </p:txBody>
      </p:sp>
      <p:pic>
        <p:nvPicPr>
          <p:cNvPr id="4" name="图片 3">
            <a:extLst>
              <a:ext uri="{FF2B5EF4-FFF2-40B4-BE49-F238E27FC236}">
                <a16:creationId xmlns:a16="http://schemas.microsoft.com/office/drawing/2014/main" id="{8BD5B4B7-831E-ABF8-CF55-17A28A8659E2}"/>
              </a:ext>
            </a:extLst>
          </p:cNvPr>
          <p:cNvPicPr>
            <a:picLocks noChangeAspect="1"/>
          </p:cNvPicPr>
          <p:nvPr/>
        </p:nvPicPr>
        <p:blipFill>
          <a:blip r:embed="rId2"/>
          <a:stretch>
            <a:fillRect/>
          </a:stretch>
        </p:blipFill>
        <p:spPr>
          <a:xfrm>
            <a:off x="295046" y="1294349"/>
            <a:ext cx="6974050" cy="4883468"/>
          </a:xfrm>
          <a:prstGeom prst="rect">
            <a:avLst/>
          </a:prstGeom>
        </p:spPr>
      </p:pic>
      <p:pic>
        <p:nvPicPr>
          <p:cNvPr id="5" name="图片 4">
            <a:extLst>
              <a:ext uri="{FF2B5EF4-FFF2-40B4-BE49-F238E27FC236}">
                <a16:creationId xmlns:a16="http://schemas.microsoft.com/office/drawing/2014/main" id="{BC5C94E5-6069-535E-D1EB-2A524367466F}"/>
              </a:ext>
            </a:extLst>
          </p:cNvPr>
          <p:cNvPicPr>
            <a:picLocks noChangeAspect="1"/>
          </p:cNvPicPr>
          <p:nvPr/>
        </p:nvPicPr>
        <p:blipFill>
          <a:blip r:embed="rId3"/>
          <a:stretch>
            <a:fillRect/>
          </a:stretch>
        </p:blipFill>
        <p:spPr>
          <a:xfrm>
            <a:off x="7992548" y="1294349"/>
            <a:ext cx="3325286" cy="4083685"/>
          </a:xfrm>
          <a:prstGeom prst="rect">
            <a:avLst/>
          </a:prstGeom>
        </p:spPr>
      </p:pic>
    </p:spTree>
    <p:extLst>
      <p:ext uri="{BB962C8B-B14F-4D97-AF65-F5344CB8AC3E}">
        <p14:creationId xmlns:p14="http://schemas.microsoft.com/office/powerpoint/2010/main" val="409445872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7A5E0F1-FFDF-30F2-7FA1-106B1B650C86}"/>
              </a:ext>
            </a:extLst>
          </p:cNvPr>
          <p:cNvSpPr>
            <a:spLocks noGrp="1"/>
          </p:cNvSpPr>
          <p:nvPr>
            <p:ph idx="1"/>
          </p:nvPr>
        </p:nvSpPr>
        <p:spPr>
          <a:xfrm>
            <a:off x="645160" y="440592"/>
            <a:ext cx="10515600" cy="4567971"/>
          </a:xfrm>
        </p:spPr>
        <p:txBody>
          <a:bodyPr/>
          <a:lstStyle/>
          <a:p>
            <a:r>
              <a:rPr lang="zh-CN" altLang="en-US" dirty="0"/>
              <a:t>写错虚函数名</a:t>
            </a:r>
          </a:p>
        </p:txBody>
      </p:sp>
      <p:pic>
        <p:nvPicPr>
          <p:cNvPr id="5" name="图片 4">
            <a:extLst>
              <a:ext uri="{FF2B5EF4-FFF2-40B4-BE49-F238E27FC236}">
                <a16:creationId xmlns:a16="http://schemas.microsoft.com/office/drawing/2014/main" id="{E26279D9-130B-AD0D-6A8A-2733B9A415B4}"/>
              </a:ext>
            </a:extLst>
          </p:cNvPr>
          <p:cNvPicPr>
            <a:picLocks noChangeAspect="1"/>
          </p:cNvPicPr>
          <p:nvPr/>
        </p:nvPicPr>
        <p:blipFill>
          <a:blip r:embed="rId2"/>
          <a:stretch>
            <a:fillRect/>
          </a:stretch>
        </p:blipFill>
        <p:spPr>
          <a:xfrm>
            <a:off x="899794" y="1360170"/>
            <a:ext cx="5132705" cy="4420870"/>
          </a:xfrm>
          <a:prstGeom prst="rect">
            <a:avLst/>
          </a:prstGeom>
        </p:spPr>
      </p:pic>
    </p:spTree>
    <p:extLst>
      <p:ext uri="{BB962C8B-B14F-4D97-AF65-F5344CB8AC3E}">
        <p14:creationId xmlns:p14="http://schemas.microsoft.com/office/powerpoint/2010/main" val="76419863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5CE68F-0BD1-16CD-0CB0-95A8B65C24EB}"/>
              </a:ext>
            </a:extLst>
          </p:cNvPr>
          <p:cNvSpPr>
            <a:spLocks noGrp="1"/>
          </p:cNvSpPr>
          <p:nvPr>
            <p:ph type="title"/>
          </p:nvPr>
        </p:nvSpPr>
        <p:spPr/>
        <p:txBody>
          <a:bodyPr/>
          <a:lstStyle/>
          <a:p>
            <a:pPr algn="l"/>
            <a:r>
              <a:rPr lang="en-US" altLang="zh-CN" dirty="0"/>
              <a:t>3. </a:t>
            </a:r>
            <a:r>
              <a:rPr lang="en-US" altLang="zh-CN" dirty="0">
                <a:solidFill>
                  <a:schemeClr val="accent1"/>
                </a:solidFill>
              </a:rPr>
              <a:t>override</a:t>
            </a:r>
            <a:endParaRPr lang="zh-CN" altLang="en-US" dirty="0">
              <a:solidFill>
                <a:schemeClr val="accent1"/>
              </a:solidFill>
            </a:endParaRPr>
          </a:p>
        </p:txBody>
      </p:sp>
      <p:sp>
        <p:nvSpPr>
          <p:cNvPr id="3" name="内容占位符 2">
            <a:extLst>
              <a:ext uri="{FF2B5EF4-FFF2-40B4-BE49-F238E27FC236}">
                <a16:creationId xmlns:a16="http://schemas.microsoft.com/office/drawing/2014/main" id="{192B2A15-7EF7-81CF-F8DA-BB3BC8C08E26}"/>
              </a:ext>
            </a:extLst>
          </p:cNvPr>
          <p:cNvSpPr>
            <a:spLocks noGrp="1"/>
          </p:cNvSpPr>
          <p:nvPr>
            <p:ph idx="1"/>
          </p:nvPr>
        </p:nvSpPr>
        <p:spPr>
          <a:xfrm>
            <a:off x="838200" y="1468314"/>
            <a:ext cx="10515600" cy="2089248"/>
          </a:xfrm>
        </p:spPr>
        <p:txBody>
          <a:bodyPr/>
          <a:lstStyle/>
          <a:p>
            <a:r>
              <a:rPr lang="zh-CN" altLang="en-US" dirty="0"/>
              <a:t>写错虚函数名</a:t>
            </a:r>
          </a:p>
        </p:txBody>
      </p:sp>
      <p:pic>
        <p:nvPicPr>
          <p:cNvPr id="5" name="图片 4">
            <a:extLst>
              <a:ext uri="{FF2B5EF4-FFF2-40B4-BE49-F238E27FC236}">
                <a16:creationId xmlns:a16="http://schemas.microsoft.com/office/drawing/2014/main" id="{5D1395B6-77C3-016D-60F3-7956A303647E}"/>
              </a:ext>
            </a:extLst>
          </p:cNvPr>
          <p:cNvPicPr>
            <a:picLocks noChangeAspect="1"/>
          </p:cNvPicPr>
          <p:nvPr/>
        </p:nvPicPr>
        <p:blipFill>
          <a:blip r:embed="rId2"/>
          <a:stretch>
            <a:fillRect/>
          </a:stretch>
        </p:blipFill>
        <p:spPr>
          <a:xfrm>
            <a:off x="3947794" y="1838325"/>
            <a:ext cx="5132705" cy="4420870"/>
          </a:xfrm>
          <a:prstGeom prst="rect">
            <a:avLst/>
          </a:prstGeom>
        </p:spPr>
      </p:pic>
    </p:spTree>
    <p:extLst>
      <p:ext uri="{BB962C8B-B14F-4D97-AF65-F5344CB8AC3E}">
        <p14:creationId xmlns:p14="http://schemas.microsoft.com/office/powerpoint/2010/main" val="338827619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5CE68F-0BD1-16CD-0CB0-95A8B65C24EB}"/>
              </a:ext>
            </a:extLst>
          </p:cNvPr>
          <p:cNvSpPr>
            <a:spLocks noGrp="1"/>
          </p:cNvSpPr>
          <p:nvPr>
            <p:ph type="title"/>
          </p:nvPr>
        </p:nvSpPr>
        <p:spPr/>
        <p:txBody>
          <a:bodyPr/>
          <a:lstStyle/>
          <a:p>
            <a:pPr algn="l"/>
            <a:r>
              <a:rPr lang="en-US" altLang="zh-CN" dirty="0"/>
              <a:t>3. </a:t>
            </a:r>
            <a:r>
              <a:rPr lang="en-US" altLang="zh-CN" dirty="0">
                <a:solidFill>
                  <a:schemeClr val="accent1"/>
                </a:solidFill>
              </a:rPr>
              <a:t>override</a:t>
            </a:r>
            <a:endParaRPr lang="zh-CN" altLang="en-US" dirty="0"/>
          </a:p>
        </p:txBody>
      </p:sp>
      <p:sp>
        <p:nvSpPr>
          <p:cNvPr id="3" name="内容占位符 2">
            <a:extLst>
              <a:ext uri="{FF2B5EF4-FFF2-40B4-BE49-F238E27FC236}">
                <a16:creationId xmlns:a16="http://schemas.microsoft.com/office/drawing/2014/main" id="{192B2A15-7EF7-81CF-F8DA-BB3BC8C08E26}"/>
              </a:ext>
            </a:extLst>
          </p:cNvPr>
          <p:cNvSpPr>
            <a:spLocks noGrp="1"/>
          </p:cNvSpPr>
          <p:nvPr>
            <p:ph idx="1"/>
          </p:nvPr>
        </p:nvSpPr>
        <p:spPr>
          <a:xfrm>
            <a:off x="838200" y="1608993"/>
            <a:ext cx="10515600" cy="2089248"/>
          </a:xfrm>
        </p:spPr>
        <p:txBody>
          <a:bodyPr/>
          <a:lstStyle/>
          <a:p>
            <a:r>
              <a:rPr lang="zh-CN" altLang="en-US" dirty="0"/>
              <a:t>在派生类的虚函数签名后添加</a:t>
            </a:r>
            <a:r>
              <a:rPr lang="en-US" altLang="zh-CN" dirty="0"/>
              <a:t>override</a:t>
            </a:r>
            <a:r>
              <a:rPr lang="zh-CN" altLang="en-US" dirty="0"/>
              <a:t>关键字，说明这是一个从基类继承下来的虚函数，编译器会检查基类是否有这个虚函数，如果没有就会报告错误。</a:t>
            </a:r>
          </a:p>
        </p:txBody>
      </p:sp>
      <p:sp>
        <p:nvSpPr>
          <p:cNvPr id="4" name="文本框 3">
            <a:extLst>
              <a:ext uri="{FF2B5EF4-FFF2-40B4-BE49-F238E27FC236}">
                <a16:creationId xmlns:a16="http://schemas.microsoft.com/office/drawing/2014/main" id="{2545E40F-FF78-9B21-A1AA-81A72DB29DBC}"/>
              </a:ext>
            </a:extLst>
          </p:cNvPr>
          <p:cNvSpPr txBox="1"/>
          <p:nvPr/>
        </p:nvSpPr>
        <p:spPr>
          <a:xfrm>
            <a:off x="1351280" y="3698240"/>
            <a:ext cx="7731760" cy="1815882"/>
          </a:xfrm>
          <a:prstGeom prst="rect">
            <a:avLst/>
          </a:prstGeom>
          <a:noFill/>
        </p:spPr>
        <p:txBody>
          <a:bodyPr wrap="square" rtlCol="0">
            <a:spAutoFit/>
          </a:bodyPr>
          <a:lstStyle/>
          <a:p>
            <a:r>
              <a:rPr lang="en-US" altLang="zh-CN" sz="2800" dirty="0"/>
              <a:t>class Y :public X {</a:t>
            </a:r>
          </a:p>
          <a:p>
            <a:r>
              <a:rPr lang="en-US" altLang="zh-CN" sz="2800" dirty="0"/>
              <a:t>public:</a:t>
            </a:r>
          </a:p>
          <a:p>
            <a:r>
              <a:rPr lang="en-US" altLang="zh-CN" sz="2800" dirty="0"/>
              <a:t>    </a:t>
            </a:r>
            <a:r>
              <a:rPr lang="en-US" altLang="zh-CN" sz="2800" dirty="0">
                <a:solidFill>
                  <a:schemeClr val="accent1"/>
                </a:solidFill>
              </a:rPr>
              <a:t>virtual</a:t>
            </a:r>
            <a:r>
              <a:rPr lang="en-US" altLang="zh-CN" sz="2800" dirty="0"/>
              <a:t> void  Print() </a:t>
            </a:r>
            <a:r>
              <a:rPr lang="en-US" altLang="zh-CN" sz="2800" dirty="0">
                <a:solidFill>
                  <a:schemeClr val="accent1"/>
                </a:solidFill>
              </a:rPr>
              <a:t>override</a:t>
            </a:r>
            <a:r>
              <a:rPr lang="en-US" altLang="zh-CN" sz="2800" dirty="0"/>
              <a:t>{ }</a:t>
            </a:r>
          </a:p>
          <a:p>
            <a:r>
              <a:rPr lang="en-US" altLang="zh-CN" sz="2800" dirty="0"/>
              <a:t>};</a:t>
            </a:r>
            <a:endParaRPr lang="zh-CN" altLang="en-US" sz="2800" dirty="0"/>
          </a:p>
        </p:txBody>
      </p:sp>
    </p:spTree>
    <p:extLst>
      <p:ext uri="{BB962C8B-B14F-4D97-AF65-F5344CB8AC3E}">
        <p14:creationId xmlns:p14="http://schemas.microsoft.com/office/powerpoint/2010/main" val="4028384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596FE4-D545-4900-9295-006DDAFCF0A9}"/>
              </a:ext>
            </a:extLst>
          </p:cNvPr>
          <p:cNvSpPr>
            <a:spLocks noGrp="1"/>
          </p:cNvSpPr>
          <p:nvPr>
            <p:ph type="title"/>
          </p:nvPr>
        </p:nvSpPr>
        <p:spPr/>
        <p:txBody>
          <a:bodyPr/>
          <a:lstStyle/>
          <a:p>
            <a:r>
              <a:rPr lang="en-US" dirty="0"/>
              <a:t>Sprit</a:t>
            </a:r>
            <a:r>
              <a:rPr lang="en-US" altLang="zh-CN" dirty="0"/>
              <a:t>e</a:t>
            </a:r>
            <a:r>
              <a:rPr lang="zh-CN" altLang="en-US" dirty="0"/>
              <a:t>精灵类</a:t>
            </a:r>
            <a:endParaRPr lang="en-US" dirty="0"/>
          </a:p>
        </p:txBody>
      </p:sp>
      <p:sp>
        <p:nvSpPr>
          <p:cNvPr id="3" name="内容占位符 2">
            <a:extLst>
              <a:ext uri="{FF2B5EF4-FFF2-40B4-BE49-F238E27FC236}">
                <a16:creationId xmlns:a16="http://schemas.microsoft.com/office/drawing/2014/main" id="{EBFC1D08-396F-4C16-B5F3-FA8A44D139F8}"/>
              </a:ext>
            </a:extLst>
          </p:cNvPr>
          <p:cNvSpPr>
            <a:spLocks noGrp="1"/>
          </p:cNvSpPr>
          <p:nvPr>
            <p:ph idx="1"/>
          </p:nvPr>
        </p:nvSpPr>
        <p:spPr/>
        <p:txBody>
          <a:bodyPr/>
          <a:lstStyle/>
          <a:p>
            <a:r>
              <a:rPr lang="zh-CN" altLang="en-US" dirty="0"/>
              <a:t>表示游戏中所有的精灵的共性</a:t>
            </a:r>
            <a:endParaRPr lang="en-US" dirty="0"/>
          </a:p>
        </p:txBody>
      </p:sp>
      <p:pic>
        <p:nvPicPr>
          <p:cNvPr id="4" name="图片 3">
            <a:extLst>
              <a:ext uri="{FF2B5EF4-FFF2-40B4-BE49-F238E27FC236}">
                <a16:creationId xmlns:a16="http://schemas.microsoft.com/office/drawing/2014/main" id="{66CC0C40-70B9-46FE-899C-F8A9CB4B56E8}"/>
              </a:ext>
            </a:extLst>
          </p:cNvPr>
          <p:cNvPicPr>
            <a:picLocks noChangeAspect="1"/>
          </p:cNvPicPr>
          <p:nvPr/>
        </p:nvPicPr>
        <p:blipFill>
          <a:blip r:embed="rId2"/>
          <a:stretch>
            <a:fillRect/>
          </a:stretch>
        </p:blipFill>
        <p:spPr>
          <a:xfrm>
            <a:off x="922020" y="2564765"/>
            <a:ext cx="10287000" cy="3943350"/>
          </a:xfrm>
          <a:prstGeom prst="rect">
            <a:avLst/>
          </a:prstGeom>
        </p:spPr>
      </p:pic>
    </p:spTree>
    <p:extLst>
      <p:ext uri="{BB962C8B-B14F-4D97-AF65-F5344CB8AC3E}">
        <p14:creationId xmlns:p14="http://schemas.microsoft.com/office/powerpoint/2010/main" val="252347058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5CE68F-0BD1-16CD-0CB0-95A8B65C24EB}"/>
              </a:ext>
            </a:extLst>
          </p:cNvPr>
          <p:cNvSpPr>
            <a:spLocks noGrp="1"/>
          </p:cNvSpPr>
          <p:nvPr>
            <p:ph type="title"/>
          </p:nvPr>
        </p:nvSpPr>
        <p:spPr/>
        <p:txBody>
          <a:bodyPr/>
          <a:lstStyle/>
          <a:p>
            <a:pPr algn="l"/>
            <a:r>
              <a:rPr lang="en-US" altLang="zh-CN" dirty="0"/>
              <a:t>4. </a:t>
            </a:r>
            <a:r>
              <a:rPr lang="en-US" altLang="zh-CN" dirty="0">
                <a:solidFill>
                  <a:schemeClr val="accent1"/>
                </a:solidFill>
              </a:rPr>
              <a:t>final</a:t>
            </a:r>
            <a:endParaRPr lang="zh-CN" altLang="en-US" dirty="0"/>
          </a:p>
        </p:txBody>
      </p:sp>
      <p:sp>
        <p:nvSpPr>
          <p:cNvPr id="3" name="内容占位符 2">
            <a:extLst>
              <a:ext uri="{FF2B5EF4-FFF2-40B4-BE49-F238E27FC236}">
                <a16:creationId xmlns:a16="http://schemas.microsoft.com/office/drawing/2014/main" id="{192B2A15-7EF7-81CF-F8DA-BB3BC8C08E26}"/>
              </a:ext>
            </a:extLst>
          </p:cNvPr>
          <p:cNvSpPr>
            <a:spLocks noGrp="1"/>
          </p:cNvSpPr>
          <p:nvPr>
            <p:ph idx="1"/>
          </p:nvPr>
        </p:nvSpPr>
        <p:spPr>
          <a:xfrm>
            <a:off x="838200" y="1402468"/>
            <a:ext cx="10515600" cy="2089248"/>
          </a:xfrm>
        </p:spPr>
        <p:txBody>
          <a:bodyPr>
            <a:normAutofit fontScale="85000" lnSpcReduction="10000"/>
          </a:bodyPr>
          <a:lstStyle/>
          <a:p>
            <a:r>
              <a:rPr lang="zh-CN" altLang="en-US" dirty="0"/>
              <a:t>虚函数可以一直被派生类继承下去，但有时希望在派生类的某个层次上终止虚函数的向下传递，即一个派生类不允许它的直接或间接派生类继承或定义这个虚函数。此时可以在当前类的虚函数签名后添加</a:t>
            </a:r>
            <a:r>
              <a:rPr lang="en-US" altLang="zh-CN" dirty="0">
                <a:solidFill>
                  <a:srgbClr val="0070C0"/>
                </a:solidFill>
              </a:rPr>
              <a:t>final</a:t>
            </a:r>
            <a:r>
              <a:rPr lang="zh-CN" altLang="en-US" dirty="0"/>
              <a:t>关键字。表示虚函数的继承到此为止，其派生类不能再定义或继承该虚函数了。</a:t>
            </a:r>
          </a:p>
        </p:txBody>
      </p:sp>
      <p:pic>
        <p:nvPicPr>
          <p:cNvPr id="6" name="图片 5">
            <a:extLst>
              <a:ext uri="{FF2B5EF4-FFF2-40B4-BE49-F238E27FC236}">
                <a16:creationId xmlns:a16="http://schemas.microsoft.com/office/drawing/2014/main" id="{DD2641E0-E10A-66B2-3B94-94C3C9F414B1}"/>
              </a:ext>
            </a:extLst>
          </p:cNvPr>
          <p:cNvPicPr>
            <a:picLocks noChangeAspect="1"/>
          </p:cNvPicPr>
          <p:nvPr/>
        </p:nvPicPr>
        <p:blipFill>
          <a:blip r:embed="rId2"/>
          <a:stretch>
            <a:fillRect/>
          </a:stretch>
        </p:blipFill>
        <p:spPr>
          <a:xfrm>
            <a:off x="1236345" y="3491716"/>
            <a:ext cx="7937370" cy="2854325"/>
          </a:xfrm>
          <a:prstGeom prst="rect">
            <a:avLst/>
          </a:prstGeom>
        </p:spPr>
      </p:pic>
    </p:spTree>
    <p:extLst>
      <p:ext uri="{BB962C8B-B14F-4D97-AF65-F5344CB8AC3E}">
        <p14:creationId xmlns:p14="http://schemas.microsoft.com/office/powerpoint/2010/main" val="275301062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5CE68F-0BD1-16CD-0CB0-95A8B65C24EB}"/>
              </a:ext>
            </a:extLst>
          </p:cNvPr>
          <p:cNvSpPr>
            <a:spLocks noGrp="1"/>
          </p:cNvSpPr>
          <p:nvPr>
            <p:ph type="title"/>
          </p:nvPr>
        </p:nvSpPr>
        <p:spPr/>
        <p:txBody>
          <a:bodyPr/>
          <a:lstStyle/>
          <a:p>
            <a:pPr algn="l"/>
            <a:r>
              <a:rPr lang="en-US" altLang="zh-CN" dirty="0"/>
              <a:t>4. </a:t>
            </a:r>
            <a:r>
              <a:rPr lang="en-US" altLang="zh-CN" dirty="0">
                <a:solidFill>
                  <a:schemeClr val="accent1"/>
                </a:solidFill>
              </a:rPr>
              <a:t>final</a:t>
            </a:r>
            <a:endParaRPr lang="zh-CN" altLang="en-US" dirty="0"/>
          </a:p>
        </p:txBody>
      </p:sp>
      <p:sp>
        <p:nvSpPr>
          <p:cNvPr id="3" name="内容占位符 2">
            <a:extLst>
              <a:ext uri="{FF2B5EF4-FFF2-40B4-BE49-F238E27FC236}">
                <a16:creationId xmlns:a16="http://schemas.microsoft.com/office/drawing/2014/main" id="{192B2A15-7EF7-81CF-F8DA-BB3BC8C08E26}"/>
              </a:ext>
            </a:extLst>
          </p:cNvPr>
          <p:cNvSpPr>
            <a:spLocks noGrp="1"/>
          </p:cNvSpPr>
          <p:nvPr>
            <p:ph idx="1"/>
          </p:nvPr>
        </p:nvSpPr>
        <p:spPr>
          <a:xfrm>
            <a:off x="838200" y="1402468"/>
            <a:ext cx="10515600" cy="2089248"/>
          </a:xfrm>
        </p:spPr>
        <p:txBody>
          <a:bodyPr>
            <a:normAutofit/>
          </a:bodyPr>
          <a:lstStyle/>
          <a:p>
            <a:r>
              <a:rPr lang="zh-CN" altLang="en-US" dirty="0"/>
              <a:t>定义一个类时，可以在类名后用关键字</a:t>
            </a:r>
            <a:r>
              <a:rPr lang="en-US" altLang="zh-CN" dirty="0"/>
              <a:t>final</a:t>
            </a:r>
            <a:r>
              <a:rPr lang="zh-CN" altLang="en-US" dirty="0"/>
              <a:t>将一个类定义为</a:t>
            </a:r>
            <a:r>
              <a:rPr lang="en-US" altLang="zh-CN" dirty="0"/>
              <a:t>final</a:t>
            </a:r>
            <a:r>
              <a:rPr lang="zh-CN" altLang="en-US" dirty="0"/>
              <a:t>类（最终类），即不能再从这个类定义任何派生类。</a:t>
            </a:r>
          </a:p>
        </p:txBody>
      </p:sp>
      <p:pic>
        <p:nvPicPr>
          <p:cNvPr id="5" name="图片 4">
            <a:extLst>
              <a:ext uri="{FF2B5EF4-FFF2-40B4-BE49-F238E27FC236}">
                <a16:creationId xmlns:a16="http://schemas.microsoft.com/office/drawing/2014/main" id="{81F567A1-5CB6-C1B1-6D58-4FE166879606}"/>
              </a:ext>
            </a:extLst>
          </p:cNvPr>
          <p:cNvPicPr>
            <a:picLocks noChangeAspect="1"/>
          </p:cNvPicPr>
          <p:nvPr/>
        </p:nvPicPr>
        <p:blipFill>
          <a:blip r:embed="rId2"/>
          <a:stretch>
            <a:fillRect/>
          </a:stretch>
        </p:blipFill>
        <p:spPr>
          <a:xfrm>
            <a:off x="975789" y="2916920"/>
            <a:ext cx="10459082" cy="2538612"/>
          </a:xfrm>
          <a:prstGeom prst="rect">
            <a:avLst/>
          </a:prstGeom>
        </p:spPr>
      </p:pic>
    </p:spTree>
    <p:extLst>
      <p:ext uri="{BB962C8B-B14F-4D97-AF65-F5344CB8AC3E}">
        <p14:creationId xmlns:p14="http://schemas.microsoft.com/office/powerpoint/2010/main" val="18276505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18E946-0B50-40BB-A089-4B9EAAFEB20D}"/>
              </a:ext>
            </a:extLst>
          </p:cNvPr>
          <p:cNvSpPr>
            <a:spLocks noGrp="1"/>
          </p:cNvSpPr>
          <p:nvPr>
            <p:ph type="title"/>
          </p:nvPr>
        </p:nvSpPr>
        <p:spPr>
          <a:xfrm>
            <a:off x="919480" y="2773045"/>
            <a:ext cx="10515600" cy="1103189"/>
          </a:xfrm>
        </p:spPr>
        <p:txBody>
          <a:bodyPr>
            <a:normAutofit/>
          </a:bodyPr>
          <a:lstStyle/>
          <a:p>
            <a:r>
              <a:rPr lang="zh-CN" altLang="en-US" sz="5000" dirty="0"/>
              <a:t>基类指针数组</a:t>
            </a:r>
            <a:endParaRPr lang="en-US" sz="5000" dirty="0"/>
          </a:p>
        </p:txBody>
      </p:sp>
    </p:spTree>
    <p:extLst>
      <p:ext uri="{BB962C8B-B14F-4D97-AF65-F5344CB8AC3E}">
        <p14:creationId xmlns:p14="http://schemas.microsoft.com/office/powerpoint/2010/main" val="299114570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531ED4-E25F-49B8-AED3-34052E4D3732}"/>
              </a:ext>
            </a:extLst>
          </p:cNvPr>
          <p:cNvSpPr>
            <a:spLocks noGrp="1"/>
          </p:cNvSpPr>
          <p:nvPr>
            <p:ph type="title"/>
          </p:nvPr>
        </p:nvSpPr>
        <p:spPr/>
        <p:txBody>
          <a:bodyPr/>
          <a:lstStyle/>
          <a:p>
            <a:r>
              <a:rPr lang="zh-CN" altLang="en-US" dirty="0"/>
              <a:t>基类指针数组</a:t>
            </a:r>
            <a:endParaRPr lang="en-US" dirty="0"/>
          </a:p>
        </p:txBody>
      </p:sp>
      <p:sp>
        <p:nvSpPr>
          <p:cNvPr id="3" name="内容占位符 2">
            <a:extLst>
              <a:ext uri="{FF2B5EF4-FFF2-40B4-BE49-F238E27FC236}">
                <a16:creationId xmlns:a16="http://schemas.microsoft.com/office/drawing/2014/main" id="{1FEF8DC0-429D-4F45-8A8B-B832DAB028A3}"/>
              </a:ext>
            </a:extLst>
          </p:cNvPr>
          <p:cNvSpPr>
            <a:spLocks noGrp="1"/>
          </p:cNvSpPr>
          <p:nvPr>
            <p:ph idx="1"/>
          </p:nvPr>
        </p:nvSpPr>
        <p:spPr/>
        <p:txBody>
          <a:bodyPr/>
          <a:lstStyle/>
          <a:p>
            <a:r>
              <a:rPr lang="zh-CN" altLang="en-US" dirty="0"/>
              <a:t>可以用一个基类指针数组来存储不同派生类对象的指针。</a:t>
            </a:r>
            <a:endParaRPr lang="en-US" dirty="0"/>
          </a:p>
          <a:p>
            <a:endParaRPr lang="en-US" dirty="0"/>
          </a:p>
        </p:txBody>
      </p:sp>
      <p:pic>
        <p:nvPicPr>
          <p:cNvPr id="4" name="图片 3">
            <a:extLst>
              <a:ext uri="{FF2B5EF4-FFF2-40B4-BE49-F238E27FC236}">
                <a16:creationId xmlns:a16="http://schemas.microsoft.com/office/drawing/2014/main" id="{F8A757B6-36A3-48E9-B15F-3F2C4921F939}"/>
              </a:ext>
            </a:extLst>
          </p:cNvPr>
          <p:cNvPicPr>
            <a:picLocks noChangeAspect="1"/>
          </p:cNvPicPr>
          <p:nvPr/>
        </p:nvPicPr>
        <p:blipFill>
          <a:blip r:embed="rId2"/>
          <a:stretch>
            <a:fillRect/>
          </a:stretch>
        </p:blipFill>
        <p:spPr>
          <a:xfrm>
            <a:off x="1279207" y="2282824"/>
            <a:ext cx="4910318" cy="4097655"/>
          </a:xfrm>
          <a:prstGeom prst="rect">
            <a:avLst/>
          </a:prstGeom>
        </p:spPr>
      </p:pic>
    </p:spTree>
    <p:extLst>
      <p:ext uri="{BB962C8B-B14F-4D97-AF65-F5344CB8AC3E}">
        <p14:creationId xmlns:p14="http://schemas.microsoft.com/office/powerpoint/2010/main" val="230343135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18E946-0B50-40BB-A089-4B9EAAFEB20D}"/>
              </a:ext>
            </a:extLst>
          </p:cNvPr>
          <p:cNvSpPr>
            <a:spLocks noGrp="1"/>
          </p:cNvSpPr>
          <p:nvPr>
            <p:ph type="title"/>
          </p:nvPr>
        </p:nvSpPr>
        <p:spPr>
          <a:xfrm>
            <a:off x="919480" y="2773045"/>
            <a:ext cx="10515600" cy="1103189"/>
          </a:xfrm>
        </p:spPr>
        <p:txBody>
          <a:bodyPr>
            <a:normAutofit/>
          </a:bodyPr>
          <a:lstStyle/>
          <a:p>
            <a:r>
              <a:rPr lang="zh-CN" altLang="en-US" sz="5400" dirty="0"/>
              <a:t>虚析构函数</a:t>
            </a:r>
            <a:endParaRPr lang="en-US" sz="5000" dirty="0"/>
          </a:p>
        </p:txBody>
      </p:sp>
    </p:spTree>
    <p:extLst>
      <p:ext uri="{BB962C8B-B14F-4D97-AF65-F5344CB8AC3E}">
        <p14:creationId xmlns:p14="http://schemas.microsoft.com/office/powerpoint/2010/main" val="169185571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90F755-E01A-4A45-A48B-6D720A9897C5}"/>
              </a:ext>
            </a:extLst>
          </p:cNvPr>
          <p:cNvSpPr>
            <a:spLocks noGrp="1"/>
          </p:cNvSpPr>
          <p:nvPr>
            <p:ph type="title"/>
          </p:nvPr>
        </p:nvSpPr>
        <p:spPr/>
        <p:txBody>
          <a:bodyPr/>
          <a:lstStyle/>
          <a:p>
            <a:r>
              <a:rPr lang="zh-CN" altLang="en-US" dirty="0"/>
              <a:t>虚析构函数</a:t>
            </a:r>
            <a:endParaRPr lang="en-US" dirty="0"/>
          </a:p>
        </p:txBody>
      </p:sp>
      <p:sp>
        <p:nvSpPr>
          <p:cNvPr id="3" name="内容占位符 2">
            <a:extLst>
              <a:ext uri="{FF2B5EF4-FFF2-40B4-BE49-F238E27FC236}">
                <a16:creationId xmlns:a16="http://schemas.microsoft.com/office/drawing/2014/main" id="{C77AD8C6-616D-41CF-9C6E-6C937AAEAF33}"/>
              </a:ext>
            </a:extLst>
          </p:cNvPr>
          <p:cNvSpPr>
            <a:spLocks noGrp="1"/>
          </p:cNvSpPr>
          <p:nvPr>
            <p:ph idx="1"/>
          </p:nvPr>
        </p:nvSpPr>
        <p:spPr/>
        <p:txBody>
          <a:bodyPr/>
          <a:lstStyle/>
          <a:p>
            <a:r>
              <a:rPr lang="zh-CN" altLang="en-US" dirty="0"/>
              <a:t>析构函数应该定义为虚函数！</a:t>
            </a:r>
            <a:endParaRPr lang="en-US" dirty="0"/>
          </a:p>
        </p:txBody>
      </p:sp>
    </p:spTree>
    <p:extLst>
      <p:ext uri="{BB962C8B-B14F-4D97-AF65-F5344CB8AC3E}">
        <p14:creationId xmlns:p14="http://schemas.microsoft.com/office/powerpoint/2010/main" val="21013784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90F755-E01A-4A45-A48B-6D720A9897C5}"/>
              </a:ext>
            </a:extLst>
          </p:cNvPr>
          <p:cNvSpPr>
            <a:spLocks noGrp="1"/>
          </p:cNvSpPr>
          <p:nvPr>
            <p:ph type="title"/>
          </p:nvPr>
        </p:nvSpPr>
        <p:spPr/>
        <p:txBody>
          <a:bodyPr/>
          <a:lstStyle/>
          <a:p>
            <a:r>
              <a:rPr lang="zh-CN" altLang="en-US" dirty="0"/>
              <a:t>虚析构函数</a:t>
            </a:r>
            <a:endParaRPr lang="en-US" dirty="0"/>
          </a:p>
        </p:txBody>
      </p:sp>
      <p:sp>
        <p:nvSpPr>
          <p:cNvPr id="3" name="内容占位符 2">
            <a:extLst>
              <a:ext uri="{FF2B5EF4-FFF2-40B4-BE49-F238E27FC236}">
                <a16:creationId xmlns:a16="http://schemas.microsoft.com/office/drawing/2014/main" id="{C77AD8C6-616D-41CF-9C6E-6C937AAEAF33}"/>
              </a:ext>
            </a:extLst>
          </p:cNvPr>
          <p:cNvSpPr>
            <a:spLocks noGrp="1"/>
          </p:cNvSpPr>
          <p:nvPr>
            <p:ph idx="1"/>
          </p:nvPr>
        </p:nvSpPr>
        <p:spPr/>
        <p:txBody>
          <a:bodyPr/>
          <a:lstStyle/>
          <a:p>
            <a:r>
              <a:rPr lang="zh-CN" altLang="en-US" dirty="0"/>
              <a:t>假设给前面的</a:t>
            </a:r>
            <a:r>
              <a:rPr lang="en-US" altLang="zh-CN" dirty="0"/>
              <a:t>Person</a:t>
            </a:r>
            <a:r>
              <a:rPr lang="zh-CN" altLang="en-US" dirty="0"/>
              <a:t>、</a:t>
            </a:r>
            <a:r>
              <a:rPr lang="en-US" altLang="zh-CN" dirty="0"/>
              <a:t>Teacher</a:t>
            </a:r>
            <a:r>
              <a:rPr lang="zh-CN" altLang="en-US" dirty="0"/>
              <a:t>、</a:t>
            </a:r>
            <a:r>
              <a:rPr lang="en-US" altLang="zh-CN" dirty="0"/>
              <a:t>Student</a:t>
            </a:r>
            <a:r>
              <a:rPr lang="zh-CN" altLang="en-US" dirty="0"/>
              <a:t>三个类分别添加了输出如下信息的析构函数：</a:t>
            </a:r>
            <a:endParaRPr lang="en-US" dirty="0"/>
          </a:p>
        </p:txBody>
      </p:sp>
      <p:pic>
        <p:nvPicPr>
          <p:cNvPr id="5" name="图片 4">
            <a:extLst>
              <a:ext uri="{FF2B5EF4-FFF2-40B4-BE49-F238E27FC236}">
                <a16:creationId xmlns:a16="http://schemas.microsoft.com/office/drawing/2014/main" id="{CD50A2A5-8D21-E923-9D54-255DA9CDEEE3}"/>
              </a:ext>
            </a:extLst>
          </p:cNvPr>
          <p:cNvPicPr>
            <a:picLocks noChangeAspect="1"/>
          </p:cNvPicPr>
          <p:nvPr/>
        </p:nvPicPr>
        <p:blipFill>
          <a:blip r:embed="rId2"/>
          <a:stretch>
            <a:fillRect/>
          </a:stretch>
        </p:blipFill>
        <p:spPr>
          <a:xfrm>
            <a:off x="1257934" y="2960796"/>
            <a:ext cx="7371341" cy="1794083"/>
          </a:xfrm>
          <a:prstGeom prst="rect">
            <a:avLst/>
          </a:prstGeom>
        </p:spPr>
      </p:pic>
    </p:spTree>
    <p:extLst>
      <p:ext uri="{BB962C8B-B14F-4D97-AF65-F5344CB8AC3E}">
        <p14:creationId xmlns:p14="http://schemas.microsoft.com/office/powerpoint/2010/main" val="397716923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90F755-E01A-4A45-A48B-6D720A9897C5}"/>
              </a:ext>
            </a:extLst>
          </p:cNvPr>
          <p:cNvSpPr>
            <a:spLocks noGrp="1"/>
          </p:cNvSpPr>
          <p:nvPr>
            <p:ph type="title"/>
          </p:nvPr>
        </p:nvSpPr>
        <p:spPr/>
        <p:txBody>
          <a:bodyPr/>
          <a:lstStyle/>
          <a:p>
            <a:r>
              <a:rPr lang="zh-CN" altLang="en-US" dirty="0"/>
              <a:t>虚析构函数</a:t>
            </a:r>
            <a:endParaRPr lang="en-US" dirty="0"/>
          </a:p>
        </p:txBody>
      </p:sp>
      <p:sp>
        <p:nvSpPr>
          <p:cNvPr id="3" name="内容占位符 2">
            <a:extLst>
              <a:ext uri="{FF2B5EF4-FFF2-40B4-BE49-F238E27FC236}">
                <a16:creationId xmlns:a16="http://schemas.microsoft.com/office/drawing/2014/main" id="{C77AD8C6-616D-41CF-9C6E-6C937AAEAF33}"/>
              </a:ext>
            </a:extLst>
          </p:cNvPr>
          <p:cNvSpPr>
            <a:spLocks noGrp="1"/>
          </p:cNvSpPr>
          <p:nvPr>
            <p:ph idx="1"/>
          </p:nvPr>
        </p:nvSpPr>
        <p:spPr/>
        <p:txBody>
          <a:bodyPr/>
          <a:lstStyle/>
          <a:p>
            <a:r>
              <a:rPr lang="zh-CN" altLang="en-US" dirty="0"/>
              <a:t>上述</a:t>
            </a:r>
            <a:r>
              <a:rPr lang="en-US" altLang="zh-CN" dirty="0"/>
              <a:t>main()</a:t>
            </a:r>
            <a:r>
              <a:rPr lang="zh-CN" altLang="en-US" dirty="0"/>
              <a:t>函数的最后添加如下语句释放这些动态分配的派生类对象：</a:t>
            </a:r>
            <a:endParaRPr lang="en-US" altLang="zh-CN" dirty="0"/>
          </a:p>
          <a:p>
            <a:pPr marL="0" indent="0">
              <a:buNone/>
            </a:pPr>
            <a:r>
              <a:rPr lang="en-US" altLang="zh-CN" dirty="0"/>
              <a:t>       </a:t>
            </a:r>
            <a:r>
              <a:rPr lang="nn-NO" altLang="zh-CN" dirty="0"/>
              <a:t>for (auto i = 0; i != n; i++) delete arr[i];</a:t>
            </a:r>
            <a:endParaRPr lang="en-US" altLang="zh-CN" dirty="0"/>
          </a:p>
          <a:p>
            <a:endParaRPr lang="en-US" dirty="0"/>
          </a:p>
        </p:txBody>
      </p:sp>
      <p:pic>
        <p:nvPicPr>
          <p:cNvPr id="6" name="图片 5">
            <a:extLst>
              <a:ext uri="{FF2B5EF4-FFF2-40B4-BE49-F238E27FC236}">
                <a16:creationId xmlns:a16="http://schemas.microsoft.com/office/drawing/2014/main" id="{BAD7E65B-9D18-9A2B-C055-AAF734B73867}"/>
              </a:ext>
            </a:extLst>
          </p:cNvPr>
          <p:cNvPicPr>
            <a:picLocks noChangeAspect="1"/>
          </p:cNvPicPr>
          <p:nvPr/>
        </p:nvPicPr>
        <p:blipFill>
          <a:blip r:embed="rId2"/>
          <a:stretch>
            <a:fillRect/>
          </a:stretch>
        </p:blipFill>
        <p:spPr>
          <a:xfrm>
            <a:off x="1478280" y="3892977"/>
            <a:ext cx="4024214" cy="2382495"/>
          </a:xfrm>
          <a:prstGeom prst="rect">
            <a:avLst/>
          </a:prstGeom>
        </p:spPr>
      </p:pic>
      <p:sp>
        <p:nvSpPr>
          <p:cNvPr id="7" name="对话气泡: 圆角矩形 6">
            <a:extLst>
              <a:ext uri="{FF2B5EF4-FFF2-40B4-BE49-F238E27FC236}">
                <a16:creationId xmlns:a16="http://schemas.microsoft.com/office/drawing/2014/main" id="{05F1C92B-9530-49DF-94AE-740C9EE4CE85}"/>
              </a:ext>
            </a:extLst>
          </p:cNvPr>
          <p:cNvSpPr/>
          <p:nvPr/>
        </p:nvSpPr>
        <p:spPr>
          <a:xfrm>
            <a:off x="6492240" y="4795520"/>
            <a:ext cx="4490720" cy="1239520"/>
          </a:xfrm>
          <a:prstGeom prst="wedgeRoundRectCallout">
            <a:avLst>
              <a:gd name="adj1" fmla="val -74452"/>
              <a:gd name="adj2" fmla="val 11680"/>
              <a:gd name="adj3" fmla="val 16667"/>
            </a:avLst>
          </a:prstGeom>
          <a:solidFill>
            <a:schemeClr val="accent1">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t>这是因为析构函数没有定义为虚函数</a:t>
            </a:r>
          </a:p>
        </p:txBody>
      </p:sp>
    </p:spTree>
    <p:extLst>
      <p:ext uri="{BB962C8B-B14F-4D97-AF65-F5344CB8AC3E}">
        <p14:creationId xmlns:p14="http://schemas.microsoft.com/office/powerpoint/2010/main" val="2806081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90F755-E01A-4A45-A48B-6D720A9897C5}"/>
              </a:ext>
            </a:extLst>
          </p:cNvPr>
          <p:cNvSpPr>
            <a:spLocks noGrp="1"/>
          </p:cNvSpPr>
          <p:nvPr>
            <p:ph type="title"/>
          </p:nvPr>
        </p:nvSpPr>
        <p:spPr/>
        <p:txBody>
          <a:bodyPr/>
          <a:lstStyle/>
          <a:p>
            <a:r>
              <a:rPr lang="zh-CN" altLang="en-US" dirty="0"/>
              <a:t>虚析构函数</a:t>
            </a:r>
            <a:endParaRPr lang="en-US" dirty="0"/>
          </a:p>
        </p:txBody>
      </p:sp>
      <p:sp>
        <p:nvSpPr>
          <p:cNvPr id="3" name="内容占位符 2">
            <a:extLst>
              <a:ext uri="{FF2B5EF4-FFF2-40B4-BE49-F238E27FC236}">
                <a16:creationId xmlns:a16="http://schemas.microsoft.com/office/drawing/2014/main" id="{C77AD8C6-616D-41CF-9C6E-6C937AAEAF33}"/>
              </a:ext>
            </a:extLst>
          </p:cNvPr>
          <p:cNvSpPr>
            <a:spLocks noGrp="1"/>
          </p:cNvSpPr>
          <p:nvPr>
            <p:ph idx="1"/>
          </p:nvPr>
        </p:nvSpPr>
        <p:spPr/>
        <p:txBody>
          <a:bodyPr/>
          <a:lstStyle/>
          <a:p>
            <a:r>
              <a:rPr lang="zh-CN" altLang="en-US" dirty="0"/>
              <a:t>为了保证正确的释放基类指针指向的派生类对象，应该将基类的析构函数定义为虚函数，自然派生类的析构函数就是虚函数了。</a:t>
            </a:r>
            <a:endParaRPr lang="en-US" altLang="zh-CN" dirty="0"/>
          </a:p>
          <a:p>
            <a:pPr marL="0" indent="0">
              <a:buNone/>
            </a:pPr>
            <a:r>
              <a:rPr lang="en-US" altLang="zh-CN" dirty="0"/>
              <a:t>      </a:t>
            </a:r>
            <a:r>
              <a:rPr lang="en-US" altLang="zh-CN" dirty="0">
                <a:solidFill>
                  <a:srgbClr val="0070C0"/>
                </a:solidFill>
              </a:rPr>
              <a:t>virtual</a:t>
            </a:r>
            <a:r>
              <a:rPr lang="en-US" altLang="zh-CN" dirty="0"/>
              <a:t> ~Person() { </a:t>
            </a:r>
            <a:r>
              <a:rPr lang="en-US" altLang="zh-CN" dirty="0" err="1"/>
              <a:t>cout</a:t>
            </a:r>
            <a:r>
              <a:rPr lang="en-US" altLang="zh-CN" dirty="0"/>
              <a:t>&lt;&lt;"Person</a:t>
            </a:r>
            <a:r>
              <a:rPr lang="zh-CN" altLang="en-US" dirty="0"/>
              <a:t>的析构函数</a:t>
            </a:r>
            <a:r>
              <a:rPr lang="en-US" altLang="zh-CN" dirty="0"/>
              <a:t>\n";	}       </a:t>
            </a:r>
          </a:p>
          <a:p>
            <a:endParaRPr lang="en-US" dirty="0"/>
          </a:p>
        </p:txBody>
      </p:sp>
    </p:spTree>
    <p:extLst>
      <p:ext uri="{BB962C8B-B14F-4D97-AF65-F5344CB8AC3E}">
        <p14:creationId xmlns:p14="http://schemas.microsoft.com/office/powerpoint/2010/main" val="381885782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3C383CE-F148-5F72-0E23-2BA26481D1AE}"/>
              </a:ext>
            </a:extLst>
          </p:cNvPr>
          <p:cNvPicPr>
            <a:picLocks noChangeAspect="1"/>
          </p:cNvPicPr>
          <p:nvPr/>
        </p:nvPicPr>
        <p:blipFill>
          <a:blip r:embed="rId2"/>
          <a:stretch>
            <a:fillRect/>
          </a:stretch>
        </p:blipFill>
        <p:spPr>
          <a:xfrm>
            <a:off x="429259" y="762634"/>
            <a:ext cx="10745385" cy="3169285"/>
          </a:xfrm>
          <a:prstGeom prst="rect">
            <a:avLst/>
          </a:prstGeom>
        </p:spPr>
      </p:pic>
      <p:sp>
        <p:nvSpPr>
          <p:cNvPr id="6" name="文本框 5">
            <a:extLst>
              <a:ext uri="{FF2B5EF4-FFF2-40B4-BE49-F238E27FC236}">
                <a16:creationId xmlns:a16="http://schemas.microsoft.com/office/drawing/2014/main" id="{500852CE-A0FF-62F3-98D2-03D018AD8ED8}"/>
              </a:ext>
            </a:extLst>
          </p:cNvPr>
          <p:cNvSpPr txBox="1"/>
          <p:nvPr/>
        </p:nvSpPr>
        <p:spPr>
          <a:xfrm>
            <a:off x="1042669" y="4485438"/>
            <a:ext cx="9518564" cy="1609928"/>
          </a:xfrm>
          <a:prstGeom prst="rect">
            <a:avLst/>
          </a:prstGeom>
          <a:noFill/>
        </p:spPr>
        <p:txBody>
          <a:bodyPr wrap="square" rtlCol="0">
            <a:spAutoFit/>
          </a:bodyPr>
          <a:lstStyle/>
          <a:p>
            <a:pPr>
              <a:lnSpc>
                <a:spcPct val="120000"/>
              </a:lnSpc>
            </a:pPr>
            <a:r>
              <a:rPr lang="zh-CN" altLang="en-US" sz="2800" dirty="0"/>
              <a:t>当然每个派生类的析构函数也隐含调用了其基类</a:t>
            </a:r>
            <a:r>
              <a:rPr lang="en-US" altLang="zh-CN" sz="2800" dirty="0"/>
              <a:t>Person</a:t>
            </a:r>
            <a:r>
              <a:rPr lang="zh-CN" altLang="en-US" sz="2800" dirty="0"/>
              <a:t>的析构函数。并且先调用派生类的析构函数再调用基类的析构函数，这个次序正好和构造函数调用的次序相反！</a:t>
            </a:r>
          </a:p>
        </p:txBody>
      </p:sp>
    </p:spTree>
    <p:extLst>
      <p:ext uri="{BB962C8B-B14F-4D97-AF65-F5344CB8AC3E}">
        <p14:creationId xmlns:p14="http://schemas.microsoft.com/office/powerpoint/2010/main" val="381417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937139-885A-4373-A9F1-3696677CF847}"/>
              </a:ext>
            </a:extLst>
          </p:cNvPr>
          <p:cNvSpPr>
            <a:spLocks noGrp="1"/>
          </p:cNvSpPr>
          <p:nvPr>
            <p:ph type="title"/>
          </p:nvPr>
        </p:nvSpPr>
        <p:spPr/>
        <p:txBody>
          <a:bodyPr/>
          <a:lstStyle/>
          <a:p>
            <a:r>
              <a:rPr lang="en-US" dirty="0"/>
              <a:t>Ball(</a:t>
            </a:r>
            <a:r>
              <a:rPr lang="zh-CN" altLang="en-US" dirty="0"/>
              <a:t>球</a:t>
            </a:r>
            <a:r>
              <a:rPr lang="en-US" altLang="zh-CN" dirty="0"/>
              <a:t>)</a:t>
            </a:r>
            <a:r>
              <a:rPr lang="zh-CN" altLang="en-US" dirty="0"/>
              <a:t>是一个特殊的精灵</a:t>
            </a:r>
            <a:endParaRPr lang="en-US" dirty="0"/>
          </a:p>
        </p:txBody>
      </p:sp>
      <p:pic>
        <p:nvPicPr>
          <p:cNvPr id="4" name="图片 3">
            <a:extLst>
              <a:ext uri="{FF2B5EF4-FFF2-40B4-BE49-F238E27FC236}">
                <a16:creationId xmlns:a16="http://schemas.microsoft.com/office/drawing/2014/main" id="{D3E7D2DB-3C7A-4348-AB5D-69F9123B18EB}"/>
              </a:ext>
            </a:extLst>
          </p:cNvPr>
          <p:cNvPicPr>
            <a:picLocks noChangeAspect="1"/>
          </p:cNvPicPr>
          <p:nvPr/>
        </p:nvPicPr>
        <p:blipFill>
          <a:blip r:embed="rId2"/>
          <a:stretch>
            <a:fillRect/>
          </a:stretch>
        </p:blipFill>
        <p:spPr>
          <a:xfrm>
            <a:off x="1062037" y="1711007"/>
            <a:ext cx="4726228" cy="1235393"/>
          </a:xfrm>
          <a:prstGeom prst="rect">
            <a:avLst/>
          </a:prstGeom>
        </p:spPr>
      </p:pic>
      <p:pic>
        <p:nvPicPr>
          <p:cNvPr id="5" name="图片 4">
            <a:extLst>
              <a:ext uri="{FF2B5EF4-FFF2-40B4-BE49-F238E27FC236}">
                <a16:creationId xmlns:a16="http://schemas.microsoft.com/office/drawing/2014/main" id="{8B51610C-1279-054F-75B0-08C8268F9A60}"/>
              </a:ext>
            </a:extLst>
          </p:cNvPr>
          <p:cNvPicPr>
            <a:picLocks noChangeAspect="1"/>
          </p:cNvPicPr>
          <p:nvPr/>
        </p:nvPicPr>
        <p:blipFill>
          <a:blip r:embed="rId3"/>
          <a:stretch>
            <a:fillRect/>
          </a:stretch>
        </p:blipFill>
        <p:spPr>
          <a:xfrm>
            <a:off x="5578531" y="2536593"/>
            <a:ext cx="5184409" cy="3476079"/>
          </a:xfrm>
          <a:prstGeom prst="rect">
            <a:avLst/>
          </a:prstGeom>
        </p:spPr>
      </p:pic>
    </p:spTree>
    <p:extLst>
      <p:ext uri="{BB962C8B-B14F-4D97-AF65-F5344CB8AC3E}">
        <p14:creationId xmlns:p14="http://schemas.microsoft.com/office/powerpoint/2010/main" val="1813198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18E946-0B50-40BB-A089-4B9EAAFEB20D}"/>
              </a:ext>
            </a:extLst>
          </p:cNvPr>
          <p:cNvSpPr>
            <a:spLocks noGrp="1"/>
          </p:cNvSpPr>
          <p:nvPr>
            <p:ph type="title"/>
          </p:nvPr>
        </p:nvSpPr>
        <p:spPr>
          <a:xfrm>
            <a:off x="919480" y="2773045"/>
            <a:ext cx="10515600" cy="1103189"/>
          </a:xfrm>
        </p:spPr>
        <p:txBody>
          <a:bodyPr>
            <a:normAutofit/>
          </a:bodyPr>
          <a:lstStyle/>
          <a:p>
            <a:r>
              <a:rPr lang="zh-CN" altLang="en-US" sz="5000" dirty="0"/>
              <a:t>面向对象的仿“雷电战机”游戏</a:t>
            </a:r>
            <a:endParaRPr lang="en-US" sz="5000" dirty="0"/>
          </a:p>
        </p:txBody>
      </p:sp>
    </p:spTree>
    <p:extLst>
      <p:ext uri="{BB962C8B-B14F-4D97-AF65-F5344CB8AC3E}">
        <p14:creationId xmlns:p14="http://schemas.microsoft.com/office/powerpoint/2010/main" val="43864786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5B2415-FFB3-AB57-EE11-A4ECEBD55DEE}"/>
              </a:ext>
            </a:extLst>
          </p:cNvPr>
          <p:cNvSpPr>
            <a:spLocks noGrp="1"/>
          </p:cNvSpPr>
          <p:nvPr>
            <p:ph type="title"/>
          </p:nvPr>
        </p:nvSpPr>
        <p:spPr/>
        <p:txBody>
          <a:bodyPr/>
          <a:lstStyle/>
          <a:p>
            <a:r>
              <a:rPr lang="zh-CN" altLang="en-US" sz="4000" dirty="0"/>
              <a:t>面向对象的仿“雷电战机”游戏</a:t>
            </a:r>
            <a:endParaRPr lang="zh-CN" altLang="en-US" dirty="0">
              <a:solidFill>
                <a:srgbClr val="0070C0"/>
              </a:solidFill>
            </a:endParaRPr>
          </a:p>
        </p:txBody>
      </p:sp>
      <p:pic>
        <p:nvPicPr>
          <p:cNvPr id="6" name="图片 5">
            <a:extLst>
              <a:ext uri="{FF2B5EF4-FFF2-40B4-BE49-F238E27FC236}">
                <a16:creationId xmlns:a16="http://schemas.microsoft.com/office/drawing/2014/main" id="{5A054FF6-F902-18B4-E40C-02A8891817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123246" y="1468314"/>
            <a:ext cx="6498273" cy="5122052"/>
          </a:xfrm>
          <a:prstGeom prst="rect">
            <a:avLst/>
          </a:prstGeom>
          <a:noFill/>
          <a:ln>
            <a:noFill/>
          </a:ln>
        </p:spPr>
      </p:pic>
    </p:spTree>
    <p:extLst>
      <p:ext uri="{BB962C8B-B14F-4D97-AF65-F5344CB8AC3E}">
        <p14:creationId xmlns:p14="http://schemas.microsoft.com/office/powerpoint/2010/main" val="406449095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5B2415-FFB3-AB57-EE11-A4ECEBD55DEE}"/>
              </a:ext>
            </a:extLst>
          </p:cNvPr>
          <p:cNvSpPr>
            <a:spLocks noGrp="1"/>
          </p:cNvSpPr>
          <p:nvPr>
            <p:ph type="title"/>
          </p:nvPr>
        </p:nvSpPr>
        <p:spPr/>
        <p:txBody>
          <a:bodyPr/>
          <a:lstStyle/>
          <a:p>
            <a:r>
              <a:rPr lang="zh-CN" altLang="en-US" sz="4000" dirty="0"/>
              <a:t>面向对象的仿“雷电战机”游戏</a:t>
            </a:r>
            <a:endParaRPr lang="zh-CN" altLang="en-US" dirty="0">
              <a:solidFill>
                <a:srgbClr val="0070C0"/>
              </a:solidFill>
            </a:endParaRPr>
          </a:p>
        </p:txBody>
      </p:sp>
      <p:sp>
        <p:nvSpPr>
          <p:cNvPr id="8" name="文本框 7">
            <a:extLst>
              <a:ext uri="{FF2B5EF4-FFF2-40B4-BE49-F238E27FC236}">
                <a16:creationId xmlns:a16="http://schemas.microsoft.com/office/drawing/2014/main" id="{2EF23277-E3E4-95AF-FD97-3FF47299FA3C}"/>
              </a:ext>
            </a:extLst>
          </p:cNvPr>
          <p:cNvSpPr txBox="1"/>
          <p:nvPr/>
        </p:nvSpPr>
        <p:spPr>
          <a:xfrm>
            <a:off x="528320" y="1652955"/>
            <a:ext cx="10139680" cy="958165"/>
          </a:xfrm>
          <a:prstGeom prst="rect">
            <a:avLst/>
          </a:prstGeom>
          <a:noFill/>
        </p:spPr>
        <p:txBody>
          <a:bodyPr wrap="square">
            <a:spAutoFit/>
          </a:bodyPr>
          <a:lstStyle/>
          <a:p>
            <a:r>
              <a:rPr lang="zh-CN" altLang="en-US" sz="2800" dirty="0">
                <a:hlinkClick r:id="rId2"/>
              </a:rPr>
              <a:t>https://github.com/hwdong-net/cplusplus17/blob/master/projects/spaceInvander.cpp</a:t>
            </a:r>
            <a:endParaRPr lang="zh-CN" altLang="en-US" sz="2800" dirty="0"/>
          </a:p>
        </p:txBody>
      </p:sp>
    </p:spTree>
    <p:extLst>
      <p:ext uri="{BB962C8B-B14F-4D97-AF65-F5344CB8AC3E}">
        <p14:creationId xmlns:p14="http://schemas.microsoft.com/office/powerpoint/2010/main" val="13899128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E7F983-2072-4362-84CE-F8C728732B09}"/>
              </a:ext>
            </a:extLst>
          </p:cNvPr>
          <p:cNvSpPr>
            <a:spLocks noGrp="1"/>
          </p:cNvSpPr>
          <p:nvPr>
            <p:ph type="title"/>
          </p:nvPr>
        </p:nvSpPr>
        <p:spPr>
          <a:xfrm>
            <a:off x="802689" y="720231"/>
            <a:ext cx="10515600" cy="1103189"/>
          </a:xfrm>
        </p:spPr>
        <p:txBody>
          <a:bodyPr>
            <a:normAutofit/>
          </a:bodyPr>
          <a:lstStyle/>
          <a:p>
            <a:r>
              <a:rPr lang="zh-CN" altLang="en-US" dirty="0"/>
              <a:t>关注</a:t>
            </a:r>
          </a:p>
        </p:txBody>
      </p:sp>
      <p:sp>
        <p:nvSpPr>
          <p:cNvPr id="3" name="内容占位符 2">
            <a:extLst>
              <a:ext uri="{FF2B5EF4-FFF2-40B4-BE49-F238E27FC236}">
                <a16:creationId xmlns:a16="http://schemas.microsoft.com/office/drawing/2014/main" id="{EB9D0E60-DF8A-4D2F-B965-71946CE8AE1D}"/>
              </a:ext>
            </a:extLst>
          </p:cNvPr>
          <p:cNvSpPr>
            <a:spLocks noGrp="1"/>
          </p:cNvSpPr>
          <p:nvPr>
            <p:ph idx="1"/>
          </p:nvPr>
        </p:nvSpPr>
        <p:spPr>
          <a:xfrm>
            <a:off x="838200" y="2141280"/>
            <a:ext cx="10515600" cy="3355280"/>
          </a:xfrm>
        </p:spPr>
        <p:txBody>
          <a:bodyPr>
            <a:normAutofit/>
          </a:bodyPr>
          <a:lstStyle/>
          <a:p>
            <a:pPr marL="0" indent="0" algn="ctr">
              <a:lnSpc>
                <a:spcPct val="170000"/>
              </a:lnSpc>
              <a:buNone/>
            </a:pPr>
            <a:r>
              <a:rPr lang="en-US" altLang="zh-CN" sz="3200" dirty="0" err="1"/>
              <a:t>Youtube</a:t>
            </a:r>
            <a:r>
              <a:rPr lang="zh-CN" altLang="en-US" sz="3200" dirty="0"/>
              <a:t>频道：</a:t>
            </a:r>
            <a:r>
              <a:rPr lang="en-US" altLang="zh-CN" sz="3200" dirty="0">
                <a:hlinkClick r:id="rId2"/>
              </a:rPr>
              <a:t>https://www.youtube.com/c/hwdong</a:t>
            </a:r>
            <a:endParaRPr lang="en-US" altLang="zh-CN" sz="3200" dirty="0"/>
          </a:p>
          <a:p>
            <a:pPr marL="0" indent="0" algn="ctr">
              <a:lnSpc>
                <a:spcPct val="170000"/>
              </a:lnSpc>
              <a:buNone/>
            </a:pPr>
            <a:r>
              <a:rPr lang="zh-CN" altLang="en-US" sz="3200" dirty="0"/>
              <a:t>博客：</a:t>
            </a:r>
            <a:r>
              <a:rPr lang="en-US" altLang="zh-CN" sz="3200" dirty="0">
                <a:hlinkClick r:id="rId3"/>
              </a:rPr>
              <a:t>https://hwdong-net.github.io</a:t>
            </a:r>
            <a:endParaRPr lang="en-US" altLang="zh-CN" sz="3200" dirty="0"/>
          </a:p>
          <a:p>
            <a:pPr marL="0" indent="0" algn="ctr">
              <a:lnSpc>
                <a:spcPct val="170000"/>
              </a:lnSpc>
              <a:buNone/>
            </a:pPr>
            <a:r>
              <a:rPr lang="en-US" altLang="zh-CN" sz="3200" dirty="0"/>
              <a:t>Twitter</a:t>
            </a:r>
            <a:r>
              <a:rPr lang="zh-CN" altLang="en-US" sz="3200" dirty="0"/>
              <a:t>推特</a:t>
            </a:r>
            <a:r>
              <a:rPr lang="en-US" altLang="zh-CN" sz="3200" dirty="0"/>
              <a:t>: </a:t>
            </a:r>
            <a:r>
              <a:rPr lang="en-US" altLang="zh-CN" sz="3200" dirty="0">
                <a:hlinkClick r:id="rId4"/>
              </a:rPr>
              <a:t>https://twitter.com/hwdong </a:t>
            </a:r>
            <a:endParaRPr lang="en-US" altLang="zh-CN" sz="3200" dirty="0"/>
          </a:p>
          <a:p>
            <a:pPr marL="0" indent="0" algn="ctr">
              <a:lnSpc>
                <a:spcPct val="170000"/>
              </a:lnSpc>
              <a:buNone/>
            </a:pPr>
            <a:r>
              <a:rPr lang="en-US" altLang="zh-CN" sz="3200" dirty="0"/>
              <a:t>B</a:t>
            </a:r>
            <a:r>
              <a:rPr lang="zh-CN" altLang="en-US" sz="3200" dirty="0"/>
              <a:t>站：</a:t>
            </a:r>
            <a:r>
              <a:rPr lang="en-US" altLang="zh-CN" sz="3200" dirty="0" err="1"/>
              <a:t>hw</a:t>
            </a:r>
            <a:r>
              <a:rPr lang="en-US" altLang="zh-CN" sz="3200" dirty="0"/>
              <a:t>-dong</a:t>
            </a:r>
          </a:p>
        </p:txBody>
      </p:sp>
    </p:spTree>
    <p:extLst>
      <p:ext uri="{BB962C8B-B14F-4D97-AF65-F5344CB8AC3E}">
        <p14:creationId xmlns:p14="http://schemas.microsoft.com/office/powerpoint/2010/main" val="697165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937139-885A-4373-A9F1-3696677CF847}"/>
              </a:ext>
            </a:extLst>
          </p:cNvPr>
          <p:cNvSpPr>
            <a:spLocks noGrp="1"/>
          </p:cNvSpPr>
          <p:nvPr>
            <p:ph type="title"/>
          </p:nvPr>
        </p:nvSpPr>
        <p:spPr/>
        <p:txBody>
          <a:bodyPr/>
          <a:lstStyle/>
          <a:p>
            <a:r>
              <a:rPr lang="en-US" dirty="0"/>
              <a:t>Paddle(</a:t>
            </a:r>
            <a:r>
              <a:rPr lang="zh-CN" altLang="en-US" dirty="0"/>
              <a:t>球拍</a:t>
            </a:r>
            <a:r>
              <a:rPr lang="en-US" altLang="zh-CN" dirty="0"/>
              <a:t>)</a:t>
            </a:r>
            <a:r>
              <a:rPr lang="zh-CN" altLang="en-US" dirty="0"/>
              <a:t>是一个特殊的精灵</a:t>
            </a:r>
            <a:endParaRPr lang="en-US" dirty="0"/>
          </a:p>
        </p:txBody>
      </p:sp>
      <p:pic>
        <p:nvPicPr>
          <p:cNvPr id="6" name="图片 5">
            <a:extLst>
              <a:ext uri="{FF2B5EF4-FFF2-40B4-BE49-F238E27FC236}">
                <a16:creationId xmlns:a16="http://schemas.microsoft.com/office/drawing/2014/main" id="{7DDC56FD-056D-4ECA-B6F9-F411C9EBC21C}"/>
              </a:ext>
            </a:extLst>
          </p:cNvPr>
          <p:cNvPicPr>
            <a:picLocks noChangeAspect="1"/>
          </p:cNvPicPr>
          <p:nvPr/>
        </p:nvPicPr>
        <p:blipFill>
          <a:blip r:embed="rId2"/>
          <a:stretch>
            <a:fillRect/>
          </a:stretch>
        </p:blipFill>
        <p:spPr>
          <a:xfrm>
            <a:off x="1055052" y="1641157"/>
            <a:ext cx="8293326" cy="1884363"/>
          </a:xfrm>
          <a:prstGeom prst="rect">
            <a:avLst/>
          </a:prstGeom>
        </p:spPr>
      </p:pic>
      <p:pic>
        <p:nvPicPr>
          <p:cNvPr id="7" name="图片 6">
            <a:extLst>
              <a:ext uri="{FF2B5EF4-FFF2-40B4-BE49-F238E27FC236}">
                <a16:creationId xmlns:a16="http://schemas.microsoft.com/office/drawing/2014/main" id="{702081A0-5BA3-41EE-9935-EDE2347A23E9}"/>
              </a:ext>
            </a:extLst>
          </p:cNvPr>
          <p:cNvPicPr>
            <a:picLocks noChangeAspect="1"/>
          </p:cNvPicPr>
          <p:nvPr/>
        </p:nvPicPr>
        <p:blipFill>
          <a:blip r:embed="rId3"/>
          <a:stretch>
            <a:fillRect/>
          </a:stretch>
        </p:blipFill>
        <p:spPr>
          <a:xfrm>
            <a:off x="1079500" y="3801745"/>
            <a:ext cx="6540500" cy="2914788"/>
          </a:xfrm>
          <a:prstGeom prst="rect">
            <a:avLst/>
          </a:prstGeom>
        </p:spPr>
      </p:pic>
    </p:spTree>
    <p:extLst>
      <p:ext uri="{BB962C8B-B14F-4D97-AF65-F5344CB8AC3E}">
        <p14:creationId xmlns:p14="http://schemas.microsoft.com/office/powerpoint/2010/main" val="3586819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8DC8BB-A333-4939-8DEC-95A9C9680FFE}"/>
              </a:ext>
            </a:extLst>
          </p:cNvPr>
          <p:cNvSpPr>
            <a:spLocks noGrp="1"/>
          </p:cNvSpPr>
          <p:nvPr>
            <p:ph type="title"/>
          </p:nvPr>
        </p:nvSpPr>
        <p:spPr>
          <a:xfrm>
            <a:off x="2989344" y="1974063"/>
            <a:ext cx="5575756" cy="1103189"/>
          </a:xfrm>
        </p:spPr>
        <p:txBody>
          <a:bodyPr>
            <a:normAutofit/>
          </a:bodyPr>
          <a:lstStyle/>
          <a:p>
            <a:r>
              <a:rPr lang="zh-CN" altLang="en-US" sz="5000" dirty="0"/>
              <a:t>隐藏（</a:t>
            </a:r>
            <a:r>
              <a:rPr lang="en-US" sz="5000" dirty="0"/>
              <a:t>hide</a:t>
            </a:r>
            <a:r>
              <a:rPr lang="zh-CN" altLang="en-US" sz="5000" dirty="0"/>
              <a:t>）</a:t>
            </a:r>
            <a:endParaRPr lang="en-US" sz="5000" dirty="0"/>
          </a:p>
        </p:txBody>
      </p:sp>
      <p:sp>
        <p:nvSpPr>
          <p:cNvPr id="7" name="文本框 6">
            <a:extLst>
              <a:ext uri="{FF2B5EF4-FFF2-40B4-BE49-F238E27FC236}">
                <a16:creationId xmlns:a16="http://schemas.microsoft.com/office/drawing/2014/main" id="{EB9D3760-3A26-6CC6-C27F-2F58DC2F80FA}"/>
              </a:ext>
            </a:extLst>
          </p:cNvPr>
          <p:cNvSpPr txBox="1"/>
          <p:nvPr/>
        </p:nvSpPr>
        <p:spPr>
          <a:xfrm>
            <a:off x="3243160" y="3651021"/>
            <a:ext cx="5216685" cy="523220"/>
          </a:xfrm>
          <a:prstGeom prst="rect">
            <a:avLst/>
          </a:prstGeom>
          <a:noFill/>
        </p:spPr>
        <p:txBody>
          <a:bodyPr wrap="square" rtlCol="0">
            <a:spAutoFit/>
          </a:bodyPr>
          <a:lstStyle/>
          <a:p>
            <a:r>
              <a:rPr lang="zh-CN" altLang="en-US" sz="2800" dirty="0"/>
              <a:t>派生类成员隐藏基类同名成员</a:t>
            </a:r>
          </a:p>
        </p:txBody>
      </p:sp>
    </p:spTree>
    <p:extLst>
      <p:ext uri="{BB962C8B-B14F-4D97-AF65-F5344CB8AC3E}">
        <p14:creationId xmlns:p14="http://schemas.microsoft.com/office/powerpoint/2010/main" val="2660667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8DC8BB-A333-4939-8DEC-95A9C9680FFE}"/>
              </a:ext>
            </a:extLst>
          </p:cNvPr>
          <p:cNvSpPr>
            <a:spLocks noGrp="1"/>
          </p:cNvSpPr>
          <p:nvPr>
            <p:ph type="title"/>
          </p:nvPr>
        </p:nvSpPr>
        <p:spPr/>
        <p:txBody>
          <a:bodyPr/>
          <a:lstStyle/>
          <a:p>
            <a:r>
              <a:rPr lang="zh-CN" altLang="en-US" dirty="0"/>
              <a:t>成员的隐藏（</a:t>
            </a:r>
            <a:r>
              <a:rPr lang="en-US" dirty="0"/>
              <a:t>hide</a:t>
            </a:r>
            <a:r>
              <a:rPr lang="zh-CN" altLang="en-US" dirty="0"/>
              <a:t>）</a:t>
            </a:r>
            <a:endParaRPr lang="en-US" dirty="0"/>
          </a:p>
        </p:txBody>
      </p:sp>
      <p:sp>
        <p:nvSpPr>
          <p:cNvPr id="3" name="内容占位符 2">
            <a:extLst>
              <a:ext uri="{FF2B5EF4-FFF2-40B4-BE49-F238E27FC236}">
                <a16:creationId xmlns:a16="http://schemas.microsoft.com/office/drawing/2014/main" id="{655698D0-FEB2-4AD3-8C76-76D354309CBA}"/>
              </a:ext>
            </a:extLst>
          </p:cNvPr>
          <p:cNvSpPr>
            <a:spLocks noGrp="1"/>
          </p:cNvSpPr>
          <p:nvPr>
            <p:ph idx="1"/>
          </p:nvPr>
        </p:nvSpPr>
        <p:spPr>
          <a:xfrm>
            <a:off x="838200" y="5110480"/>
            <a:ext cx="10515600" cy="1066483"/>
          </a:xfrm>
        </p:spPr>
        <p:txBody>
          <a:bodyPr>
            <a:normAutofit fontScale="92500" lnSpcReduction="10000"/>
          </a:bodyPr>
          <a:lstStyle/>
          <a:p>
            <a:r>
              <a:rPr lang="en-US" altLang="zh-CN" dirty="0"/>
              <a:t>Ball</a:t>
            </a:r>
            <a:r>
              <a:rPr lang="zh-CN" altLang="en-US" dirty="0"/>
              <a:t>类重新定义了</a:t>
            </a:r>
            <a:r>
              <a:rPr lang="en-US" altLang="zh-CN" dirty="0"/>
              <a:t>draw()</a:t>
            </a:r>
            <a:r>
              <a:rPr lang="zh-CN" altLang="en-US" dirty="0"/>
              <a:t>成员函数，该函数就自动地隐藏了基类继承下来的</a:t>
            </a:r>
            <a:r>
              <a:rPr lang="en-US" altLang="zh-CN" dirty="0"/>
              <a:t>draw()</a:t>
            </a:r>
            <a:endParaRPr lang="en-US" dirty="0"/>
          </a:p>
        </p:txBody>
      </p:sp>
      <p:pic>
        <p:nvPicPr>
          <p:cNvPr id="4" name="图片 3">
            <a:extLst>
              <a:ext uri="{FF2B5EF4-FFF2-40B4-BE49-F238E27FC236}">
                <a16:creationId xmlns:a16="http://schemas.microsoft.com/office/drawing/2014/main" id="{D1587F44-9351-4E34-B422-9D4D1834A595}"/>
              </a:ext>
            </a:extLst>
          </p:cNvPr>
          <p:cNvPicPr>
            <a:picLocks noChangeAspect="1"/>
          </p:cNvPicPr>
          <p:nvPr/>
        </p:nvPicPr>
        <p:blipFill>
          <a:blip r:embed="rId2"/>
          <a:stretch>
            <a:fillRect/>
          </a:stretch>
        </p:blipFill>
        <p:spPr>
          <a:xfrm>
            <a:off x="1172209" y="1646872"/>
            <a:ext cx="8171779" cy="3179128"/>
          </a:xfrm>
          <a:prstGeom prst="rect">
            <a:avLst/>
          </a:prstGeom>
        </p:spPr>
      </p:pic>
    </p:spTree>
    <p:extLst>
      <p:ext uri="{BB962C8B-B14F-4D97-AF65-F5344CB8AC3E}">
        <p14:creationId xmlns:p14="http://schemas.microsoft.com/office/powerpoint/2010/main" val="2271343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8DC8BB-A333-4939-8DEC-95A9C9680FFE}"/>
              </a:ext>
            </a:extLst>
          </p:cNvPr>
          <p:cNvSpPr>
            <a:spLocks noGrp="1"/>
          </p:cNvSpPr>
          <p:nvPr>
            <p:ph type="title"/>
          </p:nvPr>
        </p:nvSpPr>
        <p:spPr/>
        <p:txBody>
          <a:bodyPr/>
          <a:lstStyle/>
          <a:p>
            <a:r>
              <a:rPr lang="zh-CN" altLang="en-US" dirty="0"/>
              <a:t>成员的隐藏（</a:t>
            </a:r>
            <a:r>
              <a:rPr lang="en-US" dirty="0"/>
              <a:t>hide</a:t>
            </a:r>
            <a:r>
              <a:rPr lang="zh-CN" altLang="en-US" dirty="0"/>
              <a:t>）</a:t>
            </a:r>
            <a:endParaRPr lang="en-US" dirty="0"/>
          </a:p>
        </p:txBody>
      </p:sp>
      <p:sp>
        <p:nvSpPr>
          <p:cNvPr id="3" name="内容占位符 2">
            <a:extLst>
              <a:ext uri="{FF2B5EF4-FFF2-40B4-BE49-F238E27FC236}">
                <a16:creationId xmlns:a16="http://schemas.microsoft.com/office/drawing/2014/main" id="{655698D0-FEB2-4AD3-8C76-76D354309CBA}"/>
              </a:ext>
            </a:extLst>
          </p:cNvPr>
          <p:cNvSpPr>
            <a:spLocks noGrp="1"/>
          </p:cNvSpPr>
          <p:nvPr>
            <p:ph idx="1"/>
          </p:nvPr>
        </p:nvSpPr>
        <p:spPr>
          <a:xfrm>
            <a:off x="838200" y="5110480"/>
            <a:ext cx="10515600" cy="1066483"/>
          </a:xfrm>
        </p:spPr>
        <p:txBody>
          <a:bodyPr>
            <a:normAutofit/>
          </a:bodyPr>
          <a:lstStyle/>
          <a:p>
            <a:r>
              <a:rPr lang="zh-CN" altLang="en-US" dirty="0"/>
              <a:t>通过</a:t>
            </a:r>
            <a:r>
              <a:rPr lang="en-US" altLang="zh-CN" dirty="0"/>
              <a:t>Ball</a:t>
            </a:r>
            <a:r>
              <a:rPr lang="zh-CN" altLang="en-US" dirty="0"/>
              <a:t>对象执行</a:t>
            </a:r>
            <a:r>
              <a:rPr lang="en-US" altLang="zh-CN" dirty="0"/>
              <a:t>draw()</a:t>
            </a:r>
            <a:r>
              <a:rPr lang="zh-CN" altLang="en-US" dirty="0"/>
              <a:t>函数调用的是</a:t>
            </a:r>
            <a:r>
              <a:rPr lang="en-US" altLang="zh-CN" dirty="0"/>
              <a:t>Ball</a:t>
            </a:r>
            <a:r>
              <a:rPr lang="zh-CN" altLang="en-US" dirty="0"/>
              <a:t>类自身的这个</a:t>
            </a:r>
            <a:r>
              <a:rPr lang="en-US" altLang="zh-CN" dirty="0"/>
              <a:t>draw()</a:t>
            </a:r>
            <a:r>
              <a:rPr lang="zh-CN" altLang="en-US" dirty="0"/>
              <a:t>函数</a:t>
            </a:r>
          </a:p>
        </p:txBody>
      </p:sp>
      <p:pic>
        <p:nvPicPr>
          <p:cNvPr id="5" name="图片 4">
            <a:extLst>
              <a:ext uri="{FF2B5EF4-FFF2-40B4-BE49-F238E27FC236}">
                <a16:creationId xmlns:a16="http://schemas.microsoft.com/office/drawing/2014/main" id="{8820BB13-F7C6-B681-99C9-9A68AF21879F}"/>
              </a:ext>
            </a:extLst>
          </p:cNvPr>
          <p:cNvPicPr>
            <a:picLocks noChangeAspect="1"/>
          </p:cNvPicPr>
          <p:nvPr/>
        </p:nvPicPr>
        <p:blipFill>
          <a:blip r:embed="rId2"/>
          <a:stretch>
            <a:fillRect/>
          </a:stretch>
        </p:blipFill>
        <p:spPr>
          <a:xfrm>
            <a:off x="1040030" y="1747520"/>
            <a:ext cx="6540500" cy="2914788"/>
          </a:xfrm>
          <a:prstGeom prst="rect">
            <a:avLst/>
          </a:prstGeom>
        </p:spPr>
      </p:pic>
    </p:spTree>
    <p:extLst>
      <p:ext uri="{BB962C8B-B14F-4D97-AF65-F5344CB8AC3E}">
        <p14:creationId xmlns:p14="http://schemas.microsoft.com/office/powerpoint/2010/main" val="2278509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8DC8BB-A333-4939-8DEC-95A9C9680FFE}"/>
              </a:ext>
            </a:extLst>
          </p:cNvPr>
          <p:cNvSpPr>
            <a:spLocks noGrp="1"/>
          </p:cNvSpPr>
          <p:nvPr>
            <p:ph type="title"/>
          </p:nvPr>
        </p:nvSpPr>
        <p:spPr/>
        <p:txBody>
          <a:bodyPr/>
          <a:lstStyle/>
          <a:p>
            <a:r>
              <a:rPr lang="zh-CN" altLang="en-US" dirty="0"/>
              <a:t>成员的隐藏（</a:t>
            </a:r>
            <a:r>
              <a:rPr lang="en-US" dirty="0"/>
              <a:t>hide</a:t>
            </a:r>
            <a:r>
              <a:rPr lang="zh-CN" altLang="en-US" dirty="0"/>
              <a:t>）</a:t>
            </a:r>
            <a:endParaRPr lang="en-US" dirty="0"/>
          </a:p>
        </p:txBody>
      </p:sp>
      <p:sp>
        <p:nvSpPr>
          <p:cNvPr id="3" name="内容占位符 2">
            <a:extLst>
              <a:ext uri="{FF2B5EF4-FFF2-40B4-BE49-F238E27FC236}">
                <a16:creationId xmlns:a16="http://schemas.microsoft.com/office/drawing/2014/main" id="{655698D0-FEB2-4AD3-8C76-76D354309CBA}"/>
              </a:ext>
            </a:extLst>
          </p:cNvPr>
          <p:cNvSpPr>
            <a:spLocks noGrp="1"/>
          </p:cNvSpPr>
          <p:nvPr>
            <p:ph idx="1"/>
          </p:nvPr>
        </p:nvSpPr>
        <p:spPr>
          <a:xfrm>
            <a:off x="838200" y="5110480"/>
            <a:ext cx="10515600" cy="1066483"/>
          </a:xfrm>
        </p:spPr>
        <p:txBody>
          <a:bodyPr>
            <a:normAutofit/>
          </a:bodyPr>
          <a:lstStyle/>
          <a:p>
            <a:r>
              <a:rPr lang="zh-CN" altLang="en-US" dirty="0"/>
              <a:t>隐藏的目的：避免不可预见和违反直觉的错误</a:t>
            </a:r>
          </a:p>
        </p:txBody>
      </p:sp>
      <p:pic>
        <p:nvPicPr>
          <p:cNvPr id="5" name="图片 4">
            <a:extLst>
              <a:ext uri="{FF2B5EF4-FFF2-40B4-BE49-F238E27FC236}">
                <a16:creationId xmlns:a16="http://schemas.microsoft.com/office/drawing/2014/main" id="{8820BB13-F7C6-B681-99C9-9A68AF21879F}"/>
              </a:ext>
            </a:extLst>
          </p:cNvPr>
          <p:cNvPicPr>
            <a:picLocks noChangeAspect="1"/>
          </p:cNvPicPr>
          <p:nvPr/>
        </p:nvPicPr>
        <p:blipFill>
          <a:blip r:embed="rId2"/>
          <a:stretch>
            <a:fillRect/>
          </a:stretch>
        </p:blipFill>
        <p:spPr>
          <a:xfrm>
            <a:off x="1040030" y="1747520"/>
            <a:ext cx="6540500" cy="2914788"/>
          </a:xfrm>
          <a:prstGeom prst="rect">
            <a:avLst/>
          </a:prstGeom>
        </p:spPr>
      </p:pic>
      <p:sp>
        <p:nvSpPr>
          <p:cNvPr id="4" name="对话气泡: 圆角矩形 3">
            <a:extLst>
              <a:ext uri="{FF2B5EF4-FFF2-40B4-BE49-F238E27FC236}">
                <a16:creationId xmlns:a16="http://schemas.microsoft.com/office/drawing/2014/main" id="{0F39C97A-C1E2-5133-5B55-34916EFE70CA}"/>
              </a:ext>
            </a:extLst>
          </p:cNvPr>
          <p:cNvSpPr/>
          <p:nvPr/>
        </p:nvSpPr>
        <p:spPr>
          <a:xfrm>
            <a:off x="4670677" y="2657680"/>
            <a:ext cx="4012834" cy="547233"/>
          </a:xfrm>
          <a:prstGeom prst="wedgeRoundRectCallout">
            <a:avLst>
              <a:gd name="adj1" fmla="val -67791"/>
              <a:gd name="adj2" fmla="val 449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不会调用</a:t>
            </a:r>
            <a:r>
              <a:rPr lang="en-US" altLang="zh-CN" sz="2400" dirty="0"/>
              <a:t>Sprite</a:t>
            </a:r>
            <a:r>
              <a:rPr lang="zh-CN" altLang="en-US" sz="2400" dirty="0"/>
              <a:t>的</a:t>
            </a:r>
            <a:r>
              <a:rPr lang="en-US" altLang="zh-CN" sz="2400" dirty="0"/>
              <a:t>draw()</a:t>
            </a:r>
            <a:r>
              <a:rPr lang="zh-CN" altLang="en-US" sz="2400" dirty="0"/>
              <a:t>函数</a:t>
            </a:r>
          </a:p>
        </p:txBody>
      </p:sp>
    </p:spTree>
    <p:extLst>
      <p:ext uri="{BB962C8B-B14F-4D97-AF65-F5344CB8AC3E}">
        <p14:creationId xmlns:p14="http://schemas.microsoft.com/office/powerpoint/2010/main" val="355835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8DC8BB-A333-4939-8DEC-95A9C9680FFE}"/>
              </a:ext>
            </a:extLst>
          </p:cNvPr>
          <p:cNvSpPr>
            <a:spLocks noGrp="1"/>
          </p:cNvSpPr>
          <p:nvPr>
            <p:ph type="title"/>
          </p:nvPr>
        </p:nvSpPr>
        <p:spPr/>
        <p:txBody>
          <a:bodyPr/>
          <a:lstStyle/>
          <a:p>
            <a:r>
              <a:rPr lang="zh-CN" altLang="en-US" dirty="0"/>
              <a:t>派生类无法访问基类</a:t>
            </a:r>
            <a:r>
              <a:rPr lang="en-US" altLang="zh-CN" dirty="0"/>
              <a:t>private</a:t>
            </a:r>
            <a:r>
              <a:rPr lang="zh-CN" altLang="en-US" dirty="0"/>
              <a:t>成员</a:t>
            </a:r>
            <a:endParaRPr lang="en-US" dirty="0"/>
          </a:p>
        </p:txBody>
      </p:sp>
      <p:sp>
        <p:nvSpPr>
          <p:cNvPr id="3" name="内容占位符 2">
            <a:extLst>
              <a:ext uri="{FF2B5EF4-FFF2-40B4-BE49-F238E27FC236}">
                <a16:creationId xmlns:a16="http://schemas.microsoft.com/office/drawing/2014/main" id="{655698D0-FEB2-4AD3-8C76-76D354309CBA}"/>
              </a:ext>
            </a:extLst>
          </p:cNvPr>
          <p:cNvSpPr>
            <a:spLocks noGrp="1"/>
          </p:cNvSpPr>
          <p:nvPr>
            <p:ph idx="1"/>
          </p:nvPr>
        </p:nvSpPr>
        <p:spPr>
          <a:xfrm>
            <a:off x="838200" y="5110480"/>
            <a:ext cx="10515600" cy="1066483"/>
          </a:xfrm>
        </p:spPr>
        <p:txBody>
          <a:bodyPr>
            <a:normAutofit/>
          </a:bodyPr>
          <a:lstStyle/>
          <a:p>
            <a:r>
              <a:rPr lang="zh-CN" altLang="en-US" dirty="0"/>
              <a:t>修改基类成员的访问控制属性为</a:t>
            </a:r>
            <a:r>
              <a:rPr lang="en-US" altLang="zh-CN" dirty="0">
                <a:solidFill>
                  <a:schemeClr val="accent1"/>
                </a:solidFill>
              </a:rPr>
              <a:t>protected</a:t>
            </a:r>
            <a:r>
              <a:rPr lang="en-US" altLang="zh-CN" dirty="0"/>
              <a:t> </a:t>
            </a:r>
            <a:endParaRPr lang="en-US" dirty="0"/>
          </a:p>
        </p:txBody>
      </p:sp>
      <p:pic>
        <p:nvPicPr>
          <p:cNvPr id="4" name="图片 3">
            <a:extLst>
              <a:ext uri="{FF2B5EF4-FFF2-40B4-BE49-F238E27FC236}">
                <a16:creationId xmlns:a16="http://schemas.microsoft.com/office/drawing/2014/main" id="{D1587F44-9351-4E34-B422-9D4D1834A595}"/>
              </a:ext>
            </a:extLst>
          </p:cNvPr>
          <p:cNvPicPr>
            <a:picLocks noChangeAspect="1"/>
          </p:cNvPicPr>
          <p:nvPr/>
        </p:nvPicPr>
        <p:blipFill>
          <a:blip r:embed="rId2"/>
          <a:stretch>
            <a:fillRect/>
          </a:stretch>
        </p:blipFill>
        <p:spPr>
          <a:xfrm>
            <a:off x="1172209" y="1646872"/>
            <a:ext cx="8171779" cy="3179128"/>
          </a:xfrm>
          <a:prstGeom prst="rect">
            <a:avLst/>
          </a:prstGeom>
        </p:spPr>
      </p:pic>
    </p:spTree>
    <p:extLst>
      <p:ext uri="{BB962C8B-B14F-4D97-AF65-F5344CB8AC3E}">
        <p14:creationId xmlns:p14="http://schemas.microsoft.com/office/powerpoint/2010/main" val="256533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8DC8BB-A333-4939-8DEC-95A9C9680FFE}"/>
              </a:ext>
            </a:extLst>
          </p:cNvPr>
          <p:cNvSpPr>
            <a:spLocks noGrp="1"/>
          </p:cNvSpPr>
          <p:nvPr>
            <p:ph type="title"/>
          </p:nvPr>
        </p:nvSpPr>
        <p:spPr/>
        <p:txBody>
          <a:bodyPr/>
          <a:lstStyle/>
          <a:p>
            <a:r>
              <a:rPr lang="en-US" altLang="zh-CN" dirty="0"/>
              <a:t>protected</a:t>
            </a:r>
            <a:endParaRPr lang="en-US" dirty="0"/>
          </a:p>
        </p:txBody>
      </p:sp>
      <p:sp>
        <p:nvSpPr>
          <p:cNvPr id="3" name="内容占位符 2">
            <a:extLst>
              <a:ext uri="{FF2B5EF4-FFF2-40B4-BE49-F238E27FC236}">
                <a16:creationId xmlns:a16="http://schemas.microsoft.com/office/drawing/2014/main" id="{655698D0-FEB2-4AD3-8C76-76D354309CBA}"/>
              </a:ext>
            </a:extLst>
          </p:cNvPr>
          <p:cNvSpPr>
            <a:spLocks noGrp="1"/>
          </p:cNvSpPr>
          <p:nvPr>
            <p:ph idx="1"/>
          </p:nvPr>
        </p:nvSpPr>
        <p:spPr>
          <a:xfrm>
            <a:off x="1010920" y="1452880"/>
            <a:ext cx="10515600" cy="1066483"/>
          </a:xfrm>
        </p:spPr>
        <p:txBody>
          <a:bodyPr>
            <a:normAutofit/>
          </a:bodyPr>
          <a:lstStyle/>
          <a:p>
            <a:r>
              <a:rPr lang="zh-CN" altLang="en-US" dirty="0"/>
              <a:t>基类的</a:t>
            </a:r>
            <a:r>
              <a:rPr lang="en-US" altLang="zh-CN" dirty="0"/>
              <a:t>protected</a:t>
            </a:r>
            <a:r>
              <a:rPr lang="zh-CN" altLang="en-US" dirty="0"/>
              <a:t>成员</a:t>
            </a:r>
            <a:r>
              <a:rPr lang="en-US" altLang="zh-CN" dirty="0"/>
              <a:t>pos</a:t>
            </a:r>
            <a:endParaRPr lang="en-US" dirty="0"/>
          </a:p>
        </p:txBody>
      </p:sp>
      <p:pic>
        <p:nvPicPr>
          <p:cNvPr id="5" name="图片 4">
            <a:extLst>
              <a:ext uri="{FF2B5EF4-FFF2-40B4-BE49-F238E27FC236}">
                <a16:creationId xmlns:a16="http://schemas.microsoft.com/office/drawing/2014/main" id="{634F9EBE-F2FC-447C-876A-19D16266BBF9}"/>
              </a:ext>
            </a:extLst>
          </p:cNvPr>
          <p:cNvPicPr>
            <a:picLocks noChangeAspect="1"/>
          </p:cNvPicPr>
          <p:nvPr/>
        </p:nvPicPr>
        <p:blipFill>
          <a:blip r:embed="rId2"/>
          <a:stretch>
            <a:fillRect/>
          </a:stretch>
        </p:blipFill>
        <p:spPr>
          <a:xfrm>
            <a:off x="994410" y="2241867"/>
            <a:ext cx="10325100" cy="4162425"/>
          </a:xfrm>
          <a:prstGeom prst="rect">
            <a:avLst/>
          </a:prstGeom>
        </p:spPr>
      </p:pic>
      <p:pic>
        <p:nvPicPr>
          <p:cNvPr id="6" name="图片 5">
            <a:extLst>
              <a:ext uri="{FF2B5EF4-FFF2-40B4-BE49-F238E27FC236}">
                <a16:creationId xmlns:a16="http://schemas.microsoft.com/office/drawing/2014/main" id="{C2152790-0FFC-4F1A-9663-F45132B38017}"/>
              </a:ext>
            </a:extLst>
          </p:cNvPr>
          <p:cNvPicPr>
            <a:picLocks noChangeAspect="1"/>
          </p:cNvPicPr>
          <p:nvPr/>
        </p:nvPicPr>
        <p:blipFill>
          <a:blip r:embed="rId3"/>
          <a:stretch>
            <a:fillRect/>
          </a:stretch>
        </p:blipFill>
        <p:spPr>
          <a:xfrm>
            <a:off x="3578225" y="3743642"/>
            <a:ext cx="7067550" cy="2581275"/>
          </a:xfrm>
          <a:prstGeom prst="rect">
            <a:avLst/>
          </a:prstGeom>
        </p:spPr>
      </p:pic>
    </p:spTree>
    <p:extLst>
      <p:ext uri="{BB962C8B-B14F-4D97-AF65-F5344CB8AC3E}">
        <p14:creationId xmlns:p14="http://schemas.microsoft.com/office/powerpoint/2010/main" val="2826466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03EA02-0491-4CB4-BD29-03884B366DBC}"/>
              </a:ext>
            </a:extLst>
          </p:cNvPr>
          <p:cNvSpPr>
            <a:spLocks noGrp="1"/>
          </p:cNvSpPr>
          <p:nvPr>
            <p:ph type="title"/>
          </p:nvPr>
        </p:nvSpPr>
        <p:spPr>
          <a:xfrm>
            <a:off x="2449912" y="2055102"/>
            <a:ext cx="6555941" cy="1103189"/>
          </a:xfrm>
        </p:spPr>
        <p:txBody>
          <a:bodyPr>
            <a:normAutofit/>
          </a:bodyPr>
          <a:lstStyle/>
          <a:p>
            <a:r>
              <a:rPr lang="zh-CN" altLang="en-US" sz="5000" b="1" dirty="0"/>
              <a:t>继承和派生</a:t>
            </a:r>
            <a:endParaRPr lang="en-US" sz="5000" b="1" dirty="0"/>
          </a:p>
        </p:txBody>
      </p:sp>
    </p:spTree>
    <p:extLst>
      <p:ext uri="{BB962C8B-B14F-4D97-AF65-F5344CB8AC3E}">
        <p14:creationId xmlns:p14="http://schemas.microsoft.com/office/powerpoint/2010/main" val="2915161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8DC8BB-A333-4939-8DEC-95A9C9680FFE}"/>
              </a:ext>
            </a:extLst>
          </p:cNvPr>
          <p:cNvSpPr>
            <a:spLocks noGrp="1"/>
          </p:cNvSpPr>
          <p:nvPr>
            <p:ph type="title"/>
          </p:nvPr>
        </p:nvSpPr>
        <p:spPr/>
        <p:txBody>
          <a:bodyPr/>
          <a:lstStyle/>
          <a:p>
            <a:r>
              <a:rPr lang="en-US" altLang="zh-CN" dirty="0"/>
              <a:t>protected</a:t>
            </a:r>
            <a:endParaRPr lang="en-US" dirty="0"/>
          </a:p>
        </p:txBody>
      </p:sp>
      <p:sp>
        <p:nvSpPr>
          <p:cNvPr id="3" name="内容占位符 2">
            <a:extLst>
              <a:ext uri="{FF2B5EF4-FFF2-40B4-BE49-F238E27FC236}">
                <a16:creationId xmlns:a16="http://schemas.microsoft.com/office/drawing/2014/main" id="{655698D0-FEB2-4AD3-8C76-76D354309CBA}"/>
              </a:ext>
            </a:extLst>
          </p:cNvPr>
          <p:cNvSpPr>
            <a:spLocks noGrp="1"/>
          </p:cNvSpPr>
          <p:nvPr>
            <p:ph idx="1"/>
          </p:nvPr>
        </p:nvSpPr>
        <p:spPr>
          <a:xfrm>
            <a:off x="1010920" y="1452880"/>
            <a:ext cx="10515600" cy="1066483"/>
          </a:xfrm>
        </p:spPr>
        <p:txBody>
          <a:bodyPr>
            <a:normAutofit/>
          </a:bodyPr>
          <a:lstStyle/>
          <a:p>
            <a:r>
              <a:rPr lang="zh-CN" altLang="en-US" dirty="0"/>
              <a:t>派生类可访问基类的</a:t>
            </a:r>
            <a:r>
              <a:rPr lang="en-US" altLang="zh-CN" dirty="0"/>
              <a:t>protected</a:t>
            </a:r>
            <a:r>
              <a:rPr lang="zh-CN" altLang="en-US" dirty="0"/>
              <a:t>成员</a:t>
            </a:r>
            <a:r>
              <a:rPr lang="en-US" altLang="zh-CN" dirty="0"/>
              <a:t>pos</a:t>
            </a:r>
            <a:endParaRPr lang="en-US" dirty="0"/>
          </a:p>
        </p:txBody>
      </p:sp>
      <p:pic>
        <p:nvPicPr>
          <p:cNvPr id="6" name="图片 5">
            <a:extLst>
              <a:ext uri="{FF2B5EF4-FFF2-40B4-BE49-F238E27FC236}">
                <a16:creationId xmlns:a16="http://schemas.microsoft.com/office/drawing/2014/main" id="{C2152790-0FFC-4F1A-9663-F45132B38017}"/>
              </a:ext>
            </a:extLst>
          </p:cNvPr>
          <p:cNvPicPr>
            <a:picLocks noChangeAspect="1"/>
          </p:cNvPicPr>
          <p:nvPr/>
        </p:nvPicPr>
        <p:blipFill>
          <a:blip r:embed="rId2"/>
          <a:stretch>
            <a:fillRect/>
          </a:stretch>
        </p:blipFill>
        <p:spPr>
          <a:xfrm>
            <a:off x="1180465" y="3906202"/>
            <a:ext cx="7067550" cy="2581275"/>
          </a:xfrm>
          <a:prstGeom prst="rect">
            <a:avLst/>
          </a:prstGeom>
        </p:spPr>
      </p:pic>
      <p:pic>
        <p:nvPicPr>
          <p:cNvPr id="4" name="图片 3">
            <a:extLst>
              <a:ext uri="{FF2B5EF4-FFF2-40B4-BE49-F238E27FC236}">
                <a16:creationId xmlns:a16="http://schemas.microsoft.com/office/drawing/2014/main" id="{6FE36BED-E1CE-499A-A0E9-C58C1B9B34EC}"/>
              </a:ext>
            </a:extLst>
          </p:cNvPr>
          <p:cNvPicPr>
            <a:picLocks noChangeAspect="1"/>
          </p:cNvPicPr>
          <p:nvPr/>
        </p:nvPicPr>
        <p:blipFill>
          <a:blip r:embed="rId3"/>
          <a:stretch>
            <a:fillRect/>
          </a:stretch>
        </p:blipFill>
        <p:spPr>
          <a:xfrm>
            <a:off x="1191895" y="2118042"/>
            <a:ext cx="8020050" cy="1362075"/>
          </a:xfrm>
          <a:prstGeom prst="rect">
            <a:avLst/>
          </a:prstGeom>
        </p:spPr>
      </p:pic>
    </p:spTree>
    <p:extLst>
      <p:ext uri="{BB962C8B-B14F-4D97-AF65-F5344CB8AC3E}">
        <p14:creationId xmlns:p14="http://schemas.microsoft.com/office/powerpoint/2010/main" val="497358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8DC8BB-A333-4939-8DEC-95A9C9680FFE}"/>
              </a:ext>
            </a:extLst>
          </p:cNvPr>
          <p:cNvSpPr>
            <a:spLocks noGrp="1"/>
          </p:cNvSpPr>
          <p:nvPr>
            <p:ph type="title"/>
          </p:nvPr>
        </p:nvSpPr>
        <p:spPr/>
        <p:txBody>
          <a:bodyPr/>
          <a:lstStyle/>
          <a:p>
            <a:r>
              <a:rPr lang="zh-CN" altLang="en-US" dirty="0"/>
              <a:t>派生类访问被</a:t>
            </a:r>
            <a:r>
              <a:rPr lang="en-US" altLang="zh-CN" dirty="0"/>
              <a:t>hide</a:t>
            </a:r>
            <a:r>
              <a:rPr lang="zh-CN" altLang="en-US" dirty="0"/>
              <a:t>的成员</a:t>
            </a:r>
            <a:endParaRPr lang="en-US" dirty="0"/>
          </a:p>
        </p:txBody>
      </p:sp>
      <p:sp>
        <p:nvSpPr>
          <p:cNvPr id="3" name="内容占位符 2">
            <a:extLst>
              <a:ext uri="{FF2B5EF4-FFF2-40B4-BE49-F238E27FC236}">
                <a16:creationId xmlns:a16="http://schemas.microsoft.com/office/drawing/2014/main" id="{655698D0-FEB2-4AD3-8C76-76D354309CBA}"/>
              </a:ext>
            </a:extLst>
          </p:cNvPr>
          <p:cNvSpPr>
            <a:spLocks noGrp="1"/>
          </p:cNvSpPr>
          <p:nvPr>
            <p:ph idx="1"/>
          </p:nvPr>
        </p:nvSpPr>
        <p:spPr>
          <a:xfrm>
            <a:off x="1010920" y="1452880"/>
            <a:ext cx="10515600" cy="1066483"/>
          </a:xfrm>
        </p:spPr>
        <p:txBody>
          <a:bodyPr>
            <a:normAutofit/>
          </a:bodyPr>
          <a:lstStyle/>
          <a:p>
            <a:r>
              <a:rPr lang="zh-CN" altLang="en-US" dirty="0"/>
              <a:t>用</a:t>
            </a:r>
            <a:r>
              <a:rPr lang="zh-CN" altLang="en-US" dirty="0">
                <a:solidFill>
                  <a:srgbClr val="0070C0"/>
                </a:solidFill>
              </a:rPr>
              <a:t>基类作用域</a:t>
            </a:r>
            <a:endParaRPr lang="en-US" dirty="0">
              <a:solidFill>
                <a:srgbClr val="0070C0"/>
              </a:solidFill>
            </a:endParaRPr>
          </a:p>
        </p:txBody>
      </p:sp>
      <p:pic>
        <p:nvPicPr>
          <p:cNvPr id="5" name="图片 4">
            <a:extLst>
              <a:ext uri="{FF2B5EF4-FFF2-40B4-BE49-F238E27FC236}">
                <a16:creationId xmlns:a16="http://schemas.microsoft.com/office/drawing/2014/main" id="{54EF7167-C6C2-47B5-AC89-D81B9115A8C2}"/>
              </a:ext>
            </a:extLst>
          </p:cNvPr>
          <p:cNvPicPr>
            <a:picLocks noChangeAspect="1"/>
          </p:cNvPicPr>
          <p:nvPr/>
        </p:nvPicPr>
        <p:blipFill>
          <a:blip r:embed="rId2"/>
          <a:stretch>
            <a:fillRect/>
          </a:stretch>
        </p:blipFill>
        <p:spPr>
          <a:xfrm>
            <a:off x="1257617" y="2331402"/>
            <a:ext cx="9569876" cy="2992438"/>
          </a:xfrm>
          <a:prstGeom prst="rect">
            <a:avLst/>
          </a:prstGeom>
        </p:spPr>
      </p:pic>
      <p:sp>
        <p:nvSpPr>
          <p:cNvPr id="7" name="矩形 6">
            <a:extLst>
              <a:ext uri="{FF2B5EF4-FFF2-40B4-BE49-F238E27FC236}">
                <a16:creationId xmlns:a16="http://schemas.microsoft.com/office/drawing/2014/main" id="{DBFC9993-6E9A-4AFF-BA2C-A4C5AF534E52}"/>
              </a:ext>
            </a:extLst>
          </p:cNvPr>
          <p:cNvSpPr/>
          <p:nvPr/>
        </p:nvSpPr>
        <p:spPr>
          <a:xfrm>
            <a:off x="2255520" y="3972560"/>
            <a:ext cx="1249680" cy="345440"/>
          </a:xfrm>
          <a:prstGeom prst="rect">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121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5588C93-0898-4DF2-BB58-95E257B37CD6}"/>
              </a:ext>
            </a:extLst>
          </p:cNvPr>
          <p:cNvPicPr>
            <a:picLocks noChangeAspect="1"/>
          </p:cNvPicPr>
          <p:nvPr/>
        </p:nvPicPr>
        <p:blipFill>
          <a:blip r:embed="rId2"/>
          <a:stretch>
            <a:fillRect/>
          </a:stretch>
        </p:blipFill>
        <p:spPr>
          <a:xfrm>
            <a:off x="1165542" y="716597"/>
            <a:ext cx="5553075" cy="2600325"/>
          </a:xfrm>
          <a:prstGeom prst="rect">
            <a:avLst/>
          </a:prstGeom>
        </p:spPr>
      </p:pic>
      <p:pic>
        <p:nvPicPr>
          <p:cNvPr id="5" name="图片 4">
            <a:extLst>
              <a:ext uri="{FF2B5EF4-FFF2-40B4-BE49-F238E27FC236}">
                <a16:creationId xmlns:a16="http://schemas.microsoft.com/office/drawing/2014/main" id="{4AB0CF36-9F26-4BD8-8B63-0B3426C2811E}"/>
              </a:ext>
            </a:extLst>
          </p:cNvPr>
          <p:cNvPicPr>
            <a:picLocks noChangeAspect="1"/>
          </p:cNvPicPr>
          <p:nvPr/>
        </p:nvPicPr>
        <p:blipFill>
          <a:blip r:embed="rId3"/>
          <a:stretch>
            <a:fillRect/>
          </a:stretch>
        </p:blipFill>
        <p:spPr>
          <a:xfrm>
            <a:off x="1176655" y="3788410"/>
            <a:ext cx="5366385" cy="2103766"/>
          </a:xfrm>
          <a:prstGeom prst="rect">
            <a:avLst/>
          </a:prstGeom>
        </p:spPr>
      </p:pic>
    </p:spTree>
    <p:extLst>
      <p:ext uri="{BB962C8B-B14F-4D97-AF65-F5344CB8AC3E}">
        <p14:creationId xmlns:p14="http://schemas.microsoft.com/office/powerpoint/2010/main" val="1584427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9100CA-2F55-A3E4-68F3-6B92AF65CB67}"/>
              </a:ext>
            </a:extLst>
          </p:cNvPr>
          <p:cNvSpPr>
            <a:spLocks noGrp="1"/>
          </p:cNvSpPr>
          <p:nvPr>
            <p:ph type="title"/>
          </p:nvPr>
        </p:nvSpPr>
        <p:spPr/>
        <p:txBody>
          <a:bodyPr/>
          <a:lstStyle/>
          <a:p>
            <a:r>
              <a:rPr lang="en-US" altLang="zh-CN" dirty="0"/>
              <a:t>Hide</a:t>
            </a:r>
            <a:r>
              <a:rPr lang="zh-CN" altLang="en-US" dirty="0"/>
              <a:t>（隐藏）</a:t>
            </a:r>
          </a:p>
        </p:txBody>
      </p:sp>
      <p:sp>
        <p:nvSpPr>
          <p:cNvPr id="3" name="内容占位符 2">
            <a:extLst>
              <a:ext uri="{FF2B5EF4-FFF2-40B4-BE49-F238E27FC236}">
                <a16:creationId xmlns:a16="http://schemas.microsoft.com/office/drawing/2014/main" id="{10D31060-1888-B941-392A-E747D820172B}"/>
              </a:ext>
            </a:extLst>
          </p:cNvPr>
          <p:cNvSpPr>
            <a:spLocks noGrp="1"/>
          </p:cNvSpPr>
          <p:nvPr>
            <p:ph idx="1"/>
          </p:nvPr>
        </p:nvSpPr>
        <p:spPr/>
        <p:txBody>
          <a:bodyPr/>
          <a:lstStyle/>
          <a:p>
            <a:r>
              <a:rPr lang="zh-CN" altLang="en-US" dirty="0"/>
              <a:t>只要派生类的成员函数名和基类的成员函数名相同，在派生类中这个同名函数就隐藏了基类的同名函数，即使这</a:t>
            </a:r>
            <a:r>
              <a:rPr lang="en-US" altLang="zh-CN" dirty="0"/>
              <a:t>2</a:t>
            </a:r>
            <a:r>
              <a:rPr lang="zh-CN" altLang="en-US" dirty="0"/>
              <a:t>个函数的参数列表不同（即函数的签名不同）。</a:t>
            </a:r>
            <a:endParaRPr lang="en-US" altLang="zh-CN" dirty="0"/>
          </a:p>
          <a:p>
            <a:endParaRPr lang="en-US" altLang="zh-CN" dirty="0"/>
          </a:p>
          <a:p>
            <a:r>
              <a:rPr lang="zh-CN" altLang="en-US" dirty="0"/>
              <a:t>派生类也能定义和基类的同名变量，以便隐藏基类的同名变量</a:t>
            </a:r>
          </a:p>
        </p:txBody>
      </p:sp>
    </p:spTree>
    <p:extLst>
      <p:ext uri="{BB962C8B-B14F-4D97-AF65-F5344CB8AC3E}">
        <p14:creationId xmlns:p14="http://schemas.microsoft.com/office/powerpoint/2010/main" val="2957195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5418C2F-E16F-E44C-B3C1-DED7FA451E1A}"/>
              </a:ext>
            </a:extLst>
          </p:cNvPr>
          <p:cNvSpPr>
            <a:spLocks noGrp="1"/>
          </p:cNvSpPr>
          <p:nvPr>
            <p:ph idx="1"/>
          </p:nvPr>
        </p:nvSpPr>
        <p:spPr>
          <a:xfrm>
            <a:off x="552587" y="210509"/>
            <a:ext cx="11156996" cy="6473163"/>
          </a:xfrm>
        </p:spPr>
        <p:txBody>
          <a:bodyPr>
            <a:normAutofit fontScale="85000" lnSpcReduction="20000"/>
          </a:bodyPr>
          <a:lstStyle/>
          <a:p>
            <a:pPr marL="0" indent="0">
              <a:buNone/>
            </a:pPr>
            <a:r>
              <a:rPr lang="en-US" altLang="zh-CN" sz="2400" dirty="0"/>
              <a:t>#include &lt;iostream&gt;</a:t>
            </a:r>
          </a:p>
          <a:p>
            <a:pPr marL="0" indent="0">
              <a:buNone/>
            </a:pPr>
            <a:r>
              <a:rPr lang="en-US" altLang="zh-CN" sz="2400" dirty="0"/>
              <a:t>using std::</a:t>
            </a:r>
            <a:r>
              <a:rPr lang="en-US" altLang="zh-CN" sz="2400" dirty="0" err="1"/>
              <a:t>cout</a:t>
            </a:r>
            <a:r>
              <a:rPr lang="en-US" altLang="zh-CN" sz="2400" dirty="0"/>
              <a:t>;</a:t>
            </a:r>
          </a:p>
          <a:p>
            <a:pPr marL="0" indent="0">
              <a:buNone/>
            </a:pPr>
            <a:r>
              <a:rPr lang="en-US" altLang="zh-CN" sz="2400" dirty="0"/>
              <a:t>class Base {</a:t>
            </a:r>
          </a:p>
          <a:p>
            <a:pPr marL="0" indent="0">
              <a:buNone/>
            </a:pPr>
            <a:r>
              <a:rPr lang="en-US" altLang="zh-CN" sz="2400" dirty="0"/>
              <a:t>protected:</a:t>
            </a:r>
          </a:p>
          <a:p>
            <a:pPr marL="0" indent="0">
              <a:buNone/>
            </a:pPr>
            <a:r>
              <a:rPr lang="en-US" altLang="zh-CN" sz="2400" dirty="0"/>
              <a:t>	</a:t>
            </a:r>
            <a:r>
              <a:rPr lang="en-US" altLang="zh-CN" sz="2400" dirty="0">
                <a:solidFill>
                  <a:srgbClr val="0070C0"/>
                </a:solidFill>
              </a:rPr>
              <a:t>int</a:t>
            </a:r>
            <a:r>
              <a:rPr lang="en-US" altLang="zh-CN" sz="2400" dirty="0"/>
              <a:t> value{0};         //</a:t>
            </a:r>
            <a:r>
              <a:rPr lang="zh-CN" altLang="en-US" sz="2400" dirty="0"/>
              <a:t>定义了一个叫做</a:t>
            </a:r>
            <a:r>
              <a:rPr lang="en-US" altLang="zh-CN" sz="2400" dirty="0"/>
              <a:t>value</a:t>
            </a:r>
            <a:r>
              <a:rPr lang="zh-CN" altLang="en-US" sz="2400" dirty="0"/>
              <a:t>的</a:t>
            </a:r>
            <a:r>
              <a:rPr lang="en-US" altLang="zh-CN" sz="2400" dirty="0"/>
              <a:t>int</a:t>
            </a:r>
            <a:r>
              <a:rPr lang="zh-CN" altLang="en-US" sz="2400" dirty="0"/>
              <a:t>类型变量</a:t>
            </a:r>
          </a:p>
          <a:p>
            <a:pPr marL="0" indent="0">
              <a:buNone/>
            </a:pPr>
            <a:r>
              <a:rPr lang="en-US" altLang="zh-CN" sz="2400" dirty="0"/>
              <a:t>public:</a:t>
            </a:r>
          </a:p>
          <a:p>
            <a:pPr marL="0" indent="0">
              <a:buNone/>
            </a:pPr>
            <a:r>
              <a:rPr lang="en-US" altLang="zh-CN" sz="2400" dirty="0"/>
              <a:t>	Base(int v=0) :value(v) {}	</a:t>
            </a:r>
          </a:p>
          <a:p>
            <a:pPr marL="0" indent="0">
              <a:buNone/>
            </a:pPr>
            <a:r>
              <a:rPr lang="en-US" altLang="zh-CN" sz="2400" dirty="0"/>
              <a:t>	</a:t>
            </a:r>
            <a:r>
              <a:rPr lang="en-US" altLang="zh-CN" sz="2400" dirty="0">
                <a:solidFill>
                  <a:srgbClr val="FF0000"/>
                </a:solidFill>
              </a:rPr>
              <a:t>void print() </a:t>
            </a:r>
            <a:r>
              <a:rPr lang="en-US" altLang="zh-CN" sz="2400" dirty="0"/>
              <a:t>{ </a:t>
            </a:r>
            <a:r>
              <a:rPr lang="en-US" altLang="zh-CN" sz="2400" dirty="0" err="1"/>
              <a:t>cout</a:t>
            </a:r>
            <a:r>
              <a:rPr lang="en-US" altLang="zh-CN" sz="2400" dirty="0"/>
              <a:t> &lt;&lt; value &lt;&lt; '\n'; }</a:t>
            </a:r>
          </a:p>
          <a:p>
            <a:pPr marL="0" indent="0">
              <a:buNone/>
            </a:pPr>
            <a:r>
              <a:rPr lang="en-US" altLang="zh-CN" sz="2400" dirty="0"/>
              <a:t>};</a:t>
            </a:r>
          </a:p>
          <a:p>
            <a:pPr marL="0" indent="0">
              <a:buNone/>
            </a:pPr>
            <a:r>
              <a:rPr lang="en-US" altLang="zh-CN" sz="2400" dirty="0"/>
              <a:t>class Derived :public Base {</a:t>
            </a:r>
          </a:p>
          <a:p>
            <a:pPr marL="0" indent="0">
              <a:buNone/>
            </a:pPr>
            <a:r>
              <a:rPr lang="en-US" altLang="zh-CN" sz="2400" dirty="0"/>
              <a:t>	</a:t>
            </a:r>
            <a:r>
              <a:rPr lang="en-US" altLang="zh-CN" sz="2400" dirty="0">
                <a:solidFill>
                  <a:schemeClr val="accent1"/>
                </a:solidFill>
              </a:rPr>
              <a:t>double</a:t>
            </a:r>
            <a:r>
              <a:rPr lang="en-US" altLang="zh-CN" sz="2400" dirty="0"/>
              <a:t> value{ 1.5};  //</a:t>
            </a:r>
            <a:r>
              <a:rPr lang="zh-CN" altLang="en-US" sz="2400" dirty="0"/>
              <a:t>定义了一个叫做</a:t>
            </a:r>
            <a:r>
              <a:rPr lang="en-US" altLang="zh-CN" sz="2400" dirty="0"/>
              <a:t>value</a:t>
            </a:r>
            <a:r>
              <a:rPr lang="zh-CN" altLang="en-US" sz="2400" dirty="0"/>
              <a:t>的</a:t>
            </a:r>
            <a:r>
              <a:rPr lang="en-US" altLang="zh-CN" sz="2400" dirty="0"/>
              <a:t>double</a:t>
            </a:r>
            <a:r>
              <a:rPr lang="zh-CN" altLang="en-US" sz="2400" dirty="0"/>
              <a:t>类型变量 </a:t>
            </a:r>
          </a:p>
          <a:p>
            <a:pPr marL="0" indent="0">
              <a:buNone/>
            </a:pPr>
            <a:r>
              <a:rPr lang="en-US" altLang="zh-CN" sz="2400" dirty="0"/>
              <a:t>public:	</a:t>
            </a:r>
          </a:p>
          <a:p>
            <a:pPr marL="0" indent="0">
              <a:buNone/>
            </a:pPr>
            <a:r>
              <a:rPr lang="en-US" altLang="zh-CN" sz="2400" dirty="0"/>
              <a:t>	</a:t>
            </a:r>
            <a:r>
              <a:rPr lang="en-US" altLang="zh-CN" sz="2400" dirty="0">
                <a:solidFill>
                  <a:srgbClr val="FF0000"/>
                </a:solidFill>
              </a:rPr>
              <a:t>void print(bool base) </a:t>
            </a:r>
            <a:r>
              <a:rPr lang="en-US" altLang="zh-CN" sz="2400" dirty="0"/>
              <a:t>{ </a:t>
            </a:r>
          </a:p>
          <a:p>
            <a:pPr marL="0" indent="0">
              <a:buNone/>
            </a:pPr>
            <a:r>
              <a:rPr lang="en-US" altLang="zh-CN" sz="2400" dirty="0"/>
              <a:t>		if(base)</a:t>
            </a:r>
          </a:p>
          <a:p>
            <a:pPr marL="0" indent="0">
              <a:buNone/>
            </a:pPr>
            <a:r>
              <a:rPr lang="en-US" altLang="zh-CN" sz="2400" dirty="0"/>
              <a:t>			</a:t>
            </a:r>
            <a:r>
              <a:rPr lang="en-US" altLang="zh-CN" sz="2400" dirty="0" err="1"/>
              <a:t>cout</a:t>
            </a:r>
            <a:r>
              <a:rPr lang="en-US" altLang="zh-CN" sz="2400" dirty="0"/>
              <a:t> &lt;&lt; Base::value &lt;&lt; '\t' &lt;&lt; value &lt;&lt; '\n';</a:t>
            </a:r>
          </a:p>
          <a:p>
            <a:pPr marL="0" indent="0">
              <a:buNone/>
            </a:pPr>
            <a:r>
              <a:rPr lang="en-US" altLang="zh-CN" sz="2400" dirty="0"/>
              <a:t>		else </a:t>
            </a:r>
          </a:p>
          <a:p>
            <a:pPr marL="0" indent="0">
              <a:buNone/>
            </a:pPr>
            <a:r>
              <a:rPr lang="en-US" altLang="zh-CN" sz="2400" dirty="0"/>
              <a:t>			</a:t>
            </a:r>
            <a:r>
              <a:rPr lang="en-US" altLang="zh-CN" sz="2400" dirty="0" err="1"/>
              <a:t>cout</a:t>
            </a:r>
            <a:r>
              <a:rPr lang="en-US" altLang="zh-CN" sz="2400" dirty="0"/>
              <a:t>&lt;&lt; value &lt;&lt; '\n';</a:t>
            </a:r>
          </a:p>
          <a:p>
            <a:pPr marL="0" indent="0">
              <a:buNone/>
            </a:pPr>
            <a:r>
              <a:rPr lang="en-US" altLang="zh-CN" sz="2400" dirty="0"/>
              <a:t>	}</a:t>
            </a:r>
          </a:p>
          <a:p>
            <a:pPr marL="0" indent="0">
              <a:buNone/>
            </a:pPr>
            <a:r>
              <a:rPr lang="en-US" altLang="zh-CN" sz="2400" dirty="0"/>
              <a:t>};</a:t>
            </a:r>
            <a:endParaRPr lang="zh-CN" altLang="en-US" sz="2400" dirty="0"/>
          </a:p>
        </p:txBody>
      </p:sp>
    </p:spTree>
    <p:extLst>
      <p:ext uri="{BB962C8B-B14F-4D97-AF65-F5344CB8AC3E}">
        <p14:creationId xmlns:p14="http://schemas.microsoft.com/office/powerpoint/2010/main" val="24121994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5418C2F-E16F-E44C-B3C1-DED7FA451E1A}"/>
              </a:ext>
            </a:extLst>
          </p:cNvPr>
          <p:cNvSpPr>
            <a:spLocks noGrp="1"/>
          </p:cNvSpPr>
          <p:nvPr>
            <p:ph idx="1"/>
          </p:nvPr>
        </p:nvSpPr>
        <p:spPr>
          <a:xfrm>
            <a:off x="552587" y="210510"/>
            <a:ext cx="11156996" cy="3466826"/>
          </a:xfrm>
        </p:spPr>
        <p:txBody>
          <a:bodyPr>
            <a:normAutofit/>
          </a:bodyPr>
          <a:lstStyle/>
          <a:p>
            <a:pPr marL="0" indent="0">
              <a:buNone/>
            </a:pPr>
            <a:r>
              <a:rPr lang="en-US" altLang="zh-CN" sz="2400" dirty="0"/>
              <a:t>int main() {</a:t>
            </a:r>
          </a:p>
          <a:p>
            <a:pPr marL="0" indent="0">
              <a:buNone/>
            </a:pPr>
            <a:r>
              <a:rPr lang="en-US" altLang="zh-CN" sz="2400" dirty="0"/>
              <a:t>	Base b;</a:t>
            </a:r>
          </a:p>
          <a:p>
            <a:pPr marL="0" indent="0">
              <a:buNone/>
            </a:pPr>
            <a:r>
              <a:rPr lang="en-US" altLang="zh-CN" sz="2400" dirty="0"/>
              <a:t>	Derived d;</a:t>
            </a:r>
          </a:p>
          <a:p>
            <a:pPr marL="0" indent="0">
              <a:buNone/>
            </a:pPr>
            <a:r>
              <a:rPr lang="en-US" altLang="zh-CN" sz="2400" dirty="0"/>
              <a:t>	</a:t>
            </a:r>
            <a:r>
              <a:rPr lang="en-US" altLang="zh-CN" sz="2400" dirty="0" err="1"/>
              <a:t>b.print</a:t>
            </a:r>
            <a:r>
              <a:rPr lang="en-US" altLang="zh-CN" sz="2400" dirty="0"/>
              <a:t>();</a:t>
            </a:r>
          </a:p>
          <a:p>
            <a:pPr marL="0" indent="0">
              <a:buNone/>
            </a:pPr>
            <a:r>
              <a:rPr lang="en-US" altLang="zh-CN" sz="2400" dirty="0"/>
              <a:t>	</a:t>
            </a:r>
            <a:r>
              <a:rPr lang="en-US" altLang="zh-CN" sz="2400" dirty="0" err="1"/>
              <a:t>d.print</a:t>
            </a:r>
            <a:r>
              <a:rPr lang="en-US" altLang="zh-CN" sz="2400" dirty="0"/>
              <a:t>(true);</a:t>
            </a:r>
          </a:p>
          <a:p>
            <a:pPr marL="0" indent="0">
              <a:buNone/>
            </a:pPr>
            <a:r>
              <a:rPr lang="en-US" altLang="zh-CN" sz="2400" dirty="0"/>
              <a:t>             //</a:t>
            </a:r>
            <a:r>
              <a:rPr lang="en-US" altLang="zh-CN" sz="2400" dirty="0" err="1"/>
              <a:t>d.print</a:t>
            </a:r>
            <a:r>
              <a:rPr lang="en-US" altLang="zh-CN" sz="2400" dirty="0"/>
              <a:t>();   //</a:t>
            </a:r>
            <a:r>
              <a:rPr lang="zh-CN" altLang="en-US" sz="2400" dirty="0"/>
              <a:t>编译错误：没有匹配的</a:t>
            </a:r>
            <a:r>
              <a:rPr lang="en-US" altLang="zh-CN" sz="2400" dirty="0"/>
              <a:t>Derived::print()</a:t>
            </a:r>
          </a:p>
          <a:p>
            <a:pPr marL="0" indent="0">
              <a:buNone/>
            </a:pPr>
            <a:r>
              <a:rPr lang="en-US" altLang="zh-CN" sz="2400" dirty="0"/>
              <a:t>}</a:t>
            </a:r>
            <a:endParaRPr lang="zh-CN" altLang="en-US" sz="2400" dirty="0"/>
          </a:p>
        </p:txBody>
      </p:sp>
      <p:sp>
        <p:nvSpPr>
          <p:cNvPr id="2" name="文本框 1">
            <a:extLst>
              <a:ext uri="{FF2B5EF4-FFF2-40B4-BE49-F238E27FC236}">
                <a16:creationId xmlns:a16="http://schemas.microsoft.com/office/drawing/2014/main" id="{531B1C75-B158-89D9-5D89-5B56E88BF555}"/>
              </a:ext>
            </a:extLst>
          </p:cNvPr>
          <p:cNvSpPr txBox="1"/>
          <p:nvPr/>
        </p:nvSpPr>
        <p:spPr>
          <a:xfrm>
            <a:off x="907822" y="4453589"/>
            <a:ext cx="2841876" cy="954107"/>
          </a:xfrm>
          <a:prstGeom prst="rect">
            <a:avLst/>
          </a:prstGeom>
          <a:noFill/>
        </p:spPr>
        <p:txBody>
          <a:bodyPr wrap="square" rtlCol="0">
            <a:spAutoFit/>
          </a:bodyPr>
          <a:lstStyle/>
          <a:p>
            <a:r>
              <a:rPr lang="en-US" altLang="zh-CN" sz="2800" dirty="0"/>
              <a:t>0</a:t>
            </a:r>
          </a:p>
          <a:p>
            <a:r>
              <a:rPr lang="en-US" altLang="zh-CN" sz="2800" dirty="0"/>
              <a:t>0       1.5</a:t>
            </a:r>
            <a:endParaRPr lang="zh-CN" altLang="en-US" sz="2800" dirty="0"/>
          </a:p>
        </p:txBody>
      </p:sp>
      <p:sp>
        <p:nvSpPr>
          <p:cNvPr id="4" name="文本框 3">
            <a:extLst>
              <a:ext uri="{FF2B5EF4-FFF2-40B4-BE49-F238E27FC236}">
                <a16:creationId xmlns:a16="http://schemas.microsoft.com/office/drawing/2014/main" id="{E2F54DBC-47E3-4A1A-B434-465AB0D16261}"/>
              </a:ext>
            </a:extLst>
          </p:cNvPr>
          <p:cNvSpPr txBox="1"/>
          <p:nvPr/>
        </p:nvSpPr>
        <p:spPr>
          <a:xfrm>
            <a:off x="657842" y="3952689"/>
            <a:ext cx="1723545" cy="369332"/>
          </a:xfrm>
          <a:prstGeom prst="rect">
            <a:avLst/>
          </a:prstGeom>
          <a:noFill/>
        </p:spPr>
        <p:txBody>
          <a:bodyPr wrap="square" rtlCol="0">
            <a:spAutoFit/>
          </a:bodyPr>
          <a:lstStyle/>
          <a:p>
            <a:r>
              <a:rPr lang="zh-CN" altLang="en-US" dirty="0"/>
              <a:t>输出结果：</a:t>
            </a:r>
          </a:p>
        </p:txBody>
      </p:sp>
    </p:spTree>
    <p:extLst>
      <p:ext uri="{BB962C8B-B14F-4D97-AF65-F5344CB8AC3E}">
        <p14:creationId xmlns:p14="http://schemas.microsoft.com/office/powerpoint/2010/main" val="1186093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7C7F17-BF67-39E3-1F34-FECBB4B455E5}"/>
              </a:ext>
            </a:extLst>
          </p:cNvPr>
          <p:cNvSpPr>
            <a:spLocks noGrp="1"/>
          </p:cNvSpPr>
          <p:nvPr>
            <p:ph type="title"/>
          </p:nvPr>
        </p:nvSpPr>
        <p:spPr/>
        <p:txBody>
          <a:bodyPr/>
          <a:lstStyle/>
          <a:p>
            <a:r>
              <a:rPr lang="zh-CN" altLang="en-US" dirty="0"/>
              <a:t>隐藏（</a:t>
            </a:r>
            <a:r>
              <a:rPr lang="en-US" altLang="zh-CN" dirty="0"/>
              <a:t>hide</a:t>
            </a:r>
            <a:r>
              <a:rPr lang="zh-CN" altLang="en-US" dirty="0"/>
              <a:t>）  </a:t>
            </a:r>
            <a:r>
              <a:rPr lang="en-US" altLang="zh-CN" dirty="0">
                <a:solidFill>
                  <a:srgbClr val="0070C0"/>
                </a:solidFill>
              </a:rPr>
              <a:t>vs </a:t>
            </a:r>
            <a:r>
              <a:rPr lang="en-US" altLang="zh-CN" dirty="0"/>
              <a:t>  </a:t>
            </a:r>
            <a:r>
              <a:rPr lang="zh-CN" altLang="en-US" dirty="0"/>
              <a:t>函数重载（</a:t>
            </a:r>
            <a:r>
              <a:rPr lang="en-US" altLang="zh-CN" dirty="0"/>
              <a:t>overloading</a:t>
            </a:r>
            <a:r>
              <a:rPr lang="zh-CN" altLang="en-US" dirty="0"/>
              <a:t>）</a:t>
            </a:r>
          </a:p>
        </p:txBody>
      </p:sp>
      <p:sp>
        <p:nvSpPr>
          <p:cNvPr id="3" name="内容占位符 2">
            <a:extLst>
              <a:ext uri="{FF2B5EF4-FFF2-40B4-BE49-F238E27FC236}">
                <a16:creationId xmlns:a16="http://schemas.microsoft.com/office/drawing/2014/main" id="{959DCD6F-074B-EB29-7CDE-F3C83C5496A8}"/>
              </a:ext>
            </a:extLst>
          </p:cNvPr>
          <p:cNvSpPr>
            <a:spLocks noGrp="1"/>
          </p:cNvSpPr>
          <p:nvPr>
            <p:ph idx="1"/>
          </p:nvPr>
        </p:nvSpPr>
        <p:spPr/>
        <p:txBody>
          <a:bodyPr/>
          <a:lstStyle/>
          <a:p>
            <a:r>
              <a:rPr lang="zh-CN" altLang="en-US" dirty="0"/>
              <a:t>隐藏是指：派生类同名变量和成员函数会隐藏（</a:t>
            </a:r>
            <a:r>
              <a:rPr lang="en-US" altLang="zh-CN" dirty="0"/>
              <a:t>hide</a:t>
            </a:r>
            <a:r>
              <a:rPr lang="zh-CN" altLang="en-US" dirty="0"/>
              <a:t>）基类的同名变量和成员函数，即使函数签名是不一样的。</a:t>
            </a:r>
            <a:endParaRPr lang="en-US" altLang="zh-CN" dirty="0"/>
          </a:p>
          <a:p>
            <a:endParaRPr lang="en-US" altLang="zh-CN" dirty="0"/>
          </a:p>
          <a:p>
            <a:r>
              <a:rPr lang="zh-CN" altLang="en-US" dirty="0"/>
              <a:t>函数重载是指同一个作用域中的不同签名函数，例如：同一个类中的多个同名但不同签名的构造函数的重载。而</a:t>
            </a:r>
            <a:r>
              <a:rPr lang="zh-CN" altLang="en-US" b="1" dirty="0"/>
              <a:t>派生类和基类有各自的作用域</a:t>
            </a:r>
            <a:r>
              <a:rPr lang="zh-CN" altLang="en-US" dirty="0"/>
              <a:t>。 </a:t>
            </a:r>
          </a:p>
        </p:txBody>
      </p:sp>
    </p:spTree>
    <p:extLst>
      <p:ext uri="{BB962C8B-B14F-4D97-AF65-F5344CB8AC3E}">
        <p14:creationId xmlns:p14="http://schemas.microsoft.com/office/powerpoint/2010/main" val="3548560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8DC8BB-A333-4939-8DEC-95A9C9680FFE}"/>
              </a:ext>
            </a:extLst>
          </p:cNvPr>
          <p:cNvSpPr>
            <a:spLocks noGrp="1"/>
          </p:cNvSpPr>
          <p:nvPr>
            <p:ph type="title"/>
          </p:nvPr>
        </p:nvSpPr>
        <p:spPr>
          <a:xfrm>
            <a:off x="2884089" y="1980641"/>
            <a:ext cx="5575756" cy="1103189"/>
          </a:xfrm>
        </p:spPr>
        <p:txBody>
          <a:bodyPr>
            <a:normAutofit/>
          </a:bodyPr>
          <a:lstStyle/>
          <a:p>
            <a:r>
              <a:rPr lang="zh-CN" altLang="en-US" sz="5000" dirty="0"/>
              <a:t>继承方式</a:t>
            </a:r>
            <a:endParaRPr lang="en-US" sz="5000" dirty="0"/>
          </a:p>
        </p:txBody>
      </p:sp>
      <p:sp>
        <p:nvSpPr>
          <p:cNvPr id="7" name="文本框 6">
            <a:extLst>
              <a:ext uri="{FF2B5EF4-FFF2-40B4-BE49-F238E27FC236}">
                <a16:creationId xmlns:a16="http://schemas.microsoft.com/office/drawing/2014/main" id="{EB9D3760-3A26-6CC6-C27F-2F58DC2F80FA}"/>
              </a:ext>
            </a:extLst>
          </p:cNvPr>
          <p:cNvSpPr txBox="1"/>
          <p:nvPr/>
        </p:nvSpPr>
        <p:spPr>
          <a:xfrm>
            <a:off x="3374729" y="3481783"/>
            <a:ext cx="5216685" cy="584775"/>
          </a:xfrm>
          <a:prstGeom prst="rect">
            <a:avLst/>
          </a:prstGeom>
          <a:noFill/>
        </p:spPr>
        <p:txBody>
          <a:bodyPr wrap="square" rtlCol="0">
            <a:spAutoFit/>
          </a:bodyPr>
          <a:lstStyle/>
          <a:p>
            <a:r>
              <a:rPr lang="en-US" altLang="zh-CN" sz="3200" dirty="0">
                <a:solidFill>
                  <a:srgbClr val="0070C0"/>
                </a:solidFill>
              </a:rPr>
              <a:t>private</a:t>
            </a:r>
            <a:r>
              <a:rPr lang="zh-CN" altLang="en-US" sz="3200" dirty="0"/>
              <a:t>、</a:t>
            </a:r>
            <a:r>
              <a:rPr lang="en-US" altLang="zh-CN" sz="3200" dirty="0">
                <a:solidFill>
                  <a:srgbClr val="0070C0"/>
                </a:solidFill>
              </a:rPr>
              <a:t>protected</a:t>
            </a:r>
            <a:r>
              <a:rPr lang="zh-CN" altLang="en-US" sz="3200" dirty="0"/>
              <a:t>、</a:t>
            </a:r>
            <a:r>
              <a:rPr lang="en-US" altLang="zh-CN" sz="3200" dirty="0">
                <a:solidFill>
                  <a:srgbClr val="0070C0"/>
                </a:solidFill>
              </a:rPr>
              <a:t>public</a:t>
            </a:r>
            <a:endParaRPr lang="zh-CN" altLang="en-US" sz="3200" dirty="0">
              <a:solidFill>
                <a:srgbClr val="0070C0"/>
              </a:solidFill>
            </a:endParaRPr>
          </a:p>
        </p:txBody>
      </p:sp>
      <p:sp>
        <p:nvSpPr>
          <p:cNvPr id="3" name="文本框 2">
            <a:extLst>
              <a:ext uri="{FF2B5EF4-FFF2-40B4-BE49-F238E27FC236}">
                <a16:creationId xmlns:a16="http://schemas.microsoft.com/office/drawing/2014/main" id="{F2D38238-3D02-9F2C-84AA-F7AC9FC09D5F}"/>
              </a:ext>
            </a:extLst>
          </p:cNvPr>
          <p:cNvSpPr txBox="1"/>
          <p:nvPr/>
        </p:nvSpPr>
        <p:spPr>
          <a:xfrm>
            <a:off x="3562213" y="3987616"/>
            <a:ext cx="4696990" cy="584775"/>
          </a:xfrm>
          <a:prstGeom prst="rect">
            <a:avLst/>
          </a:prstGeom>
          <a:noFill/>
        </p:spPr>
        <p:txBody>
          <a:bodyPr wrap="square" rtlCol="0">
            <a:spAutoFit/>
          </a:bodyPr>
          <a:lstStyle/>
          <a:p>
            <a:r>
              <a:rPr lang="zh-CN" altLang="en-US" sz="3200" dirty="0">
                <a:solidFill>
                  <a:srgbClr val="0070C0"/>
                </a:solidFill>
              </a:rPr>
              <a:t>私有 </a:t>
            </a:r>
            <a:r>
              <a:rPr lang="zh-CN" altLang="en-US" sz="3200" dirty="0"/>
              <a:t>        </a:t>
            </a:r>
            <a:r>
              <a:rPr lang="zh-CN" altLang="en-US" sz="3200" dirty="0">
                <a:solidFill>
                  <a:srgbClr val="0070C0"/>
                </a:solidFill>
              </a:rPr>
              <a:t>保护    </a:t>
            </a:r>
            <a:r>
              <a:rPr lang="zh-CN" altLang="en-US" sz="3200" dirty="0"/>
              <a:t>        </a:t>
            </a:r>
            <a:r>
              <a:rPr lang="zh-CN" altLang="en-US" sz="3200" dirty="0">
                <a:solidFill>
                  <a:srgbClr val="0070C0"/>
                </a:solidFill>
              </a:rPr>
              <a:t>公开</a:t>
            </a:r>
          </a:p>
        </p:txBody>
      </p:sp>
    </p:spTree>
    <p:extLst>
      <p:ext uri="{BB962C8B-B14F-4D97-AF65-F5344CB8AC3E}">
        <p14:creationId xmlns:p14="http://schemas.microsoft.com/office/powerpoint/2010/main" val="17340939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A314EA-0D18-4D4C-8583-D115D041952F}"/>
              </a:ext>
            </a:extLst>
          </p:cNvPr>
          <p:cNvSpPr>
            <a:spLocks noGrp="1"/>
          </p:cNvSpPr>
          <p:nvPr>
            <p:ph type="title"/>
          </p:nvPr>
        </p:nvSpPr>
        <p:spPr/>
        <p:txBody>
          <a:bodyPr/>
          <a:lstStyle/>
          <a:p>
            <a:r>
              <a:rPr lang="zh-CN" altLang="en-US" dirty="0"/>
              <a:t>继承方式</a:t>
            </a:r>
            <a:endParaRPr lang="en-US" dirty="0"/>
          </a:p>
        </p:txBody>
      </p:sp>
      <p:sp>
        <p:nvSpPr>
          <p:cNvPr id="3" name="内容占位符 2">
            <a:extLst>
              <a:ext uri="{FF2B5EF4-FFF2-40B4-BE49-F238E27FC236}">
                <a16:creationId xmlns:a16="http://schemas.microsoft.com/office/drawing/2014/main" id="{4889DA60-0079-4150-848F-0B2D2A0470D7}"/>
              </a:ext>
            </a:extLst>
          </p:cNvPr>
          <p:cNvSpPr>
            <a:spLocks noGrp="1"/>
          </p:cNvSpPr>
          <p:nvPr>
            <p:ph idx="1"/>
          </p:nvPr>
        </p:nvSpPr>
        <p:spPr>
          <a:xfrm>
            <a:off x="848360" y="1365152"/>
            <a:ext cx="10515600" cy="4567971"/>
          </a:xfrm>
        </p:spPr>
        <p:txBody>
          <a:bodyPr/>
          <a:lstStyle/>
          <a:p>
            <a:r>
              <a:rPr lang="zh-CN" altLang="en-US" dirty="0"/>
              <a:t>一个类通过</a:t>
            </a:r>
            <a:r>
              <a:rPr lang="en-US" dirty="0"/>
              <a:t>private</a:t>
            </a:r>
            <a:r>
              <a:rPr lang="zh-CN" altLang="en-US" dirty="0"/>
              <a:t>、</a:t>
            </a:r>
            <a:r>
              <a:rPr lang="en-US" dirty="0"/>
              <a:t>protected</a:t>
            </a:r>
            <a:r>
              <a:rPr lang="zh-CN" altLang="en-US" dirty="0"/>
              <a:t>、</a:t>
            </a:r>
            <a:r>
              <a:rPr lang="en-US" dirty="0"/>
              <a:t>public</a:t>
            </a:r>
            <a:r>
              <a:rPr lang="zh-CN" altLang="en-US" dirty="0"/>
              <a:t>关键字修饰成员，控制成员对外界的可见性。关键字</a:t>
            </a:r>
            <a:r>
              <a:rPr lang="en-US" dirty="0"/>
              <a:t>private</a:t>
            </a:r>
            <a:r>
              <a:rPr lang="zh-CN" altLang="en-US" dirty="0"/>
              <a:t>、</a:t>
            </a:r>
            <a:r>
              <a:rPr lang="en-US" dirty="0"/>
              <a:t>protected</a:t>
            </a:r>
            <a:r>
              <a:rPr lang="zh-CN" altLang="en-US" dirty="0"/>
              <a:t>、</a:t>
            </a:r>
            <a:r>
              <a:rPr lang="en-US" dirty="0"/>
              <a:t>public</a:t>
            </a:r>
            <a:r>
              <a:rPr lang="zh-CN" altLang="en-US" dirty="0"/>
              <a:t>也可以用于定义派生类从基类的继承方式，即控制基类成员在派生类的可见性。</a:t>
            </a:r>
            <a:endParaRPr lang="en-US" dirty="0"/>
          </a:p>
          <a:p>
            <a:endParaRPr lang="en-US" dirty="0"/>
          </a:p>
        </p:txBody>
      </p:sp>
      <p:pic>
        <p:nvPicPr>
          <p:cNvPr id="4" name="图片 3">
            <a:extLst>
              <a:ext uri="{FF2B5EF4-FFF2-40B4-BE49-F238E27FC236}">
                <a16:creationId xmlns:a16="http://schemas.microsoft.com/office/drawing/2014/main" id="{45A38A3D-BF9E-469F-A65D-56AD7576EFD6}"/>
              </a:ext>
            </a:extLst>
          </p:cNvPr>
          <p:cNvPicPr>
            <a:picLocks noChangeAspect="1"/>
          </p:cNvPicPr>
          <p:nvPr/>
        </p:nvPicPr>
        <p:blipFill>
          <a:blip r:embed="rId2"/>
          <a:stretch>
            <a:fillRect/>
          </a:stretch>
        </p:blipFill>
        <p:spPr>
          <a:xfrm>
            <a:off x="1923097" y="3136582"/>
            <a:ext cx="3590925" cy="3571875"/>
          </a:xfrm>
          <a:prstGeom prst="rect">
            <a:avLst/>
          </a:prstGeom>
        </p:spPr>
      </p:pic>
    </p:spTree>
    <p:extLst>
      <p:ext uri="{BB962C8B-B14F-4D97-AF65-F5344CB8AC3E}">
        <p14:creationId xmlns:p14="http://schemas.microsoft.com/office/powerpoint/2010/main" val="3550025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A314EA-0D18-4D4C-8583-D115D041952F}"/>
              </a:ext>
            </a:extLst>
          </p:cNvPr>
          <p:cNvSpPr>
            <a:spLocks noGrp="1"/>
          </p:cNvSpPr>
          <p:nvPr>
            <p:ph type="title"/>
          </p:nvPr>
        </p:nvSpPr>
        <p:spPr/>
        <p:txBody>
          <a:bodyPr/>
          <a:lstStyle/>
          <a:p>
            <a:r>
              <a:rPr lang="zh-CN" altLang="en-US" dirty="0"/>
              <a:t>继承方式</a:t>
            </a:r>
            <a:endParaRPr lang="en-US" dirty="0"/>
          </a:p>
        </p:txBody>
      </p:sp>
      <p:sp>
        <p:nvSpPr>
          <p:cNvPr id="3" name="内容占位符 2">
            <a:extLst>
              <a:ext uri="{FF2B5EF4-FFF2-40B4-BE49-F238E27FC236}">
                <a16:creationId xmlns:a16="http://schemas.microsoft.com/office/drawing/2014/main" id="{4889DA60-0079-4150-848F-0B2D2A0470D7}"/>
              </a:ext>
            </a:extLst>
          </p:cNvPr>
          <p:cNvSpPr>
            <a:spLocks noGrp="1"/>
          </p:cNvSpPr>
          <p:nvPr>
            <p:ph idx="1"/>
          </p:nvPr>
        </p:nvSpPr>
        <p:spPr>
          <a:xfrm>
            <a:off x="848360" y="1365152"/>
            <a:ext cx="10515600" cy="4567971"/>
          </a:xfrm>
        </p:spPr>
        <p:txBody>
          <a:bodyPr/>
          <a:lstStyle/>
          <a:p>
            <a:r>
              <a:rPr lang="zh-CN" altLang="en-US" dirty="0"/>
              <a:t>用 </a:t>
            </a:r>
            <a:r>
              <a:rPr lang="en-US" dirty="0"/>
              <a:t>class</a:t>
            </a:r>
            <a:r>
              <a:rPr lang="zh-CN" altLang="en-US" dirty="0"/>
              <a:t>定义一个派生类时，如果没有指明派生方式，则默认是</a:t>
            </a:r>
            <a:r>
              <a:rPr lang="en-US" dirty="0"/>
              <a:t> </a:t>
            </a:r>
            <a:r>
              <a:rPr lang="en-US" dirty="0">
                <a:solidFill>
                  <a:srgbClr val="0070C0"/>
                </a:solidFill>
              </a:rPr>
              <a:t>private</a:t>
            </a:r>
            <a:r>
              <a:rPr lang="zh-CN" altLang="en-US" dirty="0"/>
              <a:t>继承方式。</a:t>
            </a:r>
            <a:endParaRPr lang="en-US" dirty="0"/>
          </a:p>
          <a:p>
            <a:endParaRPr lang="en-US" dirty="0"/>
          </a:p>
        </p:txBody>
      </p:sp>
      <p:pic>
        <p:nvPicPr>
          <p:cNvPr id="5" name="图片 4">
            <a:extLst>
              <a:ext uri="{FF2B5EF4-FFF2-40B4-BE49-F238E27FC236}">
                <a16:creationId xmlns:a16="http://schemas.microsoft.com/office/drawing/2014/main" id="{A9C0D2BB-2565-4A95-8DFB-0958759DBDE4}"/>
              </a:ext>
            </a:extLst>
          </p:cNvPr>
          <p:cNvPicPr>
            <a:picLocks noChangeAspect="1"/>
          </p:cNvPicPr>
          <p:nvPr/>
        </p:nvPicPr>
        <p:blipFill>
          <a:blip r:embed="rId2"/>
          <a:stretch>
            <a:fillRect/>
          </a:stretch>
        </p:blipFill>
        <p:spPr>
          <a:xfrm>
            <a:off x="1191895" y="2740660"/>
            <a:ext cx="7098666" cy="1562166"/>
          </a:xfrm>
          <a:prstGeom prst="rect">
            <a:avLst/>
          </a:prstGeom>
        </p:spPr>
      </p:pic>
    </p:spTree>
    <p:extLst>
      <p:ext uri="{BB962C8B-B14F-4D97-AF65-F5344CB8AC3E}">
        <p14:creationId xmlns:p14="http://schemas.microsoft.com/office/powerpoint/2010/main" val="578724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03EA02-0491-4CB4-BD29-03884B366DBC}"/>
              </a:ext>
            </a:extLst>
          </p:cNvPr>
          <p:cNvSpPr>
            <a:spLocks noGrp="1"/>
          </p:cNvSpPr>
          <p:nvPr>
            <p:ph type="title"/>
          </p:nvPr>
        </p:nvSpPr>
        <p:spPr/>
        <p:txBody>
          <a:bodyPr>
            <a:normAutofit/>
          </a:bodyPr>
          <a:lstStyle/>
          <a:p>
            <a:r>
              <a:rPr lang="en-US" b="1" dirty="0"/>
              <a:t>Dog</a:t>
            </a:r>
            <a:r>
              <a:rPr lang="zh-CN" altLang="en-US" b="1" dirty="0"/>
              <a:t>和</a:t>
            </a:r>
            <a:r>
              <a:rPr lang="en-US" altLang="zh-CN" b="1" dirty="0"/>
              <a:t>Animal</a:t>
            </a:r>
            <a:endParaRPr lang="en-US" b="1" dirty="0"/>
          </a:p>
        </p:txBody>
      </p:sp>
      <p:sp>
        <p:nvSpPr>
          <p:cNvPr id="3" name="内容占位符 2">
            <a:extLst>
              <a:ext uri="{FF2B5EF4-FFF2-40B4-BE49-F238E27FC236}">
                <a16:creationId xmlns:a16="http://schemas.microsoft.com/office/drawing/2014/main" id="{AF36FFE5-9380-47A3-83E4-4703EB0FB066}"/>
              </a:ext>
            </a:extLst>
          </p:cNvPr>
          <p:cNvSpPr>
            <a:spLocks noGrp="1"/>
          </p:cNvSpPr>
          <p:nvPr>
            <p:ph idx="1"/>
          </p:nvPr>
        </p:nvSpPr>
        <p:spPr>
          <a:xfrm>
            <a:off x="838200" y="1608992"/>
            <a:ext cx="10515600" cy="1826665"/>
          </a:xfrm>
        </p:spPr>
        <p:txBody>
          <a:bodyPr>
            <a:normAutofit/>
          </a:bodyPr>
          <a:lstStyle/>
          <a:p>
            <a:r>
              <a:rPr lang="en-US" dirty="0"/>
              <a:t>Dog</a:t>
            </a:r>
            <a:r>
              <a:rPr lang="zh-CN" altLang="en-US" dirty="0"/>
              <a:t>（狗）是一种特殊的</a:t>
            </a:r>
            <a:r>
              <a:rPr lang="en-US" dirty="0"/>
              <a:t>Animal</a:t>
            </a:r>
            <a:r>
              <a:rPr lang="zh-CN" altLang="en-US" dirty="0"/>
              <a:t>（动物）</a:t>
            </a:r>
            <a:endParaRPr lang="en-US" altLang="zh-CN" dirty="0"/>
          </a:p>
        </p:txBody>
      </p:sp>
      <p:pic>
        <p:nvPicPr>
          <p:cNvPr id="14" name="图片 13">
            <a:extLst>
              <a:ext uri="{FF2B5EF4-FFF2-40B4-BE49-F238E27FC236}">
                <a16:creationId xmlns:a16="http://schemas.microsoft.com/office/drawing/2014/main" id="{D9197A85-F97C-44C0-AABA-1983419226A7}"/>
              </a:ext>
            </a:extLst>
          </p:cNvPr>
          <p:cNvPicPr>
            <a:picLocks noChangeAspect="1"/>
          </p:cNvPicPr>
          <p:nvPr/>
        </p:nvPicPr>
        <p:blipFill>
          <a:blip r:embed="rId2"/>
          <a:stretch>
            <a:fillRect/>
          </a:stretch>
        </p:blipFill>
        <p:spPr>
          <a:xfrm>
            <a:off x="7391122" y="2418240"/>
            <a:ext cx="4210050" cy="3619500"/>
          </a:xfrm>
          <a:prstGeom prst="rect">
            <a:avLst/>
          </a:prstGeom>
        </p:spPr>
      </p:pic>
    </p:spTree>
    <p:extLst>
      <p:ext uri="{BB962C8B-B14F-4D97-AF65-F5344CB8AC3E}">
        <p14:creationId xmlns:p14="http://schemas.microsoft.com/office/powerpoint/2010/main" val="3393521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3FF4E9-A581-400C-BD51-5D05478637AA}"/>
              </a:ext>
            </a:extLst>
          </p:cNvPr>
          <p:cNvSpPr>
            <a:spLocks noGrp="1"/>
          </p:cNvSpPr>
          <p:nvPr>
            <p:ph type="title"/>
          </p:nvPr>
        </p:nvSpPr>
        <p:spPr/>
        <p:txBody>
          <a:bodyPr/>
          <a:lstStyle/>
          <a:p>
            <a:r>
              <a:rPr lang="zh-CN" altLang="en-US" dirty="0"/>
              <a:t>基类成员在派生类中的访问可见性</a:t>
            </a:r>
            <a:endParaRPr lang="en-US" dirty="0"/>
          </a:p>
        </p:txBody>
      </p:sp>
      <p:pic>
        <p:nvPicPr>
          <p:cNvPr id="4" name="图片 3">
            <a:extLst>
              <a:ext uri="{FF2B5EF4-FFF2-40B4-BE49-F238E27FC236}">
                <a16:creationId xmlns:a16="http://schemas.microsoft.com/office/drawing/2014/main" id="{AFA6A348-4707-4E70-98F9-9BB9B40371AF}"/>
              </a:ext>
            </a:extLst>
          </p:cNvPr>
          <p:cNvPicPr>
            <a:picLocks noChangeAspect="1"/>
          </p:cNvPicPr>
          <p:nvPr/>
        </p:nvPicPr>
        <p:blipFill>
          <a:blip r:embed="rId2"/>
          <a:stretch>
            <a:fillRect/>
          </a:stretch>
        </p:blipFill>
        <p:spPr>
          <a:xfrm>
            <a:off x="0" y="3234690"/>
            <a:ext cx="12192000" cy="2284702"/>
          </a:xfrm>
          <a:prstGeom prst="rect">
            <a:avLst/>
          </a:prstGeom>
        </p:spPr>
      </p:pic>
      <p:sp>
        <p:nvSpPr>
          <p:cNvPr id="5" name="对话气泡: 圆角矩形 4">
            <a:extLst>
              <a:ext uri="{FF2B5EF4-FFF2-40B4-BE49-F238E27FC236}">
                <a16:creationId xmlns:a16="http://schemas.microsoft.com/office/drawing/2014/main" id="{7E6233AF-3983-4F03-B7A6-1C5F7327EF29}"/>
              </a:ext>
            </a:extLst>
          </p:cNvPr>
          <p:cNvSpPr/>
          <p:nvPr/>
        </p:nvSpPr>
        <p:spPr>
          <a:xfrm>
            <a:off x="91440" y="2082800"/>
            <a:ext cx="4947920" cy="883920"/>
          </a:xfrm>
          <a:prstGeom prst="wedgeRoundRectCallout">
            <a:avLst>
              <a:gd name="adj1" fmla="val -23297"/>
              <a:gd name="adj2" fmla="val 7945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a:t>外部或派生类中都无法访问基类</a:t>
            </a:r>
            <a:r>
              <a:rPr lang="en-US" altLang="zh-CN" sz="2600" dirty="0"/>
              <a:t>private</a:t>
            </a:r>
            <a:r>
              <a:rPr lang="zh-CN" altLang="en-US" sz="2600" dirty="0"/>
              <a:t>成员</a:t>
            </a:r>
            <a:endParaRPr lang="en-US" sz="2600" dirty="0"/>
          </a:p>
        </p:txBody>
      </p:sp>
    </p:spTree>
    <p:extLst>
      <p:ext uri="{BB962C8B-B14F-4D97-AF65-F5344CB8AC3E}">
        <p14:creationId xmlns:p14="http://schemas.microsoft.com/office/powerpoint/2010/main" val="17625650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3FF4E9-A581-400C-BD51-5D05478637AA}"/>
              </a:ext>
            </a:extLst>
          </p:cNvPr>
          <p:cNvSpPr>
            <a:spLocks noGrp="1"/>
          </p:cNvSpPr>
          <p:nvPr>
            <p:ph type="title"/>
          </p:nvPr>
        </p:nvSpPr>
        <p:spPr/>
        <p:txBody>
          <a:bodyPr/>
          <a:lstStyle/>
          <a:p>
            <a:r>
              <a:rPr lang="zh-CN" altLang="en-US" dirty="0"/>
              <a:t>基类成员在派生类中的访问可见性</a:t>
            </a:r>
            <a:endParaRPr lang="en-US" dirty="0"/>
          </a:p>
        </p:txBody>
      </p:sp>
      <p:pic>
        <p:nvPicPr>
          <p:cNvPr id="4" name="图片 3">
            <a:extLst>
              <a:ext uri="{FF2B5EF4-FFF2-40B4-BE49-F238E27FC236}">
                <a16:creationId xmlns:a16="http://schemas.microsoft.com/office/drawing/2014/main" id="{AFA6A348-4707-4E70-98F9-9BB9B40371AF}"/>
              </a:ext>
            </a:extLst>
          </p:cNvPr>
          <p:cNvPicPr>
            <a:picLocks noChangeAspect="1"/>
          </p:cNvPicPr>
          <p:nvPr/>
        </p:nvPicPr>
        <p:blipFill>
          <a:blip r:embed="rId2"/>
          <a:stretch>
            <a:fillRect/>
          </a:stretch>
        </p:blipFill>
        <p:spPr>
          <a:xfrm>
            <a:off x="0" y="3234690"/>
            <a:ext cx="12192000" cy="2284702"/>
          </a:xfrm>
          <a:prstGeom prst="rect">
            <a:avLst/>
          </a:prstGeom>
        </p:spPr>
      </p:pic>
      <p:sp>
        <p:nvSpPr>
          <p:cNvPr id="7" name="左大括号 6">
            <a:extLst>
              <a:ext uri="{FF2B5EF4-FFF2-40B4-BE49-F238E27FC236}">
                <a16:creationId xmlns:a16="http://schemas.microsoft.com/office/drawing/2014/main" id="{BDB535FB-34D6-48B6-A722-E21C3866D230}"/>
              </a:ext>
            </a:extLst>
          </p:cNvPr>
          <p:cNvSpPr/>
          <p:nvPr/>
        </p:nvSpPr>
        <p:spPr>
          <a:xfrm rot="5400000">
            <a:off x="7325360" y="-1574800"/>
            <a:ext cx="330200" cy="924052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文本框 7">
            <a:extLst>
              <a:ext uri="{FF2B5EF4-FFF2-40B4-BE49-F238E27FC236}">
                <a16:creationId xmlns:a16="http://schemas.microsoft.com/office/drawing/2014/main" id="{E65D0DA1-5E8D-4E33-8B79-A1B066C73549}"/>
              </a:ext>
            </a:extLst>
          </p:cNvPr>
          <p:cNvSpPr txBox="1"/>
          <p:nvPr/>
        </p:nvSpPr>
        <p:spPr>
          <a:xfrm>
            <a:off x="3870960" y="2052321"/>
            <a:ext cx="7122160" cy="523220"/>
          </a:xfrm>
          <a:prstGeom prst="rect">
            <a:avLst/>
          </a:prstGeom>
          <a:solidFill>
            <a:schemeClr val="accent1">
              <a:alpha val="64000"/>
            </a:schemeClr>
          </a:solidFill>
        </p:spPr>
        <p:txBody>
          <a:bodyPr wrap="square" rtlCol="0">
            <a:spAutoFit/>
          </a:bodyPr>
          <a:lstStyle/>
          <a:p>
            <a:pPr algn="ctr"/>
            <a:r>
              <a:rPr lang="zh-CN" altLang="en-US" sz="2800" dirty="0"/>
              <a:t>派生类中都可以访问基类的非</a:t>
            </a:r>
            <a:r>
              <a:rPr lang="en-US" altLang="zh-CN" sz="2800" dirty="0"/>
              <a:t>private</a:t>
            </a:r>
            <a:r>
              <a:rPr lang="zh-CN" altLang="en-US" sz="2800" dirty="0"/>
              <a:t>成员</a:t>
            </a:r>
            <a:endParaRPr lang="en-US" sz="2800" dirty="0"/>
          </a:p>
        </p:txBody>
      </p:sp>
    </p:spTree>
    <p:extLst>
      <p:ext uri="{BB962C8B-B14F-4D97-AF65-F5344CB8AC3E}">
        <p14:creationId xmlns:p14="http://schemas.microsoft.com/office/powerpoint/2010/main" val="28175998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3FF4E9-A581-400C-BD51-5D05478637AA}"/>
              </a:ext>
            </a:extLst>
          </p:cNvPr>
          <p:cNvSpPr>
            <a:spLocks noGrp="1"/>
          </p:cNvSpPr>
          <p:nvPr>
            <p:ph type="title"/>
          </p:nvPr>
        </p:nvSpPr>
        <p:spPr/>
        <p:txBody>
          <a:bodyPr/>
          <a:lstStyle/>
          <a:p>
            <a:r>
              <a:rPr lang="zh-CN" altLang="en-US" dirty="0"/>
              <a:t>基类成员在派生类中的访问可见性</a:t>
            </a:r>
            <a:endParaRPr lang="en-US" dirty="0"/>
          </a:p>
        </p:txBody>
      </p:sp>
      <p:pic>
        <p:nvPicPr>
          <p:cNvPr id="4" name="图片 3">
            <a:extLst>
              <a:ext uri="{FF2B5EF4-FFF2-40B4-BE49-F238E27FC236}">
                <a16:creationId xmlns:a16="http://schemas.microsoft.com/office/drawing/2014/main" id="{AFA6A348-4707-4E70-98F9-9BB9B40371AF}"/>
              </a:ext>
            </a:extLst>
          </p:cNvPr>
          <p:cNvPicPr>
            <a:picLocks noChangeAspect="1"/>
          </p:cNvPicPr>
          <p:nvPr/>
        </p:nvPicPr>
        <p:blipFill>
          <a:blip r:embed="rId2"/>
          <a:stretch>
            <a:fillRect/>
          </a:stretch>
        </p:blipFill>
        <p:spPr>
          <a:xfrm>
            <a:off x="0" y="3234690"/>
            <a:ext cx="12192000" cy="2284702"/>
          </a:xfrm>
          <a:prstGeom prst="rect">
            <a:avLst/>
          </a:prstGeom>
        </p:spPr>
      </p:pic>
      <p:sp>
        <p:nvSpPr>
          <p:cNvPr id="7" name="左大括号 6">
            <a:extLst>
              <a:ext uri="{FF2B5EF4-FFF2-40B4-BE49-F238E27FC236}">
                <a16:creationId xmlns:a16="http://schemas.microsoft.com/office/drawing/2014/main" id="{BDB535FB-34D6-48B6-A722-E21C3866D230}"/>
              </a:ext>
            </a:extLst>
          </p:cNvPr>
          <p:cNvSpPr/>
          <p:nvPr/>
        </p:nvSpPr>
        <p:spPr>
          <a:xfrm rot="5400000">
            <a:off x="7325360" y="-1574800"/>
            <a:ext cx="330200" cy="924052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文本框 7">
            <a:extLst>
              <a:ext uri="{FF2B5EF4-FFF2-40B4-BE49-F238E27FC236}">
                <a16:creationId xmlns:a16="http://schemas.microsoft.com/office/drawing/2014/main" id="{E65D0DA1-5E8D-4E33-8B79-A1B066C73549}"/>
              </a:ext>
            </a:extLst>
          </p:cNvPr>
          <p:cNvSpPr txBox="1"/>
          <p:nvPr/>
        </p:nvSpPr>
        <p:spPr>
          <a:xfrm>
            <a:off x="3820160" y="2133601"/>
            <a:ext cx="7823200" cy="523220"/>
          </a:xfrm>
          <a:prstGeom prst="rect">
            <a:avLst/>
          </a:prstGeom>
          <a:solidFill>
            <a:schemeClr val="accent1">
              <a:alpha val="64000"/>
            </a:schemeClr>
          </a:solidFill>
        </p:spPr>
        <p:txBody>
          <a:bodyPr wrap="square" rtlCol="0">
            <a:spAutoFit/>
          </a:bodyPr>
          <a:lstStyle/>
          <a:p>
            <a:pPr algn="ctr"/>
            <a:r>
              <a:rPr lang="zh-CN" altLang="en-US" sz="2800" dirty="0"/>
              <a:t>在派生类中成为</a:t>
            </a:r>
            <a:r>
              <a:rPr lang="zh-CN" altLang="en-US" sz="2800" b="1" dirty="0"/>
              <a:t>非</a:t>
            </a:r>
            <a:r>
              <a:rPr lang="en-US" altLang="zh-CN" sz="2800" b="1" dirty="0"/>
              <a:t>public</a:t>
            </a:r>
            <a:r>
              <a:rPr lang="zh-CN" altLang="en-US" sz="2800" dirty="0"/>
              <a:t>的成员无法被外部访问</a:t>
            </a:r>
            <a:endParaRPr lang="en-US" sz="2800" dirty="0"/>
          </a:p>
        </p:txBody>
      </p:sp>
    </p:spTree>
    <p:extLst>
      <p:ext uri="{BB962C8B-B14F-4D97-AF65-F5344CB8AC3E}">
        <p14:creationId xmlns:p14="http://schemas.microsoft.com/office/powerpoint/2010/main" val="36528125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8DC8BB-A333-4939-8DEC-95A9C9680FFE}"/>
              </a:ext>
            </a:extLst>
          </p:cNvPr>
          <p:cNvSpPr>
            <a:spLocks noGrp="1"/>
          </p:cNvSpPr>
          <p:nvPr>
            <p:ph type="title"/>
          </p:nvPr>
        </p:nvSpPr>
        <p:spPr>
          <a:xfrm>
            <a:off x="2884089" y="1980641"/>
            <a:ext cx="6338852" cy="1103189"/>
          </a:xfrm>
        </p:spPr>
        <p:txBody>
          <a:bodyPr>
            <a:normAutofit fontScale="90000"/>
          </a:bodyPr>
          <a:lstStyle/>
          <a:p>
            <a:r>
              <a:rPr lang="zh-CN" altLang="en-US" sz="5000" dirty="0"/>
              <a:t>基类指针和派生类指针</a:t>
            </a:r>
            <a:endParaRPr lang="en-US" sz="5000" dirty="0"/>
          </a:p>
        </p:txBody>
      </p:sp>
    </p:spTree>
    <p:extLst>
      <p:ext uri="{BB962C8B-B14F-4D97-AF65-F5344CB8AC3E}">
        <p14:creationId xmlns:p14="http://schemas.microsoft.com/office/powerpoint/2010/main" val="15112192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8BD30E-5C6E-4D40-B7E0-D5CE6AEB530B}"/>
              </a:ext>
            </a:extLst>
          </p:cNvPr>
          <p:cNvSpPr>
            <a:spLocks noGrp="1"/>
          </p:cNvSpPr>
          <p:nvPr>
            <p:ph type="title"/>
          </p:nvPr>
        </p:nvSpPr>
        <p:spPr/>
        <p:txBody>
          <a:bodyPr/>
          <a:lstStyle/>
          <a:p>
            <a:r>
              <a:rPr lang="zh-CN" altLang="en-US" dirty="0"/>
              <a:t>派生类对象也是一种特殊的基类对象</a:t>
            </a:r>
            <a:endParaRPr lang="en-US" dirty="0"/>
          </a:p>
        </p:txBody>
      </p:sp>
      <p:sp>
        <p:nvSpPr>
          <p:cNvPr id="3" name="内容占位符 2">
            <a:extLst>
              <a:ext uri="{FF2B5EF4-FFF2-40B4-BE49-F238E27FC236}">
                <a16:creationId xmlns:a16="http://schemas.microsoft.com/office/drawing/2014/main" id="{F8C355BD-90FF-4044-8CF1-44EFDCC399A5}"/>
              </a:ext>
            </a:extLst>
          </p:cNvPr>
          <p:cNvSpPr>
            <a:spLocks noGrp="1"/>
          </p:cNvSpPr>
          <p:nvPr>
            <p:ph idx="1"/>
          </p:nvPr>
        </p:nvSpPr>
        <p:spPr>
          <a:xfrm>
            <a:off x="838200" y="1415952"/>
            <a:ext cx="10515600" cy="4567971"/>
          </a:xfrm>
        </p:spPr>
        <p:txBody>
          <a:bodyPr/>
          <a:lstStyle/>
          <a:p>
            <a:r>
              <a:rPr lang="en-US" altLang="zh-CN" dirty="0"/>
              <a:t>Dog</a:t>
            </a:r>
            <a:r>
              <a:rPr lang="zh-CN" altLang="en-US" dirty="0"/>
              <a:t>是一个</a:t>
            </a:r>
            <a:r>
              <a:rPr lang="en-US" altLang="zh-CN" dirty="0"/>
              <a:t>Animal, </a:t>
            </a:r>
            <a:r>
              <a:rPr lang="zh-CN" altLang="en-US" dirty="0"/>
              <a:t>可以将一个派生类对象当成一个基类对象使用</a:t>
            </a:r>
            <a:endParaRPr lang="en-US" dirty="0"/>
          </a:p>
        </p:txBody>
      </p:sp>
      <p:pic>
        <p:nvPicPr>
          <p:cNvPr id="4" name="图片 3">
            <a:extLst>
              <a:ext uri="{FF2B5EF4-FFF2-40B4-BE49-F238E27FC236}">
                <a16:creationId xmlns:a16="http://schemas.microsoft.com/office/drawing/2014/main" id="{4B136A49-C881-4AF3-8504-CC34C2F0B102}"/>
              </a:ext>
            </a:extLst>
          </p:cNvPr>
          <p:cNvPicPr>
            <a:picLocks noChangeAspect="1"/>
          </p:cNvPicPr>
          <p:nvPr/>
        </p:nvPicPr>
        <p:blipFill>
          <a:blip r:embed="rId2"/>
          <a:stretch>
            <a:fillRect/>
          </a:stretch>
        </p:blipFill>
        <p:spPr>
          <a:xfrm>
            <a:off x="865822" y="2113916"/>
            <a:ext cx="5747837" cy="4672964"/>
          </a:xfrm>
          <a:prstGeom prst="rect">
            <a:avLst/>
          </a:prstGeom>
        </p:spPr>
      </p:pic>
      <p:pic>
        <p:nvPicPr>
          <p:cNvPr id="5" name="图片 4">
            <a:extLst>
              <a:ext uri="{FF2B5EF4-FFF2-40B4-BE49-F238E27FC236}">
                <a16:creationId xmlns:a16="http://schemas.microsoft.com/office/drawing/2014/main" id="{C3AA41F1-C2ED-4A04-8C51-A141E901CF10}"/>
              </a:ext>
            </a:extLst>
          </p:cNvPr>
          <p:cNvPicPr>
            <a:picLocks noChangeAspect="1"/>
          </p:cNvPicPr>
          <p:nvPr/>
        </p:nvPicPr>
        <p:blipFill>
          <a:blip r:embed="rId3"/>
          <a:stretch>
            <a:fillRect/>
          </a:stretch>
        </p:blipFill>
        <p:spPr>
          <a:xfrm>
            <a:off x="7264717" y="2064384"/>
            <a:ext cx="4900804" cy="2741295"/>
          </a:xfrm>
          <a:prstGeom prst="rect">
            <a:avLst/>
          </a:prstGeom>
        </p:spPr>
      </p:pic>
      <p:pic>
        <p:nvPicPr>
          <p:cNvPr id="6" name="图片 5">
            <a:extLst>
              <a:ext uri="{FF2B5EF4-FFF2-40B4-BE49-F238E27FC236}">
                <a16:creationId xmlns:a16="http://schemas.microsoft.com/office/drawing/2014/main" id="{7508FB05-31C6-41BC-A20E-D152BC8C8028}"/>
              </a:ext>
            </a:extLst>
          </p:cNvPr>
          <p:cNvPicPr>
            <a:picLocks noChangeAspect="1"/>
          </p:cNvPicPr>
          <p:nvPr/>
        </p:nvPicPr>
        <p:blipFill>
          <a:blip r:embed="rId4"/>
          <a:stretch>
            <a:fillRect/>
          </a:stretch>
        </p:blipFill>
        <p:spPr>
          <a:xfrm>
            <a:off x="7396480" y="5083247"/>
            <a:ext cx="2038469" cy="1022914"/>
          </a:xfrm>
          <a:prstGeom prst="rect">
            <a:avLst/>
          </a:prstGeom>
        </p:spPr>
      </p:pic>
      <p:sp>
        <p:nvSpPr>
          <p:cNvPr id="7" name="对话气泡: 圆角矩形 6">
            <a:extLst>
              <a:ext uri="{FF2B5EF4-FFF2-40B4-BE49-F238E27FC236}">
                <a16:creationId xmlns:a16="http://schemas.microsoft.com/office/drawing/2014/main" id="{507C12FB-E776-44FE-B4F6-EB836F50B53F}"/>
              </a:ext>
            </a:extLst>
          </p:cNvPr>
          <p:cNvSpPr/>
          <p:nvPr/>
        </p:nvSpPr>
        <p:spPr>
          <a:xfrm>
            <a:off x="9408160" y="4602480"/>
            <a:ext cx="1442720" cy="518160"/>
          </a:xfrm>
          <a:prstGeom prst="wedgeRoundRectCallout">
            <a:avLst>
              <a:gd name="adj1" fmla="val -101819"/>
              <a:gd name="adj2" fmla="val -139461"/>
              <a:gd name="adj3" fmla="val 16667"/>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切割</a:t>
            </a:r>
            <a:endParaRPr lang="en-US" sz="2800" dirty="0"/>
          </a:p>
        </p:txBody>
      </p:sp>
    </p:spTree>
    <p:extLst>
      <p:ext uri="{BB962C8B-B14F-4D97-AF65-F5344CB8AC3E}">
        <p14:creationId xmlns:p14="http://schemas.microsoft.com/office/powerpoint/2010/main" val="26478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8BD30E-5C6E-4D40-B7E0-D5CE6AEB530B}"/>
              </a:ext>
            </a:extLst>
          </p:cNvPr>
          <p:cNvSpPr>
            <a:spLocks noGrp="1"/>
          </p:cNvSpPr>
          <p:nvPr>
            <p:ph type="title"/>
          </p:nvPr>
        </p:nvSpPr>
        <p:spPr/>
        <p:txBody>
          <a:bodyPr/>
          <a:lstStyle/>
          <a:p>
            <a:r>
              <a:rPr lang="zh-CN" altLang="en-US" dirty="0"/>
              <a:t>用基类指针指向派生类对象</a:t>
            </a:r>
            <a:endParaRPr lang="en-US" dirty="0"/>
          </a:p>
        </p:txBody>
      </p:sp>
      <p:sp>
        <p:nvSpPr>
          <p:cNvPr id="3" name="内容占位符 2">
            <a:extLst>
              <a:ext uri="{FF2B5EF4-FFF2-40B4-BE49-F238E27FC236}">
                <a16:creationId xmlns:a16="http://schemas.microsoft.com/office/drawing/2014/main" id="{F8C355BD-90FF-4044-8CF1-44EFDCC399A5}"/>
              </a:ext>
            </a:extLst>
          </p:cNvPr>
          <p:cNvSpPr>
            <a:spLocks noGrp="1"/>
          </p:cNvSpPr>
          <p:nvPr>
            <p:ph idx="1"/>
          </p:nvPr>
        </p:nvSpPr>
        <p:spPr>
          <a:xfrm>
            <a:off x="848360" y="1456592"/>
            <a:ext cx="10515600" cy="4567971"/>
          </a:xfrm>
        </p:spPr>
        <p:txBody>
          <a:bodyPr/>
          <a:lstStyle/>
          <a:p>
            <a:r>
              <a:rPr lang="zh-CN" altLang="en-US" dirty="0"/>
              <a:t>可避免“切割对象”问题</a:t>
            </a:r>
            <a:endParaRPr lang="en-US" dirty="0"/>
          </a:p>
        </p:txBody>
      </p:sp>
      <p:pic>
        <p:nvPicPr>
          <p:cNvPr id="4" name="图片 3">
            <a:extLst>
              <a:ext uri="{FF2B5EF4-FFF2-40B4-BE49-F238E27FC236}">
                <a16:creationId xmlns:a16="http://schemas.microsoft.com/office/drawing/2014/main" id="{97830118-A975-49A7-8868-A84B576DFFBF}"/>
              </a:ext>
            </a:extLst>
          </p:cNvPr>
          <p:cNvPicPr>
            <a:picLocks noChangeAspect="1"/>
          </p:cNvPicPr>
          <p:nvPr/>
        </p:nvPicPr>
        <p:blipFill>
          <a:blip r:embed="rId2"/>
          <a:stretch>
            <a:fillRect/>
          </a:stretch>
        </p:blipFill>
        <p:spPr>
          <a:xfrm>
            <a:off x="943156" y="2040182"/>
            <a:ext cx="9722119" cy="3797282"/>
          </a:xfrm>
          <a:prstGeom prst="rect">
            <a:avLst/>
          </a:prstGeom>
        </p:spPr>
      </p:pic>
      <p:pic>
        <p:nvPicPr>
          <p:cNvPr id="5" name="图片 4">
            <a:extLst>
              <a:ext uri="{FF2B5EF4-FFF2-40B4-BE49-F238E27FC236}">
                <a16:creationId xmlns:a16="http://schemas.microsoft.com/office/drawing/2014/main" id="{BA1F9C4B-9506-44CD-91F8-2DB0CDB0836A}"/>
              </a:ext>
            </a:extLst>
          </p:cNvPr>
          <p:cNvPicPr>
            <a:picLocks noChangeAspect="1"/>
          </p:cNvPicPr>
          <p:nvPr/>
        </p:nvPicPr>
        <p:blipFill>
          <a:blip r:embed="rId3"/>
          <a:stretch>
            <a:fillRect/>
          </a:stretch>
        </p:blipFill>
        <p:spPr>
          <a:xfrm>
            <a:off x="1790722" y="5426344"/>
            <a:ext cx="1003074" cy="1196438"/>
          </a:xfrm>
          <a:prstGeom prst="rect">
            <a:avLst/>
          </a:prstGeom>
        </p:spPr>
      </p:pic>
      <p:sp>
        <p:nvSpPr>
          <p:cNvPr id="6" name="对话气泡: 圆角矩形 5">
            <a:extLst>
              <a:ext uri="{FF2B5EF4-FFF2-40B4-BE49-F238E27FC236}">
                <a16:creationId xmlns:a16="http://schemas.microsoft.com/office/drawing/2014/main" id="{3A465517-CC4A-4441-B555-77204836B5B5}"/>
              </a:ext>
            </a:extLst>
          </p:cNvPr>
          <p:cNvSpPr/>
          <p:nvPr/>
        </p:nvSpPr>
        <p:spPr>
          <a:xfrm>
            <a:off x="3736158" y="5770563"/>
            <a:ext cx="7477760" cy="508000"/>
          </a:xfrm>
          <a:prstGeom prst="wedgeRoundRectCallout">
            <a:avLst>
              <a:gd name="adj1" fmla="val -59483"/>
              <a:gd name="adj2" fmla="val 4642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t>基类指针调用的是基类的</a:t>
            </a:r>
            <a:r>
              <a:rPr lang="en-US" altLang="zh-CN" sz="2800" dirty="0"/>
              <a:t>print()</a:t>
            </a:r>
            <a:r>
              <a:rPr lang="zh-CN" altLang="en-US" sz="2800" dirty="0"/>
              <a:t>函数！ 不合理</a:t>
            </a:r>
            <a:endParaRPr lang="en-US" sz="2800" dirty="0"/>
          </a:p>
        </p:txBody>
      </p:sp>
    </p:spTree>
    <p:extLst>
      <p:ext uri="{BB962C8B-B14F-4D97-AF65-F5344CB8AC3E}">
        <p14:creationId xmlns:p14="http://schemas.microsoft.com/office/powerpoint/2010/main" val="1935931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8BD30E-5C6E-4D40-B7E0-D5CE6AEB530B}"/>
              </a:ext>
            </a:extLst>
          </p:cNvPr>
          <p:cNvSpPr>
            <a:spLocks noGrp="1"/>
          </p:cNvSpPr>
          <p:nvPr>
            <p:ph type="title"/>
          </p:nvPr>
        </p:nvSpPr>
        <p:spPr/>
        <p:txBody>
          <a:bodyPr/>
          <a:lstStyle/>
          <a:p>
            <a:r>
              <a:rPr lang="zh-CN" altLang="en-US" dirty="0"/>
              <a:t>派生类指针可隐含转换为基类指针</a:t>
            </a:r>
            <a:endParaRPr lang="en-US" dirty="0"/>
          </a:p>
        </p:txBody>
      </p:sp>
      <p:sp>
        <p:nvSpPr>
          <p:cNvPr id="3" name="内容占位符 2">
            <a:extLst>
              <a:ext uri="{FF2B5EF4-FFF2-40B4-BE49-F238E27FC236}">
                <a16:creationId xmlns:a16="http://schemas.microsoft.com/office/drawing/2014/main" id="{F8C355BD-90FF-4044-8CF1-44EFDCC399A5}"/>
              </a:ext>
            </a:extLst>
          </p:cNvPr>
          <p:cNvSpPr>
            <a:spLocks noGrp="1"/>
          </p:cNvSpPr>
          <p:nvPr>
            <p:ph idx="1"/>
          </p:nvPr>
        </p:nvSpPr>
        <p:spPr>
          <a:xfrm>
            <a:off x="848360" y="1456592"/>
            <a:ext cx="10515600" cy="4567971"/>
          </a:xfrm>
        </p:spPr>
        <p:txBody>
          <a:bodyPr/>
          <a:lstStyle/>
          <a:p>
            <a:r>
              <a:rPr lang="zh-CN" altLang="en-US" dirty="0"/>
              <a:t>可避免“切割对象”问题</a:t>
            </a:r>
            <a:endParaRPr lang="en-US" dirty="0"/>
          </a:p>
        </p:txBody>
      </p:sp>
      <p:pic>
        <p:nvPicPr>
          <p:cNvPr id="4" name="图片 3">
            <a:extLst>
              <a:ext uri="{FF2B5EF4-FFF2-40B4-BE49-F238E27FC236}">
                <a16:creationId xmlns:a16="http://schemas.microsoft.com/office/drawing/2014/main" id="{97830118-A975-49A7-8868-A84B576DFFBF}"/>
              </a:ext>
            </a:extLst>
          </p:cNvPr>
          <p:cNvPicPr>
            <a:picLocks noChangeAspect="1"/>
          </p:cNvPicPr>
          <p:nvPr/>
        </p:nvPicPr>
        <p:blipFill>
          <a:blip r:embed="rId2"/>
          <a:stretch>
            <a:fillRect/>
          </a:stretch>
        </p:blipFill>
        <p:spPr>
          <a:xfrm>
            <a:off x="1245235" y="2146934"/>
            <a:ext cx="9114356" cy="3559901"/>
          </a:xfrm>
          <a:prstGeom prst="rect">
            <a:avLst/>
          </a:prstGeom>
        </p:spPr>
      </p:pic>
      <p:sp>
        <p:nvSpPr>
          <p:cNvPr id="7" name="矩形: 圆角 6">
            <a:extLst>
              <a:ext uri="{FF2B5EF4-FFF2-40B4-BE49-F238E27FC236}">
                <a16:creationId xmlns:a16="http://schemas.microsoft.com/office/drawing/2014/main" id="{2BBCC1C4-B4F2-119D-34B8-777FED327C03}"/>
              </a:ext>
            </a:extLst>
          </p:cNvPr>
          <p:cNvSpPr/>
          <p:nvPr/>
        </p:nvSpPr>
        <p:spPr>
          <a:xfrm>
            <a:off x="1919018" y="4326425"/>
            <a:ext cx="1567132" cy="392531"/>
          </a:xfrm>
          <a:prstGeom prst="round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36323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CEA91F-44D0-47D3-B7E9-6509C5432F5E}"/>
              </a:ext>
            </a:extLst>
          </p:cNvPr>
          <p:cNvSpPr>
            <a:spLocks noGrp="1"/>
          </p:cNvSpPr>
          <p:nvPr>
            <p:ph type="title"/>
          </p:nvPr>
        </p:nvSpPr>
        <p:spPr/>
        <p:txBody>
          <a:bodyPr/>
          <a:lstStyle/>
          <a:p>
            <a:r>
              <a:rPr lang="zh-CN" altLang="en-US" dirty="0"/>
              <a:t>基类指针</a:t>
            </a:r>
            <a:r>
              <a:rPr lang="zh-CN" altLang="en-US" dirty="0">
                <a:solidFill>
                  <a:srgbClr val="0070C0"/>
                </a:solidFill>
              </a:rPr>
              <a:t>强制转换</a:t>
            </a:r>
            <a:r>
              <a:rPr lang="zh-CN" altLang="en-US" dirty="0"/>
              <a:t>为派生类指针</a:t>
            </a:r>
            <a:endParaRPr lang="en-US" dirty="0"/>
          </a:p>
        </p:txBody>
      </p:sp>
      <p:pic>
        <p:nvPicPr>
          <p:cNvPr id="8" name="内容占位符 7">
            <a:extLst>
              <a:ext uri="{FF2B5EF4-FFF2-40B4-BE49-F238E27FC236}">
                <a16:creationId xmlns:a16="http://schemas.microsoft.com/office/drawing/2014/main" id="{7B6DB5F4-FA81-4FE9-B796-ADDA17B55813}"/>
              </a:ext>
            </a:extLst>
          </p:cNvPr>
          <p:cNvPicPr>
            <a:picLocks noGrp="1" noChangeAspect="1"/>
          </p:cNvPicPr>
          <p:nvPr>
            <p:ph idx="1"/>
          </p:nvPr>
        </p:nvPicPr>
        <p:blipFill>
          <a:blip r:embed="rId2"/>
          <a:stretch>
            <a:fillRect/>
          </a:stretch>
        </p:blipFill>
        <p:spPr>
          <a:xfrm>
            <a:off x="4783455" y="2105501"/>
            <a:ext cx="2686050" cy="1381125"/>
          </a:xfrm>
          <a:prstGeom prst="rect">
            <a:avLst/>
          </a:prstGeom>
        </p:spPr>
      </p:pic>
      <p:pic>
        <p:nvPicPr>
          <p:cNvPr id="5" name="图片 4">
            <a:extLst>
              <a:ext uri="{FF2B5EF4-FFF2-40B4-BE49-F238E27FC236}">
                <a16:creationId xmlns:a16="http://schemas.microsoft.com/office/drawing/2014/main" id="{B0B417BE-8592-4EB3-8039-8F8E1918D70A}"/>
              </a:ext>
            </a:extLst>
          </p:cNvPr>
          <p:cNvPicPr>
            <a:picLocks noChangeAspect="1"/>
          </p:cNvPicPr>
          <p:nvPr/>
        </p:nvPicPr>
        <p:blipFill>
          <a:blip r:embed="rId3"/>
          <a:stretch>
            <a:fillRect/>
          </a:stretch>
        </p:blipFill>
        <p:spPr>
          <a:xfrm>
            <a:off x="775017" y="1544954"/>
            <a:ext cx="7755448" cy="3118485"/>
          </a:xfrm>
          <a:prstGeom prst="rect">
            <a:avLst/>
          </a:prstGeom>
        </p:spPr>
      </p:pic>
      <p:sp>
        <p:nvSpPr>
          <p:cNvPr id="6" name="矩形 5">
            <a:extLst>
              <a:ext uri="{FF2B5EF4-FFF2-40B4-BE49-F238E27FC236}">
                <a16:creationId xmlns:a16="http://schemas.microsoft.com/office/drawing/2014/main" id="{CB14D2F4-0E69-4BE2-ACD3-2DDA97A6D6FD}"/>
              </a:ext>
            </a:extLst>
          </p:cNvPr>
          <p:cNvSpPr/>
          <p:nvPr/>
        </p:nvSpPr>
        <p:spPr>
          <a:xfrm>
            <a:off x="1310640" y="3556000"/>
            <a:ext cx="1066800" cy="426720"/>
          </a:xfrm>
          <a:prstGeom prst="rect">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a:extLst>
              <a:ext uri="{FF2B5EF4-FFF2-40B4-BE49-F238E27FC236}">
                <a16:creationId xmlns:a16="http://schemas.microsoft.com/office/drawing/2014/main" id="{B1773B79-263F-4018-B499-49504FC2D1B1}"/>
              </a:ext>
            </a:extLst>
          </p:cNvPr>
          <p:cNvSpPr/>
          <p:nvPr/>
        </p:nvSpPr>
        <p:spPr>
          <a:xfrm>
            <a:off x="1290320" y="3942080"/>
            <a:ext cx="2976880" cy="426720"/>
          </a:xfrm>
          <a:prstGeom prst="rect">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图片 8">
            <a:extLst>
              <a:ext uri="{FF2B5EF4-FFF2-40B4-BE49-F238E27FC236}">
                <a16:creationId xmlns:a16="http://schemas.microsoft.com/office/drawing/2014/main" id="{44FD5DB3-191D-42EE-A394-498F1F6641F4}"/>
              </a:ext>
            </a:extLst>
          </p:cNvPr>
          <p:cNvPicPr>
            <a:picLocks noChangeAspect="1"/>
          </p:cNvPicPr>
          <p:nvPr/>
        </p:nvPicPr>
        <p:blipFill>
          <a:blip r:embed="rId2"/>
          <a:stretch>
            <a:fillRect/>
          </a:stretch>
        </p:blipFill>
        <p:spPr>
          <a:xfrm>
            <a:off x="1024255" y="5161916"/>
            <a:ext cx="2521585" cy="1296560"/>
          </a:xfrm>
          <a:prstGeom prst="rect">
            <a:avLst/>
          </a:prstGeom>
        </p:spPr>
      </p:pic>
      <p:sp>
        <p:nvSpPr>
          <p:cNvPr id="10" name="对话气泡: 圆角矩形 9">
            <a:extLst>
              <a:ext uri="{FF2B5EF4-FFF2-40B4-BE49-F238E27FC236}">
                <a16:creationId xmlns:a16="http://schemas.microsoft.com/office/drawing/2014/main" id="{20F2DF4B-BF73-4813-8E3F-44EA447B0844}"/>
              </a:ext>
            </a:extLst>
          </p:cNvPr>
          <p:cNvSpPr/>
          <p:nvPr/>
        </p:nvSpPr>
        <p:spPr>
          <a:xfrm>
            <a:off x="4734560" y="5273040"/>
            <a:ext cx="5090160" cy="863600"/>
          </a:xfrm>
          <a:prstGeom prst="wedgeRoundRectCallout">
            <a:avLst>
              <a:gd name="adj1" fmla="val -67912"/>
              <a:gd name="adj2" fmla="val 3483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说明</a:t>
            </a:r>
            <a:r>
              <a:rPr lang="en-US" altLang="zh-CN" sz="2800" dirty="0"/>
              <a:t>p</a:t>
            </a:r>
            <a:r>
              <a:rPr lang="zh-CN" altLang="en-US" sz="2800" dirty="0"/>
              <a:t>确实指向的是派生类对象</a:t>
            </a:r>
            <a:endParaRPr lang="en-US" sz="2800" dirty="0"/>
          </a:p>
        </p:txBody>
      </p:sp>
    </p:spTree>
    <p:extLst>
      <p:ext uri="{BB962C8B-B14F-4D97-AF65-F5344CB8AC3E}">
        <p14:creationId xmlns:p14="http://schemas.microsoft.com/office/powerpoint/2010/main" val="364551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8DC8BB-A333-4939-8DEC-95A9C9680FFE}"/>
              </a:ext>
            </a:extLst>
          </p:cNvPr>
          <p:cNvSpPr>
            <a:spLocks noGrp="1"/>
          </p:cNvSpPr>
          <p:nvPr>
            <p:ph type="title"/>
          </p:nvPr>
        </p:nvSpPr>
        <p:spPr>
          <a:xfrm>
            <a:off x="2318657" y="2029627"/>
            <a:ext cx="7835013" cy="1103189"/>
          </a:xfrm>
        </p:spPr>
        <p:txBody>
          <a:bodyPr>
            <a:normAutofit fontScale="90000"/>
          </a:bodyPr>
          <a:lstStyle/>
          <a:p>
            <a:r>
              <a:rPr lang="zh-CN" altLang="en-US" sz="5000" dirty="0"/>
              <a:t>派生类的构造函数和析构函数</a:t>
            </a:r>
            <a:endParaRPr lang="en-US" sz="5000" dirty="0"/>
          </a:p>
        </p:txBody>
      </p:sp>
    </p:spTree>
    <p:extLst>
      <p:ext uri="{BB962C8B-B14F-4D97-AF65-F5344CB8AC3E}">
        <p14:creationId xmlns:p14="http://schemas.microsoft.com/office/powerpoint/2010/main" val="14461001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6E3AE-30DC-4A27-AC0A-8A906D72B55A}"/>
              </a:ext>
            </a:extLst>
          </p:cNvPr>
          <p:cNvSpPr>
            <a:spLocks noGrp="1"/>
          </p:cNvSpPr>
          <p:nvPr>
            <p:ph type="title"/>
          </p:nvPr>
        </p:nvSpPr>
        <p:spPr/>
        <p:txBody>
          <a:bodyPr/>
          <a:lstStyle/>
          <a:p>
            <a:r>
              <a:rPr lang="zh-CN" altLang="en-US" dirty="0"/>
              <a:t>派生类的构造函数</a:t>
            </a:r>
            <a:endParaRPr lang="en-US" dirty="0"/>
          </a:p>
        </p:txBody>
      </p:sp>
      <p:sp>
        <p:nvSpPr>
          <p:cNvPr id="3" name="内容占位符 2">
            <a:extLst>
              <a:ext uri="{FF2B5EF4-FFF2-40B4-BE49-F238E27FC236}">
                <a16:creationId xmlns:a16="http://schemas.microsoft.com/office/drawing/2014/main" id="{3AB00B95-88A0-493E-B2E7-47683D5B0B99}"/>
              </a:ext>
            </a:extLst>
          </p:cNvPr>
          <p:cNvSpPr>
            <a:spLocks noGrp="1"/>
          </p:cNvSpPr>
          <p:nvPr>
            <p:ph idx="1"/>
          </p:nvPr>
        </p:nvSpPr>
        <p:spPr>
          <a:xfrm>
            <a:off x="868680" y="1263552"/>
            <a:ext cx="10515600" cy="4567971"/>
          </a:xfrm>
        </p:spPr>
        <p:txBody>
          <a:bodyPr/>
          <a:lstStyle/>
          <a:p>
            <a:r>
              <a:rPr lang="zh-CN" altLang="en-US" dirty="0"/>
              <a:t>先调用基类构造函数构造派生类对象的基类部分</a:t>
            </a:r>
            <a:endParaRPr lang="en-US" altLang="zh-CN" dirty="0"/>
          </a:p>
          <a:p>
            <a:r>
              <a:rPr lang="zh-CN" altLang="en-US" dirty="0"/>
              <a:t>再调用派生类构造函数，初始化派生类部分</a:t>
            </a:r>
            <a:endParaRPr lang="en-US" dirty="0"/>
          </a:p>
          <a:p>
            <a:endParaRPr lang="en-US" dirty="0"/>
          </a:p>
        </p:txBody>
      </p:sp>
      <p:pic>
        <p:nvPicPr>
          <p:cNvPr id="4" name="内容占位符 3">
            <a:extLst>
              <a:ext uri="{FF2B5EF4-FFF2-40B4-BE49-F238E27FC236}">
                <a16:creationId xmlns:a16="http://schemas.microsoft.com/office/drawing/2014/main" id="{5D12D43B-3138-41DD-82E6-CB2EA4CF6897}"/>
              </a:ext>
            </a:extLst>
          </p:cNvPr>
          <p:cNvPicPr>
            <a:picLocks noChangeAspect="1"/>
          </p:cNvPicPr>
          <p:nvPr/>
        </p:nvPicPr>
        <p:blipFill>
          <a:blip r:embed="rId2"/>
          <a:stretch>
            <a:fillRect/>
          </a:stretch>
        </p:blipFill>
        <p:spPr>
          <a:xfrm>
            <a:off x="1049655" y="2643346"/>
            <a:ext cx="4972050" cy="3800475"/>
          </a:xfrm>
          <a:prstGeom prst="rect">
            <a:avLst/>
          </a:prstGeom>
        </p:spPr>
      </p:pic>
      <p:pic>
        <p:nvPicPr>
          <p:cNvPr id="5" name="图片 4">
            <a:extLst>
              <a:ext uri="{FF2B5EF4-FFF2-40B4-BE49-F238E27FC236}">
                <a16:creationId xmlns:a16="http://schemas.microsoft.com/office/drawing/2014/main" id="{C81CC67A-00AA-429F-AAD5-F07B75D98DB6}"/>
              </a:ext>
            </a:extLst>
          </p:cNvPr>
          <p:cNvPicPr>
            <a:picLocks noChangeAspect="1"/>
          </p:cNvPicPr>
          <p:nvPr/>
        </p:nvPicPr>
        <p:blipFill>
          <a:blip r:embed="rId3"/>
          <a:stretch>
            <a:fillRect/>
          </a:stretch>
        </p:blipFill>
        <p:spPr>
          <a:xfrm>
            <a:off x="7681277" y="2662237"/>
            <a:ext cx="1685925" cy="923925"/>
          </a:xfrm>
          <a:prstGeom prst="rect">
            <a:avLst/>
          </a:prstGeom>
        </p:spPr>
      </p:pic>
      <p:pic>
        <p:nvPicPr>
          <p:cNvPr id="6" name="图片 5">
            <a:extLst>
              <a:ext uri="{FF2B5EF4-FFF2-40B4-BE49-F238E27FC236}">
                <a16:creationId xmlns:a16="http://schemas.microsoft.com/office/drawing/2014/main" id="{83C44F03-4E56-41E3-9203-BFC311ECBB35}"/>
              </a:ext>
            </a:extLst>
          </p:cNvPr>
          <p:cNvPicPr>
            <a:picLocks noChangeAspect="1"/>
          </p:cNvPicPr>
          <p:nvPr/>
        </p:nvPicPr>
        <p:blipFill>
          <a:blip r:embed="rId4"/>
          <a:stretch>
            <a:fillRect/>
          </a:stretch>
        </p:blipFill>
        <p:spPr>
          <a:xfrm>
            <a:off x="7736523" y="4003358"/>
            <a:ext cx="2108518" cy="802064"/>
          </a:xfrm>
          <a:prstGeom prst="rect">
            <a:avLst/>
          </a:prstGeom>
        </p:spPr>
      </p:pic>
    </p:spTree>
    <p:extLst>
      <p:ext uri="{BB962C8B-B14F-4D97-AF65-F5344CB8AC3E}">
        <p14:creationId xmlns:p14="http://schemas.microsoft.com/office/powerpoint/2010/main" val="3512353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03EA02-0491-4CB4-BD29-03884B366DBC}"/>
              </a:ext>
            </a:extLst>
          </p:cNvPr>
          <p:cNvSpPr>
            <a:spLocks noGrp="1"/>
          </p:cNvSpPr>
          <p:nvPr>
            <p:ph type="title"/>
          </p:nvPr>
        </p:nvSpPr>
        <p:spPr/>
        <p:txBody>
          <a:bodyPr>
            <a:normAutofit/>
          </a:bodyPr>
          <a:lstStyle/>
          <a:p>
            <a:r>
              <a:rPr lang="en-US" b="1" dirty="0"/>
              <a:t>Dog</a:t>
            </a:r>
            <a:r>
              <a:rPr lang="zh-CN" altLang="en-US" b="1" dirty="0"/>
              <a:t>和</a:t>
            </a:r>
            <a:r>
              <a:rPr lang="en-US" altLang="zh-CN" b="1" dirty="0"/>
              <a:t>Animal</a:t>
            </a:r>
            <a:endParaRPr lang="en-US" b="1" dirty="0"/>
          </a:p>
        </p:txBody>
      </p:sp>
      <p:sp>
        <p:nvSpPr>
          <p:cNvPr id="3" name="内容占位符 2">
            <a:extLst>
              <a:ext uri="{FF2B5EF4-FFF2-40B4-BE49-F238E27FC236}">
                <a16:creationId xmlns:a16="http://schemas.microsoft.com/office/drawing/2014/main" id="{AF36FFE5-9380-47A3-83E4-4703EB0FB066}"/>
              </a:ext>
            </a:extLst>
          </p:cNvPr>
          <p:cNvSpPr>
            <a:spLocks noGrp="1"/>
          </p:cNvSpPr>
          <p:nvPr>
            <p:ph idx="1"/>
          </p:nvPr>
        </p:nvSpPr>
        <p:spPr>
          <a:xfrm>
            <a:off x="838200" y="1608992"/>
            <a:ext cx="10515600" cy="1826665"/>
          </a:xfrm>
        </p:spPr>
        <p:txBody>
          <a:bodyPr>
            <a:normAutofit/>
          </a:bodyPr>
          <a:lstStyle/>
          <a:p>
            <a:r>
              <a:rPr lang="zh-CN" altLang="en-US" dirty="0"/>
              <a:t>一个</a:t>
            </a:r>
            <a:r>
              <a:rPr lang="en-US" dirty="0"/>
              <a:t>Dog</a:t>
            </a:r>
            <a:r>
              <a:rPr lang="zh-CN" altLang="en-US" dirty="0"/>
              <a:t>具有</a:t>
            </a:r>
            <a:r>
              <a:rPr lang="en-US" dirty="0"/>
              <a:t>Animal</a:t>
            </a:r>
            <a:r>
              <a:rPr lang="zh-CN" altLang="en-US" dirty="0"/>
              <a:t>的所有属性，但还有</a:t>
            </a:r>
            <a:r>
              <a:rPr lang="en-US" dirty="0"/>
              <a:t>Dog</a:t>
            </a:r>
            <a:r>
              <a:rPr lang="zh-CN" altLang="en-US" dirty="0"/>
              <a:t>特有的属性，比如狗喜欢刨骨头或啃骨头。</a:t>
            </a:r>
            <a:endParaRPr lang="en-US" altLang="zh-CN" dirty="0"/>
          </a:p>
          <a:p>
            <a:r>
              <a:rPr lang="zh-CN" altLang="en-US" dirty="0"/>
              <a:t>独立类：代码重复</a:t>
            </a:r>
            <a:endParaRPr lang="en-US" altLang="zh-CN" dirty="0"/>
          </a:p>
        </p:txBody>
      </p:sp>
      <p:pic>
        <p:nvPicPr>
          <p:cNvPr id="13" name="图片 12">
            <a:extLst>
              <a:ext uri="{FF2B5EF4-FFF2-40B4-BE49-F238E27FC236}">
                <a16:creationId xmlns:a16="http://schemas.microsoft.com/office/drawing/2014/main" id="{41E82B19-4C9D-4809-9630-D39B81E6706D}"/>
              </a:ext>
            </a:extLst>
          </p:cNvPr>
          <p:cNvPicPr>
            <a:picLocks noChangeAspect="1"/>
          </p:cNvPicPr>
          <p:nvPr/>
        </p:nvPicPr>
        <p:blipFill>
          <a:blip r:embed="rId2"/>
          <a:stretch>
            <a:fillRect/>
          </a:stretch>
        </p:blipFill>
        <p:spPr>
          <a:xfrm>
            <a:off x="7391122" y="2418240"/>
            <a:ext cx="4210050" cy="3619500"/>
          </a:xfrm>
          <a:prstGeom prst="rect">
            <a:avLst/>
          </a:prstGeom>
        </p:spPr>
      </p:pic>
    </p:spTree>
    <p:extLst>
      <p:ext uri="{BB962C8B-B14F-4D97-AF65-F5344CB8AC3E}">
        <p14:creationId xmlns:p14="http://schemas.microsoft.com/office/powerpoint/2010/main" val="1688680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00FA11-0DE7-4556-BAC9-6F545DFCBE22}"/>
              </a:ext>
            </a:extLst>
          </p:cNvPr>
          <p:cNvSpPr>
            <a:spLocks noGrp="1"/>
          </p:cNvSpPr>
          <p:nvPr>
            <p:ph type="title"/>
          </p:nvPr>
        </p:nvSpPr>
        <p:spPr>
          <a:xfrm>
            <a:off x="838200" y="365125"/>
            <a:ext cx="10515600" cy="935355"/>
          </a:xfrm>
        </p:spPr>
        <p:txBody>
          <a:bodyPr/>
          <a:lstStyle/>
          <a:p>
            <a:r>
              <a:rPr lang="zh-CN" altLang="en-US" dirty="0"/>
              <a:t>派生类的析构函数</a:t>
            </a:r>
            <a:endParaRPr lang="en-US" dirty="0"/>
          </a:p>
        </p:txBody>
      </p:sp>
      <p:sp>
        <p:nvSpPr>
          <p:cNvPr id="3" name="内容占位符 2">
            <a:extLst>
              <a:ext uri="{FF2B5EF4-FFF2-40B4-BE49-F238E27FC236}">
                <a16:creationId xmlns:a16="http://schemas.microsoft.com/office/drawing/2014/main" id="{C407F403-B330-45F0-8EFE-B0B289477836}"/>
              </a:ext>
            </a:extLst>
          </p:cNvPr>
          <p:cNvSpPr>
            <a:spLocks noGrp="1"/>
          </p:cNvSpPr>
          <p:nvPr>
            <p:ph idx="1"/>
          </p:nvPr>
        </p:nvSpPr>
        <p:spPr>
          <a:xfrm>
            <a:off x="838200" y="1243232"/>
            <a:ext cx="10515600" cy="4567971"/>
          </a:xfrm>
        </p:spPr>
        <p:txBody>
          <a:bodyPr/>
          <a:lstStyle/>
          <a:p>
            <a:r>
              <a:rPr lang="zh-CN" altLang="en-US" dirty="0"/>
              <a:t>先执行派生类自己的析构函数，再执行基类的析构函数</a:t>
            </a:r>
            <a:endParaRPr lang="en-US" dirty="0"/>
          </a:p>
        </p:txBody>
      </p:sp>
      <p:pic>
        <p:nvPicPr>
          <p:cNvPr id="4" name="图片 3">
            <a:extLst>
              <a:ext uri="{FF2B5EF4-FFF2-40B4-BE49-F238E27FC236}">
                <a16:creationId xmlns:a16="http://schemas.microsoft.com/office/drawing/2014/main" id="{8711B318-696D-42AA-B99C-AF966F02223F}"/>
              </a:ext>
            </a:extLst>
          </p:cNvPr>
          <p:cNvPicPr>
            <a:picLocks noChangeAspect="1"/>
          </p:cNvPicPr>
          <p:nvPr/>
        </p:nvPicPr>
        <p:blipFill>
          <a:blip r:embed="rId2"/>
          <a:stretch>
            <a:fillRect/>
          </a:stretch>
        </p:blipFill>
        <p:spPr>
          <a:xfrm>
            <a:off x="1148080" y="1962785"/>
            <a:ext cx="5181600" cy="4781550"/>
          </a:xfrm>
          <a:prstGeom prst="rect">
            <a:avLst/>
          </a:prstGeom>
        </p:spPr>
      </p:pic>
      <p:pic>
        <p:nvPicPr>
          <p:cNvPr id="5" name="图片 4">
            <a:extLst>
              <a:ext uri="{FF2B5EF4-FFF2-40B4-BE49-F238E27FC236}">
                <a16:creationId xmlns:a16="http://schemas.microsoft.com/office/drawing/2014/main" id="{EE1E75C9-F3D9-4238-8F14-F7963E8C31F2}"/>
              </a:ext>
            </a:extLst>
          </p:cNvPr>
          <p:cNvPicPr>
            <a:picLocks noChangeAspect="1"/>
          </p:cNvPicPr>
          <p:nvPr/>
        </p:nvPicPr>
        <p:blipFill>
          <a:blip r:embed="rId3"/>
          <a:stretch>
            <a:fillRect/>
          </a:stretch>
        </p:blipFill>
        <p:spPr>
          <a:xfrm>
            <a:off x="8015605" y="2093912"/>
            <a:ext cx="1809750" cy="942975"/>
          </a:xfrm>
          <a:prstGeom prst="rect">
            <a:avLst/>
          </a:prstGeom>
        </p:spPr>
      </p:pic>
      <p:pic>
        <p:nvPicPr>
          <p:cNvPr id="6" name="图片 5">
            <a:extLst>
              <a:ext uri="{FF2B5EF4-FFF2-40B4-BE49-F238E27FC236}">
                <a16:creationId xmlns:a16="http://schemas.microsoft.com/office/drawing/2014/main" id="{0ECE5062-67AB-4542-97E6-D709AC0114A6}"/>
              </a:ext>
            </a:extLst>
          </p:cNvPr>
          <p:cNvPicPr>
            <a:picLocks noChangeAspect="1"/>
          </p:cNvPicPr>
          <p:nvPr/>
        </p:nvPicPr>
        <p:blipFill>
          <a:blip r:embed="rId4"/>
          <a:stretch>
            <a:fillRect/>
          </a:stretch>
        </p:blipFill>
        <p:spPr>
          <a:xfrm>
            <a:off x="7964487" y="3670300"/>
            <a:ext cx="2562225" cy="1752600"/>
          </a:xfrm>
          <a:prstGeom prst="rect">
            <a:avLst/>
          </a:prstGeom>
        </p:spPr>
      </p:pic>
    </p:spTree>
    <p:extLst>
      <p:ext uri="{BB962C8B-B14F-4D97-AF65-F5344CB8AC3E}">
        <p14:creationId xmlns:p14="http://schemas.microsoft.com/office/powerpoint/2010/main" val="3865359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DDE717-66D3-491F-984F-28642B004427}"/>
              </a:ext>
            </a:extLst>
          </p:cNvPr>
          <p:cNvSpPr>
            <a:spLocks noGrp="1"/>
          </p:cNvSpPr>
          <p:nvPr>
            <p:ph type="title"/>
          </p:nvPr>
        </p:nvSpPr>
        <p:spPr/>
        <p:txBody>
          <a:bodyPr>
            <a:normAutofit/>
          </a:bodyPr>
          <a:lstStyle/>
          <a:p>
            <a:r>
              <a:rPr lang="zh-CN" altLang="en-US" dirty="0"/>
              <a:t>调用基类的非默认构造函数</a:t>
            </a:r>
            <a:endParaRPr lang="en-US" dirty="0"/>
          </a:p>
        </p:txBody>
      </p:sp>
      <p:sp>
        <p:nvSpPr>
          <p:cNvPr id="3" name="内容占位符 2">
            <a:extLst>
              <a:ext uri="{FF2B5EF4-FFF2-40B4-BE49-F238E27FC236}">
                <a16:creationId xmlns:a16="http://schemas.microsoft.com/office/drawing/2014/main" id="{95F71C75-F0BB-4769-ABB0-CFFABAAAFFE1}"/>
              </a:ext>
            </a:extLst>
          </p:cNvPr>
          <p:cNvSpPr>
            <a:spLocks noGrp="1"/>
          </p:cNvSpPr>
          <p:nvPr>
            <p:ph idx="1"/>
          </p:nvPr>
        </p:nvSpPr>
        <p:spPr>
          <a:xfrm>
            <a:off x="838200" y="1212752"/>
            <a:ext cx="10515600" cy="4567971"/>
          </a:xfrm>
        </p:spPr>
        <p:txBody>
          <a:bodyPr/>
          <a:lstStyle/>
          <a:p>
            <a:r>
              <a:rPr lang="zh-CN" altLang="en-US" dirty="0"/>
              <a:t>派生类的构造函数调用的是基类默认的构造函数，也可以在派生类的</a:t>
            </a:r>
            <a:r>
              <a:rPr lang="zh-CN" altLang="en-US" b="1" dirty="0">
                <a:solidFill>
                  <a:srgbClr val="FF0000"/>
                </a:solidFill>
              </a:rPr>
              <a:t>初始化成员列表里</a:t>
            </a:r>
            <a:r>
              <a:rPr lang="zh-CN" altLang="en-US" dirty="0"/>
              <a:t>调用基类的其他构造函数。</a:t>
            </a:r>
            <a:endParaRPr lang="en-US" dirty="0"/>
          </a:p>
          <a:p>
            <a:endParaRPr lang="en-US" dirty="0"/>
          </a:p>
        </p:txBody>
      </p:sp>
      <p:pic>
        <p:nvPicPr>
          <p:cNvPr id="6" name="图片 5">
            <a:extLst>
              <a:ext uri="{FF2B5EF4-FFF2-40B4-BE49-F238E27FC236}">
                <a16:creationId xmlns:a16="http://schemas.microsoft.com/office/drawing/2014/main" id="{B1985ABB-D2B7-459A-9380-DBD90140CECA}"/>
              </a:ext>
            </a:extLst>
          </p:cNvPr>
          <p:cNvPicPr>
            <a:picLocks noChangeAspect="1"/>
          </p:cNvPicPr>
          <p:nvPr/>
        </p:nvPicPr>
        <p:blipFill>
          <a:blip r:embed="rId2"/>
          <a:stretch>
            <a:fillRect/>
          </a:stretch>
        </p:blipFill>
        <p:spPr>
          <a:xfrm>
            <a:off x="1027112" y="2541905"/>
            <a:ext cx="6276975" cy="4143375"/>
          </a:xfrm>
          <a:prstGeom prst="rect">
            <a:avLst/>
          </a:prstGeom>
        </p:spPr>
      </p:pic>
      <p:pic>
        <p:nvPicPr>
          <p:cNvPr id="7" name="图片 6">
            <a:extLst>
              <a:ext uri="{FF2B5EF4-FFF2-40B4-BE49-F238E27FC236}">
                <a16:creationId xmlns:a16="http://schemas.microsoft.com/office/drawing/2014/main" id="{C9F64969-1EC6-4D16-9C94-F9162859B9A2}"/>
              </a:ext>
            </a:extLst>
          </p:cNvPr>
          <p:cNvPicPr>
            <a:picLocks noChangeAspect="1"/>
          </p:cNvPicPr>
          <p:nvPr/>
        </p:nvPicPr>
        <p:blipFill>
          <a:blip r:embed="rId3"/>
          <a:stretch>
            <a:fillRect/>
          </a:stretch>
        </p:blipFill>
        <p:spPr>
          <a:xfrm>
            <a:off x="8307070" y="2729230"/>
            <a:ext cx="1714500" cy="952500"/>
          </a:xfrm>
          <a:prstGeom prst="rect">
            <a:avLst/>
          </a:prstGeom>
        </p:spPr>
      </p:pic>
      <p:pic>
        <p:nvPicPr>
          <p:cNvPr id="8" name="图片 7">
            <a:extLst>
              <a:ext uri="{FF2B5EF4-FFF2-40B4-BE49-F238E27FC236}">
                <a16:creationId xmlns:a16="http://schemas.microsoft.com/office/drawing/2014/main" id="{81594012-DC2B-4210-B82E-7E8E0F47B765}"/>
              </a:ext>
            </a:extLst>
          </p:cNvPr>
          <p:cNvPicPr>
            <a:picLocks noChangeAspect="1"/>
          </p:cNvPicPr>
          <p:nvPr/>
        </p:nvPicPr>
        <p:blipFill>
          <a:blip r:embed="rId4"/>
          <a:stretch>
            <a:fillRect/>
          </a:stretch>
        </p:blipFill>
        <p:spPr>
          <a:xfrm>
            <a:off x="8377237" y="4215448"/>
            <a:ext cx="2626043" cy="1406012"/>
          </a:xfrm>
          <a:prstGeom prst="rect">
            <a:avLst/>
          </a:prstGeom>
        </p:spPr>
      </p:pic>
    </p:spTree>
    <p:extLst>
      <p:ext uri="{BB962C8B-B14F-4D97-AF65-F5344CB8AC3E}">
        <p14:creationId xmlns:p14="http://schemas.microsoft.com/office/powerpoint/2010/main" val="113090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878616-C5E2-4A89-A66E-EB3E7030B477}"/>
              </a:ext>
            </a:extLst>
          </p:cNvPr>
          <p:cNvSpPr>
            <a:spLocks noGrp="1"/>
          </p:cNvSpPr>
          <p:nvPr>
            <p:ph type="title"/>
          </p:nvPr>
        </p:nvSpPr>
        <p:spPr/>
        <p:txBody>
          <a:bodyPr/>
          <a:lstStyle/>
          <a:p>
            <a:r>
              <a:rPr lang="zh-CN" altLang="en-US" dirty="0"/>
              <a:t>调用基类构造函数必须提供相应的参数</a:t>
            </a:r>
            <a:endParaRPr lang="en-US" dirty="0"/>
          </a:p>
        </p:txBody>
      </p:sp>
      <p:sp>
        <p:nvSpPr>
          <p:cNvPr id="3" name="内容占位符 2">
            <a:extLst>
              <a:ext uri="{FF2B5EF4-FFF2-40B4-BE49-F238E27FC236}">
                <a16:creationId xmlns:a16="http://schemas.microsoft.com/office/drawing/2014/main" id="{B4138959-36D4-4B49-BBC0-330F1CDB5B8B}"/>
              </a:ext>
            </a:extLst>
          </p:cNvPr>
          <p:cNvSpPr>
            <a:spLocks noGrp="1"/>
          </p:cNvSpPr>
          <p:nvPr>
            <p:ph idx="1"/>
          </p:nvPr>
        </p:nvSpPr>
        <p:spPr/>
        <p:txBody>
          <a:bodyPr/>
          <a:lstStyle/>
          <a:p>
            <a:r>
              <a:rPr lang="zh-CN" altLang="en-US" dirty="0"/>
              <a:t>通常，基类构造函数需要的参数应该在派生类的构造函数的形参列表中出现</a:t>
            </a:r>
            <a:endParaRPr lang="en-US" dirty="0"/>
          </a:p>
        </p:txBody>
      </p:sp>
      <p:pic>
        <p:nvPicPr>
          <p:cNvPr id="5" name="图片 4">
            <a:extLst>
              <a:ext uri="{FF2B5EF4-FFF2-40B4-BE49-F238E27FC236}">
                <a16:creationId xmlns:a16="http://schemas.microsoft.com/office/drawing/2014/main" id="{0148C2AF-6EE1-4D54-BC7B-97E2BBD3A158}"/>
              </a:ext>
            </a:extLst>
          </p:cNvPr>
          <p:cNvPicPr>
            <a:picLocks noChangeAspect="1"/>
          </p:cNvPicPr>
          <p:nvPr/>
        </p:nvPicPr>
        <p:blipFill>
          <a:blip r:embed="rId2"/>
          <a:stretch>
            <a:fillRect/>
          </a:stretch>
        </p:blipFill>
        <p:spPr>
          <a:xfrm>
            <a:off x="601027" y="2880677"/>
            <a:ext cx="5381625" cy="2905125"/>
          </a:xfrm>
          <a:prstGeom prst="rect">
            <a:avLst/>
          </a:prstGeom>
        </p:spPr>
      </p:pic>
      <p:pic>
        <p:nvPicPr>
          <p:cNvPr id="6" name="图片 5">
            <a:extLst>
              <a:ext uri="{FF2B5EF4-FFF2-40B4-BE49-F238E27FC236}">
                <a16:creationId xmlns:a16="http://schemas.microsoft.com/office/drawing/2014/main" id="{D093040C-6B55-4A27-B451-C409FC569EFC}"/>
              </a:ext>
            </a:extLst>
          </p:cNvPr>
          <p:cNvPicPr>
            <a:picLocks noChangeAspect="1"/>
          </p:cNvPicPr>
          <p:nvPr/>
        </p:nvPicPr>
        <p:blipFill>
          <a:blip r:embed="rId3"/>
          <a:stretch>
            <a:fillRect/>
          </a:stretch>
        </p:blipFill>
        <p:spPr>
          <a:xfrm>
            <a:off x="6675437" y="2956560"/>
            <a:ext cx="5343525" cy="1981200"/>
          </a:xfrm>
          <a:prstGeom prst="rect">
            <a:avLst/>
          </a:prstGeom>
        </p:spPr>
      </p:pic>
      <p:sp>
        <p:nvSpPr>
          <p:cNvPr id="4" name="文本框 3">
            <a:extLst>
              <a:ext uri="{FF2B5EF4-FFF2-40B4-BE49-F238E27FC236}">
                <a16:creationId xmlns:a16="http://schemas.microsoft.com/office/drawing/2014/main" id="{547DB8F1-B749-7AA5-8AFF-6C0D9AD357FC}"/>
              </a:ext>
            </a:extLst>
          </p:cNvPr>
          <p:cNvSpPr txBox="1"/>
          <p:nvPr/>
        </p:nvSpPr>
        <p:spPr>
          <a:xfrm>
            <a:off x="4246535" y="5610386"/>
            <a:ext cx="6664271" cy="954107"/>
          </a:xfrm>
          <a:prstGeom prst="rect">
            <a:avLst/>
          </a:prstGeom>
          <a:noFill/>
        </p:spPr>
        <p:txBody>
          <a:bodyPr wrap="square" rtlCol="0">
            <a:spAutoFit/>
          </a:bodyPr>
          <a:lstStyle/>
          <a:p>
            <a:r>
              <a:rPr lang="zh-CN" altLang="en-US" sz="2800" b="1" dirty="0"/>
              <a:t>产生编译错误</a:t>
            </a:r>
            <a:r>
              <a:rPr lang="zh-CN" altLang="en-US" sz="2800" dirty="0"/>
              <a:t>：</a:t>
            </a:r>
            <a:r>
              <a:rPr lang="en-US" altLang="zh-CN" sz="2800" dirty="0"/>
              <a:t>error C2512: “B”: </a:t>
            </a:r>
            <a:r>
              <a:rPr lang="zh-CN" altLang="en-US" sz="2800" dirty="0"/>
              <a:t>没有合适的默认构造函数可用</a:t>
            </a:r>
          </a:p>
        </p:txBody>
      </p:sp>
    </p:spTree>
    <p:extLst>
      <p:ext uri="{BB962C8B-B14F-4D97-AF65-F5344CB8AC3E}">
        <p14:creationId xmlns:p14="http://schemas.microsoft.com/office/powerpoint/2010/main" val="3172579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878616-C5E2-4A89-A66E-EB3E7030B477}"/>
              </a:ext>
            </a:extLst>
          </p:cNvPr>
          <p:cNvSpPr>
            <a:spLocks noGrp="1"/>
          </p:cNvSpPr>
          <p:nvPr>
            <p:ph type="title"/>
          </p:nvPr>
        </p:nvSpPr>
        <p:spPr/>
        <p:txBody>
          <a:bodyPr/>
          <a:lstStyle/>
          <a:p>
            <a:r>
              <a:rPr lang="zh-CN" altLang="en-US" dirty="0"/>
              <a:t>调用基类构造函数必须提供相应的参数</a:t>
            </a:r>
            <a:endParaRPr lang="en-US" dirty="0"/>
          </a:p>
        </p:txBody>
      </p:sp>
      <p:sp>
        <p:nvSpPr>
          <p:cNvPr id="3" name="内容占位符 2">
            <a:extLst>
              <a:ext uri="{FF2B5EF4-FFF2-40B4-BE49-F238E27FC236}">
                <a16:creationId xmlns:a16="http://schemas.microsoft.com/office/drawing/2014/main" id="{B4138959-36D4-4B49-BBC0-330F1CDB5B8B}"/>
              </a:ext>
            </a:extLst>
          </p:cNvPr>
          <p:cNvSpPr>
            <a:spLocks noGrp="1"/>
          </p:cNvSpPr>
          <p:nvPr>
            <p:ph idx="1"/>
          </p:nvPr>
        </p:nvSpPr>
        <p:spPr>
          <a:xfrm>
            <a:off x="838200" y="1407514"/>
            <a:ext cx="10515600" cy="4567971"/>
          </a:xfrm>
        </p:spPr>
        <p:txBody>
          <a:bodyPr/>
          <a:lstStyle/>
          <a:p>
            <a:r>
              <a:rPr lang="zh-CN" altLang="en-US" dirty="0"/>
              <a:t>在</a:t>
            </a:r>
            <a:r>
              <a:rPr lang="en-US" altLang="zh-CN" dirty="0"/>
              <a:t>D</a:t>
            </a:r>
            <a:r>
              <a:rPr lang="zh-CN" altLang="en-US" dirty="0"/>
              <a:t>的构造函数的初始化成员列表里调用基类</a:t>
            </a:r>
            <a:r>
              <a:rPr lang="en-US" altLang="zh-CN" dirty="0"/>
              <a:t>B</a:t>
            </a:r>
            <a:r>
              <a:rPr lang="zh-CN" altLang="en-US" dirty="0"/>
              <a:t>的某个构造函数并提供必须的参数。</a:t>
            </a:r>
            <a:endParaRPr lang="en-US" dirty="0"/>
          </a:p>
        </p:txBody>
      </p:sp>
      <p:pic>
        <p:nvPicPr>
          <p:cNvPr id="5" name="图片 4">
            <a:extLst>
              <a:ext uri="{FF2B5EF4-FFF2-40B4-BE49-F238E27FC236}">
                <a16:creationId xmlns:a16="http://schemas.microsoft.com/office/drawing/2014/main" id="{0148C2AF-6EE1-4D54-BC7B-97E2BBD3A158}"/>
              </a:ext>
            </a:extLst>
          </p:cNvPr>
          <p:cNvPicPr>
            <a:picLocks noChangeAspect="1"/>
          </p:cNvPicPr>
          <p:nvPr/>
        </p:nvPicPr>
        <p:blipFill>
          <a:blip r:embed="rId2"/>
          <a:stretch>
            <a:fillRect/>
          </a:stretch>
        </p:blipFill>
        <p:spPr>
          <a:xfrm>
            <a:off x="601027" y="2880677"/>
            <a:ext cx="5381625" cy="2905125"/>
          </a:xfrm>
          <a:prstGeom prst="rect">
            <a:avLst/>
          </a:prstGeom>
        </p:spPr>
      </p:pic>
      <p:pic>
        <p:nvPicPr>
          <p:cNvPr id="6" name="图片 5">
            <a:extLst>
              <a:ext uri="{FF2B5EF4-FFF2-40B4-BE49-F238E27FC236}">
                <a16:creationId xmlns:a16="http://schemas.microsoft.com/office/drawing/2014/main" id="{D093040C-6B55-4A27-B451-C409FC569EFC}"/>
              </a:ext>
            </a:extLst>
          </p:cNvPr>
          <p:cNvPicPr>
            <a:picLocks noChangeAspect="1"/>
          </p:cNvPicPr>
          <p:nvPr/>
        </p:nvPicPr>
        <p:blipFill>
          <a:blip r:embed="rId3"/>
          <a:stretch>
            <a:fillRect/>
          </a:stretch>
        </p:blipFill>
        <p:spPr>
          <a:xfrm>
            <a:off x="6675437" y="2956560"/>
            <a:ext cx="5343525" cy="1981200"/>
          </a:xfrm>
          <a:prstGeom prst="rect">
            <a:avLst/>
          </a:prstGeom>
        </p:spPr>
      </p:pic>
      <p:pic>
        <p:nvPicPr>
          <p:cNvPr id="7" name="图片 6">
            <a:extLst>
              <a:ext uri="{FF2B5EF4-FFF2-40B4-BE49-F238E27FC236}">
                <a16:creationId xmlns:a16="http://schemas.microsoft.com/office/drawing/2014/main" id="{321B8AB3-ABC4-4B92-B168-1D3B2CF37E88}"/>
              </a:ext>
            </a:extLst>
          </p:cNvPr>
          <p:cNvPicPr>
            <a:picLocks noChangeAspect="1"/>
          </p:cNvPicPr>
          <p:nvPr/>
        </p:nvPicPr>
        <p:blipFill>
          <a:blip r:embed="rId4"/>
          <a:stretch>
            <a:fillRect/>
          </a:stretch>
        </p:blipFill>
        <p:spPr>
          <a:xfrm>
            <a:off x="2668905" y="5559107"/>
            <a:ext cx="7219950" cy="962025"/>
          </a:xfrm>
          <a:prstGeom prst="rect">
            <a:avLst/>
          </a:prstGeom>
        </p:spPr>
      </p:pic>
    </p:spTree>
    <p:extLst>
      <p:ext uri="{BB962C8B-B14F-4D97-AF65-F5344CB8AC3E}">
        <p14:creationId xmlns:p14="http://schemas.microsoft.com/office/powerpoint/2010/main" val="653415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62DCEA-6897-478B-B217-F8034897BDA8}"/>
              </a:ext>
            </a:extLst>
          </p:cNvPr>
          <p:cNvSpPr>
            <a:spLocks noGrp="1"/>
          </p:cNvSpPr>
          <p:nvPr>
            <p:ph type="title"/>
          </p:nvPr>
        </p:nvSpPr>
        <p:spPr/>
        <p:txBody>
          <a:bodyPr>
            <a:normAutofit/>
          </a:bodyPr>
          <a:lstStyle/>
          <a:p>
            <a:r>
              <a:rPr lang="zh-CN" altLang="en-US" b="1" dirty="0"/>
              <a:t>拷贝构造函数</a:t>
            </a:r>
            <a:endParaRPr lang="en-US" dirty="0"/>
          </a:p>
        </p:txBody>
      </p:sp>
      <p:sp>
        <p:nvSpPr>
          <p:cNvPr id="3" name="内容占位符 2">
            <a:extLst>
              <a:ext uri="{FF2B5EF4-FFF2-40B4-BE49-F238E27FC236}">
                <a16:creationId xmlns:a16="http://schemas.microsoft.com/office/drawing/2014/main" id="{01A4AEC4-8373-4623-8512-063154CB9AAA}"/>
              </a:ext>
            </a:extLst>
          </p:cNvPr>
          <p:cNvSpPr>
            <a:spLocks noGrp="1"/>
          </p:cNvSpPr>
          <p:nvPr>
            <p:ph idx="1"/>
          </p:nvPr>
        </p:nvSpPr>
        <p:spPr>
          <a:xfrm>
            <a:off x="838200" y="1426112"/>
            <a:ext cx="10515600" cy="4567971"/>
          </a:xfrm>
        </p:spPr>
        <p:txBody>
          <a:bodyPr/>
          <a:lstStyle/>
          <a:p>
            <a:r>
              <a:rPr lang="zh-CN" altLang="en-US" dirty="0">
                <a:solidFill>
                  <a:srgbClr val="FF0000"/>
                </a:solidFill>
              </a:rPr>
              <a:t>注意</a:t>
            </a:r>
            <a:r>
              <a:rPr lang="zh-CN" altLang="en-US" dirty="0"/>
              <a:t>：派生类的</a:t>
            </a:r>
            <a:r>
              <a:rPr lang="zh-CN" altLang="en-US" b="1" dirty="0"/>
              <a:t>拷贝构造函数</a:t>
            </a:r>
            <a:r>
              <a:rPr lang="zh-CN" altLang="en-US" dirty="0"/>
              <a:t>调用基类的</a:t>
            </a:r>
            <a:r>
              <a:rPr lang="zh-CN" altLang="en-US" b="1" dirty="0"/>
              <a:t>默认构造函数</a:t>
            </a:r>
            <a:r>
              <a:rPr lang="zh-CN" altLang="en-US" dirty="0"/>
              <a:t>而不是</a:t>
            </a:r>
            <a:r>
              <a:rPr lang="zh-CN" altLang="en-US" b="1" dirty="0"/>
              <a:t>拷贝构造函数</a:t>
            </a:r>
            <a:endParaRPr lang="en-US" b="1" dirty="0"/>
          </a:p>
        </p:txBody>
      </p:sp>
      <p:pic>
        <p:nvPicPr>
          <p:cNvPr id="4" name="图片 3">
            <a:extLst>
              <a:ext uri="{FF2B5EF4-FFF2-40B4-BE49-F238E27FC236}">
                <a16:creationId xmlns:a16="http://schemas.microsoft.com/office/drawing/2014/main" id="{03EC5143-8506-4471-82CB-95DF1F781ED7}"/>
              </a:ext>
            </a:extLst>
          </p:cNvPr>
          <p:cNvPicPr>
            <a:picLocks noChangeAspect="1"/>
          </p:cNvPicPr>
          <p:nvPr/>
        </p:nvPicPr>
        <p:blipFill>
          <a:blip r:embed="rId2"/>
          <a:stretch>
            <a:fillRect/>
          </a:stretch>
        </p:blipFill>
        <p:spPr>
          <a:xfrm>
            <a:off x="1140460" y="2567622"/>
            <a:ext cx="6781800" cy="4181475"/>
          </a:xfrm>
          <a:prstGeom prst="rect">
            <a:avLst/>
          </a:prstGeom>
        </p:spPr>
      </p:pic>
      <p:pic>
        <p:nvPicPr>
          <p:cNvPr id="5" name="图片 4">
            <a:extLst>
              <a:ext uri="{FF2B5EF4-FFF2-40B4-BE49-F238E27FC236}">
                <a16:creationId xmlns:a16="http://schemas.microsoft.com/office/drawing/2014/main" id="{4D9506B0-4988-448F-B498-A77167DB2C67}"/>
              </a:ext>
            </a:extLst>
          </p:cNvPr>
          <p:cNvPicPr>
            <a:picLocks noChangeAspect="1"/>
          </p:cNvPicPr>
          <p:nvPr/>
        </p:nvPicPr>
        <p:blipFill>
          <a:blip r:embed="rId3"/>
          <a:stretch>
            <a:fillRect/>
          </a:stretch>
        </p:blipFill>
        <p:spPr>
          <a:xfrm>
            <a:off x="8503919" y="3315614"/>
            <a:ext cx="2804795" cy="1506576"/>
          </a:xfrm>
          <a:prstGeom prst="rect">
            <a:avLst/>
          </a:prstGeom>
        </p:spPr>
      </p:pic>
    </p:spTree>
    <p:extLst>
      <p:ext uri="{BB962C8B-B14F-4D97-AF65-F5344CB8AC3E}">
        <p14:creationId xmlns:p14="http://schemas.microsoft.com/office/powerpoint/2010/main" val="1513054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1A4AEC4-8373-4623-8512-063154CB9AAA}"/>
              </a:ext>
            </a:extLst>
          </p:cNvPr>
          <p:cNvSpPr>
            <a:spLocks noGrp="1"/>
          </p:cNvSpPr>
          <p:nvPr>
            <p:ph idx="1"/>
          </p:nvPr>
        </p:nvSpPr>
        <p:spPr>
          <a:xfrm>
            <a:off x="793114" y="542709"/>
            <a:ext cx="10515600" cy="4567971"/>
          </a:xfrm>
        </p:spPr>
        <p:txBody>
          <a:bodyPr>
            <a:normAutofit/>
          </a:bodyPr>
          <a:lstStyle/>
          <a:p>
            <a:r>
              <a:rPr lang="zh-CN" altLang="en-US" sz="2600" dirty="0"/>
              <a:t>基类部分调用的是</a:t>
            </a:r>
            <a:r>
              <a:rPr lang="en-US" altLang="zh-CN" sz="2600" dirty="0"/>
              <a:t>B</a:t>
            </a:r>
            <a:r>
              <a:rPr lang="zh-CN" altLang="en-US" sz="2600" dirty="0"/>
              <a:t>的默认构造函数而不是拷贝构造函数，即“基类部分没有能够拷贝构造”。显然这不符合要求，特别是基类</a:t>
            </a:r>
            <a:r>
              <a:rPr lang="en-US" altLang="zh-CN" sz="2600" dirty="0"/>
              <a:t>B</a:t>
            </a:r>
            <a:r>
              <a:rPr lang="zh-CN" altLang="en-US" sz="2600" dirty="0"/>
              <a:t>包含资源时，会出现严重问题。</a:t>
            </a:r>
            <a:endParaRPr lang="en-US" sz="2600" b="1" dirty="0"/>
          </a:p>
        </p:txBody>
      </p:sp>
      <p:pic>
        <p:nvPicPr>
          <p:cNvPr id="4" name="图片 3">
            <a:extLst>
              <a:ext uri="{FF2B5EF4-FFF2-40B4-BE49-F238E27FC236}">
                <a16:creationId xmlns:a16="http://schemas.microsoft.com/office/drawing/2014/main" id="{03EC5143-8506-4471-82CB-95DF1F781ED7}"/>
              </a:ext>
            </a:extLst>
          </p:cNvPr>
          <p:cNvPicPr>
            <a:picLocks noChangeAspect="1"/>
          </p:cNvPicPr>
          <p:nvPr/>
        </p:nvPicPr>
        <p:blipFill>
          <a:blip r:embed="rId2"/>
          <a:stretch>
            <a:fillRect/>
          </a:stretch>
        </p:blipFill>
        <p:spPr>
          <a:xfrm>
            <a:off x="1031971" y="2226659"/>
            <a:ext cx="7408646" cy="4567971"/>
          </a:xfrm>
          <a:prstGeom prst="rect">
            <a:avLst/>
          </a:prstGeom>
        </p:spPr>
      </p:pic>
      <p:pic>
        <p:nvPicPr>
          <p:cNvPr id="5" name="图片 4">
            <a:extLst>
              <a:ext uri="{FF2B5EF4-FFF2-40B4-BE49-F238E27FC236}">
                <a16:creationId xmlns:a16="http://schemas.microsoft.com/office/drawing/2014/main" id="{4D9506B0-4988-448F-B498-A77167DB2C67}"/>
              </a:ext>
            </a:extLst>
          </p:cNvPr>
          <p:cNvPicPr>
            <a:picLocks noChangeAspect="1"/>
          </p:cNvPicPr>
          <p:nvPr/>
        </p:nvPicPr>
        <p:blipFill>
          <a:blip r:embed="rId3"/>
          <a:stretch>
            <a:fillRect/>
          </a:stretch>
        </p:blipFill>
        <p:spPr>
          <a:xfrm>
            <a:off x="8503919" y="3315614"/>
            <a:ext cx="2804795" cy="1506576"/>
          </a:xfrm>
          <a:prstGeom prst="rect">
            <a:avLst/>
          </a:prstGeom>
        </p:spPr>
      </p:pic>
    </p:spTree>
    <p:extLst>
      <p:ext uri="{BB962C8B-B14F-4D97-AF65-F5344CB8AC3E}">
        <p14:creationId xmlns:p14="http://schemas.microsoft.com/office/powerpoint/2010/main" val="36054911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1A4AEC4-8373-4623-8512-063154CB9AAA}"/>
              </a:ext>
            </a:extLst>
          </p:cNvPr>
          <p:cNvSpPr>
            <a:spLocks noGrp="1"/>
          </p:cNvSpPr>
          <p:nvPr>
            <p:ph idx="1"/>
          </p:nvPr>
        </p:nvSpPr>
        <p:spPr>
          <a:xfrm>
            <a:off x="334505" y="139753"/>
            <a:ext cx="10515600" cy="4567971"/>
          </a:xfrm>
        </p:spPr>
        <p:txBody>
          <a:bodyPr/>
          <a:lstStyle/>
          <a:p>
            <a:r>
              <a:rPr lang="zh-CN" altLang="en-US" dirty="0">
                <a:solidFill>
                  <a:srgbClr val="FF0000"/>
                </a:solidFill>
              </a:rPr>
              <a:t>解决方法</a:t>
            </a:r>
            <a:r>
              <a:rPr lang="zh-CN" altLang="en-US" dirty="0"/>
              <a:t>：在派生类拷贝构造函数的初始化成员列表里调用基类的拷贝构造函数！</a:t>
            </a:r>
            <a:endParaRPr lang="en-US" b="1" dirty="0"/>
          </a:p>
        </p:txBody>
      </p:sp>
      <p:pic>
        <p:nvPicPr>
          <p:cNvPr id="7" name="图片 6">
            <a:extLst>
              <a:ext uri="{FF2B5EF4-FFF2-40B4-BE49-F238E27FC236}">
                <a16:creationId xmlns:a16="http://schemas.microsoft.com/office/drawing/2014/main" id="{29CEF1C2-B698-EBBC-A6D9-91BCF0B51AEC}"/>
              </a:ext>
            </a:extLst>
          </p:cNvPr>
          <p:cNvPicPr>
            <a:picLocks noChangeAspect="1"/>
          </p:cNvPicPr>
          <p:nvPr/>
        </p:nvPicPr>
        <p:blipFill>
          <a:blip r:embed="rId2"/>
          <a:stretch>
            <a:fillRect/>
          </a:stretch>
        </p:blipFill>
        <p:spPr>
          <a:xfrm>
            <a:off x="3549728" y="976394"/>
            <a:ext cx="8165919" cy="5741853"/>
          </a:xfrm>
          <a:prstGeom prst="rect">
            <a:avLst/>
          </a:prstGeom>
        </p:spPr>
      </p:pic>
    </p:spTree>
    <p:extLst>
      <p:ext uri="{BB962C8B-B14F-4D97-AF65-F5344CB8AC3E}">
        <p14:creationId xmlns:p14="http://schemas.microsoft.com/office/powerpoint/2010/main" val="28402080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C03DD94-DE87-279E-065D-174B720037AD}"/>
              </a:ext>
            </a:extLst>
          </p:cNvPr>
          <p:cNvSpPr>
            <a:spLocks noGrp="1"/>
          </p:cNvSpPr>
          <p:nvPr>
            <p:ph idx="1"/>
          </p:nvPr>
        </p:nvSpPr>
        <p:spPr>
          <a:xfrm>
            <a:off x="683216" y="508612"/>
            <a:ext cx="10909515" cy="4846052"/>
          </a:xfrm>
        </p:spPr>
        <p:txBody>
          <a:bodyPr>
            <a:normAutofit fontScale="85000" lnSpcReduction="20000"/>
          </a:bodyPr>
          <a:lstStyle/>
          <a:p>
            <a:pPr marL="0" indent="0">
              <a:buNone/>
            </a:pPr>
            <a:r>
              <a:rPr lang="en-US" altLang="zh-CN" dirty="0"/>
              <a:t>#include &lt;iostream&gt;</a:t>
            </a:r>
          </a:p>
          <a:p>
            <a:pPr marL="0" indent="0">
              <a:buNone/>
            </a:pPr>
            <a:r>
              <a:rPr lang="en-US" altLang="zh-CN" dirty="0"/>
              <a:t>#include &lt;string&gt;</a:t>
            </a:r>
          </a:p>
          <a:p>
            <a:pPr marL="0" indent="0">
              <a:buNone/>
            </a:pPr>
            <a:r>
              <a:rPr lang="en-US" altLang="zh-CN" dirty="0"/>
              <a:t>using std::</a:t>
            </a:r>
            <a:r>
              <a:rPr lang="en-US" altLang="zh-CN" dirty="0" err="1"/>
              <a:t>cout</a:t>
            </a:r>
            <a:r>
              <a:rPr lang="en-US" altLang="zh-CN" dirty="0"/>
              <a:t>;</a:t>
            </a:r>
          </a:p>
          <a:p>
            <a:pPr marL="0" indent="0">
              <a:buNone/>
            </a:pPr>
            <a:r>
              <a:rPr lang="en-US" altLang="zh-CN" dirty="0"/>
              <a:t>using std::string;</a:t>
            </a:r>
          </a:p>
          <a:p>
            <a:pPr marL="0" indent="0">
              <a:buNone/>
            </a:pPr>
            <a:r>
              <a:rPr lang="en-US" altLang="zh-CN" dirty="0"/>
              <a:t>class B {</a:t>
            </a:r>
          </a:p>
          <a:p>
            <a:pPr marL="0" indent="0">
              <a:buNone/>
            </a:pPr>
            <a:r>
              <a:rPr lang="en-US" altLang="zh-CN" dirty="0"/>
              <a:t>	int b{ 0 };</a:t>
            </a:r>
          </a:p>
          <a:p>
            <a:pPr marL="0" indent="0">
              <a:buNone/>
            </a:pPr>
            <a:r>
              <a:rPr lang="en-US" altLang="zh-CN" dirty="0"/>
              <a:t>	string name{};</a:t>
            </a:r>
          </a:p>
          <a:p>
            <a:pPr marL="0" indent="0">
              <a:buNone/>
            </a:pPr>
            <a:r>
              <a:rPr lang="en-US" altLang="zh-CN" dirty="0"/>
              <a:t>public:	</a:t>
            </a:r>
          </a:p>
          <a:p>
            <a:pPr marL="0" indent="0">
              <a:buNone/>
            </a:pPr>
            <a:r>
              <a:rPr lang="en-US" altLang="zh-CN" dirty="0"/>
              <a:t>	</a:t>
            </a:r>
            <a:r>
              <a:rPr lang="en-US" altLang="zh-CN" b="1" dirty="0"/>
              <a:t>B(const B&amp; b):</a:t>
            </a:r>
            <a:r>
              <a:rPr lang="en-US" altLang="zh-CN" dirty="0"/>
              <a:t>b(</a:t>
            </a:r>
            <a:r>
              <a:rPr lang="en-US" altLang="zh-CN" dirty="0" err="1"/>
              <a:t>b.b</a:t>
            </a:r>
            <a:r>
              <a:rPr lang="en-US" altLang="zh-CN" dirty="0"/>
              <a:t>),name(b.name) { </a:t>
            </a:r>
            <a:r>
              <a:rPr lang="en-US" altLang="zh-CN" dirty="0" err="1"/>
              <a:t>cout</a:t>
            </a:r>
            <a:r>
              <a:rPr lang="en-US" altLang="zh-CN" dirty="0"/>
              <a:t> &lt;&lt; "B</a:t>
            </a:r>
            <a:r>
              <a:rPr lang="zh-CN" altLang="en-US" dirty="0"/>
              <a:t>类拷贝构造函数</a:t>
            </a:r>
            <a:r>
              <a:rPr lang="en-US" altLang="zh-CN" dirty="0"/>
              <a:t>\n"; }</a:t>
            </a:r>
          </a:p>
          <a:p>
            <a:pPr marL="0" indent="0">
              <a:buNone/>
            </a:pPr>
            <a:r>
              <a:rPr lang="en-US" altLang="zh-CN" dirty="0"/>
              <a:t>	B(int </a:t>
            </a:r>
            <a:r>
              <a:rPr lang="en-US" altLang="zh-CN" dirty="0" err="1"/>
              <a:t>b,string</a:t>
            </a:r>
            <a:r>
              <a:rPr lang="en-US" altLang="zh-CN" dirty="0"/>
              <a:t> n):b(b),name(n) { </a:t>
            </a:r>
            <a:r>
              <a:rPr lang="en-US" altLang="zh-CN" dirty="0" err="1"/>
              <a:t>cout</a:t>
            </a:r>
            <a:r>
              <a:rPr lang="en-US" altLang="zh-CN" dirty="0"/>
              <a:t> &lt;&lt; "B</a:t>
            </a:r>
            <a:r>
              <a:rPr lang="zh-CN" altLang="en-US" dirty="0"/>
              <a:t>类构造函数</a:t>
            </a:r>
            <a:r>
              <a:rPr lang="en-US" altLang="zh-CN" dirty="0"/>
              <a:t>\n"; }</a:t>
            </a:r>
          </a:p>
          <a:p>
            <a:pPr marL="0" indent="0">
              <a:buNone/>
            </a:pPr>
            <a:r>
              <a:rPr lang="en-US" altLang="zh-CN" dirty="0"/>
              <a:t>};</a:t>
            </a:r>
            <a:endParaRPr lang="zh-CN" altLang="en-US" dirty="0"/>
          </a:p>
        </p:txBody>
      </p:sp>
    </p:spTree>
    <p:extLst>
      <p:ext uri="{BB962C8B-B14F-4D97-AF65-F5344CB8AC3E}">
        <p14:creationId xmlns:p14="http://schemas.microsoft.com/office/powerpoint/2010/main" val="14746993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C03DD94-DE87-279E-065D-174B720037AD}"/>
              </a:ext>
            </a:extLst>
          </p:cNvPr>
          <p:cNvSpPr>
            <a:spLocks noGrp="1"/>
          </p:cNvSpPr>
          <p:nvPr>
            <p:ph idx="1"/>
          </p:nvPr>
        </p:nvSpPr>
        <p:spPr>
          <a:xfrm>
            <a:off x="683216" y="508612"/>
            <a:ext cx="10909515" cy="4846052"/>
          </a:xfrm>
        </p:spPr>
        <p:txBody>
          <a:bodyPr>
            <a:normAutofit fontScale="70000" lnSpcReduction="20000"/>
          </a:bodyPr>
          <a:lstStyle/>
          <a:p>
            <a:pPr marL="0" indent="0">
              <a:buNone/>
            </a:pPr>
            <a:r>
              <a:rPr lang="en-US" altLang="zh-CN" dirty="0"/>
              <a:t>class D :public B {</a:t>
            </a:r>
          </a:p>
          <a:p>
            <a:pPr marL="0" indent="0">
              <a:buNone/>
            </a:pPr>
            <a:r>
              <a:rPr lang="en-US" altLang="zh-CN" dirty="0"/>
              <a:t>	double d{ 2.5 };</a:t>
            </a:r>
          </a:p>
          <a:p>
            <a:pPr marL="0" indent="0">
              <a:buNone/>
            </a:pPr>
            <a:r>
              <a:rPr lang="en-US" altLang="zh-CN" dirty="0"/>
              <a:t>public:</a:t>
            </a:r>
          </a:p>
          <a:p>
            <a:pPr marL="0" indent="0">
              <a:buNone/>
            </a:pPr>
            <a:r>
              <a:rPr lang="en-US" altLang="zh-CN" dirty="0"/>
              <a:t>	</a:t>
            </a:r>
            <a:r>
              <a:rPr lang="en-US" altLang="zh-CN" b="1" dirty="0"/>
              <a:t>D(const D&amp; d) </a:t>
            </a:r>
            <a:r>
              <a:rPr lang="en-US" altLang="zh-CN" dirty="0"/>
              <a:t>:d(</a:t>
            </a:r>
            <a:r>
              <a:rPr lang="en-US" altLang="zh-CN" dirty="0" err="1"/>
              <a:t>d.d</a:t>
            </a:r>
            <a:r>
              <a:rPr lang="en-US" altLang="zh-CN" dirty="0"/>
              <a:t>),B(d) { </a:t>
            </a:r>
            <a:r>
              <a:rPr lang="en-US" altLang="zh-CN" dirty="0" err="1"/>
              <a:t>cout</a:t>
            </a:r>
            <a:r>
              <a:rPr lang="en-US" altLang="zh-CN" dirty="0"/>
              <a:t> &lt;&lt; "D</a:t>
            </a:r>
            <a:r>
              <a:rPr lang="zh-CN" altLang="en-US" dirty="0"/>
              <a:t>类拷贝构造函数</a:t>
            </a:r>
            <a:r>
              <a:rPr lang="en-US" altLang="zh-CN" dirty="0"/>
              <a:t>\n"; }</a:t>
            </a:r>
          </a:p>
          <a:p>
            <a:pPr marL="0" indent="0">
              <a:buNone/>
            </a:pPr>
            <a:r>
              <a:rPr lang="en-US" altLang="zh-CN" dirty="0"/>
              <a:t>	D(double </a:t>
            </a:r>
            <a:r>
              <a:rPr lang="en-US" altLang="zh-CN" dirty="0" err="1"/>
              <a:t>d,int</a:t>
            </a:r>
            <a:r>
              <a:rPr lang="en-US" altLang="zh-CN" dirty="0"/>
              <a:t> </a:t>
            </a:r>
            <a:r>
              <a:rPr lang="en-US" altLang="zh-CN" dirty="0" err="1"/>
              <a:t>b,string</a:t>
            </a:r>
            <a:r>
              <a:rPr lang="en-US" altLang="zh-CN" dirty="0"/>
              <a:t> n):B(</a:t>
            </a:r>
            <a:r>
              <a:rPr lang="en-US" altLang="zh-CN" dirty="0" err="1"/>
              <a:t>b,n</a:t>
            </a:r>
            <a:r>
              <a:rPr lang="en-US" altLang="zh-CN" dirty="0"/>
              <a:t>),d(d) { </a:t>
            </a:r>
            <a:r>
              <a:rPr lang="en-US" altLang="zh-CN" dirty="0" err="1"/>
              <a:t>cout</a:t>
            </a:r>
            <a:r>
              <a:rPr lang="en-US" altLang="zh-CN" dirty="0"/>
              <a:t> &lt;&lt; "D</a:t>
            </a:r>
            <a:r>
              <a:rPr lang="zh-CN" altLang="en-US" dirty="0"/>
              <a:t>类构造函数</a:t>
            </a:r>
            <a:r>
              <a:rPr lang="en-US" altLang="zh-CN" dirty="0"/>
              <a:t>\n"; }</a:t>
            </a:r>
          </a:p>
          <a:p>
            <a:pPr marL="0" indent="0">
              <a:buNone/>
            </a:pPr>
            <a:r>
              <a:rPr lang="en-US" altLang="zh-CN" dirty="0"/>
              <a:t>	</a:t>
            </a:r>
          </a:p>
          <a:p>
            <a:pPr marL="0" indent="0">
              <a:buNone/>
            </a:pPr>
            <a:r>
              <a:rPr lang="en-US" altLang="zh-CN" dirty="0"/>
              <a:t>};</a:t>
            </a:r>
          </a:p>
          <a:p>
            <a:pPr marL="0" indent="0">
              <a:buNone/>
            </a:pPr>
            <a:r>
              <a:rPr lang="en-US" altLang="zh-CN" dirty="0"/>
              <a:t>int main() {</a:t>
            </a:r>
          </a:p>
          <a:p>
            <a:pPr marL="0" indent="0">
              <a:buNone/>
            </a:pPr>
            <a:r>
              <a:rPr lang="en-US" altLang="zh-CN" dirty="0"/>
              <a:t>	D d(3.0,2,"helo");</a:t>
            </a:r>
          </a:p>
          <a:p>
            <a:pPr marL="0" indent="0">
              <a:buNone/>
            </a:pPr>
            <a:r>
              <a:rPr lang="en-US" altLang="zh-CN" dirty="0"/>
              <a:t>	std::</a:t>
            </a:r>
            <a:r>
              <a:rPr lang="en-US" altLang="zh-CN" dirty="0" err="1"/>
              <a:t>cout</a:t>
            </a:r>
            <a:r>
              <a:rPr lang="en-US" altLang="zh-CN" dirty="0"/>
              <a:t> &lt;&lt; '\n';</a:t>
            </a:r>
          </a:p>
          <a:p>
            <a:pPr marL="0" indent="0">
              <a:buNone/>
            </a:pPr>
            <a:r>
              <a:rPr lang="en-US" altLang="zh-CN" dirty="0"/>
              <a:t>	D d2(d);</a:t>
            </a:r>
          </a:p>
          <a:p>
            <a:pPr marL="0" indent="0">
              <a:buNone/>
            </a:pPr>
            <a:r>
              <a:rPr lang="en-US" altLang="zh-CN" dirty="0"/>
              <a:t>	std::</a:t>
            </a:r>
            <a:r>
              <a:rPr lang="en-US" altLang="zh-CN" dirty="0" err="1"/>
              <a:t>cout</a:t>
            </a:r>
            <a:r>
              <a:rPr lang="en-US" altLang="zh-CN" dirty="0"/>
              <a:t> &lt;&lt; '\n';</a:t>
            </a:r>
          </a:p>
          <a:p>
            <a:pPr marL="0" indent="0">
              <a:buNone/>
            </a:pPr>
            <a:r>
              <a:rPr lang="en-US" altLang="zh-CN" dirty="0"/>
              <a:t>}</a:t>
            </a:r>
            <a:endParaRPr lang="zh-CN" altLang="en-US" dirty="0"/>
          </a:p>
        </p:txBody>
      </p:sp>
      <p:pic>
        <p:nvPicPr>
          <p:cNvPr id="4" name="图片 3">
            <a:extLst>
              <a:ext uri="{FF2B5EF4-FFF2-40B4-BE49-F238E27FC236}">
                <a16:creationId xmlns:a16="http://schemas.microsoft.com/office/drawing/2014/main" id="{2DF7CBC7-3F1B-3E2B-FFE6-756E37584C39}"/>
              </a:ext>
            </a:extLst>
          </p:cNvPr>
          <p:cNvPicPr>
            <a:picLocks noChangeAspect="1"/>
          </p:cNvPicPr>
          <p:nvPr/>
        </p:nvPicPr>
        <p:blipFill>
          <a:blip r:embed="rId2"/>
          <a:stretch>
            <a:fillRect/>
          </a:stretch>
        </p:blipFill>
        <p:spPr>
          <a:xfrm>
            <a:off x="5710641" y="3291129"/>
            <a:ext cx="3696750" cy="2505236"/>
          </a:xfrm>
          <a:prstGeom prst="rect">
            <a:avLst/>
          </a:prstGeom>
        </p:spPr>
      </p:pic>
    </p:spTree>
    <p:extLst>
      <p:ext uri="{BB962C8B-B14F-4D97-AF65-F5344CB8AC3E}">
        <p14:creationId xmlns:p14="http://schemas.microsoft.com/office/powerpoint/2010/main" val="1355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8DC8BB-A333-4939-8DEC-95A9C9680FFE}"/>
              </a:ext>
            </a:extLst>
          </p:cNvPr>
          <p:cNvSpPr>
            <a:spLocks noGrp="1"/>
          </p:cNvSpPr>
          <p:nvPr>
            <p:ph type="title"/>
          </p:nvPr>
        </p:nvSpPr>
        <p:spPr>
          <a:xfrm>
            <a:off x="2318657" y="2029627"/>
            <a:ext cx="7835013" cy="1103189"/>
          </a:xfrm>
        </p:spPr>
        <p:txBody>
          <a:bodyPr>
            <a:normAutofit/>
          </a:bodyPr>
          <a:lstStyle/>
          <a:p>
            <a:r>
              <a:rPr lang="zh-CN" altLang="en-US" sz="5000" dirty="0"/>
              <a:t>多继承</a:t>
            </a:r>
            <a:endParaRPr lang="en-US" sz="5000" dirty="0"/>
          </a:p>
        </p:txBody>
      </p:sp>
    </p:spTree>
    <p:extLst>
      <p:ext uri="{BB962C8B-B14F-4D97-AF65-F5344CB8AC3E}">
        <p14:creationId xmlns:p14="http://schemas.microsoft.com/office/powerpoint/2010/main" val="3926760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03EA02-0491-4CB4-BD29-03884B366DBC}"/>
              </a:ext>
            </a:extLst>
          </p:cNvPr>
          <p:cNvSpPr>
            <a:spLocks noGrp="1"/>
          </p:cNvSpPr>
          <p:nvPr>
            <p:ph type="title"/>
          </p:nvPr>
        </p:nvSpPr>
        <p:spPr/>
        <p:txBody>
          <a:bodyPr>
            <a:normAutofit/>
          </a:bodyPr>
          <a:lstStyle/>
          <a:p>
            <a:r>
              <a:rPr lang="zh-CN" altLang="en-US" b="1" dirty="0"/>
              <a:t>派生类：描述类之间的继承关系</a:t>
            </a:r>
            <a:endParaRPr lang="en-US" b="1" dirty="0"/>
          </a:p>
        </p:txBody>
      </p:sp>
      <p:sp>
        <p:nvSpPr>
          <p:cNvPr id="3" name="内容占位符 2">
            <a:extLst>
              <a:ext uri="{FF2B5EF4-FFF2-40B4-BE49-F238E27FC236}">
                <a16:creationId xmlns:a16="http://schemas.microsoft.com/office/drawing/2014/main" id="{AF36FFE5-9380-47A3-83E4-4703EB0FB066}"/>
              </a:ext>
            </a:extLst>
          </p:cNvPr>
          <p:cNvSpPr>
            <a:spLocks noGrp="1"/>
          </p:cNvSpPr>
          <p:nvPr>
            <p:ph idx="1"/>
          </p:nvPr>
        </p:nvSpPr>
        <p:spPr>
          <a:xfrm>
            <a:off x="838200" y="1608992"/>
            <a:ext cx="10515600" cy="1826665"/>
          </a:xfrm>
        </p:spPr>
        <p:txBody>
          <a:bodyPr>
            <a:normAutofit/>
          </a:bodyPr>
          <a:lstStyle/>
          <a:p>
            <a:r>
              <a:rPr lang="en-US" altLang="zh-CN" dirty="0"/>
              <a:t>Dog</a:t>
            </a:r>
            <a:r>
              <a:rPr lang="zh-CN" altLang="en-US" dirty="0"/>
              <a:t>类继承</a:t>
            </a:r>
            <a:r>
              <a:rPr lang="en-US" altLang="zh-CN" dirty="0"/>
              <a:t>Animal</a:t>
            </a:r>
            <a:r>
              <a:rPr lang="zh-CN" altLang="en-US" dirty="0"/>
              <a:t>类，</a:t>
            </a:r>
            <a:r>
              <a:rPr lang="en-US" altLang="zh-CN" dirty="0" err="1"/>
              <a:t>Animail</a:t>
            </a:r>
            <a:r>
              <a:rPr lang="zh-CN" altLang="en-US" dirty="0"/>
              <a:t>类称为</a:t>
            </a:r>
            <a:r>
              <a:rPr lang="zh-CN" altLang="en-US" dirty="0">
                <a:solidFill>
                  <a:srgbClr val="0070C0"/>
                </a:solidFill>
              </a:rPr>
              <a:t>基类</a:t>
            </a:r>
            <a:r>
              <a:rPr lang="zh-CN" altLang="en-US" dirty="0"/>
              <a:t>，</a:t>
            </a:r>
            <a:r>
              <a:rPr lang="en-US" altLang="zh-CN" dirty="0"/>
              <a:t>Dog</a:t>
            </a:r>
            <a:r>
              <a:rPr lang="zh-CN" altLang="en-US" dirty="0"/>
              <a:t>类称为</a:t>
            </a:r>
            <a:r>
              <a:rPr lang="zh-CN" altLang="en-US" dirty="0">
                <a:solidFill>
                  <a:srgbClr val="0070C0"/>
                </a:solidFill>
              </a:rPr>
              <a:t>派生类</a:t>
            </a:r>
            <a:endParaRPr lang="en-US" altLang="zh-CN" dirty="0">
              <a:solidFill>
                <a:srgbClr val="0070C0"/>
              </a:solidFill>
            </a:endParaRPr>
          </a:p>
          <a:p>
            <a:r>
              <a:rPr lang="zh-CN" altLang="en-US" dirty="0"/>
              <a:t>代码复用：派生类不需要重复实现基类的功能</a:t>
            </a:r>
            <a:endParaRPr lang="en-US" altLang="zh-CN" dirty="0"/>
          </a:p>
          <a:p>
            <a:endParaRPr lang="en-US" altLang="zh-CN" dirty="0">
              <a:solidFill>
                <a:srgbClr val="0070C0"/>
              </a:solidFill>
            </a:endParaRPr>
          </a:p>
          <a:p>
            <a:endParaRPr lang="en-US" altLang="zh-CN" dirty="0"/>
          </a:p>
        </p:txBody>
      </p:sp>
      <p:sp>
        <p:nvSpPr>
          <p:cNvPr id="6" name="流程图: 可选过程 5">
            <a:extLst>
              <a:ext uri="{FF2B5EF4-FFF2-40B4-BE49-F238E27FC236}">
                <a16:creationId xmlns:a16="http://schemas.microsoft.com/office/drawing/2014/main" id="{30F131DD-A126-46F7-BEE1-8D8B58127A59}"/>
              </a:ext>
            </a:extLst>
          </p:cNvPr>
          <p:cNvSpPr/>
          <p:nvPr/>
        </p:nvSpPr>
        <p:spPr>
          <a:xfrm>
            <a:off x="1885088" y="3750395"/>
            <a:ext cx="1371600" cy="62257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Animal</a:t>
            </a:r>
            <a:endParaRPr lang="zh-CN" altLang="en-US" sz="2800" dirty="0">
              <a:solidFill>
                <a:schemeClr val="tx1"/>
              </a:solidFill>
            </a:endParaRPr>
          </a:p>
        </p:txBody>
      </p:sp>
      <p:sp>
        <p:nvSpPr>
          <p:cNvPr id="7" name="流程图: 可选过程 6">
            <a:extLst>
              <a:ext uri="{FF2B5EF4-FFF2-40B4-BE49-F238E27FC236}">
                <a16:creationId xmlns:a16="http://schemas.microsoft.com/office/drawing/2014/main" id="{D376AA8C-41C2-4D2E-BEF4-ED631F00ACD3}"/>
              </a:ext>
            </a:extLst>
          </p:cNvPr>
          <p:cNvSpPr/>
          <p:nvPr/>
        </p:nvSpPr>
        <p:spPr>
          <a:xfrm>
            <a:off x="1825653" y="5028038"/>
            <a:ext cx="1530484" cy="62257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Dog</a:t>
            </a:r>
            <a:endParaRPr lang="zh-CN" altLang="en-US" sz="2800" dirty="0">
              <a:solidFill>
                <a:schemeClr val="tx1"/>
              </a:solidFill>
            </a:endParaRPr>
          </a:p>
        </p:txBody>
      </p:sp>
      <p:cxnSp>
        <p:nvCxnSpPr>
          <p:cNvPr id="9" name="直接箭头连接符 8">
            <a:extLst>
              <a:ext uri="{FF2B5EF4-FFF2-40B4-BE49-F238E27FC236}">
                <a16:creationId xmlns:a16="http://schemas.microsoft.com/office/drawing/2014/main" id="{68D48513-912B-4A86-AEFC-A8220F3E2A5A}"/>
              </a:ext>
            </a:extLst>
          </p:cNvPr>
          <p:cNvCxnSpPr>
            <a:cxnSpLocks/>
          </p:cNvCxnSpPr>
          <p:nvPr/>
        </p:nvCxnSpPr>
        <p:spPr>
          <a:xfrm flipV="1">
            <a:off x="2555636" y="4366398"/>
            <a:ext cx="0" cy="64948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F01AB125-1B77-453F-B033-562EE7DB22E2}"/>
              </a:ext>
            </a:extLst>
          </p:cNvPr>
          <p:cNvPicPr>
            <a:picLocks noChangeAspect="1"/>
          </p:cNvPicPr>
          <p:nvPr/>
        </p:nvPicPr>
        <p:blipFill>
          <a:blip r:embed="rId2"/>
          <a:stretch>
            <a:fillRect/>
          </a:stretch>
        </p:blipFill>
        <p:spPr>
          <a:xfrm>
            <a:off x="6925600" y="2860597"/>
            <a:ext cx="4324350" cy="3533775"/>
          </a:xfrm>
          <a:prstGeom prst="rect">
            <a:avLst/>
          </a:prstGeom>
        </p:spPr>
      </p:pic>
    </p:spTree>
    <p:extLst>
      <p:ext uri="{BB962C8B-B14F-4D97-AF65-F5344CB8AC3E}">
        <p14:creationId xmlns:p14="http://schemas.microsoft.com/office/powerpoint/2010/main" val="3092659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1D8F60-D754-4A67-83A1-AA74A062D3DC}"/>
              </a:ext>
            </a:extLst>
          </p:cNvPr>
          <p:cNvSpPr>
            <a:spLocks noGrp="1"/>
          </p:cNvSpPr>
          <p:nvPr>
            <p:ph type="title"/>
          </p:nvPr>
        </p:nvSpPr>
        <p:spPr>
          <a:xfrm>
            <a:off x="838200" y="216254"/>
            <a:ext cx="10515600" cy="1103189"/>
          </a:xfrm>
        </p:spPr>
        <p:txBody>
          <a:bodyPr/>
          <a:lstStyle/>
          <a:p>
            <a:r>
              <a:rPr lang="zh-CN" altLang="en-US" dirty="0"/>
              <a:t>多继承</a:t>
            </a:r>
            <a:endParaRPr lang="en-US" dirty="0"/>
          </a:p>
        </p:txBody>
      </p:sp>
      <p:sp>
        <p:nvSpPr>
          <p:cNvPr id="3" name="内容占位符 2">
            <a:extLst>
              <a:ext uri="{FF2B5EF4-FFF2-40B4-BE49-F238E27FC236}">
                <a16:creationId xmlns:a16="http://schemas.microsoft.com/office/drawing/2014/main" id="{CCA70D72-81AB-4BD6-B808-E3D5CDB7E564}"/>
              </a:ext>
            </a:extLst>
          </p:cNvPr>
          <p:cNvSpPr>
            <a:spLocks noGrp="1"/>
          </p:cNvSpPr>
          <p:nvPr>
            <p:ph idx="1"/>
          </p:nvPr>
        </p:nvSpPr>
        <p:spPr>
          <a:xfrm>
            <a:off x="838200" y="1319443"/>
            <a:ext cx="10515600" cy="4567971"/>
          </a:xfrm>
        </p:spPr>
        <p:txBody>
          <a:bodyPr/>
          <a:lstStyle/>
          <a:p>
            <a:r>
              <a:rPr lang="zh-CN" altLang="en-US" dirty="0"/>
              <a:t>从多个直接基类定义一个派生类，或者说一个类可以继承多个基类，这种继承方式称为</a:t>
            </a:r>
            <a:r>
              <a:rPr lang="zh-CN" altLang="en-US" b="1" dirty="0"/>
              <a:t>多继承</a:t>
            </a:r>
            <a:r>
              <a:rPr lang="zh-CN" altLang="en-US" dirty="0"/>
              <a:t>（</a:t>
            </a:r>
            <a:r>
              <a:rPr lang="en-US" b="1" dirty="0"/>
              <a:t>Multiple Inheritance</a:t>
            </a:r>
            <a:r>
              <a:rPr lang="zh-CN" altLang="en-US" dirty="0"/>
              <a:t>）。</a:t>
            </a:r>
            <a:endParaRPr lang="en-US" dirty="0"/>
          </a:p>
        </p:txBody>
      </p:sp>
      <p:pic>
        <p:nvPicPr>
          <p:cNvPr id="4" name="图片 3">
            <a:extLst>
              <a:ext uri="{FF2B5EF4-FFF2-40B4-BE49-F238E27FC236}">
                <a16:creationId xmlns:a16="http://schemas.microsoft.com/office/drawing/2014/main" id="{83C0E6F3-7F9F-4F50-9395-DEFC9FF76883}"/>
              </a:ext>
            </a:extLst>
          </p:cNvPr>
          <p:cNvPicPr>
            <a:picLocks noChangeAspect="1"/>
          </p:cNvPicPr>
          <p:nvPr/>
        </p:nvPicPr>
        <p:blipFill>
          <a:blip r:embed="rId2"/>
          <a:stretch>
            <a:fillRect/>
          </a:stretch>
        </p:blipFill>
        <p:spPr>
          <a:xfrm>
            <a:off x="1237779" y="2572719"/>
            <a:ext cx="6448758" cy="4014327"/>
          </a:xfrm>
          <a:prstGeom prst="rect">
            <a:avLst/>
          </a:prstGeom>
        </p:spPr>
      </p:pic>
      <p:sp>
        <p:nvSpPr>
          <p:cNvPr id="5" name="对话气泡: 圆角矩形 4">
            <a:extLst>
              <a:ext uri="{FF2B5EF4-FFF2-40B4-BE49-F238E27FC236}">
                <a16:creationId xmlns:a16="http://schemas.microsoft.com/office/drawing/2014/main" id="{C9693C75-DC6E-416F-BF0E-0CF81C3EE14F}"/>
              </a:ext>
            </a:extLst>
          </p:cNvPr>
          <p:cNvSpPr/>
          <p:nvPr/>
        </p:nvSpPr>
        <p:spPr>
          <a:xfrm>
            <a:off x="3835153" y="4376691"/>
            <a:ext cx="5592932" cy="825623"/>
          </a:xfrm>
          <a:prstGeom prst="wedgeRoundRectCallout">
            <a:avLst>
              <a:gd name="adj1" fmla="val -45119"/>
              <a:gd name="adj2" fmla="val 915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D</a:t>
            </a:r>
            <a:r>
              <a:rPr lang="zh-CN" altLang="en-US" sz="2400" dirty="0"/>
              <a:t>分别以</a:t>
            </a:r>
            <a:r>
              <a:rPr lang="en-US" sz="2400" dirty="0"/>
              <a:t>public</a:t>
            </a:r>
            <a:r>
              <a:rPr lang="zh-CN" altLang="en-US" sz="2400" dirty="0"/>
              <a:t>、</a:t>
            </a:r>
            <a:r>
              <a:rPr lang="en-US" sz="2400" dirty="0"/>
              <a:t>protected</a:t>
            </a:r>
            <a:r>
              <a:rPr lang="zh-CN" altLang="en-US" sz="2400" dirty="0"/>
              <a:t>、</a:t>
            </a:r>
            <a:r>
              <a:rPr lang="en-US" sz="2400" dirty="0"/>
              <a:t>private</a:t>
            </a:r>
            <a:r>
              <a:rPr lang="zh-CN" altLang="en-US" sz="2400" dirty="0"/>
              <a:t>等不同继承方式继承了基类</a:t>
            </a:r>
            <a:r>
              <a:rPr lang="en-US" sz="2400" dirty="0"/>
              <a:t>A</a:t>
            </a:r>
            <a:r>
              <a:rPr lang="zh-CN" altLang="en-US" sz="2400" dirty="0"/>
              <a:t>、</a:t>
            </a:r>
            <a:r>
              <a:rPr lang="en-US" sz="2400" dirty="0"/>
              <a:t>B</a:t>
            </a:r>
            <a:r>
              <a:rPr lang="zh-CN" altLang="en-US" sz="2400" dirty="0"/>
              <a:t>、</a:t>
            </a:r>
            <a:r>
              <a:rPr lang="en-US" sz="2400" dirty="0"/>
              <a:t>C</a:t>
            </a:r>
            <a:r>
              <a:rPr lang="zh-CN" altLang="en-US" sz="2400" dirty="0"/>
              <a:t>的属性</a:t>
            </a:r>
            <a:endParaRPr lang="en-US" sz="2400" dirty="0"/>
          </a:p>
        </p:txBody>
      </p:sp>
    </p:spTree>
    <p:extLst>
      <p:ext uri="{BB962C8B-B14F-4D97-AF65-F5344CB8AC3E}">
        <p14:creationId xmlns:p14="http://schemas.microsoft.com/office/powerpoint/2010/main" val="1506601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0AB3DB6-4D53-4AB4-8193-93FF7827140A}"/>
              </a:ext>
            </a:extLst>
          </p:cNvPr>
          <p:cNvPicPr>
            <a:picLocks noChangeAspect="1"/>
          </p:cNvPicPr>
          <p:nvPr/>
        </p:nvPicPr>
        <p:blipFill>
          <a:blip r:embed="rId2"/>
          <a:stretch>
            <a:fillRect/>
          </a:stretch>
        </p:blipFill>
        <p:spPr>
          <a:xfrm>
            <a:off x="435884" y="817116"/>
            <a:ext cx="6810375" cy="4495800"/>
          </a:xfrm>
          <a:prstGeom prst="rect">
            <a:avLst/>
          </a:prstGeom>
        </p:spPr>
      </p:pic>
      <p:pic>
        <p:nvPicPr>
          <p:cNvPr id="5" name="图片 4">
            <a:extLst>
              <a:ext uri="{FF2B5EF4-FFF2-40B4-BE49-F238E27FC236}">
                <a16:creationId xmlns:a16="http://schemas.microsoft.com/office/drawing/2014/main" id="{D346CB60-0ABE-4A36-93EB-C3E4B087B8AC}"/>
              </a:ext>
            </a:extLst>
          </p:cNvPr>
          <p:cNvPicPr>
            <a:picLocks noChangeAspect="1"/>
          </p:cNvPicPr>
          <p:nvPr/>
        </p:nvPicPr>
        <p:blipFill>
          <a:blip r:embed="rId3"/>
          <a:stretch>
            <a:fillRect/>
          </a:stretch>
        </p:blipFill>
        <p:spPr>
          <a:xfrm>
            <a:off x="6791325" y="3483977"/>
            <a:ext cx="5400675" cy="1647825"/>
          </a:xfrm>
          <a:prstGeom prst="rect">
            <a:avLst/>
          </a:prstGeom>
        </p:spPr>
      </p:pic>
    </p:spTree>
    <p:extLst>
      <p:ext uri="{BB962C8B-B14F-4D97-AF65-F5344CB8AC3E}">
        <p14:creationId xmlns:p14="http://schemas.microsoft.com/office/powerpoint/2010/main" val="1673451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502887B-B859-64A6-A04C-A7D06D5893B2}"/>
              </a:ext>
            </a:extLst>
          </p:cNvPr>
          <p:cNvSpPr>
            <a:spLocks noGrp="1"/>
          </p:cNvSpPr>
          <p:nvPr>
            <p:ph idx="1"/>
          </p:nvPr>
        </p:nvSpPr>
        <p:spPr>
          <a:xfrm>
            <a:off x="838200" y="756585"/>
            <a:ext cx="10515600" cy="4567971"/>
          </a:xfrm>
        </p:spPr>
        <p:txBody>
          <a:bodyPr/>
          <a:lstStyle/>
          <a:p>
            <a:pPr marL="0" indent="0">
              <a:buNone/>
            </a:pPr>
            <a:r>
              <a:rPr lang="zh-CN" altLang="en-US" dirty="0"/>
              <a:t>某个直接基类没有默认构造函数，则派生类构造函数的初始化成员列表里调用这个基类的构造函数并提供必须的参数，以便对派生类对象的这个基类部分进行初始化。</a:t>
            </a:r>
          </a:p>
        </p:txBody>
      </p:sp>
      <p:sp>
        <p:nvSpPr>
          <p:cNvPr id="4" name="内容占位符 2">
            <a:extLst>
              <a:ext uri="{FF2B5EF4-FFF2-40B4-BE49-F238E27FC236}">
                <a16:creationId xmlns:a16="http://schemas.microsoft.com/office/drawing/2014/main" id="{D085CAE5-CE5D-D24D-60A9-D5FC128E62F2}"/>
              </a:ext>
            </a:extLst>
          </p:cNvPr>
          <p:cNvSpPr txBox="1">
            <a:spLocks/>
          </p:cNvSpPr>
          <p:nvPr/>
        </p:nvSpPr>
        <p:spPr>
          <a:xfrm>
            <a:off x="1264403" y="3040570"/>
            <a:ext cx="10515600" cy="4567971"/>
          </a:xfrm>
          <a:prstGeom prst="rect">
            <a:avLst/>
          </a:prstGeom>
        </p:spPr>
        <p:txBody>
          <a:bodyPr vert="horz" lIns="91440" tIns="45720" rIns="91440" bIns="45720" rtlCol="0">
            <a:normAutofit/>
          </a:bodyPr>
          <a:lstStyle>
            <a:lvl1pPr marL="228600" indent="-228600" algn="l" defTabSz="914400" rtl="0" eaLnBrk="1" latinLnBrk="0" hangingPunct="1">
              <a:lnSpc>
                <a:spcPct val="130000"/>
              </a:lnSpc>
              <a:spcBef>
                <a:spcPts val="0"/>
              </a:spcBef>
              <a:buFont typeface="Arial" panose="020B0604020202020204" pitchFamily="34" charset="0"/>
              <a:buChar char="•"/>
              <a:defRPr sz="2800" kern="1200">
                <a:solidFill>
                  <a:schemeClr val="tx1"/>
                </a:solidFill>
                <a:latin typeface="Noto Sans Cond Med" panose="020B0606040504020204" pitchFamily="34"/>
                <a:ea typeface="Noto Sans Cond Med" panose="020B0606040504020204" pitchFamily="34"/>
                <a:cs typeface="Noto Sans Cond Med" panose="020B0606040504020204" pitchFamily="34"/>
              </a:defRPr>
            </a:lvl1pPr>
            <a:lvl2pPr marL="685800" indent="-228600" algn="l" defTabSz="914400" rtl="0" eaLnBrk="1" latinLnBrk="0" hangingPunct="1">
              <a:lnSpc>
                <a:spcPct val="130000"/>
              </a:lnSpc>
              <a:spcBef>
                <a:spcPts val="0"/>
              </a:spcBef>
              <a:buFont typeface="Arial" panose="020B0604020202020204" pitchFamily="34" charset="0"/>
              <a:buChar char="•"/>
              <a:defRPr sz="2600" kern="1200">
                <a:solidFill>
                  <a:schemeClr val="tx1"/>
                </a:solidFill>
                <a:latin typeface="Noto Sans Cond Med" panose="020B0606040504020204" pitchFamily="34"/>
                <a:ea typeface="Noto Sans Cond Med" panose="020B0606040504020204" pitchFamily="34"/>
                <a:cs typeface="Noto Sans Cond Med" panose="020B0606040504020204" pitchFamily="34"/>
              </a:defRPr>
            </a:lvl2pPr>
            <a:lvl3pPr marL="1143000" indent="-228600" algn="l" defTabSz="914400" rtl="0" eaLnBrk="1" latinLnBrk="0" hangingPunct="1">
              <a:lnSpc>
                <a:spcPct val="130000"/>
              </a:lnSpc>
              <a:spcBef>
                <a:spcPts val="0"/>
              </a:spcBef>
              <a:buFont typeface="Arial" panose="020B0604020202020204" pitchFamily="34" charset="0"/>
              <a:buChar char="•"/>
              <a:defRPr sz="2400" kern="1200">
                <a:solidFill>
                  <a:schemeClr val="tx1"/>
                </a:solidFill>
                <a:latin typeface="Noto Sans Cond Med" panose="020B0606040504020204" pitchFamily="34"/>
                <a:ea typeface="Noto Sans Cond Med" panose="020B0606040504020204" pitchFamily="34"/>
                <a:cs typeface="Noto Sans Cond Med" panose="020B0606040504020204" pitchFamily="34"/>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Noto Sans Cond Med" panose="020B0606040504020204" pitchFamily="34"/>
                <a:ea typeface="Noto Sans Cond Med" panose="020B0606040504020204" pitchFamily="34"/>
                <a:cs typeface="Noto Sans Cond Med" panose="020B0606040504020204" pitchFamily="34"/>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Noto Sans Cond Med" panose="020B0606040504020204" pitchFamily="34"/>
                <a:ea typeface="Noto Sans Cond Med" panose="020B0606040504020204" pitchFamily="34"/>
                <a:cs typeface="Noto Sans Cond Med" panose="020B0606040504020204" pitchFamily="34"/>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a:t>class Color {</a:t>
            </a:r>
          </a:p>
          <a:p>
            <a:pPr marL="0" indent="0">
              <a:buFont typeface="Arial" panose="020B0604020202020204" pitchFamily="34" charset="0"/>
              <a:buNone/>
            </a:pPr>
            <a:r>
              <a:rPr lang="en-US" altLang="zh-CN"/>
              <a:t>      int color{0};</a:t>
            </a:r>
          </a:p>
          <a:p>
            <a:pPr marL="0" indent="0">
              <a:buFont typeface="Arial" panose="020B0604020202020204" pitchFamily="34" charset="0"/>
              <a:buNone/>
            </a:pPr>
            <a:r>
              <a:rPr lang="en-US" altLang="zh-CN"/>
              <a:t>public:</a:t>
            </a:r>
          </a:p>
          <a:p>
            <a:pPr marL="0" indent="0">
              <a:buFont typeface="Arial" panose="020B0604020202020204" pitchFamily="34" charset="0"/>
              <a:buNone/>
            </a:pPr>
            <a:r>
              <a:rPr lang="en-US" altLang="zh-CN"/>
              <a:t>      </a:t>
            </a:r>
            <a:r>
              <a:rPr lang="en-US" altLang="zh-CN" b="1"/>
              <a:t>Color(int c) </a:t>
            </a:r>
            <a:r>
              <a:rPr lang="en-US" altLang="zh-CN"/>
              <a:t>:color(c) {}</a:t>
            </a:r>
          </a:p>
          <a:p>
            <a:pPr marL="0" indent="0">
              <a:buFont typeface="Arial" panose="020B0604020202020204" pitchFamily="34" charset="0"/>
              <a:buNone/>
            </a:pPr>
            <a:r>
              <a:rPr lang="en-US" altLang="zh-CN"/>
              <a:t>      int get_color() { return color; }</a:t>
            </a:r>
          </a:p>
          <a:p>
            <a:pPr marL="0" indent="0">
              <a:buFont typeface="Arial" panose="020B0604020202020204" pitchFamily="34" charset="0"/>
              <a:buNone/>
            </a:pPr>
            <a:r>
              <a:rPr lang="en-US" altLang="zh-CN"/>
              <a:t>};</a:t>
            </a:r>
            <a:endParaRPr lang="zh-CN" altLang="en-US" dirty="0"/>
          </a:p>
        </p:txBody>
      </p:sp>
    </p:spTree>
    <p:extLst>
      <p:ext uri="{BB962C8B-B14F-4D97-AF65-F5344CB8AC3E}">
        <p14:creationId xmlns:p14="http://schemas.microsoft.com/office/powerpoint/2010/main" val="20048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502887B-B859-64A6-A04C-A7D06D5893B2}"/>
              </a:ext>
            </a:extLst>
          </p:cNvPr>
          <p:cNvSpPr>
            <a:spLocks noGrp="1"/>
          </p:cNvSpPr>
          <p:nvPr>
            <p:ph idx="1"/>
          </p:nvPr>
        </p:nvSpPr>
        <p:spPr>
          <a:xfrm>
            <a:off x="838200" y="756585"/>
            <a:ext cx="10515600" cy="5365246"/>
          </a:xfrm>
        </p:spPr>
        <p:txBody>
          <a:bodyPr/>
          <a:lstStyle/>
          <a:p>
            <a:pPr marL="0" indent="0">
              <a:buNone/>
            </a:pPr>
            <a:r>
              <a:rPr lang="zh-CN" altLang="en-US" dirty="0"/>
              <a:t>某个直接基类没有默认构造函数，则派生类构造函数的初始化成员列表里调用这个基类的构造函数并提供必须的参数，以便对派生类对象的这个基类部分进行初始化。</a:t>
            </a:r>
          </a:p>
        </p:txBody>
      </p:sp>
      <p:sp>
        <p:nvSpPr>
          <p:cNvPr id="4" name="内容占位符 2">
            <a:extLst>
              <a:ext uri="{FF2B5EF4-FFF2-40B4-BE49-F238E27FC236}">
                <a16:creationId xmlns:a16="http://schemas.microsoft.com/office/drawing/2014/main" id="{D085CAE5-CE5D-D24D-60A9-D5FC128E62F2}"/>
              </a:ext>
            </a:extLst>
          </p:cNvPr>
          <p:cNvSpPr txBox="1">
            <a:spLocks/>
          </p:cNvSpPr>
          <p:nvPr/>
        </p:nvSpPr>
        <p:spPr>
          <a:xfrm>
            <a:off x="962186" y="3296293"/>
            <a:ext cx="10515600" cy="3817430"/>
          </a:xfrm>
          <a:prstGeom prst="rect">
            <a:avLst/>
          </a:prstGeom>
        </p:spPr>
        <p:txBody>
          <a:bodyPr vert="horz" lIns="91440" tIns="45720" rIns="91440" bIns="45720" rtlCol="0">
            <a:normAutofit/>
          </a:bodyPr>
          <a:lstStyle>
            <a:lvl1pPr marL="228600" indent="-228600" algn="l" defTabSz="914400" rtl="0" eaLnBrk="1" latinLnBrk="0" hangingPunct="1">
              <a:lnSpc>
                <a:spcPct val="130000"/>
              </a:lnSpc>
              <a:spcBef>
                <a:spcPts val="0"/>
              </a:spcBef>
              <a:buFont typeface="Arial" panose="020B0604020202020204" pitchFamily="34" charset="0"/>
              <a:buChar char="•"/>
              <a:defRPr sz="2800" kern="1200">
                <a:solidFill>
                  <a:schemeClr val="tx1"/>
                </a:solidFill>
                <a:latin typeface="Noto Sans Cond Med" panose="020B0606040504020204" pitchFamily="34"/>
                <a:ea typeface="Noto Sans Cond Med" panose="020B0606040504020204" pitchFamily="34"/>
                <a:cs typeface="Noto Sans Cond Med" panose="020B0606040504020204" pitchFamily="34"/>
              </a:defRPr>
            </a:lvl1pPr>
            <a:lvl2pPr marL="685800" indent="-228600" algn="l" defTabSz="914400" rtl="0" eaLnBrk="1" latinLnBrk="0" hangingPunct="1">
              <a:lnSpc>
                <a:spcPct val="130000"/>
              </a:lnSpc>
              <a:spcBef>
                <a:spcPts val="0"/>
              </a:spcBef>
              <a:buFont typeface="Arial" panose="020B0604020202020204" pitchFamily="34" charset="0"/>
              <a:buChar char="•"/>
              <a:defRPr sz="2600" kern="1200">
                <a:solidFill>
                  <a:schemeClr val="tx1"/>
                </a:solidFill>
                <a:latin typeface="Noto Sans Cond Med" panose="020B0606040504020204" pitchFamily="34"/>
                <a:ea typeface="Noto Sans Cond Med" panose="020B0606040504020204" pitchFamily="34"/>
                <a:cs typeface="Noto Sans Cond Med" panose="020B0606040504020204" pitchFamily="34"/>
              </a:defRPr>
            </a:lvl2pPr>
            <a:lvl3pPr marL="1143000" indent="-228600" algn="l" defTabSz="914400" rtl="0" eaLnBrk="1" latinLnBrk="0" hangingPunct="1">
              <a:lnSpc>
                <a:spcPct val="130000"/>
              </a:lnSpc>
              <a:spcBef>
                <a:spcPts val="0"/>
              </a:spcBef>
              <a:buFont typeface="Arial" panose="020B0604020202020204" pitchFamily="34" charset="0"/>
              <a:buChar char="•"/>
              <a:defRPr sz="2400" kern="1200">
                <a:solidFill>
                  <a:schemeClr val="tx1"/>
                </a:solidFill>
                <a:latin typeface="Noto Sans Cond Med" panose="020B0606040504020204" pitchFamily="34"/>
                <a:ea typeface="Noto Sans Cond Med" panose="020B0606040504020204" pitchFamily="34"/>
                <a:cs typeface="Noto Sans Cond Med" panose="020B0606040504020204" pitchFamily="34"/>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Noto Sans Cond Med" panose="020B0606040504020204" pitchFamily="34"/>
                <a:ea typeface="Noto Sans Cond Med" panose="020B0606040504020204" pitchFamily="34"/>
                <a:cs typeface="Noto Sans Cond Med" panose="020B0606040504020204" pitchFamily="34"/>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Noto Sans Cond Med" panose="020B0606040504020204" pitchFamily="34"/>
                <a:ea typeface="Noto Sans Cond Med" panose="020B0606040504020204" pitchFamily="34"/>
                <a:cs typeface="Noto Sans Cond Med" panose="020B0606040504020204" pitchFamily="34"/>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class </a:t>
            </a:r>
            <a:r>
              <a:rPr lang="en-US" altLang="zh-CN" dirty="0" err="1"/>
              <a:t>Circle:public</a:t>
            </a:r>
            <a:r>
              <a:rPr lang="en-US" altLang="zh-CN" dirty="0"/>
              <a:t> Shape, public Color {</a:t>
            </a:r>
          </a:p>
          <a:p>
            <a:pPr marL="0" indent="0">
              <a:buFont typeface="Arial" panose="020B0604020202020204" pitchFamily="34" charset="0"/>
              <a:buNone/>
            </a:pPr>
            <a:r>
              <a:rPr lang="en-US" altLang="zh-CN" dirty="0"/>
              <a:t>public:	</a:t>
            </a:r>
          </a:p>
          <a:p>
            <a:pPr marL="0" indent="0">
              <a:buFont typeface="Arial" panose="020B0604020202020204" pitchFamily="34" charset="0"/>
              <a:buNone/>
            </a:pPr>
            <a:r>
              <a:rPr lang="en-US" altLang="zh-CN" dirty="0"/>
              <a:t>      </a:t>
            </a:r>
            <a:r>
              <a:rPr lang="en-US" altLang="zh-CN" b="1" dirty="0"/>
              <a:t>Circle(int color) : Color(color) </a:t>
            </a:r>
            <a:r>
              <a:rPr lang="en-US" altLang="zh-CN" dirty="0"/>
              <a:t>{}</a:t>
            </a:r>
          </a:p>
          <a:p>
            <a:pPr marL="0" indent="0">
              <a:buFont typeface="Arial" panose="020B0604020202020204" pitchFamily="34" charset="0"/>
              <a:buNone/>
            </a:pPr>
            <a:r>
              <a:rPr lang="en-US" altLang="zh-CN" dirty="0"/>
              <a:t>      void draw() { std::</a:t>
            </a:r>
            <a:r>
              <a:rPr lang="en-US" altLang="zh-CN" dirty="0" err="1"/>
              <a:t>cout</a:t>
            </a:r>
            <a:r>
              <a:rPr lang="en-US" altLang="zh-CN" dirty="0"/>
              <a:t> &lt;&lt; "</a:t>
            </a:r>
            <a:r>
              <a:rPr lang="zh-CN" altLang="en-US" dirty="0"/>
              <a:t>绘制圆</a:t>
            </a:r>
            <a:r>
              <a:rPr lang="en-US" altLang="zh-CN" dirty="0"/>
              <a:t>\n"; }</a:t>
            </a:r>
          </a:p>
          <a:p>
            <a:pPr marL="0" indent="0">
              <a:buFont typeface="Arial" panose="020B0604020202020204" pitchFamily="34" charset="0"/>
              <a:buNone/>
            </a:pPr>
            <a:r>
              <a:rPr lang="en-US" altLang="zh-CN" dirty="0"/>
              <a:t>};</a:t>
            </a:r>
            <a:endParaRPr lang="zh-CN" altLang="en-US" dirty="0"/>
          </a:p>
        </p:txBody>
      </p:sp>
    </p:spTree>
    <p:extLst>
      <p:ext uri="{BB962C8B-B14F-4D97-AF65-F5344CB8AC3E}">
        <p14:creationId xmlns:p14="http://schemas.microsoft.com/office/powerpoint/2010/main" val="216922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502887B-B859-64A6-A04C-A7D06D5893B2}"/>
              </a:ext>
            </a:extLst>
          </p:cNvPr>
          <p:cNvSpPr>
            <a:spLocks noGrp="1"/>
          </p:cNvSpPr>
          <p:nvPr>
            <p:ph idx="1"/>
          </p:nvPr>
        </p:nvSpPr>
        <p:spPr>
          <a:xfrm>
            <a:off x="838200" y="756585"/>
            <a:ext cx="10515600" cy="5365246"/>
          </a:xfrm>
        </p:spPr>
        <p:txBody>
          <a:bodyPr/>
          <a:lstStyle/>
          <a:p>
            <a:pPr marL="0" indent="0">
              <a:buNone/>
            </a:pPr>
            <a:r>
              <a:rPr lang="zh-CN" altLang="en-US" dirty="0"/>
              <a:t>某个直接基类没有默认构造函数，则派生类构造函数的初始化成员列表里调用这个基类的构造函数并提供必须的参数，以便对派生类对象的这个基类部分进行初始化。</a:t>
            </a:r>
          </a:p>
        </p:txBody>
      </p:sp>
      <p:sp>
        <p:nvSpPr>
          <p:cNvPr id="4" name="内容占位符 2">
            <a:extLst>
              <a:ext uri="{FF2B5EF4-FFF2-40B4-BE49-F238E27FC236}">
                <a16:creationId xmlns:a16="http://schemas.microsoft.com/office/drawing/2014/main" id="{D085CAE5-CE5D-D24D-60A9-D5FC128E62F2}"/>
              </a:ext>
            </a:extLst>
          </p:cNvPr>
          <p:cNvSpPr txBox="1">
            <a:spLocks/>
          </p:cNvSpPr>
          <p:nvPr/>
        </p:nvSpPr>
        <p:spPr>
          <a:xfrm>
            <a:off x="962186" y="3296293"/>
            <a:ext cx="10515600" cy="3352480"/>
          </a:xfrm>
          <a:prstGeom prst="rect">
            <a:avLst/>
          </a:prstGeom>
        </p:spPr>
        <p:txBody>
          <a:bodyPr vert="horz" lIns="91440" tIns="45720" rIns="91440" bIns="45720" rtlCol="0">
            <a:normAutofit/>
          </a:bodyPr>
          <a:lstStyle>
            <a:lvl1pPr marL="228600" indent="-228600" algn="l" defTabSz="914400" rtl="0" eaLnBrk="1" latinLnBrk="0" hangingPunct="1">
              <a:lnSpc>
                <a:spcPct val="130000"/>
              </a:lnSpc>
              <a:spcBef>
                <a:spcPts val="0"/>
              </a:spcBef>
              <a:buFont typeface="Arial" panose="020B0604020202020204" pitchFamily="34" charset="0"/>
              <a:buChar char="•"/>
              <a:defRPr sz="2800" kern="1200">
                <a:solidFill>
                  <a:schemeClr val="tx1"/>
                </a:solidFill>
                <a:latin typeface="Noto Sans Cond Med" panose="020B0606040504020204" pitchFamily="34"/>
                <a:ea typeface="Noto Sans Cond Med" panose="020B0606040504020204" pitchFamily="34"/>
                <a:cs typeface="Noto Sans Cond Med" panose="020B0606040504020204" pitchFamily="34"/>
              </a:defRPr>
            </a:lvl1pPr>
            <a:lvl2pPr marL="685800" indent="-228600" algn="l" defTabSz="914400" rtl="0" eaLnBrk="1" latinLnBrk="0" hangingPunct="1">
              <a:lnSpc>
                <a:spcPct val="130000"/>
              </a:lnSpc>
              <a:spcBef>
                <a:spcPts val="0"/>
              </a:spcBef>
              <a:buFont typeface="Arial" panose="020B0604020202020204" pitchFamily="34" charset="0"/>
              <a:buChar char="•"/>
              <a:defRPr sz="2600" kern="1200">
                <a:solidFill>
                  <a:schemeClr val="tx1"/>
                </a:solidFill>
                <a:latin typeface="Noto Sans Cond Med" panose="020B0606040504020204" pitchFamily="34"/>
                <a:ea typeface="Noto Sans Cond Med" panose="020B0606040504020204" pitchFamily="34"/>
                <a:cs typeface="Noto Sans Cond Med" panose="020B0606040504020204" pitchFamily="34"/>
              </a:defRPr>
            </a:lvl2pPr>
            <a:lvl3pPr marL="1143000" indent="-228600" algn="l" defTabSz="914400" rtl="0" eaLnBrk="1" latinLnBrk="0" hangingPunct="1">
              <a:lnSpc>
                <a:spcPct val="130000"/>
              </a:lnSpc>
              <a:spcBef>
                <a:spcPts val="0"/>
              </a:spcBef>
              <a:buFont typeface="Arial" panose="020B0604020202020204" pitchFamily="34" charset="0"/>
              <a:buChar char="•"/>
              <a:defRPr sz="2400" kern="1200">
                <a:solidFill>
                  <a:schemeClr val="tx1"/>
                </a:solidFill>
                <a:latin typeface="Noto Sans Cond Med" panose="020B0606040504020204" pitchFamily="34"/>
                <a:ea typeface="Noto Sans Cond Med" panose="020B0606040504020204" pitchFamily="34"/>
                <a:cs typeface="Noto Sans Cond Med" panose="020B0606040504020204" pitchFamily="34"/>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Noto Sans Cond Med" panose="020B0606040504020204" pitchFamily="34"/>
                <a:ea typeface="Noto Sans Cond Med" panose="020B0606040504020204" pitchFamily="34"/>
                <a:cs typeface="Noto Sans Cond Med" panose="020B0606040504020204" pitchFamily="34"/>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Noto Sans Cond Med" panose="020B0606040504020204" pitchFamily="34"/>
                <a:ea typeface="Noto Sans Cond Med" panose="020B0606040504020204" pitchFamily="34"/>
                <a:cs typeface="Noto Sans Cond Med" panose="020B0606040504020204" pitchFamily="34"/>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class </a:t>
            </a:r>
            <a:r>
              <a:rPr lang="en-US" altLang="zh-CN" dirty="0" err="1"/>
              <a:t>Circle:public</a:t>
            </a:r>
            <a:r>
              <a:rPr lang="en-US" altLang="zh-CN" dirty="0"/>
              <a:t> Shape, public Color {</a:t>
            </a:r>
          </a:p>
          <a:p>
            <a:pPr marL="0" indent="0">
              <a:buFont typeface="Arial" panose="020B0604020202020204" pitchFamily="34" charset="0"/>
              <a:buNone/>
            </a:pPr>
            <a:r>
              <a:rPr lang="en-US" altLang="zh-CN" dirty="0"/>
              <a:t>public:	</a:t>
            </a:r>
          </a:p>
          <a:p>
            <a:pPr marL="0" indent="0">
              <a:buFont typeface="Arial" panose="020B0604020202020204" pitchFamily="34" charset="0"/>
              <a:buNone/>
            </a:pPr>
            <a:r>
              <a:rPr lang="en-US" altLang="zh-CN" dirty="0"/>
              <a:t>      </a:t>
            </a:r>
            <a:r>
              <a:rPr lang="en-US" altLang="zh-CN" b="1" dirty="0"/>
              <a:t>Circle() :Color(3) {}</a:t>
            </a:r>
          </a:p>
          <a:p>
            <a:pPr marL="0" indent="0">
              <a:buFont typeface="Arial" panose="020B0604020202020204" pitchFamily="34" charset="0"/>
              <a:buNone/>
            </a:pPr>
            <a:r>
              <a:rPr lang="en-US" altLang="zh-CN" dirty="0"/>
              <a:t>      void draw() { std::</a:t>
            </a:r>
            <a:r>
              <a:rPr lang="en-US" altLang="zh-CN" dirty="0" err="1"/>
              <a:t>cout</a:t>
            </a:r>
            <a:r>
              <a:rPr lang="en-US" altLang="zh-CN" dirty="0"/>
              <a:t> &lt;&lt; "</a:t>
            </a:r>
            <a:r>
              <a:rPr lang="zh-CN" altLang="en-US" dirty="0"/>
              <a:t>绘制圆</a:t>
            </a:r>
            <a:r>
              <a:rPr lang="en-US" altLang="zh-CN" dirty="0"/>
              <a:t>\n"; }</a:t>
            </a:r>
          </a:p>
          <a:p>
            <a:pPr marL="0" indent="0">
              <a:buFont typeface="Arial" panose="020B0604020202020204" pitchFamily="34" charset="0"/>
              <a:buNone/>
            </a:pPr>
            <a:r>
              <a:rPr lang="en-US" altLang="zh-CN" dirty="0"/>
              <a:t>};</a:t>
            </a:r>
            <a:endParaRPr lang="zh-CN" altLang="en-US" dirty="0"/>
          </a:p>
        </p:txBody>
      </p:sp>
    </p:spTree>
    <p:extLst>
      <p:ext uri="{BB962C8B-B14F-4D97-AF65-F5344CB8AC3E}">
        <p14:creationId xmlns:p14="http://schemas.microsoft.com/office/powerpoint/2010/main" val="2128782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641E0B-761A-4823-BD87-A3759809D8CA}"/>
              </a:ext>
            </a:extLst>
          </p:cNvPr>
          <p:cNvSpPr>
            <a:spLocks noGrp="1"/>
          </p:cNvSpPr>
          <p:nvPr>
            <p:ph type="title"/>
          </p:nvPr>
        </p:nvSpPr>
        <p:spPr>
          <a:xfrm>
            <a:off x="838200" y="365125"/>
            <a:ext cx="10515600" cy="753461"/>
          </a:xfrm>
        </p:spPr>
        <p:txBody>
          <a:bodyPr>
            <a:normAutofit/>
          </a:bodyPr>
          <a:lstStyle/>
          <a:p>
            <a:r>
              <a:rPr lang="zh-CN" altLang="en-US" dirty="0"/>
              <a:t>二义性问题</a:t>
            </a:r>
            <a:endParaRPr lang="en-US" dirty="0"/>
          </a:p>
        </p:txBody>
      </p:sp>
      <p:sp>
        <p:nvSpPr>
          <p:cNvPr id="3" name="内容占位符 2">
            <a:extLst>
              <a:ext uri="{FF2B5EF4-FFF2-40B4-BE49-F238E27FC236}">
                <a16:creationId xmlns:a16="http://schemas.microsoft.com/office/drawing/2014/main" id="{73392BD9-5F8C-4163-82FC-183ABDB075AA}"/>
              </a:ext>
            </a:extLst>
          </p:cNvPr>
          <p:cNvSpPr>
            <a:spLocks noGrp="1"/>
          </p:cNvSpPr>
          <p:nvPr>
            <p:ph idx="1"/>
          </p:nvPr>
        </p:nvSpPr>
        <p:spPr>
          <a:xfrm>
            <a:off x="838200" y="1461758"/>
            <a:ext cx="10515600" cy="4567971"/>
          </a:xfrm>
        </p:spPr>
        <p:txBody>
          <a:bodyPr/>
          <a:lstStyle/>
          <a:p>
            <a:r>
              <a:rPr lang="zh-CN" altLang="en-US" dirty="0"/>
              <a:t>如果一个派生类的不同基类包含了同名的数据成员或同样签名的函数成员，当通过该派生类对象访问这个成员时，可能会产生二义性问题。</a:t>
            </a:r>
            <a:endParaRPr lang="en-US" dirty="0"/>
          </a:p>
          <a:p>
            <a:endParaRPr lang="en-US" dirty="0"/>
          </a:p>
        </p:txBody>
      </p:sp>
    </p:spTree>
    <p:extLst>
      <p:ext uri="{BB962C8B-B14F-4D97-AF65-F5344CB8AC3E}">
        <p14:creationId xmlns:p14="http://schemas.microsoft.com/office/powerpoint/2010/main" val="35826211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D9547C5-9BAA-47CA-A156-C0DDD75F0547}"/>
              </a:ext>
            </a:extLst>
          </p:cNvPr>
          <p:cNvPicPr>
            <a:picLocks noChangeAspect="1"/>
          </p:cNvPicPr>
          <p:nvPr/>
        </p:nvPicPr>
        <p:blipFill>
          <a:blip r:embed="rId2"/>
          <a:stretch>
            <a:fillRect/>
          </a:stretch>
        </p:blipFill>
        <p:spPr>
          <a:xfrm>
            <a:off x="609183" y="733193"/>
            <a:ext cx="5629275" cy="5267325"/>
          </a:xfrm>
          <a:prstGeom prst="rect">
            <a:avLst/>
          </a:prstGeom>
        </p:spPr>
      </p:pic>
    </p:spTree>
    <p:extLst>
      <p:ext uri="{BB962C8B-B14F-4D97-AF65-F5344CB8AC3E}">
        <p14:creationId xmlns:p14="http://schemas.microsoft.com/office/powerpoint/2010/main" val="7065220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7835286-BFA4-4E17-9BD8-5FAF50FDCF35}"/>
              </a:ext>
            </a:extLst>
          </p:cNvPr>
          <p:cNvPicPr>
            <a:picLocks noChangeAspect="1"/>
          </p:cNvPicPr>
          <p:nvPr/>
        </p:nvPicPr>
        <p:blipFill>
          <a:blip r:embed="rId2"/>
          <a:stretch>
            <a:fillRect/>
          </a:stretch>
        </p:blipFill>
        <p:spPr>
          <a:xfrm>
            <a:off x="723707" y="886748"/>
            <a:ext cx="10793572" cy="4126954"/>
          </a:xfrm>
          <a:prstGeom prst="rect">
            <a:avLst/>
          </a:prstGeom>
        </p:spPr>
      </p:pic>
    </p:spTree>
    <p:extLst>
      <p:ext uri="{BB962C8B-B14F-4D97-AF65-F5344CB8AC3E}">
        <p14:creationId xmlns:p14="http://schemas.microsoft.com/office/powerpoint/2010/main" val="33701914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8DC8BB-A333-4939-8DEC-95A9C9680FFE}"/>
              </a:ext>
            </a:extLst>
          </p:cNvPr>
          <p:cNvSpPr>
            <a:spLocks noGrp="1"/>
          </p:cNvSpPr>
          <p:nvPr>
            <p:ph type="title"/>
          </p:nvPr>
        </p:nvSpPr>
        <p:spPr>
          <a:xfrm>
            <a:off x="2318657" y="2029627"/>
            <a:ext cx="7835013" cy="1103189"/>
          </a:xfrm>
        </p:spPr>
        <p:txBody>
          <a:bodyPr>
            <a:normAutofit/>
          </a:bodyPr>
          <a:lstStyle/>
          <a:p>
            <a:r>
              <a:rPr lang="zh-CN" altLang="en-US" sz="5000" dirty="0"/>
              <a:t>虚基类</a:t>
            </a:r>
            <a:endParaRPr lang="en-US" sz="5000" dirty="0"/>
          </a:p>
        </p:txBody>
      </p:sp>
    </p:spTree>
    <p:extLst>
      <p:ext uri="{BB962C8B-B14F-4D97-AF65-F5344CB8AC3E}">
        <p14:creationId xmlns:p14="http://schemas.microsoft.com/office/powerpoint/2010/main" val="37869315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B47BD1-77EE-437F-80D7-515F299E1AAD}"/>
              </a:ext>
            </a:extLst>
          </p:cNvPr>
          <p:cNvSpPr>
            <a:spLocks noGrp="1"/>
          </p:cNvSpPr>
          <p:nvPr>
            <p:ph type="title"/>
          </p:nvPr>
        </p:nvSpPr>
        <p:spPr/>
        <p:txBody>
          <a:bodyPr/>
          <a:lstStyle/>
          <a:p>
            <a:r>
              <a:rPr lang="zh-CN" altLang="en-US" dirty="0"/>
              <a:t>虚基类</a:t>
            </a:r>
            <a:endParaRPr lang="en-US" dirty="0"/>
          </a:p>
        </p:txBody>
      </p:sp>
      <p:sp>
        <p:nvSpPr>
          <p:cNvPr id="3" name="内容占位符 2">
            <a:extLst>
              <a:ext uri="{FF2B5EF4-FFF2-40B4-BE49-F238E27FC236}">
                <a16:creationId xmlns:a16="http://schemas.microsoft.com/office/drawing/2014/main" id="{19C3485D-8FF5-4040-8D5E-9DE2D5C74138}"/>
              </a:ext>
            </a:extLst>
          </p:cNvPr>
          <p:cNvSpPr>
            <a:spLocks noGrp="1"/>
          </p:cNvSpPr>
          <p:nvPr>
            <p:ph idx="1"/>
          </p:nvPr>
        </p:nvSpPr>
        <p:spPr>
          <a:xfrm>
            <a:off x="829322" y="1395927"/>
            <a:ext cx="10515600" cy="4567971"/>
          </a:xfrm>
        </p:spPr>
        <p:txBody>
          <a:bodyPr/>
          <a:lstStyle/>
          <a:p>
            <a:r>
              <a:rPr lang="zh-CN" altLang="en-US" dirty="0"/>
              <a:t>多继承时可能一个派生类对象中有多份间接基类对象</a:t>
            </a:r>
            <a:endParaRPr lang="en-US" dirty="0"/>
          </a:p>
        </p:txBody>
      </p:sp>
      <p:sp>
        <p:nvSpPr>
          <p:cNvPr id="5" name="矩形 4">
            <a:extLst>
              <a:ext uri="{FF2B5EF4-FFF2-40B4-BE49-F238E27FC236}">
                <a16:creationId xmlns:a16="http://schemas.microsoft.com/office/drawing/2014/main" id="{9E716F9D-E537-48EE-A534-26905205361D}"/>
              </a:ext>
            </a:extLst>
          </p:cNvPr>
          <p:cNvSpPr/>
          <p:nvPr/>
        </p:nvSpPr>
        <p:spPr>
          <a:xfrm>
            <a:off x="5548544" y="2219417"/>
            <a:ext cx="4509856" cy="46385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图片 5">
            <a:extLst>
              <a:ext uri="{FF2B5EF4-FFF2-40B4-BE49-F238E27FC236}">
                <a16:creationId xmlns:a16="http://schemas.microsoft.com/office/drawing/2014/main" id="{7399BE8D-CA5E-4BBB-9733-18C0B1E80FDC}"/>
              </a:ext>
            </a:extLst>
          </p:cNvPr>
          <p:cNvPicPr>
            <a:picLocks noChangeAspect="1"/>
          </p:cNvPicPr>
          <p:nvPr/>
        </p:nvPicPr>
        <p:blipFill>
          <a:blip r:embed="rId2"/>
          <a:stretch>
            <a:fillRect/>
          </a:stretch>
        </p:blipFill>
        <p:spPr>
          <a:xfrm>
            <a:off x="400050" y="2149796"/>
            <a:ext cx="5257800" cy="4384354"/>
          </a:xfrm>
          <a:prstGeom prst="rect">
            <a:avLst/>
          </a:prstGeom>
        </p:spPr>
      </p:pic>
      <p:pic>
        <p:nvPicPr>
          <p:cNvPr id="7" name="图片 6">
            <a:extLst>
              <a:ext uri="{FF2B5EF4-FFF2-40B4-BE49-F238E27FC236}">
                <a16:creationId xmlns:a16="http://schemas.microsoft.com/office/drawing/2014/main" id="{7FB8E37E-8EE5-4A2D-BFA8-D401857F8A21}"/>
              </a:ext>
            </a:extLst>
          </p:cNvPr>
          <p:cNvPicPr>
            <a:picLocks noChangeAspect="1"/>
          </p:cNvPicPr>
          <p:nvPr/>
        </p:nvPicPr>
        <p:blipFill>
          <a:blip r:embed="rId3"/>
          <a:stretch>
            <a:fillRect/>
          </a:stretch>
        </p:blipFill>
        <p:spPr>
          <a:xfrm>
            <a:off x="4610101" y="2115035"/>
            <a:ext cx="7581899" cy="771040"/>
          </a:xfrm>
          <a:prstGeom prst="rect">
            <a:avLst/>
          </a:prstGeom>
        </p:spPr>
      </p:pic>
    </p:spTree>
    <p:extLst>
      <p:ext uri="{BB962C8B-B14F-4D97-AF65-F5344CB8AC3E}">
        <p14:creationId xmlns:p14="http://schemas.microsoft.com/office/powerpoint/2010/main" val="329092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03EA02-0491-4CB4-BD29-03884B366DBC}"/>
              </a:ext>
            </a:extLst>
          </p:cNvPr>
          <p:cNvSpPr>
            <a:spLocks noGrp="1"/>
          </p:cNvSpPr>
          <p:nvPr>
            <p:ph type="title"/>
          </p:nvPr>
        </p:nvSpPr>
        <p:spPr/>
        <p:txBody>
          <a:bodyPr>
            <a:normAutofit/>
          </a:bodyPr>
          <a:lstStyle/>
          <a:p>
            <a:r>
              <a:rPr lang="zh-CN" altLang="en-US" b="1" dirty="0"/>
              <a:t>派生类：描述类之间的继承关系</a:t>
            </a:r>
            <a:endParaRPr lang="en-US" b="1" dirty="0"/>
          </a:p>
        </p:txBody>
      </p:sp>
      <p:sp>
        <p:nvSpPr>
          <p:cNvPr id="3" name="内容占位符 2">
            <a:extLst>
              <a:ext uri="{FF2B5EF4-FFF2-40B4-BE49-F238E27FC236}">
                <a16:creationId xmlns:a16="http://schemas.microsoft.com/office/drawing/2014/main" id="{AF36FFE5-9380-47A3-83E4-4703EB0FB066}"/>
              </a:ext>
            </a:extLst>
          </p:cNvPr>
          <p:cNvSpPr>
            <a:spLocks noGrp="1"/>
          </p:cNvSpPr>
          <p:nvPr>
            <p:ph idx="1"/>
          </p:nvPr>
        </p:nvSpPr>
        <p:spPr>
          <a:xfrm>
            <a:off x="838200" y="1608992"/>
            <a:ext cx="10515600" cy="1826665"/>
          </a:xfrm>
        </p:spPr>
        <p:txBody>
          <a:bodyPr>
            <a:normAutofit/>
          </a:bodyPr>
          <a:lstStyle/>
          <a:p>
            <a:r>
              <a:rPr lang="en-US" altLang="zh-CN" dirty="0"/>
              <a:t>Triangle </a:t>
            </a:r>
            <a:r>
              <a:rPr lang="zh-CN" altLang="en-US" dirty="0"/>
              <a:t>和</a:t>
            </a:r>
            <a:r>
              <a:rPr lang="en-US" altLang="zh-CN" dirty="0"/>
              <a:t>Circle</a:t>
            </a:r>
            <a:r>
              <a:rPr lang="zh-CN" altLang="en-US" dirty="0"/>
              <a:t>都具有公共的</a:t>
            </a:r>
            <a:r>
              <a:rPr lang="en-US" altLang="zh-CN" dirty="0"/>
              <a:t>shape</a:t>
            </a:r>
            <a:r>
              <a:rPr lang="zh-CN" altLang="en-US" dirty="0"/>
              <a:t>性质。</a:t>
            </a:r>
            <a:endParaRPr lang="en-US" altLang="zh-CN" dirty="0"/>
          </a:p>
          <a:p>
            <a:r>
              <a:rPr lang="zh-CN" altLang="en-US" dirty="0"/>
              <a:t>在类</a:t>
            </a:r>
            <a:r>
              <a:rPr lang="en-US" altLang="zh-CN" dirty="0"/>
              <a:t>shape</a:t>
            </a:r>
            <a:r>
              <a:rPr lang="zh-CN" altLang="en-US" dirty="0"/>
              <a:t>中定义所有形状如</a:t>
            </a:r>
            <a:r>
              <a:rPr lang="en-US" altLang="zh-CN" dirty="0"/>
              <a:t>Triangle</a:t>
            </a:r>
            <a:r>
              <a:rPr lang="zh-CN" altLang="en-US" dirty="0"/>
              <a:t>、</a:t>
            </a:r>
            <a:r>
              <a:rPr lang="en-US" altLang="zh-CN" dirty="0"/>
              <a:t>Circle</a:t>
            </a:r>
            <a:r>
              <a:rPr lang="zh-CN" altLang="en-US" dirty="0"/>
              <a:t>的共性特征，</a:t>
            </a:r>
            <a:r>
              <a:rPr lang="en-US" altLang="zh-CN" dirty="0"/>
              <a:t> </a:t>
            </a:r>
            <a:r>
              <a:rPr lang="zh-CN" altLang="en-US" dirty="0"/>
              <a:t>类</a:t>
            </a:r>
            <a:r>
              <a:rPr lang="en-US" altLang="zh-CN" dirty="0"/>
              <a:t>Triangle</a:t>
            </a:r>
            <a:r>
              <a:rPr lang="zh-CN" altLang="en-US" dirty="0"/>
              <a:t>、</a:t>
            </a:r>
            <a:r>
              <a:rPr lang="en-US" altLang="zh-CN" dirty="0"/>
              <a:t>Circle</a:t>
            </a:r>
            <a:r>
              <a:rPr lang="zh-CN" altLang="en-US" dirty="0"/>
              <a:t>从</a:t>
            </a:r>
            <a:r>
              <a:rPr lang="en-US" altLang="zh-CN" dirty="0"/>
              <a:t>Shape</a:t>
            </a:r>
            <a:r>
              <a:rPr lang="zh-CN" altLang="en-US" dirty="0"/>
              <a:t>派生出来，定义它们特有的特性。</a:t>
            </a:r>
          </a:p>
          <a:p>
            <a:endParaRPr lang="en-US" altLang="zh-CN" dirty="0">
              <a:solidFill>
                <a:srgbClr val="0070C0"/>
              </a:solidFill>
            </a:endParaRPr>
          </a:p>
          <a:p>
            <a:endParaRPr lang="en-US" altLang="zh-CN" dirty="0"/>
          </a:p>
        </p:txBody>
      </p:sp>
      <p:sp>
        <p:nvSpPr>
          <p:cNvPr id="8" name="流程图: 可选过程 7">
            <a:extLst>
              <a:ext uri="{FF2B5EF4-FFF2-40B4-BE49-F238E27FC236}">
                <a16:creationId xmlns:a16="http://schemas.microsoft.com/office/drawing/2014/main" id="{2A89C71C-2F5E-40B7-9998-624B8D7750DC}"/>
              </a:ext>
            </a:extLst>
          </p:cNvPr>
          <p:cNvSpPr/>
          <p:nvPr/>
        </p:nvSpPr>
        <p:spPr>
          <a:xfrm>
            <a:off x="3465313" y="3670496"/>
            <a:ext cx="1371600" cy="62257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Shape</a:t>
            </a:r>
            <a:endParaRPr lang="zh-CN" altLang="en-US" sz="2800" dirty="0">
              <a:solidFill>
                <a:schemeClr val="tx1"/>
              </a:solidFill>
            </a:endParaRPr>
          </a:p>
        </p:txBody>
      </p:sp>
      <p:sp>
        <p:nvSpPr>
          <p:cNvPr id="10" name="流程图: 可选过程 9">
            <a:extLst>
              <a:ext uri="{FF2B5EF4-FFF2-40B4-BE49-F238E27FC236}">
                <a16:creationId xmlns:a16="http://schemas.microsoft.com/office/drawing/2014/main" id="{8542F363-45FC-4481-B168-18F2A1FF199B}"/>
              </a:ext>
            </a:extLst>
          </p:cNvPr>
          <p:cNvSpPr/>
          <p:nvPr/>
        </p:nvSpPr>
        <p:spPr>
          <a:xfrm>
            <a:off x="1701365" y="4965894"/>
            <a:ext cx="1530484" cy="62257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Triangle</a:t>
            </a:r>
            <a:endParaRPr lang="zh-CN" altLang="en-US" sz="2800" dirty="0">
              <a:solidFill>
                <a:schemeClr val="tx1"/>
              </a:solidFill>
            </a:endParaRPr>
          </a:p>
        </p:txBody>
      </p:sp>
      <p:sp>
        <p:nvSpPr>
          <p:cNvPr id="11" name="流程图: 可选过程 10">
            <a:extLst>
              <a:ext uri="{FF2B5EF4-FFF2-40B4-BE49-F238E27FC236}">
                <a16:creationId xmlns:a16="http://schemas.microsoft.com/office/drawing/2014/main" id="{FB434802-CA8B-478F-9E6F-04B58E290678}"/>
              </a:ext>
            </a:extLst>
          </p:cNvPr>
          <p:cNvSpPr/>
          <p:nvPr/>
        </p:nvSpPr>
        <p:spPr>
          <a:xfrm>
            <a:off x="5125501" y="4891313"/>
            <a:ext cx="1371600" cy="62257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Circle</a:t>
            </a:r>
            <a:endParaRPr lang="zh-CN" altLang="en-US" sz="2800" dirty="0">
              <a:solidFill>
                <a:schemeClr val="tx1"/>
              </a:solidFill>
            </a:endParaRPr>
          </a:p>
        </p:txBody>
      </p:sp>
      <p:cxnSp>
        <p:nvCxnSpPr>
          <p:cNvPr id="12" name="直接箭头连接符 11">
            <a:extLst>
              <a:ext uri="{FF2B5EF4-FFF2-40B4-BE49-F238E27FC236}">
                <a16:creationId xmlns:a16="http://schemas.microsoft.com/office/drawing/2014/main" id="{CC15ED11-E74A-4744-B820-B54D21BDAEEC}"/>
              </a:ext>
            </a:extLst>
          </p:cNvPr>
          <p:cNvCxnSpPr>
            <a:stCxn id="10" idx="0"/>
          </p:cNvCxnSpPr>
          <p:nvPr/>
        </p:nvCxnSpPr>
        <p:spPr>
          <a:xfrm flipV="1">
            <a:off x="2466607" y="4268744"/>
            <a:ext cx="1154349" cy="69715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79D30029-11A5-49C6-80D2-9F46928104B6}"/>
              </a:ext>
            </a:extLst>
          </p:cNvPr>
          <p:cNvCxnSpPr/>
          <p:nvPr/>
        </p:nvCxnSpPr>
        <p:spPr>
          <a:xfrm flipH="1" flipV="1">
            <a:off x="4619662" y="4293066"/>
            <a:ext cx="1063558" cy="59824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圆角矩形标注 10">
            <a:extLst>
              <a:ext uri="{FF2B5EF4-FFF2-40B4-BE49-F238E27FC236}">
                <a16:creationId xmlns:a16="http://schemas.microsoft.com/office/drawing/2014/main" id="{D6774AB3-D8B2-4EB0-8E53-0FB02AAC9468}"/>
              </a:ext>
            </a:extLst>
          </p:cNvPr>
          <p:cNvSpPr/>
          <p:nvPr/>
        </p:nvSpPr>
        <p:spPr>
          <a:xfrm>
            <a:off x="6497101" y="3456488"/>
            <a:ext cx="3437106" cy="836578"/>
          </a:xfrm>
          <a:prstGeom prst="wedgeRoundRectCallout">
            <a:avLst>
              <a:gd name="adj1" fmla="val -67765"/>
              <a:gd name="adj2" fmla="val 1329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Base Class</a:t>
            </a:r>
            <a:r>
              <a:rPr lang="zh-CN" altLang="en-US" sz="2400" dirty="0"/>
              <a:t>（基类）</a:t>
            </a:r>
            <a:endParaRPr lang="en-US" altLang="zh-CN" sz="2400" dirty="0"/>
          </a:p>
          <a:p>
            <a:pPr algn="ctr"/>
            <a:r>
              <a:rPr lang="en-US" altLang="zh-CN" sz="2400" dirty="0"/>
              <a:t>Super Class(</a:t>
            </a:r>
            <a:r>
              <a:rPr lang="zh-CN" altLang="en-US" sz="2400" dirty="0"/>
              <a:t>超类</a:t>
            </a:r>
            <a:r>
              <a:rPr lang="en-US" altLang="zh-CN" sz="2400" dirty="0"/>
              <a:t>/</a:t>
            </a:r>
            <a:r>
              <a:rPr lang="zh-CN" altLang="en-US" sz="2400" dirty="0"/>
              <a:t>父类</a:t>
            </a:r>
            <a:r>
              <a:rPr lang="en-US" altLang="zh-CN" sz="2400" dirty="0"/>
              <a:t>)</a:t>
            </a:r>
            <a:endParaRPr lang="zh-CN" altLang="en-US" sz="2400" dirty="0"/>
          </a:p>
        </p:txBody>
      </p:sp>
      <p:sp>
        <p:nvSpPr>
          <p:cNvPr id="15" name="圆角矩形标注 11">
            <a:extLst>
              <a:ext uri="{FF2B5EF4-FFF2-40B4-BE49-F238E27FC236}">
                <a16:creationId xmlns:a16="http://schemas.microsoft.com/office/drawing/2014/main" id="{C076C10B-7311-441D-9420-49BF000B7A23}"/>
              </a:ext>
            </a:extLst>
          </p:cNvPr>
          <p:cNvSpPr/>
          <p:nvPr/>
        </p:nvSpPr>
        <p:spPr>
          <a:xfrm>
            <a:off x="7194250" y="4714600"/>
            <a:ext cx="3437106" cy="836578"/>
          </a:xfrm>
          <a:prstGeom prst="wedgeRoundRectCallout">
            <a:avLst>
              <a:gd name="adj1" fmla="val -67765"/>
              <a:gd name="adj2" fmla="val 1329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Derived Class</a:t>
            </a:r>
            <a:r>
              <a:rPr lang="zh-CN" altLang="en-US" sz="2400" dirty="0"/>
              <a:t>（派生类）</a:t>
            </a:r>
            <a:endParaRPr lang="en-US" altLang="zh-CN" sz="2400" dirty="0"/>
          </a:p>
          <a:p>
            <a:pPr algn="ctr"/>
            <a:r>
              <a:rPr lang="en-US" altLang="zh-CN" sz="2400" dirty="0" err="1"/>
              <a:t>SubClass</a:t>
            </a:r>
            <a:r>
              <a:rPr lang="en-US" altLang="zh-CN" sz="2400" dirty="0"/>
              <a:t>(</a:t>
            </a:r>
            <a:r>
              <a:rPr lang="zh-CN" altLang="en-US" sz="2400" dirty="0"/>
              <a:t>子类</a:t>
            </a:r>
            <a:r>
              <a:rPr lang="en-US" altLang="zh-CN" sz="2400" dirty="0"/>
              <a:t>)</a:t>
            </a:r>
            <a:endParaRPr lang="zh-CN" altLang="en-US" sz="2400" dirty="0"/>
          </a:p>
        </p:txBody>
      </p:sp>
    </p:spTree>
    <p:extLst>
      <p:ext uri="{BB962C8B-B14F-4D97-AF65-F5344CB8AC3E}">
        <p14:creationId xmlns:p14="http://schemas.microsoft.com/office/powerpoint/2010/main" val="195635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4" grpId="0" animBg="1"/>
      <p:bldP spid="1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B47BD1-77EE-437F-80D7-515F299E1AAD}"/>
              </a:ext>
            </a:extLst>
          </p:cNvPr>
          <p:cNvSpPr>
            <a:spLocks noGrp="1"/>
          </p:cNvSpPr>
          <p:nvPr>
            <p:ph type="title"/>
          </p:nvPr>
        </p:nvSpPr>
        <p:spPr/>
        <p:txBody>
          <a:bodyPr/>
          <a:lstStyle/>
          <a:p>
            <a:r>
              <a:rPr lang="zh-CN" altLang="en-US" dirty="0"/>
              <a:t>虚基类</a:t>
            </a:r>
            <a:endParaRPr lang="en-US" dirty="0"/>
          </a:p>
        </p:txBody>
      </p:sp>
      <p:sp>
        <p:nvSpPr>
          <p:cNvPr id="3" name="内容占位符 2">
            <a:extLst>
              <a:ext uri="{FF2B5EF4-FFF2-40B4-BE49-F238E27FC236}">
                <a16:creationId xmlns:a16="http://schemas.microsoft.com/office/drawing/2014/main" id="{19C3485D-8FF5-4040-8D5E-9DE2D5C74138}"/>
              </a:ext>
            </a:extLst>
          </p:cNvPr>
          <p:cNvSpPr>
            <a:spLocks noGrp="1"/>
          </p:cNvSpPr>
          <p:nvPr>
            <p:ph idx="1"/>
          </p:nvPr>
        </p:nvSpPr>
        <p:spPr>
          <a:xfrm>
            <a:off x="829322" y="1395927"/>
            <a:ext cx="10515600" cy="4567971"/>
          </a:xfrm>
        </p:spPr>
        <p:txBody>
          <a:bodyPr/>
          <a:lstStyle/>
          <a:p>
            <a:r>
              <a:rPr lang="zh-CN" altLang="en-US" dirty="0"/>
              <a:t>多继承时可能一个派生类对象中有多份间接基类对象</a:t>
            </a:r>
            <a:endParaRPr lang="en-US" dirty="0"/>
          </a:p>
        </p:txBody>
      </p:sp>
      <p:pic>
        <p:nvPicPr>
          <p:cNvPr id="4" name="图片 3">
            <a:extLst>
              <a:ext uri="{FF2B5EF4-FFF2-40B4-BE49-F238E27FC236}">
                <a16:creationId xmlns:a16="http://schemas.microsoft.com/office/drawing/2014/main" id="{C7EBF57E-1F2E-4BD2-8035-744552DFB36D}"/>
              </a:ext>
            </a:extLst>
          </p:cNvPr>
          <p:cNvPicPr/>
          <p:nvPr/>
        </p:nvPicPr>
        <p:blipFill>
          <a:blip r:embed="rId2">
            <a:extLst>
              <a:ext uri="{28A0092B-C50C-407E-A947-70E740481C1C}">
                <a14:useLocalDpi xmlns:a14="http://schemas.microsoft.com/office/drawing/2010/main" val="0"/>
              </a:ext>
            </a:extLst>
          </a:blip>
          <a:stretch>
            <a:fillRect/>
          </a:stretch>
        </p:blipFill>
        <p:spPr>
          <a:xfrm>
            <a:off x="1437306" y="2293885"/>
            <a:ext cx="8443540" cy="4426511"/>
          </a:xfrm>
          <a:prstGeom prst="rect">
            <a:avLst/>
          </a:prstGeom>
        </p:spPr>
      </p:pic>
      <p:sp>
        <p:nvSpPr>
          <p:cNvPr id="5" name="矩形 4">
            <a:extLst>
              <a:ext uri="{FF2B5EF4-FFF2-40B4-BE49-F238E27FC236}">
                <a16:creationId xmlns:a16="http://schemas.microsoft.com/office/drawing/2014/main" id="{9E716F9D-E537-48EE-A534-26905205361D}"/>
              </a:ext>
            </a:extLst>
          </p:cNvPr>
          <p:cNvSpPr/>
          <p:nvPr/>
        </p:nvSpPr>
        <p:spPr>
          <a:xfrm>
            <a:off x="5548544" y="2219417"/>
            <a:ext cx="4509856" cy="46385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10536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B47BD1-77EE-437F-80D7-515F299E1AAD}"/>
              </a:ext>
            </a:extLst>
          </p:cNvPr>
          <p:cNvSpPr>
            <a:spLocks noGrp="1"/>
          </p:cNvSpPr>
          <p:nvPr>
            <p:ph type="title"/>
          </p:nvPr>
        </p:nvSpPr>
        <p:spPr/>
        <p:txBody>
          <a:bodyPr/>
          <a:lstStyle/>
          <a:p>
            <a:r>
              <a:rPr lang="zh-CN" altLang="en-US" dirty="0"/>
              <a:t>虚基类</a:t>
            </a:r>
            <a:endParaRPr lang="en-US" dirty="0"/>
          </a:p>
        </p:txBody>
      </p:sp>
      <p:sp>
        <p:nvSpPr>
          <p:cNvPr id="3" name="内容占位符 2">
            <a:extLst>
              <a:ext uri="{FF2B5EF4-FFF2-40B4-BE49-F238E27FC236}">
                <a16:creationId xmlns:a16="http://schemas.microsoft.com/office/drawing/2014/main" id="{19C3485D-8FF5-4040-8D5E-9DE2D5C74138}"/>
              </a:ext>
            </a:extLst>
          </p:cNvPr>
          <p:cNvSpPr>
            <a:spLocks noGrp="1"/>
          </p:cNvSpPr>
          <p:nvPr>
            <p:ph idx="1"/>
          </p:nvPr>
        </p:nvSpPr>
        <p:spPr>
          <a:xfrm>
            <a:off x="829322" y="1319727"/>
            <a:ext cx="10515600" cy="4567971"/>
          </a:xfrm>
        </p:spPr>
        <p:txBody>
          <a:bodyPr/>
          <a:lstStyle/>
          <a:p>
            <a:r>
              <a:rPr lang="zh-CN" altLang="en-US" dirty="0"/>
              <a:t>多继承时可能一个派生类对象中有多份间接基类对象</a:t>
            </a:r>
            <a:endParaRPr lang="en-US" dirty="0"/>
          </a:p>
        </p:txBody>
      </p:sp>
      <p:pic>
        <p:nvPicPr>
          <p:cNvPr id="6" name="图片 5">
            <a:extLst>
              <a:ext uri="{FF2B5EF4-FFF2-40B4-BE49-F238E27FC236}">
                <a16:creationId xmlns:a16="http://schemas.microsoft.com/office/drawing/2014/main" id="{FB636455-34C5-4184-AC23-BD520F3DED69}"/>
              </a:ext>
            </a:extLst>
          </p:cNvPr>
          <p:cNvPicPr>
            <a:picLocks noChangeAspect="1"/>
          </p:cNvPicPr>
          <p:nvPr/>
        </p:nvPicPr>
        <p:blipFill>
          <a:blip r:embed="rId2"/>
          <a:stretch>
            <a:fillRect/>
          </a:stretch>
        </p:blipFill>
        <p:spPr>
          <a:xfrm>
            <a:off x="1166812" y="2066925"/>
            <a:ext cx="10048875" cy="3276600"/>
          </a:xfrm>
          <a:prstGeom prst="rect">
            <a:avLst/>
          </a:prstGeom>
        </p:spPr>
      </p:pic>
      <p:pic>
        <p:nvPicPr>
          <p:cNvPr id="7" name="图片 6">
            <a:extLst>
              <a:ext uri="{FF2B5EF4-FFF2-40B4-BE49-F238E27FC236}">
                <a16:creationId xmlns:a16="http://schemas.microsoft.com/office/drawing/2014/main" id="{5CD2978F-DE4B-4569-AD19-AD6C3F7E73FD}"/>
              </a:ext>
            </a:extLst>
          </p:cNvPr>
          <p:cNvPicPr>
            <a:picLocks noChangeAspect="1"/>
          </p:cNvPicPr>
          <p:nvPr/>
        </p:nvPicPr>
        <p:blipFill>
          <a:blip r:embed="rId3"/>
          <a:stretch>
            <a:fillRect/>
          </a:stretch>
        </p:blipFill>
        <p:spPr>
          <a:xfrm>
            <a:off x="1457325" y="5586412"/>
            <a:ext cx="5943600" cy="504825"/>
          </a:xfrm>
          <a:prstGeom prst="rect">
            <a:avLst/>
          </a:prstGeom>
        </p:spPr>
      </p:pic>
    </p:spTree>
    <p:extLst>
      <p:ext uri="{BB962C8B-B14F-4D97-AF65-F5344CB8AC3E}">
        <p14:creationId xmlns:p14="http://schemas.microsoft.com/office/powerpoint/2010/main" val="9887806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B47BD1-77EE-437F-80D7-515F299E1AAD}"/>
              </a:ext>
            </a:extLst>
          </p:cNvPr>
          <p:cNvSpPr>
            <a:spLocks noGrp="1"/>
          </p:cNvSpPr>
          <p:nvPr>
            <p:ph type="title"/>
          </p:nvPr>
        </p:nvSpPr>
        <p:spPr/>
        <p:txBody>
          <a:bodyPr/>
          <a:lstStyle/>
          <a:p>
            <a:r>
              <a:rPr lang="zh-CN" altLang="en-US" dirty="0"/>
              <a:t>虚基类</a:t>
            </a:r>
            <a:endParaRPr lang="en-US" dirty="0"/>
          </a:p>
        </p:txBody>
      </p:sp>
      <p:sp>
        <p:nvSpPr>
          <p:cNvPr id="3" name="内容占位符 2">
            <a:extLst>
              <a:ext uri="{FF2B5EF4-FFF2-40B4-BE49-F238E27FC236}">
                <a16:creationId xmlns:a16="http://schemas.microsoft.com/office/drawing/2014/main" id="{19C3485D-8FF5-4040-8D5E-9DE2D5C74138}"/>
              </a:ext>
            </a:extLst>
          </p:cNvPr>
          <p:cNvSpPr>
            <a:spLocks noGrp="1"/>
          </p:cNvSpPr>
          <p:nvPr>
            <p:ph idx="1"/>
          </p:nvPr>
        </p:nvSpPr>
        <p:spPr>
          <a:xfrm>
            <a:off x="829322" y="1395927"/>
            <a:ext cx="10515600" cy="4567971"/>
          </a:xfrm>
        </p:spPr>
        <p:txBody>
          <a:bodyPr/>
          <a:lstStyle/>
          <a:p>
            <a:r>
              <a:rPr lang="zh-CN" altLang="en-US" dirty="0"/>
              <a:t>为了避免这种间接基类对象在派生类中出现多个副本。</a:t>
            </a:r>
          </a:p>
          <a:p>
            <a:r>
              <a:rPr lang="zh-CN" altLang="en-US" dirty="0"/>
              <a:t>可以在定义派生类时，声明继承的基类为虚基类</a:t>
            </a:r>
            <a:endParaRPr lang="en-US" dirty="0"/>
          </a:p>
        </p:txBody>
      </p:sp>
      <p:pic>
        <p:nvPicPr>
          <p:cNvPr id="4" name="图片 3">
            <a:extLst>
              <a:ext uri="{FF2B5EF4-FFF2-40B4-BE49-F238E27FC236}">
                <a16:creationId xmlns:a16="http://schemas.microsoft.com/office/drawing/2014/main" id="{6AAC90ED-90F4-47A9-9620-A32790A90B18}"/>
              </a:ext>
            </a:extLst>
          </p:cNvPr>
          <p:cNvPicPr>
            <a:picLocks noChangeAspect="1"/>
          </p:cNvPicPr>
          <p:nvPr/>
        </p:nvPicPr>
        <p:blipFill>
          <a:blip r:embed="rId2"/>
          <a:stretch>
            <a:fillRect/>
          </a:stretch>
        </p:blipFill>
        <p:spPr>
          <a:xfrm>
            <a:off x="2229414" y="2754420"/>
            <a:ext cx="7465386" cy="3530144"/>
          </a:xfrm>
          <a:prstGeom prst="rect">
            <a:avLst/>
          </a:prstGeom>
        </p:spPr>
      </p:pic>
    </p:spTree>
    <p:extLst>
      <p:ext uri="{BB962C8B-B14F-4D97-AF65-F5344CB8AC3E}">
        <p14:creationId xmlns:p14="http://schemas.microsoft.com/office/powerpoint/2010/main" val="3300005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B47BD1-77EE-437F-80D7-515F299E1AAD}"/>
              </a:ext>
            </a:extLst>
          </p:cNvPr>
          <p:cNvSpPr>
            <a:spLocks noGrp="1"/>
          </p:cNvSpPr>
          <p:nvPr>
            <p:ph type="title"/>
          </p:nvPr>
        </p:nvSpPr>
        <p:spPr/>
        <p:txBody>
          <a:bodyPr/>
          <a:lstStyle/>
          <a:p>
            <a:r>
              <a:rPr lang="zh-CN" altLang="en-US" dirty="0"/>
              <a:t>虚基类</a:t>
            </a:r>
            <a:endParaRPr lang="en-US" dirty="0"/>
          </a:p>
        </p:txBody>
      </p:sp>
      <p:sp>
        <p:nvSpPr>
          <p:cNvPr id="3" name="内容占位符 2">
            <a:extLst>
              <a:ext uri="{FF2B5EF4-FFF2-40B4-BE49-F238E27FC236}">
                <a16:creationId xmlns:a16="http://schemas.microsoft.com/office/drawing/2014/main" id="{19C3485D-8FF5-4040-8D5E-9DE2D5C74138}"/>
              </a:ext>
            </a:extLst>
          </p:cNvPr>
          <p:cNvSpPr>
            <a:spLocks noGrp="1"/>
          </p:cNvSpPr>
          <p:nvPr>
            <p:ph idx="1"/>
          </p:nvPr>
        </p:nvSpPr>
        <p:spPr>
          <a:xfrm>
            <a:off x="829322" y="1395927"/>
            <a:ext cx="10515600" cy="4567971"/>
          </a:xfrm>
        </p:spPr>
        <p:txBody>
          <a:bodyPr/>
          <a:lstStyle/>
          <a:p>
            <a:r>
              <a:rPr lang="zh-CN" altLang="en-US" dirty="0"/>
              <a:t>即</a:t>
            </a:r>
            <a:r>
              <a:rPr lang="en-US" altLang="zh-CN" dirty="0" err="1"/>
              <a:t>PartyMember</a:t>
            </a:r>
            <a:r>
              <a:rPr lang="en-US" altLang="zh-CN" dirty="0"/>
              <a:t> </a:t>
            </a:r>
            <a:r>
              <a:rPr lang="zh-CN" altLang="en-US" dirty="0"/>
              <a:t>和</a:t>
            </a:r>
            <a:r>
              <a:rPr lang="en-US" altLang="zh-CN" dirty="0"/>
              <a:t>Teacher</a:t>
            </a:r>
            <a:r>
              <a:rPr lang="zh-CN" altLang="en-US" dirty="0"/>
              <a:t>以虚继承的方式继承了</a:t>
            </a:r>
            <a:r>
              <a:rPr lang="en-US" altLang="zh-CN" dirty="0"/>
              <a:t>Person</a:t>
            </a:r>
            <a:r>
              <a:rPr lang="zh-CN" altLang="en-US" dirty="0"/>
              <a:t>的数据，针对这种派生方式的基类</a:t>
            </a:r>
            <a:r>
              <a:rPr lang="en-US" altLang="zh-CN" dirty="0"/>
              <a:t>Person</a:t>
            </a:r>
            <a:r>
              <a:rPr lang="zh-CN" altLang="en-US" dirty="0"/>
              <a:t>被称为派生类的虚基类。</a:t>
            </a:r>
            <a:endParaRPr lang="en-US" dirty="0"/>
          </a:p>
        </p:txBody>
      </p:sp>
      <p:pic>
        <p:nvPicPr>
          <p:cNvPr id="5" name="图片 4">
            <a:extLst>
              <a:ext uri="{FF2B5EF4-FFF2-40B4-BE49-F238E27FC236}">
                <a16:creationId xmlns:a16="http://schemas.microsoft.com/office/drawing/2014/main" id="{8CE65E56-57F9-F2B3-6667-B093B7A74E3E}"/>
              </a:ext>
            </a:extLst>
          </p:cNvPr>
          <p:cNvPicPr>
            <a:picLocks noChangeAspect="1"/>
          </p:cNvPicPr>
          <p:nvPr/>
        </p:nvPicPr>
        <p:blipFill>
          <a:blip r:embed="rId2"/>
          <a:stretch>
            <a:fillRect/>
          </a:stretch>
        </p:blipFill>
        <p:spPr>
          <a:xfrm>
            <a:off x="2229414" y="2754420"/>
            <a:ext cx="7465386" cy="3530144"/>
          </a:xfrm>
          <a:prstGeom prst="rect">
            <a:avLst/>
          </a:prstGeom>
        </p:spPr>
      </p:pic>
    </p:spTree>
    <p:extLst>
      <p:ext uri="{BB962C8B-B14F-4D97-AF65-F5344CB8AC3E}">
        <p14:creationId xmlns:p14="http://schemas.microsoft.com/office/powerpoint/2010/main" val="35065162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B47BD1-77EE-437F-80D7-515F299E1AAD}"/>
              </a:ext>
            </a:extLst>
          </p:cNvPr>
          <p:cNvSpPr>
            <a:spLocks noGrp="1"/>
          </p:cNvSpPr>
          <p:nvPr>
            <p:ph type="title"/>
          </p:nvPr>
        </p:nvSpPr>
        <p:spPr/>
        <p:txBody>
          <a:bodyPr/>
          <a:lstStyle/>
          <a:p>
            <a:r>
              <a:rPr lang="zh-CN" altLang="en-US" dirty="0"/>
              <a:t>虚基类</a:t>
            </a:r>
            <a:endParaRPr lang="en-US" dirty="0"/>
          </a:p>
        </p:txBody>
      </p:sp>
      <p:sp>
        <p:nvSpPr>
          <p:cNvPr id="3" name="内容占位符 2">
            <a:extLst>
              <a:ext uri="{FF2B5EF4-FFF2-40B4-BE49-F238E27FC236}">
                <a16:creationId xmlns:a16="http://schemas.microsoft.com/office/drawing/2014/main" id="{19C3485D-8FF5-4040-8D5E-9DE2D5C74138}"/>
              </a:ext>
            </a:extLst>
          </p:cNvPr>
          <p:cNvSpPr>
            <a:spLocks noGrp="1"/>
          </p:cNvSpPr>
          <p:nvPr>
            <p:ph idx="1"/>
          </p:nvPr>
        </p:nvSpPr>
        <p:spPr>
          <a:xfrm>
            <a:off x="829322" y="1395927"/>
            <a:ext cx="10515600" cy="4567971"/>
          </a:xfrm>
        </p:spPr>
        <p:txBody>
          <a:bodyPr/>
          <a:lstStyle/>
          <a:p>
            <a:r>
              <a:rPr lang="zh-CN" altLang="en-US" dirty="0"/>
              <a:t>虚基类</a:t>
            </a:r>
            <a:r>
              <a:rPr lang="en-US" altLang="zh-CN" dirty="0"/>
              <a:t>Person</a:t>
            </a:r>
            <a:r>
              <a:rPr lang="zh-CN" altLang="en-US" dirty="0"/>
              <a:t>数据在派生类对象中只有一份而不会出现多份。</a:t>
            </a:r>
            <a:endParaRPr lang="en-US" dirty="0"/>
          </a:p>
        </p:txBody>
      </p:sp>
      <p:pic>
        <p:nvPicPr>
          <p:cNvPr id="4" name="图片 3">
            <a:extLst>
              <a:ext uri="{FF2B5EF4-FFF2-40B4-BE49-F238E27FC236}">
                <a16:creationId xmlns:a16="http://schemas.microsoft.com/office/drawing/2014/main" id="{C7EBF57E-1F2E-4BD2-8035-744552DFB36D}"/>
              </a:ext>
            </a:extLst>
          </p:cNvPr>
          <p:cNvPicPr/>
          <p:nvPr/>
        </p:nvPicPr>
        <p:blipFill>
          <a:blip r:embed="rId2">
            <a:extLst>
              <a:ext uri="{28A0092B-C50C-407E-A947-70E740481C1C}">
                <a14:useLocalDpi xmlns:a14="http://schemas.microsoft.com/office/drawing/2010/main" val="0"/>
              </a:ext>
            </a:extLst>
          </a:blip>
          <a:stretch>
            <a:fillRect/>
          </a:stretch>
        </p:blipFill>
        <p:spPr>
          <a:xfrm>
            <a:off x="1437306" y="2293885"/>
            <a:ext cx="8443540" cy="4426511"/>
          </a:xfrm>
          <a:prstGeom prst="rect">
            <a:avLst/>
          </a:prstGeom>
        </p:spPr>
      </p:pic>
    </p:spTree>
    <p:extLst>
      <p:ext uri="{BB962C8B-B14F-4D97-AF65-F5344CB8AC3E}">
        <p14:creationId xmlns:p14="http://schemas.microsoft.com/office/powerpoint/2010/main" val="27282024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B47BD1-77EE-437F-80D7-515F299E1AAD}"/>
              </a:ext>
            </a:extLst>
          </p:cNvPr>
          <p:cNvSpPr>
            <a:spLocks noGrp="1"/>
          </p:cNvSpPr>
          <p:nvPr>
            <p:ph type="title"/>
          </p:nvPr>
        </p:nvSpPr>
        <p:spPr/>
        <p:txBody>
          <a:bodyPr/>
          <a:lstStyle/>
          <a:p>
            <a:r>
              <a:rPr lang="zh-CN" altLang="en-US" dirty="0"/>
              <a:t>虚基类</a:t>
            </a:r>
            <a:endParaRPr lang="en-US" dirty="0"/>
          </a:p>
        </p:txBody>
      </p:sp>
      <p:sp>
        <p:nvSpPr>
          <p:cNvPr id="3" name="内容占位符 2">
            <a:extLst>
              <a:ext uri="{FF2B5EF4-FFF2-40B4-BE49-F238E27FC236}">
                <a16:creationId xmlns:a16="http://schemas.microsoft.com/office/drawing/2014/main" id="{19C3485D-8FF5-4040-8D5E-9DE2D5C74138}"/>
              </a:ext>
            </a:extLst>
          </p:cNvPr>
          <p:cNvSpPr>
            <a:spLocks noGrp="1"/>
          </p:cNvSpPr>
          <p:nvPr>
            <p:ph idx="1"/>
          </p:nvPr>
        </p:nvSpPr>
        <p:spPr>
          <a:xfrm>
            <a:off x="829322" y="1319727"/>
            <a:ext cx="10515600" cy="4567971"/>
          </a:xfrm>
        </p:spPr>
        <p:txBody>
          <a:bodyPr/>
          <a:lstStyle/>
          <a:p>
            <a:r>
              <a:rPr lang="zh-CN" altLang="en-US" dirty="0"/>
              <a:t>虚基类</a:t>
            </a:r>
            <a:r>
              <a:rPr lang="en-US" altLang="zh-CN" dirty="0"/>
              <a:t>Person</a:t>
            </a:r>
            <a:r>
              <a:rPr lang="zh-CN" altLang="en-US" dirty="0"/>
              <a:t>数据在派生类对象中只有一份而不会出现多份。</a:t>
            </a:r>
            <a:endParaRPr lang="en-US" altLang="zh-CN" dirty="0"/>
          </a:p>
        </p:txBody>
      </p:sp>
      <p:pic>
        <p:nvPicPr>
          <p:cNvPr id="6" name="图片 5">
            <a:extLst>
              <a:ext uri="{FF2B5EF4-FFF2-40B4-BE49-F238E27FC236}">
                <a16:creationId xmlns:a16="http://schemas.microsoft.com/office/drawing/2014/main" id="{FB636455-34C5-4184-AC23-BD520F3DED69}"/>
              </a:ext>
            </a:extLst>
          </p:cNvPr>
          <p:cNvPicPr>
            <a:picLocks noChangeAspect="1"/>
          </p:cNvPicPr>
          <p:nvPr/>
        </p:nvPicPr>
        <p:blipFill>
          <a:blip r:embed="rId2"/>
          <a:stretch>
            <a:fillRect/>
          </a:stretch>
        </p:blipFill>
        <p:spPr>
          <a:xfrm>
            <a:off x="1166812" y="2066925"/>
            <a:ext cx="10048875" cy="3276600"/>
          </a:xfrm>
          <a:prstGeom prst="rect">
            <a:avLst/>
          </a:prstGeom>
        </p:spPr>
      </p:pic>
      <p:pic>
        <p:nvPicPr>
          <p:cNvPr id="4" name="图片 3">
            <a:extLst>
              <a:ext uri="{FF2B5EF4-FFF2-40B4-BE49-F238E27FC236}">
                <a16:creationId xmlns:a16="http://schemas.microsoft.com/office/drawing/2014/main" id="{E73D1DDB-FF00-41B0-A70D-D9A3316D0CB6}"/>
              </a:ext>
            </a:extLst>
          </p:cNvPr>
          <p:cNvPicPr>
            <a:picLocks noChangeAspect="1"/>
          </p:cNvPicPr>
          <p:nvPr/>
        </p:nvPicPr>
        <p:blipFill>
          <a:blip r:embed="rId3"/>
          <a:stretch>
            <a:fillRect/>
          </a:stretch>
        </p:blipFill>
        <p:spPr>
          <a:xfrm>
            <a:off x="1262062" y="5805487"/>
            <a:ext cx="5915025" cy="523875"/>
          </a:xfrm>
          <a:prstGeom prst="rect">
            <a:avLst/>
          </a:prstGeom>
        </p:spPr>
      </p:pic>
    </p:spTree>
    <p:extLst>
      <p:ext uri="{BB962C8B-B14F-4D97-AF65-F5344CB8AC3E}">
        <p14:creationId xmlns:p14="http://schemas.microsoft.com/office/powerpoint/2010/main" val="12649159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8DC8BB-A333-4939-8DEC-95A9C9680FFE}"/>
              </a:ext>
            </a:extLst>
          </p:cNvPr>
          <p:cNvSpPr>
            <a:spLocks noGrp="1"/>
          </p:cNvSpPr>
          <p:nvPr>
            <p:ph type="title"/>
          </p:nvPr>
        </p:nvSpPr>
        <p:spPr>
          <a:xfrm>
            <a:off x="1814962" y="2029627"/>
            <a:ext cx="7835013" cy="1542732"/>
          </a:xfrm>
        </p:spPr>
        <p:txBody>
          <a:bodyPr>
            <a:noAutofit/>
          </a:bodyPr>
          <a:lstStyle/>
          <a:p>
            <a:r>
              <a:rPr lang="zh-CN" altLang="en-US" sz="10000" dirty="0"/>
              <a:t>多态</a:t>
            </a:r>
            <a:endParaRPr lang="en-US" sz="10000" dirty="0"/>
          </a:p>
        </p:txBody>
      </p:sp>
    </p:spTree>
    <p:extLst>
      <p:ext uri="{BB962C8B-B14F-4D97-AF65-F5344CB8AC3E}">
        <p14:creationId xmlns:p14="http://schemas.microsoft.com/office/powerpoint/2010/main" val="6348868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8DC8BB-A333-4939-8DEC-95A9C9680FFE}"/>
              </a:ext>
            </a:extLst>
          </p:cNvPr>
          <p:cNvSpPr>
            <a:spLocks noGrp="1"/>
          </p:cNvSpPr>
          <p:nvPr>
            <p:ph type="title"/>
          </p:nvPr>
        </p:nvSpPr>
        <p:spPr>
          <a:xfrm>
            <a:off x="2318657" y="2029627"/>
            <a:ext cx="7835013" cy="1103189"/>
          </a:xfrm>
        </p:spPr>
        <p:txBody>
          <a:bodyPr>
            <a:noAutofit/>
          </a:bodyPr>
          <a:lstStyle/>
          <a:p>
            <a:r>
              <a:rPr lang="zh-CN" altLang="en-US" sz="5000" dirty="0"/>
              <a:t>派生类对象也是基本对象</a:t>
            </a:r>
            <a:endParaRPr lang="en-US" sz="5000" dirty="0"/>
          </a:p>
        </p:txBody>
      </p:sp>
    </p:spTree>
    <p:extLst>
      <p:ext uri="{BB962C8B-B14F-4D97-AF65-F5344CB8AC3E}">
        <p14:creationId xmlns:p14="http://schemas.microsoft.com/office/powerpoint/2010/main" val="10559015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0F8DC7-84E8-7BD6-A004-0B599A54F460}"/>
              </a:ext>
            </a:extLst>
          </p:cNvPr>
          <p:cNvSpPr>
            <a:spLocks noGrp="1"/>
          </p:cNvSpPr>
          <p:nvPr>
            <p:ph type="title"/>
          </p:nvPr>
        </p:nvSpPr>
        <p:spPr/>
        <p:txBody>
          <a:bodyPr/>
          <a:lstStyle/>
          <a:p>
            <a:r>
              <a:rPr lang="zh-CN" altLang="en-US" dirty="0"/>
              <a:t>派生类对象也是基本对象</a:t>
            </a:r>
          </a:p>
        </p:txBody>
      </p:sp>
      <p:sp>
        <p:nvSpPr>
          <p:cNvPr id="3" name="内容占位符 2">
            <a:extLst>
              <a:ext uri="{FF2B5EF4-FFF2-40B4-BE49-F238E27FC236}">
                <a16:creationId xmlns:a16="http://schemas.microsoft.com/office/drawing/2014/main" id="{3D2FA98A-0B9F-AAFC-3E5D-27480B094140}"/>
              </a:ext>
            </a:extLst>
          </p:cNvPr>
          <p:cNvSpPr>
            <a:spLocks noGrp="1"/>
          </p:cNvSpPr>
          <p:nvPr>
            <p:ph idx="1"/>
          </p:nvPr>
        </p:nvSpPr>
        <p:spPr/>
        <p:txBody>
          <a:bodyPr>
            <a:normAutofit fontScale="70000" lnSpcReduction="20000"/>
          </a:bodyPr>
          <a:lstStyle/>
          <a:p>
            <a:pPr marL="0" indent="0">
              <a:buNone/>
            </a:pPr>
            <a:r>
              <a:rPr lang="en-US" altLang="zh-CN" dirty="0"/>
              <a:t>class Person { //</a:t>
            </a:r>
            <a:r>
              <a:rPr lang="zh-CN" altLang="en-US" dirty="0"/>
              <a:t>人</a:t>
            </a:r>
          </a:p>
          <a:p>
            <a:pPr marL="0" indent="0">
              <a:buNone/>
            </a:pPr>
            <a:r>
              <a:rPr lang="en-US" altLang="zh-CN" dirty="0"/>
              <a:t>protected:</a:t>
            </a:r>
          </a:p>
          <a:p>
            <a:pPr marL="0" indent="0">
              <a:buNone/>
            </a:pPr>
            <a:r>
              <a:rPr lang="en-US" altLang="zh-CN" dirty="0"/>
              <a:t>	string name{ "</a:t>
            </a:r>
            <a:r>
              <a:rPr lang="en-US" altLang="zh-CN" dirty="0" err="1"/>
              <a:t>noname</a:t>
            </a:r>
            <a:r>
              <a:rPr lang="en-US" altLang="zh-CN" dirty="0"/>
              <a:t>" };</a:t>
            </a:r>
          </a:p>
          <a:p>
            <a:pPr marL="0" indent="0">
              <a:buNone/>
            </a:pPr>
            <a:r>
              <a:rPr lang="en-US" altLang="zh-CN" dirty="0"/>
              <a:t>public:</a:t>
            </a:r>
          </a:p>
          <a:p>
            <a:pPr marL="0" indent="0">
              <a:buNone/>
            </a:pPr>
            <a:r>
              <a:rPr lang="en-US" altLang="zh-CN" dirty="0"/>
              <a:t>	Person(string n) :name(n) {}</a:t>
            </a:r>
          </a:p>
          <a:p>
            <a:pPr marL="0" indent="0">
              <a:buNone/>
            </a:pPr>
            <a:r>
              <a:rPr lang="en-US" altLang="zh-CN" dirty="0"/>
              <a:t>	void print() { </a:t>
            </a:r>
            <a:r>
              <a:rPr lang="en-US" altLang="zh-CN" dirty="0" err="1"/>
              <a:t>cout</a:t>
            </a:r>
            <a:r>
              <a:rPr lang="en-US" altLang="zh-CN" dirty="0"/>
              <a:t> &lt;&lt; name &lt;&lt; '\t'; }</a:t>
            </a:r>
          </a:p>
          <a:p>
            <a:pPr marL="0" indent="0">
              <a:buNone/>
            </a:pPr>
            <a:r>
              <a:rPr lang="en-US" altLang="zh-CN" dirty="0"/>
              <a:t>};</a:t>
            </a:r>
          </a:p>
          <a:p>
            <a:pPr marL="0" indent="0">
              <a:buNone/>
            </a:pPr>
            <a:r>
              <a:rPr lang="en-US" altLang="zh-CN" dirty="0"/>
              <a:t>class Student: public Person { //</a:t>
            </a:r>
            <a:r>
              <a:rPr lang="zh-CN" altLang="en-US" dirty="0"/>
              <a:t>学生</a:t>
            </a:r>
          </a:p>
          <a:p>
            <a:pPr marL="0" indent="0">
              <a:buNone/>
            </a:pPr>
            <a:r>
              <a:rPr lang="en-US" altLang="zh-CN" dirty="0"/>
              <a:t>public:</a:t>
            </a:r>
          </a:p>
          <a:p>
            <a:pPr marL="0" indent="0">
              <a:buNone/>
            </a:pPr>
            <a:r>
              <a:rPr lang="en-US" altLang="zh-CN" dirty="0"/>
              <a:t>double score{0};</a:t>
            </a:r>
          </a:p>
          <a:p>
            <a:pPr marL="0" indent="0">
              <a:buNone/>
            </a:pPr>
            <a:r>
              <a:rPr lang="en-US" altLang="zh-CN" dirty="0"/>
              <a:t>	Student(string </a:t>
            </a:r>
            <a:r>
              <a:rPr lang="en-US" altLang="zh-CN" dirty="0" err="1"/>
              <a:t>n,double</a:t>
            </a:r>
            <a:r>
              <a:rPr lang="en-US" altLang="zh-CN" dirty="0"/>
              <a:t> s) :Person(n) ,score(s){}</a:t>
            </a:r>
          </a:p>
          <a:p>
            <a:pPr marL="0" indent="0">
              <a:buNone/>
            </a:pPr>
            <a:r>
              <a:rPr lang="en-US" altLang="zh-CN" dirty="0"/>
              <a:t>	void print() { Person::print(); </a:t>
            </a:r>
            <a:r>
              <a:rPr lang="en-US" altLang="zh-CN" dirty="0" err="1"/>
              <a:t>cout</a:t>
            </a:r>
            <a:r>
              <a:rPr lang="en-US" altLang="zh-CN" dirty="0"/>
              <a:t>&lt;&lt;score &lt;&lt; '\n'; }</a:t>
            </a:r>
          </a:p>
          <a:p>
            <a:pPr marL="0" indent="0">
              <a:buNone/>
            </a:pPr>
            <a:r>
              <a:rPr lang="en-US" altLang="zh-CN" dirty="0"/>
              <a:t>};</a:t>
            </a:r>
            <a:endParaRPr lang="zh-CN" altLang="en-US" dirty="0"/>
          </a:p>
        </p:txBody>
      </p:sp>
    </p:spTree>
    <p:extLst>
      <p:ext uri="{BB962C8B-B14F-4D97-AF65-F5344CB8AC3E}">
        <p14:creationId xmlns:p14="http://schemas.microsoft.com/office/powerpoint/2010/main" val="39148790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0F8DC7-84E8-7BD6-A004-0B599A54F460}"/>
              </a:ext>
            </a:extLst>
          </p:cNvPr>
          <p:cNvSpPr>
            <a:spLocks noGrp="1"/>
          </p:cNvSpPr>
          <p:nvPr>
            <p:ph type="title"/>
          </p:nvPr>
        </p:nvSpPr>
        <p:spPr/>
        <p:txBody>
          <a:bodyPr/>
          <a:lstStyle/>
          <a:p>
            <a:r>
              <a:rPr lang="zh-CN" altLang="en-US" dirty="0"/>
              <a:t>派生类对象也是基本对象</a:t>
            </a:r>
          </a:p>
        </p:txBody>
      </p:sp>
      <p:sp>
        <p:nvSpPr>
          <p:cNvPr id="3" name="内容占位符 2">
            <a:extLst>
              <a:ext uri="{FF2B5EF4-FFF2-40B4-BE49-F238E27FC236}">
                <a16:creationId xmlns:a16="http://schemas.microsoft.com/office/drawing/2014/main" id="{3D2FA98A-0B9F-AAFC-3E5D-27480B094140}"/>
              </a:ext>
            </a:extLst>
          </p:cNvPr>
          <p:cNvSpPr>
            <a:spLocks noGrp="1"/>
          </p:cNvSpPr>
          <p:nvPr>
            <p:ph idx="1"/>
          </p:nvPr>
        </p:nvSpPr>
        <p:spPr>
          <a:xfrm>
            <a:off x="838200" y="1608992"/>
            <a:ext cx="10515600" cy="4883883"/>
          </a:xfrm>
        </p:spPr>
        <p:txBody>
          <a:bodyPr>
            <a:normAutofit fontScale="92500" lnSpcReduction="10000"/>
          </a:bodyPr>
          <a:lstStyle/>
          <a:p>
            <a:pPr marL="0" indent="0">
              <a:buNone/>
            </a:pPr>
            <a:r>
              <a:rPr lang="zh-CN" altLang="en-US" dirty="0"/>
              <a:t>可以将一个</a:t>
            </a:r>
            <a:r>
              <a:rPr lang="en-US" altLang="zh-CN" dirty="0"/>
              <a:t>Student</a:t>
            </a:r>
            <a:r>
              <a:rPr lang="zh-CN" altLang="en-US" dirty="0"/>
              <a:t>对象赋值给一个</a:t>
            </a:r>
            <a:r>
              <a:rPr lang="en-US" altLang="zh-CN" dirty="0"/>
              <a:t>Person</a:t>
            </a:r>
            <a:r>
              <a:rPr lang="zh-CN" altLang="en-US" dirty="0"/>
              <a:t>对象，会自动进行类型转换，但反过来不行：</a:t>
            </a:r>
            <a:endParaRPr lang="en-US" altLang="zh-CN" dirty="0"/>
          </a:p>
          <a:p>
            <a:pPr marL="0" indent="0">
              <a:buNone/>
            </a:pPr>
            <a:endParaRPr lang="en-US" altLang="zh-CN" dirty="0"/>
          </a:p>
          <a:p>
            <a:pPr marL="0" indent="0">
              <a:buNone/>
            </a:pPr>
            <a:r>
              <a:rPr lang="en-US" altLang="zh-CN" dirty="0"/>
              <a:t>int main() {</a:t>
            </a:r>
          </a:p>
          <a:p>
            <a:pPr marL="0" indent="0">
              <a:buNone/>
            </a:pPr>
            <a:r>
              <a:rPr lang="en-US" altLang="zh-CN" dirty="0"/>
              <a:t>	Person p{ "Li Ping" };</a:t>
            </a:r>
          </a:p>
          <a:p>
            <a:pPr marL="0" indent="0">
              <a:buNone/>
            </a:pPr>
            <a:r>
              <a:rPr lang="en-US" altLang="zh-CN" dirty="0"/>
              <a:t>	Student s{ "Zhang wei",60 };	</a:t>
            </a:r>
          </a:p>
          <a:p>
            <a:pPr marL="0" indent="0">
              <a:buNone/>
            </a:pPr>
            <a:r>
              <a:rPr lang="en-US" altLang="zh-CN" dirty="0"/>
              <a:t>	p = s;            //</a:t>
            </a:r>
            <a:r>
              <a:rPr lang="zh-CN" altLang="en-US" dirty="0"/>
              <a:t>派生类对象可赋值给基类对象，但产生了切割</a:t>
            </a:r>
          </a:p>
          <a:p>
            <a:pPr marL="0" indent="0">
              <a:buNone/>
            </a:pPr>
            <a:r>
              <a:rPr lang="zh-CN" altLang="en-US" dirty="0"/>
              <a:t>	</a:t>
            </a:r>
            <a:r>
              <a:rPr lang="en-US" altLang="zh-CN" dirty="0" err="1"/>
              <a:t>cout</a:t>
            </a:r>
            <a:r>
              <a:rPr lang="en-US" altLang="zh-CN" dirty="0"/>
              <a:t> &lt;&lt; </a:t>
            </a:r>
            <a:r>
              <a:rPr lang="en-US" altLang="zh-CN" dirty="0" err="1"/>
              <a:t>p.score</a:t>
            </a:r>
            <a:r>
              <a:rPr lang="en-US" altLang="zh-CN" dirty="0"/>
              <a:t>;    //</a:t>
            </a:r>
            <a:r>
              <a:rPr lang="zh-CN" altLang="en-US" dirty="0"/>
              <a:t>错：</a:t>
            </a:r>
            <a:r>
              <a:rPr lang="en-US" altLang="zh-CN" dirty="0"/>
              <a:t>p</a:t>
            </a:r>
            <a:r>
              <a:rPr lang="zh-CN" altLang="en-US" dirty="0"/>
              <a:t>是</a:t>
            </a:r>
            <a:r>
              <a:rPr lang="en-US" altLang="zh-CN" dirty="0"/>
              <a:t>Person</a:t>
            </a:r>
            <a:r>
              <a:rPr lang="zh-CN" altLang="en-US" dirty="0"/>
              <a:t>对象，没有</a:t>
            </a:r>
            <a:r>
              <a:rPr lang="en-US" altLang="zh-CN" dirty="0"/>
              <a:t>score</a:t>
            </a:r>
            <a:r>
              <a:rPr lang="zh-CN" altLang="en-US" dirty="0"/>
              <a:t>属性</a:t>
            </a:r>
          </a:p>
          <a:p>
            <a:pPr marL="0" indent="0">
              <a:buNone/>
            </a:pPr>
            <a:r>
              <a:rPr lang="zh-CN" altLang="en-US" dirty="0"/>
              <a:t>	</a:t>
            </a:r>
            <a:r>
              <a:rPr lang="en-US" altLang="zh-CN" dirty="0"/>
              <a:t>s = p;            //</a:t>
            </a:r>
            <a:r>
              <a:rPr lang="zh-CN" altLang="en-US" dirty="0"/>
              <a:t>错：不能将</a:t>
            </a:r>
            <a:r>
              <a:rPr lang="en-US" altLang="zh-CN" dirty="0" err="1"/>
              <a:t>Persion</a:t>
            </a:r>
            <a:r>
              <a:rPr lang="zh-CN" altLang="en-US" dirty="0"/>
              <a:t>对象赋值给</a:t>
            </a:r>
            <a:r>
              <a:rPr lang="en-US" altLang="zh-CN" dirty="0"/>
              <a:t>Student</a:t>
            </a:r>
            <a:r>
              <a:rPr lang="zh-CN" altLang="en-US" dirty="0"/>
              <a:t>对象</a:t>
            </a:r>
          </a:p>
          <a:p>
            <a:pPr marL="0" indent="0">
              <a:buNone/>
            </a:pPr>
            <a:r>
              <a:rPr lang="en-US" altLang="zh-CN" dirty="0"/>
              <a:t>}</a:t>
            </a:r>
          </a:p>
        </p:txBody>
      </p:sp>
    </p:spTree>
    <p:extLst>
      <p:ext uri="{BB962C8B-B14F-4D97-AF65-F5344CB8AC3E}">
        <p14:creationId xmlns:p14="http://schemas.microsoft.com/office/powerpoint/2010/main" val="3413380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03EA02-0491-4CB4-BD29-03884B366DBC}"/>
              </a:ext>
            </a:extLst>
          </p:cNvPr>
          <p:cNvSpPr>
            <a:spLocks noGrp="1"/>
          </p:cNvSpPr>
          <p:nvPr>
            <p:ph type="title"/>
          </p:nvPr>
        </p:nvSpPr>
        <p:spPr>
          <a:xfrm>
            <a:off x="2449912" y="2055102"/>
            <a:ext cx="6555941" cy="1103189"/>
          </a:xfrm>
        </p:spPr>
        <p:txBody>
          <a:bodyPr>
            <a:normAutofit/>
          </a:bodyPr>
          <a:lstStyle/>
          <a:p>
            <a:r>
              <a:rPr lang="en-US" altLang="zh-CN" sz="5400" dirty="0"/>
              <a:t>is-a</a:t>
            </a:r>
            <a:r>
              <a:rPr lang="zh-CN" altLang="en-US" sz="5400" dirty="0"/>
              <a:t>和</a:t>
            </a:r>
            <a:r>
              <a:rPr lang="en-US" altLang="zh-CN" sz="5400" dirty="0"/>
              <a:t>belong to</a:t>
            </a:r>
            <a:endParaRPr lang="en-US" sz="5000" b="1" dirty="0"/>
          </a:p>
        </p:txBody>
      </p:sp>
    </p:spTree>
    <p:extLst>
      <p:ext uri="{BB962C8B-B14F-4D97-AF65-F5344CB8AC3E}">
        <p14:creationId xmlns:p14="http://schemas.microsoft.com/office/powerpoint/2010/main" val="38028266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AB5CCE-D976-4635-ADAB-2C368B313B19}"/>
              </a:ext>
            </a:extLst>
          </p:cNvPr>
          <p:cNvSpPr>
            <a:spLocks noGrp="1"/>
          </p:cNvSpPr>
          <p:nvPr>
            <p:ph type="title"/>
          </p:nvPr>
        </p:nvSpPr>
        <p:spPr/>
        <p:txBody>
          <a:bodyPr/>
          <a:lstStyle/>
          <a:p>
            <a:r>
              <a:rPr lang="zh-CN" altLang="en-US" dirty="0"/>
              <a:t>派生类对象也是基本对象</a:t>
            </a:r>
            <a:endParaRPr lang="en-US" dirty="0"/>
          </a:p>
        </p:txBody>
      </p:sp>
      <p:sp>
        <p:nvSpPr>
          <p:cNvPr id="3" name="内容占位符 2">
            <a:extLst>
              <a:ext uri="{FF2B5EF4-FFF2-40B4-BE49-F238E27FC236}">
                <a16:creationId xmlns:a16="http://schemas.microsoft.com/office/drawing/2014/main" id="{B07EB444-941B-4382-B4B8-78B858ACADEF}"/>
              </a:ext>
            </a:extLst>
          </p:cNvPr>
          <p:cNvSpPr>
            <a:spLocks noGrp="1"/>
          </p:cNvSpPr>
          <p:nvPr>
            <p:ph idx="1"/>
          </p:nvPr>
        </p:nvSpPr>
        <p:spPr/>
        <p:txBody>
          <a:bodyPr/>
          <a:lstStyle/>
          <a:p>
            <a:r>
              <a:rPr lang="zh-CN" altLang="en-US" dirty="0"/>
              <a:t>当派生类对象赋值给基类对象，会产生“切割问题”</a:t>
            </a:r>
            <a:endParaRPr lang="en-US" b="1" dirty="0"/>
          </a:p>
        </p:txBody>
      </p:sp>
      <p:sp>
        <p:nvSpPr>
          <p:cNvPr id="4" name="内容占位符 2">
            <a:extLst>
              <a:ext uri="{FF2B5EF4-FFF2-40B4-BE49-F238E27FC236}">
                <a16:creationId xmlns:a16="http://schemas.microsoft.com/office/drawing/2014/main" id="{F71C6CAB-49D8-659D-8755-F7CAF3D3C910}"/>
              </a:ext>
            </a:extLst>
          </p:cNvPr>
          <p:cNvSpPr txBox="1">
            <a:spLocks/>
          </p:cNvSpPr>
          <p:nvPr/>
        </p:nvSpPr>
        <p:spPr>
          <a:xfrm>
            <a:off x="838200" y="2337412"/>
            <a:ext cx="10515600" cy="4302697"/>
          </a:xfrm>
          <a:prstGeom prst="rect">
            <a:avLst/>
          </a:prstGeom>
        </p:spPr>
        <p:txBody>
          <a:bodyPr vert="horz" lIns="91440" tIns="45720" rIns="91440" bIns="45720" rtlCol="0">
            <a:normAutofit/>
          </a:bodyPr>
          <a:lstStyle>
            <a:lvl1pPr marL="228600" indent="-228600" algn="l" defTabSz="914400" rtl="0" eaLnBrk="1" latinLnBrk="0" hangingPunct="1">
              <a:lnSpc>
                <a:spcPct val="130000"/>
              </a:lnSpc>
              <a:spcBef>
                <a:spcPts val="0"/>
              </a:spcBef>
              <a:buFont typeface="Arial" panose="020B0604020202020204" pitchFamily="34" charset="0"/>
              <a:buChar char="•"/>
              <a:defRPr sz="2800" kern="1200">
                <a:solidFill>
                  <a:schemeClr val="tx1"/>
                </a:solidFill>
                <a:latin typeface="Noto Sans Cond Med" panose="020B0606040504020204" pitchFamily="34"/>
                <a:ea typeface="Noto Sans Cond Med" panose="020B0606040504020204" pitchFamily="34"/>
                <a:cs typeface="Noto Sans Cond Med" panose="020B0606040504020204" pitchFamily="34"/>
              </a:defRPr>
            </a:lvl1pPr>
            <a:lvl2pPr marL="685800" indent="-228600" algn="l" defTabSz="914400" rtl="0" eaLnBrk="1" latinLnBrk="0" hangingPunct="1">
              <a:lnSpc>
                <a:spcPct val="130000"/>
              </a:lnSpc>
              <a:spcBef>
                <a:spcPts val="0"/>
              </a:spcBef>
              <a:buFont typeface="Arial" panose="020B0604020202020204" pitchFamily="34" charset="0"/>
              <a:buChar char="•"/>
              <a:defRPr sz="2600" kern="1200">
                <a:solidFill>
                  <a:schemeClr val="tx1"/>
                </a:solidFill>
                <a:latin typeface="Noto Sans Cond Med" panose="020B0606040504020204" pitchFamily="34"/>
                <a:ea typeface="Noto Sans Cond Med" panose="020B0606040504020204" pitchFamily="34"/>
                <a:cs typeface="Noto Sans Cond Med" panose="020B0606040504020204" pitchFamily="34"/>
              </a:defRPr>
            </a:lvl2pPr>
            <a:lvl3pPr marL="1143000" indent="-228600" algn="l" defTabSz="914400" rtl="0" eaLnBrk="1" latinLnBrk="0" hangingPunct="1">
              <a:lnSpc>
                <a:spcPct val="130000"/>
              </a:lnSpc>
              <a:spcBef>
                <a:spcPts val="0"/>
              </a:spcBef>
              <a:buFont typeface="Arial" panose="020B0604020202020204" pitchFamily="34" charset="0"/>
              <a:buChar char="•"/>
              <a:defRPr sz="2400" kern="1200">
                <a:solidFill>
                  <a:schemeClr val="tx1"/>
                </a:solidFill>
                <a:latin typeface="Noto Sans Cond Med" panose="020B0606040504020204" pitchFamily="34"/>
                <a:ea typeface="Noto Sans Cond Med" panose="020B0606040504020204" pitchFamily="34"/>
                <a:cs typeface="Noto Sans Cond Med" panose="020B0606040504020204" pitchFamily="34"/>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Noto Sans Cond Med" panose="020B0606040504020204" pitchFamily="34"/>
                <a:ea typeface="Noto Sans Cond Med" panose="020B0606040504020204" pitchFamily="34"/>
                <a:cs typeface="Noto Sans Cond Med" panose="020B0606040504020204" pitchFamily="34"/>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Noto Sans Cond Med" panose="020B0606040504020204" pitchFamily="34"/>
                <a:ea typeface="Noto Sans Cond Med" panose="020B0606040504020204" pitchFamily="34"/>
                <a:cs typeface="Noto Sans Cond Med" panose="020B0606040504020204" pitchFamily="34"/>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int main() {</a:t>
            </a:r>
          </a:p>
          <a:p>
            <a:pPr marL="0" indent="0">
              <a:buFont typeface="Arial" panose="020B0604020202020204" pitchFamily="34" charset="0"/>
              <a:buNone/>
            </a:pPr>
            <a:r>
              <a:rPr lang="en-US" altLang="zh-CN" dirty="0"/>
              <a:t>	Person p{ "Li Ping" };</a:t>
            </a:r>
          </a:p>
          <a:p>
            <a:pPr marL="0" indent="0">
              <a:buFont typeface="Arial" panose="020B0604020202020204" pitchFamily="34" charset="0"/>
              <a:buNone/>
            </a:pPr>
            <a:r>
              <a:rPr lang="en-US" altLang="zh-CN" dirty="0"/>
              <a:t>	Student s{ "Zhang wei",60 };	</a:t>
            </a:r>
          </a:p>
          <a:p>
            <a:pPr marL="0" indent="0">
              <a:buFont typeface="Arial" panose="020B0604020202020204" pitchFamily="34" charset="0"/>
              <a:buNone/>
            </a:pPr>
            <a:r>
              <a:rPr lang="en-US" altLang="zh-CN" dirty="0"/>
              <a:t>	p = s;            //</a:t>
            </a:r>
            <a:r>
              <a:rPr lang="zh-CN" altLang="en-US" dirty="0"/>
              <a:t>派生类对象可赋值给基类对象，但产生了切割</a:t>
            </a:r>
          </a:p>
          <a:p>
            <a:pPr marL="0" indent="0">
              <a:buFont typeface="Arial" panose="020B0604020202020204" pitchFamily="34" charset="0"/>
              <a:buNone/>
            </a:pPr>
            <a:r>
              <a:rPr lang="zh-CN" altLang="en-US" dirty="0"/>
              <a:t>	</a:t>
            </a:r>
            <a:r>
              <a:rPr lang="en-US" altLang="zh-CN" dirty="0" err="1"/>
              <a:t>cout</a:t>
            </a:r>
            <a:r>
              <a:rPr lang="en-US" altLang="zh-CN" dirty="0"/>
              <a:t> &lt;&lt; </a:t>
            </a:r>
            <a:r>
              <a:rPr lang="en-US" altLang="zh-CN" dirty="0" err="1"/>
              <a:t>p.score</a:t>
            </a:r>
            <a:r>
              <a:rPr lang="en-US" altLang="zh-CN" dirty="0"/>
              <a:t>;    //</a:t>
            </a:r>
            <a:r>
              <a:rPr lang="zh-CN" altLang="en-US" dirty="0"/>
              <a:t>错：</a:t>
            </a:r>
            <a:r>
              <a:rPr lang="en-US" altLang="zh-CN" dirty="0"/>
              <a:t>p</a:t>
            </a:r>
            <a:r>
              <a:rPr lang="zh-CN" altLang="en-US" dirty="0"/>
              <a:t>是</a:t>
            </a:r>
            <a:r>
              <a:rPr lang="en-US" altLang="zh-CN" dirty="0"/>
              <a:t>Person</a:t>
            </a:r>
            <a:r>
              <a:rPr lang="zh-CN" altLang="en-US" dirty="0"/>
              <a:t>对象，没有</a:t>
            </a:r>
            <a:r>
              <a:rPr lang="en-US" altLang="zh-CN" dirty="0"/>
              <a:t>score</a:t>
            </a:r>
            <a:r>
              <a:rPr lang="zh-CN" altLang="en-US" dirty="0"/>
              <a:t>属性</a:t>
            </a:r>
          </a:p>
          <a:p>
            <a:pPr marL="0" indent="0">
              <a:buFont typeface="Arial" panose="020B0604020202020204" pitchFamily="34" charset="0"/>
              <a:buNone/>
            </a:pPr>
            <a:r>
              <a:rPr lang="zh-CN" altLang="en-US" dirty="0"/>
              <a:t>	</a:t>
            </a:r>
            <a:r>
              <a:rPr lang="en-US" altLang="zh-CN" dirty="0"/>
              <a:t>s = p;            //</a:t>
            </a:r>
            <a:r>
              <a:rPr lang="zh-CN" altLang="en-US" dirty="0"/>
              <a:t>错：不能将</a:t>
            </a:r>
            <a:r>
              <a:rPr lang="en-US" altLang="zh-CN" dirty="0" err="1"/>
              <a:t>Persion</a:t>
            </a:r>
            <a:r>
              <a:rPr lang="zh-CN" altLang="en-US" dirty="0"/>
              <a:t>对象赋值给</a:t>
            </a:r>
            <a:r>
              <a:rPr lang="en-US" altLang="zh-CN" dirty="0"/>
              <a:t>Student</a:t>
            </a:r>
            <a:r>
              <a:rPr lang="zh-CN" altLang="en-US" dirty="0"/>
              <a:t>对象</a:t>
            </a:r>
          </a:p>
          <a:p>
            <a:pPr marL="0" indent="0">
              <a:buFont typeface="Arial" panose="020B0604020202020204" pitchFamily="34" charset="0"/>
              <a:buNone/>
            </a:pPr>
            <a:r>
              <a:rPr lang="en-US" altLang="zh-CN" dirty="0"/>
              <a:t>}</a:t>
            </a:r>
          </a:p>
        </p:txBody>
      </p:sp>
    </p:spTree>
    <p:extLst>
      <p:ext uri="{BB962C8B-B14F-4D97-AF65-F5344CB8AC3E}">
        <p14:creationId xmlns:p14="http://schemas.microsoft.com/office/powerpoint/2010/main" val="17778590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8DC8BB-A333-4939-8DEC-95A9C9680FFE}"/>
              </a:ext>
            </a:extLst>
          </p:cNvPr>
          <p:cNvSpPr>
            <a:spLocks noGrp="1"/>
          </p:cNvSpPr>
          <p:nvPr>
            <p:ph type="title"/>
          </p:nvPr>
        </p:nvSpPr>
        <p:spPr>
          <a:xfrm>
            <a:off x="1853708" y="1347700"/>
            <a:ext cx="7835013" cy="2960827"/>
          </a:xfrm>
        </p:spPr>
        <p:txBody>
          <a:bodyPr>
            <a:noAutofit/>
          </a:bodyPr>
          <a:lstStyle/>
          <a:p>
            <a:pPr>
              <a:lnSpc>
                <a:spcPct val="150000"/>
              </a:lnSpc>
            </a:pPr>
            <a:r>
              <a:rPr lang="zh-CN" altLang="en-US" sz="5400" dirty="0"/>
              <a:t> 向上类型转换（</a:t>
            </a:r>
            <a:r>
              <a:rPr lang="zh-CN" altLang="en-US" sz="5400" dirty="0">
                <a:solidFill>
                  <a:srgbClr val="0070C0"/>
                </a:solidFill>
              </a:rPr>
              <a:t>隐含</a:t>
            </a:r>
            <a:r>
              <a:rPr lang="zh-CN" altLang="en-US" sz="5400" dirty="0"/>
              <a:t>）向下类型转换</a:t>
            </a:r>
            <a:r>
              <a:rPr lang="zh-CN" altLang="en-US" sz="4800" dirty="0"/>
              <a:t>（</a:t>
            </a:r>
            <a:r>
              <a:rPr lang="zh-CN" altLang="en-US" sz="4800" dirty="0">
                <a:solidFill>
                  <a:srgbClr val="0070C0"/>
                </a:solidFill>
              </a:rPr>
              <a:t>强制</a:t>
            </a:r>
            <a:r>
              <a:rPr lang="zh-CN" altLang="en-US" sz="4800" dirty="0"/>
              <a:t>）</a:t>
            </a:r>
            <a:endParaRPr lang="en-US" sz="5000" dirty="0"/>
          </a:p>
        </p:txBody>
      </p:sp>
    </p:spTree>
    <p:extLst>
      <p:ext uri="{BB962C8B-B14F-4D97-AF65-F5344CB8AC3E}">
        <p14:creationId xmlns:p14="http://schemas.microsoft.com/office/powerpoint/2010/main" val="1141149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AB5CCE-D976-4635-ADAB-2C368B313B19}"/>
              </a:ext>
            </a:extLst>
          </p:cNvPr>
          <p:cNvSpPr>
            <a:spLocks noGrp="1"/>
          </p:cNvSpPr>
          <p:nvPr>
            <p:ph type="title"/>
          </p:nvPr>
        </p:nvSpPr>
        <p:spPr/>
        <p:txBody>
          <a:bodyPr/>
          <a:lstStyle/>
          <a:p>
            <a:r>
              <a:rPr lang="zh-CN" altLang="en-US" dirty="0">
                <a:solidFill>
                  <a:schemeClr val="accent1"/>
                </a:solidFill>
              </a:rPr>
              <a:t>避免切割</a:t>
            </a:r>
            <a:r>
              <a:rPr lang="zh-CN" altLang="en-US" dirty="0"/>
              <a:t>：基本指针指向派生类对象</a:t>
            </a:r>
            <a:endParaRPr lang="en-US" dirty="0"/>
          </a:p>
        </p:txBody>
      </p:sp>
      <p:sp>
        <p:nvSpPr>
          <p:cNvPr id="4" name="内容占位符 2">
            <a:extLst>
              <a:ext uri="{FF2B5EF4-FFF2-40B4-BE49-F238E27FC236}">
                <a16:creationId xmlns:a16="http://schemas.microsoft.com/office/drawing/2014/main" id="{F71C6CAB-49D8-659D-8755-F7CAF3D3C910}"/>
              </a:ext>
            </a:extLst>
          </p:cNvPr>
          <p:cNvSpPr txBox="1">
            <a:spLocks/>
          </p:cNvSpPr>
          <p:nvPr/>
        </p:nvSpPr>
        <p:spPr>
          <a:xfrm>
            <a:off x="938939" y="1732978"/>
            <a:ext cx="10515600" cy="430269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30000"/>
              </a:lnSpc>
              <a:spcBef>
                <a:spcPts val="0"/>
              </a:spcBef>
              <a:buFont typeface="Arial" panose="020B0604020202020204" pitchFamily="34" charset="0"/>
              <a:buChar char="•"/>
              <a:defRPr sz="2800" kern="1200">
                <a:solidFill>
                  <a:schemeClr val="tx1"/>
                </a:solidFill>
                <a:latin typeface="Noto Sans Cond Med" panose="020B0606040504020204" pitchFamily="34"/>
                <a:ea typeface="Noto Sans Cond Med" panose="020B0606040504020204" pitchFamily="34"/>
                <a:cs typeface="Noto Sans Cond Med" panose="020B0606040504020204" pitchFamily="34"/>
              </a:defRPr>
            </a:lvl1pPr>
            <a:lvl2pPr marL="685800" indent="-228600" algn="l" defTabSz="914400" rtl="0" eaLnBrk="1" latinLnBrk="0" hangingPunct="1">
              <a:lnSpc>
                <a:spcPct val="130000"/>
              </a:lnSpc>
              <a:spcBef>
                <a:spcPts val="0"/>
              </a:spcBef>
              <a:buFont typeface="Arial" panose="020B0604020202020204" pitchFamily="34" charset="0"/>
              <a:buChar char="•"/>
              <a:defRPr sz="2600" kern="1200">
                <a:solidFill>
                  <a:schemeClr val="tx1"/>
                </a:solidFill>
                <a:latin typeface="Noto Sans Cond Med" panose="020B0606040504020204" pitchFamily="34"/>
                <a:ea typeface="Noto Sans Cond Med" panose="020B0606040504020204" pitchFamily="34"/>
                <a:cs typeface="Noto Sans Cond Med" panose="020B0606040504020204" pitchFamily="34"/>
              </a:defRPr>
            </a:lvl2pPr>
            <a:lvl3pPr marL="1143000" indent="-228600" algn="l" defTabSz="914400" rtl="0" eaLnBrk="1" latinLnBrk="0" hangingPunct="1">
              <a:lnSpc>
                <a:spcPct val="130000"/>
              </a:lnSpc>
              <a:spcBef>
                <a:spcPts val="0"/>
              </a:spcBef>
              <a:buFont typeface="Arial" panose="020B0604020202020204" pitchFamily="34" charset="0"/>
              <a:buChar char="•"/>
              <a:defRPr sz="2400" kern="1200">
                <a:solidFill>
                  <a:schemeClr val="tx1"/>
                </a:solidFill>
                <a:latin typeface="Noto Sans Cond Med" panose="020B0606040504020204" pitchFamily="34"/>
                <a:ea typeface="Noto Sans Cond Med" panose="020B0606040504020204" pitchFamily="34"/>
                <a:cs typeface="Noto Sans Cond Med" panose="020B0606040504020204" pitchFamily="34"/>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Noto Sans Cond Med" panose="020B0606040504020204" pitchFamily="34"/>
                <a:ea typeface="Noto Sans Cond Med" panose="020B0606040504020204" pitchFamily="34"/>
                <a:cs typeface="Noto Sans Cond Med" panose="020B0606040504020204" pitchFamily="34"/>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Noto Sans Cond Med" panose="020B0606040504020204" pitchFamily="34"/>
                <a:ea typeface="Noto Sans Cond Med" panose="020B0606040504020204" pitchFamily="34"/>
                <a:cs typeface="Noto Sans Cond Med" panose="020B0606040504020204" pitchFamily="34"/>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int main() {</a:t>
            </a:r>
          </a:p>
          <a:p>
            <a:pPr marL="0" indent="0">
              <a:buFont typeface="Arial" panose="020B0604020202020204" pitchFamily="34" charset="0"/>
              <a:buNone/>
            </a:pPr>
            <a:r>
              <a:rPr lang="en-US" altLang="zh-CN" dirty="0"/>
              <a:t>    Person p{ "Li Ping" },*pp = &amp;p;</a:t>
            </a:r>
          </a:p>
          <a:p>
            <a:pPr marL="0" indent="0">
              <a:buFont typeface="Arial" panose="020B0604020202020204" pitchFamily="34" charset="0"/>
              <a:buNone/>
            </a:pPr>
            <a:r>
              <a:rPr lang="en-US" altLang="zh-CN" dirty="0"/>
              <a:t>    Student s{ "Zhang wei",60 };</a:t>
            </a:r>
          </a:p>
          <a:p>
            <a:pPr marL="0" indent="0">
              <a:buFont typeface="Arial" panose="020B0604020202020204" pitchFamily="34" charset="0"/>
              <a:buNone/>
            </a:pPr>
            <a:r>
              <a:rPr lang="en-US" altLang="zh-CN" dirty="0"/>
              <a:t>    pp = &amp;s;              //</a:t>
            </a:r>
            <a:r>
              <a:rPr lang="zh-CN" altLang="en-US" dirty="0"/>
              <a:t>派生类对象</a:t>
            </a:r>
            <a:r>
              <a:rPr lang="en-US" altLang="zh-CN" dirty="0"/>
              <a:t>s</a:t>
            </a:r>
            <a:r>
              <a:rPr lang="zh-CN" altLang="en-US" dirty="0"/>
              <a:t>的地址</a:t>
            </a:r>
            <a:r>
              <a:rPr lang="en-US" altLang="zh-CN" dirty="0"/>
              <a:t>(</a:t>
            </a:r>
            <a:r>
              <a:rPr lang="zh-CN" altLang="en-US" dirty="0"/>
              <a:t>指针</a:t>
            </a:r>
            <a:r>
              <a:rPr lang="en-US" altLang="zh-CN" dirty="0"/>
              <a:t>)</a:t>
            </a:r>
            <a:r>
              <a:rPr lang="zh-CN" altLang="en-US" dirty="0"/>
              <a:t>赋值给基类指针变量</a:t>
            </a:r>
          </a:p>
          <a:p>
            <a:pPr marL="0" indent="0">
              <a:buFont typeface="Arial" panose="020B0604020202020204" pitchFamily="34" charset="0"/>
              <a:buNone/>
            </a:pPr>
            <a:r>
              <a:rPr lang="zh-CN" altLang="en-US" dirty="0"/>
              <a:t>    </a:t>
            </a:r>
            <a:r>
              <a:rPr lang="en-US" altLang="zh-CN" dirty="0"/>
              <a:t>Person &amp;r = s;     //</a:t>
            </a:r>
            <a:r>
              <a:rPr lang="zh-CN" altLang="en-US" dirty="0"/>
              <a:t>基类引用变量可以引用派生类对象</a:t>
            </a:r>
          </a:p>
          <a:p>
            <a:pPr marL="0" indent="0">
              <a:buFont typeface="Arial" panose="020B0604020202020204" pitchFamily="34" charset="0"/>
              <a:buNone/>
            </a:pPr>
            <a:r>
              <a:rPr lang="zh-CN" altLang="en-US" dirty="0"/>
              <a:t>    </a:t>
            </a:r>
            <a:r>
              <a:rPr lang="en-US" altLang="zh-CN" dirty="0"/>
              <a:t>pp-&gt;print();</a:t>
            </a:r>
          </a:p>
          <a:p>
            <a:pPr marL="0" indent="0">
              <a:buFont typeface="Arial" panose="020B0604020202020204" pitchFamily="34" charset="0"/>
              <a:buNone/>
            </a:pPr>
            <a:r>
              <a:rPr lang="en-US" altLang="zh-CN" dirty="0"/>
              <a:t>    </a:t>
            </a:r>
            <a:r>
              <a:rPr lang="en-US" altLang="zh-CN" dirty="0" err="1"/>
              <a:t>r.print</a:t>
            </a:r>
            <a:r>
              <a:rPr lang="en-US" altLang="zh-CN" dirty="0"/>
              <a:t>();</a:t>
            </a:r>
          </a:p>
          <a:p>
            <a:pPr marL="0" indent="0">
              <a:buFont typeface="Arial" panose="020B0604020202020204" pitchFamily="34" charset="0"/>
              <a:buNone/>
            </a:pPr>
            <a:r>
              <a:rPr lang="en-US" altLang="zh-CN" dirty="0"/>
              <a:t>}</a:t>
            </a:r>
          </a:p>
        </p:txBody>
      </p:sp>
    </p:spTree>
    <p:extLst>
      <p:ext uri="{BB962C8B-B14F-4D97-AF65-F5344CB8AC3E}">
        <p14:creationId xmlns:p14="http://schemas.microsoft.com/office/powerpoint/2010/main" val="34129936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AB5CCE-D976-4635-ADAB-2C368B313B19}"/>
              </a:ext>
            </a:extLst>
          </p:cNvPr>
          <p:cNvSpPr>
            <a:spLocks noGrp="1"/>
          </p:cNvSpPr>
          <p:nvPr>
            <p:ph type="title"/>
          </p:nvPr>
        </p:nvSpPr>
        <p:spPr/>
        <p:txBody>
          <a:bodyPr/>
          <a:lstStyle/>
          <a:p>
            <a:r>
              <a:rPr lang="zh-CN" altLang="en-US" dirty="0"/>
              <a:t>指针的向上类型转换</a:t>
            </a:r>
            <a:endParaRPr lang="en-US" dirty="0"/>
          </a:p>
        </p:txBody>
      </p:sp>
      <p:sp>
        <p:nvSpPr>
          <p:cNvPr id="3" name="内容占位符 2">
            <a:extLst>
              <a:ext uri="{FF2B5EF4-FFF2-40B4-BE49-F238E27FC236}">
                <a16:creationId xmlns:a16="http://schemas.microsoft.com/office/drawing/2014/main" id="{B07EB444-941B-4382-B4B8-78B858ACADEF}"/>
              </a:ext>
            </a:extLst>
          </p:cNvPr>
          <p:cNvSpPr>
            <a:spLocks noGrp="1"/>
          </p:cNvSpPr>
          <p:nvPr>
            <p:ph idx="1"/>
          </p:nvPr>
        </p:nvSpPr>
        <p:spPr/>
        <p:txBody>
          <a:bodyPr/>
          <a:lstStyle/>
          <a:p>
            <a:r>
              <a:rPr lang="zh-CN" altLang="en-US" dirty="0"/>
              <a:t>派生类指针可以隐含转化为基类指针，指针的</a:t>
            </a:r>
            <a:r>
              <a:rPr lang="zh-CN" altLang="en-US" b="1" dirty="0"/>
              <a:t>向上类型转换</a:t>
            </a:r>
            <a:endParaRPr lang="en-US" b="1" dirty="0"/>
          </a:p>
        </p:txBody>
      </p:sp>
      <p:sp>
        <p:nvSpPr>
          <p:cNvPr id="4" name="内容占位符 2">
            <a:extLst>
              <a:ext uri="{FF2B5EF4-FFF2-40B4-BE49-F238E27FC236}">
                <a16:creationId xmlns:a16="http://schemas.microsoft.com/office/drawing/2014/main" id="{185022A0-22DC-EE32-DF3F-7BB75C0BB754}"/>
              </a:ext>
            </a:extLst>
          </p:cNvPr>
          <p:cNvSpPr txBox="1">
            <a:spLocks/>
          </p:cNvSpPr>
          <p:nvPr/>
        </p:nvSpPr>
        <p:spPr>
          <a:xfrm>
            <a:off x="1016431" y="2314164"/>
            <a:ext cx="10515600" cy="430269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30000"/>
              </a:lnSpc>
              <a:spcBef>
                <a:spcPts val="0"/>
              </a:spcBef>
              <a:buFont typeface="Arial" panose="020B0604020202020204" pitchFamily="34" charset="0"/>
              <a:buChar char="•"/>
              <a:defRPr sz="2800" kern="1200">
                <a:solidFill>
                  <a:schemeClr val="tx1"/>
                </a:solidFill>
                <a:latin typeface="Noto Sans Cond Med" panose="020B0606040504020204" pitchFamily="34"/>
                <a:ea typeface="Noto Sans Cond Med" panose="020B0606040504020204" pitchFamily="34"/>
                <a:cs typeface="Noto Sans Cond Med" panose="020B0606040504020204" pitchFamily="34"/>
              </a:defRPr>
            </a:lvl1pPr>
            <a:lvl2pPr marL="685800" indent="-228600" algn="l" defTabSz="914400" rtl="0" eaLnBrk="1" latinLnBrk="0" hangingPunct="1">
              <a:lnSpc>
                <a:spcPct val="130000"/>
              </a:lnSpc>
              <a:spcBef>
                <a:spcPts val="0"/>
              </a:spcBef>
              <a:buFont typeface="Arial" panose="020B0604020202020204" pitchFamily="34" charset="0"/>
              <a:buChar char="•"/>
              <a:defRPr sz="2600" kern="1200">
                <a:solidFill>
                  <a:schemeClr val="tx1"/>
                </a:solidFill>
                <a:latin typeface="Noto Sans Cond Med" panose="020B0606040504020204" pitchFamily="34"/>
                <a:ea typeface="Noto Sans Cond Med" panose="020B0606040504020204" pitchFamily="34"/>
                <a:cs typeface="Noto Sans Cond Med" panose="020B0606040504020204" pitchFamily="34"/>
              </a:defRPr>
            </a:lvl2pPr>
            <a:lvl3pPr marL="1143000" indent="-228600" algn="l" defTabSz="914400" rtl="0" eaLnBrk="1" latinLnBrk="0" hangingPunct="1">
              <a:lnSpc>
                <a:spcPct val="130000"/>
              </a:lnSpc>
              <a:spcBef>
                <a:spcPts val="0"/>
              </a:spcBef>
              <a:buFont typeface="Arial" panose="020B0604020202020204" pitchFamily="34" charset="0"/>
              <a:buChar char="•"/>
              <a:defRPr sz="2400" kern="1200">
                <a:solidFill>
                  <a:schemeClr val="tx1"/>
                </a:solidFill>
                <a:latin typeface="Noto Sans Cond Med" panose="020B0606040504020204" pitchFamily="34"/>
                <a:ea typeface="Noto Sans Cond Med" panose="020B0606040504020204" pitchFamily="34"/>
                <a:cs typeface="Noto Sans Cond Med" panose="020B0606040504020204" pitchFamily="34"/>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Noto Sans Cond Med" panose="020B0606040504020204" pitchFamily="34"/>
                <a:ea typeface="Noto Sans Cond Med" panose="020B0606040504020204" pitchFamily="34"/>
                <a:cs typeface="Noto Sans Cond Med" panose="020B0606040504020204" pitchFamily="34"/>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Noto Sans Cond Med" panose="020B0606040504020204" pitchFamily="34"/>
                <a:ea typeface="Noto Sans Cond Med" panose="020B0606040504020204" pitchFamily="34"/>
                <a:cs typeface="Noto Sans Cond Med" panose="020B0606040504020204" pitchFamily="34"/>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int main() {</a:t>
            </a:r>
          </a:p>
          <a:p>
            <a:pPr marL="0" indent="0">
              <a:buFont typeface="Arial" panose="020B0604020202020204" pitchFamily="34" charset="0"/>
              <a:buNone/>
            </a:pPr>
            <a:r>
              <a:rPr lang="en-US" altLang="zh-CN" dirty="0"/>
              <a:t>    Person p{ "Li Ping" },*pp = &amp;p;</a:t>
            </a:r>
          </a:p>
          <a:p>
            <a:pPr marL="0" indent="0">
              <a:buFont typeface="Arial" panose="020B0604020202020204" pitchFamily="34" charset="0"/>
              <a:buNone/>
            </a:pPr>
            <a:r>
              <a:rPr lang="en-US" altLang="zh-CN" dirty="0"/>
              <a:t>    Student s{ "Zhang wei",60 };</a:t>
            </a:r>
          </a:p>
          <a:p>
            <a:pPr marL="0" indent="0">
              <a:buFont typeface="Arial" panose="020B0604020202020204" pitchFamily="34" charset="0"/>
              <a:buNone/>
            </a:pPr>
            <a:r>
              <a:rPr lang="en-US" altLang="zh-CN" dirty="0"/>
              <a:t>    </a:t>
            </a:r>
            <a:r>
              <a:rPr lang="en-US" altLang="zh-CN" b="1" dirty="0"/>
              <a:t>pp = &amp;s</a:t>
            </a:r>
            <a:r>
              <a:rPr lang="en-US" altLang="zh-CN" dirty="0"/>
              <a:t>;              //</a:t>
            </a:r>
            <a:r>
              <a:rPr lang="zh-CN" altLang="en-US" dirty="0"/>
              <a:t>派生类对象</a:t>
            </a:r>
            <a:r>
              <a:rPr lang="en-US" altLang="zh-CN" dirty="0"/>
              <a:t>s</a:t>
            </a:r>
            <a:r>
              <a:rPr lang="zh-CN" altLang="en-US" dirty="0"/>
              <a:t>的地址</a:t>
            </a:r>
            <a:r>
              <a:rPr lang="en-US" altLang="zh-CN" dirty="0"/>
              <a:t>(</a:t>
            </a:r>
            <a:r>
              <a:rPr lang="zh-CN" altLang="en-US" dirty="0"/>
              <a:t>指针</a:t>
            </a:r>
            <a:r>
              <a:rPr lang="en-US" altLang="zh-CN" dirty="0"/>
              <a:t>)</a:t>
            </a:r>
            <a:r>
              <a:rPr lang="zh-CN" altLang="en-US" dirty="0"/>
              <a:t>赋值给基类指针变量</a:t>
            </a:r>
          </a:p>
          <a:p>
            <a:pPr marL="0" indent="0">
              <a:buFont typeface="Arial" panose="020B0604020202020204" pitchFamily="34" charset="0"/>
              <a:buNone/>
            </a:pPr>
            <a:r>
              <a:rPr lang="zh-CN" altLang="en-US" dirty="0"/>
              <a:t>    </a:t>
            </a:r>
            <a:r>
              <a:rPr lang="en-US" altLang="zh-CN" b="1" dirty="0"/>
              <a:t>Person &amp;r = s</a:t>
            </a:r>
            <a:r>
              <a:rPr lang="en-US" altLang="zh-CN" dirty="0"/>
              <a:t>;     //</a:t>
            </a:r>
            <a:r>
              <a:rPr lang="zh-CN" altLang="en-US" dirty="0"/>
              <a:t>基类引用变量可以引用派生类对象</a:t>
            </a:r>
          </a:p>
          <a:p>
            <a:pPr marL="0" indent="0">
              <a:buFont typeface="Arial" panose="020B0604020202020204" pitchFamily="34" charset="0"/>
              <a:buNone/>
            </a:pPr>
            <a:r>
              <a:rPr lang="zh-CN" altLang="en-US" dirty="0"/>
              <a:t>    </a:t>
            </a:r>
            <a:r>
              <a:rPr lang="en-US" altLang="zh-CN" dirty="0"/>
              <a:t>pp-&gt;print();</a:t>
            </a:r>
          </a:p>
          <a:p>
            <a:pPr marL="0" indent="0">
              <a:buFont typeface="Arial" panose="020B0604020202020204" pitchFamily="34" charset="0"/>
              <a:buNone/>
            </a:pPr>
            <a:r>
              <a:rPr lang="en-US" altLang="zh-CN" dirty="0"/>
              <a:t>    </a:t>
            </a:r>
            <a:r>
              <a:rPr lang="en-US" altLang="zh-CN" dirty="0" err="1"/>
              <a:t>r.print</a:t>
            </a:r>
            <a:r>
              <a:rPr lang="en-US" altLang="zh-CN" dirty="0"/>
              <a:t>();</a:t>
            </a:r>
          </a:p>
          <a:p>
            <a:pPr marL="0" indent="0">
              <a:buFont typeface="Arial" panose="020B0604020202020204" pitchFamily="34" charset="0"/>
              <a:buNone/>
            </a:pPr>
            <a:r>
              <a:rPr lang="en-US" altLang="zh-CN" dirty="0"/>
              <a:t>}</a:t>
            </a:r>
          </a:p>
        </p:txBody>
      </p:sp>
    </p:spTree>
    <p:extLst>
      <p:ext uri="{BB962C8B-B14F-4D97-AF65-F5344CB8AC3E}">
        <p14:creationId xmlns:p14="http://schemas.microsoft.com/office/powerpoint/2010/main" val="42566081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AB5CCE-D976-4635-ADAB-2C368B313B19}"/>
              </a:ext>
            </a:extLst>
          </p:cNvPr>
          <p:cNvSpPr>
            <a:spLocks noGrp="1"/>
          </p:cNvSpPr>
          <p:nvPr>
            <p:ph type="title"/>
          </p:nvPr>
        </p:nvSpPr>
        <p:spPr/>
        <p:txBody>
          <a:bodyPr/>
          <a:lstStyle/>
          <a:p>
            <a:r>
              <a:rPr lang="en-US" altLang="zh-CN" dirty="0" err="1"/>
              <a:t>static_cast</a:t>
            </a:r>
            <a:r>
              <a:rPr lang="en-US" altLang="zh-CN" dirty="0"/>
              <a:t>&lt;&gt;</a:t>
            </a:r>
            <a:r>
              <a:rPr lang="zh-CN" altLang="en-US" dirty="0">
                <a:solidFill>
                  <a:schemeClr val="tx1"/>
                </a:solidFill>
              </a:rPr>
              <a:t>和</a:t>
            </a:r>
            <a:r>
              <a:rPr lang="zh-CN" altLang="en-US" dirty="0"/>
              <a:t>向下类型转换</a:t>
            </a:r>
            <a:endParaRPr lang="en-US" dirty="0"/>
          </a:p>
        </p:txBody>
      </p:sp>
      <p:sp>
        <p:nvSpPr>
          <p:cNvPr id="3" name="内容占位符 2">
            <a:extLst>
              <a:ext uri="{FF2B5EF4-FFF2-40B4-BE49-F238E27FC236}">
                <a16:creationId xmlns:a16="http://schemas.microsoft.com/office/drawing/2014/main" id="{B07EB444-941B-4382-B4B8-78B858ACADEF}"/>
              </a:ext>
            </a:extLst>
          </p:cNvPr>
          <p:cNvSpPr>
            <a:spLocks noGrp="1"/>
          </p:cNvSpPr>
          <p:nvPr>
            <p:ph idx="1"/>
          </p:nvPr>
        </p:nvSpPr>
        <p:spPr/>
        <p:txBody>
          <a:bodyPr/>
          <a:lstStyle/>
          <a:p>
            <a:r>
              <a:rPr lang="zh-CN" altLang="en-US" dirty="0"/>
              <a:t>将基类指针</a:t>
            </a:r>
            <a:r>
              <a:rPr lang="zh-CN" altLang="en-US" b="1" dirty="0"/>
              <a:t>强制</a:t>
            </a:r>
            <a:r>
              <a:rPr lang="zh-CN" altLang="en-US" dirty="0"/>
              <a:t>转化为派生类指针，指针的</a:t>
            </a:r>
            <a:r>
              <a:rPr lang="zh-CN" altLang="en-US" b="1" dirty="0"/>
              <a:t>向下类型转换</a:t>
            </a:r>
          </a:p>
          <a:p>
            <a:r>
              <a:rPr lang="en-US" dirty="0" err="1"/>
              <a:t>static_cast</a:t>
            </a:r>
            <a:r>
              <a:rPr lang="en-US" dirty="0"/>
              <a:t>&lt;&gt;</a:t>
            </a:r>
            <a:endParaRPr lang="en-US" b="1" dirty="0"/>
          </a:p>
        </p:txBody>
      </p:sp>
      <p:pic>
        <p:nvPicPr>
          <p:cNvPr id="5" name="图片 4">
            <a:extLst>
              <a:ext uri="{FF2B5EF4-FFF2-40B4-BE49-F238E27FC236}">
                <a16:creationId xmlns:a16="http://schemas.microsoft.com/office/drawing/2014/main" id="{3ED4D496-5499-D669-955E-2C9A88619139}"/>
              </a:ext>
            </a:extLst>
          </p:cNvPr>
          <p:cNvPicPr>
            <a:picLocks noChangeAspect="1"/>
          </p:cNvPicPr>
          <p:nvPr/>
        </p:nvPicPr>
        <p:blipFill>
          <a:blip r:embed="rId2"/>
          <a:stretch>
            <a:fillRect/>
          </a:stretch>
        </p:blipFill>
        <p:spPr>
          <a:xfrm>
            <a:off x="749488" y="3226393"/>
            <a:ext cx="10339560" cy="1709818"/>
          </a:xfrm>
          <a:prstGeom prst="rect">
            <a:avLst/>
          </a:prstGeom>
        </p:spPr>
      </p:pic>
      <p:pic>
        <p:nvPicPr>
          <p:cNvPr id="7" name="图片 6">
            <a:extLst>
              <a:ext uri="{FF2B5EF4-FFF2-40B4-BE49-F238E27FC236}">
                <a16:creationId xmlns:a16="http://schemas.microsoft.com/office/drawing/2014/main" id="{58D09B79-2EDA-1432-C947-ED39307EF3FF}"/>
              </a:ext>
            </a:extLst>
          </p:cNvPr>
          <p:cNvPicPr>
            <a:picLocks noChangeAspect="1"/>
          </p:cNvPicPr>
          <p:nvPr/>
        </p:nvPicPr>
        <p:blipFill>
          <a:blip r:embed="rId3"/>
          <a:stretch>
            <a:fillRect/>
          </a:stretch>
        </p:blipFill>
        <p:spPr>
          <a:xfrm>
            <a:off x="650768" y="5361508"/>
            <a:ext cx="4027964" cy="956133"/>
          </a:xfrm>
          <a:prstGeom prst="rect">
            <a:avLst/>
          </a:prstGeom>
        </p:spPr>
      </p:pic>
      <p:sp>
        <p:nvSpPr>
          <p:cNvPr id="8" name="对话气泡: 圆角矩形 7">
            <a:extLst>
              <a:ext uri="{FF2B5EF4-FFF2-40B4-BE49-F238E27FC236}">
                <a16:creationId xmlns:a16="http://schemas.microsoft.com/office/drawing/2014/main" id="{521C7B33-4E48-6A64-48BF-2E6DC0266BB8}"/>
              </a:ext>
            </a:extLst>
          </p:cNvPr>
          <p:cNvSpPr/>
          <p:nvPr/>
        </p:nvSpPr>
        <p:spPr>
          <a:xfrm>
            <a:off x="5292671" y="5537148"/>
            <a:ext cx="3657600" cy="780493"/>
          </a:xfrm>
          <a:prstGeom prst="wedgeRoundRectCallout">
            <a:avLst>
              <a:gd name="adj1" fmla="val -71605"/>
              <a:gd name="adj2" fmla="val 2643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派生类指针实际指向的是基类对象</a:t>
            </a:r>
          </a:p>
        </p:txBody>
      </p:sp>
    </p:spTree>
    <p:extLst>
      <p:ext uri="{BB962C8B-B14F-4D97-AF65-F5344CB8AC3E}">
        <p14:creationId xmlns:p14="http://schemas.microsoft.com/office/powerpoint/2010/main" val="224431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6DF3570-08DD-0B92-15A9-757280AF668B}"/>
              </a:ext>
            </a:extLst>
          </p:cNvPr>
          <p:cNvSpPr>
            <a:spLocks noGrp="1"/>
          </p:cNvSpPr>
          <p:nvPr>
            <p:ph idx="1"/>
          </p:nvPr>
        </p:nvSpPr>
        <p:spPr>
          <a:xfrm>
            <a:off x="520484" y="485366"/>
            <a:ext cx="11358966" cy="3613936"/>
          </a:xfrm>
        </p:spPr>
        <p:txBody>
          <a:bodyPr>
            <a:noAutofit/>
          </a:bodyPr>
          <a:lstStyle/>
          <a:p>
            <a:pPr marL="0" indent="0">
              <a:lnSpc>
                <a:spcPct val="100000"/>
              </a:lnSpc>
              <a:buNone/>
            </a:pPr>
            <a:r>
              <a:rPr lang="en-US" altLang="zh-CN" sz="2400" dirty="0"/>
              <a:t>#include &lt;iostream&gt;</a:t>
            </a:r>
          </a:p>
          <a:p>
            <a:pPr marL="0" indent="0">
              <a:lnSpc>
                <a:spcPct val="100000"/>
              </a:lnSpc>
              <a:buNone/>
            </a:pPr>
            <a:r>
              <a:rPr lang="en-US" altLang="zh-CN" sz="2400" dirty="0"/>
              <a:t>struct B {</a:t>
            </a:r>
          </a:p>
          <a:p>
            <a:pPr marL="0" indent="0">
              <a:lnSpc>
                <a:spcPct val="100000"/>
              </a:lnSpc>
              <a:buNone/>
            </a:pPr>
            <a:r>
              <a:rPr lang="en-US" altLang="zh-CN" sz="2400" dirty="0"/>
              <a:t>	int m = 0;</a:t>
            </a:r>
          </a:p>
          <a:p>
            <a:pPr marL="0" indent="0">
              <a:lnSpc>
                <a:spcPct val="100000"/>
              </a:lnSpc>
              <a:buNone/>
            </a:pPr>
            <a:r>
              <a:rPr lang="en-US" altLang="zh-CN" sz="2400" dirty="0"/>
              <a:t>	void print() const {std::</a:t>
            </a:r>
            <a:r>
              <a:rPr lang="en-US" altLang="zh-CN" sz="2400" dirty="0" err="1"/>
              <a:t>cout</a:t>
            </a:r>
            <a:r>
              <a:rPr lang="en-US" altLang="zh-CN" sz="2400" dirty="0"/>
              <a:t> &lt;&lt; "Hi, this is B!\n";}</a:t>
            </a:r>
          </a:p>
          <a:p>
            <a:pPr marL="0" indent="0">
              <a:lnSpc>
                <a:spcPct val="100000"/>
              </a:lnSpc>
              <a:buNone/>
            </a:pPr>
            <a:r>
              <a:rPr lang="en-US" altLang="zh-CN" sz="2400" dirty="0"/>
              <a:t>};</a:t>
            </a:r>
          </a:p>
          <a:p>
            <a:pPr marL="0" indent="0">
              <a:lnSpc>
                <a:spcPct val="100000"/>
              </a:lnSpc>
              <a:buNone/>
            </a:pPr>
            <a:r>
              <a:rPr lang="en-US" altLang="zh-CN" sz="2400" dirty="0"/>
              <a:t>struct D : B {</a:t>
            </a:r>
          </a:p>
          <a:p>
            <a:pPr marL="0" indent="0">
              <a:lnSpc>
                <a:spcPct val="100000"/>
              </a:lnSpc>
              <a:buNone/>
            </a:pPr>
            <a:r>
              <a:rPr lang="en-US" altLang="zh-CN" sz="2400" dirty="0"/>
              <a:t>	void print() const {std::</a:t>
            </a:r>
            <a:r>
              <a:rPr lang="en-US" altLang="zh-CN" sz="2400" dirty="0" err="1"/>
              <a:t>cout</a:t>
            </a:r>
            <a:r>
              <a:rPr lang="en-US" altLang="zh-CN" sz="2400" dirty="0"/>
              <a:t> &lt;&lt; "Hi, this is D!\n";}</a:t>
            </a:r>
          </a:p>
          <a:p>
            <a:pPr marL="0" indent="0">
              <a:lnSpc>
                <a:spcPct val="100000"/>
              </a:lnSpc>
              <a:buNone/>
            </a:pPr>
            <a:r>
              <a:rPr lang="en-US" altLang="zh-CN" sz="2400" dirty="0"/>
              <a:t>};</a:t>
            </a:r>
          </a:p>
          <a:p>
            <a:pPr marL="0" indent="0">
              <a:lnSpc>
                <a:spcPct val="100000"/>
              </a:lnSpc>
              <a:buNone/>
            </a:pPr>
            <a:r>
              <a:rPr lang="en-US" altLang="zh-CN" sz="2400" dirty="0"/>
              <a:t>class X {};</a:t>
            </a:r>
          </a:p>
        </p:txBody>
      </p:sp>
    </p:spTree>
    <p:extLst>
      <p:ext uri="{BB962C8B-B14F-4D97-AF65-F5344CB8AC3E}">
        <p14:creationId xmlns:p14="http://schemas.microsoft.com/office/powerpoint/2010/main" val="7170588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6DF3570-08DD-0B92-15A9-757280AF668B}"/>
              </a:ext>
            </a:extLst>
          </p:cNvPr>
          <p:cNvSpPr>
            <a:spLocks noGrp="1"/>
          </p:cNvSpPr>
          <p:nvPr>
            <p:ph idx="1"/>
          </p:nvPr>
        </p:nvSpPr>
        <p:spPr>
          <a:xfrm>
            <a:off x="416517" y="134194"/>
            <a:ext cx="11358966" cy="6589611"/>
          </a:xfrm>
        </p:spPr>
        <p:txBody>
          <a:bodyPr>
            <a:noAutofit/>
          </a:bodyPr>
          <a:lstStyle/>
          <a:p>
            <a:pPr marL="0" indent="0">
              <a:lnSpc>
                <a:spcPct val="100000"/>
              </a:lnSpc>
              <a:buNone/>
            </a:pPr>
            <a:r>
              <a:rPr lang="en-US" altLang="zh-CN" sz="2200" dirty="0"/>
              <a:t>int main() {</a:t>
            </a:r>
          </a:p>
          <a:p>
            <a:pPr marL="0" indent="0">
              <a:lnSpc>
                <a:spcPct val="100000"/>
              </a:lnSpc>
              <a:buNone/>
            </a:pPr>
            <a:r>
              <a:rPr lang="en-US" altLang="zh-CN" sz="2200" dirty="0"/>
              <a:t>	int n = </a:t>
            </a:r>
            <a:r>
              <a:rPr lang="en-US" altLang="zh-CN" sz="2200" dirty="0" err="1"/>
              <a:t>static_cast</a:t>
            </a:r>
            <a:r>
              <a:rPr lang="en-US" altLang="zh-CN" sz="2200" dirty="0"/>
              <a:t>&lt;int&gt;(3.14);     //</a:t>
            </a:r>
            <a:r>
              <a:rPr lang="zh-CN" altLang="en-US" sz="2200" dirty="0"/>
              <a:t>基本类型之间的</a:t>
            </a:r>
            <a:r>
              <a:rPr lang="en-US" altLang="zh-CN" sz="2200" dirty="0" err="1"/>
              <a:t>static_cast</a:t>
            </a:r>
            <a:endParaRPr lang="en-US" altLang="zh-CN" sz="2200" dirty="0"/>
          </a:p>
          <a:p>
            <a:pPr marL="0" indent="0">
              <a:lnSpc>
                <a:spcPct val="100000"/>
              </a:lnSpc>
              <a:buNone/>
            </a:pPr>
            <a:r>
              <a:rPr lang="en-US" altLang="zh-CN" sz="2200" dirty="0"/>
              <a:t>	D </a:t>
            </a:r>
            <a:r>
              <a:rPr lang="en-US" altLang="zh-CN" sz="2200" dirty="0" err="1"/>
              <a:t>d</a:t>
            </a:r>
            <a:r>
              <a:rPr lang="en-US" altLang="zh-CN" sz="2200" dirty="0"/>
              <a:t>;</a:t>
            </a:r>
          </a:p>
          <a:p>
            <a:pPr marL="0" indent="0">
              <a:lnSpc>
                <a:spcPct val="100000"/>
              </a:lnSpc>
              <a:buNone/>
            </a:pPr>
            <a:r>
              <a:rPr lang="en-US" altLang="zh-CN" sz="2200" dirty="0"/>
              <a:t>	B&amp; </a:t>
            </a:r>
            <a:r>
              <a:rPr lang="en-US" altLang="zh-CN" sz="2200" dirty="0" err="1"/>
              <a:t>br</a:t>
            </a:r>
            <a:r>
              <a:rPr lang="en-US" altLang="zh-CN" sz="2200" dirty="0"/>
              <a:t> = d;      // </a:t>
            </a:r>
            <a:r>
              <a:rPr lang="zh-CN" altLang="en-US" sz="2200" dirty="0"/>
              <a:t>向上类型转换：派生类引用可以自动隐含转换为基类引用</a:t>
            </a:r>
          </a:p>
          <a:p>
            <a:pPr marL="0" indent="0">
              <a:lnSpc>
                <a:spcPct val="100000"/>
              </a:lnSpc>
              <a:buNone/>
            </a:pPr>
            <a:r>
              <a:rPr lang="zh-CN" altLang="en-US" sz="2200" dirty="0"/>
              <a:t>			     </a:t>
            </a:r>
            <a:r>
              <a:rPr lang="en-US" altLang="zh-CN" sz="2200" dirty="0"/>
              <a:t>//</a:t>
            </a:r>
            <a:r>
              <a:rPr lang="zh-CN" altLang="en-US" sz="2200" dirty="0"/>
              <a:t>也可以用</a:t>
            </a:r>
            <a:r>
              <a:rPr lang="en-US" altLang="zh-CN" sz="2200" dirty="0" err="1"/>
              <a:t>static_cast</a:t>
            </a:r>
            <a:r>
              <a:rPr lang="en-US" altLang="zh-CN" sz="2200" dirty="0"/>
              <a:t>&lt;&gt;</a:t>
            </a:r>
            <a:r>
              <a:rPr lang="zh-CN" altLang="en-US" sz="2200" dirty="0"/>
              <a:t>： </a:t>
            </a:r>
            <a:r>
              <a:rPr lang="en-US" altLang="zh-CN" sz="2200" dirty="0"/>
              <a:t>B&amp; </a:t>
            </a:r>
            <a:r>
              <a:rPr lang="en-US" altLang="zh-CN" sz="2200" dirty="0" err="1"/>
              <a:t>br</a:t>
            </a:r>
            <a:r>
              <a:rPr lang="en-US" altLang="zh-CN" sz="2200" dirty="0"/>
              <a:t> = </a:t>
            </a:r>
            <a:r>
              <a:rPr lang="en-US" altLang="zh-CN" sz="2200" dirty="0" err="1"/>
              <a:t>static_cast</a:t>
            </a:r>
            <a:r>
              <a:rPr lang="en-US" altLang="zh-CN" sz="2200" dirty="0"/>
              <a:t>&lt;B&amp;&gt;d;</a:t>
            </a:r>
          </a:p>
          <a:p>
            <a:pPr marL="0" indent="0">
              <a:lnSpc>
                <a:spcPct val="100000"/>
              </a:lnSpc>
              <a:buNone/>
            </a:pPr>
            <a:r>
              <a:rPr lang="en-US" altLang="zh-CN" sz="2200" dirty="0"/>
              <a:t>	</a:t>
            </a:r>
            <a:r>
              <a:rPr lang="en-US" altLang="zh-CN" sz="2200" dirty="0" err="1"/>
              <a:t>br.print</a:t>
            </a:r>
            <a:r>
              <a:rPr lang="en-US" altLang="zh-CN" sz="2200" dirty="0"/>
              <a:t>();</a:t>
            </a:r>
          </a:p>
          <a:p>
            <a:pPr marL="0" indent="0">
              <a:lnSpc>
                <a:spcPct val="100000"/>
              </a:lnSpc>
              <a:buNone/>
            </a:pPr>
            <a:r>
              <a:rPr lang="en-US" altLang="zh-CN" sz="2200" dirty="0"/>
              <a:t>	D&amp; </a:t>
            </a:r>
            <a:r>
              <a:rPr lang="en-US" altLang="zh-CN" sz="2200" dirty="0" err="1"/>
              <a:t>dr</a:t>
            </a:r>
            <a:r>
              <a:rPr lang="en-US" altLang="zh-CN" sz="2200" dirty="0"/>
              <a:t> = </a:t>
            </a:r>
            <a:r>
              <a:rPr lang="en-US" altLang="zh-CN" sz="2200" dirty="0" err="1"/>
              <a:t>static_cast</a:t>
            </a:r>
            <a:r>
              <a:rPr lang="en-US" altLang="zh-CN" sz="2200" dirty="0"/>
              <a:t>&lt;D&amp;&gt;(</a:t>
            </a:r>
            <a:r>
              <a:rPr lang="en-US" altLang="zh-CN" sz="2200" dirty="0" err="1"/>
              <a:t>br</a:t>
            </a:r>
            <a:r>
              <a:rPr lang="en-US" altLang="zh-CN" sz="2200" dirty="0"/>
              <a:t>);    // </a:t>
            </a:r>
            <a:r>
              <a:rPr lang="zh-CN" altLang="en-US" sz="2200" dirty="0"/>
              <a:t>向下类型转换</a:t>
            </a:r>
            <a:r>
              <a:rPr lang="en-US" altLang="zh-CN" sz="2200" dirty="0"/>
              <a:t>(downcast)</a:t>
            </a:r>
          </a:p>
          <a:p>
            <a:pPr marL="0" indent="0">
              <a:lnSpc>
                <a:spcPct val="100000"/>
              </a:lnSpc>
              <a:buNone/>
            </a:pPr>
            <a:r>
              <a:rPr lang="en-US" altLang="zh-CN" sz="2200" dirty="0"/>
              <a:t>	</a:t>
            </a:r>
            <a:r>
              <a:rPr lang="en-US" altLang="zh-CN" sz="2200" dirty="0" err="1"/>
              <a:t>dr.print</a:t>
            </a:r>
            <a:r>
              <a:rPr lang="en-US" altLang="zh-CN" sz="2200" dirty="0"/>
              <a:t>();</a:t>
            </a:r>
          </a:p>
          <a:p>
            <a:pPr marL="0" indent="0">
              <a:lnSpc>
                <a:spcPct val="100000"/>
              </a:lnSpc>
              <a:buNone/>
            </a:pPr>
            <a:endParaRPr lang="en-US" altLang="zh-CN" sz="2200" dirty="0"/>
          </a:p>
          <a:p>
            <a:pPr marL="0" indent="0">
              <a:lnSpc>
                <a:spcPct val="100000"/>
              </a:lnSpc>
              <a:buNone/>
            </a:pPr>
            <a:r>
              <a:rPr lang="en-US" altLang="zh-CN" sz="2200" dirty="0"/>
              <a:t>	D* </a:t>
            </a:r>
            <a:r>
              <a:rPr lang="en-US" altLang="zh-CN" sz="2200" dirty="0" err="1"/>
              <a:t>dp</a:t>
            </a:r>
            <a:r>
              <a:rPr lang="en-US" altLang="zh-CN" sz="2200" dirty="0"/>
              <a:t> = new D;</a:t>
            </a:r>
          </a:p>
          <a:p>
            <a:pPr marL="0" indent="0">
              <a:lnSpc>
                <a:spcPct val="100000"/>
              </a:lnSpc>
              <a:buNone/>
            </a:pPr>
            <a:r>
              <a:rPr lang="en-US" altLang="zh-CN" sz="2200" dirty="0"/>
              <a:t>	B* bp = </a:t>
            </a:r>
            <a:r>
              <a:rPr lang="en-US" altLang="zh-CN" sz="2200" dirty="0" err="1"/>
              <a:t>dp</a:t>
            </a:r>
            <a:r>
              <a:rPr lang="en-US" altLang="zh-CN" sz="2200" dirty="0"/>
              <a:t>;       // </a:t>
            </a:r>
            <a:r>
              <a:rPr lang="zh-CN" altLang="en-US" sz="2200" dirty="0"/>
              <a:t>向上类型转换：派生类指针可以自动隐含转换为基类指针</a:t>
            </a:r>
          </a:p>
          <a:p>
            <a:pPr marL="0" indent="0">
              <a:lnSpc>
                <a:spcPct val="100000"/>
              </a:lnSpc>
              <a:buNone/>
            </a:pPr>
            <a:r>
              <a:rPr lang="zh-CN" altLang="en-US" sz="2200" dirty="0"/>
              <a:t>			       </a:t>
            </a:r>
            <a:r>
              <a:rPr lang="en-US" altLang="zh-CN" sz="2200" dirty="0"/>
              <a:t>// </a:t>
            </a:r>
            <a:r>
              <a:rPr lang="zh-CN" altLang="en-US" sz="2200" dirty="0"/>
              <a:t>也可以用</a:t>
            </a:r>
            <a:r>
              <a:rPr lang="en-US" altLang="zh-CN" sz="2200" dirty="0" err="1"/>
              <a:t>static_cast</a:t>
            </a:r>
            <a:r>
              <a:rPr lang="en-US" altLang="zh-CN" sz="2200" dirty="0"/>
              <a:t>&lt;&gt;</a:t>
            </a:r>
            <a:r>
              <a:rPr lang="zh-CN" altLang="en-US" sz="2200" dirty="0"/>
              <a:t>： </a:t>
            </a:r>
            <a:r>
              <a:rPr lang="en-US" altLang="zh-CN" sz="2200" dirty="0"/>
              <a:t>B*bp = </a:t>
            </a:r>
            <a:r>
              <a:rPr lang="en-US" altLang="zh-CN" sz="2200" dirty="0" err="1"/>
              <a:t>static_cast</a:t>
            </a:r>
            <a:r>
              <a:rPr lang="en-US" altLang="zh-CN" sz="2200" dirty="0"/>
              <a:t>&lt;B*&gt;d;</a:t>
            </a:r>
          </a:p>
          <a:p>
            <a:pPr marL="0" indent="0">
              <a:lnSpc>
                <a:spcPct val="100000"/>
              </a:lnSpc>
              <a:buNone/>
            </a:pPr>
            <a:r>
              <a:rPr lang="en-US" altLang="zh-CN" sz="2200" dirty="0"/>
              <a:t>	D* dp2 = </a:t>
            </a:r>
            <a:r>
              <a:rPr lang="en-US" altLang="zh-CN" sz="2200" dirty="0" err="1"/>
              <a:t>static_cast</a:t>
            </a:r>
            <a:r>
              <a:rPr lang="en-US" altLang="zh-CN" sz="2200" dirty="0"/>
              <a:t>&lt;D*&gt;(bp); // this works</a:t>
            </a:r>
          </a:p>
          <a:p>
            <a:pPr marL="0" indent="0">
              <a:lnSpc>
                <a:spcPct val="100000"/>
              </a:lnSpc>
              <a:buNone/>
            </a:pPr>
            <a:r>
              <a:rPr lang="en-US" altLang="zh-CN" sz="2200" dirty="0"/>
              <a:t>	X* </a:t>
            </a:r>
            <a:r>
              <a:rPr lang="en-US" altLang="zh-CN" sz="2200" dirty="0" err="1"/>
              <a:t>xp</a:t>
            </a:r>
            <a:r>
              <a:rPr lang="en-US" altLang="zh-CN" sz="2200" dirty="0"/>
              <a:t> = </a:t>
            </a:r>
            <a:r>
              <a:rPr lang="en-US" altLang="zh-CN" sz="2200" dirty="0" err="1"/>
              <a:t>static_cast</a:t>
            </a:r>
            <a:r>
              <a:rPr lang="en-US" altLang="zh-CN" sz="2200" dirty="0"/>
              <a:t>&lt;X*&gt;(</a:t>
            </a:r>
            <a:r>
              <a:rPr lang="en-US" altLang="zh-CN" sz="2200" dirty="0" err="1"/>
              <a:t>dp</a:t>
            </a:r>
            <a:r>
              <a:rPr lang="en-US" altLang="zh-CN" sz="2200" dirty="0"/>
              <a:t>);     // </a:t>
            </a:r>
            <a:r>
              <a:rPr lang="zh-CN" altLang="en-US" sz="2200" dirty="0"/>
              <a:t>编译错误：无法从“</a:t>
            </a:r>
            <a:r>
              <a:rPr lang="en-US" altLang="zh-CN" sz="2200" dirty="0"/>
              <a:t>D *”</a:t>
            </a:r>
            <a:r>
              <a:rPr lang="zh-CN" altLang="en-US" sz="2200" dirty="0"/>
              <a:t>转换为“</a:t>
            </a:r>
            <a:r>
              <a:rPr lang="en-US" altLang="zh-CN" sz="2200" dirty="0"/>
              <a:t>X *”</a:t>
            </a:r>
          </a:p>
          <a:p>
            <a:pPr marL="0" indent="0">
              <a:lnSpc>
                <a:spcPct val="100000"/>
              </a:lnSpc>
              <a:buNone/>
            </a:pPr>
            <a:endParaRPr lang="en-US" altLang="zh-CN" sz="2200" dirty="0"/>
          </a:p>
          <a:p>
            <a:pPr marL="0" indent="0">
              <a:lnSpc>
                <a:spcPct val="100000"/>
              </a:lnSpc>
              <a:buNone/>
            </a:pPr>
            <a:r>
              <a:rPr lang="en-US" altLang="zh-CN" sz="2200" dirty="0"/>
              <a:t>	void *p = </a:t>
            </a:r>
            <a:r>
              <a:rPr lang="en-US" altLang="zh-CN" sz="2200" dirty="0" err="1"/>
              <a:t>dp</a:t>
            </a:r>
            <a:r>
              <a:rPr lang="en-US" altLang="zh-CN" sz="2200" dirty="0"/>
              <a:t>; //</a:t>
            </a:r>
            <a:r>
              <a:rPr lang="zh-CN" altLang="en-US" sz="2200" dirty="0"/>
              <a:t>任何指针都可以转化为</a:t>
            </a:r>
            <a:r>
              <a:rPr lang="en-US" altLang="zh-CN" sz="2200" dirty="0"/>
              <a:t>void*</a:t>
            </a:r>
          </a:p>
          <a:p>
            <a:pPr marL="0" indent="0">
              <a:lnSpc>
                <a:spcPct val="100000"/>
              </a:lnSpc>
              <a:buNone/>
            </a:pPr>
            <a:r>
              <a:rPr lang="en-US" altLang="zh-CN" sz="2200" dirty="0"/>
              <a:t>	D* dp3 = </a:t>
            </a:r>
            <a:r>
              <a:rPr lang="en-US" altLang="zh-CN" sz="2200" dirty="0" err="1"/>
              <a:t>static_cast</a:t>
            </a:r>
            <a:r>
              <a:rPr lang="en-US" altLang="zh-CN" sz="2200" dirty="0"/>
              <a:t>&lt;D*&gt;(p);  //</a:t>
            </a:r>
            <a:r>
              <a:rPr lang="zh-CN" altLang="en-US" sz="2200" dirty="0"/>
              <a:t>将</a:t>
            </a:r>
            <a:r>
              <a:rPr lang="en-US" altLang="zh-CN" sz="2200" dirty="0"/>
              <a:t>void*</a:t>
            </a:r>
            <a:r>
              <a:rPr lang="zh-CN" altLang="en-US" sz="2200" dirty="0"/>
              <a:t>强制转化为</a:t>
            </a:r>
            <a:r>
              <a:rPr lang="en-US" altLang="zh-CN" sz="2200" dirty="0"/>
              <a:t>D*</a:t>
            </a:r>
            <a:r>
              <a:rPr lang="zh-CN" altLang="en-US" sz="2200" dirty="0"/>
              <a:t>。</a:t>
            </a:r>
          </a:p>
          <a:p>
            <a:pPr marL="0" indent="0">
              <a:lnSpc>
                <a:spcPct val="100000"/>
              </a:lnSpc>
              <a:buNone/>
            </a:pPr>
            <a:r>
              <a:rPr lang="zh-CN" altLang="en-US" sz="2200" dirty="0"/>
              <a:t>	</a:t>
            </a:r>
            <a:r>
              <a:rPr lang="en-US" altLang="zh-CN" sz="2200" dirty="0"/>
              <a:t>return 0;</a:t>
            </a:r>
          </a:p>
          <a:p>
            <a:pPr marL="0" indent="0">
              <a:lnSpc>
                <a:spcPct val="100000"/>
              </a:lnSpc>
              <a:buNone/>
            </a:pPr>
            <a:r>
              <a:rPr lang="en-US" altLang="zh-CN" sz="2200" dirty="0"/>
              <a:t>}</a:t>
            </a:r>
            <a:endParaRPr lang="zh-CN" altLang="en-US" sz="2200" dirty="0"/>
          </a:p>
        </p:txBody>
      </p:sp>
    </p:spTree>
    <p:extLst>
      <p:ext uri="{BB962C8B-B14F-4D97-AF65-F5344CB8AC3E}">
        <p14:creationId xmlns:p14="http://schemas.microsoft.com/office/powerpoint/2010/main" val="196284837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588F31-5003-7758-E3DA-CD9A653CE0F3}"/>
              </a:ext>
            </a:extLst>
          </p:cNvPr>
          <p:cNvSpPr>
            <a:spLocks noGrp="1"/>
          </p:cNvSpPr>
          <p:nvPr>
            <p:ph type="title"/>
          </p:nvPr>
        </p:nvSpPr>
        <p:spPr/>
        <p:txBody>
          <a:bodyPr/>
          <a:lstStyle/>
          <a:p>
            <a:r>
              <a:rPr lang="en-US" altLang="zh-CN" dirty="0" err="1"/>
              <a:t>static_cast</a:t>
            </a:r>
            <a:r>
              <a:rPr lang="en-US" altLang="zh-CN" dirty="0"/>
              <a:t>&lt;&gt;</a:t>
            </a:r>
            <a:r>
              <a:rPr lang="zh-CN" altLang="en-US" dirty="0"/>
              <a:t>只能用于相关类型的强制类型转换</a:t>
            </a:r>
          </a:p>
        </p:txBody>
      </p:sp>
      <p:sp>
        <p:nvSpPr>
          <p:cNvPr id="3" name="内容占位符 2">
            <a:extLst>
              <a:ext uri="{FF2B5EF4-FFF2-40B4-BE49-F238E27FC236}">
                <a16:creationId xmlns:a16="http://schemas.microsoft.com/office/drawing/2014/main" id="{2A7C8290-8CAF-901A-31D8-66B691BDB76E}"/>
              </a:ext>
            </a:extLst>
          </p:cNvPr>
          <p:cNvSpPr>
            <a:spLocks noGrp="1"/>
          </p:cNvSpPr>
          <p:nvPr>
            <p:ph idx="1"/>
          </p:nvPr>
        </p:nvSpPr>
        <p:spPr>
          <a:xfrm>
            <a:off x="838200" y="1608993"/>
            <a:ext cx="10515600" cy="3559692"/>
          </a:xfrm>
        </p:spPr>
        <p:txBody>
          <a:bodyPr>
            <a:normAutofit/>
          </a:bodyPr>
          <a:lstStyle/>
          <a:p>
            <a:r>
              <a:rPr lang="en-US" altLang="zh-CN" dirty="0" err="1"/>
              <a:t>static_cast</a:t>
            </a:r>
            <a:r>
              <a:rPr lang="en-US" altLang="zh-CN" dirty="0"/>
              <a:t>&lt;&gt;</a:t>
            </a:r>
            <a:r>
              <a:rPr lang="zh-CN" altLang="en-US" dirty="0"/>
              <a:t>只能用于相关类型，如具有继承和派生关系的指针（或引用）类型之间的强制类型转换，</a:t>
            </a:r>
            <a:r>
              <a:rPr lang="en-US" altLang="zh-CN" dirty="0"/>
              <a:t>2</a:t>
            </a:r>
            <a:r>
              <a:rPr lang="zh-CN" altLang="en-US" dirty="0"/>
              <a:t>个不同类型指针（或引用）如</a:t>
            </a:r>
            <a:r>
              <a:rPr lang="en-US" altLang="zh-CN" dirty="0"/>
              <a:t>D*</a:t>
            </a:r>
            <a:r>
              <a:rPr lang="zh-CN" altLang="en-US" dirty="0"/>
              <a:t>和</a:t>
            </a:r>
            <a:r>
              <a:rPr lang="en-US" altLang="zh-CN" dirty="0"/>
              <a:t>X*</a:t>
            </a:r>
            <a:r>
              <a:rPr lang="zh-CN" altLang="en-US" dirty="0"/>
              <a:t>之间是不能用</a:t>
            </a:r>
            <a:r>
              <a:rPr lang="en-US" altLang="zh-CN" dirty="0" err="1"/>
              <a:t>static_cast</a:t>
            </a:r>
            <a:r>
              <a:rPr lang="en-US" altLang="zh-CN" dirty="0"/>
              <a:t>&lt;&gt;</a:t>
            </a:r>
            <a:r>
              <a:rPr lang="zh-CN" altLang="en-US" dirty="0"/>
              <a:t>强制类型转换的。</a:t>
            </a:r>
            <a:endParaRPr lang="en-US" altLang="zh-CN" dirty="0"/>
          </a:p>
          <a:p>
            <a:endParaRPr lang="en-US" altLang="zh-CN" dirty="0"/>
          </a:p>
          <a:p>
            <a:pPr marL="0" indent="0">
              <a:buNone/>
            </a:pPr>
            <a:r>
              <a:rPr lang="en-US" altLang="zh-CN" dirty="0"/>
              <a:t>X* </a:t>
            </a:r>
            <a:r>
              <a:rPr lang="en-US" altLang="zh-CN" dirty="0" err="1"/>
              <a:t>xp</a:t>
            </a:r>
            <a:r>
              <a:rPr lang="en-US" altLang="zh-CN" dirty="0"/>
              <a:t> = </a:t>
            </a:r>
            <a:r>
              <a:rPr lang="en-US" altLang="zh-CN" dirty="0" err="1">
                <a:solidFill>
                  <a:srgbClr val="0070C0"/>
                </a:solidFill>
              </a:rPr>
              <a:t>static_cast</a:t>
            </a:r>
            <a:r>
              <a:rPr lang="en-US" altLang="zh-CN" dirty="0"/>
              <a:t>&lt;X*&gt;(</a:t>
            </a:r>
            <a:r>
              <a:rPr lang="en-US" altLang="zh-CN" dirty="0" err="1"/>
              <a:t>dp</a:t>
            </a:r>
            <a:r>
              <a:rPr lang="en-US" altLang="zh-CN" dirty="0"/>
              <a:t>);    // </a:t>
            </a:r>
            <a:r>
              <a:rPr lang="zh-CN" altLang="en-US" dirty="0">
                <a:solidFill>
                  <a:srgbClr val="FF0000"/>
                </a:solidFill>
              </a:rPr>
              <a:t>编译错误</a:t>
            </a:r>
            <a:r>
              <a:rPr lang="zh-CN" altLang="en-US" dirty="0"/>
              <a:t>：无法从“</a:t>
            </a:r>
            <a:r>
              <a:rPr lang="en-US" altLang="zh-CN" dirty="0"/>
              <a:t>D *”</a:t>
            </a:r>
            <a:r>
              <a:rPr lang="zh-CN" altLang="en-US" dirty="0"/>
              <a:t>转换为“</a:t>
            </a:r>
            <a:r>
              <a:rPr lang="en-US" altLang="zh-CN" dirty="0"/>
              <a:t>X *”</a:t>
            </a:r>
            <a:endParaRPr lang="zh-CN" altLang="en-US" dirty="0"/>
          </a:p>
        </p:txBody>
      </p:sp>
    </p:spTree>
    <p:extLst>
      <p:ext uri="{BB962C8B-B14F-4D97-AF65-F5344CB8AC3E}">
        <p14:creationId xmlns:p14="http://schemas.microsoft.com/office/powerpoint/2010/main" val="2509879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8DC8BB-A333-4939-8DEC-95A9C9680FFE}"/>
              </a:ext>
            </a:extLst>
          </p:cNvPr>
          <p:cNvSpPr>
            <a:spLocks noGrp="1"/>
          </p:cNvSpPr>
          <p:nvPr>
            <p:ph type="title"/>
          </p:nvPr>
        </p:nvSpPr>
        <p:spPr>
          <a:xfrm>
            <a:off x="1853708" y="1347700"/>
            <a:ext cx="7835013" cy="2960827"/>
          </a:xfrm>
        </p:spPr>
        <p:txBody>
          <a:bodyPr>
            <a:noAutofit/>
          </a:bodyPr>
          <a:lstStyle/>
          <a:p>
            <a:pPr>
              <a:lnSpc>
                <a:spcPct val="150000"/>
              </a:lnSpc>
            </a:pPr>
            <a:r>
              <a:rPr lang="zh-CN" altLang="en-US" sz="5400" dirty="0"/>
              <a:t>虚函数和多态</a:t>
            </a:r>
            <a:endParaRPr lang="en-US" sz="5000" dirty="0"/>
          </a:p>
        </p:txBody>
      </p:sp>
    </p:spTree>
    <p:extLst>
      <p:ext uri="{BB962C8B-B14F-4D97-AF65-F5344CB8AC3E}">
        <p14:creationId xmlns:p14="http://schemas.microsoft.com/office/powerpoint/2010/main" val="115606573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277E9CC-212B-4185-5886-7BBB7043244D}"/>
              </a:ext>
            </a:extLst>
          </p:cNvPr>
          <p:cNvSpPr>
            <a:spLocks noGrp="1"/>
          </p:cNvSpPr>
          <p:nvPr>
            <p:ph idx="1"/>
          </p:nvPr>
        </p:nvSpPr>
        <p:spPr>
          <a:xfrm>
            <a:off x="706464" y="369129"/>
            <a:ext cx="11141989" cy="4567971"/>
          </a:xfrm>
        </p:spPr>
        <p:txBody>
          <a:bodyPr>
            <a:noAutofit/>
          </a:bodyPr>
          <a:lstStyle/>
          <a:p>
            <a:pPr marL="0" indent="0">
              <a:lnSpc>
                <a:spcPct val="120000"/>
              </a:lnSpc>
              <a:buNone/>
            </a:pPr>
            <a:r>
              <a:rPr lang="en-US" altLang="zh-CN" sz="2400" dirty="0"/>
              <a:t>class Person { //</a:t>
            </a:r>
            <a:r>
              <a:rPr lang="zh-CN" altLang="en-US" sz="2400" dirty="0"/>
              <a:t>人</a:t>
            </a:r>
          </a:p>
          <a:p>
            <a:pPr marL="0" indent="0">
              <a:lnSpc>
                <a:spcPct val="120000"/>
              </a:lnSpc>
              <a:buNone/>
            </a:pPr>
            <a:r>
              <a:rPr lang="en-US" altLang="zh-CN" sz="2400" dirty="0"/>
              <a:t>protected:</a:t>
            </a:r>
          </a:p>
          <a:p>
            <a:pPr marL="0" indent="0">
              <a:lnSpc>
                <a:spcPct val="120000"/>
              </a:lnSpc>
              <a:buNone/>
            </a:pPr>
            <a:r>
              <a:rPr lang="en-US" altLang="zh-CN" sz="2400" dirty="0"/>
              <a:t>     string name{ "</a:t>
            </a:r>
            <a:r>
              <a:rPr lang="en-US" altLang="zh-CN" sz="2400" dirty="0" err="1"/>
              <a:t>noname</a:t>
            </a:r>
            <a:r>
              <a:rPr lang="en-US" altLang="zh-CN" sz="2400" dirty="0"/>
              <a:t>" };</a:t>
            </a:r>
          </a:p>
          <a:p>
            <a:pPr marL="0" indent="0">
              <a:lnSpc>
                <a:spcPct val="120000"/>
              </a:lnSpc>
              <a:buNone/>
            </a:pPr>
            <a:r>
              <a:rPr lang="en-US" altLang="zh-CN" sz="2400" dirty="0"/>
              <a:t>public:</a:t>
            </a:r>
          </a:p>
          <a:p>
            <a:pPr marL="0" indent="0">
              <a:lnSpc>
                <a:spcPct val="120000"/>
              </a:lnSpc>
              <a:buNone/>
            </a:pPr>
            <a:r>
              <a:rPr lang="en-US" altLang="zh-CN" sz="2400" dirty="0"/>
              <a:t>     Person(string n) :name(n) {}</a:t>
            </a:r>
          </a:p>
          <a:p>
            <a:pPr marL="0" indent="0">
              <a:lnSpc>
                <a:spcPct val="120000"/>
              </a:lnSpc>
              <a:buNone/>
            </a:pPr>
            <a:r>
              <a:rPr lang="en-US" altLang="zh-CN" sz="2400" dirty="0"/>
              <a:t>     void print() { </a:t>
            </a:r>
            <a:r>
              <a:rPr lang="en-US" altLang="zh-CN" sz="2400" dirty="0" err="1"/>
              <a:t>cout</a:t>
            </a:r>
            <a:r>
              <a:rPr lang="en-US" altLang="zh-CN" sz="2400" dirty="0"/>
              <a:t> &lt;&lt; name &lt;&lt; '\t'; }</a:t>
            </a:r>
          </a:p>
          <a:p>
            <a:pPr marL="0" indent="0">
              <a:lnSpc>
                <a:spcPct val="120000"/>
              </a:lnSpc>
              <a:buNone/>
            </a:pPr>
            <a:r>
              <a:rPr lang="en-US" altLang="zh-CN" sz="2400" dirty="0"/>
              <a:t>};</a:t>
            </a:r>
          </a:p>
          <a:p>
            <a:pPr marL="0" indent="0">
              <a:lnSpc>
                <a:spcPct val="120000"/>
              </a:lnSpc>
              <a:buNone/>
            </a:pPr>
            <a:endParaRPr lang="en-US" altLang="zh-CN" sz="2400" dirty="0"/>
          </a:p>
          <a:p>
            <a:pPr marL="0" indent="0">
              <a:lnSpc>
                <a:spcPct val="120000"/>
              </a:lnSpc>
              <a:buNone/>
            </a:pPr>
            <a:r>
              <a:rPr lang="en-US" altLang="zh-CN" sz="2400" dirty="0"/>
              <a:t>class Teacher :public Person { //</a:t>
            </a:r>
            <a:r>
              <a:rPr lang="zh-CN" altLang="en-US" sz="2400" dirty="0"/>
              <a:t>教师	</a:t>
            </a:r>
          </a:p>
          <a:p>
            <a:pPr marL="0" indent="0">
              <a:lnSpc>
                <a:spcPct val="120000"/>
              </a:lnSpc>
              <a:buNone/>
            </a:pPr>
            <a:r>
              <a:rPr lang="en-US" altLang="zh-CN" sz="2400" dirty="0"/>
              <a:t>public:</a:t>
            </a:r>
          </a:p>
          <a:p>
            <a:pPr marL="0" indent="0">
              <a:lnSpc>
                <a:spcPct val="120000"/>
              </a:lnSpc>
              <a:buNone/>
            </a:pPr>
            <a:r>
              <a:rPr lang="en-US" altLang="zh-CN" sz="2400" dirty="0"/>
              <a:t>     string title{"</a:t>
            </a:r>
            <a:r>
              <a:rPr lang="zh-CN" altLang="en-US" sz="2400" dirty="0"/>
              <a:t>讲师</a:t>
            </a:r>
            <a:r>
              <a:rPr lang="en-US" altLang="zh-CN" sz="2400" dirty="0"/>
              <a:t>"};     //</a:t>
            </a:r>
            <a:r>
              <a:rPr lang="zh-CN" altLang="en-US" sz="2400" dirty="0"/>
              <a:t>职称</a:t>
            </a:r>
          </a:p>
          <a:p>
            <a:pPr marL="0" indent="0">
              <a:lnSpc>
                <a:spcPct val="120000"/>
              </a:lnSpc>
              <a:buNone/>
            </a:pPr>
            <a:r>
              <a:rPr lang="zh-CN" altLang="en-US" sz="2400" dirty="0"/>
              <a:t>    </a:t>
            </a:r>
            <a:r>
              <a:rPr lang="en-US" altLang="zh-CN" sz="2400" dirty="0"/>
              <a:t>Teacher(string n, string t) :Person(n), title(t) {}</a:t>
            </a:r>
          </a:p>
          <a:p>
            <a:pPr marL="0" indent="0">
              <a:lnSpc>
                <a:spcPct val="120000"/>
              </a:lnSpc>
              <a:buNone/>
            </a:pPr>
            <a:r>
              <a:rPr lang="en-US" altLang="zh-CN" sz="2400" dirty="0"/>
              <a:t>    void print()  { Person::print(); </a:t>
            </a:r>
            <a:r>
              <a:rPr lang="en-US" altLang="zh-CN" sz="2400" dirty="0" err="1"/>
              <a:t>cout</a:t>
            </a:r>
            <a:r>
              <a:rPr lang="en-US" altLang="zh-CN" sz="2400" dirty="0"/>
              <a:t> &lt;&lt; score &lt;&lt; '\n'; }</a:t>
            </a:r>
          </a:p>
          <a:p>
            <a:pPr marL="0" indent="0">
              <a:lnSpc>
                <a:spcPct val="120000"/>
              </a:lnSpc>
              <a:buNone/>
            </a:pPr>
            <a:r>
              <a:rPr lang="en-US" altLang="zh-CN" sz="2400" dirty="0"/>
              <a:t>};</a:t>
            </a:r>
            <a:endParaRPr lang="zh-CN" altLang="en-US" sz="2400" dirty="0"/>
          </a:p>
        </p:txBody>
      </p:sp>
    </p:spTree>
    <p:extLst>
      <p:ext uri="{BB962C8B-B14F-4D97-AF65-F5344CB8AC3E}">
        <p14:creationId xmlns:p14="http://schemas.microsoft.com/office/powerpoint/2010/main" val="1363243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053DEE-0A2A-4ECE-A85E-7A101CE6EECB}"/>
              </a:ext>
            </a:extLst>
          </p:cNvPr>
          <p:cNvSpPr>
            <a:spLocks noGrp="1"/>
          </p:cNvSpPr>
          <p:nvPr>
            <p:ph type="title"/>
          </p:nvPr>
        </p:nvSpPr>
        <p:spPr/>
        <p:txBody>
          <a:bodyPr/>
          <a:lstStyle/>
          <a:p>
            <a:r>
              <a:rPr lang="en-US" dirty="0"/>
              <a:t>is-a</a:t>
            </a:r>
            <a:r>
              <a:rPr lang="zh-CN" altLang="en-US" dirty="0"/>
              <a:t>和</a:t>
            </a:r>
            <a:r>
              <a:rPr lang="en-US" altLang="zh-CN" dirty="0"/>
              <a:t>belong to</a:t>
            </a:r>
            <a:endParaRPr lang="en-US" dirty="0"/>
          </a:p>
        </p:txBody>
      </p:sp>
      <p:sp>
        <p:nvSpPr>
          <p:cNvPr id="3" name="内容占位符 2">
            <a:extLst>
              <a:ext uri="{FF2B5EF4-FFF2-40B4-BE49-F238E27FC236}">
                <a16:creationId xmlns:a16="http://schemas.microsoft.com/office/drawing/2014/main" id="{BA6D0839-B62F-417A-BF3A-69AEF7E1F62F}"/>
              </a:ext>
            </a:extLst>
          </p:cNvPr>
          <p:cNvSpPr>
            <a:spLocks noGrp="1"/>
          </p:cNvSpPr>
          <p:nvPr>
            <p:ph idx="1"/>
          </p:nvPr>
        </p:nvSpPr>
        <p:spPr/>
        <p:txBody>
          <a:bodyPr/>
          <a:lstStyle/>
          <a:p>
            <a:r>
              <a:rPr lang="zh-CN" altLang="en-US" dirty="0"/>
              <a:t>继承关系：</a:t>
            </a:r>
            <a:r>
              <a:rPr lang="en-US" dirty="0"/>
              <a:t>Dog</a:t>
            </a:r>
            <a:r>
              <a:rPr lang="zh-CN" altLang="en-US" dirty="0"/>
              <a:t>（狗）也是一种（</a:t>
            </a:r>
            <a:r>
              <a:rPr lang="en-US" b="1" dirty="0"/>
              <a:t>is a</a:t>
            </a:r>
            <a:r>
              <a:rPr lang="zh-CN" altLang="en-US" dirty="0"/>
              <a:t>）</a:t>
            </a:r>
            <a:r>
              <a:rPr lang="en-US" dirty="0"/>
              <a:t>Animal</a:t>
            </a:r>
            <a:r>
              <a:rPr lang="zh-CN" altLang="en-US" dirty="0"/>
              <a:t>（动物）表达了概念之间的继承关系，也称为</a:t>
            </a:r>
            <a:r>
              <a:rPr lang="en-US" b="1" dirty="0">
                <a:solidFill>
                  <a:srgbClr val="0070C0"/>
                </a:solidFill>
              </a:rPr>
              <a:t>is a</a:t>
            </a:r>
            <a:r>
              <a:rPr lang="en-US" dirty="0">
                <a:solidFill>
                  <a:srgbClr val="0070C0"/>
                </a:solidFill>
              </a:rPr>
              <a:t> </a:t>
            </a:r>
            <a:r>
              <a:rPr lang="zh-CN" altLang="en-US" dirty="0"/>
              <a:t>关系。</a:t>
            </a:r>
            <a:endParaRPr lang="en-US" altLang="zh-CN" dirty="0"/>
          </a:p>
          <a:p>
            <a:endParaRPr lang="en-US" altLang="zh-CN" dirty="0"/>
          </a:p>
          <a:p>
            <a:r>
              <a:rPr lang="zh-CN" altLang="en-US" dirty="0"/>
              <a:t>包含（属于）关系：一个日期（</a:t>
            </a:r>
            <a:r>
              <a:rPr lang="en-US" dirty="0"/>
              <a:t>Date</a:t>
            </a:r>
            <a:r>
              <a:rPr lang="zh-CN" altLang="en-US" dirty="0"/>
              <a:t>）包含了年（</a:t>
            </a:r>
            <a:r>
              <a:rPr lang="en-US" dirty="0"/>
              <a:t>year</a:t>
            </a:r>
            <a:r>
              <a:rPr lang="zh-CN" altLang="en-US" dirty="0"/>
              <a:t>）、月（</a:t>
            </a:r>
            <a:r>
              <a:rPr lang="en-US" dirty="0"/>
              <a:t>month</a:t>
            </a:r>
            <a:r>
              <a:rPr lang="zh-CN" altLang="en-US" dirty="0"/>
              <a:t>）、日（</a:t>
            </a:r>
            <a:r>
              <a:rPr lang="en-US" dirty="0"/>
              <a:t>day</a:t>
            </a:r>
            <a:r>
              <a:rPr lang="zh-CN" altLang="en-US" dirty="0"/>
              <a:t>），</a:t>
            </a:r>
            <a:endParaRPr lang="en-US" altLang="zh-CN" dirty="0"/>
          </a:p>
          <a:p>
            <a:pPr marL="0" indent="0">
              <a:buNone/>
            </a:pPr>
            <a:r>
              <a:rPr lang="en-US" altLang="zh-CN" dirty="0"/>
              <a:t>   </a:t>
            </a:r>
            <a:r>
              <a:rPr lang="zh-CN" altLang="en-US" dirty="0"/>
              <a:t>将年（</a:t>
            </a:r>
            <a:r>
              <a:rPr lang="en-US" dirty="0"/>
              <a:t>year</a:t>
            </a:r>
            <a:r>
              <a:rPr lang="zh-CN" altLang="en-US" dirty="0"/>
              <a:t>）、月（</a:t>
            </a:r>
            <a:r>
              <a:rPr lang="en-US" dirty="0"/>
              <a:t>month</a:t>
            </a:r>
            <a:r>
              <a:rPr lang="zh-CN" altLang="en-US" dirty="0"/>
              <a:t>）、日（</a:t>
            </a:r>
            <a:r>
              <a:rPr lang="en-US" dirty="0"/>
              <a:t>day</a:t>
            </a:r>
            <a:r>
              <a:rPr lang="zh-CN" altLang="en-US" dirty="0"/>
              <a:t>）定义为</a:t>
            </a:r>
            <a:r>
              <a:rPr lang="en-US" dirty="0"/>
              <a:t>Date</a:t>
            </a:r>
            <a:r>
              <a:rPr lang="zh-CN" altLang="en-US" dirty="0"/>
              <a:t>类对象的成员变量就表示了这种</a:t>
            </a:r>
            <a:r>
              <a:rPr lang="en-US" dirty="0">
                <a:solidFill>
                  <a:srgbClr val="0070C0"/>
                </a:solidFill>
              </a:rPr>
              <a:t>belong to</a:t>
            </a:r>
            <a:r>
              <a:rPr lang="zh-CN" altLang="en-US" dirty="0"/>
              <a:t>关系。</a:t>
            </a:r>
            <a:endParaRPr lang="en-US" dirty="0"/>
          </a:p>
          <a:p>
            <a:endParaRPr lang="en-US" dirty="0"/>
          </a:p>
        </p:txBody>
      </p:sp>
    </p:spTree>
    <p:extLst>
      <p:ext uri="{BB962C8B-B14F-4D97-AF65-F5344CB8AC3E}">
        <p14:creationId xmlns:p14="http://schemas.microsoft.com/office/powerpoint/2010/main" val="147893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277E9CC-212B-4185-5886-7BBB7043244D}"/>
              </a:ext>
            </a:extLst>
          </p:cNvPr>
          <p:cNvSpPr>
            <a:spLocks noGrp="1"/>
          </p:cNvSpPr>
          <p:nvPr>
            <p:ph idx="1"/>
          </p:nvPr>
        </p:nvSpPr>
        <p:spPr>
          <a:xfrm>
            <a:off x="768458" y="531860"/>
            <a:ext cx="10515600" cy="5628716"/>
          </a:xfrm>
        </p:spPr>
        <p:txBody>
          <a:bodyPr>
            <a:normAutofit fontScale="92500" lnSpcReduction="10000"/>
          </a:bodyPr>
          <a:lstStyle/>
          <a:p>
            <a:pPr marL="0" indent="0">
              <a:buNone/>
            </a:pPr>
            <a:r>
              <a:rPr lang="en-US" altLang="zh-CN" dirty="0"/>
              <a:t>int main() {</a:t>
            </a:r>
          </a:p>
          <a:p>
            <a:pPr marL="0" indent="0">
              <a:buNone/>
            </a:pPr>
            <a:r>
              <a:rPr lang="en-US" altLang="zh-CN" dirty="0"/>
              <a:t>     Person p{ "Li Ping" }, *pp = &amp;p; //pp</a:t>
            </a:r>
            <a:r>
              <a:rPr lang="zh-CN" altLang="en-US" dirty="0"/>
              <a:t>指向了</a:t>
            </a:r>
            <a:r>
              <a:rPr lang="en-US" altLang="zh-CN" dirty="0"/>
              <a:t>Person</a:t>
            </a:r>
            <a:r>
              <a:rPr lang="zh-CN" altLang="en-US" dirty="0"/>
              <a:t>对象</a:t>
            </a:r>
          </a:p>
          <a:p>
            <a:pPr marL="0" indent="0">
              <a:buNone/>
            </a:pPr>
            <a:r>
              <a:rPr lang="en-US" altLang="zh-CN" dirty="0"/>
              <a:t>     Teacher t{ "</a:t>
            </a:r>
            <a:r>
              <a:rPr lang="zh-CN" altLang="en-US" dirty="0"/>
              <a:t>王强</a:t>
            </a:r>
            <a:r>
              <a:rPr lang="en-US" altLang="zh-CN" dirty="0"/>
              <a:t>","</a:t>
            </a:r>
            <a:r>
              <a:rPr lang="zh-CN" altLang="en-US" dirty="0"/>
              <a:t>教授</a:t>
            </a:r>
            <a:r>
              <a:rPr lang="en-US" altLang="zh-CN" dirty="0"/>
              <a:t>" };</a:t>
            </a:r>
          </a:p>
          <a:p>
            <a:pPr marL="0" indent="0">
              <a:buNone/>
            </a:pPr>
            <a:r>
              <a:rPr lang="en-US" altLang="zh-CN" dirty="0"/>
              <a:t>     </a:t>
            </a:r>
            <a:r>
              <a:rPr lang="en-US" altLang="zh-CN" b="1" dirty="0"/>
              <a:t>pp-&gt;print();             </a:t>
            </a:r>
            <a:r>
              <a:rPr lang="en-US" altLang="zh-CN" dirty="0"/>
              <a:t>//</a:t>
            </a:r>
            <a:r>
              <a:rPr lang="zh-CN" altLang="en-US" dirty="0"/>
              <a:t>调用的是</a:t>
            </a:r>
            <a:r>
              <a:rPr lang="en-US" altLang="zh-CN" dirty="0"/>
              <a:t>Person</a:t>
            </a:r>
            <a:r>
              <a:rPr lang="zh-CN" altLang="en-US" dirty="0"/>
              <a:t>的</a:t>
            </a:r>
            <a:r>
              <a:rPr lang="en-US" altLang="zh-CN" dirty="0"/>
              <a:t>print()</a:t>
            </a:r>
          </a:p>
          <a:p>
            <a:pPr marL="0" indent="0">
              <a:buNone/>
            </a:pPr>
            <a:r>
              <a:rPr lang="en-US" altLang="zh-CN" dirty="0"/>
              <a:t>     </a:t>
            </a:r>
            <a:r>
              <a:rPr lang="en-US" altLang="zh-CN" dirty="0" err="1"/>
              <a:t>cout</a:t>
            </a:r>
            <a:r>
              <a:rPr lang="en-US" altLang="zh-CN" dirty="0"/>
              <a:t> &lt;&lt; '\n’;</a:t>
            </a:r>
          </a:p>
          <a:p>
            <a:pPr marL="0" indent="0">
              <a:buNone/>
            </a:pPr>
            <a:r>
              <a:rPr lang="en-US" altLang="zh-CN" dirty="0"/>
              <a:t>     pp = &amp;t;                    //pp</a:t>
            </a:r>
            <a:r>
              <a:rPr lang="zh-CN" altLang="en-US" dirty="0"/>
              <a:t>指向了</a:t>
            </a:r>
            <a:r>
              <a:rPr lang="en-US" altLang="zh-CN" dirty="0"/>
              <a:t>Teacher</a:t>
            </a:r>
            <a:r>
              <a:rPr lang="zh-CN" altLang="en-US" dirty="0"/>
              <a:t>对象</a:t>
            </a:r>
          </a:p>
          <a:p>
            <a:pPr marL="0" indent="0">
              <a:buNone/>
            </a:pPr>
            <a:r>
              <a:rPr lang="zh-CN" altLang="en-US" b="1" dirty="0"/>
              <a:t>     </a:t>
            </a:r>
            <a:r>
              <a:rPr lang="en-US" altLang="zh-CN" b="1" dirty="0"/>
              <a:t>pp-&gt;print();</a:t>
            </a:r>
            <a:r>
              <a:rPr lang="en-US" altLang="zh-CN" dirty="0"/>
              <a:t>	   //</a:t>
            </a:r>
            <a:r>
              <a:rPr lang="zh-CN" altLang="en-US" dirty="0"/>
              <a:t>调用的是</a:t>
            </a:r>
            <a:r>
              <a:rPr lang="en-US" altLang="zh-CN" dirty="0"/>
              <a:t>Person</a:t>
            </a:r>
            <a:r>
              <a:rPr lang="zh-CN" altLang="en-US" dirty="0"/>
              <a:t>的</a:t>
            </a:r>
            <a:r>
              <a:rPr lang="en-US" altLang="zh-CN" dirty="0"/>
              <a:t>print()</a:t>
            </a:r>
          </a:p>
          <a:p>
            <a:pPr marL="0" indent="0">
              <a:buNone/>
            </a:pPr>
            <a:r>
              <a:rPr lang="en-US" altLang="zh-CN" dirty="0"/>
              <a:t>     </a:t>
            </a:r>
            <a:r>
              <a:rPr lang="en-US" altLang="zh-CN" dirty="0" err="1"/>
              <a:t>cout</a:t>
            </a:r>
            <a:r>
              <a:rPr lang="en-US" altLang="zh-CN" dirty="0"/>
              <a:t> &lt;&lt; '\n';</a:t>
            </a:r>
          </a:p>
          <a:p>
            <a:pPr marL="0" indent="0">
              <a:buNone/>
            </a:pPr>
            <a:r>
              <a:rPr lang="en-US" altLang="zh-CN" dirty="0"/>
              <a:t>     Person &amp;r = t;        //</a:t>
            </a:r>
            <a:r>
              <a:rPr lang="zh-CN" altLang="en-US" dirty="0"/>
              <a:t>基类引用变量可以引用派生类对象</a:t>
            </a:r>
          </a:p>
          <a:p>
            <a:pPr marL="0" indent="0">
              <a:buNone/>
            </a:pPr>
            <a:r>
              <a:rPr lang="zh-CN" altLang="en-US" b="1" dirty="0"/>
              <a:t>     </a:t>
            </a:r>
            <a:r>
              <a:rPr lang="en-US" altLang="zh-CN" b="1" dirty="0" err="1"/>
              <a:t>r.print</a:t>
            </a:r>
            <a:r>
              <a:rPr lang="en-US" altLang="zh-CN" b="1" dirty="0"/>
              <a:t>();                  </a:t>
            </a:r>
            <a:r>
              <a:rPr lang="en-US" altLang="zh-CN" dirty="0"/>
              <a:t>//</a:t>
            </a:r>
            <a:r>
              <a:rPr lang="zh-CN" altLang="en-US" dirty="0"/>
              <a:t>调用的是</a:t>
            </a:r>
            <a:r>
              <a:rPr lang="en-US" altLang="zh-CN" dirty="0"/>
              <a:t>Person</a:t>
            </a:r>
            <a:r>
              <a:rPr lang="zh-CN" altLang="en-US" dirty="0"/>
              <a:t>的</a:t>
            </a:r>
            <a:r>
              <a:rPr lang="en-US" altLang="zh-CN" dirty="0"/>
              <a:t>print()</a:t>
            </a:r>
          </a:p>
          <a:p>
            <a:pPr marL="0" indent="0">
              <a:buNone/>
            </a:pPr>
            <a:r>
              <a:rPr lang="en-US" altLang="zh-CN" dirty="0"/>
              <a:t>}</a:t>
            </a:r>
            <a:endParaRPr lang="zh-CN" altLang="en-US" dirty="0"/>
          </a:p>
        </p:txBody>
      </p:sp>
      <p:sp>
        <p:nvSpPr>
          <p:cNvPr id="2" name="文本框 1">
            <a:extLst>
              <a:ext uri="{FF2B5EF4-FFF2-40B4-BE49-F238E27FC236}">
                <a16:creationId xmlns:a16="http://schemas.microsoft.com/office/drawing/2014/main" id="{3656355D-8FEE-9717-633F-21292A435837}"/>
              </a:ext>
            </a:extLst>
          </p:cNvPr>
          <p:cNvSpPr txBox="1"/>
          <p:nvPr/>
        </p:nvSpPr>
        <p:spPr>
          <a:xfrm>
            <a:off x="3006671" y="5802920"/>
            <a:ext cx="7338448" cy="523220"/>
          </a:xfrm>
          <a:prstGeom prst="rect">
            <a:avLst/>
          </a:prstGeom>
          <a:noFill/>
        </p:spPr>
        <p:txBody>
          <a:bodyPr wrap="square" rtlCol="0">
            <a:spAutoFit/>
          </a:bodyPr>
          <a:lstStyle/>
          <a:p>
            <a:r>
              <a:rPr lang="zh-CN" altLang="en-US" sz="2800" b="1" dirty="0"/>
              <a:t>基类指针调用的总是基类的</a:t>
            </a:r>
            <a:r>
              <a:rPr lang="en-US" altLang="zh-CN" sz="2800" b="1" dirty="0"/>
              <a:t>print()</a:t>
            </a:r>
            <a:r>
              <a:rPr lang="zh-CN" altLang="en-US" sz="2800" b="1" dirty="0"/>
              <a:t>函数！</a:t>
            </a:r>
          </a:p>
        </p:txBody>
      </p:sp>
    </p:spTree>
    <p:extLst>
      <p:ext uri="{BB962C8B-B14F-4D97-AF65-F5344CB8AC3E}">
        <p14:creationId xmlns:p14="http://schemas.microsoft.com/office/powerpoint/2010/main" val="1386485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38837B-A2B7-8E2D-7007-A580349CE234}"/>
              </a:ext>
            </a:extLst>
          </p:cNvPr>
          <p:cNvSpPr>
            <a:spLocks noGrp="1"/>
          </p:cNvSpPr>
          <p:nvPr>
            <p:ph type="title"/>
          </p:nvPr>
        </p:nvSpPr>
        <p:spPr/>
        <p:txBody>
          <a:bodyPr/>
          <a:lstStyle/>
          <a:p>
            <a:r>
              <a:rPr lang="zh-CN" altLang="en-US" dirty="0"/>
              <a:t>虚函数</a:t>
            </a:r>
          </a:p>
        </p:txBody>
      </p:sp>
      <p:sp>
        <p:nvSpPr>
          <p:cNvPr id="3" name="内容占位符 2">
            <a:extLst>
              <a:ext uri="{FF2B5EF4-FFF2-40B4-BE49-F238E27FC236}">
                <a16:creationId xmlns:a16="http://schemas.microsoft.com/office/drawing/2014/main" id="{D46249D7-6FF1-4AED-A08B-6B71BE91A4F4}"/>
              </a:ext>
            </a:extLst>
          </p:cNvPr>
          <p:cNvSpPr>
            <a:spLocks noGrp="1"/>
          </p:cNvSpPr>
          <p:nvPr>
            <p:ph idx="1"/>
          </p:nvPr>
        </p:nvSpPr>
        <p:spPr/>
        <p:txBody>
          <a:bodyPr/>
          <a:lstStyle/>
          <a:p>
            <a:r>
              <a:rPr lang="zh-CN" altLang="en-US" dirty="0"/>
              <a:t>在成员函数前添加</a:t>
            </a:r>
            <a:r>
              <a:rPr lang="en-US" altLang="zh-CN" dirty="0">
                <a:solidFill>
                  <a:schemeClr val="accent1"/>
                </a:solidFill>
              </a:rPr>
              <a:t>virtual</a:t>
            </a:r>
            <a:r>
              <a:rPr lang="zh-CN" altLang="en-US" dirty="0"/>
              <a:t>关键字，该函数就成了</a:t>
            </a:r>
            <a:r>
              <a:rPr lang="zh-CN" altLang="en-US" b="1" dirty="0"/>
              <a:t>虚函数</a:t>
            </a:r>
            <a:r>
              <a:rPr lang="zh-CN" altLang="en-US" dirty="0"/>
              <a:t>！</a:t>
            </a:r>
          </a:p>
        </p:txBody>
      </p:sp>
      <p:sp>
        <p:nvSpPr>
          <p:cNvPr id="5" name="文本框 4">
            <a:extLst>
              <a:ext uri="{FF2B5EF4-FFF2-40B4-BE49-F238E27FC236}">
                <a16:creationId xmlns:a16="http://schemas.microsoft.com/office/drawing/2014/main" id="{B1AD3168-425E-1F7F-4D1C-5BF114B9F4F9}"/>
              </a:ext>
            </a:extLst>
          </p:cNvPr>
          <p:cNvSpPr txBox="1"/>
          <p:nvPr/>
        </p:nvSpPr>
        <p:spPr>
          <a:xfrm>
            <a:off x="1009327" y="2501751"/>
            <a:ext cx="7444998" cy="3165162"/>
          </a:xfrm>
          <a:prstGeom prst="rect">
            <a:avLst/>
          </a:prstGeom>
          <a:noFill/>
        </p:spPr>
        <p:txBody>
          <a:bodyPr wrap="square">
            <a:spAutoFit/>
          </a:bodyPr>
          <a:lstStyle/>
          <a:p>
            <a:pPr marL="0" indent="0">
              <a:lnSpc>
                <a:spcPct val="120000"/>
              </a:lnSpc>
              <a:buNone/>
            </a:pPr>
            <a:r>
              <a:rPr lang="en-US" altLang="zh-CN" sz="2400" dirty="0"/>
              <a:t>class Person { //</a:t>
            </a:r>
            <a:r>
              <a:rPr lang="zh-CN" altLang="en-US" sz="2400" dirty="0"/>
              <a:t>人</a:t>
            </a:r>
          </a:p>
          <a:p>
            <a:pPr marL="0" indent="0">
              <a:lnSpc>
                <a:spcPct val="120000"/>
              </a:lnSpc>
              <a:buNone/>
            </a:pPr>
            <a:r>
              <a:rPr lang="en-US" altLang="zh-CN" sz="2400" dirty="0"/>
              <a:t>protected:</a:t>
            </a:r>
          </a:p>
          <a:p>
            <a:pPr marL="0" indent="0">
              <a:lnSpc>
                <a:spcPct val="120000"/>
              </a:lnSpc>
              <a:buNone/>
            </a:pPr>
            <a:r>
              <a:rPr lang="en-US" altLang="zh-CN" sz="2400" dirty="0"/>
              <a:t>     string name{ "</a:t>
            </a:r>
            <a:r>
              <a:rPr lang="en-US" altLang="zh-CN" sz="2400" dirty="0" err="1"/>
              <a:t>noname</a:t>
            </a:r>
            <a:r>
              <a:rPr lang="en-US" altLang="zh-CN" sz="2400" dirty="0"/>
              <a:t>" };</a:t>
            </a:r>
          </a:p>
          <a:p>
            <a:pPr marL="0" indent="0">
              <a:lnSpc>
                <a:spcPct val="120000"/>
              </a:lnSpc>
              <a:buNone/>
            </a:pPr>
            <a:r>
              <a:rPr lang="en-US" altLang="zh-CN" sz="2400" dirty="0"/>
              <a:t>public:</a:t>
            </a:r>
          </a:p>
          <a:p>
            <a:pPr marL="0" indent="0">
              <a:lnSpc>
                <a:spcPct val="120000"/>
              </a:lnSpc>
              <a:buNone/>
            </a:pPr>
            <a:r>
              <a:rPr lang="en-US" altLang="zh-CN" sz="2400" dirty="0"/>
              <a:t>     Person(string n) :name(n) {}</a:t>
            </a:r>
          </a:p>
          <a:p>
            <a:pPr marL="0" indent="0">
              <a:lnSpc>
                <a:spcPct val="120000"/>
              </a:lnSpc>
              <a:buNone/>
            </a:pPr>
            <a:r>
              <a:rPr lang="en-US" altLang="zh-CN" sz="2400" b="1" dirty="0"/>
              <a:t>     virtual </a:t>
            </a:r>
            <a:r>
              <a:rPr lang="en-US" altLang="zh-CN" sz="2400" dirty="0"/>
              <a:t>void print() { </a:t>
            </a:r>
            <a:r>
              <a:rPr lang="en-US" altLang="zh-CN" sz="2400" dirty="0" err="1"/>
              <a:t>cout</a:t>
            </a:r>
            <a:r>
              <a:rPr lang="en-US" altLang="zh-CN" sz="2400" dirty="0"/>
              <a:t> &lt;&lt; name &lt;&lt; '\t'; }</a:t>
            </a:r>
          </a:p>
          <a:p>
            <a:pPr marL="0" indent="0">
              <a:lnSpc>
                <a:spcPct val="120000"/>
              </a:lnSpc>
              <a:buNone/>
            </a:pPr>
            <a:r>
              <a:rPr lang="en-US" altLang="zh-CN" sz="2400" dirty="0"/>
              <a:t>};</a:t>
            </a:r>
          </a:p>
        </p:txBody>
      </p:sp>
    </p:spTree>
    <p:extLst>
      <p:ext uri="{BB962C8B-B14F-4D97-AF65-F5344CB8AC3E}">
        <p14:creationId xmlns:p14="http://schemas.microsoft.com/office/powerpoint/2010/main" val="13573861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277E9CC-212B-4185-5886-7BBB7043244D}"/>
              </a:ext>
            </a:extLst>
          </p:cNvPr>
          <p:cNvSpPr>
            <a:spLocks noGrp="1"/>
          </p:cNvSpPr>
          <p:nvPr>
            <p:ph idx="1"/>
          </p:nvPr>
        </p:nvSpPr>
        <p:spPr>
          <a:xfrm>
            <a:off x="768458" y="531860"/>
            <a:ext cx="10515600" cy="5628716"/>
          </a:xfrm>
        </p:spPr>
        <p:txBody>
          <a:bodyPr>
            <a:normAutofit fontScale="92500" lnSpcReduction="10000"/>
          </a:bodyPr>
          <a:lstStyle/>
          <a:p>
            <a:pPr marL="0" indent="0">
              <a:buNone/>
            </a:pPr>
            <a:r>
              <a:rPr lang="en-US" altLang="zh-CN" dirty="0"/>
              <a:t>int main() {</a:t>
            </a:r>
          </a:p>
          <a:p>
            <a:pPr marL="0" indent="0">
              <a:buNone/>
            </a:pPr>
            <a:r>
              <a:rPr lang="en-US" altLang="zh-CN" dirty="0"/>
              <a:t>     Person p{ "Li Ping" }, *pp = &amp;p; //pp</a:t>
            </a:r>
            <a:r>
              <a:rPr lang="zh-CN" altLang="en-US" dirty="0"/>
              <a:t>指向了</a:t>
            </a:r>
            <a:r>
              <a:rPr lang="en-US" altLang="zh-CN" dirty="0"/>
              <a:t>Person</a:t>
            </a:r>
            <a:r>
              <a:rPr lang="zh-CN" altLang="en-US" dirty="0"/>
              <a:t>对象</a:t>
            </a:r>
          </a:p>
          <a:p>
            <a:pPr marL="0" indent="0">
              <a:buNone/>
            </a:pPr>
            <a:r>
              <a:rPr lang="en-US" altLang="zh-CN" dirty="0"/>
              <a:t>     Teacher t{ "</a:t>
            </a:r>
            <a:r>
              <a:rPr lang="zh-CN" altLang="en-US" dirty="0"/>
              <a:t>王强</a:t>
            </a:r>
            <a:r>
              <a:rPr lang="en-US" altLang="zh-CN" dirty="0"/>
              <a:t>","</a:t>
            </a:r>
            <a:r>
              <a:rPr lang="zh-CN" altLang="en-US" dirty="0"/>
              <a:t>教授</a:t>
            </a:r>
            <a:r>
              <a:rPr lang="en-US" altLang="zh-CN" dirty="0"/>
              <a:t>" };</a:t>
            </a:r>
          </a:p>
          <a:p>
            <a:pPr marL="0" indent="0">
              <a:buNone/>
            </a:pPr>
            <a:r>
              <a:rPr lang="en-US" altLang="zh-CN" dirty="0"/>
              <a:t>     </a:t>
            </a:r>
            <a:r>
              <a:rPr lang="en-US" altLang="zh-CN" b="1" dirty="0"/>
              <a:t>pp-&gt;print();             </a:t>
            </a:r>
            <a:r>
              <a:rPr lang="en-US" altLang="zh-CN" dirty="0"/>
              <a:t>//</a:t>
            </a:r>
            <a:r>
              <a:rPr lang="zh-CN" altLang="en-US" dirty="0"/>
              <a:t>调用的是</a:t>
            </a:r>
            <a:r>
              <a:rPr lang="en-US" altLang="zh-CN" dirty="0"/>
              <a:t>Person</a:t>
            </a:r>
            <a:r>
              <a:rPr lang="zh-CN" altLang="en-US" dirty="0"/>
              <a:t>的</a:t>
            </a:r>
            <a:r>
              <a:rPr lang="en-US" altLang="zh-CN" dirty="0"/>
              <a:t>print()</a:t>
            </a:r>
          </a:p>
          <a:p>
            <a:pPr marL="0" indent="0">
              <a:buNone/>
            </a:pPr>
            <a:r>
              <a:rPr lang="en-US" altLang="zh-CN" dirty="0"/>
              <a:t>     </a:t>
            </a:r>
            <a:r>
              <a:rPr lang="en-US" altLang="zh-CN" dirty="0" err="1"/>
              <a:t>cout</a:t>
            </a:r>
            <a:r>
              <a:rPr lang="en-US" altLang="zh-CN" dirty="0"/>
              <a:t> &lt;&lt; '\n’;</a:t>
            </a:r>
          </a:p>
          <a:p>
            <a:pPr marL="0" indent="0">
              <a:buNone/>
            </a:pPr>
            <a:r>
              <a:rPr lang="en-US" altLang="zh-CN" dirty="0"/>
              <a:t>     pp = &amp;t;                    //pp</a:t>
            </a:r>
            <a:r>
              <a:rPr lang="zh-CN" altLang="en-US" dirty="0"/>
              <a:t>指向了</a:t>
            </a:r>
            <a:r>
              <a:rPr lang="en-US" altLang="zh-CN" dirty="0"/>
              <a:t>Teacher</a:t>
            </a:r>
            <a:r>
              <a:rPr lang="zh-CN" altLang="en-US" dirty="0"/>
              <a:t>对象</a:t>
            </a:r>
          </a:p>
          <a:p>
            <a:pPr marL="0" indent="0">
              <a:buNone/>
            </a:pPr>
            <a:r>
              <a:rPr lang="zh-CN" altLang="en-US" b="1" dirty="0"/>
              <a:t>     </a:t>
            </a:r>
            <a:r>
              <a:rPr lang="en-US" altLang="zh-CN" b="1" dirty="0"/>
              <a:t>pp-&gt;print();</a:t>
            </a:r>
            <a:r>
              <a:rPr lang="en-US" altLang="zh-CN" dirty="0"/>
              <a:t>	   //</a:t>
            </a:r>
            <a:r>
              <a:rPr lang="zh-CN" altLang="en-US" dirty="0"/>
              <a:t>调用的是</a:t>
            </a:r>
            <a:r>
              <a:rPr lang="en-US" altLang="zh-CN" b="1" dirty="0">
                <a:solidFill>
                  <a:srgbClr val="FF0000"/>
                </a:solidFill>
              </a:rPr>
              <a:t>Teacher</a:t>
            </a:r>
            <a:r>
              <a:rPr lang="zh-CN" altLang="en-US" dirty="0"/>
              <a:t>的</a:t>
            </a:r>
            <a:r>
              <a:rPr lang="en-US" altLang="zh-CN" dirty="0"/>
              <a:t>print()</a:t>
            </a:r>
          </a:p>
          <a:p>
            <a:pPr marL="0" indent="0">
              <a:buNone/>
            </a:pPr>
            <a:r>
              <a:rPr lang="en-US" altLang="zh-CN" dirty="0"/>
              <a:t>     </a:t>
            </a:r>
            <a:r>
              <a:rPr lang="en-US" altLang="zh-CN" dirty="0" err="1"/>
              <a:t>cout</a:t>
            </a:r>
            <a:r>
              <a:rPr lang="en-US" altLang="zh-CN" dirty="0"/>
              <a:t> &lt;&lt; '\n';</a:t>
            </a:r>
          </a:p>
          <a:p>
            <a:pPr marL="0" indent="0">
              <a:buNone/>
            </a:pPr>
            <a:r>
              <a:rPr lang="en-US" altLang="zh-CN" dirty="0"/>
              <a:t>     Person &amp;r = t;        //</a:t>
            </a:r>
            <a:r>
              <a:rPr lang="zh-CN" altLang="en-US" dirty="0"/>
              <a:t>基类引用变量可以引用派生类对象</a:t>
            </a:r>
          </a:p>
          <a:p>
            <a:pPr marL="0" indent="0">
              <a:buNone/>
            </a:pPr>
            <a:r>
              <a:rPr lang="zh-CN" altLang="en-US" b="1" dirty="0"/>
              <a:t>     </a:t>
            </a:r>
            <a:r>
              <a:rPr lang="en-US" altLang="zh-CN" b="1" dirty="0" err="1"/>
              <a:t>r.print</a:t>
            </a:r>
            <a:r>
              <a:rPr lang="en-US" altLang="zh-CN" b="1" dirty="0"/>
              <a:t>();                  </a:t>
            </a:r>
            <a:r>
              <a:rPr lang="en-US" altLang="zh-CN" dirty="0"/>
              <a:t>//</a:t>
            </a:r>
            <a:r>
              <a:rPr lang="zh-CN" altLang="en-US" dirty="0"/>
              <a:t>调用的是</a:t>
            </a:r>
            <a:r>
              <a:rPr lang="en-US" altLang="zh-CN" b="1" dirty="0">
                <a:solidFill>
                  <a:srgbClr val="FF0000"/>
                </a:solidFill>
              </a:rPr>
              <a:t>Teacher</a:t>
            </a:r>
            <a:r>
              <a:rPr lang="zh-CN" altLang="en-US" dirty="0"/>
              <a:t>的</a:t>
            </a:r>
            <a:r>
              <a:rPr lang="en-US" altLang="zh-CN" dirty="0"/>
              <a:t>print()</a:t>
            </a:r>
          </a:p>
          <a:p>
            <a:pPr marL="0" indent="0">
              <a:buNone/>
            </a:pPr>
            <a:r>
              <a:rPr lang="en-US" altLang="zh-CN" dirty="0"/>
              <a:t>}</a:t>
            </a:r>
            <a:endParaRPr lang="zh-CN" altLang="en-US" dirty="0"/>
          </a:p>
        </p:txBody>
      </p:sp>
      <p:sp>
        <p:nvSpPr>
          <p:cNvPr id="2" name="文本框 1">
            <a:extLst>
              <a:ext uri="{FF2B5EF4-FFF2-40B4-BE49-F238E27FC236}">
                <a16:creationId xmlns:a16="http://schemas.microsoft.com/office/drawing/2014/main" id="{3656355D-8FEE-9717-633F-21292A435837}"/>
              </a:ext>
            </a:extLst>
          </p:cNvPr>
          <p:cNvSpPr txBox="1"/>
          <p:nvPr/>
        </p:nvSpPr>
        <p:spPr>
          <a:xfrm>
            <a:off x="3006671" y="5802920"/>
            <a:ext cx="7338448" cy="523220"/>
          </a:xfrm>
          <a:prstGeom prst="rect">
            <a:avLst/>
          </a:prstGeom>
          <a:noFill/>
        </p:spPr>
        <p:txBody>
          <a:bodyPr wrap="square" rtlCol="0">
            <a:spAutoFit/>
          </a:bodyPr>
          <a:lstStyle/>
          <a:p>
            <a:r>
              <a:rPr lang="zh-CN" altLang="en-US" sz="2800" b="1" dirty="0"/>
              <a:t>基类指针调用</a:t>
            </a:r>
            <a:r>
              <a:rPr lang="zh-CN" altLang="en-US" sz="2800" b="1" dirty="0">
                <a:solidFill>
                  <a:srgbClr val="FF0000"/>
                </a:solidFill>
              </a:rPr>
              <a:t>实际指向对象类型</a:t>
            </a:r>
            <a:r>
              <a:rPr lang="zh-CN" altLang="en-US" sz="2800" b="1" dirty="0"/>
              <a:t>的</a:t>
            </a:r>
            <a:r>
              <a:rPr lang="en-US" altLang="zh-CN" sz="2800" b="1" dirty="0"/>
              <a:t>print()</a:t>
            </a:r>
            <a:r>
              <a:rPr lang="zh-CN" altLang="en-US" sz="2800" b="1" dirty="0"/>
              <a:t>函数！</a:t>
            </a:r>
          </a:p>
        </p:txBody>
      </p:sp>
      <p:sp>
        <p:nvSpPr>
          <p:cNvPr id="4" name="对话气泡: 圆角矩形 3">
            <a:extLst>
              <a:ext uri="{FF2B5EF4-FFF2-40B4-BE49-F238E27FC236}">
                <a16:creationId xmlns:a16="http://schemas.microsoft.com/office/drawing/2014/main" id="{F6B02B00-CEC8-DEF5-EF8C-63EF33CDB243}"/>
              </a:ext>
            </a:extLst>
          </p:cNvPr>
          <p:cNvSpPr/>
          <p:nvPr/>
        </p:nvSpPr>
        <p:spPr>
          <a:xfrm>
            <a:off x="9492712" y="5032922"/>
            <a:ext cx="1543373" cy="604434"/>
          </a:xfrm>
          <a:prstGeom prst="wedgeRoundRectCallout">
            <a:avLst>
              <a:gd name="adj1" fmla="val -36517"/>
              <a:gd name="adj2" fmla="val 804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多态</a:t>
            </a:r>
          </a:p>
        </p:txBody>
      </p:sp>
    </p:spTree>
    <p:extLst>
      <p:ext uri="{BB962C8B-B14F-4D97-AF65-F5344CB8AC3E}">
        <p14:creationId xmlns:p14="http://schemas.microsoft.com/office/powerpoint/2010/main" val="3445355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6112D8-994B-4196-83EF-008EB8072D71}"/>
              </a:ext>
            </a:extLst>
          </p:cNvPr>
          <p:cNvSpPr>
            <a:spLocks noGrp="1"/>
          </p:cNvSpPr>
          <p:nvPr>
            <p:ph type="title"/>
          </p:nvPr>
        </p:nvSpPr>
        <p:spPr/>
        <p:txBody>
          <a:bodyPr/>
          <a:lstStyle/>
          <a:p>
            <a:r>
              <a:rPr lang="zh-CN" altLang="en-US" dirty="0"/>
              <a:t>虚函数和多态</a:t>
            </a:r>
            <a:endParaRPr lang="en-US" dirty="0"/>
          </a:p>
        </p:txBody>
      </p:sp>
      <p:sp>
        <p:nvSpPr>
          <p:cNvPr id="3" name="内容占位符 2">
            <a:extLst>
              <a:ext uri="{FF2B5EF4-FFF2-40B4-BE49-F238E27FC236}">
                <a16:creationId xmlns:a16="http://schemas.microsoft.com/office/drawing/2014/main" id="{2E26FFF0-B63F-4D47-9AFD-B8B726355252}"/>
              </a:ext>
            </a:extLst>
          </p:cNvPr>
          <p:cNvSpPr>
            <a:spLocks noGrp="1"/>
          </p:cNvSpPr>
          <p:nvPr>
            <p:ph idx="1"/>
          </p:nvPr>
        </p:nvSpPr>
        <p:spPr/>
        <p:txBody>
          <a:bodyPr>
            <a:normAutofit fontScale="92500" lnSpcReduction="20000"/>
          </a:bodyPr>
          <a:lstStyle/>
          <a:p>
            <a:r>
              <a:rPr lang="zh-CN" altLang="en-US" dirty="0"/>
              <a:t>在一个类的成员函数声明前添加关键字</a:t>
            </a:r>
            <a:r>
              <a:rPr lang="en-US" b="1" dirty="0"/>
              <a:t>virtual</a:t>
            </a:r>
            <a:r>
              <a:rPr lang="en-US" dirty="0"/>
              <a:t> </a:t>
            </a:r>
            <a:r>
              <a:rPr lang="zh-CN" altLang="en-US" dirty="0"/>
              <a:t>，这个成员函数就变成了所谓的</a:t>
            </a:r>
            <a:r>
              <a:rPr lang="zh-CN" altLang="en-US" b="1" dirty="0"/>
              <a:t>虚函数</a:t>
            </a:r>
            <a:r>
              <a:rPr lang="zh-CN" altLang="en-US" dirty="0"/>
              <a:t>。</a:t>
            </a:r>
            <a:endParaRPr lang="en-US" altLang="zh-CN" dirty="0"/>
          </a:p>
          <a:p>
            <a:endParaRPr lang="en-US" altLang="zh-CN" dirty="0"/>
          </a:p>
          <a:p>
            <a:r>
              <a:rPr lang="zh-CN" altLang="en-US" dirty="0"/>
              <a:t>所有从这个类直接或间接派生的派生类不管有没有定义这个函数，都具有了这个虚函数（假设访问控制和继承控制保证该函数是可见的话），这些派生类就具有了所谓的</a:t>
            </a:r>
            <a:r>
              <a:rPr lang="zh-CN" altLang="en-US" b="1" dirty="0"/>
              <a:t>多态性</a:t>
            </a:r>
            <a:r>
              <a:rPr lang="zh-CN" altLang="en-US" dirty="0"/>
              <a:t>。</a:t>
            </a:r>
            <a:endParaRPr lang="en-US" altLang="zh-CN" dirty="0"/>
          </a:p>
          <a:p>
            <a:endParaRPr lang="en-US" dirty="0"/>
          </a:p>
          <a:p>
            <a:r>
              <a:rPr lang="zh-CN" altLang="en-US" dirty="0"/>
              <a:t>也就是说当通过</a:t>
            </a:r>
            <a:r>
              <a:rPr lang="zh-CN" altLang="en-US" b="1" dirty="0"/>
              <a:t>基类指针（或引用）调用这个虚函数</a:t>
            </a:r>
            <a:r>
              <a:rPr lang="zh-CN" altLang="en-US" dirty="0"/>
              <a:t>时，程序会根据指针（或引用）</a:t>
            </a:r>
            <a:r>
              <a:rPr lang="zh-CN" altLang="en-US" b="1" dirty="0"/>
              <a:t>实际指向（或引用）的对象的实际类型</a:t>
            </a:r>
            <a:r>
              <a:rPr lang="zh-CN" altLang="en-US" dirty="0"/>
              <a:t>去调用这个类型的这个虚函数。</a:t>
            </a:r>
            <a:endParaRPr lang="en-US" dirty="0"/>
          </a:p>
          <a:p>
            <a:endParaRPr lang="en-US" dirty="0"/>
          </a:p>
        </p:txBody>
      </p:sp>
    </p:spTree>
    <p:extLst>
      <p:ext uri="{BB962C8B-B14F-4D97-AF65-F5344CB8AC3E}">
        <p14:creationId xmlns:p14="http://schemas.microsoft.com/office/powerpoint/2010/main" val="395364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8DC8BB-A333-4939-8DEC-95A9C9680FFE}"/>
              </a:ext>
            </a:extLst>
          </p:cNvPr>
          <p:cNvSpPr>
            <a:spLocks noGrp="1"/>
          </p:cNvSpPr>
          <p:nvPr>
            <p:ph type="title"/>
          </p:nvPr>
        </p:nvSpPr>
        <p:spPr>
          <a:xfrm>
            <a:off x="1853708" y="1347700"/>
            <a:ext cx="7835013" cy="2960827"/>
          </a:xfrm>
        </p:spPr>
        <p:txBody>
          <a:bodyPr>
            <a:noAutofit/>
          </a:bodyPr>
          <a:lstStyle/>
          <a:p>
            <a:pPr>
              <a:lnSpc>
                <a:spcPct val="150000"/>
              </a:lnSpc>
            </a:pPr>
            <a:r>
              <a:rPr lang="en-US" altLang="zh-CN" sz="5400" dirty="0" err="1"/>
              <a:t>dynamic_cast</a:t>
            </a:r>
            <a:endParaRPr lang="en-US" sz="5000" dirty="0"/>
          </a:p>
        </p:txBody>
      </p:sp>
    </p:spTree>
    <p:extLst>
      <p:ext uri="{BB962C8B-B14F-4D97-AF65-F5344CB8AC3E}">
        <p14:creationId xmlns:p14="http://schemas.microsoft.com/office/powerpoint/2010/main" val="390123451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57718F-EF82-4FBF-9AEA-264F9C979177}"/>
              </a:ext>
            </a:extLst>
          </p:cNvPr>
          <p:cNvSpPr>
            <a:spLocks noGrp="1"/>
          </p:cNvSpPr>
          <p:nvPr>
            <p:ph type="title"/>
          </p:nvPr>
        </p:nvSpPr>
        <p:spPr/>
        <p:txBody>
          <a:bodyPr/>
          <a:lstStyle/>
          <a:p>
            <a:r>
              <a:rPr lang="en-US" altLang="zh-CN" dirty="0" err="1"/>
              <a:t>dynamic_cast</a:t>
            </a:r>
            <a:r>
              <a:rPr lang="en-US" altLang="zh-CN" dirty="0"/>
              <a:t> </a:t>
            </a:r>
            <a:r>
              <a:rPr lang="zh-CN" altLang="en-US" dirty="0"/>
              <a:t>（动态类型转换）</a:t>
            </a:r>
            <a:endParaRPr lang="en-US" dirty="0"/>
          </a:p>
        </p:txBody>
      </p:sp>
      <p:sp>
        <p:nvSpPr>
          <p:cNvPr id="3" name="内容占位符 2">
            <a:extLst>
              <a:ext uri="{FF2B5EF4-FFF2-40B4-BE49-F238E27FC236}">
                <a16:creationId xmlns:a16="http://schemas.microsoft.com/office/drawing/2014/main" id="{33EA6560-1DFC-48B4-8E2D-1F7200676947}"/>
              </a:ext>
            </a:extLst>
          </p:cNvPr>
          <p:cNvSpPr>
            <a:spLocks noGrp="1"/>
          </p:cNvSpPr>
          <p:nvPr>
            <p:ph idx="1"/>
          </p:nvPr>
        </p:nvSpPr>
        <p:spPr>
          <a:xfrm>
            <a:off x="838200" y="1608992"/>
            <a:ext cx="10515600" cy="4652323"/>
          </a:xfrm>
        </p:spPr>
        <p:txBody>
          <a:bodyPr>
            <a:normAutofit fontScale="92500" lnSpcReduction="20000"/>
          </a:bodyPr>
          <a:lstStyle/>
          <a:p>
            <a:r>
              <a:rPr lang="en-US" altLang="zh-CN" dirty="0" err="1"/>
              <a:t>dynamic_cast</a:t>
            </a:r>
            <a:r>
              <a:rPr lang="en-US" altLang="zh-CN" dirty="0"/>
              <a:t> </a:t>
            </a:r>
            <a:r>
              <a:rPr lang="zh-CN" altLang="en-US" dirty="0"/>
              <a:t>是一种类型转换运算符，允许</a:t>
            </a:r>
            <a:r>
              <a:rPr lang="zh-CN" altLang="en-US" b="1" dirty="0"/>
              <a:t>运行时类型检查</a:t>
            </a:r>
            <a:r>
              <a:rPr lang="zh-CN" altLang="en-US" dirty="0"/>
              <a:t>和</a:t>
            </a:r>
            <a:r>
              <a:rPr lang="zh-CN" altLang="en-US" b="1" dirty="0"/>
              <a:t>多态对象</a:t>
            </a:r>
            <a:r>
              <a:rPr lang="zh-CN" altLang="en-US" dirty="0"/>
              <a:t>的类型转换。</a:t>
            </a:r>
            <a:endParaRPr lang="en-US" altLang="zh-CN" dirty="0"/>
          </a:p>
          <a:p>
            <a:r>
              <a:rPr lang="en-US" altLang="zh-CN" dirty="0" err="1"/>
              <a:t>dynamic_cast</a:t>
            </a:r>
            <a:r>
              <a:rPr lang="en-US" altLang="zh-CN" dirty="0"/>
              <a:t>&lt;&gt;</a:t>
            </a:r>
            <a:r>
              <a:rPr lang="zh-CN" altLang="en-US" dirty="0"/>
              <a:t>主要用于具有</a:t>
            </a:r>
            <a:r>
              <a:rPr lang="zh-CN" altLang="en-US" b="1" dirty="0"/>
              <a:t>多态性的层次继承结构的类</a:t>
            </a:r>
            <a:r>
              <a:rPr lang="zh-CN" altLang="en-US" dirty="0"/>
              <a:t>之间的指针（或引用）的向上、向下和侧向转换。</a:t>
            </a:r>
            <a:endParaRPr lang="en-US" altLang="zh-CN" dirty="0"/>
          </a:p>
          <a:p>
            <a:endParaRPr lang="en-US" altLang="zh-CN" dirty="0"/>
          </a:p>
          <a:p>
            <a:r>
              <a:rPr lang="zh-CN" altLang="en-US" dirty="0"/>
              <a:t>它是在程序运行期间根据指针（或引用）指向（或引用）的对象的实际类型确定</a:t>
            </a:r>
            <a:r>
              <a:rPr lang="en-US" altLang="zh-CN" dirty="0"/>
              <a:t>/ </a:t>
            </a:r>
            <a:r>
              <a:rPr lang="zh-CN" altLang="en-US" dirty="0"/>
              <a:t>是否能安全地进行指针（或引用）类型的转换。其格式是：</a:t>
            </a:r>
            <a:endParaRPr lang="en-US" altLang="zh-CN" dirty="0"/>
          </a:p>
          <a:p>
            <a:pPr marL="0" indent="0">
              <a:buNone/>
            </a:pPr>
            <a:r>
              <a:rPr lang="en-US" altLang="zh-CN" dirty="0"/>
              <a:t>        </a:t>
            </a:r>
            <a:r>
              <a:rPr lang="en-US" altLang="zh-CN" dirty="0" err="1"/>
              <a:t>dynamic_cast</a:t>
            </a:r>
            <a:r>
              <a:rPr lang="en-US" altLang="zh-CN" dirty="0"/>
              <a:t>&lt;Type *&gt;(pointer)</a:t>
            </a:r>
          </a:p>
          <a:p>
            <a:pPr marL="0" indent="0">
              <a:buNone/>
            </a:pPr>
            <a:r>
              <a:rPr lang="en-US" altLang="zh-CN" dirty="0"/>
              <a:t>        </a:t>
            </a:r>
            <a:r>
              <a:rPr lang="en-US" altLang="zh-CN" dirty="0" err="1"/>
              <a:t>dynamic_cast</a:t>
            </a:r>
            <a:r>
              <a:rPr lang="en-US" altLang="zh-CN" dirty="0"/>
              <a:t>&lt;Type &amp;&gt;(reference)</a:t>
            </a:r>
            <a:endParaRPr lang="en-US" dirty="0"/>
          </a:p>
        </p:txBody>
      </p:sp>
    </p:spTree>
    <p:extLst>
      <p:ext uri="{BB962C8B-B14F-4D97-AF65-F5344CB8AC3E}">
        <p14:creationId xmlns:p14="http://schemas.microsoft.com/office/powerpoint/2010/main" val="189473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57718F-EF82-4FBF-9AEA-264F9C979177}"/>
              </a:ext>
            </a:extLst>
          </p:cNvPr>
          <p:cNvSpPr>
            <a:spLocks noGrp="1"/>
          </p:cNvSpPr>
          <p:nvPr>
            <p:ph type="title"/>
          </p:nvPr>
        </p:nvSpPr>
        <p:spPr/>
        <p:txBody>
          <a:bodyPr/>
          <a:lstStyle/>
          <a:p>
            <a:r>
              <a:rPr lang="en-US" dirty="0" err="1"/>
              <a:t>dynamic_cast</a:t>
            </a:r>
            <a:r>
              <a:rPr lang="en-US" dirty="0"/>
              <a:t> </a:t>
            </a:r>
            <a:r>
              <a:rPr lang="zh-CN" altLang="en-US" dirty="0"/>
              <a:t>（动态类型转换）</a:t>
            </a:r>
            <a:endParaRPr lang="en-US" dirty="0"/>
          </a:p>
        </p:txBody>
      </p:sp>
      <p:sp>
        <p:nvSpPr>
          <p:cNvPr id="3" name="内容占位符 2">
            <a:extLst>
              <a:ext uri="{FF2B5EF4-FFF2-40B4-BE49-F238E27FC236}">
                <a16:creationId xmlns:a16="http://schemas.microsoft.com/office/drawing/2014/main" id="{33EA6560-1DFC-48B4-8E2D-1F7200676947}"/>
              </a:ext>
            </a:extLst>
          </p:cNvPr>
          <p:cNvSpPr>
            <a:spLocks noGrp="1"/>
          </p:cNvSpPr>
          <p:nvPr>
            <p:ph idx="1"/>
          </p:nvPr>
        </p:nvSpPr>
        <p:spPr>
          <a:xfrm>
            <a:off x="838200" y="1608993"/>
            <a:ext cx="10515600" cy="4326858"/>
          </a:xfrm>
        </p:spPr>
        <p:txBody>
          <a:bodyPr>
            <a:normAutofit/>
          </a:bodyPr>
          <a:lstStyle/>
          <a:p>
            <a:r>
              <a:rPr lang="zh-CN" altLang="en-US" dirty="0"/>
              <a:t>例如，用于将指向基类类型的指针或引用转换为指向派生类类型的指针或引用。其语法格式是：</a:t>
            </a:r>
            <a:endParaRPr lang="en-US" altLang="zh-CN" dirty="0"/>
          </a:p>
          <a:p>
            <a:pPr marL="0" indent="0">
              <a:buNone/>
            </a:pPr>
            <a:r>
              <a:rPr lang="en-US" altLang="zh-CN" dirty="0"/>
              <a:t>        </a:t>
            </a:r>
            <a:r>
              <a:rPr lang="en-US" altLang="zh-CN" dirty="0" err="1"/>
              <a:t>dynamic_cast</a:t>
            </a:r>
            <a:r>
              <a:rPr lang="en-US" altLang="zh-CN" dirty="0"/>
              <a:t>&lt;</a:t>
            </a:r>
            <a:r>
              <a:rPr lang="en-US" altLang="zh-CN" dirty="0" err="1"/>
              <a:t>derived_type</a:t>
            </a:r>
            <a:r>
              <a:rPr lang="en-US" altLang="zh-CN" dirty="0"/>
              <a:t>*&gt;(</a:t>
            </a:r>
            <a:r>
              <a:rPr lang="en-US" altLang="zh-CN" dirty="0" err="1"/>
              <a:t>base_pointer</a:t>
            </a:r>
            <a:r>
              <a:rPr lang="en-US" altLang="zh-CN" dirty="0"/>
              <a:t>)</a:t>
            </a:r>
          </a:p>
          <a:p>
            <a:pPr marL="0" indent="0">
              <a:buNone/>
            </a:pPr>
            <a:r>
              <a:rPr lang="en-US" altLang="zh-CN" dirty="0"/>
              <a:t>        </a:t>
            </a:r>
            <a:r>
              <a:rPr lang="en-US" altLang="zh-CN" dirty="0" err="1"/>
              <a:t>dynamic_cast</a:t>
            </a:r>
            <a:r>
              <a:rPr lang="en-US" altLang="zh-CN" dirty="0"/>
              <a:t>&lt;</a:t>
            </a:r>
            <a:r>
              <a:rPr lang="en-US" altLang="zh-CN" dirty="0" err="1"/>
              <a:t>derived_type</a:t>
            </a:r>
            <a:r>
              <a:rPr lang="en-US" altLang="zh-CN" dirty="0"/>
              <a:t> &amp;&gt;(</a:t>
            </a:r>
            <a:r>
              <a:rPr lang="en-US" altLang="zh-CN" dirty="0" err="1"/>
              <a:t>base_reference</a:t>
            </a:r>
            <a:r>
              <a:rPr lang="en-US" altLang="zh-CN" dirty="0"/>
              <a:t>)</a:t>
            </a:r>
          </a:p>
        </p:txBody>
      </p:sp>
    </p:spTree>
    <p:extLst>
      <p:ext uri="{BB962C8B-B14F-4D97-AF65-F5344CB8AC3E}">
        <p14:creationId xmlns:p14="http://schemas.microsoft.com/office/powerpoint/2010/main" val="3249889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57718F-EF82-4FBF-9AEA-264F9C979177}"/>
              </a:ext>
            </a:extLst>
          </p:cNvPr>
          <p:cNvSpPr>
            <a:spLocks noGrp="1"/>
          </p:cNvSpPr>
          <p:nvPr>
            <p:ph type="title"/>
          </p:nvPr>
        </p:nvSpPr>
        <p:spPr/>
        <p:txBody>
          <a:bodyPr/>
          <a:lstStyle/>
          <a:p>
            <a:r>
              <a:rPr lang="en-US" dirty="0" err="1"/>
              <a:t>dynamic_cast</a:t>
            </a:r>
            <a:endParaRPr lang="en-US" dirty="0"/>
          </a:p>
        </p:txBody>
      </p:sp>
      <p:sp>
        <p:nvSpPr>
          <p:cNvPr id="3" name="内容占位符 2">
            <a:extLst>
              <a:ext uri="{FF2B5EF4-FFF2-40B4-BE49-F238E27FC236}">
                <a16:creationId xmlns:a16="http://schemas.microsoft.com/office/drawing/2014/main" id="{33EA6560-1DFC-48B4-8E2D-1F7200676947}"/>
              </a:ext>
            </a:extLst>
          </p:cNvPr>
          <p:cNvSpPr>
            <a:spLocks noGrp="1"/>
          </p:cNvSpPr>
          <p:nvPr>
            <p:ph idx="1"/>
          </p:nvPr>
        </p:nvSpPr>
        <p:spPr/>
        <p:txBody>
          <a:bodyPr/>
          <a:lstStyle/>
          <a:p>
            <a:r>
              <a:rPr lang="zh-CN" altLang="en-US" dirty="0"/>
              <a:t>在程序运行时，将指针</a:t>
            </a:r>
            <a:r>
              <a:rPr lang="en-US" altLang="zh-CN" dirty="0"/>
              <a:t>p</a:t>
            </a:r>
            <a:r>
              <a:rPr lang="zh-CN" altLang="en-US" dirty="0"/>
              <a:t>（或引用</a:t>
            </a:r>
            <a:r>
              <a:rPr lang="en-US" altLang="zh-CN" dirty="0"/>
              <a:t>r</a:t>
            </a:r>
            <a:r>
              <a:rPr lang="zh-CN" altLang="en-US" dirty="0"/>
              <a:t>）转换为类型</a:t>
            </a:r>
            <a:r>
              <a:rPr lang="en-US" altLang="zh-CN" dirty="0"/>
              <a:t>Type* </a:t>
            </a:r>
            <a:r>
              <a:rPr lang="zh-CN" altLang="en-US" dirty="0"/>
              <a:t>（或</a:t>
            </a:r>
            <a:r>
              <a:rPr lang="en-US" altLang="zh-CN" dirty="0"/>
              <a:t>Type&amp; </a:t>
            </a:r>
            <a:r>
              <a:rPr lang="zh-CN" altLang="en-US" dirty="0"/>
              <a:t>）。</a:t>
            </a:r>
            <a:endParaRPr lang="en-US" altLang="zh-CN" dirty="0"/>
          </a:p>
          <a:p>
            <a:endParaRPr lang="en-US" altLang="zh-CN" dirty="0"/>
          </a:p>
          <a:p>
            <a:pPr marL="0" indent="0">
              <a:buNone/>
            </a:pPr>
            <a:endParaRPr lang="zh-CN" altLang="en-US" dirty="0"/>
          </a:p>
          <a:p>
            <a:r>
              <a:rPr lang="zh-CN" altLang="en-US" dirty="0"/>
              <a:t>如果不能进行类型转换，对于指针，返回空指针，对于引用，则抛出一个异常（错误）。</a:t>
            </a:r>
            <a:endParaRPr lang="en-US" altLang="zh-CN" dirty="0"/>
          </a:p>
          <a:p>
            <a:endParaRPr lang="en-US" dirty="0"/>
          </a:p>
        </p:txBody>
      </p:sp>
      <p:sp>
        <p:nvSpPr>
          <p:cNvPr id="4" name="文本框 3">
            <a:extLst>
              <a:ext uri="{FF2B5EF4-FFF2-40B4-BE49-F238E27FC236}">
                <a16:creationId xmlns:a16="http://schemas.microsoft.com/office/drawing/2014/main" id="{D697B8F7-53C8-40BE-A206-E95D1C75227F}"/>
              </a:ext>
            </a:extLst>
          </p:cNvPr>
          <p:cNvSpPr txBox="1"/>
          <p:nvPr/>
        </p:nvSpPr>
        <p:spPr>
          <a:xfrm>
            <a:off x="3053165" y="2417736"/>
            <a:ext cx="4510007" cy="1242776"/>
          </a:xfrm>
          <a:prstGeom prst="rect">
            <a:avLst/>
          </a:prstGeom>
          <a:noFill/>
        </p:spPr>
        <p:txBody>
          <a:bodyPr wrap="square" rtlCol="0">
            <a:spAutoFit/>
          </a:bodyPr>
          <a:lstStyle/>
          <a:p>
            <a:pPr marL="0" indent="0">
              <a:lnSpc>
                <a:spcPct val="140000"/>
              </a:lnSpc>
              <a:buNone/>
            </a:pPr>
            <a:r>
              <a:rPr lang="en-US" altLang="zh-CN" sz="2800" dirty="0" err="1"/>
              <a:t>dynamic_cast</a:t>
            </a:r>
            <a:r>
              <a:rPr lang="en-US" altLang="zh-CN" sz="2800" dirty="0"/>
              <a:t>&lt;Type *&gt;(p)</a:t>
            </a:r>
          </a:p>
          <a:p>
            <a:pPr marL="0" indent="0">
              <a:lnSpc>
                <a:spcPct val="140000"/>
              </a:lnSpc>
              <a:buNone/>
            </a:pPr>
            <a:r>
              <a:rPr lang="en-US" altLang="zh-CN" sz="2800" dirty="0" err="1"/>
              <a:t>dynamic_cast</a:t>
            </a:r>
            <a:r>
              <a:rPr lang="en-US" altLang="zh-CN" sz="2800" dirty="0"/>
              <a:t>&lt;Type &amp;&gt;(r)</a:t>
            </a:r>
            <a:endParaRPr lang="zh-CN" altLang="en-US" sz="2800" dirty="0"/>
          </a:p>
        </p:txBody>
      </p:sp>
    </p:spTree>
    <p:extLst>
      <p:ext uri="{BB962C8B-B14F-4D97-AF65-F5344CB8AC3E}">
        <p14:creationId xmlns:p14="http://schemas.microsoft.com/office/powerpoint/2010/main" val="1650472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8098932-60EA-2F23-3FD8-D57B98A35775}"/>
              </a:ext>
            </a:extLst>
          </p:cNvPr>
          <p:cNvSpPr>
            <a:spLocks noGrp="1"/>
          </p:cNvSpPr>
          <p:nvPr>
            <p:ph idx="1"/>
          </p:nvPr>
        </p:nvSpPr>
        <p:spPr>
          <a:xfrm>
            <a:off x="1024180" y="586103"/>
            <a:ext cx="7817603" cy="4567971"/>
          </a:xfrm>
        </p:spPr>
        <p:txBody>
          <a:bodyPr>
            <a:noAutofit/>
          </a:bodyPr>
          <a:lstStyle/>
          <a:p>
            <a:pPr marL="0" indent="0">
              <a:lnSpc>
                <a:spcPct val="120000"/>
              </a:lnSpc>
              <a:buNone/>
            </a:pPr>
            <a:r>
              <a:rPr lang="en-US" altLang="zh-CN" sz="2600" dirty="0"/>
              <a:t>#include &lt;iostream&gt;</a:t>
            </a:r>
          </a:p>
          <a:p>
            <a:pPr marL="0" indent="0">
              <a:lnSpc>
                <a:spcPct val="120000"/>
              </a:lnSpc>
              <a:buNone/>
            </a:pPr>
            <a:r>
              <a:rPr lang="en-US" altLang="zh-CN" sz="2600" dirty="0"/>
              <a:t>using std::</a:t>
            </a:r>
            <a:r>
              <a:rPr lang="en-US" altLang="zh-CN" sz="2600" dirty="0" err="1"/>
              <a:t>cout</a:t>
            </a:r>
            <a:r>
              <a:rPr lang="en-US" altLang="zh-CN" sz="2600" dirty="0"/>
              <a:t>;</a:t>
            </a:r>
          </a:p>
          <a:p>
            <a:pPr marL="0" indent="0">
              <a:lnSpc>
                <a:spcPct val="120000"/>
              </a:lnSpc>
              <a:buNone/>
            </a:pPr>
            <a:r>
              <a:rPr lang="en-US" altLang="zh-CN" sz="2600" dirty="0"/>
              <a:t>struct Base {</a:t>
            </a:r>
          </a:p>
          <a:p>
            <a:pPr marL="0" indent="0">
              <a:lnSpc>
                <a:spcPct val="120000"/>
              </a:lnSpc>
              <a:buNone/>
            </a:pPr>
            <a:r>
              <a:rPr lang="en-US" altLang="zh-CN" sz="2600" dirty="0"/>
              <a:t>    virtual ~Base() {}</a:t>
            </a:r>
          </a:p>
          <a:p>
            <a:pPr marL="0" indent="0">
              <a:lnSpc>
                <a:spcPct val="120000"/>
              </a:lnSpc>
              <a:buNone/>
            </a:pPr>
            <a:r>
              <a:rPr lang="en-US" altLang="zh-CN" sz="2600" dirty="0"/>
              <a:t>};</a:t>
            </a:r>
          </a:p>
          <a:p>
            <a:pPr marL="0" indent="0">
              <a:lnSpc>
                <a:spcPct val="120000"/>
              </a:lnSpc>
              <a:buNone/>
            </a:pPr>
            <a:r>
              <a:rPr lang="en-US" altLang="zh-CN" sz="2600" dirty="0"/>
              <a:t> </a:t>
            </a:r>
          </a:p>
          <a:p>
            <a:pPr marL="0" indent="0">
              <a:lnSpc>
                <a:spcPct val="120000"/>
              </a:lnSpc>
              <a:buNone/>
            </a:pPr>
            <a:r>
              <a:rPr lang="en-US" altLang="zh-CN" sz="2600" dirty="0"/>
              <a:t>struct Derived: Base {</a:t>
            </a:r>
          </a:p>
          <a:p>
            <a:pPr marL="0" indent="0">
              <a:lnSpc>
                <a:spcPct val="120000"/>
              </a:lnSpc>
              <a:buNone/>
            </a:pPr>
            <a:r>
              <a:rPr lang="en-US" altLang="zh-CN" sz="2600" dirty="0"/>
              <a:t>    virtual void name() {}</a:t>
            </a:r>
          </a:p>
          <a:p>
            <a:pPr marL="0" indent="0">
              <a:lnSpc>
                <a:spcPct val="120000"/>
              </a:lnSpc>
              <a:buNone/>
            </a:pPr>
            <a:r>
              <a:rPr lang="en-US" altLang="zh-CN" sz="2600" dirty="0"/>
              <a:t>};</a:t>
            </a:r>
          </a:p>
          <a:p>
            <a:pPr marL="0" indent="0">
              <a:buNone/>
            </a:pPr>
            <a:endParaRPr lang="zh-CN" altLang="en-US" sz="2000" dirty="0"/>
          </a:p>
        </p:txBody>
      </p:sp>
    </p:spTree>
    <p:extLst>
      <p:ext uri="{BB962C8B-B14F-4D97-AF65-F5344CB8AC3E}">
        <p14:creationId xmlns:p14="http://schemas.microsoft.com/office/powerpoint/2010/main" val="239031773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8098932-60EA-2F23-3FD8-D57B98A35775}"/>
              </a:ext>
            </a:extLst>
          </p:cNvPr>
          <p:cNvSpPr>
            <a:spLocks noGrp="1"/>
          </p:cNvSpPr>
          <p:nvPr>
            <p:ph idx="1"/>
          </p:nvPr>
        </p:nvSpPr>
        <p:spPr>
          <a:xfrm>
            <a:off x="350004" y="345880"/>
            <a:ext cx="10515600" cy="6395883"/>
          </a:xfrm>
        </p:spPr>
        <p:txBody>
          <a:bodyPr>
            <a:noAutofit/>
          </a:bodyPr>
          <a:lstStyle/>
          <a:p>
            <a:pPr marL="0" indent="0">
              <a:lnSpc>
                <a:spcPct val="110000"/>
              </a:lnSpc>
              <a:buNone/>
            </a:pPr>
            <a:r>
              <a:rPr lang="en-US" altLang="zh-CN" sz="2400" dirty="0"/>
              <a:t>int main(){ </a:t>
            </a:r>
          </a:p>
          <a:p>
            <a:pPr marL="0" indent="0">
              <a:lnSpc>
                <a:spcPct val="110000"/>
              </a:lnSpc>
              <a:buNone/>
            </a:pPr>
            <a:r>
              <a:rPr lang="en-US" altLang="zh-CN" sz="2400" dirty="0"/>
              <a:t>    Base* b1 = new Base;</a:t>
            </a:r>
          </a:p>
          <a:p>
            <a:pPr marL="0" indent="0">
              <a:lnSpc>
                <a:spcPct val="110000"/>
              </a:lnSpc>
              <a:buNone/>
            </a:pPr>
            <a:r>
              <a:rPr lang="en-US" altLang="zh-CN" sz="2400" dirty="0"/>
              <a:t>    if(Derived* d = </a:t>
            </a:r>
            <a:r>
              <a:rPr lang="en-US" altLang="zh-CN" sz="2400" dirty="0" err="1">
                <a:solidFill>
                  <a:srgbClr val="0070C0"/>
                </a:solidFill>
              </a:rPr>
              <a:t>dynamic_cast</a:t>
            </a:r>
            <a:r>
              <a:rPr lang="en-US" altLang="zh-CN" sz="2400" dirty="0"/>
              <a:t>&lt;Derived*&gt;(b1)) {</a:t>
            </a:r>
          </a:p>
          <a:p>
            <a:pPr marL="0" indent="0">
              <a:lnSpc>
                <a:spcPct val="110000"/>
              </a:lnSpc>
              <a:buNone/>
            </a:pPr>
            <a:r>
              <a:rPr lang="en-US" altLang="zh-CN" sz="2400" dirty="0"/>
              <a:t>        std::</a:t>
            </a:r>
            <a:r>
              <a:rPr lang="en-US" altLang="zh-CN" sz="2400" dirty="0" err="1"/>
              <a:t>cout</a:t>
            </a:r>
            <a:r>
              <a:rPr lang="en-US" altLang="zh-CN" sz="2400" dirty="0"/>
              <a:t> &lt;&lt; "downcast from b1 to d successful\n";</a:t>
            </a:r>
          </a:p>
          <a:p>
            <a:pPr marL="0" indent="0">
              <a:lnSpc>
                <a:spcPct val="110000"/>
              </a:lnSpc>
              <a:buNone/>
            </a:pPr>
            <a:r>
              <a:rPr lang="en-US" altLang="zh-CN" sz="2400" dirty="0"/>
              <a:t>        d-&gt;name(); // safe to call</a:t>
            </a:r>
          </a:p>
          <a:p>
            <a:pPr marL="0" indent="0">
              <a:lnSpc>
                <a:spcPct val="110000"/>
              </a:lnSpc>
              <a:buNone/>
            </a:pPr>
            <a:r>
              <a:rPr lang="en-US" altLang="zh-CN" sz="2400" dirty="0"/>
              <a:t>    }</a:t>
            </a:r>
          </a:p>
          <a:p>
            <a:pPr marL="0" indent="0">
              <a:lnSpc>
                <a:spcPct val="110000"/>
              </a:lnSpc>
              <a:buNone/>
            </a:pPr>
            <a:r>
              <a:rPr lang="en-US" altLang="zh-CN" sz="2400" dirty="0"/>
              <a:t> </a:t>
            </a:r>
          </a:p>
          <a:p>
            <a:pPr marL="0" indent="0">
              <a:lnSpc>
                <a:spcPct val="110000"/>
              </a:lnSpc>
              <a:buNone/>
            </a:pPr>
            <a:r>
              <a:rPr lang="en-US" altLang="zh-CN" sz="2400" dirty="0"/>
              <a:t>    Base* b2 = new Derived;</a:t>
            </a:r>
          </a:p>
          <a:p>
            <a:pPr marL="0" indent="0">
              <a:lnSpc>
                <a:spcPct val="110000"/>
              </a:lnSpc>
              <a:buNone/>
            </a:pPr>
            <a:r>
              <a:rPr lang="en-US" altLang="zh-CN" sz="2400" dirty="0"/>
              <a:t>    if(Derived* d = </a:t>
            </a:r>
            <a:r>
              <a:rPr lang="en-US" altLang="zh-CN" sz="2400" dirty="0" err="1">
                <a:solidFill>
                  <a:srgbClr val="0070C0"/>
                </a:solidFill>
              </a:rPr>
              <a:t>dynamic_cast</a:t>
            </a:r>
            <a:r>
              <a:rPr lang="en-US" altLang="zh-CN" sz="2400" dirty="0"/>
              <a:t>&lt;Derived*&gt;(b2)) {</a:t>
            </a:r>
          </a:p>
          <a:p>
            <a:pPr marL="0" indent="0">
              <a:lnSpc>
                <a:spcPct val="110000"/>
              </a:lnSpc>
              <a:buNone/>
            </a:pPr>
            <a:r>
              <a:rPr lang="en-US" altLang="zh-CN" sz="2400" dirty="0"/>
              <a:t>        std::</a:t>
            </a:r>
            <a:r>
              <a:rPr lang="en-US" altLang="zh-CN" sz="2400" dirty="0" err="1"/>
              <a:t>cout</a:t>
            </a:r>
            <a:r>
              <a:rPr lang="en-US" altLang="zh-CN" sz="2400" dirty="0"/>
              <a:t> &lt;&lt; "downcast from b2 to d successful\n";</a:t>
            </a:r>
          </a:p>
          <a:p>
            <a:pPr marL="0" indent="0">
              <a:lnSpc>
                <a:spcPct val="110000"/>
              </a:lnSpc>
              <a:buNone/>
            </a:pPr>
            <a:r>
              <a:rPr lang="en-US" altLang="zh-CN" sz="2400" dirty="0"/>
              <a:t>        d-&gt;name(); // safe to call</a:t>
            </a:r>
          </a:p>
          <a:p>
            <a:pPr marL="0" indent="0">
              <a:lnSpc>
                <a:spcPct val="110000"/>
              </a:lnSpc>
              <a:buNone/>
            </a:pPr>
            <a:r>
              <a:rPr lang="en-US" altLang="zh-CN" sz="2400" dirty="0"/>
              <a:t>    }</a:t>
            </a:r>
          </a:p>
          <a:p>
            <a:pPr marL="0" indent="0">
              <a:lnSpc>
                <a:spcPct val="110000"/>
              </a:lnSpc>
              <a:buNone/>
            </a:pPr>
            <a:r>
              <a:rPr lang="en-US" altLang="zh-CN" sz="2400" dirty="0"/>
              <a:t> </a:t>
            </a:r>
          </a:p>
          <a:p>
            <a:pPr marL="0" indent="0">
              <a:lnSpc>
                <a:spcPct val="110000"/>
              </a:lnSpc>
              <a:buNone/>
            </a:pPr>
            <a:r>
              <a:rPr lang="en-US" altLang="zh-CN" sz="2400" dirty="0"/>
              <a:t>    delete b1;</a:t>
            </a:r>
          </a:p>
          <a:p>
            <a:pPr marL="0" indent="0">
              <a:lnSpc>
                <a:spcPct val="110000"/>
              </a:lnSpc>
              <a:buNone/>
            </a:pPr>
            <a:r>
              <a:rPr lang="en-US" altLang="zh-CN" sz="2400" dirty="0"/>
              <a:t>    delete b2;</a:t>
            </a:r>
          </a:p>
          <a:p>
            <a:pPr marL="0" indent="0">
              <a:lnSpc>
                <a:spcPct val="110000"/>
              </a:lnSpc>
              <a:buNone/>
            </a:pPr>
            <a:r>
              <a:rPr lang="en-US" altLang="zh-CN" sz="2400" dirty="0"/>
              <a:t>}</a:t>
            </a:r>
            <a:endParaRPr lang="zh-CN" altLang="en-US" sz="2400" dirty="0"/>
          </a:p>
        </p:txBody>
      </p:sp>
      <p:sp>
        <p:nvSpPr>
          <p:cNvPr id="2" name="文本框 1">
            <a:extLst>
              <a:ext uri="{FF2B5EF4-FFF2-40B4-BE49-F238E27FC236}">
                <a16:creationId xmlns:a16="http://schemas.microsoft.com/office/drawing/2014/main" id="{AF67805A-19BC-6008-A3D4-E99724DFE9B9}"/>
              </a:ext>
            </a:extLst>
          </p:cNvPr>
          <p:cNvSpPr txBox="1"/>
          <p:nvPr/>
        </p:nvSpPr>
        <p:spPr>
          <a:xfrm>
            <a:off x="6184771" y="5393410"/>
            <a:ext cx="4680833" cy="892552"/>
          </a:xfrm>
          <a:prstGeom prst="rect">
            <a:avLst/>
          </a:prstGeom>
          <a:noFill/>
        </p:spPr>
        <p:txBody>
          <a:bodyPr wrap="none" rtlCol="0">
            <a:spAutoFit/>
          </a:bodyPr>
          <a:lstStyle/>
          <a:p>
            <a:r>
              <a:rPr lang="zh-CN" altLang="en-US" sz="2600" dirty="0"/>
              <a:t>运行程序的输出是：</a:t>
            </a:r>
          </a:p>
          <a:p>
            <a:r>
              <a:rPr lang="en-US" altLang="zh-CN" sz="2600" dirty="0"/>
              <a:t>downcast from b2 to d successful</a:t>
            </a:r>
            <a:endParaRPr lang="zh-CN" altLang="en-US" sz="2600" dirty="0"/>
          </a:p>
        </p:txBody>
      </p:sp>
    </p:spTree>
    <p:extLst>
      <p:ext uri="{BB962C8B-B14F-4D97-AF65-F5344CB8AC3E}">
        <p14:creationId xmlns:p14="http://schemas.microsoft.com/office/powerpoint/2010/main" val="3974464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03EA02-0491-4CB4-BD29-03884B366DBC}"/>
              </a:ext>
            </a:extLst>
          </p:cNvPr>
          <p:cNvSpPr>
            <a:spLocks noGrp="1"/>
          </p:cNvSpPr>
          <p:nvPr>
            <p:ph type="title"/>
          </p:nvPr>
        </p:nvSpPr>
        <p:spPr>
          <a:xfrm>
            <a:off x="2449912" y="2055102"/>
            <a:ext cx="6555941" cy="1103189"/>
          </a:xfrm>
        </p:spPr>
        <p:txBody>
          <a:bodyPr>
            <a:normAutofit/>
          </a:bodyPr>
          <a:lstStyle/>
          <a:p>
            <a:r>
              <a:rPr lang="zh-CN" altLang="en-US" sz="5400" dirty="0"/>
              <a:t>派生类的定义</a:t>
            </a:r>
            <a:endParaRPr lang="en-US" sz="5000" b="1" dirty="0"/>
          </a:p>
        </p:txBody>
      </p:sp>
    </p:spTree>
    <p:extLst>
      <p:ext uri="{BB962C8B-B14F-4D97-AF65-F5344CB8AC3E}">
        <p14:creationId xmlns:p14="http://schemas.microsoft.com/office/powerpoint/2010/main" val="40168081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8098932-60EA-2F23-3FD8-D57B98A35775}"/>
              </a:ext>
            </a:extLst>
          </p:cNvPr>
          <p:cNvSpPr>
            <a:spLocks noGrp="1"/>
          </p:cNvSpPr>
          <p:nvPr>
            <p:ph idx="1"/>
          </p:nvPr>
        </p:nvSpPr>
        <p:spPr>
          <a:xfrm>
            <a:off x="350004" y="345880"/>
            <a:ext cx="10515600" cy="6395883"/>
          </a:xfrm>
        </p:spPr>
        <p:txBody>
          <a:bodyPr>
            <a:noAutofit/>
          </a:bodyPr>
          <a:lstStyle/>
          <a:p>
            <a:pPr marL="0" indent="0">
              <a:lnSpc>
                <a:spcPct val="110000"/>
              </a:lnSpc>
              <a:buNone/>
            </a:pPr>
            <a:r>
              <a:rPr lang="en-US" altLang="zh-CN" sz="2400" dirty="0"/>
              <a:t>int main(){ </a:t>
            </a:r>
          </a:p>
          <a:p>
            <a:pPr marL="0" indent="0">
              <a:lnSpc>
                <a:spcPct val="110000"/>
              </a:lnSpc>
              <a:buNone/>
            </a:pPr>
            <a:r>
              <a:rPr lang="en-US" altLang="zh-CN" sz="2400" dirty="0"/>
              <a:t>    Base* b1 = new Base;</a:t>
            </a:r>
          </a:p>
          <a:p>
            <a:pPr marL="0" indent="0">
              <a:lnSpc>
                <a:spcPct val="110000"/>
              </a:lnSpc>
              <a:buNone/>
            </a:pPr>
            <a:r>
              <a:rPr lang="en-US" altLang="zh-CN" sz="2400" dirty="0"/>
              <a:t>    if(Derived* d = </a:t>
            </a:r>
            <a:r>
              <a:rPr lang="en-US" altLang="zh-CN" sz="2400" dirty="0" err="1">
                <a:solidFill>
                  <a:srgbClr val="0070C0"/>
                </a:solidFill>
              </a:rPr>
              <a:t>dynamic_cast</a:t>
            </a:r>
            <a:r>
              <a:rPr lang="en-US" altLang="zh-CN" sz="2400" dirty="0"/>
              <a:t>&lt;Derived*&gt;(b1)) {</a:t>
            </a:r>
          </a:p>
          <a:p>
            <a:pPr marL="0" indent="0">
              <a:lnSpc>
                <a:spcPct val="110000"/>
              </a:lnSpc>
              <a:buNone/>
            </a:pPr>
            <a:r>
              <a:rPr lang="en-US" altLang="zh-CN" sz="2400" dirty="0"/>
              <a:t>        std::</a:t>
            </a:r>
            <a:r>
              <a:rPr lang="en-US" altLang="zh-CN" sz="2400" dirty="0" err="1"/>
              <a:t>cout</a:t>
            </a:r>
            <a:r>
              <a:rPr lang="en-US" altLang="zh-CN" sz="2400" dirty="0"/>
              <a:t> &lt;&lt; "downcast from b1 to d successful\n";</a:t>
            </a:r>
          </a:p>
          <a:p>
            <a:pPr marL="0" indent="0">
              <a:lnSpc>
                <a:spcPct val="110000"/>
              </a:lnSpc>
              <a:buNone/>
            </a:pPr>
            <a:r>
              <a:rPr lang="en-US" altLang="zh-CN" sz="2400" dirty="0"/>
              <a:t>        d-&gt;name(); // safe to call</a:t>
            </a:r>
          </a:p>
          <a:p>
            <a:pPr marL="0" indent="0">
              <a:lnSpc>
                <a:spcPct val="110000"/>
              </a:lnSpc>
              <a:buNone/>
            </a:pPr>
            <a:r>
              <a:rPr lang="en-US" altLang="zh-CN" sz="2400" dirty="0"/>
              <a:t>    }</a:t>
            </a:r>
          </a:p>
          <a:p>
            <a:pPr marL="0" indent="0">
              <a:lnSpc>
                <a:spcPct val="110000"/>
              </a:lnSpc>
              <a:buNone/>
            </a:pPr>
            <a:r>
              <a:rPr lang="en-US" altLang="zh-CN" sz="2400" dirty="0"/>
              <a:t> </a:t>
            </a:r>
          </a:p>
          <a:p>
            <a:pPr marL="0" indent="0">
              <a:lnSpc>
                <a:spcPct val="110000"/>
              </a:lnSpc>
              <a:buNone/>
            </a:pPr>
            <a:r>
              <a:rPr lang="en-US" altLang="zh-CN" sz="2400" dirty="0"/>
              <a:t>    Base* b2 = new Derived;</a:t>
            </a:r>
          </a:p>
          <a:p>
            <a:pPr marL="0" indent="0">
              <a:lnSpc>
                <a:spcPct val="110000"/>
              </a:lnSpc>
              <a:buNone/>
            </a:pPr>
            <a:r>
              <a:rPr lang="en-US" altLang="zh-CN" sz="2400" dirty="0"/>
              <a:t>    if(Derived* d = </a:t>
            </a:r>
            <a:r>
              <a:rPr lang="en-US" altLang="zh-CN" sz="2400" dirty="0" err="1">
                <a:solidFill>
                  <a:srgbClr val="0070C0"/>
                </a:solidFill>
              </a:rPr>
              <a:t>dynamic_cast</a:t>
            </a:r>
            <a:r>
              <a:rPr lang="en-US" altLang="zh-CN" sz="2400" dirty="0"/>
              <a:t>&lt;Derived*&gt;(b2)) {</a:t>
            </a:r>
          </a:p>
          <a:p>
            <a:pPr marL="0" indent="0">
              <a:lnSpc>
                <a:spcPct val="110000"/>
              </a:lnSpc>
              <a:buNone/>
            </a:pPr>
            <a:r>
              <a:rPr lang="en-US" altLang="zh-CN" sz="2400" dirty="0"/>
              <a:t>        std::</a:t>
            </a:r>
            <a:r>
              <a:rPr lang="en-US" altLang="zh-CN" sz="2400" dirty="0" err="1"/>
              <a:t>cout</a:t>
            </a:r>
            <a:r>
              <a:rPr lang="en-US" altLang="zh-CN" sz="2400" dirty="0"/>
              <a:t> &lt;&lt; "downcast from b2 to d successful\n";</a:t>
            </a:r>
          </a:p>
          <a:p>
            <a:pPr marL="0" indent="0">
              <a:lnSpc>
                <a:spcPct val="110000"/>
              </a:lnSpc>
              <a:buNone/>
            </a:pPr>
            <a:r>
              <a:rPr lang="en-US" altLang="zh-CN" sz="2400" dirty="0"/>
              <a:t>        d-&gt;name(); // safe to call</a:t>
            </a:r>
          </a:p>
          <a:p>
            <a:pPr marL="0" indent="0">
              <a:lnSpc>
                <a:spcPct val="110000"/>
              </a:lnSpc>
              <a:buNone/>
            </a:pPr>
            <a:r>
              <a:rPr lang="en-US" altLang="zh-CN" sz="2400" dirty="0"/>
              <a:t>    }</a:t>
            </a:r>
          </a:p>
          <a:p>
            <a:pPr marL="0" indent="0">
              <a:lnSpc>
                <a:spcPct val="110000"/>
              </a:lnSpc>
              <a:buNone/>
            </a:pPr>
            <a:r>
              <a:rPr lang="en-US" altLang="zh-CN" sz="2400" dirty="0"/>
              <a:t> </a:t>
            </a:r>
          </a:p>
          <a:p>
            <a:pPr marL="0" indent="0">
              <a:lnSpc>
                <a:spcPct val="110000"/>
              </a:lnSpc>
              <a:buNone/>
            </a:pPr>
            <a:r>
              <a:rPr lang="en-US" altLang="zh-CN" sz="2400" dirty="0"/>
              <a:t>    delete b1;</a:t>
            </a:r>
          </a:p>
          <a:p>
            <a:pPr marL="0" indent="0">
              <a:lnSpc>
                <a:spcPct val="110000"/>
              </a:lnSpc>
              <a:buNone/>
            </a:pPr>
            <a:r>
              <a:rPr lang="en-US" altLang="zh-CN" sz="2400" dirty="0"/>
              <a:t>    delete b2;</a:t>
            </a:r>
          </a:p>
          <a:p>
            <a:pPr marL="0" indent="0">
              <a:lnSpc>
                <a:spcPct val="110000"/>
              </a:lnSpc>
              <a:buNone/>
            </a:pPr>
            <a:r>
              <a:rPr lang="en-US" altLang="zh-CN" sz="2400" dirty="0"/>
              <a:t>}</a:t>
            </a:r>
            <a:endParaRPr lang="zh-CN" altLang="en-US" sz="2400" dirty="0"/>
          </a:p>
        </p:txBody>
      </p:sp>
      <p:sp>
        <p:nvSpPr>
          <p:cNvPr id="2" name="文本框 1">
            <a:extLst>
              <a:ext uri="{FF2B5EF4-FFF2-40B4-BE49-F238E27FC236}">
                <a16:creationId xmlns:a16="http://schemas.microsoft.com/office/drawing/2014/main" id="{AF67805A-19BC-6008-A3D4-E99724DFE9B9}"/>
              </a:ext>
            </a:extLst>
          </p:cNvPr>
          <p:cNvSpPr txBox="1"/>
          <p:nvPr/>
        </p:nvSpPr>
        <p:spPr>
          <a:xfrm>
            <a:off x="6184771" y="5393410"/>
            <a:ext cx="4680833" cy="892552"/>
          </a:xfrm>
          <a:prstGeom prst="rect">
            <a:avLst/>
          </a:prstGeom>
          <a:noFill/>
        </p:spPr>
        <p:txBody>
          <a:bodyPr wrap="none" rtlCol="0">
            <a:spAutoFit/>
          </a:bodyPr>
          <a:lstStyle/>
          <a:p>
            <a:r>
              <a:rPr lang="zh-CN" altLang="en-US" sz="2600" dirty="0"/>
              <a:t>运行程序的输出是：</a:t>
            </a:r>
          </a:p>
          <a:p>
            <a:r>
              <a:rPr lang="en-US" altLang="zh-CN" sz="2600" dirty="0"/>
              <a:t>downcast from b2 to d successful</a:t>
            </a:r>
            <a:endParaRPr lang="zh-CN" altLang="en-US" sz="2600" dirty="0"/>
          </a:p>
        </p:txBody>
      </p:sp>
      <p:sp>
        <p:nvSpPr>
          <p:cNvPr id="4" name="对话气泡: 圆角矩形 3">
            <a:extLst>
              <a:ext uri="{FF2B5EF4-FFF2-40B4-BE49-F238E27FC236}">
                <a16:creationId xmlns:a16="http://schemas.microsoft.com/office/drawing/2014/main" id="{CAF110CA-1130-F84F-5EA8-0FAA20A9E518}"/>
              </a:ext>
            </a:extLst>
          </p:cNvPr>
          <p:cNvSpPr/>
          <p:nvPr/>
        </p:nvSpPr>
        <p:spPr>
          <a:xfrm>
            <a:off x="6803755" y="984142"/>
            <a:ext cx="4982705" cy="2444858"/>
          </a:xfrm>
          <a:prstGeom prst="wedgeRoundRectCallout">
            <a:avLst>
              <a:gd name="adj1" fmla="val -82617"/>
              <a:gd name="adj2" fmla="val -262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用</a:t>
            </a:r>
            <a:r>
              <a:rPr lang="en-US" altLang="zh-CN" sz="2400" dirty="0" err="1"/>
              <a:t>dynamic_cast</a:t>
            </a:r>
            <a:r>
              <a:rPr lang="zh-CN" altLang="en-US" sz="2400" dirty="0"/>
              <a:t>将一个基类指针（或引用）强制转换为为派生类指针（或引用）时，只有基类指针（或引用）指向（或引用）的实际类型是这个派生类型对象时，转换才能成功。</a:t>
            </a:r>
          </a:p>
        </p:txBody>
      </p:sp>
    </p:spTree>
    <p:extLst>
      <p:ext uri="{BB962C8B-B14F-4D97-AF65-F5344CB8AC3E}">
        <p14:creationId xmlns:p14="http://schemas.microsoft.com/office/powerpoint/2010/main" val="95711461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F8BCB6A-C3FE-959F-70DA-01EF2E32FF5F}"/>
              </a:ext>
            </a:extLst>
          </p:cNvPr>
          <p:cNvSpPr>
            <a:spLocks noGrp="1"/>
          </p:cNvSpPr>
          <p:nvPr>
            <p:ph idx="1"/>
          </p:nvPr>
        </p:nvSpPr>
        <p:spPr>
          <a:xfrm>
            <a:off x="587300" y="430948"/>
            <a:ext cx="10515600" cy="5620968"/>
          </a:xfrm>
        </p:spPr>
        <p:txBody>
          <a:bodyPr>
            <a:noAutofit/>
          </a:bodyPr>
          <a:lstStyle/>
          <a:p>
            <a:pPr marL="0" indent="0">
              <a:lnSpc>
                <a:spcPct val="120000"/>
              </a:lnSpc>
              <a:buNone/>
            </a:pPr>
            <a:r>
              <a:rPr lang="en-US" altLang="zh-CN" sz="2400" dirty="0"/>
              <a:t>struct V {</a:t>
            </a:r>
          </a:p>
          <a:p>
            <a:pPr marL="0" indent="0">
              <a:lnSpc>
                <a:spcPct val="120000"/>
              </a:lnSpc>
              <a:buNone/>
            </a:pPr>
            <a:r>
              <a:rPr lang="en-US" altLang="zh-CN" sz="2400" dirty="0"/>
              <a:t>    void f() {};       //</a:t>
            </a:r>
            <a:r>
              <a:rPr lang="zh-CN" altLang="en-US" sz="2400" dirty="0"/>
              <a:t>必须是多态的才能使用运行时检查的</a:t>
            </a:r>
            <a:r>
              <a:rPr lang="en-US" altLang="zh-CN" sz="2400" dirty="0" err="1"/>
              <a:t>dynamic_cast</a:t>
            </a:r>
            <a:endParaRPr lang="en-US" altLang="zh-CN" sz="2400" dirty="0"/>
          </a:p>
          <a:p>
            <a:pPr marL="0" indent="0">
              <a:lnSpc>
                <a:spcPct val="120000"/>
              </a:lnSpc>
              <a:buNone/>
            </a:pPr>
            <a:r>
              <a:rPr lang="en-US" altLang="zh-CN" sz="2400" dirty="0"/>
              <a:t>};</a:t>
            </a:r>
          </a:p>
          <a:p>
            <a:pPr marL="0" indent="0">
              <a:lnSpc>
                <a:spcPct val="120000"/>
              </a:lnSpc>
              <a:buNone/>
            </a:pPr>
            <a:r>
              <a:rPr lang="en-US" altLang="zh-CN" sz="2400" dirty="0"/>
              <a:t>struct A : virtual V {};</a:t>
            </a:r>
          </a:p>
          <a:p>
            <a:pPr marL="0" indent="0">
              <a:lnSpc>
                <a:spcPct val="120000"/>
              </a:lnSpc>
              <a:buNone/>
            </a:pPr>
            <a:r>
              <a:rPr lang="en-US" altLang="zh-CN" sz="2400" dirty="0"/>
              <a:t>struct B : virtual V {</a:t>
            </a:r>
          </a:p>
          <a:p>
            <a:pPr marL="0" indent="0">
              <a:lnSpc>
                <a:spcPct val="120000"/>
              </a:lnSpc>
              <a:buNone/>
            </a:pPr>
            <a:r>
              <a:rPr lang="en-US" altLang="zh-CN" sz="2400" dirty="0"/>
              <a:t>  B(V* v, A* a) {</a:t>
            </a:r>
          </a:p>
          <a:p>
            <a:pPr marL="0" indent="0">
              <a:lnSpc>
                <a:spcPct val="120000"/>
              </a:lnSpc>
              <a:buNone/>
            </a:pPr>
            <a:r>
              <a:rPr lang="en-US" altLang="zh-CN" sz="2400" dirty="0"/>
              <a:t>    </a:t>
            </a:r>
            <a:r>
              <a:rPr lang="en-US" altLang="zh-CN" sz="2400" dirty="0" err="1"/>
              <a:t>dynamic_cast</a:t>
            </a:r>
            <a:r>
              <a:rPr lang="en-US" altLang="zh-CN" sz="2400" dirty="0"/>
              <a:t>&lt;B*&gt;(v);   // </a:t>
            </a:r>
            <a:r>
              <a:rPr lang="zh-CN" altLang="en-US" sz="2400" dirty="0"/>
              <a:t>错： </a:t>
            </a:r>
            <a:r>
              <a:rPr lang="en-US" altLang="zh-CN" sz="2400" dirty="0"/>
              <a:t>V </a:t>
            </a:r>
            <a:r>
              <a:rPr lang="zh-CN" altLang="en-US" sz="2400" dirty="0"/>
              <a:t>不是一个多态类型</a:t>
            </a:r>
          </a:p>
          <a:p>
            <a:pPr marL="0" indent="0">
              <a:lnSpc>
                <a:spcPct val="120000"/>
              </a:lnSpc>
              <a:buNone/>
            </a:pPr>
            <a:r>
              <a:rPr lang="zh-CN" altLang="en-US" sz="2400" dirty="0"/>
              <a:t>    </a:t>
            </a:r>
            <a:r>
              <a:rPr lang="en-US" altLang="zh-CN" sz="2400" dirty="0" err="1"/>
              <a:t>dynamic_cast</a:t>
            </a:r>
            <a:r>
              <a:rPr lang="en-US" altLang="zh-CN" sz="2400" dirty="0"/>
              <a:t>&lt;B*&gt;(a);   // </a:t>
            </a:r>
            <a:r>
              <a:rPr lang="zh-CN" altLang="en-US" sz="2400" dirty="0"/>
              <a:t>错： </a:t>
            </a:r>
            <a:r>
              <a:rPr lang="en-US" altLang="zh-CN" sz="2400" dirty="0"/>
              <a:t>V </a:t>
            </a:r>
            <a:r>
              <a:rPr lang="zh-CN" altLang="en-US" sz="2400" dirty="0"/>
              <a:t>不是一个多态类型</a:t>
            </a:r>
            <a:endParaRPr lang="en-US" altLang="zh-CN" sz="2400" dirty="0"/>
          </a:p>
          <a:p>
            <a:pPr marL="0" indent="0">
              <a:lnSpc>
                <a:spcPct val="120000"/>
              </a:lnSpc>
              <a:buNone/>
            </a:pPr>
            <a:r>
              <a:rPr lang="en-US" altLang="zh-CN" sz="2400" dirty="0"/>
              <a:t> }</a:t>
            </a:r>
          </a:p>
          <a:p>
            <a:pPr marL="0" indent="0">
              <a:lnSpc>
                <a:spcPct val="120000"/>
              </a:lnSpc>
              <a:buNone/>
            </a:pPr>
            <a:r>
              <a:rPr lang="en-US" altLang="zh-CN" sz="2400" dirty="0"/>
              <a:t>};</a:t>
            </a:r>
          </a:p>
          <a:p>
            <a:pPr marL="0" indent="0">
              <a:lnSpc>
                <a:spcPct val="120000"/>
              </a:lnSpc>
              <a:buNone/>
            </a:pPr>
            <a:r>
              <a:rPr lang="en-US" altLang="zh-CN" sz="2400" dirty="0"/>
              <a:t>struct D : A, B {</a:t>
            </a:r>
          </a:p>
          <a:p>
            <a:pPr marL="0" indent="0">
              <a:lnSpc>
                <a:spcPct val="120000"/>
              </a:lnSpc>
              <a:buNone/>
            </a:pPr>
            <a:r>
              <a:rPr lang="en-US" altLang="zh-CN" sz="2400" dirty="0"/>
              <a:t>    D() : B(</a:t>
            </a:r>
            <a:r>
              <a:rPr lang="en-US" altLang="zh-CN" sz="2400" dirty="0" err="1"/>
              <a:t>static_cast</a:t>
            </a:r>
            <a:r>
              <a:rPr lang="en-US" altLang="zh-CN" sz="2400" dirty="0"/>
              <a:t>&lt;A*&gt;(this), this) { }</a:t>
            </a:r>
          </a:p>
          <a:p>
            <a:pPr marL="0" indent="0">
              <a:lnSpc>
                <a:spcPct val="120000"/>
              </a:lnSpc>
              <a:buNone/>
            </a:pPr>
            <a:r>
              <a:rPr lang="en-US" altLang="zh-CN" sz="2400" dirty="0"/>
              <a:t>};</a:t>
            </a:r>
          </a:p>
        </p:txBody>
      </p:sp>
      <p:grpSp>
        <p:nvGrpSpPr>
          <p:cNvPr id="20" name="组合 19">
            <a:extLst>
              <a:ext uri="{FF2B5EF4-FFF2-40B4-BE49-F238E27FC236}">
                <a16:creationId xmlns:a16="http://schemas.microsoft.com/office/drawing/2014/main" id="{65A7C53C-4A41-80B8-C845-BA42499B5542}"/>
              </a:ext>
            </a:extLst>
          </p:cNvPr>
          <p:cNvGrpSpPr/>
          <p:nvPr/>
        </p:nvGrpSpPr>
        <p:grpSpPr>
          <a:xfrm>
            <a:off x="9025266" y="2351782"/>
            <a:ext cx="1919378" cy="2497465"/>
            <a:chOff x="9025266" y="2351782"/>
            <a:chExt cx="1919378" cy="2497465"/>
          </a:xfrm>
        </p:grpSpPr>
        <p:sp>
          <p:nvSpPr>
            <p:cNvPr id="4" name="矩形: 圆角 3">
              <a:extLst>
                <a:ext uri="{FF2B5EF4-FFF2-40B4-BE49-F238E27FC236}">
                  <a16:creationId xmlns:a16="http://schemas.microsoft.com/office/drawing/2014/main" id="{B77CD98F-006E-B66B-F5F4-301A4CB0B7AD}"/>
                </a:ext>
              </a:extLst>
            </p:cNvPr>
            <p:cNvSpPr/>
            <p:nvPr/>
          </p:nvSpPr>
          <p:spPr>
            <a:xfrm>
              <a:off x="9464471" y="2351782"/>
              <a:ext cx="797129" cy="4804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V</a:t>
              </a:r>
              <a:endParaRPr lang="zh-CN" altLang="en-US" sz="2800" dirty="0">
                <a:solidFill>
                  <a:schemeClr val="tx1"/>
                </a:solidFill>
              </a:endParaRPr>
            </a:p>
          </p:txBody>
        </p:sp>
        <p:cxnSp>
          <p:nvCxnSpPr>
            <p:cNvPr id="6" name="直接箭头连接符 5">
              <a:extLst>
                <a:ext uri="{FF2B5EF4-FFF2-40B4-BE49-F238E27FC236}">
                  <a16:creationId xmlns:a16="http://schemas.microsoft.com/office/drawing/2014/main" id="{A02B64A0-2EA9-D11A-2F18-821AF3F2FD9E}"/>
                </a:ext>
              </a:extLst>
            </p:cNvPr>
            <p:cNvCxnSpPr>
              <a:cxnSpLocks/>
            </p:cNvCxnSpPr>
            <p:nvPr/>
          </p:nvCxnSpPr>
          <p:spPr>
            <a:xfrm flipH="1">
              <a:off x="9405835" y="2865120"/>
              <a:ext cx="416560" cy="487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9B22A8ED-85B2-8D0C-5C22-ECAFE8464A26}"/>
                </a:ext>
              </a:extLst>
            </p:cNvPr>
            <p:cNvCxnSpPr>
              <a:cxnSpLocks/>
            </p:cNvCxnSpPr>
            <p:nvPr/>
          </p:nvCxnSpPr>
          <p:spPr>
            <a:xfrm>
              <a:off x="10043160" y="2865120"/>
              <a:ext cx="502920" cy="487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圆角 10">
              <a:extLst>
                <a:ext uri="{FF2B5EF4-FFF2-40B4-BE49-F238E27FC236}">
                  <a16:creationId xmlns:a16="http://schemas.microsoft.com/office/drawing/2014/main" id="{8740EE3D-AE62-A53C-E099-C2A5CAF8D730}"/>
                </a:ext>
              </a:extLst>
            </p:cNvPr>
            <p:cNvSpPr/>
            <p:nvPr/>
          </p:nvSpPr>
          <p:spPr>
            <a:xfrm>
              <a:off x="9025266" y="3352800"/>
              <a:ext cx="797129" cy="4804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A</a:t>
              </a:r>
              <a:endParaRPr lang="zh-CN" altLang="en-US" sz="2800" dirty="0">
                <a:solidFill>
                  <a:schemeClr val="tx1"/>
                </a:solidFill>
              </a:endParaRPr>
            </a:p>
          </p:txBody>
        </p:sp>
        <p:sp>
          <p:nvSpPr>
            <p:cNvPr id="12" name="矩形: 圆角 11">
              <a:extLst>
                <a:ext uri="{FF2B5EF4-FFF2-40B4-BE49-F238E27FC236}">
                  <a16:creationId xmlns:a16="http://schemas.microsoft.com/office/drawing/2014/main" id="{79C7AA5F-5BE7-E48B-C60B-C8BDEC17E87F}"/>
                </a:ext>
              </a:extLst>
            </p:cNvPr>
            <p:cNvSpPr/>
            <p:nvPr/>
          </p:nvSpPr>
          <p:spPr>
            <a:xfrm>
              <a:off x="10147515" y="3352799"/>
              <a:ext cx="797129" cy="4804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B</a:t>
              </a:r>
              <a:endParaRPr lang="zh-CN" altLang="en-US" sz="2800" dirty="0">
                <a:solidFill>
                  <a:schemeClr val="tx1"/>
                </a:solidFill>
              </a:endParaRPr>
            </a:p>
          </p:txBody>
        </p:sp>
        <p:cxnSp>
          <p:nvCxnSpPr>
            <p:cNvPr id="16" name="直接箭头连接符 15">
              <a:extLst>
                <a:ext uri="{FF2B5EF4-FFF2-40B4-BE49-F238E27FC236}">
                  <a16:creationId xmlns:a16="http://schemas.microsoft.com/office/drawing/2014/main" id="{843DBAED-6FF8-FAC9-2D8A-01B8BBEC8A15}"/>
                </a:ext>
              </a:extLst>
            </p:cNvPr>
            <p:cNvCxnSpPr>
              <a:stCxn id="11" idx="2"/>
            </p:cNvCxnSpPr>
            <p:nvPr/>
          </p:nvCxnSpPr>
          <p:spPr>
            <a:xfrm>
              <a:off x="9423831" y="3833247"/>
              <a:ext cx="439204" cy="535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1D801D65-69EB-B166-3F0D-174464BE81D3}"/>
                </a:ext>
              </a:extLst>
            </p:cNvPr>
            <p:cNvCxnSpPr>
              <a:stCxn id="12" idx="2"/>
            </p:cNvCxnSpPr>
            <p:nvPr/>
          </p:nvCxnSpPr>
          <p:spPr>
            <a:xfrm flipH="1">
              <a:off x="10147515" y="3833246"/>
              <a:ext cx="398565" cy="508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矩形: 圆角 18">
              <a:extLst>
                <a:ext uri="{FF2B5EF4-FFF2-40B4-BE49-F238E27FC236}">
                  <a16:creationId xmlns:a16="http://schemas.microsoft.com/office/drawing/2014/main" id="{855333EE-7D88-C454-9325-2CF16D0762A5}"/>
                </a:ext>
              </a:extLst>
            </p:cNvPr>
            <p:cNvSpPr/>
            <p:nvPr/>
          </p:nvSpPr>
          <p:spPr>
            <a:xfrm>
              <a:off x="9643219" y="4368800"/>
              <a:ext cx="797129" cy="4804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D</a:t>
              </a:r>
              <a:endParaRPr lang="zh-CN" altLang="en-US" sz="2800" dirty="0">
                <a:solidFill>
                  <a:schemeClr val="tx1"/>
                </a:solidFill>
              </a:endParaRPr>
            </a:p>
          </p:txBody>
        </p:sp>
      </p:grpSp>
    </p:spTree>
    <p:extLst>
      <p:ext uri="{BB962C8B-B14F-4D97-AF65-F5344CB8AC3E}">
        <p14:creationId xmlns:p14="http://schemas.microsoft.com/office/powerpoint/2010/main" val="2434926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F8BCB6A-C3FE-959F-70DA-01EF2E32FF5F}"/>
              </a:ext>
            </a:extLst>
          </p:cNvPr>
          <p:cNvSpPr>
            <a:spLocks noGrp="1"/>
          </p:cNvSpPr>
          <p:nvPr>
            <p:ph idx="1"/>
          </p:nvPr>
        </p:nvSpPr>
        <p:spPr>
          <a:xfrm>
            <a:off x="526340" y="245140"/>
            <a:ext cx="10873180" cy="6128537"/>
          </a:xfrm>
        </p:spPr>
        <p:txBody>
          <a:bodyPr>
            <a:noAutofit/>
          </a:bodyPr>
          <a:lstStyle/>
          <a:p>
            <a:pPr marL="0" indent="0">
              <a:lnSpc>
                <a:spcPct val="120000"/>
              </a:lnSpc>
              <a:buNone/>
            </a:pPr>
            <a:r>
              <a:rPr lang="en-US" altLang="zh-CN" sz="2400" dirty="0"/>
              <a:t>struct V {</a:t>
            </a:r>
          </a:p>
          <a:p>
            <a:pPr marL="0" indent="0">
              <a:lnSpc>
                <a:spcPct val="120000"/>
              </a:lnSpc>
              <a:buNone/>
            </a:pPr>
            <a:r>
              <a:rPr lang="en-US" altLang="zh-CN" sz="2400" dirty="0"/>
              <a:t>    </a:t>
            </a:r>
            <a:r>
              <a:rPr lang="en-US" altLang="zh-CN" sz="2400" dirty="0">
                <a:solidFill>
                  <a:srgbClr val="0070C0"/>
                </a:solidFill>
              </a:rPr>
              <a:t>virtual</a:t>
            </a:r>
            <a:r>
              <a:rPr lang="en-US" altLang="zh-CN" sz="2400" dirty="0"/>
              <a:t> void f() {};       //</a:t>
            </a:r>
            <a:r>
              <a:rPr lang="zh-CN" altLang="en-US" sz="2400" dirty="0"/>
              <a:t>必须是多态的才能使用运行时检查的</a:t>
            </a:r>
            <a:r>
              <a:rPr lang="en-US" altLang="zh-CN" sz="2400" dirty="0" err="1"/>
              <a:t>dynamic_cast</a:t>
            </a:r>
            <a:endParaRPr lang="en-US" altLang="zh-CN" sz="2400" dirty="0"/>
          </a:p>
          <a:p>
            <a:pPr marL="0" indent="0">
              <a:lnSpc>
                <a:spcPct val="120000"/>
              </a:lnSpc>
              <a:buNone/>
            </a:pPr>
            <a:r>
              <a:rPr lang="en-US" altLang="zh-CN" sz="2400" dirty="0"/>
              <a:t>};</a:t>
            </a:r>
          </a:p>
          <a:p>
            <a:pPr marL="0" indent="0">
              <a:lnSpc>
                <a:spcPct val="120000"/>
              </a:lnSpc>
              <a:buNone/>
            </a:pPr>
            <a:r>
              <a:rPr lang="en-US" altLang="zh-CN" sz="2400" dirty="0"/>
              <a:t>struct A : virtual V {};</a:t>
            </a:r>
          </a:p>
          <a:p>
            <a:pPr marL="0" indent="0">
              <a:lnSpc>
                <a:spcPct val="120000"/>
              </a:lnSpc>
              <a:buNone/>
            </a:pPr>
            <a:r>
              <a:rPr lang="en-US" altLang="zh-CN" sz="2400" dirty="0"/>
              <a:t>struct B : virtual V {</a:t>
            </a:r>
          </a:p>
          <a:p>
            <a:pPr marL="0" indent="0">
              <a:lnSpc>
                <a:spcPct val="120000"/>
              </a:lnSpc>
              <a:buNone/>
            </a:pPr>
            <a:r>
              <a:rPr lang="en-US" altLang="zh-CN" sz="2400" dirty="0"/>
              <a:t>  B(V* v, A* a) {</a:t>
            </a:r>
          </a:p>
          <a:p>
            <a:pPr marL="0" indent="0">
              <a:lnSpc>
                <a:spcPct val="120000"/>
              </a:lnSpc>
              <a:buNone/>
            </a:pPr>
            <a:r>
              <a:rPr lang="en-US" altLang="zh-CN" sz="2400" dirty="0"/>
              <a:t>    </a:t>
            </a:r>
            <a:r>
              <a:rPr lang="en-US" altLang="zh-CN" sz="2400" dirty="0" err="1"/>
              <a:t>dynamic_cast</a:t>
            </a:r>
            <a:r>
              <a:rPr lang="en-US" altLang="zh-CN" sz="2400" dirty="0"/>
              <a:t>&lt;B*&gt;(v);   </a:t>
            </a:r>
            <a:r>
              <a:rPr lang="en-US" altLang="zh-CN" sz="2000" dirty="0"/>
              <a:t>// </a:t>
            </a:r>
            <a:r>
              <a:rPr lang="zh-CN" altLang="en-US" sz="2000" dirty="0"/>
              <a:t>没问题： </a:t>
            </a:r>
            <a:r>
              <a:rPr lang="en-US" altLang="zh-CN" sz="2000" dirty="0"/>
              <a:t>v</a:t>
            </a:r>
            <a:r>
              <a:rPr lang="zh-CN" altLang="en-US" sz="2000" dirty="0"/>
              <a:t>的类型是 </a:t>
            </a:r>
            <a:r>
              <a:rPr lang="en-US" altLang="zh-CN" sz="2000" dirty="0"/>
              <a:t>V*, </a:t>
            </a:r>
            <a:r>
              <a:rPr lang="zh-CN" altLang="en-US" sz="2000" dirty="0"/>
              <a:t>而</a:t>
            </a:r>
            <a:r>
              <a:rPr lang="en-US" altLang="zh-CN" sz="2000" dirty="0"/>
              <a:t>V</a:t>
            </a:r>
            <a:r>
              <a:rPr lang="zh-CN" altLang="en-US" sz="2000" dirty="0"/>
              <a:t>是</a:t>
            </a:r>
            <a:r>
              <a:rPr lang="en-US" altLang="zh-CN" sz="2000" dirty="0"/>
              <a:t>B</a:t>
            </a:r>
            <a:r>
              <a:rPr lang="zh-CN" altLang="en-US" sz="2000" dirty="0"/>
              <a:t>的基类，</a:t>
            </a:r>
            <a:r>
              <a:rPr lang="en-US" altLang="zh-CN" sz="2000" dirty="0"/>
              <a:t>v</a:t>
            </a:r>
            <a:r>
              <a:rPr lang="zh-CN" altLang="en-US" sz="2000" dirty="0"/>
              <a:t>可以转化为</a:t>
            </a:r>
            <a:r>
              <a:rPr lang="en-US" altLang="zh-CN" sz="2000" dirty="0"/>
              <a:t>B*</a:t>
            </a:r>
            <a:r>
              <a:rPr lang="zh-CN" altLang="en-US" sz="2000" dirty="0"/>
              <a:t>类型</a:t>
            </a:r>
          </a:p>
          <a:p>
            <a:pPr marL="0" indent="0">
              <a:lnSpc>
                <a:spcPct val="120000"/>
              </a:lnSpc>
              <a:buNone/>
            </a:pPr>
            <a:r>
              <a:rPr lang="zh-CN" altLang="en-US" sz="2400" dirty="0"/>
              <a:t>    </a:t>
            </a:r>
            <a:r>
              <a:rPr lang="en-US" altLang="zh-CN" sz="2400" dirty="0" err="1"/>
              <a:t>dynamic_cast</a:t>
            </a:r>
            <a:r>
              <a:rPr lang="en-US" altLang="zh-CN" sz="2400" dirty="0"/>
              <a:t>&lt;B*&gt;(a);   </a:t>
            </a:r>
            <a:r>
              <a:rPr lang="en-US" altLang="zh-CN" sz="2000" dirty="0"/>
              <a:t>// </a:t>
            </a:r>
            <a:r>
              <a:rPr lang="zh-CN" altLang="en-US" sz="2000" dirty="0"/>
              <a:t>不可预知：</a:t>
            </a:r>
            <a:r>
              <a:rPr lang="en-US" altLang="zh-CN" sz="2000" dirty="0"/>
              <a:t>undefined behavior: a</a:t>
            </a:r>
            <a:r>
              <a:rPr lang="zh-CN" altLang="en-US" sz="2000" dirty="0"/>
              <a:t>的类型是</a:t>
            </a:r>
            <a:r>
              <a:rPr lang="en-US" altLang="zh-CN" sz="2000" dirty="0"/>
              <a:t>A*</a:t>
            </a:r>
            <a:r>
              <a:rPr lang="zh-CN" altLang="en-US" sz="2000" dirty="0"/>
              <a:t>，但</a:t>
            </a:r>
            <a:r>
              <a:rPr lang="en-US" altLang="zh-CN" sz="2000" dirty="0"/>
              <a:t>A</a:t>
            </a:r>
            <a:r>
              <a:rPr lang="zh-CN" altLang="en-US" sz="2000" dirty="0"/>
              <a:t>不是</a:t>
            </a:r>
            <a:r>
              <a:rPr lang="en-US" altLang="zh-CN" sz="2000" dirty="0"/>
              <a:t>B</a:t>
            </a:r>
            <a:r>
              <a:rPr lang="zh-CN" altLang="en-US" sz="2000" dirty="0"/>
              <a:t>的基类</a:t>
            </a:r>
          </a:p>
          <a:p>
            <a:pPr marL="0" indent="0">
              <a:lnSpc>
                <a:spcPct val="120000"/>
              </a:lnSpc>
              <a:buNone/>
            </a:pPr>
            <a:r>
              <a:rPr lang="zh-CN" altLang="en-US" sz="2400" dirty="0"/>
              <a:t>  </a:t>
            </a:r>
            <a:r>
              <a:rPr lang="en-US" altLang="zh-CN" sz="2400" dirty="0"/>
              <a:t>}</a:t>
            </a:r>
          </a:p>
          <a:p>
            <a:pPr marL="0" indent="0">
              <a:lnSpc>
                <a:spcPct val="120000"/>
              </a:lnSpc>
              <a:buNone/>
            </a:pPr>
            <a:r>
              <a:rPr lang="en-US" altLang="zh-CN" sz="2400" dirty="0"/>
              <a:t>};</a:t>
            </a:r>
          </a:p>
          <a:p>
            <a:pPr marL="0" indent="0">
              <a:lnSpc>
                <a:spcPct val="120000"/>
              </a:lnSpc>
              <a:buNone/>
            </a:pPr>
            <a:r>
              <a:rPr lang="en-US" altLang="zh-CN" sz="2400" dirty="0"/>
              <a:t>struct D : A, B {</a:t>
            </a:r>
          </a:p>
          <a:p>
            <a:pPr marL="0" indent="0">
              <a:lnSpc>
                <a:spcPct val="120000"/>
              </a:lnSpc>
              <a:buNone/>
            </a:pPr>
            <a:r>
              <a:rPr lang="en-US" altLang="zh-CN" sz="2400" dirty="0"/>
              <a:t>    D() : B(</a:t>
            </a:r>
            <a:r>
              <a:rPr lang="en-US" altLang="zh-CN" sz="2400" dirty="0" err="1"/>
              <a:t>static_cast</a:t>
            </a:r>
            <a:r>
              <a:rPr lang="en-US" altLang="zh-CN" sz="2400" dirty="0"/>
              <a:t>&lt;V*&gt;(this), this) { }</a:t>
            </a:r>
          </a:p>
          <a:p>
            <a:pPr marL="0" indent="0">
              <a:lnSpc>
                <a:spcPct val="120000"/>
              </a:lnSpc>
              <a:buNone/>
            </a:pPr>
            <a:r>
              <a:rPr lang="en-US" altLang="zh-CN" sz="2400" dirty="0"/>
              <a:t>};</a:t>
            </a:r>
          </a:p>
        </p:txBody>
      </p:sp>
      <p:grpSp>
        <p:nvGrpSpPr>
          <p:cNvPr id="2" name="组合 1">
            <a:extLst>
              <a:ext uri="{FF2B5EF4-FFF2-40B4-BE49-F238E27FC236}">
                <a16:creationId xmlns:a16="http://schemas.microsoft.com/office/drawing/2014/main" id="{6BC006AF-BCCA-9E00-649C-722DE16310B9}"/>
              </a:ext>
            </a:extLst>
          </p:cNvPr>
          <p:cNvGrpSpPr/>
          <p:nvPr/>
        </p:nvGrpSpPr>
        <p:grpSpPr>
          <a:xfrm>
            <a:off x="9137026" y="3885287"/>
            <a:ext cx="1919378" cy="2497465"/>
            <a:chOff x="9025266" y="2351782"/>
            <a:chExt cx="1919378" cy="2497465"/>
          </a:xfrm>
        </p:grpSpPr>
        <p:sp>
          <p:nvSpPr>
            <p:cNvPr id="4" name="矩形: 圆角 3">
              <a:extLst>
                <a:ext uri="{FF2B5EF4-FFF2-40B4-BE49-F238E27FC236}">
                  <a16:creationId xmlns:a16="http://schemas.microsoft.com/office/drawing/2014/main" id="{B726ADF2-AAD4-1BEB-C49B-B214DC7D03FC}"/>
                </a:ext>
              </a:extLst>
            </p:cNvPr>
            <p:cNvSpPr/>
            <p:nvPr/>
          </p:nvSpPr>
          <p:spPr>
            <a:xfrm>
              <a:off x="9464471" y="2351782"/>
              <a:ext cx="797129" cy="4804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V</a:t>
              </a:r>
              <a:endParaRPr lang="zh-CN" altLang="en-US" sz="2800" dirty="0">
                <a:solidFill>
                  <a:schemeClr val="tx1"/>
                </a:solidFill>
              </a:endParaRPr>
            </a:p>
          </p:txBody>
        </p:sp>
        <p:cxnSp>
          <p:nvCxnSpPr>
            <p:cNvPr id="5" name="直接箭头连接符 4">
              <a:extLst>
                <a:ext uri="{FF2B5EF4-FFF2-40B4-BE49-F238E27FC236}">
                  <a16:creationId xmlns:a16="http://schemas.microsoft.com/office/drawing/2014/main" id="{4CE4E139-F238-6747-B980-965ABA7402BA}"/>
                </a:ext>
              </a:extLst>
            </p:cNvPr>
            <p:cNvCxnSpPr>
              <a:cxnSpLocks/>
            </p:cNvCxnSpPr>
            <p:nvPr/>
          </p:nvCxnSpPr>
          <p:spPr>
            <a:xfrm flipH="1">
              <a:off x="9405835" y="2865120"/>
              <a:ext cx="416560" cy="487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30666966-B4F9-1EC7-024C-0F670C2FDA3F}"/>
                </a:ext>
              </a:extLst>
            </p:cNvPr>
            <p:cNvCxnSpPr>
              <a:cxnSpLocks/>
            </p:cNvCxnSpPr>
            <p:nvPr/>
          </p:nvCxnSpPr>
          <p:spPr>
            <a:xfrm>
              <a:off x="10043160" y="2865120"/>
              <a:ext cx="502920" cy="487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圆角 6">
              <a:extLst>
                <a:ext uri="{FF2B5EF4-FFF2-40B4-BE49-F238E27FC236}">
                  <a16:creationId xmlns:a16="http://schemas.microsoft.com/office/drawing/2014/main" id="{3F77574C-4AA4-BA93-ED96-AD1ABE040A5A}"/>
                </a:ext>
              </a:extLst>
            </p:cNvPr>
            <p:cNvSpPr/>
            <p:nvPr/>
          </p:nvSpPr>
          <p:spPr>
            <a:xfrm>
              <a:off x="9025266" y="3352800"/>
              <a:ext cx="797129" cy="4804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A</a:t>
              </a:r>
              <a:endParaRPr lang="zh-CN" altLang="en-US" sz="2800" dirty="0">
                <a:solidFill>
                  <a:schemeClr val="tx1"/>
                </a:solidFill>
              </a:endParaRPr>
            </a:p>
          </p:txBody>
        </p:sp>
        <p:sp>
          <p:nvSpPr>
            <p:cNvPr id="8" name="矩形: 圆角 7">
              <a:extLst>
                <a:ext uri="{FF2B5EF4-FFF2-40B4-BE49-F238E27FC236}">
                  <a16:creationId xmlns:a16="http://schemas.microsoft.com/office/drawing/2014/main" id="{3D71FD6E-501E-F2DD-8CFF-CF4AA4D48F16}"/>
                </a:ext>
              </a:extLst>
            </p:cNvPr>
            <p:cNvSpPr/>
            <p:nvPr/>
          </p:nvSpPr>
          <p:spPr>
            <a:xfrm>
              <a:off x="10147515" y="3352799"/>
              <a:ext cx="797129" cy="4804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B</a:t>
              </a:r>
              <a:endParaRPr lang="zh-CN" altLang="en-US" sz="2800" dirty="0">
                <a:solidFill>
                  <a:schemeClr val="tx1"/>
                </a:solidFill>
              </a:endParaRPr>
            </a:p>
          </p:txBody>
        </p:sp>
        <p:cxnSp>
          <p:nvCxnSpPr>
            <p:cNvPr id="9" name="直接箭头连接符 8">
              <a:extLst>
                <a:ext uri="{FF2B5EF4-FFF2-40B4-BE49-F238E27FC236}">
                  <a16:creationId xmlns:a16="http://schemas.microsoft.com/office/drawing/2014/main" id="{08F2F5EE-8FF4-2A5A-A5C0-78873E15C1F8}"/>
                </a:ext>
              </a:extLst>
            </p:cNvPr>
            <p:cNvCxnSpPr>
              <a:stCxn id="7" idx="2"/>
            </p:cNvCxnSpPr>
            <p:nvPr/>
          </p:nvCxnSpPr>
          <p:spPr>
            <a:xfrm>
              <a:off x="9423831" y="3833247"/>
              <a:ext cx="439204" cy="535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AFF1ACF5-CF46-D944-E81F-E6943D140A8E}"/>
                </a:ext>
              </a:extLst>
            </p:cNvPr>
            <p:cNvCxnSpPr>
              <a:stCxn id="8" idx="2"/>
            </p:cNvCxnSpPr>
            <p:nvPr/>
          </p:nvCxnSpPr>
          <p:spPr>
            <a:xfrm flipH="1">
              <a:off x="10147515" y="3833246"/>
              <a:ext cx="398565" cy="508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圆角 10">
              <a:extLst>
                <a:ext uri="{FF2B5EF4-FFF2-40B4-BE49-F238E27FC236}">
                  <a16:creationId xmlns:a16="http://schemas.microsoft.com/office/drawing/2014/main" id="{ED3AC4F5-AC4F-EACE-395E-197A02C07CA6}"/>
                </a:ext>
              </a:extLst>
            </p:cNvPr>
            <p:cNvSpPr/>
            <p:nvPr/>
          </p:nvSpPr>
          <p:spPr>
            <a:xfrm>
              <a:off x="9643219" y="4368800"/>
              <a:ext cx="797129" cy="4804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D</a:t>
              </a:r>
              <a:endParaRPr lang="zh-CN" altLang="en-US" sz="2800" dirty="0">
                <a:solidFill>
                  <a:schemeClr val="tx1"/>
                </a:solidFill>
              </a:endParaRPr>
            </a:p>
          </p:txBody>
        </p:sp>
      </p:grpSp>
    </p:spTree>
    <p:extLst>
      <p:ext uri="{BB962C8B-B14F-4D97-AF65-F5344CB8AC3E}">
        <p14:creationId xmlns:p14="http://schemas.microsoft.com/office/powerpoint/2010/main" val="112749895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F8BCB6A-C3FE-959F-70DA-01EF2E32FF5F}"/>
              </a:ext>
            </a:extLst>
          </p:cNvPr>
          <p:cNvSpPr>
            <a:spLocks noGrp="1"/>
          </p:cNvSpPr>
          <p:nvPr>
            <p:ph idx="1"/>
          </p:nvPr>
        </p:nvSpPr>
        <p:spPr>
          <a:xfrm>
            <a:off x="233723" y="884575"/>
            <a:ext cx="11281474" cy="4567971"/>
          </a:xfrm>
        </p:spPr>
        <p:txBody>
          <a:bodyPr>
            <a:noAutofit/>
          </a:bodyPr>
          <a:lstStyle/>
          <a:p>
            <a:pPr marL="0" indent="0">
              <a:lnSpc>
                <a:spcPct val="120000"/>
              </a:lnSpc>
              <a:buNone/>
            </a:pPr>
            <a:r>
              <a:rPr lang="en-US" altLang="zh-CN" sz="2400" dirty="0"/>
              <a:t>int main(){</a:t>
            </a:r>
          </a:p>
          <a:p>
            <a:pPr marL="0" indent="0">
              <a:lnSpc>
                <a:spcPct val="120000"/>
              </a:lnSpc>
              <a:buNone/>
            </a:pPr>
            <a:r>
              <a:rPr lang="en-US" altLang="zh-CN" sz="2400" dirty="0"/>
              <a:t>    D </a:t>
            </a:r>
            <a:r>
              <a:rPr lang="en-US" altLang="zh-CN" sz="2400" dirty="0" err="1"/>
              <a:t>d</a:t>
            </a:r>
            <a:r>
              <a:rPr lang="en-US" altLang="zh-CN" sz="2400" dirty="0"/>
              <a:t>; </a:t>
            </a:r>
          </a:p>
          <a:p>
            <a:pPr marL="0" indent="0">
              <a:lnSpc>
                <a:spcPct val="120000"/>
              </a:lnSpc>
              <a:buNone/>
            </a:pPr>
            <a:r>
              <a:rPr lang="en-US" altLang="zh-CN" sz="2400" dirty="0"/>
              <a:t>    A&amp; </a:t>
            </a:r>
            <a:r>
              <a:rPr lang="en-US" altLang="zh-CN" sz="2400" dirty="0" err="1"/>
              <a:t>ra</a:t>
            </a:r>
            <a:r>
              <a:rPr lang="en-US" altLang="zh-CN" sz="2400" dirty="0"/>
              <a:t> = d;   </a:t>
            </a:r>
            <a:r>
              <a:rPr lang="en-US" altLang="zh-CN" sz="2000" dirty="0"/>
              <a:t>// </a:t>
            </a:r>
            <a:r>
              <a:rPr lang="zh-CN" altLang="en-US" sz="2000" dirty="0"/>
              <a:t>向上类型转换：派生类引用转化为基类引用。可以使用也可以不使用</a:t>
            </a:r>
            <a:r>
              <a:rPr lang="en-US" altLang="zh-CN" sz="2000" dirty="0" err="1"/>
              <a:t>dynamic_cast</a:t>
            </a:r>
            <a:endParaRPr lang="en-US" altLang="zh-CN" sz="2000" dirty="0"/>
          </a:p>
          <a:p>
            <a:pPr marL="0" indent="0">
              <a:lnSpc>
                <a:spcPct val="120000"/>
              </a:lnSpc>
              <a:buNone/>
            </a:pPr>
            <a:r>
              <a:rPr lang="en-US" altLang="zh-CN" sz="2400" dirty="0"/>
              <a:t>    D&amp; </a:t>
            </a:r>
            <a:r>
              <a:rPr lang="en-US" altLang="zh-CN" sz="2400" dirty="0" err="1"/>
              <a:t>rd</a:t>
            </a:r>
            <a:r>
              <a:rPr lang="en-US" altLang="zh-CN" sz="2400" dirty="0"/>
              <a:t> = </a:t>
            </a:r>
            <a:r>
              <a:rPr lang="en-US" altLang="zh-CN" sz="2400" dirty="0" err="1"/>
              <a:t>dynamic_cast</a:t>
            </a:r>
            <a:r>
              <a:rPr lang="en-US" altLang="zh-CN" sz="2400" dirty="0"/>
              <a:t>&lt;D&amp;&gt;(</a:t>
            </a:r>
            <a:r>
              <a:rPr lang="en-US" altLang="zh-CN" sz="2400" dirty="0" err="1"/>
              <a:t>ra</a:t>
            </a:r>
            <a:r>
              <a:rPr lang="en-US" altLang="zh-CN" sz="2400" dirty="0"/>
              <a:t>);    </a:t>
            </a:r>
            <a:r>
              <a:rPr lang="en-US" altLang="zh-CN" sz="2000" dirty="0"/>
              <a:t>// </a:t>
            </a:r>
            <a:r>
              <a:rPr lang="zh-CN" altLang="en-US" sz="2000" dirty="0"/>
              <a:t>向下类型转换：基类引用转化为派生类引用</a:t>
            </a:r>
          </a:p>
          <a:p>
            <a:pPr marL="0" indent="0">
              <a:lnSpc>
                <a:spcPct val="120000"/>
              </a:lnSpc>
              <a:buNone/>
            </a:pPr>
            <a:r>
              <a:rPr lang="zh-CN" altLang="en-US" sz="2400" dirty="0"/>
              <a:t>    </a:t>
            </a:r>
            <a:r>
              <a:rPr lang="en-US" altLang="zh-CN" sz="2400" dirty="0"/>
              <a:t>B&amp; </a:t>
            </a:r>
            <a:r>
              <a:rPr lang="en-US" altLang="zh-CN" sz="2400" dirty="0" err="1"/>
              <a:t>rb</a:t>
            </a:r>
            <a:r>
              <a:rPr lang="en-US" altLang="zh-CN" sz="2400" dirty="0"/>
              <a:t> = </a:t>
            </a:r>
            <a:r>
              <a:rPr lang="en-US" altLang="zh-CN" sz="2400" dirty="0" err="1"/>
              <a:t>dynamic_cast</a:t>
            </a:r>
            <a:r>
              <a:rPr lang="en-US" altLang="zh-CN" sz="2400" dirty="0"/>
              <a:t>&lt;B&amp;&gt;(</a:t>
            </a:r>
            <a:r>
              <a:rPr lang="en-US" altLang="zh-CN" sz="2400" dirty="0" err="1"/>
              <a:t>ra</a:t>
            </a:r>
            <a:r>
              <a:rPr lang="en-US" altLang="zh-CN" sz="2400" dirty="0"/>
              <a:t>);    </a:t>
            </a:r>
            <a:r>
              <a:rPr lang="en-US" altLang="zh-CN" sz="2000" dirty="0"/>
              <a:t>// </a:t>
            </a:r>
            <a:r>
              <a:rPr lang="zh-CN" altLang="en-US" sz="2000" dirty="0"/>
              <a:t>侧向类型转换：从</a:t>
            </a:r>
            <a:r>
              <a:rPr lang="en-US" altLang="zh-CN" sz="2000" dirty="0"/>
              <a:t>A&amp;</a:t>
            </a:r>
            <a:r>
              <a:rPr lang="zh-CN" altLang="en-US" sz="2000" dirty="0"/>
              <a:t>转换为</a:t>
            </a:r>
            <a:r>
              <a:rPr lang="en-US" altLang="zh-CN" sz="2000" dirty="0"/>
              <a:t>B&amp;</a:t>
            </a:r>
          </a:p>
          <a:p>
            <a:pPr marL="0" indent="0">
              <a:lnSpc>
                <a:spcPct val="120000"/>
              </a:lnSpc>
              <a:buNone/>
            </a:pPr>
            <a:r>
              <a:rPr lang="en-US" altLang="zh-CN" sz="2400" dirty="0"/>
              <a:t>    A </a:t>
            </a:r>
            <a:r>
              <a:rPr lang="en-US" altLang="zh-CN" sz="2400" dirty="0" err="1"/>
              <a:t>a</a:t>
            </a:r>
            <a:r>
              <a:rPr lang="en-US" altLang="zh-CN" sz="2400" dirty="0"/>
              <a:t>;</a:t>
            </a:r>
          </a:p>
          <a:p>
            <a:pPr marL="0" indent="0">
              <a:lnSpc>
                <a:spcPct val="120000"/>
              </a:lnSpc>
              <a:buNone/>
            </a:pPr>
            <a:r>
              <a:rPr lang="en-US" altLang="zh-CN" sz="2400" dirty="0"/>
              <a:t>   D&amp; </a:t>
            </a:r>
            <a:r>
              <a:rPr lang="en-US" altLang="zh-CN" sz="2400" dirty="0" err="1"/>
              <a:t>rda</a:t>
            </a:r>
            <a:r>
              <a:rPr lang="en-US" altLang="zh-CN" sz="2400" dirty="0"/>
              <a:t> = </a:t>
            </a:r>
            <a:r>
              <a:rPr lang="en-US" altLang="zh-CN" sz="2400" dirty="0" err="1"/>
              <a:t>dynamic_cast</a:t>
            </a:r>
            <a:r>
              <a:rPr lang="en-US" altLang="zh-CN" sz="2400" dirty="0"/>
              <a:t>&lt;D&amp;&gt;(a);    </a:t>
            </a:r>
            <a:r>
              <a:rPr lang="en-US" altLang="zh-CN" sz="2000" dirty="0"/>
              <a:t>//</a:t>
            </a:r>
            <a:r>
              <a:rPr lang="zh-CN" altLang="en-US" sz="2000" dirty="0"/>
              <a:t>运行时错误：因为实际对象</a:t>
            </a:r>
            <a:r>
              <a:rPr lang="en-US" altLang="zh-CN" sz="2000" dirty="0"/>
              <a:t>a</a:t>
            </a:r>
            <a:r>
              <a:rPr lang="zh-CN" altLang="en-US" sz="2000" dirty="0"/>
              <a:t>不是</a:t>
            </a:r>
            <a:r>
              <a:rPr lang="en-US" altLang="zh-CN" sz="2000" dirty="0"/>
              <a:t>D</a:t>
            </a:r>
            <a:r>
              <a:rPr lang="zh-CN" altLang="en-US" sz="2000" dirty="0"/>
              <a:t>类型</a:t>
            </a:r>
          </a:p>
          <a:p>
            <a:pPr marL="0" indent="0">
              <a:lnSpc>
                <a:spcPct val="120000"/>
              </a:lnSpc>
              <a:buNone/>
            </a:pPr>
            <a:r>
              <a:rPr lang="en-US" altLang="zh-CN" sz="2400" dirty="0"/>
              <a:t>   B&amp; </a:t>
            </a:r>
            <a:r>
              <a:rPr lang="en-US" altLang="zh-CN" sz="2400" dirty="0" err="1"/>
              <a:t>rba</a:t>
            </a:r>
            <a:r>
              <a:rPr lang="en-US" altLang="zh-CN" sz="2400" dirty="0"/>
              <a:t> = </a:t>
            </a:r>
            <a:r>
              <a:rPr lang="en-US" altLang="zh-CN" sz="2400" dirty="0" err="1"/>
              <a:t>dynamic_cast</a:t>
            </a:r>
            <a:r>
              <a:rPr lang="en-US" altLang="zh-CN" sz="2400" dirty="0"/>
              <a:t>&lt;B&amp;&gt;(a);   </a:t>
            </a:r>
            <a:r>
              <a:rPr lang="en-US" altLang="zh-CN" sz="2000" dirty="0"/>
              <a:t>//</a:t>
            </a:r>
            <a:r>
              <a:rPr lang="zh-CN" altLang="en-US" sz="2000" dirty="0"/>
              <a:t>运行时错误：因为实际对象</a:t>
            </a:r>
            <a:r>
              <a:rPr lang="en-US" altLang="zh-CN" sz="2000" dirty="0"/>
              <a:t>a</a:t>
            </a:r>
            <a:r>
              <a:rPr lang="zh-CN" altLang="en-US" sz="2000" dirty="0"/>
              <a:t>不是</a:t>
            </a:r>
            <a:r>
              <a:rPr lang="en-US" altLang="zh-CN" sz="2000" dirty="0"/>
              <a:t>B</a:t>
            </a:r>
            <a:r>
              <a:rPr lang="zh-CN" altLang="en-US" sz="2000" dirty="0"/>
              <a:t>类型</a:t>
            </a:r>
          </a:p>
          <a:p>
            <a:pPr marL="0" indent="0">
              <a:lnSpc>
                <a:spcPct val="120000"/>
              </a:lnSpc>
              <a:buNone/>
            </a:pPr>
            <a:r>
              <a:rPr lang="en-US" altLang="zh-CN" sz="2400" dirty="0"/>
              <a:t>}</a:t>
            </a:r>
            <a:endParaRPr lang="zh-CN" altLang="en-US" sz="2400" dirty="0"/>
          </a:p>
        </p:txBody>
      </p:sp>
      <p:grpSp>
        <p:nvGrpSpPr>
          <p:cNvPr id="2" name="组合 1">
            <a:extLst>
              <a:ext uri="{FF2B5EF4-FFF2-40B4-BE49-F238E27FC236}">
                <a16:creationId xmlns:a16="http://schemas.microsoft.com/office/drawing/2014/main" id="{27A185AC-2B28-79B2-68D2-C7F869488BB7}"/>
              </a:ext>
            </a:extLst>
          </p:cNvPr>
          <p:cNvGrpSpPr/>
          <p:nvPr/>
        </p:nvGrpSpPr>
        <p:grpSpPr>
          <a:xfrm>
            <a:off x="10193666" y="3956407"/>
            <a:ext cx="1919378" cy="2497465"/>
            <a:chOff x="9025266" y="2351782"/>
            <a:chExt cx="1919378" cy="2497465"/>
          </a:xfrm>
        </p:grpSpPr>
        <p:sp>
          <p:nvSpPr>
            <p:cNvPr id="4" name="矩形: 圆角 3">
              <a:extLst>
                <a:ext uri="{FF2B5EF4-FFF2-40B4-BE49-F238E27FC236}">
                  <a16:creationId xmlns:a16="http://schemas.microsoft.com/office/drawing/2014/main" id="{CF427626-1AD9-D4AD-A34A-479776975263}"/>
                </a:ext>
              </a:extLst>
            </p:cNvPr>
            <p:cNvSpPr/>
            <p:nvPr/>
          </p:nvSpPr>
          <p:spPr>
            <a:xfrm>
              <a:off x="9464471" y="2351782"/>
              <a:ext cx="797129" cy="4804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V</a:t>
              </a:r>
              <a:endParaRPr lang="zh-CN" altLang="en-US" sz="2800" dirty="0">
                <a:solidFill>
                  <a:schemeClr val="tx1"/>
                </a:solidFill>
              </a:endParaRPr>
            </a:p>
          </p:txBody>
        </p:sp>
        <p:cxnSp>
          <p:nvCxnSpPr>
            <p:cNvPr id="5" name="直接箭头连接符 4">
              <a:extLst>
                <a:ext uri="{FF2B5EF4-FFF2-40B4-BE49-F238E27FC236}">
                  <a16:creationId xmlns:a16="http://schemas.microsoft.com/office/drawing/2014/main" id="{D310DC32-ED6E-5C16-AE30-33363B8EDE17}"/>
                </a:ext>
              </a:extLst>
            </p:cNvPr>
            <p:cNvCxnSpPr>
              <a:cxnSpLocks/>
            </p:cNvCxnSpPr>
            <p:nvPr/>
          </p:nvCxnSpPr>
          <p:spPr>
            <a:xfrm flipH="1">
              <a:off x="9405835" y="2865120"/>
              <a:ext cx="416560" cy="487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DF3D02F5-8CD7-7AAE-A22D-E330F07D2819}"/>
                </a:ext>
              </a:extLst>
            </p:cNvPr>
            <p:cNvCxnSpPr>
              <a:cxnSpLocks/>
            </p:cNvCxnSpPr>
            <p:nvPr/>
          </p:nvCxnSpPr>
          <p:spPr>
            <a:xfrm>
              <a:off x="10043160" y="2865120"/>
              <a:ext cx="502920" cy="487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圆角 6">
              <a:extLst>
                <a:ext uri="{FF2B5EF4-FFF2-40B4-BE49-F238E27FC236}">
                  <a16:creationId xmlns:a16="http://schemas.microsoft.com/office/drawing/2014/main" id="{44550AA4-F8D7-00EE-A2A7-FE129B5E5E1F}"/>
                </a:ext>
              </a:extLst>
            </p:cNvPr>
            <p:cNvSpPr/>
            <p:nvPr/>
          </p:nvSpPr>
          <p:spPr>
            <a:xfrm>
              <a:off x="9025266" y="3352800"/>
              <a:ext cx="797129" cy="4804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A</a:t>
              </a:r>
              <a:endParaRPr lang="zh-CN" altLang="en-US" sz="2800" dirty="0">
                <a:solidFill>
                  <a:schemeClr val="tx1"/>
                </a:solidFill>
              </a:endParaRPr>
            </a:p>
          </p:txBody>
        </p:sp>
        <p:sp>
          <p:nvSpPr>
            <p:cNvPr id="8" name="矩形: 圆角 7">
              <a:extLst>
                <a:ext uri="{FF2B5EF4-FFF2-40B4-BE49-F238E27FC236}">
                  <a16:creationId xmlns:a16="http://schemas.microsoft.com/office/drawing/2014/main" id="{A098FB05-0070-C7FC-5CD1-46F72268268C}"/>
                </a:ext>
              </a:extLst>
            </p:cNvPr>
            <p:cNvSpPr/>
            <p:nvPr/>
          </p:nvSpPr>
          <p:spPr>
            <a:xfrm>
              <a:off x="10147515" y="3352799"/>
              <a:ext cx="797129" cy="4804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B</a:t>
              </a:r>
              <a:endParaRPr lang="zh-CN" altLang="en-US" sz="2800" dirty="0">
                <a:solidFill>
                  <a:schemeClr val="tx1"/>
                </a:solidFill>
              </a:endParaRPr>
            </a:p>
          </p:txBody>
        </p:sp>
        <p:cxnSp>
          <p:nvCxnSpPr>
            <p:cNvPr id="9" name="直接箭头连接符 8">
              <a:extLst>
                <a:ext uri="{FF2B5EF4-FFF2-40B4-BE49-F238E27FC236}">
                  <a16:creationId xmlns:a16="http://schemas.microsoft.com/office/drawing/2014/main" id="{A1264F80-2226-EC5D-53CB-3B7F270E2E68}"/>
                </a:ext>
              </a:extLst>
            </p:cNvPr>
            <p:cNvCxnSpPr>
              <a:stCxn id="7" idx="2"/>
            </p:cNvCxnSpPr>
            <p:nvPr/>
          </p:nvCxnSpPr>
          <p:spPr>
            <a:xfrm>
              <a:off x="9423831" y="3833247"/>
              <a:ext cx="439204" cy="535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C8B4C33C-E170-C853-7D24-A7AE70593C53}"/>
                </a:ext>
              </a:extLst>
            </p:cNvPr>
            <p:cNvCxnSpPr>
              <a:stCxn id="8" idx="2"/>
            </p:cNvCxnSpPr>
            <p:nvPr/>
          </p:nvCxnSpPr>
          <p:spPr>
            <a:xfrm flipH="1">
              <a:off x="10147515" y="3833246"/>
              <a:ext cx="398565" cy="508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圆角 10">
              <a:extLst>
                <a:ext uri="{FF2B5EF4-FFF2-40B4-BE49-F238E27FC236}">
                  <a16:creationId xmlns:a16="http://schemas.microsoft.com/office/drawing/2014/main" id="{C6467B90-948A-C28F-32A4-AE7E216AF719}"/>
                </a:ext>
              </a:extLst>
            </p:cNvPr>
            <p:cNvSpPr/>
            <p:nvPr/>
          </p:nvSpPr>
          <p:spPr>
            <a:xfrm>
              <a:off x="9643219" y="4368800"/>
              <a:ext cx="797129" cy="4804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D</a:t>
              </a:r>
              <a:endParaRPr lang="zh-CN" altLang="en-US" sz="2800" dirty="0">
                <a:solidFill>
                  <a:schemeClr val="tx1"/>
                </a:solidFill>
              </a:endParaRPr>
            </a:p>
          </p:txBody>
        </p:sp>
      </p:grpSp>
    </p:spTree>
    <p:extLst>
      <p:ext uri="{BB962C8B-B14F-4D97-AF65-F5344CB8AC3E}">
        <p14:creationId xmlns:p14="http://schemas.microsoft.com/office/powerpoint/2010/main" val="357183155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DF7B43-89C2-B7F3-BD9E-E753BD4500A3}"/>
              </a:ext>
            </a:extLst>
          </p:cNvPr>
          <p:cNvSpPr>
            <a:spLocks noGrp="1"/>
          </p:cNvSpPr>
          <p:nvPr>
            <p:ph type="title"/>
          </p:nvPr>
        </p:nvSpPr>
        <p:spPr/>
        <p:txBody>
          <a:bodyPr/>
          <a:lstStyle/>
          <a:p>
            <a:r>
              <a:rPr lang="en-US" altLang="zh-CN" dirty="0" err="1"/>
              <a:t>dynamic_cast</a:t>
            </a:r>
            <a:r>
              <a:rPr lang="en-US" altLang="zh-CN" dirty="0"/>
              <a:t> </a:t>
            </a:r>
            <a:r>
              <a:rPr lang="en-US" altLang="zh-CN" dirty="0">
                <a:solidFill>
                  <a:schemeClr val="tx1"/>
                </a:solidFill>
              </a:rPr>
              <a:t>vs</a:t>
            </a:r>
            <a:r>
              <a:rPr lang="en-US" altLang="zh-CN" dirty="0"/>
              <a:t> </a:t>
            </a:r>
            <a:r>
              <a:rPr lang="en-US" altLang="zh-CN" dirty="0" err="1"/>
              <a:t>static_cast</a:t>
            </a:r>
            <a:endParaRPr lang="zh-CN" altLang="en-US" dirty="0"/>
          </a:p>
        </p:txBody>
      </p:sp>
      <p:sp>
        <p:nvSpPr>
          <p:cNvPr id="3" name="内容占位符 2">
            <a:extLst>
              <a:ext uri="{FF2B5EF4-FFF2-40B4-BE49-F238E27FC236}">
                <a16:creationId xmlns:a16="http://schemas.microsoft.com/office/drawing/2014/main" id="{5485B902-A886-A1FF-2AB3-FFD032C31FDC}"/>
              </a:ext>
            </a:extLst>
          </p:cNvPr>
          <p:cNvSpPr>
            <a:spLocks noGrp="1"/>
          </p:cNvSpPr>
          <p:nvPr>
            <p:ph idx="1"/>
          </p:nvPr>
        </p:nvSpPr>
        <p:spPr/>
        <p:txBody>
          <a:bodyPr/>
          <a:lstStyle/>
          <a:p>
            <a:r>
              <a:rPr lang="en-US" altLang="zh-CN" dirty="0" err="1"/>
              <a:t>dynamic_cast</a:t>
            </a:r>
            <a:r>
              <a:rPr lang="en-US" altLang="zh-CN" dirty="0"/>
              <a:t> </a:t>
            </a:r>
            <a:r>
              <a:rPr lang="zh-CN" altLang="en-US" dirty="0"/>
              <a:t>用于相关类型之间的隐式转换，例如从 </a:t>
            </a:r>
            <a:r>
              <a:rPr lang="en-US" altLang="zh-CN" dirty="0"/>
              <a:t>int </a:t>
            </a:r>
            <a:r>
              <a:rPr lang="zh-CN" altLang="en-US" dirty="0"/>
              <a:t>到 </a:t>
            </a:r>
            <a:r>
              <a:rPr lang="en-US" altLang="zh-CN" dirty="0"/>
              <a:t>float </a:t>
            </a:r>
            <a:r>
              <a:rPr lang="zh-CN" altLang="en-US" dirty="0"/>
              <a:t>或 </a:t>
            </a:r>
            <a:r>
              <a:rPr lang="en-US" altLang="zh-CN" dirty="0"/>
              <a:t>float </a:t>
            </a:r>
            <a:r>
              <a:rPr lang="zh-CN" altLang="en-US" dirty="0"/>
              <a:t>到 </a:t>
            </a:r>
            <a:r>
              <a:rPr lang="en-US" altLang="zh-CN" dirty="0"/>
              <a:t>int </a:t>
            </a:r>
            <a:r>
              <a:rPr lang="zh-CN" altLang="en-US" dirty="0"/>
              <a:t>的转换。它还可以用于不同指针或引用类型之间的显式转换，前提是这些类型通过继承或组合相关。</a:t>
            </a:r>
            <a:endParaRPr lang="en-US" altLang="zh-CN" dirty="0"/>
          </a:p>
          <a:p>
            <a:r>
              <a:rPr lang="en-US" altLang="zh-CN" dirty="0" err="1"/>
              <a:t>static_cast</a:t>
            </a:r>
            <a:r>
              <a:rPr lang="en-US" altLang="zh-CN" dirty="0"/>
              <a:t> </a:t>
            </a:r>
            <a:r>
              <a:rPr lang="zh-CN" altLang="en-US" dirty="0"/>
              <a:t>可用于任何类型之间的转换也不会有语法错误（但不建议在无多态关系的类型之间的转换）</a:t>
            </a:r>
          </a:p>
        </p:txBody>
      </p:sp>
    </p:spTree>
    <p:extLst>
      <p:ext uri="{BB962C8B-B14F-4D97-AF65-F5344CB8AC3E}">
        <p14:creationId xmlns:p14="http://schemas.microsoft.com/office/powerpoint/2010/main" val="3557931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42E958-32FB-4CE1-E883-A52C1C35421D}"/>
              </a:ext>
            </a:extLst>
          </p:cNvPr>
          <p:cNvSpPr>
            <a:spLocks noGrp="1"/>
          </p:cNvSpPr>
          <p:nvPr>
            <p:ph type="title"/>
          </p:nvPr>
        </p:nvSpPr>
        <p:spPr>
          <a:xfrm>
            <a:off x="8936064" y="388373"/>
            <a:ext cx="3044125" cy="712007"/>
          </a:xfrm>
        </p:spPr>
        <p:txBody>
          <a:bodyPr/>
          <a:lstStyle/>
          <a:p>
            <a:pPr algn="l"/>
            <a:r>
              <a:rPr lang="en-US" altLang="zh-CN" dirty="0" err="1"/>
              <a:t>static_cast</a:t>
            </a:r>
            <a:endParaRPr lang="zh-CN" altLang="en-US" dirty="0"/>
          </a:p>
        </p:txBody>
      </p:sp>
      <p:sp>
        <p:nvSpPr>
          <p:cNvPr id="3" name="内容占位符 2">
            <a:extLst>
              <a:ext uri="{FF2B5EF4-FFF2-40B4-BE49-F238E27FC236}">
                <a16:creationId xmlns:a16="http://schemas.microsoft.com/office/drawing/2014/main" id="{55B873C1-F88F-2E1E-0F10-4E0D30561E9E}"/>
              </a:ext>
            </a:extLst>
          </p:cNvPr>
          <p:cNvSpPr>
            <a:spLocks noGrp="1"/>
          </p:cNvSpPr>
          <p:nvPr>
            <p:ph idx="1"/>
          </p:nvPr>
        </p:nvSpPr>
        <p:spPr>
          <a:xfrm>
            <a:off x="838200" y="1100380"/>
            <a:ext cx="10515600" cy="4567971"/>
          </a:xfrm>
        </p:spPr>
        <p:txBody>
          <a:bodyPr>
            <a:normAutofit/>
          </a:bodyPr>
          <a:lstStyle/>
          <a:p>
            <a:pPr marL="0" indent="0">
              <a:buNone/>
            </a:pPr>
            <a:r>
              <a:rPr lang="en-US" altLang="zh-CN" dirty="0"/>
              <a:t>float f = 3.14;</a:t>
            </a:r>
          </a:p>
          <a:p>
            <a:pPr marL="0" indent="0">
              <a:buNone/>
            </a:pPr>
            <a:r>
              <a:rPr lang="en-US" altLang="zh-CN" dirty="0"/>
              <a:t>int </a:t>
            </a:r>
            <a:r>
              <a:rPr lang="en-US" altLang="zh-CN" dirty="0" err="1"/>
              <a:t>i</a:t>
            </a:r>
            <a:r>
              <a:rPr lang="en-US" altLang="zh-CN" dirty="0"/>
              <a:t> = </a:t>
            </a:r>
            <a:r>
              <a:rPr lang="en-US" altLang="zh-CN" b="1" dirty="0" err="1"/>
              <a:t>static_cast</a:t>
            </a:r>
            <a:r>
              <a:rPr lang="en-US" altLang="zh-CN" dirty="0"/>
              <a:t>&lt;int&gt;(f); // f </a:t>
            </a:r>
            <a:r>
              <a:rPr lang="zh-CN" altLang="en-US" dirty="0"/>
              <a:t>被显式转换为</a:t>
            </a:r>
            <a:r>
              <a:rPr lang="en-US" altLang="zh-CN" dirty="0"/>
              <a:t> int</a:t>
            </a:r>
            <a:r>
              <a:rPr lang="zh-CN" altLang="en-US" dirty="0"/>
              <a:t>类型</a:t>
            </a:r>
            <a:endParaRPr lang="en-US" altLang="zh-CN" dirty="0"/>
          </a:p>
          <a:p>
            <a:pPr marL="0" indent="0">
              <a:buNone/>
            </a:pPr>
            <a:endParaRPr lang="en-US" altLang="zh-CN" dirty="0"/>
          </a:p>
          <a:p>
            <a:pPr marL="0" indent="0">
              <a:buNone/>
            </a:pPr>
            <a:r>
              <a:rPr lang="en-US" altLang="zh-CN" dirty="0"/>
              <a:t>class Base {};</a:t>
            </a:r>
          </a:p>
          <a:p>
            <a:pPr marL="0" indent="0">
              <a:buNone/>
            </a:pPr>
            <a:r>
              <a:rPr lang="en-US" altLang="zh-CN" dirty="0"/>
              <a:t>class Derived : public Base {};</a:t>
            </a:r>
          </a:p>
          <a:p>
            <a:pPr marL="0" indent="0">
              <a:buNone/>
            </a:pPr>
            <a:endParaRPr lang="en-US" altLang="zh-CN" dirty="0"/>
          </a:p>
          <a:p>
            <a:pPr marL="0" indent="0">
              <a:buNone/>
            </a:pPr>
            <a:r>
              <a:rPr lang="en-US" altLang="zh-CN" dirty="0"/>
              <a:t>Base* b = new Derived;</a:t>
            </a:r>
          </a:p>
          <a:p>
            <a:pPr marL="0" indent="0">
              <a:buNone/>
            </a:pPr>
            <a:r>
              <a:rPr lang="en-US" altLang="zh-CN" dirty="0"/>
              <a:t>Derived* d = </a:t>
            </a:r>
            <a:r>
              <a:rPr lang="en-US" altLang="zh-CN" b="1" dirty="0" err="1"/>
              <a:t>static_cast</a:t>
            </a:r>
            <a:r>
              <a:rPr lang="en-US" altLang="zh-CN" b="1" dirty="0"/>
              <a:t>&lt;Derived*&gt; </a:t>
            </a:r>
            <a:r>
              <a:rPr lang="en-US" altLang="zh-CN" dirty="0"/>
              <a:t>(b);  </a:t>
            </a:r>
            <a:r>
              <a:rPr lang="en-US" altLang="zh-CN" dirty="0">
                <a:solidFill>
                  <a:srgbClr val="00B0F0"/>
                </a:solidFill>
              </a:rPr>
              <a:t>// b </a:t>
            </a:r>
            <a:r>
              <a:rPr lang="zh-CN" altLang="en-US" dirty="0">
                <a:solidFill>
                  <a:srgbClr val="00B0F0"/>
                </a:solidFill>
              </a:rPr>
              <a:t>从</a:t>
            </a:r>
            <a:r>
              <a:rPr lang="en-US" altLang="zh-CN" dirty="0">
                <a:solidFill>
                  <a:srgbClr val="00B0F0"/>
                </a:solidFill>
              </a:rPr>
              <a:t>Base* </a:t>
            </a:r>
            <a:r>
              <a:rPr lang="zh-CN" altLang="en-US" dirty="0">
                <a:solidFill>
                  <a:srgbClr val="00B0F0"/>
                </a:solidFill>
              </a:rPr>
              <a:t>转换为</a:t>
            </a:r>
            <a:r>
              <a:rPr lang="en-US" altLang="zh-CN" dirty="0">
                <a:solidFill>
                  <a:srgbClr val="00B0F0"/>
                </a:solidFill>
              </a:rPr>
              <a:t>Derived* </a:t>
            </a:r>
          </a:p>
          <a:p>
            <a:pPr marL="0" indent="0">
              <a:buNone/>
            </a:pPr>
            <a:endParaRPr lang="zh-CN" altLang="en-US" dirty="0"/>
          </a:p>
        </p:txBody>
      </p:sp>
    </p:spTree>
    <p:extLst>
      <p:ext uri="{BB962C8B-B14F-4D97-AF65-F5344CB8AC3E}">
        <p14:creationId xmlns:p14="http://schemas.microsoft.com/office/powerpoint/2010/main" val="305661709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DF7B43-89C2-B7F3-BD9E-E753BD4500A3}"/>
              </a:ext>
            </a:extLst>
          </p:cNvPr>
          <p:cNvSpPr>
            <a:spLocks noGrp="1"/>
          </p:cNvSpPr>
          <p:nvPr>
            <p:ph type="title"/>
          </p:nvPr>
        </p:nvSpPr>
        <p:spPr/>
        <p:txBody>
          <a:bodyPr/>
          <a:lstStyle/>
          <a:p>
            <a:r>
              <a:rPr lang="en-US" altLang="zh-CN" dirty="0" err="1"/>
              <a:t>dynamic_cast</a:t>
            </a:r>
            <a:r>
              <a:rPr lang="en-US" altLang="zh-CN" dirty="0"/>
              <a:t> </a:t>
            </a:r>
            <a:r>
              <a:rPr lang="en-US" altLang="zh-CN" dirty="0">
                <a:solidFill>
                  <a:schemeClr val="tx1"/>
                </a:solidFill>
              </a:rPr>
              <a:t>vs</a:t>
            </a:r>
            <a:r>
              <a:rPr lang="en-US" altLang="zh-CN" dirty="0"/>
              <a:t> </a:t>
            </a:r>
            <a:r>
              <a:rPr lang="en-US" altLang="zh-CN" dirty="0" err="1"/>
              <a:t>static_cast</a:t>
            </a:r>
            <a:endParaRPr lang="zh-CN" altLang="en-US" dirty="0"/>
          </a:p>
        </p:txBody>
      </p:sp>
      <p:sp>
        <p:nvSpPr>
          <p:cNvPr id="3" name="内容占位符 2">
            <a:extLst>
              <a:ext uri="{FF2B5EF4-FFF2-40B4-BE49-F238E27FC236}">
                <a16:creationId xmlns:a16="http://schemas.microsoft.com/office/drawing/2014/main" id="{5485B902-A886-A1FF-2AB3-FFD032C31FDC}"/>
              </a:ext>
            </a:extLst>
          </p:cNvPr>
          <p:cNvSpPr>
            <a:spLocks noGrp="1"/>
          </p:cNvSpPr>
          <p:nvPr>
            <p:ph idx="1"/>
          </p:nvPr>
        </p:nvSpPr>
        <p:spPr/>
        <p:txBody>
          <a:bodyPr/>
          <a:lstStyle/>
          <a:p>
            <a:r>
              <a:rPr lang="en-US" altLang="zh-CN" dirty="0" err="1"/>
              <a:t>dynamic_cast</a:t>
            </a:r>
            <a:r>
              <a:rPr lang="en-US" altLang="zh-CN" dirty="0"/>
              <a:t> </a:t>
            </a:r>
            <a:r>
              <a:rPr lang="zh-CN" altLang="en-US" dirty="0"/>
              <a:t>用于运行时类型检查和多态对象的转换。它允许您安全地将对基类的指针或引用转换为对派生类的指针或引用，反之亦然。</a:t>
            </a:r>
          </a:p>
        </p:txBody>
      </p:sp>
    </p:spTree>
    <p:extLst>
      <p:ext uri="{BB962C8B-B14F-4D97-AF65-F5344CB8AC3E}">
        <p14:creationId xmlns:p14="http://schemas.microsoft.com/office/powerpoint/2010/main" val="183637616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F136C1-2031-F656-B6A5-14CFA0A2FC49}"/>
              </a:ext>
            </a:extLst>
          </p:cNvPr>
          <p:cNvSpPr>
            <a:spLocks noGrp="1"/>
          </p:cNvSpPr>
          <p:nvPr>
            <p:ph idx="1"/>
          </p:nvPr>
        </p:nvSpPr>
        <p:spPr>
          <a:xfrm>
            <a:off x="604433" y="1449092"/>
            <a:ext cx="11453247" cy="4727871"/>
          </a:xfrm>
        </p:spPr>
        <p:txBody>
          <a:bodyPr>
            <a:normAutofit fontScale="92500"/>
          </a:bodyPr>
          <a:lstStyle/>
          <a:p>
            <a:pPr marL="0" indent="0">
              <a:buNone/>
            </a:pPr>
            <a:r>
              <a:rPr lang="en-US" altLang="zh-CN" dirty="0"/>
              <a:t>class Base {</a:t>
            </a:r>
          </a:p>
          <a:p>
            <a:pPr marL="0" indent="0">
              <a:buNone/>
            </a:pPr>
            <a:r>
              <a:rPr lang="en-US" altLang="zh-CN" dirty="0"/>
              <a:t>public:</a:t>
            </a:r>
          </a:p>
          <a:p>
            <a:pPr marL="0" indent="0">
              <a:buNone/>
            </a:pPr>
            <a:r>
              <a:rPr lang="en-US" altLang="zh-CN" dirty="0"/>
              <a:t>    virtual ~Base() {}</a:t>
            </a:r>
          </a:p>
          <a:p>
            <a:pPr marL="0" indent="0">
              <a:buNone/>
            </a:pPr>
            <a:r>
              <a:rPr lang="en-US" altLang="zh-CN" dirty="0"/>
              <a:t>};</a:t>
            </a:r>
          </a:p>
          <a:p>
            <a:pPr marL="0" indent="0">
              <a:buNone/>
            </a:pPr>
            <a:endParaRPr lang="en-US" altLang="zh-CN" dirty="0"/>
          </a:p>
          <a:p>
            <a:pPr marL="0" indent="0">
              <a:buNone/>
            </a:pPr>
            <a:r>
              <a:rPr lang="en-US" altLang="zh-CN" dirty="0"/>
              <a:t>class Derived : public Base {};</a:t>
            </a:r>
          </a:p>
          <a:p>
            <a:pPr marL="0" indent="0">
              <a:buNone/>
            </a:pPr>
            <a:endParaRPr lang="en-US" altLang="zh-CN" dirty="0"/>
          </a:p>
          <a:p>
            <a:pPr marL="0" indent="0">
              <a:buNone/>
            </a:pPr>
            <a:r>
              <a:rPr lang="en-US" altLang="zh-CN" dirty="0"/>
              <a:t>Base* b = new Derived;</a:t>
            </a:r>
          </a:p>
          <a:p>
            <a:pPr marL="0" indent="0">
              <a:buNone/>
            </a:pPr>
            <a:r>
              <a:rPr lang="en-US" altLang="zh-CN" dirty="0"/>
              <a:t>Derived* d = </a:t>
            </a:r>
            <a:r>
              <a:rPr lang="en-US" altLang="zh-CN" b="1" dirty="0" err="1"/>
              <a:t>dynamic_cast</a:t>
            </a:r>
            <a:r>
              <a:rPr lang="en-US" altLang="zh-CN" b="1" dirty="0"/>
              <a:t>&lt;Derived*&gt; </a:t>
            </a:r>
            <a:r>
              <a:rPr lang="en-US" altLang="zh-CN" dirty="0"/>
              <a:t>(b); </a:t>
            </a:r>
            <a:r>
              <a:rPr lang="en-US" altLang="zh-CN" sz="2600" dirty="0">
                <a:solidFill>
                  <a:srgbClr val="00B0F0"/>
                </a:solidFill>
              </a:rPr>
              <a:t>// b </a:t>
            </a:r>
            <a:r>
              <a:rPr lang="zh-CN" altLang="en-US" sz="2600" dirty="0">
                <a:solidFill>
                  <a:srgbClr val="00B0F0"/>
                </a:solidFill>
              </a:rPr>
              <a:t>在运行时从</a:t>
            </a:r>
            <a:r>
              <a:rPr lang="en-US" altLang="zh-CN" sz="2600" dirty="0">
                <a:solidFill>
                  <a:srgbClr val="00B0F0"/>
                </a:solidFill>
              </a:rPr>
              <a:t>Base*</a:t>
            </a:r>
            <a:r>
              <a:rPr lang="zh-CN" altLang="en-US" sz="2600" dirty="0">
                <a:solidFill>
                  <a:srgbClr val="00B0F0"/>
                </a:solidFill>
              </a:rPr>
              <a:t>转换为</a:t>
            </a:r>
            <a:r>
              <a:rPr lang="en-US" altLang="zh-CN" sz="2600" dirty="0">
                <a:solidFill>
                  <a:srgbClr val="00B0F0"/>
                </a:solidFill>
              </a:rPr>
              <a:t>Derived</a:t>
            </a:r>
            <a:r>
              <a:rPr lang="zh-CN" altLang="en-US" sz="2600" dirty="0">
                <a:solidFill>
                  <a:srgbClr val="00B0F0"/>
                </a:solidFill>
              </a:rPr>
              <a:t>类型</a:t>
            </a:r>
          </a:p>
        </p:txBody>
      </p:sp>
      <p:sp>
        <p:nvSpPr>
          <p:cNvPr id="4" name="标题 1">
            <a:extLst>
              <a:ext uri="{FF2B5EF4-FFF2-40B4-BE49-F238E27FC236}">
                <a16:creationId xmlns:a16="http://schemas.microsoft.com/office/drawing/2014/main" id="{5D6E7DED-7B7F-CC63-4D86-C4854E40579F}"/>
              </a:ext>
            </a:extLst>
          </p:cNvPr>
          <p:cNvSpPr>
            <a:spLocks noGrp="1"/>
          </p:cNvSpPr>
          <p:nvPr>
            <p:ph type="title"/>
          </p:nvPr>
        </p:nvSpPr>
        <p:spPr>
          <a:xfrm>
            <a:off x="8936064" y="388373"/>
            <a:ext cx="3044125" cy="712007"/>
          </a:xfrm>
        </p:spPr>
        <p:txBody>
          <a:bodyPr/>
          <a:lstStyle/>
          <a:p>
            <a:pPr algn="l"/>
            <a:r>
              <a:rPr lang="en-US" altLang="zh-CN" dirty="0" err="1"/>
              <a:t>dynamic_cast</a:t>
            </a:r>
            <a:endParaRPr lang="zh-CN" altLang="en-US" dirty="0"/>
          </a:p>
        </p:txBody>
      </p:sp>
    </p:spTree>
    <p:extLst>
      <p:ext uri="{BB962C8B-B14F-4D97-AF65-F5344CB8AC3E}">
        <p14:creationId xmlns:p14="http://schemas.microsoft.com/office/powerpoint/2010/main" val="196907931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626404-328F-4E9B-DD41-BC2F5FE381B7}"/>
              </a:ext>
            </a:extLst>
          </p:cNvPr>
          <p:cNvSpPr>
            <a:spLocks noGrp="1"/>
          </p:cNvSpPr>
          <p:nvPr>
            <p:ph type="title"/>
          </p:nvPr>
        </p:nvSpPr>
        <p:spPr/>
        <p:txBody>
          <a:bodyPr/>
          <a:lstStyle/>
          <a:p>
            <a:r>
              <a:rPr lang="en-US" altLang="zh-CN" dirty="0" err="1"/>
              <a:t>dynamic_cast</a:t>
            </a:r>
            <a:r>
              <a:rPr lang="en-US" altLang="zh-CN" dirty="0"/>
              <a:t> </a:t>
            </a:r>
            <a:r>
              <a:rPr lang="en-US" altLang="zh-CN" dirty="0">
                <a:solidFill>
                  <a:schemeClr val="tx1"/>
                </a:solidFill>
              </a:rPr>
              <a:t>vs</a:t>
            </a:r>
            <a:r>
              <a:rPr lang="en-US" altLang="zh-CN" dirty="0"/>
              <a:t> </a:t>
            </a:r>
            <a:r>
              <a:rPr lang="en-US" altLang="zh-CN" dirty="0" err="1"/>
              <a:t>static_cast</a:t>
            </a:r>
            <a:endParaRPr lang="zh-CN" altLang="en-US" dirty="0"/>
          </a:p>
        </p:txBody>
      </p:sp>
      <p:sp>
        <p:nvSpPr>
          <p:cNvPr id="3" name="内容占位符 2">
            <a:extLst>
              <a:ext uri="{FF2B5EF4-FFF2-40B4-BE49-F238E27FC236}">
                <a16:creationId xmlns:a16="http://schemas.microsoft.com/office/drawing/2014/main" id="{37AD94D3-88AA-BAF1-DA86-5C5EFBB8966D}"/>
              </a:ext>
            </a:extLst>
          </p:cNvPr>
          <p:cNvSpPr>
            <a:spLocks noGrp="1"/>
          </p:cNvSpPr>
          <p:nvPr>
            <p:ph idx="1"/>
          </p:nvPr>
        </p:nvSpPr>
        <p:spPr/>
        <p:txBody>
          <a:bodyPr/>
          <a:lstStyle/>
          <a:p>
            <a:r>
              <a:rPr lang="en-US" altLang="zh-CN" dirty="0" err="1"/>
              <a:t>static_cast</a:t>
            </a:r>
            <a:r>
              <a:rPr lang="en-US" altLang="zh-CN" dirty="0"/>
              <a:t> </a:t>
            </a:r>
            <a:r>
              <a:rPr lang="zh-CN" altLang="en-US" dirty="0"/>
              <a:t>用于静态（编译时）类型转换，而 </a:t>
            </a:r>
            <a:r>
              <a:rPr lang="en-US" altLang="zh-CN" dirty="0" err="1"/>
              <a:t>dynamic_cast</a:t>
            </a:r>
            <a:r>
              <a:rPr lang="en-US" altLang="zh-CN" dirty="0"/>
              <a:t> </a:t>
            </a:r>
            <a:r>
              <a:rPr lang="zh-CN" altLang="en-US" dirty="0"/>
              <a:t>用于动态（运行时）类型转换和多态类中的类型检查。</a:t>
            </a:r>
          </a:p>
        </p:txBody>
      </p:sp>
    </p:spTree>
    <p:extLst>
      <p:ext uri="{BB962C8B-B14F-4D97-AF65-F5344CB8AC3E}">
        <p14:creationId xmlns:p14="http://schemas.microsoft.com/office/powerpoint/2010/main" val="79687601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18E946-0B50-40BB-A089-4B9EAAFEB20D}"/>
              </a:ext>
            </a:extLst>
          </p:cNvPr>
          <p:cNvSpPr>
            <a:spLocks noGrp="1"/>
          </p:cNvSpPr>
          <p:nvPr>
            <p:ph type="title"/>
          </p:nvPr>
        </p:nvSpPr>
        <p:spPr>
          <a:xfrm>
            <a:off x="919480" y="2773045"/>
            <a:ext cx="10515600" cy="1103189"/>
          </a:xfrm>
        </p:spPr>
        <p:txBody>
          <a:bodyPr>
            <a:normAutofit/>
          </a:bodyPr>
          <a:lstStyle/>
          <a:p>
            <a:r>
              <a:rPr lang="zh-CN" altLang="en-US" sz="5000" dirty="0"/>
              <a:t>虚函数的一些语法规则</a:t>
            </a:r>
            <a:endParaRPr lang="en-US" sz="5000" dirty="0"/>
          </a:p>
        </p:txBody>
      </p:sp>
    </p:spTree>
    <p:extLst>
      <p:ext uri="{BB962C8B-B14F-4D97-AF65-F5344CB8AC3E}">
        <p14:creationId xmlns:p14="http://schemas.microsoft.com/office/powerpoint/2010/main" val="49049136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920</TotalTime>
  <Words>5562</Words>
  <Application>Microsoft Office PowerPoint</Application>
  <PresentationFormat>宽屏</PresentationFormat>
  <Paragraphs>527</Paragraphs>
  <Slides>123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123</vt:i4>
      </vt:variant>
    </vt:vector>
  </HeadingPairs>
  <TitlesOfParts>
    <vt:vector size="129" baseType="lpstr">
      <vt:lpstr>Noto Sans Blk</vt:lpstr>
      <vt:lpstr>Noto Sans Cond Med</vt:lpstr>
      <vt:lpstr>Arial</vt:lpstr>
      <vt:lpstr>Calibri</vt:lpstr>
      <vt:lpstr>Calibri Light</vt:lpstr>
      <vt:lpstr>Office 主题​​</vt:lpstr>
      <vt:lpstr>第9章  派生类 Derived class</vt:lpstr>
      <vt:lpstr>继承和派生</vt:lpstr>
      <vt:lpstr>Dog和Animal</vt:lpstr>
      <vt:lpstr>Dog和Animal</vt:lpstr>
      <vt:lpstr>派生类：描述类之间的继承关系</vt:lpstr>
      <vt:lpstr>派生类：描述类之间的继承关系</vt:lpstr>
      <vt:lpstr>is-a和belong to</vt:lpstr>
      <vt:lpstr>is-a和belong to</vt:lpstr>
      <vt:lpstr>派生类的定义</vt:lpstr>
      <vt:lpstr>派生类的定义</vt:lpstr>
      <vt:lpstr>Sprite精灵类</vt:lpstr>
      <vt:lpstr>Ball(球)是一个特殊的精灵</vt:lpstr>
      <vt:lpstr>Paddle(球拍)是一个特殊的精灵</vt:lpstr>
      <vt:lpstr>隐藏（hide）</vt:lpstr>
      <vt:lpstr>成员的隐藏（hide）</vt:lpstr>
      <vt:lpstr>成员的隐藏（hide）</vt:lpstr>
      <vt:lpstr>成员的隐藏（hide）</vt:lpstr>
      <vt:lpstr>派生类无法访问基类private成员</vt:lpstr>
      <vt:lpstr>protected</vt:lpstr>
      <vt:lpstr>protected</vt:lpstr>
      <vt:lpstr>派生类访问被hide的成员</vt:lpstr>
      <vt:lpstr>PowerPoint 演示文稿</vt:lpstr>
      <vt:lpstr>Hide（隐藏）</vt:lpstr>
      <vt:lpstr>PowerPoint 演示文稿</vt:lpstr>
      <vt:lpstr>PowerPoint 演示文稿</vt:lpstr>
      <vt:lpstr>隐藏（hide）  vs   函数重载（overloading）</vt:lpstr>
      <vt:lpstr>继承方式</vt:lpstr>
      <vt:lpstr>继承方式</vt:lpstr>
      <vt:lpstr>继承方式</vt:lpstr>
      <vt:lpstr>基类成员在派生类中的访问可见性</vt:lpstr>
      <vt:lpstr>基类成员在派生类中的访问可见性</vt:lpstr>
      <vt:lpstr>基类成员在派生类中的访问可见性</vt:lpstr>
      <vt:lpstr>基类指针和派生类指针</vt:lpstr>
      <vt:lpstr>派生类对象也是一种特殊的基类对象</vt:lpstr>
      <vt:lpstr>用基类指针指向派生类对象</vt:lpstr>
      <vt:lpstr>派生类指针可隐含转换为基类指针</vt:lpstr>
      <vt:lpstr>基类指针强制转换为派生类指针</vt:lpstr>
      <vt:lpstr>派生类的构造函数和析构函数</vt:lpstr>
      <vt:lpstr>派生类的构造函数</vt:lpstr>
      <vt:lpstr>派生类的析构函数</vt:lpstr>
      <vt:lpstr>调用基类的非默认构造函数</vt:lpstr>
      <vt:lpstr>调用基类构造函数必须提供相应的参数</vt:lpstr>
      <vt:lpstr>调用基类构造函数必须提供相应的参数</vt:lpstr>
      <vt:lpstr>拷贝构造函数</vt:lpstr>
      <vt:lpstr>PowerPoint 演示文稿</vt:lpstr>
      <vt:lpstr>PowerPoint 演示文稿</vt:lpstr>
      <vt:lpstr>PowerPoint 演示文稿</vt:lpstr>
      <vt:lpstr>PowerPoint 演示文稿</vt:lpstr>
      <vt:lpstr>多继承</vt:lpstr>
      <vt:lpstr>多继承</vt:lpstr>
      <vt:lpstr>PowerPoint 演示文稿</vt:lpstr>
      <vt:lpstr>PowerPoint 演示文稿</vt:lpstr>
      <vt:lpstr>PowerPoint 演示文稿</vt:lpstr>
      <vt:lpstr>PowerPoint 演示文稿</vt:lpstr>
      <vt:lpstr>二义性问题</vt:lpstr>
      <vt:lpstr>PowerPoint 演示文稿</vt:lpstr>
      <vt:lpstr>PowerPoint 演示文稿</vt:lpstr>
      <vt:lpstr>虚基类</vt:lpstr>
      <vt:lpstr>虚基类</vt:lpstr>
      <vt:lpstr>虚基类</vt:lpstr>
      <vt:lpstr>虚基类</vt:lpstr>
      <vt:lpstr>虚基类</vt:lpstr>
      <vt:lpstr>虚基类</vt:lpstr>
      <vt:lpstr>虚基类</vt:lpstr>
      <vt:lpstr>虚基类</vt:lpstr>
      <vt:lpstr>多态</vt:lpstr>
      <vt:lpstr>派生类对象也是基本对象</vt:lpstr>
      <vt:lpstr>派生类对象也是基本对象</vt:lpstr>
      <vt:lpstr>派生类对象也是基本对象</vt:lpstr>
      <vt:lpstr>派生类对象也是基本对象</vt:lpstr>
      <vt:lpstr> 向上类型转换（隐含）向下类型转换（强制）</vt:lpstr>
      <vt:lpstr>避免切割：基本指针指向派生类对象</vt:lpstr>
      <vt:lpstr>指针的向上类型转换</vt:lpstr>
      <vt:lpstr>static_cast&lt;&gt;和向下类型转换</vt:lpstr>
      <vt:lpstr>PowerPoint 演示文稿</vt:lpstr>
      <vt:lpstr>PowerPoint 演示文稿</vt:lpstr>
      <vt:lpstr>static_cast&lt;&gt;只能用于相关类型的强制类型转换</vt:lpstr>
      <vt:lpstr>虚函数和多态</vt:lpstr>
      <vt:lpstr>PowerPoint 演示文稿</vt:lpstr>
      <vt:lpstr>PowerPoint 演示文稿</vt:lpstr>
      <vt:lpstr>虚函数</vt:lpstr>
      <vt:lpstr>PowerPoint 演示文稿</vt:lpstr>
      <vt:lpstr>虚函数和多态</vt:lpstr>
      <vt:lpstr>dynamic_cast</vt:lpstr>
      <vt:lpstr>dynamic_cast （动态类型转换）</vt:lpstr>
      <vt:lpstr>dynamic_cast （动态类型转换）</vt:lpstr>
      <vt:lpstr>dynamic_cast</vt:lpstr>
      <vt:lpstr>PowerPoint 演示文稿</vt:lpstr>
      <vt:lpstr>PowerPoint 演示文稿</vt:lpstr>
      <vt:lpstr>PowerPoint 演示文稿</vt:lpstr>
      <vt:lpstr>PowerPoint 演示文稿</vt:lpstr>
      <vt:lpstr>PowerPoint 演示文稿</vt:lpstr>
      <vt:lpstr>PowerPoint 演示文稿</vt:lpstr>
      <vt:lpstr>dynamic_cast vs static_cast</vt:lpstr>
      <vt:lpstr>static_cast</vt:lpstr>
      <vt:lpstr>dynamic_cast vs static_cast</vt:lpstr>
      <vt:lpstr>dynamic_cast</vt:lpstr>
      <vt:lpstr>dynamic_cast vs static_cast</vt:lpstr>
      <vt:lpstr>虚函数的一些语法规则</vt:lpstr>
      <vt:lpstr>1. 类体外定义虚函数</vt:lpstr>
      <vt:lpstr>2. 虚函数的签名和返回类型</vt:lpstr>
      <vt:lpstr>PowerPoint 演示文稿</vt:lpstr>
      <vt:lpstr>PowerPoint 演示文稿</vt:lpstr>
      <vt:lpstr>PowerPoint 演示文稿</vt:lpstr>
      <vt:lpstr>PowerPoint 演示文稿</vt:lpstr>
      <vt:lpstr>PowerPoint 演示文稿</vt:lpstr>
      <vt:lpstr>PowerPoint 演示文稿</vt:lpstr>
      <vt:lpstr>3. override</vt:lpstr>
      <vt:lpstr>3. override</vt:lpstr>
      <vt:lpstr>4. final</vt:lpstr>
      <vt:lpstr>4. final</vt:lpstr>
      <vt:lpstr>基类指针数组</vt:lpstr>
      <vt:lpstr>基类指针数组</vt:lpstr>
      <vt:lpstr>虚析构函数</vt:lpstr>
      <vt:lpstr>虚析构函数</vt:lpstr>
      <vt:lpstr>虚析构函数</vt:lpstr>
      <vt:lpstr>虚析构函数</vt:lpstr>
      <vt:lpstr>虚析构函数</vt:lpstr>
      <vt:lpstr>PowerPoint 演示文稿</vt:lpstr>
      <vt:lpstr>面向对象的仿“雷电战机”游戏</vt:lpstr>
      <vt:lpstr>面向对象的仿“雷电战机”游戏</vt:lpstr>
      <vt:lpstr>面向对象的仿“雷电战机”游戏</vt:lpstr>
      <vt:lpstr>关注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dong hongwei</dc:creator>
  <cp:lastModifiedBy>D. Wei</cp:lastModifiedBy>
  <cp:revision>177</cp:revision>
  <dcterms:created xsi:type="dcterms:W3CDTF">2019-12-18T10:06:29Z</dcterms:created>
  <dcterms:modified xsi:type="dcterms:W3CDTF">2023-05-08T13:39:35Z</dcterms:modified>
</cp:coreProperties>
</file>