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540" r:id="rId3"/>
    <p:sldId id="496" r:id="rId4"/>
    <p:sldId id="436" r:id="rId5"/>
    <p:sldId id="437" r:id="rId6"/>
    <p:sldId id="486" r:id="rId7"/>
    <p:sldId id="488" r:id="rId8"/>
    <p:sldId id="487" r:id="rId9"/>
    <p:sldId id="439" r:id="rId10"/>
    <p:sldId id="442" r:id="rId11"/>
    <p:sldId id="489" r:id="rId12"/>
    <p:sldId id="499" r:id="rId13"/>
    <p:sldId id="490" r:id="rId14"/>
    <p:sldId id="491" r:id="rId15"/>
    <p:sldId id="492" r:id="rId16"/>
    <p:sldId id="456" r:id="rId17"/>
    <p:sldId id="493" r:id="rId18"/>
    <p:sldId id="438" r:id="rId19"/>
    <p:sldId id="441" r:id="rId20"/>
    <p:sldId id="484" r:id="rId21"/>
    <p:sldId id="483" r:id="rId22"/>
    <p:sldId id="330" r:id="rId23"/>
    <p:sldId id="443" r:id="rId24"/>
    <p:sldId id="444" r:id="rId25"/>
    <p:sldId id="445" r:id="rId26"/>
    <p:sldId id="446" r:id="rId27"/>
    <p:sldId id="541" r:id="rId28"/>
    <p:sldId id="447" r:id="rId29"/>
    <p:sldId id="448" r:id="rId30"/>
    <p:sldId id="501" r:id="rId31"/>
    <p:sldId id="504" r:id="rId32"/>
    <p:sldId id="505" r:id="rId33"/>
    <p:sldId id="506" r:id="rId34"/>
    <p:sldId id="507" r:id="rId35"/>
    <p:sldId id="508" r:id="rId36"/>
    <p:sldId id="509" r:id="rId37"/>
    <p:sldId id="511" r:id="rId38"/>
    <p:sldId id="512" r:id="rId39"/>
    <p:sldId id="510" r:id="rId40"/>
    <p:sldId id="503" r:id="rId41"/>
    <p:sldId id="517" r:id="rId42"/>
    <p:sldId id="519" r:id="rId43"/>
    <p:sldId id="299" r:id="rId44"/>
    <p:sldId id="520" r:id="rId45"/>
    <p:sldId id="474" r:id="rId46"/>
    <p:sldId id="479" r:id="rId47"/>
    <p:sldId id="477" r:id="rId48"/>
    <p:sldId id="502" r:id="rId49"/>
    <p:sldId id="480" r:id="rId50"/>
    <p:sldId id="482" r:id="rId51"/>
    <p:sldId id="475" r:id="rId52"/>
    <p:sldId id="524" r:id="rId53"/>
    <p:sldId id="513" r:id="rId54"/>
    <p:sldId id="497" r:id="rId55"/>
    <p:sldId id="514" r:id="rId56"/>
    <p:sldId id="500" r:id="rId57"/>
    <p:sldId id="515" r:id="rId58"/>
    <p:sldId id="525" r:id="rId59"/>
    <p:sldId id="516" r:id="rId60"/>
    <p:sldId id="522" r:id="rId61"/>
    <p:sldId id="526" r:id="rId62"/>
    <p:sldId id="527" r:id="rId63"/>
    <p:sldId id="528" r:id="rId64"/>
    <p:sldId id="529" r:id="rId65"/>
    <p:sldId id="530" r:id="rId66"/>
    <p:sldId id="534" r:id="rId67"/>
    <p:sldId id="535" r:id="rId68"/>
    <p:sldId id="536" r:id="rId69"/>
    <p:sldId id="537" r:id="rId70"/>
    <p:sldId id="473" r:id="rId71"/>
    <p:sldId id="532" r:id="rId72"/>
    <p:sldId id="531" r:id="rId73"/>
    <p:sldId id="539"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9467" autoAdjust="0"/>
  </p:normalViewPr>
  <p:slideViewPr>
    <p:cSldViewPr snapToGrid="0">
      <p:cViewPr varScale="1">
        <p:scale>
          <a:sx n="114" d="100"/>
          <a:sy n="114" d="100"/>
        </p:scale>
        <p:origin x="130" y="182"/>
      </p:cViewPr>
      <p:guideLst>
        <p:guide orient="horz" pos="2160"/>
        <p:guide pos="3840"/>
      </p:guideLst>
    </p:cSldViewPr>
  </p:slideViewPr>
  <p:notesTextViewPr>
    <p:cViewPr>
      <p:scale>
        <a:sx n="1" d="1"/>
        <a:sy n="1" d="1"/>
      </p:scale>
      <p:origin x="0" y="0"/>
    </p:cViewPr>
  </p:notesTextViewPr>
  <p:notesViewPr>
    <p:cSldViewPr snapToGrid="0">
      <p:cViewPr varScale="1">
        <p:scale>
          <a:sx n="74" d="100"/>
          <a:sy n="74" d="100"/>
        </p:scale>
        <p:origin x="219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0109D1-EB02-4A0D-81D9-3BF5B8080922}" type="datetimeFigureOut">
              <a:rPr lang="zh-CN" altLang="en-US" smtClean="0"/>
              <a:t>2021/3/8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518AE0-3C86-4583-8E7A-2BD82C5F7A14}" type="slidenum">
              <a:rPr lang="zh-CN" altLang="en-US" smtClean="0"/>
              <a:t>‹#›</a:t>
            </a:fld>
            <a:endParaRPr lang="zh-CN" altLang="en-US"/>
          </a:p>
        </p:txBody>
      </p:sp>
    </p:spTree>
    <p:extLst>
      <p:ext uri="{BB962C8B-B14F-4D97-AF65-F5344CB8AC3E}">
        <p14:creationId xmlns:p14="http://schemas.microsoft.com/office/powerpoint/2010/main" val="1381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537E0-B6F7-4F30-B86B-4CA7244EDE51}"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79697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https://solarianprogrammer.com/2014/08/21/cpp-14-auto-tutorial/</a:t>
            </a:r>
          </a:p>
          <a:p>
            <a:r>
              <a:rPr lang="en-US" altLang="zh-CN"/>
              <a:t>http://www.cnblogs.com/fuzhe1989/p/3554345.html</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404098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https://www.educative.io/edpresso/what-is-the-typeid-operator-in-cpp</a:t>
            </a:r>
          </a:p>
        </p:txBody>
      </p:sp>
      <p:sp>
        <p:nvSpPr>
          <p:cNvPr id="4" name="Slide Number Placeholder 3"/>
          <p:cNvSpPr>
            <a:spLocks noGrp="1"/>
          </p:cNvSpPr>
          <p:nvPr>
            <p:ph type="sldNum" sz="quarter" idx="5"/>
          </p:nvPr>
        </p:nvSpPr>
        <p:spPr/>
        <p:txBody>
          <a:bodyPr/>
          <a:lstStyle/>
          <a:p>
            <a:fld id="{F390385D-F95C-4E89-B19C-4AA09430C76A}" type="slidenum">
              <a:rPr lang="zh-CN" altLang="en-US" smtClean="0"/>
              <a:t>13</a:t>
            </a:fld>
            <a:endParaRPr lang="zh-CN" altLang="en-US"/>
          </a:p>
        </p:txBody>
      </p:sp>
    </p:spTree>
    <p:extLst>
      <p:ext uri="{BB962C8B-B14F-4D97-AF65-F5344CB8AC3E}">
        <p14:creationId xmlns:p14="http://schemas.microsoft.com/office/powerpoint/2010/main" val="69067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unsigned</a:t>
            </a:r>
            <a:r>
              <a:rPr lang="en-US" altLang="zh-CN" baseline="0" dirty="0"/>
              <a:t> </a:t>
            </a:r>
            <a:r>
              <a:rPr lang="zh-CN" altLang="en-US" baseline="0" dirty="0"/>
              <a:t>减法运算时，如果值是负数也被同样转换</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45</a:t>
            </a:fld>
            <a:endParaRPr lang="zh-CN" altLang="en-US"/>
          </a:p>
        </p:txBody>
      </p:sp>
    </p:spTree>
    <p:extLst>
      <p:ext uri="{BB962C8B-B14F-4D97-AF65-F5344CB8AC3E}">
        <p14:creationId xmlns:p14="http://schemas.microsoft.com/office/powerpoint/2010/main" val="181395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unsigned</a:t>
            </a:r>
            <a:r>
              <a:rPr lang="en-US" altLang="zh-CN" baseline="0" dirty="0"/>
              <a:t> </a:t>
            </a:r>
            <a:r>
              <a:rPr lang="zh-CN" altLang="en-US" baseline="0" dirty="0"/>
              <a:t>减法运算时，如果值是负数也被同样转换</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46</a:t>
            </a:fld>
            <a:endParaRPr lang="zh-CN" altLang="en-US"/>
          </a:p>
        </p:txBody>
      </p:sp>
    </p:spTree>
    <p:extLst>
      <p:ext uri="{BB962C8B-B14F-4D97-AF65-F5344CB8AC3E}">
        <p14:creationId xmlns:p14="http://schemas.microsoft.com/office/powerpoint/2010/main" val="1813957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61</a:t>
            </a:fld>
            <a:endParaRPr lang="zh-CN" altLang="en-US"/>
          </a:p>
        </p:txBody>
      </p:sp>
    </p:spTree>
    <p:extLst>
      <p:ext uri="{BB962C8B-B14F-4D97-AF65-F5344CB8AC3E}">
        <p14:creationId xmlns:p14="http://schemas.microsoft.com/office/powerpoint/2010/main" val="259352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Noto Sans S Chinese Regular" panose="020B0500000000000000" pitchFamily="34" charset="-122"/>
                <a:ea typeface="Noto Sans S Chinese Regular" panose="020B05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Noto Sans S Chinese Regular" panose="020B0500000000000000" pitchFamily="34" charset="-122"/>
                <a:ea typeface="Noto Sans S Chinese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52055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421968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73334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8787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232191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60477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90018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58278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65704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35657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2021/3/8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6522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2021/3/8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414958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rgbClr val="00B050"/>
          </a:solidFill>
          <a:latin typeface="Noto Sans S Chinese Regular" panose="020B0500000000000000" pitchFamily="34" charset="-122"/>
          <a:ea typeface="Noto Sans S Chinese Regular" panose="020B0500000000000000"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Regular" panose="020B0500000000000000" pitchFamily="34" charset="-122"/>
          <a:ea typeface="Noto Sans S Chinese Regular" panose="020B05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Regular" panose="020B0500000000000000" pitchFamily="34" charset="-122"/>
          <a:ea typeface="Noto Sans S Chinese Regular" panose="020B05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Regular" panose="020B0500000000000000" pitchFamily="34" charset="-122"/>
          <a:ea typeface="Noto Sans S Chinese Regular" panose="020B05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Regular" panose="020B0500000000000000" pitchFamily="34" charset="-122"/>
          <a:ea typeface="Noto Sans S Chinese Regular" panose="020B05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Regular" panose="020B0500000000000000" pitchFamily="34" charset="-122"/>
          <a:ea typeface="Noto Sans S Chinese Regular" panose="020B05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data-type-ranges-and-their-macros-in-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twitter.com/hwdong"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hwdong-net.github.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 </a:t>
            </a:r>
            <a:r>
              <a:rPr lang="zh-CN" altLang="en-US" dirty="0"/>
              <a:t>变量和类型</a:t>
            </a:r>
          </a:p>
        </p:txBody>
      </p:sp>
      <p:sp>
        <p:nvSpPr>
          <p:cNvPr id="5" name="副标题 2"/>
          <p:cNvSpPr>
            <a:spLocks noGrp="1"/>
          </p:cNvSpPr>
          <p:nvPr>
            <p:ph type="subTitle" idx="1"/>
          </p:nvPr>
        </p:nvSpPr>
        <p:spPr>
          <a:xfrm>
            <a:off x="1524000" y="4126832"/>
            <a:ext cx="9144000" cy="1562768"/>
          </a:xfrm>
        </p:spPr>
        <p:txBody>
          <a:bodyPr>
            <a:normAutofit/>
          </a:bodyPr>
          <a:lstStyle/>
          <a:p>
            <a:endParaRPr lang="en-US" altLang="zh-CN" dirty="0"/>
          </a:p>
          <a:p>
            <a:r>
              <a:rPr lang="en-US" altLang="zh-CN" dirty="0" err="1"/>
              <a:t>hwdong</a:t>
            </a:r>
            <a:endParaRPr lang="en-US" altLang="zh-CN" dirty="0"/>
          </a:p>
          <a:p>
            <a:endParaRPr lang="zh-CN" altLang="en-US" dirty="0"/>
          </a:p>
        </p:txBody>
      </p:sp>
      <p:sp>
        <p:nvSpPr>
          <p:cNvPr id="3" name="TextBox 2"/>
          <p:cNvSpPr txBox="1"/>
          <p:nvPr/>
        </p:nvSpPr>
        <p:spPr>
          <a:xfrm>
            <a:off x="2442410" y="3753853"/>
            <a:ext cx="7724274" cy="584775"/>
          </a:xfrm>
          <a:prstGeom prst="rect">
            <a:avLst/>
          </a:prstGeom>
          <a:noFill/>
        </p:spPr>
        <p:txBody>
          <a:bodyPr wrap="square" rtlCol="0">
            <a:spAutoFit/>
          </a:bodyPr>
          <a:lstStyle/>
          <a:p>
            <a:pPr algn="ctr"/>
            <a:r>
              <a:rPr lang="zh-CN" altLang="en-US" sz="3200" dirty="0"/>
              <a:t>变量的类型决定了变量是什么？能干什么？</a:t>
            </a:r>
            <a:endParaRPr lang="en-US" altLang="zh-CN" sz="3200" dirty="0"/>
          </a:p>
        </p:txBody>
      </p:sp>
    </p:spTree>
    <p:extLst>
      <p:ext uri="{BB962C8B-B14F-4D97-AF65-F5344CB8AC3E}">
        <p14:creationId xmlns:p14="http://schemas.microsoft.com/office/powerpoint/2010/main" val="25992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54" y="954002"/>
            <a:ext cx="10268741" cy="5531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2"/>
          <p:cNvSpPr>
            <a:spLocks noGrp="1"/>
          </p:cNvSpPr>
          <p:nvPr>
            <p:ph idx="1"/>
          </p:nvPr>
        </p:nvSpPr>
        <p:spPr>
          <a:xfrm>
            <a:off x="935454" y="150647"/>
            <a:ext cx="10515600" cy="671512"/>
          </a:xfrm>
        </p:spPr>
        <p:txBody>
          <a:bodyPr>
            <a:normAutofit/>
          </a:bodyPr>
          <a:lstStyle/>
          <a:p>
            <a:r>
              <a:rPr lang="en-US" altLang="zh-CN" dirty="0"/>
              <a:t> </a:t>
            </a:r>
            <a:r>
              <a:rPr lang="zh-CN" altLang="en-US" dirty="0"/>
              <a:t>列表初始化 </a:t>
            </a:r>
            <a:r>
              <a:rPr lang="en-US" altLang="zh-CN" dirty="0"/>
              <a:t>{} </a:t>
            </a:r>
            <a:r>
              <a:rPr lang="zh-CN" altLang="en-US" dirty="0"/>
              <a:t>： 不允许导致“</a:t>
            </a:r>
            <a:r>
              <a:rPr lang="zh-CN" altLang="en-US" b="1" dirty="0"/>
              <a:t>信息损失</a:t>
            </a:r>
            <a:r>
              <a:rPr lang="zh-CN" altLang="en-US" dirty="0"/>
              <a:t>” 的初始化</a:t>
            </a:r>
          </a:p>
        </p:txBody>
      </p:sp>
    </p:spTree>
    <p:extLst>
      <p:ext uri="{BB962C8B-B14F-4D97-AF65-F5344CB8AC3E}">
        <p14:creationId xmlns:p14="http://schemas.microsoft.com/office/powerpoint/2010/main" val="269450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7029C-4BC1-49C5-A0D0-64A2554CD1F8}"/>
              </a:ext>
            </a:extLst>
          </p:cNvPr>
          <p:cNvSpPr>
            <a:spLocks noGrp="1"/>
          </p:cNvSpPr>
          <p:nvPr>
            <p:ph type="title"/>
          </p:nvPr>
        </p:nvSpPr>
        <p:spPr/>
        <p:txBody>
          <a:bodyPr/>
          <a:lstStyle/>
          <a:p>
            <a:r>
              <a:rPr lang="en-US" altLang="zh-CN" dirty="0"/>
              <a:t>auto</a:t>
            </a:r>
            <a:endParaRPr lang="zh-CN" altLang="en-US" dirty="0"/>
          </a:p>
        </p:txBody>
      </p:sp>
      <p:sp>
        <p:nvSpPr>
          <p:cNvPr id="3" name="内容占位符 2">
            <a:extLst>
              <a:ext uri="{FF2B5EF4-FFF2-40B4-BE49-F238E27FC236}">
                <a16:creationId xmlns:a16="http://schemas.microsoft.com/office/drawing/2014/main" id="{F03499F4-803D-4D5C-BB54-CF460093AD49}"/>
              </a:ext>
            </a:extLst>
          </p:cNvPr>
          <p:cNvSpPr>
            <a:spLocks noGrp="1"/>
          </p:cNvSpPr>
          <p:nvPr>
            <p:ph idx="1"/>
          </p:nvPr>
        </p:nvSpPr>
        <p:spPr>
          <a:xfrm>
            <a:off x="838200" y="1690689"/>
            <a:ext cx="10515600" cy="823912"/>
          </a:xfrm>
        </p:spPr>
        <p:txBody>
          <a:bodyPr/>
          <a:lstStyle/>
          <a:p>
            <a:r>
              <a:rPr lang="zh-CN" altLang="en-US" dirty="0"/>
              <a:t>定义有初始化的变量时，可以用</a:t>
            </a:r>
            <a:r>
              <a:rPr lang="en-US" altLang="zh-CN" dirty="0"/>
              <a:t>auto</a:t>
            </a:r>
            <a:r>
              <a:rPr lang="zh-CN" altLang="en-US" dirty="0"/>
              <a:t>推断其数据类型。</a:t>
            </a:r>
          </a:p>
        </p:txBody>
      </p:sp>
      <p:pic>
        <p:nvPicPr>
          <p:cNvPr id="4" name="图片 3">
            <a:extLst>
              <a:ext uri="{FF2B5EF4-FFF2-40B4-BE49-F238E27FC236}">
                <a16:creationId xmlns:a16="http://schemas.microsoft.com/office/drawing/2014/main" id="{32A13F92-3E4B-4AD0-A626-F7168B824A97}"/>
              </a:ext>
            </a:extLst>
          </p:cNvPr>
          <p:cNvPicPr>
            <a:picLocks noChangeAspect="1"/>
          </p:cNvPicPr>
          <p:nvPr/>
        </p:nvPicPr>
        <p:blipFill>
          <a:blip r:embed="rId2"/>
          <a:stretch>
            <a:fillRect/>
          </a:stretch>
        </p:blipFill>
        <p:spPr>
          <a:xfrm>
            <a:off x="1170107" y="2587337"/>
            <a:ext cx="9851785" cy="2406361"/>
          </a:xfrm>
          <a:prstGeom prst="rect">
            <a:avLst/>
          </a:prstGeom>
        </p:spPr>
      </p:pic>
    </p:spTree>
    <p:extLst>
      <p:ext uri="{BB962C8B-B14F-4D97-AF65-F5344CB8AC3E}">
        <p14:creationId xmlns:p14="http://schemas.microsoft.com/office/powerpoint/2010/main" val="79841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DBEC2-13BF-476C-8AD8-363B60AEA193}"/>
              </a:ext>
            </a:extLst>
          </p:cNvPr>
          <p:cNvSpPr>
            <a:spLocks noGrp="1"/>
          </p:cNvSpPr>
          <p:nvPr>
            <p:ph type="title"/>
          </p:nvPr>
        </p:nvSpPr>
        <p:spPr/>
        <p:txBody>
          <a:bodyPr/>
          <a:lstStyle/>
          <a:p>
            <a:r>
              <a:rPr lang="en-US" altLang="zh-CN" dirty="0"/>
              <a:t>auto</a:t>
            </a:r>
            <a:endParaRPr lang="zh-CN" altLang="en-US" dirty="0"/>
          </a:p>
        </p:txBody>
      </p:sp>
      <p:sp>
        <p:nvSpPr>
          <p:cNvPr id="4" name="内容占位符 2">
            <a:extLst>
              <a:ext uri="{FF2B5EF4-FFF2-40B4-BE49-F238E27FC236}">
                <a16:creationId xmlns:a16="http://schemas.microsoft.com/office/drawing/2014/main" id="{1EC0C8F3-46C4-47B0-AB79-DA85AB3CE9AF}"/>
              </a:ext>
            </a:extLst>
          </p:cNvPr>
          <p:cNvSpPr>
            <a:spLocks noGrp="1"/>
          </p:cNvSpPr>
          <p:nvPr>
            <p:ph idx="1"/>
          </p:nvPr>
        </p:nvSpPr>
        <p:spPr>
          <a:xfrm>
            <a:off x="1300229" y="1354932"/>
            <a:ext cx="10515600" cy="671512"/>
          </a:xfrm>
        </p:spPr>
        <p:txBody>
          <a:bodyPr>
            <a:normAutofit/>
          </a:bodyPr>
          <a:lstStyle/>
          <a:p>
            <a:pPr marL="0" indent="0">
              <a:buNone/>
            </a:pPr>
            <a:r>
              <a:rPr lang="zh-CN" altLang="en-US" dirty="0"/>
              <a:t>从初始化式中自动推断变量的类型</a:t>
            </a:r>
          </a:p>
        </p:txBody>
      </p:sp>
      <p:pic>
        <p:nvPicPr>
          <p:cNvPr id="5" name="Picture 2">
            <a:extLst>
              <a:ext uri="{FF2B5EF4-FFF2-40B4-BE49-F238E27FC236}">
                <a16:creationId xmlns:a16="http://schemas.microsoft.com/office/drawing/2014/main" id="{A5A94570-31BB-40C8-B603-5B6F1B382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125" y="1886703"/>
            <a:ext cx="7945841" cy="497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72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58443-A3EC-4C7C-A2EC-6A5620299E22}"/>
              </a:ext>
            </a:extLst>
          </p:cNvPr>
          <p:cNvSpPr>
            <a:spLocks noGrp="1"/>
          </p:cNvSpPr>
          <p:nvPr>
            <p:ph type="title"/>
          </p:nvPr>
        </p:nvSpPr>
        <p:spPr/>
        <p:txBody>
          <a:bodyPr/>
          <a:lstStyle/>
          <a:p>
            <a:r>
              <a:rPr lang="en-US" altLang="zh-CN" dirty="0" err="1"/>
              <a:t>typeid</a:t>
            </a:r>
            <a:endParaRPr lang="zh-CN" altLang="en-US" dirty="0"/>
          </a:p>
        </p:txBody>
      </p:sp>
      <p:sp>
        <p:nvSpPr>
          <p:cNvPr id="3" name="内容占位符 2">
            <a:extLst>
              <a:ext uri="{FF2B5EF4-FFF2-40B4-BE49-F238E27FC236}">
                <a16:creationId xmlns:a16="http://schemas.microsoft.com/office/drawing/2014/main" id="{92760277-5548-4A81-B801-FEC4E1CE738B}"/>
              </a:ext>
            </a:extLst>
          </p:cNvPr>
          <p:cNvSpPr>
            <a:spLocks noGrp="1"/>
          </p:cNvSpPr>
          <p:nvPr>
            <p:ph idx="1"/>
          </p:nvPr>
        </p:nvSpPr>
        <p:spPr>
          <a:xfrm>
            <a:off x="838200" y="1522600"/>
            <a:ext cx="10515600" cy="2316535"/>
          </a:xfrm>
        </p:spPr>
        <p:txBody>
          <a:bodyPr>
            <a:normAutofit/>
          </a:bodyPr>
          <a:lstStyle/>
          <a:p>
            <a:r>
              <a:rPr lang="en-US" altLang="zh-CN" b="1" dirty="0" err="1"/>
              <a:t>typeid</a:t>
            </a:r>
            <a:r>
              <a:rPr lang="zh-CN" altLang="zh-CN" dirty="0"/>
              <a:t>运算符查询一个数据类型或</a:t>
            </a:r>
            <a:r>
              <a:rPr lang="zh-CN" altLang="en-US" dirty="0"/>
              <a:t>值</a:t>
            </a:r>
            <a:r>
              <a:rPr lang="zh-CN" altLang="zh-CN" dirty="0"/>
              <a:t>的类型信息。</a:t>
            </a:r>
            <a:r>
              <a:rPr lang="zh-CN" altLang="en-US" dirty="0"/>
              <a:t>返回一个</a:t>
            </a:r>
            <a:r>
              <a:rPr lang="zh-CN" altLang="zh-CN" dirty="0"/>
              <a:t>类型信息对象</a:t>
            </a:r>
            <a:r>
              <a:rPr lang="en-US" altLang="zh-CN" dirty="0"/>
              <a:t>(</a:t>
            </a:r>
            <a:r>
              <a:rPr lang="en-US" dirty="0"/>
              <a:t>const </a:t>
            </a:r>
            <a:r>
              <a:rPr lang="en-US" b="1" dirty="0" err="1"/>
              <a:t>type_info</a:t>
            </a:r>
            <a:r>
              <a:rPr lang="zh-CN" altLang="en-US" dirty="0"/>
              <a:t>对象</a:t>
            </a:r>
            <a:r>
              <a:rPr lang="en-US" altLang="zh-CN" dirty="0"/>
              <a:t>)</a:t>
            </a:r>
            <a:r>
              <a:rPr lang="zh-CN" altLang="en-US" dirty="0"/>
              <a:t>。</a:t>
            </a:r>
            <a:endParaRPr lang="en-US" altLang="zh-CN" dirty="0"/>
          </a:p>
          <a:p>
            <a:r>
              <a:rPr lang="zh-CN" altLang="zh-CN" dirty="0"/>
              <a:t>通过</a:t>
            </a:r>
            <a:r>
              <a:rPr lang="en-US" dirty="0"/>
              <a:t>const </a:t>
            </a:r>
            <a:r>
              <a:rPr lang="en-US" b="1" dirty="0" err="1"/>
              <a:t>type_info</a:t>
            </a:r>
            <a:r>
              <a:rPr lang="zh-CN" altLang="en-US" dirty="0"/>
              <a:t>对象</a:t>
            </a:r>
            <a:r>
              <a:rPr lang="zh-CN" altLang="zh-CN" dirty="0"/>
              <a:t>的</a:t>
            </a:r>
            <a:r>
              <a:rPr lang="en-US" altLang="zh-CN" dirty="0"/>
              <a:t>name()</a:t>
            </a:r>
            <a:r>
              <a:rPr lang="zh-CN" altLang="zh-CN" dirty="0"/>
              <a:t>成员函数（关于成员函数，会在第</a:t>
            </a:r>
            <a:r>
              <a:rPr lang="en-US" altLang="zh-CN" dirty="0"/>
              <a:t>7</a:t>
            </a:r>
            <a:r>
              <a:rPr lang="zh-CN" altLang="zh-CN" dirty="0"/>
              <a:t>章介绍）可得到这个数据类型的名字</a:t>
            </a:r>
            <a:r>
              <a:rPr lang="zh-CN" altLang="en-US" dirty="0"/>
              <a:t>。</a:t>
            </a:r>
          </a:p>
        </p:txBody>
      </p:sp>
      <p:pic>
        <p:nvPicPr>
          <p:cNvPr id="4" name="图片 3">
            <a:extLst>
              <a:ext uri="{FF2B5EF4-FFF2-40B4-BE49-F238E27FC236}">
                <a16:creationId xmlns:a16="http://schemas.microsoft.com/office/drawing/2014/main" id="{609C1EA3-5B0D-4F06-B1B8-CD9D27C0235D}"/>
              </a:ext>
            </a:extLst>
          </p:cNvPr>
          <p:cNvPicPr>
            <a:picLocks noChangeAspect="1"/>
          </p:cNvPicPr>
          <p:nvPr/>
        </p:nvPicPr>
        <p:blipFill>
          <a:blip r:embed="rId3"/>
          <a:stretch>
            <a:fillRect/>
          </a:stretch>
        </p:blipFill>
        <p:spPr>
          <a:xfrm>
            <a:off x="2373406" y="3903541"/>
            <a:ext cx="4747970" cy="2737466"/>
          </a:xfrm>
          <a:prstGeom prst="rect">
            <a:avLst/>
          </a:prstGeom>
        </p:spPr>
      </p:pic>
    </p:spTree>
    <p:extLst>
      <p:ext uri="{BB962C8B-B14F-4D97-AF65-F5344CB8AC3E}">
        <p14:creationId xmlns:p14="http://schemas.microsoft.com/office/powerpoint/2010/main" val="146291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B0C40-3F55-4C51-B9A9-5D00F811F0B9}"/>
              </a:ext>
            </a:extLst>
          </p:cNvPr>
          <p:cNvSpPr>
            <a:spLocks noGrp="1"/>
          </p:cNvSpPr>
          <p:nvPr>
            <p:ph type="title"/>
          </p:nvPr>
        </p:nvSpPr>
        <p:spPr/>
        <p:txBody>
          <a:bodyPr/>
          <a:lstStyle/>
          <a:p>
            <a:r>
              <a:rPr lang="en-US" altLang="zh-CN" dirty="0" err="1"/>
              <a:t>decltype</a:t>
            </a:r>
            <a:endParaRPr lang="zh-CN" altLang="en-US" dirty="0"/>
          </a:p>
        </p:txBody>
      </p:sp>
      <p:sp>
        <p:nvSpPr>
          <p:cNvPr id="3" name="内容占位符 2">
            <a:extLst>
              <a:ext uri="{FF2B5EF4-FFF2-40B4-BE49-F238E27FC236}">
                <a16:creationId xmlns:a16="http://schemas.microsoft.com/office/drawing/2014/main" id="{D2109E09-CE46-44E6-9FB7-29D84DA1CE29}"/>
              </a:ext>
            </a:extLst>
          </p:cNvPr>
          <p:cNvSpPr>
            <a:spLocks noGrp="1"/>
          </p:cNvSpPr>
          <p:nvPr>
            <p:ph idx="1"/>
          </p:nvPr>
        </p:nvSpPr>
        <p:spPr>
          <a:xfrm>
            <a:off x="838200" y="1690688"/>
            <a:ext cx="10515600" cy="1135639"/>
          </a:xfrm>
        </p:spPr>
        <p:txBody>
          <a:bodyPr/>
          <a:lstStyle/>
          <a:p>
            <a:r>
              <a:rPr lang="zh-CN" altLang="zh-CN" dirty="0"/>
              <a:t>用</a:t>
            </a:r>
            <a:r>
              <a:rPr lang="en-US" altLang="zh-CN" dirty="0" err="1"/>
              <a:t>decltype</a:t>
            </a:r>
            <a:r>
              <a:rPr lang="en-US" altLang="zh-CN" dirty="0"/>
              <a:t>(exp)</a:t>
            </a:r>
            <a:r>
              <a:rPr lang="zh-CN" altLang="zh-CN" dirty="0"/>
              <a:t>得到一个表达式的值的类型，并用这个类型来定义一个变量</a:t>
            </a:r>
            <a:r>
              <a:rPr lang="zh-CN" altLang="en-US" dirty="0"/>
              <a:t>。</a:t>
            </a:r>
          </a:p>
        </p:txBody>
      </p:sp>
      <p:pic>
        <p:nvPicPr>
          <p:cNvPr id="4" name="图片 3">
            <a:extLst>
              <a:ext uri="{FF2B5EF4-FFF2-40B4-BE49-F238E27FC236}">
                <a16:creationId xmlns:a16="http://schemas.microsoft.com/office/drawing/2014/main" id="{AA5EEE7D-76D9-4CF7-A5EA-AAACB9292C67}"/>
              </a:ext>
            </a:extLst>
          </p:cNvPr>
          <p:cNvPicPr>
            <a:picLocks noChangeAspect="1"/>
          </p:cNvPicPr>
          <p:nvPr/>
        </p:nvPicPr>
        <p:blipFill>
          <a:blip r:embed="rId2"/>
          <a:stretch>
            <a:fillRect/>
          </a:stretch>
        </p:blipFill>
        <p:spPr>
          <a:xfrm>
            <a:off x="1193656" y="2902094"/>
            <a:ext cx="6482209" cy="1856942"/>
          </a:xfrm>
          <a:prstGeom prst="rect">
            <a:avLst/>
          </a:prstGeom>
        </p:spPr>
      </p:pic>
      <p:sp>
        <p:nvSpPr>
          <p:cNvPr id="5" name="矩形 4">
            <a:extLst>
              <a:ext uri="{FF2B5EF4-FFF2-40B4-BE49-F238E27FC236}">
                <a16:creationId xmlns:a16="http://schemas.microsoft.com/office/drawing/2014/main" id="{3C98D146-5E20-4946-A38C-78A0609EA4D9}"/>
              </a:ext>
            </a:extLst>
          </p:cNvPr>
          <p:cNvSpPr/>
          <p:nvPr/>
        </p:nvSpPr>
        <p:spPr>
          <a:xfrm>
            <a:off x="1193656" y="2902094"/>
            <a:ext cx="2796453" cy="44377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528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E0EC5-620F-4C5C-9430-BB15BB67FA9C}"/>
              </a:ext>
            </a:extLst>
          </p:cNvPr>
          <p:cNvSpPr>
            <a:spLocks noGrp="1"/>
          </p:cNvSpPr>
          <p:nvPr>
            <p:ph type="title"/>
          </p:nvPr>
        </p:nvSpPr>
        <p:spPr/>
        <p:txBody>
          <a:bodyPr/>
          <a:lstStyle/>
          <a:p>
            <a:r>
              <a:rPr lang="zh-CN" altLang="zh-CN" dirty="0"/>
              <a:t>赋值运算符</a:t>
            </a:r>
            <a:r>
              <a:rPr lang="en-US" altLang="zh-CN" dirty="0"/>
              <a:t>=</a:t>
            </a:r>
            <a:endParaRPr lang="zh-CN" altLang="en-US" dirty="0"/>
          </a:p>
        </p:txBody>
      </p:sp>
      <p:sp>
        <p:nvSpPr>
          <p:cNvPr id="3" name="内容占位符 2">
            <a:extLst>
              <a:ext uri="{FF2B5EF4-FFF2-40B4-BE49-F238E27FC236}">
                <a16:creationId xmlns:a16="http://schemas.microsoft.com/office/drawing/2014/main" id="{D6F74479-A29C-4276-9B5D-8D27B2B69D88}"/>
              </a:ext>
            </a:extLst>
          </p:cNvPr>
          <p:cNvSpPr>
            <a:spLocks noGrp="1"/>
          </p:cNvSpPr>
          <p:nvPr>
            <p:ph idx="1"/>
          </p:nvPr>
        </p:nvSpPr>
        <p:spPr>
          <a:xfrm>
            <a:off x="838200" y="1690689"/>
            <a:ext cx="10515600" cy="1208376"/>
          </a:xfrm>
        </p:spPr>
        <p:txBody>
          <a:bodyPr/>
          <a:lstStyle/>
          <a:p>
            <a:r>
              <a:rPr lang="zh-CN" altLang="zh-CN" dirty="0"/>
              <a:t>对于一个变量，可以用赋值运算符修改该变量的值（该变量内存的值）</a:t>
            </a:r>
            <a:r>
              <a:rPr lang="zh-CN" altLang="en-US" dirty="0"/>
              <a:t>。</a:t>
            </a:r>
          </a:p>
        </p:txBody>
      </p:sp>
      <p:pic>
        <p:nvPicPr>
          <p:cNvPr id="5" name="图片 4">
            <a:extLst>
              <a:ext uri="{FF2B5EF4-FFF2-40B4-BE49-F238E27FC236}">
                <a16:creationId xmlns:a16="http://schemas.microsoft.com/office/drawing/2014/main" id="{0756F5C7-9D0C-4CFB-930F-75A3AE74A97E}"/>
              </a:ext>
            </a:extLst>
          </p:cNvPr>
          <p:cNvPicPr>
            <a:picLocks noChangeAspect="1"/>
          </p:cNvPicPr>
          <p:nvPr/>
        </p:nvPicPr>
        <p:blipFill>
          <a:blip r:embed="rId2"/>
          <a:stretch>
            <a:fillRect/>
          </a:stretch>
        </p:blipFill>
        <p:spPr>
          <a:xfrm>
            <a:off x="1420090" y="2899065"/>
            <a:ext cx="5335133" cy="3013362"/>
          </a:xfrm>
          <a:prstGeom prst="rect">
            <a:avLst/>
          </a:prstGeom>
        </p:spPr>
      </p:pic>
    </p:spTree>
    <p:extLst>
      <p:ext uri="{BB962C8B-B14F-4D97-AF65-F5344CB8AC3E}">
        <p14:creationId xmlns:p14="http://schemas.microsoft.com/office/powerpoint/2010/main" val="139297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196684"/>
            <a:ext cx="10515600" cy="1078664"/>
          </a:xfrm>
        </p:spPr>
        <p:txBody>
          <a:bodyPr>
            <a:normAutofit/>
          </a:bodyPr>
          <a:lstStyle/>
          <a:p>
            <a:pPr algn="l"/>
            <a:r>
              <a:rPr lang="zh-CN" altLang="en-US" sz="3600" dirty="0"/>
              <a:t>初始化  </a:t>
            </a:r>
            <a:r>
              <a:rPr lang="en-US" altLang="zh-CN" sz="3600" dirty="0" err="1"/>
              <a:t>vs</a:t>
            </a:r>
            <a:r>
              <a:rPr lang="en-US" altLang="zh-CN" sz="3600" dirty="0"/>
              <a:t>     </a:t>
            </a:r>
            <a:r>
              <a:rPr lang="zh-CN" altLang="en-US" sz="3600" dirty="0"/>
              <a:t>赋值</a:t>
            </a:r>
            <a:r>
              <a:rPr lang="en-US" altLang="zh-CN" sz="3600" dirty="0"/>
              <a:t>= </a:t>
            </a:r>
            <a:endParaRPr lang="zh-CN" altLang="en-US" sz="3600" dirty="0"/>
          </a:p>
        </p:txBody>
      </p:sp>
      <p:sp>
        <p:nvSpPr>
          <p:cNvPr id="3" name="内容占位符 2"/>
          <p:cNvSpPr>
            <a:spLocks noGrp="1"/>
          </p:cNvSpPr>
          <p:nvPr>
            <p:ph idx="1"/>
          </p:nvPr>
        </p:nvSpPr>
        <p:spPr>
          <a:xfrm>
            <a:off x="874295" y="1305678"/>
            <a:ext cx="10515600" cy="1004386"/>
          </a:xfrm>
        </p:spPr>
        <p:txBody>
          <a:bodyPr>
            <a:normAutofit lnSpcReduction="10000"/>
          </a:bodyPr>
          <a:lstStyle/>
          <a:p>
            <a:r>
              <a:rPr lang="zh-CN" altLang="en-US" dirty="0"/>
              <a:t>初始化</a:t>
            </a:r>
            <a:r>
              <a:rPr lang="en-US" altLang="zh-CN" dirty="0"/>
              <a:t>=</a:t>
            </a:r>
            <a:r>
              <a:rPr lang="zh-CN" altLang="en-US" dirty="0"/>
              <a:t>是在定义变量时给变量一个初始值，而</a:t>
            </a:r>
            <a:r>
              <a:rPr lang="en-US" altLang="zh-CN" dirty="0"/>
              <a:t>“</a:t>
            </a:r>
            <a:r>
              <a:rPr lang="zh-CN" altLang="en-US" dirty="0"/>
              <a:t>赋值运算符</a:t>
            </a:r>
            <a:r>
              <a:rPr lang="en-US" altLang="zh-CN" b="1" dirty="0"/>
              <a:t>=</a:t>
            </a:r>
            <a:r>
              <a:rPr lang="en-US" altLang="zh-CN" dirty="0"/>
              <a:t>“</a:t>
            </a:r>
            <a:r>
              <a:rPr lang="zh-CN" altLang="en-US" dirty="0"/>
              <a:t>用于修改一个定义过的变量的值。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85" y="2493544"/>
            <a:ext cx="4318689" cy="93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26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D377C-1821-4079-AD15-FA9E72283E0D}"/>
              </a:ext>
            </a:extLst>
          </p:cNvPr>
          <p:cNvSpPr>
            <a:spLocks noGrp="1"/>
          </p:cNvSpPr>
          <p:nvPr>
            <p:ph type="title"/>
          </p:nvPr>
        </p:nvSpPr>
        <p:spPr/>
        <p:txBody>
          <a:bodyPr/>
          <a:lstStyle/>
          <a:p>
            <a:r>
              <a:rPr lang="en-US" altLang="zh-CN" dirty="0"/>
              <a:t>const</a:t>
            </a:r>
            <a:endParaRPr lang="zh-CN" altLang="en-US" dirty="0"/>
          </a:p>
        </p:txBody>
      </p:sp>
      <p:sp>
        <p:nvSpPr>
          <p:cNvPr id="3" name="内容占位符 2">
            <a:extLst>
              <a:ext uri="{FF2B5EF4-FFF2-40B4-BE49-F238E27FC236}">
                <a16:creationId xmlns:a16="http://schemas.microsoft.com/office/drawing/2014/main" id="{09EBB403-F30C-49FC-A38E-9D1843D02E9B}"/>
              </a:ext>
            </a:extLst>
          </p:cNvPr>
          <p:cNvSpPr>
            <a:spLocks noGrp="1"/>
          </p:cNvSpPr>
          <p:nvPr>
            <p:ph idx="1"/>
          </p:nvPr>
        </p:nvSpPr>
        <p:spPr>
          <a:xfrm>
            <a:off x="838200" y="1690688"/>
            <a:ext cx="10515600" cy="4486275"/>
          </a:xfrm>
        </p:spPr>
        <p:txBody>
          <a:bodyPr/>
          <a:lstStyle/>
          <a:p>
            <a:r>
              <a:rPr lang="zh-CN" altLang="zh-CN" dirty="0"/>
              <a:t>用</a:t>
            </a:r>
            <a:r>
              <a:rPr lang="en-US" altLang="zh-CN" dirty="0">
                <a:solidFill>
                  <a:srgbClr val="0070C0"/>
                </a:solidFill>
              </a:rPr>
              <a:t>const</a:t>
            </a:r>
            <a:r>
              <a:rPr lang="zh-CN" altLang="zh-CN" dirty="0"/>
              <a:t>关键字修饰一个变量（对象），用来表示变量的</a:t>
            </a:r>
            <a:r>
              <a:rPr lang="zh-CN" altLang="zh-CN" b="1" dirty="0"/>
              <a:t>不可修改性</a:t>
            </a:r>
            <a:r>
              <a:rPr lang="zh-CN" altLang="zh-CN" dirty="0"/>
              <a:t>。</a:t>
            </a:r>
            <a:endParaRPr lang="en-US" altLang="zh-CN" dirty="0"/>
          </a:p>
          <a:p>
            <a:endParaRPr lang="en-US" altLang="zh-CN" dirty="0"/>
          </a:p>
          <a:p>
            <a:endParaRPr lang="en-US" altLang="zh-CN" dirty="0"/>
          </a:p>
          <a:p>
            <a:r>
              <a:rPr lang="zh-CN" altLang="zh-CN" dirty="0"/>
              <a:t>因为</a:t>
            </a:r>
            <a:r>
              <a:rPr lang="en-US" altLang="zh-CN" dirty="0"/>
              <a:t>const</a:t>
            </a:r>
            <a:r>
              <a:rPr lang="zh-CN" altLang="zh-CN" dirty="0"/>
              <a:t>定义的变量</a:t>
            </a:r>
            <a:r>
              <a:rPr lang="en-US" altLang="zh-CN" dirty="0" err="1"/>
              <a:t>i</a:t>
            </a:r>
            <a:r>
              <a:rPr lang="zh-CN" altLang="zh-CN" dirty="0"/>
              <a:t>是不能被修改的，因此在定义这个变量时就必须初始化，如果不初始化，也是错误的。</a:t>
            </a:r>
          </a:p>
          <a:p>
            <a:endParaRPr lang="zh-CN" altLang="en-US" dirty="0"/>
          </a:p>
        </p:txBody>
      </p:sp>
      <p:pic>
        <p:nvPicPr>
          <p:cNvPr id="4" name="图片 3">
            <a:extLst>
              <a:ext uri="{FF2B5EF4-FFF2-40B4-BE49-F238E27FC236}">
                <a16:creationId xmlns:a16="http://schemas.microsoft.com/office/drawing/2014/main" id="{117B7322-FA0E-42EC-906C-D7D2D85CA576}"/>
              </a:ext>
            </a:extLst>
          </p:cNvPr>
          <p:cNvPicPr>
            <a:picLocks noChangeAspect="1"/>
          </p:cNvPicPr>
          <p:nvPr/>
        </p:nvPicPr>
        <p:blipFill>
          <a:blip r:embed="rId2"/>
          <a:stretch>
            <a:fillRect/>
          </a:stretch>
        </p:blipFill>
        <p:spPr>
          <a:xfrm>
            <a:off x="1893720" y="2763405"/>
            <a:ext cx="8404559" cy="1025237"/>
          </a:xfrm>
          <a:prstGeom prst="rect">
            <a:avLst/>
          </a:prstGeom>
        </p:spPr>
      </p:pic>
      <p:pic>
        <p:nvPicPr>
          <p:cNvPr id="5" name="图片 4">
            <a:extLst>
              <a:ext uri="{FF2B5EF4-FFF2-40B4-BE49-F238E27FC236}">
                <a16:creationId xmlns:a16="http://schemas.microsoft.com/office/drawing/2014/main" id="{92F20EA3-E21A-420C-8358-C020B3BAF2E4}"/>
              </a:ext>
            </a:extLst>
          </p:cNvPr>
          <p:cNvPicPr>
            <a:picLocks noChangeAspect="1"/>
          </p:cNvPicPr>
          <p:nvPr/>
        </p:nvPicPr>
        <p:blipFill>
          <a:blip r:embed="rId3"/>
          <a:stretch>
            <a:fillRect/>
          </a:stretch>
        </p:blipFill>
        <p:spPr>
          <a:xfrm>
            <a:off x="1868198" y="5401830"/>
            <a:ext cx="6184757" cy="525245"/>
          </a:xfrm>
          <a:prstGeom prst="rect">
            <a:avLst/>
          </a:prstGeom>
        </p:spPr>
      </p:pic>
    </p:spTree>
    <p:extLst>
      <p:ext uri="{BB962C8B-B14F-4D97-AF65-F5344CB8AC3E}">
        <p14:creationId xmlns:p14="http://schemas.microsoft.com/office/powerpoint/2010/main" val="767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300"/>
            <a:ext cx="10515600" cy="787399"/>
          </a:xfrm>
        </p:spPr>
        <p:txBody>
          <a:bodyPr>
            <a:normAutofit/>
          </a:bodyPr>
          <a:lstStyle/>
          <a:p>
            <a:r>
              <a:rPr lang="zh-CN" altLang="en-US" dirty="0"/>
              <a:t>数据类型</a:t>
            </a:r>
          </a:p>
        </p:txBody>
      </p:sp>
      <p:sp>
        <p:nvSpPr>
          <p:cNvPr id="3" name="内容占位符 2"/>
          <p:cNvSpPr>
            <a:spLocks noGrp="1"/>
          </p:cNvSpPr>
          <p:nvPr>
            <p:ph idx="1"/>
          </p:nvPr>
        </p:nvSpPr>
        <p:spPr>
          <a:xfrm>
            <a:off x="971550" y="1109663"/>
            <a:ext cx="10515600" cy="2262187"/>
          </a:xfrm>
        </p:spPr>
        <p:txBody>
          <a:bodyPr>
            <a:normAutofit/>
          </a:bodyPr>
          <a:lstStyle/>
          <a:p>
            <a:r>
              <a:rPr lang="zh-CN" altLang="en-US" sz="2600" dirty="0"/>
              <a:t>数据：常量和变量， 变量就是一块内存，每个变量都有确定的类型。</a:t>
            </a:r>
            <a:endParaRPr lang="en-US" altLang="zh-CN" sz="2600" dirty="0"/>
          </a:p>
          <a:p>
            <a:r>
              <a:rPr lang="zh-CN" altLang="en-US" sz="2600" dirty="0"/>
              <a:t>类型：决定了对变量能进行什么运算、变量占内存大小、变量值范围</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731293"/>
            <a:ext cx="5305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a:xfrm>
            <a:off x="238125" y="3305175"/>
            <a:ext cx="3467100" cy="1633536"/>
          </a:xfrm>
          <a:prstGeom prst="wedgeRoundRectCallout">
            <a:avLst>
              <a:gd name="adj1" fmla="val 59194"/>
              <a:gd name="adj2" fmla="val 11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r>
              <a:rPr lang="zh-CN" altLang="en-US" sz="2400" dirty="0"/>
              <a:t>整型</a:t>
            </a:r>
            <a:endParaRPr lang="en-US" altLang="zh-CN" sz="2400" dirty="0"/>
          </a:p>
          <a:p>
            <a:pPr algn="ctr"/>
            <a:r>
              <a:rPr lang="en-US" altLang="zh-CN" sz="2400" dirty="0" err="1"/>
              <a:t>ch</a:t>
            </a:r>
            <a:r>
              <a:rPr lang="en-US" altLang="zh-CN" sz="2400" dirty="0"/>
              <a:t>:</a:t>
            </a:r>
            <a:r>
              <a:rPr lang="zh-CN" altLang="en-US" sz="2400" dirty="0"/>
              <a:t>字符型</a:t>
            </a:r>
            <a:endParaRPr lang="en-US" altLang="zh-CN" sz="2400" dirty="0"/>
          </a:p>
          <a:p>
            <a:pPr algn="ctr"/>
            <a:r>
              <a:rPr lang="en-US" altLang="zh-CN" sz="2400" dirty="0"/>
              <a:t>radius:</a:t>
            </a:r>
            <a:r>
              <a:rPr lang="zh-CN" altLang="en-US" sz="2400" dirty="0"/>
              <a:t>双精度浮点实数</a:t>
            </a:r>
            <a:endParaRPr lang="en-US" altLang="zh-CN" sz="2400" dirty="0"/>
          </a:p>
          <a:p>
            <a:pPr algn="ctr"/>
            <a:r>
              <a:rPr lang="en-US" altLang="zh-CN" sz="2400" dirty="0"/>
              <a:t>ok:</a:t>
            </a:r>
            <a:r>
              <a:rPr lang="zh-CN" altLang="en-US" sz="2400" dirty="0"/>
              <a:t>布尔类型</a:t>
            </a:r>
          </a:p>
        </p:txBody>
      </p:sp>
      <p:sp>
        <p:nvSpPr>
          <p:cNvPr id="10" name="圆角矩形标注 9"/>
          <p:cNvSpPr/>
          <p:nvPr/>
        </p:nvSpPr>
        <p:spPr>
          <a:xfrm>
            <a:off x="7896225" y="3571875"/>
            <a:ext cx="3209926" cy="866775"/>
          </a:xfrm>
          <a:prstGeom prst="wedgeRoundRectCallout">
            <a:avLst>
              <a:gd name="adj1" fmla="val -60037"/>
              <a:gd name="adj2" fmla="val 14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 ‘A’, ,2.56, false</a:t>
            </a:r>
            <a:r>
              <a:rPr lang="zh-CN" altLang="en-US" sz="2400" dirty="0"/>
              <a:t>都是文字常量</a:t>
            </a:r>
          </a:p>
        </p:txBody>
      </p:sp>
    </p:spTree>
    <p:extLst>
      <p:ext uri="{BB962C8B-B14F-4D97-AF65-F5344CB8AC3E}">
        <p14:creationId xmlns:p14="http://schemas.microsoft.com/office/powerpoint/2010/main" val="19574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563" y="1291389"/>
            <a:ext cx="9407059" cy="267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类型决定了变量占据内存的大小</a:t>
            </a:r>
          </a:p>
        </p:txBody>
      </p:sp>
    </p:spTree>
    <p:extLst>
      <p:ext uri="{BB962C8B-B14F-4D97-AF65-F5344CB8AC3E}">
        <p14:creationId xmlns:p14="http://schemas.microsoft.com/office/powerpoint/2010/main" val="13736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BC6BB41-3407-4D30-B895-B0DB18852BA1}"/>
              </a:ext>
            </a:extLst>
          </p:cNvPr>
          <p:cNvPicPr>
            <a:picLocks noChangeAspect="1"/>
          </p:cNvPicPr>
          <p:nvPr/>
        </p:nvPicPr>
        <p:blipFill>
          <a:blip r:embed="rId2"/>
          <a:stretch>
            <a:fillRect/>
          </a:stretch>
        </p:blipFill>
        <p:spPr>
          <a:xfrm>
            <a:off x="1477241" y="783215"/>
            <a:ext cx="4373614" cy="3632921"/>
          </a:xfrm>
          <a:prstGeom prst="rect">
            <a:avLst/>
          </a:prstGeom>
        </p:spPr>
      </p:pic>
      <p:pic>
        <p:nvPicPr>
          <p:cNvPr id="6" name="图片 5">
            <a:extLst>
              <a:ext uri="{FF2B5EF4-FFF2-40B4-BE49-F238E27FC236}">
                <a16:creationId xmlns:a16="http://schemas.microsoft.com/office/drawing/2014/main" id="{B8A4E156-F364-455F-8BF2-21215A96111B}"/>
              </a:ext>
            </a:extLst>
          </p:cNvPr>
          <p:cNvPicPr>
            <a:picLocks noChangeAspect="1"/>
          </p:cNvPicPr>
          <p:nvPr/>
        </p:nvPicPr>
        <p:blipFill>
          <a:blip r:embed="rId3"/>
          <a:stretch>
            <a:fillRect/>
          </a:stretch>
        </p:blipFill>
        <p:spPr>
          <a:xfrm>
            <a:off x="8047325" y="665451"/>
            <a:ext cx="3055846" cy="4020850"/>
          </a:xfrm>
          <a:prstGeom prst="rect">
            <a:avLst/>
          </a:prstGeom>
        </p:spPr>
      </p:pic>
      <p:pic>
        <p:nvPicPr>
          <p:cNvPr id="7" name="图片 6">
            <a:extLst>
              <a:ext uri="{FF2B5EF4-FFF2-40B4-BE49-F238E27FC236}">
                <a16:creationId xmlns:a16="http://schemas.microsoft.com/office/drawing/2014/main" id="{0F9D5672-58D5-4C77-8883-D4790CDA5A46}"/>
              </a:ext>
            </a:extLst>
          </p:cNvPr>
          <p:cNvPicPr>
            <a:picLocks noChangeAspect="1"/>
          </p:cNvPicPr>
          <p:nvPr/>
        </p:nvPicPr>
        <p:blipFill>
          <a:blip r:embed="rId4"/>
          <a:stretch>
            <a:fillRect/>
          </a:stretch>
        </p:blipFill>
        <p:spPr>
          <a:xfrm>
            <a:off x="1409699" y="5052145"/>
            <a:ext cx="6664439" cy="1255136"/>
          </a:xfrm>
          <a:prstGeom prst="rect">
            <a:avLst/>
          </a:prstGeom>
        </p:spPr>
      </p:pic>
    </p:spTree>
    <p:extLst>
      <p:ext uri="{BB962C8B-B14F-4D97-AF65-F5344CB8AC3E}">
        <p14:creationId xmlns:p14="http://schemas.microsoft.com/office/powerpoint/2010/main" val="131674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类型决定了变量的取值范围</a:t>
            </a:r>
          </a:p>
        </p:txBody>
      </p:sp>
      <p:pic>
        <p:nvPicPr>
          <p:cNvPr id="3" name="图片 2"/>
          <p:cNvPicPr>
            <a:picLocks noChangeAspect="1"/>
          </p:cNvPicPr>
          <p:nvPr/>
        </p:nvPicPr>
        <p:blipFill>
          <a:blip r:embed="rId2"/>
          <a:stretch>
            <a:fillRect/>
          </a:stretch>
        </p:blipFill>
        <p:spPr>
          <a:xfrm>
            <a:off x="1082186" y="1219566"/>
            <a:ext cx="8275711" cy="2062896"/>
          </a:xfrm>
          <a:prstGeom prst="rect">
            <a:avLst/>
          </a:prstGeom>
        </p:spPr>
      </p:pic>
      <p:pic>
        <p:nvPicPr>
          <p:cNvPr id="4" name="图片 3"/>
          <p:cNvPicPr>
            <a:picLocks noChangeAspect="1"/>
          </p:cNvPicPr>
          <p:nvPr/>
        </p:nvPicPr>
        <p:blipFill>
          <a:blip r:embed="rId3"/>
          <a:stretch>
            <a:fillRect/>
          </a:stretch>
        </p:blipFill>
        <p:spPr>
          <a:xfrm>
            <a:off x="930885" y="3938587"/>
            <a:ext cx="9218678" cy="1864336"/>
          </a:xfrm>
          <a:prstGeom prst="rect">
            <a:avLst/>
          </a:prstGeom>
        </p:spPr>
      </p:pic>
    </p:spTree>
    <p:extLst>
      <p:ext uri="{BB962C8B-B14F-4D97-AF65-F5344CB8AC3E}">
        <p14:creationId xmlns:p14="http://schemas.microsoft.com/office/powerpoint/2010/main" val="33629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类型决定了对变量能进行什么运算</a:t>
            </a:r>
          </a:p>
        </p:txBody>
      </p:sp>
      <p:sp>
        <p:nvSpPr>
          <p:cNvPr id="2" name="文本框 1"/>
          <p:cNvSpPr txBox="1"/>
          <p:nvPr/>
        </p:nvSpPr>
        <p:spPr>
          <a:xfrm>
            <a:off x="1184029" y="1277816"/>
            <a:ext cx="7995139" cy="954107"/>
          </a:xfrm>
          <a:prstGeom prst="rect">
            <a:avLst/>
          </a:prstGeom>
          <a:noFill/>
        </p:spPr>
        <p:txBody>
          <a:bodyPr wrap="square" rtlCol="0">
            <a:spAutoFit/>
          </a:bodyPr>
          <a:lstStyle/>
          <a:p>
            <a:r>
              <a:rPr lang="zh-CN" altLang="en-US" sz="2800" dirty="0"/>
              <a:t>假设</a:t>
            </a:r>
            <a:r>
              <a:rPr lang="en-US" altLang="zh-CN" sz="2800" dirty="0" err="1"/>
              <a:t>a,b</a:t>
            </a:r>
            <a:r>
              <a:rPr lang="zh-CN" altLang="en-US" sz="2800" dirty="0"/>
              <a:t>是整型，则可以进行取模运算</a:t>
            </a:r>
            <a:r>
              <a:rPr lang="en-US" altLang="zh-CN" sz="2800" dirty="0" err="1"/>
              <a:t>a%b</a:t>
            </a:r>
            <a:r>
              <a:rPr lang="zh-CN" altLang="en-US" sz="2800" dirty="0"/>
              <a:t>。但如果</a:t>
            </a:r>
            <a:r>
              <a:rPr lang="en-US" altLang="zh-CN" sz="2800" dirty="0" err="1"/>
              <a:t>a,b</a:t>
            </a:r>
            <a:r>
              <a:rPr lang="zh-CN" altLang="en-US" sz="2800" dirty="0"/>
              <a:t>有一个是实数类型，则不能进行</a:t>
            </a:r>
            <a:r>
              <a:rPr lang="en-US" altLang="zh-CN" sz="2800" dirty="0"/>
              <a:t>%</a:t>
            </a:r>
            <a:r>
              <a:rPr lang="zh-CN" altLang="en-US" sz="2800" dirty="0"/>
              <a:t>运算！</a:t>
            </a:r>
          </a:p>
        </p:txBody>
      </p:sp>
    </p:spTree>
    <p:extLst>
      <p:ext uri="{BB962C8B-B14F-4D97-AF65-F5344CB8AC3E}">
        <p14:creationId xmlns:p14="http://schemas.microsoft.com/office/powerpoint/2010/main" val="58048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静态类型：类型检查</a:t>
            </a:r>
          </a:p>
        </p:txBody>
      </p:sp>
      <p:sp>
        <p:nvSpPr>
          <p:cNvPr id="3" name="内容占位符 2"/>
          <p:cNvSpPr>
            <a:spLocks noGrp="1"/>
          </p:cNvSpPr>
          <p:nvPr>
            <p:ph idx="1"/>
          </p:nvPr>
        </p:nvSpPr>
        <p:spPr/>
        <p:txBody>
          <a:bodyPr/>
          <a:lstStyle/>
          <a:p>
            <a:r>
              <a:rPr lang="en-US" altLang="zh-CN" dirty="0"/>
              <a:t>C++</a:t>
            </a:r>
            <a:r>
              <a:rPr lang="zh-CN" altLang="en-US" dirty="0"/>
              <a:t>是一个</a:t>
            </a:r>
            <a:r>
              <a:rPr lang="zh-CN" altLang="en-US" b="1" dirty="0"/>
              <a:t>静态类型语言</a:t>
            </a:r>
            <a:r>
              <a:rPr lang="zh-CN" altLang="en-US" dirty="0"/>
              <a:t>，编译器会在编译程序时会根据变量类型检查是否支持相应的操作（运算），从而自动帮助我们发现程序</a:t>
            </a:r>
            <a:r>
              <a:rPr lang="en-US" altLang="zh-CN" dirty="0"/>
              <a:t>bug</a:t>
            </a:r>
            <a:r>
              <a:rPr lang="zh-CN" altLang="en-US" dirty="0"/>
              <a:t>。因此，编译时必须知道变量的类型才行</a:t>
            </a:r>
          </a:p>
        </p:txBody>
      </p:sp>
    </p:spTree>
    <p:extLst>
      <p:ext uri="{BB962C8B-B14F-4D97-AF65-F5344CB8AC3E}">
        <p14:creationId xmlns:p14="http://schemas.microsoft.com/office/powerpoint/2010/main" val="288254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244809"/>
            <a:ext cx="10515600" cy="1114759"/>
          </a:xfrm>
        </p:spPr>
        <p:txBody>
          <a:bodyPr/>
          <a:lstStyle/>
          <a:p>
            <a:r>
              <a:rPr lang="zh-CN" altLang="en-US" dirty="0"/>
              <a:t>内在类型和用户定义类型</a:t>
            </a:r>
          </a:p>
        </p:txBody>
      </p:sp>
      <p:sp>
        <p:nvSpPr>
          <p:cNvPr id="4" name="内容占位符 2"/>
          <p:cNvSpPr txBox="1">
            <a:spLocks/>
          </p:cNvSpPr>
          <p:nvPr/>
        </p:nvSpPr>
        <p:spPr>
          <a:xfrm>
            <a:off x="1159045" y="2036885"/>
            <a:ext cx="3232481" cy="12011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基本类型</a:t>
            </a:r>
            <a:r>
              <a:rPr lang="en-US" altLang="zh-CN" dirty="0">
                <a:latin typeface="Noto Sans S Chinese Regular" panose="020B0500000000000000" pitchFamily="34" charset="-122"/>
                <a:ea typeface="Noto Sans S Chinese Regular" panose="020B0500000000000000" pitchFamily="34" charset="-122"/>
              </a:rPr>
              <a:t>(</a:t>
            </a:r>
          </a:p>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也称为</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原始类型</a:t>
            </a:r>
            <a:r>
              <a:rPr lang="en-US" altLang="zh-CN" dirty="0">
                <a:latin typeface="Noto Sans S Chinese Regular" panose="020B0500000000000000" pitchFamily="34" charset="-122"/>
                <a:ea typeface="Noto Sans S Chinese Regular" panose="020B0500000000000000" pitchFamily="34" charset="-122"/>
              </a:rPr>
              <a:t>)</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5" name="内容占位符 2"/>
          <p:cNvSpPr txBox="1">
            <a:spLocks/>
          </p:cNvSpPr>
          <p:nvPr/>
        </p:nvSpPr>
        <p:spPr>
          <a:xfrm>
            <a:off x="1159045" y="5353025"/>
            <a:ext cx="4479757" cy="1172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用户定义类型</a:t>
            </a:r>
            <a:r>
              <a:rPr lang="zh-CN" altLang="en-US" dirty="0">
                <a:latin typeface="Noto Sans S Chinese Regular" panose="020B0500000000000000" pitchFamily="34" charset="-122"/>
                <a:ea typeface="Noto Sans S Chinese Regular" panose="020B0500000000000000" pitchFamily="34" charset="-122"/>
              </a:rPr>
              <a:t>：允许程序员定义自己的数据类型</a:t>
            </a:r>
          </a:p>
        </p:txBody>
      </p:sp>
      <p:sp>
        <p:nvSpPr>
          <p:cNvPr id="6" name="内容占位符 2"/>
          <p:cNvSpPr txBox="1">
            <a:spLocks/>
          </p:cNvSpPr>
          <p:nvPr/>
        </p:nvSpPr>
        <p:spPr>
          <a:xfrm>
            <a:off x="1159045" y="3805021"/>
            <a:ext cx="4652211" cy="7412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复合类型</a:t>
            </a:r>
            <a:r>
              <a:rPr lang="en-US" altLang="zh-CN" b="1" dirty="0">
                <a:solidFill>
                  <a:srgbClr val="C00000"/>
                </a:solidFill>
                <a:latin typeface="Noto Sans S Chinese Regular" panose="020B0500000000000000" pitchFamily="34" charset="-122"/>
                <a:ea typeface="Noto Sans S Chinese Regular" panose="020B0500000000000000" pitchFamily="34" charset="-122"/>
              </a:rPr>
              <a:t>: </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数组、指针、引用</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7" name="左大括号 6"/>
          <p:cNvSpPr/>
          <p:nvPr/>
        </p:nvSpPr>
        <p:spPr>
          <a:xfrm>
            <a:off x="1010656" y="2330093"/>
            <a:ext cx="252663" cy="184552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397045" y="2330092"/>
            <a:ext cx="613611" cy="1815882"/>
          </a:xfrm>
          <a:prstGeom prst="rect">
            <a:avLst/>
          </a:prstGeom>
          <a:noFill/>
        </p:spPr>
        <p:txBody>
          <a:bodyPr wrap="square" rtlCol="0">
            <a:spAutoFit/>
          </a:bodyPr>
          <a:lstStyle/>
          <a:p>
            <a:r>
              <a:rPr lang="zh-CN" altLang="en-US" sz="2800" b="1" dirty="0"/>
              <a:t>内在类型</a:t>
            </a:r>
          </a:p>
        </p:txBody>
      </p:sp>
      <p:sp>
        <p:nvSpPr>
          <p:cNvPr id="9" name="内容占位符 2"/>
          <p:cNvSpPr txBox="1">
            <a:spLocks/>
          </p:cNvSpPr>
          <p:nvPr/>
        </p:nvSpPr>
        <p:spPr>
          <a:xfrm>
            <a:off x="4969049" y="1588048"/>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算术类型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0" name="内容占位符 2"/>
          <p:cNvSpPr txBox="1">
            <a:spLocks/>
          </p:cNvSpPr>
          <p:nvPr/>
        </p:nvSpPr>
        <p:spPr>
          <a:xfrm>
            <a:off x="4969049" y="2944826"/>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rgbClr val="C00000"/>
                </a:solidFill>
                <a:latin typeface="Noto Sans S Chinese Regular" panose="020B0500000000000000" pitchFamily="34" charset="-122"/>
                <a:ea typeface="Noto Sans S Chinese Regular" panose="020B0500000000000000" pitchFamily="34" charset="-122"/>
              </a:rPr>
              <a:t>void</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类型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1" name="左大括号 10"/>
          <p:cNvSpPr/>
          <p:nvPr/>
        </p:nvSpPr>
        <p:spPr>
          <a:xfrm>
            <a:off x="4584038" y="1788413"/>
            <a:ext cx="252663" cy="14496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内容占位符 2"/>
          <p:cNvSpPr txBox="1">
            <a:spLocks/>
          </p:cNvSpPr>
          <p:nvPr/>
        </p:nvSpPr>
        <p:spPr>
          <a:xfrm>
            <a:off x="7471615" y="1026018"/>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整型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3" name="内容占位符 2"/>
          <p:cNvSpPr txBox="1">
            <a:spLocks/>
          </p:cNvSpPr>
          <p:nvPr/>
        </p:nvSpPr>
        <p:spPr>
          <a:xfrm>
            <a:off x="7471615" y="2382796"/>
            <a:ext cx="2502566" cy="586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浮点型</a:t>
            </a:r>
          </a:p>
        </p:txBody>
      </p:sp>
      <p:sp>
        <p:nvSpPr>
          <p:cNvPr id="14" name="左大括号 13"/>
          <p:cNvSpPr/>
          <p:nvPr/>
        </p:nvSpPr>
        <p:spPr>
          <a:xfrm>
            <a:off x="7086604" y="1226383"/>
            <a:ext cx="252663" cy="14496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19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9" grpId="0"/>
      <p:bldP spid="10" grpId="0"/>
      <p:bldP spid="11" grpId="0" animBg="1"/>
      <p:bldP spid="12" grpId="0"/>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86386213"/>
              </p:ext>
            </p:extLst>
          </p:nvPr>
        </p:nvGraphicFramePr>
        <p:xfrm>
          <a:off x="1515980" y="260257"/>
          <a:ext cx="8578515" cy="6457989"/>
        </p:xfrm>
        <a:graphic>
          <a:graphicData uri="http://schemas.openxmlformats.org/drawingml/2006/table">
            <a:tbl>
              <a:tblPr firstRow="1" bandRow="1">
                <a:tableStyleId>{5C22544A-7EE6-4342-B048-85BDC9FD1C3A}</a:tableStyleId>
              </a:tblPr>
              <a:tblGrid>
                <a:gridCol w="2056920">
                  <a:extLst>
                    <a:ext uri="{9D8B030D-6E8A-4147-A177-3AD203B41FA5}">
                      <a16:colId xmlns:a16="http://schemas.microsoft.com/office/drawing/2014/main" val="20000"/>
                    </a:ext>
                  </a:extLst>
                </a:gridCol>
                <a:gridCol w="2710677">
                  <a:extLst>
                    <a:ext uri="{9D8B030D-6E8A-4147-A177-3AD203B41FA5}">
                      <a16:colId xmlns:a16="http://schemas.microsoft.com/office/drawing/2014/main" val="20001"/>
                    </a:ext>
                  </a:extLst>
                </a:gridCol>
                <a:gridCol w="1801644">
                  <a:extLst>
                    <a:ext uri="{9D8B030D-6E8A-4147-A177-3AD203B41FA5}">
                      <a16:colId xmlns:a16="http://schemas.microsoft.com/office/drawing/2014/main" val="20002"/>
                    </a:ext>
                  </a:extLst>
                </a:gridCol>
                <a:gridCol w="2009274">
                  <a:extLst>
                    <a:ext uri="{9D8B030D-6E8A-4147-A177-3AD203B41FA5}">
                      <a16:colId xmlns:a16="http://schemas.microsoft.com/office/drawing/2014/main" val="20003"/>
                    </a:ext>
                  </a:extLst>
                </a:gridCol>
              </a:tblGrid>
              <a:tr h="483707">
                <a:tc>
                  <a:txBody>
                    <a:bodyPr/>
                    <a:lstStyle/>
                    <a:p>
                      <a:pPr algn="ctr"/>
                      <a:r>
                        <a:rPr lang="zh-CN" altLang="en-US" sz="2600" dirty="0"/>
                        <a:t>类型</a:t>
                      </a:r>
                    </a:p>
                  </a:txBody>
                  <a:tcPr/>
                </a:tc>
                <a:tc>
                  <a:txBody>
                    <a:bodyPr/>
                    <a:lstStyle/>
                    <a:p>
                      <a:pPr algn="ctr"/>
                      <a:r>
                        <a:rPr lang="zh-CN" altLang="en-US" sz="2600" dirty="0"/>
                        <a:t>含义</a:t>
                      </a:r>
                    </a:p>
                  </a:txBody>
                  <a:tcPr/>
                </a:tc>
                <a:tc>
                  <a:txBody>
                    <a:bodyPr/>
                    <a:lstStyle/>
                    <a:p>
                      <a:pPr algn="ctr"/>
                      <a:r>
                        <a:rPr lang="zh-CN" altLang="en-US" sz="2600" dirty="0"/>
                        <a:t>内存</a:t>
                      </a:r>
                    </a:p>
                  </a:txBody>
                  <a:tcPr/>
                </a:tc>
                <a:tc>
                  <a:txBody>
                    <a:bodyPr/>
                    <a:lstStyle/>
                    <a:p>
                      <a:pPr algn="ctr"/>
                      <a:r>
                        <a:rPr lang="zh-CN" altLang="en-US" sz="2600" dirty="0"/>
                        <a:t>示例</a:t>
                      </a:r>
                    </a:p>
                  </a:txBody>
                  <a:tcPr/>
                </a:tc>
                <a:extLst>
                  <a:ext uri="{0D108BD9-81ED-4DB2-BD59-A6C34878D82A}">
                    <a16:rowId xmlns:a16="http://schemas.microsoft.com/office/drawing/2014/main" val="10000"/>
                  </a:ext>
                </a:extLst>
              </a:tr>
              <a:tr h="483707">
                <a:tc>
                  <a:txBody>
                    <a:bodyPr/>
                    <a:lstStyle/>
                    <a:p>
                      <a:pPr algn="ctr"/>
                      <a:r>
                        <a:rPr lang="en-US" altLang="zh-CN" sz="2600" dirty="0" err="1">
                          <a:latin typeface="+mn-lt"/>
                        </a:rPr>
                        <a:t>bool</a:t>
                      </a:r>
                      <a:endParaRPr lang="zh-CN" altLang="en-US" sz="2600" dirty="0">
                        <a:latin typeface="+mn-lt"/>
                      </a:endParaRPr>
                    </a:p>
                  </a:txBody>
                  <a:tcPr/>
                </a:tc>
                <a:tc>
                  <a:txBody>
                    <a:bodyPr/>
                    <a:lstStyle/>
                    <a:p>
                      <a:pPr algn="ctr"/>
                      <a:r>
                        <a:rPr lang="zh-CN" altLang="en-US" sz="2600" dirty="0">
                          <a:latin typeface="+mn-lt"/>
                        </a:rPr>
                        <a:t>布尔</a:t>
                      </a:r>
                      <a:r>
                        <a:rPr lang="en-US" altLang="zh-CN" sz="2600" dirty="0">
                          <a:latin typeface="+mn-lt"/>
                        </a:rPr>
                        <a:t> </a:t>
                      </a:r>
                      <a:endParaRPr lang="zh-CN" altLang="en-US" sz="2600" dirty="0">
                        <a:latin typeface="+mn-lt"/>
                      </a:endParaRPr>
                    </a:p>
                  </a:txBody>
                  <a:tcPr/>
                </a:tc>
                <a:tc>
                  <a:txBody>
                    <a:bodyPr/>
                    <a:lstStyle/>
                    <a:p>
                      <a:pPr algn="ctr"/>
                      <a:endParaRPr lang="zh-CN" altLang="en-US" sz="2600" dirty="0">
                        <a:latin typeface="+mn-lt"/>
                      </a:endParaRPr>
                    </a:p>
                  </a:txBody>
                  <a:tcPr/>
                </a:tc>
                <a:tc>
                  <a:txBody>
                    <a:bodyPr/>
                    <a:lstStyle/>
                    <a:p>
                      <a:pPr algn="ctr"/>
                      <a:endParaRPr lang="zh-CN" altLang="en-US" sz="2600"/>
                    </a:p>
                  </a:txBody>
                  <a:tcPr/>
                </a:tc>
                <a:extLst>
                  <a:ext uri="{0D108BD9-81ED-4DB2-BD59-A6C34878D82A}">
                    <a16:rowId xmlns:a16="http://schemas.microsoft.com/office/drawing/2014/main" val="10001"/>
                  </a:ext>
                </a:extLst>
              </a:tr>
              <a:tr h="483707">
                <a:tc>
                  <a:txBody>
                    <a:bodyPr/>
                    <a:lstStyle/>
                    <a:p>
                      <a:pPr algn="ctr"/>
                      <a:r>
                        <a:rPr lang="en-US" altLang="zh-CN" sz="2600" dirty="0">
                          <a:latin typeface="+mn-lt"/>
                        </a:rPr>
                        <a:t>char</a:t>
                      </a:r>
                      <a:endParaRPr lang="zh-CN" altLang="en-US" sz="2600" dirty="0">
                        <a:latin typeface="+mn-lt"/>
                      </a:endParaRPr>
                    </a:p>
                  </a:txBody>
                  <a:tcPr/>
                </a:tc>
                <a:tc>
                  <a:txBody>
                    <a:bodyPr/>
                    <a:lstStyle/>
                    <a:p>
                      <a:pPr algn="ctr"/>
                      <a:r>
                        <a:rPr lang="zh-CN" altLang="en-US" sz="2600" dirty="0">
                          <a:latin typeface="+mn-lt"/>
                        </a:rPr>
                        <a:t>字符</a:t>
                      </a:r>
                    </a:p>
                  </a:txBody>
                  <a:tcPr/>
                </a:tc>
                <a:tc>
                  <a:txBody>
                    <a:bodyPr/>
                    <a:lstStyle/>
                    <a:p>
                      <a:pPr algn="ctr"/>
                      <a:r>
                        <a:rPr lang="en-US" altLang="zh-CN" sz="2600" dirty="0">
                          <a:latin typeface="+mn-lt"/>
                        </a:rPr>
                        <a:t>1</a:t>
                      </a:r>
                      <a:r>
                        <a:rPr lang="zh-CN" altLang="en-US" sz="2600" dirty="0">
                          <a:latin typeface="+mn-lt"/>
                        </a:rPr>
                        <a:t>字节</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‘A’</a:t>
                      </a:r>
                      <a:endParaRPr lang="zh-CN" altLang="en-US" sz="2600" dirty="0">
                        <a:latin typeface="+mn-lt"/>
                      </a:endParaRPr>
                    </a:p>
                  </a:txBody>
                  <a:tcPr/>
                </a:tc>
                <a:extLst>
                  <a:ext uri="{0D108BD9-81ED-4DB2-BD59-A6C34878D82A}">
                    <a16:rowId xmlns:a16="http://schemas.microsoft.com/office/drawing/2014/main" val="10002"/>
                  </a:ext>
                </a:extLst>
              </a:tr>
              <a:tr h="483707">
                <a:tc>
                  <a:txBody>
                    <a:bodyPr/>
                    <a:lstStyle/>
                    <a:p>
                      <a:pPr algn="ctr"/>
                      <a:r>
                        <a:rPr lang="en-US" altLang="zh-CN" sz="2600" dirty="0" err="1">
                          <a:latin typeface="+mn-lt"/>
                        </a:rPr>
                        <a:t>wchar_t</a:t>
                      </a:r>
                      <a:endParaRPr lang="zh-CN" altLang="en-US" sz="2600" dirty="0">
                        <a:latin typeface="+mn-lt"/>
                      </a:endParaRPr>
                    </a:p>
                  </a:txBody>
                  <a:tcPr/>
                </a:tc>
                <a:tc>
                  <a:txBody>
                    <a:bodyPr/>
                    <a:lstStyle/>
                    <a:p>
                      <a:pPr algn="ctr"/>
                      <a:r>
                        <a:rPr lang="zh-CN" altLang="en-US" sz="2600" dirty="0">
                          <a:latin typeface="+mn-lt"/>
                        </a:rPr>
                        <a:t>宽字符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L’A’</a:t>
                      </a:r>
                      <a:endParaRPr lang="zh-CN" altLang="en-US" sz="2600" dirty="0"/>
                    </a:p>
                  </a:txBody>
                  <a:tcPr/>
                </a:tc>
                <a:extLst>
                  <a:ext uri="{0D108BD9-81ED-4DB2-BD59-A6C34878D82A}">
                    <a16:rowId xmlns:a16="http://schemas.microsoft.com/office/drawing/2014/main" val="10003"/>
                  </a:ext>
                </a:extLst>
              </a:tr>
              <a:tr h="483707">
                <a:tc>
                  <a:txBody>
                    <a:bodyPr/>
                    <a:lstStyle/>
                    <a:p>
                      <a:pPr algn="ctr"/>
                      <a:r>
                        <a:rPr lang="en-US" altLang="zh-CN" sz="2600" dirty="0">
                          <a:latin typeface="+mn-lt"/>
                        </a:rPr>
                        <a:t>char16_t</a:t>
                      </a:r>
                      <a:endParaRPr lang="zh-CN" altLang="en-US" sz="2600" dirty="0">
                        <a:latin typeface="+mn-lt"/>
                      </a:endParaRPr>
                    </a:p>
                  </a:txBody>
                  <a:tcPr/>
                </a:tc>
                <a:tc>
                  <a:txBody>
                    <a:bodyPr/>
                    <a:lstStyle/>
                    <a:p>
                      <a:pPr algn="ctr"/>
                      <a:r>
                        <a:rPr lang="en-US" altLang="zh-CN" sz="2600" dirty="0">
                          <a:latin typeface="+mn-lt"/>
                        </a:rPr>
                        <a:t>Unicode</a:t>
                      </a:r>
                      <a:r>
                        <a:rPr lang="zh-CN" altLang="en-US" sz="2600" dirty="0">
                          <a:latin typeface="+mn-lt"/>
                        </a:rPr>
                        <a:t>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err="1"/>
                        <a:t>u’A</a:t>
                      </a:r>
                      <a:r>
                        <a:rPr lang="en-US" altLang="zh-CN" sz="2600" dirty="0"/>
                        <a:t>’</a:t>
                      </a:r>
                      <a:endParaRPr lang="zh-CN" altLang="en-US" sz="2600" dirty="0"/>
                    </a:p>
                  </a:txBody>
                  <a:tcPr/>
                </a:tc>
                <a:extLst>
                  <a:ext uri="{0D108BD9-81ED-4DB2-BD59-A6C34878D82A}">
                    <a16:rowId xmlns:a16="http://schemas.microsoft.com/office/drawing/2014/main" val="10004"/>
                  </a:ext>
                </a:extLst>
              </a:tr>
              <a:tr h="6058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char32_t</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Unicode</a:t>
                      </a:r>
                      <a:r>
                        <a:rPr lang="zh-CN" altLang="en-US" sz="2600" dirty="0">
                          <a:latin typeface="+mn-lt"/>
                        </a:rPr>
                        <a:t>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U’A’</a:t>
                      </a:r>
                      <a:endParaRPr lang="zh-CN" altLang="en-US" sz="2600" dirty="0"/>
                    </a:p>
                  </a:txBody>
                  <a:tcPr/>
                </a:tc>
                <a:extLst>
                  <a:ext uri="{0D108BD9-81ED-4DB2-BD59-A6C34878D82A}">
                    <a16:rowId xmlns:a16="http://schemas.microsoft.com/office/drawing/2014/main" val="10005"/>
                  </a:ext>
                </a:extLst>
              </a:tr>
              <a:tr h="483707">
                <a:tc>
                  <a:txBody>
                    <a:bodyPr/>
                    <a:lstStyle/>
                    <a:p>
                      <a:pPr algn="ctr"/>
                      <a:r>
                        <a:rPr lang="en-US" altLang="zh-CN" sz="2600" dirty="0">
                          <a:latin typeface="+mn-lt"/>
                        </a:rPr>
                        <a:t>short</a:t>
                      </a:r>
                      <a:endParaRPr lang="zh-CN" altLang="en-US" sz="2600" dirty="0">
                        <a:latin typeface="+mn-lt"/>
                      </a:endParaRPr>
                    </a:p>
                  </a:txBody>
                  <a:tcPr/>
                </a:tc>
                <a:tc>
                  <a:txBody>
                    <a:bodyPr/>
                    <a:lstStyle/>
                    <a:p>
                      <a:pPr algn="ctr"/>
                      <a:r>
                        <a:rPr lang="en-US" altLang="zh-CN" sz="2600" dirty="0">
                          <a:latin typeface="+mn-lt"/>
                        </a:rPr>
                        <a:t> </a:t>
                      </a:r>
                      <a:r>
                        <a:rPr lang="zh-CN" altLang="en-US" sz="2600" dirty="0">
                          <a:latin typeface="+mn-lt"/>
                        </a:rPr>
                        <a:t>短整型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3</a:t>
                      </a:r>
                      <a:endParaRPr lang="zh-CN" altLang="en-US" sz="2600" dirty="0"/>
                    </a:p>
                  </a:txBody>
                  <a:tcPr/>
                </a:tc>
                <a:extLst>
                  <a:ext uri="{0D108BD9-81ED-4DB2-BD59-A6C34878D82A}">
                    <a16:rowId xmlns:a16="http://schemas.microsoft.com/office/drawing/2014/main" val="10006"/>
                  </a:ext>
                </a:extLst>
              </a:tr>
              <a:tr h="483707">
                <a:tc>
                  <a:txBody>
                    <a:bodyPr/>
                    <a:lstStyle/>
                    <a:p>
                      <a:pPr algn="ctr"/>
                      <a:r>
                        <a:rPr lang="en-US" altLang="zh-CN" sz="2600" dirty="0" err="1">
                          <a:latin typeface="+mn-lt"/>
                        </a:rPr>
                        <a:t>int</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3</a:t>
                      </a:r>
                      <a:endParaRPr lang="zh-CN" altLang="en-US" sz="2600" dirty="0"/>
                    </a:p>
                  </a:txBody>
                  <a:tcPr/>
                </a:tc>
                <a:extLst>
                  <a:ext uri="{0D108BD9-81ED-4DB2-BD59-A6C34878D82A}">
                    <a16:rowId xmlns:a16="http://schemas.microsoft.com/office/drawing/2014/main" val="10007"/>
                  </a:ext>
                </a:extLst>
              </a:tr>
              <a:tr h="483707">
                <a:tc>
                  <a:txBody>
                    <a:bodyPr/>
                    <a:lstStyle/>
                    <a:p>
                      <a:pPr algn="ctr"/>
                      <a:r>
                        <a:rPr lang="en-US" altLang="zh-CN" sz="2600" dirty="0">
                          <a:latin typeface="+mn-lt"/>
                        </a:rPr>
                        <a:t>long</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3L</a:t>
                      </a:r>
                      <a:endParaRPr lang="zh-CN" altLang="en-US" sz="2600" dirty="0"/>
                    </a:p>
                  </a:txBody>
                  <a:tcPr/>
                </a:tc>
                <a:extLst>
                  <a:ext uri="{0D108BD9-81ED-4DB2-BD59-A6C34878D82A}">
                    <a16:rowId xmlns:a16="http://schemas.microsoft.com/office/drawing/2014/main" val="10008"/>
                  </a:ext>
                </a:extLst>
              </a:tr>
              <a:tr h="483707">
                <a:tc>
                  <a:txBody>
                    <a:bodyPr/>
                    <a:lstStyle/>
                    <a:p>
                      <a:pPr algn="ctr"/>
                      <a:r>
                        <a:rPr lang="en-US" altLang="zh-CN" sz="2600" dirty="0">
                          <a:latin typeface="+mn-lt"/>
                        </a:rPr>
                        <a:t>long long</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长长整型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8</a:t>
                      </a:r>
                      <a:r>
                        <a:rPr lang="zh-CN" altLang="en-US" sz="2600" dirty="0">
                          <a:latin typeface="+mn-lt"/>
                        </a:rPr>
                        <a:t>字节</a:t>
                      </a:r>
                    </a:p>
                  </a:txBody>
                  <a:tcPr/>
                </a:tc>
                <a:tc>
                  <a:txBody>
                    <a:bodyPr/>
                    <a:lstStyle/>
                    <a:p>
                      <a:pPr algn="ctr"/>
                      <a:r>
                        <a:rPr lang="en-US" altLang="zh-CN" sz="2600" dirty="0"/>
                        <a:t>3LL</a:t>
                      </a:r>
                      <a:endParaRPr lang="zh-CN" altLang="en-US" sz="2600" dirty="0"/>
                    </a:p>
                  </a:txBody>
                  <a:tcPr/>
                </a:tc>
                <a:extLst>
                  <a:ext uri="{0D108BD9-81ED-4DB2-BD59-A6C34878D82A}">
                    <a16:rowId xmlns:a16="http://schemas.microsoft.com/office/drawing/2014/main" val="10009"/>
                  </a:ext>
                </a:extLst>
              </a:tr>
              <a:tr h="483707">
                <a:tc>
                  <a:txBody>
                    <a:bodyPr/>
                    <a:lstStyle/>
                    <a:p>
                      <a:pPr algn="ctr"/>
                      <a:r>
                        <a:rPr lang="en-US" altLang="zh-CN" sz="2600" dirty="0">
                          <a:latin typeface="+mn-lt"/>
                        </a:rPr>
                        <a:t>float</a:t>
                      </a:r>
                      <a:endParaRPr lang="zh-CN" altLang="en-US" sz="2600" dirty="0">
                        <a:latin typeface="+mn-lt"/>
                      </a:endParaRPr>
                    </a:p>
                  </a:txBody>
                  <a:tcPr/>
                </a:tc>
                <a:tc>
                  <a:txBody>
                    <a:bodyPr/>
                    <a:lstStyle/>
                    <a:p>
                      <a:pPr algn="ctr"/>
                      <a:r>
                        <a:rPr lang="zh-CN" altLang="en-US" sz="2600" dirty="0">
                          <a:latin typeface="+mn-lt"/>
                        </a:rPr>
                        <a:t>单精度浮点型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3.14e-2f</a:t>
                      </a:r>
                      <a:endParaRPr lang="zh-CN" altLang="en-US" sz="2600" dirty="0"/>
                    </a:p>
                  </a:txBody>
                  <a:tcPr/>
                </a:tc>
                <a:extLst>
                  <a:ext uri="{0D108BD9-81ED-4DB2-BD59-A6C34878D82A}">
                    <a16:rowId xmlns:a16="http://schemas.microsoft.com/office/drawing/2014/main" val="10010"/>
                  </a:ext>
                </a:extLst>
              </a:tr>
              <a:tr h="483707">
                <a:tc>
                  <a:txBody>
                    <a:bodyPr/>
                    <a:lstStyle/>
                    <a:p>
                      <a:pPr algn="ctr"/>
                      <a:r>
                        <a:rPr lang="en-US" altLang="zh-CN" sz="2600" dirty="0">
                          <a:latin typeface="+mn-lt"/>
                        </a:rPr>
                        <a:t>double</a:t>
                      </a:r>
                      <a:endParaRPr lang="zh-CN" altLang="en-US" sz="2600" dirty="0">
                        <a:latin typeface="+mn-lt"/>
                      </a:endParaRPr>
                    </a:p>
                  </a:txBody>
                  <a:tcPr/>
                </a:tc>
                <a:tc>
                  <a:txBody>
                    <a:bodyPr/>
                    <a:lstStyle/>
                    <a:p>
                      <a:pPr algn="ctr"/>
                      <a:r>
                        <a:rPr lang="zh-CN" altLang="en-US" sz="2600" dirty="0">
                          <a:latin typeface="+mn-lt"/>
                        </a:rPr>
                        <a:t>双精度浮点型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8</a:t>
                      </a:r>
                      <a:r>
                        <a:rPr lang="zh-CN" altLang="en-US" sz="2600" dirty="0">
                          <a:latin typeface="+mn-lt"/>
                        </a:rPr>
                        <a:t>字节</a:t>
                      </a:r>
                    </a:p>
                  </a:txBody>
                  <a:tcPr/>
                </a:tc>
                <a:tc>
                  <a:txBody>
                    <a:bodyPr/>
                    <a:lstStyle/>
                    <a:p>
                      <a:pPr algn="ctr"/>
                      <a:r>
                        <a:rPr lang="en-US" altLang="zh-CN" sz="2600" dirty="0"/>
                        <a:t>3.14, -3.14e3</a:t>
                      </a:r>
                      <a:endParaRPr lang="zh-CN" altLang="en-US" sz="2600" dirty="0"/>
                    </a:p>
                  </a:txBody>
                  <a:tcPr/>
                </a:tc>
                <a:extLst>
                  <a:ext uri="{0D108BD9-81ED-4DB2-BD59-A6C34878D82A}">
                    <a16:rowId xmlns:a16="http://schemas.microsoft.com/office/drawing/2014/main" val="10011"/>
                  </a:ext>
                </a:extLst>
              </a:tr>
              <a:tr h="483707">
                <a:tc>
                  <a:txBody>
                    <a:bodyPr/>
                    <a:lstStyle/>
                    <a:p>
                      <a:pPr algn="ctr"/>
                      <a:r>
                        <a:rPr lang="en-US" altLang="zh-CN" sz="2600" dirty="0">
                          <a:latin typeface="+mn-lt"/>
                        </a:rPr>
                        <a:t>long double</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长双精度浮点型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10</a:t>
                      </a:r>
                      <a:r>
                        <a:rPr lang="zh-CN" altLang="en-US" sz="2600" dirty="0">
                          <a:latin typeface="+mn-lt"/>
                        </a:rPr>
                        <a:t>字节</a:t>
                      </a:r>
                    </a:p>
                  </a:txBody>
                  <a:tcPr/>
                </a:tc>
                <a:tc>
                  <a:txBody>
                    <a:bodyPr/>
                    <a:lstStyle/>
                    <a:p>
                      <a:pPr algn="ctr"/>
                      <a:r>
                        <a:rPr lang="en-US" altLang="zh-CN" sz="2600" dirty="0"/>
                        <a:t>3.14L</a:t>
                      </a:r>
                      <a:endParaRPr lang="zh-CN" altLang="en-US" sz="2600" dirty="0"/>
                    </a:p>
                  </a:txBody>
                  <a:tcPr/>
                </a:tc>
                <a:extLst>
                  <a:ext uri="{0D108BD9-81ED-4DB2-BD59-A6C34878D82A}">
                    <a16:rowId xmlns:a16="http://schemas.microsoft.com/office/drawing/2014/main" val="10012"/>
                  </a:ext>
                </a:extLst>
              </a:tr>
            </a:tbl>
          </a:graphicData>
        </a:graphic>
      </p:graphicFrame>
      <p:sp>
        <p:nvSpPr>
          <p:cNvPr id="5" name="圆角矩形 4"/>
          <p:cNvSpPr/>
          <p:nvPr/>
        </p:nvSpPr>
        <p:spPr>
          <a:xfrm>
            <a:off x="1576137" y="733926"/>
            <a:ext cx="2021305" cy="493295"/>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576137" y="1259305"/>
            <a:ext cx="2021305" cy="2037348"/>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576136" y="3296653"/>
            <a:ext cx="2021305" cy="1949115"/>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576137" y="5245768"/>
            <a:ext cx="2021305" cy="1540042"/>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66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04" y="101682"/>
            <a:ext cx="10515600" cy="908971"/>
          </a:xfrm>
        </p:spPr>
        <p:txBody>
          <a:bodyPr>
            <a:normAutofit/>
          </a:bodyPr>
          <a:lstStyle/>
          <a:p>
            <a:pPr algn="l"/>
            <a:r>
              <a:rPr lang="en-US" altLang="zh-CN" sz="3600" dirty="0"/>
              <a:t>signed</a:t>
            </a:r>
            <a:r>
              <a:rPr lang="zh-CN" altLang="en-US" sz="3600" dirty="0"/>
              <a:t>和</a:t>
            </a:r>
            <a:r>
              <a:rPr lang="en-US" altLang="zh-CN" sz="3600" dirty="0"/>
              <a:t>unsigned</a:t>
            </a:r>
            <a:endParaRPr lang="zh-CN" altLang="en-US" sz="3600" dirty="0"/>
          </a:p>
        </p:txBody>
      </p:sp>
      <p:sp>
        <p:nvSpPr>
          <p:cNvPr id="3" name="内容占位符 2"/>
          <p:cNvSpPr>
            <a:spLocks noGrp="1"/>
          </p:cNvSpPr>
          <p:nvPr>
            <p:ph idx="1"/>
          </p:nvPr>
        </p:nvSpPr>
        <p:spPr>
          <a:xfrm>
            <a:off x="356936" y="1270835"/>
            <a:ext cx="11097127" cy="2110040"/>
          </a:xfrm>
        </p:spPr>
        <p:txBody>
          <a:bodyPr>
            <a:normAutofit/>
          </a:bodyPr>
          <a:lstStyle/>
          <a:p>
            <a:r>
              <a:rPr lang="zh-CN" altLang="en-US" dirty="0"/>
              <a:t>除</a:t>
            </a:r>
            <a:r>
              <a:rPr lang="en-US" altLang="zh-CN" dirty="0" err="1"/>
              <a:t>bool</a:t>
            </a:r>
            <a:r>
              <a:rPr lang="zh-CN" altLang="en-US" dirty="0"/>
              <a:t>和扩展字符类型，</a:t>
            </a:r>
            <a:r>
              <a:rPr lang="en-US" altLang="zh-CN" dirty="0"/>
              <a:t>  </a:t>
            </a:r>
            <a:r>
              <a:rPr lang="zh-CN" altLang="en-US" dirty="0"/>
              <a:t>其他整型都区分</a:t>
            </a:r>
            <a:r>
              <a:rPr lang="en-US" altLang="zh-CN" dirty="0"/>
              <a:t>: </a:t>
            </a:r>
          </a:p>
          <a:p>
            <a:pPr marL="0" indent="0">
              <a:buSzPct val="50000"/>
              <a:buNone/>
            </a:pPr>
            <a:r>
              <a:rPr lang="zh-CN" altLang="en-US" dirty="0"/>
              <a:t>      符号</a:t>
            </a:r>
            <a:r>
              <a:rPr lang="en-US" altLang="zh-CN" b="1" dirty="0">
                <a:solidFill>
                  <a:srgbClr val="C00000"/>
                </a:solidFill>
              </a:rPr>
              <a:t>signed</a:t>
            </a:r>
          </a:p>
          <a:p>
            <a:pPr marL="0" indent="0">
              <a:buSzPct val="50000"/>
              <a:buNone/>
            </a:pPr>
            <a:r>
              <a:rPr lang="en-US" altLang="zh-CN" dirty="0"/>
              <a:t>      </a:t>
            </a:r>
            <a:r>
              <a:rPr lang="zh-CN" altLang="en-US" dirty="0"/>
              <a:t>无符号</a:t>
            </a:r>
            <a:r>
              <a:rPr lang="en-US" altLang="zh-CN" b="1" dirty="0">
                <a:solidFill>
                  <a:srgbClr val="C00000"/>
                </a:solidFill>
              </a:rPr>
              <a:t>unsigned</a:t>
            </a:r>
          </a:p>
          <a:p>
            <a:pPr marL="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579145"/>
            <a:ext cx="12192000" cy="289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409074" y="4355432"/>
            <a:ext cx="2057400"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38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9115" y="0"/>
            <a:ext cx="11506200" cy="6886575"/>
          </a:xfrm>
          <a:prstGeom prst="rect">
            <a:avLst/>
          </a:prstGeom>
        </p:spPr>
      </p:pic>
      <p:sp>
        <p:nvSpPr>
          <p:cNvPr id="7" name="圆角矩形 6"/>
          <p:cNvSpPr/>
          <p:nvPr/>
        </p:nvSpPr>
        <p:spPr>
          <a:xfrm>
            <a:off x="565484" y="589548"/>
            <a:ext cx="2057400"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48652" y="2811380"/>
            <a:ext cx="2614863"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48651" y="4928937"/>
            <a:ext cx="2614863" cy="1929063"/>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01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FBD5-7401-48F0-82AB-403930F2E566}"/>
              </a:ext>
            </a:extLst>
          </p:cNvPr>
          <p:cNvSpPr>
            <a:spLocks noGrp="1"/>
          </p:cNvSpPr>
          <p:nvPr>
            <p:ph type="title"/>
          </p:nvPr>
        </p:nvSpPr>
        <p:spPr/>
        <p:txBody>
          <a:bodyPr/>
          <a:lstStyle/>
          <a:p>
            <a:r>
              <a:rPr lang="zh-CN" altLang="en-US" dirty="0"/>
              <a:t>类型决定了取值范围</a:t>
            </a:r>
            <a:endParaRPr lang="en-US" dirty="0"/>
          </a:p>
        </p:txBody>
      </p:sp>
      <p:sp>
        <p:nvSpPr>
          <p:cNvPr id="3" name="Content Placeholder 2">
            <a:extLst>
              <a:ext uri="{FF2B5EF4-FFF2-40B4-BE49-F238E27FC236}">
                <a16:creationId xmlns:a16="http://schemas.microsoft.com/office/drawing/2014/main" id="{447411E9-376E-4519-902F-7CCECB224D12}"/>
              </a:ext>
            </a:extLst>
          </p:cNvPr>
          <p:cNvSpPr>
            <a:spLocks noGrp="1"/>
          </p:cNvSpPr>
          <p:nvPr>
            <p:ph idx="1"/>
          </p:nvPr>
        </p:nvSpPr>
        <p:spPr/>
        <p:txBody>
          <a:bodyPr/>
          <a:lstStyle/>
          <a:p>
            <a:pPr marL="0" indent="0">
              <a:buNone/>
            </a:pPr>
            <a:r>
              <a:rPr lang="en-US" dirty="0">
                <a:hlinkClick r:id="rId2"/>
              </a:rPr>
              <a:t>https://www.geeksforgeeks.org/data-type-ranges-and-their-macros-in-c/</a:t>
            </a:r>
            <a:endParaRPr lang="en-US" dirty="0"/>
          </a:p>
        </p:txBody>
      </p:sp>
    </p:spTree>
    <p:extLst>
      <p:ext uri="{BB962C8B-B14F-4D97-AF65-F5344CB8AC3E}">
        <p14:creationId xmlns:p14="http://schemas.microsoft.com/office/powerpoint/2010/main" val="809009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192506"/>
            <a:ext cx="10515600" cy="866274"/>
          </a:xfrm>
        </p:spPr>
        <p:txBody>
          <a:bodyPr>
            <a:normAutofit/>
          </a:bodyPr>
          <a:lstStyle/>
          <a:p>
            <a:pPr algn="l"/>
            <a:r>
              <a:rPr lang="en-US" altLang="zh-CN" sz="3600" dirty="0" err="1"/>
              <a:t>sizeof</a:t>
            </a:r>
            <a:endParaRPr lang="zh-CN" altLang="en-US" sz="3600" dirty="0"/>
          </a:p>
        </p:txBody>
      </p:sp>
      <p:sp>
        <p:nvSpPr>
          <p:cNvPr id="3" name="内容占位符 2"/>
          <p:cNvSpPr>
            <a:spLocks noGrp="1"/>
          </p:cNvSpPr>
          <p:nvPr>
            <p:ph idx="1"/>
          </p:nvPr>
        </p:nvSpPr>
        <p:spPr>
          <a:xfrm>
            <a:off x="838200" y="1070812"/>
            <a:ext cx="10515600" cy="589546"/>
          </a:xfrm>
        </p:spPr>
        <p:txBody>
          <a:bodyPr>
            <a:normAutofit/>
          </a:bodyPr>
          <a:lstStyle/>
          <a:p>
            <a:r>
              <a:rPr lang="zh-CN" altLang="en-US" dirty="0"/>
              <a:t>查询不同类型对象的内存大小。参数是变量或类型。</a:t>
            </a:r>
          </a:p>
        </p:txBody>
      </p:sp>
      <p:sp>
        <p:nvSpPr>
          <p:cNvPr id="4" name="TextBox 3"/>
          <p:cNvSpPr txBox="1"/>
          <p:nvPr/>
        </p:nvSpPr>
        <p:spPr>
          <a:xfrm>
            <a:off x="1600200" y="1607054"/>
            <a:ext cx="8710863" cy="5262979"/>
          </a:xfrm>
          <a:prstGeom prst="rect">
            <a:avLst/>
          </a:prstGeom>
          <a:noFill/>
        </p:spPr>
        <p:txBody>
          <a:bodyPr wrap="square" rtlCol="0">
            <a:spAutoFit/>
          </a:bodyPr>
          <a:lstStyle/>
          <a:p>
            <a:r>
              <a:rPr lang="en-US" altLang="zh-CN" sz="2800" dirty="0"/>
              <a:t>#include &lt;</a:t>
            </a:r>
            <a:r>
              <a:rPr lang="en-US" altLang="zh-CN" sz="2800" dirty="0" err="1"/>
              <a:t>iostream</a:t>
            </a:r>
            <a:r>
              <a:rPr lang="en-US" altLang="zh-CN" sz="2800" dirty="0"/>
              <a:t>&gt;</a:t>
            </a:r>
          </a:p>
          <a:p>
            <a:r>
              <a:rPr lang="en-US" altLang="zh-CN" sz="2800" dirty="0">
                <a:solidFill>
                  <a:srgbClr val="0070C0"/>
                </a:solidFill>
              </a:rPr>
              <a:t>using</a:t>
            </a:r>
            <a:r>
              <a:rPr lang="en-US" altLang="zh-CN" sz="2800" dirty="0"/>
              <a:t> namespace </a:t>
            </a:r>
            <a:r>
              <a:rPr lang="en-US" altLang="zh-CN" sz="2800" dirty="0" err="1"/>
              <a:t>std</a:t>
            </a:r>
            <a:r>
              <a:rPr lang="en-US" altLang="zh-CN" sz="2800" dirty="0"/>
              <a:t>;</a:t>
            </a:r>
          </a:p>
          <a:p>
            <a:r>
              <a:rPr lang="en-US" altLang="zh-CN" sz="2800" dirty="0" err="1">
                <a:solidFill>
                  <a:schemeClr val="accent5">
                    <a:lumMod val="50000"/>
                  </a:schemeClr>
                </a:solidFill>
              </a:rPr>
              <a:t>int</a:t>
            </a:r>
            <a:r>
              <a:rPr lang="en-US" altLang="zh-CN" sz="2800" dirty="0">
                <a:solidFill>
                  <a:srgbClr val="0070C0"/>
                </a:solidFill>
              </a:rPr>
              <a:t> </a:t>
            </a:r>
            <a:r>
              <a:rPr lang="en-US" altLang="zh-CN" sz="2800" dirty="0"/>
              <a:t>main() {</a:t>
            </a:r>
          </a:p>
          <a:p>
            <a:r>
              <a:rPr lang="en-US" altLang="zh-CN" sz="2800" dirty="0"/>
              <a:t>   </a:t>
            </a:r>
            <a:r>
              <a:rPr lang="en-US" altLang="zh-CN" sz="2800" dirty="0" err="1">
                <a:solidFill>
                  <a:srgbClr val="0070C0"/>
                </a:solidFill>
              </a:rPr>
              <a:t>int</a:t>
            </a:r>
            <a:r>
              <a:rPr lang="en-US" altLang="zh-CN" sz="2800" dirty="0"/>
              <a:t> i ; </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(char)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(i)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(short </a:t>
            </a:r>
            <a:r>
              <a:rPr lang="en-US" altLang="zh-CN" sz="2800" dirty="0" err="1"/>
              <a:t>int</a:t>
            </a:r>
            <a:r>
              <a:rPr lang="en-US" altLang="zh-CN" sz="2800" dirty="0"/>
              <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(long </a:t>
            </a:r>
            <a:r>
              <a:rPr lang="en-US" altLang="zh-CN" sz="2800" dirty="0" err="1"/>
              <a:t>int</a:t>
            </a:r>
            <a:r>
              <a:rPr lang="en-US" altLang="zh-CN" sz="2800" dirty="0"/>
              <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"Size of float : " &lt;&lt; </a:t>
            </a:r>
            <a:r>
              <a:rPr lang="en-US" altLang="zh-CN" sz="2800" dirty="0" err="1"/>
              <a:t>sizeof</a:t>
            </a:r>
            <a:r>
              <a:rPr lang="en-US" altLang="zh-CN" sz="2800" dirty="0"/>
              <a:t>(float)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a:t>
            </a:r>
            <a:r>
              <a:rPr lang="en-US" altLang="zh-CN" sz="2800" dirty="0" err="1"/>
              <a:t>wchar_t</a:t>
            </a:r>
            <a:r>
              <a:rPr lang="en-US" altLang="zh-CN" sz="2800" dirty="0"/>
              <a:t>) &lt;&lt; </a:t>
            </a:r>
            <a:r>
              <a:rPr lang="en-US" altLang="zh-CN" sz="2800" dirty="0" err="1"/>
              <a:t>endl</a:t>
            </a:r>
            <a:r>
              <a:rPr lang="en-US" altLang="zh-CN" sz="2800" dirty="0"/>
              <a:t>;   </a:t>
            </a:r>
          </a:p>
          <a:p>
            <a:r>
              <a:rPr lang="en-US" altLang="zh-CN" sz="2800" dirty="0"/>
              <a:t>   </a:t>
            </a:r>
            <a:r>
              <a:rPr lang="en-US" altLang="zh-CN" sz="2800" dirty="0">
                <a:solidFill>
                  <a:srgbClr val="0070C0"/>
                </a:solidFill>
              </a:rPr>
              <a:t>return</a:t>
            </a:r>
            <a:r>
              <a:rPr lang="en-US" altLang="zh-CN" sz="2800" dirty="0"/>
              <a:t> 0;</a:t>
            </a:r>
          </a:p>
          <a:p>
            <a:r>
              <a:rPr lang="en-US" altLang="zh-CN" sz="2800" dirty="0"/>
              <a:t>}</a:t>
            </a:r>
            <a:endParaRPr lang="zh-CN" altLang="en-US" sz="2800" dirty="0"/>
          </a:p>
        </p:txBody>
      </p:sp>
    </p:spTree>
    <p:extLst>
      <p:ext uri="{BB962C8B-B14F-4D97-AF65-F5344CB8AC3E}">
        <p14:creationId xmlns:p14="http://schemas.microsoft.com/office/powerpoint/2010/main" val="1520406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38033"/>
          </a:xfrm>
        </p:spPr>
        <p:txBody>
          <a:bodyPr>
            <a:normAutofit/>
          </a:bodyPr>
          <a:lstStyle/>
          <a:p>
            <a:pPr algn="l"/>
            <a:r>
              <a:rPr lang="en-US" altLang="zh-CN" sz="3600" dirty="0" err="1"/>
              <a:t>typeid</a:t>
            </a:r>
            <a:r>
              <a:rPr lang="en-US" altLang="zh-CN" sz="3600" dirty="0"/>
              <a:t> : </a:t>
            </a:r>
            <a:r>
              <a:rPr lang="zh-CN" altLang="en-US" sz="3600" dirty="0"/>
              <a:t>检查一个量的类型</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946" y="1649829"/>
            <a:ext cx="9412267" cy="422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9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5D2AB-EDED-4AB7-84BD-82B2CDB070E0}"/>
              </a:ext>
            </a:extLst>
          </p:cNvPr>
          <p:cNvSpPr>
            <a:spLocks noGrp="1"/>
          </p:cNvSpPr>
          <p:nvPr>
            <p:ph type="title"/>
          </p:nvPr>
        </p:nvSpPr>
        <p:spPr>
          <a:xfrm>
            <a:off x="942109" y="2848552"/>
            <a:ext cx="10515600" cy="1325563"/>
          </a:xfrm>
        </p:spPr>
        <p:txBody>
          <a:bodyPr>
            <a:normAutofit/>
          </a:bodyPr>
          <a:lstStyle/>
          <a:p>
            <a:r>
              <a:rPr lang="zh-CN" altLang="en-US" sz="7200" dirty="0"/>
              <a:t>变量</a:t>
            </a:r>
          </a:p>
        </p:txBody>
      </p:sp>
    </p:spTree>
    <p:extLst>
      <p:ext uri="{BB962C8B-B14F-4D97-AF65-F5344CB8AC3E}">
        <p14:creationId xmlns:p14="http://schemas.microsoft.com/office/powerpoint/2010/main" val="2012489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文字量</a:t>
            </a:r>
          </a:p>
        </p:txBody>
      </p:sp>
    </p:spTree>
    <p:extLst>
      <p:ext uri="{BB962C8B-B14F-4D97-AF65-F5344CB8AC3E}">
        <p14:creationId xmlns:p14="http://schemas.microsoft.com/office/powerpoint/2010/main" val="883865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D5AF1-1D1A-438A-9D7E-2C1EF1DBAF95}"/>
              </a:ext>
            </a:extLst>
          </p:cNvPr>
          <p:cNvSpPr>
            <a:spLocks noGrp="1"/>
          </p:cNvSpPr>
          <p:nvPr>
            <p:ph type="title"/>
          </p:nvPr>
        </p:nvSpPr>
        <p:spPr/>
        <p:txBody>
          <a:bodyPr/>
          <a:lstStyle/>
          <a:p>
            <a:r>
              <a:rPr lang="zh-CN" altLang="en-US" dirty="0"/>
              <a:t>文字量</a:t>
            </a:r>
          </a:p>
        </p:txBody>
      </p:sp>
      <p:sp>
        <p:nvSpPr>
          <p:cNvPr id="3" name="内容占位符 2">
            <a:extLst>
              <a:ext uri="{FF2B5EF4-FFF2-40B4-BE49-F238E27FC236}">
                <a16:creationId xmlns:a16="http://schemas.microsoft.com/office/drawing/2014/main" id="{E098910F-16FE-43C5-9C91-451B9F5009A1}"/>
              </a:ext>
            </a:extLst>
          </p:cNvPr>
          <p:cNvSpPr>
            <a:spLocks noGrp="1"/>
          </p:cNvSpPr>
          <p:nvPr>
            <p:ph idx="1"/>
          </p:nvPr>
        </p:nvSpPr>
        <p:spPr/>
        <p:txBody>
          <a:bodyPr/>
          <a:lstStyle/>
          <a:p>
            <a:r>
              <a:rPr lang="zh-CN" altLang="zh-CN" dirty="0"/>
              <a:t>直接写出值的常量如</a:t>
            </a:r>
            <a:r>
              <a:rPr lang="en-US" altLang="zh-CN" dirty="0"/>
              <a:t>2</a:t>
            </a:r>
            <a:r>
              <a:rPr lang="zh-CN" altLang="zh-CN" dirty="0"/>
              <a:t>、</a:t>
            </a:r>
            <a:r>
              <a:rPr lang="en-US" altLang="zh-CN" dirty="0"/>
              <a:t>3.14</a:t>
            </a:r>
            <a:r>
              <a:rPr lang="zh-CN" altLang="zh-CN" dirty="0"/>
              <a:t>、</a:t>
            </a:r>
            <a:r>
              <a:rPr lang="en-US" altLang="zh-CN" dirty="0"/>
              <a:t>‘X’</a:t>
            </a:r>
            <a:r>
              <a:rPr lang="zh-CN" altLang="zh-CN" dirty="0"/>
              <a:t>、</a:t>
            </a:r>
            <a:r>
              <a:rPr lang="en-US" altLang="zh-CN" dirty="0"/>
              <a:t>“hello world”</a:t>
            </a:r>
            <a:r>
              <a:rPr lang="zh-CN" altLang="zh-CN" dirty="0"/>
              <a:t>等都称为</a:t>
            </a:r>
            <a:r>
              <a:rPr lang="zh-CN" altLang="zh-CN" b="1" dirty="0"/>
              <a:t>文字量</a:t>
            </a:r>
            <a:r>
              <a:rPr lang="zh-CN" altLang="en-US" dirty="0"/>
              <a:t>。</a:t>
            </a:r>
            <a:endParaRPr lang="en-US" altLang="zh-CN" dirty="0"/>
          </a:p>
          <a:p>
            <a:r>
              <a:rPr lang="zh-CN" altLang="zh-CN" dirty="0"/>
              <a:t>上面的文字量分别是</a:t>
            </a:r>
            <a:r>
              <a:rPr lang="en-US" altLang="zh-CN" dirty="0"/>
              <a:t>int</a:t>
            </a:r>
            <a:r>
              <a:rPr lang="zh-CN" altLang="zh-CN" dirty="0"/>
              <a:t>整型、</a:t>
            </a:r>
            <a:r>
              <a:rPr lang="en-US" altLang="zh-CN" dirty="0"/>
              <a:t>double</a:t>
            </a:r>
            <a:r>
              <a:rPr lang="zh-CN" altLang="zh-CN" dirty="0"/>
              <a:t>浮点型、</a:t>
            </a:r>
            <a:r>
              <a:rPr lang="en-US" altLang="zh-CN" dirty="0"/>
              <a:t>char</a:t>
            </a:r>
            <a:r>
              <a:rPr lang="zh-CN" altLang="zh-CN" dirty="0"/>
              <a:t>字符型和字符串文字量。也就说每个文字量也是有对应的数据类型。</a:t>
            </a:r>
            <a:endParaRPr lang="zh-CN" altLang="en-US" dirty="0"/>
          </a:p>
        </p:txBody>
      </p:sp>
    </p:spTree>
    <p:extLst>
      <p:ext uri="{BB962C8B-B14F-4D97-AF65-F5344CB8AC3E}">
        <p14:creationId xmlns:p14="http://schemas.microsoft.com/office/powerpoint/2010/main" val="1446804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D54B0-E731-40CB-A66F-8E91C7275D55}"/>
              </a:ext>
            </a:extLst>
          </p:cNvPr>
          <p:cNvSpPr>
            <a:spLocks noGrp="1"/>
          </p:cNvSpPr>
          <p:nvPr>
            <p:ph type="title"/>
          </p:nvPr>
        </p:nvSpPr>
        <p:spPr/>
        <p:txBody>
          <a:bodyPr/>
          <a:lstStyle/>
          <a:p>
            <a:r>
              <a:rPr lang="zh-CN" altLang="zh-CN" b="1" dirty="0"/>
              <a:t>整型文字量</a:t>
            </a:r>
            <a:endParaRPr lang="zh-CN" altLang="en-US" dirty="0"/>
          </a:p>
        </p:txBody>
      </p:sp>
      <p:sp>
        <p:nvSpPr>
          <p:cNvPr id="3" name="内容占位符 2">
            <a:extLst>
              <a:ext uri="{FF2B5EF4-FFF2-40B4-BE49-F238E27FC236}">
                <a16:creationId xmlns:a16="http://schemas.microsoft.com/office/drawing/2014/main" id="{E28B5F9F-9F71-4584-9EC9-001E230CEC6D}"/>
              </a:ext>
            </a:extLst>
          </p:cNvPr>
          <p:cNvSpPr>
            <a:spLocks noGrp="1"/>
          </p:cNvSpPr>
          <p:nvPr>
            <p:ph idx="1"/>
          </p:nvPr>
        </p:nvSpPr>
        <p:spPr/>
        <p:txBody>
          <a:bodyPr/>
          <a:lstStyle/>
          <a:p>
            <a:r>
              <a:rPr lang="zh-CN" altLang="zh-CN" dirty="0"/>
              <a:t>可以表示为十进制、八进制、十六进制、二进制等不同形式</a:t>
            </a:r>
            <a:r>
              <a:rPr lang="zh-CN" altLang="en-US" dirty="0"/>
              <a:t>，</a:t>
            </a:r>
            <a:endParaRPr lang="en-US" altLang="zh-CN" dirty="0"/>
          </a:p>
          <a:p>
            <a:pPr marL="0" indent="0">
              <a:buNone/>
            </a:pPr>
            <a:r>
              <a:rPr lang="en-US" altLang="zh-CN" dirty="0"/>
              <a:t>      18  022   0x12   0Xa3   0b100010010  </a:t>
            </a:r>
            <a:r>
              <a:rPr lang="en-US" altLang="zh-CN" dirty="0" err="1"/>
              <a:t>0B100010010</a:t>
            </a:r>
            <a:endParaRPr lang="en-US" altLang="zh-CN" dirty="0"/>
          </a:p>
          <a:p>
            <a:r>
              <a:rPr lang="zh-CN" altLang="en-US" dirty="0"/>
              <a:t>可</a:t>
            </a:r>
            <a:r>
              <a:rPr lang="zh-CN" altLang="zh-CN" dirty="0"/>
              <a:t>用</a:t>
            </a:r>
            <a:r>
              <a:rPr lang="en-US" altLang="zh-CN" dirty="0" err="1"/>
              <a:t>typeid</a:t>
            </a:r>
            <a:r>
              <a:rPr lang="en-US" altLang="zh-CN" dirty="0"/>
              <a:t>()</a:t>
            </a:r>
            <a:r>
              <a:rPr lang="zh-CN" altLang="zh-CN" dirty="0"/>
              <a:t>查询这些量的数据类型</a:t>
            </a:r>
            <a:endParaRPr lang="zh-CN" altLang="en-US" dirty="0"/>
          </a:p>
        </p:txBody>
      </p:sp>
      <p:sp>
        <p:nvSpPr>
          <p:cNvPr id="4" name="文本框 3">
            <a:extLst>
              <a:ext uri="{FF2B5EF4-FFF2-40B4-BE49-F238E27FC236}">
                <a16:creationId xmlns:a16="http://schemas.microsoft.com/office/drawing/2014/main" id="{2F5C9214-1130-48EB-B3A7-0298C7D161BA}"/>
              </a:ext>
            </a:extLst>
          </p:cNvPr>
          <p:cNvSpPr txBox="1"/>
          <p:nvPr/>
        </p:nvSpPr>
        <p:spPr>
          <a:xfrm>
            <a:off x="1579418" y="3584864"/>
            <a:ext cx="8499764" cy="2092881"/>
          </a:xfrm>
          <a:prstGeom prst="rect">
            <a:avLst/>
          </a:prstGeom>
          <a:noFill/>
        </p:spPr>
        <p:txBody>
          <a:bodyPr wrap="square" rtlCol="0">
            <a:spAutoFit/>
          </a:bodyPr>
          <a:lstStyle/>
          <a:p>
            <a:r>
              <a:rPr lang="en-US" altLang="zh-CN" sz="2800" dirty="0" err="1"/>
              <a:t>cout</a:t>
            </a:r>
            <a:r>
              <a:rPr lang="en-US" altLang="zh-CN" sz="2800" dirty="0"/>
              <a:t> &lt;&lt; </a:t>
            </a:r>
            <a:r>
              <a:rPr lang="en-US" altLang="zh-CN" sz="2800" dirty="0" err="1"/>
              <a:t>typeid</a:t>
            </a:r>
            <a:r>
              <a:rPr lang="en-US" altLang="zh-CN" sz="2800" dirty="0"/>
              <a:t>(18).name() &lt;&lt; ' '</a:t>
            </a:r>
            <a:endParaRPr lang="zh-CN" altLang="zh-CN" sz="2800" dirty="0"/>
          </a:p>
          <a:p>
            <a:r>
              <a:rPr lang="en-US" altLang="zh-CN" sz="2800" dirty="0"/>
              <a:t>		&lt;&lt; </a:t>
            </a:r>
            <a:r>
              <a:rPr lang="en-US" altLang="zh-CN" sz="2800" dirty="0" err="1"/>
              <a:t>typeid</a:t>
            </a:r>
            <a:r>
              <a:rPr lang="en-US" altLang="zh-CN" sz="2800" dirty="0"/>
              <a:t>(022).name() &lt;&lt; ' '</a:t>
            </a:r>
            <a:endParaRPr lang="zh-CN" altLang="zh-CN" sz="2800" dirty="0"/>
          </a:p>
          <a:p>
            <a:r>
              <a:rPr lang="en-US" altLang="zh-CN" sz="2800" dirty="0"/>
              <a:t>		&lt;&lt; </a:t>
            </a:r>
            <a:r>
              <a:rPr lang="en-US" altLang="zh-CN" sz="2800" dirty="0" err="1"/>
              <a:t>typeid</a:t>
            </a:r>
            <a:r>
              <a:rPr lang="en-US" altLang="zh-CN" sz="2800" dirty="0"/>
              <a:t>(0x12).name() &lt;&lt; ' '</a:t>
            </a:r>
            <a:endParaRPr lang="zh-CN" altLang="zh-CN" sz="2800" dirty="0"/>
          </a:p>
          <a:p>
            <a:r>
              <a:rPr lang="en-US" altLang="zh-CN" sz="2800" dirty="0"/>
              <a:t>		&lt;&lt; </a:t>
            </a:r>
            <a:r>
              <a:rPr lang="en-US" altLang="zh-CN" sz="2800" dirty="0" err="1"/>
              <a:t>typeid</a:t>
            </a:r>
            <a:r>
              <a:rPr lang="en-US" altLang="zh-CN" sz="2800" dirty="0"/>
              <a:t>(0b100010010).name() &lt;&lt; '\n';</a:t>
            </a:r>
            <a:endParaRPr lang="zh-CN" altLang="zh-CN" sz="2800" dirty="0"/>
          </a:p>
          <a:p>
            <a:endParaRPr lang="zh-CN" altLang="en-US" dirty="0"/>
          </a:p>
        </p:txBody>
      </p:sp>
    </p:spTree>
    <p:extLst>
      <p:ext uri="{BB962C8B-B14F-4D97-AF65-F5344CB8AC3E}">
        <p14:creationId xmlns:p14="http://schemas.microsoft.com/office/powerpoint/2010/main" val="7189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CFA22-1612-4F5B-BB76-1235E7BF3797}"/>
              </a:ext>
            </a:extLst>
          </p:cNvPr>
          <p:cNvSpPr>
            <a:spLocks noGrp="1"/>
          </p:cNvSpPr>
          <p:nvPr>
            <p:ph type="title"/>
          </p:nvPr>
        </p:nvSpPr>
        <p:spPr/>
        <p:txBody>
          <a:bodyPr/>
          <a:lstStyle/>
          <a:p>
            <a:r>
              <a:rPr lang="zh-CN" altLang="zh-CN" b="1" dirty="0"/>
              <a:t>整型文字量</a:t>
            </a:r>
            <a:endParaRPr lang="zh-CN" altLang="en-US" dirty="0"/>
          </a:p>
        </p:txBody>
      </p:sp>
      <p:sp>
        <p:nvSpPr>
          <p:cNvPr id="3" name="内容占位符 2">
            <a:extLst>
              <a:ext uri="{FF2B5EF4-FFF2-40B4-BE49-F238E27FC236}">
                <a16:creationId xmlns:a16="http://schemas.microsoft.com/office/drawing/2014/main" id="{4CE5205C-4732-4379-98D3-D1D918884E3D}"/>
              </a:ext>
            </a:extLst>
          </p:cNvPr>
          <p:cNvSpPr>
            <a:spLocks noGrp="1"/>
          </p:cNvSpPr>
          <p:nvPr>
            <p:ph idx="1"/>
          </p:nvPr>
        </p:nvSpPr>
        <p:spPr/>
        <p:txBody>
          <a:bodyPr/>
          <a:lstStyle/>
          <a:p>
            <a:r>
              <a:rPr lang="zh-CN" altLang="en-US" dirty="0"/>
              <a:t>为了表示非</a:t>
            </a:r>
            <a:r>
              <a:rPr lang="en-US" altLang="zh-CN" dirty="0"/>
              <a:t>int</a:t>
            </a:r>
            <a:r>
              <a:rPr lang="zh-CN" altLang="en-US" dirty="0"/>
              <a:t>类型的整型文字量，可以用不同的后缀：</a:t>
            </a:r>
            <a:endParaRPr lang="en-US" altLang="zh-CN" dirty="0"/>
          </a:p>
          <a:p>
            <a:pPr marL="0" indent="0">
              <a:buNone/>
            </a:pPr>
            <a:r>
              <a:rPr lang="en-US" altLang="zh-CN" dirty="0"/>
              <a:t>   </a:t>
            </a:r>
            <a:r>
              <a:rPr lang="zh-CN" altLang="zh-CN" dirty="0"/>
              <a:t>字母</a:t>
            </a:r>
            <a:r>
              <a:rPr lang="en-US" altLang="zh-CN" dirty="0"/>
              <a:t>u</a:t>
            </a:r>
            <a:r>
              <a:rPr lang="zh-CN" altLang="zh-CN" dirty="0"/>
              <a:t>或</a:t>
            </a:r>
            <a:r>
              <a:rPr lang="en-US" altLang="zh-CN" dirty="0"/>
              <a:t>U</a:t>
            </a:r>
            <a:r>
              <a:rPr lang="zh-CN" altLang="zh-CN" dirty="0"/>
              <a:t>表示是</a:t>
            </a:r>
            <a:r>
              <a:rPr lang="en-US" altLang="zh-CN" dirty="0"/>
              <a:t>unsigned</a:t>
            </a:r>
            <a:r>
              <a:rPr lang="zh-CN" altLang="zh-CN" dirty="0"/>
              <a:t>整型，而字母</a:t>
            </a:r>
            <a:r>
              <a:rPr lang="en-US" altLang="zh-CN" dirty="0"/>
              <a:t>l</a:t>
            </a:r>
            <a:r>
              <a:rPr lang="zh-CN" altLang="zh-CN" dirty="0"/>
              <a:t>或</a:t>
            </a:r>
            <a:r>
              <a:rPr lang="en-US" altLang="zh-CN" dirty="0"/>
              <a:t>L</a:t>
            </a:r>
            <a:r>
              <a:rPr lang="zh-CN" altLang="zh-CN" dirty="0"/>
              <a:t>表示</a:t>
            </a:r>
            <a:r>
              <a:rPr lang="en-US" altLang="zh-CN" dirty="0"/>
              <a:t>long</a:t>
            </a:r>
            <a:r>
              <a:rPr lang="zh-CN" altLang="zh-CN" dirty="0"/>
              <a:t>整型，</a:t>
            </a:r>
            <a:r>
              <a:rPr lang="en-US" altLang="zh-CN" dirty="0" err="1"/>
              <a:t>ll</a:t>
            </a:r>
            <a:r>
              <a:rPr lang="zh-CN" altLang="zh-CN" dirty="0"/>
              <a:t>或</a:t>
            </a:r>
            <a:r>
              <a:rPr lang="en-US" altLang="zh-CN" dirty="0"/>
              <a:t>LL</a:t>
            </a:r>
            <a:r>
              <a:rPr lang="zh-CN" altLang="zh-CN" dirty="0"/>
              <a:t>表示</a:t>
            </a:r>
            <a:r>
              <a:rPr lang="en-US" altLang="zh-CN" dirty="0"/>
              <a:t>long </a:t>
            </a:r>
            <a:r>
              <a:rPr lang="en-US" altLang="zh-CN" dirty="0" err="1"/>
              <a:t>long</a:t>
            </a:r>
            <a:r>
              <a:rPr lang="zh-CN" altLang="zh-CN" dirty="0"/>
              <a:t>整型。</a:t>
            </a:r>
            <a:endParaRPr lang="en-US" altLang="zh-CN" dirty="0"/>
          </a:p>
          <a:p>
            <a:pPr marL="0" indent="0">
              <a:buNone/>
            </a:pPr>
            <a:r>
              <a:rPr lang="en-US" altLang="zh-CN" dirty="0"/>
              <a:t>       18u  022L  18LL  0x12UL   18ULL</a:t>
            </a:r>
          </a:p>
          <a:p>
            <a:pPr marL="0" indent="0">
              <a:buNone/>
            </a:pPr>
            <a:endParaRPr lang="zh-CN" altLang="en-US" dirty="0"/>
          </a:p>
        </p:txBody>
      </p:sp>
      <p:pic>
        <p:nvPicPr>
          <p:cNvPr id="4" name="图片 3">
            <a:extLst>
              <a:ext uri="{FF2B5EF4-FFF2-40B4-BE49-F238E27FC236}">
                <a16:creationId xmlns:a16="http://schemas.microsoft.com/office/drawing/2014/main" id="{DF413FF2-9000-41B4-851D-553A541F84DD}"/>
              </a:ext>
            </a:extLst>
          </p:cNvPr>
          <p:cNvPicPr>
            <a:picLocks noChangeAspect="1"/>
          </p:cNvPicPr>
          <p:nvPr/>
        </p:nvPicPr>
        <p:blipFill>
          <a:blip r:embed="rId2"/>
          <a:stretch>
            <a:fillRect/>
          </a:stretch>
        </p:blipFill>
        <p:spPr>
          <a:xfrm>
            <a:off x="1581583" y="4044806"/>
            <a:ext cx="6113102" cy="2605376"/>
          </a:xfrm>
          <a:prstGeom prst="rect">
            <a:avLst/>
          </a:prstGeom>
        </p:spPr>
      </p:pic>
    </p:spTree>
    <p:extLst>
      <p:ext uri="{BB962C8B-B14F-4D97-AF65-F5344CB8AC3E}">
        <p14:creationId xmlns:p14="http://schemas.microsoft.com/office/powerpoint/2010/main" val="367534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10E80-92D9-4423-A8FB-798C2E306E38}"/>
              </a:ext>
            </a:extLst>
          </p:cNvPr>
          <p:cNvSpPr>
            <a:spLocks noGrp="1"/>
          </p:cNvSpPr>
          <p:nvPr>
            <p:ph type="title"/>
          </p:nvPr>
        </p:nvSpPr>
        <p:spPr/>
        <p:txBody>
          <a:bodyPr/>
          <a:lstStyle/>
          <a:p>
            <a:r>
              <a:rPr lang="zh-CN" altLang="zh-CN" dirty="0"/>
              <a:t>浮点型文字量</a:t>
            </a:r>
            <a:endParaRPr lang="zh-CN" altLang="en-US" dirty="0"/>
          </a:p>
        </p:txBody>
      </p:sp>
      <p:sp>
        <p:nvSpPr>
          <p:cNvPr id="3" name="内容占位符 2">
            <a:extLst>
              <a:ext uri="{FF2B5EF4-FFF2-40B4-BE49-F238E27FC236}">
                <a16:creationId xmlns:a16="http://schemas.microsoft.com/office/drawing/2014/main" id="{EF973AE3-13EC-4997-958D-0ED6998E3621}"/>
              </a:ext>
            </a:extLst>
          </p:cNvPr>
          <p:cNvSpPr>
            <a:spLocks noGrp="1"/>
          </p:cNvSpPr>
          <p:nvPr>
            <p:ph idx="1"/>
          </p:nvPr>
        </p:nvSpPr>
        <p:spPr/>
        <p:txBody>
          <a:bodyPr/>
          <a:lstStyle/>
          <a:p>
            <a:r>
              <a:rPr lang="zh-CN" altLang="zh-CN" dirty="0"/>
              <a:t>浮点型文字量必须包含小数点，可用后缀</a:t>
            </a:r>
            <a:r>
              <a:rPr lang="en-US" altLang="zh-CN" dirty="0"/>
              <a:t>f</a:t>
            </a:r>
            <a:r>
              <a:rPr lang="zh-CN" altLang="zh-CN" dirty="0"/>
              <a:t>或</a:t>
            </a:r>
            <a:r>
              <a:rPr lang="en-US" altLang="zh-CN" dirty="0"/>
              <a:t>F</a:t>
            </a:r>
            <a:r>
              <a:rPr lang="zh-CN" altLang="zh-CN" dirty="0"/>
              <a:t>表示</a:t>
            </a:r>
            <a:r>
              <a:rPr lang="en-US" altLang="zh-CN" dirty="0"/>
              <a:t>float</a:t>
            </a:r>
            <a:r>
              <a:rPr lang="zh-CN" altLang="zh-CN" dirty="0"/>
              <a:t>、用</a:t>
            </a:r>
            <a:r>
              <a:rPr lang="en-US" altLang="zh-CN" dirty="0"/>
              <a:t>l</a:t>
            </a:r>
            <a:r>
              <a:rPr lang="zh-CN" altLang="zh-CN" dirty="0"/>
              <a:t>或</a:t>
            </a:r>
            <a:r>
              <a:rPr lang="en-US" altLang="zh-CN" dirty="0"/>
              <a:t>L</a:t>
            </a:r>
            <a:r>
              <a:rPr lang="zh-CN" altLang="zh-CN" dirty="0"/>
              <a:t>表示</a:t>
            </a:r>
            <a:r>
              <a:rPr lang="en-US" altLang="zh-CN" dirty="0"/>
              <a:t>long double</a:t>
            </a:r>
            <a:r>
              <a:rPr lang="zh-CN" altLang="zh-CN" dirty="0"/>
              <a:t>浮点类型。</a:t>
            </a:r>
            <a:endParaRPr lang="en-US" altLang="zh-CN" dirty="0"/>
          </a:p>
          <a:p>
            <a:pPr marL="0" indent="0">
              <a:buNone/>
            </a:pPr>
            <a:r>
              <a:rPr lang="en-US" altLang="zh-CN" dirty="0"/>
              <a:t>    3.14  3.14f  3.14 F 3.14L  </a:t>
            </a:r>
            <a:r>
              <a:rPr lang="en-US" altLang="zh-CN" dirty="0" err="1"/>
              <a:t>3.14l</a:t>
            </a:r>
            <a:endParaRPr lang="zh-CN" altLang="zh-CN" dirty="0"/>
          </a:p>
          <a:p>
            <a:r>
              <a:rPr lang="zh-CN" altLang="zh-CN" dirty="0"/>
              <a:t>还可以在浮点文字量后面用</a:t>
            </a:r>
            <a:r>
              <a:rPr lang="en-US" altLang="zh-CN" dirty="0"/>
              <a:t>e</a:t>
            </a:r>
            <a:r>
              <a:rPr lang="zh-CN" altLang="zh-CN" dirty="0"/>
              <a:t>加一个整型文字量，表示</a:t>
            </a:r>
            <a:r>
              <a:rPr lang="en-US" altLang="zh-CN" dirty="0"/>
              <a:t>10</a:t>
            </a:r>
            <a:r>
              <a:rPr lang="zh-CN" altLang="zh-CN" dirty="0"/>
              <a:t>的指数形式的浮点数</a:t>
            </a:r>
            <a:endParaRPr lang="en-US" altLang="zh-CN" dirty="0"/>
          </a:p>
          <a:p>
            <a:pPr marL="0" indent="0">
              <a:buNone/>
            </a:pPr>
            <a:r>
              <a:rPr lang="en-US" altLang="zh-CN" dirty="0"/>
              <a:t>   2E3   0.2e-3   -0.1E-3L   .3E2f</a:t>
            </a:r>
            <a:endParaRPr lang="zh-CN"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5159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D224A-BFDF-41C1-A8E5-64C6A6CA3542}"/>
              </a:ext>
            </a:extLst>
          </p:cNvPr>
          <p:cNvSpPr>
            <a:spLocks noGrp="1"/>
          </p:cNvSpPr>
          <p:nvPr>
            <p:ph type="title"/>
          </p:nvPr>
        </p:nvSpPr>
        <p:spPr/>
        <p:txBody>
          <a:bodyPr/>
          <a:lstStyle/>
          <a:p>
            <a:r>
              <a:rPr lang="zh-CN" altLang="zh-CN" dirty="0"/>
              <a:t>字符（串）文字量</a:t>
            </a:r>
            <a:endParaRPr lang="zh-CN" altLang="en-US" dirty="0"/>
          </a:p>
        </p:txBody>
      </p:sp>
      <p:sp>
        <p:nvSpPr>
          <p:cNvPr id="3" name="内容占位符 2">
            <a:extLst>
              <a:ext uri="{FF2B5EF4-FFF2-40B4-BE49-F238E27FC236}">
                <a16:creationId xmlns:a16="http://schemas.microsoft.com/office/drawing/2014/main" id="{2517D0C0-1CB2-44C7-B83A-8039D1E2ABB3}"/>
              </a:ext>
            </a:extLst>
          </p:cNvPr>
          <p:cNvSpPr>
            <a:spLocks noGrp="1"/>
          </p:cNvSpPr>
          <p:nvPr>
            <p:ph idx="1"/>
          </p:nvPr>
        </p:nvSpPr>
        <p:spPr/>
        <p:txBody>
          <a:bodyPr>
            <a:normAutofit fontScale="92500" lnSpcReduction="10000"/>
          </a:bodyPr>
          <a:lstStyle/>
          <a:p>
            <a:r>
              <a:rPr lang="zh-CN" altLang="zh-CN" dirty="0"/>
              <a:t>单引号表示单个字符，而双引号表示的是一个字符串，字符串中有</a:t>
            </a:r>
            <a:r>
              <a:rPr lang="en-US" altLang="zh-CN" dirty="0"/>
              <a:t>0</a:t>
            </a:r>
            <a:r>
              <a:rPr lang="zh-CN" altLang="zh-CN" dirty="0"/>
              <a:t>或多个字符。例如</a:t>
            </a:r>
            <a:r>
              <a:rPr lang="en-US" altLang="zh-CN" dirty="0"/>
              <a:t>:</a:t>
            </a:r>
          </a:p>
          <a:p>
            <a:pPr marL="0" indent="0">
              <a:buNone/>
            </a:pPr>
            <a:r>
              <a:rPr lang="en-US" altLang="zh-CN" dirty="0"/>
              <a:t>   'A'</a:t>
            </a:r>
            <a:r>
              <a:rPr lang="zh-CN" altLang="zh-CN" dirty="0"/>
              <a:t>、</a:t>
            </a:r>
            <a:r>
              <a:rPr lang="en-US" altLang="zh-CN" dirty="0"/>
              <a:t>"hello"</a:t>
            </a:r>
            <a:r>
              <a:rPr lang="zh-CN" altLang="zh-CN" dirty="0"/>
              <a:t>、</a:t>
            </a:r>
            <a:r>
              <a:rPr lang="en-US" altLang="zh-CN" dirty="0"/>
              <a:t>"X"</a:t>
            </a:r>
            <a:r>
              <a:rPr lang="zh-CN" altLang="zh-CN" dirty="0"/>
              <a:t>、</a:t>
            </a:r>
            <a:r>
              <a:rPr lang="en-US" altLang="zh-CN" dirty="0"/>
              <a:t>""</a:t>
            </a:r>
            <a:endParaRPr lang="zh-CN" altLang="zh-CN" dirty="0"/>
          </a:p>
          <a:p>
            <a:r>
              <a:rPr lang="zh-CN" altLang="zh-CN" dirty="0"/>
              <a:t>要表示不同类型的字符类型，可以用前缀，如：</a:t>
            </a:r>
            <a:endParaRPr lang="en-US" altLang="zh-CN" dirty="0"/>
          </a:p>
          <a:p>
            <a:pPr marL="0" indent="0">
              <a:buNone/>
            </a:pPr>
            <a:r>
              <a:rPr lang="en-US" altLang="zh-CN" dirty="0"/>
              <a:t>     L'A'   </a:t>
            </a:r>
            <a:r>
              <a:rPr lang="en-US" altLang="zh-CN" dirty="0" err="1"/>
              <a:t>u'A</a:t>
            </a:r>
            <a:r>
              <a:rPr lang="en-US" altLang="zh-CN" dirty="0"/>
              <a:t>'   U'A'  u8'A'</a:t>
            </a:r>
            <a:endParaRPr lang="zh-CN" altLang="zh-CN" dirty="0"/>
          </a:p>
          <a:p>
            <a:r>
              <a:rPr lang="zh-CN" altLang="zh-CN" dirty="0"/>
              <a:t>其中，</a:t>
            </a:r>
            <a:r>
              <a:rPr lang="en-US" altLang="zh-CN" dirty="0"/>
              <a:t>L</a:t>
            </a:r>
            <a:r>
              <a:rPr lang="zh-CN" altLang="zh-CN" dirty="0"/>
              <a:t>、</a:t>
            </a:r>
            <a:r>
              <a:rPr lang="en-US" altLang="zh-CN" dirty="0"/>
              <a:t>u</a:t>
            </a:r>
            <a:r>
              <a:rPr lang="zh-CN" altLang="zh-CN" dirty="0"/>
              <a:t>、</a:t>
            </a:r>
            <a:r>
              <a:rPr lang="en-US" altLang="zh-CN" dirty="0"/>
              <a:t>U</a:t>
            </a:r>
            <a:r>
              <a:rPr lang="zh-CN" altLang="zh-CN" dirty="0"/>
              <a:t>分别是</a:t>
            </a:r>
            <a:r>
              <a:rPr lang="en-US" altLang="zh-CN" dirty="0" err="1"/>
              <a:t>wchar_t</a:t>
            </a:r>
            <a:r>
              <a:rPr lang="zh-CN" altLang="zh-CN" dirty="0"/>
              <a:t>、</a:t>
            </a:r>
            <a:r>
              <a:rPr lang="en-US" altLang="zh-CN" dirty="0"/>
              <a:t> char16_t</a:t>
            </a:r>
            <a:r>
              <a:rPr lang="zh-CN" altLang="zh-CN" dirty="0"/>
              <a:t>、</a:t>
            </a:r>
            <a:r>
              <a:rPr lang="en-US" altLang="zh-CN" dirty="0"/>
              <a:t>char32_t</a:t>
            </a:r>
            <a:r>
              <a:rPr lang="zh-CN" altLang="zh-CN" dirty="0"/>
              <a:t>。</a:t>
            </a:r>
            <a:endParaRPr lang="en-US" altLang="zh-CN" dirty="0"/>
          </a:p>
          <a:p>
            <a:r>
              <a:rPr lang="en-US" altLang="zh-CN" dirty="0"/>
              <a:t>u8</a:t>
            </a:r>
            <a:r>
              <a:rPr lang="zh-CN" altLang="zh-CN" dirty="0"/>
              <a:t>前缀实际是用于表示</a:t>
            </a:r>
            <a:r>
              <a:rPr lang="en-US" altLang="zh-CN" dirty="0"/>
              <a:t>UTF-8</a:t>
            </a:r>
            <a:r>
              <a:rPr lang="zh-CN" altLang="zh-CN" dirty="0"/>
              <a:t>字符串的。如：</a:t>
            </a:r>
          </a:p>
          <a:p>
            <a:pPr marL="0" indent="0">
              <a:buNone/>
            </a:pPr>
            <a:r>
              <a:rPr lang="en-US" altLang="zh-CN" dirty="0"/>
              <a:t>     u8"</a:t>
            </a:r>
            <a:r>
              <a:rPr lang="zh-CN" altLang="zh-CN" dirty="0"/>
              <a:t>你好，</a:t>
            </a:r>
            <a:r>
              <a:rPr lang="en-US" altLang="zh-CN" dirty="0" err="1"/>
              <a:t>liping</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25817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A83E7-5A1B-4F90-ABDD-DB78E85ECD5F}"/>
              </a:ext>
            </a:extLst>
          </p:cNvPr>
          <p:cNvSpPr>
            <a:spLocks noGrp="1"/>
          </p:cNvSpPr>
          <p:nvPr>
            <p:ph type="title"/>
          </p:nvPr>
        </p:nvSpPr>
        <p:spPr/>
        <p:txBody>
          <a:bodyPr/>
          <a:lstStyle/>
          <a:p>
            <a:r>
              <a:rPr lang="zh-CN" altLang="zh-CN" dirty="0"/>
              <a:t>转义字符序列</a:t>
            </a:r>
            <a:endParaRPr lang="zh-CN" altLang="en-US" dirty="0"/>
          </a:p>
        </p:txBody>
      </p:sp>
      <p:sp>
        <p:nvSpPr>
          <p:cNvPr id="3" name="内容占位符 2">
            <a:extLst>
              <a:ext uri="{FF2B5EF4-FFF2-40B4-BE49-F238E27FC236}">
                <a16:creationId xmlns:a16="http://schemas.microsoft.com/office/drawing/2014/main" id="{3B479374-E727-43BD-98B3-63478CF0910B}"/>
              </a:ext>
            </a:extLst>
          </p:cNvPr>
          <p:cNvSpPr>
            <a:spLocks noGrp="1"/>
          </p:cNvSpPr>
          <p:nvPr>
            <p:ph idx="1"/>
          </p:nvPr>
        </p:nvSpPr>
        <p:spPr/>
        <p:txBody>
          <a:bodyPr/>
          <a:lstStyle/>
          <a:p>
            <a:r>
              <a:rPr lang="zh-CN" altLang="zh-CN" dirty="0"/>
              <a:t>如何在字符串中表示双引号字符</a:t>
            </a:r>
            <a:r>
              <a:rPr lang="zh-CN" altLang="zh-CN" dirty="0">
                <a:solidFill>
                  <a:srgbClr val="FF0000"/>
                </a:solidFill>
              </a:rPr>
              <a:t>”</a:t>
            </a:r>
            <a:r>
              <a:rPr lang="zh-CN" altLang="zh-CN" dirty="0"/>
              <a:t>？如何表示哪些不可见的字符如</a:t>
            </a:r>
            <a:r>
              <a:rPr lang="zh-CN" altLang="zh-CN" dirty="0">
                <a:solidFill>
                  <a:srgbClr val="FF0000"/>
                </a:solidFill>
              </a:rPr>
              <a:t>空字符</a:t>
            </a:r>
            <a:r>
              <a:rPr lang="zh-CN" altLang="zh-CN" dirty="0"/>
              <a:t>、</a:t>
            </a:r>
            <a:r>
              <a:rPr lang="zh-CN" altLang="zh-CN" dirty="0">
                <a:solidFill>
                  <a:srgbClr val="FF0000"/>
                </a:solidFill>
              </a:rPr>
              <a:t>换行符</a:t>
            </a:r>
            <a:r>
              <a:rPr lang="zh-CN" altLang="zh-CN" dirty="0"/>
              <a:t>、</a:t>
            </a:r>
            <a:r>
              <a:rPr lang="zh-CN" altLang="zh-CN" dirty="0">
                <a:solidFill>
                  <a:srgbClr val="FF0000"/>
                </a:solidFill>
              </a:rPr>
              <a:t>制表符</a:t>
            </a:r>
            <a:r>
              <a:rPr lang="zh-CN" altLang="zh-CN" dirty="0"/>
              <a:t>？如何表示特殊字符如</a:t>
            </a:r>
            <a:r>
              <a:rPr lang="zh-CN" altLang="zh-CN" dirty="0">
                <a:solidFill>
                  <a:srgbClr val="FF0000"/>
                </a:solidFill>
              </a:rPr>
              <a:t>响铃符</a:t>
            </a:r>
            <a:r>
              <a:rPr lang="zh-CN" altLang="zh-CN" dirty="0"/>
              <a:t>？</a:t>
            </a:r>
            <a:endParaRPr lang="en-US" altLang="zh-CN" dirty="0"/>
          </a:p>
          <a:p>
            <a:r>
              <a:rPr lang="zh-CN" altLang="zh-CN" dirty="0"/>
              <a:t>解决方法：用</a:t>
            </a:r>
            <a:r>
              <a:rPr lang="zh-CN" altLang="zh-CN" b="1" dirty="0"/>
              <a:t>反斜杠开始的转义字符序列</a:t>
            </a:r>
            <a:r>
              <a:rPr lang="zh-CN" altLang="zh-CN" dirty="0"/>
              <a:t>表示某种字符，如</a:t>
            </a:r>
            <a:r>
              <a:rPr lang="en-US" altLang="zh-CN" dirty="0"/>
              <a:t>\n</a:t>
            </a:r>
            <a:r>
              <a:rPr lang="zh-CN" altLang="zh-CN" dirty="0"/>
              <a:t>表示换行符、</a:t>
            </a:r>
            <a:r>
              <a:rPr lang="en-US" altLang="zh-CN" dirty="0"/>
              <a:t>\t</a:t>
            </a:r>
            <a:r>
              <a:rPr lang="zh-CN" altLang="zh-CN" dirty="0"/>
              <a:t>表示制表符、</a:t>
            </a:r>
            <a:r>
              <a:rPr lang="en-US" altLang="zh-CN" dirty="0"/>
              <a:t>\0</a:t>
            </a:r>
            <a:r>
              <a:rPr lang="zh-CN" altLang="zh-CN" dirty="0"/>
              <a:t>表示空字符</a:t>
            </a:r>
            <a:r>
              <a:rPr lang="en-US" altLang="zh-CN" dirty="0"/>
              <a:t>(</a:t>
            </a:r>
            <a:r>
              <a:rPr lang="zh-CN" altLang="zh-CN" dirty="0"/>
              <a:t>结束符</a:t>
            </a:r>
            <a:r>
              <a:rPr lang="en-US" altLang="zh-CN" dirty="0"/>
              <a:t>)</a:t>
            </a:r>
            <a:r>
              <a:rPr lang="zh-CN" altLang="zh-CN" dirty="0"/>
              <a:t>、…。</a:t>
            </a:r>
            <a:endParaRPr lang="en-US" altLang="zh-CN" dirty="0"/>
          </a:p>
          <a:p>
            <a:r>
              <a:rPr lang="zh-CN" altLang="zh-CN" dirty="0"/>
              <a:t>所有的</a:t>
            </a:r>
            <a:r>
              <a:rPr lang="en-US" altLang="zh-CN" dirty="0"/>
              <a:t>ASCII</a:t>
            </a:r>
            <a:r>
              <a:rPr lang="zh-CN" altLang="zh-CN" dirty="0"/>
              <a:t>字符都可以用反斜杠</a:t>
            </a:r>
            <a:r>
              <a:rPr lang="en-US" altLang="zh-CN" dirty="0"/>
              <a:t>\</a:t>
            </a:r>
            <a:r>
              <a:rPr lang="zh-CN" altLang="zh-CN" dirty="0"/>
              <a:t>和其</a:t>
            </a:r>
            <a:r>
              <a:rPr lang="en-US" altLang="zh-CN" dirty="0"/>
              <a:t>8</a:t>
            </a:r>
            <a:r>
              <a:rPr lang="zh-CN" altLang="zh-CN" dirty="0"/>
              <a:t>位</a:t>
            </a:r>
            <a:r>
              <a:rPr lang="en-US" altLang="zh-CN" dirty="0"/>
              <a:t>ASCII</a:t>
            </a:r>
            <a:r>
              <a:rPr lang="zh-CN" altLang="zh-CN" dirty="0"/>
              <a:t>表示。如</a:t>
            </a:r>
            <a:r>
              <a:rPr lang="en-US" altLang="zh-CN" dirty="0"/>
              <a:t> :</a:t>
            </a:r>
            <a:endParaRPr lang="zh-CN"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A1B4E76B-149E-48ED-A3CB-DCED01C83EAB}"/>
              </a:ext>
            </a:extLst>
          </p:cNvPr>
          <p:cNvPicPr>
            <a:picLocks noChangeAspect="1"/>
          </p:cNvPicPr>
          <p:nvPr/>
        </p:nvPicPr>
        <p:blipFill>
          <a:blip r:embed="rId2"/>
          <a:stretch>
            <a:fillRect/>
          </a:stretch>
        </p:blipFill>
        <p:spPr>
          <a:xfrm>
            <a:off x="1632670" y="4618542"/>
            <a:ext cx="8589930" cy="1097540"/>
          </a:xfrm>
          <a:prstGeom prst="rect">
            <a:avLst/>
          </a:prstGeom>
        </p:spPr>
      </p:pic>
      <p:sp>
        <p:nvSpPr>
          <p:cNvPr id="5" name="内容占位符 2">
            <a:extLst>
              <a:ext uri="{FF2B5EF4-FFF2-40B4-BE49-F238E27FC236}">
                <a16:creationId xmlns:a16="http://schemas.microsoft.com/office/drawing/2014/main" id="{C4170988-6147-4EB1-A65B-A8B3A930F0E6}"/>
              </a:ext>
            </a:extLst>
          </p:cNvPr>
          <p:cNvSpPr txBox="1">
            <a:spLocks/>
          </p:cNvSpPr>
          <p:nvPr/>
        </p:nvSpPr>
        <p:spPr>
          <a:xfrm>
            <a:off x="838200" y="5716082"/>
            <a:ext cx="10515600" cy="10629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Noto Sans S Chinese Regular" panose="020B0500000000000000" pitchFamily="34" charset="-122"/>
                <a:ea typeface="Noto Sans S Chinese Regular" panose="020B0500000000000000" pitchFamily="34" charset="-122"/>
              </a:rPr>
              <a:t>\</a:t>
            </a:r>
            <a:r>
              <a:rPr lang="zh-CN" altLang="zh-CN" dirty="0">
                <a:latin typeface="Noto Sans S Chinese Regular" panose="020B0500000000000000" pitchFamily="34" charset="-122"/>
                <a:ea typeface="Noto Sans S Chinese Regular" panose="020B0500000000000000" pitchFamily="34" charset="-122"/>
              </a:rPr>
              <a:t>后的值不能超过</a:t>
            </a:r>
            <a:r>
              <a:rPr lang="en-US" altLang="zh-CN" dirty="0">
                <a:latin typeface="Noto Sans S Chinese Regular" panose="020B0500000000000000" pitchFamily="34" charset="-122"/>
                <a:ea typeface="Noto Sans S Chinese Regular" panose="020B0500000000000000" pitchFamily="34" charset="-122"/>
              </a:rPr>
              <a:t>256</a:t>
            </a:r>
            <a:r>
              <a:rPr lang="zh-CN" altLang="zh-CN" dirty="0">
                <a:latin typeface="Noto Sans S Chinese Regular" panose="020B0500000000000000" pitchFamily="34" charset="-122"/>
                <a:ea typeface="Noto Sans S Chinese Regular" panose="020B0500000000000000" pitchFamily="34" charset="-122"/>
              </a:rPr>
              <a:t>，因此，一般不超过</a:t>
            </a:r>
            <a:r>
              <a:rPr lang="en-US" altLang="zh-CN" dirty="0">
                <a:latin typeface="Noto Sans S Chinese Regular" panose="020B0500000000000000" pitchFamily="34" charset="-122"/>
                <a:ea typeface="Noto Sans S Chinese Regular" panose="020B0500000000000000" pitchFamily="34" charset="-122"/>
              </a:rPr>
              <a:t>3</a:t>
            </a:r>
            <a:r>
              <a:rPr lang="zh-CN" altLang="zh-CN" dirty="0">
                <a:latin typeface="Noto Sans S Chinese Regular" panose="020B0500000000000000" pitchFamily="34" charset="-122"/>
                <a:ea typeface="Noto Sans S Chinese Regular" panose="020B0500000000000000" pitchFamily="34" charset="-122"/>
              </a:rPr>
              <a:t>位十进制数。如</a:t>
            </a:r>
            <a:r>
              <a:rPr lang="en-US" altLang="zh-CN" dirty="0">
                <a:latin typeface="Noto Sans S Chinese Regular" panose="020B0500000000000000" pitchFamily="34" charset="-122"/>
                <a:ea typeface="Noto Sans S Chinese Regular" panose="020B0500000000000000" pitchFamily="34" charset="-122"/>
              </a:rPr>
              <a:t>\1234</a:t>
            </a:r>
            <a:r>
              <a:rPr lang="zh-CN" altLang="zh-CN" dirty="0">
                <a:latin typeface="Noto Sans S Chinese Regular" panose="020B0500000000000000" pitchFamily="34" charset="-122"/>
                <a:ea typeface="Noto Sans S Chinese Regular" panose="020B0500000000000000" pitchFamily="34" charset="-122"/>
              </a:rPr>
              <a:t>表示的是字符</a:t>
            </a:r>
            <a:r>
              <a:rPr lang="en-US" altLang="zh-CN" dirty="0">
                <a:latin typeface="Noto Sans S Chinese Regular" panose="020B0500000000000000" pitchFamily="34" charset="-122"/>
                <a:ea typeface="Noto Sans S Chinese Regular" panose="020B0500000000000000" pitchFamily="34" charset="-122"/>
              </a:rPr>
              <a:t>\123</a:t>
            </a:r>
            <a:r>
              <a:rPr lang="zh-CN" altLang="zh-CN" dirty="0">
                <a:latin typeface="Noto Sans S Chinese Regular" panose="020B0500000000000000" pitchFamily="34" charset="-122"/>
                <a:ea typeface="Noto Sans S Chinese Regular" panose="020B0500000000000000" pitchFamily="34" charset="-122"/>
              </a:rPr>
              <a:t>和</a:t>
            </a:r>
            <a:r>
              <a:rPr lang="zh-CN" altLang="en-US" dirty="0">
                <a:latin typeface="Noto Sans S Chinese Regular" panose="020B0500000000000000" pitchFamily="34" charset="-122"/>
                <a:ea typeface="Noto Sans S Chinese Regular" panose="020B0500000000000000" pitchFamily="34" charset="-122"/>
              </a:rPr>
              <a:t>字符</a:t>
            </a:r>
            <a:r>
              <a:rPr lang="en-US" altLang="zh-CN" dirty="0">
                <a:latin typeface="Noto Sans S Chinese Regular" panose="020B0500000000000000" pitchFamily="34" charset="-122"/>
                <a:ea typeface="Noto Sans S Chinese Regular" panose="020B0500000000000000" pitchFamily="34" charset="-122"/>
              </a:rPr>
              <a:t>4</a:t>
            </a:r>
            <a:r>
              <a:rPr lang="zh-CN" altLang="zh-CN" dirty="0">
                <a:latin typeface="Noto Sans S Chinese Regular" panose="020B0500000000000000" pitchFamily="34" charset="-122"/>
                <a:ea typeface="Noto Sans S Chinese Regular" panose="020B0500000000000000" pitchFamily="34" charset="-122"/>
              </a:rPr>
              <a:t>。但</a:t>
            </a:r>
            <a:r>
              <a:rPr lang="en-US" altLang="zh-CN" dirty="0">
                <a:latin typeface="Noto Sans S Chinese Regular" panose="020B0500000000000000" pitchFamily="34" charset="-122"/>
                <a:ea typeface="Noto Sans S Chinese Regular" panose="020B0500000000000000" pitchFamily="34" charset="-122"/>
              </a:rPr>
              <a:t>\402</a:t>
            </a:r>
            <a:r>
              <a:rPr lang="zh-CN" altLang="zh-CN" dirty="0">
                <a:latin typeface="Noto Sans S Chinese Regular" panose="020B0500000000000000" pitchFamily="34" charset="-122"/>
                <a:ea typeface="Noto Sans S Chinese Regular" panose="020B0500000000000000" pitchFamily="34" charset="-122"/>
              </a:rPr>
              <a:t>则非法！</a:t>
            </a:r>
          </a:p>
          <a:p>
            <a:endParaRPr lang="zh-CN" altLang="en-US" dirty="0">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7417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177AA45-110F-49AA-8AEF-F89902B3373A}"/>
              </a:ext>
            </a:extLst>
          </p:cNvPr>
          <p:cNvPicPr>
            <a:picLocks noChangeAspect="1"/>
          </p:cNvPicPr>
          <p:nvPr/>
        </p:nvPicPr>
        <p:blipFill>
          <a:blip r:embed="rId2"/>
          <a:stretch>
            <a:fillRect/>
          </a:stretch>
        </p:blipFill>
        <p:spPr>
          <a:xfrm>
            <a:off x="1081087" y="390317"/>
            <a:ext cx="10108899" cy="5831579"/>
          </a:xfrm>
          <a:prstGeom prst="rect">
            <a:avLst/>
          </a:prstGeom>
        </p:spPr>
      </p:pic>
    </p:spTree>
    <p:extLst>
      <p:ext uri="{BB962C8B-B14F-4D97-AF65-F5344CB8AC3E}">
        <p14:creationId xmlns:p14="http://schemas.microsoft.com/office/powerpoint/2010/main" val="741920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D6B52-4452-4B12-BFBC-E3D0888F2969}"/>
              </a:ext>
            </a:extLst>
          </p:cNvPr>
          <p:cNvSpPr>
            <a:spLocks noGrp="1"/>
          </p:cNvSpPr>
          <p:nvPr>
            <p:ph type="title"/>
          </p:nvPr>
        </p:nvSpPr>
        <p:spPr/>
        <p:txBody>
          <a:bodyPr/>
          <a:lstStyle/>
          <a:p>
            <a:r>
              <a:rPr lang="en-US" altLang="zh-CN" dirty="0"/>
              <a:t>R</a:t>
            </a:r>
            <a:r>
              <a:rPr lang="zh-CN" altLang="en-US" dirty="0"/>
              <a:t>表示原始字符串</a:t>
            </a:r>
          </a:p>
        </p:txBody>
      </p:sp>
      <p:sp>
        <p:nvSpPr>
          <p:cNvPr id="3" name="内容占位符 2">
            <a:extLst>
              <a:ext uri="{FF2B5EF4-FFF2-40B4-BE49-F238E27FC236}">
                <a16:creationId xmlns:a16="http://schemas.microsoft.com/office/drawing/2014/main" id="{0612D63D-874B-44F6-9A76-3F1C2D51AB98}"/>
              </a:ext>
            </a:extLst>
          </p:cNvPr>
          <p:cNvSpPr>
            <a:spLocks noGrp="1"/>
          </p:cNvSpPr>
          <p:nvPr>
            <p:ph idx="1"/>
          </p:nvPr>
        </p:nvSpPr>
        <p:spPr/>
        <p:txBody>
          <a:bodyPr/>
          <a:lstStyle/>
          <a:p>
            <a:r>
              <a:rPr lang="zh-CN" altLang="zh-CN" dirty="0"/>
              <a:t>有时，需要用原始字符串而不需要处理转义字符，如将</a:t>
            </a:r>
            <a:r>
              <a:rPr lang="en-US" altLang="zh-CN" dirty="0"/>
              <a:t>\n</a:t>
            </a:r>
            <a:r>
              <a:rPr lang="zh-CN" altLang="zh-CN" dirty="0"/>
              <a:t>看成单独的</a:t>
            </a:r>
            <a:r>
              <a:rPr lang="en-US" altLang="zh-CN" dirty="0"/>
              <a:t>2</a:t>
            </a:r>
            <a:r>
              <a:rPr lang="zh-CN" altLang="zh-CN" dirty="0"/>
              <a:t>个字符而不是一个转义字符</a:t>
            </a:r>
            <a:r>
              <a:rPr lang="zh-CN" altLang="en-US" dirty="0"/>
              <a:t>。</a:t>
            </a:r>
            <a:endParaRPr lang="en-US" altLang="zh-CN" dirty="0"/>
          </a:p>
          <a:p>
            <a:r>
              <a:rPr lang="zh-CN" altLang="zh-CN" dirty="0"/>
              <a:t>可用</a:t>
            </a:r>
            <a:r>
              <a:rPr lang="en-US" altLang="zh-CN" dirty="0"/>
              <a:t>R</a:t>
            </a:r>
            <a:r>
              <a:rPr lang="zh-CN" altLang="zh-CN" dirty="0"/>
              <a:t>开头的字符串表示，其格式为：</a:t>
            </a:r>
          </a:p>
          <a:p>
            <a:pPr marL="0" indent="0">
              <a:buNone/>
            </a:pPr>
            <a:r>
              <a:rPr lang="pt-BR" altLang="zh-CN" dirty="0"/>
              <a:t>        R "delimiter( raw_characters )delimiter"</a:t>
            </a:r>
            <a:endParaRPr lang="zh-CN" altLang="zh-CN" dirty="0"/>
          </a:p>
          <a:p>
            <a:r>
              <a:rPr lang="zh-CN" altLang="zh-CN" dirty="0"/>
              <a:t>其中，</a:t>
            </a:r>
            <a:r>
              <a:rPr lang="pt-BR" altLang="zh-CN" dirty="0"/>
              <a:t>delimiter</a:t>
            </a:r>
            <a:r>
              <a:rPr lang="zh-CN" altLang="zh-CN" dirty="0"/>
              <a:t>是除圆括号</a:t>
            </a:r>
            <a:r>
              <a:rPr lang="en-US" altLang="zh-CN" dirty="0"/>
              <a:t>()</a:t>
            </a:r>
            <a:r>
              <a:rPr lang="zh-CN" altLang="zh-CN" dirty="0"/>
              <a:t>、反斜杠和空格字符之外的字符序列。如：</a:t>
            </a:r>
          </a:p>
          <a:p>
            <a:pPr marL="0" indent="0">
              <a:buNone/>
            </a:pPr>
            <a:r>
              <a:rPr lang="en-US" altLang="zh-CN" dirty="0"/>
              <a:t>           std::</a:t>
            </a:r>
            <a:r>
              <a:rPr lang="en-US" altLang="zh-CN" dirty="0" err="1"/>
              <a:t>cout</a:t>
            </a:r>
            <a:r>
              <a:rPr lang="en-US" altLang="zh-CN" dirty="0"/>
              <a:t> &lt;&lt; R"d2f(\\hello\</a:t>
            </a:r>
            <a:r>
              <a:rPr lang="en-US" altLang="zh-CN" dirty="0" err="1"/>
              <a:t>rwor</a:t>
            </a:r>
            <a:r>
              <a:rPr lang="en-US" altLang="zh-CN" dirty="0"/>
              <a:t>\0ld)d2f";</a:t>
            </a:r>
            <a:endParaRPr lang="zh-CN" altLang="zh-CN" dirty="0"/>
          </a:p>
          <a:p>
            <a:endParaRPr lang="zh-CN" altLang="en-US" dirty="0"/>
          </a:p>
        </p:txBody>
      </p:sp>
    </p:spTree>
    <p:extLst>
      <p:ext uri="{BB962C8B-B14F-4D97-AF65-F5344CB8AC3E}">
        <p14:creationId xmlns:p14="http://schemas.microsoft.com/office/powerpoint/2010/main" val="7748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0F75A83-A366-4FD6-A9A3-2040BD17C2E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0409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304967"/>
            <a:ext cx="10515600" cy="1126791"/>
          </a:xfrm>
        </p:spPr>
        <p:txBody>
          <a:bodyPr/>
          <a:lstStyle/>
          <a:p>
            <a:r>
              <a:rPr lang="zh-CN" altLang="en-US" dirty="0"/>
              <a:t>为什么需要变量？</a:t>
            </a:r>
          </a:p>
        </p:txBody>
      </p:sp>
      <p:sp>
        <p:nvSpPr>
          <p:cNvPr id="3" name="内容占位符 2"/>
          <p:cNvSpPr>
            <a:spLocks noGrp="1"/>
          </p:cNvSpPr>
          <p:nvPr>
            <p:ph idx="1"/>
          </p:nvPr>
        </p:nvSpPr>
        <p:spPr>
          <a:xfrm>
            <a:off x="874295" y="1419727"/>
            <a:ext cx="10515600" cy="1179094"/>
          </a:xfrm>
        </p:spPr>
        <p:txBody>
          <a:bodyPr>
            <a:normAutofit/>
          </a:bodyPr>
          <a:lstStyle/>
          <a:p>
            <a:r>
              <a:rPr lang="zh-CN" altLang="en-US" dirty="0"/>
              <a:t>程序数据的值通常运行时才能确定（如用户输入或来自文件），且可能变化</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8475"/>
            <a:ext cx="10172700" cy="33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类型转换</a:t>
            </a:r>
          </a:p>
        </p:txBody>
      </p:sp>
    </p:spTree>
    <p:extLst>
      <p:ext uri="{BB962C8B-B14F-4D97-AF65-F5344CB8AC3E}">
        <p14:creationId xmlns:p14="http://schemas.microsoft.com/office/powerpoint/2010/main" val="187966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DDCE3-BAC5-47BC-87E9-E950C4FA15B4}"/>
              </a:ext>
            </a:extLst>
          </p:cNvPr>
          <p:cNvSpPr>
            <a:spLocks noGrp="1"/>
          </p:cNvSpPr>
          <p:nvPr>
            <p:ph type="title"/>
          </p:nvPr>
        </p:nvSpPr>
        <p:spPr/>
        <p:txBody>
          <a:bodyPr/>
          <a:lstStyle/>
          <a:p>
            <a:r>
              <a:rPr lang="zh-CN" altLang="zh-CN" dirty="0"/>
              <a:t>隐式类型转换</a:t>
            </a:r>
            <a:endParaRPr lang="zh-CN" altLang="en-US" dirty="0"/>
          </a:p>
        </p:txBody>
      </p:sp>
      <p:sp>
        <p:nvSpPr>
          <p:cNvPr id="3" name="内容占位符 2">
            <a:extLst>
              <a:ext uri="{FF2B5EF4-FFF2-40B4-BE49-F238E27FC236}">
                <a16:creationId xmlns:a16="http://schemas.microsoft.com/office/drawing/2014/main" id="{19E58C5E-B5AB-4153-B7E3-46AF749F9A43}"/>
              </a:ext>
            </a:extLst>
          </p:cNvPr>
          <p:cNvSpPr>
            <a:spLocks noGrp="1"/>
          </p:cNvSpPr>
          <p:nvPr>
            <p:ph idx="1"/>
          </p:nvPr>
        </p:nvSpPr>
        <p:spPr/>
        <p:txBody>
          <a:bodyPr/>
          <a:lstStyle/>
          <a:p>
            <a:r>
              <a:rPr lang="zh-CN" altLang="zh-CN" dirty="0"/>
              <a:t>对不同类型的数据进行运算时或定义变量的初始化值类型和变量类型不一致时，</a:t>
            </a:r>
            <a:r>
              <a:rPr lang="en-US" altLang="zh-CN" dirty="0"/>
              <a:t> C++</a:t>
            </a:r>
            <a:r>
              <a:rPr lang="zh-CN" altLang="zh-CN" dirty="0"/>
              <a:t>编译器会将自动它们转换为同一种类型，称为隐式类型转换。</a:t>
            </a:r>
            <a:endParaRPr lang="en-US" altLang="zh-CN" dirty="0"/>
          </a:p>
          <a:p>
            <a:endParaRPr lang="zh-CN" altLang="en-US" dirty="0"/>
          </a:p>
        </p:txBody>
      </p:sp>
      <p:pic>
        <p:nvPicPr>
          <p:cNvPr id="4" name="图片 3">
            <a:extLst>
              <a:ext uri="{FF2B5EF4-FFF2-40B4-BE49-F238E27FC236}">
                <a16:creationId xmlns:a16="http://schemas.microsoft.com/office/drawing/2014/main" id="{C62334F7-C7EA-4D84-86CD-29E4F7BBCF2E}"/>
              </a:ext>
            </a:extLst>
          </p:cNvPr>
          <p:cNvPicPr>
            <a:picLocks noChangeAspect="1"/>
          </p:cNvPicPr>
          <p:nvPr/>
        </p:nvPicPr>
        <p:blipFill>
          <a:blip r:embed="rId2"/>
          <a:stretch>
            <a:fillRect/>
          </a:stretch>
        </p:blipFill>
        <p:spPr>
          <a:xfrm>
            <a:off x="1154182" y="3797368"/>
            <a:ext cx="9505950" cy="1628775"/>
          </a:xfrm>
          <a:prstGeom prst="rect">
            <a:avLst/>
          </a:prstGeom>
        </p:spPr>
      </p:pic>
    </p:spTree>
    <p:extLst>
      <p:ext uri="{BB962C8B-B14F-4D97-AF65-F5344CB8AC3E}">
        <p14:creationId xmlns:p14="http://schemas.microsoft.com/office/powerpoint/2010/main" val="274427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DDCE3-BAC5-47BC-87E9-E950C4FA15B4}"/>
              </a:ext>
            </a:extLst>
          </p:cNvPr>
          <p:cNvSpPr>
            <a:spLocks noGrp="1"/>
          </p:cNvSpPr>
          <p:nvPr>
            <p:ph type="title"/>
          </p:nvPr>
        </p:nvSpPr>
        <p:spPr/>
        <p:txBody>
          <a:bodyPr/>
          <a:lstStyle/>
          <a:p>
            <a:r>
              <a:rPr lang="zh-CN" altLang="zh-CN" dirty="0"/>
              <a:t>隐式类型转换</a:t>
            </a:r>
            <a:endParaRPr lang="zh-CN" altLang="en-US" dirty="0"/>
          </a:p>
        </p:txBody>
      </p:sp>
      <p:sp>
        <p:nvSpPr>
          <p:cNvPr id="3" name="内容占位符 2">
            <a:extLst>
              <a:ext uri="{FF2B5EF4-FFF2-40B4-BE49-F238E27FC236}">
                <a16:creationId xmlns:a16="http://schemas.microsoft.com/office/drawing/2014/main" id="{19E58C5E-B5AB-4153-B7E3-46AF749F9A43}"/>
              </a:ext>
            </a:extLst>
          </p:cNvPr>
          <p:cNvSpPr>
            <a:spLocks noGrp="1"/>
          </p:cNvSpPr>
          <p:nvPr>
            <p:ph idx="1"/>
          </p:nvPr>
        </p:nvSpPr>
        <p:spPr/>
        <p:txBody>
          <a:bodyPr/>
          <a:lstStyle/>
          <a:p>
            <a:r>
              <a:rPr lang="zh-CN" altLang="zh-CN" dirty="0"/>
              <a:t>对不同类型的数据进行运算时或定义变量的初始化值类型和变量类型不一致时，</a:t>
            </a:r>
            <a:r>
              <a:rPr lang="en-US" altLang="zh-CN" dirty="0"/>
              <a:t> C++</a:t>
            </a:r>
            <a:r>
              <a:rPr lang="zh-CN" altLang="zh-CN" dirty="0"/>
              <a:t>编译器会将自动它们转换为同一种类型，称为隐式类型转换。</a:t>
            </a:r>
            <a:endParaRPr lang="en-US" altLang="zh-CN" dirty="0"/>
          </a:p>
          <a:p>
            <a:endParaRPr lang="zh-CN" altLang="en-US" dirty="0"/>
          </a:p>
        </p:txBody>
      </p:sp>
      <p:pic>
        <p:nvPicPr>
          <p:cNvPr id="5" name="Picture 2">
            <a:extLst>
              <a:ext uri="{FF2B5EF4-FFF2-40B4-BE49-F238E27FC236}">
                <a16:creationId xmlns:a16="http://schemas.microsoft.com/office/drawing/2014/main" id="{2F40C408-51ED-438D-87C7-E9FBF619D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10" y="3548029"/>
            <a:ext cx="1033590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278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809" y="256842"/>
            <a:ext cx="10515600" cy="862096"/>
          </a:xfrm>
        </p:spPr>
        <p:txBody>
          <a:bodyPr>
            <a:normAutofit/>
          </a:bodyPr>
          <a:lstStyle/>
          <a:p>
            <a:r>
              <a:rPr lang="zh-CN" altLang="en-US" dirty="0"/>
              <a:t>强制</a:t>
            </a:r>
            <a:r>
              <a:rPr lang="zh-CN" altLang="zh-CN" dirty="0"/>
              <a:t>类型转换</a:t>
            </a:r>
            <a:endParaRPr lang="zh-CN" altLang="en-US" sz="3600" dirty="0"/>
          </a:p>
        </p:txBody>
      </p:sp>
      <p:sp>
        <p:nvSpPr>
          <p:cNvPr id="3" name="内容占位符 2"/>
          <p:cNvSpPr>
            <a:spLocks noGrp="1"/>
          </p:cNvSpPr>
          <p:nvPr>
            <p:ph idx="1"/>
          </p:nvPr>
        </p:nvSpPr>
        <p:spPr>
          <a:xfrm>
            <a:off x="879809" y="1257551"/>
            <a:ext cx="10515600" cy="1882691"/>
          </a:xfrm>
        </p:spPr>
        <p:txBody>
          <a:bodyPr/>
          <a:lstStyle/>
          <a:p>
            <a:r>
              <a:rPr lang="zh-CN" altLang="zh-CN" dirty="0"/>
              <a:t>有时需要强制将一种类型值转换为另一种类型值。</a:t>
            </a:r>
            <a:endParaRPr lang="en-US" altLang="zh-CN" dirty="0"/>
          </a:p>
          <a:p>
            <a:r>
              <a:rPr lang="zh-CN" altLang="zh-CN" dirty="0"/>
              <a:t>旧时强制类型转换</a:t>
            </a:r>
            <a:r>
              <a:rPr lang="zh-CN" altLang="en-US" dirty="0"/>
              <a:t>：  （</a:t>
            </a:r>
            <a:r>
              <a:rPr lang="en-US" altLang="zh-CN" dirty="0"/>
              <a:t>T</a:t>
            </a:r>
            <a:r>
              <a:rPr lang="zh-CN" altLang="en-US" dirty="0"/>
              <a:t>） </a:t>
            </a:r>
            <a:r>
              <a:rPr lang="en-US" altLang="zh-CN" dirty="0"/>
              <a:t>var</a:t>
            </a:r>
          </a:p>
        </p:txBody>
      </p:sp>
      <p:pic>
        <p:nvPicPr>
          <p:cNvPr id="4" name="图片 3">
            <a:extLst>
              <a:ext uri="{FF2B5EF4-FFF2-40B4-BE49-F238E27FC236}">
                <a16:creationId xmlns:a16="http://schemas.microsoft.com/office/drawing/2014/main" id="{8AF21B1A-4645-4675-9066-B425EE08229F}"/>
              </a:ext>
            </a:extLst>
          </p:cNvPr>
          <p:cNvPicPr>
            <a:picLocks noChangeAspect="1"/>
          </p:cNvPicPr>
          <p:nvPr/>
        </p:nvPicPr>
        <p:blipFill>
          <a:blip r:embed="rId2"/>
          <a:stretch>
            <a:fillRect/>
          </a:stretch>
        </p:blipFill>
        <p:spPr>
          <a:xfrm>
            <a:off x="2526816" y="2557765"/>
            <a:ext cx="4154754" cy="473669"/>
          </a:xfrm>
          <a:prstGeom prst="rect">
            <a:avLst/>
          </a:prstGeom>
        </p:spPr>
      </p:pic>
      <p:sp>
        <p:nvSpPr>
          <p:cNvPr id="6" name="内容占位符 2">
            <a:extLst>
              <a:ext uri="{FF2B5EF4-FFF2-40B4-BE49-F238E27FC236}">
                <a16:creationId xmlns:a16="http://schemas.microsoft.com/office/drawing/2014/main" id="{F82B2B54-ABA2-492B-8868-093E40140BAE}"/>
              </a:ext>
            </a:extLst>
          </p:cNvPr>
          <p:cNvSpPr txBox="1">
            <a:spLocks/>
          </p:cNvSpPr>
          <p:nvPr/>
        </p:nvSpPr>
        <p:spPr>
          <a:xfrm>
            <a:off x="879809" y="3278855"/>
            <a:ext cx="10515600" cy="188269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a:latin typeface="Noto Sans S Chinese Regular" panose="020B0500000000000000" pitchFamily="34" charset="-122"/>
                <a:ea typeface="Noto Sans S Chinese Regular" panose="020B0500000000000000" pitchFamily="34" charset="-122"/>
              </a:rPr>
              <a:t>static_cast</a:t>
            </a:r>
            <a:r>
              <a:rPr lang="en-US" altLang="zh-CN" dirty="0">
                <a:latin typeface="Noto Sans S Chinese Regular" panose="020B0500000000000000" pitchFamily="34" charset="-122"/>
                <a:ea typeface="Noto Sans S Chinese Regular" panose="020B0500000000000000" pitchFamily="34" charset="-122"/>
              </a:rPr>
              <a:t>&lt;T&gt;</a:t>
            </a:r>
          </a:p>
        </p:txBody>
      </p:sp>
      <p:pic>
        <p:nvPicPr>
          <p:cNvPr id="5" name="图片 4">
            <a:extLst>
              <a:ext uri="{FF2B5EF4-FFF2-40B4-BE49-F238E27FC236}">
                <a16:creationId xmlns:a16="http://schemas.microsoft.com/office/drawing/2014/main" id="{584DE56D-4294-461E-A3C9-C3366B25013D}"/>
              </a:ext>
            </a:extLst>
          </p:cNvPr>
          <p:cNvPicPr>
            <a:picLocks noChangeAspect="1"/>
          </p:cNvPicPr>
          <p:nvPr/>
        </p:nvPicPr>
        <p:blipFill>
          <a:blip r:embed="rId3"/>
          <a:stretch>
            <a:fillRect/>
          </a:stretch>
        </p:blipFill>
        <p:spPr>
          <a:xfrm>
            <a:off x="1539737" y="3953704"/>
            <a:ext cx="6212785" cy="513230"/>
          </a:xfrm>
          <a:prstGeom prst="rect">
            <a:avLst/>
          </a:prstGeom>
        </p:spPr>
      </p:pic>
    </p:spTree>
    <p:extLst>
      <p:ext uri="{BB962C8B-B14F-4D97-AF65-F5344CB8AC3E}">
        <p14:creationId xmlns:p14="http://schemas.microsoft.com/office/powerpoint/2010/main" val="1860291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56E10D-F24F-475F-93A1-18552FFD67D1}"/>
              </a:ext>
            </a:extLst>
          </p:cNvPr>
          <p:cNvPicPr>
            <a:picLocks noChangeAspect="1"/>
          </p:cNvPicPr>
          <p:nvPr/>
        </p:nvPicPr>
        <p:blipFill>
          <a:blip r:embed="rId2"/>
          <a:stretch>
            <a:fillRect/>
          </a:stretch>
        </p:blipFill>
        <p:spPr>
          <a:xfrm>
            <a:off x="907566" y="542925"/>
            <a:ext cx="10575649" cy="6174223"/>
          </a:xfrm>
          <a:prstGeom prst="rect">
            <a:avLst/>
          </a:prstGeom>
        </p:spPr>
      </p:pic>
    </p:spTree>
    <p:extLst>
      <p:ext uri="{BB962C8B-B14F-4D97-AF65-F5344CB8AC3E}">
        <p14:creationId xmlns:p14="http://schemas.microsoft.com/office/powerpoint/2010/main" val="1938889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621"/>
            <a:ext cx="10515600" cy="886158"/>
          </a:xfrm>
        </p:spPr>
        <p:txBody>
          <a:bodyPr>
            <a:normAutofit/>
          </a:bodyPr>
          <a:lstStyle/>
          <a:p>
            <a:pPr algn="l"/>
            <a:r>
              <a:rPr lang="en-US" altLang="zh-CN" sz="3600" dirty="0"/>
              <a:t>unsigned</a:t>
            </a:r>
            <a:r>
              <a:rPr lang="zh-CN" altLang="en-US" sz="3600" dirty="0"/>
              <a:t>类型</a:t>
            </a:r>
          </a:p>
        </p:txBody>
      </p:sp>
      <p:sp>
        <p:nvSpPr>
          <p:cNvPr id="3" name="内容占位符 2"/>
          <p:cNvSpPr>
            <a:spLocks noGrp="1"/>
          </p:cNvSpPr>
          <p:nvPr>
            <p:ph idx="1"/>
          </p:nvPr>
        </p:nvSpPr>
        <p:spPr>
          <a:xfrm>
            <a:off x="741947" y="1047499"/>
            <a:ext cx="10515600" cy="1160796"/>
          </a:xfrm>
        </p:spPr>
        <p:txBody>
          <a:bodyPr/>
          <a:lstStyle/>
          <a:p>
            <a:r>
              <a:rPr lang="zh-CN" altLang="en-US" dirty="0"/>
              <a:t>混合</a:t>
            </a:r>
            <a:r>
              <a:rPr lang="en-US" altLang="zh-CN" dirty="0" err="1"/>
              <a:t>int</a:t>
            </a:r>
            <a:r>
              <a:rPr lang="zh-CN" altLang="en-US" dirty="0"/>
              <a:t>和</a:t>
            </a:r>
            <a:r>
              <a:rPr lang="en-US" altLang="zh-CN" dirty="0"/>
              <a:t>unsigned</a:t>
            </a:r>
            <a:r>
              <a:rPr lang="zh-CN" altLang="en-US" dirty="0"/>
              <a:t>类型时，会用同样的“取模法”</a:t>
            </a:r>
            <a:r>
              <a:rPr lang="en-US" altLang="zh-CN" dirty="0"/>
              <a:t>(</a:t>
            </a:r>
            <a:r>
              <a:rPr lang="zh-CN" altLang="en-US" dirty="0"/>
              <a:t>余数法</a:t>
            </a:r>
            <a:r>
              <a:rPr lang="en-US" altLang="zh-CN" dirty="0"/>
              <a:t>)</a:t>
            </a:r>
            <a:r>
              <a:rPr lang="zh-CN" altLang="en-US" dirty="0"/>
              <a:t>将负整数转化为</a:t>
            </a:r>
            <a:r>
              <a:rPr lang="en-US" altLang="zh-CN" dirty="0"/>
              <a:t>unsigned</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72" y="2208296"/>
            <a:ext cx="10282432" cy="464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436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621"/>
            <a:ext cx="10515600" cy="886158"/>
          </a:xfrm>
        </p:spPr>
        <p:txBody>
          <a:bodyPr>
            <a:normAutofit/>
          </a:bodyPr>
          <a:lstStyle/>
          <a:p>
            <a:pPr algn="l"/>
            <a:r>
              <a:rPr lang="en-US" altLang="zh-CN" sz="3600" dirty="0"/>
              <a:t>unsigned</a:t>
            </a:r>
            <a:r>
              <a:rPr lang="zh-CN" altLang="en-US" sz="3600" dirty="0"/>
              <a:t>类型</a:t>
            </a:r>
          </a:p>
        </p:txBody>
      </p:sp>
      <p:sp>
        <p:nvSpPr>
          <p:cNvPr id="3" name="内容占位符 2"/>
          <p:cNvSpPr>
            <a:spLocks noGrp="1"/>
          </p:cNvSpPr>
          <p:nvPr>
            <p:ph idx="1"/>
          </p:nvPr>
        </p:nvSpPr>
        <p:spPr>
          <a:xfrm>
            <a:off x="741947" y="1047499"/>
            <a:ext cx="10515600" cy="1160796"/>
          </a:xfrm>
        </p:spPr>
        <p:txBody>
          <a:bodyPr/>
          <a:lstStyle/>
          <a:p>
            <a:r>
              <a:rPr lang="zh-CN" altLang="en-US" dirty="0"/>
              <a:t>混合</a:t>
            </a:r>
            <a:r>
              <a:rPr lang="en-US" altLang="zh-CN" dirty="0" err="1"/>
              <a:t>int</a:t>
            </a:r>
            <a:r>
              <a:rPr lang="zh-CN" altLang="en-US" dirty="0"/>
              <a:t>和</a:t>
            </a:r>
            <a:r>
              <a:rPr lang="en-US" altLang="zh-CN" dirty="0"/>
              <a:t>unsigned</a:t>
            </a:r>
            <a:r>
              <a:rPr lang="zh-CN" altLang="en-US" dirty="0"/>
              <a:t>类型时，会用同样的“取模法”</a:t>
            </a:r>
            <a:r>
              <a:rPr lang="en-US" altLang="zh-CN" dirty="0"/>
              <a:t>(</a:t>
            </a:r>
            <a:r>
              <a:rPr lang="zh-CN" altLang="en-US" dirty="0"/>
              <a:t>余数法</a:t>
            </a:r>
            <a:r>
              <a:rPr lang="en-US" altLang="zh-CN" dirty="0"/>
              <a:t>)</a:t>
            </a:r>
            <a:r>
              <a:rPr lang="zh-CN" altLang="en-US" dirty="0"/>
              <a:t>将负整数转化为</a:t>
            </a:r>
            <a:r>
              <a:rPr lang="en-US" altLang="zh-CN" dirty="0"/>
              <a:t>unsigned</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419" y="2435142"/>
            <a:ext cx="7493918" cy="36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003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74128"/>
          </a:xfrm>
        </p:spPr>
        <p:txBody>
          <a:bodyPr/>
          <a:lstStyle/>
          <a:p>
            <a:pPr algn="l"/>
            <a:r>
              <a:rPr lang="zh-CN" altLang="en-US" dirty="0"/>
              <a:t>练习</a:t>
            </a:r>
          </a:p>
        </p:txBody>
      </p:sp>
      <p:sp>
        <p:nvSpPr>
          <p:cNvPr id="3" name="内容占位符 2"/>
          <p:cNvSpPr>
            <a:spLocks noGrp="1"/>
          </p:cNvSpPr>
          <p:nvPr>
            <p:ph idx="1"/>
          </p:nvPr>
        </p:nvSpPr>
        <p:spPr>
          <a:xfrm>
            <a:off x="874295" y="1233488"/>
            <a:ext cx="10515600" cy="4486275"/>
          </a:xfrm>
        </p:spPr>
        <p:txBody>
          <a:bodyPr/>
          <a:lstStyle/>
          <a:p>
            <a:r>
              <a:rPr lang="zh-CN" altLang="en-US" dirty="0"/>
              <a:t>输出是什么？</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925" y="1878931"/>
            <a:ext cx="6976406" cy="370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460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类型别名</a:t>
            </a:r>
          </a:p>
        </p:txBody>
      </p:sp>
    </p:spTree>
    <p:extLst>
      <p:ext uri="{BB962C8B-B14F-4D97-AF65-F5344CB8AC3E}">
        <p14:creationId xmlns:p14="http://schemas.microsoft.com/office/powerpoint/2010/main" val="2851774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06475"/>
          </a:xfrm>
        </p:spPr>
        <p:txBody>
          <a:bodyPr/>
          <a:lstStyle/>
          <a:p>
            <a:r>
              <a:rPr lang="zh-CN" altLang="en-US" dirty="0"/>
              <a:t>类型别名： </a:t>
            </a:r>
            <a:r>
              <a:rPr lang="en-US" altLang="zh-CN" dirty="0" err="1">
                <a:solidFill>
                  <a:srgbClr val="0070C0"/>
                </a:solidFill>
              </a:rPr>
              <a:t>typedef</a:t>
            </a:r>
            <a:r>
              <a:rPr lang="en-US" altLang="zh-CN" dirty="0"/>
              <a:t> </a:t>
            </a:r>
            <a:r>
              <a:rPr lang="zh-CN" altLang="en-US" dirty="0"/>
              <a:t>和</a:t>
            </a:r>
            <a:r>
              <a:rPr lang="en-US" altLang="zh-CN" dirty="0"/>
              <a:t> </a:t>
            </a:r>
            <a:r>
              <a:rPr lang="en-US" altLang="zh-CN" dirty="0">
                <a:solidFill>
                  <a:srgbClr val="0070C0"/>
                </a:solidFill>
              </a:rPr>
              <a:t>using</a:t>
            </a:r>
            <a:endParaRPr lang="zh-CN" altLang="en-US" dirty="0">
              <a:solidFill>
                <a:srgbClr val="0070C0"/>
              </a:solidFill>
            </a:endParaRPr>
          </a:p>
        </p:txBody>
      </p:sp>
      <p:sp>
        <p:nvSpPr>
          <p:cNvPr id="3" name="内容占位符 2"/>
          <p:cNvSpPr>
            <a:spLocks noGrp="1"/>
          </p:cNvSpPr>
          <p:nvPr>
            <p:ph idx="1"/>
          </p:nvPr>
        </p:nvSpPr>
        <p:spPr>
          <a:xfrm>
            <a:off x="838200" y="1359569"/>
            <a:ext cx="10515600" cy="745958"/>
          </a:xfrm>
        </p:spPr>
        <p:txBody>
          <a:bodyPr/>
          <a:lstStyle/>
          <a:p>
            <a:r>
              <a:rPr lang="zh-CN" altLang="en-US" dirty="0"/>
              <a:t>给一个类型起一个新名字</a:t>
            </a:r>
          </a:p>
        </p:txBody>
      </p:sp>
      <p:sp>
        <p:nvSpPr>
          <p:cNvPr id="4" name="内容占位符 2"/>
          <p:cNvSpPr txBox="1">
            <a:spLocks/>
          </p:cNvSpPr>
          <p:nvPr/>
        </p:nvSpPr>
        <p:spPr>
          <a:xfrm>
            <a:off x="2181726" y="2137611"/>
            <a:ext cx="5759116" cy="14718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en-US" altLang="zh-CN" dirty="0" err="1">
                <a:solidFill>
                  <a:srgbClr val="0070C0"/>
                </a:solidFill>
                <a:latin typeface="Noto Sans S Chinese Regular" panose="020B0500000000000000" pitchFamily="34" charset="-122"/>
                <a:ea typeface="Noto Sans S Chinese Regular" panose="020B0500000000000000" pitchFamily="34" charset="-122"/>
              </a:rPr>
              <a:t>typedef</a:t>
            </a: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类型名  新类型名；</a:t>
            </a:r>
            <a:endParaRPr lang="en-US" altLang="zh-CN" dirty="0">
              <a:latin typeface="Noto Sans S Chinese Regular" panose="020B0500000000000000" pitchFamily="34" charset="-122"/>
              <a:ea typeface="Noto Sans S Chinese Regular" panose="020B0500000000000000" pitchFamily="34" charset="-122"/>
            </a:endParaRPr>
          </a:p>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en-US" altLang="zh-CN" dirty="0">
                <a:solidFill>
                  <a:srgbClr val="0070C0"/>
                </a:solidFill>
                <a:latin typeface="Noto Sans S Chinese Regular" panose="020B0500000000000000" pitchFamily="34" charset="-122"/>
                <a:ea typeface="Noto Sans S Chinese Regular" panose="020B0500000000000000" pitchFamily="34" charset="-122"/>
              </a:rPr>
              <a:t>using</a:t>
            </a: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新类型名</a:t>
            </a:r>
            <a:r>
              <a:rPr lang="en-US" altLang="zh-CN" dirty="0">
                <a:latin typeface="Noto Sans S Chinese Regular" panose="020B0500000000000000" pitchFamily="34" charset="-122"/>
                <a:ea typeface="Noto Sans S Chinese Regular" panose="020B0500000000000000" pitchFamily="34" charset="-122"/>
              </a:rPr>
              <a:t>=</a:t>
            </a:r>
            <a:r>
              <a:rPr lang="zh-CN" altLang="en-US" dirty="0">
                <a:latin typeface="Noto Sans S Chinese Regular" panose="020B0500000000000000" pitchFamily="34" charset="-122"/>
                <a:ea typeface="Noto Sans S Chinese Regular" panose="020B0500000000000000" pitchFamily="34" charset="-122"/>
              </a:rPr>
              <a:t>类型名 ；</a:t>
            </a:r>
            <a:r>
              <a:rPr lang="en-US" altLang="zh-CN" dirty="0">
                <a:latin typeface="Noto Sans S Chinese Regular" panose="020B0500000000000000" pitchFamily="34" charset="-122"/>
                <a:ea typeface="Noto Sans S Chinese Regular" panose="020B0500000000000000" pitchFamily="34" charset="-122"/>
              </a:rPr>
              <a:t> </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5" name="内容占位符 2"/>
          <p:cNvSpPr txBox="1">
            <a:spLocks/>
          </p:cNvSpPr>
          <p:nvPr/>
        </p:nvSpPr>
        <p:spPr>
          <a:xfrm>
            <a:off x="870284" y="3665621"/>
            <a:ext cx="10515600" cy="745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Noto Sans S Chinese Regular" panose="020B0500000000000000" pitchFamily="34" charset="-122"/>
                <a:ea typeface="Noto Sans S Chinese Regular" panose="020B0500000000000000" pitchFamily="34" charset="-122"/>
              </a:rPr>
              <a:t>如：</a:t>
            </a:r>
          </a:p>
        </p:txBody>
      </p:sp>
      <p:pic>
        <p:nvPicPr>
          <p:cNvPr id="9" name="Picture 8">
            <a:extLst>
              <a:ext uri="{FF2B5EF4-FFF2-40B4-BE49-F238E27FC236}">
                <a16:creationId xmlns:a16="http://schemas.microsoft.com/office/drawing/2014/main" id="{0E4683E2-33BA-409F-B629-F218686FD86F}"/>
              </a:ext>
            </a:extLst>
          </p:cNvPr>
          <p:cNvPicPr>
            <a:picLocks noChangeAspect="1"/>
          </p:cNvPicPr>
          <p:nvPr/>
        </p:nvPicPr>
        <p:blipFill>
          <a:blip r:embed="rId2"/>
          <a:stretch>
            <a:fillRect/>
          </a:stretch>
        </p:blipFill>
        <p:spPr>
          <a:xfrm>
            <a:off x="1904719" y="3777503"/>
            <a:ext cx="7629525" cy="2476500"/>
          </a:xfrm>
          <a:prstGeom prst="rect">
            <a:avLst/>
          </a:prstGeom>
        </p:spPr>
      </p:pic>
    </p:spTree>
    <p:extLst>
      <p:ext uri="{BB962C8B-B14F-4D97-AF65-F5344CB8AC3E}">
        <p14:creationId xmlns:p14="http://schemas.microsoft.com/office/powerpoint/2010/main" val="293304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1761"/>
            <a:ext cx="10515600" cy="1155031"/>
          </a:xfrm>
        </p:spPr>
        <p:txBody>
          <a:bodyPr>
            <a:normAutofit/>
          </a:bodyPr>
          <a:lstStyle/>
          <a:p>
            <a:r>
              <a:rPr lang="zh-CN" altLang="en-US" dirty="0"/>
              <a:t>保存不确定数据的内存块，其名字叫作</a:t>
            </a:r>
            <a:r>
              <a:rPr lang="zh-CN" altLang="en-US" b="1" dirty="0"/>
              <a:t>变量</a:t>
            </a:r>
            <a:r>
              <a:rPr lang="zh-CN" altLang="en-US" dirty="0"/>
              <a:t>。变量</a:t>
            </a:r>
            <a:r>
              <a:rPr lang="zh-CN" altLang="en-US" b="1" dirty="0"/>
              <a:t>类型</a:t>
            </a:r>
            <a:r>
              <a:rPr lang="zh-CN" altLang="en-US" dirty="0"/>
              <a:t>决定其内容和占内存块大小</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964155"/>
            <a:ext cx="10964662" cy="4508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8184173" y="3785183"/>
            <a:ext cx="3209926" cy="866775"/>
          </a:xfrm>
          <a:prstGeom prst="wedgeRoundRectCallout">
            <a:avLst>
              <a:gd name="adj1" fmla="val -147746"/>
              <a:gd name="adj2" fmla="val -615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00"/>
                </a:solidFill>
              </a:rPr>
              <a:t>类型名</a:t>
            </a:r>
            <a:r>
              <a:rPr lang="zh-CN" altLang="en-US" sz="3200" dirty="0"/>
              <a:t> 变量名</a:t>
            </a:r>
            <a:r>
              <a:rPr lang="en-US" altLang="zh-CN" sz="3200" dirty="0"/>
              <a:t>;</a:t>
            </a:r>
            <a:endParaRPr lang="zh-CN" altLang="en-US" sz="3200" dirty="0"/>
          </a:p>
        </p:txBody>
      </p:sp>
      <p:sp>
        <p:nvSpPr>
          <p:cNvPr id="4" name="圆角矩形 3"/>
          <p:cNvSpPr/>
          <p:nvPr/>
        </p:nvSpPr>
        <p:spPr>
          <a:xfrm>
            <a:off x="1407695" y="3284621"/>
            <a:ext cx="2117558" cy="397042"/>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258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747" y="2165685"/>
            <a:ext cx="10515600" cy="1227220"/>
          </a:xfrm>
        </p:spPr>
        <p:txBody>
          <a:bodyPr>
            <a:normAutofit/>
          </a:bodyPr>
          <a:lstStyle/>
          <a:p>
            <a:r>
              <a:rPr lang="zh-CN" altLang="en-US" dirty="0"/>
              <a:t> 提高程序的移植性（跨平台）。如跨平台</a:t>
            </a:r>
            <a:r>
              <a:rPr lang="en-US" altLang="zh-CN" dirty="0"/>
              <a:t>3D</a:t>
            </a:r>
            <a:r>
              <a:rPr lang="zh-CN" altLang="en-US" dirty="0"/>
              <a:t>图形库</a:t>
            </a:r>
            <a:r>
              <a:rPr lang="en-US" altLang="zh-CN" dirty="0"/>
              <a:t>OpenGL</a:t>
            </a:r>
            <a:r>
              <a:rPr lang="zh-CN" altLang="en-US" dirty="0"/>
              <a:t>，用类型别名使所有类型具有移植的精度</a:t>
            </a:r>
          </a:p>
        </p:txBody>
      </p:sp>
      <p:sp>
        <p:nvSpPr>
          <p:cNvPr id="5" name="内容占位符 2"/>
          <p:cNvSpPr txBox="1">
            <a:spLocks/>
          </p:cNvSpPr>
          <p:nvPr/>
        </p:nvSpPr>
        <p:spPr>
          <a:xfrm>
            <a:off x="749968" y="320842"/>
            <a:ext cx="10515600" cy="745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Noto Sans S Chinese Regular" panose="020B0500000000000000" pitchFamily="34" charset="-122"/>
                <a:ea typeface="Noto Sans S Chinese Regular" panose="020B0500000000000000" pitchFamily="34" charset="-122"/>
              </a:rPr>
              <a:t>提高可读性、更简短</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192" y="1006642"/>
            <a:ext cx="5912429" cy="9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192" y="3288381"/>
            <a:ext cx="5685036" cy="334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40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278" y="621632"/>
            <a:ext cx="7047556" cy="108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816" y="1958390"/>
            <a:ext cx="7210948" cy="145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609" y="4011529"/>
            <a:ext cx="6824159" cy="242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0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格式化输出</a:t>
            </a:r>
          </a:p>
        </p:txBody>
      </p:sp>
    </p:spTree>
    <p:extLst>
      <p:ext uri="{BB962C8B-B14F-4D97-AF65-F5344CB8AC3E}">
        <p14:creationId xmlns:p14="http://schemas.microsoft.com/office/powerpoint/2010/main" val="2181866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AAFD-9FB1-4F15-8A52-896748457A5E}"/>
              </a:ext>
            </a:extLst>
          </p:cNvPr>
          <p:cNvSpPr>
            <a:spLocks noGrp="1"/>
          </p:cNvSpPr>
          <p:nvPr>
            <p:ph type="title"/>
          </p:nvPr>
        </p:nvSpPr>
        <p:spPr/>
        <p:txBody>
          <a:bodyPr/>
          <a:lstStyle/>
          <a:p>
            <a:r>
              <a:rPr lang="zh-CN" altLang="en-US" dirty="0"/>
              <a:t>格式化输出</a:t>
            </a:r>
          </a:p>
        </p:txBody>
      </p:sp>
      <p:sp>
        <p:nvSpPr>
          <p:cNvPr id="3" name="内容占位符 2">
            <a:extLst>
              <a:ext uri="{FF2B5EF4-FFF2-40B4-BE49-F238E27FC236}">
                <a16:creationId xmlns:a16="http://schemas.microsoft.com/office/drawing/2014/main" id="{8CC1197E-E1FC-480F-8E3D-AFB430CD9F8F}"/>
              </a:ext>
            </a:extLst>
          </p:cNvPr>
          <p:cNvSpPr>
            <a:spLocks noGrp="1"/>
          </p:cNvSpPr>
          <p:nvPr>
            <p:ph idx="1"/>
          </p:nvPr>
        </p:nvSpPr>
        <p:spPr/>
        <p:txBody>
          <a:bodyPr/>
          <a:lstStyle/>
          <a:p>
            <a:r>
              <a:rPr lang="zh-CN" altLang="zh-CN" dirty="0"/>
              <a:t>用流操纵符控制数据的输出格式。这些流操纵符定义在</a:t>
            </a:r>
            <a:r>
              <a:rPr lang="en-US" altLang="zh-CN" dirty="0"/>
              <a:t>2</a:t>
            </a:r>
            <a:r>
              <a:rPr lang="zh-CN" altLang="zh-CN" dirty="0"/>
              <a:t>个头文件（</a:t>
            </a:r>
            <a:r>
              <a:rPr lang="en-US" altLang="zh-CN" dirty="0" err="1"/>
              <a:t>iomanip</a:t>
            </a:r>
            <a:r>
              <a:rPr lang="zh-CN" altLang="zh-CN" dirty="0"/>
              <a:t>和</a:t>
            </a:r>
            <a:r>
              <a:rPr lang="en-US" altLang="zh-CN" dirty="0" err="1"/>
              <a:t>ios</a:t>
            </a:r>
            <a:r>
              <a:rPr lang="zh-CN" altLang="zh-CN" dirty="0"/>
              <a:t>）中</a:t>
            </a:r>
            <a:endParaRPr lang="zh-CN" altLang="en-US" dirty="0"/>
          </a:p>
        </p:txBody>
      </p:sp>
      <p:sp>
        <p:nvSpPr>
          <p:cNvPr id="4" name="文本框 3">
            <a:extLst>
              <a:ext uri="{FF2B5EF4-FFF2-40B4-BE49-F238E27FC236}">
                <a16:creationId xmlns:a16="http://schemas.microsoft.com/office/drawing/2014/main" id="{DBF9D936-29BA-4D35-A250-0CE944330A53}"/>
              </a:ext>
            </a:extLst>
          </p:cNvPr>
          <p:cNvSpPr txBox="1"/>
          <p:nvPr/>
        </p:nvSpPr>
        <p:spPr>
          <a:xfrm>
            <a:off x="1576801" y="2957162"/>
            <a:ext cx="6477000" cy="1384995"/>
          </a:xfrm>
          <a:prstGeom prst="rect">
            <a:avLst/>
          </a:prstGeom>
          <a:noFill/>
        </p:spPr>
        <p:txBody>
          <a:bodyPr wrap="square" rtlCol="0">
            <a:spAutoFit/>
          </a:bodyPr>
          <a:lstStyle/>
          <a:p>
            <a:r>
              <a:rPr lang="en-US" altLang="zh-CN" sz="2800" dirty="0"/>
              <a:t>bool b{true};</a:t>
            </a:r>
            <a:endParaRPr lang="zh-CN" altLang="zh-CN" sz="2800" dirty="0"/>
          </a:p>
          <a:p>
            <a:r>
              <a:rPr lang="en-US" altLang="zh-CN" sz="2800" dirty="0"/>
              <a:t>std::</a:t>
            </a:r>
            <a:r>
              <a:rPr lang="en-US" altLang="zh-CN" sz="2800" dirty="0" err="1"/>
              <a:t>cout</a:t>
            </a:r>
            <a:r>
              <a:rPr lang="en-US" altLang="zh-CN" sz="2800" dirty="0"/>
              <a:t> &lt;&lt; b &lt;&lt; '\t';</a:t>
            </a:r>
            <a:endParaRPr lang="zh-CN" altLang="zh-CN" sz="2800" dirty="0"/>
          </a:p>
          <a:p>
            <a:r>
              <a:rPr lang="en-US" altLang="zh-CN" sz="2800" dirty="0"/>
              <a:t>std::</a:t>
            </a:r>
            <a:r>
              <a:rPr lang="en-US" altLang="zh-CN" sz="2800" dirty="0" err="1"/>
              <a:t>cout</a:t>
            </a:r>
            <a:r>
              <a:rPr lang="en-US" altLang="zh-CN" sz="2800" dirty="0"/>
              <a:t> &lt;&lt; </a:t>
            </a:r>
            <a:r>
              <a:rPr lang="en-US" altLang="zh-CN" sz="2800" b="1" dirty="0" err="1"/>
              <a:t>boolalpha</a:t>
            </a:r>
            <a:r>
              <a:rPr lang="en-US" altLang="zh-CN" sz="2800" dirty="0"/>
              <a:t> &lt;&lt; b &lt;&lt; std::</a:t>
            </a:r>
            <a:r>
              <a:rPr lang="en-US" altLang="zh-CN" sz="2800" dirty="0" err="1"/>
              <a:t>endl</a:t>
            </a:r>
            <a:r>
              <a:rPr lang="en-US" altLang="zh-CN" sz="2800" dirty="0"/>
              <a:t>;</a:t>
            </a:r>
            <a:endParaRPr lang="zh-CN" altLang="en-US" dirty="0"/>
          </a:p>
        </p:txBody>
      </p:sp>
      <p:pic>
        <p:nvPicPr>
          <p:cNvPr id="5" name="图片 4">
            <a:extLst>
              <a:ext uri="{FF2B5EF4-FFF2-40B4-BE49-F238E27FC236}">
                <a16:creationId xmlns:a16="http://schemas.microsoft.com/office/drawing/2014/main" id="{4791E933-9B70-45E9-9127-8985489CAF6C}"/>
              </a:ext>
            </a:extLst>
          </p:cNvPr>
          <p:cNvPicPr>
            <a:picLocks noChangeAspect="1"/>
          </p:cNvPicPr>
          <p:nvPr/>
        </p:nvPicPr>
        <p:blipFill>
          <a:blip r:embed="rId2"/>
          <a:stretch>
            <a:fillRect/>
          </a:stretch>
        </p:blipFill>
        <p:spPr>
          <a:xfrm>
            <a:off x="1576801" y="4605337"/>
            <a:ext cx="2160312" cy="1050644"/>
          </a:xfrm>
          <a:prstGeom prst="rect">
            <a:avLst/>
          </a:prstGeom>
        </p:spPr>
      </p:pic>
    </p:spTree>
    <p:extLst>
      <p:ext uri="{BB962C8B-B14F-4D97-AF65-F5344CB8AC3E}">
        <p14:creationId xmlns:p14="http://schemas.microsoft.com/office/powerpoint/2010/main" val="17985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AAFD-9FB1-4F15-8A52-896748457A5E}"/>
              </a:ext>
            </a:extLst>
          </p:cNvPr>
          <p:cNvSpPr>
            <a:spLocks noGrp="1"/>
          </p:cNvSpPr>
          <p:nvPr>
            <p:ph type="title"/>
          </p:nvPr>
        </p:nvSpPr>
        <p:spPr/>
        <p:txBody>
          <a:bodyPr/>
          <a:lstStyle/>
          <a:p>
            <a:r>
              <a:rPr lang="zh-CN" altLang="en-US" dirty="0"/>
              <a:t>格式化输出</a:t>
            </a:r>
          </a:p>
        </p:txBody>
      </p:sp>
      <p:sp>
        <p:nvSpPr>
          <p:cNvPr id="3" name="内容占位符 2">
            <a:extLst>
              <a:ext uri="{FF2B5EF4-FFF2-40B4-BE49-F238E27FC236}">
                <a16:creationId xmlns:a16="http://schemas.microsoft.com/office/drawing/2014/main" id="{8CC1197E-E1FC-480F-8E3D-AFB430CD9F8F}"/>
              </a:ext>
            </a:extLst>
          </p:cNvPr>
          <p:cNvSpPr>
            <a:spLocks noGrp="1"/>
          </p:cNvSpPr>
          <p:nvPr>
            <p:ph idx="1"/>
          </p:nvPr>
        </p:nvSpPr>
        <p:spPr/>
        <p:txBody>
          <a:bodyPr/>
          <a:lstStyle/>
          <a:p>
            <a:r>
              <a:rPr lang="en-US" altLang="zh-CN" dirty="0" err="1"/>
              <a:t>ios</a:t>
            </a:r>
            <a:r>
              <a:rPr lang="zh-CN" altLang="zh-CN" dirty="0"/>
              <a:t>头文件已经自动被</a:t>
            </a:r>
            <a:r>
              <a:rPr lang="en-US" altLang="zh-CN" dirty="0"/>
              <a:t>iostream</a:t>
            </a:r>
            <a:r>
              <a:rPr lang="zh-CN" altLang="zh-CN" dirty="0"/>
              <a:t>头文件包含，该头文件中操纵符不带任何参数</a:t>
            </a:r>
            <a:r>
              <a:rPr lang="zh-CN" altLang="en-US" dirty="0"/>
              <a:t>。</a:t>
            </a:r>
            <a:endParaRPr lang="en-US" altLang="zh-CN" dirty="0"/>
          </a:p>
          <a:p>
            <a:r>
              <a:rPr lang="zh-CN" altLang="zh-CN" dirty="0"/>
              <a:t>例如可以用如下操纵符将整数以特定进制格式输出。</a:t>
            </a:r>
          </a:p>
          <a:p>
            <a:endParaRPr lang="zh-CN" altLang="en-US" dirty="0"/>
          </a:p>
        </p:txBody>
      </p:sp>
      <p:sp>
        <p:nvSpPr>
          <p:cNvPr id="4" name="文本框 3">
            <a:extLst>
              <a:ext uri="{FF2B5EF4-FFF2-40B4-BE49-F238E27FC236}">
                <a16:creationId xmlns:a16="http://schemas.microsoft.com/office/drawing/2014/main" id="{DBF9D936-29BA-4D35-A250-0CE944330A53}"/>
              </a:ext>
            </a:extLst>
          </p:cNvPr>
          <p:cNvSpPr txBox="1"/>
          <p:nvPr/>
        </p:nvSpPr>
        <p:spPr>
          <a:xfrm>
            <a:off x="1576325" y="3583641"/>
            <a:ext cx="8078663" cy="1384995"/>
          </a:xfrm>
          <a:prstGeom prst="rect">
            <a:avLst/>
          </a:prstGeom>
          <a:noFill/>
        </p:spPr>
        <p:txBody>
          <a:bodyPr wrap="square" rtlCol="0">
            <a:spAutoFit/>
          </a:bodyPr>
          <a:lstStyle/>
          <a:p>
            <a:r>
              <a:rPr lang="en-US" altLang="zh-CN" sz="2800" dirty="0"/>
              <a:t>std::</a:t>
            </a:r>
            <a:r>
              <a:rPr lang="en-US" altLang="zh-CN" sz="2800" dirty="0" err="1"/>
              <a:t>dec</a:t>
            </a:r>
            <a:r>
              <a:rPr lang="zh-CN" altLang="zh-CN" sz="2800" dirty="0"/>
              <a:t>：后续的整数都以十进制形式输出。</a:t>
            </a:r>
          </a:p>
          <a:p>
            <a:r>
              <a:rPr lang="en-US" altLang="zh-CN" sz="2800" dirty="0"/>
              <a:t>std::hex</a:t>
            </a:r>
            <a:r>
              <a:rPr lang="zh-CN" altLang="zh-CN" sz="2800" dirty="0"/>
              <a:t>：后续的整数都以十六进制形式输出。</a:t>
            </a:r>
          </a:p>
          <a:p>
            <a:r>
              <a:rPr lang="en-US" altLang="zh-CN" sz="2800" dirty="0"/>
              <a:t>std::oct</a:t>
            </a:r>
            <a:r>
              <a:rPr lang="zh-CN" altLang="zh-CN" sz="2800" dirty="0"/>
              <a:t>：后续的整数都以八进制形式输出。</a:t>
            </a:r>
          </a:p>
        </p:txBody>
      </p:sp>
    </p:spTree>
    <p:extLst>
      <p:ext uri="{BB962C8B-B14F-4D97-AF65-F5344CB8AC3E}">
        <p14:creationId xmlns:p14="http://schemas.microsoft.com/office/powerpoint/2010/main" val="156833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330679-C229-4468-B17D-8BB04EFF09A5}"/>
              </a:ext>
            </a:extLst>
          </p:cNvPr>
          <p:cNvPicPr>
            <a:picLocks noChangeAspect="1"/>
          </p:cNvPicPr>
          <p:nvPr/>
        </p:nvPicPr>
        <p:blipFill>
          <a:blip r:embed="rId2"/>
          <a:stretch>
            <a:fillRect/>
          </a:stretch>
        </p:blipFill>
        <p:spPr>
          <a:xfrm>
            <a:off x="1500393" y="572949"/>
            <a:ext cx="7193099" cy="3184042"/>
          </a:xfrm>
          <a:prstGeom prst="rect">
            <a:avLst/>
          </a:prstGeom>
        </p:spPr>
      </p:pic>
    </p:spTree>
    <p:extLst>
      <p:ext uri="{BB962C8B-B14F-4D97-AF65-F5344CB8AC3E}">
        <p14:creationId xmlns:p14="http://schemas.microsoft.com/office/powerpoint/2010/main" val="590309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B52165-E64A-43BF-B4DF-F771A532F5DF}"/>
              </a:ext>
            </a:extLst>
          </p:cNvPr>
          <p:cNvSpPr>
            <a:spLocks noGrp="1"/>
          </p:cNvSpPr>
          <p:nvPr>
            <p:ph idx="1"/>
          </p:nvPr>
        </p:nvSpPr>
        <p:spPr>
          <a:xfrm>
            <a:off x="907774" y="418479"/>
            <a:ext cx="10515600" cy="674825"/>
          </a:xfrm>
        </p:spPr>
        <p:txBody>
          <a:bodyPr/>
          <a:lstStyle/>
          <a:p>
            <a:r>
              <a:rPr lang="zh-CN" altLang="zh-CN" dirty="0"/>
              <a:t>可以用如下操纵符改变浮点数的输出格式：</a:t>
            </a:r>
          </a:p>
          <a:p>
            <a:endParaRPr lang="zh-CN" altLang="en-US" dirty="0"/>
          </a:p>
        </p:txBody>
      </p:sp>
      <p:pic>
        <p:nvPicPr>
          <p:cNvPr id="4" name="图片 3">
            <a:extLst>
              <a:ext uri="{FF2B5EF4-FFF2-40B4-BE49-F238E27FC236}">
                <a16:creationId xmlns:a16="http://schemas.microsoft.com/office/drawing/2014/main" id="{BD363BBB-4C85-457F-BE16-2347EEDA6D6D}"/>
              </a:ext>
            </a:extLst>
          </p:cNvPr>
          <p:cNvPicPr>
            <a:picLocks noChangeAspect="1"/>
          </p:cNvPicPr>
          <p:nvPr/>
        </p:nvPicPr>
        <p:blipFill>
          <a:blip r:embed="rId2"/>
          <a:stretch>
            <a:fillRect/>
          </a:stretch>
        </p:blipFill>
        <p:spPr>
          <a:xfrm>
            <a:off x="1590054" y="1093303"/>
            <a:ext cx="6492320" cy="1831431"/>
          </a:xfrm>
          <a:prstGeom prst="rect">
            <a:avLst/>
          </a:prstGeom>
        </p:spPr>
      </p:pic>
      <p:pic>
        <p:nvPicPr>
          <p:cNvPr id="5" name="图片 4">
            <a:extLst>
              <a:ext uri="{FF2B5EF4-FFF2-40B4-BE49-F238E27FC236}">
                <a16:creationId xmlns:a16="http://schemas.microsoft.com/office/drawing/2014/main" id="{9252E29C-0C93-4BDE-B77C-C40C70B5CE74}"/>
              </a:ext>
            </a:extLst>
          </p:cNvPr>
          <p:cNvPicPr>
            <a:picLocks noChangeAspect="1"/>
          </p:cNvPicPr>
          <p:nvPr/>
        </p:nvPicPr>
        <p:blipFill>
          <a:blip r:embed="rId3"/>
          <a:stretch>
            <a:fillRect/>
          </a:stretch>
        </p:blipFill>
        <p:spPr>
          <a:xfrm>
            <a:off x="1590053" y="3178139"/>
            <a:ext cx="5764919" cy="3461199"/>
          </a:xfrm>
          <a:prstGeom prst="rect">
            <a:avLst/>
          </a:prstGeom>
        </p:spPr>
      </p:pic>
    </p:spTree>
    <p:extLst>
      <p:ext uri="{BB962C8B-B14F-4D97-AF65-F5344CB8AC3E}">
        <p14:creationId xmlns:p14="http://schemas.microsoft.com/office/powerpoint/2010/main" val="91041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B80988-EA4A-40AC-B897-463C5283B1EE}"/>
              </a:ext>
            </a:extLst>
          </p:cNvPr>
          <p:cNvSpPr>
            <a:spLocks noGrp="1"/>
          </p:cNvSpPr>
          <p:nvPr>
            <p:ph idx="1"/>
          </p:nvPr>
        </p:nvSpPr>
        <p:spPr>
          <a:xfrm>
            <a:off x="768626" y="299210"/>
            <a:ext cx="10515600" cy="1082329"/>
          </a:xfrm>
        </p:spPr>
        <p:txBody>
          <a:bodyPr/>
          <a:lstStyle/>
          <a:p>
            <a:r>
              <a:rPr lang="zh-CN" altLang="zh-CN" dirty="0"/>
              <a:t>而</a:t>
            </a:r>
            <a:r>
              <a:rPr lang="en-US" altLang="zh-CN" dirty="0" err="1"/>
              <a:t>iomanip</a:t>
            </a:r>
            <a:r>
              <a:rPr lang="zh-CN" altLang="zh-CN" dirty="0"/>
              <a:t>的操纵符往往需要传递一个参数，如</a:t>
            </a:r>
            <a:r>
              <a:rPr lang="en-US" altLang="zh-CN" dirty="0" err="1"/>
              <a:t>setw</a:t>
            </a:r>
            <a:r>
              <a:rPr lang="en-US" altLang="zh-CN" dirty="0"/>
              <a:t>(5)</a:t>
            </a:r>
            <a:r>
              <a:rPr lang="zh-CN" altLang="zh-CN" dirty="0"/>
              <a:t>操纵符表示输出量占据的宽度是</a:t>
            </a:r>
            <a:r>
              <a:rPr lang="en-US" altLang="zh-CN" dirty="0"/>
              <a:t>5</a:t>
            </a:r>
            <a:endParaRPr lang="zh-CN" altLang="en-US" dirty="0"/>
          </a:p>
        </p:txBody>
      </p:sp>
      <p:pic>
        <p:nvPicPr>
          <p:cNvPr id="4" name="图片 3">
            <a:extLst>
              <a:ext uri="{FF2B5EF4-FFF2-40B4-BE49-F238E27FC236}">
                <a16:creationId xmlns:a16="http://schemas.microsoft.com/office/drawing/2014/main" id="{37064DC2-CF8B-4D8E-99A4-240943BE5403}"/>
              </a:ext>
            </a:extLst>
          </p:cNvPr>
          <p:cNvPicPr>
            <a:picLocks noChangeAspect="1"/>
          </p:cNvPicPr>
          <p:nvPr/>
        </p:nvPicPr>
        <p:blipFill>
          <a:blip r:embed="rId2"/>
          <a:stretch>
            <a:fillRect/>
          </a:stretch>
        </p:blipFill>
        <p:spPr>
          <a:xfrm>
            <a:off x="109330" y="1459604"/>
            <a:ext cx="12192000" cy="1760673"/>
          </a:xfrm>
          <a:prstGeom prst="rect">
            <a:avLst/>
          </a:prstGeom>
        </p:spPr>
      </p:pic>
      <p:pic>
        <p:nvPicPr>
          <p:cNvPr id="5" name="图片 4">
            <a:extLst>
              <a:ext uri="{FF2B5EF4-FFF2-40B4-BE49-F238E27FC236}">
                <a16:creationId xmlns:a16="http://schemas.microsoft.com/office/drawing/2014/main" id="{A95AD2BF-5B7A-4003-8FF4-95FCA9D259EA}"/>
              </a:ext>
            </a:extLst>
          </p:cNvPr>
          <p:cNvPicPr>
            <a:picLocks noChangeAspect="1"/>
          </p:cNvPicPr>
          <p:nvPr/>
        </p:nvPicPr>
        <p:blipFill>
          <a:blip r:embed="rId3"/>
          <a:stretch>
            <a:fillRect/>
          </a:stretch>
        </p:blipFill>
        <p:spPr>
          <a:xfrm>
            <a:off x="933035" y="3429000"/>
            <a:ext cx="8443535" cy="3041374"/>
          </a:xfrm>
          <a:prstGeom prst="rect">
            <a:avLst/>
          </a:prstGeom>
        </p:spPr>
      </p:pic>
    </p:spTree>
    <p:extLst>
      <p:ext uri="{BB962C8B-B14F-4D97-AF65-F5344CB8AC3E}">
        <p14:creationId xmlns:p14="http://schemas.microsoft.com/office/powerpoint/2010/main" val="184771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用户定义类型</a:t>
            </a:r>
          </a:p>
        </p:txBody>
      </p:sp>
    </p:spTree>
    <p:extLst>
      <p:ext uri="{BB962C8B-B14F-4D97-AF65-F5344CB8AC3E}">
        <p14:creationId xmlns:p14="http://schemas.microsoft.com/office/powerpoint/2010/main" val="2320461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6E953-1B96-4C71-8128-FFBF07D510C0}"/>
              </a:ext>
            </a:extLst>
          </p:cNvPr>
          <p:cNvSpPr>
            <a:spLocks noGrp="1"/>
          </p:cNvSpPr>
          <p:nvPr>
            <p:ph type="title"/>
          </p:nvPr>
        </p:nvSpPr>
        <p:spPr/>
        <p:txBody>
          <a:bodyPr/>
          <a:lstStyle/>
          <a:p>
            <a:r>
              <a:rPr lang="zh-CN" altLang="en-US" dirty="0"/>
              <a:t>枚举类型</a:t>
            </a:r>
          </a:p>
        </p:txBody>
      </p:sp>
      <p:sp>
        <p:nvSpPr>
          <p:cNvPr id="3" name="内容占位符 2">
            <a:extLst>
              <a:ext uri="{FF2B5EF4-FFF2-40B4-BE49-F238E27FC236}">
                <a16:creationId xmlns:a16="http://schemas.microsoft.com/office/drawing/2014/main" id="{913FD22A-0392-4500-B95E-9E8ADF0830A4}"/>
              </a:ext>
            </a:extLst>
          </p:cNvPr>
          <p:cNvSpPr>
            <a:spLocks noGrp="1"/>
          </p:cNvSpPr>
          <p:nvPr>
            <p:ph idx="1"/>
          </p:nvPr>
        </p:nvSpPr>
        <p:spPr>
          <a:xfrm>
            <a:off x="838200" y="1690688"/>
            <a:ext cx="10515600" cy="3666503"/>
          </a:xfrm>
        </p:spPr>
        <p:txBody>
          <a:bodyPr/>
          <a:lstStyle/>
          <a:p>
            <a:r>
              <a:rPr lang="zh-CN" altLang="zh-CN" dirty="0"/>
              <a:t>关键字</a:t>
            </a:r>
            <a:r>
              <a:rPr lang="en-US" altLang="zh-CN" dirty="0" err="1"/>
              <a:t>enum</a:t>
            </a:r>
            <a:r>
              <a:rPr lang="en-US" altLang="zh-CN" dirty="0"/>
              <a:t> class</a:t>
            </a:r>
            <a:r>
              <a:rPr lang="zh-CN" altLang="zh-CN" dirty="0"/>
              <a:t>定义一个枚举数据类型</a:t>
            </a:r>
            <a:r>
              <a:rPr lang="zh-CN" altLang="en-US" dirty="0"/>
              <a:t>。</a:t>
            </a:r>
            <a:endParaRPr lang="en-US" altLang="zh-CN" dirty="0"/>
          </a:p>
          <a:p>
            <a:endParaRPr lang="en-US" altLang="zh-CN" dirty="0"/>
          </a:p>
          <a:p>
            <a:r>
              <a:rPr lang="zh-CN" altLang="zh-CN" dirty="0"/>
              <a:t>定义了一个叫作</a:t>
            </a:r>
            <a:r>
              <a:rPr lang="en-US" altLang="zh-CN" dirty="0"/>
              <a:t>Day</a:t>
            </a:r>
            <a:r>
              <a:rPr lang="zh-CN" altLang="zh-CN" dirty="0"/>
              <a:t>的数据类型。这个枚举类型在定义时就列举出了这个类型所有可能的值，比如这个</a:t>
            </a:r>
            <a:r>
              <a:rPr lang="en-US" altLang="zh-CN" dirty="0"/>
              <a:t>Day</a:t>
            </a:r>
            <a:r>
              <a:rPr lang="zh-CN" altLang="zh-CN" dirty="0"/>
              <a:t>类型的变量只有</a:t>
            </a:r>
            <a:r>
              <a:rPr lang="en-US" altLang="zh-CN" dirty="0"/>
              <a:t>7</a:t>
            </a:r>
            <a:r>
              <a:rPr lang="zh-CN" altLang="zh-CN" dirty="0"/>
              <a:t>个可能的值。</a:t>
            </a:r>
            <a:endParaRPr lang="en-US" altLang="zh-CN" dirty="0"/>
          </a:p>
          <a:p>
            <a:r>
              <a:rPr lang="zh-CN" altLang="en-US" dirty="0"/>
              <a:t>可以定义该类型</a:t>
            </a:r>
            <a:r>
              <a:rPr lang="en-US" altLang="zh-CN" dirty="0"/>
              <a:t>Day</a:t>
            </a:r>
            <a:r>
              <a:rPr lang="zh-CN" altLang="en-US" dirty="0"/>
              <a:t>的变量：</a:t>
            </a:r>
          </a:p>
        </p:txBody>
      </p:sp>
      <p:pic>
        <p:nvPicPr>
          <p:cNvPr id="4" name="图片 3">
            <a:extLst>
              <a:ext uri="{FF2B5EF4-FFF2-40B4-BE49-F238E27FC236}">
                <a16:creationId xmlns:a16="http://schemas.microsoft.com/office/drawing/2014/main" id="{6321FA91-6E95-4167-AFCD-59179FE551CC}"/>
              </a:ext>
            </a:extLst>
          </p:cNvPr>
          <p:cNvPicPr>
            <a:picLocks noChangeAspect="1"/>
          </p:cNvPicPr>
          <p:nvPr/>
        </p:nvPicPr>
        <p:blipFill>
          <a:blip r:embed="rId2"/>
          <a:stretch>
            <a:fillRect/>
          </a:stretch>
        </p:blipFill>
        <p:spPr>
          <a:xfrm>
            <a:off x="1081087" y="2307121"/>
            <a:ext cx="10029825" cy="514350"/>
          </a:xfrm>
          <a:prstGeom prst="rect">
            <a:avLst/>
          </a:prstGeom>
        </p:spPr>
      </p:pic>
      <p:pic>
        <p:nvPicPr>
          <p:cNvPr id="5" name="图片 4">
            <a:extLst>
              <a:ext uri="{FF2B5EF4-FFF2-40B4-BE49-F238E27FC236}">
                <a16:creationId xmlns:a16="http://schemas.microsoft.com/office/drawing/2014/main" id="{8263C8EC-B446-4B2B-BA80-0FC180CD6CD9}"/>
              </a:ext>
            </a:extLst>
          </p:cNvPr>
          <p:cNvPicPr>
            <a:picLocks noChangeAspect="1"/>
          </p:cNvPicPr>
          <p:nvPr/>
        </p:nvPicPr>
        <p:blipFill>
          <a:blip r:embed="rId3"/>
          <a:stretch>
            <a:fillRect/>
          </a:stretch>
        </p:blipFill>
        <p:spPr>
          <a:xfrm>
            <a:off x="1861103" y="5219630"/>
            <a:ext cx="3175552" cy="514350"/>
          </a:xfrm>
          <a:prstGeom prst="rect">
            <a:avLst/>
          </a:prstGeom>
        </p:spPr>
      </p:pic>
    </p:spTree>
    <p:extLst>
      <p:ext uri="{BB962C8B-B14F-4D97-AF65-F5344CB8AC3E}">
        <p14:creationId xmlns:p14="http://schemas.microsoft.com/office/powerpoint/2010/main" val="4180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03CD-288B-4F3F-A529-5F13E162D639}"/>
              </a:ext>
            </a:extLst>
          </p:cNvPr>
          <p:cNvSpPr>
            <a:spLocks noGrp="1"/>
          </p:cNvSpPr>
          <p:nvPr>
            <p:ph type="title"/>
          </p:nvPr>
        </p:nvSpPr>
        <p:spPr/>
        <p:txBody>
          <a:bodyPr/>
          <a:lstStyle/>
          <a:p>
            <a:r>
              <a:rPr lang="zh-CN" altLang="en-US" dirty="0"/>
              <a:t>变量的定义</a:t>
            </a:r>
          </a:p>
        </p:txBody>
      </p:sp>
      <p:sp>
        <p:nvSpPr>
          <p:cNvPr id="3" name="内容占位符 2">
            <a:extLst>
              <a:ext uri="{FF2B5EF4-FFF2-40B4-BE49-F238E27FC236}">
                <a16:creationId xmlns:a16="http://schemas.microsoft.com/office/drawing/2014/main" id="{F8353065-9231-4A12-A95C-E2C13FFF23A7}"/>
              </a:ext>
            </a:extLst>
          </p:cNvPr>
          <p:cNvSpPr>
            <a:spLocks noGrp="1"/>
          </p:cNvSpPr>
          <p:nvPr>
            <p:ph idx="1"/>
          </p:nvPr>
        </p:nvSpPr>
        <p:spPr>
          <a:xfrm>
            <a:off x="838200" y="1690688"/>
            <a:ext cx="10515600" cy="2503625"/>
          </a:xfrm>
        </p:spPr>
        <p:txBody>
          <a:bodyPr>
            <a:normAutofit/>
          </a:bodyPr>
          <a:lstStyle/>
          <a:p>
            <a:r>
              <a:rPr lang="zh-CN" altLang="zh-CN" dirty="0"/>
              <a:t>变量就是命名的内存块，每个变量都具有确定的类型。定义变量就是给变量分配相应的内存块。</a:t>
            </a:r>
            <a:endParaRPr lang="en-US" altLang="zh-CN" dirty="0"/>
          </a:p>
          <a:p>
            <a:r>
              <a:rPr lang="zh-CN" altLang="zh-CN" dirty="0"/>
              <a:t>一个变量的定义格式是：</a:t>
            </a:r>
          </a:p>
          <a:p>
            <a:pPr marL="0" indent="0">
              <a:buNone/>
            </a:pPr>
            <a:r>
              <a:rPr lang="en-US" altLang="zh-CN" b="1" dirty="0"/>
              <a:t>      </a:t>
            </a:r>
            <a:r>
              <a:rPr lang="zh-CN" altLang="zh-CN" b="1" dirty="0"/>
              <a:t>类型名 变量名 </a:t>
            </a:r>
            <a:r>
              <a:rPr lang="zh-CN" altLang="zh-CN" dirty="0"/>
              <a:t>初始化式</a:t>
            </a:r>
          </a:p>
          <a:p>
            <a:endParaRPr lang="zh-CN" altLang="zh-CN" dirty="0"/>
          </a:p>
          <a:p>
            <a:endParaRPr lang="zh-CN" altLang="en-US" dirty="0"/>
          </a:p>
        </p:txBody>
      </p:sp>
      <p:sp>
        <p:nvSpPr>
          <p:cNvPr id="4" name="文本框 3">
            <a:extLst>
              <a:ext uri="{FF2B5EF4-FFF2-40B4-BE49-F238E27FC236}">
                <a16:creationId xmlns:a16="http://schemas.microsoft.com/office/drawing/2014/main" id="{F0C2237C-7829-4CA3-83E6-18CF2AD935A1}"/>
              </a:ext>
            </a:extLst>
          </p:cNvPr>
          <p:cNvSpPr txBox="1"/>
          <p:nvPr/>
        </p:nvSpPr>
        <p:spPr>
          <a:xfrm>
            <a:off x="1563757" y="4194313"/>
            <a:ext cx="3167270" cy="2246769"/>
          </a:xfrm>
          <a:prstGeom prst="rect">
            <a:avLst/>
          </a:prstGeom>
          <a:noFill/>
        </p:spPr>
        <p:txBody>
          <a:bodyPr wrap="square" rtlCol="0">
            <a:spAutoFit/>
          </a:bodyPr>
          <a:lstStyle/>
          <a:p>
            <a:r>
              <a:rPr lang="en-US" altLang="zh-CN" sz="2800" dirty="0"/>
              <a:t>int a;</a:t>
            </a:r>
            <a:br>
              <a:rPr lang="en-US" altLang="zh-CN" sz="2800" dirty="0"/>
            </a:br>
            <a:r>
              <a:rPr lang="en-US" altLang="zh-CN" sz="2800" dirty="0"/>
              <a:t>int b{};</a:t>
            </a:r>
            <a:br>
              <a:rPr lang="en-US" altLang="zh-CN" sz="2800" dirty="0"/>
            </a:br>
            <a:r>
              <a:rPr lang="en-US" altLang="zh-CN" sz="2800" dirty="0"/>
              <a:t>int c{2};</a:t>
            </a:r>
            <a:br>
              <a:rPr lang="en-US" altLang="zh-CN" sz="2800" dirty="0"/>
            </a:br>
            <a:r>
              <a:rPr lang="en-US" altLang="zh-CN" sz="2800" dirty="0"/>
              <a:t>int d = 2;</a:t>
            </a:r>
            <a:br>
              <a:rPr lang="en-US" altLang="zh-CN" sz="2800" dirty="0"/>
            </a:br>
            <a:r>
              <a:rPr lang="en-US" altLang="zh-CN" sz="2800" dirty="0"/>
              <a:t>int e(2);</a:t>
            </a:r>
            <a:endParaRPr lang="zh-CN" altLang="zh-CN" sz="2800" dirty="0"/>
          </a:p>
        </p:txBody>
      </p:sp>
      <p:sp>
        <p:nvSpPr>
          <p:cNvPr id="6" name="对话气泡: 矩形 5">
            <a:extLst>
              <a:ext uri="{FF2B5EF4-FFF2-40B4-BE49-F238E27FC236}">
                <a16:creationId xmlns:a16="http://schemas.microsoft.com/office/drawing/2014/main" id="{6E147689-1589-4BB7-BC06-32316C9A6F6A}"/>
              </a:ext>
            </a:extLst>
          </p:cNvPr>
          <p:cNvSpPr/>
          <p:nvPr/>
        </p:nvSpPr>
        <p:spPr>
          <a:xfrm>
            <a:off x="3274945" y="4094922"/>
            <a:ext cx="4363278" cy="586409"/>
          </a:xfrm>
          <a:prstGeom prst="wedgeRectCallout">
            <a:avLst>
              <a:gd name="adj1" fmla="val -57963"/>
              <a:gd name="adj2" fmla="val 99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定义变量可以不初始化</a:t>
            </a:r>
          </a:p>
        </p:txBody>
      </p:sp>
      <p:sp>
        <p:nvSpPr>
          <p:cNvPr id="7" name="对话气泡: 矩形 6">
            <a:extLst>
              <a:ext uri="{FF2B5EF4-FFF2-40B4-BE49-F238E27FC236}">
                <a16:creationId xmlns:a16="http://schemas.microsoft.com/office/drawing/2014/main" id="{0C98AF58-2869-4FDF-BA6D-222673EE0976}"/>
              </a:ext>
            </a:extLst>
          </p:cNvPr>
          <p:cNvSpPr/>
          <p:nvPr/>
        </p:nvSpPr>
        <p:spPr>
          <a:xfrm>
            <a:off x="3486978" y="5268002"/>
            <a:ext cx="4991099" cy="586409"/>
          </a:xfrm>
          <a:prstGeom prst="wedgeRectCallout">
            <a:avLst>
              <a:gd name="adj1" fmla="val -57963"/>
              <a:gd name="adj2" fmla="val 99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变量可以用不同方式初始化</a:t>
            </a:r>
          </a:p>
        </p:txBody>
      </p:sp>
      <p:sp>
        <p:nvSpPr>
          <p:cNvPr id="8" name="圆角矩形 3">
            <a:extLst>
              <a:ext uri="{FF2B5EF4-FFF2-40B4-BE49-F238E27FC236}">
                <a16:creationId xmlns:a16="http://schemas.microsoft.com/office/drawing/2014/main" id="{742070C8-D62C-4423-98EF-7AD3F3100107}"/>
              </a:ext>
            </a:extLst>
          </p:cNvPr>
          <p:cNvSpPr/>
          <p:nvPr/>
        </p:nvSpPr>
        <p:spPr>
          <a:xfrm>
            <a:off x="1464367" y="4685774"/>
            <a:ext cx="1447800" cy="1770741"/>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86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D9C646-33E7-487A-9E35-35C949D12DAC}"/>
              </a:ext>
            </a:extLst>
          </p:cNvPr>
          <p:cNvSpPr>
            <a:spLocks noGrp="1"/>
          </p:cNvSpPr>
          <p:nvPr>
            <p:ph idx="1"/>
          </p:nvPr>
        </p:nvSpPr>
        <p:spPr>
          <a:xfrm>
            <a:off x="838200" y="537749"/>
            <a:ext cx="10515600" cy="625129"/>
          </a:xfrm>
        </p:spPr>
        <p:txBody>
          <a:bodyPr/>
          <a:lstStyle/>
          <a:p>
            <a:r>
              <a:rPr lang="zh-CN" altLang="zh-CN" dirty="0"/>
              <a:t>不同枚举类型的值是不能相互比较或赋值的。</a:t>
            </a:r>
          </a:p>
          <a:p>
            <a:endParaRPr lang="zh-CN" altLang="en-US" dirty="0"/>
          </a:p>
        </p:txBody>
      </p:sp>
      <p:pic>
        <p:nvPicPr>
          <p:cNvPr id="4" name="图片 3">
            <a:extLst>
              <a:ext uri="{FF2B5EF4-FFF2-40B4-BE49-F238E27FC236}">
                <a16:creationId xmlns:a16="http://schemas.microsoft.com/office/drawing/2014/main" id="{2ECF4837-6110-46C6-BFA3-5EF55FAB2E4D}"/>
              </a:ext>
            </a:extLst>
          </p:cNvPr>
          <p:cNvPicPr>
            <a:picLocks noChangeAspect="1"/>
          </p:cNvPicPr>
          <p:nvPr/>
        </p:nvPicPr>
        <p:blipFill>
          <a:blip r:embed="rId2"/>
          <a:stretch>
            <a:fillRect/>
          </a:stretch>
        </p:blipFill>
        <p:spPr>
          <a:xfrm>
            <a:off x="1249016" y="1351722"/>
            <a:ext cx="7094953" cy="4393096"/>
          </a:xfrm>
          <a:prstGeom prst="rect">
            <a:avLst/>
          </a:prstGeom>
        </p:spPr>
      </p:pic>
    </p:spTree>
    <p:extLst>
      <p:ext uri="{BB962C8B-B14F-4D97-AF65-F5344CB8AC3E}">
        <p14:creationId xmlns:p14="http://schemas.microsoft.com/office/powerpoint/2010/main" val="2379399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377B7-54B2-420A-B79A-717DB9412F92}"/>
              </a:ext>
            </a:extLst>
          </p:cNvPr>
          <p:cNvSpPr>
            <a:spLocks noGrp="1"/>
          </p:cNvSpPr>
          <p:nvPr>
            <p:ph type="title"/>
          </p:nvPr>
        </p:nvSpPr>
        <p:spPr/>
        <p:txBody>
          <a:bodyPr/>
          <a:lstStyle/>
          <a:p>
            <a:r>
              <a:rPr lang="en-US" altLang="zh-CN" dirty="0"/>
              <a:t>C++</a:t>
            </a:r>
            <a:r>
              <a:rPr lang="zh-CN" altLang="en-US" dirty="0"/>
              <a:t>标准库的字符串类型：</a:t>
            </a:r>
            <a:r>
              <a:rPr lang="en-US" altLang="zh-CN" dirty="0"/>
              <a:t>string</a:t>
            </a:r>
            <a:endParaRPr lang="zh-CN" altLang="en-US" dirty="0"/>
          </a:p>
        </p:txBody>
      </p:sp>
      <p:sp>
        <p:nvSpPr>
          <p:cNvPr id="3" name="内容占位符 2">
            <a:extLst>
              <a:ext uri="{FF2B5EF4-FFF2-40B4-BE49-F238E27FC236}">
                <a16:creationId xmlns:a16="http://schemas.microsoft.com/office/drawing/2014/main" id="{ADA6B5AF-5C37-4A86-956E-6A2AFFC2E266}"/>
              </a:ext>
            </a:extLst>
          </p:cNvPr>
          <p:cNvSpPr>
            <a:spLocks noGrp="1"/>
          </p:cNvSpPr>
          <p:nvPr>
            <p:ph idx="1"/>
          </p:nvPr>
        </p:nvSpPr>
        <p:spPr/>
        <p:txBody>
          <a:bodyPr/>
          <a:lstStyle/>
          <a:p>
            <a:pPr marL="0" indent="0">
              <a:buNone/>
            </a:pPr>
            <a:r>
              <a:rPr lang="en-US" altLang="zh-CN" dirty="0"/>
              <a:t>#include&lt;string&gt;</a:t>
            </a:r>
          </a:p>
          <a:p>
            <a:pPr marL="0" indent="0">
              <a:buNone/>
            </a:pPr>
            <a:r>
              <a:rPr lang="en-US" altLang="zh-CN" dirty="0"/>
              <a:t>using namespace std;</a:t>
            </a:r>
          </a:p>
          <a:p>
            <a:pPr marL="0" indent="0">
              <a:buNone/>
            </a:pPr>
            <a:endParaRPr lang="zh-CN" altLang="en-US" dirty="0"/>
          </a:p>
        </p:txBody>
      </p:sp>
      <p:pic>
        <p:nvPicPr>
          <p:cNvPr id="4" name="Picture 2">
            <a:extLst>
              <a:ext uri="{FF2B5EF4-FFF2-40B4-BE49-F238E27FC236}">
                <a16:creationId xmlns:a16="http://schemas.microsoft.com/office/drawing/2014/main" id="{6BEE393E-261F-404A-B629-EDFD54CED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78" y="3016251"/>
            <a:ext cx="9015743"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05B55257-2B3C-4EE5-96CE-27D1A755E0AE}"/>
              </a:ext>
            </a:extLst>
          </p:cNvPr>
          <p:cNvSpPr/>
          <p:nvPr/>
        </p:nvSpPr>
        <p:spPr>
          <a:xfrm>
            <a:off x="8363429" y="4623561"/>
            <a:ext cx="197889" cy="189528"/>
          </a:xfrm>
          <a:prstGeom prst="ellipse">
            <a:avLst/>
          </a:prstGeom>
          <a:solidFill>
            <a:schemeClr val="accent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3">
            <a:extLst>
              <a:ext uri="{FF2B5EF4-FFF2-40B4-BE49-F238E27FC236}">
                <a16:creationId xmlns:a16="http://schemas.microsoft.com/office/drawing/2014/main" id="{7428F54C-640D-47B6-A3E3-AB8A2B2C6805}"/>
              </a:ext>
            </a:extLst>
          </p:cNvPr>
          <p:cNvSpPr/>
          <p:nvPr/>
        </p:nvSpPr>
        <p:spPr>
          <a:xfrm>
            <a:off x="7621511" y="5006361"/>
            <a:ext cx="3028950" cy="495300"/>
          </a:xfrm>
          <a:prstGeom prst="wedgeRoundRectCallout">
            <a:avLst>
              <a:gd name="adj1" fmla="val -20833"/>
              <a:gd name="adj2" fmla="val -91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成员访问运算符</a:t>
            </a:r>
            <a:r>
              <a:rPr lang="en-US" altLang="zh-CN" sz="2800" dirty="0">
                <a:solidFill>
                  <a:srgbClr val="C00000"/>
                </a:solidFill>
              </a:rPr>
              <a:t>. </a:t>
            </a:r>
            <a:endParaRPr lang="zh-CN" altLang="en-US" sz="2800" dirty="0"/>
          </a:p>
        </p:txBody>
      </p:sp>
    </p:spTree>
    <p:extLst>
      <p:ext uri="{BB962C8B-B14F-4D97-AF65-F5344CB8AC3E}">
        <p14:creationId xmlns:p14="http://schemas.microsoft.com/office/powerpoint/2010/main" val="86768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99AA-7F3D-4712-8CD3-E72E4A737026}"/>
              </a:ext>
            </a:extLst>
          </p:cNvPr>
          <p:cNvSpPr>
            <a:spLocks noGrp="1"/>
          </p:cNvSpPr>
          <p:nvPr>
            <p:ph type="title"/>
          </p:nvPr>
        </p:nvSpPr>
        <p:spPr/>
        <p:txBody>
          <a:bodyPr/>
          <a:lstStyle/>
          <a:p>
            <a:r>
              <a:rPr lang="en-US" altLang="zh-CN" dirty="0"/>
              <a:t>C++</a:t>
            </a:r>
            <a:r>
              <a:rPr lang="zh-CN" altLang="en-US" dirty="0"/>
              <a:t>标准库的</a:t>
            </a:r>
            <a:r>
              <a:rPr lang="en-US" altLang="zh-CN" dirty="0"/>
              <a:t>vector</a:t>
            </a:r>
            <a:r>
              <a:rPr lang="zh-CN" altLang="en-US" dirty="0"/>
              <a:t>类模板</a:t>
            </a:r>
          </a:p>
        </p:txBody>
      </p:sp>
      <p:sp>
        <p:nvSpPr>
          <p:cNvPr id="3" name="内容占位符 2">
            <a:extLst>
              <a:ext uri="{FF2B5EF4-FFF2-40B4-BE49-F238E27FC236}">
                <a16:creationId xmlns:a16="http://schemas.microsoft.com/office/drawing/2014/main" id="{0C811766-C62F-4710-BF85-883214376B90}"/>
              </a:ext>
            </a:extLst>
          </p:cNvPr>
          <p:cNvSpPr>
            <a:spLocks noGrp="1"/>
          </p:cNvSpPr>
          <p:nvPr>
            <p:ph idx="1"/>
          </p:nvPr>
        </p:nvSpPr>
        <p:spPr>
          <a:xfrm>
            <a:off x="838200" y="1399435"/>
            <a:ext cx="10515600" cy="4486275"/>
          </a:xfrm>
        </p:spPr>
        <p:txBody>
          <a:bodyPr/>
          <a:lstStyle/>
          <a:p>
            <a:r>
              <a:rPr lang="zh-CN" altLang="en-US" dirty="0"/>
              <a:t>容纳同类型元素的容器，元素的类型可以是任意类型</a:t>
            </a:r>
            <a:r>
              <a:rPr lang="en-US" altLang="zh-CN" dirty="0"/>
              <a:t>.</a:t>
            </a:r>
            <a:endParaRPr lang="zh-CN" altLang="en-US" dirty="0"/>
          </a:p>
        </p:txBody>
      </p:sp>
      <p:pic>
        <p:nvPicPr>
          <p:cNvPr id="4" name="Picture 5">
            <a:extLst>
              <a:ext uri="{FF2B5EF4-FFF2-40B4-BE49-F238E27FC236}">
                <a16:creationId xmlns:a16="http://schemas.microsoft.com/office/drawing/2014/main" id="{060E1BBA-E4DE-4BDD-A0A0-04BFB7E4D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453" y="2018989"/>
            <a:ext cx="6610774" cy="447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598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A6176F40-F654-40C7-B238-EBE6740D4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7" y="567357"/>
            <a:ext cx="9083330" cy="614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817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6E1C6-75BA-49D8-AD09-E3E5827C441D}"/>
              </a:ext>
            </a:extLst>
          </p:cNvPr>
          <p:cNvSpPr>
            <a:spLocks noGrp="1"/>
          </p:cNvSpPr>
          <p:nvPr>
            <p:ph type="title"/>
          </p:nvPr>
        </p:nvSpPr>
        <p:spPr>
          <a:xfrm>
            <a:off x="838200" y="0"/>
            <a:ext cx="10515600" cy="1325563"/>
          </a:xfrm>
        </p:spPr>
        <p:txBody>
          <a:bodyPr/>
          <a:lstStyle/>
          <a:p>
            <a:r>
              <a:rPr lang="zh-CN" altLang="en-US" dirty="0"/>
              <a:t>类</a:t>
            </a:r>
            <a:r>
              <a:rPr lang="en-US" altLang="zh-CN" dirty="0"/>
              <a:t>class</a:t>
            </a:r>
            <a:endParaRPr lang="zh-CN" altLang="en-US" dirty="0"/>
          </a:p>
        </p:txBody>
      </p:sp>
      <p:sp>
        <p:nvSpPr>
          <p:cNvPr id="3" name="内容占位符 2">
            <a:extLst>
              <a:ext uri="{FF2B5EF4-FFF2-40B4-BE49-F238E27FC236}">
                <a16:creationId xmlns:a16="http://schemas.microsoft.com/office/drawing/2014/main" id="{AFCB4DD9-03A8-46DC-BC4B-123609801D54}"/>
              </a:ext>
            </a:extLst>
          </p:cNvPr>
          <p:cNvSpPr>
            <a:spLocks noGrp="1"/>
          </p:cNvSpPr>
          <p:nvPr>
            <p:ph idx="1"/>
          </p:nvPr>
        </p:nvSpPr>
        <p:spPr>
          <a:xfrm>
            <a:off x="838200" y="977141"/>
            <a:ext cx="10233991" cy="688897"/>
          </a:xfrm>
        </p:spPr>
        <p:txBody>
          <a:bodyPr/>
          <a:lstStyle/>
          <a:p>
            <a:r>
              <a:rPr lang="zh-CN" altLang="en-US" dirty="0"/>
              <a:t>程序员可以定义自己的类</a:t>
            </a:r>
            <a:r>
              <a:rPr lang="en-US" altLang="zh-CN" dirty="0"/>
              <a:t>(class)</a:t>
            </a:r>
            <a:r>
              <a:rPr lang="zh-CN" altLang="en-US" dirty="0"/>
              <a:t>。</a:t>
            </a:r>
          </a:p>
        </p:txBody>
      </p:sp>
      <p:pic>
        <p:nvPicPr>
          <p:cNvPr id="4" name="Picture 3">
            <a:extLst>
              <a:ext uri="{FF2B5EF4-FFF2-40B4-BE49-F238E27FC236}">
                <a16:creationId xmlns:a16="http://schemas.microsoft.com/office/drawing/2014/main" id="{092D7887-B159-42A7-AC98-FAA1D8D53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531" y="1666038"/>
            <a:ext cx="8428384" cy="519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227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22A01-327C-4F3C-A2DE-4136BD4657EB}"/>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3611B8A0-A7FA-4115-B725-010DEC2B0C32}"/>
              </a:ext>
            </a:extLst>
          </p:cNvPr>
          <p:cNvSpPr>
            <a:spLocks noGrp="1"/>
          </p:cNvSpPr>
          <p:nvPr>
            <p:ph idx="1"/>
          </p:nvPr>
        </p:nvSpPr>
        <p:spPr/>
        <p:txBody>
          <a:bodyPr/>
          <a:lstStyle/>
          <a:p>
            <a:r>
              <a:rPr lang="zh-CN" altLang="en-US" dirty="0"/>
              <a:t>给</a:t>
            </a:r>
            <a:r>
              <a:rPr lang="en-US" altLang="zh-CN" dirty="0"/>
              <a:t>Person</a:t>
            </a:r>
            <a:r>
              <a:rPr lang="zh-CN" altLang="en-US" dirty="0"/>
              <a:t>类添加一个电话号码的字符串成员变量，从键盘给一个</a:t>
            </a:r>
            <a:r>
              <a:rPr lang="en-US" altLang="zh-CN" dirty="0"/>
              <a:t>Person</a:t>
            </a:r>
            <a:r>
              <a:rPr lang="zh-CN" altLang="en-US" dirty="0"/>
              <a:t>变量输入信息，然后输出该变量的内容。</a:t>
            </a:r>
            <a:r>
              <a:rPr lang="en-US" altLang="zh-CN" dirty="0"/>
              <a:t> </a:t>
            </a:r>
            <a:endParaRPr lang="zh-CN" altLang="en-US" dirty="0"/>
          </a:p>
        </p:txBody>
      </p:sp>
    </p:spTree>
    <p:extLst>
      <p:ext uri="{BB962C8B-B14F-4D97-AF65-F5344CB8AC3E}">
        <p14:creationId xmlns:p14="http://schemas.microsoft.com/office/powerpoint/2010/main" val="425434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8DE27-38BE-4FAD-938C-57E45C08D43B}"/>
              </a:ext>
            </a:extLst>
          </p:cNvPr>
          <p:cNvSpPr>
            <a:spLocks noGrp="1"/>
          </p:cNvSpPr>
          <p:nvPr>
            <p:ph type="title"/>
          </p:nvPr>
        </p:nvSpPr>
        <p:spPr/>
        <p:txBody>
          <a:bodyPr/>
          <a:lstStyle/>
          <a:p>
            <a:r>
              <a:rPr lang="zh-CN" altLang="zh-CN" b="1" dirty="0"/>
              <a:t>局部变量与全局变量</a:t>
            </a:r>
            <a:endParaRPr lang="zh-CN" altLang="en-US" dirty="0"/>
          </a:p>
        </p:txBody>
      </p:sp>
      <p:sp>
        <p:nvSpPr>
          <p:cNvPr id="3" name="内容占位符 2">
            <a:extLst>
              <a:ext uri="{FF2B5EF4-FFF2-40B4-BE49-F238E27FC236}">
                <a16:creationId xmlns:a16="http://schemas.microsoft.com/office/drawing/2014/main" id="{917F720C-470E-4367-91B6-43FEB5FB26B9}"/>
              </a:ext>
            </a:extLst>
          </p:cNvPr>
          <p:cNvSpPr>
            <a:spLocks noGrp="1"/>
          </p:cNvSpPr>
          <p:nvPr>
            <p:ph idx="1"/>
          </p:nvPr>
        </p:nvSpPr>
        <p:spPr/>
        <p:txBody>
          <a:bodyPr/>
          <a:lstStyle/>
          <a:p>
            <a:r>
              <a:rPr lang="zh-CN" altLang="zh-CN" dirty="0"/>
              <a:t>用</a:t>
            </a:r>
            <a:r>
              <a:rPr lang="en-US" altLang="zh-CN" dirty="0"/>
              <a:t>{}</a:t>
            </a:r>
            <a:r>
              <a:rPr lang="zh-CN" altLang="zh-CN" dirty="0"/>
              <a:t>包围的一组语句称为</a:t>
            </a:r>
            <a:r>
              <a:rPr lang="zh-CN" altLang="zh-CN" b="1" dirty="0"/>
              <a:t>程序块</a:t>
            </a:r>
            <a:r>
              <a:rPr lang="zh-CN" altLang="zh-CN" dirty="0"/>
              <a:t>。在一个程序块内部定义的变量叫做</a:t>
            </a:r>
            <a:r>
              <a:rPr lang="zh-CN" altLang="zh-CN" b="1" dirty="0"/>
              <a:t>局部变量</a:t>
            </a:r>
            <a:r>
              <a:rPr lang="zh-CN" altLang="zh-CN" dirty="0"/>
              <a:t>（也称为</a:t>
            </a:r>
            <a:r>
              <a:rPr lang="zh-CN" altLang="zh-CN" b="1" dirty="0"/>
              <a:t>内部变量</a:t>
            </a:r>
            <a:r>
              <a:rPr lang="zh-CN" altLang="zh-CN" dirty="0"/>
              <a:t>），反之，称为</a:t>
            </a:r>
            <a:r>
              <a:rPr lang="zh-CN" altLang="zh-CN" b="1" dirty="0"/>
              <a:t>全局变量</a:t>
            </a:r>
            <a:r>
              <a:rPr lang="zh-CN" altLang="zh-CN" dirty="0"/>
              <a:t>（也称为</a:t>
            </a:r>
            <a:r>
              <a:rPr lang="zh-CN" altLang="zh-CN" b="1" dirty="0"/>
              <a:t>外部变量</a:t>
            </a:r>
            <a:r>
              <a:rPr lang="zh-CN" altLang="zh-CN" dirty="0"/>
              <a:t>）。</a:t>
            </a:r>
            <a:endParaRPr lang="en-US" altLang="zh-CN" dirty="0"/>
          </a:p>
          <a:p>
            <a:endParaRPr lang="en-US" altLang="zh-CN" dirty="0"/>
          </a:p>
          <a:p>
            <a:endParaRPr lang="en-US" altLang="zh-CN" dirty="0"/>
          </a:p>
          <a:p>
            <a:pPr marL="0" indent="0">
              <a:buNone/>
            </a:pPr>
            <a:endParaRPr lang="zh-CN" altLang="zh-CN" dirty="0"/>
          </a:p>
        </p:txBody>
      </p:sp>
      <p:pic>
        <p:nvPicPr>
          <p:cNvPr id="4" name="图片 3">
            <a:extLst>
              <a:ext uri="{FF2B5EF4-FFF2-40B4-BE49-F238E27FC236}">
                <a16:creationId xmlns:a16="http://schemas.microsoft.com/office/drawing/2014/main" id="{E1938F82-6401-4D6D-873A-EE253735DD93}"/>
              </a:ext>
            </a:extLst>
          </p:cNvPr>
          <p:cNvPicPr>
            <a:picLocks noChangeAspect="1"/>
          </p:cNvPicPr>
          <p:nvPr/>
        </p:nvPicPr>
        <p:blipFill>
          <a:blip r:embed="rId2"/>
          <a:stretch>
            <a:fillRect/>
          </a:stretch>
        </p:blipFill>
        <p:spPr>
          <a:xfrm>
            <a:off x="1975402" y="3429000"/>
            <a:ext cx="6801392" cy="2445026"/>
          </a:xfrm>
          <a:prstGeom prst="rect">
            <a:avLst/>
          </a:prstGeom>
        </p:spPr>
      </p:pic>
    </p:spTree>
    <p:extLst>
      <p:ext uri="{BB962C8B-B14F-4D97-AF65-F5344CB8AC3E}">
        <p14:creationId xmlns:p14="http://schemas.microsoft.com/office/powerpoint/2010/main" val="3515075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C1380E-778E-4BE3-B1EE-15C41290C3DB}"/>
              </a:ext>
            </a:extLst>
          </p:cNvPr>
          <p:cNvSpPr>
            <a:spLocks noGrp="1"/>
          </p:cNvSpPr>
          <p:nvPr>
            <p:ph idx="1"/>
          </p:nvPr>
        </p:nvSpPr>
        <p:spPr>
          <a:xfrm>
            <a:off x="838200" y="408540"/>
            <a:ext cx="10515600" cy="4486275"/>
          </a:xfrm>
        </p:spPr>
        <p:txBody>
          <a:bodyPr/>
          <a:lstStyle/>
          <a:p>
            <a:r>
              <a:rPr lang="zh-CN" altLang="zh-CN" dirty="0"/>
              <a:t>对于基本类型的变量，作为外部变量定义时如果没有给初始值，则其值默认为</a:t>
            </a:r>
            <a:r>
              <a:rPr lang="en-US" altLang="zh-CN" dirty="0"/>
              <a:t>0</a:t>
            </a:r>
            <a:r>
              <a:rPr lang="zh-CN" altLang="zh-CN" dirty="0"/>
              <a:t>；而如果作为内部变量定义时如果没有给初始值，其值是不确定的。</a:t>
            </a:r>
            <a:endParaRPr lang="zh-CN" altLang="en-US" dirty="0"/>
          </a:p>
          <a:p>
            <a:endParaRPr lang="zh-CN" altLang="en-US" dirty="0"/>
          </a:p>
        </p:txBody>
      </p:sp>
      <p:pic>
        <p:nvPicPr>
          <p:cNvPr id="4" name="图片 3">
            <a:extLst>
              <a:ext uri="{FF2B5EF4-FFF2-40B4-BE49-F238E27FC236}">
                <a16:creationId xmlns:a16="http://schemas.microsoft.com/office/drawing/2014/main" id="{4EE9D8D4-151C-489D-BA4D-E57EA5201237}"/>
              </a:ext>
            </a:extLst>
          </p:cNvPr>
          <p:cNvPicPr>
            <a:picLocks noChangeAspect="1"/>
          </p:cNvPicPr>
          <p:nvPr/>
        </p:nvPicPr>
        <p:blipFill>
          <a:blip r:embed="rId2"/>
          <a:stretch>
            <a:fillRect/>
          </a:stretch>
        </p:blipFill>
        <p:spPr>
          <a:xfrm>
            <a:off x="1367872" y="2166731"/>
            <a:ext cx="9397231" cy="3906078"/>
          </a:xfrm>
          <a:prstGeom prst="rect">
            <a:avLst/>
          </a:prstGeom>
        </p:spPr>
      </p:pic>
    </p:spTree>
    <p:extLst>
      <p:ext uri="{BB962C8B-B14F-4D97-AF65-F5344CB8AC3E}">
        <p14:creationId xmlns:p14="http://schemas.microsoft.com/office/powerpoint/2010/main" val="181742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81203-9BFC-4982-9E17-0C43CA0011E6}"/>
              </a:ext>
            </a:extLst>
          </p:cNvPr>
          <p:cNvSpPr>
            <a:spLocks noGrp="1"/>
          </p:cNvSpPr>
          <p:nvPr>
            <p:ph type="title"/>
          </p:nvPr>
        </p:nvSpPr>
        <p:spPr/>
        <p:txBody>
          <a:bodyPr/>
          <a:lstStyle/>
          <a:p>
            <a:r>
              <a:rPr lang="zh-CN" altLang="zh-CN" dirty="0"/>
              <a:t>作用域和生命期</a:t>
            </a:r>
            <a:endParaRPr lang="zh-CN" altLang="en-US" dirty="0"/>
          </a:p>
        </p:txBody>
      </p:sp>
      <p:sp>
        <p:nvSpPr>
          <p:cNvPr id="3" name="内容占位符 2">
            <a:extLst>
              <a:ext uri="{FF2B5EF4-FFF2-40B4-BE49-F238E27FC236}">
                <a16:creationId xmlns:a16="http://schemas.microsoft.com/office/drawing/2014/main" id="{AF973EAE-B529-41E0-96B3-41255C990C79}"/>
              </a:ext>
            </a:extLst>
          </p:cNvPr>
          <p:cNvSpPr>
            <a:spLocks noGrp="1"/>
          </p:cNvSpPr>
          <p:nvPr>
            <p:ph idx="1"/>
          </p:nvPr>
        </p:nvSpPr>
        <p:spPr/>
        <p:txBody>
          <a:bodyPr/>
          <a:lstStyle/>
          <a:p>
            <a:r>
              <a:rPr lang="zh-CN" altLang="zh-CN" dirty="0"/>
              <a:t>每个变量都有一个作用域（</a:t>
            </a:r>
            <a:r>
              <a:rPr lang="en-US" altLang="zh-CN" dirty="0"/>
              <a:t>scope</a:t>
            </a:r>
            <a:r>
              <a:rPr lang="zh-CN" altLang="zh-CN" dirty="0"/>
              <a:t>）和生命期</a:t>
            </a:r>
            <a:r>
              <a:rPr lang="zh-CN" altLang="en-US" dirty="0"/>
              <a:t>。</a:t>
            </a:r>
            <a:endParaRPr lang="en-US" altLang="zh-CN" dirty="0"/>
          </a:p>
          <a:p>
            <a:r>
              <a:rPr lang="zh-CN" altLang="zh-CN" dirty="0"/>
              <a:t>全局变量的作用域是整个程序</a:t>
            </a:r>
            <a:r>
              <a:rPr lang="zh-CN" altLang="en-US" dirty="0"/>
              <a:t>。其生命期是整个程序的生命期</a:t>
            </a:r>
            <a:endParaRPr lang="en-US" altLang="zh-CN" dirty="0"/>
          </a:p>
          <a:p>
            <a:r>
              <a:rPr lang="zh-CN" altLang="en-US" dirty="0"/>
              <a:t>局部变量的作用域是从它定义的地方开始，到它所在的程序块的结尾。</a:t>
            </a:r>
            <a:r>
              <a:rPr lang="zh-CN" altLang="zh-CN" dirty="0"/>
              <a:t>超出它所在的程序块，这个变量就不存在了，当然就不能访问。</a:t>
            </a:r>
            <a:endParaRPr lang="zh-CN" altLang="en-US" dirty="0"/>
          </a:p>
        </p:txBody>
      </p:sp>
    </p:spTree>
    <p:extLst>
      <p:ext uri="{BB962C8B-B14F-4D97-AF65-F5344CB8AC3E}">
        <p14:creationId xmlns:p14="http://schemas.microsoft.com/office/powerpoint/2010/main" val="35058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8F5D9C-9243-4410-8743-C93F218D9563}"/>
              </a:ext>
            </a:extLst>
          </p:cNvPr>
          <p:cNvPicPr>
            <a:picLocks noChangeAspect="1"/>
          </p:cNvPicPr>
          <p:nvPr/>
        </p:nvPicPr>
        <p:blipFill>
          <a:blip r:embed="rId2"/>
          <a:stretch>
            <a:fillRect/>
          </a:stretch>
        </p:blipFill>
        <p:spPr>
          <a:xfrm>
            <a:off x="1270138" y="676896"/>
            <a:ext cx="7866633" cy="5504208"/>
          </a:xfrm>
          <a:prstGeom prst="rect">
            <a:avLst/>
          </a:prstGeom>
        </p:spPr>
      </p:pic>
    </p:spTree>
    <p:extLst>
      <p:ext uri="{BB962C8B-B14F-4D97-AF65-F5344CB8AC3E}">
        <p14:creationId xmlns:p14="http://schemas.microsoft.com/office/powerpoint/2010/main" val="280477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472B41-296E-4F17-A06A-C9ABA70BB01A}"/>
              </a:ext>
            </a:extLst>
          </p:cNvPr>
          <p:cNvSpPr>
            <a:spLocks noGrp="1"/>
          </p:cNvSpPr>
          <p:nvPr>
            <p:ph idx="1"/>
          </p:nvPr>
        </p:nvSpPr>
        <p:spPr>
          <a:xfrm>
            <a:off x="838200" y="703551"/>
            <a:ext cx="10515600" cy="1374631"/>
          </a:xfrm>
        </p:spPr>
        <p:txBody>
          <a:bodyPr/>
          <a:lstStyle/>
          <a:p>
            <a:r>
              <a:rPr lang="zh-CN" altLang="zh-CN" dirty="0"/>
              <a:t>同一类型的多个变量可以在一个语句中定义，只要用逗号隔开这些变量的定义就可以了</a:t>
            </a:r>
            <a:r>
              <a:rPr lang="zh-CN" altLang="en-US" dirty="0"/>
              <a:t>。</a:t>
            </a:r>
          </a:p>
        </p:txBody>
      </p:sp>
      <p:pic>
        <p:nvPicPr>
          <p:cNvPr id="4" name="图片 3">
            <a:extLst>
              <a:ext uri="{FF2B5EF4-FFF2-40B4-BE49-F238E27FC236}">
                <a16:creationId xmlns:a16="http://schemas.microsoft.com/office/drawing/2014/main" id="{DBC16397-41DB-4B28-BE70-6EA1FAF27A02}"/>
              </a:ext>
            </a:extLst>
          </p:cNvPr>
          <p:cNvPicPr>
            <a:picLocks noChangeAspect="1"/>
          </p:cNvPicPr>
          <p:nvPr/>
        </p:nvPicPr>
        <p:blipFill>
          <a:blip r:embed="rId2"/>
          <a:stretch>
            <a:fillRect/>
          </a:stretch>
        </p:blipFill>
        <p:spPr>
          <a:xfrm>
            <a:off x="1276783" y="2078182"/>
            <a:ext cx="7477125" cy="2847975"/>
          </a:xfrm>
          <a:prstGeom prst="rect">
            <a:avLst/>
          </a:prstGeom>
        </p:spPr>
      </p:pic>
    </p:spTree>
    <p:extLst>
      <p:ext uri="{BB962C8B-B14F-4D97-AF65-F5344CB8AC3E}">
        <p14:creationId xmlns:p14="http://schemas.microsoft.com/office/powerpoint/2010/main" val="2624668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13970"/>
          </a:xfrm>
        </p:spPr>
        <p:txBody>
          <a:bodyPr>
            <a:normAutofit/>
          </a:bodyPr>
          <a:lstStyle/>
          <a:p>
            <a:pPr algn="l"/>
            <a:r>
              <a:rPr lang="zh-CN" altLang="en-US" sz="3200" dirty="0"/>
              <a:t>练习：</a:t>
            </a:r>
          </a:p>
        </p:txBody>
      </p:sp>
      <p:pic>
        <p:nvPicPr>
          <p:cNvPr id="6" name="图片 5">
            <a:extLst>
              <a:ext uri="{FF2B5EF4-FFF2-40B4-BE49-F238E27FC236}">
                <a16:creationId xmlns:a16="http://schemas.microsoft.com/office/drawing/2014/main" id="{33000F69-52B5-4EC2-BA9A-0B53E706D0EA}"/>
              </a:ext>
            </a:extLst>
          </p:cNvPr>
          <p:cNvPicPr>
            <a:picLocks noChangeAspect="1"/>
          </p:cNvPicPr>
          <p:nvPr/>
        </p:nvPicPr>
        <p:blipFill>
          <a:blip r:embed="rId2"/>
          <a:stretch>
            <a:fillRect/>
          </a:stretch>
        </p:blipFill>
        <p:spPr>
          <a:xfrm>
            <a:off x="441256" y="1329151"/>
            <a:ext cx="12144375" cy="1476375"/>
          </a:xfrm>
          <a:prstGeom prst="rect">
            <a:avLst/>
          </a:prstGeom>
        </p:spPr>
      </p:pic>
      <p:pic>
        <p:nvPicPr>
          <p:cNvPr id="7" name="图片 6">
            <a:extLst>
              <a:ext uri="{FF2B5EF4-FFF2-40B4-BE49-F238E27FC236}">
                <a16:creationId xmlns:a16="http://schemas.microsoft.com/office/drawing/2014/main" id="{A55AE3B6-C3AA-4762-B96E-D2B1461A0FAE}"/>
              </a:ext>
            </a:extLst>
          </p:cNvPr>
          <p:cNvPicPr>
            <a:picLocks noChangeAspect="1"/>
          </p:cNvPicPr>
          <p:nvPr/>
        </p:nvPicPr>
        <p:blipFill>
          <a:blip r:embed="rId3"/>
          <a:stretch>
            <a:fillRect/>
          </a:stretch>
        </p:blipFill>
        <p:spPr>
          <a:xfrm>
            <a:off x="441256" y="3180108"/>
            <a:ext cx="5791200" cy="2552700"/>
          </a:xfrm>
          <a:prstGeom prst="rect">
            <a:avLst/>
          </a:prstGeom>
        </p:spPr>
      </p:pic>
    </p:spTree>
    <p:extLst>
      <p:ext uri="{BB962C8B-B14F-4D97-AF65-F5344CB8AC3E}">
        <p14:creationId xmlns:p14="http://schemas.microsoft.com/office/powerpoint/2010/main" val="30817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BCA764B-E6A9-4B56-825C-E492A2A92890}"/>
              </a:ext>
            </a:extLst>
          </p:cNvPr>
          <p:cNvPicPr>
            <a:picLocks noChangeAspect="1"/>
          </p:cNvPicPr>
          <p:nvPr/>
        </p:nvPicPr>
        <p:blipFill>
          <a:blip r:embed="rId2"/>
          <a:stretch>
            <a:fillRect/>
          </a:stretch>
        </p:blipFill>
        <p:spPr>
          <a:xfrm>
            <a:off x="639417" y="492816"/>
            <a:ext cx="7772400" cy="1638300"/>
          </a:xfrm>
          <a:prstGeom prst="rect">
            <a:avLst/>
          </a:prstGeom>
        </p:spPr>
      </p:pic>
      <p:sp>
        <p:nvSpPr>
          <p:cNvPr id="6" name="内容占位符 2">
            <a:extLst>
              <a:ext uri="{FF2B5EF4-FFF2-40B4-BE49-F238E27FC236}">
                <a16:creationId xmlns:a16="http://schemas.microsoft.com/office/drawing/2014/main" id="{FD0A42F7-7D17-4998-9FD1-8080276C8439}"/>
              </a:ext>
            </a:extLst>
          </p:cNvPr>
          <p:cNvSpPr>
            <a:spLocks noGrp="1"/>
          </p:cNvSpPr>
          <p:nvPr>
            <p:ph idx="1"/>
          </p:nvPr>
        </p:nvSpPr>
        <p:spPr>
          <a:xfrm>
            <a:off x="838200" y="2300140"/>
            <a:ext cx="10515600" cy="4853489"/>
          </a:xfrm>
        </p:spPr>
        <p:txBody>
          <a:bodyPr>
            <a:normAutofit/>
          </a:bodyPr>
          <a:lstStyle/>
          <a:p>
            <a:pPr marL="0" indent="0">
              <a:buNone/>
            </a:pPr>
            <a:r>
              <a:rPr lang="en-US" altLang="zh-CN" sz="2400" dirty="0"/>
              <a:t>6. </a:t>
            </a:r>
            <a:r>
              <a:rPr lang="zh-CN" altLang="zh-CN" sz="2400" dirty="0"/>
              <a:t>编写一个程序，按照类似下列格式，输出你的操作系统中各种常用基本类型的变量占用内存的大小</a:t>
            </a:r>
            <a:endParaRPr lang="en-US" altLang="zh-CN" sz="2400" dirty="0"/>
          </a:p>
        </p:txBody>
      </p:sp>
      <p:pic>
        <p:nvPicPr>
          <p:cNvPr id="7" name="图片 6">
            <a:extLst>
              <a:ext uri="{FF2B5EF4-FFF2-40B4-BE49-F238E27FC236}">
                <a16:creationId xmlns:a16="http://schemas.microsoft.com/office/drawing/2014/main" id="{BCD330ED-12E4-4F09-8E76-8D139E6AFD58}"/>
              </a:ext>
            </a:extLst>
          </p:cNvPr>
          <p:cNvPicPr>
            <a:picLocks noChangeAspect="1"/>
          </p:cNvPicPr>
          <p:nvPr/>
        </p:nvPicPr>
        <p:blipFill>
          <a:blip r:embed="rId3"/>
          <a:stretch>
            <a:fillRect/>
          </a:stretch>
        </p:blipFill>
        <p:spPr>
          <a:xfrm>
            <a:off x="1562929" y="3429000"/>
            <a:ext cx="4907446" cy="929604"/>
          </a:xfrm>
          <a:prstGeom prst="rect">
            <a:avLst/>
          </a:prstGeom>
        </p:spPr>
      </p:pic>
    </p:spTree>
    <p:extLst>
      <p:ext uri="{BB962C8B-B14F-4D97-AF65-F5344CB8AC3E}">
        <p14:creationId xmlns:p14="http://schemas.microsoft.com/office/powerpoint/2010/main" val="5599331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260DF07-06C6-4411-A572-D74104363DD0}"/>
              </a:ext>
            </a:extLst>
          </p:cNvPr>
          <p:cNvPicPr>
            <a:picLocks noChangeAspect="1"/>
          </p:cNvPicPr>
          <p:nvPr/>
        </p:nvPicPr>
        <p:blipFill>
          <a:blip r:embed="rId2"/>
          <a:stretch>
            <a:fillRect/>
          </a:stretch>
        </p:blipFill>
        <p:spPr>
          <a:xfrm>
            <a:off x="804862" y="582888"/>
            <a:ext cx="6469864" cy="5937182"/>
          </a:xfrm>
          <a:prstGeom prst="rect">
            <a:avLst/>
          </a:prstGeom>
        </p:spPr>
      </p:pic>
    </p:spTree>
    <p:extLst>
      <p:ext uri="{BB962C8B-B14F-4D97-AF65-F5344CB8AC3E}">
        <p14:creationId xmlns:p14="http://schemas.microsoft.com/office/powerpoint/2010/main" val="32893086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3"/>
              </a:rPr>
              <a:t>https://twitter.com/hwdong </a:t>
            </a:r>
            <a:endParaRPr lang="en-US" altLang="zh-CN" dirty="0"/>
          </a:p>
          <a:p>
            <a:pPr marL="0" indent="0" algn="ctr">
              <a:lnSpc>
                <a:spcPct val="170000"/>
              </a:lnSpc>
              <a:buNone/>
            </a:pPr>
            <a:r>
              <a:rPr lang="en-US" altLang="zh-CN" dirty="0"/>
              <a:t>B</a:t>
            </a:r>
            <a:r>
              <a:rPr lang="zh-CN" altLang="en-US" dirty="0"/>
              <a:t>站或微博：</a:t>
            </a:r>
            <a:r>
              <a:rPr lang="en-US" altLang="zh-CN" dirty="0" err="1"/>
              <a:t>hw</a:t>
            </a:r>
            <a:r>
              <a:rPr lang="en-US" altLang="zh-CN" dirty="0"/>
              <a:t>-dong</a:t>
            </a:r>
          </a:p>
          <a:p>
            <a:pPr marL="0" indent="0" algn="ctr">
              <a:lnSpc>
                <a:spcPct val="170000"/>
              </a:lnSpc>
              <a:buNone/>
            </a:pPr>
            <a:r>
              <a:rPr lang="zh-CN" altLang="en-US" dirty="0"/>
              <a:t>博客：</a:t>
            </a:r>
            <a:r>
              <a:rPr lang="en-US" altLang="zh-CN" dirty="0">
                <a:hlinkClick r:id="rId4"/>
              </a:rPr>
              <a:t>https://hwdong-net.github.io</a:t>
            </a:r>
            <a:endParaRPr lang="en-US" altLang="zh-CN" dirty="0"/>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143150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6E68B-C4A2-4F65-A047-2383B6748043}"/>
              </a:ext>
            </a:extLst>
          </p:cNvPr>
          <p:cNvSpPr>
            <a:spLocks noGrp="1"/>
          </p:cNvSpPr>
          <p:nvPr>
            <p:ph type="title"/>
          </p:nvPr>
        </p:nvSpPr>
        <p:spPr/>
        <p:txBody>
          <a:bodyPr/>
          <a:lstStyle/>
          <a:p>
            <a:r>
              <a:rPr lang="en-US" altLang="zh-CN" dirty="0"/>
              <a:t>{}</a:t>
            </a:r>
            <a:r>
              <a:rPr lang="zh-CN" altLang="en-US" dirty="0"/>
              <a:t>列表初始化</a:t>
            </a:r>
          </a:p>
        </p:txBody>
      </p:sp>
      <p:sp>
        <p:nvSpPr>
          <p:cNvPr id="3" name="内容占位符 2">
            <a:extLst>
              <a:ext uri="{FF2B5EF4-FFF2-40B4-BE49-F238E27FC236}">
                <a16:creationId xmlns:a16="http://schemas.microsoft.com/office/drawing/2014/main" id="{6CF94CD1-B0B6-452C-9F1C-5315B7B440E5}"/>
              </a:ext>
            </a:extLst>
          </p:cNvPr>
          <p:cNvSpPr>
            <a:spLocks noGrp="1"/>
          </p:cNvSpPr>
          <p:nvPr>
            <p:ph idx="1"/>
          </p:nvPr>
        </p:nvSpPr>
        <p:spPr/>
        <p:txBody>
          <a:bodyPr/>
          <a:lstStyle/>
          <a:p>
            <a:r>
              <a:rPr lang="en-US" altLang="zh-CN" dirty="0"/>
              <a:t>{}</a:t>
            </a:r>
            <a:r>
              <a:rPr lang="zh-CN" altLang="zh-CN" dirty="0"/>
              <a:t>方式的初始化称为</a:t>
            </a:r>
            <a:r>
              <a:rPr lang="zh-CN" altLang="zh-CN" b="1" dirty="0"/>
              <a:t>列表初始化</a:t>
            </a:r>
            <a:r>
              <a:rPr lang="zh-CN" altLang="en-US" dirty="0"/>
              <a:t>。</a:t>
            </a:r>
            <a:endParaRPr lang="en-US" altLang="zh-CN" dirty="0"/>
          </a:p>
          <a:p>
            <a:r>
              <a:rPr lang="zh-CN" altLang="zh-CN" dirty="0"/>
              <a:t>花括号里没有提供初始值，对于基本类型的变量，初始值将默认为</a:t>
            </a:r>
            <a:r>
              <a:rPr lang="en-US" altLang="zh-CN" dirty="0"/>
              <a:t>0</a:t>
            </a:r>
            <a:r>
              <a:rPr lang="zh-CN" altLang="zh-CN" dirty="0"/>
              <a:t>，如上面的变量</a:t>
            </a:r>
            <a:r>
              <a:rPr lang="en-US" altLang="zh-CN" dirty="0"/>
              <a:t>b</a:t>
            </a:r>
            <a:r>
              <a:rPr lang="zh-CN" altLang="en-US" dirty="0"/>
              <a:t>。</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9F6BC5E4-43EB-4C86-A22C-5237F12A0058}"/>
              </a:ext>
            </a:extLst>
          </p:cNvPr>
          <p:cNvSpPr txBox="1"/>
          <p:nvPr/>
        </p:nvSpPr>
        <p:spPr>
          <a:xfrm>
            <a:off x="9492020" y="2877786"/>
            <a:ext cx="1740552" cy="2246769"/>
          </a:xfrm>
          <a:prstGeom prst="rect">
            <a:avLst/>
          </a:prstGeom>
          <a:noFill/>
        </p:spPr>
        <p:txBody>
          <a:bodyPr wrap="square" rtlCol="0">
            <a:spAutoFit/>
          </a:bodyPr>
          <a:lstStyle/>
          <a:p>
            <a:r>
              <a:rPr lang="en-US" altLang="zh-CN" sz="2800" dirty="0"/>
              <a:t>int a;</a:t>
            </a:r>
            <a:br>
              <a:rPr lang="en-US" altLang="zh-CN" sz="2800" dirty="0"/>
            </a:br>
            <a:r>
              <a:rPr lang="en-US" altLang="zh-CN" sz="2800" dirty="0"/>
              <a:t>int b{};</a:t>
            </a:r>
            <a:br>
              <a:rPr lang="en-US" altLang="zh-CN" sz="2800" dirty="0"/>
            </a:br>
            <a:r>
              <a:rPr lang="en-US" altLang="zh-CN" sz="2800" dirty="0"/>
              <a:t>int c{2};</a:t>
            </a:r>
            <a:br>
              <a:rPr lang="en-US" altLang="zh-CN" sz="2800" dirty="0"/>
            </a:br>
            <a:r>
              <a:rPr lang="en-US" altLang="zh-CN" sz="2800" dirty="0"/>
              <a:t>int d = 2;</a:t>
            </a:r>
            <a:br>
              <a:rPr lang="en-US" altLang="zh-CN" sz="2800" dirty="0"/>
            </a:br>
            <a:r>
              <a:rPr lang="en-US" altLang="zh-CN" sz="2800" dirty="0"/>
              <a:t>int e(2);</a:t>
            </a:r>
            <a:endParaRPr lang="zh-CN" altLang="zh-CN" sz="2800" dirty="0"/>
          </a:p>
        </p:txBody>
      </p:sp>
    </p:spTree>
    <p:extLst>
      <p:ext uri="{BB962C8B-B14F-4D97-AF65-F5344CB8AC3E}">
        <p14:creationId xmlns:p14="http://schemas.microsoft.com/office/powerpoint/2010/main" val="42408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9024"/>
            <a:ext cx="10515600" cy="671512"/>
          </a:xfrm>
        </p:spPr>
        <p:txBody>
          <a:bodyPr>
            <a:normAutofit/>
          </a:bodyPr>
          <a:lstStyle/>
          <a:p>
            <a:r>
              <a:rPr lang="en-US" altLang="zh-CN" dirty="0"/>
              <a:t> </a:t>
            </a:r>
            <a:r>
              <a:rPr lang="zh-CN" altLang="en-US" dirty="0"/>
              <a:t>列表初始化 </a:t>
            </a:r>
            <a:r>
              <a:rPr lang="en-US" altLang="zh-CN" dirty="0"/>
              <a:t>{} </a:t>
            </a:r>
            <a:r>
              <a:rPr lang="zh-CN" altLang="en-US" dirty="0"/>
              <a:t>： 不允许导致“</a:t>
            </a:r>
            <a:r>
              <a:rPr lang="zh-CN" altLang="en-US" b="1" dirty="0"/>
              <a:t>信息损失</a:t>
            </a:r>
            <a:r>
              <a:rPr lang="zh-CN" altLang="en-US" dirty="0"/>
              <a:t>” 的初始化</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23" y="1285896"/>
            <a:ext cx="3858627" cy="496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847" y="4460663"/>
            <a:ext cx="7649828" cy="69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71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5193</TotalTime>
  <Words>2386</Words>
  <Application>Microsoft Office PowerPoint</Application>
  <PresentationFormat>Widescreen</PresentationFormat>
  <Paragraphs>256</Paragraphs>
  <Slides>73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Noto Sans S Chinese Regular</vt:lpstr>
      <vt:lpstr>Arial</vt:lpstr>
      <vt:lpstr>Calibri</vt:lpstr>
      <vt:lpstr>Office 主题</vt:lpstr>
      <vt:lpstr>2 变量和类型</vt:lpstr>
      <vt:lpstr>PowerPoint Presentation</vt:lpstr>
      <vt:lpstr>变量</vt:lpstr>
      <vt:lpstr>为什么需要变量？</vt:lpstr>
      <vt:lpstr>PowerPoint Presentation</vt:lpstr>
      <vt:lpstr>变量的定义</vt:lpstr>
      <vt:lpstr>PowerPoint Presentation</vt:lpstr>
      <vt:lpstr>{}列表初始化</vt:lpstr>
      <vt:lpstr>PowerPoint Presentation</vt:lpstr>
      <vt:lpstr>PowerPoint Presentation</vt:lpstr>
      <vt:lpstr>auto</vt:lpstr>
      <vt:lpstr>auto</vt:lpstr>
      <vt:lpstr>typeid</vt:lpstr>
      <vt:lpstr>decltype</vt:lpstr>
      <vt:lpstr>赋值运算符=</vt:lpstr>
      <vt:lpstr>初始化  vs     赋值= </vt:lpstr>
      <vt:lpstr>const</vt:lpstr>
      <vt:lpstr>数据类型</vt:lpstr>
      <vt:lpstr>PowerPoint Presentation</vt:lpstr>
      <vt:lpstr>PowerPoint Presentation</vt:lpstr>
      <vt:lpstr>PowerPoint Presentation</vt:lpstr>
      <vt:lpstr>静态类型：类型检查</vt:lpstr>
      <vt:lpstr>内在类型和用户定义类型</vt:lpstr>
      <vt:lpstr>PowerPoint Presentation</vt:lpstr>
      <vt:lpstr>signed和unsigned</vt:lpstr>
      <vt:lpstr>PowerPoint Presentation</vt:lpstr>
      <vt:lpstr>类型决定了取值范围</vt:lpstr>
      <vt:lpstr>sizeof</vt:lpstr>
      <vt:lpstr>typeid : 检查一个量的类型</vt:lpstr>
      <vt:lpstr>文字量</vt:lpstr>
      <vt:lpstr>文字量</vt:lpstr>
      <vt:lpstr>整型文字量</vt:lpstr>
      <vt:lpstr>整型文字量</vt:lpstr>
      <vt:lpstr>浮点型文字量</vt:lpstr>
      <vt:lpstr>字符（串）文字量</vt:lpstr>
      <vt:lpstr>转义字符序列</vt:lpstr>
      <vt:lpstr>PowerPoint Presentation</vt:lpstr>
      <vt:lpstr>R表示原始字符串</vt:lpstr>
      <vt:lpstr>PowerPoint Presentation</vt:lpstr>
      <vt:lpstr>类型转换</vt:lpstr>
      <vt:lpstr>隐式类型转换</vt:lpstr>
      <vt:lpstr>隐式类型转换</vt:lpstr>
      <vt:lpstr>强制类型转换</vt:lpstr>
      <vt:lpstr>PowerPoint Presentation</vt:lpstr>
      <vt:lpstr>unsigned类型</vt:lpstr>
      <vt:lpstr>unsigned类型</vt:lpstr>
      <vt:lpstr>练习</vt:lpstr>
      <vt:lpstr>类型别名</vt:lpstr>
      <vt:lpstr>类型别名： typedef 和 using</vt:lpstr>
      <vt:lpstr>PowerPoint Presentation</vt:lpstr>
      <vt:lpstr>PowerPoint Presentation</vt:lpstr>
      <vt:lpstr>格式化输出</vt:lpstr>
      <vt:lpstr>格式化输出</vt:lpstr>
      <vt:lpstr>格式化输出</vt:lpstr>
      <vt:lpstr>PowerPoint Presentation</vt:lpstr>
      <vt:lpstr>PowerPoint Presentation</vt:lpstr>
      <vt:lpstr>PowerPoint Presentation</vt:lpstr>
      <vt:lpstr>用户定义类型</vt:lpstr>
      <vt:lpstr>枚举类型</vt:lpstr>
      <vt:lpstr>PowerPoint Presentation</vt:lpstr>
      <vt:lpstr>C++标准库的字符串类型：string</vt:lpstr>
      <vt:lpstr>C++标准库的vector类模板</vt:lpstr>
      <vt:lpstr>PowerPoint Presentation</vt:lpstr>
      <vt:lpstr>类class</vt:lpstr>
      <vt:lpstr>练习</vt:lpstr>
      <vt:lpstr>局部变量与全局变量</vt:lpstr>
      <vt:lpstr>PowerPoint Presentation</vt:lpstr>
      <vt:lpstr>作用域和生命期</vt:lpstr>
      <vt:lpstr>PowerPoint Presentation</vt:lpstr>
      <vt:lpstr>练习：</vt:lpstr>
      <vt:lpstr>PowerPoint Presentation</vt:lpstr>
      <vt:lpstr>PowerPoint Presentation</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hongwei</cp:lastModifiedBy>
  <cp:revision>673</cp:revision>
  <cp:lastPrinted>2017-12-25T13:23:54Z</cp:lastPrinted>
  <dcterms:created xsi:type="dcterms:W3CDTF">2017-09-21T13:09:26Z</dcterms:created>
  <dcterms:modified xsi:type="dcterms:W3CDTF">2021-03-08T02:55:28Z</dcterms:modified>
</cp:coreProperties>
</file>