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8" r:id="rId42"/>
    <p:sldId id="296" r:id="rId43"/>
    <p:sldId id="494" r:id="rId44"/>
    <p:sldId id="493" r:id="rId45"/>
    <p:sldId id="298" r:id="rId46"/>
    <p:sldId id="299" r:id="rId47"/>
    <p:sldId id="495" r:id="rId48"/>
    <p:sldId id="496" r:id="rId49"/>
    <p:sldId id="303" r:id="rId50"/>
    <p:sldId id="302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305" r:id="rId59"/>
    <p:sldId id="306" r:id="rId60"/>
    <p:sldId id="509" r:id="rId61"/>
    <p:sldId id="504" r:id="rId62"/>
    <p:sldId id="505" r:id="rId63"/>
    <p:sldId id="506" r:id="rId64"/>
    <p:sldId id="507" r:id="rId65"/>
    <p:sldId id="508" r:id="rId66"/>
    <p:sldId id="510" r:id="rId67"/>
    <p:sldId id="511" r:id="rId68"/>
    <p:sldId id="512" r:id="rId69"/>
    <p:sldId id="513" r:id="rId70"/>
    <p:sldId id="514" r:id="rId71"/>
    <p:sldId id="515" r:id="rId72"/>
    <p:sldId id="516" r:id="rId73"/>
    <p:sldId id="517" r:id="rId74"/>
    <p:sldId id="518" r:id="rId75"/>
    <p:sldId id="519" r:id="rId76"/>
    <p:sldId id="520" r:id="rId77"/>
    <p:sldId id="521" r:id="rId78"/>
    <p:sldId id="522" r:id="rId79"/>
    <p:sldId id="526" r:id="rId80"/>
    <p:sldId id="523" r:id="rId81"/>
    <p:sldId id="524" r:id="rId82"/>
    <p:sldId id="527" r:id="rId83"/>
    <p:sldId id="525" r:id="rId84"/>
    <p:sldId id="529" r:id="rId85"/>
    <p:sldId id="528" r:id="rId86"/>
    <p:sldId id="530" r:id="rId87"/>
    <p:sldId id="531" r:id="rId88"/>
    <p:sldId id="532" r:id="rId89"/>
    <p:sldId id="533" r:id="rId90"/>
    <p:sldId id="534" r:id="rId91"/>
    <p:sldId id="535" r:id="rId92"/>
    <p:sldId id="536" r:id="rId93"/>
    <p:sldId id="537" r:id="rId94"/>
    <p:sldId id="539" r:id="rId95"/>
    <p:sldId id="540" r:id="rId96"/>
    <p:sldId id="541" r:id="rId97"/>
    <p:sldId id="542" r:id="rId98"/>
    <p:sldId id="543" r:id="rId99"/>
    <p:sldId id="544" r:id="rId100"/>
    <p:sldId id="545" r:id="rId101"/>
    <p:sldId id="546" r:id="rId102"/>
    <p:sldId id="547" r:id="rId103"/>
    <p:sldId id="548" r:id="rId104"/>
    <p:sldId id="549" r:id="rId105"/>
    <p:sldId id="550" r:id="rId106"/>
    <p:sldId id="551" r:id="rId107"/>
    <p:sldId id="552" r:id="rId108"/>
    <p:sldId id="553" r:id="rId109"/>
    <p:sldId id="554" r:id="rId110"/>
    <p:sldId id="538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EBCD-9342-4CBB-B041-D1C0399BFC23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6601-98F8-46AC-B08B-EDC826C68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7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https://isocpp.org/wiki/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http://aksitha.com/Programming/C++/The%20C++%20Programming.Language.4th.Edition.Jun.2013%5BA4%5D.pdf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A1CE7-37A8-4BE3-924A-E09E8872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ED82D-D739-418B-9E47-0AAEB714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792"/>
            <a:ext cx="9144000" cy="961007"/>
          </a:xfrm>
        </p:spPr>
        <p:txBody>
          <a:bodyPr/>
          <a:lstStyle>
            <a:lvl1pPr marL="0" indent="0" algn="ctr">
              <a:buNone/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98445-F205-4173-8A56-9AE580C9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3573A-AF84-4F98-920D-77A60E1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5709B-2506-48C3-AA83-030CAF5A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FA14-37BF-410D-B699-6E657F91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8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6C6A-895C-48C5-850D-5C4856EC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BF9A0-910E-4A20-B319-FBD7B35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4D2A7-6D83-4E99-8875-4B2CFF9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C8B1B-7E12-496A-AB2C-81A3480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54F5A-A558-4AED-955F-6677455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38"/>
            <a:ext cx="10515600" cy="772357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C5332F-D2EF-45C1-B983-C9E6E491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DD3E3-5806-4AEE-81A3-6458642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F6ACDC-6082-4DB2-A67E-D5B2CF9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008C70-3CCE-4D96-90F9-D92E19AC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623371"/>
          </a:xfrm>
        </p:spPr>
        <p:txBody>
          <a:bodyPr>
            <a:normAutofit/>
          </a:bodyPr>
          <a:lstStyle>
            <a:lvl1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4160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0403-4F27-420E-9E2A-9B3EA35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solidFill>
                  <a:srgbClr val="00B050"/>
                </a:solidFill>
                <a:latin typeface="Noto Sans Blk" panose="020B0A02040504020204" pitchFamily="34"/>
                <a:ea typeface="Noto Sans Blk" panose="020B0A02040504020204" pitchFamily="34"/>
                <a:cs typeface="Noto Sans Blk" panose="020B0A02040504020204" pitchFamily="34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F473C5-9557-4E95-9805-167C184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675E-4889-44FE-B0A7-E22014FD85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7F150E-7F8B-496F-AFAB-EDA2BD4A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5E467-A0C0-47CD-905B-8116F837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7099FBC-3ADD-4385-BCCC-FC171F09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68" y="1953087"/>
            <a:ext cx="6684885" cy="351555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600"/>
              </a:spcBef>
              <a:defRPr sz="30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1pPr>
            <a:lvl2pPr>
              <a:defRPr sz="26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2pPr>
            <a:lvl3pPr>
              <a:defRPr sz="24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3pPr>
            <a:lvl4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4pPr>
            <a:lvl5pPr>
              <a:defRPr sz="2800">
                <a:latin typeface="Noto Sans Cond Med" panose="020B0606040504020204" pitchFamily="34"/>
                <a:ea typeface="Noto Sans Cond Med" panose="020B0606040504020204" pitchFamily="34"/>
                <a:cs typeface="Noto Sans Cond Med" panose="020B0606040504020204" pitchFamily="34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en-US" altLang="zh-CN" dirty="0" err="1"/>
              <a:t>Gh</a:t>
            </a:r>
            <a:r>
              <a:rPr lang="en-US" altLang="zh-CN" dirty="0"/>
              <a:t> 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F59353-42D6-4770-A42D-CFBFA0F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F28594-9B42-4E10-9A3E-1F030C7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741A5-096F-430F-9B87-0FE63F25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675E-4889-44FE-B0A7-E22014FD857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293FE-C624-4848-A107-D3439089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965E-B2A5-408F-A0B8-43BFAB3B8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E9C2-6C29-4739-A70A-52BA77FB7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wdong-net/cplusplus17/blob/master/code/6.9%20pong_fun.c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user/hwd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wdong-net/cplusplus17/blob/master/code/06.cpp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E1640-D81F-4AC3-80AD-3BDD5AE3E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b="1" dirty="0"/>
              <a:t>6</a:t>
            </a:r>
            <a:r>
              <a:rPr lang="zh-CN" altLang="en-US" b="1" dirty="0"/>
              <a:t>章  函 数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B3508-55D9-4952-9929-9DCA3C561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http://hwdong-net.github.io</a:t>
            </a:r>
          </a:p>
        </p:txBody>
      </p:sp>
    </p:spTree>
    <p:extLst>
      <p:ext uri="{BB962C8B-B14F-4D97-AF65-F5344CB8AC3E}">
        <p14:creationId xmlns:p14="http://schemas.microsoft.com/office/powerpoint/2010/main" val="427010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C9FFE-CDDC-44C0-A22F-84B6B1E1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22" y="2219960"/>
            <a:ext cx="7971433" cy="1468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CB6D09-DF06-47C2-823F-BC9CBE5E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809364"/>
            <a:ext cx="7429904" cy="12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绘制背景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96" y="1027044"/>
            <a:ext cx="9091531" cy="5830956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绘制精灵</a:t>
            </a:r>
            <a:r>
              <a:rPr lang="en-US" altLang="zh-CN" dirty="0"/>
              <a:t>(</a:t>
            </a:r>
            <a:r>
              <a:rPr lang="zh-CN" altLang="en-US" dirty="0"/>
              <a:t>球和挡板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0253"/>
            <a:ext cx="9747298" cy="4457493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820945"/>
          </a:xfrm>
        </p:spPr>
        <p:txBody>
          <a:bodyPr/>
          <a:lstStyle/>
          <a:p>
            <a:r>
              <a:rPr lang="zh-CN" altLang="en-US" dirty="0"/>
              <a:t>绘制精灵</a:t>
            </a:r>
            <a:r>
              <a:rPr lang="en-US" altLang="zh-CN" dirty="0"/>
              <a:t>(</a:t>
            </a:r>
            <a:r>
              <a:rPr lang="zh-CN" altLang="en-US" dirty="0"/>
              <a:t>球和挡板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512" y="1330807"/>
            <a:ext cx="9282493" cy="5262149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绘制场景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461881"/>
            <a:ext cx="7749223" cy="5150954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测试一下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89" y="1911004"/>
            <a:ext cx="6642907" cy="4078978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事件处理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9" y="1017278"/>
            <a:ext cx="8375374" cy="5840722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更新游戏状态（数据）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28" y="1403901"/>
            <a:ext cx="8477677" cy="3585541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945"/>
          </a:xfrm>
        </p:spPr>
        <p:txBody>
          <a:bodyPr/>
          <a:lstStyle/>
          <a:p>
            <a:r>
              <a:rPr lang="zh-CN" altLang="en-US" dirty="0"/>
              <a:t>更新游戏状态（数据）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425"/>
            <a:ext cx="10044136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zh-CN" altLang="en-US" dirty="0"/>
              <a:t>主函数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61" y="1448835"/>
            <a:ext cx="6934919" cy="4978469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0701"/>
          </a:xfrm>
        </p:spPr>
        <p:txBody>
          <a:bodyPr/>
          <a:lstStyle/>
          <a:p>
            <a:r>
              <a:rPr lang="zh-CN" altLang="en-US" dirty="0"/>
              <a:t>完整代码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3217" y="2107095"/>
            <a:ext cx="11065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https://github.com/hwdong-net/cplusplus17/blob/master/code/6.9%20pong_fun.cpp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形参：</a:t>
            </a:r>
            <a:r>
              <a:rPr lang="zh-CN" altLang="en-US" dirty="0"/>
              <a:t>函数可以有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或多个形参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477D58-BDC1-4515-B821-21928E88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" y="2381250"/>
            <a:ext cx="8178344" cy="25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303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Udemy</a:t>
            </a:r>
            <a:r>
              <a:rPr lang="zh-CN" altLang="en-US" dirty="0"/>
              <a:t>课程：</a:t>
            </a:r>
            <a:r>
              <a:rPr lang="en-US" altLang="zh-CN" dirty="0">
                <a:hlinkClick r:id="rId4"/>
              </a:rPr>
              <a:t>https://www.udemy.com/user/hwd/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返回类型：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dirty="0"/>
              <a:t>每个函数都必须说明其返回类型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大多数数据类型都可以作为返回类型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返回类型也可以是</a:t>
            </a:r>
            <a:r>
              <a:rPr lang="en-US" dirty="0"/>
              <a:t>void</a:t>
            </a:r>
            <a:r>
              <a:rPr lang="zh-CN" altLang="en-US" dirty="0"/>
              <a:t>，说明该函数不返回值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用</a:t>
            </a:r>
            <a:r>
              <a:rPr lang="en-US" dirty="0"/>
              <a:t>auto</a:t>
            </a:r>
            <a:r>
              <a:rPr lang="zh-CN" altLang="en-US" dirty="0"/>
              <a:t>关键字，让编译器从函数的返回值自动推断函数的返回类型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函数可有多个</a:t>
            </a:r>
            <a:r>
              <a:rPr lang="en-US" dirty="0"/>
              <a:t>return</a:t>
            </a:r>
            <a:r>
              <a:rPr lang="zh-CN" altLang="en-US" dirty="0"/>
              <a:t>，这些</a:t>
            </a:r>
            <a:r>
              <a:rPr lang="en-US" dirty="0"/>
              <a:t>return</a:t>
            </a:r>
            <a:r>
              <a:rPr lang="zh-CN" altLang="en-US" dirty="0"/>
              <a:t>必须返回相同类型或能隐含转换为相同类型。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942E55-7C5A-4248-B107-4534F028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2" y="537527"/>
            <a:ext cx="9823880" cy="49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267261-1E30-4C6E-97F8-8157C531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" y="714374"/>
            <a:ext cx="9188706" cy="25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21C84-C123-4C4F-B4DB-99FEDD47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608712"/>
            <a:ext cx="10515600" cy="4623371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dirty="0"/>
              <a:t>5</a:t>
            </a:r>
            <a:r>
              <a:rPr lang="zh-CN" altLang="en-US" dirty="0"/>
              <a:t>）不能返回</a:t>
            </a:r>
            <a:r>
              <a:rPr lang="zh-CN" altLang="en-US" b="1" dirty="0"/>
              <a:t>非静态局部变量</a:t>
            </a:r>
            <a:r>
              <a:rPr lang="zh-CN" altLang="en-US" dirty="0"/>
              <a:t>的指针或引用。例如：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232CA9-15C5-4A7D-BB85-2DC2AE8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4" y="1188402"/>
            <a:ext cx="3207385" cy="53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38439-7A38-45E9-95CF-632F9311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6.2</a:t>
            </a:r>
            <a:r>
              <a:rPr lang="zh-CN" altLang="en-US" dirty="0"/>
              <a:t>静态（</a:t>
            </a:r>
            <a:r>
              <a:rPr lang="en-US" dirty="0"/>
              <a:t>static</a:t>
            </a:r>
            <a:r>
              <a:rPr lang="zh-CN" altLang="en-US" dirty="0"/>
              <a:t>）变量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967AC-CC90-4934-BE21-93D3E90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定义变量时，如果前面有</a:t>
            </a:r>
            <a:r>
              <a:rPr lang="en-US" b="1" dirty="0"/>
              <a:t>static</a:t>
            </a:r>
            <a:r>
              <a:rPr lang="zh-CN" altLang="en-US" dirty="0"/>
              <a:t>关键字，这个变量就称为</a:t>
            </a:r>
            <a:r>
              <a:rPr lang="zh-CN" altLang="en-US" b="1" dirty="0"/>
              <a:t>静态变量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一个程序块（包括函数）中的局部变量根据是否静态变量可分为</a:t>
            </a:r>
            <a:r>
              <a:rPr lang="zh-CN" altLang="en-US" b="1" dirty="0"/>
              <a:t>静态局部变量</a:t>
            </a:r>
            <a:r>
              <a:rPr lang="zh-CN" altLang="en-US" dirty="0"/>
              <a:t>和</a:t>
            </a:r>
            <a:r>
              <a:rPr lang="zh-CN" altLang="en-US" b="1" dirty="0"/>
              <a:t>非静态局部变量</a:t>
            </a:r>
            <a:r>
              <a:rPr lang="zh-CN" altLang="en-US" dirty="0"/>
              <a:t>。前面接触的局部变量都是非静态局部变量。 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3BF57-3A14-44D5-B3C1-159BEF52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34" y="3713480"/>
            <a:ext cx="7039111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BFFACB-3B56-446A-8A96-6E52050F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4" y="1305560"/>
            <a:ext cx="7039111" cy="2727960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2F05E0FD-4A52-41D5-A485-9D84F9A4CDBB}"/>
              </a:ext>
            </a:extLst>
          </p:cNvPr>
          <p:cNvSpPr/>
          <p:nvPr/>
        </p:nvSpPr>
        <p:spPr>
          <a:xfrm>
            <a:off x="4541520" y="1056640"/>
            <a:ext cx="5008880" cy="518160"/>
          </a:xfrm>
          <a:prstGeom prst="wedgeRectCallout">
            <a:avLst>
              <a:gd name="adj1" fmla="val -61011"/>
              <a:gd name="adj2" fmla="val 15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/>
              <a:t>“</a:t>
            </a:r>
            <a:r>
              <a:rPr lang="en-US" sz="2500" dirty="0"/>
              <a:t>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”修改为“</a:t>
            </a:r>
            <a:r>
              <a:rPr lang="en-US" sz="2500" dirty="0"/>
              <a:t>static auto </a:t>
            </a:r>
            <a:r>
              <a:rPr lang="en-US" sz="2500" dirty="0" err="1"/>
              <a:t>i</a:t>
            </a:r>
            <a:r>
              <a:rPr lang="en-US" sz="2500" dirty="0"/>
              <a:t>{0};</a:t>
            </a:r>
            <a:r>
              <a:rPr lang="zh-CN" altLang="en-US" sz="2500" dirty="0"/>
              <a:t>”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9566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1DCA-B945-4D05-B8E7-6D34C196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535305"/>
            <a:ext cx="10515600" cy="4351338"/>
          </a:xfrm>
        </p:spPr>
        <p:txBody>
          <a:bodyPr/>
          <a:lstStyle/>
          <a:p>
            <a:r>
              <a:rPr lang="zh-CN" altLang="en-US" dirty="0"/>
              <a:t>函数中的变量可以定义成静态局部变量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7AE87F-5256-4350-865C-201DE0A1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1" y="1280477"/>
            <a:ext cx="5924251" cy="46834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EAB424-5715-4783-AC7B-2AF3852517EA}"/>
              </a:ext>
            </a:extLst>
          </p:cNvPr>
          <p:cNvSpPr/>
          <p:nvPr/>
        </p:nvSpPr>
        <p:spPr>
          <a:xfrm>
            <a:off x="1981200" y="2062481"/>
            <a:ext cx="721360" cy="325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E03B4-2E96-41B5-8B1F-F5BB16E7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</a:t>
            </a:r>
            <a:r>
              <a:rPr lang="zh-CN" altLang="en-US" dirty="0"/>
              <a:t>函数的形参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4F32E-DADE-426E-9A7A-F47FD829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调用一个函数时，其</a:t>
            </a:r>
            <a:r>
              <a:rPr lang="zh-CN" altLang="en-US" dirty="0">
                <a:solidFill>
                  <a:srgbClr val="00B050"/>
                </a:solidFill>
              </a:rPr>
              <a:t>形参被创建并用实参初始化</a:t>
            </a:r>
            <a:r>
              <a:rPr lang="zh-CN" altLang="en-US" dirty="0"/>
              <a:t>。形参初始化和变量初始化是一样的。函数的形参分为：</a:t>
            </a:r>
            <a:r>
              <a:rPr lang="zh-CN" altLang="en-US" dirty="0">
                <a:solidFill>
                  <a:srgbClr val="00B050"/>
                </a:solidFill>
              </a:rPr>
              <a:t>引用形参</a:t>
            </a:r>
            <a:r>
              <a:rPr lang="zh-CN" altLang="en-US" dirty="0"/>
              <a:t>和非引用形参（也称值形参）。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47CCCC-1D1F-4A5E-BFB5-1AC13223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48894"/>
            <a:ext cx="10405427" cy="11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55A5E-8DA7-415C-B6B0-3351730A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6.1</a:t>
            </a:r>
            <a:r>
              <a:rPr lang="zh-CN" altLang="en-US" dirty="0"/>
              <a:t>函数是命名的程序块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5B509-55FA-4A50-9AA9-73554306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b="1" dirty="0"/>
          </a:p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8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2DFE4-5F2F-4CEE-9B5D-646DD2D1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1830387"/>
            <a:ext cx="3141980" cy="25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786B9F-10F7-4FF1-B856-13580FF8F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513714"/>
            <a:ext cx="5919477" cy="49422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DB1AF0-05A6-AA68-5D1D-ECF8093A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07" y="1975958"/>
            <a:ext cx="4159268" cy="28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8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函数的形式参数可以有默认值。例如：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4A31C6-5F1F-40FF-9698-95786B68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4" y="2313940"/>
            <a:ext cx="6602349" cy="425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0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49331-1A3A-484B-9008-14E46732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6.3.2 </a:t>
            </a:r>
            <a:r>
              <a:rPr lang="zh-CN" altLang="en-US" b="1" dirty="0"/>
              <a:t>默认参数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03829C-BBD4-45CD-89F4-69068D6F4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</a:t>
            </a:r>
            <a:r>
              <a:rPr lang="zh-CN" altLang="en-US" dirty="0"/>
              <a:t>：定义函数时，有默认值的形参总是在非默认形参的后面，如果将</a:t>
            </a:r>
            <a:r>
              <a:rPr lang="en-US" dirty="0"/>
              <a:t>Pow()</a:t>
            </a:r>
            <a:r>
              <a:rPr lang="zh-CN" altLang="en-US" dirty="0"/>
              <a:t>函数写成如下形式：</a:t>
            </a:r>
            <a:endParaRPr lang="en-US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09C935-5452-4BEE-B543-B7C2A425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32" y="2551747"/>
            <a:ext cx="3711089" cy="5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可以将函数的形参写成数组的样子，除了这个数组形参外，通常还必须有另外的形参说明这个数组的大小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F1F1FB-621B-4926-A1D9-244C9989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47" y="2683192"/>
            <a:ext cx="7913665" cy="34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9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4E45A-2E81-4B38-A5E2-C2067695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当形参写成数组的形式，这个形参实际上并不是一个真正的数组，而是一个指向数组的指针变量，编译器实际上将上述函数转换成如下形式的形参：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即这个</a:t>
            </a:r>
            <a:r>
              <a:rPr lang="en-US" dirty="0" err="1"/>
              <a:t>arr</a:t>
            </a:r>
            <a:r>
              <a:rPr lang="zh-CN" altLang="en-US" dirty="0"/>
              <a:t>形参实际就是一个</a:t>
            </a:r>
            <a:r>
              <a:rPr lang="en-US" dirty="0"/>
              <a:t>int*</a:t>
            </a:r>
            <a:r>
              <a:rPr lang="zh-CN" altLang="en-US" dirty="0"/>
              <a:t>类型的指针变量，而并不是一个真正的数组。因此，不能对</a:t>
            </a:r>
            <a:r>
              <a:rPr lang="en-US" dirty="0" err="1"/>
              <a:t>arr</a:t>
            </a:r>
            <a:r>
              <a:rPr lang="zh-CN" altLang="en-US" dirty="0"/>
              <a:t>用</a:t>
            </a:r>
            <a:r>
              <a:rPr lang="en-US" dirty="0"/>
              <a:t>Range for</a:t>
            </a:r>
            <a:r>
              <a:rPr lang="zh-CN" altLang="en-US" dirty="0"/>
              <a:t>循环去访问其中的数组元素：</a:t>
            </a:r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B9BD7-EBDD-4A8E-8012-EE772DF1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52" y="2907347"/>
            <a:ext cx="5181475" cy="6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31C8-4FE3-4CD9-8C1D-04834BC4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3C4971-6DB2-42CD-A13D-F46144E2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97" y="1392554"/>
            <a:ext cx="4616672" cy="1909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AEAC31-A38D-4217-B0CC-4714381B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70" y="3622357"/>
            <a:ext cx="9005528" cy="1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当然，可以通过指针去遍历数组中的元素。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67A4F-A51F-4ACD-8D7F-2356C1C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098357"/>
            <a:ext cx="5224234" cy="188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因此，在数组形参中的</a:t>
            </a:r>
            <a:r>
              <a:rPr lang="en-US" dirty="0"/>
              <a:t>[]</a:t>
            </a:r>
            <a:r>
              <a:rPr lang="zh-CN" altLang="en-US" dirty="0"/>
              <a:t>里指定数组大小是没有任何意义的。下列都是等价的，最终都转化为最下面的指针形参的形式：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39DC0A-747D-4DD2-9C09-1BC173ED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59" y="2488564"/>
            <a:ext cx="4513765" cy="14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9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引用形参：引用的就是一个数组，无需再用参数指定数组大小。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因为这个形参就是数组，在函数里，也可以用</a:t>
            </a:r>
            <a:r>
              <a:rPr lang="en-US" dirty="0"/>
              <a:t>Range for</a:t>
            </a:r>
            <a:r>
              <a:rPr lang="zh-CN" altLang="en-US" dirty="0"/>
              <a:t>去访问数组的元素。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8" name="图片 7" descr="GCD">
            <a:extLst>
              <a:ext uri="{FF2B5EF4-FFF2-40B4-BE49-F238E27FC236}">
                <a16:creationId xmlns:a16="http://schemas.microsoft.com/office/drawing/2014/main" id="{5DCCBEEF-4CAD-44AF-8719-FA9AE38CA5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98" y="2124041"/>
            <a:ext cx="4755862" cy="1208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40B3D6-1FA0-44A2-943B-6752E373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5" y="3983354"/>
            <a:ext cx="6188075" cy="13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引用形参：引用的就是一个数组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1896F-0120-4EC8-A686-E2D3EFC1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" y="2316162"/>
            <a:ext cx="10791475" cy="37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16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9615F-6B44-4958-88BC-3AFC57B6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6.3.3 </a:t>
            </a:r>
            <a:r>
              <a:rPr lang="zh-CN" altLang="en-US" b="1" dirty="0"/>
              <a:t>数组作为形参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24667-FC7D-4C83-B7A2-A3AC8CF8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形参可以是指向多维数组的指针，除最低维，其他维的大小必须指明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DF262-B61B-44D4-9694-B557BF02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2569844"/>
            <a:ext cx="8642985" cy="965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FBE985-4EBF-445D-98E3-7A79245D9FD0}"/>
              </a:ext>
            </a:extLst>
          </p:cNvPr>
          <p:cNvSpPr txBox="1"/>
          <p:nvPr/>
        </p:nvSpPr>
        <p:spPr>
          <a:xfrm>
            <a:off x="985520" y="4297680"/>
            <a:ext cx="10586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zh-CN" altLang="en-US" sz="2600" dirty="0"/>
              <a:t>的类型是</a:t>
            </a:r>
            <a:r>
              <a:rPr lang="en-US" sz="2600" dirty="0"/>
              <a:t>int (*)[4]</a:t>
            </a:r>
            <a:r>
              <a:rPr lang="zh-CN" altLang="en-US" sz="2600" dirty="0"/>
              <a:t>，也即是它是一个指向数组类型</a:t>
            </a:r>
            <a:r>
              <a:rPr lang="en-US" sz="2600" dirty="0"/>
              <a:t>int[4]</a:t>
            </a:r>
            <a:r>
              <a:rPr lang="zh-CN" altLang="en-US" sz="2600" dirty="0"/>
              <a:t>的指针变量</a:t>
            </a:r>
            <a:endParaRPr lang="en-US" altLang="zh-CN" sz="2600" dirty="0"/>
          </a:p>
          <a:p>
            <a:endParaRPr lang="en-US" altLang="zh-CN" sz="2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FC9786-3A64-489B-8C07-D75E2ADC2CDE}"/>
              </a:ext>
            </a:extLst>
          </p:cNvPr>
          <p:cNvSpPr txBox="1"/>
          <p:nvPr/>
        </p:nvSpPr>
        <p:spPr>
          <a:xfrm>
            <a:off x="1016000" y="5201920"/>
            <a:ext cx="903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arr</a:t>
            </a:r>
            <a:r>
              <a:rPr lang="en-US" sz="2600" dirty="0"/>
              <a:t>++</a:t>
            </a:r>
            <a:r>
              <a:rPr lang="zh-CN" altLang="en-US" sz="2600" dirty="0"/>
              <a:t>偏移的是</a:t>
            </a:r>
            <a:r>
              <a:rPr lang="en-US" altLang="zh-CN" sz="2600" dirty="0"/>
              <a:t>int[4]</a:t>
            </a:r>
            <a:r>
              <a:rPr lang="zh-CN" altLang="en-US" sz="2600" dirty="0"/>
              <a:t>大小，即</a:t>
            </a:r>
            <a:r>
              <a:rPr lang="en-US" altLang="zh-CN" sz="2600" dirty="0"/>
              <a:t>4</a:t>
            </a:r>
            <a:r>
              <a:rPr lang="zh-CN" altLang="en-US" sz="2600" dirty="0"/>
              <a:t>个整数占用空间大小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2F29E95-CAC9-435C-8639-E6E721E9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4" y="485140"/>
            <a:ext cx="10498923" cy="58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1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3152-27FF-4DDF-9527-24F9CCA6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6.3.4 const</a:t>
            </a:r>
            <a:r>
              <a:rPr lang="zh-CN" altLang="en-US" b="1" dirty="0"/>
              <a:t>与形参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4D273-D76D-40A1-939E-9C1573F8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函数的形参作为函数的局部变量，当然可以用</a:t>
            </a:r>
            <a:r>
              <a:rPr lang="en-US" dirty="0"/>
              <a:t>const</a:t>
            </a:r>
            <a:r>
              <a:rPr lang="zh-CN" altLang="en-US" dirty="0"/>
              <a:t>修饰。例如：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8DD378-F4A7-4A9A-A749-A146B963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9" y="2149157"/>
            <a:ext cx="5083519" cy="16506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BFC8D-DC59-4313-B005-2349E5FE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4" y="4008120"/>
            <a:ext cx="5922963" cy="4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8FAE6-B296-43A7-823D-148625BA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6.3.5 </a:t>
            </a:r>
            <a:r>
              <a:rPr lang="zh-CN" altLang="en-US" b="1" dirty="0"/>
              <a:t>可变数目的形参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FDAB5-C957-46AD-A605-1368E9747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有时，无法提前预知给一个函数传递的参数个数，比如编写一个函数求一个学生的平均分数，但不知道实际运行中学生到底有几门课程。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C++</a:t>
            </a:r>
            <a:r>
              <a:rPr lang="zh-CN" altLang="en-US" dirty="0"/>
              <a:t>从</a:t>
            </a:r>
            <a:r>
              <a:rPr lang="en-US" dirty="0"/>
              <a:t>C</a:t>
            </a:r>
            <a:r>
              <a:rPr lang="zh-CN" altLang="en-US" dirty="0"/>
              <a:t>语言中继承了一个</a:t>
            </a:r>
            <a:r>
              <a:rPr lang="en-US" dirty="0"/>
              <a:t>3</a:t>
            </a:r>
            <a:r>
              <a:rPr lang="zh-CN" altLang="en-US" dirty="0"/>
              <a:t>个点</a:t>
            </a:r>
            <a:r>
              <a:rPr lang="en-US" dirty="0"/>
              <a:t>…</a:t>
            </a:r>
            <a:r>
              <a:rPr lang="zh-CN" altLang="en-US" dirty="0"/>
              <a:t>的可变形参。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可用定义下列形式的能接受可变数目参数的形参。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3BA0A5-39DC-48D3-889D-57A2CD66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0" y="5226367"/>
            <a:ext cx="4691920" cy="6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252361-0894-44B6-BE2C-9D6DDCB0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154940"/>
            <a:ext cx="6341054" cy="48539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5450A0-2793-4AF7-80DD-2D30AA61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834" y="2050732"/>
            <a:ext cx="5660899" cy="25720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9C43AE-F65F-4C2F-8ACB-FB66524B88B6}"/>
              </a:ext>
            </a:extLst>
          </p:cNvPr>
          <p:cNvSpPr txBox="1"/>
          <p:nvPr/>
        </p:nvSpPr>
        <p:spPr>
          <a:xfrm>
            <a:off x="1056640" y="5608320"/>
            <a:ext cx="9936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要使用</a:t>
            </a:r>
            <a:r>
              <a:rPr lang="en-US" sz="2600" dirty="0"/>
              <a:t>std::</a:t>
            </a:r>
            <a:r>
              <a:rPr lang="en-US" sz="2600" dirty="0" err="1"/>
              <a:t>initializer_list</a:t>
            </a:r>
            <a:r>
              <a:rPr lang="zh-CN" altLang="en-US" sz="2600" dirty="0"/>
              <a:t>模板，需要包含头文件</a:t>
            </a:r>
            <a:r>
              <a:rPr lang="en-US" sz="2600" dirty="0"/>
              <a:t>&lt;</a:t>
            </a:r>
            <a:r>
              <a:rPr lang="en-US" sz="2600" dirty="0" err="1"/>
              <a:t>initializer_list</a:t>
            </a:r>
            <a:r>
              <a:rPr lang="en-US" sz="2600" dirty="0"/>
              <a:t>&gt;</a:t>
            </a:r>
            <a:r>
              <a:rPr lang="zh-CN" altLang="en-US" sz="2600" dirty="0"/>
              <a:t>，但</a:t>
            </a:r>
            <a:r>
              <a:rPr lang="en-US" sz="2600" dirty="0"/>
              <a:t>&lt;iostream&gt;</a:t>
            </a:r>
            <a:r>
              <a:rPr lang="zh-CN" altLang="en-US" sz="2600" dirty="0"/>
              <a:t>已经包含了该头文件。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E040A4-21C2-46C9-B2ED-9565A6D5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 </a:t>
            </a:r>
            <a:r>
              <a:rPr lang="zh-CN" altLang="en-US" dirty="0"/>
              <a:t>递归函数：调用自身的函数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43337D-DC15-4912-94C5-1F429DB5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1" y="1921827"/>
            <a:ext cx="6539453" cy="28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D45974-1CD1-40AC-829C-D802BC59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6.4.1 </a:t>
            </a:r>
            <a:r>
              <a:rPr lang="zh-CN" altLang="en-US" b="1" dirty="0"/>
              <a:t>递归和递归函数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E809897-D144-4969-A5DB-3C0913D5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是一个任务分解的解决问题的方法，一个大的问题如果能够分解成和它类似的子问题，且子问题的解决方法和大问题是一样的，只不过问题的规模有所区别而已。这种情况下就可以采用递归的方法来解决这个问题。</a:t>
            </a:r>
            <a:endParaRPr lang="en-US" dirty="0"/>
          </a:p>
          <a:p>
            <a:r>
              <a:rPr lang="en-US" dirty="0"/>
              <a:t>n!=n*(n−1)!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D26D48-51B8-493B-873C-365CD4BF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77" y="3924617"/>
            <a:ext cx="8333614" cy="2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EEA9BB-D17D-4488-BB9A-25358B2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97" y="502284"/>
            <a:ext cx="7578070" cy="1326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8B1A3-CEC7-47D8-9996-504C346B4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0" y="2284094"/>
            <a:ext cx="9335992" cy="39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斐波那契数列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F0999-95B2-475F-AE7E-9707C5AA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" y="988060"/>
            <a:ext cx="7343775" cy="53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B4E94A-8CB3-4753-98E1-7DAFAF3C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67" y="1961197"/>
            <a:ext cx="6234351" cy="42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6D7EE1D-1E06-4FD2-BA0A-66C0E29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6.1.1 </a:t>
            </a:r>
            <a:r>
              <a:rPr lang="zh-CN" altLang="en-US" b="1" dirty="0"/>
              <a:t>最大公约数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两个正整数的最大公约数就是能被两者整除的最大正整数。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26E4F7-E578-4F1E-B328-807C1A72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43442"/>
            <a:ext cx="7548019" cy="4064318"/>
          </a:xfrm>
          <a:prstGeom prst="rect">
            <a:avLst/>
          </a:prstGeom>
        </p:spPr>
      </p:pic>
      <p:pic>
        <p:nvPicPr>
          <p:cNvPr id="9" name="图片 8" descr="GCD">
            <a:extLst>
              <a:ext uri="{FF2B5EF4-FFF2-40B4-BE49-F238E27FC236}">
                <a16:creationId xmlns:a16="http://schemas.microsoft.com/office/drawing/2014/main" id="{7DB42110-E767-4E4F-92EB-DF74E46052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8" y="2174841"/>
            <a:ext cx="3800822" cy="101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91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A3F53-34DF-49A6-A0D2-1ED8E041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75032"/>
            <a:ext cx="10515600" cy="4623371"/>
          </a:xfrm>
        </p:spPr>
        <p:txBody>
          <a:bodyPr/>
          <a:lstStyle/>
          <a:p>
            <a:r>
              <a:rPr lang="zh-CN" altLang="en-US" b="1" dirty="0"/>
              <a:t>最大公约数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0DBC6-1F6B-470A-A389-ED47B2C4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92" y="922655"/>
            <a:ext cx="4371975" cy="704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2F5E20-4EC1-4933-9BBF-06882FAC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14" y="2089150"/>
            <a:ext cx="6946547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6.4.2 </a:t>
            </a:r>
            <a:r>
              <a:rPr lang="zh-CN" altLang="en-US" b="1" dirty="0"/>
              <a:t>实战：二分查找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268413"/>
            <a:ext cx="8507413" cy="50403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针对</a:t>
            </a:r>
          </a:p>
          <a:p>
            <a:pPr lvl="1" eaLnBrk="1" hangingPunct="1"/>
            <a:r>
              <a:rPr lang="zh-CN" altLang="en-US" sz="2800" dirty="0"/>
              <a:t>基于有序的顺序表    </a:t>
            </a:r>
            <a:r>
              <a:rPr lang="en-US" altLang="zh-CN" sz="2800" dirty="0"/>
              <a:t>(5,7,13,25,31,46,52)</a:t>
            </a:r>
            <a:endParaRPr lang="zh-CN" altLang="en-US" sz="2800" dirty="0"/>
          </a:p>
          <a:p>
            <a:pPr eaLnBrk="1" hangingPunct="1"/>
            <a:r>
              <a:rPr lang="zh-CN" altLang="en-US" sz="3200" dirty="0"/>
              <a:t>基本思想</a:t>
            </a:r>
          </a:p>
          <a:p>
            <a:pPr lvl="1" eaLnBrk="1" hangingPunct="1"/>
            <a:r>
              <a:rPr lang="en-US" altLang="zh-CN" sz="2800" dirty="0"/>
              <a:t>middle = n/2</a:t>
            </a:r>
          </a:p>
          <a:p>
            <a:pPr lvl="1" eaLnBrk="1" hangingPunct="1"/>
            <a:r>
              <a:rPr lang="zh-CN" altLang="en-US" sz="2800" dirty="0"/>
              <a:t>比较</a:t>
            </a:r>
            <a:r>
              <a:rPr lang="en-US" altLang="zh-CN" sz="2800" dirty="0"/>
              <a:t>key </a:t>
            </a:r>
            <a:r>
              <a:rPr lang="zh-CN" altLang="en-US" sz="2800" dirty="0"/>
              <a:t>和 </a:t>
            </a:r>
            <a:r>
              <a:rPr lang="en-US" altLang="zh-CN" sz="2800" dirty="0"/>
              <a:t>Data[middle]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&lt; Data[middle]</a:t>
            </a:r>
            <a:r>
              <a:rPr lang="zh-CN" altLang="en-US" sz="2800" dirty="0"/>
              <a:t>：欲查找值在前半段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&gt; Data[middle]</a:t>
            </a:r>
            <a:r>
              <a:rPr lang="zh-CN" altLang="en-US" sz="2800" dirty="0"/>
              <a:t>：欲查找值在后半段</a:t>
            </a:r>
          </a:p>
          <a:p>
            <a:pPr lvl="1" eaLnBrk="1" hangingPunct="1"/>
            <a:r>
              <a:rPr lang="zh-CN" altLang="en-US" sz="2800" dirty="0"/>
              <a:t>若</a:t>
            </a:r>
            <a:r>
              <a:rPr lang="en-US" altLang="zh-CN" sz="2800" dirty="0"/>
              <a:t>key = Data[middle]</a:t>
            </a:r>
            <a:r>
              <a:rPr lang="zh-CN" altLang="en-US" sz="2800" dirty="0"/>
              <a:t>：查找成功</a:t>
            </a:r>
          </a:p>
          <a:p>
            <a:pPr lvl="1" eaLnBrk="1" hangingPunct="1"/>
            <a:r>
              <a:rPr lang="zh-CN" altLang="en-US" sz="2800" dirty="0"/>
              <a:t>若搜索区间已缩小到一个数据仍未找到：找不到</a:t>
            </a:r>
          </a:p>
        </p:txBody>
      </p:sp>
      <p:grpSp>
        <p:nvGrpSpPr>
          <p:cNvPr id="4" name="Group 101">
            <a:extLst>
              <a:ext uri="{FF2B5EF4-FFF2-40B4-BE49-F238E27FC236}">
                <a16:creationId xmlns:a16="http://schemas.microsoft.com/office/drawing/2014/main" id="{0D749311-2133-429B-B48A-ACB3D2F6E94D}"/>
              </a:ext>
            </a:extLst>
          </p:cNvPr>
          <p:cNvGrpSpPr>
            <a:grpSpLocks/>
          </p:cNvGrpSpPr>
          <p:nvPr/>
        </p:nvGrpSpPr>
        <p:grpSpPr bwMode="auto">
          <a:xfrm>
            <a:off x="7096400" y="2374737"/>
            <a:ext cx="822325" cy="811213"/>
            <a:chOff x="354" y="761"/>
            <a:chExt cx="518" cy="511"/>
          </a:xfrm>
        </p:grpSpPr>
        <p:sp>
          <p:nvSpPr>
            <p:cNvPr id="5" name="Text Box 102">
              <a:extLst>
                <a:ext uri="{FF2B5EF4-FFF2-40B4-BE49-F238E27FC236}">
                  <a16:creationId xmlns:a16="http://schemas.microsoft.com/office/drawing/2014/main" id="{D97E336F-24CE-4D61-BC67-55D681DE4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935"/>
              <a:ext cx="51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36000" bIns="72000">
              <a:spAutoFit/>
            </a:bodyPr>
            <a:lstStyle>
              <a:lvl1pPr>
                <a:spcBef>
                  <a:spcPct val="20000"/>
                </a:spcBef>
                <a:buChar char="•"/>
                <a:defRPr sz="3600" b="1">
                  <a:solidFill>
                    <a:srgbClr val="FF0000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800"/>
                <a:t>mid</a:t>
              </a:r>
            </a:p>
          </p:txBody>
        </p:sp>
        <p:sp>
          <p:nvSpPr>
            <p:cNvPr id="6" name="Line 103">
              <a:extLst>
                <a:ext uri="{FF2B5EF4-FFF2-40B4-BE49-F238E27FC236}">
                  <a16:creationId xmlns:a16="http://schemas.microsoft.com/office/drawing/2014/main" id="{DC24E256-5883-4E8D-9735-BB79F2581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" y="761"/>
              <a:ext cx="9" cy="2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36000" bIns="720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1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A7A9-F89B-4C4D-92BE-034681B6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6.4.2 </a:t>
            </a:r>
            <a:r>
              <a:rPr lang="zh-CN" altLang="en-US" b="1" dirty="0"/>
              <a:t>实战：二分查找的递归实现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B13B-44D7-4E8A-A44A-EDF134878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3"/>
            <a:ext cx="10515600" cy="33380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                          (5,7,13,</a:t>
            </a:r>
            <a:r>
              <a:rPr lang="en-US" altLang="zh-CN" dirty="0">
                <a:solidFill>
                  <a:srgbClr val="C00000"/>
                </a:solidFill>
              </a:rPr>
              <a:t>25</a:t>
            </a:r>
            <a:r>
              <a:rPr lang="en-US" altLang="zh-CN" dirty="0"/>
              <a:t>,31,46,52)</a:t>
            </a:r>
          </a:p>
          <a:p>
            <a:r>
              <a:rPr lang="zh-CN" altLang="en-US" dirty="0"/>
              <a:t>二分查找问题，可以看成一个递归问题：被分解为</a:t>
            </a:r>
            <a:r>
              <a:rPr lang="en-US" dirty="0"/>
              <a:t>3</a:t>
            </a:r>
            <a:r>
              <a:rPr lang="zh-CN" altLang="en-US" dirty="0"/>
              <a:t>个子问题：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1</a:t>
            </a:r>
            <a:r>
              <a:rPr lang="zh-CN" altLang="en-US" dirty="0"/>
              <a:t>）和中间的元素的直接比较问题；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2)   </a:t>
            </a:r>
            <a:r>
              <a:rPr lang="zh-CN" altLang="en-US" dirty="0"/>
              <a:t>左区间上的查找问题； </a:t>
            </a:r>
            <a:endParaRPr lang="en-US" altLang="zh-CN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   3)  </a:t>
            </a:r>
            <a:r>
              <a:rPr lang="zh-CN" altLang="en-US" dirty="0"/>
              <a:t>右区间上的查找问题。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A6A2E5-AA2E-478A-807B-026C42987BF1}"/>
              </a:ext>
            </a:extLst>
          </p:cNvPr>
          <p:cNvSpPr txBox="1"/>
          <p:nvPr/>
        </p:nvSpPr>
        <p:spPr>
          <a:xfrm>
            <a:off x="896644" y="4935984"/>
            <a:ext cx="9570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而左、右子区间的二分查找和原区间的二分查找过程是一样的。因此，可以写出基于递归的二分查找程序。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6E19-0AE0-481D-9636-052657B7E75E}"/>
              </a:ext>
            </a:extLst>
          </p:cNvPr>
          <p:cNvSpPr/>
          <p:nvPr/>
        </p:nvSpPr>
        <p:spPr>
          <a:xfrm>
            <a:off x="4296144" y="1533273"/>
            <a:ext cx="944880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27DDFF-31FA-4754-8179-6EAB7FFC8597}"/>
              </a:ext>
            </a:extLst>
          </p:cNvPr>
          <p:cNvSpPr/>
          <p:nvPr/>
        </p:nvSpPr>
        <p:spPr>
          <a:xfrm>
            <a:off x="5854282" y="1553593"/>
            <a:ext cx="1158240" cy="43688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58FDDE7-C45F-4A0D-B5A7-FCBB9AFEC202}"/>
              </a:ext>
            </a:extLst>
          </p:cNvPr>
          <p:cNvSpPr/>
          <p:nvPr/>
        </p:nvSpPr>
        <p:spPr>
          <a:xfrm>
            <a:off x="5352200" y="1553593"/>
            <a:ext cx="406400" cy="46736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DB0384-AA65-47E0-A8FE-7F2BE1CF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2366962"/>
            <a:ext cx="12096750" cy="42576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83A661-7CD0-4D1A-8535-6C486CFE27A7}"/>
              </a:ext>
            </a:extLst>
          </p:cNvPr>
          <p:cNvSpPr/>
          <p:nvPr/>
        </p:nvSpPr>
        <p:spPr>
          <a:xfrm>
            <a:off x="4478586" y="518160"/>
            <a:ext cx="944880" cy="4572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C01BC-7A30-48ED-B9DD-A3D634D07ACD}"/>
              </a:ext>
            </a:extLst>
          </p:cNvPr>
          <p:cNvSpPr/>
          <p:nvPr/>
        </p:nvSpPr>
        <p:spPr>
          <a:xfrm>
            <a:off x="5964212" y="538480"/>
            <a:ext cx="1209040" cy="436880"/>
          </a:xfrm>
          <a:prstGeom prst="rect">
            <a:avLst/>
          </a:prstGeom>
          <a:solidFill>
            <a:srgbClr val="FFC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804F925-BFEB-4159-9661-9E22E4A3C1BC}"/>
              </a:ext>
            </a:extLst>
          </p:cNvPr>
          <p:cNvSpPr/>
          <p:nvPr/>
        </p:nvSpPr>
        <p:spPr>
          <a:xfrm>
            <a:off x="5459794" y="528391"/>
            <a:ext cx="406400" cy="46736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F07A6F6-8376-4797-802D-C2FE8CD6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47753"/>
            <a:ext cx="10307320" cy="590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                                   (5,7,13,</a:t>
            </a:r>
            <a:r>
              <a:rPr lang="en-US" altLang="zh-CN" dirty="0">
                <a:solidFill>
                  <a:srgbClr val="C00000"/>
                </a:solidFill>
              </a:rPr>
              <a:t>25</a:t>
            </a:r>
            <a:r>
              <a:rPr lang="en-US" altLang="zh-CN" dirty="0"/>
              <a:t>,31,46,52)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0218C3-23F2-499D-BBE8-6870D6223977}"/>
              </a:ext>
            </a:extLst>
          </p:cNvPr>
          <p:cNvSpPr/>
          <p:nvPr/>
        </p:nvSpPr>
        <p:spPr>
          <a:xfrm>
            <a:off x="782320" y="3525520"/>
            <a:ext cx="8067040" cy="129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5BA130-91E1-4C3A-B4F1-7A76D893B762}"/>
              </a:ext>
            </a:extLst>
          </p:cNvPr>
          <p:cNvSpPr/>
          <p:nvPr/>
        </p:nvSpPr>
        <p:spPr>
          <a:xfrm>
            <a:off x="762000" y="4653280"/>
            <a:ext cx="11430000" cy="873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5D8262-4C29-4BE4-8C0D-C0D0877FC101}"/>
              </a:ext>
            </a:extLst>
          </p:cNvPr>
          <p:cNvSpPr/>
          <p:nvPr/>
        </p:nvSpPr>
        <p:spPr>
          <a:xfrm>
            <a:off x="670560" y="5435600"/>
            <a:ext cx="1143000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15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B3395E-4CA5-45E3-B716-46BDE8FD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72402"/>
            <a:ext cx="12096750" cy="42576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295C58-08C7-448F-B8BE-095E27BE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2" y="4467225"/>
            <a:ext cx="10467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68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F6DD-B8DB-453C-AB39-A87C943C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6.4.3</a:t>
            </a:r>
            <a:r>
              <a:rPr lang="zh-CN" altLang="en-US" b="1" dirty="0"/>
              <a:t>实战：汉诺塔问题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A4084-DB04-4CBD-B60A-F5D7B49A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77" y="1826577"/>
            <a:ext cx="5884863" cy="17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7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D3556-681B-43E5-8A88-A4A1E8D8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278130"/>
            <a:ext cx="7486650" cy="3314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1EEBFE-6BE3-44E2-91A6-368C7C29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45" y="3812540"/>
            <a:ext cx="6229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61A92C-7EA9-4D13-9A76-346E1BAB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" y="408787"/>
            <a:ext cx="11967098" cy="11537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48701E-FF05-4177-BBDB-2BC8041D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3" y="3240951"/>
            <a:ext cx="9662604" cy="2640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FE3381-3568-436A-9052-3AAB326EC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566" y="1381260"/>
            <a:ext cx="4629895" cy="1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27A75C-CFF4-4F02-AC65-1E3D708D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302778"/>
            <a:ext cx="11973089" cy="60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19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0281-003A-4BAA-860A-2137DA2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6.4.4 </a:t>
            </a:r>
            <a:r>
              <a:rPr lang="zh-CN" altLang="en-US" b="1" dirty="0"/>
              <a:t>实战：快速排序算法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1FB9C-302A-4AB2-ACC0-D5A2B9EA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57" y="1236027"/>
            <a:ext cx="3735850" cy="1649413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A687EBF6-551A-4547-AEDC-21C7DFDF1EE1}"/>
              </a:ext>
            </a:extLst>
          </p:cNvPr>
          <p:cNvSpPr/>
          <p:nvPr/>
        </p:nvSpPr>
        <p:spPr>
          <a:xfrm>
            <a:off x="3149600" y="1808480"/>
            <a:ext cx="3657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A981C300-09BC-4D17-ADF9-45D96A748CC4}"/>
              </a:ext>
            </a:extLst>
          </p:cNvPr>
          <p:cNvSpPr/>
          <p:nvPr/>
        </p:nvSpPr>
        <p:spPr>
          <a:xfrm>
            <a:off x="5608320" y="1696720"/>
            <a:ext cx="1960880" cy="558800"/>
          </a:xfrm>
          <a:prstGeom prst="wedgeRectCallout">
            <a:avLst>
              <a:gd name="adj1" fmla="val -69639"/>
              <a:gd name="adj2" fmla="val 2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</a:t>
            </a:r>
            <a:r>
              <a:rPr lang="zh-CN" altLang="en-US" sz="2800" b="1" dirty="0"/>
              <a:t>一次划分</a:t>
            </a:r>
            <a:r>
              <a:rPr lang="en-US" sz="2800" dirty="0"/>
              <a:t>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F6122B-56E7-4DA8-BE8B-706566FF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" y="3672545"/>
            <a:ext cx="12192000" cy="2602339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356152-43DD-48B2-92DE-5E11B41EA7BE}"/>
              </a:ext>
            </a:extLst>
          </p:cNvPr>
          <p:cNvSpPr/>
          <p:nvPr/>
        </p:nvSpPr>
        <p:spPr>
          <a:xfrm>
            <a:off x="576850" y="4988856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E8D1C8F-697F-432D-9A9D-DC6F856C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466473"/>
            <a:ext cx="10515600" cy="1148968"/>
          </a:xfrm>
        </p:spPr>
        <p:txBody>
          <a:bodyPr/>
          <a:lstStyle/>
          <a:p>
            <a:r>
              <a:rPr lang="zh-CN" altLang="en-US" dirty="0"/>
              <a:t>又要求另外</a:t>
            </a:r>
            <a:r>
              <a:rPr lang="en-US" dirty="0"/>
              <a:t>2</a:t>
            </a:r>
            <a:r>
              <a:rPr lang="zh-CN" altLang="en-US" dirty="0"/>
              <a:t>个整数（比如</a:t>
            </a:r>
            <a:r>
              <a:rPr lang="en-US" dirty="0"/>
              <a:t>36 </a:t>
            </a:r>
            <a:r>
              <a:rPr lang="zh-CN" altLang="en-US" dirty="0"/>
              <a:t>和</a:t>
            </a:r>
            <a:r>
              <a:rPr lang="en-US" dirty="0"/>
              <a:t>24</a:t>
            </a:r>
            <a:r>
              <a:rPr lang="zh-CN" altLang="en-US" dirty="0"/>
              <a:t>）的最大公约数，怎么办？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复制、黏贴、修改代码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35E52C-779E-4CD3-BAA2-96704EBF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57" y="1433830"/>
            <a:ext cx="7479983" cy="55601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DF791F-9888-4FC6-94B2-4C5EE7478B3A}"/>
              </a:ext>
            </a:extLst>
          </p:cNvPr>
          <p:cNvSpPr/>
          <p:nvPr/>
        </p:nvSpPr>
        <p:spPr>
          <a:xfrm>
            <a:off x="1889760" y="2143760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08B835-21DE-478B-B1DE-ACC1659C5CBE}"/>
              </a:ext>
            </a:extLst>
          </p:cNvPr>
          <p:cNvSpPr/>
          <p:nvPr/>
        </p:nvSpPr>
        <p:spPr>
          <a:xfrm>
            <a:off x="1867348" y="4488031"/>
            <a:ext cx="6868160" cy="20726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2EF31F2-C351-4B64-BF9D-46B136AE4E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947" y="130810"/>
            <a:ext cx="6800533" cy="7204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37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23584" y="301446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3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23584" y="621042"/>
            <a:ext cx="5664152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100631" y="1917181"/>
            <a:ext cx="6782739" cy="35550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0C5E06-4514-4F66-B4E0-5D63B664E19F}"/>
              </a:ext>
            </a:extLst>
          </p:cNvPr>
          <p:cNvSpPr/>
          <p:nvPr/>
        </p:nvSpPr>
        <p:spPr>
          <a:xfrm>
            <a:off x="8620216" y="1393795"/>
            <a:ext cx="559295" cy="701335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233796" y="2263411"/>
            <a:ext cx="6862639" cy="34662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73AA2-D661-4452-8860-C7FD524BE927}"/>
              </a:ext>
            </a:extLst>
          </p:cNvPr>
          <p:cNvSpPr/>
          <p:nvPr/>
        </p:nvSpPr>
        <p:spPr>
          <a:xfrm>
            <a:off x="11150352" y="2663301"/>
            <a:ext cx="426129" cy="621437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207164" y="2538618"/>
            <a:ext cx="3489124" cy="3732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9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1047367" y="2893724"/>
            <a:ext cx="3471367" cy="170490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7B874E-09C8-40F6-AF9F-CFE52FD3B326}"/>
              </a:ext>
            </a:extLst>
          </p:cNvPr>
          <p:cNvSpPr/>
          <p:nvPr/>
        </p:nvSpPr>
        <p:spPr>
          <a:xfrm>
            <a:off x="9605639" y="4021585"/>
            <a:ext cx="1589103" cy="461638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37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CF38EA-5863-4E89-A7B6-2D431D46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2" y="0"/>
            <a:ext cx="7915275" cy="6810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1DF18E-B6A2-45F3-B292-4C96350E41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24" y="1269506"/>
            <a:ext cx="4131076" cy="4752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A9122E-286C-4D89-8F50-3856874FA86F}"/>
              </a:ext>
            </a:extLst>
          </p:cNvPr>
          <p:cNvSpPr/>
          <p:nvPr/>
        </p:nvSpPr>
        <p:spPr>
          <a:xfrm>
            <a:off x="532462" y="4829056"/>
            <a:ext cx="5992625" cy="174042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661C45B-8C48-42E1-A511-9C7A019ED085}"/>
              </a:ext>
            </a:extLst>
          </p:cNvPr>
          <p:cNvSpPr/>
          <p:nvPr/>
        </p:nvSpPr>
        <p:spPr>
          <a:xfrm>
            <a:off x="8105313" y="5521911"/>
            <a:ext cx="550415" cy="41725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B90E9F-CD41-4ACD-B838-BDCE9B6A30AF}"/>
              </a:ext>
            </a:extLst>
          </p:cNvPr>
          <p:cNvSpPr/>
          <p:nvPr/>
        </p:nvSpPr>
        <p:spPr>
          <a:xfrm>
            <a:off x="9589363" y="5523390"/>
            <a:ext cx="550415" cy="417250"/>
          </a:xfrm>
          <a:prstGeom prst="ellipse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0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F49CEC-6AC6-4212-B340-CC4EECAB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4" y="948060"/>
            <a:ext cx="9853832" cy="42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77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CFFC-482A-4659-9556-D3658EC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6.4.5 </a:t>
            </a:r>
            <a:r>
              <a:rPr lang="zh-CN" altLang="en-US" b="1" dirty="0"/>
              <a:t>实战：迷宫问题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79BF-9499-41B8-815E-6F69BDCF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参看书（略）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6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给</a:t>
            </a:r>
            <a:r>
              <a:rPr lang="en-US" dirty="0"/>
              <a:t> “</a:t>
            </a:r>
            <a:r>
              <a:rPr lang="zh-CN" altLang="en-US" dirty="0"/>
              <a:t>求最大公约数的这段代码</a:t>
            </a:r>
            <a:r>
              <a:rPr lang="en-US" dirty="0"/>
              <a:t>”</a:t>
            </a:r>
            <a:r>
              <a:rPr lang="zh-CN" altLang="en-US" dirty="0"/>
              <a:t>起一个名字，即定义所谓的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B315E-F703-4076-99DC-F377A2F6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273810"/>
            <a:ext cx="9562966" cy="48323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721431-1907-4E03-93D6-FD7F5FDB56D6}"/>
              </a:ext>
            </a:extLst>
          </p:cNvPr>
          <p:cNvSpPr/>
          <p:nvPr/>
        </p:nvSpPr>
        <p:spPr>
          <a:xfrm>
            <a:off x="1137920" y="2255520"/>
            <a:ext cx="3017520" cy="477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D221F-EE55-45FE-A77C-C1A8842C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2797058"/>
            <a:ext cx="10515600" cy="772357"/>
          </a:xfrm>
        </p:spPr>
        <p:txBody>
          <a:bodyPr>
            <a:noAutofit/>
          </a:bodyPr>
          <a:lstStyle/>
          <a:p>
            <a:r>
              <a:rPr lang="en-US" sz="6000" b="1" dirty="0"/>
              <a:t>6.5 </a:t>
            </a:r>
            <a:r>
              <a:rPr lang="zh-CN" altLang="en-US" sz="6000" b="1" dirty="0"/>
              <a:t>函数重载与重载解析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926228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5EC84-06B2-4C1A-BF5A-712A20A4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6.5.1 </a:t>
            </a:r>
            <a:r>
              <a:rPr lang="zh-CN" altLang="en-US" b="1" dirty="0"/>
              <a:t>函数重载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可定义多个同名不同签名的函数，称之为</a:t>
            </a:r>
            <a:r>
              <a:rPr lang="zh-CN" altLang="en-US" b="1" dirty="0"/>
              <a:t>函数重载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函数名及其形参列表构成了</a:t>
            </a:r>
            <a:r>
              <a:rPr lang="zh-CN" altLang="en-US" b="1" dirty="0">
                <a:solidFill>
                  <a:srgbClr val="FF0000"/>
                </a:solidFill>
              </a:rPr>
              <a:t>函数的签名</a:t>
            </a:r>
            <a:r>
              <a:rPr lang="zh-CN" altLang="en-US" dirty="0"/>
              <a:t>，即只要函数的签名不同，就是不同的函数。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C4C0A6-8F7B-486A-8562-FAECE26D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146" y="2189316"/>
            <a:ext cx="4435156" cy="15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2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同一名字空间中的多个相同签名的函数，称之为</a:t>
            </a:r>
            <a:r>
              <a:rPr lang="zh-CN" altLang="en-US" b="1" dirty="0"/>
              <a:t>重定义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C++</a:t>
            </a:r>
            <a:r>
              <a:rPr lang="zh-CN" altLang="en-US" dirty="0"/>
              <a:t>不允许重定义！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B6490-68D3-4097-A547-88EA17B0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380" y="1603112"/>
            <a:ext cx="4543597" cy="105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形参不同和形参是否</a:t>
            </a:r>
            <a:r>
              <a:rPr lang="en-US" dirty="0"/>
              <a:t>const</a:t>
            </a:r>
            <a:r>
              <a:rPr lang="zh-CN" altLang="en-US" dirty="0"/>
              <a:t>也无关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下面的</a:t>
            </a:r>
            <a:r>
              <a:rPr lang="en-US" dirty="0"/>
              <a:t>2</a:t>
            </a:r>
            <a:r>
              <a:rPr lang="zh-CN" altLang="en-US" dirty="0"/>
              <a:t>个同名函数</a:t>
            </a:r>
            <a:r>
              <a:rPr lang="en-US" dirty="0"/>
              <a:t>f()</a:t>
            </a:r>
            <a:r>
              <a:rPr lang="zh-CN" altLang="en-US" dirty="0"/>
              <a:t>（或</a:t>
            </a:r>
            <a:r>
              <a:rPr lang="en-US" dirty="0"/>
              <a:t>g()</a:t>
            </a:r>
            <a:r>
              <a:rPr lang="zh-CN" altLang="en-US" dirty="0"/>
              <a:t>）的形参是不同的：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11E88D-1D60-4F66-9FD9-3577B9E3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94" y="1520717"/>
            <a:ext cx="5419725" cy="1685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9413AE-F849-4B30-A1CC-0D7A6E31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34" y="4174493"/>
            <a:ext cx="9107074" cy="19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769C3-E05D-4DE4-ABF4-BB488D06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941033"/>
            <a:ext cx="10515600" cy="4623371"/>
          </a:xfrm>
        </p:spPr>
        <p:txBody>
          <a:bodyPr/>
          <a:lstStyle/>
          <a:p>
            <a:r>
              <a:rPr lang="zh-CN" altLang="en-US" dirty="0"/>
              <a:t>如果函数不修改形参，应将参数声明为</a:t>
            </a:r>
            <a:r>
              <a:rPr lang="en-US" altLang="zh-CN" dirty="0"/>
              <a:t>const</a:t>
            </a:r>
            <a:r>
              <a:rPr lang="zh-CN" altLang="en-US" dirty="0"/>
              <a:t>。如：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0729CD-EE84-4CDE-9415-6B398ABE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23" y="1700847"/>
            <a:ext cx="5636578" cy="6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294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D8B0-FA76-4D5E-B9D8-A41500B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6.5.2 </a:t>
            </a:r>
            <a:r>
              <a:rPr lang="zh-CN" altLang="en-US" b="1" dirty="0"/>
              <a:t>重载解析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2C3A-78D8-4643-A364-6FAB5DBB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当有多个同名函数时，编译器根据实参来选择一个最合适的函数。这个选择最佳重载函数的过程称为</a:t>
            </a:r>
            <a:r>
              <a:rPr lang="zh-CN" altLang="en-US" b="1" dirty="0"/>
              <a:t>重载解析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重载解析的过程如下：</a:t>
            </a:r>
            <a:endParaRPr lang="en-US" dirty="0"/>
          </a:p>
          <a:p>
            <a:pPr lvl="0"/>
            <a:r>
              <a:rPr lang="zh-CN" altLang="en-US" dirty="0"/>
              <a:t>确定候选匹配函数集：同名的、可见的、数目匹配、可类型转换的同名函数。</a:t>
            </a:r>
            <a:endParaRPr lang="en-US" dirty="0"/>
          </a:p>
          <a:p>
            <a:pPr lvl="0"/>
            <a:r>
              <a:rPr lang="zh-CN" altLang="en-US" dirty="0"/>
              <a:t>按照实参和形参匹配度来选择最佳的匹配函数。匹配度分为：精确匹配、提升匹配、标准转换匹配、自定义转换匹配。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56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5112323-3734-4430-9841-664DF585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" y="460692"/>
            <a:ext cx="5458055" cy="17643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632B77-0B18-474B-AE48-3C17F27C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834640"/>
            <a:ext cx="2413000" cy="16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880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1B4F4-E34D-4C6D-BEB7-61C7FB49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0" y="771272"/>
            <a:ext cx="10515600" cy="462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重载解析的结果有</a:t>
            </a:r>
            <a:r>
              <a:rPr lang="en-US" dirty="0"/>
              <a:t>3</a:t>
            </a:r>
            <a:r>
              <a:rPr lang="zh-CN" altLang="en-US" dirty="0"/>
              <a:t>种：</a:t>
            </a:r>
            <a:endParaRPr lang="en-US" altLang="zh-CN" dirty="0"/>
          </a:p>
          <a:p>
            <a:pPr lvl="0"/>
            <a:r>
              <a:rPr lang="zh-CN" altLang="en-US" dirty="0"/>
              <a:t>只有唯一的最佳匹配函数。匹配成功。</a:t>
            </a:r>
            <a:endParaRPr lang="en-US" dirty="0"/>
          </a:p>
          <a:p>
            <a:pPr lvl="0"/>
            <a:r>
              <a:rPr lang="zh-CN" altLang="en-US" dirty="0"/>
              <a:t>没有找到任何匹配函数。匹配失败。</a:t>
            </a:r>
            <a:endParaRPr lang="en-US" dirty="0"/>
          </a:p>
          <a:p>
            <a:pPr lvl="0"/>
            <a:r>
              <a:rPr lang="zh-CN" altLang="en-US" dirty="0"/>
              <a:t>找到多个可以匹配的函数，无法区分谁是最佳匹配。匹配失败。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对于有多个最佳匹配的，可以在函数调用时通过强制类型转换选择唯一最佳的匹配函数，例如可以使用</a:t>
            </a:r>
            <a:r>
              <a:rPr lang="en-US" dirty="0"/>
              <a:t>f(3,static_cast&lt;int&gt;(5.6))</a:t>
            </a:r>
            <a:r>
              <a:rPr lang="zh-CN" altLang="en-US" dirty="0"/>
              <a:t>将第二参数转换为</a:t>
            </a:r>
            <a:r>
              <a:rPr lang="en-US" dirty="0"/>
              <a:t>int</a:t>
            </a:r>
            <a:r>
              <a:rPr lang="zh-CN" altLang="en-US" dirty="0"/>
              <a:t>类型，这个时候</a:t>
            </a:r>
            <a:r>
              <a:rPr lang="en-US" dirty="0"/>
              <a:t>f(</a:t>
            </a:r>
            <a:r>
              <a:rPr lang="en-US" dirty="0" err="1"/>
              <a:t>int,int</a:t>
            </a:r>
            <a:r>
              <a:rPr lang="en-US" dirty="0"/>
              <a:t>)</a:t>
            </a:r>
            <a:r>
              <a:rPr lang="zh-CN" altLang="en-US" dirty="0"/>
              <a:t>就是唯一最佳匹配函数，匹配成功。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6CD03-E1DE-447D-956F-9B2EFAE6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344552"/>
            <a:ext cx="10515600" cy="4623371"/>
          </a:xfrm>
        </p:spPr>
        <p:txBody>
          <a:bodyPr/>
          <a:lstStyle/>
          <a:p>
            <a:r>
              <a:rPr lang="zh-CN" altLang="en-US" dirty="0"/>
              <a:t>实参和形参匹配按照优先次序分为如下的四种类型：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5C7312-FE1C-4947-85CC-655106F0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1028065"/>
            <a:ext cx="112204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5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4A7-721B-4440-B69E-56225C6D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6.5.3 const</a:t>
            </a:r>
            <a:r>
              <a:rPr lang="zh-CN" altLang="en-US" b="1" dirty="0"/>
              <a:t>对象的引用或指针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73C3C-6C65-4D11-97DF-4223E1D6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在重载解析时，实参对形参的初始化和普通变量的初始化是一样的。</a:t>
            </a:r>
            <a:endParaRPr lang="en-US" altLang="zh-CN" dirty="0"/>
          </a:p>
          <a:p>
            <a:r>
              <a:rPr lang="zh-CN" altLang="en-US" dirty="0"/>
              <a:t>如，可以用</a:t>
            </a:r>
            <a:r>
              <a:rPr lang="en-US" dirty="0"/>
              <a:t>const</a:t>
            </a:r>
            <a:r>
              <a:rPr lang="zh-CN" altLang="en-US" dirty="0"/>
              <a:t>或</a:t>
            </a:r>
            <a:r>
              <a:rPr lang="en-US" dirty="0"/>
              <a:t>non-const</a:t>
            </a:r>
            <a:r>
              <a:rPr lang="zh-CN" altLang="en-US" dirty="0"/>
              <a:t>对象的指针或引用去初始化</a:t>
            </a:r>
            <a:r>
              <a:rPr lang="en-US" dirty="0"/>
              <a:t>const</a:t>
            </a:r>
            <a:r>
              <a:rPr lang="zh-CN" altLang="en-US" dirty="0"/>
              <a:t>对象的指针或引用，反过来，不能用</a:t>
            </a:r>
            <a:r>
              <a:rPr lang="en-US" dirty="0"/>
              <a:t>const</a:t>
            </a:r>
            <a:r>
              <a:rPr lang="zh-CN" altLang="en-US" dirty="0"/>
              <a:t>对象的指针或引用去初始化</a:t>
            </a:r>
            <a:r>
              <a:rPr lang="en-US" dirty="0"/>
              <a:t>non-const</a:t>
            </a:r>
            <a:r>
              <a:rPr lang="zh-CN" altLang="en-US" dirty="0"/>
              <a:t>指针或引用。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1E6-3AAA-4D90-84C0-4BE5C0BF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425832"/>
            <a:ext cx="10515600" cy="4623371"/>
          </a:xfrm>
        </p:spPr>
        <p:txBody>
          <a:bodyPr/>
          <a:lstStyle/>
          <a:p>
            <a:r>
              <a:rPr lang="zh-CN" altLang="en-US" dirty="0"/>
              <a:t>调用</a:t>
            </a:r>
            <a:r>
              <a:rPr lang="zh-CN" altLang="en-US" b="1" dirty="0"/>
              <a:t>函数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F3511B-0C81-4FFA-B5A2-DCD12512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62" y="1082674"/>
            <a:ext cx="8087916" cy="32251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C0CFCD-6839-40EC-B3AC-605A573198AB}"/>
              </a:ext>
            </a:extLst>
          </p:cNvPr>
          <p:cNvSpPr/>
          <p:nvPr/>
        </p:nvSpPr>
        <p:spPr>
          <a:xfrm>
            <a:off x="1463040" y="20015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397844-934A-4356-8F48-6A2957236DD7}"/>
              </a:ext>
            </a:extLst>
          </p:cNvPr>
          <p:cNvSpPr/>
          <p:nvPr/>
        </p:nvSpPr>
        <p:spPr>
          <a:xfrm>
            <a:off x="1473200" y="3423920"/>
            <a:ext cx="1422400" cy="426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10D793BF-2508-43DC-A8F7-B8948535F776}"/>
              </a:ext>
            </a:extLst>
          </p:cNvPr>
          <p:cNvSpPr/>
          <p:nvPr/>
        </p:nvSpPr>
        <p:spPr>
          <a:xfrm>
            <a:off x="4450080" y="1239520"/>
            <a:ext cx="3820160" cy="619760"/>
          </a:xfrm>
          <a:prstGeom prst="wedgeRectCallout">
            <a:avLst>
              <a:gd name="adj1" fmla="val -86376"/>
              <a:gd name="adj2" fmla="val 731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359CD861-F707-4282-B538-91B7468D5BC1}"/>
              </a:ext>
            </a:extLst>
          </p:cNvPr>
          <p:cNvSpPr/>
          <p:nvPr/>
        </p:nvSpPr>
        <p:spPr>
          <a:xfrm>
            <a:off x="4399280" y="3322320"/>
            <a:ext cx="3820160" cy="619760"/>
          </a:xfrm>
          <a:prstGeom prst="wedgeRectCallout">
            <a:avLst>
              <a:gd name="adj1" fmla="val -78131"/>
              <a:gd name="adj2" fmla="val 25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一次编写、多次调用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8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B6DB50-0F58-410A-87C4-4935109A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" y="1329054"/>
            <a:ext cx="11569627" cy="51530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D52547-7B5C-4B6C-8957-8589D3A4DD6D}"/>
              </a:ext>
            </a:extLst>
          </p:cNvPr>
          <p:cNvSpPr txBox="1"/>
          <p:nvPr/>
        </p:nvSpPr>
        <p:spPr>
          <a:xfrm>
            <a:off x="660400" y="355600"/>
            <a:ext cx="509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普通变量的初始化：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925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75C6A1-D0F3-4801-9266-C82AE0FA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147444"/>
            <a:ext cx="8120790" cy="5446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0BF5B7-4F58-48F1-A370-0AC2C43D6507}"/>
              </a:ext>
            </a:extLst>
          </p:cNvPr>
          <p:cNvSpPr txBox="1"/>
          <p:nvPr/>
        </p:nvSpPr>
        <p:spPr>
          <a:xfrm>
            <a:off x="660400" y="355600"/>
            <a:ext cx="509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函数形参的初始化：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6333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5F418-2678-439B-A311-1BC64FDC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6.6 </a:t>
            </a:r>
            <a:r>
              <a:rPr lang="en-US" dirty="0"/>
              <a:t>inline</a:t>
            </a:r>
            <a:r>
              <a:rPr lang="zh-CN" altLang="en-US" dirty="0"/>
              <a:t>函数（内联函数）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9A740-EBFA-47EE-99E6-93C54841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958968"/>
          </a:xfrm>
        </p:spPr>
        <p:txBody>
          <a:bodyPr/>
          <a:lstStyle/>
          <a:p>
            <a:r>
              <a:rPr lang="zh-CN" altLang="en-US" dirty="0"/>
              <a:t>用关键字</a:t>
            </a:r>
            <a:r>
              <a:rPr lang="en-US" dirty="0">
                <a:solidFill>
                  <a:srgbClr val="0070C0"/>
                </a:solidFill>
              </a:rPr>
              <a:t>inline</a:t>
            </a:r>
            <a:r>
              <a:rPr lang="zh-CN" altLang="en-US" dirty="0"/>
              <a:t>声明为一个函数为</a:t>
            </a:r>
            <a:r>
              <a:rPr lang="en-US" b="1" dirty="0">
                <a:solidFill>
                  <a:srgbClr val="002060"/>
                </a:solidFill>
              </a:rPr>
              <a:t>inline</a:t>
            </a:r>
            <a:r>
              <a:rPr lang="zh-CN" altLang="en-US" b="1" dirty="0">
                <a:solidFill>
                  <a:srgbClr val="002060"/>
                </a:solidFill>
              </a:rPr>
              <a:t>函数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002060"/>
                </a:solidFill>
              </a:rPr>
              <a:t>内联函数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编译器会将内联函数调用用函数体代码替换，称为</a:t>
            </a:r>
            <a:r>
              <a:rPr lang="zh-CN" altLang="en-US" b="1" dirty="0">
                <a:solidFill>
                  <a:srgbClr val="002060"/>
                </a:solidFill>
              </a:rPr>
              <a:t>内联展开</a:t>
            </a:r>
            <a:r>
              <a:rPr lang="zh-CN" altLang="en-US" dirty="0"/>
              <a:t>。好处：提高效率</a:t>
            </a:r>
            <a:endParaRPr lang="en-US" altLang="zh-CN" dirty="0"/>
          </a:p>
          <a:p>
            <a:r>
              <a:rPr lang="zh-CN" altLang="en-US" dirty="0"/>
              <a:t>编译器不保证内联展开。如：循环、复杂函数体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CDE9D-58C2-41D3-AB06-5D033B35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39" y="2051684"/>
            <a:ext cx="6260459" cy="20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2F2FB-792D-4DDF-B790-80695F1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6.7 </a:t>
            </a:r>
            <a:r>
              <a:rPr lang="en-US" dirty="0" err="1"/>
              <a:t>constrexpr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r>
              <a:rPr lang="zh-CN" altLang="en-US" dirty="0"/>
              <a:t>关键字可以用来修饰一个变量或函数，表示这个变量或函数的值是编译时可评估的。也就是说变量或函数的值是编译时就能确定的值且不会改变。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constexpr</a:t>
            </a:r>
            <a:r>
              <a:rPr lang="zh-CN" altLang="en-US" dirty="0"/>
              <a:t>修饰的变量必须初始化，且初始化表达式必须是一个常量表达式。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5AB0C-8B07-495F-A5A6-3A295A0E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72" y="4575492"/>
            <a:ext cx="4755299" cy="17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0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649352"/>
            <a:ext cx="10515600" cy="4623371"/>
          </a:xfrm>
        </p:spPr>
        <p:txBody>
          <a:bodyPr/>
          <a:lstStyle/>
          <a:p>
            <a:r>
              <a:rPr lang="en-US" dirty="0" err="1"/>
              <a:t>constexpr</a:t>
            </a:r>
            <a:r>
              <a:rPr lang="zh-CN" altLang="en-US" dirty="0"/>
              <a:t>用于修饰一个函数时，表示这个函数的值可以是一个常量表达式，但也不一定是常量表达式，只有它的参数或返回值表达式是常量表达式时，它才是一个常量表达式。如果</a:t>
            </a:r>
            <a:r>
              <a:rPr lang="en-US" dirty="0" err="1"/>
              <a:t>constexpr</a:t>
            </a:r>
            <a:r>
              <a:rPr lang="zh-CN" altLang="en-US" dirty="0"/>
              <a:t>函数是一个常量表达式，则可以用它的值对</a:t>
            </a:r>
            <a:r>
              <a:rPr lang="en-US" dirty="0" err="1"/>
              <a:t>constexpr</a:t>
            </a:r>
            <a:r>
              <a:rPr lang="zh-CN" altLang="en-US" dirty="0"/>
              <a:t>变量进行初始化。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26CB4-B51A-44B1-9C75-D3CAD490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2772410"/>
            <a:ext cx="864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368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4A7A-9789-4262-8DCA-5A882BE0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649352"/>
            <a:ext cx="10515600" cy="4623371"/>
          </a:xfrm>
        </p:spPr>
        <p:txBody>
          <a:bodyPr/>
          <a:lstStyle/>
          <a:p>
            <a:r>
              <a:rPr lang="zh-CN" altLang="en-US" dirty="0"/>
              <a:t>常量表达式就是在编译时能确定值的表达式，可以是一个文字量或者是</a:t>
            </a:r>
            <a:r>
              <a:rPr lang="en-US" dirty="0"/>
              <a:t>const</a:t>
            </a:r>
            <a:r>
              <a:rPr lang="zh-CN" altLang="en-US" dirty="0"/>
              <a:t>或</a:t>
            </a:r>
            <a:r>
              <a:rPr lang="en-US" dirty="0" err="1"/>
              <a:t>constexpr</a:t>
            </a:r>
            <a:r>
              <a:rPr lang="zh-CN" altLang="en-US" dirty="0"/>
              <a:t>修饰的常量表达式或</a:t>
            </a:r>
            <a:r>
              <a:rPr lang="en-US" dirty="0" err="1"/>
              <a:t>constrexpr</a:t>
            </a:r>
            <a:r>
              <a:rPr lang="zh-CN" altLang="en-US" dirty="0"/>
              <a:t>函数。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EF41144-CCB7-42DC-A6C9-7809C79F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" y="1751012"/>
            <a:ext cx="11968481" cy="48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4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61083-3627-4D31-BA9B-6ECC39FF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</a:t>
            </a:r>
            <a:r>
              <a:rPr lang="zh-CN" altLang="en-US" b="1" dirty="0"/>
              <a:t>和</a:t>
            </a:r>
            <a:r>
              <a:rPr lang="en-US" b="1" dirty="0" err="1"/>
              <a:t>constexpr</a:t>
            </a:r>
            <a:r>
              <a:rPr lang="zh-CN" altLang="en-US" b="1" dirty="0"/>
              <a:t>的区别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6FCE2-51A1-49DB-BF9E-5AD8CD08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85912"/>
            <a:ext cx="11906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2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1CC2-8D6A-412D-BFC3-CB4D21EF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重温</a:t>
            </a:r>
            <a:r>
              <a:rPr lang="en-US" b="1" dirty="0"/>
              <a:t>const</a:t>
            </a:r>
            <a:r>
              <a:rPr lang="zh-CN" altLang="en-US" dirty="0"/>
              <a:t>：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35F47C-20C7-4BDB-B3E7-837A0CC7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50645"/>
            <a:ext cx="115157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60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867D-39DF-489C-BBF1-B2CB0CB2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</a:t>
            </a:r>
            <a:r>
              <a:rPr lang="en-US" dirty="0"/>
              <a:t>const</a:t>
            </a:r>
            <a:r>
              <a:rPr lang="zh-CN" altLang="en-US" dirty="0"/>
              <a:t>修饰返回值的函数不是常量表达式，而</a:t>
            </a:r>
            <a:r>
              <a:rPr lang="en-US" dirty="0" err="1"/>
              <a:t>constexpr</a:t>
            </a:r>
            <a:r>
              <a:rPr lang="zh-CN" altLang="en-US" dirty="0"/>
              <a:t>函数可能是也可能不是常量表达式。</a:t>
            </a:r>
            <a:br>
              <a:rPr lang="en-US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93242-C711-403F-9F45-F251904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7" y="1628774"/>
            <a:ext cx="11683032" cy="41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818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F1BAC-D0AA-40CC-8AAF-55A2E37B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2969778"/>
            <a:ext cx="11678920" cy="901182"/>
          </a:xfrm>
        </p:spPr>
        <p:txBody>
          <a:bodyPr>
            <a:noAutofit/>
          </a:bodyPr>
          <a:lstStyle/>
          <a:p>
            <a:r>
              <a:rPr lang="en-US" sz="6000" b="1" dirty="0"/>
              <a:t>6.8 </a:t>
            </a:r>
            <a:r>
              <a:rPr lang="zh-CN" altLang="en-US" sz="6000" b="1" dirty="0"/>
              <a:t>实战：二维字符图形库</a:t>
            </a:r>
            <a:r>
              <a:rPr lang="en-US" sz="6000" b="1" dirty="0" err="1"/>
              <a:t>ChGL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876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BD95-0930-4C7B-BAF1-14C3C1A1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547752"/>
            <a:ext cx="10515600" cy="4623371"/>
          </a:xfrm>
        </p:spPr>
        <p:txBody>
          <a:bodyPr/>
          <a:lstStyle/>
          <a:p>
            <a:r>
              <a:rPr lang="en-US" dirty="0"/>
              <a:t>GCD</a:t>
            </a:r>
            <a:r>
              <a:rPr lang="zh-CN" altLang="en-US" dirty="0"/>
              <a:t>函数名前面的</a:t>
            </a:r>
            <a:r>
              <a:rPr lang="en-US" dirty="0"/>
              <a:t>void</a:t>
            </a:r>
            <a:r>
              <a:rPr lang="zh-CN" altLang="en-US" dirty="0"/>
              <a:t>关键字，说明这个函数不返回值或者说返回类型是</a:t>
            </a:r>
            <a:r>
              <a:rPr lang="en-US" dirty="0"/>
              <a:t>void</a:t>
            </a:r>
            <a:r>
              <a:rPr lang="zh-CN" altLang="en-US" dirty="0"/>
              <a:t>（即</a:t>
            </a:r>
            <a:r>
              <a:rPr lang="zh-CN" altLang="en-US" b="1" dirty="0"/>
              <a:t>无类型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也可以让被调用函数返回一个非</a:t>
            </a:r>
            <a:r>
              <a:rPr lang="en-US" dirty="0"/>
              <a:t>void</a:t>
            </a:r>
            <a:r>
              <a:rPr lang="zh-CN" altLang="en-US" dirty="0"/>
              <a:t>类型如</a:t>
            </a:r>
            <a:r>
              <a:rPr lang="en-US" dirty="0"/>
              <a:t>int</a:t>
            </a:r>
            <a:r>
              <a:rPr lang="zh-CN" altLang="en-US" dirty="0"/>
              <a:t>类型的一个值（结果），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D7D2C1-4B32-44A3-8855-09A0430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8" y="2476500"/>
            <a:ext cx="5516274" cy="31318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03B4CA-DA5A-4BC7-97D1-74212A5E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27" y="2419032"/>
            <a:ext cx="8443944" cy="32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彩色显示器和图形库</a:t>
            </a:r>
            <a:r>
              <a:rPr lang="en-US" altLang="zh-CN" sz="3600" b="1" dirty="0"/>
              <a:t>OpenGL</a:t>
            </a:r>
            <a:endParaRPr lang="en-US" sz="36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zh-CN" altLang="en-US" dirty="0"/>
              <a:t>彩色显示器的屏幕实际是由很多像素构成的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OpenGL</a:t>
            </a:r>
            <a:r>
              <a:rPr lang="zh-CN" altLang="en-US" dirty="0"/>
              <a:t>等图形库通过提供许多</a:t>
            </a:r>
            <a:r>
              <a:rPr lang="en-US" dirty="0"/>
              <a:t>API</a:t>
            </a:r>
            <a:r>
              <a:rPr lang="zh-CN" altLang="en-US" dirty="0"/>
              <a:t>函数给程序员，程序员调用这些</a:t>
            </a:r>
            <a:r>
              <a:rPr lang="en-US" dirty="0"/>
              <a:t>API</a:t>
            </a:r>
            <a:r>
              <a:rPr lang="zh-CN" altLang="en-US" dirty="0"/>
              <a:t>函数完成各种复杂的图形绘制任务。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295BD-160C-4C36-B975-896D98D5F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54" y="2165032"/>
            <a:ext cx="5211445" cy="2071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9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二维字符图形库</a:t>
            </a:r>
            <a:r>
              <a:rPr lang="en-US" sz="3600" b="1" dirty="0" err="1">
                <a:solidFill>
                  <a:srgbClr val="002060"/>
                </a:solidFill>
              </a:rPr>
              <a:t>ChGL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zh-CN" altLang="en-US" dirty="0"/>
              <a:t>控制台程序只能显示字符</a:t>
            </a:r>
            <a:endParaRPr lang="en-US" altLang="zh-CN" dirty="0"/>
          </a:p>
          <a:p>
            <a:r>
              <a:rPr lang="zh-CN" altLang="en-US" dirty="0"/>
              <a:t>控制台模拟彩色显示器：字符模拟像素，不同字符模拟像素颜色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18507-5983-47BF-B3AF-A4C09DF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2653347"/>
            <a:ext cx="6848088" cy="425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64CCF7-4B66-48D5-A9A2-ABFC9EAA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32" y="3413760"/>
            <a:ext cx="8673737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21E48-B6AA-42F6-A736-C17646CF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16418"/>
            <a:ext cx="10515600" cy="772357"/>
          </a:xfrm>
        </p:spPr>
        <p:txBody>
          <a:bodyPr/>
          <a:lstStyle/>
          <a:p>
            <a:r>
              <a:rPr lang="en-US" dirty="0" err="1"/>
              <a:t>frame_buffer</a:t>
            </a:r>
            <a:r>
              <a:rPr lang="en-US" dirty="0"/>
              <a:t>:   </a:t>
            </a:r>
            <a:r>
              <a:rPr lang="zh-CN" altLang="en-US" dirty="0"/>
              <a:t>存储画面图像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FA801-E91E-415F-B61A-6C7792CC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954152"/>
            <a:ext cx="10515600" cy="4623371"/>
          </a:xfrm>
        </p:spPr>
        <p:txBody>
          <a:bodyPr/>
          <a:lstStyle/>
          <a:p>
            <a:r>
              <a:rPr lang="en-US" dirty="0" err="1"/>
              <a:t>frame_buffer</a:t>
            </a:r>
            <a:r>
              <a:rPr lang="zh-CN" altLang="en-US" dirty="0"/>
              <a:t>是一个字符</a:t>
            </a:r>
            <a:r>
              <a:rPr lang="en-US" dirty="0"/>
              <a:t>color</a:t>
            </a:r>
            <a:r>
              <a:rPr lang="zh-CN" altLang="en-US" dirty="0"/>
              <a:t>（</a:t>
            </a:r>
            <a:r>
              <a:rPr lang="en-US" dirty="0"/>
              <a:t>char</a:t>
            </a:r>
            <a:r>
              <a:rPr lang="zh-CN" altLang="en-US" dirty="0"/>
              <a:t>）类型的指针，指向动态分配的内存，用来表示帧缓冲器字符像素矩阵， </a:t>
            </a:r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655F04-3B7D-4AC5-9161-14D7EC39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02" y="1746250"/>
            <a:ext cx="666738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40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42A1A-9DF3-4655-8E37-AC56A154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二维字符图形库</a:t>
            </a:r>
            <a:r>
              <a:rPr lang="en-US" sz="3600" b="1" dirty="0" err="1">
                <a:solidFill>
                  <a:srgbClr val="002060"/>
                </a:solidFill>
              </a:rPr>
              <a:t>ChGL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90590-07B7-4BB3-ACC3-7505B8C4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207127"/>
          </a:xfrm>
        </p:spPr>
        <p:txBody>
          <a:bodyPr>
            <a:norm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B6D2C5-1C3E-43D4-B9D0-59501BD0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" y="2395537"/>
            <a:ext cx="11496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85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初始化窗口：分配</a:t>
            </a:r>
            <a:r>
              <a:rPr lang="en-US" altLang="zh-CN" dirty="0" err="1"/>
              <a:t>framerbuffer</a:t>
            </a:r>
            <a:r>
              <a:rPr lang="zh-CN" altLang="en-US" dirty="0"/>
              <a:t>空间，清空颜色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7CDCFE-32E8-4E71-8071-713CCD35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4" y="1555750"/>
            <a:ext cx="7855586" cy="3419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45EC9-A7BB-4FDF-AF7E-191B116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061" y="2811556"/>
            <a:ext cx="3924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9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FF3F1-D928-4B10-842D-FC7FE69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读、写</a:t>
            </a:r>
            <a:r>
              <a:rPr lang="en-US" altLang="zh-CN" dirty="0"/>
              <a:t>framebuffer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A394B2-5260-4E35-A1E7-2757359B9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899" y="1486852"/>
            <a:ext cx="8130711" cy="23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067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清空窗口：将所有像素颜色设置为背景颜色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BC251-3FB6-4EF7-AC61-5410820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14" y="1537686"/>
            <a:ext cx="8658225" cy="236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973240-C89C-46D4-935C-8D90D366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5" y="3197160"/>
            <a:ext cx="3487846" cy="30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4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0266-0BBF-4BE3-AECC-788E730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销毁窗口：释放帧缓冲器占用的内存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973240-C89C-46D4-935C-8D90D36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15" y="3197160"/>
            <a:ext cx="3487846" cy="30814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0D4C06-D5F2-4B02-86D7-EFEA71E4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2" y="1541940"/>
            <a:ext cx="4305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633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6E9D-C40A-4454-8E48-DAE8A8D9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显示帧缓冲区的图像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14BEC1-D85F-48C9-8D57-1A4EA4BB2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2" y="1726707"/>
            <a:ext cx="10029823" cy="25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75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C859-FFBD-4594-922E-F89884F6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测试一下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13F1B1-1C9C-462F-91E9-CD6EE0A2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125"/>
            <a:ext cx="12192000" cy="3799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8B4312-2204-4492-BF1E-AFB21A406E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18" y="966078"/>
            <a:ext cx="2943140" cy="2380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2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FFA-A64F-49AD-BAC2-9D5EC1D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6.1.2 </a:t>
            </a:r>
            <a:r>
              <a:rPr lang="zh-CN" altLang="en-US" b="1" dirty="0"/>
              <a:t>函数的定义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BE48E-370F-46BC-B20E-92B5A8E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函数定义格式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7A0AED-C1E6-406D-AB9F-1F0A6970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65" y="1358582"/>
            <a:ext cx="4714875" cy="20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090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C859-FFBD-4594-922E-F89884F6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测试一下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28EB20-E38D-49E7-A71B-2353ECFD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8" y="1982641"/>
            <a:ext cx="12192000" cy="24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1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94131-73E6-4FE3-A57A-B4BE9E18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绘制一个正弦</a:t>
            </a:r>
            <a:r>
              <a:rPr lang="en-US" dirty="0"/>
              <a:t>sin</a:t>
            </a:r>
            <a:r>
              <a:rPr lang="zh-CN" altLang="en-US" dirty="0"/>
              <a:t>曲线。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0C44E2-2713-41E9-A0A6-49264342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3" y="1209675"/>
            <a:ext cx="9296400" cy="5648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F85F880-E759-7931-518A-06C5EF01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9355" y="3429000"/>
            <a:ext cx="3957377" cy="2787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77204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5EE2-5CD6-4077-B61C-38BF2C91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曲线绘制</a:t>
            </a:r>
            <a:r>
              <a:rPr lang="en-US" b="1" dirty="0" err="1"/>
              <a:t>api</a:t>
            </a:r>
            <a:r>
              <a:rPr lang="zh-CN" altLang="en-US" b="1" dirty="0"/>
              <a:t>函数</a:t>
            </a:r>
            <a:r>
              <a:rPr lang="en-US" b="1" dirty="0"/>
              <a:t>plot()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012DF0-FBAA-4E97-9FF7-619C631E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4" y="1427083"/>
            <a:ext cx="4178422" cy="313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80B90-3FEE-4CDB-936C-696F628B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98" y="3408154"/>
            <a:ext cx="4380813" cy="328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6257E8-4E81-4B08-A368-778E4E57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13" y="0"/>
            <a:ext cx="4545367" cy="340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1567D-D932-53C4-FCBE-939BE562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06FB4-01E3-1770-A087-755A90B8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10448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https://github.com/hwdong-net/cplusplus17/blob/master/code/06.cpp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1046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1470" y="482918"/>
            <a:ext cx="9144000" cy="2387600"/>
          </a:xfrm>
        </p:spPr>
        <p:txBody>
          <a:bodyPr/>
          <a:lstStyle/>
          <a:p>
            <a:r>
              <a:rPr lang="zh-CN" altLang="en-US" sz="7000" dirty="0"/>
              <a:t>基于</a:t>
            </a:r>
            <a:r>
              <a:rPr lang="en-US" altLang="zh-CN" sz="7000" dirty="0" err="1"/>
              <a:t>ChGL</a:t>
            </a:r>
            <a:r>
              <a:rPr lang="zh-CN" altLang="en-US" sz="7000" dirty="0"/>
              <a:t>的</a:t>
            </a:r>
            <a:r>
              <a:rPr lang="en-US" altLang="zh-CN" sz="7000" dirty="0"/>
              <a:t>Pong</a:t>
            </a:r>
            <a:r>
              <a:rPr lang="zh-CN" altLang="en-US" sz="7000" dirty="0"/>
              <a:t>游戏</a:t>
            </a:r>
          </a:p>
        </p:txBody>
      </p:sp>
      <p:sp>
        <p:nvSpPr>
          <p:cNvPr id="4" name="副标题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0000" lnSpcReduction="20000"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en-US" altLang="zh-CN" sz="4000" dirty="0" err="1">
                <a:solidFill>
                  <a:srgbClr val="C00000"/>
                </a:solidFill>
                <a:latin typeface="+mn-ea"/>
                <a:ea typeface="+mn-ea"/>
                <a:cs typeface="Noto Sans Cond Blk" panose="020B0A06040504020204" pitchFamily="34"/>
              </a:rPr>
              <a:t>Youtube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: hwdong</a:t>
            </a: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4000" dirty="0" err="1">
                <a:latin typeface="+mn-ea"/>
                <a:ea typeface="+mn-ea"/>
                <a:cs typeface="Noto Sans Cond Blk" panose="020B0A06040504020204" pitchFamily="34"/>
              </a:rPr>
              <a:t>博客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</a:rPr>
              <a:t>： </a:t>
            </a:r>
            <a:r>
              <a:rPr lang="en-US" altLang="zh-CN" sz="4000" dirty="0" err="1">
                <a:latin typeface="+mn-ea"/>
                <a:ea typeface="+mn-ea"/>
                <a:cs typeface="Noto Sans Cond Blk" panose="020B0A06040504020204" pitchFamily="34"/>
                <a:hlinkClick r:id="rId3" action="ppaction://hlinkfile"/>
              </a:rPr>
              <a:t>https://hwdong-net.github.io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游戏的程序框架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游戏初始化</a:t>
            </a:r>
            <a:endParaRPr lang="en-US" altLang="zh-CN" dirty="0"/>
          </a:p>
          <a:p>
            <a:r>
              <a:rPr lang="zh-CN" altLang="en-US" dirty="0"/>
              <a:t>游戏的循环：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-</a:t>
            </a:r>
            <a:r>
              <a:rPr lang="zh-CN" altLang="en-US" dirty="0"/>
              <a:t> 处理用户输入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更新游戏的数据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- </a:t>
            </a:r>
            <a:r>
              <a:rPr lang="zh-CN" altLang="en-US" dirty="0"/>
              <a:t>绘制场景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63" y="1578044"/>
            <a:ext cx="6073582" cy="468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83" y="2412586"/>
            <a:ext cx="10515600" cy="1325563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ChGL</a:t>
            </a:r>
            <a:r>
              <a:rPr lang="zh-CN" altLang="en-US" dirty="0"/>
              <a:t>和函数重写</a:t>
            </a:r>
            <a:r>
              <a:rPr lang="en-US" altLang="zh-CN" dirty="0"/>
              <a:t>Pong</a:t>
            </a:r>
            <a:r>
              <a:rPr lang="zh-CN" altLang="en-US" dirty="0"/>
              <a:t>游戏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060589"/>
          </a:xfrm>
        </p:spPr>
        <p:txBody>
          <a:bodyPr/>
          <a:lstStyle/>
          <a:p>
            <a:r>
              <a:rPr lang="zh-CN" altLang="en-US" dirty="0"/>
              <a:t>初始化游戏数据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游戏中的数据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2" y="2583966"/>
            <a:ext cx="10050117" cy="214043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63" y="274982"/>
            <a:ext cx="6330420" cy="6636026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95" y="608564"/>
            <a:ext cx="10273314" cy="3698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2234</Words>
  <Application>Microsoft Office PowerPoint</Application>
  <PresentationFormat>宽屏</PresentationFormat>
  <Paragraphs>230</Paragraphs>
  <Slides>110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18" baseType="lpstr">
      <vt:lpstr>Noto Sans Blk</vt:lpstr>
      <vt:lpstr>Noto Sans Cond Med</vt:lpstr>
      <vt:lpstr>等线</vt:lpstr>
      <vt:lpstr>Arial</vt:lpstr>
      <vt:lpstr>Calibri</vt:lpstr>
      <vt:lpstr>Calibri Light</vt:lpstr>
      <vt:lpstr>Courier New</vt:lpstr>
      <vt:lpstr>Office 主题​​</vt:lpstr>
      <vt:lpstr>第6章  函 数</vt:lpstr>
      <vt:lpstr>6.1函数是命名的程序块</vt:lpstr>
      <vt:lpstr>6.1.1 最大公约数</vt:lpstr>
      <vt:lpstr>6.1.1 最大公约数</vt:lpstr>
      <vt:lpstr>PowerPoint 演示文稿</vt:lpstr>
      <vt:lpstr>PowerPoint 演示文稿</vt:lpstr>
      <vt:lpstr>PowerPoint 演示文稿</vt:lpstr>
      <vt:lpstr>PowerPoint 演示文稿</vt:lpstr>
      <vt:lpstr>6.1.2 函数的定义</vt:lpstr>
      <vt:lpstr>6.1.2 函数的定义</vt:lpstr>
      <vt:lpstr>6.1.2 函数的定义</vt:lpstr>
      <vt:lpstr>6.1.2 函数的定义</vt:lpstr>
      <vt:lpstr>PowerPoint 演示文稿</vt:lpstr>
      <vt:lpstr>PowerPoint 演示文稿</vt:lpstr>
      <vt:lpstr>PowerPoint 演示文稿</vt:lpstr>
      <vt:lpstr>6.2静态（static）变量</vt:lpstr>
      <vt:lpstr>PowerPoint 演示文稿</vt:lpstr>
      <vt:lpstr>PowerPoint 演示文稿</vt:lpstr>
      <vt:lpstr>6.3 函数的形参</vt:lpstr>
      <vt:lpstr>PowerPoint 演示文稿</vt:lpstr>
      <vt:lpstr>PowerPoint 演示文稿</vt:lpstr>
      <vt:lpstr>6.3.2 默认参数</vt:lpstr>
      <vt:lpstr>6.3.2 默认参数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6.3.3 数组作为形参</vt:lpstr>
      <vt:lpstr>PowerPoint 演示文稿</vt:lpstr>
      <vt:lpstr>6.3.4 const与形参</vt:lpstr>
      <vt:lpstr>6.3.5 可变数目的形参</vt:lpstr>
      <vt:lpstr>PowerPoint 演示文稿</vt:lpstr>
      <vt:lpstr>6.4 递归函数：调用自身的函数</vt:lpstr>
      <vt:lpstr>6.4.1 递归和递归函数</vt:lpstr>
      <vt:lpstr>PowerPoint 演示文稿</vt:lpstr>
      <vt:lpstr>PowerPoint 演示文稿</vt:lpstr>
      <vt:lpstr>PowerPoint 演示文稿</vt:lpstr>
      <vt:lpstr>6.4.2 实战：二分查找</vt:lpstr>
      <vt:lpstr>6.4.2 实战：二分查找的递归实现</vt:lpstr>
      <vt:lpstr>PowerPoint 演示文稿</vt:lpstr>
      <vt:lpstr>PowerPoint 演示文稿</vt:lpstr>
      <vt:lpstr>6.4.3实战：汉诺塔问题</vt:lpstr>
      <vt:lpstr>PowerPoint 演示文稿</vt:lpstr>
      <vt:lpstr>PowerPoint 演示文稿</vt:lpstr>
      <vt:lpstr>PowerPoint 演示文稿</vt:lpstr>
      <vt:lpstr>6.4.4 实战：快速排序算法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6.4.5 实战：迷宫问题</vt:lpstr>
      <vt:lpstr>6.5 函数重载与重载解析</vt:lpstr>
      <vt:lpstr>6.5.1 函数重载</vt:lpstr>
      <vt:lpstr>PowerPoint 演示文稿</vt:lpstr>
      <vt:lpstr>PowerPoint 演示文稿</vt:lpstr>
      <vt:lpstr>PowerPoint 演示文稿</vt:lpstr>
      <vt:lpstr>6.5.2 重载解析</vt:lpstr>
      <vt:lpstr>PowerPoint 演示文稿</vt:lpstr>
      <vt:lpstr>PowerPoint 演示文稿</vt:lpstr>
      <vt:lpstr>PowerPoint 演示文稿</vt:lpstr>
      <vt:lpstr>6.5.3 const对象的引用或指针</vt:lpstr>
      <vt:lpstr>PowerPoint 演示文稿</vt:lpstr>
      <vt:lpstr>PowerPoint 演示文稿</vt:lpstr>
      <vt:lpstr>6.6 inline函数（内联函数）</vt:lpstr>
      <vt:lpstr>6.7 constrexpr</vt:lpstr>
      <vt:lpstr>PowerPoint 演示文稿</vt:lpstr>
      <vt:lpstr>PowerPoint 演示文稿</vt:lpstr>
      <vt:lpstr>const和constexpr的区别：</vt:lpstr>
      <vt:lpstr>重温const：</vt:lpstr>
      <vt:lpstr>用const修饰返回值的函数不是常量表达式，而constexpr函数可能是也可能不是常量表达式。 </vt:lpstr>
      <vt:lpstr>6.8 实战：二维字符图形库ChGL</vt:lpstr>
      <vt:lpstr>彩色显示器和图形库OpenGL</vt:lpstr>
      <vt:lpstr>二维字符图形库ChGL</vt:lpstr>
      <vt:lpstr>frame_buffer:   存储画面图像</vt:lpstr>
      <vt:lpstr>二维字符图形库ChGL</vt:lpstr>
      <vt:lpstr>初始化窗口：分配framerbuffer空间，清空颜色</vt:lpstr>
      <vt:lpstr>读、写framebuffer</vt:lpstr>
      <vt:lpstr>清空窗口：将所有像素颜色设置为背景颜色</vt:lpstr>
      <vt:lpstr>销毁窗口：释放帧缓冲器占用的内存</vt:lpstr>
      <vt:lpstr>显示帧缓冲区的图像</vt:lpstr>
      <vt:lpstr> 测试一下</vt:lpstr>
      <vt:lpstr> 测试一下</vt:lpstr>
      <vt:lpstr>绘制一个正弦sin曲线。</vt:lpstr>
      <vt:lpstr>曲线绘制api函数plot()</vt:lpstr>
      <vt:lpstr>代码链接</vt:lpstr>
      <vt:lpstr>基于ChGL的Pong游戏</vt:lpstr>
      <vt:lpstr>游戏的程序框架</vt:lpstr>
      <vt:lpstr>用ChGL和函数重写Pong游戏 </vt:lpstr>
      <vt:lpstr>初始化游戏数据</vt:lpstr>
      <vt:lpstr>PowerPoint 演示文稿</vt:lpstr>
      <vt:lpstr>PowerPoint 演示文稿</vt:lpstr>
      <vt:lpstr>绘制背景</vt:lpstr>
      <vt:lpstr>绘制精灵(球和挡板)</vt:lpstr>
      <vt:lpstr>绘制精灵(球和挡板)</vt:lpstr>
      <vt:lpstr>绘制场景</vt:lpstr>
      <vt:lpstr>测试一下</vt:lpstr>
      <vt:lpstr>事件处理</vt:lpstr>
      <vt:lpstr>更新游戏状态（数据）</vt:lpstr>
      <vt:lpstr>更新游戏状态（数据）</vt:lpstr>
      <vt:lpstr>主函数</vt:lpstr>
      <vt:lpstr>完整代码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hongwei</dc:creator>
  <cp:lastModifiedBy>D. Wei</cp:lastModifiedBy>
  <cp:revision>81</cp:revision>
  <dcterms:created xsi:type="dcterms:W3CDTF">2019-12-18T10:06:29Z</dcterms:created>
  <dcterms:modified xsi:type="dcterms:W3CDTF">2023-03-29T13:47:26Z</dcterms:modified>
</cp:coreProperties>
</file>