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528" r:id="rId3"/>
    <p:sldId id="518" r:id="rId4"/>
    <p:sldId id="543" r:id="rId5"/>
    <p:sldId id="519" r:id="rId6"/>
    <p:sldId id="614" r:id="rId7"/>
    <p:sldId id="615" r:id="rId8"/>
    <p:sldId id="616" r:id="rId9"/>
    <p:sldId id="617" r:id="rId10"/>
    <p:sldId id="440" r:id="rId11"/>
    <p:sldId id="523" r:id="rId12"/>
    <p:sldId id="522" r:id="rId13"/>
    <p:sldId id="524" r:id="rId14"/>
    <p:sldId id="525" r:id="rId15"/>
    <p:sldId id="526" r:id="rId16"/>
    <p:sldId id="527" r:id="rId17"/>
    <p:sldId id="529" r:id="rId18"/>
    <p:sldId id="530" r:id="rId19"/>
    <p:sldId id="531" r:id="rId20"/>
    <p:sldId id="532" r:id="rId21"/>
    <p:sldId id="533" r:id="rId22"/>
    <p:sldId id="534" r:id="rId23"/>
    <p:sldId id="535" r:id="rId24"/>
    <p:sldId id="536" r:id="rId25"/>
    <p:sldId id="538" r:id="rId26"/>
    <p:sldId id="544" r:id="rId27"/>
    <p:sldId id="545" r:id="rId28"/>
    <p:sldId id="546" r:id="rId29"/>
    <p:sldId id="540" r:id="rId30"/>
    <p:sldId id="548" r:id="rId31"/>
    <p:sldId id="549" r:id="rId32"/>
    <p:sldId id="550" r:id="rId33"/>
    <p:sldId id="551" r:id="rId34"/>
    <p:sldId id="552" r:id="rId35"/>
    <p:sldId id="553" r:id="rId36"/>
    <p:sldId id="554" r:id="rId37"/>
    <p:sldId id="555" r:id="rId38"/>
    <p:sldId id="556" r:id="rId39"/>
    <p:sldId id="557" r:id="rId40"/>
    <p:sldId id="559" r:id="rId41"/>
    <p:sldId id="560" r:id="rId42"/>
    <p:sldId id="561" r:id="rId43"/>
    <p:sldId id="562" r:id="rId44"/>
    <p:sldId id="563" r:id="rId45"/>
    <p:sldId id="564" r:id="rId46"/>
    <p:sldId id="565" r:id="rId47"/>
    <p:sldId id="558" r:id="rId48"/>
    <p:sldId id="566" r:id="rId49"/>
    <p:sldId id="568" r:id="rId50"/>
    <p:sldId id="567" r:id="rId51"/>
    <p:sldId id="570" r:id="rId52"/>
    <p:sldId id="569" r:id="rId53"/>
    <p:sldId id="571" r:id="rId54"/>
    <p:sldId id="572" r:id="rId55"/>
    <p:sldId id="573" r:id="rId56"/>
    <p:sldId id="574" r:id="rId57"/>
    <p:sldId id="575" r:id="rId58"/>
    <p:sldId id="576" r:id="rId59"/>
    <p:sldId id="577" r:id="rId60"/>
    <p:sldId id="578" r:id="rId61"/>
    <p:sldId id="579" r:id="rId62"/>
    <p:sldId id="580" r:id="rId63"/>
    <p:sldId id="581" r:id="rId64"/>
    <p:sldId id="583" r:id="rId65"/>
    <p:sldId id="582" r:id="rId66"/>
    <p:sldId id="586" r:id="rId67"/>
    <p:sldId id="585" r:id="rId68"/>
    <p:sldId id="587" r:id="rId69"/>
    <p:sldId id="588" r:id="rId70"/>
    <p:sldId id="589" r:id="rId71"/>
    <p:sldId id="590" r:id="rId72"/>
    <p:sldId id="591" r:id="rId73"/>
    <p:sldId id="592" r:id="rId74"/>
    <p:sldId id="593" r:id="rId75"/>
    <p:sldId id="594" r:id="rId76"/>
    <p:sldId id="595" r:id="rId77"/>
    <p:sldId id="596" r:id="rId78"/>
    <p:sldId id="598" r:id="rId79"/>
    <p:sldId id="599" r:id="rId80"/>
    <p:sldId id="600" r:id="rId81"/>
    <p:sldId id="602" r:id="rId82"/>
    <p:sldId id="601" r:id="rId83"/>
    <p:sldId id="603" r:id="rId84"/>
    <p:sldId id="604" r:id="rId85"/>
    <p:sldId id="597" r:id="rId86"/>
    <p:sldId id="605" r:id="rId87"/>
    <p:sldId id="606" r:id="rId88"/>
    <p:sldId id="607" r:id="rId89"/>
    <p:sldId id="608" r:id="rId90"/>
    <p:sldId id="609" r:id="rId91"/>
    <p:sldId id="610" r:id="rId92"/>
    <p:sldId id="542" r:id="rId93"/>
    <p:sldId id="541" r:id="rId94"/>
    <p:sldId id="612" r:id="rId95"/>
    <p:sldId id="537" r:id="rId96"/>
    <p:sldId id="611"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96B40-256F-4DBD-B2E2-BBFF7C7799C8}" type="datetimeFigureOut">
              <a:rPr lang="en-US" smtClean="0"/>
              <a:t>4/11/2023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05E76-2855-47B9-9993-1E3C68319803}" type="slidenum">
              <a:rPr lang="en-US" smtClean="0"/>
              <a:t>‹#›</a:t>
            </a:fld>
            <a:endParaRPr lang="en-US"/>
          </a:p>
        </p:txBody>
      </p:sp>
    </p:spTree>
    <p:extLst>
      <p:ext uri="{BB962C8B-B14F-4D97-AF65-F5344CB8AC3E}">
        <p14:creationId xmlns:p14="http://schemas.microsoft.com/office/powerpoint/2010/main" val="43838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过程式编程： 数据可能被各种函数使用，一旦数据需要修改或程序中某数据出现问题，那么需要找到所有使用改数据的函数，去进行修改或查找可能出现异常的原因！很麻烦！</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14</a:t>
            </a:fld>
            <a:endParaRPr lang="zh-CN" altLang="en-US"/>
          </a:p>
        </p:txBody>
      </p:sp>
    </p:spTree>
    <p:extLst>
      <p:ext uri="{BB962C8B-B14F-4D97-AF65-F5344CB8AC3E}">
        <p14:creationId xmlns:p14="http://schemas.microsoft.com/office/powerpoint/2010/main" val="24510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15</a:t>
            </a:fld>
            <a:endParaRPr lang="zh-CN" altLang="en-US"/>
          </a:p>
        </p:txBody>
      </p:sp>
    </p:spTree>
    <p:extLst>
      <p:ext uri="{BB962C8B-B14F-4D97-AF65-F5344CB8AC3E}">
        <p14:creationId xmlns:p14="http://schemas.microsoft.com/office/powerpoint/2010/main" val="245102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16</a:t>
            </a:fld>
            <a:endParaRPr lang="zh-CN" altLang="en-US"/>
          </a:p>
        </p:txBody>
      </p:sp>
    </p:spTree>
    <p:extLst>
      <p:ext uri="{BB962C8B-B14F-4D97-AF65-F5344CB8AC3E}">
        <p14:creationId xmlns:p14="http://schemas.microsoft.com/office/powerpoint/2010/main" val="24510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A1CE7-37A8-4BE3-924A-E09E8872DF74}"/>
              </a:ext>
            </a:extLst>
          </p:cNvPr>
          <p:cNvSpPr>
            <a:spLocks noGrp="1"/>
          </p:cNvSpPr>
          <p:nvPr>
            <p:ph type="ctrTitle"/>
          </p:nvPr>
        </p:nvSpPr>
        <p:spPr>
          <a:xfrm>
            <a:off x="1524000" y="1122363"/>
            <a:ext cx="9144000" cy="2387600"/>
          </a:xfrm>
        </p:spPr>
        <p:txBody>
          <a:bodyPr anchor="b"/>
          <a:lstStyle>
            <a:lvl1pPr algn="ctr">
              <a:defRPr sz="6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B41ED82D-D739-418B-9E47-0AAEB71401E5}"/>
              </a:ext>
            </a:extLst>
          </p:cNvPr>
          <p:cNvSpPr>
            <a:spLocks noGrp="1"/>
          </p:cNvSpPr>
          <p:nvPr>
            <p:ph type="subTitle" idx="1"/>
          </p:nvPr>
        </p:nvSpPr>
        <p:spPr>
          <a:xfrm>
            <a:off x="1524000" y="4296792"/>
            <a:ext cx="9144000" cy="961007"/>
          </a:xfrm>
        </p:spPr>
        <p:txBody>
          <a:bodyPr/>
          <a:lstStyle>
            <a:lvl1pPr marL="0" indent="0" algn="ctr">
              <a:buNone/>
              <a:defRPr sz="2400">
                <a:latin typeface="Noto Sans Cond Med" panose="020B0606040504020204" pitchFamily="34"/>
                <a:ea typeface="Noto Sans Cond Med" panose="020B0606040504020204" pitchFamily="34"/>
                <a:cs typeface="Noto Sans Cond Med" panose="020B06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日期占位符 3">
            <a:extLst>
              <a:ext uri="{FF2B5EF4-FFF2-40B4-BE49-F238E27FC236}">
                <a16:creationId xmlns:a16="http://schemas.microsoft.com/office/drawing/2014/main" id="{3C198445-F205-4173-8A56-9AE580C9CB84}"/>
              </a:ext>
            </a:extLst>
          </p:cNvPr>
          <p:cNvSpPr>
            <a:spLocks noGrp="1"/>
          </p:cNvSpPr>
          <p:nvPr>
            <p:ph type="dt" sz="half" idx="10"/>
          </p:nvPr>
        </p:nvSpPr>
        <p:spPr/>
        <p:txBody>
          <a:bodyPr/>
          <a:lstStyle/>
          <a:p>
            <a:fld id="{7446675E-4889-44FE-B0A7-E22014FD8576}" type="datetimeFigureOut">
              <a:rPr lang="en-US" smtClean="0"/>
              <a:t>4/11/2023</a:t>
            </a:fld>
            <a:endParaRPr lang="en-US"/>
          </a:p>
        </p:txBody>
      </p:sp>
      <p:sp>
        <p:nvSpPr>
          <p:cNvPr id="5" name="页脚占位符 4">
            <a:extLst>
              <a:ext uri="{FF2B5EF4-FFF2-40B4-BE49-F238E27FC236}">
                <a16:creationId xmlns:a16="http://schemas.microsoft.com/office/drawing/2014/main" id="{01F3573A-AF84-4F98-920D-77A60E1F14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E75709B-2506-48C3-AA83-030CAF5AC1F4}"/>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67131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FA14-37BF-410D-B699-6E657F91A7D6}"/>
              </a:ext>
            </a:extLst>
          </p:cNvPr>
          <p:cNvSpPr>
            <a:spLocks noGrp="1"/>
          </p:cNvSpPr>
          <p:nvPr>
            <p:ph type="title"/>
          </p:nvPr>
        </p:nvSpPr>
        <p:spPr/>
        <p:txBody>
          <a:bodyPr>
            <a:normAutofit/>
          </a:bodyPr>
          <a:lstStyle>
            <a:lvl1pPr algn="ctr">
              <a:defRPr sz="38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48316C6A-895C-48C5-850D-5C4856ECF3DA}"/>
              </a:ext>
            </a:extLst>
          </p:cNvPr>
          <p:cNvSpPr>
            <a:spLocks noGrp="1"/>
          </p:cNvSpPr>
          <p:nvPr>
            <p:ph idx="1"/>
          </p:nvPr>
        </p:nvSpPr>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4" name="日期占位符 3">
            <a:extLst>
              <a:ext uri="{FF2B5EF4-FFF2-40B4-BE49-F238E27FC236}">
                <a16:creationId xmlns:a16="http://schemas.microsoft.com/office/drawing/2014/main" id="{AB3BF9A0-910E-4A20-B319-FBD7B357746D}"/>
              </a:ext>
            </a:extLst>
          </p:cNvPr>
          <p:cNvSpPr>
            <a:spLocks noGrp="1"/>
          </p:cNvSpPr>
          <p:nvPr>
            <p:ph type="dt" sz="half" idx="10"/>
          </p:nvPr>
        </p:nvSpPr>
        <p:spPr/>
        <p:txBody>
          <a:bodyPr/>
          <a:lstStyle/>
          <a:p>
            <a:fld id="{7446675E-4889-44FE-B0A7-E22014FD8576}" type="datetimeFigureOut">
              <a:rPr lang="en-US" smtClean="0"/>
              <a:t>4/11/2023</a:t>
            </a:fld>
            <a:endParaRPr lang="en-US"/>
          </a:p>
        </p:txBody>
      </p:sp>
      <p:sp>
        <p:nvSpPr>
          <p:cNvPr id="5" name="页脚占位符 4">
            <a:extLst>
              <a:ext uri="{FF2B5EF4-FFF2-40B4-BE49-F238E27FC236}">
                <a16:creationId xmlns:a16="http://schemas.microsoft.com/office/drawing/2014/main" id="{6614D2A7-6D83-4E99-8875-4B2CFF94D7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9C8B1B-7E12-496A-AB2C-81A34801FE7F}"/>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13104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54F5A-A558-4AED-955F-6677455BE9F4}"/>
              </a:ext>
            </a:extLst>
          </p:cNvPr>
          <p:cNvSpPr>
            <a:spLocks noGrp="1"/>
          </p:cNvSpPr>
          <p:nvPr>
            <p:ph type="title"/>
          </p:nvPr>
        </p:nvSpPr>
        <p:spPr>
          <a:xfrm>
            <a:off x="838200" y="541538"/>
            <a:ext cx="10515600" cy="772357"/>
          </a:xfrm>
        </p:spPr>
        <p:txBody>
          <a:bodyPr>
            <a:normAutofit/>
          </a:bodyPr>
          <a:lstStyle>
            <a:lvl1pPr algn="l">
              <a:defRPr sz="32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C0C5332F-D2EF-45C1-B983-C9E6E491A78D}"/>
              </a:ext>
            </a:extLst>
          </p:cNvPr>
          <p:cNvSpPr>
            <a:spLocks noGrp="1"/>
          </p:cNvSpPr>
          <p:nvPr>
            <p:ph type="dt" sz="half" idx="10"/>
          </p:nvPr>
        </p:nvSpPr>
        <p:spPr/>
        <p:txBody>
          <a:bodyPr/>
          <a:lstStyle/>
          <a:p>
            <a:fld id="{7446675E-4889-44FE-B0A7-E22014FD8576}" type="datetimeFigureOut">
              <a:rPr lang="en-US" smtClean="0"/>
              <a:t>4/11/2023</a:t>
            </a:fld>
            <a:endParaRPr lang="en-US"/>
          </a:p>
        </p:txBody>
      </p:sp>
      <p:sp>
        <p:nvSpPr>
          <p:cNvPr id="4" name="页脚占位符 3">
            <a:extLst>
              <a:ext uri="{FF2B5EF4-FFF2-40B4-BE49-F238E27FC236}">
                <a16:creationId xmlns:a16="http://schemas.microsoft.com/office/drawing/2014/main" id="{136DD3E3-5806-4AEE-81A3-6458642EBA0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03F6ACDC-6082-4DB2-A67E-D5B2CF956AE9}"/>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F6008C70-3CCE-4D96-90F9-D92E19ACCBAF}"/>
              </a:ext>
            </a:extLst>
          </p:cNvPr>
          <p:cNvSpPr>
            <a:spLocks noGrp="1"/>
          </p:cNvSpPr>
          <p:nvPr>
            <p:ph idx="1"/>
          </p:nvPr>
        </p:nvSpPr>
        <p:spPr>
          <a:xfrm>
            <a:off x="838200" y="1553592"/>
            <a:ext cx="10515600" cy="4623371"/>
          </a:xfrm>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Tree>
    <p:extLst>
      <p:ext uri="{BB962C8B-B14F-4D97-AF65-F5344CB8AC3E}">
        <p14:creationId xmlns:p14="http://schemas.microsoft.com/office/powerpoint/2010/main" val="416094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0403-4F27-420E-9E2A-9B3EA355CD31}"/>
              </a:ext>
            </a:extLst>
          </p:cNvPr>
          <p:cNvSpPr>
            <a:spLocks noGrp="1"/>
          </p:cNvSpPr>
          <p:nvPr>
            <p:ph type="title"/>
          </p:nvPr>
        </p:nvSpPr>
        <p:spPr/>
        <p:txBody>
          <a:bodyPr>
            <a:normAutofit/>
          </a:bodyPr>
          <a:lstStyle>
            <a:lvl1pPr algn="ctr">
              <a:defRPr sz="4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D8F473C5-9557-4E95-9805-167C184EDB7B}"/>
              </a:ext>
            </a:extLst>
          </p:cNvPr>
          <p:cNvSpPr>
            <a:spLocks noGrp="1"/>
          </p:cNvSpPr>
          <p:nvPr>
            <p:ph type="dt" sz="half" idx="10"/>
          </p:nvPr>
        </p:nvSpPr>
        <p:spPr/>
        <p:txBody>
          <a:bodyPr/>
          <a:lstStyle/>
          <a:p>
            <a:fld id="{7446675E-4889-44FE-B0A7-E22014FD8576}" type="datetimeFigureOut">
              <a:rPr lang="en-US" smtClean="0"/>
              <a:t>4/11/2023</a:t>
            </a:fld>
            <a:endParaRPr lang="en-US"/>
          </a:p>
        </p:txBody>
      </p:sp>
      <p:sp>
        <p:nvSpPr>
          <p:cNvPr id="4" name="页脚占位符 3">
            <a:extLst>
              <a:ext uri="{FF2B5EF4-FFF2-40B4-BE49-F238E27FC236}">
                <a16:creationId xmlns:a16="http://schemas.microsoft.com/office/drawing/2014/main" id="{1F7F150E-7F8B-496F-AFAB-EDA2BD4A034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C5E467-A0C0-47CD-905B-8116F837E000}"/>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B7099FBC-3ADD-4385-BCCC-FC171F0912EC}"/>
              </a:ext>
            </a:extLst>
          </p:cNvPr>
          <p:cNvSpPr>
            <a:spLocks noGrp="1"/>
          </p:cNvSpPr>
          <p:nvPr>
            <p:ph idx="1"/>
          </p:nvPr>
        </p:nvSpPr>
        <p:spPr>
          <a:xfrm>
            <a:off x="2636668" y="1953087"/>
            <a:ext cx="6684885" cy="3515558"/>
          </a:xfrm>
        </p:spPr>
        <p:txBody>
          <a:bodyPr>
            <a:normAutofit/>
          </a:bodyPr>
          <a:lstStyle>
            <a:lvl1pPr>
              <a:lnSpc>
                <a:spcPct val="150000"/>
              </a:lnSpc>
              <a:spcBef>
                <a:spcPts val="600"/>
              </a:spcBef>
              <a:defRPr sz="30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endParaRPr lang="en-US" altLang="zh-CN" dirty="0"/>
          </a:p>
          <a:p>
            <a:pPr lvl="0"/>
            <a:r>
              <a:rPr lang="en-US" altLang="zh-CN" dirty="0" err="1"/>
              <a:t>Gh</a:t>
            </a:r>
            <a:r>
              <a:rPr lang="en-US" altLang="zh-CN" dirty="0"/>
              <a:t> </a:t>
            </a:r>
          </a:p>
          <a:p>
            <a:pPr lvl="0"/>
            <a:endParaRPr lang="zh-CN" altLang="en-US" dirty="0"/>
          </a:p>
        </p:txBody>
      </p:sp>
    </p:spTree>
    <p:extLst>
      <p:ext uri="{BB962C8B-B14F-4D97-AF65-F5344CB8AC3E}">
        <p14:creationId xmlns:p14="http://schemas.microsoft.com/office/powerpoint/2010/main" val="2992685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F59353-42D6-4770-A42D-CFBFA0FE2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CF28594-9B42-4E10-9A3E-1F030C738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6741A5-096F-430F-9B87-0FE63F257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6675E-4889-44FE-B0A7-E22014FD8576}" type="datetimeFigureOut">
              <a:rPr lang="en-US" smtClean="0"/>
              <a:t>4/11/2023</a:t>
            </a:fld>
            <a:endParaRPr lang="en-US"/>
          </a:p>
        </p:txBody>
      </p:sp>
      <p:sp>
        <p:nvSpPr>
          <p:cNvPr id="5" name="页脚占位符 4">
            <a:extLst>
              <a:ext uri="{FF2B5EF4-FFF2-40B4-BE49-F238E27FC236}">
                <a16:creationId xmlns:a16="http://schemas.microsoft.com/office/drawing/2014/main" id="{AB2293FE-C624-4848-A107-D3439089D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126965E-B2A5-408F-A0B8-43BFAB3B8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E9C2-6C29-4739-A70A-52BA77FB7611}" type="slidenum">
              <a:rPr lang="en-US" smtClean="0"/>
              <a:t>‹#›</a:t>
            </a:fld>
            <a:endParaRPr lang="en-US"/>
          </a:p>
        </p:txBody>
      </p:sp>
    </p:spTree>
    <p:extLst>
      <p:ext uri="{BB962C8B-B14F-4D97-AF65-F5344CB8AC3E}">
        <p14:creationId xmlns:p14="http://schemas.microsoft.com/office/powerpoint/2010/main" val="415072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4" Type="http://schemas.openxmlformats.org/officeDocument/2006/relationships/hyperlink" Target="https://www.udemy.com/user/hw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p:txBody>
          <a:bodyPr/>
          <a:lstStyle/>
          <a:p>
            <a:r>
              <a:rPr lang="en-US" altLang="zh-CN" b="1" dirty="0"/>
              <a:t>7. </a:t>
            </a:r>
            <a:r>
              <a:rPr lang="zh-CN" altLang="en-US" b="1" dirty="0"/>
              <a:t>类和对象</a:t>
            </a:r>
            <a:endParaRPr lang="en-US" dirty="0"/>
          </a:p>
        </p:txBody>
      </p:sp>
      <p:sp>
        <p:nvSpPr>
          <p:cNvPr id="3" name="副标题 2">
            <a:extLst>
              <a:ext uri="{FF2B5EF4-FFF2-40B4-BE49-F238E27FC236}">
                <a16:creationId xmlns:a16="http://schemas.microsoft.com/office/drawing/2014/main" id="{1BCB3508-55D9-4952-9929-9DCA3C561DC3}"/>
              </a:ext>
            </a:extLst>
          </p:cNvPr>
          <p:cNvSpPr>
            <a:spLocks noGrp="1"/>
          </p:cNvSpPr>
          <p:nvPr>
            <p:ph type="subTitle" idx="1"/>
          </p:nvPr>
        </p:nvSpPr>
        <p:spPr/>
        <p:txBody>
          <a:bodyPr/>
          <a:lstStyle/>
          <a:p>
            <a:r>
              <a:rPr lang="en-US" dirty="0"/>
              <a:t>http://hwdong-net.github.io</a:t>
            </a:r>
          </a:p>
        </p:txBody>
      </p:sp>
    </p:spTree>
    <p:extLst>
      <p:ext uri="{BB962C8B-B14F-4D97-AF65-F5344CB8AC3E}">
        <p14:creationId xmlns:p14="http://schemas.microsoft.com/office/powerpoint/2010/main" val="427010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7"/>
            <a:ext cx="10515600" cy="1357333"/>
          </a:xfrm>
        </p:spPr>
        <p:txBody>
          <a:bodyPr>
            <a:normAutofit/>
          </a:bodyPr>
          <a:lstStyle/>
          <a:p>
            <a:r>
              <a:rPr lang="zh-CN" altLang="en-US" dirty="0"/>
              <a:t>人驾驶车： 涉及对象 “人”和“车”</a:t>
            </a:r>
            <a:endParaRPr lang="en-US" altLang="zh-CN" dirty="0"/>
          </a:p>
          <a:p>
            <a:r>
              <a:rPr lang="en-US" altLang="zh-CN" dirty="0"/>
              <a:t> </a:t>
            </a:r>
            <a:r>
              <a:rPr lang="zh-CN" altLang="en-US" dirty="0"/>
              <a:t>从具有共同特征的许多对象</a:t>
            </a:r>
            <a:r>
              <a:rPr lang="zh-CN" altLang="en-US" b="1" dirty="0">
                <a:solidFill>
                  <a:srgbClr val="0070C0"/>
                </a:solidFill>
              </a:rPr>
              <a:t>抽象</a:t>
            </a:r>
            <a:r>
              <a:rPr lang="zh-CN" altLang="en-US" dirty="0"/>
              <a:t>出某种</a:t>
            </a:r>
            <a:r>
              <a:rPr lang="zh-CN" altLang="en-US" b="1" dirty="0">
                <a:solidFill>
                  <a:srgbClr val="0070C0"/>
                </a:solidFill>
              </a:rPr>
              <a:t>概念</a:t>
            </a:r>
            <a:r>
              <a:rPr lang="zh-CN" altLang="en-US" dirty="0"/>
              <a:t>，如“人”、“车”</a:t>
            </a:r>
            <a:endParaRPr lang="en-US" altLang="zh-CN" dirty="0"/>
          </a:p>
          <a:p>
            <a:endParaRPr lang="en-US" altLang="zh-CN" dirty="0"/>
          </a:p>
        </p:txBody>
      </p:sp>
      <p:graphicFrame>
        <p:nvGraphicFramePr>
          <p:cNvPr id="4" name="表格 3"/>
          <p:cNvGraphicFramePr>
            <a:graphicFrameLocks noGrp="1"/>
          </p:cNvGraphicFramePr>
          <p:nvPr/>
        </p:nvGraphicFramePr>
        <p:xfrm>
          <a:off x="1531565" y="2790763"/>
          <a:ext cx="3921328" cy="2262744"/>
        </p:xfrm>
        <a:graphic>
          <a:graphicData uri="http://schemas.openxmlformats.org/drawingml/2006/table">
            <a:tbl>
              <a:tblPr firstRow="1" bandRow="1">
                <a:tableStyleId>{5C22544A-7EE6-4342-B048-85BDC9FD1C3A}</a:tableStyleId>
              </a:tblPr>
              <a:tblGrid>
                <a:gridCol w="3921328">
                  <a:extLst>
                    <a:ext uri="{9D8B030D-6E8A-4147-A177-3AD203B41FA5}">
                      <a16:colId xmlns:a16="http://schemas.microsoft.com/office/drawing/2014/main" val="20000"/>
                    </a:ext>
                  </a:extLst>
                </a:gridCol>
              </a:tblGrid>
              <a:tr h="982584">
                <a:tc>
                  <a:txBody>
                    <a:bodyPr/>
                    <a:lstStyle/>
                    <a:p>
                      <a:pPr algn="l"/>
                      <a:r>
                        <a:rPr lang="zh-CN" altLang="en-US" sz="2600" dirty="0"/>
                        <a:t>眼、耳、鼻、嘴巴、脖子、躯干、手、脚、</a:t>
                      </a:r>
                      <a:r>
                        <a:rPr lang="en-US" altLang="zh-CN" sz="2600" dirty="0"/>
                        <a:t>…</a:t>
                      </a:r>
                      <a:endParaRPr lang="zh-CN" altLang="en-US" sz="2600" dirty="0"/>
                    </a:p>
                  </a:txBody>
                  <a:tcPr/>
                </a:tc>
                <a:extLst>
                  <a:ext uri="{0D108BD9-81ED-4DB2-BD59-A6C34878D82A}">
                    <a16:rowId xmlns:a16="http://schemas.microsoft.com/office/drawing/2014/main" val="10000"/>
                  </a:ext>
                </a:extLst>
              </a:tr>
              <a:tr h="982584">
                <a:tc>
                  <a:txBody>
                    <a:bodyPr/>
                    <a:lstStyle/>
                    <a:p>
                      <a:pPr algn="l"/>
                      <a:r>
                        <a:rPr lang="zh-CN" altLang="en-US" sz="2600" dirty="0"/>
                        <a:t>手舞足蹈、视听闻说吃</a:t>
                      </a:r>
                      <a:endParaRPr lang="en-US" altLang="zh-CN" sz="2600" dirty="0"/>
                    </a:p>
                    <a:p>
                      <a:pPr algn="l"/>
                      <a:r>
                        <a:rPr lang="zh-CN" altLang="en-US" sz="2600" dirty="0"/>
                        <a:t>哭笑喊唱、打球游泳驾驶</a:t>
                      </a:r>
                      <a:r>
                        <a:rPr lang="en-US" altLang="zh-CN" sz="2600" dirty="0"/>
                        <a:t>…</a:t>
                      </a:r>
                      <a:endParaRPr lang="zh-CN" altLang="en-US" sz="2600" dirty="0"/>
                    </a:p>
                  </a:txBody>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6129506" y="2797248"/>
          <a:ext cx="3921328" cy="1965168"/>
        </p:xfrm>
        <a:graphic>
          <a:graphicData uri="http://schemas.openxmlformats.org/drawingml/2006/table">
            <a:tbl>
              <a:tblPr firstRow="1" bandRow="1">
                <a:tableStyleId>{5C22544A-7EE6-4342-B048-85BDC9FD1C3A}</a:tableStyleId>
              </a:tblPr>
              <a:tblGrid>
                <a:gridCol w="3921328">
                  <a:extLst>
                    <a:ext uri="{9D8B030D-6E8A-4147-A177-3AD203B41FA5}">
                      <a16:colId xmlns:a16="http://schemas.microsoft.com/office/drawing/2014/main" val="20000"/>
                    </a:ext>
                  </a:extLst>
                </a:gridCol>
              </a:tblGrid>
              <a:tr h="982584">
                <a:tc>
                  <a:txBody>
                    <a:bodyPr/>
                    <a:lstStyle/>
                    <a:p>
                      <a:pPr algn="l"/>
                      <a:r>
                        <a:rPr lang="zh-CN" altLang="en-US" sz="2600" dirty="0"/>
                        <a:t>车身、门、引擎、车轮、方向盘、仪表盘、座位</a:t>
                      </a:r>
                      <a:r>
                        <a:rPr lang="en-US" altLang="zh-CN" sz="2600" dirty="0"/>
                        <a:t>…</a:t>
                      </a:r>
                      <a:endParaRPr lang="zh-CN" altLang="en-US" sz="2600" dirty="0"/>
                    </a:p>
                  </a:txBody>
                  <a:tcPr/>
                </a:tc>
                <a:extLst>
                  <a:ext uri="{0D108BD9-81ED-4DB2-BD59-A6C34878D82A}">
                    <a16:rowId xmlns:a16="http://schemas.microsoft.com/office/drawing/2014/main" val="10000"/>
                  </a:ext>
                </a:extLst>
              </a:tr>
              <a:tr h="982584">
                <a:tc>
                  <a:txBody>
                    <a:bodyPr/>
                    <a:lstStyle/>
                    <a:p>
                      <a:pPr algn="ctr"/>
                      <a:r>
                        <a:rPr lang="zh-CN" altLang="en-US" sz="2600" dirty="0"/>
                        <a:t>加速、刹车、制动、熄火</a:t>
                      </a:r>
                      <a:endParaRPr lang="en-US" altLang="zh-CN" sz="2600" dirty="0"/>
                    </a:p>
                    <a:p>
                      <a:pPr algn="ctr"/>
                      <a:r>
                        <a:rPr lang="zh-CN" altLang="en-US" sz="2600" dirty="0"/>
                        <a:t>转向、报警、漏油、</a:t>
                      </a:r>
                      <a:r>
                        <a:rPr lang="en-US" altLang="zh-CN" sz="2600" dirty="0"/>
                        <a:t>…</a:t>
                      </a:r>
                      <a:endParaRPr lang="zh-CN" altLang="en-US" sz="2600" dirty="0"/>
                    </a:p>
                  </a:txBody>
                  <a:tcPr/>
                </a:tc>
                <a:extLst>
                  <a:ext uri="{0D108BD9-81ED-4DB2-BD59-A6C34878D82A}">
                    <a16:rowId xmlns:a16="http://schemas.microsoft.com/office/drawing/2014/main" val="10001"/>
                  </a:ext>
                </a:extLst>
              </a:tr>
            </a:tbl>
          </a:graphicData>
        </a:graphic>
      </p:graphicFrame>
      <p:grpSp>
        <p:nvGrpSpPr>
          <p:cNvPr id="10" name="组合 9"/>
          <p:cNvGrpSpPr/>
          <p:nvPr/>
        </p:nvGrpSpPr>
        <p:grpSpPr>
          <a:xfrm>
            <a:off x="2977205" y="5038032"/>
            <a:ext cx="948445" cy="1097149"/>
            <a:chOff x="2932891" y="3998068"/>
            <a:chExt cx="948445" cy="1097149"/>
          </a:xfrm>
        </p:grpSpPr>
        <p:sp>
          <p:nvSpPr>
            <p:cNvPr id="6" name="TextBox 5"/>
            <p:cNvSpPr txBox="1"/>
            <p:nvPr/>
          </p:nvSpPr>
          <p:spPr>
            <a:xfrm>
              <a:off x="2932891" y="4571997"/>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张三</a:t>
              </a:r>
            </a:p>
          </p:txBody>
        </p:sp>
        <p:sp>
          <p:nvSpPr>
            <p:cNvPr id="8" name="下箭头 7"/>
            <p:cNvSpPr/>
            <p:nvPr/>
          </p:nvSpPr>
          <p:spPr>
            <a:xfrm>
              <a:off x="3229583" y="3998068"/>
              <a:ext cx="165370" cy="564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845898" y="4755930"/>
            <a:ext cx="1413752" cy="1369526"/>
            <a:chOff x="7801584" y="3715966"/>
            <a:chExt cx="1413752" cy="1369526"/>
          </a:xfrm>
        </p:grpSpPr>
        <p:sp>
          <p:nvSpPr>
            <p:cNvPr id="7" name="TextBox 6"/>
            <p:cNvSpPr txBox="1"/>
            <p:nvPr/>
          </p:nvSpPr>
          <p:spPr>
            <a:xfrm>
              <a:off x="7801584" y="4562272"/>
              <a:ext cx="141375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某辆车</a:t>
              </a:r>
            </a:p>
          </p:txBody>
        </p:sp>
        <p:sp>
          <p:nvSpPr>
            <p:cNvPr id="9" name="下箭头 8"/>
            <p:cNvSpPr/>
            <p:nvPr/>
          </p:nvSpPr>
          <p:spPr>
            <a:xfrm>
              <a:off x="8343090" y="3715966"/>
              <a:ext cx="165370" cy="846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027789" y="5273407"/>
            <a:ext cx="3818109" cy="523220"/>
            <a:chOff x="3983475" y="4233443"/>
            <a:chExt cx="3818109" cy="523220"/>
          </a:xfrm>
        </p:grpSpPr>
        <p:cxnSp>
          <p:nvCxnSpPr>
            <p:cNvPr id="12" name="直接箭头连接符 11"/>
            <p:cNvCxnSpPr/>
            <p:nvPr/>
          </p:nvCxnSpPr>
          <p:spPr>
            <a:xfrm flipV="1">
              <a:off x="3983475" y="4746938"/>
              <a:ext cx="3818109" cy="97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78028" y="4233443"/>
              <a:ext cx="3137172" cy="523220"/>
            </a:xfrm>
            <a:prstGeom prst="rect">
              <a:avLst/>
            </a:prstGeom>
            <a:noFill/>
          </p:spPr>
          <p:txBody>
            <a:bodyPr wrap="square" rtlCol="0">
              <a:spAutoFit/>
            </a:bodyPr>
            <a:lstStyle/>
            <a:p>
              <a:r>
                <a:rPr lang="zh-CN" altLang="en-US" sz="2800" dirty="0"/>
                <a:t>发送消息： 加速</a:t>
              </a:r>
            </a:p>
          </p:txBody>
        </p:sp>
      </p:grpSp>
      <p:grpSp>
        <p:nvGrpSpPr>
          <p:cNvPr id="20" name="组合 19"/>
          <p:cNvGrpSpPr/>
          <p:nvPr/>
        </p:nvGrpSpPr>
        <p:grpSpPr>
          <a:xfrm>
            <a:off x="4066699" y="6006357"/>
            <a:ext cx="3740288" cy="523220"/>
            <a:chOff x="4022385" y="4966393"/>
            <a:chExt cx="3740288" cy="523220"/>
          </a:xfrm>
        </p:grpSpPr>
        <p:sp>
          <p:nvSpPr>
            <p:cNvPr id="15" name="TextBox 14"/>
            <p:cNvSpPr txBox="1"/>
            <p:nvPr/>
          </p:nvSpPr>
          <p:spPr>
            <a:xfrm>
              <a:off x="4246122" y="4966393"/>
              <a:ext cx="3477640" cy="523220"/>
            </a:xfrm>
            <a:prstGeom prst="rect">
              <a:avLst/>
            </a:prstGeom>
            <a:noFill/>
          </p:spPr>
          <p:txBody>
            <a:bodyPr wrap="square" rtlCol="0">
              <a:spAutoFit/>
            </a:bodyPr>
            <a:lstStyle/>
            <a:p>
              <a:r>
                <a:rPr lang="zh-CN" altLang="en-US" sz="2800" dirty="0"/>
                <a:t>发送消息：缺油警报 </a:t>
              </a:r>
            </a:p>
          </p:txBody>
        </p:sp>
        <p:cxnSp>
          <p:nvCxnSpPr>
            <p:cNvPr id="16" name="直接箭头连接符 15"/>
            <p:cNvCxnSpPr/>
            <p:nvPr/>
          </p:nvCxnSpPr>
          <p:spPr>
            <a:xfrm flipH="1" flipV="1">
              <a:off x="4022385" y="4966393"/>
              <a:ext cx="374028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072048" y="228081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sp>
        <p:nvSpPr>
          <p:cNvPr id="23" name="TextBox 22"/>
          <p:cNvSpPr txBox="1"/>
          <p:nvPr/>
        </p:nvSpPr>
        <p:spPr>
          <a:xfrm>
            <a:off x="7758348" y="228081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spTree>
    <p:extLst>
      <p:ext uri="{BB962C8B-B14F-4D97-AF65-F5344CB8AC3E}">
        <p14:creationId xmlns:p14="http://schemas.microsoft.com/office/powerpoint/2010/main" val="35713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15600" cy="642025"/>
          </a:xfrm>
        </p:spPr>
        <p:txBody>
          <a:bodyPr>
            <a:normAutofit/>
          </a:bodyPr>
          <a:lstStyle/>
          <a:p>
            <a:r>
              <a:rPr lang="zh-CN" altLang="en-US" dirty="0"/>
              <a:t>某些</a:t>
            </a:r>
            <a:r>
              <a:rPr lang="zh-CN" altLang="en-US" b="1" dirty="0">
                <a:solidFill>
                  <a:srgbClr val="0070C0"/>
                </a:solidFill>
              </a:rPr>
              <a:t>概念</a:t>
            </a:r>
            <a:r>
              <a:rPr lang="zh-CN" altLang="en-US" dirty="0"/>
              <a:t>之间可能存在某种</a:t>
            </a:r>
            <a:r>
              <a:rPr lang="zh-CN" altLang="en-US" b="1" dirty="0">
                <a:solidFill>
                  <a:srgbClr val="0070C0"/>
                </a:solidFill>
              </a:rPr>
              <a:t>关系</a:t>
            </a:r>
            <a:endParaRPr lang="en-US" altLang="zh-CN" b="1" dirty="0">
              <a:solidFill>
                <a:srgbClr val="0070C0"/>
              </a:solidFill>
            </a:endParaRPr>
          </a:p>
        </p:txBody>
      </p:sp>
      <p:sp>
        <p:nvSpPr>
          <p:cNvPr id="22" name="TextBox 21"/>
          <p:cNvSpPr txBox="1"/>
          <p:nvPr/>
        </p:nvSpPr>
        <p:spPr>
          <a:xfrm>
            <a:off x="2196559" y="201920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grpSp>
        <p:nvGrpSpPr>
          <p:cNvPr id="71" name="组合 70"/>
          <p:cNvGrpSpPr/>
          <p:nvPr/>
        </p:nvGrpSpPr>
        <p:grpSpPr>
          <a:xfrm>
            <a:off x="447473" y="2496001"/>
            <a:ext cx="4321715" cy="833721"/>
            <a:chOff x="447473" y="2496001"/>
            <a:chExt cx="4321715" cy="833721"/>
          </a:xfrm>
        </p:grpSpPr>
        <p:sp>
          <p:nvSpPr>
            <p:cNvPr id="21" name="TextBox 20"/>
            <p:cNvSpPr txBox="1"/>
            <p:nvPr/>
          </p:nvSpPr>
          <p:spPr>
            <a:xfrm>
              <a:off x="447473" y="2806502"/>
              <a:ext cx="1206230"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只眼</a:t>
              </a:r>
            </a:p>
          </p:txBody>
        </p:sp>
        <p:sp>
          <p:nvSpPr>
            <p:cNvPr id="24" name="TextBox 23"/>
            <p:cNvSpPr txBox="1"/>
            <p:nvPr/>
          </p:nvSpPr>
          <p:spPr>
            <a:xfrm>
              <a:off x="1653704" y="2804034"/>
              <a:ext cx="1103142"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1</a:t>
              </a:r>
              <a:r>
                <a:rPr lang="zh-CN" altLang="en-US" sz="2800" dirty="0">
                  <a:latin typeface="微软雅黑" pitchFamily="34" charset="-122"/>
                  <a:ea typeface="微软雅黑" pitchFamily="34" charset="-122"/>
                </a:rPr>
                <a:t>鼻子</a:t>
              </a:r>
            </a:p>
          </p:txBody>
        </p:sp>
        <p:sp>
          <p:nvSpPr>
            <p:cNvPr id="25" name="TextBox 24"/>
            <p:cNvSpPr txBox="1"/>
            <p:nvPr/>
          </p:nvSpPr>
          <p:spPr>
            <a:xfrm>
              <a:off x="2756846" y="2804034"/>
              <a:ext cx="1474012"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条腿</a:t>
              </a:r>
            </a:p>
          </p:txBody>
        </p:sp>
        <p:cxnSp>
          <p:nvCxnSpPr>
            <p:cNvPr id="26" name="直接箭头连接符 25"/>
            <p:cNvCxnSpPr>
              <a:endCxn id="21" idx="0"/>
            </p:cNvCxnSpPr>
            <p:nvPr/>
          </p:nvCxnSpPr>
          <p:spPr>
            <a:xfrm flipH="1">
              <a:off x="1050588" y="2496001"/>
              <a:ext cx="1268920"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66501" y="2496001"/>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670781" y="2516353"/>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76380" y="2496001"/>
              <a:ext cx="1397027" cy="4193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22274" y="2651251"/>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75" name="组合 74"/>
          <p:cNvGrpSpPr/>
          <p:nvPr/>
        </p:nvGrpSpPr>
        <p:grpSpPr>
          <a:xfrm>
            <a:off x="2976380" y="3602179"/>
            <a:ext cx="6194907" cy="1457186"/>
            <a:chOff x="4375141" y="4330772"/>
            <a:chExt cx="6194907" cy="1457186"/>
          </a:xfrm>
        </p:grpSpPr>
        <p:sp>
          <p:nvSpPr>
            <p:cNvPr id="73" name="圆角矩形标注 72"/>
            <p:cNvSpPr/>
            <p:nvPr/>
          </p:nvSpPr>
          <p:spPr>
            <a:xfrm>
              <a:off x="4375141" y="5123150"/>
              <a:ext cx="6194907" cy="664808"/>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概念之间具有组合（包含）关系</a:t>
              </a:r>
            </a:p>
          </p:txBody>
        </p:sp>
        <p:sp>
          <p:nvSpPr>
            <p:cNvPr id="74" name="上箭头 73"/>
            <p:cNvSpPr/>
            <p:nvPr/>
          </p:nvSpPr>
          <p:spPr>
            <a:xfrm>
              <a:off x="7396524" y="4330772"/>
              <a:ext cx="189696" cy="827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904276" y="1993133"/>
            <a:ext cx="5642043" cy="1359418"/>
            <a:chOff x="5904276" y="1993133"/>
            <a:chExt cx="5642043" cy="1359418"/>
          </a:xfrm>
        </p:grpSpPr>
        <p:sp>
          <p:nvSpPr>
            <p:cNvPr id="23" name="TextBox 22"/>
            <p:cNvSpPr txBox="1"/>
            <p:nvPr/>
          </p:nvSpPr>
          <p:spPr>
            <a:xfrm>
              <a:off x="7991930" y="1993133"/>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sp>
          <p:nvSpPr>
            <p:cNvPr id="37" name="TextBox 36"/>
            <p:cNvSpPr txBox="1"/>
            <p:nvPr/>
          </p:nvSpPr>
          <p:spPr>
            <a:xfrm>
              <a:off x="5904276" y="2829331"/>
              <a:ext cx="103208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车身</a:t>
              </a:r>
            </a:p>
          </p:txBody>
        </p:sp>
        <p:sp>
          <p:nvSpPr>
            <p:cNvPr id="38" name="TextBox 37"/>
            <p:cNvSpPr txBox="1"/>
            <p:nvPr/>
          </p:nvSpPr>
          <p:spPr>
            <a:xfrm>
              <a:off x="6936358" y="2803513"/>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引擎</a:t>
              </a:r>
            </a:p>
          </p:txBody>
        </p:sp>
        <p:sp>
          <p:nvSpPr>
            <p:cNvPr id="39" name="TextBox 38"/>
            <p:cNvSpPr txBox="1"/>
            <p:nvPr/>
          </p:nvSpPr>
          <p:spPr>
            <a:xfrm>
              <a:off x="8056931" y="2803513"/>
              <a:ext cx="995427"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车轮</a:t>
              </a:r>
            </a:p>
          </p:txBody>
        </p:sp>
        <p:cxnSp>
          <p:nvCxnSpPr>
            <p:cNvPr id="40" name="直接箭头连接符 39"/>
            <p:cNvCxnSpPr>
              <a:endCxn id="37" idx="0"/>
            </p:cNvCxnSpPr>
            <p:nvPr/>
          </p:nvCxnSpPr>
          <p:spPr>
            <a:xfrm flipH="1">
              <a:off x="6420317" y="2496001"/>
              <a:ext cx="1571613" cy="333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7665933" y="2518830"/>
              <a:ext cx="505301" cy="3467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8259128" y="2542424"/>
              <a:ext cx="175789" cy="28690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434917" y="2496001"/>
              <a:ext cx="685050" cy="3080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999405" y="2705665"/>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49" name="TextBox 48"/>
            <p:cNvSpPr txBox="1"/>
            <p:nvPr/>
          </p:nvSpPr>
          <p:spPr>
            <a:xfrm>
              <a:off x="9052358" y="2793696"/>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制动系统</a:t>
              </a:r>
            </a:p>
          </p:txBody>
        </p:sp>
        <p:cxnSp>
          <p:nvCxnSpPr>
            <p:cNvPr id="51" name="直接箭头连接符 50"/>
            <p:cNvCxnSpPr/>
            <p:nvPr/>
          </p:nvCxnSpPr>
          <p:spPr>
            <a:xfrm>
              <a:off x="8760512" y="2443297"/>
              <a:ext cx="2358203" cy="4223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744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15600" cy="642025"/>
          </a:xfrm>
        </p:spPr>
        <p:txBody>
          <a:bodyPr>
            <a:normAutofit/>
          </a:bodyPr>
          <a:lstStyle/>
          <a:p>
            <a:r>
              <a:rPr lang="zh-CN" altLang="en-US" dirty="0"/>
              <a:t>某些</a:t>
            </a:r>
            <a:r>
              <a:rPr lang="zh-CN" altLang="en-US" b="1" dirty="0">
                <a:solidFill>
                  <a:srgbClr val="0070C0"/>
                </a:solidFill>
              </a:rPr>
              <a:t>概念</a:t>
            </a:r>
            <a:r>
              <a:rPr lang="zh-CN" altLang="en-US" dirty="0"/>
              <a:t>之间可能存在某种</a:t>
            </a:r>
            <a:r>
              <a:rPr lang="zh-CN" altLang="en-US" b="1" dirty="0">
                <a:solidFill>
                  <a:srgbClr val="0070C0"/>
                </a:solidFill>
              </a:rPr>
              <a:t>关系</a:t>
            </a:r>
            <a:endParaRPr lang="en-US" altLang="zh-CN" b="1" dirty="0">
              <a:solidFill>
                <a:srgbClr val="0070C0"/>
              </a:solidFill>
            </a:endParaRPr>
          </a:p>
        </p:txBody>
      </p:sp>
      <p:sp>
        <p:nvSpPr>
          <p:cNvPr id="22" name="TextBox 21"/>
          <p:cNvSpPr txBox="1"/>
          <p:nvPr/>
        </p:nvSpPr>
        <p:spPr>
          <a:xfrm>
            <a:off x="2196559" y="201920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sp>
        <p:nvSpPr>
          <p:cNvPr id="23" name="TextBox 22"/>
          <p:cNvSpPr txBox="1"/>
          <p:nvPr/>
        </p:nvSpPr>
        <p:spPr>
          <a:xfrm>
            <a:off x="7758347" y="1965127"/>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grpSp>
        <p:nvGrpSpPr>
          <p:cNvPr id="71" name="组合 70"/>
          <p:cNvGrpSpPr/>
          <p:nvPr/>
        </p:nvGrpSpPr>
        <p:grpSpPr>
          <a:xfrm>
            <a:off x="447472" y="2493533"/>
            <a:ext cx="4795737" cy="1697964"/>
            <a:chOff x="447472" y="2493533"/>
            <a:chExt cx="4795737" cy="1697964"/>
          </a:xfrm>
        </p:grpSpPr>
        <p:sp>
          <p:nvSpPr>
            <p:cNvPr id="21" name="TextBox 20"/>
            <p:cNvSpPr txBox="1"/>
            <p:nvPr/>
          </p:nvSpPr>
          <p:spPr>
            <a:xfrm>
              <a:off x="447472" y="2806502"/>
              <a:ext cx="1749087" cy="1384995"/>
            </a:xfrm>
            <a:prstGeom prst="rect">
              <a:avLst/>
            </a:prstGeom>
            <a:noFill/>
          </p:spPr>
          <p:txBody>
            <a:bodyPr wrap="square" rtlCol="0">
              <a:spAutoFit/>
            </a:bodyPr>
            <a:lstStyle/>
            <a:p>
              <a:r>
                <a:rPr lang="zh-CN" altLang="en-US" sz="2800" dirty="0">
                  <a:latin typeface="微软雅黑" pitchFamily="34" charset="-122"/>
                  <a:ea typeface="微软雅黑" pitchFamily="34" charset="-122"/>
                </a:rPr>
                <a:t>驾驶员</a:t>
              </a:r>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（有驾照会开车）</a:t>
              </a:r>
            </a:p>
          </p:txBody>
        </p:sp>
        <p:sp>
          <p:nvSpPr>
            <p:cNvPr id="24" name="TextBox 23"/>
            <p:cNvSpPr txBox="1"/>
            <p:nvPr/>
          </p:nvSpPr>
          <p:spPr>
            <a:xfrm>
              <a:off x="2196559" y="2804034"/>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教师</a:t>
              </a:r>
            </a:p>
          </p:txBody>
        </p:sp>
        <p:sp>
          <p:nvSpPr>
            <p:cNvPr id="25" name="TextBox 24"/>
            <p:cNvSpPr txBox="1"/>
            <p:nvPr/>
          </p:nvSpPr>
          <p:spPr>
            <a:xfrm>
              <a:off x="3329693" y="2804034"/>
              <a:ext cx="147401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售货员</a:t>
              </a:r>
            </a:p>
          </p:txBody>
        </p:sp>
        <p:cxnSp>
          <p:nvCxnSpPr>
            <p:cNvPr id="26" name="直接箭头连接符 25"/>
            <p:cNvCxnSpPr>
              <a:endCxn id="21" idx="0"/>
            </p:cNvCxnSpPr>
            <p:nvPr/>
          </p:nvCxnSpPr>
          <p:spPr>
            <a:xfrm flipH="1">
              <a:off x="1322016" y="2496001"/>
              <a:ext cx="997492"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66501" y="2496001"/>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756845" y="2516353"/>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78114" y="2493533"/>
              <a:ext cx="1825591" cy="3593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96295" y="2651251"/>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70" name="组合 69"/>
          <p:cNvGrpSpPr/>
          <p:nvPr/>
        </p:nvGrpSpPr>
        <p:grpSpPr>
          <a:xfrm>
            <a:off x="5923195" y="2516362"/>
            <a:ext cx="4795737" cy="836189"/>
            <a:chOff x="5923195" y="2516362"/>
            <a:chExt cx="4795737" cy="836189"/>
          </a:xfrm>
        </p:grpSpPr>
        <p:sp>
          <p:nvSpPr>
            <p:cNvPr id="37" name="TextBox 36"/>
            <p:cNvSpPr txBox="1"/>
            <p:nvPr/>
          </p:nvSpPr>
          <p:spPr>
            <a:xfrm>
              <a:off x="5923195" y="2829331"/>
              <a:ext cx="1749087"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轿车</a:t>
              </a:r>
            </a:p>
          </p:txBody>
        </p:sp>
        <p:sp>
          <p:nvSpPr>
            <p:cNvPr id="38" name="TextBox 37"/>
            <p:cNvSpPr txBox="1"/>
            <p:nvPr/>
          </p:nvSpPr>
          <p:spPr>
            <a:xfrm>
              <a:off x="7586219" y="2826863"/>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卡车</a:t>
              </a:r>
            </a:p>
          </p:txBody>
        </p:sp>
        <p:sp>
          <p:nvSpPr>
            <p:cNvPr id="39" name="TextBox 38"/>
            <p:cNvSpPr txBox="1"/>
            <p:nvPr/>
          </p:nvSpPr>
          <p:spPr>
            <a:xfrm>
              <a:off x="8584146" y="2826863"/>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公共汽车</a:t>
              </a:r>
            </a:p>
          </p:txBody>
        </p:sp>
        <p:cxnSp>
          <p:nvCxnSpPr>
            <p:cNvPr id="40" name="直接箭头连接符 39"/>
            <p:cNvCxnSpPr>
              <a:endCxn id="37" idx="0"/>
            </p:cNvCxnSpPr>
            <p:nvPr/>
          </p:nvCxnSpPr>
          <p:spPr>
            <a:xfrm flipH="1">
              <a:off x="6797739" y="2518830"/>
              <a:ext cx="997492"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942224" y="2518830"/>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8232568" y="2539182"/>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453837" y="2516362"/>
              <a:ext cx="1825591" cy="3593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172018" y="2674080"/>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69" name="组合 68"/>
          <p:cNvGrpSpPr/>
          <p:nvPr/>
        </p:nvGrpSpPr>
        <p:grpSpPr>
          <a:xfrm>
            <a:off x="8114887" y="3299662"/>
            <a:ext cx="3653814" cy="1031110"/>
            <a:chOff x="8114887" y="3299662"/>
            <a:chExt cx="3653814" cy="1031110"/>
          </a:xfrm>
        </p:grpSpPr>
        <p:sp>
          <p:nvSpPr>
            <p:cNvPr id="45" name="TextBox 44"/>
            <p:cNvSpPr txBox="1"/>
            <p:nvPr/>
          </p:nvSpPr>
          <p:spPr>
            <a:xfrm>
              <a:off x="8114887" y="3807552"/>
              <a:ext cx="164167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市内巴士</a:t>
              </a:r>
            </a:p>
          </p:txBody>
        </p:sp>
        <p:sp>
          <p:nvSpPr>
            <p:cNvPr id="46" name="TextBox 45"/>
            <p:cNvSpPr txBox="1"/>
            <p:nvPr/>
          </p:nvSpPr>
          <p:spPr>
            <a:xfrm>
              <a:off x="9633915" y="3807552"/>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公共汽车</a:t>
              </a:r>
            </a:p>
          </p:txBody>
        </p:sp>
        <p:sp>
          <p:nvSpPr>
            <p:cNvPr id="47" name="TextBox 46"/>
            <p:cNvSpPr txBox="1"/>
            <p:nvPr/>
          </p:nvSpPr>
          <p:spPr>
            <a:xfrm>
              <a:off x="11221787" y="3654769"/>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cxnSp>
          <p:nvCxnSpPr>
            <p:cNvPr id="48" name="直接箭头连接符 47"/>
            <p:cNvCxnSpPr/>
            <p:nvPr/>
          </p:nvCxnSpPr>
          <p:spPr>
            <a:xfrm>
              <a:off x="9633915" y="3343476"/>
              <a:ext cx="425938" cy="4202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45" idx="0"/>
            </p:cNvCxnSpPr>
            <p:nvPr/>
          </p:nvCxnSpPr>
          <p:spPr>
            <a:xfrm flipH="1">
              <a:off x="8935725" y="3343476"/>
              <a:ext cx="30555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192691" y="3299662"/>
              <a:ext cx="110112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3674894" y="3321569"/>
            <a:ext cx="4471611" cy="965389"/>
            <a:chOff x="3674894" y="3321569"/>
            <a:chExt cx="4471611" cy="965389"/>
          </a:xfrm>
        </p:grpSpPr>
        <p:sp>
          <p:nvSpPr>
            <p:cNvPr id="60" name="TextBox 59"/>
            <p:cNvSpPr txBox="1"/>
            <p:nvPr/>
          </p:nvSpPr>
          <p:spPr>
            <a:xfrm>
              <a:off x="6380421" y="3763738"/>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公务车车</a:t>
              </a:r>
            </a:p>
          </p:txBody>
        </p:sp>
        <p:grpSp>
          <p:nvGrpSpPr>
            <p:cNvPr id="68" name="组合 67"/>
            <p:cNvGrpSpPr/>
            <p:nvPr/>
          </p:nvGrpSpPr>
          <p:grpSpPr>
            <a:xfrm>
              <a:off x="3674894" y="3321569"/>
              <a:ext cx="3377659" cy="959698"/>
              <a:chOff x="3674894" y="3321569"/>
              <a:chExt cx="3377659" cy="959698"/>
            </a:xfrm>
          </p:grpSpPr>
          <p:sp>
            <p:nvSpPr>
              <p:cNvPr id="57" name="TextBox 56"/>
              <p:cNvSpPr txBox="1"/>
              <p:nvPr/>
            </p:nvSpPr>
            <p:spPr>
              <a:xfrm>
                <a:off x="3674894" y="3758047"/>
                <a:ext cx="164167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出租车</a:t>
                </a:r>
              </a:p>
            </p:txBody>
          </p:sp>
          <p:sp>
            <p:nvSpPr>
              <p:cNvPr id="58" name="TextBox 57"/>
              <p:cNvSpPr txBox="1"/>
              <p:nvPr/>
            </p:nvSpPr>
            <p:spPr>
              <a:xfrm>
                <a:off x="5095683" y="3758047"/>
                <a:ext cx="1322680"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私家车</a:t>
                </a:r>
              </a:p>
            </p:txBody>
          </p:sp>
          <p:cxnSp>
            <p:nvCxnSpPr>
              <p:cNvPr id="63" name="直接箭头连接符 62"/>
              <p:cNvCxnSpPr/>
              <p:nvPr/>
            </p:nvCxnSpPr>
            <p:spPr>
              <a:xfrm flipH="1">
                <a:off x="4696295" y="3329474"/>
                <a:ext cx="1240548" cy="4780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5936843" y="3321569"/>
                <a:ext cx="30555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6571139" y="3329474"/>
                <a:ext cx="481414" cy="4780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grpSp>
        <p:nvGrpSpPr>
          <p:cNvPr id="75" name="组合 74"/>
          <p:cNvGrpSpPr/>
          <p:nvPr/>
        </p:nvGrpSpPr>
        <p:grpSpPr>
          <a:xfrm>
            <a:off x="2549044" y="4407372"/>
            <a:ext cx="6194907" cy="1457186"/>
            <a:chOff x="4375141" y="4330772"/>
            <a:chExt cx="6194907" cy="1457186"/>
          </a:xfrm>
        </p:grpSpPr>
        <p:sp>
          <p:nvSpPr>
            <p:cNvPr id="73" name="圆角矩形标注 72"/>
            <p:cNvSpPr/>
            <p:nvPr/>
          </p:nvSpPr>
          <p:spPr>
            <a:xfrm>
              <a:off x="4375141" y="5123150"/>
              <a:ext cx="6194907" cy="664808"/>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概念之间具有继承（派生）关系</a:t>
              </a:r>
            </a:p>
          </p:txBody>
        </p:sp>
        <p:sp>
          <p:nvSpPr>
            <p:cNvPr id="74" name="上箭头 73"/>
            <p:cNvSpPr/>
            <p:nvPr/>
          </p:nvSpPr>
          <p:spPr>
            <a:xfrm>
              <a:off x="7396524" y="4330772"/>
              <a:ext cx="189696" cy="827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0421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04251" cy="4173165"/>
          </a:xfrm>
        </p:spPr>
        <p:txBody>
          <a:bodyPr>
            <a:noAutofit/>
          </a:bodyPr>
          <a:lstStyle/>
          <a:p>
            <a:r>
              <a:rPr lang="zh-CN" altLang="en-US" dirty="0"/>
              <a:t>一个人到银行办业务：客户、银行雇员、大堂经理、柜机、银行系统</a:t>
            </a:r>
            <a:endParaRPr lang="en-US" altLang="zh-CN" dirty="0"/>
          </a:p>
        </p:txBody>
      </p:sp>
      <p:sp>
        <p:nvSpPr>
          <p:cNvPr id="30" name="内容占位符 2"/>
          <p:cNvSpPr txBox="1">
            <a:spLocks/>
          </p:cNvSpPr>
          <p:nvPr/>
        </p:nvSpPr>
        <p:spPr>
          <a:xfrm>
            <a:off x="864139" y="2214664"/>
            <a:ext cx="10504251" cy="11186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一个人玩电脑： 用户、电脑、键盘、鼠标、各种应用程序</a:t>
            </a:r>
            <a:endParaRPr lang="en-US" altLang="zh-CN" dirty="0"/>
          </a:p>
          <a:p>
            <a:pPr marL="0" indent="0">
              <a:buNone/>
            </a:pPr>
            <a:r>
              <a:rPr lang="zh-CN" altLang="en-US" dirty="0"/>
              <a:t>  </a:t>
            </a:r>
            <a:r>
              <a:rPr lang="en-US" altLang="zh-CN" dirty="0"/>
              <a:t>GUI</a:t>
            </a:r>
            <a:r>
              <a:rPr lang="zh-CN" altLang="en-US" dirty="0"/>
              <a:t>程序还包含：菜单、工具条、窗口、对话框、</a:t>
            </a:r>
            <a:r>
              <a:rPr lang="en-US" altLang="zh-CN" dirty="0"/>
              <a:t>…</a:t>
            </a:r>
          </a:p>
          <a:p>
            <a:r>
              <a:rPr lang="zh-CN" altLang="en-US" dirty="0"/>
              <a:t>游戏程序： 地图、山河、树木、道路、士兵、坦克、高射炮、冲锋枪、兵工厂、炼油厂、挖矿车、宝藏、军舰、</a:t>
            </a:r>
            <a:r>
              <a:rPr lang="en-US" altLang="zh-CN" dirty="0"/>
              <a:t>…</a:t>
            </a:r>
          </a:p>
        </p:txBody>
      </p:sp>
    </p:spTree>
    <p:extLst>
      <p:ext uri="{BB962C8B-B14F-4D97-AF65-F5344CB8AC3E}">
        <p14:creationId xmlns:p14="http://schemas.microsoft.com/office/powerpoint/2010/main" val="14019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不同思考方式： 面向对象编程  </a:t>
            </a:r>
            <a:r>
              <a:rPr lang="en-US" altLang="zh-CN" sz="3600" dirty="0" err="1"/>
              <a:t>vs</a:t>
            </a:r>
            <a:r>
              <a:rPr lang="en-US" altLang="zh-CN" sz="3600" dirty="0"/>
              <a:t> </a:t>
            </a:r>
            <a:r>
              <a:rPr lang="zh-CN" altLang="en-US" sz="3600" dirty="0"/>
              <a:t>过程式编程</a:t>
            </a:r>
          </a:p>
        </p:txBody>
      </p:sp>
      <p:sp>
        <p:nvSpPr>
          <p:cNvPr id="3" name="内容占位符 2"/>
          <p:cNvSpPr>
            <a:spLocks noGrp="1"/>
          </p:cNvSpPr>
          <p:nvPr>
            <p:ph idx="1"/>
          </p:nvPr>
        </p:nvSpPr>
        <p:spPr>
          <a:xfrm>
            <a:off x="838200" y="1050589"/>
            <a:ext cx="10504251" cy="2282756"/>
          </a:xfrm>
        </p:spPr>
        <p:txBody>
          <a:bodyPr>
            <a:noAutofit/>
          </a:bodyPr>
          <a:lstStyle/>
          <a:p>
            <a:r>
              <a:rPr lang="zh-CN" altLang="en-US" dirty="0"/>
              <a:t>过程式编程： 用内在类型</a:t>
            </a:r>
            <a:r>
              <a:rPr lang="en-US" altLang="zh-CN" dirty="0"/>
              <a:t>(</a:t>
            </a:r>
            <a:r>
              <a:rPr lang="zh-CN" altLang="en-US" dirty="0"/>
              <a:t>概念</a:t>
            </a:r>
            <a:r>
              <a:rPr lang="en-US" altLang="zh-CN" dirty="0"/>
              <a:t>)</a:t>
            </a:r>
            <a:r>
              <a:rPr lang="zh-CN" altLang="en-US" dirty="0"/>
              <a:t>如</a:t>
            </a:r>
            <a:r>
              <a:rPr lang="en-US" altLang="zh-CN" dirty="0" err="1"/>
              <a:t>int</a:t>
            </a:r>
            <a:r>
              <a:rPr lang="zh-CN" altLang="en-US" dirty="0"/>
              <a:t>、</a:t>
            </a:r>
            <a:r>
              <a:rPr lang="en-US" altLang="zh-CN" dirty="0"/>
              <a:t>double</a:t>
            </a:r>
            <a:r>
              <a:rPr lang="zh-CN" altLang="en-US" dirty="0"/>
              <a:t>表示数据，用面向这些机器类型的概念去解决复杂问题，不易于思考问题</a:t>
            </a:r>
            <a:endParaRPr lang="en-US" altLang="zh-CN" dirty="0"/>
          </a:p>
        </p:txBody>
      </p:sp>
      <p:sp>
        <p:nvSpPr>
          <p:cNvPr id="30" name="内容占位符 2"/>
          <p:cNvSpPr txBox="1">
            <a:spLocks/>
          </p:cNvSpPr>
          <p:nvPr/>
        </p:nvSpPr>
        <p:spPr>
          <a:xfrm>
            <a:off x="864139" y="2214664"/>
            <a:ext cx="10504251" cy="11186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面向对象编程：用现实世界中的概念（人、车、地图）来思考问题。更自然、更易于理解、易于查错、易于组装</a:t>
            </a:r>
            <a:r>
              <a:rPr lang="en-US" altLang="zh-CN" dirty="0"/>
              <a:t>(</a:t>
            </a:r>
            <a:r>
              <a:rPr lang="zh-CN" altLang="en-US" dirty="0"/>
              <a:t>组件式开发</a:t>
            </a:r>
            <a:r>
              <a:rPr lang="en-US" altLang="zh-CN" dirty="0"/>
              <a:t>)</a:t>
            </a:r>
          </a:p>
        </p:txBody>
      </p:sp>
      <p:grpSp>
        <p:nvGrpSpPr>
          <p:cNvPr id="8" name="组合 7"/>
          <p:cNvGrpSpPr/>
          <p:nvPr/>
        </p:nvGrpSpPr>
        <p:grpSpPr>
          <a:xfrm>
            <a:off x="8065563" y="3188411"/>
            <a:ext cx="3044757" cy="1928337"/>
            <a:chOff x="6613453" y="4165402"/>
            <a:chExt cx="3044757" cy="1928337"/>
          </a:xfrm>
        </p:grpSpPr>
        <p:sp>
          <p:nvSpPr>
            <p:cNvPr id="9" name="圆角矩形标注 8"/>
            <p:cNvSpPr/>
            <p:nvPr/>
          </p:nvSpPr>
          <p:spPr>
            <a:xfrm>
              <a:off x="6613453" y="4860503"/>
              <a:ext cx="3044757" cy="1233236"/>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从模具可批量生产大量对象</a:t>
              </a:r>
            </a:p>
          </p:txBody>
        </p:sp>
        <p:sp>
          <p:nvSpPr>
            <p:cNvPr id="10" name="上箭头 9"/>
            <p:cNvSpPr/>
            <p:nvPr/>
          </p:nvSpPr>
          <p:spPr>
            <a:xfrm>
              <a:off x="8040984" y="4165402"/>
              <a:ext cx="189696" cy="695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852192" y="3188411"/>
            <a:ext cx="3044757" cy="1928337"/>
            <a:chOff x="6613453" y="4165402"/>
            <a:chExt cx="3044757" cy="1928337"/>
          </a:xfrm>
        </p:grpSpPr>
        <p:sp>
          <p:nvSpPr>
            <p:cNvPr id="12" name="圆角矩形标注 11"/>
            <p:cNvSpPr/>
            <p:nvPr/>
          </p:nvSpPr>
          <p:spPr>
            <a:xfrm>
              <a:off x="6613453" y="4860503"/>
              <a:ext cx="3044757" cy="1233236"/>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保证模具可靠就“你办事我放心”</a:t>
              </a:r>
            </a:p>
          </p:txBody>
        </p:sp>
        <p:sp>
          <p:nvSpPr>
            <p:cNvPr id="13" name="上箭头 12"/>
            <p:cNvSpPr/>
            <p:nvPr/>
          </p:nvSpPr>
          <p:spPr>
            <a:xfrm>
              <a:off x="8040984" y="4165402"/>
              <a:ext cx="189696" cy="695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9521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en-US" altLang="zh-CN" sz="3600" dirty="0"/>
              <a:t>C++</a:t>
            </a:r>
            <a:r>
              <a:rPr lang="zh-CN" altLang="en-US" sz="3600" dirty="0"/>
              <a:t>的面向对象特性：</a:t>
            </a:r>
            <a:r>
              <a:rPr lang="zh-CN" altLang="en-US" sz="3600" b="1" dirty="0">
                <a:solidFill>
                  <a:srgbClr val="0070C0"/>
                </a:solidFill>
              </a:rPr>
              <a:t>用户定义类型 </a:t>
            </a:r>
          </a:p>
        </p:txBody>
      </p:sp>
      <p:sp>
        <p:nvSpPr>
          <p:cNvPr id="3" name="内容占位符 2"/>
          <p:cNvSpPr>
            <a:spLocks noGrp="1"/>
          </p:cNvSpPr>
          <p:nvPr>
            <p:ph idx="1"/>
          </p:nvPr>
        </p:nvSpPr>
        <p:spPr>
          <a:xfrm>
            <a:off x="838200" y="1050589"/>
            <a:ext cx="10504251" cy="1206228"/>
          </a:xfrm>
        </p:spPr>
        <p:txBody>
          <a:bodyPr>
            <a:noAutofit/>
          </a:bodyPr>
          <a:lstStyle/>
          <a:p>
            <a:r>
              <a:rPr lang="zh-CN" altLang="en-US" dirty="0"/>
              <a:t>程序员定义自己的“用户定义类型 ”如</a:t>
            </a:r>
            <a:r>
              <a:rPr lang="zh-CN" altLang="en-US" b="1" dirty="0">
                <a:solidFill>
                  <a:srgbClr val="0070C0"/>
                </a:solidFill>
              </a:rPr>
              <a:t>类</a:t>
            </a:r>
            <a:r>
              <a:rPr lang="zh-CN" altLang="en-US" dirty="0"/>
              <a:t>类型，来表示各种应用问题中的各种概念。</a:t>
            </a:r>
            <a:endParaRPr lang="en-US" altLang="zh-CN" dirty="0"/>
          </a:p>
        </p:txBody>
      </p:sp>
      <p:sp>
        <p:nvSpPr>
          <p:cNvPr id="14" name="内容占位符 2"/>
          <p:cNvSpPr txBox="1">
            <a:spLocks/>
          </p:cNvSpPr>
          <p:nvPr/>
        </p:nvSpPr>
        <p:spPr>
          <a:xfrm>
            <a:off x="794169" y="2071479"/>
            <a:ext cx="11000874" cy="12456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a:t>
            </a:r>
            <a:r>
              <a:rPr lang="zh-CN" altLang="en-US" dirty="0"/>
              <a:t>标准库已经提供了很多实用的“用户定义类型”，是</a:t>
            </a:r>
            <a:r>
              <a:rPr lang="en-US" altLang="zh-CN" dirty="0"/>
              <a:t>C++</a:t>
            </a:r>
            <a:r>
              <a:rPr lang="zh-CN" altLang="en-US" dirty="0"/>
              <a:t>标准库的程序员实现的</a:t>
            </a:r>
          </a:p>
        </p:txBody>
      </p:sp>
      <p:sp>
        <p:nvSpPr>
          <p:cNvPr id="15" name="内容占位符 2"/>
          <p:cNvSpPr txBox="1">
            <a:spLocks/>
          </p:cNvSpPr>
          <p:nvPr/>
        </p:nvSpPr>
        <p:spPr>
          <a:xfrm>
            <a:off x="1315536" y="3317132"/>
            <a:ext cx="8963527" cy="30933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err="1"/>
              <a:t>cout</a:t>
            </a:r>
            <a:r>
              <a:rPr lang="zh-CN" altLang="en-US" sz="2600" dirty="0"/>
              <a:t>是一个</a:t>
            </a:r>
            <a:r>
              <a:rPr lang="en-US" altLang="zh-CN" sz="2600" dirty="0" err="1"/>
              <a:t>ostream</a:t>
            </a:r>
            <a:r>
              <a:rPr lang="zh-CN" altLang="en-US" sz="2600" dirty="0"/>
              <a:t>类的对象（变量），</a:t>
            </a:r>
            <a:r>
              <a:rPr lang="en-US" altLang="zh-CN" sz="2600" dirty="0" err="1"/>
              <a:t>cin</a:t>
            </a:r>
            <a:r>
              <a:rPr lang="zh-CN" altLang="en-US" sz="2600" dirty="0"/>
              <a:t>是一个</a:t>
            </a:r>
            <a:r>
              <a:rPr lang="en-US" altLang="zh-CN" sz="2600" dirty="0" err="1"/>
              <a:t>istream</a:t>
            </a:r>
            <a:r>
              <a:rPr lang="zh-CN" altLang="en-US" sz="2600" dirty="0"/>
              <a:t>的对象（变量）</a:t>
            </a:r>
            <a:r>
              <a:rPr lang="en-US" altLang="zh-CN" sz="2600" dirty="0"/>
              <a:t>.</a:t>
            </a:r>
            <a:r>
              <a:rPr lang="zh-CN" altLang="en-US" sz="2600" dirty="0"/>
              <a:t>可以向它们发送消息：</a:t>
            </a:r>
            <a:endParaRPr lang="en-US" altLang="zh-CN" sz="2600" dirty="0"/>
          </a:p>
          <a:p>
            <a:pPr marL="0" indent="0">
              <a:buNone/>
            </a:pPr>
            <a:r>
              <a:rPr lang="en-US" altLang="zh-CN" sz="2600" dirty="0"/>
              <a:t>         </a:t>
            </a:r>
            <a:r>
              <a:rPr lang="en-US" altLang="zh-CN" sz="2600" dirty="0" err="1"/>
              <a:t>cout</a:t>
            </a:r>
            <a:r>
              <a:rPr lang="en-US" altLang="zh-CN" sz="2600" dirty="0"/>
              <a:t>&lt;&lt;“hello world”;</a:t>
            </a:r>
          </a:p>
          <a:p>
            <a:endParaRPr lang="en-US" altLang="zh-CN" sz="2600" dirty="0"/>
          </a:p>
          <a:p>
            <a:r>
              <a:rPr lang="en-US" altLang="zh-CN" sz="2600" dirty="0"/>
              <a:t>string</a:t>
            </a:r>
            <a:r>
              <a:rPr lang="zh-CN" altLang="en-US" sz="2600" dirty="0"/>
              <a:t>是一个表示字符串的类。向一个</a:t>
            </a:r>
            <a:r>
              <a:rPr lang="en-US" altLang="zh-CN" sz="2600" dirty="0"/>
              <a:t>string</a:t>
            </a:r>
            <a:r>
              <a:rPr lang="zh-CN" altLang="en-US" sz="2600" dirty="0"/>
              <a:t>对象发送一个</a:t>
            </a:r>
            <a:r>
              <a:rPr lang="en-US" altLang="zh-CN" sz="2600" dirty="0"/>
              <a:t>size()</a:t>
            </a:r>
            <a:r>
              <a:rPr lang="zh-CN" altLang="en-US" sz="2600" dirty="0"/>
              <a:t>消息，查询该对象包含的字符数目</a:t>
            </a:r>
            <a:endParaRPr lang="en-US" altLang="zh-CN" sz="2600" dirty="0"/>
          </a:p>
          <a:p>
            <a:pPr marL="0" indent="0">
              <a:buNone/>
            </a:pPr>
            <a:r>
              <a:rPr lang="en-US" altLang="zh-CN" sz="2600" dirty="0"/>
              <a:t>     string </a:t>
            </a:r>
            <a:r>
              <a:rPr lang="en-US" altLang="zh-CN" sz="2600" dirty="0" err="1"/>
              <a:t>str</a:t>
            </a:r>
            <a:r>
              <a:rPr lang="en-US" altLang="zh-CN" sz="2600" dirty="0"/>
              <a:t> = “hello world”;   </a:t>
            </a:r>
            <a:r>
              <a:rPr lang="en-US" altLang="zh-CN" sz="2600" dirty="0" err="1"/>
              <a:t>cout</a:t>
            </a:r>
            <a:r>
              <a:rPr lang="en-US" altLang="zh-CN" sz="2600" dirty="0"/>
              <a:t>&lt;&lt; </a:t>
            </a:r>
            <a:r>
              <a:rPr lang="en-US" altLang="zh-CN" sz="2600" dirty="0" err="1"/>
              <a:t>str.size</a:t>
            </a:r>
            <a:r>
              <a:rPr lang="en-US" altLang="zh-CN" sz="2600" dirty="0"/>
              <a:t>();</a:t>
            </a:r>
            <a:endParaRPr lang="zh-CN" altLang="en-US" sz="2600" dirty="0"/>
          </a:p>
        </p:txBody>
      </p:sp>
    </p:spTree>
    <p:extLst>
      <p:ext uri="{BB962C8B-B14F-4D97-AF65-F5344CB8AC3E}">
        <p14:creationId xmlns:p14="http://schemas.microsoft.com/office/powerpoint/2010/main" val="353580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en-US" altLang="zh-CN" sz="3600" dirty="0"/>
              <a:t>C++</a:t>
            </a:r>
            <a:r>
              <a:rPr lang="zh-CN" altLang="en-US" sz="3600" dirty="0"/>
              <a:t>的面向对象特性：</a:t>
            </a:r>
            <a:r>
              <a:rPr lang="zh-CN" altLang="en-US" sz="3600" b="1" dirty="0">
                <a:solidFill>
                  <a:srgbClr val="0070C0"/>
                </a:solidFill>
              </a:rPr>
              <a:t>用户定义类型 </a:t>
            </a:r>
          </a:p>
        </p:txBody>
      </p:sp>
      <p:sp>
        <p:nvSpPr>
          <p:cNvPr id="9" name="内容占位符 2"/>
          <p:cNvSpPr txBox="1">
            <a:spLocks/>
          </p:cNvSpPr>
          <p:nvPr/>
        </p:nvSpPr>
        <p:spPr>
          <a:xfrm>
            <a:off x="794169" y="1059802"/>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一个用户定义类型包括：</a:t>
            </a:r>
          </a:p>
        </p:txBody>
      </p:sp>
      <p:sp>
        <p:nvSpPr>
          <p:cNvPr id="10" name="内容占位符 2"/>
          <p:cNvSpPr txBox="1">
            <a:spLocks/>
          </p:cNvSpPr>
          <p:nvPr/>
        </p:nvSpPr>
        <p:spPr>
          <a:xfrm>
            <a:off x="1315537" y="1589196"/>
            <a:ext cx="8963527" cy="22759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t>有哪些属性？</a:t>
            </a:r>
            <a:endParaRPr lang="en-US" altLang="zh-CN" sz="2600" dirty="0"/>
          </a:p>
          <a:p>
            <a:r>
              <a:rPr lang="zh-CN" altLang="en-US" sz="2600" dirty="0"/>
              <a:t>有哪些操作（运算）？</a:t>
            </a:r>
            <a:endParaRPr lang="en-US" altLang="zh-CN" sz="2600" dirty="0"/>
          </a:p>
          <a:p>
            <a:r>
              <a:rPr lang="zh-CN" altLang="en-US" sz="2600" dirty="0"/>
              <a:t>不同属性或操作的访问权限？ 哪些是</a:t>
            </a:r>
            <a:r>
              <a:rPr lang="en-US" altLang="zh-CN" sz="2600" dirty="0"/>
              <a:t>(</a:t>
            </a:r>
            <a:r>
              <a:rPr lang="zh-CN" altLang="en-US" sz="2600" dirty="0"/>
              <a:t>类</a:t>
            </a:r>
            <a:r>
              <a:rPr lang="en-US" altLang="zh-CN" sz="2600" dirty="0"/>
              <a:t>)</a:t>
            </a:r>
            <a:r>
              <a:rPr lang="zh-CN" altLang="en-US" sz="2600" dirty="0"/>
              <a:t>外部可以访问？哪些是仅仅内部才能访问的？</a:t>
            </a:r>
          </a:p>
        </p:txBody>
      </p:sp>
      <p:sp>
        <p:nvSpPr>
          <p:cNvPr id="11" name="内容占位符 2"/>
          <p:cNvSpPr txBox="1">
            <a:spLocks/>
          </p:cNvSpPr>
          <p:nvPr/>
        </p:nvSpPr>
        <p:spPr>
          <a:xfrm>
            <a:off x="786771" y="3891799"/>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面向对象设计要考虑多个用户定义类型的关系</a:t>
            </a:r>
          </a:p>
        </p:txBody>
      </p:sp>
      <p:sp>
        <p:nvSpPr>
          <p:cNvPr id="12" name="内容占位符 2"/>
          <p:cNvSpPr txBox="1">
            <a:spLocks/>
          </p:cNvSpPr>
          <p:nvPr/>
        </p:nvSpPr>
        <p:spPr>
          <a:xfrm>
            <a:off x="1467936" y="4524899"/>
            <a:ext cx="8963527" cy="6557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t>不同类型的对象之间是继承还是包含关系？</a:t>
            </a:r>
          </a:p>
        </p:txBody>
      </p:sp>
      <p:sp>
        <p:nvSpPr>
          <p:cNvPr id="13" name="内容占位符 2"/>
          <p:cNvSpPr txBox="1">
            <a:spLocks/>
          </p:cNvSpPr>
          <p:nvPr/>
        </p:nvSpPr>
        <p:spPr>
          <a:xfrm>
            <a:off x="848915" y="5315228"/>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程序： 哪些具体对象如何进行交互协作</a:t>
            </a:r>
          </a:p>
        </p:txBody>
      </p:sp>
    </p:spTree>
    <p:extLst>
      <p:ext uri="{BB962C8B-B14F-4D97-AF65-F5344CB8AC3E}">
        <p14:creationId xmlns:p14="http://schemas.microsoft.com/office/powerpoint/2010/main" val="18454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13BCB-964D-4587-B30D-8F102F192150}"/>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CC6184ED-9AD3-4C78-8800-2F4EA54532DF}"/>
              </a:ext>
            </a:extLst>
          </p:cNvPr>
          <p:cNvSpPr>
            <a:spLocks noGrp="1"/>
          </p:cNvSpPr>
          <p:nvPr>
            <p:ph idx="1"/>
          </p:nvPr>
        </p:nvSpPr>
        <p:spPr>
          <a:xfrm>
            <a:off x="838200" y="1690689"/>
            <a:ext cx="10515600" cy="3926340"/>
          </a:xfrm>
        </p:spPr>
        <p:txBody>
          <a:bodyPr>
            <a:normAutofit/>
          </a:bodyPr>
          <a:lstStyle/>
          <a:p>
            <a:r>
              <a:rPr lang="zh-CN" altLang="en-US" dirty="0"/>
              <a:t>用</a:t>
            </a:r>
            <a:r>
              <a:rPr lang="en-US" altLang="zh-CN" dirty="0"/>
              <a:t>struct</a:t>
            </a:r>
            <a:r>
              <a:rPr lang="zh-CN" altLang="en-US" dirty="0"/>
              <a:t>或</a:t>
            </a:r>
            <a:r>
              <a:rPr lang="en-US" altLang="zh-CN" dirty="0"/>
              <a:t>class</a:t>
            </a:r>
            <a:r>
              <a:rPr lang="zh-CN" altLang="en-US" dirty="0"/>
              <a:t>关键字定义一个类。定义的类就是一个数据类型。</a:t>
            </a:r>
            <a:endParaRPr lang="en-US" altLang="zh-CN" dirty="0"/>
          </a:p>
          <a:p>
            <a:pPr marL="0" indent="0">
              <a:buNone/>
            </a:pPr>
            <a:r>
              <a:rPr lang="en-US" altLang="zh-CN" dirty="0"/>
              <a:t>   </a:t>
            </a:r>
            <a:r>
              <a:rPr lang="en-US" altLang="zh-CN" dirty="0">
                <a:solidFill>
                  <a:srgbClr val="0070C0"/>
                </a:solidFill>
              </a:rPr>
              <a:t>struct</a:t>
            </a:r>
            <a:r>
              <a:rPr lang="en-US" altLang="zh-CN" dirty="0"/>
              <a: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a:t>
            </a:r>
          </a:p>
          <a:p>
            <a:r>
              <a:rPr lang="zh-CN" altLang="en-US" dirty="0"/>
              <a:t>类类型的变量通常称为对象。如：</a:t>
            </a:r>
            <a:endParaRPr lang="en-US" altLang="zh-CN" dirty="0"/>
          </a:p>
          <a:p>
            <a:pPr marL="0" indent="0">
              <a:buNone/>
            </a:pPr>
            <a:r>
              <a:rPr lang="en-US" altLang="zh-CN" dirty="0"/>
              <a:t>   student </a:t>
            </a:r>
            <a:r>
              <a:rPr lang="en-US" altLang="zh-CN" dirty="0" err="1"/>
              <a:t>stu</a:t>
            </a:r>
            <a:r>
              <a:rPr lang="en-US" altLang="zh-CN" dirty="0"/>
              <a:t>;</a:t>
            </a:r>
            <a:endParaRPr lang="zh-CN" altLang="en-US" dirty="0"/>
          </a:p>
        </p:txBody>
      </p:sp>
      <p:sp>
        <p:nvSpPr>
          <p:cNvPr id="4" name="对话气泡: 矩形 3">
            <a:extLst>
              <a:ext uri="{FF2B5EF4-FFF2-40B4-BE49-F238E27FC236}">
                <a16:creationId xmlns:a16="http://schemas.microsoft.com/office/drawing/2014/main" id="{48470754-242F-4CAA-9D0E-F84AC896EFDD}"/>
              </a:ext>
            </a:extLst>
          </p:cNvPr>
          <p:cNvSpPr/>
          <p:nvPr/>
        </p:nvSpPr>
        <p:spPr>
          <a:xfrm>
            <a:off x="6096000" y="2301240"/>
            <a:ext cx="4663440" cy="1783080"/>
          </a:xfrm>
          <a:prstGeom prst="wedgeRectCallout">
            <a:avLst>
              <a:gd name="adj1" fmla="val -72340"/>
              <a:gd name="adj2" fmla="val -31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FF00"/>
                </a:solidFill>
              </a:rPr>
              <a:t>包含关系</a:t>
            </a:r>
            <a:r>
              <a:rPr lang="zh-CN" altLang="en-US" sz="2800" dirty="0"/>
              <a:t>：</a:t>
            </a:r>
            <a:endParaRPr lang="en-US" altLang="zh-CN" sz="2800" dirty="0"/>
          </a:p>
          <a:p>
            <a:r>
              <a:rPr lang="zh-CN" altLang="en-US" sz="2800" dirty="0"/>
              <a:t>一个</a:t>
            </a:r>
            <a:r>
              <a:rPr lang="en-US" altLang="zh-CN" sz="2800" dirty="0"/>
              <a:t>student</a:t>
            </a:r>
            <a:r>
              <a:rPr lang="zh-CN" altLang="en-US" sz="2800" dirty="0"/>
              <a:t>对象包含了</a:t>
            </a:r>
            <a:r>
              <a:rPr lang="en-US" altLang="zh-CN" sz="2800" dirty="0"/>
              <a:t>string</a:t>
            </a:r>
            <a:r>
              <a:rPr lang="zh-CN" altLang="en-US" sz="2800" dirty="0"/>
              <a:t>类型的</a:t>
            </a:r>
            <a:r>
              <a:rPr lang="en-US" altLang="zh-CN" sz="2800" dirty="0"/>
              <a:t>name</a:t>
            </a:r>
            <a:r>
              <a:rPr lang="zh-CN" altLang="en-US" sz="2800" dirty="0"/>
              <a:t>和</a:t>
            </a:r>
            <a:r>
              <a:rPr lang="en-US" altLang="zh-CN" sz="2800" dirty="0"/>
              <a:t>double</a:t>
            </a:r>
            <a:r>
              <a:rPr lang="zh-CN" altLang="en-US" sz="2800" dirty="0"/>
              <a:t>类型的</a:t>
            </a:r>
            <a:r>
              <a:rPr lang="en-US" altLang="zh-CN" sz="2800" dirty="0"/>
              <a:t>score</a:t>
            </a:r>
            <a:r>
              <a:rPr lang="zh-CN" altLang="en-US" sz="2800" dirty="0"/>
              <a:t>成员</a:t>
            </a:r>
          </a:p>
        </p:txBody>
      </p:sp>
      <p:sp>
        <p:nvSpPr>
          <p:cNvPr id="5" name="对话气泡: 矩形 4">
            <a:extLst>
              <a:ext uri="{FF2B5EF4-FFF2-40B4-BE49-F238E27FC236}">
                <a16:creationId xmlns:a16="http://schemas.microsoft.com/office/drawing/2014/main" id="{AF909A11-6479-46FC-867F-AC39DC52703C}"/>
              </a:ext>
            </a:extLst>
          </p:cNvPr>
          <p:cNvSpPr/>
          <p:nvPr/>
        </p:nvSpPr>
        <p:spPr>
          <a:xfrm>
            <a:off x="6096000" y="5044440"/>
            <a:ext cx="4663440" cy="664029"/>
          </a:xfrm>
          <a:prstGeom prst="wedgeRectCallout">
            <a:avLst>
              <a:gd name="adj1" fmla="val -73865"/>
              <a:gd name="adj2" fmla="val -14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FF00"/>
                </a:solidFill>
              </a:rPr>
              <a:t>对象就是类的一个实例</a:t>
            </a:r>
            <a:endParaRPr lang="zh-CN" altLang="en-US" sz="2800" dirty="0"/>
          </a:p>
        </p:txBody>
      </p:sp>
    </p:spTree>
    <p:extLst>
      <p:ext uri="{BB962C8B-B14F-4D97-AF65-F5344CB8AC3E}">
        <p14:creationId xmlns:p14="http://schemas.microsoft.com/office/powerpoint/2010/main" val="407157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F9A7-E109-487F-8D5B-C4576D4E00EE}"/>
              </a:ext>
            </a:extLst>
          </p:cNvPr>
          <p:cNvSpPr>
            <a:spLocks noGrp="1"/>
          </p:cNvSpPr>
          <p:nvPr>
            <p:ph type="title"/>
          </p:nvPr>
        </p:nvSpPr>
        <p:spPr/>
        <p:txBody>
          <a:bodyPr/>
          <a:lstStyle/>
          <a:p>
            <a:r>
              <a:rPr lang="zh-CN" altLang="en-US" dirty="0"/>
              <a:t>成员访问运算符</a:t>
            </a:r>
            <a:r>
              <a:rPr lang="en-US" altLang="zh-CN" sz="4400" dirty="0">
                <a:solidFill>
                  <a:srgbClr val="002060"/>
                </a:solidFill>
              </a:rPr>
              <a:t>.</a:t>
            </a:r>
            <a:endParaRPr lang="zh-CN" altLang="en-US" sz="4400" dirty="0">
              <a:solidFill>
                <a:srgbClr val="002060"/>
              </a:solidFill>
            </a:endParaRPr>
          </a:p>
        </p:txBody>
      </p:sp>
      <p:sp>
        <p:nvSpPr>
          <p:cNvPr id="3" name="内容占位符 2">
            <a:extLst>
              <a:ext uri="{FF2B5EF4-FFF2-40B4-BE49-F238E27FC236}">
                <a16:creationId xmlns:a16="http://schemas.microsoft.com/office/drawing/2014/main" id="{CE4E2FBC-E968-4BF5-9A45-546246BBAE62}"/>
              </a:ext>
            </a:extLst>
          </p:cNvPr>
          <p:cNvSpPr>
            <a:spLocks noGrp="1"/>
          </p:cNvSpPr>
          <p:nvPr>
            <p:ph idx="1"/>
          </p:nvPr>
        </p:nvSpPr>
        <p:spPr>
          <a:xfrm>
            <a:off x="838200" y="1690689"/>
            <a:ext cx="10515600" cy="2056658"/>
          </a:xfrm>
        </p:spPr>
        <p:txBody>
          <a:bodyPr/>
          <a:lstStyle/>
          <a:p>
            <a:r>
              <a:rPr lang="zh-CN" altLang="en-US" dirty="0"/>
              <a:t>访问类对象的成员</a:t>
            </a:r>
            <a:endParaRPr lang="en-US" altLang="zh-CN" dirty="0"/>
          </a:p>
          <a:p>
            <a:pPr marL="0" indent="0">
              <a:buNone/>
            </a:pPr>
            <a:r>
              <a:rPr lang="en-US" altLang="zh-CN" dirty="0"/>
              <a:t>     stu.name = “</a:t>
            </a:r>
            <a:r>
              <a:rPr lang="en-US" altLang="zh-CN" dirty="0" err="1"/>
              <a:t>LiPing</a:t>
            </a:r>
            <a:r>
              <a:rPr lang="en-US" altLang="zh-CN" dirty="0"/>
              <a:t>”;</a:t>
            </a:r>
          </a:p>
          <a:p>
            <a:pPr marL="0" indent="0">
              <a:buNone/>
            </a:pPr>
            <a:r>
              <a:rPr lang="en-US" altLang="zh-CN" dirty="0"/>
              <a:t>     </a:t>
            </a:r>
            <a:r>
              <a:rPr lang="en-US" altLang="zh-CN" dirty="0" err="1"/>
              <a:t>stu.score</a:t>
            </a:r>
            <a:r>
              <a:rPr lang="en-US" altLang="zh-CN" dirty="0"/>
              <a:t> = 78.5;</a:t>
            </a:r>
          </a:p>
          <a:p>
            <a:endParaRPr lang="zh-CN" altLang="en-US" dirty="0"/>
          </a:p>
        </p:txBody>
      </p:sp>
      <p:graphicFrame>
        <p:nvGraphicFramePr>
          <p:cNvPr id="4" name="表格 3">
            <a:extLst>
              <a:ext uri="{FF2B5EF4-FFF2-40B4-BE49-F238E27FC236}">
                <a16:creationId xmlns:a16="http://schemas.microsoft.com/office/drawing/2014/main" id="{29DA7185-F0DC-4F7F-9390-AC1781655E5A}"/>
              </a:ext>
            </a:extLst>
          </p:cNvPr>
          <p:cNvGraphicFramePr>
            <a:graphicFrameLocks noGrp="1"/>
          </p:cNvGraphicFramePr>
          <p:nvPr/>
        </p:nvGraphicFramePr>
        <p:xfrm>
          <a:off x="9479280" y="2121746"/>
          <a:ext cx="1798320" cy="1149774"/>
        </p:xfrm>
        <a:graphic>
          <a:graphicData uri="http://schemas.openxmlformats.org/drawingml/2006/table">
            <a:tbl>
              <a:tblPr firstRow="1" bandRow="1">
                <a:tableStyleId>{5940675A-B579-460E-94D1-54222C63F5DA}</a:tableStyleId>
              </a:tblPr>
              <a:tblGrid>
                <a:gridCol w="1798320">
                  <a:extLst>
                    <a:ext uri="{9D8B030D-6E8A-4147-A177-3AD203B41FA5}">
                      <a16:colId xmlns:a16="http://schemas.microsoft.com/office/drawing/2014/main" val="4120757283"/>
                    </a:ext>
                  </a:extLst>
                </a:gridCol>
              </a:tblGrid>
              <a:tr h="574887">
                <a:tc>
                  <a:txBody>
                    <a:bodyPr/>
                    <a:lstStyle/>
                    <a:p>
                      <a:endParaRPr lang="zh-CN" altLang="en-US" dirty="0"/>
                    </a:p>
                  </a:txBody>
                  <a:tcPr/>
                </a:tc>
                <a:extLst>
                  <a:ext uri="{0D108BD9-81ED-4DB2-BD59-A6C34878D82A}">
                    <a16:rowId xmlns:a16="http://schemas.microsoft.com/office/drawing/2014/main" val="3744943097"/>
                  </a:ext>
                </a:extLst>
              </a:tr>
              <a:tr h="574887">
                <a:tc>
                  <a:txBody>
                    <a:bodyPr/>
                    <a:lstStyle/>
                    <a:p>
                      <a:endParaRPr lang="zh-CN" altLang="en-US" dirty="0"/>
                    </a:p>
                  </a:txBody>
                  <a:tcPr/>
                </a:tc>
                <a:extLst>
                  <a:ext uri="{0D108BD9-81ED-4DB2-BD59-A6C34878D82A}">
                    <a16:rowId xmlns:a16="http://schemas.microsoft.com/office/drawing/2014/main" val="2828510340"/>
                  </a:ext>
                </a:extLst>
              </a:tr>
            </a:tbl>
          </a:graphicData>
        </a:graphic>
      </p:graphicFrame>
      <p:sp>
        <p:nvSpPr>
          <p:cNvPr id="5" name="文本框 4">
            <a:extLst>
              <a:ext uri="{FF2B5EF4-FFF2-40B4-BE49-F238E27FC236}">
                <a16:creationId xmlns:a16="http://schemas.microsoft.com/office/drawing/2014/main" id="{8D0A29A9-4809-4B3E-82EF-67645A5E574C}"/>
              </a:ext>
            </a:extLst>
          </p:cNvPr>
          <p:cNvSpPr txBox="1"/>
          <p:nvPr/>
        </p:nvSpPr>
        <p:spPr>
          <a:xfrm>
            <a:off x="8371840" y="2110759"/>
            <a:ext cx="1107440" cy="553998"/>
          </a:xfrm>
          <a:prstGeom prst="rect">
            <a:avLst/>
          </a:prstGeom>
          <a:noFill/>
        </p:spPr>
        <p:txBody>
          <a:bodyPr wrap="square" rtlCol="0">
            <a:spAutoFit/>
          </a:bodyPr>
          <a:lstStyle/>
          <a:p>
            <a:r>
              <a:rPr lang="en-US" altLang="zh-CN" sz="3000" dirty="0"/>
              <a:t>name</a:t>
            </a:r>
            <a:endParaRPr lang="zh-CN" altLang="en-US" sz="3000" dirty="0"/>
          </a:p>
        </p:txBody>
      </p:sp>
      <p:sp>
        <p:nvSpPr>
          <p:cNvPr id="6" name="文本框 5">
            <a:extLst>
              <a:ext uri="{FF2B5EF4-FFF2-40B4-BE49-F238E27FC236}">
                <a16:creationId xmlns:a16="http://schemas.microsoft.com/office/drawing/2014/main" id="{63996890-4452-4B14-BAB9-D38D13F4BF9B}"/>
              </a:ext>
            </a:extLst>
          </p:cNvPr>
          <p:cNvSpPr txBox="1"/>
          <p:nvPr/>
        </p:nvSpPr>
        <p:spPr>
          <a:xfrm>
            <a:off x="8295640" y="2719018"/>
            <a:ext cx="1107440" cy="553998"/>
          </a:xfrm>
          <a:prstGeom prst="rect">
            <a:avLst/>
          </a:prstGeom>
          <a:noFill/>
        </p:spPr>
        <p:txBody>
          <a:bodyPr wrap="square" rtlCol="0">
            <a:spAutoFit/>
          </a:bodyPr>
          <a:lstStyle/>
          <a:p>
            <a:r>
              <a:rPr lang="en-US" altLang="zh-CN" sz="3000" dirty="0"/>
              <a:t>score</a:t>
            </a:r>
            <a:endParaRPr lang="zh-CN" altLang="en-US" sz="3000" dirty="0"/>
          </a:p>
        </p:txBody>
      </p:sp>
      <p:sp>
        <p:nvSpPr>
          <p:cNvPr id="7" name="文本框 6">
            <a:extLst>
              <a:ext uri="{FF2B5EF4-FFF2-40B4-BE49-F238E27FC236}">
                <a16:creationId xmlns:a16="http://schemas.microsoft.com/office/drawing/2014/main" id="{004CF182-6EE0-435C-BEFE-A1BC01A03EE1}"/>
              </a:ext>
            </a:extLst>
          </p:cNvPr>
          <p:cNvSpPr txBox="1"/>
          <p:nvPr/>
        </p:nvSpPr>
        <p:spPr>
          <a:xfrm>
            <a:off x="9865360" y="1556761"/>
            <a:ext cx="883920" cy="553998"/>
          </a:xfrm>
          <a:prstGeom prst="rect">
            <a:avLst/>
          </a:prstGeom>
          <a:noFill/>
        </p:spPr>
        <p:txBody>
          <a:bodyPr wrap="square" rtlCol="0">
            <a:spAutoFit/>
          </a:bodyPr>
          <a:lstStyle/>
          <a:p>
            <a:r>
              <a:rPr lang="en-US" altLang="zh-CN" sz="3000" dirty="0" err="1"/>
              <a:t>stu</a:t>
            </a:r>
            <a:endParaRPr lang="zh-CN" altLang="en-US" sz="3000" dirty="0"/>
          </a:p>
        </p:txBody>
      </p:sp>
    </p:spTree>
    <p:extLst>
      <p:ext uri="{BB962C8B-B14F-4D97-AF65-F5344CB8AC3E}">
        <p14:creationId xmlns:p14="http://schemas.microsoft.com/office/powerpoint/2010/main" val="148402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6ECB0-F5B3-4A82-B692-E517CF164F6E}"/>
              </a:ext>
            </a:extLst>
          </p:cNvPr>
          <p:cNvSpPr>
            <a:spLocks noGrp="1"/>
          </p:cNvSpPr>
          <p:nvPr>
            <p:ph type="title"/>
          </p:nvPr>
        </p:nvSpPr>
        <p:spPr/>
        <p:txBody>
          <a:bodyPr/>
          <a:lstStyle/>
          <a:p>
            <a:r>
              <a:rPr lang="zh-CN" altLang="en-US" dirty="0"/>
              <a:t>对象数组</a:t>
            </a:r>
          </a:p>
        </p:txBody>
      </p:sp>
      <p:sp>
        <p:nvSpPr>
          <p:cNvPr id="3" name="内容占位符 2">
            <a:extLst>
              <a:ext uri="{FF2B5EF4-FFF2-40B4-BE49-F238E27FC236}">
                <a16:creationId xmlns:a16="http://schemas.microsoft.com/office/drawing/2014/main" id="{94242AC0-9BAC-4294-A6E9-DEDEFC7F81C9}"/>
              </a:ext>
            </a:extLst>
          </p:cNvPr>
          <p:cNvSpPr>
            <a:spLocks noGrp="1"/>
          </p:cNvSpPr>
          <p:nvPr>
            <p:ph idx="1"/>
          </p:nvPr>
        </p:nvSpPr>
        <p:spPr/>
        <p:txBody>
          <a:bodyPr/>
          <a:lstStyle/>
          <a:p>
            <a:r>
              <a:rPr lang="zh-CN" altLang="en-US" dirty="0"/>
              <a:t>和内在类型一样，可以定义类类型的数组。存储一组类对象。</a:t>
            </a:r>
            <a:endParaRPr lang="en-US" altLang="zh-CN" dirty="0"/>
          </a:p>
          <a:p>
            <a:pPr marL="0" indent="0">
              <a:buNone/>
            </a:pPr>
            <a:r>
              <a:rPr lang="en-US" altLang="zh-CN" dirty="0"/>
              <a:t>   student students[3];</a:t>
            </a:r>
          </a:p>
          <a:p>
            <a:pPr marL="0" indent="0">
              <a:buNone/>
            </a:pPr>
            <a:r>
              <a:rPr lang="en-US" altLang="zh-CN" dirty="0"/>
              <a:t> </a:t>
            </a:r>
            <a:r>
              <a:rPr lang="zh-CN" altLang="en-US" dirty="0"/>
              <a:t>  </a:t>
            </a:r>
            <a:r>
              <a:rPr lang="en-US" altLang="zh-CN" dirty="0"/>
              <a:t>students[0].name = “</a:t>
            </a:r>
            <a:r>
              <a:rPr lang="en-US" altLang="zh-CN" dirty="0" err="1"/>
              <a:t>LiPing</a:t>
            </a:r>
            <a:r>
              <a:rPr lang="en-US" altLang="zh-CN" dirty="0"/>
              <a:t>”;</a:t>
            </a:r>
          </a:p>
          <a:p>
            <a:pPr marL="0" indent="0">
              <a:buNone/>
            </a:pPr>
            <a:r>
              <a:rPr lang="en-US" altLang="zh-CN" dirty="0"/>
              <a:t>   students[0].score = 60.5;</a:t>
            </a:r>
            <a:endParaRPr lang="zh-CN" altLang="en-US" dirty="0"/>
          </a:p>
        </p:txBody>
      </p:sp>
    </p:spTree>
    <p:extLst>
      <p:ext uri="{BB962C8B-B14F-4D97-AF65-F5344CB8AC3E}">
        <p14:creationId xmlns:p14="http://schemas.microsoft.com/office/powerpoint/2010/main" val="353871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87BE6-1C00-4265-8FA4-8FC2D8D74D28}"/>
              </a:ext>
            </a:extLst>
          </p:cNvPr>
          <p:cNvSpPr>
            <a:spLocks noGrp="1"/>
          </p:cNvSpPr>
          <p:nvPr>
            <p:ph type="title"/>
          </p:nvPr>
        </p:nvSpPr>
        <p:spPr>
          <a:xfrm>
            <a:off x="838200" y="2331710"/>
            <a:ext cx="10515600" cy="1325563"/>
          </a:xfrm>
        </p:spPr>
        <p:txBody>
          <a:bodyPr>
            <a:normAutofit/>
          </a:bodyPr>
          <a:lstStyle/>
          <a:p>
            <a:r>
              <a:rPr lang="en-US" sz="4800" dirty="0"/>
              <a:t>7.1</a:t>
            </a:r>
            <a:r>
              <a:rPr lang="zh-CN" altLang="en-US" sz="4800" dirty="0"/>
              <a:t>  面向对象编程</a:t>
            </a:r>
          </a:p>
        </p:txBody>
      </p:sp>
    </p:spTree>
    <p:extLst>
      <p:ext uri="{BB962C8B-B14F-4D97-AF65-F5344CB8AC3E}">
        <p14:creationId xmlns:p14="http://schemas.microsoft.com/office/powerpoint/2010/main" val="596320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1E829-694F-474A-8285-4C85234EEB77}"/>
              </a:ext>
            </a:extLst>
          </p:cNvPr>
          <p:cNvSpPr>
            <a:spLocks noGrp="1"/>
          </p:cNvSpPr>
          <p:nvPr>
            <p:ph type="title"/>
          </p:nvPr>
        </p:nvSpPr>
        <p:spPr/>
        <p:txBody>
          <a:bodyPr/>
          <a:lstStyle/>
          <a:p>
            <a:r>
              <a:rPr lang="zh-CN" altLang="en-US" dirty="0"/>
              <a:t>类类型的指针变量</a:t>
            </a:r>
          </a:p>
        </p:txBody>
      </p:sp>
      <p:sp>
        <p:nvSpPr>
          <p:cNvPr id="3" name="内容占位符 2">
            <a:extLst>
              <a:ext uri="{FF2B5EF4-FFF2-40B4-BE49-F238E27FC236}">
                <a16:creationId xmlns:a16="http://schemas.microsoft.com/office/drawing/2014/main" id="{C9401787-6849-49D8-AD02-39D97F1F43B2}"/>
              </a:ext>
            </a:extLst>
          </p:cNvPr>
          <p:cNvSpPr>
            <a:spLocks noGrp="1"/>
          </p:cNvSpPr>
          <p:nvPr>
            <p:ph idx="1"/>
          </p:nvPr>
        </p:nvSpPr>
        <p:spPr/>
        <p:txBody>
          <a:bodyPr/>
          <a:lstStyle/>
          <a:p>
            <a:r>
              <a:rPr lang="en-US" altLang="zh-CN" dirty="0"/>
              <a:t>T</a:t>
            </a:r>
            <a:r>
              <a:rPr lang="zh-CN" altLang="en-US" dirty="0"/>
              <a:t>是一个类类型，则</a:t>
            </a:r>
            <a:r>
              <a:rPr lang="en-US" altLang="zh-CN" dirty="0"/>
              <a:t>T *</a:t>
            </a:r>
            <a:r>
              <a:rPr lang="zh-CN" altLang="en-US" dirty="0"/>
              <a:t>就是</a:t>
            </a:r>
            <a:r>
              <a:rPr lang="en-US" altLang="zh-CN" dirty="0"/>
              <a:t>T</a:t>
            </a:r>
            <a:r>
              <a:rPr lang="zh-CN" altLang="en-US" dirty="0"/>
              <a:t>指针类型。如</a:t>
            </a:r>
            <a:r>
              <a:rPr lang="en-US" altLang="zh-CN" dirty="0"/>
              <a:t>int *</a:t>
            </a:r>
            <a:r>
              <a:rPr lang="zh-CN" altLang="en-US" dirty="0"/>
              <a:t>是</a:t>
            </a:r>
            <a:r>
              <a:rPr lang="en-US" altLang="zh-CN" dirty="0"/>
              <a:t>int</a:t>
            </a:r>
            <a:r>
              <a:rPr lang="zh-CN" altLang="en-US" dirty="0"/>
              <a:t>指针类型。</a:t>
            </a:r>
            <a:endParaRPr lang="en-US" altLang="zh-CN" dirty="0"/>
          </a:p>
          <a:p>
            <a:r>
              <a:rPr lang="en-US" altLang="zh-CN" dirty="0"/>
              <a:t>T* </a:t>
            </a:r>
            <a:r>
              <a:rPr lang="zh-CN" altLang="en-US" dirty="0"/>
              <a:t>变量可以指向一个类对象（</a:t>
            </a:r>
            <a:r>
              <a:rPr lang="en-US" altLang="zh-CN" dirty="0"/>
              <a:t>T</a:t>
            </a:r>
            <a:r>
              <a:rPr lang="zh-CN" altLang="en-US" dirty="0"/>
              <a:t>类型的对象）。</a:t>
            </a:r>
            <a:endParaRPr lang="en-US" altLang="zh-CN" dirty="0"/>
          </a:p>
          <a:p>
            <a:pPr marL="0" indent="0">
              <a:buNone/>
            </a:pPr>
            <a:r>
              <a:rPr lang="en-US" altLang="zh-CN" dirty="0"/>
              <a:t>   student </a:t>
            </a:r>
            <a:r>
              <a:rPr lang="en-US" altLang="zh-CN" dirty="0" err="1"/>
              <a:t>stu</a:t>
            </a:r>
            <a:r>
              <a:rPr lang="en-US" altLang="zh-CN" dirty="0"/>
              <a:t>;</a:t>
            </a:r>
          </a:p>
          <a:p>
            <a:pPr marL="0" indent="0">
              <a:buNone/>
            </a:pPr>
            <a:r>
              <a:rPr lang="en-US" altLang="zh-CN" dirty="0"/>
              <a:t>   student *p = &amp;</a:t>
            </a:r>
            <a:r>
              <a:rPr lang="en-US" altLang="zh-CN" dirty="0" err="1"/>
              <a:t>stu</a:t>
            </a:r>
            <a:r>
              <a:rPr lang="en-US" altLang="zh-CN" dirty="0"/>
              <a:t>;</a:t>
            </a:r>
          </a:p>
          <a:p>
            <a:pPr marL="0" indent="0">
              <a:buNone/>
            </a:pPr>
            <a:r>
              <a:rPr lang="en-US" altLang="zh-CN" dirty="0"/>
              <a:t>   student students[3];</a:t>
            </a:r>
          </a:p>
          <a:p>
            <a:pPr marL="0" indent="0">
              <a:buNone/>
            </a:pPr>
            <a:r>
              <a:rPr lang="en-US" altLang="zh-CN" dirty="0"/>
              <a:t>   p  = students+2;  //</a:t>
            </a:r>
            <a:r>
              <a:rPr lang="zh-CN" altLang="en-US" dirty="0"/>
              <a:t>指向第</a:t>
            </a:r>
            <a:r>
              <a:rPr lang="en-US" altLang="zh-CN" dirty="0"/>
              <a:t>3</a:t>
            </a:r>
            <a:r>
              <a:rPr lang="zh-CN" altLang="en-US" dirty="0"/>
              <a:t>个</a:t>
            </a:r>
            <a:r>
              <a:rPr lang="en-US" altLang="zh-CN" dirty="0"/>
              <a:t>student</a:t>
            </a:r>
            <a:r>
              <a:rPr lang="zh-CN" altLang="en-US" dirty="0"/>
              <a:t>对象</a:t>
            </a:r>
            <a:endParaRPr lang="en-US" altLang="zh-CN" dirty="0"/>
          </a:p>
          <a:p>
            <a:pPr marL="0" indent="0">
              <a:buNone/>
            </a:pPr>
            <a:endParaRPr lang="zh-CN" altLang="en-US" dirty="0"/>
          </a:p>
        </p:txBody>
      </p:sp>
    </p:spTree>
    <p:extLst>
      <p:ext uri="{BB962C8B-B14F-4D97-AF65-F5344CB8AC3E}">
        <p14:creationId xmlns:p14="http://schemas.microsoft.com/office/powerpoint/2010/main" val="407123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C6C7E-E917-40E7-B701-CB34738E335F}"/>
              </a:ext>
            </a:extLst>
          </p:cNvPr>
          <p:cNvSpPr>
            <a:spLocks noGrp="1"/>
          </p:cNvSpPr>
          <p:nvPr>
            <p:ph type="title"/>
          </p:nvPr>
        </p:nvSpPr>
        <p:spPr/>
        <p:txBody>
          <a:bodyPr/>
          <a:lstStyle/>
          <a:p>
            <a:r>
              <a:rPr lang="zh-CN" altLang="en-US" dirty="0"/>
              <a:t>间接访问运算符</a:t>
            </a:r>
            <a:r>
              <a:rPr lang="en-US" altLang="zh-CN" dirty="0"/>
              <a:t>-&gt;</a:t>
            </a:r>
            <a:r>
              <a:rPr lang="zh-CN" altLang="en-US" dirty="0"/>
              <a:t>、取内容运算符符</a:t>
            </a:r>
            <a:r>
              <a:rPr lang="en-US" altLang="zh-CN" dirty="0"/>
              <a:t>*</a:t>
            </a:r>
            <a:endParaRPr lang="zh-CN" altLang="en-US" dirty="0"/>
          </a:p>
        </p:txBody>
      </p:sp>
      <p:sp>
        <p:nvSpPr>
          <p:cNvPr id="3" name="内容占位符 2">
            <a:extLst>
              <a:ext uri="{FF2B5EF4-FFF2-40B4-BE49-F238E27FC236}">
                <a16:creationId xmlns:a16="http://schemas.microsoft.com/office/drawing/2014/main" id="{88AD963B-8543-4896-8045-DA4337CED538}"/>
              </a:ext>
            </a:extLst>
          </p:cNvPr>
          <p:cNvSpPr>
            <a:spLocks noGrp="1"/>
          </p:cNvSpPr>
          <p:nvPr>
            <p:ph idx="1"/>
          </p:nvPr>
        </p:nvSpPr>
        <p:spPr>
          <a:xfrm>
            <a:off x="838200" y="1690688"/>
            <a:ext cx="10515600" cy="4923472"/>
          </a:xfrm>
        </p:spPr>
        <p:txBody>
          <a:bodyPr>
            <a:normAutofit/>
          </a:bodyPr>
          <a:lstStyle/>
          <a:p>
            <a:pPr marL="0" indent="0">
              <a:buNone/>
            </a:pPr>
            <a:r>
              <a:rPr lang="en-US" altLang="zh-CN" dirty="0"/>
              <a:t>   student </a:t>
            </a:r>
            <a:r>
              <a:rPr lang="en-US" altLang="zh-CN" dirty="0" err="1"/>
              <a:t>stu</a:t>
            </a:r>
            <a:r>
              <a:rPr lang="en-US" altLang="zh-CN" dirty="0"/>
              <a:t>;</a:t>
            </a:r>
          </a:p>
          <a:p>
            <a:pPr marL="0" indent="0">
              <a:buNone/>
            </a:pPr>
            <a:r>
              <a:rPr lang="en-US" altLang="zh-CN" dirty="0"/>
              <a:t>   student *p = &amp;</a:t>
            </a:r>
            <a:r>
              <a:rPr lang="en-US" altLang="zh-CN" dirty="0" err="1"/>
              <a:t>stu</a:t>
            </a:r>
            <a:r>
              <a:rPr lang="en-US" altLang="zh-CN" dirty="0"/>
              <a:t>;</a:t>
            </a:r>
          </a:p>
          <a:p>
            <a:pPr marL="0" indent="0">
              <a:buNone/>
            </a:pPr>
            <a:r>
              <a:rPr lang="en-US" altLang="zh-CN" dirty="0"/>
              <a:t>   (</a:t>
            </a:r>
            <a:r>
              <a:rPr lang="zh-CN" altLang="en-US" dirty="0"/>
              <a:t>*</a:t>
            </a:r>
            <a:r>
              <a:rPr lang="en-US" altLang="zh-CN" dirty="0"/>
              <a:t>p).name = “</a:t>
            </a:r>
            <a:r>
              <a:rPr lang="en-US" altLang="zh-CN" dirty="0" err="1"/>
              <a:t>LiPing</a:t>
            </a:r>
            <a:r>
              <a:rPr lang="en-US" altLang="zh-CN" dirty="0"/>
              <a:t>”;   //*p</a:t>
            </a:r>
            <a:r>
              <a:rPr lang="zh-CN" altLang="en-US" dirty="0"/>
              <a:t>就是</a:t>
            </a:r>
            <a:r>
              <a:rPr lang="en-US" altLang="zh-CN" dirty="0"/>
              <a:t>p</a:t>
            </a:r>
            <a:r>
              <a:rPr lang="zh-CN" altLang="en-US" dirty="0"/>
              <a:t>指向的变量</a:t>
            </a:r>
            <a:r>
              <a:rPr lang="en-US" altLang="zh-CN" dirty="0" err="1"/>
              <a:t>stu</a:t>
            </a:r>
            <a:endParaRPr lang="en-US" altLang="zh-CN" dirty="0"/>
          </a:p>
          <a:p>
            <a:pPr marL="0" indent="0">
              <a:buNone/>
            </a:pPr>
            <a:r>
              <a:rPr lang="en-US" altLang="zh-CN" dirty="0"/>
              <a:t>    p-&gt;score = 78;                //p</a:t>
            </a:r>
            <a:r>
              <a:rPr lang="zh-CN" altLang="en-US" dirty="0"/>
              <a:t>指向的类对象的成员</a:t>
            </a:r>
            <a:r>
              <a:rPr lang="en-US" altLang="zh-CN" dirty="0"/>
              <a:t>score</a:t>
            </a:r>
          </a:p>
          <a:p>
            <a:pPr marL="0" indent="0">
              <a:buNone/>
            </a:pPr>
            <a:r>
              <a:rPr lang="en-US" altLang="zh-CN" dirty="0"/>
              <a:t>    student students[3];</a:t>
            </a:r>
          </a:p>
          <a:p>
            <a:pPr marL="0" indent="0">
              <a:buNone/>
            </a:pPr>
            <a:r>
              <a:rPr lang="en-US" altLang="zh-CN" dirty="0"/>
              <a:t>    p  = students+2;         //</a:t>
            </a:r>
            <a:r>
              <a:rPr lang="zh-CN" altLang="en-US" dirty="0"/>
              <a:t>指向第</a:t>
            </a:r>
            <a:r>
              <a:rPr lang="en-US" altLang="zh-CN" dirty="0"/>
              <a:t>3</a:t>
            </a:r>
            <a:r>
              <a:rPr lang="zh-CN" altLang="en-US" dirty="0"/>
              <a:t>个</a:t>
            </a:r>
            <a:r>
              <a:rPr lang="en-US" altLang="zh-CN" dirty="0"/>
              <a:t>student</a:t>
            </a:r>
            <a:r>
              <a:rPr lang="zh-CN" altLang="en-US" dirty="0"/>
              <a:t>对象</a:t>
            </a:r>
            <a:endParaRPr lang="en-US" altLang="zh-CN" dirty="0"/>
          </a:p>
          <a:p>
            <a:pPr marL="0" indent="0">
              <a:buNone/>
            </a:pPr>
            <a:r>
              <a:rPr lang="en-US" altLang="zh-CN" dirty="0"/>
              <a:t>    p-&gt;name = “Wang Wei”    </a:t>
            </a:r>
          </a:p>
          <a:p>
            <a:pPr marL="0" indent="0">
              <a:buNone/>
            </a:pPr>
            <a:endParaRPr lang="zh-CN" altLang="en-US" dirty="0"/>
          </a:p>
        </p:txBody>
      </p:sp>
    </p:spTree>
    <p:extLst>
      <p:ext uri="{BB962C8B-B14F-4D97-AF65-F5344CB8AC3E}">
        <p14:creationId xmlns:p14="http://schemas.microsoft.com/office/powerpoint/2010/main" val="369241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9EC71-F65B-4768-BF75-3C114B0A6903}"/>
              </a:ext>
            </a:extLst>
          </p:cNvPr>
          <p:cNvSpPr>
            <a:spLocks noGrp="1"/>
          </p:cNvSpPr>
          <p:nvPr>
            <p:ph type="title"/>
          </p:nvPr>
        </p:nvSpPr>
        <p:spPr/>
        <p:txBody>
          <a:bodyPr/>
          <a:lstStyle/>
          <a:p>
            <a:r>
              <a:rPr lang="zh-CN" altLang="en-US" dirty="0"/>
              <a:t>可以指向动态分配的对象</a:t>
            </a:r>
          </a:p>
        </p:txBody>
      </p:sp>
      <p:sp>
        <p:nvSpPr>
          <p:cNvPr id="3" name="内容占位符 2">
            <a:extLst>
              <a:ext uri="{FF2B5EF4-FFF2-40B4-BE49-F238E27FC236}">
                <a16:creationId xmlns:a16="http://schemas.microsoft.com/office/drawing/2014/main" id="{9B770542-29A4-4D76-B5BA-CA7FB3934B09}"/>
              </a:ext>
            </a:extLst>
          </p:cNvPr>
          <p:cNvSpPr>
            <a:spLocks noGrp="1"/>
          </p:cNvSpPr>
          <p:nvPr>
            <p:ph idx="1"/>
          </p:nvPr>
        </p:nvSpPr>
        <p:spPr>
          <a:xfrm>
            <a:off x="838200" y="1538288"/>
            <a:ext cx="10515600" cy="4802187"/>
          </a:xfrm>
        </p:spPr>
        <p:txBody>
          <a:bodyPr/>
          <a:lstStyle/>
          <a:p>
            <a:pPr marL="0" indent="0">
              <a:buNone/>
            </a:pPr>
            <a:r>
              <a:rPr lang="en-US" altLang="zh-CN" dirty="0"/>
              <a:t>student *p = new student;</a:t>
            </a:r>
          </a:p>
          <a:p>
            <a:pPr marL="0" indent="0">
              <a:buNone/>
            </a:pPr>
            <a:r>
              <a:rPr lang="en-US" altLang="zh-CN" dirty="0"/>
              <a:t>p-&gt;name = “Wang”;</a:t>
            </a:r>
          </a:p>
          <a:p>
            <a:pPr marL="0" indent="0">
              <a:buNone/>
            </a:pPr>
            <a:r>
              <a:rPr lang="en-US" altLang="zh-CN" dirty="0"/>
              <a:t>delete p;                     //</a:t>
            </a:r>
            <a:r>
              <a:rPr lang="zh-CN" altLang="en-US" dirty="0"/>
              <a:t>不需要的内存块要及时释放</a:t>
            </a:r>
            <a:endParaRPr lang="en-US" altLang="zh-CN" dirty="0"/>
          </a:p>
          <a:p>
            <a:pPr marL="0" indent="0">
              <a:buNone/>
            </a:pPr>
            <a:r>
              <a:rPr lang="en-US" altLang="zh-CN" dirty="0"/>
              <a:t>p = new student[3];   //p</a:t>
            </a:r>
            <a:r>
              <a:rPr lang="zh-CN" altLang="en-US" dirty="0"/>
              <a:t>指向</a:t>
            </a:r>
            <a:r>
              <a:rPr lang="en-US" altLang="zh-CN" dirty="0"/>
              <a:t>3</a:t>
            </a:r>
            <a:r>
              <a:rPr lang="zh-CN" altLang="en-US" dirty="0"/>
              <a:t>个</a:t>
            </a:r>
            <a:r>
              <a:rPr lang="en-US" altLang="zh-CN" dirty="0"/>
              <a:t>student</a:t>
            </a:r>
            <a:r>
              <a:rPr lang="zh-CN" altLang="en-US" dirty="0"/>
              <a:t>的内存块的起始地址</a:t>
            </a:r>
            <a:endParaRPr lang="en-US" altLang="zh-CN" dirty="0"/>
          </a:p>
          <a:p>
            <a:pPr marL="0" indent="0">
              <a:buNone/>
            </a:pPr>
            <a:r>
              <a:rPr lang="en-US" altLang="zh-CN" dirty="0"/>
              <a:t>p[1].score = 67;</a:t>
            </a:r>
          </a:p>
          <a:p>
            <a:pPr marL="0" indent="0">
              <a:buNone/>
            </a:pPr>
            <a:r>
              <a:rPr lang="en-US" altLang="zh-CN" dirty="0"/>
              <a:t>*(p+1).score = 67;</a:t>
            </a:r>
          </a:p>
          <a:p>
            <a:pPr marL="0" indent="0">
              <a:buNone/>
            </a:pPr>
            <a:r>
              <a:rPr lang="en-US" altLang="zh-CN" dirty="0"/>
              <a:t> p-&gt;score =78; </a:t>
            </a:r>
            <a:endParaRPr lang="zh-CN" altLang="en-US" dirty="0"/>
          </a:p>
        </p:txBody>
      </p:sp>
    </p:spTree>
    <p:extLst>
      <p:ext uri="{BB962C8B-B14F-4D97-AF65-F5344CB8AC3E}">
        <p14:creationId xmlns:p14="http://schemas.microsoft.com/office/powerpoint/2010/main" val="2020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712E4-73CA-4A11-ACDF-2E6559379B3A}"/>
              </a:ext>
            </a:extLst>
          </p:cNvPr>
          <p:cNvSpPr>
            <a:spLocks noGrp="1"/>
          </p:cNvSpPr>
          <p:nvPr>
            <p:ph type="title"/>
          </p:nvPr>
        </p:nvSpPr>
        <p:spPr/>
        <p:txBody>
          <a:bodyPr/>
          <a:lstStyle/>
          <a:p>
            <a:r>
              <a:rPr lang="zh-CN" altLang="en-US" dirty="0"/>
              <a:t>类的成员函数</a:t>
            </a:r>
          </a:p>
        </p:txBody>
      </p:sp>
      <p:sp>
        <p:nvSpPr>
          <p:cNvPr id="3" name="内容占位符 2">
            <a:extLst>
              <a:ext uri="{FF2B5EF4-FFF2-40B4-BE49-F238E27FC236}">
                <a16:creationId xmlns:a16="http://schemas.microsoft.com/office/drawing/2014/main" id="{AEF934E7-AAA9-47B9-BFA0-844C0DA370E7}"/>
              </a:ext>
            </a:extLst>
          </p:cNvPr>
          <p:cNvSpPr>
            <a:spLocks noGrp="1"/>
          </p:cNvSpPr>
          <p:nvPr>
            <p:ph idx="1"/>
          </p:nvPr>
        </p:nvSpPr>
        <p:spPr/>
        <p:txBody>
          <a:bodyPr>
            <a:normAutofit lnSpcReduction="1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&lt;&lt;name&lt;&lt;“ “&lt;&lt;score&lt;&lt;‘\n’; }</a:t>
            </a:r>
          </a:p>
          <a:p>
            <a:pPr marL="0" indent="0">
              <a:buNone/>
            </a:pPr>
            <a:r>
              <a:rPr lang="en-US" altLang="zh-CN" dirty="0"/>
              <a:t> };</a:t>
            </a:r>
          </a:p>
          <a:p>
            <a:pPr marL="0" indent="0">
              <a:buNone/>
            </a:pPr>
            <a:r>
              <a:rPr lang="en-US" altLang="zh-CN" dirty="0"/>
              <a:t>int main(){</a:t>
            </a:r>
          </a:p>
          <a:p>
            <a:pPr marL="0" indent="0">
              <a:buNone/>
            </a:pPr>
            <a:r>
              <a:rPr lang="en-US" altLang="zh-CN" dirty="0"/>
              <a:t>   student </a:t>
            </a:r>
            <a:r>
              <a:rPr lang="en-US" altLang="zh-CN" dirty="0" err="1"/>
              <a:t>stu</a:t>
            </a:r>
            <a:r>
              <a:rPr lang="en-US" altLang="zh-CN" dirty="0"/>
              <a:t>;</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a:t>
            </a:r>
          </a:p>
          <a:p>
            <a:endParaRPr lang="zh-CN" altLang="en-US" dirty="0"/>
          </a:p>
        </p:txBody>
      </p:sp>
    </p:spTree>
    <p:extLst>
      <p:ext uri="{BB962C8B-B14F-4D97-AF65-F5344CB8AC3E}">
        <p14:creationId xmlns:p14="http://schemas.microsoft.com/office/powerpoint/2010/main" val="36977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9078A-6A9F-4567-AD83-9FB36BEECE3C}"/>
              </a:ext>
            </a:extLst>
          </p:cNvPr>
          <p:cNvSpPr>
            <a:spLocks noGrp="1"/>
          </p:cNvSpPr>
          <p:nvPr>
            <p:ph type="title"/>
          </p:nvPr>
        </p:nvSpPr>
        <p:spPr/>
        <p:txBody>
          <a:bodyPr/>
          <a:lstStyle/>
          <a:p>
            <a:r>
              <a:rPr lang="zh-CN" altLang="en-US" dirty="0"/>
              <a:t>类体外定义成员函数</a:t>
            </a:r>
          </a:p>
        </p:txBody>
      </p:sp>
      <p:sp>
        <p:nvSpPr>
          <p:cNvPr id="3" name="内容占位符 2">
            <a:extLst>
              <a:ext uri="{FF2B5EF4-FFF2-40B4-BE49-F238E27FC236}">
                <a16:creationId xmlns:a16="http://schemas.microsoft.com/office/drawing/2014/main" id="{D581F8B2-A4C2-413D-A490-3328D302A136}"/>
              </a:ext>
            </a:extLst>
          </p:cNvPr>
          <p:cNvSpPr>
            <a:spLocks noGrp="1"/>
          </p:cNvSpPr>
          <p:nvPr>
            <p:ph idx="1"/>
          </p:nvPr>
        </p:nvSpPr>
        <p:spPr/>
        <p:txBody>
          <a:bodyPr>
            <a:normAutofit/>
          </a:bodyPr>
          <a:lstStyle/>
          <a:p>
            <a:pPr marL="0" indent="0">
              <a:buNone/>
            </a:pPr>
            <a:r>
              <a:rPr lang="en-US" altLang="zh-CN" dirty="0">
                <a:solidFill>
                  <a:srgbClr val="0070C0"/>
                </a:solidFill>
              </a:rPr>
              <a:t>struct</a:t>
            </a:r>
            <a:r>
              <a:rPr lang="en-US" altLang="zh-CN" dirty="0"/>
              <a:t> student{</a:t>
            </a:r>
          </a:p>
          <a:p>
            <a:pPr marL="0" indent="0">
              <a:buNone/>
            </a:pPr>
            <a:r>
              <a:rPr lang="en-US" altLang="zh-CN" dirty="0"/>
              <a:t>       string name;</a:t>
            </a:r>
          </a:p>
          <a:p>
            <a:pPr marL="0" indent="0">
              <a:buNone/>
            </a:pPr>
            <a:r>
              <a:rPr lang="en-US" altLang="zh-CN" dirty="0"/>
              <a:t>       double score;</a:t>
            </a:r>
          </a:p>
          <a:p>
            <a:pPr marL="0" indent="0">
              <a:buNone/>
            </a:pPr>
            <a:r>
              <a:rPr lang="en-US" altLang="zh-CN" dirty="0">
                <a:solidFill>
                  <a:srgbClr val="FF0000"/>
                </a:solidFill>
              </a:rPr>
              <a:t>        void print();               </a:t>
            </a:r>
            <a:r>
              <a:rPr lang="en-US" altLang="zh-CN" dirty="0"/>
              <a:t>//</a:t>
            </a:r>
            <a:r>
              <a:rPr lang="zh-CN" altLang="en-US" dirty="0"/>
              <a:t>函数的声明</a:t>
            </a:r>
            <a:r>
              <a:rPr lang="en-US" altLang="zh-CN" dirty="0"/>
              <a:t>  </a:t>
            </a:r>
          </a:p>
          <a:p>
            <a:pPr marL="0" indent="0">
              <a:buNone/>
            </a:pPr>
            <a:r>
              <a:rPr lang="en-US" altLang="zh-CN" dirty="0"/>
              <a:t> };</a:t>
            </a:r>
          </a:p>
          <a:p>
            <a:pPr marL="0" indent="0">
              <a:buNone/>
            </a:pPr>
            <a:r>
              <a:rPr lang="en-US" altLang="zh-CN" dirty="0">
                <a:solidFill>
                  <a:srgbClr val="FF0000"/>
                </a:solidFill>
              </a:rPr>
              <a:t>void</a:t>
            </a:r>
            <a:r>
              <a:rPr lang="en-US" altLang="zh-CN" dirty="0"/>
              <a:t> </a:t>
            </a:r>
            <a:r>
              <a:rPr lang="en-US" altLang="zh-CN" dirty="0">
                <a:solidFill>
                  <a:srgbClr val="00B050"/>
                </a:solidFill>
              </a:rPr>
              <a:t>student::</a:t>
            </a:r>
            <a:r>
              <a:rPr lang="en-US" altLang="zh-CN" dirty="0">
                <a:solidFill>
                  <a:srgbClr val="FF0000"/>
                </a:solidFill>
              </a:rPr>
              <a:t>print(){         </a:t>
            </a:r>
            <a:r>
              <a:rPr lang="en-US" altLang="zh-CN" dirty="0"/>
              <a:t>//</a:t>
            </a:r>
            <a:r>
              <a:rPr lang="zh-CN" altLang="en-US" dirty="0"/>
              <a:t>函数的实现</a:t>
            </a:r>
            <a:r>
              <a:rPr lang="en-US" altLang="zh-CN" dirty="0"/>
              <a:t> </a:t>
            </a:r>
          </a:p>
          <a:p>
            <a:pPr marL="0" indent="0">
              <a:buNone/>
            </a:pPr>
            <a:r>
              <a:rPr lang="en-US" altLang="zh-CN" dirty="0"/>
              <a:t>    </a:t>
            </a:r>
            <a:r>
              <a:rPr lang="en-US" altLang="zh-CN" dirty="0" err="1"/>
              <a:t>cout</a:t>
            </a:r>
            <a:r>
              <a:rPr lang="en-US" altLang="zh-CN" dirty="0"/>
              <a:t>&lt;&lt;name&lt;&lt;“ “&lt;&lt;score&lt;&lt;‘\n’; </a:t>
            </a:r>
          </a:p>
          <a:p>
            <a:pPr marL="0" indent="0">
              <a:buNone/>
            </a:pPr>
            <a:r>
              <a:rPr lang="en-US" altLang="zh-CN" dirty="0"/>
              <a:t>}</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48153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&lt;&lt;name&lt;&lt;“ “&lt;&lt;score&lt;&lt;‘\n’;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stu2.score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extLst>
              <p:ext uri="{D42A27DB-BD31-4B8C-83A1-F6EECF244321}">
                <p14:modId xmlns:p14="http://schemas.microsoft.com/office/powerpoint/2010/main" val="1303108222"/>
              </p:ext>
            </p:extLst>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extLst>
              <p:ext uri="{D42A27DB-BD31-4B8C-83A1-F6EECF244321}">
                <p14:modId xmlns:p14="http://schemas.microsoft.com/office/powerpoint/2010/main" val="3713116047"/>
              </p:ext>
            </p:extLst>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Tree>
    <p:extLst>
      <p:ext uri="{BB962C8B-B14F-4D97-AF65-F5344CB8AC3E}">
        <p14:creationId xmlns:p14="http://schemas.microsoft.com/office/powerpoint/2010/main" val="326922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a:t>
            </a:r>
            <a:r>
              <a:rPr lang="en-US" altLang="zh-CN" dirty="0">
                <a:solidFill>
                  <a:srgbClr val="0070C0"/>
                </a:solidFill>
              </a:rPr>
              <a:t>this-&gt;</a:t>
            </a:r>
            <a:r>
              <a:rPr lang="en-US" altLang="zh-CN" dirty="0"/>
              <a:t>name&lt;&lt;“ “&lt;&lt; </a:t>
            </a:r>
            <a:r>
              <a:rPr lang="en-US" altLang="zh-CN" dirty="0">
                <a:solidFill>
                  <a:srgbClr val="0070C0"/>
                </a:solidFill>
              </a:rPr>
              <a:t>this-&gt;</a:t>
            </a:r>
            <a:r>
              <a:rPr lang="en-US" altLang="zh-CN" dirty="0"/>
              <a: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a:t>
            </a:r>
            <a:r>
              <a:rPr lang="en-US" altLang="zh-CN" dirty="0" err="1"/>
              <a:t>stu.score</a:t>
            </a:r>
            <a:r>
              <a:rPr lang="en-US" altLang="zh-CN" dirty="0"/>
              <a:t>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
        <p:nvSpPr>
          <p:cNvPr id="5" name="文本框 4">
            <a:extLst>
              <a:ext uri="{FF2B5EF4-FFF2-40B4-BE49-F238E27FC236}">
                <a16:creationId xmlns:a16="http://schemas.microsoft.com/office/drawing/2014/main" id="{D3DC275E-EBCA-42D8-813F-DA15935B17CB}"/>
              </a:ext>
            </a:extLst>
          </p:cNvPr>
          <p:cNvSpPr txBox="1"/>
          <p:nvPr/>
        </p:nvSpPr>
        <p:spPr>
          <a:xfrm>
            <a:off x="4234650" y="1464816"/>
            <a:ext cx="6863140" cy="830997"/>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Student *this</a:t>
            </a:r>
            <a:r>
              <a:rPr lang="en-US" sz="2400" dirty="0">
                <a:latin typeface="Noto Sans Cond Med" panose="020B0606040504020204" pitchFamily="34"/>
                <a:ea typeface="Noto Sans Cond Med" panose="020B0606040504020204" pitchFamily="34"/>
                <a:cs typeface="Noto Sans Cond Med" panose="020B0606040504020204" pitchFamily="34"/>
              </a:rPr>
              <a:t>)</a:t>
            </a:r>
            <a:r>
              <a:rPr lang="en-US" altLang="zh-CN" sz="2400" dirty="0">
                <a:latin typeface="Noto Sans Cond Med" panose="020B0606040504020204" pitchFamily="34"/>
                <a:ea typeface="Noto Sans Cond Med" panose="020B0606040504020204" pitchFamily="34"/>
                <a:cs typeface="Noto Sans Cond Med" panose="020B0606040504020204" pitchFamily="34"/>
              </a:rPr>
              <a:t> (){ </a:t>
            </a:r>
          </a:p>
          <a:p>
            <a:r>
              <a:rPr lang="en-US" altLang="zh-CN" sz="2400" dirty="0">
                <a:latin typeface="Noto Sans Cond Med" panose="020B0606040504020204" pitchFamily="34"/>
                <a:ea typeface="Noto Sans Cond Med" panose="020B0606040504020204" pitchFamily="34"/>
                <a:cs typeface="Noto Sans Cond Med" panose="020B0606040504020204" pitchFamily="34"/>
              </a:rPr>
              <a:t>          </a:t>
            </a:r>
            <a:r>
              <a:rPr lang="en-US" altLang="zh-CN" sz="2400" dirty="0" err="1">
                <a:latin typeface="Noto Sans Cond Med" panose="020B0606040504020204" pitchFamily="34"/>
                <a:ea typeface="Noto Sans Cond Med" panose="020B0606040504020204" pitchFamily="34"/>
                <a:cs typeface="Noto Sans Cond Med" panose="020B0606040504020204" pitchFamily="34"/>
              </a:rPr>
              <a:t>cout</a:t>
            </a:r>
            <a:r>
              <a:rPr lang="en-US" altLang="zh-CN" sz="2400" dirty="0">
                <a:latin typeface="Noto Sans Cond Med" panose="020B0606040504020204" pitchFamily="34"/>
                <a:ea typeface="Noto Sans Cond Med" panose="020B0606040504020204" pitchFamily="34"/>
                <a:cs typeface="Noto Sans Cond Med" panose="020B0606040504020204" pitchFamily="34"/>
              </a:rPr>
              <a:t>&lt;&lt;</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name&lt;&lt;“ “&lt;&lt; </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score&lt;&lt;‘\n’; }</a:t>
            </a:r>
            <a:endParaRPr lang="en-US" sz="2400" dirty="0">
              <a:latin typeface="Noto Sans Cond Med" panose="020B0606040504020204" pitchFamily="34"/>
              <a:ea typeface="Noto Sans Cond Med" panose="020B0606040504020204" pitchFamily="34"/>
              <a:cs typeface="Noto Sans Cond Med" panose="020B0606040504020204" pitchFamily="34"/>
            </a:endParaRPr>
          </a:p>
        </p:txBody>
      </p:sp>
      <p:sp>
        <p:nvSpPr>
          <p:cNvPr id="6" name="箭头: 右 5">
            <a:extLst>
              <a:ext uri="{FF2B5EF4-FFF2-40B4-BE49-F238E27FC236}">
                <a16:creationId xmlns:a16="http://schemas.microsoft.com/office/drawing/2014/main" id="{1B2A4699-3C53-465A-BE44-94CCBF0972ED}"/>
              </a:ext>
            </a:extLst>
          </p:cNvPr>
          <p:cNvSpPr/>
          <p:nvPr/>
        </p:nvSpPr>
        <p:spPr>
          <a:xfrm rot="19882192">
            <a:off x="3250982" y="2099289"/>
            <a:ext cx="1025268" cy="261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322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a:t>
            </a:r>
            <a:r>
              <a:rPr lang="en-US" altLang="zh-CN" dirty="0">
                <a:solidFill>
                  <a:srgbClr val="0070C0"/>
                </a:solidFill>
              </a:rPr>
              <a:t>this-&gt;</a:t>
            </a:r>
            <a:r>
              <a:rPr lang="en-US" altLang="zh-CN" dirty="0"/>
              <a:t>name&lt;&lt;“ “&lt;&lt; </a:t>
            </a:r>
            <a:r>
              <a:rPr lang="en-US" altLang="zh-CN" dirty="0">
                <a:solidFill>
                  <a:srgbClr val="0070C0"/>
                </a:solidFill>
              </a:rPr>
              <a:t>this-&gt;</a:t>
            </a:r>
            <a:r>
              <a:rPr lang="en-US" altLang="zh-CN" dirty="0"/>
              <a: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a:t>
            </a:r>
            <a:r>
              <a:rPr lang="en-US" altLang="zh-CN" dirty="0" err="1"/>
              <a:t>stu.score</a:t>
            </a:r>
            <a:r>
              <a:rPr lang="en-US" altLang="zh-CN" dirty="0"/>
              <a:t>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
        <p:nvSpPr>
          <p:cNvPr id="5" name="文本框 4">
            <a:extLst>
              <a:ext uri="{FF2B5EF4-FFF2-40B4-BE49-F238E27FC236}">
                <a16:creationId xmlns:a16="http://schemas.microsoft.com/office/drawing/2014/main" id="{D3DC275E-EBCA-42D8-813F-DA15935B17CB}"/>
              </a:ext>
            </a:extLst>
          </p:cNvPr>
          <p:cNvSpPr txBox="1"/>
          <p:nvPr/>
        </p:nvSpPr>
        <p:spPr>
          <a:xfrm>
            <a:off x="4234650" y="1464816"/>
            <a:ext cx="6889454" cy="830997"/>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Student *this</a:t>
            </a:r>
            <a:r>
              <a:rPr lang="en-US" sz="2400" dirty="0">
                <a:latin typeface="Noto Sans Cond Med" panose="020B0606040504020204" pitchFamily="34"/>
                <a:ea typeface="Noto Sans Cond Med" panose="020B0606040504020204" pitchFamily="34"/>
                <a:cs typeface="Noto Sans Cond Med" panose="020B0606040504020204" pitchFamily="34"/>
              </a:rPr>
              <a:t>)</a:t>
            </a:r>
            <a:r>
              <a:rPr lang="en-US" altLang="zh-CN" sz="2400" dirty="0">
                <a:latin typeface="Noto Sans Cond Med" panose="020B0606040504020204" pitchFamily="34"/>
                <a:ea typeface="Noto Sans Cond Med" panose="020B0606040504020204" pitchFamily="34"/>
                <a:cs typeface="Noto Sans Cond Med" panose="020B0606040504020204" pitchFamily="34"/>
              </a:rPr>
              <a:t> (){ </a:t>
            </a:r>
          </a:p>
          <a:p>
            <a:r>
              <a:rPr lang="en-US" altLang="zh-CN" sz="2400" dirty="0">
                <a:latin typeface="Noto Sans Cond Med" panose="020B0606040504020204" pitchFamily="34"/>
                <a:ea typeface="Noto Sans Cond Med" panose="020B0606040504020204" pitchFamily="34"/>
                <a:cs typeface="Noto Sans Cond Med" panose="020B0606040504020204" pitchFamily="34"/>
              </a:rPr>
              <a:t>          </a:t>
            </a:r>
            <a:r>
              <a:rPr lang="en-US" altLang="zh-CN" sz="2400" dirty="0" err="1">
                <a:latin typeface="Noto Sans Cond Med" panose="020B0606040504020204" pitchFamily="34"/>
                <a:ea typeface="Noto Sans Cond Med" panose="020B0606040504020204" pitchFamily="34"/>
                <a:cs typeface="Noto Sans Cond Med" panose="020B0606040504020204" pitchFamily="34"/>
              </a:rPr>
              <a:t>cout</a:t>
            </a:r>
            <a:r>
              <a:rPr lang="en-US" altLang="zh-CN" sz="2400" dirty="0">
                <a:latin typeface="Noto Sans Cond Med" panose="020B0606040504020204" pitchFamily="34"/>
                <a:ea typeface="Noto Sans Cond Med" panose="020B0606040504020204" pitchFamily="34"/>
                <a:cs typeface="Noto Sans Cond Med" panose="020B0606040504020204" pitchFamily="34"/>
              </a:rPr>
              <a:t>&lt;&lt;</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name&lt;&lt;“ “&lt;&lt; </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score&lt;&lt;‘\n’; }</a:t>
            </a:r>
            <a:endParaRPr lang="en-US" sz="2400" dirty="0">
              <a:latin typeface="Noto Sans Cond Med" panose="020B0606040504020204" pitchFamily="34"/>
              <a:ea typeface="Noto Sans Cond Med" panose="020B0606040504020204" pitchFamily="34"/>
              <a:cs typeface="Noto Sans Cond Med" panose="020B0606040504020204" pitchFamily="34"/>
            </a:endParaRPr>
          </a:p>
        </p:txBody>
      </p:sp>
      <p:sp>
        <p:nvSpPr>
          <p:cNvPr id="6" name="箭头: 右 5">
            <a:extLst>
              <a:ext uri="{FF2B5EF4-FFF2-40B4-BE49-F238E27FC236}">
                <a16:creationId xmlns:a16="http://schemas.microsoft.com/office/drawing/2014/main" id="{1B2A4699-3C53-465A-BE44-94CCBF0972ED}"/>
              </a:ext>
            </a:extLst>
          </p:cNvPr>
          <p:cNvSpPr/>
          <p:nvPr/>
        </p:nvSpPr>
        <p:spPr>
          <a:xfrm rot="19882192">
            <a:off x="3250982" y="2099289"/>
            <a:ext cx="1025268" cy="261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组合 10">
            <a:extLst>
              <a:ext uri="{FF2B5EF4-FFF2-40B4-BE49-F238E27FC236}">
                <a16:creationId xmlns:a16="http://schemas.microsoft.com/office/drawing/2014/main" id="{0DF867C0-EB58-4E6F-8970-9CA1A79184EE}"/>
              </a:ext>
            </a:extLst>
          </p:cNvPr>
          <p:cNvGrpSpPr/>
          <p:nvPr/>
        </p:nvGrpSpPr>
        <p:grpSpPr>
          <a:xfrm>
            <a:off x="2894121" y="4813177"/>
            <a:ext cx="2902997" cy="477914"/>
            <a:chOff x="2894121" y="4813177"/>
            <a:chExt cx="2902997" cy="477914"/>
          </a:xfrm>
        </p:grpSpPr>
        <p:sp>
          <p:nvSpPr>
            <p:cNvPr id="9" name="文本框 8">
              <a:extLst>
                <a:ext uri="{FF2B5EF4-FFF2-40B4-BE49-F238E27FC236}">
                  <a16:creationId xmlns:a16="http://schemas.microsoft.com/office/drawing/2014/main" id="{1B7CD7B7-32F9-4051-BE82-1A67FA97BE2A}"/>
                </a:ext>
              </a:extLst>
            </p:cNvPr>
            <p:cNvSpPr txBox="1"/>
            <p:nvPr/>
          </p:nvSpPr>
          <p:spPr>
            <a:xfrm>
              <a:off x="3303976" y="4813177"/>
              <a:ext cx="2493142" cy="477914"/>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&amp;</a:t>
              </a:r>
              <a:r>
                <a:rPr lang="en-US" sz="2400" dirty="0" err="1">
                  <a:solidFill>
                    <a:srgbClr val="0070C0"/>
                  </a:solidFill>
                  <a:latin typeface="Noto Sans Cond Med" panose="020B0606040504020204" pitchFamily="34"/>
                  <a:ea typeface="Noto Sans Cond Med" panose="020B0606040504020204" pitchFamily="34"/>
                  <a:cs typeface="Noto Sans Cond Med" panose="020B0606040504020204" pitchFamily="34"/>
                </a:rPr>
                <a:t>stu</a:t>
              </a:r>
              <a:r>
                <a:rPr lang="en-US" sz="2400" dirty="0">
                  <a:latin typeface="Noto Sans Cond Med" panose="020B0606040504020204" pitchFamily="34"/>
                  <a:ea typeface="Noto Sans Cond Med" panose="020B0606040504020204" pitchFamily="34"/>
                  <a:cs typeface="Noto Sans Cond Med" panose="020B0606040504020204" pitchFamily="34"/>
                </a:rPr>
                <a:t>);</a:t>
              </a:r>
            </a:p>
          </p:txBody>
        </p:sp>
        <p:sp>
          <p:nvSpPr>
            <p:cNvPr id="10" name="箭头: 右 9">
              <a:extLst>
                <a:ext uri="{FF2B5EF4-FFF2-40B4-BE49-F238E27FC236}">
                  <a16:creationId xmlns:a16="http://schemas.microsoft.com/office/drawing/2014/main" id="{FA58D365-02CA-495E-BD9B-D1250D297101}"/>
                </a:ext>
              </a:extLst>
            </p:cNvPr>
            <p:cNvSpPr/>
            <p:nvPr/>
          </p:nvSpPr>
          <p:spPr>
            <a:xfrm>
              <a:off x="2894121" y="4953739"/>
              <a:ext cx="426128" cy="17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组合 14">
            <a:extLst>
              <a:ext uri="{FF2B5EF4-FFF2-40B4-BE49-F238E27FC236}">
                <a16:creationId xmlns:a16="http://schemas.microsoft.com/office/drawing/2014/main" id="{CD504F3C-AAB4-4039-ADE7-0C8ACB7CF2C5}"/>
              </a:ext>
            </a:extLst>
          </p:cNvPr>
          <p:cNvGrpSpPr/>
          <p:nvPr/>
        </p:nvGrpSpPr>
        <p:grpSpPr>
          <a:xfrm>
            <a:off x="2913356" y="5205274"/>
            <a:ext cx="2876364" cy="477914"/>
            <a:chOff x="2913356" y="5205274"/>
            <a:chExt cx="2876364" cy="477914"/>
          </a:xfrm>
        </p:grpSpPr>
        <p:sp>
          <p:nvSpPr>
            <p:cNvPr id="13" name="文本框 12">
              <a:extLst>
                <a:ext uri="{FF2B5EF4-FFF2-40B4-BE49-F238E27FC236}">
                  <a16:creationId xmlns:a16="http://schemas.microsoft.com/office/drawing/2014/main" id="{860DB1C7-58FD-4ED9-A766-FC12FAC1C94B}"/>
                </a:ext>
              </a:extLst>
            </p:cNvPr>
            <p:cNvSpPr txBox="1"/>
            <p:nvPr/>
          </p:nvSpPr>
          <p:spPr>
            <a:xfrm>
              <a:off x="3296578" y="5205274"/>
              <a:ext cx="2493142" cy="477914"/>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&amp;stu2</a:t>
              </a:r>
              <a:r>
                <a:rPr lang="en-US" sz="2400" dirty="0">
                  <a:latin typeface="Noto Sans Cond Med" panose="020B0606040504020204" pitchFamily="34"/>
                  <a:ea typeface="Noto Sans Cond Med" panose="020B0606040504020204" pitchFamily="34"/>
                  <a:cs typeface="Noto Sans Cond Med" panose="020B0606040504020204" pitchFamily="34"/>
                </a:rPr>
                <a:t>);</a:t>
              </a:r>
            </a:p>
          </p:txBody>
        </p:sp>
        <p:sp>
          <p:nvSpPr>
            <p:cNvPr id="14" name="箭头: 右 13">
              <a:extLst>
                <a:ext uri="{FF2B5EF4-FFF2-40B4-BE49-F238E27FC236}">
                  <a16:creationId xmlns:a16="http://schemas.microsoft.com/office/drawing/2014/main" id="{AF291AB4-F68D-42E0-A128-50358B07114B}"/>
                </a:ext>
              </a:extLst>
            </p:cNvPr>
            <p:cNvSpPr/>
            <p:nvPr/>
          </p:nvSpPr>
          <p:spPr>
            <a:xfrm>
              <a:off x="2913356" y="5363591"/>
              <a:ext cx="426128" cy="17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147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EF834-AF8C-466D-9792-421FE68D4A4E}"/>
              </a:ext>
            </a:extLst>
          </p:cNvPr>
          <p:cNvSpPr>
            <a:spLocks noGrp="1"/>
          </p:cNvSpPr>
          <p:nvPr>
            <p:ph type="title"/>
          </p:nvPr>
        </p:nvSpPr>
        <p:spPr>
          <a:xfrm>
            <a:off x="848360" y="90805"/>
            <a:ext cx="10515600" cy="1325563"/>
          </a:xfrm>
        </p:spPr>
        <p:txBody>
          <a:bodyPr/>
          <a:lstStyle/>
          <a:p>
            <a:r>
              <a:rPr lang="zh-CN" altLang="en-US" dirty="0"/>
              <a:t>类对象的大小</a:t>
            </a:r>
            <a:endParaRPr lang="en-US" dirty="0"/>
          </a:p>
        </p:txBody>
      </p:sp>
      <p:sp>
        <p:nvSpPr>
          <p:cNvPr id="3" name="内容占位符 2">
            <a:extLst>
              <a:ext uri="{FF2B5EF4-FFF2-40B4-BE49-F238E27FC236}">
                <a16:creationId xmlns:a16="http://schemas.microsoft.com/office/drawing/2014/main" id="{0B5E841D-F442-48C4-9D8D-BFA3EAA1CB49}"/>
              </a:ext>
            </a:extLst>
          </p:cNvPr>
          <p:cNvSpPr>
            <a:spLocks noGrp="1"/>
          </p:cNvSpPr>
          <p:nvPr>
            <p:ph idx="1"/>
          </p:nvPr>
        </p:nvSpPr>
        <p:spPr>
          <a:xfrm>
            <a:off x="838200" y="1358265"/>
            <a:ext cx="10515600" cy="4351338"/>
          </a:xfrm>
        </p:spPr>
        <p:txBody>
          <a:bodyPr/>
          <a:lstStyle/>
          <a:p>
            <a:r>
              <a:rPr lang="zh-CN" altLang="en-US" dirty="0"/>
              <a:t>一个类对象占据的内存存放的是其数据成员，因此类对象的大小基本上等于或略大于所有数据成员占据内存之和。</a:t>
            </a:r>
            <a:endParaRPr lang="en-US" dirty="0"/>
          </a:p>
          <a:p>
            <a:r>
              <a:rPr lang="zh-CN" altLang="en-US" dirty="0"/>
              <a:t>为什么略大于所有数据成员之和呢？这是因为数据在内存里是要对齐存放的</a:t>
            </a:r>
            <a:endParaRPr lang="en-US" altLang="zh-CN" dirty="0"/>
          </a:p>
          <a:p>
            <a:r>
              <a:rPr lang="zh-CN" altLang="en-US" dirty="0"/>
              <a:t>如果一个类中前</a:t>
            </a:r>
            <a:r>
              <a:rPr lang="en-US" dirty="0"/>
              <a:t>3</a:t>
            </a:r>
            <a:r>
              <a:rPr lang="zh-CN" altLang="en-US" dirty="0"/>
              <a:t>个成员都是</a:t>
            </a:r>
            <a:r>
              <a:rPr lang="en-US" dirty="0"/>
              <a:t>4</a:t>
            </a:r>
            <a:r>
              <a:rPr lang="zh-CN" altLang="en-US" dirty="0"/>
              <a:t>字节，还有</a:t>
            </a:r>
            <a:r>
              <a:rPr lang="en-US" dirty="0"/>
              <a:t>1</a:t>
            </a:r>
            <a:r>
              <a:rPr lang="zh-CN" altLang="en-US" dirty="0"/>
              <a:t>个</a:t>
            </a:r>
            <a:r>
              <a:rPr lang="en-US" dirty="0"/>
              <a:t>8</a:t>
            </a:r>
            <a:r>
              <a:rPr lang="zh-CN" altLang="en-US" dirty="0"/>
              <a:t>字节的成员，则会按</a:t>
            </a:r>
            <a:r>
              <a:rPr lang="en-US" dirty="0"/>
              <a:t>8</a:t>
            </a:r>
            <a:r>
              <a:rPr lang="zh-CN" altLang="en-US" dirty="0"/>
              <a:t>个字节 对齐</a:t>
            </a:r>
            <a:endParaRPr lang="en-US" dirty="0"/>
          </a:p>
        </p:txBody>
      </p:sp>
      <p:pic>
        <p:nvPicPr>
          <p:cNvPr id="4" name="图片 3">
            <a:extLst>
              <a:ext uri="{FF2B5EF4-FFF2-40B4-BE49-F238E27FC236}">
                <a16:creationId xmlns:a16="http://schemas.microsoft.com/office/drawing/2014/main" id="{5A62E4DA-52B0-4020-A476-452AD592DCD2}"/>
              </a:ext>
            </a:extLst>
          </p:cNvPr>
          <p:cNvPicPr>
            <a:picLocks noChangeAspect="1"/>
          </p:cNvPicPr>
          <p:nvPr/>
        </p:nvPicPr>
        <p:blipFill>
          <a:blip r:embed="rId2"/>
          <a:stretch>
            <a:fillRect/>
          </a:stretch>
        </p:blipFill>
        <p:spPr>
          <a:xfrm>
            <a:off x="3762855" y="3771743"/>
            <a:ext cx="7853244" cy="3086256"/>
          </a:xfrm>
          <a:prstGeom prst="rect">
            <a:avLst/>
          </a:prstGeom>
        </p:spPr>
      </p:pic>
      <p:pic>
        <p:nvPicPr>
          <p:cNvPr id="6" name="图片 5">
            <a:extLst>
              <a:ext uri="{FF2B5EF4-FFF2-40B4-BE49-F238E27FC236}">
                <a16:creationId xmlns:a16="http://schemas.microsoft.com/office/drawing/2014/main" id="{F1EAFD06-F7B1-0BEC-CCA3-F7EABCF4434B}"/>
              </a:ext>
            </a:extLst>
          </p:cNvPr>
          <p:cNvPicPr>
            <a:picLocks noChangeAspect="1"/>
          </p:cNvPicPr>
          <p:nvPr/>
        </p:nvPicPr>
        <p:blipFill>
          <a:blip r:embed="rId3"/>
          <a:stretch>
            <a:fillRect/>
          </a:stretch>
        </p:blipFill>
        <p:spPr>
          <a:xfrm>
            <a:off x="7664630" y="4265007"/>
            <a:ext cx="2413505" cy="1206753"/>
          </a:xfrm>
          <a:prstGeom prst="rect">
            <a:avLst/>
          </a:prstGeom>
        </p:spPr>
      </p:pic>
    </p:spTree>
    <p:extLst>
      <p:ext uri="{BB962C8B-B14F-4D97-AF65-F5344CB8AC3E}">
        <p14:creationId xmlns:p14="http://schemas.microsoft.com/office/powerpoint/2010/main" val="161900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78A6-3A16-4C59-86E1-A8739D4E7C59}"/>
              </a:ext>
            </a:extLst>
          </p:cNvPr>
          <p:cNvSpPr>
            <a:spLocks noGrp="1"/>
          </p:cNvSpPr>
          <p:nvPr>
            <p:ph type="title"/>
          </p:nvPr>
        </p:nvSpPr>
        <p:spPr>
          <a:xfrm>
            <a:off x="858520" y="111125"/>
            <a:ext cx="10515600" cy="1016635"/>
          </a:xfrm>
        </p:spPr>
        <p:txBody>
          <a:bodyPr/>
          <a:lstStyle/>
          <a:p>
            <a:r>
              <a:rPr lang="zh-CN" altLang="en-US" dirty="0"/>
              <a:t>构造函数</a:t>
            </a:r>
          </a:p>
        </p:txBody>
      </p:sp>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38200" y="1320800"/>
            <a:ext cx="10515600" cy="4856163"/>
          </a:xfrm>
        </p:spPr>
        <p:txBody>
          <a:bodyPr/>
          <a:lstStyle/>
          <a:p>
            <a:r>
              <a:rPr lang="zh-CN" altLang="en-US" dirty="0"/>
              <a:t>在定义类对象的时候，编译器会自动调用一个特殊的叫做</a:t>
            </a:r>
            <a:r>
              <a:rPr lang="zh-CN" altLang="en-US" b="1" dirty="0"/>
              <a:t>构造函数</a:t>
            </a:r>
            <a:r>
              <a:rPr lang="zh-CN" altLang="en-US" dirty="0"/>
              <a:t>的成员函数对类对象的数据成员初始化。</a:t>
            </a:r>
            <a:endParaRPr lang="en-US" altLang="zh-CN" dirty="0"/>
          </a:p>
          <a:p>
            <a:r>
              <a:rPr lang="zh-CN" altLang="en-US" dirty="0"/>
              <a:t>没有定义构造函数，则编译器会自动生成一个参数列表和函数体都为空的</a:t>
            </a:r>
            <a:r>
              <a:rPr lang="zh-CN" altLang="en-US" b="1" dirty="0"/>
              <a:t>默认构造函数</a:t>
            </a:r>
            <a:r>
              <a:rPr lang="zh-CN" altLang="en-US" dirty="0"/>
              <a:t>。 </a:t>
            </a:r>
          </a:p>
        </p:txBody>
      </p:sp>
      <p:pic>
        <p:nvPicPr>
          <p:cNvPr id="4" name="图片 3">
            <a:extLst>
              <a:ext uri="{FF2B5EF4-FFF2-40B4-BE49-F238E27FC236}">
                <a16:creationId xmlns:a16="http://schemas.microsoft.com/office/drawing/2014/main" id="{AA78DC77-09CA-4D20-AA6D-68158436185D}"/>
              </a:ext>
            </a:extLst>
          </p:cNvPr>
          <p:cNvPicPr>
            <a:picLocks noChangeAspect="1"/>
          </p:cNvPicPr>
          <p:nvPr/>
        </p:nvPicPr>
        <p:blipFill>
          <a:blip r:embed="rId2"/>
          <a:stretch>
            <a:fillRect/>
          </a:stretch>
        </p:blipFill>
        <p:spPr>
          <a:xfrm>
            <a:off x="1166494" y="3232784"/>
            <a:ext cx="10790847" cy="3625216"/>
          </a:xfrm>
          <a:prstGeom prst="rect">
            <a:avLst/>
          </a:prstGeom>
        </p:spPr>
      </p:pic>
    </p:spTree>
    <p:extLst>
      <p:ext uri="{BB962C8B-B14F-4D97-AF65-F5344CB8AC3E}">
        <p14:creationId xmlns:p14="http://schemas.microsoft.com/office/powerpoint/2010/main" val="36015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323" y="152061"/>
            <a:ext cx="10515600" cy="1325563"/>
          </a:xfrm>
        </p:spPr>
        <p:txBody>
          <a:bodyPr>
            <a:normAutofit/>
          </a:bodyPr>
          <a:lstStyle/>
          <a:p>
            <a:r>
              <a:rPr lang="zh-CN" altLang="en-US" sz="4000" dirty="0"/>
              <a:t>过程式编程</a:t>
            </a:r>
          </a:p>
        </p:txBody>
      </p:sp>
      <p:sp>
        <p:nvSpPr>
          <p:cNvPr id="3" name="内容占位符 2"/>
          <p:cNvSpPr>
            <a:spLocks noGrp="1"/>
          </p:cNvSpPr>
          <p:nvPr>
            <p:ph idx="1"/>
          </p:nvPr>
        </p:nvSpPr>
        <p:spPr>
          <a:xfrm>
            <a:off x="838200" y="1479884"/>
            <a:ext cx="10515600" cy="1224405"/>
          </a:xfrm>
        </p:spPr>
        <p:txBody>
          <a:bodyPr/>
          <a:lstStyle/>
          <a:p>
            <a:r>
              <a:rPr lang="zh-CN" altLang="en-US" b="1" dirty="0"/>
              <a:t>传统的过程式编程</a:t>
            </a:r>
            <a:r>
              <a:rPr lang="zh-CN" altLang="en-US" dirty="0"/>
              <a:t>：变量 </a:t>
            </a:r>
            <a:r>
              <a:rPr lang="en-US" altLang="zh-CN" dirty="0"/>
              <a:t>(</a:t>
            </a:r>
            <a:r>
              <a:rPr lang="zh-CN" altLang="en-US" dirty="0"/>
              <a:t>对象</a:t>
            </a:r>
            <a:r>
              <a:rPr lang="en-US" altLang="zh-CN" dirty="0"/>
              <a:t>)</a:t>
            </a:r>
            <a:r>
              <a:rPr lang="zh-CN" altLang="en-US" dirty="0"/>
              <a:t>就是一些存储数据的内存块，而过程 </a:t>
            </a:r>
            <a:r>
              <a:rPr lang="en-US" altLang="zh-CN" dirty="0"/>
              <a:t>(</a:t>
            </a:r>
            <a:r>
              <a:rPr lang="zh-CN" altLang="en-US" dirty="0"/>
              <a:t>函数</a:t>
            </a:r>
            <a:r>
              <a:rPr lang="en-US" altLang="zh-CN" dirty="0"/>
              <a:t>)</a:t>
            </a:r>
            <a:r>
              <a:rPr lang="zh-CN" altLang="en-US" dirty="0"/>
              <a:t>对这些数据进行处理。</a:t>
            </a:r>
            <a:r>
              <a:rPr lang="en-US" altLang="zh-CN" dirty="0"/>
              <a:t>    </a:t>
            </a:r>
            <a:endParaRPr lang="zh-CN" altLang="en-US" dirty="0"/>
          </a:p>
        </p:txBody>
      </p:sp>
      <p:sp>
        <p:nvSpPr>
          <p:cNvPr id="10" name="文本框 9">
            <a:extLst>
              <a:ext uri="{FF2B5EF4-FFF2-40B4-BE49-F238E27FC236}">
                <a16:creationId xmlns:a16="http://schemas.microsoft.com/office/drawing/2014/main" id="{597027DC-EFD8-4E4C-9846-5C5863D3A800}"/>
              </a:ext>
            </a:extLst>
          </p:cNvPr>
          <p:cNvSpPr txBox="1"/>
          <p:nvPr/>
        </p:nvSpPr>
        <p:spPr>
          <a:xfrm>
            <a:off x="1988598" y="2494626"/>
            <a:ext cx="5592932" cy="4893647"/>
          </a:xfrm>
          <a:prstGeom prst="rect">
            <a:avLst/>
          </a:prstGeom>
          <a:noFill/>
        </p:spPr>
        <p:txBody>
          <a:bodyPr wrap="square" rtlCol="0">
            <a:spAutoFit/>
          </a:bodyPr>
          <a:lstStyle/>
          <a:p>
            <a:r>
              <a:rPr lang="zh-CN" altLang="en-US" sz="2800" dirty="0"/>
              <a:t>全局变量</a:t>
            </a:r>
            <a:endParaRPr lang="en-US" altLang="zh-CN" sz="2800" dirty="0"/>
          </a:p>
          <a:p>
            <a:r>
              <a:rPr lang="en-US" altLang="zh-CN" sz="2800" dirty="0"/>
              <a:t>T  f1(</a:t>
            </a:r>
            <a:r>
              <a:rPr lang="en-US" altLang="zh-CN" sz="2800" dirty="0" err="1"/>
              <a:t>para_list</a:t>
            </a:r>
            <a:r>
              <a:rPr lang="en-US" altLang="zh-CN" sz="2800" dirty="0"/>
              <a:t>){</a:t>
            </a:r>
          </a:p>
          <a:p>
            <a:r>
              <a:rPr lang="en-US" altLang="zh-CN" sz="2800" dirty="0"/>
              <a:t>     </a:t>
            </a:r>
            <a:r>
              <a:rPr lang="zh-CN" altLang="en-US" sz="2800" dirty="0"/>
              <a:t>局部变量</a:t>
            </a:r>
            <a:endParaRPr lang="en-US" altLang="zh-CN" sz="2800" dirty="0"/>
          </a:p>
          <a:p>
            <a:r>
              <a:rPr lang="en-US" altLang="zh-CN" sz="2800" dirty="0"/>
              <a:t>     </a:t>
            </a:r>
            <a:r>
              <a:rPr lang="zh-CN" altLang="en-US" sz="2800" dirty="0"/>
              <a:t>语句</a:t>
            </a:r>
            <a:endParaRPr lang="en-US" altLang="zh-CN" sz="2800" dirty="0"/>
          </a:p>
          <a:p>
            <a:r>
              <a:rPr lang="en-US" sz="2800" dirty="0"/>
              <a:t>}</a:t>
            </a:r>
          </a:p>
          <a:p>
            <a:endParaRPr lang="en-US" sz="2800" dirty="0"/>
          </a:p>
          <a:p>
            <a:r>
              <a:rPr lang="en-US" altLang="zh-CN" sz="2800" dirty="0"/>
              <a:t>T  f2(</a:t>
            </a:r>
            <a:r>
              <a:rPr lang="en-US" altLang="zh-CN" sz="2800" dirty="0" err="1"/>
              <a:t>para_list</a:t>
            </a:r>
            <a:r>
              <a:rPr lang="en-US" altLang="zh-CN" sz="2800" dirty="0"/>
              <a:t>){</a:t>
            </a:r>
          </a:p>
          <a:p>
            <a:r>
              <a:rPr lang="en-US" altLang="zh-CN" sz="2800" dirty="0"/>
              <a:t>     </a:t>
            </a:r>
            <a:r>
              <a:rPr lang="zh-CN" altLang="en-US" sz="2800" dirty="0"/>
              <a:t>局部变量</a:t>
            </a:r>
            <a:endParaRPr lang="en-US" altLang="zh-CN" sz="2800" dirty="0"/>
          </a:p>
          <a:p>
            <a:r>
              <a:rPr lang="en-US" altLang="zh-CN" sz="2800" dirty="0"/>
              <a:t>     </a:t>
            </a:r>
            <a:r>
              <a:rPr lang="zh-CN" altLang="en-US" sz="2800" dirty="0"/>
              <a:t>语句</a:t>
            </a:r>
            <a:endParaRPr lang="en-US" altLang="zh-CN" sz="2800" dirty="0"/>
          </a:p>
          <a:p>
            <a:r>
              <a:rPr lang="en-US" sz="2800" dirty="0"/>
              <a:t>}</a:t>
            </a:r>
          </a:p>
          <a:p>
            <a:endParaRPr lang="en-US" sz="3200" dirty="0"/>
          </a:p>
        </p:txBody>
      </p:sp>
    </p:spTree>
    <p:extLst>
      <p:ext uri="{BB962C8B-B14F-4D97-AF65-F5344CB8AC3E}">
        <p14:creationId xmlns:p14="http://schemas.microsoft.com/office/powerpoint/2010/main" val="3556829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78A6-3A16-4C59-86E1-A8739D4E7C59}"/>
              </a:ext>
            </a:extLst>
          </p:cNvPr>
          <p:cNvSpPr>
            <a:spLocks noGrp="1"/>
          </p:cNvSpPr>
          <p:nvPr>
            <p:ph type="title"/>
          </p:nvPr>
        </p:nvSpPr>
        <p:spPr>
          <a:xfrm>
            <a:off x="858520" y="111125"/>
            <a:ext cx="10515600" cy="1016635"/>
          </a:xfrm>
        </p:spPr>
        <p:txBody>
          <a:bodyPr/>
          <a:lstStyle/>
          <a:p>
            <a:r>
              <a:rPr lang="zh-CN" altLang="en-US" dirty="0"/>
              <a:t>（默认）构造函数</a:t>
            </a:r>
          </a:p>
        </p:txBody>
      </p:sp>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38200" y="1320800"/>
            <a:ext cx="10515600" cy="4856163"/>
          </a:xfrm>
        </p:spPr>
        <p:txBody>
          <a:bodyPr/>
          <a:lstStyle/>
          <a:p>
            <a:pPr>
              <a:lnSpc>
                <a:spcPct val="120000"/>
              </a:lnSpc>
              <a:spcBef>
                <a:spcPts val="0"/>
              </a:spcBef>
            </a:pPr>
            <a:r>
              <a:rPr lang="zh-CN" altLang="en-US" b="1" dirty="0"/>
              <a:t>构造函数</a:t>
            </a:r>
            <a:r>
              <a:rPr lang="zh-CN" altLang="en-US" dirty="0"/>
              <a:t>：函数名和类名相同，没有返回类型</a:t>
            </a:r>
            <a:endParaRPr lang="en-US" altLang="zh-CN" dirty="0"/>
          </a:p>
          <a:p>
            <a:pPr>
              <a:lnSpc>
                <a:spcPct val="120000"/>
              </a:lnSpc>
              <a:spcBef>
                <a:spcPts val="0"/>
              </a:spcBef>
            </a:pPr>
            <a:r>
              <a:rPr lang="zh-CN" altLang="en-US" b="1" dirty="0"/>
              <a:t>默认构造函数</a:t>
            </a:r>
            <a:r>
              <a:rPr lang="zh-CN" altLang="en-US" dirty="0"/>
              <a:t>：不带参数、或参数都有默认值</a:t>
            </a:r>
          </a:p>
        </p:txBody>
      </p:sp>
      <p:pic>
        <p:nvPicPr>
          <p:cNvPr id="5" name="图片 4">
            <a:extLst>
              <a:ext uri="{FF2B5EF4-FFF2-40B4-BE49-F238E27FC236}">
                <a16:creationId xmlns:a16="http://schemas.microsoft.com/office/drawing/2014/main" id="{B03CE5D8-19A9-4AFE-98FD-DCA42E8AE18A}"/>
              </a:ext>
            </a:extLst>
          </p:cNvPr>
          <p:cNvPicPr>
            <a:picLocks noChangeAspect="1"/>
          </p:cNvPicPr>
          <p:nvPr/>
        </p:nvPicPr>
        <p:blipFill>
          <a:blip r:embed="rId2"/>
          <a:stretch>
            <a:fillRect/>
          </a:stretch>
        </p:blipFill>
        <p:spPr>
          <a:xfrm>
            <a:off x="613409" y="2993072"/>
            <a:ext cx="11044811" cy="3377248"/>
          </a:xfrm>
          <a:prstGeom prst="rect">
            <a:avLst/>
          </a:prstGeom>
        </p:spPr>
      </p:pic>
      <p:sp>
        <p:nvSpPr>
          <p:cNvPr id="6" name="矩形 5">
            <a:extLst>
              <a:ext uri="{FF2B5EF4-FFF2-40B4-BE49-F238E27FC236}">
                <a16:creationId xmlns:a16="http://schemas.microsoft.com/office/drawing/2014/main" id="{DE30B8BB-D21A-4071-B94D-EEDBA7F159DB}"/>
              </a:ext>
            </a:extLst>
          </p:cNvPr>
          <p:cNvSpPr/>
          <p:nvPr/>
        </p:nvSpPr>
        <p:spPr>
          <a:xfrm>
            <a:off x="1076960" y="4277360"/>
            <a:ext cx="9001760" cy="3962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CCC4F3D2-C286-415B-9DA5-354314399DE2}"/>
              </a:ext>
            </a:extLst>
          </p:cNvPr>
          <p:cNvSpPr/>
          <p:nvPr/>
        </p:nvSpPr>
        <p:spPr>
          <a:xfrm>
            <a:off x="2804160" y="5648960"/>
            <a:ext cx="4947920" cy="436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b="1" dirty="0"/>
              <a:t>构造函数</a:t>
            </a:r>
            <a:r>
              <a:rPr lang="zh-CN" altLang="en-US" dirty="0"/>
              <a:t>：可以带参数</a:t>
            </a:r>
          </a:p>
        </p:txBody>
      </p:sp>
      <p:pic>
        <p:nvPicPr>
          <p:cNvPr id="8" name="图片 7">
            <a:extLst>
              <a:ext uri="{FF2B5EF4-FFF2-40B4-BE49-F238E27FC236}">
                <a16:creationId xmlns:a16="http://schemas.microsoft.com/office/drawing/2014/main" id="{0445F453-14D1-43FE-BA43-530841284D3A}"/>
              </a:ext>
            </a:extLst>
          </p:cNvPr>
          <p:cNvPicPr>
            <a:picLocks noChangeAspect="1"/>
          </p:cNvPicPr>
          <p:nvPr/>
        </p:nvPicPr>
        <p:blipFill>
          <a:blip r:embed="rId2"/>
          <a:stretch>
            <a:fillRect/>
          </a:stretch>
        </p:blipFill>
        <p:spPr>
          <a:xfrm>
            <a:off x="843915" y="936624"/>
            <a:ext cx="10691749" cy="4641215"/>
          </a:xfrm>
          <a:prstGeom prst="rect">
            <a:avLst/>
          </a:prstGeom>
        </p:spPr>
      </p:pic>
      <p:sp>
        <p:nvSpPr>
          <p:cNvPr id="9" name="矩形 8">
            <a:extLst>
              <a:ext uri="{FF2B5EF4-FFF2-40B4-BE49-F238E27FC236}">
                <a16:creationId xmlns:a16="http://schemas.microsoft.com/office/drawing/2014/main" id="{1A3CD52E-5A75-42E3-9095-8346E6F9288C}"/>
              </a:ext>
            </a:extLst>
          </p:cNvPr>
          <p:cNvSpPr/>
          <p:nvPr/>
        </p:nvSpPr>
        <p:spPr>
          <a:xfrm>
            <a:off x="2103120" y="1920240"/>
            <a:ext cx="2661920" cy="37592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A52D646-AF43-4A72-AB43-B3A485D41139}"/>
              </a:ext>
            </a:extLst>
          </p:cNvPr>
          <p:cNvSpPr/>
          <p:nvPr/>
        </p:nvSpPr>
        <p:spPr>
          <a:xfrm>
            <a:off x="2600960" y="4622800"/>
            <a:ext cx="1615440" cy="2946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5D4A6EDD-6796-4CE5-9808-81EA669CAFF7}"/>
              </a:ext>
            </a:extLst>
          </p:cNvPr>
          <p:cNvSpPr/>
          <p:nvPr/>
        </p:nvSpPr>
        <p:spPr>
          <a:xfrm>
            <a:off x="2661920" y="4907280"/>
            <a:ext cx="1341120" cy="31496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框 13">
            <a:extLst>
              <a:ext uri="{FF2B5EF4-FFF2-40B4-BE49-F238E27FC236}">
                <a16:creationId xmlns:a16="http://schemas.microsoft.com/office/drawing/2014/main" id="{C85840C4-3F6B-4707-B2EA-8204CD14B9DB}"/>
              </a:ext>
            </a:extLst>
          </p:cNvPr>
          <p:cNvSpPr txBox="1"/>
          <p:nvPr/>
        </p:nvSpPr>
        <p:spPr>
          <a:xfrm>
            <a:off x="822960" y="5638800"/>
            <a:ext cx="10454640" cy="830997"/>
          </a:xfrm>
          <a:prstGeom prst="rect">
            <a:avLst/>
          </a:prstGeom>
          <a:noFill/>
        </p:spPr>
        <p:txBody>
          <a:bodyPr wrap="square" rtlCol="0">
            <a:spAutoFit/>
          </a:bodyPr>
          <a:lstStyle/>
          <a:p>
            <a:r>
              <a:rPr lang="zh-CN" altLang="en-US" sz="2400" dirty="0"/>
              <a:t>构造函数带有</a:t>
            </a:r>
            <a:r>
              <a:rPr lang="en-US" sz="2400" dirty="0"/>
              <a:t>3</a:t>
            </a:r>
            <a:r>
              <a:rPr lang="zh-CN" altLang="en-US" sz="2400" dirty="0"/>
              <a:t>个形参，在定义类对象时也必须提供对应的实参，可以采用函数调用形式即圆括号传递实参，也可以用</a:t>
            </a:r>
            <a:r>
              <a:rPr lang="en-US" sz="2400" dirty="0"/>
              <a:t>{}</a:t>
            </a:r>
            <a:r>
              <a:rPr lang="zh-CN" altLang="en-US" sz="2400" dirty="0"/>
              <a:t>形式的列表初始化提供实参</a:t>
            </a:r>
            <a:r>
              <a:rPr lang="zh-CN" altLang="en-US" dirty="0"/>
              <a:t>。</a:t>
            </a:r>
            <a:endParaRPr lang="en-US" dirty="0"/>
          </a:p>
        </p:txBody>
      </p:sp>
    </p:spTree>
    <p:extLst>
      <p:ext uri="{BB962C8B-B14F-4D97-AF65-F5344CB8AC3E}">
        <p14:creationId xmlns:p14="http://schemas.microsoft.com/office/powerpoint/2010/main" val="120630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C85840C4-3F6B-4707-B2EA-8204CD14B9DB}"/>
              </a:ext>
            </a:extLst>
          </p:cNvPr>
          <p:cNvSpPr txBox="1"/>
          <p:nvPr/>
        </p:nvSpPr>
        <p:spPr>
          <a:xfrm>
            <a:off x="721360" y="5903893"/>
            <a:ext cx="10454640" cy="954107"/>
          </a:xfrm>
          <a:prstGeom prst="rect">
            <a:avLst/>
          </a:prstGeom>
          <a:noFill/>
        </p:spPr>
        <p:txBody>
          <a:bodyPr wrap="square" rtlCol="0">
            <a:spAutoFit/>
          </a:bodyPr>
          <a:lstStyle/>
          <a:p>
            <a:r>
              <a:rPr lang="zh-CN" altLang="en-US" sz="2800" dirty="0"/>
              <a:t>和普通的函数调用一样，如果定义类对象时少于或多于</a:t>
            </a:r>
            <a:r>
              <a:rPr lang="en-US" sz="2800" dirty="0"/>
              <a:t>3</a:t>
            </a:r>
            <a:r>
              <a:rPr lang="zh-CN" altLang="en-US" sz="2800" dirty="0"/>
              <a:t>个实参，则编译器会报错。</a:t>
            </a:r>
            <a:endParaRPr lang="en-US" sz="2800" dirty="0"/>
          </a:p>
        </p:txBody>
      </p:sp>
      <p:pic>
        <p:nvPicPr>
          <p:cNvPr id="2" name="图片 1">
            <a:extLst>
              <a:ext uri="{FF2B5EF4-FFF2-40B4-BE49-F238E27FC236}">
                <a16:creationId xmlns:a16="http://schemas.microsoft.com/office/drawing/2014/main" id="{A2F33859-A078-46A8-A875-C217289326AB}"/>
              </a:ext>
            </a:extLst>
          </p:cNvPr>
          <p:cNvPicPr>
            <a:picLocks noChangeAspect="1"/>
          </p:cNvPicPr>
          <p:nvPr/>
        </p:nvPicPr>
        <p:blipFill>
          <a:blip r:embed="rId2"/>
          <a:stretch>
            <a:fillRect/>
          </a:stretch>
        </p:blipFill>
        <p:spPr>
          <a:xfrm>
            <a:off x="953452" y="306070"/>
            <a:ext cx="9553575" cy="5676900"/>
          </a:xfrm>
          <a:prstGeom prst="rect">
            <a:avLst/>
          </a:prstGeom>
        </p:spPr>
      </p:pic>
      <p:sp>
        <p:nvSpPr>
          <p:cNvPr id="12" name="矩形 11">
            <a:extLst>
              <a:ext uri="{FF2B5EF4-FFF2-40B4-BE49-F238E27FC236}">
                <a16:creationId xmlns:a16="http://schemas.microsoft.com/office/drawing/2014/main" id="{521747E5-5182-4CA9-8C5E-06EA28013DCF}"/>
              </a:ext>
            </a:extLst>
          </p:cNvPr>
          <p:cNvSpPr/>
          <p:nvPr/>
        </p:nvSpPr>
        <p:spPr>
          <a:xfrm>
            <a:off x="1361440" y="4602480"/>
            <a:ext cx="6939280" cy="690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172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如果定义了构造函数，则编译器就不会再生成默认构造函数</a:t>
            </a:r>
          </a:p>
        </p:txBody>
      </p:sp>
      <p:pic>
        <p:nvPicPr>
          <p:cNvPr id="6" name="图片 5">
            <a:extLst>
              <a:ext uri="{FF2B5EF4-FFF2-40B4-BE49-F238E27FC236}">
                <a16:creationId xmlns:a16="http://schemas.microsoft.com/office/drawing/2014/main" id="{0CDFD9B5-F9BF-4AA8-8AAF-37A5F9150BC8}"/>
              </a:ext>
            </a:extLst>
          </p:cNvPr>
          <p:cNvPicPr>
            <a:picLocks noChangeAspect="1"/>
          </p:cNvPicPr>
          <p:nvPr/>
        </p:nvPicPr>
        <p:blipFill>
          <a:blip r:embed="rId2"/>
          <a:stretch>
            <a:fillRect/>
          </a:stretch>
        </p:blipFill>
        <p:spPr>
          <a:xfrm>
            <a:off x="756920" y="1120140"/>
            <a:ext cx="10906760" cy="5453380"/>
          </a:xfrm>
          <a:prstGeom prst="rect">
            <a:avLst/>
          </a:prstGeom>
        </p:spPr>
      </p:pic>
      <p:sp>
        <p:nvSpPr>
          <p:cNvPr id="15" name="矩形 14">
            <a:extLst>
              <a:ext uri="{FF2B5EF4-FFF2-40B4-BE49-F238E27FC236}">
                <a16:creationId xmlns:a16="http://schemas.microsoft.com/office/drawing/2014/main" id="{46F78FDF-664F-456F-8AD5-D218F89AB4A0}"/>
              </a:ext>
            </a:extLst>
          </p:cNvPr>
          <p:cNvSpPr/>
          <p:nvPr/>
        </p:nvSpPr>
        <p:spPr>
          <a:xfrm>
            <a:off x="1828800" y="5384800"/>
            <a:ext cx="1148080" cy="447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4474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可以定义多个构造函数</a:t>
            </a:r>
          </a:p>
        </p:txBody>
      </p:sp>
      <p:pic>
        <p:nvPicPr>
          <p:cNvPr id="2" name="图片 1">
            <a:extLst>
              <a:ext uri="{FF2B5EF4-FFF2-40B4-BE49-F238E27FC236}">
                <a16:creationId xmlns:a16="http://schemas.microsoft.com/office/drawing/2014/main" id="{EC226793-F466-4FBA-9DB9-1C0B602EE5F3}"/>
              </a:ext>
            </a:extLst>
          </p:cNvPr>
          <p:cNvPicPr>
            <a:picLocks noChangeAspect="1"/>
          </p:cNvPicPr>
          <p:nvPr/>
        </p:nvPicPr>
        <p:blipFill>
          <a:blip r:embed="rId2"/>
          <a:stretch>
            <a:fillRect/>
          </a:stretch>
        </p:blipFill>
        <p:spPr>
          <a:xfrm>
            <a:off x="1304925" y="904875"/>
            <a:ext cx="9582150" cy="5048250"/>
          </a:xfrm>
          <a:prstGeom prst="rect">
            <a:avLst/>
          </a:prstGeom>
        </p:spPr>
      </p:pic>
      <p:sp>
        <p:nvSpPr>
          <p:cNvPr id="6" name="矩形 5">
            <a:extLst>
              <a:ext uri="{FF2B5EF4-FFF2-40B4-BE49-F238E27FC236}">
                <a16:creationId xmlns:a16="http://schemas.microsoft.com/office/drawing/2014/main" id="{1D652AFD-33BA-41FF-8BB6-574A5175A3C2}"/>
              </a:ext>
            </a:extLst>
          </p:cNvPr>
          <p:cNvSpPr/>
          <p:nvPr/>
        </p:nvSpPr>
        <p:spPr>
          <a:xfrm>
            <a:off x="1706880" y="2072640"/>
            <a:ext cx="3566160" cy="701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B43DE385-29C2-41EE-9666-110C54202AA3}"/>
              </a:ext>
            </a:extLst>
          </p:cNvPr>
          <p:cNvSpPr/>
          <p:nvPr/>
        </p:nvSpPr>
        <p:spPr>
          <a:xfrm>
            <a:off x="1645920" y="4714240"/>
            <a:ext cx="3566160" cy="701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14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可以通过</a:t>
            </a:r>
            <a:r>
              <a:rPr lang="en-US" b="1" dirty="0"/>
              <a:t>default</a:t>
            </a:r>
            <a:r>
              <a:rPr lang="zh-CN" altLang="en-US" dirty="0"/>
              <a:t>关键字来通知编译器生成默认构造函数</a:t>
            </a:r>
          </a:p>
        </p:txBody>
      </p:sp>
      <p:pic>
        <p:nvPicPr>
          <p:cNvPr id="4" name="图片 3">
            <a:extLst>
              <a:ext uri="{FF2B5EF4-FFF2-40B4-BE49-F238E27FC236}">
                <a16:creationId xmlns:a16="http://schemas.microsoft.com/office/drawing/2014/main" id="{538B7B47-57B9-49FF-BE67-2E89973A29D6}"/>
              </a:ext>
            </a:extLst>
          </p:cNvPr>
          <p:cNvPicPr>
            <a:picLocks noChangeAspect="1"/>
          </p:cNvPicPr>
          <p:nvPr/>
        </p:nvPicPr>
        <p:blipFill>
          <a:blip r:embed="rId2"/>
          <a:stretch>
            <a:fillRect/>
          </a:stretch>
        </p:blipFill>
        <p:spPr>
          <a:xfrm>
            <a:off x="810485" y="1282064"/>
            <a:ext cx="11381515" cy="4620895"/>
          </a:xfrm>
          <a:prstGeom prst="rect">
            <a:avLst/>
          </a:prstGeom>
        </p:spPr>
      </p:pic>
      <p:sp>
        <p:nvSpPr>
          <p:cNvPr id="12" name="矩形 11">
            <a:extLst>
              <a:ext uri="{FF2B5EF4-FFF2-40B4-BE49-F238E27FC236}">
                <a16:creationId xmlns:a16="http://schemas.microsoft.com/office/drawing/2014/main" id="{31D151D2-EDCA-431C-BC8A-30B279F25513}"/>
              </a:ext>
            </a:extLst>
          </p:cNvPr>
          <p:cNvSpPr/>
          <p:nvPr/>
        </p:nvSpPr>
        <p:spPr>
          <a:xfrm>
            <a:off x="1270000" y="2682240"/>
            <a:ext cx="3088640" cy="690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9687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787400" y="406400"/>
            <a:ext cx="10515600" cy="4856163"/>
          </a:xfrm>
        </p:spPr>
        <p:txBody>
          <a:bodyPr/>
          <a:lstStyle/>
          <a:p>
            <a:r>
              <a:rPr lang="zh-CN" altLang="en-US" dirty="0"/>
              <a:t>和普通函数一样，类的成员函数（包括构造函数）的参数也可以有默认值</a:t>
            </a:r>
            <a:r>
              <a:rPr lang="en-US" dirty="0"/>
              <a:t>,</a:t>
            </a:r>
            <a:r>
              <a:rPr lang="zh-CN" altLang="en-US" dirty="0"/>
              <a:t>并遵守默认参数一律靠右的规则：</a:t>
            </a:r>
            <a:endParaRPr lang="en-US" dirty="0"/>
          </a:p>
        </p:txBody>
      </p:sp>
      <p:pic>
        <p:nvPicPr>
          <p:cNvPr id="2" name="图片 1">
            <a:extLst>
              <a:ext uri="{FF2B5EF4-FFF2-40B4-BE49-F238E27FC236}">
                <a16:creationId xmlns:a16="http://schemas.microsoft.com/office/drawing/2014/main" id="{3BA3395A-C6E5-452E-A980-7A916D104002}"/>
              </a:ext>
            </a:extLst>
          </p:cNvPr>
          <p:cNvPicPr>
            <a:picLocks noChangeAspect="1"/>
          </p:cNvPicPr>
          <p:nvPr/>
        </p:nvPicPr>
        <p:blipFill>
          <a:blip r:embed="rId2"/>
          <a:stretch>
            <a:fillRect/>
          </a:stretch>
        </p:blipFill>
        <p:spPr>
          <a:xfrm>
            <a:off x="772477" y="1419542"/>
            <a:ext cx="11079245" cy="4117658"/>
          </a:xfrm>
          <a:prstGeom prst="rect">
            <a:avLst/>
          </a:prstGeom>
        </p:spPr>
      </p:pic>
      <p:sp>
        <p:nvSpPr>
          <p:cNvPr id="6" name="矩形 5">
            <a:extLst>
              <a:ext uri="{FF2B5EF4-FFF2-40B4-BE49-F238E27FC236}">
                <a16:creationId xmlns:a16="http://schemas.microsoft.com/office/drawing/2014/main" id="{F7B1D951-3749-41BA-86C7-10C4A6DA0C29}"/>
              </a:ext>
            </a:extLst>
          </p:cNvPr>
          <p:cNvSpPr/>
          <p:nvPr/>
        </p:nvSpPr>
        <p:spPr>
          <a:xfrm>
            <a:off x="2072640" y="2722880"/>
            <a:ext cx="4836160" cy="3860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文本框 4">
            <a:extLst>
              <a:ext uri="{FF2B5EF4-FFF2-40B4-BE49-F238E27FC236}">
                <a16:creationId xmlns:a16="http://schemas.microsoft.com/office/drawing/2014/main" id="{3FF7FC4D-ABEE-416A-9C64-10B68FDAABCD}"/>
              </a:ext>
            </a:extLst>
          </p:cNvPr>
          <p:cNvSpPr txBox="1"/>
          <p:nvPr/>
        </p:nvSpPr>
        <p:spPr>
          <a:xfrm>
            <a:off x="487680" y="5720081"/>
            <a:ext cx="11094720" cy="523220"/>
          </a:xfrm>
          <a:prstGeom prst="rect">
            <a:avLst/>
          </a:prstGeom>
          <a:noFill/>
        </p:spPr>
        <p:txBody>
          <a:bodyPr wrap="square" rtlCol="0">
            <a:spAutoFit/>
          </a:bodyPr>
          <a:lstStyle/>
          <a:p>
            <a:r>
              <a:rPr lang="zh-CN" altLang="en-US" sz="2800" dirty="0"/>
              <a:t>因为这个构造函数的每个参数都有默认值，所以它就是默认构造函数。</a:t>
            </a:r>
            <a:endParaRPr lang="en-US" sz="2800" dirty="0"/>
          </a:p>
        </p:txBody>
      </p:sp>
    </p:spTree>
    <p:extLst>
      <p:ext uri="{BB962C8B-B14F-4D97-AF65-F5344CB8AC3E}">
        <p14:creationId xmlns:p14="http://schemas.microsoft.com/office/powerpoint/2010/main" val="125313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518160"/>
            <a:ext cx="10515600" cy="4856163"/>
          </a:xfrm>
        </p:spPr>
        <p:txBody>
          <a:bodyPr/>
          <a:lstStyle/>
          <a:p>
            <a:r>
              <a:rPr lang="zh-CN" altLang="en-US" dirty="0"/>
              <a:t>因为有了这个默认构造函数，不能在该类中再添加不带参数的默认构造函数。如：</a:t>
            </a:r>
            <a:endParaRPr lang="en-US" dirty="0"/>
          </a:p>
        </p:txBody>
      </p:sp>
      <p:pic>
        <p:nvPicPr>
          <p:cNvPr id="4" name="图片 3">
            <a:extLst>
              <a:ext uri="{FF2B5EF4-FFF2-40B4-BE49-F238E27FC236}">
                <a16:creationId xmlns:a16="http://schemas.microsoft.com/office/drawing/2014/main" id="{79812AF5-59A8-489D-9F7B-382C0B576D43}"/>
              </a:ext>
            </a:extLst>
          </p:cNvPr>
          <p:cNvPicPr>
            <a:picLocks noChangeAspect="1"/>
          </p:cNvPicPr>
          <p:nvPr/>
        </p:nvPicPr>
        <p:blipFill>
          <a:blip r:embed="rId2"/>
          <a:stretch>
            <a:fillRect/>
          </a:stretch>
        </p:blipFill>
        <p:spPr>
          <a:xfrm>
            <a:off x="967104" y="1924684"/>
            <a:ext cx="10827217" cy="3449955"/>
          </a:xfrm>
          <a:prstGeom prst="rect">
            <a:avLst/>
          </a:prstGeom>
        </p:spPr>
      </p:pic>
    </p:spTree>
    <p:extLst>
      <p:ext uri="{BB962C8B-B14F-4D97-AF65-F5344CB8AC3E}">
        <p14:creationId xmlns:p14="http://schemas.microsoft.com/office/powerpoint/2010/main" val="3275553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lnSpcReduction="10000"/>
          </a:bodyPr>
          <a:lstStyle/>
          <a:p>
            <a:r>
              <a:rPr lang="zh-CN" altLang="en-US" dirty="0"/>
              <a:t>对于构造函数，可以在函数体前面对类的数据成员进行初始化</a:t>
            </a:r>
            <a:endParaRPr lang="en-US" altLang="zh-CN" dirty="0"/>
          </a:p>
          <a:p>
            <a:endParaRPr lang="en-US" dirty="0"/>
          </a:p>
          <a:p>
            <a:endParaRPr lang="en-US" dirty="0"/>
          </a:p>
          <a:p>
            <a:endParaRPr lang="en-US" dirty="0"/>
          </a:p>
          <a:p>
            <a:endParaRPr lang="en-US" dirty="0"/>
          </a:p>
          <a:p>
            <a:endParaRPr lang="en-US" dirty="0"/>
          </a:p>
          <a:p>
            <a:endParaRPr lang="en-US" dirty="0"/>
          </a:p>
          <a:p>
            <a:endParaRPr lang="en-US" dirty="0"/>
          </a:p>
          <a:p>
            <a:r>
              <a:rPr lang="zh-CN" altLang="en-US" dirty="0"/>
              <a:t>避免了</a:t>
            </a:r>
            <a:r>
              <a:rPr lang="en-US" dirty="0"/>
              <a:t>“</a:t>
            </a:r>
            <a:r>
              <a:rPr lang="zh-CN" altLang="en-US" dirty="0"/>
              <a:t>在进入构造函数前先默认初始化类成员，然后在构造函数体里再对这些成员重新赋值</a:t>
            </a:r>
            <a:r>
              <a:rPr lang="en-US" dirty="0"/>
              <a:t>”</a:t>
            </a:r>
            <a:r>
              <a:rPr lang="zh-CN" altLang="en-US" dirty="0"/>
              <a:t>，而直接用构造函数的参数对类对象的成员初始化一次，函数体中不再重新初始化。</a:t>
            </a:r>
            <a:endParaRPr lang="en-US" dirty="0"/>
          </a:p>
          <a:p>
            <a:pPr marL="0" indent="0">
              <a:buNone/>
            </a:pPr>
            <a:endParaRPr lang="en-US" dirty="0"/>
          </a:p>
        </p:txBody>
      </p:sp>
      <p:pic>
        <p:nvPicPr>
          <p:cNvPr id="4" name="图片 3">
            <a:extLst>
              <a:ext uri="{FF2B5EF4-FFF2-40B4-BE49-F238E27FC236}">
                <a16:creationId xmlns:a16="http://schemas.microsoft.com/office/drawing/2014/main" id="{64CAC39E-437A-4B62-B958-07DDCEDCE080}"/>
              </a:ext>
            </a:extLst>
          </p:cNvPr>
          <p:cNvPicPr>
            <a:picLocks noChangeAspect="1"/>
          </p:cNvPicPr>
          <p:nvPr/>
        </p:nvPicPr>
        <p:blipFill>
          <a:blip r:embed="rId2"/>
          <a:stretch>
            <a:fillRect/>
          </a:stretch>
        </p:blipFill>
        <p:spPr>
          <a:xfrm>
            <a:off x="618172" y="1965960"/>
            <a:ext cx="11494067" cy="2413000"/>
          </a:xfrm>
          <a:prstGeom prst="rect">
            <a:avLst/>
          </a:prstGeom>
        </p:spPr>
      </p:pic>
    </p:spTree>
    <p:extLst>
      <p:ext uri="{BB962C8B-B14F-4D97-AF65-F5344CB8AC3E}">
        <p14:creationId xmlns:p14="http://schemas.microsoft.com/office/powerpoint/2010/main" val="11028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用初始化成员列表对类对象的数据成员初始化时，是按照这些数据成员在类中出现的次序初始化的，和它们在初始化列表中出现的次序无关。</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B1DF1500-86A9-4517-B7DC-A1BB9966C16C}"/>
              </a:ext>
            </a:extLst>
          </p:cNvPr>
          <p:cNvPicPr>
            <a:picLocks noChangeAspect="1"/>
          </p:cNvPicPr>
          <p:nvPr/>
        </p:nvPicPr>
        <p:blipFill>
          <a:blip r:embed="rId2"/>
          <a:stretch>
            <a:fillRect/>
          </a:stretch>
        </p:blipFill>
        <p:spPr>
          <a:xfrm>
            <a:off x="1158240" y="2916872"/>
            <a:ext cx="9448800" cy="333375"/>
          </a:xfrm>
          <a:prstGeom prst="rect">
            <a:avLst/>
          </a:prstGeom>
        </p:spPr>
      </p:pic>
      <p:sp>
        <p:nvSpPr>
          <p:cNvPr id="6" name="文本框 5">
            <a:extLst>
              <a:ext uri="{FF2B5EF4-FFF2-40B4-BE49-F238E27FC236}">
                <a16:creationId xmlns:a16="http://schemas.microsoft.com/office/drawing/2014/main" id="{6AA99F20-39C0-4168-BC2A-DF546D4A6B04}"/>
              </a:ext>
            </a:extLst>
          </p:cNvPr>
          <p:cNvSpPr txBox="1"/>
          <p:nvPr/>
        </p:nvSpPr>
        <p:spPr>
          <a:xfrm>
            <a:off x="1107440" y="4328160"/>
            <a:ext cx="10353040" cy="954107"/>
          </a:xfrm>
          <a:prstGeom prst="rect">
            <a:avLst/>
          </a:prstGeom>
          <a:noFill/>
        </p:spPr>
        <p:txBody>
          <a:bodyPr wrap="square" rtlCol="0">
            <a:spAutoFit/>
          </a:bodyPr>
          <a:lstStyle/>
          <a:p>
            <a:r>
              <a:rPr lang="zh-CN" altLang="en-US" sz="2800" dirty="0"/>
              <a:t>仍然按照数据成员在</a:t>
            </a:r>
            <a:r>
              <a:rPr lang="en-US" sz="2800" dirty="0"/>
              <a:t>Date</a:t>
            </a:r>
            <a:r>
              <a:rPr lang="zh-CN" altLang="en-US" sz="2800" dirty="0"/>
              <a:t>中定义的次序即</a:t>
            </a:r>
            <a:r>
              <a:rPr lang="en-US" sz="2800" dirty="0"/>
              <a:t>year</a:t>
            </a:r>
            <a:r>
              <a:rPr lang="zh-CN" altLang="en-US" sz="2800" dirty="0"/>
              <a:t>、</a:t>
            </a:r>
            <a:r>
              <a:rPr lang="en-US" sz="2800" dirty="0"/>
              <a:t>month</a:t>
            </a:r>
            <a:r>
              <a:rPr lang="zh-CN" altLang="en-US" sz="2800" dirty="0"/>
              <a:t>、</a:t>
            </a:r>
            <a:r>
              <a:rPr lang="en-US" sz="2800" dirty="0"/>
              <a:t>day</a:t>
            </a:r>
            <a:r>
              <a:rPr lang="zh-CN" altLang="en-US" sz="2800" dirty="0"/>
              <a:t>的次序依次初始化。</a:t>
            </a:r>
            <a:endParaRPr lang="en-US" sz="2800" dirty="0"/>
          </a:p>
        </p:txBody>
      </p:sp>
    </p:spTree>
    <p:extLst>
      <p:ext uri="{BB962C8B-B14F-4D97-AF65-F5344CB8AC3E}">
        <p14:creationId xmlns:p14="http://schemas.microsoft.com/office/powerpoint/2010/main" val="39971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323" y="152061"/>
            <a:ext cx="10515600" cy="1325563"/>
          </a:xfrm>
        </p:spPr>
        <p:txBody>
          <a:bodyPr>
            <a:normAutofit/>
          </a:bodyPr>
          <a:lstStyle/>
          <a:p>
            <a:r>
              <a:rPr lang="zh-CN" altLang="en-US" sz="4000" dirty="0"/>
              <a:t>过程式编程</a:t>
            </a:r>
          </a:p>
        </p:txBody>
      </p:sp>
      <p:sp>
        <p:nvSpPr>
          <p:cNvPr id="3" name="内容占位符 2"/>
          <p:cNvSpPr>
            <a:spLocks noGrp="1"/>
          </p:cNvSpPr>
          <p:nvPr>
            <p:ph idx="1"/>
          </p:nvPr>
        </p:nvSpPr>
        <p:spPr>
          <a:xfrm>
            <a:off x="838200" y="1479884"/>
            <a:ext cx="10515600" cy="1224405"/>
          </a:xfrm>
        </p:spPr>
        <p:txBody>
          <a:bodyPr/>
          <a:lstStyle/>
          <a:p>
            <a:r>
              <a:rPr lang="zh-CN" altLang="en-US" b="1" dirty="0"/>
              <a:t>传统的过程式编程</a:t>
            </a:r>
            <a:r>
              <a:rPr lang="zh-CN" altLang="en-US" dirty="0"/>
              <a:t>：变量 </a:t>
            </a:r>
            <a:r>
              <a:rPr lang="en-US" altLang="zh-CN" dirty="0"/>
              <a:t>(</a:t>
            </a:r>
            <a:r>
              <a:rPr lang="zh-CN" altLang="en-US" dirty="0"/>
              <a:t>对象</a:t>
            </a:r>
            <a:r>
              <a:rPr lang="en-US" altLang="zh-CN" dirty="0"/>
              <a:t>)</a:t>
            </a:r>
            <a:r>
              <a:rPr lang="zh-CN" altLang="en-US" dirty="0"/>
              <a:t>就是一些存储数据的内存块，而过程 </a:t>
            </a:r>
            <a:r>
              <a:rPr lang="en-US" altLang="zh-CN" dirty="0"/>
              <a:t>(</a:t>
            </a:r>
            <a:r>
              <a:rPr lang="zh-CN" altLang="en-US" dirty="0"/>
              <a:t>函数</a:t>
            </a:r>
            <a:r>
              <a:rPr lang="en-US" altLang="zh-CN" dirty="0"/>
              <a:t>)</a:t>
            </a:r>
            <a:r>
              <a:rPr lang="zh-CN" altLang="en-US" dirty="0"/>
              <a:t>对这些数据进行处理。</a:t>
            </a:r>
            <a:r>
              <a:rPr lang="en-US" altLang="zh-CN" dirty="0"/>
              <a:t>    </a:t>
            </a:r>
            <a:endParaRPr lang="zh-CN" altLang="en-US" dirty="0"/>
          </a:p>
        </p:txBody>
      </p:sp>
      <p:sp>
        <p:nvSpPr>
          <p:cNvPr id="4" name="TextBox 3"/>
          <p:cNvSpPr txBox="1"/>
          <p:nvPr/>
        </p:nvSpPr>
        <p:spPr>
          <a:xfrm>
            <a:off x="1819072" y="3250839"/>
            <a:ext cx="1070043" cy="523220"/>
          </a:xfrm>
          <a:prstGeom prst="rect">
            <a:avLst/>
          </a:prstGeom>
          <a:noFill/>
        </p:spPr>
        <p:txBody>
          <a:bodyPr wrap="square" rtlCol="0">
            <a:spAutoFit/>
          </a:bodyPr>
          <a:lstStyle/>
          <a:p>
            <a:r>
              <a:rPr lang="en-US" altLang="zh-CN" sz="2800" dirty="0"/>
              <a:t>main</a:t>
            </a:r>
            <a:endParaRPr lang="zh-CN" altLang="en-US" sz="2800" dirty="0"/>
          </a:p>
        </p:txBody>
      </p:sp>
      <p:grpSp>
        <p:nvGrpSpPr>
          <p:cNvPr id="20" name="组合 19"/>
          <p:cNvGrpSpPr/>
          <p:nvPr/>
        </p:nvGrpSpPr>
        <p:grpSpPr>
          <a:xfrm>
            <a:off x="749026" y="3764604"/>
            <a:ext cx="2942617" cy="753708"/>
            <a:chOff x="749026" y="3764604"/>
            <a:chExt cx="2942617" cy="753708"/>
          </a:xfrm>
        </p:grpSpPr>
        <p:sp>
          <p:nvSpPr>
            <p:cNvPr id="5" name="TextBox 4"/>
            <p:cNvSpPr txBox="1"/>
            <p:nvPr/>
          </p:nvSpPr>
          <p:spPr>
            <a:xfrm>
              <a:off x="749026" y="3995092"/>
              <a:ext cx="535021" cy="523220"/>
            </a:xfrm>
            <a:prstGeom prst="rect">
              <a:avLst/>
            </a:prstGeom>
            <a:noFill/>
          </p:spPr>
          <p:txBody>
            <a:bodyPr wrap="square" rtlCol="0">
              <a:spAutoFit/>
            </a:bodyPr>
            <a:lstStyle/>
            <a:p>
              <a:r>
                <a:rPr lang="en-US" altLang="zh-CN" sz="2800" dirty="0"/>
                <a:t>f1</a:t>
              </a:r>
              <a:endParaRPr lang="zh-CN" altLang="en-US" sz="2800" dirty="0"/>
            </a:p>
          </p:txBody>
        </p:sp>
        <p:sp>
          <p:nvSpPr>
            <p:cNvPr id="6" name="TextBox 5"/>
            <p:cNvSpPr txBox="1"/>
            <p:nvPr/>
          </p:nvSpPr>
          <p:spPr>
            <a:xfrm>
              <a:off x="1386189" y="3995092"/>
              <a:ext cx="535021" cy="523220"/>
            </a:xfrm>
            <a:prstGeom prst="rect">
              <a:avLst/>
            </a:prstGeom>
            <a:noFill/>
          </p:spPr>
          <p:txBody>
            <a:bodyPr wrap="square" rtlCol="0">
              <a:spAutoFit/>
            </a:bodyPr>
            <a:lstStyle/>
            <a:p>
              <a:r>
                <a:rPr lang="en-US" altLang="zh-CN" sz="2800" dirty="0"/>
                <a:t>f2</a:t>
              </a:r>
              <a:endParaRPr lang="zh-CN" altLang="en-US" sz="2800" dirty="0"/>
            </a:p>
          </p:txBody>
        </p:sp>
        <p:sp>
          <p:nvSpPr>
            <p:cNvPr id="7" name="TextBox 6"/>
            <p:cNvSpPr txBox="1"/>
            <p:nvPr/>
          </p:nvSpPr>
          <p:spPr>
            <a:xfrm>
              <a:off x="1999031" y="3995092"/>
              <a:ext cx="535021" cy="523220"/>
            </a:xfrm>
            <a:prstGeom prst="rect">
              <a:avLst/>
            </a:prstGeom>
            <a:noFill/>
          </p:spPr>
          <p:txBody>
            <a:bodyPr wrap="square" rtlCol="0">
              <a:spAutoFit/>
            </a:bodyPr>
            <a:lstStyle/>
            <a:p>
              <a:r>
                <a:rPr lang="en-US" altLang="zh-CN" sz="2800" dirty="0"/>
                <a:t>f3</a:t>
              </a:r>
              <a:endParaRPr lang="zh-CN" altLang="en-US" sz="2800" dirty="0"/>
            </a:p>
          </p:txBody>
        </p:sp>
        <p:sp>
          <p:nvSpPr>
            <p:cNvPr id="8" name="TextBox 7"/>
            <p:cNvSpPr txBox="1"/>
            <p:nvPr/>
          </p:nvSpPr>
          <p:spPr>
            <a:xfrm>
              <a:off x="3156622" y="3995092"/>
              <a:ext cx="535021" cy="523220"/>
            </a:xfrm>
            <a:prstGeom prst="rect">
              <a:avLst/>
            </a:prstGeom>
            <a:noFill/>
          </p:spPr>
          <p:txBody>
            <a:bodyPr wrap="square" rtlCol="0">
              <a:spAutoFit/>
            </a:bodyPr>
            <a:lstStyle/>
            <a:p>
              <a:r>
                <a:rPr lang="en-US" altLang="zh-CN" sz="2800" dirty="0" err="1"/>
                <a:t>fn</a:t>
              </a:r>
              <a:endParaRPr lang="zh-CN" altLang="en-US" sz="2800" dirty="0"/>
            </a:p>
          </p:txBody>
        </p:sp>
        <p:sp>
          <p:nvSpPr>
            <p:cNvPr id="9" name="TextBox 8"/>
            <p:cNvSpPr txBox="1"/>
            <p:nvPr/>
          </p:nvSpPr>
          <p:spPr>
            <a:xfrm>
              <a:off x="2621602" y="3875251"/>
              <a:ext cx="535021" cy="523220"/>
            </a:xfrm>
            <a:prstGeom prst="rect">
              <a:avLst/>
            </a:prstGeom>
            <a:noFill/>
          </p:spPr>
          <p:txBody>
            <a:bodyPr wrap="square" rtlCol="0">
              <a:spAutoFit/>
            </a:bodyPr>
            <a:lstStyle/>
            <a:p>
              <a:r>
                <a:rPr lang="en-US" altLang="zh-CN" sz="2800" dirty="0"/>
                <a:t>…</a:t>
              </a:r>
              <a:endParaRPr lang="zh-CN" altLang="en-US" sz="2800" dirty="0"/>
            </a:p>
          </p:txBody>
        </p:sp>
        <p:cxnSp>
          <p:nvCxnSpPr>
            <p:cNvPr id="11" name="直接箭头连接符 10"/>
            <p:cNvCxnSpPr/>
            <p:nvPr/>
          </p:nvCxnSpPr>
          <p:spPr>
            <a:xfrm flipH="1">
              <a:off x="1147864" y="3764604"/>
              <a:ext cx="851167"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709630" y="3766225"/>
              <a:ext cx="425585" cy="370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266541" y="3764604"/>
              <a:ext cx="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215950" y="4514565"/>
            <a:ext cx="2305454" cy="753708"/>
            <a:chOff x="1386189" y="3764604"/>
            <a:chExt cx="2305454" cy="753708"/>
          </a:xfrm>
        </p:grpSpPr>
        <p:sp>
          <p:nvSpPr>
            <p:cNvPr id="23" name="TextBox 22"/>
            <p:cNvSpPr txBox="1"/>
            <p:nvPr/>
          </p:nvSpPr>
          <p:spPr>
            <a:xfrm>
              <a:off x="1386189" y="3995092"/>
              <a:ext cx="612842" cy="523220"/>
            </a:xfrm>
            <a:prstGeom prst="rect">
              <a:avLst/>
            </a:prstGeom>
            <a:noFill/>
          </p:spPr>
          <p:txBody>
            <a:bodyPr wrap="square" rtlCol="0">
              <a:spAutoFit/>
            </a:bodyPr>
            <a:lstStyle/>
            <a:p>
              <a:r>
                <a:rPr lang="en-US" altLang="zh-CN" sz="2800" dirty="0"/>
                <a:t>h1</a:t>
              </a:r>
              <a:endParaRPr lang="zh-CN" altLang="en-US" sz="2800" dirty="0"/>
            </a:p>
          </p:txBody>
        </p:sp>
        <p:sp>
          <p:nvSpPr>
            <p:cNvPr id="24" name="TextBox 23"/>
            <p:cNvSpPr txBox="1"/>
            <p:nvPr/>
          </p:nvSpPr>
          <p:spPr>
            <a:xfrm>
              <a:off x="1999031" y="3995092"/>
              <a:ext cx="690669" cy="523220"/>
            </a:xfrm>
            <a:prstGeom prst="rect">
              <a:avLst/>
            </a:prstGeom>
            <a:noFill/>
          </p:spPr>
          <p:txBody>
            <a:bodyPr wrap="square" rtlCol="0">
              <a:spAutoFit/>
            </a:bodyPr>
            <a:lstStyle/>
            <a:p>
              <a:r>
                <a:rPr lang="en-US" altLang="zh-CN" sz="2800" dirty="0"/>
                <a:t>h2</a:t>
              </a:r>
              <a:endParaRPr lang="zh-CN" altLang="en-US" sz="2800" dirty="0"/>
            </a:p>
          </p:txBody>
        </p:sp>
        <p:sp>
          <p:nvSpPr>
            <p:cNvPr id="25" name="TextBox 24"/>
            <p:cNvSpPr txBox="1"/>
            <p:nvPr/>
          </p:nvSpPr>
          <p:spPr>
            <a:xfrm>
              <a:off x="3156622" y="3995092"/>
              <a:ext cx="535021" cy="523220"/>
            </a:xfrm>
            <a:prstGeom prst="rect">
              <a:avLst/>
            </a:prstGeom>
            <a:noFill/>
          </p:spPr>
          <p:txBody>
            <a:bodyPr wrap="square" rtlCol="0">
              <a:spAutoFit/>
            </a:bodyPr>
            <a:lstStyle/>
            <a:p>
              <a:r>
                <a:rPr lang="en-US" altLang="zh-CN" sz="2800" dirty="0" err="1"/>
                <a:t>hk</a:t>
              </a:r>
              <a:endParaRPr lang="zh-CN" altLang="en-US" sz="2800" dirty="0"/>
            </a:p>
          </p:txBody>
        </p:sp>
        <p:sp>
          <p:nvSpPr>
            <p:cNvPr id="26" name="TextBox 25"/>
            <p:cNvSpPr txBox="1"/>
            <p:nvPr/>
          </p:nvSpPr>
          <p:spPr>
            <a:xfrm>
              <a:off x="2621602" y="3875251"/>
              <a:ext cx="535021" cy="523220"/>
            </a:xfrm>
            <a:prstGeom prst="rect">
              <a:avLst/>
            </a:prstGeom>
            <a:noFill/>
          </p:spPr>
          <p:txBody>
            <a:bodyPr wrap="square" rtlCol="0">
              <a:spAutoFit/>
            </a:bodyPr>
            <a:lstStyle/>
            <a:p>
              <a:r>
                <a:rPr lang="en-US" altLang="zh-CN" sz="2800" dirty="0"/>
                <a:t>…</a:t>
              </a:r>
              <a:endParaRPr lang="zh-CN" altLang="en-US" sz="2800" dirty="0"/>
            </a:p>
          </p:txBody>
        </p:sp>
        <p:cxnSp>
          <p:nvCxnSpPr>
            <p:cNvPr id="28" name="直接箭头连接符 27"/>
            <p:cNvCxnSpPr/>
            <p:nvPr/>
          </p:nvCxnSpPr>
          <p:spPr>
            <a:xfrm flipH="1">
              <a:off x="1709630" y="3766225"/>
              <a:ext cx="425585" cy="370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2266541" y="3764604"/>
              <a:ext cx="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0" y="4478898"/>
            <a:ext cx="1172184" cy="793122"/>
            <a:chOff x="749026" y="3725190"/>
            <a:chExt cx="1172184" cy="793122"/>
          </a:xfrm>
        </p:grpSpPr>
        <p:sp>
          <p:nvSpPr>
            <p:cNvPr id="33" name="TextBox 32"/>
            <p:cNvSpPr txBox="1"/>
            <p:nvPr/>
          </p:nvSpPr>
          <p:spPr>
            <a:xfrm>
              <a:off x="749026" y="3995092"/>
              <a:ext cx="637163" cy="523220"/>
            </a:xfrm>
            <a:prstGeom prst="rect">
              <a:avLst/>
            </a:prstGeom>
            <a:noFill/>
          </p:spPr>
          <p:txBody>
            <a:bodyPr wrap="square" rtlCol="0">
              <a:spAutoFit/>
            </a:bodyPr>
            <a:lstStyle/>
            <a:p>
              <a:r>
                <a:rPr lang="en-US" altLang="zh-CN" sz="2800" dirty="0"/>
                <a:t>g1</a:t>
              </a:r>
              <a:endParaRPr lang="zh-CN" altLang="en-US" sz="2800" dirty="0"/>
            </a:p>
          </p:txBody>
        </p:sp>
        <p:sp>
          <p:nvSpPr>
            <p:cNvPr id="34" name="TextBox 33"/>
            <p:cNvSpPr txBox="1"/>
            <p:nvPr/>
          </p:nvSpPr>
          <p:spPr>
            <a:xfrm>
              <a:off x="1386189" y="3995092"/>
              <a:ext cx="535021" cy="523220"/>
            </a:xfrm>
            <a:prstGeom prst="rect">
              <a:avLst/>
            </a:prstGeom>
            <a:noFill/>
          </p:spPr>
          <p:txBody>
            <a:bodyPr wrap="square" rtlCol="0">
              <a:spAutoFit/>
            </a:bodyPr>
            <a:lstStyle/>
            <a:p>
              <a:r>
                <a:rPr lang="en-US" altLang="zh-CN" sz="2800" dirty="0"/>
                <a:t>g2</a:t>
              </a:r>
              <a:endParaRPr lang="zh-CN" altLang="en-US" sz="2800" dirty="0"/>
            </a:p>
          </p:txBody>
        </p:sp>
        <p:cxnSp>
          <p:nvCxnSpPr>
            <p:cNvPr id="38" name="直接箭头连接符 37"/>
            <p:cNvCxnSpPr/>
            <p:nvPr/>
          </p:nvCxnSpPr>
          <p:spPr>
            <a:xfrm flipH="1">
              <a:off x="1147865" y="3725190"/>
              <a:ext cx="505834" cy="3409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 idx="2"/>
            </p:cNvCxnSpPr>
            <p:nvPr/>
          </p:nvCxnSpPr>
          <p:spPr>
            <a:xfrm flipH="1">
              <a:off x="1709631" y="3764604"/>
              <a:ext cx="55932"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3543298" y="4453916"/>
            <a:ext cx="1267028" cy="753708"/>
            <a:chOff x="2424615" y="3764604"/>
            <a:chExt cx="1267028" cy="753708"/>
          </a:xfrm>
        </p:grpSpPr>
        <p:sp>
          <p:nvSpPr>
            <p:cNvPr id="48" name="TextBox 47"/>
            <p:cNvSpPr txBox="1"/>
            <p:nvPr/>
          </p:nvSpPr>
          <p:spPr>
            <a:xfrm>
              <a:off x="3156622" y="3995092"/>
              <a:ext cx="535021" cy="523220"/>
            </a:xfrm>
            <a:prstGeom prst="rect">
              <a:avLst/>
            </a:prstGeom>
            <a:noFill/>
          </p:spPr>
          <p:txBody>
            <a:bodyPr wrap="square" rtlCol="0">
              <a:spAutoFit/>
            </a:bodyPr>
            <a:lstStyle/>
            <a:p>
              <a:r>
                <a:rPr lang="en-US" altLang="zh-CN" sz="2800" dirty="0"/>
                <a:t>j2</a:t>
              </a:r>
              <a:endParaRPr lang="zh-CN" altLang="en-US" sz="2800" dirty="0"/>
            </a:p>
          </p:txBody>
        </p:sp>
        <p:sp>
          <p:nvSpPr>
            <p:cNvPr id="49" name="TextBox 48"/>
            <p:cNvSpPr txBox="1"/>
            <p:nvPr/>
          </p:nvSpPr>
          <p:spPr>
            <a:xfrm>
              <a:off x="2639842" y="3971435"/>
              <a:ext cx="535021" cy="523220"/>
            </a:xfrm>
            <a:prstGeom prst="rect">
              <a:avLst/>
            </a:prstGeom>
            <a:noFill/>
          </p:spPr>
          <p:txBody>
            <a:bodyPr wrap="square" rtlCol="0">
              <a:spAutoFit/>
            </a:bodyPr>
            <a:lstStyle/>
            <a:p>
              <a:r>
                <a:rPr lang="en-US" altLang="zh-CN" sz="2800" dirty="0"/>
                <a:t>j1</a:t>
              </a:r>
              <a:endParaRPr lang="zh-CN" altLang="en-US" sz="2800" dirty="0"/>
            </a:p>
          </p:txBody>
        </p:sp>
        <p:cxnSp>
          <p:nvCxnSpPr>
            <p:cNvPr id="52" name="直接箭头连接符 51"/>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54" name="直接箭头连接符 53"/>
          <p:cNvCxnSpPr/>
          <p:nvPr/>
        </p:nvCxnSpPr>
        <p:spPr>
          <a:xfrm flipH="1" flipV="1">
            <a:off x="1147864" y="4398471"/>
            <a:ext cx="266291" cy="4484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121717" y="4290363"/>
            <a:ext cx="4006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a:off x="2067128" y="4894932"/>
            <a:ext cx="1794750" cy="447844"/>
          </a:xfrm>
          <a:prstGeom prst="arc">
            <a:avLst>
              <a:gd name="adj1" fmla="val 154115"/>
              <a:gd name="adj2" fmla="val 1027820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弧形 59"/>
          <p:cNvSpPr/>
          <p:nvPr/>
        </p:nvSpPr>
        <p:spPr>
          <a:xfrm>
            <a:off x="2174126" y="4066162"/>
            <a:ext cx="1079767" cy="412736"/>
          </a:xfrm>
          <a:prstGeom prst="arc">
            <a:avLst>
              <a:gd name="adj1" fmla="val 241874"/>
              <a:gd name="adj2" fmla="val 1027820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箭头连接符 60"/>
          <p:cNvCxnSpPr/>
          <p:nvPr/>
        </p:nvCxnSpPr>
        <p:spPr>
          <a:xfrm flipH="1" flipV="1">
            <a:off x="2424615" y="4290363"/>
            <a:ext cx="1850690" cy="5061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6" name="Picture 2" descr="OOP_C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325" y="2574938"/>
            <a:ext cx="3915385" cy="4023480"/>
          </a:xfrm>
          <a:prstGeom prst="rect">
            <a:avLst/>
          </a:prstGeom>
          <a:noFill/>
          <a:extLst>
            <a:ext uri="{909E8E84-426E-40DD-AFC4-6F175D3DCCD1}">
              <a14:hiddenFill xmlns:a14="http://schemas.microsoft.com/office/drawing/2010/main">
                <a:solidFill>
                  <a:srgbClr val="FFFFFF"/>
                </a:solidFill>
              </a14:hiddenFill>
            </a:ext>
          </a:extLst>
        </p:spPr>
      </p:pic>
      <p:sp>
        <p:nvSpPr>
          <p:cNvPr id="63" name="圆角矩形标注 62"/>
          <p:cNvSpPr/>
          <p:nvPr/>
        </p:nvSpPr>
        <p:spPr>
          <a:xfrm>
            <a:off x="8365788" y="2779000"/>
            <a:ext cx="3618690" cy="1136383"/>
          </a:xfrm>
          <a:prstGeom prst="wedgeRoundRectCallout">
            <a:avLst>
              <a:gd name="adj1" fmla="val -61478"/>
              <a:gd name="adj2" fmla="val 346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dirty="0"/>
              <a:t>一个程序由函数构成，而函数由一系列指令语句构成。</a:t>
            </a:r>
            <a:endParaRPr lang="en-US" altLang="zh-CN" sz="2600" dirty="0"/>
          </a:p>
        </p:txBody>
      </p:sp>
      <p:sp>
        <p:nvSpPr>
          <p:cNvPr id="65" name="圆角矩形标注 64"/>
          <p:cNvSpPr/>
          <p:nvPr/>
        </p:nvSpPr>
        <p:spPr>
          <a:xfrm>
            <a:off x="8365788" y="4408199"/>
            <a:ext cx="3618690" cy="934577"/>
          </a:xfrm>
          <a:prstGeom prst="wedgeRoundRectCallout">
            <a:avLst>
              <a:gd name="adj1" fmla="val -52069"/>
              <a:gd name="adj2" fmla="val -680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数据和对数据处理的函数是分离的</a:t>
            </a:r>
            <a:r>
              <a:rPr lang="zh-CN" altLang="en-US" sz="2600" dirty="0"/>
              <a:t>。</a:t>
            </a:r>
            <a:endParaRPr lang="en-US" altLang="zh-CN" sz="2600" dirty="0"/>
          </a:p>
        </p:txBody>
      </p:sp>
    </p:spTree>
    <p:extLst>
      <p:ext uri="{BB962C8B-B14F-4D97-AF65-F5344CB8AC3E}">
        <p14:creationId xmlns:p14="http://schemas.microsoft.com/office/powerpoint/2010/main" val="36760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8" grpId="0" animBg="1"/>
      <p:bldP spid="60" grpId="0" animBg="1"/>
      <p:bldP spid="63" grpId="0" animBg="1"/>
      <p:bldP spid="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拷贝构造函数</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用已存在的同类对象对该类对象初始化。假如有一个类</a:t>
            </a:r>
            <a:r>
              <a:rPr lang="en-US" dirty="0"/>
              <a:t>X</a:t>
            </a:r>
            <a:r>
              <a:rPr lang="zh-CN" altLang="en-US" dirty="0"/>
              <a:t>的对象</a:t>
            </a:r>
            <a:r>
              <a:rPr lang="en-US" dirty="0"/>
              <a:t>x</a:t>
            </a:r>
            <a:r>
              <a:rPr lang="zh-CN" altLang="en-US" dirty="0"/>
              <a:t>，则可以用</a:t>
            </a:r>
            <a:r>
              <a:rPr lang="en-US" dirty="0"/>
              <a:t>x</a:t>
            </a:r>
            <a:r>
              <a:rPr lang="zh-CN" altLang="en-US" dirty="0"/>
              <a:t>去初始化一个新的</a:t>
            </a:r>
            <a:r>
              <a:rPr lang="en-US" dirty="0"/>
              <a:t>X</a:t>
            </a:r>
            <a:r>
              <a:rPr lang="zh-CN" altLang="en-US" dirty="0"/>
              <a:t>类对象：</a:t>
            </a:r>
            <a:endParaRPr lang="en-US" dirty="0"/>
          </a:p>
          <a:p>
            <a:pPr marL="0" indent="0">
              <a:buNone/>
            </a:pPr>
            <a:r>
              <a:rPr lang="en-US" dirty="0"/>
              <a:t>           X y{x};   //</a:t>
            </a:r>
            <a:r>
              <a:rPr lang="zh-CN" altLang="en-US" dirty="0"/>
              <a:t>也可以写成</a:t>
            </a:r>
            <a:r>
              <a:rPr lang="en-US" dirty="0"/>
              <a:t>X y(x);</a:t>
            </a:r>
          </a:p>
          <a:p>
            <a:r>
              <a:rPr lang="zh-CN" altLang="en-US" dirty="0"/>
              <a:t>再如：</a:t>
            </a:r>
            <a:endParaRPr lang="en-US" altLang="zh-CN"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sp>
        <p:nvSpPr>
          <p:cNvPr id="6" name="文本框 5">
            <a:extLst>
              <a:ext uri="{FF2B5EF4-FFF2-40B4-BE49-F238E27FC236}">
                <a16:creationId xmlns:a16="http://schemas.microsoft.com/office/drawing/2014/main" id="{6AA99F20-39C0-4168-BC2A-DF546D4A6B04}"/>
              </a:ext>
            </a:extLst>
          </p:cNvPr>
          <p:cNvSpPr txBox="1"/>
          <p:nvPr/>
        </p:nvSpPr>
        <p:spPr>
          <a:xfrm>
            <a:off x="792480" y="5445760"/>
            <a:ext cx="10353040" cy="954107"/>
          </a:xfrm>
          <a:prstGeom prst="rect">
            <a:avLst/>
          </a:prstGeom>
          <a:noFill/>
        </p:spPr>
        <p:txBody>
          <a:bodyPr wrap="square" rtlCol="0">
            <a:spAutoFit/>
          </a:bodyPr>
          <a:lstStyle/>
          <a:p>
            <a:r>
              <a:rPr lang="en-US" sz="2800" dirty="0"/>
              <a:t>day</a:t>
            </a:r>
            <a:r>
              <a:rPr lang="zh-CN" altLang="en-US" sz="2800" dirty="0"/>
              <a:t>和</a:t>
            </a:r>
            <a:r>
              <a:rPr lang="en-US" sz="2800" dirty="0"/>
              <a:t>day2</a:t>
            </a:r>
            <a:r>
              <a:rPr lang="zh-CN" altLang="en-US" sz="2800" dirty="0"/>
              <a:t>对象具有完全一样的数据成员值。在定义</a:t>
            </a:r>
            <a:r>
              <a:rPr lang="en-US" sz="2800" dirty="0"/>
              <a:t>day2</a:t>
            </a:r>
            <a:r>
              <a:rPr lang="zh-CN" altLang="en-US" sz="2800" dirty="0"/>
              <a:t>对象时传递的是</a:t>
            </a:r>
            <a:r>
              <a:rPr lang="en-US" sz="2800" dirty="0"/>
              <a:t>day</a:t>
            </a:r>
            <a:r>
              <a:rPr lang="zh-CN" altLang="en-US" sz="2800" dirty="0"/>
              <a:t>对象，产生的</a:t>
            </a:r>
            <a:r>
              <a:rPr lang="en-US" sz="2800" dirty="0"/>
              <a:t>day2</a:t>
            </a:r>
            <a:r>
              <a:rPr lang="zh-CN" altLang="en-US" sz="2800" dirty="0"/>
              <a:t>对象是</a:t>
            </a:r>
            <a:r>
              <a:rPr lang="en-US" sz="2800" dirty="0"/>
              <a:t>day</a:t>
            </a:r>
            <a:r>
              <a:rPr lang="zh-CN" altLang="en-US" sz="2800" dirty="0"/>
              <a:t>对象的复制</a:t>
            </a:r>
            <a:r>
              <a:rPr lang="en-US" sz="2800" dirty="0"/>
              <a:t>(</a:t>
            </a:r>
            <a:r>
              <a:rPr lang="zh-CN" altLang="en-US" sz="2800" dirty="0"/>
              <a:t>拷贝</a:t>
            </a:r>
            <a:r>
              <a:rPr lang="en-US" sz="2800" dirty="0"/>
              <a:t>)</a:t>
            </a:r>
            <a:r>
              <a:rPr lang="zh-CN" altLang="en-US" sz="2800" dirty="0"/>
              <a:t>。</a:t>
            </a:r>
            <a:endParaRPr lang="en-US" sz="2800" dirty="0"/>
          </a:p>
        </p:txBody>
      </p:sp>
      <p:pic>
        <p:nvPicPr>
          <p:cNvPr id="4" name="图片 3">
            <a:extLst>
              <a:ext uri="{FF2B5EF4-FFF2-40B4-BE49-F238E27FC236}">
                <a16:creationId xmlns:a16="http://schemas.microsoft.com/office/drawing/2014/main" id="{EBB12516-3F24-430E-90A1-A978ED089160}"/>
              </a:ext>
            </a:extLst>
          </p:cNvPr>
          <p:cNvPicPr>
            <a:picLocks noChangeAspect="1"/>
          </p:cNvPicPr>
          <p:nvPr/>
        </p:nvPicPr>
        <p:blipFill>
          <a:blip r:embed="rId2"/>
          <a:stretch>
            <a:fillRect/>
          </a:stretch>
        </p:blipFill>
        <p:spPr>
          <a:xfrm>
            <a:off x="1837372" y="3341052"/>
            <a:ext cx="5894750" cy="1860868"/>
          </a:xfrm>
          <a:prstGeom prst="rect">
            <a:avLst/>
          </a:prstGeom>
        </p:spPr>
      </p:pic>
    </p:spTree>
    <p:extLst>
      <p:ext uri="{BB962C8B-B14F-4D97-AF65-F5344CB8AC3E}">
        <p14:creationId xmlns:p14="http://schemas.microsoft.com/office/powerpoint/2010/main" val="20795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默认拷贝构造函数</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58520" y="1209040"/>
            <a:ext cx="10515600" cy="4866323"/>
          </a:xfrm>
        </p:spPr>
        <p:txBody>
          <a:bodyPr>
            <a:normAutofit/>
          </a:bodyPr>
          <a:lstStyle/>
          <a:p>
            <a:pPr>
              <a:lnSpc>
                <a:spcPct val="130000"/>
              </a:lnSpc>
              <a:spcBef>
                <a:spcPts val="0"/>
              </a:spcBef>
            </a:pPr>
            <a:r>
              <a:rPr lang="zh-CN" altLang="en-US" dirty="0"/>
              <a:t>如果没有定义拷贝构造函数，编译器会自动生成一个默认拷贝构造函数。</a:t>
            </a:r>
            <a:endParaRPr lang="en-US" altLang="zh-CN" dirty="0"/>
          </a:p>
          <a:p>
            <a:pPr>
              <a:lnSpc>
                <a:spcPct val="130000"/>
              </a:lnSpc>
              <a:spcBef>
                <a:spcPts val="0"/>
              </a:spcBef>
            </a:pPr>
            <a:r>
              <a:rPr lang="zh-CN" altLang="en-US" dirty="0"/>
              <a:t>对于一个类</a:t>
            </a:r>
            <a:r>
              <a:rPr lang="en-US" dirty="0"/>
              <a:t>X</a:t>
            </a:r>
            <a:r>
              <a:rPr lang="zh-CN" altLang="en-US" dirty="0"/>
              <a:t>，拷贝构造函数的函数规范是</a:t>
            </a:r>
            <a:r>
              <a:rPr lang="en-US" dirty="0"/>
              <a:t>X(const X&amp; x)</a:t>
            </a:r>
            <a:r>
              <a:rPr lang="zh-CN" altLang="en-US" dirty="0"/>
              <a:t>，即其参数是一个该类的</a:t>
            </a:r>
            <a:r>
              <a:rPr lang="en-US" dirty="0"/>
              <a:t>const</a:t>
            </a:r>
            <a:r>
              <a:rPr lang="zh-CN" altLang="en-US" dirty="0"/>
              <a:t>对象的引用。</a:t>
            </a:r>
            <a:endParaRPr lang="en-US" altLang="zh-CN" dirty="0"/>
          </a:p>
          <a:p>
            <a:pPr>
              <a:lnSpc>
                <a:spcPct val="130000"/>
              </a:lnSpc>
              <a:spcBef>
                <a:spcPts val="0"/>
              </a:spcBef>
            </a:pPr>
            <a:r>
              <a:rPr lang="zh-CN" altLang="en-US" dirty="0"/>
              <a:t>对于上面的</a:t>
            </a:r>
            <a:r>
              <a:rPr lang="en-US" dirty="0"/>
              <a:t>Date</a:t>
            </a:r>
            <a:r>
              <a:rPr lang="zh-CN" altLang="en-US" dirty="0"/>
              <a:t>类，编译器默认生成的拷贝构造函数是：</a:t>
            </a: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9AAF6788-7139-4125-AA2A-9D05A16FF440}"/>
              </a:ext>
            </a:extLst>
          </p:cNvPr>
          <p:cNvPicPr>
            <a:picLocks noChangeAspect="1"/>
          </p:cNvPicPr>
          <p:nvPr/>
        </p:nvPicPr>
        <p:blipFill>
          <a:blip r:embed="rId2"/>
          <a:stretch>
            <a:fillRect/>
          </a:stretch>
        </p:blipFill>
        <p:spPr>
          <a:xfrm>
            <a:off x="1009014" y="4370387"/>
            <a:ext cx="10282327" cy="435293"/>
          </a:xfrm>
          <a:prstGeom prst="rect">
            <a:avLst/>
          </a:prstGeom>
        </p:spPr>
      </p:pic>
    </p:spTree>
    <p:extLst>
      <p:ext uri="{BB962C8B-B14F-4D97-AF65-F5344CB8AC3E}">
        <p14:creationId xmlns:p14="http://schemas.microsoft.com/office/powerpoint/2010/main" val="69006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24A8AD-7CE2-45E1-93F7-3D3FA892B7D0}"/>
              </a:ext>
            </a:extLst>
          </p:cNvPr>
          <p:cNvPicPr>
            <a:picLocks noChangeAspect="1"/>
          </p:cNvPicPr>
          <p:nvPr/>
        </p:nvPicPr>
        <p:blipFill>
          <a:blip r:embed="rId2"/>
          <a:stretch>
            <a:fillRect/>
          </a:stretch>
        </p:blipFill>
        <p:spPr>
          <a:xfrm>
            <a:off x="434339" y="1580832"/>
            <a:ext cx="11743215" cy="4931728"/>
          </a:xfrm>
          <a:prstGeom prst="rect">
            <a:avLst/>
          </a:prstGeom>
        </p:spPr>
      </p:pic>
      <p:sp>
        <p:nvSpPr>
          <p:cNvPr id="5" name="内容占位符 2">
            <a:extLst>
              <a:ext uri="{FF2B5EF4-FFF2-40B4-BE49-F238E27FC236}">
                <a16:creationId xmlns:a16="http://schemas.microsoft.com/office/drawing/2014/main" id="{517C861C-3FD4-4B5D-9F20-3F9CAD96B8BB}"/>
              </a:ext>
            </a:extLst>
          </p:cNvPr>
          <p:cNvSpPr>
            <a:spLocks noGrp="1"/>
          </p:cNvSpPr>
          <p:nvPr>
            <p:ph idx="1"/>
          </p:nvPr>
        </p:nvSpPr>
        <p:spPr>
          <a:xfrm>
            <a:off x="604520" y="518161"/>
            <a:ext cx="10561320" cy="802640"/>
          </a:xfrm>
        </p:spPr>
        <p:txBody>
          <a:bodyPr>
            <a:normAutofit/>
          </a:bodyPr>
          <a:lstStyle/>
          <a:p>
            <a:pPr>
              <a:lnSpc>
                <a:spcPct val="130000"/>
              </a:lnSpc>
              <a:spcBef>
                <a:spcPts val="0"/>
              </a:spcBef>
            </a:pPr>
            <a:r>
              <a:rPr lang="zh-CN" altLang="en-US" dirty="0"/>
              <a:t>拷贝构造函数是对每个数据成员的逐一硬拷贝</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193391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517C861C-3FD4-4B5D-9F20-3F9CAD96B8BB}"/>
              </a:ext>
            </a:extLst>
          </p:cNvPr>
          <p:cNvSpPr>
            <a:spLocks noGrp="1"/>
          </p:cNvSpPr>
          <p:nvPr>
            <p:ph idx="1"/>
          </p:nvPr>
        </p:nvSpPr>
        <p:spPr>
          <a:xfrm>
            <a:off x="604520" y="518160"/>
            <a:ext cx="10561320" cy="2245359"/>
          </a:xfrm>
        </p:spPr>
        <p:txBody>
          <a:bodyPr>
            <a:normAutofit/>
          </a:bodyPr>
          <a:lstStyle/>
          <a:p>
            <a:pPr>
              <a:lnSpc>
                <a:spcPct val="130000"/>
              </a:lnSpc>
              <a:spcBef>
                <a:spcPts val="0"/>
              </a:spcBef>
            </a:pPr>
            <a:r>
              <a:rPr lang="zh-CN" altLang="en-US" dirty="0"/>
              <a:t>拷贝构造函数的参数必须是引用参数，否则会无限循环！</a:t>
            </a:r>
            <a:endParaRPr lang="en-US" altLang="zh-CN" dirty="0"/>
          </a:p>
          <a:p>
            <a:pPr marL="0" indent="0">
              <a:lnSpc>
                <a:spcPct val="130000"/>
              </a:lnSpc>
              <a:spcBef>
                <a:spcPts val="0"/>
              </a:spcBef>
              <a:buNone/>
            </a:pPr>
            <a:r>
              <a:rPr lang="en-US" altLang="zh-CN" dirty="0"/>
              <a:t>              </a:t>
            </a:r>
            <a:r>
              <a:rPr lang="en-US" dirty="0"/>
              <a:t>X( X x);</a:t>
            </a:r>
            <a:endParaRPr lang="en-US" altLang="zh-CN" dirty="0"/>
          </a:p>
          <a:p>
            <a:pPr>
              <a:lnSpc>
                <a:spcPct val="130000"/>
              </a:lnSpc>
              <a:spcBef>
                <a:spcPts val="0"/>
              </a:spcBef>
            </a:pPr>
            <a:endParaRPr lang="en-US" dirty="0"/>
          </a:p>
          <a:p>
            <a:pPr marL="0" indent="0">
              <a:buNone/>
            </a:pPr>
            <a:endParaRPr lang="en-US" dirty="0"/>
          </a:p>
        </p:txBody>
      </p:sp>
      <p:pic>
        <p:nvPicPr>
          <p:cNvPr id="6" name="图片 5">
            <a:extLst>
              <a:ext uri="{FF2B5EF4-FFF2-40B4-BE49-F238E27FC236}">
                <a16:creationId xmlns:a16="http://schemas.microsoft.com/office/drawing/2014/main" id="{101FDAA5-865B-4096-88D5-35D7E2163321}"/>
              </a:ext>
            </a:extLst>
          </p:cNvPr>
          <p:cNvPicPr>
            <a:picLocks noChangeAspect="1"/>
          </p:cNvPicPr>
          <p:nvPr/>
        </p:nvPicPr>
        <p:blipFill>
          <a:blip r:embed="rId2"/>
          <a:stretch>
            <a:fillRect/>
          </a:stretch>
        </p:blipFill>
        <p:spPr>
          <a:xfrm>
            <a:off x="1011554" y="2078037"/>
            <a:ext cx="2841207" cy="3205163"/>
          </a:xfrm>
          <a:prstGeom prst="rect">
            <a:avLst/>
          </a:prstGeom>
        </p:spPr>
      </p:pic>
      <p:pic>
        <p:nvPicPr>
          <p:cNvPr id="7" name="图片 6">
            <a:extLst>
              <a:ext uri="{FF2B5EF4-FFF2-40B4-BE49-F238E27FC236}">
                <a16:creationId xmlns:a16="http://schemas.microsoft.com/office/drawing/2014/main" id="{B5F83F04-2C4A-4998-BC02-E027CEA56295}"/>
              </a:ext>
            </a:extLst>
          </p:cNvPr>
          <p:cNvPicPr>
            <a:picLocks noChangeAspect="1"/>
          </p:cNvPicPr>
          <p:nvPr/>
        </p:nvPicPr>
        <p:blipFill>
          <a:blip r:embed="rId3"/>
          <a:stretch>
            <a:fillRect/>
          </a:stretch>
        </p:blipFill>
        <p:spPr>
          <a:xfrm>
            <a:off x="4534852" y="1999297"/>
            <a:ext cx="3003868" cy="3362896"/>
          </a:xfrm>
          <a:prstGeom prst="rect">
            <a:avLst/>
          </a:prstGeom>
        </p:spPr>
      </p:pic>
      <p:pic>
        <p:nvPicPr>
          <p:cNvPr id="8" name="图片 7">
            <a:extLst>
              <a:ext uri="{FF2B5EF4-FFF2-40B4-BE49-F238E27FC236}">
                <a16:creationId xmlns:a16="http://schemas.microsoft.com/office/drawing/2014/main" id="{D0C391BD-7532-48FF-BACB-E3BD42E80F03}"/>
              </a:ext>
            </a:extLst>
          </p:cNvPr>
          <p:cNvPicPr>
            <a:picLocks noChangeAspect="1"/>
          </p:cNvPicPr>
          <p:nvPr/>
        </p:nvPicPr>
        <p:blipFill>
          <a:blip r:embed="rId4"/>
          <a:stretch>
            <a:fillRect/>
          </a:stretch>
        </p:blipFill>
        <p:spPr>
          <a:xfrm>
            <a:off x="8280083" y="1978978"/>
            <a:ext cx="3251518" cy="3371500"/>
          </a:xfrm>
          <a:prstGeom prst="rect">
            <a:avLst/>
          </a:prstGeom>
        </p:spPr>
      </p:pic>
      <p:sp>
        <p:nvSpPr>
          <p:cNvPr id="9" name="对话气泡: 圆角矩形 8">
            <a:extLst>
              <a:ext uri="{FF2B5EF4-FFF2-40B4-BE49-F238E27FC236}">
                <a16:creationId xmlns:a16="http://schemas.microsoft.com/office/drawing/2014/main" id="{61F7CDC5-191F-429D-80C4-A0A0828A7731}"/>
              </a:ext>
            </a:extLst>
          </p:cNvPr>
          <p:cNvSpPr/>
          <p:nvPr/>
        </p:nvSpPr>
        <p:spPr>
          <a:xfrm>
            <a:off x="5271247" y="5445759"/>
            <a:ext cx="4034118" cy="739887"/>
          </a:xfrm>
          <a:prstGeom prst="wedgeRoundRectCallout">
            <a:avLst>
              <a:gd name="adj1" fmla="val -32859"/>
              <a:gd name="adj2" fmla="val -325537"/>
              <a:gd name="adj3" fmla="val 16667"/>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srgbClr val="FF0000"/>
                </a:solidFill>
              </a:rPr>
              <a:t>无法接受 </a:t>
            </a:r>
            <a:r>
              <a:rPr lang="en-US" altLang="zh-CN" sz="3000" dirty="0">
                <a:solidFill>
                  <a:srgbClr val="FF0000"/>
                </a:solidFill>
              </a:rPr>
              <a:t>const X</a:t>
            </a:r>
            <a:endParaRPr lang="en-US" sz="3000" dirty="0">
              <a:solidFill>
                <a:srgbClr val="FF0000"/>
              </a:solidFill>
            </a:endParaRPr>
          </a:p>
        </p:txBody>
      </p:sp>
    </p:spTree>
    <p:extLst>
      <p:ext uri="{BB962C8B-B14F-4D97-AF65-F5344CB8AC3E}">
        <p14:creationId xmlns:p14="http://schemas.microsoft.com/office/powerpoint/2010/main" val="19917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赋值运算符：</a:t>
            </a:r>
            <a:r>
              <a:rPr lang="en-US" dirty="0"/>
              <a:t>operator=</a:t>
            </a:r>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可以将一个类对象赋值给另外一个类对象，</a:t>
            </a:r>
            <a:endParaRPr lang="en-US" dirty="0"/>
          </a:p>
          <a:p>
            <a:endParaRPr lang="en-US" dirty="0"/>
          </a:p>
          <a:p>
            <a:endParaRPr lang="en-US" dirty="0"/>
          </a:p>
          <a:p>
            <a:endParaRPr lang="en-US" dirty="0"/>
          </a:p>
          <a:p>
            <a:endParaRPr lang="en-US" dirty="0"/>
          </a:p>
          <a:p>
            <a:pPr marL="0" indent="0">
              <a:buNone/>
            </a:pPr>
            <a:endParaRPr lang="en-US" dirty="0"/>
          </a:p>
        </p:txBody>
      </p:sp>
      <p:sp>
        <p:nvSpPr>
          <p:cNvPr id="6" name="文本框 5">
            <a:extLst>
              <a:ext uri="{FF2B5EF4-FFF2-40B4-BE49-F238E27FC236}">
                <a16:creationId xmlns:a16="http://schemas.microsoft.com/office/drawing/2014/main" id="{6AA99F20-39C0-4168-BC2A-DF546D4A6B04}"/>
              </a:ext>
            </a:extLst>
          </p:cNvPr>
          <p:cNvSpPr txBox="1"/>
          <p:nvPr/>
        </p:nvSpPr>
        <p:spPr>
          <a:xfrm>
            <a:off x="680720" y="4318000"/>
            <a:ext cx="10993120" cy="1477328"/>
          </a:xfrm>
          <a:prstGeom prst="rect">
            <a:avLst/>
          </a:prstGeom>
          <a:noFill/>
        </p:spPr>
        <p:txBody>
          <a:bodyPr wrap="square" rtlCol="0">
            <a:spAutoFit/>
          </a:bodyPr>
          <a:lstStyle/>
          <a:p>
            <a:r>
              <a:rPr lang="zh-CN" altLang="en-US" sz="3000" dirty="0"/>
              <a:t>和拷贝构造新对象复制已有对象的区别是，赋值运算符是在</a:t>
            </a:r>
            <a:r>
              <a:rPr lang="en-US" sz="3000" dirty="0"/>
              <a:t>2</a:t>
            </a:r>
            <a:r>
              <a:rPr lang="zh-CN" altLang="en-US" sz="3000" dirty="0"/>
              <a:t>个已经存在的对象之间的复制（拷贝），而拷贝构造函数是用已有对象创建一个新对象。</a:t>
            </a:r>
            <a:endParaRPr lang="en-US" sz="3000" dirty="0"/>
          </a:p>
        </p:txBody>
      </p:sp>
      <p:pic>
        <p:nvPicPr>
          <p:cNvPr id="7" name="图片 6">
            <a:extLst>
              <a:ext uri="{FF2B5EF4-FFF2-40B4-BE49-F238E27FC236}">
                <a16:creationId xmlns:a16="http://schemas.microsoft.com/office/drawing/2014/main" id="{5F0D15A3-5CEE-49B4-A2AA-51444A6B19A9}"/>
              </a:ext>
            </a:extLst>
          </p:cNvPr>
          <p:cNvPicPr>
            <a:picLocks noChangeAspect="1"/>
          </p:cNvPicPr>
          <p:nvPr/>
        </p:nvPicPr>
        <p:blipFill>
          <a:blip r:embed="rId2"/>
          <a:stretch>
            <a:fillRect/>
          </a:stretch>
        </p:blipFill>
        <p:spPr>
          <a:xfrm>
            <a:off x="1086167" y="1755774"/>
            <a:ext cx="4922699" cy="1861185"/>
          </a:xfrm>
          <a:prstGeom prst="rect">
            <a:avLst/>
          </a:prstGeom>
        </p:spPr>
      </p:pic>
    </p:spTree>
    <p:extLst>
      <p:ext uri="{BB962C8B-B14F-4D97-AF65-F5344CB8AC3E}">
        <p14:creationId xmlns:p14="http://schemas.microsoft.com/office/powerpoint/2010/main" val="120006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赋值运算符：</a:t>
            </a:r>
            <a:r>
              <a:rPr lang="en-US" dirty="0"/>
              <a:t>operator=</a:t>
            </a:r>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对于类类型</a:t>
            </a:r>
            <a:r>
              <a:rPr lang="en-US" dirty="0"/>
              <a:t>X</a:t>
            </a:r>
            <a:r>
              <a:rPr lang="zh-CN" altLang="en-US" dirty="0"/>
              <a:t>，赋值运算符函数</a:t>
            </a:r>
            <a:r>
              <a:rPr lang="en-US" altLang="zh-CN" dirty="0">
                <a:solidFill>
                  <a:srgbClr val="0070C0"/>
                </a:solidFill>
              </a:rPr>
              <a:t>operator()=</a:t>
            </a:r>
            <a:r>
              <a:rPr lang="zh-CN" altLang="en-US" dirty="0"/>
              <a:t>类似于拷贝构造函数</a:t>
            </a:r>
            <a:endParaRPr lang="en-US" altLang="zh-CN" dirty="0"/>
          </a:p>
          <a:p>
            <a:endParaRPr lang="en-US" dirty="0"/>
          </a:p>
          <a:p>
            <a:endParaRPr lang="en-US" dirty="0"/>
          </a:p>
          <a:p>
            <a:r>
              <a:rPr lang="zh-CN" altLang="en-US" dirty="0"/>
              <a:t>和拷贝构造函数不一样的，赋值运算符函数返回对象自身的引用</a:t>
            </a:r>
            <a:endParaRPr lang="en-US" altLang="zh-CN" dirty="0"/>
          </a:p>
          <a:p>
            <a:pPr marL="0" indent="0">
              <a:buNone/>
            </a:pPr>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DDF9DEC5-17B6-4713-BF28-802D49363419}"/>
              </a:ext>
            </a:extLst>
          </p:cNvPr>
          <p:cNvPicPr>
            <a:picLocks noChangeAspect="1"/>
          </p:cNvPicPr>
          <p:nvPr/>
        </p:nvPicPr>
        <p:blipFill>
          <a:blip r:embed="rId2"/>
          <a:stretch>
            <a:fillRect/>
          </a:stretch>
        </p:blipFill>
        <p:spPr>
          <a:xfrm>
            <a:off x="1298892" y="1915794"/>
            <a:ext cx="6308109" cy="502285"/>
          </a:xfrm>
          <a:prstGeom prst="rect">
            <a:avLst/>
          </a:prstGeom>
        </p:spPr>
      </p:pic>
      <p:pic>
        <p:nvPicPr>
          <p:cNvPr id="4" name="Picture 3">
            <a:extLst>
              <a:ext uri="{FF2B5EF4-FFF2-40B4-BE49-F238E27FC236}">
                <a16:creationId xmlns:a16="http://schemas.microsoft.com/office/drawing/2014/main" id="{56D6456C-5C2F-409B-AE69-A2A4E0A37884}"/>
              </a:ext>
            </a:extLst>
          </p:cNvPr>
          <p:cNvPicPr>
            <a:picLocks noChangeAspect="1"/>
          </p:cNvPicPr>
          <p:nvPr/>
        </p:nvPicPr>
        <p:blipFill>
          <a:blip r:embed="rId3"/>
          <a:stretch>
            <a:fillRect/>
          </a:stretch>
        </p:blipFill>
        <p:spPr>
          <a:xfrm>
            <a:off x="1913668" y="3429000"/>
            <a:ext cx="6943725" cy="2466975"/>
          </a:xfrm>
          <a:prstGeom prst="rect">
            <a:avLst/>
          </a:prstGeom>
        </p:spPr>
      </p:pic>
    </p:spTree>
    <p:extLst>
      <p:ext uri="{BB962C8B-B14F-4D97-AF65-F5344CB8AC3E}">
        <p14:creationId xmlns:p14="http://schemas.microsoft.com/office/powerpoint/2010/main" val="287013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BD02467-A5E8-4829-B232-132C6B7CA06A}"/>
              </a:ext>
            </a:extLst>
          </p:cNvPr>
          <p:cNvPicPr>
            <a:picLocks noChangeAspect="1"/>
          </p:cNvPicPr>
          <p:nvPr/>
        </p:nvPicPr>
        <p:blipFill>
          <a:blip r:embed="rId2"/>
          <a:stretch>
            <a:fillRect/>
          </a:stretch>
        </p:blipFill>
        <p:spPr>
          <a:xfrm>
            <a:off x="211137" y="90804"/>
            <a:ext cx="11360256" cy="5243195"/>
          </a:xfrm>
          <a:prstGeom prst="rect">
            <a:avLst/>
          </a:prstGeom>
        </p:spPr>
      </p:pic>
      <p:pic>
        <p:nvPicPr>
          <p:cNvPr id="6" name="图片 5">
            <a:extLst>
              <a:ext uri="{FF2B5EF4-FFF2-40B4-BE49-F238E27FC236}">
                <a16:creationId xmlns:a16="http://schemas.microsoft.com/office/drawing/2014/main" id="{92453FB0-67E3-4348-9B08-69ABA4BE9299}"/>
              </a:ext>
            </a:extLst>
          </p:cNvPr>
          <p:cNvPicPr>
            <a:picLocks noChangeAspect="1"/>
          </p:cNvPicPr>
          <p:nvPr/>
        </p:nvPicPr>
        <p:blipFill>
          <a:blip r:embed="rId3"/>
          <a:stretch>
            <a:fillRect/>
          </a:stretch>
        </p:blipFill>
        <p:spPr>
          <a:xfrm>
            <a:off x="1554162" y="4828540"/>
            <a:ext cx="10048033" cy="2029460"/>
          </a:xfrm>
          <a:prstGeom prst="rect">
            <a:avLst/>
          </a:prstGeom>
        </p:spPr>
      </p:pic>
    </p:spTree>
    <p:extLst>
      <p:ext uri="{BB962C8B-B14F-4D97-AF65-F5344CB8AC3E}">
        <p14:creationId xmlns:p14="http://schemas.microsoft.com/office/powerpoint/2010/main" val="81977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CEB7A-9E28-435F-A4A9-CD5AFE17A5EF}"/>
              </a:ext>
            </a:extLst>
          </p:cNvPr>
          <p:cNvSpPr>
            <a:spLocks noGrp="1"/>
          </p:cNvSpPr>
          <p:nvPr>
            <p:ph type="title"/>
          </p:nvPr>
        </p:nvSpPr>
        <p:spPr/>
        <p:txBody>
          <a:bodyPr/>
          <a:lstStyle/>
          <a:p>
            <a:pPr algn="l"/>
            <a:r>
              <a:rPr lang="zh-CN" altLang="en-US" dirty="0"/>
              <a:t>赋值运算符：右结合性</a:t>
            </a:r>
            <a:endParaRPr lang="en-US" dirty="0"/>
          </a:p>
        </p:txBody>
      </p:sp>
      <p:pic>
        <p:nvPicPr>
          <p:cNvPr id="4" name="Picture 3">
            <a:extLst>
              <a:ext uri="{FF2B5EF4-FFF2-40B4-BE49-F238E27FC236}">
                <a16:creationId xmlns:a16="http://schemas.microsoft.com/office/drawing/2014/main" id="{F13AA541-D3DD-4489-9D43-6EE8A96A4280}"/>
              </a:ext>
            </a:extLst>
          </p:cNvPr>
          <p:cNvPicPr>
            <a:picLocks noChangeAspect="1"/>
          </p:cNvPicPr>
          <p:nvPr/>
        </p:nvPicPr>
        <p:blipFill>
          <a:blip r:embed="rId2"/>
          <a:stretch>
            <a:fillRect/>
          </a:stretch>
        </p:blipFill>
        <p:spPr>
          <a:xfrm>
            <a:off x="683057" y="2226191"/>
            <a:ext cx="10515601" cy="2689684"/>
          </a:xfrm>
          <a:prstGeom prst="rect">
            <a:avLst/>
          </a:prstGeom>
        </p:spPr>
      </p:pic>
    </p:spTree>
    <p:extLst>
      <p:ext uri="{BB962C8B-B14F-4D97-AF65-F5344CB8AC3E}">
        <p14:creationId xmlns:p14="http://schemas.microsoft.com/office/powerpoint/2010/main" val="3759640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16FE-3469-45E0-85C2-65BAEB7FAB1C}"/>
              </a:ext>
            </a:extLst>
          </p:cNvPr>
          <p:cNvSpPr>
            <a:spLocks noGrp="1"/>
          </p:cNvSpPr>
          <p:nvPr>
            <p:ph type="title"/>
          </p:nvPr>
        </p:nvSpPr>
        <p:spPr>
          <a:xfrm>
            <a:off x="838199" y="111936"/>
            <a:ext cx="10515600" cy="1325563"/>
          </a:xfrm>
        </p:spPr>
        <p:txBody>
          <a:bodyPr/>
          <a:lstStyle/>
          <a:p>
            <a:r>
              <a:rPr lang="zh-CN" altLang="en-US" dirty="0"/>
              <a:t>隐式类型转换</a:t>
            </a:r>
            <a:endParaRPr lang="en-US" dirty="0"/>
          </a:p>
        </p:txBody>
      </p:sp>
      <p:sp>
        <p:nvSpPr>
          <p:cNvPr id="3" name="Content Placeholder 2">
            <a:extLst>
              <a:ext uri="{FF2B5EF4-FFF2-40B4-BE49-F238E27FC236}">
                <a16:creationId xmlns:a16="http://schemas.microsoft.com/office/drawing/2014/main" id="{FABE96FB-7AC7-411D-AA74-0BC802D6E9AC}"/>
              </a:ext>
            </a:extLst>
          </p:cNvPr>
          <p:cNvSpPr>
            <a:spLocks noGrp="1"/>
          </p:cNvSpPr>
          <p:nvPr>
            <p:ph idx="1"/>
          </p:nvPr>
        </p:nvSpPr>
        <p:spPr>
          <a:xfrm>
            <a:off x="838199" y="1437499"/>
            <a:ext cx="10515600" cy="4351338"/>
          </a:xfrm>
        </p:spPr>
        <p:txBody>
          <a:bodyPr/>
          <a:lstStyle/>
          <a:p>
            <a:r>
              <a:rPr lang="zh-CN" altLang="en-US" dirty="0"/>
              <a:t>带有</a:t>
            </a:r>
            <a:r>
              <a:rPr lang="en-US" dirty="0"/>
              <a:t>1</a:t>
            </a:r>
            <a:r>
              <a:rPr lang="zh-CN" altLang="en-US" dirty="0"/>
              <a:t>个参数的构造函数，定义了</a:t>
            </a:r>
            <a:r>
              <a:rPr lang="zh-CN" altLang="en-US" b="1" dirty="0"/>
              <a:t>隐式类型转换</a:t>
            </a:r>
            <a:endParaRPr lang="en-US" dirty="0"/>
          </a:p>
        </p:txBody>
      </p:sp>
      <p:pic>
        <p:nvPicPr>
          <p:cNvPr id="5" name="Picture 4">
            <a:extLst>
              <a:ext uri="{FF2B5EF4-FFF2-40B4-BE49-F238E27FC236}">
                <a16:creationId xmlns:a16="http://schemas.microsoft.com/office/drawing/2014/main" id="{609BE83D-88CE-4250-AD6F-E6E59CD1B2A1}"/>
              </a:ext>
            </a:extLst>
          </p:cNvPr>
          <p:cNvPicPr>
            <a:picLocks noChangeAspect="1"/>
          </p:cNvPicPr>
          <p:nvPr/>
        </p:nvPicPr>
        <p:blipFill>
          <a:blip r:embed="rId2"/>
          <a:stretch>
            <a:fillRect/>
          </a:stretch>
        </p:blipFill>
        <p:spPr>
          <a:xfrm>
            <a:off x="1167121" y="2025366"/>
            <a:ext cx="9062318" cy="1994851"/>
          </a:xfrm>
          <a:prstGeom prst="rect">
            <a:avLst/>
          </a:prstGeom>
        </p:spPr>
      </p:pic>
      <p:pic>
        <p:nvPicPr>
          <p:cNvPr id="7" name="Picture 6">
            <a:extLst>
              <a:ext uri="{FF2B5EF4-FFF2-40B4-BE49-F238E27FC236}">
                <a16:creationId xmlns:a16="http://schemas.microsoft.com/office/drawing/2014/main" id="{57AE4482-979B-4933-A216-49D5D37C04BC}"/>
              </a:ext>
            </a:extLst>
          </p:cNvPr>
          <p:cNvPicPr>
            <a:picLocks noChangeAspect="1"/>
          </p:cNvPicPr>
          <p:nvPr/>
        </p:nvPicPr>
        <p:blipFill>
          <a:blip r:embed="rId3"/>
          <a:stretch>
            <a:fillRect/>
          </a:stretch>
        </p:blipFill>
        <p:spPr>
          <a:xfrm>
            <a:off x="1167121" y="4289715"/>
            <a:ext cx="8934073" cy="2261572"/>
          </a:xfrm>
          <a:prstGeom prst="rect">
            <a:avLst/>
          </a:prstGeom>
        </p:spPr>
      </p:pic>
    </p:spTree>
    <p:extLst>
      <p:ext uri="{BB962C8B-B14F-4D97-AF65-F5344CB8AC3E}">
        <p14:creationId xmlns:p14="http://schemas.microsoft.com/office/powerpoint/2010/main" val="46629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16FE-3469-45E0-85C2-65BAEB7FAB1C}"/>
              </a:ext>
            </a:extLst>
          </p:cNvPr>
          <p:cNvSpPr>
            <a:spLocks noGrp="1"/>
          </p:cNvSpPr>
          <p:nvPr>
            <p:ph type="title"/>
          </p:nvPr>
        </p:nvSpPr>
        <p:spPr>
          <a:xfrm>
            <a:off x="838199" y="111936"/>
            <a:ext cx="10515600" cy="1325563"/>
          </a:xfrm>
        </p:spPr>
        <p:txBody>
          <a:bodyPr/>
          <a:lstStyle/>
          <a:p>
            <a:r>
              <a:rPr lang="zh-CN" altLang="en-US" dirty="0"/>
              <a:t>隐式类型转换</a:t>
            </a:r>
            <a:endParaRPr lang="en-US" dirty="0"/>
          </a:p>
        </p:txBody>
      </p:sp>
      <p:sp>
        <p:nvSpPr>
          <p:cNvPr id="3" name="Content Placeholder 2">
            <a:extLst>
              <a:ext uri="{FF2B5EF4-FFF2-40B4-BE49-F238E27FC236}">
                <a16:creationId xmlns:a16="http://schemas.microsoft.com/office/drawing/2014/main" id="{FABE96FB-7AC7-411D-AA74-0BC802D6E9AC}"/>
              </a:ext>
            </a:extLst>
          </p:cNvPr>
          <p:cNvSpPr>
            <a:spLocks noGrp="1"/>
          </p:cNvSpPr>
          <p:nvPr>
            <p:ph idx="1"/>
          </p:nvPr>
        </p:nvSpPr>
        <p:spPr>
          <a:xfrm>
            <a:off x="838199" y="1437499"/>
            <a:ext cx="10515600" cy="4351338"/>
          </a:xfrm>
        </p:spPr>
        <p:txBody>
          <a:bodyPr/>
          <a:lstStyle/>
          <a:p>
            <a:r>
              <a:rPr lang="zh-CN" altLang="en-US" dirty="0"/>
              <a:t>带有</a:t>
            </a:r>
            <a:r>
              <a:rPr lang="en-US" dirty="0"/>
              <a:t>1</a:t>
            </a:r>
            <a:r>
              <a:rPr lang="zh-CN" altLang="en-US" dirty="0"/>
              <a:t>个参数的构造函数，定义了</a:t>
            </a:r>
            <a:r>
              <a:rPr lang="zh-CN" altLang="en-US" b="1" dirty="0"/>
              <a:t>隐式类型转换</a:t>
            </a:r>
            <a:endParaRPr lang="en-US" dirty="0"/>
          </a:p>
        </p:txBody>
      </p:sp>
      <p:pic>
        <p:nvPicPr>
          <p:cNvPr id="5" name="Picture 4">
            <a:extLst>
              <a:ext uri="{FF2B5EF4-FFF2-40B4-BE49-F238E27FC236}">
                <a16:creationId xmlns:a16="http://schemas.microsoft.com/office/drawing/2014/main" id="{609BE83D-88CE-4250-AD6F-E6E59CD1B2A1}"/>
              </a:ext>
            </a:extLst>
          </p:cNvPr>
          <p:cNvPicPr>
            <a:picLocks noChangeAspect="1"/>
          </p:cNvPicPr>
          <p:nvPr/>
        </p:nvPicPr>
        <p:blipFill>
          <a:blip r:embed="rId2"/>
          <a:stretch>
            <a:fillRect/>
          </a:stretch>
        </p:blipFill>
        <p:spPr>
          <a:xfrm>
            <a:off x="1167121" y="2025366"/>
            <a:ext cx="9062318" cy="1994851"/>
          </a:xfrm>
          <a:prstGeom prst="rect">
            <a:avLst/>
          </a:prstGeom>
        </p:spPr>
      </p:pic>
      <p:pic>
        <p:nvPicPr>
          <p:cNvPr id="4" name="Picture 3">
            <a:extLst>
              <a:ext uri="{FF2B5EF4-FFF2-40B4-BE49-F238E27FC236}">
                <a16:creationId xmlns:a16="http://schemas.microsoft.com/office/drawing/2014/main" id="{33D8D9AE-57C8-4434-AE9E-F1FE1F9A9C43}"/>
              </a:ext>
            </a:extLst>
          </p:cNvPr>
          <p:cNvPicPr>
            <a:picLocks noChangeAspect="1"/>
          </p:cNvPicPr>
          <p:nvPr/>
        </p:nvPicPr>
        <p:blipFill>
          <a:blip r:embed="rId3"/>
          <a:stretch>
            <a:fillRect/>
          </a:stretch>
        </p:blipFill>
        <p:spPr>
          <a:xfrm>
            <a:off x="1167121" y="4225113"/>
            <a:ext cx="8943975" cy="2390775"/>
          </a:xfrm>
          <a:prstGeom prst="rect">
            <a:avLst/>
          </a:prstGeom>
        </p:spPr>
      </p:pic>
    </p:spTree>
    <p:extLst>
      <p:ext uri="{BB962C8B-B14F-4D97-AF65-F5344CB8AC3E}">
        <p14:creationId xmlns:p14="http://schemas.microsoft.com/office/powerpoint/2010/main" val="373306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面向对象设计与编程：</a:t>
            </a:r>
            <a:r>
              <a:rPr lang="zh-CN" altLang="en-US" dirty="0">
                <a:solidFill>
                  <a:srgbClr val="0070C0"/>
                </a:solidFill>
              </a:rPr>
              <a:t>对象</a:t>
            </a:r>
          </a:p>
        </p:txBody>
      </p:sp>
      <p:sp>
        <p:nvSpPr>
          <p:cNvPr id="3" name="内容占位符 2"/>
          <p:cNvSpPr>
            <a:spLocks noGrp="1"/>
          </p:cNvSpPr>
          <p:nvPr>
            <p:ph idx="1"/>
          </p:nvPr>
        </p:nvSpPr>
        <p:spPr>
          <a:xfrm>
            <a:off x="838200" y="1432729"/>
            <a:ext cx="10515600" cy="4448878"/>
          </a:xfrm>
        </p:spPr>
        <p:txBody>
          <a:bodyPr>
            <a:normAutofit/>
          </a:bodyPr>
          <a:lstStyle/>
          <a:p>
            <a:pPr>
              <a:lnSpc>
                <a:spcPct val="120000"/>
              </a:lnSpc>
              <a:spcBef>
                <a:spcPts val="0"/>
              </a:spcBef>
            </a:pPr>
            <a:r>
              <a:rPr lang="zh-CN" altLang="en-US" dirty="0"/>
              <a:t>真实世界的</a:t>
            </a:r>
            <a:r>
              <a:rPr lang="zh-CN" altLang="en-US" b="1" dirty="0"/>
              <a:t>对象</a:t>
            </a:r>
            <a:r>
              <a:rPr lang="zh-CN" altLang="en-US" dirty="0"/>
              <a:t>有两个共同特征：它们都有</a:t>
            </a:r>
            <a:r>
              <a:rPr lang="zh-CN" altLang="en-US" b="1" dirty="0"/>
              <a:t>状态</a:t>
            </a:r>
            <a:r>
              <a:rPr lang="zh-CN" altLang="en-US" dirty="0"/>
              <a:t>和</a:t>
            </a:r>
            <a:r>
              <a:rPr lang="zh-CN" altLang="en-US" b="1" dirty="0"/>
              <a:t>行为</a:t>
            </a:r>
            <a:r>
              <a:rPr lang="zh-CN" altLang="en-US" dirty="0"/>
              <a:t>。</a:t>
            </a:r>
            <a:endParaRPr lang="en-US" altLang="zh-CN" dirty="0"/>
          </a:p>
          <a:p>
            <a:pPr marL="0" indent="0">
              <a:lnSpc>
                <a:spcPct val="120000"/>
              </a:lnSpc>
              <a:spcBef>
                <a:spcPts val="0"/>
              </a:spcBef>
              <a:buNone/>
            </a:pPr>
            <a:r>
              <a:rPr lang="en-US" altLang="zh-CN" dirty="0"/>
              <a:t>      </a:t>
            </a:r>
            <a:r>
              <a:rPr lang="zh-CN" altLang="en-US" dirty="0"/>
              <a:t>狗有状态（名字、颜色、品种、饥饿）和行为（吠叫、抓东西、摇尾巴）。</a:t>
            </a:r>
            <a:endParaRPr lang="en-US" altLang="zh-CN" dirty="0"/>
          </a:p>
          <a:p>
            <a:pPr marL="0" indent="0">
              <a:lnSpc>
                <a:spcPct val="120000"/>
              </a:lnSpc>
              <a:spcBef>
                <a:spcPts val="0"/>
              </a:spcBef>
              <a:buNone/>
            </a:pPr>
            <a:r>
              <a:rPr lang="en-US" altLang="zh-CN" dirty="0"/>
              <a:t>    </a:t>
            </a:r>
            <a:r>
              <a:rPr lang="zh-CN" altLang="en-US" dirty="0"/>
              <a:t>自行车也有状态（当前档位、当前踏板节奏、当前速度）和行为（换档、改变踏板节奏、应用刹车）。识别现实世界对象的状态和行为是开始思考面向对象编程的好方法。</a:t>
            </a:r>
            <a:endParaRPr lang="en-US" altLang="zh-CN" dirty="0"/>
          </a:p>
          <a:p>
            <a:pPr marL="0" indent="0">
              <a:lnSpc>
                <a:spcPct val="120000"/>
              </a:lnSpc>
              <a:spcBef>
                <a:spcPts val="0"/>
              </a:spcBef>
              <a:buNone/>
            </a:pPr>
            <a:endParaRPr lang="en-US" altLang="zh-CN" dirty="0"/>
          </a:p>
          <a:p>
            <a:pPr>
              <a:lnSpc>
                <a:spcPct val="120000"/>
              </a:lnSpc>
              <a:spcBef>
                <a:spcPts val="0"/>
              </a:spcBef>
            </a:pPr>
            <a:r>
              <a:rPr lang="zh-CN" altLang="en-US" dirty="0"/>
              <a:t>某些对象可能会包含其他对象。如一个</a:t>
            </a:r>
            <a:r>
              <a:rPr lang="zh-CN" altLang="en-US" b="1" dirty="0"/>
              <a:t>班级</a:t>
            </a:r>
            <a:r>
              <a:rPr lang="zh-CN" altLang="en-US" dirty="0"/>
              <a:t>包含一些具体的</a:t>
            </a:r>
            <a:r>
              <a:rPr lang="zh-CN" altLang="en-US" b="1" dirty="0"/>
              <a:t>学生</a:t>
            </a:r>
            <a:r>
              <a:rPr lang="zh-CN" altLang="en-US" dirty="0"/>
              <a:t>。</a:t>
            </a:r>
            <a:endParaRPr lang="en-US" altLang="zh-CN" dirty="0"/>
          </a:p>
          <a:p>
            <a:pPr marL="0" indent="0">
              <a:lnSpc>
                <a:spcPct val="120000"/>
              </a:lnSpc>
              <a:spcBef>
                <a:spcPts val="0"/>
              </a:spcBef>
              <a:buNone/>
            </a:pPr>
            <a:endParaRPr lang="en-US" altLang="zh-CN" dirty="0"/>
          </a:p>
          <a:p>
            <a:pPr marL="0" indent="0">
              <a:lnSpc>
                <a:spcPct val="120000"/>
              </a:lnSpc>
              <a:spcBef>
                <a:spcPts val="0"/>
              </a:spcBef>
              <a:buNone/>
            </a:pPr>
            <a:endParaRPr lang="en-US" altLang="zh-CN" dirty="0"/>
          </a:p>
          <a:p>
            <a:pPr marL="0" indent="0">
              <a:lnSpc>
                <a:spcPct val="120000"/>
              </a:lnSpc>
              <a:spcBef>
                <a:spcPts val="0"/>
              </a:spcBef>
              <a:buNone/>
            </a:pPr>
            <a:endParaRPr lang="zh-CN" altLang="en-US" dirty="0"/>
          </a:p>
        </p:txBody>
      </p:sp>
    </p:spTree>
    <p:extLst>
      <p:ext uri="{BB962C8B-B14F-4D97-AF65-F5344CB8AC3E}">
        <p14:creationId xmlns:p14="http://schemas.microsoft.com/office/powerpoint/2010/main" val="64789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有时不希望构造函数的这种隐含类型转换</a:t>
            </a:r>
            <a:endParaRPr lang="en-US" dirty="0"/>
          </a:p>
        </p:txBody>
      </p:sp>
      <p:pic>
        <p:nvPicPr>
          <p:cNvPr id="4" name="Picture 3">
            <a:extLst>
              <a:ext uri="{FF2B5EF4-FFF2-40B4-BE49-F238E27FC236}">
                <a16:creationId xmlns:a16="http://schemas.microsoft.com/office/drawing/2014/main" id="{0E100287-46F7-4209-A5C1-9FFA9FB20D3D}"/>
              </a:ext>
            </a:extLst>
          </p:cNvPr>
          <p:cNvPicPr>
            <a:picLocks noChangeAspect="1"/>
          </p:cNvPicPr>
          <p:nvPr/>
        </p:nvPicPr>
        <p:blipFill>
          <a:blip r:embed="rId2"/>
          <a:stretch>
            <a:fillRect/>
          </a:stretch>
        </p:blipFill>
        <p:spPr>
          <a:xfrm>
            <a:off x="907821" y="2573378"/>
            <a:ext cx="9882975" cy="2902489"/>
          </a:xfrm>
          <a:prstGeom prst="rect">
            <a:avLst/>
          </a:prstGeom>
        </p:spPr>
      </p:pic>
    </p:spTree>
    <p:extLst>
      <p:ext uri="{BB962C8B-B14F-4D97-AF65-F5344CB8AC3E}">
        <p14:creationId xmlns:p14="http://schemas.microsoft.com/office/powerpoint/2010/main" val="130138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有时不希望构造函数的这种隐含类型转换</a:t>
            </a:r>
            <a:endParaRPr lang="en-US" dirty="0"/>
          </a:p>
        </p:txBody>
      </p:sp>
      <p:pic>
        <p:nvPicPr>
          <p:cNvPr id="5" name="Picture 4">
            <a:extLst>
              <a:ext uri="{FF2B5EF4-FFF2-40B4-BE49-F238E27FC236}">
                <a16:creationId xmlns:a16="http://schemas.microsoft.com/office/drawing/2014/main" id="{05DE540E-61B6-430C-8D66-1721EC50FDCF}"/>
              </a:ext>
            </a:extLst>
          </p:cNvPr>
          <p:cNvPicPr>
            <a:picLocks noChangeAspect="1"/>
          </p:cNvPicPr>
          <p:nvPr/>
        </p:nvPicPr>
        <p:blipFill>
          <a:blip r:embed="rId2"/>
          <a:stretch>
            <a:fillRect/>
          </a:stretch>
        </p:blipFill>
        <p:spPr>
          <a:xfrm>
            <a:off x="940714" y="2468742"/>
            <a:ext cx="10984312" cy="3708221"/>
          </a:xfrm>
          <a:prstGeom prst="rect">
            <a:avLst/>
          </a:prstGeom>
        </p:spPr>
      </p:pic>
    </p:spTree>
    <p:extLst>
      <p:ext uri="{BB962C8B-B14F-4D97-AF65-F5344CB8AC3E}">
        <p14:creationId xmlns:p14="http://schemas.microsoft.com/office/powerpoint/2010/main" val="3750492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用</a:t>
            </a:r>
            <a:r>
              <a:rPr lang="en-US" altLang="zh-CN" dirty="0"/>
              <a:t>explicit</a:t>
            </a:r>
            <a:r>
              <a:rPr lang="zh-CN" altLang="en-US" dirty="0"/>
              <a:t>说明构造函数禁止隐含类型转换</a:t>
            </a:r>
            <a:endParaRPr lang="en-US" dirty="0"/>
          </a:p>
        </p:txBody>
      </p:sp>
      <p:pic>
        <p:nvPicPr>
          <p:cNvPr id="4" name="Picture 3">
            <a:extLst>
              <a:ext uri="{FF2B5EF4-FFF2-40B4-BE49-F238E27FC236}">
                <a16:creationId xmlns:a16="http://schemas.microsoft.com/office/drawing/2014/main" id="{990AFF67-975C-4E14-A56B-CD6F5C848A18}"/>
              </a:ext>
            </a:extLst>
          </p:cNvPr>
          <p:cNvPicPr>
            <a:picLocks noChangeAspect="1"/>
          </p:cNvPicPr>
          <p:nvPr/>
        </p:nvPicPr>
        <p:blipFill>
          <a:blip r:embed="rId2"/>
          <a:stretch>
            <a:fillRect/>
          </a:stretch>
        </p:blipFill>
        <p:spPr>
          <a:xfrm>
            <a:off x="997179" y="2687147"/>
            <a:ext cx="10356621" cy="3050551"/>
          </a:xfrm>
          <a:prstGeom prst="rect">
            <a:avLst/>
          </a:prstGeom>
        </p:spPr>
      </p:pic>
      <p:sp>
        <p:nvSpPr>
          <p:cNvPr id="5" name="Rectangle 4">
            <a:extLst>
              <a:ext uri="{FF2B5EF4-FFF2-40B4-BE49-F238E27FC236}">
                <a16:creationId xmlns:a16="http://schemas.microsoft.com/office/drawing/2014/main" id="{D0246EB8-BF82-41E9-9CDE-74A72C243DCF}"/>
              </a:ext>
            </a:extLst>
          </p:cNvPr>
          <p:cNvSpPr/>
          <p:nvPr/>
        </p:nvSpPr>
        <p:spPr>
          <a:xfrm>
            <a:off x="1611712" y="4170717"/>
            <a:ext cx="1374889" cy="381548"/>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0051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C1CF-DF81-4834-874F-D3F8CBBC3BBC}"/>
              </a:ext>
            </a:extLst>
          </p:cNvPr>
          <p:cNvSpPr>
            <a:spLocks noGrp="1"/>
          </p:cNvSpPr>
          <p:nvPr>
            <p:ph type="title"/>
          </p:nvPr>
        </p:nvSpPr>
        <p:spPr/>
        <p:txBody>
          <a:bodyPr/>
          <a:lstStyle/>
          <a:p>
            <a:r>
              <a:rPr lang="zh-CN" altLang="en-US" dirty="0"/>
              <a:t>委托构造函数</a:t>
            </a:r>
            <a:endParaRPr lang="en-US" dirty="0"/>
          </a:p>
        </p:txBody>
      </p:sp>
      <p:sp>
        <p:nvSpPr>
          <p:cNvPr id="3" name="Content Placeholder 2">
            <a:extLst>
              <a:ext uri="{FF2B5EF4-FFF2-40B4-BE49-F238E27FC236}">
                <a16:creationId xmlns:a16="http://schemas.microsoft.com/office/drawing/2014/main" id="{2BD7F6F3-9A9E-424E-9310-1479842EE89D}"/>
              </a:ext>
            </a:extLst>
          </p:cNvPr>
          <p:cNvSpPr>
            <a:spLocks noGrp="1"/>
          </p:cNvSpPr>
          <p:nvPr>
            <p:ph idx="1"/>
          </p:nvPr>
        </p:nvSpPr>
        <p:spPr/>
        <p:txBody>
          <a:bodyPr/>
          <a:lstStyle/>
          <a:p>
            <a:r>
              <a:rPr lang="zh-CN" altLang="en-US" dirty="0"/>
              <a:t>一个构造函数在初始化列表中调用其他的构造函数。避免代码重复</a:t>
            </a:r>
            <a:endParaRPr lang="en-US" dirty="0"/>
          </a:p>
        </p:txBody>
      </p:sp>
      <p:pic>
        <p:nvPicPr>
          <p:cNvPr id="4" name="Picture 3">
            <a:extLst>
              <a:ext uri="{FF2B5EF4-FFF2-40B4-BE49-F238E27FC236}">
                <a16:creationId xmlns:a16="http://schemas.microsoft.com/office/drawing/2014/main" id="{6F2799E1-A585-4701-926A-8A7512C2F737}"/>
              </a:ext>
            </a:extLst>
          </p:cNvPr>
          <p:cNvPicPr>
            <a:picLocks noChangeAspect="1"/>
          </p:cNvPicPr>
          <p:nvPr/>
        </p:nvPicPr>
        <p:blipFill>
          <a:blip r:embed="rId2"/>
          <a:stretch>
            <a:fillRect/>
          </a:stretch>
        </p:blipFill>
        <p:spPr>
          <a:xfrm>
            <a:off x="749938" y="2842828"/>
            <a:ext cx="10942101" cy="2600929"/>
          </a:xfrm>
          <a:prstGeom prst="rect">
            <a:avLst/>
          </a:prstGeom>
        </p:spPr>
      </p:pic>
    </p:spTree>
    <p:extLst>
      <p:ext uri="{BB962C8B-B14F-4D97-AF65-F5344CB8AC3E}">
        <p14:creationId xmlns:p14="http://schemas.microsoft.com/office/powerpoint/2010/main" val="56948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C1CF-DF81-4834-874F-D3F8CBBC3BBC}"/>
              </a:ext>
            </a:extLst>
          </p:cNvPr>
          <p:cNvSpPr>
            <a:spLocks noGrp="1"/>
          </p:cNvSpPr>
          <p:nvPr>
            <p:ph type="title"/>
          </p:nvPr>
        </p:nvSpPr>
        <p:spPr/>
        <p:txBody>
          <a:bodyPr/>
          <a:lstStyle/>
          <a:p>
            <a:r>
              <a:rPr lang="zh-CN" altLang="en-US" dirty="0"/>
              <a:t>委托构造函数</a:t>
            </a:r>
            <a:endParaRPr lang="en-US" dirty="0"/>
          </a:p>
        </p:txBody>
      </p:sp>
      <p:sp>
        <p:nvSpPr>
          <p:cNvPr id="3" name="Content Placeholder 2">
            <a:extLst>
              <a:ext uri="{FF2B5EF4-FFF2-40B4-BE49-F238E27FC236}">
                <a16:creationId xmlns:a16="http://schemas.microsoft.com/office/drawing/2014/main" id="{2BD7F6F3-9A9E-424E-9310-1479842EE89D}"/>
              </a:ext>
            </a:extLst>
          </p:cNvPr>
          <p:cNvSpPr>
            <a:spLocks noGrp="1"/>
          </p:cNvSpPr>
          <p:nvPr>
            <p:ph idx="1"/>
          </p:nvPr>
        </p:nvSpPr>
        <p:spPr/>
        <p:txBody>
          <a:bodyPr/>
          <a:lstStyle/>
          <a:p>
            <a:pPr lvl="0"/>
            <a:r>
              <a:rPr lang="zh-CN" altLang="en-US" dirty="0"/>
              <a:t>委托构造函数只能在初始化成员列表里而不能在函数体里调用被委托构造函数。</a:t>
            </a:r>
            <a:endParaRPr lang="en-US" altLang="zh-CN" dirty="0"/>
          </a:p>
          <a:p>
            <a:pPr lvl="0"/>
            <a:r>
              <a:rPr lang="zh-CN" altLang="en-US" dirty="0"/>
              <a:t>成员变量不能在委托构造函数的初始化列表里初始化，但可以在函数体里初始化成员变量。</a:t>
            </a:r>
            <a:endParaRPr lang="en-US" dirty="0"/>
          </a:p>
        </p:txBody>
      </p:sp>
      <p:pic>
        <p:nvPicPr>
          <p:cNvPr id="5" name="Picture 4">
            <a:extLst>
              <a:ext uri="{FF2B5EF4-FFF2-40B4-BE49-F238E27FC236}">
                <a16:creationId xmlns:a16="http://schemas.microsoft.com/office/drawing/2014/main" id="{8E07A81D-3B0C-46A1-B4BD-0BCE40CF71A9}"/>
              </a:ext>
            </a:extLst>
          </p:cNvPr>
          <p:cNvPicPr>
            <a:picLocks noChangeAspect="1"/>
          </p:cNvPicPr>
          <p:nvPr/>
        </p:nvPicPr>
        <p:blipFill>
          <a:blip r:embed="rId2"/>
          <a:stretch>
            <a:fillRect/>
          </a:stretch>
        </p:blipFill>
        <p:spPr>
          <a:xfrm>
            <a:off x="666750" y="4221859"/>
            <a:ext cx="10687050" cy="561975"/>
          </a:xfrm>
          <a:prstGeom prst="rect">
            <a:avLst/>
          </a:prstGeom>
        </p:spPr>
      </p:pic>
      <p:sp>
        <p:nvSpPr>
          <p:cNvPr id="6" name="Rectangle 5">
            <a:extLst>
              <a:ext uri="{FF2B5EF4-FFF2-40B4-BE49-F238E27FC236}">
                <a16:creationId xmlns:a16="http://schemas.microsoft.com/office/drawing/2014/main" id="{C7B441AC-AFED-4667-AD57-6561CDE531FC}"/>
              </a:ext>
            </a:extLst>
          </p:cNvPr>
          <p:cNvSpPr/>
          <p:nvPr/>
        </p:nvSpPr>
        <p:spPr>
          <a:xfrm>
            <a:off x="8124345" y="4118008"/>
            <a:ext cx="1993261" cy="769675"/>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5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E930-75DA-483F-9C55-F8C401AF7F7A}"/>
              </a:ext>
            </a:extLst>
          </p:cNvPr>
          <p:cNvSpPr>
            <a:spLocks noGrp="1"/>
          </p:cNvSpPr>
          <p:nvPr>
            <p:ph type="title"/>
          </p:nvPr>
        </p:nvSpPr>
        <p:spPr>
          <a:xfrm>
            <a:off x="782900" y="170581"/>
            <a:ext cx="10515600" cy="1325563"/>
          </a:xfrm>
        </p:spPr>
        <p:txBody>
          <a:bodyPr/>
          <a:lstStyle/>
          <a:p>
            <a:r>
              <a:rPr lang="en-US" dirty="0"/>
              <a:t>delete</a:t>
            </a:r>
          </a:p>
        </p:txBody>
      </p:sp>
      <p:sp>
        <p:nvSpPr>
          <p:cNvPr id="3" name="Content Placeholder 2">
            <a:extLst>
              <a:ext uri="{FF2B5EF4-FFF2-40B4-BE49-F238E27FC236}">
                <a16:creationId xmlns:a16="http://schemas.microsoft.com/office/drawing/2014/main" id="{55DBA455-DA26-4BA3-AB9F-BA92C1544BBB}"/>
              </a:ext>
            </a:extLst>
          </p:cNvPr>
          <p:cNvSpPr>
            <a:spLocks noGrp="1"/>
          </p:cNvSpPr>
          <p:nvPr>
            <p:ph idx="1"/>
          </p:nvPr>
        </p:nvSpPr>
        <p:spPr>
          <a:xfrm>
            <a:off x="782900" y="1167783"/>
            <a:ext cx="10515600" cy="4351338"/>
          </a:xfrm>
        </p:spPr>
        <p:txBody>
          <a:bodyPr/>
          <a:lstStyle/>
          <a:p>
            <a:r>
              <a:rPr lang="zh-CN" altLang="en-US" dirty="0"/>
              <a:t>可能希望禁止某个构造函数或赋值运算符，比如禁止编译器生成默认的拷贝构造函数或赋值运算符，可以通过</a:t>
            </a:r>
            <a:r>
              <a:rPr lang="en-US" dirty="0"/>
              <a:t>delete</a:t>
            </a:r>
            <a:r>
              <a:rPr lang="zh-CN" altLang="en-US" dirty="0"/>
              <a:t>关键字显式地进行说明</a:t>
            </a:r>
            <a:endParaRPr lang="en-US" dirty="0"/>
          </a:p>
        </p:txBody>
      </p:sp>
      <p:pic>
        <p:nvPicPr>
          <p:cNvPr id="4" name="Picture 3">
            <a:extLst>
              <a:ext uri="{FF2B5EF4-FFF2-40B4-BE49-F238E27FC236}">
                <a16:creationId xmlns:a16="http://schemas.microsoft.com/office/drawing/2014/main" id="{3909C443-8C08-49CD-B508-E78BB0699BFC}"/>
              </a:ext>
            </a:extLst>
          </p:cNvPr>
          <p:cNvPicPr>
            <a:picLocks noChangeAspect="1"/>
          </p:cNvPicPr>
          <p:nvPr/>
        </p:nvPicPr>
        <p:blipFill>
          <a:blip r:embed="rId2"/>
          <a:stretch>
            <a:fillRect/>
          </a:stretch>
        </p:blipFill>
        <p:spPr>
          <a:xfrm>
            <a:off x="3026071" y="2145471"/>
            <a:ext cx="8248927" cy="4541948"/>
          </a:xfrm>
          <a:prstGeom prst="rect">
            <a:avLst/>
          </a:prstGeom>
        </p:spPr>
      </p:pic>
    </p:spTree>
    <p:extLst>
      <p:ext uri="{BB962C8B-B14F-4D97-AF65-F5344CB8AC3E}">
        <p14:creationId xmlns:p14="http://schemas.microsoft.com/office/powerpoint/2010/main" val="647076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E930-75DA-483F-9C55-F8C401AF7F7A}"/>
              </a:ext>
            </a:extLst>
          </p:cNvPr>
          <p:cNvSpPr>
            <a:spLocks noGrp="1"/>
          </p:cNvSpPr>
          <p:nvPr>
            <p:ph type="title"/>
          </p:nvPr>
        </p:nvSpPr>
        <p:spPr>
          <a:xfrm>
            <a:off x="782900" y="170581"/>
            <a:ext cx="10515600" cy="1325563"/>
          </a:xfrm>
        </p:spPr>
        <p:txBody>
          <a:bodyPr/>
          <a:lstStyle/>
          <a:p>
            <a:r>
              <a:rPr lang="en-US" dirty="0"/>
              <a:t>delete</a:t>
            </a:r>
          </a:p>
        </p:txBody>
      </p:sp>
      <p:sp>
        <p:nvSpPr>
          <p:cNvPr id="3" name="Content Placeholder 2">
            <a:extLst>
              <a:ext uri="{FF2B5EF4-FFF2-40B4-BE49-F238E27FC236}">
                <a16:creationId xmlns:a16="http://schemas.microsoft.com/office/drawing/2014/main" id="{55DBA455-DA26-4BA3-AB9F-BA92C1544BBB}"/>
              </a:ext>
            </a:extLst>
          </p:cNvPr>
          <p:cNvSpPr>
            <a:spLocks noGrp="1"/>
          </p:cNvSpPr>
          <p:nvPr>
            <p:ph idx="1"/>
          </p:nvPr>
        </p:nvSpPr>
        <p:spPr>
          <a:xfrm>
            <a:off x="782900" y="1411184"/>
            <a:ext cx="10515600" cy="4351338"/>
          </a:xfrm>
        </p:spPr>
        <p:txBody>
          <a:bodyPr/>
          <a:lstStyle/>
          <a:p>
            <a:r>
              <a:rPr lang="zh-CN" altLang="en-US" dirty="0"/>
              <a:t>输入输出流对象也是禁止被拷贝的，因为代表输入的键盘和输出的屏幕只有一个，如果允许拷贝，就混乱了。</a:t>
            </a:r>
            <a:endParaRPr lang="en-US" dirty="0"/>
          </a:p>
        </p:txBody>
      </p:sp>
    </p:spTree>
    <p:extLst>
      <p:ext uri="{BB962C8B-B14F-4D97-AF65-F5344CB8AC3E}">
        <p14:creationId xmlns:p14="http://schemas.microsoft.com/office/powerpoint/2010/main" val="426154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7C8-0FC7-41A3-9B81-FB9525042966}"/>
              </a:ext>
            </a:extLst>
          </p:cNvPr>
          <p:cNvSpPr>
            <a:spLocks noGrp="1"/>
          </p:cNvSpPr>
          <p:nvPr>
            <p:ph type="title"/>
          </p:nvPr>
        </p:nvSpPr>
        <p:spPr/>
        <p:txBody>
          <a:bodyPr/>
          <a:lstStyle/>
          <a:p>
            <a:r>
              <a:rPr lang="zh-CN" altLang="en-US" dirty="0"/>
              <a:t>类对象数组</a:t>
            </a:r>
            <a:endParaRPr lang="en-US" dirty="0"/>
          </a:p>
        </p:txBody>
      </p:sp>
      <p:sp>
        <p:nvSpPr>
          <p:cNvPr id="3" name="Content Placeholder 2">
            <a:extLst>
              <a:ext uri="{FF2B5EF4-FFF2-40B4-BE49-F238E27FC236}">
                <a16:creationId xmlns:a16="http://schemas.microsoft.com/office/drawing/2014/main" id="{DCB07FB5-CF92-4B42-A85A-A301820C3AE6}"/>
              </a:ext>
            </a:extLst>
          </p:cNvPr>
          <p:cNvSpPr>
            <a:spLocks noGrp="1"/>
          </p:cNvSpPr>
          <p:nvPr>
            <p:ph idx="1"/>
          </p:nvPr>
        </p:nvSpPr>
        <p:spPr/>
        <p:txBody>
          <a:bodyPr/>
          <a:lstStyle/>
          <a:p>
            <a:r>
              <a:rPr lang="zh-CN" altLang="en-US" dirty="0"/>
              <a:t>一个没有构造函数或者定义了默认构造函数的类，才可以定义这种类的对象的数组。</a:t>
            </a:r>
            <a:endParaRPr lang="en-US" dirty="0"/>
          </a:p>
          <a:p>
            <a:endParaRPr lang="en-US" dirty="0"/>
          </a:p>
        </p:txBody>
      </p:sp>
      <p:pic>
        <p:nvPicPr>
          <p:cNvPr id="5" name="Picture 4">
            <a:extLst>
              <a:ext uri="{FF2B5EF4-FFF2-40B4-BE49-F238E27FC236}">
                <a16:creationId xmlns:a16="http://schemas.microsoft.com/office/drawing/2014/main" id="{8C7FA870-6FD7-43DB-8124-B12DFB77FB21}"/>
              </a:ext>
            </a:extLst>
          </p:cNvPr>
          <p:cNvPicPr>
            <a:picLocks noChangeAspect="1"/>
          </p:cNvPicPr>
          <p:nvPr/>
        </p:nvPicPr>
        <p:blipFill>
          <a:blip r:embed="rId2"/>
          <a:stretch>
            <a:fillRect/>
          </a:stretch>
        </p:blipFill>
        <p:spPr>
          <a:xfrm>
            <a:off x="1170958" y="2848371"/>
            <a:ext cx="10339627" cy="3137817"/>
          </a:xfrm>
          <a:prstGeom prst="rect">
            <a:avLst/>
          </a:prstGeom>
        </p:spPr>
      </p:pic>
    </p:spTree>
    <p:extLst>
      <p:ext uri="{BB962C8B-B14F-4D97-AF65-F5344CB8AC3E}">
        <p14:creationId xmlns:p14="http://schemas.microsoft.com/office/powerpoint/2010/main" val="16219090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7C8-0FC7-41A3-9B81-FB9525042966}"/>
              </a:ext>
            </a:extLst>
          </p:cNvPr>
          <p:cNvSpPr>
            <a:spLocks noGrp="1"/>
          </p:cNvSpPr>
          <p:nvPr>
            <p:ph type="title"/>
          </p:nvPr>
        </p:nvSpPr>
        <p:spPr/>
        <p:txBody>
          <a:bodyPr/>
          <a:lstStyle/>
          <a:p>
            <a:r>
              <a:rPr lang="zh-CN" altLang="en-US" dirty="0"/>
              <a:t>类对象数组</a:t>
            </a:r>
            <a:endParaRPr lang="en-US" dirty="0"/>
          </a:p>
        </p:txBody>
      </p:sp>
      <p:sp>
        <p:nvSpPr>
          <p:cNvPr id="3" name="Content Placeholder 2">
            <a:extLst>
              <a:ext uri="{FF2B5EF4-FFF2-40B4-BE49-F238E27FC236}">
                <a16:creationId xmlns:a16="http://schemas.microsoft.com/office/drawing/2014/main" id="{DCB07FB5-CF92-4B42-A85A-A301820C3AE6}"/>
              </a:ext>
            </a:extLst>
          </p:cNvPr>
          <p:cNvSpPr>
            <a:spLocks noGrp="1"/>
          </p:cNvSpPr>
          <p:nvPr>
            <p:ph idx="1"/>
          </p:nvPr>
        </p:nvSpPr>
        <p:spPr/>
        <p:txBody>
          <a:bodyPr/>
          <a:lstStyle/>
          <a:p>
            <a:r>
              <a:rPr lang="zh-CN" altLang="en-US" dirty="0"/>
              <a:t>没有默认构造函数的类，则不能定义类对象的数组</a:t>
            </a:r>
            <a:endParaRPr lang="en-US" dirty="0"/>
          </a:p>
        </p:txBody>
      </p:sp>
      <p:pic>
        <p:nvPicPr>
          <p:cNvPr id="4" name="Picture 3">
            <a:extLst>
              <a:ext uri="{FF2B5EF4-FFF2-40B4-BE49-F238E27FC236}">
                <a16:creationId xmlns:a16="http://schemas.microsoft.com/office/drawing/2014/main" id="{6C52234F-44C7-4322-87EA-4D5F950EAEB2}"/>
              </a:ext>
            </a:extLst>
          </p:cNvPr>
          <p:cNvPicPr>
            <a:picLocks noChangeAspect="1"/>
          </p:cNvPicPr>
          <p:nvPr/>
        </p:nvPicPr>
        <p:blipFill>
          <a:blip r:embed="rId2"/>
          <a:stretch>
            <a:fillRect/>
          </a:stretch>
        </p:blipFill>
        <p:spPr>
          <a:xfrm>
            <a:off x="1059125" y="2835070"/>
            <a:ext cx="10436590" cy="3282000"/>
          </a:xfrm>
          <a:prstGeom prst="rect">
            <a:avLst/>
          </a:prstGeom>
        </p:spPr>
      </p:pic>
    </p:spTree>
    <p:extLst>
      <p:ext uri="{BB962C8B-B14F-4D97-AF65-F5344CB8AC3E}">
        <p14:creationId xmlns:p14="http://schemas.microsoft.com/office/powerpoint/2010/main" val="2382817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D5FC-5FE6-4303-A188-C29AC1859EAF}"/>
              </a:ext>
            </a:extLst>
          </p:cNvPr>
          <p:cNvSpPr>
            <a:spLocks noGrp="1"/>
          </p:cNvSpPr>
          <p:nvPr>
            <p:ph type="title"/>
          </p:nvPr>
        </p:nvSpPr>
        <p:spPr/>
        <p:txBody>
          <a:bodyPr/>
          <a:lstStyle/>
          <a:p>
            <a:r>
              <a:rPr lang="zh-CN" altLang="en-US" dirty="0"/>
              <a:t>访问控制和接口</a:t>
            </a:r>
            <a:endParaRPr lang="en-US" dirty="0"/>
          </a:p>
        </p:txBody>
      </p:sp>
      <p:sp>
        <p:nvSpPr>
          <p:cNvPr id="3" name="Content Placeholder 2">
            <a:extLst>
              <a:ext uri="{FF2B5EF4-FFF2-40B4-BE49-F238E27FC236}">
                <a16:creationId xmlns:a16="http://schemas.microsoft.com/office/drawing/2014/main" id="{396F4DC1-E0D0-44DE-8B7E-F13349D51455}"/>
              </a:ext>
            </a:extLst>
          </p:cNvPr>
          <p:cNvSpPr>
            <a:spLocks noGrp="1"/>
          </p:cNvSpPr>
          <p:nvPr>
            <p:ph idx="1"/>
          </p:nvPr>
        </p:nvSpPr>
        <p:spPr/>
        <p:txBody>
          <a:bodyPr/>
          <a:lstStyle/>
          <a:p>
            <a:r>
              <a:rPr lang="en-US" altLang="zh-CN" dirty="0">
                <a:solidFill>
                  <a:srgbClr val="00B0F0"/>
                </a:solidFill>
              </a:rPr>
              <a:t>p</a:t>
            </a:r>
            <a:r>
              <a:rPr lang="en-US" dirty="0">
                <a:solidFill>
                  <a:srgbClr val="00B0F0"/>
                </a:solidFill>
              </a:rPr>
              <a:t>rivate</a:t>
            </a:r>
            <a:r>
              <a:rPr lang="zh-CN" altLang="en-US" dirty="0"/>
              <a:t>、</a:t>
            </a:r>
            <a:r>
              <a:rPr lang="en-US" dirty="0">
                <a:solidFill>
                  <a:srgbClr val="00B0F0"/>
                </a:solidFill>
              </a:rPr>
              <a:t>public</a:t>
            </a:r>
            <a:r>
              <a:rPr lang="zh-CN" altLang="en-US" dirty="0"/>
              <a:t>关键字说明类的成员是否可以被外界访问</a:t>
            </a:r>
            <a:endParaRPr lang="en-US" altLang="zh-CN" dirty="0"/>
          </a:p>
          <a:p>
            <a:pPr marL="0" indent="0">
              <a:buNone/>
            </a:pPr>
            <a:endParaRPr lang="en-US" dirty="0"/>
          </a:p>
          <a:p>
            <a:pPr marL="0" indent="0">
              <a:buNone/>
            </a:pPr>
            <a:endParaRPr lang="en-US" dirty="0"/>
          </a:p>
          <a:p>
            <a:endParaRPr lang="en-US" dirty="0"/>
          </a:p>
          <a:p>
            <a:endParaRPr lang="en-US" altLang="zh-CN" dirty="0"/>
          </a:p>
          <a:p>
            <a:endParaRPr lang="en-US" altLang="zh-CN" dirty="0"/>
          </a:p>
        </p:txBody>
      </p:sp>
      <p:pic>
        <p:nvPicPr>
          <p:cNvPr id="5" name="Picture 4">
            <a:extLst>
              <a:ext uri="{FF2B5EF4-FFF2-40B4-BE49-F238E27FC236}">
                <a16:creationId xmlns:a16="http://schemas.microsoft.com/office/drawing/2014/main" id="{FEF0DA2A-A460-44C2-950C-45022A6F1D32}"/>
              </a:ext>
            </a:extLst>
          </p:cNvPr>
          <p:cNvPicPr>
            <a:picLocks noChangeAspect="1"/>
          </p:cNvPicPr>
          <p:nvPr/>
        </p:nvPicPr>
        <p:blipFill>
          <a:blip r:embed="rId2"/>
          <a:stretch>
            <a:fillRect/>
          </a:stretch>
        </p:blipFill>
        <p:spPr>
          <a:xfrm>
            <a:off x="1329285" y="2397936"/>
            <a:ext cx="4650497" cy="2295224"/>
          </a:xfrm>
          <a:prstGeom prst="rect">
            <a:avLst/>
          </a:prstGeom>
        </p:spPr>
      </p:pic>
      <p:pic>
        <p:nvPicPr>
          <p:cNvPr id="6" name="Picture 5">
            <a:extLst>
              <a:ext uri="{FF2B5EF4-FFF2-40B4-BE49-F238E27FC236}">
                <a16:creationId xmlns:a16="http://schemas.microsoft.com/office/drawing/2014/main" id="{0283B66A-03FA-4DB3-9135-3753FF959261}"/>
              </a:ext>
            </a:extLst>
          </p:cNvPr>
          <p:cNvPicPr>
            <a:picLocks noChangeAspect="1"/>
          </p:cNvPicPr>
          <p:nvPr/>
        </p:nvPicPr>
        <p:blipFill>
          <a:blip r:embed="rId3"/>
          <a:stretch>
            <a:fillRect/>
          </a:stretch>
        </p:blipFill>
        <p:spPr>
          <a:xfrm>
            <a:off x="6834943" y="3676654"/>
            <a:ext cx="4518857" cy="2399890"/>
          </a:xfrm>
          <a:prstGeom prst="rect">
            <a:avLst/>
          </a:prstGeom>
        </p:spPr>
      </p:pic>
    </p:spTree>
    <p:extLst>
      <p:ext uri="{BB962C8B-B14F-4D97-AF65-F5344CB8AC3E}">
        <p14:creationId xmlns:p14="http://schemas.microsoft.com/office/powerpoint/2010/main" val="98249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708" y="171396"/>
            <a:ext cx="10515600" cy="1325563"/>
          </a:xfrm>
        </p:spPr>
        <p:txBody>
          <a:bodyPr/>
          <a:lstStyle/>
          <a:p>
            <a:r>
              <a:rPr lang="zh-CN" altLang="en-US" dirty="0"/>
              <a:t>面向对象设计与编程：</a:t>
            </a:r>
            <a:r>
              <a:rPr lang="zh-CN" altLang="en-US" dirty="0">
                <a:solidFill>
                  <a:srgbClr val="0070C0"/>
                </a:solidFill>
              </a:rPr>
              <a:t>对象</a:t>
            </a:r>
            <a:endParaRPr lang="zh-CN" altLang="en-US" dirty="0"/>
          </a:p>
        </p:txBody>
      </p:sp>
      <p:sp>
        <p:nvSpPr>
          <p:cNvPr id="3" name="内容占位符 2"/>
          <p:cNvSpPr>
            <a:spLocks noGrp="1"/>
          </p:cNvSpPr>
          <p:nvPr>
            <p:ph idx="1"/>
          </p:nvPr>
        </p:nvSpPr>
        <p:spPr>
          <a:xfrm>
            <a:off x="828473" y="1324242"/>
            <a:ext cx="10515600" cy="1467595"/>
          </a:xfrm>
        </p:spPr>
        <p:txBody>
          <a:bodyPr>
            <a:normAutofit/>
          </a:bodyPr>
          <a:lstStyle/>
          <a:p>
            <a:r>
              <a:rPr lang="zh-CN" altLang="en-US" b="1" dirty="0"/>
              <a:t>面向对象设计与编程</a:t>
            </a:r>
            <a:r>
              <a:rPr lang="zh-CN" altLang="en-US" dirty="0"/>
              <a:t>：程序是由不同种类的许多对象相互协作完成的。对象之间通过发送</a:t>
            </a:r>
            <a:r>
              <a:rPr lang="en-US" altLang="zh-CN" dirty="0"/>
              <a:t>/</a:t>
            </a:r>
            <a:r>
              <a:rPr lang="zh-CN" altLang="en-US" dirty="0"/>
              <a:t>接收消息来协作完成各种任务。由这些对象构成的程序也称为“对象式系统”</a:t>
            </a:r>
            <a:r>
              <a:rPr lang="en-US" altLang="zh-CN" dirty="0"/>
              <a:t>.</a:t>
            </a:r>
            <a:endParaRPr lang="zh-CN" altLang="en-US" dirty="0"/>
          </a:p>
          <a:p>
            <a:endParaRPr lang="zh-CN" altLang="en-US" dirty="0"/>
          </a:p>
        </p:txBody>
      </p:sp>
      <p:pic>
        <p:nvPicPr>
          <p:cNvPr id="4"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44" y="2776445"/>
            <a:ext cx="5510547" cy="3595171"/>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标注 4"/>
          <p:cNvSpPr/>
          <p:nvPr/>
        </p:nvSpPr>
        <p:spPr>
          <a:xfrm>
            <a:off x="7917521" y="2769833"/>
            <a:ext cx="4165622" cy="3124939"/>
          </a:xfrm>
          <a:prstGeom prst="wedgeRoundRectCallout">
            <a:avLst>
              <a:gd name="adj1" fmla="val -70866"/>
              <a:gd name="adj2" fmla="val -134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有哪些对象？对象属于哪种类型？同一类型的对象具有哪些属性？</a:t>
            </a:r>
            <a:endParaRPr lang="en-US" altLang="zh-CN" sz="2800" dirty="0"/>
          </a:p>
          <a:p>
            <a:endParaRPr lang="en-US" altLang="zh-CN" sz="2800" dirty="0"/>
          </a:p>
          <a:p>
            <a:r>
              <a:rPr lang="zh-CN" altLang="en-US" sz="2800" dirty="0"/>
              <a:t>不同类型之间具有什么关系？</a:t>
            </a:r>
          </a:p>
        </p:txBody>
      </p:sp>
    </p:spTree>
    <p:extLst>
      <p:ext uri="{BB962C8B-B14F-4D97-AF65-F5344CB8AC3E}">
        <p14:creationId xmlns:p14="http://schemas.microsoft.com/office/powerpoint/2010/main" val="20155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D5FC-5FE6-4303-A188-C29AC1859EAF}"/>
              </a:ext>
            </a:extLst>
          </p:cNvPr>
          <p:cNvSpPr>
            <a:spLocks noGrp="1"/>
          </p:cNvSpPr>
          <p:nvPr>
            <p:ph type="title"/>
          </p:nvPr>
        </p:nvSpPr>
        <p:spPr/>
        <p:txBody>
          <a:bodyPr/>
          <a:lstStyle/>
          <a:p>
            <a:r>
              <a:rPr lang="zh-CN" altLang="en-US" dirty="0"/>
              <a:t>访问控制和接口</a:t>
            </a:r>
            <a:endParaRPr lang="en-US" dirty="0"/>
          </a:p>
        </p:txBody>
      </p:sp>
      <p:sp>
        <p:nvSpPr>
          <p:cNvPr id="3" name="Content Placeholder 2">
            <a:extLst>
              <a:ext uri="{FF2B5EF4-FFF2-40B4-BE49-F238E27FC236}">
                <a16:creationId xmlns:a16="http://schemas.microsoft.com/office/drawing/2014/main" id="{396F4DC1-E0D0-44DE-8B7E-F13349D51455}"/>
              </a:ext>
            </a:extLst>
          </p:cNvPr>
          <p:cNvSpPr>
            <a:spLocks noGrp="1"/>
          </p:cNvSpPr>
          <p:nvPr>
            <p:ph idx="1"/>
          </p:nvPr>
        </p:nvSpPr>
        <p:spPr/>
        <p:txBody>
          <a:bodyPr/>
          <a:lstStyle/>
          <a:p>
            <a:r>
              <a:rPr lang="zh-CN" altLang="en-US" dirty="0"/>
              <a:t>还有一个关键字</a:t>
            </a:r>
            <a:r>
              <a:rPr lang="en-US" dirty="0">
                <a:solidFill>
                  <a:srgbClr val="00B0F0"/>
                </a:solidFill>
              </a:rPr>
              <a:t>protected</a:t>
            </a:r>
            <a:r>
              <a:rPr lang="zh-CN" altLang="en-US" dirty="0"/>
              <a:t>修饰的成员称为</a:t>
            </a:r>
            <a:r>
              <a:rPr lang="zh-CN" altLang="en-US" b="1" dirty="0"/>
              <a:t>保护成员</a:t>
            </a:r>
            <a:r>
              <a:rPr lang="zh-CN" altLang="en-US" dirty="0"/>
              <a:t>，外界也是无法访问的，只能被该类和从该类派生的派生类的方法访问。</a:t>
            </a:r>
            <a:endParaRPr lang="en-US" dirty="0"/>
          </a:p>
        </p:txBody>
      </p:sp>
    </p:spTree>
    <p:extLst>
      <p:ext uri="{BB962C8B-B14F-4D97-AF65-F5344CB8AC3E}">
        <p14:creationId xmlns:p14="http://schemas.microsoft.com/office/powerpoint/2010/main" val="5164657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E1AF-9D88-4B13-A0C3-E4BE03145E63}"/>
              </a:ext>
            </a:extLst>
          </p:cNvPr>
          <p:cNvSpPr>
            <a:spLocks noGrp="1"/>
          </p:cNvSpPr>
          <p:nvPr>
            <p:ph type="title"/>
          </p:nvPr>
        </p:nvSpPr>
        <p:spPr/>
        <p:txBody>
          <a:bodyPr/>
          <a:lstStyle/>
          <a:p>
            <a:r>
              <a:rPr lang="en-US" dirty="0"/>
              <a:t>const</a:t>
            </a:r>
            <a:r>
              <a:rPr lang="zh-CN" altLang="en-US" dirty="0"/>
              <a:t>对象</a:t>
            </a:r>
            <a:endParaRPr lang="en-US" dirty="0"/>
          </a:p>
        </p:txBody>
      </p:sp>
      <p:sp>
        <p:nvSpPr>
          <p:cNvPr id="3" name="Content Placeholder 2">
            <a:extLst>
              <a:ext uri="{FF2B5EF4-FFF2-40B4-BE49-F238E27FC236}">
                <a16:creationId xmlns:a16="http://schemas.microsoft.com/office/drawing/2014/main" id="{CECD3D91-785C-452B-93A4-07014237967D}"/>
              </a:ext>
            </a:extLst>
          </p:cNvPr>
          <p:cNvSpPr>
            <a:spLocks noGrp="1"/>
          </p:cNvSpPr>
          <p:nvPr>
            <p:ph idx="1"/>
          </p:nvPr>
        </p:nvSpPr>
        <p:spPr/>
        <p:txBody>
          <a:bodyPr/>
          <a:lstStyle/>
          <a:p>
            <a:r>
              <a:rPr lang="zh-CN" altLang="en-US" dirty="0"/>
              <a:t>不可修改的对象</a:t>
            </a:r>
            <a:endParaRPr lang="en-US" dirty="0"/>
          </a:p>
        </p:txBody>
      </p:sp>
      <p:pic>
        <p:nvPicPr>
          <p:cNvPr id="4" name="Picture 3">
            <a:extLst>
              <a:ext uri="{FF2B5EF4-FFF2-40B4-BE49-F238E27FC236}">
                <a16:creationId xmlns:a16="http://schemas.microsoft.com/office/drawing/2014/main" id="{00A620F2-A62B-4671-9A8E-260D5275F2C2}"/>
              </a:ext>
            </a:extLst>
          </p:cNvPr>
          <p:cNvPicPr>
            <a:picLocks noChangeAspect="1"/>
          </p:cNvPicPr>
          <p:nvPr/>
        </p:nvPicPr>
        <p:blipFill>
          <a:blip r:embed="rId2"/>
          <a:stretch>
            <a:fillRect/>
          </a:stretch>
        </p:blipFill>
        <p:spPr>
          <a:xfrm>
            <a:off x="929201" y="2487557"/>
            <a:ext cx="10515600" cy="3570413"/>
          </a:xfrm>
          <a:prstGeom prst="rect">
            <a:avLst/>
          </a:prstGeom>
        </p:spPr>
      </p:pic>
    </p:spTree>
    <p:extLst>
      <p:ext uri="{BB962C8B-B14F-4D97-AF65-F5344CB8AC3E}">
        <p14:creationId xmlns:p14="http://schemas.microsoft.com/office/powerpoint/2010/main" val="829613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EB04E-FC5D-44C6-BE5D-5C1FD90E7BA6}"/>
              </a:ext>
            </a:extLst>
          </p:cNvPr>
          <p:cNvPicPr>
            <a:picLocks noChangeAspect="1"/>
          </p:cNvPicPr>
          <p:nvPr/>
        </p:nvPicPr>
        <p:blipFill>
          <a:blip r:embed="rId2"/>
          <a:stretch>
            <a:fillRect/>
          </a:stretch>
        </p:blipFill>
        <p:spPr>
          <a:xfrm>
            <a:off x="176934" y="342077"/>
            <a:ext cx="11838132" cy="5482535"/>
          </a:xfrm>
          <a:prstGeom prst="rect">
            <a:avLst/>
          </a:prstGeom>
        </p:spPr>
      </p:pic>
    </p:spTree>
    <p:extLst>
      <p:ext uri="{BB962C8B-B14F-4D97-AF65-F5344CB8AC3E}">
        <p14:creationId xmlns:p14="http://schemas.microsoft.com/office/powerpoint/2010/main" val="31223284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0C90-2D46-4C7B-B350-7C38139B7A41}"/>
              </a:ext>
            </a:extLst>
          </p:cNvPr>
          <p:cNvSpPr>
            <a:spLocks noGrp="1"/>
          </p:cNvSpPr>
          <p:nvPr>
            <p:ph type="title"/>
          </p:nvPr>
        </p:nvSpPr>
        <p:spPr/>
        <p:txBody>
          <a:bodyPr/>
          <a:lstStyle/>
          <a:p>
            <a:r>
              <a:rPr lang="en-US" dirty="0"/>
              <a:t>const</a:t>
            </a:r>
            <a:r>
              <a:rPr lang="zh-CN" altLang="en-US" dirty="0"/>
              <a:t>成员函数</a:t>
            </a:r>
            <a:endParaRPr lang="en-US" dirty="0"/>
          </a:p>
        </p:txBody>
      </p:sp>
      <p:sp>
        <p:nvSpPr>
          <p:cNvPr id="3" name="Content Placeholder 2">
            <a:extLst>
              <a:ext uri="{FF2B5EF4-FFF2-40B4-BE49-F238E27FC236}">
                <a16:creationId xmlns:a16="http://schemas.microsoft.com/office/drawing/2014/main" id="{F236F5BB-3ED4-4DEA-9E6B-36089E06DB64}"/>
              </a:ext>
            </a:extLst>
          </p:cNvPr>
          <p:cNvSpPr>
            <a:spLocks noGrp="1"/>
          </p:cNvSpPr>
          <p:nvPr>
            <p:ph idx="1"/>
          </p:nvPr>
        </p:nvSpPr>
        <p:spPr/>
        <p:txBody>
          <a:bodyPr/>
          <a:lstStyle/>
          <a:p>
            <a:r>
              <a:rPr lang="zh-CN" altLang="en-US" dirty="0"/>
              <a:t>不能修改数据成员的函数。函数签名后用</a:t>
            </a:r>
            <a:r>
              <a:rPr lang="en-US" altLang="zh-CN" dirty="0">
                <a:solidFill>
                  <a:srgbClr val="00B0F0"/>
                </a:solidFill>
              </a:rPr>
              <a:t>const </a:t>
            </a:r>
            <a:r>
              <a:rPr lang="zh-CN" altLang="en-US" dirty="0"/>
              <a:t>修饰</a:t>
            </a:r>
            <a:endParaRPr lang="en-US" dirty="0"/>
          </a:p>
        </p:txBody>
      </p:sp>
      <p:pic>
        <p:nvPicPr>
          <p:cNvPr id="4" name="Picture 3">
            <a:extLst>
              <a:ext uri="{FF2B5EF4-FFF2-40B4-BE49-F238E27FC236}">
                <a16:creationId xmlns:a16="http://schemas.microsoft.com/office/drawing/2014/main" id="{9A9250BE-DDC1-4904-9DB1-F531FD99BD7F}"/>
              </a:ext>
            </a:extLst>
          </p:cNvPr>
          <p:cNvPicPr>
            <a:picLocks noChangeAspect="1"/>
          </p:cNvPicPr>
          <p:nvPr/>
        </p:nvPicPr>
        <p:blipFill>
          <a:blip r:embed="rId2"/>
          <a:stretch>
            <a:fillRect/>
          </a:stretch>
        </p:blipFill>
        <p:spPr>
          <a:xfrm>
            <a:off x="407861" y="2562442"/>
            <a:ext cx="11376277" cy="2877704"/>
          </a:xfrm>
          <a:prstGeom prst="rect">
            <a:avLst/>
          </a:prstGeom>
        </p:spPr>
      </p:pic>
      <p:sp>
        <p:nvSpPr>
          <p:cNvPr id="5" name="Rectangle 4">
            <a:extLst>
              <a:ext uri="{FF2B5EF4-FFF2-40B4-BE49-F238E27FC236}">
                <a16:creationId xmlns:a16="http://schemas.microsoft.com/office/drawing/2014/main" id="{1883CEC7-1297-4979-96CE-FA8BE9DA1422}"/>
              </a:ext>
            </a:extLst>
          </p:cNvPr>
          <p:cNvSpPr/>
          <p:nvPr/>
        </p:nvSpPr>
        <p:spPr>
          <a:xfrm>
            <a:off x="3019494" y="4749617"/>
            <a:ext cx="967027" cy="407862"/>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320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2AF3-D013-4236-A5A6-B8007E871BFD}"/>
              </a:ext>
            </a:extLst>
          </p:cNvPr>
          <p:cNvSpPr>
            <a:spLocks noGrp="1"/>
          </p:cNvSpPr>
          <p:nvPr>
            <p:ph type="title"/>
          </p:nvPr>
        </p:nvSpPr>
        <p:spPr/>
        <p:txBody>
          <a:bodyPr/>
          <a:lstStyle/>
          <a:p>
            <a:r>
              <a:rPr lang="zh-CN" altLang="en-US" dirty="0"/>
              <a:t>重载</a:t>
            </a:r>
            <a:r>
              <a:rPr lang="en-US" altLang="zh-CN" dirty="0"/>
              <a:t>const</a:t>
            </a:r>
            <a:endParaRPr lang="en-US" dirty="0"/>
          </a:p>
        </p:txBody>
      </p:sp>
      <p:sp>
        <p:nvSpPr>
          <p:cNvPr id="3" name="Content Placeholder 2">
            <a:extLst>
              <a:ext uri="{FF2B5EF4-FFF2-40B4-BE49-F238E27FC236}">
                <a16:creationId xmlns:a16="http://schemas.microsoft.com/office/drawing/2014/main" id="{2714C597-2AD1-435B-85F5-D53342DD7A81}"/>
              </a:ext>
            </a:extLst>
          </p:cNvPr>
          <p:cNvSpPr>
            <a:spLocks noGrp="1"/>
          </p:cNvSpPr>
          <p:nvPr>
            <p:ph idx="1"/>
          </p:nvPr>
        </p:nvSpPr>
        <p:spPr/>
        <p:txBody>
          <a:bodyPr/>
          <a:lstStyle/>
          <a:p>
            <a:r>
              <a:rPr lang="en-US" dirty="0"/>
              <a:t>const</a:t>
            </a:r>
            <a:r>
              <a:rPr lang="zh-CN" altLang="en-US" dirty="0"/>
              <a:t>函数中的</a:t>
            </a:r>
            <a:r>
              <a:rPr lang="en-US" dirty="0"/>
              <a:t>const</a:t>
            </a:r>
            <a:r>
              <a:rPr lang="zh-CN" altLang="en-US" dirty="0"/>
              <a:t>关键字是函数签名的一部分，也就是说可以用于重载解析过程中区分同名函数的。</a:t>
            </a:r>
            <a:endParaRPr lang="en-US" dirty="0"/>
          </a:p>
        </p:txBody>
      </p:sp>
      <p:pic>
        <p:nvPicPr>
          <p:cNvPr id="4" name="Picture 3">
            <a:extLst>
              <a:ext uri="{FF2B5EF4-FFF2-40B4-BE49-F238E27FC236}">
                <a16:creationId xmlns:a16="http://schemas.microsoft.com/office/drawing/2014/main" id="{632E7139-6254-4A87-B810-5DA400DE4ED9}"/>
              </a:ext>
            </a:extLst>
          </p:cNvPr>
          <p:cNvPicPr>
            <a:picLocks noChangeAspect="1"/>
          </p:cNvPicPr>
          <p:nvPr/>
        </p:nvPicPr>
        <p:blipFill>
          <a:blip r:embed="rId2"/>
          <a:stretch>
            <a:fillRect/>
          </a:stretch>
        </p:blipFill>
        <p:spPr>
          <a:xfrm>
            <a:off x="1457772" y="3003698"/>
            <a:ext cx="4989078" cy="1839883"/>
          </a:xfrm>
          <a:prstGeom prst="rect">
            <a:avLst/>
          </a:prstGeom>
        </p:spPr>
      </p:pic>
    </p:spTree>
    <p:extLst>
      <p:ext uri="{BB962C8B-B14F-4D97-AF65-F5344CB8AC3E}">
        <p14:creationId xmlns:p14="http://schemas.microsoft.com/office/powerpoint/2010/main" val="18389978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B8AEB-DAE9-4531-884D-135AB36183EF}"/>
              </a:ext>
            </a:extLst>
          </p:cNvPr>
          <p:cNvPicPr>
            <a:picLocks noChangeAspect="1"/>
          </p:cNvPicPr>
          <p:nvPr/>
        </p:nvPicPr>
        <p:blipFill>
          <a:blip r:embed="rId2"/>
          <a:stretch>
            <a:fillRect/>
          </a:stretch>
        </p:blipFill>
        <p:spPr>
          <a:xfrm>
            <a:off x="212666" y="519696"/>
            <a:ext cx="11538580" cy="5679760"/>
          </a:xfrm>
          <a:prstGeom prst="rect">
            <a:avLst/>
          </a:prstGeom>
        </p:spPr>
      </p:pic>
    </p:spTree>
    <p:extLst>
      <p:ext uri="{BB962C8B-B14F-4D97-AF65-F5344CB8AC3E}">
        <p14:creationId xmlns:p14="http://schemas.microsoft.com/office/powerpoint/2010/main" val="2919415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3FD2-3C0D-47FC-8D4C-7D078E77B672}"/>
              </a:ext>
            </a:extLst>
          </p:cNvPr>
          <p:cNvSpPr>
            <a:spLocks noGrp="1"/>
          </p:cNvSpPr>
          <p:nvPr>
            <p:ph idx="1"/>
          </p:nvPr>
        </p:nvSpPr>
        <p:spPr>
          <a:xfrm>
            <a:off x="700053" y="371795"/>
            <a:ext cx="10515600" cy="496556"/>
          </a:xfrm>
        </p:spPr>
        <p:txBody>
          <a:bodyPr/>
          <a:lstStyle/>
          <a:p>
            <a:r>
              <a:rPr lang="zh-CN" altLang="en-US" dirty="0"/>
              <a:t>解决方法是重载</a:t>
            </a:r>
            <a:r>
              <a:rPr lang="en-US" dirty="0"/>
              <a:t>const</a:t>
            </a:r>
            <a:r>
              <a:rPr lang="zh-CN" altLang="en-US" dirty="0"/>
              <a:t>，即定义一个重载的</a:t>
            </a:r>
            <a:r>
              <a:rPr lang="en-US" dirty="0"/>
              <a:t>const</a:t>
            </a:r>
            <a:r>
              <a:rPr lang="zh-CN" altLang="en-US" dirty="0"/>
              <a:t>函数</a:t>
            </a:r>
            <a:endParaRPr lang="en-US" dirty="0"/>
          </a:p>
        </p:txBody>
      </p:sp>
      <p:pic>
        <p:nvPicPr>
          <p:cNvPr id="2" name="Picture 1">
            <a:extLst>
              <a:ext uri="{FF2B5EF4-FFF2-40B4-BE49-F238E27FC236}">
                <a16:creationId xmlns:a16="http://schemas.microsoft.com/office/drawing/2014/main" id="{CE2F94A0-7F55-4C6A-B922-7E1B2763F962}"/>
              </a:ext>
            </a:extLst>
          </p:cNvPr>
          <p:cNvPicPr>
            <a:picLocks noChangeAspect="1"/>
          </p:cNvPicPr>
          <p:nvPr/>
        </p:nvPicPr>
        <p:blipFill>
          <a:blip r:embed="rId2"/>
          <a:stretch>
            <a:fillRect/>
          </a:stretch>
        </p:blipFill>
        <p:spPr>
          <a:xfrm>
            <a:off x="1006496" y="868351"/>
            <a:ext cx="8837741" cy="5933732"/>
          </a:xfrm>
          <a:prstGeom prst="rect">
            <a:avLst/>
          </a:prstGeom>
        </p:spPr>
      </p:pic>
    </p:spTree>
    <p:extLst>
      <p:ext uri="{BB962C8B-B14F-4D97-AF65-F5344CB8AC3E}">
        <p14:creationId xmlns:p14="http://schemas.microsoft.com/office/powerpoint/2010/main" val="2027045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3FD2-3C0D-47FC-8D4C-7D078E77B672}"/>
              </a:ext>
            </a:extLst>
          </p:cNvPr>
          <p:cNvSpPr>
            <a:spLocks noGrp="1"/>
          </p:cNvSpPr>
          <p:nvPr>
            <p:ph idx="1"/>
          </p:nvPr>
        </p:nvSpPr>
        <p:spPr>
          <a:xfrm>
            <a:off x="700053" y="371795"/>
            <a:ext cx="10515600" cy="496556"/>
          </a:xfrm>
        </p:spPr>
        <p:txBody>
          <a:bodyPr>
            <a:normAutofit fontScale="92500"/>
          </a:bodyPr>
          <a:lstStyle/>
          <a:p>
            <a:r>
              <a:rPr lang="zh-CN" altLang="en-US" dirty="0"/>
              <a:t>不能通过</a:t>
            </a:r>
            <a:r>
              <a:rPr lang="en-US" dirty="0"/>
              <a:t>const</a:t>
            </a:r>
            <a:r>
              <a:rPr lang="zh-CN" altLang="en-US" dirty="0"/>
              <a:t>对象或</a:t>
            </a:r>
            <a:r>
              <a:rPr lang="en-US" dirty="0"/>
              <a:t>const</a:t>
            </a:r>
            <a:r>
              <a:rPr lang="zh-CN" altLang="en-US" dirty="0"/>
              <a:t>对象的指针或引用调用这个非</a:t>
            </a:r>
            <a:r>
              <a:rPr lang="en-US" dirty="0"/>
              <a:t>const</a:t>
            </a:r>
            <a:r>
              <a:rPr lang="zh-CN" altLang="en-US" dirty="0"/>
              <a:t>函数</a:t>
            </a:r>
            <a:endParaRPr lang="en-US" dirty="0"/>
          </a:p>
        </p:txBody>
      </p:sp>
      <p:pic>
        <p:nvPicPr>
          <p:cNvPr id="4" name="Picture 3">
            <a:extLst>
              <a:ext uri="{FF2B5EF4-FFF2-40B4-BE49-F238E27FC236}">
                <a16:creationId xmlns:a16="http://schemas.microsoft.com/office/drawing/2014/main" id="{95D8D87A-C961-4314-9570-A00C74313561}"/>
              </a:ext>
            </a:extLst>
          </p:cNvPr>
          <p:cNvPicPr>
            <a:picLocks noChangeAspect="1"/>
          </p:cNvPicPr>
          <p:nvPr/>
        </p:nvPicPr>
        <p:blipFill>
          <a:blip r:embed="rId2"/>
          <a:stretch>
            <a:fillRect/>
          </a:stretch>
        </p:blipFill>
        <p:spPr>
          <a:xfrm>
            <a:off x="144725" y="1072637"/>
            <a:ext cx="11902550" cy="5544880"/>
          </a:xfrm>
          <a:prstGeom prst="rect">
            <a:avLst/>
          </a:prstGeom>
        </p:spPr>
      </p:pic>
    </p:spTree>
    <p:extLst>
      <p:ext uri="{BB962C8B-B14F-4D97-AF65-F5344CB8AC3E}">
        <p14:creationId xmlns:p14="http://schemas.microsoft.com/office/powerpoint/2010/main" val="491817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C0DD-03E9-4360-A6F0-AEC0F3174359}"/>
              </a:ext>
            </a:extLst>
          </p:cNvPr>
          <p:cNvSpPr>
            <a:spLocks noGrp="1"/>
          </p:cNvSpPr>
          <p:nvPr>
            <p:ph type="title"/>
          </p:nvPr>
        </p:nvSpPr>
        <p:spPr>
          <a:xfrm>
            <a:off x="838200" y="365125"/>
            <a:ext cx="10515600" cy="996607"/>
          </a:xfrm>
        </p:spPr>
        <p:txBody>
          <a:bodyPr/>
          <a:lstStyle/>
          <a:p>
            <a:r>
              <a:rPr lang="en-US" dirty="0"/>
              <a:t>mutable</a:t>
            </a:r>
            <a:r>
              <a:rPr lang="zh-CN" altLang="en-US" dirty="0"/>
              <a:t>成员变量</a:t>
            </a:r>
            <a:endParaRPr lang="en-US" dirty="0"/>
          </a:p>
        </p:txBody>
      </p:sp>
      <p:sp>
        <p:nvSpPr>
          <p:cNvPr id="3" name="Content Placeholder 2">
            <a:extLst>
              <a:ext uri="{FF2B5EF4-FFF2-40B4-BE49-F238E27FC236}">
                <a16:creationId xmlns:a16="http://schemas.microsoft.com/office/drawing/2014/main" id="{A5F1F896-8CBE-42FC-A58F-572BDF67A8E6}"/>
              </a:ext>
            </a:extLst>
          </p:cNvPr>
          <p:cNvSpPr>
            <a:spLocks noGrp="1"/>
          </p:cNvSpPr>
          <p:nvPr>
            <p:ph idx="1"/>
          </p:nvPr>
        </p:nvSpPr>
        <p:spPr>
          <a:xfrm>
            <a:off x="838200" y="1407781"/>
            <a:ext cx="10515600" cy="4769182"/>
          </a:xfrm>
        </p:spPr>
        <p:txBody>
          <a:bodyPr/>
          <a:lstStyle/>
          <a:p>
            <a:r>
              <a:rPr lang="en-US" altLang="zh-CN" dirty="0"/>
              <a:t>mutable</a:t>
            </a:r>
            <a:r>
              <a:rPr lang="zh-CN" altLang="en-US" dirty="0"/>
              <a:t>成员总是可以被修改的，即使是</a:t>
            </a:r>
            <a:r>
              <a:rPr lang="en-US" altLang="zh-CN" dirty="0"/>
              <a:t>const</a:t>
            </a:r>
            <a:r>
              <a:rPr lang="zh-CN" altLang="en-US" dirty="0"/>
              <a:t>函数</a:t>
            </a:r>
            <a:endParaRPr lang="en-US" dirty="0"/>
          </a:p>
        </p:txBody>
      </p:sp>
      <p:pic>
        <p:nvPicPr>
          <p:cNvPr id="4" name="Picture 3">
            <a:extLst>
              <a:ext uri="{FF2B5EF4-FFF2-40B4-BE49-F238E27FC236}">
                <a16:creationId xmlns:a16="http://schemas.microsoft.com/office/drawing/2014/main" id="{E8696184-270F-461F-AE00-F17D3159E2C8}"/>
              </a:ext>
            </a:extLst>
          </p:cNvPr>
          <p:cNvPicPr>
            <a:picLocks noChangeAspect="1"/>
          </p:cNvPicPr>
          <p:nvPr/>
        </p:nvPicPr>
        <p:blipFill>
          <a:blip r:embed="rId2"/>
          <a:stretch>
            <a:fillRect/>
          </a:stretch>
        </p:blipFill>
        <p:spPr>
          <a:xfrm>
            <a:off x="1598556" y="1965849"/>
            <a:ext cx="8858626" cy="4691886"/>
          </a:xfrm>
          <a:prstGeom prst="rect">
            <a:avLst/>
          </a:prstGeom>
        </p:spPr>
      </p:pic>
    </p:spTree>
    <p:extLst>
      <p:ext uri="{BB962C8B-B14F-4D97-AF65-F5344CB8AC3E}">
        <p14:creationId xmlns:p14="http://schemas.microsoft.com/office/powerpoint/2010/main" val="16662186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020C1-B2DE-4FB4-B5CB-481119639570}"/>
              </a:ext>
            </a:extLst>
          </p:cNvPr>
          <p:cNvPicPr>
            <a:picLocks noChangeAspect="1"/>
          </p:cNvPicPr>
          <p:nvPr/>
        </p:nvPicPr>
        <p:blipFill>
          <a:blip r:embed="rId2"/>
          <a:stretch>
            <a:fillRect/>
          </a:stretch>
        </p:blipFill>
        <p:spPr>
          <a:xfrm>
            <a:off x="1743280" y="85161"/>
            <a:ext cx="8109404" cy="6687677"/>
          </a:xfrm>
          <a:prstGeom prst="rect">
            <a:avLst/>
          </a:prstGeom>
        </p:spPr>
      </p:pic>
    </p:spTree>
    <p:extLst>
      <p:ext uri="{BB962C8B-B14F-4D97-AF65-F5344CB8AC3E}">
        <p14:creationId xmlns:p14="http://schemas.microsoft.com/office/powerpoint/2010/main" val="242651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面向对象设计与编程：</a:t>
            </a:r>
            <a:r>
              <a:rPr lang="zh-CN" altLang="en-US" dirty="0">
                <a:solidFill>
                  <a:srgbClr val="0070C0"/>
                </a:solidFill>
              </a:rPr>
              <a:t>对象</a:t>
            </a:r>
            <a:endParaRPr lang="zh-CN" altLang="en-US" dirty="0"/>
          </a:p>
        </p:txBody>
      </p:sp>
      <p:sp>
        <p:nvSpPr>
          <p:cNvPr id="3" name="内容占位符 2"/>
          <p:cNvSpPr>
            <a:spLocks noGrp="1"/>
          </p:cNvSpPr>
          <p:nvPr>
            <p:ph idx="1"/>
          </p:nvPr>
        </p:nvSpPr>
        <p:spPr>
          <a:xfrm>
            <a:off x="828473" y="1324241"/>
            <a:ext cx="10515600" cy="3906437"/>
          </a:xfrm>
        </p:spPr>
        <p:txBody>
          <a:bodyPr>
            <a:normAutofit/>
          </a:bodyPr>
          <a:lstStyle/>
          <a:p>
            <a:pPr marL="0" indent="0">
              <a:lnSpc>
                <a:spcPct val="130000"/>
              </a:lnSpc>
              <a:spcBef>
                <a:spcPts val="0"/>
              </a:spcBef>
              <a:buNone/>
            </a:pPr>
            <a:r>
              <a:rPr lang="zh-CN" altLang="en-US" b="1" dirty="0"/>
              <a:t>优点</a:t>
            </a:r>
            <a:r>
              <a:rPr lang="zh-CN" altLang="en-US" dirty="0"/>
              <a:t>：</a:t>
            </a:r>
            <a:endParaRPr lang="en-US" altLang="zh-CN" dirty="0"/>
          </a:p>
          <a:p>
            <a:pPr>
              <a:lnSpc>
                <a:spcPct val="130000"/>
              </a:lnSpc>
              <a:spcBef>
                <a:spcPts val="0"/>
              </a:spcBef>
            </a:pPr>
            <a:r>
              <a:rPr lang="zh-CN" altLang="en-US" b="1" dirty="0"/>
              <a:t>模块化</a:t>
            </a:r>
            <a:r>
              <a:rPr lang="zh-CN" altLang="en-US" dirty="0"/>
              <a:t>：一个对象的源代码可以独立于其他对象的源代码来编写和维护。一旦创建，一个对象就可以很容易地在系统内部传递。</a:t>
            </a:r>
          </a:p>
          <a:p>
            <a:pPr>
              <a:lnSpc>
                <a:spcPct val="130000"/>
              </a:lnSpc>
              <a:spcBef>
                <a:spcPts val="0"/>
              </a:spcBef>
            </a:pPr>
            <a:r>
              <a:rPr lang="zh-CN" altLang="en-US" b="1" dirty="0"/>
              <a:t>信息隐藏</a:t>
            </a:r>
            <a:r>
              <a:rPr lang="zh-CN" altLang="en-US" dirty="0"/>
              <a:t>：通过仅与对象的方法交互，其内部实现的细节对外界保持隐藏状态。</a:t>
            </a:r>
          </a:p>
        </p:txBody>
      </p:sp>
    </p:spTree>
    <p:extLst>
      <p:ext uri="{BB962C8B-B14F-4D97-AF65-F5344CB8AC3E}">
        <p14:creationId xmlns:p14="http://schemas.microsoft.com/office/powerpoint/2010/main" val="38970625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4660-B193-45DC-9B8C-6BED516907B3}"/>
              </a:ext>
            </a:extLst>
          </p:cNvPr>
          <p:cNvSpPr>
            <a:spLocks noGrp="1"/>
          </p:cNvSpPr>
          <p:nvPr>
            <p:ph type="title"/>
          </p:nvPr>
        </p:nvSpPr>
        <p:spPr/>
        <p:txBody>
          <a:bodyPr/>
          <a:lstStyle/>
          <a:p>
            <a:r>
              <a:rPr lang="zh-CN" altLang="en-US" b="1" dirty="0"/>
              <a:t>析构函数</a:t>
            </a:r>
            <a:endParaRPr lang="en-US" dirty="0"/>
          </a:p>
        </p:txBody>
      </p:sp>
      <p:sp>
        <p:nvSpPr>
          <p:cNvPr id="3" name="Content Placeholder 2">
            <a:extLst>
              <a:ext uri="{FF2B5EF4-FFF2-40B4-BE49-F238E27FC236}">
                <a16:creationId xmlns:a16="http://schemas.microsoft.com/office/drawing/2014/main" id="{AAA04B38-BECB-4558-967A-B6B26F9C27F5}"/>
              </a:ext>
            </a:extLst>
          </p:cNvPr>
          <p:cNvSpPr>
            <a:spLocks noGrp="1"/>
          </p:cNvSpPr>
          <p:nvPr>
            <p:ph idx="1"/>
          </p:nvPr>
        </p:nvSpPr>
        <p:spPr/>
        <p:txBody>
          <a:bodyPr/>
          <a:lstStyle/>
          <a:p>
            <a:r>
              <a:rPr lang="zh-CN" altLang="en-US" dirty="0"/>
              <a:t>当一个类对象被销毁时，会调用一个称为</a:t>
            </a:r>
            <a:r>
              <a:rPr lang="zh-CN" altLang="en-US" b="1" dirty="0"/>
              <a:t>析构函数</a:t>
            </a:r>
            <a:r>
              <a:rPr lang="zh-CN" altLang="en-US" dirty="0"/>
              <a:t>（</a:t>
            </a:r>
            <a:r>
              <a:rPr lang="en-US" b="1" dirty="0"/>
              <a:t>destructor</a:t>
            </a:r>
            <a:r>
              <a:rPr lang="zh-CN" altLang="en-US" dirty="0"/>
              <a:t>）的特殊成员函数。</a:t>
            </a:r>
            <a:endParaRPr lang="en-US" dirty="0"/>
          </a:p>
        </p:txBody>
      </p:sp>
      <p:pic>
        <p:nvPicPr>
          <p:cNvPr id="4" name="Picture 3">
            <a:extLst>
              <a:ext uri="{FF2B5EF4-FFF2-40B4-BE49-F238E27FC236}">
                <a16:creationId xmlns:a16="http://schemas.microsoft.com/office/drawing/2014/main" id="{C9B3D3F5-0D77-4881-8108-D9252FC91D9D}"/>
              </a:ext>
            </a:extLst>
          </p:cNvPr>
          <p:cNvPicPr>
            <a:picLocks noChangeAspect="1"/>
          </p:cNvPicPr>
          <p:nvPr/>
        </p:nvPicPr>
        <p:blipFill>
          <a:blip r:embed="rId2"/>
          <a:stretch>
            <a:fillRect/>
          </a:stretch>
        </p:blipFill>
        <p:spPr>
          <a:xfrm>
            <a:off x="1203850" y="2811456"/>
            <a:ext cx="9316648" cy="3595899"/>
          </a:xfrm>
          <a:prstGeom prst="rect">
            <a:avLst/>
          </a:prstGeom>
        </p:spPr>
      </p:pic>
    </p:spTree>
    <p:extLst>
      <p:ext uri="{BB962C8B-B14F-4D97-AF65-F5344CB8AC3E}">
        <p14:creationId xmlns:p14="http://schemas.microsoft.com/office/powerpoint/2010/main" val="28558144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BE7557-50B9-4A29-9DCC-B719474BEB42}"/>
              </a:ext>
            </a:extLst>
          </p:cNvPr>
          <p:cNvPicPr>
            <a:picLocks noChangeAspect="1"/>
          </p:cNvPicPr>
          <p:nvPr/>
        </p:nvPicPr>
        <p:blipFill>
          <a:blip r:embed="rId2"/>
          <a:stretch>
            <a:fillRect/>
          </a:stretch>
        </p:blipFill>
        <p:spPr>
          <a:xfrm>
            <a:off x="585787" y="356948"/>
            <a:ext cx="11020425" cy="6038850"/>
          </a:xfrm>
          <a:prstGeom prst="rect">
            <a:avLst/>
          </a:prstGeom>
        </p:spPr>
      </p:pic>
    </p:spTree>
    <p:extLst>
      <p:ext uri="{BB962C8B-B14F-4D97-AF65-F5344CB8AC3E}">
        <p14:creationId xmlns:p14="http://schemas.microsoft.com/office/powerpoint/2010/main" val="12039645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61F0AC-D976-4CC2-91B3-43E322BC7EB3}"/>
              </a:ext>
            </a:extLst>
          </p:cNvPr>
          <p:cNvPicPr>
            <a:picLocks noChangeAspect="1"/>
          </p:cNvPicPr>
          <p:nvPr/>
        </p:nvPicPr>
        <p:blipFill>
          <a:blip r:embed="rId2"/>
          <a:stretch>
            <a:fillRect/>
          </a:stretch>
        </p:blipFill>
        <p:spPr>
          <a:xfrm>
            <a:off x="1269635" y="53321"/>
            <a:ext cx="8510954" cy="6751358"/>
          </a:xfrm>
          <a:prstGeom prst="rect">
            <a:avLst/>
          </a:prstGeom>
        </p:spPr>
      </p:pic>
    </p:spTree>
    <p:extLst>
      <p:ext uri="{BB962C8B-B14F-4D97-AF65-F5344CB8AC3E}">
        <p14:creationId xmlns:p14="http://schemas.microsoft.com/office/powerpoint/2010/main" val="17027545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D5F4C1-FD44-44CE-955F-0342D0AE6060}"/>
              </a:ext>
            </a:extLst>
          </p:cNvPr>
          <p:cNvPicPr>
            <a:picLocks noChangeAspect="1"/>
          </p:cNvPicPr>
          <p:nvPr/>
        </p:nvPicPr>
        <p:blipFill>
          <a:blip r:embed="rId2"/>
          <a:stretch>
            <a:fillRect/>
          </a:stretch>
        </p:blipFill>
        <p:spPr>
          <a:xfrm>
            <a:off x="611792" y="441419"/>
            <a:ext cx="11652570" cy="6113443"/>
          </a:xfrm>
          <a:prstGeom prst="rect">
            <a:avLst/>
          </a:prstGeom>
        </p:spPr>
      </p:pic>
    </p:spTree>
    <p:extLst>
      <p:ext uri="{BB962C8B-B14F-4D97-AF65-F5344CB8AC3E}">
        <p14:creationId xmlns:p14="http://schemas.microsoft.com/office/powerpoint/2010/main" val="36721530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zh-CN" altLang="en-US" dirty="0"/>
              <a:t>内存泄漏</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如果一个对象销毁时没有释放其占用的内存，会导致这块内存无法被其他程序或该程序的其他代码使用，即导致</a:t>
            </a:r>
            <a:r>
              <a:rPr lang="zh-CN" altLang="en-US" b="1" dirty="0"/>
              <a:t>内存泄漏</a:t>
            </a:r>
            <a:r>
              <a:rPr lang="zh-CN" altLang="en-US" dirty="0"/>
              <a:t>。</a:t>
            </a:r>
            <a:endParaRPr lang="en-US" dirty="0"/>
          </a:p>
        </p:txBody>
      </p:sp>
    </p:spTree>
    <p:extLst>
      <p:ext uri="{BB962C8B-B14F-4D97-AF65-F5344CB8AC3E}">
        <p14:creationId xmlns:p14="http://schemas.microsoft.com/office/powerpoint/2010/main" val="195883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en-US" altLang="zh-CN" dirty="0">
                <a:solidFill>
                  <a:srgbClr val="00B0F0"/>
                </a:solidFill>
              </a:rPr>
              <a:t>static</a:t>
            </a:r>
            <a:r>
              <a:rPr lang="zh-CN" altLang="en-US" dirty="0"/>
              <a:t>关键字修饰的成员称为静态成员。</a:t>
            </a:r>
            <a:endParaRPr lang="en-US" altLang="zh-CN" dirty="0"/>
          </a:p>
          <a:p>
            <a:r>
              <a:rPr lang="zh-CN" altLang="en-US" dirty="0"/>
              <a:t>静态成员属于整个类而不是某个对象。静态成员变量是类所有对象共享的。</a:t>
            </a:r>
            <a:endParaRPr lang="en-US" altLang="zh-CN" dirty="0"/>
          </a:p>
          <a:p>
            <a:endParaRPr lang="en-US" dirty="0"/>
          </a:p>
        </p:txBody>
      </p:sp>
      <p:pic>
        <p:nvPicPr>
          <p:cNvPr id="4" name="Picture 3">
            <a:extLst>
              <a:ext uri="{FF2B5EF4-FFF2-40B4-BE49-F238E27FC236}">
                <a16:creationId xmlns:a16="http://schemas.microsoft.com/office/drawing/2014/main" id="{4FC398F5-892A-43E0-8089-EB4B017C6478}"/>
              </a:ext>
            </a:extLst>
          </p:cNvPr>
          <p:cNvPicPr>
            <a:picLocks noChangeAspect="1"/>
          </p:cNvPicPr>
          <p:nvPr/>
        </p:nvPicPr>
        <p:blipFill>
          <a:blip r:embed="rId2"/>
          <a:stretch>
            <a:fillRect/>
          </a:stretch>
        </p:blipFill>
        <p:spPr>
          <a:xfrm>
            <a:off x="967027" y="3323852"/>
            <a:ext cx="10461876" cy="2988048"/>
          </a:xfrm>
          <a:prstGeom prst="rect">
            <a:avLst/>
          </a:prstGeom>
        </p:spPr>
      </p:pic>
    </p:spTree>
    <p:extLst>
      <p:ext uri="{BB962C8B-B14F-4D97-AF65-F5344CB8AC3E}">
        <p14:creationId xmlns:p14="http://schemas.microsoft.com/office/powerpoint/2010/main" val="1267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dirty="0"/>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类</a:t>
            </a:r>
            <a:r>
              <a:rPr lang="en-US" altLang="zh-CN" dirty="0"/>
              <a:t>X</a:t>
            </a:r>
            <a:r>
              <a:rPr lang="zh-CN" altLang="en-US" dirty="0"/>
              <a:t>定义中的静态成员变量</a:t>
            </a:r>
            <a:r>
              <a:rPr lang="en-US" altLang="zh-CN" dirty="0"/>
              <a:t>count</a:t>
            </a:r>
            <a:r>
              <a:rPr lang="zh-CN" altLang="en-US" dirty="0"/>
              <a:t>仅仅是声明还不是定义，因此，在类定义中不能对它初始化。</a:t>
            </a:r>
            <a:endParaRPr lang="en-US" dirty="0"/>
          </a:p>
        </p:txBody>
      </p:sp>
      <p:pic>
        <p:nvPicPr>
          <p:cNvPr id="5" name="Picture 4">
            <a:extLst>
              <a:ext uri="{FF2B5EF4-FFF2-40B4-BE49-F238E27FC236}">
                <a16:creationId xmlns:a16="http://schemas.microsoft.com/office/drawing/2014/main" id="{AFFF3AEE-B56A-4B48-8CC7-05CF392796D1}"/>
              </a:ext>
            </a:extLst>
          </p:cNvPr>
          <p:cNvPicPr>
            <a:picLocks noChangeAspect="1"/>
          </p:cNvPicPr>
          <p:nvPr/>
        </p:nvPicPr>
        <p:blipFill>
          <a:blip r:embed="rId2"/>
          <a:stretch>
            <a:fillRect/>
          </a:stretch>
        </p:blipFill>
        <p:spPr>
          <a:xfrm>
            <a:off x="460489" y="2952475"/>
            <a:ext cx="11271022" cy="2972074"/>
          </a:xfrm>
          <a:prstGeom prst="rect">
            <a:avLst/>
          </a:prstGeom>
        </p:spPr>
      </p:pic>
      <p:sp>
        <p:nvSpPr>
          <p:cNvPr id="6" name="Rectangle 5">
            <a:extLst>
              <a:ext uri="{FF2B5EF4-FFF2-40B4-BE49-F238E27FC236}">
                <a16:creationId xmlns:a16="http://schemas.microsoft.com/office/drawing/2014/main" id="{A0E26E99-AB04-4237-8B80-32208FE95A09}"/>
              </a:ext>
            </a:extLst>
          </p:cNvPr>
          <p:cNvSpPr/>
          <p:nvPr/>
        </p:nvSpPr>
        <p:spPr>
          <a:xfrm>
            <a:off x="2802406" y="3624708"/>
            <a:ext cx="1341997" cy="427597"/>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35153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静态成员变量必须在类体外定义，因为它不属于某个对象</a:t>
            </a:r>
            <a:endParaRPr lang="en-US" dirty="0"/>
          </a:p>
        </p:txBody>
      </p:sp>
      <p:pic>
        <p:nvPicPr>
          <p:cNvPr id="4" name="Picture 3">
            <a:extLst>
              <a:ext uri="{FF2B5EF4-FFF2-40B4-BE49-F238E27FC236}">
                <a16:creationId xmlns:a16="http://schemas.microsoft.com/office/drawing/2014/main" id="{C576DCC1-9401-4A9F-BF4A-5C40879F17EC}"/>
              </a:ext>
            </a:extLst>
          </p:cNvPr>
          <p:cNvPicPr>
            <a:picLocks noChangeAspect="1"/>
          </p:cNvPicPr>
          <p:nvPr/>
        </p:nvPicPr>
        <p:blipFill>
          <a:blip r:embed="rId2"/>
          <a:stretch>
            <a:fillRect/>
          </a:stretch>
        </p:blipFill>
        <p:spPr>
          <a:xfrm>
            <a:off x="1112951" y="2747174"/>
            <a:ext cx="9058275" cy="495300"/>
          </a:xfrm>
          <a:prstGeom prst="rect">
            <a:avLst/>
          </a:prstGeom>
        </p:spPr>
      </p:pic>
    </p:spTree>
    <p:extLst>
      <p:ext uri="{BB962C8B-B14F-4D97-AF65-F5344CB8AC3E}">
        <p14:creationId xmlns:p14="http://schemas.microsoft.com/office/powerpoint/2010/main" val="4288103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a:xfrm>
            <a:off x="535592" y="523098"/>
            <a:ext cx="10515600" cy="4351338"/>
          </a:xfrm>
        </p:spPr>
        <p:txBody>
          <a:bodyPr/>
          <a:lstStyle/>
          <a:p>
            <a:r>
              <a:rPr lang="zh-CN" altLang="en-US" dirty="0"/>
              <a:t>在</a:t>
            </a:r>
            <a:r>
              <a:rPr lang="en-US" altLang="zh-CN" dirty="0"/>
              <a:t>C++17</a:t>
            </a:r>
            <a:r>
              <a:rPr lang="zh-CN" altLang="en-US" dirty="0"/>
              <a:t>中通过关键字</a:t>
            </a:r>
            <a:r>
              <a:rPr lang="en-US" altLang="zh-CN" dirty="0"/>
              <a:t>inline</a:t>
            </a:r>
            <a:r>
              <a:rPr lang="zh-CN" altLang="en-US" dirty="0"/>
              <a:t>修饰一个静态变量，使得静态成员的声明与定义统一起来，</a:t>
            </a:r>
            <a:endParaRPr lang="en-US" dirty="0"/>
          </a:p>
        </p:txBody>
      </p:sp>
      <p:pic>
        <p:nvPicPr>
          <p:cNvPr id="5" name="Picture 4">
            <a:extLst>
              <a:ext uri="{FF2B5EF4-FFF2-40B4-BE49-F238E27FC236}">
                <a16:creationId xmlns:a16="http://schemas.microsoft.com/office/drawing/2014/main" id="{5509CFF7-5CB1-4120-9C09-57DE4F0AE95C}"/>
              </a:ext>
            </a:extLst>
          </p:cNvPr>
          <p:cNvPicPr>
            <a:picLocks noChangeAspect="1"/>
          </p:cNvPicPr>
          <p:nvPr/>
        </p:nvPicPr>
        <p:blipFill>
          <a:blip r:embed="rId2"/>
          <a:stretch>
            <a:fillRect/>
          </a:stretch>
        </p:blipFill>
        <p:spPr>
          <a:xfrm>
            <a:off x="535592" y="1869205"/>
            <a:ext cx="11399849" cy="3734316"/>
          </a:xfrm>
          <a:prstGeom prst="rect">
            <a:avLst/>
          </a:prstGeom>
        </p:spPr>
      </p:pic>
    </p:spTree>
    <p:extLst>
      <p:ext uri="{BB962C8B-B14F-4D97-AF65-F5344CB8AC3E}">
        <p14:creationId xmlns:p14="http://schemas.microsoft.com/office/powerpoint/2010/main" val="23031442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E3BF-64BE-4FED-A4EB-215F6DAA9B4B}"/>
              </a:ext>
            </a:extLst>
          </p:cNvPr>
          <p:cNvSpPr>
            <a:spLocks noGrp="1"/>
          </p:cNvSpPr>
          <p:nvPr>
            <p:ph type="title"/>
          </p:nvPr>
        </p:nvSpPr>
        <p:spPr/>
        <p:txBody>
          <a:bodyPr/>
          <a:lstStyle/>
          <a:p>
            <a:r>
              <a:rPr lang="zh-CN" altLang="en-US" dirty="0"/>
              <a:t>静态</a:t>
            </a:r>
            <a:r>
              <a:rPr lang="en-US" altLang="zh-CN" dirty="0"/>
              <a:t>const</a:t>
            </a:r>
            <a:r>
              <a:rPr lang="zh-CN" altLang="en-US" dirty="0"/>
              <a:t>成员变量</a:t>
            </a:r>
            <a:endParaRPr lang="en-US" dirty="0"/>
          </a:p>
        </p:txBody>
      </p:sp>
      <p:pic>
        <p:nvPicPr>
          <p:cNvPr id="4" name="Picture 3">
            <a:extLst>
              <a:ext uri="{FF2B5EF4-FFF2-40B4-BE49-F238E27FC236}">
                <a16:creationId xmlns:a16="http://schemas.microsoft.com/office/drawing/2014/main" id="{FA8BF637-0326-4302-92BE-3B4872F73096}"/>
              </a:ext>
            </a:extLst>
          </p:cNvPr>
          <p:cNvPicPr>
            <a:picLocks noChangeAspect="1"/>
          </p:cNvPicPr>
          <p:nvPr/>
        </p:nvPicPr>
        <p:blipFill>
          <a:blip r:embed="rId2"/>
          <a:stretch>
            <a:fillRect/>
          </a:stretch>
        </p:blipFill>
        <p:spPr>
          <a:xfrm>
            <a:off x="1065703" y="1836976"/>
            <a:ext cx="9000199" cy="3683927"/>
          </a:xfrm>
          <a:prstGeom prst="rect">
            <a:avLst/>
          </a:prstGeom>
        </p:spPr>
      </p:pic>
    </p:spTree>
    <p:extLst>
      <p:ext uri="{BB962C8B-B14F-4D97-AF65-F5344CB8AC3E}">
        <p14:creationId xmlns:p14="http://schemas.microsoft.com/office/powerpoint/2010/main" val="217693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面向对象设计与编程：</a:t>
            </a:r>
            <a:r>
              <a:rPr lang="zh-CN" altLang="en-US" dirty="0">
                <a:solidFill>
                  <a:srgbClr val="0070C0"/>
                </a:solidFill>
              </a:rPr>
              <a:t>对象</a:t>
            </a:r>
            <a:endParaRPr lang="zh-CN" altLang="en-US" dirty="0"/>
          </a:p>
        </p:txBody>
      </p:sp>
      <p:sp>
        <p:nvSpPr>
          <p:cNvPr id="3" name="内容占位符 2"/>
          <p:cNvSpPr>
            <a:spLocks noGrp="1"/>
          </p:cNvSpPr>
          <p:nvPr>
            <p:ph idx="1"/>
          </p:nvPr>
        </p:nvSpPr>
        <p:spPr>
          <a:xfrm>
            <a:off x="828473" y="1774555"/>
            <a:ext cx="10515600" cy="4455763"/>
          </a:xfrm>
        </p:spPr>
        <p:txBody>
          <a:bodyPr>
            <a:normAutofit/>
          </a:bodyPr>
          <a:lstStyle/>
          <a:p>
            <a:r>
              <a:rPr lang="zh-CN" altLang="en-US" b="1" dirty="0"/>
              <a:t>代码重用</a:t>
            </a:r>
            <a:r>
              <a:rPr lang="zh-CN" altLang="en-US" dirty="0"/>
              <a:t>：如果一个对象已经存在（可能是由另一个软件开发人员编写的），您可以在您的程序中使用该对象。这允许专家实施</a:t>
            </a:r>
            <a:r>
              <a:rPr lang="en-US" altLang="zh-CN" dirty="0"/>
              <a:t>/</a:t>
            </a:r>
            <a:r>
              <a:rPr lang="zh-CN" altLang="en-US" dirty="0"/>
              <a:t>测试</a:t>
            </a:r>
            <a:r>
              <a:rPr lang="en-US" altLang="zh-CN" dirty="0"/>
              <a:t>/</a:t>
            </a:r>
            <a:r>
              <a:rPr lang="zh-CN" altLang="en-US" dirty="0"/>
              <a:t>调试复杂的、特定于任务的对象，然后您可以相信这些对象可以在您自己的代码中运行。</a:t>
            </a:r>
            <a:endParaRPr lang="en-US" altLang="zh-CN" dirty="0"/>
          </a:p>
          <a:p>
            <a:endParaRPr lang="zh-CN" altLang="en-US" dirty="0"/>
          </a:p>
          <a:p>
            <a:r>
              <a:rPr lang="zh-CN" altLang="en-US" b="1" dirty="0"/>
              <a:t>可替换性</a:t>
            </a:r>
            <a:r>
              <a:rPr lang="zh-CN" altLang="en-US" dirty="0"/>
              <a:t>和</a:t>
            </a:r>
            <a:r>
              <a:rPr lang="zh-CN" altLang="en-US" b="1" dirty="0"/>
              <a:t>调试容易</a:t>
            </a:r>
            <a:r>
              <a:rPr lang="zh-CN" altLang="en-US" dirty="0"/>
              <a:t>：如果某个特定对象被证明是有问题的，您可以简单地将它从您的应用程序中删除并替换一个不同的对象作为它的替代品。这类似于解决现实世界中的机械问题。如果一个螺栓坏了，你就更换它，而不是整台机器。</a:t>
            </a:r>
          </a:p>
        </p:txBody>
      </p:sp>
    </p:spTree>
    <p:extLst>
      <p:ext uri="{BB962C8B-B14F-4D97-AF65-F5344CB8AC3E}">
        <p14:creationId xmlns:p14="http://schemas.microsoft.com/office/powerpoint/2010/main" val="22650666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C810E-92B1-4E7C-9CC1-71A9D77A0B6C}"/>
              </a:ext>
            </a:extLst>
          </p:cNvPr>
          <p:cNvSpPr>
            <a:spLocks noGrp="1"/>
          </p:cNvSpPr>
          <p:nvPr>
            <p:ph idx="1"/>
          </p:nvPr>
        </p:nvSpPr>
        <p:spPr>
          <a:xfrm>
            <a:off x="838200" y="1825625"/>
            <a:ext cx="10515600" cy="1726720"/>
          </a:xfrm>
        </p:spPr>
        <p:txBody>
          <a:bodyPr/>
          <a:lstStyle/>
          <a:p>
            <a:r>
              <a:rPr lang="zh-CN" altLang="en-US" dirty="0"/>
              <a:t>关联整个类的成员函数，不能访问非静态成员</a:t>
            </a:r>
            <a:endParaRPr lang="en-US" dirty="0"/>
          </a:p>
        </p:txBody>
      </p:sp>
      <p:sp>
        <p:nvSpPr>
          <p:cNvPr id="5" name="Title 4">
            <a:extLst>
              <a:ext uri="{FF2B5EF4-FFF2-40B4-BE49-F238E27FC236}">
                <a16:creationId xmlns:a16="http://schemas.microsoft.com/office/drawing/2014/main" id="{29C1DCB0-8D33-4856-9539-B01AB0A13332}"/>
              </a:ext>
            </a:extLst>
          </p:cNvPr>
          <p:cNvSpPr>
            <a:spLocks noGrp="1"/>
          </p:cNvSpPr>
          <p:nvPr>
            <p:ph type="title"/>
          </p:nvPr>
        </p:nvSpPr>
        <p:spPr/>
        <p:txBody>
          <a:bodyPr/>
          <a:lstStyle/>
          <a:p>
            <a:r>
              <a:rPr lang="zh-CN" altLang="en-US" b="1" dirty="0"/>
              <a:t>静态成员函数</a:t>
            </a:r>
            <a:r>
              <a:rPr lang="en-US" b="1" dirty="0"/>
              <a:t>(static member function)</a:t>
            </a:r>
            <a:endParaRPr lang="en-US" dirty="0"/>
          </a:p>
        </p:txBody>
      </p:sp>
      <p:pic>
        <p:nvPicPr>
          <p:cNvPr id="6" name="Picture 5">
            <a:extLst>
              <a:ext uri="{FF2B5EF4-FFF2-40B4-BE49-F238E27FC236}">
                <a16:creationId xmlns:a16="http://schemas.microsoft.com/office/drawing/2014/main" id="{46A5A4C8-6D25-41AE-A71A-3662D7B6C4E0}"/>
              </a:ext>
            </a:extLst>
          </p:cNvPr>
          <p:cNvPicPr>
            <a:picLocks noChangeAspect="1"/>
          </p:cNvPicPr>
          <p:nvPr/>
        </p:nvPicPr>
        <p:blipFill>
          <a:blip r:embed="rId2"/>
          <a:stretch>
            <a:fillRect/>
          </a:stretch>
        </p:blipFill>
        <p:spPr>
          <a:xfrm>
            <a:off x="651263" y="2580471"/>
            <a:ext cx="10889474" cy="2674846"/>
          </a:xfrm>
          <a:prstGeom prst="rect">
            <a:avLst/>
          </a:prstGeom>
        </p:spPr>
      </p:pic>
    </p:spTree>
    <p:extLst>
      <p:ext uri="{BB962C8B-B14F-4D97-AF65-F5344CB8AC3E}">
        <p14:creationId xmlns:p14="http://schemas.microsoft.com/office/powerpoint/2010/main" val="4162215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D380E-8250-457E-A730-80B55B0C2BF7}"/>
              </a:ext>
            </a:extLst>
          </p:cNvPr>
          <p:cNvSpPr>
            <a:spLocks noGrp="1"/>
          </p:cNvSpPr>
          <p:nvPr>
            <p:ph idx="1"/>
          </p:nvPr>
        </p:nvSpPr>
        <p:spPr>
          <a:xfrm>
            <a:off x="785573" y="661245"/>
            <a:ext cx="10515600" cy="4351338"/>
          </a:xfrm>
        </p:spPr>
        <p:txBody>
          <a:bodyPr/>
          <a:lstStyle/>
          <a:p>
            <a:r>
              <a:rPr lang="zh-CN" altLang="en-US" dirty="0"/>
              <a:t>可通过类名或对象调用静态成员函数，而普通成员函数必须通过类对象才能调用。</a:t>
            </a:r>
            <a:endParaRPr lang="en-US" dirty="0"/>
          </a:p>
        </p:txBody>
      </p:sp>
      <p:pic>
        <p:nvPicPr>
          <p:cNvPr id="4" name="Picture 3">
            <a:extLst>
              <a:ext uri="{FF2B5EF4-FFF2-40B4-BE49-F238E27FC236}">
                <a16:creationId xmlns:a16="http://schemas.microsoft.com/office/drawing/2014/main" id="{D6286BE3-00AD-4D4C-AB98-0A60B3EC1B3C}"/>
              </a:ext>
            </a:extLst>
          </p:cNvPr>
          <p:cNvPicPr>
            <a:picLocks noChangeAspect="1"/>
          </p:cNvPicPr>
          <p:nvPr/>
        </p:nvPicPr>
        <p:blipFill>
          <a:blip r:embed="rId2"/>
          <a:stretch>
            <a:fillRect/>
          </a:stretch>
        </p:blipFill>
        <p:spPr>
          <a:xfrm>
            <a:off x="332210" y="2016217"/>
            <a:ext cx="11422325" cy="2825565"/>
          </a:xfrm>
          <a:prstGeom prst="rect">
            <a:avLst/>
          </a:prstGeom>
        </p:spPr>
      </p:pic>
    </p:spTree>
    <p:extLst>
      <p:ext uri="{BB962C8B-B14F-4D97-AF65-F5344CB8AC3E}">
        <p14:creationId xmlns:p14="http://schemas.microsoft.com/office/powerpoint/2010/main" val="1004250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D380E-8250-457E-A730-80B55B0C2BF7}"/>
              </a:ext>
            </a:extLst>
          </p:cNvPr>
          <p:cNvSpPr>
            <a:spLocks noGrp="1"/>
          </p:cNvSpPr>
          <p:nvPr>
            <p:ph idx="1"/>
          </p:nvPr>
        </p:nvSpPr>
        <p:spPr>
          <a:xfrm>
            <a:off x="785573" y="661245"/>
            <a:ext cx="10515600" cy="4351338"/>
          </a:xfrm>
        </p:spPr>
        <p:txBody>
          <a:bodyPr/>
          <a:lstStyle/>
          <a:p>
            <a:r>
              <a:rPr lang="zh-CN" altLang="en-US" dirty="0"/>
              <a:t>和静态成员变量不同的是，静态成员函数的定义可以完全定义在类体内，当然也可以定义在类体外。</a:t>
            </a:r>
          </a:p>
        </p:txBody>
      </p:sp>
    </p:spTree>
    <p:extLst>
      <p:ext uri="{BB962C8B-B14F-4D97-AF65-F5344CB8AC3E}">
        <p14:creationId xmlns:p14="http://schemas.microsoft.com/office/powerpoint/2010/main" val="417190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F7E-D5A4-4343-9EC9-DC4245AB58DF}"/>
              </a:ext>
            </a:extLst>
          </p:cNvPr>
          <p:cNvSpPr>
            <a:spLocks noGrp="1"/>
          </p:cNvSpPr>
          <p:nvPr>
            <p:ph type="title"/>
          </p:nvPr>
        </p:nvSpPr>
        <p:spPr>
          <a:xfrm>
            <a:off x="838200" y="6535"/>
            <a:ext cx="10515600" cy="1325563"/>
          </a:xfrm>
        </p:spPr>
        <p:txBody>
          <a:bodyPr/>
          <a:lstStyle/>
          <a:p>
            <a:r>
              <a:rPr lang="zh-CN" altLang="en-US" dirty="0"/>
              <a:t>类自身类型的静态成员变量</a:t>
            </a:r>
            <a:endParaRPr lang="en-US" dirty="0"/>
          </a:p>
        </p:txBody>
      </p:sp>
      <p:pic>
        <p:nvPicPr>
          <p:cNvPr id="4" name="Picture 3">
            <a:extLst>
              <a:ext uri="{FF2B5EF4-FFF2-40B4-BE49-F238E27FC236}">
                <a16:creationId xmlns:a16="http://schemas.microsoft.com/office/drawing/2014/main" id="{63469CB0-6AE0-4E54-A488-26FCAF8219A8}"/>
              </a:ext>
            </a:extLst>
          </p:cNvPr>
          <p:cNvPicPr>
            <a:picLocks noChangeAspect="1"/>
          </p:cNvPicPr>
          <p:nvPr/>
        </p:nvPicPr>
        <p:blipFill>
          <a:blip r:embed="rId2"/>
          <a:stretch>
            <a:fillRect/>
          </a:stretch>
        </p:blipFill>
        <p:spPr>
          <a:xfrm>
            <a:off x="296028" y="1332098"/>
            <a:ext cx="11564879" cy="4943712"/>
          </a:xfrm>
          <a:prstGeom prst="rect">
            <a:avLst/>
          </a:prstGeom>
        </p:spPr>
      </p:pic>
      <p:sp>
        <p:nvSpPr>
          <p:cNvPr id="3" name="对话气泡: 圆角矩形 2">
            <a:extLst>
              <a:ext uri="{FF2B5EF4-FFF2-40B4-BE49-F238E27FC236}">
                <a16:creationId xmlns:a16="http://schemas.microsoft.com/office/drawing/2014/main" id="{46611E1C-5DC3-2E48-CAD3-DC6919DDD482}"/>
              </a:ext>
            </a:extLst>
          </p:cNvPr>
          <p:cNvSpPr/>
          <p:nvPr/>
        </p:nvSpPr>
        <p:spPr>
          <a:xfrm>
            <a:off x="5180308" y="2239206"/>
            <a:ext cx="1189496" cy="526943"/>
          </a:xfrm>
          <a:prstGeom prst="wedgeRoundRectCallout">
            <a:avLst>
              <a:gd name="adj1" fmla="val -103070"/>
              <a:gd name="adj2" fmla="val 610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声明</a:t>
            </a:r>
          </a:p>
        </p:txBody>
      </p:sp>
    </p:spTree>
    <p:extLst>
      <p:ext uri="{BB962C8B-B14F-4D97-AF65-F5344CB8AC3E}">
        <p14:creationId xmlns:p14="http://schemas.microsoft.com/office/powerpoint/2010/main" val="321347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F7E-D5A4-4343-9EC9-DC4245AB58DF}"/>
              </a:ext>
            </a:extLst>
          </p:cNvPr>
          <p:cNvSpPr>
            <a:spLocks noGrp="1"/>
          </p:cNvSpPr>
          <p:nvPr>
            <p:ph type="title"/>
          </p:nvPr>
        </p:nvSpPr>
        <p:spPr>
          <a:xfrm>
            <a:off x="838200" y="6535"/>
            <a:ext cx="10515600" cy="1325563"/>
          </a:xfrm>
        </p:spPr>
        <p:txBody>
          <a:bodyPr/>
          <a:lstStyle/>
          <a:p>
            <a:r>
              <a:rPr lang="zh-CN" altLang="en-US" dirty="0"/>
              <a:t>类自身类型的静态成员变量</a:t>
            </a:r>
            <a:endParaRPr lang="en-US" dirty="0"/>
          </a:p>
        </p:txBody>
      </p:sp>
      <p:pic>
        <p:nvPicPr>
          <p:cNvPr id="3" name="Picture 2">
            <a:extLst>
              <a:ext uri="{FF2B5EF4-FFF2-40B4-BE49-F238E27FC236}">
                <a16:creationId xmlns:a16="http://schemas.microsoft.com/office/drawing/2014/main" id="{89ADD008-C362-4860-8072-F2E7F1258B27}"/>
              </a:ext>
            </a:extLst>
          </p:cNvPr>
          <p:cNvPicPr>
            <a:picLocks noChangeAspect="1"/>
          </p:cNvPicPr>
          <p:nvPr/>
        </p:nvPicPr>
        <p:blipFill>
          <a:blip r:embed="rId2"/>
          <a:stretch>
            <a:fillRect/>
          </a:stretch>
        </p:blipFill>
        <p:spPr>
          <a:xfrm>
            <a:off x="972681" y="1590058"/>
            <a:ext cx="8808858" cy="3677883"/>
          </a:xfrm>
          <a:prstGeom prst="rect">
            <a:avLst/>
          </a:prstGeom>
        </p:spPr>
      </p:pic>
    </p:spTree>
    <p:extLst>
      <p:ext uri="{BB962C8B-B14F-4D97-AF65-F5344CB8AC3E}">
        <p14:creationId xmlns:p14="http://schemas.microsoft.com/office/powerpoint/2010/main" val="3276908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2BE-2BA5-48F2-8792-5E5A411B8D7C}"/>
              </a:ext>
            </a:extLst>
          </p:cNvPr>
          <p:cNvSpPr>
            <a:spLocks noGrp="1"/>
          </p:cNvSpPr>
          <p:nvPr>
            <p:ph type="title"/>
          </p:nvPr>
        </p:nvSpPr>
        <p:spPr/>
        <p:txBody>
          <a:bodyPr/>
          <a:lstStyle/>
          <a:p>
            <a:r>
              <a:rPr lang="zh-CN" altLang="en-US" b="1" dirty="0"/>
              <a:t>友元</a:t>
            </a:r>
            <a:r>
              <a:rPr lang="en-US" b="1" dirty="0"/>
              <a:t>friend</a:t>
            </a:r>
            <a:endParaRPr lang="en-US" dirty="0"/>
          </a:p>
        </p:txBody>
      </p:sp>
      <p:sp>
        <p:nvSpPr>
          <p:cNvPr id="3" name="Content Placeholder 2">
            <a:extLst>
              <a:ext uri="{FF2B5EF4-FFF2-40B4-BE49-F238E27FC236}">
                <a16:creationId xmlns:a16="http://schemas.microsoft.com/office/drawing/2014/main" id="{5EF4290A-04B5-48C7-839E-00B3F7D6B004}"/>
              </a:ext>
            </a:extLst>
          </p:cNvPr>
          <p:cNvSpPr>
            <a:spLocks noGrp="1"/>
          </p:cNvSpPr>
          <p:nvPr>
            <p:ph idx="1"/>
          </p:nvPr>
        </p:nvSpPr>
        <p:spPr/>
        <p:txBody>
          <a:bodyPr/>
          <a:lstStyle/>
          <a:p>
            <a:r>
              <a:rPr lang="zh-CN" altLang="en-US" dirty="0"/>
              <a:t>在类中用关键字</a:t>
            </a:r>
            <a:r>
              <a:rPr lang="en-US" b="1" dirty="0"/>
              <a:t>friend</a:t>
            </a:r>
            <a:r>
              <a:rPr lang="zh-CN" altLang="en-US" dirty="0"/>
              <a:t>声明某个外部函数或外部类是这个类的</a:t>
            </a:r>
            <a:r>
              <a:rPr lang="zh-CN" altLang="en-US" b="1" dirty="0"/>
              <a:t>友元</a:t>
            </a:r>
            <a:r>
              <a:rPr lang="zh-CN" altLang="en-US" dirty="0"/>
              <a:t>，则这个外部函数或外部类是可以直接访问这个类的</a:t>
            </a:r>
            <a:r>
              <a:rPr lang="en-US" dirty="0"/>
              <a:t>private</a:t>
            </a:r>
            <a:r>
              <a:rPr lang="zh-CN" altLang="en-US" dirty="0"/>
              <a:t>成员。</a:t>
            </a:r>
            <a:endParaRPr lang="en-US" dirty="0"/>
          </a:p>
        </p:txBody>
      </p:sp>
    </p:spTree>
    <p:extLst>
      <p:ext uri="{BB962C8B-B14F-4D97-AF65-F5344CB8AC3E}">
        <p14:creationId xmlns:p14="http://schemas.microsoft.com/office/powerpoint/2010/main" val="13925160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2BE-2BA5-48F2-8792-5E5A411B8D7C}"/>
              </a:ext>
            </a:extLst>
          </p:cNvPr>
          <p:cNvSpPr>
            <a:spLocks noGrp="1"/>
          </p:cNvSpPr>
          <p:nvPr>
            <p:ph type="title"/>
          </p:nvPr>
        </p:nvSpPr>
        <p:spPr/>
        <p:txBody>
          <a:bodyPr/>
          <a:lstStyle/>
          <a:p>
            <a:r>
              <a:rPr lang="zh-CN" altLang="en-US" b="1" dirty="0"/>
              <a:t>内联成员函数</a:t>
            </a:r>
            <a:endParaRPr lang="en-US" dirty="0"/>
          </a:p>
        </p:txBody>
      </p:sp>
      <p:sp>
        <p:nvSpPr>
          <p:cNvPr id="3" name="Content Placeholder 2">
            <a:extLst>
              <a:ext uri="{FF2B5EF4-FFF2-40B4-BE49-F238E27FC236}">
                <a16:creationId xmlns:a16="http://schemas.microsoft.com/office/drawing/2014/main" id="{5EF4290A-04B5-48C7-839E-00B3F7D6B004}"/>
              </a:ext>
            </a:extLst>
          </p:cNvPr>
          <p:cNvSpPr>
            <a:spLocks noGrp="1"/>
          </p:cNvSpPr>
          <p:nvPr>
            <p:ph idx="1"/>
          </p:nvPr>
        </p:nvSpPr>
        <p:spPr/>
        <p:txBody>
          <a:bodyPr/>
          <a:lstStyle/>
          <a:p>
            <a:r>
              <a:rPr lang="zh-CN" altLang="en-US" dirty="0"/>
              <a:t>和普通函数如果声明为内联（</a:t>
            </a:r>
            <a:r>
              <a:rPr lang="en-US" dirty="0"/>
              <a:t>inline</a:t>
            </a:r>
            <a:r>
              <a:rPr lang="zh-CN" altLang="en-US" dirty="0"/>
              <a:t>）函数可以提高程序效率一样，类的成员函数也可以是</a:t>
            </a:r>
            <a:r>
              <a:rPr lang="zh-CN" altLang="en-US" b="1" dirty="0"/>
              <a:t>内联（</a:t>
            </a:r>
            <a:r>
              <a:rPr lang="en-US" b="1" dirty="0"/>
              <a:t>inline</a:t>
            </a:r>
            <a:r>
              <a:rPr lang="zh-CN" altLang="en-US" b="1" dirty="0"/>
              <a:t>）成员函数</a:t>
            </a:r>
            <a:r>
              <a:rPr lang="zh-CN" altLang="en-US" dirty="0"/>
              <a:t>，如果一个类的成员函数就是在类体内实现的，这个函数自动就成为了内联成员函数，如果一个类的成员函数在体外实现的，则必须在类体内函数的声明前加关键字</a:t>
            </a:r>
            <a:r>
              <a:rPr lang="en-US" dirty="0"/>
              <a:t>inline</a:t>
            </a:r>
            <a:r>
              <a:rPr lang="zh-CN" altLang="en-US" dirty="0"/>
              <a:t>，而类体外函数声明前不能加</a:t>
            </a:r>
            <a:r>
              <a:rPr lang="en-US" dirty="0"/>
              <a:t>inline</a:t>
            </a:r>
            <a:r>
              <a:rPr lang="zh-CN" altLang="en-US" dirty="0"/>
              <a:t>。</a:t>
            </a:r>
            <a:endParaRPr lang="en-US" dirty="0"/>
          </a:p>
        </p:txBody>
      </p:sp>
      <p:pic>
        <p:nvPicPr>
          <p:cNvPr id="4" name="Picture 3">
            <a:extLst>
              <a:ext uri="{FF2B5EF4-FFF2-40B4-BE49-F238E27FC236}">
                <a16:creationId xmlns:a16="http://schemas.microsoft.com/office/drawing/2014/main" id="{378F4EBF-C548-41A6-8764-C1D5271A085E}"/>
              </a:ext>
            </a:extLst>
          </p:cNvPr>
          <p:cNvPicPr>
            <a:picLocks noChangeAspect="1"/>
          </p:cNvPicPr>
          <p:nvPr/>
        </p:nvPicPr>
        <p:blipFill>
          <a:blip r:embed="rId2"/>
          <a:stretch>
            <a:fillRect/>
          </a:stretch>
        </p:blipFill>
        <p:spPr>
          <a:xfrm>
            <a:off x="2065622" y="3846861"/>
            <a:ext cx="3152672" cy="2586808"/>
          </a:xfrm>
          <a:prstGeom prst="rect">
            <a:avLst/>
          </a:prstGeom>
        </p:spPr>
      </p:pic>
      <p:sp>
        <p:nvSpPr>
          <p:cNvPr id="5" name="TextBox 4">
            <a:extLst>
              <a:ext uri="{FF2B5EF4-FFF2-40B4-BE49-F238E27FC236}">
                <a16:creationId xmlns:a16="http://schemas.microsoft.com/office/drawing/2014/main" id="{60D1A5A2-24CE-43B4-80E2-BFBBF89622AC}"/>
              </a:ext>
            </a:extLst>
          </p:cNvPr>
          <p:cNvSpPr txBox="1"/>
          <p:nvPr/>
        </p:nvSpPr>
        <p:spPr>
          <a:xfrm>
            <a:off x="5854791" y="4723304"/>
            <a:ext cx="5376760" cy="1107996"/>
          </a:xfrm>
          <a:prstGeom prst="rect">
            <a:avLst/>
          </a:prstGeom>
          <a:noFill/>
        </p:spPr>
        <p:txBody>
          <a:bodyPr wrap="square" rtlCol="0">
            <a:spAutoFit/>
          </a:bodyPr>
          <a:lstStyle/>
          <a:p>
            <a:r>
              <a:rPr lang="zh-CN" altLang="en-US" sz="2400" dirty="0"/>
              <a:t>在类体内声明了</a:t>
            </a:r>
            <a:r>
              <a:rPr lang="en-US" sz="2400" dirty="0"/>
              <a:t>f()</a:t>
            </a:r>
            <a:r>
              <a:rPr lang="zh-CN" altLang="en-US" sz="2400" dirty="0"/>
              <a:t>是内联成员函数，类体外函数声明前不能再有关键字</a:t>
            </a:r>
            <a:r>
              <a:rPr lang="en-US" sz="2400" dirty="0"/>
              <a:t>inline</a:t>
            </a:r>
            <a:r>
              <a:rPr lang="zh-CN" altLang="en-US" sz="2400" dirty="0"/>
              <a:t>。</a:t>
            </a:r>
            <a:endParaRPr lang="en-US" sz="2400" dirty="0"/>
          </a:p>
          <a:p>
            <a:endParaRPr lang="en-US" dirty="0"/>
          </a:p>
        </p:txBody>
      </p:sp>
    </p:spTree>
    <p:extLst>
      <p:ext uri="{BB962C8B-B14F-4D97-AF65-F5344CB8AC3E}">
        <p14:creationId xmlns:p14="http://schemas.microsoft.com/office/powerpoint/2010/main" val="41325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54DD-E11E-4C4F-8E78-E333B77A22FE}"/>
              </a:ext>
            </a:extLst>
          </p:cNvPr>
          <p:cNvSpPr>
            <a:spLocks noGrp="1"/>
          </p:cNvSpPr>
          <p:nvPr>
            <p:ph type="title"/>
          </p:nvPr>
        </p:nvSpPr>
        <p:spPr/>
        <p:txBody>
          <a:bodyPr/>
          <a:lstStyle/>
          <a:p>
            <a:r>
              <a:rPr lang="zh-CN" altLang="en-US" dirty="0"/>
              <a:t>重定义拷贝构造函数和赋值运算符</a:t>
            </a:r>
            <a:endParaRPr lang="en-US" dirty="0"/>
          </a:p>
        </p:txBody>
      </p:sp>
      <p:sp>
        <p:nvSpPr>
          <p:cNvPr id="3" name="Content Placeholder 2">
            <a:extLst>
              <a:ext uri="{FF2B5EF4-FFF2-40B4-BE49-F238E27FC236}">
                <a16:creationId xmlns:a16="http://schemas.microsoft.com/office/drawing/2014/main" id="{3E05927D-69B4-4748-82AC-1D96796673F1}"/>
              </a:ext>
            </a:extLst>
          </p:cNvPr>
          <p:cNvSpPr>
            <a:spLocks noGrp="1"/>
          </p:cNvSpPr>
          <p:nvPr>
            <p:ph idx="1"/>
          </p:nvPr>
        </p:nvSpPr>
        <p:spPr/>
        <p:txBody>
          <a:bodyPr/>
          <a:lstStyle/>
          <a:p>
            <a:r>
              <a:rPr lang="zh-CN" altLang="en-US" dirty="0"/>
              <a:t>防止共用资源导致的问题“多次销毁</a:t>
            </a:r>
            <a:r>
              <a:rPr lang="en-US" altLang="zh-CN" dirty="0"/>
              <a:t>/</a:t>
            </a:r>
            <a:r>
              <a:rPr lang="zh-CN" altLang="en-US" dirty="0"/>
              <a:t>释放同一个资源”</a:t>
            </a:r>
            <a:endParaRPr lang="en-US" dirty="0"/>
          </a:p>
        </p:txBody>
      </p:sp>
    </p:spTree>
    <p:extLst>
      <p:ext uri="{BB962C8B-B14F-4D97-AF65-F5344CB8AC3E}">
        <p14:creationId xmlns:p14="http://schemas.microsoft.com/office/powerpoint/2010/main" val="12370896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0A91CAF-6F3A-FFF1-7776-A40ECE6E86CF}"/>
              </a:ext>
            </a:extLst>
          </p:cNvPr>
          <p:cNvPicPr>
            <a:picLocks noChangeAspect="1"/>
          </p:cNvPicPr>
          <p:nvPr/>
        </p:nvPicPr>
        <p:blipFill>
          <a:blip r:embed="rId2"/>
          <a:stretch>
            <a:fillRect/>
          </a:stretch>
        </p:blipFill>
        <p:spPr>
          <a:xfrm>
            <a:off x="328209" y="343142"/>
            <a:ext cx="10982616" cy="6181644"/>
          </a:xfrm>
          <a:prstGeom prst="rect">
            <a:avLst/>
          </a:prstGeom>
        </p:spPr>
      </p:pic>
    </p:spTree>
    <p:extLst>
      <p:ext uri="{BB962C8B-B14F-4D97-AF65-F5344CB8AC3E}">
        <p14:creationId xmlns:p14="http://schemas.microsoft.com/office/powerpoint/2010/main" val="23804596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63710C-7C6D-4045-90BB-7AF40F6BA6CC}"/>
              </a:ext>
            </a:extLst>
          </p:cNvPr>
          <p:cNvPicPr>
            <a:picLocks noChangeAspect="1"/>
          </p:cNvPicPr>
          <p:nvPr/>
        </p:nvPicPr>
        <p:blipFill>
          <a:blip r:embed="rId2"/>
          <a:stretch>
            <a:fillRect/>
          </a:stretch>
        </p:blipFill>
        <p:spPr>
          <a:xfrm>
            <a:off x="809146" y="1100626"/>
            <a:ext cx="10364228" cy="3096951"/>
          </a:xfrm>
          <a:prstGeom prst="rect">
            <a:avLst/>
          </a:prstGeom>
        </p:spPr>
      </p:pic>
    </p:spTree>
    <p:extLst>
      <p:ext uri="{BB962C8B-B14F-4D97-AF65-F5344CB8AC3E}">
        <p14:creationId xmlns:p14="http://schemas.microsoft.com/office/powerpoint/2010/main" val="41137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面向对象设计与编程：</a:t>
            </a:r>
            <a:r>
              <a:rPr lang="zh-CN" altLang="en-US" dirty="0">
                <a:solidFill>
                  <a:srgbClr val="0070C0"/>
                </a:solidFill>
              </a:rPr>
              <a:t>类</a:t>
            </a:r>
          </a:p>
        </p:txBody>
      </p:sp>
      <p:sp>
        <p:nvSpPr>
          <p:cNvPr id="3" name="内容占位符 2"/>
          <p:cNvSpPr>
            <a:spLocks noGrp="1"/>
          </p:cNvSpPr>
          <p:nvPr>
            <p:ph idx="1"/>
          </p:nvPr>
        </p:nvSpPr>
        <p:spPr>
          <a:xfrm>
            <a:off x="828473" y="1774555"/>
            <a:ext cx="10515600" cy="4455763"/>
          </a:xfrm>
        </p:spPr>
        <p:txBody>
          <a:bodyPr>
            <a:normAutofit/>
          </a:bodyPr>
          <a:lstStyle/>
          <a:p>
            <a:r>
              <a:rPr lang="zh-CN" altLang="en-US" dirty="0"/>
              <a:t>同一种型号的自行车有很多个具体的自行车对象。这些具体自行车对象都是这个型号自行车的对象（实例）。</a:t>
            </a:r>
            <a:endParaRPr lang="en-US" altLang="zh-CN" dirty="0"/>
          </a:p>
          <a:p>
            <a:r>
              <a:rPr lang="zh-CN" altLang="en-US" dirty="0"/>
              <a:t>面向对象编程中，一个具体的</a:t>
            </a:r>
            <a:r>
              <a:rPr lang="zh-CN" altLang="en-US" b="1" dirty="0">
                <a:solidFill>
                  <a:srgbClr val="FF0000"/>
                </a:solidFill>
              </a:rPr>
              <a:t>对象</a:t>
            </a:r>
            <a:r>
              <a:rPr lang="zh-CN" altLang="en-US" dirty="0"/>
              <a:t>也是它所属</a:t>
            </a:r>
            <a:r>
              <a:rPr lang="zh-CN" altLang="en-US" b="1" dirty="0">
                <a:solidFill>
                  <a:srgbClr val="0070C0"/>
                </a:solidFill>
              </a:rPr>
              <a:t>类</a:t>
            </a:r>
            <a:r>
              <a:rPr lang="zh-CN" altLang="en-US" dirty="0"/>
              <a:t>的实例（对象）。</a:t>
            </a:r>
          </a:p>
        </p:txBody>
      </p:sp>
    </p:spTree>
    <p:extLst>
      <p:ext uri="{BB962C8B-B14F-4D97-AF65-F5344CB8AC3E}">
        <p14:creationId xmlns:p14="http://schemas.microsoft.com/office/powerpoint/2010/main" val="36960957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BBF8F8-5C91-42AF-9008-2324FCF263B3}"/>
              </a:ext>
            </a:extLst>
          </p:cNvPr>
          <p:cNvPicPr>
            <a:picLocks noChangeAspect="1"/>
          </p:cNvPicPr>
          <p:nvPr/>
        </p:nvPicPr>
        <p:blipFill>
          <a:blip r:embed="rId2"/>
          <a:stretch>
            <a:fillRect/>
          </a:stretch>
        </p:blipFill>
        <p:spPr>
          <a:xfrm>
            <a:off x="664118" y="1085439"/>
            <a:ext cx="11047658" cy="4333422"/>
          </a:xfrm>
          <a:prstGeom prst="rect">
            <a:avLst/>
          </a:prstGeom>
        </p:spPr>
      </p:pic>
    </p:spTree>
    <p:extLst>
      <p:ext uri="{BB962C8B-B14F-4D97-AF65-F5344CB8AC3E}">
        <p14:creationId xmlns:p14="http://schemas.microsoft.com/office/powerpoint/2010/main" val="42062701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C67CB-ABD7-4281-8EF1-2F6338700626}"/>
              </a:ext>
            </a:extLst>
          </p:cNvPr>
          <p:cNvPicPr>
            <a:picLocks noChangeAspect="1"/>
          </p:cNvPicPr>
          <p:nvPr/>
        </p:nvPicPr>
        <p:blipFill>
          <a:blip r:embed="rId2"/>
          <a:stretch>
            <a:fillRect/>
          </a:stretch>
        </p:blipFill>
        <p:spPr>
          <a:xfrm>
            <a:off x="519695" y="1103341"/>
            <a:ext cx="11057223" cy="4651317"/>
          </a:xfrm>
          <a:prstGeom prst="rect">
            <a:avLst/>
          </a:prstGeom>
        </p:spPr>
      </p:pic>
    </p:spTree>
    <p:extLst>
      <p:ext uri="{BB962C8B-B14F-4D97-AF65-F5344CB8AC3E}">
        <p14:creationId xmlns:p14="http://schemas.microsoft.com/office/powerpoint/2010/main" val="29444160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1645920"/>
            <a:ext cx="10515600" cy="3383280"/>
          </a:xfrm>
        </p:spPr>
        <p:txBody>
          <a:bodyPr>
            <a:normAutofit/>
          </a:bodyPr>
          <a:lstStyle/>
          <a:p>
            <a:r>
              <a:rPr lang="en-US" altLang="zh-CN" sz="6600" dirty="0"/>
              <a:t>7.11 </a:t>
            </a:r>
            <a:r>
              <a:rPr lang="zh-CN" altLang="en-US" sz="6600" dirty="0"/>
              <a:t>实战：线性表及应用</a:t>
            </a:r>
          </a:p>
        </p:txBody>
      </p:sp>
    </p:spTree>
    <p:extLst>
      <p:ext uri="{BB962C8B-B14F-4D97-AF65-F5344CB8AC3E}">
        <p14:creationId xmlns:p14="http://schemas.microsoft.com/office/powerpoint/2010/main" val="35267100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2766218"/>
            <a:ext cx="10515600" cy="1325563"/>
          </a:xfrm>
        </p:spPr>
        <p:txBody>
          <a:bodyPr>
            <a:normAutofit/>
          </a:bodyPr>
          <a:lstStyle/>
          <a:p>
            <a:r>
              <a:rPr lang="zh-CN" altLang="en-US" sz="6600" dirty="0"/>
              <a:t>顺序表</a:t>
            </a:r>
          </a:p>
        </p:txBody>
      </p:sp>
    </p:spTree>
    <p:extLst>
      <p:ext uri="{BB962C8B-B14F-4D97-AF65-F5344CB8AC3E}">
        <p14:creationId xmlns:p14="http://schemas.microsoft.com/office/powerpoint/2010/main" val="6107078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2766218"/>
            <a:ext cx="10515600" cy="1325563"/>
          </a:xfrm>
        </p:spPr>
        <p:txBody>
          <a:bodyPr>
            <a:normAutofit/>
          </a:bodyPr>
          <a:lstStyle/>
          <a:p>
            <a:r>
              <a:rPr lang="zh-CN" altLang="en-US" sz="6600" dirty="0"/>
              <a:t>链表</a:t>
            </a:r>
          </a:p>
        </p:txBody>
      </p:sp>
    </p:spTree>
    <p:extLst>
      <p:ext uri="{BB962C8B-B14F-4D97-AF65-F5344CB8AC3E}">
        <p14:creationId xmlns:p14="http://schemas.microsoft.com/office/powerpoint/2010/main" val="7332655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F89EB-9290-4793-9560-2D02C7B7BA24}"/>
              </a:ext>
            </a:extLst>
          </p:cNvPr>
          <p:cNvSpPr>
            <a:spLocks noGrp="1"/>
          </p:cNvSpPr>
          <p:nvPr>
            <p:ph type="title"/>
          </p:nvPr>
        </p:nvSpPr>
        <p:spPr/>
        <p:txBody>
          <a:bodyPr/>
          <a:lstStyle/>
          <a:p>
            <a:r>
              <a:rPr lang="zh-CN" altLang="en-US" dirty="0"/>
              <a:t>实例：学生成绩分析程序</a:t>
            </a:r>
          </a:p>
        </p:txBody>
      </p:sp>
      <p:sp>
        <p:nvSpPr>
          <p:cNvPr id="3" name="内容占位符 2">
            <a:extLst>
              <a:ext uri="{FF2B5EF4-FFF2-40B4-BE49-F238E27FC236}">
                <a16:creationId xmlns:a16="http://schemas.microsoft.com/office/drawing/2014/main" id="{1346E88F-6E5F-4CEF-98D9-6DE06BE65DE9}"/>
              </a:ext>
            </a:extLst>
          </p:cNvPr>
          <p:cNvSpPr>
            <a:spLocks noGrp="1"/>
          </p:cNvSpPr>
          <p:nvPr>
            <p:ph idx="1"/>
          </p:nvPr>
        </p:nvSpPr>
        <p:spPr/>
        <p:txBody>
          <a:bodyPr/>
          <a:lstStyle/>
          <a:p>
            <a:r>
              <a:rPr lang="zh-CN" altLang="en-US" dirty="0"/>
              <a:t>输入一组学生成绩</a:t>
            </a:r>
            <a:r>
              <a:rPr lang="en-US" altLang="zh-CN" dirty="0"/>
              <a:t>(</a:t>
            </a:r>
            <a:r>
              <a:rPr lang="zh-CN" altLang="en-US" dirty="0"/>
              <a:t>姓名和分数</a:t>
            </a:r>
            <a:r>
              <a:rPr lang="en-US" altLang="zh-CN" dirty="0"/>
              <a:t>)</a:t>
            </a:r>
            <a:r>
              <a:rPr lang="zh-CN" altLang="en-US" dirty="0"/>
              <a:t>，输出：平均成绩、最高分和最低分。</a:t>
            </a:r>
          </a:p>
        </p:txBody>
      </p:sp>
    </p:spTree>
    <p:extLst>
      <p:ext uri="{BB962C8B-B14F-4D97-AF65-F5344CB8AC3E}">
        <p14:creationId xmlns:p14="http://schemas.microsoft.com/office/powerpoint/2010/main" val="3329570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关注</a:t>
            </a:r>
          </a:p>
        </p:txBody>
      </p:sp>
      <p:sp>
        <p:nvSpPr>
          <p:cNvPr id="3" name="内容占位符 2"/>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zh-CN" altLang="en-US" dirty="0"/>
              <a:t>博客：</a:t>
            </a:r>
            <a:r>
              <a:rPr lang="en-US" altLang="zh-CN" dirty="0">
                <a:hlinkClick r:id="rId3"/>
              </a:rPr>
              <a:t>https://hwdong-net.github.io</a:t>
            </a:r>
            <a:endParaRPr lang="en-US" altLang="zh-CN" dirty="0"/>
          </a:p>
          <a:p>
            <a:pPr marL="0" indent="0" algn="ctr">
              <a:lnSpc>
                <a:spcPct val="170000"/>
              </a:lnSpc>
              <a:buNone/>
            </a:pPr>
            <a:r>
              <a:rPr lang="en-US" altLang="zh-CN" dirty="0"/>
              <a:t>Udemy</a:t>
            </a:r>
            <a:r>
              <a:rPr lang="zh-CN" altLang="en-US" dirty="0"/>
              <a:t>课程：</a:t>
            </a:r>
            <a:r>
              <a:rPr lang="en-US" altLang="zh-CN" dirty="0">
                <a:hlinkClick r:id="rId4"/>
              </a:rPr>
              <a:t>https://www.udemy.com/user/hwd/</a:t>
            </a:r>
            <a:endParaRPr lang="en-US" altLang="zh-CN" dirty="0"/>
          </a:p>
          <a:p>
            <a:pPr marL="0" indent="0" algn="ctr">
              <a:lnSpc>
                <a:spcPct val="170000"/>
              </a:lnSpc>
              <a:buNone/>
            </a:pP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3708</Words>
  <Application>Microsoft Office PowerPoint</Application>
  <PresentationFormat>宽屏</PresentationFormat>
  <Paragraphs>408</Paragraphs>
  <Slides>96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96</vt:i4>
      </vt:variant>
    </vt:vector>
  </HeadingPairs>
  <TitlesOfParts>
    <vt:vector size="103" baseType="lpstr">
      <vt:lpstr>Noto Sans Blk</vt:lpstr>
      <vt:lpstr>Noto Sans Cond Med</vt:lpstr>
      <vt:lpstr>微软雅黑</vt:lpstr>
      <vt:lpstr>Arial</vt:lpstr>
      <vt:lpstr>Calibri</vt:lpstr>
      <vt:lpstr>Calibri Light</vt:lpstr>
      <vt:lpstr>Office 主题​​</vt:lpstr>
      <vt:lpstr>7. 类和对象</vt:lpstr>
      <vt:lpstr>7.1  面向对象编程</vt:lpstr>
      <vt:lpstr>过程式编程</vt:lpstr>
      <vt:lpstr>过程式编程</vt:lpstr>
      <vt:lpstr>面向对象设计与编程：对象</vt:lpstr>
      <vt:lpstr>面向对象设计与编程：对象</vt:lpstr>
      <vt:lpstr>面向对象设计与编程：对象</vt:lpstr>
      <vt:lpstr>面向对象设计与编程：对象</vt:lpstr>
      <vt:lpstr>面向对象设计与编程：类</vt:lpstr>
      <vt:lpstr>面向对象设计</vt:lpstr>
      <vt:lpstr>面向对象设计</vt:lpstr>
      <vt:lpstr>面向对象设计</vt:lpstr>
      <vt:lpstr>面向对象设计</vt:lpstr>
      <vt:lpstr>不同思考方式： 面向对象编程  vs 过程式编程</vt:lpstr>
      <vt:lpstr>C++的面向对象特性：用户定义类型 </vt:lpstr>
      <vt:lpstr>C++的面向对象特性：用户定义类型 </vt:lpstr>
      <vt:lpstr>类和对象</vt:lpstr>
      <vt:lpstr>成员访问运算符.</vt:lpstr>
      <vt:lpstr>对象数组</vt:lpstr>
      <vt:lpstr>类类型的指针变量</vt:lpstr>
      <vt:lpstr>间接访问运算符-&gt;、取内容运算符符*</vt:lpstr>
      <vt:lpstr>可以指向动态分配的对象</vt:lpstr>
      <vt:lpstr>类的成员函数</vt:lpstr>
      <vt:lpstr>类体外定义成员函数</vt:lpstr>
      <vt:lpstr>this指针</vt:lpstr>
      <vt:lpstr>this指针</vt:lpstr>
      <vt:lpstr>this指针</vt:lpstr>
      <vt:lpstr>类对象的大小</vt:lpstr>
      <vt:lpstr>构造函数</vt:lpstr>
      <vt:lpstr>（默认）构造函数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初始化成员列表</vt:lpstr>
      <vt:lpstr>初始化成员列表</vt:lpstr>
      <vt:lpstr>拷贝构造函数</vt:lpstr>
      <vt:lpstr>默认拷贝构造函数</vt:lpstr>
      <vt:lpstr>PowerPoint 演示文稿</vt:lpstr>
      <vt:lpstr>PowerPoint 演示文稿</vt:lpstr>
      <vt:lpstr>赋值运算符：operator=</vt:lpstr>
      <vt:lpstr>赋值运算符：operator=</vt:lpstr>
      <vt:lpstr>PowerPoint 演示文稿</vt:lpstr>
      <vt:lpstr>赋值运算符：右结合性</vt:lpstr>
      <vt:lpstr>隐式类型转换</vt:lpstr>
      <vt:lpstr>隐式类型转换</vt:lpstr>
      <vt:lpstr>explicit禁止隐含类型转换</vt:lpstr>
      <vt:lpstr>explicit禁止隐含类型转换</vt:lpstr>
      <vt:lpstr>explicit禁止隐含类型转换</vt:lpstr>
      <vt:lpstr>委托构造函数</vt:lpstr>
      <vt:lpstr>委托构造函数</vt:lpstr>
      <vt:lpstr>delete</vt:lpstr>
      <vt:lpstr>delete</vt:lpstr>
      <vt:lpstr>类对象数组</vt:lpstr>
      <vt:lpstr>类对象数组</vt:lpstr>
      <vt:lpstr>访问控制和接口</vt:lpstr>
      <vt:lpstr>访问控制和接口</vt:lpstr>
      <vt:lpstr>const对象</vt:lpstr>
      <vt:lpstr>PowerPoint 演示文稿</vt:lpstr>
      <vt:lpstr>const成员函数</vt:lpstr>
      <vt:lpstr>重载const</vt:lpstr>
      <vt:lpstr>PowerPoint 演示文稿</vt:lpstr>
      <vt:lpstr>PowerPoint 演示文稿</vt:lpstr>
      <vt:lpstr>PowerPoint 演示文稿</vt:lpstr>
      <vt:lpstr>mutable成员变量</vt:lpstr>
      <vt:lpstr>PowerPoint 演示文稿</vt:lpstr>
      <vt:lpstr>析构函数</vt:lpstr>
      <vt:lpstr>PowerPoint 演示文稿</vt:lpstr>
      <vt:lpstr>PowerPoint 演示文稿</vt:lpstr>
      <vt:lpstr>PowerPoint 演示文稿</vt:lpstr>
      <vt:lpstr>内存泄漏</vt:lpstr>
      <vt:lpstr>static静态成员</vt:lpstr>
      <vt:lpstr>static静态成员</vt:lpstr>
      <vt:lpstr>static静态成员</vt:lpstr>
      <vt:lpstr>PowerPoint 演示文稿</vt:lpstr>
      <vt:lpstr>静态const成员变量</vt:lpstr>
      <vt:lpstr>静态成员函数(static member function)</vt:lpstr>
      <vt:lpstr>PowerPoint 演示文稿</vt:lpstr>
      <vt:lpstr>PowerPoint 演示文稿</vt:lpstr>
      <vt:lpstr>类自身类型的静态成员变量</vt:lpstr>
      <vt:lpstr>类自身类型的静态成员变量</vt:lpstr>
      <vt:lpstr>友元friend</vt:lpstr>
      <vt:lpstr>内联成员函数</vt:lpstr>
      <vt:lpstr>重定义拷贝构造函数和赋值运算符</vt:lpstr>
      <vt:lpstr>PowerPoint 演示文稿</vt:lpstr>
      <vt:lpstr>PowerPoint 演示文稿</vt:lpstr>
      <vt:lpstr>PowerPoint 演示文稿</vt:lpstr>
      <vt:lpstr>PowerPoint 演示文稿</vt:lpstr>
      <vt:lpstr>7.11 实战：线性表及应用</vt:lpstr>
      <vt:lpstr>顺序表</vt:lpstr>
      <vt:lpstr>链表</vt:lpstr>
      <vt:lpstr>实例：学生成绩分析程序</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hongwei</dc:creator>
  <cp:lastModifiedBy>D. Wei</cp:lastModifiedBy>
  <cp:revision>131</cp:revision>
  <dcterms:created xsi:type="dcterms:W3CDTF">2019-12-18T10:06:29Z</dcterms:created>
  <dcterms:modified xsi:type="dcterms:W3CDTF">2023-04-11T00:59:45Z</dcterms:modified>
</cp:coreProperties>
</file>