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82" r:id="rId3"/>
    <p:sldId id="493" r:id="rId4"/>
    <p:sldId id="534" r:id="rId5"/>
    <p:sldId id="535" r:id="rId6"/>
    <p:sldId id="536" r:id="rId7"/>
    <p:sldId id="537" r:id="rId8"/>
    <p:sldId id="538" r:id="rId9"/>
    <p:sldId id="539" r:id="rId10"/>
    <p:sldId id="540" r:id="rId11"/>
    <p:sldId id="541" r:id="rId12"/>
    <p:sldId id="542" r:id="rId13"/>
    <p:sldId id="543" r:id="rId14"/>
    <p:sldId id="544" r:id="rId15"/>
    <p:sldId id="545" r:id="rId16"/>
    <p:sldId id="546" r:id="rId17"/>
    <p:sldId id="547" r:id="rId18"/>
    <p:sldId id="548" r:id="rId19"/>
    <p:sldId id="549" r:id="rId20"/>
    <p:sldId id="551" r:id="rId21"/>
    <p:sldId id="552" r:id="rId22"/>
    <p:sldId id="553" r:id="rId23"/>
    <p:sldId id="554" r:id="rId24"/>
    <p:sldId id="555" r:id="rId25"/>
    <p:sldId id="583" r:id="rId26"/>
    <p:sldId id="557" r:id="rId27"/>
    <p:sldId id="558" r:id="rId28"/>
    <p:sldId id="559" r:id="rId29"/>
    <p:sldId id="560" r:id="rId30"/>
    <p:sldId id="561" r:id="rId31"/>
    <p:sldId id="584" r:id="rId32"/>
    <p:sldId id="562" r:id="rId33"/>
    <p:sldId id="564" r:id="rId34"/>
    <p:sldId id="563" r:id="rId35"/>
    <p:sldId id="565" r:id="rId36"/>
    <p:sldId id="566" r:id="rId37"/>
    <p:sldId id="567" r:id="rId38"/>
    <p:sldId id="569" r:id="rId39"/>
    <p:sldId id="572" r:id="rId40"/>
    <p:sldId id="570" r:id="rId41"/>
    <p:sldId id="573" r:id="rId42"/>
    <p:sldId id="568" r:id="rId43"/>
    <p:sldId id="585" r:id="rId44"/>
    <p:sldId id="574" r:id="rId45"/>
    <p:sldId id="586" r:id="rId46"/>
    <p:sldId id="571" r:id="rId47"/>
    <p:sldId id="575" r:id="rId48"/>
    <p:sldId id="576" r:id="rId49"/>
    <p:sldId id="587" r:id="rId50"/>
    <p:sldId id="589" r:id="rId51"/>
    <p:sldId id="588" r:id="rId52"/>
    <p:sldId id="590" r:id="rId53"/>
    <p:sldId id="577" r:id="rId54"/>
    <p:sldId id="578" r:id="rId55"/>
    <p:sldId id="592" r:id="rId56"/>
    <p:sldId id="579" r:id="rId57"/>
    <p:sldId id="593" r:id="rId58"/>
    <p:sldId id="595" r:id="rId59"/>
    <p:sldId id="594" r:id="rId60"/>
    <p:sldId id="596" r:id="rId61"/>
    <p:sldId id="597" r:id="rId62"/>
    <p:sldId id="598" r:id="rId63"/>
    <p:sldId id="599" r:id="rId64"/>
    <p:sldId id="581" r:id="rId65"/>
    <p:sldId id="600" r:id="rId66"/>
    <p:sldId id="580" r:id="rId67"/>
    <p:sldId id="49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6"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A1CE7-37A8-4BE3-924A-E09E8872DF74}"/>
              </a:ext>
            </a:extLst>
          </p:cNvPr>
          <p:cNvSpPr>
            <a:spLocks noGrp="1"/>
          </p:cNvSpPr>
          <p:nvPr>
            <p:ph type="ctrTitle"/>
          </p:nvPr>
        </p:nvSpPr>
        <p:spPr>
          <a:xfrm>
            <a:off x="1524000" y="1122363"/>
            <a:ext cx="9144000" cy="2387600"/>
          </a:xfrm>
        </p:spPr>
        <p:txBody>
          <a:bodyPr anchor="b"/>
          <a:lstStyle>
            <a:lvl1pPr algn="ctr">
              <a:defRPr sz="6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B41ED82D-D739-418B-9E47-0AAEB71401E5}"/>
              </a:ext>
            </a:extLst>
          </p:cNvPr>
          <p:cNvSpPr>
            <a:spLocks noGrp="1"/>
          </p:cNvSpPr>
          <p:nvPr>
            <p:ph type="subTitle" idx="1"/>
          </p:nvPr>
        </p:nvSpPr>
        <p:spPr>
          <a:xfrm>
            <a:off x="1524000" y="4296792"/>
            <a:ext cx="9144000" cy="961007"/>
          </a:xfrm>
        </p:spPr>
        <p:txBody>
          <a:bodyPr/>
          <a:lstStyle>
            <a:lvl1pPr marL="0" indent="0" algn="ctr">
              <a:buNone/>
              <a:defRPr sz="2400">
                <a:latin typeface="Noto Sans Cond Med" panose="020B0606040504020204" pitchFamily="34"/>
                <a:ea typeface="Noto Sans Cond Med" panose="020B0606040504020204" pitchFamily="34"/>
                <a:cs typeface="Noto Sans Cond Med" panose="020B06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日期占位符 3">
            <a:extLst>
              <a:ext uri="{FF2B5EF4-FFF2-40B4-BE49-F238E27FC236}">
                <a16:creationId xmlns:a16="http://schemas.microsoft.com/office/drawing/2014/main" id="{3C198445-F205-4173-8A56-9AE580C9CB84}"/>
              </a:ext>
            </a:extLst>
          </p:cNvPr>
          <p:cNvSpPr>
            <a:spLocks noGrp="1"/>
          </p:cNvSpPr>
          <p:nvPr>
            <p:ph type="dt" sz="half" idx="10"/>
          </p:nvPr>
        </p:nvSpPr>
        <p:spPr/>
        <p:txBody>
          <a:bodyPr/>
          <a:lstStyle/>
          <a:p>
            <a:fld id="{7446675E-4889-44FE-B0A7-E22014FD8576}" type="datetimeFigureOut">
              <a:rPr lang="en-US" smtClean="0"/>
              <a:t>5/24/2021</a:t>
            </a:fld>
            <a:endParaRPr lang="en-US"/>
          </a:p>
        </p:txBody>
      </p:sp>
      <p:sp>
        <p:nvSpPr>
          <p:cNvPr id="5" name="页脚占位符 4">
            <a:extLst>
              <a:ext uri="{FF2B5EF4-FFF2-40B4-BE49-F238E27FC236}">
                <a16:creationId xmlns:a16="http://schemas.microsoft.com/office/drawing/2014/main" id="{01F3573A-AF84-4F98-920D-77A60E1F14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E75709B-2506-48C3-AA83-030CAF5AC1F4}"/>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67131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FA14-37BF-410D-B699-6E657F91A7D6}"/>
              </a:ext>
            </a:extLst>
          </p:cNvPr>
          <p:cNvSpPr>
            <a:spLocks noGrp="1"/>
          </p:cNvSpPr>
          <p:nvPr>
            <p:ph type="title"/>
          </p:nvPr>
        </p:nvSpPr>
        <p:spPr>
          <a:xfrm>
            <a:off x="838200" y="365125"/>
            <a:ext cx="10515600" cy="1103189"/>
          </a:xfrm>
        </p:spPr>
        <p:txBody>
          <a:bodyPr>
            <a:normAutofit/>
          </a:bodyPr>
          <a:lstStyle>
            <a:lvl1pPr algn="ctr">
              <a:defRPr sz="38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48316C6A-895C-48C5-850D-5C4856ECF3DA}"/>
              </a:ext>
            </a:extLst>
          </p:cNvPr>
          <p:cNvSpPr>
            <a:spLocks noGrp="1"/>
          </p:cNvSpPr>
          <p:nvPr>
            <p:ph idx="1"/>
          </p:nvPr>
        </p:nvSpPr>
        <p:spPr>
          <a:xfrm>
            <a:off x="838200" y="1608992"/>
            <a:ext cx="10515600" cy="4567971"/>
          </a:xfrm>
        </p:spPr>
        <p:txBody>
          <a:bodyPr>
            <a:normAutofit/>
          </a:bodyPr>
          <a:lstStyle>
            <a:lvl1pPr>
              <a:lnSpc>
                <a:spcPct val="130000"/>
              </a:lnSpc>
              <a:spcBef>
                <a:spcPts val="0"/>
              </a:spcBef>
              <a:defRPr sz="2800">
                <a:latin typeface="Noto Sans Cond Med" panose="020B0606040504020204" pitchFamily="34"/>
                <a:ea typeface="Noto Sans Cond Med" panose="020B0606040504020204" pitchFamily="34"/>
                <a:cs typeface="Noto Sans Cond Med" panose="020B0606040504020204" pitchFamily="34"/>
              </a:defRPr>
            </a:lvl1pPr>
            <a:lvl2pPr>
              <a:lnSpc>
                <a:spcPct val="130000"/>
              </a:lnSpc>
              <a:spcBef>
                <a:spcPts val="0"/>
              </a:spcBef>
              <a:defRPr sz="2600">
                <a:latin typeface="Noto Sans Cond Med" panose="020B0606040504020204" pitchFamily="34"/>
                <a:ea typeface="Noto Sans Cond Med" panose="020B0606040504020204" pitchFamily="34"/>
                <a:cs typeface="Noto Sans Cond Med" panose="020B0606040504020204" pitchFamily="34"/>
              </a:defRPr>
            </a:lvl2pPr>
            <a:lvl3pPr>
              <a:lnSpc>
                <a:spcPct val="130000"/>
              </a:lnSpc>
              <a:spcBef>
                <a:spcPts val="0"/>
              </a:spcBef>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4" name="日期占位符 3">
            <a:extLst>
              <a:ext uri="{FF2B5EF4-FFF2-40B4-BE49-F238E27FC236}">
                <a16:creationId xmlns:a16="http://schemas.microsoft.com/office/drawing/2014/main" id="{AB3BF9A0-910E-4A20-B319-FBD7B357746D}"/>
              </a:ext>
            </a:extLst>
          </p:cNvPr>
          <p:cNvSpPr>
            <a:spLocks noGrp="1"/>
          </p:cNvSpPr>
          <p:nvPr>
            <p:ph type="dt" sz="half" idx="10"/>
          </p:nvPr>
        </p:nvSpPr>
        <p:spPr/>
        <p:txBody>
          <a:bodyPr/>
          <a:lstStyle/>
          <a:p>
            <a:fld id="{7446675E-4889-44FE-B0A7-E22014FD8576}" type="datetimeFigureOut">
              <a:rPr lang="en-US" smtClean="0"/>
              <a:t>5/24/2021</a:t>
            </a:fld>
            <a:endParaRPr lang="en-US"/>
          </a:p>
        </p:txBody>
      </p:sp>
      <p:sp>
        <p:nvSpPr>
          <p:cNvPr id="5" name="页脚占位符 4">
            <a:extLst>
              <a:ext uri="{FF2B5EF4-FFF2-40B4-BE49-F238E27FC236}">
                <a16:creationId xmlns:a16="http://schemas.microsoft.com/office/drawing/2014/main" id="{6614D2A7-6D83-4E99-8875-4B2CFF94D7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9C8B1B-7E12-496A-AB2C-81A34801FE7F}"/>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13104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54F5A-A558-4AED-955F-6677455BE9F4}"/>
              </a:ext>
            </a:extLst>
          </p:cNvPr>
          <p:cNvSpPr>
            <a:spLocks noGrp="1"/>
          </p:cNvSpPr>
          <p:nvPr>
            <p:ph type="title"/>
          </p:nvPr>
        </p:nvSpPr>
        <p:spPr>
          <a:xfrm>
            <a:off x="838200" y="541538"/>
            <a:ext cx="10515600" cy="772357"/>
          </a:xfrm>
        </p:spPr>
        <p:txBody>
          <a:bodyPr>
            <a:normAutofit/>
          </a:bodyPr>
          <a:lstStyle>
            <a:lvl1pPr algn="l">
              <a:defRPr sz="32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C0C5332F-D2EF-45C1-B983-C9E6E491A78D}"/>
              </a:ext>
            </a:extLst>
          </p:cNvPr>
          <p:cNvSpPr>
            <a:spLocks noGrp="1"/>
          </p:cNvSpPr>
          <p:nvPr>
            <p:ph type="dt" sz="half" idx="10"/>
          </p:nvPr>
        </p:nvSpPr>
        <p:spPr/>
        <p:txBody>
          <a:bodyPr/>
          <a:lstStyle/>
          <a:p>
            <a:fld id="{7446675E-4889-44FE-B0A7-E22014FD8576}" type="datetimeFigureOut">
              <a:rPr lang="en-US" smtClean="0"/>
              <a:t>5/24/2021</a:t>
            </a:fld>
            <a:endParaRPr lang="en-US"/>
          </a:p>
        </p:txBody>
      </p:sp>
      <p:sp>
        <p:nvSpPr>
          <p:cNvPr id="4" name="页脚占位符 3">
            <a:extLst>
              <a:ext uri="{FF2B5EF4-FFF2-40B4-BE49-F238E27FC236}">
                <a16:creationId xmlns:a16="http://schemas.microsoft.com/office/drawing/2014/main" id="{136DD3E3-5806-4AEE-81A3-6458642EBA0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03F6ACDC-6082-4DB2-A67E-D5B2CF956AE9}"/>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F6008C70-3CCE-4D96-90F9-D92E19ACCBAF}"/>
              </a:ext>
            </a:extLst>
          </p:cNvPr>
          <p:cNvSpPr>
            <a:spLocks noGrp="1"/>
          </p:cNvSpPr>
          <p:nvPr>
            <p:ph idx="1"/>
          </p:nvPr>
        </p:nvSpPr>
        <p:spPr>
          <a:xfrm>
            <a:off x="838200" y="1553592"/>
            <a:ext cx="10515600" cy="4623371"/>
          </a:xfrm>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Tree>
    <p:extLst>
      <p:ext uri="{BB962C8B-B14F-4D97-AF65-F5344CB8AC3E}">
        <p14:creationId xmlns:p14="http://schemas.microsoft.com/office/powerpoint/2010/main" val="416094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0403-4F27-420E-9E2A-9B3EA355CD31}"/>
              </a:ext>
            </a:extLst>
          </p:cNvPr>
          <p:cNvSpPr>
            <a:spLocks noGrp="1"/>
          </p:cNvSpPr>
          <p:nvPr>
            <p:ph type="title"/>
          </p:nvPr>
        </p:nvSpPr>
        <p:spPr/>
        <p:txBody>
          <a:bodyPr>
            <a:normAutofit/>
          </a:bodyPr>
          <a:lstStyle>
            <a:lvl1pPr algn="ctr">
              <a:defRPr sz="4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D8F473C5-9557-4E95-9805-167C184EDB7B}"/>
              </a:ext>
            </a:extLst>
          </p:cNvPr>
          <p:cNvSpPr>
            <a:spLocks noGrp="1"/>
          </p:cNvSpPr>
          <p:nvPr>
            <p:ph type="dt" sz="half" idx="10"/>
          </p:nvPr>
        </p:nvSpPr>
        <p:spPr/>
        <p:txBody>
          <a:bodyPr/>
          <a:lstStyle/>
          <a:p>
            <a:fld id="{7446675E-4889-44FE-B0A7-E22014FD8576}" type="datetimeFigureOut">
              <a:rPr lang="en-US" smtClean="0"/>
              <a:t>5/24/2021</a:t>
            </a:fld>
            <a:endParaRPr lang="en-US"/>
          </a:p>
        </p:txBody>
      </p:sp>
      <p:sp>
        <p:nvSpPr>
          <p:cNvPr id="4" name="页脚占位符 3">
            <a:extLst>
              <a:ext uri="{FF2B5EF4-FFF2-40B4-BE49-F238E27FC236}">
                <a16:creationId xmlns:a16="http://schemas.microsoft.com/office/drawing/2014/main" id="{1F7F150E-7F8B-496F-AFAB-EDA2BD4A034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C5E467-A0C0-47CD-905B-8116F837E000}"/>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B7099FBC-3ADD-4385-BCCC-FC171F0912EC}"/>
              </a:ext>
            </a:extLst>
          </p:cNvPr>
          <p:cNvSpPr>
            <a:spLocks noGrp="1"/>
          </p:cNvSpPr>
          <p:nvPr>
            <p:ph idx="1"/>
          </p:nvPr>
        </p:nvSpPr>
        <p:spPr>
          <a:xfrm>
            <a:off x="2636668" y="1953087"/>
            <a:ext cx="6684885" cy="3515558"/>
          </a:xfrm>
        </p:spPr>
        <p:txBody>
          <a:bodyPr>
            <a:normAutofit/>
          </a:bodyPr>
          <a:lstStyle>
            <a:lvl1pPr>
              <a:lnSpc>
                <a:spcPct val="150000"/>
              </a:lnSpc>
              <a:spcBef>
                <a:spcPts val="600"/>
              </a:spcBef>
              <a:defRPr sz="30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endParaRPr lang="en-US" altLang="zh-CN" dirty="0"/>
          </a:p>
          <a:p>
            <a:pPr lvl="0"/>
            <a:r>
              <a:rPr lang="en-US" altLang="zh-CN" dirty="0" err="1"/>
              <a:t>Gh</a:t>
            </a:r>
            <a:r>
              <a:rPr lang="en-US" altLang="zh-CN" dirty="0"/>
              <a:t> </a:t>
            </a:r>
          </a:p>
          <a:p>
            <a:pPr lvl="0"/>
            <a:endParaRPr lang="zh-CN" altLang="en-US" dirty="0"/>
          </a:p>
        </p:txBody>
      </p:sp>
    </p:spTree>
    <p:extLst>
      <p:ext uri="{BB962C8B-B14F-4D97-AF65-F5344CB8AC3E}">
        <p14:creationId xmlns:p14="http://schemas.microsoft.com/office/powerpoint/2010/main" val="2992685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F59353-42D6-4770-A42D-CFBFA0FE2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CF28594-9B42-4E10-9A3E-1F030C738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6741A5-096F-430F-9B87-0FE63F257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6675E-4889-44FE-B0A7-E22014FD8576}" type="datetimeFigureOut">
              <a:rPr lang="en-US" smtClean="0"/>
              <a:t>5/24/2021</a:t>
            </a:fld>
            <a:endParaRPr lang="en-US"/>
          </a:p>
        </p:txBody>
      </p:sp>
      <p:sp>
        <p:nvSpPr>
          <p:cNvPr id="5" name="页脚占位符 4">
            <a:extLst>
              <a:ext uri="{FF2B5EF4-FFF2-40B4-BE49-F238E27FC236}">
                <a16:creationId xmlns:a16="http://schemas.microsoft.com/office/drawing/2014/main" id="{AB2293FE-C624-4848-A107-D3439089D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126965E-B2A5-408F-A0B8-43BFAB3B8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E9C2-6C29-4739-A70A-52BA77FB7611}" type="slidenum">
              <a:rPr lang="en-US" smtClean="0"/>
              <a:t>‹#›</a:t>
            </a:fld>
            <a:endParaRPr lang="en-US"/>
          </a:p>
        </p:txBody>
      </p:sp>
    </p:spTree>
    <p:extLst>
      <p:ext uri="{BB962C8B-B14F-4D97-AF65-F5344CB8AC3E}">
        <p14:creationId xmlns:p14="http://schemas.microsoft.com/office/powerpoint/2010/main" val="415072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7.xml.rels><?xml version="1.0" encoding="UTF-8" standalone="yes"?>
<Relationships xmlns="http://schemas.openxmlformats.org/package/2006/relationships"><Relationship Id="rId3" Type="http://schemas.openxmlformats.org/officeDocument/2006/relationships/hyperlink" Target="https://hwdong-net.github.io/"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twitter.com/hwdo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a:xfrm>
            <a:off x="1470734" y="864911"/>
            <a:ext cx="9144000" cy="2387600"/>
          </a:xfrm>
        </p:spPr>
        <p:txBody>
          <a:bodyPr/>
          <a:lstStyle/>
          <a:p>
            <a:r>
              <a:rPr lang="zh-CN" altLang="en-US" b="1" dirty="0"/>
              <a:t>第</a:t>
            </a:r>
            <a:r>
              <a:rPr lang="en-US" altLang="zh-CN" b="1" dirty="0"/>
              <a:t>9</a:t>
            </a:r>
            <a:r>
              <a:rPr lang="zh-CN" altLang="en-US" b="1" dirty="0"/>
              <a:t>章  派生类</a:t>
            </a:r>
            <a:br>
              <a:rPr lang="en-US" altLang="zh-CN" b="1" dirty="0"/>
            </a:br>
            <a:r>
              <a:rPr lang="en-US" altLang="zh-CN" b="1" dirty="0"/>
              <a:t>Derived class</a:t>
            </a:r>
            <a:endParaRPr lang="en-US" dirty="0"/>
          </a:p>
        </p:txBody>
      </p:sp>
      <p:sp>
        <p:nvSpPr>
          <p:cNvPr id="3" name="副标题 2">
            <a:extLst>
              <a:ext uri="{FF2B5EF4-FFF2-40B4-BE49-F238E27FC236}">
                <a16:creationId xmlns:a16="http://schemas.microsoft.com/office/drawing/2014/main" id="{1BCB3508-55D9-4952-9929-9DCA3C561DC3}"/>
              </a:ext>
            </a:extLst>
          </p:cNvPr>
          <p:cNvSpPr>
            <a:spLocks noGrp="1"/>
          </p:cNvSpPr>
          <p:nvPr>
            <p:ph type="subTitle" idx="1"/>
          </p:nvPr>
        </p:nvSpPr>
        <p:spPr/>
        <p:txBody>
          <a:bodyPr>
            <a:noAutofit/>
          </a:bodyPr>
          <a:lstStyle/>
          <a:p>
            <a:r>
              <a:rPr lang="en-US" sz="2800" dirty="0" err="1"/>
              <a:t>Youtube</a:t>
            </a:r>
            <a:r>
              <a:rPr lang="zh-CN" altLang="en-US" sz="2800" dirty="0"/>
              <a:t>频道： </a:t>
            </a:r>
            <a:r>
              <a:rPr lang="en-US" altLang="zh-CN" sz="2800" dirty="0"/>
              <a:t>hwdong</a:t>
            </a:r>
            <a:endParaRPr lang="en-US" sz="2800" dirty="0"/>
          </a:p>
          <a:p>
            <a:r>
              <a:rPr lang="en-US" sz="2800" dirty="0"/>
              <a:t>http://hwdong-net.github.io</a:t>
            </a:r>
          </a:p>
        </p:txBody>
      </p:sp>
    </p:spTree>
    <p:extLst>
      <p:ext uri="{BB962C8B-B14F-4D97-AF65-F5344CB8AC3E}">
        <p14:creationId xmlns:p14="http://schemas.microsoft.com/office/powerpoint/2010/main" val="427010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37139-885A-4373-A9F1-3696677CF847}"/>
              </a:ext>
            </a:extLst>
          </p:cNvPr>
          <p:cNvSpPr>
            <a:spLocks noGrp="1"/>
          </p:cNvSpPr>
          <p:nvPr>
            <p:ph type="title"/>
          </p:nvPr>
        </p:nvSpPr>
        <p:spPr/>
        <p:txBody>
          <a:bodyPr/>
          <a:lstStyle/>
          <a:p>
            <a:r>
              <a:rPr lang="en-US" dirty="0"/>
              <a:t>Ball(</a:t>
            </a:r>
            <a:r>
              <a:rPr lang="zh-CN" altLang="en-US" dirty="0"/>
              <a:t>球</a:t>
            </a:r>
            <a:r>
              <a:rPr lang="en-US" altLang="zh-CN" dirty="0"/>
              <a:t>)</a:t>
            </a:r>
            <a:r>
              <a:rPr lang="zh-CN" altLang="en-US" dirty="0"/>
              <a:t>是一个特殊的精灵</a:t>
            </a:r>
            <a:endParaRPr lang="en-US" dirty="0"/>
          </a:p>
        </p:txBody>
      </p:sp>
      <p:pic>
        <p:nvPicPr>
          <p:cNvPr id="4" name="图片 3">
            <a:extLst>
              <a:ext uri="{FF2B5EF4-FFF2-40B4-BE49-F238E27FC236}">
                <a16:creationId xmlns:a16="http://schemas.microsoft.com/office/drawing/2014/main" id="{D3E7D2DB-3C7A-4348-AB5D-69F9123B18EB}"/>
              </a:ext>
            </a:extLst>
          </p:cNvPr>
          <p:cNvPicPr>
            <a:picLocks noChangeAspect="1"/>
          </p:cNvPicPr>
          <p:nvPr/>
        </p:nvPicPr>
        <p:blipFill>
          <a:blip r:embed="rId2"/>
          <a:stretch>
            <a:fillRect/>
          </a:stretch>
        </p:blipFill>
        <p:spPr>
          <a:xfrm>
            <a:off x="1062037" y="1711007"/>
            <a:ext cx="4726228" cy="1235393"/>
          </a:xfrm>
          <a:prstGeom prst="rect">
            <a:avLst/>
          </a:prstGeom>
        </p:spPr>
      </p:pic>
    </p:spTree>
    <p:extLst>
      <p:ext uri="{BB962C8B-B14F-4D97-AF65-F5344CB8AC3E}">
        <p14:creationId xmlns:p14="http://schemas.microsoft.com/office/powerpoint/2010/main" val="181319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37139-885A-4373-A9F1-3696677CF847}"/>
              </a:ext>
            </a:extLst>
          </p:cNvPr>
          <p:cNvSpPr>
            <a:spLocks noGrp="1"/>
          </p:cNvSpPr>
          <p:nvPr>
            <p:ph type="title"/>
          </p:nvPr>
        </p:nvSpPr>
        <p:spPr/>
        <p:txBody>
          <a:bodyPr/>
          <a:lstStyle/>
          <a:p>
            <a:r>
              <a:rPr lang="en-US" dirty="0"/>
              <a:t>Paddle(</a:t>
            </a:r>
            <a:r>
              <a:rPr lang="zh-CN" altLang="en-US" dirty="0"/>
              <a:t>球拍</a:t>
            </a:r>
            <a:r>
              <a:rPr lang="en-US" altLang="zh-CN" dirty="0"/>
              <a:t>)</a:t>
            </a:r>
            <a:r>
              <a:rPr lang="zh-CN" altLang="en-US" dirty="0"/>
              <a:t>是一个特殊的精灵</a:t>
            </a:r>
            <a:endParaRPr lang="en-US" dirty="0"/>
          </a:p>
        </p:txBody>
      </p:sp>
      <p:pic>
        <p:nvPicPr>
          <p:cNvPr id="6" name="图片 5">
            <a:extLst>
              <a:ext uri="{FF2B5EF4-FFF2-40B4-BE49-F238E27FC236}">
                <a16:creationId xmlns:a16="http://schemas.microsoft.com/office/drawing/2014/main" id="{7DDC56FD-056D-4ECA-B6F9-F411C9EBC21C}"/>
              </a:ext>
            </a:extLst>
          </p:cNvPr>
          <p:cNvPicPr>
            <a:picLocks noChangeAspect="1"/>
          </p:cNvPicPr>
          <p:nvPr/>
        </p:nvPicPr>
        <p:blipFill>
          <a:blip r:embed="rId2"/>
          <a:stretch>
            <a:fillRect/>
          </a:stretch>
        </p:blipFill>
        <p:spPr>
          <a:xfrm>
            <a:off x="1055052" y="1641157"/>
            <a:ext cx="8293326" cy="1884363"/>
          </a:xfrm>
          <a:prstGeom prst="rect">
            <a:avLst/>
          </a:prstGeom>
        </p:spPr>
      </p:pic>
      <p:pic>
        <p:nvPicPr>
          <p:cNvPr id="7" name="图片 6">
            <a:extLst>
              <a:ext uri="{FF2B5EF4-FFF2-40B4-BE49-F238E27FC236}">
                <a16:creationId xmlns:a16="http://schemas.microsoft.com/office/drawing/2014/main" id="{702081A0-5BA3-41EE-9935-EDE2347A23E9}"/>
              </a:ext>
            </a:extLst>
          </p:cNvPr>
          <p:cNvPicPr>
            <a:picLocks noChangeAspect="1"/>
          </p:cNvPicPr>
          <p:nvPr/>
        </p:nvPicPr>
        <p:blipFill>
          <a:blip r:embed="rId3"/>
          <a:stretch>
            <a:fillRect/>
          </a:stretch>
        </p:blipFill>
        <p:spPr>
          <a:xfrm>
            <a:off x="1079500" y="3801745"/>
            <a:ext cx="6540500" cy="2914788"/>
          </a:xfrm>
          <a:prstGeom prst="rect">
            <a:avLst/>
          </a:prstGeom>
        </p:spPr>
      </p:pic>
    </p:spTree>
    <p:extLst>
      <p:ext uri="{BB962C8B-B14F-4D97-AF65-F5344CB8AC3E}">
        <p14:creationId xmlns:p14="http://schemas.microsoft.com/office/powerpoint/2010/main" val="358681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zh-CN" altLang="en-US" dirty="0"/>
              <a:t>成员的隐藏（</a:t>
            </a:r>
            <a:r>
              <a:rPr lang="en-US" dirty="0"/>
              <a:t>hide</a:t>
            </a:r>
            <a:r>
              <a:rPr lang="zh-CN" altLang="en-US" dirty="0"/>
              <a:t>）</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838200" y="5110480"/>
            <a:ext cx="10515600" cy="1066483"/>
          </a:xfrm>
        </p:spPr>
        <p:txBody>
          <a:bodyPr>
            <a:normAutofit/>
          </a:bodyPr>
          <a:lstStyle/>
          <a:p>
            <a:r>
              <a:rPr lang="zh-CN" altLang="en-US" dirty="0"/>
              <a:t>派生类无法访问基类的</a:t>
            </a:r>
            <a:r>
              <a:rPr lang="en-US" altLang="zh-CN" dirty="0"/>
              <a:t>private</a:t>
            </a:r>
            <a:r>
              <a:rPr lang="zh-CN" altLang="en-US" dirty="0"/>
              <a:t>成员</a:t>
            </a:r>
            <a:r>
              <a:rPr lang="en-US" altLang="zh-CN" dirty="0"/>
              <a:t>pos</a:t>
            </a:r>
            <a:endParaRPr lang="en-US" dirty="0"/>
          </a:p>
        </p:txBody>
      </p:sp>
      <p:pic>
        <p:nvPicPr>
          <p:cNvPr id="4" name="图片 3">
            <a:extLst>
              <a:ext uri="{FF2B5EF4-FFF2-40B4-BE49-F238E27FC236}">
                <a16:creationId xmlns:a16="http://schemas.microsoft.com/office/drawing/2014/main" id="{D1587F44-9351-4E34-B422-9D4D1834A595}"/>
              </a:ext>
            </a:extLst>
          </p:cNvPr>
          <p:cNvPicPr>
            <a:picLocks noChangeAspect="1"/>
          </p:cNvPicPr>
          <p:nvPr/>
        </p:nvPicPr>
        <p:blipFill>
          <a:blip r:embed="rId2"/>
          <a:stretch>
            <a:fillRect/>
          </a:stretch>
        </p:blipFill>
        <p:spPr>
          <a:xfrm>
            <a:off x="1172209" y="1646872"/>
            <a:ext cx="8171779" cy="3179128"/>
          </a:xfrm>
          <a:prstGeom prst="rect">
            <a:avLst/>
          </a:prstGeom>
        </p:spPr>
      </p:pic>
    </p:spTree>
    <p:extLst>
      <p:ext uri="{BB962C8B-B14F-4D97-AF65-F5344CB8AC3E}">
        <p14:creationId xmlns:p14="http://schemas.microsoft.com/office/powerpoint/2010/main" val="266066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en-US" altLang="zh-CN" dirty="0"/>
              <a:t>protected</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1010920" y="1452880"/>
            <a:ext cx="10515600" cy="1066483"/>
          </a:xfrm>
        </p:spPr>
        <p:txBody>
          <a:bodyPr>
            <a:normAutofit/>
          </a:bodyPr>
          <a:lstStyle/>
          <a:p>
            <a:r>
              <a:rPr lang="zh-CN" altLang="en-US" dirty="0"/>
              <a:t>派生类可访问基类的</a:t>
            </a:r>
            <a:r>
              <a:rPr lang="en-US" altLang="zh-CN" dirty="0"/>
              <a:t>protected</a:t>
            </a:r>
            <a:r>
              <a:rPr lang="zh-CN" altLang="en-US" dirty="0"/>
              <a:t>成员</a:t>
            </a:r>
            <a:r>
              <a:rPr lang="en-US" altLang="zh-CN" dirty="0"/>
              <a:t>pos</a:t>
            </a:r>
            <a:endParaRPr lang="en-US" dirty="0"/>
          </a:p>
        </p:txBody>
      </p:sp>
      <p:pic>
        <p:nvPicPr>
          <p:cNvPr id="5" name="图片 4">
            <a:extLst>
              <a:ext uri="{FF2B5EF4-FFF2-40B4-BE49-F238E27FC236}">
                <a16:creationId xmlns:a16="http://schemas.microsoft.com/office/drawing/2014/main" id="{634F9EBE-F2FC-447C-876A-19D16266BBF9}"/>
              </a:ext>
            </a:extLst>
          </p:cNvPr>
          <p:cNvPicPr>
            <a:picLocks noChangeAspect="1"/>
          </p:cNvPicPr>
          <p:nvPr/>
        </p:nvPicPr>
        <p:blipFill>
          <a:blip r:embed="rId2"/>
          <a:stretch>
            <a:fillRect/>
          </a:stretch>
        </p:blipFill>
        <p:spPr>
          <a:xfrm>
            <a:off x="994410" y="2241867"/>
            <a:ext cx="10325100" cy="4162425"/>
          </a:xfrm>
          <a:prstGeom prst="rect">
            <a:avLst/>
          </a:prstGeom>
        </p:spPr>
      </p:pic>
      <p:pic>
        <p:nvPicPr>
          <p:cNvPr id="6" name="图片 5">
            <a:extLst>
              <a:ext uri="{FF2B5EF4-FFF2-40B4-BE49-F238E27FC236}">
                <a16:creationId xmlns:a16="http://schemas.microsoft.com/office/drawing/2014/main" id="{C2152790-0FFC-4F1A-9663-F45132B38017}"/>
              </a:ext>
            </a:extLst>
          </p:cNvPr>
          <p:cNvPicPr>
            <a:picLocks noChangeAspect="1"/>
          </p:cNvPicPr>
          <p:nvPr/>
        </p:nvPicPr>
        <p:blipFill>
          <a:blip r:embed="rId3"/>
          <a:stretch>
            <a:fillRect/>
          </a:stretch>
        </p:blipFill>
        <p:spPr>
          <a:xfrm>
            <a:off x="4505782" y="3607118"/>
            <a:ext cx="7067550" cy="2581275"/>
          </a:xfrm>
          <a:prstGeom prst="rect">
            <a:avLst/>
          </a:prstGeom>
        </p:spPr>
      </p:pic>
    </p:spTree>
    <p:extLst>
      <p:ext uri="{BB962C8B-B14F-4D97-AF65-F5344CB8AC3E}">
        <p14:creationId xmlns:p14="http://schemas.microsoft.com/office/powerpoint/2010/main" val="282646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en-US" altLang="zh-CN" dirty="0"/>
              <a:t>protected</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1010920" y="1452880"/>
            <a:ext cx="10515600" cy="1066483"/>
          </a:xfrm>
        </p:spPr>
        <p:txBody>
          <a:bodyPr>
            <a:normAutofit/>
          </a:bodyPr>
          <a:lstStyle/>
          <a:p>
            <a:r>
              <a:rPr lang="zh-CN" altLang="en-US" dirty="0"/>
              <a:t>派生类可访问基类的</a:t>
            </a:r>
            <a:r>
              <a:rPr lang="en-US" altLang="zh-CN" dirty="0"/>
              <a:t>protected</a:t>
            </a:r>
            <a:r>
              <a:rPr lang="zh-CN" altLang="en-US" dirty="0"/>
              <a:t>成员</a:t>
            </a:r>
            <a:r>
              <a:rPr lang="en-US" altLang="zh-CN" dirty="0"/>
              <a:t>pos</a:t>
            </a:r>
            <a:endParaRPr lang="en-US" dirty="0"/>
          </a:p>
        </p:txBody>
      </p:sp>
      <p:pic>
        <p:nvPicPr>
          <p:cNvPr id="6" name="图片 5">
            <a:extLst>
              <a:ext uri="{FF2B5EF4-FFF2-40B4-BE49-F238E27FC236}">
                <a16:creationId xmlns:a16="http://schemas.microsoft.com/office/drawing/2014/main" id="{C2152790-0FFC-4F1A-9663-F45132B38017}"/>
              </a:ext>
            </a:extLst>
          </p:cNvPr>
          <p:cNvPicPr>
            <a:picLocks noChangeAspect="1"/>
          </p:cNvPicPr>
          <p:nvPr/>
        </p:nvPicPr>
        <p:blipFill>
          <a:blip r:embed="rId2"/>
          <a:stretch>
            <a:fillRect/>
          </a:stretch>
        </p:blipFill>
        <p:spPr>
          <a:xfrm>
            <a:off x="1180465" y="3906202"/>
            <a:ext cx="7067550" cy="2581275"/>
          </a:xfrm>
          <a:prstGeom prst="rect">
            <a:avLst/>
          </a:prstGeom>
        </p:spPr>
      </p:pic>
      <p:pic>
        <p:nvPicPr>
          <p:cNvPr id="4" name="图片 3">
            <a:extLst>
              <a:ext uri="{FF2B5EF4-FFF2-40B4-BE49-F238E27FC236}">
                <a16:creationId xmlns:a16="http://schemas.microsoft.com/office/drawing/2014/main" id="{6FE36BED-E1CE-499A-A0E9-C58C1B9B34EC}"/>
              </a:ext>
            </a:extLst>
          </p:cNvPr>
          <p:cNvPicPr>
            <a:picLocks noChangeAspect="1"/>
          </p:cNvPicPr>
          <p:nvPr/>
        </p:nvPicPr>
        <p:blipFill>
          <a:blip r:embed="rId3"/>
          <a:stretch>
            <a:fillRect/>
          </a:stretch>
        </p:blipFill>
        <p:spPr>
          <a:xfrm>
            <a:off x="1191895" y="2118042"/>
            <a:ext cx="8020050" cy="1362075"/>
          </a:xfrm>
          <a:prstGeom prst="rect">
            <a:avLst/>
          </a:prstGeom>
        </p:spPr>
      </p:pic>
    </p:spTree>
    <p:extLst>
      <p:ext uri="{BB962C8B-B14F-4D97-AF65-F5344CB8AC3E}">
        <p14:creationId xmlns:p14="http://schemas.microsoft.com/office/powerpoint/2010/main" val="49735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zh-CN" altLang="en-US" dirty="0"/>
              <a:t>派生类访问被</a:t>
            </a:r>
            <a:r>
              <a:rPr lang="en-US" altLang="zh-CN" dirty="0"/>
              <a:t>hide</a:t>
            </a:r>
            <a:r>
              <a:rPr lang="zh-CN" altLang="en-US" dirty="0"/>
              <a:t>的成员</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1010920" y="1452880"/>
            <a:ext cx="10515600" cy="1066483"/>
          </a:xfrm>
        </p:spPr>
        <p:txBody>
          <a:bodyPr>
            <a:normAutofit/>
          </a:bodyPr>
          <a:lstStyle/>
          <a:p>
            <a:r>
              <a:rPr lang="zh-CN" altLang="en-US" dirty="0"/>
              <a:t>用</a:t>
            </a:r>
            <a:r>
              <a:rPr lang="zh-CN" altLang="en-US" dirty="0">
                <a:solidFill>
                  <a:srgbClr val="0070C0"/>
                </a:solidFill>
              </a:rPr>
              <a:t>基类作用域</a:t>
            </a:r>
            <a:endParaRPr lang="en-US" dirty="0">
              <a:solidFill>
                <a:srgbClr val="0070C0"/>
              </a:solidFill>
            </a:endParaRPr>
          </a:p>
        </p:txBody>
      </p:sp>
      <p:pic>
        <p:nvPicPr>
          <p:cNvPr id="5" name="图片 4">
            <a:extLst>
              <a:ext uri="{FF2B5EF4-FFF2-40B4-BE49-F238E27FC236}">
                <a16:creationId xmlns:a16="http://schemas.microsoft.com/office/drawing/2014/main" id="{54EF7167-C6C2-47B5-AC89-D81B9115A8C2}"/>
              </a:ext>
            </a:extLst>
          </p:cNvPr>
          <p:cNvPicPr>
            <a:picLocks noChangeAspect="1"/>
          </p:cNvPicPr>
          <p:nvPr/>
        </p:nvPicPr>
        <p:blipFill>
          <a:blip r:embed="rId2"/>
          <a:stretch>
            <a:fillRect/>
          </a:stretch>
        </p:blipFill>
        <p:spPr>
          <a:xfrm>
            <a:off x="1257617" y="2331402"/>
            <a:ext cx="9569876" cy="2992438"/>
          </a:xfrm>
          <a:prstGeom prst="rect">
            <a:avLst/>
          </a:prstGeom>
        </p:spPr>
      </p:pic>
      <p:sp>
        <p:nvSpPr>
          <p:cNvPr id="7" name="矩形 6">
            <a:extLst>
              <a:ext uri="{FF2B5EF4-FFF2-40B4-BE49-F238E27FC236}">
                <a16:creationId xmlns:a16="http://schemas.microsoft.com/office/drawing/2014/main" id="{DBFC9993-6E9A-4AFF-BA2C-A4C5AF534E52}"/>
              </a:ext>
            </a:extLst>
          </p:cNvPr>
          <p:cNvSpPr/>
          <p:nvPr/>
        </p:nvSpPr>
        <p:spPr>
          <a:xfrm>
            <a:off x="2255520" y="3972560"/>
            <a:ext cx="1249680" cy="34544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2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5588C93-0898-4DF2-BB58-95E257B37CD6}"/>
              </a:ext>
            </a:extLst>
          </p:cNvPr>
          <p:cNvPicPr>
            <a:picLocks noChangeAspect="1"/>
          </p:cNvPicPr>
          <p:nvPr/>
        </p:nvPicPr>
        <p:blipFill>
          <a:blip r:embed="rId2"/>
          <a:stretch>
            <a:fillRect/>
          </a:stretch>
        </p:blipFill>
        <p:spPr>
          <a:xfrm>
            <a:off x="1165542" y="716597"/>
            <a:ext cx="5553075" cy="2600325"/>
          </a:xfrm>
          <a:prstGeom prst="rect">
            <a:avLst/>
          </a:prstGeom>
        </p:spPr>
      </p:pic>
      <p:pic>
        <p:nvPicPr>
          <p:cNvPr id="5" name="图片 4">
            <a:extLst>
              <a:ext uri="{FF2B5EF4-FFF2-40B4-BE49-F238E27FC236}">
                <a16:creationId xmlns:a16="http://schemas.microsoft.com/office/drawing/2014/main" id="{4AB0CF36-9F26-4BD8-8B63-0B3426C2811E}"/>
              </a:ext>
            </a:extLst>
          </p:cNvPr>
          <p:cNvPicPr>
            <a:picLocks noChangeAspect="1"/>
          </p:cNvPicPr>
          <p:nvPr/>
        </p:nvPicPr>
        <p:blipFill>
          <a:blip r:embed="rId3"/>
          <a:stretch>
            <a:fillRect/>
          </a:stretch>
        </p:blipFill>
        <p:spPr>
          <a:xfrm>
            <a:off x="1176655" y="3788410"/>
            <a:ext cx="5366385" cy="2103766"/>
          </a:xfrm>
          <a:prstGeom prst="rect">
            <a:avLst/>
          </a:prstGeom>
        </p:spPr>
      </p:pic>
    </p:spTree>
    <p:extLst>
      <p:ext uri="{BB962C8B-B14F-4D97-AF65-F5344CB8AC3E}">
        <p14:creationId xmlns:p14="http://schemas.microsoft.com/office/powerpoint/2010/main" val="158442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314EA-0D18-4D4C-8583-D115D041952F}"/>
              </a:ext>
            </a:extLst>
          </p:cNvPr>
          <p:cNvSpPr>
            <a:spLocks noGrp="1"/>
          </p:cNvSpPr>
          <p:nvPr>
            <p:ph type="title"/>
          </p:nvPr>
        </p:nvSpPr>
        <p:spPr/>
        <p:txBody>
          <a:bodyPr/>
          <a:lstStyle/>
          <a:p>
            <a:r>
              <a:rPr lang="zh-CN" altLang="en-US" dirty="0"/>
              <a:t>继承方式</a:t>
            </a:r>
            <a:endParaRPr lang="en-US" dirty="0"/>
          </a:p>
        </p:txBody>
      </p:sp>
      <p:sp>
        <p:nvSpPr>
          <p:cNvPr id="3" name="内容占位符 2">
            <a:extLst>
              <a:ext uri="{FF2B5EF4-FFF2-40B4-BE49-F238E27FC236}">
                <a16:creationId xmlns:a16="http://schemas.microsoft.com/office/drawing/2014/main" id="{4889DA60-0079-4150-848F-0B2D2A0470D7}"/>
              </a:ext>
            </a:extLst>
          </p:cNvPr>
          <p:cNvSpPr>
            <a:spLocks noGrp="1"/>
          </p:cNvSpPr>
          <p:nvPr>
            <p:ph idx="1"/>
          </p:nvPr>
        </p:nvSpPr>
        <p:spPr>
          <a:xfrm>
            <a:off x="848360" y="1365152"/>
            <a:ext cx="10515600" cy="4567971"/>
          </a:xfrm>
        </p:spPr>
        <p:txBody>
          <a:bodyPr/>
          <a:lstStyle/>
          <a:p>
            <a:r>
              <a:rPr lang="zh-CN" altLang="en-US" dirty="0"/>
              <a:t>一个类通过</a:t>
            </a:r>
            <a:r>
              <a:rPr lang="en-US" dirty="0"/>
              <a:t>private</a:t>
            </a:r>
            <a:r>
              <a:rPr lang="zh-CN" altLang="en-US" dirty="0"/>
              <a:t>、</a:t>
            </a:r>
            <a:r>
              <a:rPr lang="en-US" dirty="0"/>
              <a:t>protected</a:t>
            </a:r>
            <a:r>
              <a:rPr lang="zh-CN" altLang="en-US" dirty="0"/>
              <a:t>、</a:t>
            </a:r>
            <a:r>
              <a:rPr lang="en-US" dirty="0"/>
              <a:t>public</a:t>
            </a:r>
            <a:r>
              <a:rPr lang="zh-CN" altLang="en-US" dirty="0"/>
              <a:t>关键字修饰成员，控制成员对外界的可见性。关键字</a:t>
            </a:r>
            <a:r>
              <a:rPr lang="en-US" dirty="0"/>
              <a:t>private</a:t>
            </a:r>
            <a:r>
              <a:rPr lang="zh-CN" altLang="en-US" dirty="0"/>
              <a:t>、</a:t>
            </a:r>
            <a:r>
              <a:rPr lang="en-US" dirty="0"/>
              <a:t>protected</a:t>
            </a:r>
            <a:r>
              <a:rPr lang="zh-CN" altLang="en-US" dirty="0"/>
              <a:t>、</a:t>
            </a:r>
            <a:r>
              <a:rPr lang="en-US" dirty="0"/>
              <a:t>public</a:t>
            </a:r>
            <a:r>
              <a:rPr lang="zh-CN" altLang="en-US" dirty="0"/>
              <a:t>也可以用于定义派生类从基类的继承方式，即控制基类成员在派生类的可见性。</a:t>
            </a:r>
            <a:endParaRPr lang="en-US" dirty="0"/>
          </a:p>
          <a:p>
            <a:endParaRPr lang="en-US" dirty="0"/>
          </a:p>
        </p:txBody>
      </p:sp>
      <p:pic>
        <p:nvPicPr>
          <p:cNvPr id="4" name="图片 3">
            <a:extLst>
              <a:ext uri="{FF2B5EF4-FFF2-40B4-BE49-F238E27FC236}">
                <a16:creationId xmlns:a16="http://schemas.microsoft.com/office/drawing/2014/main" id="{45A38A3D-BF9E-469F-A65D-56AD7576EFD6}"/>
              </a:ext>
            </a:extLst>
          </p:cNvPr>
          <p:cNvPicPr>
            <a:picLocks noChangeAspect="1"/>
          </p:cNvPicPr>
          <p:nvPr/>
        </p:nvPicPr>
        <p:blipFill>
          <a:blip r:embed="rId2"/>
          <a:stretch>
            <a:fillRect/>
          </a:stretch>
        </p:blipFill>
        <p:spPr>
          <a:xfrm>
            <a:off x="1923097" y="3136582"/>
            <a:ext cx="3590925" cy="3571875"/>
          </a:xfrm>
          <a:prstGeom prst="rect">
            <a:avLst/>
          </a:prstGeom>
        </p:spPr>
      </p:pic>
    </p:spTree>
    <p:extLst>
      <p:ext uri="{BB962C8B-B14F-4D97-AF65-F5344CB8AC3E}">
        <p14:creationId xmlns:p14="http://schemas.microsoft.com/office/powerpoint/2010/main" val="3550025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314EA-0D18-4D4C-8583-D115D041952F}"/>
              </a:ext>
            </a:extLst>
          </p:cNvPr>
          <p:cNvSpPr>
            <a:spLocks noGrp="1"/>
          </p:cNvSpPr>
          <p:nvPr>
            <p:ph type="title"/>
          </p:nvPr>
        </p:nvSpPr>
        <p:spPr/>
        <p:txBody>
          <a:bodyPr/>
          <a:lstStyle/>
          <a:p>
            <a:r>
              <a:rPr lang="zh-CN" altLang="en-US" dirty="0"/>
              <a:t>继承方式</a:t>
            </a:r>
            <a:endParaRPr lang="en-US" dirty="0"/>
          </a:p>
        </p:txBody>
      </p:sp>
      <p:sp>
        <p:nvSpPr>
          <p:cNvPr id="3" name="内容占位符 2">
            <a:extLst>
              <a:ext uri="{FF2B5EF4-FFF2-40B4-BE49-F238E27FC236}">
                <a16:creationId xmlns:a16="http://schemas.microsoft.com/office/drawing/2014/main" id="{4889DA60-0079-4150-848F-0B2D2A0470D7}"/>
              </a:ext>
            </a:extLst>
          </p:cNvPr>
          <p:cNvSpPr>
            <a:spLocks noGrp="1"/>
          </p:cNvSpPr>
          <p:nvPr>
            <p:ph idx="1"/>
          </p:nvPr>
        </p:nvSpPr>
        <p:spPr>
          <a:xfrm>
            <a:off x="848360" y="1365152"/>
            <a:ext cx="10515600" cy="4567971"/>
          </a:xfrm>
        </p:spPr>
        <p:txBody>
          <a:bodyPr/>
          <a:lstStyle/>
          <a:p>
            <a:r>
              <a:rPr lang="zh-CN" altLang="en-US" dirty="0"/>
              <a:t>用 </a:t>
            </a:r>
            <a:r>
              <a:rPr lang="en-US" dirty="0"/>
              <a:t>class</a:t>
            </a:r>
            <a:r>
              <a:rPr lang="zh-CN" altLang="en-US" dirty="0"/>
              <a:t>定义一个派生类时，如果没有指明派生方式，则默认是</a:t>
            </a:r>
            <a:r>
              <a:rPr lang="en-US" dirty="0"/>
              <a:t> private</a:t>
            </a:r>
            <a:r>
              <a:rPr lang="zh-CN" altLang="en-US" dirty="0"/>
              <a:t>继承方式。</a:t>
            </a:r>
            <a:endParaRPr lang="en-US" dirty="0"/>
          </a:p>
          <a:p>
            <a:endParaRPr lang="en-US" dirty="0"/>
          </a:p>
        </p:txBody>
      </p:sp>
      <p:pic>
        <p:nvPicPr>
          <p:cNvPr id="5" name="图片 4">
            <a:extLst>
              <a:ext uri="{FF2B5EF4-FFF2-40B4-BE49-F238E27FC236}">
                <a16:creationId xmlns:a16="http://schemas.microsoft.com/office/drawing/2014/main" id="{A9C0D2BB-2565-4A95-8DFB-0958759DBDE4}"/>
              </a:ext>
            </a:extLst>
          </p:cNvPr>
          <p:cNvPicPr>
            <a:picLocks noChangeAspect="1"/>
          </p:cNvPicPr>
          <p:nvPr/>
        </p:nvPicPr>
        <p:blipFill>
          <a:blip r:embed="rId2"/>
          <a:stretch>
            <a:fillRect/>
          </a:stretch>
        </p:blipFill>
        <p:spPr>
          <a:xfrm>
            <a:off x="1191895" y="2740660"/>
            <a:ext cx="7098666" cy="1562166"/>
          </a:xfrm>
          <a:prstGeom prst="rect">
            <a:avLst/>
          </a:prstGeom>
        </p:spPr>
      </p:pic>
    </p:spTree>
    <p:extLst>
      <p:ext uri="{BB962C8B-B14F-4D97-AF65-F5344CB8AC3E}">
        <p14:creationId xmlns:p14="http://schemas.microsoft.com/office/powerpoint/2010/main" val="578724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FF4E9-A581-400C-BD51-5D05478637AA}"/>
              </a:ext>
            </a:extLst>
          </p:cNvPr>
          <p:cNvSpPr>
            <a:spLocks noGrp="1"/>
          </p:cNvSpPr>
          <p:nvPr>
            <p:ph type="title"/>
          </p:nvPr>
        </p:nvSpPr>
        <p:spPr/>
        <p:txBody>
          <a:bodyPr/>
          <a:lstStyle/>
          <a:p>
            <a:r>
              <a:rPr lang="zh-CN" altLang="en-US" dirty="0"/>
              <a:t>基类成员在派生类中的访问可见性</a:t>
            </a:r>
            <a:endParaRPr lang="en-US" dirty="0"/>
          </a:p>
        </p:txBody>
      </p:sp>
      <p:pic>
        <p:nvPicPr>
          <p:cNvPr id="4" name="图片 3">
            <a:extLst>
              <a:ext uri="{FF2B5EF4-FFF2-40B4-BE49-F238E27FC236}">
                <a16:creationId xmlns:a16="http://schemas.microsoft.com/office/drawing/2014/main" id="{AFA6A348-4707-4E70-98F9-9BB9B40371AF}"/>
              </a:ext>
            </a:extLst>
          </p:cNvPr>
          <p:cNvPicPr>
            <a:picLocks noChangeAspect="1"/>
          </p:cNvPicPr>
          <p:nvPr/>
        </p:nvPicPr>
        <p:blipFill>
          <a:blip r:embed="rId2"/>
          <a:stretch>
            <a:fillRect/>
          </a:stretch>
        </p:blipFill>
        <p:spPr>
          <a:xfrm>
            <a:off x="0" y="3234690"/>
            <a:ext cx="12192000" cy="2284702"/>
          </a:xfrm>
          <a:prstGeom prst="rect">
            <a:avLst/>
          </a:prstGeom>
        </p:spPr>
      </p:pic>
      <p:sp>
        <p:nvSpPr>
          <p:cNvPr id="5" name="对话气泡: 圆角矩形 4">
            <a:extLst>
              <a:ext uri="{FF2B5EF4-FFF2-40B4-BE49-F238E27FC236}">
                <a16:creationId xmlns:a16="http://schemas.microsoft.com/office/drawing/2014/main" id="{7E6233AF-3983-4F03-B7A6-1C5F7327EF29}"/>
              </a:ext>
            </a:extLst>
          </p:cNvPr>
          <p:cNvSpPr/>
          <p:nvPr/>
        </p:nvSpPr>
        <p:spPr>
          <a:xfrm>
            <a:off x="91440" y="2082800"/>
            <a:ext cx="4947920" cy="883920"/>
          </a:xfrm>
          <a:prstGeom prst="wedgeRoundRectCallout">
            <a:avLst>
              <a:gd name="adj1" fmla="val -23297"/>
              <a:gd name="adj2" fmla="val 794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t>外部或派生类中都无法访问基类</a:t>
            </a:r>
            <a:r>
              <a:rPr lang="en-US" altLang="zh-CN" sz="2600" dirty="0"/>
              <a:t>private</a:t>
            </a:r>
            <a:r>
              <a:rPr lang="zh-CN" altLang="en-US" sz="2600" dirty="0"/>
              <a:t>成员</a:t>
            </a:r>
            <a:endParaRPr lang="en-US" sz="2600" dirty="0"/>
          </a:p>
        </p:txBody>
      </p:sp>
    </p:spTree>
    <p:extLst>
      <p:ext uri="{BB962C8B-B14F-4D97-AF65-F5344CB8AC3E}">
        <p14:creationId xmlns:p14="http://schemas.microsoft.com/office/powerpoint/2010/main" val="176256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a:xfrm>
            <a:off x="1450999" y="615038"/>
            <a:ext cx="9144000" cy="2387600"/>
          </a:xfrm>
        </p:spPr>
        <p:txBody>
          <a:bodyPr/>
          <a:lstStyle/>
          <a:p>
            <a:r>
              <a:rPr lang="en-US" altLang="zh-CN" b="1" dirty="0"/>
              <a:t>9.1 </a:t>
            </a:r>
            <a:r>
              <a:rPr lang="zh-CN" altLang="en-US" b="1" dirty="0"/>
              <a:t>继承和派生</a:t>
            </a:r>
            <a:endParaRPr lang="en-US" dirty="0"/>
          </a:p>
        </p:txBody>
      </p:sp>
      <p:sp>
        <p:nvSpPr>
          <p:cNvPr id="7" name="TextBox 6">
            <a:extLst>
              <a:ext uri="{FF2B5EF4-FFF2-40B4-BE49-F238E27FC236}">
                <a16:creationId xmlns:a16="http://schemas.microsoft.com/office/drawing/2014/main" id="{9D30204D-BAF2-4C9A-8D22-2E07D8D78959}"/>
              </a:ext>
            </a:extLst>
          </p:cNvPr>
          <p:cNvSpPr txBox="1"/>
          <p:nvPr/>
        </p:nvSpPr>
        <p:spPr>
          <a:xfrm>
            <a:off x="3165864" y="4627093"/>
            <a:ext cx="6094902" cy="954107"/>
          </a:xfrm>
          <a:prstGeom prst="rect">
            <a:avLst/>
          </a:prstGeom>
          <a:noFill/>
        </p:spPr>
        <p:txBody>
          <a:bodyPr wrap="square">
            <a:spAutoFit/>
          </a:bodyPr>
          <a:lstStyle/>
          <a:p>
            <a:pPr algn="ctr"/>
            <a:r>
              <a:rPr lang="en-US" altLang="zh-CN" sz="2800" dirty="0" err="1"/>
              <a:t>Youtube</a:t>
            </a:r>
            <a:r>
              <a:rPr lang="zh-CN" altLang="en-US" sz="2800" dirty="0"/>
              <a:t>频道： </a:t>
            </a:r>
            <a:r>
              <a:rPr lang="en-US" altLang="zh-CN" sz="2800" dirty="0"/>
              <a:t>hwdong</a:t>
            </a:r>
          </a:p>
          <a:p>
            <a:pPr algn="ctr"/>
            <a:r>
              <a:rPr lang="en-US" altLang="zh-CN" sz="2800" dirty="0"/>
              <a:t>http://hwdong-net.github.io</a:t>
            </a:r>
            <a:endParaRPr lang="zh-CN" altLang="en-US" sz="2800" dirty="0"/>
          </a:p>
        </p:txBody>
      </p:sp>
      <p:sp>
        <p:nvSpPr>
          <p:cNvPr id="8" name="TextBox 7">
            <a:extLst>
              <a:ext uri="{FF2B5EF4-FFF2-40B4-BE49-F238E27FC236}">
                <a16:creationId xmlns:a16="http://schemas.microsoft.com/office/drawing/2014/main" id="{B4B1FDC5-C599-437D-811D-680247319621}"/>
              </a:ext>
            </a:extLst>
          </p:cNvPr>
          <p:cNvSpPr txBox="1"/>
          <p:nvPr/>
        </p:nvSpPr>
        <p:spPr>
          <a:xfrm>
            <a:off x="3526032" y="3105834"/>
            <a:ext cx="5637704" cy="646331"/>
          </a:xfrm>
          <a:prstGeom prst="rect">
            <a:avLst/>
          </a:prstGeom>
          <a:noFill/>
        </p:spPr>
        <p:txBody>
          <a:bodyPr wrap="square" rtlCol="0">
            <a:spAutoFit/>
          </a:bodyPr>
          <a:lstStyle/>
          <a:p>
            <a:r>
              <a:rPr lang="en-US" altLang="zh-CN" sz="3600" dirty="0"/>
              <a:t>Inheritance and derivation</a:t>
            </a:r>
          </a:p>
        </p:txBody>
      </p:sp>
    </p:spTree>
    <p:extLst>
      <p:ext uri="{BB962C8B-B14F-4D97-AF65-F5344CB8AC3E}">
        <p14:creationId xmlns:p14="http://schemas.microsoft.com/office/powerpoint/2010/main" val="4083804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FF4E9-A581-400C-BD51-5D05478637AA}"/>
              </a:ext>
            </a:extLst>
          </p:cNvPr>
          <p:cNvSpPr>
            <a:spLocks noGrp="1"/>
          </p:cNvSpPr>
          <p:nvPr>
            <p:ph type="title"/>
          </p:nvPr>
        </p:nvSpPr>
        <p:spPr/>
        <p:txBody>
          <a:bodyPr/>
          <a:lstStyle/>
          <a:p>
            <a:r>
              <a:rPr lang="zh-CN" altLang="en-US" dirty="0"/>
              <a:t>基类成员在派生类中的访问可见性</a:t>
            </a:r>
            <a:endParaRPr lang="en-US" dirty="0"/>
          </a:p>
        </p:txBody>
      </p:sp>
      <p:pic>
        <p:nvPicPr>
          <p:cNvPr id="4" name="图片 3">
            <a:extLst>
              <a:ext uri="{FF2B5EF4-FFF2-40B4-BE49-F238E27FC236}">
                <a16:creationId xmlns:a16="http://schemas.microsoft.com/office/drawing/2014/main" id="{AFA6A348-4707-4E70-98F9-9BB9B40371AF}"/>
              </a:ext>
            </a:extLst>
          </p:cNvPr>
          <p:cNvPicPr>
            <a:picLocks noChangeAspect="1"/>
          </p:cNvPicPr>
          <p:nvPr/>
        </p:nvPicPr>
        <p:blipFill>
          <a:blip r:embed="rId2"/>
          <a:stretch>
            <a:fillRect/>
          </a:stretch>
        </p:blipFill>
        <p:spPr>
          <a:xfrm>
            <a:off x="0" y="3234690"/>
            <a:ext cx="12192000" cy="2284702"/>
          </a:xfrm>
          <a:prstGeom prst="rect">
            <a:avLst/>
          </a:prstGeom>
        </p:spPr>
      </p:pic>
      <p:sp>
        <p:nvSpPr>
          <p:cNvPr id="7" name="左大括号 6">
            <a:extLst>
              <a:ext uri="{FF2B5EF4-FFF2-40B4-BE49-F238E27FC236}">
                <a16:creationId xmlns:a16="http://schemas.microsoft.com/office/drawing/2014/main" id="{BDB535FB-34D6-48B6-A722-E21C3866D230}"/>
              </a:ext>
            </a:extLst>
          </p:cNvPr>
          <p:cNvSpPr/>
          <p:nvPr/>
        </p:nvSpPr>
        <p:spPr>
          <a:xfrm rot="5400000">
            <a:off x="7325360" y="-1574800"/>
            <a:ext cx="330200" cy="92405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文本框 7">
            <a:extLst>
              <a:ext uri="{FF2B5EF4-FFF2-40B4-BE49-F238E27FC236}">
                <a16:creationId xmlns:a16="http://schemas.microsoft.com/office/drawing/2014/main" id="{E65D0DA1-5E8D-4E33-8B79-A1B066C73549}"/>
              </a:ext>
            </a:extLst>
          </p:cNvPr>
          <p:cNvSpPr txBox="1"/>
          <p:nvPr/>
        </p:nvSpPr>
        <p:spPr>
          <a:xfrm>
            <a:off x="3870960" y="2052321"/>
            <a:ext cx="7122160" cy="523220"/>
          </a:xfrm>
          <a:prstGeom prst="rect">
            <a:avLst/>
          </a:prstGeom>
          <a:solidFill>
            <a:schemeClr val="accent1">
              <a:alpha val="64000"/>
            </a:schemeClr>
          </a:solidFill>
        </p:spPr>
        <p:txBody>
          <a:bodyPr wrap="square" rtlCol="0">
            <a:spAutoFit/>
          </a:bodyPr>
          <a:lstStyle/>
          <a:p>
            <a:pPr algn="ctr"/>
            <a:r>
              <a:rPr lang="zh-CN" altLang="en-US" sz="2800" dirty="0"/>
              <a:t>派生类中都可以访问基类的非</a:t>
            </a:r>
            <a:r>
              <a:rPr lang="en-US" altLang="zh-CN" sz="2800" dirty="0"/>
              <a:t>private</a:t>
            </a:r>
            <a:r>
              <a:rPr lang="zh-CN" altLang="en-US" sz="2800" dirty="0"/>
              <a:t>成员</a:t>
            </a:r>
            <a:endParaRPr lang="en-US" sz="2800" dirty="0"/>
          </a:p>
        </p:txBody>
      </p:sp>
    </p:spTree>
    <p:extLst>
      <p:ext uri="{BB962C8B-B14F-4D97-AF65-F5344CB8AC3E}">
        <p14:creationId xmlns:p14="http://schemas.microsoft.com/office/powerpoint/2010/main" val="2817599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FF4E9-A581-400C-BD51-5D05478637AA}"/>
              </a:ext>
            </a:extLst>
          </p:cNvPr>
          <p:cNvSpPr>
            <a:spLocks noGrp="1"/>
          </p:cNvSpPr>
          <p:nvPr>
            <p:ph type="title"/>
          </p:nvPr>
        </p:nvSpPr>
        <p:spPr/>
        <p:txBody>
          <a:bodyPr/>
          <a:lstStyle/>
          <a:p>
            <a:r>
              <a:rPr lang="zh-CN" altLang="en-US" dirty="0"/>
              <a:t>基类成员在派生类中的访问可见性</a:t>
            </a:r>
            <a:endParaRPr lang="en-US" dirty="0"/>
          </a:p>
        </p:txBody>
      </p:sp>
      <p:pic>
        <p:nvPicPr>
          <p:cNvPr id="4" name="图片 3">
            <a:extLst>
              <a:ext uri="{FF2B5EF4-FFF2-40B4-BE49-F238E27FC236}">
                <a16:creationId xmlns:a16="http://schemas.microsoft.com/office/drawing/2014/main" id="{AFA6A348-4707-4E70-98F9-9BB9B40371AF}"/>
              </a:ext>
            </a:extLst>
          </p:cNvPr>
          <p:cNvPicPr>
            <a:picLocks noChangeAspect="1"/>
          </p:cNvPicPr>
          <p:nvPr/>
        </p:nvPicPr>
        <p:blipFill>
          <a:blip r:embed="rId2"/>
          <a:stretch>
            <a:fillRect/>
          </a:stretch>
        </p:blipFill>
        <p:spPr>
          <a:xfrm>
            <a:off x="0" y="3234690"/>
            <a:ext cx="12192000" cy="2284702"/>
          </a:xfrm>
          <a:prstGeom prst="rect">
            <a:avLst/>
          </a:prstGeom>
        </p:spPr>
      </p:pic>
      <p:sp>
        <p:nvSpPr>
          <p:cNvPr id="7" name="左大括号 6">
            <a:extLst>
              <a:ext uri="{FF2B5EF4-FFF2-40B4-BE49-F238E27FC236}">
                <a16:creationId xmlns:a16="http://schemas.microsoft.com/office/drawing/2014/main" id="{BDB535FB-34D6-48B6-A722-E21C3866D230}"/>
              </a:ext>
            </a:extLst>
          </p:cNvPr>
          <p:cNvSpPr/>
          <p:nvPr/>
        </p:nvSpPr>
        <p:spPr>
          <a:xfrm rot="5400000">
            <a:off x="7325360" y="-1574800"/>
            <a:ext cx="330200" cy="92405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文本框 7">
            <a:extLst>
              <a:ext uri="{FF2B5EF4-FFF2-40B4-BE49-F238E27FC236}">
                <a16:creationId xmlns:a16="http://schemas.microsoft.com/office/drawing/2014/main" id="{E65D0DA1-5E8D-4E33-8B79-A1B066C73549}"/>
              </a:ext>
            </a:extLst>
          </p:cNvPr>
          <p:cNvSpPr txBox="1"/>
          <p:nvPr/>
        </p:nvSpPr>
        <p:spPr>
          <a:xfrm>
            <a:off x="3820160" y="2133601"/>
            <a:ext cx="7823200" cy="523220"/>
          </a:xfrm>
          <a:prstGeom prst="rect">
            <a:avLst/>
          </a:prstGeom>
          <a:solidFill>
            <a:schemeClr val="accent1">
              <a:alpha val="64000"/>
            </a:schemeClr>
          </a:solidFill>
        </p:spPr>
        <p:txBody>
          <a:bodyPr wrap="square" rtlCol="0">
            <a:spAutoFit/>
          </a:bodyPr>
          <a:lstStyle/>
          <a:p>
            <a:pPr algn="ctr"/>
            <a:r>
              <a:rPr lang="zh-CN" altLang="en-US" sz="2800" dirty="0"/>
              <a:t>在派生类中成为</a:t>
            </a:r>
            <a:r>
              <a:rPr lang="zh-CN" altLang="en-US" sz="2800" b="1" dirty="0"/>
              <a:t>非</a:t>
            </a:r>
            <a:r>
              <a:rPr lang="en-US" altLang="zh-CN" sz="2800" b="1" dirty="0"/>
              <a:t>public</a:t>
            </a:r>
            <a:r>
              <a:rPr lang="zh-CN" altLang="en-US" sz="2800" dirty="0"/>
              <a:t>的成员无法被外部访问</a:t>
            </a:r>
            <a:endParaRPr lang="en-US" sz="2800" dirty="0"/>
          </a:p>
        </p:txBody>
      </p:sp>
    </p:spTree>
    <p:extLst>
      <p:ext uri="{BB962C8B-B14F-4D97-AF65-F5344CB8AC3E}">
        <p14:creationId xmlns:p14="http://schemas.microsoft.com/office/powerpoint/2010/main" val="3652812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BD30E-5C6E-4D40-B7E0-D5CE6AEB530B}"/>
              </a:ext>
            </a:extLst>
          </p:cNvPr>
          <p:cNvSpPr>
            <a:spLocks noGrp="1"/>
          </p:cNvSpPr>
          <p:nvPr>
            <p:ph type="title"/>
          </p:nvPr>
        </p:nvSpPr>
        <p:spPr/>
        <p:txBody>
          <a:bodyPr/>
          <a:lstStyle/>
          <a:p>
            <a:r>
              <a:rPr lang="zh-CN" altLang="en-US" dirty="0"/>
              <a:t>派生类对象也是一种特殊的基类对象</a:t>
            </a:r>
            <a:endParaRPr lang="en-US" dirty="0"/>
          </a:p>
        </p:txBody>
      </p:sp>
      <p:sp>
        <p:nvSpPr>
          <p:cNvPr id="3" name="内容占位符 2">
            <a:extLst>
              <a:ext uri="{FF2B5EF4-FFF2-40B4-BE49-F238E27FC236}">
                <a16:creationId xmlns:a16="http://schemas.microsoft.com/office/drawing/2014/main" id="{F8C355BD-90FF-4044-8CF1-44EFDCC399A5}"/>
              </a:ext>
            </a:extLst>
          </p:cNvPr>
          <p:cNvSpPr>
            <a:spLocks noGrp="1"/>
          </p:cNvSpPr>
          <p:nvPr>
            <p:ph idx="1"/>
          </p:nvPr>
        </p:nvSpPr>
        <p:spPr>
          <a:xfrm>
            <a:off x="838200" y="1415952"/>
            <a:ext cx="10515600" cy="4567971"/>
          </a:xfrm>
        </p:spPr>
        <p:txBody>
          <a:bodyPr/>
          <a:lstStyle/>
          <a:p>
            <a:r>
              <a:rPr lang="en-US" altLang="zh-CN" dirty="0"/>
              <a:t>Dog</a:t>
            </a:r>
            <a:r>
              <a:rPr lang="zh-CN" altLang="en-US" dirty="0"/>
              <a:t>是一个</a:t>
            </a:r>
            <a:r>
              <a:rPr lang="en-US" altLang="zh-CN" dirty="0"/>
              <a:t>Animal, </a:t>
            </a:r>
            <a:r>
              <a:rPr lang="zh-CN" altLang="en-US" dirty="0"/>
              <a:t>可以将一个派生类对象当成一个基类对象使用</a:t>
            </a:r>
            <a:endParaRPr lang="en-US" dirty="0"/>
          </a:p>
        </p:txBody>
      </p:sp>
      <p:pic>
        <p:nvPicPr>
          <p:cNvPr id="4" name="图片 3">
            <a:extLst>
              <a:ext uri="{FF2B5EF4-FFF2-40B4-BE49-F238E27FC236}">
                <a16:creationId xmlns:a16="http://schemas.microsoft.com/office/drawing/2014/main" id="{4B136A49-C881-4AF3-8504-CC34C2F0B102}"/>
              </a:ext>
            </a:extLst>
          </p:cNvPr>
          <p:cNvPicPr>
            <a:picLocks noChangeAspect="1"/>
          </p:cNvPicPr>
          <p:nvPr/>
        </p:nvPicPr>
        <p:blipFill>
          <a:blip r:embed="rId2"/>
          <a:stretch>
            <a:fillRect/>
          </a:stretch>
        </p:blipFill>
        <p:spPr>
          <a:xfrm>
            <a:off x="865822" y="2113916"/>
            <a:ext cx="5747837" cy="4672964"/>
          </a:xfrm>
          <a:prstGeom prst="rect">
            <a:avLst/>
          </a:prstGeom>
        </p:spPr>
      </p:pic>
      <p:pic>
        <p:nvPicPr>
          <p:cNvPr id="5" name="图片 4">
            <a:extLst>
              <a:ext uri="{FF2B5EF4-FFF2-40B4-BE49-F238E27FC236}">
                <a16:creationId xmlns:a16="http://schemas.microsoft.com/office/drawing/2014/main" id="{C3AA41F1-C2ED-4A04-8C51-A141E901CF10}"/>
              </a:ext>
            </a:extLst>
          </p:cNvPr>
          <p:cNvPicPr>
            <a:picLocks noChangeAspect="1"/>
          </p:cNvPicPr>
          <p:nvPr/>
        </p:nvPicPr>
        <p:blipFill>
          <a:blip r:embed="rId3"/>
          <a:stretch>
            <a:fillRect/>
          </a:stretch>
        </p:blipFill>
        <p:spPr>
          <a:xfrm>
            <a:off x="7264717" y="2064384"/>
            <a:ext cx="4900804" cy="2741295"/>
          </a:xfrm>
          <a:prstGeom prst="rect">
            <a:avLst/>
          </a:prstGeom>
        </p:spPr>
      </p:pic>
      <p:pic>
        <p:nvPicPr>
          <p:cNvPr id="6" name="图片 5">
            <a:extLst>
              <a:ext uri="{FF2B5EF4-FFF2-40B4-BE49-F238E27FC236}">
                <a16:creationId xmlns:a16="http://schemas.microsoft.com/office/drawing/2014/main" id="{7508FB05-31C6-41BC-A20E-D152BC8C8028}"/>
              </a:ext>
            </a:extLst>
          </p:cNvPr>
          <p:cNvPicPr>
            <a:picLocks noChangeAspect="1"/>
          </p:cNvPicPr>
          <p:nvPr/>
        </p:nvPicPr>
        <p:blipFill>
          <a:blip r:embed="rId4"/>
          <a:stretch>
            <a:fillRect/>
          </a:stretch>
        </p:blipFill>
        <p:spPr>
          <a:xfrm>
            <a:off x="7396480" y="5083247"/>
            <a:ext cx="2038469" cy="1022914"/>
          </a:xfrm>
          <a:prstGeom prst="rect">
            <a:avLst/>
          </a:prstGeom>
        </p:spPr>
      </p:pic>
      <p:sp>
        <p:nvSpPr>
          <p:cNvPr id="7" name="对话气泡: 圆角矩形 6">
            <a:extLst>
              <a:ext uri="{FF2B5EF4-FFF2-40B4-BE49-F238E27FC236}">
                <a16:creationId xmlns:a16="http://schemas.microsoft.com/office/drawing/2014/main" id="{507C12FB-E776-44FE-B4F6-EB836F50B53F}"/>
              </a:ext>
            </a:extLst>
          </p:cNvPr>
          <p:cNvSpPr/>
          <p:nvPr/>
        </p:nvSpPr>
        <p:spPr>
          <a:xfrm>
            <a:off x="9408160" y="4602480"/>
            <a:ext cx="1442720" cy="518160"/>
          </a:xfrm>
          <a:prstGeom prst="wedgeRoundRectCallout">
            <a:avLst>
              <a:gd name="adj1" fmla="val -101819"/>
              <a:gd name="adj2" fmla="val -139461"/>
              <a:gd name="adj3" fmla="val 16667"/>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切割</a:t>
            </a:r>
            <a:endParaRPr lang="en-US" sz="2800" dirty="0"/>
          </a:p>
        </p:txBody>
      </p:sp>
    </p:spTree>
    <p:extLst>
      <p:ext uri="{BB962C8B-B14F-4D97-AF65-F5344CB8AC3E}">
        <p14:creationId xmlns:p14="http://schemas.microsoft.com/office/powerpoint/2010/main" val="26478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BD30E-5C6E-4D40-B7E0-D5CE6AEB530B}"/>
              </a:ext>
            </a:extLst>
          </p:cNvPr>
          <p:cNvSpPr>
            <a:spLocks noGrp="1"/>
          </p:cNvSpPr>
          <p:nvPr>
            <p:ph type="title"/>
          </p:nvPr>
        </p:nvSpPr>
        <p:spPr/>
        <p:txBody>
          <a:bodyPr/>
          <a:lstStyle/>
          <a:p>
            <a:r>
              <a:rPr lang="zh-CN" altLang="en-US" dirty="0"/>
              <a:t>基类指针和派生类指针</a:t>
            </a:r>
            <a:endParaRPr lang="en-US" dirty="0"/>
          </a:p>
        </p:txBody>
      </p:sp>
      <p:sp>
        <p:nvSpPr>
          <p:cNvPr id="3" name="内容占位符 2">
            <a:extLst>
              <a:ext uri="{FF2B5EF4-FFF2-40B4-BE49-F238E27FC236}">
                <a16:creationId xmlns:a16="http://schemas.microsoft.com/office/drawing/2014/main" id="{F8C355BD-90FF-4044-8CF1-44EFDCC399A5}"/>
              </a:ext>
            </a:extLst>
          </p:cNvPr>
          <p:cNvSpPr>
            <a:spLocks noGrp="1"/>
          </p:cNvSpPr>
          <p:nvPr>
            <p:ph idx="1"/>
          </p:nvPr>
        </p:nvSpPr>
        <p:spPr>
          <a:xfrm>
            <a:off x="848360" y="1456592"/>
            <a:ext cx="10515600" cy="4567971"/>
          </a:xfrm>
        </p:spPr>
        <p:txBody>
          <a:bodyPr/>
          <a:lstStyle/>
          <a:p>
            <a:r>
              <a:rPr lang="zh-CN" altLang="en-US" dirty="0"/>
              <a:t>可避免“切割对象”问题</a:t>
            </a:r>
            <a:endParaRPr lang="en-US" dirty="0"/>
          </a:p>
        </p:txBody>
      </p:sp>
      <p:pic>
        <p:nvPicPr>
          <p:cNvPr id="4" name="图片 3">
            <a:extLst>
              <a:ext uri="{FF2B5EF4-FFF2-40B4-BE49-F238E27FC236}">
                <a16:creationId xmlns:a16="http://schemas.microsoft.com/office/drawing/2014/main" id="{97830118-A975-49A7-8868-A84B576DFFBF}"/>
              </a:ext>
            </a:extLst>
          </p:cNvPr>
          <p:cNvPicPr>
            <a:picLocks noChangeAspect="1"/>
          </p:cNvPicPr>
          <p:nvPr/>
        </p:nvPicPr>
        <p:blipFill>
          <a:blip r:embed="rId2"/>
          <a:stretch>
            <a:fillRect/>
          </a:stretch>
        </p:blipFill>
        <p:spPr>
          <a:xfrm>
            <a:off x="1245235" y="2146935"/>
            <a:ext cx="6877050" cy="2686050"/>
          </a:xfrm>
          <a:prstGeom prst="rect">
            <a:avLst/>
          </a:prstGeom>
        </p:spPr>
      </p:pic>
      <p:pic>
        <p:nvPicPr>
          <p:cNvPr id="5" name="图片 4">
            <a:extLst>
              <a:ext uri="{FF2B5EF4-FFF2-40B4-BE49-F238E27FC236}">
                <a16:creationId xmlns:a16="http://schemas.microsoft.com/office/drawing/2014/main" id="{BA1F9C4B-9506-44CD-91F8-2DB0CDB0836A}"/>
              </a:ext>
            </a:extLst>
          </p:cNvPr>
          <p:cNvPicPr>
            <a:picLocks noChangeAspect="1"/>
          </p:cNvPicPr>
          <p:nvPr/>
        </p:nvPicPr>
        <p:blipFill>
          <a:blip r:embed="rId3"/>
          <a:stretch>
            <a:fillRect/>
          </a:stretch>
        </p:blipFill>
        <p:spPr>
          <a:xfrm>
            <a:off x="1331912" y="5162232"/>
            <a:ext cx="790575" cy="942975"/>
          </a:xfrm>
          <a:prstGeom prst="rect">
            <a:avLst/>
          </a:prstGeom>
        </p:spPr>
      </p:pic>
      <p:sp>
        <p:nvSpPr>
          <p:cNvPr id="6" name="对话气泡: 圆角矩形 5">
            <a:extLst>
              <a:ext uri="{FF2B5EF4-FFF2-40B4-BE49-F238E27FC236}">
                <a16:creationId xmlns:a16="http://schemas.microsoft.com/office/drawing/2014/main" id="{3A465517-CC4A-4441-B555-77204836B5B5}"/>
              </a:ext>
            </a:extLst>
          </p:cNvPr>
          <p:cNvSpPr/>
          <p:nvPr/>
        </p:nvSpPr>
        <p:spPr>
          <a:xfrm>
            <a:off x="2976880" y="5201920"/>
            <a:ext cx="7477760" cy="5080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基类指针调用的是基类的</a:t>
            </a:r>
            <a:r>
              <a:rPr lang="en-US" altLang="zh-CN" sz="2800" dirty="0"/>
              <a:t>print()</a:t>
            </a:r>
            <a:r>
              <a:rPr lang="zh-CN" altLang="en-US" sz="2800" dirty="0"/>
              <a:t>函数！ 不合理</a:t>
            </a:r>
            <a:endParaRPr lang="en-US" sz="2800" dirty="0"/>
          </a:p>
        </p:txBody>
      </p:sp>
    </p:spTree>
    <p:extLst>
      <p:ext uri="{BB962C8B-B14F-4D97-AF65-F5344CB8AC3E}">
        <p14:creationId xmlns:p14="http://schemas.microsoft.com/office/powerpoint/2010/main" val="143632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EA91F-44D0-47D3-B7E9-6509C5432F5E}"/>
              </a:ext>
            </a:extLst>
          </p:cNvPr>
          <p:cNvSpPr>
            <a:spLocks noGrp="1"/>
          </p:cNvSpPr>
          <p:nvPr>
            <p:ph type="title"/>
          </p:nvPr>
        </p:nvSpPr>
        <p:spPr/>
        <p:txBody>
          <a:bodyPr/>
          <a:lstStyle/>
          <a:p>
            <a:r>
              <a:rPr lang="zh-CN" altLang="en-US" dirty="0"/>
              <a:t>基类指针强制类型转换为派生类指针</a:t>
            </a:r>
            <a:endParaRPr lang="en-US" dirty="0"/>
          </a:p>
        </p:txBody>
      </p:sp>
      <p:pic>
        <p:nvPicPr>
          <p:cNvPr id="8" name="内容占位符 7">
            <a:extLst>
              <a:ext uri="{FF2B5EF4-FFF2-40B4-BE49-F238E27FC236}">
                <a16:creationId xmlns:a16="http://schemas.microsoft.com/office/drawing/2014/main" id="{7B6DB5F4-FA81-4FE9-B796-ADDA17B55813}"/>
              </a:ext>
            </a:extLst>
          </p:cNvPr>
          <p:cNvPicPr>
            <a:picLocks noGrp="1" noChangeAspect="1"/>
          </p:cNvPicPr>
          <p:nvPr>
            <p:ph idx="1"/>
          </p:nvPr>
        </p:nvPicPr>
        <p:blipFill>
          <a:blip r:embed="rId2"/>
          <a:stretch>
            <a:fillRect/>
          </a:stretch>
        </p:blipFill>
        <p:spPr>
          <a:xfrm>
            <a:off x="4783455" y="2105501"/>
            <a:ext cx="2686050" cy="1381125"/>
          </a:xfrm>
          <a:prstGeom prst="rect">
            <a:avLst/>
          </a:prstGeom>
        </p:spPr>
      </p:pic>
      <p:pic>
        <p:nvPicPr>
          <p:cNvPr id="5" name="图片 4">
            <a:extLst>
              <a:ext uri="{FF2B5EF4-FFF2-40B4-BE49-F238E27FC236}">
                <a16:creationId xmlns:a16="http://schemas.microsoft.com/office/drawing/2014/main" id="{B0B417BE-8592-4EB3-8039-8F8E1918D70A}"/>
              </a:ext>
            </a:extLst>
          </p:cNvPr>
          <p:cNvPicPr>
            <a:picLocks noChangeAspect="1"/>
          </p:cNvPicPr>
          <p:nvPr/>
        </p:nvPicPr>
        <p:blipFill>
          <a:blip r:embed="rId3"/>
          <a:stretch>
            <a:fillRect/>
          </a:stretch>
        </p:blipFill>
        <p:spPr>
          <a:xfrm>
            <a:off x="775017" y="1544954"/>
            <a:ext cx="7755448" cy="3118485"/>
          </a:xfrm>
          <a:prstGeom prst="rect">
            <a:avLst/>
          </a:prstGeom>
        </p:spPr>
      </p:pic>
      <p:sp>
        <p:nvSpPr>
          <p:cNvPr id="6" name="矩形 5">
            <a:extLst>
              <a:ext uri="{FF2B5EF4-FFF2-40B4-BE49-F238E27FC236}">
                <a16:creationId xmlns:a16="http://schemas.microsoft.com/office/drawing/2014/main" id="{CB14D2F4-0E69-4BE2-ACD3-2DDA97A6D6FD}"/>
              </a:ext>
            </a:extLst>
          </p:cNvPr>
          <p:cNvSpPr/>
          <p:nvPr/>
        </p:nvSpPr>
        <p:spPr>
          <a:xfrm>
            <a:off x="1310640" y="3556000"/>
            <a:ext cx="1066800" cy="426720"/>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1773B79-263F-4018-B499-49504FC2D1B1}"/>
              </a:ext>
            </a:extLst>
          </p:cNvPr>
          <p:cNvSpPr/>
          <p:nvPr/>
        </p:nvSpPr>
        <p:spPr>
          <a:xfrm>
            <a:off x="1290320" y="3942080"/>
            <a:ext cx="2976880" cy="426720"/>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图片 8">
            <a:extLst>
              <a:ext uri="{FF2B5EF4-FFF2-40B4-BE49-F238E27FC236}">
                <a16:creationId xmlns:a16="http://schemas.microsoft.com/office/drawing/2014/main" id="{44FD5DB3-191D-42EE-A394-498F1F6641F4}"/>
              </a:ext>
            </a:extLst>
          </p:cNvPr>
          <p:cNvPicPr>
            <a:picLocks noChangeAspect="1"/>
          </p:cNvPicPr>
          <p:nvPr/>
        </p:nvPicPr>
        <p:blipFill>
          <a:blip r:embed="rId2"/>
          <a:stretch>
            <a:fillRect/>
          </a:stretch>
        </p:blipFill>
        <p:spPr>
          <a:xfrm>
            <a:off x="1024255" y="5161916"/>
            <a:ext cx="2521585" cy="1296560"/>
          </a:xfrm>
          <a:prstGeom prst="rect">
            <a:avLst/>
          </a:prstGeom>
        </p:spPr>
      </p:pic>
      <p:sp>
        <p:nvSpPr>
          <p:cNvPr id="10" name="对话气泡: 圆角矩形 9">
            <a:extLst>
              <a:ext uri="{FF2B5EF4-FFF2-40B4-BE49-F238E27FC236}">
                <a16:creationId xmlns:a16="http://schemas.microsoft.com/office/drawing/2014/main" id="{20F2DF4B-BF73-4813-8E3F-44EA447B0844}"/>
              </a:ext>
            </a:extLst>
          </p:cNvPr>
          <p:cNvSpPr/>
          <p:nvPr/>
        </p:nvSpPr>
        <p:spPr>
          <a:xfrm>
            <a:off x="4734560" y="5273040"/>
            <a:ext cx="5090160" cy="863600"/>
          </a:xfrm>
          <a:prstGeom prst="wedgeRoundRectCallout">
            <a:avLst>
              <a:gd name="adj1" fmla="val -67912"/>
              <a:gd name="adj2" fmla="val 348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说明</a:t>
            </a:r>
            <a:r>
              <a:rPr lang="en-US" altLang="zh-CN" sz="2800" dirty="0"/>
              <a:t>p</a:t>
            </a:r>
            <a:r>
              <a:rPr lang="zh-CN" altLang="en-US" sz="2800" dirty="0"/>
              <a:t>确实指向的是派生类对象</a:t>
            </a:r>
            <a:endParaRPr lang="en-US" sz="2800" dirty="0"/>
          </a:p>
        </p:txBody>
      </p:sp>
    </p:spTree>
    <p:extLst>
      <p:ext uri="{BB962C8B-B14F-4D97-AF65-F5344CB8AC3E}">
        <p14:creationId xmlns:p14="http://schemas.microsoft.com/office/powerpoint/2010/main" val="364551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a:xfrm>
            <a:off x="1450999" y="615037"/>
            <a:ext cx="9144000" cy="2680749"/>
          </a:xfrm>
        </p:spPr>
        <p:txBody>
          <a:bodyPr/>
          <a:lstStyle/>
          <a:p>
            <a:r>
              <a:rPr lang="en-US" altLang="zh-CN" b="1" dirty="0"/>
              <a:t>9.2 </a:t>
            </a:r>
            <a:r>
              <a:rPr lang="zh-CN" altLang="en-US" b="1" dirty="0"/>
              <a:t>派生类的构造函数和析构函数</a:t>
            </a:r>
            <a:endParaRPr lang="en-US" dirty="0"/>
          </a:p>
        </p:txBody>
      </p:sp>
      <p:sp>
        <p:nvSpPr>
          <p:cNvPr id="7" name="TextBox 6">
            <a:extLst>
              <a:ext uri="{FF2B5EF4-FFF2-40B4-BE49-F238E27FC236}">
                <a16:creationId xmlns:a16="http://schemas.microsoft.com/office/drawing/2014/main" id="{9D30204D-BAF2-4C9A-8D22-2E07D8D78959}"/>
              </a:ext>
            </a:extLst>
          </p:cNvPr>
          <p:cNvSpPr txBox="1"/>
          <p:nvPr/>
        </p:nvSpPr>
        <p:spPr>
          <a:xfrm>
            <a:off x="3165864" y="4627093"/>
            <a:ext cx="6094902" cy="954107"/>
          </a:xfrm>
          <a:prstGeom prst="rect">
            <a:avLst/>
          </a:prstGeom>
          <a:noFill/>
        </p:spPr>
        <p:txBody>
          <a:bodyPr wrap="square">
            <a:spAutoFit/>
          </a:bodyPr>
          <a:lstStyle/>
          <a:p>
            <a:pPr algn="ctr"/>
            <a:r>
              <a:rPr lang="en-US" altLang="zh-CN" sz="2800" dirty="0" err="1"/>
              <a:t>Youtube</a:t>
            </a:r>
            <a:r>
              <a:rPr lang="zh-CN" altLang="en-US" sz="2800" dirty="0"/>
              <a:t>频道： </a:t>
            </a:r>
            <a:r>
              <a:rPr lang="en-US" altLang="zh-CN" sz="2800" dirty="0"/>
              <a:t>hwdong</a:t>
            </a:r>
          </a:p>
          <a:p>
            <a:pPr algn="ctr"/>
            <a:r>
              <a:rPr lang="en-US" altLang="zh-CN" sz="2800" dirty="0"/>
              <a:t>http://hwdong-net.github.io</a:t>
            </a:r>
            <a:endParaRPr lang="zh-CN" altLang="en-US" sz="2800" dirty="0"/>
          </a:p>
        </p:txBody>
      </p:sp>
      <p:sp>
        <p:nvSpPr>
          <p:cNvPr id="8" name="TextBox 7">
            <a:extLst>
              <a:ext uri="{FF2B5EF4-FFF2-40B4-BE49-F238E27FC236}">
                <a16:creationId xmlns:a16="http://schemas.microsoft.com/office/drawing/2014/main" id="{B4B1FDC5-C599-437D-811D-680247319621}"/>
              </a:ext>
            </a:extLst>
          </p:cNvPr>
          <p:cNvSpPr txBox="1"/>
          <p:nvPr/>
        </p:nvSpPr>
        <p:spPr>
          <a:xfrm>
            <a:off x="3394463" y="3315108"/>
            <a:ext cx="5637704" cy="646331"/>
          </a:xfrm>
          <a:prstGeom prst="rect">
            <a:avLst/>
          </a:prstGeom>
          <a:noFill/>
        </p:spPr>
        <p:txBody>
          <a:bodyPr wrap="square" rtlCol="0">
            <a:spAutoFit/>
          </a:bodyPr>
          <a:lstStyle/>
          <a:p>
            <a:r>
              <a:rPr lang="en-US" altLang="zh-CN" sz="3600" dirty="0"/>
              <a:t>Constructor and destructor</a:t>
            </a:r>
          </a:p>
        </p:txBody>
      </p:sp>
    </p:spTree>
    <p:extLst>
      <p:ext uri="{BB962C8B-B14F-4D97-AF65-F5344CB8AC3E}">
        <p14:creationId xmlns:p14="http://schemas.microsoft.com/office/powerpoint/2010/main" val="3861598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6E3AE-30DC-4A27-AC0A-8A906D72B55A}"/>
              </a:ext>
            </a:extLst>
          </p:cNvPr>
          <p:cNvSpPr>
            <a:spLocks noGrp="1"/>
          </p:cNvSpPr>
          <p:nvPr>
            <p:ph type="title"/>
          </p:nvPr>
        </p:nvSpPr>
        <p:spPr/>
        <p:txBody>
          <a:bodyPr/>
          <a:lstStyle/>
          <a:p>
            <a:r>
              <a:rPr lang="zh-CN" altLang="en-US" dirty="0"/>
              <a:t>派生类的构造函数</a:t>
            </a:r>
            <a:endParaRPr lang="en-US" dirty="0"/>
          </a:p>
        </p:txBody>
      </p:sp>
      <p:sp>
        <p:nvSpPr>
          <p:cNvPr id="3" name="内容占位符 2">
            <a:extLst>
              <a:ext uri="{FF2B5EF4-FFF2-40B4-BE49-F238E27FC236}">
                <a16:creationId xmlns:a16="http://schemas.microsoft.com/office/drawing/2014/main" id="{3AB00B95-88A0-493E-B2E7-47683D5B0B99}"/>
              </a:ext>
            </a:extLst>
          </p:cNvPr>
          <p:cNvSpPr>
            <a:spLocks noGrp="1"/>
          </p:cNvSpPr>
          <p:nvPr>
            <p:ph idx="1"/>
          </p:nvPr>
        </p:nvSpPr>
        <p:spPr>
          <a:xfrm>
            <a:off x="868680" y="1263552"/>
            <a:ext cx="10515600" cy="4567971"/>
          </a:xfrm>
        </p:spPr>
        <p:txBody>
          <a:bodyPr/>
          <a:lstStyle/>
          <a:p>
            <a:r>
              <a:rPr lang="zh-CN" altLang="en-US" dirty="0"/>
              <a:t>先调用基类构造函数构造派生类对象的基类部分</a:t>
            </a:r>
            <a:endParaRPr lang="en-US" altLang="zh-CN" dirty="0"/>
          </a:p>
          <a:p>
            <a:r>
              <a:rPr lang="zh-CN" altLang="en-US" dirty="0"/>
              <a:t>再调用派生类构造函数，初始化派生类部分</a:t>
            </a:r>
            <a:endParaRPr lang="en-US" dirty="0"/>
          </a:p>
          <a:p>
            <a:endParaRPr lang="en-US" dirty="0"/>
          </a:p>
        </p:txBody>
      </p:sp>
      <p:pic>
        <p:nvPicPr>
          <p:cNvPr id="4" name="内容占位符 3">
            <a:extLst>
              <a:ext uri="{FF2B5EF4-FFF2-40B4-BE49-F238E27FC236}">
                <a16:creationId xmlns:a16="http://schemas.microsoft.com/office/drawing/2014/main" id="{5D12D43B-3138-41DD-82E6-CB2EA4CF6897}"/>
              </a:ext>
            </a:extLst>
          </p:cNvPr>
          <p:cNvPicPr>
            <a:picLocks noChangeAspect="1"/>
          </p:cNvPicPr>
          <p:nvPr/>
        </p:nvPicPr>
        <p:blipFill>
          <a:blip r:embed="rId2"/>
          <a:stretch>
            <a:fillRect/>
          </a:stretch>
        </p:blipFill>
        <p:spPr>
          <a:xfrm>
            <a:off x="1049655" y="2643346"/>
            <a:ext cx="4972050" cy="3800475"/>
          </a:xfrm>
          <a:prstGeom prst="rect">
            <a:avLst/>
          </a:prstGeom>
        </p:spPr>
      </p:pic>
      <p:pic>
        <p:nvPicPr>
          <p:cNvPr id="5" name="图片 4">
            <a:extLst>
              <a:ext uri="{FF2B5EF4-FFF2-40B4-BE49-F238E27FC236}">
                <a16:creationId xmlns:a16="http://schemas.microsoft.com/office/drawing/2014/main" id="{C81CC67A-00AA-429F-AAD5-F07B75D98DB6}"/>
              </a:ext>
            </a:extLst>
          </p:cNvPr>
          <p:cNvPicPr>
            <a:picLocks noChangeAspect="1"/>
          </p:cNvPicPr>
          <p:nvPr/>
        </p:nvPicPr>
        <p:blipFill>
          <a:blip r:embed="rId3"/>
          <a:stretch>
            <a:fillRect/>
          </a:stretch>
        </p:blipFill>
        <p:spPr>
          <a:xfrm>
            <a:off x="7681277" y="2662237"/>
            <a:ext cx="1685925" cy="923925"/>
          </a:xfrm>
          <a:prstGeom prst="rect">
            <a:avLst/>
          </a:prstGeom>
        </p:spPr>
      </p:pic>
      <p:pic>
        <p:nvPicPr>
          <p:cNvPr id="6" name="图片 5">
            <a:extLst>
              <a:ext uri="{FF2B5EF4-FFF2-40B4-BE49-F238E27FC236}">
                <a16:creationId xmlns:a16="http://schemas.microsoft.com/office/drawing/2014/main" id="{83C44F03-4E56-41E3-9203-BFC311ECBB35}"/>
              </a:ext>
            </a:extLst>
          </p:cNvPr>
          <p:cNvPicPr>
            <a:picLocks noChangeAspect="1"/>
          </p:cNvPicPr>
          <p:nvPr/>
        </p:nvPicPr>
        <p:blipFill>
          <a:blip r:embed="rId4"/>
          <a:stretch>
            <a:fillRect/>
          </a:stretch>
        </p:blipFill>
        <p:spPr>
          <a:xfrm>
            <a:off x="7736523" y="4003358"/>
            <a:ext cx="2108518" cy="802064"/>
          </a:xfrm>
          <a:prstGeom prst="rect">
            <a:avLst/>
          </a:prstGeom>
        </p:spPr>
      </p:pic>
    </p:spTree>
    <p:extLst>
      <p:ext uri="{BB962C8B-B14F-4D97-AF65-F5344CB8AC3E}">
        <p14:creationId xmlns:p14="http://schemas.microsoft.com/office/powerpoint/2010/main" val="351235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0FA11-0DE7-4556-BAC9-6F545DFCBE22}"/>
              </a:ext>
            </a:extLst>
          </p:cNvPr>
          <p:cNvSpPr>
            <a:spLocks noGrp="1"/>
          </p:cNvSpPr>
          <p:nvPr>
            <p:ph type="title"/>
          </p:nvPr>
        </p:nvSpPr>
        <p:spPr>
          <a:xfrm>
            <a:off x="838200" y="365125"/>
            <a:ext cx="10515600" cy="935355"/>
          </a:xfrm>
        </p:spPr>
        <p:txBody>
          <a:bodyPr/>
          <a:lstStyle/>
          <a:p>
            <a:r>
              <a:rPr lang="zh-CN" altLang="en-US" dirty="0"/>
              <a:t>派生类的析构函数</a:t>
            </a:r>
            <a:endParaRPr lang="en-US" dirty="0"/>
          </a:p>
        </p:txBody>
      </p:sp>
      <p:sp>
        <p:nvSpPr>
          <p:cNvPr id="3" name="内容占位符 2">
            <a:extLst>
              <a:ext uri="{FF2B5EF4-FFF2-40B4-BE49-F238E27FC236}">
                <a16:creationId xmlns:a16="http://schemas.microsoft.com/office/drawing/2014/main" id="{C407F403-B330-45F0-8EFE-B0B289477836}"/>
              </a:ext>
            </a:extLst>
          </p:cNvPr>
          <p:cNvSpPr>
            <a:spLocks noGrp="1"/>
          </p:cNvSpPr>
          <p:nvPr>
            <p:ph idx="1"/>
          </p:nvPr>
        </p:nvSpPr>
        <p:spPr>
          <a:xfrm>
            <a:off x="838200" y="1243232"/>
            <a:ext cx="10515600" cy="4567971"/>
          </a:xfrm>
        </p:spPr>
        <p:txBody>
          <a:bodyPr/>
          <a:lstStyle/>
          <a:p>
            <a:r>
              <a:rPr lang="zh-CN" altLang="en-US" dirty="0"/>
              <a:t>先执行派生类自己的析构函数，再执行基类的析构函数</a:t>
            </a:r>
            <a:endParaRPr lang="en-US" dirty="0"/>
          </a:p>
        </p:txBody>
      </p:sp>
      <p:pic>
        <p:nvPicPr>
          <p:cNvPr id="4" name="图片 3">
            <a:extLst>
              <a:ext uri="{FF2B5EF4-FFF2-40B4-BE49-F238E27FC236}">
                <a16:creationId xmlns:a16="http://schemas.microsoft.com/office/drawing/2014/main" id="{8711B318-696D-42AA-B99C-AF966F02223F}"/>
              </a:ext>
            </a:extLst>
          </p:cNvPr>
          <p:cNvPicPr>
            <a:picLocks noChangeAspect="1"/>
          </p:cNvPicPr>
          <p:nvPr/>
        </p:nvPicPr>
        <p:blipFill>
          <a:blip r:embed="rId2"/>
          <a:stretch>
            <a:fillRect/>
          </a:stretch>
        </p:blipFill>
        <p:spPr>
          <a:xfrm>
            <a:off x="1148080" y="1962785"/>
            <a:ext cx="5181600" cy="4781550"/>
          </a:xfrm>
          <a:prstGeom prst="rect">
            <a:avLst/>
          </a:prstGeom>
        </p:spPr>
      </p:pic>
      <p:pic>
        <p:nvPicPr>
          <p:cNvPr id="5" name="图片 4">
            <a:extLst>
              <a:ext uri="{FF2B5EF4-FFF2-40B4-BE49-F238E27FC236}">
                <a16:creationId xmlns:a16="http://schemas.microsoft.com/office/drawing/2014/main" id="{EE1E75C9-F3D9-4238-8F14-F7963E8C31F2}"/>
              </a:ext>
            </a:extLst>
          </p:cNvPr>
          <p:cNvPicPr>
            <a:picLocks noChangeAspect="1"/>
          </p:cNvPicPr>
          <p:nvPr/>
        </p:nvPicPr>
        <p:blipFill>
          <a:blip r:embed="rId3"/>
          <a:stretch>
            <a:fillRect/>
          </a:stretch>
        </p:blipFill>
        <p:spPr>
          <a:xfrm>
            <a:off x="8015605" y="2093912"/>
            <a:ext cx="1809750" cy="942975"/>
          </a:xfrm>
          <a:prstGeom prst="rect">
            <a:avLst/>
          </a:prstGeom>
        </p:spPr>
      </p:pic>
      <p:pic>
        <p:nvPicPr>
          <p:cNvPr id="6" name="图片 5">
            <a:extLst>
              <a:ext uri="{FF2B5EF4-FFF2-40B4-BE49-F238E27FC236}">
                <a16:creationId xmlns:a16="http://schemas.microsoft.com/office/drawing/2014/main" id="{0ECE5062-67AB-4542-97E6-D709AC0114A6}"/>
              </a:ext>
            </a:extLst>
          </p:cNvPr>
          <p:cNvPicPr>
            <a:picLocks noChangeAspect="1"/>
          </p:cNvPicPr>
          <p:nvPr/>
        </p:nvPicPr>
        <p:blipFill>
          <a:blip r:embed="rId4"/>
          <a:stretch>
            <a:fillRect/>
          </a:stretch>
        </p:blipFill>
        <p:spPr>
          <a:xfrm>
            <a:off x="7964487" y="3670300"/>
            <a:ext cx="2562225" cy="1752600"/>
          </a:xfrm>
          <a:prstGeom prst="rect">
            <a:avLst/>
          </a:prstGeom>
        </p:spPr>
      </p:pic>
    </p:spTree>
    <p:extLst>
      <p:ext uri="{BB962C8B-B14F-4D97-AF65-F5344CB8AC3E}">
        <p14:creationId xmlns:p14="http://schemas.microsoft.com/office/powerpoint/2010/main" val="386535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DE717-66D3-491F-984F-28642B004427}"/>
              </a:ext>
            </a:extLst>
          </p:cNvPr>
          <p:cNvSpPr>
            <a:spLocks noGrp="1"/>
          </p:cNvSpPr>
          <p:nvPr>
            <p:ph type="title"/>
          </p:nvPr>
        </p:nvSpPr>
        <p:spPr/>
        <p:txBody>
          <a:bodyPr>
            <a:normAutofit/>
          </a:bodyPr>
          <a:lstStyle/>
          <a:p>
            <a:r>
              <a:rPr lang="zh-CN" altLang="en-US" dirty="0"/>
              <a:t>调用基类的非默认构造函数</a:t>
            </a:r>
            <a:endParaRPr lang="en-US" dirty="0"/>
          </a:p>
        </p:txBody>
      </p:sp>
      <p:sp>
        <p:nvSpPr>
          <p:cNvPr id="3" name="内容占位符 2">
            <a:extLst>
              <a:ext uri="{FF2B5EF4-FFF2-40B4-BE49-F238E27FC236}">
                <a16:creationId xmlns:a16="http://schemas.microsoft.com/office/drawing/2014/main" id="{95F71C75-F0BB-4769-ABB0-CFFABAAAFFE1}"/>
              </a:ext>
            </a:extLst>
          </p:cNvPr>
          <p:cNvSpPr>
            <a:spLocks noGrp="1"/>
          </p:cNvSpPr>
          <p:nvPr>
            <p:ph idx="1"/>
          </p:nvPr>
        </p:nvSpPr>
        <p:spPr>
          <a:xfrm>
            <a:off x="838200" y="1212752"/>
            <a:ext cx="10515600" cy="4567971"/>
          </a:xfrm>
        </p:spPr>
        <p:txBody>
          <a:bodyPr/>
          <a:lstStyle/>
          <a:p>
            <a:r>
              <a:rPr lang="zh-CN" altLang="en-US" dirty="0"/>
              <a:t>派生类的构造函数调用的是基类默认的构造函数，也可以在派生类的</a:t>
            </a:r>
            <a:r>
              <a:rPr lang="zh-CN" altLang="en-US" b="1" dirty="0">
                <a:solidFill>
                  <a:srgbClr val="FF0000"/>
                </a:solidFill>
              </a:rPr>
              <a:t>初始化成员列表里</a:t>
            </a:r>
            <a:r>
              <a:rPr lang="zh-CN" altLang="en-US" dirty="0"/>
              <a:t>调用基类的其他构造函数。</a:t>
            </a:r>
            <a:endParaRPr lang="en-US" dirty="0"/>
          </a:p>
          <a:p>
            <a:endParaRPr lang="en-US" dirty="0"/>
          </a:p>
        </p:txBody>
      </p:sp>
      <p:pic>
        <p:nvPicPr>
          <p:cNvPr id="6" name="图片 5">
            <a:extLst>
              <a:ext uri="{FF2B5EF4-FFF2-40B4-BE49-F238E27FC236}">
                <a16:creationId xmlns:a16="http://schemas.microsoft.com/office/drawing/2014/main" id="{B1985ABB-D2B7-459A-9380-DBD90140CECA}"/>
              </a:ext>
            </a:extLst>
          </p:cNvPr>
          <p:cNvPicPr>
            <a:picLocks noChangeAspect="1"/>
          </p:cNvPicPr>
          <p:nvPr/>
        </p:nvPicPr>
        <p:blipFill>
          <a:blip r:embed="rId2"/>
          <a:stretch>
            <a:fillRect/>
          </a:stretch>
        </p:blipFill>
        <p:spPr>
          <a:xfrm>
            <a:off x="1027112" y="2541905"/>
            <a:ext cx="6276975" cy="4143375"/>
          </a:xfrm>
          <a:prstGeom prst="rect">
            <a:avLst/>
          </a:prstGeom>
        </p:spPr>
      </p:pic>
      <p:pic>
        <p:nvPicPr>
          <p:cNvPr id="7" name="图片 6">
            <a:extLst>
              <a:ext uri="{FF2B5EF4-FFF2-40B4-BE49-F238E27FC236}">
                <a16:creationId xmlns:a16="http://schemas.microsoft.com/office/drawing/2014/main" id="{C9F64969-1EC6-4D16-9C94-F9162859B9A2}"/>
              </a:ext>
            </a:extLst>
          </p:cNvPr>
          <p:cNvPicPr>
            <a:picLocks noChangeAspect="1"/>
          </p:cNvPicPr>
          <p:nvPr/>
        </p:nvPicPr>
        <p:blipFill>
          <a:blip r:embed="rId3"/>
          <a:stretch>
            <a:fillRect/>
          </a:stretch>
        </p:blipFill>
        <p:spPr>
          <a:xfrm>
            <a:off x="8307070" y="2729230"/>
            <a:ext cx="1714500" cy="952500"/>
          </a:xfrm>
          <a:prstGeom prst="rect">
            <a:avLst/>
          </a:prstGeom>
        </p:spPr>
      </p:pic>
      <p:pic>
        <p:nvPicPr>
          <p:cNvPr id="8" name="图片 7">
            <a:extLst>
              <a:ext uri="{FF2B5EF4-FFF2-40B4-BE49-F238E27FC236}">
                <a16:creationId xmlns:a16="http://schemas.microsoft.com/office/drawing/2014/main" id="{81594012-DC2B-4210-B82E-7E8E0F47B765}"/>
              </a:ext>
            </a:extLst>
          </p:cNvPr>
          <p:cNvPicPr>
            <a:picLocks noChangeAspect="1"/>
          </p:cNvPicPr>
          <p:nvPr/>
        </p:nvPicPr>
        <p:blipFill>
          <a:blip r:embed="rId4"/>
          <a:stretch>
            <a:fillRect/>
          </a:stretch>
        </p:blipFill>
        <p:spPr>
          <a:xfrm>
            <a:off x="8377237" y="4215448"/>
            <a:ext cx="2626043" cy="1406012"/>
          </a:xfrm>
          <a:prstGeom prst="rect">
            <a:avLst/>
          </a:prstGeom>
        </p:spPr>
      </p:pic>
    </p:spTree>
    <p:extLst>
      <p:ext uri="{BB962C8B-B14F-4D97-AF65-F5344CB8AC3E}">
        <p14:creationId xmlns:p14="http://schemas.microsoft.com/office/powerpoint/2010/main" val="113090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78616-C5E2-4A89-A66E-EB3E7030B477}"/>
              </a:ext>
            </a:extLst>
          </p:cNvPr>
          <p:cNvSpPr>
            <a:spLocks noGrp="1"/>
          </p:cNvSpPr>
          <p:nvPr>
            <p:ph type="title"/>
          </p:nvPr>
        </p:nvSpPr>
        <p:spPr/>
        <p:txBody>
          <a:bodyPr/>
          <a:lstStyle/>
          <a:p>
            <a:r>
              <a:rPr lang="zh-CN" altLang="en-US" dirty="0"/>
              <a:t>调用基类构造函数必须提供相应的参数</a:t>
            </a:r>
            <a:endParaRPr lang="en-US" dirty="0"/>
          </a:p>
        </p:txBody>
      </p:sp>
      <p:sp>
        <p:nvSpPr>
          <p:cNvPr id="3" name="内容占位符 2">
            <a:extLst>
              <a:ext uri="{FF2B5EF4-FFF2-40B4-BE49-F238E27FC236}">
                <a16:creationId xmlns:a16="http://schemas.microsoft.com/office/drawing/2014/main" id="{B4138959-36D4-4B49-BBC0-330F1CDB5B8B}"/>
              </a:ext>
            </a:extLst>
          </p:cNvPr>
          <p:cNvSpPr>
            <a:spLocks noGrp="1"/>
          </p:cNvSpPr>
          <p:nvPr>
            <p:ph idx="1"/>
          </p:nvPr>
        </p:nvSpPr>
        <p:spPr/>
        <p:txBody>
          <a:bodyPr/>
          <a:lstStyle/>
          <a:p>
            <a:r>
              <a:rPr lang="zh-CN" altLang="en-US" dirty="0"/>
              <a:t>通常，基类构造函数需要的参数应该在派生类的构造函数的形参列表中出现</a:t>
            </a:r>
            <a:endParaRPr lang="en-US" dirty="0"/>
          </a:p>
        </p:txBody>
      </p:sp>
      <p:pic>
        <p:nvPicPr>
          <p:cNvPr id="5" name="图片 4">
            <a:extLst>
              <a:ext uri="{FF2B5EF4-FFF2-40B4-BE49-F238E27FC236}">
                <a16:creationId xmlns:a16="http://schemas.microsoft.com/office/drawing/2014/main" id="{0148C2AF-6EE1-4D54-BC7B-97E2BBD3A158}"/>
              </a:ext>
            </a:extLst>
          </p:cNvPr>
          <p:cNvPicPr>
            <a:picLocks noChangeAspect="1"/>
          </p:cNvPicPr>
          <p:nvPr/>
        </p:nvPicPr>
        <p:blipFill>
          <a:blip r:embed="rId2"/>
          <a:stretch>
            <a:fillRect/>
          </a:stretch>
        </p:blipFill>
        <p:spPr>
          <a:xfrm>
            <a:off x="601027" y="2880677"/>
            <a:ext cx="5381625" cy="2905125"/>
          </a:xfrm>
          <a:prstGeom prst="rect">
            <a:avLst/>
          </a:prstGeom>
        </p:spPr>
      </p:pic>
      <p:pic>
        <p:nvPicPr>
          <p:cNvPr id="6" name="图片 5">
            <a:extLst>
              <a:ext uri="{FF2B5EF4-FFF2-40B4-BE49-F238E27FC236}">
                <a16:creationId xmlns:a16="http://schemas.microsoft.com/office/drawing/2014/main" id="{D093040C-6B55-4A27-B451-C409FC569EFC}"/>
              </a:ext>
            </a:extLst>
          </p:cNvPr>
          <p:cNvPicPr>
            <a:picLocks noChangeAspect="1"/>
          </p:cNvPicPr>
          <p:nvPr/>
        </p:nvPicPr>
        <p:blipFill>
          <a:blip r:embed="rId3"/>
          <a:stretch>
            <a:fillRect/>
          </a:stretch>
        </p:blipFill>
        <p:spPr>
          <a:xfrm>
            <a:off x="6675437" y="2956560"/>
            <a:ext cx="5343525" cy="1981200"/>
          </a:xfrm>
          <a:prstGeom prst="rect">
            <a:avLst/>
          </a:prstGeom>
        </p:spPr>
      </p:pic>
      <p:pic>
        <p:nvPicPr>
          <p:cNvPr id="7" name="图片 6">
            <a:extLst>
              <a:ext uri="{FF2B5EF4-FFF2-40B4-BE49-F238E27FC236}">
                <a16:creationId xmlns:a16="http://schemas.microsoft.com/office/drawing/2014/main" id="{321B8AB3-ABC4-4B92-B168-1D3B2CF37E88}"/>
              </a:ext>
            </a:extLst>
          </p:cNvPr>
          <p:cNvPicPr>
            <a:picLocks noChangeAspect="1"/>
          </p:cNvPicPr>
          <p:nvPr/>
        </p:nvPicPr>
        <p:blipFill>
          <a:blip r:embed="rId4"/>
          <a:stretch>
            <a:fillRect/>
          </a:stretch>
        </p:blipFill>
        <p:spPr>
          <a:xfrm>
            <a:off x="2668905" y="5559107"/>
            <a:ext cx="7219950" cy="962025"/>
          </a:xfrm>
          <a:prstGeom prst="rect">
            <a:avLst/>
          </a:prstGeom>
        </p:spPr>
      </p:pic>
    </p:spTree>
    <p:extLst>
      <p:ext uri="{BB962C8B-B14F-4D97-AF65-F5344CB8AC3E}">
        <p14:creationId xmlns:p14="http://schemas.microsoft.com/office/powerpoint/2010/main" val="317257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p:txBody>
          <a:bodyPr>
            <a:normAutofit/>
          </a:bodyPr>
          <a:lstStyle/>
          <a:p>
            <a:r>
              <a:rPr lang="en-US" b="1" dirty="0"/>
              <a:t>Dog</a:t>
            </a:r>
            <a:r>
              <a:rPr lang="zh-CN" altLang="en-US" b="1" dirty="0"/>
              <a:t>和</a:t>
            </a:r>
            <a:r>
              <a:rPr lang="en-US" altLang="zh-CN" b="1" dirty="0"/>
              <a:t>Animal</a:t>
            </a:r>
            <a:endParaRPr lang="en-US" b="1" dirty="0"/>
          </a:p>
        </p:txBody>
      </p:sp>
      <p:sp>
        <p:nvSpPr>
          <p:cNvPr id="3" name="内容占位符 2">
            <a:extLst>
              <a:ext uri="{FF2B5EF4-FFF2-40B4-BE49-F238E27FC236}">
                <a16:creationId xmlns:a16="http://schemas.microsoft.com/office/drawing/2014/main" id="{AF36FFE5-9380-47A3-83E4-4703EB0FB066}"/>
              </a:ext>
            </a:extLst>
          </p:cNvPr>
          <p:cNvSpPr>
            <a:spLocks noGrp="1"/>
          </p:cNvSpPr>
          <p:nvPr>
            <p:ph idx="1"/>
          </p:nvPr>
        </p:nvSpPr>
        <p:spPr>
          <a:xfrm>
            <a:off x="838200" y="1608992"/>
            <a:ext cx="10515600" cy="1826665"/>
          </a:xfrm>
        </p:spPr>
        <p:txBody>
          <a:bodyPr>
            <a:normAutofit/>
          </a:bodyPr>
          <a:lstStyle/>
          <a:p>
            <a:r>
              <a:rPr lang="en-US" dirty="0"/>
              <a:t>Dog</a:t>
            </a:r>
            <a:r>
              <a:rPr lang="zh-CN" altLang="en-US" dirty="0"/>
              <a:t>（狗）是一种特殊的</a:t>
            </a:r>
            <a:r>
              <a:rPr lang="en-US" dirty="0"/>
              <a:t>Animal</a:t>
            </a:r>
            <a:r>
              <a:rPr lang="zh-CN" altLang="en-US" dirty="0"/>
              <a:t>（动物）</a:t>
            </a:r>
            <a:endParaRPr lang="en-US" altLang="zh-CN" dirty="0"/>
          </a:p>
        </p:txBody>
      </p:sp>
      <p:pic>
        <p:nvPicPr>
          <p:cNvPr id="14" name="图片 13">
            <a:extLst>
              <a:ext uri="{FF2B5EF4-FFF2-40B4-BE49-F238E27FC236}">
                <a16:creationId xmlns:a16="http://schemas.microsoft.com/office/drawing/2014/main" id="{D9197A85-F97C-44C0-AABA-1983419226A7}"/>
              </a:ext>
            </a:extLst>
          </p:cNvPr>
          <p:cNvPicPr>
            <a:picLocks noChangeAspect="1"/>
          </p:cNvPicPr>
          <p:nvPr/>
        </p:nvPicPr>
        <p:blipFill>
          <a:blip r:embed="rId2"/>
          <a:stretch>
            <a:fillRect/>
          </a:stretch>
        </p:blipFill>
        <p:spPr>
          <a:xfrm>
            <a:off x="7391122" y="2418240"/>
            <a:ext cx="4210050" cy="3619500"/>
          </a:xfrm>
          <a:prstGeom prst="rect">
            <a:avLst/>
          </a:prstGeom>
        </p:spPr>
      </p:pic>
    </p:spTree>
    <p:extLst>
      <p:ext uri="{BB962C8B-B14F-4D97-AF65-F5344CB8AC3E}">
        <p14:creationId xmlns:p14="http://schemas.microsoft.com/office/powerpoint/2010/main" val="2915161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2DCEA-6897-478B-B217-F8034897BDA8}"/>
              </a:ext>
            </a:extLst>
          </p:cNvPr>
          <p:cNvSpPr>
            <a:spLocks noGrp="1"/>
          </p:cNvSpPr>
          <p:nvPr>
            <p:ph type="title"/>
          </p:nvPr>
        </p:nvSpPr>
        <p:spPr/>
        <p:txBody>
          <a:bodyPr>
            <a:normAutofit/>
          </a:bodyPr>
          <a:lstStyle/>
          <a:p>
            <a:r>
              <a:rPr lang="zh-CN" altLang="en-US" b="1" dirty="0"/>
              <a:t>拷贝构造函数</a:t>
            </a:r>
            <a:endParaRPr lang="en-US" dirty="0"/>
          </a:p>
        </p:txBody>
      </p:sp>
      <p:sp>
        <p:nvSpPr>
          <p:cNvPr id="3" name="内容占位符 2">
            <a:extLst>
              <a:ext uri="{FF2B5EF4-FFF2-40B4-BE49-F238E27FC236}">
                <a16:creationId xmlns:a16="http://schemas.microsoft.com/office/drawing/2014/main" id="{01A4AEC4-8373-4623-8512-063154CB9AAA}"/>
              </a:ext>
            </a:extLst>
          </p:cNvPr>
          <p:cNvSpPr>
            <a:spLocks noGrp="1"/>
          </p:cNvSpPr>
          <p:nvPr>
            <p:ph idx="1"/>
          </p:nvPr>
        </p:nvSpPr>
        <p:spPr>
          <a:xfrm>
            <a:off x="838200" y="1426112"/>
            <a:ext cx="10515600" cy="4567971"/>
          </a:xfrm>
        </p:spPr>
        <p:txBody>
          <a:bodyPr/>
          <a:lstStyle/>
          <a:p>
            <a:r>
              <a:rPr lang="zh-CN" altLang="en-US" dirty="0">
                <a:solidFill>
                  <a:srgbClr val="FF0000"/>
                </a:solidFill>
              </a:rPr>
              <a:t>注意</a:t>
            </a:r>
            <a:r>
              <a:rPr lang="zh-CN" altLang="en-US" dirty="0"/>
              <a:t>：派生类的</a:t>
            </a:r>
            <a:r>
              <a:rPr lang="zh-CN" altLang="en-US" b="1" dirty="0"/>
              <a:t>拷贝构造函数</a:t>
            </a:r>
            <a:r>
              <a:rPr lang="zh-CN" altLang="en-US" dirty="0"/>
              <a:t>调用基类的</a:t>
            </a:r>
            <a:r>
              <a:rPr lang="zh-CN" altLang="en-US" b="1" dirty="0"/>
              <a:t>默认构造函数</a:t>
            </a:r>
            <a:r>
              <a:rPr lang="zh-CN" altLang="en-US" dirty="0"/>
              <a:t>而不是</a:t>
            </a:r>
            <a:r>
              <a:rPr lang="zh-CN" altLang="en-US" b="1" dirty="0"/>
              <a:t>拷贝构造函数</a:t>
            </a:r>
            <a:endParaRPr lang="en-US" b="1" dirty="0"/>
          </a:p>
        </p:txBody>
      </p:sp>
      <p:pic>
        <p:nvPicPr>
          <p:cNvPr id="4" name="图片 3">
            <a:extLst>
              <a:ext uri="{FF2B5EF4-FFF2-40B4-BE49-F238E27FC236}">
                <a16:creationId xmlns:a16="http://schemas.microsoft.com/office/drawing/2014/main" id="{03EC5143-8506-4471-82CB-95DF1F781ED7}"/>
              </a:ext>
            </a:extLst>
          </p:cNvPr>
          <p:cNvPicPr>
            <a:picLocks noChangeAspect="1"/>
          </p:cNvPicPr>
          <p:nvPr/>
        </p:nvPicPr>
        <p:blipFill>
          <a:blip r:embed="rId2"/>
          <a:stretch>
            <a:fillRect/>
          </a:stretch>
        </p:blipFill>
        <p:spPr>
          <a:xfrm>
            <a:off x="1140460" y="2567622"/>
            <a:ext cx="6781800" cy="4181475"/>
          </a:xfrm>
          <a:prstGeom prst="rect">
            <a:avLst/>
          </a:prstGeom>
        </p:spPr>
      </p:pic>
      <p:pic>
        <p:nvPicPr>
          <p:cNvPr id="5" name="图片 4">
            <a:extLst>
              <a:ext uri="{FF2B5EF4-FFF2-40B4-BE49-F238E27FC236}">
                <a16:creationId xmlns:a16="http://schemas.microsoft.com/office/drawing/2014/main" id="{4D9506B0-4988-448F-B498-A77167DB2C67}"/>
              </a:ext>
            </a:extLst>
          </p:cNvPr>
          <p:cNvPicPr>
            <a:picLocks noChangeAspect="1"/>
          </p:cNvPicPr>
          <p:nvPr/>
        </p:nvPicPr>
        <p:blipFill>
          <a:blip r:embed="rId3"/>
          <a:stretch>
            <a:fillRect/>
          </a:stretch>
        </p:blipFill>
        <p:spPr>
          <a:xfrm>
            <a:off x="8503919" y="3315614"/>
            <a:ext cx="2804795" cy="1506576"/>
          </a:xfrm>
          <a:prstGeom prst="rect">
            <a:avLst/>
          </a:prstGeom>
        </p:spPr>
      </p:pic>
    </p:spTree>
    <p:extLst>
      <p:ext uri="{BB962C8B-B14F-4D97-AF65-F5344CB8AC3E}">
        <p14:creationId xmlns:p14="http://schemas.microsoft.com/office/powerpoint/2010/main" val="151305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a:xfrm>
            <a:off x="1450999" y="128234"/>
            <a:ext cx="9144000" cy="2680749"/>
          </a:xfrm>
        </p:spPr>
        <p:txBody>
          <a:bodyPr/>
          <a:lstStyle/>
          <a:p>
            <a:r>
              <a:rPr lang="en-US" altLang="zh-CN" b="1" dirty="0"/>
              <a:t>9.3 </a:t>
            </a:r>
            <a:r>
              <a:rPr lang="zh-CN" altLang="en-US" b="1" dirty="0"/>
              <a:t>多继承和虚基类</a:t>
            </a:r>
            <a:endParaRPr lang="en-US" dirty="0"/>
          </a:p>
        </p:txBody>
      </p:sp>
      <p:sp>
        <p:nvSpPr>
          <p:cNvPr id="7" name="TextBox 6">
            <a:extLst>
              <a:ext uri="{FF2B5EF4-FFF2-40B4-BE49-F238E27FC236}">
                <a16:creationId xmlns:a16="http://schemas.microsoft.com/office/drawing/2014/main" id="{9D30204D-BAF2-4C9A-8D22-2E07D8D78959}"/>
              </a:ext>
            </a:extLst>
          </p:cNvPr>
          <p:cNvSpPr txBox="1"/>
          <p:nvPr/>
        </p:nvSpPr>
        <p:spPr>
          <a:xfrm>
            <a:off x="3165864" y="4627093"/>
            <a:ext cx="6094902" cy="954107"/>
          </a:xfrm>
          <a:prstGeom prst="rect">
            <a:avLst/>
          </a:prstGeom>
          <a:noFill/>
        </p:spPr>
        <p:txBody>
          <a:bodyPr wrap="square">
            <a:spAutoFit/>
          </a:bodyPr>
          <a:lstStyle/>
          <a:p>
            <a:pPr algn="ctr"/>
            <a:r>
              <a:rPr lang="en-US" altLang="zh-CN" sz="2800" dirty="0" err="1"/>
              <a:t>Youtube</a:t>
            </a:r>
            <a:r>
              <a:rPr lang="zh-CN" altLang="en-US" sz="2800" dirty="0"/>
              <a:t>频道： </a:t>
            </a:r>
            <a:r>
              <a:rPr lang="en-US" altLang="zh-CN" sz="2800" dirty="0"/>
              <a:t>hwdong</a:t>
            </a:r>
          </a:p>
          <a:p>
            <a:pPr algn="ctr"/>
            <a:r>
              <a:rPr lang="en-US" altLang="zh-CN" sz="2800" dirty="0"/>
              <a:t>http://hwdong-net.github.io</a:t>
            </a:r>
            <a:endParaRPr lang="zh-CN" altLang="en-US" sz="2800" dirty="0"/>
          </a:p>
        </p:txBody>
      </p:sp>
      <p:sp>
        <p:nvSpPr>
          <p:cNvPr id="8" name="TextBox 7">
            <a:extLst>
              <a:ext uri="{FF2B5EF4-FFF2-40B4-BE49-F238E27FC236}">
                <a16:creationId xmlns:a16="http://schemas.microsoft.com/office/drawing/2014/main" id="{B4B1FDC5-C599-437D-811D-680247319621}"/>
              </a:ext>
            </a:extLst>
          </p:cNvPr>
          <p:cNvSpPr txBox="1"/>
          <p:nvPr/>
        </p:nvSpPr>
        <p:spPr>
          <a:xfrm>
            <a:off x="3473403" y="2851332"/>
            <a:ext cx="5866303" cy="1197686"/>
          </a:xfrm>
          <a:prstGeom prst="rect">
            <a:avLst/>
          </a:prstGeom>
          <a:noFill/>
        </p:spPr>
        <p:txBody>
          <a:bodyPr wrap="square" rtlCol="0">
            <a:spAutoFit/>
          </a:bodyPr>
          <a:lstStyle/>
          <a:p>
            <a:r>
              <a:rPr lang="en-US" altLang="zh-CN" sz="3600" dirty="0"/>
              <a:t>Multiple inheritance and virtual base classes</a:t>
            </a:r>
          </a:p>
        </p:txBody>
      </p:sp>
    </p:spTree>
    <p:extLst>
      <p:ext uri="{BB962C8B-B14F-4D97-AF65-F5344CB8AC3E}">
        <p14:creationId xmlns:p14="http://schemas.microsoft.com/office/powerpoint/2010/main" val="2947873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D8F60-D754-4A67-83A1-AA74A062D3DC}"/>
              </a:ext>
            </a:extLst>
          </p:cNvPr>
          <p:cNvSpPr>
            <a:spLocks noGrp="1"/>
          </p:cNvSpPr>
          <p:nvPr>
            <p:ph type="title"/>
          </p:nvPr>
        </p:nvSpPr>
        <p:spPr/>
        <p:txBody>
          <a:bodyPr/>
          <a:lstStyle/>
          <a:p>
            <a:r>
              <a:rPr lang="zh-CN" altLang="en-US" dirty="0"/>
              <a:t>多继承</a:t>
            </a:r>
            <a:endParaRPr lang="en-US" dirty="0"/>
          </a:p>
        </p:txBody>
      </p:sp>
      <p:sp>
        <p:nvSpPr>
          <p:cNvPr id="3" name="内容占位符 2">
            <a:extLst>
              <a:ext uri="{FF2B5EF4-FFF2-40B4-BE49-F238E27FC236}">
                <a16:creationId xmlns:a16="http://schemas.microsoft.com/office/drawing/2014/main" id="{CCA70D72-81AB-4BD6-B808-E3D5CDB7E564}"/>
              </a:ext>
            </a:extLst>
          </p:cNvPr>
          <p:cNvSpPr>
            <a:spLocks noGrp="1"/>
          </p:cNvSpPr>
          <p:nvPr>
            <p:ph idx="1"/>
          </p:nvPr>
        </p:nvSpPr>
        <p:spPr/>
        <p:txBody>
          <a:bodyPr/>
          <a:lstStyle/>
          <a:p>
            <a:r>
              <a:rPr lang="zh-CN" altLang="en-US" dirty="0"/>
              <a:t>从多个直接基类定义一个派生类，或者说一个类可以继承多个基类，这种继承方式称为</a:t>
            </a:r>
            <a:r>
              <a:rPr lang="zh-CN" altLang="en-US" b="1" dirty="0"/>
              <a:t>多继承</a:t>
            </a:r>
            <a:r>
              <a:rPr lang="zh-CN" altLang="en-US" dirty="0"/>
              <a:t>（</a:t>
            </a:r>
            <a:r>
              <a:rPr lang="en-US" b="1" dirty="0"/>
              <a:t>Multiple Inheritance</a:t>
            </a:r>
            <a:r>
              <a:rPr lang="zh-CN" altLang="en-US" dirty="0"/>
              <a:t>）。</a:t>
            </a:r>
            <a:endParaRPr lang="en-US" dirty="0"/>
          </a:p>
        </p:txBody>
      </p:sp>
      <p:pic>
        <p:nvPicPr>
          <p:cNvPr id="4" name="图片 3">
            <a:extLst>
              <a:ext uri="{FF2B5EF4-FFF2-40B4-BE49-F238E27FC236}">
                <a16:creationId xmlns:a16="http://schemas.microsoft.com/office/drawing/2014/main" id="{83C0E6F3-7F9F-4F50-9395-DEFC9FF76883}"/>
              </a:ext>
            </a:extLst>
          </p:cNvPr>
          <p:cNvPicPr>
            <a:picLocks noChangeAspect="1"/>
          </p:cNvPicPr>
          <p:nvPr/>
        </p:nvPicPr>
        <p:blipFill>
          <a:blip r:embed="rId2"/>
          <a:stretch>
            <a:fillRect/>
          </a:stretch>
        </p:blipFill>
        <p:spPr>
          <a:xfrm>
            <a:off x="1504811" y="2738946"/>
            <a:ext cx="6181725" cy="3848100"/>
          </a:xfrm>
          <a:prstGeom prst="rect">
            <a:avLst/>
          </a:prstGeom>
        </p:spPr>
      </p:pic>
      <p:sp>
        <p:nvSpPr>
          <p:cNvPr id="5" name="对话气泡: 圆角矩形 4">
            <a:extLst>
              <a:ext uri="{FF2B5EF4-FFF2-40B4-BE49-F238E27FC236}">
                <a16:creationId xmlns:a16="http://schemas.microsoft.com/office/drawing/2014/main" id="{C9693C75-DC6E-416F-BF0E-0CF81C3EE14F}"/>
              </a:ext>
            </a:extLst>
          </p:cNvPr>
          <p:cNvSpPr/>
          <p:nvPr/>
        </p:nvSpPr>
        <p:spPr>
          <a:xfrm>
            <a:off x="3835153" y="4376691"/>
            <a:ext cx="5592932" cy="825623"/>
          </a:xfrm>
          <a:prstGeom prst="wedgeRoundRectCallout">
            <a:avLst>
              <a:gd name="adj1" fmla="val -45119"/>
              <a:gd name="adj2" fmla="val 915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a:t>
            </a:r>
            <a:r>
              <a:rPr lang="zh-CN" altLang="en-US" sz="2400" dirty="0"/>
              <a:t>分别以</a:t>
            </a:r>
            <a:r>
              <a:rPr lang="en-US" sz="2400" dirty="0"/>
              <a:t>public</a:t>
            </a:r>
            <a:r>
              <a:rPr lang="zh-CN" altLang="en-US" sz="2400" dirty="0"/>
              <a:t>、</a:t>
            </a:r>
            <a:r>
              <a:rPr lang="en-US" sz="2400" dirty="0"/>
              <a:t>protected</a:t>
            </a:r>
            <a:r>
              <a:rPr lang="zh-CN" altLang="en-US" sz="2400" dirty="0"/>
              <a:t>、</a:t>
            </a:r>
            <a:r>
              <a:rPr lang="en-US" sz="2400" dirty="0"/>
              <a:t>private</a:t>
            </a:r>
            <a:r>
              <a:rPr lang="zh-CN" altLang="en-US" sz="2400" dirty="0"/>
              <a:t>等不同继承方式继承了基类</a:t>
            </a:r>
            <a:r>
              <a:rPr lang="en-US" sz="2400" dirty="0"/>
              <a:t>A</a:t>
            </a:r>
            <a:r>
              <a:rPr lang="zh-CN" altLang="en-US" sz="2400" dirty="0"/>
              <a:t>、</a:t>
            </a:r>
            <a:r>
              <a:rPr lang="en-US" sz="2400" dirty="0"/>
              <a:t>B</a:t>
            </a:r>
            <a:r>
              <a:rPr lang="zh-CN" altLang="en-US" sz="2400" dirty="0"/>
              <a:t>、</a:t>
            </a:r>
            <a:r>
              <a:rPr lang="en-US" sz="2400" dirty="0"/>
              <a:t>C</a:t>
            </a:r>
            <a:r>
              <a:rPr lang="zh-CN" altLang="en-US" sz="2400" dirty="0"/>
              <a:t>的属性</a:t>
            </a:r>
            <a:endParaRPr lang="en-US" sz="2400" dirty="0"/>
          </a:p>
        </p:txBody>
      </p:sp>
    </p:spTree>
    <p:extLst>
      <p:ext uri="{BB962C8B-B14F-4D97-AF65-F5344CB8AC3E}">
        <p14:creationId xmlns:p14="http://schemas.microsoft.com/office/powerpoint/2010/main" val="15066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AB3DB6-4D53-4AB4-8193-93FF7827140A}"/>
              </a:ext>
            </a:extLst>
          </p:cNvPr>
          <p:cNvPicPr>
            <a:picLocks noChangeAspect="1"/>
          </p:cNvPicPr>
          <p:nvPr/>
        </p:nvPicPr>
        <p:blipFill>
          <a:blip r:embed="rId2"/>
          <a:stretch>
            <a:fillRect/>
          </a:stretch>
        </p:blipFill>
        <p:spPr>
          <a:xfrm>
            <a:off x="435884" y="817116"/>
            <a:ext cx="6810375" cy="4495800"/>
          </a:xfrm>
          <a:prstGeom prst="rect">
            <a:avLst/>
          </a:prstGeom>
        </p:spPr>
      </p:pic>
      <p:pic>
        <p:nvPicPr>
          <p:cNvPr id="5" name="图片 4">
            <a:extLst>
              <a:ext uri="{FF2B5EF4-FFF2-40B4-BE49-F238E27FC236}">
                <a16:creationId xmlns:a16="http://schemas.microsoft.com/office/drawing/2014/main" id="{D346CB60-0ABE-4A36-93EB-C3E4B087B8AC}"/>
              </a:ext>
            </a:extLst>
          </p:cNvPr>
          <p:cNvPicPr>
            <a:picLocks noChangeAspect="1"/>
          </p:cNvPicPr>
          <p:nvPr/>
        </p:nvPicPr>
        <p:blipFill>
          <a:blip r:embed="rId3"/>
          <a:stretch>
            <a:fillRect/>
          </a:stretch>
        </p:blipFill>
        <p:spPr>
          <a:xfrm>
            <a:off x="6791325" y="3483977"/>
            <a:ext cx="5400675" cy="1647825"/>
          </a:xfrm>
          <a:prstGeom prst="rect">
            <a:avLst/>
          </a:prstGeom>
        </p:spPr>
      </p:pic>
    </p:spTree>
    <p:extLst>
      <p:ext uri="{BB962C8B-B14F-4D97-AF65-F5344CB8AC3E}">
        <p14:creationId xmlns:p14="http://schemas.microsoft.com/office/powerpoint/2010/main" val="167345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41E0B-761A-4823-BD87-A3759809D8CA}"/>
              </a:ext>
            </a:extLst>
          </p:cNvPr>
          <p:cNvSpPr>
            <a:spLocks noGrp="1"/>
          </p:cNvSpPr>
          <p:nvPr>
            <p:ph type="title"/>
          </p:nvPr>
        </p:nvSpPr>
        <p:spPr>
          <a:xfrm>
            <a:off x="838200" y="365125"/>
            <a:ext cx="10515600" cy="753461"/>
          </a:xfrm>
        </p:spPr>
        <p:txBody>
          <a:bodyPr>
            <a:normAutofit/>
          </a:bodyPr>
          <a:lstStyle/>
          <a:p>
            <a:r>
              <a:rPr lang="zh-CN" altLang="en-US" dirty="0"/>
              <a:t>二义性问题</a:t>
            </a:r>
            <a:endParaRPr lang="en-US" dirty="0"/>
          </a:p>
        </p:txBody>
      </p:sp>
      <p:sp>
        <p:nvSpPr>
          <p:cNvPr id="3" name="内容占位符 2">
            <a:extLst>
              <a:ext uri="{FF2B5EF4-FFF2-40B4-BE49-F238E27FC236}">
                <a16:creationId xmlns:a16="http://schemas.microsoft.com/office/drawing/2014/main" id="{73392BD9-5F8C-4163-82FC-183ABDB075AA}"/>
              </a:ext>
            </a:extLst>
          </p:cNvPr>
          <p:cNvSpPr>
            <a:spLocks noGrp="1"/>
          </p:cNvSpPr>
          <p:nvPr>
            <p:ph idx="1"/>
          </p:nvPr>
        </p:nvSpPr>
        <p:spPr/>
        <p:txBody>
          <a:bodyPr/>
          <a:lstStyle/>
          <a:p>
            <a:r>
              <a:rPr lang="zh-CN" altLang="en-US" dirty="0"/>
              <a:t>如果一个派生类的不同基类包含了同名的数据成员或同样签名的函数成员，当通过该派生类对象访问这个成员时，可能会产生二义性问题。</a:t>
            </a:r>
            <a:endParaRPr lang="en-US" dirty="0"/>
          </a:p>
          <a:p>
            <a:endParaRPr lang="en-US" dirty="0"/>
          </a:p>
        </p:txBody>
      </p:sp>
    </p:spTree>
    <p:extLst>
      <p:ext uri="{BB962C8B-B14F-4D97-AF65-F5344CB8AC3E}">
        <p14:creationId xmlns:p14="http://schemas.microsoft.com/office/powerpoint/2010/main" val="3582621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D9547C5-9BAA-47CA-A156-C0DDD75F0547}"/>
              </a:ext>
            </a:extLst>
          </p:cNvPr>
          <p:cNvPicPr>
            <a:picLocks noChangeAspect="1"/>
          </p:cNvPicPr>
          <p:nvPr/>
        </p:nvPicPr>
        <p:blipFill>
          <a:blip r:embed="rId2"/>
          <a:stretch>
            <a:fillRect/>
          </a:stretch>
        </p:blipFill>
        <p:spPr>
          <a:xfrm>
            <a:off x="609183" y="733193"/>
            <a:ext cx="5629275" cy="5267325"/>
          </a:xfrm>
          <a:prstGeom prst="rect">
            <a:avLst/>
          </a:prstGeom>
        </p:spPr>
      </p:pic>
    </p:spTree>
    <p:extLst>
      <p:ext uri="{BB962C8B-B14F-4D97-AF65-F5344CB8AC3E}">
        <p14:creationId xmlns:p14="http://schemas.microsoft.com/office/powerpoint/2010/main" val="706522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7835286-BFA4-4E17-9BD8-5FAF50FDCF35}"/>
              </a:ext>
            </a:extLst>
          </p:cNvPr>
          <p:cNvPicPr>
            <a:picLocks noChangeAspect="1"/>
          </p:cNvPicPr>
          <p:nvPr/>
        </p:nvPicPr>
        <p:blipFill>
          <a:blip r:embed="rId2"/>
          <a:stretch>
            <a:fillRect/>
          </a:stretch>
        </p:blipFill>
        <p:spPr>
          <a:xfrm>
            <a:off x="987178" y="1553176"/>
            <a:ext cx="8743950" cy="3343275"/>
          </a:xfrm>
          <a:prstGeom prst="rect">
            <a:avLst/>
          </a:prstGeom>
        </p:spPr>
      </p:pic>
    </p:spTree>
    <p:extLst>
      <p:ext uri="{BB962C8B-B14F-4D97-AF65-F5344CB8AC3E}">
        <p14:creationId xmlns:p14="http://schemas.microsoft.com/office/powerpoint/2010/main" val="3370191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95927"/>
            <a:ext cx="10515600" cy="4567971"/>
          </a:xfrm>
        </p:spPr>
        <p:txBody>
          <a:bodyPr/>
          <a:lstStyle/>
          <a:p>
            <a:r>
              <a:rPr lang="zh-CN" altLang="en-US" dirty="0"/>
              <a:t>多继承时可能一个派生类对象中有多份间接基类对象</a:t>
            </a:r>
            <a:endParaRPr lang="en-US" dirty="0"/>
          </a:p>
        </p:txBody>
      </p:sp>
      <p:sp>
        <p:nvSpPr>
          <p:cNvPr id="5" name="矩形 4">
            <a:extLst>
              <a:ext uri="{FF2B5EF4-FFF2-40B4-BE49-F238E27FC236}">
                <a16:creationId xmlns:a16="http://schemas.microsoft.com/office/drawing/2014/main" id="{9E716F9D-E537-48EE-A534-26905205361D}"/>
              </a:ext>
            </a:extLst>
          </p:cNvPr>
          <p:cNvSpPr/>
          <p:nvPr/>
        </p:nvSpPr>
        <p:spPr>
          <a:xfrm>
            <a:off x="5548544" y="2219417"/>
            <a:ext cx="4509856" cy="4638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7399BE8D-CA5E-4BBB-9733-18C0B1E80FDC}"/>
              </a:ext>
            </a:extLst>
          </p:cNvPr>
          <p:cNvPicPr>
            <a:picLocks noChangeAspect="1"/>
          </p:cNvPicPr>
          <p:nvPr/>
        </p:nvPicPr>
        <p:blipFill>
          <a:blip r:embed="rId2"/>
          <a:stretch>
            <a:fillRect/>
          </a:stretch>
        </p:blipFill>
        <p:spPr>
          <a:xfrm>
            <a:off x="400050" y="2149796"/>
            <a:ext cx="5257800" cy="4384354"/>
          </a:xfrm>
          <a:prstGeom prst="rect">
            <a:avLst/>
          </a:prstGeom>
        </p:spPr>
      </p:pic>
      <p:pic>
        <p:nvPicPr>
          <p:cNvPr id="7" name="图片 6">
            <a:extLst>
              <a:ext uri="{FF2B5EF4-FFF2-40B4-BE49-F238E27FC236}">
                <a16:creationId xmlns:a16="http://schemas.microsoft.com/office/drawing/2014/main" id="{7FB8E37E-8EE5-4A2D-BFA8-D401857F8A21}"/>
              </a:ext>
            </a:extLst>
          </p:cNvPr>
          <p:cNvPicPr>
            <a:picLocks noChangeAspect="1"/>
          </p:cNvPicPr>
          <p:nvPr/>
        </p:nvPicPr>
        <p:blipFill>
          <a:blip r:embed="rId3"/>
          <a:stretch>
            <a:fillRect/>
          </a:stretch>
        </p:blipFill>
        <p:spPr>
          <a:xfrm>
            <a:off x="4610101" y="2115035"/>
            <a:ext cx="7581899" cy="771040"/>
          </a:xfrm>
          <a:prstGeom prst="rect">
            <a:avLst/>
          </a:prstGeom>
        </p:spPr>
      </p:pic>
    </p:spTree>
    <p:extLst>
      <p:ext uri="{BB962C8B-B14F-4D97-AF65-F5344CB8AC3E}">
        <p14:creationId xmlns:p14="http://schemas.microsoft.com/office/powerpoint/2010/main" val="329092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95927"/>
            <a:ext cx="10515600" cy="4567971"/>
          </a:xfrm>
        </p:spPr>
        <p:txBody>
          <a:bodyPr/>
          <a:lstStyle/>
          <a:p>
            <a:r>
              <a:rPr lang="zh-CN" altLang="en-US" dirty="0"/>
              <a:t>多继承时可能一个派生类对象中有多份间接基类对象</a:t>
            </a:r>
            <a:endParaRPr lang="en-US" dirty="0"/>
          </a:p>
        </p:txBody>
      </p:sp>
      <p:pic>
        <p:nvPicPr>
          <p:cNvPr id="4" name="图片 3">
            <a:extLst>
              <a:ext uri="{FF2B5EF4-FFF2-40B4-BE49-F238E27FC236}">
                <a16:creationId xmlns:a16="http://schemas.microsoft.com/office/drawing/2014/main" id="{C7EBF57E-1F2E-4BD2-8035-744552DFB36D}"/>
              </a:ext>
            </a:extLst>
          </p:cNvPr>
          <p:cNvPicPr/>
          <p:nvPr/>
        </p:nvPicPr>
        <p:blipFill>
          <a:blip r:embed="rId2">
            <a:extLst>
              <a:ext uri="{28A0092B-C50C-407E-A947-70E740481C1C}">
                <a14:useLocalDpi xmlns:a14="http://schemas.microsoft.com/office/drawing/2010/main" val="0"/>
              </a:ext>
            </a:extLst>
          </a:blip>
          <a:stretch>
            <a:fillRect/>
          </a:stretch>
        </p:blipFill>
        <p:spPr>
          <a:xfrm>
            <a:off x="1437306" y="2293885"/>
            <a:ext cx="8443540" cy="4426511"/>
          </a:xfrm>
          <a:prstGeom prst="rect">
            <a:avLst/>
          </a:prstGeom>
        </p:spPr>
      </p:pic>
      <p:sp>
        <p:nvSpPr>
          <p:cNvPr id="5" name="矩形 4">
            <a:extLst>
              <a:ext uri="{FF2B5EF4-FFF2-40B4-BE49-F238E27FC236}">
                <a16:creationId xmlns:a16="http://schemas.microsoft.com/office/drawing/2014/main" id="{9E716F9D-E537-48EE-A534-26905205361D}"/>
              </a:ext>
            </a:extLst>
          </p:cNvPr>
          <p:cNvSpPr/>
          <p:nvPr/>
        </p:nvSpPr>
        <p:spPr>
          <a:xfrm>
            <a:off x="5548544" y="2219417"/>
            <a:ext cx="4509856" cy="4638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053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19727"/>
            <a:ext cx="10515600" cy="4567971"/>
          </a:xfrm>
        </p:spPr>
        <p:txBody>
          <a:bodyPr/>
          <a:lstStyle/>
          <a:p>
            <a:r>
              <a:rPr lang="zh-CN" altLang="en-US" dirty="0"/>
              <a:t>多继承时可能一个派生类对象中有多份间接基类对象</a:t>
            </a:r>
            <a:endParaRPr lang="en-US" dirty="0"/>
          </a:p>
        </p:txBody>
      </p:sp>
      <p:pic>
        <p:nvPicPr>
          <p:cNvPr id="6" name="图片 5">
            <a:extLst>
              <a:ext uri="{FF2B5EF4-FFF2-40B4-BE49-F238E27FC236}">
                <a16:creationId xmlns:a16="http://schemas.microsoft.com/office/drawing/2014/main" id="{FB636455-34C5-4184-AC23-BD520F3DED69}"/>
              </a:ext>
            </a:extLst>
          </p:cNvPr>
          <p:cNvPicPr>
            <a:picLocks noChangeAspect="1"/>
          </p:cNvPicPr>
          <p:nvPr/>
        </p:nvPicPr>
        <p:blipFill>
          <a:blip r:embed="rId2"/>
          <a:stretch>
            <a:fillRect/>
          </a:stretch>
        </p:blipFill>
        <p:spPr>
          <a:xfrm>
            <a:off x="1166812" y="2066925"/>
            <a:ext cx="10048875" cy="3276600"/>
          </a:xfrm>
          <a:prstGeom prst="rect">
            <a:avLst/>
          </a:prstGeom>
        </p:spPr>
      </p:pic>
      <p:pic>
        <p:nvPicPr>
          <p:cNvPr id="7" name="图片 6">
            <a:extLst>
              <a:ext uri="{FF2B5EF4-FFF2-40B4-BE49-F238E27FC236}">
                <a16:creationId xmlns:a16="http://schemas.microsoft.com/office/drawing/2014/main" id="{5CD2978F-DE4B-4569-AD19-AD6C3F7E73FD}"/>
              </a:ext>
            </a:extLst>
          </p:cNvPr>
          <p:cNvPicPr>
            <a:picLocks noChangeAspect="1"/>
          </p:cNvPicPr>
          <p:nvPr/>
        </p:nvPicPr>
        <p:blipFill>
          <a:blip r:embed="rId3"/>
          <a:stretch>
            <a:fillRect/>
          </a:stretch>
        </p:blipFill>
        <p:spPr>
          <a:xfrm>
            <a:off x="1457325" y="5586412"/>
            <a:ext cx="5943600" cy="504825"/>
          </a:xfrm>
          <a:prstGeom prst="rect">
            <a:avLst/>
          </a:prstGeom>
        </p:spPr>
      </p:pic>
    </p:spTree>
    <p:extLst>
      <p:ext uri="{BB962C8B-B14F-4D97-AF65-F5344CB8AC3E}">
        <p14:creationId xmlns:p14="http://schemas.microsoft.com/office/powerpoint/2010/main" val="98878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p:txBody>
          <a:bodyPr>
            <a:normAutofit/>
          </a:bodyPr>
          <a:lstStyle/>
          <a:p>
            <a:r>
              <a:rPr lang="en-US" b="1" dirty="0"/>
              <a:t>Dog</a:t>
            </a:r>
            <a:r>
              <a:rPr lang="zh-CN" altLang="en-US" b="1" dirty="0"/>
              <a:t>和</a:t>
            </a:r>
            <a:r>
              <a:rPr lang="en-US" altLang="zh-CN" b="1" dirty="0"/>
              <a:t>Animal</a:t>
            </a:r>
            <a:endParaRPr lang="en-US" b="1" dirty="0"/>
          </a:p>
        </p:txBody>
      </p:sp>
      <p:sp>
        <p:nvSpPr>
          <p:cNvPr id="3" name="内容占位符 2">
            <a:extLst>
              <a:ext uri="{FF2B5EF4-FFF2-40B4-BE49-F238E27FC236}">
                <a16:creationId xmlns:a16="http://schemas.microsoft.com/office/drawing/2014/main" id="{AF36FFE5-9380-47A3-83E4-4703EB0FB066}"/>
              </a:ext>
            </a:extLst>
          </p:cNvPr>
          <p:cNvSpPr>
            <a:spLocks noGrp="1"/>
          </p:cNvSpPr>
          <p:nvPr>
            <p:ph idx="1"/>
          </p:nvPr>
        </p:nvSpPr>
        <p:spPr>
          <a:xfrm>
            <a:off x="838200" y="1608992"/>
            <a:ext cx="10515600" cy="1826665"/>
          </a:xfrm>
        </p:spPr>
        <p:txBody>
          <a:bodyPr>
            <a:normAutofit/>
          </a:bodyPr>
          <a:lstStyle/>
          <a:p>
            <a:r>
              <a:rPr lang="zh-CN" altLang="en-US" dirty="0"/>
              <a:t>一个</a:t>
            </a:r>
            <a:r>
              <a:rPr lang="en-US" dirty="0"/>
              <a:t>Dog</a:t>
            </a:r>
            <a:r>
              <a:rPr lang="zh-CN" altLang="en-US" dirty="0"/>
              <a:t>具有</a:t>
            </a:r>
            <a:r>
              <a:rPr lang="en-US" dirty="0"/>
              <a:t>Animal</a:t>
            </a:r>
            <a:r>
              <a:rPr lang="zh-CN" altLang="en-US" dirty="0"/>
              <a:t>的所有属性，但还有</a:t>
            </a:r>
            <a:r>
              <a:rPr lang="en-US" dirty="0"/>
              <a:t>Dog</a:t>
            </a:r>
            <a:r>
              <a:rPr lang="zh-CN" altLang="en-US" dirty="0"/>
              <a:t>特有的属性，比如狗喜欢刨骨头或啃骨头。</a:t>
            </a:r>
            <a:endParaRPr lang="en-US" altLang="zh-CN" dirty="0"/>
          </a:p>
          <a:p>
            <a:r>
              <a:rPr lang="zh-CN" altLang="en-US" dirty="0"/>
              <a:t>独立类：代码重复</a:t>
            </a:r>
            <a:endParaRPr lang="en-US" altLang="zh-CN" dirty="0"/>
          </a:p>
        </p:txBody>
      </p:sp>
      <p:pic>
        <p:nvPicPr>
          <p:cNvPr id="13" name="图片 12">
            <a:extLst>
              <a:ext uri="{FF2B5EF4-FFF2-40B4-BE49-F238E27FC236}">
                <a16:creationId xmlns:a16="http://schemas.microsoft.com/office/drawing/2014/main" id="{41E82B19-4C9D-4809-9630-D39B81E6706D}"/>
              </a:ext>
            </a:extLst>
          </p:cNvPr>
          <p:cNvPicPr>
            <a:picLocks noChangeAspect="1"/>
          </p:cNvPicPr>
          <p:nvPr/>
        </p:nvPicPr>
        <p:blipFill>
          <a:blip r:embed="rId2"/>
          <a:stretch>
            <a:fillRect/>
          </a:stretch>
        </p:blipFill>
        <p:spPr>
          <a:xfrm>
            <a:off x="7391122" y="2418240"/>
            <a:ext cx="4210050" cy="3619500"/>
          </a:xfrm>
          <a:prstGeom prst="rect">
            <a:avLst/>
          </a:prstGeom>
        </p:spPr>
      </p:pic>
    </p:spTree>
    <p:extLst>
      <p:ext uri="{BB962C8B-B14F-4D97-AF65-F5344CB8AC3E}">
        <p14:creationId xmlns:p14="http://schemas.microsoft.com/office/powerpoint/2010/main" val="168868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95927"/>
            <a:ext cx="10515600" cy="4567971"/>
          </a:xfrm>
        </p:spPr>
        <p:txBody>
          <a:bodyPr/>
          <a:lstStyle/>
          <a:p>
            <a:r>
              <a:rPr lang="zh-CN" altLang="en-US" dirty="0"/>
              <a:t>为了避免这种间接基类对象在派生类中出现多个副本。</a:t>
            </a:r>
          </a:p>
          <a:p>
            <a:r>
              <a:rPr lang="zh-CN" altLang="en-US" dirty="0"/>
              <a:t>可以在定义派生类时，声明继承的基类为虚基类</a:t>
            </a:r>
            <a:endParaRPr lang="en-US" dirty="0"/>
          </a:p>
        </p:txBody>
      </p:sp>
      <p:pic>
        <p:nvPicPr>
          <p:cNvPr id="4" name="图片 3">
            <a:extLst>
              <a:ext uri="{FF2B5EF4-FFF2-40B4-BE49-F238E27FC236}">
                <a16:creationId xmlns:a16="http://schemas.microsoft.com/office/drawing/2014/main" id="{6AAC90ED-90F4-47A9-9620-A32790A90B18}"/>
              </a:ext>
            </a:extLst>
          </p:cNvPr>
          <p:cNvPicPr>
            <a:picLocks noChangeAspect="1"/>
          </p:cNvPicPr>
          <p:nvPr/>
        </p:nvPicPr>
        <p:blipFill>
          <a:blip r:embed="rId2"/>
          <a:stretch>
            <a:fillRect/>
          </a:stretch>
        </p:blipFill>
        <p:spPr>
          <a:xfrm>
            <a:off x="2252662" y="2824162"/>
            <a:ext cx="6143625" cy="2905125"/>
          </a:xfrm>
          <a:prstGeom prst="rect">
            <a:avLst/>
          </a:prstGeom>
        </p:spPr>
      </p:pic>
    </p:spTree>
    <p:extLst>
      <p:ext uri="{BB962C8B-B14F-4D97-AF65-F5344CB8AC3E}">
        <p14:creationId xmlns:p14="http://schemas.microsoft.com/office/powerpoint/2010/main" val="330000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19727"/>
            <a:ext cx="10515600" cy="4567971"/>
          </a:xfrm>
        </p:spPr>
        <p:txBody>
          <a:bodyPr/>
          <a:lstStyle/>
          <a:p>
            <a:r>
              <a:rPr lang="zh-CN" altLang="en-US" dirty="0"/>
              <a:t>多继承时可能一个派生类对象中有多份间接基类对象</a:t>
            </a:r>
            <a:endParaRPr lang="en-US" dirty="0"/>
          </a:p>
        </p:txBody>
      </p:sp>
      <p:pic>
        <p:nvPicPr>
          <p:cNvPr id="6" name="图片 5">
            <a:extLst>
              <a:ext uri="{FF2B5EF4-FFF2-40B4-BE49-F238E27FC236}">
                <a16:creationId xmlns:a16="http://schemas.microsoft.com/office/drawing/2014/main" id="{FB636455-34C5-4184-AC23-BD520F3DED69}"/>
              </a:ext>
            </a:extLst>
          </p:cNvPr>
          <p:cNvPicPr>
            <a:picLocks noChangeAspect="1"/>
          </p:cNvPicPr>
          <p:nvPr/>
        </p:nvPicPr>
        <p:blipFill>
          <a:blip r:embed="rId2"/>
          <a:stretch>
            <a:fillRect/>
          </a:stretch>
        </p:blipFill>
        <p:spPr>
          <a:xfrm>
            <a:off x="1166812" y="2066925"/>
            <a:ext cx="10048875" cy="3276600"/>
          </a:xfrm>
          <a:prstGeom prst="rect">
            <a:avLst/>
          </a:prstGeom>
        </p:spPr>
      </p:pic>
      <p:pic>
        <p:nvPicPr>
          <p:cNvPr id="4" name="图片 3">
            <a:extLst>
              <a:ext uri="{FF2B5EF4-FFF2-40B4-BE49-F238E27FC236}">
                <a16:creationId xmlns:a16="http://schemas.microsoft.com/office/drawing/2014/main" id="{E73D1DDB-FF00-41B0-A70D-D9A3316D0CB6}"/>
              </a:ext>
            </a:extLst>
          </p:cNvPr>
          <p:cNvPicPr>
            <a:picLocks noChangeAspect="1"/>
          </p:cNvPicPr>
          <p:nvPr/>
        </p:nvPicPr>
        <p:blipFill>
          <a:blip r:embed="rId3"/>
          <a:stretch>
            <a:fillRect/>
          </a:stretch>
        </p:blipFill>
        <p:spPr>
          <a:xfrm>
            <a:off x="1262062" y="5805487"/>
            <a:ext cx="5915025" cy="523875"/>
          </a:xfrm>
          <a:prstGeom prst="rect">
            <a:avLst/>
          </a:prstGeom>
        </p:spPr>
      </p:pic>
    </p:spTree>
    <p:extLst>
      <p:ext uri="{BB962C8B-B14F-4D97-AF65-F5344CB8AC3E}">
        <p14:creationId xmlns:p14="http://schemas.microsoft.com/office/powerpoint/2010/main" val="1264915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95927"/>
            <a:ext cx="10515600" cy="4567971"/>
          </a:xfrm>
        </p:spPr>
        <p:txBody>
          <a:bodyPr/>
          <a:lstStyle/>
          <a:p>
            <a:r>
              <a:rPr lang="zh-CN" altLang="en-US" dirty="0"/>
              <a:t>多继承时可能一个派生类对象中有多份间接基类对象</a:t>
            </a:r>
            <a:endParaRPr lang="en-US" dirty="0"/>
          </a:p>
        </p:txBody>
      </p:sp>
      <p:pic>
        <p:nvPicPr>
          <p:cNvPr id="4" name="图片 3">
            <a:extLst>
              <a:ext uri="{FF2B5EF4-FFF2-40B4-BE49-F238E27FC236}">
                <a16:creationId xmlns:a16="http://schemas.microsoft.com/office/drawing/2014/main" id="{C7EBF57E-1F2E-4BD2-8035-744552DFB36D}"/>
              </a:ext>
            </a:extLst>
          </p:cNvPr>
          <p:cNvPicPr/>
          <p:nvPr/>
        </p:nvPicPr>
        <p:blipFill>
          <a:blip r:embed="rId2">
            <a:extLst>
              <a:ext uri="{28A0092B-C50C-407E-A947-70E740481C1C}">
                <a14:useLocalDpi xmlns:a14="http://schemas.microsoft.com/office/drawing/2010/main" val="0"/>
              </a:ext>
            </a:extLst>
          </a:blip>
          <a:stretch>
            <a:fillRect/>
          </a:stretch>
        </p:blipFill>
        <p:spPr>
          <a:xfrm>
            <a:off x="1437306" y="2293885"/>
            <a:ext cx="8443540" cy="4426511"/>
          </a:xfrm>
          <a:prstGeom prst="rect">
            <a:avLst/>
          </a:prstGeom>
        </p:spPr>
      </p:pic>
    </p:spTree>
    <p:extLst>
      <p:ext uri="{BB962C8B-B14F-4D97-AF65-F5344CB8AC3E}">
        <p14:creationId xmlns:p14="http://schemas.microsoft.com/office/powerpoint/2010/main" val="2728202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a:xfrm>
            <a:off x="1372058" y="97172"/>
            <a:ext cx="9144000" cy="2680749"/>
          </a:xfrm>
        </p:spPr>
        <p:txBody>
          <a:bodyPr/>
          <a:lstStyle/>
          <a:p>
            <a:r>
              <a:rPr lang="en-US" altLang="zh-CN" b="1" dirty="0"/>
              <a:t>9.4 </a:t>
            </a:r>
            <a:r>
              <a:rPr lang="zh-CN" altLang="en-US" b="1" dirty="0"/>
              <a:t>多态</a:t>
            </a:r>
            <a:endParaRPr lang="en-US" dirty="0"/>
          </a:p>
        </p:txBody>
      </p:sp>
      <p:sp>
        <p:nvSpPr>
          <p:cNvPr id="7" name="TextBox 6">
            <a:extLst>
              <a:ext uri="{FF2B5EF4-FFF2-40B4-BE49-F238E27FC236}">
                <a16:creationId xmlns:a16="http://schemas.microsoft.com/office/drawing/2014/main" id="{9D30204D-BAF2-4C9A-8D22-2E07D8D78959}"/>
              </a:ext>
            </a:extLst>
          </p:cNvPr>
          <p:cNvSpPr txBox="1"/>
          <p:nvPr/>
        </p:nvSpPr>
        <p:spPr>
          <a:xfrm>
            <a:off x="3165864" y="4627093"/>
            <a:ext cx="6094902" cy="954107"/>
          </a:xfrm>
          <a:prstGeom prst="rect">
            <a:avLst/>
          </a:prstGeom>
          <a:noFill/>
        </p:spPr>
        <p:txBody>
          <a:bodyPr wrap="square">
            <a:spAutoFit/>
          </a:bodyPr>
          <a:lstStyle/>
          <a:p>
            <a:pPr algn="ctr"/>
            <a:r>
              <a:rPr lang="en-US" altLang="zh-CN" sz="2800" dirty="0" err="1"/>
              <a:t>Youtube</a:t>
            </a:r>
            <a:r>
              <a:rPr lang="zh-CN" altLang="en-US" sz="2800" dirty="0"/>
              <a:t>频道： </a:t>
            </a:r>
            <a:r>
              <a:rPr lang="en-US" altLang="zh-CN" sz="2800" dirty="0"/>
              <a:t>hwdong</a:t>
            </a:r>
          </a:p>
          <a:p>
            <a:pPr algn="ctr"/>
            <a:r>
              <a:rPr lang="en-US" altLang="zh-CN" sz="2800" dirty="0"/>
              <a:t>http://hwdong-net.github.io</a:t>
            </a:r>
            <a:endParaRPr lang="zh-CN" altLang="en-US" sz="2800" dirty="0"/>
          </a:p>
        </p:txBody>
      </p:sp>
      <p:sp>
        <p:nvSpPr>
          <p:cNvPr id="8" name="TextBox 7">
            <a:extLst>
              <a:ext uri="{FF2B5EF4-FFF2-40B4-BE49-F238E27FC236}">
                <a16:creationId xmlns:a16="http://schemas.microsoft.com/office/drawing/2014/main" id="{B4B1FDC5-C599-437D-811D-680247319621}"/>
              </a:ext>
            </a:extLst>
          </p:cNvPr>
          <p:cNvSpPr txBox="1"/>
          <p:nvPr/>
        </p:nvSpPr>
        <p:spPr>
          <a:xfrm>
            <a:off x="4578578" y="2864491"/>
            <a:ext cx="3131328" cy="646331"/>
          </a:xfrm>
          <a:prstGeom prst="rect">
            <a:avLst/>
          </a:prstGeom>
          <a:noFill/>
        </p:spPr>
        <p:txBody>
          <a:bodyPr wrap="square" rtlCol="0">
            <a:spAutoFit/>
          </a:bodyPr>
          <a:lstStyle/>
          <a:p>
            <a:r>
              <a:rPr lang="en-US" altLang="zh-CN" sz="3600" dirty="0"/>
              <a:t>Polymorphism</a:t>
            </a:r>
          </a:p>
        </p:txBody>
      </p:sp>
    </p:spTree>
    <p:extLst>
      <p:ext uri="{BB962C8B-B14F-4D97-AF65-F5344CB8AC3E}">
        <p14:creationId xmlns:p14="http://schemas.microsoft.com/office/powerpoint/2010/main" val="167242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B51CB0-4099-4F11-A47D-270FDDFD6553}"/>
              </a:ext>
            </a:extLst>
          </p:cNvPr>
          <p:cNvPicPr>
            <a:picLocks noChangeAspect="1"/>
          </p:cNvPicPr>
          <p:nvPr/>
        </p:nvPicPr>
        <p:blipFill>
          <a:blip r:embed="rId2"/>
          <a:stretch>
            <a:fillRect/>
          </a:stretch>
        </p:blipFill>
        <p:spPr>
          <a:xfrm>
            <a:off x="894665" y="594984"/>
            <a:ext cx="7686243" cy="3269649"/>
          </a:xfrm>
          <a:prstGeom prst="rect">
            <a:avLst/>
          </a:prstGeom>
        </p:spPr>
      </p:pic>
      <p:pic>
        <p:nvPicPr>
          <p:cNvPr id="7" name="Picture 6">
            <a:extLst>
              <a:ext uri="{FF2B5EF4-FFF2-40B4-BE49-F238E27FC236}">
                <a16:creationId xmlns:a16="http://schemas.microsoft.com/office/drawing/2014/main" id="{B69195AC-53E0-4C3E-B38D-4893788326B0}"/>
              </a:ext>
            </a:extLst>
          </p:cNvPr>
          <p:cNvPicPr>
            <a:picLocks noChangeAspect="1"/>
          </p:cNvPicPr>
          <p:nvPr/>
        </p:nvPicPr>
        <p:blipFill>
          <a:blip r:embed="rId3"/>
          <a:stretch>
            <a:fillRect/>
          </a:stretch>
        </p:blipFill>
        <p:spPr>
          <a:xfrm>
            <a:off x="808400" y="4157199"/>
            <a:ext cx="10130821" cy="2338492"/>
          </a:xfrm>
          <a:prstGeom prst="rect">
            <a:avLst/>
          </a:prstGeom>
        </p:spPr>
      </p:pic>
    </p:spTree>
    <p:extLst>
      <p:ext uri="{BB962C8B-B14F-4D97-AF65-F5344CB8AC3E}">
        <p14:creationId xmlns:p14="http://schemas.microsoft.com/office/powerpoint/2010/main" val="1777859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B5CCE-D976-4635-ADAB-2C368B313B19}"/>
              </a:ext>
            </a:extLst>
          </p:cNvPr>
          <p:cNvSpPr>
            <a:spLocks noGrp="1"/>
          </p:cNvSpPr>
          <p:nvPr>
            <p:ph type="title"/>
          </p:nvPr>
        </p:nvSpPr>
        <p:spPr/>
        <p:txBody>
          <a:bodyPr/>
          <a:lstStyle/>
          <a:p>
            <a:r>
              <a:rPr lang="zh-CN" altLang="en-US" dirty="0"/>
              <a:t>派生类对象也是基类对象</a:t>
            </a:r>
            <a:endParaRPr lang="en-US" dirty="0"/>
          </a:p>
        </p:txBody>
      </p:sp>
      <p:sp>
        <p:nvSpPr>
          <p:cNvPr id="3" name="内容占位符 2">
            <a:extLst>
              <a:ext uri="{FF2B5EF4-FFF2-40B4-BE49-F238E27FC236}">
                <a16:creationId xmlns:a16="http://schemas.microsoft.com/office/drawing/2014/main" id="{B07EB444-941B-4382-B4B8-78B858ACADEF}"/>
              </a:ext>
            </a:extLst>
          </p:cNvPr>
          <p:cNvSpPr>
            <a:spLocks noGrp="1"/>
          </p:cNvSpPr>
          <p:nvPr>
            <p:ph idx="1"/>
          </p:nvPr>
        </p:nvSpPr>
        <p:spPr>
          <a:xfrm>
            <a:off x="838200" y="1332698"/>
            <a:ext cx="10515600" cy="4567971"/>
          </a:xfrm>
        </p:spPr>
        <p:txBody>
          <a:bodyPr/>
          <a:lstStyle/>
          <a:p>
            <a:r>
              <a:rPr lang="zh-CN" altLang="en-US" dirty="0"/>
              <a:t>但派生类对象赋值给基类对象，会产生“切割问题”</a:t>
            </a:r>
            <a:endParaRPr lang="en-US" b="1" dirty="0"/>
          </a:p>
        </p:txBody>
      </p:sp>
      <p:pic>
        <p:nvPicPr>
          <p:cNvPr id="6" name="Picture 5">
            <a:extLst>
              <a:ext uri="{FF2B5EF4-FFF2-40B4-BE49-F238E27FC236}">
                <a16:creationId xmlns:a16="http://schemas.microsoft.com/office/drawing/2014/main" id="{0027D2C9-C959-437C-897D-B8DB9A7D3676}"/>
              </a:ext>
            </a:extLst>
          </p:cNvPr>
          <p:cNvPicPr>
            <a:picLocks noChangeAspect="1"/>
          </p:cNvPicPr>
          <p:nvPr/>
        </p:nvPicPr>
        <p:blipFill>
          <a:blip r:embed="rId2"/>
          <a:stretch>
            <a:fillRect/>
          </a:stretch>
        </p:blipFill>
        <p:spPr>
          <a:xfrm>
            <a:off x="524773" y="2435887"/>
            <a:ext cx="10964532" cy="2921117"/>
          </a:xfrm>
          <a:prstGeom prst="rect">
            <a:avLst/>
          </a:prstGeom>
        </p:spPr>
      </p:pic>
    </p:spTree>
    <p:extLst>
      <p:ext uri="{BB962C8B-B14F-4D97-AF65-F5344CB8AC3E}">
        <p14:creationId xmlns:p14="http://schemas.microsoft.com/office/powerpoint/2010/main" val="3231932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B5CCE-D976-4635-ADAB-2C368B313B19}"/>
              </a:ext>
            </a:extLst>
          </p:cNvPr>
          <p:cNvSpPr>
            <a:spLocks noGrp="1"/>
          </p:cNvSpPr>
          <p:nvPr>
            <p:ph type="title"/>
          </p:nvPr>
        </p:nvSpPr>
        <p:spPr/>
        <p:txBody>
          <a:bodyPr/>
          <a:lstStyle/>
          <a:p>
            <a:r>
              <a:rPr lang="zh-CN" altLang="en-US" dirty="0"/>
              <a:t>指针的向上类型转换</a:t>
            </a:r>
            <a:endParaRPr lang="en-US" dirty="0"/>
          </a:p>
        </p:txBody>
      </p:sp>
      <p:sp>
        <p:nvSpPr>
          <p:cNvPr id="3" name="内容占位符 2">
            <a:extLst>
              <a:ext uri="{FF2B5EF4-FFF2-40B4-BE49-F238E27FC236}">
                <a16:creationId xmlns:a16="http://schemas.microsoft.com/office/drawing/2014/main" id="{B07EB444-941B-4382-B4B8-78B858ACADEF}"/>
              </a:ext>
            </a:extLst>
          </p:cNvPr>
          <p:cNvSpPr>
            <a:spLocks noGrp="1"/>
          </p:cNvSpPr>
          <p:nvPr>
            <p:ph idx="1"/>
          </p:nvPr>
        </p:nvSpPr>
        <p:spPr/>
        <p:txBody>
          <a:bodyPr/>
          <a:lstStyle/>
          <a:p>
            <a:r>
              <a:rPr lang="zh-CN" altLang="en-US" dirty="0"/>
              <a:t>派生类指针可以隐含转化为基类指针，指针的</a:t>
            </a:r>
            <a:r>
              <a:rPr lang="zh-CN" altLang="en-US" b="1" dirty="0"/>
              <a:t>向上类型转换</a:t>
            </a:r>
            <a:endParaRPr lang="en-US" b="1" dirty="0"/>
          </a:p>
        </p:txBody>
      </p:sp>
      <p:pic>
        <p:nvPicPr>
          <p:cNvPr id="5" name="Picture 4">
            <a:extLst>
              <a:ext uri="{FF2B5EF4-FFF2-40B4-BE49-F238E27FC236}">
                <a16:creationId xmlns:a16="http://schemas.microsoft.com/office/drawing/2014/main" id="{5E6925E9-ADF8-4D49-BE4A-D4E9FFA85E62}"/>
              </a:ext>
            </a:extLst>
          </p:cNvPr>
          <p:cNvPicPr>
            <a:picLocks noChangeAspect="1"/>
          </p:cNvPicPr>
          <p:nvPr/>
        </p:nvPicPr>
        <p:blipFill>
          <a:blip r:embed="rId2"/>
          <a:stretch>
            <a:fillRect/>
          </a:stretch>
        </p:blipFill>
        <p:spPr>
          <a:xfrm>
            <a:off x="100012" y="2471738"/>
            <a:ext cx="11991975" cy="3705225"/>
          </a:xfrm>
          <a:prstGeom prst="rect">
            <a:avLst/>
          </a:prstGeom>
        </p:spPr>
      </p:pic>
      <p:sp>
        <p:nvSpPr>
          <p:cNvPr id="6" name="Speech Bubble: Rectangle with Corners Rounded 5">
            <a:extLst>
              <a:ext uri="{FF2B5EF4-FFF2-40B4-BE49-F238E27FC236}">
                <a16:creationId xmlns:a16="http://schemas.microsoft.com/office/drawing/2014/main" id="{CF845F57-ED9A-455D-82BA-283A87AE5FA1}"/>
              </a:ext>
            </a:extLst>
          </p:cNvPr>
          <p:cNvSpPr/>
          <p:nvPr/>
        </p:nvSpPr>
        <p:spPr>
          <a:xfrm>
            <a:off x="4071667" y="4881721"/>
            <a:ext cx="3804249" cy="734574"/>
          </a:xfrm>
          <a:prstGeom prst="wedgeRoundRectCallout">
            <a:avLst>
              <a:gd name="adj1" fmla="val -63734"/>
              <a:gd name="adj2" fmla="val -227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调用的是基类的</a:t>
            </a:r>
            <a:r>
              <a:rPr lang="en-US" altLang="zh-CN" sz="2800" dirty="0"/>
              <a:t>print()</a:t>
            </a:r>
            <a:endParaRPr lang="zh-CN" altLang="en-US" sz="2800" dirty="0"/>
          </a:p>
        </p:txBody>
      </p:sp>
    </p:spTree>
    <p:extLst>
      <p:ext uri="{BB962C8B-B14F-4D97-AF65-F5344CB8AC3E}">
        <p14:creationId xmlns:p14="http://schemas.microsoft.com/office/powerpoint/2010/main" val="425660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B5CCE-D976-4635-ADAB-2C368B313B19}"/>
              </a:ext>
            </a:extLst>
          </p:cNvPr>
          <p:cNvSpPr>
            <a:spLocks noGrp="1"/>
          </p:cNvSpPr>
          <p:nvPr>
            <p:ph type="title"/>
          </p:nvPr>
        </p:nvSpPr>
        <p:spPr/>
        <p:txBody>
          <a:bodyPr/>
          <a:lstStyle/>
          <a:p>
            <a:r>
              <a:rPr lang="en-US" altLang="zh-CN" dirty="0" err="1"/>
              <a:t>static_cast</a:t>
            </a:r>
            <a:r>
              <a:rPr lang="zh-CN" altLang="en-US" dirty="0"/>
              <a:t>和向下类型转换</a:t>
            </a:r>
            <a:endParaRPr lang="en-US" dirty="0"/>
          </a:p>
        </p:txBody>
      </p:sp>
      <p:sp>
        <p:nvSpPr>
          <p:cNvPr id="3" name="内容占位符 2">
            <a:extLst>
              <a:ext uri="{FF2B5EF4-FFF2-40B4-BE49-F238E27FC236}">
                <a16:creationId xmlns:a16="http://schemas.microsoft.com/office/drawing/2014/main" id="{B07EB444-941B-4382-B4B8-78B858ACADEF}"/>
              </a:ext>
            </a:extLst>
          </p:cNvPr>
          <p:cNvSpPr>
            <a:spLocks noGrp="1"/>
          </p:cNvSpPr>
          <p:nvPr>
            <p:ph idx="1"/>
          </p:nvPr>
        </p:nvSpPr>
        <p:spPr/>
        <p:txBody>
          <a:bodyPr/>
          <a:lstStyle/>
          <a:p>
            <a:r>
              <a:rPr lang="zh-CN" altLang="en-US" dirty="0"/>
              <a:t>将基类指针</a:t>
            </a:r>
            <a:r>
              <a:rPr lang="zh-CN" altLang="en-US" b="1" dirty="0"/>
              <a:t>强制</a:t>
            </a:r>
            <a:r>
              <a:rPr lang="zh-CN" altLang="en-US" dirty="0"/>
              <a:t>转化为派生类指针，指针的</a:t>
            </a:r>
            <a:r>
              <a:rPr lang="zh-CN" altLang="en-US" b="1" dirty="0"/>
              <a:t>向下类型转换</a:t>
            </a:r>
            <a:endParaRPr lang="en-US" altLang="zh-CN" b="1" dirty="0"/>
          </a:p>
          <a:p>
            <a:r>
              <a:rPr lang="en-US" dirty="0" err="1"/>
              <a:t>static_cast</a:t>
            </a:r>
            <a:r>
              <a:rPr lang="en-US" dirty="0"/>
              <a:t>&lt;&gt;</a:t>
            </a:r>
            <a:endParaRPr lang="en-US" b="1" dirty="0"/>
          </a:p>
        </p:txBody>
      </p:sp>
    </p:spTree>
    <p:extLst>
      <p:ext uri="{BB962C8B-B14F-4D97-AF65-F5344CB8AC3E}">
        <p14:creationId xmlns:p14="http://schemas.microsoft.com/office/powerpoint/2010/main" val="2244319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112D8-994B-4196-83EF-008EB8072D71}"/>
              </a:ext>
            </a:extLst>
          </p:cNvPr>
          <p:cNvSpPr>
            <a:spLocks noGrp="1"/>
          </p:cNvSpPr>
          <p:nvPr>
            <p:ph type="title"/>
          </p:nvPr>
        </p:nvSpPr>
        <p:spPr/>
        <p:txBody>
          <a:bodyPr/>
          <a:lstStyle/>
          <a:p>
            <a:r>
              <a:rPr lang="zh-CN" altLang="en-US" dirty="0"/>
              <a:t>虚函数</a:t>
            </a:r>
            <a:endParaRPr lang="en-US" dirty="0"/>
          </a:p>
        </p:txBody>
      </p:sp>
      <p:sp>
        <p:nvSpPr>
          <p:cNvPr id="3" name="内容占位符 2">
            <a:extLst>
              <a:ext uri="{FF2B5EF4-FFF2-40B4-BE49-F238E27FC236}">
                <a16:creationId xmlns:a16="http://schemas.microsoft.com/office/drawing/2014/main" id="{2E26FFF0-B63F-4D47-9AFD-B8B726355252}"/>
              </a:ext>
            </a:extLst>
          </p:cNvPr>
          <p:cNvSpPr>
            <a:spLocks noGrp="1"/>
          </p:cNvSpPr>
          <p:nvPr>
            <p:ph idx="1"/>
          </p:nvPr>
        </p:nvSpPr>
        <p:spPr>
          <a:xfrm>
            <a:off x="838200" y="1468314"/>
            <a:ext cx="10515600" cy="4567971"/>
          </a:xfrm>
        </p:spPr>
        <p:txBody>
          <a:bodyPr>
            <a:normAutofit/>
          </a:bodyPr>
          <a:lstStyle/>
          <a:p>
            <a:r>
              <a:rPr lang="zh-CN" altLang="en-US" dirty="0"/>
              <a:t>在一个类的成员函数声明前添加关键字</a:t>
            </a:r>
            <a:r>
              <a:rPr lang="en-US" b="1" dirty="0"/>
              <a:t>virtual</a:t>
            </a:r>
            <a:r>
              <a:rPr lang="en-US" dirty="0"/>
              <a:t> </a:t>
            </a:r>
            <a:r>
              <a:rPr lang="zh-CN" altLang="en-US" dirty="0"/>
              <a:t>，这个成员函数就变成了所谓的</a:t>
            </a:r>
            <a:r>
              <a:rPr lang="zh-CN" altLang="en-US" b="1" dirty="0"/>
              <a:t>虚函数</a:t>
            </a:r>
            <a:r>
              <a:rPr lang="zh-CN" altLang="en-US" dirty="0"/>
              <a:t>。</a:t>
            </a:r>
            <a:endParaRPr lang="en-US" altLang="zh-CN" dirty="0"/>
          </a:p>
          <a:p>
            <a:endParaRPr lang="en-US" altLang="zh-CN" dirty="0"/>
          </a:p>
          <a:p>
            <a:endParaRPr lang="en-US" dirty="0"/>
          </a:p>
        </p:txBody>
      </p:sp>
      <p:pic>
        <p:nvPicPr>
          <p:cNvPr id="5" name="Picture 4">
            <a:extLst>
              <a:ext uri="{FF2B5EF4-FFF2-40B4-BE49-F238E27FC236}">
                <a16:creationId xmlns:a16="http://schemas.microsoft.com/office/drawing/2014/main" id="{8343985F-5263-4D45-92C9-CD8644720E93}"/>
              </a:ext>
            </a:extLst>
          </p:cNvPr>
          <p:cNvPicPr>
            <a:picLocks noChangeAspect="1"/>
          </p:cNvPicPr>
          <p:nvPr/>
        </p:nvPicPr>
        <p:blipFill>
          <a:blip r:embed="rId2"/>
          <a:stretch>
            <a:fillRect/>
          </a:stretch>
        </p:blipFill>
        <p:spPr>
          <a:xfrm>
            <a:off x="1526875" y="2727304"/>
            <a:ext cx="9938708" cy="3940914"/>
          </a:xfrm>
          <a:prstGeom prst="rect">
            <a:avLst/>
          </a:prstGeom>
        </p:spPr>
      </p:pic>
    </p:spTree>
    <p:extLst>
      <p:ext uri="{BB962C8B-B14F-4D97-AF65-F5344CB8AC3E}">
        <p14:creationId xmlns:p14="http://schemas.microsoft.com/office/powerpoint/2010/main" val="3953643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26FFF0-B63F-4D47-9AFD-B8B726355252}"/>
              </a:ext>
            </a:extLst>
          </p:cNvPr>
          <p:cNvSpPr>
            <a:spLocks noGrp="1"/>
          </p:cNvSpPr>
          <p:nvPr>
            <p:ph idx="1"/>
          </p:nvPr>
        </p:nvSpPr>
        <p:spPr>
          <a:xfrm>
            <a:off x="838200" y="470306"/>
            <a:ext cx="10515600" cy="4567971"/>
          </a:xfrm>
        </p:spPr>
        <p:txBody>
          <a:bodyPr>
            <a:normAutofit/>
          </a:bodyPr>
          <a:lstStyle/>
          <a:p>
            <a:r>
              <a:rPr lang="zh-CN" altLang="en-US" dirty="0"/>
              <a:t>所有从这个类直接或间接派生的派生类不管有没有定义这个函数，都具有了这个虚函数（假设访问控制和继承控制保证该函数是可见的话），这些派生类就具有了所谓的</a:t>
            </a:r>
            <a:r>
              <a:rPr lang="zh-CN" altLang="en-US" b="1" dirty="0"/>
              <a:t>多态性</a:t>
            </a:r>
            <a:r>
              <a:rPr lang="zh-CN" altLang="en-US" dirty="0"/>
              <a:t>。</a:t>
            </a:r>
            <a:endParaRPr lang="en-US" altLang="zh-CN" dirty="0"/>
          </a:p>
          <a:p>
            <a:endParaRPr lang="en-US" dirty="0"/>
          </a:p>
          <a:p>
            <a:endParaRPr lang="en-US" dirty="0"/>
          </a:p>
        </p:txBody>
      </p:sp>
      <p:pic>
        <p:nvPicPr>
          <p:cNvPr id="5" name="Picture 4">
            <a:extLst>
              <a:ext uri="{FF2B5EF4-FFF2-40B4-BE49-F238E27FC236}">
                <a16:creationId xmlns:a16="http://schemas.microsoft.com/office/drawing/2014/main" id="{00DC9BF3-096A-409A-BD69-E7E3CD573F37}"/>
              </a:ext>
            </a:extLst>
          </p:cNvPr>
          <p:cNvPicPr>
            <a:picLocks noChangeAspect="1"/>
          </p:cNvPicPr>
          <p:nvPr/>
        </p:nvPicPr>
        <p:blipFill>
          <a:blip r:embed="rId2"/>
          <a:stretch>
            <a:fillRect/>
          </a:stretch>
        </p:blipFill>
        <p:spPr>
          <a:xfrm>
            <a:off x="398253" y="2222590"/>
            <a:ext cx="11690230" cy="4523267"/>
          </a:xfrm>
          <a:prstGeom prst="rect">
            <a:avLst/>
          </a:prstGeom>
        </p:spPr>
      </p:pic>
    </p:spTree>
    <p:extLst>
      <p:ext uri="{BB962C8B-B14F-4D97-AF65-F5344CB8AC3E}">
        <p14:creationId xmlns:p14="http://schemas.microsoft.com/office/powerpoint/2010/main" val="37161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p:txBody>
          <a:bodyPr>
            <a:normAutofit/>
          </a:bodyPr>
          <a:lstStyle/>
          <a:p>
            <a:r>
              <a:rPr lang="zh-CN" altLang="en-US" b="1" dirty="0"/>
              <a:t>派生类：描述类之间的继承关系</a:t>
            </a:r>
            <a:endParaRPr lang="en-US" b="1" dirty="0"/>
          </a:p>
        </p:txBody>
      </p:sp>
      <p:sp>
        <p:nvSpPr>
          <p:cNvPr id="3" name="内容占位符 2">
            <a:extLst>
              <a:ext uri="{FF2B5EF4-FFF2-40B4-BE49-F238E27FC236}">
                <a16:creationId xmlns:a16="http://schemas.microsoft.com/office/drawing/2014/main" id="{AF36FFE5-9380-47A3-83E4-4703EB0FB066}"/>
              </a:ext>
            </a:extLst>
          </p:cNvPr>
          <p:cNvSpPr>
            <a:spLocks noGrp="1"/>
          </p:cNvSpPr>
          <p:nvPr>
            <p:ph idx="1"/>
          </p:nvPr>
        </p:nvSpPr>
        <p:spPr>
          <a:xfrm>
            <a:off x="838200" y="1608992"/>
            <a:ext cx="10515600" cy="1826665"/>
          </a:xfrm>
        </p:spPr>
        <p:txBody>
          <a:bodyPr>
            <a:normAutofit/>
          </a:bodyPr>
          <a:lstStyle/>
          <a:p>
            <a:r>
              <a:rPr lang="en-US" altLang="zh-CN" dirty="0"/>
              <a:t>Dog</a:t>
            </a:r>
            <a:r>
              <a:rPr lang="zh-CN" altLang="en-US" dirty="0"/>
              <a:t>类继承</a:t>
            </a:r>
            <a:r>
              <a:rPr lang="en-US" altLang="zh-CN" dirty="0"/>
              <a:t>Animal</a:t>
            </a:r>
            <a:r>
              <a:rPr lang="zh-CN" altLang="en-US" dirty="0"/>
              <a:t>类，</a:t>
            </a:r>
            <a:r>
              <a:rPr lang="en-US" altLang="zh-CN" dirty="0" err="1"/>
              <a:t>Animail</a:t>
            </a:r>
            <a:r>
              <a:rPr lang="zh-CN" altLang="en-US" dirty="0"/>
              <a:t>类称为</a:t>
            </a:r>
            <a:r>
              <a:rPr lang="zh-CN" altLang="en-US" dirty="0">
                <a:solidFill>
                  <a:srgbClr val="0070C0"/>
                </a:solidFill>
              </a:rPr>
              <a:t>基类</a:t>
            </a:r>
            <a:r>
              <a:rPr lang="zh-CN" altLang="en-US" dirty="0"/>
              <a:t>，</a:t>
            </a:r>
            <a:r>
              <a:rPr lang="en-US" altLang="zh-CN" dirty="0"/>
              <a:t>Dog</a:t>
            </a:r>
            <a:r>
              <a:rPr lang="zh-CN" altLang="en-US" dirty="0"/>
              <a:t>类称为</a:t>
            </a:r>
            <a:r>
              <a:rPr lang="zh-CN" altLang="en-US" dirty="0">
                <a:solidFill>
                  <a:srgbClr val="0070C0"/>
                </a:solidFill>
              </a:rPr>
              <a:t>派生类</a:t>
            </a:r>
            <a:endParaRPr lang="en-US" altLang="zh-CN" dirty="0">
              <a:solidFill>
                <a:srgbClr val="0070C0"/>
              </a:solidFill>
            </a:endParaRPr>
          </a:p>
          <a:p>
            <a:r>
              <a:rPr lang="zh-CN" altLang="en-US" dirty="0"/>
              <a:t>代码复用：派生类不需要重复实现基类的功能</a:t>
            </a:r>
            <a:endParaRPr lang="en-US" altLang="zh-CN" dirty="0"/>
          </a:p>
          <a:p>
            <a:endParaRPr lang="en-US" altLang="zh-CN" dirty="0">
              <a:solidFill>
                <a:srgbClr val="0070C0"/>
              </a:solidFill>
            </a:endParaRPr>
          </a:p>
          <a:p>
            <a:endParaRPr lang="en-US" altLang="zh-CN" dirty="0"/>
          </a:p>
        </p:txBody>
      </p:sp>
      <p:sp>
        <p:nvSpPr>
          <p:cNvPr id="6" name="流程图: 可选过程 5">
            <a:extLst>
              <a:ext uri="{FF2B5EF4-FFF2-40B4-BE49-F238E27FC236}">
                <a16:creationId xmlns:a16="http://schemas.microsoft.com/office/drawing/2014/main" id="{30F131DD-A126-46F7-BEE1-8D8B58127A59}"/>
              </a:ext>
            </a:extLst>
          </p:cNvPr>
          <p:cNvSpPr/>
          <p:nvPr/>
        </p:nvSpPr>
        <p:spPr>
          <a:xfrm>
            <a:off x="1885088" y="3750395"/>
            <a:ext cx="1371600" cy="62257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Animal</a:t>
            </a:r>
            <a:endParaRPr lang="zh-CN" altLang="en-US" sz="2800" dirty="0">
              <a:solidFill>
                <a:schemeClr val="tx1"/>
              </a:solidFill>
            </a:endParaRPr>
          </a:p>
        </p:txBody>
      </p:sp>
      <p:sp>
        <p:nvSpPr>
          <p:cNvPr id="7" name="流程图: 可选过程 6">
            <a:extLst>
              <a:ext uri="{FF2B5EF4-FFF2-40B4-BE49-F238E27FC236}">
                <a16:creationId xmlns:a16="http://schemas.microsoft.com/office/drawing/2014/main" id="{D376AA8C-41C2-4D2E-BEF4-ED631F00ACD3}"/>
              </a:ext>
            </a:extLst>
          </p:cNvPr>
          <p:cNvSpPr/>
          <p:nvPr/>
        </p:nvSpPr>
        <p:spPr>
          <a:xfrm>
            <a:off x="1825653" y="5028038"/>
            <a:ext cx="1530484" cy="62257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Dog</a:t>
            </a:r>
            <a:endParaRPr lang="zh-CN" altLang="en-US" sz="2800" dirty="0">
              <a:solidFill>
                <a:schemeClr val="tx1"/>
              </a:solidFill>
            </a:endParaRPr>
          </a:p>
        </p:txBody>
      </p:sp>
      <p:cxnSp>
        <p:nvCxnSpPr>
          <p:cNvPr id="9" name="直接箭头连接符 8">
            <a:extLst>
              <a:ext uri="{FF2B5EF4-FFF2-40B4-BE49-F238E27FC236}">
                <a16:creationId xmlns:a16="http://schemas.microsoft.com/office/drawing/2014/main" id="{68D48513-912B-4A86-AEFC-A8220F3E2A5A}"/>
              </a:ext>
            </a:extLst>
          </p:cNvPr>
          <p:cNvCxnSpPr>
            <a:cxnSpLocks/>
          </p:cNvCxnSpPr>
          <p:nvPr/>
        </p:nvCxnSpPr>
        <p:spPr>
          <a:xfrm flipV="1">
            <a:off x="2555636" y="4366398"/>
            <a:ext cx="0" cy="6494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F01AB125-1B77-453F-B033-562EE7DB22E2}"/>
              </a:ext>
            </a:extLst>
          </p:cNvPr>
          <p:cNvPicPr>
            <a:picLocks noChangeAspect="1"/>
          </p:cNvPicPr>
          <p:nvPr/>
        </p:nvPicPr>
        <p:blipFill>
          <a:blip r:embed="rId2"/>
          <a:stretch>
            <a:fillRect/>
          </a:stretch>
        </p:blipFill>
        <p:spPr>
          <a:xfrm>
            <a:off x="6925600" y="2860597"/>
            <a:ext cx="4324350" cy="3533775"/>
          </a:xfrm>
          <a:prstGeom prst="rect">
            <a:avLst/>
          </a:prstGeom>
        </p:spPr>
      </p:pic>
    </p:spTree>
    <p:extLst>
      <p:ext uri="{BB962C8B-B14F-4D97-AF65-F5344CB8AC3E}">
        <p14:creationId xmlns:p14="http://schemas.microsoft.com/office/powerpoint/2010/main" val="309265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26FFF0-B63F-4D47-9AFD-B8B726355252}"/>
              </a:ext>
            </a:extLst>
          </p:cNvPr>
          <p:cNvSpPr>
            <a:spLocks noGrp="1"/>
          </p:cNvSpPr>
          <p:nvPr>
            <p:ph idx="1"/>
          </p:nvPr>
        </p:nvSpPr>
        <p:spPr>
          <a:xfrm>
            <a:off x="838200" y="470306"/>
            <a:ext cx="10515600" cy="4567971"/>
          </a:xfrm>
        </p:spPr>
        <p:txBody>
          <a:bodyPr>
            <a:normAutofit/>
          </a:bodyPr>
          <a:lstStyle/>
          <a:p>
            <a:r>
              <a:rPr lang="zh-CN" altLang="en-US" dirty="0"/>
              <a:t>所有从这个类直接或间接派生的派生类不管有没有定义这个函数，都具有了这个虚函数（假设访问控制和继承控制保证该函数是可见的话），这些派生类就具有了所谓的</a:t>
            </a:r>
            <a:r>
              <a:rPr lang="zh-CN" altLang="en-US" b="1" dirty="0"/>
              <a:t>多态性</a:t>
            </a:r>
            <a:r>
              <a:rPr lang="zh-CN" altLang="en-US" dirty="0"/>
              <a:t>。</a:t>
            </a:r>
            <a:endParaRPr lang="en-US" altLang="zh-CN" dirty="0"/>
          </a:p>
          <a:p>
            <a:endParaRPr lang="en-US" dirty="0"/>
          </a:p>
          <a:p>
            <a:endParaRPr lang="en-US" dirty="0"/>
          </a:p>
        </p:txBody>
      </p:sp>
      <p:pic>
        <p:nvPicPr>
          <p:cNvPr id="4" name="Picture 3">
            <a:extLst>
              <a:ext uri="{FF2B5EF4-FFF2-40B4-BE49-F238E27FC236}">
                <a16:creationId xmlns:a16="http://schemas.microsoft.com/office/drawing/2014/main" id="{2827655E-0F8D-4F7B-B8EE-85C922F6EC0E}"/>
              </a:ext>
            </a:extLst>
          </p:cNvPr>
          <p:cNvPicPr>
            <a:picLocks noChangeAspect="1"/>
          </p:cNvPicPr>
          <p:nvPr/>
        </p:nvPicPr>
        <p:blipFill>
          <a:blip r:embed="rId2"/>
          <a:stretch>
            <a:fillRect/>
          </a:stretch>
        </p:blipFill>
        <p:spPr>
          <a:xfrm>
            <a:off x="0" y="2754291"/>
            <a:ext cx="12192000" cy="3440456"/>
          </a:xfrm>
          <a:prstGeom prst="rect">
            <a:avLst/>
          </a:prstGeom>
        </p:spPr>
      </p:pic>
    </p:spTree>
    <p:extLst>
      <p:ext uri="{BB962C8B-B14F-4D97-AF65-F5344CB8AC3E}">
        <p14:creationId xmlns:p14="http://schemas.microsoft.com/office/powerpoint/2010/main" val="181710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112D8-994B-4196-83EF-008EB8072D71}"/>
              </a:ext>
            </a:extLst>
          </p:cNvPr>
          <p:cNvSpPr>
            <a:spLocks noGrp="1"/>
          </p:cNvSpPr>
          <p:nvPr>
            <p:ph type="title"/>
          </p:nvPr>
        </p:nvSpPr>
        <p:spPr/>
        <p:txBody>
          <a:bodyPr/>
          <a:lstStyle/>
          <a:p>
            <a:r>
              <a:rPr lang="zh-CN" altLang="en-US" b="1" dirty="0"/>
              <a:t>多态性</a:t>
            </a:r>
            <a:endParaRPr lang="en-US" dirty="0"/>
          </a:p>
        </p:txBody>
      </p:sp>
      <p:sp>
        <p:nvSpPr>
          <p:cNvPr id="3" name="内容占位符 2">
            <a:extLst>
              <a:ext uri="{FF2B5EF4-FFF2-40B4-BE49-F238E27FC236}">
                <a16:creationId xmlns:a16="http://schemas.microsoft.com/office/drawing/2014/main" id="{2E26FFF0-B63F-4D47-9AFD-B8B726355252}"/>
              </a:ext>
            </a:extLst>
          </p:cNvPr>
          <p:cNvSpPr>
            <a:spLocks noGrp="1"/>
          </p:cNvSpPr>
          <p:nvPr>
            <p:ph idx="1"/>
          </p:nvPr>
        </p:nvSpPr>
        <p:spPr>
          <a:xfrm>
            <a:off x="838200" y="1583113"/>
            <a:ext cx="10515600" cy="1936465"/>
          </a:xfrm>
        </p:spPr>
        <p:txBody>
          <a:bodyPr>
            <a:normAutofit/>
          </a:bodyPr>
          <a:lstStyle/>
          <a:p>
            <a:r>
              <a:rPr lang="zh-CN" altLang="en-US" dirty="0"/>
              <a:t>当通过基类指针（或引用）调用这个虚函数时，程序会根据指针（或引用）实际指向（或引用）的对象的实际类型去调用这个类型的这个虚函数。</a:t>
            </a:r>
            <a:endParaRPr lang="en-US" dirty="0"/>
          </a:p>
          <a:p>
            <a:endParaRPr lang="en-US" dirty="0"/>
          </a:p>
        </p:txBody>
      </p:sp>
      <p:sp>
        <p:nvSpPr>
          <p:cNvPr id="4" name="TextBox 3">
            <a:extLst>
              <a:ext uri="{FF2B5EF4-FFF2-40B4-BE49-F238E27FC236}">
                <a16:creationId xmlns:a16="http://schemas.microsoft.com/office/drawing/2014/main" id="{587C2B2E-F604-4FB2-9CB3-D06A6D31ED80}"/>
              </a:ext>
            </a:extLst>
          </p:cNvPr>
          <p:cNvSpPr txBox="1"/>
          <p:nvPr/>
        </p:nvSpPr>
        <p:spPr>
          <a:xfrm>
            <a:off x="2191109" y="3519578"/>
            <a:ext cx="5495026" cy="1477328"/>
          </a:xfrm>
          <a:prstGeom prst="rect">
            <a:avLst/>
          </a:prstGeom>
          <a:noFill/>
        </p:spPr>
        <p:txBody>
          <a:bodyPr wrap="square" rtlCol="0">
            <a:spAutoFit/>
          </a:bodyPr>
          <a:lstStyle/>
          <a:p>
            <a:r>
              <a:rPr lang="en-US" altLang="zh-CN" sz="3000" dirty="0"/>
              <a:t>Person *pp;</a:t>
            </a:r>
          </a:p>
          <a:p>
            <a:r>
              <a:rPr lang="en-US" altLang="zh-CN" sz="3000" dirty="0"/>
              <a:t>…</a:t>
            </a:r>
          </a:p>
          <a:p>
            <a:r>
              <a:rPr lang="en-US" altLang="zh-CN" sz="3000" dirty="0"/>
              <a:t>pp-&gt;print()</a:t>
            </a:r>
          </a:p>
        </p:txBody>
      </p:sp>
    </p:spTree>
    <p:extLst>
      <p:ext uri="{BB962C8B-B14F-4D97-AF65-F5344CB8AC3E}">
        <p14:creationId xmlns:p14="http://schemas.microsoft.com/office/powerpoint/2010/main" val="12200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686F19-C853-4121-BE32-A151EF9068F2}"/>
              </a:ext>
            </a:extLst>
          </p:cNvPr>
          <p:cNvPicPr>
            <a:picLocks noChangeAspect="1"/>
          </p:cNvPicPr>
          <p:nvPr/>
        </p:nvPicPr>
        <p:blipFill>
          <a:blip r:embed="rId2"/>
          <a:stretch>
            <a:fillRect/>
          </a:stretch>
        </p:blipFill>
        <p:spPr>
          <a:xfrm>
            <a:off x="412574" y="0"/>
            <a:ext cx="11366851" cy="6858000"/>
          </a:xfrm>
          <a:prstGeom prst="rect">
            <a:avLst/>
          </a:prstGeom>
        </p:spPr>
      </p:pic>
    </p:spTree>
    <p:extLst>
      <p:ext uri="{BB962C8B-B14F-4D97-AF65-F5344CB8AC3E}">
        <p14:creationId xmlns:p14="http://schemas.microsoft.com/office/powerpoint/2010/main" val="2299046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7718F-EF82-4FBF-9AEA-264F9C979177}"/>
              </a:ext>
            </a:extLst>
          </p:cNvPr>
          <p:cNvSpPr>
            <a:spLocks noGrp="1"/>
          </p:cNvSpPr>
          <p:nvPr>
            <p:ph type="title"/>
          </p:nvPr>
        </p:nvSpPr>
        <p:spPr/>
        <p:txBody>
          <a:bodyPr/>
          <a:lstStyle/>
          <a:p>
            <a:r>
              <a:rPr lang="en-US" dirty="0" err="1"/>
              <a:t>dynamic_cast</a:t>
            </a:r>
            <a:endParaRPr lang="en-US" dirty="0"/>
          </a:p>
        </p:txBody>
      </p:sp>
      <p:sp>
        <p:nvSpPr>
          <p:cNvPr id="3" name="内容占位符 2">
            <a:extLst>
              <a:ext uri="{FF2B5EF4-FFF2-40B4-BE49-F238E27FC236}">
                <a16:creationId xmlns:a16="http://schemas.microsoft.com/office/drawing/2014/main" id="{33EA6560-1DFC-48B4-8E2D-1F7200676947}"/>
              </a:ext>
            </a:extLst>
          </p:cNvPr>
          <p:cNvSpPr>
            <a:spLocks noGrp="1"/>
          </p:cNvSpPr>
          <p:nvPr>
            <p:ph idx="1"/>
          </p:nvPr>
        </p:nvSpPr>
        <p:spPr/>
        <p:txBody>
          <a:bodyPr/>
          <a:lstStyle/>
          <a:p>
            <a:r>
              <a:rPr lang="en-US" altLang="zh-CN" dirty="0" err="1"/>
              <a:t>dynamic_cast</a:t>
            </a:r>
            <a:r>
              <a:rPr lang="en-US" altLang="zh-CN" dirty="0"/>
              <a:t>&lt;&gt;</a:t>
            </a:r>
            <a:r>
              <a:rPr lang="zh-CN" altLang="en-US" dirty="0"/>
              <a:t>主要用于具有多态性的层次继承结构的类之间的指针（或引用）的向上、向下和侧向转换。</a:t>
            </a:r>
            <a:endParaRPr lang="en-US" altLang="zh-CN" dirty="0"/>
          </a:p>
          <a:p>
            <a:r>
              <a:rPr lang="zh-CN" altLang="en-US" dirty="0"/>
              <a:t>它是在程序运行期间根据指针（或引用）指向（或引用）的对象的实际类型确定</a:t>
            </a:r>
            <a:r>
              <a:rPr lang="en-US" altLang="zh-CN" dirty="0"/>
              <a:t>/ </a:t>
            </a:r>
            <a:r>
              <a:rPr lang="zh-CN" altLang="en-US" dirty="0"/>
              <a:t>是否能安全地进行指针（或引用）类型的转换。其格式是：</a:t>
            </a:r>
            <a:endParaRPr lang="en-US" altLang="zh-CN" dirty="0"/>
          </a:p>
          <a:p>
            <a:pPr marL="0" indent="0">
              <a:buNone/>
            </a:pPr>
            <a:r>
              <a:rPr lang="en-US" dirty="0"/>
              <a:t>        </a:t>
            </a:r>
            <a:r>
              <a:rPr lang="en-US" dirty="0" err="1"/>
              <a:t>dynamic_cast</a:t>
            </a:r>
            <a:r>
              <a:rPr lang="en-US" dirty="0"/>
              <a:t>&lt;Type*&gt;(p)</a:t>
            </a:r>
          </a:p>
          <a:p>
            <a:pPr marL="0" indent="0">
              <a:buNone/>
            </a:pPr>
            <a:r>
              <a:rPr lang="en-US" dirty="0"/>
              <a:t>        </a:t>
            </a:r>
            <a:r>
              <a:rPr lang="en-US" dirty="0" err="1"/>
              <a:t>dynamic_cast</a:t>
            </a:r>
            <a:r>
              <a:rPr lang="en-US" dirty="0"/>
              <a:t>&lt;Type&amp;&gt;(r)</a:t>
            </a:r>
          </a:p>
        </p:txBody>
      </p:sp>
    </p:spTree>
    <p:extLst>
      <p:ext uri="{BB962C8B-B14F-4D97-AF65-F5344CB8AC3E}">
        <p14:creationId xmlns:p14="http://schemas.microsoft.com/office/powerpoint/2010/main" val="324988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7718F-EF82-4FBF-9AEA-264F9C979177}"/>
              </a:ext>
            </a:extLst>
          </p:cNvPr>
          <p:cNvSpPr>
            <a:spLocks noGrp="1"/>
          </p:cNvSpPr>
          <p:nvPr>
            <p:ph type="title"/>
          </p:nvPr>
        </p:nvSpPr>
        <p:spPr/>
        <p:txBody>
          <a:bodyPr/>
          <a:lstStyle/>
          <a:p>
            <a:r>
              <a:rPr lang="en-US" dirty="0" err="1"/>
              <a:t>dynamic_cast</a:t>
            </a:r>
            <a:endParaRPr lang="en-US" dirty="0"/>
          </a:p>
        </p:txBody>
      </p:sp>
      <p:sp>
        <p:nvSpPr>
          <p:cNvPr id="3" name="内容占位符 2">
            <a:extLst>
              <a:ext uri="{FF2B5EF4-FFF2-40B4-BE49-F238E27FC236}">
                <a16:creationId xmlns:a16="http://schemas.microsoft.com/office/drawing/2014/main" id="{33EA6560-1DFC-48B4-8E2D-1F7200676947}"/>
              </a:ext>
            </a:extLst>
          </p:cNvPr>
          <p:cNvSpPr>
            <a:spLocks noGrp="1"/>
          </p:cNvSpPr>
          <p:nvPr>
            <p:ph idx="1"/>
          </p:nvPr>
        </p:nvSpPr>
        <p:spPr/>
        <p:txBody>
          <a:bodyPr/>
          <a:lstStyle/>
          <a:p>
            <a:r>
              <a:rPr lang="zh-CN" altLang="en-US" dirty="0"/>
              <a:t>即在运行时，将指针</a:t>
            </a:r>
            <a:r>
              <a:rPr lang="en-US" altLang="zh-CN" dirty="0"/>
              <a:t>p</a:t>
            </a:r>
            <a:r>
              <a:rPr lang="zh-CN" altLang="en-US" dirty="0"/>
              <a:t>（或引用</a:t>
            </a:r>
            <a:r>
              <a:rPr lang="en-US" altLang="zh-CN" dirty="0"/>
              <a:t>r</a:t>
            </a:r>
            <a:r>
              <a:rPr lang="zh-CN" altLang="en-US" dirty="0"/>
              <a:t>）转换为类型</a:t>
            </a:r>
            <a:r>
              <a:rPr lang="en-US" altLang="zh-CN" dirty="0"/>
              <a:t>Type* </a:t>
            </a:r>
            <a:r>
              <a:rPr lang="zh-CN" altLang="en-US" dirty="0"/>
              <a:t>（或</a:t>
            </a:r>
            <a:r>
              <a:rPr lang="en-US" altLang="zh-CN" dirty="0"/>
              <a:t>Type&amp; </a:t>
            </a:r>
            <a:r>
              <a:rPr lang="zh-CN" altLang="en-US" dirty="0"/>
              <a:t>）。</a:t>
            </a:r>
          </a:p>
          <a:p>
            <a:r>
              <a:rPr lang="zh-CN" altLang="en-US" dirty="0"/>
              <a:t>如果不能进行类型转换，对于指针，返回空指针，对于引用，则抛出一个异常（错误）。</a:t>
            </a:r>
            <a:endParaRPr lang="en-US" altLang="zh-CN" dirty="0"/>
          </a:p>
          <a:p>
            <a:endParaRPr lang="en-US" dirty="0"/>
          </a:p>
        </p:txBody>
      </p:sp>
      <p:pic>
        <p:nvPicPr>
          <p:cNvPr id="5" name="Picture 4">
            <a:extLst>
              <a:ext uri="{FF2B5EF4-FFF2-40B4-BE49-F238E27FC236}">
                <a16:creationId xmlns:a16="http://schemas.microsoft.com/office/drawing/2014/main" id="{5E115E23-F0C2-4638-8627-760FF5CB8FD7}"/>
              </a:ext>
            </a:extLst>
          </p:cNvPr>
          <p:cNvPicPr>
            <a:picLocks noChangeAspect="1"/>
          </p:cNvPicPr>
          <p:nvPr/>
        </p:nvPicPr>
        <p:blipFill>
          <a:blip r:embed="rId2"/>
          <a:stretch>
            <a:fillRect/>
          </a:stretch>
        </p:blipFill>
        <p:spPr>
          <a:xfrm>
            <a:off x="1125746" y="3452203"/>
            <a:ext cx="4804327" cy="2865438"/>
          </a:xfrm>
          <a:prstGeom prst="rect">
            <a:avLst/>
          </a:prstGeom>
        </p:spPr>
      </p:pic>
    </p:spTree>
    <p:extLst>
      <p:ext uri="{BB962C8B-B14F-4D97-AF65-F5344CB8AC3E}">
        <p14:creationId xmlns:p14="http://schemas.microsoft.com/office/powerpoint/2010/main" val="165047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8F17C1-BD5E-4A13-ACF4-074EBBD35776}"/>
              </a:ext>
            </a:extLst>
          </p:cNvPr>
          <p:cNvPicPr>
            <a:picLocks noChangeAspect="1"/>
          </p:cNvPicPr>
          <p:nvPr/>
        </p:nvPicPr>
        <p:blipFill>
          <a:blip r:embed="rId2"/>
          <a:stretch>
            <a:fillRect/>
          </a:stretch>
        </p:blipFill>
        <p:spPr>
          <a:xfrm>
            <a:off x="645274" y="944592"/>
            <a:ext cx="11039475" cy="5095875"/>
          </a:xfrm>
          <a:prstGeom prst="rect">
            <a:avLst/>
          </a:prstGeom>
        </p:spPr>
      </p:pic>
    </p:spTree>
    <p:extLst>
      <p:ext uri="{BB962C8B-B14F-4D97-AF65-F5344CB8AC3E}">
        <p14:creationId xmlns:p14="http://schemas.microsoft.com/office/powerpoint/2010/main" val="4027527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8E946-0B50-40BB-A089-4B9EAAFEB20D}"/>
              </a:ext>
            </a:extLst>
          </p:cNvPr>
          <p:cNvSpPr>
            <a:spLocks noGrp="1"/>
          </p:cNvSpPr>
          <p:nvPr>
            <p:ph type="title"/>
          </p:nvPr>
        </p:nvSpPr>
        <p:spPr/>
        <p:txBody>
          <a:bodyPr/>
          <a:lstStyle/>
          <a:p>
            <a:r>
              <a:rPr lang="zh-CN" altLang="en-US" dirty="0"/>
              <a:t>虚函数的一些语法规则</a:t>
            </a:r>
            <a:endParaRPr lang="en-US" dirty="0"/>
          </a:p>
        </p:txBody>
      </p:sp>
      <p:sp>
        <p:nvSpPr>
          <p:cNvPr id="3" name="内容占位符 2">
            <a:extLst>
              <a:ext uri="{FF2B5EF4-FFF2-40B4-BE49-F238E27FC236}">
                <a16:creationId xmlns:a16="http://schemas.microsoft.com/office/drawing/2014/main" id="{CA7B7786-AED9-499D-99A2-746585CED6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904913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8E946-0B50-40BB-A089-4B9EAAFEB20D}"/>
              </a:ext>
            </a:extLst>
          </p:cNvPr>
          <p:cNvSpPr>
            <a:spLocks noGrp="1"/>
          </p:cNvSpPr>
          <p:nvPr>
            <p:ph type="title"/>
          </p:nvPr>
        </p:nvSpPr>
        <p:spPr>
          <a:xfrm>
            <a:off x="950344" y="41825"/>
            <a:ext cx="10515600" cy="1001971"/>
          </a:xfrm>
        </p:spPr>
        <p:txBody>
          <a:bodyPr/>
          <a:lstStyle/>
          <a:p>
            <a:pPr algn="l"/>
            <a:r>
              <a:rPr lang="zh-CN" altLang="en-US" dirty="0"/>
              <a:t>类体外定义虚函数</a:t>
            </a:r>
            <a:endParaRPr lang="en-US" dirty="0"/>
          </a:p>
        </p:txBody>
      </p:sp>
      <p:sp>
        <p:nvSpPr>
          <p:cNvPr id="3" name="内容占位符 2">
            <a:extLst>
              <a:ext uri="{FF2B5EF4-FFF2-40B4-BE49-F238E27FC236}">
                <a16:creationId xmlns:a16="http://schemas.microsoft.com/office/drawing/2014/main" id="{CA7B7786-AED9-499D-99A2-746585CED638}"/>
              </a:ext>
            </a:extLst>
          </p:cNvPr>
          <p:cNvSpPr>
            <a:spLocks noGrp="1"/>
          </p:cNvSpPr>
          <p:nvPr>
            <p:ph idx="1"/>
          </p:nvPr>
        </p:nvSpPr>
        <p:spPr>
          <a:xfrm>
            <a:off x="950344" y="1043796"/>
            <a:ext cx="10515600" cy="4567971"/>
          </a:xfrm>
        </p:spPr>
        <p:txBody>
          <a:bodyPr/>
          <a:lstStyle/>
          <a:p>
            <a:r>
              <a:rPr lang="zh-CN" altLang="en-US" dirty="0"/>
              <a:t>和</a:t>
            </a:r>
            <a:r>
              <a:rPr lang="en-US" altLang="zh-CN" dirty="0"/>
              <a:t>inline</a:t>
            </a:r>
            <a:r>
              <a:rPr lang="zh-CN" altLang="en-US" dirty="0"/>
              <a:t>内联成员函数一样，类体外定义的虚函数不能有关键字</a:t>
            </a:r>
            <a:r>
              <a:rPr lang="en-US" altLang="zh-CN" dirty="0"/>
              <a:t>virtual</a:t>
            </a:r>
            <a:r>
              <a:rPr lang="zh-CN" altLang="en-US" dirty="0"/>
              <a:t>，且必须在类体里的函数声明前添加关键字</a:t>
            </a:r>
            <a:r>
              <a:rPr lang="en-US" altLang="zh-CN" dirty="0"/>
              <a:t>virtual</a:t>
            </a:r>
            <a:endParaRPr lang="en-US" dirty="0"/>
          </a:p>
        </p:txBody>
      </p:sp>
      <p:pic>
        <p:nvPicPr>
          <p:cNvPr id="5" name="Picture 4">
            <a:extLst>
              <a:ext uri="{FF2B5EF4-FFF2-40B4-BE49-F238E27FC236}">
                <a16:creationId xmlns:a16="http://schemas.microsoft.com/office/drawing/2014/main" id="{5455FBD7-CB56-4D43-BB0A-4FC91B72110B}"/>
              </a:ext>
            </a:extLst>
          </p:cNvPr>
          <p:cNvPicPr>
            <a:picLocks noChangeAspect="1"/>
          </p:cNvPicPr>
          <p:nvPr/>
        </p:nvPicPr>
        <p:blipFill>
          <a:blip r:embed="rId2"/>
          <a:stretch>
            <a:fillRect/>
          </a:stretch>
        </p:blipFill>
        <p:spPr>
          <a:xfrm>
            <a:off x="1311215" y="2275995"/>
            <a:ext cx="10252846" cy="4337743"/>
          </a:xfrm>
          <a:prstGeom prst="rect">
            <a:avLst/>
          </a:prstGeom>
        </p:spPr>
      </p:pic>
    </p:spTree>
    <p:extLst>
      <p:ext uri="{BB962C8B-B14F-4D97-AF65-F5344CB8AC3E}">
        <p14:creationId xmlns:p14="http://schemas.microsoft.com/office/powerpoint/2010/main" val="4261128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5EBD-72CA-491A-A1E5-9CBC2F436DA8}"/>
              </a:ext>
            </a:extLst>
          </p:cNvPr>
          <p:cNvSpPr>
            <a:spLocks noGrp="1"/>
          </p:cNvSpPr>
          <p:nvPr>
            <p:ph type="title"/>
          </p:nvPr>
        </p:nvSpPr>
        <p:spPr/>
        <p:txBody>
          <a:bodyPr/>
          <a:lstStyle/>
          <a:p>
            <a:pPr algn="l"/>
            <a:r>
              <a:rPr lang="zh-CN" altLang="en-US" dirty="0"/>
              <a:t>虚函数的签名和返回类型</a:t>
            </a:r>
          </a:p>
        </p:txBody>
      </p:sp>
      <p:sp>
        <p:nvSpPr>
          <p:cNvPr id="3" name="Content Placeholder 2">
            <a:extLst>
              <a:ext uri="{FF2B5EF4-FFF2-40B4-BE49-F238E27FC236}">
                <a16:creationId xmlns:a16="http://schemas.microsoft.com/office/drawing/2014/main" id="{CE2CA3DC-0D23-4B82-9864-C7554AD82EB4}"/>
              </a:ext>
            </a:extLst>
          </p:cNvPr>
          <p:cNvSpPr>
            <a:spLocks noGrp="1"/>
          </p:cNvSpPr>
          <p:nvPr>
            <p:ph idx="1"/>
          </p:nvPr>
        </p:nvSpPr>
        <p:spPr>
          <a:xfrm>
            <a:off x="838200" y="1255309"/>
            <a:ext cx="10515600" cy="4567971"/>
          </a:xfrm>
        </p:spPr>
        <p:txBody>
          <a:bodyPr/>
          <a:lstStyle/>
          <a:p>
            <a:r>
              <a:rPr lang="zh-CN" altLang="en-US" dirty="0"/>
              <a:t>派生类和基类的虚函数的签名必须相同。</a:t>
            </a:r>
            <a:endParaRPr lang="en-US" altLang="zh-CN" dirty="0"/>
          </a:p>
          <a:p>
            <a:r>
              <a:rPr lang="zh-CN" altLang="en-US" dirty="0"/>
              <a:t>虚函数的返回类型要么相同要么是该类的指针或引用类型。</a:t>
            </a:r>
          </a:p>
        </p:txBody>
      </p:sp>
      <p:pic>
        <p:nvPicPr>
          <p:cNvPr id="7" name="Picture 6">
            <a:extLst>
              <a:ext uri="{FF2B5EF4-FFF2-40B4-BE49-F238E27FC236}">
                <a16:creationId xmlns:a16="http://schemas.microsoft.com/office/drawing/2014/main" id="{85E2C827-4E33-4F23-B10B-A294DF81E4DD}"/>
              </a:ext>
            </a:extLst>
          </p:cNvPr>
          <p:cNvPicPr>
            <a:picLocks noChangeAspect="1"/>
          </p:cNvPicPr>
          <p:nvPr/>
        </p:nvPicPr>
        <p:blipFill>
          <a:blip r:embed="rId2"/>
          <a:stretch>
            <a:fillRect/>
          </a:stretch>
        </p:blipFill>
        <p:spPr>
          <a:xfrm>
            <a:off x="974784" y="2426106"/>
            <a:ext cx="9629775" cy="4216234"/>
          </a:xfrm>
          <a:prstGeom prst="rect">
            <a:avLst/>
          </a:prstGeom>
        </p:spPr>
      </p:pic>
    </p:spTree>
    <p:extLst>
      <p:ext uri="{BB962C8B-B14F-4D97-AF65-F5344CB8AC3E}">
        <p14:creationId xmlns:p14="http://schemas.microsoft.com/office/powerpoint/2010/main" val="23865782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5EBD-72CA-491A-A1E5-9CBC2F436DA8}"/>
              </a:ext>
            </a:extLst>
          </p:cNvPr>
          <p:cNvSpPr>
            <a:spLocks noGrp="1"/>
          </p:cNvSpPr>
          <p:nvPr>
            <p:ph type="title"/>
          </p:nvPr>
        </p:nvSpPr>
        <p:spPr/>
        <p:txBody>
          <a:bodyPr/>
          <a:lstStyle/>
          <a:p>
            <a:pPr algn="l"/>
            <a:r>
              <a:rPr lang="zh-CN" altLang="en-US" dirty="0"/>
              <a:t>虚函数的签名和返回类型</a:t>
            </a:r>
          </a:p>
        </p:txBody>
      </p:sp>
      <p:sp>
        <p:nvSpPr>
          <p:cNvPr id="3" name="Content Placeholder 2">
            <a:extLst>
              <a:ext uri="{FF2B5EF4-FFF2-40B4-BE49-F238E27FC236}">
                <a16:creationId xmlns:a16="http://schemas.microsoft.com/office/drawing/2014/main" id="{CE2CA3DC-0D23-4B82-9864-C7554AD82EB4}"/>
              </a:ext>
            </a:extLst>
          </p:cNvPr>
          <p:cNvSpPr>
            <a:spLocks noGrp="1"/>
          </p:cNvSpPr>
          <p:nvPr>
            <p:ph idx="1"/>
          </p:nvPr>
        </p:nvSpPr>
        <p:spPr>
          <a:xfrm>
            <a:off x="838200" y="1255309"/>
            <a:ext cx="10515600" cy="4567971"/>
          </a:xfrm>
        </p:spPr>
        <p:txBody>
          <a:bodyPr/>
          <a:lstStyle/>
          <a:p>
            <a:r>
              <a:rPr lang="zh-CN" altLang="en-US" dirty="0"/>
              <a:t>假如</a:t>
            </a:r>
            <a:r>
              <a:rPr lang="en-US" altLang="zh-CN" dirty="0"/>
              <a:t>D</a:t>
            </a:r>
            <a:r>
              <a:rPr lang="zh-CN" altLang="en-US" dirty="0"/>
              <a:t>里的</a:t>
            </a:r>
            <a:r>
              <a:rPr lang="en-US" altLang="zh-CN" dirty="0"/>
              <a:t>g()</a:t>
            </a:r>
            <a:r>
              <a:rPr lang="zh-CN" altLang="en-US" dirty="0"/>
              <a:t>和</a:t>
            </a:r>
            <a:r>
              <a:rPr lang="en-US" altLang="zh-CN" dirty="0"/>
              <a:t>B</a:t>
            </a:r>
            <a:r>
              <a:rPr lang="zh-CN" altLang="en-US" dirty="0"/>
              <a:t>里的</a:t>
            </a:r>
            <a:r>
              <a:rPr lang="en-US" altLang="zh-CN" dirty="0"/>
              <a:t>g()</a:t>
            </a:r>
            <a:r>
              <a:rPr lang="zh-CN" altLang="en-US" dirty="0"/>
              <a:t>的函数签名不同，它们就不是同一个虚函数了</a:t>
            </a:r>
          </a:p>
        </p:txBody>
      </p:sp>
      <p:pic>
        <p:nvPicPr>
          <p:cNvPr id="9" name="Picture 8">
            <a:extLst>
              <a:ext uri="{FF2B5EF4-FFF2-40B4-BE49-F238E27FC236}">
                <a16:creationId xmlns:a16="http://schemas.microsoft.com/office/drawing/2014/main" id="{2D0D3A0C-6D65-4ED9-A9BB-DADB3C9186CC}"/>
              </a:ext>
            </a:extLst>
          </p:cNvPr>
          <p:cNvPicPr>
            <a:picLocks noChangeAspect="1"/>
          </p:cNvPicPr>
          <p:nvPr/>
        </p:nvPicPr>
        <p:blipFill>
          <a:blip r:embed="rId2"/>
          <a:stretch>
            <a:fillRect/>
          </a:stretch>
        </p:blipFill>
        <p:spPr>
          <a:xfrm>
            <a:off x="1181818" y="2455028"/>
            <a:ext cx="9516374" cy="4180798"/>
          </a:xfrm>
          <a:prstGeom prst="rect">
            <a:avLst/>
          </a:prstGeom>
        </p:spPr>
      </p:pic>
    </p:spTree>
    <p:extLst>
      <p:ext uri="{BB962C8B-B14F-4D97-AF65-F5344CB8AC3E}">
        <p14:creationId xmlns:p14="http://schemas.microsoft.com/office/powerpoint/2010/main" val="3189487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p:txBody>
          <a:bodyPr>
            <a:normAutofit/>
          </a:bodyPr>
          <a:lstStyle/>
          <a:p>
            <a:r>
              <a:rPr lang="zh-CN" altLang="en-US" b="1" dirty="0"/>
              <a:t>派生类：描述类之间的继承关系</a:t>
            </a:r>
            <a:endParaRPr lang="en-US" b="1" dirty="0"/>
          </a:p>
        </p:txBody>
      </p:sp>
      <p:sp>
        <p:nvSpPr>
          <p:cNvPr id="3" name="内容占位符 2">
            <a:extLst>
              <a:ext uri="{FF2B5EF4-FFF2-40B4-BE49-F238E27FC236}">
                <a16:creationId xmlns:a16="http://schemas.microsoft.com/office/drawing/2014/main" id="{AF36FFE5-9380-47A3-83E4-4703EB0FB066}"/>
              </a:ext>
            </a:extLst>
          </p:cNvPr>
          <p:cNvSpPr>
            <a:spLocks noGrp="1"/>
          </p:cNvSpPr>
          <p:nvPr>
            <p:ph idx="1"/>
          </p:nvPr>
        </p:nvSpPr>
        <p:spPr>
          <a:xfrm>
            <a:off x="838200" y="1608992"/>
            <a:ext cx="10515600" cy="1826665"/>
          </a:xfrm>
        </p:spPr>
        <p:txBody>
          <a:bodyPr>
            <a:normAutofit/>
          </a:bodyPr>
          <a:lstStyle/>
          <a:p>
            <a:r>
              <a:rPr lang="en-US" altLang="zh-CN" dirty="0"/>
              <a:t>Triangle </a:t>
            </a:r>
            <a:r>
              <a:rPr lang="zh-CN" altLang="en-US" dirty="0"/>
              <a:t>和</a:t>
            </a:r>
            <a:r>
              <a:rPr lang="en-US" altLang="zh-CN" dirty="0"/>
              <a:t>Circle</a:t>
            </a:r>
            <a:r>
              <a:rPr lang="zh-CN" altLang="en-US" dirty="0"/>
              <a:t>都具有公共的</a:t>
            </a:r>
            <a:r>
              <a:rPr lang="en-US" altLang="zh-CN" dirty="0"/>
              <a:t>shape</a:t>
            </a:r>
            <a:r>
              <a:rPr lang="zh-CN" altLang="en-US" dirty="0"/>
              <a:t>性质。</a:t>
            </a:r>
            <a:endParaRPr lang="en-US" altLang="zh-CN" dirty="0"/>
          </a:p>
          <a:p>
            <a:r>
              <a:rPr lang="zh-CN" altLang="en-US" dirty="0"/>
              <a:t>在类</a:t>
            </a:r>
            <a:r>
              <a:rPr lang="en-US" altLang="zh-CN" dirty="0"/>
              <a:t>shape</a:t>
            </a:r>
            <a:r>
              <a:rPr lang="zh-CN" altLang="en-US" dirty="0"/>
              <a:t>中定义所有形状如</a:t>
            </a:r>
            <a:r>
              <a:rPr lang="en-US" altLang="zh-CN" dirty="0"/>
              <a:t>Triangle</a:t>
            </a:r>
            <a:r>
              <a:rPr lang="zh-CN" altLang="en-US" dirty="0"/>
              <a:t>、</a:t>
            </a:r>
            <a:r>
              <a:rPr lang="en-US" altLang="zh-CN" dirty="0"/>
              <a:t>Circle</a:t>
            </a:r>
            <a:r>
              <a:rPr lang="zh-CN" altLang="en-US" dirty="0"/>
              <a:t>的共性特征，</a:t>
            </a:r>
            <a:r>
              <a:rPr lang="en-US" altLang="zh-CN" dirty="0"/>
              <a:t> </a:t>
            </a:r>
            <a:r>
              <a:rPr lang="zh-CN" altLang="en-US" dirty="0"/>
              <a:t>类</a:t>
            </a:r>
            <a:r>
              <a:rPr lang="en-US" altLang="zh-CN" dirty="0"/>
              <a:t>Triangle</a:t>
            </a:r>
            <a:r>
              <a:rPr lang="zh-CN" altLang="en-US" dirty="0"/>
              <a:t>、</a:t>
            </a:r>
            <a:r>
              <a:rPr lang="en-US" altLang="zh-CN" dirty="0"/>
              <a:t>Circle</a:t>
            </a:r>
            <a:r>
              <a:rPr lang="zh-CN" altLang="en-US" dirty="0"/>
              <a:t>从</a:t>
            </a:r>
            <a:r>
              <a:rPr lang="en-US" altLang="zh-CN" dirty="0"/>
              <a:t>Shape</a:t>
            </a:r>
            <a:r>
              <a:rPr lang="zh-CN" altLang="en-US" dirty="0"/>
              <a:t>派生出来，定义它们特有的特性。</a:t>
            </a:r>
          </a:p>
          <a:p>
            <a:endParaRPr lang="en-US" altLang="zh-CN" dirty="0">
              <a:solidFill>
                <a:srgbClr val="0070C0"/>
              </a:solidFill>
            </a:endParaRPr>
          </a:p>
          <a:p>
            <a:endParaRPr lang="en-US" altLang="zh-CN" dirty="0"/>
          </a:p>
        </p:txBody>
      </p:sp>
      <p:sp>
        <p:nvSpPr>
          <p:cNvPr id="8" name="流程图: 可选过程 7">
            <a:extLst>
              <a:ext uri="{FF2B5EF4-FFF2-40B4-BE49-F238E27FC236}">
                <a16:creationId xmlns:a16="http://schemas.microsoft.com/office/drawing/2014/main" id="{2A89C71C-2F5E-40B7-9998-624B8D7750DC}"/>
              </a:ext>
            </a:extLst>
          </p:cNvPr>
          <p:cNvSpPr/>
          <p:nvPr/>
        </p:nvSpPr>
        <p:spPr>
          <a:xfrm>
            <a:off x="3465313" y="3670496"/>
            <a:ext cx="1371600" cy="62257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Shape</a:t>
            </a:r>
            <a:endParaRPr lang="zh-CN" altLang="en-US" sz="2800" dirty="0">
              <a:solidFill>
                <a:schemeClr val="tx1"/>
              </a:solidFill>
            </a:endParaRPr>
          </a:p>
        </p:txBody>
      </p:sp>
      <p:sp>
        <p:nvSpPr>
          <p:cNvPr id="10" name="流程图: 可选过程 9">
            <a:extLst>
              <a:ext uri="{FF2B5EF4-FFF2-40B4-BE49-F238E27FC236}">
                <a16:creationId xmlns:a16="http://schemas.microsoft.com/office/drawing/2014/main" id="{8542F363-45FC-4481-B168-18F2A1FF199B}"/>
              </a:ext>
            </a:extLst>
          </p:cNvPr>
          <p:cNvSpPr/>
          <p:nvPr/>
        </p:nvSpPr>
        <p:spPr>
          <a:xfrm>
            <a:off x="1701365" y="4965894"/>
            <a:ext cx="1530484" cy="62257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Triangle</a:t>
            </a:r>
            <a:endParaRPr lang="zh-CN" altLang="en-US" sz="2800" dirty="0">
              <a:solidFill>
                <a:schemeClr val="tx1"/>
              </a:solidFill>
            </a:endParaRPr>
          </a:p>
        </p:txBody>
      </p:sp>
      <p:sp>
        <p:nvSpPr>
          <p:cNvPr id="11" name="流程图: 可选过程 10">
            <a:extLst>
              <a:ext uri="{FF2B5EF4-FFF2-40B4-BE49-F238E27FC236}">
                <a16:creationId xmlns:a16="http://schemas.microsoft.com/office/drawing/2014/main" id="{FB434802-CA8B-478F-9E6F-04B58E290678}"/>
              </a:ext>
            </a:extLst>
          </p:cNvPr>
          <p:cNvSpPr/>
          <p:nvPr/>
        </p:nvSpPr>
        <p:spPr>
          <a:xfrm>
            <a:off x="5125501" y="4891313"/>
            <a:ext cx="1371600" cy="62257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Circle</a:t>
            </a:r>
            <a:endParaRPr lang="zh-CN" altLang="en-US" sz="2800" dirty="0">
              <a:solidFill>
                <a:schemeClr val="tx1"/>
              </a:solidFill>
            </a:endParaRPr>
          </a:p>
        </p:txBody>
      </p:sp>
      <p:cxnSp>
        <p:nvCxnSpPr>
          <p:cNvPr id="12" name="直接箭头连接符 11">
            <a:extLst>
              <a:ext uri="{FF2B5EF4-FFF2-40B4-BE49-F238E27FC236}">
                <a16:creationId xmlns:a16="http://schemas.microsoft.com/office/drawing/2014/main" id="{CC15ED11-E74A-4744-B820-B54D21BDAEEC}"/>
              </a:ext>
            </a:extLst>
          </p:cNvPr>
          <p:cNvCxnSpPr>
            <a:stCxn id="10" idx="0"/>
          </p:cNvCxnSpPr>
          <p:nvPr/>
        </p:nvCxnSpPr>
        <p:spPr>
          <a:xfrm flipV="1">
            <a:off x="2466607" y="4268744"/>
            <a:ext cx="1154349" cy="697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9D30029-11A5-49C6-80D2-9F46928104B6}"/>
              </a:ext>
            </a:extLst>
          </p:cNvPr>
          <p:cNvCxnSpPr/>
          <p:nvPr/>
        </p:nvCxnSpPr>
        <p:spPr>
          <a:xfrm flipH="1" flipV="1">
            <a:off x="4619662" y="4293066"/>
            <a:ext cx="1063558" cy="59824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标注 10">
            <a:extLst>
              <a:ext uri="{FF2B5EF4-FFF2-40B4-BE49-F238E27FC236}">
                <a16:creationId xmlns:a16="http://schemas.microsoft.com/office/drawing/2014/main" id="{D6774AB3-D8B2-4EB0-8E53-0FB02AAC9468}"/>
              </a:ext>
            </a:extLst>
          </p:cNvPr>
          <p:cNvSpPr/>
          <p:nvPr/>
        </p:nvSpPr>
        <p:spPr>
          <a:xfrm>
            <a:off x="6497101" y="3456488"/>
            <a:ext cx="3437106" cy="836578"/>
          </a:xfrm>
          <a:prstGeom prst="wedgeRoundRectCallout">
            <a:avLst>
              <a:gd name="adj1" fmla="val -67765"/>
              <a:gd name="adj2" fmla="val 132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Base Class</a:t>
            </a:r>
            <a:r>
              <a:rPr lang="zh-CN" altLang="en-US" sz="2400" dirty="0"/>
              <a:t>（基类）</a:t>
            </a:r>
            <a:endParaRPr lang="en-US" altLang="zh-CN" sz="2400" dirty="0"/>
          </a:p>
          <a:p>
            <a:pPr algn="ctr"/>
            <a:r>
              <a:rPr lang="en-US" altLang="zh-CN" sz="2400" dirty="0"/>
              <a:t>Super Class(</a:t>
            </a:r>
            <a:r>
              <a:rPr lang="zh-CN" altLang="en-US" sz="2400" dirty="0"/>
              <a:t>超类</a:t>
            </a:r>
            <a:r>
              <a:rPr lang="en-US" altLang="zh-CN" sz="2400" dirty="0"/>
              <a:t>/</a:t>
            </a:r>
            <a:r>
              <a:rPr lang="zh-CN" altLang="en-US" sz="2400" dirty="0"/>
              <a:t>父类</a:t>
            </a:r>
            <a:r>
              <a:rPr lang="en-US" altLang="zh-CN" sz="2400" dirty="0"/>
              <a:t>)</a:t>
            </a:r>
            <a:endParaRPr lang="zh-CN" altLang="en-US" sz="2400" dirty="0"/>
          </a:p>
        </p:txBody>
      </p:sp>
      <p:sp>
        <p:nvSpPr>
          <p:cNvPr id="15" name="圆角矩形标注 11">
            <a:extLst>
              <a:ext uri="{FF2B5EF4-FFF2-40B4-BE49-F238E27FC236}">
                <a16:creationId xmlns:a16="http://schemas.microsoft.com/office/drawing/2014/main" id="{C076C10B-7311-441D-9420-49BF000B7A23}"/>
              </a:ext>
            </a:extLst>
          </p:cNvPr>
          <p:cNvSpPr/>
          <p:nvPr/>
        </p:nvSpPr>
        <p:spPr>
          <a:xfrm>
            <a:off x="7194250" y="4714600"/>
            <a:ext cx="3437106" cy="836578"/>
          </a:xfrm>
          <a:prstGeom prst="wedgeRoundRectCallout">
            <a:avLst>
              <a:gd name="adj1" fmla="val -67765"/>
              <a:gd name="adj2" fmla="val 132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Derived Class</a:t>
            </a:r>
            <a:r>
              <a:rPr lang="zh-CN" altLang="en-US" sz="2400" dirty="0"/>
              <a:t>（派生类）</a:t>
            </a:r>
            <a:endParaRPr lang="en-US" altLang="zh-CN" sz="2400" dirty="0"/>
          </a:p>
          <a:p>
            <a:pPr algn="ctr"/>
            <a:r>
              <a:rPr lang="en-US" altLang="zh-CN" sz="2400" dirty="0" err="1"/>
              <a:t>SubClass</a:t>
            </a:r>
            <a:r>
              <a:rPr lang="en-US" altLang="zh-CN" sz="2400" dirty="0"/>
              <a:t>(</a:t>
            </a:r>
            <a:r>
              <a:rPr lang="zh-CN" altLang="en-US" sz="2400" dirty="0"/>
              <a:t>子类</a:t>
            </a:r>
            <a:r>
              <a:rPr lang="en-US" altLang="zh-CN" sz="2400" dirty="0"/>
              <a:t>)</a:t>
            </a:r>
            <a:endParaRPr lang="zh-CN" altLang="en-US" sz="2400" dirty="0"/>
          </a:p>
        </p:txBody>
      </p:sp>
    </p:spTree>
    <p:extLst>
      <p:ext uri="{BB962C8B-B14F-4D97-AF65-F5344CB8AC3E}">
        <p14:creationId xmlns:p14="http://schemas.microsoft.com/office/powerpoint/2010/main" val="1956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4"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46410B-B536-480B-B88C-FC0EEFE6A103}"/>
              </a:ext>
            </a:extLst>
          </p:cNvPr>
          <p:cNvPicPr>
            <a:picLocks noChangeAspect="1"/>
          </p:cNvPicPr>
          <p:nvPr/>
        </p:nvPicPr>
        <p:blipFill>
          <a:blip r:embed="rId2"/>
          <a:stretch>
            <a:fillRect/>
          </a:stretch>
        </p:blipFill>
        <p:spPr>
          <a:xfrm>
            <a:off x="103517" y="3429000"/>
            <a:ext cx="12192000" cy="3143737"/>
          </a:xfrm>
          <a:prstGeom prst="rect">
            <a:avLst/>
          </a:prstGeom>
        </p:spPr>
      </p:pic>
      <p:pic>
        <p:nvPicPr>
          <p:cNvPr id="11" name="Picture 10">
            <a:extLst>
              <a:ext uri="{FF2B5EF4-FFF2-40B4-BE49-F238E27FC236}">
                <a16:creationId xmlns:a16="http://schemas.microsoft.com/office/drawing/2014/main" id="{8E3F88CE-7E7C-4883-96E6-25EB0AEF1798}"/>
              </a:ext>
            </a:extLst>
          </p:cNvPr>
          <p:cNvPicPr>
            <a:picLocks noChangeAspect="1"/>
          </p:cNvPicPr>
          <p:nvPr/>
        </p:nvPicPr>
        <p:blipFill>
          <a:blip r:embed="rId3"/>
          <a:stretch>
            <a:fillRect/>
          </a:stretch>
        </p:blipFill>
        <p:spPr>
          <a:xfrm>
            <a:off x="2984739" y="116185"/>
            <a:ext cx="8929777" cy="3923090"/>
          </a:xfrm>
          <a:prstGeom prst="rect">
            <a:avLst/>
          </a:prstGeom>
        </p:spPr>
      </p:pic>
    </p:spTree>
    <p:extLst>
      <p:ext uri="{BB962C8B-B14F-4D97-AF65-F5344CB8AC3E}">
        <p14:creationId xmlns:p14="http://schemas.microsoft.com/office/powerpoint/2010/main" val="2394628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9AF4-6746-44E3-843C-20CE6D8987CB}"/>
              </a:ext>
            </a:extLst>
          </p:cNvPr>
          <p:cNvSpPr>
            <a:spLocks noGrp="1"/>
          </p:cNvSpPr>
          <p:nvPr>
            <p:ph type="title"/>
          </p:nvPr>
        </p:nvSpPr>
        <p:spPr>
          <a:xfrm>
            <a:off x="838200" y="44642"/>
            <a:ext cx="10515600" cy="1007782"/>
          </a:xfrm>
        </p:spPr>
        <p:txBody>
          <a:bodyPr/>
          <a:lstStyle/>
          <a:p>
            <a:pPr algn="l"/>
            <a:r>
              <a:rPr lang="en-US" altLang="zh-CN" dirty="0"/>
              <a:t>override</a:t>
            </a:r>
            <a:endParaRPr lang="zh-CN" altLang="en-US" dirty="0"/>
          </a:p>
        </p:txBody>
      </p:sp>
      <p:sp>
        <p:nvSpPr>
          <p:cNvPr id="3" name="Content Placeholder 2">
            <a:extLst>
              <a:ext uri="{FF2B5EF4-FFF2-40B4-BE49-F238E27FC236}">
                <a16:creationId xmlns:a16="http://schemas.microsoft.com/office/drawing/2014/main" id="{9A804902-00FC-4C7C-A298-0C6D11F68F93}"/>
              </a:ext>
            </a:extLst>
          </p:cNvPr>
          <p:cNvSpPr>
            <a:spLocks noGrp="1"/>
          </p:cNvSpPr>
          <p:nvPr>
            <p:ph idx="1"/>
          </p:nvPr>
        </p:nvSpPr>
        <p:spPr>
          <a:xfrm>
            <a:off x="838200" y="963859"/>
            <a:ext cx="10515600" cy="4567971"/>
          </a:xfrm>
        </p:spPr>
        <p:txBody>
          <a:bodyPr/>
          <a:lstStyle/>
          <a:p>
            <a:r>
              <a:rPr lang="zh-CN" altLang="en-US" dirty="0"/>
              <a:t>在派生类的虚函数签名后添加</a:t>
            </a:r>
            <a:r>
              <a:rPr lang="en-US" altLang="zh-CN" dirty="0"/>
              <a:t>override</a:t>
            </a:r>
            <a:r>
              <a:rPr lang="zh-CN" altLang="en-US" dirty="0"/>
              <a:t>关键字，说明这是一个从基类继承下来的虚函数，编译器会检查基类是否有这个虚函数，如果没有就会报告错误。</a:t>
            </a:r>
          </a:p>
        </p:txBody>
      </p:sp>
      <p:pic>
        <p:nvPicPr>
          <p:cNvPr id="7" name="Picture 6">
            <a:extLst>
              <a:ext uri="{FF2B5EF4-FFF2-40B4-BE49-F238E27FC236}">
                <a16:creationId xmlns:a16="http://schemas.microsoft.com/office/drawing/2014/main" id="{190BD266-D244-48D3-95AE-D116A4484DA7}"/>
              </a:ext>
            </a:extLst>
          </p:cNvPr>
          <p:cNvPicPr>
            <a:picLocks noChangeAspect="1"/>
          </p:cNvPicPr>
          <p:nvPr/>
        </p:nvPicPr>
        <p:blipFill>
          <a:blip r:embed="rId2"/>
          <a:stretch>
            <a:fillRect/>
          </a:stretch>
        </p:blipFill>
        <p:spPr>
          <a:xfrm>
            <a:off x="4641011" y="2655956"/>
            <a:ext cx="6510607" cy="3836918"/>
          </a:xfrm>
          <a:prstGeom prst="rect">
            <a:avLst/>
          </a:prstGeom>
        </p:spPr>
      </p:pic>
      <p:sp>
        <p:nvSpPr>
          <p:cNvPr id="8" name="Speech Bubble: Rectangle with Corners Rounded 7">
            <a:extLst>
              <a:ext uri="{FF2B5EF4-FFF2-40B4-BE49-F238E27FC236}">
                <a16:creationId xmlns:a16="http://schemas.microsoft.com/office/drawing/2014/main" id="{04BE0AE6-E68B-4964-8C09-2518D97CAFC3}"/>
              </a:ext>
            </a:extLst>
          </p:cNvPr>
          <p:cNvSpPr/>
          <p:nvPr/>
        </p:nvSpPr>
        <p:spPr>
          <a:xfrm>
            <a:off x="6305908" y="5894141"/>
            <a:ext cx="2674189" cy="598733"/>
          </a:xfrm>
          <a:prstGeom prst="wedgeRoundRectCallout">
            <a:avLst>
              <a:gd name="adj1" fmla="val 67511"/>
              <a:gd name="adj2" fmla="val -830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防止拼写错误</a:t>
            </a:r>
          </a:p>
        </p:txBody>
      </p:sp>
    </p:spTree>
    <p:extLst>
      <p:ext uri="{BB962C8B-B14F-4D97-AF65-F5344CB8AC3E}">
        <p14:creationId xmlns:p14="http://schemas.microsoft.com/office/powerpoint/2010/main" val="15621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E045-04CB-4428-91EE-7A93E4AA60C9}"/>
              </a:ext>
            </a:extLst>
          </p:cNvPr>
          <p:cNvSpPr>
            <a:spLocks noGrp="1"/>
          </p:cNvSpPr>
          <p:nvPr>
            <p:ph type="title"/>
          </p:nvPr>
        </p:nvSpPr>
        <p:spPr>
          <a:xfrm>
            <a:off x="838200" y="365125"/>
            <a:ext cx="10515600" cy="808067"/>
          </a:xfrm>
        </p:spPr>
        <p:txBody>
          <a:bodyPr/>
          <a:lstStyle/>
          <a:p>
            <a:pPr algn="l"/>
            <a:r>
              <a:rPr lang="en-US" altLang="zh-CN" dirty="0"/>
              <a:t>final</a:t>
            </a:r>
            <a:endParaRPr lang="zh-CN" altLang="en-US" dirty="0"/>
          </a:p>
        </p:txBody>
      </p:sp>
      <p:sp>
        <p:nvSpPr>
          <p:cNvPr id="3" name="Content Placeholder 2">
            <a:extLst>
              <a:ext uri="{FF2B5EF4-FFF2-40B4-BE49-F238E27FC236}">
                <a16:creationId xmlns:a16="http://schemas.microsoft.com/office/drawing/2014/main" id="{0C72C02B-36FD-4484-A328-35281BBD584C}"/>
              </a:ext>
            </a:extLst>
          </p:cNvPr>
          <p:cNvSpPr>
            <a:spLocks noGrp="1"/>
          </p:cNvSpPr>
          <p:nvPr>
            <p:ph idx="1"/>
          </p:nvPr>
        </p:nvSpPr>
        <p:spPr>
          <a:xfrm>
            <a:off x="838200" y="1173192"/>
            <a:ext cx="10515600" cy="4567971"/>
          </a:xfrm>
        </p:spPr>
        <p:txBody>
          <a:bodyPr/>
          <a:lstStyle/>
          <a:p>
            <a:r>
              <a:rPr lang="zh-CN" altLang="en-US" dirty="0"/>
              <a:t>虚函数签名后添加</a:t>
            </a:r>
            <a:r>
              <a:rPr lang="en-US" altLang="zh-CN" dirty="0"/>
              <a:t>final</a:t>
            </a:r>
            <a:r>
              <a:rPr lang="zh-CN" altLang="en-US" dirty="0"/>
              <a:t>关键字。表示虚函数的继承到此为止，其派生类不能再定义或继承该虚函数了。</a:t>
            </a:r>
          </a:p>
        </p:txBody>
      </p:sp>
      <p:pic>
        <p:nvPicPr>
          <p:cNvPr id="5" name="Picture 4">
            <a:extLst>
              <a:ext uri="{FF2B5EF4-FFF2-40B4-BE49-F238E27FC236}">
                <a16:creationId xmlns:a16="http://schemas.microsoft.com/office/drawing/2014/main" id="{26A64F40-FDD2-49C0-8667-0463871D55E3}"/>
              </a:ext>
            </a:extLst>
          </p:cNvPr>
          <p:cNvPicPr>
            <a:picLocks noChangeAspect="1"/>
          </p:cNvPicPr>
          <p:nvPr/>
        </p:nvPicPr>
        <p:blipFill>
          <a:blip r:embed="rId2"/>
          <a:stretch>
            <a:fillRect/>
          </a:stretch>
        </p:blipFill>
        <p:spPr>
          <a:xfrm>
            <a:off x="1098520" y="2972339"/>
            <a:ext cx="9477375" cy="2914650"/>
          </a:xfrm>
          <a:prstGeom prst="rect">
            <a:avLst/>
          </a:prstGeom>
        </p:spPr>
      </p:pic>
    </p:spTree>
    <p:extLst>
      <p:ext uri="{BB962C8B-B14F-4D97-AF65-F5344CB8AC3E}">
        <p14:creationId xmlns:p14="http://schemas.microsoft.com/office/powerpoint/2010/main" val="32797955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E045-04CB-4428-91EE-7A93E4AA60C9}"/>
              </a:ext>
            </a:extLst>
          </p:cNvPr>
          <p:cNvSpPr>
            <a:spLocks noGrp="1"/>
          </p:cNvSpPr>
          <p:nvPr>
            <p:ph type="title"/>
          </p:nvPr>
        </p:nvSpPr>
        <p:spPr>
          <a:xfrm>
            <a:off x="838200" y="365125"/>
            <a:ext cx="10515600" cy="808067"/>
          </a:xfrm>
        </p:spPr>
        <p:txBody>
          <a:bodyPr/>
          <a:lstStyle/>
          <a:p>
            <a:pPr algn="l"/>
            <a:r>
              <a:rPr lang="en-US" altLang="zh-CN" dirty="0"/>
              <a:t>final</a:t>
            </a:r>
            <a:endParaRPr lang="zh-CN" altLang="en-US" dirty="0"/>
          </a:p>
        </p:txBody>
      </p:sp>
      <p:sp>
        <p:nvSpPr>
          <p:cNvPr id="3" name="Content Placeholder 2">
            <a:extLst>
              <a:ext uri="{FF2B5EF4-FFF2-40B4-BE49-F238E27FC236}">
                <a16:creationId xmlns:a16="http://schemas.microsoft.com/office/drawing/2014/main" id="{0C72C02B-36FD-4484-A328-35281BBD584C}"/>
              </a:ext>
            </a:extLst>
          </p:cNvPr>
          <p:cNvSpPr>
            <a:spLocks noGrp="1"/>
          </p:cNvSpPr>
          <p:nvPr>
            <p:ph idx="1"/>
          </p:nvPr>
        </p:nvSpPr>
        <p:spPr>
          <a:xfrm>
            <a:off x="838200" y="1173192"/>
            <a:ext cx="10515600" cy="4567971"/>
          </a:xfrm>
        </p:spPr>
        <p:txBody>
          <a:bodyPr/>
          <a:lstStyle/>
          <a:p>
            <a:r>
              <a:rPr lang="zh-CN" altLang="en-US" dirty="0"/>
              <a:t>类名后用关键字</a:t>
            </a:r>
            <a:r>
              <a:rPr lang="en-US" altLang="zh-CN" dirty="0"/>
              <a:t>final</a:t>
            </a:r>
            <a:r>
              <a:rPr lang="zh-CN" altLang="en-US" dirty="0"/>
              <a:t>将一个类定义为</a:t>
            </a:r>
            <a:r>
              <a:rPr lang="en-US" altLang="zh-CN" dirty="0"/>
              <a:t>final</a:t>
            </a:r>
            <a:r>
              <a:rPr lang="zh-CN" altLang="en-US" dirty="0"/>
              <a:t>类（最终类），即不能再从这个类定义任何派生类。</a:t>
            </a:r>
          </a:p>
        </p:txBody>
      </p:sp>
      <p:pic>
        <p:nvPicPr>
          <p:cNvPr id="6" name="Picture 5">
            <a:extLst>
              <a:ext uri="{FF2B5EF4-FFF2-40B4-BE49-F238E27FC236}">
                <a16:creationId xmlns:a16="http://schemas.microsoft.com/office/drawing/2014/main" id="{E30A5392-FC46-4335-A76A-F16C0077B70B}"/>
              </a:ext>
            </a:extLst>
          </p:cNvPr>
          <p:cNvPicPr>
            <a:picLocks noChangeAspect="1"/>
          </p:cNvPicPr>
          <p:nvPr/>
        </p:nvPicPr>
        <p:blipFill>
          <a:blip r:embed="rId2"/>
          <a:stretch>
            <a:fillRect/>
          </a:stretch>
        </p:blipFill>
        <p:spPr>
          <a:xfrm>
            <a:off x="338137" y="3149181"/>
            <a:ext cx="11515725" cy="2457450"/>
          </a:xfrm>
          <a:prstGeom prst="rect">
            <a:avLst/>
          </a:prstGeom>
        </p:spPr>
      </p:pic>
    </p:spTree>
    <p:extLst>
      <p:ext uri="{BB962C8B-B14F-4D97-AF65-F5344CB8AC3E}">
        <p14:creationId xmlns:p14="http://schemas.microsoft.com/office/powerpoint/2010/main" val="15562630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31ED4-E25F-49B8-AED3-34052E4D3732}"/>
              </a:ext>
            </a:extLst>
          </p:cNvPr>
          <p:cNvSpPr>
            <a:spLocks noGrp="1"/>
          </p:cNvSpPr>
          <p:nvPr>
            <p:ph type="title"/>
          </p:nvPr>
        </p:nvSpPr>
        <p:spPr/>
        <p:txBody>
          <a:bodyPr/>
          <a:lstStyle/>
          <a:p>
            <a:r>
              <a:rPr lang="zh-CN" altLang="en-US" dirty="0"/>
              <a:t>基类指针数组</a:t>
            </a:r>
            <a:endParaRPr lang="en-US" dirty="0"/>
          </a:p>
        </p:txBody>
      </p:sp>
      <p:sp>
        <p:nvSpPr>
          <p:cNvPr id="3" name="内容占位符 2">
            <a:extLst>
              <a:ext uri="{FF2B5EF4-FFF2-40B4-BE49-F238E27FC236}">
                <a16:creationId xmlns:a16="http://schemas.microsoft.com/office/drawing/2014/main" id="{1FEF8DC0-429D-4F45-8A8B-B832DAB028A3}"/>
              </a:ext>
            </a:extLst>
          </p:cNvPr>
          <p:cNvSpPr>
            <a:spLocks noGrp="1"/>
          </p:cNvSpPr>
          <p:nvPr>
            <p:ph idx="1"/>
          </p:nvPr>
        </p:nvSpPr>
        <p:spPr/>
        <p:txBody>
          <a:bodyPr/>
          <a:lstStyle/>
          <a:p>
            <a:r>
              <a:rPr lang="zh-CN" altLang="en-US" dirty="0"/>
              <a:t>可以用一个基类指针数组来存储不同派生类对象的指针。</a:t>
            </a:r>
            <a:endParaRPr lang="en-US" dirty="0"/>
          </a:p>
          <a:p>
            <a:endParaRPr lang="en-US" dirty="0"/>
          </a:p>
        </p:txBody>
      </p:sp>
      <p:pic>
        <p:nvPicPr>
          <p:cNvPr id="5" name="Picture 4">
            <a:extLst>
              <a:ext uri="{FF2B5EF4-FFF2-40B4-BE49-F238E27FC236}">
                <a16:creationId xmlns:a16="http://schemas.microsoft.com/office/drawing/2014/main" id="{828368A7-6F6F-4205-81CA-424628726277}"/>
              </a:ext>
            </a:extLst>
          </p:cNvPr>
          <p:cNvPicPr>
            <a:picLocks noChangeAspect="1"/>
          </p:cNvPicPr>
          <p:nvPr/>
        </p:nvPicPr>
        <p:blipFill>
          <a:blip r:embed="rId2"/>
          <a:stretch>
            <a:fillRect/>
          </a:stretch>
        </p:blipFill>
        <p:spPr>
          <a:xfrm>
            <a:off x="1656271" y="2408846"/>
            <a:ext cx="7914916" cy="4084029"/>
          </a:xfrm>
          <a:prstGeom prst="rect">
            <a:avLst/>
          </a:prstGeom>
        </p:spPr>
      </p:pic>
    </p:spTree>
    <p:extLst>
      <p:ext uri="{BB962C8B-B14F-4D97-AF65-F5344CB8AC3E}">
        <p14:creationId xmlns:p14="http://schemas.microsoft.com/office/powerpoint/2010/main" val="23034313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055D72-2ADC-4633-9330-A1BAB6DBF4FE}"/>
              </a:ext>
            </a:extLst>
          </p:cNvPr>
          <p:cNvPicPr>
            <a:picLocks noChangeAspect="1"/>
          </p:cNvPicPr>
          <p:nvPr/>
        </p:nvPicPr>
        <p:blipFill>
          <a:blip r:embed="rId2"/>
          <a:stretch>
            <a:fillRect/>
          </a:stretch>
        </p:blipFill>
        <p:spPr>
          <a:xfrm>
            <a:off x="723001" y="416584"/>
            <a:ext cx="8934450" cy="4610100"/>
          </a:xfrm>
          <a:prstGeom prst="rect">
            <a:avLst/>
          </a:prstGeom>
        </p:spPr>
      </p:pic>
      <p:pic>
        <p:nvPicPr>
          <p:cNvPr id="9" name="Picture 8">
            <a:extLst>
              <a:ext uri="{FF2B5EF4-FFF2-40B4-BE49-F238E27FC236}">
                <a16:creationId xmlns:a16="http://schemas.microsoft.com/office/drawing/2014/main" id="{8864555B-DC6E-40AC-8FB3-20BD4B84D73C}"/>
              </a:ext>
            </a:extLst>
          </p:cNvPr>
          <p:cNvPicPr>
            <a:picLocks noChangeAspect="1"/>
          </p:cNvPicPr>
          <p:nvPr/>
        </p:nvPicPr>
        <p:blipFill>
          <a:blip r:embed="rId3"/>
          <a:stretch>
            <a:fillRect/>
          </a:stretch>
        </p:blipFill>
        <p:spPr>
          <a:xfrm>
            <a:off x="723001" y="4574965"/>
            <a:ext cx="6686550" cy="1400175"/>
          </a:xfrm>
          <a:prstGeom prst="rect">
            <a:avLst/>
          </a:prstGeom>
        </p:spPr>
      </p:pic>
      <p:pic>
        <p:nvPicPr>
          <p:cNvPr id="11" name="Picture 10">
            <a:extLst>
              <a:ext uri="{FF2B5EF4-FFF2-40B4-BE49-F238E27FC236}">
                <a16:creationId xmlns:a16="http://schemas.microsoft.com/office/drawing/2014/main" id="{27EA830E-9DC3-49AC-8E33-65B5B7359CA2}"/>
              </a:ext>
            </a:extLst>
          </p:cNvPr>
          <p:cNvPicPr>
            <a:picLocks noChangeAspect="1"/>
          </p:cNvPicPr>
          <p:nvPr/>
        </p:nvPicPr>
        <p:blipFill>
          <a:blip r:embed="rId4"/>
          <a:stretch>
            <a:fillRect/>
          </a:stretch>
        </p:blipFill>
        <p:spPr>
          <a:xfrm>
            <a:off x="7953284" y="4642088"/>
            <a:ext cx="3430352" cy="1646569"/>
          </a:xfrm>
          <a:prstGeom prst="rect">
            <a:avLst/>
          </a:prstGeom>
        </p:spPr>
      </p:pic>
    </p:spTree>
    <p:extLst>
      <p:ext uri="{BB962C8B-B14F-4D97-AF65-F5344CB8AC3E}">
        <p14:creationId xmlns:p14="http://schemas.microsoft.com/office/powerpoint/2010/main" val="347454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0F755-E01A-4A45-A48B-6D720A9897C5}"/>
              </a:ext>
            </a:extLst>
          </p:cNvPr>
          <p:cNvSpPr>
            <a:spLocks noGrp="1"/>
          </p:cNvSpPr>
          <p:nvPr>
            <p:ph type="title"/>
          </p:nvPr>
        </p:nvSpPr>
        <p:spPr/>
        <p:txBody>
          <a:bodyPr/>
          <a:lstStyle/>
          <a:p>
            <a:r>
              <a:rPr lang="zh-CN" altLang="en-US" dirty="0"/>
              <a:t>虚析构函数</a:t>
            </a:r>
            <a:endParaRPr lang="en-US" dirty="0"/>
          </a:p>
        </p:txBody>
      </p:sp>
      <p:sp>
        <p:nvSpPr>
          <p:cNvPr id="3" name="内容占位符 2">
            <a:extLst>
              <a:ext uri="{FF2B5EF4-FFF2-40B4-BE49-F238E27FC236}">
                <a16:creationId xmlns:a16="http://schemas.microsoft.com/office/drawing/2014/main" id="{C77AD8C6-616D-41CF-9C6E-6C937AAEAF33}"/>
              </a:ext>
            </a:extLst>
          </p:cNvPr>
          <p:cNvSpPr>
            <a:spLocks noGrp="1"/>
          </p:cNvSpPr>
          <p:nvPr>
            <p:ph idx="1"/>
          </p:nvPr>
        </p:nvSpPr>
        <p:spPr>
          <a:xfrm>
            <a:off x="838200" y="1351493"/>
            <a:ext cx="10515600" cy="4567971"/>
          </a:xfrm>
        </p:spPr>
        <p:txBody>
          <a:bodyPr/>
          <a:lstStyle/>
          <a:p>
            <a:r>
              <a:rPr lang="zh-CN" altLang="en-US" dirty="0"/>
              <a:t>析构函数应该定义为虚函数</a:t>
            </a:r>
            <a:endParaRPr lang="en-US" dirty="0"/>
          </a:p>
        </p:txBody>
      </p:sp>
      <p:pic>
        <p:nvPicPr>
          <p:cNvPr id="5" name="Picture 4">
            <a:extLst>
              <a:ext uri="{FF2B5EF4-FFF2-40B4-BE49-F238E27FC236}">
                <a16:creationId xmlns:a16="http://schemas.microsoft.com/office/drawing/2014/main" id="{83529F06-C18E-47DC-8A4C-DA8756FE24D9}"/>
              </a:ext>
            </a:extLst>
          </p:cNvPr>
          <p:cNvPicPr>
            <a:picLocks noChangeAspect="1"/>
          </p:cNvPicPr>
          <p:nvPr/>
        </p:nvPicPr>
        <p:blipFill>
          <a:blip r:embed="rId2"/>
          <a:stretch>
            <a:fillRect/>
          </a:stretch>
        </p:blipFill>
        <p:spPr>
          <a:xfrm>
            <a:off x="8393927" y="2023910"/>
            <a:ext cx="3798073" cy="3223135"/>
          </a:xfrm>
          <a:prstGeom prst="rect">
            <a:avLst/>
          </a:prstGeom>
        </p:spPr>
      </p:pic>
      <p:pic>
        <p:nvPicPr>
          <p:cNvPr id="6" name="Picture 5">
            <a:extLst>
              <a:ext uri="{FF2B5EF4-FFF2-40B4-BE49-F238E27FC236}">
                <a16:creationId xmlns:a16="http://schemas.microsoft.com/office/drawing/2014/main" id="{C046F0FF-573E-4674-A9BD-A8FFA8D8CE56}"/>
              </a:ext>
            </a:extLst>
          </p:cNvPr>
          <p:cNvPicPr>
            <a:picLocks noChangeAspect="1"/>
          </p:cNvPicPr>
          <p:nvPr/>
        </p:nvPicPr>
        <p:blipFill>
          <a:blip r:embed="rId3"/>
          <a:stretch>
            <a:fillRect/>
          </a:stretch>
        </p:blipFill>
        <p:spPr>
          <a:xfrm>
            <a:off x="952746" y="2151122"/>
            <a:ext cx="6949051" cy="3585651"/>
          </a:xfrm>
          <a:prstGeom prst="rect">
            <a:avLst/>
          </a:prstGeom>
        </p:spPr>
      </p:pic>
      <p:pic>
        <p:nvPicPr>
          <p:cNvPr id="7" name="Picture 6">
            <a:extLst>
              <a:ext uri="{FF2B5EF4-FFF2-40B4-BE49-F238E27FC236}">
                <a16:creationId xmlns:a16="http://schemas.microsoft.com/office/drawing/2014/main" id="{8C46E6BC-5020-4105-85CD-96D96947E644}"/>
              </a:ext>
            </a:extLst>
          </p:cNvPr>
          <p:cNvPicPr>
            <a:picLocks noChangeAspect="1"/>
          </p:cNvPicPr>
          <p:nvPr/>
        </p:nvPicPr>
        <p:blipFill>
          <a:blip r:embed="rId4"/>
          <a:stretch>
            <a:fillRect/>
          </a:stretch>
        </p:blipFill>
        <p:spPr>
          <a:xfrm>
            <a:off x="952746" y="5330450"/>
            <a:ext cx="5625682" cy="1178028"/>
          </a:xfrm>
          <a:prstGeom prst="rect">
            <a:avLst/>
          </a:prstGeom>
        </p:spPr>
      </p:pic>
    </p:spTree>
    <p:extLst>
      <p:ext uri="{BB962C8B-B14F-4D97-AF65-F5344CB8AC3E}">
        <p14:creationId xmlns:p14="http://schemas.microsoft.com/office/powerpoint/2010/main" val="39771692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a:xfrm>
            <a:off x="802689" y="720231"/>
            <a:ext cx="10515600" cy="1103189"/>
          </a:xfrm>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55956" y="2060000"/>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zh-CN" altLang="en-US" dirty="0"/>
              <a:t>博客：</a:t>
            </a:r>
            <a:r>
              <a:rPr lang="en-US" altLang="zh-CN" dirty="0">
                <a:hlinkClick r:id="rId3"/>
              </a:rPr>
              <a:t>https://hwdong-net.github.io</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4"/>
              </a:rPr>
              <a:t>https://twitter.com/hwdong </a:t>
            </a:r>
            <a:endParaRPr lang="en-US" altLang="zh-CN" dirty="0"/>
          </a:p>
          <a:p>
            <a:pPr marL="0" indent="0" algn="ctr">
              <a:lnSpc>
                <a:spcPct val="170000"/>
              </a:lnSpc>
              <a:buNone/>
            </a:pPr>
            <a:r>
              <a:rPr lang="en-US" altLang="zh-CN" dirty="0"/>
              <a:t>B</a:t>
            </a:r>
            <a:r>
              <a:rPr lang="zh-CN" altLang="en-US" dirty="0"/>
              <a:t>站：</a:t>
            </a:r>
            <a:r>
              <a:rPr lang="en-US" altLang="zh-CN" dirty="0" err="1"/>
              <a:t>hw</a:t>
            </a:r>
            <a:r>
              <a:rPr lang="en-US" altLang="zh-CN" dirty="0"/>
              <a:t>-dong</a:t>
            </a:r>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69716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53DEE-0A2A-4ECE-A85E-7A101CE6EECB}"/>
              </a:ext>
            </a:extLst>
          </p:cNvPr>
          <p:cNvSpPr>
            <a:spLocks noGrp="1"/>
          </p:cNvSpPr>
          <p:nvPr>
            <p:ph type="title"/>
          </p:nvPr>
        </p:nvSpPr>
        <p:spPr/>
        <p:txBody>
          <a:bodyPr/>
          <a:lstStyle/>
          <a:p>
            <a:r>
              <a:rPr lang="en-US" dirty="0"/>
              <a:t>is-a</a:t>
            </a:r>
            <a:r>
              <a:rPr lang="zh-CN" altLang="en-US" dirty="0"/>
              <a:t>和</a:t>
            </a:r>
            <a:r>
              <a:rPr lang="en-US" altLang="zh-CN" dirty="0"/>
              <a:t>belong to</a:t>
            </a:r>
            <a:endParaRPr lang="en-US" dirty="0"/>
          </a:p>
        </p:txBody>
      </p:sp>
      <p:sp>
        <p:nvSpPr>
          <p:cNvPr id="3" name="内容占位符 2">
            <a:extLst>
              <a:ext uri="{FF2B5EF4-FFF2-40B4-BE49-F238E27FC236}">
                <a16:creationId xmlns:a16="http://schemas.microsoft.com/office/drawing/2014/main" id="{BA6D0839-B62F-417A-BF3A-69AEF7E1F62F}"/>
              </a:ext>
            </a:extLst>
          </p:cNvPr>
          <p:cNvSpPr>
            <a:spLocks noGrp="1"/>
          </p:cNvSpPr>
          <p:nvPr>
            <p:ph idx="1"/>
          </p:nvPr>
        </p:nvSpPr>
        <p:spPr/>
        <p:txBody>
          <a:bodyPr/>
          <a:lstStyle/>
          <a:p>
            <a:r>
              <a:rPr lang="zh-CN" altLang="en-US" dirty="0"/>
              <a:t>继承关系：</a:t>
            </a:r>
            <a:r>
              <a:rPr lang="en-US" dirty="0"/>
              <a:t>Dog</a:t>
            </a:r>
            <a:r>
              <a:rPr lang="zh-CN" altLang="en-US" dirty="0"/>
              <a:t>（狗）也是一种（</a:t>
            </a:r>
            <a:r>
              <a:rPr lang="en-US" b="1" dirty="0">
                <a:solidFill>
                  <a:srgbClr val="0070C0"/>
                </a:solidFill>
              </a:rPr>
              <a:t>is a</a:t>
            </a:r>
            <a:r>
              <a:rPr lang="zh-CN" altLang="en-US" dirty="0"/>
              <a:t>）</a:t>
            </a:r>
            <a:r>
              <a:rPr lang="en-US" dirty="0"/>
              <a:t>Animal</a:t>
            </a:r>
            <a:r>
              <a:rPr lang="zh-CN" altLang="en-US" dirty="0"/>
              <a:t>（动物）表达了概念之间的继承关系，也称为</a:t>
            </a:r>
            <a:r>
              <a:rPr lang="en-US" b="1" dirty="0">
                <a:solidFill>
                  <a:srgbClr val="0070C0"/>
                </a:solidFill>
              </a:rPr>
              <a:t>is a</a:t>
            </a:r>
            <a:r>
              <a:rPr lang="en-US" dirty="0">
                <a:solidFill>
                  <a:srgbClr val="0070C0"/>
                </a:solidFill>
              </a:rPr>
              <a:t> </a:t>
            </a:r>
            <a:r>
              <a:rPr lang="zh-CN" altLang="en-US" dirty="0"/>
              <a:t>关系。</a:t>
            </a:r>
            <a:endParaRPr lang="en-US" altLang="zh-CN" dirty="0"/>
          </a:p>
          <a:p>
            <a:endParaRPr lang="en-US" altLang="zh-CN" dirty="0"/>
          </a:p>
          <a:p>
            <a:r>
              <a:rPr lang="zh-CN" altLang="en-US" dirty="0"/>
              <a:t>包含（属于）关系：一个日期（</a:t>
            </a:r>
            <a:r>
              <a:rPr lang="en-US" dirty="0"/>
              <a:t>Date</a:t>
            </a:r>
            <a:r>
              <a:rPr lang="zh-CN" altLang="en-US" dirty="0"/>
              <a:t>）包含了年（</a:t>
            </a:r>
            <a:r>
              <a:rPr lang="en-US" dirty="0"/>
              <a:t>year</a:t>
            </a:r>
            <a:r>
              <a:rPr lang="zh-CN" altLang="en-US" dirty="0"/>
              <a:t>）、月（</a:t>
            </a:r>
            <a:r>
              <a:rPr lang="en-US" dirty="0"/>
              <a:t>month</a:t>
            </a:r>
            <a:r>
              <a:rPr lang="zh-CN" altLang="en-US" dirty="0"/>
              <a:t>）、日（</a:t>
            </a:r>
            <a:r>
              <a:rPr lang="en-US" dirty="0"/>
              <a:t>day</a:t>
            </a:r>
            <a:r>
              <a:rPr lang="zh-CN" altLang="en-US" dirty="0"/>
              <a:t>），</a:t>
            </a:r>
            <a:endParaRPr lang="en-US" altLang="zh-CN" dirty="0"/>
          </a:p>
          <a:p>
            <a:pPr marL="0" indent="0">
              <a:buNone/>
            </a:pPr>
            <a:r>
              <a:rPr lang="en-US" altLang="zh-CN" dirty="0"/>
              <a:t>   </a:t>
            </a:r>
            <a:r>
              <a:rPr lang="zh-CN" altLang="en-US" dirty="0"/>
              <a:t>将年（</a:t>
            </a:r>
            <a:r>
              <a:rPr lang="en-US" dirty="0"/>
              <a:t>year</a:t>
            </a:r>
            <a:r>
              <a:rPr lang="zh-CN" altLang="en-US" dirty="0"/>
              <a:t>）、月（</a:t>
            </a:r>
            <a:r>
              <a:rPr lang="en-US" dirty="0"/>
              <a:t>month</a:t>
            </a:r>
            <a:r>
              <a:rPr lang="zh-CN" altLang="en-US" dirty="0"/>
              <a:t>）、日（</a:t>
            </a:r>
            <a:r>
              <a:rPr lang="en-US" dirty="0"/>
              <a:t>day</a:t>
            </a:r>
            <a:r>
              <a:rPr lang="zh-CN" altLang="en-US" dirty="0"/>
              <a:t>）定义为</a:t>
            </a:r>
            <a:r>
              <a:rPr lang="en-US" dirty="0"/>
              <a:t>Date</a:t>
            </a:r>
            <a:r>
              <a:rPr lang="zh-CN" altLang="en-US" dirty="0"/>
              <a:t>类对象的成员变量就表示了这种</a:t>
            </a:r>
            <a:r>
              <a:rPr lang="en-US" dirty="0">
                <a:solidFill>
                  <a:srgbClr val="0070C0"/>
                </a:solidFill>
              </a:rPr>
              <a:t>belong to</a:t>
            </a:r>
            <a:r>
              <a:rPr lang="zh-CN" altLang="en-US" dirty="0"/>
              <a:t>关系。</a:t>
            </a:r>
            <a:endParaRPr lang="en-US" dirty="0"/>
          </a:p>
          <a:p>
            <a:endParaRPr lang="en-US" dirty="0"/>
          </a:p>
        </p:txBody>
      </p:sp>
    </p:spTree>
    <p:extLst>
      <p:ext uri="{BB962C8B-B14F-4D97-AF65-F5344CB8AC3E}">
        <p14:creationId xmlns:p14="http://schemas.microsoft.com/office/powerpoint/2010/main" val="14789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CF4F-C43F-4C9A-9490-AB44AC3374EB}"/>
              </a:ext>
            </a:extLst>
          </p:cNvPr>
          <p:cNvSpPr>
            <a:spLocks noGrp="1"/>
          </p:cNvSpPr>
          <p:nvPr>
            <p:ph type="title"/>
          </p:nvPr>
        </p:nvSpPr>
        <p:spPr/>
        <p:txBody>
          <a:bodyPr/>
          <a:lstStyle/>
          <a:p>
            <a:r>
              <a:rPr lang="zh-CN" altLang="en-US" dirty="0"/>
              <a:t>派生类的定义</a:t>
            </a:r>
            <a:endParaRPr lang="en-US" dirty="0"/>
          </a:p>
        </p:txBody>
      </p:sp>
      <p:sp>
        <p:nvSpPr>
          <p:cNvPr id="3" name="内容占位符 2">
            <a:extLst>
              <a:ext uri="{FF2B5EF4-FFF2-40B4-BE49-F238E27FC236}">
                <a16:creationId xmlns:a16="http://schemas.microsoft.com/office/drawing/2014/main" id="{E0B0692E-2E9F-4DD5-9EC7-0024F39D1596}"/>
              </a:ext>
            </a:extLst>
          </p:cNvPr>
          <p:cNvSpPr>
            <a:spLocks noGrp="1"/>
          </p:cNvSpPr>
          <p:nvPr>
            <p:ph idx="1"/>
          </p:nvPr>
        </p:nvSpPr>
        <p:spPr/>
        <p:txBody>
          <a:bodyPr/>
          <a:lstStyle/>
          <a:p>
            <a:r>
              <a:rPr lang="zh-CN" altLang="en-US" dirty="0"/>
              <a:t>格式：</a:t>
            </a:r>
            <a:endParaRPr lang="en-US" dirty="0"/>
          </a:p>
        </p:txBody>
      </p:sp>
      <p:pic>
        <p:nvPicPr>
          <p:cNvPr id="4" name="图片 3">
            <a:extLst>
              <a:ext uri="{FF2B5EF4-FFF2-40B4-BE49-F238E27FC236}">
                <a16:creationId xmlns:a16="http://schemas.microsoft.com/office/drawing/2014/main" id="{E226B8C2-2CEF-4D48-8F63-5A257B5C6F77}"/>
              </a:ext>
            </a:extLst>
          </p:cNvPr>
          <p:cNvPicPr>
            <a:picLocks noChangeAspect="1"/>
          </p:cNvPicPr>
          <p:nvPr/>
        </p:nvPicPr>
        <p:blipFill>
          <a:blip r:embed="rId2"/>
          <a:stretch>
            <a:fillRect/>
          </a:stretch>
        </p:blipFill>
        <p:spPr>
          <a:xfrm>
            <a:off x="1014095" y="2435860"/>
            <a:ext cx="5830832" cy="1567180"/>
          </a:xfrm>
          <a:prstGeom prst="rect">
            <a:avLst/>
          </a:prstGeom>
        </p:spPr>
      </p:pic>
      <p:pic>
        <p:nvPicPr>
          <p:cNvPr id="5" name="图片 4">
            <a:extLst>
              <a:ext uri="{FF2B5EF4-FFF2-40B4-BE49-F238E27FC236}">
                <a16:creationId xmlns:a16="http://schemas.microsoft.com/office/drawing/2014/main" id="{04C48F68-2EFF-4327-9178-8118F0F47E8F}"/>
              </a:ext>
            </a:extLst>
          </p:cNvPr>
          <p:cNvPicPr>
            <a:picLocks noChangeAspect="1"/>
          </p:cNvPicPr>
          <p:nvPr/>
        </p:nvPicPr>
        <p:blipFill>
          <a:blip r:embed="rId3"/>
          <a:stretch>
            <a:fillRect/>
          </a:stretch>
        </p:blipFill>
        <p:spPr>
          <a:xfrm>
            <a:off x="7108480" y="1661717"/>
            <a:ext cx="4920960" cy="4021313"/>
          </a:xfrm>
          <a:prstGeom prst="rect">
            <a:avLst/>
          </a:prstGeom>
        </p:spPr>
      </p:pic>
    </p:spTree>
    <p:extLst>
      <p:ext uri="{BB962C8B-B14F-4D97-AF65-F5344CB8AC3E}">
        <p14:creationId xmlns:p14="http://schemas.microsoft.com/office/powerpoint/2010/main" val="181718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96FE4-D545-4900-9295-006DDAFCF0A9}"/>
              </a:ext>
            </a:extLst>
          </p:cNvPr>
          <p:cNvSpPr>
            <a:spLocks noGrp="1"/>
          </p:cNvSpPr>
          <p:nvPr>
            <p:ph type="title"/>
          </p:nvPr>
        </p:nvSpPr>
        <p:spPr/>
        <p:txBody>
          <a:bodyPr/>
          <a:lstStyle/>
          <a:p>
            <a:r>
              <a:rPr lang="en-US" dirty="0"/>
              <a:t>Sprit</a:t>
            </a:r>
            <a:r>
              <a:rPr lang="en-US" altLang="zh-CN" dirty="0"/>
              <a:t>e</a:t>
            </a:r>
            <a:r>
              <a:rPr lang="zh-CN" altLang="en-US" dirty="0"/>
              <a:t>精灵类</a:t>
            </a:r>
            <a:endParaRPr lang="en-US" dirty="0"/>
          </a:p>
        </p:txBody>
      </p:sp>
      <p:sp>
        <p:nvSpPr>
          <p:cNvPr id="3" name="内容占位符 2">
            <a:extLst>
              <a:ext uri="{FF2B5EF4-FFF2-40B4-BE49-F238E27FC236}">
                <a16:creationId xmlns:a16="http://schemas.microsoft.com/office/drawing/2014/main" id="{EBFC1D08-396F-4C16-B5F3-FA8A44D139F8}"/>
              </a:ext>
            </a:extLst>
          </p:cNvPr>
          <p:cNvSpPr>
            <a:spLocks noGrp="1"/>
          </p:cNvSpPr>
          <p:nvPr>
            <p:ph idx="1"/>
          </p:nvPr>
        </p:nvSpPr>
        <p:spPr/>
        <p:txBody>
          <a:bodyPr/>
          <a:lstStyle/>
          <a:p>
            <a:r>
              <a:rPr lang="zh-CN" altLang="en-US" dirty="0"/>
              <a:t>表示游戏中所有的精灵的共性</a:t>
            </a:r>
            <a:endParaRPr lang="en-US" dirty="0"/>
          </a:p>
        </p:txBody>
      </p:sp>
      <p:pic>
        <p:nvPicPr>
          <p:cNvPr id="4" name="图片 3">
            <a:extLst>
              <a:ext uri="{FF2B5EF4-FFF2-40B4-BE49-F238E27FC236}">
                <a16:creationId xmlns:a16="http://schemas.microsoft.com/office/drawing/2014/main" id="{66CC0C40-70B9-46FE-899C-F8A9CB4B56E8}"/>
              </a:ext>
            </a:extLst>
          </p:cNvPr>
          <p:cNvPicPr>
            <a:picLocks noChangeAspect="1"/>
          </p:cNvPicPr>
          <p:nvPr/>
        </p:nvPicPr>
        <p:blipFill>
          <a:blip r:embed="rId2"/>
          <a:stretch>
            <a:fillRect/>
          </a:stretch>
        </p:blipFill>
        <p:spPr>
          <a:xfrm>
            <a:off x="922020" y="2564765"/>
            <a:ext cx="10287000" cy="3943350"/>
          </a:xfrm>
          <a:prstGeom prst="rect">
            <a:avLst/>
          </a:prstGeom>
        </p:spPr>
      </p:pic>
    </p:spTree>
    <p:extLst>
      <p:ext uri="{BB962C8B-B14F-4D97-AF65-F5344CB8AC3E}">
        <p14:creationId xmlns:p14="http://schemas.microsoft.com/office/powerpoint/2010/main" val="25234705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1750</Words>
  <Application>Microsoft Office PowerPoint</Application>
  <PresentationFormat>Widescreen</PresentationFormat>
  <Paragraphs>155</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Noto Sans Blk</vt:lpstr>
      <vt:lpstr>Noto Sans Cond Med</vt:lpstr>
      <vt:lpstr>Arial</vt:lpstr>
      <vt:lpstr>Calibri</vt:lpstr>
      <vt:lpstr>Calibri Light</vt:lpstr>
      <vt:lpstr>Office 主题​​</vt:lpstr>
      <vt:lpstr>第9章  派生类 Derived class</vt:lpstr>
      <vt:lpstr>9.1 继承和派生</vt:lpstr>
      <vt:lpstr>Dog和Animal</vt:lpstr>
      <vt:lpstr>Dog和Animal</vt:lpstr>
      <vt:lpstr>派生类：描述类之间的继承关系</vt:lpstr>
      <vt:lpstr>派生类：描述类之间的继承关系</vt:lpstr>
      <vt:lpstr>is-a和belong to</vt:lpstr>
      <vt:lpstr>派生类的定义</vt:lpstr>
      <vt:lpstr>Sprite精灵类</vt:lpstr>
      <vt:lpstr>Ball(球)是一个特殊的精灵</vt:lpstr>
      <vt:lpstr>Paddle(球拍)是一个特殊的精灵</vt:lpstr>
      <vt:lpstr>成员的隐藏（hide）</vt:lpstr>
      <vt:lpstr>protected</vt:lpstr>
      <vt:lpstr>protected</vt:lpstr>
      <vt:lpstr>派生类访问被hide的成员</vt:lpstr>
      <vt:lpstr>PowerPoint Presentation</vt:lpstr>
      <vt:lpstr>继承方式</vt:lpstr>
      <vt:lpstr>继承方式</vt:lpstr>
      <vt:lpstr>基类成员在派生类中的访问可见性</vt:lpstr>
      <vt:lpstr>基类成员在派生类中的访问可见性</vt:lpstr>
      <vt:lpstr>基类成员在派生类中的访问可见性</vt:lpstr>
      <vt:lpstr>派生类对象也是一种特殊的基类对象</vt:lpstr>
      <vt:lpstr>基类指针和派生类指针</vt:lpstr>
      <vt:lpstr>基类指针强制类型转换为派生类指针</vt:lpstr>
      <vt:lpstr>9.2 派生类的构造函数和析构函数</vt:lpstr>
      <vt:lpstr>派生类的构造函数</vt:lpstr>
      <vt:lpstr>派生类的析构函数</vt:lpstr>
      <vt:lpstr>调用基类的非默认构造函数</vt:lpstr>
      <vt:lpstr>调用基类构造函数必须提供相应的参数</vt:lpstr>
      <vt:lpstr>拷贝构造函数</vt:lpstr>
      <vt:lpstr>9.3 多继承和虚基类</vt:lpstr>
      <vt:lpstr>多继承</vt:lpstr>
      <vt:lpstr>PowerPoint Presentation</vt:lpstr>
      <vt:lpstr>二义性问题</vt:lpstr>
      <vt:lpstr>PowerPoint Presentation</vt:lpstr>
      <vt:lpstr>PowerPoint Presentation</vt:lpstr>
      <vt:lpstr>虚基类</vt:lpstr>
      <vt:lpstr>虚基类</vt:lpstr>
      <vt:lpstr>虚基类</vt:lpstr>
      <vt:lpstr>虚基类</vt:lpstr>
      <vt:lpstr>虚基类</vt:lpstr>
      <vt:lpstr>虚基类</vt:lpstr>
      <vt:lpstr>9.4 多态</vt:lpstr>
      <vt:lpstr>PowerPoint Presentation</vt:lpstr>
      <vt:lpstr>派生类对象也是基类对象</vt:lpstr>
      <vt:lpstr>指针的向上类型转换</vt:lpstr>
      <vt:lpstr>static_cast和向下类型转换</vt:lpstr>
      <vt:lpstr>虚函数</vt:lpstr>
      <vt:lpstr>PowerPoint Presentation</vt:lpstr>
      <vt:lpstr>PowerPoint Presentation</vt:lpstr>
      <vt:lpstr>多态性</vt:lpstr>
      <vt:lpstr>PowerPoint Presentation</vt:lpstr>
      <vt:lpstr>dynamic_cast</vt:lpstr>
      <vt:lpstr>dynamic_cast</vt:lpstr>
      <vt:lpstr>PowerPoint Presentation</vt:lpstr>
      <vt:lpstr>虚函数的一些语法规则</vt:lpstr>
      <vt:lpstr>类体外定义虚函数</vt:lpstr>
      <vt:lpstr>虚函数的签名和返回类型</vt:lpstr>
      <vt:lpstr>虚函数的签名和返回类型</vt:lpstr>
      <vt:lpstr>PowerPoint Presentation</vt:lpstr>
      <vt:lpstr>override</vt:lpstr>
      <vt:lpstr>final</vt:lpstr>
      <vt:lpstr>final</vt:lpstr>
      <vt:lpstr>基类指针数组</vt:lpstr>
      <vt:lpstr>PowerPoint Presentation</vt:lpstr>
      <vt:lpstr>虚析构函数</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hongwei</dc:creator>
  <cp:lastModifiedBy>dong hongwei</cp:lastModifiedBy>
  <cp:revision>147</cp:revision>
  <dcterms:created xsi:type="dcterms:W3CDTF">2019-12-18T10:06:29Z</dcterms:created>
  <dcterms:modified xsi:type="dcterms:W3CDTF">2021-05-24T02:41:18Z</dcterms:modified>
</cp:coreProperties>
</file>