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2" r:id="rId56"/>
    <p:sldId id="311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505" r:id="rId87"/>
    <p:sldId id="342" r:id="rId88"/>
    <p:sldId id="506" r:id="rId89"/>
    <p:sldId id="343" r:id="rId90"/>
    <p:sldId id="344" r:id="rId91"/>
    <p:sldId id="345" r:id="rId92"/>
    <p:sldId id="507" r:id="rId93"/>
    <p:sldId id="346" r:id="rId94"/>
    <p:sldId id="508" r:id="rId95"/>
    <p:sldId id="510" r:id="rId96"/>
    <p:sldId id="511" r:id="rId97"/>
    <p:sldId id="512" r:id="rId98"/>
    <p:sldId id="347" r:id="rId99"/>
    <p:sldId id="348" r:id="rId100"/>
    <p:sldId id="349" r:id="rId101"/>
    <p:sldId id="350" r:id="rId102"/>
    <p:sldId id="502" r:id="rId103"/>
    <p:sldId id="504" r:id="rId104"/>
    <p:sldId id="503" r:id="rId105"/>
    <p:sldId id="493" r:id="rId106"/>
    <p:sldId id="494" r:id="rId107"/>
    <p:sldId id="495" r:id="rId108"/>
    <p:sldId id="496" r:id="rId109"/>
    <p:sldId id="497" r:id="rId110"/>
    <p:sldId id="498" r:id="rId111"/>
    <p:sldId id="499" r:id="rId112"/>
    <p:sldId id="500" r:id="rId113"/>
    <p:sldId id="501" r:id="rId114"/>
    <p:sldId id="353" r:id="rId115"/>
    <p:sldId id="354" r:id="rId116"/>
    <p:sldId id="355" r:id="rId117"/>
    <p:sldId id="356" r:id="rId118"/>
    <p:sldId id="357" r:id="rId119"/>
    <p:sldId id="492" r:id="rId1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38" autoAdjust="0"/>
    <p:restoredTop sz="94660"/>
  </p:normalViewPr>
  <p:slideViewPr>
    <p:cSldViewPr snapToGrid="0">
      <p:cViewPr varScale="1">
        <p:scale>
          <a:sx n="87" d="100"/>
          <a:sy n="87" d="100"/>
        </p:scale>
        <p:origin x="6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1FDD4-90BE-45FA-B6F1-676D0BDC6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B050"/>
                </a:solidFill>
                <a:latin typeface="Noto Sans Blk" panose="020B0A02040504020204" pitchFamily="34"/>
                <a:ea typeface="Noto Sans Blk" panose="020B0A02040504020204" pitchFamily="34"/>
                <a:cs typeface="Noto Sans Blk" panose="020B0A02040504020204" pitchFamily="34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21E79A-60C4-4283-9AEB-5944B2A22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10A107-6C70-4598-9C58-7A849301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E84E52-9E04-445E-AA60-1C02040CF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18A296-30E7-4534-926F-9915AF3C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8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6A306-480E-4AA2-83A2-834ABDF8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60E57E-8125-4855-BB68-C4AA50221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FC814F-564C-419E-A53F-97ED6CE3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E6781A-78E7-4536-A9B5-77303071A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1BCBD9-A311-4424-B046-2A0C9F95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8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15FCB6-6A7A-46F8-BB3E-C0223F630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2AAB44-7B79-43F9-9A65-1C75B4606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BC0A97-AE7A-4725-BDE3-CB65B6D3A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79FDA0-0CFA-4273-8356-4E0A2294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088CE-2C06-4A6F-ADD2-D62A1147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8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1F3D2-3F1A-4D33-8E1E-4F1775E71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00B050"/>
                </a:solidFill>
                <a:latin typeface="Noto Sans Blk" panose="020B0A02040504020204" pitchFamily="34"/>
                <a:ea typeface="Noto Sans Blk" panose="020B0A02040504020204" pitchFamily="34"/>
                <a:cs typeface="Noto Sans Blk" panose="020B0A02040504020204" pitchFamily="34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EEBF6-B38B-4147-A4A9-4269E4DA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4000"/>
              </a:lnSpc>
              <a:defRPr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1pPr>
            <a:lvl2pPr>
              <a:lnSpc>
                <a:spcPct val="114000"/>
              </a:lnSpc>
              <a:defRPr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2pPr>
            <a:lvl3pPr>
              <a:lnSpc>
                <a:spcPct val="114000"/>
              </a:lnSpc>
              <a:defRPr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3pPr>
            <a:lvl4pPr>
              <a:lnSpc>
                <a:spcPct val="114000"/>
              </a:lnSpc>
              <a:defRPr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4pPr>
            <a:lvl5pPr>
              <a:lnSpc>
                <a:spcPct val="114000"/>
              </a:lnSpc>
              <a:defRPr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7E746-60CA-4B05-8991-2DF2721D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8161B4-B872-459A-BCB6-3FE2A8D93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FF4B9D-3FC3-4822-B8EC-58333FB4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6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54B83-8002-447B-AEE6-FE720E81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Noto Sans Blk" panose="020B0A02040504020204" pitchFamily="34"/>
                <a:ea typeface="Noto Sans Blk" panose="020B0A02040504020204" pitchFamily="34"/>
                <a:cs typeface="Noto Sans Blk" panose="020B0A02040504020204" pitchFamily="34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9D212C-1B51-4CC4-BD28-584A73D71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6807BF-3CB7-418C-92D6-A16C26E5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513E40-8E76-4ADB-8630-F23705ED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73C8BB-FF41-4713-988C-29C2F7F9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7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09A3F-CD3F-40A8-B9C3-3CDC964E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43AAA5-4E71-489F-B963-5C4C763E2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94F625-DA30-4F94-9A14-43BF51277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D6466D-2FD0-4FBB-A8FB-FC56EE61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434AB1-8384-4510-BE36-3F9BD697C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66BF72-56BE-4EB6-A1F1-96E38231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0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8B8E8-CF4A-46F3-9298-94D6EC4F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E9496F-33BB-430C-95E3-AC4D2EC4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3F00C8-A9FC-4B34-9DA8-1A6DDC2C7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03B64F-54B4-4D14-B346-4067503CC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653B49-CF2B-4931-9C7E-BA0D81A75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9C493E-B77A-48D2-8B63-22F3F8D3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0ADEA6-6F0C-42E3-A869-B7AB7BC6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FE6D85-D498-4266-B4B2-B224DD19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12BAE-E28B-4BCB-97C8-E375D421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DD3FC9-4780-4C8F-B4EF-4C0553807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08BFF8-0B3F-49F6-B365-451A6D92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E13D4F-84C2-4E54-8773-45B4819D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4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7E378D-BE03-470D-BF58-00705DCF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63485F-4EF6-4756-AA26-FFBAE46B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32EEBB-727A-419C-A4ED-349CD645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8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11048-FB06-49D0-A3CD-867D79138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995235-8E8E-4C51-965C-9637B823E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C2250C-25EF-47D2-92A4-E6BF44EC6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D53F12-27E7-4661-A89E-3937CB23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EF10DF-6232-427A-BCA4-E53FECEA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5C922C-E4B6-4797-9CE7-4A5915F0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0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36277-1D9F-45EF-AD3F-40E7A356E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D25B36-4BAE-47CA-9E17-E027987D8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8985F3-B1A3-41F3-A285-B79924070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B26A71-48D9-4E2B-94E6-BCA61A51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AA0E4A-DDA8-40F8-8390-7F32E4E2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51079-2946-44DA-B8C3-CCBFD553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6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B71390-585A-43CC-9036-DE91C79E9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6949F9-7E22-4025-BA06-C4BD20D30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5079F9-F606-49AC-AD18-13DD86B29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A4528-FCB9-491D-A4E0-CCCF121203D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1A6E0-AA83-4E02-8226-62C375B4F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40BE01-009C-4B7E-B54A-3F0EC8C84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9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hwdong" TargetMode="External"/><Relationship Id="rId2" Type="http://schemas.openxmlformats.org/officeDocument/2006/relationships/hyperlink" Target="https://www.youtube.com/c/hwdo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wdong-net.github.io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cstrin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E664B-B4D3-41AA-A2D9-D48A9FE44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第</a:t>
            </a:r>
            <a:r>
              <a:rPr lang="en-US" b="1" dirty="0"/>
              <a:t>5</a:t>
            </a:r>
            <a:r>
              <a:rPr lang="zh-CN" altLang="en-US" b="1" dirty="0"/>
              <a:t>章 复合类型：数组、指针和引用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65943C-C5A8-40A0-A792-F34FE2D91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6245" y="4187964"/>
            <a:ext cx="9144000" cy="1655762"/>
          </a:xfrm>
        </p:spPr>
        <p:txBody>
          <a:bodyPr/>
          <a:lstStyle/>
          <a:p>
            <a:r>
              <a:rPr lang="en-US" altLang="zh-CN" dirty="0" err="1"/>
              <a:t>youtube</a:t>
            </a:r>
            <a:r>
              <a:rPr lang="zh-CN" altLang="en-US" dirty="0"/>
              <a:t>、</a:t>
            </a:r>
            <a:r>
              <a:rPr lang="en-US" altLang="zh-CN" dirty="0"/>
              <a:t>twitter</a:t>
            </a:r>
            <a:r>
              <a:rPr lang="zh-CN" altLang="en-US" dirty="0"/>
              <a:t>：</a:t>
            </a:r>
            <a:r>
              <a:rPr lang="en-US" altLang="zh-CN" dirty="0" err="1"/>
              <a:t>hwdong</a:t>
            </a:r>
            <a:endParaRPr lang="en-US" altLang="zh-CN" dirty="0"/>
          </a:p>
          <a:p>
            <a:r>
              <a:rPr lang="zh-CN" altLang="en-US" dirty="0"/>
              <a:t>微博、</a:t>
            </a:r>
            <a:r>
              <a:rPr lang="en-US" altLang="zh-CN" dirty="0"/>
              <a:t>B</a:t>
            </a:r>
            <a:r>
              <a:rPr lang="zh-CN" altLang="en-US" dirty="0"/>
              <a:t>站</a:t>
            </a:r>
            <a:r>
              <a:rPr lang="en-US" altLang="zh-CN" dirty="0"/>
              <a:t>:</a:t>
            </a:r>
            <a:r>
              <a:rPr lang="en-US" altLang="zh-CN" dirty="0" err="1"/>
              <a:t>hw</a:t>
            </a:r>
            <a:r>
              <a:rPr lang="en-US" altLang="zh-CN" dirty="0"/>
              <a:t>-dong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259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3B53EB-B029-4EC7-B821-C46B9FF47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520" y="6572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给指针变量初始化和赋值时，类型须相同或能隐含转换。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double d;</a:t>
            </a:r>
            <a:br>
              <a:rPr lang="en-US" dirty="0"/>
            </a:br>
            <a:r>
              <a:rPr lang="en-US" dirty="0"/>
              <a:t>double *pd;</a:t>
            </a:r>
            <a:br>
              <a:rPr lang="en-US" dirty="0"/>
            </a:br>
            <a:r>
              <a:rPr lang="en-US" dirty="0"/>
              <a:t>pd = &amp;d;   </a:t>
            </a:r>
            <a:r>
              <a:rPr lang="en-US" i="1" dirty="0"/>
              <a:t>//OK:  pd</a:t>
            </a:r>
            <a:r>
              <a:rPr lang="zh-CN" altLang="en-US" i="1" dirty="0"/>
              <a:t>的类型是</a:t>
            </a:r>
            <a:r>
              <a:rPr lang="en-US" i="1" dirty="0"/>
              <a:t>double *, &amp;d</a:t>
            </a:r>
            <a:r>
              <a:rPr lang="zh-CN" altLang="en-US" i="1" dirty="0"/>
              <a:t>的类型是</a:t>
            </a:r>
            <a:r>
              <a:rPr lang="en-US" i="1" dirty="0"/>
              <a:t>double*</a:t>
            </a:r>
            <a:r>
              <a:rPr lang="zh-CN" altLang="en-US" i="1" dirty="0"/>
              <a:t>。类型完全相同</a:t>
            </a:r>
            <a:br>
              <a:rPr lang="en-US" dirty="0"/>
            </a:br>
            <a:r>
              <a:rPr lang="en-US" dirty="0"/>
              <a:t>double *pd2 = pd;</a:t>
            </a:r>
            <a:br>
              <a:rPr lang="en-US" dirty="0"/>
            </a:br>
            <a:r>
              <a:rPr lang="en-US" dirty="0"/>
              <a:t>int *pi = pd;  </a:t>
            </a:r>
            <a:r>
              <a:rPr lang="en-US" i="1" dirty="0"/>
              <a:t>//</a:t>
            </a:r>
            <a:r>
              <a:rPr lang="zh-CN" altLang="en-US" i="1" dirty="0"/>
              <a:t>错：</a:t>
            </a:r>
            <a:r>
              <a:rPr lang="en-US" i="1" dirty="0"/>
              <a:t>pi</a:t>
            </a:r>
            <a:r>
              <a:rPr lang="zh-CN" altLang="en-US" i="1" dirty="0"/>
              <a:t>的类型是</a:t>
            </a:r>
            <a:r>
              <a:rPr lang="en-US" i="1" dirty="0"/>
              <a:t>int *</a:t>
            </a:r>
            <a:r>
              <a:rPr lang="zh-CN" altLang="en-US" i="1" dirty="0"/>
              <a:t>，而</a:t>
            </a:r>
            <a:r>
              <a:rPr lang="en-US" i="1" dirty="0"/>
              <a:t>pd</a:t>
            </a:r>
            <a:r>
              <a:rPr lang="zh-CN" altLang="en-US" i="1" dirty="0"/>
              <a:t>的类型是</a:t>
            </a:r>
            <a:r>
              <a:rPr lang="en-US" i="1" dirty="0"/>
              <a:t>double* </a:t>
            </a:r>
            <a:r>
              <a:rPr lang="zh-CN" altLang="en-US" i="1" dirty="0"/>
              <a:t>。类型不一致</a:t>
            </a:r>
            <a:br>
              <a:rPr lang="en-US" dirty="0"/>
            </a:br>
            <a:r>
              <a:rPr lang="en-US" dirty="0"/>
              <a:t>pi = &amp;d;   </a:t>
            </a:r>
            <a:r>
              <a:rPr lang="en-US" i="1" dirty="0"/>
              <a:t>//</a:t>
            </a:r>
            <a:r>
              <a:rPr lang="zh-CN" altLang="en-US" i="1" dirty="0"/>
              <a:t>错：</a:t>
            </a:r>
            <a:r>
              <a:rPr lang="en-US" i="1" dirty="0"/>
              <a:t>pi</a:t>
            </a:r>
            <a:r>
              <a:rPr lang="zh-CN" altLang="en-US" i="1" dirty="0"/>
              <a:t>的类型是</a:t>
            </a:r>
            <a:r>
              <a:rPr lang="en-US" i="1" dirty="0"/>
              <a:t>int *</a:t>
            </a:r>
            <a:r>
              <a:rPr lang="zh-CN" altLang="en-US" i="1" dirty="0"/>
              <a:t>，而</a:t>
            </a:r>
            <a:r>
              <a:rPr lang="en-US" i="1" dirty="0"/>
              <a:t>&amp;d</a:t>
            </a:r>
            <a:r>
              <a:rPr lang="zh-CN" altLang="en-US" i="1" dirty="0"/>
              <a:t>的类型是</a:t>
            </a:r>
            <a:r>
              <a:rPr lang="en-US" i="1" dirty="0"/>
              <a:t>double* </a:t>
            </a:r>
            <a:r>
              <a:rPr lang="zh-CN" altLang="en-US" i="1" dirty="0"/>
              <a:t>。类型不一致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759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BC8DCF-05EF-4F26-9C13-AD7B5C987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765" y="408807"/>
            <a:ext cx="10515600" cy="511778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/>
              <a:t>简单选择排序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在整个序列中选出一个最值（比如最小值）放在序列的开头（或结束）位置。这个过程称为“</a:t>
            </a:r>
            <a:r>
              <a:rPr lang="zh-CN" altLang="en-US" b="1" dirty="0"/>
              <a:t>一趟选择</a:t>
            </a:r>
            <a:r>
              <a:rPr lang="zh-CN" altLang="en-US" dirty="0"/>
              <a:t>”。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对于剩余元素构成的序列重复这个过程，又选出一个最值放在剩余元素序列的开头（或结束）位置，即“第</a:t>
            </a:r>
            <a:r>
              <a:rPr lang="en-US" dirty="0"/>
              <a:t>2</a:t>
            </a:r>
            <a:r>
              <a:rPr lang="zh-CN" altLang="en-US" dirty="0"/>
              <a:t>趟选择”。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这个过程一直进行下去，直到剩余序列只有</a:t>
            </a:r>
            <a:r>
              <a:rPr lang="en-US" dirty="0"/>
              <a:t>1</a:t>
            </a:r>
            <a:r>
              <a:rPr lang="zh-CN" altLang="en-US" dirty="0"/>
              <a:t>个元素。请读者根据这个思想写出简单选择排序的程序。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3227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3001B-A5EE-4330-8A4C-429C4640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5.6.3 Floyd</a:t>
            </a:r>
            <a:r>
              <a:rPr lang="zh-CN" altLang="en-US" b="1" dirty="0"/>
              <a:t>最短路径算法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B89CEF-3EEE-4EFF-8B1C-21891CA93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6705"/>
          </a:xfrm>
        </p:spPr>
        <p:txBody>
          <a:bodyPr/>
          <a:lstStyle/>
          <a:p>
            <a:r>
              <a:rPr lang="zh-CN" altLang="en-US" dirty="0"/>
              <a:t>最短路径问题：图中任意</a:t>
            </a:r>
            <a:r>
              <a:rPr lang="en-US" altLang="zh-CN" dirty="0"/>
              <a:t>2</a:t>
            </a:r>
            <a:r>
              <a:rPr lang="zh-CN" altLang="en-US" dirty="0"/>
              <a:t>点之间的最短路径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F47178-F18F-47EF-A93D-AB31ADDA8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790" y="2873252"/>
            <a:ext cx="76581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9880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3">
            <a:extLst>
              <a:ext uri="{FF2B5EF4-FFF2-40B4-BE49-F238E27FC236}">
                <a16:creationId xmlns:a16="http://schemas.microsoft.com/office/drawing/2014/main" id="{7AB12C81-1B09-4881-B070-A65E7D40B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7" y="122736"/>
            <a:ext cx="6562255" cy="2881189"/>
          </a:xfrm>
          <a:prstGeom prst="rect">
            <a:avLst/>
          </a:prstGeom>
        </p:spPr>
      </p:pic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2768BA6D-7901-4DA6-9441-B841D1C8E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7" y="3418792"/>
            <a:ext cx="10515600" cy="3119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顶点</a:t>
            </a:r>
            <a:r>
              <a:rPr lang="en-US" dirty="0"/>
              <a:t>u</a:t>
            </a:r>
            <a:r>
              <a:rPr lang="zh-CN" altLang="en-US" dirty="0"/>
              <a:t>到</a:t>
            </a:r>
            <a:r>
              <a:rPr lang="en-US" dirty="0"/>
              <a:t>v</a:t>
            </a:r>
            <a:r>
              <a:rPr lang="zh-CN" altLang="en-US" dirty="0"/>
              <a:t>之间的距离</a:t>
            </a:r>
            <a:r>
              <a:rPr lang="en-US" dirty="0"/>
              <a:t>D[u][v]</a:t>
            </a:r>
            <a:r>
              <a:rPr lang="zh-CN" altLang="en-US" dirty="0"/>
              <a:t>会不会因为</a:t>
            </a:r>
            <a:r>
              <a:rPr lang="zh-CN" altLang="en-US" dirty="0">
                <a:solidFill>
                  <a:srgbClr val="FF0000"/>
                </a:solidFill>
              </a:rPr>
              <a:t>绕道顶点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zh-CN" altLang="en-US" dirty="0"/>
              <a:t>变得更短</a:t>
            </a:r>
            <a:r>
              <a:rPr lang="en-US" altLang="zh-CN" dirty="0"/>
              <a:t>?</a:t>
            </a:r>
            <a:r>
              <a:rPr lang="en-US" dirty="0">
                <a:latin typeface="+mn-lt"/>
              </a:rPr>
              <a:t>                   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   if (D[u][w]+ D[w][v] &lt; D[u][v]){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                D[u][v] =  D[u][w]+ D[w][v] ; 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        }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DDCA38-5FA6-4065-8334-F9DC4CA16E72}"/>
              </a:ext>
            </a:extLst>
          </p:cNvPr>
          <p:cNvGrpSpPr/>
          <p:nvPr/>
        </p:nvGrpSpPr>
        <p:grpSpPr>
          <a:xfrm>
            <a:off x="7177905" y="2366452"/>
            <a:ext cx="2531058" cy="563271"/>
            <a:chOff x="7541972" y="2270334"/>
            <a:chExt cx="2531058" cy="563271"/>
          </a:xfrm>
        </p:grpSpPr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F25EA00F-9116-42BF-B609-D7A60B12B5DF}"/>
                </a:ext>
              </a:extLst>
            </p:cNvPr>
            <p:cNvSpPr/>
            <p:nvPr/>
          </p:nvSpPr>
          <p:spPr>
            <a:xfrm>
              <a:off x="7541972" y="2270334"/>
              <a:ext cx="212140" cy="5632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901746-BA23-4F91-A5E8-25BDD72CCF8F}"/>
                </a:ext>
              </a:extLst>
            </p:cNvPr>
            <p:cNvSpPr txBox="1"/>
            <p:nvPr/>
          </p:nvSpPr>
          <p:spPr>
            <a:xfrm>
              <a:off x="8045095" y="2333549"/>
              <a:ext cx="202793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600" dirty="0"/>
                <a:t>绕道顶点</a:t>
              </a:r>
              <a:r>
                <a:rPr lang="en-US" altLang="zh-CN" sz="2600" dirty="0"/>
                <a:t>w</a:t>
              </a:r>
              <a:endParaRPr lang="en-US" sz="2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805401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3">
            <a:extLst>
              <a:ext uri="{FF2B5EF4-FFF2-40B4-BE49-F238E27FC236}">
                <a16:creationId xmlns:a16="http://schemas.microsoft.com/office/drawing/2014/main" id="{7AB12C81-1B09-4881-B070-A65E7D40B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7" y="122736"/>
            <a:ext cx="6562255" cy="2881189"/>
          </a:xfrm>
          <a:prstGeom prst="rect">
            <a:avLst/>
          </a:prstGeom>
        </p:spPr>
      </p:pic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2768BA6D-7901-4DA6-9441-B841D1C8E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7" y="3418792"/>
            <a:ext cx="10515600" cy="3119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顶点</a:t>
            </a:r>
            <a:r>
              <a:rPr lang="en-US" dirty="0"/>
              <a:t>u</a:t>
            </a:r>
            <a:r>
              <a:rPr lang="zh-CN" altLang="en-US" dirty="0"/>
              <a:t>到</a:t>
            </a:r>
            <a:r>
              <a:rPr lang="en-US" dirty="0"/>
              <a:t>v</a:t>
            </a:r>
            <a:r>
              <a:rPr lang="zh-CN" altLang="en-US" dirty="0"/>
              <a:t>之间的距离</a:t>
            </a:r>
            <a:r>
              <a:rPr lang="en-US" dirty="0"/>
              <a:t>D[u][v]</a:t>
            </a:r>
            <a:r>
              <a:rPr lang="zh-CN" altLang="en-US" dirty="0"/>
              <a:t>会不会因为</a:t>
            </a:r>
            <a:r>
              <a:rPr lang="zh-CN" altLang="en-US" dirty="0">
                <a:solidFill>
                  <a:srgbClr val="FF0000"/>
                </a:solidFill>
              </a:rPr>
              <a:t>绕道顶点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zh-CN" altLang="en-US" dirty="0"/>
              <a:t>变得更短</a:t>
            </a:r>
            <a:r>
              <a:rPr lang="en-US" altLang="zh-CN" dirty="0"/>
              <a:t>?</a:t>
            </a:r>
            <a:r>
              <a:rPr lang="en-US" dirty="0">
                <a:latin typeface="+mn-lt"/>
              </a:rPr>
              <a:t>                   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   if (D[u][w]+ D[w][v] &lt; D[u][v]){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                D[u][v] =  D[u][w]+ D[w][v] ; </a:t>
            </a:r>
          </a:p>
          <a:p>
            <a:pPr marL="0" indent="0">
              <a:buNone/>
            </a:pPr>
            <a:r>
              <a:rPr lang="en-US" dirty="0"/>
              <a:t>                    P[u][v] =  P[u][w]+ P[w][v] ; 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        }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DDCA38-5FA6-4065-8334-F9DC4CA16E72}"/>
              </a:ext>
            </a:extLst>
          </p:cNvPr>
          <p:cNvGrpSpPr/>
          <p:nvPr/>
        </p:nvGrpSpPr>
        <p:grpSpPr>
          <a:xfrm>
            <a:off x="7177905" y="2366452"/>
            <a:ext cx="2531058" cy="563271"/>
            <a:chOff x="7541972" y="2270334"/>
            <a:chExt cx="2531058" cy="563271"/>
          </a:xfrm>
        </p:grpSpPr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F25EA00F-9116-42BF-B609-D7A60B12B5DF}"/>
                </a:ext>
              </a:extLst>
            </p:cNvPr>
            <p:cNvSpPr/>
            <p:nvPr/>
          </p:nvSpPr>
          <p:spPr>
            <a:xfrm>
              <a:off x="7541972" y="2270334"/>
              <a:ext cx="212140" cy="5632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901746-BA23-4F91-A5E8-25BDD72CCF8F}"/>
                </a:ext>
              </a:extLst>
            </p:cNvPr>
            <p:cNvSpPr txBox="1"/>
            <p:nvPr/>
          </p:nvSpPr>
          <p:spPr>
            <a:xfrm>
              <a:off x="8045095" y="2333549"/>
              <a:ext cx="202793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600" dirty="0"/>
                <a:t>绕道顶点</a:t>
              </a:r>
              <a:r>
                <a:rPr lang="en-US" altLang="zh-CN" sz="2600" dirty="0"/>
                <a:t>w</a:t>
              </a:r>
              <a:endParaRPr lang="en-US" sz="2600" dirty="0"/>
            </a:p>
          </p:txBody>
        </p:sp>
      </p:grpSp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A5B1EE41-D22F-48BF-88CA-31A05EEDC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828712"/>
              </p:ext>
            </p:extLst>
          </p:nvPr>
        </p:nvGraphicFramePr>
        <p:xfrm>
          <a:off x="8045095" y="441688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2801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F39E1FD2-E127-40FE-8B5C-8A509644280A}"/>
              </a:ext>
            </a:extLst>
          </p:cNvPr>
          <p:cNvGraphicFramePr>
            <a:graphicFrameLocks noGrp="1"/>
          </p:cNvGraphicFramePr>
          <p:nvPr/>
        </p:nvGraphicFramePr>
        <p:xfrm>
          <a:off x="8045095" y="441688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pic>
        <p:nvPicPr>
          <p:cNvPr id="12" name="图片 3">
            <a:extLst>
              <a:ext uri="{FF2B5EF4-FFF2-40B4-BE49-F238E27FC236}">
                <a16:creationId xmlns:a16="http://schemas.microsoft.com/office/drawing/2014/main" id="{7AB12C81-1B09-4881-B070-A65E7D40B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7" y="122736"/>
            <a:ext cx="6562255" cy="2881189"/>
          </a:xfrm>
          <a:prstGeom prst="rect">
            <a:avLst/>
          </a:prstGeom>
        </p:spPr>
      </p:pic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2768BA6D-7901-4DA6-9441-B841D1C8E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7" y="3418792"/>
            <a:ext cx="10515600" cy="3119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顶点</a:t>
            </a:r>
            <a:r>
              <a:rPr lang="en-US" dirty="0"/>
              <a:t>u</a:t>
            </a:r>
            <a:r>
              <a:rPr lang="zh-CN" altLang="en-US" dirty="0"/>
              <a:t>到</a:t>
            </a:r>
            <a:r>
              <a:rPr lang="en-US" dirty="0"/>
              <a:t>v</a:t>
            </a:r>
            <a:r>
              <a:rPr lang="zh-CN" altLang="en-US" dirty="0"/>
              <a:t>之间的距离</a:t>
            </a:r>
            <a:r>
              <a:rPr lang="en-US" dirty="0"/>
              <a:t>D[u][v]</a:t>
            </a:r>
            <a:r>
              <a:rPr lang="zh-CN" altLang="en-US" dirty="0"/>
              <a:t>会不会因为</a:t>
            </a:r>
            <a:r>
              <a:rPr lang="zh-CN" altLang="en-US" dirty="0">
                <a:solidFill>
                  <a:srgbClr val="FF0000"/>
                </a:solidFill>
              </a:rPr>
              <a:t>绕道顶点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zh-CN" altLang="en-US" dirty="0"/>
              <a:t>变得更短</a:t>
            </a:r>
            <a:r>
              <a:rPr lang="en-US" altLang="zh-CN" dirty="0"/>
              <a:t>?</a:t>
            </a:r>
            <a:r>
              <a:rPr lang="en-US" dirty="0">
                <a:latin typeface="+mn-lt"/>
              </a:rPr>
              <a:t>                   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   if (D[u][w]+ D[w][v] &lt; D[u][v]){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                D[u][v] =  D[u][w]+ D[w][v] ; </a:t>
            </a:r>
          </a:p>
          <a:p>
            <a:pPr marL="0" indent="0">
              <a:buNone/>
            </a:pPr>
            <a:r>
              <a:rPr lang="en-US" dirty="0"/>
              <a:t>                    P[u][v] =  P[w][v] ; 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        }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5CA809-C6EB-4B9E-AB2E-BB8F39578F95}"/>
              </a:ext>
            </a:extLst>
          </p:cNvPr>
          <p:cNvGrpSpPr/>
          <p:nvPr/>
        </p:nvGrpSpPr>
        <p:grpSpPr>
          <a:xfrm>
            <a:off x="7177905" y="2366452"/>
            <a:ext cx="2531058" cy="563271"/>
            <a:chOff x="7541972" y="2270334"/>
            <a:chExt cx="2531058" cy="563271"/>
          </a:xfrm>
        </p:grpSpPr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D11B65BE-E78A-415D-9597-64788CE72DE8}"/>
                </a:ext>
              </a:extLst>
            </p:cNvPr>
            <p:cNvSpPr/>
            <p:nvPr/>
          </p:nvSpPr>
          <p:spPr>
            <a:xfrm>
              <a:off x="7541972" y="2270334"/>
              <a:ext cx="212140" cy="5632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3D91618-630D-4DFC-A7BE-CDF403EC1BCC}"/>
                </a:ext>
              </a:extLst>
            </p:cNvPr>
            <p:cNvSpPr txBox="1"/>
            <p:nvPr/>
          </p:nvSpPr>
          <p:spPr>
            <a:xfrm>
              <a:off x="8045095" y="2333549"/>
              <a:ext cx="202793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600" dirty="0"/>
                <a:t>绕道顶点</a:t>
              </a:r>
              <a:r>
                <a:rPr lang="en-US" altLang="zh-CN" sz="2600" dirty="0"/>
                <a:t>w</a:t>
              </a:r>
              <a:endParaRPr lang="en-US" sz="2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156089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4F47178-F18F-47EF-A93D-AB31ADDA8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7" y="122736"/>
            <a:ext cx="6562255" cy="2881189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C942E4B-C733-474A-B0C3-5EE7E5C49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72173"/>
              </p:ext>
            </p:extLst>
          </p:nvPr>
        </p:nvGraphicFramePr>
        <p:xfrm>
          <a:off x="8045095" y="441688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F6E9AB8F-6ACE-418B-AF1B-6BD210B60C5F}"/>
              </a:ext>
            </a:extLst>
          </p:cNvPr>
          <p:cNvGrpSpPr/>
          <p:nvPr/>
        </p:nvGrpSpPr>
        <p:grpSpPr>
          <a:xfrm>
            <a:off x="7541972" y="2270334"/>
            <a:ext cx="2531058" cy="563271"/>
            <a:chOff x="7541972" y="2270334"/>
            <a:chExt cx="2531058" cy="563271"/>
          </a:xfrm>
        </p:grpSpPr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D3DA25CA-96E3-4F5B-9237-A48295D99125}"/>
                </a:ext>
              </a:extLst>
            </p:cNvPr>
            <p:cNvSpPr/>
            <p:nvPr/>
          </p:nvSpPr>
          <p:spPr>
            <a:xfrm>
              <a:off x="7541972" y="2270334"/>
              <a:ext cx="212140" cy="5632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1CCCB-BD28-4051-A16C-12E92B6FE4B5}"/>
                </a:ext>
              </a:extLst>
            </p:cNvPr>
            <p:cNvSpPr txBox="1"/>
            <p:nvPr/>
          </p:nvSpPr>
          <p:spPr>
            <a:xfrm>
              <a:off x="8045095" y="2333549"/>
              <a:ext cx="202793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600" dirty="0"/>
                <a:t>绕道顶点</a:t>
              </a:r>
              <a:r>
                <a:rPr lang="en-US" altLang="zh-CN" sz="2600" dirty="0"/>
                <a:t>0</a:t>
              </a:r>
              <a:endParaRPr lang="en-US" sz="2600" dirty="0"/>
            </a:p>
          </p:txBody>
        </p:sp>
      </p:grp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F937DB50-CFEB-4B66-AEEF-874585B3F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646249"/>
              </p:ext>
            </p:extLst>
          </p:nvPr>
        </p:nvGraphicFramePr>
        <p:xfrm>
          <a:off x="5293361" y="3176353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graphicFrame>
        <p:nvGraphicFramePr>
          <p:cNvPr id="17" name="Table 10">
            <a:extLst>
              <a:ext uri="{FF2B5EF4-FFF2-40B4-BE49-F238E27FC236}">
                <a16:creationId xmlns:a16="http://schemas.microsoft.com/office/drawing/2014/main" id="{EFD7BF6B-94EC-4AE0-82D3-5A8A89DA2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94240"/>
              </p:ext>
            </p:extLst>
          </p:nvPr>
        </p:nvGraphicFramePr>
        <p:xfrm>
          <a:off x="8045095" y="3176353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C8030451-680E-4648-9E1F-26E3A4E7C185}"/>
              </a:ext>
            </a:extLst>
          </p:cNvPr>
          <p:cNvGrpSpPr/>
          <p:nvPr/>
        </p:nvGrpSpPr>
        <p:grpSpPr>
          <a:xfrm>
            <a:off x="5424830" y="431765"/>
            <a:ext cx="1984251" cy="1689643"/>
            <a:chOff x="5424830" y="431765"/>
            <a:chExt cx="1984251" cy="1689643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C3CA7F4-07B1-4A54-AB12-6519A04F80CA}"/>
                </a:ext>
              </a:extLst>
            </p:cNvPr>
            <p:cNvCxnSpPr>
              <a:cxnSpLocks/>
            </p:cNvCxnSpPr>
            <p:nvPr/>
          </p:nvCxnSpPr>
          <p:spPr>
            <a:xfrm>
              <a:off x="5610758" y="431765"/>
              <a:ext cx="0" cy="168964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DE2C7D4-C5F4-4A82-9186-7D26EABA7DD3}"/>
                </a:ext>
              </a:extLst>
            </p:cNvPr>
            <p:cNvCxnSpPr>
              <a:cxnSpLocks/>
            </p:cNvCxnSpPr>
            <p:nvPr/>
          </p:nvCxnSpPr>
          <p:spPr>
            <a:xfrm>
              <a:off x="5424830" y="626411"/>
              <a:ext cx="198425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DC2EAD6-C95D-4F06-9D60-5E471162D612}"/>
                </a:ext>
              </a:extLst>
            </p:cNvPr>
            <p:cNvCxnSpPr>
              <a:cxnSpLocks/>
            </p:cNvCxnSpPr>
            <p:nvPr/>
          </p:nvCxnSpPr>
          <p:spPr>
            <a:xfrm>
              <a:off x="5477867" y="512064"/>
              <a:ext cx="1736749" cy="148132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A7C5E0C6-C3F2-4FD6-A4D2-E6F53CA50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206" y="4981203"/>
            <a:ext cx="8029321" cy="192021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A021A73-A680-418E-A402-ABC6C9A01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734" y="3690610"/>
            <a:ext cx="442911" cy="19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6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4F47178-F18F-47EF-A93D-AB31ADDA8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7" y="122736"/>
            <a:ext cx="6562255" cy="2881189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C942E4B-C733-474A-B0C3-5EE7E5C496E5}"/>
              </a:ext>
            </a:extLst>
          </p:cNvPr>
          <p:cNvGraphicFramePr>
            <a:graphicFrameLocks noGrp="1"/>
          </p:cNvGraphicFramePr>
          <p:nvPr/>
        </p:nvGraphicFramePr>
        <p:xfrm>
          <a:off x="8045095" y="441688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F6E9AB8F-6ACE-418B-AF1B-6BD210B60C5F}"/>
              </a:ext>
            </a:extLst>
          </p:cNvPr>
          <p:cNvGrpSpPr/>
          <p:nvPr/>
        </p:nvGrpSpPr>
        <p:grpSpPr>
          <a:xfrm>
            <a:off x="7541972" y="2270334"/>
            <a:ext cx="2531058" cy="563271"/>
            <a:chOff x="7541972" y="2270334"/>
            <a:chExt cx="2531058" cy="563271"/>
          </a:xfrm>
        </p:grpSpPr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D3DA25CA-96E3-4F5B-9237-A48295D99125}"/>
                </a:ext>
              </a:extLst>
            </p:cNvPr>
            <p:cNvSpPr/>
            <p:nvPr/>
          </p:nvSpPr>
          <p:spPr>
            <a:xfrm>
              <a:off x="7541972" y="2270334"/>
              <a:ext cx="212140" cy="5632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1CCCB-BD28-4051-A16C-12E92B6FE4B5}"/>
                </a:ext>
              </a:extLst>
            </p:cNvPr>
            <p:cNvSpPr txBox="1"/>
            <p:nvPr/>
          </p:nvSpPr>
          <p:spPr>
            <a:xfrm>
              <a:off x="8045095" y="2333549"/>
              <a:ext cx="202793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600" dirty="0"/>
                <a:t>绕道顶点</a:t>
              </a:r>
              <a:r>
                <a:rPr lang="en-US" altLang="zh-CN" sz="2600" dirty="0"/>
                <a:t>0</a:t>
              </a:r>
              <a:endParaRPr lang="en-US" sz="2600" dirty="0"/>
            </a:p>
          </p:txBody>
        </p:sp>
      </p:grp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F937DB50-CFEB-4B66-AEEF-874585B3F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352429"/>
              </p:ext>
            </p:extLst>
          </p:nvPr>
        </p:nvGraphicFramePr>
        <p:xfrm>
          <a:off x="5293361" y="3176353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graphicFrame>
        <p:nvGraphicFramePr>
          <p:cNvPr id="17" name="Table 10">
            <a:extLst>
              <a:ext uri="{FF2B5EF4-FFF2-40B4-BE49-F238E27FC236}">
                <a16:creationId xmlns:a16="http://schemas.microsoft.com/office/drawing/2014/main" id="{EFD7BF6B-94EC-4AE0-82D3-5A8A89DA2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147265"/>
              </p:ext>
            </p:extLst>
          </p:nvPr>
        </p:nvGraphicFramePr>
        <p:xfrm>
          <a:off x="8045095" y="3176353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C8030451-680E-4648-9E1F-26E3A4E7C185}"/>
              </a:ext>
            </a:extLst>
          </p:cNvPr>
          <p:cNvGrpSpPr/>
          <p:nvPr/>
        </p:nvGrpSpPr>
        <p:grpSpPr>
          <a:xfrm>
            <a:off x="5424830" y="431765"/>
            <a:ext cx="1984251" cy="1689643"/>
            <a:chOff x="5424830" y="431765"/>
            <a:chExt cx="1984251" cy="1689643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C3CA7F4-07B1-4A54-AB12-6519A04F80CA}"/>
                </a:ext>
              </a:extLst>
            </p:cNvPr>
            <p:cNvCxnSpPr>
              <a:cxnSpLocks/>
            </p:cNvCxnSpPr>
            <p:nvPr/>
          </p:nvCxnSpPr>
          <p:spPr>
            <a:xfrm>
              <a:off x="5610758" y="431765"/>
              <a:ext cx="0" cy="168964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DE2C7D4-C5F4-4A82-9186-7D26EABA7DD3}"/>
                </a:ext>
              </a:extLst>
            </p:cNvPr>
            <p:cNvCxnSpPr>
              <a:cxnSpLocks/>
            </p:cNvCxnSpPr>
            <p:nvPr/>
          </p:nvCxnSpPr>
          <p:spPr>
            <a:xfrm>
              <a:off x="5424830" y="626411"/>
              <a:ext cx="198425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DC2EAD6-C95D-4F06-9D60-5E471162D612}"/>
                </a:ext>
              </a:extLst>
            </p:cNvPr>
            <p:cNvCxnSpPr>
              <a:cxnSpLocks/>
            </p:cNvCxnSpPr>
            <p:nvPr/>
          </p:nvCxnSpPr>
          <p:spPr>
            <a:xfrm>
              <a:off x="5477867" y="512064"/>
              <a:ext cx="1736749" cy="148132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A7C5E0C6-C3F2-4FD6-A4D2-E6F53CA50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206" y="4981203"/>
            <a:ext cx="8029321" cy="192021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D5E06C3-CA99-4E14-988A-C27CBA287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734" y="3690610"/>
            <a:ext cx="442911" cy="1942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9716C8-FAE1-4C19-99CB-9037BEA61CC0}"/>
              </a:ext>
            </a:extLst>
          </p:cNvPr>
          <p:cNvSpPr txBox="1"/>
          <p:nvPr/>
        </p:nvSpPr>
        <p:spPr>
          <a:xfrm>
            <a:off x="673769" y="3429000"/>
            <a:ext cx="4292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D[</a:t>
            </a:r>
            <a:r>
              <a:rPr lang="en-US" altLang="zh-CN" sz="2800" dirty="0"/>
              <a:t>1</a:t>
            </a:r>
            <a:r>
              <a:rPr lang="en-US" sz="2800" dirty="0"/>
              <a:t>][</a:t>
            </a:r>
            <a:r>
              <a:rPr lang="en-US" altLang="zh-CN" sz="2800" dirty="0"/>
              <a:t>0</a:t>
            </a:r>
            <a:r>
              <a:rPr lang="en-US" sz="2800" dirty="0"/>
              <a:t>]+ D[</a:t>
            </a:r>
            <a:r>
              <a:rPr lang="en-US" altLang="zh-CN" sz="2800" dirty="0"/>
              <a:t>0</a:t>
            </a:r>
            <a:r>
              <a:rPr lang="en-US" sz="2800" dirty="0"/>
              <a:t>][</a:t>
            </a:r>
            <a:r>
              <a:rPr lang="en-US" altLang="zh-CN" sz="2800" dirty="0"/>
              <a:t>2</a:t>
            </a:r>
            <a:r>
              <a:rPr lang="en-US" sz="2800" dirty="0"/>
              <a:t>] &lt; D[</a:t>
            </a:r>
            <a:r>
              <a:rPr lang="en-US" altLang="zh-CN" sz="2800" dirty="0"/>
              <a:t>1</a:t>
            </a:r>
            <a:r>
              <a:rPr lang="en-US" sz="2800" dirty="0"/>
              <a:t>][</a:t>
            </a:r>
            <a:r>
              <a:rPr lang="en-US" altLang="zh-CN" sz="2800" dirty="0"/>
              <a:t>2</a:t>
            </a:r>
            <a:r>
              <a:rPr lang="en-US" sz="2800" dirty="0"/>
              <a:t>]</a:t>
            </a:r>
            <a:r>
              <a:rPr lang="zh-CN" altLang="en-US" sz="2800" dirty="0"/>
              <a:t>？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67281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4F47178-F18F-47EF-A93D-AB31ADDA8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7" y="122736"/>
            <a:ext cx="6562255" cy="2881189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C942E4B-C733-474A-B0C3-5EE7E5C496E5}"/>
              </a:ext>
            </a:extLst>
          </p:cNvPr>
          <p:cNvGraphicFramePr>
            <a:graphicFrameLocks noGrp="1"/>
          </p:cNvGraphicFramePr>
          <p:nvPr/>
        </p:nvGraphicFramePr>
        <p:xfrm>
          <a:off x="8045095" y="441688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F6E9AB8F-6ACE-418B-AF1B-6BD210B60C5F}"/>
              </a:ext>
            </a:extLst>
          </p:cNvPr>
          <p:cNvGrpSpPr/>
          <p:nvPr/>
        </p:nvGrpSpPr>
        <p:grpSpPr>
          <a:xfrm>
            <a:off x="7541972" y="2270334"/>
            <a:ext cx="2531058" cy="563271"/>
            <a:chOff x="7541972" y="2270334"/>
            <a:chExt cx="2531058" cy="563271"/>
          </a:xfrm>
        </p:grpSpPr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D3DA25CA-96E3-4F5B-9237-A48295D99125}"/>
                </a:ext>
              </a:extLst>
            </p:cNvPr>
            <p:cNvSpPr/>
            <p:nvPr/>
          </p:nvSpPr>
          <p:spPr>
            <a:xfrm>
              <a:off x="7541972" y="2270334"/>
              <a:ext cx="212140" cy="5632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1CCCB-BD28-4051-A16C-12E92B6FE4B5}"/>
                </a:ext>
              </a:extLst>
            </p:cNvPr>
            <p:cNvSpPr txBox="1"/>
            <p:nvPr/>
          </p:nvSpPr>
          <p:spPr>
            <a:xfrm>
              <a:off x="8045095" y="2333549"/>
              <a:ext cx="202793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600" dirty="0"/>
                <a:t>绕道顶点</a:t>
              </a:r>
              <a:r>
                <a:rPr lang="en-US" altLang="zh-CN" sz="2600" dirty="0"/>
                <a:t>0</a:t>
              </a:r>
              <a:endParaRPr lang="en-US" sz="2600" dirty="0"/>
            </a:p>
          </p:txBody>
        </p:sp>
      </p:grp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F937DB50-CFEB-4B66-AEEF-874585B3F936}"/>
              </a:ext>
            </a:extLst>
          </p:cNvPr>
          <p:cNvGraphicFramePr>
            <a:graphicFrameLocks noGrp="1"/>
          </p:cNvGraphicFramePr>
          <p:nvPr/>
        </p:nvGraphicFramePr>
        <p:xfrm>
          <a:off x="5293361" y="3176353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graphicFrame>
        <p:nvGraphicFramePr>
          <p:cNvPr id="17" name="Table 10">
            <a:extLst>
              <a:ext uri="{FF2B5EF4-FFF2-40B4-BE49-F238E27FC236}">
                <a16:creationId xmlns:a16="http://schemas.microsoft.com/office/drawing/2014/main" id="{EFD7BF6B-94EC-4AE0-82D3-5A8A89DA2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962556"/>
              </p:ext>
            </p:extLst>
          </p:nvPr>
        </p:nvGraphicFramePr>
        <p:xfrm>
          <a:off x="8045095" y="3176353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C8030451-680E-4648-9E1F-26E3A4E7C185}"/>
              </a:ext>
            </a:extLst>
          </p:cNvPr>
          <p:cNvGrpSpPr/>
          <p:nvPr/>
        </p:nvGrpSpPr>
        <p:grpSpPr>
          <a:xfrm>
            <a:off x="5424830" y="431765"/>
            <a:ext cx="1984251" cy="1689643"/>
            <a:chOff x="5424830" y="431765"/>
            <a:chExt cx="1984251" cy="1689643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C3CA7F4-07B1-4A54-AB12-6519A04F80CA}"/>
                </a:ext>
              </a:extLst>
            </p:cNvPr>
            <p:cNvCxnSpPr>
              <a:cxnSpLocks/>
            </p:cNvCxnSpPr>
            <p:nvPr/>
          </p:nvCxnSpPr>
          <p:spPr>
            <a:xfrm>
              <a:off x="5610758" y="431765"/>
              <a:ext cx="0" cy="168964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DE2C7D4-C5F4-4A82-9186-7D26EABA7DD3}"/>
                </a:ext>
              </a:extLst>
            </p:cNvPr>
            <p:cNvCxnSpPr>
              <a:cxnSpLocks/>
            </p:cNvCxnSpPr>
            <p:nvPr/>
          </p:nvCxnSpPr>
          <p:spPr>
            <a:xfrm>
              <a:off x="5424830" y="626411"/>
              <a:ext cx="198425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DC2EAD6-C95D-4F06-9D60-5E471162D612}"/>
                </a:ext>
              </a:extLst>
            </p:cNvPr>
            <p:cNvCxnSpPr>
              <a:cxnSpLocks/>
            </p:cNvCxnSpPr>
            <p:nvPr/>
          </p:nvCxnSpPr>
          <p:spPr>
            <a:xfrm>
              <a:off x="5477867" y="512064"/>
              <a:ext cx="1736749" cy="148132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A7C5E0C6-C3F2-4FD6-A4D2-E6F53CA50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206" y="4981203"/>
            <a:ext cx="8029321" cy="192021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D5E06C3-CA99-4E14-988A-C27CBA287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734" y="3690610"/>
            <a:ext cx="442911" cy="1942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9716C8-FAE1-4C19-99CB-9037BEA61CC0}"/>
              </a:ext>
            </a:extLst>
          </p:cNvPr>
          <p:cNvSpPr txBox="1"/>
          <p:nvPr/>
        </p:nvSpPr>
        <p:spPr>
          <a:xfrm>
            <a:off x="673769" y="3429000"/>
            <a:ext cx="4292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D[</a:t>
            </a:r>
            <a:r>
              <a:rPr lang="en-US" altLang="zh-CN" sz="2800" dirty="0"/>
              <a:t>1</a:t>
            </a:r>
            <a:r>
              <a:rPr lang="en-US" sz="2800" dirty="0"/>
              <a:t>][</a:t>
            </a:r>
            <a:r>
              <a:rPr lang="en-US" altLang="zh-CN" sz="2800" dirty="0"/>
              <a:t>0</a:t>
            </a:r>
            <a:r>
              <a:rPr lang="en-US" sz="2800" dirty="0"/>
              <a:t>]+ D[</a:t>
            </a:r>
            <a:r>
              <a:rPr lang="en-US" altLang="zh-CN" sz="2800" dirty="0"/>
              <a:t>0</a:t>
            </a:r>
            <a:r>
              <a:rPr lang="en-US" sz="2800" dirty="0"/>
              <a:t>][</a:t>
            </a:r>
            <a:r>
              <a:rPr lang="en-US" altLang="zh-CN" sz="2800" dirty="0"/>
              <a:t>3</a:t>
            </a:r>
            <a:r>
              <a:rPr lang="en-US" sz="2800" dirty="0"/>
              <a:t>] &lt; D[</a:t>
            </a:r>
            <a:r>
              <a:rPr lang="en-US" altLang="zh-CN" sz="2800" dirty="0"/>
              <a:t>1</a:t>
            </a:r>
            <a:r>
              <a:rPr lang="en-US" sz="2800" dirty="0"/>
              <a:t>][</a:t>
            </a:r>
            <a:r>
              <a:rPr lang="en-US" altLang="zh-CN" sz="2800" dirty="0"/>
              <a:t>3</a:t>
            </a:r>
            <a:r>
              <a:rPr lang="en-US" sz="2800" dirty="0"/>
              <a:t>]</a:t>
            </a:r>
            <a:r>
              <a:rPr lang="zh-CN" altLang="en-US" sz="2800" dirty="0"/>
              <a:t>？</a:t>
            </a:r>
            <a:endParaRPr lang="en-US" sz="2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21E1987-6BB6-4EF6-8DF4-07F2381AE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548" y="3709338"/>
            <a:ext cx="442911" cy="19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4455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4F47178-F18F-47EF-A93D-AB31ADDA8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7" y="122736"/>
            <a:ext cx="6562255" cy="2881189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C942E4B-C733-474A-B0C3-5EE7E5C496E5}"/>
              </a:ext>
            </a:extLst>
          </p:cNvPr>
          <p:cNvGraphicFramePr>
            <a:graphicFrameLocks noGrp="1"/>
          </p:cNvGraphicFramePr>
          <p:nvPr/>
        </p:nvGraphicFramePr>
        <p:xfrm>
          <a:off x="8045095" y="441688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F6E9AB8F-6ACE-418B-AF1B-6BD210B60C5F}"/>
              </a:ext>
            </a:extLst>
          </p:cNvPr>
          <p:cNvGrpSpPr/>
          <p:nvPr/>
        </p:nvGrpSpPr>
        <p:grpSpPr>
          <a:xfrm>
            <a:off x="7541972" y="2270334"/>
            <a:ext cx="2531058" cy="563271"/>
            <a:chOff x="7541972" y="2270334"/>
            <a:chExt cx="2531058" cy="563271"/>
          </a:xfrm>
        </p:grpSpPr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D3DA25CA-96E3-4F5B-9237-A48295D99125}"/>
                </a:ext>
              </a:extLst>
            </p:cNvPr>
            <p:cNvSpPr/>
            <p:nvPr/>
          </p:nvSpPr>
          <p:spPr>
            <a:xfrm>
              <a:off x="7541972" y="2270334"/>
              <a:ext cx="212140" cy="5632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1CCCB-BD28-4051-A16C-12E92B6FE4B5}"/>
                </a:ext>
              </a:extLst>
            </p:cNvPr>
            <p:cNvSpPr txBox="1"/>
            <p:nvPr/>
          </p:nvSpPr>
          <p:spPr>
            <a:xfrm>
              <a:off x="8045095" y="2333549"/>
              <a:ext cx="202793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600" dirty="0"/>
                <a:t>绕道顶点</a:t>
              </a:r>
              <a:r>
                <a:rPr lang="en-US" altLang="zh-CN" sz="2600" dirty="0"/>
                <a:t>0</a:t>
              </a:r>
              <a:endParaRPr lang="en-US" sz="2600" dirty="0"/>
            </a:p>
          </p:txBody>
        </p:sp>
      </p:grp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F937DB50-CFEB-4B66-AEEF-874585B3F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685576"/>
              </p:ext>
            </p:extLst>
          </p:nvPr>
        </p:nvGraphicFramePr>
        <p:xfrm>
          <a:off x="5293361" y="3176353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graphicFrame>
        <p:nvGraphicFramePr>
          <p:cNvPr id="17" name="Table 10">
            <a:extLst>
              <a:ext uri="{FF2B5EF4-FFF2-40B4-BE49-F238E27FC236}">
                <a16:creationId xmlns:a16="http://schemas.microsoft.com/office/drawing/2014/main" id="{EFD7BF6B-94EC-4AE0-82D3-5A8A89DA2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616886"/>
              </p:ext>
            </p:extLst>
          </p:nvPr>
        </p:nvGraphicFramePr>
        <p:xfrm>
          <a:off x="8045095" y="3176353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C8030451-680E-4648-9E1F-26E3A4E7C185}"/>
              </a:ext>
            </a:extLst>
          </p:cNvPr>
          <p:cNvGrpSpPr/>
          <p:nvPr/>
        </p:nvGrpSpPr>
        <p:grpSpPr>
          <a:xfrm>
            <a:off x="5424830" y="431765"/>
            <a:ext cx="1984251" cy="1689643"/>
            <a:chOff x="5424830" y="431765"/>
            <a:chExt cx="1984251" cy="1689643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C3CA7F4-07B1-4A54-AB12-6519A04F80CA}"/>
                </a:ext>
              </a:extLst>
            </p:cNvPr>
            <p:cNvCxnSpPr>
              <a:cxnSpLocks/>
            </p:cNvCxnSpPr>
            <p:nvPr/>
          </p:nvCxnSpPr>
          <p:spPr>
            <a:xfrm>
              <a:off x="5610758" y="431765"/>
              <a:ext cx="0" cy="168964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DE2C7D4-C5F4-4A82-9186-7D26EABA7DD3}"/>
                </a:ext>
              </a:extLst>
            </p:cNvPr>
            <p:cNvCxnSpPr>
              <a:cxnSpLocks/>
            </p:cNvCxnSpPr>
            <p:nvPr/>
          </p:nvCxnSpPr>
          <p:spPr>
            <a:xfrm>
              <a:off x="5424830" y="626411"/>
              <a:ext cx="198425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DC2EAD6-C95D-4F06-9D60-5E471162D612}"/>
                </a:ext>
              </a:extLst>
            </p:cNvPr>
            <p:cNvCxnSpPr>
              <a:cxnSpLocks/>
            </p:cNvCxnSpPr>
            <p:nvPr/>
          </p:nvCxnSpPr>
          <p:spPr>
            <a:xfrm>
              <a:off x="5477867" y="512064"/>
              <a:ext cx="1736749" cy="148132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A7C5E0C6-C3F2-4FD6-A4D2-E6F53CA50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206" y="4981203"/>
            <a:ext cx="8029321" cy="192021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D5E06C3-CA99-4E14-988A-C27CBA287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734" y="3690610"/>
            <a:ext cx="442911" cy="1942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9716C8-FAE1-4C19-99CB-9037BEA61CC0}"/>
              </a:ext>
            </a:extLst>
          </p:cNvPr>
          <p:cNvSpPr txBox="1"/>
          <p:nvPr/>
        </p:nvSpPr>
        <p:spPr>
          <a:xfrm>
            <a:off x="673769" y="3429000"/>
            <a:ext cx="4292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D[</a:t>
            </a:r>
            <a:r>
              <a:rPr lang="en-US" altLang="zh-CN" sz="2800" dirty="0"/>
              <a:t>2</a:t>
            </a:r>
            <a:r>
              <a:rPr lang="en-US" sz="2800" dirty="0"/>
              <a:t>][</a:t>
            </a:r>
            <a:r>
              <a:rPr lang="en-US" altLang="zh-CN" sz="2800" dirty="0"/>
              <a:t>0</a:t>
            </a:r>
            <a:r>
              <a:rPr lang="en-US" sz="2800" dirty="0"/>
              <a:t>]+ D[</a:t>
            </a:r>
            <a:r>
              <a:rPr lang="en-US" altLang="zh-CN" sz="2800" dirty="0"/>
              <a:t>0</a:t>
            </a:r>
            <a:r>
              <a:rPr lang="en-US" sz="2800" dirty="0"/>
              <a:t>][</a:t>
            </a:r>
            <a:r>
              <a:rPr lang="en-US" altLang="zh-CN" sz="2800" dirty="0"/>
              <a:t>1</a:t>
            </a:r>
            <a:r>
              <a:rPr lang="en-US" sz="2800" dirty="0"/>
              <a:t>] &lt; D[</a:t>
            </a:r>
            <a:r>
              <a:rPr lang="en-US" altLang="zh-CN" sz="2800" dirty="0"/>
              <a:t>2</a:t>
            </a:r>
            <a:r>
              <a:rPr lang="en-US" sz="2800" dirty="0"/>
              <a:t>][</a:t>
            </a:r>
            <a:r>
              <a:rPr lang="en-US" altLang="zh-CN" sz="2800" dirty="0"/>
              <a:t>1</a:t>
            </a:r>
            <a:r>
              <a:rPr lang="en-US" sz="2800" dirty="0"/>
              <a:t>]</a:t>
            </a:r>
            <a:r>
              <a:rPr lang="zh-CN" altLang="en-US" sz="2800" dirty="0"/>
              <a:t>？</a:t>
            </a:r>
            <a:endParaRPr lang="en-US" sz="2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21E1987-6BB6-4EF6-8DF4-07F2381AE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548" y="3709338"/>
            <a:ext cx="442911" cy="19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2839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4F47178-F18F-47EF-A93D-AB31ADDA8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7" y="122736"/>
            <a:ext cx="6562255" cy="2881189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C942E4B-C733-474A-B0C3-5EE7E5C496E5}"/>
              </a:ext>
            </a:extLst>
          </p:cNvPr>
          <p:cNvGraphicFramePr>
            <a:graphicFrameLocks noGrp="1"/>
          </p:cNvGraphicFramePr>
          <p:nvPr/>
        </p:nvGraphicFramePr>
        <p:xfrm>
          <a:off x="8045095" y="441688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F6E9AB8F-6ACE-418B-AF1B-6BD210B60C5F}"/>
              </a:ext>
            </a:extLst>
          </p:cNvPr>
          <p:cNvGrpSpPr/>
          <p:nvPr/>
        </p:nvGrpSpPr>
        <p:grpSpPr>
          <a:xfrm>
            <a:off x="7541972" y="2270334"/>
            <a:ext cx="2531058" cy="563271"/>
            <a:chOff x="7541972" y="2270334"/>
            <a:chExt cx="2531058" cy="563271"/>
          </a:xfrm>
        </p:grpSpPr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D3DA25CA-96E3-4F5B-9237-A48295D99125}"/>
                </a:ext>
              </a:extLst>
            </p:cNvPr>
            <p:cNvSpPr/>
            <p:nvPr/>
          </p:nvSpPr>
          <p:spPr>
            <a:xfrm>
              <a:off x="7541972" y="2270334"/>
              <a:ext cx="212140" cy="5632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1CCCB-BD28-4051-A16C-12E92B6FE4B5}"/>
                </a:ext>
              </a:extLst>
            </p:cNvPr>
            <p:cNvSpPr txBox="1"/>
            <p:nvPr/>
          </p:nvSpPr>
          <p:spPr>
            <a:xfrm>
              <a:off x="8045095" y="2333549"/>
              <a:ext cx="202793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600" dirty="0"/>
                <a:t>绕道顶点</a:t>
              </a:r>
              <a:r>
                <a:rPr lang="en-US" altLang="zh-CN" sz="2600" dirty="0"/>
                <a:t>0</a:t>
              </a:r>
              <a:endParaRPr lang="en-US" sz="2600" dirty="0"/>
            </a:p>
          </p:txBody>
        </p:sp>
      </p:grp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F937DB50-CFEB-4B66-AEEF-874585B3F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416754"/>
              </p:ext>
            </p:extLst>
          </p:nvPr>
        </p:nvGraphicFramePr>
        <p:xfrm>
          <a:off x="5293361" y="3176353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graphicFrame>
        <p:nvGraphicFramePr>
          <p:cNvPr id="17" name="Table 10">
            <a:extLst>
              <a:ext uri="{FF2B5EF4-FFF2-40B4-BE49-F238E27FC236}">
                <a16:creationId xmlns:a16="http://schemas.microsoft.com/office/drawing/2014/main" id="{EFD7BF6B-94EC-4AE0-82D3-5A8A89DA2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858751"/>
              </p:ext>
            </p:extLst>
          </p:nvPr>
        </p:nvGraphicFramePr>
        <p:xfrm>
          <a:off x="8045095" y="3176353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C8030451-680E-4648-9E1F-26E3A4E7C185}"/>
              </a:ext>
            </a:extLst>
          </p:cNvPr>
          <p:cNvGrpSpPr/>
          <p:nvPr/>
        </p:nvGrpSpPr>
        <p:grpSpPr>
          <a:xfrm>
            <a:off x="5424830" y="431765"/>
            <a:ext cx="1984251" cy="1689643"/>
            <a:chOff x="5424830" y="431765"/>
            <a:chExt cx="1984251" cy="1689643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C3CA7F4-07B1-4A54-AB12-6519A04F80CA}"/>
                </a:ext>
              </a:extLst>
            </p:cNvPr>
            <p:cNvCxnSpPr>
              <a:cxnSpLocks/>
            </p:cNvCxnSpPr>
            <p:nvPr/>
          </p:nvCxnSpPr>
          <p:spPr>
            <a:xfrm>
              <a:off x="5610758" y="431765"/>
              <a:ext cx="0" cy="168964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DE2C7D4-C5F4-4A82-9186-7D26EABA7DD3}"/>
                </a:ext>
              </a:extLst>
            </p:cNvPr>
            <p:cNvCxnSpPr>
              <a:cxnSpLocks/>
            </p:cNvCxnSpPr>
            <p:nvPr/>
          </p:nvCxnSpPr>
          <p:spPr>
            <a:xfrm>
              <a:off x="5424830" y="626411"/>
              <a:ext cx="198425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DC2EAD6-C95D-4F06-9D60-5E471162D612}"/>
                </a:ext>
              </a:extLst>
            </p:cNvPr>
            <p:cNvCxnSpPr>
              <a:cxnSpLocks/>
            </p:cNvCxnSpPr>
            <p:nvPr/>
          </p:nvCxnSpPr>
          <p:spPr>
            <a:xfrm>
              <a:off x="5477867" y="512064"/>
              <a:ext cx="1736749" cy="148132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A7C5E0C6-C3F2-4FD6-A4D2-E6F53CA50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206" y="4981203"/>
            <a:ext cx="8029321" cy="192021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D5E06C3-CA99-4E14-988A-C27CBA287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734" y="3690610"/>
            <a:ext cx="442911" cy="1942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9716C8-FAE1-4C19-99CB-9037BEA61CC0}"/>
              </a:ext>
            </a:extLst>
          </p:cNvPr>
          <p:cNvSpPr txBox="1"/>
          <p:nvPr/>
        </p:nvSpPr>
        <p:spPr>
          <a:xfrm>
            <a:off x="673769" y="3429000"/>
            <a:ext cx="4292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D[</a:t>
            </a:r>
            <a:r>
              <a:rPr lang="en-US" altLang="zh-CN" sz="2800" dirty="0"/>
              <a:t>2</a:t>
            </a:r>
            <a:r>
              <a:rPr lang="en-US" sz="2800" dirty="0"/>
              <a:t>][</a:t>
            </a:r>
            <a:r>
              <a:rPr lang="en-US" altLang="zh-CN" sz="2800" dirty="0"/>
              <a:t>0</a:t>
            </a:r>
            <a:r>
              <a:rPr lang="en-US" sz="2800" dirty="0"/>
              <a:t>]+ D[</a:t>
            </a:r>
            <a:r>
              <a:rPr lang="en-US" altLang="zh-CN" sz="2800" dirty="0"/>
              <a:t>0</a:t>
            </a:r>
            <a:r>
              <a:rPr lang="en-US" sz="2800" dirty="0"/>
              <a:t>][</a:t>
            </a:r>
            <a:r>
              <a:rPr lang="en-US" altLang="zh-CN" sz="2800" dirty="0"/>
              <a:t>3</a:t>
            </a:r>
            <a:r>
              <a:rPr lang="en-US" sz="2800" dirty="0"/>
              <a:t>] &lt; D[</a:t>
            </a:r>
            <a:r>
              <a:rPr lang="en-US" altLang="zh-CN" sz="2800" dirty="0"/>
              <a:t>2</a:t>
            </a:r>
            <a:r>
              <a:rPr lang="en-US" sz="2800" dirty="0"/>
              <a:t>][</a:t>
            </a:r>
            <a:r>
              <a:rPr lang="en-US" altLang="zh-CN" sz="2800" dirty="0"/>
              <a:t>3</a:t>
            </a:r>
            <a:r>
              <a:rPr lang="en-US" sz="2800" dirty="0"/>
              <a:t>]</a:t>
            </a:r>
            <a:r>
              <a:rPr lang="zh-CN" altLang="en-US" sz="2800" dirty="0"/>
              <a:t>？</a:t>
            </a:r>
            <a:endParaRPr lang="en-US" sz="2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21E1987-6BB6-4EF6-8DF4-07F2381AE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548" y="3709338"/>
            <a:ext cx="442911" cy="19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14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C6292-4B25-4F59-99E9-C705B895E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520" y="616584"/>
            <a:ext cx="10515600" cy="5753735"/>
          </a:xfrm>
        </p:spPr>
        <p:txBody>
          <a:bodyPr>
            <a:normAutofit fontScale="92500"/>
          </a:bodyPr>
          <a:lstStyle/>
          <a:p>
            <a:r>
              <a:rPr lang="en-US" dirty="0"/>
              <a:t>*</a:t>
            </a:r>
            <a:r>
              <a:rPr lang="zh-CN" altLang="en-US" dirty="0"/>
              <a:t>和</a:t>
            </a:r>
            <a:r>
              <a:rPr lang="en-US" dirty="0"/>
              <a:t>&amp;</a:t>
            </a:r>
            <a:r>
              <a:rPr lang="zh-CN" altLang="en-US" dirty="0"/>
              <a:t>的多个含义</a:t>
            </a:r>
            <a:endParaRPr lang="en-US" altLang="zh-CN" dirty="0"/>
          </a:p>
          <a:p>
            <a:pPr lvl="0"/>
            <a:r>
              <a:rPr lang="zh-CN" altLang="en-US" dirty="0"/>
              <a:t>定义变量时，</a:t>
            </a:r>
            <a:r>
              <a:rPr lang="en-US" dirty="0"/>
              <a:t>*</a:t>
            </a:r>
            <a:r>
              <a:rPr lang="zh-CN" altLang="en-US" dirty="0"/>
              <a:t>和</a:t>
            </a:r>
            <a:r>
              <a:rPr lang="en-US" dirty="0"/>
              <a:t>&amp;</a:t>
            </a:r>
            <a:r>
              <a:rPr lang="zh-CN" altLang="en-US" dirty="0"/>
              <a:t>分别表示定义指针变量和引用变量</a:t>
            </a:r>
            <a:endParaRPr lang="en-US" dirty="0"/>
          </a:p>
          <a:p>
            <a:pPr lvl="0"/>
            <a:r>
              <a:rPr lang="zh-CN" altLang="en-US" dirty="0"/>
              <a:t>作为运算符时，</a:t>
            </a:r>
            <a:r>
              <a:rPr lang="en-US" dirty="0"/>
              <a:t>*</a:t>
            </a:r>
            <a:r>
              <a:rPr lang="zh-CN" altLang="en-US" dirty="0"/>
              <a:t>和</a:t>
            </a:r>
            <a:r>
              <a:rPr lang="en-US" dirty="0"/>
              <a:t>&amp;</a:t>
            </a:r>
            <a:r>
              <a:rPr lang="zh-CN" altLang="en-US" dirty="0"/>
              <a:t>则分别表示解引用和取地址运算符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{56};</a:t>
            </a:r>
            <a:br>
              <a:rPr lang="en-US" dirty="0"/>
            </a:br>
            <a:r>
              <a:rPr lang="en-US" dirty="0"/>
              <a:t>int &amp;r{</a:t>
            </a:r>
            <a:r>
              <a:rPr lang="en-US" dirty="0" err="1"/>
              <a:t>i</a:t>
            </a:r>
            <a:r>
              <a:rPr lang="en-US" dirty="0"/>
              <a:t>}; </a:t>
            </a:r>
            <a:r>
              <a:rPr lang="en-US" i="1" dirty="0"/>
              <a:t>//r</a:t>
            </a:r>
            <a:r>
              <a:rPr lang="zh-CN" altLang="en-US" i="1" dirty="0"/>
              <a:t>引用</a:t>
            </a:r>
            <a:r>
              <a:rPr lang="en-US" i="1" dirty="0" err="1"/>
              <a:t>i</a:t>
            </a:r>
            <a:r>
              <a:rPr lang="zh-CN" altLang="en-US" i="1" dirty="0"/>
              <a:t>，即</a:t>
            </a:r>
            <a:r>
              <a:rPr lang="en-US" i="1" dirty="0"/>
              <a:t>r</a:t>
            </a:r>
            <a:r>
              <a:rPr lang="zh-CN" altLang="en-US" i="1" dirty="0"/>
              <a:t>是变量</a:t>
            </a:r>
            <a:r>
              <a:rPr lang="en-US" i="1" dirty="0" err="1"/>
              <a:t>i</a:t>
            </a:r>
            <a:r>
              <a:rPr lang="zh-CN" altLang="en-US" i="1" dirty="0"/>
              <a:t>的别名，</a:t>
            </a:r>
            <a:r>
              <a:rPr lang="en-US" i="1" dirty="0"/>
              <a:t>r</a:t>
            </a:r>
            <a:r>
              <a:rPr lang="zh-CN" altLang="en-US" i="1" dirty="0"/>
              <a:t>和</a:t>
            </a:r>
            <a:r>
              <a:rPr lang="en-US" i="1" dirty="0" err="1"/>
              <a:t>i</a:t>
            </a:r>
            <a:r>
              <a:rPr lang="zh-CN" altLang="en-US" i="1" dirty="0"/>
              <a:t>是同一块内存的不同名字</a:t>
            </a:r>
            <a:br>
              <a:rPr lang="en-US" dirty="0"/>
            </a:br>
            <a:r>
              <a:rPr lang="en-US" dirty="0"/>
              <a:t>int *p;    </a:t>
            </a:r>
            <a:r>
              <a:rPr lang="en-US" i="1" dirty="0"/>
              <a:t>//p</a:t>
            </a:r>
            <a:r>
              <a:rPr lang="zh-CN" altLang="en-US" i="1" dirty="0"/>
              <a:t>的类型是</a:t>
            </a:r>
            <a:r>
              <a:rPr lang="en-US" i="1" dirty="0"/>
              <a:t>int*</a:t>
            </a:r>
            <a:r>
              <a:rPr lang="zh-CN" altLang="en-US" i="1" dirty="0"/>
              <a:t>，可存储</a:t>
            </a:r>
            <a:r>
              <a:rPr lang="en-US" i="1" dirty="0"/>
              <a:t>int</a:t>
            </a:r>
            <a:r>
              <a:rPr lang="zh-CN" altLang="en-US" i="1" dirty="0"/>
              <a:t>型变量的地址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 = &amp;</a:t>
            </a:r>
            <a:r>
              <a:rPr lang="en-US" dirty="0" err="1"/>
              <a:t>i</a:t>
            </a:r>
            <a:r>
              <a:rPr lang="en-US" dirty="0"/>
              <a:t> ; </a:t>
            </a:r>
            <a:r>
              <a:rPr lang="en-US" i="1" dirty="0"/>
              <a:t>//&amp;</a:t>
            </a:r>
            <a:r>
              <a:rPr lang="en-US" i="1" dirty="0" err="1"/>
              <a:t>i</a:t>
            </a:r>
            <a:r>
              <a:rPr lang="zh-CN" altLang="en-US" i="1" dirty="0"/>
              <a:t>得到</a:t>
            </a:r>
            <a:r>
              <a:rPr lang="en-US" i="1" dirty="0"/>
              <a:t>int</a:t>
            </a:r>
            <a:r>
              <a:rPr lang="zh-CN" altLang="en-US" i="1" dirty="0"/>
              <a:t>型变量</a:t>
            </a:r>
            <a:r>
              <a:rPr lang="en-US" i="1" dirty="0" err="1"/>
              <a:t>i</a:t>
            </a:r>
            <a:r>
              <a:rPr lang="zh-CN" altLang="en-US" i="1" dirty="0"/>
              <a:t>的地址，赋值给变量</a:t>
            </a:r>
            <a:r>
              <a:rPr lang="en-US" i="1" dirty="0"/>
              <a:t>p</a:t>
            </a:r>
            <a:r>
              <a:rPr lang="zh-CN" altLang="en-US" i="1" dirty="0"/>
              <a:t>。两者类型都是</a:t>
            </a:r>
            <a:r>
              <a:rPr lang="en-US" i="1" dirty="0"/>
              <a:t>int *</a:t>
            </a:r>
            <a:br>
              <a:rPr lang="en-US" dirty="0"/>
            </a:br>
            <a:r>
              <a:rPr lang="en-US" dirty="0"/>
              <a:t>*p = 3;  </a:t>
            </a:r>
            <a:r>
              <a:rPr lang="en-US" i="1" dirty="0"/>
              <a:t>// *p</a:t>
            </a:r>
            <a:r>
              <a:rPr lang="zh-CN" altLang="en-US" i="1" dirty="0"/>
              <a:t>得到</a:t>
            </a:r>
            <a:r>
              <a:rPr lang="en-US" i="1" dirty="0"/>
              <a:t>p</a:t>
            </a:r>
            <a:r>
              <a:rPr lang="zh-CN" altLang="en-US" i="1" dirty="0"/>
              <a:t>指向的那个变量，即</a:t>
            </a:r>
            <a:r>
              <a:rPr lang="en-US" i="1" dirty="0" err="1"/>
              <a:t>i</a:t>
            </a:r>
            <a:r>
              <a:rPr lang="zh-CN" altLang="en-US" i="1" dirty="0"/>
              <a:t>。因此这句命令相当于</a:t>
            </a:r>
            <a:r>
              <a:rPr lang="en-US" i="1" dirty="0"/>
              <a:t>: </a:t>
            </a:r>
            <a:r>
              <a:rPr lang="en-US" i="1" dirty="0" err="1"/>
              <a:t>i</a:t>
            </a:r>
            <a:r>
              <a:rPr lang="en-US" i="1" dirty="0"/>
              <a:t> = 3;</a:t>
            </a:r>
            <a:br>
              <a:rPr lang="en-US" dirty="0"/>
            </a:br>
            <a:r>
              <a:rPr lang="en-US" dirty="0"/>
              <a:t>int  &amp;r2{*p} ; </a:t>
            </a:r>
            <a:r>
              <a:rPr lang="en-US" i="1" dirty="0"/>
              <a:t>// int</a:t>
            </a:r>
            <a:r>
              <a:rPr lang="zh-CN" altLang="en-US" i="1" dirty="0"/>
              <a:t>型引用变量</a:t>
            </a:r>
            <a:r>
              <a:rPr lang="en-US" i="1" dirty="0"/>
              <a:t>r2</a:t>
            </a:r>
            <a:r>
              <a:rPr lang="zh-CN" altLang="en-US" i="1" dirty="0"/>
              <a:t>引用的变量是</a:t>
            </a:r>
            <a:r>
              <a:rPr lang="en-US" i="1" dirty="0"/>
              <a:t>*p</a:t>
            </a:r>
            <a:r>
              <a:rPr lang="zh-CN" altLang="en-US" i="1" dirty="0"/>
              <a:t>，即</a:t>
            </a:r>
            <a:r>
              <a:rPr lang="en-US" i="1" dirty="0" err="1"/>
              <a:t>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3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4F47178-F18F-47EF-A93D-AB31ADDA8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7" y="122736"/>
            <a:ext cx="6562255" cy="2881189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C942E4B-C733-474A-B0C3-5EE7E5C496E5}"/>
              </a:ext>
            </a:extLst>
          </p:cNvPr>
          <p:cNvGraphicFramePr>
            <a:graphicFrameLocks noGrp="1"/>
          </p:cNvGraphicFramePr>
          <p:nvPr/>
        </p:nvGraphicFramePr>
        <p:xfrm>
          <a:off x="8045095" y="441688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F6E9AB8F-6ACE-418B-AF1B-6BD210B60C5F}"/>
              </a:ext>
            </a:extLst>
          </p:cNvPr>
          <p:cNvGrpSpPr/>
          <p:nvPr/>
        </p:nvGrpSpPr>
        <p:grpSpPr>
          <a:xfrm>
            <a:off x="7541972" y="2270334"/>
            <a:ext cx="2531058" cy="563271"/>
            <a:chOff x="7541972" y="2270334"/>
            <a:chExt cx="2531058" cy="563271"/>
          </a:xfrm>
        </p:grpSpPr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D3DA25CA-96E3-4F5B-9237-A48295D99125}"/>
                </a:ext>
              </a:extLst>
            </p:cNvPr>
            <p:cNvSpPr/>
            <p:nvPr/>
          </p:nvSpPr>
          <p:spPr>
            <a:xfrm>
              <a:off x="7541972" y="2270334"/>
              <a:ext cx="212140" cy="5632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1CCCB-BD28-4051-A16C-12E92B6FE4B5}"/>
                </a:ext>
              </a:extLst>
            </p:cNvPr>
            <p:cNvSpPr txBox="1"/>
            <p:nvPr/>
          </p:nvSpPr>
          <p:spPr>
            <a:xfrm>
              <a:off x="8045095" y="2333549"/>
              <a:ext cx="202793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600" dirty="0"/>
                <a:t>绕道顶点</a:t>
              </a:r>
              <a:r>
                <a:rPr lang="en-US" altLang="zh-CN" sz="2600" dirty="0"/>
                <a:t>0</a:t>
              </a:r>
              <a:endParaRPr lang="en-US" sz="2600" dirty="0"/>
            </a:p>
          </p:txBody>
        </p:sp>
      </p:grp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F937DB50-CFEB-4B66-AEEF-874585B3F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25052"/>
              </p:ext>
            </p:extLst>
          </p:nvPr>
        </p:nvGraphicFramePr>
        <p:xfrm>
          <a:off x="5293361" y="3176353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graphicFrame>
        <p:nvGraphicFramePr>
          <p:cNvPr id="17" name="Table 10">
            <a:extLst>
              <a:ext uri="{FF2B5EF4-FFF2-40B4-BE49-F238E27FC236}">
                <a16:creationId xmlns:a16="http://schemas.microsoft.com/office/drawing/2014/main" id="{EFD7BF6B-94EC-4AE0-82D3-5A8A89DA2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194876"/>
              </p:ext>
            </p:extLst>
          </p:nvPr>
        </p:nvGraphicFramePr>
        <p:xfrm>
          <a:off x="8045095" y="3176353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C8030451-680E-4648-9E1F-26E3A4E7C185}"/>
              </a:ext>
            </a:extLst>
          </p:cNvPr>
          <p:cNvGrpSpPr/>
          <p:nvPr/>
        </p:nvGrpSpPr>
        <p:grpSpPr>
          <a:xfrm>
            <a:off x="5424830" y="431765"/>
            <a:ext cx="1984251" cy="1689643"/>
            <a:chOff x="5424830" y="431765"/>
            <a:chExt cx="1984251" cy="1689643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C3CA7F4-07B1-4A54-AB12-6519A04F80CA}"/>
                </a:ext>
              </a:extLst>
            </p:cNvPr>
            <p:cNvCxnSpPr>
              <a:cxnSpLocks/>
            </p:cNvCxnSpPr>
            <p:nvPr/>
          </p:nvCxnSpPr>
          <p:spPr>
            <a:xfrm>
              <a:off x="5610758" y="431765"/>
              <a:ext cx="0" cy="168964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DE2C7D4-C5F4-4A82-9186-7D26EABA7DD3}"/>
                </a:ext>
              </a:extLst>
            </p:cNvPr>
            <p:cNvCxnSpPr>
              <a:cxnSpLocks/>
            </p:cNvCxnSpPr>
            <p:nvPr/>
          </p:nvCxnSpPr>
          <p:spPr>
            <a:xfrm>
              <a:off x="5424830" y="626411"/>
              <a:ext cx="198425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DC2EAD6-C95D-4F06-9D60-5E471162D612}"/>
                </a:ext>
              </a:extLst>
            </p:cNvPr>
            <p:cNvCxnSpPr>
              <a:cxnSpLocks/>
            </p:cNvCxnSpPr>
            <p:nvPr/>
          </p:nvCxnSpPr>
          <p:spPr>
            <a:xfrm>
              <a:off x="5477867" y="512064"/>
              <a:ext cx="1736749" cy="148132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A7C5E0C6-C3F2-4FD6-A4D2-E6F53CA50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206" y="4981203"/>
            <a:ext cx="8029321" cy="192021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D5E06C3-CA99-4E14-988A-C27CBA287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734" y="3690610"/>
            <a:ext cx="442911" cy="1942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9716C8-FAE1-4C19-99CB-9037BEA61CC0}"/>
              </a:ext>
            </a:extLst>
          </p:cNvPr>
          <p:cNvSpPr txBox="1"/>
          <p:nvPr/>
        </p:nvSpPr>
        <p:spPr>
          <a:xfrm>
            <a:off x="673769" y="3429000"/>
            <a:ext cx="4292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D[</a:t>
            </a:r>
            <a:r>
              <a:rPr lang="en-US" altLang="zh-CN" sz="2800" dirty="0"/>
              <a:t>3</a:t>
            </a:r>
            <a:r>
              <a:rPr lang="en-US" sz="2800" dirty="0"/>
              <a:t>][</a:t>
            </a:r>
            <a:r>
              <a:rPr lang="en-US" altLang="zh-CN" sz="2800" dirty="0"/>
              <a:t>0</a:t>
            </a:r>
            <a:r>
              <a:rPr lang="en-US" sz="2800" dirty="0"/>
              <a:t>]+ D[</a:t>
            </a:r>
            <a:r>
              <a:rPr lang="en-US" altLang="zh-CN" sz="2800" dirty="0"/>
              <a:t>0</a:t>
            </a:r>
            <a:r>
              <a:rPr lang="en-US" sz="2800" dirty="0"/>
              <a:t>][</a:t>
            </a:r>
            <a:r>
              <a:rPr lang="en-US" altLang="zh-CN" sz="2800" dirty="0"/>
              <a:t>1</a:t>
            </a:r>
            <a:r>
              <a:rPr lang="en-US" sz="2800" dirty="0"/>
              <a:t>] &lt; D[</a:t>
            </a:r>
            <a:r>
              <a:rPr lang="en-US" altLang="zh-CN" sz="2800" dirty="0"/>
              <a:t>3</a:t>
            </a:r>
            <a:r>
              <a:rPr lang="en-US" sz="2800" dirty="0"/>
              <a:t>][</a:t>
            </a:r>
            <a:r>
              <a:rPr lang="en-US" altLang="zh-CN" sz="2800" dirty="0"/>
              <a:t>1</a:t>
            </a:r>
            <a:r>
              <a:rPr lang="en-US" sz="2800" dirty="0"/>
              <a:t>]</a:t>
            </a:r>
            <a:r>
              <a:rPr lang="zh-CN" altLang="en-US" sz="2800" dirty="0"/>
              <a:t>？</a:t>
            </a:r>
            <a:endParaRPr lang="en-US" sz="2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21E1987-6BB6-4EF6-8DF4-07F2381AE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548" y="3709338"/>
            <a:ext cx="442911" cy="19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4229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4F47178-F18F-47EF-A93D-AB31ADDA8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7" y="122736"/>
            <a:ext cx="6562255" cy="2881189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C942E4B-C733-474A-B0C3-5EE7E5C496E5}"/>
              </a:ext>
            </a:extLst>
          </p:cNvPr>
          <p:cNvGraphicFramePr>
            <a:graphicFrameLocks noGrp="1"/>
          </p:cNvGraphicFramePr>
          <p:nvPr/>
        </p:nvGraphicFramePr>
        <p:xfrm>
          <a:off x="8045095" y="441688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F6E9AB8F-6ACE-418B-AF1B-6BD210B60C5F}"/>
              </a:ext>
            </a:extLst>
          </p:cNvPr>
          <p:cNvGrpSpPr/>
          <p:nvPr/>
        </p:nvGrpSpPr>
        <p:grpSpPr>
          <a:xfrm>
            <a:off x="7541972" y="2270334"/>
            <a:ext cx="2531058" cy="563271"/>
            <a:chOff x="7541972" y="2270334"/>
            <a:chExt cx="2531058" cy="563271"/>
          </a:xfrm>
        </p:grpSpPr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D3DA25CA-96E3-4F5B-9237-A48295D99125}"/>
                </a:ext>
              </a:extLst>
            </p:cNvPr>
            <p:cNvSpPr/>
            <p:nvPr/>
          </p:nvSpPr>
          <p:spPr>
            <a:xfrm>
              <a:off x="7541972" y="2270334"/>
              <a:ext cx="212140" cy="5632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1CCCB-BD28-4051-A16C-12E92B6FE4B5}"/>
                </a:ext>
              </a:extLst>
            </p:cNvPr>
            <p:cNvSpPr txBox="1"/>
            <p:nvPr/>
          </p:nvSpPr>
          <p:spPr>
            <a:xfrm>
              <a:off x="8045095" y="2333549"/>
              <a:ext cx="202793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600" dirty="0"/>
                <a:t>绕道顶点</a:t>
              </a:r>
              <a:r>
                <a:rPr lang="en-US" altLang="zh-CN" sz="2600" dirty="0"/>
                <a:t>0</a:t>
              </a:r>
              <a:endParaRPr lang="en-US" sz="2600" dirty="0"/>
            </a:p>
          </p:txBody>
        </p:sp>
      </p:grp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F937DB50-CFEB-4B66-AEEF-874585B3F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560702"/>
              </p:ext>
            </p:extLst>
          </p:nvPr>
        </p:nvGraphicFramePr>
        <p:xfrm>
          <a:off x="5293361" y="3176353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graphicFrame>
        <p:nvGraphicFramePr>
          <p:cNvPr id="17" name="Table 10">
            <a:extLst>
              <a:ext uri="{FF2B5EF4-FFF2-40B4-BE49-F238E27FC236}">
                <a16:creationId xmlns:a16="http://schemas.microsoft.com/office/drawing/2014/main" id="{EFD7BF6B-94EC-4AE0-82D3-5A8A89DA2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662960"/>
              </p:ext>
            </p:extLst>
          </p:nvPr>
        </p:nvGraphicFramePr>
        <p:xfrm>
          <a:off x="8045095" y="3176353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C8030451-680E-4648-9E1F-26E3A4E7C185}"/>
              </a:ext>
            </a:extLst>
          </p:cNvPr>
          <p:cNvGrpSpPr/>
          <p:nvPr/>
        </p:nvGrpSpPr>
        <p:grpSpPr>
          <a:xfrm>
            <a:off x="5424830" y="431765"/>
            <a:ext cx="1984251" cy="1689643"/>
            <a:chOff x="5424830" y="431765"/>
            <a:chExt cx="1984251" cy="1689643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C3CA7F4-07B1-4A54-AB12-6519A04F80CA}"/>
                </a:ext>
              </a:extLst>
            </p:cNvPr>
            <p:cNvCxnSpPr>
              <a:cxnSpLocks/>
            </p:cNvCxnSpPr>
            <p:nvPr/>
          </p:nvCxnSpPr>
          <p:spPr>
            <a:xfrm>
              <a:off x="5610758" y="431765"/>
              <a:ext cx="0" cy="168964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DE2C7D4-C5F4-4A82-9186-7D26EABA7DD3}"/>
                </a:ext>
              </a:extLst>
            </p:cNvPr>
            <p:cNvCxnSpPr>
              <a:cxnSpLocks/>
            </p:cNvCxnSpPr>
            <p:nvPr/>
          </p:nvCxnSpPr>
          <p:spPr>
            <a:xfrm>
              <a:off x="5424830" y="626411"/>
              <a:ext cx="198425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DC2EAD6-C95D-4F06-9D60-5E471162D612}"/>
                </a:ext>
              </a:extLst>
            </p:cNvPr>
            <p:cNvCxnSpPr>
              <a:cxnSpLocks/>
            </p:cNvCxnSpPr>
            <p:nvPr/>
          </p:nvCxnSpPr>
          <p:spPr>
            <a:xfrm>
              <a:off x="5477867" y="512064"/>
              <a:ext cx="1736749" cy="148132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A7C5E0C6-C3F2-4FD6-A4D2-E6F53CA50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206" y="4981203"/>
            <a:ext cx="8029321" cy="192021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D5E06C3-CA99-4E14-988A-C27CBA287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734" y="3690610"/>
            <a:ext cx="442911" cy="1942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9716C8-FAE1-4C19-99CB-9037BEA61CC0}"/>
              </a:ext>
            </a:extLst>
          </p:cNvPr>
          <p:cNvSpPr txBox="1"/>
          <p:nvPr/>
        </p:nvSpPr>
        <p:spPr>
          <a:xfrm>
            <a:off x="673769" y="3429000"/>
            <a:ext cx="4292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D[</a:t>
            </a:r>
            <a:r>
              <a:rPr lang="en-US" altLang="zh-CN" sz="2800" dirty="0"/>
              <a:t>3</a:t>
            </a:r>
            <a:r>
              <a:rPr lang="en-US" sz="2800" dirty="0"/>
              <a:t>][</a:t>
            </a:r>
            <a:r>
              <a:rPr lang="en-US" altLang="zh-CN" sz="2800" dirty="0"/>
              <a:t>0</a:t>
            </a:r>
            <a:r>
              <a:rPr lang="en-US" sz="2800" dirty="0"/>
              <a:t>]+ D[</a:t>
            </a:r>
            <a:r>
              <a:rPr lang="en-US" altLang="zh-CN" sz="2800" dirty="0"/>
              <a:t>0</a:t>
            </a:r>
            <a:r>
              <a:rPr lang="en-US" sz="2800" dirty="0"/>
              <a:t>][</a:t>
            </a:r>
            <a:r>
              <a:rPr lang="en-US" altLang="zh-CN" sz="2800" dirty="0"/>
              <a:t>2</a:t>
            </a:r>
            <a:r>
              <a:rPr lang="en-US" sz="2800" dirty="0"/>
              <a:t>] &lt; D[</a:t>
            </a:r>
            <a:r>
              <a:rPr lang="en-US" altLang="zh-CN" sz="2800" dirty="0"/>
              <a:t>3</a:t>
            </a:r>
            <a:r>
              <a:rPr lang="en-US" sz="2800" dirty="0"/>
              <a:t>][</a:t>
            </a:r>
            <a:r>
              <a:rPr lang="en-US" altLang="zh-CN" sz="2800" dirty="0"/>
              <a:t>2</a:t>
            </a:r>
            <a:r>
              <a:rPr lang="en-US" sz="2800" dirty="0"/>
              <a:t>]</a:t>
            </a:r>
            <a:r>
              <a:rPr lang="zh-CN" altLang="en-US" sz="2800" dirty="0"/>
              <a:t>？</a:t>
            </a:r>
            <a:endParaRPr lang="en-US" sz="2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21E1987-6BB6-4EF6-8DF4-07F2381AE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548" y="3709338"/>
            <a:ext cx="442911" cy="19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2502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4F47178-F18F-47EF-A93D-AB31ADDA8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7" y="122736"/>
            <a:ext cx="6562255" cy="2881189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C942E4B-C733-474A-B0C3-5EE7E5C496E5}"/>
              </a:ext>
            </a:extLst>
          </p:cNvPr>
          <p:cNvGraphicFramePr>
            <a:graphicFrameLocks noGrp="1"/>
          </p:cNvGraphicFramePr>
          <p:nvPr/>
        </p:nvGraphicFramePr>
        <p:xfrm>
          <a:off x="8045095" y="441688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F6E9AB8F-6ACE-418B-AF1B-6BD210B60C5F}"/>
              </a:ext>
            </a:extLst>
          </p:cNvPr>
          <p:cNvGrpSpPr/>
          <p:nvPr/>
        </p:nvGrpSpPr>
        <p:grpSpPr>
          <a:xfrm>
            <a:off x="7541972" y="2270334"/>
            <a:ext cx="2531058" cy="563271"/>
            <a:chOff x="7541972" y="2270334"/>
            <a:chExt cx="2531058" cy="563271"/>
          </a:xfrm>
        </p:grpSpPr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D3DA25CA-96E3-4F5B-9237-A48295D99125}"/>
                </a:ext>
              </a:extLst>
            </p:cNvPr>
            <p:cNvSpPr/>
            <p:nvPr/>
          </p:nvSpPr>
          <p:spPr>
            <a:xfrm>
              <a:off x="7541972" y="2270334"/>
              <a:ext cx="212140" cy="5632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1CCCB-BD28-4051-A16C-12E92B6FE4B5}"/>
                </a:ext>
              </a:extLst>
            </p:cNvPr>
            <p:cNvSpPr txBox="1"/>
            <p:nvPr/>
          </p:nvSpPr>
          <p:spPr>
            <a:xfrm>
              <a:off x="8045095" y="2333549"/>
              <a:ext cx="202793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600" dirty="0"/>
                <a:t>绕道顶点</a:t>
              </a:r>
              <a:r>
                <a:rPr lang="en-US" altLang="zh-CN" sz="2600" dirty="0"/>
                <a:t>1</a:t>
              </a:r>
              <a:endParaRPr lang="en-US" sz="2600" dirty="0"/>
            </a:p>
          </p:txBody>
        </p:sp>
      </p:grp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F937DB50-CFEB-4B66-AEEF-874585B3F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151286"/>
              </p:ext>
            </p:extLst>
          </p:nvPr>
        </p:nvGraphicFramePr>
        <p:xfrm>
          <a:off x="5293361" y="3176353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graphicFrame>
        <p:nvGraphicFramePr>
          <p:cNvPr id="17" name="Table 10">
            <a:extLst>
              <a:ext uri="{FF2B5EF4-FFF2-40B4-BE49-F238E27FC236}">
                <a16:creationId xmlns:a16="http://schemas.microsoft.com/office/drawing/2014/main" id="{EFD7BF6B-94EC-4AE0-82D3-5A8A89DA2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866130"/>
              </p:ext>
            </p:extLst>
          </p:nvPr>
        </p:nvGraphicFramePr>
        <p:xfrm>
          <a:off x="8045095" y="3176353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3CA7F4-07B1-4A54-AB12-6519A04F80CA}"/>
              </a:ext>
            </a:extLst>
          </p:cNvPr>
          <p:cNvCxnSpPr>
            <a:cxnSpLocks/>
          </p:cNvCxnSpPr>
          <p:nvPr/>
        </p:nvCxnSpPr>
        <p:spPr>
          <a:xfrm>
            <a:off x="6084891" y="431765"/>
            <a:ext cx="0" cy="16896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E2C7D4-C5F4-4A82-9186-7D26EABA7DD3}"/>
              </a:ext>
            </a:extLst>
          </p:cNvPr>
          <p:cNvCxnSpPr>
            <a:cxnSpLocks/>
          </p:cNvCxnSpPr>
          <p:nvPr/>
        </p:nvCxnSpPr>
        <p:spPr>
          <a:xfrm>
            <a:off x="5397208" y="1007411"/>
            <a:ext cx="19842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C2EAD6-C95D-4F06-9D60-5E471162D612}"/>
              </a:ext>
            </a:extLst>
          </p:cNvPr>
          <p:cNvCxnSpPr>
            <a:cxnSpLocks/>
          </p:cNvCxnSpPr>
          <p:nvPr/>
        </p:nvCxnSpPr>
        <p:spPr>
          <a:xfrm>
            <a:off x="5477867" y="512064"/>
            <a:ext cx="1736749" cy="14813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A7C5E0C6-C3F2-4FD6-A4D2-E6F53CA50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206" y="4981203"/>
            <a:ext cx="8029321" cy="192021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D5E06C3-CA99-4E14-988A-C27CBA287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734" y="3690610"/>
            <a:ext cx="442911" cy="1942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9716C8-FAE1-4C19-99CB-9037BEA61CC0}"/>
              </a:ext>
            </a:extLst>
          </p:cNvPr>
          <p:cNvSpPr txBox="1"/>
          <p:nvPr/>
        </p:nvSpPr>
        <p:spPr>
          <a:xfrm>
            <a:off x="673769" y="3429000"/>
            <a:ext cx="4292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D[</a:t>
            </a:r>
            <a:r>
              <a:rPr lang="en-US" altLang="zh-CN" sz="2800" dirty="0"/>
              <a:t>0</a:t>
            </a:r>
            <a:r>
              <a:rPr lang="en-US" sz="2800" dirty="0"/>
              <a:t>][</a:t>
            </a:r>
            <a:r>
              <a:rPr lang="en-US" altLang="zh-CN" sz="2800" dirty="0"/>
              <a:t>1</a:t>
            </a:r>
            <a:r>
              <a:rPr lang="en-US" sz="2800" dirty="0"/>
              <a:t>]+ D[</a:t>
            </a:r>
            <a:r>
              <a:rPr lang="en-US" altLang="zh-CN" sz="2800" dirty="0"/>
              <a:t>1</a:t>
            </a:r>
            <a:r>
              <a:rPr lang="en-US" sz="2800" dirty="0"/>
              <a:t>][</a:t>
            </a:r>
            <a:r>
              <a:rPr lang="en-US" altLang="zh-CN" sz="2800" dirty="0"/>
              <a:t>2</a:t>
            </a:r>
            <a:r>
              <a:rPr lang="en-US" sz="2800" dirty="0"/>
              <a:t>] &lt; D[</a:t>
            </a:r>
            <a:r>
              <a:rPr lang="en-US" altLang="zh-CN" sz="2800" dirty="0"/>
              <a:t>0</a:t>
            </a:r>
            <a:r>
              <a:rPr lang="en-US" sz="2800" dirty="0"/>
              <a:t>][</a:t>
            </a:r>
            <a:r>
              <a:rPr lang="en-US" altLang="zh-CN" sz="2800" dirty="0"/>
              <a:t>2</a:t>
            </a:r>
            <a:r>
              <a:rPr lang="en-US" sz="2800" dirty="0"/>
              <a:t>]</a:t>
            </a:r>
            <a:r>
              <a:rPr lang="zh-CN" altLang="en-US" sz="2800" dirty="0"/>
              <a:t>？</a:t>
            </a:r>
            <a:endParaRPr lang="en-US" sz="2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21E1987-6BB6-4EF6-8DF4-07F2381AE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548" y="3709338"/>
            <a:ext cx="442911" cy="19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128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4F47178-F18F-47EF-A93D-AB31ADDA8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7" y="122736"/>
            <a:ext cx="6562255" cy="2881189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C942E4B-C733-474A-B0C3-5EE7E5C496E5}"/>
              </a:ext>
            </a:extLst>
          </p:cNvPr>
          <p:cNvGraphicFramePr>
            <a:graphicFrameLocks noGrp="1"/>
          </p:cNvGraphicFramePr>
          <p:nvPr/>
        </p:nvGraphicFramePr>
        <p:xfrm>
          <a:off x="8045095" y="441688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F6E9AB8F-6ACE-418B-AF1B-6BD210B60C5F}"/>
              </a:ext>
            </a:extLst>
          </p:cNvPr>
          <p:cNvGrpSpPr/>
          <p:nvPr/>
        </p:nvGrpSpPr>
        <p:grpSpPr>
          <a:xfrm>
            <a:off x="7541972" y="2270334"/>
            <a:ext cx="2531058" cy="563271"/>
            <a:chOff x="7541972" y="2270334"/>
            <a:chExt cx="2531058" cy="563271"/>
          </a:xfrm>
        </p:grpSpPr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D3DA25CA-96E3-4F5B-9237-A48295D99125}"/>
                </a:ext>
              </a:extLst>
            </p:cNvPr>
            <p:cNvSpPr/>
            <p:nvPr/>
          </p:nvSpPr>
          <p:spPr>
            <a:xfrm>
              <a:off x="7541972" y="2270334"/>
              <a:ext cx="212140" cy="5632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1CCCB-BD28-4051-A16C-12E92B6FE4B5}"/>
                </a:ext>
              </a:extLst>
            </p:cNvPr>
            <p:cNvSpPr txBox="1"/>
            <p:nvPr/>
          </p:nvSpPr>
          <p:spPr>
            <a:xfrm>
              <a:off x="8045095" y="2333549"/>
              <a:ext cx="202793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600" dirty="0"/>
                <a:t>绕道顶点</a:t>
              </a:r>
              <a:r>
                <a:rPr lang="en-US" altLang="zh-CN" sz="2600" dirty="0"/>
                <a:t>1</a:t>
              </a:r>
              <a:endParaRPr lang="en-US" sz="2600" dirty="0"/>
            </a:p>
          </p:txBody>
        </p:sp>
      </p:grp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F937DB50-CFEB-4B66-AEEF-874585B3F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915336"/>
              </p:ext>
            </p:extLst>
          </p:nvPr>
        </p:nvGraphicFramePr>
        <p:xfrm>
          <a:off x="5293361" y="3176353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graphicFrame>
        <p:nvGraphicFramePr>
          <p:cNvPr id="17" name="Table 10">
            <a:extLst>
              <a:ext uri="{FF2B5EF4-FFF2-40B4-BE49-F238E27FC236}">
                <a16:creationId xmlns:a16="http://schemas.microsoft.com/office/drawing/2014/main" id="{EFD7BF6B-94EC-4AE0-82D3-5A8A89DA2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867931"/>
              </p:ext>
            </p:extLst>
          </p:nvPr>
        </p:nvGraphicFramePr>
        <p:xfrm>
          <a:off x="8045095" y="3176353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3CA7F4-07B1-4A54-AB12-6519A04F80CA}"/>
              </a:ext>
            </a:extLst>
          </p:cNvPr>
          <p:cNvCxnSpPr>
            <a:cxnSpLocks/>
          </p:cNvCxnSpPr>
          <p:nvPr/>
        </p:nvCxnSpPr>
        <p:spPr>
          <a:xfrm>
            <a:off x="6084891" y="431765"/>
            <a:ext cx="0" cy="16896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E2C7D4-C5F4-4A82-9186-7D26EABA7DD3}"/>
              </a:ext>
            </a:extLst>
          </p:cNvPr>
          <p:cNvCxnSpPr>
            <a:cxnSpLocks/>
          </p:cNvCxnSpPr>
          <p:nvPr/>
        </p:nvCxnSpPr>
        <p:spPr>
          <a:xfrm>
            <a:off x="5397208" y="1007411"/>
            <a:ext cx="19842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C2EAD6-C95D-4F06-9D60-5E471162D612}"/>
              </a:ext>
            </a:extLst>
          </p:cNvPr>
          <p:cNvCxnSpPr>
            <a:cxnSpLocks/>
          </p:cNvCxnSpPr>
          <p:nvPr/>
        </p:nvCxnSpPr>
        <p:spPr>
          <a:xfrm>
            <a:off x="5477867" y="512064"/>
            <a:ext cx="1736749" cy="14813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A7C5E0C6-C3F2-4FD6-A4D2-E6F53CA50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206" y="4981203"/>
            <a:ext cx="8029321" cy="192021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D5E06C3-CA99-4E14-988A-C27CBA287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734" y="3690610"/>
            <a:ext cx="442911" cy="1942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9716C8-FAE1-4C19-99CB-9037BEA61CC0}"/>
              </a:ext>
            </a:extLst>
          </p:cNvPr>
          <p:cNvSpPr txBox="1"/>
          <p:nvPr/>
        </p:nvSpPr>
        <p:spPr>
          <a:xfrm>
            <a:off x="673769" y="3429000"/>
            <a:ext cx="4292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D[</a:t>
            </a:r>
            <a:r>
              <a:rPr lang="en-US" altLang="zh-CN" sz="2800" dirty="0"/>
              <a:t>0</a:t>
            </a:r>
            <a:r>
              <a:rPr lang="en-US" sz="2800" dirty="0"/>
              <a:t>][</a:t>
            </a:r>
            <a:r>
              <a:rPr lang="en-US" altLang="zh-CN" sz="2800" dirty="0"/>
              <a:t>1</a:t>
            </a:r>
            <a:r>
              <a:rPr lang="en-US" sz="2800" dirty="0"/>
              <a:t>]+ D[</a:t>
            </a:r>
            <a:r>
              <a:rPr lang="en-US" altLang="zh-CN" sz="2800" dirty="0"/>
              <a:t>1</a:t>
            </a:r>
            <a:r>
              <a:rPr lang="en-US" sz="2800" dirty="0"/>
              <a:t>][</a:t>
            </a:r>
            <a:r>
              <a:rPr lang="en-US" altLang="zh-CN" sz="2800" dirty="0"/>
              <a:t>2</a:t>
            </a:r>
            <a:r>
              <a:rPr lang="en-US" sz="2800" dirty="0"/>
              <a:t>] &lt; D[</a:t>
            </a:r>
            <a:r>
              <a:rPr lang="en-US" altLang="zh-CN" sz="2800" dirty="0"/>
              <a:t>0</a:t>
            </a:r>
            <a:r>
              <a:rPr lang="en-US" sz="2800" dirty="0"/>
              <a:t>][</a:t>
            </a:r>
            <a:r>
              <a:rPr lang="en-US" altLang="zh-CN" sz="2800" dirty="0"/>
              <a:t>2</a:t>
            </a:r>
            <a:r>
              <a:rPr lang="en-US" sz="2800" dirty="0"/>
              <a:t>]</a:t>
            </a:r>
            <a:r>
              <a:rPr lang="zh-CN" altLang="en-US" sz="2800" dirty="0"/>
              <a:t>？</a:t>
            </a:r>
            <a:endParaRPr lang="en-US" sz="2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21E1987-6BB6-4EF6-8DF4-07F2381AE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548" y="3709338"/>
            <a:ext cx="442911" cy="19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9515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7C01815-23B3-484C-AEF8-7249EA861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12" y="441865"/>
            <a:ext cx="10665145" cy="483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0267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82C6BA2-85A4-4134-9E53-D0FDA8618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04" y="545961"/>
            <a:ext cx="9754004" cy="513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0439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182E8B0-B837-4D35-BACD-8D89FDCF4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22" y="550094"/>
            <a:ext cx="10131888" cy="347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5903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8459311-5EC9-49AB-8D19-6EE935B37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070" y="652828"/>
            <a:ext cx="4373328" cy="482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3848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C45B8C-AC6F-47FC-8937-3E516C06D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1" y="308323"/>
            <a:ext cx="10515600" cy="4351338"/>
          </a:xfrm>
        </p:spPr>
        <p:txBody>
          <a:bodyPr/>
          <a:lstStyle/>
          <a:p>
            <a:r>
              <a:rPr lang="zh-CN" altLang="en-US" dirty="0"/>
              <a:t>根据路径矩阵</a:t>
            </a:r>
            <a:r>
              <a:rPr lang="en-US" dirty="0"/>
              <a:t>P</a:t>
            </a:r>
            <a:r>
              <a:rPr lang="zh-CN" altLang="en-US" dirty="0"/>
              <a:t>，对于任何一对顶点</a:t>
            </a:r>
            <a:r>
              <a:rPr lang="en-US" dirty="0"/>
              <a:t>u</a:t>
            </a:r>
            <a:r>
              <a:rPr lang="zh-CN" altLang="en-US" dirty="0"/>
              <a:t>、</a:t>
            </a:r>
            <a:r>
              <a:rPr lang="en-US" dirty="0"/>
              <a:t>v</a:t>
            </a:r>
            <a:r>
              <a:rPr lang="zh-CN" altLang="en-US" dirty="0"/>
              <a:t>，其路径可以从终点倒过来追踪到起点。即终点是</a:t>
            </a:r>
            <a:r>
              <a:rPr lang="en-US" dirty="0"/>
              <a:t>v</a:t>
            </a:r>
            <a:r>
              <a:rPr lang="zh-CN" altLang="en-US" dirty="0"/>
              <a:t>，其前一个顶点是</a:t>
            </a:r>
            <a:r>
              <a:rPr lang="en-US" dirty="0"/>
              <a:t> P[u][v]</a:t>
            </a:r>
            <a:r>
              <a:rPr lang="zh-CN" altLang="en-US" dirty="0"/>
              <a:t>，再前一个顶点是</a:t>
            </a:r>
            <a:r>
              <a:rPr lang="en-US" dirty="0"/>
              <a:t>P[u][ P[u][v] ]</a:t>
            </a:r>
            <a:r>
              <a:rPr lang="zh-CN" altLang="en-US" dirty="0"/>
              <a:t>，</a:t>
            </a:r>
            <a:r>
              <a:rPr lang="en-US" dirty="0"/>
              <a:t>…...</a:t>
            </a:r>
            <a:r>
              <a:rPr lang="zh-CN" altLang="en-US" dirty="0"/>
              <a:t>。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4FA65B-1162-4E3E-ADA1-267AFBA93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737" y="1912064"/>
            <a:ext cx="6545456" cy="473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8050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7F983-2072-4362-84CE-F8C72873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D0E60-DF8A-4D2F-B965-71946CE8A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606"/>
            <a:ext cx="10515600" cy="422075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 err="1"/>
              <a:t>Youtube</a:t>
            </a:r>
            <a:r>
              <a:rPr lang="zh-CN" altLang="en-US" dirty="0"/>
              <a:t>频道：</a:t>
            </a:r>
            <a:r>
              <a:rPr lang="en-US" altLang="zh-CN" dirty="0">
                <a:hlinkClick r:id="rId2"/>
              </a:rPr>
              <a:t>https://www.youtube.com/c/hwdong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/>
              <a:t>Twitter</a:t>
            </a:r>
            <a:r>
              <a:rPr lang="zh-CN" altLang="en-US" dirty="0"/>
              <a:t>推特</a:t>
            </a:r>
            <a:r>
              <a:rPr lang="en-US" altLang="zh-CN" dirty="0"/>
              <a:t>: </a:t>
            </a:r>
            <a:r>
              <a:rPr lang="en-US" altLang="zh-CN" dirty="0">
                <a:hlinkClick r:id="rId3"/>
              </a:rPr>
              <a:t>https://twitter.com/hwdong 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dirty="0"/>
              <a:t>博客：</a:t>
            </a:r>
            <a:r>
              <a:rPr lang="en-US" altLang="zh-CN" dirty="0">
                <a:hlinkClick r:id="rId4"/>
              </a:rPr>
              <a:t>https://hwdong-net.github</a:t>
            </a:r>
            <a:r>
              <a:rPr lang="en-US" altLang="zh-CN">
                <a:hlinkClick r:id="rId4"/>
              </a:rPr>
              <a:t>.io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7165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AA626-7071-41D0-B5FA-8E85FBF15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b="1" dirty="0"/>
              <a:t>空指针</a:t>
            </a:r>
            <a:r>
              <a:rPr lang="zh-CN" altLang="en-US" sz="3600" dirty="0"/>
              <a:t>：不指向任何变量</a:t>
            </a:r>
            <a:r>
              <a:rPr lang="en-US" sz="3600" dirty="0"/>
              <a:t>(</a:t>
            </a:r>
            <a:r>
              <a:rPr lang="zh-CN" altLang="en-US" sz="3600" dirty="0"/>
              <a:t>对象</a:t>
            </a:r>
            <a:r>
              <a:rPr lang="en-US" sz="3600" dirty="0"/>
              <a:t>)</a:t>
            </a:r>
            <a:r>
              <a:rPr lang="zh-CN" altLang="en-US" sz="3600" dirty="0"/>
              <a:t>的指针</a:t>
            </a:r>
            <a:r>
              <a:rPr lang="en-US" sz="3600" dirty="0"/>
              <a:t>(</a:t>
            </a:r>
            <a:r>
              <a:rPr lang="zh-CN" altLang="en-US" sz="3600" dirty="0"/>
              <a:t>变量</a:t>
            </a:r>
            <a:r>
              <a:rPr lang="en-US" sz="3600" dirty="0"/>
              <a:t>)</a:t>
            </a:r>
            <a:r>
              <a:rPr lang="zh-CN" altLang="en-US" sz="3600" dirty="0"/>
              <a:t>。 </a:t>
            </a:r>
            <a:endParaRPr 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8F2860-E0EE-4CF3-BD99-48BC5672A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2329815"/>
          </a:xfrm>
        </p:spPr>
        <p:txBody>
          <a:bodyPr/>
          <a:lstStyle/>
          <a:p>
            <a:r>
              <a:rPr lang="zh-CN" altLang="en-US" dirty="0"/>
              <a:t>初始化一个空指针的方法有：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int *p2{0}; </a:t>
            </a:r>
            <a:r>
              <a:rPr lang="en-US" i="1" dirty="0"/>
              <a:t>//</a:t>
            </a:r>
            <a:r>
              <a:rPr lang="zh-CN" altLang="en-US" i="1" dirty="0"/>
              <a:t>用</a:t>
            </a:r>
            <a:r>
              <a:rPr lang="en-US" i="1" dirty="0"/>
              <a:t>0</a:t>
            </a:r>
            <a:r>
              <a:rPr lang="zh-CN" altLang="en-US" i="1" dirty="0"/>
              <a:t>初始化一个空指针变量</a:t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int *p1{</a:t>
            </a:r>
            <a:r>
              <a:rPr lang="en-US" b="1" dirty="0" err="1">
                <a:solidFill>
                  <a:srgbClr val="00B050"/>
                </a:solidFill>
              </a:rPr>
              <a:t>nullptr</a:t>
            </a:r>
            <a:r>
              <a:rPr lang="en-US" b="1" dirty="0">
                <a:solidFill>
                  <a:srgbClr val="00B050"/>
                </a:solidFill>
              </a:rPr>
              <a:t>}</a:t>
            </a:r>
            <a:r>
              <a:rPr lang="en-US" dirty="0">
                <a:solidFill>
                  <a:srgbClr val="00B050"/>
                </a:solidFill>
              </a:rPr>
              <a:t>; </a:t>
            </a:r>
            <a:r>
              <a:rPr lang="en-US" i="1" dirty="0"/>
              <a:t>// </a:t>
            </a:r>
            <a:r>
              <a:rPr lang="zh-CN" altLang="en-US" i="1" dirty="0"/>
              <a:t>从</a:t>
            </a:r>
            <a:r>
              <a:rPr lang="en-US" i="1" dirty="0"/>
              <a:t>C++11</a:t>
            </a:r>
            <a:r>
              <a:rPr lang="zh-CN" altLang="en-US" i="1" dirty="0"/>
              <a:t>开始，用</a:t>
            </a:r>
            <a:r>
              <a:rPr lang="en-US" i="1" dirty="0" err="1"/>
              <a:t>nullptr</a:t>
            </a:r>
            <a:r>
              <a:rPr lang="zh-CN" altLang="en-US" i="1" dirty="0"/>
              <a:t>表示空指针。 推荐使用！</a:t>
            </a:r>
            <a:br>
              <a:rPr lang="en-US" dirty="0"/>
            </a:br>
            <a:r>
              <a:rPr lang="en-US" dirty="0"/>
              <a:t>int *p3{NULL};  </a:t>
            </a:r>
            <a:r>
              <a:rPr lang="en-US" i="1" dirty="0"/>
              <a:t>//NULL</a:t>
            </a:r>
            <a:r>
              <a:rPr lang="zh-CN" altLang="en-US" i="1" dirty="0"/>
              <a:t>通常是一个为</a:t>
            </a:r>
            <a:r>
              <a:rPr lang="en-US" i="1" dirty="0"/>
              <a:t>0</a:t>
            </a:r>
            <a:r>
              <a:rPr lang="zh-CN" altLang="en-US" i="1" dirty="0"/>
              <a:t>的宏常量。</a:t>
            </a:r>
            <a:r>
              <a:rPr lang="en-US" i="1" dirty="0"/>
              <a:t>C++11</a:t>
            </a:r>
            <a:r>
              <a:rPr lang="zh-CN" altLang="en-US" i="1" dirty="0"/>
              <a:t>开始禁止这样使用！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21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6B532-28D4-42E1-A545-57219027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nullptr</a:t>
            </a:r>
            <a:r>
              <a:rPr lang="zh-CN" altLang="en-US" dirty="0"/>
              <a:t>只能初始化指针变量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75723D-2F39-417E-A2DD-0201A78A9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不能赋值给非指针类型的变量。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int *pi{</a:t>
            </a:r>
            <a:r>
              <a:rPr lang="en-US" b="1" dirty="0" err="1"/>
              <a:t>nullptr</a:t>
            </a:r>
            <a:r>
              <a:rPr lang="en-US" b="1" dirty="0"/>
              <a:t>}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double *pd{</a:t>
            </a:r>
            <a:r>
              <a:rPr lang="en-US" b="1" dirty="0" err="1"/>
              <a:t>nullptr</a:t>
            </a:r>
            <a:r>
              <a:rPr lang="en-US" b="1" dirty="0"/>
              <a:t>}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int </a:t>
            </a:r>
            <a:r>
              <a:rPr lang="en-US" dirty="0" err="1"/>
              <a:t>ival</a:t>
            </a:r>
            <a:r>
              <a:rPr lang="en-US" dirty="0"/>
              <a:t>{</a:t>
            </a:r>
            <a:r>
              <a:rPr lang="en-US" b="1" dirty="0" err="1"/>
              <a:t>nullptr</a:t>
            </a:r>
            <a:r>
              <a:rPr lang="en-US" b="1" dirty="0"/>
              <a:t>}</a:t>
            </a:r>
            <a:r>
              <a:rPr lang="en-US" dirty="0"/>
              <a:t>;   </a:t>
            </a:r>
            <a:r>
              <a:rPr lang="en-US" i="1" dirty="0"/>
              <a:t>//</a:t>
            </a:r>
            <a:r>
              <a:rPr lang="zh-CN" altLang="en-US" i="1" dirty="0"/>
              <a:t>错：</a:t>
            </a:r>
            <a:r>
              <a:rPr lang="en-US" i="1" dirty="0" err="1"/>
              <a:t>ival</a:t>
            </a:r>
            <a:r>
              <a:rPr lang="zh-CN" altLang="en-US" i="1" dirty="0"/>
              <a:t>不是一个指针变量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30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0E146-9577-42A4-8CBB-D0D05CF49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636905"/>
            <a:ext cx="10515600" cy="4351338"/>
          </a:xfrm>
        </p:spPr>
        <p:txBody>
          <a:bodyPr/>
          <a:lstStyle/>
          <a:p>
            <a:r>
              <a:rPr lang="zh-CN" altLang="en-US" dirty="0"/>
              <a:t>不能用整数给指针赋值，即使这个整数为</a:t>
            </a:r>
            <a:r>
              <a:rPr lang="en-US" dirty="0"/>
              <a:t>0, </a:t>
            </a:r>
            <a:r>
              <a:rPr lang="zh-CN" altLang="en-US" dirty="0"/>
              <a:t>因为类型不同。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dirty="0"/>
              <a:t>   int zero{0} ,*p1;</a:t>
            </a:r>
            <a:br>
              <a:rPr lang="en-US" dirty="0"/>
            </a:br>
            <a:r>
              <a:rPr lang="en-US" dirty="0"/>
              <a:t>  p1{zero};    </a:t>
            </a:r>
            <a:r>
              <a:rPr lang="en-US" i="1" dirty="0"/>
              <a:t>//</a:t>
            </a:r>
            <a:r>
              <a:rPr lang="zh-CN" altLang="en-US" i="1" dirty="0"/>
              <a:t>错：</a:t>
            </a:r>
            <a:r>
              <a:rPr lang="en-US" i="1" dirty="0"/>
              <a:t>p1</a:t>
            </a:r>
            <a:r>
              <a:rPr lang="zh-CN" altLang="en-US" i="1" dirty="0"/>
              <a:t>类型是</a:t>
            </a:r>
            <a:r>
              <a:rPr lang="en-US" i="1" dirty="0"/>
              <a:t>int*</a:t>
            </a:r>
            <a:r>
              <a:rPr lang="zh-CN" altLang="en-US" i="1" dirty="0"/>
              <a:t>，而</a:t>
            </a:r>
            <a:r>
              <a:rPr lang="en-US" i="1" dirty="0"/>
              <a:t>zero</a:t>
            </a:r>
            <a:r>
              <a:rPr lang="zh-CN" altLang="en-US" i="1" dirty="0"/>
              <a:t>类型是</a:t>
            </a:r>
            <a:r>
              <a:rPr lang="en-US" i="1" dirty="0"/>
              <a:t>int</a:t>
            </a:r>
            <a:r>
              <a:rPr lang="zh-CN" altLang="en-US" i="1" dirty="0"/>
              <a:t>，</a:t>
            </a:r>
            <a:endParaRPr lang="en-US" dirty="0"/>
          </a:p>
          <a:p>
            <a:pPr marL="0" indent="0" latinLnBrk="1">
              <a:buNone/>
            </a:pPr>
            <a:r>
              <a:rPr lang="en-US" dirty="0"/>
              <a:t>  int *p2{2};  </a:t>
            </a:r>
            <a:r>
              <a:rPr lang="en-US" i="1" dirty="0"/>
              <a:t>//</a:t>
            </a:r>
            <a:r>
              <a:rPr lang="zh-CN" altLang="en-US" i="1" dirty="0"/>
              <a:t>错：</a:t>
            </a:r>
            <a:r>
              <a:rPr lang="en-US" i="1" dirty="0"/>
              <a:t>p2</a:t>
            </a:r>
            <a:r>
              <a:rPr lang="zh-CN" altLang="en-US" i="1" dirty="0"/>
              <a:t>类型是</a:t>
            </a:r>
            <a:r>
              <a:rPr lang="en-US" i="1" dirty="0"/>
              <a:t>int*</a:t>
            </a:r>
            <a:r>
              <a:rPr lang="zh-CN" altLang="en-US" i="1" dirty="0"/>
              <a:t>，而</a:t>
            </a:r>
            <a:r>
              <a:rPr lang="en-US" i="1" dirty="0"/>
              <a:t>2</a:t>
            </a:r>
            <a:r>
              <a:rPr lang="zh-CN" altLang="en-US" i="1" dirty="0"/>
              <a:t>的类型是</a:t>
            </a:r>
            <a:r>
              <a:rPr lang="en-US" i="1" dirty="0"/>
              <a:t>int</a:t>
            </a:r>
            <a:r>
              <a:rPr lang="zh-CN" altLang="en-US" i="1" dirty="0"/>
              <a:t>。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163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CF27B-7BCC-46A4-8EA4-544C32FB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5.2.2 </a:t>
            </a:r>
            <a:r>
              <a:rPr lang="zh-CN" altLang="en-US" b="1" dirty="0"/>
              <a:t>指针的其他运算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2BD87-856A-44F0-ABE6-CEA536349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和非</a:t>
            </a:r>
            <a:r>
              <a:rPr lang="en-US" dirty="0"/>
              <a:t>0</a:t>
            </a:r>
            <a:r>
              <a:rPr lang="zh-CN" altLang="en-US" dirty="0"/>
              <a:t>值一样，非空指针可以自动转化为</a:t>
            </a:r>
            <a:r>
              <a:rPr lang="en-US" dirty="0"/>
              <a:t>bool</a:t>
            </a:r>
            <a:r>
              <a:rPr lang="zh-CN" altLang="en-US" dirty="0"/>
              <a:t>类型的值</a:t>
            </a:r>
            <a:r>
              <a:rPr lang="en-US" dirty="0"/>
              <a:t>true</a:t>
            </a:r>
            <a:r>
              <a:rPr lang="zh-CN" altLang="en-US" dirty="0"/>
              <a:t>，和</a:t>
            </a:r>
            <a:r>
              <a:rPr lang="en-US" dirty="0"/>
              <a:t>0</a:t>
            </a:r>
            <a:r>
              <a:rPr lang="zh-CN" altLang="en-US" dirty="0"/>
              <a:t>一样，空指针可以自动转化为</a:t>
            </a:r>
            <a:r>
              <a:rPr lang="en-US" dirty="0"/>
              <a:t>bool</a:t>
            </a:r>
            <a:r>
              <a:rPr lang="zh-CN" altLang="en-US" dirty="0"/>
              <a:t>类型的值</a:t>
            </a:r>
            <a:r>
              <a:rPr lang="en-US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int *p{&amp;</a:t>
            </a:r>
            <a:r>
              <a:rPr lang="en-US" dirty="0" err="1"/>
              <a:t>i</a:t>
            </a:r>
            <a:r>
              <a:rPr lang="en-US" dirty="0"/>
              <a:t>},*q{0};</a:t>
            </a:r>
            <a:br>
              <a:rPr lang="en-US" dirty="0"/>
            </a:br>
            <a:r>
              <a:rPr lang="en-US" dirty="0"/>
              <a:t>bool b{p};  </a:t>
            </a:r>
            <a:r>
              <a:rPr lang="en-US" i="1" dirty="0"/>
              <a:t>// int*</a:t>
            </a:r>
            <a:r>
              <a:rPr lang="zh-CN" altLang="en-US" i="1" dirty="0"/>
              <a:t>非空指针</a:t>
            </a:r>
            <a:r>
              <a:rPr lang="en-US" i="1" dirty="0"/>
              <a:t>p</a:t>
            </a:r>
            <a:r>
              <a:rPr lang="zh-CN" altLang="en-US" i="1" dirty="0"/>
              <a:t>转化为</a:t>
            </a:r>
            <a:r>
              <a:rPr lang="en-US" i="1" dirty="0"/>
              <a:t>bool</a:t>
            </a:r>
            <a:r>
              <a:rPr lang="zh-CN" altLang="en-US" i="1" dirty="0"/>
              <a:t>型值</a:t>
            </a:r>
            <a:r>
              <a:rPr lang="en-US" i="1" dirty="0"/>
              <a:t>true,</a:t>
            </a:r>
            <a:br>
              <a:rPr lang="en-US" i="1" dirty="0"/>
            </a:br>
            <a:r>
              <a:rPr lang="en-US" i="1" dirty="0"/>
              <a:t>              // </a:t>
            </a:r>
            <a:r>
              <a:rPr lang="zh-CN" altLang="en-US" i="1" dirty="0"/>
              <a:t>然后对</a:t>
            </a:r>
            <a:r>
              <a:rPr lang="en-US" i="1" dirty="0"/>
              <a:t>b</a:t>
            </a:r>
            <a:r>
              <a:rPr lang="zh-CN" altLang="en-US" i="1" dirty="0"/>
              <a:t>初始化，因此，</a:t>
            </a:r>
            <a:r>
              <a:rPr lang="en-US" i="1" dirty="0"/>
              <a:t>b</a:t>
            </a:r>
            <a:r>
              <a:rPr lang="zh-CN" altLang="en-US" i="1" dirty="0"/>
              <a:t>的值是</a:t>
            </a:r>
            <a:r>
              <a:rPr lang="en-US" i="1" dirty="0"/>
              <a:t>true</a:t>
            </a:r>
            <a:br>
              <a:rPr lang="en-US" dirty="0"/>
            </a:br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boolalpha</a:t>
            </a:r>
            <a:r>
              <a:rPr lang="en-US" dirty="0"/>
              <a:t> &lt;&lt; b &lt;&lt;std::</a:t>
            </a:r>
            <a:r>
              <a:rPr lang="en-US" dirty="0" err="1"/>
              <a:t>endl</a:t>
            </a:r>
            <a:r>
              <a:rPr lang="en-US" dirty="0"/>
              <a:t>; //</a:t>
            </a:r>
            <a:r>
              <a:rPr lang="en-US" dirty="0" err="1"/>
              <a:t>boolalpha</a:t>
            </a:r>
            <a:r>
              <a:rPr lang="zh-CN" altLang="en-US" dirty="0"/>
              <a:t>操作符控制</a:t>
            </a:r>
            <a:r>
              <a:rPr lang="en-US" dirty="0"/>
              <a:t>bool</a:t>
            </a:r>
            <a:r>
              <a:rPr lang="zh-CN" altLang="en-US" dirty="0"/>
              <a:t>量的显示形式</a:t>
            </a:r>
            <a:br>
              <a:rPr lang="en-US" dirty="0"/>
            </a:br>
            <a:r>
              <a:rPr lang="en-US" dirty="0"/>
              <a:t>b = q;       </a:t>
            </a:r>
            <a:r>
              <a:rPr lang="en-US" i="1" dirty="0"/>
              <a:t>// int *</a:t>
            </a:r>
            <a:r>
              <a:rPr lang="zh-CN" altLang="en-US" i="1" dirty="0"/>
              <a:t>空指针</a:t>
            </a:r>
            <a:r>
              <a:rPr lang="en-US" i="1" dirty="0"/>
              <a:t>q</a:t>
            </a:r>
            <a:r>
              <a:rPr lang="zh-CN" altLang="en-US" i="1" dirty="0"/>
              <a:t>转化为</a:t>
            </a:r>
            <a:r>
              <a:rPr lang="en-US" i="1" dirty="0"/>
              <a:t>bool</a:t>
            </a:r>
            <a:r>
              <a:rPr lang="zh-CN" altLang="en-US" i="1" dirty="0"/>
              <a:t>型值</a:t>
            </a:r>
            <a:r>
              <a:rPr lang="en-US" i="1" dirty="0"/>
              <a:t>false,</a:t>
            </a:r>
            <a:br>
              <a:rPr lang="en-US" i="1" dirty="0"/>
            </a:br>
            <a:r>
              <a:rPr lang="en-US" i="1" dirty="0"/>
              <a:t>              // </a:t>
            </a:r>
            <a:r>
              <a:rPr lang="zh-CN" altLang="en-US" i="1" dirty="0"/>
              <a:t>然后赋值给</a:t>
            </a:r>
            <a:r>
              <a:rPr lang="en-US" i="1" dirty="0"/>
              <a:t>b</a:t>
            </a:r>
            <a:r>
              <a:rPr lang="zh-CN" altLang="en-US" i="1" dirty="0"/>
              <a:t>，因此，</a:t>
            </a:r>
            <a:r>
              <a:rPr lang="en-US" i="1" dirty="0"/>
              <a:t>b</a:t>
            </a:r>
            <a:r>
              <a:rPr lang="zh-CN" altLang="en-US" i="1" dirty="0"/>
              <a:t>的值是</a:t>
            </a:r>
            <a:r>
              <a:rPr lang="en-US" i="1" dirty="0"/>
              <a:t>false;</a:t>
            </a:r>
            <a:br>
              <a:rPr lang="en-US" dirty="0"/>
            </a:br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boolalpha</a:t>
            </a:r>
            <a:r>
              <a:rPr lang="en-US" dirty="0"/>
              <a:t> &lt;&lt; b &lt;&lt;std::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976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B5B44F-EE52-4BFA-A2F5-C4F44223D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789305"/>
            <a:ext cx="10515600" cy="4351338"/>
          </a:xfrm>
        </p:spPr>
        <p:txBody>
          <a:bodyPr/>
          <a:lstStyle/>
          <a:p>
            <a:r>
              <a:rPr lang="zh-CN" altLang="en-US" dirty="0"/>
              <a:t>指针类型的变量可以用比较运算符</a:t>
            </a:r>
            <a:r>
              <a:rPr lang="en-US" dirty="0"/>
              <a:t>(!= </a:t>
            </a:r>
            <a:r>
              <a:rPr lang="zh-CN" altLang="en-US" dirty="0"/>
              <a:t>、</a:t>
            </a:r>
            <a:r>
              <a:rPr lang="en-US" dirty="0"/>
              <a:t>==</a:t>
            </a:r>
            <a:r>
              <a:rPr lang="zh-CN" altLang="en-US" dirty="0"/>
              <a:t>、</a:t>
            </a:r>
            <a:r>
              <a:rPr lang="en-US" dirty="0"/>
              <a:t>&gt;=</a:t>
            </a:r>
            <a:r>
              <a:rPr lang="zh-CN" altLang="en-US" dirty="0"/>
              <a:t>、</a:t>
            </a:r>
            <a:r>
              <a:rPr lang="en-US" dirty="0"/>
              <a:t>&lt;</a:t>
            </a:r>
            <a:r>
              <a:rPr lang="zh-CN" altLang="en-US" dirty="0"/>
              <a:t>等</a:t>
            </a:r>
            <a:r>
              <a:rPr lang="en-US" dirty="0"/>
              <a:t>)</a:t>
            </a:r>
            <a:r>
              <a:rPr lang="zh-CN" altLang="en-US" dirty="0"/>
              <a:t>比较大小或是否相等。结果是一个逻辑值</a:t>
            </a:r>
            <a:r>
              <a:rPr lang="en-US" dirty="0"/>
              <a:t>true</a:t>
            </a:r>
            <a:r>
              <a:rPr lang="zh-CN" altLang="en-US" dirty="0"/>
              <a:t>或</a:t>
            </a:r>
            <a:r>
              <a:rPr lang="en-US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        std::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boolalpha</a:t>
            </a:r>
            <a:r>
              <a:rPr lang="en-US" dirty="0"/>
              <a:t> &lt;&lt; (p!=q) &lt;&lt;std::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指针可以和整数进行加减运算，用于对指针进偏移（在数组和动态内内存时会再进一步介绍）。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3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233E7-B17F-4880-B56F-730AB52C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5.2.3 void* </a:t>
            </a:r>
            <a:r>
              <a:rPr lang="zh-CN" altLang="en-US" b="1" dirty="0"/>
              <a:t>无类型指针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2F01E6-62E1-400D-AC00-4AB6CCB06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62" y="1791334"/>
            <a:ext cx="11532280" cy="168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95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5CA33-FB6C-4EB6-9C25-D69C4956F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5920"/>
            <a:ext cx="10927080" cy="6217920"/>
          </a:xfrm>
        </p:spPr>
        <p:txBody>
          <a:bodyPr>
            <a:normAutofit fontScale="92500" lnSpcReduction="10000"/>
          </a:bodyPr>
          <a:lstStyle/>
          <a:p>
            <a:pPr marL="0" indent="0" latinLnBrk="1">
              <a:buNone/>
            </a:pPr>
            <a:r>
              <a:rPr lang="en-US" dirty="0"/>
              <a:t>int main(){</a:t>
            </a:r>
          </a:p>
          <a:p>
            <a:pPr marL="0" indent="0" latinLnBrk="1">
              <a:buNone/>
            </a:pPr>
            <a:r>
              <a:rPr lang="en-US" dirty="0"/>
              <a:t>	int * pi;</a:t>
            </a:r>
            <a:br>
              <a:rPr lang="en-US" dirty="0"/>
            </a:br>
            <a:r>
              <a:rPr lang="en-US" dirty="0"/>
              <a:t>	void * </a:t>
            </a:r>
            <a:r>
              <a:rPr lang="en-US" dirty="0" err="1"/>
              <a:t>pv</a:t>
            </a:r>
            <a:r>
              <a:rPr lang="en-US" dirty="0"/>
              <a:t> = pi; </a:t>
            </a:r>
            <a:r>
              <a:rPr lang="en-US" i="1" dirty="0"/>
              <a:t>// ok: int*</a:t>
            </a:r>
            <a:r>
              <a:rPr lang="zh-CN" altLang="en-US" i="1" dirty="0"/>
              <a:t>到</a:t>
            </a:r>
            <a:r>
              <a:rPr lang="en-US" i="1" dirty="0"/>
              <a:t> void*</a:t>
            </a:r>
            <a:r>
              <a:rPr lang="zh-CN" altLang="en-US" i="1" dirty="0"/>
              <a:t>的隐式类型转换</a:t>
            </a:r>
            <a:br>
              <a:rPr lang="en-US" dirty="0"/>
            </a:br>
            <a:r>
              <a:rPr lang="en-US" dirty="0"/>
              <a:t>	*</a:t>
            </a:r>
            <a:r>
              <a:rPr lang="en-US" dirty="0" err="1"/>
              <a:t>pv</a:t>
            </a:r>
            <a:r>
              <a:rPr lang="en-US" dirty="0"/>
              <a:t>;    </a:t>
            </a:r>
            <a:r>
              <a:rPr lang="en-US" i="1" dirty="0"/>
              <a:t>//</a:t>
            </a:r>
            <a:r>
              <a:rPr lang="zh-CN" altLang="en-US" i="1" dirty="0"/>
              <a:t>错</a:t>
            </a:r>
            <a:r>
              <a:rPr lang="en-US" i="1" dirty="0"/>
              <a:t> :</a:t>
            </a:r>
            <a:r>
              <a:rPr lang="zh-CN" altLang="en-US" i="1" dirty="0"/>
              <a:t>不能解引用</a:t>
            </a:r>
            <a:r>
              <a:rPr lang="en-US" i="1" dirty="0"/>
              <a:t> void*</a:t>
            </a:r>
            <a:br>
              <a:rPr lang="en-US" dirty="0"/>
            </a:br>
            <a:r>
              <a:rPr lang="en-US" dirty="0"/>
              <a:t>	++</a:t>
            </a:r>
            <a:r>
              <a:rPr lang="en-US" dirty="0" err="1"/>
              <a:t>pv</a:t>
            </a:r>
            <a:r>
              <a:rPr lang="en-US" dirty="0"/>
              <a:t>;   </a:t>
            </a:r>
            <a:r>
              <a:rPr lang="en-US" i="1" dirty="0"/>
              <a:t>//</a:t>
            </a:r>
            <a:r>
              <a:rPr lang="zh-CN" altLang="en-US" i="1" dirty="0"/>
              <a:t>错</a:t>
            </a:r>
            <a:r>
              <a:rPr lang="en-US" i="1" dirty="0"/>
              <a:t>: </a:t>
            </a:r>
            <a:r>
              <a:rPr lang="zh-CN" altLang="en-US" i="1" dirty="0"/>
              <a:t>不能增量或偏移</a:t>
            </a:r>
            <a:r>
              <a:rPr lang="en-US" i="1" dirty="0"/>
              <a:t> void* (</a:t>
            </a:r>
            <a:r>
              <a:rPr lang="zh-CN" altLang="en-US" i="1" dirty="0"/>
              <a:t>指向对象的内存大小未知</a:t>
            </a:r>
            <a:r>
              <a:rPr lang="en-US" i="1" dirty="0"/>
              <a:t>)</a:t>
            </a:r>
            <a:br>
              <a:rPr lang="en-US" dirty="0"/>
            </a:br>
            <a:r>
              <a:rPr lang="en-US" dirty="0"/>
              <a:t>	int* pi2 = </a:t>
            </a:r>
            <a:r>
              <a:rPr lang="en-US" b="1" dirty="0" err="1"/>
              <a:t>static_cast</a:t>
            </a:r>
            <a:r>
              <a:rPr lang="en-US" dirty="0"/>
              <a:t>&lt;int*&gt;(</a:t>
            </a:r>
            <a:r>
              <a:rPr lang="en-US" dirty="0" err="1"/>
              <a:t>pv</a:t>
            </a:r>
            <a:r>
              <a:rPr lang="en-US" dirty="0"/>
              <a:t>); </a:t>
            </a:r>
            <a:r>
              <a:rPr lang="en-US" i="1" dirty="0"/>
              <a:t>// void* </a:t>
            </a:r>
            <a:r>
              <a:rPr lang="zh-CN" altLang="en-US" i="1" dirty="0"/>
              <a:t>强制类型转换到</a:t>
            </a:r>
            <a:r>
              <a:rPr lang="en-US" i="1" dirty="0"/>
              <a:t>int*</a:t>
            </a:r>
            <a:br>
              <a:rPr lang="en-US" dirty="0"/>
            </a:br>
            <a:r>
              <a:rPr lang="en-US" dirty="0"/>
              <a:t>	double* pd1 = </a:t>
            </a:r>
            <a:r>
              <a:rPr lang="en-US" dirty="0" err="1"/>
              <a:t>pv</a:t>
            </a:r>
            <a:r>
              <a:rPr lang="en-US" dirty="0"/>
              <a:t>;   </a:t>
            </a:r>
            <a:r>
              <a:rPr lang="en-US" i="1" dirty="0"/>
              <a:t>// </a:t>
            </a:r>
            <a:r>
              <a:rPr lang="zh-CN" altLang="en-US" i="1" dirty="0"/>
              <a:t>错</a:t>
            </a:r>
            <a:r>
              <a:rPr lang="en-US" i="1" dirty="0"/>
              <a:t>:</a:t>
            </a:r>
            <a:r>
              <a:rPr lang="zh-CN" altLang="en-US" i="1" dirty="0"/>
              <a:t>不能将</a:t>
            </a:r>
            <a:r>
              <a:rPr lang="en-US" i="1" dirty="0"/>
              <a:t>void*</a:t>
            </a:r>
            <a:r>
              <a:rPr lang="zh-CN" altLang="en-US" i="1" dirty="0"/>
              <a:t>初始化或赋值给非</a:t>
            </a:r>
            <a:r>
              <a:rPr lang="en-US" i="1" dirty="0"/>
              <a:t>void*</a:t>
            </a:r>
            <a:r>
              <a:rPr lang="zh-CN" altLang="en-US" i="1" dirty="0"/>
              <a:t>指针变量</a:t>
            </a:r>
            <a:br>
              <a:rPr lang="en-US" dirty="0"/>
            </a:br>
            <a:r>
              <a:rPr lang="en-US" dirty="0"/>
              <a:t>	double* pd2 = pi; </a:t>
            </a:r>
            <a:r>
              <a:rPr lang="en-US" i="1" dirty="0"/>
              <a:t>// </a:t>
            </a:r>
            <a:r>
              <a:rPr lang="zh-CN" altLang="en-US" i="1" dirty="0"/>
              <a:t>错：指针类型不一致</a:t>
            </a:r>
            <a:br>
              <a:rPr lang="en-US" dirty="0"/>
            </a:br>
            <a:r>
              <a:rPr lang="en-US" dirty="0"/>
              <a:t>	double* pd3 = </a:t>
            </a:r>
            <a:r>
              <a:rPr lang="en-US" b="1" dirty="0" err="1"/>
              <a:t>static_cast</a:t>
            </a:r>
            <a:r>
              <a:rPr lang="en-US" dirty="0"/>
              <a:t>&lt;double*&gt;(</a:t>
            </a:r>
            <a:r>
              <a:rPr lang="en-US" dirty="0" err="1"/>
              <a:t>pv</a:t>
            </a:r>
            <a:r>
              <a:rPr lang="en-US" dirty="0"/>
              <a:t>); </a:t>
            </a:r>
            <a:r>
              <a:rPr lang="en-US" i="1" dirty="0"/>
              <a:t>// </a:t>
            </a:r>
            <a:r>
              <a:rPr lang="zh-CN" altLang="en-US" i="1" dirty="0"/>
              <a:t>不安全</a:t>
            </a:r>
            <a:endParaRPr lang="en-US" dirty="0"/>
          </a:p>
          <a:p>
            <a:pPr marL="0" indent="0" latinLnBrk="1">
              <a:buNone/>
            </a:pPr>
            <a:r>
              <a:rPr lang="en-US" dirty="0"/>
              <a:t>}</a:t>
            </a:r>
          </a:p>
          <a:p>
            <a:pPr marL="0" indent="0" latinLnBrk="1">
              <a:buNone/>
            </a:pPr>
            <a:endParaRPr lang="en-US" dirty="0"/>
          </a:p>
          <a:p>
            <a:pPr marL="0" indent="0" latinLnBrk="1">
              <a:buNone/>
            </a:pPr>
            <a:r>
              <a:rPr lang="en-US" dirty="0"/>
              <a:t>void *</a:t>
            </a:r>
            <a:r>
              <a:rPr lang="zh-CN" altLang="en-US" dirty="0"/>
              <a:t>指针变量主要用于将不同类型的指针变量传递给函数，在函数内部再将它强制转换为特定的指针类型。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5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0E8AE-6267-469F-9BC9-5E9DE981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5.2.4 </a:t>
            </a:r>
            <a:r>
              <a:rPr lang="zh-CN" altLang="en-US" b="1" dirty="0"/>
              <a:t>指针的指针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19E2B-27CE-44AF-8D7A-70C03C669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05"/>
            <a:ext cx="10515600" cy="2126615"/>
          </a:xfrm>
        </p:spPr>
        <p:txBody>
          <a:bodyPr/>
          <a:lstStyle/>
          <a:p>
            <a:r>
              <a:rPr lang="zh-CN" altLang="en-US" dirty="0"/>
              <a:t>既然指针变量</a:t>
            </a:r>
            <a:r>
              <a:rPr lang="en-US" dirty="0"/>
              <a:t>pi</a:t>
            </a:r>
            <a:r>
              <a:rPr lang="zh-CN" altLang="en-US" dirty="0"/>
              <a:t>也是占据独立内存块的变量，它本身的地址</a:t>
            </a:r>
            <a:r>
              <a:rPr lang="en-US" dirty="0"/>
              <a:t>&amp;pi</a:t>
            </a:r>
            <a:r>
              <a:rPr lang="zh-CN" altLang="en-US" dirty="0"/>
              <a:t>也可以保存在一个指针变量</a:t>
            </a:r>
            <a:r>
              <a:rPr lang="en-US" dirty="0" err="1"/>
              <a:t>ppi</a:t>
            </a:r>
            <a:r>
              <a:rPr lang="zh-CN" altLang="en-US" dirty="0"/>
              <a:t>中，这个指针变量</a:t>
            </a:r>
            <a:r>
              <a:rPr lang="en-US" dirty="0" err="1"/>
              <a:t>ppi</a:t>
            </a:r>
            <a:r>
              <a:rPr lang="zh-CN" altLang="en-US" dirty="0"/>
              <a:t>通常称为</a:t>
            </a:r>
            <a:r>
              <a:rPr lang="zh-CN" altLang="en-US" b="1" dirty="0"/>
              <a:t>指针的指针</a:t>
            </a:r>
            <a:r>
              <a:rPr lang="zh-CN" altLang="en-US" dirty="0"/>
              <a:t>，也就是说</a:t>
            </a:r>
            <a:r>
              <a:rPr lang="en-US" dirty="0" err="1"/>
              <a:t>ppi</a:t>
            </a:r>
            <a:r>
              <a:rPr lang="zh-CN" altLang="en-US" dirty="0"/>
              <a:t>存储的是一个指针变量的地址。如：</a:t>
            </a:r>
            <a:endParaRPr lang="en-US" dirty="0"/>
          </a:p>
          <a:p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A5D80D-C6A7-48B9-8E92-814CE063E8D4}"/>
              </a:ext>
            </a:extLst>
          </p:cNvPr>
          <p:cNvSpPr txBox="1"/>
          <p:nvPr/>
        </p:nvSpPr>
        <p:spPr>
          <a:xfrm>
            <a:off x="4978400" y="3667760"/>
            <a:ext cx="487680" cy="5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dirty="0"/>
              <a:t>pi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F10F98-F269-49B5-A034-4672DCE919AF}"/>
              </a:ext>
            </a:extLst>
          </p:cNvPr>
          <p:cNvSpPr txBox="1"/>
          <p:nvPr/>
        </p:nvSpPr>
        <p:spPr>
          <a:xfrm>
            <a:off x="4579769" y="4216400"/>
            <a:ext cx="1259840" cy="558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D8ABA4-4607-4866-A0C9-E7FDED0324C8}"/>
              </a:ext>
            </a:extLst>
          </p:cNvPr>
          <p:cNvSpPr txBox="1"/>
          <p:nvPr/>
        </p:nvSpPr>
        <p:spPr>
          <a:xfrm>
            <a:off x="7934960" y="3698240"/>
            <a:ext cx="487680" cy="5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dirty="0" err="1"/>
              <a:t>i</a:t>
            </a:r>
            <a:endParaRPr lang="en-US" sz="2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7C2A68-356B-42DB-A189-502C8F0360E7}"/>
              </a:ext>
            </a:extLst>
          </p:cNvPr>
          <p:cNvSpPr txBox="1"/>
          <p:nvPr/>
        </p:nvSpPr>
        <p:spPr>
          <a:xfrm>
            <a:off x="7536329" y="4246880"/>
            <a:ext cx="1259840" cy="4924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5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0FD36D1-1098-475B-93D3-B05E9C62FF46}"/>
              </a:ext>
            </a:extLst>
          </p:cNvPr>
          <p:cNvCxnSpPr/>
          <p:nvPr/>
        </p:nvCxnSpPr>
        <p:spPr>
          <a:xfrm>
            <a:off x="5516880" y="4480560"/>
            <a:ext cx="1889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AF03BEF-E77E-4C89-AC5F-95F566194752}"/>
              </a:ext>
            </a:extLst>
          </p:cNvPr>
          <p:cNvSpPr txBox="1"/>
          <p:nvPr/>
        </p:nvSpPr>
        <p:spPr>
          <a:xfrm>
            <a:off x="2118658" y="3672243"/>
            <a:ext cx="7724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dirty="0" err="1"/>
              <a:t>ppi</a:t>
            </a:r>
            <a:endParaRPr lang="en-US" sz="2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18B768-6DA2-455D-B53E-5CEEC1C3C503}"/>
              </a:ext>
            </a:extLst>
          </p:cNvPr>
          <p:cNvSpPr txBox="1"/>
          <p:nvPr/>
        </p:nvSpPr>
        <p:spPr>
          <a:xfrm>
            <a:off x="1720027" y="4220883"/>
            <a:ext cx="1259840" cy="558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6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71C33BA-3844-402E-A02F-A0AA8A6F641D}"/>
              </a:ext>
            </a:extLst>
          </p:cNvPr>
          <p:cNvCxnSpPr/>
          <p:nvPr/>
        </p:nvCxnSpPr>
        <p:spPr>
          <a:xfrm>
            <a:off x="2657138" y="4485043"/>
            <a:ext cx="1889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5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8B70A-04D4-486C-B2D7-E53E4AA0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</a:t>
            </a:r>
            <a:r>
              <a:rPr lang="zh-CN" altLang="en-US" dirty="0"/>
              <a:t>引用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ECE39-ADDC-4439-AA91-61A90236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22" y="1612560"/>
            <a:ext cx="10515600" cy="3021583"/>
          </a:xfrm>
        </p:spPr>
        <p:txBody>
          <a:bodyPr>
            <a:normAutofit/>
          </a:bodyPr>
          <a:lstStyle/>
          <a:p>
            <a:pPr>
              <a:lnSpc>
                <a:spcPct val="134000"/>
              </a:lnSpc>
            </a:pPr>
            <a:r>
              <a:rPr lang="zh-CN" altLang="en-US" dirty="0"/>
              <a:t>引用（</a:t>
            </a:r>
            <a:r>
              <a:rPr lang="en-US" dirty="0"/>
              <a:t>Reference</a:t>
            </a:r>
            <a:r>
              <a:rPr lang="zh-CN" altLang="en-US" dirty="0"/>
              <a:t>）就是一个变量</a:t>
            </a:r>
            <a:r>
              <a:rPr lang="en-US" dirty="0"/>
              <a:t>(</a:t>
            </a:r>
            <a:r>
              <a:rPr lang="zh-CN" altLang="en-US" dirty="0"/>
              <a:t>对象</a:t>
            </a:r>
            <a:r>
              <a:rPr lang="en-US" dirty="0"/>
              <a:t>)</a:t>
            </a:r>
            <a:r>
              <a:rPr lang="zh-CN" altLang="en-US" dirty="0"/>
              <a:t>的别名。如：</a:t>
            </a:r>
            <a:endParaRPr lang="en-US" altLang="zh-CN" dirty="0"/>
          </a:p>
          <a:p>
            <a:pPr>
              <a:lnSpc>
                <a:spcPct val="134000"/>
              </a:lnSpc>
            </a:pPr>
            <a:endParaRPr lang="en-US" altLang="zh-CN" dirty="0"/>
          </a:p>
          <a:p>
            <a:pPr>
              <a:lnSpc>
                <a:spcPct val="134000"/>
              </a:lnSpc>
            </a:pPr>
            <a:r>
              <a:rPr lang="zh-CN" altLang="en-US" dirty="0"/>
              <a:t>定义引用变量时可以用不同的初始化方式</a:t>
            </a:r>
            <a:r>
              <a:rPr lang="en-US" altLang="zh-CN" dirty="0"/>
              <a:t>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718723-DDD1-4BB1-BC3B-E6DC56060035}"/>
              </a:ext>
            </a:extLst>
          </p:cNvPr>
          <p:cNvSpPr txBox="1"/>
          <p:nvPr/>
        </p:nvSpPr>
        <p:spPr>
          <a:xfrm>
            <a:off x="1197155" y="3737501"/>
            <a:ext cx="814215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sz="2600" dirty="0"/>
              <a:t>T&amp; ref = var;</a:t>
            </a:r>
          </a:p>
          <a:p>
            <a:pPr latinLnBrk="1"/>
            <a:r>
              <a:rPr lang="en-US" sz="2600" dirty="0"/>
              <a:t>int </a:t>
            </a:r>
            <a:r>
              <a:rPr lang="en-US" sz="2600" dirty="0" err="1"/>
              <a:t>ival</a:t>
            </a:r>
            <a:r>
              <a:rPr lang="en-US" sz="2600" dirty="0"/>
              <a:t>{1024};  </a:t>
            </a:r>
            <a:br>
              <a:rPr lang="en-US" sz="2600" dirty="0"/>
            </a:br>
            <a:r>
              <a:rPr lang="en-US" sz="2600" dirty="0"/>
              <a:t>int &amp;ref{</a:t>
            </a:r>
            <a:r>
              <a:rPr lang="en-US" sz="2600" dirty="0" err="1"/>
              <a:t>ival</a:t>
            </a:r>
            <a:r>
              <a:rPr lang="en-US" sz="2600" dirty="0"/>
              <a:t>};   </a:t>
            </a:r>
            <a:r>
              <a:rPr lang="en-US" sz="2600" i="1" dirty="0"/>
              <a:t>//int </a:t>
            </a:r>
            <a:r>
              <a:rPr lang="zh-CN" altLang="en-US" sz="2600" i="1" dirty="0"/>
              <a:t>类型的引用变量</a:t>
            </a:r>
            <a:r>
              <a:rPr lang="en-US" sz="2600" i="1" dirty="0"/>
              <a:t>ref</a:t>
            </a:r>
            <a:r>
              <a:rPr lang="zh-CN" altLang="en-US" sz="2600" i="1" dirty="0"/>
              <a:t>是变量</a:t>
            </a:r>
            <a:r>
              <a:rPr lang="en-US" sz="2600" i="1" dirty="0" err="1"/>
              <a:t>ival</a:t>
            </a:r>
            <a:r>
              <a:rPr lang="zh-CN" altLang="en-US" sz="2600" i="1" dirty="0"/>
              <a:t>的别名</a:t>
            </a:r>
            <a:endParaRPr lang="en-US" sz="2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C28803-E4F4-40C9-99DC-9D3F33629E07}"/>
              </a:ext>
            </a:extLst>
          </p:cNvPr>
          <p:cNvSpPr txBox="1"/>
          <p:nvPr/>
        </p:nvSpPr>
        <p:spPr>
          <a:xfrm>
            <a:off x="1100831" y="2432482"/>
            <a:ext cx="102625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 </a:t>
            </a:r>
            <a:r>
              <a:rPr lang="en-US" sz="2600" dirty="0"/>
              <a:t>T&amp; ref{var};             //</a:t>
            </a:r>
            <a:r>
              <a:rPr lang="zh-CN" altLang="en-US" sz="2600" dirty="0"/>
              <a:t>定义了引用变量</a:t>
            </a:r>
            <a:r>
              <a:rPr lang="en-US" sz="2600" dirty="0"/>
              <a:t>ref</a:t>
            </a:r>
            <a:r>
              <a:rPr lang="zh-CN" altLang="en-US" sz="2600" dirty="0"/>
              <a:t>，它是变量</a:t>
            </a:r>
            <a:r>
              <a:rPr lang="en-US" sz="2600" dirty="0"/>
              <a:t>var</a:t>
            </a:r>
            <a:r>
              <a:rPr lang="zh-CN" altLang="en-US" sz="2600" dirty="0"/>
              <a:t>的别名（引用）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5525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D3EF2-73E3-48A5-BE8C-7006A7354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311784"/>
            <a:ext cx="11059160" cy="6546216"/>
          </a:xfrm>
        </p:spPr>
        <p:txBody>
          <a:bodyPr>
            <a:normAutofit fontScale="40000" lnSpcReduction="20000"/>
          </a:bodyPr>
          <a:lstStyle/>
          <a:p>
            <a:pPr marL="0" indent="0" latinLnBrk="1">
              <a:buNone/>
            </a:pPr>
            <a:r>
              <a:rPr lang="en-US" sz="5500" dirty="0">
                <a:latin typeface="+mn-lt"/>
              </a:rPr>
              <a:t>#include &lt;iostream&gt;</a:t>
            </a:r>
            <a:br>
              <a:rPr lang="en-US" sz="5500" dirty="0">
                <a:latin typeface="+mn-lt"/>
              </a:rPr>
            </a:br>
            <a:r>
              <a:rPr lang="en-US" sz="5500" b="1" dirty="0">
                <a:latin typeface="+mn-lt"/>
              </a:rPr>
              <a:t>using</a:t>
            </a:r>
            <a:r>
              <a:rPr lang="en-US" sz="5500" dirty="0">
                <a:latin typeface="+mn-lt"/>
              </a:rPr>
              <a:t> </a:t>
            </a:r>
            <a:r>
              <a:rPr lang="en-US" sz="5500" b="1" dirty="0">
                <a:latin typeface="+mn-lt"/>
              </a:rPr>
              <a:t>namespace</a:t>
            </a:r>
            <a:r>
              <a:rPr lang="en-US" sz="5500" dirty="0">
                <a:latin typeface="+mn-lt"/>
              </a:rPr>
              <a:t> std;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int main(){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int </a:t>
            </a:r>
            <a:r>
              <a:rPr lang="en-US" sz="5500" dirty="0" err="1">
                <a:latin typeface="+mn-lt"/>
              </a:rPr>
              <a:t>ival</a:t>
            </a:r>
            <a:r>
              <a:rPr lang="en-US" sz="5500" dirty="0">
                <a:latin typeface="+mn-lt"/>
              </a:rPr>
              <a:t>{1024};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int *pi{&amp;</a:t>
            </a:r>
            <a:r>
              <a:rPr lang="en-US" sz="5500" dirty="0" err="1">
                <a:latin typeface="+mn-lt"/>
              </a:rPr>
              <a:t>ival</a:t>
            </a:r>
            <a:r>
              <a:rPr lang="en-US" sz="5500" dirty="0">
                <a:latin typeface="+mn-lt"/>
              </a:rPr>
              <a:t>};              </a:t>
            </a:r>
            <a:r>
              <a:rPr lang="en-US" sz="5500" i="1" dirty="0">
                <a:latin typeface="+mn-lt"/>
              </a:rPr>
              <a:t>//pi </a:t>
            </a:r>
            <a:r>
              <a:rPr lang="zh-CN" altLang="en-US" sz="5500" i="1" dirty="0">
                <a:latin typeface="+mn-lt"/>
              </a:rPr>
              <a:t>存储</a:t>
            </a:r>
            <a:r>
              <a:rPr lang="en-US" sz="5500" i="1" dirty="0" err="1">
                <a:latin typeface="+mn-lt"/>
              </a:rPr>
              <a:t>ival</a:t>
            </a:r>
            <a:r>
              <a:rPr lang="zh-CN" altLang="en-US" sz="5500" i="1" dirty="0">
                <a:latin typeface="+mn-lt"/>
              </a:rPr>
              <a:t>的地址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int **</a:t>
            </a:r>
            <a:r>
              <a:rPr lang="en-US" sz="5500" dirty="0" err="1">
                <a:latin typeface="+mn-lt"/>
              </a:rPr>
              <a:t>ppi</a:t>
            </a:r>
            <a:r>
              <a:rPr lang="en-US" sz="5500" dirty="0">
                <a:latin typeface="+mn-lt"/>
              </a:rPr>
              <a:t>{&amp;pi};            </a:t>
            </a:r>
            <a:r>
              <a:rPr lang="en-US" sz="5500" i="1" dirty="0">
                <a:latin typeface="+mn-lt"/>
              </a:rPr>
              <a:t>// </a:t>
            </a:r>
            <a:r>
              <a:rPr lang="en-US" sz="5500" i="1" dirty="0" err="1">
                <a:latin typeface="+mn-lt"/>
              </a:rPr>
              <a:t>ppi</a:t>
            </a:r>
            <a:r>
              <a:rPr lang="zh-CN" altLang="en-US" sz="5500" i="1" dirty="0">
                <a:latin typeface="+mn-lt"/>
              </a:rPr>
              <a:t>存储</a:t>
            </a:r>
            <a:r>
              <a:rPr lang="en-US" sz="5500" i="1" dirty="0">
                <a:latin typeface="+mn-lt"/>
              </a:rPr>
              <a:t>pi</a:t>
            </a:r>
            <a:r>
              <a:rPr lang="zh-CN" altLang="en-US" sz="5500" i="1" dirty="0">
                <a:latin typeface="+mn-lt"/>
              </a:rPr>
              <a:t>的地址。</a:t>
            </a:r>
            <a:r>
              <a:rPr lang="en-US" sz="5500" i="1" dirty="0">
                <a:latin typeface="+mn-lt"/>
              </a:rPr>
              <a:t> pi</a:t>
            </a:r>
            <a:r>
              <a:rPr lang="zh-CN" altLang="en-US" sz="5500" i="1" dirty="0">
                <a:latin typeface="+mn-lt"/>
              </a:rPr>
              <a:t>的类型是</a:t>
            </a:r>
            <a:r>
              <a:rPr lang="en-US" sz="5500" i="1" dirty="0">
                <a:latin typeface="+mn-lt"/>
              </a:rPr>
              <a:t>int *</a:t>
            </a:r>
            <a:r>
              <a:rPr lang="zh-CN" altLang="en-US" sz="5500" i="1" dirty="0">
                <a:latin typeface="+mn-lt"/>
              </a:rPr>
              <a:t>，</a:t>
            </a:r>
            <a:br>
              <a:rPr lang="en-US" sz="5500" i="1" dirty="0">
                <a:latin typeface="+mn-lt"/>
              </a:rPr>
            </a:br>
            <a:r>
              <a:rPr lang="en-US" sz="5500" i="1" dirty="0">
                <a:latin typeface="+mn-lt"/>
              </a:rPr>
              <a:t>                                          // </a:t>
            </a:r>
            <a:r>
              <a:rPr lang="zh-CN" altLang="en-US" sz="5500" i="1" dirty="0">
                <a:latin typeface="+mn-lt"/>
              </a:rPr>
              <a:t>所以</a:t>
            </a:r>
            <a:r>
              <a:rPr lang="en-US" sz="5500" i="1" dirty="0">
                <a:latin typeface="+mn-lt"/>
              </a:rPr>
              <a:t>&amp;pi</a:t>
            </a:r>
            <a:r>
              <a:rPr lang="zh-CN" altLang="en-US" sz="5500" i="1" dirty="0">
                <a:latin typeface="+mn-lt"/>
              </a:rPr>
              <a:t>的类型</a:t>
            </a:r>
            <a:r>
              <a:rPr lang="en-US" sz="5500" i="1" dirty="0">
                <a:latin typeface="+mn-lt"/>
              </a:rPr>
              <a:t> (int *) *</a:t>
            </a:r>
            <a:r>
              <a:rPr lang="zh-CN" altLang="en-US" sz="5500" i="1" dirty="0">
                <a:latin typeface="+mn-lt"/>
              </a:rPr>
              <a:t>，即</a:t>
            </a:r>
            <a:r>
              <a:rPr lang="en-US" sz="5500" i="1" dirty="0">
                <a:latin typeface="+mn-lt"/>
              </a:rPr>
              <a:t> int **</a:t>
            </a:r>
            <a:r>
              <a:rPr lang="zh-CN" altLang="en-US" sz="5500" i="1" dirty="0">
                <a:latin typeface="+mn-lt"/>
              </a:rPr>
              <a:t>，</a:t>
            </a:r>
            <a:r>
              <a:rPr lang="en-US" sz="5500" i="1" dirty="0">
                <a:latin typeface="+mn-lt"/>
              </a:rPr>
              <a:t>int **</a:t>
            </a:r>
            <a:r>
              <a:rPr lang="zh-CN" altLang="en-US" sz="5500" i="1" dirty="0">
                <a:latin typeface="+mn-lt"/>
              </a:rPr>
              <a:t>就是</a:t>
            </a:r>
            <a:r>
              <a:rPr lang="en-US" sz="5500" i="1" dirty="0">
                <a:latin typeface="+mn-lt"/>
              </a:rPr>
              <a:t>(int *)*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                                     </a:t>
            </a:r>
            <a:r>
              <a:rPr lang="en-US" sz="5500" i="1" dirty="0">
                <a:latin typeface="+mn-lt"/>
              </a:rPr>
              <a:t>// </a:t>
            </a:r>
            <a:r>
              <a:rPr lang="en-US" sz="5500" i="1" dirty="0" err="1">
                <a:latin typeface="+mn-lt"/>
              </a:rPr>
              <a:t>ppi</a:t>
            </a:r>
            <a:r>
              <a:rPr lang="en-US" sz="5500" i="1" dirty="0">
                <a:latin typeface="+mn-lt"/>
              </a:rPr>
              <a:t> ---&gt; pi --&gt;</a:t>
            </a:r>
            <a:r>
              <a:rPr lang="en-US" sz="5500" i="1" dirty="0" err="1">
                <a:latin typeface="+mn-lt"/>
              </a:rPr>
              <a:t>ival</a:t>
            </a:r>
            <a:r>
              <a:rPr lang="en-US" sz="5500" i="1" dirty="0">
                <a:latin typeface="+mn-lt"/>
              </a:rPr>
              <a:t>  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</a:t>
            </a:r>
            <a:r>
              <a:rPr lang="en-US" sz="5500" dirty="0" err="1">
                <a:latin typeface="+mn-lt"/>
              </a:rPr>
              <a:t>ival</a:t>
            </a:r>
            <a:r>
              <a:rPr lang="zh-CN" altLang="en-US" sz="5500" dirty="0">
                <a:latin typeface="+mn-lt"/>
              </a:rPr>
              <a:t>的值是：</a:t>
            </a:r>
            <a:r>
              <a:rPr lang="en-US" sz="5500" dirty="0">
                <a:latin typeface="+mn-lt"/>
              </a:rPr>
              <a:t> "&lt;&lt; </a:t>
            </a:r>
            <a:r>
              <a:rPr lang="en-US" sz="5500" dirty="0" err="1">
                <a:latin typeface="+mn-lt"/>
              </a:rPr>
              <a:t>ival</a:t>
            </a:r>
            <a:r>
              <a:rPr lang="en-US" sz="5500" dirty="0">
                <a:latin typeface="+mn-lt"/>
              </a:rPr>
              <a:t>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</a:t>
            </a:r>
            <a:r>
              <a:rPr lang="en-US" sz="5500" dirty="0" err="1">
                <a:latin typeface="+mn-lt"/>
              </a:rPr>
              <a:t>ival</a:t>
            </a:r>
            <a:r>
              <a:rPr lang="zh-CN" altLang="en-US" sz="5500" dirty="0">
                <a:latin typeface="+mn-lt"/>
              </a:rPr>
              <a:t>的值是：</a:t>
            </a:r>
            <a:r>
              <a:rPr lang="en-US" sz="5500" dirty="0">
                <a:latin typeface="+mn-lt"/>
              </a:rPr>
              <a:t> "&lt;&lt; *pi&lt;&lt;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            </a:t>
            </a:r>
            <a:r>
              <a:rPr lang="en-US" sz="5500" i="1" dirty="0">
                <a:latin typeface="+mn-lt"/>
              </a:rPr>
              <a:t>// *pi</a:t>
            </a:r>
            <a:r>
              <a:rPr lang="zh-CN" altLang="en-US" sz="5500" i="1" dirty="0">
                <a:latin typeface="+mn-lt"/>
              </a:rPr>
              <a:t>就是</a:t>
            </a:r>
            <a:r>
              <a:rPr lang="en-US" sz="5500" i="1" dirty="0" err="1">
                <a:latin typeface="+mn-lt"/>
              </a:rPr>
              <a:t>ival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</a:t>
            </a:r>
            <a:r>
              <a:rPr lang="en-US" sz="5500" dirty="0" err="1">
                <a:latin typeface="+mn-lt"/>
              </a:rPr>
              <a:t>ival</a:t>
            </a:r>
            <a:r>
              <a:rPr lang="zh-CN" altLang="en-US" sz="5500" dirty="0">
                <a:latin typeface="+mn-lt"/>
              </a:rPr>
              <a:t>的值是：</a:t>
            </a:r>
            <a:r>
              <a:rPr lang="en-US" sz="5500" dirty="0">
                <a:latin typeface="+mn-lt"/>
              </a:rPr>
              <a:t>"&lt;&lt; **</a:t>
            </a:r>
            <a:r>
              <a:rPr lang="en-US" sz="5500" dirty="0" err="1">
                <a:latin typeface="+mn-lt"/>
              </a:rPr>
              <a:t>ppi</a:t>
            </a:r>
            <a:r>
              <a:rPr lang="en-US" sz="5500" dirty="0">
                <a:latin typeface="+mn-lt"/>
              </a:rPr>
              <a:t>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       </a:t>
            </a:r>
            <a:r>
              <a:rPr lang="en-US" sz="5500" i="1" dirty="0">
                <a:latin typeface="+mn-lt"/>
              </a:rPr>
              <a:t>// **</a:t>
            </a:r>
            <a:r>
              <a:rPr lang="en-US" sz="5500" i="1" dirty="0" err="1">
                <a:latin typeface="+mn-lt"/>
              </a:rPr>
              <a:t>ppi</a:t>
            </a:r>
            <a:r>
              <a:rPr lang="zh-CN" altLang="en-US" sz="5500" i="1" dirty="0">
                <a:latin typeface="+mn-lt"/>
              </a:rPr>
              <a:t>即</a:t>
            </a:r>
            <a:r>
              <a:rPr lang="en-US" sz="5500" i="1" dirty="0">
                <a:latin typeface="+mn-lt"/>
              </a:rPr>
              <a:t> *(*</a:t>
            </a:r>
            <a:r>
              <a:rPr lang="en-US" sz="5500" i="1" dirty="0" err="1">
                <a:latin typeface="+mn-lt"/>
              </a:rPr>
              <a:t>ppi</a:t>
            </a:r>
            <a:r>
              <a:rPr lang="en-US" sz="5500" i="1" dirty="0">
                <a:latin typeface="+mn-lt"/>
              </a:rPr>
              <a:t>)</a:t>
            </a:r>
            <a:r>
              <a:rPr lang="zh-CN" altLang="en-US" sz="5500" i="1" dirty="0">
                <a:latin typeface="+mn-lt"/>
              </a:rPr>
              <a:t>，而</a:t>
            </a:r>
            <a:r>
              <a:rPr lang="en-US" sz="5500" i="1" dirty="0">
                <a:latin typeface="+mn-lt"/>
              </a:rPr>
              <a:t>*</a:t>
            </a:r>
            <a:r>
              <a:rPr lang="en-US" sz="5500" i="1" dirty="0" err="1">
                <a:latin typeface="+mn-lt"/>
              </a:rPr>
              <a:t>ppi</a:t>
            </a:r>
            <a:r>
              <a:rPr lang="zh-CN" altLang="en-US" sz="5500" i="1" dirty="0">
                <a:latin typeface="+mn-lt"/>
              </a:rPr>
              <a:t>就是</a:t>
            </a:r>
            <a:r>
              <a:rPr lang="en-US" sz="5500" i="1" dirty="0">
                <a:latin typeface="+mn-lt"/>
              </a:rPr>
              <a:t>pi</a:t>
            </a:r>
            <a:r>
              <a:rPr lang="zh-CN" altLang="en-US" sz="5500" i="1" dirty="0">
                <a:latin typeface="+mn-lt"/>
              </a:rPr>
              <a:t>，</a:t>
            </a:r>
            <a:endParaRPr lang="en-US" sz="5500" dirty="0">
              <a:latin typeface="+mn-lt"/>
            </a:endParaRPr>
          </a:p>
          <a:p>
            <a:pPr marL="0" indent="0" latinLnBrk="1">
              <a:buNone/>
            </a:pPr>
            <a:r>
              <a:rPr lang="en-US" sz="5500" i="1" dirty="0">
                <a:latin typeface="+mn-lt"/>
              </a:rPr>
              <a:t>                                                                                 // </a:t>
            </a:r>
            <a:r>
              <a:rPr lang="zh-CN" altLang="en-US" sz="5500" i="1" dirty="0">
                <a:latin typeface="+mn-lt"/>
              </a:rPr>
              <a:t>因此，</a:t>
            </a:r>
            <a:r>
              <a:rPr lang="en-US" sz="5500" i="1" dirty="0">
                <a:latin typeface="+mn-lt"/>
              </a:rPr>
              <a:t>**</a:t>
            </a:r>
            <a:r>
              <a:rPr lang="en-US" sz="5500" i="1" dirty="0" err="1">
                <a:latin typeface="+mn-lt"/>
              </a:rPr>
              <a:t>ppi</a:t>
            </a:r>
            <a:r>
              <a:rPr lang="zh-CN" altLang="en-US" sz="5500" i="1" dirty="0">
                <a:latin typeface="+mn-lt"/>
              </a:rPr>
              <a:t>就是</a:t>
            </a:r>
            <a:r>
              <a:rPr lang="en-US" sz="5500" i="1" dirty="0">
                <a:latin typeface="+mn-lt"/>
              </a:rPr>
              <a:t> *(pi)</a:t>
            </a:r>
            <a:r>
              <a:rPr lang="zh-CN" altLang="en-US" sz="5500" i="1" dirty="0">
                <a:latin typeface="+mn-lt"/>
              </a:rPr>
              <a:t>即</a:t>
            </a:r>
            <a:r>
              <a:rPr lang="en-US" sz="5500" i="1" dirty="0" err="1">
                <a:latin typeface="+mn-lt"/>
              </a:rPr>
              <a:t>ival</a:t>
            </a:r>
            <a:r>
              <a:rPr lang="en-US" sz="5500" dirty="0">
                <a:latin typeface="+mn-lt"/>
              </a:rPr>
              <a:t>   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&lt;&lt;"\</a:t>
            </a:r>
            <a:r>
              <a:rPr lang="en-US" sz="5500" dirty="0" err="1">
                <a:latin typeface="+mn-lt"/>
              </a:rPr>
              <a:t>nival</a:t>
            </a:r>
            <a:r>
              <a:rPr lang="zh-CN" altLang="en-US" sz="5500" dirty="0">
                <a:latin typeface="+mn-lt"/>
              </a:rPr>
              <a:t>的地址是：</a:t>
            </a:r>
            <a:r>
              <a:rPr lang="en-US" sz="5500" dirty="0">
                <a:latin typeface="+mn-lt"/>
              </a:rPr>
              <a:t>"&lt;&lt; &amp;</a:t>
            </a:r>
            <a:r>
              <a:rPr lang="en-US" sz="5500" dirty="0" err="1">
                <a:latin typeface="+mn-lt"/>
              </a:rPr>
              <a:t>ival</a:t>
            </a:r>
            <a:r>
              <a:rPr lang="en-US" sz="5500" dirty="0">
                <a:latin typeface="+mn-lt"/>
              </a:rPr>
              <a:t> 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</a:t>
            </a:r>
            <a:r>
              <a:rPr lang="en-US" sz="5500" dirty="0" err="1">
                <a:latin typeface="+mn-lt"/>
              </a:rPr>
              <a:t>ival</a:t>
            </a:r>
            <a:r>
              <a:rPr lang="zh-CN" altLang="en-US" sz="5500" dirty="0">
                <a:latin typeface="+mn-lt"/>
              </a:rPr>
              <a:t>的地址是：</a:t>
            </a:r>
            <a:r>
              <a:rPr lang="en-US" sz="5500" dirty="0">
                <a:latin typeface="+mn-lt"/>
              </a:rPr>
              <a:t>"&lt;&lt; pi 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              </a:t>
            </a:r>
            <a:r>
              <a:rPr lang="en-US" sz="5500" i="1" dirty="0">
                <a:latin typeface="+mn-lt"/>
              </a:rPr>
              <a:t>//pi</a:t>
            </a:r>
            <a:r>
              <a:rPr lang="zh-CN" altLang="en-US" sz="5500" i="1" dirty="0">
                <a:latin typeface="+mn-lt"/>
              </a:rPr>
              <a:t>保存的是</a:t>
            </a:r>
            <a:r>
              <a:rPr lang="en-US" sz="5500" i="1" dirty="0" err="1">
                <a:latin typeface="+mn-lt"/>
              </a:rPr>
              <a:t>ival</a:t>
            </a:r>
            <a:r>
              <a:rPr lang="zh-CN" altLang="en-US" sz="5500" i="1" dirty="0">
                <a:latin typeface="+mn-lt"/>
              </a:rPr>
              <a:t>的地址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</a:t>
            </a:r>
            <a:r>
              <a:rPr lang="en-US" sz="5500" dirty="0" err="1">
                <a:latin typeface="+mn-lt"/>
              </a:rPr>
              <a:t>ival</a:t>
            </a:r>
            <a:r>
              <a:rPr lang="zh-CN" altLang="en-US" sz="5500" dirty="0">
                <a:latin typeface="+mn-lt"/>
              </a:rPr>
              <a:t>的地址是：</a:t>
            </a:r>
            <a:r>
              <a:rPr lang="en-US" sz="5500" dirty="0">
                <a:latin typeface="+mn-lt"/>
              </a:rPr>
              <a:t>"&lt;&lt; *</a:t>
            </a:r>
            <a:r>
              <a:rPr lang="en-US" sz="5500" dirty="0" err="1">
                <a:latin typeface="+mn-lt"/>
              </a:rPr>
              <a:t>ppi</a:t>
            </a:r>
            <a:r>
              <a:rPr lang="en-US" sz="5500" dirty="0">
                <a:latin typeface="+mn-lt"/>
              </a:rPr>
              <a:t> 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          </a:t>
            </a:r>
            <a:r>
              <a:rPr lang="en-US" sz="5500" i="1" dirty="0">
                <a:latin typeface="+mn-lt"/>
              </a:rPr>
              <a:t>//*</a:t>
            </a:r>
            <a:r>
              <a:rPr lang="en-US" sz="5500" i="1" dirty="0" err="1">
                <a:latin typeface="+mn-lt"/>
              </a:rPr>
              <a:t>ppi</a:t>
            </a:r>
            <a:r>
              <a:rPr lang="zh-CN" altLang="en-US" sz="5500" i="1" dirty="0">
                <a:latin typeface="+mn-lt"/>
              </a:rPr>
              <a:t>就是</a:t>
            </a:r>
            <a:r>
              <a:rPr lang="en-US" sz="5500" i="1" dirty="0">
                <a:latin typeface="+mn-lt"/>
              </a:rPr>
              <a:t>pi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 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&lt;&lt;"\</a:t>
            </a:r>
            <a:r>
              <a:rPr lang="en-US" sz="5500" dirty="0" err="1">
                <a:latin typeface="+mn-lt"/>
              </a:rPr>
              <a:t>npi</a:t>
            </a:r>
            <a:r>
              <a:rPr lang="zh-CN" altLang="en-US" sz="5500" dirty="0">
                <a:latin typeface="+mn-lt"/>
              </a:rPr>
              <a:t>的地址是：</a:t>
            </a:r>
            <a:r>
              <a:rPr lang="en-US" sz="5500" dirty="0">
                <a:latin typeface="+mn-lt"/>
              </a:rPr>
              <a:t>"&lt;&lt; &amp;pi 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&lt;&lt;"pi</a:t>
            </a:r>
            <a:r>
              <a:rPr lang="zh-CN" altLang="en-US" sz="5500" dirty="0">
                <a:latin typeface="+mn-lt"/>
              </a:rPr>
              <a:t>的地址是：</a:t>
            </a:r>
            <a:r>
              <a:rPr lang="en-US" sz="5500" dirty="0">
                <a:latin typeface="+mn-lt"/>
              </a:rPr>
              <a:t>"&lt;&lt; </a:t>
            </a:r>
            <a:r>
              <a:rPr lang="en-US" sz="5500" dirty="0" err="1">
                <a:latin typeface="+mn-lt"/>
              </a:rPr>
              <a:t>ppi</a:t>
            </a:r>
            <a:r>
              <a:rPr lang="en-US" sz="5500" dirty="0">
                <a:latin typeface="+mn-lt"/>
              </a:rPr>
              <a:t> 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                 </a:t>
            </a:r>
            <a:r>
              <a:rPr lang="en-US" sz="5500" i="1" dirty="0">
                <a:latin typeface="+mn-lt"/>
              </a:rPr>
              <a:t>//pi</a:t>
            </a:r>
            <a:r>
              <a:rPr lang="zh-CN" altLang="en-US" sz="5500" i="1" dirty="0">
                <a:latin typeface="+mn-lt"/>
              </a:rPr>
              <a:t>保存的是</a:t>
            </a:r>
            <a:r>
              <a:rPr lang="en-US" sz="5500" i="1" dirty="0" err="1">
                <a:latin typeface="+mn-lt"/>
              </a:rPr>
              <a:t>ival</a:t>
            </a:r>
            <a:r>
              <a:rPr lang="zh-CN" altLang="en-US" sz="5500" i="1" dirty="0">
                <a:latin typeface="+mn-lt"/>
              </a:rPr>
              <a:t>的地址</a:t>
            </a:r>
            <a:r>
              <a:rPr lang="en-US" sz="5500" i="1" dirty="0">
                <a:latin typeface="+mn-lt"/>
              </a:rPr>
              <a:t>  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892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F291D-2164-4252-B3DE-0D422AEF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5.2.5 </a:t>
            </a:r>
            <a:r>
              <a:rPr lang="zh-CN" altLang="en-US" b="1" dirty="0"/>
              <a:t>指针的引用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3FF3B-39B6-4303-B3E1-8AC6399A9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指针既然是一个占有独立内存的变量</a:t>
            </a:r>
            <a:r>
              <a:rPr lang="en-US" dirty="0"/>
              <a:t>(</a:t>
            </a:r>
            <a:r>
              <a:rPr lang="zh-CN" altLang="en-US" dirty="0"/>
              <a:t>对象</a:t>
            </a:r>
            <a:r>
              <a:rPr lang="en-US" dirty="0"/>
              <a:t>)</a:t>
            </a:r>
            <a:r>
              <a:rPr lang="zh-CN" altLang="en-US" dirty="0"/>
              <a:t>，当然可以定义一个引用它的引用变量，即给它起一个引用别名。</a:t>
            </a:r>
            <a:endParaRPr lang="en-US" dirty="0"/>
          </a:p>
          <a:p>
            <a:pPr marL="457200" lvl="1" indent="0">
              <a:buNone/>
            </a:pPr>
            <a:r>
              <a:rPr lang="en-US" sz="2600" dirty="0">
                <a:latin typeface="+mn-lt"/>
              </a:rPr>
              <a:t>int </a:t>
            </a:r>
            <a:r>
              <a:rPr lang="en-US" sz="2600" dirty="0" err="1">
                <a:latin typeface="+mn-lt"/>
              </a:rPr>
              <a:t>i</a:t>
            </a:r>
            <a:r>
              <a:rPr lang="en-US" sz="2600" dirty="0">
                <a:latin typeface="+mn-lt"/>
              </a:rPr>
              <a:t>{42};</a:t>
            </a:r>
            <a:br>
              <a:rPr lang="en-US" sz="2600" dirty="0">
                <a:latin typeface="+mn-lt"/>
              </a:rPr>
            </a:br>
            <a:r>
              <a:rPr lang="en-US" sz="2600" dirty="0">
                <a:latin typeface="+mn-lt"/>
              </a:rPr>
              <a:t>int *p;</a:t>
            </a:r>
            <a:br>
              <a:rPr lang="en-US" sz="2600" dirty="0">
                <a:latin typeface="+mn-lt"/>
              </a:rPr>
            </a:br>
            <a:r>
              <a:rPr lang="en-US" sz="2600" dirty="0">
                <a:latin typeface="+mn-lt"/>
              </a:rPr>
              <a:t>int *&amp;r{p};  </a:t>
            </a:r>
            <a:r>
              <a:rPr lang="en-US" sz="2600" i="1" dirty="0">
                <a:latin typeface="+mn-lt"/>
              </a:rPr>
              <a:t>//r</a:t>
            </a:r>
            <a:r>
              <a:rPr lang="zh-CN" altLang="en-US" sz="2600" i="1" dirty="0">
                <a:latin typeface="+mn-lt"/>
              </a:rPr>
              <a:t>引用</a:t>
            </a:r>
            <a:r>
              <a:rPr lang="en-US" sz="2600" i="1" dirty="0">
                <a:latin typeface="+mn-lt"/>
              </a:rPr>
              <a:t>p</a:t>
            </a:r>
            <a:r>
              <a:rPr lang="zh-CN" altLang="en-US" sz="2600" i="1" dirty="0">
                <a:latin typeface="+mn-lt"/>
              </a:rPr>
              <a:t>，即</a:t>
            </a:r>
            <a:r>
              <a:rPr lang="en-US" sz="2600" i="1" dirty="0">
                <a:latin typeface="+mn-lt"/>
              </a:rPr>
              <a:t>r</a:t>
            </a:r>
            <a:r>
              <a:rPr lang="zh-CN" altLang="en-US" sz="2600" i="1" dirty="0">
                <a:latin typeface="+mn-lt"/>
              </a:rPr>
              <a:t>是</a:t>
            </a:r>
            <a:r>
              <a:rPr lang="en-US" sz="2600" i="1" dirty="0">
                <a:latin typeface="+mn-lt"/>
              </a:rPr>
              <a:t>p</a:t>
            </a:r>
            <a:r>
              <a:rPr lang="zh-CN" altLang="en-US" sz="2600" i="1" dirty="0">
                <a:latin typeface="+mn-lt"/>
              </a:rPr>
              <a:t>的别名</a:t>
            </a:r>
            <a:br>
              <a:rPr lang="en-US" sz="2600" dirty="0">
                <a:latin typeface="+mn-lt"/>
              </a:rPr>
            </a:br>
            <a:r>
              <a:rPr lang="en-US" sz="2600" dirty="0">
                <a:latin typeface="+mn-lt"/>
              </a:rPr>
              <a:t>r = &amp;</a:t>
            </a:r>
            <a:r>
              <a:rPr lang="en-US" sz="2600" dirty="0" err="1">
                <a:latin typeface="+mn-lt"/>
              </a:rPr>
              <a:t>i</a:t>
            </a:r>
            <a:r>
              <a:rPr lang="en-US" sz="2600" dirty="0">
                <a:latin typeface="+mn-lt"/>
              </a:rPr>
              <a:t>; </a:t>
            </a:r>
            <a:r>
              <a:rPr lang="en-US" sz="2600" i="1" dirty="0">
                <a:latin typeface="+mn-lt"/>
              </a:rPr>
              <a:t>//</a:t>
            </a:r>
            <a:r>
              <a:rPr lang="zh-CN" altLang="en-US" sz="2600" i="1" dirty="0">
                <a:latin typeface="+mn-lt"/>
              </a:rPr>
              <a:t>将</a:t>
            </a:r>
            <a:r>
              <a:rPr lang="en-US" sz="2600" i="1" dirty="0" err="1">
                <a:latin typeface="+mn-lt"/>
              </a:rPr>
              <a:t>i</a:t>
            </a:r>
            <a:r>
              <a:rPr lang="zh-CN" altLang="en-US" sz="2600" i="1" dirty="0">
                <a:latin typeface="+mn-lt"/>
              </a:rPr>
              <a:t>的地址赋值给</a:t>
            </a:r>
            <a:r>
              <a:rPr lang="en-US" sz="2600" i="1" dirty="0">
                <a:latin typeface="+mn-lt"/>
              </a:rPr>
              <a:t>r</a:t>
            </a:r>
            <a:r>
              <a:rPr lang="zh-CN" altLang="en-US" sz="2600" i="1" dirty="0">
                <a:latin typeface="+mn-lt"/>
              </a:rPr>
              <a:t>，也就是</a:t>
            </a:r>
            <a:r>
              <a:rPr lang="en-US" sz="2600" i="1" dirty="0">
                <a:latin typeface="+mn-lt"/>
              </a:rPr>
              <a:t>p</a:t>
            </a:r>
            <a:r>
              <a:rPr lang="zh-CN" altLang="en-US" sz="2600" i="1" dirty="0">
                <a:latin typeface="+mn-lt"/>
              </a:rPr>
              <a:t>，因此</a:t>
            </a:r>
            <a:r>
              <a:rPr lang="en-US" sz="2600" i="1" dirty="0">
                <a:latin typeface="+mn-lt"/>
              </a:rPr>
              <a:t>p</a:t>
            </a:r>
            <a:r>
              <a:rPr lang="zh-CN" altLang="en-US" sz="2600" i="1" dirty="0">
                <a:latin typeface="+mn-lt"/>
              </a:rPr>
              <a:t>指针变量里保存的就是</a:t>
            </a:r>
            <a:r>
              <a:rPr lang="en-US" sz="2600" i="1" dirty="0" err="1">
                <a:latin typeface="+mn-lt"/>
              </a:rPr>
              <a:t>i</a:t>
            </a:r>
            <a:r>
              <a:rPr lang="zh-CN" altLang="en-US" sz="2600" i="1" dirty="0">
                <a:latin typeface="+mn-lt"/>
              </a:rPr>
              <a:t>的地址</a:t>
            </a:r>
            <a:br>
              <a:rPr lang="en-US" sz="2600" dirty="0">
                <a:latin typeface="+mn-lt"/>
              </a:rPr>
            </a:br>
            <a:r>
              <a:rPr lang="en-US" sz="2600" dirty="0">
                <a:latin typeface="+mn-lt"/>
              </a:rPr>
              <a:t>*r = 0 ; </a:t>
            </a:r>
            <a:r>
              <a:rPr lang="en-US" sz="2600" i="1" dirty="0">
                <a:latin typeface="+mn-lt"/>
              </a:rPr>
              <a:t>//</a:t>
            </a:r>
            <a:r>
              <a:rPr lang="zh-CN" altLang="en-US" sz="2600" i="1" dirty="0">
                <a:latin typeface="+mn-lt"/>
              </a:rPr>
              <a:t>相当于</a:t>
            </a:r>
            <a:r>
              <a:rPr lang="en-US" sz="2600" i="1" dirty="0">
                <a:latin typeface="+mn-lt"/>
              </a:rPr>
              <a:t>*p = 0</a:t>
            </a:r>
            <a:r>
              <a:rPr lang="zh-CN" altLang="en-US" sz="2600" i="1" dirty="0">
                <a:latin typeface="+mn-lt"/>
              </a:rPr>
              <a:t>，</a:t>
            </a:r>
            <a:r>
              <a:rPr lang="en-US" sz="2600" i="1" dirty="0">
                <a:latin typeface="+mn-lt"/>
              </a:rPr>
              <a:t>p</a:t>
            </a:r>
            <a:r>
              <a:rPr lang="zh-CN" altLang="en-US" sz="2600" i="1" dirty="0">
                <a:latin typeface="+mn-lt"/>
              </a:rPr>
              <a:t>指针变量的值是</a:t>
            </a:r>
            <a:r>
              <a:rPr lang="en-US" sz="2600" i="1" dirty="0">
                <a:latin typeface="+mn-lt"/>
              </a:rPr>
              <a:t>0</a:t>
            </a:r>
            <a:r>
              <a:rPr lang="zh-CN" altLang="en-US" sz="2600" i="1" dirty="0">
                <a:latin typeface="+mn-lt"/>
              </a:rPr>
              <a:t>，即</a:t>
            </a:r>
            <a:r>
              <a:rPr lang="en-US" sz="2600" i="1" dirty="0">
                <a:latin typeface="+mn-lt"/>
              </a:rPr>
              <a:t>p</a:t>
            </a:r>
            <a:r>
              <a:rPr lang="zh-CN" altLang="en-US" sz="2600" i="1" dirty="0">
                <a:latin typeface="+mn-lt"/>
              </a:rPr>
              <a:t>成为一个空指针</a:t>
            </a:r>
            <a:r>
              <a:rPr lang="zh-CN" altLang="en-US" i="1" dirty="0"/>
              <a:t>。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FBA497-8B84-414D-B3B8-0554B00CF4BF}"/>
              </a:ext>
            </a:extLst>
          </p:cNvPr>
          <p:cNvSpPr txBox="1"/>
          <p:nvPr/>
        </p:nvSpPr>
        <p:spPr>
          <a:xfrm>
            <a:off x="2164080" y="6116320"/>
            <a:ext cx="689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理解变量</a:t>
            </a:r>
            <a:r>
              <a:rPr lang="en-US" sz="2800" dirty="0"/>
              <a:t>r</a:t>
            </a:r>
            <a:r>
              <a:rPr lang="zh-CN" altLang="en-US" sz="2800" dirty="0"/>
              <a:t>的类型的方式是</a:t>
            </a:r>
            <a:r>
              <a:rPr lang="en-US" sz="2800" dirty="0"/>
              <a:t>“</a:t>
            </a:r>
            <a:r>
              <a:rPr lang="zh-CN" altLang="en-US" sz="2800" b="1" dirty="0"/>
              <a:t>从右到左的看</a:t>
            </a:r>
            <a:r>
              <a:rPr lang="en-US" sz="2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189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79B4A-00F9-4FBC-B079-386D69412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640" y="454025"/>
            <a:ext cx="10439400" cy="4351338"/>
          </a:xfrm>
        </p:spPr>
        <p:txBody>
          <a:bodyPr/>
          <a:lstStyle/>
          <a:p>
            <a:r>
              <a:rPr lang="zh-CN" altLang="en-US" dirty="0"/>
              <a:t>下面用法是错误的。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int &amp;*q</a:t>
            </a:r>
            <a:r>
              <a:rPr lang="zh-CN" altLang="en-US" sz="2600" dirty="0">
                <a:latin typeface="+mn-lt"/>
              </a:rPr>
              <a:t>； </a:t>
            </a:r>
            <a:r>
              <a:rPr lang="en-US" sz="2600" i="1" dirty="0">
                <a:latin typeface="+mn-lt"/>
              </a:rPr>
              <a:t>//</a:t>
            </a:r>
            <a:r>
              <a:rPr lang="zh-CN" altLang="en-US" sz="2600" i="1" dirty="0">
                <a:latin typeface="+mn-lt"/>
              </a:rPr>
              <a:t>错！ 因为：从右向左看，</a:t>
            </a:r>
            <a:r>
              <a:rPr lang="en-US" sz="2600" i="1" dirty="0">
                <a:latin typeface="+mn-lt"/>
              </a:rPr>
              <a:t>q</a:t>
            </a:r>
            <a:r>
              <a:rPr lang="zh-CN" altLang="en-US" sz="2600" i="1" dirty="0">
                <a:latin typeface="+mn-lt"/>
              </a:rPr>
              <a:t>是一个指针变量，存储的是</a:t>
            </a:r>
            <a:r>
              <a:rPr lang="en-US" sz="2600" i="1" dirty="0">
                <a:latin typeface="+mn-lt"/>
              </a:rPr>
              <a:t>int &amp;</a:t>
            </a:r>
            <a:r>
              <a:rPr lang="zh-CN" altLang="en-US" sz="2600" i="1" dirty="0">
                <a:latin typeface="+mn-lt"/>
              </a:rPr>
              <a:t>变量的地址，</a:t>
            </a:r>
            <a:br>
              <a:rPr lang="en-US" sz="2600" dirty="0">
                <a:latin typeface="+mn-lt"/>
              </a:rPr>
            </a:br>
            <a:r>
              <a:rPr lang="en-US" sz="2600" dirty="0">
                <a:latin typeface="+mn-lt"/>
              </a:rPr>
              <a:t>    </a:t>
            </a:r>
            <a:r>
              <a:rPr lang="en-US" sz="2600" i="1" dirty="0">
                <a:latin typeface="+mn-lt"/>
              </a:rPr>
              <a:t>// </a:t>
            </a:r>
            <a:r>
              <a:rPr lang="zh-CN" altLang="en-US" sz="2600" i="1" dirty="0">
                <a:latin typeface="+mn-lt"/>
              </a:rPr>
              <a:t>也就是说</a:t>
            </a:r>
            <a:r>
              <a:rPr lang="en-US" sz="2600" i="1" dirty="0">
                <a:latin typeface="+mn-lt"/>
              </a:rPr>
              <a:t>q</a:t>
            </a:r>
            <a:r>
              <a:rPr lang="zh-CN" altLang="en-US" sz="2600" i="1" dirty="0">
                <a:latin typeface="+mn-lt"/>
              </a:rPr>
              <a:t>试图存储一个引用变量的地址，而引用变量是没有独立的内存块的，</a:t>
            </a:r>
            <a:br>
              <a:rPr lang="en-US" sz="2600" i="1" dirty="0">
                <a:latin typeface="+mn-lt"/>
              </a:rPr>
            </a:br>
            <a:r>
              <a:rPr lang="en-US" sz="2600" i="1" dirty="0">
                <a:latin typeface="+mn-lt"/>
              </a:rPr>
              <a:t>    // </a:t>
            </a:r>
            <a:r>
              <a:rPr lang="zh-CN" altLang="en-US" sz="2600" i="1" dirty="0">
                <a:latin typeface="+mn-lt"/>
              </a:rPr>
              <a:t>即引用变量没有地址！</a:t>
            </a:r>
            <a:endParaRPr lang="en-US" sz="2600" dirty="0">
              <a:latin typeface="+mn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64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C5FCD-AF36-468D-A4B8-8BC00BDA4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5.2.6 </a:t>
            </a:r>
            <a:r>
              <a:rPr lang="zh-CN" altLang="en-US" b="1" dirty="0"/>
              <a:t>引用和指针的比较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C4CEF-3B62-4B1C-868A-4D128CBD3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共同点：都是间接指向或引用其他对象</a:t>
            </a:r>
            <a:endParaRPr lang="en-US" dirty="0"/>
          </a:p>
          <a:p>
            <a:pPr lvl="0"/>
            <a:r>
              <a:rPr lang="zh-CN" altLang="en-US" dirty="0"/>
              <a:t>不同点</a:t>
            </a:r>
            <a:r>
              <a:rPr lang="en-US" dirty="0"/>
              <a:t>: </a:t>
            </a:r>
            <a:r>
              <a:rPr lang="zh-CN" altLang="en-US" dirty="0"/>
              <a:t>引用</a:t>
            </a:r>
            <a:r>
              <a:rPr lang="en-US" dirty="0"/>
              <a:t>(</a:t>
            </a:r>
            <a:r>
              <a:rPr lang="zh-CN" altLang="en-US" dirty="0"/>
              <a:t>变量</a:t>
            </a:r>
            <a:r>
              <a:rPr lang="en-US" dirty="0"/>
              <a:t>) </a:t>
            </a:r>
            <a:r>
              <a:rPr lang="zh-CN" altLang="en-US" dirty="0"/>
              <a:t>仅仅是其他变量的别名，无独立内存，同一个引用变量不能修改去引用不同的变量。指针变量存储其他变量的地址，有独立内存，在不同时刻可指向不同对象。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203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A6247-4AE2-49C1-9C4B-5910AF253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0" y="454024"/>
            <a:ext cx="11384280" cy="567245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理解并编译下面的程序，看看有哪些编译错误？</a:t>
            </a:r>
            <a:endParaRPr lang="en-US" dirty="0"/>
          </a:p>
          <a:p>
            <a:pPr marL="0" indent="0" latinLnBrk="1">
              <a:buNone/>
            </a:pPr>
            <a:r>
              <a:rPr lang="en-US" dirty="0">
                <a:latin typeface="+mn-lt"/>
                <a:ea typeface="+mj-ea"/>
              </a:rPr>
              <a:t>int main(){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auto </a:t>
            </a:r>
            <a:r>
              <a:rPr lang="en-US" dirty="0" err="1">
                <a:latin typeface="+mn-lt"/>
                <a:ea typeface="+mj-ea"/>
              </a:rPr>
              <a:t>i</a:t>
            </a:r>
            <a:r>
              <a:rPr lang="en-US" dirty="0">
                <a:latin typeface="+mn-lt"/>
                <a:ea typeface="+mj-ea"/>
              </a:rPr>
              <a:t>{0},j{1};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int *p;            </a:t>
            </a:r>
            <a:r>
              <a:rPr lang="en-US" i="1" dirty="0">
                <a:latin typeface="+mn-lt"/>
                <a:ea typeface="+mj-ea"/>
              </a:rPr>
              <a:t>//</a:t>
            </a:r>
            <a:r>
              <a:rPr lang="zh-CN" altLang="en-US" i="1" dirty="0">
                <a:latin typeface="+mn-lt"/>
                <a:ea typeface="+mj-ea"/>
              </a:rPr>
              <a:t>指针变量不一定要初始化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int &amp;r{</a:t>
            </a:r>
            <a:r>
              <a:rPr lang="en-US" dirty="0" err="1">
                <a:latin typeface="+mn-lt"/>
                <a:ea typeface="+mj-ea"/>
              </a:rPr>
              <a:t>i</a:t>
            </a:r>
            <a:r>
              <a:rPr lang="en-US" dirty="0">
                <a:latin typeface="+mn-lt"/>
                <a:ea typeface="+mj-ea"/>
              </a:rPr>
              <a:t>},&amp;r1;     </a:t>
            </a:r>
            <a:r>
              <a:rPr lang="en-US" i="1" dirty="0">
                <a:latin typeface="+mn-lt"/>
                <a:ea typeface="+mj-ea"/>
              </a:rPr>
              <a:t>//</a:t>
            </a:r>
            <a:r>
              <a:rPr lang="zh-CN" altLang="en-US" i="1" dirty="0">
                <a:latin typeface="+mn-lt"/>
                <a:ea typeface="+mj-ea"/>
              </a:rPr>
              <a:t>错：引用变量</a:t>
            </a:r>
            <a:r>
              <a:rPr lang="en-US" i="1" dirty="0">
                <a:latin typeface="+mn-lt"/>
                <a:ea typeface="+mj-ea"/>
              </a:rPr>
              <a:t>r1</a:t>
            </a:r>
            <a:r>
              <a:rPr lang="zh-CN" altLang="en-US" i="1" dirty="0">
                <a:latin typeface="+mn-lt"/>
                <a:ea typeface="+mj-ea"/>
              </a:rPr>
              <a:t>没有初始化！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p = &amp;</a:t>
            </a:r>
            <a:r>
              <a:rPr lang="en-US" dirty="0" err="1">
                <a:latin typeface="+mn-lt"/>
                <a:ea typeface="+mj-ea"/>
              </a:rPr>
              <a:t>i</a:t>
            </a:r>
            <a:r>
              <a:rPr lang="en-US" dirty="0">
                <a:latin typeface="+mn-lt"/>
                <a:ea typeface="+mj-ea"/>
              </a:rPr>
              <a:t>;          </a:t>
            </a:r>
            <a:r>
              <a:rPr lang="en-US" i="1" dirty="0">
                <a:latin typeface="+mn-lt"/>
                <a:ea typeface="+mj-ea"/>
              </a:rPr>
              <a:t>//p</a:t>
            </a:r>
            <a:r>
              <a:rPr lang="zh-CN" altLang="en-US" i="1" dirty="0">
                <a:latin typeface="+mn-lt"/>
                <a:ea typeface="+mj-ea"/>
              </a:rPr>
              <a:t>指向</a:t>
            </a:r>
            <a:r>
              <a:rPr lang="en-US" i="1" dirty="0" err="1">
                <a:latin typeface="+mn-lt"/>
                <a:ea typeface="+mj-ea"/>
              </a:rPr>
              <a:t>i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p = &amp;j          </a:t>
            </a:r>
            <a:r>
              <a:rPr lang="en-US" i="1" dirty="0">
                <a:latin typeface="+mn-lt"/>
                <a:ea typeface="+mj-ea"/>
              </a:rPr>
              <a:t>//p</a:t>
            </a:r>
            <a:r>
              <a:rPr lang="zh-CN" altLang="en-US" i="1" dirty="0">
                <a:latin typeface="+mn-lt"/>
                <a:ea typeface="+mj-ea"/>
              </a:rPr>
              <a:t>指向</a:t>
            </a:r>
            <a:r>
              <a:rPr lang="en-US" i="1" dirty="0">
                <a:latin typeface="+mn-lt"/>
                <a:ea typeface="+mj-ea"/>
              </a:rPr>
              <a:t>j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auto *&amp;</a:t>
            </a:r>
            <a:r>
              <a:rPr lang="en-US" dirty="0" err="1">
                <a:latin typeface="+mn-lt"/>
                <a:ea typeface="+mj-ea"/>
              </a:rPr>
              <a:t>rp</a:t>
            </a:r>
            <a:r>
              <a:rPr lang="en-US" dirty="0">
                <a:latin typeface="+mn-lt"/>
                <a:ea typeface="+mj-ea"/>
              </a:rPr>
              <a:t>{p};    </a:t>
            </a:r>
            <a:r>
              <a:rPr lang="en-US" i="1" dirty="0">
                <a:latin typeface="+mn-lt"/>
                <a:ea typeface="+mj-ea"/>
              </a:rPr>
              <a:t>// </a:t>
            </a:r>
            <a:r>
              <a:rPr lang="en-US" i="1" dirty="0" err="1">
                <a:latin typeface="+mn-lt"/>
                <a:ea typeface="+mj-ea"/>
              </a:rPr>
              <a:t>rp</a:t>
            </a:r>
            <a:r>
              <a:rPr lang="zh-CN" altLang="en-US" i="1" dirty="0">
                <a:latin typeface="+mn-lt"/>
                <a:ea typeface="+mj-ea"/>
              </a:rPr>
              <a:t>引用</a:t>
            </a:r>
            <a:r>
              <a:rPr lang="en-US" i="1" dirty="0">
                <a:latin typeface="+mn-lt"/>
                <a:ea typeface="+mj-ea"/>
              </a:rPr>
              <a:t>p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int *&amp;rp2;       </a:t>
            </a:r>
            <a:r>
              <a:rPr lang="en-US" i="1" dirty="0">
                <a:latin typeface="+mn-lt"/>
                <a:ea typeface="+mj-ea"/>
              </a:rPr>
              <a:t>//</a:t>
            </a:r>
            <a:r>
              <a:rPr lang="zh-CN" altLang="en-US" i="1" dirty="0">
                <a:latin typeface="+mn-lt"/>
                <a:ea typeface="+mj-ea"/>
              </a:rPr>
              <a:t>错：引用变量</a:t>
            </a:r>
            <a:r>
              <a:rPr lang="en-US" i="1" dirty="0">
                <a:latin typeface="+mn-lt"/>
                <a:ea typeface="+mj-ea"/>
              </a:rPr>
              <a:t>rp2</a:t>
            </a:r>
            <a:r>
              <a:rPr lang="zh-CN" altLang="en-US" i="1" dirty="0">
                <a:latin typeface="+mn-lt"/>
                <a:ea typeface="+mj-ea"/>
              </a:rPr>
              <a:t>没有初始化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int &amp;*q;         </a:t>
            </a:r>
            <a:r>
              <a:rPr lang="en-US" i="1" dirty="0">
                <a:latin typeface="+mn-lt"/>
                <a:ea typeface="+mj-ea"/>
              </a:rPr>
              <a:t>//</a:t>
            </a:r>
            <a:r>
              <a:rPr lang="zh-CN" altLang="en-US" i="1" dirty="0">
                <a:latin typeface="+mn-lt"/>
                <a:ea typeface="+mj-ea"/>
              </a:rPr>
              <a:t>错： 不能定义指向引用的的指针，</a:t>
            </a:r>
            <a:br>
              <a:rPr lang="en-US" i="1" dirty="0">
                <a:latin typeface="+mn-lt"/>
                <a:ea typeface="+mj-ea"/>
              </a:rPr>
            </a:br>
            <a:r>
              <a:rPr lang="en-US" i="1" dirty="0">
                <a:latin typeface="+mn-lt"/>
                <a:ea typeface="+mj-ea"/>
              </a:rPr>
              <a:t>                    // </a:t>
            </a:r>
            <a:r>
              <a:rPr lang="zh-CN" altLang="en-US" i="1" dirty="0">
                <a:latin typeface="+mn-lt"/>
                <a:ea typeface="+mj-ea"/>
              </a:rPr>
              <a:t>因为引用变量没有独立内存</a:t>
            </a:r>
            <a:r>
              <a:rPr lang="en-US" i="1" dirty="0">
                <a:latin typeface="+mn-lt"/>
                <a:ea typeface="+mj-ea"/>
              </a:rPr>
              <a:t>(</a:t>
            </a:r>
            <a:r>
              <a:rPr lang="zh-CN" altLang="en-US" i="1" dirty="0">
                <a:latin typeface="+mn-lt"/>
                <a:ea typeface="+mj-ea"/>
              </a:rPr>
              <a:t>即没有地址</a:t>
            </a:r>
            <a:r>
              <a:rPr lang="en-US" i="1" dirty="0">
                <a:latin typeface="+mn-lt"/>
                <a:ea typeface="+mj-ea"/>
              </a:rPr>
              <a:t>)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int &amp;*q2 = &amp;r;  </a:t>
            </a:r>
            <a:r>
              <a:rPr lang="en-US" i="1" dirty="0">
                <a:latin typeface="+mn-lt"/>
                <a:ea typeface="+mj-ea"/>
              </a:rPr>
              <a:t>//</a:t>
            </a:r>
            <a:r>
              <a:rPr lang="zh-CN" altLang="en-US" i="1" dirty="0">
                <a:latin typeface="+mn-lt"/>
                <a:ea typeface="+mj-ea"/>
              </a:rPr>
              <a:t>错：原因同上</a:t>
            </a:r>
            <a:r>
              <a:rPr lang="en-US" i="1" dirty="0">
                <a:latin typeface="+mn-lt"/>
                <a:ea typeface="+mj-ea"/>
              </a:rPr>
              <a:t>. </a:t>
            </a:r>
            <a:r>
              <a:rPr lang="zh-CN" altLang="en-US" i="1" dirty="0">
                <a:latin typeface="+mn-lt"/>
                <a:ea typeface="+mj-ea"/>
              </a:rPr>
              <a:t>另外，取地址运算符</a:t>
            </a:r>
            <a:r>
              <a:rPr lang="en-US" i="1" dirty="0">
                <a:latin typeface="+mn-lt"/>
                <a:ea typeface="+mj-ea"/>
              </a:rPr>
              <a:t>&amp;</a:t>
            </a:r>
            <a:r>
              <a:rPr lang="zh-CN" altLang="en-US" i="1" dirty="0">
                <a:latin typeface="+mn-lt"/>
                <a:ea typeface="+mj-ea"/>
              </a:rPr>
              <a:t>不能作用于引用变量</a:t>
            </a:r>
            <a:r>
              <a:rPr lang="en-US" i="1" dirty="0">
                <a:latin typeface="+mn-lt"/>
                <a:ea typeface="+mj-ea"/>
              </a:rPr>
              <a:t>r</a:t>
            </a:r>
            <a:r>
              <a:rPr lang="zh-CN" altLang="en-US" i="1" dirty="0">
                <a:latin typeface="+mn-lt"/>
                <a:ea typeface="+mj-ea"/>
              </a:rPr>
              <a:t>！ </a:t>
            </a:r>
            <a:endParaRPr lang="en-US" dirty="0">
              <a:latin typeface="+mn-lt"/>
              <a:ea typeface="+mj-ea"/>
            </a:endParaRPr>
          </a:p>
          <a:p>
            <a:pPr marL="0" indent="0" latinLnBrk="1">
              <a:buNone/>
            </a:pPr>
            <a:r>
              <a:rPr lang="en-US" dirty="0">
                <a:latin typeface="+mn-lt"/>
                <a:ea typeface="+mj-ea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60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2A86D-B401-40F5-9822-DB1231A6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 </a:t>
            </a:r>
            <a:r>
              <a:rPr lang="zh-CN" altLang="en-US" dirty="0"/>
              <a:t>数组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8604D-9C6B-4E1F-9C1D-E342A943D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0911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数组：多个同类型元素可以放在一个数组中。如：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dirty="0"/>
              <a:t>    float v[3];   </a:t>
            </a:r>
            <a:r>
              <a:rPr lang="en-US" i="1" dirty="0"/>
              <a:t>//v</a:t>
            </a:r>
            <a:r>
              <a:rPr lang="zh-CN" altLang="en-US" i="1" dirty="0"/>
              <a:t>是</a:t>
            </a:r>
            <a:r>
              <a:rPr lang="en-US" i="1" dirty="0"/>
              <a:t>3</a:t>
            </a:r>
            <a:r>
              <a:rPr lang="zh-CN" altLang="en-US" i="1" dirty="0"/>
              <a:t>个</a:t>
            </a:r>
            <a:r>
              <a:rPr lang="en-US" i="1" dirty="0"/>
              <a:t>float</a:t>
            </a:r>
            <a:r>
              <a:rPr lang="zh-CN" altLang="en-US" i="1" dirty="0"/>
              <a:t>元素的一个数组</a:t>
            </a:r>
            <a:br>
              <a:rPr lang="en-US" dirty="0"/>
            </a:br>
            <a:r>
              <a:rPr lang="en-US" dirty="0"/>
              <a:t>    char *a[32]; </a:t>
            </a:r>
            <a:r>
              <a:rPr lang="en-US" i="1" dirty="0"/>
              <a:t>//a</a:t>
            </a:r>
            <a:r>
              <a:rPr lang="zh-CN" altLang="en-US" i="1" dirty="0"/>
              <a:t>是</a:t>
            </a:r>
            <a:r>
              <a:rPr lang="en-US" i="1" dirty="0"/>
              <a:t>32</a:t>
            </a:r>
            <a:r>
              <a:rPr lang="zh-CN" altLang="en-US" i="1" dirty="0"/>
              <a:t>个</a:t>
            </a:r>
            <a:r>
              <a:rPr lang="en-US" i="1" dirty="0"/>
              <a:t>char *</a:t>
            </a:r>
            <a:r>
              <a:rPr lang="zh-CN" altLang="en-US" i="1" dirty="0"/>
              <a:t>元素的一个数组，每个元素的类型是</a:t>
            </a:r>
            <a:r>
              <a:rPr lang="en-US" i="1" dirty="0"/>
              <a:t>char*</a:t>
            </a:r>
            <a:endParaRPr lang="en-US" dirty="0"/>
          </a:p>
          <a:p>
            <a:endParaRPr lang="en-US" altLang="zh-CN" dirty="0"/>
          </a:p>
          <a:p>
            <a:r>
              <a:rPr lang="zh-CN" altLang="en-US" dirty="0"/>
              <a:t>对于一个类型</a:t>
            </a:r>
            <a:r>
              <a:rPr lang="en-US" dirty="0"/>
              <a:t>T</a:t>
            </a:r>
            <a:r>
              <a:rPr lang="zh-CN" altLang="en-US" dirty="0"/>
              <a:t>，</a:t>
            </a:r>
            <a:r>
              <a:rPr lang="en-US" dirty="0">
                <a:solidFill>
                  <a:srgbClr val="FF0000"/>
                </a:solidFill>
              </a:rPr>
              <a:t>T[size] </a:t>
            </a:r>
            <a:r>
              <a:rPr lang="zh-CN" altLang="en-US" dirty="0"/>
              <a:t>是</a:t>
            </a:r>
            <a:r>
              <a:rPr lang="en-US" dirty="0"/>
              <a:t>“</a:t>
            </a:r>
            <a:r>
              <a:rPr lang="en-US" b="1" dirty="0"/>
              <a:t>size</a:t>
            </a:r>
            <a:r>
              <a:rPr lang="zh-CN" altLang="en-US" b="1" dirty="0"/>
              <a:t>个</a:t>
            </a:r>
            <a:r>
              <a:rPr lang="en-US" b="1" dirty="0"/>
              <a:t>T</a:t>
            </a:r>
            <a:r>
              <a:rPr lang="zh-CN" altLang="en-US" b="1" dirty="0"/>
              <a:t>类型元素的数组</a:t>
            </a:r>
            <a:r>
              <a:rPr lang="en-US" dirty="0"/>
              <a:t>”</a:t>
            </a:r>
            <a:r>
              <a:rPr lang="zh-CN" altLang="en-US" dirty="0"/>
              <a:t>类型。</a:t>
            </a:r>
            <a:r>
              <a:rPr lang="en-US" dirty="0"/>
              <a:t>T[size]</a:t>
            </a:r>
            <a:r>
              <a:rPr lang="zh-CN" altLang="en-US" dirty="0"/>
              <a:t>类型的变量</a:t>
            </a:r>
            <a:r>
              <a:rPr lang="en-US" dirty="0"/>
              <a:t>var</a:t>
            </a:r>
            <a:r>
              <a:rPr lang="zh-CN" altLang="en-US" dirty="0"/>
              <a:t>定义为</a:t>
            </a:r>
            <a:r>
              <a:rPr lang="en-US" dirty="0"/>
              <a:t>T var[size] </a:t>
            </a:r>
            <a:r>
              <a:rPr lang="zh-CN" altLang="en-US" dirty="0"/>
              <a:t>而不是</a:t>
            </a:r>
            <a:r>
              <a:rPr lang="en-US" dirty="0">
                <a:solidFill>
                  <a:srgbClr val="C00000"/>
                </a:solidFill>
              </a:rPr>
              <a:t>T[size] </a:t>
            </a:r>
            <a:r>
              <a:rPr lang="en-US" dirty="0"/>
              <a:t>var</a:t>
            </a:r>
            <a:r>
              <a:rPr lang="zh-CN" altLang="en-US" dirty="0"/>
              <a:t>。即：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       T var[size];    </a:t>
            </a:r>
            <a:r>
              <a:rPr lang="en-US" i="1" dirty="0"/>
              <a:t>//var </a:t>
            </a:r>
            <a:r>
              <a:rPr lang="zh-CN" altLang="en-US" i="1" dirty="0"/>
              <a:t>是</a:t>
            </a:r>
            <a:r>
              <a:rPr lang="en-US" i="1" dirty="0"/>
              <a:t> </a:t>
            </a:r>
            <a:r>
              <a:rPr lang="en-US" i="1" dirty="0">
                <a:solidFill>
                  <a:srgbClr val="C00000"/>
                </a:solidFill>
              </a:rPr>
              <a:t>T[size]</a:t>
            </a:r>
            <a:r>
              <a:rPr lang="zh-CN" altLang="en-US" i="1" dirty="0"/>
              <a:t>类型的变量即</a:t>
            </a:r>
            <a:r>
              <a:rPr lang="en-US" i="1" dirty="0"/>
              <a:t> “size</a:t>
            </a:r>
            <a:r>
              <a:rPr lang="zh-CN" altLang="en-US" i="1" dirty="0"/>
              <a:t>个</a:t>
            </a:r>
            <a:r>
              <a:rPr lang="en-US" i="1" dirty="0"/>
              <a:t>T</a:t>
            </a:r>
            <a:r>
              <a:rPr lang="zh-CN" altLang="en-US" i="1" dirty="0"/>
              <a:t>类型元素的数组</a:t>
            </a:r>
            <a:r>
              <a:rPr lang="en-US" i="1" dirty="0"/>
              <a:t>”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1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14981-579C-41BC-BEF2-74D7FA34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下标运算符</a:t>
            </a:r>
            <a:r>
              <a:rPr lang="en-US" b="1" dirty="0"/>
              <a:t>operator[]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871CF6-2F22-4583-89B6-29C640F62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99708"/>
          </a:xfrm>
        </p:spPr>
        <p:txBody>
          <a:bodyPr/>
          <a:lstStyle/>
          <a:p>
            <a:r>
              <a:rPr lang="zh-CN" altLang="en-US" dirty="0"/>
              <a:t>可以通过下标运算符</a:t>
            </a:r>
            <a:r>
              <a:rPr lang="en-US" altLang="zh-CN" dirty="0"/>
              <a:t>[]</a:t>
            </a:r>
            <a:r>
              <a:rPr lang="zh-CN" altLang="en-US" dirty="0"/>
              <a:t>根据下标访问数组的元素，下标从</a:t>
            </a:r>
            <a:r>
              <a:rPr lang="en-US" altLang="zh-CN" dirty="0"/>
              <a:t>0</a:t>
            </a:r>
            <a:r>
              <a:rPr lang="zh-CN" altLang="en-US" dirty="0"/>
              <a:t>开始：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    int a[5];</a:t>
            </a:r>
          </a:p>
          <a:p>
            <a:pPr marL="0" indent="0">
              <a:buNone/>
            </a:pPr>
            <a:r>
              <a:rPr lang="en-US" dirty="0"/>
              <a:t>    a[0] = 5; a[1] = 2; a[2] = 9; a[3] = 3; a[4] = 1; 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CDBB009-DFD4-4D9C-8830-16F8DBB05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619663"/>
              </p:ext>
            </p:extLst>
          </p:nvPr>
        </p:nvGraphicFramePr>
        <p:xfrm>
          <a:off x="3002846" y="3860270"/>
          <a:ext cx="404142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284">
                  <a:extLst>
                    <a:ext uri="{9D8B030D-6E8A-4147-A177-3AD203B41FA5}">
                      <a16:colId xmlns:a16="http://schemas.microsoft.com/office/drawing/2014/main" val="85013235"/>
                    </a:ext>
                  </a:extLst>
                </a:gridCol>
                <a:gridCol w="808284">
                  <a:extLst>
                    <a:ext uri="{9D8B030D-6E8A-4147-A177-3AD203B41FA5}">
                      <a16:colId xmlns:a16="http://schemas.microsoft.com/office/drawing/2014/main" val="3773297126"/>
                    </a:ext>
                  </a:extLst>
                </a:gridCol>
                <a:gridCol w="808284">
                  <a:extLst>
                    <a:ext uri="{9D8B030D-6E8A-4147-A177-3AD203B41FA5}">
                      <a16:colId xmlns:a16="http://schemas.microsoft.com/office/drawing/2014/main" val="1427630036"/>
                    </a:ext>
                  </a:extLst>
                </a:gridCol>
                <a:gridCol w="808284">
                  <a:extLst>
                    <a:ext uri="{9D8B030D-6E8A-4147-A177-3AD203B41FA5}">
                      <a16:colId xmlns:a16="http://schemas.microsoft.com/office/drawing/2014/main" val="3360912248"/>
                    </a:ext>
                  </a:extLst>
                </a:gridCol>
                <a:gridCol w="808284">
                  <a:extLst>
                    <a:ext uri="{9D8B030D-6E8A-4147-A177-3AD203B41FA5}">
                      <a16:colId xmlns:a16="http://schemas.microsoft.com/office/drawing/2014/main" val="3467441352"/>
                    </a:ext>
                  </a:extLst>
                </a:gridCol>
              </a:tblGrid>
              <a:tr h="4430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47786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D622FA36-C40B-41A8-92F0-F26510A88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322817"/>
              </p:ext>
            </p:extLst>
          </p:nvPr>
        </p:nvGraphicFramePr>
        <p:xfrm>
          <a:off x="2997202" y="4351337"/>
          <a:ext cx="404142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8284">
                  <a:extLst>
                    <a:ext uri="{9D8B030D-6E8A-4147-A177-3AD203B41FA5}">
                      <a16:colId xmlns:a16="http://schemas.microsoft.com/office/drawing/2014/main" val="85013235"/>
                    </a:ext>
                  </a:extLst>
                </a:gridCol>
                <a:gridCol w="808284">
                  <a:extLst>
                    <a:ext uri="{9D8B030D-6E8A-4147-A177-3AD203B41FA5}">
                      <a16:colId xmlns:a16="http://schemas.microsoft.com/office/drawing/2014/main" val="3773297126"/>
                    </a:ext>
                  </a:extLst>
                </a:gridCol>
                <a:gridCol w="808284">
                  <a:extLst>
                    <a:ext uri="{9D8B030D-6E8A-4147-A177-3AD203B41FA5}">
                      <a16:colId xmlns:a16="http://schemas.microsoft.com/office/drawing/2014/main" val="1427630036"/>
                    </a:ext>
                  </a:extLst>
                </a:gridCol>
                <a:gridCol w="808284">
                  <a:extLst>
                    <a:ext uri="{9D8B030D-6E8A-4147-A177-3AD203B41FA5}">
                      <a16:colId xmlns:a16="http://schemas.microsoft.com/office/drawing/2014/main" val="3360912248"/>
                    </a:ext>
                  </a:extLst>
                </a:gridCol>
                <a:gridCol w="808284">
                  <a:extLst>
                    <a:ext uri="{9D8B030D-6E8A-4147-A177-3AD203B41FA5}">
                      <a16:colId xmlns:a16="http://schemas.microsoft.com/office/drawing/2014/main" val="3467441352"/>
                    </a:ext>
                  </a:extLst>
                </a:gridCol>
              </a:tblGrid>
              <a:tr h="4430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47786"/>
                  </a:ext>
                </a:extLst>
              </a:tr>
            </a:tbl>
          </a:graphicData>
        </a:graphic>
      </p:graphicFrame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E8D00EC-B6DC-4863-8063-F4A39DDB2789}"/>
              </a:ext>
            </a:extLst>
          </p:cNvPr>
          <p:cNvSpPr txBox="1">
            <a:spLocks/>
          </p:cNvSpPr>
          <p:nvPr/>
        </p:nvSpPr>
        <p:spPr>
          <a:xfrm>
            <a:off x="922867" y="5073223"/>
            <a:ext cx="10515600" cy="1899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下标超出范围或非正整数是非法的：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  a[-1] = 7;</a:t>
            </a:r>
          </a:p>
          <a:p>
            <a:pPr marL="0" indent="0">
              <a:buNone/>
            </a:pPr>
            <a:r>
              <a:rPr lang="en-US" dirty="0"/>
              <a:t>  a[5] = 8;       a[3.14] = 30;</a:t>
            </a:r>
          </a:p>
        </p:txBody>
      </p:sp>
    </p:spTree>
    <p:extLst>
      <p:ext uri="{BB962C8B-B14F-4D97-AF65-F5344CB8AC3E}">
        <p14:creationId xmlns:p14="http://schemas.microsoft.com/office/powerpoint/2010/main" val="226629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D2E46-033B-4727-AC3A-027718559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78" y="606425"/>
            <a:ext cx="11105444" cy="511704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+mn-lt"/>
              </a:rPr>
              <a:t>float v[3];        //</a:t>
            </a:r>
            <a:r>
              <a:rPr lang="zh-CN" altLang="en-US" dirty="0">
                <a:latin typeface="+mn-lt"/>
              </a:rPr>
              <a:t>数组</a:t>
            </a:r>
            <a:r>
              <a:rPr lang="en-US" dirty="0">
                <a:latin typeface="+mn-lt"/>
              </a:rPr>
              <a:t>v</a:t>
            </a:r>
            <a:r>
              <a:rPr lang="zh-CN" altLang="en-US" dirty="0">
                <a:latin typeface="+mn-lt"/>
              </a:rPr>
              <a:t>的</a:t>
            </a:r>
            <a:r>
              <a:rPr lang="en-US" dirty="0">
                <a:latin typeface="+mn-lt"/>
              </a:rPr>
              <a:t>3</a:t>
            </a:r>
            <a:r>
              <a:rPr lang="zh-CN" altLang="en-US" dirty="0">
                <a:latin typeface="+mn-lt"/>
              </a:rPr>
              <a:t>个元素分别是：</a:t>
            </a:r>
            <a:r>
              <a:rPr lang="en-US" dirty="0">
                <a:latin typeface="+mn-lt"/>
              </a:rPr>
              <a:t>v[0],v[1],v[2]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char *a[32];    //</a:t>
            </a:r>
            <a:r>
              <a:rPr lang="zh-CN" altLang="en-US" dirty="0">
                <a:latin typeface="+mn-lt"/>
              </a:rPr>
              <a:t>数组</a:t>
            </a:r>
            <a:r>
              <a:rPr lang="en-US" dirty="0">
                <a:latin typeface="+mn-lt"/>
              </a:rPr>
              <a:t>a</a:t>
            </a:r>
            <a:r>
              <a:rPr lang="zh-CN" altLang="en-US" dirty="0">
                <a:latin typeface="+mn-lt"/>
              </a:rPr>
              <a:t>的</a:t>
            </a:r>
            <a:r>
              <a:rPr lang="en-US" dirty="0">
                <a:latin typeface="+mn-lt"/>
              </a:rPr>
              <a:t>32</a:t>
            </a:r>
            <a:r>
              <a:rPr lang="zh-CN" altLang="en-US" dirty="0">
                <a:latin typeface="+mn-lt"/>
              </a:rPr>
              <a:t>个元素分别是：</a:t>
            </a:r>
            <a:r>
              <a:rPr lang="en-US" dirty="0">
                <a:latin typeface="+mn-lt"/>
              </a:rPr>
              <a:t>a[0],a[1],...a[31]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v[1] = 10;        //v</a:t>
            </a:r>
            <a:r>
              <a:rPr lang="zh-CN" altLang="en-US" dirty="0">
                <a:latin typeface="+mn-lt"/>
              </a:rPr>
              <a:t>的第</a:t>
            </a:r>
            <a:r>
              <a:rPr lang="en-US" altLang="zh-CN" dirty="0">
                <a:latin typeface="+mn-lt"/>
              </a:rPr>
              <a:t>2</a:t>
            </a:r>
            <a:r>
              <a:rPr lang="zh-CN" altLang="en-US" dirty="0">
                <a:latin typeface="+mn-lt"/>
              </a:rPr>
              <a:t>个元素的值修改为</a:t>
            </a:r>
            <a:r>
              <a:rPr lang="en-US" dirty="0">
                <a:latin typeface="+mn-lt"/>
              </a:rPr>
              <a:t>10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std::</a:t>
            </a:r>
            <a:r>
              <a:rPr lang="en-US" dirty="0" err="1">
                <a:latin typeface="+mn-lt"/>
              </a:rPr>
              <a:t>cout</a:t>
            </a:r>
            <a:r>
              <a:rPr lang="en-US" dirty="0">
                <a:latin typeface="+mn-lt"/>
              </a:rPr>
              <a:t>&lt;&lt;v[0]&lt;'\t'&lt;&lt;v[1]&lt;&lt;'\t'&lt;&lt;v[2]&lt;&lt;std::</a:t>
            </a:r>
            <a:r>
              <a:rPr lang="en-US" dirty="0" err="1">
                <a:latin typeface="+mn-lt"/>
              </a:rPr>
              <a:t>endl</a:t>
            </a:r>
            <a:r>
              <a:rPr lang="en-US" dirty="0">
                <a:latin typeface="+mn-lt"/>
              </a:rPr>
              <a:t>;   //</a:t>
            </a:r>
            <a:r>
              <a:rPr lang="zh-CN" altLang="en-US" dirty="0">
                <a:latin typeface="+mn-lt"/>
              </a:rPr>
              <a:t>输出</a:t>
            </a:r>
            <a:r>
              <a:rPr lang="en-US" dirty="0">
                <a:latin typeface="+mn-lt"/>
              </a:rPr>
              <a:t>v</a:t>
            </a:r>
            <a:r>
              <a:rPr lang="zh-CN" altLang="en-US" dirty="0">
                <a:latin typeface="+mn-lt"/>
              </a:rPr>
              <a:t>的</a:t>
            </a:r>
            <a:r>
              <a:rPr lang="en-US" dirty="0">
                <a:latin typeface="+mn-lt"/>
              </a:rPr>
              <a:t>3</a:t>
            </a:r>
            <a:r>
              <a:rPr lang="zh-CN" altLang="en-US" dirty="0">
                <a:latin typeface="+mn-lt"/>
              </a:rPr>
              <a:t>个元素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std::</a:t>
            </a:r>
            <a:r>
              <a:rPr lang="en-US" dirty="0" err="1">
                <a:latin typeface="+mn-lt"/>
              </a:rPr>
              <a:t>cout</a:t>
            </a:r>
            <a:r>
              <a:rPr lang="en-US" dirty="0">
                <a:latin typeface="+mn-lt"/>
              </a:rPr>
              <a:t>&lt;&lt;v[3];       //</a:t>
            </a:r>
            <a:r>
              <a:rPr lang="zh-CN" altLang="en-US" dirty="0">
                <a:latin typeface="+mn-lt"/>
              </a:rPr>
              <a:t>错：下标超出范围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std::</a:t>
            </a:r>
            <a:r>
              <a:rPr lang="en-US" dirty="0" err="1">
                <a:latin typeface="+mn-lt"/>
              </a:rPr>
              <a:t>cout</a:t>
            </a:r>
            <a:r>
              <a:rPr lang="en-US" dirty="0">
                <a:latin typeface="+mn-lt"/>
              </a:rPr>
              <a:t>&lt;&lt;v[-1];     //</a:t>
            </a:r>
            <a:r>
              <a:rPr lang="zh-CN" altLang="en-US" dirty="0">
                <a:latin typeface="+mn-lt"/>
              </a:rPr>
              <a:t>错：下标超出范围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a[1] = 0 ;          //a</a:t>
            </a:r>
            <a:r>
              <a:rPr lang="zh-CN" altLang="en-US" dirty="0">
                <a:latin typeface="+mn-lt"/>
              </a:rPr>
              <a:t>的第</a:t>
            </a:r>
            <a:r>
              <a:rPr lang="en-US" dirty="0">
                <a:latin typeface="+mn-lt"/>
              </a:rPr>
              <a:t>2</a:t>
            </a:r>
            <a:r>
              <a:rPr lang="zh-CN" altLang="en-US" dirty="0">
                <a:latin typeface="+mn-lt"/>
              </a:rPr>
              <a:t>个元素成为空指针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a[2] = 'a'          //</a:t>
            </a:r>
            <a:r>
              <a:rPr lang="zh-CN" altLang="en-US" dirty="0">
                <a:latin typeface="+mn-lt"/>
              </a:rPr>
              <a:t>错：不能将</a:t>
            </a:r>
            <a:r>
              <a:rPr lang="en-US" dirty="0">
                <a:latin typeface="+mn-lt"/>
              </a:rPr>
              <a:t>char</a:t>
            </a:r>
            <a:r>
              <a:rPr lang="zh-CN" altLang="en-US" dirty="0">
                <a:latin typeface="+mn-lt"/>
              </a:rPr>
              <a:t>类型的值赋值给</a:t>
            </a:r>
            <a:r>
              <a:rPr lang="en-US" dirty="0">
                <a:latin typeface="+mn-lt"/>
              </a:rPr>
              <a:t>char *</a:t>
            </a:r>
            <a:r>
              <a:rPr lang="zh-CN" altLang="en-US" dirty="0">
                <a:latin typeface="+mn-lt"/>
              </a:rPr>
              <a:t>类型的元素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auto b = v[2];      //</a:t>
            </a:r>
            <a:r>
              <a:rPr lang="zh-CN" altLang="en-US" dirty="0">
                <a:latin typeface="+mn-lt"/>
              </a:rPr>
              <a:t>用</a:t>
            </a:r>
            <a:r>
              <a:rPr lang="en-US" dirty="0">
                <a:latin typeface="+mn-lt"/>
              </a:rPr>
              <a:t>v[2]</a:t>
            </a:r>
            <a:r>
              <a:rPr lang="zh-CN" altLang="en-US" dirty="0">
                <a:latin typeface="+mn-lt"/>
              </a:rPr>
              <a:t>对变量</a:t>
            </a:r>
            <a:r>
              <a:rPr lang="en-US" dirty="0">
                <a:latin typeface="+mn-lt"/>
              </a:rPr>
              <a:t>b</a:t>
            </a:r>
            <a:r>
              <a:rPr lang="zh-CN" altLang="en-US" dirty="0">
                <a:latin typeface="+mn-lt"/>
              </a:rPr>
              <a:t>进行初始化，因此</a:t>
            </a:r>
            <a:r>
              <a:rPr lang="en-US" dirty="0">
                <a:latin typeface="+mn-lt"/>
              </a:rPr>
              <a:t>b</a:t>
            </a:r>
            <a:r>
              <a:rPr lang="zh-CN" altLang="en-US" dirty="0">
                <a:latin typeface="+mn-lt"/>
              </a:rPr>
              <a:t>是</a:t>
            </a:r>
            <a:r>
              <a:rPr lang="en-US" dirty="0">
                <a:latin typeface="+mn-lt"/>
              </a:rPr>
              <a:t>float</a:t>
            </a:r>
            <a:r>
              <a:rPr lang="zh-CN" altLang="en-US" dirty="0">
                <a:latin typeface="+mn-lt"/>
              </a:rPr>
              <a:t>类型的变量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2815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FD0E50-ACBB-4510-BA7C-814C9398E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711" y="651581"/>
            <a:ext cx="10515600" cy="4351338"/>
          </a:xfrm>
        </p:spPr>
        <p:txBody>
          <a:bodyPr/>
          <a:lstStyle/>
          <a:p>
            <a:r>
              <a:rPr lang="zh-CN" altLang="en-US" dirty="0"/>
              <a:t>数组的大小必须是</a:t>
            </a:r>
            <a:r>
              <a:rPr lang="en-US" dirty="0"/>
              <a:t>“</a:t>
            </a:r>
            <a:r>
              <a:rPr lang="zh-CN" altLang="en-US" b="1" dirty="0"/>
              <a:t>常量表达式</a:t>
            </a:r>
            <a:r>
              <a:rPr lang="en-US" dirty="0"/>
              <a:t>”</a:t>
            </a:r>
            <a:r>
              <a:rPr lang="zh-CN" altLang="en-US" dirty="0"/>
              <a:t>，即编译时值确定的表达式。即数组定义时就必须指明其大小，今后不能被改变。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int s = 20;</a:t>
            </a:r>
            <a:br>
              <a:rPr lang="en-US" dirty="0"/>
            </a:br>
            <a:r>
              <a:rPr lang="en-US" dirty="0"/>
              <a:t>int </a:t>
            </a:r>
            <a:r>
              <a:rPr lang="en-US" dirty="0" err="1"/>
              <a:t>arr</a:t>
            </a:r>
            <a:r>
              <a:rPr lang="en-US" dirty="0"/>
              <a:t>[s];      </a:t>
            </a:r>
            <a:r>
              <a:rPr lang="en-US" i="1" dirty="0"/>
              <a:t>//</a:t>
            </a:r>
            <a:r>
              <a:rPr lang="zh-CN" altLang="en-US" i="1" dirty="0"/>
              <a:t>错：</a:t>
            </a:r>
            <a:r>
              <a:rPr lang="en-US" i="1" dirty="0"/>
              <a:t>s</a:t>
            </a:r>
            <a:r>
              <a:rPr lang="zh-CN" altLang="en-US" i="1" dirty="0"/>
              <a:t>不是常量表达式（编译时常量）。</a:t>
            </a:r>
            <a:br>
              <a:rPr lang="en-US" dirty="0"/>
            </a:br>
            <a:r>
              <a:rPr lang="en-US" dirty="0"/>
              <a:t>int arr2[20];   </a:t>
            </a:r>
            <a:r>
              <a:rPr lang="en-US" i="1" dirty="0"/>
              <a:t>//Ok: </a:t>
            </a:r>
            <a:r>
              <a:rPr lang="zh-CN" altLang="en-US" i="1" dirty="0"/>
              <a:t>文字量</a:t>
            </a:r>
            <a:r>
              <a:rPr lang="en-US" i="1" dirty="0"/>
              <a:t>20</a:t>
            </a:r>
            <a:r>
              <a:rPr lang="zh-CN" altLang="en-US" i="1" dirty="0"/>
              <a:t>是编译时常量</a:t>
            </a:r>
            <a:endParaRPr lang="en-US" dirty="0"/>
          </a:p>
          <a:p>
            <a:pPr marL="0" indent="0">
              <a:buNone/>
            </a:pP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448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F83A4-AD4F-4362-9EDF-669885A51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32" y="809624"/>
            <a:ext cx="11590867" cy="5218643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数组定义时可通过</a:t>
            </a:r>
            <a:r>
              <a:rPr lang="en-US" altLang="zh-CN" dirty="0">
                <a:solidFill>
                  <a:srgbClr val="C00000"/>
                </a:solidFill>
              </a:rPr>
              <a:t>{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}</a:t>
            </a:r>
            <a:r>
              <a:rPr lang="zh-CN" altLang="en-US" dirty="0">
                <a:solidFill>
                  <a:srgbClr val="C00000"/>
                </a:solidFill>
              </a:rPr>
              <a:t>包围的初始化块</a:t>
            </a:r>
            <a:r>
              <a:rPr lang="zh-CN" altLang="en-US" dirty="0"/>
              <a:t>对其元素初始化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dirty="0">
                <a:latin typeface="+mn-lt"/>
              </a:rPr>
              <a:t>int v1[ ]{1,2,3};       </a:t>
            </a:r>
            <a:r>
              <a:rPr lang="en-US" i="1" dirty="0">
                <a:latin typeface="+mn-lt"/>
              </a:rPr>
              <a:t>//v1</a:t>
            </a:r>
            <a:r>
              <a:rPr lang="zh-CN" altLang="en-US" i="1" dirty="0">
                <a:latin typeface="+mn-lt"/>
              </a:rPr>
              <a:t>是</a:t>
            </a:r>
            <a:r>
              <a:rPr lang="en-US" i="1" dirty="0">
                <a:latin typeface="+mn-lt"/>
              </a:rPr>
              <a:t>3</a:t>
            </a:r>
            <a:r>
              <a:rPr lang="zh-CN" altLang="en-US" i="1" dirty="0">
                <a:latin typeface="+mn-lt"/>
              </a:rPr>
              <a:t>个</a:t>
            </a:r>
            <a:r>
              <a:rPr lang="en-US" i="1" dirty="0">
                <a:latin typeface="+mn-lt"/>
              </a:rPr>
              <a:t>int</a:t>
            </a:r>
            <a:r>
              <a:rPr lang="zh-CN" altLang="en-US" i="1" dirty="0">
                <a:latin typeface="+mn-lt"/>
              </a:rPr>
              <a:t>类型元素的数组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char v2[]{'</a:t>
            </a:r>
            <a:r>
              <a:rPr lang="en-US" dirty="0" err="1">
                <a:latin typeface="+mn-lt"/>
              </a:rPr>
              <a:t>a','b','c</a:t>
            </a:r>
            <a:r>
              <a:rPr lang="en-US" dirty="0">
                <a:latin typeface="+mn-lt"/>
              </a:rPr>
              <a:t>','\0'};  </a:t>
            </a:r>
            <a:r>
              <a:rPr lang="en-US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是</a:t>
            </a:r>
            <a:r>
              <a:rPr lang="en-US" i="1" dirty="0">
                <a:latin typeface="+mn-lt"/>
              </a:rPr>
              <a:t>4</a:t>
            </a:r>
            <a:r>
              <a:rPr lang="zh-CN" altLang="en-US" i="1" dirty="0">
                <a:latin typeface="+mn-lt"/>
              </a:rPr>
              <a:t>个</a:t>
            </a:r>
            <a:r>
              <a:rPr lang="en-US" i="1" dirty="0">
                <a:latin typeface="+mn-lt"/>
              </a:rPr>
              <a:t>char</a:t>
            </a:r>
            <a:r>
              <a:rPr lang="zh-CN" altLang="en-US" i="1" dirty="0">
                <a:latin typeface="+mn-lt"/>
              </a:rPr>
              <a:t>元素的数组，最后一个转义字符</a:t>
            </a:r>
            <a:r>
              <a:rPr lang="en-US" i="1" dirty="0">
                <a:latin typeface="+mn-lt"/>
              </a:rPr>
              <a:t>'\0'</a:t>
            </a:r>
            <a:r>
              <a:rPr lang="zh-CN" altLang="en-US" i="1" dirty="0">
                <a:latin typeface="+mn-lt"/>
              </a:rPr>
              <a:t>称为</a:t>
            </a:r>
            <a:br>
              <a:rPr lang="en-US" i="1" dirty="0">
                <a:latin typeface="+mn-lt"/>
              </a:rPr>
            </a:br>
            <a:r>
              <a:rPr lang="en-US" i="1" dirty="0">
                <a:latin typeface="+mn-lt"/>
              </a:rPr>
              <a:t>                      //</a:t>
            </a:r>
            <a:r>
              <a:rPr lang="zh-CN" altLang="en-US" i="1" dirty="0">
                <a:latin typeface="+mn-lt"/>
              </a:rPr>
              <a:t>结束字符，其</a:t>
            </a:r>
            <a:r>
              <a:rPr lang="en-US" i="1" dirty="0">
                <a:latin typeface="+mn-lt"/>
              </a:rPr>
              <a:t>8</a:t>
            </a:r>
            <a:r>
              <a:rPr lang="zh-CN" altLang="en-US" i="1" dirty="0">
                <a:latin typeface="+mn-lt"/>
              </a:rPr>
              <a:t>位二进制都是</a:t>
            </a:r>
            <a:r>
              <a:rPr lang="en-US" i="1" dirty="0">
                <a:latin typeface="+mn-lt"/>
              </a:rPr>
              <a:t>0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char v3[2] {'</a:t>
            </a:r>
            <a:r>
              <a:rPr lang="en-US" dirty="0" err="1">
                <a:latin typeface="+mn-lt"/>
              </a:rPr>
              <a:t>a','b</a:t>
            </a:r>
            <a:r>
              <a:rPr lang="en-US" dirty="0">
                <a:latin typeface="+mn-lt"/>
              </a:rPr>
              <a:t>','\0'};   </a:t>
            </a:r>
            <a:r>
              <a:rPr lang="en-US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错： 列表中的元素个数不能超出其大小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char v4[4] {'</a:t>
            </a:r>
            <a:r>
              <a:rPr lang="en-US" dirty="0" err="1">
                <a:latin typeface="+mn-lt"/>
              </a:rPr>
              <a:t>a','b</a:t>
            </a:r>
            <a:r>
              <a:rPr lang="en-US" dirty="0">
                <a:latin typeface="+mn-lt"/>
              </a:rPr>
              <a:t>','\0'};   </a:t>
            </a:r>
            <a:r>
              <a:rPr lang="en-US" i="1" dirty="0">
                <a:latin typeface="+mn-lt"/>
              </a:rPr>
              <a:t>//OK</a:t>
            </a:r>
            <a:r>
              <a:rPr lang="zh-CN" altLang="en-US" i="1" dirty="0">
                <a:latin typeface="+mn-lt"/>
              </a:rPr>
              <a:t>，</a:t>
            </a:r>
            <a:r>
              <a:rPr lang="en-US" i="1" dirty="0">
                <a:latin typeface="+mn-lt"/>
              </a:rPr>
              <a:t>4</a:t>
            </a:r>
            <a:r>
              <a:rPr lang="zh-CN" altLang="en-US" i="1" dirty="0">
                <a:latin typeface="+mn-lt"/>
              </a:rPr>
              <a:t>个元素的数组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 v5[4]  {1,2,3};      </a:t>
            </a:r>
            <a:r>
              <a:rPr lang="en-US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列表中的个数少于数组大小，</a:t>
            </a:r>
            <a:endParaRPr lang="en-US" altLang="zh-CN" i="1" dirty="0">
              <a:latin typeface="+mn-lt"/>
            </a:endParaRPr>
          </a:p>
          <a:p>
            <a:pPr marL="0" indent="0" latinLnBrk="1">
              <a:buNone/>
            </a:pPr>
            <a:r>
              <a:rPr lang="en-US" altLang="zh-CN" i="1" dirty="0">
                <a:latin typeface="+mn-lt"/>
              </a:rPr>
              <a:t>                                  //</a:t>
            </a:r>
            <a:r>
              <a:rPr lang="zh-CN" altLang="en-US" i="1" dirty="0">
                <a:latin typeface="+mn-lt"/>
              </a:rPr>
              <a:t>剩余的数组元素的值取默认值，</a:t>
            </a:r>
            <a:endParaRPr lang="en-US" altLang="zh-CN" i="1" dirty="0">
              <a:latin typeface="+mn-lt"/>
            </a:endParaRPr>
          </a:p>
          <a:p>
            <a:pPr marL="0" indent="0" latinLnBrk="1">
              <a:buNone/>
            </a:pPr>
            <a:r>
              <a:rPr lang="zh-CN" altLang="en-US" i="1" dirty="0">
                <a:latin typeface="+mn-lt"/>
              </a:rPr>
              <a:t>                              </a:t>
            </a:r>
            <a:r>
              <a:rPr lang="en-US" altLang="zh-CN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对于内在类型，默认值通常是</a:t>
            </a:r>
            <a:r>
              <a:rPr lang="en-US" i="1" dirty="0">
                <a:latin typeface="+mn-lt"/>
              </a:rPr>
              <a:t>0</a:t>
            </a:r>
            <a:r>
              <a:rPr lang="zh-CN" altLang="en-US" i="1" dirty="0">
                <a:latin typeface="+mn-lt"/>
              </a:rPr>
              <a:t>，即等价于</a:t>
            </a:r>
            <a:r>
              <a:rPr lang="en-US" i="1" dirty="0">
                <a:latin typeface="+mn-lt"/>
              </a:rPr>
              <a:t>int v5[4] = {1,2,3,0}</a:t>
            </a:r>
            <a:br>
              <a:rPr lang="en-US" dirty="0">
                <a:latin typeface="+mn-lt"/>
              </a:rPr>
            </a:br>
            <a:r>
              <a:rPr lang="en-US" dirty="0" err="1">
                <a:latin typeface="+mn-lt"/>
              </a:rPr>
              <a:t>cout</a:t>
            </a:r>
            <a:r>
              <a:rPr lang="en-US" dirty="0">
                <a:latin typeface="+mn-lt"/>
              </a:rPr>
              <a:t>&lt;&lt;v5[0]&lt;&lt;'\t'&lt;&lt;v5[1]&lt;&lt;'\t'&lt;&lt;v5[2]&lt;&lt;'\t'&lt;&lt;v5[3]&lt;&lt;</a:t>
            </a:r>
            <a:r>
              <a:rPr lang="en-US" dirty="0" err="1">
                <a:latin typeface="+mn-lt"/>
              </a:rPr>
              <a:t>endl</a:t>
            </a:r>
            <a:r>
              <a:rPr lang="en-US" dirty="0">
                <a:latin typeface="+mn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2205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2B353-99E5-4270-832C-0C613DE9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880" y="474346"/>
            <a:ext cx="10515600" cy="3355974"/>
          </a:xfrm>
        </p:spPr>
        <p:txBody>
          <a:bodyPr>
            <a:normAutofit/>
          </a:bodyPr>
          <a:lstStyle/>
          <a:p>
            <a:r>
              <a:rPr lang="zh-CN" altLang="en-US" dirty="0"/>
              <a:t>定义引用变量时就必须指定它引用的是哪一个变量，不指定引用的变量是错误的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对引用变量的操作就是对它引用的那个对象的操作。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CAE533-866B-4F3D-9F54-B869BDB69FEF}"/>
              </a:ext>
            </a:extLst>
          </p:cNvPr>
          <p:cNvSpPr txBox="1"/>
          <p:nvPr/>
        </p:nvSpPr>
        <p:spPr>
          <a:xfrm>
            <a:off x="1224527" y="1767052"/>
            <a:ext cx="8199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+mn-ea"/>
              </a:rPr>
              <a:t>int &amp;ref2;     //</a:t>
            </a:r>
            <a:r>
              <a:rPr lang="zh-CN" altLang="en-US" sz="2600" dirty="0">
                <a:latin typeface="+mn-ea"/>
              </a:rPr>
              <a:t>错：</a:t>
            </a:r>
            <a:r>
              <a:rPr lang="en-US" sz="2600" dirty="0">
                <a:latin typeface="+mn-ea"/>
              </a:rPr>
              <a:t>int </a:t>
            </a:r>
            <a:r>
              <a:rPr lang="zh-CN" altLang="en-US" sz="2600" dirty="0">
                <a:latin typeface="+mn-ea"/>
              </a:rPr>
              <a:t>类型的引用变量</a:t>
            </a:r>
            <a:r>
              <a:rPr lang="en-US" sz="2600" dirty="0">
                <a:latin typeface="+mn-ea"/>
              </a:rPr>
              <a:t>ref2</a:t>
            </a:r>
            <a:r>
              <a:rPr lang="zh-CN" altLang="en-US" sz="2600" dirty="0">
                <a:latin typeface="+mn-ea"/>
              </a:rPr>
              <a:t>没有初始化</a:t>
            </a:r>
            <a:endParaRPr lang="en-US" sz="2600" dirty="0">
              <a:latin typeface="+mn-ea"/>
            </a:endParaRPr>
          </a:p>
          <a:p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D3EE8F-0BCC-45E0-9DBF-0B293B863E2D}"/>
              </a:ext>
            </a:extLst>
          </p:cNvPr>
          <p:cNvSpPr txBox="1"/>
          <p:nvPr/>
        </p:nvSpPr>
        <p:spPr>
          <a:xfrm>
            <a:off x="1046480" y="3596641"/>
            <a:ext cx="1090168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sz="2600" dirty="0"/>
              <a:t>int </a:t>
            </a:r>
            <a:r>
              <a:rPr lang="en-US" sz="2600" dirty="0" err="1"/>
              <a:t>ival</a:t>
            </a:r>
            <a:r>
              <a:rPr lang="en-US" sz="2600" dirty="0"/>
              <a:t>{1024}</a:t>
            </a:r>
            <a:r>
              <a:rPr lang="zh-CN" altLang="en-US" sz="2600" dirty="0"/>
              <a:t>；</a:t>
            </a:r>
            <a:br>
              <a:rPr lang="en-US" sz="2600" dirty="0"/>
            </a:br>
            <a:r>
              <a:rPr lang="en-US" sz="2600" dirty="0"/>
              <a:t>int &amp;ref{</a:t>
            </a:r>
            <a:r>
              <a:rPr lang="en-US" sz="2600" dirty="0" err="1"/>
              <a:t>ival</a:t>
            </a:r>
            <a:r>
              <a:rPr lang="en-US" sz="2600" dirty="0"/>
              <a:t>}; //ref</a:t>
            </a:r>
            <a:r>
              <a:rPr lang="zh-CN" altLang="en-US" sz="2600" dirty="0"/>
              <a:t>引用</a:t>
            </a:r>
            <a:r>
              <a:rPr lang="en-US" sz="2600" dirty="0" err="1"/>
              <a:t>ival</a:t>
            </a:r>
            <a:r>
              <a:rPr lang="zh-CN" altLang="en-US" sz="2600" dirty="0"/>
              <a:t>，是</a:t>
            </a:r>
            <a:r>
              <a:rPr lang="en-US" sz="2600" dirty="0" err="1"/>
              <a:t>ival</a:t>
            </a:r>
            <a:r>
              <a:rPr lang="zh-CN" altLang="en-US" sz="2600" dirty="0"/>
              <a:t>的别名</a:t>
            </a:r>
            <a:br>
              <a:rPr lang="en-US" sz="2600" dirty="0"/>
            </a:br>
            <a:r>
              <a:rPr lang="en-US" sz="2600" dirty="0"/>
              <a:t>ref=24;      </a:t>
            </a:r>
            <a:r>
              <a:rPr lang="en-US" sz="2600" i="1" dirty="0"/>
              <a:t>//</a:t>
            </a:r>
            <a:r>
              <a:rPr lang="zh-CN" altLang="en-US" sz="2600" i="1" dirty="0"/>
              <a:t>也就是</a:t>
            </a:r>
            <a:r>
              <a:rPr lang="en-US" sz="2600" i="1" dirty="0" err="1"/>
              <a:t>ival</a:t>
            </a:r>
            <a:r>
              <a:rPr lang="en-US" sz="2600" i="1" dirty="0"/>
              <a:t> = 24</a:t>
            </a:r>
            <a:r>
              <a:rPr lang="zh-CN" altLang="en-US" sz="2600" i="1" dirty="0"/>
              <a:t>，因为</a:t>
            </a:r>
            <a:r>
              <a:rPr lang="en-US" sz="2600" i="1" dirty="0"/>
              <a:t>ref</a:t>
            </a:r>
            <a:r>
              <a:rPr lang="zh-CN" altLang="en-US" sz="2600" i="1" dirty="0"/>
              <a:t>和</a:t>
            </a:r>
            <a:r>
              <a:rPr lang="en-US" sz="2600" i="1" dirty="0" err="1"/>
              <a:t>ival</a:t>
            </a:r>
            <a:r>
              <a:rPr lang="zh-CN" altLang="en-US" sz="2600" i="1" dirty="0"/>
              <a:t>是同一块内存的不同名字而已</a:t>
            </a:r>
            <a:br>
              <a:rPr lang="en-US" sz="2600" dirty="0"/>
            </a:br>
            <a:r>
              <a:rPr lang="en-US" sz="2600" dirty="0"/>
              <a:t>int ii{ref}; </a:t>
            </a:r>
            <a:r>
              <a:rPr lang="en-US" sz="2600" i="1" dirty="0"/>
              <a:t>// </a:t>
            </a:r>
            <a:r>
              <a:rPr lang="zh-CN" altLang="en-US" sz="2600" i="1" dirty="0"/>
              <a:t>相当于</a:t>
            </a:r>
            <a:r>
              <a:rPr lang="en-US" sz="2600" i="1" dirty="0"/>
              <a:t> ii{</a:t>
            </a:r>
            <a:r>
              <a:rPr lang="en-US" sz="2600" i="1" dirty="0" err="1"/>
              <a:t>ival</a:t>
            </a:r>
            <a:r>
              <a:rPr lang="en-US" sz="2600" i="1" dirty="0"/>
              <a:t>}</a:t>
            </a:r>
            <a:br>
              <a:rPr lang="en-US" sz="2600" dirty="0"/>
            </a:br>
            <a:r>
              <a:rPr lang="en-US" sz="2600" dirty="0"/>
              <a:t>int &amp;ref3{ref}; </a:t>
            </a:r>
            <a:r>
              <a:rPr lang="en-US" sz="2600" i="1" dirty="0"/>
              <a:t>// </a:t>
            </a:r>
            <a:r>
              <a:rPr lang="zh-CN" altLang="en-US" sz="2600" i="1" dirty="0"/>
              <a:t>相当于</a:t>
            </a:r>
            <a:r>
              <a:rPr lang="en-US" sz="2600" i="1" dirty="0"/>
              <a:t>int&amp; ref3 = </a:t>
            </a:r>
            <a:r>
              <a:rPr lang="en-US" sz="2600" i="1" dirty="0" err="1"/>
              <a:t>ival</a:t>
            </a:r>
            <a:r>
              <a:rPr lang="zh-CN" altLang="en-US" sz="2600" i="1" dirty="0"/>
              <a:t>，即</a:t>
            </a:r>
            <a:r>
              <a:rPr lang="en-US" sz="2600" i="1" dirty="0"/>
              <a:t>ref3</a:t>
            </a:r>
            <a:r>
              <a:rPr lang="zh-CN" altLang="en-US" sz="2600" i="1" dirty="0"/>
              <a:t>和</a:t>
            </a:r>
            <a:r>
              <a:rPr lang="en-US" sz="2600" i="1" dirty="0"/>
              <a:t>ref</a:t>
            </a:r>
            <a:r>
              <a:rPr lang="zh-CN" altLang="en-US" sz="2600" i="1" dirty="0"/>
              <a:t>一样都是</a:t>
            </a:r>
            <a:r>
              <a:rPr lang="en-US" sz="2600" i="1" dirty="0" err="1"/>
              <a:t>ival</a:t>
            </a:r>
            <a:r>
              <a:rPr lang="zh-CN" altLang="en-US" sz="2600" i="1" dirty="0"/>
              <a:t>的别名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9829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38DAE3-408A-4472-9C19-F87147CA4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88" y="1430514"/>
            <a:ext cx="10515600" cy="4351338"/>
          </a:xfrm>
        </p:spPr>
        <p:txBody>
          <a:bodyPr/>
          <a:lstStyle/>
          <a:p>
            <a:r>
              <a:rPr lang="zh-CN" altLang="en-US" dirty="0"/>
              <a:t>不能用一个数组去初始化或赋值给另一个数组。</a:t>
            </a:r>
            <a:endParaRPr lang="en-US" altLang="zh-CN" dirty="0"/>
          </a:p>
          <a:p>
            <a:pPr marL="0" indent="0">
              <a:buNone/>
            </a:pPr>
            <a:r>
              <a:rPr lang="en-US" dirty="0">
                <a:latin typeface="+mn-lt"/>
              </a:rPr>
              <a:t>int a[]= {1,2,3};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 a2[] = a;    </a:t>
            </a:r>
            <a:r>
              <a:rPr lang="en-US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错：不能用一个数组去初始化另一个数组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a2 = a;        </a:t>
            </a:r>
            <a:r>
              <a:rPr lang="en-US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错：不能用一个数组去赋值给另一个数组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18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9958F-FA73-445F-9241-9FD6F0E7B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4044"/>
            <a:ext cx="10834511" cy="5384800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字符数组可以用一个字符串文字量进行初始化。</a:t>
            </a:r>
            <a:endParaRPr lang="en-US" dirty="0"/>
          </a:p>
          <a:p>
            <a:pPr marL="0" indent="0" latinLnBrk="1">
              <a:buNone/>
            </a:pPr>
            <a:endParaRPr lang="en-US" dirty="0"/>
          </a:p>
          <a:p>
            <a:pPr marL="0" indent="0" latinLnBrk="1">
              <a:buNone/>
            </a:pPr>
            <a:r>
              <a:rPr lang="en-US" dirty="0">
                <a:latin typeface="+mn-lt"/>
              </a:rPr>
              <a:t>char a1[]{'C','+','+'};     //a1</a:t>
            </a:r>
            <a:r>
              <a:rPr lang="zh-CN" altLang="en-US" dirty="0">
                <a:latin typeface="+mn-lt"/>
              </a:rPr>
              <a:t>是</a:t>
            </a:r>
            <a:r>
              <a:rPr lang="en-US" dirty="0">
                <a:latin typeface="+mn-lt"/>
              </a:rPr>
              <a:t>3</a:t>
            </a:r>
            <a:r>
              <a:rPr lang="zh-CN" altLang="en-US" dirty="0">
                <a:latin typeface="+mn-lt"/>
              </a:rPr>
              <a:t>个</a:t>
            </a:r>
            <a:r>
              <a:rPr lang="en-US" dirty="0">
                <a:latin typeface="+mn-lt"/>
              </a:rPr>
              <a:t>char</a:t>
            </a:r>
            <a:r>
              <a:rPr lang="zh-CN" altLang="en-US" dirty="0">
                <a:latin typeface="+mn-lt"/>
              </a:rPr>
              <a:t>字符的数组</a:t>
            </a:r>
            <a:endParaRPr lang="en-US" dirty="0">
              <a:latin typeface="+mn-lt"/>
            </a:endParaRPr>
          </a:p>
          <a:p>
            <a:pPr marL="0" indent="0" latinLnBrk="1">
              <a:buNone/>
            </a:pPr>
            <a:r>
              <a:rPr lang="en-US" dirty="0">
                <a:latin typeface="+mn-lt"/>
              </a:rPr>
              <a:t>char a2[]{'C','+','+','\0'};  //a2</a:t>
            </a:r>
            <a:r>
              <a:rPr lang="zh-CN" altLang="en-US" dirty="0">
                <a:latin typeface="+mn-lt"/>
              </a:rPr>
              <a:t>是</a:t>
            </a:r>
            <a:r>
              <a:rPr lang="en-US" dirty="0">
                <a:latin typeface="+mn-lt"/>
              </a:rPr>
              <a:t>4</a:t>
            </a:r>
            <a:r>
              <a:rPr lang="zh-CN" altLang="en-US" dirty="0">
                <a:latin typeface="+mn-lt"/>
              </a:rPr>
              <a:t>个</a:t>
            </a:r>
            <a:r>
              <a:rPr lang="en-US" dirty="0">
                <a:latin typeface="+mn-lt"/>
              </a:rPr>
              <a:t>char</a:t>
            </a:r>
            <a:r>
              <a:rPr lang="zh-CN" altLang="en-US" dirty="0">
                <a:latin typeface="+mn-lt"/>
              </a:rPr>
              <a:t>字符的数组，最后一个字符是结束字符</a:t>
            </a:r>
            <a:endParaRPr lang="en-US" dirty="0">
              <a:latin typeface="+mn-lt"/>
            </a:endParaRPr>
          </a:p>
          <a:p>
            <a:pPr marL="0" indent="0" latinLnBrk="1">
              <a:buNone/>
            </a:pPr>
            <a:r>
              <a:rPr lang="en-US" dirty="0">
                <a:latin typeface="+mn-lt"/>
              </a:rPr>
              <a:t>char a3[]{"C++"};      //</a:t>
            </a:r>
            <a:r>
              <a:rPr lang="zh-CN" altLang="en-US" dirty="0">
                <a:latin typeface="+mn-lt"/>
              </a:rPr>
              <a:t>用字符串文字量对字符数组</a:t>
            </a:r>
            <a:r>
              <a:rPr lang="en-US" dirty="0">
                <a:latin typeface="+mn-lt"/>
              </a:rPr>
              <a:t>a3</a:t>
            </a:r>
            <a:r>
              <a:rPr lang="zh-CN" altLang="en-US" dirty="0">
                <a:latin typeface="+mn-lt"/>
              </a:rPr>
              <a:t>初始化，</a:t>
            </a:r>
            <a:endParaRPr lang="en-US" dirty="0">
              <a:latin typeface="+mn-lt"/>
            </a:endParaRPr>
          </a:p>
          <a:p>
            <a:pPr marL="0" indent="0" latinLnBrk="1">
              <a:buNone/>
            </a:pPr>
            <a:r>
              <a:rPr lang="en-US" dirty="0">
                <a:latin typeface="+mn-lt"/>
              </a:rPr>
              <a:t>		   //</a:t>
            </a:r>
            <a:r>
              <a:rPr lang="zh-CN" altLang="en-US" dirty="0">
                <a:latin typeface="+mn-lt"/>
              </a:rPr>
              <a:t>因为文字量字符串有一个隐含的结束字符</a:t>
            </a:r>
            <a:r>
              <a:rPr lang="en-US" dirty="0">
                <a:latin typeface="+mn-lt"/>
              </a:rPr>
              <a:t> '\0'</a:t>
            </a:r>
          </a:p>
          <a:p>
            <a:pPr marL="0" indent="0" latinLnBrk="1">
              <a:buNone/>
            </a:pPr>
            <a:r>
              <a:rPr lang="en-US" dirty="0">
                <a:latin typeface="+mn-lt"/>
              </a:rPr>
              <a:t>		   //</a:t>
            </a:r>
            <a:r>
              <a:rPr lang="zh-CN" altLang="en-US" dirty="0">
                <a:latin typeface="+mn-lt"/>
              </a:rPr>
              <a:t>因此</a:t>
            </a:r>
            <a:r>
              <a:rPr lang="en-US" dirty="0">
                <a:latin typeface="+mn-lt"/>
              </a:rPr>
              <a:t>a3</a:t>
            </a:r>
            <a:r>
              <a:rPr lang="zh-CN" altLang="en-US" dirty="0">
                <a:latin typeface="+mn-lt"/>
              </a:rPr>
              <a:t>实际是</a:t>
            </a:r>
            <a:r>
              <a:rPr lang="en-US" dirty="0">
                <a:latin typeface="+mn-lt"/>
              </a:rPr>
              <a:t>4</a:t>
            </a:r>
            <a:r>
              <a:rPr lang="zh-CN" altLang="en-US" dirty="0">
                <a:latin typeface="+mn-lt"/>
              </a:rPr>
              <a:t>个字符，即相当于</a:t>
            </a:r>
            <a:r>
              <a:rPr lang="en-US" dirty="0">
                <a:latin typeface="+mn-lt"/>
              </a:rPr>
              <a:t>char a3[] = {'C','+','+','\0'}; </a:t>
            </a:r>
          </a:p>
          <a:p>
            <a:pPr marL="0" indent="0" latinLnBrk="1">
              <a:buNone/>
            </a:pPr>
            <a:r>
              <a:rPr lang="en-US" dirty="0">
                <a:latin typeface="+mn-lt"/>
              </a:rPr>
              <a:t>char a4[5] {"Hello"};  //</a:t>
            </a:r>
            <a:r>
              <a:rPr lang="zh-CN" altLang="en-US" dirty="0">
                <a:latin typeface="+mn-lt"/>
              </a:rPr>
              <a:t>错：空间不够！因为文字量字符串</a:t>
            </a:r>
            <a:r>
              <a:rPr lang="en-US" dirty="0">
                <a:latin typeface="+mn-lt"/>
              </a:rPr>
              <a:t>"Hello"</a:t>
            </a:r>
            <a:r>
              <a:rPr lang="zh-CN" altLang="en-US" dirty="0">
                <a:latin typeface="+mn-lt"/>
              </a:rPr>
              <a:t>实际有</a:t>
            </a:r>
            <a:r>
              <a:rPr lang="en-US" dirty="0">
                <a:latin typeface="+mn-lt"/>
              </a:rPr>
              <a:t>6</a:t>
            </a:r>
            <a:r>
              <a:rPr lang="zh-CN" altLang="en-US" dirty="0">
                <a:latin typeface="+mn-lt"/>
              </a:rPr>
              <a:t>个字符。</a:t>
            </a:r>
            <a:endParaRPr lang="en-US" dirty="0">
              <a:latin typeface="+mn-lt"/>
            </a:endParaRPr>
          </a:p>
          <a:p>
            <a:pPr marL="0" indent="0" latinLnBrk="1">
              <a:buNone/>
            </a:pPr>
            <a:r>
              <a:rPr lang="en-US" dirty="0">
                <a:latin typeface="+mn-lt"/>
              </a:rPr>
              <a:t>char a5[6]{"Hello"};  //OK</a:t>
            </a:r>
            <a:r>
              <a:rPr lang="zh-CN" altLang="en-US" dirty="0">
                <a:latin typeface="+mn-lt"/>
              </a:rPr>
              <a:t>：空间正好</a:t>
            </a:r>
            <a:endParaRPr lang="en-US" altLang="zh-CN" dirty="0">
              <a:latin typeface="+mn-lt"/>
            </a:endParaRPr>
          </a:p>
          <a:p>
            <a:pPr marL="0" indent="0" latinLnBrk="1">
              <a:buNone/>
            </a:pPr>
            <a:r>
              <a:rPr lang="en-US" sz="2900" dirty="0">
                <a:latin typeface="+mn-lt"/>
              </a:rPr>
              <a:t>char a6[9]{"Hello"};  //OK</a:t>
            </a:r>
            <a:r>
              <a:rPr lang="zh-CN" altLang="en-US" sz="2900" dirty="0">
                <a:latin typeface="+mn-lt"/>
              </a:rPr>
              <a:t>：空间足够。问：</a:t>
            </a:r>
            <a:r>
              <a:rPr lang="en-US" sz="2900" dirty="0">
                <a:latin typeface="+mn-lt"/>
              </a:rPr>
              <a:t>a6</a:t>
            </a:r>
            <a:r>
              <a:rPr lang="zh-CN" altLang="en-US" sz="2900" dirty="0">
                <a:latin typeface="+mn-lt"/>
              </a:rPr>
              <a:t>的第</a:t>
            </a:r>
            <a:r>
              <a:rPr lang="en-US" sz="2900" dirty="0">
                <a:latin typeface="+mn-lt"/>
              </a:rPr>
              <a:t>7</a:t>
            </a:r>
            <a:r>
              <a:rPr lang="zh-CN" altLang="en-US" sz="2900" dirty="0">
                <a:latin typeface="+mn-lt"/>
              </a:rPr>
              <a:t>，</a:t>
            </a:r>
            <a:r>
              <a:rPr lang="en-US" sz="2900" dirty="0">
                <a:latin typeface="+mn-lt"/>
              </a:rPr>
              <a:t>8</a:t>
            </a:r>
            <a:r>
              <a:rPr lang="zh-CN" altLang="en-US" sz="2900" dirty="0">
                <a:latin typeface="+mn-lt"/>
              </a:rPr>
              <a:t>字符是什么呢</a:t>
            </a:r>
            <a:r>
              <a:rPr lang="en-US" sz="2900" dirty="0">
                <a:latin typeface="+mn-lt"/>
              </a:rPr>
              <a:t>?</a:t>
            </a:r>
          </a:p>
          <a:p>
            <a:pPr marL="0" indent="0" latinLnBrk="1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71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137E6-72B2-4456-B5FB-85DA4523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5.3.2 </a:t>
            </a:r>
            <a:r>
              <a:rPr lang="zh-CN" altLang="en-US" b="1" dirty="0"/>
              <a:t>复杂的数组声明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A717F0-17CA-4BD5-9DA2-B37D4126E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9468"/>
            <a:ext cx="10515600" cy="5091288"/>
          </a:xfrm>
        </p:spPr>
        <p:txBody>
          <a:bodyPr>
            <a:normAutofit/>
          </a:bodyPr>
          <a:lstStyle/>
          <a:p>
            <a:r>
              <a:rPr lang="zh-CN" altLang="en-US" dirty="0"/>
              <a:t>因为数组本身是占据独立内存块的对象，所以可以定义指向它的指针或引用。</a:t>
            </a:r>
            <a:endParaRPr lang="en-US" altLang="zh-CN" dirty="0"/>
          </a:p>
          <a:p>
            <a:pPr marL="0" indent="0">
              <a:buNone/>
            </a:pPr>
            <a:r>
              <a:rPr lang="en-US" dirty="0">
                <a:latin typeface="+mn-lt"/>
              </a:rPr>
              <a:t>int </a:t>
            </a:r>
            <a:r>
              <a:rPr lang="en-US" dirty="0" err="1">
                <a:latin typeface="+mn-lt"/>
              </a:rPr>
              <a:t>ar</a:t>
            </a:r>
            <a:r>
              <a:rPr lang="en-US" dirty="0">
                <a:latin typeface="+mn-lt"/>
              </a:rPr>
              <a:t>[3] ;     </a:t>
            </a:r>
            <a:r>
              <a:rPr lang="en-US" i="1" dirty="0">
                <a:latin typeface="+mn-lt"/>
              </a:rPr>
              <a:t>//3</a:t>
            </a:r>
            <a:r>
              <a:rPr lang="zh-CN" altLang="en-US" i="1" dirty="0">
                <a:latin typeface="+mn-lt"/>
              </a:rPr>
              <a:t>个</a:t>
            </a:r>
            <a:r>
              <a:rPr lang="en-US" i="1" dirty="0">
                <a:latin typeface="+mn-lt"/>
              </a:rPr>
              <a:t>int</a:t>
            </a:r>
            <a:r>
              <a:rPr lang="zh-CN" altLang="en-US" i="1" dirty="0">
                <a:latin typeface="+mn-lt"/>
              </a:rPr>
              <a:t>元素的数组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 </a:t>
            </a:r>
            <a:r>
              <a:rPr lang="en-US" dirty="0" err="1">
                <a:latin typeface="+mn-lt"/>
              </a:rPr>
              <a:t>arr</a:t>
            </a:r>
            <a:r>
              <a:rPr lang="en-US" dirty="0">
                <a:latin typeface="+mn-lt"/>
              </a:rPr>
              <a:t>[10];    </a:t>
            </a:r>
            <a:r>
              <a:rPr lang="en-US" i="1" dirty="0">
                <a:latin typeface="+mn-lt"/>
              </a:rPr>
              <a:t>//10</a:t>
            </a:r>
            <a:r>
              <a:rPr lang="zh-CN" altLang="en-US" i="1" dirty="0">
                <a:latin typeface="+mn-lt"/>
              </a:rPr>
              <a:t>个</a:t>
            </a:r>
            <a:r>
              <a:rPr lang="en-US" i="1" dirty="0">
                <a:latin typeface="+mn-lt"/>
              </a:rPr>
              <a:t>int</a:t>
            </a:r>
            <a:r>
              <a:rPr lang="zh-CN" altLang="en-US" i="1" dirty="0">
                <a:latin typeface="+mn-lt"/>
              </a:rPr>
              <a:t>元素的数组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 *</a:t>
            </a:r>
            <a:r>
              <a:rPr lang="en-US" dirty="0" err="1">
                <a:latin typeface="+mn-lt"/>
              </a:rPr>
              <a:t>ptrs</a:t>
            </a:r>
            <a:r>
              <a:rPr lang="en-US" dirty="0">
                <a:latin typeface="+mn-lt"/>
              </a:rPr>
              <a:t>[10];    </a:t>
            </a:r>
            <a:r>
              <a:rPr lang="en-US" i="1" dirty="0">
                <a:latin typeface="+mn-lt"/>
              </a:rPr>
              <a:t>//10</a:t>
            </a:r>
            <a:r>
              <a:rPr lang="zh-CN" altLang="en-US" i="1" dirty="0">
                <a:latin typeface="+mn-lt"/>
              </a:rPr>
              <a:t>个</a:t>
            </a:r>
            <a:r>
              <a:rPr lang="en-US" i="1" dirty="0">
                <a:latin typeface="+mn-lt"/>
              </a:rPr>
              <a:t>int*</a:t>
            </a:r>
            <a:r>
              <a:rPr lang="zh-CN" altLang="en-US" i="1" dirty="0">
                <a:latin typeface="+mn-lt"/>
              </a:rPr>
              <a:t>元素的数组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 (*</a:t>
            </a:r>
            <a:r>
              <a:rPr lang="en-US" dirty="0" err="1">
                <a:latin typeface="+mn-lt"/>
              </a:rPr>
              <a:t>parr</a:t>
            </a:r>
            <a:r>
              <a:rPr lang="en-US" dirty="0">
                <a:latin typeface="+mn-lt"/>
              </a:rPr>
              <a:t>)[10];  </a:t>
            </a:r>
            <a:r>
              <a:rPr lang="en-US" i="1" dirty="0">
                <a:latin typeface="+mn-lt"/>
              </a:rPr>
              <a:t>//</a:t>
            </a:r>
            <a:r>
              <a:rPr lang="en-US" i="1" dirty="0" err="1">
                <a:latin typeface="+mn-lt"/>
              </a:rPr>
              <a:t>parr</a:t>
            </a:r>
            <a:r>
              <a:rPr lang="zh-CN" altLang="en-US" i="1" dirty="0">
                <a:latin typeface="+mn-lt"/>
              </a:rPr>
              <a:t>是一个指针，指向的是</a:t>
            </a:r>
            <a:r>
              <a:rPr lang="en-US" i="1" dirty="0">
                <a:latin typeface="+mn-lt"/>
              </a:rPr>
              <a:t>int[10]</a:t>
            </a:r>
            <a:r>
              <a:rPr lang="zh-CN" altLang="en-US" i="1" dirty="0">
                <a:latin typeface="+mn-lt"/>
              </a:rPr>
              <a:t>的数组，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           </a:t>
            </a:r>
            <a:r>
              <a:rPr lang="en-US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即指向的是</a:t>
            </a:r>
            <a:r>
              <a:rPr lang="en-US" i="1" dirty="0">
                <a:latin typeface="+mn-lt"/>
              </a:rPr>
              <a:t>10</a:t>
            </a:r>
            <a:r>
              <a:rPr lang="zh-CN" altLang="en-US" i="1" dirty="0">
                <a:latin typeface="+mn-lt"/>
              </a:rPr>
              <a:t>个</a:t>
            </a:r>
            <a:r>
              <a:rPr lang="en-US" i="1" dirty="0">
                <a:latin typeface="+mn-lt"/>
              </a:rPr>
              <a:t>int</a:t>
            </a:r>
            <a:r>
              <a:rPr lang="zh-CN" altLang="en-US" i="1" dirty="0">
                <a:latin typeface="+mn-lt"/>
              </a:rPr>
              <a:t>元素的数组，</a:t>
            </a:r>
            <a:br>
              <a:rPr lang="en-US" i="1" dirty="0">
                <a:latin typeface="+mn-lt"/>
              </a:rPr>
            </a:br>
            <a:r>
              <a:rPr lang="en-US" i="1" dirty="0">
                <a:latin typeface="+mn-lt"/>
              </a:rPr>
              <a:t>               //</a:t>
            </a:r>
            <a:r>
              <a:rPr lang="zh-CN" altLang="en-US" i="1" dirty="0">
                <a:latin typeface="+mn-lt"/>
              </a:rPr>
              <a:t>或者说它存储的是</a:t>
            </a:r>
            <a:r>
              <a:rPr lang="en-US" i="1" dirty="0">
                <a:latin typeface="+mn-lt"/>
              </a:rPr>
              <a:t>int[10]</a:t>
            </a:r>
            <a:r>
              <a:rPr lang="zh-CN" altLang="en-US" i="1" dirty="0">
                <a:latin typeface="+mn-lt"/>
              </a:rPr>
              <a:t>数组的地址</a:t>
            </a:r>
            <a:br>
              <a:rPr lang="en-US" dirty="0">
                <a:latin typeface="+mn-lt"/>
              </a:rPr>
            </a:br>
            <a:r>
              <a:rPr lang="en-US" dirty="0" err="1">
                <a:latin typeface="+mn-lt"/>
              </a:rPr>
              <a:t>parr</a:t>
            </a:r>
            <a:r>
              <a:rPr lang="en-US" dirty="0">
                <a:latin typeface="+mn-lt"/>
              </a:rPr>
              <a:t> = &amp;</a:t>
            </a:r>
            <a:r>
              <a:rPr lang="en-US" dirty="0" err="1">
                <a:latin typeface="+mn-lt"/>
              </a:rPr>
              <a:t>arr</a:t>
            </a:r>
            <a:r>
              <a:rPr lang="en-US" dirty="0">
                <a:latin typeface="+mn-lt"/>
              </a:rPr>
              <a:t>;   </a:t>
            </a:r>
            <a:r>
              <a:rPr lang="en-US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将</a:t>
            </a:r>
            <a:r>
              <a:rPr lang="en-US" i="1" dirty="0">
                <a:latin typeface="+mn-lt"/>
              </a:rPr>
              <a:t> int[10]</a:t>
            </a:r>
            <a:r>
              <a:rPr lang="zh-CN" altLang="en-US" i="1" dirty="0">
                <a:latin typeface="+mn-lt"/>
              </a:rPr>
              <a:t>类型数组</a:t>
            </a:r>
            <a:r>
              <a:rPr lang="en-US" i="1" dirty="0" err="1">
                <a:latin typeface="+mn-lt"/>
              </a:rPr>
              <a:t>arr</a:t>
            </a:r>
            <a:r>
              <a:rPr lang="zh-CN" altLang="en-US" i="1" dirty="0">
                <a:latin typeface="+mn-lt"/>
              </a:rPr>
              <a:t>的地址赋值给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parr</a:t>
            </a:r>
            <a:br>
              <a:rPr lang="en-US" dirty="0">
                <a:latin typeface="+mn-lt"/>
              </a:rPr>
            </a:br>
            <a:r>
              <a:rPr lang="en-US" dirty="0" err="1">
                <a:latin typeface="+mn-lt"/>
              </a:rPr>
              <a:t>parr</a:t>
            </a:r>
            <a:r>
              <a:rPr lang="en-US" dirty="0">
                <a:latin typeface="+mn-lt"/>
              </a:rPr>
              <a:t> = &amp;</a:t>
            </a:r>
            <a:r>
              <a:rPr lang="en-US" dirty="0" err="1">
                <a:latin typeface="+mn-lt"/>
              </a:rPr>
              <a:t>ar</a:t>
            </a:r>
            <a:r>
              <a:rPr lang="en-US" dirty="0">
                <a:latin typeface="+mn-lt"/>
              </a:rPr>
              <a:t>;   </a:t>
            </a:r>
            <a:r>
              <a:rPr lang="en-US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错：类型不一致！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ar</a:t>
            </a:r>
            <a:r>
              <a:rPr lang="zh-CN" altLang="en-US" i="1" dirty="0">
                <a:latin typeface="+mn-lt"/>
              </a:rPr>
              <a:t>的类型是</a:t>
            </a:r>
            <a:r>
              <a:rPr lang="en-US" i="1" dirty="0">
                <a:latin typeface="+mn-lt"/>
              </a:rPr>
              <a:t> int[3]</a:t>
            </a:r>
            <a:r>
              <a:rPr lang="zh-CN" altLang="en-US" i="1" dirty="0">
                <a:latin typeface="+mn-lt"/>
              </a:rPr>
              <a:t>而不是</a:t>
            </a:r>
            <a:r>
              <a:rPr lang="en-US" i="1" dirty="0">
                <a:latin typeface="+mn-lt"/>
              </a:rPr>
              <a:t>int[10]</a:t>
            </a:r>
            <a:r>
              <a:rPr lang="zh-CN" altLang="en-US" i="1" dirty="0">
                <a:latin typeface="+mn-lt"/>
              </a:rPr>
              <a:t>。</a:t>
            </a:r>
            <a:endParaRPr lang="en-US" dirty="0">
              <a:latin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11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C84120-0A42-4211-B58F-558161003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0889"/>
            <a:ext cx="10515600" cy="5556074"/>
          </a:xfrm>
        </p:spPr>
        <p:txBody>
          <a:bodyPr/>
          <a:lstStyle/>
          <a:p>
            <a:r>
              <a:rPr lang="zh-CN" altLang="en-US" dirty="0"/>
              <a:t>正如定义指针变量</a:t>
            </a:r>
            <a:r>
              <a:rPr lang="en-US" dirty="0" err="1"/>
              <a:t>parr</a:t>
            </a:r>
            <a:r>
              <a:rPr lang="zh-CN" altLang="en-US" dirty="0"/>
              <a:t>指向一个数组</a:t>
            </a:r>
            <a:r>
              <a:rPr lang="en-US" dirty="0" err="1"/>
              <a:t>arr</a:t>
            </a:r>
            <a:r>
              <a:rPr lang="zh-CN" altLang="en-US" dirty="0"/>
              <a:t>一样，也可以定义</a:t>
            </a:r>
            <a:r>
              <a:rPr lang="en-US" dirty="0"/>
              <a:t>1</a:t>
            </a:r>
            <a:r>
              <a:rPr lang="zh-CN" altLang="en-US" dirty="0"/>
              <a:t>个引用变量引用一个数组，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不能定义一个“数据元素是引用的数组”，因为引用本身没有独立内存，怎么能定义这样的数组呢？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+mn-lt"/>
              </a:rPr>
              <a:t> int &amp;ref[10]</a:t>
            </a:r>
            <a:r>
              <a:rPr lang="zh-CN" altLang="en-US" dirty="0">
                <a:latin typeface="+mn-lt"/>
              </a:rPr>
              <a:t>；</a:t>
            </a:r>
            <a:r>
              <a:rPr lang="en-US" dirty="0">
                <a:latin typeface="+mn-lt"/>
              </a:rPr>
              <a:t>//</a:t>
            </a:r>
            <a:r>
              <a:rPr lang="zh-CN" altLang="en-US" dirty="0">
                <a:latin typeface="+mn-lt"/>
              </a:rPr>
              <a:t>错：不能定义</a:t>
            </a:r>
            <a:r>
              <a:rPr lang="en-US" dirty="0">
                <a:latin typeface="+mn-lt"/>
              </a:rPr>
              <a:t>“</a:t>
            </a:r>
            <a:r>
              <a:rPr lang="zh-CN" altLang="en-US" dirty="0">
                <a:latin typeface="+mn-lt"/>
              </a:rPr>
              <a:t>数据元素是引用的数组</a:t>
            </a:r>
            <a:r>
              <a:rPr lang="en-US" dirty="0">
                <a:latin typeface="+mn-lt"/>
              </a:rPr>
              <a:t>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44981C-3741-4DF1-842E-8830385A7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21" y="1728786"/>
            <a:ext cx="11073292" cy="215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6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167B1-6FFC-4749-B067-EDBB9451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5.3.3 C</a:t>
            </a:r>
            <a:r>
              <a:rPr lang="zh-CN" altLang="en-US" b="1" dirty="0"/>
              <a:t>风格字符串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95DF68-FECC-400A-ADE6-CCFB7A4F7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带结束字符</a:t>
            </a:r>
            <a:r>
              <a:rPr lang="en-US" dirty="0"/>
              <a:t>'\0'</a:t>
            </a:r>
            <a:r>
              <a:rPr lang="zh-CN" altLang="en-US" dirty="0"/>
              <a:t>的字符数组是</a:t>
            </a:r>
            <a:r>
              <a:rPr lang="en-US" dirty="0"/>
              <a:t>C</a:t>
            </a:r>
            <a:r>
              <a:rPr lang="zh-CN" altLang="en-US" dirty="0"/>
              <a:t>语言的字符串，称为</a:t>
            </a:r>
            <a:r>
              <a:rPr lang="en-US" b="1" dirty="0"/>
              <a:t>C</a:t>
            </a:r>
            <a:r>
              <a:rPr lang="zh-CN" altLang="en-US" b="1" dirty="0"/>
              <a:t>风格字符串</a:t>
            </a:r>
            <a:r>
              <a:rPr lang="zh-CN" altLang="en-US" dirty="0"/>
              <a:t>。但字符数组不一定是</a:t>
            </a:r>
            <a:r>
              <a:rPr lang="en-US" dirty="0"/>
              <a:t>C</a:t>
            </a:r>
            <a:r>
              <a:rPr lang="zh-CN" altLang="en-US" dirty="0"/>
              <a:t>风格字符串。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s[] = {'C','+','+'}; </a:t>
            </a:r>
            <a:r>
              <a:rPr lang="en-US" i="1" dirty="0"/>
              <a:t>//</a:t>
            </a:r>
            <a:r>
              <a:rPr lang="zh-CN" altLang="en-US" i="1" dirty="0"/>
              <a:t>字符数组，但不是</a:t>
            </a:r>
            <a:r>
              <a:rPr lang="en-US" i="1" dirty="0"/>
              <a:t>C</a:t>
            </a:r>
            <a:r>
              <a:rPr lang="zh-CN" altLang="en-US" i="1" dirty="0"/>
              <a:t>风格字符串</a:t>
            </a:r>
            <a:endParaRPr lang="en-US" altLang="zh-CN" i="1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char s2[] = {'C','+','+','\0'}; </a:t>
            </a:r>
            <a:r>
              <a:rPr lang="en-US" i="1" dirty="0"/>
              <a:t>//</a:t>
            </a:r>
            <a:r>
              <a:rPr lang="zh-CN" altLang="en-US" i="1" dirty="0"/>
              <a:t>带结束字符</a:t>
            </a:r>
            <a:r>
              <a:rPr lang="en-US" i="1" dirty="0"/>
              <a:t>'\0'</a:t>
            </a:r>
            <a:r>
              <a:rPr lang="zh-CN" altLang="en-US" i="1" dirty="0"/>
              <a:t>的字符数组是</a:t>
            </a:r>
            <a:r>
              <a:rPr lang="en-US" i="1" dirty="0"/>
              <a:t>C</a:t>
            </a:r>
            <a:r>
              <a:rPr lang="zh-CN" altLang="en-US" i="1" dirty="0"/>
              <a:t>风格字符串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13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A76D7-041B-4CF0-B90E-FE7171232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78" y="685447"/>
            <a:ext cx="10515600" cy="4351338"/>
          </a:xfrm>
        </p:spPr>
        <p:txBody>
          <a:bodyPr/>
          <a:lstStyle/>
          <a:p>
            <a:r>
              <a:rPr lang="zh-CN" altLang="en-US" dirty="0"/>
              <a:t>可以用</a:t>
            </a:r>
            <a:r>
              <a:rPr lang="en-US" dirty="0"/>
              <a:t>&lt;</a:t>
            </a:r>
            <a:r>
              <a:rPr lang="en-US" dirty="0" err="1"/>
              <a:t>cstring</a:t>
            </a:r>
            <a:r>
              <a:rPr lang="en-US" dirty="0"/>
              <a:t>&gt;</a:t>
            </a:r>
            <a:r>
              <a:rPr lang="zh-CN" altLang="en-US" dirty="0"/>
              <a:t>文件中的</a:t>
            </a:r>
            <a:r>
              <a:rPr lang="en-US" dirty="0"/>
              <a:t>C</a:t>
            </a:r>
            <a:r>
              <a:rPr lang="zh-CN" altLang="en-US" dirty="0"/>
              <a:t>字符串函数库处理</a:t>
            </a:r>
            <a:r>
              <a:rPr lang="en-US" dirty="0"/>
              <a:t>C</a:t>
            </a:r>
            <a:r>
              <a:rPr lang="zh-CN" altLang="en-US" dirty="0"/>
              <a:t>风格字符串，如</a:t>
            </a:r>
            <a:r>
              <a:rPr lang="en-US" dirty="0" err="1"/>
              <a:t>strlen</a:t>
            </a:r>
            <a:r>
              <a:rPr lang="en-US" dirty="0"/>
              <a:t>(const char *s)</a:t>
            </a:r>
            <a:r>
              <a:rPr lang="zh-CN" altLang="en-US" dirty="0"/>
              <a:t>可以求出一个</a:t>
            </a:r>
            <a:r>
              <a:rPr lang="en-US" dirty="0"/>
              <a:t>C</a:t>
            </a:r>
            <a:r>
              <a:rPr lang="zh-CN" altLang="en-US" dirty="0"/>
              <a:t>风格字符串中不包含结束字符的字符个数。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8C3294-A75A-41A8-803A-F23F26870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48" y="2461682"/>
            <a:ext cx="11149864" cy="37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85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3C133-D57D-46A7-9096-C4EBE65E4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066" y="380647"/>
            <a:ext cx="10515600" cy="4351338"/>
          </a:xfrm>
        </p:spPr>
        <p:txBody>
          <a:bodyPr/>
          <a:lstStyle/>
          <a:p>
            <a:r>
              <a:rPr lang="en-US" dirty="0" err="1"/>
              <a:t>strcmp</a:t>
            </a:r>
            <a:r>
              <a:rPr lang="en-US" dirty="0"/>
              <a:t>(const char *s, const char *t)</a:t>
            </a:r>
            <a:r>
              <a:rPr lang="zh-CN" altLang="en-US" dirty="0"/>
              <a:t>：比较</a:t>
            </a:r>
            <a:r>
              <a:rPr lang="en-US" dirty="0"/>
              <a:t>2</a:t>
            </a:r>
            <a:r>
              <a:rPr lang="zh-CN" altLang="en-US" dirty="0"/>
              <a:t>个</a:t>
            </a:r>
            <a:r>
              <a:rPr lang="en-US" dirty="0"/>
              <a:t>C</a:t>
            </a:r>
            <a:r>
              <a:rPr lang="zh-CN" altLang="en-US" dirty="0"/>
              <a:t>风格字符串的大小，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返回整数值：</a:t>
            </a:r>
            <a:r>
              <a:rPr lang="en-US" dirty="0"/>
              <a:t>0</a:t>
            </a:r>
            <a:r>
              <a:rPr lang="zh-CN" altLang="en-US" dirty="0"/>
              <a:t>，表示相等；</a:t>
            </a:r>
            <a:r>
              <a:rPr lang="en-US" dirty="0"/>
              <a:t>&lt;0</a:t>
            </a:r>
            <a:r>
              <a:rPr lang="zh-CN" altLang="en-US" dirty="0"/>
              <a:t>，表示第一个不匹配的字符</a:t>
            </a:r>
            <a:r>
              <a:rPr lang="en-US" dirty="0"/>
              <a:t>s</a:t>
            </a:r>
            <a:r>
              <a:rPr lang="zh-CN" altLang="en-US" dirty="0"/>
              <a:t>中的比</a:t>
            </a:r>
            <a:r>
              <a:rPr lang="en-US" dirty="0"/>
              <a:t>t</a:t>
            </a:r>
            <a:r>
              <a:rPr lang="zh-CN" altLang="en-US" dirty="0"/>
              <a:t>中的小；</a:t>
            </a:r>
            <a:r>
              <a:rPr lang="en-US" dirty="0"/>
              <a:t>&gt;0</a:t>
            </a:r>
            <a:r>
              <a:rPr lang="zh-CN" altLang="en-US" dirty="0"/>
              <a:t>表示第一个不匹配的字符</a:t>
            </a:r>
            <a:r>
              <a:rPr lang="en-US" dirty="0"/>
              <a:t>s</a:t>
            </a:r>
            <a:r>
              <a:rPr lang="zh-CN" altLang="en-US" dirty="0"/>
              <a:t>中的比</a:t>
            </a:r>
            <a:r>
              <a:rPr lang="en-US" dirty="0"/>
              <a:t>t</a:t>
            </a:r>
            <a:r>
              <a:rPr lang="zh-CN" altLang="en-US" dirty="0"/>
              <a:t>中的大。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2FD775-08C0-4895-90F4-FF64CE703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21" y="2700866"/>
            <a:ext cx="10883930" cy="354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32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688D668-F3CD-4663-BDC1-FCED8C50C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12" y="688445"/>
            <a:ext cx="11738967" cy="422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339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96011D-BCFA-4A39-8532-FDFB8BF5B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756" y="425802"/>
            <a:ext cx="10515600" cy="1775531"/>
          </a:xfrm>
        </p:spPr>
        <p:txBody>
          <a:bodyPr/>
          <a:lstStyle/>
          <a:p>
            <a:r>
              <a:rPr lang="en-US" dirty="0" err="1"/>
              <a:t>strchr</a:t>
            </a:r>
            <a:r>
              <a:rPr lang="en-US" dirty="0"/>
              <a:t>()</a:t>
            </a:r>
            <a:r>
              <a:rPr lang="zh-CN" altLang="en-US" dirty="0"/>
              <a:t>用于查询一个字符串中是否出现某个字符并返回该字符的位置指针：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char * </a:t>
            </a:r>
            <a:r>
              <a:rPr lang="en-US" dirty="0" err="1"/>
              <a:t>strchr</a:t>
            </a:r>
            <a:r>
              <a:rPr lang="en-US" dirty="0"/>
              <a:t> ( char * str, int character );</a:t>
            </a:r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79B5F1-73C1-47C5-AB70-FB1A81732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157" y="2410001"/>
            <a:ext cx="7374819" cy="35769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8052704-92A5-47C2-9BFC-DBDAC6F86914}"/>
              </a:ext>
            </a:extLst>
          </p:cNvPr>
          <p:cNvSpPr txBox="1"/>
          <p:nvPr/>
        </p:nvSpPr>
        <p:spPr>
          <a:xfrm>
            <a:off x="3420532" y="5779911"/>
            <a:ext cx="811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hlinkClick r:id="rId3"/>
              </a:rPr>
              <a:t>http://www.cplusplus.com/reference/cstring/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4596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8DCB8-B79B-406B-A849-06ED7A30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5.3.4 </a:t>
            </a:r>
            <a:r>
              <a:rPr lang="zh-CN" altLang="en-US" b="1" dirty="0"/>
              <a:t>指针访问数组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5E71D9-7565-4A89-987F-1AB48B45B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数组名是指向数组第一个元素的指针（地址）。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6F182E-1FB4-4C30-A83A-9F6F9A252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98" y="2490081"/>
            <a:ext cx="10337585" cy="404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2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F7F9A-8803-4975-8C7C-B797D8460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520" y="494664"/>
            <a:ext cx="10515600" cy="5560695"/>
          </a:xfrm>
        </p:spPr>
        <p:txBody>
          <a:bodyPr>
            <a:normAutofit/>
          </a:bodyPr>
          <a:lstStyle/>
          <a:p>
            <a:r>
              <a:rPr lang="zh-CN" altLang="en-US" dirty="0"/>
              <a:t>一个语句里可以定义多个引用。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{1024}, i2{2048}; </a:t>
            </a:r>
            <a:br>
              <a:rPr lang="en-US" dirty="0"/>
            </a:br>
            <a:r>
              <a:rPr lang="en-US" dirty="0"/>
              <a:t>int &amp;r{</a:t>
            </a:r>
            <a:r>
              <a:rPr lang="en-US" dirty="0" err="1"/>
              <a:t>i</a:t>
            </a:r>
            <a:r>
              <a:rPr lang="en-US" dirty="0"/>
              <a:t>},r2{i2};   </a:t>
            </a:r>
            <a:r>
              <a:rPr lang="en-US" i="1" dirty="0"/>
              <a:t>//r</a:t>
            </a:r>
            <a:r>
              <a:rPr lang="zh-CN" altLang="en-US" i="1" dirty="0"/>
              <a:t>引用</a:t>
            </a:r>
            <a:r>
              <a:rPr lang="en-US" i="1" dirty="0" err="1"/>
              <a:t>i</a:t>
            </a:r>
            <a:r>
              <a:rPr lang="zh-CN" altLang="en-US" i="1" dirty="0"/>
              <a:t>，</a:t>
            </a:r>
            <a:r>
              <a:rPr lang="en-US" i="1" dirty="0"/>
              <a:t>r2</a:t>
            </a:r>
            <a:r>
              <a:rPr lang="zh-CN" altLang="en-US" i="1" dirty="0"/>
              <a:t>是普通</a:t>
            </a:r>
            <a:r>
              <a:rPr lang="en-US" i="1" dirty="0"/>
              <a:t>int</a:t>
            </a:r>
            <a:r>
              <a:rPr lang="zh-CN" altLang="en-US" i="1" dirty="0"/>
              <a:t>变量，不是引用</a:t>
            </a:r>
            <a:br>
              <a:rPr lang="en-US" dirty="0"/>
            </a:br>
            <a:r>
              <a:rPr lang="en-US" dirty="0"/>
              <a:t>int i3{24} ,&amp;</a:t>
            </a:r>
            <a:r>
              <a:rPr lang="en-US" dirty="0" err="1"/>
              <a:t>ri</a:t>
            </a:r>
            <a:r>
              <a:rPr lang="en-US" dirty="0"/>
              <a:t>{i3};  </a:t>
            </a:r>
            <a:r>
              <a:rPr lang="en-US" i="1" dirty="0"/>
              <a:t>//i3</a:t>
            </a:r>
            <a:r>
              <a:rPr lang="zh-CN" altLang="en-US" i="1" dirty="0"/>
              <a:t>不是引用，</a:t>
            </a:r>
            <a:r>
              <a:rPr lang="en-US" i="1" dirty="0" err="1"/>
              <a:t>ri</a:t>
            </a:r>
            <a:r>
              <a:rPr lang="zh-CN" altLang="en-US" i="1" dirty="0"/>
              <a:t>引用</a:t>
            </a:r>
            <a:r>
              <a:rPr lang="en-US" i="1" dirty="0"/>
              <a:t>i3</a:t>
            </a:r>
            <a:br>
              <a:rPr lang="en-US" dirty="0"/>
            </a:br>
            <a:r>
              <a:rPr lang="en-US" dirty="0"/>
              <a:t>int &amp;r3{i3},&amp;r4{i2}; </a:t>
            </a:r>
            <a:r>
              <a:rPr lang="en-US" i="1" dirty="0"/>
              <a:t>//r3</a:t>
            </a:r>
            <a:r>
              <a:rPr lang="zh-CN" altLang="en-US" i="1" dirty="0"/>
              <a:t>引用</a:t>
            </a:r>
            <a:r>
              <a:rPr lang="en-US" i="1" dirty="0"/>
              <a:t>i3,r4</a:t>
            </a:r>
            <a:r>
              <a:rPr lang="zh-CN" altLang="en-US" i="1" dirty="0"/>
              <a:t>引用</a:t>
            </a:r>
            <a:r>
              <a:rPr lang="en-US" i="1" dirty="0"/>
              <a:t>i2</a:t>
            </a:r>
            <a:endParaRPr lang="en-US" dirty="0"/>
          </a:p>
          <a:p>
            <a:r>
              <a:rPr lang="zh-CN" altLang="en-US" dirty="0"/>
              <a:t>引用变量必须引用一个变量</a:t>
            </a:r>
            <a:r>
              <a:rPr lang="en-US" dirty="0"/>
              <a:t>(</a:t>
            </a:r>
            <a:r>
              <a:rPr lang="zh-CN" altLang="en-US" dirty="0"/>
              <a:t>对象</a:t>
            </a:r>
            <a:r>
              <a:rPr lang="en-US" dirty="0"/>
              <a:t>)</a:t>
            </a:r>
            <a:r>
              <a:rPr lang="zh-CN" altLang="en-US" dirty="0"/>
              <a:t>，而不能是文字量，另外，引用变量类型和被引用变量类型应该一致。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int &amp;ref4{10};  </a:t>
            </a:r>
            <a:r>
              <a:rPr lang="en-US" i="1" dirty="0"/>
              <a:t>//</a:t>
            </a:r>
            <a:r>
              <a:rPr lang="zh-CN" altLang="en-US" i="1" dirty="0"/>
              <a:t>错： 不能引用文字量</a:t>
            </a:r>
            <a:br>
              <a:rPr lang="en-US" dirty="0"/>
            </a:br>
            <a:r>
              <a:rPr lang="en-US" dirty="0"/>
              <a:t>double </a:t>
            </a:r>
            <a:r>
              <a:rPr lang="en-US" dirty="0" err="1"/>
              <a:t>dval</a:t>
            </a:r>
            <a:r>
              <a:rPr lang="en-US" dirty="0"/>
              <a:t>{3.14};</a:t>
            </a:r>
            <a:br>
              <a:rPr lang="en-US" dirty="0"/>
            </a:br>
            <a:r>
              <a:rPr lang="en-US" dirty="0"/>
              <a:t>int &amp;ref5{</a:t>
            </a:r>
            <a:r>
              <a:rPr lang="en-US" dirty="0" err="1"/>
              <a:t>dval</a:t>
            </a:r>
            <a:r>
              <a:rPr lang="en-US" dirty="0"/>
              <a:t>};  </a:t>
            </a:r>
            <a:r>
              <a:rPr lang="en-US" i="1" dirty="0"/>
              <a:t>//</a:t>
            </a:r>
            <a:r>
              <a:rPr lang="zh-CN" altLang="en-US" i="1" dirty="0"/>
              <a:t>错：引用变量类型和被引用变量类型不一致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1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B2E28-080D-44C2-9890-3A0397F00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335492"/>
            <a:ext cx="10515600" cy="4351338"/>
          </a:xfrm>
        </p:spPr>
        <p:txBody>
          <a:bodyPr/>
          <a:lstStyle/>
          <a:p>
            <a:r>
              <a:rPr lang="zh-CN" altLang="en-US" dirty="0"/>
              <a:t>用下标访问数组元素实际上在编译过程中，会转化成这种指针偏移。对整型变量</a:t>
            </a:r>
            <a:r>
              <a:rPr lang="en-US" dirty="0"/>
              <a:t>j</a:t>
            </a:r>
            <a:r>
              <a:rPr lang="zh-CN" altLang="en-US" dirty="0"/>
              <a:t>，下列访问数组元素的式子都是等价的：</a:t>
            </a:r>
            <a:endParaRPr lang="en-US" altLang="zh-CN" dirty="0"/>
          </a:p>
          <a:p>
            <a:pPr marL="0" indent="0">
              <a:buNone/>
            </a:pPr>
            <a:r>
              <a:rPr lang="en-US" dirty="0">
                <a:latin typeface="+mn-lt"/>
              </a:rPr>
              <a:t>     v[j] == *(&amp;(v[0])+j)== *(</a:t>
            </a:r>
            <a:r>
              <a:rPr lang="en-US" dirty="0" err="1">
                <a:latin typeface="+mn-lt"/>
              </a:rPr>
              <a:t>v+j</a:t>
            </a:r>
            <a:r>
              <a:rPr lang="en-US" dirty="0">
                <a:latin typeface="+mn-lt"/>
              </a:rPr>
              <a:t>) == *(</a:t>
            </a:r>
            <a:r>
              <a:rPr lang="en-US" dirty="0" err="1">
                <a:latin typeface="+mn-lt"/>
              </a:rPr>
              <a:t>j+v</a:t>
            </a:r>
            <a:r>
              <a:rPr lang="en-US" dirty="0">
                <a:latin typeface="+mn-lt"/>
              </a:rPr>
              <a:t>) ==j[v]</a:t>
            </a:r>
          </a:p>
          <a:p>
            <a:r>
              <a:rPr lang="zh-CN" altLang="en-US" dirty="0"/>
              <a:t>例如：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+mn-lt"/>
              </a:rPr>
              <a:t>   3["hello"]=="hello"[3]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2[v] = v[2]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4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17DF2-03E3-4CEE-BB72-26CE96A8A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311" y="482247"/>
            <a:ext cx="10515600" cy="4351338"/>
          </a:xfrm>
        </p:spPr>
        <p:txBody>
          <a:bodyPr/>
          <a:lstStyle/>
          <a:p>
            <a:r>
              <a:rPr lang="zh-CN" altLang="en-US" dirty="0"/>
              <a:t>对于一个指针变量</a:t>
            </a:r>
            <a:r>
              <a:rPr lang="en-US" dirty="0"/>
              <a:t>p</a:t>
            </a:r>
            <a:r>
              <a:rPr lang="zh-CN" altLang="en-US" dirty="0"/>
              <a:t>和一个整数</a:t>
            </a:r>
            <a:r>
              <a:rPr lang="en-US" dirty="0"/>
              <a:t>n</a:t>
            </a:r>
            <a:r>
              <a:rPr lang="zh-CN" altLang="en-US" dirty="0"/>
              <a:t>，除了可以用</a:t>
            </a:r>
            <a:r>
              <a:rPr lang="en-US" dirty="0"/>
              <a:t> </a:t>
            </a:r>
            <a:r>
              <a:rPr lang="en-US" dirty="0" err="1"/>
              <a:t>p+n</a:t>
            </a:r>
            <a:r>
              <a:rPr lang="zh-CN" altLang="en-US" dirty="0"/>
              <a:t>、</a:t>
            </a:r>
            <a:r>
              <a:rPr lang="en-US" dirty="0"/>
              <a:t>p-n </a:t>
            </a:r>
            <a:r>
              <a:rPr lang="zh-CN" altLang="en-US" dirty="0"/>
              <a:t>、</a:t>
            </a:r>
            <a:r>
              <a:rPr lang="en-US" dirty="0"/>
              <a:t>p+=n </a:t>
            </a:r>
            <a:r>
              <a:rPr lang="zh-CN" altLang="en-US" dirty="0"/>
              <a:t>、</a:t>
            </a:r>
            <a:r>
              <a:rPr lang="en-US" dirty="0"/>
              <a:t>p-=n</a:t>
            </a:r>
            <a:r>
              <a:rPr lang="zh-CN" altLang="en-US" dirty="0"/>
              <a:t>等算术运算对指针进行偏移外，也可以用自增（</a:t>
            </a:r>
            <a:r>
              <a:rPr lang="en-US" dirty="0"/>
              <a:t>p++</a:t>
            </a:r>
            <a:r>
              <a:rPr lang="zh-CN" altLang="en-US" dirty="0"/>
              <a:t>或</a:t>
            </a:r>
            <a:r>
              <a:rPr lang="en-US" dirty="0"/>
              <a:t> ++p</a:t>
            </a:r>
            <a:r>
              <a:rPr lang="zh-CN" altLang="en-US" dirty="0"/>
              <a:t>）、自减（</a:t>
            </a:r>
            <a:r>
              <a:rPr lang="en-US" dirty="0"/>
              <a:t>p--</a:t>
            </a:r>
            <a:r>
              <a:rPr lang="zh-CN" altLang="en-US" dirty="0"/>
              <a:t>或</a:t>
            </a:r>
            <a:r>
              <a:rPr lang="en-US" dirty="0"/>
              <a:t>--p</a:t>
            </a:r>
            <a:r>
              <a:rPr lang="zh-CN" altLang="en-US" dirty="0"/>
              <a:t>）进行偏移。例如：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20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CE96CDF-A815-4D84-BB4C-898AC9D1B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26" y="151518"/>
            <a:ext cx="9668229" cy="67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837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6F31B-EC9F-4F20-83E8-041BD25EB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289" y="527402"/>
            <a:ext cx="10515600" cy="4351338"/>
          </a:xfrm>
        </p:spPr>
        <p:txBody>
          <a:bodyPr/>
          <a:lstStyle/>
          <a:p>
            <a:r>
              <a:rPr lang="zh-CN" altLang="en-US" dirty="0"/>
              <a:t>编写自己的函数</a:t>
            </a:r>
            <a:r>
              <a:rPr lang="en-US" dirty="0" err="1"/>
              <a:t>Strlen</a:t>
            </a:r>
            <a:r>
              <a:rPr lang="en-US" dirty="0"/>
              <a:t>()</a:t>
            </a:r>
            <a:r>
              <a:rPr lang="zh-CN" altLang="en-US" dirty="0"/>
              <a:t>就是模拟</a:t>
            </a:r>
            <a:r>
              <a:rPr lang="en-US" dirty="0"/>
              <a:t>&lt;</a:t>
            </a:r>
            <a:r>
              <a:rPr lang="en-US" dirty="0" err="1"/>
              <a:t>cstring</a:t>
            </a:r>
            <a:r>
              <a:rPr lang="en-US" dirty="0"/>
              <a:t>&gt;</a:t>
            </a:r>
            <a:r>
              <a:rPr lang="zh-CN" altLang="en-US" dirty="0"/>
              <a:t>的</a:t>
            </a:r>
            <a:r>
              <a:rPr lang="en-US" dirty="0" err="1"/>
              <a:t>strlen</a:t>
            </a:r>
            <a:r>
              <a:rPr lang="en-US" dirty="0"/>
              <a:t>()</a:t>
            </a:r>
            <a:r>
              <a:rPr lang="zh-CN" altLang="en-US" dirty="0"/>
              <a:t>函数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EA060D-3286-4DC3-AEBD-3BBEC77C8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99" y="1439509"/>
            <a:ext cx="11770601" cy="203746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CD27006-1381-46B9-A29C-A3F8ED446E85}"/>
              </a:ext>
            </a:extLst>
          </p:cNvPr>
          <p:cNvSpPr txBox="1"/>
          <p:nvPr/>
        </p:nvSpPr>
        <p:spPr>
          <a:xfrm>
            <a:off x="4154312" y="2764649"/>
            <a:ext cx="487680" cy="5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600" dirty="0"/>
              <a:t>s</a:t>
            </a:r>
            <a:endParaRPr lang="en-US" sz="2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4BECBA-DFD0-4944-AD24-8F2CF197E54C}"/>
              </a:ext>
            </a:extLst>
          </p:cNvPr>
          <p:cNvSpPr txBox="1"/>
          <p:nvPr/>
        </p:nvSpPr>
        <p:spPr>
          <a:xfrm>
            <a:off x="3894666" y="3228621"/>
            <a:ext cx="861209" cy="417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6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A0E2B5F-4A88-47D6-B346-A12DC4C76D1F}"/>
              </a:ext>
            </a:extLst>
          </p:cNvPr>
          <p:cNvCxnSpPr>
            <a:cxnSpLocks/>
          </p:cNvCxnSpPr>
          <p:nvPr/>
        </p:nvCxnSpPr>
        <p:spPr>
          <a:xfrm>
            <a:off x="4504267" y="3499556"/>
            <a:ext cx="575733" cy="4515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4">
            <a:extLst>
              <a:ext uri="{FF2B5EF4-FFF2-40B4-BE49-F238E27FC236}">
                <a16:creationId xmlns:a16="http://schemas.microsoft.com/office/drawing/2014/main" id="{6F222866-9039-425F-8E81-FD9F957E8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558581"/>
              </p:ext>
            </p:extLst>
          </p:nvPr>
        </p:nvGraphicFramePr>
        <p:xfrm>
          <a:off x="5000980" y="4061176"/>
          <a:ext cx="404142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570">
                  <a:extLst>
                    <a:ext uri="{9D8B030D-6E8A-4147-A177-3AD203B41FA5}">
                      <a16:colId xmlns:a16="http://schemas.microsoft.com/office/drawing/2014/main" val="85013235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773297126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1427630036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360912248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467441352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586801133"/>
                    </a:ext>
                  </a:extLst>
                </a:gridCol>
              </a:tblGrid>
              <a:tr h="4430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47786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E533CECA-15E9-495A-96AD-7C661A6210E0}"/>
              </a:ext>
            </a:extLst>
          </p:cNvPr>
          <p:cNvSpPr txBox="1"/>
          <p:nvPr/>
        </p:nvSpPr>
        <p:spPr>
          <a:xfrm>
            <a:off x="5334001" y="2759005"/>
            <a:ext cx="487680" cy="5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dirty="0"/>
              <a:t>p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6833D38-DDF8-4DB0-8E03-2AC707429DBC}"/>
              </a:ext>
            </a:extLst>
          </p:cNvPr>
          <p:cNvSpPr txBox="1"/>
          <p:nvPr/>
        </p:nvSpPr>
        <p:spPr>
          <a:xfrm>
            <a:off x="5074355" y="3222977"/>
            <a:ext cx="861209" cy="417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6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062137C-6AB5-4794-A551-ACAC97BD23CD}"/>
              </a:ext>
            </a:extLst>
          </p:cNvPr>
          <p:cNvCxnSpPr>
            <a:cxnSpLocks/>
          </p:cNvCxnSpPr>
          <p:nvPr/>
        </p:nvCxnSpPr>
        <p:spPr>
          <a:xfrm flipH="1">
            <a:off x="5429956" y="3493912"/>
            <a:ext cx="254000" cy="4571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21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6" grpId="0"/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6F31B-EC9F-4F20-83E8-041BD25EB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289" y="527402"/>
            <a:ext cx="10515600" cy="4351338"/>
          </a:xfrm>
        </p:spPr>
        <p:txBody>
          <a:bodyPr/>
          <a:lstStyle/>
          <a:p>
            <a:r>
              <a:rPr lang="zh-CN" altLang="en-US" dirty="0"/>
              <a:t>编写自己的函数</a:t>
            </a:r>
            <a:r>
              <a:rPr lang="en-US" dirty="0" err="1"/>
              <a:t>Strlen</a:t>
            </a:r>
            <a:r>
              <a:rPr lang="en-US" dirty="0"/>
              <a:t>()</a:t>
            </a:r>
            <a:r>
              <a:rPr lang="zh-CN" altLang="en-US" dirty="0"/>
              <a:t>就是模拟</a:t>
            </a:r>
            <a:r>
              <a:rPr lang="en-US" dirty="0"/>
              <a:t>&lt;</a:t>
            </a:r>
            <a:r>
              <a:rPr lang="en-US" dirty="0" err="1"/>
              <a:t>cstring</a:t>
            </a:r>
            <a:r>
              <a:rPr lang="en-US" dirty="0"/>
              <a:t>&gt;</a:t>
            </a:r>
            <a:r>
              <a:rPr lang="zh-CN" altLang="en-US" dirty="0"/>
              <a:t>的</a:t>
            </a:r>
            <a:r>
              <a:rPr lang="en-US" dirty="0" err="1"/>
              <a:t>strlen</a:t>
            </a:r>
            <a:r>
              <a:rPr lang="en-US" dirty="0"/>
              <a:t>()</a:t>
            </a:r>
            <a:r>
              <a:rPr lang="zh-CN" altLang="en-US" dirty="0"/>
              <a:t>函数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EA060D-3286-4DC3-AEBD-3BBEC77C8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99" y="1439509"/>
            <a:ext cx="11770601" cy="203746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CD27006-1381-46B9-A29C-A3F8ED446E85}"/>
              </a:ext>
            </a:extLst>
          </p:cNvPr>
          <p:cNvSpPr txBox="1"/>
          <p:nvPr/>
        </p:nvSpPr>
        <p:spPr>
          <a:xfrm>
            <a:off x="4154312" y="2764649"/>
            <a:ext cx="487680" cy="5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600" dirty="0"/>
              <a:t>s</a:t>
            </a:r>
            <a:endParaRPr lang="en-US" sz="2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4BECBA-DFD0-4944-AD24-8F2CF197E54C}"/>
              </a:ext>
            </a:extLst>
          </p:cNvPr>
          <p:cNvSpPr txBox="1"/>
          <p:nvPr/>
        </p:nvSpPr>
        <p:spPr>
          <a:xfrm>
            <a:off x="3894666" y="3228621"/>
            <a:ext cx="861209" cy="417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6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A0E2B5F-4A88-47D6-B346-A12DC4C76D1F}"/>
              </a:ext>
            </a:extLst>
          </p:cNvPr>
          <p:cNvCxnSpPr>
            <a:cxnSpLocks/>
          </p:cNvCxnSpPr>
          <p:nvPr/>
        </p:nvCxnSpPr>
        <p:spPr>
          <a:xfrm>
            <a:off x="4504267" y="3499556"/>
            <a:ext cx="575733" cy="4515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533CECA-15E9-495A-96AD-7C661A6210E0}"/>
              </a:ext>
            </a:extLst>
          </p:cNvPr>
          <p:cNvSpPr txBox="1"/>
          <p:nvPr/>
        </p:nvSpPr>
        <p:spPr>
          <a:xfrm>
            <a:off x="5334001" y="2759005"/>
            <a:ext cx="487680" cy="5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dirty="0"/>
              <a:t>p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6833D38-DDF8-4DB0-8E03-2AC707429DBC}"/>
              </a:ext>
            </a:extLst>
          </p:cNvPr>
          <p:cNvSpPr txBox="1"/>
          <p:nvPr/>
        </p:nvSpPr>
        <p:spPr>
          <a:xfrm>
            <a:off x="5074355" y="3222977"/>
            <a:ext cx="861209" cy="417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6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062137C-6AB5-4794-A551-ACAC97BD23CD}"/>
              </a:ext>
            </a:extLst>
          </p:cNvPr>
          <p:cNvCxnSpPr>
            <a:cxnSpLocks/>
          </p:cNvCxnSpPr>
          <p:nvPr/>
        </p:nvCxnSpPr>
        <p:spPr>
          <a:xfrm>
            <a:off x="5683956" y="3493912"/>
            <a:ext cx="434622" cy="468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A275A277-33B4-4E46-9E78-5ABBF31B3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890278"/>
              </p:ext>
            </p:extLst>
          </p:nvPr>
        </p:nvGraphicFramePr>
        <p:xfrm>
          <a:off x="5000980" y="4061176"/>
          <a:ext cx="404142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570">
                  <a:extLst>
                    <a:ext uri="{9D8B030D-6E8A-4147-A177-3AD203B41FA5}">
                      <a16:colId xmlns:a16="http://schemas.microsoft.com/office/drawing/2014/main" val="85013235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773297126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1427630036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360912248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467441352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586801133"/>
                    </a:ext>
                  </a:extLst>
                </a:gridCol>
              </a:tblGrid>
              <a:tr h="4430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47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339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6F31B-EC9F-4F20-83E8-041BD25EB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289" y="527402"/>
            <a:ext cx="10515600" cy="4351338"/>
          </a:xfrm>
        </p:spPr>
        <p:txBody>
          <a:bodyPr/>
          <a:lstStyle/>
          <a:p>
            <a:r>
              <a:rPr lang="zh-CN" altLang="en-US" dirty="0"/>
              <a:t>编写自己的函数</a:t>
            </a:r>
            <a:r>
              <a:rPr lang="en-US" dirty="0" err="1"/>
              <a:t>Strlen</a:t>
            </a:r>
            <a:r>
              <a:rPr lang="en-US" dirty="0"/>
              <a:t>()</a:t>
            </a:r>
            <a:r>
              <a:rPr lang="zh-CN" altLang="en-US" dirty="0"/>
              <a:t>就是模拟</a:t>
            </a:r>
            <a:r>
              <a:rPr lang="en-US" dirty="0"/>
              <a:t>&lt;</a:t>
            </a:r>
            <a:r>
              <a:rPr lang="en-US" dirty="0" err="1"/>
              <a:t>cstring</a:t>
            </a:r>
            <a:r>
              <a:rPr lang="en-US" dirty="0"/>
              <a:t>&gt;</a:t>
            </a:r>
            <a:r>
              <a:rPr lang="zh-CN" altLang="en-US" dirty="0"/>
              <a:t>的</a:t>
            </a:r>
            <a:r>
              <a:rPr lang="en-US" dirty="0" err="1"/>
              <a:t>strlen</a:t>
            </a:r>
            <a:r>
              <a:rPr lang="en-US" dirty="0"/>
              <a:t>()</a:t>
            </a:r>
            <a:r>
              <a:rPr lang="zh-CN" altLang="en-US" dirty="0"/>
              <a:t>函数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EA060D-3286-4DC3-AEBD-3BBEC77C8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99" y="1439509"/>
            <a:ext cx="11770601" cy="203746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D2DE4E8-1FBB-4B9A-B890-89B5E731A71A}"/>
              </a:ext>
            </a:extLst>
          </p:cNvPr>
          <p:cNvSpPr txBox="1"/>
          <p:nvPr/>
        </p:nvSpPr>
        <p:spPr>
          <a:xfrm>
            <a:off x="530577" y="4978401"/>
            <a:ext cx="111872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其中，</a:t>
            </a:r>
            <a:r>
              <a:rPr lang="en-US" sz="2600" dirty="0"/>
              <a:t>p</a:t>
            </a:r>
            <a:r>
              <a:rPr lang="zh-CN" altLang="en-US" sz="2600" dirty="0"/>
              <a:t>开始指向字符串</a:t>
            </a:r>
            <a:r>
              <a:rPr lang="en-US" sz="2600" dirty="0"/>
              <a:t>s</a:t>
            </a:r>
            <a:r>
              <a:rPr lang="zh-CN" altLang="en-US" sz="2600" dirty="0"/>
              <a:t>的第一个字符，循环中，每次</a:t>
            </a:r>
            <a:r>
              <a:rPr lang="en-US" sz="2600" dirty="0"/>
              <a:t>p++</a:t>
            </a:r>
            <a:r>
              <a:rPr lang="zh-CN" altLang="en-US" sz="2600" dirty="0"/>
              <a:t>就将</a:t>
            </a:r>
            <a:r>
              <a:rPr lang="en-US" sz="2600" dirty="0"/>
              <a:t>p</a:t>
            </a:r>
            <a:r>
              <a:rPr lang="zh-CN" altLang="en-US" sz="2600" dirty="0"/>
              <a:t>值修改为指向下一个字符的地址，直到</a:t>
            </a:r>
            <a:r>
              <a:rPr lang="en-US" sz="2600" dirty="0"/>
              <a:t>p</a:t>
            </a:r>
            <a:r>
              <a:rPr lang="zh-CN" altLang="en-US" sz="2600" dirty="0"/>
              <a:t>指向结束字符</a:t>
            </a:r>
            <a:r>
              <a:rPr lang="en-US" sz="2600" dirty="0"/>
              <a:t>'\0'</a:t>
            </a:r>
            <a:r>
              <a:rPr lang="zh-CN" altLang="en-US" sz="2600" dirty="0"/>
              <a:t>。</a:t>
            </a:r>
            <a:endParaRPr lang="en-US" sz="2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D27006-1381-46B9-A29C-A3F8ED446E85}"/>
              </a:ext>
            </a:extLst>
          </p:cNvPr>
          <p:cNvSpPr txBox="1"/>
          <p:nvPr/>
        </p:nvSpPr>
        <p:spPr>
          <a:xfrm>
            <a:off x="4154312" y="2764649"/>
            <a:ext cx="487680" cy="5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600" dirty="0"/>
              <a:t>s</a:t>
            </a:r>
            <a:endParaRPr lang="en-US" sz="2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4BECBA-DFD0-4944-AD24-8F2CF197E54C}"/>
              </a:ext>
            </a:extLst>
          </p:cNvPr>
          <p:cNvSpPr txBox="1"/>
          <p:nvPr/>
        </p:nvSpPr>
        <p:spPr>
          <a:xfrm>
            <a:off x="3894666" y="3228621"/>
            <a:ext cx="861209" cy="417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6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A0E2B5F-4A88-47D6-B346-A12DC4C76D1F}"/>
              </a:ext>
            </a:extLst>
          </p:cNvPr>
          <p:cNvCxnSpPr>
            <a:cxnSpLocks/>
          </p:cNvCxnSpPr>
          <p:nvPr/>
        </p:nvCxnSpPr>
        <p:spPr>
          <a:xfrm>
            <a:off x="4504267" y="3499556"/>
            <a:ext cx="575733" cy="4515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533CECA-15E9-495A-96AD-7C661A6210E0}"/>
              </a:ext>
            </a:extLst>
          </p:cNvPr>
          <p:cNvSpPr txBox="1"/>
          <p:nvPr/>
        </p:nvSpPr>
        <p:spPr>
          <a:xfrm>
            <a:off x="5334001" y="2759005"/>
            <a:ext cx="487680" cy="5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dirty="0"/>
              <a:t>p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6833D38-DDF8-4DB0-8E03-2AC707429DBC}"/>
              </a:ext>
            </a:extLst>
          </p:cNvPr>
          <p:cNvSpPr txBox="1"/>
          <p:nvPr/>
        </p:nvSpPr>
        <p:spPr>
          <a:xfrm>
            <a:off x="5074355" y="3222977"/>
            <a:ext cx="861209" cy="417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6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062137C-6AB5-4794-A551-ACAC97BD23CD}"/>
              </a:ext>
            </a:extLst>
          </p:cNvPr>
          <p:cNvCxnSpPr>
            <a:cxnSpLocks/>
          </p:cNvCxnSpPr>
          <p:nvPr/>
        </p:nvCxnSpPr>
        <p:spPr>
          <a:xfrm>
            <a:off x="5683956" y="3493912"/>
            <a:ext cx="2805288" cy="502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0A1BC299-693D-4E97-AC7D-A8CB31C2E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890278"/>
              </p:ext>
            </p:extLst>
          </p:nvPr>
        </p:nvGraphicFramePr>
        <p:xfrm>
          <a:off x="5000980" y="4061176"/>
          <a:ext cx="404142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570">
                  <a:extLst>
                    <a:ext uri="{9D8B030D-6E8A-4147-A177-3AD203B41FA5}">
                      <a16:colId xmlns:a16="http://schemas.microsoft.com/office/drawing/2014/main" val="85013235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773297126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1427630036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360912248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467441352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586801133"/>
                    </a:ext>
                  </a:extLst>
                </a:gridCol>
              </a:tblGrid>
              <a:tr h="4430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47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39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AF659C-E6FA-49F3-A63E-0B8462BEA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444" y="222603"/>
            <a:ext cx="10515600" cy="4351338"/>
          </a:xfrm>
        </p:spPr>
        <p:txBody>
          <a:bodyPr/>
          <a:lstStyle/>
          <a:p>
            <a:r>
              <a:rPr lang="zh-CN" altLang="en-US" dirty="0"/>
              <a:t>体会下列程序用下标和指针访问数组元素的用法。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1BC1F7-AEA0-4D6B-AAE2-3E06C0387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06" y="1046339"/>
            <a:ext cx="5217761" cy="47066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D48FA6-7260-465E-B9DD-2729DA961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084" y="1057628"/>
            <a:ext cx="5347690" cy="482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3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8611B7-F537-49A2-ACB8-E0D758C1C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89" y="425803"/>
            <a:ext cx="10515600" cy="4351338"/>
          </a:xfrm>
        </p:spPr>
        <p:txBody>
          <a:bodyPr/>
          <a:lstStyle/>
          <a:p>
            <a:r>
              <a:rPr lang="en-US" dirty="0"/>
              <a:t>2</a:t>
            </a:r>
            <a:r>
              <a:rPr lang="zh-CN" altLang="en-US" dirty="0"/>
              <a:t>个指针不能相加，但指向同一个数组的指针可以相减：表示两者之间的元素个数。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C18793-C842-4FFC-868C-15D9E9DB8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74" y="1737606"/>
            <a:ext cx="10368103" cy="405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553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BC784-B452-4225-A0E3-37A663F56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22" y="504825"/>
            <a:ext cx="10515600" cy="4351338"/>
          </a:xfrm>
        </p:spPr>
        <p:txBody>
          <a:bodyPr/>
          <a:lstStyle/>
          <a:p>
            <a:r>
              <a:rPr lang="zh-CN" altLang="en-US" dirty="0"/>
              <a:t>不指向同一个数组的同类型指针可以比较或相减，但没意义。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077F24-D0A0-492B-AB2D-9ECE1218A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58" y="1430690"/>
            <a:ext cx="9810558" cy="291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279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CB6A5-7348-4065-BFEE-B9B198AA0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045" y="674158"/>
            <a:ext cx="10515600" cy="1098198"/>
          </a:xfrm>
        </p:spPr>
        <p:txBody>
          <a:bodyPr/>
          <a:lstStyle/>
          <a:p>
            <a:r>
              <a:rPr lang="zh-CN" altLang="en-US" dirty="0"/>
              <a:t>下列代码通过比较指向同一个数组元素的</a:t>
            </a:r>
            <a:r>
              <a:rPr lang="en-US" dirty="0"/>
              <a:t>2</a:t>
            </a:r>
            <a:r>
              <a:rPr lang="zh-CN" altLang="en-US" dirty="0"/>
              <a:t>个指针，控制循环过程：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DB5564-1250-4286-940F-70B54C0AE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98" y="1682750"/>
            <a:ext cx="5876831" cy="384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6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55BF63-BA40-41D1-BE78-C1CF6D477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525145"/>
            <a:ext cx="10515600" cy="4351338"/>
          </a:xfrm>
        </p:spPr>
        <p:txBody>
          <a:bodyPr/>
          <a:lstStyle/>
          <a:p>
            <a:r>
              <a:rPr lang="zh-CN" altLang="en-US" dirty="0"/>
              <a:t>引用变量一旦定义，就不能再引用其他变量。即不能</a:t>
            </a:r>
            <a:r>
              <a:rPr lang="en-US" dirty="0"/>
              <a:t>“</a:t>
            </a:r>
            <a:r>
              <a:rPr lang="zh-CN" altLang="en-US" dirty="0"/>
              <a:t>重定义</a:t>
            </a:r>
            <a:r>
              <a:rPr lang="en-US" dirty="0"/>
              <a:t>”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a,b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int &amp;ra{a};</a:t>
            </a:r>
            <a:br>
              <a:rPr lang="en-US" dirty="0"/>
            </a:br>
            <a:r>
              <a:rPr lang="en-US" dirty="0"/>
              <a:t>int &amp;ra{b};  </a:t>
            </a:r>
            <a:r>
              <a:rPr lang="en-US" i="1" dirty="0"/>
              <a:t>//</a:t>
            </a:r>
            <a:r>
              <a:rPr lang="zh-CN" altLang="en-US" i="1" dirty="0"/>
              <a:t>错： 不能重定义同一个引用变量</a:t>
            </a:r>
            <a:r>
              <a:rPr lang="en-US" i="1" dirty="0"/>
              <a:t>ra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99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9A3256-1031-4056-82BB-9D1D89C1E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978" y="391936"/>
            <a:ext cx="10515600" cy="4351338"/>
          </a:xfrm>
        </p:spPr>
        <p:txBody>
          <a:bodyPr/>
          <a:lstStyle/>
          <a:p>
            <a:r>
              <a:rPr lang="zh-CN" altLang="en-US" dirty="0"/>
              <a:t>对于一个数组，可以用</a:t>
            </a:r>
            <a:r>
              <a:rPr lang="en-US" dirty="0"/>
              <a:t>C++</a:t>
            </a:r>
            <a:r>
              <a:rPr lang="zh-CN" altLang="en-US" dirty="0"/>
              <a:t>标准库提供的</a:t>
            </a:r>
            <a:r>
              <a:rPr lang="en-US" dirty="0"/>
              <a:t>begin()</a:t>
            </a:r>
            <a:r>
              <a:rPr lang="zh-CN" altLang="en-US" dirty="0"/>
              <a:t>和</a:t>
            </a:r>
            <a:r>
              <a:rPr lang="en-US" dirty="0"/>
              <a:t>end()</a:t>
            </a:r>
            <a:r>
              <a:rPr lang="zh-CN" altLang="en-US" dirty="0"/>
              <a:t>函数得到这个数组的起始地址和结束地址</a:t>
            </a:r>
            <a:r>
              <a:rPr lang="en-US" dirty="0"/>
              <a:t>(</a:t>
            </a:r>
            <a:r>
              <a:rPr lang="zh-CN" altLang="en-US" dirty="0"/>
              <a:t>最后</a:t>
            </a:r>
            <a:r>
              <a:rPr lang="en-US" dirty="0"/>
              <a:t>1</a:t>
            </a:r>
            <a:r>
              <a:rPr lang="zh-CN" altLang="en-US" dirty="0"/>
              <a:t>个元素的后一个地址</a:t>
            </a:r>
            <a:r>
              <a:rPr lang="en-US" dirty="0"/>
              <a:t>)</a:t>
            </a:r>
            <a:r>
              <a:rPr lang="zh-CN" altLang="en-US" dirty="0"/>
              <a:t>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2C4BC5-C3B7-477F-957E-13EC2AEDC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76" y="1899002"/>
            <a:ext cx="12186700" cy="34406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A9C1CD7-D444-487E-B960-8D36901DB908}"/>
              </a:ext>
            </a:extLst>
          </p:cNvPr>
          <p:cNvSpPr txBox="1"/>
          <p:nvPr/>
        </p:nvSpPr>
        <p:spPr>
          <a:xfrm>
            <a:off x="2810933" y="5599289"/>
            <a:ext cx="4368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其中</a:t>
            </a:r>
            <a:r>
              <a:rPr lang="en-US" sz="2600" dirty="0"/>
              <a:t>b</a:t>
            </a:r>
            <a:r>
              <a:rPr lang="zh-CN" altLang="en-US" sz="2600" dirty="0"/>
              <a:t>、</a:t>
            </a:r>
            <a:r>
              <a:rPr lang="en-US" sz="2600" dirty="0"/>
              <a:t>e</a:t>
            </a:r>
            <a:r>
              <a:rPr lang="zh-CN" altLang="en-US" sz="2600" dirty="0"/>
              <a:t>的类型都是</a:t>
            </a:r>
            <a:r>
              <a:rPr lang="en-US" sz="2600" dirty="0"/>
              <a:t>int*</a:t>
            </a:r>
            <a:r>
              <a:rPr lang="zh-CN" altLang="en-US" sz="2600" dirty="0"/>
              <a:t>。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5029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062FD-D205-4D8F-85DE-A5FA5493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5.3.5 Range for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545E9F-602E-4AF7-93B9-E3070DD5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Range for</a:t>
            </a:r>
            <a:r>
              <a:rPr lang="zh-CN" altLang="en-US" dirty="0"/>
              <a:t>遍历一个数组（集合）里的每个元素。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2D11B5-6751-4060-8308-291BF3CBE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403" y="2817812"/>
            <a:ext cx="8457199" cy="222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95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9BC0363-99EA-4BB3-A15E-D99ABA696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22" y="805743"/>
            <a:ext cx="11290992" cy="507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121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EFE2DC-C991-48AA-B6CB-228376549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467" y="459670"/>
            <a:ext cx="10515600" cy="669219"/>
          </a:xfrm>
        </p:spPr>
        <p:txBody>
          <a:bodyPr/>
          <a:lstStyle/>
          <a:p>
            <a:r>
              <a:rPr lang="zh-CN" altLang="en-US" dirty="0"/>
              <a:t>可以将</a:t>
            </a:r>
            <a:r>
              <a:rPr lang="en-US" dirty="0"/>
              <a:t>range for</a:t>
            </a:r>
            <a:r>
              <a:rPr lang="zh-CN" altLang="en-US" dirty="0"/>
              <a:t>的变量类型用</a:t>
            </a:r>
            <a:r>
              <a:rPr lang="en-US" dirty="0"/>
              <a:t>auto</a:t>
            </a:r>
            <a:r>
              <a:rPr lang="zh-CN" altLang="en-US" dirty="0"/>
              <a:t>来自动推断，即：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AC3929-7A00-49DC-B687-615A9AF98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94" y="1117423"/>
            <a:ext cx="9900924" cy="537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44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B4FA1-4CE0-4006-A7F1-E8B570FC2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56" y="403225"/>
            <a:ext cx="10515600" cy="748242"/>
          </a:xfrm>
        </p:spPr>
        <p:txBody>
          <a:bodyPr/>
          <a:lstStyle/>
          <a:p>
            <a:r>
              <a:rPr lang="zh-CN" altLang="en-US" b="1" dirty="0"/>
              <a:t>注意</a:t>
            </a:r>
            <a:r>
              <a:rPr lang="zh-CN" altLang="en-US" dirty="0"/>
              <a:t>：</a:t>
            </a:r>
            <a:r>
              <a:rPr lang="en-US" dirty="0"/>
              <a:t>Range for</a:t>
            </a:r>
            <a:r>
              <a:rPr lang="zh-CN" altLang="en-US" dirty="0"/>
              <a:t>不能用于指针。例如：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8A54C0-57B0-482E-9301-E19FA891F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136" y="1190095"/>
            <a:ext cx="8112559" cy="454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39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A34AE-6329-44B4-8AC5-142F6EFA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5.3.6 </a:t>
            </a:r>
            <a:r>
              <a:rPr lang="zh-CN" altLang="en-US" b="1" dirty="0"/>
              <a:t>多维数组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CBA51-CBB9-4DC6-9A69-3298F4C4D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4375"/>
          </a:xfrm>
        </p:spPr>
        <p:txBody>
          <a:bodyPr>
            <a:noAutofit/>
          </a:bodyPr>
          <a:lstStyle/>
          <a:p>
            <a:r>
              <a:rPr lang="en-US" altLang="zh-CN" sz="2600" dirty="0"/>
              <a:t>3</a:t>
            </a:r>
            <a:r>
              <a:rPr lang="zh-CN" altLang="en-US" sz="2600" dirty="0"/>
              <a:t>个游戏玩家和</a:t>
            </a:r>
            <a:r>
              <a:rPr lang="en-US" altLang="zh-CN" sz="2600" dirty="0"/>
              <a:t>5</a:t>
            </a:r>
            <a:r>
              <a:rPr lang="zh-CN" altLang="en-US" sz="2600" dirty="0"/>
              <a:t>个游戏的得分</a:t>
            </a:r>
            <a:endParaRPr lang="en-US" altLang="zh-CN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zh-CN" altLang="en-US" sz="2600" dirty="0"/>
              <a:t>表示一个立方体，需要</a:t>
            </a:r>
            <a:r>
              <a:rPr lang="en-US" altLang="zh-CN" sz="2600" dirty="0"/>
              <a:t>8</a:t>
            </a:r>
            <a:r>
              <a:rPr lang="zh-CN" altLang="en-US" sz="2600" dirty="0"/>
              <a:t>个三维坐标点</a:t>
            </a:r>
            <a:endParaRPr lang="en-US" sz="26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297CD54-4DF6-430C-AF4C-CD8AC484A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736584"/>
              </p:ext>
            </p:extLst>
          </p:nvPr>
        </p:nvGraphicFramePr>
        <p:xfrm>
          <a:off x="1354667" y="2627488"/>
          <a:ext cx="8128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864218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672056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175907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443849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86001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98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052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87500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CA90BEC8-6E1F-483C-8020-6AD999C06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156" y="4812381"/>
            <a:ext cx="1903412" cy="1876285"/>
          </a:xfrm>
          <a:prstGeom prst="rect">
            <a:avLst/>
          </a:prstGeom>
        </p:spPr>
      </p:pic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FD5EB14C-4D0F-42FA-BD8D-0C0D8F51F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36122"/>
              </p:ext>
            </p:extLst>
          </p:nvPr>
        </p:nvGraphicFramePr>
        <p:xfrm>
          <a:off x="5881511" y="4794955"/>
          <a:ext cx="260773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9244">
                  <a:extLst>
                    <a:ext uri="{9D8B030D-6E8A-4147-A177-3AD203B41FA5}">
                      <a16:colId xmlns:a16="http://schemas.microsoft.com/office/drawing/2014/main" val="1382534468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3361690927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389713064"/>
                    </a:ext>
                  </a:extLst>
                </a:gridCol>
              </a:tblGrid>
              <a:tr h="4042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496888"/>
                  </a:ext>
                </a:extLst>
              </a:tr>
              <a:tr h="4042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837211"/>
                  </a:ext>
                </a:extLst>
              </a:tr>
              <a:tr h="4042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258440"/>
                  </a:ext>
                </a:extLst>
              </a:tr>
              <a:tr h="4042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01515"/>
                  </a:ext>
                </a:extLst>
              </a:tr>
            </a:tbl>
          </a:graphicData>
        </a:graphic>
      </p:graphicFrame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930E8F5F-9F32-4047-AEC8-1D35FFED04AB}"/>
              </a:ext>
            </a:extLst>
          </p:cNvPr>
          <p:cNvSpPr/>
          <p:nvPr/>
        </p:nvSpPr>
        <p:spPr>
          <a:xfrm>
            <a:off x="9855200" y="4323644"/>
            <a:ext cx="2099733" cy="880533"/>
          </a:xfrm>
          <a:prstGeom prst="wedgeRectCallout">
            <a:avLst>
              <a:gd name="adj1" fmla="val -82123"/>
              <a:gd name="adj2" fmla="val -5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二维数组，也称为矩阵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257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08F28-F3FA-4723-B235-5337DC39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5.3.6 </a:t>
            </a:r>
            <a:r>
              <a:rPr lang="zh-CN" altLang="en-US" b="1" dirty="0"/>
              <a:t>多维数组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6B817A-6785-4D7F-8372-048A4567A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严格地说，</a:t>
            </a:r>
            <a:r>
              <a:rPr lang="en-US" dirty="0"/>
              <a:t>C++</a:t>
            </a:r>
            <a:r>
              <a:rPr lang="zh-CN" altLang="en-US" dirty="0"/>
              <a:t>没有提供多维数组，只有一维数组。所谓的多维数组是通过一维数组来表示的。也就是说多维数组实质上就是一维数组，只不过这个一维数组的元素仍然是一个数组，并且可以一直这样表示下去。例如：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0835D1-4453-4ECB-9FA6-A9409B313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73" y="4050947"/>
            <a:ext cx="10670082" cy="10629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B1483E0-AA58-4608-8C7D-97A2643B4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66" y="5661555"/>
            <a:ext cx="10769600" cy="35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69CA06-2681-4DFA-83BB-5273268F1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8870"/>
            <a:ext cx="10515600" cy="4351338"/>
          </a:xfrm>
        </p:spPr>
        <p:txBody>
          <a:bodyPr/>
          <a:lstStyle/>
          <a:p>
            <a:r>
              <a:rPr lang="zh-CN" altLang="en-US" b="1" dirty="0"/>
              <a:t>由内向外、自右向左</a:t>
            </a:r>
            <a:r>
              <a:rPr lang="en-US" dirty="0"/>
              <a:t>”</a:t>
            </a:r>
            <a:r>
              <a:rPr lang="zh-CN" altLang="en-US" dirty="0"/>
              <a:t>的阅读方法，</a:t>
            </a:r>
            <a:r>
              <a:rPr lang="en-US" dirty="0" err="1"/>
              <a:t>ia</a:t>
            </a:r>
            <a:r>
              <a:rPr lang="zh-CN" altLang="en-US" dirty="0"/>
              <a:t>是一个</a:t>
            </a:r>
            <a:r>
              <a:rPr lang="en-US" dirty="0"/>
              <a:t>3</a:t>
            </a:r>
            <a:r>
              <a:rPr lang="zh-CN" altLang="en-US" dirty="0"/>
              <a:t>个元素的数组，而每个元素又是一个</a:t>
            </a:r>
            <a:r>
              <a:rPr lang="en-US" dirty="0"/>
              <a:t>int[4]</a:t>
            </a:r>
            <a:r>
              <a:rPr lang="zh-CN" altLang="en-US" dirty="0"/>
              <a:t>的数组，即每个元素是一个包含</a:t>
            </a:r>
            <a:r>
              <a:rPr lang="en-US" dirty="0"/>
              <a:t>4</a:t>
            </a:r>
            <a:r>
              <a:rPr lang="zh-CN" altLang="en-US" dirty="0"/>
              <a:t>个</a:t>
            </a:r>
            <a:r>
              <a:rPr lang="en-US" dirty="0"/>
              <a:t>int</a:t>
            </a:r>
            <a:r>
              <a:rPr lang="zh-CN" altLang="en-US" dirty="0"/>
              <a:t>元素的数组。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9028AE-5684-4992-A622-2CA56794D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302" y="482776"/>
            <a:ext cx="2934054" cy="9298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8BDCBA4-1858-4867-9BE6-475C2FFE7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1" y="3600410"/>
            <a:ext cx="11861727" cy="228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7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4144DE-A8F9-433C-BF40-79D71C216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11" y="417865"/>
            <a:ext cx="10879667" cy="575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603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BC80DC1-00D7-44B0-A0EE-52E6D3D29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74" y="143051"/>
            <a:ext cx="9678769" cy="650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9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8C297-84B5-4714-9637-3266EEBC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5.2. </a:t>
            </a:r>
            <a:r>
              <a:rPr lang="zh-CN" altLang="en-US" dirty="0"/>
              <a:t>指针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D0CE1-7D2D-47EB-A444-418B622E3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840" y="1612265"/>
            <a:ext cx="10515600" cy="4351338"/>
          </a:xfrm>
        </p:spPr>
        <p:txBody>
          <a:bodyPr/>
          <a:lstStyle/>
          <a:p>
            <a:r>
              <a:rPr lang="en-US" b="1" dirty="0"/>
              <a:t>5.2.1 </a:t>
            </a:r>
            <a:r>
              <a:rPr lang="zh-CN" altLang="en-US" b="1" dirty="0"/>
              <a:t>指针类型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对于一个类型</a:t>
            </a:r>
            <a:r>
              <a:rPr lang="en-US" dirty="0"/>
              <a:t>T</a:t>
            </a:r>
            <a:r>
              <a:rPr lang="zh-CN" altLang="en-US" dirty="0"/>
              <a:t>，</a:t>
            </a:r>
            <a:r>
              <a:rPr lang="en-US" dirty="0"/>
              <a:t>T* </a:t>
            </a:r>
            <a:r>
              <a:rPr lang="zh-CN" altLang="en-US" dirty="0"/>
              <a:t>是</a:t>
            </a:r>
            <a:r>
              <a:rPr lang="en-US" b="1" dirty="0"/>
              <a:t>T</a:t>
            </a:r>
            <a:r>
              <a:rPr lang="zh-CN" altLang="en-US" b="1" dirty="0"/>
              <a:t>指针</a:t>
            </a:r>
            <a:r>
              <a:rPr lang="zh-CN" altLang="en-US" dirty="0"/>
              <a:t>类型。即</a:t>
            </a:r>
            <a:r>
              <a:rPr lang="en-US" dirty="0"/>
              <a:t>T*</a:t>
            </a:r>
            <a:r>
              <a:rPr lang="zh-CN" altLang="en-US" dirty="0"/>
              <a:t>类型的变量可以保存</a:t>
            </a:r>
            <a:r>
              <a:rPr lang="en-US" dirty="0"/>
              <a:t>T</a:t>
            </a:r>
            <a:r>
              <a:rPr lang="zh-CN" altLang="en-US" dirty="0"/>
              <a:t>类型变量的地址。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F4CD2D-8A6B-46C8-B725-43266C02F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09" y="3287077"/>
            <a:ext cx="10241076" cy="28698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B95E8BD-27EC-4072-A28D-D64E5DC64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27" y="6265544"/>
            <a:ext cx="9158321" cy="45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3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A9634-63E7-4C33-9D72-E1004A8DC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444" y="233892"/>
            <a:ext cx="10515600" cy="578908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dirty="0"/>
              <a:t>auto</a:t>
            </a:r>
            <a:r>
              <a:rPr lang="zh-CN" altLang="en-US" dirty="0"/>
              <a:t>来改写上述代码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B41EB1-BF3C-4E07-90EE-3E197F89E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38" y="906109"/>
            <a:ext cx="9200653" cy="573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592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D22BEA-C59D-4A26-8F53-2AB051838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55" y="290336"/>
            <a:ext cx="10515600" cy="567619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dirty="0"/>
              <a:t>Range for</a:t>
            </a:r>
            <a:r>
              <a:rPr lang="zh-CN" altLang="en-US" dirty="0"/>
              <a:t>写出更简单的代码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9C5294-3981-4279-90F2-A269438EC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73" y="1128360"/>
            <a:ext cx="10047626" cy="514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085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F59FC4-909C-4D51-BD49-3FDAC3460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78" y="335492"/>
            <a:ext cx="10515600" cy="4351338"/>
          </a:xfrm>
        </p:spPr>
        <p:txBody>
          <a:bodyPr/>
          <a:lstStyle/>
          <a:p>
            <a:r>
              <a:rPr lang="zh-CN" altLang="en-US" b="1" dirty="0"/>
              <a:t>注意</a:t>
            </a:r>
            <a:r>
              <a:rPr lang="zh-CN" altLang="en-US" dirty="0"/>
              <a:t>：将</a:t>
            </a:r>
            <a:r>
              <a:rPr lang="en-US" dirty="0"/>
              <a:t>row</a:t>
            </a:r>
            <a:r>
              <a:rPr lang="zh-CN" altLang="en-US" dirty="0"/>
              <a:t>和</a:t>
            </a:r>
            <a:r>
              <a:rPr lang="en-US" dirty="0"/>
              <a:t>col</a:t>
            </a:r>
            <a:r>
              <a:rPr lang="zh-CN" altLang="en-US" dirty="0"/>
              <a:t>定义成引用变量，即直接引用原来数组元素而不是复制它们的值。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除了最内层外，其他层的</a:t>
            </a:r>
            <a:r>
              <a:rPr lang="en-US" dirty="0"/>
              <a:t>Rang for</a:t>
            </a:r>
            <a:r>
              <a:rPr lang="zh-CN" altLang="en-US" dirty="0"/>
              <a:t>元素的变量必须声明为引用类型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42AD92-C781-46C4-A430-5C531F6B4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1543755"/>
            <a:ext cx="9108083" cy="15606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5D04E4-0755-4AA3-A1BA-A052F72CF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97" y="4264554"/>
            <a:ext cx="11463603" cy="136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4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DFC87-F35E-4139-8EC7-8F60925A1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930399"/>
          </a:xfrm>
        </p:spPr>
        <p:txBody>
          <a:bodyPr>
            <a:normAutofit/>
          </a:bodyPr>
          <a:lstStyle/>
          <a:p>
            <a:r>
              <a:rPr lang="en-US" dirty="0"/>
              <a:t>5.4 </a:t>
            </a:r>
            <a:r>
              <a:rPr lang="zh-CN" altLang="en-US" dirty="0"/>
              <a:t>动态内存</a:t>
            </a:r>
            <a:br>
              <a:rPr lang="en-US" altLang="zh-CN" dirty="0"/>
            </a:br>
            <a:r>
              <a:rPr lang="en-US" b="1" dirty="0"/>
              <a:t>5.4.1 </a:t>
            </a:r>
            <a:r>
              <a:rPr lang="zh-CN" altLang="en-US" b="1" dirty="0"/>
              <a:t>程序堆栈区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2177AE-6219-47DD-9C54-92D609242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066" y="209655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每个程序除了代码占据的内存外，都有一个称为</a:t>
            </a:r>
            <a:r>
              <a:rPr lang="zh-CN" altLang="en-US" b="1" dirty="0"/>
              <a:t>堆栈（</a:t>
            </a:r>
            <a:r>
              <a:rPr lang="en-US" b="1" dirty="0"/>
              <a:t>Stack</a:t>
            </a:r>
            <a:r>
              <a:rPr lang="zh-CN" altLang="en-US" b="1" dirty="0"/>
              <a:t>）</a:t>
            </a:r>
            <a:r>
              <a:rPr lang="zh-CN" altLang="en-US" dirty="0"/>
              <a:t>的内存块，用于存储程序块的非静态局部变量。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F73AB4-6362-4937-AF91-2B6B7ADD4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010" y="3538537"/>
            <a:ext cx="3179125" cy="280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591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61C13-8D3D-44F0-915F-FB943F00C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711" y="482247"/>
            <a:ext cx="10515600" cy="4351338"/>
          </a:xfrm>
        </p:spPr>
        <p:txBody>
          <a:bodyPr/>
          <a:lstStyle/>
          <a:p>
            <a:r>
              <a:rPr lang="zh-CN" altLang="en-US" b="1" dirty="0"/>
              <a:t>局部变量的入栈和出栈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A10F2C-51DB-4A9D-878F-D6A001EDE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639" y="-1"/>
            <a:ext cx="6016272" cy="67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311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B3073-4B2C-4546-B3DA-9250A943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5.4.2 </a:t>
            </a:r>
            <a:r>
              <a:rPr lang="zh-CN" altLang="en-US" b="1" dirty="0"/>
              <a:t>堆存储区：</a:t>
            </a:r>
            <a:r>
              <a:rPr lang="en-US" b="1" dirty="0"/>
              <a:t>new</a:t>
            </a:r>
            <a:r>
              <a:rPr lang="zh-CN" altLang="en-US" b="1" dirty="0"/>
              <a:t>和</a:t>
            </a:r>
            <a:r>
              <a:rPr lang="en-US" b="1" dirty="0"/>
              <a:t>delete</a:t>
            </a:r>
            <a:r>
              <a:rPr lang="zh-CN" altLang="en-US" b="1" dirty="0"/>
              <a:t>运算符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64CD91-8FA6-4569-AABF-4EAC90B18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5486"/>
          </a:xfrm>
        </p:spPr>
        <p:txBody>
          <a:bodyPr>
            <a:normAutofit/>
          </a:bodyPr>
          <a:lstStyle/>
          <a:p>
            <a:r>
              <a:rPr lang="zh-CN" altLang="en-US" b="1" dirty="0"/>
              <a:t>堆存储区：所有程序共享的内存</a:t>
            </a:r>
            <a:endParaRPr lang="en-US" dirty="0"/>
          </a:p>
          <a:p>
            <a:r>
              <a:rPr lang="en-US" dirty="0"/>
              <a:t>new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  <a:r>
              <a:rPr lang="zh-CN" altLang="en-US" dirty="0"/>
              <a:t>分配和释放动态内存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b="1" dirty="0"/>
              <a:t>new</a:t>
            </a:r>
            <a:r>
              <a:rPr lang="en-US" dirty="0"/>
              <a:t> T</a:t>
            </a:r>
            <a:r>
              <a:rPr lang="zh-CN" altLang="en-US" dirty="0"/>
              <a:t>”用于申请一个</a:t>
            </a:r>
            <a:r>
              <a:rPr lang="en-US" dirty="0"/>
              <a:t>T</a:t>
            </a:r>
            <a:r>
              <a:rPr lang="zh-CN" altLang="en-US" dirty="0"/>
              <a:t>类型大小元素的内存，而“</a:t>
            </a:r>
            <a:r>
              <a:rPr lang="en-US" b="1" dirty="0"/>
              <a:t>new</a:t>
            </a:r>
            <a:r>
              <a:rPr lang="en-US" dirty="0"/>
              <a:t> T[size]</a:t>
            </a:r>
            <a:r>
              <a:rPr lang="zh-CN" altLang="en-US" dirty="0"/>
              <a:t>”用于申请可存储</a:t>
            </a:r>
            <a:r>
              <a:rPr lang="en-US" dirty="0"/>
              <a:t>size</a:t>
            </a:r>
            <a:r>
              <a:rPr lang="zh-CN" altLang="en-US" dirty="0"/>
              <a:t>个</a:t>
            </a:r>
            <a:r>
              <a:rPr lang="en-US" dirty="0"/>
              <a:t>T</a:t>
            </a:r>
            <a:r>
              <a:rPr lang="zh-CN" altLang="en-US" dirty="0"/>
              <a:t>类型元素的一块内存。“</a:t>
            </a:r>
            <a:r>
              <a:rPr lang="en-US" dirty="0"/>
              <a:t>new T</a:t>
            </a:r>
            <a:r>
              <a:rPr lang="zh-CN" altLang="en-US" dirty="0"/>
              <a:t>”和“</a:t>
            </a:r>
            <a:r>
              <a:rPr lang="en-US" dirty="0"/>
              <a:t>new T[size]</a:t>
            </a:r>
            <a:r>
              <a:rPr lang="zh-CN" altLang="en-US" dirty="0"/>
              <a:t>”都返回分配内存块的起始地址，返回值的类型是</a:t>
            </a:r>
            <a:r>
              <a:rPr lang="en-US" dirty="0"/>
              <a:t>T *</a:t>
            </a:r>
            <a:r>
              <a:rPr lang="zh-CN" altLang="en-US" dirty="0"/>
              <a:t>，即指向</a:t>
            </a:r>
            <a:r>
              <a:rPr lang="en-US" dirty="0"/>
              <a:t>T</a:t>
            </a:r>
            <a:r>
              <a:rPr lang="zh-CN" altLang="en-US" dirty="0"/>
              <a:t>类型元素的指针类型，如果</a:t>
            </a:r>
            <a:r>
              <a:rPr lang="en-US" dirty="0"/>
              <a:t>new</a:t>
            </a:r>
            <a:r>
              <a:rPr lang="zh-CN" altLang="en-US" dirty="0"/>
              <a:t>申请内存失败，返回的值是</a:t>
            </a:r>
            <a:r>
              <a:rPr lang="en-US" dirty="0"/>
              <a:t>0</a:t>
            </a:r>
            <a:r>
              <a:rPr lang="zh-CN" altLang="en-US" dirty="0"/>
              <a:t>。例如：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double *p = new double;</a:t>
            </a:r>
          </a:p>
          <a:p>
            <a:pPr marL="0" indent="0">
              <a:buNone/>
            </a:pPr>
            <a:r>
              <a:rPr lang="en-US" dirty="0"/>
              <a:t>   double *q= new double[3]; </a:t>
            </a:r>
          </a:p>
        </p:txBody>
      </p:sp>
    </p:spTree>
    <p:extLst>
      <p:ext uri="{BB962C8B-B14F-4D97-AF65-F5344CB8AC3E}">
        <p14:creationId xmlns:p14="http://schemas.microsoft.com/office/powerpoint/2010/main" val="282553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354BE-14AE-4289-807E-32F238CDC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4" y="1137003"/>
            <a:ext cx="10515600" cy="4351338"/>
          </a:xfrm>
        </p:spPr>
        <p:txBody>
          <a:bodyPr/>
          <a:lstStyle/>
          <a:p>
            <a:r>
              <a:rPr lang="zh-CN" altLang="en-US" dirty="0"/>
              <a:t>对于</a:t>
            </a:r>
            <a:r>
              <a:rPr lang="en-US" dirty="0"/>
              <a:t>new T</a:t>
            </a:r>
            <a:r>
              <a:rPr lang="zh-CN" altLang="en-US" dirty="0"/>
              <a:t>分配的一个</a:t>
            </a:r>
            <a:r>
              <a:rPr lang="en-US" dirty="0"/>
              <a:t>T</a:t>
            </a:r>
            <a:r>
              <a:rPr lang="zh-CN" altLang="en-US" dirty="0"/>
              <a:t>元素的内存，用</a:t>
            </a:r>
            <a:r>
              <a:rPr lang="en-US" dirty="0"/>
              <a:t>delete p</a:t>
            </a:r>
            <a:r>
              <a:rPr lang="zh-CN" altLang="en-US" dirty="0"/>
              <a:t>释放</a:t>
            </a:r>
            <a:r>
              <a:rPr lang="en-US" dirty="0"/>
              <a:t>p</a:t>
            </a:r>
            <a:r>
              <a:rPr lang="zh-CN" altLang="en-US" dirty="0"/>
              <a:t>指向的这块</a:t>
            </a:r>
            <a:r>
              <a:rPr lang="en-US" dirty="0"/>
              <a:t>T</a:t>
            </a:r>
            <a:r>
              <a:rPr lang="zh-CN" altLang="en-US" dirty="0"/>
              <a:t>元素占据的内存。对于</a:t>
            </a:r>
            <a:r>
              <a:rPr lang="en-US" dirty="0"/>
              <a:t>new T[size]</a:t>
            </a:r>
            <a:r>
              <a:rPr lang="zh-CN" altLang="en-US" dirty="0"/>
              <a:t>分配的多个</a:t>
            </a:r>
            <a:r>
              <a:rPr lang="en-US" dirty="0"/>
              <a:t>T</a:t>
            </a:r>
            <a:r>
              <a:rPr lang="zh-CN" altLang="en-US" dirty="0"/>
              <a:t>元素空间的内存，用</a:t>
            </a:r>
            <a:r>
              <a:rPr lang="en-US" dirty="0"/>
              <a:t>delete[] p</a:t>
            </a:r>
            <a:r>
              <a:rPr lang="zh-CN" altLang="en-US" dirty="0"/>
              <a:t>释放</a:t>
            </a:r>
            <a:r>
              <a:rPr lang="en-US" dirty="0"/>
              <a:t>p</a:t>
            </a:r>
            <a:r>
              <a:rPr lang="zh-CN" altLang="en-US" dirty="0"/>
              <a:t>指向的多个</a:t>
            </a:r>
            <a:r>
              <a:rPr lang="en-US" dirty="0"/>
              <a:t>T</a:t>
            </a:r>
            <a:r>
              <a:rPr lang="zh-CN" altLang="en-US" dirty="0"/>
              <a:t>元素占用的内存，如果写成了</a:t>
            </a:r>
            <a:r>
              <a:rPr lang="en-US" dirty="0"/>
              <a:t>delete p</a:t>
            </a:r>
            <a:r>
              <a:rPr lang="zh-CN" altLang="en-US" dirty="0"/>
              <a:t>释放的将是第一个</a:t>
            </a:r>
            <a:r>
              <a:rPr lang="en-US" dirty="0"/>
              <a:t>T</a:t>
            </a:r>
            <a:r>
              <a:rPr lang="zh-CN" altLang="en-US" dirty="0"/>
              <a:t>元素占用的内存，其他元素的内存并没有得到释放，这会造成</a:t>
            </a:r>
            <a:r>
              <a:rPr lang="zh-CN" altLang="en-US" b="1" dirty="0"/>
              <a:t>内存泄漏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altLang="zh-CN" dirty="0"/>
              <a:t>delete p;  //Ok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altLang="zh-CN" dirty="0"/>
              <a:t>delete q;  //</a:t>
            </a:r>
            <a:r>
              <a:rPr lang="zh-CN" altLang="en-US" dirty="0"/>
              <a:t>错！运行不会出错，但只释放了</a:t>
            </a:r>
            <a:r>
              <a:rPr lang="en-US" altLang="zh-CN" dirty="0"/>
              <a:t>q[0]</a:t>
            </a:r>
            <a:r>
              <a:rPr lang="zh-CN" altLang="en-US" dirty="0"/>
              <a:t>占用的内存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5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E54E7E9-144F-4FAE-9501-BF3ED388F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06" y="759707"/>
            <a:ext cx="6883368" cy="318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499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8170EA4-CC0A-4C48-958E-455D13B20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63" y="767645"/>
            <a:ext cx="10611894" cy="467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607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F67681-2938-4ADD-98E6-0FABB4FA1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4" y="527403"/>
            <a:ext cx="10515600" cy="1357841"/>
          </a:xfrm>
        </p:spPr>
        <p:txBody>
          <a:bodyPr/>
          <a:lstStyle/>
          <a:p>
            <a:r>
              <a:rPr lang="zh-CN" altLang="en-US" dirty="0"/>
              <a:t>对一个指针</a:t>
            </a:r>
            <a:r>
              <a:rPr lang="en-US" dirty="0"/>
              <a:t>p</a:t>
            </a:r>
            <a:r>
              <a:rPr lang="zh-CN" altLang="en-US" dirty="0"/>
              <a:t>，因为</a:t>
            </a:r>
            <a:r>
              <a:rPr lang="en-US" dirty="0"/>
              <a:t>p[</a:t>
            </a:r>
            <a:r>
              <a:rPr lang="en-US" dirty="0" err="1"/>
              <a:t>i</a:t>
            </a:r>
            <a:r>
              <a:rPr lang="en-US" dirty="0"/>
              <a:t>]</a:t>
            </a:r>
            <a:r>
              <a:rPr lang="zh-CN" altLang="en-US" dirty="0"/>
              <a:t>就是</a:t>
            </a:r>
            <a:r>
              <a:rPr lang="en-US" dirty="0"/>
              <a:t>*(</a:t>
            </a:r>
            <a:r>
              <a:rPr lang="en-US" dirty="0" err="1"/>
              <a:t>p+i</a:t>
            </a:r>
            <a:r>
              <a:rPr lang="en-US" dirty="0"/>
              <a:t>)</a:t>
            </a:r>
            <a:r>
              <a:rPr lang="zh-CN" altLang="en-US" dirty="0"/>
              <a:t>，当然可以通过下标访问指针指向的动态内存：</a:t>
            </a:r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8D913C-359B-4708-8694-4C9F23AAD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70" y="1749425"/>
            <a:ext cx="5202309" cy="354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350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972649-2229-45D5-948F-186EC95B0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40" y="911224"/>
            <a:ext cx="10515600" cy="5042535"/>
          </a:xfrm>
        </p:spPr>
        <p:txBody>
          <a:bodyPr>
            <a:normAutofit/>
          </a:bodyPr>
          <a:lstStyle/>
          <a:p>
            <a:r>
              <a:rPr lang="en-US" dirty="0"/>
              <a:t>T *</a:t>
            </a:r>
            <a:r>
              <a:rPr lang="zh-CN" altLang="en-US" dirty="0"/>
              <a:t>和</a:t>
            </a:r>
            <a:r>
              <a:rPr lang="en-US" dirty="0"/>
              <a:t>T</a:t>
            </a:r>
            <a:r>
              <a:rPr lang="zh-CN" altLang="en-US" dirty="0"/>
              <a:t>是完全不同的两个类型，相互之间不能初始化或赋值。</a:t>
            </a:r>
            <a:endParaRPr lang="en-US" altLang="zh-CN" dirty="0"/>
          </a:p>
          <a:p>
            <a:endParaRPr lang="en-US" altLang="zh-CN" dirty="0"/>
          </a:p>
          <a:p>
            <a:pPr marL="457200" lvl="1" indent="0" latinLnBrk="1">
              <a:buNone/>
            </a:pPr>
            <a:r>
              <a:rPr lang="en-US" sz="2600" dirty="0"/>
              <a:t>char *q {c};   //</a:t>
            </a:r>
            <a:r>
              <a:rPr lang="zh-CN" altLang="en-US" sz="2600" dirty="0"/>
              <a:t>不能用</a:t>
            </a:r>
            <a:r>
              <a:rPr lang="en-US" sz="2600" dirty="0"/>
              <a:t>char</a:t>
            </a:r>
            <a:r>
              <a:rPr lang="zh-CN" altLang="en-US" sz="2600" dirty="0"/>
              <a:t>类型的值初始化</a:t>
            </a:r>
            <a:r>
              <a:rPr lang="en-US" sz="2600" dirty="0"/>
              <a:t>char*</a:t>
            </a:r>
            <a:r>
              <a:rPr lang="zh-CN" altLang="en-US" sz="2600" dirty="0"/>
              <a:t>类型的变量</a:t>
            </a:r>
            <a:endParaRPr lang="en-US" sz="2600" dirty="0"/>
          </a:p>
          <a:p>
            <a:pPr marL="457200" lvl="1" indent="0" latinLnBrk="1">
              <a:buNone/>
            </a:pPr>
            <a:r>
              <a:rPr lang="en-US" sz="2600" dirty="0"/>
              <a:t>p = c;        //</a:t>
            </a:r>
            <a:r>
              <a:rPr lang="zh-CN" altLang="en-US" sz="2600" dirty="0"/>
              <a:t>也不能将</a:t>
            </a:r>
            <a:r>
              <a:rPr lang="en-US" sz="2600" dirty="0"/>
              <a:t>char</a:t>
            </a:r>
            <a:r>
              <a:rPr lang="zh-CN" altLang="en-US" sz="2600" dirty="0"/>
              <a:t>类型的值赋值给</a:t>
            </a:r>
            <a:r>
              <a:rPr lang="en-US" sz="2600" dirty="0"/>
              <a:t>char*</a:t>
            </a:r>
            <a:r>
              <a:rPr lang="zh-CN" altLang="en-US" sz="2600" dirty="0"/>
              <a:t>类型的变量</a:t>
            </a:r>
            <a:endParaRPr lang="en-US" sz="2600" dirty="0"/>
          </a:p>
          <a:p>
            <a:pPr marL="457200" lvl="1" indent="0" latinLnBrk="1">
              <a:buNone/>
            </a:pPr>
            <a:r>
              <a:rPr lang="en-US" sz="2600" dirty="0"/>
              <a:t>char </a:t>
            </a:r>
            <a:r>
              <a:rPr lang="en-US" sz="2600" dirty="0" err="1"/>
              <a:t>ch</a:t>
            </a:r>
            <a:r>
              <a:rPr lang="en-US" sz="2600" dirty="0"/>
              <a:t>{p};  //char</a:t>
            </a:r>
            <a:r>
              <a:rPr lang="zh-CN" altLang="en-US" sz="2600" dirty="0"/>
              <a:t>类型变量也不能用</a:t>
            </a:r>
            <a:r>
              <a:rPr lang="en-US" sz="2600" dirty="0"/>
              <a:t>char*</a:t>
            </a:r>
            <a:r>
              <a:rPr lang="zh-CN" altLang="en-US" sz="2600" dirty="0"/>
              <a:t>类型值初始化</a:t>
            </a:r>
            <a:endParaRPr lang="en-US" sz="2600" dirty="0"/>
          </a:p>
          <a:p>
            <a:pPr marL="457200" lvl="1" indent="0" latinLnBrk="1">
              <a:buNone/>
            </a:pPr>
            <a:r>
              <a:rPr lang="en-US" sz="2600" dirty="0" err="1"/>
              <a:t>ch</a:t>
            </a:r>
            <a:r>
              <a:rPr lang="en-US" sz="2600" dirty="0"/>
              <a:t> = p;      //</a:t>
            </a:r>
            <a:r>
              <a:rPr lang="zh-CN" altLang="en-US" sz="2600" dirty="0"/>
              <a:t>也不能用</a:t>
            </a:r>
            <a:r>
              <a:rPr lang="en-US" sz="2600" dirty="0"/>
              <a:t>char*</a:t>
            </a:r>
            <a:r>
              <a:rPr lang="zh-CN" altLang="en-US" sz="2600" dirty="0"/>
              <a:t>类型值赋值给</a:t>
            </a:r>
            <a:r>
              <a:rPr lang="en-US" sz="2600" dirty="0"/>
              <a:t>char</a:t>
            </a:r>
            <a:r>
              <a:rPr lang="zh-CN" altLang="en-US" sz="2600" dirty="0"/>
              <a:t>变量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3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0F326-0541-424A-B8B6-8F8C37A8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5.4.3  </a:t>
            </a:r>
            <a:r>
              <a:rPr lang="zh-CN" altLang="en-US" b="1" dirty="0"/>
              <a:t>动态内存表示多维数组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3B93DC-7138-48EF-AC99-D85E10B22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一个班级所有学生成绩可以用一个二维数组表示：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double scores[100][4]; //</a:t>
            </a:r>
            <a:r>
              <a:rPr lang="zh-CN" altLang="en-US" dirty="0"/>
              <a:t>最多可以存储</a:t>
            </a:r>
            <a:r>
              <a:rPr lang="en-US" dirty="0"/>
              <a:t>100</a:t>
            </a:r>
            <a:r>
              <a:rPr lang="zh-CN" altLang="en-US" dirty="0"/>
              <a:t>个学生成绩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int n = 0; //</a:t>
            </a:r>
            <a:r>
              <a:rPr lang="zh-CN" altLang="en-US" dirty="0"/>
              <a:t>学生人数</a:t>
            </a:r>
            <a:endParaRPr lang="en-US" dirty="0"/>
          </a:p>
          <a:p>
            <a:r>
              <a:rPr lang="zh-CN" altLang="en-US" dirty="0"/>
              <a:t>但大小固定，缺点：空间不足、浪费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9385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2EBE79-47C5-44FD-96EE-23F8D2722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4" y="245181"/>
            <a:ext cx="10515600" cy="4351338"/>
          </a:xfrm>
        </p:spPr>
        <p:txBody>
          <a:bodyPr/>
          <a:lstStyle/>
          <a:p>
            <a:r>
              <a:rPr lang="zh-CN" altLang="en-US" dirty="0"/>
              <a:t>分配一块动态内存：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CD6AEF-FBD0-4FE7-94C8-16DFA33E0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04" y="895701"/>
            <a:ext cx="6864352" cy="587470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A5E5EE8-E5AD-4005-BC37-C970336381BA}"/>
              </a:ext>
            </a:extLst>
          </p:cNvPr>
          <p:cNvSpPr txBox="1"/>
          <p:nvPr/>
        </p:nvSpPr>
        <p:spPr>
          <a:xfrm>
            <a:off x="6163734" y="259644"/>
            <a:ext cx="51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double [4]</a:t>
            </a:r>
            <a:r>
              <a:rPr lang="zh-CN" altLang="en-US" sz="2400" dirty="0"/>
              <a:t>就是一个编译时大小确定的数组类型。可分配类似是</a:t>
            </a:r>
            <a:r>
              <a:rPr lang="en-US" sz="2400" dirty="0"/>
              <a:t>double [4]</a:t>
            </a:r>
            <a:r>
              <a:rPr lang="zh-CN" altLang="en-US" sz="2400" dirty="0"/>
              <a:t>的一块动态内存。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133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C93B3-DB75-4A17-8121-AA4B7FC5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5.5 const</a:t>
            </a:r>
            <a:r>
              <a:rPr lang="zh-CN" altLang="en-US" dirty="0"/>
              <a:t>修饰符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65E3F5-67F1-405A-9E74-BABE41BD8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</a:t>
            </a:r>
            <a:r>
              <a:rPr lang="zh-CN" altLang="en-US" dirty="0"/>
              <a:t>修饰基本类型的变量时，表示这个变量是不可修改的。</a:t>
            </a:r>
            <a:r>
              <a:rPr lang="en-US" dirty="0"/>
              <a:t>const</a:t>
            </a:r>
            <a:r>
              <a:rPr lang="zh-CN" altLang="en-US" dirty="0"/>
              <a:t>和复合类型结合，其含义就不是那么简单的，需要根据</a:t>
            </a:r>
            <a:r>
              <a:rPr lang="en-US" dirty="0"/>
              <a:t>const</a:t>
            </a:r>
            <a:r>
              <a:rPr lang="zh-CN" altLang="en-US" dirty="0"/>
              <a:t>在变量声明中的位置来理解其含义。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557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7FBE8-C360-4C0A-87C9-C172E3BA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5.5.1 const</a:t>
            </a:r>
            <a:r>
              <a:rPr lang="zh-CN" altLang="en-US" b="1" dirty="0"/>
              <a:t>和指针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61ED34D-7F30-4D9D-AD51-847A35A1C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248" y="2000625"/>
            <a:ext cx="7126782" cy="2832632"/>
          </a:xfrm>
          <a:prstGeom prst="rect">
            <a:avLst/>
          </a:prstGeom>
        </p:spPr>
      </p:pic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216666EB-9100-4E81-A8C9-3709068ED164}"/>
              </a:ext>
            </a:extLst>
          </p:cNvPr>
          <p:cNvSpPr/>
          <p:nvPr/>
        </p:nvSpPr>
        <p:spPr>
          <a:xfrm>
            <a:off x="3815024" y="1964173"/>
            <a:ext cx="5901733" cy="537866"/>
          </a:xfrm>
          <a:prstGeom prst="wedgeRectCallout">
            <a:avLst>
              <a:gd name="adj1" fmla="val -57325"/>
              <a:gd name="adj2" fmla="val 528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p</a:t>
            </a:r>
            <a:r>
              <a:rPr lang="zh-CN" altLang="en-US" sz="2600" dirty="0"/>
              <a:t>称为</a:t>
            </a:r>
            <a:r>
              <a:rPr lang="en-US" sz="2600" b="1" dirty="0"/>
              <a:t>const</a:t>
            </a:r>
            <a:r>
              <a:rPr lang="zh-CN" altLang="en-US" sz="2600" b="1" dirty="0"/>
              <a:t>指针</a:t>
            </a:r>
            <a:r>
              <a:rPr lang="zh-CN" altLang="en-US" sz="2600" dirty="0"/>
              <a:t>，即不能被修改的指针</a:t>
            </a:r>
            <a:endParaRPr lang="en-US" sz="2600" dirty="0"/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07FA7FD1-7522-4C4B-8636-666CECDC83FB}"/>
              </a:ext>
            </a:extLst>
          </p:cNvPr>
          <p:cNvSpPr/>
          <p:nvPr/>
        </p:nvSpPr>
        <p:spPr>
          <a:xfrm>
            <a:off x="5027523" y="2968589"/>
            <a:ext cx="4779667" cy="1000510"/>
          </a:xfrm>
          <a:prstGeom prst="wedgeRectCallout">
            <a:avLst>
              <a:gd name="adj1" fmla="val -70492"/>
              <a:gd name="adj2" fmla="val 186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q</a:t>
            </a:r>
            <a:r>
              <a:rPr lang="zh-CN" altLang="en-US" sz="2600" dirty="0"/>
              <a:t>和</a:t>
            </a:r>
            <a:r>
              <a:rPr lang="en-US" sz="2600" dirty="0"/>
              <a:t>s</a:t>
            </a:r>
            <a:r>
              <a:rPr lang="zh-CN" altLang="en-US" sz="2600" dirty="0"/>
              <a:t>称为</a:t>
            </a:r>
            <a:r>
              <a:rPr lang="en-US" sz="2600" b="1" dirty="0"/>
              <a:t>const</a:t>
            </a:r>
            <a:r>
              <a:rPr lang="zh-CN" altLang="en-US" sz="2600" b="1" dirty="0"/>
              <a:t>对象的指针</a:t>
            </a:r>
            <a:r>
              <a:rPr lang="zh-CN" altLang="en-US" sz="2600" dirty="0"/>
              <a:t>，即其指向的</a:t>
            </a:r>
            <a:r>
              <a:rPr lang="en-US" sz="2600" dirty="0"/>
              <a:t>const</a:t>
            </a:r>
            <a:r>
              <a:rPr lang="zh-CN" altLang="en-US" sz="2600" dirty="0"/>
              <a:t>对象不能被修改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9208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0A5EB3A9-7D6B-44CF-826C-F21109F87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394" y="291402"/>
            <a:ext cx="5865243" cy="233121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42E702C-9B68-495A-AE45-0879F2B96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38" y="3263412"/>
            <a:ext cx="8454525" cy="2675163"/>
          </a:xfrm>
          <a:prstGeom prst="rect">
            <a:avLst/>
          </a:prstGeom>
        </p:spPr>
      </p:pic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306AB41E-1CEA-4DCB-8107-77BCD1A2C0A8}"/>
              </a:ext>
            </a:extLst>
          </p:cNvPr>
          <p:cNvSpPr/>
          <p:nvPr/>
        </p:nvSpPr>
        <p:spPr>
          <a:xfrm>
            <a:off x="7616652" y="2542232"/>
            <a:ext cx="2974312" cy="522515"/>
          </a:xfrm>
          <a:prstGeom prst="wedgeRectCallout">
            <a:avLst>
              <a:gd name="adj1" fmla="val -42419"/>
              <a:gd name="adj2" fmla="val 1069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下列代码没有问题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7168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0A5EB3A9-7D6B-44CF-826C-F21109F87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394" y="291402"/>
            <a:ext cx="5865243" cy="233121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EBC2ADC-3A62-4A63-A9FB-A48541999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88" y="3155390"/>
            <a:ext cx="9501322" cy="315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862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27E1E0-25DF-4DBC-B4DD-7B013D7D0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474" y="6700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</a:t>
            </a:r>
            <a:r>
              <a:rPr lang="en-US" dirty="0">
                <a:latin typeface="+mn-lt"/>
              </a:rPr>
              <a:t>const int * const </a:t>
            </a:r>
            <a:r>
              <a:rPr lang="en-US" dirty="0" err="1">
                <a:latin typeface="+mn-lt"/>
              </a:rPr>
              <a:t>ptr</a:t>
            </a:r>
            <a:r>
              <a:rPr lang="en-US" dirty="0">
                <a:latin typeface="+mn-lt"/>
              </a:rPr>
              <a:t> = &amp;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;</a:t>
            </a:r>
          </a:p>
          <a:p>
            <a:r>
              <a:rPr lang="en-US" dirty="0" err="1"/>
              <a:t>ptr</a:t>
            </a:r>
            <a:r>
              <a:rPr lang="zh-CN" altLang="en-US" dirty="0"/>
              <a:t>是</a:t>
            </a:r>
            <a:r>
              <a:rPr lang="en-US" dirty="0"/>
              <a:t>const</a:t>
            </a:r>
            <a:r>
              <a:rPr lang="zh-CN" altLang="en-US" dirty="0"/>
              <a:t>指针，且它指向的也是一个</a:t>
            </a:r>
            <a:r>
              <a:rPr lang="en-US" dirty="0"/>
              <a:t>const</a:t>
            </a:r>
            <a:r>
              <a:rPr lang="zh-CN" altLang="en-US" dirty="0"/>
              <a:t>对象。因此，不但</a:t>
            </a:r>
            <a:r>
              <a:rPr lang="en-US" dirty="0" err="1"/>
              <a:t>ptr</a:t>
            </a:r>
            <a:r>
              <a:rPr lang="zh-CN" altLang="en-US" dirty="0"/>
              <a:t>不能被修改（必须始终指向</a:t>
            </a:r>
            <a:r>
              <a:rPr lang="en-US" dirty="0" err="1"/>
              <a:t>i</a:t>
            </a:r>
            <a:r>
              <a:rPr lang="zh-CN" altLang="en-US" dirty="0"/>
              <a:t>），其指向的</a:t>
            </a:r>
            <a:r>
              <a:rPr lang="en-US" dirty="0"/>
              <a:t>const int</a:t>
            </a:r>
            <a:r>
              <a:rPr lang="zh-CN" altLang="en-US" dirty="0"/>
              <a:t>变量也不能被修改。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7074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02760-8F3C-4076-A53E-313D66D6A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006" y="690162"/>
            <a:ext cx="10515600" cy="4351338"/>
          </a:xfrm>
        </p:spPr>
        <p:txBody>
          <a:bodyPr/>
          <a:lstStyle/>
          <a:p>
            <a:r>
              <a:rPr lang="zh-CN" altLang="en-US" dirty="0"/>
              <a:t>指针和</a:t>
            </a:r>
            <a:r>
              <a:rPr lang="en-US" dirty="0"/>
              <a:t>const</a:t>
            </a:r>
            <a:r>
              <a:rPr lang="zh-CN" altLang="en-US" dirty="0"/>
              <a:t>可产生如下组合：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3BA886-4F07-4A29-8370-5C87013F4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277" y="1417862"/>
            <a:ext cx="8760268" cy="198852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3C2B1FB-182B-46E3-9F57-FAF5190E9A01}"/>
              </a:ext>
            </a:extLst>
          </p:cNvPr>
          <p:cNvSpPr txBox="1"/>
          <p:nvPr/>
        </p:nvSpPr>
        <p:spPr>
          <a:xfrm>
            <a:off x="1115367" y="3989196"/>
            <a:ext cx="95459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/>
              <a:t>有的书上将</a:t>
            </a:r>
            <a:r>
              <a:rPr lang="en-US" sz="2600"/>
              <a:t>const</a:t>
            </a:r>
            <a:r>
              <a:rPr lang="zh-CN" altLang="en-US" sz="2600"/>
              <a:t>指针称为常指针（如</a:t>
            </a:r>
            <a:r>
              <a:rPr lang="en-US" sz="2600"/>
              <a:t>cp</a:t>
            </a:r>
            <a:r>
              <a:rPr lang="zh-CN" altLang="en-US" sz="2600"/>
              <a:t>、</a:t>
            </a:r>
            <a:r>
              <a:rPr lang="en-US" sz="2600"/>
              <a:t>pc3</a:t>
            </a:r>
            <a:r>
              <a:rPr lang="zh-CN" altLang="en-US" sz="2600"/>
              <a:t>），而一个指针指向的如果是</a:t>
            </a:r>
            <a:r>
              <a:rPr lang="en-US" sz="2600"/>
              <a:t>const</a:t>
            </a:r>
            <a:r>
              <a:rPr lang="zh-CN" altLang="en-US" sz="2600"/>
              <a:t>对象，则称为常量的指针（如</a:t>
            </a:r>
            <a:r>
              <a:rPr lang="en-US" sz="2600"/>
              <a:t>pc</a:t>
            </a:r>
            <a:r>
              <a:rPr lang="zh-CN" altLang="en-US" sz="2600"/>
              <a:t>、</a:t>
            </a:r>
            <a:r>
              <a:rPr lang="en-US" sz="2600"/>
              <a:t>pc2</a:t>
            </a:r>
            <a:r>
              <a:rPr lang="zh-CN" altLang="en-US" sz="2600"/>
              <a:t>）。当然</a:t>
            </a:r>
            <a:r>
              <a:rPr lang="en-US" sz="2600"/>
              <a:t>pc3</a:t>
            </a:r>
            <a:r>
              <a:rPr lang="zh-CN" altLang="en-US" sz="2600"/>
              <a:t>既是常指针也是常量 的指针，可称为常量的常指针。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170200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F0A891B-AB2D-4CBC-A18B-C24092144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77" y="113619"/>
            <a:ext cx="7409444" cy="665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281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C9E58B6-3385-47DD-BFC1-8627BF4DB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52" y="453640"/>
            <a:ext cx="8025283" cy="428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1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14161-3AF0-4B6E-9108-5DD60D28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520" y="677545"/>
            <a:ext cx="10515600" cy="4351338"/>
          </a:xfrm>
        </p:spPr>
        <p:txBody>
          <a:bodyPr/>
          <a:lstStyle/>
          <a:p>
            <a:r>
              <a:rPr lang="zh-CN" altLang="en-US" b="1" dirty="0"/>
              <a:t>解引用运算符</a:t>
            </a:r>
            <a:r>
              <a:rPr lang="en-US" b="1" dirty="0"/>
              <a:t> *</a:t>
            </a:r>
            <a:r>
              <a:rPr lang="en-US" dirty="0"/>
              <a:t> </a:t>
            </a:r>
            <a:r>
              <a:rPr lang="zh-CN" altLang="en-US" dirty="0"/>
              <a:t>作用于指针变量</a:t>
            </a:r>
            <a:r>
              <a:rPr lang="en-US" dirty="0"/>
              <a:t>p</a:t>
            </a:r>
            <a:r>
              <a:rPr lang="zh-CN" altLang="en-US" dirty="0"/>
              <a:t>，得到它指向的那个变量。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sz="2600" dirty="0"/>
              <a:t>char c{'a'};</a:t>
            </a:r>
            <a:br>
              <a:rPr lang="en-US" sz="2600" dirty="0"/>
            </a:br>
            <a:r>
              <a:rPr lang="en-US" sz="2600" dirty="0"/>
              <a:t>char *p{&amp;c}; </a:t>
            </a:r>
            <a:r>
              <a:rPr lang="en-US" sz="2600" i="1" dirty="0"/>
              <a:t>//p</a:t>
            </a:r>
            <a:r>
              <a:rPr lang="zh-CN" altLang="en-US" sz="2600" i="1" dirty="0"/>
              <a:t>存储的是</a:t>
            </a:r>
            <a:r>
              <a:rPr lang="en-US" sz="2600" i="1" dirty="0"/>
              <a:t>c</a:t>
            </a:r>
            <a:r>
              <a:rPr lang="zh-CN" altLang="en-US" sz="2600" i="1" dirty="0"/>
              <a:t>的地址，即</a:t>
            </a:r>
            <a:r>
              <a:rPr lang="en-US" sz="2600" i="1" dirty="0"/>
              <a:t>p</a:t>
            </a:r>
            <a:r>
              <a:rPr lang="zh-CN" altLang="en-US" sz="2600" i="1" dirty="0"/>
              <a:t>指向</a:t>
            </a:r>
            <a:r>
              <a:rPr lang="en-US" sz="2600" i="1" dirty="0"/>
              <a:t>c</a:t>
            </a:r>
            <a:r>
              <a:rPr lang="zh-CN" altLang="en-US" sz="2600" i="1" dirty="0"/>
              <a:t>。</a:t>
            </a:r>
            <a:br>
              <a:rPr lang="en-US" sz="2600" dirty="0"/>
            </a:br>
            <a:r>
              <a:rPr lang="en-US" sz="2600" dirty="0"/>
              <a:t>*p = 'A’;    </a:t>
            </a:r>
            <a:r>
              <a:rPr lang="en-US" sz="2600" i="1" dirty="0"/>
              <a:t>// *p</a:t>
            </a:r>
            <a:r>
              <a:rPr lang="zh-CN" altLang="en-US" sz="2600" i="1" dirty="0"/>
              <a:t>就是</a:t>
            </a:r>
            <a:r>
              <a:rPr lang="en-US" sz="2600" i="1" dirty="0"/>
              <a:t>c,</a:t>
            </a:r>
            <a:r>
              <a:rPr lang="zh-CN" altLang="en-US" sz="2600" i="1" dirty="0"/>
              <a:t>相当于</a:t>
            </a:r>
            <a:r>
              <a:rPr lang="en-US" sz="2600" i="1" dirty="0"/>
              <a:t> c = 'A';</a:t>
            </a:r>
            <a:r>
              <a:rPr lang="zh-CN" altLang="en-US" sz="2600" i="1" dirty="0"/>
              <a:t>即变量</a:t>
            </a:r>
            <a:r>
              <a:rPr lang="en-US" sz="2600" i="1" dirty="0"/>
              <a:t>c</a:t>
            </a:r>
            <a:r>
              <a:rPr lang="zh-CN" altLang="en-US" sz="2600" i="1" dirty="0"/>
              <a:t>的内存块存储的内容是字符</a:t>
            </a:r>
            <a:r>
              <a:rPr lang="en-US" sz="2600" i="1" dirty="0"/>
              <a:t>'A'</a:t>
            </a:r>
            <a:br>
              <a:rPr lang="en-US" sz="2600" dirty="0"/>
            </a:br>
            <a:r>
              <a:rPr lang="en-US" sz="2600" dirty="0"/>
              <a:t>char c2{*p}; </a:t>
            </a:r>
            <a:r>
              <a:rPr lang="en-US" sz="2600" i="1" dirty="0"/>
              <a:t>//</a:t>
            </a:r>
            <a:r>
              <a:rPr lang="zh-CN" altLang="en-US" sz="2600" i="1" dirty="0"/>
              <a:t>相当于</a:t>
            </a:r>
            <a:r>
              <a:rPr lang="en-US" sz="2600" i="1" dirty="0"/>
              <a:t> char c2 {c}</a:t>
            </a:r>
            <a:r>
              <a:rPr lang="zh-CN" altLang="en-US" sz="2600" i="1" dirty="0"/>
              <a:t>。即</a:t>
            </a:r>
            <a:r>
              <a:rPr lang="en-US" sz="2600" i="1" dirty="0"/>
              <a:t>c2</a:t>
            </a:r>
            <a:r>
              <a:rPr lang="zh-CN" altLang="en-US" sz="2600" i="1" dirty="0"/>
              <a:t>的初始值就是</a:t>
            </a:r>
            <a:r>
              <a:rPr lang="en-US" sz="2600" i="1" dirty="0"/>
              <a:t>c</a:t>
            </a:r>
            <a:r>
              <a:rPr lang="zh-CN" altLang="en-US" sz="2600" i="1" dirty="0"/>
              <a:t>的值，即字符</a:t>
            </a:r>
            <a:r>
              <a:rPr lang="en-US" sz="2600" i="1" dirty="0"/>
              <a:t>'A'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4311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0E37C-AF46-470C-BDA7-312F8757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5.5.2 const</a:t>
            </a:r>
            <a:r>
              <a:rPr lang="zh-CN" altLang="en-US" b="1" dirty="0"/>
              <a:t>对象的引用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A9D8A1-6B6D-4C2F-8ED0-9A94FEB46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类似于</a:t>
            </a:r>
            <a:r>
              <a:rPr lang="en-US" dirty="0"/>
              <a:t>const</a:t>
            </a:r>
            <a:r>
              <a:rPr lang="zh-CN" altLang="en-US" dirty="0"/>
              <a:t>对象的指针一样，可以定义</a:t>
            </a:r>
            <a:r>
              <a:rPr lang="en-US" dirty="0"/>
              <a:t>const</a:t>
            </a:r>
            <a:r>
              <a:rPr lang="zh-CN" altLang="en-US" dirty="0"/>
              <a:t>对象的引用。即引用变量绑定的是一个</a:t>
            </a:r>
            <a:r>
              <a:rPr lang="en-US" dirty="0"/>
              <a:t>const</a:t>
            </a:r>
            <a:r>
              <a:rPr lang="zh-CN" altLang="en-US" dirty="0"/>
              <a:t>对象。既然是一个</a:t>
            </a:r>
            <a:r>
              <a:rPr lang="en-US" dirty="0"/>
              <a:t>const</a:t>
            </a:r>
            <a:r>
              <a:rPr lang="zh-CN" altLang="en-US" dirty="0"/>
              <a:t>对象的引用，就不能通过该引用变量去修改它引用的对象。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1369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A53B8-BE6C-4BA2-8366-3CDB41C86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393" y="539436"/>
            <a:ext cx="10515600" cy="4351338"/>
          </a:xfrm>
        </p:spPr>
        <p:txBody>
          <a:bodyPr/>
          <a:lstStyle/>
          <a:p>
            <a:r>
              <a:rPr lang="en-US" dirty="0"/>
              <a:t>const</a:t>
            </a:r>
            <a:r>
              <a:rPr lang="zh-CN" altLang="en-US" dirty="0"/>
              <a:t>对象的引用可以用非</a:t>
            </a:r>
            <a:r>
              <a:rPr lang="en-US" dirty="0"/>
              <a:t>const </a:t>
            </a:r>
            <a:r>
              <a:rPr lang="zh-CN" altLang="en-US" dirty="0"/>
              <a:t>对象、文字量和一般表达式初始化。例如：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4604D8-34B6-436B-92AA-CE7F69900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990" y="1572619"/>
            <a:ext cx="10052595" cy="24467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3124D54-A7A9-489F-91EC-782BF9AE8D8E}"/>
              </a:ext>
            </a:extLst>
          </p:cNvPr>
          <p:cNvSpPr txBox="1"/>
          <p:nvPr/>
        </p:nvSpPr>
        <p:spPr>
          <a:xfrm>
            <a:off x="1235947" y="4411226"/>
            <a:ext cx="10219174" cy="88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可以用“非</a:t>
            </a:r>
            <a:r>
              <a:rPr lang="en-US" sz="2600" dirty="0"/>
              <a:t>const</a:t>
            </a:r>
            <a:r>
              <a:rPr lang="zh-CN" altLang="en-US" sz="2600" dirty="0"/>
              <a:t>对象”或“表达式”初始化一个</a:t>
            </a:r>
            <a:r>
              <a:rPr lang="en-US" sz="2600" dirty="0"/>
              <a:t>const</a:t>
            </a:r>
            <a:r>
              <a:rPr lang="zh-CN" altLang="en-US" sz="2600" dirty="0"/>
              <a:t>对象的引用，只要这个表达式类型能转化成引用的类型。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0518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C569D-6A50-4F72-B095-AF67CE0DF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248" y="499243"/>
            <a:ext cx="10515600" cy="4351338"/>
          </a:xfrm>
        </p:spPr>
        <p:txBody>
          <a:bodyPr/>
          <a:lstStyle/>
          <a:p>
            <a:r>
              <a:rPr lang="en-US" dirty="0"/>
              <a:t>const</a:t>
            </a:r>
            <a:r>
              <a:rPr lang="zh-CN" altLang="en-US" dirty="0"/>
              <a:t>对象的引用往往绑定的是一个临时变量，如：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r8</a:t>
            </a:r>
            <a:r>
              <a:rPr lang="zh-CN" altLang="en-US" dirty="0"/>
              <a:t>实际上是绑定到一个临时变量而不是</a:t>
            </a:r>
            <a:r>
              <a:rPr lang="en-US" dirty="0" err="1"/>
              <a:t>dval</a:t>
            </a:r>
            <a:r>
              <a:rPr lang="zh-CN" altLang="en-US" dirty="0"/>
              <a:t>。即编译器实际上创建了一个临时变量，即将“</a:t>
            </a:r>
            <a:r>
              <a:rPr lang="en-US" dirty="0"/>
              <a:t>const int &amp;r8 = </a:t>
            </a:r>
            <a:r>
              <a:rPr lang="en-US" dirty="0" err="1"/>
              <a:t>dval</a:t>
            </a:r>
            <a:r>
              <a:rPr lang="en-US" dirty="0"/>
              <a:t>;</a:t>
            </a:r>
            <a:r>
              <a:rPr lang="zh-CN" altLang="en-US" dirty="0"/>
              <a:t>”替换为如下形式：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0B2AA4-69E7-472B-817C-69F0F41C1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77" y="1225584"/>
            <a:ext cx="10695784" cy="7740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A1C3082-DB46-4D7B-8442-2401D91ED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799" y="3451033"/>
            <a:ext cx="4241743" cy="86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655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4EC888-AAE9-459C-A52D-9791163FB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297" y="499242"/>
            <a:ext cx="10515600" cy="3972273"/>
          </a:xfrm>
        </p:spPr>
        <p:txBody>
          <a:bodyPr/>
          <a:lstStyle/>
          <a:p>
            <a:r>
              <a:rPr lang="zh-CN" altLang="en-US" dirty="0"/>
              <a:t>反过来，不能用</a:t>
            </a:r>
            <a:r>
              <a:rPr lang="en-US" b="1" dirty="0"/>
              <a:t>const</a:t>
            </a:r>
            <a:r>
              <a:rPr lang="zh-CN" altLang="en-US" b="1" dirty="0"/>
              <a:t>对象</a:t>
            </a:r>
            <a:r>
              <a:rPr lang="zh-CN" altLang="en-US" dirty="0"/>
              <a:t>、</a:t>
            </a:r>
            <a:r>
              <a:rPr lang="zh-CN" altLang="en-US" b="1" dirty="0"/>
              <a:t>文字量</a:t>
            </a:r>
            <a:r>
              <a:rPr lang="zh-CN" altLang="en-US" dirty="0"/>
              <a:t>、</a:t>
            </a:r>
            <a:r>
              <a:rPr lang="zh-CN" altLang="en-US" b="1" dirty="0"/>
              <a:t>表达式</a:t>
            </a:r>
            <a:r>
              <a:rPr lang="zh-CN" altLang="en-US" dirty="0"/>
              <a:t>初始化一个</a:t>
            </a:r>
            <a:r>
              <a:rPr lang="en-US" dirty="0"/>
              <a:t>non-const</a:t>
            </a:r>
            <a:r>
              <a:rPr lang="zh-CN" altLang="en-US" dirty="0"/>
              <a:t>（非</a:t>
            </a:r>
            <a:r>
              <a:rPr lang="en-US" dirty="0"/>
              <a:t>const</a:t>
            </a:r>
            <a:r>
              <a:rPr lang="zh-CN" altLang="en-US" dirty="0"/>
              <a:t>对象）的引用。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试图修改</a:t>
            </a:r>
            <a:r>
              <a:rPr lang="en-US" dirty="0"/>
              <a:t>const</a:t>
            </a:r>
            <a:r>
              <a:rPr lang="zh-CN" altLang="en-US" dirty="0"/>
              <a:t>对象的引用是非法的：</a:t>
            </a:r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080FD0-58C0-4E6E-9C81-113691C28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84" y="1673940"/>
            <a:ext cx="9655942" cy="14907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1849C41-5FA1-42A3-B453-157D2FA71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085" y="4129035"/>
            <a:ext cx="7409169" cy="81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725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D30638-7556-419B-A5F4-8F601CE49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910" y="449001"/>
            <a:ext cx="10515600" cy="1239122"/>
          </a:xfrm>
        </p:spPr>
        <p:txBody>
          <a:bodyPr/>
          <a:lstStyle/>
          <a:p>
            <a:r>
              <a:rPr lang="zh-CN" altLang="en-US" dirty="0"/>
              <a:t>因此，不能通过</a:t>
            </a:r>
            <a:r>
              <a:rPr lang="en-US" dirty="0"/>
              <a:t>const</a:t>
            </a:r>
            <a:r>
              <a:rPr lang="zh-CN" altLang="en-US" dirty="0"/>
              <a:t>对象的引用去修改其绑定的对象，即使原来那个对象实际是可修改的。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58492B-AE8F-4F82-A1A3-021C0B1A2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53" y="1833457"/>
            <a:ext cx="10798951" cy="201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134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2ADD3-BD46-4AFD-854C-0D5643D3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5.6 </a:t>
            </a:r>
            <a:r>
              <a:rPr lang="zh-CN" altLang="en-US" dirty="0"/>
              <a:t>实战</a:t>
            </a:r>
            <a:r>
              <a:rPr lang="en-US" dirty="0"/>
              <a:t>: </a:t>
            </a:r>
            <a:r>
              <a:rPr lang="zh-CN" altLang="en-US" dirty="0"/>
              <a:t>查找、排序、最短路径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9A2B34-20B0-4D06-A76C-91B56A07E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4000" b="1" dirty="0"/>
              <a:t>5.6.1 </a:t>
            </a:r>
            <a:r>
              <a:rPr lang="zh-CN" altLang="en-US" sz="4000" b="1" dirty="0"/>
              <a:t>二分查找</a:t>
            </a:r>
            <a:endParaRPr lang="en-US" sz="4000" b="1" dirty="0"/>
          </a:p>
          <a:p>
            <a:pPr>
              <a:lnSpc>
                <a:spcPct val="150000"/>
              </a:lnSpc>
            </a:pPr>
            <a:r>
              <a:rPr lang="en-US" sz="4000" b="1" dirty="0"/>
              <a:t>5.6.2 </a:t>
            </a:r>
            <a:r>
              <a:rPr lang="zh-CN" altLang="en-US" sz="4000" b="1" dirty="0"/>
              <a:t>排序：冒泡、选择</a:t>
            </a:r>
            <a:endParaRPr lang="en-US" sz="4000" b="1" dirty="0"/>
          </a:p>
          <a:p>
            <a:pPr>
              <a:lnSpc>
                <a:spcPct val="150000"/>
              </a:lnSpc>
            </a:pPr>
            <a:r>
              <a:rPr lang="en-US" sz="4000" b="1" dirty="0"/>
              <a:t>5.6.3 Floyd</a:t>
            </a:r>
            <a:r>
              <a:rPr lang="zh-CN" altLang="en-US" sz="4000" b="1" dirty="0"/>
              <a:t>最短路径算法</a:t>
            </a:r>
            <a:endParaRPr lang="en-US" sz="40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70564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5C5E-85AB-4402-8236-7E7152CE1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二分查找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43509-8B73-4201-9246-06C6A82E9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/>
              <a:t>顺序查找</a:t>
            </a:r>
            <a:endParaRPr lang="en-US" altLang="zh-CN" sz="4000" dirty="0"/>
          </a:p>
          <a:p>
            <a:pPr>
              <a:lnSpc>
                <a:spcPct val="150000"/>
              </a:lnSpc>
            </a:pPr>
            <a:r>
              <a:rPr lang="zh-CN" altLang="en-US" sz="4000" dirty="0"/>
              <a:t>二分查找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5193131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4A9D5-03B7-446F-BA45-13007A96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/>
              <a:t>顺序查找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D5929E-4EDB-42DB-914C-1A1734946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EC0473-13FA-4CEE-9D95-0CC7AE3CB8C4}"/>
              </a:ext>
            </a:extLst>
          </p:cNvPr>
          <p:cNvSpPr txBox="1"/>
          <p:nvPr/>
        </p:nvSpPr>
        <p:spPr>
          <a:xfrm>
            <a:off x="1338681" y="2501797"/>
            <a:ext cx="8214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12,   46,   25,   43,   7,   92,  5,  29,  80,   105</a:t>
            </a:r>
            <a:r>
              <a:rPr lang="en-US" dirty="0"/>
              <a:t> </a:t>
            </a:r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7F60DF-6D0A-45B6-806B-0E2F663BE8DF}"/>
              </a:ext>
            </a:extLst>
          </p:cNvPr>
          <p:cNvSpPr txBox="1"/>
          <p:nvPr/>
        </p:nvSpPr>
        <p:spPr>
          <a:xfrm>
            <a:off x="2245766" y="3477778"/>
            <a:ext cx="46085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for ( e: a)</a:t>
            </a:r>
          </a:p>
          <a:p>
            <a:pPr algn="l"/>
            <a:r>
              <a:rPr lang="en-US" sz="3600" dirty="0"/>
              <a:t>    if(a==x) {  ? }</a:t>
            </a:r>
          </a:p>
          <a:p>
            <a:pPr algn="l"/>
            <a:r>
              <a:rPr lang="en-US" sz="26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63424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4A9D5-03B7-446F-BA45-13007A96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/>
              <a:t>顺序查找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EE398F-628F-4DD7-A6BB-CC531616A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875" y="103989"/>
            <a:ext cx="7913703" cy="665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98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4A9D5-03B7-446F-BA45-13007A96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/>
              <a:t>二分查找</a:t>
            </a:r>
            <a:endParaRPr lang="en-US" dirty="0"/>
          </a:p>
        </p:txBody>
      </p:sp>
      <p:pic>
        <p:nvPicPr>
          <p:cNvPr id="5" name="图片 4" descr="binary_search">
            <a:extLst>
              <a:ext uri="{FF2B5EF4-FFF2-40B4-BE49-F238E27FC236}">
                <a16:creationId xmlns:a16="http://schemas.microsoft.com/office/drawing/2014/main" id="{58F124D3-09CA-4487-803E-A3B44BB9175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566" y="582860"/>
            <a:ext cx="7594907" cy="6117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2224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EB6B9-4EB2-4D4A-A8BC-C5057AA57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504825"/>
            <a:ext cx="10515600" cy="4351338"/>
          </a:xfrm>
        </p:spPr>
        <p:txBody>
          <a:bodyPr/>
          <a:lstStyle/>
          <a:p>
            <a:r>
              <a:rPr lang="zh-CN" altLang="en-US" dirty="0"/>
              <a:t>指针变量也占据一块独立的内存。因此，定义指针变量时，不一定要初始化。而引用变量仅仅是其他变量的别名，引用变量本身不占据单独的一块内存，引用变量定义时则必须初始化。</a:t>
            </a:r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double *s;  //</a:t>
            </a:r>
            <a:r>
              <a:rPr lang="zh-CN" altLang="en-US" dirty="0"/>
              <a:t>指针变量定义时可以不初始化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double &amp;r;  //</a:t>
            </a:r>
            <a:r>
              <a:rPr lang="zh-CN" altLang="en-US" dirty="0"/>
              <a:t>错！引用变量定义时必须指明引用哪个变量！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0604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4A9D5-03B7-446F-BA45-13007A96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/>
              <a:t>二分查找</a:t>
            </a:r>
            <a:endParaRPr lang="en-US" dirty="0"/>
          </a:p>
        </p:txBody>
      </p:sp>
      <p:pic>
        <p:nvPicPr>
          <p:cNvPr id="5" name="图片 4" descr="binary_search">
            <a:extLst>
              <a:ext uri="{FF2B5EF4-FFF2-40B4-BE49-F238E27FC236}">
                <a16:creationId xmlns:a16="http://schemas.microsoft.com/office/drawing/2014/main" id="{58F124D3-09CA-4487-803E-A3B44BB9175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102" y="538969"/>
            <a:ext cx="7943556" cy="61105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736449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6E15A-E10C-4DD4-B049-B2971C573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208" y="190919"/>
            <a:ext cx="7883194" cy="658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5200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5C5E-85AB-4402-8236-7E7152CE1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43509-8B73-4201-9246-06C6A82E9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/>
              <a:t>冒泡排序</a:t>
            </a:r>
            <a:endParaRPr lang="en-US" altLang="zh-CN" sz="4000" dirty="0"/>
          </a:p>
          <a:p>
            <a:pPr>
              <a:lnSpc>
                <a:spcPct val="150000"/>
              </a:lnSpc>
            </a:pPr>
            <a:r>
              <a:rPr lang="zh-CN" altLang="en-US" sz="4000" dirty="0"/>
              <a:t>选择排序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1474612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B7A9F-67A2-4482-AB0D-D16DAEA6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/>
              <a:t>冒泡排序</a:t>
            </a:r>
            <a:endParaRPr lang="en-US" dirty="0"/>
          </a:p>
        </p:txBody>
      </p:sp>
      <p:pic>
        <p:nvPicPr>
          <p:cNvPr id="4" name="图片 3" descr="bubble">
            <a:extLst>
              <a:ext uri="{FF2B5EF4-FFF2-40B4-BE49-F238E27FC236}">
                <a16:creationId xmlns:a16="http://schemas.microsoft.com/office/drawing/2014/main" id="{C588BFC7-A91D-47BF-9330-101E6D6A5BB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59" y="557806"/>
            <a:ext cx="7606530" cy="510415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E81B263-6CE4-43B2-BB68-3C59080E1672}"/>
              </a:ext>
            </a:extLst>
          </p:cNvPr>
          <p:cNvSpPr txBox="1"/>
          <p:nvPr/>
        </p:nvSpPr>
        <p:spPr>
          <a:xfrm>
            <a:off x="986266" y="5724047"/>
            <a:ext cx="10701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对于一个序列，通过这种两两相邻元素的比较与交换，可以将最（大）值放在最后一个位置，这一过程称为</a:t>
            </a:r>
            <a:r>
              <a:rPr lang="zh-CN" altLang="en-US" sz="2600" b="1" dirty="0"/>
              <a:t>“一趟冒泡”</a:t>
            </a:r>
            <a:r>
              <a:rPr lang="zh-CN" altLang="en-US" sz="2600" dirty="0"/>
              <a:t>。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6363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B7A9F-67A2-4482-AB0D-D16DAEA6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/>
              <a:t>冒泡排序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81B263-6CE4-43B2-BB68-3C59080E1672}"/>
              </a:ext>
            </a:extLst>
          </p:cNvPr>
          <p:cNvSpPr txBox="1"/>
          <p:nvPr/>
        </p:nvSpPr>
        <p:spPr>
          <a:xfrm>
            <a:off x="986266" y="5724047"/>
            <a:ext cx="10701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对于一个序列，通过这种两两相邻元素的比较与交换，可以将最（大）值放在最后一个位置，这一过程称为</a:t>
            </a:r>
            <a:r>
              <a:rPr lang="zh-CN" altLang="en-US" sz="2600" b="1" dirty="0"/>
              <a:t>“一趟冒泡”</a:t>
            </a:r>
            <a:r>
              <a:rPr lang="zh-CN" altLang="en-US" sz="2600" dirty="0"/>
              <a:t>。</a:t>
            </a:r>
            <a:endParaRPr lang="en-US" sz="26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5078A51-B8C9-4770-A547-8B24D365A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495065"/>
              </p:ext>
            </p:extLst>
          </p:nvPr>
        </p:nvGraphicFramePr>
        <p:xfrm>
          <a:off x="1410208" y="1908239"/>
          <a:ext cx="81280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7408985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54903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31306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206655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041084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77183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442481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8927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298463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4898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7227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1F91402-45D8-4A41-A438-D791ED1C26D9}"/>
              </a:ext>
            </a:extLst>
          </p:cNvPr>
          <p:cNvSpPr txBox="1"/>
          <p:nvPr/>
        </p:nvSpPr>
        <p:spPr>
          <a:xfrm>
            <a:off x="6337014" y="1214323"/>
            <a:ext cx="54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i</a:t>
            </a:r>
            <a:endParaRPr lang="en-US" sz="32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497D89-827C-495D-9D8A-1D50F8145129}"/>
              </a:ext>
            </a:extLst>
          </p:cNvPr>
          <p:cNvGrpSpPr/>
          <p:nvPr/>
        </p:nvGrpSpPr>
        <p:grpSpPr>
          <a:xfrm>
            <a:off x="1256588" y="2479853"/>
            <a:ext cx="1011123" cy="949147"/>
            <a:chOff x="1256588" y="2479853"/>
            <a:chExt cx="1011123" cy="94914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16E9280-1E6D-48E5-BAA3-B5A971BE2584}"/>
                </a:ext>
              </a:extLst>
            </p:cNvPr>
            <p:cNvSpPr txBox="1"/>
            <p:nvPr/>
          </p:nvSpPr>
          <p:spPr>
            <a:xfrm>
              <a:off x="1256588" y="2844225"/>
              <a:ext cx="10111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j=0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6EC5A9A-24FC-44DA-BB38-D246039FE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5648" y="2479853"/>
              <a:ext cx="0" cy="48280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200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B7A9F-67A2-4482-AB0D-D16DAEA6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/>
              <a:t>冒泡排序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81B263-6CE4-43B2-BB68-3C59080E1672}"/>
              </a:ext>
            </a:extLst>
          </p:cNvPr>
          <p:cNvSpPr txBox="1"/>
          <p:nvPr/>
        </p:nvSpPr>
        <p:spPr>
          <a:xfrm>
            <a:off x="986266" y="5724047"/>
            <a:ext cx="10701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对于一个序列，通过这种两两相邻元素的比较与交换，可以将最（大）值放在最后一个位置，这一过程称为</a:t>
            </a:r>
            <a:r>
              <a:rPr lang="zh-CN" altLang="en-US" sz="2600" b="1" dirty="0"/>
              <a:t>“一趟冒泡”</a:t>
            </a:r>
            <a:r>
              <a:rPr lang="zh-CN" altLang="en-US" sz="2600" dirty="0"/>
              <a:t>。</a:t>
            </a:r>
            <a:endParaRPr lang="en-US" sz="26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5078A51-B8C9-4770-A547-8B24D365A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370542"/>
              </p:ext>
            </p:extLst>
          </p:nvPr>
        </p:nvGraphicFramePr>
        <p:xfrm>
          <a:off x="1410208" y="1908239"/>
          <a:ext cx="81280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7408985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54903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31306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206655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041084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77183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442481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8927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298463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4898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7227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1F91402-45D8-4A41-A438-D791ED1C26D9}"/>
              </a:ext>
            </a:extLst>
          </p:cNvPr>
          <p:cNvSpPr txBox="1"/>
          <p:nvPr/>
        </p:nvSpPr>
        <p:spPr>
          <a:xfrm>
            <a:off x="6337014" y="1214323"/>
            <a:ext cx="54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i</a:t>
            </a:r>
            <a:endParaRPr lang="en-US" sz="32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497D89-827C-495D-9D8A-1D50F8145129}"/>
              </a:ext>
            </a:extLst>
          </p:cNvPr>
          <p:cNvGrpSpPr/>
          <p:nvPr/>
        </p:nvGrpSpPr>
        <p:grpSpPr>
          <a:xfrm>
            <a:off x="2088692" y="2479853"/>
            <a:ext cx="1011123" cy="949147"/>
            <a:chOff x="1256588" y="2479853"/>
            <a:chExt cx="1011123" cy="94914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16E9280-1E6D-48E5-BAA3-B5A971BE2584}"/>
                </a:ext>
              </a:extLst>
            </p:cNvPr>
            <p:cNvSpPr txBox="1"/>
            <p:nvPr/>
          </p:nvSpPr>
          <p:spPr>
            <a:xfrm>
              <a:off x="1256588" y="2844225"/>
              <a:ext cx="10111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j=1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6EC5A9A-24FC-44DA-BB38-D246039FE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5648" y="2479853"/>
              <a:ext cx="0" cy="48280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668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B7A9F-67A2-4482-AB0D-D16DAEA6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/>
              <a:t>冒泡排序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81B263-6CE4-43B2-BB68-3C59080E1672}"/>
              </a:ext>
            </a:extLst>
          </p:cNvPr>
          <p:cNvSpPr txBox="1"/>
          <p:nvPr/>
        </p:nvSpPr>
        <p:spPr>
          <a:xfrm>
            <a:off x="986266" y="5724047"/>
            <a:ext cx="10701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对于一个序列，通过这种两两相邻元素的比较与交换，可以将最（大）值放在最后一个位置，这一过程称为</a:t>
            </a:r>
            <a:r>
              <a:rPr lang="zh-CN" altLang="en-US" sz="2600" b="1" dirty="0"/>
              <a:t>“一趟冒泡”</a:t>
            </a:r>
            <a:r>
              <a:rPr lang="zh-CN" altLang="en-US" sz="2600" dirty="0"/>
              <a:t>。</a:t>
            </a:r>
            <a:endParaRPr lang="en-US" sz="26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5078A51-B8C9-4770-A547-8B24D365A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702611"/>
              </p:ext>
            </p:extLst>
          </p:nvPr>
        </p:nvGraphicFramePr>
        <p:xfrm>
          <a:off x="1410208" y="1908239"/>
          <a:ext cx="81280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7408985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54903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31306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206655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041084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77183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442481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8927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298463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4898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7227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1F91402-45D8-4A41-A438-D791ED1C26D9}"/>
              </a:ext>
            </a:extLst>
          </p:cNvPr>
          <p:cNvSpPr txBox="1"/>
          <p:nvPr/>
        </p:nvSpPr>
        <p:spPr>
          <a:xfrm>
            <a:off x="6337014" y="1214323"/>
            <a:ext cx="54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i</a:t>
            </a:r>
            <a:endParaRPr lang="en-US" sz="32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497D89-827C-495D-9D8A-1D50F8145129}"/>
              </a:ext>
            </a:extLst>
          </p:cNvPr>
          <p:cNvGrpSpPr/>
          <p:nvPr/>
        </p:nvGrpSpPr>
        <p:grpSpPr>
          <a:xfrm>
            <a:off x="5215940" y="2535540"/>
            <a:ext cx="1011123" cy="949147"/>
            <a:chOff x="1256588" y="2479853"/>
            <a:chExt cx="1011123" cy="94914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16E9280-1E6D-48E5-BAA3-B5A971BE2584}"/>
                </a:ext>
              </a:extLst>
            </p:cNvPr>
            <p:cNvSpPr txBox="1"/>
            <p:nvPr/>
          </p:nvSpPr>
          <p:spPr>
            <a:xfrm>
              <a:off x="1256588" y="2844225"/>
              <a:ext cx="10111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j=i-1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6EC5A9A-24FC-44DA-BB38-D246039FE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5648" y="2479853"/>
              <a:ext cx="0" cy="48280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5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B7A9F-67A2-4482-AB0D-D16DAEA6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/>
              <a:t>冒泡排序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5078A51-B8C9-4770-A547-8B24D365A730}"/>
              </a:ext>
            </a:extLst>
          </p:cNvPr>
          <p:cNvGraphicFramePr>
            <a:graphicFrameLocks noGrp="1"/>
          </p:cNvGraphicFramePr>
          <p:nvPr/>
        </p:nvGraphicFramePr>
        <p:xfrm>
          <a:off x="1410208" y="1908239"/>
          <a:ext cx="81280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7408985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54903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31306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206655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041084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77183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442481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8927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298463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4898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7227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1F91402-45D8-4A41-A438-D791ED1C26D9}"/>
              </a:ext>
            </a:extLst>
          </p:cNvPr>
          <p:cNvSpPr txBox="1"/>
          <p:nvPr/>
        </p:nvSpPr>
        <p:spPr>
          <a:xfrm>
            <a:off x="6337014" y="1214323"/>
            <a:ext cx="54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i</a:t>
            </a:r>
            <a:endParaRPr lang="en-US" sz="32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497D89-827C-495D-9D8A-1D50F8145129}"/>
              </a:ext>
            </a:extLst>
          </p:cNvPr>
          <p:cNvGrpSpPr/>
          <p:nvPr/>
        </p:nvGrpSpPr>
        <p:grpSpPr>
          <a:xfrm>
            <a:off x="5215940" y="2535540"/>
            <a:ext cx="1011123" cy="949147"/>
            <a:chOff x="1256588" y="2479853"/>
            <a:chExt cx="1011123" cy="94914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16E9280-1E6D-48E5-BAA3-B5A971BE2584}"/>
                </a:ext>
              </a:extLst>
            </p:cNvPr>
            <p:cNvSpPr txBox="1"/>
            <p:nvPr/>
          </p:nvSpPr>
          <p:spPr>
            <a:xfrm>
              <a:off x="1256588" y="2844225"/>
              <a:ext cx="10111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j=i-1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6EC5A9A-24FC-44DA-BB38-D246039FE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5648" y="2479853"/>
              <a:ext cx="0" cy="48280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4B2D85-11B6-4BDD-97C8-EE69083FE07F}"/>
              </a:ext>
            </a:extLst>
          </p:cNvPr>
          <p:cNvSpPr txBox="1"/>
          <p:nvPr/>
        </p:nvSpPr>
        <p:spPr>
          <a:xfrm>
            <a:off x="1103376" y="3849059"/>
            <a:ext cx="998524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(auto j = 0; j &lt; </a:t>
            </a:r>
            <a:r>
              <a:rPr lang="en-US" sz="3200" dirty="0" err="1"/>
              <a:t>i</a:t>
            </a:r>
            <a:r>
              <a:rPr lang="en-US" sz="3200" dirty="0"/>
              <a:t>; </a:t>
            </a:r>
            <a:r>
              <a:rPr lang="en-US" sz="3200" dirty="0" err="1"/>
              <a:t>j++</a:t>
            </a:r>
            <a:r>
              <a:rPr lang="en-US" sz="3200" dirty="0"/>
              <a:t>)   //</a:t>
            </a:r>
            <a:r>
              <a:rPr lang="zh-CN" altLang="en-US" sz="3200" dirty="0"/>
              <a:t>下标</a:t>
            </a:r>
            <a:r>
              <a:rPr lang="en-US" sz="3200" dirty="0"/>
              <a:t>j</a:t>
            </a:r>
            <a:r>
              <a:rPr lang="zh-CN" altLang="en-US" sz="3200" dirty="0"/>
              <a:t>遍历序列</a:t>
            </a:r>
            <a:r>
              <a:rPr lang="en-US" sz="3200" dirty="0"/>
              <a:t>[0,i-1]</a:t>
            </a:r>
          </a:p>
          <a:p>
            <a:r>
              <a:rPr lang="en-US" sz="3200" dirty="0"/>
              <a:t>	if (a[j] &gt; a[j + 1]) {   //</a:t>
            </a:r>
            <a:r>
              <a:rPr lang="zh-CN" altLang="en-US" sz="3200" dirty="0"/>
              <a:t>如果是逆序，就交换它们</a:t>
            </a:r>
            <a:endParaRPr lang="en-US" sz="3200" dirty="0"/>
          </a:p>
          <a:p>
            <a:r>
              <a:rPr lang="en-US" sz="3200" dirty="0"/>
              <a:t>		auto t = a[j]; a[j] = a[j + 1]; a[j + 1] = t;</a:t>
            </a:r>
          </a:p>
          <a:p>
            <a:r>
              <a:rPr lang="en-US" sz="3200" dirty="0"/>
              <a:t>	}</a:t>
            </a:r>
          </a:p>
          <a:p>
            <a:pPr algn="l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4006210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AF5734E-510E-469D-99EE-79728C559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702" y="497864"/>
            <a:ext cx="8240957" cy="619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1677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0BD9AB5-4F44-48A5-BD38-09C122B99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107" y="289412"/>
            <a:ext cx="7583648" cy="641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92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wdond">
      <a:majorFont>
        <a:latin typeface="Britannic Bold"/>
        <a:ea typeface="Noto Sans Blk"/>
        <a:cs typeface=""/>
      </a:majorFont>
      <a:minorFont>
        <a:latin typeface="Calibri"/>
        <a:ea typeface="Noto Sans Cond Me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6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6544</Words>
  <Application>Microsoft Office PowerPoint</Application>
  <PresentationFormat>宽屏</PresentationFormat>
  <Paragraphs>662</Paragraphs>
  <Slides>119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119</vt:i4>
      </vt:variant>
    </vt:vector>
  </HeadingPairs>
  <TitlesOfParts>
    <vt:vector size="126" baseType="lpstr">
      <vt:lpstr>Noto Sans Blk</vt:lpstr>
      <vt:lpstr>Noto Sans Cond Med</vt:lpstr>
      <vt:lpstr>Arial</vt:lpstr>
      <vt:lpstr>Britannic Bold</vt:lpstr>
      <vt:lpstr>Calibri</vt:lpstr>
      <vt:lpstr>Times New Roman</vt:lpstr>
      <vt:lpstr>Office 主题​​</vt:lpstr>
      <vt:lpstr>第5章 复合类型：数组、指针和引用</vt:lpstr>
      <vt:lpstr>5.1 引用</vt:lpstr>
      <vt:lpstr>PowerPoint 演示文稿</vt:lpstr>
      <vt:lpstr>PowerPoint 演示文稿</vt:lpstr>
      <vt:lpstr>PowerPoint 演示文稿</vt:lpstr>
      <vt:lpstr>5.2. 指针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空指针：不指向任何变量(对象)的指针(变量)。 </vt:lpstr>
      <vt:lpstr>nullptr只能初始化指针变量</vt:lpstr>
      <vt:lpstr>PowerPoint 演示文稿</vt:lpstr>
      <vt:lpstr>5.2.2 指针的其他运算</vt:lpstr>
      <vt:lpstr>PowerPoint 演示文稿</vt:lpstr>
      <vt:lpstr>5.2.3 void* 无类型指针</vt:lpstr>
      <vt:lpstr>PowerPoint 演示文稿</vt:lpstr>
      <vt:lpstr>5.2.4 指针的指针</vt:lpstr>
      <vt:lpstr>PowerPoint 演示文稿</vt:lpstr>
      <vt:lpstr>5.2.5 指针的引用</vt:lpstr>
      <vt:lpstr>PowerPoint 演示文稿</vt:lpstr>
      <vt:lpstr>5.2.6 引用和指针的比较</vt:lpstr>
      <vt:lpstr>PowerPoint 演示文稿</vt:lpstr>
      <vt:lpstr>5.3 数组</vt:lpstr>
      <vt:lpstr>下标运算符operator[]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5.3.2 复杂的数组声明</vt:lpstr>
      <vt:lpstr>PowerPoint 演示文稿</vt:lpstr>
      <vt:lpstr>5.3.3 C风格字符串</vt:lpstr>
      <vt:lpstr>PowerPoint 演示文稿</vt:lpstr>
      <vt:lpstr>PowerPoint 演示文稿</vt:lpstr>
      <vt:lpstr>PowerPoint 演示文稿</vt:lpstr>
      <vt:lpstr>PowerPoint 演示文稿</vt:lpstr>
      <vt:lpstr>5.3.4 指针访问数组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5.3.5 Range for</vt:lpstr>
      <vt:lpstr>PowerPoint 演示文稿</vt:lpstr>
      <vt:lpstr>PowerPoint 演示文稿</vt:lpstr>
      <vt:lpstr>PowerPoint 演示文稿</vt:lpstr>
      <vt:lpstr>5.3.6 多维数组</vt:lpstr>
      <vt:lpstr>5.3.6 多维数组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5.4 动态内存 5.4.1 程序堆栈区</vt:lpstr>
      <vt:lpstr>PowerPoint 演示文稿</vt:lpstr>
      <vt:lpstr>5.4.2 堆存储区：new和delete运算符</vt:lpstr>
      <vt:lpstr>PowerPoint 演示文稿</vt:lpstr>
      <vt:lpstr>PowerPoint 演示文稿</vt:lpstr>
      <vt:lpstr>PowerPoint 演示文稿</vt:lpstr>
      <vt:lpstr>PowerPoint 演示文稿</vt:lpstr>
      <vt:lpstr>5.4.3  动态内存表示多维数组</vt:lpstr>
      <vt:lpstr>PowerPoint 演示文稿</vt:lpstr>
      <vt:lpstr>5.5 const修饰符</vt:lpstr>
      <vt:lpstr>5.5.1 const和指针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5.5.2 const对象的引用</vt:lpstr>
      <vt:lpstr>PowerPoint 演示文稿</vt:lpstr>
      <vt:lpstr>PowerPoint 演示文稿</vt:lpstr>
      <vt:lpstr>PowerPoint 演示文稿</vt:lpstr>
      <vt:lpstr>PowerPoint 演示文稿</vt:lpstr>
      <vt:lpstr>5.6 实战: 查找、排序、最短路径 </vt:lpstr>
      <vt:lpstr>二分查找</vt:lpstr>
      <vt:lpstr>顺序查找</vt:lpstr>
      <vt:lpstr>顺序查找</vt:lpstr>
      <vt:lpstr>二分查找</vt:lpstr>
      <vt:lpstr>二分查找</vt:lpstr>
      <vt:lpstr>PowerPoint 演示文稿</vt:lpstr>
      <vt:lpstr>排序</vt:lpstr>
      <vt:lpstr>冒泡排序</vt:lpstr>
      <vt:lpstr>冒泡排序</vt:lpstr>
      <vt:lpstr>冒泡排序</vt:lpstr>
      <vt:lpstr>冒泡排序</vt:lpstr>
      <vt:lpstr>冒泡排序</vt:lpstr>
      <vt:lpstr>PowerPoint 演示文稿</vt:lpstr>
      <vt:lpstr>PowerPoint 演示文稿</vt:lpstr>
      <vt:lpstr>PowerPoint 演示文稿</vt:lpstr>
      <vt:lpstr>5.6.3 Floyd最短路径算法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 复合类型：数组、指针和引用</dc:title>
  <dc:creator>dong hongwei</dc:creator>
  <cp:lastModifiedBy>D. Wei</cp:lastModifiedBy>
  <cp:revision>98</cp:revision>
  <dcterms:created xsi:type="dcterms:W3CDTF">2019-12-18T03:23:21Z</dcterms:created>
  <dcterms:modified xsi:type="dcterms:W3CDTF">2023-03-14T00:20:09Z</dcterms:modified>
</cp:coreProperties>
</file>