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0" r:id="rId3"/>
    <p:sldId id="302" r:id="rId5"/>
    <p:sldId id="303" r:id="rId6"/>
    <p:sldId id="304" r:id="rId7"/>
    <p:sldId id="295" r:id="rId8"/>
    <p:sldId id="298" r:id="rId9"/>
    <p:sldId id="297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299" r:id="rId30"/>
    <p:sldId id="300" r:id="rId31"/>
    <p:sldId id="493" r:id="rId32"/>
    <p:sldId id="494" r:id="rId33"/>
    <p:sldId id="495" r:id="rId34"/>
    <p:sldId id="496" r:id="rId35"/>
    <p:sldId id="497" r:id="rId36"/>
    <p:sldId id="498" r:id="rId37"/>
    <p:sldId id="301" r:id="rId38"/>
    <p:sldId id="499" r:id="rId39"/>
    <p:sldId id="500" r:id="rId40"/>
    <p:sldId id="501" r:id="rId41"/>
    <p:sldId id="502" r:id="rId42"/>
    <p:sldId id="503" r:id="rId43"/>
    <p:sldId id="505" r:id="rId44"/>
    <p:sldId id="504" r:id="rId45"/>
    <p:sldId id="508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 hongwei" initials="d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commentAuthors" Target="commentAuthors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8T11:04:55.174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537E0-B6F7-4F30-B86B-4CA7244EDE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0385D-F95C-4E89-B19C-4AA09430C7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https://isocpp.org/wiki/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http://aksitha.com/Programming/C++/The%20C++%20Programming.Language.4th.Edition.Jun.2013%5BA4%5D.pdf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https://isocpp.org/wiki/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http://aksitha.com/Programming/C++/The%20C++%20Programming.Language.4th.Edition.Jun.2013%5BA4%5D.pdf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https://isocpp.org/wiki/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http://aksitha.com/Programming/C++/The%20C++%20Programming.Language.4th.Edition.Jun.2013%5BA4%5D.pdf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Noto Sans S Chinese Regular" panose="020B0500000000000000" pitchFamily="34" charset="-122"/>
                <a:ea typeface="Noto Sans S Chinese Regular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Noto Sans S Chinese Regular" panose="020B0500000000000000" pitchFamily="34" charset="-122"/>
                <a:ea typeface="Noto Sans S Chinese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solidFill>
                  <a:srgbClr val="00B05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278B1-967A-472E-BA85-F595929CDA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E980F-BAD9-4F80-929B-22FBB9637D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00B050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hwdong-net.github.io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study.163.com/provider/400000000236023/index.htm?share=2&amp;shareId=400000000236023" TargetMode="External"/><Relationship Id="rId2" Type="http://schemas.openxmlformats.org/officeDocument/2006/relationships/hyperlink" Target="https://hwdong-net.github.io/" TargetMode="External"/><Relationship Id="rId1" Type="http://schemas.openxmlformats.org/officeDocument/2006/relationships/hyperlink" Target="https://www.youtube.com/c/hwdo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01470" y="482918"/>
            <a:ext cx="9144000" cy="2387600"/>
          </a:xfrm>
        </p:spPr>
        <p:txBody>
          <a:bodyPr/>
          <a:lstStyle/>
          <a:p>
            <a:r>
              <a:rPr lang="zh-CN" altLang="en-US" sz="7000" dirty="0"/>
              <a:t>控制语句</a:t>
            </a:r>
            <a:endParaRPr lang="zh-CN" altLang="en-US" sz="7000" dirty="0"/>
          </a:p>
        </p:txBody>
      </p:sp>
      <p:sp>
        <p:nvSpPr>
          <p:cNvPr id="4" name="副标题 5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90000" lnSpcReduction="20000"/>
          </a:bodyPr>
          <a:p>
            <a:pPr algn="ctr">
              <a:lnSpc>
                <a:spcPct val="150000"/>
              </a:lnSpc>
              <a:buClrTx/>
              <a:buSzTx/>
              <a:buFontTx/>
            </a:pPr>
            <a:r>
              <a:rPr lang="en-US" altLang="zh-CN" sz="4000" dirty="0" err="1">
                <a:solidFill>
                  <a:srgbClr val="C00000"/>
                </a:solidFill>
                <a:latin typeface="+mn-ea"/>
                <a:ea typeface="+mn-ea"/>
                <a:cs typeface="Noto Sans Cond Blk" panose="020B0A06040504020204" pitchFamily="34"/>
              </a:rPr>
              <a:t>Youtube</a:t>
            </a:r>
            <a:r>
              <a:rPr lang="en-US" altLang="zh-CN" sz="4000" dirty="0" err="1">
                <a:latin typeface="+mn-ea"/>
                <a:ea typeface="+mn-ea"/>
                <a:cs typeface="Noto Sans Cond Blk" panose="020B0A06040504020204" pitchFamily="34"/>
              </a:rPr>
              <a:t>: hwdong</a:t>
            </a:r>
            <a:endParaRPr lang="en-US" altLang="zh-CN" sz="4000" dirty="0" err="1">
              <a:latin typeface="+mn-ea"/>
              <a:ea typeface="+mn-ea"/>
              <a:cs typeface="Noto Sans Cond Blk" panose="020B0A06040504020204" pitchFamily="34"/>
            </a:endParaRPr>
          </a:p>
          <a:p>
            <a:pPr algn="ctr">
              <a:lnSpc>
                <a:spcPct val="150000"/>
              </a:lnSpc>
              <a:buClrTx/>
              <a:buSzTx/>
              <a:buFontTx/>
            </a:pPr>
            <a:r>
              <a:rPr lang="zh-CN" altLang="en-US" sz="4000" dirty="0" err="1">
                <a:latin typeface="+mn-ea"/>
                <a:ea typeface="+mn-ea"/>
                <a:cs typeface="Noto Sans Cond Blk" panose="020B0A06040504020204" pitchFamily="34"/>
              </a:rPr>
              <a:t>博客</a:t>
            </a:r>
            <a:r>
              <a:rPr lang="en-US" altLang="zh-CN" sz="4000" dirty="0" err="1">
                <a:latin typeface="+mn-ea"/>
                <a:ea typeface="+mn-ea"/>
                <a:cs typeface="Noto Sans Cond Blk" panose="020B0A06040504020204" pitchFamily="34"/>
              </a:rPr>
              <a:t>： </a:t>
            </a:r>
            <a:r>
              <a:rPr lang="en-US" altLang="zh-CN" sz="4000" dirty="0" err="1">
                <a:latin typeface="+mn-ea"/>
                <a:ea typeface="+mn-ea"/>
                <a:cs typeface="Noto Sans Cond Blk" panose="020B0A06040504020204" pitchFamily="34"/>
                <a:hlinkClick r:id="rId1" action="ppaction://hlinkfile"/>
              </a:rPr>
              <a:t>https://hwdong-net.github.io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5640" y="369889"/>
            <a:ext cx="10515600" cy="605472"/>
          </a:xfrm>
        </p:spPr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/>
              <a:t>if</a:t>
            </a:r>
            <a:r>
              <a:rPr lang="zh-CN" altLang="zh-CN" dirty="0"/>
              <a:t>嵌套语句，需要注意</a:t>
            </a:r>
            <a:r>
              <a:rPr lang="en-US" altLang="zh-CN" dirty="0"/>
              <a:t>if-else</a:t>
            </a:r>
            <a:r>
              <a:rPr lang="zh-CN" altLang="zh-CN" dirty="0"/>
              <a:t>的匹配是从内到外的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0332" y="975360"/>
            <a:ext cx="5910959" cy="33223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5640" y="369889"/>
            <a:ext cx="10515600" cy="605472"/>
          </a:xfrm>
        </p:spPr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/>
              <a:t>if</a:t>
            </a:r>
            <a:r>
              <a:rPr lang="zh-CN" altLang="zh-CN" dirty="0"/>
              <a:t>嵌套语句，需要注意</a:t>
            </a:r>
            <a:r>
              <a:rPr lang="en-US" altLang="zh-CN" dirty="0"/>
              <a:t>if-else</a:t>
            </a:r>
            <a:r>
              <a:rPr lang="zh-CN" altLang="zh-CN" dirty="0"/>
              <a:t>的匹配是从内到外的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4322" y="1114425"/>
            <a:ext cx="6114551" cy="34474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8609"/>
            <a:ext cx="10515600" cy="1265872"/>
          </a:xfrm>
        </p:spPr>
        <p:txBody>
          <a:bodyPr/>
          <a:lstStyle/>
          <a:p>
            <a:r>
              <a:rPr lang="zh-CN" altLang="zh-CN" dirty="0"/>
              <a:t>为了表示正确的程序设计意图，可以借助于</a:t>
            </a:r>
            <a:r>
              <a:rPr lang="en-US" altLang="zh-CN" dirty="0"/>
              <a:t>{}</a:t>
            </a:r>
            <a:r>
              <a:rPr lang="zh-CN" altLang="zh-CN" dirty="0"/>
              <a:t>来控制</a:t>
            </a:r>
            <a:r>
              <a:rPr lang="en-US" altLang="zh-CN" dirty="0"/>
              <a:t>if</a:t>
            </a:r>
            <a:r>
              <a:rPr lang="zh-CN" altLang="zh-CN" dirty="0"/>
              <a:t>和</a:t>
            </a:r>
            <a:r>
              <a:rPr lang="en-US" altLang="zh-CN" dirty="0"/>
              <a:t>else</a:t>
            </a:r>
            <a:r>
              <a:rPr lang="zh-CN" altLang="zh-CN" dirty="0"/>
              <a:t>的匹配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7325" y="1463674"/>
            <a:ext cx="5467976" cy="34842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1325564"/>
          </a:xfrm>
        </p:spPr>
        <p:txBody>
          <a:bodyPr/>
          <a:lstStyle/>
          <a:p>
            <a:r>
              <a:rPr lang="zh-CN" altLang="zh-CN" dirty="0"/>
              <a:t>当一个</a:t>
            </a:r>
            <a:r>
              <a:rPr lang="en-US" altLang="zh-CN" dirty="0"/>
              <a:t>if</a:t>
            </a:r>
            <a:r>
              <a:rPr lang="zh-CN" altLang="zh-CN" dirty="0"/>
              <a:t>或</a:t>
            </a:r>
            <a:r>
              <a:rPr lang="en-US" altLang="zh-CN" dirty="0"/>
              <a:t>else</a:t>
            </a:r>
            <a:r>
              <a:rPr lang="zh-CN" altLang="zh-CN" dirty="0"/>
              <a:t>块里有多条语句时，也要用花括号</a:t>
            </a:r>
            <a:r>
              <a:rPr lang="en-US" altLang="zh-CN" dirty="0"/>
              <a:t>{}</a:t>
            </a:r>
            <a:r>
              <a:rPr lang="zh-CN" altLang="zh-CN" dirty="0"/>
              <a:t>括起来，不然其含义就不对了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467" y="1488756"/>
            <a:ext cx="5514431" cy="33880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1325564"/>
          </a:xfrm>
        </p:spPr>
        <p:txBody>
          <a:bodyPr/>
          <a:lstStyle/>
          <a:p>
            <a:r>
              <a:rPr lang="zh-CN" altLang="zh-CN" dirty="0"/>
              <a:t>当一个</a:t>
            </a:r>
            <a:r>
              <a:rPr lang="en-US" altLang="zh-CN" dirty="0"/>
              <a:t>if</a:t>
            </a:r>
            <a:r>
              <a:rPr lang="zh-CN" altLang="zh-CN" dirty="0"/>
              <a:t>或</a:t>
            </a:r>
            <a:r>
              <a:rPr lang="en-US" altLang="zh-CN" dirty="0"/>
              <a:t>else</a:t>
            </a:r>
            <a:r>
              <a:rPr lang="zh-CN" altLang="zh-CN" dirty="0"/>
              <a:t>块里有多条语句时，也要用花括号</a:t>
            </a:r>
            <a:r>
              <a:rPr lang="en-US" altLang="zh-CN" dirty="0"/>
              <a:t>{}</a:t>
            </a:r>
            <a:r>
              <a:rPr lang="zh-CN" altLang="zh-CN" dirty="0"/>
              <a:t>括起来，不然其含义就不对了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7052" y="1546860"/>
            <a:ext cx="5269108" cy="45288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switch</a:t>
            </a:r>
            <a:r>
              <a:rPr lang="zh-CN" altLang="zh-CN" dirty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696912"/>
          </a:xfrm>
        </p:spPr>
        <p:txBody>
          <a:bodyPr/>
          <a:lstStyle/>
          <a:p>
            <a:r>
              <a:rPr lang="zh-CN" altLang="en-US" dirty="0"/>
              <a:t>格式：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3150" y="2387600"/>
            <a:ext cx="6916434" cy="385063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7297" y="280670"/>
            <a:ext cx="7433748" cy="65062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3910" y="176164"/>
            <a:ext cx="6562090" cy="668183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210" y="347344"/>
            <a:ext cx="11560646" cy="29648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467" y="419100"/>
            <a:ext cx="9956025" cy="4254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简单语句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最简单的语句是只有一个分号的</a:t>
            </a:r>
            <a:r>
              <a:rPr lang="zh-CN" altLang="zh-CN" b="1" dirty="0"/>
              <a:t>空语句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；</a:t>
            </a:r>
            <a:endParaRPr lang="en-US" altLang="zh-CN" dirty="0"/>
          </a:p>
          <a:p>
            <a:r>
              <a:rPr lang="zh-CN" altLang="zh-CN" dirty="0"/>
              <a:t>变量定义语句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/>
              <a:t>    int </a:t>
            </a:r>
            <a:r>
              <a:rPr lang="en-US" altLang="zh-CN" dirty="0" err="1"/>
              <a:t>ival</a:t>
            </a:r>
            <a:r>
              <a:rPr lang="en-US" altLang="zh-CN" dirty="0"/>
              <a:t> = 3, </a:t>
            </a:r>
            <a:r>
              <a:rPr lang="en-US" altLang="zh-CN" dirty="0" err="1"/>
              <a:t>jval</a:t>
            </a:r>
            <a:r>
              <a:rPr lang="en-US" altLang="zh-CN" dirty="0"/>
              <a:t>;   </a:t>
            </a:r>
            <a:br>
              <a:rPr lang="en-US" altLang="zh-CN" dirty="0"/>
            </a:br>
            <a:r>
              <a:rPr lang="en-US" altLang="zh-CN" dirty="0"/>
              <a:t>    auto radius = 2.15;  </a:t>
            </a:r>
            <a:endParaRPr lang="zh-CN" altLang="zh-CN" dirty="0"/>
          </a:p>
          <a:p>
            <a:r>
              <a:rPr lang="zh-CN" altLang="en-US" dirty="0"/>
              <a:t>表达式后面跟一个分号；构成了</a:t>
            </a:r>
            <a:r>
              <a:rPr lang="zh-CN" altLang="en-US" b="1" dirty="0">
                <a:solidFill>
                  <a:srgbClr val="00B050"/>
                </a:solidFill>
              </a:rPr>
              <a:t>表达式语句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std::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ival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317" y="183197"/>
            <a:ext cx="8316636" cy="640048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219" y="607377"/>
            <a:ext cx="11059731" cy="377158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7602" y="677227"/>
            <a:ext cx="6208078" cy="37141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if/switch</a:t>
            </a:r>
            <a:r>
              <a:rPr lang="zh-CN" altLang="zh-CN" b="1" dirty="0"/>
              <a:t>语句中的初始化语句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8910" y="1864677"/>
            <a:ext cx="7184298" cy="156432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509" y="315277"/>
            <a:ext cx="6456215" cy="5384483"/>
          </a:xfrm>
          <a:prstGeom prst="rect">
            <a:avLst/>
          </a:prstGeom>
        </p:spPr>
      </p:pic>
      <p:sp>
        <p:nvSpPr>
          <p:cNvPr id="5" name="对话气泡: 矩形 4"/>
          <p:cNvSpPr/>
          <p:nvPr/>
        </p:nvSpPr>
        <p:spPr>
          <a:xfrm>
            <a:off x="6329680" y="4450080"/>
            <a:ext cx="5344160" cy="1391920"/>
          </a:xfrm>
          <a:prstGeom prst="wedgeRectCallout">
            <a:avLst>
              <a:gd name="adj1" fmla="val -64707"/>
              <a:gd name="adj2" fmla="val -46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800" dirty="0"/>
              <a:t>一个是代码更加简洁，另外，</a:t>
            </a:r>
            <a:r>
              <a:rPr lang="en-US" altLang="zh-CN" sz="2800" dirty="0"/>
              <a:t>var</a:t>
            </a:r>
            <a:r>
              <a:rPr lang="zh-CN" altLang="zh-CN" sz="2800" dirty="0"/>
              <a:t>只属于</a:t>
            </a:r>
            <a:r>
              <a:rPr lang="en-US" altLang="zh-CN" sz="2800" dirty="0"/>
              <a:t>if</a:t>
            </a:r>
            <a:r>
              <a:rPr lang="zh-CN" altLang="zh-CN" sz="2800" dirty="0"/>
              <a:t>语句，从而不会污染周围环境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5535" y="753744"/>
            <a:ext cx="8689524" cy="50069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8557" y="2286634"/>
            <a:ext cx="8788649" cy="3402965"/>
          </a:xfrm>
          <a:prstGeom prst="rect">
            <a:avLst/>
          </a:prstGeom>
        </p:spPr>
      </p:pic>
      <p:sp>
        <p:nvSpPr>
          <p:cNvPr id="5" name="对话气泡: 矩形 4"/>
          <p:cNvSpPr/>
          <p:nvPr/>
        </p:nvSpPr>
        <p:spPr>
          <a:xfrm>
            <a:off x="2468880" y="304800"/>
            <a:ext cx="7711440" cy="1493520"/>
          </a:xfrm>
          <a:prstGeom prst="wedgeRectCallout">
            <a:avLst>
              <a:gd name="adj1" fmla="val -26403"/>
              <a:gd name="adj2" fmla="val 89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800" dirty="0"/>
              <a:t>在</a:t>
            </a:r>
            <a:r>
              <a:rPr lang="en-US" altLang="zh-CN" sz="2800" dirty="0"/>
              <a:t>2</a:t>
            </a:r>
            <a:r>
              <a:rPr lang="zh-CN" altLang="zh-CN" sz="2800" dirty="0"/>
              <a:t>个</a:t>
            </a:r>
            <a:r>
              <a:rPr lang="en-US" altLang="zh-CN" sz="2800" dirty="0"/>
              <a:t>if</a:t>
            </a:r>
            <a:r>
              <a:rPr lang="zh-CN" altLang="zh-CN" sz="2800" dirty="0"/>
              <a:t>语句中都使用了同样的表示位置的变量</a:t>
            </a:r>
            <a:r>
              <a:rPr lang="en-US" altLang="zh-CN" sz="2800" dirty="0"/>
              <a:t>it</a:t>
            </a:r>
            <a:r>
              <a:rPr lang="zh-CN" altLang="zh-CN" sz="2800" dirty="0"/>
              <a:t>，避免了代码中过多的变量名，每个</a:t>
            </a:r>
            <a:r>
              <a:rPr lang="en-US" altLang="zh-CN" sz="2800" dirty="0"/>
              <a:t>it</a:t>
            </a:r>
            <a:r>
              <a:rPr lang="zh-CN" altLang="zh-CN" sz="2800" dirty="0"/>
              <a:t>只属于它所在的</a:t>
            </a:r>
            <a:r>
              <a:rPr lang="en-US" altLang="zh-CN" sz="2800" dirty="0"/>
              <a:t>if</a:t>
            </a:r>
            <a:r>
              <a:rPr lang="zh-CN" altLang="zh-CN" sz="2800" dirty="0"/>
              <a:t>语句。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循环语句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45297" y="3116010"/>
            <a:ext cx="2677885" cy="1746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800" dirty="0"/>
              <a:t>while</a:t>
            </a:r>
            <a:r>
              <a:rPr lang="zh-CN" altLang="en-US" sz="3800" dirty="0"/>
              <a:t>语句</a:t>
            </a:r>
            <a:r>
              <a:rPr lang="en-US" altLang="zh-CN" sz="3800" dirty="0"/>
              <a:t>   </a:t>
            </a:r>
            <a:br>
              <a:rPr lang="en-US" altLang="zh-CN" sz="3800" dirty="0"/>
            </a:br>
            <a:r>
              <a:rPr lang="en-US" altLang="zh-CN" sz="3800" dirty="0"/>
              <a:t>for</a:t>
            </a:r>
            <a:r>
              <a:rPr lang="zh-CN" altLang="en-US" sz="3800" dirty="0"/>
              <a:t>语句</a:t>
            </a:r>
            <a:endParaRPr lang="zh-CN" altLang="en-US" sz="3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9"/>
            <a:ext cx="2646680" cy="14589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while(</a:t>
            </a:r>
            <a:r>
              <a:rPr lang="zh-CN" altLang="en-US" dirty="0"/>
              <a:t>表达式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程序块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5730240" y="1652589"/>
            <a:ext cx="3378200" cy="15351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do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程序块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while(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表达式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); </a:t>
            </a:r>
            <a:endParaRPr lang="zh-CN" altLang="en-US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 </a:t>
            </a:r>
            <a:r>
              <a:rPr lang="en-US" altLang="zh-CN" dirty="0"/>
              <a:t>n</a:t>
            </a:r>
            <a:r>
              <a:rPr lang="zh-CN" altLang="en-US" dirty="0"/>
              <a:t>的阶乘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64805" y="701040"/>
            <a:ext cx="3607435" cy="647065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n! = 1*2*3...*n</a:t>
            </a:r>
            <a:endParaRPr 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056587" y="1390603"/>
            <a:ext cx="10515600" cy="4482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#include &lt;iostream&gt;</a:t>
            </a:r>
            <a:br>
              <a:rPr lang="en-US" sz="2000" dirty="0"/>
            </a:br>
            <a:r>
              <a:rPr lang="en-US" sz="2000" b="1" dirty="0"/>
              <a:t>using</a:t>
            </a:r>
            <a:r>
              <a:rPr lang="en-US" sz="2000" dirty="0"/>
              <a:t> </a:t>
            </a:r>
            <a:r>
              <a:rPr lang="en-US" sz="2000" b="1" dirty="0"/>
              <a:t>namespace</a:t>
            </a:r>
            <a:r>
              <a:rPr lang="en-US" sz="2000" dirty="0"/>
              <a:t> std;</a:t>
            </a:r>
            <a:br>
              <a:rPr lang="en-US" sz="2000" dirty="0"/>
            </a:br>
            <a:r>
              <a:rPr lang="en-US" sz="2000" dirty="0"/>
              <a:t>int main() {</a:t>
            </a:r>
            <a:br>
              <a:rPr lang="en-US" sz="2000" dirty="0"/>
            </a:br>
            <a:r>
              <a:rPr lang="en-US" sz="2000" dirty="0"/>
              <a:t>    int n, </a:t>
            </a:r>
            <a:r>
              <a:rPr lang="en-US" sz="2000" dirty="0" err="1"/>
              <a:t>i</a:t>
            </a:r>
            <a:r>
              <a:rPr lang="en-US" sz="2000" dirty="0"/>
              <a:t>{1}, factorial{1};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cout</a:t>
            </a:r>
            <a:r>
              <a:rPr lang="en-US" sz="2000" dirty="0"/>
              <a:t> &lt;&lt; "</a:t>
            </a:r>
            <a:r>
              <a:rPr lang="zh-CN" altLang="en-US" sz="2000" dirty="0"/>
              <a:t>请输入一个正整数</a:t>
            </a:r>
            <a:r>
              <a:rPr lang="en-US" sz="2000" dirty="0"/>
              <a:t>: ";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cin</a:t>
            </a:r>
            <a:r>
              <a:rPr lang="en-US" sz="2000" dirty="0"/>
              <a:t> &gt;&gt; n;</a:t>
            </a:r>
            <a:br>
              <a:rPr lang="en-US" sz="2000" dirty="0"/>
            </a:br>
            <a:r>
              <a:rPr lang="en-US" sz="2000" dirty="0"/>
              <a:t>    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/>
              <a:t>while</a:t>
            </a:r>
            <a:r>
              <a:rPr lang="en-US" sz="2000" dirty="0"/>
              <a:t> ( </a:t>
            </a:r>
            <a:r>
              <a:rPr lang="en-US" sz="2000" dirty="0" err="1"/>
              <a:t>i</a:t>
            </a:r>
            <a:r>
              <a:rPr lang="en-US" sz="2000" dirty="0"/>
              <a:t> &lt;= n) {       //</a:t>
            </a:r>
            <a:r>
              <a:rPr lang="zh-CN" altLang="en-US" sz="2000" dirty="0"/>
              <a:t>只要</a:t>
            </a:r>
            <a:r>
              <a:rPr lang="en-US" sz="2000" dirty="0" err="1"/>
              <a:t>i</a:t>
            </a:r>
            <a:r>
              <a:rPr lang="zh-CN" altLang="en-US" sz="2000" dirty="0"/>
              <a:t>小于等于</a:t>
            </a:r>
            <a:r>
              <a:rPr lang="en-US" sz="2000" dirty="0"/>
              <a:t>n</a:t>
            </a:r>
            <a:r>
              <a:rPr lang="zh-CN" altLang="en-US" sz="2000" dirty="0"/>
              <a:t>，就一直执行</a:t>
            </a:r>
            <a:r>
              <a:rPr lang="en-US" sz="2000" dirty="0"/>
              <a:t>while</a:t>
            </a:r>
            <a:r>
              <a:rPr lang="zh-CN" altLang="en-US" sz="2000" dirty="0"/>
              <a:t>循环体</a:t>
            </a:r>
            <a:br>
              <a:rPr lang="en-US" sz="2000" dirty="0"/>
            </a:br>
            <a:r>
              <a:rPr lang="en-US" sz="2000" dirty="0"/>
              <a:t>        factorial *= </a:t>
            </a:r>
            <a:r>
              <a:rPr lang="en-US" sz="2000" dirty="0" err="1"/>
              <a:t>i</a:t>
            </a:r>
            <a:r>
              <a:rPr lang="en-US" sz="2000" dirty="0"/>
              <a:t>;       </a:t>
            </a:r>
            <a:r>
              <a:rPr lang="en-US" sz="2000" i="1" dirty="0"/>
              <a:t>//factorial = factorial * </a:t>
            </a:r>
            <a:r>
              <a:rPr lang="en-US" sz="2000" i="1" dirty="0" err="1"/>
              <a:t>i</a:t>
            </a:r>
            <a:r>
              <a:rPr lang="en-US" sz="2000" i="1" dirty="0"/>
              <a:t>;</a:t>
            </a:r>
            <a:br>
              <a:rPr lang="en-US" sz="2000" i="1" dirty="0"/>
            </a:br>
            <a:r>
              <a:rPr lang="en-US" sz="2000" dirty="0"/>
              <a:t>        ++</a:t>
            </a:r>
            <a:r>
              <a:rPr lang="en-US" sz="2000" dirty="0" err="1"/>
              <a:t>i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cout</a:t>
            </a:r>
            <a:r>
              <a:rPr lang="en-US" sz="2000" dirty="0"/>
              <a:t>&lt;&lt; n &lt;&lt;"</a:t>
            </a:r>
            <a:r>
              <a:rPr lang="zh-CN" altLang="en-US" sz="2000" dirty="0"/>
              <a:t>的阶乘是：</a:t>
            </a:r>
            <a:r>
              <a:rPr lang="en-US" sz="2000" dirty="0"/>
              <a:t>= "&lt;&lt; factorial;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/>
              <a:t>return</a:t>
            </a:r>
            <a:r>
              <a:rPr lang="en-US" sz="2000" dirty="0"/>
              <a:t> 0;</a:t>
            </a:r>
            <a:br>
              <a:rPr lang="en-US" sz="2000" dirty="0"/>
            </a:br>
            <a:r>
              <a:rPr lang="en-US" sz="2000" dirty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复合语句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2704"/>
            <a:ext cx="10515600" cy="4486275"/>
          </a:xfrm>
        </p:spPr>
        <p:txBody>
          <a:bodyPr/>
          <a:lstStyle/>
          <a:p>
            <a:r>
              <a:rPr lang="zh-CN" altLang="zh-CN" dirty="0"/>
              <a:t>花括号</a:t>
            </a:r>
            <a:r>
              <a:rPr lang="en-US" altLang="zh-CN" dirty="0"/>
              <a:t>{</a:t>
            </a:r>
            <a:r>
              <a:rPr lang="zh-CN" altLang="zh-CN" dirty="0"/>
              <a:t>和</a:t>
            </a:r>
            <a:r>
              <a:rPr lang="en-US" altLang="zh-CN" dirty="0"/>
              <a:t>}</a:t>
            </a:r>
            <a:r>
              <a:rPr lang="zh-CN" altLang="zh-CN" dirty="0"/>
              <a:t>括起来的一系列语句构成一个</a:t>
            </a:r>
            <a:r>
              <a:rPr lang="zh-CN" altLang="zh-CN" b="1" dirty="0"/>
              <a:t>复合语句</a:t>
            </a:r>
            <a:r>
              <a:rPr lang="zh-CN" altLang="zh-CN" dirty="0"/>
              <a:t>（也称为</a:t>
            </a:r>
            <a:r>
              <a:rPr lang="zh-CN" altLang="zh-CN" b="1" dirty="0"/>
              <a:t>程序块</a:t>
            </a:r>
            <a:r>
              <a:rPr lang="zh-CN" altLang="zh-CN" dirty="0"/>
              <a:t>或</a:t>
            </a:r>
            <a:r>
              <a:rPr lang="zh-CN" altLang="zh-CN" b="1" dirty="0"/>
              <a:t>语句块</a:t>
            </a:r>
            <a:r>
              <a:rPr lang="zh-CN" altLang="zh-CN" dirty="0"/>
              <a:t>）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2737" y="1946683"/>
            <a:ext cx="4564497" cy="465959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176074" y="3863074"/>
            <a:ext cx="2488677" cy="1781666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570928" y="2901541"/>
            <a:ext cx="5235020" cy="370473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计算键盘输入成绩的平均分</a:t>
            </a:r>
            <a:endParaRPr 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953135" y="1494155"/>
            <a:ext cx="10973435" cy="44824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auto</a:t>
            </a:r>
            <a:r>
              <a:rPr lang="en-US" dirty="0"/>
              <a:t> score{0}, average{ 0 };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auto </a:t>
            </a:r>
            <a:r>
              <a:rPr lang="en-US" dirty="0"/>
              <a:t>num{ 0 };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while </a:t>
            </a:r>
            <a:r>
              <a:rPr lang="en-US" dirty="0"/>
              <a:t>(std::</a:t>
            </a:r>
            <a:r>
              <a:rPr lang="en-US" dirty="0" err="1"/>
              <a:t>cin</a:t>
            </a:r>
            <a:r>
              <a:rPr lang="en-US" dirty="0"/>
              <a:t> &gt;&gt; score)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average += score;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num++;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     std::</a:t>
            </a:r>
            <a:r>
              <a:rPr lang="en-US" dirty="0" err="1">
                <a:sym typeface="+mn-ea"/>
              </a:rPr>
              <a:t>cout</a:t>
            </a:r>
            <a:r>
              <a:rPr lang="en-US" dirty="0">
                <a:sym typeface="+mn-ea"/>
              </a:rPr>
              <a:t> &lt;&lt; "</a:t>
            </a:r>
            <a:r>
              <a:rPr lang="zh-CN" altLang="en-US" dirty="0">
                <a:sym typeface="+mn-ea"/>
              </a:rPr>
              <a:t>平均成绩是：</a:t>
            </a:r>
            <a:r>
              <a:rPr lang="en-US" dirty="0">
                <a:sym typeface="+mn-ea"/>
              </a:rPr>
              <a:t>" &lt;&lt; average / num </a:t>
            </a:r>
            <a:br>
              <a:rPr lang="en-US" dirty="0">
                <a:sym typeface="+mn-ea"/>
              </a:rPr>
            </a:br>
            <a:r>
              <a:rPr lang="en-US" dirty="0">
                <a:sym typeface="+mn-ea"/>
              </a:rPr>
              <a:t>               &lt;&lt; std::</a:t>
            </a:r>
            <a:r>
              <a:rPr lang="en-US" dirty="0" err="1">
                <a:sym typeface="+mn-ea"/>
              </a:rPr>
              <a:t>endl</a:t>
            </a:r>
            <a:r>
              <a:rPr lang="en-US" dirty="0">
                <a:sym typeface="+mn-ea"/>
              </a:rPr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break</a:t>
            </a:r>
            <a:r>
              <a:rPr lang="zh-CN" altLang="en-US" b="1" dirty="0"/>
              <a:t>：跳出循环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986" y="1791092"/>
            <a:ext cx="93796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double</a:t>
            </a:r>
            <a:r>
              <a:rPr lang="en-US" sz="2400" dirty="0"/>
              <a:t> score, average{ 0 };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auto</a:t>
            </a:r>
            <a:r>
              <a:rPr lang="en-US" sz="2400" dirty="0"/>
              <a:t> num{ 0 };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while</a:t>
            </a:r>
            <a:r>
              <a:rPr lang="en-US" sz="2400" dirty="0"/>
              <a:t>(std::</a:t>
            </a:r>
            <a:r>
              <a:rPr lang="en-US" sz="2400" dirty="0" err="1"/>
              <a:t>cin</a:t>
            </a:r>
            <a:r>
              <a:rPr lang="en-US" sz="2400" dirty="0"/>
              <a:t> &gt;&gt; score){</a:t>
            </a:r>
            <a:endParaRPr lang="en-US" sz="2400" dirty="0"/>
          </a:p>
          <a:p>
            <a:r>
              <a:rPr lang="en-US" sz="2400" dirty="0"/>
              <a:t>		</a:t>
            </a:r>
            <a:r>
              <a:rPr lang="en-US" sz="2400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 (score &lt; 0)</a:t>
            </a:r>
            <a:endParaRPr lang="en-US" sz="2400" dirty="0"/>
          </a:p>
          <a:p>
            <a:r>
              <a:rPr lang="en-US" sz="2400" dirty="0"/>
              <a:t>			</a:t>
            </a:r>
            <a:r>
              <a:rPr lang="en-US" sz="2400" dirty="0">
                <a:solidFill>
                  <a:srgbClr val="C00000"/>
                </a:solidFill>
              </a:rPr>
              <a:t>break</a:t>
            </a:r>
            <a:r>
              <a:rPr lang="en-US" sz="2400" dirty="0"/>
              <a:t>;             //</a:t>
            </a:r>
            <a:r>
              <a:rPr lang="zh-CN" altLang="en-US" sz="2400" dirty="0"/>
              <a:t>跳出</a:t>
            </a:r>
            <a:r>
              <a:rPr lang="en-US" sz="2400" dirty="0"/>
              <a:t>while</a:t>
            </a:r>
            <a:r>
              <a:rPr lang="zh-CN" altLang="en-US" sz="2400" dirty="0"/>
              <a:t>循环</a:t>
            </a:r>
            <a:endParaRPr lang="en-US" sz="2400" dirty="0"/>
          </a:p>
          <a:p>
            <a:r>
              <a:rPr lang="en-US" sz="2400" dirty="0"/>
              <a:t>		 average += score;</a:t>
            </a:r>
            <a:endParaRPr lang="en-US" sz="2400" dirty="0"/>
          </a:p>
          <a:p>
            <a:r>
              <a:rPr lang="en-US" sz="2400" dirty="0"/>
              <a:t>		num++;</a:t>
            </a:r>
            <a:endParaRPr lang="en-US" sz="2400" dirty="0"/>
          </a:p>
          <a:p>
            <a:r>
              <a:rPr lang="en-US" sz="2400" dirty="0"/>
              <a:t>	}</a:t>
            </a:r>
            <a:endParaRPr lang="en-US" sz="2400" dirty="0"/>
          </a:p>
          <a:p>
            <a:r>
              <a:rPr lang="en-US" sz="2400" dirty="0"/>
              <a:t>	std::</a:t>
            </a:r>
            <a:r>
              <a:rPr lang="en-US" sz="2400" dirty="0" err="1"/>
              <a:t>cout</a:t>
            </a:r>
            <a:r>
              <a:rPr lang="en-US" sz="2400" dirty="0"/>
              <a:t> &lt;&lt; "</a:t>
            </a:r>
            <a:r>
              <a:rPr lang="zh-CN" altLang="en-US" sz="2400" dirty="0"/>
              <a:t>平均成绩是：</a:t>
            </a:r>
            <a:r>
              <a:rPr lang="en-US" sz="2400" dirty="0"/>
              <a:t>" &lt;&lt; average / num &lt;&lt; std::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do-while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2061180"/>
          </a:xfrm>
        </p:spPr>
        <p:txBody>
          <a:bodyPr/>
          <a:lstStyle/>
          <a:p>
            <a:r>
              <a:rPr lang="en-US" dirty="0"/>
              <a:t>while</a:t>
            </a:r>
            <a:r>
              <a:rPr lang="zh-CN" altLang="en-US" dirty="0"/>
              <a:t>语句的另外一个变种是所谓的</a:t>
            </a:r>
            <a:r>
              <a:rPr lang="en-US" b="1" dirty="0"/>
              <a:t>do-while</a:t>
            </a:r>
            <a:r>
              <a:rPr lang="zh-CN" altLang="en-US" dirty="0"/>
              <a:t>语句。</a:t>
            </a:r>
            <a:endParaRPr lang="en-US" dirty="0"/>
          </a:p>
          <a:p>
            <a:pPr marL="457200" lvl="1" indent="0" latinLnBrk="1">
              <a:buNone/>
            </a:pPr>
            <a:r>
              <a:rPr lang="en-US" b="1" dirty="0"/>
              <a:t>do</a:t>
            </a:r>
            <a:br>
              <a:rPr lang="en-US" dirty="0"/>
            </a:br>
            <a:r>
              <a:rPr lang="en-US" dirty="0"/>
              <a:t>    </a:t>
            </a:r>
            <a:r>
              <a:rPr lang="zh-CN" altLang="en-US" dirty="0"/>
              <a:t>程序块</a:t>
            </a:r>
            <a:br>
              <a:rPr lang="en-US" dirty="0"/>
            </a:br>
            <a:r>
              <a:rPr lang="en-US" b="1" dirty="0"/>
              <a:t>while</a:t>
            </a:r>
            <a:r>
              <a:rPr lang="en-US" dirty="0"/>
              <a:t>(</a:t>
            </a:r>
            <a:r>
              <a:rPr lang="zh-CN" altLang="en-US" dirty="0"/>
              <a:t>表达式</a:t>
            </a:r>
            <a:r>
              <a:rPr lang="en-US" dirty="0"/>
              <a:t>);  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do-while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dirty="0"/>
              <a:t>      double score, average{0};</a:t>
            </a:r>
            <a:endParaRPr lang="en-US" sz="3800" dirty="0"/>
          </a:p>
          <a:p>
            <a:pPr marL="0" indent="0">
              <a:buNone/>
            </a:pPr>
            <a:r>
              <a:rPr lang="en-US" sz="3800" dirty="0"/>
              <a:t>	auto num{0};</a:t>
            </a:r>
            <a:endParaRPr lang="en-US" sz="3800" dirty="0"/>
          </a:p>
          <a:p>
            <a:pPr marL="0" indent="0">
              <a:buNone/>
            </a:pPr>
            <a:r>
              <a:rPr lang="en-US" sz="3800" dirty="0"/>
              <a:t>	std::</a:t>
            </a:r>
            <a:r>
              <a:rPr lang="en-US" sz="3800" dirty="0" err="1"/>
              <a:t>cin</a:t>
            </a:r>
            <a:r>
              <a:rPr lang="en-US" sz="3800" dirty="0"/>
              <a:t> &gt;&gt; score;          //</a:t>
            </a:r>
            <a:r>
              <a:rPr lang="zh-CN" altLang="en-US" sz="3800" dirty="0"/>
              <a:t>注意：先输入得到一个分数</a:t>
            </a:r>
            <a:endParaRPr lang="en-US" sz="3800" dirty="0"/>
          </a:p>
          <a:p>
            <a:pPr marL="0" indent="0">
              <a:buNone/>
            </a:pPr>
            <a:r>
              <a:rPr lang="en-US" sz="3800" dirty="0"/>
              <a:t>	</a:t>
            </a:r>
            <a:r>
              <a:rPr lang="en-US" sz="3800" dirty="0">
                <a:solidFill>
                  <a:srgbClr val="C00000"/>
                </a:solidFill>
              </a:rPr>
              <a:t>do</a:t>
            </a:r>
            <a:r>
              <a:rPr lang="en-US" sz="3800" dirty="0"/>
              <a:t> {</a:t>
            </a:r>
            <a:endParaRPr lang="en-US" sz="3800" dirty="0"/>
          </a:p>
          <a:p>
            <a:pPr marL="0" indent="0">
              <a:buNone/>
            </a:pPr>
            <a:r>
              <a:rPr lang="en-US" sz="3800" dirty="0"/>
              <a:t>		if (score &lt; 0)</a:t>
            </a:r>
            <a:endParaRPr lang="en-US" sz="3800" dirty="0"/>
          </a:p>
          <a:p>
            <a:pPr marL="0" indent="0">
              <a:buNone/>
            </a:pPr>
            <a:r>
              <a:rPr lang="en-US" sz="3800" dirty="0"/>
              <a:t>			break;          //</a:t>
            </a:r>
            <a:r>
              <a:rPr lang="zh-CN" altLang="en-US" sz="3800" dirty="0"/>
              <a:t>跳出</a:t>
            </a:r>
            <a:r>
              <a:rPr lang="en-US" sz="3800" dirty="0"/>
              <a:t>while</a:t>
            </a:r>
            <a:r>
              <a:rPr lang="zh-CN" altLang="en-US" sz="3800" dirty="0"/>
              <a:t>循环</a:t>
            </a:r>
            <a:endParaRPr lang="en-US" sz="3800" dirty="0"/>
          </a:p>
          <a:p>
            <a:pPr marL="0" indent="0">
              <a:buNone/>
            </a:pPr>
            <a:r>
              <a:rPr lang="en-US" sz="3800" dirty="0"/>
              <a:t>		average += score;</a:t>
            </a:r>
            <a:endParaRPr lang="en-US" sz="3800" dirty="0"/>
          </a:p>
          <a:p>
            <a:pPr marL="0" indent="0">
              <a:buNone/>
            </a:pPr>
            <a:r>
              <a:rPr lang="en-US" sz="3800" dirty="0"/>
              <a:t>		num++;</a:t>
            </a:r>
            <a:endParaRPr lang="en-US" sz="3800" dirty="0"/>
          </a:p>
          <a:p>
            <a:pPr marL="0" indent="0">
              <a:buNone/>
            </a:pPr>
            <a:r>
              <a:rPr lang="en-US" sz="3800" dirty="0"/>
              <a:t>	} </a:t>
            </a:r>
            <a:r>
              <a:rPr lang="en-US" sz="3800" dirty="0">
                <a:solidFill>
                  <a:srgbClr val="C00000"/>
                </a:solidFill>
              </a:rPr>
              <a:t>while </a:t>
            </a:r>
            <a:r>
              <a:rPr lang="en-US" sz="3800" dirty="0"/>
              <a:t>(std::</a:t>
            </a:r>
            <a:r>
              <a:rPr lang="en-US" sz="3800" dirty="0" err="1"/>
              <a:t>cin</a:t>
            </a:r>
            <a:r>
              <a:rPr lang="en-US" sz="3800" dirty="0"/>
              <a:t> &gt;&gt; score)</a:t>
            </a:r>
            <a:r>
              <a:rPr lang="en-US" sz="3800" dirty="0">
                <a:solidFill>
                  <a:srgbClr val="C00000"/>
                </a:solidFill>
              </a:rPr>
              <a:t>;</a:t>
            </a:r>
            <a:endParaRPr lang="en-US" sz="3800" dirty="0">
              <a:solidFill>
                <a:srgbClr val="C00000"/>
              </a:solidFill>
            </a:endParaRPr>
          </a:p>
          <a:p>
            <a:pPr marL="0" indent="0" latinLnBrk="1">
              <a:buNone/>
            </a:pPr>
            <a:r>
              <a:rPr lang="en-US" sz="3800" dirty="0"/>
              <a:t>	std::</a:t>
            </a:r>
            <a:r>
              <a:rPr lang="en-US" sz="3800" dirty="0" err="1"/>
              <a:t>cout</a:t>
            </a:r>
            <a:r>
              <a:rPr lang="en-US" sz="3800" dirty="0"/>
              <a:t> &lt;&lt; "</a:t>
            </a:r>
            <a:r>
              <a:rPr lang="zh-CN" altLang="en-US" sz="3800" dirty="0"/>
              <a:t>平均成绩是：</a:t>
            </a:r>
            <a:r>
              <a:rPr lang="en-US" sz="3800" dirty="0"/>
              <a:t>" &lt;&lt; average / num &lt;&lt; std::</a:t>
            </a:r>
            <a:r>
              <a:rPr lang="en-US" sz="3800" dirty="0" err="1"/>
              <a:t>endl</a:t>
            </a:r>
            <a:r>
              <a:rPr lang="en-US" sz="3800" dirty="0"/>
              <a:t>;</a:t>
            </a:r>
            <a:endParaRPr lang="en-US" sz="3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对话气泡: 矩形 3"/>
          <p:cNvSpPr/>
          <p:nvPr/>
        </p:nvSpPr>
        <p:spPr>
          <a:xfrm>
            <a:off x="7891610" y="5456947"/>
            <a:ext cx="2516956" cy="546755"/>
          </a:xfrm>
          <a:prstGeom prst="wedgeRectCallout">
            <a:avLst>
              <a:gd name="adj1" fmla="val -69848"/>
              <a:gd name="adj2" fmla="val 28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不要忘记分号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10515600" cy="1325563"/>
          </a:xfrm>
        </p:spPr>
        <p:txBody>
          <a:bodyPr/>
          <a:lstStyle/>
          <a:p>
            <a:r>
              <a:rPr lang="en-US" b="1" dirty="0"/>
              <a:t>continue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1608"/>
            <a:ext cx="10515600" cy="4486275"/>
          </a:xfrm>
        </p:spPr>
        <p:txBody>
          <a:bodyPr/>
          <a:lstStyle/>
          <a:p>
            <a:r>
              <a:rPr lang="zh-CN" altLang="en-US" dirty="0"/>
              <a:t>关键字</a:t>
            </a:r>
            <a:r>
              <a:rPr lang="en-US" b="1" dirty="0"/>
              <a:t>continue</a:t>
            </a:r>
            <a:r>
              <a:rPr lang="zh-CN" altLang="en-US" dirty="0"/>
              <a:t>用于直接中断循环体里的后续语句执行，回到循环开头重新执行循环。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9045" y="2544778"/>
            <a:ext cx="7052771" cy="401754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循环语句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12363" y="3365368"/>
            <a:ext cx="81824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//</a:t>
            </a:r>
            <a:r>
              <a:rPr lang="zh-CN" altLang="en-US" sz="2400" dirty="0"/>
              <a:t>计算</a:t>
            </a:r>
            <a:r>
              <a:rPr lang="en-US" sz="2400" dirty="0"/>
              <a:t>1</a:t>
            </a:r>
            <a:r>
              <a:rPr lang="zh-CN" altLang="en-US" sz="2400" dirty="0"/>
              <a:t>到</a:t>
            </a:r>
            <a:r>
              <a:rPr lang="en-US" sz="2400" dirty="0"/>
              <a:t>100</a:t>
            </a:r>
            <a:r>
              <a:rPr lang="zh-CN" altLang="en-US" sz="2400" dirty="0"/>
              <a:t>整数之和的代码：</a:t>
            </a:r>
            <a:endParaRPr lang="en-US" altLang="zh-CN" sz="2400" dirty="0"/>
          </a:p>
          <a:p>
            <a:endParaRPr lang="en-US" sz="2400" dirty="0"/>
          </a:p>
          <a:p>
            <a:pPr latinLnBrk="1"/>
            <a:r>
              <a:rPr lang="en-US" sz="2400" dirty="0"/>
              <a:t>auto s{0} ;</a:t>
            </a:r>
            <a:br>
              <a:rPr lang="en-US" sz="2400" dirty="0"/>
            </a:br>
            <a:r>
              <a:rPr lang="en-US" sz="2400" b="1" dirty="0"/>
              <a:t>for</a:t>
            </a:r>
            <a:r>
              <a:rPr lang="en-US" sz="2400" dirty="0"/>
              <a:t>(auto </a:t>
            </a:r>
            <a:r>
              <a:rPr lang="en-US" sz="2400" dirty="0" err="1"/>
              <a:t>i</a:t>
            </a:r>
            <a:r>
              <a:rPr lang="en-US" sz="2400" dirty="0"/>
              <a:t>{1} ; </a:t>
            </a:r>
            <a:r>
              <a:rPr lang="en-US" sz="2400" dirty="0" err="1"/>
              <a:t>i</a:t>
            </a:r>
            <a:r>
              <a:rPr lang="en-US" sz="2400" dirty="0"/>
              <a:t>&lt;=100;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  <a:br>
              <a:rPr lang="en-US" sz="2400" dirty="0"/>
            </a:br>
            <a:r>
              <a:rPr lang="en-US" sz="2400" dirty="0"/>
              <a:t>    s +=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std::</a:t>
            </a:r>
            <a:r>
              <a:rPr lang="en-US" sz="2400" dirty="0" err="1"/>
              <a:t>cout</a:t>
            </a:r>
            <a:r>
              <a:rPr lang="en-US" sz="2400" dirty="0"/>
              <a:t>&lt;&lt;"1</a:t>
            </a:r>
            <a:r>
              <a:rPr lang="zh-CN" altLang="en-US" sz="2400" dirty="0"/>
              <a:t>到</a:t>
            </a:r>
            <a:r>
              <a:rPr lang="en-US" sz="2400" dirty="0"/>
              <a:t>100</a:t>
            </a:r>
            <a:r>
              <a:rPr lang="zh-CN" altLang="en-US" sz="2400" dirty="0"/>
              <a:t>之间的整数之和是：</a:t>
            </a:r>
            <a:r>
              <a:rPr lang="en-US" sz="2400" dirty="0"/>
              <a:t>"&lt;&lt;s&lt;&lt;std::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  <a:endParaRPr lang="en-US" sz="2400" dirty="0"/>
          </a:p>
          <a:p>
            <a:endParaRPr 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762027" y="1775530"/>
            <a:ext cx="9116505" cy="124104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for</a:t>
            </a:r>
            <a:r>
              <a:rPr lang="en-US" altLang="zh-CN" dirty="0"/>
              <a:t> (</a:t>
            </a:r>
            <a:r>
              <a:rPr lang="zh-CN" altLang="en-US" dirty="0"/>
              <a:t>初始表达式</a:t>
            </a:r>
            <a:r>
              <a:rPr lang="en-US" altLang="zh-CN" dirty="0"/>
              <a:t>;  </a:t>
            </a:r>
            <a:r>
              <a:rPr lang="zh-CN" altLang="en-US" dirty="0"/>
              <a:t>条件表达式</a:t>
            </a:r>
            <a:r>
              <a:rPr lang="en-US" altLang="zh-CN" dirty="0"/>
              <a:t>;  </a:t>
            </a:r>
            <a:r>
              <a:rPr lang="zh-CN" altLang="en-US" dirty="0"/>
              <a:t>后处理表达式</a:t>
            </a:r>
            <a:r>
              <a:rPr lang="en-US" altLang="zh-CN" dirty="0"/>
              <a:t>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     程序块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2027" y="1775530"/>
            <a:ext cx="9116505" cy="124104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for</a:t>
            </a:r>
            <a:r>
              <a:rPr lang="en-US" altLang="zh-CN" dirty="0"/>
              <a:t> (</a:t>
            </a:r>
            <a:r>
              <a:rPr lang="zh-CN" altLang="en-US" dirty="0"/>
              <a:t>初始表达式</a:t>
            </a:r>
            <a:r>
              <a:rPr lang="en-US" altLang="zh-CN" dirty="0"/>
              <a:t>;  </a:t>
            </a:r>
            <a:r>
              <a:rPr lang="zh-CN" altLang="en-US" dirty="0"/>
              <a:t>条件表达式</a:t>
            </a:r>
            <a:r>
              <a:rPr lang="en-US" altLang="zh-CN" dirty="0"/>
              <a:t>;  </a:t>
            </a:r>
            <a:r>
              <a:rPr lang="zh-CN" altLang="en-US" dirty="0"/>
              <a:t>后处理表达式</a:t>
            </a:r>
            <a:r>
              <a:rPr lang="en-US" altLang="zh-CN" dirty="0"/>
              <a:t>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     程序块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35291" y="3205113"/>
            <a:ext cx="8182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等价于</a:t>
            </a:r>
            <a:endParaRPr 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1725891" y="3869852"/>
            <a:ext cx="9116505" cy="1241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zh-CN" altLang="en-US" dirty="0"/>
              <a:t>初始化表达式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/>
              <a:t>while</a:t>
            </a:r>
            <a:r>
              <a:rPr lang="en-US" dirty="0"/>
              <a:t>(</a:t>
            </a:r>
            <a:r>
              <a:rPr lang="zh-CN" altLang="en-US" dirty="0"/>
              <a:t>表达式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  </a:t>
            </a:r>
            <a:r>
              <a:rPr lang="zh-CN" altLang="en-US" dirty="0"/>
              <a:t>程序块</a:t>
            </a:r>
            <a:br>
              <a:rPr lang="en-US" dirty="0"/>
            </a:br>
            <a:r>
              <a:rPr lang="en-US" dirty="0"/>
              <a:t>    </a:t>
            </a:r>
            <a:r>
              <a:rPr lang="zh-CN" altLang="en-US" dirty="0"/>
              <a:t>后处理表达式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9030" y="1568142"/>
            <a:ext cx="9116505" cy="656584"/>
          </a:xfrm>
        </p:spPr>
        <p:txBody>
          <a:bodyPr/>
          <a:lstStyle/>
          <a:p>
            <a:r>
              <a:rPr lang="zh-CN" altLang="en-US" dirty="0"/>
              <a:t>求平均分的程序可以写成等价的</a:t>
            </a:r>
            <a:r>
              <a:rPr lang="en-US" dirty="0"/>
              <a:t>for</a:t>
            </a:r>
            <a:r>
              <a:rPr lang="zh-CN" altLang="en-US" dirty="0"/>
              <a:t>语句形式：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4400" y="2328420"/>
            <a:ext cx="103129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double score, average{ 0 };</a:t>
            </a:r>
            <a:endParaRPr lang="en-US" sz="2400" dirty="0"/>
          </a:p>
          <a:p>
            <a:r>
              <a:rPr lang="en-US" sz="2400" dirty="0"/>
              <a:t>	auto num{ 0 };</a:t>
            </a:r>
            <a:endParaRPr lang="en-US" sz="2400" dirty="0"/>
          </a:p>
          <a:p>
            <a:r>
              <a:rPr lang="en-US" sz="2400" dirty="0"/>
              <a:t>	for(; std::</a:t>
            </a:r>
            <a:r>
              <a:rPr lang="en-US" sz="2400" dirty="0" err="1"/>
              <a:t>cin</a:t>
            </a:r>
            <a:r>
              <a:rPr lang="en-US" sz="2400" dirty="0"/>
              <a:t> &gt;&gt; score; ){</a:t>
            </a:r>
            <a:endParaRPr lang="en-US" sz="2400" dirty="0"/>
          </a:p>
          <a:p>
            <a:r>
              <a:rPr lang="en-US" sz="2400" dirty="0"/>
              <a:t>		</a:t>
            </a:r>
            <a:r>
              <a:rPr lang="en-US" sz="2400" b="1" dirty="0"/>
              <a:t>if</a:t>
            </a:r>
            <a:r>
              <a:rPr lang="en-US" sz="2400" dirty="0"/>
              <a:t> (score &lt; 0)</a:t>
            </a:r>
            <a:endParaRPr lang="en-US" sz="2400" dirty="0"/>
          </a:p>
          <a:p>
            <a:r>
              <a:rPr lang="en-US" sz="2400" dirty="0"/>
              <a:t>			</a:t>
            </a:r>
            <a:r>
              <a:rPr lang="en-US" sz="2400" b="1" dirty="0"/>
              <a:t>break</a:t>
            </a:r>
            <a:r>
              <a:rPr lang="en-US" sz="2400" dirty="0"/>
              <a:t>;  //</a:t>
            </a:r>
            <a:r>
              <a:rPr lang="zh-CN" altLang="en-US" sz="2400" dirty="0"/>
              <a:t>跳出</a:t>
            </a:r>
            <a:r>
              <a:rPr lang="en-US" sz="2400" dirty="0"/>
              <a:t>while</a:t>
            </a:r>
            <a:r>
              <a:rPr lang="zh-CN" altLang="en-US" sz="2400" dirty="0"/>
              <a:t>循环</a:t>
            </a:r>
            <a:endParaRPr lang="en-US" sz="2400" dirty="0"/>
          </a:p>
          <a:p>
            <a:r>
              <a:rPr lang="en-US" sz="2400" dirty="0"/>
              <a:t>		average += score;</a:t>
            </a:r>
            <a:endParaRPr lang="en-US" sz="2400" dirty="0"/>
          </a:p>
          <a:p>
            <a:r>
              <a:rPr lang="en-US" sz="2400" dirty="0"/>
              <a:t>		num++;</a:t>
            </a:r>
            <a:endParaRPr lang="en-US" sz="2400" dirty="0"/>
          </a:p>
          <a:p>
            <a:r>
              <a:rPr lang="en-US" sz="2400" dirty="0"/>
              <a:t>	}</a:t>
            </a:r>
            <a:endParaRPr lang="en-US" sz="2400" dirty="0"/>
          </a:p>
          <a:p>
            <a:r>
              <a:rPr lang="en-US" sz="2400" dirty="0"/>
              <a:t>	std::</a:t>
            </a:r>
            <a:r>
              <a:rPr lang="en-US" sz="2400" dirty="0" err="1"/>
              <a:t>cout</a:t>
            </a:r>
            <a:r>
              <a:rPr lang="en-US" sz="2400" dirty="0"/>
              <a:t> &lt;&lt; "</a:t>
            </a:r>
            <a:r>
              <a:rPr lang="zh-CN" altLang="en-US" sz="2400" dirty="0"/>
              <a:t>平均成绩是：</a:t>
            </a:r>
            <a:r>
              <a:rPr lang="en-US" sz="2400" dirty="0"/>
              <a:t>" &lt;&lt; average / num &lt;&lt; std::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9030" y="1568142"/>
            <a:ext cx="9116505" cy="656584"/>
          </a:xfrm>
        </p:spPr>
        <p:txBody>
          <a:bodyPr/>
          <a:lstStyle/>
          <a:p>
            <a:r>
              <a:rPr lang="zh-CN" altLang="en-US" dirty="0"/>
              <a:t>求平均分的程序可以写成等价的</a:t>
            </a:r>
            <a:r>
              <a:rPr lang="en-US" dirty="0"/>
              <a:t>for</a:t>
            </a:r>
            <a:r>
              <a:rPr lang="zh-CN" altLang="en-US" dirty="0"/>
              <a:t>语句形式：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4400" y="2328420"/>
            <a:ext cx="103129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double score, average{ 0 };</a:t>
            </a:r>
            <a:endParaRPr lang="en-US" sz="2400" dirty="0"/>
          </a:p>
          <a:p>
            <a:r>
              <a:rPr lang="en-US" sz="2400" dirty="0"/>
              <a:t>	auto num{ 0 };</a:t>
            </a:r>
            <a:endParaRPr lang="en-US" sz="2400" dirty="0"/>
          </a:p>
          <a:p>
            <a:pPr latinLnBrk="1"/>
            <a:r>
              <a:rPr lang="en-US" sz="2400" dirty="0"/>
              <a:t>             for(;</a:t>
            </a:r>
            <a:r>
              <a:rPr lang="en-US" sz="2400" dirty="0">
                <a:solidFill>
                  <a:srgbClr val="0070C0"/>
                </a:solidFill>
              </a:rPr>
              <a:t>std::</a:t>
            </a:r>
            <a:r>
              <a:rPr lang="en-US" sz="2400" dirty="0" err="1">
                <a:solidFill>
                  <a:srgbClr val="0070C0"/>
                </a:solidFill>
              </a:rPr>
              <a:t>cin</a:t>
            </a:r>
            <a:r>
              <a:rPr lang="en-US" sz="2400" dirty="0">
                <a:solidFill>
                  <a:srgbClr val="0070C0"/>
                </a:solidFill>
              </a:rPr>
              <a:t>&gt;&gt;score&amp;&amp;score&gt;=0</a:t>
            </a:r>
            <a:r>
              <a:rPr lang="en-US" sz="2400" dirty="0"/>
              <a:t>; ){</a:t>
            </a:r>
            <a:br>
              <a:rPr lang="en-US" sz="2400" dirty="0"/>
            </a:br>
            <a:r>
              <a:rPr lang="en-US" sz="2400" dirty="0"/>
              <a:t>                  average += score;</a:t>
            </a:r>
            <a:br>
              <a:rPr lang="en-US" sz="2400" dirty="0"/>
            </a:br>
            <a:r>
              <a:rPr lang="en-US" sz="2400" dirty="0"/>
              <a:t>                  num++;</a:t>
            </a:r>
            <a:br>
              <a:rPr lang="en-US" sz="2400" dirty="0"/>
            </a:br>
            <a:r>
              <a:rPr lang="en-US" sz="2400" dirty="0"/>
              <a:t>             }</a:t>
            </a:r>
            <a:endParaRPr lang="en-US" sz="2400" dirty="0"/>
          </a:p>
          <a:p>
            <a:r>
              <a:rPr lang="en-US" sz="2400" dirty="0"/>
              <a:t>	std::</a:t>
            </a:r>
            <a:r>
              <a:rPr lang="en-US" sz="2400" dirty="0" err="1"/>
              <a:t>cout</a:t>
            </a:r>
            <a:r>
              <a:rPr lang="en-US" sz="2400" dirty="0"/>
              <a:t> &lt;&lt; "</a:t>
            </a:r>
            <a:r>
              <a:rPr lang="zh-CN" altLang="en-US" sz="2400" dirty="0"/>
              <a:t>平均成绩是：</a:t>
            </a:r>
            <a:r>
              <a:rPr lang="en-US" sz="2400" dirty="0"/>
              <a:t>" &lt;&lt; average / num &lt;&lt; std::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</a:t>
            </a:r>
            <a:r>
              <a:rPr lang="en-US" dirty="0"/>
              <a:t>1</a:t>
            </a:r>
            <a:r>
              <a:rPr lang="zh-CN" altLang="en-US" dirty="0"/>
              <a:t>到</a:t>
            </a:r>
            <a:r>
              <a:rPr lang="en-US" dirty="0"/>
              <a:t>100</a:t>
            </a:r>
            <a:r>
              <a:rPr lang="zh-CN" altLang="en-US" dirty="0"/>
              <a:t>之间所有被</a:t>
            </a:r>
            <a:r>
              <a:rPr lang="en-US" dirty="0"/>
              <a:t>3</a:t>
            </a:r>
            <a:r>
              <a:rPr lang="zh-CN" altLang="en-US" dirty="0"/>
              <a:t>整除的整数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b="1" dirty="0"/>
              <a:t>for</a:t>
            </a:r>
            <a:r>
              <a:rPr lang="en-US" sz="2600" dirty="0"/>
              <a:t>(auto </a:t>
            </a:r>
            <a:r>
              <a:rPr lang="en-US" sz="2600" dirty="0" err="1"/>
              <a:t>i</a:t>
            </a:r>
            <a:r>
              <a:rPr lang="en-US" sz="2600" dirty="0"/>
              <a:t>{1}; </a:t>
            </a:r>
            <a:r>
              <a:rPr lang="en-US" sz="2600" dirty="0" err="1"/>
              <a:t>i</a:t>
            </a:r>
            <a:r>
              <a:rPr lang="en-US" sz="2600" dirty="0"/>
              <a:t>&lt;=100 ;</a:t>
            </a:r>
            <a:r>
              <a:rPr lang="en-US" sz="2600" dirty="0" err="1"/>
              <a:t>i</a:t>
            </a:r>
            <a:r>
              <a:rPr lang="en-US" sz="2600" dirty="0"/>
              <a:t>++)</a:t>
            </a:r>
            <a:br>
              <a:rPr lang="en-US" sz="2600" dirty="0"/>
            </a:br>
            <a:r>
              <a:rPr lang="en-US" sz="2600" dirty="0"/>
              <a:t>    </a:t>
            </a:r>
            <a:r>
              <a:rPr lang="en-US" sz="2600" b="1" dirty="0"/>
              <a:t>if</a:t>
            </a:r>
            <a:r>
              <a:rPr lang="en-US" sz="2600" dirty="0"/>
              <a:t>(i%3!=0)</a:t>
            </a:r>
            <a:br>
              <a:rPr lang="en-US" sz="2600" dirty="0"/>
            </a:br>
            <a:r>
              <a:rPr lang="en-US" sz="2600" dirty="0"/>
              <a:t>        </a:t>
            </a:r>
            <a:r>
              <a:rPr lang="en-US" sz="2600" b="1" dirty="0"/>
              <a:t>continue</a:t>
            </a:r>
            <a:r>
              <a:rPr lang="en-US" sz="2600" dirty="0"/>
              <a:t>; </a:t>
            </a:r>
            <a:r>
              <a:rPr lang="en-US" sz="2200" i="1" dirty="0"/>
              <a:t>//</a:t>
            </a:r>
            <a:r>
              <a:rPr lang="zh-CN" altLang="en-US" sz="2200" i="1" dirty="0"/>
              <a:t>停止后续语句执行，回到循环的条件表达式</a:t>
            </a:r>
            <a:r>
              <a:rPr lang="en-US" sz="2200" i="1" dirty="0"/>
              <a:t>"</a:t>
            </a:r>
            <a:r>
              <a:rPr lang="en-US" sz="2200" i="1" dirty="0" err="1"/>
              <a:t>i</a:t>
            </a:r>
            <a:r>
              <a:rPr lang="en-US" sz="2200" i="1" dirty="0"/>
              <a:t>&lt;=100"</a:t>
            </a:r>
            <a:br>
              <a:rPr lang="en-US" sz="2200" dirty="0"/>
            </a:br>
            <a:r>
              <a:rPr lang="en-US" sz="2600" dirty="0"/>
              <a:t>    std::</a:t>
            </a:r>
            <a:r>
              <a:rPr lang="en-US" sz="2600" dirty="0" err="1"/>
              <a:t>cout</a:t>
            </a:r>
            <a:r>
              <a:rPr lang="en-US" sz="2600" dirty="0"/>
              <a:t>&lt;&lt;</a:t>
            </a:r>
            <a:r>
              <a:rPr lang="en-US" sz="2600" dirty="0" err="1"/>
              <a:t>i</a:t>
            </a:r>
            <a:r>
              <a:rPr lang="en-US" sz="2600" dirty="0"/>
              <a:t>&lt;&lt;'std::</a:t>
            </a:r>
            <a:r>
              <a:rPr lang="en-US" sz="2600" dirty="0" err="1"/>
              <a:t>endl</a:t>
            </a:r>
            <a:r>
              <a:rPr lang="en-US" sz="2600" dirty="0"/>
              <a:t>';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控制语句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条件语句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循环语句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912882" y="1979629"/>
            <a:ext cx="522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满足某个条件，执行相应程序块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140695" y="4093542"/>
            <a:ext cx="6267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满足某个条件，重复执行相应程序块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goto</a:t>
            </a:r>
            <a:r>
              <a:rPr lang="en-US" altLang="zh-CN" dirty="0"/>
              <a:t>:</a:t>
            </a:r>
            <a:r>
              <a:rPr lang="zh-CN" altLang="en-US" dirty="0"/>
              <a:t>跳转语句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用</a:t>
            </a:r>
            <a:r>
              <a:rPr lang="en-US" dirty="0" err="1"/>
              <a:t>goto</a:t>
            </a:r>
            <a:r>
              <a:rPr lang="zh-CN" altLang="en-US" dirty="0"/>
              <a:t>关键字定义的可以跳转到</a:t>
            </a:r>
            <a:r>
              <a:rPr lang="zh-CN" altLang="en-US" b="1" dirty="0"/>
              <a:t>标签</a:t>
            </a:r>
            <a:r>
              <a:rPr lang="zh-CN" altLang="en-US" dirty="0"/>
              <a:t>位置的</a:t>
            </a:r>
            <a:r>
              <a:rPr lang="en-US" b="1" dirty="0" err="1"/>
              <a:t>goto</a:t>
            </a:r>
            <a:r>
              <a:rPr lang="en-US" b="1" dirty="0"/>
              <a:t> </a:t>
            </a:r>
            <a:r>
              <a:rPr lang="zh-CN" altLang="en-US" b="1" dirty="0"/>
              <a:t>语句</a:t>
            </a:r>
            <a:r>
              <a:rPr lang="zh-CN" altLang="en-US" dirty="0"/>
              <a:t>，其格式是：</a:t>
            </a:r>
            <a:endParaRPr lang="en-US" dirty="0"/>
          </a:p>
          <a:p>
            <a:pPr marL="457200" lvl="1" indent="0" latinLnBrk="1">
              <a:buNone/>
            </a:pPr>
            <a:r>
              <a:rPr lang="en-US" b="1" dirty="0" err="1">
                <a:solidFill>
                  <a:srgbClr val="0070C0"/>
                </a:solidFill>
              </a:rPr>
              <a:t>goto</a:t>
            </a:r>
            <a:r>
              <a:rPr lang="en-US" dirty="0"/>
              <a:t> </a:t>
            </a:r>
            <a:r>
              <a:rPr lang="zh-CN" altLang="en-US" dirty="0">
                <a:solidFill>
                  <a:srgbClr val="00B050"/>
                </a:solidFill>
              </a:rPr>
              <a:t>标签名</a:t>
            </a:r>
            <a:r>
              <a:rPr lang="en-US" dirty="0"/>
              <a:t>;</a:t>
            </a:r>
            <a:br>
              <a:rPr lang="en-US" dirty="0"/>
            </a:br>
            <a:r>
              <a:rPr lang="en-US" i="1" dirty="0"/>
              <a:t>//...</a:t>
            </a:r>
            <a:br>
              <a:rPr lang="en-US" dirty="0"/>
            </a:br>
            <a:r>
              <a:rPr lang="zh-CN" altLang="en-US" dirty="0">
                <a:solidFill>
                  <a:srgbClr val="00B050"/>
                </a:solidFill>
              </a:rPr>
              <a:t>标签名</a:t>
            </a:r>
            <a:r>
              <a:rPr lang="en-US" dirty="0">
                <a:solidFill>
                  <a:srgbClr val="00B050"/>
                </a:solidFill>
              </a:rPr>
              <a:t>:</a:t>
            </a:r>
            <a:r>
              <a:rPr lang="en-US" dirty="0"/>
              <a:t>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2980" y="1003954"/>
            <a:ext cx="10515600" cy="5401559"/>
          </a:xfrm>
        </p:spPr>
        <p:txBody>
          <a:bodyPr>
            <a:normAutofit fontScale="55000" lnSpcReduction="20000"/>
          </a:bodyPr>
          <a:lstStyle/>
          <a:p>
            <a:pPr marL="0" indent="0" latinLnBrk="1">
              <a:buNone/>
            </a:pPr>
            <a:r>
              <a:rPr lang="en-US" sz="4400" dirty="0"/>
              <a:t>std::</a:t>
            </a:r>
            <a:r>
              <a:rPr lang="en-US" sz="4400" dirty="0" err="1"/>
              <a:t>cout</a:t>
            </a:r>
            <a:r>
              <a:rPr lang="en-US" sz="4400" dirty="0"/>
              <a:t>&lt;&lt;"</a:t>
            </a:r>
            <a:r>
              <a:rPr lang="zh-CN" altLang="en-US" sz="4400" dirty="0"/>
              <a:t>平均成绩是：</a:t>
            </a:r>
            <a:r>
              <a:rPr lang="en-US" sz="4400" dirty="0"/>
              <a:t>"&lt;&lt; average /num&lt;&lt;std::</a:t>
            </a:r>
            <a:r>
              <a:rPr lang="en-US" sz="4400" dirty="0" err="1"/>
              <a:t>endl</a:t>
            </a:r>
            <a:r>
              <a:rPr lang="en-US" sz="4400" dirty="0"/>
              <a:t>;</a:t>
            </a:r>
            <a:endParaRPr lang="en-US" sz="4400" dirty="0"/>
          </a:p>
          <a:p>
            <a:pPr marL="0" indent="0">
              <a:buNone/>
            </a:pPr>
            <a:r>
              <a:rPr lang="en-US" sz="4400" dirty="0"/>
              <a:t>double score, average{ 0 };</a:t>
            </a:r>
            <a:endParaRPr lang="en-US" sz="4400" dirty="0"/>
          </a:p>
          <a:p>
            <a:pPr marL="0" indent="0">
              <a:buNone/>
            </a:pPr>
            <a:r>
              <a:rPr lang="en-US" sz="4400" dirty="0"/>
              <a:t>	auto num{ 0 };</a:t>
            </a:r>
            <a:endParaRPr lang="en-US" sz="4400" dirty="0"/>
          </a:p>
          <a:p>
            <a:pPr marL="0" indent="0">
              <a:buNone/>
            </a:pPr>
            <a:r>
              <a:rPr lang="en-US" sz="4400" dirty="0"/>
              <a:t>	for(; std::</a:t>
            </a:r>
            <a:r>
              <a:rPr lang="en-US" sz="4400" dirty="0" err="1"/>
              <a:t>cin</a:t>
            </a:r>
            <a:r>
              <a:rPr lang="en-US" sz="4400" dirty="0"/>
              <a:t> &gt;&gt; score; ){</a:t>
            </a:r>
            <a:endParaRPr lang="en-US" sz="4400" dirty="0"/>
          </a:p>
          <a:p>
            <a:pPr marL="0" indent="0">
              <a:buNone/>
            </a:pPr>
            <a:r>
              <a:rPr lang="en-US" sz="4400" dirty="0"/>
              <a:t>		if (score &lt; 0)</a:t>
            </a:r>
            <a:endParaRPr lang="en-US" sz="4400" dirty="0"/>
          </a:p>
          <a:p>
            <a:pPr marL="0" indent="0">
              <a:buNone/>
            </a:pPr>
            <a:r>
              <a:rPr lang="en-US" sz="4400" dirty="0"/>
              <a:t>			</a:t>
            </a:r>
            <a:r>
              <a:rPr lang="en-US" sz="4400" b="1" dirty="0" err="1"/>
              <a:t>goto</a:t>
            </a:r>
            <a:r>
              <a:rPr lang="en-US" sz="4400" b="1" dirty="0"/>
              <a:t> label</a:t>
            </a:r>
            <a:r>
              <a:rPr lang="en-US" sz="4400" dirty="0"/>
              <a:t>;         //</a:t>
            </a:r>
            <a:r>
              <a:rPr lang="zh-CN" altLang="en-US" sz="4400" dirty="0"/>
              <a:t>跳到标签</a:t>
            </a:r>
            <a:r>
              <a:rPr lang="en-US" sz="4400" dirty="0"/>
              <a:t>label</a:t>
            </a:r>
            <a:r>
              <a:rPr lang="zh-CN" altLang="en-US" sz="4400" dirty="0"/>
              <a:t>处执行 </a:t>
            </a:r>
            <a:endParaRPr lang="en-US" sz="4400" dirty="0"/>
          </a:p>
          <a:p>
            <a:pPr marL="0" indent="0">
              <a:buNone/>
            </a:pPr>
            <a:r>
              <a:rPr lang="en-US" sz="4400" dirty="0"/>
              <a:t>		average += score;</a:t>
            </a:r>
            <a:endParaRPr lang="en-US" sz="4400" dirty="0"/>
          </a:p>
          <a:p>
            <a:pPr marL="0" indent="0">
              <a:buNone/>
            </a:pPr>
            <a:r>
              <a:rPr lang="en-US" sz="4400" dirty="0"/>
              <a:t>		num++;</a:t>
            </a:r>
            <a:endParaRPr lang="en-US" sz="4400" dirty="0"/>
          </a:p>
          <a:p>
            <a:pPr marL="0" indent="0">
              <a:buNone/>
            </a:pPr>
            <a:r>
              <a:rPr lang="en-US" sz="4400" dirty="0"/>
              <a:t>	}</a:t>
            </a:r>
            <a:endParaRPr lang="en-US" sz="4400" dirty="0"/>
          </a:p>
          <a:p>
            <a:pPr marL="0" indent="0">
              <a:buNone/>
            </a:pPr>
            <a:r>
              <a:rPr lang="en-US" sz="4400" b="1" dirty="0"/>
              <a:t>	label</a:t>
            </a:r>
            <a:r>
              <a:rPr lang="en-US" sz="4400" dirty="0"/>
              <a:t>:</a:t>
            </a:r>
            <a:endParaRPr lang="en-US" sz="4400" dirty="0"/>
          </a:p>
          <a:p>
            <a:pPr marL="0" indent="0" latinLnBrk="1">
              <a:buNone/>
            </a:pPr>
            <a:r>
              <a:rPr lang="en-US" sz="4400" dirty="0"/>
              <a:t>std::</a:t>
            </a:r>
            <a:r>
              <a:rPr lang="en-US" sz="4400" dirty="0" err="1"/>
              <a:t>cout</a:t>
            </a:r>
            <a:r>
              <a:rPr lang="en-US" sz="4400" dirty="0"/>
              <a:t> &lt;&lt; "</a:t>
            </a:r>
            <a:r>
              <a:rPr lang="zh-CN" altLang="en-US" sz="4400" dirty="0"/>
              <a:t>平均成绩是：</a:t>
            </a:r>
            <a:r>
              <a:rPr lang="en-US" sz="4400" dirty="0"/>
              <a:t>" &lt;&lt; average / num &lt;&lt; std::</a:t>
            </a:r>
            <a:r>
              <a:rPr lang="en-US" sz="4400" dirty="0" err="1"/>
              <a:t>endl</a:t>
            </a:r>
            <a:r>
              <a:rPr lang="en-US" sz="4400" dirty="0"/>
              <a:t>;</a:t>
            </a:r>
            <a:endParaRPr lang="en-US" sz="4400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控制台游戏</a:t>
            </a:r>
            <a:r>
              <a:rPr lang="en-US" dirty="0"/>
              <a:t>-Pong</a:t>
            </a:r>
            <a:r>
              <a:rPr lang="zh-CN" altLang="en-US" dirty="0"/>
              <a:t>游戏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参见书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0606"/>
            <a:ext cx="10515600" cy="422075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 err="1"/>
              <a:t>Youtube</a:t>
            </a:r>
            <a:r>
              <a:rPr lang="zh-CN" altLang="en-US" dirty="0"/>
              <a:t>频道：</a:t>
            </a:r>
            <a:r>
              <a:rPr lang="en-US" altLang="zh-CN" dirty="0">
                <a:hlinkClick r:id="rId1"/>
              </a:rPr>
              <a:t>https://www.youtube.com/c/hwdong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/>
              <a:t>博客：</a:t>
            </a:r>
            <a:r>
              <a:rPr lang="en-US" altLang="zh-CN" dirty="0">
                <a:hlinkClick r:id="rId2"/>
              </a:rPr>
              <a:t>https://hwdong-net.github.io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/>
              <a:t>网易云课堂：</a:t>
            </a:r>
            <a:r>
              <a:rPr lang="zh-CN" altLang="en-US" dirty="0">
                <a:hlinkClick r:id="rId3" action="ppaction://hlinkfile"/>
              </a:rPr>
              <a:t>https://study.163.com/provider/400000000236023/index.htm?share=2&amp;shareId=400000000236023</a:t>
            </a:r>
            <a:r>
              <a:rPr lang="en-US" altLang="zh-CN" dirty="0"/>
              <a:t> 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条件语句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497355" y="2892490"/>
            <a:ext cx="2677885" cy="1746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800" dirty="0"/>
              <a:t>if </a:t>
            </a:r>
            <a:r>
              <a:rPr lang="zh-CN" altLang="en-US" sz="3800" dirty="0"/>
              <a:t>语句</a:t>
            </a:r>
            <a:r>
              <a:rPr lang="en-US" altLang="zh-CN" sz="3800" dirty="0"/>
              <a:t>   </a:t>
            </a:r>
            <a:br>
              <a:rPr lang="en-US" altLang="zh-CN" sz="3800" dirty="0"/>
            </a:br>
            <a:r>
              <a:rPr lang="en-US" altLang="zh-CN" sz="3800" dirty="0"/>
              <a:t>switch</a:t>
            </a:r>
            <a:r>
              <a:rPr lang="zh-CN" altLang="en-US" sz="3800" dirty="0"/>
              <a:t>语句</a:t>
            </a:r>
            <a:endParaRPr lang="zh-CN" altLang="en-US" sz="3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2726055" cy="13258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如果 </a:t>
            </a:r>
            <a:r>
              <a:rPr lang="en-US" altLang="zh-CN" dirty="0"/>
              <a:t>(</a:t>
            </a:r>
            <a:r>
              <a:rPr lang="zh-CN" altLang="en-US" dirty="0"/>
              <a:t>休息日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在家睡懒觉</a:t>
            </a:r>
            <a:endParaRPr lang="en-US" altLang="zh-CN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4023049" y="1690687"/>
            <a:ext cx="3366796" cy="2200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如果 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(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休息日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)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在家睡懒觉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否则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去上班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8178280" y="1693797"/>
            <a:ext cx="3746241" cy="3466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如果 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(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休息日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)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在家睡懒觉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否则，如果（雨雪天）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坐车去上班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否则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骑车去上班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295" y="1774825"/>
            <a:ext cx="2821305" cy="13258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if(</a:t>
            </a:r>
            <a:r>
              <a:rPr lang="zh-CN" altLang="en-US" dirty="0"/>
              <a:t>条件表达式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程序块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4161155" y="1691005"/>
            <a:ext cx="2855595" cy="23628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if(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条件表达式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)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程序块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else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程序块</a:t>
            </a:r>
            <a:endParaRPr lang="zh-CN" altLang="en-US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7867015" y="1459865"/>
            <a:ext cx="4036695" cy="3488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if(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条件表达式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1)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程序块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else if(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条件表达式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2)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程序块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…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else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程序块</a:t>
            </a:r>
            <a:endParaRPr lang="zh-CN" altLang="en-US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77215" y="4287520"/>
            <a:ext cx="4002405" cy="1287145"/>
          </a:xfrm>
          <a:prstGeom prst="wedgeRectCallout">
            <a:avLst>
              <a:gd name="adj1" fmla="val -3101"/>
              <a:gd name="adj2" fmla="val -1330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3000"/>
              <a:t>程序块的</a:t>
            </a:r>
            <a:r>
              <a:rPr lang="zh-CN" altLang="en-US" sz="3000" b="1">
                <a:solidFill>
                  <a:srgbClr val="C00000"/>
                </a:solidFill>
              </a:rPr>
              <a:t>缩进</a:t>
            </a:r>
            <a:r>
              <a:rPr lang="zh-CN" altLang="en-US" sz="3000"/>
              <a:t>提高了代码的可读性</a:t>
            </a:r>
            <a:endParaRPr lang="zh-CN" altLang="en-US"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0777" y="388620"/>
            <a:ext cx="6800433" cy="2527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77" y="3292474"/>
            <a:ext cx="6082983" cy="3085571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7887335" y="1168400"/>
            <a:ext cx="4002405" cy="1287145"/>
          </a:xfrm>
          <a:prstGeom prst="wedgeRectCallout">
            <a:avLst>
              <a:gd name="adj1" fmla="val -67007"/>
              <a:gd name="adj2" fmla="val 19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3000"/>
              <a:t>程序块的</a:t>
            </a:r>
            <a:r>
              <a:rPr lang="zh-CN" altLang="en-US" sz="3000" b="1">
                <a:solidFill>
                  <a:srgbClr val="C00000"/>
                </a:solidFill>
              </a:rPr>
              <a:t>缩进</a:t>
            </a:r>
            <a:r>
              <a:rPr lang="zh-CN" altLang="en-US" sz="3000"/>
              <a:t>提高了代码的可读性</a:t>
            </a:r>
            <a:endParaRPr lang="zh-CN" altLang="en-US" sz="3000"/>
          </a:p>
        </p:txBody>
      </p:sp>
      <p:sp>
        <p:nvSpPr>
          <p:cNvPr id="2" name="Rectangular Callout 1"/>
          <p:cNvSpPr/>
          <p:nvPr/>
        </p:nvSpPr>
        <p:spPr>
          <a:xfrm>
            <a:off x="7887335" y="4642485"/>
            <a:ext cx="4002405" cy="1287145"/>
          </a:xfrm>
          <a:prstGeom prst="wedgeRectCallout">
            <a:avLst>
              <a:gd name="adj1" fmla="val -67007"/>
              <a:gd name="adj2" fmla="val 19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3000"/>
              <a:t>程序块的</a:t>
            </a:r>
            <a:r>
              <a:rPr lang="zh-CN" altLang="en-US" sz="3000" b="1">
                <a:solidFill>
                  <a:srgbClr val="C00000"/>
                </a:solidFill>
              </a:rPr>
              <a:t>缩进</a:t>
            </a:r>
            <a:r>
              <a:rPr lang="zh-CN" altLang="en-US" sz="3000"/>
              <a:t>提高了代码的可读性</a:t>
            </a:r>
            <a:endParaRPr lang="zh-CN" altLang="en-US"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  <p:bldP spid="2" grpId="0" bldLvl="0" animBg="1"/>
      <p:bldP spid="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3430" y="441801"/>
            <a:ext cx="5779036" cy="5710238"/>
          </a:xfrm>
          <a:prstGeom prst="rect">
            <a:avLst/>
          </a:prstGeom>
        </p:spPr>
      </p:pic>
      <p:sp>
        <p:nvSpPr>
          <p:cNvPr id="5" name="对话气泡: 矩形 4"/>
          <p:cNvSpPr/>
          <p:nvPr/>
        </p:nvSpPr>
        <p:spPr>
          <a:xfrm>
            <a:off x="8636000" y="1717040"/>
            <a:ext cx="2926080" cy="792480"/>
          </a:xfrm>
          <a:prstGeom prst="wedgeRectCallout">
            <a:avLst>
              <a:gd name="adj1" fmla="val -69791"/>
              <a:gd name="adj2" fmla="val 24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多个互斥的条件</a:t>
            </a:r>
            <a:endParaRPr lang="zh-CN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3405</Words>
  <Application>WPS Presentation</Application>
  <PresentationFormat>宽屏</PresentationFormat>
  <Paragraphs>241</Paragraphs>
  <Slides>43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Arial</vt:lpstr>
      <vt:lpstr>宋体</vt:lpstr>
      <vt:lpstr>Wingdings</vt:lpstr>
      <vt:lpstr>Noto Sans S Chinese Regular</vt:lpstr>
      <vt:lpstr>微软雅黑</vt:lpstr>
      <vt:lpstr>Arial Unicode MS</vt:lpstr>
      <vt:lpstr>Calibri</vt:lpstr>
      <vt:lpstr>Noto Sans Cond Blk</vt:lpstr>
      <vt:lpstr>Yu Gothic UI Semibold</vt:lpstr>
      <vt:lpstr>Office 主题</vt:lpstr>
      <vt:lpstr>控制语句</vt:lpstr>
      <vt:lpstr>简单语句</vt:lpstr>
      <vt:lpstr>复合语句</vt:lpstr>
      <vt:lpstr>控制语句</vt:lpstr>
      <vt:lpstr>条件语句 </vt:lpstr>
      <vt:lpstr>if语句</vt:lpstr>
      <vt:lpstr>if语句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switch语句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if/switch语句中的初始化语句</vt:lpstr>
      <vt:lpstr>PowerPoint 演示文稿</vt:lpstr>
      <vt:lpstr>PowerPoint 演示文稿</vt:lpstr>
      <vt:lpstr>PowerPoint 演示文稿</vt:lpstr>
      <vt:lpstr>循环语句 </vt:lpstr>
      <vt:lpstr>while循环语句</vt:lpstr>
      <vt:lpstr>计算 n的阶乘</vt:lpstr>
      <vt:lpstr>计算键盘输入成绩的平均分</vt:lpstr>
      <vt:lpstr>break：跳出循环</vt:lpstr>
      <vt:lpstr>do-while</vt:lpstr>
      <vt:lpstr>do-while</vt:lpstr>
      <vt:lpstr>continue</vt:lpstr>
      <vt:lpstr>for循环语句</vt:lpstr>
      <vt:lpstr>for循环语句</vt:lpstr>
      <vt:lpstr>for循环语句</vt:lpstr>
      <vt:lpstr>for循环语句</vt:lpstr>
      <vt:lpstr>输出1到100之间所有被3整除的整数</vt:lpstr>
      <vt:lpstr>goto:跳转语句</vt:lpstr>
      <vt:lpstr>PowerPoint 演示文稿</vt:lpstr>
      <vt:lpstr>控制台游戏-Pong游戏</vt:lpstr>
      <vt:lpstr>关注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什么是编程语言</dc:title>
  <dc:creator>hongwei dong</dc:creator>
  <cp:lastModifiedBy>hwdon</cp:lastModifiedBy>
  <cp:revision>132</cp:revision>
  <dcterms:created xsi:type="dcterms:W3CDTF">2017-09-21T13:09:00Z</dcterms:created>
  <dcterms:modified xsi:type="dcterms:W3CDTF">2023-01-31T09:46:22Z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C67A156DAC994BC29C694531DB4E1F22</vt:lpwstr>
  </property>
  <property fmtid="{D5CDD505-2E9C-101B-9397-08002B2CF9AE}" pid="3" name="KSOProductBuildVer">
    <vt:lpwstr>1033-11.2.0.11440</vt:lpwstr>
  </property>
</Properties>
</file>