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6"/>
  </p:notesMasterIdLst>
  <p:handoutMasterIdLst>
    <p:handoutMasterId r:id="rId77"/>
  </p:handoutMasterIdLst>
  <p:sldIdLst>
    <p:sldId id="256" r:id="rId2"/>
    <p:sldId id="565" r:id="rId3"/>
    <p:sldId id="566" r:id="rId4"/>
    <p:sldId id="567" r:id="rId5"/>
    <p:sldId id="520" r:id="rId6"/>
    <p:sldId id="568" r:id="rId7"/>
    <p:sldId id="569" r:id="rId8"/>
    <p:sldId id="570" r:id="rId9"/>
    <p:sldId id="571" r:id="rId10"/>
    <p:sldId id="572" r:id="rId11"/>
    <p:sldId id="524" r:id="rId12"/>
    <p:sldId id="573" r:id="rId13"/>
    <p:sldId id="525" r:id="rId14"/>
    <p:sldId id="574" r:id="rId15"/>
    <p:sldId id="575" r:id="rId16"/>
    <p:sldId id="576" r:id="rId17"/>
    <p:sldId id="258" r:id="rId18"/>
    <p:sldId id="268" r:id="rId19"/>
    <p:sldId id="259" r:id="rId20"/>
    <p:sldId id="260" r:id="rId21"/>
    <p:sldId id="261" r:id="rId22"/>
    <p:sldId id="262" r:id="rId23"/>
    <p:sldId id="263" r:id="rId24"/>
    <p:sldId id="264" r:id="rId25"/>
    <p:sldId id="577" r:id="rId26"/>
    <p:sldId id="471" r:id="rId27"/>
    <p:sldId id="545" r:id="rId28"/>
    <p:sldId id="546" r:id="rId29"/>
    <p:sldId id="547" r:id="rId30"/>
    <p:sldId id="544" r:id="rId31"/>
    <p:sldId id="279" r:id="rId32"/>
    <p:sldId id="295" r:id="rId33"/>
    <p:sldId id="549" r:id="rId34"/>
    <p:sldId id="550" r:id="rId35"/>
    <p:sldId id="554" r:id="rId36"/>
    <p:sldId id="552" r:id="rId37"/>
    <p:sldId id="551" r:id="rId38"/>
    <p:sldId id="555" r:id="rId39"/>
    <p:sldId id="553" r:id="rId40"/>
    <p:sldId id="556" r:id="rId41"/>
    <p:sldId id="557" r:id="rId42"/>
    <p:sldId id="558" r:id="rId43"/>
    <p:sldId id="559" r:id="rId44"/>
    <p:sldId id="560" r:id="rId45"/>
    <p:sldId id="561" r:id="rId46"/>
    <p:sldId id="562" r:id="rId47"/>
    <p:sldId id="563" r:id="rId48"/>
    <p:sldId id="564" r:id="rId49"/>
    <p:sldId id="519" r:id="rId50"/>
    <p:sldId id="517" r:id="rId51"/>
    <p:sldId id="521" r:id="rId52"/>
    <p:sldId id="522" r:id="rId53"/>
    <p:sldId id="523" r:id="rId54"/>
    <p:sldId id="527" r:id="rId55"/>
    <p:sldId id="526" r:id="rId56"/>
    <p:sldId id="530" r:id="rId57"/>
    <p:sldId id="529" r:id="rId58"/>
    <p:sldId id="528" r:id="rId59"/>
    <p:sldId id="531" r:id="rId60"/>
    <p:sldId id="532" r:id="rId61"/>
    <p:sldId id="533" r:id="rId62"/>
    <p:sldId id="535" r:id="rId63"/>
    <p:sldId id="304" r:id="rId64"/>
    <p:sldId id="536" r:id="rId65"/>
    <p:sldId id="537" r:id="rId66"/>
    <p:sldId id="512" r:id="rId67"/>
    <p:sldId id="538" r:id="rId68"/>
    <p:sldId id="514" r:id="rId69"/>
    <p:sldId id="490" r:id="rId70"/>
    <p:sldId id="515" r:id="rId71"/>
    <p:sldId id="511" r:id="rId72"/>
    <p:sldId id="516" r:id="rId73"/>
    <p:sldId id="539" r:id="rId74"/>
    <p:sldId id="364" r:id="rId75"/>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00" autoAdjust="0"/>
  </p:normalViewPr>
  <p:slideViewPr>
    <p:cSldViewPr snapToGrid="0">
      <p:cViewPr varScale="1">
        <p:scale>
          <a:sx n="73" d="100"/>
          <a:sy n="73" d="100"/>
        </p:scale>
        <p:origin x="52" y="196"/>
      </p:cViewPr>
      <p:guideLst>
        <p:guide orient="horz" pos="2160"/>
        <p:guide pos="3840"/>
      </p:guideLst>
    </p:cSldViewPr>
  </p:slideViewPr>
  <p:notesTextViewPr>
    <p:cViewPr>
      <p:scale>
        <a:sx n="1" d="1"/>
        <a:sy n="1" d="1"/>
      </p:scale>
      <p:origin x="0" y="0"/>
    </p:cViewPr>
  </p:notesTextViewPr>
  <p:notesViewPr>
    <p:cSldViewPr snapToGrid="0">
      <p:cViewPr varScale="1">
        <p:scale>
          <a:sx n="58" d="100"/>
          <a:sy n="58" d="100"/>
        </p:scale>
        <p:origin x="3274"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E345C07-4AA2-4386-88F9-32F29F44C9CD}"/>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F102137-3EC4-4246-9A05-35290F48F54E}"/>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D732C5BA-6161-44D7-83C1-7465AB9A07BD}" type="datetimeFigureOut">
              <a:rPr lang="en-US" smtClean="0"/>
              <a:t>2/16/2025</a:t>
            </a:fld>
            <a:endParaRPr lang="en-US"/>
          </a:p>
        </p:txBody>
      </p:sp>
      <p:sp>
        <p:nvSpPr>
          <p:cNvPr id="4" name="页脚占位符 3">
            <a:extLst>
              <a:ext uri="{FF2B5EF4-FFF2-40B4-BE49-F238E27FC236}">
                <a16:creationId xmlns:a16="http://schemas.microsoft.com/office/drawing/2014/main" id="{42ACFDF7-B5B5-4B4D-B8AC-EE930470F9CE}"/>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318E4ABE-1F0E-4057-8219-0551CFE1CF4D}"/>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0ADD5135-DA39-4E17-B021-CB4AC1F9BE18}" type="slidenum">
              <a:rPr lang="en-US" smtClean="0"/>
              <a:t>‹#›</a:t>
            </a:fld>
            <a:endParaRPr lang="en-US"/>
          </a:p>
        </p:txBody>
      </p:sp>
    </p:spTree>
    <p:extLst>
      <p:ext uri="{BB962C8B-B14F-4D97-AF65-F5344CB8AC3E}">
        <p14:creationId xmlns:p14="http://schemas.microsoft.com/office/powerpoint/2010/main" val="2836880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26537E0-B6F7-4F30-B86B-4CA7244EDE51}" type="datetimeFigureOut">
              <a:rPr lang="zh-CN" altLang="en-US" smtClean="0"/>
              <a:t>2025/2/16</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F390385D-F95C-4E89-B19C-4AA09430C76A}" type="slidenum">
              <a:rPr lang="zh-CN" altLang="en-US" smtClean="0"/>
              <a:t>‹#›</a:t>
            </a:fld>
            <a:endParaRPr lang="zh-CN" altLang="en-US"/>
          </a:p>
        </p:txBody>
      </p:sp>
    </p:spTree>
    <p:extLst>
      <p:ext uri="{BB962C8B-B14F-4D97-AF65-F5344CB8AC3E}">
        <p14:creationId xmlns:p14="http://schemas.microsoft.com/office/powerpoint/2010/main" val="1185265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r>
              <a:rPr lang="zh-CN" altLang="en-US" dirty="0"/>
              <a:t>我是</a:t>
            </a:r>
            <a:r>
              <a:rPr lang="en-US" altLang="zh-CN" dirty="0" err="1"/>
              <a:t>hwdong,C</a:t>
            </a:r>
            <a:r>
              <a:rPr lang="en-US" altLang="zh-CN" dirty="0"/>
              <a:t>++…</a:t>
            </a:r>
            <a:r>
              <a:rPr lang="zh-CN" altLang="en-US" dirty="0"/>
              <a:t>是针对</a:t>
            </a:r>
            <a:r>
              <a:rPr lang="en-US" altLang="zh-CN" dirty="0"/>
              <a:t>C++17</a:t>
            </a:r>
            <a:r>
              <a:rPr lang="zh-CN" altLang="en-US" dirty="0"/>
              <a:t>标准的</a:t>
            </a:r>
            <a:r>
              <a:rPr lang="en-US" altLang="zh-CN" dirty="0"/>
              <a:t>C++</a:t>
            </a:r>
            <a:r>
              <a:rPr lang="zh-CN" altLang="en-US" dirty="0"/>
              <a:t>语言课程。</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1</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35</a:t>
            </a:fld>
            <a:endParaRPr lang="zh-CN" altLang="en-US"/>
          </a:p>
        </p:txBody>
      </p:sp>
    </p:spTree>
    <p:extLst>
      <p:ext uri="{BB962C8B-B14F-4D97-AF65-F5344CB8AC3E}">
        <p14:creationId xmlns:p14="http://schemas.microsoft.com/office/powerpoint/2010/main" val="813353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49</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F390385D-F95C-4E89-B19C-4AA09430C76A}" type="slidenum">
              <a:rPr lang="zh-CN" altLang="en-US" smtClean="0"/>
              <a:t>3</a:t>
            </a:fld>
            <a:endParaRPr lang="zh-CN" altLang="en-US"/>
          </a:p>
        </p:txBody>
      </p:sp>
    </p:spTree>
    <p:extLst>
      <p:ext uri="{BB962C8B-B14F-4D97-AF65-F5344CB8AC3E}">
        <p14:creationId xmlns:p14="http://schemas.microsoft.com/office/powerpoint/2010/main" val="376515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https://isocpp.org/wiki/</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http://aksitha.com/Programming/C++/The%20C++%20Programming.Language.4th.Edition.Jun.2013%5BA4%5D.pdf</a:t>
            </a:r>
            <a:endParaRPr lang="zh-CN" altLang="en-US" dirty="0"/>
          </a:p>
          <a:p>
            <a:r>
              <a:rPr lang="zh-CN" altLang="en-US" dirty="0"/>
              <a:t>我是</a:t>
            </a:r>
            <a:r>
              <a:rPr lang="en-US" altLang="zh-CN" dirty="0" err="1"/>
              <a:t>hwdong,C</a:t>
            </a:r>
            <a:r>
              <a:rPr lang="en-US" altLang="zh-CN" dirty="0"/>
              <a:t>++…</a:t>
            </a:r>
            <a:r>
              <a:rPr lang="zh-CN" altLang="en-US" dirty="0"/>
              <a:t>是针对</a:t>
            </a:r>
            <a:r>
              <a:rPr lang="en-US" altLang="zh-CN" dirty="0"/>
              <a:t>C++17</a:t>
            </a:r>
            <a:r>
              <a:rPr lang="zh-CN" altLang="en-US" dirty="0"/>
              <a:t>标准的</a:t>
            </a:r>
            <a:r>
              <a:rPr lang="en-US" altLang="zh-CN" dirty="0"/>
              <a:t>C++</a:t>
            </a:r>
            <a:r>
              <a:rPr lang="zh-CN" altLang="en-US" dirty="0"/>
              <a:t>语言课程。</a:t>
            </a:r>
          </a:p>
        </p:txBody>
      </p:sp>
      <p:sp>
        <p:nvSpPr>
          <p:cNvPr id="4" name="灯片编号占位符 3"/>
          <p:cNvSpPr>
            <a:spLocks noGrp="1"/>
          </p:cNvSpPr>
          <p:nvPr>
            <p:ph type="sldNum" sz="quarter" idx="10"/>
          </p:nvPr>
        </p:nvSpPr>
        <p:spPr/>
        <p:txBody>
          <a:bodyPr/>
          <a:lstStyle/>
          <a:p>
            <a:fld id="{F390385D-F95C-4E89-B19C-4AA09430C76A}" type="slidenum">
              <a:rPr lang="zh-CN" altLang="en-US" smtClean="0"/>
              <a:t>25</a:t>
            </a:fld>
            <a:endParaRPr lang="zh-CN" altLang="en-US"/>
          </a:p>
        </p:txBody>
      </p:sp>
    </p:spTree>
    <p:extLst>
      <p:ext uri="{BB962C8B-B14F-4D97-AF65-F5344CB8AC3E}">
        <p14:creationId xmlns:p14="http://schemas.microsoft.com/office/powerpoint/2010/main" val="2083325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r>
              <a:rPr lang="zh-CN" altLang="en-US" dirty="0"/>
              <a:t>课程将采用我自己编写的“</a:t>
            </a:r>
            <a:r>
              <a:rPr lang="en-US" altLang="zh-CN" dirty="0"/>
              <a:t>C++17</a:t>
            </a:r>
            <a:r>
              <a:rPr lang="zh-CN" altLang="en-US" dirty="0"/>
              <a:t>”教材。</a:t>
            </a:r>
          </a:p>
        </p:txBody>
      </p:sp>
      <p:sp>
        <p:nvSpPr>
          <p:cNvPr id="4" name="灯片编号占位符 3"/>
          <p:cNvSpPr>
            <a:spLocks noGrp="1"/>
          </p:cNvSpPr>
          <p:nvPr>
            <p:ph type="sldNum" sz="quarter" idx="5"/>
          </p:nvPr>
        </p:nvSpPr>
        <p:spPr/>
        <p:txBody>
          <a:bodyPr/>
          <a:lstStyle/>
          <a:p>
            <a:fld id="{F390385D-F95C-4E89-B19C-4AA09430C76A}" type="slidenum">
              <a:rPr lang="zh-CN" altLang="en-US" smtClean="0"/>
              <a:t>26</a:t>
            </a:fld>
            <a:endParaRPr lang="zh-CN" altLang="en-US"/>
          </a:p>
        </p:txBody>
      </p:sp>
    </p:spTree>
    <p:extLst>
      <p:ext uri="{BB962C8B-B14F-4D97-AF65-F5344CB8AC3E}">
        <p14:creationId xmlns:p14="http://schemas.microsoft.com/office/powerpoint/2010/main" val="3924711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27</a:t>
            </a:fld>
            <a:endParaRPr lang="zh-CN" altLang="en-US"/>
          </a:p>
        </p:txBody>
      </p:sp>
    </p:spTree>
    <p:extLst>
      <p:ext uri="{BB962C8B-B14F-4D97-AF65-F5344CB8AC3E}">
        <p14:creationId xmlns:p14="http://schemas.microsoft.com/office/powerpoint/2010/main" val="204815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28</a:t>
            </a:fld>
            <a:endParaRPr lang="zh-CN" altLang="en-US"/>
          </a:p>
        </p:txBody>
      </p:sp>
    </p:spTree>
    <p:extLst>
      <p:ext uri="{BB962C8B-B14F-4D97-AF65-F5344CB8AC3E}">
        <p14:creationId xmlns:p14="http://schemas.microsoft.com/office/powerpoint/2010/main" val="1449346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29</a:t>
            </a:fld>
            <a:endParaRPr lang="zh-CN" altLang="en-US"/>
          </a:p>
        </p:txBody>
      </p:sp>
    </p:spTree>
    <p:extLst>
      <p:ext uri="{BB962C8B-B14F-4D97-AF65-F5344CB8AC3E}">
        <p14:creationId xmlns:p14="http://schemas.microsoft.com/office/powerpoint/2010/main" val="1402701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此处打开</a:t>
            </a:r>
            <a:r>
              <a:rPr lang="en-US" altLang="zh-CN" dirty="0"/>
              <a:t>word</a:t>
            </a:r>
            <a:r>
              <a:rPr lang="zh-CN" altLang="en-US" dirty="0"/>
              <a:t>目录</a:t>
            </a:r>
            <a:br>
              <a:rPr lang="en-US" altLang="zh-CN" dirty="0"/>
            </a:br>
            <a:endParaRPr lang="zh-CN" altLang="en-US" dirty="0"/>
          </a:p>
        </p:txBody>
      </p:sp>
      <p:sp>
        <p:nvSpPr>
          <p:cNvPr id="4" name="灯片编号占位符 3"/>
          <p:cNvSpPr>
            <a:spLocks noGrp="1"/>
          </p:cNvSpPr>
          <p:nvPr>
            <p:ph type="sldNum" sz="quarter" idx="5"/>
          </p:nvPr>
        </p:nvSpPr>
        <p:spPr/>
        <p:txBody>
          <a:bodyPr/>
          <a:lstStyle/>
          <a:p>
            <a:fld id="{F390385D-F95C-4E89-B19C-4AA09430C76A}" type="slidenum">
              <a:rPr lang="zh-CN" altLang="en-US" smtClean="0"/>
              <a:t>30</a:t>
            </a:fld>
            <a:endParaRPr lang="zh-CN" altLang="en-US"/>
          </a:p>
        </p:txBody>
      </p:sp>
    </p:spTree>
    <p:extLst>
      <p:ext uri="{BB962C8B-B14F-4D97-AF65-F5344CB8AC3E}">
        <p14:creationId xmlns:p14="http://schemas.microsoft.com/office/powerpoint/2010/main" val="174769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390385D-F95C-4E89-B19C-4AA09430C76A}" type="slidenum">
              <a:rPr lang="zh-CN" altLang="en-US" smtClean="0"/>
              <a:t>31</a:t>
            </a:fld>
            <a:endParaRPr lang="zh-CN" altLang="en-US"/>
          </a:p>
        </p:txBody>
      </p:sp>
    </p:spTree>
    <p:extLst>
      <p:ext uri="{BB962C8B-B14F-4D97-AF65-F5344CB8AC3E}">
        <p14:creationId xmlns:p14="http://schemas.microsoft.com/office/powerpoint/2010/main" val="4283029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mj-ea"/>
                <a:ea typeface="+mj-ea"/>
                <a:cs typeface="Noto Sans Cond ExtBd" panose="020B0906040504020204" pitchFamily="34"/>
              </a:defRPr>
            </a:lvl1pPr>
          </a:lstStyle>
          <a:p>
            <a:r>
              <a:rPr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mn-ea"/>
                <a:ea typeface="+mn-ea"/>
                <a:cs typeface="Noto Sans Cond Blk" panose="020B0A06040504020204" pitchFamily="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baseline="0">
                <a:solidFill>
                  <a:srgbClr val="00B050"/>
                </a:solidFill>
                <a:latin typeface="Noto Sans Cond Blk" panose="020B0A06040504020204" pitchFamily="34"/>
                <a:ea typeface="Noto Sans Cond Blk" panose="020B0A06040504020204" pitchFamily="34"/>
                <a:cs typeface="Noto Sans Cond Blk" panose="020B0A06040504020204" pitchFamily="34"/>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Noto Sans Cond ExtLt" panose="020B0306040504020204" pitchFamily="34"/>
                <a:ea typeface="Noto Sans Cond ExtLt" panose="020B0306040504020204" pitchFamily="34"/>
                <a:cs typeface="Noto Sans Cond ExtLt" panose="020B0306040504020204" pitchFamily="34"/>
              </a:defRPr>
            </a:lvl1pPr>
            <a:lvl2pPr>
              <a:defRPr>
                <a:latin typeface="Noto Sans Cond ExtLt" panose="020B0306040504020204" pitchFamily="34"/>
                <a:ea typeface="Noto Sans Cond ExtLt" panose="020B0306040504020204" pitchFamily="34"/>
                <a:cs typeface="Noto Sans Cond ExtLt" panose="020B0306040504020204" pitchFamily="34"/>
              </a:defRPr>
            </a:lvl2pPr>
            <a:lvl3pPr>
              <a:defRPr>
                <a:latin typeface="Noto Sans Cond ExtLt" panose="020B0306040504020204" pitchFamily="34"/>
                <a:ea typeface="Noto Sans Cond ExtLt" panose="020B0306040504020204" pitchFamily="34"/>
                <a:cs typeface="Noto Sans Cond ExtLt" panose="020B0306040504020204" pitchFamily="34"/>
              </a:defRPr>
            </a:lvl3pPr>
            <a:lvl4pPr>
              <a:defRPr>
                <a:latin typeface="Noto Sans Cond ExtLt" panose="020B0306040504020204" pitchFamily="34"/>
                <a:ea typeface="Noto Sans Cond ExtLt" panose="020B0306040504020204" pitchFamily="34"/>
                <a:cs typeface="Noto Sans Cond ExtLt" panose="020B0306040504020204" pitchFamily="34"/>
              </a:defRPr>
            </a:lvl4pPr>
            <a:lvl5pPr>
              <a:defRPr>
                <a:latin typeface="Noto Sans Cond ExtLt" panose="020B0306040504020204" pitchFamily="34"/>
                <a:ea typeface="Noto Sans Cond ExtLt" panose="020B0306040504020204" pitchFamily="34"/>
                <a:cs typeface="Noto Sans Cond ExtLt" panose="020B0306040504020204" pitchFamily="34"/>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8F278B1-967A-472E-BA85-F595929CDA06}" type="datetimeFigureOut">
              <a:rPr lang="zh-CN" altLang="en-US" smtClean="0"/>
              <a:t>2025/2/16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7AE980F-BAD9-4F80-929B-22FBB9637D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690688"/>
            <a:ext cx="10515600" cy="44862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278B1-967A-472E-BA85-F595929CDA06}" type="datetimeFigureOut">
              <a:rPr lang="zh-CN" altLang="en-US" smtClean="0"/>
              <a:t>2025/2/16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E980F-BAD9-4F80-929B-22FBB9637D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baseline="0">
          <a:solidFill>
            <a:srgbClr val="00B050"/>
          </a:solidFill>
          <a:latin typeface="Noto Sans Cond ExtBd" panose="020B0906040504020204" pitchFamily="34"/>
          <a:ea typeface="Noto Sans Cond ExtBd" panose="020B0906040504020204" pitchFamily="34"/>
          <a:cs typeface="Noto Sans Cond ExtBd" panose="020B0906040504020204" pitchFamily="34"/>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Noto Sans S Chinese Bold" panose="020B0800000000000000" pitchFamily="34" charset="-122"/>
          <a:ea typeface="Noto Sans S Chinese Bold" panose="020B0800000000000000"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wdong-net/cplusplus1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youtube.com/c/hwdong" TargetMode="External"/><Relationship Id="rId4" Type="http://schemas.openxmlformats.org/officeDocument/2006/relationships/hyperlink" Target="https://hwdong-net.github.io/"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hwdon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wdong-net.github.io"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s://a.hwdong.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a:t>
            </a:r>
            <a:r>
              <a:rPr lang="zh-CN" altLang="en-US" sz="7200" dirty="0"/>
              <a:t>语言介绍</a:t>
            </a:r>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730734" y="4476298"/>
            <a:ext cx="9144000" cy="1655762"/>
          </a:xfrm>
        </p:spPr>
        <p:txBody>
          <a:bodyPr/>
          <a:lstStyle/>
          <a:p>
            <a:pPr>
              <a:lnSpc>
                <a:spcPct val="130000"/>
              </a:lnSpc>
            </a:pPr>
            <a:r>
              <a:rPr lang="en-US" altLang="zh-CN" sz="3200" dirty="0">
                <a:latin typeface="Noto Sans SC Black" panose="020B0A00000000000000" pitchFamily="34" charset="-122"/>
                <a:ea typeface="Noto Sans SC Black" panose="020B0A00000000000000" pitchFamily="34" charset="-122"/>
              </a:rPr>
              <a:t>YouTube</a:t>
            </a:r>
            <a:r>
              <a:rPr lang="zh-CN" altLang="en-US" sz="3200" dirty="0">
                <a:latin typeface="Noto Sans SC Black" panose="020B0A00000000000000" pitchFamily="34" charset="-122"/>
                <a:ea typeface="Noto Sans SC Black" panose="020B0A00000000000000" pitchFamily="34" charset="-122"/>
              </a:rPr>
              <a:t>频道： </a:t>
            </a:r>
            <a:r>
              <a:rPr lang="en-US" altLang="zh-CN" sz="3200" dirty="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dirty="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dirty="0">
                <a:latin typeface="Noto Sans SC Black" panose="020B0A00000000000000" pitchFamily="34" charset="-122"/>
                <a:ea typeface="Noto Sans SC Black" panose="020B0A00000000000000" pitchFamily="34" charset="-122"/>
              </a:rPr>
              <a:t>博客： </a:t>
            </a:r>
            <a:r>
              <a:rPr lang="en-US" altLang="zh-CN" sz="3200" dirty="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
        <p:nvSpPr>
          <p:cNvPr id="5" name="文本框 4">
            <a:extLst>
              <a:ext uri="{FF2B5EF4-FFF2-40B4-BE49-F238E27FC236}">
                <a16:creationId xmlns:a16="http://schemas.microsoft.com/office/drawing/2014/main" id="{AB12820B-1043-6ED1-1A9A-2E69FD692B46}"/>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
        <p:nvSpPr>
          <p:cNvPr id="3" name="内容占位符 2">
            <a:extLst>
              <a:ext uri="{FF2B5EF4-FFF2-40B4-BE49-F238E27FC236}">
                <a16:creationId xmlns:a16="http://schemas.microsoft.com/office/drawing/2014/main" id="{B1895AD0-8526-8BF2-0BE8-F3FA3F0B669C}"/>
              </a:ext>
            </a:extLst>
          </p:cNvPr>
          <p:cNvSpPr txBox="1">
            <a:spLocks/>
          </p:cNvSpPr>
          <p:nvPr/>
        </p:nvSpPr>
        <p:spPr>
          <a:xfrm>
            <a:off x="1149437" y="6022459"/>
            <a:ext cx="10515600" cy="59966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ea"/>
                <a:ea typeface="+mn-ea"/>
                <a:cs typeface="Noto Sans Cond Blk" panose="020B0A06040504020204" pitchFamily="34"/>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dirty="0"/>
              <a:t>https://github.com/hwdong-net/cplusplus17/tree/master</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7B102-B990-2710-5EC0-47F5F1748CE2}"/>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F5722451-4030-C7AC-51B1-AF44EC5405F1}"/>
              </a:ext>
            </a:extLst>
          </p:cNvPr>
          <p:cNvSpPr>
            <a:spLocks noGrp="1"/>
          </p:cNvSpPr>
          <p:nvPr>
            <p:ph idx="1"/>
          </p:nvPr>
        </p:nvSpPr>
        <p:spPr>
          <a:xfrm>
            <a:off x="838200" y="900228"/>
            <a:ext cx="10515600" cy="6420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0FA2333F-C0DD-4EF5-BA0A-BA339FA3D058}"/>
              </a:ext>
            </a:extLst>
          </p:cNvPr>
          <p:cNvPicPr>
            <a:picLocks noChangeAspect="1"/>
          </p:cNvPicPr>
          <p:nvPr/>
        </p:nvPicPr>
        <p:blipFill>
          <a:blip r:embed="rId2"/>
          <a:stretch>
            <a:fillRect/>
          </a:stretch>
        </p:blipFill>
        <p:spPr>
          <a:xfrm>
            <a:off x="8715570" y="3525832"/>
            <a:ext cx="2394390" cy="1798424"/>
          </a:xfrm>
          <a:prstGeom prst="rect">
            <a:avLst/>
          </a:prstGeom>
        </p:spPr>
      </p:pic>
      <p:graphicFrame>
        <p:nvGraphicFramePr>
          <p:cNvPr id="6" name="对象 5">
            <a:extLst>
              <a:ext uri="{FF2B5EF4-FFF2-40B4-BE49-F238E27FC236}">
                <a16:creationId xmlns:a16="http://schemas.microsoft.com/office/drawing/2014/main" id="{05EBC568-4644-4B7B-8514-DBE0E1B9FB0D}"/>
              </a:ext>
            </a:extLst>
          </p:cNvPr>
          <p:cNvGraphicFramePr/>
          <p:nvPr/>
        </p:nvGraphicFramePr>
        <p:xfrm>
          <a:off x="1262393" y="2231486"/>
          <a:ext cx="2180590" cy="3333962"/>
        </p:xfrm>
        <a:graphic>
          <a:graphicData uri="http://schemas.openxmlformats.org/presentationml/2006/ole">
            <mc:AlternateContent xmlns:mc="http://schemas.openxmlformats.org/markup-compatibility/2006">
              <mc:Choice xmlns:v="urn:schemas-microsoft-com:vml" Requires="v">
                <p:oleObj r:id="rId3" imgW="2286000" imgH="3438525" progId="Paint.Picture">
                  <p:embed/>
                </p:oleObj>
              </mc:Choice>
              <mc:Fallback>
                <p:oleObj r:id="rId3" imgW="2286000" imgH="3438525" progId="Paint.Picture">
                  <p:embed/>
                  <p:pic>
                    <p:nvPicPr>
                      <p:cNvPr id="6" name="对象 5">
                        <a:extLst>
                          <a:ext uri="{FF2B5EF4-FFF2-40B4-BE49-F238E27FC236}">
                            <a16:creationId xmlns:a16="http://schemas.microsoft.com/office/drawing/2014/main" id="{05EBC568-4644-4B7B-8514-DBE0E1B9FB0D}"/>
                          </a:ext>
                        </a:extLst>
                      </p:cNvPr>
                      <p:cNvPicPr/>
                      <p:nvPr/>
                    </p:nvPicPr>
                    <p:blipFill>
                      <a:blip r:embed="rId4"/>
                      <a:stretch>
                        <a:fillRect/>
                      </a:stretch>
                    </p:blipFill>
                    <p:spPr>
                      <a:xfrm>
                        <a:off x="1262393" y="2231486"/>
                        <a:ext cx="2180590" cy="3333962"/>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CCF1EF28-B3EF-4715-A4BF-F4C159E4A6C0}"/>
              </a:ext>
            </a:extLst>
          </p:cNvPr>
          <p:cNvGraphicFramePr/>
          <p:nvPr/>
        </p:nvGraphicFramePr>
        <p:xfrm>
          <a:off x="4419600" y="2343035"/>
          <a:ext cx="2438400" cy="3174050"/>
        </p:xfrm>
        <a:graphic>
          <a:graphicData uri="http://schemas.openxmlformats.org/presentationml/2006/ole">
            <mc:AlternateContent xmlns:mc="http://schemas.openxmlformats.org/markup-compatibility/2006">
              <mc:Choice xmlns:v="urn:schemas-microsoft-com:vml" Requires="v">
                <p:oleObj r:id="rId3" imgW="2914650" imgH="4067175" progId="Paint.Picture">
                  <p:embed/>
                </p:oleObj>
              </mc:Choice>
              <mc:Fallback>
                <p:oleObj r:id="rId3" imgW="2914650" imgH="4067175" progId="Paint.Picture">
                  <p:embed/>
                  <p:pic>
                    <p:nvPicPr>
                      <p:cNvPr id="7" name="对象 6">
                        <a:extLst>
                          <a:ext uri="{FF2B5EF4-FFF2-40B4-BE49-F238E27FC236}">
                            <a16:creationId xmlns:a16="http://schemas.microsoft.com/office/drawing/2014/main" id="{CCF1EF28-B3EF-4715-A4BF-F4C159E4A6C0}"/>
                          </a:ext>
                        </a:extLst>
                      </p:cNvPr>
                      <p:cNvPicPr/>
                      <p:nvPr/>
                    </p:nvPicPr>
                    <p:blipFill>
                      <a:blip r:embed="rId5"/>
                      <a:stretch>
                        <a:fillRect/>
                      </a:stretch>
                    </p:blipFill>
                    <p:spPr>
                      <a:xfrm>
                        <a:off x="4419600" y="2343035"/>
                        <a:ext cx="2438400" cy="317405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8EDEAC5F-053D-43E1-BF86-F540F127CADD}"/>
              </a:ext>
            </a:extLst>
          </p:cNvPr>
          <p:cNvGraphicFramePr/>
          <p:nvPr/>
        </p:nvGraphicFramePr>
        <p:xfrm>
          <a:off x="8924912" y="1542300"/>
          <a:ext cx="1772920" cy="1601470"/>
        </p:xfrm>
        <a:graphic>
          <a:graphicData uri="http://schemas.openxmlformats.org/presentationml/2006/ole">
            <mc:AlternateContent xmlns:mc="http://schemas.openxmlformats.org/markup-compatibility/2006">
              <mc:Choice xmlns:v="urn:schemas-microsoft-com:vml" Requires="v">
                <p:oleObj r:id="rId3" imgW="1771650" imgH="1600200" progId="Paint.Picture">
                  <p:embed/>
                </p:oleObj>
              </mc:Choice>
              <mc:Fallback>
                <p:oleObj r:id="rId3" imgW="1771650" imgH="1600200" progId="Paint.Picture">
                  <p:embed/>
                  <p:pic>
                    <p:nvPicPr>
                      <p:cNvPr id="8" name="对象 7">
                        <a:extLst>
                          <a:ext uri="{FF2B5EF4-FFF2-40B4-BE49-F238E27FC236}">
                            <a16:creationId xmlns:a16="http://schemas.microsoft.com/office/drawing/2014/main" id="{8EDEAC5F-053D-43E1-BF86-F540F127CADD}"/>
                          </a:ext>
                        </a:extLst>
                      </p:cNvPr>
                      <p:cNvPicPr/>
                      <p:nvPr/>
                    </p:nvPicPr>
                    <p:blipFill>
                      <a:blip r:embed="rId6"/>
                      <a:stretch>
                        <a:fillRect/>
                      </a:stretch>
                    </p:blipFill>
                    <p:spPr>
                      <a:xfrm>
                        <a:off x="8924912" y="1542300"/>
                        <a:ext cx="1772920" cy="1601470"/>
                      </a:xfrm>
                      <a:prstGeom prst="rect">
                        <a:avLst/>
                      </a:prstGeom>
                    </p:spPr>
                  </p:pic>
                </p:oleObj>
              </mc:Fallback>
            </mc:AlternateContent>
          </a:graphicData>
        </a:graphic>
      </p:graphicFrame>
    </p:spTree>
    <p:extLst>
      <p:ext uri="{BB962C8B-B14F-4D97-AF65-F5344CB8AC3E}">
        <p14:creationId xmlns:p14="http://schemas.microsoft.com/office/powerpoint/2010/main" val="12128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0D0C0-35DF-291D-34D3-49A947D418D9}"/>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BF81FEA3-808A-FDAD-1C7E-EC964BC422DC}"/>
              </a:ext>
            </a:extLst>
          </p:cNvPr>
          <p:cNvSpPr>
            <a:spLocks noGrp="1"/>
          </p:cNvSpPr>
          <p:nvPr>
            <p:ph idx="1"/>
          </p:nvPr>
        </p:nvSpPr>
        <p:spPr>
          <a:xfrm>
            <a:off x="838200" y="900228"/>
            <a:ext cx="10515600" cy="642072"/>
          </a:xfrm>
        </p:spPr>
        <p:txBody>
          <a:bodyPr>
            <a:normAutofit/>
          </a:bodyPr>
          <a:lstStyle/>
          <a:p>
            <a:r>
              <a:rPr lang="zh-CN" altLang="en-US" dirty="0"/>
              <a:t>应用软件：游戏、</a:t>
            </a:r>
            <a:r>
              <a:rPr lang="en-US" altLang="zh-CN" dirty="0"/>
              <a:t>CAD </a:t>
            </a:r>
            <a:r>
              <a:rPr lang="zh-CN" altLang="en-US" dirty="0"/>
              <a:t>专业软件</a:t>
            </a:r>
            <a:endParaRPr lang="en-US" altLang="zh-CN" dirty="0"/>
          </a:p>
          <a:p>
            <a:endParaRPr lang="zh-CN" altLang="zh-CN" dirty="0"/>
          </a:p>
          <a:p>
            <a:endParaRPr lang="en-US" altLang="zh-CN" dirty="0"/>
          </a:p>
          <a:p>
            <a:endParaRPr lang="zh-CN" altLang="en-US" dirty="0"/>
          </a:p>
        </p:txBody>
      </p:sp>
      <p:sp>
        <p:nvSpPr>
          <p:cNvPr id="17" name="文本框 16">
            <a:extLst>
              <a:ext uri="{FF2B5EF4-FFF2-40B4-BE49-F238E27FC236}">
                <a16:creationId xmlns:a16="http://schemas.microsoft.com/office/drawing/2014/main" id="{3BA48834-B1B3-4425-B260-9F3B6AD1E78F}"/>
              </a:ext>
            </a:extLst>
          </p:cNvPr>
          <p:cNvSpPr txBox="1"/>
          <p:nvPr/>
        </p:nvSpPr>
        <p:spPr>
          <a:xfrm>
            <a:off x="1691517" y="4893240"/>
            <a:ext cx="1572505" cy="461665"/>
          </a:xfrm>
          <a:prstGeom prst="rect">
            <a:avLst/>
          </a:prstGeom>
          <a:noFill/>
        </p:spPr>
        <p:txBody>
          <a:bodyPr wrap="square" rtlCol="0">
            <a:spAutoFit/>
          </a:bodyPr>
          <a:lstStyle/>
          <a:p>
            <a:r>
              <a:rPr lang="zh-CN" altLang="en-US" sz="2400" dirty="0"/>
              <a:t>动漫制作</a:t>
            </a:r>
          </a:p>
        </p:txBody>
      </p:sp>
      <p:pic>
        <p:nvPicPr>
          <p:cNvPr id="18" name="Picture 2" descr="solidworks的圖片搜尋結果">
            <a:extLst>
              <a:ext uri="{FF2B5EF4-FFF2-40B4-BE49-F238E27FC236}">
                <a16:creationId xmlns:a16="http://schemas.microsoft.com/office/drawing/2014/main" id="{9737E1E8-1D99-47B5-8C58-38AF9F875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200" y="2347307"/>
            <a:ext cx="3365270" cy="21633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3d max">
            <a:extLst>
              <a:ext uri="{FF2B5EF4-FFF2-40B4-BE49-F238E27FC236}">
                <a16:creationId xmlns:a16="http://schemas.microsoft.com/office/drawing/2014/main" id="{55B08D2F-CFFA-4C6D-BA56-06400DB86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101" y="2347305"/>
            <a:ext cx="3961866" cy="2163389"/>
          </a:xfrm>
          <a:prstGeom prst="rect">
            <a:avLst/>
          </a:prstGeom>
          <a:noFill/>
          <a:extLst>
            <a:ext uri="{909E8E84-426E-40DD-AFC4-6F175D3DCCD1}">
              <a14:hiddenFill xmlns:a14="http://schemas.microsoft.com/office/drawing/2010/main">
                <a:solidFill>
                  <a:srgbClr val="FFFFFF"/>
                </a:solidFill>
              </a14:hiddenFill>
            </a:ext>
          </a:extLst>
        </p:spPr>
      </p:pic>
      <p:sp>
        <p:nvSpPr>
          <p:cNvPr id="20" name="文本框 19">
            <a:extLst>
              <a:ext uri="{FF2B5EF4-FFF2-40B4-BE49-F238E27FC236}">
                <a16:creationId xmlns:a16="http://schemas.microsoft.com/office/drawing/2014/main" id="{023E71C4-5BA8-4446-95F3-FD28646EAE1C}"/>
              </a:ext>
            </a:extLst>
          </p:cNvPr>
          <p:cNvSpPr txBox="1"/>
          <p:nvPr/>
        </p:nvSpPr>
        <p:spPr>
          <a:xfrm>
            <a:off x="5577840" y="4893242"/>
            <a:ext cx="1572505" cy="461665"/>
          </a:xfrm>
          <a:prstGeom prst="rect">
            <a:avLst/>
          </a:prstGeom>
          <a:noFill/>
        </p:spPr>
        <p:txBody>
          <a:bodyPr wrap="square" rtlCol="0">
            <a:spAutoFit/>
          </a:bodyPr>
          <a:lstStyle/>
          <a:p>
            <a:r>
              <a:rPr lang="en-US" altLang="zh-CN" sz="2400" dirty="0"/>
              <a:t>CAD</a:t>
            </a:r>
            <a:endParaRPr lang="zh-CN" altLang="en-US" sz="2400" dirty="0"/>
          </a:p>
        </p:txBody>
      </p:sp>
      <p:pic>
        <p:nvPicPr>
          <p:cNvPr id="21" name="Picture 6" descr="Image result for 星际争霸2">
            <a:extLst>
              <a:ext uri="{FF2B5EF4-FFF2-40B4-BE49-F238E27FC236}">
                <a16:creationId xmlns:a16="http://schemas.microsoft.com/office/drawing/2014/main" id="{A3A0AAFD-9902-48E7-869B-3F80889B7A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328" y="2347305"/>
            <a:ext cx="3648385" cy="2273819"/>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92FBB4E9-44EA-47FE-A8C4-088CFF893630}"/>
              </a:ext>
            </a:extLst>
          </p:cNvPr>
          <p:cNvSpPr txBox="1"/>
          <p:nvPr/>
        </p:nvSpPr>
        <p:spPr>
          <a:xfrm>
            <a:off x="9258267" y="4893241"/>
            <a:ext cx="1572505" cy="461665"/>
          </a:xfrm>
          <a:prstGeom prst="rect">
            <a:avLst/>
          </a:prstGeom>
          <a:noFill/>
        </p:spPr>
        <p:txBody>
          <a:bodyPr wrap="square" rtlCol="0">
            <a:spAutoFit/>
          </a:bodyPr>
          <a:lstStyle/>
          <a:p>
            <a:r>
              <a:rPr lang="zh-CN" altLang="en-US" sz="2400" dirty="0"/>
              <a:t>游戏</a:t>
            </a:r>
          </a:p>
        </p:txBody>
      </p:sp>
    </p:spTree>
    <p:extLst>
      <p:ext uri="{BB962C8B-B14F-4D97-AF65-F5344CB8AC3E}">
        <p14:creationId xmlns:p14="http://schemas.microsoft.com/office/powerpoint/2010/main" val="376351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D1205-30F6-4E50-BF35-A5B8399C06B8}"/>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5AA7CC05-0478-9D8D-9B53-FAABA8504C6A}"/>
              </a:ext>
            </a:extLst>
          </p:cNvPr>
          <p:cNvSpPr>
            <a:spLocks noGrp="1"/>
          </p:cNvSpPr>
          <p:nvPr>
            <p:ph idx="1"/>
          </p:nvPr>
        </p:nvSpPr>
        <p:spPr>
          <a:xfrm>
            <a:off x="838200" y="900228"/>
            <a:ext cx="10515600" cy="642072"/>
          </a:xfrm>
        </p:spPr>
        <p:txBody>
          <a:bodyPr>
            <a:normAutofit/>
          </a:bodyPr>
          <a:lstStyle/>
          <a:p>
            <a:r>
              <a:rPr lang="zh-CN" altLang="en-US" dirty="0"/>
              <a:t>应用软件：图形计算、高性能计算、人工智能</a:t>
            </a:r>
            <a:endParaRPr lang="en-US" altLang="zh-CN" dirty="0"/>
          </a:p>
          <a:p>
            <a:endParaRPr lang="zh-CN" altLang="zh-CN" dirty="0"/>
          </a:p>
          <a:p>
            <a:endParaRPr lang="en-US" altLang="zh-CN" dirty="0"/>
          </a:p>
          <a:p>
            <a:endParaRPr lang="zh-CN" altLang="en-US" dirty="0"/>
          </a:p>
        </p:txBody>
      </p:sp>
      <p:sp>
        <p:nvSpPr>
          <p:cNvPr id="2" name="文本框 1">
            <a:extLst>
              <a:ext uri="{FF2B5EF4-FFF2-40B4-BE49-F238E27FC236}">
                <a16:creationId xmlns:a16="http://schemas.microsoft.com/office/drawing/2014/main" id="{A0A1DF10-9F9D-44AD-BBCB-275C6D3123FC}"/>
              </a:ext>
            </a:extLst>
          </p:cNvPr>
          <p:cNvSpPr txBox="1"/>
          <p:nvPr/>
        </p:nvSpPr>
        <p:spPr>
          <a:xfrm>
            <a:off x="1705429" y="3518820"/>
            <a:ext cx="2184774" cy="584775"/>
          </a:xfrm>
          <a:prstGeom prst="rect">
            <a:avLst/>
          </a:prstGeom>
          <a:noFill/>
        </p:spPr>
        <p:txBody>
          <a:bodyPr wrap="square" rtlCol="0">
            <a:spAutoFit/>
          </a:bodyPr>
          <a:lstStyle/>
          <a:p>
            <a:r>
              <a:rPr lang="en-US" altLang="zh-CN" sz="3200" dirty="0" err="1"/>
              <a:t>Tensorlow</a:t>
            </a:r>
            <a:endParaRPr lang="zh-CN" altLang="en-US" sz="3200" dirty="0"/>
          </a:p>
        </p:txBody>
      </p:sp>
      <p:pic>
        <p:nvPicPr>
          <p:cNvPr id="4098" name="Picture 2" descr="https://lh3.googleusercontent.com/I1Dpp7I9RZIGl0rVMlPfnhfl-bkl_2uDHZwVC87BWmqtPaAs1irMWOdJxTmTEQJB-VGfLryCyHxqvyNchVIVLL-vqGrF3Q=s688">
            <a:extLst>
              <a:ext uri="{FF2B5EF4-FFF2-40B4-BE49-F238E27FC236}">
                <a16:creationId xmlns:a16="http://schemas.microsoft.com/office/drawing/2014/main" id="{5C9390CC-E5F5-482F-BCB7-9EC29CD14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909" y="1804161"/>
            <a:ext cx="3276599" cy="1843087"/>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F02C7529-442E-462F-B939-7267659EDEE5}"/>
              </a:ext>
            </a:extLst>
          </p:cNvPr>
          <p:cNvSpPr txBox="1"/>
          <p:nvPr/>
        </p:nvSpPr>
        <p:spPr>
          <a:xfrm>
            <a:off x="4016829" y="2381643"/>
            <a:ext cx="1463040" cy="1077218"/>
          </a:xfrm>
          <a:prstGeom prst="rect">
            <a:avLst/>
          </a:prstGeom>
          <a:noFill/>
        </p:spPr>
        <p:txBody>
          <a:bodyPr wrap="square" rtlCol="0">
            <a:spAutoFit/>
          </a:bodyPr>
          <a:lstStyle/>
          <a:p>
            <a:r>
              <a:rPr lang="en-US" altLang="zh-CN" sz="3200" dirty="0"/>
              <a:t>PytorchCaffe2</a:t>
            </a:r>
          </a:p>
        </p:txBody>
      </p:sp>
      <p:pic>
        <p:nvPicPr>
          <p:cNvPr id="4100" name="Picture 4" descr="Image result for CUDA">
            <a:extLst>
              <a:ext uri="{FF2B5EF4-FFF2-40B4-BE49-F238E27FC236}">
                <a16:creationId xmlns:a16="http://schemas.microsoft.com/office/drawing/2014/main" id="{DB991E14-7F4B-484B-9224-9394A61868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109" y="2263027"/>
            <a:ext cx="215265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OpenGL">
            <a:extLst>
              <a:ext uri="{FF2B5EF4-FFF2-40B4-BE49-F238E27FC236}">
                <a16:creationId xmlns:a16="http://schemas.microsoft.com/office/drawing/2014/main" id="{B16D5C73-EAB7-4B42-BE49-5962FD89C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968" y="4908116"/>
            <a:ext cx="2529292" cy="104965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OpenCL">
            <a:extLst>
              <a:ext uri="{FF2B5EF4-FFF2-40B4-BE49-F238E27FC236}">
                <a16:creationId xmlns:a16="http://schemas.microsoft.com/office/drawing/2014/main" id="{A42DB9C0-FA40-483D-8AE5-9EFCA67F7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8999" y="2263027"/>
            <a:ext cx="2272029" cy="2272029"/>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DirectX">
            <a:extLst>
              <a:ext uri="{FF2B5EF4-FFF2-40B4-BE49-F238E27FC236}">
                <a16:creationId xmlns:a16="http://schemas.microsoft.com/office/drawing/2014/main" id="{E4A2CC71-B9EB-4F74-9877-7A1FB76475A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1918" y="4908116"/>
            <a:ext cx="2220173" cy="910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57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0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0432A-0A71-5D9C-2C09-5F6CB73BCB81}"/>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46A574FA-D7B1-00BA-D4A3-4814CBD550BB}"/>
              </a:ext>
            </a:extLst>
          </p:cNvPr>
          <p:cNvSpPr>
            <a:spLocks noGrp="1"/>
          </p:cNvSpPr>
          <p:nvPr>
            <p:ph idx="1"/>
          </p:nvPr>
        </p:nvSpPr>
        <p:spPr>
          <a:xfrm>
            <a:off x="838200" y="900228"/>
            <a:ext cx="10515600" cy="642072"/>
          </a:xfrm>
        </p:spPr>
        <p:txBody>
          <a:bodyPr>
            <a:normAutofit/>
          </a:bodyPr>
          <a:lstStyle/>
          <a:p>
            <a:r>
              <a:rPr lang="zh-CN" altLang="en-US" dirty="0"/>
              <a:t>应用软件：聊天软件</a:t>
            </a:r>
            <a:endParaRPr lang="en-US" altLang="zh-CN" dirty="0"/>
          </a:p>
          <a:p>
            <a:endParaRPr lang="zh-CN" altLang="zh-CN" dirty="0"/>
          </a:p>
          <a:p>
            <a:endParaRPr lang="en-US" altLang="zh-CN" dirty="0"/>
          </a:p>
          <a:p>
            <a:endParaRPr lang="zh-CN" altLang="en-US" dirty="0"/>
          </a:p>
        </p:txBody>
      </p:sp>
      <p:sp>
        <p:nvSpPr>
          <p:cNvPr id="10" name="文本框 9">
            <a:extLst>
              <a:ext uri="{FF2B5EF4-FFF2-40B4-BE49-F238E27FC236}">
                <a16:creationId xmlns:a16="http://schemas.microsoft.com/office/drawing/2014/main" id="{A0A1DF10-9F9D-44AD-BBCB-275C6D3123FC}"/>
              </a:ext>
            </a:extLst>
          </p:cNvPr>
          <p:cNvSpPr txBox="1"/>
          <p:nvPr/>
        </p:nvSpPr>
        <p:spPr>
          <a:xfrm>
            <a:off x="2930701" y="4232596"/>
            <a:ext cx="1267705" cy="461665"/>
          </a:xfrm>
          <a:prstGeom prst="rect">
            <a:avLst/>
          </a:prstGeom>
          <a:noFill/>
        </p:spPr>
        <p:txBody>
          <a:bodyPr wrap="square" rtlCol="0">
            <a:spAutoFit/>
          </a:bodyPr>
          <a:lstStyle/>
          <a:p>
            <a:r>
              <a:rPr lang="en-US" altLang="zh-CN" sz="2400" dirty="0"/>
              <a:t>QQ</a:t>
            </a:r>
            <a:endParaRPr lang="zh-CN" altLang="en-US" sz="2400" dirty="0"/>
          </a:p>
        </p:txBody>
      </p:sp>
      <p:pic>
        <p:nvPicPr>
          <p:cNvPr id="11" name="图片 10">
            <a:extLst>
              <a:ext uri="{FF2B5EF4-FFF2-40B4-BE49-F238E27FC236}">
                <a16:creationId xmlns:a16="http://schemas.microsoft.com/office/drawing/2014/main" id="{3C9DD94E-90D3-4367-955D-1ECC9DA39C53}"/>
              </a:ext>
            </a:extLst>
          </p:cNvPr>
          <p:cNvPicPr>
            <a:picLocks noChangeAspect="1"/>
          </p:cNvPicPr>
          <p:nvPr/>
        </p:nvPicPr>
        <p:blipFill>
          <a:blip r:embed="rId2"/>
          <a:stretch>
            <a:fillRect/>
          </a:stretch>
        </p:blipFill>
        <p:spPr>
          <a:xfrm>
            <a:off x="2446261" y="2173119"/>
            <a:ext cx="1590675" cy="1762125"/>
          </a:xfrm>
          <a:prstGeom prst="rect">
            <a:avLst/>
          </a:prstGeom>
        </p:spPr>
      </p:pic>
      <p:pic>
        <p:nvPicPr>
          <p:cNvPr id="12" name="图片 11">
            <a:extLst>
              <a:ext uri="{FF2B5EF4-FFF2-40B4-BE49-F238E27FC236}">
                <a16:creationId xmlns:a16="http://schemas.microsoft.com/office/drawing/2014/main" id="{94C78B85-B887-4092-8872-BA457EEA22BE}"/>
              </a:ext>
            </a:extLst>
          </p:cNvPr>
          <p:cNvPicPr>
            <a:picLocks noChangeAspect="1"/>
          </p:cNvPicPr>
          <p:nvPr/>
        </p:nvPicPr>
        <p:blipFill>
          <a:blip r:embed="rId3"/>
          <a:stretch>
            <a:fillRect/>
          </a:stretch>
        </p:blipFill>
        <p:spPr>
          <a:xfrm>
            <a:off x="5627580" y="2308546"/>
            <a:ext cx="4114800" cy="1924050"/>
          </a:xfrm>
          <a:prstGeom prst="rect">
            <a:avLst/>
          </a:prstGeom>
        </p:spPr>
      </p:pic>
    </p:spTree>
    <p:extLst>
      <p:ext uri="{BB962C8B-B14F-4D97-AF65-F5344CB8AC3E}">
        <p14:creationId xmlns:p14="http://schemas.microsoft.com/office/powerpoint/2010/main" val="98661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CCC40-D924-169D-CE06-504C13B25CC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53E14A7-556C-0996-F630-5B535D637D3F}"/>
              </a:ext>
            </a:extLst>
          </p:cNvPr>
          <p:cNvSpPr>
            <a:spLocks noGrp="1"/>
          </p:cNvSpPr>
          <p:nvPr>
            <p:ph type="title"/>
          </p:nvPr>
        </p:nvSpPr>
        <p:spPr/>
        <p:txBody>
          <a:bodyPr>
            <a:normAutofit/>
          </a:bodyPr>
          <a:lstStyle/>
          <a:p>
            <a:pPr algn="l"/>
            <a:r>
              <a:rPr lang="zh-CN" altLang="en-US" sz="3200" b="1" dirty="0">
                <a:solidFill>
                  <a:schemeClr val="tx1"/>
                </a:solidFill>
              </a:rPr>
              <a:t>不可替代的应用场景</a:t>
            </a:r>
            <a:r>
              <a:rPr lang="zh-CN" altLang="en-US" sz="3200" dirty="0">
                <a:solidFill>
                  <a:schemeClr val="tx1"/>
                </a:solidFill>
              </a:rPr>
              <a:t>：嵌入式、实时、高性能</a:t>
            </a:r>
          </a:p>
        </p:txBody>
      </p:sp>
      <p:sp>
        <p:nvSpPr>
          <p:cNvPr id="3" name="内容占位符 2">
            <a:extLst>
              <a:ext uri="{FF2B5EF4-FFF2-40B4-BE49-F238E27FC236}">
                <a16:creationId xmlns:a16="http://schemas.microsoft.com/office/drawing/2014/main" id="{0C3287E7-1779-F100-3DDB-EE05E48D28B3}"/>
              </a:ext>
            </a:extLst>
          </p:cNvPr>
          <p:cNvSpPr>
            <a:spLocks noGrp="1"/>
          </p:cNvSpPr>
          <p:nvPr>
            <p:ph idx="1"/>
          </p:nvPr>
        </p:nvSpPr>
        <p:spPr>
          <a:xfrm>
            <a:off x="838200" y="1690688"/>
            <a:ext cx="10515600" cy="4802187"/>
          </a:xfrm>
        </p:spPr>
        <p:txBody>
          <a:bodyPr>
            <a:normAutofit/>
          </a:bodyPr>
          <a:lstStyle/>
          <a:p>
            <a:pPr>
              <a:spcBef>
                <a:spcPts val="1800"/>
              </a:spcBef>
            </a:pPr>
            <a:r>
              <a:rPr lang="zh-CN" altLang="en-US" dirty="0"/>
              <a:t>在嵌入式系统（如智能手表、工业机器人）、实时系统（如自动驾驶）、图形计算（如</a:t>
            </a:r>
            <a:r>
              <a:rPr lang="en-US" altLang="zh-CN" dirty="0"/>
              <a:t>OpenCV</a:t>
            </a:r>
            <a:r>
              <a:rPr lang="zh-CN" altLang="en-US" dirty="0"/>
              <a:t>、</a:t>
            </a:r>
            <a:r>
              <a:rPr lang="en-US" altLang="zh-CN" dirty="0"/>
              <a:t>Unreal</a:t>
            </a:r>
            <a:r>
              <a:rPr lang="zh-CN" altLang="en-US" dirty="0"/>
              <a:t>引擎）等领域，</a:t>
            </a:r>
            <a:r>
              <a:rPr lang="en-US" altLang="zh-CN" dirty="0"/>
              <a:t>C/C++</a:t>
            </a:r>
            <a:r>
              <a:rPr lang="zh-CN" altLang="en-US" dirty="0"/>
              <a:t>是唯一选择！</a:t>
            </a:r>
          </a:p>
        </p:txBody>
      </p:sp>
    </p:spTree>
    <p:extLst>
      <p:ext uri="{BB962C8B-B14F-4D97-AF65-F5344CB8AC3E}">
        <p14:creationId xmlns:p14="http://schemas.microsoft.com/office/powerpoint/2010/main" val="254356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DBAF2-5EB5-D331-15D7-CB9B05997C2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CEDAFA8-02A8-3504-C557-45BB3FCE598A}"/>
              </a:ext>
            </a:extLst>
          </p:cNvPr>
          <p:cNvSpPr>
            <a:spLocks noGrp="1"/>
          </p:cNvSpPr>
          <p:nvPr>
            <p:ph type="title"/>
          </p:nvPr>
        </p:nvSpPr>
        <p:spPr/>
        <p:txBody>
          <a:bodyPr>
            <a:normAutofit/>
          </a:bodyPr>
          <a:lstStyle/>
          <a:p>
            <a:pPr algn="l"/>
            <a:r>
              <a:rPr lang="zh-CN" altLang="en-US" sz="3200" b="1" dirty="0">
                <a:solidFill>
                  <a:schemeClr val="tx1"/>
                </a:solidFill>
              </a:rPr>
              <a:t>培养严谨的编程思维</a:t>
            </a:r>
            <a:r>
              <a:rPr lang="zh-CN" altLang="en-US" sz="3200" dirty="0">
                <a:solidFill>
                  <a:schemeClr val="tx1"/>
                </a:solidFill>
              </a:rPr>
              <a:t>：底层逻辑、高层思想</a:t>
            </a:r>
          </a:p>
        </p:txBody>
      </p:sp>
      <p:sp>
        <p:nvSpPr>
          <p:cNvPr id="3" name="内容占位符 2">
            <a:extLst>
              <a:ext uri="{FF2B5EF4-FFF2-40B4-BE49-F238E27FC236}">
                <a16:creationId xmlns:a16="http://schemas.microsoft.com/office/drawing/2014/main" id="{45DBA6F3-FA77-ECD5-15AE-CC0D4A67E816}"/>
              </a:ext>
            </a:extLst>
          </p:cNvPr>
          <p:cNvSpPr>
            <a:spLocks noGrp="1"/>
          </p:cNvSpPr>
          <p:nvPr>
            <p:ph idx="1"/>
          </p:nvPr>
        </p:nvSpPr>
        <p:spPr>
          <a:xfrm>
            <a:off x="838200" y="1690688"/>
            <a:ext cx="10515600" cy="4802187"/>
          </a:xfrm>
        </p:spPr>
        <p:txBody>
          <a:bodyPr>
            <a:normAutofit/>
          </a:bodyPr>
          <a:lstStyle/>
          <a:p>
            <a:pPr>
              <a:spcBef>
                <a:spcPts val="1800"/>
              </a:spcBef>
            </a:pPr>
            <a:r>
              <a:rPr lang="zh-CN" altLang="en-US" dirty="0"/>
              <a:t>它要求开发者手动管理内存（如</a:t>
            </a:r>
            <a:r>
              <a:rPr lang="en-US" altLang="zh-CN" dirty="0"/>
              <a:t>new/delete</a:t>
            </a:r>
            <a:r>
              <a:rPr lang="zh-CN" altLang="en-US" dirty="0"/>
              <a:t>）、理解指针操作、掌握多范式编程（面向对象、泛型、过程式）。</a:t>
            </a:r>
            <a:endParaRPr lang="en-US" altLang="zh-CN" dirty="0"/>
          </a:p>
          <a:p>
            <a:pPr>
              <a:spcBef>
                <a:spcPts val="1800"/>
              </a:spcBef>
            </a:pPr>
            <a:r>
              <a:rPr lang="zh-CN" altLang="en-US" dirty="0"/>
              <a:t>这种</a:t>
            </a:r>
            <a:r>
              <a:rPr lang="en-US" altLang="zh-CN" dirty="0"/>
              <a:t>"</a:t>
            </a:r>
            <a:r>
              <a:rPr lang="zh-CN" altLang="en-US" dirty="0"/>
              <a:t>知其所以然</a:t>
            </a:r>
            <a:r>
              <a:rPr lang="en-US" altLang="zh-CN" dirty="0"/>
              <a:t>"</a:t>
            </a:r>
            <a:r>
              <a:rPr lang="zh-CN" altLang="en-US" dirty="0"/>
              <a:t>的学习过程，能帮助程序员建立对计算机系统架构的深刻认知。</a:t>
            </a:r>
            <a:endParaRPr lang="en-US" altLang="zh-CN" dirty="0"/>
          </a:p>
          <a:p>
            <a:pPr>
              <a:spcBef>
                <a:spcPts val="1800"/>
              </a:spcBef>
            </a:pPr>
            <a:r>
              <a:rPr lang="zh-CN" altLang="en-US" dirty="0"/>
              <a:t>许多编程语言（如</a:t>
            </a:r>
            <a:r>
              <a:rPr lang="en-US" altLang="zh-CN" dirty="0"/>
              <a:t>Java</a:t>
            </a:r>
            <a:r>
              <a:rPr lang="zh-CN" altLang="en-US" dirty="0"/>
              <a:t>、</a:t>
            </a:r>
            <a:r>
              <a:rPr lang="en-US" altLang="zh-CN" dirty="0"/>
              <a:t>Python</a:t>
            </a:r>
            <a:r>
              <a:rPr lang="zh-CN" altLang="en-US" dirty="0"/>
              <a:t>）的底层实现都采用</a:t>
            </a:r>
            <a:r>
              <a:rPr lang="en-US" altLang="zh-CN" dirty="0"/>
              <a:t>C/C++</a:t>
            </a:r>
            <a:r>
              <a:rPr lang="zh-CN" altLang="en-US" dirty="0"/>
              <a:t>，学好</a:t>
            </a:r>
            <a:r>
              <a:rPr lang="en-US" altLang="zh-CN" dirty="0"/>
              <a:t>C++</a:t>
            </a:r>
            <a:r>
              <a:rPr lang="zh-CN" altLang="en-US" dirty="0"/>
              <a:t>等于掌握了理解其他语言的钥匙。</a:t>
            </a:r>
            <a:endParaRPr lang="en-US" altLang="zh-CN" dirty="0"/>
          </a:p>
          <a:p>
            <a:pPr marL="0" indent="0">
              <a:spcBef>
                <a:spcPts val="1800"/>
              </a:spcBef>
              <a:buNone/>
            </a:pPr>
            <a:r>
              <a:rPr lang="zh-CN" altLang="en-US" b="1" dirty="0"/>
              <a:t>一句话：提升编程内功</a:t>
            </a:r>
            <a:endParaRPr lang="en-US" altLang="zh-CN" dirty="0"/>
          </a:p>
          <a:p>
            <a:pPr>
              <a:spcBef>
                <a:spcPts val="1800"/>
              </a:spcBef>
            </a:pPr>
            <a:endParaRPr lang="zh-CN" altLang="en-US" dirty="0"/>
          </a:p>
        </p:txBody>
      </p:sp>
    </p:spTree>
    <p:extLst>
      <p:ext uri="{BB962C8B-B14F-4D97-AF65-F5344CB8AC3E}">
        <p14:creationId xmlns:p14="http://schemas.microsoft.com/office/powerpoint/2010/main" val="276257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0" y="1358416"/>
            <a:ext cx="10363200" cy="1470025"/>
          </a:xfrm>
        </p:spPr>
        <p:txBody>
          <a:bodyPr>
            <a:noAutofit/>
          </a:bodyPr>
          <a:lstStyle/>
          <a:p>
            <a:r>
              <a:rPr sz="6667" dirty="0" err="1"/>
              <a:t>为什么学习现代</a:t>
            </a:r>
            <a:r>
              <a:rPr sz="6667" dirty="0"/>
              <a:t> C++？</a:t>
            </a:r>
          </a:p>
        </p:txBody>
      </p:sp>
      <p:sp>
        <p:nvSpPr>
          <p:cNvPr id="3" name="Subtitle 2"/>
          <p:cNvSpPr>
            <a:spLocks noGrp="1"/>
          </p:cNvSpPr>
          <p:nvPr>
            <p:ph type="subTitle" idx="1"/>
          </p:nvPr>
        </p:nvSpPr>
        <p:spPr>
          <a:xfrm>
            <a:off x="1828800" y="2865967"/>
            <a:ext cx="8534400" cy="927100"/>
          </a:xfrm>
        </p:spPr>
        <p:txBody>
          <a:bodyPr>
            <a:normAutofit/>
          </a:bodyPr>
          <a:lstStyle/>
          <a:p>
            <a:r>
              <a:rPr sz="4000" dirty="0"/>
              <a:t>C++11 </a:t>
            </a:r>
            <a:r>
              <a:rPr sz="4000" dirty="0" err="1"/>
              <a:t>及更高版本的重要性</a:t>
            </a:r>
            <a:endParaRPr dirty="0"/>
          </a:p>
        </p:txBody>
      </p:sp>
      <p:pic>
        <p:nvPicPr>
          <p:cNvPr id="5" name="图片 4">
            <a:extLst>
              <a:ext uri="{FF2B5EF4-FFF2-40B4-BE49-F238E27FC236}">
                <a16:creationId xmlns:a16="http://schemas.microsoft.com/office/drawing/2014/main" id="{4ED751F9-8ED8-0971-B583-8AD57490368F}"/>
              </a:ext>
            </a:extLst>
          </p:cNvPr>
          <p:cNvPicPr>
            <a:picLocks noChangeAspect="1"/>
          </p:cNvPicPr>
          <p:nvPr/>
        </p:nvPicPr>
        <p:blipFill>
          <a:blip r:embed="rId2"/>
          <a:stretch>
            <a:fillRect/>
          </a:stretch>
        </p:blipFill>
        <p:spPr>
          <a:xfrm>
            <a:off x="2019207" y="3994152"/>
            <a:ext cx="8829368" cy="24596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 </a:t>
            </a:r>
            <a:r>
              <a:rPr lang="zh-CN" altLang="en-US" dirty="0"/>
              <a:t>的演进</a:t>
            </a:r>
            <a:endParaRPr dirty="0"/>
          </a:p>
        </p:txBody>
      </p:sp>
      <p:sp>
        <p:nvSpPr>
          <p:cNvPr id="3" name="Content Placeholder 2"/>
          <p:cNvSpPr>
            <a:spLocks noGrp="1"/>
          </p:cNvSpPr>
          <p:nvPr>
            <p:ph idx="1"/>
          </p:nvPr>
        </p:nvSpPr>
        <p:spPr>
          <a:xfrm>
            <a:off x="609600" y="1417638"/>
            <a:ext cx="10972800" cy="5000095"/>
          </a:xfrm>
        </p:spPr>
        <p:txBody>
          <a:bodyPr>
            <a:normAutofit/>
          </a:bodyPr>
          <a:lstStyle/>
          <a:p>
            <a:pPr lvl="0"/>
            <a:r>
              <a:rPr lang="en-US" altLang="zh-CN" dirty="0"/>
              <a:t>C++ </a:t>
            </a:r>
            <a:r>
              <a:rPr lang="zh-CN" altLang="en-US" dirty="0"/>
              <a:t>并非一成不变，而是在不断发展！</a:t>
            </a:r>
            <a:endParaRPr lang="en-US" altLang="zh-CN" dirty="0"/>
          </a:p>
          <a:p>
            <a:pPr lvl="0"/>
            <a:endParaRPr lang="zh-CN" altLang="en-US" dirty="0"/>
          </a:p>
          <a:p>
            <a:pPr marL="0" indent="0">
              <a:buNone/>
            </a:pPr>
            <a:r>
              <a:rPr lang="en-US" altLang="zh-CN" dirty="0">
                <a:latin typeface="+mn-lt"/>
              </a:rPr>
              <a:t>     </a:t>
            </a:r>
            <a:r>
              <a:rPr lang="en-US" altLang="zh-CN" sz="3467" dirty="0">
                <a:latin typeface="+mn-lt"/>
              </a:rPr>
              <a:t>C++98/03      C++11     C++14     C++17     C++20     C++23</a:t>
            </a:r>
          </a:p>
          <a:p>
            <a:pPr>
              <a:spcBef>
                <a:spcPts val="2400"/>
              </a:spcBef>
            </a:pPr>
            <a:r>
              <a:rPr lang="zh-CN" altLang="en-US" dirty="0"/>
              <a:t>现代 </a:t>
            </a:r>
            <a:r>
              <a:rPr lang="en-US" altLang="zh-CN" dirty="0"/>
              <a:t>C++ (C++11 </a:t>
            </a:r>
            <a:r>
              <a:rPr lang="zh-CN" altLang="en-US" dirty="0"/>
              <a:t>及更高版本</a:t>
            </a:r>
            <a:r>
              <a:rPr lang="en-US" altLang="zh-CN" dirty="0"/>
              <a:t>) </a:t>
            </a:r>
            <a:r>
              <a:rPr lang="zh-CN" altLang="en-US" dirty="0"/>
              <a:t>带来了革命性的改变。</a:t>
            </a:r>
          </a:p>
          <a:p>
            <a:pPr lvl="0"/>
            <a:r>
              <a:rPr lang="zh-CN" altLang="en-US" dirty="0"/>
              <a:t>掌握现代 </a:t>
            </a:r>
            <a:r>
              <a:rPr lang="en-US" altLang="zh-CN" dirty="0"/>
              <a:t>C++ </a:t>
            </a:r>
            <a:r>
              <a:rPr lang="zh-CN" altLang="en-US" dirty="0"/>
              <a:t>不仅能提升开发效率，还能构建更健壮、更安全、性能更优的应用程序。 </a:t>
            </a:r>
          </a:p>
        </p:txBody>
      </p:sp>
      <p:grpSp>
        <p:nvGrpSpPr>
          <p:cNvPr id="14" name="组合 13">
            <a:extLst>
              <a:ext uri="{FF2B5EF4-FFF2-40B4-BE49-F238E27FC236}">
                <a16:creationId xmlns:a16="http://schemas.microsoft.com/office/drawing/2014/main" id="{657C802B-090E-2D57-8931-A914CAF34BAA}"/>
              </a:ext>
            </a:extLst>
          </p:cNvPr>
          <p:cNvGrpSpPr/>
          <p:nvPr/>
        </p:nvGrpSpPr>
        <p:grpSpPr>
          <a:xfrm>
            <a:off x="1270000" y="2370667"/>
            <a:ext cx="9948333" cy="347133"/>
            <a:chOff x="952500" y="1530350"/>
            <a:chExt cx="7461250" cy="260350"/>
          </a:xfrm>
        </p:grpSpPr>
        <p:cxnSp>
          <p:nvCxnSpPr>
            <p:cNvPr id="5" name="直接箭头连接符 4">
              <a:extLst>
                <a:ext uri="{FF2B5EF4-FFF2-40B4-BE49-F238E27FC236}">
                  <a16:creationId xmlns:a16="http://schemas.microsoft.com/office/drawing/2014/main" id="{CE5C1748-C304-1F08-74E3-7C72EB7EF17C}"/>
                </a:ext>
              </a:extLst>
            </p:cNvPr>
            <p:cNvCxnSpPr>
              <a:cxnSpLocks/>
            </p:cNvCxnSpPr>
            <p:nvPr/>
          </p:nvCxnSpPr>
          <p:spPr>
            <a:xfrm>
              <a:off x="952500" y="1530350"/>
              <a:ext cx="74612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直接箭头连接符 6">
              <a:extLst>
                <a:ext uri="{FF2B5EF4-FFF2-40B4-BE49-F238E27FC236}">
                  <a16:creationId xmlns:a16="http://schemas.microsoft.com/office/drawing/2014/main" id="{64CB586D-EEE1-6BA1-9D87-8D9BE5275D5F}"/>
                </a:ext>
              </a:extLst>
            </p:cNvPr>
            <p:cNvCxnSpPr/>
            <p:nvPr/>
          </p:nvCxnSpPr>
          <p:spPr>
            <a:xfrm>
              <a:off x="16065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直接箭头连接符 7">
              <a:extLst>
                <a:ext uri="{FF2B5EF4-FFF2-40B4-BE49-F238E27FC236}">
                  <a16:creationId xmlns:a16="http://schemas.microsoft.com/office/drawing/2014/main" id="{F2DBA9D5-6E68-9001-D020-AF69BC438366}"/>
                </a:ext>
              </a:extLst>
            </p:cNvPr>
            <p:cNvCxnSpPr/>
            <p:nvPr/>
          </p:nvCxnSpPr>
          <p:spPr>
            <a:xfrm>
              <a:off x="30543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直接箭头连接符 8">
              <a:extLst>
                <a:ext uri="{FF2B5EF4-FFF2-40B4-BE49-F238E27FC236}">
                  <a16:creationId xmlns:a16="http://schemas.microsoft.com/office/drawing/2014/main" id="{2730ACE8-B4DA-FA4C-5499-FE1215B9F541}"/>
                </a:ext>
              </a:extLst>
            </p:cNvPr>
            <p:cNvCxnSpPr/>
            <p:nvPr/>
          </p:nvCxnSpPr>
          <p:spPr>
            <a:xfrm>
              <a:off x="4356100" y="15430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直接箭头连接符 9">
              <a:extLst>
                <a:ext uri="{FF2B5EF4-FFF2-40B4-BE49-F238E27FC236}">
                  <a16:creationId xmlns:a16="http://schemas.microsoft.com/office/drawing/2014/main" id="{6A1EF2EB-1DC5-408D-3DE0-5E449C985AD2}"/>
                </a:ext>
              </a:extLst>
            </p:cNvPr>
            <p:cNvCxnSpPr/>
            <p:nvPr/>
          </p:nvCxnSpPr>
          <p:spPr>
            <a:xfrm>
              <a:off x="552450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9298CA45-8A9C-6CA1-725F-656CF88AB34B}"/>
                </a:ext>
              </a:extLst>
            </p:cNvPr>
            <p:cNvCxnSpPr/>
            <p:nvPr/>
          </p:nvCxnSpPr>
          <p:spPr>
            <a:xfrm>
              <a:off x="67627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9EE1A7F5-4240-3DED-0BF9-7287A056024A}"/>
                </a:ext>
              </a:extLst>
            </p:cNvPr>
            <p:cNvCxnSpPr/>
            <p:nvPr/>
          </p:nvCxnSpPr>
          <p:spPr>
            <a:xfrm>
              <a:off x="8007350" y="1530350"/>
              <a:ext cx="0" cy="2476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8EFEC-E88F-42B2-4152-581D68DFA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56B19-AFFB-3B45-7607-B3EFBA8EBA9C}"/>
              </a:ext>
            </a:extLst>
          </p:cNvPr>
          <p:cNvSpPr>
            <a:spLocks noGrp="1"/>
          </p:cNvSpPr>
          <p:nvPr>
            <p:ph type="title"/>
          </p:nvPr>
        </p:nvSpPr>
        <p:spPr/>
        <p:txBody>
          <a:bodyPr/>
          <a:lstStyle/>
          <a:p>
            <a:r>
              <a:rPr lang="zh-CN" altLang="en-US" dirty="0"/>
              <a:t>更简洁、更易读的代码</a:t>
            </a:r>
          </a:p>
        </p:txBody>
      </p:sp>
      <p:sp>
        <p:nvSpPr>
          <p:cNvPr id="3" name="Content Placeholder 2">
            <a:extLst>
              <a:ext uri="{FF2B5EF4-FFF2-40B4-BE49-F238E27FC236}">
                <a16:creationId xmlns:a16="http://schemas.microsoft.com/office/drawing/2014/main" id="{27C0AEA0-01E4-04BB-6C24-073E1CB65196}"/>
              </a:ext>
            </a:extLst>
          </p:cNvPr>
          <p:cNvSpPr>
            <a:spLocks noGrp="1"/>
          </p:cNvSpPr>
          <p:nvPr>
            <p:ph idx="1"/>
          </p:nvPr>
        </p:nvSpPr>
        <p:spPr>
          <a:xfrm>
            <a:off x="609600" y="1600202"/>
            <a:ext cx="10972800" cy="948265"/>
          </a:xfrm>
        </p:spPr>
        <p:txBody>
          <a:bodyPr>
            <a:normAutofit/>
          </a:bodyPr>
          <a:lstStyle/>
          <a:p>
            <a:pPr lvl="0"/>
            <a:r>
              <a:rPr lang="en-US" b="1" dirty="0"/>
              <a:t>auto </a:t>
            </a:r>
            <a:r>
              <a:rPr lang="zh-CN" altLang="en-US" b="1" dirty="0"/>
              <a:t>类型推断</a:t>
            </a:r>
            <a:r>
              <a:rPr lang="en-US" altLang="zh-CN" dirty="0"/>
              <a:t>: </a:t>
            </a:r>
            <a:r>
              <a:rPr lang="zh-CN" altLang="en-US" dirty="0"/>
              <a:t>简化变量声明，减少冗余。</a:t>
            </a:r>
          </a:p>
          <a:p>
            <a:pPr marL="0" indent="0">
              <a:buNone/>
            </a:pPr>
            <a:endParaRPr dirty="0"/>
          </a:p>
        </p:txBody>
      </p:sp>
      <p:sp>
        <p:nvSpPr>
          <p:cNvPr id="4" name="文本框 3">
            <a:extLst>
              <a:ext uri="{FF2B5EF4-FFF2-40B4-BE49-F238E27FC236}">
                <a16:creationId xmlns:a16="http://schemas.microsoft.com/office/drawing/2014/main" id="{EF235127-1863-3E9E-3166-7752400F6EC9}"/>
              </a:ext>
            </a:extLst>
          </p:cNvPr>
          <p:cNvSpPr txBox="1"/>
          <p:nvPr/>
        </p:nvSpPr>
        <p:spPr>
          <a:xfrm>
            <a:off x="1363134" y="2336801"/>
            <a:ext cx="8246533" cy="2554545"/>
          </a:xfrm>
          <a:prstGeom prst="rect">
            <a:avLst/>
          </a:prstGeom>
          <a:noFill/>
        </p:spPr>
        <p:txBody>
          <a:bodyPr wrap="square" rtlCol="0">
            <a:spAutoFit/>
          </a:bodyPr>
          <a:lstStyle/>
          <a:p>
            <a:r>
              <a:rPr lang="en-US" altLang="zh-CN" sz="3200" dirty="0"/>
              <a:t>// </a:t>
            </a:r>
            <a:r>
              <a:rPr lang="zh-CN" altLang="en-US" sz="3200" dirty="0"/>
              <a:t>传统 </a:t>
            </a:r>
            <a:r>
              <a:rPr lang="en-US" altLang="zh-CN" sz="3200" dirty="0"/>
              <a:t>C++</a:t>
            </a:r>
          </a:p>
          <a:p>
            <a:r>
              <a:rPr lang="en-US" altLang="zh-CN" sz="3200" dirty="0"/>
              <a:t>std::vector&lt;int&gt;::iterator it = </a:t>
            </a:r>
            <a:r>
              <a:rPr lang="en-US" altLang="zh-CN" sz="3200" dirty="0" err="1"/>
              <a:t>myVector.begin</a:t>
            </a:r>
            <a:r>
              <a:rPr lang="en-US" altLang="zh-CN" sz="3200" dirty="0"/>
              <a:t>();</a:t>
            </a:r>
          </a:p>
          <a:p>
            <a:endParaRPr lang="en-US" altLang="zh-CN" sz="3200" dirty="0"/>
          </a:p>
          <a:p>
            <a:r>
              <a:rPr lang="en-US" altLang="zh-CN" sz="3200" dirty="0"/>
              <a:t>// </a:t>
            </a:r>
            <a:r>
              <a:rPr lang="zh-CN" altLang="en-US" sz="3200" dirty="0"/>
              <a:t>现代 </a:t>
            </a:r>
            <a:r>
              <a:rPr lang="en-US" altLang="zh-CN" sz="3200" dirty="0"/>
              <a:t>C++ (auto)</a:t>
            </a:r>
          </a:p>
          <a:p>
            <a:r>
              <a:rPr lang="en-US" altLang="zh-CN" sz="3200" dirty="0">
                <a:solidFill>
                  <a:srgbClr val="FF0000"/>
                </a:solidFill>
              </a:rPr>
              <a:t>auto</a:t>
            </a:r>
            <a:r>
              <a:rPr lang="en-US" altLang="zh-CN" sz="3200" dirty="0"/>
              <a:t> it = </a:t>
            </a:r>
            <a:r>
              <a:rPr lang="en-US" altLang="zh-CN" sz="3200" dirty="0" err="1"/>
              <a:t>myVector.begin</a:t>
            </a:r>
            <a:r>
              <a:rPr lang="en-US" altLang="zh-CN" sz="3200" dirty="0"/>
              <a:t>();</a:t>
            </a:r>
            <a:endParaRPr lang="zh-CN" altLang="en-US" sz="3200" dirty="0"/>
          </a:p>
        </p:txBody>
      </p:sp>
    </p:spTree>
    <p:extLst>
      <p:ext uri="{BB962C8B-B14F-4D97-AF65-F5344CB8AC3E}">
        <p14:creationId xmlns:p14="http://schemas.microsoft.com/office/powerpoint/2010/main" val="360591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更简洁、更易读的代码</a:t>
            </a:r>
          </a:p>
        </p:txBody>
      </p:sp>
      <p:sp>
        <p:nvSpPr>
          <p:cNvPr id="3" name="Content Placeholder 2"/>
          <p:cNvSpPr>
            <a:spLocks noGrp="1"/>
          </p:cNvSpPr>
          <p:nvPr>
            <p:ph idx="1"/>
          </p:nvPr>
        </p:nvSpPr>
        <p:spPr>
          <a:xfrm>
            <a:off x="609600" y="1600202"/>
            <a:ext cx="10972800" cy="948265"/>
          </a:xfrm>
        </p:spPr>
        <p:txBody>
          <a:bodyPr>
            <a:normAutofit/>
          </a:bodyPr>
          <a:lstStyle/>
          <a:p>
            <a:r>
              <a:rPr lang="zh-CN" altLang="en-US" sz="3200" b="1" dirty="0"/>
              <a:t>范围 </a:t>
            </a:r>
            <a:r>
              <a:rPr lang="en-US" altLang="zh-CN" sz="3200" b="1" dirty="0"/>
              <a:t>for </a:t>
            </a:r>
            <a:r>
              <a:rPr lang="zh-CN" altLang="en-US" sz="3200" b="1" dirty="0"/>
              <a:t>循环</a:t>
            </a:r>
            <a:r>
              <a:rPr lang="en-US" altLang="zh-CN" sz="3200" dirty="0"/>
              <a:t>: </a:t>
            </a:r>
            <a:r>
              <a:rPr lang="zh-CN" altLang="en-US" sz="3200" dirty="0"/>
              <a:t>简化容器遍历，告别迭代器。</a:t>
            </a:r>
          </a:p>
          <a:p>
            <a:pPr lvl="0"/>
            <a:endParaRPr lang="zh-CN" altLang="en-US" dirty="0"/>
          </a:p>
          <a:p>
            <a:pPr marL="0" indent="0">
              <a:buNone/>
            </a:pPr>
            <a:endParaRPr dirty="0"/>
          </a:p>
        </p:txBody>
      </p:sp>
      <p:sp>
        <p:nvSpPr>
          <p:cNvPr id="4" name="文本框 3">
            <a:extLst>
              <a:ext uri="{FF2B5EF4-FFF2-40B4-BE49-F238E27FC236}">
                <a16:creationId xmlns:a16="http://schemas.microsoft.com/office/drawing/2014/main" id="{D99829F3-100C-3095-7B9A-A8508F65760A}"/>
              </a:ext>
            </a:extLst>
          </p:cNvPr>
          <p:cNvSpPr txBox="1"/>
          <p:nvPr/>
        </p:nvSpPr>
        <p:spPr>
          <a:xfrm>
            <a:off x="1320800" y="2356563"/>
            <a:ext cx="9067800" cy="4196662"/>
          </a:xfrm>
          <a:prstGeom prst="rect">
            <a:avLst/>
          </a:prstGeom>
          <a:noFill/>
        </p:spPr>
        <p:txBody>
          <a:bodyPr wrap="square" rtlCol="0">
            <a:spAutoFit/>
          </a:bodyPr>
          <a:lstStyle/>
          <a:p>
            <a:r>
              <a:rPr lang="en-US" altLang="zh-CN" sz="2667" dirty="0"/>
              <a:t>// </a:t>
            </a:r>
            <a:r>
              <a:rPr lang="zh-CN" altLang="en-US" sz="2667" dirty="0"/>
              <a:t>传统 </a:t>
            </a:r>
            <a:r>
              <a:rPr lang="en-US" altLang="zh-CN" sz="2667" dirty="0"/>
              <a:t>C++</a:t>
            </a:r>
          </a:p>
          <a:p>
            <a:r>
              <a:rPr lang="en-US" altLang="zh-CN" sz="2667" dirty="0"/>
              <a:t>for (std::vector&lt;int&gt;::iterator it = </a:t>
            </a:r>
            <a:r>
              <a:rPr lang="en-US" altLang="zh-CN" sz="2667" dirty="0" err="1"/>
              <a:t>myVector.begin</a:t>
            </a:r>
            <a:r>
              <a:rPr lang="en-US" altLang="zh-CN" sz="2667" dirty="0"/>
              <a:t>(); it !=</a:t>
            </a:r>
            <a:br>
              <a:rPr lang="en-US" altLang="zh-CN" sz="2667" dirty="0"/>
            </a:br>
            <a:r>
              <a:rPr lang="en-US" altLang="zh-CN" sz="2667" dirty="0"/>
              <a:t>                                                          </a:t>
            </a:r>
            <a:r>
              <a:rPr lang="en-US" altLang="zh-CN" sz="2667" dirty="0" err="1"/>
              <a:t>myVector.end</a:t>
            </a:r>
            <a:r>
              <a:rPr lang="en-US" altLang="zh-CN" sz="2667" dirty="0"/>
              <a:t>(); ++it) {</a:t>
            </a:r>
          </a:p>
          <a:p>
            <a:r>
              <a:rPr lang="en-US" altLang="zh-CN" sz="2667" dirty="0"/>
              <a:t>    std::</a:t>
            </a:r>
            <a:r>
              <a:rPr lang="en-US" altLang="zh-CN" sz="2667" dirty="0" err="1"/>
              <a:t>cout</a:t>
            </a:r>
            <a:r>
              <a:rPr lang="en-US" altLang="zh-CN" sz="2667" dirty="0"/>
              <a:t> &lt;&lt; *it &lt;&lt; std::</a:t>
            </a:r>
            <a:r>
              <a:rPr lang="en-US" altLang="zh-CN" sz="2667" dirty="0" err="1"/>
              <a:t>endl</a:t>
            </a:r>
            <a:r>
              <a:rPr lang="en-US" altLang="zh-CN" sz="2667" dirty="0"/>
              <a:t>;</a:t>
            </a:r>
          </a:p>
          <a:p>
            <a:r>
              <a:rPr lang="en-US" altLang="zh-CN" sz="2667" dirty="0"/>
              <a:t>}</a:t>
            </a:r>
          </a:p>
          <a:p>
            <a:endParaRPr lang="en-US" altLang="zh-CN" sz="2667" dirty="0"/>
          </a:p>
          <a:p>
            <a:r>
              <a:rPr lang="en-US" altLang="zh-CN" sz="2667" dirty="0"/>
              <a:t>// </a:t>
            </a:r>
            <a:r>
              <a:rPr lang="zh-CN" altLang="en-US" sz="2667" dirty="0"/>
              <a:t>现代 </a:t>
            </a:r>
            <a:r>
              <a:rPr lang="en-US" altLang="zh-CN" sz="2667" dirty="0"/>
              <a:t>C++ (range-based for loop)</a:t>
            </a:r>
          </a:p>
          <a:p>
            <a:r>
              <a:rPr lang="en-US" altLang="zh-CN" sz="2667" dirty="0"/>
              <a:t>for (</a:t>
            </a:r>
            <a:r>
              <a:rPr lang="en-US" altLang="zh-CN" sz="2667" dirty="0">
                <a:solidFill>
                  <a:srgbClr val="00B050"/>
                </a:solidFill>
              </a:rPr>
              <a:t>int element : </a:t>
            </a:r>
            <a:r>
              <a:rPr lang="en-US" altLang="zh-CN" sz="2667" dirty="0" err="1">
                <a:solidFill>
                  <a:srgbClr val="00B050"/>
                </a:solidFill>
              </a:rPr>
              <a:t>myVector</a:t>
            </a:r>
            <a:r>
              <a:rPr lang="en-US" altLang="zh-CN" sz="2667" dirty="0"/>
              <a:t>) {</a:t>
            </a:r>
          </a:p>
          <a:p>
            <a:r>
              <a:rPr lang="en-US" altLang="zh-CN" sz="2667" dirty="0"/>
              <a:t>    std::</a:t>
            </a:r>
            <a:r>
              <a:rPr lang="en-US" altLang="zh-CN" sz="2667" dirty="0" err="1"/>
              <a:t>cout</a:t>
            </a:r>
            <a:r>
              <a:rPr lang="en-US" altLang="zh-CN" sz="2667" dirty="0"/>
              <a:t> &lt;&lt; element &lt;&lt; std::</a:t>
            </a:r>
            <a:r>
              <a:rPr lang="en-US" altLang="zh-CN" sz="2667" dirty="0" err="1"/>
              <a:t>endl</a:t>
            </a:r>
            <a:r>
              <a:rPr lang="en-US" altLang="zh-CN" sz="2667" dirty="0"/>
              <a:t>;</a:t>
            </a:r>
          </a:p>
          <a:p>
            <a:r>
              <a:rPr lang="en-US" altLang="zh-CN" sz="2667" dirty="0"/>
              <a:t>}</a:t>
            </a:r>
            <a:endParaRPr lang="zh-CN" altLang="en-US" sz="266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5EE49-E5F2-B041-9330-B2F2CB06DB48}"/>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E144B18E-7DEE-64F1-BB0C-F4826BB67054}"/>
              </a:ext>
            </a:extLst>
          </p:cNvPr>
          <p:cNvSpPr>
            <a:spLocks noGrp="1"/>
          </p:cNvSpPr>
          <p:nvPr>
            <p:ph idx="1"/>
          </p:nvPr>
        </p:nvSpPr>
        <p:spPr/>
        <p:txBody>
          <a:bodyPr/>
          <a:lstStyle/>
          <a:p>
            <a:r>
              <a:rPr lang="zh-CN" altLang="en-US" dirty="0"/>
              <a:t>为什么要学习</a:t>
            </a:r>
            <a:r>
              <a:rPr lang="en-US" altLang="zh-CN" dirty="0"/>
              <a:t>C++</a:t>
            </a:r>
            <a:r>
              <a:rPr lang="zh-CN" altLang="en-US" dirty="0"/>
              <a:t>语言？</a:t>
            </a:r>
            <a:endParaRPr lang="en-US" altLang="zh-CN" dirty="0"/>
          </a:p>
          <a:p>
            <a:r>
              <a:rPr lang="zh-CN" altLang="en-US" dirty="0"/>
              <a:t>为什么要学习现代</a:t>
            </a:r>
            <a:r>
              <a:rPr lang="en-US" altLang="zh-CN" dirty="0"/>
              <a:t>C++</a:t>
            </a:r>
            <a:r>
              <a:rPr lang="zh-CN" altLang="en-US" dirty="0"/>
              <a:t>？</a:t>
            </a:r>
            <a:endParaRPr lang="en-US" altLang="zh-CN" dirty="0"/>
          </a:p>
          <a:p>
            <a:r>
              <a:rPr lang="zh-CN" altLang="en-US" dirty="0"/>
              <a:t>教材说明</a:t>
            </a:r>
            <a:endParaRPr lang="en-US" altLang="zh-CN" dirty="0"/>
          </a:p>
          <a:p>
            <a:r>
              <a:rPr lang="zh-CN" altLang="en-US" dirty="0"/>
              <a:t>程序和编程语言</a:t>
            </a:r>
            <a:endParaRPr lang="en-US" altLang="zh-CN" dirty="0"/>
          </a:p>
          <a:p>
            <a:r>
              <a:rPr lang="en-US" altLang="zh-CN" dirty="0"/>
              <a:t>C++</a:t>
            </a:r>
            <a:r>
              <a:rPr lang="zh-CN" altLang="en-US" dirty="0"/>
              <a:t>程序的编译与运行</a:t>
            </a:r>
          </a:p>
          <a:p>
            <a:endParaRPr lang="zh-CN" altLang="en-US" dirty="0"/>
          </a:p>
        </p:txBody>
      </p:sp>
    </p:spTree>
    <p:extLst>
      <p:ext uri="{BB962C8B-B14F-4D97-AF65-F5344CB8AC3E}">
        <p14:creationId xmlns:p14="http://schemas.microsoft.com/office/powerpoint/2010/main" val="1868889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更高性能的应用程序</a:t>
            </a:r>
            <a:endParaRPr dirty="0"/>
          </a:p>
        </p:txBody>
      </p:sp>
      <p:sp>
        <p:nvSpPr>
          <p:cNvPr id="3" name="Content Placeholder 2"/>
          <p:cNvSpPr>
            <a:spLocks noGrp="1"/>
          </p:cNvSpPr>
          <p:nvPr>
            <p:ph idx="1"/>
          </p:nvPr>
        </p:nvSpPr>
        <p:spPr/>
        <p:txBody>
          <a:bodyPr/>
          <a:lstStyle/>
          <a:p>
            <a:pPr lvl="0"/>
            <a:r>
              <a:rPr lang="zh-CN" altLang="en-US" b="1" dirty="0"/>
              <a:t>移动语义</a:t>
            </a:r>
            <a:r>
              <a:rPr lang="en-US" altLang="zh-CN" dirty="0"/>
              <a:t>: </a:t>
            </a:r>
            <a:r>
              <a:rPr lang="zh-CN" altLang="en-US" dirty="0"/>
              <a:t>避免不必要的拷贝，大幅提升性能。</a:t>
            </a:r>
          </a:p>
          <a:p>
            <a:pPr marL="0" indent="0">
              <a:buNone/>
            </a:pPr>
            <a:r>
              <a:rPr lang="zh-CN" altLang="en-US" dirty="0"/>
              <a:t>           </a:t>
            </a:r>
            <a:r>
              <a:rPr lang="zh-CN" altLang="en-US" b="1" dirty="0"/>
              <a:t>资源转移，而非复制！</a:t>
            </a:r>
          </a:p>
          <a:p>
            <a:pPr lvl="0"/>
            <a:r>
              <a:rPr lang="en-US" altLang="zh-CN" b="1" dirty="0" err="1"/>
              <a:t>emplace_back</a:t>
            </a:r>
            <a:r>
              <a:rPr lang="en-US" altLang="zh-CN" b="1" dirty="0"/>
              <a:t>/emplace</a:t>
            </a:r>
            <a:r>
              <a:rPr lang="en-US" altLang="zh-CN" dirty="0"/>
              <a:t>: </a:t>
            </a:r>
            <a:r>
              <a:rPr lang="zh-CN" altLang="en-US" dirty="0"/>
              <a:t>直接构造对象，避免临时对象。</a:t>
            </a:r>
          </a:p>
          <a:p>
            <a:pPr lvl="0"/>
            <a:r>
              <a:rPr lang="en-US" altLang="zh-CN" b="1" dirty="0" err="1"/>
              <a:t>constexpr</a:t>
            </a:r>
            <a:r>
              <a:rPr lang="en-US" altLang="zh-CN" dirty="0"/>
              <a:t>: </a:t>
            </a:r>
            <a:r>
              <a:rPr lang="zh-CN" altLang="en-US" dirty="0"/>
              <a:t>编译时计算，减少运行时开销。</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更安全的内存管理</a:t>
            </a:r>
            <a:endParaRPr dirty="0"/>
          </a:p>
        </p:txBody>
      </p:sp>
      <p:sp>
        <p:nvSpPr>
          <p:cNvPr id="3" name="Content Placeholder 2"/>
          <p:cNvSpPr>
            <a:spLocks noGrp="1"/>
          </p:cNvSpPr>
          <p:nvPr>
            <p:ph idx="1"/>
          </p:nvPr>
        </p:nvSpPr>
        <p:spPr/>
        <p:txBody>
          <a:bodyPr>
            <a:normAutofit/>
          </a:bodyPr>
          <a:lstStyle/>
          <a:p>
            <a:pPr lvl="0"/>
            <a:r>
              <a:rPr lang="zh-CN" altLang="en-US" b="1" dirty="0"/>
              <a:t>智能指针</a:t>
            </a:r>
            <a:r>
              <a:rPr lang="en-US" altLang="zh-CN" dirty="0"/>
              <a:t>: </a:t>
            </a:r>
            <a:r>
              <a:rPr lang="zh-CN" altLang="en-US" dirty="0"/>
              <a:t>自动管理内存，告别内存泄漏和悬挂指针。</a:t>
            </a:r>
          </a:p>
          <a:p>
            <a:pPr marL="0" indent="0">
              <a:buNone/>
            </a:pPr>
            <a:r>
              <a:rPr lang="en-US" altLang="zh-CN" dirty="0"/>
              <a:t>     </a:t>
            </a:r>
            <a:r>
              <a:rPr lang="en-US" altLang="zh-CN" b="1" dirty="0" err="1"/>
              <a:t>unique_ptr</a:t>
            </a:r>
            <a:r>
              <a:rPr lang="en-US" altLang="zh-CN" dirty="0"/>
              <a:t>: </a:t>
            </a:r>
            <a:r>
              <a:rPr lang="zh-CN" altLang="en-US" dirty="0"/>
              <a:t>独占所有权</a:t>
            </a:r>
          </a:p>
          <a:p>
            <a:pPr marL="0" indent="0">
              <a:buNone/>
            </a:pPr>
            <a:r>
              <a:rPr lang="en-US" altLang="zh-CN" dirty="0"/>
              <a:t>     </a:t>
            </a:r>
            <a:r>
              <a:rPr lang="en-US" altLang="zh-CN" b="1" dirty="0" err="1"/>
              <a:t>shared_ptr</a:t>
            </a:r>
            <a:r>
              <a:rPr lang="en-US" altLang="zh-CN" dirty="0"/>
              <a:t>: </a:t>
            </a:r>
            <a:r>
              <a:rPr lang="zh-CN" altLang="en-US" dirty="0"/>
              <a:t>共享所有权</a:t>
            </a:r>
          </a:p>
          <a:p>
            <a:pPr marL="0" indent="0">
              <a:buNone/>
            </a:pPr>
            <a:r>
              <a:rPr lang="en-US" altLang="zh-CN" dirty="0"/>
              <a:t>     </a:t>
            </a:r>
            <a:r>
              <a:rPr lang="en-US" altLang="zh-CN" b="1" dirty="0" err="1"/>
              <a:t>weak_ptr</a:t>
            </a:r>
            <a:r>
              <a:rPr lang="en-US" altLang="zh-CN" dirty="0"/>
              <a:t>: </a:t>
            </a:r>
            <a:r>
              <a:rPr lang="zh-CN" altLang="en-US" dirty="0"/>
              <a:t>观察者指针</a:t>
            </a:r>
          </a:p>
          <a:p>
            <a:pPr lvl="0"/>
            <a:r>
              <a:rPr lang="en-US" altLang="zh-CN" b="1" dirty="0" err="1"/>
              <a:t>nullptr</a:t>
            </a:r>
            <a:r>
              <a:rPr lang="en-US" altLang="zh-CN" dirty="0"/>
              <a:t>: </a:t>
            </a:r>
            <a:r>
              <a:rPr lang="zh-CN" altLang="en-US" dirty="0"/>
              <a:t>类型安全的空指针，避免与整数 </a:t>
            </a:r>
            <a:r>
              <a:rPr lang="en-US" altLang="zh-CN" dirty="0"/>
              <a:t>0 </a:t>
            </a:r>
            <a:r>
              <a:rPr lang="zh-CN" altLang="en-US" dirty="0"/>
              <a:t>混淆。</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拥抱现代化和标准化</a:t>
            </a:r>
            <a:endParaRPr dirty="0"/>
          </a:p>
        </p:txBody>
      </p:sp>
      <p:sp>
        <p:nvSpPr>
          <p:cNvPr id="3" name="Content Placeholder 2"/>
          <p:cNvSpPr>
            <a:spLocks noGrp="1"/>
          </p:cNvSpPr>
          <p:nvPr>
            <p:ph idx="1"/>
          </p:nvPr>
        </p:nvSpPr>
        <p:spPr/>
        <p:txBody>
          <a:bodyPr/>
          <a:lstStyle/>
          <a:p>
            <a:pPr lvl="0"/>
            <a:r>
              <a:rPr lang="zh-CN" altLang="en-US" b="1" dirty="0"/>
              <a:t>标准库扩展</a:t>
            </a:r>
            <a:r>
              <a:rPr lang="en-US" altLang="zh-CN" dirty="0"/>
              <a:t>: </a:t>
            </a:r>
            <a:r>
              <a:rPr lang="zh-CN" altLang="en-US" dirty="0"/>
              <a:t>更多、更强大的标准库组件 </a:t>
            </a:r>
            <a:r>
              <a:rPr lang="en-US" altLang="zh-CN" dirty="0"/>
              <a:t>(</a:t>
            </a:r>
            <a:r>
              <a:rPr lang="zh-CN" altLang="en-US" dirty="0"/>
              <a:t>例如 </a:t>
            </a:r>
            <a:r>
              <a:rPr lang="en-US" altLang="zh-CN" dirty="0"/>
              <a:t>thread, chrono, random, regex)</a:t>
            </a:r>
          </a:p>
          <a:p>
            <a:pPr lvl="0"/>
            <a:r>
              <a:rPr lang="zh-CN" altLang="en-US" dirty="0"/>
              <a:t>与时俱进</a:t>
            </a:r>
            <a:r>
              <a:rPr lang="en-US" altLang="zh-CN" dirty="0"/>
              <a:t>: C++ </a:t>
            </a:r>
            <a:r>
              <a:rPr lang="zh-CN" altLang="en-US" dirty="0"/>
              <a:t>持续发展，不断引入新特性。</a:t>
            </a:r>
          </a:p>
          <a:p>
            <a:pPr lvl="0"/>
            <a:r>
              <a:rPr lang="zh-CN" altLang="en-US" dirty="0"/>
              <a:t>行业需求</a:t>
            </a:r>
            <a:r>
              <a:rPr lang="en-US" altLang="zh-CN" dirty="0"/>
              <a:t>: </a:t>
            </a:r>
            <a:r>
              <a:rPr lang="zh-CN" altLang="en-US" dirty="0"/>
              <a:t>越来越多的公司要求使用现代 </a:t>
            </a:r>
            <a:r>
              <a:rPr lang="en-US" altLang="zh-CN" dirty="0"/>
              <a:t>C++</a:t>
            </a:r>
            <a:r>
              <a:rPr lang="zh-CN" altLang="en-US" dirty="0"/>
              <a:t>。</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提升开发效率</a:t>
            </a:r>
            <a:endParaRPr dirty="0"/>
          </a:p>
        </p:txBody>
      </p:sp>
      <p:sp>
        <p:nvSpPr>
          <p:cNvPr id="3" name="Content Placeholder 2"/>
          <p:cNvSpPr>
            <a:spLocks noGrp="1"/>
          </p:cNvSpPr>
          <p:nvPr>
            <p:ph idx="1"/>
          </p:nvPr>
        </p:nvSpPr>
        <p:spPr/>
        <p:txBody>
          <a:bodyPr/>
          <a:lstStyle/>
          <a:p>
            <a:pPr lvl="0"/>
            <a:r>
              <a:rPr lang="zh-CN" altLang="en-US" b="1" dirty="0"/>
              <a:t>代码简化</a:t>
            </a:r>
            <a:r>
              <a:rPr lang="en-US" altLang="zh-CN" dirty="0"/>
              <a:t>: </a:t>
            </a:r>
            <a:r>
              <a:rPr lang="zh-CN" altLang="en-US" dirty="0"/>
              <a:t>减少代码量，提高开发速度。</a:t>
            </a:r>
          </a:p>
          <a:p>
            <a:pPr lvl="0"/>
            <a:r>
              <a:rPr lang="zh-CN" altLang="en-US" b="1" dirty="0"/>
              <a:t>更强大的工具</a:t>
            </a:r>
            <a:r>
              <a:rPr lang="en-US" altLang="zh-CN" dirty="0"/>
              <a:t>: </a:t>
            </a:r>
            <a:r>
              <a:rPr lang="zh-CN" altLang="en-US" dirty="0"/>
              <a:t>标准库提供更强大的工具，减少重复造轮子。</a:t>
            </a:r>
          </a:p>
          <a:p>
            <a:pPr lvl="0"/>
            <a:r>
              <a:rPr lang="zh-CN" altLang="en-US" b="1" dirty="0"/>
              <a:t>更好的可维护性</a:t>
            </a:r>
            <a:r>
              <a:rPr lang="en-US" altLang="zh-CN" dirty="0"/>
              <a:t>: </a:t>
            </a:r>
            <a:r>
              <a:rPr lang="zh-CN" altLang="en-US" dirty="0"/>
              <a:t>简洁的代码更容易维护，降低维护成本。</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为什么学习现代 </a:t>
            </a:r>
            <a:r>
              <a:rPr lang="en-US" altLang="zh-CN" dirty="0"/>
              <a:t>C++</a:t>
            </a:r>
            <a:r>
              <a:rPr lang="zh-CN" altLang="en-US" dirty="0"/>
              <a:t>？</a:t>
            </a:r>
            <a:endParaRPr dirty="0"/>
          </a:p>
        </p:txBody>
      </p:sp>
      <p:sp>
        <p:nvSpPr>
          <p:cNvPr id="3" name="Content Placeholder 2"/>
          <p:cNvSpPr>
            <a:spLocks noGrp="1"/>
          </p:cNvSpPr>
          <p:nvPr>
            <p:ph idx="1"/>
          </p:nvPr>
        </p:nvSpPr>
        <p:spPr/>
        <p:txBody>
          <a:bodyPr/>
          <a:lstStyle/>
          <a:p>
            <a:pPr lvl="0"/>
            <a:r>
              <a:rPr lang="zh-CN" altLang="en-US" dirty="0"/>
              <a:t>更简洁、更高效、更安全、更易于维护的代码。</a:t>
            </a:r>
          </a:p>
          <a:p>
            <a:pPr lvl="0"/>
            <a:r>
              <a:rPr lang="zh-CN" altLang="en-US" dirty="0"/>
              <a:t>提高开发效率，降低维护成本。</a:t>
            </a:r>
          </a:p>
          <a:p>
            <a:pPr lvl="0"/>
            <a:r>
              <a:rPr lang="zh-CN" altLang="en-US" dirty="0"/>
              <a:t>保持与技术发展同步，提高职业竞争力。</a:t>
            </a:r>
          </a:p>
          <a:p>
            <a:pPr lvl="0"/>
            <a:r>
              <a:rPr lang="zh-CN" altLang="en-US" dirty="0"/>
              <a:t>立即行动，拥抱现代 </a:t>
            </a:r>
            <a:r>
              <a:rPr lang="en-US" altLang="zh-CN" dirty="0"/>
              <a:t>C++!</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C++17</a:t>
            </a:r>
            <a:r>
              <a:rPr lang="zh-CN" altLang="en-US" sz="7200" dirty="0"/>
              <a:t>从入门到精通</a:t>
            </a:r>
          </a:p>
        </p:txBody>
      </p:sp>
      <p:sp>
        <p:nvSpPr>
          <p:cNvPr id="3" name="文本框 2">
            <a:extLst>
              <a:ext uri="{FF2B5EF4-FFF2-40B4-BE49-F238E27FC236}">
                <a16:creationId xmlns:a16="http://schemas.microsoft.com/office/drawing/2014/main" id="{3B3CF146-7D01-44C7-B38F-662A9000D2FA}"/>
              </a:ext>
            </a:extLst>
          </p:cNvPr>
          <p:cNvSpPr txBox="1"/>
          <p:nvPr/>
        </p:nvSpPr>
        <p:spPr>
          <a:xfrm>
            <a:off x="2777924" y="3415004"/>
            <a:ext cx="6319777" cy="707886"/>
          </a:xfrm>
          <a:prstGeom prst="rect">
            <a:avLst/>
          </a:prstGeom>
          <a:noFill/>
        </p:spPr>
        <p:txBody>
          <a:bodyPr wrap="square" rtlCol="0">
            <a:spAutoFit/>
          </a:bodyPr>
          <a:lstStyle/>
          <a:p>
            <a:r>
              <a:rPr lang="zh-CN" altLang="en-US" sz="4000" dirty="0"/>
              <a:t>清华大学出版社 </a:t>
            </a:r>
            <a:r>
              <a:rPr lang="en-US" altLang="zh-CN" sz="4000" dirty="0"/>
              <a:t>2019</a:t>
            </a:r>
            <a:r>
              <a:rPr lang="zh-CN" altLang="en-US" sz="4000" dirty="0"/>
              <a:t>年</a:t>
            </a:r>
            <a:r>
              <a:rPr lang="en-US" altLang="zh-CN" sz="4000" dirty="0"/>
              <a:t>8</a:t>
            </a:r>
            <a:r>
              <a:rPr lang="zh-CN" altLang="en-US" sz="4000" dirty="0"/>
              <a:t>月</a:t>
            </a:r>
          </a:p>
        </p:txBody>
      </p:sp>
      <p:sp>
        <p:nvSpPr>
          <p:cNvPr id="4" name="副标题 5">
            <a:extLst>
              <a:ext uri="{FF2B5EF4-FFF2-40B4-BE49-F238E27FC236}">
                <a16:creationId xmlns:a16="http://schemas.microsoft.com/office/drawing/2014/main" id="{63A7D448-1CE9-4F6A-BB07-022B8F19B754}"/>
              </a:ext>
            </a:extLst>
          </p:cNvPr>
          <p:cNvSpPr>
            <a:spLocks noGrp="1"/>
          </p:cNvSpPr>
          <p:nvPr>
            <p:ph type="subTitle" idx="1"/>
          </p:nvPr>
        </p:nvSpPr>
        <p:spPr>
          <a:xfrm>
            <a:off x="1738685" y="4666530"/>
            <a:ext cx="9144000" cy="1655762"/>
          </a:xfrm>
        </p:spPr>
        <p:txBody>
          <a:bodyPr/>
          <a:lstStyle/>
          <a:p>
            <a:pPr>
              <a:lnSpc>
                <a:spcPct val="130000"/>
              </a:lnSpc>
            </a:pPr>
            <a:r>
              <a:rPr lang="en-US" altLang="zh-CN" sz="3200" dirty="0">
                <a:latin typeface="Noto Sans SC Black" panose="020B0A00000000000000" pitchFamily="34" charset="-122"/>
                <a:ea typeface="Noto Sans SC Black" panose="020B0A00000000000000" pitchFamily="34" charset="-122"/>
              </a:rPr>
              <a:t>YouTube</a:t>
            </a:r>
            <a:r>
              <a:rPr lang="zh-CN" altLang="en-US" sz="3200" dirty="0">
                <a:latin typeface="Noto Sans SC Black" panose="020B0A00000000000000" pitchFamily="34" charset="-122"/>
                <a:ea typeface="Noto Sans SC Black" panose="020B0A00000000000000" pitchFamily="34" charset="-122"/>
              </a:rPr>
              <a:t>频道： </a:t>
            </a:r>
            <a:r>
              <a:rPr lang="en-US" altLang="zh-CN" sz="3200" dirty="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dirty="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dirty="0">
                <a:latin typeface="Noto Sans SC Black" panose="020B0A00000000000000" pitchFamily="34" charset="-122"/>
                <a:ea typeface="Noto Sans SC Black" panose="020B0A00000000000000" pitchFamily="34" charset="-122"/>
              </a:rPr>
              <a:t>博客： </a:t>
            </a:r>
            <a:r>
              <a:rPr lang="en-US" altLang="zh-CN" sz="3200" dirty="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标题 1"/>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
        <p:nvSpPr>
          <p:cNvPr id="7" name="TextBox 4">
            <a:extLst>
              <a:ext uri="{FF2B5EF4-FFF2-40B4-BE49-F238E27FC236}">
                <a16:creationId xmlns:a16="http://schemas.microsoft.com/office/drawing/2014/main" id="{3C772E6E-EE7E-46E1-88D0-4238DAAC36E1}"/>
              </a:ext>
            </a:extLst>
          </p:cNvPr>
          <p:cNvSpPr txBox="1"/>
          <p:nvPr/>
        </p:nvSpPr>
        <p:spPr>
          <a:xfrm>
            <a:off x="1342454" y="2544176"/>
            <a:ext cx="9345865" cy="3632787"/>
          </a:xfrm>
          <a:prstGeom prst="rect">
            <a:avLst/>
          </a:prstGeom>
          <a:noFill/>
        </p:spPr>
        <p:txBody>
          <a:bodyPr wrap="square" rtlCol="0">
            <a:spAutoFit/>
          </a:bodyPr>
          <a:lstStyle/>
          <a:p>
            <a:pPr>
              <a:lnSpc>
                <a:spcPts val="4000"/>
              </a:lnSpc>
            </a:pPr>
            <a:r>
              <a:rPr lang="en-US" altLang="zh-CN" sz="2800" dirty="0"/>
              <a:t>C++</a:t>
            </a:r>
            <a:r>
              <a:rPr lang="zh-CN" altLang="zh-CN" sz="2800" dirty="0"/>
              <a:t>编程语言具有“可操纵底层硬件”、“程序效率高”和</a:t>
            </a:r>
            <a:r>
              <a:rPr lang="en-US" altLang="zh-CN" sz="2800" dirty="0"/>
              <a:t>“</a:t>
            </a:r>
            <a:r>
              <a:rPr lang="zh-CN" altLang="zh-CN" sz="2800" dirty="0"/>
              <a:t>面向对象</a:t>
            </a:r>
            <a:r>
              <a:rPr lang="en-US" altLang="zh-CN" sz="2800" dirty="0"/>
              <a:t>”</a:t>
            </a:r>
            <a:r>
              <a:rPr lang="zh-CN" altLang="zh-CN" sz="2800" dirty="0"/>
              <a:t>的优势</a:t>
            </a:r>
            <a:r>
              <a:rPr lang="zh-CN" altLang="en-US" sz="2800" dirty="0"/>
              <a:t>。</a:t>
            </a:r>
            <a:endParaRPr lang="en-US" altLang="zh-CN" sz="2800" dirty="0"/>
          </a:p>
          <a:p>
            <a:pPr>
              <a:lnSpc>
                <a:spcPts val="4000"/>
              </a:lnSpc>
            </a:pPr>
            <a:endParaRPr lang="en-US" altLang="zh-CN" sz="2800" dirty="0"/>
          </a:p>
          <a:p>
            <a:pPr>
              <a:lnSpc>
                <a:spcPts val="4000"/>
              </a:lnSpc>
            </a:pPr>
            <a:r>
              <a:rPr lang="zh-CN" altLang="zh-CN" sz="2800" dirty="0"/>
              <a:t>被广泛应用于系统软件和应用软件的开发，不但是企业界开发重量级软件或平台的首选语言，也是国内外高校广泛采用的计算机编程教学语言，更是衡量一个程序员功力的标尺。</a:t>
            </a:r>
          </a:p>
        </p:txBody>
      </p:sp>
    </p:spTree>
    <p:extLst>
      <p:ext uri="{BB962C8B-B14F-4D97-AF65-F5344CB8AC3E}">
        <p14:creationId xmlns:p14="http://schemas.microsoft.com/office/powerpoint/2010/main" val="374046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latin typeface="Noto Sans Cond ExtLt" panose="020B0306040504020204" pitchFamily="34"/>
              <a:cs typeface="Noto Sans Cond ExtLt" panose="020B0306040504020204" pitchFamily="34"/>
            </a:endParaRPr>
          </a:p>
        </p:txBody>
      </p:sp>
      <p:sp>
        <p:nvSpPr>
          <p:cNvPr id="7" name="TextBox 4">
            <a:extLst>
              <a:ext uri="{FF2B5EF4-FFF2-40B4-BE49-F238E27FC236}">
                <a16:creationId xmlns:a16="http://schemas.microsoft.com/office/drawing/2014/main" id="{3C772E6E-EE7E-46E1-88D0-4238DAAC36E1}"/>
              </a:ext>
            </a:extLst>
          </p:cNvPr>
          <p:cNvSpPr txBox="1"/>
          <p:nvPr/>
        </p:nvSpPr>
        <p:spPr>
          <a:xfrm>
            <a:off x="1210374" y="2442576"/>
            <a:ext cx="9498265" cy="2623667"/>
          </a:xfrm>
          <a:prstGeom prst="rect">
            <a:avLst/>
          </a:prstGeom>
          <a:noFill/>
        </p:spPr>
        <p:txBody>
          <a:bodyPr wrap="square" rtlCol="0">
            <a:spAutoFit/>
          </a:bodyPr>
          <a:lstStyle/>
          <a:p>
            <a:pPr>
              <a:lnSpc>
                <a:spcPts val="4000"/>
              </a:lnSpc>
            </a:pPr>
            <a:r>
              <a:rPr lang="zh-CN" altLang="zh-CN" sz="2800" dirty="0">
                <a:latin typeface="Noto Sans Cond ExtLt" panose="020B0306040504020204" pitchFamily="34"/>
                <a:cs typeface="Noto Sans Cond ExtLt" panose="020B0306040504020204" pitchFamily="34"/>
              </a:rPr>
              <a:t>尽管企业界早已经使用最新的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C++11/14/17</a:t>
            </a:r>
            <a:r>
              <a:rPr lang="zh-CN" altLang="zh-CN" sz="2800" dirty="0">
                <a:latin typeface="Noto Sans Cond ExtLt" panose="020B0306040504020204" pitchFamily="34"/>
                <a:cs typeface="Noto Sans Cond ExtLt" panose="020B0306040504020204" pitchFamily="34"/>
              </a:rPr>
              <a:t>标准，国内高校仍然延用的是传统的过时的</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C++98</a:t>
            </a:r>
            <a:r>
              <a:rPr lang="zh-CN" altLang="zh-CN" sz="2800" dirty="0">
                <a:latin typeface="Noto Sans Cond ExtLt" panose="020B0306040504020204" pitchFamily="34"/>
                <a:cs typeface="Noto Sans Cond ExtLt" panose="020B0306040504020204" pitchFamily="34"/>
              </a:rPr>
              <a:t>标准，已经和业界普遍使用的现代</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a:t>
            </a:r>
            <a:r>
              <a:rPr lang="zh-CN" altLang="zh-CN" sz="2800" dirty="0">
                <a:latin typeface="Noto Sans Cond ExtLt" panose="020B0306040504020204" pitchFamily="34"/>
                <a:cs typeface="Noto Sans Cond ExtLt" panose="020B0306040504020204" pitchFamily="34"/>
              </a:rPr>
              <a:t>语法标准有很大的脱节。</a:t>
            </a: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endParaRPr lang="en-US" altLang="zh-CN" sz="2800" dirty="0">
              <a:latin typeface="Noto Sans Cond ExtLt" panose="020B0306040504020204" pitchFamily="34"/>
              <a:ea typeface="Noto Sans Cond ExtLt" panose="020B0306040504020204" pitchFamily="34"/>
              <a:cs typeface="Noto Sans Cond ExtLt" panose="020B0306040504020204" pitchFamily="34"/>
            </a:endParaRPr>
          </a:p>
          <a:p>
            <a:pPr>
              <a:lnSpc>
                <a:spcPts val="4000"/>
              </a:lnSpc>
            </a:pPr>
            <a:r>
              <a:rPr lang="zh-CN" altLang="en-US" sz="2800" dirty="0">
                <a:latin typeface="Noto Sans Cond ExtLt" panose="020B0306040504020204" pitchFamily="34"/>
                <a:cs typeface="Noto Sans Cond ExtLt" panose="020B0306040504020204" pitchFamily="34"/>
              </a:rPr>
              <a:t>网上课程甚至还有</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VC6</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C++Builder</a:t>
            </a:r>
            <a:r>
              <a:rPr lang="zh-CN" altLang="en-US" sz="2800" dirty="0">
                <a:latin typeface="Noto Sans Cond ExtLt" panose="020B0306040504020204" pitchFamily="34"/>
                <a:cs typeface="Noto Sans Cond ExtLt" panose="020B0306040504020204" pitchFamily="34"/>
              </a:rPr>
              <a:t>、</a:t>
            </a:r>
            <a:r>
              <a:rPr lang="en-US" altLang="zh-CN" sz="2800" dirty="0">
                <a:latin typeface="Noto Sans Cond ExtLt" panose="020B0306040504020204" pitchFamily="34"/>
                <a:ea typeface="Noto Sans Cond ExtLt" panose="020B0306040504020204" pitchFamily="34"/>
                <a:cs typeface="Noto Sans Cond ExtLt" panose="020B0306040504020204" pitchFamily="34"/>
              </a:rPr>
              <a:t>VS2008</a:t>
            </a:r>
            <a:r>
              <a:rPr lang="zh-CN" altLang="en-US" sz="2800" dirty="0">
                <a:latin typeface="Noto Sans Cond ExtLt" panose="020B0306040504020204" pitchFamily="34"/>
                <a:cs typeface="Noto Sans Cond ExtLt" panose="020B0306040504020204" pitchFamily="34"/>
              </a:rPr>
              <a:t>等环境</a:t>
            </a:r>
            <a:endParaRPr lang="zh-CN" altLang="zh-CN" sz="2800" dirty="0">
              <a:latin typeface="Noto Sans Cond ExtLt" panose="020B0306040504020204" pitchFamily="34"/>
              <a:cs typeface="Noto Sans Cond ExtLt" panose="020B0306040504020204" pitchFamily="34"/>
            </a:endParaRPr>
          </a:p>
        </p:txBody>
      </p:sp>
      <p:sp>
        <p:nvSpPr>
          <p:cNvPr id="9" name="标题 1">
            <a:extLst>
              <a:ext uri="{FF2B5EF4-FFF2-40B4-BE49-F238E27FC236}">
                <a16:creationId xmlns:a16="http://schemas.microsoft.com/office/drawing/2014/main" id="{D7812810-8450-45A2-9BA9-00C2979BC81A}"/>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170499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23734" y="2483216"/>
            <a:ext cx="10016425" cy="3129639"/>
          </a:xfrm>
          <a:prstGeom prst="rect">
            <a:avLst/>
          </a:prstGeom>
          <a:noFill/>
        </p:spPr>
        <p:txBody>
          <a:bodyPr wrap="square" rtlCol="0">
            <a:spAutoFit/>
          </a:bodyPr>
          <a:lstStyle/>
          <a:p>
            <a:pPr>
              <a:lnSpc>
                <a:spcPts val="4000"/>
              </a:lnSpc>
            </a:pPr>
            <a:r>
              <a:rPr lang="zh-CN" altLang="zh-CN" sz="2800" dirty="0"/>
              <a:t>市场上还未见到国内作者编写的现代</a:t>
            </a:r>
            <a:r>
              <a:rPr lang="en-US" altLang="zh-CN" sz="2800" dirty="0"/>
              <a:t>C++</a:t>
            </a:r>
            <a:r>
              <a:rPr lang="zh-CN" altLang="zh-CN" sz="2800" dirty="0"/>
              <a:t>语言教材</a:t>
            </a:r>
            <a:r>
              <a:rPr lang="zh-CN" altLang="en-US" sz="2800" dirty="0"/>
              <a:t>。</a:t>
            </a:r>
            <a:endParaRPr lang="en-US" altLang="zh-CN" sz="2800" dirty="0"/>
          </a:p>
          <a:p>
            <a:pPr>
              <a:lnSpc>
                <a:spcPts val="4000"/>
              </a:lnSpc>
            </a:pPr>
            <a:r>
              <a:rPr lang="zh-CN" altLang="en-US" sz="2800" dirty="0"/>
              <a:t>国外教材如</a:t>
            </a:r>
            <a:r>
              <a:rPr lang="en-US" altLang="zh-CN" sz="2800" dirty="0"/>
              <a:t>C++</a:t>
            </a:r>
            <a:r>
              <a:rPr lang="zh-CN" altLang="en-US" sz="2800" dirty="0"/>
              <a:t>编程语言</a:t>
            </a:r>
            <a:r>
              <a:rPr lang="en-US" altLang="zh-CN" sz="2800" dirty="0"/>
              <a:t>(</a:t>
            </a:r>
            <a:r>
              <a:rPr lang="zh-CN" altLang="en-US" sz="2800" dirty="0"/>
              <a:t>第</a:t>
            </a:r>
            <a:r>
              <a:rPr lang="en-US" altLang="zh-CN" sz="2800" dirty="0"/>
              <a:t>4</a:t>
            </a:r>
            <a:r>
              <a:rPr lang="zh-CN" altLang="en-US" sz="2800" dirty="0"/>
              <a:t>版</a:t>
            </a:r>
            <a:r>
              <a:rPr lang="en-US" altLang="zh-CN" sz="2800" dirty="0"/>
              <a:t>)</a:t>
            </a:r>
            <a:r>
              <a:rPr lang="zh-CN" altLang="en-US" sz="2800" dirty="0"/>
              <a:t>、</a:t>
            </a:r>
            <a:r>
              <a:rPr lang="en-US" altLang="zh-CN" sz="2800" dirty="0"/>
              <a:t>C++Primer5</a:t>
            </a:r>
            <a:r>
              <a:rPr lang="zh-CN" altLang="en-US" sz="2800" dirty="0"/>
              <a:t>等大部头、琐碎语法、缺少实战例子、</a:t>
            </a:r>
            <a:r>
              <a:rPr lang="en-US" altLang="zh-CN" sz="2800" dirty="0"/>
              <a:t>C++14</a:t>
            </a:r>
            <a:r>
              <a:rPr lang="zh-CN" altLang="en-US" sz="2800" dirty="0"/>
              <a:t>标准。</a:t>
            </a:r>
            <a:endParaRPr lang="en-US" altLang="zh-CN" sz="2800" dirty="0"/>
          </a:p>
          <a:p>
            <a:pPr>
              <a:lnSpc>
                <a:spcPts val="4000"/>
              </a:lnSpc>
            </a:pPr>
            <a:endParaRPr lang="en-US" altLang="zh-CN" sz="2800" dirty="0"/>
          </a:p>
          <a:p>
            <a:pPr>
              <a:lnSpc>
                <a:spcPts val="4000"/>
              </a:lnSpc>
            </a:pPr>
            <a:r>
              <a:rPr lang="zh-CN" altLang="zh-CN" sz="2800" dirty="0"/>
              <a:t>国外作者的思维模式和语言文化差异使得这些书难以被国内读者特别是初学者阅读理解</a:t>
            </a:r>
          </a:p>
        </p:txBody>
      </p:sp>
      <p:sp>
        <p:nvSpPr>
          <p:cNvPr id="9" name="标题 1">
            <a:extLst>
              <a:ext uri="{FF2B5EF4-FFF2-40B4-BE49-F238E27FC236}">
                <a16:creationId xmlns:a16="http://schemas.microsoft.com/office/drawing/2014/main" id="{3B013295-D48C-40B5-8313-F5139F8D4492}"/>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8508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261174" y="2442576"/>
            <a:ext cx="10250105" cy="3873433"/>
          </a:xfrm>
          <a:prstGeom prst="rect">
            <a:avLst/>
          </a:prstGeom>
          <a:noFill/>
        </p:spPr>
        <p:txBody>
          <a:bodyPr wrap="square" rtlCol="0">
            <a:spAutoFit/>
          </a:bodyPr>
          <a:lstStyle/>
          <a:p>
            <a:pPr>
              <a:lnSpc>
                <a:spcPts val="4000"/>
              </a:lnSpc>
              <a:spcAft>
                <a:spcPts val="600"/>
              </a:spcAft>
            </a:pPr>
            <a:r>
              <a:rPr lang="zh-CN" altLang="zh-CN" sz="2800" dirty="0"/>
              <a:t>针对没有任何编程基础的学生，直接讲解最新的</a:t>
            </a:r>
            <a:r>
              <a:rPr lang="en-US" altLang="zh-CN" sz="2800" dirty="0"/>
              <a:t>C++17</a:t>
            </a:r>
            <a:r>
              <a:rPr lang="zh-CN" altLang="zh-CN" sz="2800" dirty="0"/>
              <a:t>标准，避免传统的</a:t>
            </a:r>
            <a:r>
              <a:rPr lang="zh-CN" altLang="en-US" sz="2800" dirty="0"/>
              <a:t>“</a:t>
            </a:r>
            <a:r>
              <a:rPr lang="zh-CN" altLang="zh-CN" sz="2800" dirty="0"/>
              <a:t>从</a:t>
            </a:r>
            <a:r>
              <a:rPr lang="en-US" altLang="zh-CN" sz="2800" dirty="0"/>
              <a:t>C</a:t>
            </a:r>
            <a:r>
              <a:rPr lang="zh-CN" altLang="zh-CN" sz="2800" dirty="0"/>
              <a:t>到</a:t>
            </a:r>
            <a:r>
              <a:rPr lang="en-US" altLang="zh-CN" sz="2800" dirty="0"/>
              <a:t>C++</a:t>
            </a:r>
            <a:r>
              <a:rPr lang="zh-CN" altLang="en-US" sz="2800" dirty="0"/>
              <a:t>”</a:t>
            </a:r>
            <a:r>
              <a:rPr lang="zh-CN" altLang="zh-CN" sz="2800" dirty="0"/>
              <a:t>的教学模式和国内高校采用的过时的</a:t>
            </a:r>
            <a:r>
              <a:rPr lang="en-US" altLang="zh-CN" sz="2800" dirty="0"/>
              <a:t>C++98</a:t>
            </a:r>
            <a:r>
              <a:rPr lang="zh-CN" altLang="zh-CN" sz="2800" dirty="0"/>
              <a:t>标准语法。</a:t>
            </a:r>
            <a:endParaRPr lang="en-US" altLang="zh-CN" sz="2800" dirty="0"/>
          </a:p>
          <a:p>
            <a:pPr>
              <a:lnSpc>
                <a:spcPts val="4000"/>
              </a:lnSpc>
              <a:spcAft>
                <a:spcPts val="600"/>
              </a:spcAft>
            </a:pPr>
            <a:r>
              <a:rPr lang="zh-CN" altLang="zh-CN" sz="2800" dirty="0"/>
              <a:t>突出重点，讲解主要的常用语法而不是面面俱到，尽量用浅显易懂的例子说明语法概念，避免空洞和冗长的描述。</a:t>
            </a:r>
            <a:endParaRPr lang="en-US" altLang="zh-CN" sz="2800" dirty="0"/>
          </a:p>
          <a:p>
            <a:pPr>
              <a:lnSpc>
                <a:spcPts val="4000"/>
              </a:lnSpc>
              <a:spcAft>
                <a:spcPts val="600"/>
              </a:spcAft>
            </a:pPr>
            <a:r>
              <a:rPr lang="zh-CN" altLang="en-US" sz="2800" dirty="0"/>
              <a:t>丰富的实战案例：游戏、数据结构、信息管理、机器学习等。</a:t>
            </a:r>
            <a:r>
              <a:rPr lang="zh-CN" altLang="zh-CN" sz="2800" dirty="0"/>
              <a:t>避免“只会考试而不会编程”的普遍问题</a:t>
            </a:r>
          </a:p>
        </p:txBody>
      </p:sp>
      <p:sp>
        <p:nvSpPr>
          <p:cNvPr id="8" name="标题 1">
            <a:extLst>
              <a:ext uri="{FF2B5EF4-FFF2-40B4-BE49-F238E27FC236}">
                <a16:creationId xmlns:a16="http://schemas.microsoft.com/office/drawing/2014/main" id="{70BE3C68-8533-4753-8A53-CF61CA87E3CE}"/>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324645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zh-CN" altLang="en-US" sz="7200" dirty="0"/>
              <a:t>为什么要学习</a:t>
            </a:r>
            <a:r>
              <a:rPr lang="en-US" altLang="zh-CN" sz="7200" dirty="0"/>
              <a:t>C++?</a:t>
            </a:r>
            <a:endParaRPr lang="zh-CN" altLang="en-US" sz="7200" dirty="0"/>
          </a:p>
        </p:txBody>
      </p:sp>
      <p:sp>
        <p:nvSpPr>
          <p:cNvPr id="4" name="副标题 5">
            <a:extLst>
              <a:ext uri="{FF2B5EF4-FFF2-40B4-BE49-F238E27FC236}">
                <a16:creationId xmlns:a16="http://schemas.microsoft.com/office/drawing/2014/main" id="{DC59B44B-8BBE-295D-697E-2A13272A82A7}"/>
              </a:ext>
            </a:extLst>
          </p:cNvPr>
          <p:cNvSpPr>
            <a:spLocks noGrp="1"/>
          </p:cNvSpPr>
          <p:nvPr>
            <p:ph type="subTitle" idx="1"/>
          </p:nvPr>
        </p:nvSpPr>
        <p:spPr>
          <a:xfrm>
            <a:off x="1738685" y="4666530"/>
            <a:ext cx="9144000" cy="1655762"/>
          </a:xfrm>
        </p:spPr>
        <p:txBody>
          <a:bodyPr/>
          <a:lstStyle/>
          <a:p>
            <a:pPr>
              <a:lnSpc>
                <a:spcPct val="130000"/>
              </a:lnSpc>
            </a:pPr>
            <a:r>
              <a:rPr lang="en-US" altLang="zh-CN" sz="3200" dirty="0">
                <a:latin typeface="Noto Sans SC Black" panose="020B0A00000000000000" pitchFamily="34" charset="-122"/>
                <a:ea typeface="Noto Sans SC Black" panose="020B0A00000000000000" pitchFamily="34" charset="-122"/>
              </a:rPr>
              <a:t>YouTube</a:t>
            </a:r>
            <a:r>
              <a:rPr lang="zh-CN" altLang="en-US" sz="3200" dirty="0">
                <a:latin typeface="Noto Sans SC Black" panose="020B0A00000000000000" pitchFamily="34" charset="-122"/>
                <a:ea typeface="Noto Sans SC Black" panose="020B0A00000000000000" pitchFamily="34" charset="-122"/>
              </a:rPr>
              <a:t>频道： </a:t>
            </a:r>
            <a:r>
              <a:rPr lang="en-US" altLang="zh-CN" sz="3200" dirty="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dirty="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dirty="0">
                <a:latin typeface="Noto Sans SC Black" panose="020B0A00000000000000" pitchFamily="34" charset="-122"/>
                <a:ea typeface="Noto Sans SC Black" panose="020B0A00000000000000" pitchFamily="34" charset="-122"/>
              </a:rPr>
              <a:t>博客： </a:t>
            </a:r>
            <a:r>
              <a:rPr lang="en-US" altLang="zh-CN" sz="3200" dirty="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
        <p:nvSpPr>
          <p:cNvPr id="5" name="文本框 4">
            <a:extLst>
              <a:ext uri="{FF2B5EF4-FFF2-40B4-BE49-F238E27FC236}">
                <a16:creationId xmlns:a16="http://schemas.microsoft.com/office/drawing/2014/main" id="{3582E0A4-3D20-6BF8-45AB-55BB72D705A9}"/>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extLst>
      <p:ext uri="{BB962C8B-B14F-4D97-AF65-F5344CB8AC3E}">
        <p14:creationId xmlns:p14="http://schemas.microsoft.com/office/powerpoint/2010/main" val="4118730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教材：</a:t>
            </a:r>
            <a:r>
              <a:rPr lang="en-US" altLang="zh-CN" dirty="0"/>
              <a:t> C++17</a:t>
            </a:r>
            <a:r>
              <a:rPr lang="zh-CN" altLang="en-US" dirty="0"/>
              <a:t>从入门到精通</a:t>
            </a:r>
            <a:r>
              <a:rPr lang="en-US" altLang="zh-CN" dirty="0"/>
              <a:t>.  </a:t>
            </a:r>
            <a:r>
              <a:rPr lang="zh-CN" altLang="en-US" dirty="0"/>
              <a:t>董洪伟，清华大学出版社</a:t>
            </a:r>
            <a:r>
              <a:rPr lang="en-US" altLang="zh-CN" dirty="0"/>
              <a:t>,2019.8</a:t>
            </a:r>
            <a:endParaRPr lang="zh-CN" altLang="en-US" dirty="0"/>
          </a:p>
        </p:txBody>
      </p:sp>
      <p:sp>
        <p:nvSpPr>
          <p:cNvPr id="4" name="AutoShape 2" descr="data:image/jpeg;base64,/9j/4AAQSkZJRgABAQAAAQABAAD/2wBDAAgGBgcGBQgHBwcJCQgKDBQNDAsLDBkSEw8UHRofHh0aHBwgJC4nICIsIxwcKDcpLDAxNDQ0Hyc5PTgyPC4zNDL/2wBDAQkJCQwLDBgNDRgyIRwhMjIyMjIyMjIyMjIyMjIyMjIyMjIyMjIyMjIyMjIyMjIyMjIyMjIyMjIyMjIyMjIyMjL/wAARCAJ/AfQ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3+iiigAooooAKKKRmVBlmAHqTQAtFU5dW0+H/AFl7ApHbzBVdvEOmLtxcbtx2gqjEZ/KgDUoqquoWr9JP/HTUouYSM+YMe9AEtFRLdW7/AHZ4j9HFSB1PRgfoaAFooooAKKKKACiiigAooooAKKKKACiiigAooooAKKKKACiiigAooooAKKKKACiiigAooooAKKKKACiiigAooooAKKKKACiiigAooooAKKKKACiiigAooooAKKKKACiiigAooooAKKKKACignAJrgdY8R301xLbxv5MasV+TqfxoA6+91mw08fv51Df3F5P5Vzt740Y/LZW+P9uX/AVyZYsSWJJPUmkoEak/iLVbgndduoPaPC/yrPlnmmOZZZJD/tsTUdFABWmn/Hvbf9dV/nWbitNR/o9v/wBdV/nQBvr0rU0j/Xv/ALv9ay16CtPSP9e/+7/WgY6MD7VLx/Gf51opGhXlFP1FZ0f/AB9S/wC+f51qR/dFADfIi/55qPoMUeSnbcPoxFSUUAR+UOzuP+BGjy27Sv8Ap/hUlFAEeyQdJfzWjEv99D/wE/41JRQBHmYdkP4kUbpf+ea/g3/1qkooAj8x+8TfgR/jR5vrG4/DNSUUAR+cvo//AHwaPOj7sB9eKkooAYJoj0kT/voU4Mp6EH8aCAeoppijPWNT+FAD6Kj8iL+4B9OKPJT/AGvwc/40ASUVH5Xo7j/gWf50eW//AD2f8h/hQBJRUe2QdJB+K0Ym/vIf+Akf1oAkoqPM391D/wACI/pRulHWMfg1AElFR+Y3eF/zH+NHm+sbj8M0ASUVH5y9w4+qH/Cjz4u7gfXigCSimCWM9JEP404EHoQaAFooooAKKKKACiiigAooooAKKKKACiiigAooooAKKKKACiiigAooooAKKKKACiiigBG+6fpXld//AMhC4/66GvVG+430ryy+/wCP+f8A3zQBWxRikkcRoWIz2AHc+lNuTDZQibVNWs7GI9ERhJIfp/8AqNAElFZFvr3h29lht4LbV7uSchFkkJRFY8cnIA/KtC1WSNHhlbe8MjR7s5zj3oAnrTT/AI97b/rqP51mVpp/x72//XUfzoA6BelaWk/69/8Ad/rWYvStPSP9fJ/u/wBaAFj/AOPqX/fP861I/uisuP8A4+pf98/zrUj+6KAHUUUUAFFcXF8StLk1MWjWt0kZumtVuPlKFgeT1yB3ziulj1vSpZIo49Ss3eU4jVZ1Jc+3PNAF+ioY7u2mZ1iuInZPvBXBK/X0qK31Oyur25s4LhJLi22+ci/wbhkZ/CgC3RVeG+tZ7ue1inR57fHmxqeUzyM/WrFABRSFlDBSQCegz1paACiiigAooooAKKKKACiiigAooooAKKKKACiiigAooooAQgHqAaaYYj1jT/vkU+igCPyY+yAfTijyV7Fx/wADNSUUAR+V6SOPxzR5b/8APVvxA/wqSigCPbL2kX8V/wDr0YmH8SH8CP61JRQBHmb+6h/4Ef8ACjfJ3i/JqkooAj8xv+eT/mP8aPNHdHH/AAHNSUUAR+cn+0Pqpo8+L/noo+pqSigBgljPR1P0NPyDSFVPVQfwpvkxf880/wC+RQA+io/Jj7Lj6HFHkr2Zx/wM0ASUVH5R7SOPxFGx+0rfiB/hQBJRUe2X/nov4r/9ej98O6H8CKAJKKjzKP4EP/Aj/hTkbeit6jNADqKKKAGv9xvpXlt9/wAf0/8AvmvUn/1bfQ15Ze/8f0/++aAKVzALmNYC2zzHC7vTPeqVh4K06zkX7FZHUJk+9czP5UIP15J/Crl1uES7Nu/eNu4ZGc+lIun+ItR06OO9nKLhxKxYRqMtxxjpik02XCUY6tXNeL/iWRpNMmjQxO+1SmeW9AccmsuMsZ7ssACbhycHjrSLaadZ6Zb2dxrMb/ZkIC20e8k5znAzz2ot9zLJK6lTK5fa3UZ9aErClLm6WJq01/497f8A66r/ADrMrTX/AI97f/roP50yTeXpWppH+vk/3f61lr0Faekf69/93+tADo/+PqX/AHz/ADrUj+6Ky4/+PqX/AHz/ADrUj+6KAHVFdEraTMu/IRiNgy3TsO5qWigDxYeEbJbaNDqOpwFY5nR20kq/zZDF2ByR1wD+FPm8NaS1w0Gn6pBbQzrFcxbtPYyqUGxVz2Bb5iMZNezUm0HsKAPDD4bRY5JIPEGmCR4YovKjZ4/MDSZIICggNtParFj4WnhvvtFprmm2b3MsqXPlXZIjt2CbfL3Y3EAkZ7ZFezNZ2zkF7eFiCCMoDgjpVaXRNKnBEum2jgrt+aFTxxx06cD8hQB5U/h3xPDJi2uZWtJ5pX8m3vQWC8LCSd6kjGTwevY1auLHx/YG5itL25vLeFIJ1m3gvMygBolGTjOSSf8AZ969Gk8N6PKAG0+HAKkYGMbc4xj0yagTwlosVv5ENoYovM80IkrgB8EbsZ64NAEOh6Rcy21pqGusZdVVnlUZwLcP/wAsxjqAMDnvXQ1BZWcOn2cVrbhhFGMKGYsQPqanoAKKKKACiiigAooooAKKKKACiiigAooooAKKKKACiiigAooooAKKKKACiiigAooooAKKKKACimTSCGCSUgkIpYgewrkk+ImmH79rdr9Ap/rWNSvTpNKbtc2pYerVTdON7HYUVy6ePtFb7xuE/wB6P/A1YTxroL/8vhX/AHom/wAKlYug9pr7ynhMQt4P7joKKx08VaG/TUoR/vEr/OrCa7pMn3NStD/22X/GtFWpvaS+8h0ai3i/uNCiq6X1pJ9y6hb/AHZAanDKwyCD9DVqSexm01uLRRRTEFFFFAB2pkP+oj/3R/Kn9qZD/qI/90fyoAfRRRQA2T/Vt9DXll5/x+zf75r1OT/Vt9DXld5/x+Tf75oArSxiWMoSV5BDKeQR0Iprw+eQbmWW5P8A02fI/Lp+lZ02skyeXawM7Zxkj+gqo9zqNwjEt5abS3Hy5A4NcNTMKUdI6nfTy6rLWWnqb37uJcfIg/AVC9/aR/euE/A5/lWK+n+WS88jsixhyVHXPoT1+tWYtJt2O3zTv3fKG4DLjOPrXO8wqPSMfxOhZfSWspt+iNGDULe5l8uJizYz93ArcX/j2t/+ug/nXF6NxqDD2Ndov/Htb/8AXQfzrswdaVanzSOPGUI0anJHaxvJ0Faekf69/wDd/rWWvQVqaP8A6+T/AHf611HIOj/4+pf98/zrUj+6Ky4/+PqX/fP861I/uigB1FFB6cUAZcuspFqkVi0EgkkjaTHBPGMYwe/P5VYudRS2gWVopSW2fL5Z43EDkgHB56VQudEmmvEkW5CqVYtIUy4bKkEHP+z+FWbyweazVSWlnDxlmDFN2GUk4zjoKAJF1SBrae4KyCOJiudpy5BxgDqTnjHrToNSt7iWOFS4ldPMCMh4HuelUP7PuYLG7KbkleXzI44pC+31wWxyckn69ajtbGS01ONoY54YmDvNgcSMMYz8zZPJ96ANFNXs3+67k9gI2JPAPQD0YfnU8t5BBai5mfy4jjllIPPQY65rkTY3sRUpayGWJCP3SlN25E6kdcfMfwArUvlKwRTQzSu8cQ8syEgjjGdpQ8n1PPJoA6DIxnPFNE0bSGMSKXABKg84Nc5Jbk6RLbxyvcP56YjIEwQbs8YVcDGeOnGKraYCviCQzBUjQIFb5hggNwQDhcg9D6e9AHXbh6j0pa4sK0lpcIqs0u4sJxdPjfwUOCuAcMuB+XSpdVmuP7VZYpmVZ1QLIp42kNj+IZ6H/vo9OKAOvorjnurpNIdRcuhhvFi8yNjkjywcYyQBz29KdoeoXd1qXFzcTxeRJw+FwQQAR6ntz60AdfRXPrqGoPdaeqNB+9tmcrI23cx243AA4P3sAH19K0DdXLm9SPyg0EgUMyscLsDHgck8+1AGhRWJDrdxLbG5WCMwQqDM24gkZPKjHoM4PrirEOpXEzRj7OiLOpaAmQncBj73HBwc96ANOisi31iS42AQwK7ytGFaY87SQcfLg8AmoZ/EiwSOn2KV9pcDa6/MF3ZPJ/2DQBu0U2NxJGrjowBp1ABRRRQAUUUUAFFFFABRRRQAUUUUAFFFFABRRRQBXvv+Qfc/9cm/ka8RhQSSxoSQGYA4r26+/wCQfc/9cm/ka8Qify5Y3IztYHHrXh5v8UL+f6HvZN8M7eX6m5LoVs1ykdvPMF+1/ZXMqDr6rjqOKz5bBP7RjtLeV33sF3SR7MHOOmTx71J/axbXI76TzDEk/miLdnaN2cCpP7Sto7+S7jNxM3lMsYucNhjx69ME15z9lLbTX8D0o+2jvrp+JANJkOrS6eZo1aMMfMbO0qBuzx7Uf2Ncm++zK8LfuvOEu/CbMZ3ZPari6tayXtvdyLslFq8Mqqny7tpVcfgR+VH26KbVYryG+Fq7QgFWjLIjDgpgD7pH1o5KX4/gL2lbqunbqZyaXczXUsEaxuYhl3Ei7AOx3E4pDY30NxJD5TrJEnmMFPRfXjqPpWpLNYXP9oWVtLFbxyyJLG7ZWNioIYewySRmpYtQjsXjWC4jkltLJ0Mmcq7Fs7RnqMHH50eyh3/r+tRutU7fh5f0jGF5qEMaSLdXKIxIVhIwBx17+9eg+ALu5vNOu2ubiWZlmABkcsQMD1ri9ZNmbGxayf8Adu0jmPvETtyv6cV13w3/AOQZe/8AXYf+giurAXjilG91b9DkzDllhHO1nf8AU7Wiiivoz5oO1Mh/1Ef+6P5U/tTIf9RH/uj+VAD6KKKAGyf6p/oa8rvP+Puf/fNeqS/6p/oa8ru+bub/AHz/ADoA5a1vVtVZG5DSEsMZ4py3cksQghtQwClQcHkH/wCvWtDptrCc+WGY925q0FCjCgAewryIZfUa96Vj2KmY00/cjcxEttUYqVxCFXaAMAY+lKNGuZDmW4GScnqea26K6Fl1Jb3fzOZ5jW+zZfIz7LS1s5vN80scYxiujX/j2t/+ug/nWZWmv/Htb/8AXQfzrrp0oUo8sFZHJVqzqy5pu7N1OgrT0f8A4+H/AN3+tZa9K1NH/wCPiT/d/rWhkPj/AOPqX/fP861I/uisuP8A4+pf98/zrUj+6KBjqKKKACiiigAooooAKzJtVMN9FbfZpCHfG/Y2NoUkkcc8gD8a06zrqzmmaScpHLIBthjMhQKMg53AE5JA7dqAGz63bQxQyojypLnBUAHg46HB64FEeq2xtHvFt5FgZQwkKgeaTwABnOeg5FZ19od3LbWEMflsIFPmYOAW2n1HTP8AP2oTQ5ba0EUcZZo1t1Uq+PusC+PToPyoAtpeaLc3QleO3EylMSSKoO8nAUHrkED8xV3y9Pe6RgkPnrgKQOeM8D6ZNZYs5ljtofLnVnnV5BgFRtk3bifXAA961Y0lWJYRGAyDAkIBH1xnNRJtPQpJPcZJpNnJGyFWAeQythzy2MZ/ICoLbRLS1Y+TLOowyECT1689ferCpfLFbgyxlh/rTt68fWmMrfN8jf8AHyp+6enHNS6j7DUF3IJNGt3Voo7yeOPK5QFWxjBAywJGOMelW2sIiZZEmmRpXEhdH6EDH06Dp0qgTLFPO2E+aUDDDOOn680t0S0CojFSFO4YwCNwG3ArP6xo3bYv2Oq1JxotuEKJJKI3/wBcoIxLyW+bjuSemOtOXTGhZWinJ8pSsCuBiMHr064HAqhK8q6PeOGbcvQA9fnNZOiTM2rkCeRm8+QAt3AQHGTmtqc+eKkZzjyux0cWmyRXNoqsgtLUFlHO93IIJPbuT9TWPc+GZJZXkFraN8khHqWbfx04xvHPtVO11a8kuXDXNzJbkOzeSRnjHILKO57H8Oal1bVNUg1Nlt5ZYo1SJCjKvyu2epY4I4OSPz4qyTrLWBLW1igjRUVFACoMAfSpq5S11bUpvDiX3nneJVDN5asWB2jovAAJJP0rQ0zUbi61LyTdQyxCIsyhVD5yAOjHjr2oA26KKKACiiigAooooAKKKKACiiigAooooAKKKKAGuiyRsjjKsCCPUVgv4K0J+lmV/wB2Rv8AGugorOdKFT40maQq1KfwSaOXfwDordBcL9JP8RVd/h3pZ+5c3S/ip/pXYUVi8Fh39hGyx2IX22cQ/wAN7Y/c1GYf70YNV3+GzfwamP8AgUP/ANeu/oqHl2Gf2fzNFmWKX2vyPOH+HF8PuX1u31Uiq7/DzVl+7Nat/wADI/pXp9FZvK8O+j+80WbYldV9x5Q/gPXF6RQt9JR/Wuv8FaRe6RZXUV7F5bvKGUBgcjHtXUUVdDL6VGanG9yK+Y1q9P2c7WCiiiu44A7UyH/UR/7o/lT+1Mh/1Ef+6P5UAPooooAZL/qn/wB015Xdf8fc3++f516pL/qn/wB015Xdf8fc3++f50ARUUUUAFFFFABWmP8Aj2t/+ug/nWZWmP8Aj2t/+ug/nQBuJ0rU0f8A4+JP93+tZS9K1dH/AOPiT/d/rQIfH/x9S/75/nWpH90Vlx/8fUv++f51qR/dFAx1FFFABRRRQAUUUUAFFFFABRRRQAUUUUAFFFFADSit1UHnPI70MiuMMoI9CKdRSsgIntoHXDRIRnOMVCNMslbcsCqd27jIyfWrdFO1gKK6PYpv2wAM6lC2TnaTnGfTNNn0azubz7TMru+VOC5xkdP5njpWhSEgdTQBTt9KtbaExKm9NxZQ/O3gDAP4UlnpcdndzXCyOxkGApAAUdeMD/OBV0EMMiloAKKKKACiiigAooooAKKKKACiiigAooooAKKKKACiiigAooooAKKKKACiiigAooooAKKKKADtTIf9RH/uj+VP7UyH/UR/7o/lQA+iiigBkv8AqX/3TXldz/x9S/75/nXqk3+pf/dNeV3P/H1L/vn+dAELusaM7sFVRkknAArgNY+KunWUzw6fbPdsvHmE7UJ9u5qP4o67Nb2tvo1oxEt180u3qV6Afiah8P8AwstBaRz6zJI8zgMYYztC+xPrQBmp8XtQEuX022MfoGYH867Dw74/0rX5Ftzm1um6RyHhj7Gorv4ZeHbiApDDLbydnSQnH4GvKvEfh698K6qIZGJXO6GZeNw/xoA+hq0x/wAe1v8A9dB/OuJ8Ea62veHYppTm4i/dyn1I712w/wCPa3/66CgDbTpWpo3/AB8Sf7v9ayk6CtXRv+PiT/c/rQIkj/4+pf8AfP8AOtSP7orLj/4+pf8AfP8AOtSP7ooGOooooAKKKKACiiigAooooAKKKKACiiigAooooAKKKZLKsUZdjgCgB24FiueR1FLWLbzXKSvO8hkDkny+gX6flVX7Td3F3LJPlY0AMSr0z9fWlcDoi2HC9zzSFQXLADdjANZaT4lBlmIYjAY8fhVnzTC5dU3qw5INFwLi4VQAMDpSqwZQw6GoWuA3EXz5B5HQVALiURBIYT5gPzb+g+h70XAvUVDBcpOzKoYFMbsjGD6VNTAKKKKACiiigAooooAKKKKACiiigAooooAKKKa8iRgF3CgnAyaAHUUUUAFFFFABRRRQAUUUUAFFFFAB2pkP+oj/AN0fyp/amQ/6iP8A3R/KgB9FFFADJv8AUv8A7pryu4/4+Zf98/zr1Sb/AFEn+6a8rn/4+pP98/zoA8oZBrXxj2SjfFa8gHp8o4/WvUq8r8OyeV8XdQST7zmUD+deqUAFee/FuOI6JZSN/rRMQv0xXez3EFrEZbiaOKMdWdgAK8X+IviiHXdRjtrN99rbZw46M3cj2oA6T4Q7v7P1Hrt8xfzxXrg/49rf/roK4D4dabFYeFIXSRJHuD5jlDnB9K74f8etv/10FAG0vQVraN/x8Sf7n9ayU6CtbRf+PiT/AHP60CJI/wDj6l/3z/OtSP7orLj/AOPqX/fP861I/uigY6iiigAooooAKKKKACiiigAooooAKKKKACiiigBGztO3rjjNc4tl9nvS0lw1y5JLE9j6Vd1LVdswsbRg1y/DN1EY9T71CirbqB1x69TUsZPETF944FI0bTOZMkYGB2pn2sg528+9Na9fHQfnQBFcRNhjnOB3qlcXX2aH5SchelXXuXb7qZzVO+sjKpXo/akxomtdZ+RQM9Mknmtmyu47u3EiEc8EVyculzQxhCXKsMfJ2qfRJXtYpY2bO1sgUJgdTHFi9aUcBkwQO5q1WKNbtYZ0RnY7vRScVsggjI6GqRItFFFMAooooAKKKKACiiigAooooAKKKgklBUqv0zQAPcjB8sZI7npVC53XAO/6AelTAADHSo3cZwvNRuMmtL4PujmOHT+I96hlvJZJdiHahz060gRduT1J7U6KLzJQOnFGoF62dnto2flivJqWkVQihVGABgUtWIKKKKACiiigAooooAO1Mh/1Ef8Auj+VP7UyH/UR/wC6P5UAPooooAjn/wBRJ/umvK7j/j4k/wB4/wA69Un/AOPeT/dNeVz/APHxJ/vH+dAHi3jYXXhv4gLqtsCPMKzIex7EV6/aTm6soLgoUMsauVPbIziob/SrDVFjW+tYpxG25N4zg1V1/XYPDunx3U8bOryrEFT3oA5v4h+GdX8QfZG04iSOMEPEX28+vPWuNg+FniGXHmfZYR/tS5/kK9rB3KCOhGaWgDE8K6B/wjeiJYmbzn3F3btk+ntXWj/j1t/+ugrNrSH/AB6wf9dBQBsr0rW0X/j4k/3P61kp0rW0X/j4k/3P60ASx/8AH1L/AL5/nWpH90Vlx/8AH1L/AL5/nWpH90UAOooooAKKKKACiiigAooooAKKKKACiigkAEk4A70AFc/rGtsC1nYHM3R5B0T/AOvUOq6+08v2HTjlmO1pR/T/ABqa10yO2ttmM55YnqTUtjKWn2H2eLzt++RslmPWrZ/En2qVYdieWvCZ6Zp6xAUgK+GPRRTSr45q7s4pjqAM0xDLUjewJzgDg067KvHGw61TilHmTFT3ApJpOwOOeppDNK8UpEPL/iH61k2tk6TFsgOD0Perkl1utUDMN4Izj0qT7zKVcMeuR1pgWbaxSX95Koz3wK0wMDArMlu7y3XZHZ7j2bdxV21lkmt1eWPy3PVc00ImooopgFFFFABRRRQAUUUUAFQvcovTketZ2u6vHp8HlA5nk4CjsPWsSw1GSW9VN6tbnq2eQaiU7Ow0jpHuCzkdQPypGbaM9WP6U4IpXI6VDJ1z0oAXbnljTDgHgU8EEdTiomOKBCjI68gmpEl8mdTjIPymljAKc96gnRtp29eooGaU1ysTquMkkA+1TVRtozcOLhyPXA9avVSEFFFFMAooooAKKKKADtTIf9RH/uj+VP7UyH/UR/7o/lQA+iiigCO4/wCPeT/dNeVz/wCvk/3jXqlx/wAe8n+6a8rn/wBfJ/vGgCCWaKCJpZpFjjUZZ3OAB7mvOfiN4i0e+0aC2tNQhuJkuVdliO7AAOTnpXbeINGTXtHm055nhWQg716jBzXmPi3wHp/hzRYLqG4nmle4WMl8AYOe1AHSyfFbQIUVY4b2UgAcRqo/U10nhzxFa+JdPa7tY5I1VtrLJ1Bqla+BfDUUSEaXG5IBy7E/1retLO2sYBBaQRwxDoiDAoAnrSH/AB6wf9dBWbWkP+PWD/roKANhela+i/8AHxJ/uf1rITpWvon/AB8yf7n9aAJY/wDj6l/3z/OtSP7orLj/AOPqX/fP861I/uigB1FFFABRRRQAUUUUAFFFFABRUVzcxWkLSzNtQVyt7rV1fErCWgt+ny/eak2FjevNXit2aKEedKBk4Pyp/vHtXN6lrVzexmFW2xfxFRgt/wDWqDZIY9mNkWc7B6+p9TUTxE/dXPapbKsafhuxDs07D2HsK6ZlG3GKzNHVraJY+COjcdK1WprYRUaPmm7cVO1QufmIB49aBDSTjFV5fmO0HrUsjBVJrLa5aSUhOMd6BiIu1GPcNg0OwfIxzUkMDpEN7DMhzmmXsMcDMytnAzwaQFaBkuLcFDllJBqzasVctnDBfzotNN8qU7AfnUOfqRTmgaOdh0AFAHSW0wnt0k9Rz9alqhpB/wBDx6Mav1aEFFFFABRRRQAUUUUAFZOs6x/ZqxokZeWVtiADJJq9PdLENqgvIfuoOpqpFpKSXEV3eEyTxtvQZ+VD/WpfkNHMWej61qGry3d7D5UcnAaUjKr6BRXQnRNI06HzFtIw2R8zEnJ9a2arX9jDqNo1tOXCMQco2CPoaXKkFylaXsU8R2NlAdoI6U6Y81egtYba1S2hQLEq7QvtWbP8rbe68GjYB6fcHNMfngk+1JG3UU8DJoAnhTcn0pkwwDU8HC4pLgBkIHXOKYCaaAI3A6ZH54q7TIo1iQKop9NCCiiimAUUUUAFFFFAB2pkP+oj/wB0fyp/amQ/6iP/AHR/KgB9FFFAEdx/x7yf7pryuf8A18n+8a9UuP8Aj3k/3TXlc/8Ar5P940AR1j+JNATxFYQ2kkxiVJ1lJAzkDt+tbFch8R7y4svDkMltM8Tm7jBZDg45NAHXKAqhR0AxS02IlokJ5JUH9KdQAVpD/j1g/wCugrNrSH/HrB/10FAGunStfRP+PiT/AHP61kJ0rX0T/j5k/wBz+tAiaP8A4+pf98/zrUj+6Ky4/wDj6l/3z/OtSP7ooGOooooAKKKKACiiigApskiRRtI5wqjJNOrE1e5MsvkKfkT73uaTYGXeSyandlmJES/dU/wj/Gp7fT2kIIXAHT2qxY2fmMGYYVefqa1lUDgDAqRsqxaZAq/MNzetQfY/KvApX92RlTjjPvWn3p/G2mBFHbqjb8/hT2p26ms2BQBE9UbidIzsHLHsKWe5dpBDECWY7c44FXbTT44Bucb5T1Y80CM6BWlLI5UMD0PaoJLfy3IxzV24Hk6wD0EgB/HoasvEpbkDPrQBUjjB8sMoIHB/Ksi52jcG6ZGfpmtxwIzg9DWJfRBmlAOc9KTGjoEVRNvA4KjFZk7NLcyBO5xV43EcEal3VRgDLHHNZNxKIpyysD1P1oYImtNSk06doJoWeF3+WRSOD6YrowQwBHQ81j6e1jfwRnI84csjcHP0rZGMYFUhMKKKKYBRRRQAUyRtqE0+muodSpyM+lAEVsgEYfHztyT3qekACgAdBxS0AFFFFABWTqI2zN74Na1Z2rp+4D+mRSew0UY2wTViNgGGfWs+GTc5/A1YD/MMiouM1YyARSXrKgiJIA8wE/QVUWQlkBJAPFTX0STy2sbqT8/ODjHBpiNCijpRViCiiigAooooAKKKKADtTIf9RH/uj+VP7UyH/UR/7o/lQA+iiigCOf8A495P9015XP8A6+T/AHjXqk//AB7yf7pryuf/AF8n+8aAMbxJqlxo+hXF7a2/2iZMbUwT1PU4ryDxH4l8S63pyLqFoIbMShlKwFRu5xyfxr3SuM+Jsby+GYFjUs32yPAA+tAHKLp3xIvUUm5u40IGMzBOPwrvvCGn6xp2ktFrV0Z5y+Vy24qPTNbsIIgjB4IUfyp9ABWkP+PWD/roKza0v+XWD/roKANdOgrX0T/j5k/3P61jp0rY0P8A4+ZP9z+tAiaP/j6l/wB8/wA61I/uisuP/j6l/wB8/wA61I/uigY6iiigAooooAKKKa6B8Zz+BoAr3l4trHngsemT+tYibZGGWBZjk89au6nbAsNgGOARmiy0whhI+AO3vUvUZchTZCAo7UvmkcGN8+ymrQAAwKWnYRRa4XOMN+VJsuZOYwFHqx61exzmlosBnE3UR/exgjsynioBJLNcrGVO0981sVSlt5f7Shmjx5QBDj3osBPDbRwqMDLAYyamoopgZurphIZh1R8fganRxLErjoRSanj7Gc/3hiqtpKI43Q/UVLAilfdK5zWRd3BVwEXOTyTV6Zz8+OuKxUl3kbxwTipZSN0xi7BR1+YAY45FLD4ZRWMrykyHpnnFT6YF81d3UgY/AVs1SRJkNJbWenyNcQh2gP3QOSe2Ks6YYZoDcwo8Yl5KP1Bp17p8V7t38EfqKqabBPpkptGYy25JZGJ5XPb6U+ozXooopiCiiigAooooAKKKKACiiigAqjqwzYt7EVeqpqX/AB4Sfh/Ok9gOZt5MMoPUjFWhNteqP3ZE9M0skmJgPWsyjct3Aw3pyKtbidQiB6bT/KqWnEPtHXmtKUf6XBgc8/yqkJlmiiirEFFFFABRRRQAUUUUAHamQ/6iP/dH8qf2pkP+oj/3R/KgB9FFFAEc/wDx7yf7pryqb/Xyf7xr1Wf/AI95P9015VN/r5P940AMpCqsMMAcHPIpaM0AFFFNLqHVCeW6Um0txpN7Dq0v+XWD/roKza0v+XSD/roKYjWTpWvof/HzJ/uf1rHTpWxof/HzJ/uf1oETx/8AH1L/AL5/nWpH90Vlx/8AH1L/AL5/nWpH90UDHUUUUAFFFFAAeRioZp/IQFiuO7E4p0k8UIJkkVcDOM81Rgs1upvtU5diSSiN0UdqQFlYhPtklXGDkKf5mrNA4opgFFFFABRRRQAUUUUAFFFFAFW/XNqfYg1lgc1s3CeZbuvfFYm7ikwIWKq7M3Ssc2yPI0ik/Ka1XI2cjPNVra3zcNt+6R0qWNFhS0sMGHKurjBFdSMhRk5OOTWBBb5i68gjFby5MY3feI5poQiTRylhHIrFThgpzg0/APasS1hnTU2fylQbiPk7r71t00AUUUUwCiiigAooooAKKKKACiiigAqnqRH2Xae5q5WRr5migimjUsiMfMAHQHvSewIxJRyvp1qrdkiaPHfirCS73x3U/oar6h+7KMOxzWZZuaS37xRWt5qvfBR/ACD9aydMH7xHHRsH86uC3WDXQ6uQJ1LlSeNwGOPwqkJmpRRRVkhRRRQAUUUUAFFFFAB2pkP+oj/3R/Kn9qZD/qI/90fyoAfRRRQBHcf8e8n+6a8qm/18n+8f516rcf8AHtJ/umvKpv8AXSf7x/nQAyqC/av3piZFQO3Uc1fpiRhFZc/eJP51z16TqNWbVr7aG1KooJ3V9ipCl1PEsn2raD2C05I3hu03ytJuBAz2pILhLZPJmyhU8HHBFPR/tNyrqD5aDgkdTXDBU2oWbc7rS7frodk3UTldJR16L5alqtL/AJdIP+ugrNrS/wCXSD/roK9Y801U6VsaH/x8yf7n9axk6CtnQ/8Aj5k/3P60CJ4/+PqX/fP861I/uisuP/j6l/3z/OtSP7ooGOooooAx7/xFBY3k1stneXLW8ay3DW6BhCpzgnJBPQ8KCeKsw63ptwbkR3sP+jOqTbm27CVDAHPsRWJr+gX2oahLPBbWcrNEEguDO9vNbHn+JFJcZwcEjv61Tn8MaoLqZ1W0mWW6jneX5RI+IBGfvIwB3An6MelAHQBId5MjoZ2PBLD5vTHtVyzu7e5iLwSBkWRosnj51Yqw59wa4SDwXqCafL9pgtnu1soLeB9+4qySOxIJAxwUweKW/wDCOqTTSO0JmR/tAiRGj/cs8zuJMv8AdyrLyuWG3oaVgPRMj1rNl8QaVBdvay3qJLHIsbhgQFYgEAtjAJyO/cVg6PZzt4suofOMtjYM0ysHz+/lUBlPuuHP/bQVmavomrz6jriQWuosLu5jlt9skX2V9qRgeYCd2NynOOwpgegTTRW8DzTSLHFGpZ3Y4CgdSTSNPCpiDSoDKcR5b75xnA9eAT+FZOtrc6l4W1i3jtJlnaCaGNGxmQ7SAVwTwe2cGsLW9SvrjRYWtLTUbQ2qSNM0kRjwBby4Oe+G2/jigDt6K82e4vIfsLCXWo9OuJbdJt5kMryFJTJt/ixgJnbxx8tSNF4iljuXF1q0SwW4e0wOWzcOF3gj5m8vbkHseRmgD0WivPdUvNbshcWcM+okRTTfZ5mz84EcZVSRGxc7mbA4BwcnjFT6dqOt3M6X8t1c+W19bwi2MKiMxvChc/d3feY854xj1oA7uiiigArnZfkllT+6xFdFWDeJjUZhjggH9KTApv8AMVX1q7YQqk/rmq9pGZXUkHirUjNbTqf4Scg1Iy4sQViQOpq8pyoPtVQOHXcoIz61bUYUVSELRRRTAKKKKACiiigAooooAKKKKACiiigApCAykEZB4IpaKAOMnh+zapJEOhHH4Go9SXdbZ9Kv64mzV42/vr/n+VV7hd1u6HrismUi54dlE2nqCwLxtjHfH+TWy0fmamjn/llGcfU1ynho7NSaM91NddE267nH90KM/nVREyxRRRViCiiigAooooAKKKKADtTIf9RH/uj+VP7UyH/UR/7o/lQA+iiigCK4/wCPaX/dNeVzf66T/eP869Uuf+PaX/dNeVy/65/940AMpqOr5284OD9adVFLbzmlYzSKN5+VTgVhVqTg4qCvc2pwjJNydrFp3TzViYZLDIyKk6VnR2yRXgWQuc8o2a0ajDVJ1OZzVmmVXhGHKou+gVpf8ukH/XQVm1pf8ukH/XQV1HOaidBWxoX/AB8yf7n9axk6CtnQv+PmT/c/rQIsR/8AH1L/AL5/nWpH90Vlx/8AH1L/AL5/nWpH90UDHUUUUAFFFFACEZx6UtU9Q1W00sQG6d1M8nlRKkbOzNgtgBQT0Un8KdZajaajbme1l3oHMbZUqVYdQQcEH2NAElxIIYJGUqHCMwB7kCua0nxiLrTbKe4tJSGjtxdXEYAjillVSFwTuI+deQDjcPfGrren6ffC2N7NJA4k8uGSKUxtlxgrkeoqP/hFtMEkZjSWOFPLJt0kIjcxgBCw7kbV/IZzigDNPjyxktWkit5fMd/Lt1Z4/wB4+GOD8/yEBSSGwcUsPjfSbiOKGXfNvVEuXCLsiZ2KbWBbP3gRxuwOpxzUz+CNNknW5ae7a5jx5M7urPEBngZU7uGI+bceaZL4U0iwP22W8mgjTYZ5JHQCQqcgsxXK8nHylRjjpQBpyXiN4jg0treNkW1a6RyOUYME49OGNMuPEllb3kto4lSVQ4RpImWN2VS5AbHPAJ49DVeeztta1RNR0vXmiuIYTA32VopAVLBuQwbHIrMvvB8P2qWeC+M2o/vZ0jkWMPIXjaM7mxu2/Nx2FAGtF4q02XYnmnzGUDcI38rzCm/Zv24zjnHX8eKktfE+mXE1vb+f+/mVD8qOYwzqGC79oAJByAcHpxzWbZ+FFNtFAdSJt0ZZJbeMAgThApO7rjIzt9fypLPwNb2V7DNHcI0aPFK4eAM7PGioCGJwoOxTjBOehFAHVsQqlicADJrPt9d0y7ufs8F5G82WGzkHIOD+tXpVZ4nVG2sVIB9DXFaR4T1Ox8Vf2lPOjxs77ymANvOCB1yTjOc9+aAO4rJvlxqAP95R/WtaszUR/pMX+6aTApWTFWcdg1aUsayxgPWZYgtLL6ZzVueTBQA85pDLGCjJETkY4I9KktXmaVxIcqeRx0oj5njyP4KsgAdABTQhaKKKYBRRRQAUUUUAFFFFABRRRQAUUUUAFFFFAHNeIxi+tj/s/wCNVBylT66+/UipP+rwP0z/AFqAD90DWT3KRX0r91rkZ9Q38q6jS5fOFy//AE1x/wCOisCyjxq9s3uc/ka3tGjK20rnpJMzD6dP6U4hI0aKKK0JCiiigAooooAKKKKADtTIf9RH/uj+VP7UyH/UR/7o/lQA+iiigCK5/wCPWX/dNeVy/wCuf/eNeqXX/HrL/umvK5f9c/8AvGgBlNRAmcdySadUcUnmbuMbWK1DceZX3KV+V22I5onlnj6CNec981YqF5itzHEAMMCTU1RSUOabjvfX7i6jlyxT2toFaX/LpB/10FZtaX/LpB/10FbGRpp0FbOhf8fMn+5/WsZOgrY0MgXMmSB8nf60AWY/+PqX/fP861I/uisqNl+1S/MPvnv71qRkbRzQA+iiigAoooJxQBzfi/TLvURpL2tvPOLW8MsqW9wIZNvlOvysSO7Dv0rm5vDWsmzaH+z2eCWaeWNZZUmmjLqm0uzNtJyHO75iowBXpFFAHm7+G9TnjN3fafc3E4nsmKfaBuMaRIJcfNj7wOeeabqmk682nvFaWd0ihLh7JRIXeFicop/eAKRjIJ3Yzj6+lUUAcBcafqrtf3UkF83n38YX97IQkHkoSRGjAkeYCCBjnk8Cpru21a6+F8trcQ3TagrbSpjLSYWfIIGTu+UA9Tn1NdzRQBzeh30kaSee+qXTPKiAz6YYCu7jPCjI9T2rK8Sw31n4wTXrOxuLlrOyRdsUZPmhncMgwOSMo2P9mu5ooA8x0uz1DQ47m1uJtQtrZrmeSSe1gLNLOY4iD90/KSZD0wSMe1alpqWum/theS3Sag00C/YlgHktCUXzHJx1BL87uCoGPXuqKACiiigArO1MDzIj7GtGszVTh4/900mBm27tGkpX7zcA+lSx7nnRGO4r1NMjXEZ9zUlr/rJHI6VIzSSQC6jUnkg1bjkSUEowYA4yKxfvzqS2Md614I1jiAXnPJNUhEmRnGRn0partahrtZ84I/P6VYpgFFFFABRRRQAUUUUAFFFFABRRRQAUUUUAch4hikt9X808xzqCPYjgj+VLEMwA+9aXiiEPpqSd45ARWfbc26+9ZtWZSLFsgW5hkPQZ/lWxpY/4l8fuWP8A48ax5ZBDYGQ/eQ8D1rds4/JsoY+4QZ+tOISJ6KKKskKKKKACiiigAooooAO1Mh/1Ef8Auj+VP7UyH/UR/wC6P5UAPooooAhuv+PWX/dNeWS/61/9416ndf8AHpL/ALpryyX/AFr/AO8aAGVRR7kNKIYkZd55Y1eqKFdof5gcuTx2rnrU3OUbNrfY3pTUYyur7blYxXkk0cjiJdvoafcQ3ElwjRyYQdeelWTIokCE/MwyBTqzWFpyTjzN6669UW8RNNS5UtOwVpf8ukH/AF0FZtaX/LpB/wBdBXYcppJ0FPb7h+lMToKe33DQIxov9c/+8f51ooTtrOi/1z/7x/nWgn3aAH7mH8R/Ol82QdHb86ZRQBJ58w6Syf8AfRpftM//AD3l/wC+zUVFAEwvLodLmb/vs0v267H/AC8zf99moKSgCyNRvB/y9S/99Gl/tO9H/L1L+dVaw/EHi7RvDMW7UbsLKRlYE+aRvw7fU4oA6garfD/l5f8ASl/te/H/AC8t+Q/wrwXWPjVqMzMmkWENtH2kn/eP+XQfrXLXHxH8W3DEnWZk9olVB+goGfUn9s6gP+Xg/wDfI/wpf7b1D/nv/wCOD/CvliL4i+LYWDDW7hvZwrD9RW/pnxm161dRfwWt7H3O3y3/ADHH6UAfRI12/wD+eo/74FO/t6//AL6f98CvO/D3xM8Pa8m1rj7DcgEmK5IUcdcN0P8AP2rFvvjTottetDbWF1dQqcGYMEB9wDyfxxQI9fHiC+9Yz/wGnf8ACQ3vpD/3yf8AGuU8P+IdP8S6Yt/p0paMnaysMMjehFatAGuPEV5/ch/75P8AjWfqfiC6byyYoeh7H/GoKoal/wAs/wAaGMu/2/P5RHkxfr/jSxeIpkiK+RHknJ5NY7fd4okHzgD2FSBur4gkwM268kfxVrx+JGVABajH+/8A/WrklXLoOwOavxn5celNAdF/wkx72v8A5E/+tSjxMO9qf++//rVzFzceQo2pvc9Fzinwy+bEGK7T3FMR03/CSp3tm/77/wDrUv8AwksXe3f/AL6Fc5RQB0n/AAklv3gl/SnDxJbd4Zv0/wAa5migDpx4jtP+ec35D/GlHiKz/uTf98j/ABrl6KAOqHiGy/6aj/gNKNfsf70n/fFcpRQB1o16wP8Ay0Yf8ANL/bmn/wDPY/8AfB/wrkaKAOvGt6ef+W//AI43+FO/tnTz/wAvI/75P+FcdRQBteJdXsv7HYpcKTvXsfWsC11i3iChp0259ai1K3F1p08XcrkfUcj+Vc/HsltUbtUSWpSZ3Nxf2txFbxtNCC0mCd3GM1041CyxxdQ/99ivKJnzbW3PIOP1roacQZ2/260P/LzD/wB9inC8tj0uIv8AvsVw1FUI7r7TAek8f/fYpwmiPSVD/wACFcHRQI73zEP8a/nS7ge4rgaKBnf5orgdx9TS+Y46O350Ad72pkP+oj/3R/KuG86UdJH/AO+jXWaGS2i2pYknZ1P1oA0KKKKAIbv/AI9Jf9015XJ/rX/3jXql3/x6S/7pryuT/Wv9TQA2qYtZWeQi4ZFLE4XmrlUhaeY8jGdwCx4Q8VyYqHNy+7f52OnDy5ebW3yuRyW7Q3ELvO7gnHPUVo1nvAttcRPvZwTjDHNaFZ4KPLKatbXa9+ncvFS5lB3vp2t1CtI/8ekH/XQVm1pH/j0g/wCugrvOM0U6CpG+4fpUcfQU9vuGgRjxf65/94/zq+n3az4v9c/+8f51oJ92gB1FFFABSUUUAFFFYfi7xDH4Y8OXOotgygbIUP8AFIen+P4UAc18Q/iGvhyM6bprK+qOvzN1EAPc+regrwe6u7i9uZLm6meaeQ5eR2ySfrRd3c17dy3VzI0k0rF3djySaZBBNdXEcEEbSSyMFRFGSxPYUDI6kjglmbbFE8h9EUmvbPCPwjsrOCO78QKLq6Iz9mB/dx+xx94/p9a9ItbK1sohFaW0MEY6LEgUfpQB8myWd1Eu6W2mRfVkIFQV9fMiOpV1VgeoIzXL678PPDmuxsZLFLa4PSe2GxgfcDg/iKAPmmium8Y+Cr/wheqk5860lJ8m4UYDexHY+1czQB618Dp3F5rFvk+WY43x7gkf1r2avFPgf/yFtW/64J/6FXtdAgqhqX/LL6mr9UNR/wCWX40MCsg3yKtDcyj60WpzMT6Cg8yD60hliFhvbPYCorm4udmLdgi9zjJNSJbfvfMcnkDK1alt43j2bQF7igCgBICGLszEcs1aMCbIQD161ktaizmVoExlhwO9bdCBhRRRTEFFFFABRRRQAUUUUAFFFFABViygW4nIckRopd8egqvV6w/4974jr5P9RmgDPlBaJ1TgkEDNUtI8Lk2jR312kEs77bVQc7+OT9Kv1oW0V0bJZ4pbjarlBHBbpIemc/NSaGjOXwvCLeJJNQjEjuFgOCA7Z5BB5qxdW627BVnSU8g7c8Vs3CSiytmCXO/cdxFmjN1HUdvwqhqu03qMYnjUqM7k2k+pxQgYh0mQY3XFsrEA7WkwRVeC0M0ky7wPKRmJHIOKvzSabeXrA+cDIQBJxgdhx6UaZA8GoXUJCMyRMPm+6enX2piITpLNIFjlUARLIzSHAGainsUghZ/tkDsP4EbOa2k815JkuoYB+5UAKSFIJ4yaz7mG3+xXLfZBBJFIEBDk5Pfr7UAZSgFgCcDPJ9KkuYGtrh4mOSp6+o9aiq7qXL27nq0CE0AUqKKKACuu0L/kCWv+5/U1yNddoX/IEtf9z+poA0aKKKBkF5/x5zf7hryyT/WN9TXqd5/x5zf7hryyT/WN9TQA2qL2kO53ncruYkfNgVeqi0azK8zjcd+1c9hmuPGJNK8bvXfY6sM2m7OyJobS3jIdBuPYk5qxVN0FpMjR8RucMvarlXhuVJwUeVrexNe7ak5XT7hWkf8Aj0g/66Cs2tI/8ekP++K6TnNFOgp7fcP0qNOgqRvuH6UAY0P+uf8A3j/OtBPu1nw/65/94/zrQQ/LQIdSUUUAFFFFABXiHxo1lrjW7TSEb93ax+Y4H99v8AB+de3V8x+Pbo3fjrWJCfu3DRj6L8o/lQM5yvaPg/4Tjisz4ju48zSkpahh91RwW+pPH0+teMKpd1RerHAr6x0iyTTdGsrKMYSCBEH4CgC7RRRQIKKKKAOU+JGl/wBq+BtQRU3ywKJ4/UFTk/8Ajua+aq+v2UMpVgCCMEHvXn1/8HfDt5etcRS3lqrnJhiZdo+mQSKAOc+B1vIbvWLnB8sRxx59ySf6V7LWboehaf4d01LDTofLhU5JJyzt6k9zWlQAVQ1Lhofxq/WfqhwsX1NDArWZ++3tipolBYueiivOfiF4pvtAsbO306Typ7oszS4yVUY6Z9c/pVX4Z+NdT1TVZdJ1Of7QHjMkUjAbgRjIyOox/KkM9bXJOT1NWKhj6ipqYiMwoXDEcjpUlFFABRRWH4v8Qf8ACM+GbrU1jWSVMLGjdCzHAz7d/wAKANyivF/CPxX1m98SWtjq32eW2u5RECkYQxsxwMY6jOOte0UAFFFFABRRRQAUUUUAFWbK4WCZvMBMboUfHoarUUAB61OJ7e2thN5by3KNlFY4Rfc461BUF1JsiI7mgB17rMVxp9sLmW5dleQzeU+xuTxg9KvzX8dyLSSFH2RRqB5p3Fu/NcpKoMOPWtu0ObSE/wCwKlDZsefp32gXPlzBs7vKAG3P19KbHfLtvpJM+dOuFAHHJ5rPoqhG417ZyWccBmZGaNFdgudoHP8AOotQvra9tdqvIrRHIDD/AFnbJ96yKKAFUZYDIGT1ParOoTJNdHyzmNFCKfUAVVooAKKKKACuu0L/AJAlr/uf1NcjXXaF/wAgS1/3P6mgDRooooGQXn/HlN/uGvLJP9Y31Nep3n/HnN/uGvLJP9Y31NADap8pbSrtJKP0A685q5UaSq+7ou1iOTWFaKk0r23NqUnFN2vsQAS3MyO6GOJOQD1Jq3UTXCLMkeQd3cGpaVCMVzWd3fUK0pO11ZdArSP/AB6Qf9dBWbWkf+PSD/roK6DE0I+gqRvuH6VGnQU9vun6UCMeL/XP/vH+dX0+7WfF/rX/AN4/zrQT7tADqKKSgBaSiigAr5Y8Wf8AI36x/wBfkv8A6Ea+p6+WPFoI8YawD1+2S/8AoRoGZln/AMfsH/XRf519cr90fSvka0IF5AT0Ei/zr65U5RSOhFAC0UUUCCiiigAooooAKKKKACs3VvuRf71aDOinDMoPoTWdqzKYo8MvB9aGB438XRi70n/rlJ/MVm/CcZ8cw/8AXCT+Vafxfx9t0kDtE/8AMVm/Cb/keof+uEv8qXQZ9BR/eFTVFGpyOKmwfQ0xCUUUUAFcF8YP+RDf/r5j/rXfYPoa4H4wD/ig3/6+Y/60AeI+GP8AkbNG/wCv6H/0MV9V18qeGP8AkbNG/wCv6H/0MV9V0DCiiigQUUUUAFFFFABRUbSqrqvcnFSUAQTzPE6hUJBHXHFVLmRnYkDOBV24jeSMKhAO4HnuKrW6535HVsGkxoouv3V9q1rT/j0i/wB2s5huuMegrRtRi3QUluD2JqKKKoQUUUUAFFFFABRRRQAV12hf8gS1/wBz+prka67Qv+QJa/7n9TQBo0UUUDILz/jzm/3TXlkn+sb6mvU7z/jzl/3TXlkn+tf6mgBtUo7SGZpHkUk7yOtXaQKFzgYycmsatGNRrmV0jWnVlTT5XZszxbRW92oZMox+Q56H0rRqCaFpZoyWAjXnHcmp6yw1FUnOMVZX0NK9X2ii27u2oVon/jzh/wB8VnVon/jzh/3xXWcxop0FPb7p+lRx9BUjfdP0oEY0X+tf/eP860E+7WfF/rX/AN4/zq+n3aAHUUUUAFFFFABXzd8TdObT/HmofLhLgidT67hz+ua+ka8z+MPhttR0eHWbdN01l8soHUxHv+B/maAPC6+ovBmtJr3hOwvVYGTyxHKPR14P+P418u12PgDxvJ4S1JknDSabcEedGOqn++Pf+dAz6PoqvY39pqdnHd2Vwk9vIMq6HINWKBBRRRQAUVFc3MNnbSXFzKkUMa7ndzgKK8P8W/FrU72/aHQJjaWUZwsoUb5ffnoPagD3WqupSzw6Xdy2q7rhIXaNcZywU4/WvKvh38S9Q1DWItG1uQT/AGj5YLjaAwb0bHBB/nXr9AHyPeXt1fXT3F3PLNM5yzyMSSag3N6n86+nr3wL4Y1G5e4udGtmmc5ZlymT6naRWVqPw88JxRxmPRo1JbBxI/p/vUDPnYknqSaFZkOVYg+oNdx8SdC03RLrT1061W3WVHLgMxyQR6k1Q+Hmj2Wu+LI7LUIRNAYXYqWI5A46EGgDmhczjpNIP+BmpYNTv7WZZoL24ikU5DJIQRX0HH8MfCBwDpAJx/z3k/8Aiqnh+GnhCCZZV0dCynIDyuw/ItigDS8Iahdap4S0y9vR/pM0ILnGN3bP4jn8a8V+JfiHWJfGN9Ytdzw2tswSKFHKrjAOeOpOc5r6DRFjRURQqqMBQMAD0rD1vwdoPiKVZtT09JZlGBKrFGx6EgjNAj5oGraiOmoXQ/7bN/jTJtRvrmLyp7y4ljznbJKzD8ia+gz8KfCB/wCYdJ/4ESf41yXxF8B+H/D3hRr/AE20eK4EyJuMzMMHOeCaBnkSO8UiyRsyOpDKynBBHcGr48Qa0Omr3/8A4Ev/AI03Q7WK+1/TrScEwz3UUbgHGVZgD+hr3k/CTwl/z6XH/gQ1AHhaeJtejYMutagCOR/pL/41778Ntdvtf8Ix3OoMXnjlaHzSMGQDGCffnH4VVX4SeElYH7JcHHY3DYNdhYWFrpdlFZ2UCQW8QwkaDgUCLNFIWUMFJGT0GaWgAopCQMZIGeOaWgCFoS1yshI2jt71NRkZxnn0ooAOgzVW2GQT65P51PMdsTfTFMgXatIaKSJ/pbD0q/AMQj8arBdt23vVqP8A1YoQD6KKKYgoooAwMDpQAUUUUAFFFFABXXaF/wAgS1/3P6muRrrtC/5Alr/uf1NAGjRRRQMhu/8Aj0l/3TXlcpAkfJxya9Uu/wDj0l/3TXkGr/6l/wDfrKvV9lTlUtexpRp+0qKHcsbl/vD86N6/3h+dcdearbWMixyMxckDCoxwD34FEmqQIsTKJZBIMrsjJ4715KzStJJqlv5novL6SbTqbHYb0/vL+dHmJ/fX86446tb/AGE3gLeVnGXG3+dQW+trdAfZ4PMO1S37xVAz9apZjiGm1S28xPA0U7e0/A7jzI/76/nWmf8Ajzg/3xXEjnFdon/IPtv95a3wGOeKck42sY4zBrDpNO9zSj6CpG+6fpUadBT2+6fpXpHAY0X+uf8A3j/OtBPu1nw/61/94/zrQT7tADqKKKACiiigApskaTRPFKgeN1KsrDIIPUGnUUAfOnxB8DzeFtSa4tkZ9KnbMT9fLP8Acb+nrXFV9c3lnbahaSWt3Ck0Eo2vG4yCK8b8U/B26t5JLrw8/wBohPP2WRsOvsp6N+OD9aBnn+ieJdX8OzmXTL2SDP3kzlG+qng16Dp/xuv40VdQ0mCc93hkMZ/I5rzG9sLzTrgwXtrNbyjqkqFT+tV6APax8cNPxzo1zn2lX/Cqd58cWKkWWiAN2aafP6Af1ryCigDovEXjbXPE/wAl/dYtwci3hG2Mfh3/ABzXO0+KKSeRY4o2kkY4CoMk/hXf+F/hNq+ryJPqqtp1nwSHH71x6Be31P5UAV/hZ4eudW8WW9+FZbSwYSySY4LfwqPfP6V9DVR0nSLHQ9OisNPgWGCMcAdSe5J7mr1AgrP1Y4hj/wB7+laFZ2rcxRD1agDx34wpsuNF94ZD/wCPCsv4Sf8AI9w/9e8v8q6b4z6ZcPbaVfxxs0EIeKRgMhCcEZ/I1jfBzTbibxTLqAjb7PbwMpkxxubAA+uMn8KBnu0Y+Y1JTI+h+tPoEFFFFABXBfGD/kQ3/wCvmP8ArXe1xvxS0+fUPAl2tvG0jwukxVRklQef0OfwoA8G8Mf8jZo3/X9D/wChivquvl/wRp8+o+M9KihjZvLuUlcgfdVWDEn8q+oKBhWJ4r1K80rQzcWDRrcNPFErSLuUb3C5I/Gtus3XdFh1/S2sLiWSONpEctGcN8rBsZ7dKBHGXlr4nHj7TEfVNPa6NlOY5BaMEC5XIK7uT05zW/ot5rGpRa3YXl7BHeWkwgjubeDAGUDbtrE561jXPga2/wCExsDGNSNj9ll82b7ZISr5XaN2cjPPFdHpWhweGLfUZLQ3V0J38/y2fe+QoG0Fjz07mgDk/wCy9b1bVbyw1PxY8UulTpdQk2UQDJtysnbgHcCORxW34KfXNQt/7U1HWWurOVnW3ha0SMsgbCyEjkZAPHvWRrGg6941mF01tHokccTRoJXLTXCnnZIFOFQ+nJro9C1LVMnTr/QHsnt4vkkgdWgcDgBT1H0NAzhDca0LO/1KK3kWC1g1CJbwXK7wTISCF+8Mbdta+hS2K6lpUlxD4laeaTZDPeXXmRGTaSRgOewPasO58JapHbacLbSpftmoQXK3zKeI/MkUjcScZClq29D07U7fxXBdvpF5FopllNpCzJut5HADO654U4bA7Z96APQJjnCe9SIPlqtnzJnx0Bx/SrAUqgAJ/GkBA2ftnttqyv3RUTriQHOTg1KPuigBaKKKYgooooAKKKKACiiigArrtC/5Alr/ALn9TXI112hf8gS1/wBz+poA0aKKKBkN3/x6S/7pryDV/wDUv/v16/df8ekv+6a8nvoBcF4y235s5rnxUJVKMoR3aNsPNQqxlLZM4i/sbuS5E1vc+WGZMqIw3TvzTLu3uBZxWsSPNOMkyj5Bjvz6nNdX/ZK/89T+VJ/ZI/56n8q8GOFxiSXItPQ9iWIwrbfNv6nLXKy3enwxW8M9uUkAIZRlQB+RrHNheXAEs1gzTS4WXci8KO4PY+wr0H+yR/z1/Sl/skf89T+VbU6WMppqNNfeZzqYabTc/wADKQAKoHQADmu1T/kH23+8tc+NJX/nqfyroQNtjAPRwK6MrwtWhKTqK1zDMMRTqxioO9jQj6CpG+6fpUcfQVI33T9K9g8sxof9a/8AvH+daCfdrPh/1r/7x/nWgn3aAHUUUUAFFFFABRRRQAUUUUAV7uxtL+Lyry1huI/7sqBh+tc1d/DPwjdsWbSViY94ZGT9AcfpXW0UAcEfg/4UP/LO8/8AAj/61Wrb4V+EbZgx055iP+es7n9AQK7OigChp+i6XpK7dP0+2th6xRgE/j1q/RRQAUUUUAFZ+qDIg/3z/KtCqeoIHjQHOMkcfShgL5kEkRjdo2BGGViCPyoja2gTZGYY0/upgD9KqTWMSWbyFT5gGc5pun2cM0G+RMnJHWvLlisSq/sVFXavu9vuPQjh8O6PtXJ2Wmy3+8vpdwZ2+ahz6NVms99PtmXATb7g1Dp8skF2bR2yv8Oe1X9arUqkYV4q0tE0+vncn6vSqQlKjJ3Wtn2NaiiivROEKKKKAIYbO1tmZoLaGJn+8Y4wpb6461NRRQBTuNRht5fLYMzDrjtVpHWRFdTlWGQaoXel/aLgyrIF3feBFXoYhDCka9FGK4MPLFOvNVV7nQ7K8cOqUXTfvdR9FFFd5xhRRRQAUUVHI4UEd8UARQIBu92J/WrAGKjiGBUtJDIpD8wFS1W3M1ztcYOBwKs0wCiiigQUUUUAFFFFABRRRQAdq67Qv+QJa/7n9TXI9q67Qv8AkCWv+5/U0AaNFFFAyG6/49Zf9015bICZ3AGTuNep3P8Ax6y/7przFP8Aj8f6tQBXCs2cKTjrgUFSpwQQfetPR2O+RcjnH1qWeQC83F2G5AqsAGwc0AZCozfdUn6Ck2NjO049cVs2aMkUqkKz+YRycZ45pb5f3Mrb5AgHGG4z6YoAxQCc4BOOtaB/484f98VWs+ZHU9DG2fyqyf8Ajzh/3xQBfj6CpG+6fpUcfQVI33T9KBGND/rX/wB4/wA60E+7WfD/AK1/94/zrQT7tADqKKKACiiigAooooAKKKKACiiigAooooAKKKKACiiigAqC4GTH7HNT1VuH/fKntn9aAGXf/HnN/u1HpX/Hp/wI1Jd/8ek3+7WfZwXUkO6GfYuemSK8bE1JU8dGUYuXuvRep6mHpqeEkpSt73X0NdsA8kADqazbc/adYaVPuLzn8MUpsLmQ4mucj0yTWhbW8VtDiMdeST1NXKNfF1Ic8OWEXfXdslSpYaEuWXNKStpsiSZ2jiZ1QuQM7R3rJkvro3MQZTCpYfLjrz3q8t432jy2jwh4BzzVLV133UKg4JGP1ozb2kaXtISas1p317hlvs5VOSUU731+RaudTSJ/LhXzZOnHSoP7SuYXX7TAFRvQYNXbWzitV+UZfux61M8aSY3qGwcjIzVewxlRc8qnK+y2Xr3J9thYPkUOZd3v8uwoYMoZeQRkVnHU5lOGs3z9T/hWlRXZWpVZ25J8vyT/ADOalUpwvzw5vnYxLnULolDsaFc8cda26yta/wCWH4/0rV7Vx4H2kcRVhOTla2/odWL5JUKc4Rte5Wu55odoigMhbPTtWbDqVwksgdTI7cBPQ1t1k6aB/aFyccjP86yx0K31inyVGuZv5afj8y8JKl7CfNBOy+/Ud/aVxA4+1QbVbpgYNJ/aF5KC8NuPLHcjNLrX+rh+prSUARgAcYqadPETrToe1do27X1Xcqc6MaUKvs1eV/TQgsroXcJbbtYHBFVrqUwXjmQ/u2QFf8Kbov3Z/qP61DfSJJqQSU4jQAH+dUsfOOBhVl8T012vd6sl4OMsXKmvhWpKt9dzf8e9uNvqRmnLqU0LhbqDaD3AqZNQs0QKJAAOwU0y4vbKeBo2kzkcfKeDWcpuMeeOJTl20t9xooqUuV0LR+dyxCwkleRSCp6H8KS7mni2iGDzC3f0qvo7E2zr/datGvRpTlisMpxfK32OGpBYeu4tXSMqxvmzO1zJwMcHsfQU7+0Lqck2tvlB3YZqtZWiXV3L5hO1DnHrzW2qhFCqAAOgFebgIYqvRSc+WKvr1ev4HdjJYejVdoXk7adFoVLG9+1bkddsi9R61cpFRVztUDJycDrS17FCFSFNRqSu+55laUJTbgrLsFFFFbGQUUUUAHauu0L/AJAlr/uf1NcielddoX/IEtf9z+poA0aKKKBkVz/x6y/7pryyRilw7KcEMa9Tuf8Aj2l/3TXlc3+vk/3jQAsc0kWdjYycmni7nDbg/OMdKgooAnjvJoipVuVJIyO5pXvp5EKMwKnqNo/Oq9FADkkZAwX+IYP0q+f+POH/AHxWdWif+POH/fFAF+PoKkb7p+lRx9BUjfdP0oEY0P8ArX/3j/OtBPu1nw/61/8AeP8AOtBPu0AOooooAKKKKACiiigAooooAKKKKACiiigAooooAKKKKACs65lC6gQegjX+ZrRrHuGVtQnVgeNoB/Ckxlu7/wCPSX/dqPSv+PT/AIEagkivXDIpXyyMAHHSmxQX8KbI2VR17V4tStP62qqpSsk1t5nqwpQ+rOm6kbtp7+RqN1qROYxVK2F0N32hgR2xirqfcFetRqe0jzWa8nuebVhyS5bp+hEsGX3seAcgVQ1P/j/tvw/nWjcCVoWEDBZOxNZkljfzOryOhZehz0/SvOzRznD2UIN7O623O7L1CM/aTmluvM2KKzPJ1T/nun+fwq5arOkOLhwz56j0rro4qVWXK6co+bOarh4043U0/QnopDkqcdccVm/Z9T/5+E/P/wCtV168qVuWDlfsTRoxqXvJR9Rutf8ALD8f6Vq9qyJdPvp8ebMjY6ZP/wBapPs2pf8APyv5/wD1q8yjWrQr1KrpStK3bovU76tKlOjCmqivG/fqadZWm/8AH/c/j/Op/Ivfsuzzx5u7O7Pb06VBBp93DP5nnJyctgnkZ+lXiJ1alalNU3aOr26kUIU4UqkXUWun3C61/q4fqa0h/qx9Kz7ywuLmYkSr5eflUk8VKLe6+x+X5483dndk9PSqpurHE1ans3ZpW26f5imqcqFOHOrrf5/5EGi/dn+o/rVLzFe8SeZcxy88+nSrSWF1agus6qOpAJ5qylnHLbLE46DgjqK5qWFq1MJGlKNpQd1fZ6s3qYinDEuopXjJWdt1sSiytSoIhQg98UrWVqFJ8hOB6VTGn3cBxb3Py+hOKZNb3whZpbngdlPWt1N2s8Nr6K33mThrdV9Pnf7i/aCJIsRhQerAVYqpZ2SWw3BmLMOc0XVtPNIpiuDGAMEAnmu2M6kKKfs9eyOSUKc6tufTuyrpX/Hxc/X+prVrKTS7iMkpdbSeuM81LHY3SSKzXbMAQSMnmuHBTxFCkqcqT3fVdWdeLjQrVHUVRfc+xoUUUV7J5YUUUUAFFFFAAeldfoX/ACBLX/c/qa5A9K67Qv8AkCWv+5/U0AaNFFFAyK5/49pP9015XN/r5P8AeNeqXH/HtJ/umvLJ/wDXyf7xoAjooooAKKKKACtE/wDHnD/vis6tE/8AHnD/AL4oAvx9BVy1s5b1mSLbkLn5jiqcfQVt+H/+PqX/AHP60CMOLQLwTyDMWQ5/i9/pWknh69K/ei/76P8AhWrH/wAfUv8Avn+dakf3RQM5n/hHbz+9F/30f8KP+EdvP78X/fR/wrqKKAOX/wCEcu/+ekP5n/Cl/wCEcu/+ekX5n/CunooA5n/hHLr/AJ6xfmf8KP8AhHLr/nrF+v8AhXTUUAcz/wAI3c/89ov1pf8AhG7j/ntF+tdLRQBzX/CN3H/PeP8AI0v/AAjc/wDz3j/I10lFAHN/8I1N/wA/Ef5Gl/4RqX/n5T/vk10dFAHOf8I1L/z8p/3yaX/hGpP+flf++P8A69dFRQBzv/CNP/z9L/3x/wDXpf8AhGn/AOfpf++P/r10NFAHPf8ACNN/z9D/AL4/+vWZJ4aw0rG6G5mJ+5+A7+1dpWQI2CuznLE/lSYGYvhs4H+ldv7n/wBenf8ACN/9PX/jn/163E+4v0p1IDC/4RsY/wCPr/xz/wCvUsXhtTGP9KP/AHx/9etjtVdHkF6oQkg8MvbHrTuBT/4Rpf8An6P/AHx/9ej/AIRpP+flv++K3qKYGF/wjUf/AD8t/wB80f8ACNR/8/L/APfIrdooAw/+Eai/5+H/AO+RR/wjUP8Az8SfkK3KKAMT/hGoP+fiT8hR/wAI3B/z3l/IVt0UAYv/AAjdv/z3l/Sj/hG7b/ntL+n+FbVFAGN/wjdt/wA9pv0/wo/4Ru1/56zfmP8ACtmigDlr7Q7f7db2ySTEEF35HA6Dt9auxeHLTGfMm/Mf4VJFtm1O5uQSeREPov8A9cmtQHZGPWpQzIbQLMcB5j/wIf4Uy58PWhWNQ8p3uB94dOvpWoxxj3NOI3zQ8cJk/wBP60xFD/hHbP8AvS/99D/Cl/4R6y/vS/8AfQ/wrWopgZP/AAj1l6y/99f/AFqX/hH7L/pr/wB9Vq0UAZX/AAj9j6Sf99Uv9gWP92T/AL7rUooAy/7Asf7r/wDfdL/YNh/cf/vs1p0UAZn9g2H/ADzf/vs0v9hWH/PNv++zWlRQBmnQrDB/dN/32at2cKW9nFFGMIqjAzmpz0NMh/1Ef+6P5UAPooooAjuP+PeT/dNeVz/6+T/eNeqXH/HvJ/umvK5/+PiT/eNAEdFFFABRRRQAVon/AI84f98VnVon/jzh/wB8UAX4+grb8P8A/H1L/uf1rEj6Ctvw/wD8fUv+5/WgRbj/AOPqX/fP861I/uisuP8A4+pf98/zrUj+6KBjqKKKACiiigAooooAKKKKACiiigAooooAKKKKACiiigBrttQt6Cs3cWjJPrVjUifsu1TgsQKgCBI1UdKTAnHQUuaaCMZpc0gAnip7f/VfiarOcCrUAxAufTNNASUUUUwCiiigAooooAKKKKACiiigAqnq10bLSbq5UgNHEzDPrjirlUNchNxod9GBkmFsY9QMik9gKOjjMCjnpk/U8mtiT7orD8PSq+lQNghtg6nPbrWsXVELuwVVGSWOABUrYbI5324q1C6y5dTkAYz+tZNxqenykJHfWrOeAqzKST6YzUulX1l5XlJdwNLliUDjcMdeKa3A1qKbHIksSSRsGRwGVh3B71VfVbCNwkl1EjF/LAY4y2duPz4qhFyiqkuqWMEzQyXMayLjcueR35pz6haRxLK8yhGRpAxzjavU0AWaKrWV/a6jB51pMssecEr2OM4+vIp811b2w/fzxRZ/vuF/nQBNRTUkSWNXjZXRhlWU5BHtTqACiiigBD0NNh/1Mf8Auj+VOPQ02H/Ux/7ooAfRRRQBHP8A8e8n+6a8rn/4+JP9416pP/x7yf7pryuf/j4k/wB4/wA6AI6KKKACiiigArRP/HnD/vis6tE/8ecP++KAL8fQVt+H/wDj6l/3P61iR9BW34f/AOPqX/c/rQItx/8AH1L/AL5/nWpH90Vlx/8AH1L/AL5/nWpH90UDHUUUUAFFFFABRRRQAUUUUAFFFFABRRRQAUUUUAFFFFAFO+5EY96hlOAMetJcSmS829FU4FPcdKkY1OEYfjUinIqMcuw9RUijAxQIjmNaKjCge1Z0wyKvxOJIlYdxTQD6KKKYBRRRQAUUUUAFFFFABRRRQAUdRg0UUAYxto7Fmij+VMllHoD2oW6AikZz8oB/hLfoOtTazG3kJMnVDg/Q1n2kmWGfWs3oytzLtJLlNQupJrxXjdlwF0503/KBwSTjBrHit7uLUpJ5ZM23zusZLERhXyT04zx+Qruro5hVc9TUIIW3MQODIQv4k4p3Cxf00H+x7QbcN9nThuP4R1rgzp+oafHKLa4uY3jmnlykYKNIWOAAVPpgck/N6CvR1UKoUdAMUtWSche6fcyanfMWuU80pteNZyD+7UZ+R1HUHtUOtaRql9d2txaQvIi2yRl3IVg4Y87W/Cu03qSBuGSMgZ6immaIJvMibM43bhjNAHOeCbK+sdIZL1HjJclEZshRk5x3HNJ4r0e/1RGFmCwNu6kGTaN2QVGMfyx0GTXSpIkgyjqwHdTmnUAV7CGS3sYYZSC6LtJDZ/XAqxRRQAUUUUAIehpsX+pT/dFOP3TTYv8AUp/uigB9FFFAEc/+ok/3TXldx/x8Sf7x/nXqk/8AqJP9015XP/x8Sf7x/nQBHRRRQAUUUUAFaJ/484f98VnVon/jzh/3xQBfj6Ctvw//AMfUv+5/WsSPoK2/D/8Ax9S/7n9aBFuP/j6l/wB8/wA61I/uisuP/j6l/wB8/wA61I/uigY6iiigAooooAKKKKACiiigAooooAKKKKACiiigAooqOZikDsOoUmgDKG77fIScru4q2/UVn2zl3DEck96vualDIwQJevapI+R9TVWQ5kFTxPhfpQAs2Qam092aJgVwoPB9aqmTzpRGDz3+laiqFUKowBTQhaKKKYBRRRQAUUUUAFFFFABRRRQAUUUUAcjptnq6tCmoSyKGlb5Jj5pI8pQxyGOAWDYHbPTtXMwrqdtffJ9pWTe6hdjbSD0I3KOCFz7cc816pVPUbT7Vb4XiVeUP9KTQ0ec+HLfW4tatTfwzKi2+xy/IGMgdGxn39+netfxLp93ey262vmt8yAIjMPm3DBO3nA6+lN1PX59PuI4EgRiUYtvJGGHQcfn9Aaenid7adGjgVjLatKH+ZkUbgMkgZxgk9O1StRmhf2d9Fa2MX2d7pkRvM/dhzx2zkDJJHbHBrceN5NGKYlLmLgKNj5xwMZ4P41y+s+NLzTjp5Sy+W7iLHcufKPQE5IOMkdh0PWugbWGfwt/bEEBZmtvPSMkdxkZ9qskwLbRtUt5DHIJSxtJI1EUhKoS8eArN0Hyn3AHrWVd+GNaHhKbTws9zM9wsgIKqAA7Z4JBHbuePyrasvFV5eR6jtS3325VIwTyWLAcjPQhlPbrUaeLb46Nd3TRW7SxyRpGiEjO5iD1+hPbjmgCx4I0W80SC5guYtoYI+/uzHcWH4ZFaur+IrLRZY47o4Z9uMsqggtjgsRnHf049ah8Na3LrKXhmjWMxTFYwM5aPJ2tyBwcfoelT6x4fs9akgkuNwkhYFWHoGDEfjtFAEMviizjkijWKZ5JYfORVXJYZwMdjnr6VsQTJc28c8ZykihlPsaxbvwpZXLRhGaGNbdbchRltikEAMenQVtwoY4URm3FQAWxjP4CgB9FFFACH7ppsX+pT/dFOP3T9KbF/qU/3RQA+iiigCOf/AFEn+6a8ruP+PiT/AHj/ADr1Wb/USf7pryq4/wCPmX/eP86AI6KKKACiiigArRP/AB5w/wC+Kzq0T/x5w/74oAvx9BW34f8A+PqX/c/rWJH0Fbfh/wD4+pf9z+tAi3H/AMfUv++f51qR/dFZcf8Ax9S/75/nWpH90UDHUUUUAFFFFABRRRQAUUUUAFFFFABRRRQAUUUUAFVr6Ty7R2xx0PtVmkIyCDQBgQsCQw6VeLZTNUVUIABwATVoHMdSMiP381IvYVFnJpyH5j9aAJbUAXePXFatZlmN027/AG/5D/69adNCCiiimAUUUUAFFFFABRRRQAUUUUAFFFFABRRRQBi6p4ZstTu/tT7km2bNw9PX61N/wj+nfZlt/IHlLG0QUnIw2M9e/FalFKwGVd+HNJvQPtFmjYAA7YA6D/PrVyPT7aLTV05I8WqxeSEyfuYxjPXpVmimBSGkWAx/oynjB3Endzn5s/e555zUj6fZyOzvbRlnUIx29VByAfpVmigCOKGOEMI0C7mLNjuT1NSUUUAFFFFABRRRQAh+6fpTYv8AUp/uinN90/Smxf6lP90UAPooooAZN/qH/wB015Vcf8fMv++f516rN/qX/wB015Xc/wDHzL/vn+dAEVIzKoyzAD1JxS1zvitLnybWSO68qJJlygTcXbPH0oA6Kiq2nlms43aWSTeNwMgAIB7VZoAK0T/x5w/74rOrRP8Ax5w/74oAvx9BW34f/wCPqX/c/rWJH0Fbfh//AI+pf9z+tAi3H/x9S/75/nWpH90Vlx/8fUv++f51qR/dFAx1FFFABRRRQAUUUUAFFFFABRRRQAUUUUAFFFFABSOcIx9BS0EZBFAGA3fHY1NG2UNQ4+Zl+tOgPykVIxAfmOaEcBj9aSQbTUoiRrdSo+cg5P40gGWt8tvM29WIOSNv61to6yIrocqwyDXOpb5ukj35kbgA8AV0EEQggSIHIUYzTiDJKKKKoQUUUUAFFFFABRRRQAUUUUAFFFFABRRRQAUUUUAFFFFABRRRQAUUUUAFFFI2dvHWgBaKKKAEb7p+lNi/1Kf7opzfdP0psX+pT/dFAD6KKKAGTf6l/wDdNeV3P/HzL/vn+deqS/6l/wDdNeV3P/H1L/vn+dAEVZXiH7P/AGWftMM0se8H9zjcp7HmtWsnXdKbVbeGJXlXbIpOyTaAM9frQBo26CO2jQFyAo5f7341LUcEK28KxIXKqMAuxY/makoAK0T/AMecP++Kzq0T/wAecP8AvigC/H0Fbfh//j6l/wBz+tYkfQVt+H/+PqX/AHP60CLcf/H1L/vn+dakf3RWXH/x9S/75/nWpH90UDHUUUUAFFFFABRRRQAUUUUAFFFFABRRRQAUUUUAFFFFAGBPm31N1b7h5H0NCkLLgGptcjKmGcDjOw/0qtu3hZO/RvrUDJZeVzU8AH2Rc9ef51WZsxVPGQECeir/ACoAS0USamhx9wE/0rZqjp0YHmydydtXqpCCiiimAUUUUAFFFFABRRRQAUUUUAFFFFABRRRQAUUUUAFFFFABRRRQAUUUUAFFFFABRRRQAjfdP0psX+pT/dFOb7p+lNi/1Sf7ooAfRRRQAyX/AFL/AO6a8ruf+PqX/fP869Ul/wBS/wDumvK7n/j6l/3z/OgCKsDxU1utpbeeZv8AXqQIt/I7521v1la1qE9hHG0UalWONzsAM9gPf8KANG3kjlt43hJMZHykg9PxqSobV53tkNzH5cuPmAIP8qmoAK0T/wAecP8Avis6tE/8ecP++KAL8fQVt+H/APj6l/3P61iR9BW34f8A+PqX/c/rQItx/wDH1L/vn+dakf3RWXH/AMfUv++f51qR/dFAx1FFFABRRRQAUUUUAFFFFABRRRQAUUUUAFFFFABRRRQBXvYRPZyIR2yPqKxLYrI4TP3xj8e1dHXK6paS6fdNKoJtJDncP+WZ9/apkNEpkIRlAPHWp2cJIrKfkZRj8qpJdebOgiQyynrtPUe/+NdElnEUXzEBI7enektQYtkm23z/AHjmrFFFWIKKKKACiiigAooooAKKKKACiiigAooooAKKKKACiiigAooooAKKKKACiiigAooooAKKKKAEb7p+lJF/qk/3RSt90/Ski/1Sf7ooAdRRRQAyX/VP/umvK7n/AI+pf98/zr1SX/VP/umvK7r/AI+pf98/zoAirM1rTotRht45bgwhJlcY/iYdBWnWF4ii8yWxLrd+XHIWLWwLEH0wAaAN0DAAoqG0x9kiwrqNowHPzD6+9TUAFaJ/484f98VnVon/AI84f98UAX4+grb8P/8AH1L/ALn9axI+grb8P/8AH1L/ALn9aBFuP/j6l/3z/OtSP7orLj/4+pf98/zrUj+6KBjqKKKACiiigAooooAKKKKACiiigAooooAKKKKACiiigApGUMpVgCDwQe9LRQBFDbQW4IghjjB67FAqWiigA70UUUAFFFFABRRRQAUUUUAFFFFABRRRQAUUUUAFFFFABRRRQAUUUUAFFFFABRRRQAUUUUAFFFFACN90/Ski/wBUn+6KVvun6UkX+qT/AHRQA6iiigBkv+qf/dNeV3X/AB9zf75/nXqsv+qf6GvKrr/j7m/3z/OgCKuf8RaldWfy2vm58phmNc7W7E+nHNdBWNq2u2Wn+fGZIWnjjLsjAkj0zgUAT6FdC80iCXzjMSMM5fdk/XArSqvZi3aBZ7eNFWYByVXGasUAFaJ/484f98VnVon/AI84f98UAX4+grb8P/8AH1L/ALn9axI+grb8P/8AH1L/ALn9aBFuP/j6l/3z/OtSP7orLj/4+pf98/zrUj+6KBjqKKKACiiigAooooAKKKKACiiigAooooAKKKKACiiigAooooAKKKKACiiigAooooAKKKKACiiigAooooAKKKKACiiigDBs5de1G2F1Hd6dbxuzbIzaPIwUMQMt5i5OB6VmeHdevvFEN7JY6pCiWdy1tIZNMaPLL1IzKcivJfFfi0aF4pEMWqzWM3kI3MDeWevJeNg/4FWFY+q/EO4vY1ivteN0jdIbJDMX+oZY4xn/AGlc0Ae6T+KLvTNOuUliOp3y3TQW4tUCK42K4ZtzbVA3gE554x1o8I+INa1TSY5NSsVjkCOZZ5HEe1+CoMeOFIPBBbpVTwosV54OnhupZbH7QYl/eMFkX/R4eDwOeOeBVbwjoljpWj3tlrb6bdwSOIjJ5gkE4Dsw3LtGMbh1LH3wBQBc8NeL7jUdd1XTbrUdIuri3wkNvablJkClmGSTlcFRuwOd3HFX9G13Wr3UdWhv9OtYBYKoFvbzNJK7MoYYLKqkEZGfUH0qLSodI02PVY4tTgju7ty8slpGqeQoTCBRggBVXqc5OfXFUdHsPDmgXkmpjXtVu53wZJLm7kdZOMAlRhSAO+OKAI9P8Ra/feJGsFFqs4Bmezkn2PGgCqd4CNgFgxGGJO4YOOauTeLr9/Fp0q00m8dYYpS6tHsWQhkCvvbACf6zpnOOlVtN0zQtJ8Yah4gGoXM1/dwh5SQcFOo4HHAZAOO3uail0XQry7uF/tHWJI5t6NbxyhExKwkYZADMCW7k45FAGt4g8XxaLr9tYSTRoskW9gVJbucgDr8qNx7jkd8/wp4yln8J3ms6zLLO0MhaRbeJWEakZCgISQQMbtxyDnOKvy6jolwQJtMu5ykouVMkRbbIo46n5SACMcfrzGyaAqyyp4abdOSspjtgPM2tuw5HUEjPOQe9AGSnjO+vdJ8N31hHNcR6nqRCvNJHAfKLuAhQEk4XngH7oJr0C3uo7oSGMSDy5GjbehXkdcZHI9xxXF3GkaJdGydvCctz/ZarHaCQN8insAeCBjvXa20rzWySSQmF2GTGxyVoAlooooARvuH6Ukf+qT/dFK33D9KSP/VJ/uigB1FFFADZP9U/0NeV3X/H3N/vn+deqSf6pvoa8ruv+Pub/fP86AIaxNW8OjUXmlhvJLaeZQjuAG+Ufw49K26wJb/N60MNzObgS7ZEDKBGn97BHQcUAbFtbCBVLOXkCBC3QHHt0FT1n2lyz3nki9iuk2kkqoBU/ga0KACtE/8AHnD/AL4rOrRP/HnD/vigC/H0Fbfh/wD4+pf9z+tYkfQVt+H/APj6l/3P60CLcf8Ax9S/75/nWpH90Vlx/wDH1L/vn+dakf3RQMdRRRQAUUUUAFFFFABRRRQAUUUUAFFFFABRRRQAUUUUAFFFFABRRRQAUUUUAFFFFABRRRQAUUUUAFFFFABRRRQAUUUUAefXdhqdzZXNhceFoNRt7d5Fha7hizKu75cZkPUHrgdOgqnpfhm88PXrPo3g3TYC0rA3AZNwXjkFmJGcnjjpXptFAHJDSdbexjbybJ7qa/ea7S6O5fK2lBsKjg7Qn055NVINA8QwyQI1voUkTyIZj5bYUDduIHcn5cfj6c9xRQBytxoOtNF5trcaXDdtt3l7TenRt2Oh5JHX1NJL4e112uvL1ixi3ODARpyEoueQ3PzcAdMdK6uigDlrrw9rt05jHiBba3+zJGPItFDNIHzvP/AQBjpyeO1XLPQ9Qt7qSebXJp9zlkQwIqopA4469DyfX892igDnH8L3UsCxyeI9V4i8tmjkVCx37t3Trj5fp6VKvhk/Z7aF9Z1V1g3YJnG5t2fvHGTjPGemK3qKAKum2KaZYRWcc08yx5w88hdzkk8k9etWqKKACiiigBG+4fpSR/6pP90Urfcb6Ukf+qT/AHRQA6iiigBsn+rb6GvKbsf6ZN/vn+derSf6tvoa8pu/+Pyb/fP86AIeR3/OvOPEmn3zaxLcW2y43ttMKuEkj98nsa9HqjdaNYXjl5rdS5OSwOCaAOf8IWd7Yyst9AkTOpKKkm/j35Ndfu9jWbYaLa6bM0tu0uWXbtZ8jrn860aAF3D3/KtEt/oUP++Kza0W/wCPKH/roKBF+NjgVt+H2P22QdvL/qKw4+grb8Pf8f0n/XM/zFAF6P8A4+pf98/zrUj+6Ky4/wDj6l/3z/OtSP7ooGOooooAKKKKACiiigAooooAKKKKACiiigAooooAKKKKACiiigAooooAKKKKACiiigAooooAKKKKACiiigAooooAKKKKACiiigAooooAKKKKACiiigAooooAKKKQso6sPzoAWimedEP+Wif99Ck8+L/nop+hoAe/3G+lJH/qk+gpjTIVIBJ47KafH/q1HoBQA6iiigCGWUCNuexry26ObuY/7Z/nXc3N4QjfQ1ws6OsrMykZOc0ARUUUUCCiiigArRb/AI8of+ugrOrQf/jyh/66D+dAF+PoK2/D3/H9J/1zP8xWJH0Fbfh7/j+k/wCuZ/mKAL0f/H1L/vn+dakf3RWXH/x9S/75/nWpH90UDHUUUUAFFFFABRRRQAUUUhYDqQKAFoqNp4V+9LGPqwqNr+zXrdQj/toKALFFVDqdiP8Al6iP0bNIdVsv+e4P0Un+lAFyiqX9q2vYyH6RN/hR/akP8MU5+kZoAu0VS/tHP3bW4P8AwED+tH26U9LOX8SKALtFUvtdyelmfxcUvn3h6WyD6vQBcoqn5l8f+WUQ+pNL/px/55D8DQBboqpsvT/y1Qf8BpfKuz1uB+C0AWqKq/Z5z1uG/Cj7K563En50AWqKrfYwesrn8aPsUXfJoAsFlHUgfjTTNGOsiD/gQqIWcI7H86cLaIdj+dADvPi/56L+dHnxD+L9DSfZ4v7gpRBEP4F/KgBv2mL1P/fJo+1R+9SeWg/hH5Uu1fQUAQ/al/uMfy/xo+0+kbfjU2B6UtAEHnuekf5k/wCFHnS/88h+Z/wqeigCDzJj/AB+H/16N057L/3z/wDXqeigCH9+e4/KjbN/fP6f4VNRQBD5cp6yH8x/hR5Td3P/AH0amooAh8j/AGj/AN9H/Gj7Ovfn681NRQBD9nj/ALq/98inCBB2H5CpKKAGiMDuaNg9/wA6dRQAm0UtFFABRRRQBgXNmfLc+xrBe0J7V208YML/AO6awfKFAHOvpaMc7cH24qBtJf8AhkP4jNdR5K0nkL6UCOUOmXA6Mp/Co30+6UcIrf8AAv8A61dd5C+go+zr6CgDiWgvVOPsjH6MKsSS3XkRQiwnLhg3UYOPxrsI7dd3QVI9uv2hOB0oA5Rbu/wNulSfjIBWvpN3qsDyTrpan5CuGnx7/wB32rbWFR2FXbeNRBJx/nFAzDhn1p5GcWdsm5icGQnH6CtBZtcKgBLJfqrH+tX4UFWgoxQBkf8AE8brNaL9IW/+KpfI1hut/Gv+7CP65rWxS4oAyfsept97VJB/uxoP6Uv9nXh+9qdyfptH8hWrRQBl/wBkyH71/dn/ALbEfyo/saM/euLpvrO3+NalFAGZ/YlofvB2/wB5yacNEsB/y7ofqK0aKAKS6TYr0to/++RUi2NsvSFB+FWaKAIhbQjpGv5U4RIP4B+VPooAbsUdh+VLtHpS0UAGBRRRQAUUUUAFFFFABRRRQAUUUUAFFFFABRRRQAUUUUAFFFFABRRRQAUUUUAFFFGeaACikJApjTxrjLYycdD1oAkoqmNTtGYgSHIIH3T3GRTBrFm0RkV2KgZJCn3/AMDQBforMk120jz/AKwkFQcL6jIqWTUgmf3Ehwm/qOmcetAF6ikU7lBxjIziloAKKKKACiiigAoooo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TextBox 4">
            <a:extLst>
              <a:ext uri="{FF2B5EF4-FFF2-40B4-BE49-F238E27FC236}">
                <a16:creationId xmlns:a16="http://schemas.microsoft.com/office/drawing/2014/main" id="{3C772E6E-EE7E-46E1-88D0-4238DAAC36E1}"/>
              </a:ext>
            </a:extLst>
          </p:cNvPr>
          <p:cNvSpPr txBox="1"/>
          <p:nvPr/>
        </p:nvSpPr>
        <p:spPr>
          <a:xfrm>
            <a:off x="1418493" y="2919046"/>
            <a:ext cx="9015046" cy="1538883"/>
          </a:xfrm>
          <a:prstGeom prst="rect">
            <a:avLst/>
          </a:prstGeom>
          <a:noFill/>
        </p:spPr>
        <p:txBody>
          <a:bodyPr wrap="square" rtlCol="0">
            <a:spAutoFit/>
          </a:bodyPr>
          <a:lstStyle/>
          <a:p>
            <a:pPr>
              <a:spcAft>
                <a:spcPts val="600"/>
              </a:spcAft>
            </a:pPr>
            <a:r>
              <a:rPr lang="zh-CN" altLang="en-US" sz="2800" dirty="0"/>
              <a:t>本书资源：</a:t>
            </a:r>
            <a:r>
              <a:rPr lang="en-US" sz="2800" dirty="0">
                <a:hlinkClick r:id="rId3"/>
              </a:rPr>
              <a:t> https://github.com/hwdong-net/cplusplus17</a:t>
            </a:r>
            <a:endParaRPr lang="en-US" altLang="zh-CN" sz="2800" dirty="0"/>
          </a:p>
          <a:p>
            <a:pPr>
              <a:spcAft>
                <a:spcPts val="600"/>
              </a:spcAft>
            </a:pPr>
            <a:r>
              <a:rPr lang="zh-CN" altLang="en-US" sz="2800" dirty="0"/>
              <a:t>作者</a:t>
            </a:r>
            <a:r>
              <a:rPr lang="zh-CN" altLang="zh-CN" sz="2800" dirty="0"/>
              <a:t>博客：</a:t>
            </a:r>
            <a:r>
              <a:rPr lang="en-US" altLang="zh-CN" sz="2800" dirty="0"/>
              <a:t>   </a:t>
            </a:r>
            <a:r>
              <a:rPr lang="en-US" altLang="zh-CN" sz="2800" u="sng" dirty="0">
                <a:hlinkClick r:id="rId4"/>
              </a:rPr>
              <a:t>https://hwdong-net.github.io</a:t>
            </a:r>
            <a:endParaRPr lang="en-US" altLang="zh-CN" sz="2800" u="sng" dirty="0"/>
          </a:p>
          <a:p>
            <a:pPr>
              <a:spcAft>
                <a:spcPts val="600"/>
              </a:spcAft>
            </a:pPr>
            <a:r>
              <a:rPr lang="en-US" altLang="zh-CN" sz="2800" u="sng" dirty="0" err="1"/>
              <a:t>Youtube</a:t>
            </a:r>
            <a:r>
              <a:rPr lang="zh-CN" altLang="en-US" sz="2800" u="sng" dirty="0"/>
              <a:t>频道：</a:t>
            </a:r>
            <a:r>
              <a:rPr lang="en-US" altLang="zh-CN" sz="2800" dirty="0">
                <a:hlinkClick r:id="rId5"/>
              </a:rPr>
              <a:t> https://www.youtube.com/c/hwdong</a:t>
            </a:r>
            <a:endParaRPr lang="en-US" altLang="zh-CN" sz="2800" u="sng" dirty="0"/>
          </a:p>
        </p:txBody>
      </p:sp>
      <p:sp>
        <p:nvSpPr>
          <p:cNvPr id="8" name="标题 1">
            <a:extLst>
              <a:ext uri="{FF2B5EF4-FFF2-40B4-BE49-F238E27FC236}">
                <a16:creationId xmlns:a16="http://schemas.microsoft.com/office/drawing/2014/main" id="{6D271B13-E31E-4648-994C-BD3292ECFBB8}"/>
              </a:ext>
            </a:extLst>
          </p:cNvPr>
          <p:cNvSpPr txBox="1">
            <a:spLocks/>
          </p:cNvSpPr>
          <p:nvPr/>
        </p:nvSpPr>
        <p:spPr>
          <a:xfrm>
            <a:off x="838200" y="339765"/>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latin typeface="Noto Sans Cond ExtBd" panose="020B0906040504020204" pitchFamily="34"/>
                <a:ea typeface="Noto Sans Cond ExtBd" panose="020B0906040504020204" pitchFamily="34"/>
                <a:cs typeface="Noto Sans Cond ExtBd" panose="020B0906040504020204" pitchFamily="34"/>
              </a:rPr>
              <a:t>C++17</a:t>
            </a:r>
            <a:r>
              <a:rPr lang="zh-CN" altLang="en-US" b="1" dirty="0">
                <a:latin typeface="Noto Sans Cond ExtBd" panose="020B0906040504020204" pitchFamily="34"/>
                <a:cs typeface="Noto Sans Cond ExtBd" panose="020B0906040504020204" pitchFamily="34"/>
              </a:rPr>
              <a:t>从入门到精通</a:t>
            </a:r>
          </a:p>
        </p:txBody>
      </p:sp>
    </p:spTree>
    <p:extLst>
      <p:ext uri="{BB962C8B-B14F-4D97-AF65-F5344CB8AC3E}">
        <p14:creationId xmlns:p14="http://schemas.microsoft.com/office/powerpoint/2010/main" val="203357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3161" y="1079861"/>
            <a:ext cx="9144000" cy="1803083"/>
          </a:xfrm>
        </p:spPr>
        <p:txBody>
          <a:bodyPr/>
          <a:lstStyle/>
          <a:p>
            <a:r>
              <a:rPr lang="zh-CN" altLang="en-US" dirty="0"/>
              <a:t>程序和编程语言</a:t>
            </a:r>
          </a:p>
        </p:txBody>
      </p:sp>
      <p:sp>
        <p:nvSpPr>
          <p:cNvPr id="6" name="副标题 5">
            <a:extLst>
              <a:ext uri="{FF2B5EF4-FFF2-40B4-BE49-F238E27FC236}">
                <a16:creationId xmlns:a16="http://schemas.microsoft.com/office/drawing/2014/main" id="{B0AF24BB-6415-C41D-D08D-547C4B635369}"/>
              </a:ext>
            </a:extLst>
          </p:cNvPr>
          <p:cNvSpPr txBox="1">
            <a:spLocks/>
          </p:cNvSpPr>
          <p:nvPr/>
        </p:nvSpPr>
        <p:spPr>
          <a:xfrm>
            <a:off x="1738685" y="4666530"/>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latin typeface="+mn-ea"/>
                <a:ea typeface="+mn-ea"/>
                <a:cs typeface="Noto Sans Cond Blk" panose="020B0A06040504020204" pitchFamily="34"/>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Noto Sans S Chinese Bold" panose="020B0800000000000000" pitchFamily="34" charset="-122"/>
                <a:ea typeface="Noto Sans S Chinese Bold" panose="020B0800000000000000" pitchFamily="34" charset="-122"/>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Noto Sans S Chinese Bold" panose="020B0800000000000000" pitchFamily="34" charset="-122"/>
                <a:ea typeface="Noto Sans S Chinese Bold" panose="020B0800000000000000" pitchFamily="34" charset="-122"/>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Noto Sans S Chinese Bold" panose="020B0800000000000000" pitchFamily="34" charset="-122"/>
                <a:ea typeface="Noto Sans S Chinese Bold" panose="020B0800000000000000" pitchFamily="34" charset="-122"/>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Noto Sans S Chinese Bold" panose="020B0800000000000000" pitchFamily="34" charset="-122"/>
                <a:ea typeface="Noto Sans S Chinese Bold" panose="020B0800000000000000"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pPr>
            <a:r>
              <a:rPr lang="en-US" altLang="zh-CN" sz="3200">
                <a:latin typeface="Noto Sans SC Black" panose="020B0A00000000000000" pitchFamily="34" charset="-122"/>
                <a:ea typeface="Noto Sans SC Black" panose="020B0A00000000000000" pitchFamily="34" charset="-122"/>
              </a:rPr>
              <a:t>YouTube</a:t>
            </a:r>
            <a:r>
              <a:rPr lang="zh-CN" altLang="en-US" sz="3200">
                <a:latin typeface="Noto Sans SC Black" panose="020B0A00000000000000" pitchFamily="34" charset="-122"/>
                <a:ea typeface="Noto Sans SC Black" panose="020B0A00000000000000" pitchFamily="34" charset="-122"/>
              </a:rPr>
              <a:t>频道： </a:t>
            </a:r>
            <a:r>
              <a:rPr lang="en-US" altLang="zh-CN" sz="3200">
                <a:solidFill>
                  <a:srgbClr val="0070C0"/>
                </a:solidFill>
                <a:latin typeface="Noto Sans SC Black" panose="020B0A00000000000000" pitchFamily="34" charset="-122"/>
                <a:ea typeface="Noto Sans SC Black" panose="020B0A00000000000000" pitchFamily="34" charset="-122"/>
                <a:hlinkClick r:id="rId3"/>
              </a:rPr>
              <a:t>hwdong</a:t>
            </a:r>
            <a:endParaRPr lang="en-US" altLang="zh-CN" sz="3200">
              <a:solidFill>
                <a:srgbClr val="0070C0"/>
              </a:solidFill>
              <a:latin typeface="Noto Sans SC Black" panose="020B0A00000000000000" pitchFamily="34" charset="-122"/>
              <a:ea typeface="Noto Sans SC Black" panose="020B0A00000000000000" pitchFamily="34" charset="-122"/>
            </a:endParaRPr>
          </a:p>
          <a:p>
            <a:pPr>
              <a:lnSpc>
                <a:spcPct val="130000"/>
              </a:lnSpc>
            </a:pPr>
            <a:r>
              <a:rPr lang="zh-CN" altLang="en-US" sz="3200">
                <a:latin typeface="Noto Sans SC Black" panose="020B0A00000000000000" pitchFamily="34" charset="-122"/>
                <a:ea typeface="Noto Sans SC Black" panose="020B0A00000000000000" pitchFamily="34" charset="-122"/>
              </a:rPr>
              <a:t>博客： </a:t>
            </a:r>
            <a:r>
              <a:rPr lang="en-US" altLang="zh-CN" sz="3200">
                <a:solidFill>
                  <a:srgbClr val="FF0000"/>
                </a:solidFill>
                <a:latin typeface="Noto Sans SC Black" panose="020B0A00000000000000" pitchFamily="34" charset="-122"/>
                <a:ea typeface="Noto Sans SC Black" panose="020B0A00000000000000" pitchFamily="34" charset="-122"/>
                <a:hlinkClick r:id="rId4" action="ppaction://hlinkfile"/>
              </a:rPr>
              <a:t>hwdong-net.github.io</a:t>
            </a:r>
            <a:endParaRPr lang="zh-CN" altLang="en-US" sz="3200" dirty="0">
              <a:solidFill>
                <a:srgbClr val="FF0000"/>
              </a:solidFill>
              <a:latin typeface="Noto Sans SC Black" panose="020B0A00000000000000" pitchFamily="34" charset="-122"/>
              <a:ea typeface="Noto Sans SC Black" panose="020B0A00000000000000" pitchFamily="34" charset="-122"/>
            </a:endParaRPr>
          </a:p>
        </p:txBody>
      </p:sp>
      <p:sp>
        <p:nvSpPr>
          <p:cNvPr id="7" name="文本框 6">
            <a:extLst>
              <a:ext uri="{FF2B5EF4-FFF2-40B4-BE49-F238E27FC236}">
                <a16:creationId xmlns:a16="http://schemas.microsoft.com/office/drawing/2014/main" id="{8C21336E-CA90-19EB-3B8C-18F4FC738A5D}"/>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extLst>
      <p:ext uri="{BB962C8B-B14F-4D97-AF65-F5344CB8AC3E}">
        <p14:creationId xmlns:p14="http://schemas.microsoft.com/office/powerpoint/2010/main" val="1603102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程序</a:t>
            </a:r>
          </a:p>
        </p:txBody>
      </p:sp>
      <p:sp>
        <p:nvSpPr>
          <p:cNvPr id="3" name="内容占位符 2"/>
          <p:cNvSpPr>
            <a:spLocks noGrp="1"/>
          </p:cNvSpPr>
          <p:nvPr>
            <p:ph idx="1"/>
          </p:nvPr>
        </p:nvSpPr>
        <p:spPr>
          <a:xfrm>
            <a:off x="838200" y="1690689"/>
            <a:ext cx="10515600" cy="636876"/>
          </a:xfrm>
        </p:spPr>
        <p:txBody>
          <a:bodyPr/>
          <a:lstStyle/>
          <a:p>
            <a:r>
              <a:rPr lang="zh-CN" altLang="en-US" dirty="0"/>
              <a:t>程序 </a:t>
            </a:r>
            <a:r>
              <a:rPr lang="en-US" altLang="zh-CN" dirty="0"/>
              <a:t>= </a:t>
            </a:r>
            <a:r>
              <a:rPr lang="zh-CN" altLang="en-US" dirty="0"/>
              <a:t>一系列对</a:t>
            </a:r>
            <a:r>
              <a:rPr lang="zh-CN" altLang="en-US" dirty="0">
                <a:solidFill>
                  <a:srgbClr val="7030A0"/>
                </a:solidFill>
              </a:rPr>
              <a:t>数据</a:t>
            </a:r>
            <a:r>
              <a:rPr lang="zh-CN" altLang="en-US" dirty="0"/>
              <a:t>加工的</a:t>
            </a:r>
            <a:r>
              <a:rPr lang="zh-CN" altLang="en-US" dirty="0">
                <a:solidFill>
                  <a:srgbClr val="7030A0"/>
                </a:solidFill>
              </a:rPr>
              <a:t>指令</a:t>
            </a:r>
            <a:endParaRPr lang="en-US" altLang="zh-CN" dirty="0">
              <a:solidFill>
                <a:srgbClr val="7030A0"/>
              </a:solidFill>
            </a:endParaRPr>
          </a:p>
        </p:txBody>
      </p:sp>
      <p:sp>
        <p:nvSpPr>
          <p:cNvPr id="4" name="TextBox 4"/>
          <p:cNvSpPr txBox="1"/>
          <p:nvPr/>
        </p:nvSpPr>
        <p:spPr>
          <a:xfrm>
            <a:off x="1166532" y="2327565"/>
            <a:ext cx="6157905" cy="3637919"/>
          </a:xfrm>
          <a:prstGeom prst="rect">
            <a:avLst/>
          </a:prstGeom>
          <a:noFill/>
        </p:spPr>
        <p:txBody>
          <a:bodyPr wrap="square" rtlCol="0">
            <a:spAutoFit/>
          </a:bodyPr>
          <a:lstStyle/>
          <a:p>
            <a:pPr>
              <a:lnSpc>
                <a:spcPct val="120000"/>
              </a:lnSpc>
            </a:pPr>
            <a:r>
              <a:rPr lang="zh-CN" altLang="en-US" sz="2400" b="1" dirty="0"/>
              <a:t>做饭程序</a:t>
            </a:r>
            <a:r>
              <a:rPr lang="zh-CN" altLang="en-US" sz="2400" dirty="0"/>
              <a:t>：</a:t>
            </a:r>
            <a:endParaRPr lang="en-US" altLang="zh-CN" sz="2400" dirty="0"/>
          </a:p>
          <a:p>
            <a:pPr>
              <a:lnSpc>
                <a:spcPct val="120000"/>
              </a:lnSpc>
            </a:pPr>
            <a:r>
              <a:rPr lang="en-US" altLang="zh-CN" sz="2400" dirty="0"/>
              <a:t>           </a:t>
            </a:r>
            <a:r>
              <a:rPr lang="zh-CN" altLang="en-US" sz="2400" dirty="0"/>
              <a:t>从容器（米桶）取出米，放入洗米盆</a:t>
            </a:r>
            <a:endParaRPr lang="en-US" altLang="zh-CN" sz="2400" dirty="0"/>
          </a:p>
          <a:p>
            <a:pPr>
              <a:lnSpc>
                <a:spcPct val="120000"/>
              </a:lnSpc>
            </a:pPr>
            <a:r>
              <a:rPr lang="en-US" altLang="zh-CN" sz="2400" dirty="0"/>
              <a:t>           </a:t>
            </a:r>
            <a:r>
              <a:rPr lang="zh-CN" altLang="en-US" sz="2400" dirty="0"/>
              <a:t>用自来水对洗米盆的米进行冲洗</a:t>
            </a:r>
            <a:endParaRPr lang="en-US" altLang="zh-CN" sz="2400" dirty="0"/>
          </a:p>
          <a:p>
            <a:pPr>
              <a:lnSpc>
                <a:spcPct val="120000"/>
              </a:lnSpc>
            </a:pPr>
            <a:r>
              <a:rPr lang="en-US" altLang="zh-CN" sz="2400" dirty="0"/>
              <a:t>           </a:t>
            </a:r>
            <a:r>
              <a:rPr lang="zh-CN" altLang="en-US" sz="2400" dirty="0"/>
              <a:t>如果</a:t>
            </a:r>
            <a:r>
              <a:rPr lang="en-US" altLang="zh-CN" sz="2400" dirty="0"/>
              <a:t>(</a:t>
            </a:r>
            <a:r>
              <a:rPr lang="zh-CN" altLang="en-US" sz="2400" dirty="0"/>
              <a:t>电饭锅没洗净</a:t>
            </a:r>
            <a:r>
              <a:rPr lang="en-US" altLang="zh-CN" sz="2400" dirty="0"/>
              <a:t>)</a:t>
            </a:r>
          </a:p>
          <a:p>
            <a:pPr>
              <a:lnSpc>
                <a:spcPct val="120000"/>
              </a:lnSpc>
            </a:pPr>
            <a:r>
              <a:rPr lang="en-US" altLang="zh-CN" sz="2400" dirty="0"/>
              <a:t>                 </a:t>
            </a:r>
            <a:r>
              <a:rPr lang="zh-CN" altLang="en-US" sz="2400" dirty="0"/>
              <a:t>清空洗净电饭锅</a:t>
            </a:r>
            <a:endParaRPr lang="en-US" altLang="zh-CN" sz="2400" dirty="0"/>
          </a:p>
          <a:p>
            <a:pPr>
              <a:lnSpc>
                <a:spcPct val="120000"/>
              </a:lnSpc>
            </a:pPr>
            <a:r>
              <a:rPr lang="en-US" altLang="zh-CN" sz="2400" dirty="0"/>
              <a:t>           </a:t>
            </a:r>
            <a:r>
              <a:rPr lang="zh-CN" altLang="en-US" sz="2400" dirty="0"/>
              <a:t>打开电饭锅盖，将米和水放入电饭锅</a:t>
            </a:r>
            <a:endParaRPr lang="en-US" altLang="zh-CN" sz="2400" dirty="0"/>
          </a:p>
          <a:p>
            <a:pPr>
              <a:lnSpc>
                <a:spcPct val="120000"/>
              </a:lnSpc>
            </a:pPr>
            <a:r>
              <a:rPr lang="en-US" altLang="zh-CN" sz="2400" dirty="0"/>
              <a:t>           </a:t>
            </a:r>
            <a:r>
              <a:rPr lang="zh-CN" altLang="en-US" sz="2400" dirty="0"/>
              <a:t>插上电源，按下开关</a:t>
            </a:r>
            <a:endParaRPr lang="en-US" altLang="zh-CN" sz="2400" dirty="0"/>
          </a:p>
          <a:p>
            <a:pPr>
              <a:lnSpc>
                <a:spcPct val="120000"/>
              </a:lnSpc>
            </a:pPr>
            <a:r>
              <a:rPr lang="en-US" altLang="zh-CN" sz="2400" dirty="0"/>
              <a:t>            </a:t>
            </a:r>
            <a:r>
              <a:rPr lang="zh-CN" altLang="en-US" sz="2400" dirty="0"/>
              <a:t>饭好后，拔下电源，任务结束</a:t>
            </a:r>
          </a:p>
        </p:txBody>
      </p:sp>
      <p:sp>
        <p:nvSpPr>
          <p:cNvPr id="6" name="文本框 5"/>
          <p:cNvSpPr txBox="1"/>
          <p:nvPr/>
        </p:nvSpPr>
        <p:spPr>
          <a:xfrm>
            <a:off x="7903152" y="2401456"/>
            <a:ext cx="3623829" cy="3159198"/>
          </a:xfrm>
          <a:prstGeom prst="rect">
            <a:avLst/>
          </a:prstGeom>
          <a:noFill/>
        </p:spPr>
        <p:txBody>
          <a:bodyPr wrap="square" rtlCol="0">
            <a:spAutoFit/>
          </a:bodyPr>
          <a:lstStyle>
            <a:defPPr>
              <a:defRPr lang="zh-CN"/>
            </a:defPPr>
            <a:lvl1pPr>
              <a:defRPr sz="2400" b="1"/>
            </a:lvl1pPr>
          </a:lstStyle>
          <a:p>
            <a:pPr>
              <a:lnSpc>
                <a:spcPct val="120000"/>
              </a:lnSpc>
            </a:pPr>
            <a:r>
              <a:rPr lang="zh-CN" altLang="en-US" dirty="0"/>
              <a:t>计算机程序：</a:t>
            </a:r>
            <a:endParaRPr lang="en-US" altLang="zh-CN" dirty="0"/>
          </a:p>
          <a:p>
            <a:pPr>
              <a:lnSpc>
                <a:spcPct val="120000"/>
              </a:lnSpc>
            </a:pPr>
            <a:r>
              <a:rPr lang="en-US" altLang="zh-CN" b="0" dirty="0"/>
              <a:t>     </a:t>
            </a:r>
            <a:r>
              <a:rPr lang="zh-CN" altLang="en-US" b="0" dirty="0"/>
              <a:t>计算机指令</a:t>
            </a:r>
            <a:r>
              <a:rPr lang="en-US" altLang="zh-CN" b="0" dirty="0"/>
              <a:t>(</a:t>
            </a:r>
            <a:r>
              <a:rPr lang="zh-CN" altLang="en-US" b="0" dirty="0"/>
              <a:t>语句</a:t>
            </a:r>
            <a:r>
              <a:rPr lang="en-US" altLang="zh-CN" b="0" dirty="0"/>
              <a:t>)1</a:t>
            </a:r>
          </a:p>
          <a:p>
            <a:pPr>
              <a:lnSpc>
                <a:spcPct val="120000"/>
              </a:lnSpc>
            </a:pPr>
            <a:r>
              <a:rPr lang="zh-CN" altLang="en-US" b="0" dirty="0"/>
              <a:t>     计算机指令</a:t>
            </a:r>
            <a:r>
              <a:rPr lang="en-US" altLang="zh-CN" b="0" dirty="0"/>
              <a:t>(</a:t>
            </a:r>
            <a:r>
              <a:rPr lang="zh-CN" altLang="en-US" b="0" dirty="0"/>
              <a:t>语句</a:t>
            </a:r>
            <a:r>
              <a:rPr lang="en-US" altLang="zh-CN" b="0" dirty="0"/>
              <a:t>)2</a:t>
            </a:r>
            <a:endParaRPr lang="zh-CN" altLang="en-US" b="0" dirty="0"/>
          </a:p>
          <a:p>
            <a:pPr>
              <a:lnSpc>
                <a:spcPct val="120000"/>
              </a:lnSpc>
            </a:pPr>
            <a:endParaRPr lang="en-US" altLang="zh-CN" b="0" dirty="0"/>
          </a:p>
          <a:p>
            <a:pPr>
              <a:lnSpc>
                <a:spcPct val="120000"/>
              </a:lnSpc>
            </a:pPr>
            <a:r>
              <a:rPr lang="en-US" altLang="zh-CN" b="0" dirty="0"/>
              <a:t>     …</a:t>
            </a:r>
            <a:endParaRPr lang="zh-CN" altLang="en-US" b="0" dirty="0"/>
          </a:p>
          <a:p>
            <a:pPr>
              <a:lnSpc>
                <a:spcPct val="120000"/>
              </a:lnSpc>
            </a:pPr>
            <a:endParaRPr lang="en-US" altLang="zh-CN" b="0" dirty="0"/>
          </a:p>
          <a:p>
            <a:pPr>
              <a:lnSpc>
                <a:spcPct val="120000"/>
              </a:lnSpc>
            </a:pPr>
            <a:r>
              <a:rPr lang="zh-CN" altLang="en-US" b="0" dirty="0"/>
              <a:t>     计算机指令</a:t>
            </a:r>
            <a:r>
              <a:rPr lang="en-US" altLang="zh-CN" b="0" dirty="0"/>
              <a:t>(</a:t>
            </a:r>
            <a:r>
              <a:rPr lang="zh-CN" altLang="en-US" b="0" dirty="0"/>
              <a:t>语句</a:t>
            </a:r>
            <a:r>
              <a:rPr lang="en-US" altLang="zh-CN" b="0" dirty="0"/>
              <a:t>)n</a:t>
            </a:r>
            <a:endParaRPr lang="zh-CN" altLang="en-US" dirty="0"/>
          </a:p>
        </p:txBody>
      </p:sp>
    </p:spTree>
    <p:extLst>
      <p:ext uri="{BB962C8B-B14F-4D97-AF65-F5344CB8AC3E}">
        <p14:creationId xmlns:p14="http://schemas.microsoft.com/office/powerpoint/2010/main" val="303396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19B96-0736-40F8-9F79-B35E606F2B46}"/>
              </a:ext>
            </a:extLst>
          </p:cNvPr>
          <p:cNvSpPr>
            <a:spLocks noGrp="1"/>
          </p:cNvSpPr>
          <p:nvPr>
            <p:ph type="title"/>
          </p:nvPr>
        </p:nvSpPr>
        <p:spPr/>
        <p:txBody>
          <a:bodyPr/>
          <a:lstStyle/>
          <a:p>
            <a:r>
              <a:rPr lang="zh-CN" altLang="en-US" dirty="0"/>
              <a:t>指令</a:t>
            </a:r>
            <a:endParaRPr lang="en-US" dirty="0"/>
          </a:p>
        </p:txBody>
      </p:sp>
      <p:sp>
        <p:nvSpPr>
          <p:cNvPr id="3" name="内容占位符 2">
            <a:extLst>
              <a:ext uri="{FF2B5EF4-FFF2-40B4-BE49-F238E27FC236}">
                <a16:creationId xmlns:a16="http://schemas.microsoft.com/office/drawing/2014/main" id="{CAC94035-5CFE-4DF6-9923-D0092857032F}"/>
              </a:ext>
            </a:extLst>
          </p:cNvPr>
          <p:cNvSpPr>
            <a:spLocks noGrp="1"/>
          </p:cNvSpPr>
          <p:nvPr>
            <p:ph idx="1"/>
          </p:nvPr>
        </p:nvSpPr>
        <p:spPr/>
        <p:txBody>
          <a:bodyPr/>
          <a:lstStyle/>
          <a:p>
            <a:r>
              <a:rPr lang="zh-CN" altLang="en-US" dirty="0"/>
              <a:t>算术：加，减，乘或除数。这些通常被称为</a:t>
            </a:r>
            <a:r>
              <a:rPr lang="zh-CN" altLang="en-US" b="1" dirty="0"/>
              <a:t>算术操作</a:t>
            </a:r>
            <a:r>
              <a:rPr lang="zh-CN" altLang="en-US" dirty="0"/>
              <a:t>。</a:t>
            </a:r>
            <a:endParaRPr lang="en-US" altLang="zh-CN" dirty="0"/>
          </a:p>
          <a:p>
            <a:endParaRPr lang="en-US" dirty="0"/>
          </a:p>
          <a:p>
            <a:r>
              <a:rPr lang="zh-CN" altLang="en-US" dirty="0"/>
              <a:t>比较：比较两个数字，看哪个更大，或者它们是否相等。这些通常被称为</a:t>
            </a:r>
            <a:r>
              <a:rPr lang="zh-CN" altLang="en-US" b="1" dirty="0"/>
              <a:t>逻辑操作。</a:t>
            </a:r>
            <a:endParaRPr lang="en-US" altLang="zh-CN" b="1" dirty="0"/>
          </a:p>
          <a:p>
            <a:endParaRPr lang="en-US" altLang="zh-CN" b="1" dirty="0"/>
          </a:p>
          <a:p>
            <a:r>
              <a:rPr lang="zh-CN" altLang="en-US" dirty="0"/>
              <a:t>分支：跳转到程序中的另一条指令，并从那里继续。这些通常被称为</a:t>
            </a:r>
            <a:r>
              <a:rPr lang="zh-CN" altLang="en-US" b="1" dirty="0"/>
              <a:t>控制语句</a:t>
            </a:r>
            <a:r>
              <a:rPr lang="zh-CN" altLang="en-US" dirty="0"/>
              <a:t>。</a:t>
            </a:r>
            <a:endParaRPr lang="en-US" dirty="0"/>
          </a:p>
          <a:p>
            <a:endParaRPr lang="en-US" dirty="0"/>
          </a:p>
        </p:txBody>
      </p:sp>
      <p:pic>
        <p:nvPicPr>
          <p:cNvPr id="4" name="Picture 6">
            <a:extLst>
              <a:ext uri="{FF2B5EF4-FFF2-40B4-BE49-F238E27FC236}">
                <a16:creationId xmlns:a16="http://schemas.microsoft.com/office/drawing/2014/main" id="{8D1E0502-5325-4B94-BE68-3738571C8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0162" y="352305"/>
            <a:ext cx="2483493" cy="248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9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48BFE-EEE9-4685-871B-2A90C698AEB4}"/>
              </a:ext>
            </a:extLst>
          </p:cNvPr>
          <p:cNvSpPr>
            <a:spLocks noGrp="1"/>
          </p:cNvSpPr>
          <p:nvPr>
            <p:ph type="title"/>
          </p:nvPr>
        </p:nvSpPr>
        <p:spPr/>
        <p:txBody>
          <a:bodyPr/>
          <a:lstStyle/>
          <a:p>
            <a:r>
              <a:rPr lang="zh-CN" altLang="en-US" b="1" dirty="0"/>
              <a:t>计算机的组成</a:t>
            </a:r>
            <a:endParaRPr lang="en-US" dirty="0"/>
          </a:p>
        </p:txBody>
      </p:sp>
      <p:sp>
        <p:nvSpPr>
          <p:cNvPr id="3" name="内容占位符 2">
            <a:extLst>
              <a:ext uri="{FF2B5EF4-FFF2-40B4-BE49-F238E27FC236}">
                <a16:creationId xmlns:a16="http://schemas.microsoft.com/office/drawing/2014/main" id="{0662DE21-D07D-496F-A179-1B13A1AEABB0}"/>
              </a:ext>
            </a:extLst>
          </p:cNvPr>
          <p:cNvSpPr>
            <a:spLocks noGrp="1"/>
          </p:cNvSpPr>
          <p:nvPr>
            <p:ph idx="1"/>
          </p:nvPr>
        </p:nvSpPr>
        <p:spPr>
          <a:xfrm>
            <a:off x="838200" y="1690688"/>
            <a:ext cx="10515600" cy="4652239"/>
          </a:xfrm>
        </p:spPr>
        <p:txBody>
          <a:bodyPr>
            <a:normAutofit/>
          </a:bodyPr>
          <a:lstStyle/>
          <a:p>
            <a:r>
              <a:rPr lang="zh-CN" altLang="en-US" dirty="0"/>
              <a:t>输入：允许计算机从用户接收信息的任何设备。这包括键盘，鼠标，扫描仪和麦克风。</a:t>
            </a:r>
            <a:endParaRPr lang="en-US" dirty="0"/>
          </a:p>
          <a:p>
            <a:r>
              <a:rPr lang="zh-CN" altLang="en-US" dirty="0"/>
              <a:t>处理：处理信息的计算机组件。中央处理单元（</a:t>
            </a:r>
            <a:r>
              <a:rPr lang="en-US" dirty="0"/>
              <a:t>CPU</a:t>
            </a:r>
            <a:r>
              <a:rPr lang="zh-CN" altLang="en-US" dirty="0"/>
              <a:t>）、图形处理单元</a:t>
            </a:r>
            <a:r>
              <a:rPr lang="en-US" dirty="0"/>
              <a:t>(</a:t>
            </a:r>
            <a:r>
              <a:rPr lang="zh-CN" altLang="en-US" dirty="0"/>
              <a:t>简称</a:t>
            </a:r>
            <a:r>
              <a:rPr lang="en-US" dirty="0"/>
              <a:t>GPU)</a:t>
            </a:r>
            <a:r>
              <a:rPr lang="zh-CN" altLang="en-US" dirty="0"/>
              <a:t>。</a:t>
            </a:r>
            <a:endParaRPr lang="en-US" altLang="zh-CN" dirty="0"/>
          </a:p>
          <a:p>
            <a:r>
              <a:rPr lang="zh-CN" altLang="en-US" dirty="0"/>
              <a:t>存储：存储信息的组件。内存（</a:t>
            </a:r>
            <a:r>
              <a:rPr lang="en-US" altLang="zh-CN" dirty="0"/>
              <a:t>ROM</a:t>
            </a:r>
            <a:r>
              <a:rPr lang="zh-CN" altLang="en-US" dirty="0"/>
              <a:t>、</a:t>
            </a:r>
            <a:r>
              <a:rPr lang="en-US" altLang="zh-CN" dirty="0"/>
              <a:t>RAM</a:t>
            </a:r>
            <a:r>
              <a:rPr lang="zh-CN" altLang="en-US" dirty="0"/>
              <a:t>）、外存（磁带、磁盘、优盘）</a:t>
            </a:r>
            <a:endParaRPr lang="en-US" altLang="zh-CN" dirty="0"/>
          </a:p>
          <a:p>
            <a:r>
              <a:rPr lang="zh-CN" altLang="en-US" dirty="0"/>
              <a:t>输出：用于向用户显示信息的任何设备。这包括显示器，扬声器和打印机。</a:t>
            </a:r>
            <a:endParaRPr lang="en-US" dirty="0"/>
          </a:p>
        </p:txBody>
      </p:sp>
    </p:spTree>
    <p:extLst>
      <p:ext uri="{BB962C8B-B14F-4D97-AF65-F5344CB8AC3E}">
        <p14:creationId xmlns:p14="http://schemas.microsoft.com/office/powerpoint/2010/main" val="27114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F0763DD-8605-4794-9E72-E5CDC70A5145}"/>
              </a:ext>
            </a:extLst>
          </p:cNvPr>
          <p:cNvPicPr>
            <a:picLocks noChangeAspect="1"/>
          </p:cNvPicPr>
          <p:nvPr/>
        </p:nvPicPr>
        <p:blipFill>
          <a:blip r:embed="rId3"/>
          <a:stretch>
            <a:fillRect/>
          </a:stretch>
        </p:blipFill>
        <p:spPr>
          <a:xfrm>
            <a:off x="197490" y="-243069"/>
            <a:ext cx="9096979" cy="6822734"/>
          </a:xfrm>
          <a:prstGeom prst="rect">
            <a:avLst/>
          </a:prstGeom>
        </p:spPr>
      </p:pic>
      <p:sp>
        <p:nvSpPr>
          <p:cNvPr id="9" name="矩形 8">
            <a:extLst>
              <a:ext uri="{FF2B5EF4-FFF2-40B4-BE49-F238E27FC236}">
                <a16:creationId xmlns:a16="http://schemas.microsoft.com/office/drawing/2014/main" id="{4E668058-F743-4338-BA07-D5E57D7982A7}"/>
              </a:ext>
            </a:extLst>
          </p:cNvPr>
          <p:cNvSpPr/>
          <p:nvPr/>
        </p:nvSpPr>
        <p:spPr>
          <a:xfrm>
            <a:off x="5985538" y="2535201"/>
            <a:ext cx="1575322" cy="120428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5A2CE02D-60A2-48D0-8602-FEB539A24F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089" y="2076933"/>
            <a:ext cx="2483493" cy="2483493"/>
          </a:xfrm>
          <a:prstGeom prst="rect">
            <a:avLst/>
          </a:prstGeom>
          <a:noFill/>
          <a:extLst>
            <a:ext uri="{909E8E84-426E-40DD-AFC4-6F175D3DCCD1}">
              <a14:hiddenFill xmlns:a14="http://schemas.microsoft.com/office/drawing/2010/main">
                <a:solidFill>
                  <a:srgbClr val="FFFFFF"/>
                </a:solidFill>
              </a14:hiddenFill>
            </a:ext>
          </a:extLst>
        </p:spPr>
      </p:pic>
      <p:sp>
        <p:nvSpPr>
          <p:cNvPr id="6" name="箭头: 右 5">
            <a:extLst>
              <a:ext uri="{FF2B5EF4-FFF2-40B4-BE49-F238E27FC236}">
                <a16:creationId xmlns:a16="http://schemas.microsoft.com/office/drawing/2014/main" id="{57AAA5CC-2AFF-41DF-BFEB-A0BC1BF24AD8}"/>
              </a:ext>
            </a:extLst>
          </p:cNvPr>
          <p:cNvSpPr/>
          <p:nvPr/>
        </p:nvSpPr>
        <p:spPr>
          <a:xfrm>
            <a:off x="7533565" y="3113589"/>
            <a:ext cx="2212320" cy="28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14BF8B82-FCBB-485E-9C34-ED780F8AFA24}"/>
              </a:ext>
            </a:extLst>
          </p:cNvPr>
          <p:cNvSpPr/>
          <p:nvPr/>
        </p:nvSpPr>
        <p:spPr>
          <a:xfrm>
            <a:off x="4514127" y="5227093"/>
            <a:ext cx="4641448" cy="37505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箭头: 右 12">
            <a:extLst>
              <a:ext uri="{FF2B5EF4-FFF2-40B4-BE49-F238E27FC236}">
                <a16:creationId xmlns:a16="http://schemas.microsoft.com/office/drawing/2014/main" id="{727B6913-09CD-4B4A-965C-F2CB044ED321}"/>
              </a:ext>
            </a:extLst>
          </p:cNvPr>
          <p:cNvSpPr/>
          <p:nvPr/>
        </p:nvSpPr>
        <p:spPr>
          <a:xfrm>
            <a:off x="9184799" y="5292078"/>
            <a:ext cx="715702" cy="2990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图片 7">
            <a:extLst>
              <a:ext uri="{FF2B5EF4-FFF2-40B4-BE49-F238E27FC236}">
                <a16:creationId xmlns:a16="http://schemas.microsoft.com/office/drawing/2014/main" id="{B34549B2-5749-4D69-BAC9-F79850C8FD62}"/>
              </a:ext>
            </a:extLst>
          </p:cNvPr>
          <p:cNvPicPr>
            <a:picLocks noChangeAspect="1"/>
          </p:cNvPicPr>
          <p:nvPr/>
        </p:nvPicPr>
        <p:blipFill>
          <a:blip r:embed="rId5"/>
          <a:stretch>
            <a:fillRect/>
          </a:stretch>
        </p:blipFill>
        <p:spPr>
          <a:xfrm>
            <a:off x="9907146" y="4572979"/>
            <a:ext cx="2180682" cy="1631473"/>
          </a:xfrm>
          <a:prstGeom prst="rect">
            <a:avLst/>
          </a:prstGeom>
        </p:spPr>
      </p:pic>
      <p:sp>
        <p:nvSpPr>
          <p:cNvPr id="10" name="文本框 9">
            <a:extLst>
              <a:ext uri="{FF2B5EF4-FFF2-40B4-BE49-F238E27FC236}">
                <a16:creationId xmlns:a16="http://schemas.microsoft.com/office/drawing/2014/main" id="{F3C39E93-606D-44D7-929B-826F744C9073}"/>
              </a:ext>
            </a:extLst>
          </p:cNvPr>
          <p:cNvSpPr txBox="1"/>
          <p:nvPr/>
        </p:nvSpPr>
        <p:spPr>
          <a:xfrm>
            <a:off x="10413241" y="1746913"/>
            <a:ext cx="1665027" cy="523220"/>
          </a:xfrm>
          <a:prstGeom prst="rect">
            <a:avLst/>
          </a:prstGeom>
          <a:noFill/>
        </p:spPr>
        <p:txBody>
          <a:bodyPr wrap="square" rtlCol="0">
            <a:spAutoFit/>
          </a:bodyPr>
          <a:lstStyle/>
          <a:p>
            <a:r>
              <a:rPr lang="en-US" sz="2800" dirty="0"/>
              <a:t>CPU</a:t>
            </a:r>
          </a:p>
        </p:txBody>
      </p:sp>
      <p:sp>
        <p:nvSpPr>
          <p:cNvPr id="16" name="文本框 15">
            <a:extLst>
              <a:ext uri="{FF2B5EF4-FFF2-40B4-BE49-F238E27FC236}">
                <a16:creationId xmlns:a16="http://schemas.microsoft.com/office/drawing/2014/main" id="{A0374AF4-9D78-4373-BD44-BA20E4DE7C64}"/>
              </a:ext>
            </a:extLst>
          </p:cNvPr>
          <p:cNvSpPr txBox="1"/>
          <p:nvPr/>
        </p:nvSpPr>
        <p:spPr>
          <a:xfrm>
            <a:off x="10526973" y="5829868"/>
            <a:ext cx="1665027" cy="523220"/>
          </a:xfrm>
          <a:prstGeom prst="rect">
            <a:avLst/>
          </a:prstGeom>
          <a:noFill/>
        </p:spPr>
        <p:txBody>
          <a:bodyPr wrap="square" rtlCol="0">
            <a:spAutoFit/>
          </a:bodyPr>
          <a:lstStyle/>
          <a:p>
            <a:r>
              <a:rPr lang="zh-CN" altLang="en-US" sz="2800" dirty="0"/>
              <a:t>内存条</a:t>
            </a:r>
            <a:endParaRPr lang="en-US" sz="2800" dirty="0"/>
          </a:p>
        </p:txBody>
      </p:sp>
    </p:spTree>
    <p:extLst>
      <p:ext uri="{BB962C8B-B14F-4D97-AF65-F5344CB8AC3E}">
        <p14:creationId xmlns:p14="http://schemas.microsoft.com/office/powerpoint/2010/main" val="412471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12" grpId="0" animBg="1"/>
      <p:bldP spid="13" grpId="0" animBg="1"/>
      <p:bldP spid="10"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16ACD-CA75-49DF-A725-CFA4BEB65B8A}"/>
              </a:ext>
            </a:extLst>
          </p:cNvPr>
          <p:cNvSpPr>
            <a:spLocks noGrp="1"/>
          </p:cNvSpPr>
          <p:nvPr>
            <p:ph type="title"/>
          </p:nvPr>
        </p:nvSpPr>
        <p:spPr/>
        <p:txBody>
          <a:bodyPr/>
          <a:lstStyle/>
          <a:p>
            <a:r>
              <a:rPr lang="zh-CN" altLang="en-US" b="1" dirty="0"/>
              <a:t>中央处理单元（</a:t>
            </a:r>
            <a:r>
              <a:rPr lang="en-US" b="1" dirty="0"/>
              <a:t>CPU</a:t>
            </a:r>
            <a:r>
              <a:rPr lang="zh-CN" altLang="en-US" b="1" dirty="0"/>
              <a:t>）</a:t>
            </a:r>
            <a:endParaRPr lang="en-US" dirty="0"/>
          </a:p>
        </p:txBody>
      </p:sp>
      <p:sp>
        <p:nvSpPr>
          <p:cNvPr id="3" name="内容占位符 2">
            <a:extLst>
              <a:ext uri="{FF2B5EF4-FFF2-40B4-BE49-F238E27FC236}">
                <a16:creationId xmlns:a16="http://schemas.microsoft.com/office/drawing/2014/main" id="{D1EBCAB4-5F95-4B3B-A077-D3CB690308EB}"/>
              </a:ext>
            </a:extLst>
          </p:cNvPr>
          <p:cNvSpPr>
            <a:spLocks noGrp="1"/>
          </p:cNvSpPr>
          <p:nvPr>
            <p:ph idx="1"/>
          </p:nvPr>
        </p:nvSpPr>
        <p:spPr/>
        <p:txBody>
          <a:bodyPr/>
          <a:lstStyle/>
          <a:p>
            <a:pPr marL="0" indent="0">
              <a:lnSpc>
                <a:spcPct val="150000"/>
              </a:lnSpc>
              <a:buNone/>
            </a:pPr>
            <a:r>
              <a:rPr lang="zh-CN" altLang="en-US" dirty="0"/>
              <a:t>是计算机的大脑，负责计算、处理数据、控制其他设备等</a:t>
            </a:r>
            <a:endParaRPr lang="en-US" altLang="zh-CN" dirty="0"/>
          </a:p>
          <a:p>
            <a:pPr>
              <a:lnSpc>
                <a:spcPct val="150000"/>
              </a:lnSpc>
            </a:pPr>
            <a:r>
              <a:rPr lang="zh-CN" altLang="en-US" dirty="0"/>
              <a:t>算术</a:t>
            </a:r>
            <a:r>
              <a:rPr lang="en-US" dirty="0"/>
              <a:t>/</a:t>
            </a:r>
            <a:r>
              <a:rPr lang="zh-CN" altLang="en-US" dirty="0"/>
              <a:t>逻辑单元（</a:t>
            </a:r>
            <a:r>
              <a:rPr lang="en-US" dirty="0"/>
              <a:t>ALU</a:t>
            </a:r>
            <a:r>
              <a:rPr lang="zh-CN" altLang="en-US" dirty="0"/>
              <a:t>）执行算术和比较操作。</a:t>
            </a:r>
            <a:endParaRPr lang="en-US" dirty="0"/>
          </a:p>
          <a:p>
            <a:pPr lvl="0">
              <a:lnSpc>
                <a:spcPct val="150000"/>
              </a:lnSpc>
            </a:pPr>
            <a:r>
              <a:rPr lang="zh-CN" altLang="en-US" dirty="0"/>
              <a:t>控制单元确定下一个要执行的指令。</a:t>
            </a:r>
            <a:endParaRPr lang="en-US" dirty="0"/>
          </a:p>
          <a:p>
            <a:pPr lvl="0">
              <a:lnSpc>
                <a:spcPct val="150000"/>
              </a:lnSpc>
            </a:pPr>
            <a:r>
              <a:rPr lang="zh-CN" altLang="en-US" dirty="0"/>
              <a:t>寄存器形成一个高速存储区以保存临时结果。</a:t>
            </a:r>
            <a:endParaRPr lang="en-US" dirty="0"/>
          </a:p>
          <a:p>
            <a:endParaRPr lang="en-US" dirty="0"/>
          </a:p>
        </p:txBody>
      </p:sp>
      <p:pic>
        <p:nvPicPr>
          <p:cNvPr id="4" name="Picture 6">
            <a:extLst>
              <a:ext uri="{FF2B5EF4-FFF2-40B4-BE49-F238E27FC236}">
                <a16:creationId xmlns:a16="http://schemas.microsoft.com/office/drawing/2014/main" id="{726ECB76-77C0-46A6-B029-568F39281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332" y="2331576"/>
            <a:ext cx="2483493" cy="248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8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a:xfrm>
            <a:off x="920086" y="542546"/>
            <a:ext cx="10515600" cy="1325563"/>
          </a:xfrm>
        </p:spPr>
        <p:txBody>
          <a:bodyPr/>
          <a:lstStyle/>
          <a:p>
            <a:r>
              <a:rPr lang="zh-CN" altLang="en-US" dirty="0"/>
              <a:t>自动售票机</a:t>
            </a:r>
            <a:endParaRPr lang="en-US" dirty="0"/>
          </a:p>
        </p:txBody>
      </p:sp>
      <p:pic>
        <p:nvPicPr>
          <p:cNvPr id="7" name="Picture 2" descr="Image result for 动车 自动售票机">
            <a:extLst>
              <a:ext uri="{FF2B5EF4-FFF2-40B4-BE49-F238E27FC236}">
                <a16:creationId xmlns:a16="http://schemas.microsoft.com/office/drawing/2014/main" id="{FC758722-17BB-406E-889B-E508A20308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2441" y="2233914"/>
            <a:ext cx="5783311" cy="433748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711534A-F796-4957-830D-7E8448FFD1B7}"/>
              </a:ext>
            </a:extLst>
          </p:cNvPr>
          <p:cNvSpPr txBox="1"/>
          <p:nvPr/>
        </p:nvSpPr>
        <p:spPr>
          <a:xfrm>
            <a:off x="10707963" y="2695691"/>
            <a:ext cx="949125" cy="544011"/>
          </a:xfrm>
          <a:prstGeom prst="rect">
            <a:avLst/>
          </a:prstGeom>
          <a:noFill/>
        </p:spPr>
        <p:txBody>
          <a:bodyPr wrap="square" rtlCol="0">
            <a:spAutoFit/>
          </a:bodyPr>
          <a:lstStyle/>
          <a:p>
            <a:r>
              <a:rPr lang="zh-CN" altLang="en-US" sz="2800" dirty="0"/>
              <a:t>输入</a:t>
            </a:r>
            <a:endParaRPr lang="en-US" sz="2800" dirty="0"/>
          </a:p>
        </p:txBody>
      </p:sp>
      <p:cxnSp>
        <p:nvCxnSpPr>
          <p:cNvPr id="10" name="直接箭头连接符 9">
            <a:extLst>
              <a:ext uri="{FF2B5EF4-FFF2-40B4-BE49-F238E27FC236}">
                <a16:creationId xmlns:a16="http://schemas.microsoft.com/office/drawing/2014/main" id="{6F582AF6-C130-48EC-8676-F9D268779501}"/>
              </a:ext>
            </a:extLst>
          </p:cNvPr>
          <p:cNvCxnSpPr>
            <a:cxnSpLocks/>
          </p:cNvCxnSpPr>
          <p:nvPr/>
        </p:nvCxnSpPr>
        <p:spPr>
          <a:xfrm flipH="1">
            <a:off x="8857397" y="3166281"/>
            <a:ext cx="1883393" cy="81886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1049A0-08EA-4D78-ACE3-1F00771A6638}"/>
              </a:ext>
            </a:extLst>
          </p:cNvPr>
          <p:cNvSpPr/>
          <p:nvPr/>
        </p:nvSpPr>
        <p:spPr>
          <a:xfrm>
            <a:off x="8188657" y="2906973"/>
            <a:ext cx="627797" cy="2497540"/>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直接箭头连接符 16">
            <a:extLst>
              <a:ext uri="{FF2B5EF4-FFF2-40B4-BE49-F238E27FC236}">
                <a16:creationId xmlns:a16="http://schemas.microsoft.com/office/drawing/2014/main" id="{F0B87CD7-8968-4467-81A7-E2E3FDD874B8}"/>
              </a:ext>
            </a:extLst>
          </p:cNvPr>
          <p:cNvCxnSpPr>
            <a:cxnSpLocks/>
          </p:cNvCxnSpPr>
          <p:nvPr/>
        </p:nvCxnSpPr>
        <p:spPr>
          <a:xfrm flipH="1">
            <a:off x="7724632" y="3125338"/>
            <a:ext cx="2975212" cy="61414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0C0B44A0-8A0A-476E-BF0E-B4C2C9BA3E2D}"/>
              </a:ext>
            </a:extLst>
          </p:cNvPr>
          <p:cNvSpPr/>
          <p:nvPr/>
        </p:nvSpPr>
        <p:spPr>
          <a:xfrm>
            <a:off x="6032311" y="3398292"/>
            <a:ext cx="1624084" cy="1228299"/>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a:extLst>
              <a:ext uri="{FF2B5EF4-FFF2-40B4-BE49-F238E27FC236}">
                <a16:creationId xmlns:a16="http://schemas.microsoft.com/office/drawing/2014/main" id="{0D4BEB0B-FACA-4C2B-A159-1E8F8CBE2FB5}"/>
              </a:ext>
            </a:extLst>
          </p:cNvPr>
          <p:cNvSpPr txBox="1"/>
          <p:nvPr/>
        </p:nvSpPr>
        <p:spPr>
          <a:xfrm>
            <a:off x="10942250" y="4854313"/>
            <a:ext cx="949125" cy="523220"/>
          </a:xfrm>
          <a:prstGeom prst="rect">
            <a:avLst/>
          </a:prstGeom>
          <a:noFill/>
        </p:spPr>
        <p:txBody>
          <a:bodyPr wrap="square" rtlCol="0">
            <a:spAutoFit/>
          </a:bodyPr>
          <a:lstStyle/>
          <a:p>
            <a:r>
              <a:rPr lang="zh-CN" altLang="en-US" sz="2800" dirty="0"/>
              <a:t>输出</a:t>
            </a:r>
            <a:endParaRPr lang="en-US" sz="2800" dirty="0"/>
          </a:p>
        </p:txBody>
      </p:sp>
      <p:cxnSp>
        <p:nvCxnSpPr>
          <p:cNvPr id="22" name="直接箭头连接符 21">
            <a:extLst>
              <a:ext uri="{FF2B5EF4-FFF2-40B4-BE49-F238E27FC236}">
                <a16:creationId xmlns:a16="http://schemas.microsoft.com/office/drawing/2014/main" id="{3312C841-ADE2-4F2D-AADF-A019B8948228}"/>
              </a:ext>
            </a:extLst>
          </p:cNvPr>
          <p:cNvCxnSpPr>
            <a:cxnSpLocks/>
            <a:stCxn id="21" idx="1"/>
          </p:cNvCxnSpPr>
          <p:nvPr/>
        </p:nvCxnSpPr>
        <p:spPr>
          <a:xfrm flipH="1" flipV="1">
            <a:off x="7656396" y="4217159"/>
            <a:ext cx="3285854" cy="898764"/>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BE880D9-D304-48BF-A1A9-AE7E56865434}"/>
              </a:ext>
            </a:extLst>
          </p:cNvPr>
          <p:cNvCxnSpPr>
            <a:cxnSpLocks/>
            <a:stCxn id="21" idx="1"/>
          </p:cNvCxnSpPr>
          <p:nvPr/>
        </p:nvCxnSpPr>
        <p:spPr>
          <a:xfrm flipH="1">
            <a:off x="7492621" y="5115923"/>
            <a:ext cx="3449629"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F1ABEFA3-BD06-4EFF-88ED-780F46671DAA}"/>
              </a:ext>
            </a:extLst>
          </p:cNvPr>
          <p:cNvSpPr/>
          <p:nvPr/>
        </p:nvSpPr>
        <p:spPr>
          <a:xfrm>
            <a:off x="5570561" y="4847231"/>
            <a:ext cx="1812878" cy="338918"/>
          </a:xfrm>
          <a:prstGeom prst="rect">
            <a:avLst/>
          </a:prstGeom>
          <a:solidFill>
            <a:schemeClr val="accent1">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文本框 27">
            <a:extLst>
              <a:ext uri="{FF2B5EF4-FFF2-40B4-BE49-F238E27FC236}">
                <a16:creationId xmlns:a16="http://schemas.microsoft.com/office/drawing/2014/main" id="{1D87F815-AE24-4F2E-A6DE-09667AC5642F}"/>
              </a:ext>
            </a:extLst>
          </p:cNvPr>
          <p:cNvSpPr txBox="1"/>
          <p:nvPr/>
        </p:nvSpPr>
        <p:spPr>
          <a:xfrm>
            <a:off x="1648126" y="4376640"/>
            <a:ext cx="949125" cy="544011"/>
          </a:xfrm>
          <a:prstGeom prst="rect">
            <a:avLst/>
          </a:prstGeom>
          <a:noFill/>
        </p:spPr>
        <p:txBody>
          <a:bodyPr wrap="square" rtlCol="0">
            <a:spAutoFit/>
          </a:bodyPr>
          <a:lstStyle/>
          <a:p>
            <a:r>
              <a:rPr lang="zh-CN" altLang="en-US" sz="2800" dirty="0"/>
              <a:t>处理</a:t>
            </a:r>
            <a:endParaRPr lang="en-US" sz="2800" dirty="0"/>
          </a:p>
        </p:txBody>
      </p:sp>
      <p:sp>
        <p:nvSpPr>
          <p:cNvPr id="29" name="文本框 28">
            <a:extLst>
              <a:ext uri="{FF2B5EF4-FFF2-40B4-BE49-F238E27FC236}">
                <a16:creationId xmlns:a16="http://schemas.microsoft.com/office/drawing/2014/main" id="{BE761F92-3EC4-4F60-AC35-67C3BCB8F3D8}"/>
              </a:ext>
            </a:extLst>
          </p:cNvPr>
          <p:cNvSpPr txBox="1"/>
          <p:nvPr/>
        </p:nvSpPr>
        <p:spPr>
          <a:xfrm>
            <a:off x="681408" y="3605228"/>
            <a:ext cx="949125" cy="523220"/>
          </a:xfrm>
          <a:prstGeom prst="rect">
            <a:avLst/>
          </a:prstGeom>
          <a:noFill/>
        </p:spPr>
        <p:txBody>
          <a:bodyPr wrap="square" rtlCol="0">
            <a:spAutoFit/>
          </a:bodyPr>
          <a:lstStyle/>
          <a:p>
            <a:r>
              <a:rPr lang="zh-CN" altLang="en-US" sz="2800" dirty="0"/>
              <a:t>存储</a:t>
            </a:r>
            <a:endParaRPr lang="en-US" sz="2800" dirty="0"/>
          </a:p>
        </p:txBody>
      </p:sp>
      <p:cxnSp>
        <p:nvCxnSpPr>
          <p:cNvPr id="30" name="直接箭头连接符 29">
            <a:extLst>
              <a:ext uri="{FF2B5EF4-FFF2-40B4-BE49-F238E27FC236}">
                <a16:creationId xmlns:a16="http://schemas.microsoft.com/office/drawing/2014/main" id="{2A382171-DAA3-4053-9E9A-CB97BFAF4A8F}"/>
              </a:ext>
            </a:extLst>
          </p:cNvPr>
          <p:cNvCxnSpPr>
            <a:cxnSpLocks/>
          </p:cNvCxnSpPr>
          <p:nvPr/>
        </p:nvCxnSpPr>
        <p:spPr>
          <a:xfrm>
            <a:off x="2447126" y="4621351"/>
            <a:ext cx="3175752"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9A246D1-F02F-425F-9242-0A739D8FB3DF}"/>
              </a:ext>
            </a:extLst>
          </p:cNvPr>
          <p:cNvCxnSpPr>
            <a:cxnSpLocks/>
            <a:stCxn id="28" idx="0"/>
          </p:cNvCxnSpPr>
          <p:nvPr/>
        </p:nvCxnSpPr>
        <p:spPr>
          <a:xfrm flipV="1">
            <a:off x="2122689" y="2483894"/>
            <a:ext cx="6361" cy="189274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47" name="文本框 6146">
            <a:extLst>
              <a:ext uri="{FF2B5EF4-FFF2-40B4-BE49-F238E27FC236}">
                <a16:creationId xmlns:a16="http://schemas.microsoft.com/office/drawing/2014/main" id="{9DC0BBC0-6B55-4324-981C-4CF21494C3F7}"/>
              </a:ext>
            </a:extLst>
          </p:cNvPr>
          <p:cNvSpPr txBox="1"/>
          <p:nvPr/>
        </p:nvSpPr>
        <p:spPr>
          <a:xfrm>
            <a:off x="1351129" y="177421"/>
            <a:ext cx="2074460" cy="523220"/>
          </a:xfrm>
          <a:prstGeom prst="rect">
            <a:avLst/>
          </a:prstGeom>
          <a:noFill/>
        </p:spPr>
        <p:txBody>
          <a:bodyPr wrap="square" rtlCol="0">
            <a:spAutoFit/>
          </a:bodyPr>
          <a:lstStyle/>
          <a:p>
            <a:r>
              <a:rPr lang="zh-CN" altLang="en-US" sz="2800" dirty="0"/>
              <a:t>远程服务器</a:t>
            </a:r>
            <a:endParaRPr lang="en-US" sz="2800" dirty="0"/>
          </a:p>
        </p:txBody>
      </p:sp>
      <p:pic>
        <p:nvPicPr>
          <p:cNvPr id="6148" name="Picture 4" descr="Image result for 服务器">
            <a:extLst>
              <a:ext uri="{FF2B5EF4-FFF2-40B4-BE49-F238E27FC236}">
                <a16:creationId xmlns:a16="http://schemas.microsoft.com/office/drawing/2014/main" id="{9A7327A6-8CCE-4353-AC12-C7D9198D9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639" y="742310"/>
            <a:ext cx="2619375" cy="1743075"/>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接箭头连接符 42">
            <a:extLst>
              <a:ext uri="{FF2B5EF4-FFF2-40B4-BE49-F238E27FC236}">
                <a16:creationId xmlns:a16="http://schemas.microsoft.com/office/drawing/2014/main" id="{91394698-83AA-4054-BEAB-F7DB57A11A58}"/>
              </a:ext>
            </a:extLst>
          </p:cNvPr>
          <p:cNvCxnSpPr>
            <a:cxnSpLocks/>
          </p:cNvCxnSpPr>
          <p:nvPr/>
        </p:nvCxnSpPr>
        <p:spPr>
          <a:xfrm flipV="1">
            <a:off x="1262045" y="2538484"/>
            <a:ext cx="0" cy="100993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P spid="20" grpId="0" animBg="1"/>
      <p:bldP spid="21" grpId="0"/>
      <p:bldP spid="26" grpId="0" animBg="1"/>
      <p:bldP spid="28" grpId="0"/>
      <p:bldP spid="29" grpId="0"/>
      <p:bldP spid="61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CC7870-BA83-49C9-A979-46284FD28BA0}"/>
              </a:ext>
            </a:extLst>
          </p:cNvPr>
          <p:cNvSpPr>
            <a:spLocks noGrp="1"/>
          </p:cNvSpPr>
          <p:nvPr>
            <p:ph type="title"/>
          </p:nvPr>
        </p:nvSpPr>
        <p:spPr/>
        <p:txBody>
          <a:bodyPr/>
          <a:lstStyle/>
          <a:p>
            <a:r>
              <a:rPr lang="zh-CN" altLang="en-US" dirty="0"/>
              <a:t>自动售票机</a:t>
            </a:r>
            <a:endParaRPr lang="en-US" dirty="0"/>
          </a:p>
        </p:txBody>
      </p:sp>
      <p:sp>
        <p:nvSpPr>
          <p:cNvPr id="3" name="内容占位符 2">
            <a:extLst>
              <a:ext uri="{FF2B5EF4-FFF2-40B4-BE49-F238E27FC236}">
                <a16:creationId xmlns:a16="http://schemas.microsoft.com/office/drawing/2014/main" id="{099DDB16-76CA-4F67-8C0C-791A4CFC21AF}"/>
              </a:ext>
            </a:extLst>
          </p:cNvPr>
          <p:cNvSpPr>
            <a:spLocks noGrp="1"/>
          </p:cNvSpPr>
          <p:nvPr>
            <p:ph idx="1"/>
          </p:nvPr>
        </p:nvSpPr>
        <p:spPr/>
        <p:txBody>
          <a:bodyPr>
            <a:normAutofit lnSpcReduction="10000"/>
          </a:bodyPr>
          <a:lstStyle/>
          <a:p>
            <a:pPr lvl="0"/>
            <a:r>
              <a:rPr lang="zh-CN" altLang="en-US" dirty="0"/>
              <a:t>输入：投币口和选择按钮是自动售票机的输入设备。</a:t>
            </a:r>
            <a:endParaRPr lang="en-US" dirty="0"/>
          </a:p>
          <a:p>
            <a:pPr lvl="0"/>
            <a:r>
              <a:rPr lang="zh-CN" altLang="en-US" dirty="0"/>
              <a:t>处理：当您进行选择时，自动售票机会执行以下几个步骤：验证是否有满足条件的票、验证身份信息、检查和验证是否收到足够的资金、修改数据库、计算差额。执行所有这些步骤的机器部分可以被认为是处理器。</a:t>
            </a:r>
            <a:endParaRPr lang="en-US" dirty="0"/>
          </a:p>
          <a:p>
            <a:pPr lvl="0"/>
            <a:r>
              <a:rPr lang="zh-CN" altLang="en-US" dirty="0"/>
              <a:t>输出：自动售票机显示结果、打印票。</a:t>
            </a:r>
            <a:endParaRPr lang="en-US" dirty="0"/>
          </a:p>
          <a:p>
            <a:pPr lvl="0"/>
            <a:r>
              <a:rPr lang="zh-CN" altLang="en-US" dirty="0"/>
              <a:t>记忆：自动售票机需要在某个地方保存诸如票的库存、价格等信息。</a:t>
            </a:r>
            <a:endParaRPr lang="en-US" dirty="0"/>
          </a:p>
        </p:txBody>
      </p:sp>
    </p:spTree>
    <p:extLst>
      <p:ext uri="{BB962C8B-B14F-4D97-AF65-F5344CB8AC3E}">
        <p14:creationId xmlns:p14="http://schemas.microsoft.com/office/powerpoint/2010/main" val="30890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10E17-03DE-4481-9351-2393367AB513}"/>
              </a:ext>
            </a:extLst>
          </p:cNvPr>
          <p:cNvSpPr>
            <a:spLocks noGrp="1"/>
          </p:cNvSpPr>
          <p:nvPr>
            <p:ph type="title"/>
          </p:nvPr>
        </p:nvSpPr>
        <p:spPr/>
        <p:txBody>
          <a:bodyPr/>
          <a:lstStyle/>
          <a:p>
            <a:r>
              <a:rPr lang="zh-CN" altLang="en-US" dirty="0"/>
              <a:t>算法、程序和编程</a:t>
            </a:r>
            <a:endParaRPr lang="en-US" dirty="0"/>
          </a:p>
        </p:txBody>
      </p:sp>
      <p:sp>
        <p:nvSpPr>
          <p:cNvPr id="3" name="内容占位符 2">
            <a:extLst>
              <a:ext uri="{FF2B5EF4-FFF2-40B4-BE49-F238E27FC236}">
                <a16:creationId xmlns:a16="http://schemas.microsoft.com/office/drawing/2014/main" id="{0BDEB02C-B9B4-4E82-A4C3-6C70E7CB4BB4}"/>
              </a:ext>
            </a:extLst>
          </p:cNvPr>
          <p:cNvSpPr>
            <a:spLocks noGrp="1"/>
          </p:cNvSpPr>
          <p:nvPr>
            <p:ph idx="1"/>
          </p:nvPr>
        </p:nvSpPr>
        <p:spPr/>
        <p:txBody>
          <a:bodyPr/>
          <a:lstStyle/>
          <a:p>
            <a:r>
              <a:rPr lang="zh-CN" altLang="en-US" dirty="0"/>
              <a:t>算法是完成某个任务或解决某个问题的一系列步骤（指令）。</a:t>
            </a:r>
            <a:endParaRPr lang="en-US" altLang="zh-CN" dirty="0"/>
          </a:p>
          <a:p>
            <a:pPr marL="0" indent="0">
              <a:buNone/>
            </a:pPr>
            <a:r>
              <a:rPr lang="en-US" altLang="zh-CN" dirty="0"/>
              <a:t>    </a:t>
            </a:r>
            <a:r>
              <a:rPr lang="zh-CN" altLang="en-US" dirty="0"/>
              <a:t>如一道菜</a:t>
            </a:r>
            <a:r>
              <a:rPr lang="en-US" dirty="0"/>
              <a:t>(</a:t>
            </a:r>
            <a:r>
              <a:rPr lang="zh-CN" altLang="en-US" dirty="0"/>
              <a:t>满汉全席</a:t>
            </a:r>
            <a:r>
              <a:rPr lang="en-US" dirty="0"/>
              <a:t>)</a:t>
            </a:r>
            <a:r>
              <a:rPr lang="zh-CN" altLang="en-US" dirty="0"/>
              <a:t>的制作过程说明、祖冲之计算圆周率的方法等。</a:t>
            </a:r>
            <a:endParaRPr lang="en-US" altLang="zh-CN" dirty="0"/>
          </a:p>
          <a:p>
            <a:r>
              <a:rPr lang="zh-CN" altLang="en-US" dirty="0"/>
              <a:t>程序和编程：</a:t>
            </a:r>
            <a:endParaRPr lang="en-US" altLang="zh-CN" dirty="0"/>
          </a:p>
          <a:p>
            <a:pPr marL="0" indent="0">
              <a:buNone/>
            </a:pPr>
            <a:r>
              <a:rPr lang="en-US" altLang="zh-CN" dirty="0"/>
              <a:t>    </a:t>
            </a:r>
            <a:r>
              <a:rPr lang="zh-CN" altLang="en-US" dirty="0"/>
              <a:t>程序就是算法在计算机中的表示和实现。</a:t>
            </a:r>
            <a:endParaRPr lang="en-US" altLang="zh-CN" dirty="0"/>
          </a:p>
          <a:p>
            <a:pPr marL="0" indent="0">
              <a:buNone/>
            </a:pPr>
            <a:r>
              <a:rPr lang="zh-CN" altLang="en-US" dirty="0"/>
              <a:t>    编程就是如何用计算机的指令来表示算法，即将算法转换成计算机可以执行的程序。</a:t>
            </a:r>
            <a:endParaRPr lang="en-US" altLang="zh-CN" dirty="0"/>
          </a:p>
          <a:p>
            <a:pPr marL="0" indent="0">
              <a:buNone/>
            </a:pPr>
            <a:endParaRPr lang="en-US" dirty="0"/>
          </a:p>
          <a:p>
            <a:endParaRPr lang="en-US" b="1" dirty="0"/>
          </a:p>
          <a:p>
            <a:endParaRPr lang="en-US" dirty="0"/>
          </a:p>
          <a:p>
            <a:endParaRPr lang="en-US" dirty="0"/>
          </a:p>
        </p:txBody>
      </p:sp>
    </p:spTree>
    <p:extLst>
      <p:ext uri="{BB962C8B-B14F-4D97-AF65-F5344CB8AC3E}">
        <p14:creationId xmlns:p14="http://schemas.microsoft.com/office/powerpoint/2010/main" val="22570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BF4E3-6128-4BF4-AE6C-D5819A890579}"/>
              </a:ext>
            </a:extLst>
          </p:cNvPr>
          <p:cNvSpPr>
            <a:spLocks noGrp="1"/>
          </p:cNvSpPr>
          <p:nvPr>
            <p:ph type="title"/>
          </p:nvPr>
        </p:nvSpPr>
        <p:spPr/>
        <p:txBody>
          <a:bodyPr/>
          <a:lstStyle/>
          <a:p>
            <a:r>
              <a:rPr lang="en-US" altLang="zh-CN" dirty="0"/>
              <a:t>C++</a:t>
            </a:r>
            <a:r>
              <a:rPr lang="zh-CN" altLang="en-US" dirty="0"/>
              <a:t>语言</a:t>
            </a:r>
          </a:p>
        </p:txBody>
      </p:sp>
      <p:sp>
        <p:nvSpPr>
          <p:cNvPr id="3" name="内容占位符 2">
            <a:extLst>
              <a:ext uri="{FF2B5EF4-FFF2-40B4-BE49-F238E27FC236}">
                <a16:creationId xmlns:a16="http://schemas.microsoft.com/office/drawing/2014/main" id="{C6180293-1F5C-4E04-9393-50F87EAF6ABA}"/>
              </a:ext>
            </a:extLst>
          </p:cNvPr>
          <p:cNvSpPr>
            <a:spLocks noGrp="1"/>
          </p:cNvSpPr>
          <p:nvPr>
            <p:ph idx="1"/>
          </p:nvPr>
        </p:nvSpPr>
        <p:spPr/>
        <p:txBody>
          <a:bodyPr/>
          <a:lstStyle/>
          <a:p>
            <a:r>
              <a:rPr lang="en-US" altLang="zh-CN" dirty="0"/>
              <a:t>C++</a:t>
            </a:r>
            <a:r>
              <a:rPr lang="zh-CN" altLang="en-US" dirty="0"/>
              <a:t>语言是对</a:t>
            </a:r>
            <a:r>
              <a:rPr lang="en-US" altLang="zh-CN" dirty="0"/>
              <a:t>C</a:t>
            </a:r>
            <a:r>
              <a:rPr lang="zh-CN" altLang="en-US" dirty="0"/>
              <a:t>语言的扩展和增强</a:t>
            </a:r>
            <a:r>
              <a:rPr lang="en-US" altLang="zh-CN" dirty="0"/>
              <a:t>: </a:t>
            </a:r>
            <a:r>
              <a:rPr lang="zh-CN" altLang="en-US" b="1" dirty="0"/>
              <a:t>面向对象</a:t>
            </a:r>
            <a:r>
              <a:rPr lang="zh-CN" altLang="en-US" dirty="0"/>
              <a:t>、</a:t>
            </a:r>
            <a:r>
              <a:rPr lang="zh-CN" altLang="en-US" b="1" dirty="0"/>
              <a:t>通用算法</a:t>
            </a:r>
            <a:r>
              <a:rPr lang="zh-CN" altLang="en-US" dirty="0"/>
              <a:t>（泛型编程）</a:t>
            </a:r>
            <a:endParaRPr lang="en-US" altLang="zh-CN" dirty="0"/>
          </a:p>
          <a:p>
            <a:r>
              <a:rPr lang="en-US" altLang="zh-CN" dirty="0"/>
              <a:t>1979</a:t>
            </a:r>
            <a:r>
              <a:rPr lang="zh-CN" altLang="en-US" dirty="0"/>
              <a:t>年，贝尔实验室</a:t>
            </a:r>
            <a:r>
              <a:rPr lang="en-US" altLang="zh-CN" dirty="0"/>
              <a:t>Bjarne </a:t>
            </a:r>
            <a:r>
              <a:rPr lang="en-US" altLang="zh-CN" dirty="0" err="1"/>
              <a:t>Stroustrup</a:t>
            </a:r>
            <a:r>
              <a:rPr lang="en-US" altLang="zh-CN" dirty="0"/>
              <a:t>(C++</a:t>
            </a:r>
            <a:r>
              <a:rPr lang="zh-CN" altLang="en-US" dirty="0"/>
              <a:t>之父，现在</a:t>
            </a:r>
            <a:r>
              <a:rPr lang="en-US" altLang="zh-CN" dirty="0"/>
              <a:t>Texas A&amp;M)</a:t>
            </a:r>
            <a:r>
              <a:rPr lang="zh-CN" altLang="en-US" dirty="0"/>
              <a:t>发明。</a:t>
            </a:r>
            <a:endParaRPr lang="en-US" altLang="zh-CN" dirty="0"/>
          </a:p>
          <a:p>
            <a:r>
              <a:rPr lang="en-US" altLang="zh-CN" dirty="0"/>
              <a:t>1998</a:t>
            </a:r>
            <a:r>
              <a:rPr lang="zh-CN" altLang="en-US" dirty="0"/>
              <a:t>年被</a:t>
            </a:r>
            <a:r>
              <a:rPr lang="en-US" altLang="zh-CN" dirty="0"/>
              <a:t>ISO</a:t>
            </a:r>
            <a:r>
              <a:rPr lang="zh-CN" altLang="en-US" dirty="0"/>
              <a:t>委员会批准，</a:t>
            </a:r>
            <a:r>
              <a:rPr lang="en-US" altLang="zh-CN" dirty="0"/>
              <a:t>2003</a:t>
            </a:r>
            <a:r>
              <a:rPr lang="zh-CN" altLang="en-US" dirty="0"/>
              <a:t>发布了修正版。</a:t>
            </a:r>
            <a:r>
              <a:rPr lang="en-US" altLang="zh-CN" dirty="0"/>
              <a:t>2011</a:t>
            </a:r>
            <a:r>
              <a:rPr lang="zh-CN" altLang="en-US" dirty="0"/>
              <a:t>开始增加了很多新特征：</a:t>
            </a:r>
            <a:r>
              <a:rPr lang="en-US" altLang="zh-CN" dirty="0"/>
              <a:t>C++11</a:t>
            </a:r>
            <a:r>
              <a:rPr lang="zh-CN" altLang="en-US" dirty="0"/>
              <a:t>、</a:t>
            </a:r>
            <a:r>
              <a:rPr lang="en-US" altLang="zh-CN" dirty="0"/>
              <a:t>C++14</a:t>
            </a:r>
            <a:r>
              <a:rPr lang="zh-CN" altLang="en-US" dirty="0"/>
              <a:t>、</a:t>
            </a:r>
            <a:r>
              <a:rPr lang="en-US" altLang="zh-CN" dirty="0"/>
              <a:t>C++17</a:t>
            </a:r>
            <a:r>
              <a:rPr lang="zh-CN" altLang="en-US" dirty="0"/>
              <a:t>、</a:t>
            </a:r>
            <a:r>
              <a:rPr lang="en-US" altLang="zh-CN" dirty="0"/>
              <a:t>C++20</a:t>
            </a:r>
            <a:r>
              <a:rPr lang="zh-CN" altLang="en-US" dirty="0"/>
              <a:t>、</a:t>
            </a:r>
            <a:r>
              <a:rPr lang="en-US" altLang="zh-CN" dirty="0"/>
              <a:t>C++23</a:t>
            </a:r>
            <a:r>
              <a:rPr lang="zh-CN" altLang="en-US" dirty="0"/>
              <a:t>。</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162892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BBA69-6D51-4C96-A79F-84C53B4CB5C1}"/>
              </a:ext>
            </a:extLst>
          </p:cNvPr>
          <p:cNvSpPr>
            <a:spLocks noGrp="1"/>
          </p:cNvSpPr>
          <p:nvPr>
            <p:ph type="title"/>
          </p:nvPr>
        </p:nvSpPr>
        <p:spPr/>
        <p:txBody>
          <a:bodyPr/>
          <a:lstStyle/>
          <a:p>
            <a:r>
              <a:rPr lang="zh-CN" altLang="en-US" b="1" dirty="0"/>
              <a:t>二进制</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11C2F98-BDBC-44E9-B593-62AD8E312989}"/>
                  </a:ext>
                </a:extLst>
              </p:cNvPr>
              <p:cNvSpPr>
                <a:spLocks noGrp="1"/>
              </p:cNvSpPr>
              <p:nvPr>
                <p:ph idx="1"/>
              </p:nvPr>
            </p:nvSpPr>
            <p:spPr/>
            <p:txBody>
              <a:bodyPr>
                <a:normAutofit fontScale="92500"/>
              </a:bodyPr>
              <a:lstStyle/>
              <a:p>
                <a:r>
                  <a:rPr lang="zh-CN" altLang="en-US" dirty="0"/>
                  <a:t>晶体管只有</a:t>
                </a:r>
                <a:r>
                  <a:rPr lang="en-US" dirty="0"/>
                  <a:t>“</a:t>
                </a:r>
                <a:r>
                  <a:rPr lang="zh-CN" altLang="en-US" dirty="0"/>
                  <a:t>开</a:t>
                </a:r>
                <a:r>
                  <a:rPr lang="en-US" dirty="0"/>
                  <a:t>”</a:t>
                </a:r>
                <a:r>
                  <a:rPr lang="zh-CN" altLang="en-US" dirty="0"/>
                  <a:t>和</a:t>
                </a:r>
                <a:r>
                  <a:rPr lang="en-US" dirty="0"/>
                  <a:t>“</a:t>
                </a:r>
                <a:r>
                  <a:rPr lang="zh-CN" altLang="en-US" dirty="0"/>
                  <a:t>关</a:t>
                </a:r>
                <a:r>
                  <a:rPr lang="en-US" dirty="0"/>
                  <a:t>”</a:t>
                </a:r>
                <a:r>
                  <a:rPr lang="zh-CN" altLang="en-US" dirty="0"/>
                  <a:t>两种状态，</a:t>
                </a:r>
                <a:r>
                  <a:rPr lang="en-US" dirty="0"/>
                  <a:t>1</a:t>
                </a:r>
                <a:r>
                  <a:rPr lang="zh-CN" altLang="en-US" dirty="0"/>
                  <a:t>个晶体管元器件只能表示</a:t>
                </a:r>
                <a:r>
                  <a:rPr lang="en-US" dirty="0"/>
                  <a:t>1</a:t>
                </a:r>
                <a:r>
                  <a:rPr lang="zh-CN" altLang="en-US" dirty="0"/>
                  <a:t>位二进制数（</a:t>
                </a:r>
                <a:r>
                  <a:rPr lang="en-US" dirty="0"/>
                  <a:t>0</a:t>
                </a:r>
                <a:r>
                  <a:rPr lang="zh-CN" altLang="en-US" dirty="0"/>
                  <a:t>或</a:t>
                </a:r>
                <a:r>
                  <a:rPr lang="en-US" dirty="0"/>
                  <a:t>1</a:t>
                </a:r>
                <a:r>
                  <a:rPr lang="zh-CN" altLang="en-US" dirty="0"/>
                  <a:t>），称为</a:t>
                </a:r>
                <a:r>
                  <a:rPr lang="en-US" dirty="0"/>
                  <a:t>1</a:t>
                </a:r>
                <a:r>
                  <a:rPr lang="zh-CN" altLang="en-US" b="1" dirty="0"/>
                  <a:t>比特</a:t>
                </a:r>
                <a:r>
                  <a:rPr lang="zh-CN" altLang="en-US" dirty="0"/>
                  <a:t>（</a:t>
                </a:r>
                <a:r>
                  <a:rPr lang="en-US" b="1" dirty="0"/>
                  <a:t>Bit</a:t>
                </a:r>
                <a:r>
                  <a:rPr lang="zh-CN" altLang="en-US" dirty="0"/>
                  <a:t>）或</a:t>
                </a:r>
                <a:r>
                  <a:rPr lang="en-US" dirty="0"/>
                  <a:t>1</a:t>
                </a:r>
                <a:r>
                  <a:rPr lang="zh-CN" altLang="en-US" dirty="0"/>
                  <a:t>位</a:t>
                </a:r>
                <a:endParaRPr lang="en-US" altLang="zh-CN" dirty="0"/>
              </a:p>
              <a:p>
                <a:r>
                  <a:rPr lang="en-US" dirty="0"/>
                  <a:t>8</a:t>
                </a:r>
                <a:r>
                  <a:rPr lang="zh-CN" altLang="en-US" dirty="0"/>
                  <a:t>个元器件可以表示</a:t>
                </a:r>
                <a:r>
                  <a:rPr lang="en-US" dirty="0"/>
                  <a:t>8</a:t>
                </a:r>
                <a:r>
                  <a:rPr lang="zh-CN" altLang="en-US" dirty="0"/>
                  <a:t>位二进制数字，即可表示有</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8</m:t>
                        </m:r>
                      </m:sup>
                    </m:sSup>
                  </m:oMath>
                </a14:m>
                <a:r>
                  <a:rPr lang="zh-CN" altLang="en-US" dirty="0"/>
                  <a:t>个不同的数值。</a:t>
                </a:r>
                <a:r>
                  <a:rPr lang="en-US" dirty="0"/>
                  <a:t>8</a:t>
                </a:r>
                <a:r>
                  <a:rPr lang="zh-CN" altLang="en-US" dirty="0"/>
                  <a:t>位二进制数，称为</a:t>
                </a:r>
                <a:r>
                  <a:rPr lang="en-US" dirty="0"/>
                  <a:t>1</a:t>
                </a:r>
                <a:r>
                  <a:rPr lang="zh-CN" altLang="en-US" b="1" dirty="0"/>
                  <a:t>字节</a:t>
                </a:r>
                <a:r>
                  <a:rPr lang="zh-CN" altLang="en-US" dirty="0"/>
                  <a:t>（</a:t>
                </a:r>
                <a:r>
                  <a:rPr lang="en-US" b="1" dirty="0"/>
                  <a:t>Byte</a:t>
                </a:r>
                <a:r>
                  <a:rPr lang="zh-CN" altLang="en-US" dirty="0"/>
                  <a:t>）。</a:t>
                </a:r>
                <a:endParaRPr lang="en-US" altLang="zh-CN" dirty="0"/>
              </a:p>
              <a:p>
                <a:r>
                  <a:rPr lang="en-US" dirty="0"/>
                  <a:t>16</a:t>
                </a:r>
                <a:r>
                  <a:rPr lang="zh-CN" altLang="en-US" dirty="0"/>
                  <a:t>个元器件可以表示</a:t>
                </a:r>
                <a:r>
                  <a:rPr lang="en-US" dirty="0"/>
                  <a:t>16</a:t>
                </a:r>
                <a:r>
                  <a:rPr lang="zh-CN" altLang="en-US" dirty="0"/>
                  <a:t>位二进制数，即</a:t>
                </a:r>
                <a:r>
                  <a:rPr lang="en-US" dirty="0"/>
                  <a:t>2Byte</a:t>
                </a:r>
                <a:r>
                  <a:rPr lang="zh-CN" altLang="en-US" dirty="0"/>
                  <a:t>，</a:t>
                </a:r>
                <a:r>
                  <a:rPr lang="en-US" dirty="0"/>
                  <a:t>…</a:t>
                </a:r>
                <a:r>
                  <a:rPr lang="zh-CN" altLang="en-US" dirty="0"/>
                  <a:t>。</a:t>
                </a:r>
                <a:endParaRPr lang="en-US" dirty="0"/>
              </a:p>
              <a:p>
                <a:pPr marL="0" indent="0">
                  <a:buNone/>
                </a:pPr>
                <a:r>
                  <a:rPr lang="en-US" dirty="0"/>
                  <a:t>    8×1024</a:t>
                </a:r>
                <a:r>
                  <a:rPr lang="zh-CN" altLang="en-US" dirty="0"/>
                  <a:t>个元器件就可以表示</a:t>
                </a:r>
                <a:r>
                  <a:rPr lang="en-US" dirty="0"/>
                  <a:t>1024Byte</a:t>
                </a:r>
                <a:r>
                  <a:rPr lang="zh-CN" altLang="en-US" dirty="0"/>
                  <a:t>，即</a:t>
                </a:r>
                <a:r>
                  <a:rPr lang="en-US" dirty="0"/>
                  <a:t>1KB</a:t>
                </a:r>
                <a:br>
                  <a:rPr lang="en-US" dirty="0"/>
                </a:br>
                <a:r>
                  <a:rPr lang="en-US" dirty="0"/>
                  <a:t>    8×1024×1024</a:t>
                </a:r>
                <a:r>
                  <a:rPr lang="zh-CN" altLang="en-US" dirty="0"/>
                  <a:t>个元器件就可以表示</a:t>
                </a:r>
                <a:r>
                  <a:rPr lang="en-US" dirty="0"/>
                  <a:t>1024KB</a:t>
                </a:r>
                <a:r>
                  <a:rPr lang="zh-CN" altLang="en-US" dirty="0"/>
                  <a:t>，即</a:t>
                </a:r>
                <a:r>
                  <a:rPr lang="en-US" dirty="0"/>
                  <a:t>1MB</a:t>
                </a:r>
                <a:br>
                  <a:rPr lang="en-US" dirty="0"/>
                </a:br>
                <a:r>
                  <a:rPr lang="en-US" dirty="0"/>
                  <a:t>    8×1024×1024×1024</a:t>
                </a:r>
                <a:r>
                  <a:rPr lang="zh-CN" altLang="en-US" dirty="0"/>
                  <a:t>个元器件就可以表示</a:t>
                </a:r>
                <a:r>
                  <a:rPr lang="en-US" dirty="0"/>
                  <a:t>1024MB</a:t>
                </a:r>
                <a:r>
                  <a:rPr lang="zh-CN" altLang="en-US" dirty="0"/>
                  <a:t>，即</a:t>
                </a:r>
                <a:r>
                  <a:rPr lang="en-US" dirty="0"/>
                  <a:t>1GB</a:t>
                </a:r>
              </a:p>
              <a:p>
                <a:pPr marL="0" indent="0">
                  <a:buNone/>
                </a:pPr>
                <a:endParaRPr lang="en-US" dirty="0"/>
              </a:p>
            </p:txBody>
          </p:sp>
        </mc:Choice>
        <mc:Fallback xmlns="">
          <p:sp>
            <p:nvSpPr>
              <p:cNvPr id="3" name="内容占位符 2">
                <a:extLst>
                  <a:ext uri="{FF2B5EF4-FFF2-40B4-BE49-F238E27FC236}">
                    <a16:creationId xmlns:a16="http://schemas.microsoft.com/office/drawing/2014/main" id="{F11C2F98-BDBC-44E9-B593-62AD8E312989}"/>
                  </a:ext>
                </a:extLst>
              </p:cNvPr>
              <p:cNvSpPr>
                <a:spLocks noGrp="1" noRot="1" noChangeAspect="1" noMove="1" noResize="1" noEditPoints="1" noAdjustHandles="1" noChangeArrowheads="1" noChangeShapeType="1" noTextEdit="1"/>
              </p:cNvSpPr>
              <p:nvPr>
                <p:ph idx="1"/>
              </p:nvPr>
            </p:nvSpPr>
            <p:spPr>
              <a:blipFill>
                <a:blip r:embed="rId2"/>
                <a:stretch>
                  <a:fillRect l="-928" t="-272"/>
                </a:stretch>
              </a:blipFill>
            </p:spPr>
            <p:txBody>
              <a:bodyPr/>
              <a:lstStyle/>
              <a:p>
                <a:r>
                  <a:rPr lang="en-US">
                    <a:noFill/>
                  </a:rPr>
                  <a:t> </a:t>
                </a:r>
              </a:p>
            </p:txBody>
          </p:sp>
        </mc:Fallback>
      </mc:AlternateContent>
    </p:spTree>
    <p:extLst>
      <p:ext uri="{BB962C8B-B14F-4D97-AF65-F5344CB8AC3E}">
        <p14:creationId xmlns:p14="http://schemas.microsoft.com/office/powerpoint/2010/main" val="193137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编程语言</a:t>
            </a:r>
          </a:p>
        </p:txBody>
      </p:sp>
      <p:sp>
        <p:nvSpPr>
          <p:cNvPr id="3" name="内容占位符 2"/>
          <p:cNvSpPr>
            <a:spLocks noGrp="1"/>
          </p:cNvSpPr>
          <p:nvPr>
            <p:ph idx="1"/>
          </p:nvPr>
        </p:nvSpPr>
        <p:spPr>
          <a:xfrm>
            <a:off x="838200" y="1690688"/>
            <a:ext cx="10855036" cy="2476198"/>
          </a:xfrm>
        </p:spPr>
        <p:txBody>
          <a:bodyPr>
            <a:normAutofit/>
          </a:bodyPr>
          <a:lstStyle/>
          <a:p>
            <a:r>
              <a:rPr lang="zh-CN" altLang="en-US" dirty="0"/>
              <a:t>表示指令和数据的规则。如同人类语言：英语、汉语都有一套语法规则。</a:t>
            </a:r>
            <a:endParaRPr lang="en-US" altLang="zh-CN" dirty="0"/>
          </a:p>
          <a:p>
            <a:endParaRPr lang="en-US" altLang="zh-CN" dirty="0"/>
          </a:p>
          <a:p>
            <a:r>
              <a:rPr lang="zh-CN" altLang="en-US" dirty="0"/>
              <a:t>机器语言、汇编语言、高级语言</a:t>
            </a:r>
            <a:endParaRPr lang="en-US" altLang="zh-CN" dirty="0"/>
          </a:p>
        </p:txBody>
      </p:sp>
    </p:spTree>
    <p:extLst>
      <p:ext uri="{BB962C8B-B14F-4D97-AF65-F5344CB8AC3E}">
        <p14:creationId xmlns:p14="http://schemas.microsoft.com/office/powerpoint/2010/main" val="162293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051BC-21B8-4FF6-BAFE-353B16359064}"/>
              </a:ext>
            </a:extLst>
          </p:cNvPr>
          <p:cNvSpPr>
            <a:spLocks noGrp="1"/>
          </p:cNvSpPr>
          <p:nvPr>
            <p:ph type="title"/>
          </p:nvPr>
        </p:nvSpPr>
        <p:spPr/>
        <p:txBody>
          <a:bodyPr/>
          <a:lstStyle/>
          <a:p>
            <a:r>
              <a:rPr lang="zh-CN" altLang="en-US" b="1" dirty="0"/>
              <a:t>机器语言</a:t>
            </a:r>
            <a:r>
              <a:rPr lang="en-US" b="1" dirty="0"/>
              <a:t>(machine language)</a:t>
            </a:r>
            <a:endParaRPr lang="en-US" dirty="0"/>
          </a:p>
        </p:txBody>
      </p:sp>
      <p:sp>
        <p:nvSpPr>
          <p:cNvPr id="3" name="内容占位符 2">
            <a:extLst>
              <a:ext uri="{FF2B5EF4-FFF2-40B4-BE49-F238E27FC236}">
                <a16:creationId xmlns:a16="http://schemas.microsoft.com/office/drawing/2014/main" id="{CF62F02D-46E9-4C14-A715-055C89D24912}"/>
              </a:ext>
            </a:extLst>
          </p:cNvPr>
          <p:cNvSpPr>
            <a:spLocks noGrp="1"/>
          </p:cNvSpPr>
          <p:nvPr>
            <p:ph idx="1"/>
          </p:nvPr>
        </p:nvSpPr>
        <p:spPr/>
        <p:txBody>
          <a:bodyPr/>
          <a:lstStyle/>
          <a:p>
            <a:r>
              <a:rPr lang="zh-CN" altLang="en-US" dirty="0"/>
              <a:t>机器语言是用</a:t>
            </a:r>
            <a:r>
              <a:rPr lang="en-US" altLang="zh-CN" dirty="0"/>
              <a:t>0</a:t>
            </a:r>
            <a:r>
              <a:rPr lang="zh-CN" altLang="en-US" dirty="0"/>
              <a:t>和</a:t>
            </a:r>
            <a:r>
              <a:rPr lang="en-US" altLang="zh-CN" dirty="0"/>
              <a:t>1</a:t>
            </a:r>
            <a:r>
              <a:rPr lang="zh-CN" altLang="en-US" dirty="0"/>
              <a:t>表示指令和数据，因为计算机只能识别</a:t>
            </a:r>
            <a:r>
              <a:rPr lang="en-US" altLang="zh-CN" dirty="0"/>
              <a:t>0</a:t>
            </a:r>
            <a:r>
              <a:rPr lang="zh-CN" altLang="en-US" dirty="0"/>
              <a:t>和</a:t>
            </a:r>
            <a:r>
              <a:rPr lang="en-US" altLang="zh-CN" dirty="0"/>
              <a:t>1</a:t>
            </a:r>
            <a:r>
              <a:rPr lang="zh-CN" altLang="en-US" dirty="0"/>
              <a:t>。这种二进制代码表示的计算机能直接识别和执行的一种机器指令集合，称为</a:t>
            </a:r>
            <a:r>
              <a:rPr lang="zh-CN" altLang="en-US" b="1" dirty="0"/>
              <a:t>机器语言</a:t>
            </a:r>
            <a:r>
              <a:rPr lang="zh-CN" altLang="en-US" dirty="0"/>
              <a:t>。</a:t>
            </a:r>
            <a:endParaRPr lang="en-US" dirty="0"/>
          </a:p>
          <a:p>
            <a:r>
              <a:rPr lang="zh-CN" altLang="en-US" dirty="0"/>
              <a:t>下面是将</a:t>
            </a:r>
            <a:r>
              <a:rPr lang="en-US" dirty="0"/>
              <a:t>17</a:t>
            </a:r>
            <a:r>
              <a:rPr lang="zh-CN" altLang="en-US" dirty="0"/>
              <a:t>和</a:t>
            </a:r>
            <a:r>
              <a:rPr lang="en-US" dirty="0"/>
              <a:t>20</a:t>
            </a:r>
            <a:r>
              <a:rPr lang="zh-CN" altLang="en-US" dirty="0"/>
              <a:t>相加的机器指令（采用</a:t>
            </a:r>
            <a:r>
              <a:rPr lang="en-US" dirty="0"/>
              <a:t>Intel 8086</a:t>
            </a:r>
            <a:r>
              <a:rPr lang="zh-CN" altLang="en-US" dirty="0"/>
              <a:t>机器语言，</a:t>
            </a:r>
            <a:r>
              <a:rPr lang="en-US" dirty="0"/>
              <a:t>Intel Pentium</a:t>
            </a:r>
            <a:r>
              <a:rPr lang="zh-CN" altLang="en-US" dirty="0"/>
              <a:t>机器语言的子集）：</a:t>
            </a:r>
            <a:endParaRPr lang="en-US" dirty="0"/>
          </a:p>
          <a:p>
            <a:endParaRPr lang="en-US" dirty="0"/>
          </a:p>
        </p:txBody>
      </p:sp>
      <p:sp>
        <p:nvSpPr>
          <p:cNvPr id="4" name="文本框 3">
            <a:extLst>
              <a:ext uri="{FF2B5EF4-FFF2-40B4-BE49-F238E27FC236}">
                <a16:creationId xmlns:a16="http://schemas.microsoft.com/office/drawing/2014/main" id="{23E0B21C-6596-435E-B631-5D51596811A5}"/>
              </a:ext>
            </a:extLst>
          </p:cNvPr>
          <p:cNvSpPr txBox="1"/>
          <p:nvPr/>
        </p:nvSpPr>
        <p:spPr>
          <a:xfrm>
            <a:off x="1388964" y="4574572"/>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425354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汇编语言</a:t>
            </a:r>
          </a:p>
        </p:txBody>
      </p:sp>
      <p:sp>
        <p:nvSpPr>
          <p:cNvPr id="3" name="内容占位符 2"/>
          <p:cNvSpPr>
            <a:spLocks noGrp="1"/>
          </p:cNvSpPr>
          <p:nvPr>
            <p:ph idx="1"/>
          </p:nvPr>
        </p:nvSpPr>
        <p:spPr>
          <a:xfrm>
            <a:off x="838200" y="1690687"/>
            <a:ext cx="10855036" cy="739997"/>
          </a:xfrm>
        </p:spPr>
        <p:txBody>
          <a:bodyPr>
            <a:normAutofit/>
          </a:bodyPr>
          <a:lstStyle/>
          <a:p>
            <a:r>
              <a:rPr lang="zh-CN" altLang="en-US" dirty="0"/>
              <a:t>机器语言的字符化表示，每</a:t>
            </a:r>
            <a:r>
              <a:rPr lang="zh-CN" altLang="zh-CN" dirty="0"/>
              <a:t>个汇编指令对应一个机器语言指令</a:t>
            </a:r>
            <a:endParaRPr lang="zh-CN" altLang="en-US" dirty="0"/>
          </a:p>
        </p:txBody>
      </p:sp>
      <p:sp>
        <p:nvSpPr>
          <p:cNvPr id="4" name="文本框 3"/>
          <p:cNvSpPr txBox="1"/>
          <p:nvPr/>
        </p:nvSpPr>
        <p:spPr>
          <a:xfrm>
            <a:off x="7473272" y="2595301"/>
            <a:ext cx="3175437" cy="1609030"/>
          </a:xfrm>
          <a:prstGeom prst="rect">
            <a:avLst/>
          </a:prstGeom>
          <a:noFill/>
        </p:spPr>
        <p:txBody>
          <a:bodyPr wrap="square" rtlCol="0">
            <a:spAutoFit/>
          </a:bodyPr>
          <a:lstStyle/>
          <a:p>
            <a:pPr>
              <a:lnSpc>
                <a:spcPct val="120000"/>
              </a:lnSpc>
            </a:pPr>
            <a:r>
              <a:rPr lang="en-US" altLang="zh-CN" sz="2800" dirty="0"/>
              <a:t>MOV AL, 17D</a:t>
            </a:r>
          </a:p>
          <a:p>
            <a:pPr>
              <a:lnSpc>
                <a:spcPct val="120000"/>
              </a:lnSpc>
            </a:pPr>
            <a:r>
              <a:rPr lang="en-US" altLang="zh-CN" sz="2800" dirty="0"/>
              <a:t>ADD AL, 20D</a:t>
            </a:r>
          </a:p>
          <a:p>
            <a:pPr>
              <a:lnSpc>
                <a:spcPct val="120000"/>
              </a:lnSpc>
            </a:pPr>
            <a:r>
              <a:rPr lang="en-US" altLang="zh-CN" sz="2800" dirty="0"/>
              <a:t>MOV [SUM], AL</a:t>
            </a:r>
            <a:endParaRPr lang="zh-CN" altLang="zh-CN" sz="2800" dirty="0"/>
          </a:p>
        </p:txBody>
      </p:sp>
      <p:sp>
        <p:nvSpPr>
          <p:cNvPr id="5" name="文本框 4">
            <a:extLst>
              <a:ext uri="{FF2B5EF4-FFF2-40B4-BE49-F238E27FC236}">
                <a16:creationId xmlns:a16="http://schemas.microsoft.com/office/drawing/2014/main" id="{2A3913E3-9A7D-4736-AD3E-119CC3ED9E00}"/>
              </a:ext>
            </a:extLst>
          </p:cNvPr>
          <p:cNvSpPr txBox="1"/>
          <p:nvPr/>
        </p:nvSpPr>
        <p:spPr>
          <a:xfrm>
            <a:off x="1238493" y="2664749"/>
            <a:ext cx="5555846" cy="1609030"/>
          </a:xfrm>
          <a:prstGeom prst="rect">
            <a:avLst/>
          </a:prstGeom>
          <a:noFill/>
        </p:spPr>
        <p:txBody>
          <a:bodyPr wrap="square" rtlCol="0">
            <a:spAutoFit/>
          </a:bodyPr>
          <a:lstStyle/>
          <a:p>
            <a:pPr>
              <a:lnSpc>
                <a:spcPct val="120000"/>
              </a:lnSpc>
            </a:pPr>
            <a:r>
              <a:rPr lang="en-US" sz="2800" dirty="0"/>
              <a:t>1011 0000 0001 0001</a:t>
            </a:r>
            <a:br>
              <a:rPr lang="en-US" sz="2800" dirty="0"/>
            </a:br>
            <a:r>
              <a:rPr lang="en-US" sz="2800" dirty="0"/>
              <a:t>0000 0100 0001 0100</a:t>
            </a:r>
            <a:br>
              <a:rPr lang="en-US" sz="2800" dirty="0"/>
            </a:br>
            <a:r>
              <a:rPr lang="en-US" sz="2800" dirty="0"/>
              <a:t>1010 0010 0100 1000 0000 0000</a:t>
            </a:r>
            <a:endParaRPr lang="zh-CN" altLang="zh-CN" sz="2800" dirty="0"/>
          </a:p>
        </p:txBody>
      </p:sp>
    </p:spTree>
    <p:extLst>
      <p:ext uri="{BB962C8B-B14F-4D97-AF65-F5344CB8AC3E}">
        <p14:creationId xmlns:p14="http://schemas.microsoft.com/office/powerpoint/2010/main" val="26572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高级语言</a:t>
            </a:r>
          </a:p>
        </p:txBody>
      </p:sp>
      <p:sp>
        <p:nvSpPr>
          <p:cNvPr id="3" name="内容占位符 2"/>
          <p:cNvSpPr>
            <a:spLocks noGrp="1"/>
          </p:cNvSpPr>
          <p:nvPr>
            <p:ph idx="1"/>
          </p:nvPr>
        </p:nvSpPr>
        <p:spPr>
          <a:xfrm>
            <a:off x="838200" y="1690687"/>
            <a:ext cx="10855036" cy="1318731"/>
          </a:xfrm>
        </p:spPr>
        <p:txBody>
          <a:bodyPr>
            <a:normAutofit/>
          </a:bodyPr>
          <a:lstStyle/>
          <a:p>
            <a:r>
              <a:rPr lang="zh-CN" altLang="en-US" dirty="0"/>
              <a:t>用类人类语言表示指令和数据。</a:t>
            </a:r>
            <a:endParaRPr lang="en-US" altLang="zh-CN" dirty="0"/>
          </a:p>
          <a:p>
            <a:r>
              <a:rPr lang="en-US" altLang="zh-CN" dirty="0"/>
              <a:t> </a:t>
            </a:r>
            <a:r>
              <a:rPr lang="zh-CN" altLang="en-US" b="1" dirty="0"/>
              <a:t>编译器或解释器</a:t>
            </a:r>
            <a:r>
              <a:rPr lang="zh-CN" altLang="en-US" dirty="0"/>
              <a:t>：将高级语言编程的程序转化为机器指令程序</a:t>
            </a:r>
          </a:p>
        </p:txBody>
      </p:sp>
      <p:sp>
        <p:nvSpPr>
          <p:cNvPr id="4" name="文本框 3"/>
          <p:cNvSpPr txBox="1"/>
          <p:nvPr/>
        </p:nvSpPr>
        <p:spPr>
          <a:xfrm>
            <a:off x="1408488" y="3305097"/>
            <a:ext cx="8146473" cy="574901"/>
          </a:xfrm>
          <a:prstGeom prst="rect">
            <a:avLst/>
          </a:prstGeom>
          <a:noFill/>
        </p:spPr>
        <p:txBody>
          <a:bodyPr wrap="square" rtlCol="0">
            <a:spAutoFit/>
          </a:bodyPr>
          <a:lstStyle/>
          <a:p>
            <a:pPr>
              <a:lnSpc>
                <a:spcPct val="120000"/>
              </a:lnSpc>
            </a:pPr>
            <a:r>
              <a:rPr lang="en-US" altLang="zh-CN" sz="2800" dirty="0"/>
              <a:t>sum = 17 + 20</a:t>
            </a:r>
          </a:p>
        </p:txBody>
      </p:sp>
      <p:grpSp>
        <p:nvGrpSpPr>
          <p:cNvPr id="11" name="组合 10"/>
          <p:cNvGrpSpPr/>
          <p:nvPr/>
        </p:nvGrpSpPr>
        <p:grpSpPr>
          <a:xfrm>
            <a:off x="1258398" y="4234962"/>
            <a:ext cx="8973124" cy="1384995"/>
            <a:chOff x="1281547" y="4836846"/>
            <a:chExt cx="8973124" cy="1384995"/>
          </a:xfrm>
        </p:grpSpPr>
        <p:sp>
          <p:nvSpPr>
            <p:cNvPr id="6" name="文本框 5"/>
            <p:cNvSpPr txBox="1"/>
            <p:nvPr/>
          </p:nvSpPr>
          <p:spPr>
            <a:xfrm>
              <a:off x="1281547" y="4836846"/>
              <a:ext cx="2570017" cy="1384995"/>
            </a:xfrm>
            <a:prstGeom prst="rect">
              <a:avLst/>
            </a:prstGeom>
            <a:noFill/>
            <a:ln w="12700">
              <a:solidFill>
                <a:schemeClr val="accent1"/>
              </a:solidFill>
            </a:ln>
          </p:spPr>
          <p:txBody>
            <a:bodyPr wrap="square" rtlCol="0">
              <a:spAutoFit/>
            </a:bodyPr>
            <a:lstStyle/>
            <a:p>
              <a:pPr algn="ctr"/>
              <a:r>
                <a:rPr lang="zh-CN" altLang="en-US" sz="2800" dirty="0"/>
                <a:t>高级语言的程序</a:t>
              </a:r>
              <a:r>
                <a:rPr lang="en-US" altLang="zh-CN" sz="2800" dirty="0"/>
                <a:t>(</a:t>
              </a:r>
              <a:r>
                <a:rPr lang="zh-CN" altLang="en-US" sz="2800" dirty="0"/>
                <a:t>源代码</a:t>
              </a:r>
              <a:r>
                <a:rPr lang="en-US" altLang="zh-CN" sz="2800" dirty="0"/>
                <a:t>)</a:t>
              </a:r>
            </a:p>
            <a:p>
              <a:pPr algn="ctr"/>
              <a:r>
                <a:rPr lang="en-US" altLang="zh-CN" sz="2800" dirty="0"/>
                <a:t>17+20</a:t>
              </a:r>
              <a:endParaRPr lang="zh-CN" altLang="en-US" sz="2800" dirty="0"/>
            </a:p>
          </p:txBody>
        </p:sp>
        <p:sp>
          <p:nvSpPr>
            <p:cNvPr id="7" name="文本框 6"/>
            <p:cNvSpPr txBox="1"/>
            <p:nvPr/>
          </p:nvSpPr>
          <p:spPr>
            <a:xfrm>
              <a:off x="7684654" y="5099848"/>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8" name="矩形 7"/>
            <p:cNvSpPr/>
            <p:nvPr/>
          </p:nvSpPr>
          <p:spPr>
            <a:xfrm>
              <a:off x="4876800" y="4945946"/>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9" name="右箭头 8"/>
            <p:cNvSpPr/>
            <p:nvPr/>
          </p:nvSpPr>
          <p:spPr>
            <a:xfrm>
              <a:off x="3851564" y="5449455"/>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6659418" y="5458333"/>
              <a:ext cx="979054" cy="172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1861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程序开发步骤</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是一个什么样的问题？输入数据是什么？要产生什么结果？</a:t>
            </a:r>
            <a:endParaRPr lang="en-US" dirty="0"/>
          </a:p>
          <a:p>
            <a:pPr lvl="0"/>
            <a:r>
              <a:rPr lang="zh-CN" altLang="en-US" dirty="0"/>
              <a:t>提出算法：解决这个问题的指令（步骤）序列</a:t>
            </a:r>
            <a:endParaRPr lang="en-US" dirty="0"/>
          </a:p>
          <a:p>
            <a:pPr lvl="0"/>
            <a:r>
              <a:rPr lang="zh-CN" altLang="en-US" dirty="0"/>
              <a:t>编写程序：将算法转换成某种编程语言的程序</a:t>
            </a:r>
            <a:endParaRPr lang="en-US" dirty="0"/>
          </a:p>
          <a:p>
            <a:pPr lvl="0"/>
            <a:r>
              <a:rPr lang="zh-CN" altLang="en-US" dirty="0"/>
              <a:t>测试：各种可能性的不同的输入，是否产生预期的结果</a:t>
            </a:r>
            <a:endParaRPr lang="en-US" dirty="0"/>
          </a:p>
        </p:txBody>
      </p:sp>
    </p:spTree>
    <p:extLst>
      <p:ext uri="{BB962C8B-B14F-4D97-AF65-F5344CB8AC3E}">
        <p14:creationId xmlns:p14="http://schemas.microsoft.com/office/powerpoint/2010/main" val="395695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理解问题</a:t>
            </a:r>
            <a:r>
              <a:rPr lang="en-US" dirty="0"/>
              <a:t>: </a:t>
            </a:r>
            <a:r>
              <a:rPr lang="zh-CN" altLang="en-US" dirty="0"/>
              <a:t>  问题含义、数据表示、输入输出</a:t>
            </a:r>
            <a:endParaRPr lang="en-US" dirty="0"/>
          </a:p>
          <a:p>
            <a:pPr lvl="0"/>
            <a:r>
              <a:rPr lang="zh-CN" altLang="en-US" dirty="0"/>
              <a:t>提出算法：</a:t>
            </a:r>
            <a:endParaRPr lang="en-US" altLang="zh-CN" dirty="0"/>
          </a:p>
          <a:p>
            <a:pPr marL="0" lvl="0" indent="0">
              <a:buNone/>
            </a:pPr>
            <a:r>
              <a:rPr lang="en-US" altLang="zh-CN" dirty="0"/>
              <a:t>     </a:t>
            </a:r>
            <a:r>
              <a:rPr lang="zh-CN" altLang="en-US" dirty="0"/>
              <a:t>用</a:t>
            </a:r>
            <a:r>
              <a:rPr lang="en-US" dirty="0"/>
              <a:t>2</a:t>
            </a:r>
            <a:r>
              <a:rPr lang="zh-CN" altLang="en-US" dirty="0"/>
              <a:t>个数值分别表示总和和数值的个数；</a:t>
            </a:r>
            <a:endParaRPr lang="en-US" altLang="zh-CN" dirty="0"/>
          </a:p>
          <a:p>
            <a:pPr marL="0" lvl="0" indent="0">
              <a:buNone/>
            </a:pPr>
            <a:r>
              <a:rPr lang="en-US" altLang="zh-CN" dirty="0"/>
              <a:t>      </a:t>
            </a:r>
            <a:r>
              <a:rPr lang="zh-CN" altLang="en-US" dirty="0"/>
              <a:t>将输入的这些数累加到总和上；</a:t>
            </a:r>
            <a:endParaRPr lang="en-US" altLang="zh-CN" dirty="0"/>
          </a:p>
          <a:p>
            <a:pPr marL="0" lvl="0" indent="0">
              <a:buNone/>
            </a:pPr>
            <a:r>
              <a:rPr lang="en-US" altLang="zh-CN" dirty="0"/>
              <a:t>      </a:t>
            </a:r>
            <a:r>
              <a:rPr lang="zh-CN" altLang="en-US" dirty="0"/>
              <a:t>最后除以数值的个数，得到平均值。</a:t>
            </a:r>
            <a:endParaRPr lang="en-US" dirty="0"/>
          </a:p>
        </p:txBody>
      </p:sp>
    </p:spTree>
    <p:extLst>
      <p:ext uri="{BB962C8B-B14F-4D97-AF65-F5344CB8AC3E}">
        <p14:creationId xmlns:p14="http://schemas.microsoft.com/office/powerpoint/2010/main" val="14150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伪代码表示算法：</a:t>
            </a:r>
            <a:endParaRPr lang="en-US" dirty="0"/>
          </a:p>
        </p:txBody>
      </p:sp>
      <p:pic>
        <p:nvPicPr>
          <p:cNvPr id="4" name="图片 3">
            <a:extLst>
              <a:ext uri="{FF2B5EF4-FFF2-40B4-BE49-F238E27FC236}">
                <a16:creationId xmlns:a16="http://schemas.microsoft.com/office/drawing/2014/main" id="{F1F9E7DA-73A4-4A5E-B98C-88FA9AA68548}"/>
              </a:ext>
            </a:extLst>
          </p:cNvPr>
          <p:cNvPicPr>
            <a:picLocks noChangeAspect="1"/>
          </p:cNvPicPr>
          <p:nvPr/>
        </p:nvPicPr>
        <p:blipFill>
          <a:blip r:embed="rId2"/>
          <a:stretch>
            <a:fillRect/>
          </a:stretch>
        </p:blipFill>
        <p:spPr>
          <a:xfrm>
            <a:off x="4474578" y="1778762"/>
            <a:ext cx="5583821" cy="4445015"/>
          </a:xfrm>
          <a:prstGeom prst="rect">
            <a:avLst/>
          </a:prstGeom>
        </p:spPr>
      </p:pic>
    </p:spTree>
    <p:extLst>
      <p:ext uri="{BB962C8B-B14F-4D97-AF65-F5344CB8AC3E}">
        <p14:creationId xmlns:p14="http://schemas.microsoft.com/office/powerpoint/2010/main" val="28365671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2AAB59-2145-4637-9441-4E88721FEB8C}"/>
              </a:ext>
            </a:extLst>
          </p:cNvPr>
          <p:cNvSpPr>
            <a:spLocks noGrp="1"/>
          </p:cNvSpPr>
          <p:nvPr>
            <p:ph type="title"/>
          </p:nvPr>
        </p:nvSpPr>
        <p:spPr/>
        <p:txBody>
          <a:bodyPr/>
          <a:lstStyle/>
          <a:p>
            <a:r>
              <a:rPr lang="zh-CN" altLang="en-US" dirty="0"/>
              <a:t> “计算一组数值的平均值”</a:t>
            </a:r>
            <a:endParaRPr lang="en-US" dirty="0"/>
          </a:p>
        </p:txBody>
      </p:sp>
      <p:sp>
        <p:nvSpPr>
          <p:cNvPr id="3" name="内容占位符 2">
            <a:extLst>
              <a:ext uri="{FF2B5EF4-FFF2-40B4-BE49-F238E27FC236}">
                <a16:creationId xmlns:a16="http://schemas.microsoft.com/office/drawing/2014/main" id="{379F497E-C887-4E9E-9E1E-315213C96B8E}"/>
              </a:ext>
            </a:extLst>
          </p:cNvPr>
          <p:cNvSpPr>
            <a:spLocks noGrp="1"/>
          </p:cNvSpPr>
          <p:nvPr>
            <p:ph idx="1"/>
          </p:nvPr>
        </p:nvSpPr>
        <p:spPr/>
        <p:txBody>
          <a:bodyPr/>
          <a:lstStyle/>
          <a:p>
            <a:pPr lvl="0"/>
            <a:r>
              <a:rPr lang="zh-CN" altLang="en-US" dirty="0"/>
              <a:t>编写程序</a:t>
            </a:r>
            <a:r>
              <a:rPr lang="en-US" dirty="0"/>
              <a:t>:    </a:t>
            </a:r>
            <a:r>
              <a:rPr lang="zh-CN" altLang="en-US" dirty="0"/>
              <a:t>将算法某种编程语言如</a:t>
            </a:r>
            <a:r>
              <a:rPr lang="en-US" altLang="zh-CN" dirty="0"/>
              <a:t>C/C++/</a:t>
            </a:r>
            <a:r>
              <a:rPr lang="en-US" dirty="0"/>
              <a:t>Python</a:t>
            </a:r>
            <a:r>
              <a:rPr lang="zh-CN" altLang="en-US" dirty="0"/>
              <a:t>语言表示出来</a:t>
            </a:r>
            <a:endParaRPr lang="en-US" altLang="zh-CN" dirty="0"/>
          </a:p>
          <a:p>
            <a:pPr lvl="0"/>
            <a:r>
              <a:rPr lang="zh-CN" altLang="en-US" dirty="0"/>
              <a:t>测试： 输入不同的测试数据，看看结果是否正确？输入非法数据会怎么样？</a:t>
            </a:r>
            <a:endParaRPr lang="en-US" dirty="0"/>
          </a:p>
        </p:txBody>
      </p:sp>
    </p:spTree>
    <p:extLst>
      <p:ext uri="{BB962C8B-B14F-4D97-AF65-F5344CB8AC3E}">
        <p14:creationId xmlns:p14="http://schemas.microsoft.com/office/powerpoint/2010/main" val="247542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35708"/>
            <a:ext cx="9144000" cy="2387600"/>
          </a:xfrm>
        </p:spPr>
        <p:txBody>
          <a:bodyPr>
            <a:normAutofit/>
          </a:bodyPr>
          <a:lstStyle/>
          <a:p>
            <a:r>
              <a:rPr lang="en-US" altLang="zh-CN" sz="7200" dirty="0"/>
              <a:t>C++</a:t>
            </a:r>
            <a:r>
              <a:rPr lang="zh-CN" altLang="en-US" sz="7200" dirty="0"/>
              <a:t>程序的编译和运行</a:t>
            </a:r>
          </a:p>
        </p:txBody>
      </p:sp>
      <p:sp>
        <p:nvSpPr>
          <p:cNvPr id="3" name="文本框 2">
            <a:extLst>
              <a:ext uri="{FF2B5EF4-FFF2-40B4-BE49-F238E27FC236}">
                <a16:creationId xmlns:a16="http://schemas.microsoft.com/office/drawing/2014/main" id="{88FC80CE-B048-EE2C-6142-AB3D12329E48}"/>
              </a:ext>
            </a:extLst>
          </p:cNvPr>
          <p:cNvSpPr txBox="1"/>
          <p:nvPr/>
        </p:nvSpPr>
        <p:spPr>
          <a:xfrm>
            <a:off x="4222142" y="3021496"/>
            <a:ext cx="3586039" cy="1077218"/>
          </a:xfrm>
          <a:prstGeom prst="rect">
            <a:avLst/>
          </a:prstGeom>
          <a:noFill/>
        </p:spPr>
        <p:txBody>
          <a:bodyPr wrap="square" rtlCol="0">
            <a:spAutoFit/>
          </a:bodyPr>
          <a:lstStyle/>
          <a:p>
            <a:pPr algn="ctr"/>
            <a:r>
              <a:rPr lang="en-US" altLang="zh-CN" sz="3200" dirty="0" err="1"/>
              <a:t>hwdong</a:t>
            </a:r>
            <a:r>
              <a:rPr lang="en-US" altLang="zh-CN" sz="3200" dirty="0"/>
              <a:t>  </a:t>
            </a:r>
          </a:p>
          <a:p>
            <a:pPr algn="ctr"/>
            <a:r>
              <a:rPr lang="zh-CN" altLang="en-US" sz="3200" dirty="0"/>
              <a:t>董洪伟</a:t>
            </a:r>
          </a:p>
        </p:txBody>
      </p:sp>
    </p:spTree>
    <p:extLst>
      <p:ext uri="{BB962C8B-B14F-4D97-AF65-F5344CB8AC3E}">
        <p14:creationId xmlns:p14="http://schemas.microsoft.com/office/powerpoint/2010/main" val="24922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E4493-C914-6DCB-FDF5-6A64FC888486}"/>
              </a:ext>
            </a:extLst>
          </p:cNvPr>
          <p:cNvSpPr>
            <a:spLocks noGrp="1"/>
          </p:cNvSpPr>
          <p:nvPr>
            <p:ph type="title"/>
          </p:nvPr>
        </p:nvSpPr>
        <p:spPr/>
        <p:txBody>
          <a:bodyPr>
            <a:normAutofit/>
          </a:bodyPr>
          <a:lstStyle/>
          <a:p>
            <a:pPr algn="l"/>
            <a:r>
              <a:rPr lang="en-US" altLang="zh-CN" sz="3200" dirty="0">
                <a:solidFill>
                  <a:schemeClr val="tx1"/>
                </a:solidFill>
              </a:rPr>
              <a:t>C/C++</a:t>
            </a:r>
            <a:r>
              <a:rPr lang="zh-CN" altLang="en-US" sz="3200" dirty="0">
                <a:solidFill>
                  <a:schemeClr val="tx1"/>
                </a:solidFill>
              </a:rPr>
              <a:t>：</a:t>
            </a:r>
            <a:r>
              <a:rPr lang="zh-CN" altLang="en-US" sz="3200" b="1" dirty="0">
                <a:solidFill>
                  <a:schemeClr val="tx1"/>
                </a:solidFill>
              </a:rPr>
              <a:t>底层控制</a:t>
            </a:r>
            <a:r>
              <a:rPr lang="zh-CN" altLang="en-US" sz="3200" dirty="0">
                <a:solidFill>
                  <a:schemeClr val="tx1"/>
                </a:solidFill>
              </a:rPr>
              <a:t>、</a:t>
            </a:r>
            <a:r>
              <a:rPr lang="zh-CN" altLang="en-US" sz="3200" b="1" dirty="0">
                <a:solidFill>
                  <a:schemeClr val="tx1"/>
                </a:solidFill>
              </a:rPr>
              <a:t>性能王者</a:t>
            </a:r>
          </a:p>
        </p:txBody>
      </p:sp>
      <p:sp>
        <p:nvSpPr>
          <p:cNvPr id="3" name="内容占位符 2">
            <a:extLst>
              <a:ext uri="{FF2B5EF4-FFF2-40B4-BE49-F238E27FC236}">
                <a16:creationId xmlns:a16="http://schemas.microsoft.com/office/drawing/2014/main" id="{178BBEF7-EE7F-9245-EAA4-12FFAB4452BE}"/>
              </a:ext>
            </a:extLst>
          </p:cNvPr>
          <p:cNvSpPr>
            <a:spLocks noGrp="1"/>
          </p:cNvSpPr>
          <p:nvPr>
            <p:ph idx="1"/>
          </p:nvPr>
        </p:nvSpPr>
        <p:spPr>
          <a:xfrm>
            <a:off x="838200" y="1690688"/>
            <a:ext cx="10515600" cy="4802187"/>
          </a:xfrm>
        </p:spPr>
        <p:txBody>
          <a:bodyPr>
            <a:normAutofit lnSpcReduction="10000"/>
          </a:bodyPr>
          <a:lstStyle/>
          <a:p>
            <a:pPr marL="0" indent="0">
              <a:spcBef>
                <a:spcPts val="1800"/>
              </a:spcBef>
              <a:buNone/>
            </a:pPr>
            <a:r>
              <a:rPr lang="en-US" altLang="zh-CN" dirty="0"/>
              <a:t>C++ </a:t>
            </a:r>
            <a:r>
              <a:rPr lang="zh-CN" altLang="en-US" dirty="0"/>
              <a:t>是从 </a:t>
            </a:r>
            <a:r>
              <a:rPr lang="en-US" altLang="zh-CN" dirty="0"/>
              <a:t>C </a:t>
            </a:r>
            <a:r>
              <a:rPr lang="zh-CN" altLang="en-US" dirty="0"/>
              <a:t>语言发展而来的，继承了 </a:t>
            </a:r>
            <a:r>
              <a:rPr lang="en-US" altLang="zh-CN" dirty="0"/>
              <a:t>C </a:t>
            </a:r>
            <a:r>
              <a:rPr lang="zh-CN" altLang="en-US" dirty="0"/>
              <a:t>语言强悍的高性能和底层控制能力</a:t>
            </a:r>
            <a:endParaRPr lang="en-US" altLang="zh-CN" dirty="0"/>
          </a:p>
          <a:p>
            <a:pPr>
              <a:spcBef>
                <a:spcPts val="1800"/>
              </a:spcBef>
            </a:pPr>
            <a:r>
              <a:rPr lang="zh-CN" altLang="en-US" dirty="0"/>
              <a:t>高效执行：</a:t>
            </a:r>
            <a:r>
              <a:rPr lang="en-US" altLang="zh-CN" dirty="0"/>
              <a:t>C++ </a:t>
            </a:r>
            <a:r>
              <a:rPr lang="zh-CN" altLang="en-US" dirty="0"/>
              <a:t>代码可以直接编译为高效的机器码，运行速度快，适用于对性能要求极高的场景。</a:t>
            </a:r>
          </a:p>
          <a:p>
            <a:pPr>
              <a:spcBef>
                <a:spcPts val="1800"/>
              </a:spcBef>
            </a:pPr>
            <a:r>
              <a:rPr lang="zh-CN" altLang="en-US" dirty="0"/>
              <a:t>手动内存管理：</a:t>
            </a:r>
            <a:r>
              <a:rPr lang="en-US" altLang="zh-CN" dirty="0"/>
              <a:t>C++ </a:t>
            </a:r>
            <a:r>
              <a:rPr lang="zh-CN" altLang="en-US" dirty="0"/>
              <a:t>允许开发者直接管理内存（</a:t>
            </a:r>
            <a:r>
              <a:rPr lang="en-US" altLang="zh-CN" dirty="0"/>
              <a:t>new/delete</a:t>
            </a:r>
            <a:r>
              <a:rPr lang="zh-CN" altLang="en-US" dirty="0"/>
              <a:t>、指针操作），可以优化资源使用，提高程序的效率。</a:t>
            </a:r>
          </a:p>
          <a:p>
            <a:pPr>
              <a:spcBef>
                <a:spcPts val="1800"/>
              </a:spcBef>
            </a:pPr>
            <a:r>
              <a:rPr lang="zh-CN" altLang="en-US" dirty="0"/>
              <a:t>底层硬件控制：</a:t>
            </a:r>
            <a:r>
              <a:rPr lang="en-US" altLang="zh-CN" dirty="0"/>
              <a:t>C++ </a:t>
            </a:r>
            <a:r>
              <a:rPr lang="zh-CN" altLang="en-US" dirty="0"/>
              <a:t>可以直接访问 </a:t>
            </a:r>
            <a:r>
              <a:rPr lang="en-US" altLang="zh-CN" dirty="0"/>
              <a:t>CPU </a:t>
            </a:r>
            <a:r>
              <a:rPr lang="zh-CN" altLang="en-US" dirty="0"/>
              <a:t>寄存器、内存、</a:t>
            </a:r>
            <a:r>
              <a:rPr lang="en-US" altLang="zh-CN" dirty="0"/>
              <a:t>IO </a:t>
            </a:r>
            <a:r>
              <a:rPr lang="zh-CN" altLang="en-US" dirty="0"/>
              <a:t>端口，非常适合系统编程、驱动开发和嵌入式系统。</a:t>
            </a:r>
          </a:p>
        </p:txBody>
      </p:sp>
    </p:spTree>
    <p:extLst>
      <p:ext uri="{BB962C8B-B14F-4D97-AF65-F5344CB8AC3E}">
        <p14:creationId xmlns:p14="http://schemas.microsoft.com/office/powerpoint/2010/main" val="2248293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Tree>
    <p:extLst>
      <p:ext uri="{BB962C8B-B14F-4D97-AF65-F5344CB8AC3E}">
        <p14:creationId xmlns:p14="http://schemas.microsoft.com/office/powerpoint/2010/main" val="263522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42996" y="3508310"/>
            <a:ext cx="755780" cy="419878"/>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69267" y="3429000"/>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函数名</a:t>
            </a:r>
          </a:p>
        </p:txBody>
      </p:sp>
    </p:spTree>
    <p:extLst>
      <p:ext uri="{BB962C8B-B14F-4D97-AF65-F5344CB8AC3E}">
        <p14:creationId xmlns:p14="http://schemas.microsoft.com/office/powerpoint/2010/main" val="2039701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340357" y="3957724"/>
            <a:ext cx="765111" cy="948603"/>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1359936" y="4167664"/>
            <a:ext cx="1628192"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函数体</a:t>
            </a:r>
          </a:p>
        </p:txBody>
      </p:sp>
    </p:spTree>
    <p:extLst>
      <p:ext uri="{BB962C8B-B14F-4D97-AF65-F5344CB8AC3E}">
        <p14:creationId xmlns:p14="http://schemas.microsoft.com/office/powerpoint/2010/main" val="698310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1325564"/>
          </a:xfrm>
        </p:spPr>
        <p:txBody>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340358" y="3429000"/>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236097" y="3526972"/>
            <a:ext cx="261258"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149721" y="3359021"/>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参数列表</a:t>
            </a:r>
          </a:p>
        </p:txBody>
      </p:sp>
    </p:spTree>
    <p:extLst>
      <p:ext uri="{BB962C8B-B14F-4D97-AF65-F5344CB8AC3E}">
        <p14:creationId xmlns:p14="http://schemas.microsoft.com/office/powerpoint/2010/main" val="809228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zh-CN" altLang="en-US" dirty="0"/>
              <a:t>最简单的</a:t>
            </a:r>
            <a:r>
              <a:rPr lang="en-US" altLang="zh-CN" dirty="0"/>
              <a:t>C++</a:t>
            </a:r>
            <a:r>
              <a:rPr lang="zh-CN" altLang="en-US" dirty="0"/>
              <a:t>程序</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8"/>
            <a:ext cx="10515600" cy="1738311"/>
          </a:xfrm>
        </p:spPr>
        <p:txBody>
          <a:bodyPr>
            <a:normAutofit lnSpcReduction="10000"/>
          </a:bodyPr>
          <a:lstStyle/>
          <a:p>
            <a:r>
              <a:rPr lang="en-US" altLang="zh-CN" dirty="0"/>
              <a:t>C++</a:t>
            </a:r>
            <a:r>
              <a:rPr lang="zh-CN" altLang="en-US" dirty="0"/>
              <a:t>是对</a:t>
            </a:r>
            <a:r>
              <a:rPr lang="en-US" altLang="zh-CN" dirty="0"/>
              <a:t>C</a:t>
            </a:r>
            <a:r>
              <a:rPr lang="zh-CN" altLang="en-US" dirty="0"/>
              <a:t>语言的扩展，</a:t>
            </a:r>
            <a:r>
              <a:rPr lang="en-US" altLang="zh-CN" dirty="0"/>
              <a:t>C</a:t>
            </a:r>
            <a:r>
              <a:rPr lang="zh-CN" altLang="en-US" dirty="0"/>
              <a:t>语言程序也是</a:t>
            </a:r>
            <a:r>
              <a:rPr lang="en-US" altLang="zh-CN" dirty="0"/>
              <a:t>C++</a:t>
            </a:r>
            <a:r>
              <a:rPr lang="zh-CN" altLang="en-US" dirty="0"/>
              <a:t>程序。</a:t>
            </a:r>
            <a:endParaRPr lang="en-US" altLang="zh-CN" dirty="0"/>
          </a:p>
          <a:p>
            <a:r>
              <a:rPr lang="en-US" altLang="zh-CN" dirty="0"/>
              <a:t>C/C++</a:t>
            </a:r>
            <a:r>
              <a:rPr lang="zh-CN" altLang="en-US" dirty="0"/>
              <a:t>程序只执行叫做</a:t>
            </a:r>
            <a:r>
              <a:rPr lang="en-US" altLang="zh-CN" dirty="0"/>
              <a:t>main()</a:t>
            </a:r>
            <a:r>
              <a:rPr lang="zh-CN" altLang="en-US" dirty="0"/>
              <a:t>的主函数。</a:t>
            </a:r>
            <a:endParaRPr lang="en-US" altLang="zh-CN" dirty="0"/>
          </a:p>
          <a:p>
            <a:r>
              <a:rPr lang="zh-CN" altLang="en-US" dirty="0"/>
              <a:t>函数名和参数列表构成了函数签名。</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415003" y="3867539"/>
            <a:ext cx="2015413" cy="1477328"/>
          </a:xfrm>
          <a:prstGeom prst="rect">
            <a:avLst/>
          </a:prstGeom>
          <a:noFill/>
        </p:spPr>
        <p:txBody>
          <a:bodyPr wrap="square" rtlCol="0">
            <a:spAutoFit/>
          </a:bodyPr>
          <a:lstStyle/>
          <a:p>
            <a:r>
              <a:rPr lang="en-US" altLang="zh-CN" sz="3000" dirty="0"/>
              <a:t>main()</a:t>
            </a:r>
          </a:p>
          <a:p>
            <a:r>
              <a:rPr lang="en-US" altLang="zh-CN" sz="3000" dirty="0"/>
              <a:t>{</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415003" y="3965511"/>
            <a:ext cx="1156997" cy="36389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B8B22765-112C-4181-8A24-34489D1E492F}"/>
              </a:ext>
            </a:extLst>
          </p:cNvPr>
          <p:cNvSpPr/>
          <p:nvPr/>
        </p:nvSpPr>
        <p:spPr>
          <a:xfrm>
            <a:off x="5224366" y="3797560"/>
            <a:ext cx="1892557" cy="527180"/>
          </a:xfrm>
          <a:prstGeom prst="wedgeRectCallout">
            <a:avLst>
              <a:gd name="adj1" fmla="val -79923"/>
              <a:gd name="adj2" fmla="val 24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函数签名</a:t>
            </a:r>
          </a:p>
        </p:txBody>
      </p:sp>
    </p:spTree>
    <p:extLst>
      <p:ext uri="{BB962C8B-B14F-4D97-AF65-F5344CB8AC3E}">
        <p14:creationId xmlns:p14="http://schemas.microsoft.com/office/powerpoint/2010/main" val="17044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5522212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9657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对话气泡: 矩形 6">
            <a:extLst>
              <a:ext uri="{FF2B5EF4-FFF2-40B4-BE49-F238E27FC236}">
                <a16:creationId xmlns:a16="http://schemas.microsoft.com/office/drawing/2014/main" id="{30EE33D2-2B46-4009-9E47-4D807C0BDB0E}"/>
              </a:ext>
            </a:extLst>
          </p:cNvPr>
          <p:cNvSpPr/>
          <p:nvPr/>
        </p:nvSpPr>
        <p:spPr>
          <a:xfrm>
            <a:off x="6357257" y="4984403"/>
            <a:ext cx="3831772" cy="847230"/>
          </a:xfrm>
          <a:prstGeom prst="wedgeRectCallout">
            <a:avLst>
              <a:gd name="adj1" fmla="val -63307"/>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000" dirty="0"/>
              <a:t>return</a:t>
            </a:r>
            <a:r>
              <a:rPr lang="zh-CN" altLang="en-US" sz="3000" dirty="0"/>
              <a:t>结束函数执行，返回到调用者</a:t>
            </a:r>
          </a:p>
        </p:txBody>
      </p:sp>
    </p:spTree>
    <p:extLst>
      <p:ext uri="{BB962C8B-B14F-4D97-AF65-F5344CB8AC3E}">
        <p14:creationId xmlns:p14="http://schemas.microsoft.com/office/powerpoint/2010/main" val="1668400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4371391" y="5378137"/>
            <a:ext cx="1422919" cy="378851"/>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308A7C48-2619-4A3F-8937-B8966961CA81}"/>
              </a:ext>
            </a:extLst>
          </p:cNvPr>
          <p:cNvSpPr/>
          <p:nvPr/>
        </p:nvSpPr>
        <p:spPr>
          <a:xfrm>
            <a:off x="6521321" y="5174793"/>
            <a:ext cx="3163855" cy="589677"/>
          </a:xfrm>
          <a:prstGeom prst="wedgeRectCallout">
            <a:avLst>
              <a:gd name="adj1" fmla="val -68421"/>
              <a:gd name="adj2" fmla="val 217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a:t>
            </a:r>
            <a:r>
              <a:rPr lang="en-US" altLang="zh-CN" sz="3000" dirty="0"/>
              <a:t>0</a:t>
            </a:r>
            <a:r>
              <a:rPr lang="zh-CN" altLang="en-US" sz="3000" dirty="0"/>
              <a:t>给操作系统</a:t>
            </a:r>
          </a:p>
        </p:txBody>
      </p:sp>
      <p:sp>
        <p:nvSpPr>
          <p:cNvPr id="7" name="文本框 6">
            <a:extLst>
              <a:ext uri="{FF2B5EF4-FFF2-40B4-BE49-F238E27FC236}">
                <a16:creationId xmlns:a16="http://schemas.microsoft.com/office/drawing/2014/main" id="{0D708E84-9364-4DA5-B0A4-102F464C6A55}"/>
              </a:ext>
            </a:extLst>
          </p:cNvPr>
          <p:cNvSpPr txBox="1"/>
          <p:nvPr/>
        </p:nvSpPr>
        <p:spPr>
          <a:xfrm>
            <a:off x="6357257" y="3981300"/>
            <a:ext cx="4820816" cy="954107"/>
          </a:xfrm>
          <a:prstGeom prst="rect">
            <a:avLst/>
          </a:prstGeom>
          <a:noFill/>
        </p:spPr>
        <p:txBody>
          <a:bodyPr wrap="square" rtlCol="0">
            <a:spAutoFit/>
          </a:bodyPr>
          <a:lstStyle/>
          <a:p>
            <a:r>
              <a:rPr lang="zh-CN" altLang="en-US" sz="2800" dirty="0"/>
              <a:t>返回</a:t>
            </a:r>
            <a:r>
              <a:rPr lang="en-US" altLang="zh-CN" sz="2800" dirty="0"/>
              <a:t>0</a:t>
            </a:r>
            <a:r>
              <a:rPr lang="zh-CN" altLang="en-US" sz="2800" dirty="0"/>
              <a:t>表示程序没有错误，返回某个非</a:t>
            </a:r>
            <a:r>
              <a:rPr lang="en-US" altLang="zh-CN" sz="2800" dirty="0"/>
              <a:t>0 </a:t>
            </a:r>
            <a:r>
              <a:rPr lang="zh-CN" altLang="en-US" sz="2800" dirty="0"/>
              <a:t>数表示某种错误码</a:t>
            </a:r>
          </a:p>
        </p:txBody>
      </p:sp>
    </p:spTree>
    <p:extLst>
      <p:ext uri="{BB962C8B-B14F-4D97-AF65-F5344CB8AC3E}">
        <p14:creationId xmlns:p14="http://schemas.microsoft.com/office/powerpoint/2010/main" val="133896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47E9-0129-4814-A74F-B44295A1079B}"/>
              </a:ext>
            </a:extLst>
          </p:cNvPr>
          <p:cNvSpPr>
            <a:spLocks noGrp="1"/>
          </p:cNvSpPr>
          <p:nvPr>
            <p:ph type="title"/>
          </p:nvPr>
        </p:nvSpPr>
        <p:spPr/>
        <p:txBody>
          <a:bodyPr/>
          <a:lstStyle/>
          <a:p>
            <a:r>
              <a:rPr lang="en-US" altLang="zh-CN" dirty="0"/>
              <a:t>return</a:t>
            </a:r>
            <a:r>
              <a:rPr lang="zh-CN" altLang="en-US" dirty="0"/>
              <a:t>关键字</a:t>
            </a:r>
          </a:p>
        </p:txBody>
      </p:sp>
      <p:sp>
        <p:nvSpPr>
          <p:cNvPr id="3" name="内容占位符 2">
            <a:extLst>
              <a:ext uri="{FF2B5EF4-FFF2-40B4-BE49-F238E27FC236}">
                <a16:creationId xmlns:a16="http://schemas.microsoft.com/office/drawing/2014/main" id="{B8B77F44-A45B-412F-A9B7-8AB5C634C6C1}"/>
              </a:ext>
            </a:extLst>
          </p:cNvPr>
          <p:cNvSpPr>
            <a:spLocks noGrp="1"/>
          </p:cNvSpPr>
          <p:nvPr>
            <p:ph idx="1"/>
          </p:nvPr>
        </p:nvSpPr>
        <p:spPr>
          <a:xfrm>
            <a:off x="838200" y="1690689"/>
            <a:ext cx="10515600" cy="2554740"/>
          </a:xfrm>
        </p:spPr>
        <p:txBody>
          <a:bodyPr>
            <a:normAutofit/>
          </a:bodyPr>
          <a:lstStyle/>
          <a:p>
            <a:r>
              <a:rPr lang="zh-CN" altLang="en-US" dirty="0"/>
              <a:t>结束函数执行，返回</a:t>
            </a:r>
            <a:r>
              <a:rPr lang="en-US" altLang="zh-CN" dirty="0"/>
              <a:t>(return)</a:t>
            </a:r>
            <a:r>
              <a:rPr lang="zh-CN" altLang="en-US" dirty="0"/>
              <a:t>到调用者。</a:t>
            </a:r>
            <a:endParaRPr lang="en-US" altLang="zh-CN" dirty="0"/>
          </a:p>
          <a:p>
            <a:r>
              <a:rPr lang="en-US" altLang="zh-CN" dirty="0"/>
              <a:t>main()</a:t>
            </a:r>
            <a:r>
              <a:rPr lang="zh-CN" altLang="en-US" dirty="0"/>
              <a:t>函数的调用者是操作系统。</a:t>
            </a:r>
            <a:endParaRPr lang="en-US" altLang="zh-CN" dirty="0"/>
          </a:p>
          <a:p>
            <a:r>
              <a:rPr lang="en-US" altLang="zh-CN" dirty="0"/>
              <a:t>return</a:t>
            </a:r>
            <a:r>
              <a:rPr lang="zh-CN" altLang="en-US" dirty="0"/>
              <a:t>可以返回一个结果给调用者。</a:t>
            </a:r>
            <a:endParaRPr lang="en-US" altLang="zh-CN" dirty="0"/>
          </a:p>
          <a:p>
            <a:r>
              <a:rPr lang="zh-CN" altLang="en-US" dirty="0"/>
              <a:t>函数名前的</a:t>
            </a:r>
            <a:r>
              <a:rPr lang="en-US" altLang="zh-CN" dirty="0">
                <a:solidFill>
                  <a:srgbClr val="0070C0"/>
                </a:solidFill>
              </a:rPr>
              <a:t>int</a:t>
            </a:r>
            <a:r>
              <a:rPr lang="zh-CN" altLang="en-US" dirty="0"/>
              <a:t>表示返回结果的数据类型是</a:t>
            </a:r>
            <a:r>
              <a:rPr lang="en-US" altLang="zh-CN" dirty="0">
                <a:solidFill>
                  <a:srgbClr val="0070C0"/>
                </a:solidFill>
              </a:rPr>
              <a:t>int</a:t>
            </a:r>
            <a:r>
              <a:rPr lang="zh-CN" altLang="en-US" dirty="0"/>
              <a:t>（整数类型）</a:t>
            </a:r>
            <a:endParaRPr lang="en-US" altLang="zh-CN" dirty="0"/>
          </a:p>
        </p:txBody>
      </p:sp>
      <p:sp>
        <p:nvSpPr>
          <p:cNvPr id="4" name="文本框 3">
            <a:extLst>
              <a:ext uri="{FF2B5EF4-FFF2-40B4-BE49-F238E27FC236}">
                <a16:creationId xmlns:a16="http://schemas.microsoft.com/office/drawing/2014/main" id="{5C2DA6DF-97CD-4856-AD36-B51348971846}"/>
              </a:ext>
            </a:extLst>
          </p:cNvPr>
          <p:cNvSpPr txBox="1"/>
          <p:nvPr/>
        </p:nvSpPr>
        <p:spPr>
          <a:xfrm>
            <a:off x="3940627" y="4371318"/>
            <a:ext cx="2416630" cy="1938992"/>
          </a:xfrm>
          <a:prstGeom prst="rect">
            <a:avLst/>
          </a:prstGeom>
          <a:noFill/>
        </p:spPr>
        <p:txBody>
          <a:bodyPr wrap="square" rtlCol="0">
            <a:spAutoFit/>
          </a:bodyPr>
          <a:lstStyle/>
          <a:p>
            <a:r>
              <a:rPr lang="en-US" altLang="zh-CN" sz="3000" dirty="0"/>
              <a:t>int main()</a:t>
            </a:r>
          </a:p>
          <a:p>
            <a:r>
              <a:rPr lang="en-US" altLang="zh-CN" sz="3000" dirty="0"/>
              <a:t>{</a:t>
            </a:r>
          </a:p>
          <a:p>
            <a:r>
              <a:rPr lang="en-US" altLang="zh-CN" sz="3000" dirty="0"/>
              <a:t>    return 0;</a:t>
            </a:r>
          </a:p>
          <a:p>
            <a:r>
              <a:rPr lang="en-US" altLang="zh-CN" sz="3000" dirty="0"/>
              <a:t>}</a:t>
            </a:r>
            <a:endParaRPr lang="zh-CN" altLang="en-US" sz="3000" dirty="0"/>
          </a:p>
        </p:txBody>
      </p:sp>
      <p:sp>
        <p:nvSpPr>
          <p:cNvPr id="5" name="矩形 4">
            <a:extLst>
              <a:ext uri="{FF2B5EF4-FFF2-40B4-BE49-F238E27FC236}">
                <a16:creationId xmlns:a16="http://schemas.microsoft.com/office/drawing/2014/main" id="{6E167DF3-FFC8-44D2-9A8A-ED9E2421E35B}"/>
              </a:ext>
            </a:extLst>
          </p:cNvPr>
          <p:cNvSpPr/>
          <p:nvPr/>
        </p:nvSpPr>
        <p:spPr>
          <a:xfrm>
            <a:off x="3940627" y="4478694"/>
            <a:ext cx="506186" cy="359054"/>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7BAB0BAF-A81C-4B90-AFD1-B82DC35684B5}"/>
              </a:ext>
            </a:extLst>
          </p:cNvPr>
          <p:cNvSpPr/>
          <p:nvPr/>
        </p:nvSpPr>
        <p:spPr>
          <a:xfrm>
            <a:off x="1716833" y="4361887"/>
            <a:ext cx="1840463" cy="475861"/>
          </a:xfrm>
          <a:prstGeom prst="wedgeRectCallout">
            <a:avLst>
              <a:gd name="adj1" fmla="val 70208"/>
              <a:gd name="adj2" fmla="val 209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000" dirty="0"/>
              <a:t>返回类型</a:t>
            </a:r>
          </a:p>
        </p:txBody>
      </p:sp>
    </p:spTree>
    <p:extLst>
      <p:ext uri="{BB962C8B-B14F-4D97-AF65-F5344CB8AC3E}">
        <p14:creationId xmlns:p14="http://schemas.microsoft.com/office/powerpoint/2010/main" val="1365766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zh-CN" altLang="en-US" dirty="0"/>
              <a:t>程序：输出一个字符串</a:t>
            </a:r>
            <a:r>
              <a:rPr lang="en-US" altLang="zh-CN" dirty="0"/>
              <a:t>“hello world”</a:t>
            </a:r>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Tree>
    <p:extLst>
      <p:ext uri="{BB962C8B-B14F-4D97-AF65-F5344CB8AC3E}">
        <p14:creationId xmlns:p14="http://schemas.microsoft.com/office/powerpoint/2010/main" val="246483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EE7A702-A183-5F95-070D-9AD2DE5056A1}"/>
              </a:ext>
            </a:extLst>
          </p:cNvPr>
          <p:cNvPicPr>
            <a:picLocks noChangeAspect="1"/>
          </p:cNvPicPr>
          <p:nvPr/>
        </p:nvPicPr>
        <p:blipFill>
          <a:blip r:embed="rId2"/>
          <a:stretch>
            <a:fillRect/>
          </a:stretch>
        </p:blipFill>
        <p:spPr>
          <a:xfrm>
            <a:off x="1393310" y="403740"/>
            <a:ext cx="9405380" cy="6050520"/>
          </a:xfrm>
          <a:prstGeom prst="rect">
            <a:avLst/>
          </a:prstGeom>
        </p:spPr>
      </p:pic>
    </p:spTree>
    <p:extLst>
      <p:ext uri="{BB962C8B-B14F-4D97-AF65-F5344CB8AC3E}">
        <p14:creationId xmlns:p14="http://schemas.microsoft.com/office/powerpoint/2010/main" val="24547454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b="1" dirty="0"/>
              <a:t>标准输入输出流库</a:t>
            </a:r>
            <a:r>
              <a:rPr lang="zh-CN" altLang="en-US" dirty="0"/>
              <a:t>包含了已经编写好的输入输出工具</a:t>
            </a:r>
            <a:endParaRPr lang="en-US" altLang="zh-CN" dirty="0"/>
          </a:p>
          <a:p>
            <a:pPr marL="0" indent="0">
              <a:buNone/>
            </a:pPr>
            <a:r>
              <a:rPr lang="en-US" altLang="zh-CN" dirty="0"/>
              <a:t>     </a:t>
            </a:r>
            <a:r>
              <a:rPr lang="zh-CN" altLang="en-US" dirty="0"/>
              <a:t>预处理指令</a:t>
            </a:r>
            <a:r>
              <a:rPr lang="en-US" altLang="zh-CN" dirty="0"/>
              <a:t>#include</a:t>
            </a:r>
            <a:r>
              <a:rPr lang="zh-CN" altLang="en-US" dirty="0"/>
              <a:t>用于包含头文件</a:t>
            </a:r>
            <a:r>
              <a:rPr lang="en-US" altLang="zh-CN" dirty="0"/>
              <a:t>:   iostream</a:t>
            </a:r>
          </a:p>
          <a:p>
            <a:endParaRPr lang="zh-CN" altLang="en-US" dirty="0"/>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dirty="0" err="1"/>
              <a:t>cout</a:t>
            </a:r>
            <a:r>
              <a:rPr lang="en-US" altLang="zh-CN" sz="3000" dirty="0"/>
              <a:t>&lt;&lt;“hello world!”;</a:t>
            </a:r>
          </a:p>
          <a:p>
            <a:r>
              <a:rPr lang="en-US" altLang="zh-CN" sz="3000" dirty="0"/>
              <a:t>}</a:t>
            </a:r>
            <a:endParaRPr lang="zh-CN" altLang="en-US" sz="3000" dirty="0"/>
          </a:p>
        </p:txBody>
      </p:sp>
      <p:sp>
        <p:nvSpPr>
          <p:cNvPr id="5" name="矩形 4">
            <a:extLst>
              <a:ext uri="{FF2B5EF4-FFF2-40B4-BE49-F238E27FC236}">
                <a16:creationId xmlns:a16="http://schemas.microsoft.com/office/drawing/2014/main" id="{05385F57-7E23-4016-AEB8-FE9A2AF69D52}"/>
              </a:ext>
            </a:extLst>
          </p:cNvPr>
          <p:cNvSpPr/>
          <p:nvPr/>
        </p:nvSpPr>
        <p:spPr>
          <a:xfrm>
            <a:off x="5384540" y="3933825"/>
            <a:ext cx="1342831" cy="339595"/>
          </a:xfrm>
          <a:prstGeom prst="rect">
            <a:avLst/>
          </a:prstGeom>
          <a:solidFill>
            <a:schemeClr val="accent1">
              <a:alpha val="5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对话气泡: 矩形 5">
            <a:extLst>
              <a:ext uri="{FF2B5EF4-FFF2-40B4-BE49-F238E27FC236}">
                <a16:creationId xmlns:a16="http://schemas.microsoft.com/office/drawing/2014/main" id="{53550C73-551F-4CA0-ACC4-594956F721E8}"/>
              </a:ext>
            </a:extLst>
          </p:cNvPr>
          <p:cNvSpPr/>
          <p:nvPr/>
        </p:nvSpPr>
        <p:spPr>
          <a:xfrm>
            <a:off x="6096000" y="3016251"/>
            <a:ext cx="4988767" cy="573758"/>
          </a:xfrm>
          <a:prstGeom prst="wedgeRectCallout">
            <a:avLst>
              <a:gd name="adj1" fmla="val -38090"/>
              <a:gd name="adj2" fmla="val 1036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输入输出流库各种对象的说明</a:t>
            </a:r>
          </a:p>
        </p:txBody>
      </p:sp>
    </p:spTree>
    <p:extLst>
      <p:ext uri="{BB962C8B-B14F-4D97-AF65-F5344CB8AC3E}">
        <p14:creationId xmlns:p14="http://schemas.microsoft.com/office/powerpoint/2010/main" val="268974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std::</a:t>
            </a:r>
            <a:r>
              <a:rPr lang="en-US" altLang="zh-CN" sz="3000" b="1" dirty="0" err="1"/>
              <a:t>cout</a:t>
            </a:r>
            <a:r>
              <a:rPr lang="en-US" altLang="zh-CN" sz="3000" b="1" dirty="0"/>
              <a:t> </a:t>
            </a:r>
            <a:r>
              <a:rPr lang="en-US" altLang="zh-CN" sz="3000" dirty="0"/>
              <a:t>&lt;&lt; “hello world!”;</a:t>
            </a:r>
          </a:p>
          <a:p>
            <a:r>
              <a:rPr lang="en-US" altLang="zh-CN" sz="3000" dirty="0"/>
              <a:t>}</a:t>
            </a:r>
            <a:endParaRPr lang="zh-CN" altLang="en-US" sz="3000" dirty="0"/>
          </a:p>
        </p:txBody>
      </p:sp>
      <p:sp>
        <p:nvSpPr>
          <p:cNvPr id="5" name="文本框 4">
            <a:extLst>
              <a:ext uri="{FF2B5EF4-FFF2-40B4-BE49-F238E27FC236}">
                <a16:creationId xmlns:a16="http://schemas.microsoft.com/office/drawing/2014/main" id="{10644DCA-3149-40B7-ABC0-71579357F82F}"/>
              </a:ext>
            </a:extLst>
          </p:cNvPr>
          <p:cNvSpPr txBox="1"/>
          <p:nvPr/>
        </p:nvSpPr>
        <p:spPr>
          <a:xfrm>
            <a:off x="4023360" y="5978172"/>
            <a:ext cx="7924800" cy="492443"/>
          </a:xfrm>
          <a:prstGeom prst="rect">
            <a:avLst/>
          </a:prstGeom>
          <a:noFill/>
        </p:spPr>
        <p:txBody>
          <a:bodyPr wrap="square" rtlCol="0">
            <a:spAutoFit/>
          </a:bodyPr>
          <a:lstStyle/>
          <a:p>
            <a:r>
              <a:rPr lang="zh-CN" altLang="en-US" sz="2600" dirty="0"/>
              <a:t>将双引号包围的字符串输出到</a:t>
            </a:r>
            <a:r>
              <a:rPr lang="en-US" altLang="zh-CN" sz="2600" dirty="0" err="1"/>
              <a:t>cout</a:t>
            </a:r>
            <a:r>
              <a:rPr lang="zh-CN" altLang="en-US" sz="2600" dirty="0"/>
              <a:t>代表的控制台窗口</a:t>
            </a:r>
          </a:p>
        </p:txBody>
      </p:sp>
    </p:spTree>
    <p:extLst>
      <p:ext uri="{BB962C8B-B14F-4D97-AF65-F5344CB8AC3E}">
        <p14:creationId xmlns:p14="http://schemas.microsoft.com/office/powerpoint/2010/main" val="202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23775-C7A5-43AF-B230-EA0DCE0B617E}"/>
              </a:ext>
            </a:extLst>
          </p:cNvPr>
          <p:cNvSpPr>
            <a:spLocks noGrp="1"/>
          </p:cNvSpPr>
          <p:nvPr>
            <p:ph type="title"/>
          </p:nvPr>
        </p:nvSpPr>
        <p:spPr/>
        <p:txBody>
          <a:bodyPr/>
          <a:lstStyle/>
          <a:p>
            <a:r>
              <a:rPr lang="zh-CN" altLang="en-US" dirty="0"/>
              <a:t>输出</a:t>
            </a:r>
          </a:p>
        </p:txBody>
      </p:sp>
      <p:sp>
        <p:nvSpPr>
          <p:cNvPr id="3" name="内容占位符 2">
            <a:extLst>
              <a:ext uri="{FF2B5EF4-FFF2-40B4-BE49-F238E27FC236}">
                <a16:creationId xmlns:a16="http://schemas.microsoft.com/office/drawing/2014/main" id="{5891298C-FB93-43B0-BBE9-C131333AE25B}"/>
              </a:ext>
            </a:extLst>
          </p:cNvPr>
          <p:cNvSpPr>
            <a:spLocks noGrp="1"/>
          </p:cNvSpPr>
          <p:nvPr>
            <p:ph idx="1"/>
          </p:nvPr>
        </p:nvSpPr>
        <p:spPr/>
        <p:txBody>
          <a:bodyPr/>
          <a:lstStyle/>
          <a:p>
            <a:r>
              <a:rPr lang="en-US" altLang="zh-CN" dirty="0"/>
              <a:t>C++</a:t>
            </a:r>
            <a:r>
              <a:rPr lang="zh-CN" altLang="en-US" dirty="0"/>
              <a:t>标准输入输出流库包含了已经编写好的输入输出工具</a:t>
            </a:r>
            <a:endParaRPr lang="en-US" altLang="zh-CN" dirty="0"/>
          </a:p>
          <a:p>
            <a:r>
              <a:rPr lang="zh-CN" altLang="en-US" dirty="0"/>
              <a:t>输出流对象</a:t>
            </a:r>
            <a:r>
              <a:rPr lang="en-US" altLang="zh-CN" dirty="0" err="1"/>
              <a:t>cout</a:t>
            </a:r>
            <a:r>
              <a:rPr lang="zh-CN" altLang="en-US" dirty="0"/>
              <a:t>表示控制台窗口，输出运算符</a:t>
            </a:r>
            <a:r>
              <a:rPr lang="en-US" altLang="zh-CN" dirty="0"/>
              <a:t>&lt;&lt;</a:t>
            </a:r>
          </a:p>
          <a:p>
            <a:r>
              <a:rPr lang="en-US" altLang="zh-CN" dirty="0"/>
              <a:t>C++</a:t>
            </a:r>
            <a:r>
              <a:rPr lang="zh-CN" altLang="en-US" dirty="0"/>
              <a:t>每个名字都属于某个名字空间，防止名字冲突！</a:t>
            </a:r>
          </a:p>
        </p:txBody>
      </p:sp>
      <p:sp>
        <p:nvSpPr>
          <p:cNvPr id="4" name="文本框 3">
            <a:extLst>
              <a:ext uri="{FF2B5EF4-FFF2-40B4-BE49-F238E27FC236}">
                <a16:creationId xmlns:a16="http://schemas.microsoft.com/office/drawing/2014/main" id="{A7AB0BBA-E9B3-4B52-BC3D-4FB3F644D98F}"/>
              </a:ext>
            </a:extLst>
          </p:cNvPr>
          <p:cNvSpPr txBox="1"/>
          <p:nvPr/>
        </p:nvSpPr>
        <p:spPr>
          <a:xfrm>
            <a:off x="3679369" y="3830142"/>
            <a:ext cx="5259358" cy="2400657"/>
          </a:xfrm>
          <a:prstGeom prst="rect">
            <a:avLst/>
          </a:prstGeom>
          <a:noFill/>
        </p:spPr>
        <p:txBody>
          <a:bodyPr wrap="square" rtlCol="0">
            <a:spAutoFit/>
          </a:bodyPr>
          <a:lstStyle/>
          <a:p>
            <a:r>
              <a:rPr lang="en-US" altLang="zh-CN" sz="3000" dirty="0"/>
              <a:t>#include &lt;iostream&gt;</a:t>
            </a:r>
          </a:p>
          <a:p>
            <a:r>
              <a:rPr lang="en-US" altLang="zh-CN" sz="3000" dirty="0"/>
              <a:t>int main()</a:t>
            </a:r>
          </a:p>
          <a:p>
            <a:r>
              <a:rPr lang="en-US" altLang="zh-CN" sz="3000" dirty="0"/>
              <a:t>{</a:t>
            </a:r>
          </a:p>
          <a:p>
            <a:r>
              <a:rPr lang="en-US" altLang="zh-CN" sz="3000" dirty="0"/>
              <a:t>    </a:t>
            </a:r>
            <a:r>
              <a:rPr lang="en-US" altLang="zh-CN" sz="3000" b="1" dirty="0"/>
              <a:t>std::</a:t>
            </a:r>
            <a:r>
              <a:rPr lang="en-US" altLang="zh-CN" sz="3000" dirty="0" err="1"/>
              <a:t>cout</a:t>
            </a:r>
            <a:r>
              <a:rPr lang="en-US" altLang="zh-CN" sz="3000" dirty="0"/>
              <a:t> &lt;&lt; “hello world!”;</a:t>
            </a:r>
          </a:p>
          <a:p>
            <a:r>
              <a:rPr lang="en-US" altLang="zh-CN" sz="3000" dirty="0"/>
              <a:t>}</a:t>
            </a:r>
            <a:endParaRPr lang="zh-CN" altLang="en-US" sz="3000" dirty="0"/>
          </a:p>
        </p:txBody>
      </p:sp>
      <p:sp>
        <p:nvSpPr>
          <p:cNvPr id="5" name="对话气泡: 矩形 4">
            <a:extLst>
              <a:ext uri="{FF2B5EF4-FFF2-40B4-BE49-F238E27FC236}">
                <a16:creationId xmlns:a16="http://schemas.microsoft.com/office/drawing/2014/main" id="{6C5D3710-5149-4FED-BAAF-BB60367DA516}"/>
              </a:ext>
            </a:extLst>
          </p:cNvPr>
          <p:cNvSpPr/>
          <p:nvPr/>
        </p:nvSpPr>
        <p:spPr>
          <a:xfrm>
            <a:off x="5547360" y="4456712"/>
            <a:ext cx="4988767" cy="573758"/>
          </a:xfrm>
          <a:prstGeom prst="wedgeRectCallout">
            <a:avLst>
              <a:gd name="adj1" fmla="val -67620"/>
              <a:gd name="adj2" fmla="val 112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名字限定</a:t>
            </a:r>
            <a:r>
              <a:rPr lang="en-US" altLang="zh-CN" sz="2800" dirty="0"/>
              <a:t>:</a:t>
            </a:r>
            <a:r>
              <a:rPr lang="zh-CN" altLang="en-US" sz="2800" dirty="0"/>
              <a:t>   </a:t>
            </a:r>
            <a:r>
              <a:rPr lang="zh-CN" altLang="en-US" sz="2800" b="1" dirty="0">
                <a:solidFill>
                  <a:srgbClr val="FFFF00"/>
                </a:solidFill>
              </a:rPr>
              <a:t>名字空间名</a:t>
            </a:r>
            <a:r>
              <a:rPr lang="en-US" altLang="zh-CN" sz="2800" b="1" dirty="0">
                <a:solidFill>
                  <a:srgbClr val="FFFF00"/>
                </a:solidFill>
              </a:rPr>
              <a:t>::</a:t>
            </a:r>
            <a:endParaRPr lang="zh-CN" altLang="en-US" sz="2800" b="1" dirty="0">
              <a:solidFill>
                <a:srgbClr val="FFFF00"/>
              </a:solidFill>
            </a:endParaRPr>
          </a:p>
        </p:txBody>
      </p:sp>
    </p:spTree>
    <p:extLst>
      <p:ext uri="{BB962C8B-B14F-4D97-AF65-F5344CB8AC3E}">
        <p14:creationId xmlns:p14="http://schemas.microsoft.com/office/powerpoint/2010/main" val="187379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974995"/>
            <a:ext cx="1724307" cy="954107"/>
          </a:xfrm>
          <a:prstGeom prst="rect">
            <a:avLst/>
          </a:prstGeom>
          <a:noFill/>
          <a:ln w="12700">
            <a:solidFill>
              <a:schemeClr val="accent1"/>
            </a:solidFill>
          </a:ln>
        </p:spPr>
        <p:txBody>
          <a:bodyPr wrap="square" rtlCol="0">
            <a:spAutoFit/>
          </a:bodyPr>
          <a:lstStyle/>
          <a:p>
            <a:pPr algn="ctr"/>
            <a:r>
              <a:rPr lang="zh-CN" altLang="en-US" sz="2800" dirty="0"/>
              <a:t>源代码</a:t>
            </a:r>
            <a:endParaRPr lang="en-US" altLang="zh-CN" sz="2800" dirty="0"/>
          </a:p>
          <a:p>
            <a:pPr algn="ctr"/>
            <a:r>
              <a:rPr lang="en-US" altLang="zh-CN" sz="2800" dirty="0"/>
              <a:t>17+20</a:t>
            </a:r>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98682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编译程序</a:t>
            </a:r>
          </a:p>
        </p:txBody>
      </p:sp>
      <p:sp>
        <p:nvSpPr>
          <p:cNvPr id="3" name="内容占位符 2"/>
          <p:cNvSpPr>
            <a:spLocks noGrp="1"/>
          </p:cNvSpPr>
          <p:nvPr>
            <p:ph idx="1"/>
          </p:nvPr>
        </p:nvSpPr>
        <p:spPr/>
        <p:txBody>
          <a:bodyPr/>
          <a:lstStyle/>
          <a:p>
            <a:r>
              <a:rPr lang="zh-CN" altLang="en-US" dirty="0"/>
              <a:t>编译器： 将源程序转变为机器指令代码。</a:t>
            </a:r>
            <a:endParaRPr lang="en-US" altLang="zh-CN" dirty="0"/>
          </a:p>
          <a:p>
            <a:r>
              <a:rPr lang="zh-CN" altLang="en-US" dirty="0"/>
              <a:t>预处理器：对源代码中“预处理指令”进行处理，得到新的源代码。</a:t>
            </a:r>
            <a:endParaRPr lang="en-US" altLang="zh-CN" dirty="0"/>
          </a:p>
        </p:txBody>
      </p:sp>
      <p:sp>
        <p:nvSpPr>
          <p:cNvPr id="5" name="文本框 4"/>
          <p:cNvSpPr txBox="1"/>
          <p:nvPr/>
        </p:nvSpPr>
        <p:spPr>
          <a:xfrm>
            <a:off x="443345" y="3775968"/>
            <a:ext cx="1707576" cy="1384995"/>
          </a:xfrm>
          <a:prstGeom prst="rect">
            <a:avLst/>
          </a:prstGeom>
          <a:noFill/>
          <a:ln w="12700">
            <a:solidFill>
              <a:schemeClr val="accent1"/>
            </a:solidFill>
          </a:ln>
        </p:spPr>
        <p:txBody>
          <a:bodyPr wrap="square" rtlCol="0">
            <a:spAutoFit/>
          </a:bodyPr>
          <a:lstStyle/>
          <a:p>
            <a:pPr algn="ctr"/>
            <a:r>
              <a:rPr lang="zh-CN" altLang="en-US" sz="2800" dirty="0"/>
              <a:t>包含预处理指令的源代码</a:t>
            </a:r>
            <a:endParaRPr lang="en-US" altLang="zh-CN" sz="2800" dirty="0"/>
          </a:p>
        </p:txBody>
      </p:sp>
      <p:sp>
        <p:nvSpPr>
          <p:cNvPr id="6" name="文本框 5"/>
          <p:cNvSpPr txBox="1"/>
          <p:nvPr/>
        </p:nvSpPr>
        <p:spPr>
          <a:xfrm>
            <a:off x="9209236" y="3974995"/>
            <a:ext cx="2570017" cy="954107"/>
          </a:xfrm>
          <a:prstGeom prst="rect">
            <a:avLst/>
          </a:prstGeom>
          <a:noFill/>
          <a:ln w="12700">
            <a:solidFill>
              <a:schemeClr val="accent1"/>
            </a:solidFill>
          </a:ln>
        </p:spPr>
        <p:txBody>
          <a:bodyPr wrap="square" rtlCol="0">
            <a:spAutoFit/>
          </a:bodyPr>
          <a:lstStyle/>
          <a:p>
            <a:pPr algn="ctr"/>
            <a:r>
              <a:rPr lang="zh-CN" altLang="en-US" sz="2800" dirty="0"/>
              <a:t>机器指令代码</a:t>
            </a:r>
            <a:endParaRPr lang="en-US" altLang="zh-CN" sz="2800" dirty="0"/>
          </a:p>
          <a:p>
            <a:pPr algn="ctr"/>
            <a:r>
              <a:rPr lang="en-US" altLang="zh-CN" sz="2800" dirty="0"/>
              <a:t>01010101</a:t>
            </a:r>
            <a:endParaRPr lang="zh-CN" altLang="en-US" sz="2800" dirty="0"/>
          </a:p>
        </p:txBody>
      </p:sp>
      <p:sp>
        <p:nvSpPr>
          <p:cNvPr id="7" name="矩形 6"/>
          <p:cNvSpPr/>
          <p:nvPr/>
        </p:nvSpPr>
        <p:spPr>
          <a:xfrm>
            <a:off x="6966527" y="3849470"/>
            <a:ext cx="1782618" cy="1261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r>
              <a:rPr lang="zh-CN" altLang="en-US" sz="3000" b="1" dirty="0"/>
              <a:t>编译器</a:t>
            </a:r>
            <a:r>
              <a:rPr lang="zh-CN" altLang="en-US" sz="3000" dirty="0"/>
              <a:t>（</a:t>
            </a:r>
            <a:r>
              <a:rPr lang="zh-CN" altLang="en-US" sz="3000" b="1" dirty="0"/>
              <a:t>解释器</a:t>
            </a:r>
            <a:r>
              <a:rPr lang="zh-CN" altLang="en-US" sz="3000" dirty="0"/>
              <a:t>）</a:t>
            </a:r>
          </a:p>
        </p:txBody>
      </p:sp>
      <p:sp>
        <p:nvSpPr>
          <p:cNvPr id="8" name="右箭头 7"/>
          <p:cNvSpPr/>
          <p:nvPr/>
        </p:nvSpPr>
        <p:spPr>
          <a:xfrm>
            <a:off x="6506436" y="4389862"/>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594840" y="4083848"/>
            <a:ext cx="1727198" cy="845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预处理器</a:t>
            </a:r>
          </a:p>
        </p:txBody>
      </p:sp>
      <p:sp>
        <p:nvSpPr>
          <p:cNvPr id="11" name="右箭头 10"/>
          <p:cNvSpPr/>
          <p:nvPr/>
        </p:nvSpPr>
        <p:spPr>
          <a:xfrm>
            <a:off x="2150921" y="4381330"/>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782129" y="3787931"/>
            <a:ext cx="1724307" cy="1384995"/>
          </a:xfrm>
          <a:prstGeom prst="rect">
            <a:avLst/>
          </a:prstGeom>
          <a:noFill/>
          <a:ln w="12700">
            <a:solidFill>
              <a:schemeClr val="accent1"/>
            </a:solidFill>
          </a:ln>
        </p:spPr>
        <p:txBody>
          <a:bodyPr wrap="square" rtlCol="0">
            <a:spAutoFit/>
          </a:bodyPr>
          <a:lstStyle/>
          <a:p>
            <a:pPr algn="ctr"/>
            <a:r>
              <a:rPr lang="zh-CN" altLang="en-US" sz="2800" dirty="0"/>
              <a:t>无预处理指令的源代码</a:t>
            </a:r>
            <a:endParaRPr lang="en-US" altLang="zh-CN" sz="2800" dirty="0"/>
          </a:p>
        </p:txBody>
      </p:sp>
      <p:sp>
        <p:nvSpPr>
          <p:cNvPr id="13" name="右箭头 12"/>
          <p:cNvSpPr/>
          <p:nvPr/>
        </p:nvSpPr>
        <p:spPr>
          <a:xfrm>
            <a:off x="4322038" y="441590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8747418" y="4377899"/>
            <a:ext cx="461818" cy="1811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1673EA2-CE5A-4405-ACB3-14E8A2F766D2}"/>
              </a:ext>
            </a:extLst>
          </p:cNvPr>
          <p:cNvSpPr txBox="1"/>
          <p:nvPr/>
        </p:nvSpPr>
        <p:spPr>
          <a:xfrm>
            <a:off x="301105" y="5182356"/>
            <a:ext cx="2919615" cy="461665"/>
          </a:xfrm>
          <a:prstGeom prst="rect">
            <a:avLst/>
          </a:prstGeom>
          <a:noFill/>
        </p:spPr>
        <p:txBody>
          <a:bodyPr wrap="square" rtlCol="0">
            <a:spAutoFit/>
          </a:bodyPr>
          <a:lstStyle/>
          <a:p>
            <a:r>
              <a:rPr lang="en-US" altLang="zh-CN" sz="2400" dirty="0"/>
              <a:t>#include &lt;iostream&gt;</a:t>
            </a:r>
          </a:p>
        </p:txBody>
      </p:sp>
    </p:spTree>
    <p:extLst>
      <p:ext uri="{BB962C8B-B14F-4D97-AF65-F5344CB8AC3E}">
        <p14:creationId xmlns:p14="http://schemas.microsoft.com/office/powerpoint/2010/main" val="35983032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A23EB-FDD6-4C1E-B049-3D496DD0C61E}"/>
              </a:ext>
            </a:extLst>
          </p:cNvPr>
          <p:cNvSpPr>
            <a:spLocks noGrp="1"/>
          </p:cNvSpPr>
          <p:nvPr>
            <p:ph type="title"/>
          </p:nvPr>
        </p:nvSpPr>
        <p:spPr/>
        <p:txBody>
          <a:bodyPr/>
          <a:lstStyle/>
          <a:p>
            <a:r>
              <a:rPr lang="zh-CN" altLang="en-US" dirty="0"/>
              <a:t>编译器 </a:t>
            </a:r>
            <a:r>
              <a:rPr lang="en-US" altLang="zh-CN" dirty="0"/>
              <a:t>(C++compiler)</a:t>
            </a:r>
            <a:endParaRPr lang="zh-CN" altLang="en-US" dirty="0"/>
          </a:p>
        </p:txBody>
      </p:sp>
      <p:sp>
        <p:nvSpPr>
          <p:cNvPr id="3" name="内容占位符 2">
            <a:extLst>
              <a:ext uri="{FF2B5EF4-FFF2-40B4-BE49-F238E27FC236}">
                <a16:creationId xmlns:a16="http://schemas.microsoft.com/office/drawing/2014/main" id="{3B6CC04B-9B3B-4A8A-8354-C836869B5EB1}"/>
              </a:ext>
            </a:extLst>
          </p:cNvPr>
          <p:cNvSpPr>
            <a:spLocks noGrp="1"/>
          </p:cNvSpPr>
          <p:nvPr>
            <p:ph idx="1"/>
          </p:nvPr>
        </p:nvSpPr>
        <p:spPr/>
        <p:txBody>
          <a:bodyPr/>
          <a:lstStyle/>
          <a:p>
            <a:r>
              <a:rPr lang="en-US" altLang="zh-CN" dirty="0"/>
              <a:t>g++</a:t>
            </a:r>
            <a:r>
              <a:rPr lang="zh-CN" altLang="en-US" dirty="0"/>
              <a:t>：</a:t>
            </a:r>
            <a:r>
              <a:rPr lang="en-US" altLang="zh-CN" dirty="0"/>
              <a:t>Linux/Unix</a:t>
            </a:r>
            <a:r>
              <a:rPr lang="zh-CN" altLang="en-US" dirty="0"/>
              <a:t>、</a:t>
            </a:r>
            <a:r>
              <a:rPr lang="en-US" altLang="zh-CN" dirty="0"/>
              <a:t>Mac</a:t>
            </a:r>
            <a:r>
              <a:rPr lang="zh-CN" altLang="en-US" dirty="0"/>
              <a:t>、</a:t>
            </a:r>
            <a:r>
              <a:rPr lang="en-US" altLang="zh-CN" dirty="0" err="1"/>
              <a:t>minGW</a:t>
            </a:r>
            <a:r>
              <a:rPr lang="zh-CN" altLang="en-US" dirty="0"/>
              <a:t>（</a:t>
            </a:r>
            <a:r>
              <a:rPr lang="en-US" altLang="zh-CN" dirty="0"/>
              <a:t>windows</a:t>
            </a:r>
            <a:r>
              <a:rPr lang="zh-CN" altLang="en-US" dirty="0"/>
              <a:t>移植版本）</a:t>
            </a:r>
            <a:endParaRPr lang="en-US" altLang="zh-CN" dirty="0"/>
          </a:p>
          <a:p>
            <a:r>
              <a:rPr lang="en-US" altLang="zh-CN" dirty="0"/>
              <a:t>Clang </a:t>
            </a:r>
            <a:r>
              <a:rPr lang="en-US" altLang="zh-CN" dirty="0" err="1"/>
              <a:t>c++</a:t>
            </a:r>
            <a:r>
              <a:rPr lang="en-US" altLang="zh-CN" dirty="0"/>
              <a:t>: </a:t>
            </a:r>
          </a:p>
          <a:p>
            <a:r>
              <a:rPr lang="en-US" altLang="zh-CN" dirty="0"/>
              <a:t>Microsoft Visual C++</a:t>
            </a:r>
            <a:r>
              <a:rPr lang="zh-CN" altLang="en-US" dirty="0"/>
              <a:t>（</a:t>
            </a:r>
            <a:r>
              <a:rPr lang="en-US" altLang="zh-CN" dirty="0"/>
              <a:t> Visual Studio C++ Compiler </a:t>
            </a:r>
            <a:r>
              <a:rPr lang="zh-CN" altLang="en-US" dirty="0"/>
              <a:t>）</a:t>
            </a:r>
            <a:r>
              <a:rPr lang="en-US" altLang="zh-CN" dirty="0"/>
              <a:t> </a:t>
            </a:r>
            <a:r>
              <a:rPr lang="zh-CN" altLang="en-US" dirty="0"/>
              <a:t>：</a:t>
            </a:r>
            <a:r>
              <a:rPr lang="en-US" altLang="zh-CN" dirty="0"/>
              <a:t>windows </a:t>
            </a:r>
            <a:endParaRPr lang="zh-CN" altLang="en-US" dirty="0"/>
          </a:p>
        </p:txBody>
      </p:sp>
    </p:spTree>
    <p:extLst>
      <p:ext uri="{BB962C8B-B14F-4D97-AF65-F5344CB8AC3E}">
        <p14:creationId xmlns:p14="http://schemas.microsoft.com/office/powerpoint/2010/main" val="1321283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EA36B-3E9C-4EFC-932C-D53853C0D98E}"/>
              </a:ext>
            </a:extLst>
          </p:cNvPr>
          <p:cNvSpPr>
            <a:spLocks noGrp="1"/>
          </p:cNvSpPr>
          <p:nvPr>
            <p:ph type="title"/>
          </p:nvPr>
        </p:nvSpPr>
        <p:spPr/>
        <p:txBody>
          <a:bodyPr/>
          <a:lstStyle/>
          <a:p>
            <a:r>
              <a:rPr lang="zh-CN" altLang="en-US" dirty="0"/>
              <a:t>编译器</a:t>
            </a:r>
            <a:r>
              <a:rPr lang="en-US" altLang="zh-CN" dirty="0"/>
              <a:t> g++</a:t>
            </a:r>
            <a:endParaRPr lang="zh-CN" altLang="en-US" dirty="0"/>
          </a:p>
        </p:txBody>
      </p:sp>
      <p:sp>
        <p:nvSpPr>
          <p:cNvPr id="4" name="内容占位符 2">
            <a:extLst>
              <a:ext uri="{FF2B5EF4-FFF2-40B4-BE49-F238E27FC236}">
                <a16:creationId xmlns:a16="http://schemas.microsoft.com/office/drawing/2014/main" id="{87C2FB0E-DD1C-40E3-851E-E71E8BF1E6B7}"/>
              </a:ext>
            </a:extLst>
          </p:cNvPr>
          <p:cNvSpPr>
            <a:spLocks noGrp="1"/>
          </p:cNvSpPr>
          <p:nvPr>
            <p:ph idx="1"/>
          </p:nvPr>
        </p:nvSpPr>
        <p:spPr>
          <a:xfrm>
            <a:off x="786104" y="1858639"/>
            <a:ext cx="10619792" cy="1184288"/>
          </a:xfrm>
        </p:spPr>
        <p:txBody>
          <a:bodyPr>
            <a:noAutofit/>
          </a:bodyPr>
          <a:lstStyle/>
          <a:p>
            <a:r>
              <a:rPr lang="zh-CN" altLang="en-US" sz="2900" dirty="0"/>
              <a:t>编译源文件</a:t>
            </a:r>
            <a:r>
              <a:rPr lang="en-US" altLang="zh-CN" sz="2900" dirty="0"/>
              <a:t>, </a:t>
            </a:r>
            <a:r>
              <a:rPr lang="zh-CN" altLang="en-US" sz="2900" dirty="0"/>
              <a:t>生成 二进制的目标文件</a:t>
            </a:r>
            <a:r>
              <a:rPr lang="en-US" altLang="zh-CN" sz="2900" dirty="0"/>
              <a:t>(.</a:t>
            </a:r>
            <a:r>
              <a:rPr lang="en-US" altLang="zh-CN" sz="2900" dirty="0" err="1"/>
              <a:t>obj</a:t>
            </a:r>
            <a:r>
              <a:rPr lang="en-US" altLang="zh-CN" sz="2900" dirty="0"/>
              <a:t>)</a:t>
            </a:r>
          </a:p>
        </p:txBody>
      </p:sp>
      <p:sp>
        <p:nvSpPr>
          <p:cNvPr id="5" name="内容占位符 2">
            <a:extLst>
              <a:ext uri="{FF2B5EF4-FFF2-40B4-BE49-F238E27FC236}">
                <a16:creationId xmlns:a16="http://schemas.microsoft.com/office/drawing/2014/main" id="{F2242F2F-3DE6-4BEB-8F49-9B82A1FC9C0D}"/>
              </a:ext>
            </a:extLst>
          </p:cNvPr>
          <p:cNvSpPr txBox="1">
            <a:spLocks/>
          </p:cNvSpPr>
          <p:nvPr/>
        </p:nvSpPr>
        <p:spPr>
          <a:xfrm>
            <a:off x="786104" y="4086245"/>
            <a:ext cx="10619792" cy="68284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900" dirty="0"/>
              <a:t>链接目标文件</a:t>
            </a:r>
            <a:r>
              <a:rPr lang="en-US" altLang="zh-CN" sz="2900" dirty="0"/>
              <a:t>, </a:t>
            </a:r>
            <a:r>
              <a:rPr lang="zh-CN" altLang="en-US" sz="2900" dirty="0"/>
              <a:t>生成可执行程序</a:t>
            </a:r>
            <a:r>
              <a:rPr lang="en-US" altLang="zh-CN" sz="2900" dirty="0"/>
              <a:t>(.exe)</a:t>
            </a:r>
          </a:p>
        </p:txBody>
      </p:sp>
      <p:sp>
        <p:nvSpPr>
          <p:cNvPr id="6" name="TextBox 1">
            <a:extLst>
              <a:ext uri="{FF2B5EF4-FFF2-40B4-BE49-F238E27FC236}">
                <a16:creationId xmlns:a16="http://schemas.microsoft.com/office/drawing/2014/main" id="{A2E3D4AC-3313-46DA-A3E7-47ABBAF1C706}"/>
              </a:ext>
            </a:extLst>
          </p:cNvPr>
          <p:cNvSpPr txBox="1"/>
          <p:nvPr/>
        </p:nvSpPr>
        <p:spPr>
          <a:xfrm>
            <a:off x="1534108" y="2599246"/>
            <a:ext cx="4245636" cy="553998"/>
          </a:xfrm>
          <a:prstGeom prst="rect">
            <a:avLst/>
          </a:prstGeom>
          <a:noFill/>
        </p:spPr>
        <p:txBody>
          <a:bodyPr wrap="square" rtlCol="0">
            <a:spAutoFit/>
          </a:bodyPr>
          <a:lstStyle/>
          <a:p>
            <a:r>
              <a:rPr lang="en-US" altLang="zh-CN" sz="3000" dirty="0"/>
              <a:t>g++   -c file.cpp</a:t>
            </a:r>
            <a:endParaRPr lang="zh-CN" altLang="en-US" sz="3000" dirty="0"/>
          </a:p>
        </p:txBody>
      </p:sp>
      <p:sp>
        <p:nvSpPr>
          <p:cNvPr id="7" name="TextBox 35">
            <a:extLst>
              <a:ext uri="{FF2B5EF4-FFF2-40B4-BE49-F238E27FC236}">
                <a16:creationId xmlns:a16="http://schemas.microsoft.com/office/drawing/2014/main" id="{2BD5CD9B-1071-4963-B067-DD282C63AC4E}"/>
              </a:ext>
            </a:extLst>
          </p:cNvPr>
          <p:cNvSpPr txBox="1"/>
          <p:nvPr/>
        </p:nvSpPr>
        <p:spPr>
          <a:xfrm>
            <a:off x="1534108" y="4989724"/>
            <a:ext cx="6761584" cy="553998"/>
          </a:xfrm>
          <a:prstGeom prst="rect">
            <a:avLst/>
          </a:prstGeom>
          <a:noFill/>
        </p:spPr>
        <p:txBody>
          <a:bodyPr wrap="square" rtlCol="0">
            <a:spAutoFit/>
          </a:bodyPr>
          <a:lstStyle/>
          <a:p>
            <a:r>
              <a:rPr lang="en-US" altLang="zh-CN" sz="3000" dirty="0"/>
              <a:t>g++ -o  </a:t>
            </a:r>
            <a:r>
              <a:rPr lang="en-US" altLang="zh-CN" sz="3000" dirty="0" err="1"/>
              <a:t>prog</a:t>
            </a:r>
            <a:r>
              <a:rPr lang="en-US" altLang="zh-CN" sz="3000" dirty="0"/>
              <a:t>  file1.obj  file2.obj …</a:t>
            </a:r>
            <a:endParaRPr lang="zh-CN" altLang="en-US" sz="3000" dirty="0"/>
          </a:p>
        </p:txBody>
      </p:sp>
      <p:sp>
        <p:nvSpPr>
          <p:cNvPr id="8" name="TextBox 1">
            <a:extLst>
              <a:ext uri="{FF2B5EF4-FFF2-40B4-BE49-F238E27FC236}">
                <a16:creationId xmlns:a16="http://schemas.microsoft.com/office/drawing/2014/main" id="{03B883A1-E9A1-4E47-ABD9-B2FB3155AC3A}"/>
              </a:ext>
            </a:extLst>
          </p:cNvPr>
          <p:cNvSpPr txBox="1"/>
          <p:nvPr/>
        </p:nvSpPr>
        <p:spPr>
          <a:xfrm>
            <a:off x="1534108" y="3299968"/>
            <a:ext cx="6761584" cy="553998"/>
          </a:xfrm>
          <a:prstGeom prst="rect">
            <a:avLst/>
          </a:prstGeom>
          <a:noFill/>
        </p:spPr>
        <p:txBody>
          <a:bodyPr wrap="square" rtlCol="0">
            <a:spAutoFit/>
          </a:bodyPr>
          <a:lstStyle/>
          <a:p>
            <a:r>
              <a:rPr lang="en-US" altLang="zh-CN" sz="3000" dirty="0"/>
              <a:t>g++   -std=</a:t>
            </a:r>
            <a:r>
              <a:rPr lang="en-US" altLang="zh-CN" sz="3000" dirty="0" err="1"/>
              <a:t>c++</a:t>
            </a:r>
            <a:r>
              <a:rPr lang="en-US" altLang="zh-CN" sz="3000" dirty="0"/>
              <a:t>17  -c file.cpp  -o prog</a:t>
            </a:r>
            <a:endParaRPr lang="zh-CN" altLang="en-US" sz="3000" dirty="0"/>
          </a:p>
        </p:txBody>
      </p:sp>
      <p:sp>
        <p:nvSpPr>
          <p:cNvPr id="9" name="文本框 8">
            <a:extLst>
              <a:ext uri="{FF2B5EF4-FFF2-40B4-BE49-F238E27FC236}">
                <a16:creationId xmlns:a16="http://schemas.microsoft.com/office/drawing/2014/main" id="{2360E28A-469E-427E-852B-A52AEF68CAD6}"/>
              </a:ext>
            </a:extLst>
          </p:cNvPr>
          <p:cNvSpPr txBox="1"/>
          <p:nvPr/>
        </p:nvSpPr>
        <p:spPr>
          <a:xfrm>
            <a:off x="8553424" y="2539988"/>
            <a:ext cx="3003680" cy="553998"/>
          </a:xfrm>
          <a:prstGeom prst="rect">
            <a:avLst/>
          </a:prstGeom>
          <a:noFill/>
        </p:spPr>
        <p:txBody>
          <a:bodyPr wrap="square" rtlCol="0">
            <a:spAutoFit/>
          </a:bodyPr>
          <a:lstStyle/>
          <a:p>
            <a:r>
              <a:rPr lang="en-US" altLang="zh-CN" sz="3000" dirty="0"/>
              <a:t>file.obj</a:t>
            </a:r>
            <a:endParaRPr lang="zh-CN" altLang="en-US" sz="3000" dirty="0"/>
          </a:p>
        </p:txBody>
      </p:sp>
      <p:sp>
        <p:nvSpPr>
          <p:cNvPr id="10" name="箭头: 右 9">
            <a:extLst>
              <a:ext uri="{FF2B5EF4-FFF2-40B4-BE49-F238E27FC236}">
                <a16:creationId xmlns:a16="http://schemas.microsoft.com/office/drawing/2014/main" id="{E2EA8C13-80FE-4743-9774-111569AFD131}"/>
              </a:ext>
            </a:extLst>
          </p:cNvPr>
          <p:cNvSpPr/>
          <p:nvPr/>
        </p:nvSpPr>
        <p:spPr>
          <a:xfrm>
            <a:off x="7405344" y="2720382"/>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B7488F98-3AE5-465B-B4A9-DB0C0FAA4D79}"/>
              </a:ext>
            </a:extLst>
          </p:cNvPr>
          <p:cNvSpPr/>
          <p:nvPr/>
        </p:nvSpPr>
        <p:spPr>
          <a:xfrm>
            <a:off x="7405344" y="3460136"/>
            <a:ext cx="558800" cy="2629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5EADB31-9416-4936-B73D-3C0F3FD1F554}"/>
              </a:ext>
            </a:extLst>
          </p:cNvPr>
          <p:cNvSpPr txBox="1"/>
          <p:nvPr/>
        </p:nvSpPr>
        <p:spPr>
          <a:xfrm>
            <a:off x="8553424" y="3188715"/>
            <a:ext cx="2819452" cy="553998"/>
          </a:xfrm>
          <a:prstGeom prst="rect">
            <a:avLst/>
          </a:prstGeom>
          <a:noFill/>
        </p:spPr>
        <p:txBody>
          <a:bodyPr wrap="square" rtlCol="0">
            <a:spAutoFit/>
          </a:bodyPr>
          <a:lstStyle/>
          <a:p>
            <a:r>
              <a:rPr lang="en-US" altLang="zh-CN" sz="3000" dirty="0"/>
              <a:t>file.obj; </a:t>
            </a:r>
            <a:r>
              <a:rPr lang="en-US" altLang="zh-CN" sz="3000" dirty="0" err="1"/>
              <a:t>prog.out</a:t>
            </a:r>
            <a:endParaRPr lang="zh-CN" altLang="en-US" sz="3000" dirty="0"/>
          </a:p>
        </p:txBody>
      </p:sp>
    </p:spTree>
    <p:extLst>
      <p:ext uri="{BB962C8B-B14F-4D97-AF65-F5344CB8AC3E}">
        <p14:creationId xmlns:p14="http://schemas.microsoft.com/office/powerpoint/2010/main" val="977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animBg="1"/>
      <p:bldP spid="11" grpId="0" animBg="1"/>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AD14A-9E0C-432F-9409-4799CA846D68}"/>
              </a:ext>
            </a:extLst>
          </p:cNvPr>
          <p:cNvSpPr>
            <a:spLocks noGrp="1"/>
          </p:cNvSpPr>
          <p:nvPr>
            <p:ph type="title"/>
          </p:nvPr>
        </p:nvSpPr>
        <p:spPr/>
        <p:txBody>
          <a:bodyPr/>
          <a:lstStyle/>
          <a:p>
            <a:r>
              <a:rPr lang="zh-CN" altLang="en-US" dirty="0"/>
              <a:t>集成开发环境</a:t>
            </a:r>
            <a:r>
              <a:rPr lang="en-US" altLang="zh-CN" dirty="0"/>
              <a:t>IDE</a:t>
            </a:r>
            <a:endParaRPr lang="zh-CN" altLang="en-US" dirty="0"/>
          </a:p>
        </p:txBody>
      </p:sp>
      <p:sp>
        <p:nvSpPr>
          <p:cNvPr id="3" name="内容占位符 2">
            <a:extLst>
              <a:ext uri="{FF2B5EF4-FFF2-40B4-BE49-F238E27FC236}">
                <a16:creationId xmlns:a16="http://schemas.microsoft.com/office/drawing/2014/main" id="{21CF6C47-F428-4953-818C-68008D61E4E0}"/>
              </a:ext>
            </a:extLst>
          </p:cNvPr>
          <p:cNvSpPr>
            <a:spLocks noGrp="1"/>
          </p:cNvSpPr>
          <p:nvPr>
            <p:ph idx="1"/>
          </p:nvPr>
        </p:nvSpPr>
        <p:spPr/>
        <p:txBody>
          <a:bodyPr/>
          <a:lstStyle/>
          <a:p>
            <a:r>
              <a:rPr lang="en-US" altLang="zh-CN" dirty="0"/>
              <a:t>integrated development environment (</a:t>
            </a:r>
            <a:r>
              <a:rPr lang="en-US" altLang="zh-CN" b="1" dirty="0"/>
              <a:t>IDE</a:t>
            </a:r>
            <a:r>
              <a:rPr lang="en-US" altLang="zh-CN" dirty="0"/>
              <a:t>)</a:t>
            </a:r>
            <a:r>
              <a:rPr lang="zh-CN" altLang="en-US" dirty="0"/>
              <a:t>是包含了代码编辑、调试、编译运行等多种工具的软件。</a:t>
            </a:r>
            <a:endParaRPr lang="en-US" altLang="zh-CN" dirty="0"/>
          </a:p>
          <a:p>
            <a:r>
              <a:rPr lang="en-US" altLang="zh-CN" b="1" dirty="0"/>
              <a:t>Visual Studio</a:t>
            </a:r>
            <a:r>
              <a:rPr lang="en-US" altLang="zh-CN" dirty="0"/>
              <a:t>:  </a:t>
            </a:r>
            <a:r>
              <a:rPr lang="en-US" altLang="zh-CN" dirty="0" err="1"/>
              <a:t>widnows</a:t>
            </a:r>
            <a:r>
              <a:rPr lang="zh-CN" altLang="en-US" dirty="0"/>
              <a:t>平台</a:t>
            </a:r>
            <a:endParaRPr lang="en-US" altLang="zh-CN" dirty="0"/>
          </a:p>
          <a:p>
            <a:r>
              <a:rPr lang="en-US" altLang="zh-CN" b="1" dirty="0" err="1"/>
              <a:t>CodeBlocks</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r>
              <a:rPr lang="en-US" altLang="zh-CN" b="1" dirty="0" err="1"/>
              <a:t>CLion</a:t>
            </a:r>
            <a:r>
              <a:rPr lang="en-US" altLang="zh-CN" dirty="0"/>
              <a:t>:  </a:t>
            </a:r>
            <a:r>
              <a:rPr lang="zh-CN" altLang="en-US" dirty="0"/>
              <a:t>跨平台</a:t>
            </a:r>
            <a:r>
              <a:rPr lang="en-US" altLang="zh-CN" dirty="0"/>
              <a:t>(Linux/Unix</a:t>
            </a:r>
            <a:r>
              <a:rPr lang="zh-CN" altLang="en-US" dirty="0"/>
              <a:t>、</a:t>
            </a:r>
            <a:r>
              <a:rPr lang="en-US" altLang="zh-CN" dirty="0"/>
              <a:t>Mac</a:t>
            </a:r>
            <a:r>
              <a:rPr lang="zh-CN" altLang="en-US" dirty="0"/>
              <a:t>、</a:t>
            </a:r>
            <a:r>
              <a:rPr lang="en-US" altLang="zh-CN" dirty="0"/>
              <a:t>Windows)</a:t>
            </a:r>
          </a:p>
          <a:p>
            <a:endParaRPr lang="zh-CN" altLang="en-US" dirty="0"/>
          </a:p>
        </p:txBody>
      </p:sp>
    </p:spTree>
    <p:extLst>
      <p:ext uri="{BB962C8B-B14F-4D97-AF65-F5344CB8AC3E}">
        <p14:creationId xmlns:p14="http://schemas.microsoft.com/office/powerpoint/2010/main" val="15880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normAutofit/>
          </a:bodyPr>
          <a:lstStyle/>
          <a:p>
            <a:r>
              <a:rPr lang="en-US" altLang="zh-CN" dirty="0"/>
              <a:t>Visual </a:t>
            </a:r>
            <a:r>
              <a:rPr lang="en-US" altLang="zh-CN" dirty="0" err="1"/>
              <a:t>Sudio</a:t>
            </a:r>
            <a:endParaRPr lang="zh-CN" altLang="en-US" dirty="0"/>
          </a:p>
        </p:txBody>
      </p:sp>
      <p:pic>
        <p:nvPicPr>
          <p:cNvPr id="4" name="Picture 2">
            <a:extLst>
              <a:ext uri="{FF2B5EF4-FFF2-40B4-BE49-F238E27FC236}">
                <a16:creationId xmlns:a16="http://schemas.microsoft.com/office/drawing/2014/main" id="{5C05EBFD-EE86-4BA6-AAED-CD7CA9640D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553" y="1949515"/>
            <a:ext cx="93249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3115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dirty="0"/>
              <a:t>Visual Studio</a:t>
            </a:r>
          </a:p>
        </p:txBody>
      </p:sp>
      <p:sp>
        <p:nvSpPr>
          <p:cNvPr id="2" name="文本框 1">
            <a:extLst>
              <a:ext uri="{FF2B5EF4-FFF2-40B4-BE49-F238E27FC236}">
                <a16:creationId xmlns:a16="http://schemas.microsoft.com/office/drawing/2014/main" id="{55242B76-8B3E-4652-932B-8019CEC1B505}"/>
              </a:ext>
            </a:extLst>
          </p:cNvPr>
          <p:cNvSpPr txBox="1"/>
          <p:nvPr/>
        </p:nvSpPr>
        <p:spPr>
          <a:xfrm>
            <a:off x="1134084" y="1818641"/>
            <a:ext cx="9923832" cy="1938992"/>
          </a:xfrm>
          <a:prstGeom prst="rect">
            <a:avLst/>
          </a:prstGeom>
          <a:noFill/>
        </p:spPr>
        <p:txBody>
          <a:bodyPr wrap="square" rtlCol="0">
            <a:spAutoFit/>
          </a:bodyPr>
          <a:lstStyle/>
          <a:p>
            <a:r>
              <a:rPr lang="en-US" altLang="zh-CN" sz="3000" dirty="0"/>
              <a:t>1)</a:t>
            </a:r>
            <a:r>
              <a:rPr lang="zh-CN" altLang="en-US" sz="3000" dirty="0"/>
              <a:t>安装和使用</a:t>
            </a:r>
            <a:r>
              <a:rPr lang="en-US" altLang="zh-CN" sz="3000" dirty="0"/>
              <a:t>:   </a:t>
            </a:r>
          </a:p>
          <a:p>
            <a:r>
              <a:rPr lang="en-US" altLang="zh-CN" sz="3000" dirty="0"/>
              <a:t>          </a:t>
            </a:r>
            <a:r>
              <a:rPr lang="en-US" altLang="zh-CN" sz="3000" dirty="0">
                <a:hlinkClick r:id="rId2"/>
              </a:rPr>
              <a:t>https://hwdong-net.github.io</a:t>
            </a:r>
            <a:r>
              <a:rPr lang="en-US" altLang="zh-CN" sz="3000" dirty="0"/>
              <a:t>  -&gt;tag  -&gt;”</a:t>
            </a:r>
            <a:r>
              <a:rPr lang="en-US" altLang="zh-CN" sz="3000" b="1" dirty="0"/>
              <a:t> C++17</a:t>
            </a:r>
            <a:r>
              <a:rPr lang="zh-CN" altLang="en-US" sz="3000" b="1" dirty="0"/>
              <a:t>安装、配置</a:t>
            </a:r>
            <a:r>
              <a:rPr lang="en-US" altLang="zh-CN" sz="3000" dirty="0"/>
              <a:t>”</a:t>
            </a:r>
          </a:p>
          <a:p>
            <a:r>
              <a:rPr lang="en-US" altLang="zh-CN" sz="3000" dirty="0"/>
              <a:t>         </a:t>
            </a:r>
            <a:endParaRPr lang="zh-CN" altLang="en-US" sz="3000" dirty="0"/>
          </a:p>
        </p:txBody>
      </p:sp>
      <p:sp>
        <p:nvSpPr>
          <p:cNvPr id="6" name="文本框 5">
            <a:extLst>
              <a:ext uri="{FF2B5EF4-FFF2-40B4-BE49-F238E27FC236}">
                <a16:creationId xmlns:a16="http://schemas.microsoft.com/office/drawing/2014/main" id="{1C4F84FD-1341-4245-9188-6790B21F9639}"/>
              </a:ext>
            </a:extLst>
          </p:cNvPr>
          <p:cNvSpPr txBox="1"/>
          <p:nvPr/>
        </p:nvSpPr>
        <p:spPr>
          <a:xfrm>
            <a:off x="1128306" y="4099548"/>
            <a:ext cx="9923832" cy="1938992"/>
          </a:xfrm>
          <a:prstGeom prst="rect">
            <a:avLst/>
          </a:prstGeom>
          <a:noFill/>
        </p:spPr>
        <p:txBody>
          <a:bodyPr wrap="square" rtlCol="0">
            <a:spAutoFit/>
          </a:bodyPr>
          <a:lstStyle/>
          <a:p>
            <a:r>
              <a:rPr lang="en-US" altLang="zh-CN" sz="3000" dirty="0"/>
              <a:t>2)</a:t>
            </a:r>
            <a:r>
              <a:rPr lang="zh-CN" altLang="en-US" sz="3000" dirty="0"/>
              <a:t>打开</a:t>
            </a:r>
            <a:r>
              <a:rPr lang="en-US" altLang="zh-CN" sz="3000" dirty="0"/>
              <a:t>C++17</a:t>
            </a:r>
            <a:r>
              <a:rPr lang="zh-CN" altLang="en-US" sz="3000" dirty="0"/>
              <a:t>开关</a:t>
            </a:r>
            <a:r>
              <a:rPr lang="en-US" altLang="zh-CN" sz="3000" dirty="0"/>
              <a:t> </a:t>
            </a:r>
            <a:r>
              <a:rPr lang="zh-CN" altLang="en-US" sz="3000" dirty="0"/>
              <a:t>： </a:t>
            </a:r>
            <a:endParaRPr lang="en-US" altLang="zh-CN" sz="3000" dirty="0"/>
          </a:p>
          <a:p>
            <a:endParaRPr lang="en-US" altLang="zh-CN" sz="3000" dirty="0"/>
          </a:p>
          <a:p>
            <a:r>
              <a:rPr lang="en-US" altLang="zh-CN" sz="3000" dirty="0"/>
              <a:t>    </a:t>
            </a:r>
            <a:r>
              <a:rPr lang="zh-CN" altLang="en-US" sz="3000" dirty="0"/>
              <a:t>右键弹出菜单</a:t>
            </a:r>
            <a:r>
              <a:rPr lang="en-US" altLang="zh-CN" sz="3000" dirty="0"/>
              <a:t>-&gt;</a:t>
            </a:r>
            <a:r>
              <a:rPr lang="en-US" altLang="zh-CN" sz="3000" dirty="0" err="1"/>
              <a:t>properities</a:t>
            </a:r>
            <a:r>
              <a:rPr lang="en-US" altLang="zh-CN" sz="3000" dirty="0"/>
              <a:t>-&gt;configuration…-&gt;C/C++-&gt;Language-&gt;C++ language Standard-&gt;ISO C++17 standard</a:t>
            </a:r>
            <a:endParaRPr lang="zh-CN" altLang="en-US" sz="3000" dirty="0"/>
          </a:p>
        </p:txBody>
      </p:sp>
    </p:spTree>
    <p:extLst>
      <p:ext uri="{BB962C8B-B14F-4D97-AF65-F5344CB8AC3E}">
        <p14:creationId xmlns:p14="http://schemas.microsoft.com/office/powerpoint/2010/main" val="154174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各大编程语言性能测试结果的可视化图表 | HeapDump性能社区">
            <a:extLst>
              <a:ext uri="{FF2B5EF4-FFF2-40B4-BE49-F238E27FC236}">
                <a16:creationId xmlns:a16="http://schemas.microsoft.com/office/drawing/2014/main" id="{41DBAF1B-1F1C-7E3C-BF0F-BB8B00C070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0100" y="0"/>
            <a:ext cx="5510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44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BFCCCF-621A-4540-B91D-CB28A311CD42}"/>
              </a:ext>
            </a:extLst>
          </p:cNvPr>
          <p:cNvSpPr>
            <a:spLocks noGrp="1"/>
          </p:cNvSpPr>
          <p:nvPr>
            <p:ph type="title"/>
          </p:nvPr>
        </p:nvSpPr>
        <p:spPr/>
        <p:txBody>
          <a:bodyPr/>
          <a:lstStyle/>
          <a:p>
            <a:r>
              <a:rPr lang="en-US" altLang="zh-CN" dirty="0" err="1"/>
              <a:t>CodeBlocks</a:t>
            </a:r>
            <a:endParaRPr lang="zh-CN" altLang="en-US" dirty="0"/>
          </a:p>
        </p:txBody>
      </p:sp>
      <p:pic>
        <p:nvPicPr>
          <p:cNvPr id="5" name="Picture 2">
            <a:extLst>
              <a:ext uri="{FF2B5EF4-FFF2-40B4-BE49-F238E27FC236}">
                <a16:creationId xmlns:a16="http://schemas.microsoft.com/office/drawing/2014/main" id="{DE260FBA-1F15-4C5F-BAB6-81D1330E6A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703" y="1727788"/>
            <a:ext cx="9336591" cy="513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9363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838200" y="281150"/>
            <a:ext cx="10515600" cy="106245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baseline="0">
                <a:solidFill>
                  <a:srgbClr val="00B050"/>
                </a:solidFill>
                <a:latin typeface="微软雅黑" panose="020B0503020204020204" pitchFamily="34" charset="-122"/>
                <a:ea typeface="微软雅黑" panose="020B0503020204020204" pitchFamily="34" charset="-122"/>
                <a:cs typeface="+mj-cs"/>
              </a:defRPr>
            </a:lvl1pPr>
          </a:lstStyle>
          <a:p>
            <a:r>
              <a:rPr lang="en-US" altLang="zh-CN" b="1" dirty="0"/>
              <a:t>IDE</a:t>
            </a:r>
            <a:r>
              <a:rPr lang="zh-CN" altLang="en-US" b="1" dirty="0"/>
              <a:t>集成开发环境</a:t>
            </a:r>
          </a:p>
        </p:txBody>
      </p:sp>
      <p:sp>
        <p:nvSpPr>
          <p:cNvPr id="31" name="内容占位符 2"/>
          <p:cNvSpPr>
            <a:spLocks noGrp="1"/>
          </p:cNvSpPr>
          <p:nvPr>
            <p:ph idx="1"/>
          </p:nvPr>
        </p:nvSpPr>
        <p:spPr>
          <a:xfrm>
            <a:off x="838200" y="1131328"/>
            <a:ext cx="10619792" cy="773741"/>
          </a:xfrm>
        </p:spPr>
        <p:txBody>
          <a:bodyPr>
            <a:noAutofit/>
          </a:bodyPr>
          <a:lstStyle/>
          <a:p>
            <a:r>
              <a:rPr lang="en-US" altLang="zh-CN" sz="2900" dirty="0" err="1"/>
              <a:t>CodeBlocks</a:t>
            </a:r>
            <a:endParaRPr lang="en-US" altLang="zh-CN" sz="2900" dirty="0"/>
          </a:p>
        </p:txBody>
      </p:sp>
      <p:sp>
        <p:nvSpPr>
          <p:cNvPr id="5" name="文本框 4">
            <a:extLst>
              <a:ext uri="{FF2B5EF4-FFF2-40B4-BE49-F238E27FC236}">
                <a16:creationId xmlns:a16="http://schemas.microsoft.com/office/drawing/2014/main" id="{5A26B2F6-D339-4801-B154-BEE4601010E4}"/>
              </a:ext>
            </a:extLst>
          </p:cNvPr>
          <p:cNvSpPr txBox="1"/>
          <p:nvPr/>
        </p:nvSpPr>
        <p:spPr>
          <a:xfrm>
            <a:off x="1284554" y="1969112"/>
            <a:ext cx="9923832" cy="3539430"/>
          </a:xfrm>
          <a:prstGeom prst="rect">
            <a:avLst/>
          </a:prstGeom>
          <a:noFill/>
        </p:spPr>
        <p:txBody>
          <a:bodyPr wrap="square" rtlCol="0">
            <a:spAutoFit/>
          </a:bodyPr>
          <a:lstStyle/>
          <a:p>
            <a:r>
              <a:rPr lang="en-US" sz="2800" b="1" dirty="0"/>
              <a:t>Configuring your compiler: Choosing a language standard</a:t>
            </a:r>
            <a:endParaRPr lang="en-US" sz="2800" dirty="0">
              <a:hlinkClick r:id="" action="ppaction://noaction"/>
            </a:endParaRPr>
          </a:p>
          <a:p>
            <a:r>
              <a:rPr lang="en-US" sz="2800" dirty="0">
                <a:hlinkClick r:id="" action="ppaction://noaction"/>
              </a:rPr>
              <a:t>https://www.learncpp.com/cpp-tutorial/configuring-your-compiler-choosing-a-language-standard/</a:t>
            </a:r>
            <a:endParaRPr lang="en-US" sz="2800" dirty="0"/>
          </a:p>
          <a:p>
            <a:endParaRPr lang="en-US" sz="2800" b="1" dirty="0"/>
          </a:p>
          <a:p>
            <a:r>
              <a:rPr lang="en-US" sz="2800" b="1" dirty="0"/>
              <a:t>Install Code::Blocks and GCC 9 on Windows - Build C, C++ and Fortran programs</a:t>
            </a:r>
            <a:endParaRPr lang="en-US" sz="2800" dirty="0">
              <a:hlinkClick r:id="" action="ppaction://noaction"/>
            </a:endParaRPr>
          </a:p>
          <a:p>
            <a:r>
              <a:rPr lang="en-US" sz="2800" dirty="0">
                <a:hlinkClick r:id="" action="ppaction://noaction"/>
              </a:rPr>
              <a:t>https://solarianprogrammer.com/2019/11/16/install-codeblocks-gcc-windows-build-c-cpp-fortran-programs/</a:t>
            </a:r>
            <a:endParaRPr lang="zh-CN" altLang="en-US" sz="2800" dirty="0"/>
          </a:p>
        </p:txBody>
      </p:sp>
    </p:spTree>
    <p:extLst>
      <p:ext uri="{BB962C8B-B14F-4D97-AF65-F5344CB8AC3E}">
        <p14:creationId xmlns:p14="http://schemas.microsoft.com/office/powerpoint/2010/main" val="32971973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75A63-426D-471B-AD42-768DA4F4E661}"/>
              </a:ext>
            </a:extLst>
          </p:cNvPr>
          <p:cNvSpPr>
            <a:spLocks noGrp="1"/>
          </p:cNvSpPr>
          <p:nvPr>
            <p:ph type="title"/>
          </p:nvPr>
        </p:nvSpPr>
        <p:spPr/>
        <p:txBody>
          <a:bodyPr/>
          <a:lstStyle/>
          <a:p>
            <a:r>
              <a:rPr lang="en-US" altLang="zh-CN" dirty="0"/>
              <a:t>Online C++ Compiler</a:t>
            </a:r>
            <a:endParaRPr lang="zh-CN" altLang="en-US" dirty="0"/>
          </a:p>
        </p:txBody>
      </p:sp>
      <p:sp>
        <p:nvSpPr>
          <p:cNvPr id="3" name="内容占位符 2">
            <a:extLst>
              <a:ext uri="{FF2B5EF4-FFF2-40B4-BE49-F238E27FC236}">
                <a16:creationId xmlns:a16="http://schemas.microsoft.com/office/drawing/2014/main" id="{37CF8B27-CED7-45B6-8494-B9D1EA642961}"/>
              </a:ext>
            </a:extLst>
          </p:cNvPr>
          <p:cNvSpPr>
            <a:spLocks noGrp="1"/>
          </p:cNvSpPr>
          <p:nvPr>
            <p:ph idx="1"/>
          </p:nvPr>
        </p:nvSpPr>
        <p:spPr/>
        <p:txBody>
          <a:bodyPr/>
          <a:lstStyle/>
          <a:p>
            <a:r>
              <a:rPr lang="zh-CN" altLang="en-US" dirty="0"/>
              <a:t>谷歌或</a:t>
            </a:r>
            <a:r>
              <a:rPr lang="en-US" altLang="zh-CN" dirty="0" err="1"/>
              <a:t>bing</a:t>
            </a:r>
            <a:r>
              <a:rPr lang="zh-CN" altLang="en-US" dirty="0"/>
              <a:t>搜索</a:t>
            </a:r>
            <a:r>
              <a:rPr lang="en-US" altLang="zh-CN" dirty="0"/>
              <a:t>:   </a:t>
            </a:r>
            <a:r>
              <a:rPr lang="zh-CN" altLang="en-US" dirty="0"/>
              <a:t>“</a:t>
            </a:r>
            <a:r>
              <a:rPr lang="en-US" altLang="zh-CN" dirty="0"/>
              <a:t>Online C++ Compiler”</a:t>
            </a:r>
            <a:endParaRPr lang="zh-CN" altLang="en-US" dirty="0"/>
          </a:p>
        </p:txBody>
      </p:sp>
    </p:spTree>
    <p:extLst>
      <p:ext uri="{BB962C8B-B14F-4D97-AF65-F5344CB8AC3E}">
        <p14:creationId xmlns:p14="http://schemas.microsoft.com/office/powerpoint/2010/main" val="18705410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9A3C5-35F1-4C45-8CB4-A032ED56FF6C}"/>
              </a:ext>
            </a:extLst>
          </p:cNvPr>
          <p:cNvSpPr>
            <a:spLocks noGrp="1"/>
          </p:cNvSpPr>
          <p:nvPr>
            <p:ph type="title"/>
          </p:nvPr>
        </p:nvSpPr>
        <p:spPr/>
        <p:txBody>
          <a:bodyPr/>
          <a:lstStyle/>
          <a:p>
            <a:r>
              <a:rPr lang="zh-CN" altLang="en-US" dirty="0"/>
              <a:t>练习</a:t>
            </a:r>
          </a:p>
        </p:txBody>
      </p:sp>
      <p:sp>
        <p:nvSpPr>
          <p:cNvPr id="3" name="内容占位符 2">
            <a:extLst>
              <a:ext uri="{FF2B5EF4-FFF2-40B4-BE49-F238E27FC236}">
                <a16:creationId xmlns:a16="http://schemas.microsoft.com/office/drawing/2014/main" id="{10551567-8898-4235-AFE1-721AD3813E82}"/>
              </a:ext>
            </a:extLst>
          </p:cNvPr>
          <p:cNvSpPr>
            <a:spLocks noGrp="1"/>
          </p:cNvSpPr>
          <p:nvPr>
            <p:ph idx="1"/>
          </p:nvPr>
        </p:nvSpPr>
        <p:spPr/>
        <p:txBody>
          <a:bodyPr/>
          <a:lstStyle/>
          <a:p>
            <a:r>
              <a:rPr lang="zh-CN" altLang="en-US" dirty="0"/>
              <a:t>编写程序输出如下图案：</a:t>
            </a:r>
          </a:p>
        </p:txBody>
      </p:sp>
      <p:sp>
        <p:nvSpPr>
          <p:cNvPr id="5" name="文本框 4">
            <a:extLst>
              <a:ext uri="{FF2B5EF4-FFF2-40B4-BE49-F238E27FC236}">
                <a16:creationId xmlns:a16="http://schemas.microsoft.com/office/drawing/2014/main" id="{312EAF71-E87F-435F-AEC5-4689E06E809E}"/>
              </a:ext>
            </a:extLst>
          </p:cNvPr>
          <p:cNvSpPr txBox="1"/>
          <p:nvPr/>
        </p:nvSpPr>
        <p:spPr>
          <a:xfrm>
            <a:off x="1137920" y="2323753"/>
            <a:ext cx="2915920" cy="1384995"/>
          </a:xfrm>
          <a:prstGeom prst="rect">
            <a:avLst/>
          </a:prstGeom>
          <a:noFill/>
        </p:spPr>
        <p:txBody>
          <a:bodyPr wrap="square" rtlCol="0">
            <a:spAutoFit/>
          </a:bodyPr>
          <a:lstStyle/>
          <a:p>
            <a:r>
              <a:rPr lang="en-US" altLang="zh-CN" sz="2800" dirty="0"/>
              <a:t>         1</a:t>
            </a:r>
            <a:br>
              <a:rPr lang="en-US" altLang="zh-CN" sz="2800" dirty="0"/>
            </a:br>
            <a:r>
              <a:rPr lang="en-US" altLang="zh-CN" sz="2800" dirty="0"/>
              <a:t>     2      3</a:t>
            </a:r>
            <a:br>
              <a:rPr lang="en-US" altLang="zh-CN" sz="2800" dirty="0"/>
            </a:br>
            <a:r>
              <a:rPr lang="en-US" altLang="zh-CN" sz="2800" dirty="0"/>
              <a:t>4       5      6</a:t>
            </a:r>
            <a:endParaRPr lang="zh-CN" altLang="zh-CN" sz="2800" dirty="0"/>
          </a:p>
        </p:txBody>
      </p:sp>
      <p:sp>
        <p:nvSpPr>
          <p:cNvPr id="8" name="文本框 7">
            <a:extLst>
              <a:ext uri="{FF2B5EF4-FFF2-40B4-BE49-F238E27FC236}">
                <a16:creationId xmlns:a16="http://schemas.microsoft.com/office/drawing/2014/main" id="{EE3A4E53-214A-48C0-92B7-FEE059D35F55}"/>
              </a:ext>
            </a:extLst>
          </p:cNvPr>
          <p:cNvSpPr txBox="1"/>
          <p:nvPr/>
        </p:nvSpPr>
        <p:spPr>
          <a:xfrm>
            <a:off x="2082800" y="5942013"/>
            <a:ext cx="5730242" cy="461665"/>
          </a:xfrm>
          <a:prstGeom prst="rect">
            <a:avLst/>
          </a:prstGeom>
          <a:noFill/>
        </p:spPr>
        <p:txBody>
          <a:bodyPr wrap="square" rtlCol="0">
            <a:spAutoFit/>
          </a:bodyPr>
          <a:lstStyle/>
          <a:p>
            <a:r>
              <a:rPr lang="en-US" altLang="zh-CN" sz="2400" dirty="0"/>
              <a:t>https://www.asciiart.eu/animals/cats</a:t>
            </a:r>
            <a:endParaRPr lang="zh-CN" altLang="en-US" sz="2400" dirty="0"/>
          </a:p>
        </p:txBody>
      </p:sp>
      <p:pic>
        <p:nvPicPr>
          <p:cNvPr id="9" name="图片 8">
            <a:extLst>
              <a:ext uri="{FF2B5EF4-FFF2-40B4-BE49-F238E27FC236}">
                <a16:creationId xmlns:a16="http://schemas.microsoft.com/office/drawing/2014/main" id="{3ECB354A-F530-489A-922B-64A3370B3B5E}"/>
              </a:ext>
            </a:extLst>
          </p:cNvPr>
          <p:cNvPicPr>
            <a:picLocks noChangeAspect="1"/>
          </p:cNvPicPr>
          <p:nvPr/>
        </p:nvPicPr>
        <p:blipFill>
          <a:blip r:embed="rId2"/>
          <a:stretch>
            <a:fillRect/>
          </a:stretch>
        </p:blipFill>
        <p:spPr>
          <a:xfrm>
            <a:off x="7205029" y="789335"/>
            <a:ext cx="3705225" cy="5838825"/>
          </a:xfrm>
          <a:prstGeom prst="rect">
            <a:avLst/>
          </a:prstGeom>
        </p:spPr>
      </p:pic>
    </p:spTree>
    <p:extLst>
      <p:ext uri="{BB962C8B-B14F-4D97-AF65-F5344CB8AC3E}">
        <p14:creationId xmlns:p14="http://schemas.microsoft.com/office/powerpoint/2010/main" val="80679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6181" y="621860"/>
            <a:ext cx="8854091" cy="4351338"/>
          </a:xfrm>
        </p:spPr>
        <p:txBody>
          <a:bodyPr>
            <a:normAutofit/>
          </a:bodyPr>
          <a:lstStyle/>
          <a:p>
            <a:pPr marL="0" indent="0" algn="ctr">
              <a:buNone/>
            </a:pPr>
            <a:r>
              <a:rPr lang="zh-CN" altLang="en-US" sz="6736" b="1" dirty="0">
                <a:solidFill>
                  <a:srgbClr val="C00000"/>
                </a:solidFill>
              </a:rPr>
              <a:t>关注我</a:t>
            </a:r>
            <a:endParaRPr lang="en-US" altLang="zh-CN" sz="6736" b="1" dirty="0">
              <a:solidFill>
                <a:srgbClr val="C00000"/>
              </a:solidFill>
            </a:endParaRPr>
          </a:p>
        </p:txBody>
      </p:sp>
      <p:sp>
        <p:nvSpPr>
          <p:cNvPr id="2" name="TextBox 1"/>
          <p:cNvSpPr txBox="1"/>
          <p:nvPr/>
        </p:nvSpPr>
        <p:spPr>
          <a:xfrm>
            <a:off x="2267783" y="1876834"/>
            <a:ext cx="7385783" cy="1692515"/>
          </a:xfrm>
          <a:prstGeom prst="rect">
            <a:avLst/>
          </a:prstGeom>
          <a:noFill/>
        </p:spPr>
        <p:txBody>
          <a:bodyPr wrap="square" rtlCol="0">
            <a:spAutoFit/>
          </a:bodyPr>
          <a:lstStyle/>
          <a:p>
            <a:pPr algn="ctr">
              <a:lnSpc>
                <a:spcPct val="120000"/>
              </a:lnSpc>
            </a:pPr>
            <a:r>
              <a:rPr lang="zh-CN" altLang="en-US" sz="4491" b="1" dirty="0"/>
              <a:t>博客：</a:t>
            </a:r>
            <a:r>
              <a:rPr lang="en-US" altLang="zh-CN" sz="4491" b="1" dirty="0"/>
              <a:t> </a:t>
            </a:r>
            <a:r>
              <a:rPr lang="en-US" altLang="zh-CN" sz="4491" b="1" dirty="0">
                <a:solidFill>
                  <a:schemeClr val="accent1"/>
                </a:solidFill>
              </a:rPr>
              <a:t>hwdong-net</a:t>
            </a:r>
            <a:r>
              <a:rPr lang="en-US" altLang="zh-CN" sz="4491" b="1" dirty="0"/>
              <a:t>.github.io</a:t>
            </a:r>
          </a:p>
          <a:p>
            <a:pPr algn="ctr">
              <a:lnSpc>
                <a:spcPct val="120000"/>
              </a:lnSpc>
            </a:pPr>
            <a:r>
              <a:rPr lang="en-US" altLang="zh-CN" sz="4491" b="1" dirty="0" err="1"/>
              <a:t>Youtube</a:t>
            </a:r>
            <a:r>
              <a:rPr lang="zh-CN" altLang="en-US" sz="4491" b="1" dirty="0"/>
              <a:t>频道</a:t>
            </a:r>
            <a:r>
              <a:rPr lang="en-US" altLang="zh-CN" sz="4491" b="1" dirty="0"/>
              <a:t>    </a:t>
            </a:r>
            <a:endParaRPr lang="en-US" sz="4491" b="1" dirty="0"/>
          </a:p>
        </p:txBody>
      </p:sp>
      <p:pic>
        <p:nvPicPr>
          <p:cNvPr id="6" name="图片 5">
            <a:extLst>
              <a:ext uri="{FF2B5EF4-FFF2-40B4-BE49-F238E27FC236}">
                <a16:creationId xmlns:a16="http://schemas.microsoft.com/office/drawing/2014/main" id="{071BC4AD-CE61-46EB-8723-3A2CB52C1C07}"/>
              </a:ext>
            </a:extLst>
          </p:cNvPr>
          <p:cNvPicPr>
            <a:picLocks noChangeAspect="1"/>
          </p:cNvPicPr>
          <p:nvPr/>
        </p:nvPicPr>
        <p:blipFill>
          <a:blip r:embed="rId2"/>
          <a:stretch>
            <a:fillRect/>
          </a:stretch>
        </p:blipFill>
        <p:spPr>
          <a:xfrm>
            <a:off x="2406864" y="3519526"/>
            <a:ext cx="8212491" cy="27086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0B853-79B8-2F40-332D-E166532C1E9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42699CD-EA82-F20D-D5CC-04C969DEC8CB}"/>
              </a:ext>
            </a:extLst>
          </p:cNvPr>
          <p:cNvSpPr>
            <a:spLocks noGrp="1"/>
          </p:cNvSpPr>
          <p:nvPr>
            <p:ph type="title"/>
          </p:nvPr>
        </p:nvSpPr>
        <p:spPr/>
        <p:txBody>
          <a:bodyPr>
            <a:normAutofit/>
          </a:bodyPr>
          <a:lstStyle/>
          <a:p>
            <a:pPr algn="l"/>
            <a:r>
              <a:rPr lang="zh-CN" altLang="en-US" sz="3200" b="1" dirty="0">
                <a:solidFill>
                  <a:schemeClr val="tx1"/>
                </a:solidFill>
              </a:rPr>
              <a:t>全能王</a:t>
            </a:r>
            <a:r>
              <a:rPr lang="zh-CN" altLang="en-US" sz="3200" dirty="0">
                <a:solidFill>
                  <a:schemeClr val="tx1"/>
                </a:solidFill>
              </a:rPr>
              <a:t>：从系统软件到应用软件，无所不能</a:t>
            </a:r>
          </a:p>
        </p:txBody>
      </p:sp>
      <p:sp>
        <p:nvSpPr>
          <p:cNvPr id="3" name="内容占位符 2">
            <a:extLst>
              <a:ext uri="{FF2B5EF4-FFF2-40B4-BE49-F238E27FC236}">
                <a16:creationId xmlns:a16="http://schemas.microsoft.com/office/drawing/2014/main" id="{5E624FB7-23B5-486F-6FA1-8F16F0648751}"/>
              </a:ext>
            </a:extLst>
          </p:cNvPr>
          <p:cNvSpPr>
            <a:spLocks noGrp="1"/>
          </p:cNvSpPr>
          <p:nvPr>
            <p:ph idx="1"/>
          </p:nvPr>
        </p:nvSpPr>
        <p:spPr>
          <a:xfrm>
            <a:off x="838200" y="1690688"/>
            <a:ext cx="10515600" cy="4802187"/>
          </a:xfrm>
        </p:spPr>
        <p:txBody>
          <a:bodyPr>
            <a:normAutofit lnSpcReduction="10000"/>
          </a:bodyPr>
          <a:lstStyle/>
          <a:p>
            <a:pPr marL="0" indent="0">
              <a:spcBef>
                <a:spcPts val="1800"/>
              </a:spcBef>
              <a:buNone/>
            </a:pPr>
            <a:r>
              <a:rPr lang="zh-CN" altLang="en-US" dirty="0"/>
              <a:t>由于其高性能和底层控制能力，</a:t>
            </a:r>
            <a:r>
              <a:rPr lang="en-US" altLang="zh-CN" dirty="0"/>
              <a:t>C++ </a:t>
            </a:r>
            <a:r>
              <a:rPr lang="zh-CN" altLang="en-US" dirty="0"/>
              <a:t>被广泛用于开发各种关键软件：</a:t>
            </a:r>
            <a:endParaRPr lang="en-US" altLang="zh-CN" dirty="0"/>
          </a:p>
          <a:p>
            <a:pPr>
              <a:spcBef>
                <a:spcPts val="1800"/>
              </a:spcBef>
            </a:pPr>
            <a:r>
              <a:rPr lang="zh-CN" altLang="en-US" dirty="0"/>
              <a:t>操作系统（如 </a:t>
            </a:r>
            <a:r>
              <a:rPr lang="en-US" altLang="zh-CN" dirty="0"/>
              <a:t>Windows </a:t>
            </a:r>
            <a:r>
              <a:rPr lang="zh-CN" altLang="en-US" dirty="0"/>
              <a:t>部分内核、</a:t>
            </a:r>
            <a:r>
              <a:rPr lang="en-US" altLang="zh-CN" dirty="0"/>
              <a:t>Linux </a:t>
            </a:r>
            <a:r>
              <a:rPr lang="zh-CN" altLang="en-US" dirty="0"/>
              <a:t>组件）。</a:t>
            </a:r>
          </a:p>
          <a:p>
            <a:pPr>
              <a:spcBef>
                <a:spcPts val="1800"/>
              </a:spcBef>
            </a:pPr>
            <a:r>
              <a:rPr lang="zh-CN" altLang="en-US" dirty="0"/>
              <a:t>数据库系统（如 </a:t>
            </a:r>
            <a:r>
              <a:rPr lang="en-US" altLang="zh-CN" dirty="0"/>
              <a:t>MySQL</a:t>
            </a:r>
            <a:r>
              <a:rPr lang="zh-CN" altLang="en-US" dirty="0"/>
              <a:t>、</a:t>
            </a:r>
            <a:r>
              <a:rPr lang="en-US" altLang="zh-CN" dirty="0"/>
              <a:t>MongoDB</a:t>
            </a:r>
            <a:r>
              <a:rPr lang="zh-CN" altLang="en-US" dirty="0"/>
              <a:t>）。</a:t>
            </a:r>
          </a:p>
          <a:p>
            <a:pPr>
              <a:spcBef>
                <a:spcPts val="1800"/>
              </a:spcBef>
            </a:pPr>
            <a:r>
              <a:rPr lang="zh-CN" altLang="en-US" dirty="0"/>
              <a:t>网络和浏览器（如 </a:t>
            </a:r>
            <a:r>
              <a:rPr lang="en-US" altLang="zh-CN" dirty="0"/>
              <a:t>Chrome</a:t>
            </a:r>
            <a:r>
              <a:rPr lang="zh-CN" altLang="en-US" dirty="0"/>
              <a:t>、</a:t>
            </a:r>
            <a:r>
              <a:rPr lang="en-US" altLang="zh-CN" dirty="0"/>
              <a:t>Firefox </a:t>
            </a:r>
            <a:r>
              <a:rPr lang="zh-CN" altLang="en-US" dirty="0"/>
              <a:t>内核）。</a:t>
            </a:r>
          </a:p>
          <a:p>
            <a:pPr>
              <a:spcBef>
                <a:spcPts val="1800"/>
              </a:spcBef>
            </a:pPr>
            <a:r>
              <a:rPr lang="zh-CN" altLang="en-US" dirty="0"/>
              <a:t>图形与多媒体（如 </a:t>
            </a:r>
            <a:r>
              <a:rPr lang="en-US" altLang="zh-CN" dirty="0"/>
              <a:t>OpenGL</a:t>
            </a:r>
            <a:r>
              <a:rPr lang="zh-CN" altLang="en-US" dirty="0"/>
              <a:t>、</a:t>
            </a:r>
            <a:r>
              <a:rPr lang="en-US" altLang="zh-CN" dirty="0"/>
              <a:t>Blender</a:t>
            </a:r>
            <a:r>
              <a:rPr lang="zh-CN" altLang="en-US" dirty="0"/>
              <a:t>）。</a:t>
            </a:r>
          </a:p>
          <a:p>
            <a:pPr>
              <a:spcBef>
                <a:spcPts val="1800"/>
              </a:spcBef>
            </a:pPr>
            <a:r>
              <a:rPr lang="zh-CN" altLang="en-US" dirty="0"/>
              <a:t>游戏和图形引擎（如 </a:t>
            </a:r>
            <a:r>
              <a:rPr lang="en-US" altLang="zh-CN" dirty="0"/>
              <a:t>Unreal Engine</a:t>
            </a:r>
            <a:r>
              <a:rPr lang="zh-CN" altLang="en-US" dirty="0"/>
              <a:t>、</a:t>
            </a:r>
            <a:r>
              <a:rPr lang="en-US" altLang="zh-CN" dirty="0"/>
              <a:t>Unity</a:t>
            </a:r>
            <a:r>
              <a:rPr lang="zh-CN" altLang="en-US" dirty="0"/>
              <a:t>）。</a:t>
            </a:r>
          </a:p>
          <a:p>
            <a:pPr>
              <a:spcBef>
                <a:spcPts val="1800"/>
              </a:spcBef>
            </a:pPr>
            <a:r>
              <a:rPr lang="zh-CN" altLang="en-US" dirty="0"/>
              <a:t>高性能计算（如 </a:t>
            </a:r>
            <a:r>
              <a:rPr lang="en-US" altLang="zh-CN" dirty="0"/>
              <a:t>TensorFlow</a:t>
            </a:r>
            <a:r>
              <a:rPr lang="zh-CN" altLang="en-US" dirty="0"/>
              <a:t>、</a:t>
            </a:r>
            <a:r>
              <a:rPr lang="en-US" altLang="zh-CN" dirty="0"/>
              <a:t>CUDA </a:t>
            </a:r>
            <a:r>
              <a:rPr lang="zh-CN" altLang="en-US" dirty="0"/>
              <a:t>计算库）。</a:t>
            </a:r>
          </a:p>
        </p:txBody>
      </p:sp>
    </p:spTree>
    <p:extLst>
      <p:ext uri="{BB962C8B-B14F-4D97-AF65-F5344CB8AC3E}">
        <p14:creationId xmlns:p14="http://schemas.microsoft.com/office/powerpoint/2010/main" val="57258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3DF91F-74F8-4DDF-8E86-C264AFB783A7}"/>
              </a:ext>
            </a:extLst>
          </p:cNvPr>
          <p:cNvSpPr>
            <a:spLocks noGrp="1"/>
          </p:cNvSpPr>
          <p:nvPr>
            <p:ph idx="1"/>
          </p:nvPr>
        </p:nvSpPr>
        <p:spPr>
          <a:xfrm>
            <a:off x="838200" y="900228"/>
            <a:ext cx="10515600" cy="642072"/>
          </a:xfrm>
        </p:spPr>
        <p:txBody>
          <a:bodyPr>
            <a:normAutofit/>
          </a:bodyPr>
          <a:lstStyle/>
          <a:p>
            <a:r>
              <a:rPr lang="zh-CN" altLang="en-US" dirty="0"/>
              <a:t>硬件驱动和操作系统</a:t>
            </a:r>
            <a:endParaRPr lang="en-US" altLang="zh-CN" dirty="0"/>
          </a:p>
          <a:p>
            <a:endParaRPr lang="zh-CN"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FA8BAABE-FFDD-4912-827B-8FAA274D8C6B}"/>
              </a:ext>
            </a:extLst>
          </p:cNvPr>
          <p:cNvPicPr>
            <a:picLocks noChangeAspect="1"/>
          </p:cNvPicPr>
          <p:nvPr/>
        </p:nvPicPr>
        <p:blipFill>
          <a:blip r:embed="rId2"/>
          <a:stretch>
            <a:fillRect/>
          </a:stretch>
        </p:blipFill>
        <p:spPr>
          <a:xfrm>
            <a:off x="1380466" y="2089261"/>
            <a:ext cx="9285923" cy="2834553"/>
          </a:xfrm>
          <a:prstGeom prst="rect">
            <a:avLst/>
          </a:prstGeom>
        </p:spPr>
      </p:pic>
    </p:spTree>
    <p:extLst>
      <p:ext uri="{BB962C8B-B14F-4D97-AF65-F5344CB8AC3E}">
        <p14:creationId xmlns:p14="http://schemas.microsoft.com/office/powerpoint/2010/main" val="147816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hwdond">
      <a:majorFont>
        <a:latin typeface="Britannic Bold"/>
        <a:ea typeface="Noto Sans Blk"/>
        <a:cs typeface=""/>
      </a:majorFont>
      <a:minorFont>
        <a:latin typeface="Calibri"/>
        <a:ea typeface="Noto Sans Cond Me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3754</Words>
  <Application>Microsoft Office PowerPoint</Application>
  <PresentationFormat>宽屏</PresentationFormat>
  <Paragraphs>433</Paragraphs>
  <Slides>74</Slides>
  <Notes>11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74</vt:i4>
      </vt:variant>
    </vt:vector>
  </HeadingPairs>
  <TitlesOfParts>
    <vt:vector size="84" baseType="lpstr">
      <vt:lpstr>Noto Sans Cond Blk</vt:lpstr>
      <vt:lpstr>Noto Sans Cond ExtBd</vt:lpstr>
      <vt:lpstr>Noto Sans Cond ExtLt</vt:lpstr>
      <vt:lpstr>Noto Sans S Chinese Bold</vt:lpstr>
      <vt:lpstr>Noto Sans SC Black</vt:lpstr>
      <vt:lpstr>Arial</vt:lpstr>
      <vt:lpstr>Calibri</vt:lpstr>
      <vt:lpstr>Cambria Math</vt:lpstr>
      <vt:lpstr>Office 主题</vt:lpstr>
      <vt:lpstr>Paintbrush Picture</vt:lpstr>
      <vt:lpstr>C++语言介绍</vt:lpstr>
      <vt:lpstr>目录</vt:lpstr>
      <vt:lpstr>为什么要学习C++?</vt:lpstr>
      <vt:lpstr>C++语言</vt:lpstr>
      <vt:lpstr>C/C++：底层控制、性能王者</vt:lpstr>
      <vt:lpstr>PowerPoint 演示文稿</vt:lpstr>
      <vt:lpstr>PowerPoint 演示文稿</vt:lpstr>
      <vt:lpstr>全能王：从系统软件到应用软件，无所不能</vt:lpstr>
      <vt:lpstr>PowerPoint 演示文稿</vt:lpstr>
      <vt:lpstr>PowerPoint 演示文稿</vt:lpstr>
      <vt:lpstr>PowerPoint 演示文稿</vt:lpstr>
      <vt:lpstr>PowerPoint 演示文稿</vt:lpstr>
      <vt:lpstr>PowerPoint 演示文稿</vt:lpstr>
      <vt:lpstr>不可替代的应用场景：嵌入式、实时、高性能</vt:lpstr>
      <vt:lpstr>培养严谨的编程思维：底层逻辑、高层思想</vt:lpstr>
      <vt:lpstr>为什么学习现代 C++？</vt:lpstr>
      <vt:lpstr>C++ 的演进</vt:lpstr>
      <vt:lpstr>更简洁、更易读的代码</vt:lpstr>
      <vt:lpstr>更简洁、更易读的代码</vt:lpstr>
      <vt:lpstr>更高性能的应用程序</vt:lpstr>
      <vt:lpstr>更安全的内存管理</vt:lpstr>
      <vt:lpstr>拥抱现代化和标准化</vt:lpstr>
      <vt:lpstr>提升开发效率</vt:lpstr>
      <vt:lpstr>为什么学习现代 C++？</vt:lpstr>
      <vt:lpstr>C++17从入门到精通</vt:lpstr>
      <vt:lpstr>PowerPoint 演示文稿</vt:lpstr>
      <vt:lpstr>PowerPoint 演示文稿</vt:lpstr>
      <vt:lpstr>PowerPoint 演示文稿</vt:lpstr>
      <vt:lpstr>PowerPoint 演示文稿</vt:lpstr>
      <vt:lpstr>PowerPoint 演示文稿</vt:lpstr>
      <vt:lpstr>程序和编程语言</vt:lpstr>
      <vt:lpstr>程序</vt:lpstr>
      <vt:lpstr>指令</vt:lpstr>
      <vt:lpstr>计算机的组成</vt:lpstr>
      <vt:lpstr>PowerPoint 演示文稿</vt:lpstr>
      <vt:lpstr>中央处理单元（CPU）</vt:lpstr>
      <vt:lpstr>自动售票机</vt:lpstr>
      <vt:lpstr>自动售票机</vt:lpstr>
      <vt:lpstr>算法、程序和编程</vt:lpstr>
      <vt:lpstr>二进制</vt:lpstr>
      <vt:lpstr>编程语言</vt:lpstr>
      <vt:lpstr>机器语言(machine language)</vt:lpstr>
      <vt:lpstr>汇编语言</vt:lpstr>
      <vt:lpstr>高级语言</vt:lpstr>
      <vt:lpstr>程序开发步骤</vt:lpstr>
      <vt:lpstr> “计算一组数值的平均值”</vt:lpstr>
      <vt:lpstr> “计算一组数值的平均值”</vt:lpstr>
      <vt:lpstr> “计算一组数值的平均值”</vt:lpstr>
      <vt:lpstr>C++程序的编译和运行</vt:lpstr>
      <vt:lpstr>最简单的C++程序</vt:lpstr>
      <vt:lpstr>最简单的C++程序</vt:lpstr>
      <vt:lpstr>最简单的C++程序</vt:lpstr>
      <vt:lpstr>最简单的C++程序</vt:lpstr>
      <vt:lpstr>最简单的C++程序</vt:lpstr>
      <vt:lpstr>return关键字</vt:lpstr>
      <vt:lpstr>return关键字</vt:lpstr>
      <vt:lpstr>return关键字</vt:lpstr>
      <vt:lpstr>return关键字</vt:lpstr>
      <vt:lpstr>输出</vt:lpstr>
      <vt:lpstr>输出</vt:lpstr>
      <vt:lpstr>输出</vt:lpstr>
      <vt:lpstr>输出</vt:lpstr>
      <vt:lpstr>编译程序</vt:lpstr>
      <vt:lpstr>编译程序</vt:lpstr>
      <vt:lpstr>编译器 (C++compiler)</vt:lpstr>
      <vt:lpstr>编译器 g++</vt:lpstr>
      <vt:lpstr>集成开发环境IDE</vt:lpstr>
      <vt:lpstr>Visual Sudio</vt:lpstr>
      <vt:lpstr>PowerPoint 演示文稿</vt:lpstr>
      <vt:lpstr>CodeBlocks</vt:lpstr>
      <vt:lpstr>PowerPoint 演示文稿</vt:lpstr>
      <vt:lpstr>Online C++ Compiler</vt:lpstr>
      <vt:lpstr>练习</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什么是编程语言</dc:title>
  <dc:creator>hongwei dong</dc:creator>
  <cp:lastModifiedBy>Wei D.</cp:lastModifiedBy>
  <cp:revision>342</cp:revision>
  <cp:lastPrinted>2025-02-16T10:36:35Z</cp:lastPrinted>
  <dcterms:created xsi:type="dcterms:W3CDTF">2017-09-21T13:09:00Z</dcterms:created>
  <dcterms:modified xsi:type="dcterms:W3CDTF">2025-02-16T10:41:40Z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