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365" r:id="rId2"/>
    <p:sldId id="398" r:id="rId3"/>
    <p:sldId id="366" r:id="rId4"/>
    <p:sldId id="368" r:id="rId5"/>
    <p:sldId id="372" r:id="rId6"/>
    <p:sldId id="373" r:id="rId7"/>
    <p:sldId id="374" r:id="rId8"/>
    <p:sldId id="399" r:id="rId9"/>
    <p:sldId id="259" r:id="rId10"/>
    <p:sldId id="260" r:id="rId11"/>
    <p:sldId id="261"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62" r:id="rId25"/>
    <p:sldId id="400" r:id="rId26"/>
    <p:sldId id="275" r:id="rId27"/>
    <p:sldId id="276" r:id="rId28"/>
    <p:sldId id="277" r:id="rId29"/>
    <p:sldId id="278" r:id="rId30"/>
    <p:sldId id="279" r:id="rId31"/>
    <p:sldId id="280" r:id="rId32"/>
    <p:sldId id="281" r:id="rId33"/>
    <p:sldId id="282" r:id="rId34"/>
    <p:sldId id="283" r:id="rId35"/>
    <p:sldId id="285" r:id="rId36"/>
    <p:sldId id="286" r:id="rId37"/>
    <p:sldId id="287" r:id="rId38"/>
    <p:sldId id="288" r:id="rId39"/>
    <p:sldId id="289" r:id="rId40"/>
    <p:sldId id="401" r:id="rId41"/>
    <p:sldId id="375" r:id="rId42"/>
    <p:sldId id="376" r:id="rId43"/>
    <p:sldId id="290" r:id="rId44"/>
    <p:sldId id="377" r:id="rId45"/>
    <p:sldId id="378" r:id="rId46"/>
    <p:sldId id="293" r:id="rId47"/>
    <p:sldId id="294" r:id="rId48"/>
    <p:sldId id="295" r:id="rId49"/>
    <p:sldId id="296" r:id="rId50"/>
    <p:sldId id="297" r:id="rId51"/>
    <p:sldId id="298" r:id="rId52"/>
    <p:sldId id="299" r:id="rId53"/>
    <p:sldId id="300" r:id="rId54"/>
    <p:sldId id="301" r:id="rId55"/>
    <p:sldId id="302" r:id="rId56"/>
    <p:sldId id="379" r:id="rId57"/>
    <p:sldId id="305" r:id="rId58"/>
    <p:sldId id="306" r:id="rId59"/>
    <p:sldId id="307" r:id="rId60"/>
    <p:sldId id="309" r:id="rId61"/>
    <p:sldId id="308" r:id="rId62"/>
    <p:sldId id="310" r:id="rId63"/>
    <p:sldId id="311" r:id="rId64"/>
    <p:sldId id="312" r:id="rId65"/>
    <p:sldId id="313" r:id="rId66"/>
    <p:sldId id="303" r:id="rId67"/>
    <p:sldId id="304" r:id="rId68"/>
    <p:sldId id="402" r:id="rId69"/>
    <p:sldId id="315" r:id="rId70"/>
    <p:sldId id="292" r:id="rId71"/>
    <p:sldId id="316" r:id="rId72"/>
    <p:sldId id="380" r:id="rId73"/>
    <p:sldId id="317" r:id="rId74"/>
    <p:sldId id="381" r:id="rId75"/>
    <p:sldId id="382" r:id="rId76"/>
    <p:sldId id="318" r:id="rId77"/>
    <p:sldId id="319" r:id="rId78"/>
    <p:sldId id="321" r:id="rId79"/>
    <p:sldId id="320" r:id="rId80"/>
    <p:sldId id="322" r:id="rId81"/>
    <p:sldId id="325" r:id="rId82"/>
    <p:sldId id="326" r:id="rId83"/>
    <p:sldId id="323" r:id="rId84"/>
    <p:sldId id="363" r:id="rId85"/>
    <p:sldId id="348" r:id="rId86"/>
    <p:sldId id="384" r:id="rId87"/>
    <p:sldId id="327" r:id="rId88"/>
    <p:sldId id="385" r:id="rId89"/>
    <p:sldId id="349" r:id="rId90"/>
    <p:sldId id="386" r:id="rId91"/>
    <p:sldId id="350" r:id="rId92"/>
    <p:sldId id="351" r:id="rId93"/>
    <p:sldId id="352" r:id="rId94"/>
    <p:sldId id="403" r:id="rId95"/>
    <p:sldId id="355" r:id="rId96"/>
    <p:sldId id="387" r:id="rId97"/>
    <p:sldId id="388" r:id="rId98"/>
    <p:sldId id="389" r:id="rId99"/>
    <p:sldId id="361" r:id="rId100"/>
    <p:sldId id="390" r:id="rId101"/>
    <p:sldId id="404" r:id="rId102"/>
    <p:sldId id="347" r:id="rId103"/>
    <p:sldId id="330" r:id="rId104"/>
    <p:sldId id="331" r:id="rId105"/>
    <p:sldId id="332" r:id="rId106"/>
    <p:sldId id="391" r:id="rId107"/>
    <p:sldId id="339" r:id="rId108"/>
    <p:sldId id="341" r:id="rId109"/>
    <p:sldId id="340" r:id="rId110"/>
    <p:sldId id="343" r:id="rId111"/>
    <p:sldId id="342" r:id="rId112"/>
    <p:sldId id="392" r:id="rId113"/>
    <p:sldId id="393" r:id="rId114"/>
    <p:sldId id="394" r:id="rId115"/>
    <p:sldId id="362" r:id="rId116"/>
    <p:sldId id="395" r:id="rId117"/>
    <p:sldId id="397" r:id="rId118"/>
    <p:sldId id="396" r:id="rId119"/>
    <p:sldId id="344" r:id="rId1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86849" autoAdjust="0"/>
  </p:normalViewPr>
  <p:slideViewPr>
    <p:cSldViewPr snapToGrid="0">
      <p:cViewPr varScale="1">
        <p:scale>
          <a:sx n="92" d="100"/>
          <a:sy n="92" d="100"/>
        </p:scale>
        <p:origin x="2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1-03-10T11:04:08.073"/>
    </inkml:context>
    <inkml:brush xml:id="br0">
      <inkml:brushProperty name="width" value="0.05292" units="cm"/>
      <inkml:brushProperty name="height" value="0.05292" units="cm"/>
      <inkml:brushProperty name="color" value="#FF0000"/>
    </inkml:brush>
  </inkml:definitions>
  <inkml:trace contextRef="#ctx0" brushRef="#br0">10837 9492 12 0,'0'-41'8'0,"-3"13"-6"0</inkml:trace>
  <inkml:trace contextRef="#ctx0" brushRef="#br0" timeOffset="78.79">10820 9162 16 0,'0'-44'8'0,"-4"26"-6"0,4-4-1 16,0 12 2-16,0-2-2 16,0-1-1-16</inkml:trace>
  <inkml:trace contextRef="#ctx0" brushRef="#br0" timeOffset="284.24">10820 8990 8 0,'-4'3'5'0,"1"-3"-4"0,-1 3 2 16,1 0 3-16,-1 0-3 0,1 4-2 16,-1 2 0-16,4 0-1 15,0 4 0-15,0 3 2 16,0 2-3-16,0 4 0 15</inkml:trace>
  <inkml:trace contextRef="#ctx0" brushRef="#br0" timeOffset="763.95">10813 9846 16 0,'0'-6'8'0,"0"2"-6"0,0 4-1 0,0-6 0 0,0 3-1 16,0 3 0-16,0-6 0 15,0 0 2-15,0-7 1 16,-4-3 1-16,4-6-2 15,0-6 1-15,4-6 0 16,-1-7 1-16,4-6-2 16,-3 12-2-16,6-21 1 15,1-4-1-15,-4 4 0 16,0 3 2-16,0 6-1 0,0 6-1 16,0 6 3-16,-3 10 0 15,-4 6-1-15,3 4 1 16,-3 5-4-16,0 4-2 15,4 3 2-15,-1 3 0 16,-3 3 3-16,0 0 1 16,0 3-1-16,0 4 1 15,-3 2-2-15,3 4-1 16,-4 9 1-16,1 10 1 16,-1 12-1-16,1 15-1 15,-1 26 1-15,-3 22-1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0D225-3B76-4603-9D2A-3A998F06FC78}" type="datetimeFigureOut">
              <a:rPr lang="zh-CN" altLang="en-US" smtClean="0"/>
              <a:t>2021/4/22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99E57-6DFF-4287-BA0D-20540A2E6A5D}" type="slidenum">
              <a:rPr lang="zh-CN" altLang="en-US" smtClean="0"/>
              <a:t>‹#›</a:t>
            </a:fld>
            <a:endParaRPr lang="zh-CN" altLang="en-US"/>
          </a:p>
        </p:txBody>
      </p:sp>
    </p:spTree>
    <p:extLst>
      <p:ext uri="{BB962C8B-B14F-4D97-AF65-F5344CB8AC3E}">
        <p14:creationId xmlns:p14="http://schemas.microsoft.com/office/powerpoint/2010/main" val="285155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http://pages.cs.wisc.edu/~skrentny/cs367-common/readings/Red-Black-Trees/</a:t>
            </a:r>
            <a:endParaRPr lang="zh-CN" altLang="en-US" dirty="0"/>
          </a:p>
        </p:txBody>
      </p:sp>
      <p:sp>
        <p:nvSpPr>
          <p:cNvPr id="4" name="灯片编号占位符 3"/>
          <p:cNvSpPr>
            <a:spLocks noGrp="1"/>
          </p:cNvSpPr>
          <p:nvPr>
            <p:ph type="sldNum" sz="quarter" idx="5"/>
          </p:nvPr>
        </p:nvSpPr>
        <p:spPr/>
        <p:txBody>
          <a:bodyPr/>
          <a:lstStyle/>
          <a:p>
            <a:fld id="{5B899E57-6DFF-4287-BA0D-20540A2E6A5D}" type="slidenum">
              <a:rPr lang="zh-CN" altLang="en-US" smtClean="0"/>
              <a:t>103</a:t>
            </a:fld>
            <a:endParaRPr lang="zh-CN" altLang="en-US"/>
          </a:p>
        </p:txBody>
      </p:sp>
    </p:spTree>
    <p:extLst>
      <p:ext uri="{BB962C8B-B14F-4D97-AF65-F5344CB8AC3E}">
        <p14:creationId xmlns:p14="http://schemas.microsoft.com/office/powerpoint/2010/main" val="2609911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https://www.geeksforgeeks.org/c-program-red-black-tree-insertion/</a:t>
            </a:r>
            <a:endParaRPr lang="zh-CN" altLang="en-US" dirty="0"/>
          </a:p>
        </p:txBody>
      </p:sp>
      <p:sp>
        <p:nvSpPr>
          <p:cNvPr id="4" name="Slide Number Placeholder 3"/>
          <p:cNvSpPr>
            <a:spLocks noGrp="1"/>
          </p:cNvSpPr>
          <p:nvPr>
            <p:ph type="sldNum" sz="quarter" idx="5"/>
          </p:nvPr>
        </p:nvSpPr>
        <p:spPr/>
        <p:txBody>
          <a:bodyPr/>
          <a:lstStyle/>
          <a:p>
            <a:fld id="{5B899E57-6DFF-4287-BA0D-20540A2E6A5D}" type="slidenum">
              <a:rPr lang="zh-CN" altLang="en-US" smtClean="0"/>
              <a:t>113</a:t>
            </a:fld>
            <a:endParaRPr lang="zh-CN" altLang="en-US"/>
          </a:p>
        </p:txBody>
      </p:sp>
    </p:spTree>
    <p:extLst>
      <p:ext uri="{BB962C8B-B14F-4D97-AF65-F5344CB8AC3E}">
        <p14:creationId xmlns:p14="http://schemas.microsoft.com/office/powerpoint/2010/main" val="254677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720961A-F7A5-4186-8DD2-611B7990F9D9}" type="slidenum">
              <a:rPr lang="zh-CN" altLang="en-US" smtClean="0"/>
              <a:t>119</a:t>
            </a:fld>
            <a:endParaRPr lang="zh-CN" altLang="en-US"/>
          </a:p>
        </p:txBody>
      </p:sp>
    </p:spTree>
    <p:extLst>
      <p:ext uri="{BB962C8B-B14F-4D97-AF65-F5344CB8AC3E}">
        <p14:creationId xmlns:p14="http://schemas.microsoft.com/office/powerpoint/2010/main" val="4120487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B3DB1-C671-4857-AC48-F73FCBC2F811}"/>
              </a:ext>
            </a:extLst>
          </p:cNvPr>
          <p:cNvSpPr>
            <a:spLocks noGrp="1"/>
          </p:cNvSpPr>
          <p:nvPr>
            <p:ph type="ctrTitle"/>
          </p:nvPr>
        </p:nvSpPr>
        <p:spPr>
          <a:xfrm>
            <a:off x="1524000" y="1122363"/>
            <a:ext cx="9144000" cy="2387600"/>
          </a:xfrm>
        </p:spPr>
        <p:txBody>
          <a:bodyPr anchor="b">
            <a:normAutofit/>
          </a:bodyPr>
          <a:lstStyle>
            <a:lvl1pPr algn="ctr">
              <a:defRPr sz="8000">
                <a:latin typeface="Noto Sans SC Black" panose="020B0A00000000000000" pitchFamily="34" charset="-122"/>
                <a:ea typeface="Noto Sans SC Black" panose="020B0A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CE3A6B0E-48F4-46BE-A015-2B52C559A25C}"/>
              </a:ext>
            </a:extLst>
          </p:cNvPr>
          <p:cNvSpPr>
            <a:spLocks noGrp="1"/>
          </p:cNvSpPr>
          <p:nvPr>
            <p:ph type="subTitle" idx="1"/>
          </p:nvPr>
        </p:nvSpPr>
        <p:spPr>
          <a:xfrm>
            <a:off x="1524000" y="3602038"/>
            <a:ext cx="9144000" cy="1655762"/>
          </a:xfrm>
        </p:spPr>
        <p:txBody>
          <a:bodyPr>
            <a:normAutofit/>
          </a:bodyPr>
          <a:lstStyle>
            <a:lvl1pPr marL="0" indent="0" algn="ctr">
              <a:buNone/>
              <a:defRPr sz="2800">
                <a:latin typeface="Roboto Black"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A06ED741-F56F-442E-B76F-2D52486A1CF8}"/>
              </a:ext>
            </a:extLst>
          </p:cNvPr>
          <p:cNvSpPr>
            <a:spLocks noGrp="1"/>
          </p:cNvSpPr>
          <p:nvPr>
            <p:ph type="dt" sz="half" idx="10"/>
          </p:nvPr>
        </p:nvSpPr>
        <p:spPr/>
        <p:txBody>
          <a:bodyPr/>
          <a:lstStyle/>
          <a:p>
            <a:fld id="{8A5E65A2-98E5-4E88-8BA1-C0B3978E72D9}" type="datetimeFigureOut">
              <a:rPr lang="zh-CN" altLang="en-US" smtClean="0"/>
              <a:t>2021/4/22</a:t>
            </a:fld>
            <a:endParaRPr lang="zh-CN" altLang="en-US"/>
          </a:p>
        </p:txBody>
      </p:sp>
      <p:sp>
        <p:nvSpPr>
          <p:cNvPr id="5" name="页脚占位符 4">
            <a:extLst>
              <a:ext uri="{FF2B5EF4-FFF2-40B4-BE49-F238E27FC236}">
                <a16:creationId xmlns:a16="http://schemas.microsoft.com/office/drawing/2014/main" id="{D9F62710-BC1E-4EA4-8E1E-94D9447B59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4DC8B2-5103-4EEE-A38A-43FC417A25D2}"/>
              </a:ext>
            </a:extLst>
          </p:cNvPr>
          <p:cNvSpPr>
            <a:spLocks noGrp="1"/>
          </p:cNvSpPr>
          <p:nvPr>
            <p:ph type="sldNum" sz="quarter" idx="12"/>
          </p:nvPr>
        </p:nvSpPr>
        <p:spPr/>
        <p:txBody>
          <a:bodyPr/>
          <a:lstStyle/>
          <a:p>
            <a:fld id="{2249AD47-4D1A-4BFE-955E-60557ABA9647}" type="slidenum">
              <a:rPr lang="zh-CN" altLang="en-US" smtClean="0"/>
              <a:t>‹#›</a:t>
            </a:fld>
            <a:endParaRPr lang="zh-CN" altLang="en-US"/>
          </a:p>
        </p:txBody>
      </p:sp>
    </p:spTree>
    <p:extLst>
      <p:ext uri="{BB962C8B-B14F-4D97-AF65-F5344CB8AC3E}">
        <p14:creationId xmlns:p14="http://schemas.microsoft.com/office/powerpoint/2010/main" val="1016175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453F7-CCE0-44FF-B746-5D7B6F68D94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58B1D05-F2BE-4261-9FFE-200B59A20D8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2932B3-FCC8-4EB8-902E-8533B41881ED}"/>
              </a:ext>
            </a:extLst>
          </p:cNvPr>
          <p:cNvSpPr>
            <a:spLocks noGrp="1"/>
          </p:cNvSpPr>
          <p:nvPr>
            <p:ph type="dt" sz="half" idx="10"/>
          </p:nvPr>
        </p:nvSpPr>
        <p:spPr/>
        <p:txBody>
          <a:bodyPr/>
          <a:lstStyle/>
          <a:p>
            <a:fld id="{8A5E65A2-98E5-4E88-8BA1-C0B3978E72D9}" type="datetimeFigureOut">
              <a:rPr lang="zh-CN" altLang="en-US" smtClean="0"/>
              <a:t>2021/4/22</a:t>
            </a:fld>
            <a:endParaRPr lang="zh-CN" altLang="en-US"/>
          </a:p>
        </p:txBody>
      </p:sp>
      <p:sp>
        <p:nvSpPr>
          <p:cNvPr id="5" name="页脚占位符 4">
            <a:extLst>
              <a:ext uri="{FF2B5EF4-FFF2-40B4-BE49-F238E27FC236}">
                <a16:creationId xmlns:a16="http://schemas.microsoft.com/office/drawing/2014/main" id="{62370CD6-32D6-4BAE-A141-9916B07A8B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1EB766-0E9C-4C3D-8A3A-56A8625A389B}"/>
              </a:ext>
            </a:extLst>
          </p:cNvPr>
          <p:cNvSpPr>
            <a:spLocks noGrp="1"/>
          </p:cNvSpPr>
          <p:nvPr>
            <p:ph type="sldNum" sz="quarter" idx="12"/>
          </p:nvPr>
        </p:nvSpPr>
        <p:spPr/>
        <p:txBody>
          <a:bodyPr/>
          <a:lstStyle/>
          <a:p>
            <a:fld id="{2249AD47-4D1A-4BFE-955E-60557ABA9647}" type="slidenum">
              <a:rPr lang="zh-CN" altLang="en-US" smtClean="0"/>
              <a:t>‹#›</a:t>
            </a:fld>
            <a:endParaRPr lang="zh-CN" altLang="en-US"/>
          </a:p>
        </p:txBody>
      </p:sp>
    </p:spTree>
    <p:extLst>
      <p:ext uri="{BB962C8B-B14F-4D97-AF65-F5344CB8AC3E}">
        <p14:creationId xmlns:p14="http://schemas.microsoft.com/office/powerpoint/2010/main" val="3906277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CFA283-82E8-4BB9-A2BB-E8B9D7036E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50F1B17-227A-4006-AB34-312C19CC927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1496F0-FC3F-4492-8E8E-2170D49599CF}"/>
              </a:ext>
            </a:extLst>
          </p:cNvPr>
          <p:cNvSpPr>
            <a:spLocks noGrp="1"/>
          </p:cNvSpPr>
          <p:nvPr>
            <p:ph type="dt" sz="half" idx="10"/>
          </p:nvPr>
        </p:nvSpPr>
        <p:spPr/>
        <p:txBody>
          <a:bodyPr/>
          <a:lstStyle/>
          <a:p>
            <a:fld id="{8A5E65A2-98E5-4E88-8BA1-C0B3978E72D9}" type="datetimeFigureOut">
              <a:rPr lang="zh-CN" altLang="en-US" smtClean="0"/>
              <a:t>2021/4/22</a:t>
            </a:fld>
            <a:endParaRPr lang="zh-CN" altLang="en-US"/>
          </a:p>
        </p:txBody>
      </p:sp>
      <p:sp>
        <p:nvSpPr>
          <p:cNvPr id="5" name="页脚占位符 4">
            <a:extLst>
              <a:ext uri="{FF2B5EF4-FFF2-40B4-BE49-F238E27FC236}">
                <a16:creationId xmlns:a16="http://schemas.microsoft.com/office/drawing/2014/main" id="{834A666D-333B-45EB-9DD0-6DEC0151C6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D39A44-ECA4-4941-8EC5-9715E0FC89A3}"/>
              </a:ext>
            </a:extLst>
          </p:cNvPr>
          <p:cNvSpPr>
            <a:spLocks noGrp="1"/>
          </p:cNvSpPr>
          <p:nvPr>
            <p:ph type="sldNum" sz="quarter" idx="12"/>
          </p:nvPr>
        </p:nvSpPr>
        <p:spPr/>
        <p:txBody>
          <a:bodyPr/>
          <a:lstStyle/>
          <a:p>
            <a:fld id="{2249AD47-4D1A-4BFE-955E-60557ABA9647}" type="slidenum">
              <a:rPr lang="zh-CN" altLang="en-US" smtClean="0"/>
              <a:t>‹#›</a:t>
            </a:fld>
            <a:endParaRPr lang="zh-CN" altLang="en-US"/>
          </a:p>
        </p:txBody>
      </p:sp>
    </p:spTree>
    <p:extLst>
      <p:ext uri="{BB962C8B-B14F-4D97-AF65-F5344CB8AC3E}">
        <p14:creationId xmlns:p14="http://schemas.microsoft.com/office/powerpoint/2010/main" val="219816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A2387-123D-4EA8-BA83-07B1D8003405}"/>
              </a:ext>
            </a:extLst>
          </p:cNvPr>
          <p:cNvSpPr>
            <a:spLocks noGrp="1"/>
          </p:cNvSpPr>
          <p:nvPr>
            <p:ph type="title"/>
          </p:nvPr>
        </p:nvSpPr>
        <p:spPr/>
        <p:txBody>
          <a:bodyPr/>
          <a:lstStyle>
            <a:lvl1pPr>
              <a:defRPr>
                <a:latin typeface="Noto Sans SC Black" panose="020B0A00000000000000" pitchFamily="34" charset="-122"/>
                <a:ea typeface="Noto Sans SC Black" panose="020B0A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0EAE81C-CC47-4763-B2EC-7A4070309CA3}"/>
              </a:ext>
            </a:extLst>
          </p:cNvPr>
          <p:cNvSpPr>
            <a:spLocks noGrp="1"/>
          </p:cNvSpPr>
          <p:nvPr>
            <p:ph idx="1"/>
          </p:nvPr>
        </p:nvSpPr>
        <p:spPr/>
        <p:txBody>
          <a:bodyPr/>
          <a:lstStyle>
            <a:lvl1pPr>
              <a:defRPr>
                <a:latin typeface="Noto Sans SC Medium" panose="020B0600000000000000" pitchFamily="34" charset="-122"/>
                <a:ea typeface="Noto Sans SC Medium" panose="020B0600000000000000" pitchFamily="34" charset="-122"/>
              </a:defRPr>
            </a:lvl1pPr>
            <a:lvl2pPr>
              <a:defRPr>
                <a:latin typeface="Noto Sans SC Medium" panose="020B0600000000000000" pitchFamily="34" charset="-122"/>
                <a:ea typeface="Noto Sans SC Medium" panose="020B0600000000000000" pitchFamily="34" charset="-122"/>
              </a:defRPr>
            </a:lvl2pPr>
            <a:lvl3pPr>
              <a:defRPr>
                <a:latin typeface="Noto Sans SC Medium" panose="020B0600000000000000" pitchFamily="34" charset="-122"/>
                <a:ea typeface="Noto Sans SC Medium" panose="020B0600000000000000" pitchFamily="34" charset="-122"/>
              </a:defRPr>
            </a:lvl3pPr>
            <a:lvl4pPr>
              <a:defRPr>
                <a:latin typeface="Noto Sans SC Medium" panose="020B0600000000000000" pitchFamily="34" charset="-122"/>
                <a:ea typeface="Noto Sans SC Medium" panose="020B0600000000000000" pitchFamily="34" charset="-122"/>
              </a:defRPr>
            </a:lvl4pPr>
            <a:lvl5pPr>
              <a:defRPr>
                <a:latin typeface="Noto Sans SC Medium" panose="020B0600000000000000" pitchFamily="34" charset="-122"/>
                <a:ea typeface="Noto Sans SC Medium" panose="020B06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783CE9C1-1160-4C01-851B-76A9F6CBB232}"/>
              </a:ext>
            </a:extLst>
          </p:cNvPr>
          <p:cNvSpPr>
            <a:spLocks noGrp="1"/>
          </p:cNvSpPr>
          <p:nvPr>
            <p:ph type="dt" sz="half" idx="10"/>
          </p:nvPr>
        </p:nvSpPr>
        <p:spPr/>
        <p:txBody>
          <a:bodyPr/>
          <a:lstStyle/>
          <a:p>
            <a:fld id="{8A5E65A2-98E5-4E88-8BA1-C0B3978E72D9}" type="datetimeFigureOut">
              <a:rPr lang="zh-CN" altLang="en-US" smtClean="0"/>
              <a:t>2021/4/22</a:t>
            </a:fld>
            <a:endParaRPr lang="zh-CN" altLang="en-US"/>
          </a:p>
        </p:txBody>
      </p:sp>
      <p:sp>
        <p:nvSpPr>
          <p:cNvPr id="5" name="页脚占位符 4">
            <a:extLst>
              <a:ext uri="{FF2B5EF4-FFF2-40B4-BE49-F238E27FC236}">
                <a16:creationId xmlns:a16="http://schemas.microsoft.com/office/drawing/2014/main" id="{84959184-0560-42DD-9A56-46348C3A51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E32D9D-4947-49B0-8E6D-9ACCAEB760E8}"/>
              </a:ext>
            </a:extLst>
          </p:cNvPr>
          <p:cNvSpPr>
            <a:spLocks noGrp="1"/>
          </p:cNvSpPr>
          <p:nvPr>
            <p:ph type="sldNum" sz="quarter" idx="12"/>
          </p:nvPr>
        </p:nvSpPr>
        <p:spPr/>
        <p:txBody>
          <a:bodyPr/>
          <a:lstStyle/>
          <a:p>
            <a:fld id="{2249AD47-4D1A-4BFE-955E-60557ABA9647}" type="slidenum">
              <a:rPr lang="zh-CN" altLang="en-US" smtClean="0"/>
              <a:t>‹#›</a:t>
            </a:fld>
            <a:endParaRPr lang="zh-CN" altLang="en-US"/>
          </a:p>
        </p:txBody>
      </p:sp>
    </p:spTree>
    <p:extLst>
      <p:ext uri="{BB962C8B-B14F-4D97-AF65-F5344CB8AC3E}">
        <p14:creationId xmlns:p14="http://schemas.microsoft.com/office/powerpoint/2010/main" val="188482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A8DE7-50B3-4CE9-92D0-6E974CDFF4B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C7BCC12-9032-498B-966B-48521476B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C7A1119-CC83-4A83-B584-FF04AF6A97AD}"/>
              </a:ext>
            </a:extLst>
          </p:cNvPr>
          <p:cNvSpPr>
            <a:spLocks noGrp="1"/>
          </p:cNvSpPr>
          <p:nvPr>
            <p:ph type="dt" sz="half" idx="10"/>
          </p:nvPr>
        </p:nvSpPr>
        <p:spPr/>
        <p:txBody>
          <a:bodyPr/>
          <a:lstStyle/>
          <a:p>
            <a:fld id="{8A5E65A2-98E5-4E88-8BA1-C0B3978E72D9}" type="datetimeFigureOut">
              <a:rPr lang="zh-CN" altLang="en-US" smtClean="0"/>
              <a:t>2021/4/22</a:t>
            </a:fld>
            <a:endParaRPr lang="zh-CN" altLang="en-US"/>
          </a:p>
        </p:txBody>
      </p:sp>
      <p:sp>
        <p:nvSpPr>
          <p:cNvPr id="5" name="页脚占位符 4">
            <a:extLst>
              <a:ext uri="{FF2B5EF4-FFF2-40B4-BE49-F238E27FC236}">
                <a16:creationId xmlns:a16="http://schemas.microsoft.com/office/drawing/2014/main" id="{C3082C9C-0C0E-4B10-9EE0-E76850A9CC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1B6F16-743A-4472-9D99-C3A709838724}"/>
              </a:ext>
            </a:extLst>
          </p:cNvPr>
          <p:cNvSpPr>
            <a:spLocks noGrp="1"/>
          </p:cNvSpPr>
          <p:nvPr>
            <p:ph type="sldNum" sz="quarter" idx="12"/>
          </p:nvPr>
        </p:nvSpPr>
        <p:spPr/>
        <p:txBody>
          <a:bodyPr/>
          <a:lstStyle/>
          <a:p>
            <a:fld id="{2249AD47-4D1A-4BFE-955E-60557ABA9647}" type="slidenum">
              <a:rPr lang="zh-CN" altLang="en-US" smtClean="0"/>
              <a:t>‹#›</a:t>
            </a:fld>
            <a:endParaRPr lang="zh-CN" altLang="en-US"/>
          </a:p>
        </p:txBody>
      </p:sp>
    </p:spTree>
    <p:extLst>
      <p:ext uri="{BB962C8B-B14F-4D97-AF65-F5344CB8AC3E}">
        <p14:creationId xmlns:p14="http://schemas.microsoft.com/office/powerpoint/2010/main" val="291201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419CAC-77CF-4F8F-8D5C-E830E9656F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01443F-7CC3-4605-B046-9F2440622DB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02C291-85A5-422E-A806-E97382E3C55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D371840-47E7-458D-9B0D-03F038234E92}"/>
              </a:ext>
            </a:extLst>
          </p:cNvPr>
          <p:cNvSpPr>
            <a:spLocks noGrp="1"/>
          </p:cNvSpPr>
          <p:nvPr>
            <p:ph type="dt" sz="half" idx="10"/>
          </p:nvPr>
        </p:nvSpPr>
        <p:spPr/>
        <p:txBody>
          <a:bodyPr/>
          <a:lstStyle/>
          <a:p>
            <a:fld id="{8A5E65A2-98E5-4E88-8BA1-C0B3978E72D9}" type="datetimeFigureOut">
              <a:rPr lang="zh-CN" altLang="en-US" smtClean="0"/>
              <a:t>2021/4/22</a:t>
            </a:fld>
            <a:endParaRPr lang="zh-CN" altLang="en-US"/>
          </a:p>
        </p:txBody>
      </p:sp>
      <p:sp>
        <p:nvSpPr>
          <p:cNvPr id="6" name="页脚占位符 5">
            <a:extLst>
              <a:ext uri="{FF2B5EF4-FFF2-40B4-BE49-F238E27FC236}">
                <a16:creationId xmlns:a16="http://schemas.microsoft.com/office/drawing/2014/main" id="{7718B3D4-65A2-4501-98B5-200B75C1CC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FB3B42-6700-4F50-8D54-BD14D7F8F5F9}"/>
              </a:ext>
            </a:extLst>
          </p:cNvPr>
          <p:cNvSpPr>
            <a:spLocks noGrp="1"/>
          </p:cNvSpPr>
          <p:nvPr>
            <p:ph type="sldNum" sz="quarter" idx="12"/>
          </p:nvPr>
        </p:nvSpPr>
        <p:spPr/>
        <p:txBody>
          <a:bodyPr/>
          <a:lstStyle/>
          <a:p>
            <a:fld id="{2249AD47-4D1A-4BFE-955E-60557ABA9647}" type="slidenum">
              <a:rPr lang="zh-CN" altLang="en-US" smtClean="0"/>
              <a:t>‹#›</a:t>
            </a:fld>
            <a:endParaRPr lang="zh-CN" altLang="en-US"/>
          </a:p>
        </p:txBody>
      </p:sp>
    </p:spTree>
    <p:extLst>
      <p:ext uri="{BB962C8B-B14F-4D97-AF65-F5344CB8AC3E}">
        <p14:creationId xmlns:p14="http://schemas.microsoft.com/office/powerpoint/2010/main" val="360340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F2FA31-30DA-482F-BBBB-1A1A62251A4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F0A7537-0559-47CB-B759-E9D117550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90BE5CA-8DF1-4A68-9E5D-3371DD17ECD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DE3C173-BB26-4BA9-89B1-01E3ACA8AA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F4C7D0C-A130-4D97-9DB4-A07EBF799C5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509E6D9-8B63-46CD-A327-08C75584DD88}"/>
              </a:ext>
            </a:extLst>
          </p:cNvPr>
          <p:cNvSpPr>
            <a:spLocks noGrp="1"/>
          </p:cNvSpPr>
          <p:nvPr>
            <p:ph type="dt" sz="half" idx="10"/>
          </p:nvPr>
        </p:nvSpPr>
        <p:spPr/>
        <p:txBody>
          <a:bodyPr/>
          <a:lstStyle/>
          <a:p>
            <a:fld id="{8A5E65A2-98E5-4E88-8BA1-C0B3978E72D9}" type="datetimeFigureOut">
              <a:rPr lang="zh-CN" altLang="en-US" smtClean="0"/>
              <a:t>2021/4/22</a:t>
            </a:fld>
            <a:endParaRPr lang="zh-CN" altLang="en-US"/>
          </a:p>
        </p:txBody>
      </p:sp>
      <p:sp>
        <p:nvSpPr>
          <p:cNvPr id="8" name="页脚占位符 7">
            <a:extLst>
              <a:ext uri="{FF2B5EF4-FFF2-40B4-BE49-F238E27FC236}">
                <a16:creationId xmlns:a16="http://schemas.microsoft.com/office/drawing/2014/main" id="{1965CDE2-9D8D-4286-9BAA-CCD518E2A8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73F7C71-E762-4B58-AC93-1BB89B5722ED}"/>
              </a:ext>
            </a:extLst>
          </p:cNvPr>
          <p:cNvSpPr>
            <a:spLocks noGrp="1"/>
          </p:cNvSpPr>
          <p:nvPr>
            <p:ph type="sldNum" sz="quarter" idx="12"/>
          </p:nvPr>
        </p:nvSpPr>
        <p:spPr/>
        <p:txBody>
          <a:bodyPr/>
          <a:lstStyle/>
          <a:p>
            <a:fld id="{2249AD47-4D1A-4BFE-955E-60557ABA9647}" type="slidenum">
              <a:rPr lang="zh-CN" altLang="en-US" smtClean="0"/>
              <a:t>‹#›</a:t>
            </a:fld>
            <a:endParaRPr lang="zh-CN" altLang="en-US"/>
          </a:p>
        </p:txBody>
      </p:sp>
    </p:spTree>
    <p:extLst>
      <p:ext uri="{BB962C8B-B14F-4D97-AF65-F5344CB8AC3E}">
        <p14:creationId xmlns:p14="http://schemas.microsoft.com/office/powerpoint/2010/main" val="46614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8A274-F98A-4B1B-A517-6190EFD84E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121883A-A00D-49E8-9F6E-3F3E73AEBDA0}"/>
              </a:ext>
            </a:extLst>
          </p:cNvPr>
          <p:cNvSpPr>
            <a:spLocks noGrp="1"/>
          </p:cNvSpPr>
          <p:nvPr>
            <p:ph type="dt" sz="half" idx="10"/>
          </p:nvPr>
        </p:nvSpPr>
        <p:spPr/>
        <p:txBody>
          <a:bodyPr/>
          <a:lstStyle/>
          <a:p>
            <a:fld id="{8A5E65A2-98E5-4E88-8BA1-C0B3978E72D9}" type="datetimeFigureOut">
              <a:rPr lang="zh-CN" altLang="en-US" smtClean="0"/>
              <a:t>2021/4/22</a:t>
            </a:fld>
            <a:endParaRPr lang="zh-CN" altLang="en-US"/>
          </a:p>
        </p:txBody>
      </p:sp>
      <p:sp>
        <p:nvSpPr>
          <p:cNvPr id="4" name="页脚占位符 3">
            <a:extLst>
              <a:ext uri="{FF2B5EF4-FFF2-40B4-BE49-F238E27FC236}">
                <a16:creationId xmlns:a16="http://schemas.microsoft.com/office/drawing/2014/main" id="{43961D3B-079C-4A87-BF84-FD857D6EBEB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3A3A3C1-9FAE-42E9-8100-7F193972934E}"/>
              </a:ext>
            </a:extLst>
          </p:cNvPr>
          <p:cNvSpPr>
            <a:spLocks noGrp="1"/>
          </p:cNvSpPr>
          <p:nvPr>
            <p:ph type="sldNum" sz="quarter" idx="12"/>
          </p:nvPr>
        </p:nvSpPr>
        <p:spPr/>
        <p:txBody>
          <a:bodyPr/>
          <a:lstStyle/>
          <a:p>
            <a:fld id="{2249AD47-4D1A-4BFE-955E-60557ABA9647}" type="slidenum">
              <a:rPr lang="zh-CN" altLang="en-US" smtClean="0"/>
              <a:t>‹#›</a:t>
            </a:fld>
            <a:endParaRPr lang="zh-CN" altLang="en-US"/>
          </a:p>
        </p:txBody>
      </p:sp>
    </p:spTree>
    <p:extLst>
      <p:ext uri="{BB962C8B-B14F-4D97-AF65-F5344CB8AC3E}">
        <p14:creationId xmlns:p14="http://schemas.microsoft.com/office/powerpoint/2010/main" val="127520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5809667-6CE0-4B1D-9106-F437A5B23E65}"/>
              </a:ext>
            </a:extLst>
          </p:cNvPr>
          <p:cNvSpPr>
            <a:spLocks noGrp="1"/>
          </p:cNvSpPr>
          <p:nvPr>
            <p:ph type="dt" sz="half" idx="10"/>
          </p:nvPr>
        </p:nvSpPr>
        <p:spPr/>
        <p:txBody>
          <a:bodyPr/>
          <a:lstStyle/>
          <a:p>
            <a:fld id="{8A5E65A2-98E5-4E88-8BA1-C0B3978E72D9}" type="datetimeFigureOut">
              <a:rPr lang="zh-CN" altLang="en-US" smtClean="0"/>
              <a:t>2021/4/22</a:t>
            </a:fld>
            <a:endParaRPr lang="zh-CN" altLang="en-US"/>
          </a:p>
        </p:txBody>
      </p:sp>
      <p:sp>
        <p:nvSpPr>
          <p:cNvPr id="3" name="页脚占位符 2">
            <a:extLst>
              <a:ext uri="{FF2B5EF4-FFF2-40B4-BE49-F238E27FC236}">
                <a16:creationId xmlns:a16="http://schemas.microsoft.com/office/drawing/2014/main" id="{A83AEE15-7B86-49CD-B73E-E54A9F38AC2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E11821-8F2D-4833-8B34-E7BEA785B203}"/>
              </a:ext>
            </a:extLst>
          </p:cNvPr>
          <p:cNvSpPr>
            <a:spLocks noGrp="1"/>
          </p:cNvSpPr>
          <p:nvPr>
            <p:ph type="sldNum" sz="quarter" idx="12"/>
          </p:nvPr>
        </p:nvSpPr>
        <p:spPr/>
        <p:txBody>
          <a:bodyPr/>
          <a:lstStyle/>
          <a:p>
            <a:fld id="{2249AD47-4D1A-4BFE-955E-60557ABA9647}" type="slidenum">
              <a:rPr lang="zh-CN" altLang="en-US" smtClean="0"/>
              <a:t>‹#›</a:t>
            </a:fld>
            <a:endParaRPr lang="zh-CN" altLang="en-US"/>
          </a:p>
        </p:txBody>
      </p:sp>
    </p:spTree>
    <p:extLst>
      <p:ext uri="{BB962C8B-B14F-4D97-AF65-F5344CB8AC3E}">
        <p14:creationId xmlns:p14="http://schemas.microsoft.com/office/powerpoint/2010/main" val="2556165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EC83C-C69F-4ACA-90EF-31C7AF6846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4E0352D-1508-48CF-810B-6095BFA09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4B757EE-E10E-4A86-81B0-B559750D9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B701256-94F3-41F8-BFB7-5B870D9211C0}"/>
              </a:ext>
            </a:extLst>
          </p:cNvPr>
          <p:cNvSpPr>
            <a:spLocks noGrp="1"/>
          </p:cNvSpPr>
          <p:nvPr>
            <p:ph type="dt" sz="half" idx="10"/>
          </p:nvPr>
        </p:nvSpPr>
        <p:spPr/>
        <p:txBody>
          <a:bodyPr/>
          <a:lstStyle/>
          <a:p>
            <a:fld id="{8A5E65A2-98E5-4E88-8BA1-C0B3978E72D9}" type="datetimeFigureOut">
              <a:rPr lang="zh-CN" altLang="en-US" smtClean="0"/>
              <a:t>2021/4/22</a:t>
            </a:fld>
            <a:endParaRPr lang="zh-CN" altLang="en-US"/>
          </a:p>
        </p:txBody>
      </p:sp>
      <p:sp>
        <p:nvSpPr>
          <p:cNvPr id="6" name="页脚占位符 5">
            <a:extLst>
              <a:ext uri="{FF2B5EF4-FFF2-40B4-BE49-F238E27FC236}">
                <a16:creationId xmlns:a16="http://schemas.microsoft.com/office/drawing/2014/main" id="{2C66D750-349E-45F2-94E8-518CB5AD14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68DF2D-1011-4264-8F86-698C677A4717}"/>
              </a:ext>
            </a:extLst>
          </p:cNvPr>
          <p:cNvSpPr>
            <a:spLocks noGrp="1"/>
          </p:cNvSpPr>
          <p:nvPr>
            <p:ph type="sldNum" sz="quarter" idx="12"/>
          </p:nvPr>
        </p:nvSpPr>
        <p:spPr/>
        <p:txBody>
          <a:bodyPr/>
          <a:lstStyle/>
          <a:p>
            <a:fld id="{2249AD47-4D1A-4BFE-955E-60557ABA9647}" type="slidenum">
              <a:rPr lang="zh-CN" altLang="en-US" smtClean="0"/>
              <a:t>‹#›</a:t>
            </a:fld>
            <a:endParaRPr lang="zh-CN" altLang="en-US"/>
          </a:p>
        </p:txBody>
      </p:sp>
    </p:spTree>
    <p:extLst>
      <p:ext uri="{BB962C8B-B14F-4D97-AF65-F5344CB8AC3E}">
        <p14:creationId xmlns:p14="http://schemas.microsoft.com/office/powerpoint/2010/main" val="412348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B1518C-B51E-414A-82BF-84D55565E8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E081D78-84EC-4BE4-8D53-89DC81D87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472B81A-742F-4E29-B3ED-C82DC6F17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0EE2577-42DC-466C-8B04-0C5A2DEB2EDA}"/>
              </a:ext>
            </a:extLst>
          </p:cNvPr>
          <p:cNvSpPr>
            <a:spLocks noGrp="1"/>
          </p:cNvSpPr>
          <p:nvPr>
            <p:ph type="dt" sz="half" idx="10"/>
          </p:nvPr>
        </p:nvSpPr>
        <p:spPr/>
        <p:txBody>
          <a:bodyPr/>
          <a:lstStyle/>
          <a:p>
            <a:fld id="{8A5E65A2-98E5-4E88-8BA1-C0B3978E72D9}" type="datetimeFigureOut">
              <a:rPr lang="zh-CN" altLang="en-US" smtClean="0"/>
              <a:t>2021/4/22</a:t>
            </a:fld>
            <a:endParaRPr lang="zh-CN" altLang="en-US"/>
          </a:p>
        </p:txBody>
      </p:sp>
      <p:sp>
        <p:nvSpPr>
          <p:cNvPr id="6" name="页脚占位符 5">
            <a:extLst>
              <a:ext uri="{FF2B5EF4-FFF2-40B4-BE49-F238E27FC236}">
                <a16:creationId xmlns:a16="http://schemas.microsoft.com/office/drawing/2014/main" id="{59650591-2A4F-4C4C-BF2F-EEC4BB1760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9EA9F7-ED50-4D5A-9D70-9F69F7FEA392}"/>
              </a:ext>
            </a:extLst>
          </p:cNvPr>
          <p:cNvSpPr>
            <a:spLocks noGrp="1"/>
          </p:cNvSpPr>
          <p:nvPr>
            <p:ph type="sldNum" sz="quarter" idx="12"/>
          </p:nvPr>
        </p:nvSpPr>
        <p:spPr/>
        <p:txBody>
          <a:bodyPr/>
          <a:lstStyle/>
          <a:p>
            <a:fld id="{2249AD47-4D1A-4BFE-955E-60557ABA9647}" type="slidenum">
              <a:rPr lang="zh-CN" altLang="en-US" smtClean="0"/>
              <a:t>‹#›</a:t>
            </a:fld>
            <a:endParaRPr lang="zh-CN" altLang="en-US"/>
          </a:p>
        </p:txBody>
      </p:sp>
    </p:spTree>
    <p:extLst>
      <p:ext uri="{BB962C8B-B14F-4D97-AF65-F5344CB8AC3E}">
        <p14:creationId xmlns:p14="http://schemas.microsoft.com/office/powerpoint/2010/main" val="211495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FBA1375-FF7C-41CA-955E-65BB7806E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1326B7D-ED30-4F1C-A127-DFA2B7AB83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4F340A-16A9-468D-BD69-67323E67C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E65A2-98E5-4E88-8BA1-C0B3978E72D9}" type="datetimeFigureOut">
              <a:rPr lang="zh-CN" altLang="en-US" smtClean="0"/>
              <a:t>2021/4/22</a:t>
            </a:fld>
            <a:endParaRPr lang="zh-CN" altLang="en-US"/>
          </a:p>
        </p:txBody>
      </p:sp>
      <p:sp>
        <p:nvSpPr>
          <p:cNvPr id="5" name="页脚占位符 4">
            <a:extLst>
              <a:ext uri="{FF2B5EF4-FFF2-40B4-BE49-F238E27FC236}">
                <a16:creationId xmlns:a16="http://schemas.microsoft.com/office/drawing/2014/main" id="{4A88BC7B-A174-4C73-AA0F-E948ABFF81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EE5A7D-CB13-4338-A046-9C7184AB8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9AD47-4D1A-4BFE-955E-60557ABA9647}" type="slidenum">
              <a:rPr lang="zh-CN" altLang="en-US" smtClean="0"/>
              <a:t>‹#›</a:t>
            </a:fld>
            <a:endParaRPr lang="zh-CN" altLang="en-US"/>
          </a:p>
        </p:txBody>
      </p:sp>
    </p:spTree>
    <p:extLst>
      <p:ext uri="{BB962C8B-B14F-4D97-AF65-F5344CB8AC3E}">
        <p14:creationId xmlns:p14="http://schemas.microsoft.com/office/powerpoint/2010/main" val="538030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9.emf"/><Relationship Id="rId7"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7.emf"/><Relationship Id="rId4" Type="http://schemas.openxmlformats.org/officeDocument/2006/relationships/oleObject" Target="../embeddings/oleObject4.bin"/><Relationship Id="rId9" Type="http://schemas.openxmlformats.org/officeDocument/2006/relationships/image" Target="../media/image10.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3176A50-A572-4B0F-B54C-4476B4524297}"/>
              </a:ext>
            </a:extLst>
          </p:cNvPr>
          <p:cNvPicPr>
            <a:picLocks noChangeAspect="1"/>
          </p:cNvPicPr>
          <p:nvPr/>
        </p:nvPicPr>
        <p:blipFill>
          <a:blip r:embed="rId2"/>
          <a:stretch>
            <a:fillRect/>
          </a:stretch>
        </p:blipFill>
        <p:spPr>
          <a:xfrm>
            <a:off x="2346512" y="3129465"/>
            <a:ext cx="7122458" cy="3270774"/>
          </a:xfrm>
          <a:prstGeom prst="rect">
            <a:avLst/>
          </a:prstGeom>
        </p:spPr>
      </p:pic>
      <p:sp>
        <p:nvSpPr>
          <p:cNvPr id="6" name="文本框 5">
            <a:extLst>
              <a:ext uri="{FF2B5EF4-FFF2-40B4-BE49-F238E27FC236}">
                <a16:creationId xmlns:a16="http://schemas.microsoft.com/office/drawing/2014/main" id="{D1122DE3-669B-450A-828D-73B6E1690118}"/>
              </a:ext>
            </a:extLst>
          </p:cNvPr>
          <p:cNvSpPr txBox="1"/>
          <p:nvPr/>
        </p:nvSpPr>
        <p:spPr>
          <a:xfrm>
            <a:off x="2633381" y="685800"/>
            <a:ext cx="6405283" cy="3939540"/>
          </a:xfrm>
          <a:prstGeom prst="rect">
            <a:avLst/>
          </a:prstGeom>
          <a:noFill/>
        </p:spPr>
        <p:txBody>
          <a:bodyPr wrap="square" rtlCol="0">
            <a:spAutoFit/>
          </a:bodyPr>
          <a:lstStyle/>
          <a:p>
            <a:pPr algn="ctr"/>
            <a:r>
              <a:rPr lang="zh-CN" altLang="en-US" sz="10000" dirty="0">
                <a:latin typeface="Noto Sans SC Black" panose="020B0A00000000000000" pitchFamily="34" charset="-122"/>
                <a:ea typeface="Noto Sans SC Black" panose="020B0A00000000000000" pitchFamily="34" charset="-122"/>
              </a:rPr>
              <a:t>红 黑 树</a:t>
            </a:r>
            <a:endParaRPr lang="en-US" altLang="zh-CN" sz="10000" dirty="0">
              <a:latin typeface="Noto Sans SC Black" panose="020B0A00000000000000" pitchFamily="34" charset="-122"/>
              <a:ea typeface="Noto Sans SC Black" panose="020B0A00000000000000" pitchFamily="34" charset="-122"/>
            </a:endParaRPr>
          </a:p>
          <a:p>
            <a:pPr algn="ctr"/>
            <a:r>
              <a:rPr lang="en-US" altLang="zh-CN" sz="5000" dirty="0">
                <a:solidFill>
                  <a:srgbClr val="FF0000"/>
                </a:solidFill>
                <a:latin typeface="Roboto Black" panose="02000000000000000000" pitchFamily="2" charset="0"/>
                <a:ea typeface="Roboto Black" panose="02000000000000000000" pitchFamily="2" charset="0"/>
              </a:rPr>
              <a:t>Red black tree(RBT)</a:t>
            </a:r>
            <a:endParaRPr lang="zh-CN" altLang="en-US" sz="5000" dirty="0">
              <a:solidFill>
                <a:srgbClr val="FF0000"/>
              </a:solidFill>
              <a:latin typeface="Roboto Black" panose="02000000000000000000" pitchFamily="2" charset="0"/>
            </a:endParaRPr>
          </a:p>
          <a:p>
            <a:endParaRPr lang="zh-CN" altLang="en-US" sz="10000" dirty="0">
              <a:latin typeface="Noto Sans SC Black" panose="020B0A00000000000000" pitchFamily="34" charset="-122"/>
              <a:ea typeface="Noto Sans SC Black" panose="020B0A00000000000000" pitchFamily="34" charset="-122"/>
            </a:endParaRPr>
          </a:p>
        </p:txBody>
      </p:sp>
      <p:sp>
        <p:nvSpPr>
          <p:cNvPr id="2" name="TextBox 1">
            <a:extLst>
              <a:ext uri="{FF2B5EF4-FFF2-40B4-BE49-F238E27FC236}">
                <a16:creationId xmlns:a16="http://schemas.microsoft.com/office/drawing/2014/main" id="{E89459BF-C85D-427B-897E-B88BE5711436}"/>
              </a:ext>
            </a:extLst>
          </p:cNvPr>
          <p:cNvSpPr txBox="1"/>
          <p:nvPr/>
        </p:nvSpPr>
        <p:spPr>
          <a:xfrm>
            <a:off x="10176164" y="5424055"/>
            <a:ext cx="1593272" cy="646331"/>
          </a:xfrm>
          <a:prstGeom prst="rect">
            <a:avLst/>
          </a:prstGeom>
          <a:noFill/>
        </p:spPr>
        <p:txBody>
          <a:bodyPr wrap="square" rtlCol="0">
            <a:spAutoFit/>
          </a:bodyPr>
          <a:lstStyle/>
          <a:p>
            <a:r>
              <a:rPr lang="en-US" altLang="zh-CN" dirty="0"/>
              <a:t>YouTube:</a:t>
            </a:r>
          </a:p>
          <a:p>
            <a:r>
              <a:rPr lang="en-US" altLang="zh-CN" b="1" dirty="0"/>
              <a:t>hwdong</a:t>
            </a:r>
            <a:endParaRPr lang="zh-CN" altLang="en-US" b="1" dirty="0"/>
          </a:p>
        </p:txBody>
      </p:sp>
    </p:spTree>
    <p:extLst>
      <p:ext uri="{BB962C8B-B14F-4D97-AF65-F5344CB8AC3E}">
        <p14:creationId xmlns:p14="http://schemas.microsoft.com/office/powerpoint/2010/main" val="3029933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sequential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0"/>
            <a:ext cx="10515600" cy="2653611"/>
          </a:xfrm>
        </p:spPr>
        <p:txBody>
          <a:bodyPr>
            <a:normAutofit/>
          </a:bodyPr>
          <a:lstStyle/>
          <a:p>
            <a:r>
              <a:rPr lang="en-US" altLang="zh-CN" b="0" i="0" dirty="0">
                <a:solidFill>
                  <a:srgbClr val="000000"/>
                </a:solidFill>
                <a:effectLst/>
                <a:latin typeface="Linux Libertine"/>
              </a:rPr>
              <a:t>Linear search</a:t>
            </a:r>
            <a:r>
              <a:rPr lang="zh-CN" altLang="en-US" b="0" i="0" dirty="0">
                <a:solidFill>
                  <a:srgbClr val="000000"/>
                </a:solidFill>
                <a:effectLst/>
                <a:latin typeface="Linux Libertine"/>
              </a:rPr>
              <a:t>：</a:t>
            </a:r>
            <a:r>
              <a:rPr lang="en-US" altLang="zh-CN" b="0" i="0" dirty="0">
                <a:solidFill>
                  <a:srgbClr val="000000"/>
                </a:solidFill>
                <a:effectLst/>
                <a:latin typeface="Linux Libertine"/>
              </a:rPr>
              <a:t> one-by-one comparison</a:t>
            </a:r>
          </a:p>
          <a:p>
            <a:pPr marL="0" indent="0">
              <a:buNone/>
            </a:pPr>
            <a:r>
              <a:rPr lang="en-US" altLang="zh-CN" b="0" i="0" dirty="0">
                <a:solidFill>
                  <a:srgbClr val="000000"/>
                </a:solidFill>
                <a:effectLst/>
                <a:latin typeface="Linux Libertine"/>
              </a:rPr>
              <a:t>  compare with each element</a:t>
            </a:r>
          </a:p>
          <a:p>
            <a:pPr marL="0" indent="0">
              <a:buNone/>
            </a:pPr>
            <a:endParaRPr lang="en-US" altLang="zh-CN" b="0" i="0" dirty="0">
              <a:solidFill>
                <a:srgbClr val="000000"/>
              </a:solidFill>
              <a:effectLst/>
              <a:latin typeface="Linux Libertine"/>
            </a:endParaRPr>
          </a:p>
          <a:p>
            <a:r>
              <a:rPr lang="en-US" altLang="zh-CN" dirty="0"/>
              <a:t>Search: 4</a:t>
            </a:r>
          </a:p>
        </p:txBody>
      </p:sp>
      <p:sp>
        <p:nvSpPr>
          <p:cNvPr id="4" name="文本框 3">
            <a:extLst>
              <a:ext uri="{FF2B5EF4-FFF2-40B4-BE49-F238E27FC236}">
                <a16:creationId xmlns:a16="http://schemas.microsoft.com/office/drawing/2014/main" id="{1CD12A23-809E-4855-B8D1-5408267BF7FB}"/>
              </a:ext>
            </a:extLst>
          </p:cNvPr>
          <p:cNvSpPr txBox="1"/>
          <p:nvPr/>
        </p:nvSpPr>
        <p:spPr>
          <a:xfrm>
            <a:off x="3349487" y="2844435"/>
            <a:ext cx="5493026" cy="523220"/>
          </a:xfrm>
          <a:prstGeom prst="rect">
            <a:avLst/>
          </a:prstGeom>
          <a:noFill/>
        </p:spPr>
        <p:txBody>
          <a:bodyPr wrap="square" rtlCol="0">
            <a:spAutoFit/>
          </a:bodyPr>
          <a:lstStyle/>
          <a:p>
            <a:r>
              <a:rPr lang="zh-CN" altLang="en-US" sz="2800" dirty="0"/>
              <a:t>（</a:t>
            </a:r>
            <a:r>
              <a:rPr lang="en-US" altLang="zh-CN" sz="2800" dirty="0"/>
              <a:t>8,  3,  10,  1,  6,  4,  7,  13</a:t>
            </a:r>
            <a:r>
              <a:rPr lang="zh-CN" altLang="en-US" sz="2800" dirty="0"/>
              <a:t>）</a:t>
            </a:r>
          </a:p>
        </p:txBody>
      </p:sp>
      <p:cxnSp>
        <p:nvCxnSpPr>
          <p:cNvPr id="8" name="直接箭头连接符 7">
            <a:extLst>
              <a:ext uri="{FF2B5EF4-FFF2-40B4-BE49-F238E27FC236}">
                <a16:creationId xmlns:a16="http://schemas.microsoft.com/office/drawing/2014/main" id="{875A16AF-D636-4481-B661-F610EC3586B7}"/>
              </a:ext>
            </a:extLst>
          </p:cNvPr>
          <p:cNvCxnSpPr/>
          <p:nvPr/>
        </p:nvCxnSpPr>
        <p:spPr>
          <a:xfrm flipV="1">
            <a:off x="4321774" y="3246782"/>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8154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71E45-897B-4AA8-B799-0574CDD360A8}"/>
              </a:ext>
            </a:extLst>
          </p:cNvPr>
          <p:cNvSpPr>
            <a:spLocks noGrp="1"/>
          </p:cNvSpPr>
          <p:nvPr>
            <p:ph idx="1"/>
          </p:nvPr>
        </p:nvSpPr>
        <p:spPr/>
        <p:txBody>
          <a:bodyPr>
            <a:normAutofit/>
          </a:bodyPr>
          <a:lstStyle/>
          <a:p>
            <a:pPr marL="0" indent="0" algn="ctr">
              <a:buNone/>
            </a:pPr>
            <a:r>
              <a:rPr lang="en-US" altLang="zh-CN" sz="8000" dirty="0">
                <a:solidFill>
                  <a:srgbClr val="00B050"/>
                </a:solidFill>
              </a:rPr>
              <a:t>insert</a:t>
            </a:r>
            <a:endParaRPr lang="zh-CN" altLang="en-US" sz="8000" dirty="0">
              <a:solidFill>
                <a:srgbClr val="00B050"/>
              </a:solidFill>
            </a:endParaRPr>
          </a:p>
        </p:txBody>
      </p:sp>
      <p:sp>
        <p:nvSpPr>
          <p:cNvPr id="4" name="TextBox 3">
            <a:extLst>
              <a:ext uri="{FF2B5EF4-FFF2-40B4-BE49-F238E27FC236}">
                <a16:creationId xmlns:a16="http://schemas.microsoft.com/office/drawing/2014/main" id="{F08CE3FC-576F-45E0-BBAA-6020FB6F5037}"/>
              </a:ext>
            </a:extLst>
          </p:cNvPr>
          <p:cNvSpPr txBox="1"/>
          <p:nvPr/>
        </p:nvSpPr>
        <p:spPr>
          <a:xfrm>
            <a:off x="2161310" y="3598223"/>
            <a:ext cx="8407730" cy="584775"/>
          </a:xfrm>
          <a:prstGeom prst="rect">
            <a:avLst/>
          </a:prstGeom>
          <a:noFill/>
        </p:spPr>
        <p:txBody>
          <a:bodyPr wrap="square" rtlCol="0">
            <a:spAutoFit/>
          </a:bodyPr>
          <a:lstStyle/>
          <a:p>
            <a:r>
              <a:rPr lang="en-US" altLang="zh-CN" sz="3200" i="0" dirty="0">
                <a:solidFill>
                  <a:srgbClr val="292929"/>
                </a:solidFill>
                <a:effectLst/>
                <a:latin typeface="Roboto" panose="02000000000000000000" pitchFamily="2" charset="0"/>
                <a:ea typeface="Roboto" panose="02000000000000000000" pitchFamily="2" charset="0"/>
              </a:rPr>
              <a:t>How to </a:t>
            </a:r>
            <a:r>
              <a:rPr lang="en-US" altLang="zh-CN" sz="3200" b="1" i="0" dirty="0">
                <a:solidFill>
                  <a:srgbClr val="292929"/>
                </a:solidFill>
                <a:effectLst/>
                <a:latin typeface="Roboto" panose="02000000000000000000" pitchFamily="2" charset="0"/>
                <a:ea typeface="Roboto" panose="02000000000000000000" pitchFamily="2" charset="0"/>
              </a:rPr>
              <a:t>insert </a:t>
            </a:r>
            <a:r>
              <a:rPr lang="en-US" altLang="zh-CN" sz="3200" b="1" i="0" dirty="0" err="1">
                <a:solidFill>
                  <a:srgbClr val="292929"/>
                </a:solidFill>
                <a:effectLst/>
                <a:latin typeface="Roboto" panose="02000000000000000000" pitchFamily="2" charset="0"/>
                <a:ea typeface="Roboto" panose="02000000000000000000" pitchFamily="2" charset="0"/>
              </a:rPr>
              <a:t>newNode</a:t>
            </a:r>
            <a:r>
              <a:rPr lang="en-US" altLang="zh-CN" sz="3200" b="1" i="0" dirty="0">
                <a:solidFill>
                  <a:srgbClr val="292929"/>
                </a:solidFill>
                <a:effectLst/>
                <a:latin typeface="Roboto" panose="02000000000000000000" pitchFamily="2" charset="0"/>
                <a:ea typeface="Roboto" panose="02000000000000000000" pitchFamily="2" charset="0"/>
              </a:rPr>
              <a:t> </a:t>
            </a:r>
            <a:r>
              <a:rPr lang="en-US" altLang="zh-CN" sz="3200" i="0" dirty="0">
                <a:solidFill>
                  <a:srgbClr val="292929"/>
                </a:solidFill>
                <a:effectLst/>
                <a:latin typeface="Roboto" panose="02000000000000000000" pitchFamily="2" charset="0"/>
                <a:ea typeface="Roboto" panose="02000000000000000000" pitchFamily="2" charset="0"/>
              </a:rPr>
              <a:t>in </a:t>
            </a:r>
            <a:r>
              <a:rPr lang="en-US" altLang="zh-CN" sz="3200" b="1" i="0" dirty="0">
                <a:solidFill>
                  <a:srgbClr val="292929"/>
                </a:solidFill>
                <a:effectLst/>
                <a:latin typeface="Roboto" panose="02000000000000000000" pitchFamily="2" charset="0"/>
                <a:ea typeface="Roboto" panose="02000000000000000000" pitchFamily="2" charset="0"/>
              </a:rPr>
              <a:t>Red Black Tree</a:t>
            </a:r>
            <a:endParaRPr lang="zh-CN" altLang="en-US" sz="3200" b="1" dirty="0">
              <a:latin typeface="Roboto" panose="02000000000000000000" pitchFamily="2" charset="0"/>
            </a:endParaRPr>
          </a:p>
        </p:txBody>
      </p:sp>
    </p:spTree>
    <p:extLst>
      <p:ext uri="{BB962C8B-B14F-4D97-AF65-F5344CB8AC3E}">
        <p14:creationId xmlns:p14="http://schemas.microsoft.com/office/powerpoint/2010/main" val="41492697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6AE8-CCE9-4AA0-9514-6CCBEE64E8DF}"/>
              </a:ext>
            </a:extLst>
          </p:cNvPr>
          <p:cNvSpPr>
            <a:spLocks noGrp="1"/>
          </p:cNvSpPr>
          <p:nvPr>
            <p:ph type="title"/>
          </p:nvPr>
        </p:nvSpPr>
        <p:spPr/>
        <p:txBody>
          <a:bodyPr/>
          <a:lstStyle/>
          <a:p>
            <a:r>
              <a:rPr lang="en-US" altLang="zh-CN" dirty="0"/>
              <a:t>insert</a:t>
            </a:r>
            <a:endParaRPr lang="zh-CN" altLang="en-US" dirty="0"/>
          </a:p>
        </p:txBody>
      </p:sp>
      <p:sp>
        <p:nvSpPr>
          <p:cNvPr id="3" name="Content Placeholder 2">
            <a:extLst>
              <a:ext uri="{FF2B5EF4-FFF2-40B4-BE49-F238E27FC236}">
                <a16:creationId xmlns:a16="http://schemas.microsoft.com/office/drawing/2014/main" id="{2F1373D1-94E9-4218-B726-3CF8F970D5A4}"/>
              </a:ext>
            </a:extLst>
          </p:cNvPr>
          <p:cNvSpPr>
            <a:spLocks noGrp="1"/>
          </p:cNvSpPr>
          <p:nvPr>
            <p:ph idx="1"/>
          </p:nvPr>
        </p:nvSpPr>
        <p:spPr/>
        <p:txBody>
          <a:bodyPr/>
          <a:lstStyle/>
          <a:p>
            <a:r>
              <a:rPr lang="en-US" altLang="zh-CN" dirty="0"/>
              <a:t>1. If tree is empty:</a:t>
            </a:r>
          </a:p>
          <a:p>
            <a:r>
              <a:rPr lang="en-US" altLang="zh-CN" dirty="0"/>
              <a:t>     insert </a:t>
            </a:r>
            <a:r>
              <a:rPr lang="en-US" altLang="zh-CN" dirty="0" err="1"/>
              <a:t>newNode</a:t>
            </a:r>
            <a:r>
              <a:rPr lang="en-US" altLang="zh-CN" dirty="0"/>
              <a:t> with </a:t>
            </a:r>
            <a:r>
              <a:rPr lang="en-US" altLang="zh-CN" b="1" dirty="0"/>
              <a:t>black</a:t>
            </a:r>
            <a:r>
              <a:rPr lang="en-US" altLang="zh-CN" dirty="0"/>
              <a:t> color to be root</a:t>
            </a:r>
          </a:p>
          <a:p>
            <a:r>
              <a:rPr lang="en-US" altLang="zh-CN" dirty="0"/>
              <a:t>Else:</a:t>
            </a:r>
          </a:p>
          <a:p>
            <a:r>
              <a:rPr lang="en-US" altLang="zh-CN" dirty="0"/>
              <a:t>   2. use BST insert to add it to the tree and  color the node </a:t>
            </a:r>
            <a:r>
              <a:rPr lang="en-US" altLang="zh-CN" dirty="0">
                <a:solidFill>
                  <a:srgbClr val="FF0000"/>
                </a:solidFill>
              </a:rPr>
              <a:t>Red</a:t>
            </a:r>
          </a:p>
          <a:p>
            <a:r>
              <a:rPr lang="en-US" altLang="zh-CN"/>
              <a:t>   </a:t>
            </a:r>
            <a:r>
              <a:rPr lang="en-US" altLang="zh-CN" dirty="0"/>
              <a:t>3</a:t>
            </a:r>
            <a:r>
              <a:rPr lang="en-US" altLang="zh-CN"/>
              <a:t>. </a:t>
            </a:r>
            <a:r>
              <a:rPr lang="en-US" altLang="zh-CN" dirty="0"/>
              <a:t>recolor, rotation to restore RBT </a:t>
            </a:r>
            <a:r>
              <a:rPr lang="en-US" altLang="zh-CN" dirty="0" err="1"/>
              <a:t>properities</a:t>
            </a:r>
            <a:r>
              <a:rPr lang="en-US" altLang="zh-CN" dirty="0"/>
              <a:t>.</a:t>
            </a:r>
          </a:p>
          <a:p>
            <a:pPr marL="0" indent="0">
              <a:buNone/>
            </a:pPr>
            <a:r>
              <a:rPr lang="en-US" altLang="zh-CN" dirty="0"/>
              <a:t>            3.1  uncle is </a:t>
            </a:r>
            <a:r>
              <a:rPr lang="en-US" altLang="zh-CN" dirty="0">
                <a:solidFill>
                  <a:srgbClr val="FF0000"/>
                </a:solidFill>
              </a:rPr>
              <a:t>red</a:t>
            </a:r>
          </a:p>
          <a:p>
            <a:pPr marL="0" indent="0">
              <a:buNone/>
            </a:pPr>
            <a:r>
              <a:rPr lang="en-US" altLang="zh-CN" dirty="0"/>
              <a:t>            3.2 uncle is </a:t>
            </a:r>
            <a:r>
              <a:rPr lang="en-US" altLang="zh-CN" b="1" dirty="0"/>
              <a:t>black</a:t>
            </a:r>
          </a:p>
          <a:p>
            <a:endParaRPr lang="zh-CN" altLang="en-US" dirty="0"/>
          </a:p>
        </p:txBody>
      </p:sp>
    </p:spTree>
    <p:extLst>
      <p:ext uri="{BB962C8B-B14F-4D97-AF65-F5344CB8AC3E}">
        <p14:creationId xmlns:p14="http://schemas.microsoft.com/office/powerpoint/2010/main" val="509078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1E2CDF-1AF4-46EA-9B45-A794ABE8E76D}"/>
              </a:ext>
            </a:extLst>
          </p:cNvPr>
          <p:cNvSpPr>
            <a:spLocks noGrp="1"/>
          </p:cNvSpPr>
          <p:nvPr>
            <p:ph idx="1"/>
          </p:nvPr>
        </p:nvSpPr>
        <p:spPr>
          <a:xfrm>
            <a:off x="838200" y="622239"/>
            <a:ext cx="10515600" cy="4351338"/>
          </a:xfrm>
        </p:spPr>
        <p:txBody>
          <a:bodyPr/>
          <a:lstStyle/>
          <a:p>
            <a:pPr algn="l">
              <a:buFont typeface="+mj-lt"/>
              <a:buAutoNum type="arabicPeriod"/>
            </a:pPr>
            <a:r>
              <a:rPr lang="en-US" altLang="zh-CN" b="0" i="0" dirty="0">
                <a:solidFill>
                  <a:srgbClr val="292929"/>
                </a:solidFill>
                <a:effectLst/>
                <a:latin typeface="charter"/>
              </a:rPr>
              <a:t>If </a:t>
            </a:r>
            <a:r>
              <a:rPr lang="en-US" altLang="zh-CN" b="1" i="0" dirty="0">
                <a:solidFill>
                  <a:srgbClr val="292929"/>
                </a:solidFill>
                <a:effectLst/>
                <a:latin typeface="charter"/>
              </a:rPr>
              <a:t>tree is Empty </a:t>
            </a:r>
            <a:r>
              <a:rPr lang="en-US" altLang="zh-CN" b="0" i="0" dirty="0">
                <a:solidFill>
                  <a:srgbClr val="292929"/>
                </a:solidFill>
                <a:effectLst/>
                <a:latin typeface="charter"/>
              </a:rPr>
              <a:t>then insert the </a:t>
            </a:r>
            <a:r>
              <a:rPr lang="en-US" altLang="zh-CN" b="0" i="0" dirty="0" err="1">
                <a:solidFill>
                  <a:srgbClr val="292929"/>
                </a:solidFill>
                <a:effectLst/>
                <a:latin typeface="charter"/>
              </a:rPr>
              <a:t>newNode</a:t>
            </a:r>
            <a:r>
              <a:rPr lang="en-US" altLang="zh-CN" b="0" i="0" dirty="0">
                <a:solidFill>
                  <a:srgbClr val="292929"/>
                </a:solidFill>
                <a:effectLst/>
                <a:latin typeface="charter"/>
              </a:rPr>
              <a:t> as Root node with color </a:t>
            </a:r>
            <a:r>
              <a:rPr lang="en-US" altLang="zh-CN" b="1" i="0" dirty="0">
                <a:solidFill>
                  <a:srgbClr val="292929"/>
                </a:solidFill>
                <a:effectLst/>
                <a:latin typeface="charter"/>
              </a:rPr>
              <a:t>Black</a:t>
            </a:r>
            <a:r>
              <a:rPr lang="en-US" altLang="zh-CN" b="0" i="0" dirty="0">
                <a:solidFill>
                  <a:srgbClr val="292929"/>
                </a:solidFill>
                <a:effectLst/>
                <a:latin typeface="charter"/>
              </a:rPr>
              <a:t> .</a:t>
            </a:r>
          </a:p>
          <a:p>
            <a:pPr algn="l">
              <a:buFont typeface="+mj-lt"/>
              <a:buAutoNum type="arabicPeriod"/>
            </a:pPr>
            <a:endParaRPr lang="en-US" altLang="zh-CN" b="0" i="0" dirty="0">
              <a:solidFill>
                <a:srgbClr val="292929"/>
              </a:solidFill>
              <a:effectLst/>
              <a:latin typeface="charter"/>
            </a:endParaRPr>
          </a:p>
          <a:p>
            <a:endParaRPr lang="zh-CN" altLang="en-US" dirty="0"/>
          </a:p>
        </p:txBody>
      </p:sp>
      <p:sp>
        <p:nvSpPr>
          <p:cNvPr id="9" name="椭圆 8">
            <a:extLst>
              <a:ext uri="{FF2B5EF4-FFF2-40B4-BE49-F238E27FC236}">
                <a16:creationId xmlns:a16="http://schemas.microsoft.com/office/drawing/2014/main" id="{DFD0159D-9A98-454C-BCD3-2E339A84A5B6}"/>
              </a:ext>
            </a:extLst>
          </p:cNvPr>
          <p:cNvSpPr/>
          <p:nvPr/>
        </p:nvSpPr>
        <p:spPr>
          <a:xfrm>
            <a:off x="7826375" y="2000251"/>
            <a:ext cx="812800" cy="68024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8</a:t>
            </a:r>
            <a:endParaRPr lang="zh-CN" altLang="en-US" sz="2800" dirty="0"/>
          </a:p>
        </p:txBody>
      </p:sp>
    </p:spTree>
    <p:extLst>
      <p:ext uri="{BB962C8B-B14F-4D97-AF65-F5344CB8AC3E}">
        <p14:creationId xmlns:p14="http://schemas.microsoft.com/office/powerpoint/2010/main" val="1050982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1E2CDF-1AF4-46EA-9B45-A794ABE8E76D}"/>
              </a:ext>
            </a:extLst>
          </p:cNvPr>
          <p:cNvSpPr>
            <a:spLocks noGrp="1"/>
          </p:cNvSpPr>
          <p:nvPr>
            <p:ph idx="1"/>
          </p:nvPr>
        </p:nvSpPr>
        <p:spPr>
          <a:xfrm>
            <a:off x="838200" y="382985"/>
            <a:ext cx="10515600" cy="4351338"/>
          </a:xfrm>
        </p:spPr>
        <p:txBody>
          <a:bodyPr/>
          <a:lstStyle/>
          <a:p>
            <a:pPr marL="0" indent="0">
              <a:buNone/>
            </a:pPr>
            <a:r>
              <a:rPr lang="en-US" altLang="zh-CN" b="0" i="0" dirty="0">
                <a:solidFill>
                  <a:srgbClr val="292929"/>
                </a:solidFill>
                <a:effectLst/>
                <a:latin typeface="charter"/>
              </a:rPr>
              <a:t>2. If tree is not Empty then insert the </a:t>
            </a:r>
            <a:r>
              <a:rPr lang="en-US" altLang="zh-CN" b="0" i="0" dirty="0" err="1">
                <a:solidFill>
                  <a:srgbClr val="292929"/>
                </a:solidFill>
                <a:effectLst/>
                <a:latin typeface="charter"/>
              </a:rPr>
              <a:t>newNode</a:t>
            </a:r>
            <a:r>
              <a:rPr lang="en-US" altLang="zh-CN" b="0" i="0" dirty="0">
                <a:solidFill>
                  <a:srgbClr val="292929"/>
                </a:solidFill>
                <a:effectLst/>
                <a:latin typeface="charter"/>
              </a:rPr>
              <a:t> as leaf node with color </a:t>
            </a:r>
            <a:r>
              <a:rPr lang="en-US" altLang="zh-CN" b="1" i="0" dirty="0">
                <a:solidFill>
                  <a:srgbClr val="292929"/>
                </a:solidFill>
                <a:effectLst/>
                <a:latin typeface="charter"/>
              </a:rPr>
              <a:t>Red</a:t>
            </a:r>
            <a:r>
              <a:rPr lang="en-US" altLang="zh-CN" b="0" i="0" dirty="0">
                <a:solidFill>
                  <a:srgbClr val="292929"/>
                </a:solidFill>
                <a:effectLst/>
                <a:latin typeface="charter"/>
              </a:rPr>
              <a:t>.</a:t>
            </a:r>
          </a:p>
          <a:p>
            <a:pPr marL="0" indent="0">
              <a:buNone/>
            </a:pPr>
            <a:r>
              <a:rPr lang="en-US" altLang="zh-CN" b="0" i="0" dirty="0">
                <a:solidFill>
                  <a:srgbClr val="292929"/>
                </a:solidFill>
                <a:effectLst/>
                <a:latin typeface="charter"/>
              </a:rPr>
              <a:t>3. If the parent of </a:t>
            </a:r>
            <a:r>
              <a:rPr lang="en-US" altLang="zh-CN" b="0" i="0" dirty="0" err="1">
                <a:solidFill>
                  <a:srgbClr val="292929"/>
                </a:solidFill>
                <a:effectLst/>
                <a:latin typeface="charter"/>
              </a:rPr>
              <a:t>newNode</a:t>
            </a:r>
            <a:r>
              <a:rPr lang="en-US" altLang="zh-CN" b="0" i="0" dirty="0">
                <a:solidFill>
                  <a:srgbClr val="292929"/>
                </a:solidFill>
                <a:effectLst/>
                <a:latin typeface="charter"/>
              </a:rPr>
              <a:t> is Black then exit from the operation.</a:t>
            </a:r>
          </a:p>
          <a:p>
            <a:pPr>
              <a:buFont typeface="+mj-lt"/>
              <a:buAutoNum type="arabicPeriod"/>
            </a:pPr>
            <a:endParaRPr lang="en-US" altLang="zh-CN" b="0" i="0" dirty="0">
              <a:solidFill>
                <a:srgbClr val="292929"/>
              </a:solidFill>
              <a:effectLst/>
              <a:latin typeface="charter"/>
            </a:endParaRPr>
          </a:p>
          <a:p>
            <a:pPr algn="l">
              <a:buFont typeface="+mj-lt"/>
              <a:buAutoNum type="arabicPeriod"/>
            </a:pPr>
            <a:endParaRPr lang="en-US" altLang="zh-CN" b="0" i="0" dirty="0">
              <a:solidFill>
                <a:srgbClr val="292929"/>
              </a:solidFill>
              <a:effectLst/>
              <a:latin typeface="charter"/>
            </a:endParaRPr>
          </a:p>
          <a:p>
            <a:endParaRPr lang="zh-CN" altLang="en-US" dirty="0"/>
          </a:p>
        </p:txBody>
      </p:sp>
      <p:cxnSp>
        <p:nvCxnSpPr>
          <p:cNvPr id="6" name="直接箭头连接符 5">
            <a:extLst>
              <a:ext uri="{FF2B5EF4-FFF2-40B4-BE49-F238E27FC236}">
                <a16:creationId xmlns:a16="http://schemas.microsoft.com/office/drawing/2014/main" id="{AF4DA212-F64F-4CE2-BFCF-CE1FE33D0DC4}"/>
              </a:ext>
            </a:extLst>
          </p:cNvPr>
          <p:cNvCxnSpPr>
            <a:cxnSpLocks/>
          </p:cNvCxnSpPr>
          <p:nvPr/>
        </p:nvCxnSpPr>
        <p:spPr>
          <a:xfrm>
            <a:off x="8350250" y="2558654"/>
            <a:ext cx="577850" cy="546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6A5B2979-0BA1-4D6F-8B76-7060729F9898}"/>
              </a:ext>
            </a:extLst>
          </p:cNvPr>
          <p:cNvSpPr/>
          <p:nvPr/>
        </p:nvSpPr>
        <p:spPr>
          <a:xfrm>
            <a:off x="8788400" y="3008314"/>
            <a:ext cx="812800" cy="6802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18</a:t>
            </a:r>
            <a:endParaRPr lang="zh-CN" altLang="en-US" sz="2800" dirty="0"/>
          </a:p>
        </p:txBody>
      </p:sp>
      <p:sp>
        <p:nvSpPr>
          <p:cNvPr id="9" name="椭圆 8">
            <a:extLst>
              <a:ext uri="{FF2B5EF4-FFF2-40B4-BE49-F238E27FC236}">
                <a16:creationId xmlns:a16="http://schemas.microsoft.com/office/drawing/2014/main" id="{DFD0159D-9A98-454C-BCD3-2E339A84A5B6}"/>
              </a:ext>
            </a:extLst>
          </p:cNvPr>
          <p:cNvSpPr/>
          <p:nvPr/>
        </p:nvSpPr>
        <p:spPr>
          <a:xfrm>
            <a:off x="7826375" y="2000251"/>
            <a:ext cx="812800" cy="68024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8</a:t>
            </a:r>
            <a:endParaRPr lang="zh-CN" altLang="en-US" sz="2800" dirty="0"/>
          </a:p>
        </p:txBody>
      </p:sp>
    </p:spTree>
    <p:extLst>
      <p:ext uri="{BB962C8B-B14F-4D97-AF65-F5344CB8AC3E}">
        <p14:creationId xmlns:p14="http://schemas.microsoft.com/office/powerpoint/2010/main" val="23013919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a:extLst>
              <a:ext uri="{FF2B5EF4-FFF2-40B4-BE49-F238E27FC236}">
                <a16:creationId xmlns:a16="http://schemas.microsoft.com/office/drawing/2014/main" id="{AF4DA212-F64F-4CE2-BFCF-CE1FE33D0DC4}"/>
              </a:ext>
            </a:extLst>
          </p:cNvPr>
          <p:cNvCxnSpPr>
            <a:cxnSpLocks/>
          </p:cNvCxnSpPr>
          <p:nvPr/>
        </p:nvCxnSpPr>
        <p:spPr>
          <a:xfrm>
            <a:off x="8350250" y="2558654"/>
            <a:ext cx="577850" cy="546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6A5B2979-0BA1-4D6F-8B76-7060729F9898}"/>
              </a:ext>
            </a:extLst>
          </p:cNvPr>
          <p:cNvSpPr/>
          <p:nvPr/>
        </p:nvSpPr>
        <p:spPr>
          <a:xfrm>
            <a:off x="8788400" y="3008314"/>
            <a:ext cx="812800" cy="6802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18</a:t>
            </a:r>
            <a:endParaRPr lang="zh-CN" altLang="en-US" sz="2800" dirty="0"/>
          </a:p>
        </p:txBody>
      </p:sp>
      <p:sp>
        <p:nvSpPr>
          <p:cNvPr id="9" name="椭圆 8">
            <a:extLst>
              <a:ext uri="{FF2B5EF4-FFF2-40B4-BE49-F238E27FC236}">
                <a16:creationId xmlns:a16="http://schemas.microsoft.com/office/drawing/2014/main" id="{DFD0159D-9A98-454C-BCD3-2E339A84A5B6}"/>
              </a:ext>
            </a:extLst>
          </p:cNvPr>
          <p:cNvSpPr/>
          <p:nvPr/>
        </p:nvSpPr>
        <p:spPr>
          <a:xfrm>
            <a:off x="7826375" y="2000251"/>
            <a:ext cx="812800" cy="68024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8</a:t>
            </a:r>
            <a:endParaRPr lang="zh-CN" altLang="en-US" sz="2800" dirty="0"/>
          </a:p>
        </p:txBody>
      </p:sp>
      <p:cxnSp>
        <p:nvCxnSpPr>
          <p:cNvPr id="7" name="直接箭头连接符 6">
            <a:extLst>
              <a:ext uri="{FF2B5EF4-FFF2-40B4-BE49-F238E27FC236}">
                <a16:creationId xmlns:a16="http://schemas.microsoft.com/office/drawing/2014/main" id="{7D7B7026-CBFB-4B67-8793-E9E13D95AB99}"/>
              </a:ext>
            </a:extLst>
          </p:cNvPr>
          <p:cNvCxnSpPr>
            <a:cxnSpLocks/>
          </p:cNvCxnSpPr>
          <p:nvPr/>
        </p:nvCxnSpPr>
        <p:spPr>
          <a:xfrm flipH="1">
            <a:off x="7752159" y="2654003"/>
            <a:ext cx="350044" cy="4056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28EAF078-4BF7-46A3-936C-696A14871776}"/>
              </a:ext>
            </a:extLst>
          </p:cNvPr>
          <p:cNvSpPr/>
          <p:nvPr/>
        </p:nvSpPr>
        <p:spPr>
          <a:xfrm>
            <a:off x="7200900" y="3059610"/>
            <a:ext cx="812800" cy="6802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5</a:t>
            </a:r>
            <a:endParaRPr lang="zh-CN" altLang="en-US" sz="2800" dirty="0"/>
          </a:p>
        </p:txBody>
      </p:sp>
      <p:sp>
        <p:nvSpPr>
          <p:cNvPr id="13" name="内容占位符 2">
            <a:extLst>
              <a:ext uri="{FF2B5EF4-FFF2-40B4-BE49-F238E27FC236}">
                <a16:creationId xmlns:a16="http://schemas.microsoft.com/office/drawing/2014/main" id="{04AC9990-F059-4C53-8DD8-A2CD8B794933}"/>
              </a:ext>
            </a:extLst>
          </p:cNvPr>
          <p:cNvSpPr>
            <a:spLocks noGrp="1"/>
          </p:cNvSpPr>
          <p:nvPr>
            <p:ph idx="1"/>
          </p:nvPr>
        </p:nvSpPr>
        <p:spPr>
          <a:xfrm>
            <a:off x="838200" y="382985"/>
            <a:ext cx="10515600" cy="4351338"/>
          </a:xfrm>
        </p:spPr>
        <p:txBody>
          <a:bodyPr/>
          <a:lstStyle/>
          <a:p>
            <a:pPr marL="0" indent="0">
              <a:buNone/>
            </a:pPr>
            <a:r>
              <a:rPr lang="en-US" altLang="zh-CN" b="0" i="0" dirty="0">
                <a:solidFill>
                  <a:srgbClr val="292929"/>
                </a:solidFill>
                <a:effectLst/>
                <a:latin typeface="charter"/>
              </a:rPr>
              <a:t>2. If tree is not Empty then insert the </a:t>
            </a:r>
            <a:r>
              <a:rPr lang="en-US" altLang="zh-CN" b="0" i="0" dirty="0" err="1">
                <a:solidFill>
                  <a:srgbClr val="292929"/>
                </a:solidFill>
                <a:effectLst/>
                <a:latin typeface="charter"/>
              </a:rPr>
              <a:t>newNode</a:t>
            </a:r>
            <a:r>
              <a:rPr lang="en-US" altLang="zh-CN" b="0" i="0" dirty="0">
                <a:solidFill>
                  <a:srgbClr val="292929"/>
                </a:solidFill>
                <a:effectLst/>
                <a:latin typeface="charter"/>
              </a:rPr>
              <a:t> as leaf node with color </a:t>
            </a:r>
            <a:r>
              <a:rPr lang="en-US" altLang="zh-CN" b="1" i="0" dirty="0">
                <a:solidFill>
                  <a:srgbClr val="292929"/>
                </a:solidFill>
                <a:effectLst/>
                <a:latin typeface="charter"/>
              </a:rPr>
              <a:t>Red</a:t>
            </a:r>
            <a:r>
              <a:rPr lang="en-US" altLang="zh-CN" b="0" i="0" dirty="0">
                <a:solidFill>
                  <a:srgbClr val="292929"/>
                </a:solidFill>
                <a:effectLst/>
                <a:latin typeface="charter"/>
              </a:rPr>
              <a:t>.</a:t>
            </a:r>
          </a:p>
          <a:p>
            <a:pPr marL="0" indent="0">
              <a:buNone/>
            </a:pPr>
            <a:r>
              <a:rPr lang="en-US" altLang="zh-CN" b="0" i="0" dirty="0">
                <a:solidFill>
                  <a:srgbClr val="292929"/>
                </a:solidFill>
                <a:effectLst/>
                <a:latin typeface="charter"/>
              </a:rPr>
              <a:t>3. If the parent of </a:t>
            </a:r>
            <a:r>
              <a:rPr lang="en-US" altLang="zh-CN" b="0" i="0" dirty="0" err="1">
                <a:solidFill>
                  <a:srgbClr val="292929"/>
                </a:solidFill>
                <a:effectLst/>
                <a:latin typeface="charter"/>
              </a:rPr>
              <a:t>newNode</a:t>
            </a:r>
            <a:r>
              <a:rPr lang="en-US" altLang="zh-CN" b="0" i="0" dirty="0">
                <a:solidFill>
                  <a:srgbClr val="292929"/>
                </a:solidFill>
                <a:effectLst/>
                <a:latin typeface="charter"/>
              </a:rPr>
              <a:t> is Black then exit from the operation.</a:t>
            </a:r>
          </a:p>
          <a:p>
            <a:pPr>
              <a:buFont typeface="+mj-lt"/>
              <a:buAutoNum type="arabicPeriod"/>
            </a:pPr>
            <a:endParaRPr lang="en-US" altLang="zh-CN" b="0" i="0" dirty="0">
              <a:solidFill>
                <a:srgbClr val="292929"/>
              </a:solidFill>
              <a:effectLst/>
              <a:latin typeface="charter"/>
            </a:endParaRPr>
          </a:p>
          <a:p>
            <a:pPr algn="l">
              <a:buFont typeface="+mj-lt"/>
              <a:buAutoNum type="arabicPeriod"/>
            </a:pPr>
            <a:endParaRPr lang="en-US" altLang="zh-CN" b="0" i="0" dirty="0">
              <a:solidFill>
                <a:srgbClr val="292929"/>
              </a:solidFill>
              <a:effectLst/>
              <a:latin typeface="charter"/>
            </a:endParaRPr>
          </a:p>
          <a:p>
            <a:endParaRPr lang="zh-CN" altLang="en-US" dirty="0"/>
          </a:p>
        </p:txBody>
      </p:sp>
    </p:spTree>
    <p:extLst>
      <p:ext uri="{BB962C8B-B14F-4D97-AF65-F5344CB8AC3E}">
        <p14:creationId xmlns:p14="http://schemas.microsoft.com/office/powerpoint/2010/main" val="469503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1E2CDF-1AF4-46EA-9B45-A794ABE8E76D}"/>
              </a:ext>
            </a:extLst>
          </p:cNvPr>
          <p:cNvSpPr>
            <a:spLocks noGrp="1"/>
          </p:cNvSpPr>
          <p:nvPr>
            <p:ph idx="1"/>
          </p:nvPr>
        </p:nvSpPr>
        <p:spPr>
          <a:xfrm>
            <a:off x="838200" y="432234"/>
            <a:ext cx="10515600" cy="4926012"/>
          </a:xfrm>
        </p:spPr>
        <p:txBody>
          <a:bodyPr>
            <a:normAutofit/>
          </a:bodyPr>
          <a:lstStyle/>
          <a:p>
            <a:pPr marL="0" indent="0">
              <a:buNone/>
            </a:pPr>
            <a:r>
              <a:rPr lang="en-US" altLang="zh-CN" b="0" i="0" dirty="0">
                <a:solidFill>
                  <a:srgbClr val="292929"/>
                </a:solidFill>
                <a:effectLst/>
                <a:latin typeface="charter"/>
              </a:rPr>
              <a:t>4. If the parent of </a:t>
            </a:r>
            <a:r>
              <a:rPr lang="en-US" altLang="zh-CN" b="0" i="0" dirty="0" err="1">
                <a:solidFill>
                  <a:srgbClr val="292929"/>
                </a:solidFill>
                <a:effectLst/>
                <a:latin typeface="charter"/>
              </a:rPr>
              <a:t>newNode</a:t>
            </a:r>
            <a:r>
              <a:rPr lang="en-US" altLang="zh-CN" b="0" i="0" dirty="0">
                <a:solidFill>
                  <a:srgbClr val="292929"/>
                </a:solidFill>
                <a:effectLst/>
                <a:latin typeface="charter"/>
              </a:rPr>
              <a:t> is Red then check the color of uncle </a:t>
            </a:r>
            <a:r>
              <a:rPr lang="en-US" altLang="zh-CN" dirty="0">
                <a:solidFill>
                  <a:srgbClr val="292929"/>
                </a:solidFill>
                <a:latin typeface="charter"/>
              </a:rPr>
              <a:t>node</a:t>
            </a:r>
            <a:r>
              <a:rPr lang="en-US" altLang="zh-CN" b="0" i="0" dirty="0">
                <a:solidFill>
                  <a:srgbClr val="292929"/>
                </a:solidFill>
                <a:effectLst/>
                <a:latin typeface="charter"/>
              </a:rPr>
              <a:t>.</a:t>
            </a:r>
          </a:p>
          <a:p>
            <a:pPr marL="0" indent="0">
              <a:buNone/>
            </a:pPr>
            <a:r>
              <a:rPr lang="en-US" altLang="zh-CN" dirty="0">
                <a:solidFill>
                  <a:srgbClr val="292929"/>
                </a:solidFill>
                <a:latin typeface="charter"/>
              </a:rPr>
              <a:t>  4.1 </a:t>
            </a:r>
            <a:r>
              <a:rPr lang="en-US" altLang="zh-CN" b="0" i="0" dirty="0">
                <a:solidFill>
                  <a:srgbClr val="292929"/>
                </a:solidFill>
                <a:effectLst/>
                <a:latin typeface="charter"/>
              </a:rPr>
              <a:t>If uncle is colored Red then perform Recolor and also check parent’s parent of new node if its not root node than recolor it. Repeat the same until tree becomes Red Black Tree.</a:t>
            </a:r>
          </a:p>
          <a:p>
            <a:pPr>
              <a:buFont typeface="+mj-lt"/>
              <a:buAutoNum type="arabicPeriod"/>
            </a:pPr>
            <a:endParaRPr lang="en-US" altLang="zh-CN" b="0" i="0" dirty="0">
              <a:solidFill>
                <a:srgbClr val="292929"/>
              </a:solidFill>
              <a:effectLst/>
              <a:latin typeface="charter"/>
            </a:endParaRPr>
          </a:p>
          <a:p>
            <a:pPr algn="l">
              <a:buFont typeface="+mj-lt"/>
              <a:buAutoNum type="arabicPeriod"/>
            </a:pPr>
            <a:endParaRPr lang="en-US" altLang="zh-CN" b="0" i="0" dirty="0">
              <a:solidFill>
                <a:srgbClr val="292929"/>
              </a:solidFill>
              <a:effectLst/>
              <a:latin typeface="charter"/>
            </a:endParaRPr>
          </a:p>
          <a:p>
            <a:endParaRPr lang="zh-CN" altLang="en-US" dirty="0"/>
          </a:p>
        </p:txBody>
      </p:sp>
      <p:cxnSp>
        <p:nvCxnSpPr>
          <p:cNvPr id="6" name="直接箭头连接符 5">
            <a:extLst>
              <a:ext uri="{FF2B5EF4-FFF2-40B4-BE49-F238E27FC236}">
                <a16:creationId xmlns:a16="http://schemas.microsoft.com/office/drawing/2014/main" id="{AF4DA212-F64F-4CE2-BFCF-CE1FE33D0DC4}"/>
              </a:ext>
            </a:extLst>
          </p:cNvPr>
          <p:cNvCxnSpPr>
            <a:cxnSpLocks/>
          </p:cNvCxnSpPr>
          <p:nvPr/>
        </p:nvCxnSpPr>
        <p:spPr>
          <a:xfrm>
            <a:off x="8350250" y="2558654"/>
            <a:ext cx="577850" cy="546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6A5B2979-0BA1-4D6F-8B76-7060729F9898}"/>
              </a:ext>
            </a:extLst>
          </p:cNvPr>
          <p:cNvSpPr/>
          <p:nvPr/>
        </p:nvSpPr>
        <p:spPr>
          <a:xfrm>
            <a:off x="8788400" y="3008314"/>
            <a:ext cx="812800" cy="680243"/>
          </a:xfrm>
          <a:prstGeom prst="ellipse">
            <a:avLst/>
          </a:prstGeom>
          <a:solidFill>
            <a:srgbClr val="FF00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18</a:t>
            </a:r>
            <a:endParaRPr lang="zh-CN" altLang="en-US" sz="2800" dirty="0"/>
          </a:p>
        </p:txBody>
      </p:sp>
      <p:sp>
        <p:nvSpPr>
          <p:cNvPr id="9" name="椭圆 8">
            <a:extLst>
              <a:ext uri="{FF2B5EF4-FFF2-40B4-BE49-F238E27FC236}">
                <a16:creationId xmlns:a16="http://schemas.microsoft.com/office/drawing/2014/main" id="{DFD0159D-9A98-454C-BCD3-2E339A84A5B6}"/>
              </a:ext>
            </a:extLst>
          </p:cNvPr>
          <p:cNvSpPr/>
          <p:nvPr/>
        </p:nvSpPr>
        <p:spPr>
          <a:xfrm>
            <a:off x="7826375" y="2000251"/>
            <a:ext cx="812800" cy="680243"/>
          </a:xfrm>
          <a:prstGeom prst="ellipse">
            <a:avLst/>
          </a:prstGeom>
          <a:solidFill>
            <a:schemeClr val="tx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8</a:t>
            </a:r>
            <a:endParaRPr lang="zh-CN" altLang="en-US" sz="2800" dirty="0"/>
          </a:p>
        </p:txBody>
      </p:sp>
      <p:cxnSp>
        <p:nvCxnSpPr>
          <p:cNvPr id="7" name="直接箭头连接符 6">
            <a:extLst>
              <a:ext uri="{FF2B5EF4-FFF2-40B4-BE49-F238E27FC236}">
                <a16:creationId xmlns:a16="http://schemas.microsoft.com/office/drawing/2014/main" id="{7D7B7026-CBFB-4B67-8793-E9E13D95AB99}"/>
              </a:ext>
            </a:extLst>
          </p:cNvPr>
          <p:cNvCxnSpPr>
            <a:cxnSpLocks/>
          </p:cNvCxnSpPr>
          <p:nvPr/>
        </p:nvCxnSpPr>
        <p:spPr>
          <a:xfrm flipH="1">
            <a:off x="7752159" y="2654003"/>
            <a:ext cx="350044" cy="4056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28EAF078-4BF7-46A3-936C-696A14871776}"/>
              </a:ext>
            </a:extLst>
          </p:cNvPr>
          <p:cNvSpPr/>
          <p:nvPr/>
        </p:nvSpPr>
        <p:spPr>
          <a:xfrm>
            <a:off x="7200900" y="3059610"/>
            <a:ext cx="812800" cy="680243"/>
          </a:xfrm>
          <a:prstGeom prst="ellipse">
            <a:avLst/>
          </a:prstGeom>
          <a:solidFill>
            <a:srgbClr val="FF0000">
              <a:alpha val="5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5</a:t>
            </a:r>
            <a:endParaRPr lang="zh-CN" altLang="en-US" sz="2800" dirty="0"/>
          </a:p>
        </p:txBody>
      </p:sp>
      <p:cxnSp>
        <p:nvCxnSpPr>
          <p:cNvPr id="11" name="直接箭头连接符 10">
            <a:extLst>
              <a:ext uri="{FF2B5EF4-FFF2-40B4-BE49-F238E27FC236}">
                <a16:creationId xmlns:a16="http://schemas.microsoft.com/office/drawing/2014/main" id="{50006FFB-CBF4-43E4-9480-A3DF1836509D}"/>
              </a:ext>
            </a:extLst>
          </p:cNvPr>
          <p:cNvCxnSpPr>
            <a:cxnSpLocks/>
          </p:cNvCxnSpPr>
          <p:nvPr/>
        </p:nvCxnSpPr>
        <p:spPr>
          <a:xfrm flipH="1">
            <a:off x="8603456" y="3620892"/>
            <a:ext cx="350044" cy="4056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22699633-66E8-462C-B922-F6B3CEE53772}"/>
              </a:ext>
            </a:extLst>
          </p:cNvPr>
          <p:cNvSpPr/>
          <p:nvPr/>
        </p:nvSpPr>
        <p:spPr>
          <a:xfrm>
            <a:off x="8052197" y="4026499"/>
            <a:ext cx="812800" cy="6802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15</a:t>
            </a:r>
            <a:endParaRPr lang="zh-CN" altLang="en-US" sz="2800" dirty="0"/>
          </a:p>
        </p:txBody>
      </p:sp>
    </p:spTree>
    <p:extLst>
      <p:ext uri="{BB962C8B-B14F-4D97-AF65-F5344CB8AC3E}">
        <p14:creationId xmlns:p14="http://schemas.microsoft.com/office/powerpoint/2010/main" val="36843404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1E2CDF-1AF4-46EA-9B45-A794ABE8E76D}"/>
              </a:ext>
            </a:extLst>
          </p:cNvPr>
          <p:cNvSpPr>
            <a:spLocks noGrp="1"/>
          </p:cNvSpPr>
          <p:nvPr>
            <p:ph idx="1"/>
          </p:nvPr>
        </p:nvSpPr>
        <p:spPr>
          <a:xfrm>
            <a:off x="838200" y="432234"/>
            <a:ext cx="10515600" cy="4926012"/>
          </a:xfrm>
        </p:spPr>
        <p:txBody>
          <a:bodyPr>
            <a:normAutofit/>
          </a:bodyPr>
          <a:lstStyle/>
          <a:p>
            <a:pPr marL="0" indent="0">
              <a:buNone/>
            </a:pPr>
            <a:r>
              <a:rPr lang="en-US" altLang="zh-CN" b="0" i="0" dirty="0">
                <a:solidFill>
                  <a:srgbClr val="292929"/>
                </a:solidFill>
                <a:effectLst/>
                <a:latin typeface="charter"/>
              </a:rPr>
              <a:t>4. If the parent of </a:t>
            </a:r>
            <a:r>
              <a:rPr lang="en-US" altLang="zh-CN" b="0" i="0" dirty="0" err="1">
                <a:solidFill>
                  <a:srgbClr val="292929"/>
                </a:solidFill>
                <a:effectLst/>
                <a:latin typeface="charter"/>
              </a:rPr>
              <a:t>newNode</a:t>
            </a:r>
            <a:r>
              <a:rPr lang="en-US" altLang="zh-CN" b="0" i="0" dirty="0">
                <a:solidFill>
                  <a:srgbClr val="292929"/>
                </a:solidFill>
                <a:effectLst/>
                <a:latin typeface="charter"/>
              </a:rPr>
              <a:t> is Red then check the color of uncle </a:t>
            </a:r>
            <a:r>
              <a:rPr lang="en-US" altLang="zh-CN" dirty="0">
                <a:solidFill>
                  <a:srgbClr val="292929"/>
                </a:solidFill>
                <a:latin typeface="charter"/>
              </a:rPr>
              <a:t>node</a:t>
            </a:r>
            <a:r>
              <a:rPr lang="en-US" altLang="zh-CN" b="0" i="0" dirty="0">
                <a:solidFill>
                  <a:srgbClr val="292929"/>
                </a:solidFill>
                <a:effectLst/>
                <a:latin typeface="charter"/>
              </a:rPr>
              <a:t>.</a:t>
            </a:r>
          </a:p>
          <a:p>
            <a:pPr marL="0" indent="0">
              <a:buNone/>
            </a:pPr>
            <a:r>
              <a:rPr lang="en-US" altLang="zh-CN" dirty="0">
                <a:solidFill>
                  <a:srgbClr val="292929"/>
                </a:solidFill>
                <a:latin typeface="charter"/>
              </a:rPr>
              <a:t>  4.1 </a:t>
            </a:r>
            <a:r>
              <a:rPr lang="en-US" altLang="zh-CN" b="0" i="0" dirty="0">
                <a:solidFill>
                  <a:srgbClr val="292929"/>
                </a:solidFill>
                <a:effectLst/>
                <a:latin typeface="charter"/>
              </a:rPr>
              <a:t>If uncle is colored Red then perform Recolor and also check parent’s parent of new node if its not root node than recolor it. Repeat the same until tree becomes Red Black Tree.</a:t>
            </a:r>
          </a:p>
          <a:p>
            <a:pPr>
              <a:buFont typeface="+mj-lt"/>
              <a:buAutoNum type="arabicPeriod"/>
            </a:pPr>
            <a:endParaRPr lang="en-US" altLang="zh-CN" b="0" i="0" dirty="0">
              <a:solidFill>
                <a:srgbClr val="292929"/>
              </a:solidFill>
              <a:effectLst/>
              <a:latin typeface="charter"/>
            </a:endParaRPr>
          </a:p>
          <a:p>
            <a:pPr algn="l">
              <a:buFont typeface="+mj-lt"/>
              <a:buAutoNum type="arabicPeriod"/>
            </a:pPr>
            <a:endParaRPr lang="en-US" altLang="zh-CN" b="0" i="0" dirty="0">
              <a:solidFill>
                <a:srgbClr val="292929"/>
              </a:solidFill>
              <a:effectLst/>
              <a:latin typeface="charter"/>
            </a:endParaRPr>
          </a:p>
          <a:p>
            <a:endParaRPr lang="zh-CN" altLang="en-US" dirty="0"/>
          </a:p>
        </p:txBody>
      </p:sp>
      <p:cxnSp>
        <p:nvCxnSpPr>
          <p:cNvPr id="13" name="直接箭头连接符 5">
            <a:extLst>
              <a:ext uri="{FF2B5EF4-FFF2-40B4-BE49-F238E27FC236}">
                <a16:creationId xmlns:a16="http://schemas.microsoft.com/office/drawing/2014/main" id="{7B80C44F-3734-4F95-B6BF-AD169BDDCC74}"/>
              </a:ext>
            </a:extLst>
          </p:cNvPr>
          <p:cNvCxnSpPr>
            <a:cxnSpLocks/>
          </p:cNvCxnSpPr>
          <p:nvPr/>
        </p:nvCxnSpPr>
        <p:spPr>
          <a:xfrm>
            <a:off x="8350250" y="2558654"/>
            <a:ext cx="577850" cy="546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椭圆 7">
            <a:extLst>
              <a:ext uri="{FF2B5EF4-FFF2-40B4-BE49-F238E27FC236}">
                <a16:creationId xmlns:a16="http://schemas.microsoft.com/office/drawing/2014/main" id="{2CCE0B63-873B-4DE2-91AD-BB2DEC48E030}"/>
              </a:ext>
            </a:extLst>
          </p:cNvPr>
          <p:cNvSpPr/>
          <p:nvPr/>
        </p:nvSpPr>
        <p:spPr>
          <a:xfrm>
            <a:off x="8788400" y="3008314"/>
            <a:ext cx="812800" cy="680243"/>
          </a:xfrm>
          <a:prstGeom prst="ellipse">
            <a:avLst/>
          </a:prstGeom>
          <a:solidFill>
            <a:schemeClr val="tx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18</a:t>
            </a:r>
            <a:endParaRPr lang="zh-CN" altLang="en-US" sz="2800" dirty="0"/>
          </a:p>
        </p:txBody>
      </p:sp>
      <p:sp>
        <p:nvSpPr>
          <p:cNvPr id="15" name="椭圆 8">
            <a:extLst>
              <a:ext uri="{FF2B5EF4-FFF2-40B4-BE49-F238E27FC236}">
                <a16:creationId xmlns:a16="http://schemas.microsoft.com/office/drawing/2014/main" id="{2E45B830-764E-48EB-9BAD-038B2A06102E}"/>
              </a:ext>
            </a:extLst>
          </p:cNvPr>
          <p:cNvSpPr/>
          <p:nvPr/>
        </p:nvSpPr>
        <p:spPr>
          <a:xfrm>
            <a:off x="7826375" y="2000251"/>
            <a:ext cx="812800" cy="680243"/>
          </a:xfrm>
          <a:prstGeom prst="ellipse">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8</a:t>
            </a:r>
            <a:endParaRPr lang="zh-CN" altLang="en-US" sz="2800" dirty="0"/>
          </a:p>
        </p:txBody>
      </p:sp>
      <p:cxnSp>
        <p:nvCxnSpPr>
          <p:cNvPr id="16" name="直接箭头连接符 6">
            <a:extLst>
              <a:ext uri="{FF2B5EF4-FFF2-40B4-BE49-F238E27FC236}">
                <a16:creationId xmlns:a16="http://schemas.microsoft.com/office/drawing/2014/main" id="{F4F0F321-2C61-4885-9369-1EC2B3AC292F}"/>
              </a:ext>
            </a:extLst>
          </p:cNvPr>
          <p:cNvCxnSpPr>
            <a:cxnSpLocks/>
          </p:cNvCxnSpPr>
          <p:nvPr/>
        </p:nvCxnSpPr>
        <p:spPr>
          <a:xfrm flipH="1">
            <a:off x="7752159" y="2654003"/>
            <a:ext cx="350044" cy="4056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椭圆 9">
            <a:extLst>
              <a:ext uri="{FF2B5EF4-FFF2-40B4-BE49-F238E27FC236}">
                <a16:creationId xmlns:a16="http://schemas.microsoft.com/office/drawing/2014/main" id="{2D577076-956A-43B7-9FD3-3D61B9CE985A}"/>
              </a:ext>
            </a:extLst>
          </p:cNvPr>
          <p:cNvSpPr/>
          <p:nvPr/>
        </p:nvSpPr>
        <p:spPr>
          <a:xfrm>
            <a:off x="7200900" y="3059610"/>
            <a:ext cx="812800" cy="680243"/>
          </a:xfrm>
          <a:prstGeom prst="ellipse">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5</a:t>
            </a:r>
            <a:endParaRPr lang="zh-CN" altLang="en-US" sz="2800" dirty="0"/>
          </a:p>
        </p:txBody>
      </p:sp>
      <p:cxnSp>
        <p:nvCxnSpPr>
          <p:cNvPr id="18" name="直接箭头连接符 10">
            <a:extLst>
              <a:ext uri="{FF2B5EF4-FFF2-40B4-BE49-F238E27FC236}">
                <a16:creationId xmlns:a16="http://schemas.microsoft.com/office/drawing/2014/main" id="{A5C9A37E-3DFE-4DA9-973D-C9E51CAB5761}"/>
              </a:ext>
            </a:extLst>
          </p:cNvPr>
          <p:cNvCxnSpPr>
            <a:cxnSpLocks/>
          </p:cNvCxnSpPr>
          <p:nvPr/>
        </p:nvCxnSpPr>
        <p:spPr>
          <a:xfrm flipH="1">
            <a:off x="8603456" y="3620892"/>
            <a:ext cx="350044" cy="4056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椭圆 11">
            <a:extLst>
              <a:ext uri="{FF2B5EF4-FFF2-40B4-BE49-F238E27FC236}">
                <a16:creationId xmlns:a16="http://schemas.microsoft.com/office/drawing/2014/main" id="{26EA7C39-2D19-4214-AA4E-2BFCEF6C61F2}"/>
              </a:ext>
            </a:extLst>
          </p:cNvPr>
          <p:cNvSpPr/>
          <p:nvPr/>
        </p:nvSpPr>
        <p:spPr>
          <a:xfrm>
            <a:off x="8052197" y="4026499"/>
            <a:ext cx="812800" cy="6802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15</a:t>
            </a:r>
            <a:endParaRPr lang="zh-CN" altLang="en-US" sz="2800" dirty="0"/>
          </a:p>
        </p:txBody>
      </p:sp>
      <p:sp>
        <p:nvSpPr>
          <p:cNvPr id="20" name="箭头: 下 3">
            <a:extLst>
              <a:ext uri="{FF2B5EF4-FFF2-40B4-BE49-F238E27FC236}">
                <a16:creationId xmlns:a16="http://schemas.microsoft.com/office/drawing/2014/main" id="{9665D034-F27A-4519-8107-CF26A78BA4EC}"/>
              </a:ext>
            </a:extLst>
          </p:cNvPr>
          <p:cNvSpPr/>
          <p:nvPr/>
        </p:nvSpPr>
        <p:spPr>
          <a:xfrm rot="4964719">
            <a:off x="8991707" y="1710982"/>
            <a:ext cx="406185" cy="10192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789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6BC470-B0A1-4F62-AE74-AA38ECE03CCE}"/>
              </a:ext>
            </a:extLst>
          </p:cNvPr>
          <p:cNvSpPr>
            <a:spLocks noGrp="1"/>
          </p:cNvSpPr>
          <p:nvPr>
            <p:ph idx="1"/>
          </p:nvPr>
        </p:nvSpPr>
        <p:spPr>
          <a:xfrm>
            <a:off x="915202" y="834223"/>
            <a:ext cx="10515600" cy="4351338"/>
          </a:xfrm>
        </p:spPr>
        <p:txBody>
          <a:bodyPr/>
          <a:lstStyle/>
          <a:p>
            <a:r>
              <a:rPr lang="en-US" altLang="zh-CN" dirty="0">
                <a:solidFill>
                  <a:srgbClr val="292929"/>
                </a:solidFill>
                <a:latin typeface="charter"/>
              </a:rPr>
              <a:t>4.2 </a:t>
            </a:r>
            <a:r>
              <a:rPr lang="en-US" altLang="zh-CN" b="0" i="0" dirty="0">
                <a:solidFill>
                  <a:srgbClr val="292929"/>
                </a:solidFill>
                <a:effectLst/>
                <a:latin typeface="charter"/>
              </a:rPr>
              <a:t> If </a:t>
            </a:r>
            <a:r>
              <a:rPr lang="en-US" altLang="zh-CN" dirty="0">
                <a:solidFill>
                  <a:srgbClr val="292929"/>
                </a:solidFill>
                <a:latin typeface="charter"/>
              </a:rPr>
              <a:t>uncle</a:t>
            </a:r>
            <a:r>
              <a:rPr lang="en-US" altLang="zh-CN" b="0" i="0" dirty="0">
                <a:solidFill>
                  <a:srgbClr val="292929"/>
                </a:solidFill>
                <a:effectLst/>
                <a:latin typeface="charter"/>
              </a:rPr>
              <a:t> is colored Black or </a:t>
            </a:r>
            <a:r>
              <a:rPr lang="en-US" altLang="zh-CN" b="1" i="0" dirty="0">
                <a:solidFill>
                  <a:srgbClr val="292929"/>
                </a:solidFill>
                <a:effectLst/>
                <a:latin typeface="charter"/>
              </a:rPr>
              <a:t>NUL</a:t>
            </a:r>
            <a:r>
              <a:rPr lang="en-US" altLang="zh-CN" b="0" i="0" dirty="0">
                <a:solidFill>
                  <a:srgbClr val="292929"/>
                </a:solidFill>
                <a:effectLst/>
                <a:latin typeface="charter"/>
              </a:rPr>
              <a:t>L then make suitable Rotation and Recolor it.</a:t>
            </a:r>
          </a:p>
          <a:p>
            <a:endParaRPr lang="zh-CN" altLang="en-US" dirty="0"/>
          </a:p>
        </p:txBody>
      </p:sp>
      <p:pic>
        <p:nvPicPr>
          <p:cNvPr id="5" name="Picture 4" descr="Image for post">
            <a:extLst>
              <a:ext uri="{FF2B5EF4-FFF2-40B4-BE49-F238E27FC236}">
                <a16:creationId xmlns:a16="http://schemas.microsoft.com/office/drawing/2014/main" id="{76A88A97-B32F-431F-A833-46D7CA0CF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328" y="2291965"/>
            <a:ext cx="2428875" cy="250507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9F397F1-C436-46A2-AB28-43F666F704B4}"/>
              </a:ext>
            </a:extLst>
          </p:cNvPr>
          <p:cNvSpPr txBox="1"/>
          <p:nvPr/>
        </p:nvSpPr>
        <p:spPr>
          <a:xfrm>
            <a:off x="1097281" y="5056976"/>
            <a:ext cx="2868328" cy="523220"/>
          </a:xfrm>
          <a:prstGeom prst="rect">
            <a:avLst/>
          </a:prstGeom>
          <a:noFill/>
        </p:spPr>
        <p:txBody>
          <a:bodyPr wrap="square" rtlCol="0">
            <a:spAutoFit/>
          </a:bodyPr>
          <a:lstStyle/>
          <a:p>
            <a:r>
              <a:rPr lang="en-US" altLang="zh-CN" sz="2800" dirty="0"/>
              <a:t>Need </a:t>
            </a:r>
            <a:r>
              <a:rPr lang="en-US" altLang="zh-CN" sz="2800" b="1" dirty="0"/>
              <a:t>LR </a:t>
            </a:r>
            <a:r>
              <a:rPr lang="en-US" altLang="zh-CN" sz="2800" dirty="0"/>
              <a:t>rotation</a:t>
            </a:r>
            <a:endParaRPr lang="zh-CN" altLang="en-US" sz="2800" dirty="0"/>
          </a:p>
        </p:txBody>
      </p:sp>
      <p:sp>
        <p:nvSpPr>
          <p:cNvPr id="4" name="Speech Bubble: Rectangle with Corners Rounded 3">
            <a:extLst>
              <a:ext uri="{FF2B5EF4-FFF2-40B4-BE49-F238E27FC236}">
                <a16:creationId xmlns:a16="http://schemas.microsoft.com/office/drawing/2014/main" id="{DC683511-0B86-44F5-B7D6-92A54985D0DD}"/>
              </a:ext>
            </a:extLst>
          </p:cNvPr>
          <p:cNvSpPr/>
          <p:nvPr/>
        </p:nvSpPr>
        <p:spPr>
          <a:xfrm>
            <a:off x="4171794" y="2918079"/>
            <a:ext cx="4762005" cy="626423"/>
          </a:xfrm>
          <a:prstGeom prst="wedgeRoundRectCallout">
            <a:avLst>
              <a:gd name="adj1" fmla="val -64375"/>
              <a:gd name="adj2" fmla="val 454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t>Uncle is Null(black leaf node)</a:t>
            </a:r>
            <a:endParaRPr lang="zh-CN" altLang="en-US" sz="2800" dirty="0"/>
          </a:p>
        </p:txBody>
      </p:sp>
    </p:spTree>
    <p:extLst>
      <p:ext uri="{BB962C8B-B14F-4D97-AF65-F5344CB8AC3E}">
        <p14:creationId xmlns:p14="http://schemas.microsoft.com/office/powerpoint/2010/main" val="218004782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6BC470-B0A1-4F62-AE74-AA38ECE03CCE}"/>
              </a:ext>
            </a:extLst>
          </p:cNvPr>
          <p:cNvSpPr>
            <a:spLocks noGrp="1"/>
          </p:cNvSpPr>
          <p:nvPr>
            <p:ph idx="1"/>
          </p:nvPr>
        </p:nvSpPr>
        <p:spPr>
          <a:xfrm>
            <a:off x="915202" y="834223"/>
            <a:ext cx="10515600" cy="4351338"/>
          </a:xfrm>
        </p:spPr>
        <p:txBody>
          <a:bodyPr/>
          <a:lstStyle/>
          <a:p>
            <a:r>
              <a:rPr lang="en-US" altLang="zh-CN" dirty="0">
                <a:solidFill>
                  <a:srgbClr val="292929"/>
                </a:solidFill>
                <a:latin typeface="charter"/>
              </a:rPr>
              <a:t>3.2 </a:t>
            </a:r>
            <a:r>
              <a:rPr lang="en-US" altLang="zh-CN" b="0" i="0" dirty="0">
                <a:solidFill>
                  <a:srgbClr val="292929"/>
                </a:solidFill>
                <a:effectLst/>
                <a:latin typeface="charter"/>
              </a:rPr>
              <a:t> If it is colored Black or </a:t>
            </a:r>
            <a:r>
              <a:rPr lang="en-US" altLang="zh-CN" b="1" i="0" dirty="0">
                <a:solidFill>
                  <a:srgbClr val="292929"/>
                </a:solidFill>
                <a:effectLst/>
                <a:latin typeface="charter"/>
              </a:rPr>
              <a:t>NUL</a:t>
            </a:r>
            <a:r>
              <a:rPr lang="en-US" altLang="zh-CN" b="0" i="0" dirty="0">
                <a:solidFill>
                  <a:srgbClr val="292929"/>
                </a:solidFill>
                <a:effectLst/>
                <a:latin typeface="charter"/>
              </a:rPr>
              <a:t>L then make suitable Rotation and Recolor it.</a:t>
            </a:r>
          </a:p>
          <a:p>
            <a:endParaRPr lang="zh-CN" altLang="en-US" dirty="0"/>
          </a:p>
        </p:txBody>
      </p:sp>
      <p:pic>
        <p:nvPicPr>
          <p:cNvPr id="5" name="Picture 4" descr="Image for post">
            <a:extLst>
              <a:ext uri="{FF2B5EF4-FFF2-40B4-BE49-F238E27FC236}">
                <a16:creationId xmlns:a16="http://schemas.microsoft.com/office/drawing/2014/main" id="{76A88A97-B32F-431F-A833-46D7CA0CF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328" y="2291965"/>
            <a:ext cx="2428875" cy="250507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9F397F1-C436-46A2-AB28-43F666F704B4}"/>
              </a:ext>
            </a:extLst>
          </p:cNvPr>
          <p:cNvSpPr txBox="1"/>
          <p:nvPr/>
        </p:nvSpPr>
        <p:spPr>
          <a:xfrm>
            <a:off x="1097281" y="5056976"/>
            <a:ext cx="2868328" cy="523220"/>
          </a:xfrm>
          <a:prstGeom prst="rect">
            <a:avLst/>
          </a:prstGeom>
          <a:noFill/>
        </p:spPr>
        <p:txBody>
          <a:bodyPr wrap="square" rtlCol="0">
            <a:spAutoFit/>
          </a:bodyPr>
          <a:lstStyle/>
          <a:p>
            <a:r>
              <a:rPr lang="en-US" altLang="zh-CN" sz="2800" dirty="0"/>
              <a:t>Need </a:t>
            </a:r>
            <a:r>
              <a:rPr lang="en-US" altLang="zh-CN" sz="2800" b="1" dirty="0"/>
              <a:t>LR </a:t>
            </a:r>
            <a:r>
              <a:rPr lang="en-US" altLang="zh-CN" sz="2800" dirty="0"/>
              <a:t>rotation</a:t>
            </a:r>
            <a:endParaRPr lang="zh-CN" altLang="en-US" sz="2800" dirty="0"/>
          </a:p>
        </p:txBody>
      </p:sp>
      <p:pic>
        <p:nvPicPr>
          <p:cNvPr id="10242" name="Picture 2" descr="Image for post">
            <a:extLst>
              <a:ext uri="{FF2B5EF4-FFF2-40B4-BE49-F238E27FC236}">
                <a16:creationId xmlns:a16="http://schemas.microsoft.com/office/drawing/2014/main" id="{12EA6193-2417-4F2C-ACB1-C8B30ECF6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2171700"/>
            <a:ext cx="2324100" cy="25146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4F5439E5-2047-4B2A-ADEC-E0B1C87A0629}"/>
              </a:ext>
            </a:extLst>
          </p:cNvPr>
          <p:cNvGrpSpPr/>
          <p:nvPr/>
        </p:nvGrpSpPr>
        <p:grpSpPr>
          <a:xfrm>
            <a:off x="3046923" y="2181326"/>
            <a:ext cx="2098307" cy="860257"/>
            <a:chOff x="3046923" y="2181326"/>
            <a:chExt cx="2098307" cy="860257"/>
          </a:xfrm>
        </p:grpSpPr>
        <p:sp>
          <p:nvSpPr>
            <p:cNvPr id="2" name="文本框 1">
              <a:extLst>
                <a:ext uri="{FF2B5EF4-FFF2-40B4-BE49-F238E27FC236}">
                  <a16:creationId xmlns:a16="http://schemas.microsoft.com/office/drawing/2014/main" id="{4D59237B-6FB1-49D8-B0BD-B4EDE230C7CF}"/>
                </a:ext>
              </a:extLst>
            </p:cNvPr>
            <p:cNvSpPr txBox="1"/>
            <p:nvPr/>
          </p:nvSpPr>
          <p:spPr>
            <a:xfrm>
              <a:off x="3046923" y="2181326"/>
              <a:ext cx="2098307" cy="523220"/>
            </a:xfrm>
            <a:prstGeom prst="rect">
              <a:avLst/>
            </a:prstGeom>
            <a:noFill/>
          </p:spPr>
          <p:txBody>
            <a:bodyPr wrap="square" rtlCol="0">
              <a:spAutoFit/>
            </a:bodyPr>
            <a:lstStyle/>
            <a:p>
              <a:r>
                <a:rPr lang="en-US" altLang="zh-CN" sz="2800" dirty="0"/>
                <a:t>Left rotation</a:t>
              </a:r>
              <a:endParaRPr lang="zh-CN" altLang="en-US" sz="2800" dirty="0"/>
            </a:p>
          </p:txBody>
        </p:sp>
        <p:sp>
          <p:nvSpPr>
            <p:cNvPr id="4" name="箭头: 右 3">
              <a:extLst>
                <a:ext uri="{FF2B5EF4-FFF2-40B4-BE49-F238E27FC236}">
                  <a16:creationId xmlns:a16="http://schemas.microsoft.com/office/drawing/2014/main" id="{91B8A20E-C775-4C3E-B325-6E3C9EF19DF1}"/>
                </a:ext>
              </a:extLst>
            </p:cNvPr>
            <p:cNvSpPr/>
            <p:nvPr/>
          </p:nvSpPr>
          <p:spPr>
            <a:xfrm>
              <a:off x="3344077" y="2810577"/>
              <a:ext cx="1497430" cy="231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弧形 12">
            <a:extLst>
              <a:ext uri="{FF2B5EF4-FFF2-40B4-BE49-F238E27FC236}">
                <a16:creationId xmlns:a16="http://schemas.microsoft.com/office/drawing/2014/main" id="{F1EC85DD-5C33-4A76-9C12-1FC53579ED97}"/>
              </a:ext>
            </a:extLst>
          </p:cNvPr>
          <p:cNvSpPr/>
          <p:nvPr/>
        </p:nvSpPr>
        <p:spPr>
          <a:xfrm rot="20708936">
            <a:off x="2399095" y="3434009"/>
            <a:ext cx="525623" cy="1022089"/>
          </a:xfrm>
          <a:prstGeom prst="arc">
            <a:avLst>
              <a:gd name="adj1" fmla="val 16828453"/>
              <a:gd name="adj2" fmla="val 4452048"/>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659027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6BC470-B0A1-4F62-AE74-AA38ECE03CCE}"/>
              </a:ext>
            </a:extLst>
          </p:cNvPr>
          <p:cNvSpPr>
            <a:spLocks noGrp="1"/>
          </p:cNvSpPr>
          <p:nvPr>
            <p:ph idx="1"/>
          </p:nvPr>
        </p:nvSpPr>
        <p:spPr>
          <a:xfrm>
            <a:off x="915202" y="834223"/>
            <a:ext cx="10515600" cy="4351338"/>
          </a:xfrm>
        </p:spPr>
        <p:txBody>
          <a:bodyPr/>
          <a:lstStyle/>
          <a:p>
            <a:r>
              <a:rPr lang="en-US" altLang="zh-CN" dirty="0">
                <a:solidFill>
                  <a:srgbClr val="292929"/>
                </a:solidFill>
                <a:latin typeface="charter"/>
              </a:rPr>
              <a:t>3.2 </a:t>
            </a:r>
            <a:r>
              <a:rPr lang="en-US" altLang="zh-CN" b="0" i="0" dirty="0">
                <a:solidFill>
                  <a:srgbClr val="292929"/>
                </a:solidFill>
                <a:effectLst/>
                <a:latin typeface="charter"/>
              </a:rPr>
              <a:t> If it is colored Black or </a:t>
            </a:r>
            <a:r>
              <a:rPr lang="en-US" altLang="zh-CN" b="1" i="0" dirty="0">
                <a:solidFill>
                  <a:srgbClr val="292929"/>
                </a:solidFill>
                <a:effectLst/>
                <a:latin typeface="charter"/>
              </a:rPr>
              <a:t>NUL</a:t>
            </a:r>
            <a:r>
              <a:rPr lang="en-US" altLang="zh-CN" b="0" i="0" dirty="0">
                <a:solidFill>
                  <a:srgbClr val="292929"/>
                </a:solidFill>
                <a:effectLst/>
                <a:latin typeface="charter"/>
              </a:rPr>
              <a:t>L then make suitable Rotation and Recolor it.</a:t>
            </a:r>
          </a:p>
          <a:p>
            <a:endParaRPr lang="zh-CN" altLang="en-US" dirty="0"/>
          </a:p>
        </p:txBody>
      </p:sp>
      <p:pic>
        <p:nvPicPr>
          <p:cNvPr id="5" name="Picture 4" descr="Image for post">
            <a:extLst>
              <a:ext uri="{FF2B5EF4-FFF2-40B4-BE49-F238E27FC236}">
                <a16:creationId xmlns:a16="http://schemas.microsoft.com/office/drawing/2014/main" id="{76A88A97-B32F-431F-A833-46D7CA0CF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328" y="2291965"/>
            <a:ext cx="2428875" cy="250507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9F397F1-C436-46A2-AB28-43F666F704B4}"/>
              </a:ext>
            </a:extLst>
          </p:cNvPr>
          <p:cNvSpPr txBox="1"/>
          <p:nvPr/>
        </p:nvSpPr>
        <p:spPr>
          <a:xfrm>
            <a:off x="1097281" y="5056976"/>
            <a:ext cx="2868328" cy="523220"/>
          </a:xfrm>
          <a:prstGeom prst="rect">
            <a:avLst/>
          </a:prstGeom>
          <a:noFill/>
        </p:spPr>
        <p:txBody>
          <a:bodyPr wrap="square" rtlCol="0">
            <a:spAutoFit/>
          </a:bodyPr>
          <a:lstStyle/>
          <a:p>
            <a:r>
              <a:rPr lang="en-US" altLang="zh-CN" sz="2800" dirty="0"/>
              <a:t>Need </a:t>
            </a:r>
            <a:r>
              <a:rPr lang="en-US" altLang="zh-CN" sz="2800" b="1" dirty="0"/>
              <a:t>LR </a:t>
            </a:r>
            <a:r>
              <a:rPr lang="en-US" altLang="zh-CN" sz="2800" dirty="0"/>
              <a:t>rotation</a:t>
            </a:r>
            <a:endParaRPr lang="zh-CN" altLang="en-US" sz="2800" dirty="0"/>
          </a:p>
        </p:txBody>
      </p:sp>
      <p:pic>
        <p:nvPicPr>
          <p:cNvPr id="10242" name="Picture 2" descr="Image for post">
            <a:extLst>
              <a:ext uri="{FF2B5EF4-FFF2-40B4-BE49-F238E27FC236}">
                <a16:creationId xmlns:a16="http://schemas.microsoft.com/office/drawing/2014/main" id="{12EA6193-2417-4F2C-ACB1-C8B30ECF6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2171700"/>
            <a:ext cx="2324100" cy="25146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4F5439E5-2047-4B2A-ADEC-E0B1C87A0629}"/>
              </a:ext>
            </a:extLst>
          </p:cNvPr>
          <p:cNvGrpSpPr/>
          <p:nvPr/>
        </p:nvGrpSpPr>
        <p:grpSpPr>
          <a:xfrm>
            <a:off x="3046923" y="2181326"/>
            <a:ext cx="2098307" cy="860257"/>
            <a:chOff x="3046923" y="2181326"/>
            <a:chExt cx="2098307" cy="860257"/>
          </a:xfrm>
        </p:grpSpPr>
        <p:sp>
          <p:nvSpPr>
            <p:cNvPr id="2" name="文本框 1">
              <a:extLst>
                <a:ext uri="{FF2B5EF4-FFF2-40B4-BE49-F238E27FC236}">
                  <a16:creationId xmlns:a16="http://schemas.microsoft.com/office/drawing/2014/main" id="{4D59237B-6FB1-49D8-B0BD-B4EDE230C7CF}"/>
                </a:ext>
              </a:extLst>
            </p:cNvPr>
            <p:cNvSpPr txBox="1"/>
            <p:nvPr/>
          </p:nvSpPr>
          <p:spPr>
            <a:xfrm>
              <a:off x="3046923" y="2181326"/>
              <a:ext cx="2098307" cy="523220"/>
            </a:xfrm>
            <a:prstGeom prst="rect">
              <a:avLst/>
            </a:prstGeom>
            <a:noFill/>
          </p:spPr>
          <p:txBody>
            <a:bodyPr wrap="square" rtlCol="0">
              <a:spAutoFit/>
            </a:bodyPr>
            <a:lstStyle/>
            <a:p>
              <a:r>
                <a:rPr lang="en-US" altLang="zh-CN" sz="2800" dirty="0"/>
                <a:t>Left rotation</a:t>
              </a:r>
              <a:endParaRPr lang="zh-CN" altLang="en-US" sz="2800" dirty="0"/>
            </a:p>
          </p:txBody>
        </p:sp>
        <p:sp>
          <p:nvSpPr>
            <p:cNvPr id="4" name="箭头: 右 3">
              <a:extLst>
                <a:ext uri="{FF2B5EF4-FFF2-40B4-BE49-F238E27FC236}">
                  <a16:creationId xmlns:a16="http://schemas.microsoft.com/office/drawing/2014/main" id="{91B8A20E-C775-4C3E-B325-6E3C9EF19DF1}"/>
                </a:ext>
              </a:extLst>
            </p:cNvPr>
            <p:cNvSpPr/>
            <p:nvPr/>
          </p:nvSpPr>
          <p:spPr>
            <a:xfrm>
              <a:off x="3344077" y="2810577"/>
              <a:ext cx="1497430" cy="231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44" name="Picture 4" descr="Image for post">
            <a:extLst>
              <a:ext uri="{FF2B5EF4-FFF2-40B4-BE49-F238E27FC236}">
                <a16:creationId xmlns:a16="http://schemas.microsoft.com/office/drawing/2014/main" id="{6D782692-E698-44A0-85CA-9096C2D5F7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6503" y="2590866"/>
            <a:ext cx="3067050" cy="180975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a:extLst>
              <a:ext uri="{FF2B5EF4-FFF2-40B4-BE49-F238E27FC236}">
                <a16:creationId xmlns:a16="http://schemas.microsoft.com/office/drawing/2014/main" id="{75AB01F9-C4D3-4342-BEF6-A8F3BE3C6B8D}"/>
              </a:ext>
            </a:extLst>
          </p:cNvPr>
          <p:cNvGrpSpPr/>
          <p:nvPr/>
        </p:nvGrpSpPr>
        <p:grpSpPr>
          <a:xfrm>
            <a:off x="7062562" y="2140366"/>
            <a:ext cx="2602379" cy="954107"/>
            <a:chOff x="3172047" y="2181326"/>
            <a:chExt cx="2098307" cy="954107"/>
          </a:xfrm>
        </p:grpSpPr>
        <p:sp>
          <p:nvSpPr>
            <p:cNvPr id="11" name="文本框 10">
              <a:extLst>
                <a:ext uri="{FF2B5EF4-FFF2-40B4-BE49-F238E27FC236}">
                  <a16:creationId xmlns:a16="http://schemas.microsoft.com/office/drawing/2014/main" id="{0A7A1A5F-1B59-43C6-92D2-58B0683FE7F9}"/>
                </a:ext>
              </a:extLst>
            </p:cNvPr>
            <p:cNvSpPr txBox="1"/>
            <p:nvPr/>
          </p:nvSpPr>
          <p:spPr>
            <a:xfrm>
              <a:off x="3172047" y="2181326"/>
              <a:ext cx="2098307" cy="954107"/>
            </a:xfrm>
            <a:prstGeom prst="rect">
              <a:avLst/>
            </a:prstGeom>
            <a:noFill/>
          </p:spPr>
          <p:txBody>
            <a:bodyPr wrap="square" rtlCol="0">
              <a:spAutoFit/>
            </a:bodyPr>
            <a:lstStyle/>
            <a:p>
              <a:r>
                <a:rPr lang="en-US" altLang="zh-CN" sz="2800" dirty="0"/>
                <a:t>Right rotation</a:t>
              </a:r>
              <a:endParaRPr lang="zh-CN" altLang="en-US" sz="2800" dirty="0"/>
            </a:p>
          </p:txBody>
        </p:sp>
        <p:sp>
          <p:nvSpPr>
            <p:cNvPr id="12" name="箭头: 右 11">
              <a:extLst>
                <a:ext uri="{FF2B5EF4-FFF2-40B4-BE49-F238E27FC236}">
                  <a16:creationId xmlns:a16="http://schemas.microsoft.com/office/drawing/2014/main" id="{AAA3F4FA-CD00-4664-8316-090947316185}"/>
                </a:ext>
              </a:extLst>
            </p:cNvPr>
            <p:cNvSpPr/>
            <p:nvPr/>
          </p:nvSpPr>
          <p:spPr>
            <a:xfrm>
              <a:off x="3329670" y="2817387"/>
              <a:ext cx="1497430" cy="231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弧形 13">
            <a:extLst>
              <a:ext uri="{FF2B5EF4-FFF2-40B4-BE49-F238E27FC236}">
                <a16:creationId xmlns:a16="http://schemas.microsoft.com/office/drawing/2014/main" id="{03478597-8EF7-4CEE-B107-5DA386E4AB3F}"/>
              </a:ext>
            </a:extLst>
          </p:cNvPr>
          <p:cNvSpPr/>
          <p:nvPr/>
        </p:nvSpPr>
        <p:spPr>
          <a:xfrm rot="20708936">
            <a:off x="2399095" y="3434009"/>
            <a:ext cx="525623" cy="1022089"/>
          </a:xfrm>
          <a:prstGeom prst="arc">
            <a:avLst>
              <a:gd name="adj1" fmla="val 16828453"/>
              <a:gd name="adj2" fmla="val 4452048"/>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弧形 14">
            <a:extLst>
              <a:ext uri="{FF2B5EF4-FFF2-40B4-BE49-F238E27FC236}">
                <a16:creationId xmlns:a16="http://schemas.microsoft.com/office/drawing/2014/main" id="{021646A3-C6BF-4DD8-A279-83A8FC7FEBCC}"/>
              </a:ext>
            </a:extLst>
          </p:cNvPr>
          <p:cNvSpPr/>
          <p:nvPr/>
        </p:nvSpPr>
        <p:spPr>
          <a:xfrm rot="11113256" flipH="1">
            <a:off x="6356071" y="3123633"/>
            <a:ext cx="687481" cy="1022089"/>
          </a:xfrm>
          <a:prstGeom prst="arc">
            <a:avLst>
              <a:gd name="adj1" fmla="val 17603339"/>
              <a:gd name="adj2" fmla="val 4452048"/>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33772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sequential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0"/>
            <a:ext cx="10515600" cy="2653611"/>
          </a:xfrm>
        </p:spPr>
        <p:txBody>
          <a:bodyPr>
            <a:normAutofit/>
          </a:bodyPr>
          <a:lstStyle/>
          <a:p>
            <a:r>
              <a:rPr lang="en-US" altLang="zh-CN" b="0" i="0" dirty="0">
                <a:solidFill>
                  <a:srgbClr val="000000"/>
                </a:solidFill>
                <a:effectLst/>
                <a:latin typeface="Linux Libertine"/>
              </a:rPr>
              <a:t>Linear search</a:t>
            </a:r>
            <a:r>
              <a:rPr lang="zh-CN" altLang="en-US" b="0" i="0" dirty="0">
                <a:solidFill>
                  <a:srgbClr val="000000"/>
                </a:solidFill>
                <a:effectLst/>
                <a:latin typeface="Linux Libertine"/>
              </a:rPr>
              <a:t>：</a:t>
            </a:r>
            <a:r>
              <a:rPr lang="en-US" altLang="zh-CN" b="0" i="0" dirty="0">
                <a:solidFill>
                  <a:srgbClr val="000000"/>
                </a:solidFill>
                <a:effectLst/>
                <a:latin typeface="Linux Libertine"/>
              </a:rPr>
              <a:t> one-by-one comparison</a:t>
            </a:r>
          </a:p>
          <a:p>
            <a:pPr marL="0" indent="0">
              <a:buNone/>
            </a:pPr>
            <a:r>
              <a:rPr lang="en-US" altLang="zh-CN" b="0" i="0" dirty="0">
                <a:solidFill>
                  <a:srgbClr val="000000"/>
                </a:solidFill>
                <a:effectLst/>
                <a:latin typeface="Linux Libertine"/>
              </a:rPr>
              <a:t>  compare with each element</a:t>
            </a:r>
          </a:p>
          <a:p>
            <a:pPr marL="0" indent="0">
              <a:buNone/>
            </a:pPr>
            <a:endParaRPr lang="en-US" altLang="zh-CN" b="0" i="0" dirty="0">
              <a:solidFill>
                <a:srgbClr val="000000"/>
              </a:solidFill>
              <a:effectLst/>
              <a:latin typeface="Linux Libertine"/>
            </a:endParaRPr>
          </a:p>
          <a:p>
            <a:r>
              <a:rPr lang="en-US" altLang="zh-CN" dirty="0"/>
              <a:t>Search: 4</a:t>
            </a:r>
          </a:p>
        </p:txBody>
      </p:sp>
      <p:sp>
        <p:nvSpPr>
          <p:cNvPr id="4" name="文本框 3">
            <a:extLst>
              <a:ext uri="{FF2B5EF4-FFF2-40B4-BE49-F238E27FC236}">
                <a16:creationId xmlns:a16="http://schemas.microsoft.com/office/drawing/2014/main" id="{1CD12A23-809E-4855-B8D1-5408267BF7FB}"/>
              </a:ext>
            </a:extLst>
          </p:cNvPr>
          <p:cNvSpPr txBox="1"/>
          <p:nvPr/>
        </p:nvSpPr>
        <p:spPr>
          <a:xfrm>
            <a:off x="3349487" y="2844435"/>
            <a:ext cx="5493026" cy="523220"/>
          </a:xfrm>
          <a:prstGeom prst="rect">
            <a:avLst/>
          </a:prstGeom>
          <a:noFill/>
        </p:spPr>
        <p:txBody>
          <a:bodyPr wrap="square" rtlCol="0">
            <a:spAutoFit/>
          </a:bodyPr>
          <a:lstStyle/>
          <a:p>
            <a:r>
              <a:rPr lang="zh-CN" altLang="en-US" sz="2800" dirty="0"/>
              <a:t>（</a:t>
            </a:r>
            <a:r>
              <a:rPr lang="en-US" altLang="zh-CN" sz="2800" dirty="0"/>
              <a:t>8,  3,  10,  1,  6,  4,  7,  13</a:t>
            </a:r>
            <a:r>
              <a:rPr lang="zh-CN" altLang="en-US" sz="2800" dirty="0"/>
              <a:t>）</a:t>
            </a:r>
          </a:p>
        </p:txBody>
      </p:sp>
      <p:cxnSp>
        <p:nvCxnSpPr>
          <p:cNvPr id="8" name="直接箭头连接符 7">
            <a:extLst>
              <a:ext uri="{FF2B5EF4-FFF2-40B4-BE49-F238E27FC236}">
                <a16:creationId xmlns:a16="http://schemas.microsoft.com/office/drawing/2014/main" id="{875A16AF-D636-4481-B661-F610EC3586B7}"/>
              </a:ext>
            </a:extLst>
          </p:cNvPr>
          <p:cNvCxnSpPr/>
          <p:nvPr/>
        </p:nvCxnSpPr>
        <p:spPr>
          <a:xfrm flipV="1">
            <a:off x="4895352" y="3246782"/>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4492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5352BB-E850-41AF-9DE5-21A61CCD892F}"/>
              </a:ext>
            </a:extLst>
          </p:cNvPr>
          <p:cNvSpPr>
            <a:spLocks noGrp="1"/>
          </p:cNvSpPr>
          <p:nvPr>
            <p:ph idx="1"/>
          </p:nvPr>
        </p:nvSpPr>
        <p:spPr>
          <a:xfrm>
            <a:off x="838200" y="872724"/>
            <a:ext cx="10515600" cy="4351338"/>
          </a:xfrm>
        </p:spPr>
        <p:txBody>
          <a:bodyPr/>
          <a:lstStyle/>
          <a:p>
            <a:r>
              <a:rPr lang="en-US" altLang="zh-CN" dirty="0"/>
              <a:t>4.1 Parent is red and uncle is red, then recolor and check grandparent if its not root node than recolor it.</a:t>
            </a:r>
            <a:endParaRPr lang="zh-CN" altLang="en-US" dirty="0"/>
          </a:p>
        </p:txBody>
      </p:sp>
      <p:pic>
        <p:nvPicPr>
          <p:cNvPr id="12290" name="Picture 2" descr="Image for post">
            <a:extLst>
              <a:ext uri="{FF2B5EF4-FFF2-40B4-BE49-F238E27FC236}">
                <a16:creationId xmlns:a16="http://schemas.microsoft.com/office/drawing/2014/main" id="{91034BD0-39A8-4404-A5E1-7A74FD617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094" y="3123047"/>
            <a:ext cx="3857625" cy="24860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for post">
            <a:extLst>
              <a:ext uri="{FF2B5EF4-FFF2-40B4-BE49-F238E27FC236}">
                <a16:creationId xmlns:a16="http://schemas.microsoft.com/office/drawing/2014/main" id="{44F3F46E-56A4-4FD8-979A-C1267CEDB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9947" y="3267426"/>
            <a:ext cx="3857625" cy="2486025"/>
          </a:xfrm>
          <a:prstGeom prst="rect">
            <a:avLst/>
          </a:prstGeom>
          <a:noFill/>
          <a:extLst>
            <a:ext uri="{909E8E84-426E-40DD-AFC4-6F175D3DCCD1}">
              <a14:hiddenFill xmlns:a14="http://schemas.microsoft.com/office/drawing/2010/main">
                <a:solidFill>
                  <a:srgbClr val="FFFFFF"/>
                </a:solidFill>
              </a14:hiddenFill>
            </a:ext>
          </a:extLst>
        </p:spPr>
      </p:pic>
      <p:sp>
        <p:nvSpPr>
          <p:cNvPr id="6" name="箭头: 右 5">
            <a:extLst>
              <a:ext uri="{FF2B5EF4-FFF2-40B4-BE49-F238E27FC236}">
                <a16:creationId xmlns:a16="http://schemas.microsoft.com/office/drawing/2014/main" id="{782EA561-17C3-46AD-8A05-5D9C2FFA078A}"/>
              </a:ext>
            </a:extLst>
          </p:cNvPr>
          <p:cNvSpPr/>
          <p:nvPr/>
        </p:nvSpPr>
        <p:spPr>
          <a:xfrm>
            <a:off x="4374183" y="3770288"/>
            <a:ext cx="1497430" cy="231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39963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5352BB-E850-41AF-9DE5-21A61CCD892F}"/>
              </a:ext>
            </a:extLst>
          </p:cNvPr>
          <p:cNvSpPr>
            <a:spLocks noGrp="1"/>
          </p:cNvSpPr>
          <p:nvPr>
            <p:ph idx="1"/>
          </p:nvPr>
        </p:nvSpPr>
        <p:spPr>
          <a:xfrm>
            <a:off x="838200" y="872724"/>
            <a:ext cx="10515600" cy="4351338"/>
          </a:xfrm>
        </p:spPr>
        <p:txBody>
          <a:bodyPr/>
          <a:lstStyle/>
          <a:p>
            <a:r>
              <a:rPr lang="en-US" altLang="zh-CN" dirty="0"/>
              <a:t>4.1 Parent is red and uncle is red, then recolor and check grandparent if its not root node than recolor it.</a:t>
            </a:r>
          </a:p>
          <a:p>
            <a:r>
              <a:rPr lang="en-US" altLang="zh-CN" dirty="0"/>
              <a:t>Repeat the same until tree becomes Red Black Tree.</a:t>
            </a:r>
            <a:endParaRPr lang="zh-CN" altLang="en-US" dirty="0"/>
          </a:p>
        </p:txBody>
      </p:sp>
      <p:pic>
        <p:nvPicPr>
          <p:cNvPr id="12290" name="Picture 2" descr="Image for post">
            <a:extLst>
              <a:ext uri="{FF2B5EF4-FFF2-40B4-BE49-F238E27FC236}">
                <a16:creationId xmlns:a16="http://schemas.microsoft.com/office/drawing/2014/main" id="{91034BD0-39A8-4404-A5E1-7A74FD617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094" y="3123047"/>
            <a:ext cx="3857625" cy="24860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for post">
            <a:extLst>
              <a:ext uri="{FF2B5EF4-FFF2-40B4-BE49-F238E27FC236}">
                <a16:creationId xmlns:a16="http://schemas.microsoft.com/office/drawing/2014/main" id="{44F3F46E-56A4-4FD8-979A-C1267CEDB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9947" y="3267426"/>
            <a:ext cx="3857625" cy="2486025"/>
          </a:xfrm>
          <a:prstGeom prst="rect">
            <a:avLst/>
          </a:prstGeom>
          <a:noFill/>
          <a:extLst>
            <a:ext uri="{909E8E84-426E-40DD-AFC4-6F175D3DCCD1}">
              <a14:hiddenFill xmlns:a14="http://schemas.microsoft.com/office/drawing/2010/main">
                <a:solidFill>
                  <a:srgbClr val="FFFFFF"/>
                </a:solidFill>
              </a14:hiddenFill>
            </a:ext>
          </a:extLst>
        </p:spPr>
      </p:pic>
      <p:sp>
        <p:nvSpPr>
          <p:cNvPr id="6" name="箭头: 右 5">
            <a:extLst>
              <a:ext uri="{FF2B5EF4-FFF2-40B4-BE49-F238E27FC236}">
                <a16:creationId xmlns:a16="http://schemas.microsoft.com/office/drawing/2014/main" id="{782EA561-17C3-46AD-8A05-5D9C2FFA078A}"/>
              </a:ext>
            </a:extLst>
          </p:cNvPr>
          <p:cNvSpPr/>
          <p:nvPr/>
        </p:nvSpPr>
        <p:spPr>
          <a:xfrm>
            <a:off x="4374183" y="3770288"/>
            <a:ext cx="1497430" cy="231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rrow: Up 1">
            <a:extLst>
              <a:ext uri="{FF2B5EF4-FFF2-40B4-BE49-F238E27FC236}">
                <a16:creationId xmlns:a16="http://schemas.microsoft.com/office/drawing/2014/main" id="{5DAB855C-9731-4638-8E12-671CC54ED83D}"/>
              </a:ext>
            </a:extLst>
          </p:cNvPr>
          <p:cNvSpPr/>
          <p:nvPr/>
        </p:nvSpPr>
        <p:spPr>
          <a:xfrm rot="13826397">
            <a:off x="8882812" y="3150657"/>
            <a:ext cx="304954" cy="8229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C4EDB661-F9A8-4516-9E38-74426D945F07}"/>
              </a:ext>
            </a:extLst>
          </p:cNvPr>
          <p:cNvSpPr txBox="1"/>
          <p:nvPr/>
        </p:nvSpPr>
        <p:spPr>
          <a:xfrm>
            <a:off x="9310255" y="2885704"/>
            <a:ext cx="2137558" cy="523220"/>
          </a:xfrm>
          <a:prstGeom prst="rect">
            <a:avLst/>
          </a:prstGeom>
          <a:noFill/>
        </p:spPr>
        <p:txBody>
          <a:bodyPr wrap="square" rtlCol="0">
            <a:spAutoFit/>
          </a:bodyPr>
          <a:lstStyle/>
          <a:p>
            <a:r>
              <a:rPr lang="en-US" altLang="zh-CN" sz="2800" dirty="0"/>
              <a:t>grandparent</a:t>
            </a:r>
            <a:endParaRPr lang="zh-CN" altLang="en-US" sz="2800" dirty="0"/>
          </a:p>
        </p:txBody>
      </p:sp>
    </p:spTree>
    <p:extLst>
      <p:ext uri="{BB962C8B-B14F-4D97-AF65-F5344CB8AC3E}">
        <p14:creationId xmlns:p14="http://schemas.microsoft.com/office/powerpoint/2010/main" val="3227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91BF1-C522-43A3-9894-52C96FE84201}"/>
              </a:ext>
            </a:extLst>
          </p:cNvPr>
          <p:cNvSpPr>
            <a:spLocks noGrp="1"/>
          </p:cNvSpPr>
          <p:nvPr>
            <p:ph idx="1"/>
          </p:nvPr>
        </p:nvSpPr>
        <p:spPr>
          <a:xfrm>
            <a:off x="838200" y="629392"/>
            <a:ext cx="10515600" cy="5695208"/>
          </a:xfrm>
        </p:spPr>
        <p:txBody>
          <a:bodyPr>
            <a:normAutofit fontScale="92500" lnSpcReduction="10000"/>
          </a:bodyPr>
          <a:lstStyle/>
          <a:p>
            <a:pPr marL="0" indent="0">
              <a:buNone/>
            </a:pPr>
            <a:r>
              <a:rPr lang="en-US" altLang="zh-CN" dirty="0">
                <a:solidFill>
                  <a:srgbClr val="0070C0"/>
                </a:solidFill>
              </a:rPr>
              <a:t>if</a:t>
            </a:r>
            <a:r>
              <a:rPr lang="en-US" altLang="zh-CN" dirty="0"/>
              <a:t> T is empty:</a:t>
            </a:r>
          </a:p>
          <a:p>
            <a:pPr marL="0" indent="0">
              <a:buNone/>
            </a:pPr>
            <a:r>
              <a:rPr lang="en-US" altLang="zh-CN" dirty="0"/>
              <a:t>      </a:t>
            </a:r>
            <a:r>
              <a:rPr lang="en-US" altLang="zh-CN" dirty="0" err="1"/>
              <a:t>X.color</a:t>
            </a:r>
            <a:r>
              <a:rPr lang="en-US" altLang="zh-CN" dirty="0"/>
              <a:t> = black; T= X;  </a:t>
            </a:r>
            <a:r>
              <a:rPr lang="en-US" altLang="zh-CN" dirty="0">
                <a:solidFill>
                  <a:srgbClr val="0070C0"/>
                </a:solidFill>
              </a:rPr>
              <a:t>return</a:t>
            </a:r>
            <a:r>
              <a:rPr lang="en-US" altLang="zh-CN" dirty="0"/>
              <a:t>;</a:t>
            </a:r>
          </a:p>
          <a:p>
            <a:pPr marL="0" indent="0">
              <a:buNone/>
            </a:pPr>
            <a:r>
              <a:rPr lang="en-US" altLang="zh-CN" dirty="0" err="1"/>
              <a:t>X.Color</a:t>
            </a:r>
            <a:r>
              <a:rPr lang="en-US" altLang="zh-CN" dirty="0"/>
              <a:t> = red;</a:t>
            </a:r>
          </a:p>
          <a:p>
            <a:pPr marL="0" indent="0">
              <a:buNone/>
            </a:pPr>
            <a:r>
              <a:rPr lang="en-US" altLang="zh-CN" dirty="0"/>
              <a:t>While(</a:t>
            </a:r>
            <a:r>
              <a:rPr lang="en-US" altLang="zh-CN" dirty="0" err="1"/>
              <a:t>X.parent.color</a:t>
            </a:r>
            <a:r>
              <a:rPr lang="en-US" altLang="zh-CN" dirty="0"/>
              <a:t>==red):</a:t>
            </a:r>
          </a:p>
          <a:p>
            <a:pPr marL="0" indent="0">
              <a:buNone/>
            </a:pPr>
            <a:r>
              <a:rPr lang="en-US" altLang="zh-CN" dirty="0"/>
              <a:t>     if </a:t>
            </a:r>
            <a:r>
              <a:rPr lang="en-US" altLang="zh-CN" dirty="0" err="1"/>
              <a:t>X.uncle.color</a:t>
            </a:r>
            <a:r>
              <a:rPr lang="en-US" altLang="zh-CN" dirty="0"/>
              <a:t>==red:</a:t>
            </a:r>
          </a:p>
          <a:p>
            <a:pPr marL="0" indent="0">
              <a:buNone/>
            </a:pPr>
            <a:r>
              <a:rPr lang="en-US" altLang="zh-CN" dirty="0"/>
              <a:t>          </a:t>
            </a:r>
            <a:r>
              <a:rPr lang="en-US" altLang="zh-CN" dirty="0" err="1"/>
              <a:t>X.parent.color</a:t>
            </a:r>
            <a:r>
              <a:rPr lang="en-US" altLang="zh-CN" dirty="0"/>
              <a:t>=</a:t>
            </a:r>
            <a:r>
              <a:rPr lang="en-US" altLang="zh-CN" dirty="0" err="1"/>
              <a:t>X.uncle.color</a:t>
            </a:r>
            <a:r>
              <a:rPr lang="en-US" altLang="zh-CN" dirty="0"/>
              <a:t> = black</a:t>
            </a:r>
          </a:p>
          <a:p>
            <a:pPr marL="0" indent="0">
              <a:buNone/>
            </a:pPr>
            <a:r>
              <a:rPr lang="en-US" altLang="zh-CN" dirty="0"/>
              <a:t>          if X. parent. Parent is not root:</a:t>
            </a:r>
          </a:p>
          <a:p>
            <a:pPr marL="0" indent="0">
              <a:buNone/>
            </a:pPr>
            <a:r>
              <a:rPr lang="en-US" altLang="zh-CN" dirty="0"/>
              <a:t>                X. parent. </a:t>
            </a:r>
            <a:r>
              <a:rPr lang="en-US" altLang="zh-CN" dirty="0" err="1"/>
              <a:t>Parent.color</a:t>
            </a:r>
            <a:r>
              <a:rPr lang="en-US" altLang="zh-CN" dirty="0"/>
              <a:t>==red;  x = </a:t>
            </a:r>
            <a:r>
              <a:rPr lang="en-US" altLang="zh-CN" dirty="0" err="1"/>
              <a:t>X.parent</a:t>
            </a:r>
            <a:r>
              <a:rPr lang="en-US" altLang="zh-CN" dirty="0"/>
              <a:t>. Parent;</a:t>
            </a:r>
          </a:p>
          <a:p>
            <a:pPr marL="0" indent="0">
              <a:buNone/>
            </a:pPr>
            <a:r>
              <a:rPr lang="en-US" altLang="zh-CN" dirty="0"/>
              <a:t>            else:</a:t>
            </a:r>
          </a:p>
          <a:p>
            <a:pPr marL="0" indent="0">
              <a:buNone/>
            </a:pPr>
            <a:r>
              <a:rPr lang="en-US" altLang="zh-CN" dirty="0"/>
              <a:t>                 break</a:t>
            </a:r>
          </a:p>
          <a:p>
            <a:pPr marL="0" indent="0">
              <a:buNone/>
            </a:pPr>
            <a:r>
              <a:rPr lang="en-US" altLang="zh-CN" dirty="0"/>
              <a:t>     else:</a:t>
            </a:r>
          </a:p>
          <a:p>
            <a:pPr marL="0" indent="0">
              <a:buNone/>
            </a:pPr>
            <a:r>
              <a:rPr lang="en-US" altLang="zh-CN" dirty="0"/>
              <a:t>          rotate and recolor</a:t>
            </a:r>
            <a:r>
              <a:rPr lang="zh-CN" altLang="en-US" dirty="0"/>
              <a:t>；</a:t>
            </a:r>
            <a:r>
              <a:rPr lang="en-US" altLang="zh-CN" dirty="0"/>
              <a:t>      </a:t>
            </a:r>
            <a:endParaRPr lang="zh-CN" altLang="en-US" dirty="0"/>
          </a:p>
        </p:txBody>
      </p:sp>
      <p:sp>
        <p:nvSpPr>
          <p:cNvPr id="4" name="Speech Bubble: Rectangle with Corners Rounded 3">
            <a:extLst>
              <a:ext uri="{FF2B5EF4-FFF2-40B4-BE49-F238E27FC236}">
                <a16:creationId xmlns:a16="http://schemas.microsoft.com/office/drawing/2014/main" id="{BEA37D2F-F960-4A34-A19E-3A95A4B49695}"/>
              </a:ext>
            </a:extLst>
          </p:cNvPr>
          <p:cNvSpPr/>
          <p:nvPr/>
        </p:nvSpPr>
        <p:spPr>
          <a:xfrm>
            <a:off x="7765472" y="1801091"/>
            <a:ext cx="3054927" cy="678873"/>
          </a:xfrm>
          <a:prstGeom prst="wedgeRoundRectCallout">
            <a:avLst>
              <a:gd name="adj1" fmla="val -49404"/>
              <a:gd name="adj2" fmla="val 920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Recolor, rotation</a:t>
            </a:r>
            <a:endParaRPr lang="zh-CN" altLang="en-US" sz="2800" dirty="0"/>
          </a:p>
        </p:txBody>
      </p:sp>
    </p:spTree>
    <p:extLst>
      <p:ext uri="{BB962C8B-B14F-4D97-AF65-F5344CB8AC3E}">
        <p14:creationId xmlns:p14="http://schemas.microsoft.com/office/powerpoint/2010/main" val="215720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629CF-3B55-4388-8CC2-676FD2CA3BDE}"/>
              </a:ext>
            </a:extLst>
          </p:cNvPr>
          <p:cNvSpPr>
            <a:spLocks noGrp="1"/>
          </p:cNvSpPr>
          <p:nvPr>
            <p:ph type="title"/>
          </p:nvPr>
        </p:nvSpPr>
        <p:spPr/>
        <p:txBody>
          <a:bodyPr/>
          <a:lstStyle/>
          <a:p>
            <a:r>
              <a:rPr lang="en-US" altLang="zh-CN" dirty="0"/>
              <a:t>Case 1: uncle is red</a:t>
            </a:r>
            <a:endParaRPr lang="zh-CN" altLang="en-US" dirty="0"/>
          </a:p>
        </p:txBody>
      </p:sp>
      <p:pic>
        <p:nvPicPr>
          <p:cNvPr id="3074" name="Picture 2" descr="redBlackCase2">
            <a:extLst>
              <a:ext uri="{FF2B5EF4-FFF2-40B4-BE49-F238E27FC236}">
                <a16:creationId xmlns:a16="http://schemas.microsoft.com/office/drawing/2014/main" id="{BEF5FC88-AD2D-4504-BA7A-62EC6E5ED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22928"/>
            <a:ext cx="8483008" cy="3745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3455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629CF-3B55-4388-8CC2-676FD2CA3BDE}"/>
              </a:ext>
            </a:extLst>
          </p:cNvPr>
          <p:cNvSpPr>
            <a:spLocks noGrp="1"/>
          </p:cNvSpPr>
          <p:nvPr>
            <p:ph type="title"/>
          </p:nvPr>
        </p:nvSpPr>
        <p:spPr/>
        <p:txBody>
          <a:bodyPr/>
          <a:lstStyle/>
          <a:p>
            <a:r>
              <a:rPr lang="en-US" altLang="zh-CN" dirty="0"/>
              <a:t>Case 2: uncle is black</a:t>
            </a:r>
            <a:endParaRPr lang="zh-CN" altLang="en-US" dirty="0"/>
          </a:p>
        </p:txBody>
      </p:sp>
      <p:sp>
        <p:nvSpPr>
          <p:cNvPr id="3" name="TextBox 2">
            <a:extLst>
              <a:ext uri="{FF2B5EF4-FFF2-40B4-BE49-F238E27FC236}">
                <a16:creationId xmlns:a16="http://schemas.microsoft.com/office/drawing/2014/main" id="{F4235F70-AD6B-4C34-8C40-97CCAED6AABD}"/>
              </a:ext>
            </a:extLst>
          </p:cNvPr>
          <p:cNvSpPr txBox="1"/>
          <p:nvPr/>
        </p:nvSpPr>
        <p:spPr>
          <a:xfrm>
            <a:off x="1021977" y="1801906"/>
            <a:ext cx="7315200" cy="523220"/>
          </a:xfrm>
          <a:prstGeom prst="rect">
            <a:avLst/>
          </a:prstGeom>
          <a:noFill/>
        </p:spPr>
        <p:txBody>
          <a:bodyPr wrap="square" rtlCol="0">
            <a:spAutoFit/>
          </a:bodyPr>
          <a:lstStyle/>
          <a:p>
            <a:r>
              <a:rPr lang="en-US" altLang="zh-CN" sz="2800" dirty="0"/>
              <a:t>Rotate (LL, RR, LR, RR) and recolor</a:t>
            </a:r>
            <a:endParaRPr lang="zh-CN" altLang="en-US" sz="2800" dirty="0"/>
          </a:p>
        </p:txBody>
      </p:sp>
    </p:spTree>
    <p:extLst>
      <p:ext uri="{BB962C8B-B14F-4D97-AF65-F5344CB8AC3E}">
        <p14:creationId xmlns:p14="http://schemas.microsoft.com/office/powerpoint/2010/main" val="11582856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dBlackCase3a">
            <a:extLst>
              <a:ext uri="{FF2B5EF4-FFF2-40B4-BE49-F238E27FC236}">
                <a16:creationId xmlns:a16="http://schemas.microsoft.com/office/drawing/2014/main" id="{CA2F1243-A67B-49BE-9A1C-5D40598DA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747" y="1132074"/>
            <a:ext cx="9554867" cy="355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08785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dBlackCase3c">
            <a:extLst>
              <a:ext uri="{FF2B5EF4-FFF2-40B4-BE49-F238E27FC236}">
                <a16:creationId xmlns:a16="http://schemas.microsoft.com/office/drawing/2014/main" id="{5FB5B1E7-DBAE-4DE0-B1E9-A19D4EA83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372" y="1407739"/>
            <a:ext cx="8882548" cy="404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3115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dBlackCase3b">
            <a:extLst>
              <a:ext uri="{FF2B5EF4-FFF2-40B4-BE49-F238E27FC236}">
                <a16:creationId xmlns:a16="http://schemas.microsoft.com/office/drawing/2014/main" id="{31CD47BE-02A3-4873-A101-E3DA69481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114" y="1207995"/>
            <a:ext cx="9965772" cy="397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0034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dBlackCase3d">
            <a:extLst>
              <a:ext uri="{FF2B5EF4-FFF2-40B4-BE49-F238E27FC236}">
                <a16:creationId xmlns:a16="http://schemas.microsoft.com/office/drawing/2014/main" id="{B27188DB-B68C-4E65-9058-66CE4BFEA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257" y="1317812"/>
            <a:ext cx="9102343" cy="3906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0434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CCC14-48D1-45FA-A997-B97A52F0640E}"/>
              </a:ext>
            </a:extLst>
          </p:cNvPr>
          <p:cNvSpPr>
            <a:spLocks noGrp="1"/>
          </p:cNvSpPr>
          <p:nvPr>
            <p:ph idx="1"/>
          </p:nvPr>
        </p:nvSpPr>
        <p:spPr>
          <a:xfrm>
            <a:off x="1626181" y="621860"/>
            <a:ext cx="8854091" cy="4351338"/>
          </a:xfrm>
        </p:spPr>
        <p:txBody>
          <a:bodyPr>
            <a:normAutofit/>
          </a:bodyPr>
          <a:lstStyle/>
          <a:p>
            <a:pPr marL="0" indent="0" algn="ctr">
              <a:buNone/>
            </a:pPr>
            <a:r>
              <a:rPr lang="zh-CN" altLang="en-US" sz="6736" b="1" dirty="0">
                <a:solidFill>
                  <a:srgbClr val="C00000"/>
                </a:solidFill>
              </a:rPr>
              <a:t>关注我</a:t>
            </a:r>
            <a:endParaRPr lang="en-US" altLang="zh-CN" sz="6736" b="1" dirty="0">
              <a:solidFill>
                <a:srgbClr val="C00000"/>
              </a:solidFill>
            </a:endParaRPr>
          </a:p>
        </p:txBody>
      </p:sp>
      <p:pic>
        <p:nvPicPr>
          <p:cNvPr id="4" name="Picture 3">
            <a:extLst>
              <a:ext uri="{FF2B5EF4-FFF2-40B4-BE49-F238E27FC236}">
                <a16:creationId xmlns:a16="http://schemas.microsoft.com/office/drawing/2014/main" id="{443F4810-21ED-4D4F-AF4C-8B6DE70D3277}"/>
              </a:ext>
            </a:extLst>
          </p:cNvPr>
          <p:cNvPicPr>
            <a:picLocks noChangeAspect="1"/>
          </p:cNvPicPr>
          <p:nvPr/>
        </p:nvPicPr>
        <p:blipFill>
          <a:blip r:embed="rId3"/>
          <a:stretch>
            <a:fillRect/>
          </a:stretch>
        </p:blipFill>
        <p:spPr>
          <a:xfrm>
            <a:off x="963194" y="3687005"/>
            <a:ext cx="10265613" cy="3170996"/>
          </a:xfrm>
          <a:prstGeom prst="rect">
            <a:avLst/>
          </a:prstGeom>
        </p:spPr>
      </p:pic>
      <p:sp>
        <p:nvSpPr>
          <p:cNvPr id="2" name="TextBox 1">
            <a:extLst>
              <a:ext uri="{FF2B5EF4-FFF2-40B4-BE49-F238E27FC236}">
                <a16:creationId xmlns:a16="http://schemas.microsoft.com/office/drawing/2014/main" id="{87A3F5BA-9376-481E-ABF2-CCC4E08F2A2C}"/>
              </a:ext>
            </a:extLst>
          </p:cNvPr>
          <p:cNvSpPr txBox="1"/>
          <p:nvPr/>
        </p:nvSpPr>
        <p:spPr>
          <a:xfrm>
            <a:off x="2161310" y="1943388"/>
            <a:ext cx="8404509" cy="1697516"/>
          </a:xfrm>
          <a:prstGeom prst="rect">
            <a:avLst/>
          </a:prstGeom>
          <a:noFill/>
        </p:spPr>
        <p:txBody>
          <a:bodyPr wrap="square" rtlCol="0">
            <a:spAutoFit/>
          </a:bodyPr>
          <a:lstStyle/>
          <a:p>
            <a:pPr algn="ctr">
              <a:lnSpc>
                <a:spcPct val="120000"/>
              </a:lnSpc>
            </a:pPr>
            <a:r>
              <a:rPr lang="en-US" altLang="zh-CN" sz="4491" b="1" dirty="0"/>
              <a:t>https://</a:t>
            </a:r>
            <a:r>
              <a:rPr lang="en-US" altLang="zh-CN" sz="4491" b="1" dirty="0">
                <a:solidFill>
                  <a:srgbClr val="0070C0"/>
                </a:solidFill>
              </a:rPr>
              <a:t>hwdong-net.github.io</a:t>
            </a:r>
          </a:p>
          <a:p>
            <a:pPr algn="ctr">
              <a:lnSpc>
                <a:spcPct val="120000"/>
              </a:lnSpc>
            </a:pPr>
            <a:r>
              <a:rPr lang="en-US" altLang="zh-CN" sz="4491" b="1" dirty="0" err="1"/>
              <a:t>Youtube</a:t>
            </a:r>
            <a:r>
              <a:rPr lang="zh-CN" altLang="en-US" sz="4491" b="1" dirty="0"/>
              <a:t>频道</a:t>
            </a:r>
            <a:r>
              <a:rPr lang="en-US" altLang="zh-CN" sz="4491" b="1" dirty="0"/>
              <a:t>:</a:t>
            </a:r>
            <a:r>
              <a:rPr lang="en-US" altLang="zh-CN" sz="4491" b="1" dirty="0">
                <a:solidFill>
                  <a:srgbClr val="FF0000"/>
                </a:solidFill>
              </a:rPr>
              <a:t>hwdong</a:t>
            </a:r>
            <a:r>
              <a:rPr lang="en-US" altLang="zh-CN" sz="4491" b="1" dirty="0"/>
              <a:t>    </a:t>
            </a:r>
            <a:endParaRPr lang="en-US" sz="4491" b="1" dirty="0"/>
          </a:p>
        </p:txBody>
      </p:sp>
    </p:spTree>
    <p:extLst>
      <p:ext uri="{BB962C8B-B14F-4D97-AF65-F5344CB8AC3E}">
        <p14:creationId xmlns:p14="http://schemas.microsoft.com/office/powerpoint/2010/main" val="40061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sequential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0"/>
            <a:ext cx="10515600" cy="2653611"/>
          </a:xfrm>
        </p:spPr>
        <p:txBody>
          <a:bodyPr>
            <a:normAutofit/>
          </a:bodyPr>
          <a:lstStyle/>
          <a:p>
            <a:r>
              <a:rPr lang="en-US" altLang="zh-CN" b="0" i="0" dirty="0">
                <a:solidFill>
                  <a:srgbClr val="000000"/>
                </a:solidFill>
                <a:effectLst/>
                <a:latin typeface="Linux Libertine"/>
              </a:rPr>
              <a:t>Linear search</a:t>
            </a:r>
            <a:r>
              <a:rPr lang="zh-CN" altLang="en-US" b="0" i="0" dirty="0">
                <a:solidFill>
                  <a:srgbClr val="000000"/>
                </a:solidFill>
                <a:effectLst/>
                <a:latin typeface="Linux Libertine"/>
              </a:rPr>
              <a:t>：</a:t>
            </a:r>
            <a:r>
              <a:rPr lang="en-US" altLang="zh-CN" b="0" i="0" dirty="0">
                <a:solidFill>
                  <a:srgbClr val="000000"/>
                </a:solidFill>
                <a:effectLst/>
                <a:latin typeface="Linux Libertine"/>
              </a:rPr>
              <a:t> one-by-one comparison</a:t>
            </a:r>
          </a:p>
          <a:p>
            <a:pPr marL="0" indent="0">
              <a:buNone/>
            </a:pPr>
            <a:r>
              <a:rPr lang="en-US" altLang="zh-CN" b="0" i="0" dirty="0">
                <a:solidFill>
                  <a:srgbClr val="000000"/>
                </a:solidFill>
                <a:effectLst/>
                <a:latin typeface="Linux Libertine"/>
              </a:rPr>
              <a:t>  compare with each element</a:t>
            </a:r>
          </a:p>
          <a:p>
            <a:pPr marL="0" indent="0">
              <a:buNone/>
            </a:pPr>
            <a:endParaRPr lang="en-US" altLang="zh-CN" b="0" i="0" dirty="0">
              <a:solidFill>
                <a:srgbClr val="000000"/>
              </a:solidFill>
              <a:effectLst/>
              <a:latin typeface="Linux Libertine"/>
            </a:endParaRPr>
          </a:p>
          <a:p>
            <a:r>
              <a:rPr lang="en-US" altLang="zh-CN" dirty="0"/>
              <a:t>Search: 4</a:t>
            </a:r>
          </a:p>
        </p:txBody>
      </p:sp>
      <p:sp>
        <p:nvSpPr>
          <p:cNvPr id="4" name="文本框 3">
            <a:extLst>
              <a:ext uri="{FF2B5EF4-FFF2-40B4-BE49-F238E27FC236}">
                <a16:creationId xmlns:a16="http://schemas.microsoft.com/office/drawing/2014/main" id="{1CD12A23-809E-4855-B8D1-5408267BF7FB}"/>
              </a:ext>
            </a:extLst>
          </p:cNvPr>
          <p:cNvSpPr txBox="1"/>
          <p:nvPr/>
        </p:nvSpPr>
        <p:spPr>
          <a:xfrm>
            <a:off x="3349487" y="2844435"/>
            <a:ext cx="5493026" cy="523220"/>
          </a:xfrm>
          <a:prstGeom prst="rect">
            <a:avLst/>
          </a:prstGeom>
          <a:noFill/>
        </p:spPr>
        <p:txBody>
          <a:bodyPr wrap="square" rtlCol="0">
            <a:spAutoFit/>
          </a:bodyPr>
          <a:lstStyle/>
          <a:p>
            <a:r>
              <a:rPr lang="zh-CN" altLang="en-US" sz="2800" dirty="0"/>
              <a:t>（</a:t>
            </a:r>
            <a:r>
              <a:rPr lang="en-US" altLang="zh-CN" sz="2800" dirty="0"/>
              <a:t>8,  3,  10,  1,  6,  4,  7,  13</a:t>
            </a:r>
            <a:r>
              <a:rPr lang="zh-CN" altLang="en-US" sz="2800" dirty="0"/>
              <a:t>）</a:t>
            </a:r>
          </a:p>
        </p:txBody>
      </p:sp>
      <p:cxnSp>
        <p:nvCxnSpPr>
          <p:cNvPr id="8" name="直接箭头连接符 7">
            <a:extLst>
              <a:ext uri="{FF2B5EF4-FFF2-40B4-BE49-F238E27FC236}">
                <a16:creationId xmlns:a16="http://schemas.microsoft.com/office/drawing/2014/main" id="{875A16AF-D636-4481-B661-F610EC3586B7}"/>
              </a:ext>
            </a:extLst>
          </p:cNvPr>
          <p:cNvCxnSpPr/>
          <p:nvPr/>
        </p:nvCxnSpPr>
        <p:spPr>
          <a:xfrm flipV="1">
            <a:off x="5435679" y="3246782"/>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38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sequential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0"/>
            <a:ext cx="10515600" cy="2653611"/>
          </a:xfrm>
        </p:spPr>
        <p:txBody>
          <a:bodyPr>
            <a:normAutofit/>
          </a:bodyPr>
          <a:lstStyle/>
          <a:p>
            <a:r>
              <a:rPr lang="en-US" altLang="zh-CN" b="0" i="0" dirty="0">
                <a:solidFill>
                  <a:srgbClr val="000000"/>
                </a:solidFill>
                <a:effectLst/>
                <a:latin typeface="Linux Libertine"/>
              </a:rPr>
              <a:t>Linear search</a:t>
            </a:r>
            <a:r>
              <a:rPr lang="zh-CN" altLang="en-US" b="0" i="0" dirty="0">
                <a:solidFill>
                  <a:srgbClr val="000000"/>
                </a:solidFill>
                <a:effectLst/>
                <a:latin typeface="Linux Libertine"/>
              </a:rPr>
              <a:t>：</a:t>
            </a:r>
            <a:r>
              <a:rPr lang="en-US" altLang="zh-CN" b="0" i="0" dirty="0">
                <a:solidFill>
                  <a:srgbClr val="000000"/>
                </a:solidFill>
                <a:effectLst/>
                <a:latin typeface="Linux Libertine"/>
              </a:rPr>
              <a:t> one-by-one comparison</a:t>
            </a:r>
          </a:p>
          <a:p>
            <a:pPr marL="0" indent="0">
              <a:buNone/>
            </a:pPr>
            <a:r>
              <a:rPr lang="en-US" altLang="zh-CN" b="0" i="0" dirty="0">
                <a:solidFill>
                  <a:srgbClr val="000000"/>
                </a:solidFill>
                <a:effectLst/>
                <a:latin typeface="Linux Libertine"/>
              </a:rPr>
              <a:t>  compare with each element</a:t>
            </a:r>
          </a:p>
          <a:p>
            <a:pPr marL="0" indent="0">
              <a:buNone/>
            </a:pPr>
            <a:endParaRPr lang="en-US" altLang="zh-CN" b="0" i="0" dirty="0">
              <a:solidFill>
                <a:srgbClr val="000000"/>
              </a:solidFill>
              <a:effectLst/>
              <a:latin typeface="Linux Libertine"/>
            </a:endParaRPr>
          </a:p>
          <a:p>
            <a:r>
              <a:rPr lang="en-US" altLang="zh-CN" dirty="0"/>
              <a:t>Search: 4</a:t>
            </a:r>
          </a:p>
        </p:txBody>
      </p:sp>
      <p:sp>
        <p:nvSpPr>
          <p:cNvPr id="4" name="文本框 3">
            <a:extLst>
              <a:ext uri="{FF2B5EF4-FFF2-40B4-BE49-F238E27FC236}">
                <a16:creationId xmlns:a16="http://schemas.microsoft.com/office/drawing/2014/main" id="{1CD12A23-809E-4855-B8D1-5408267BF7FB}"/>
              </a:ext>
            </a:extLst>
          </p:cNvPr>
          <p:cNvSpPr txBox="1"/>
          <p:nvPr/>
        </p:nvSpPr>
        <p:spPr>
          <a:xfrm>
            <a:off x="3349487" y="2844435"/>
            <a:ext cx="5493026" cy="523220"/>
          </a:xfrm>
          <a:prstGeom prst="rect">
            <a:avLst/>
          </a:prstGeom>
          <a:noFill/>
        </p:spPr>
        <p:txBody>
          <a:bodyPr wrap="square" rtlCol="0">
            <a:spAutoFit/>
          </a:bodyPr>
          <a:lstStyle/>
          <a:p>
            <a:r>
              <a:rPr lang="zh-CN" altLang="en-US" sz="2800" dirty="0"/>
              <a:t>（</a:t>
            </a:r>
            <a:r>
              <a:rPr lang="en-US" altLang="zh-CN" sz="2800" dirty="0"/>
              <a:t>8,  3,  10,  1,  6,  4,  7,  13</a:t>
            </a:r>
            <a:r>
              <a:rPr lang="zh-CN" altLang="en-US" sz="2800" dirty="0"/>
              <a:t>）</a:t>
            </a:r>
          </a:p>
        </p:txBody>
      </p:sp>
      <p:cxnSp>
        <p:nvCxnSpPr>
          <p:cNvPr id="8" name="直接箭头连接符 7">
            <a:extLst>
              <a:ext uri="{FF2B5EF4-FFF2-40B4-BE49-F238E27FC236}">
                <a16:creationId xmlns:a16="http://schemas.microsoft.com/office/drawing/2014/main" id="{875A16AF-D636-4481-B661-F610EC3586B7}"/>
              </a:ext>
            </a:extLst>
          </p:cNvPr>
          <p:cNvCxnSpPr/>
          <p:nvPr/>
        </p:nvCxnSpPr>
        <p:spPr>
          <a:xfrm flipV="1">
            <a:off x="5909504" y="3246782"/>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603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sequential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0"/>
            <a:ext cx="10515600" cy="2653611"/>
          </a:xfrm>
        </p:spPr>
        <p:txBody>
          <a:bodyPr>
            <a:normAutofit/>
          </a:bodyPr>
          <a:lstStyle/>
          <a:p>
            <a:r>
              <a:rPr lang="en-US" altLang="zh-CN" b="0" i="0" dirty="0">
                <a:solidFill>
                  <a:srgbClr val="000000"/>
                </a:solidFill>
                <a:effectLst/>
                <a:latin typeface="Linux Libertine"/>
              </a:rPr>
              <a:t>Linear search</a:t>
            </a:r>
            <a:r>
              <a:rPr lang="zh-CN" altLang="en-US" b="0" i="0" dirty="0">
                <a:solidFill>
                  <a:srgbClr val="000000"/>
                </a:solidFill>
                <a:effectLst/>
                <a:latin typeface="Linux Libertine"/>
              </a:rPr>
              <a:t>：</a:t>
            </a:r>
            <a:r>
              <a:rPr lang="en-US" altLang="zh-CN" b="0" i="0" dirty="0">
                <a:solidFill>
                  <a:srgbClr val="000000"/>
                </a:solidFill>
                <a:effectLst/>
                <a:latin typeface="Linux Libertine"/>
              </a:rPr>
              <a:t> one-by-one comparison</a:t>
            </a:r>
          </a:p>
          <a:p>
            <a:pPr marL="0" indent="0">
              <a:buNone/>
            </a:pPr>
            <a:r>
              <a:rPr lang="en-US" altLang="zh-CN" b="0" i="0" dirty="0">
                <a:solidFill>
                  <a:srgbClr val="000000"/>
                </a:solidFill>
                <a:effectLst/>
                <a:latin typeface="Linux Libertine"/>
              </a:rPr>
              <a:t>  compare with each element</a:t>
            </a:r>
          </a:p>
          <a:p>
            <a:pPr marL="0" indent="0">
              <a:buNone/>
            </a:pPr>
            <a:endParaRPr lang="en-US" altLang="zh-CN" b="0" i="0" dirty="0">
              <a:solidFill>
                <a:srgbClr val="000000"/>
              </a:solidFill>
              <a:effectLst/>
              <a:latin typeface="Linux Libertine"/>
            </a:endParaRPr>
          </a:p>
          <a:p>
            <a:r>
              <a:rPr lang="en-US" altLang="zh-CN" dirty="0"/>
              <a:t>Search: 4</a:t>
            </a:r>
          </a:p>
        </p:txBody>
      </p:sp>
      <p:sp>
        <p:nvSpPr>
          <p:cNvPr id="4" name="文本框 3">
            <a:extLst>
              <a:ext uri="{FF2B5EF4-FFF2-40B4-BE49-F238E27FC236}">
                <a16:creationId xmlns:a16="http://schemas.microsoft.com/office/drawing/2014/main" id="{1CD12A23-809E-4855-B8D1-5408267BF7FB}"/>
              </a:ext>
            </a:extLst>
          </p:cNvPr>
          <p:cNvSpPr txBox="1"/>
          <p:nvPr/>
        </p:nvSpPr>
        <p:spPr>
          <a:xfrm>
            <a:off x="3349487" y="2844435"/>
            <a:ext cx="5493026" cy="523220"/>
          </a:xfrm>
          <a:prstGeom prst="rect">
            <a:avLst/>
          </a:prstGeom>
          <a:noFill/>
        </p:spPr>
        <p:txBody>
          <a:bodyPr wrap="square" rtlCol="0">
            <a:spAutoFit/>
          </a:bodyPr>
          <a:lstStyle/>
          <a:p>
            <a:r>
              <a:rPr lang="zh-CN" altLang="en-US" sz="2800" dirty="0"/>
              <a:t>（</a:t>
            </a:r>
            <a:r>
              <a:rPr lang="en-US" altLang="zh-CN" sz="2800" dirty="0"/>
              <a:t>8,  3,  10,  1,  6,  4,  7,  13</a:t>
            </a:r>
            <a:r>
              <a:rPr lang="zh-CN" altLang="en-US" sz="2800" dirty="0"/>
              <a:t>）</a:t>
            </a:r>
          </a:p>
        </p:txBody>
      </p:sp>
      <p:cxnSp>
        <p:nvCxnSpPr>
          <p:cNvPr id="8" name="直接箭头连接符 7">
            <a:extLst>
              <a:ext uri="{FF2B5EF4-FFF2-40B4-BE49-F238E27FC236}">
                <a16:creationId xmlns:a16="http://schemas.microsoft.com/office/drawing/2014/main" id="{875A16AF-D636-4481-B661-F610EC3586B7}"/>
              </a:ext>
            </a:extLst>
          </p:cNvPr>
          <p:cNvCxnSpPr/>
          <p:nvPr/>
        </p:nvCxnSpPr>
        <p:spPr>
          <a:xfrm flipV="1">
            <a:off x="6341766" y="3246782"/>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074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t>sequential search</a:t>
            </a:r>
            <a:r>
              <a:rPr lang="zh-CN" altLang="en-US" sz="3600" dirty="0"/>
              <a:t>顺序搜索</a:t>
            </a:r>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0"/>
            <a:ext cx="10515600" cy="2653611"/>
          </a:xfrm>
        </p:spPr>
        <p:txBody>
          <a:bodyPr>
            <a:normAutofit/>
          </a:bodyPr>
          <a:lstStyle/>
          <a:p>
            <a:r>
              <a:rPr lang="en-US" altLang="zh-CN" b="0" i="0" dirty="0">
                <a:solidFill>
                  <a:srgbClr val="000000"/>
                </a:solidFill>
                <a:effectLst/>
                <a:latin typeface="Linux Libertine"/>
              </a:rPr>
              <a:t>Linear search</a:t>
            </a:r>
            <a:r>
              <a:rPr lang="zh-CN" altLang="en-US" b="0" i="0" dirty="0">
                <a:solidFill>
                  <a:srgbClr val="000000"/>
                </a:solidFill>
                <a:effectLst/>
                <a:latin typeface="Linux Libertine"/>
              </a:rPr>
              <a:t>线性搜索：</a:t>
            </a:r>
            <a:r>
              <a:rPr lang="en-US" altLang="zh-CN" b="0" i="0" dirty="0">
                <a:solidFill>
                  <a:srgbClr val="000000"/>
                </a:solidFill>
                <a:effectLst/>
                <a:latin typeface="Linux Libertine"/>
              </a:rPr>
              <a:t> one-by-one comparison</a:t>
            </a:r>
          </a:p>
          <a:p>
            <a:pPr marL="0" indent="0">
              <a:buNone/>
            </a:pPr>
            <a:r>
              <a:rPr lang="en-US" altLang="zh-CN" b="0" i="0" dirty="0">
                <a:solidFill>
                  <a:srgbClr val="000000"/>
                </a:solidFill>
                <a:effectLst/>
                <a:latin typeface="Linux Libertine"/>
              </a:rPr>
              <a:t>  compare with each element</a:t>
            </a:r>
          </a:p>
          <a:p>
            <a:pPr marL="0" indent="0">
              <a:buNone/>
            </a:pPr>
            <a:endParaRPr lang="en-US" altLang="zh-CN" b="0" i="0" dirty="0">
              <a:solidFill>
                <a:srgbClr val="000000"/>
              </a:solidFill>
              <a:effectLst/>
              <a:latin typeface="Linux Libertine"/>
            </a:endParaRPr>
          </a:p>
          <a:p>
            <a:r>
              <a:rPr lang="en-US" altLang="zh-CN" dirty="0"/>
              <a:t>Search: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3349487" y="2844435"/>
            <a:ext cx="5493026" cy="523220"/>
          </a:xfrm>
          <a:prstGeom prst="rect">
            <a:avLst/>
          </a:prstGeom>
          <a:noFill/>
        </p:spPr>
        <p:txBody>
          <a:bodyPr wrap="square" rtlCol="0">
            <a:spAutoFit/>
          </a:bodyPr>
          <a:lstStyle/>
          <a:p>
            <a:r>
              <a:rPr lang="zh-CN" altLang="en-US" sz="2800" dirty="0"/>
              <a:t>（</a:t>
            </a:r>
            <a:r>
              <a:rPr lang="en-US" altLang="zh-CN" sz="2800" dirty="0"/>
              <a:t>8,  3,  10,  1,  6,  4,  7,  13</a:t>
            </a:r>
            <a:r>
              <a:rPr lang="zh-CN" altLang="en-US" sz="2800" dirty="0"/>
              <a:t>）</a:t>
            </a:r>
          </a:p>
        </p:txBody>
      </p:sp>
      <p:cxnSp>
        <p:nvCxnSpPr>
          <p:cNvPr id="8" name="直接箭头连接符 7">
            <a:extLst>
              <a:ext uri="{FF2B5EF4-FFF2-40B4-BE49-F238E27FC236}">
                <a16:creationId xmlns:a16="http://schemas.microsoft.com/office/drawing/2014/main" id="{875A16AF-D636-4481-B661-F610EC3586B7}"/>
              </a:ext>
            </a:extLst>
          </p:cNvPr>
          <p:cNvCxnSpPr/>
          <p:nvPr/>
        </p:nvCxnSpPr>
        <p:spPr>
          <a:xfrm flipV="1">
            <a:off x="3897824" y="3367655"/>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706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sequential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0"/>
            <a:ext cx="10515600" cy="2653611"/>
          </a:xfrm>
        </p:spPr>
        <p:txBody>
          <a:bodyPr>
            <a:normAutofit/>
          </a:bodyPr>
          <a:lstStyle/>
          <a:p>
            <a:r>
              <a:rPr lang="en-US" altLang="zh-CN" b="0" i="0" dirty="0">
                <a:solidFill>
                  <a:srgbClr val="000000"/>
                </a:solidFill>
                <a:effectLst/>
                <a:latin typeface="Linux Libertine"/>
              </a:rPr>
              <a:t>Linear search</a:t>
            </a:r>
            <a:r>
              <a:rPr lang="zh-CN" altLang="en-US" b="0" i="0" dirty="0">
                <a:solidFill>
                  <a:srgbClr val="000000"/>
                </a:solidFill>
                <a:effectLst/>
                <a:latin typeface="Linux Libertine"/>
              </a:rPr>
              <a:t>：</a:t>
            </a:r>
            <a:r>
              <a:rPr lang="en-US" altLang="zh-CN" b="0" i="0" dirty="0">
                <a:solidFill>
                  <a:srgbClr val="000000"/>
                </a:solidFill>
                <a:effectLst/>
                <a:latin typeface="Linux Libertine"/>
              </a:rPr>
              <a:t> one-by-one comparison</a:t>
            </a:r>
          </a:p>
          <a:p>
            <a:pPr marL="0" indent="0">
              <a:buNone/>
            </a:pPr>
            <a:r>
              <a:rPr lang="en-US" altLang="zh-CN" b="0" i="0" dirty="0">
                <a:solidFill>
                  <a:srgbClr val="000000"/>
                </a:solidFill>
                <a:effectLst/>
                <a:latin typeface="Linux Libertine"/>
              </a:rPr>
              <a:t>  compare with each element</a:t>
            </a:r>
          </a:p>
          <a:p>
            <a:pPr marL="0" indent="0">
              <a:buNone/>
            </a:pPr>
            <a:endParaRPr lang="en-US" altLang="zh-CN" b="0" i="0" dirty="0">
              <a:solidFill>
                <a:srgbClr val="000000"/>
              </a:solidFill>
              <a:effectLst/>
              <a:latin typeface="Linux Libertine"/>
            </a:endParaRPr>
          </a:p>
          <a:p>
            <a:r>
              <a:rPr lang="en-US" altLang="zh-CN" dirty="0"/>
              <a:t>Search: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3349487" y="2844435"/>
            <a:ext cx="5493026" cy="523220"/>
          </a:xfrm>
          <a:prstGeom prst="rect">
            <a:avLst/>
          </a:prstGeom>
          <a:noFill/>
        </p:spPr>
        <p:txBody>
          <a:bodyPr wrap="square" rtlCol="0">
            <a:spAutoFit/>
          </a:bodyPr>
          <a:lstStyle/>
          <a:p>
            <a:r>
              <a:rPr lang="zh-CN" altLang="en-US" sz="2800" dirty="0"/>
              <a:t>（</a:t>
            </a:r>
            <a:r>
              <a:rPr lang="en-US" altLang="zh-CN" sz="2800" dirty="0"/>
              <a:t>8,  3,  10,  1,  6,  4,  7,  13</a:t>
            </a:r>
            <a:r>
              <a:rPr lang="zh-CN" altLang="en-US" sz="2800" dirty="0"/>
              <a:t>）</a:t>
            </a:r>
          </a:p>
        </p:txBody>
      </p:sp>
      <p:cxnSp>
        <p:nvCxnSpPr>
          <p:cNvPr id="8" name="直接箭头连接符 7">
            <a:extLst>
              <a:ext uri="{FF2B5EF4-FFF2-40B4-BE49-F238E27FC236}">
                <a16:creationId xmlns:a16="http://schemas.microsoft.com/office/drawing/2014/main" id="{875A16AF-D636-4481-B661-F610EC3586B7}"/>
              </a:ext>
            </a:extLst>
          </p:cNvPr>
          <p:cNvCxnSpPr/>
          <p:nvPr/>
        </p:nvCxnSpPr>
        <p:spPr>
          <a:xfrm flipV="1">
            <a:off x="4355024" y="3367655"/>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938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sequential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0"/>
            <a:ext cx="10515600" cy="2653611"/>
          </a:xfrm>
        </p:spPr>
        <p:txBody>
          <a:bodyPr>
            <a:normAutofit/>
          </a:bodyPr>
          <a:lstStyle/>
          <a:p>
            <a:r>
              <a:rPr lang="en-US" altLang="zh-CN" b="0" i="0" dirty="0">
                <a:solidFill>
                  <a:srgbClr val="000000"/>
                </a:solidFill>
                <a:effectLst/>
                <a:latin typeface="Linux Libertine"/>
              </a:rPr>
              <a:t>Linear search</a:t>
            </a:r>
            <a:r>
              <a:rPr lang="zh-CN" altLang="en-US" b="0" i="0" dirty="0">
                <a:solidFill>
                  <a:srgbClr val="000000"/>
                </a:solidFill>
                <a:effectLst/>
                <a:latin typeface="Linux Libertine"/>
              </a:rPr>
              <a:t>：</a:t>
            </a:r>
            <a:r>
              <a:rPr lang="en-US" altLang="zh-CN" b="0" i="0" dirty="0">
                <a:solidFill>
                  <a:srgbClr val="000000"/>
                </a:solidFill>
                <a:effectLst/>
                <a:latin typeface="Linux Libertine"/>
              </a:rPr>
              <a:t> one-by-one comparison</a:t>
            </a:r>
          </a:p>
          <a:p>
            <a:pPr marL="0" indent="0">
              <a:buNone/>
            </a:pPr>
            <a:r>
              <a:rPr lang="en-US" altLang="zh-CN" b="0" i="0" dirty="0">
                <a:solidFill>
                  <a:srgbClr val="000000"/>
                </a:solidFill>
                <a:effectLst/>
                <a:latin typeface="Linux Libertine"/>
              </a:rPr>
              <a:t>  compare with each element</a:t>
            </a:r>
          </a:p>
          <a:p>
            <a:pPr marL="0" indent="0">
              <a:buNone/>
            </a:pPr>
            <a:endParaRPr lang="en-US" altLang="zh-CN" b="0" i="0" dirty="0">
              <a:solidFill>
                <a:srgbClr val="000000"/>
              </a:solidFill>
              <a:effectLst/>
              <a:latin typeface="Linux Libertine"/>
            </a:endParaRPr>
          </a:p>
          <a:p>
            <a:r>
              <a:rPr lang="en-US" altLang="zh-CN" dirty="0"/>
              <a:t>Search: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3349487" y="2844435"/>
            <a:ext cx="5493026" cy="523220"/>
          </a:xfrm>
          <a:prstGeom prst="rect">
            <a:avLst/>
          </a:prstGeom>
          <a:noFill/>
        </p:spPr>
        <p:txBody>
          <a:bodyPr wrap="square" rtlCol="0">
            <a:spAutoFit/>
          </a:bodyPr>
          <a:lstStyle/>
          <a:p>
            <a:r>
              <a:rPr lang="zh-CN" altLang="en-US" sz="2800" dirty="0"/>
              <a:t>（</a:t>
            </a:r>
            <a:r>
              <a:rPr lang="en-US" altLang="zh-CN" sz="2800" dirty="0"/>
              <a:t>8,  3,  10,  1,  6,  4,  7,  13</a:t>
            </a:r>
            <a:r>
              <a:rPr lang="zh-CN" altLang="en-US" sz="2800" dirty="0"/>
              <a:t>）</a:t>
            </a:r>
          </a:p>
        </p:txBody>
      </p:sp>
      <p:cxnSp>
        <p:nvCxnSpPr>
          <p:cNvPr id="8" name="直接箭头连接符 7">
            <a:extLst>
              <a:ext uri="{FF2B5EF4-FFF2-40B4-BE49-F238E27FC236}">
                <a16:creationId xmlns:a16="http://schemas.microsoft.com/office/drawing/2014/main" id="{875A16AF-D636-4481-B661-F610EC3586B7}"/>
              </a:ext>
            </a:extLst>
          </p:cNvPr>
          <p:cNvCxnSpPr/>
          <p:nvPr/>
        </p:nvCxnSpPr>
        <p:spPr>
          <a:xfrm flipV="1">
            <a:off x="4936915" y="3367655"/>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783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sequential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0"/>
            <a:ext cx="10515600" cy="2653611"/>
          </a:xfrm>
        </p:spPr>
        <p:txBody>
          <a:bodyPr>
            <a:normAutofit/>
          </a:bodyPr>
          <a:lstStyle/>
          <a:p>
            <a:r>
              <a:rPr lang="en-US" altLang="zh-CN" b="0" i="0" dirty="0">
                <a:solidFill>
                  <a:srgbClr val="000000"/>
                </a:solidFill>
                <a:effectLst/>
                <a:latin typeface="Linux Libertine"/>
              </a:rPr>
              <a:t>Linear search</a:t>
            </a:r>
            <a:r>
              <a:rPr lang="zh-CN" altLang="en-US" b="0" i="0" dirty="0">
                <a:solidFill>
                  <a:srgbClr val="000000"/>
                </a:solidFill>
                <a:effectLst/>
                <a:latin typeface="Linux Libertine"/>
              </a:rPr>
              <a:t>：</a:t>
            </a:r>
            <a:r>
              <a:rPr lang="en-US" altLang="zh-CN" b="0" i="0" dirty="0">
                <a:solidFill>
                  <a:srgbClr val="000000"/>
                </a:solidFill>
                <a:effectLst/>
                <a:latin typeface="Linux Libertine"/>
              </a:rPr>
              <a:t> one-by-one comparison</a:t>
            </a:r>
          </a:p>
          <a:p>
            <a:pPr marL="0" indent="0">
              <a:buNone/>
            </a:pPr>
            <a:r>
              <a:rPr lang="en-US" altLang="zh-CN" b="0" i="0" dirty="0">
                <a:solidFill>
                  <a:srgbClr val="000000"/>
                </a:solidFill>
                <a:effectLst/>
                <a:latin typeface="Linux Libertine"/>
              </a:rPr>
              <a:t>  compare with each element</a:t>
            </a:r>
          </a:p>
          <a:p>
            <a:pPr marL="0" indent="0">
              <a:buNone/>
            </a:pPr>
            <a:endParaRPr lang="en-US" altLang="zh-CN" b="0" i="0" dirty="0">
              <a:solidFill>
                <a:srgbClr val="000000"/>
              </a:solidFill>
              <a:effectLst/>
              <a:latin typeface="Linux Libertine"/>
            </a:endParaRPr>
          </a:p>
          <a:p>
            <a:r>
              <a:rPr lang="en-US" altLang="zh-CN" dirty="0"/>
              <a:t>Search: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3349487" y="2844435"/>
            <a:ext cx="5493026" cy="523220"/>
          </a:xfrm>
          <a:prstGeom prst="rect">
            <a:avLst/>
          </a:prstGeom>
          <a:noFill/>
        </p:spPr>
        <p:txBody>
          <a:bodyPr wrap="square" rtlCol="0">
            <a:spAutoFit/>
          </a:bodyPr>
          <a:lstStyle/>
          <a:p>
            <a:r>
              <a:rPr lang="zh-CN" altLang="en-US" sz="2800" dirty="0"/>
              <a:t>（</a:t>
            </a:r>
            <a:r>
              <a:rPr lang="en-US" altLang="zh-CN" sz="2800" dirty="0"/>
              <a:t>8,  3,  10,  1,  6,  4,  7,  13</a:t>
            </a:r>
            <a:r>
              <a:rPr lang="zh-CN" altLang="en-US" sz="2800" dirty="0"/>
              <a:t>）</a:t>
            </a:r>
          </a:p>
        </p:txBody>
      </p:sp>
      <p:cxnSp>
        <p:nvCxnSpPr>
          <p:cNvPr id="8" name="直接箭头连接符 7">
            <a:extLst>
              <a:ext uri="{FF2B5EF4-FFF2-40B4-BE49-F238E27FC236}">
                <a16:creationId xmlns:a16="http://schemas.microsoft.com/office/drawing/2014/main" id="{875A16AF-D636-4481-B661-F610EC3586B7}"/>
              </a:ext>
            </a:extLst>
          </p:cNvPr>
          <p:cNvCxnSpPr/>
          <p:nvPr/>
        </p:nvCxnSpPr>
        <p:spPr>
          <a:xfrm flipV="1">
            <a:off x="5460616" y="3367655"/>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2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sequential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0"/>
            <a:ext cx="10515600" cy="2653611"/>
          </a:xfrm>
        </p:spPr>
        <p:txBody>
          <a:bodyPr>
            <a:normAutofit/>
          </a:bodyPr>
          <a:lstStyle/>
          <a:p>
            <a:r>
              <a:rPr lang="en-US" altLang="zh-CN" b="0" i="0" dirty="0">
                <a:solidFill>
                  <a:srgbClr val="000000"/>
                </a:solidFill>
                <a:effectLst/>
                <a:latin typeface="Linux Libertine"/>
              </a:rPr>
              <a:t>Linear search</a:t>
            </a:r>
            <a:r>
              <a:rPr lang="zh-CN" altLang="en-US" b="0" i="0" dirty="0">
                <a:solidFill>
                  <a:srgbClr val="000000"/>
                </a:solidFill>
                <a:effectLst/>
                <a:latin typeface="Linux Libertine"/>
              </a:rPr>
              <a:t>：</a:t>
            </a:r>
            <a:r>
              <a:rPr lang="en-US" altLang="zh-CN" b="0" i="0" dirty="0">
                <a:solidFill>
                  <a:srgbClr val="000000"/>
                </a:solidFill>
                <a:effectLst/>
                <a:latin typeface="Linux Libertine"/>
              </a:rPr>
              <a:t> one-by-one comparison</a:t>
            </a:r>
          </a:p>
          <a:p>
            <a:pPr marL="0" indent="0">
              <a:buNone/>
            </a:pPr>
            <a:r>
              <a:rPr lang="en-US" altLang="zh-CN" b="0" i="0" dirty="0">
                <a:solidFill>
                  <a:srgbClr val="000000"/>
                </a:solidFill>
                <a:effectLst/>
                <a:latin typeface="Linux Libertine"/>
              </a:rPr>
              <a:t>  compare with each element</a:t>
            </a:r>
          </a:p>
          <a:p>
            <a:pPr marL="0" indent="0">
              <a:buNone/>
            </a:pPr>
            <a:endParaRPr lang="en-US" altLang="zh-CN" b="0" i="0" dirty="0">
              <a:solidFill>
                <a:srgbClr val="000000"/>
              </a:solidFill>
              <a:effectLst/>
              <a:latin typeface="Linux Libertine"/>
            </a:endParaRPr>
          </a:p>
          <a:p>
            <a:r>
              <a:rPr lang="en-US" altLang="zh-CN" dirty="0"/>
              <a:t>Search: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3349487" y="2844435"/>
            <a:ext cx="5493026" cy="523220"/>
          </a:xfrm>
          <a:prstGeom prst="rect">
            <a:avLst/>
          </a:prstGeom>
          <a:noFill/>
        </p:spPr>
        <p:txBody>
          <a:bodyPr wrap="square" rtlCol="0">
            <a:spAutoFit/>
          </a:bodyPr>
          <a:lstStyle/>
          <a:p>
            <a:r>
              <a:rPr lang="zh-CN" altLang="en-US" sz="2800" dirty="0"/>
              <a:t>（</a:t>
            </a:r>
            <a:r>
              <a:rPr lang="en-US" altLang="zh-CN" sz="2800" dirty="0"/>
              <a:t>8,  3,  10,  1,  6,  4,  7,  13</a:t>
            </a:r>
            <a:r>
              <a:rPr lang="zh-CN" altLang="en-US" sz="2800" dirty="0"/>
              <a:t>）</a:t>
            </a:r>
          </a:p>
        </p:txBody>
      </p:sp>
      <p:cxnSp>
        <p:nvCxnSpPr>
          <p:cNvPr id="8" name="直接箭头连接符 7">
            <a:extLst>
              <a:ext uri="{FF2B5EF4-FFF2-40B4-BE49-F238E27FC236}">
                <a16:creationId xmlns:a16="http://schemas.microsoft.com/office/drawing/2014/main" id="{875A16AF-D636-4481-B661-F610EC3586B7}"/>
              </a:ext>
            </a:extLst>
          </p:cNvPr>
          <p:cNvCxnSpPr/>
          <p:nvPr/>
        </p:nvCxnSpPr>
        <p:spPr>
          <a:xfrm flipV="1">
            <a:off x="5909504" y="3367655"/>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6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3176A50-A572-4B0F-B54C-4476B4524297}"/>
              </a:ext>
            </a:extLst>
          </p:cNvPr>
          <p:cNvPicPr>
            <a:picLocks noChangeAspect="1"/>
          </p:cNvPicPr>
          <p:nvPr/>
        </p:nvPicPr>
        <p:blipFill>
          <a:blip r:embed="rId2"/>
          <a:stretch>
            <a:fillRect/>
          </a:stretch>
        </p:blipFill>
        <p:spPr>
          <a:xfrm>
            <a:off x="2374221" y="2381320"/>
            <a:ext cx="7122458" cy="3270774"/>
          </a:xfrm>
          <a:prstGeom prst="rect">
            <a:avLst/>
          </a:prstGeom>
        </p:spPr>
      </p:pic>
      <p:sp>
        <p:nvSpPr>
          <p:cNvPr id="6" name="文本框 5">
            <a:extLst>
              <a:ext uri="{FF2B5EF4-FFF2-40B4-BE49-F238E27FC236}">
                <a16:creationId xmlns:a16="http://schemas.microsoft.com/office/drawing/2014/main" id="{D1122DE3-669B-450A-828D-73B6E1690118}"/>
              </a:ext>
            </a:extLst>
          </p:cNvPr>
          <p:cNvSpPr txBox="1"/>
          <p:nvPr/>
        </p:nvSpPr>
        <p:spPr>
          <a:xfrm>
            <a:off x="782782" y="685800"/>
            <a:ext cx="10744199" cy="1477328"/>
          </a:xfrm>
          <a:prstGeom prst="rect">
            <a:avLst/>
          </a:prstGeom>
          <a:noFill/>
        </p:spPr>
        <p:txBody>
          <a:bodyPr wrap="square" rtlCol="0">
            <a:spAutoFit/>
          </a:bodyPr>
          <a:lstStyle/>
          <a:p>
            <a:pPr algn="ctr"/>
            <a:r>
              <a:rPr lang="en-US" altLang="zh-CN" sz="9000" dirty="0">
                <a:solidFill>
                  <a:srgbClr val="FF0000"/>
                </a:solidFill>
                <a:latin typeface="Roboto Black" panose="02000000000000000000" pitchFamily="2" charset="0"/>
                <a:ea typeface="Roboto Black" panose="02000000000000000000" pitchFamily="2" charset="0"/>
              </a:rPr>
              <a:t>Red black tree(RBT)</a:t>
            </a:r>
            <a:endParaRPr lang="zh-CN" altLang="en-US" sz="10000" dirty="0">
              <a:latin typeface="Noto Sans SC Black" panose="020B0A00000000000000" pitchFamily="34" charset="-122"/>
              <a:ea typeface="Noto Sans SC Black" panose="020B0A00000000000000" pitchFamily="34" charset="-122"/>
            </a:endParaRPr>
          </a:p>
        </p:txBody>
      </p:sp>
    </p:spTree>
    <p:extLst>
      <p:ext uri="{BB962C8B-B14F-4D97-AF65-F5344CB8AC3E}">
        <p14:creationId xmlns:p14="http://schemas.microsoft.com/office/powerpoint/2010/main" val="660805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sequential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0"/>
            <a:ext cx="10515600" cy="2653611"/>
          </a:xfrm>
        </p:spPr>
        <p:txBody>
          <a:bodyPr>
            <a:normAutofit/>
          </a:bodyPr>
          <a:lstStyle/>
          <a:p>
            <a:r>
              <a:rPr lang="en-US" altLang="zh-CN" b="0" i="0" dirty="0">
                <a:solidFill>
                  <a:srgbClr val="000000"/>
                </a:solidFill>
                <a:effectLst/>
                <a:latin typeface="Linux Libertine"/>
              </a:rPr>
              <a:t>Linear search</a:t>
            </a:r>
            <a:r>
              <a:rPr lang="zh-CN" altLang="en-US" b="0" i="0" dirty="0">
                <a:solidFill>
                  <a:srgbClr val="000000"/>
                </a:solidFill>
                <a:effectLst/>
                <a:latin typeface="Linux Libertine"/>
              </a:rPr>
              <a:t>：</a:t>
            </a:r>
            <a:r>
              <a:rPr lang="en-US" altLang="zh-CN" b="0" i="0" dirty="0">
                <a:solidFill>
                  <a:srgbClr val="000000"/>
                </a:solidFill>
                <a:effectLst/>
                <a:latin typeface="Linux Libertine"/>
              </a:rPr>
              <a:t> one-by-one comparison</a:t>
            </a:r>
          </a:p>
          <a:p>
            <a:pPr marL="0" indent="0">
              <a:buNone/>
            </a:pPr>
            <a:r>
              <a:rPr lang="en-US" altLang="zh-CN" b="0" i="0" dirty="0">
                <a:solidFill>
                  <a:srgbClr val="000000"/>
                </a:solidFill>
                <a:effectLst/>
                <a:latin typeface="Linux Libertine"/>
              </a:rPr>
              <a:t>  compare with each element</a:t>
            </a:r>
          </a:p>
          <a:p>
            <a:pPr marL="0" indent="0">
              <a:buNone/>
            </a:pPr>
            <a:endParaRPr lang="en-US" altLang="zh-CN" b="0" i="0" dirty="0">
              <a:solidFill>
                <a:srgbClr val="000000"/>
              </a:solidFill>
              <a:effectLst/>
              <a:latin typeface="Linux Libertine"/>
            </a:endParaRPr>
          </a:p>
          <a:p>
            <a:r>
              <a:rPr lang="en-US" altLang="zh-CN" dirty="0"/>
              <a:t>Search: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3349487" y="2844435"/>
            <a:ext cx="5493026" cy="523220"/>
          </a:xfrm>
          <a:prstGeom prst="rect">
            <a:avLst/>
          </a:prstGeom>
          <a:noFill/>
        </p:spPr>
        <p:txBody>
          <a:bodyPr wrap="square" rtlCol="0">
            <a:spAutoFit/>
          </a:bodyPr>
          <a:lstStyle/>
          <a:p>
            <a:r>
              <a:rPr lang="zh-CN" altLang="en-US" sz="2800" dirty="0"/>
              <a:t>（</a:t>
            </a:r>
            <a:r>
              <a:rPr lang="en-US" altLang="zh-CN" sz="2800" dirty="0"/>
              <a:t>8,  3,  10,  1,  6,  4,  7,  13</a:t>
            </a:r>
            <a:r>
              <a:rPr lang="zh-CN" altLang="en-US" sz="2800" dirty="0"/>
              <a:t>）</a:t>
            </a:r>
          </a:p>
        </p:txBody>
      </p:sp>
      <p:cxnSp>
        <p:nvCxnSpPr>
          <p:cNvPr id="8" name="直接箭头连接符 7">
            <a:extLst>
              <a:ext uri="{FF2B5EF4-FFF2-40B4-BE49-F238E27FC236}">
                <a16:creationId xmlns:a16="http://schemas.microsoft.com/office/drawing/2014/main" id="{875A16AF-D636-4481-B661-F610EC3586B7}"/>
              </a:ext>
            </a:extLst>
          </p:cNvPr>
          <p:cNvCxnSpPr/>
          <p:nvPr/>
        </p:nvCxnSpPr>
        <p:spPr>
          <a:xfrm flipV="1">
            <a:off x="6333453" y="3367655"/>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075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sequential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0"/>
            <a:ext cx="10515600" cy="2653611"/>
          </a:xfrm>
        </p:spPr>
        <p:txBody>
          <a:bodyPr>
            <a:normAutofit/>
          </a:bodyPr>
          <a:lstStyle/>
          <a:p>
            <a:r>
              <a:rPr lang="en-US" altLang="zh-CN" b="0" i="0" dirty="0">
                <a:solidFill>
                  <a:srgbClr val="000000"/>
                </a:solidFill>
                <a:effectLst/>
                <a:latin typeface="Linux Libertine"/>
              </a:rPr>
              <a:t>Linear search</a:t>
            </a:r>
            <a:r>
              <a:rPr lang="zh-CN" altLang="en-US" b="0" i="0" dirty="0">
                <a:solidFill>
                  <a:srgbClr val="000000"/>
                </a:solidFill>
                <a:effectLst/>
                <a:latin typeface="Linux Libertine"/>
              </a:rPr>
              <a:t>：</a:t>
            </a:r>
            <a:r>
              <a:rPr lang="en-US" altLang="zh-CN" b="0" i="0" dirty="0">
                <a:solidFill>
                  <a:srgbClr val="000000"/>
                </a:solidFill>
                <a:effectLst/>
                <a:latin typeface="Linux Libertine"/>
              </a:rPr>
              <a:t> one-by-one comparison</a:t>
            </a:r>
          </a:p>
          <a:p>
            <a:pPr marL="0" indent="0">
              <a:buNone/>
            </a:pPr>
            <a:r>
              <a:rPr lang="en-US" altLang="zh-CN" b="0" i="0" dirty="0">
                <a:solidFill>
                  <a:srgbClr val="000000"/>
                </a:solidFill>
                <a:effectLst/>
                <a:latin typeface="Linux Libertine"/>
              </a:rPr>
              <a:t>  compare with each element</a:t>
            </a:r>
          </a:p>
          <a:p>
            <a:pPr marL="0" indent="0">
              <a:buNone/>
            </a:pPr>
            <a:endParaRPr lang="en-US" altLang="zh-CN" b="0" i="0" dirty="0">
              <a:solidFill>
                <a:srgbClr val="000000"/>
              </a:solidFill>
              <a:effectLst/>
              <a:latin typeface="Linux Libertine"/>
            </a:endParaRPr>
          </a:p>
          <a:p>
            <a:r>
              <a:rPr lang="en-US" altLang="zh-CN" dirty="0"/>
              <a:t>Search: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3349487" y="2844435"/>
            <a:ext cx="5493026" cy="523220"/>
          </a:xfrm>
          <a:prstGeom prst="rect">
            <a:avLst/>
          </a:prstGeom>
          <a:noFill/>
        </p:spPr>
        <p:txBody>
          <a:bodyPr wrap="square" rtlCol="0">
            <a:spAutoFit/>
          </a:bodyPr>
          <a:lstStyle/>
          <a:p>
            <a:r>
              <a:rPr lang="zh-CN" altLang="en-US" sz="2800" dirty="0"/>
              <a:t>（</a:t>
            </a:r>
            <a:r>
              <a:rPr lang="en-US" altLang="zh-CN" sz="2800" dirty="0"/>
              <a:t>8,  3,  10,  1,  6,  4,  7,  13</a:t>
            </a:r>
            <a:r>
              <a:rPr lang="zh-CN" altLang="en-US" sz="2800" dirty="0"/>
              <a:t>）</a:t>
            </a:r>
          </a:p>
        </p:txBody>
      </p:sp>
      <p:cxnSp>
        <p:nvCxnSpPr>
          <p:cNvPr id="8" name="直接箭头连接符 7">
            <a:extLst>
              <a:ext uri="{FF2B5EF4-FFF2-40B4-BE49-F238E27FC236}">
                <a16:creationId xmlns:a16="http://schemas.microsoft.com/office/drawing/2014/main" id="{875A16AF-D636-4481-B661-F610EC3586B7}"/>
              </a:ext>
            </a:extLst>
          </p:cNvPr>
          <p:cNvCxnSpPr/>
          <p:nvPr/>
        </p:nvCxnSpPr>
        <p:spPr>
          <a:xfrm flipV="1">
            <a:off x="6823904" y="3367655"/>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831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sequential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0"/>
            <a:ext cx="10515600" cy="2653611"/>
          </a:xfrm>
        </p:spPr>
        <p:txBody>
          <a:bodyPr>
            <a:normAutofit/>
          </a:bodyPr>
          <a:lstStyle/>
          <a:p>
            <a:r>
              <a:rPr lang="en-US" altLang="zh-CN" b="0" i="0" dirty="0">
                <a:solidFill>
                  <a:srgbClr val="000000"/>
                </a:solidFill>
                <a:effectLst/>
                <a:latin typeface="Linux Libertine"/>
              </a:rPr>
              <a:t>Linear search</a:t>
            </a:r>
            <a:r>
              <a:rPr lang="zh-CN" altLang="en-US" b="0" i="0" dirty="0">
                <a:solidFill>
                  <a:srgbClr val="000000"/>
                </a:solidFill>
                <a:effectLst/>
                <a:latin typeface="Linux Libertine"/>
              </a:rPr>
              <a:t>：</a:t>
            </a:r>
            <a:r>
              <a:rPr lang="en-US" altLang="zh-CN" b="0" i="0" dirty="0">
                <a:solidFill>
                  <a:srgbClr val="000000"/>
                </a:solidFill>
                <a:effectLst/>
                <a:latin typeface="Linux Libertine"/>
              </a:rPr>
              <a:t> one-by-one comparison</a:t>
            </a:r>
          </a:p>
          <a:p>
            <a:pPr marL="0" indent="0">
              <a:buNone/>
            </a:pPr>
            <a:r>
              <a:rPr lang="en-US" altLang="zh-CN" b="0" i="0" dirty="0">
                <a:solidFill>
                  <a:srgbClr val="000000"/>
                </a:solidFill>
                <a:effectLst/>
                <a:latin typeface="Linux Libertine"/>
              </a:rPr>
              <a:t>  compare with each element</a:t>
            </a:r>
          </a:p>
          <a:p>
            <a:pPr marL="0" indent="0">
              <a:buNone/>
            </a:pPr>
            <a:endParaRPr lang="en-US" altLang="zh-CN" b="0" i="0" dirty="0">
              <a:solidFill>
                <a:srgbClr val="000000"/>
              </a:solidFill>
              <a:effectLst/>
              <a:latin typeface="Linux Libertine"/>
            </a:endParaRPr>
          </a:p>
          <a:p>
            <a:r>
              <a:rPr lang="en-US" altLang="zh-CN" dirty="0"/>
              <a:t>Search: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3349487" y="2844435"/>
            <a:ext cx="5493026" cy="523220"/>
          </a:xfrm>
          <a:prstGeom prst="rect">
            <a:avLst/>
          </a:prstGeom>
          <a:noFill/>
        </p:spPr>
        <p:txBody>
          <a:bodyPr wrap="square" rtlCol="0">
            <a:spAutoFit/>
          </a:bodyPr>
          <a:lstStyle/>
          <a:p>
            <a:r>
              <a:rPr lang="zh-CN" altLang="en-US" sz="2800" dirty="0"/>
              <a:t>（</a:t>
            </a:r>
            <a:r>
              <a:rPr lang="en-US" altLang="zh-CN" sz="2800" dirty="0"/>
              <a:t>8,  3,  10,  1,  6,  4,  7,  13</a:t>
            </a:r>
            <a:r>
              <a:rPr lang="zh-CN" altLang="en-US" sz="2800" dirty="0"/>
              <a:t>）</a:t>
            </a:r>
          </a:p>
        </p:txBody>
      </p:sp>
      <p:cxnSp>
        <p:nvCxnSpPr>
          <p:cNvPr id="8" name="直接箭头连接符 7">
            <a:extLst>
              <a:ext uri="{FF2B5EF4-FFF2-40B4-BE49-F238E27FC236}">
                <a16:creationId xmlns:a16="http://schemas.microsoft.com/office/drawing/2014/main" id="{875A16AF-D636-4481-B661-F610EC3586B7}"/>
              </a:ext>
            </a:extLst>
          </p:cNvPr>
          <p:cNvCxnSpPr/>
          <p:nvPr/>
        </p:nvCxnSpPr>
        <p:spPr>
          <a:xfrm flipV="1">
            <a:off x="7389169" y="3367655"/>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037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sequential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0"/>
            <a:ext cx="10515600" cy="2653611"/>
          </a:xfrm>
        </p:spPr>
        <p:txBody>
          <a:bodyPr>
            <a:normAutofit/>
          </a:bodyPr>
          <a:lstStyle/>
          <a:p>
            <a:r>
              <a:rPr lang="en-US" altLang="zh-CN" b="0" i="0" dirty="0">
                <a:solidFill>
                  <a:srgbClr val="000000"/>
                </a:solidFill>
                <a:effectLst/>
                <a:latin typeface="Linux Libertine"/>
              </a:rPr>
              <a:t>Linear search</a:t>
            </a:r>
            <a:r>
              <a:rPr lang="zh-CN" altLang="en-US" b="0" i="0" dirty="0">
                <a:solidFill>
                  <a:srgbClr val="000000"/>
                </a:solidFill>
                <a:effectLst/>
                <a:latin typeface="Linux Libertine"/>
              </a:rPr>
              <a:t>：</a:t>
            </a:r>
            <a:r>
              <a:rPr lang="en-US" altLang="zh-CN" b="0" i="0" dirty="0">
                <a:solidFill>
                  <a:srgbClr val="000000"/>
                </a:solidFill>
                <a:effectLst/>
                <a:latin typeface="Linux Libertine"/>
              </a:rPr>
              <a:t> one-by-one comparison</a:t>
            </a:r>
          </a:p>
          <a:p>
            <a:pPr marL="0" indent="0">
              <a:buNone/>
            </a:pPr>
            <a:r>
              <a:rPr lang="en-US" altLang="zh-CN" b="0" i="0" dirty="0">
                <a:solidFill>
                  <a:srgbClr val="000000"/>
                </a:solidFill>
                <a:effectLst/>
                <a:latin typeface="Linux Libertine"/>
              </a:rPr>
              <a:t>  compare with each element</a:t>
            </a:r>
          </a:p>
          <a:p>
            <a:pPr marL="0" indent="0">
              <a:buNone/>
            </a:pPr>
            <a:endParaRPr lang="en-US" altLang="zh-CN" b="0" i="0" dirty="0">
              <a:solidFill>
                <a:srgbClr val="000000"/>
              </a:solidFill>
              <a:effectLst/>
              <a:latin typeface="Linux Libertine"/>
            </a:endParaRPr>
          </a:p>
          <a:p>
            <a:r>
              <a:rPr lang="en-US" altLang="zh-CN" dirty="0"/>
              <a:t>Search: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3349487" y="2844435"/>
            <a:ext cx="5493026" cy="523220"/>
          </a:xfrm>
          <a:prstGeom prst="rect">
            <a:avLst/>
          </a:prstGeom>
          <a:noFill/>
        </p:spPr>
        <p:txBody>
          <a:bodyPr wrap="square" rtlCol="0">
            <a:spAutoFit/>
          </a:bodyPr>
          <a:lstStyle/>
          <a:p>
            <a:r>
              <a:rPr lang="zh-CN" altLang="en-US" sz="2800" dirty="0"/>
              <a:t>（</a:t>
            </a:r>
            <a:r>
              <a:rPr lang="en-US" altLang="zh-CN" sz="2800" dirty="0"/>
              <a:t>8,  3,  10,  1,  6,  4,  7,  13</a:t>
            </a:r>
            <a:r>
              <a:rPr lang="zh-CN" altLang="en-US" sz="2800" dirty="0"/>
              <a:t>）</a:t>
            </a:r>
          </a:p>
        </p:txBody>
      </p:sp>
      <p:cxnSp>
        <p:nvCxnSpPr>
          <p:cNvPr id="8" name="直接箭头连接符 7">
            <a:extLst>
              <a:ext uri="{FF2B5EF4-FFF2-40B4-BE49-F238E27FC236}">
                <a16:creationId xmlns:a16="http://schemas.microsoft.com/office/drawing/2014/main" id="{875A16AF-D636-4481-B661-F610EC3586B7}"/>
              </a:ext>
            </a:extLst>
          </p:cNvPr>
          <p:cNvCxnSpPr/>
          <p:nvPr/>
        </p:nvCxnSpPr>
        <p:spPr>
          <a:xfrm flipV="1">
            <a:off x="7846369" y="3367655"/>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374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sequential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1"/>
            <a:ext cx="10515600" cy="2659756"/>
          </a:xfrm>
        </p:spPr>
        <p:txBody>
          <a:bodyPr>
            <a:normAutofit/>
          </a:bodyPr>
          <a:lstStyle/>
          <a:p>
            <a:r>
              <a:rPr lang="en-US" altLang="zh-CN" b="0" i="0" dirty="0">
                <a:solidFill>
                  <a:srgbClr val="000000"/>
                </a:solidFill>
                <a:effectLst/>
                <a:latin typeface="Linux Libertine"/>
              </a:rPr>
              <a:t>Linear search</a:t>
            </a:r>
            <a:r>
              <a:rPr lang="zh-CN" altLang="en-US" b="0" i="0" dirty="0">
                <a:solidFill>
                  <a:srgbClr val="000000"/>
                </a:solidFill>
                <a:effectLst/>
                <a:latin typeface="Linux Libertine"/>
              </a:rPr>
              <a:t>：</a:t>
            </a:r>
            <a:r>
              <a:rPr lang="en-US" altLang="zh-CN" b="0" i="0" dirty="0">
                <a:solidFill>
                  <a:srgbClr val="000000"/>
                </a:solidFill>
                <a:effectLst/>
                <a:latin typeface="Linux Libertine"/>
              </a:rPr>
              <a:t> one-by-one comparison</a:t>
            </a:r>
          </a:p>
          <a:p>
            <a:pPr marL="0" indent="0">
              <a:buNone/>
            </a:pPr>
            <a:r>
              <a:rPr lang="en-US" altLang="zh-CN" b="0" i="0" dirty="0">
                <a:solidFill>
                  <a:srgbClr val="000000"/>
                </a:solidFill>
                <a:effectLst/>
                <a:latin typeface="Linux Libertine"/>
              </a:rPr>
              <a:t>  compare with each element</a:t>
            </a:r>
          </a:p>
          <a:p>
            <a:pPr marL="0" indent="0">
              <a:buNone/>
            </a:pPr>
            <a:endParaRPr lang="en-US" altLang="zh-CN" b="0" i="0" dirty="0">
              <a:solidFill>
                <a:srgbClr val="000000"/>
              </a:solidFill>
              <a:effectLst/>
              <a:latin typeface="Linux Libertine"/>
            </a:endParaRPr>
          </a:p>
          <a:p>
            <a:r>
              <a:rPr lang="en-US" altLang="zh-CN" dirty="0"/>
              <a:t>Search: 4</a:t>
            </a:r>
          </a:p>
          <a:p>
            <a:r>
              <a:rPr lang="en-US" altLang="zh-CN" dirty="0"/>
              <a:t>Time</a:t>
            </a:r>
            <a:r>
              <a:rPr lang="zh-CN" altLang="en-US" dirty="0"/>
              <a:t>：</a:t>
            </a:r>
            <a:r>
              <a:rPr lang="en-US" altLang="zh-CN" dirty="0"/>
              <a:t>Very slow</a:t>
            </a:r>
            <a:r>
              <a:rPr lang="zh-CN" altLang="en-US" dirty="0"/>
              <a:t>        </a:t>
            </a:r>
            <a:r>
              <a:rPr lang="en-US" altLang="zh-CN" dirty="0"/>
              <a:t>O(n)</a:t>
            </a:r>
            <a:endParaRPr lang="zh-CN" altLang="en-US" dirty="0"/>
          </a:p>
        </p:txBody>
      </p:sp>
      <p:sp>
        <p:nvSpPr>
          <p:cNvPr id="4" name="文本框 3">
            <a:extLst>
              <a:ext uri="{FF2B5EF4-FFF2-40B4-BE49-F238E27FC236}">
                <a16:creationId xmlns:a16="http://schemas.microsoft.com/office/drawing/2014/main" id="{1CD12A23-809E-4855-B8D1-5408267BF7FB}"/>
              </a:ext>
            </a:extLst>
          </p:cNvPr>
          <p:cNvSpPr txBox="1"/>
          <p:nvPr/>
        </p:nvSpPr>
        <p:spPr>
          <a:xfrm>
            <a:off x="3349487" y="2844435"/>
            <a:ext cx="5493026" cy="523220"/>
          </a:xfrm>
          <a:prstGeom prst="rect">
            <a:avLst/>
          </a:prstGeom>
          <a:noFill/>
        </p:spPr>
        <p:txBody>
          <a:bodyPr wrap="square" rtlCol="0">
            <a:spAutoFit/>
          </a:bodyPr>
          <a:lstStyle/>
          <a:p>
            <a:r>
              <a:rPr lang="zh-CN" altLang="en-US" sz="2800" dirty="0"/>
              <a:t>（</a:t>
            </a:r>
            <a:r>
              <a:rPr lang="en-US" altLang="zh-CN" sz="2800" dirty="0"/>
              <a:t>8,  3,  10,  1,  6,  4,  7,  13</a:t>
            </a:r>
            <a:r>
              <a:rPr lang="zh-CN" altLang="en-US" sz="2800" dirty="0"/>
              <a:t>）</a:t>
            </a:r>
          </a:p>
        </p:txBody>
      </p:sp>
      <p:cxnSp>
        <p:nvCxnSpPr>
          <p:cNvPr id="8" name="直接箭头连接符 7">
            <a:extLst>
              <a:ext uri="{FF2B5EF4-FFF2-40B4-BE49-F238E27FC236}">
                <a16:creationId xmlns:a16="http://schemas.microsoft.com/office/drawing/2014/main" id="{875A16AF-D636-4481-B661-F610EC3586B7}"/>
              </a:ext>
            </a:extLst>
          </p:cNvPr>
          <p:cNvCxnSpPr/>
          <p:nvPr/>
        </p:nvCxnSpPr>
        <p:spPr>
          <a:xfrm flipV="1">
            <a:off x="4895352" y="3246782"/>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52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3FD46-0CA1-4E6C-90C6-389358529934}"/>
              </a:ext>
            </a:extLst>
          </p:cNvPr>
          <p:cNvSpPr>
            <a:spLocks noGrp="1"/>
          </p:cNvSpPr>
          <p:nvPr>
            <p:ph idx="1"/>
          </p:nvPr>
        </p:nvSpPr>
        <p:spPr>
          <a:xfrm>
            <a:off x="766482" y="2430744"/>
            <a:ext cx="10659035" cy="1697503"/>
          </a:xfrm>
        </p:spPr>
        <p:txBody>
          <a:bodyPr>
            <a:normAutofit/>
          </a:bodyPr>
          <a:lstStyle/>
          <a:p>
            <a:pPr marL="0" indent="0" algn="ctr">
              <a:buNone/>
            </a:pPr>
            <a:r>
              <a:rPr lang="en-US" altLang="zh-CN" sz="9600" dirty="0">
                <a:solidFill>
                  <a:srgbClr val="00B050"/>
                </a:solidFill>
              </a:rPr>
              <a:t>binary search</a:t>
            </a:r>
            <a:endParaRPr lang="zh-CN" altLang="en-US" sz="9600" dirty="0">
              <a:solidFill>
                <a:srgbClr val="00B050"/>
              </a:solidFill>
            </a:endParaRPr>
          </a:p>
        </p:txBody>
      </p:sp>
    </p:spTree>
    <p:extLst>
      <p:ext uri="{BB962C8B-B14F-4D97-AF65-F5344CB8AC3E}">
        <p14:creationId xmlns:p14="http://schemas.microsoft.com/office/powerpoint/2010/main" val="1764588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pPr algn="ctr"/>
            <a:r>
              <a:rPr lang="en-US" altLang="zh-CN" sz="3600" dirty="0">
                <a:solidFill>
                  <a:srgbClr val="00B050"/>
                </a:solidFill>
              </a:rPr>
              <a:t>Binary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1"/>
            <a:ext cx="10515600" cy="2659756"/>
          </a:xfrm>
        </p:spPr>
        <p:txBody>
          <a:bodyPr>
            <a:normAutofit/>
          </a:bodyPr>
          <a:lstStyle/>
          <a:p>
            <a:r>
              <a:rPr lang="en-US" altLang="zh-CN" dirty="0">
                <a:solidFill>
                  <a:srgbClr val="000000"/>
                </a:solidFill>
                <a:latin typeface="Linux Libertine"/>
              </a:rPr>
              <a:t>For </a:t>
            </a:r>
            <a:r>
              <a:rPr lang="en-US" altLang="zh-CN" b="1" dirty="0">
                <a:solidFill>
                  <a:srgbClr val="000000"/>
                </a:solidFill>
                <a:latin typeface="Linux Libertine"/>
              </a:rPr>
              <a:t>Ordered</a:t>
            </a:r>
            <a:r>
              <a:rPr lang="en-US" altLang="zh-CN" dirty="0">
                <a:solidFill>
                  <a:srgbClr val="000000"/>
                </a:solidFill>
                <a:latin typeface="Linux Libertine"/>
              </a:rPr>
              <a:t> Sequence :</a:t>
            </a:r>
            <a:endParaRPr lang="en-US" altLang="zh-CN" b="0" i="0" dirty="0">
              <a:solidFill>
                <a:srgbClr val="000000"/>
              </a:solidFill>
              <a:effectLst/>
              <a:latin typeface="Linux Libertine"/>
            </a:endParaRPr>
          </a:p>
          <a:p>
            <a:pPr marL="0" indent="0">
              <a:buNone/>
            </a:pPr>
            <a:endParaRPr lang="en-US" altLang="zh-CN" b="0" i="0" dirty="0">
              <a:solidFill>
                <a:srgbClr val="000000"/>
              </a:solidFill>
              <a:effectLst/>
              <a:latin typeface="Linux Libertine"/>
            </a:endParaRPr>
          </a:p>
          <a:p>
            <a:r>
              <a:rPr lang="en-US" altLang="zh-CN" dirty="0"/>
              <a:t>Search: 4</a:t>
            </a:r>
          </a:p>
        </p:txBody>
      </p:sp>
      <p:sp>
        <p:nvSpPr>
          <p:cNvPr id="4" name="文本框 3">
            <a:extLst>
              <a:ext uri="{FF2B5EF4-FFF2-40B4-BE49-F238E27FC236}">
                <a16:creationId xmlns:a16="http://schemas.microsoft.com/office/drawing/2014/main" id="{1CD12A23-809E-4855-B8D1-5408267BF7FB}"/>
              </a:ext>
            </a:extLst>
          </p:cNvPr>
          <p:cNvSpPr txBox="1"/>
          <p:nvPr/>
        </p:nvSpPr>
        <p:spPr>
          <a:xfrm>
            <a:off x="5361166" y="1779241"/>
            <a:ext cx="5493026" cy="523220"/>
          </a:xfrm>
          <a:prstGeom prst="rect">
            <a:avLst/>
          </a:prstGeom>
          <a:noFill/>
        </p:spPr>
        <p:txBody>
          <a:bodyPr wrap="square" rtlCol="0">
            <a:spAutoFit/>
          </a:bodyPr>
          <a:lstStyle/>
          <a:p>
            <a:r>
              <a:rPr lang="zh-CN" altLang="en-US" sz="2800" dirty="0"/>
              <a:t>（</a:t>
            </a:r>
            <a:r>
              <a:rPr lang="en-US" altLang="zh-CN" sz="2800" dirty="0"/>
              <a:t>1,  3,  4,  6,  7,  8,  10,  13</a:t>
            </a:r>
            <a:r>
              <a:rPr lang="zh-CN" altLang="en-US" sz="2800" dirty="0"/>
              <a:t>）</a:t>
            </a:r>
          </a:p>
        </p:txBody>
      </p:sp>
      <p:cxnSp>
        <p:nvCxnSpPr>
          <p:cNvPr id="6" name="直接箭头连接符 5">
            <a:extLst>
              <a:ext uri="{FF2B5EF4-FFF2-40B4-BE49-F238E27FC236}">
                <a16:creationId xmlns:a16="http://schemas.microsoft.com/office/drawing/2014/main" id="{7892A878-BBAB-4022-A7BB-ED3EEFC7709E}"/>
              </a:ext>
            </a:extLst>
          </p:cNvPr>
          <p:cNvCxnSpPr/>
          <p:nvPr/>
        </p:nvCxnSpPr>
        <p:spPr>
          <a:xfrm flipV="1">
            <a:off x="7297730" y="2237124"/>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797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Binary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1"/>
            <a:ext cx="10515600" cy="2659756"/>
          </a:xfrm>
        </p:spPr>
        <p:txBody>
          <a:bodyPr>
            <a:normAutofit/>
          </a:bodyPr>
          <a:lstStyle/>
          <a:p>
            <a:r>
              <a:rPr lang="en-US" altLang="zh-CN" dirty="0">
                <a:solidFill>
                  <a:srgbClr val="000000"/>
                </a:solidFill>
                <a:latin typeface="Linux Libertine"/>
              </a:rPr>
              <a:t>For Ordered Sequence :</a:t>
            </a:r>
            <a:endParaRPr lang="en-US" altLang="zh-CN" b="0" i="0" dirty="0">
              <a:solidFill>
                <a:srgbClr val="000000"/>
              </a:solidFill>
              <a:effectLst/>
              <a:latin typeface="Linux Libertine"/>
            </a:endParaRPr>
          </a:p>
          <a:p>
            <a:pPr marL="0" indent="0">
              <a:buNone/>
            </a:pPr>
            <a:endParaRPr lang="en-US" altLang="zh-CN" b="0" i="0" dirty="0">
              <a:solidFill>
                <a:srgbClr val="000000"/>
              </a:solidFill>
              <a:effectLst/>
              <a:latin typeface="Linux Libertine"/>
            </a:endParaRPr>
          </a:p>
          <a:p>
            <a:r>
              <a:rPr lang="en-US" altLang="zh-CN" dirty="0"/>
              <a:t>Search: 4</a:t>
            </a:r>
          </a:p>
        </p:txBody>
      </p:sp>
      <p:sp>
        <p:nvSpPr>
          <p:cNvPr id="4" name="文本框 3">
            <a:extLst>
              <a:ext uri="{FF2B5EF4-FFF2-40B4-BE49-F238E27FC236}">
                <a16:creationId xmlns:a16="http://schemas.microsoft.com/office/drawing/2014/main" id="{1CD12A23-809E-4855-B8D1-5408267BF7FB}"/>
              </a:ext>
            </a:extLst>
          </p:cNvPr>
          <p:cNvSpPr txBox="1"/>
          <p:nvPr/>
        </p:nvSpPr>
        <p:spPr>
          <a:xfrm>
            <a:off x="5361166" y="1779241"/>
            <a:ext cx="5493026" cy="523220"/>
          </a:xfrm>
          <a:prstGeom prst="rect">
            <a:avLst/>
          </a:prstGeom>
          <a:noFill/>
        </p:spPr>
        <p:txBody>
          <a:bodyPr wrap="square" rtlCol="0">
            <a:spAutoFit/>
          </a:bodyPr>
          <a:lstStyle/>
          <a:p>
            <a:r>
              <a:rPr lang="zh-CN" altLang="en-US" sz="2800" dirty="0"/>
              <a:t>（</a:t>
            </a:r>
            <a:r>
              <a:rPr lang="en-US" altLang="zh-CN" sz="2800" b="1" dirty="0"/>
              <a:t>1,  </a:t>
            </a:r>
            <a:r>
              <a:rPr lang="en-US" altLang="zh-CN" sz="2800" b="1" dirty="0">
                <a:solidFill>
                  <a:srgbClr val="FF0000"/>
                </a:solidFill>
              </a:rPr>
              <a:t>3</a:t>
            </a:r>
            <a:r>
              <a:rPr lang="en-US" altLang="zh-CN" sz="2800" b="1" dirty="0"/>
              <a:t>,  4</a:t>
            </a:r>
            <a:r>
              <a:rPr lang="en-US" altLang="zh-CN" sz="2800" dirty="0"/>
              <a:t>,  6,  7,  8,  10,  13</a:t>
            </a:r>
            <a:r>
              <a:rPr lang="zh-CN" altLang="en-US" sz="2800" dirty="0"/>
              <a:t>）</a:t>
            </a:r>
          </a:p>
        </p:txBody>
      </p:sp>
      <p:cxnSp>
        <p:nvCxnSpPr>
          <p:cNvPr id="6" name="直接箭头连接符 5">
            <a:extLst>
              <a:ext uri="{FF2B5EF4-FFF2-40B4-BE49-F238E27FC236}">
                <a16:creationId xmlns:a16="http://schemas.microsoft.com/office/drawing/2014/main" id="{7892A878-BBAB-4022-A7BB-ED3EEFC7709E}"/>
              </a:ext>
            </a:extLst>
          </p:cNvPr>
          <p:cNvCxnSpPr/>
          <p:nvPr/>
        </p:nvCxnSpPr>
        <p:spPr>
          <a:xfrm flipV="1">
            <a:off x="6408269" y="2237124"/>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634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Binary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1"/>
            <a:ext cx="10515600" cy="2659756"/>
          </a:xfrm>
        </p:spPr>
        <p:txBody>
          <a:bodyPr>
            <a:normAutofit/>
          </a:bodyPr>
          <a:lstStyle/>
          <a:p>
            <a:r>
              <a:rPr lang="en-US" altLang="zh-CN" dirty="0">
                <a:solidFill>
                  <a:srgbClr val="000000"/>
                </a:solidFill>
                <a:latin typeface="Linux Libertine"/>
              </a:rPr>
              <a:t>For Ordered Sequence :</a:t>
            </a:r>
            <a:endParaRPr lang="en-US" altLang="zh-CN" b="0" i="0" dirty="0">
              <a:solidFill>
                <a:srgbClr val="000000"/>
              </a:solidFill>
              <a:effectLst/>
              <a:latin typeface="Linux Libertine"/>
            </a:endParaRPr>
          </a:p>
          <a:p>
            <a:pPr marL="0" indent="0">
              <a:buNone/>
            </a:pPr>
            <a:endParaRPr lang="en-US" altLang="zh-CN" b="0" i="0" dirty="0">
              <a:solidFill>
                <a:srgbClr val="000000"/>
              </a:solidFill>
              <a:effectLst/>
              <a:latin typeface="Linux Libertine"/>
            </a:endParaRPr>
          </a:p>
          <a:p>
            <a:r>
              <a:rPr lang="en-US" altLang="zh-CN" dirty="0"/>
              <a:t>Search: 4</a:t>
            </a:r>
          </a:p>
        </p:txBody>
      </p:sp>
      <p:sp>
        <p:nvSpPr>
          <p:cNvPr id="4" name="文本框 3">
            <a:extLst>
              <a:ext uri="{FF2B5EF4-FFF2-40B4-BE49-F238E27FC236}">
                <a16:creationId xmlns:a16="http://schemas.microsoft.com/office/drawing/2014/main" id="{1CD12A23-809E-4855-B8D1-5408267BF7FB}"/>
              </a:ext>
            </a:extLst>
          </p:cNvPr>
          <p:cNvSpPr txBox="1"/>
          <p:nvPr/>
        </p:nvSpPr>
        <p:spPr>
          <a:xfrm>
            <a:off x="5361166" y="1779241"/>
            <a:ext cx="5493026" cy="523220"/>
          </a:xfrm>
          <a:prstGeom prst="rect">
            <a:avLst/>
          </a:prstGeom>
          <a:noFill/>
        </p:spPr>
        <p:txBody>
          <a:bodyPr wrap="square" rtlCol="0">
            <a:spAutoFit/>
          </a:bodyPr>
          <a:lstStyle/>
          <a:p>
            <a:r>
              <a:rPr lang="zh-CN" altLang="en-US" sz="2800" dirty="0"/>
              <a:t>（</a:t>
            </a:r>
            <a:r>
              <a:rPr lang="en-US" altLang="zh-CN" sz="2800" dirty="0"/>
              <a:t>1,  3</a:t>
            </a:r>
            <a:r>
              <a:rPr lang="en-US" altLang="zh-CN" sz="2800" b="1" dirty="0"/>
              <a:t>,  4</a:t>
            </a:r>
            <a:r>
              <a:rPr lang="en-US" altLang="zh-CN" sz="2800" dirty="0"/>
              <a:t>,  6,  7,  8,  10,  13</a:t>
            </a:r>
            <a:r>
              <a:rPr lang="zh-CN" altLang="en-US" sz="2800" dirty="0"/>
              <a:t>）</a:t>
            </a:r>
          </a:p>
        </p:txBody>
      </p:sp>
      <p:cxnSp>
        <p:nvCxnSpPr>
          <p:cNvPr id="6" name="直接箭头连接符 5">
            <a:extLst>
              <a:ext uri="{FF2B5EF4-FFF2-40B4-BE49-F238E27FC236}">
                <a16:creationId xmlns:a16="http://schemas.microsoft.com/office/drawing/2014/main" id="{7892A878-BBAB-4022-A7BB-ED3EEFC7709E}"/>
              </a:ext>
            </a:extLst>
          </p:cNvPr>
          <p:cNvCxnSpPr/>
          <p:nvPr/>
        </p:nvCxnSpPr>
        <p:spPr>
          <a:xfrm flipV="1">
            <a:off x="6848844" y="2237124"/>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205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Binary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1"/>
            <a:ext cx="10515600" cy="2659756"/>
          </a:xfrm>
        </p:spPr>
        <p:txBody>
          <a:bodyPr>
            <a:normAutofit/>
          </a:bodyPr>
          <a:lstStyle/>
          <a:p>
            <a:r>
              <a:rPr lang="en-US" altLang="zh-CN" dirty="0">
                <a:solidFill>
                  <a:srgbClr val="000000"/>
                </a:solidFill>
                <a:latin typeface="Linux Libertine"/>
              </a:rPr>
              <a:t>For Ordered Sequence :</a:t>
            </a:r>
            <a:endParaRPr lang="en-US" altLang="zh-CN" b="0" i="0" dirty="0">
              <a:solidFill>
                <a:srgbClr val="000000"/>
              </a:solidFill>
              <a:effectLst/>
              <a:latin typeface="Linux Libertine"/>
            </a:endParaRPr>
          </a:p>
          <a:p>
            <a:pPr marL="0" indent="0">
              <a:buNone/>
            </a:pPr>
            <a:endParaRPr lang="en-US" altLang="zh-CN" b="0" i="0" dirty="0">
              <a:solidFill>
                <a:srgbClr val="000000"/>
              </a:solidFill>
              <a:effectLst/>
              <a:latin typeface="Linux Libertine"/>
            </a:endParaRPr>
          </a:p>
          <a:p>
            <a:r>
              <a:rPr lang="en-US" altLang="zh-CN" dirty="0"/>
              <a:t>Search: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5361166" y="1779241"/>
            <a:ext cx="5493026" cy="523220"/>
          </a:xfrm>
          <a:prstGeom prst="rect">
            <a:avLst/>
          </a:prstGeom>
          <a:noFill/>
        </p:spPr>
        <p:txBody>
          <a:bodyPr wrap="square" rtlCol="0">
            <a:spAutoFit/>
          </a:bodyPr>
          <a:lstStyle/>
          <a:p>
            <a:r>
              <a:rPr lang="zh-CN" altLang="en-US" sz="2800" dirty="0"/>
              <a:t>（</a:t>
            </a:r>
            <a:r>
              <a:rPr lang="en-US" altLang="zh-CN" sz="2800" dirty="0"/>
              <a:t>1,  3</a:t>
            </a:r>
            <a:r>
              <a:rPr lang="en-US" altLang="zh-CN" sz="2800" b="1" dirty="0"/>
              <a:t>,  </a:t>
            </a:r>
            <a:r>
              <a:rPr lang="en-US" altLang="zh-CN" sz="2800" dirty="0"/>
              <a:t>4,  </a:t>
            </a:r>
            <a:r>
              <a:rPr lang="en-US" altLang="zh-CN" sz="2800" b="1" dirty="0">
                <a:solidFill>
                  <a:srgbClr val="FF0000"/>
                </a:solidFill>
              </a:rPr>
              <a:t>6</a:t>
            </a:r>
            <a:r>
              <a:rPr lang="en-US" altLang="zh-CN" sz="2800" dirty="0"/>
              <a:t>,  7,  8,  10,  13</a:t>
            </a:r>
            <a:r>
              <a:rPr lang="zh-CN" altLang="en-US" sz="2800" dirty="0"/>
              <a:t>）</a:t>
            </a:r>
          </a:p>
        </p:txBody>
      </p:sp>
      <p:cxnSp>
        <p:nvCxnSpPr>
          <p:cNvPr id="6" name="直接箭头连接符 5">
            <a:extLst>
              <a:ext uri="{FF2B5EF4-FFF2-40B4-BE49-F238E27FC236}">
                <a16:creationId xmlns:a16="http://schemas.microsoft.com/office/drawing/2014/main" id="{7892A878-BBAB-4022-A7BB-ED3EEFC7709E}"/>
              </a:ext>
            </a:extLst>
          </p:cNvPr>
          <p:cNvCxnSpPr/>
          <p:nvPr/>
        </p:nvCxnSpPr>
        <p:spPr>
          <a:xfrm flipV="1">
            <a:off x="7289419" y="2228811"/>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66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3FD46-0CA1-4E6C-90C6-389358529934}"/>
              </a:ext>
            </a:extLst>
          </p:cNvPr>
          <p:cNvSpPr>
            <a:spLocks noGrp="1"/>
          </p:cNvSpPr>
          <p:nvPr>
            <p:ph idx="1"/>
          </p:nvPr>
        </p:nvSpPr>
        <p:spPr>
          <a:xfrm>
            <a:off x="766482" y="2430744"/>
            <a:ext cx="10659035" cy="1697503"/>
          </a:xfrm>
        </p:spPr>
        <p:txBody>
          <a:bodyPr>
            <a:normAutofit/>
          </a:bodyPr>
          <a:lstStyle/>
          <a:p>
            <a:pPr marL="0" indent="0" algn="ctr">
              <a:buNone/>
            </a:pPr>
            <a:r>
              <a:rPr lang="en-US" altLang="zh-CN" sz="9600" dirty="0">
                <a:solidFill>
                  <a:srgbClr val="00B050"/>
                </a:solidFill>
              </a:rPr>
              <a:t>Search</a:t>
            </a:r>
            <a:endParaRPr lang="zh-CN" altLang="en-US" sz="9600" dirty="0">
              <a:solidFill>
                <a:srgbClr val="00B050"/>
              </a:solidFill>
            </a:endParaRPr>
          </a:p>
        </p:txBody>
      </p:sp>
    </p:spTree>
    <p:extLst>
      <p:ext uri="{BB962C8B-B14F-4D97-AF65-F5344CB8AC3E}">
        <p14:creationId xmlns:p14="http://schemas.microsoft.com/office/powerpoint/2010/main" val="2506979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Binary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1"/>
            <a:ext cx="10515600" cy="2659756"/>
          </a:xfrm>
        </p:spPr>
        <p:txBody>
          <a:bodyPr>
            <a:normAutofit/>
          </a:bodyPr>
          <a:lstStyle/>
          <a:p>
            <a:r>
              <a:rPr lang="en-US" altLang="zh-CN" dirty="0">
                <a:solidFill>
                  <a:srgbClr val="000000"/>
                </a:solidFill>
                <a:latin typeface="Linux Libertine"/>
              </a:rPr>
              <a:t>For Ordered Sequence :</a:t>
            </a:r>
            <a:endParaRPr lang="en-US" altLang="zh-CN" b="0" i="0" dirty="0">
              <a:solidFill>
                <a:srgbClr val="000000"/>
              </a:solidFill>
              <a:effectLst/>
              <a:latin typeface="Linux Libertine"/>
            </a:endParaRPr>
          </a:p>
          <a:p>
            <a:pPr marL="0" indent="0">
              <a:buNone/>
            </a:pPr>
            <a:endParaRPr lang="en-US" altLang="zh-CN" b="0" i="0" dirty="0">
              <a:solidFill>
                <a:srgbClr val="000000"/>
              </a:solidFill>
              <a:effectLst/>
              <a:latin typeface="Linux Libertine"/>
            </a:endParaRPr>
          </a:p>
          <a:p>
            <a:r>
              <a:rPr lang="en-US" altLang="zh-CN" dirty="0"/>
              <a:t>Search: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5361166" y="1779241"/>
            <a:ext cx="5493026" cy="523220"/>
          </a:xfrm>
          <a:prstGeom prst="rect">
            <a:avLst/>
          </a:prstGeom>
          <a:noFill/>
        </p:spPr>
        <p:txBody>
          <a:bodyPr wrap="square" rtlCol="0">
            <a:spAutoFit/>
          </a:bodyPr>
          <a:lstStyle/>
          <a:p>
            <a:r>
              <a:rPr lang="zh-CN" altLang="en-US" sz="2800" dirty="0"/>
              <a:t>（</a:t>
            </a:r>
            <a:r>
              <a:rPr lang="en-US" altLang="zh-CN" sz="2800" b="1" dirty="0"/>
              <a:t>1,  3,  4,  </a:t>
            </a:r>
            <a:r>
              <a:rPr lang="en-US" altLang="zh-CN" sz="2800" dirty="0"/>
              <a:t>6,  7,  8,  10,  13</a:t>
            </a:r>
            <a:r>
              <a:rPr lang="zh-CN" altLang="en-US" sz="2800" dirty="0"/>
              <a:t>）</a:t>
            </a:r>
          </a:p>
        </p:txBody>
      </p:sp>
      <p:cxnSp>
        <p:nvCxnSpPr>
          <p:cNvPr id="6" name="直接箭头连接符 5">
            <a:extLst>
              <a:ext uri="{FF2B5EF4-FFF2-40B4-BE49-F238E27FC236}">
                <a16:creationId xmlns:a16="http://schemas.microsoft.com/office/drawing/2014/main" id="{7892A878-BBAB-4022-A7BB-ED3EEFC7709E}"/>
              </a:ext>
            </a:extLst>
          </p:cNvPr>
          <p:cNvCxnSpPr/>
          <p:nvPr/>
        </p:nvCxnSpPr>
        <p:spPr>
          <a:xfrm flipV="1">
            <a:off x="6366706" y="2212186"/>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962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Binary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1"/>
            <a:ext cx="10515600" cy="2659756"/>
          </a:xfrm>
        </p:spPr>
        <p:txBody>
          <a:bodyPr>
            <a:normAutofit/>
          </a:bodyPr>
          <a:lstStyle/>
          <a:p>
            <a:r>
              <a:rPr lang="en-US" altLang="zh-CN" dirty="0">
                <a:solidFill>
                  <a:srgbClr val="000000"/>
                </a:solidFill>
                <a:latin typeface="Linux Libertine"/>
              </a:rPr>
              <a:t>For Ordered Sequence :</a:t>
            </a:r>
            <a:endParaRPr lang="en-US" altLang="zh-CN" b="0" i="0" dirty="0">
              <a:solidFill>
                <a:srgbClr val="000000"/>
              </a:solidFill>
              <a:effectLst/>
              <a:latin typeface="Linux Libertine"/>
            </a:endParaRPr>
          </a:p>
          <a:p>
            <a:pPr marL="0" indent="0">
              <a:buNone/>
            </a:pPr>
            <a:endParaRPr lang="en-US" altLang="zh-CN" b="0" i="0" dirty="0">
              <a:solidFill>
                <a:srgbClr val="000000"/>
              </a:solidFill>
              <a:effectLst/>
              <a:latin typeface="Linux Libertine"/>
            </a:endParaRPr>
          </a:p>
          <a:p>
            <a:r>
              <a:rPr lang="en-US" altLang="zh-CN" dirty="0"/>
              <a:t>Search: 5   </a:t>
            </a:r>
          </a:p>
          <a:p>
            <a:r>
              <a:rPr lang="en-US" altLang="zh-CN" dirty="0"/>
              <a:t>Not found</a:t>
            </a:r>
          </a:p>
          <a:p>
            <a:endParaRPr lang="en-US" altLang="zh-CN" dirty="0"/>
          </a:p>
        </p:txBody>
      </p:sp>
      <p:sp>
        <p:nvSpPr>
          <p:cNvPr id="4" name="文本框 3">
            <a:extLst>
              <a:ext uri="{FF2B5EF4-FFF2-40B4-BE49-F238E27FC236}">
                <a16:creationId xmlns:a16="http://schemas.microsoft.com/office/drawing/2014/main" id="{1CD12A23-809E-4855-B8D1-5408267BF7FB}"/>
              </a:ext>
            </a:extLst>
          </p:cNvPr>
          <p:cNvSpPr txBox="1"/>
          <p:nvPr/>
        </p:nvSpPr>
        <p:spPr>
          <a:xfrm>
            <a:off x="5361166" y="1779241"/>
            <a:ext cx="5493026" cy="523220"/>
          </a:xfrm>
          <a:prstGeom prst="rect">
            <a:avLst/>
          </a:prstGeom>
          <a:noFill/>
        </p:spPr>
        <p:txBody>
          <a:bodyPr wrap="square" rtlCol="0">
            <a:spAutoFit/>
          </a:bodyPr>
          <a:lstStyle/>
          <a:p>
            <a:r>
              <a:rPr lang="zh-CN" altLang="en-US" sz="2800" dirty="0"/>
              <a:t>（</a:t>
            </a:r>
            <a:r>
              <a:rPr lang="en-US" altLang="zh-CN" sz="2800" dirty="0"/>
              <a:t>1,  3</a:t>
            </a:r>
            <a:r>
              <a:rPr lang="en-US" altLang="zh-CN" sz="2800" b="1" dirty="0"/>
              <a:t>,  4,  </a:t>
            </a:r>
            <a:r>
              <a:rPr lang="en-US" altLang="zh-CN" sz="2800" dirty="0"/>
              <a:t>6,  7,  8,  10,  13</a:t>
            </a:r>
            <a:r>
              <a:rPr lang="zh-CN" altLang="en-US" sz="2800" dirty="0"/>
              <a:t>）</a:t>
            </a:r>
          </a:p>
        </p:txBody>
      </p:sp>
      <p:cxnSp>
        <p:nvCxnSpPr>
          <p:cNvPr id="6" name="直接箭头连接符 5">
            <a:extLst>
              <a:ext uri="{FF2B5EF4-FFF2-40B4-BE49-F238E27FC236}">
                <a16:creationId xmlns:a16="http://schemas.microsoft.com/office/drawing/2014/main" id="{7892A878-BBAB-4022-A7BB-ED3EEFC7709E}"/>
              </a:ext>
            </a:extLst>
          </p:cNvPr>
          <p:cNvCxnSpPr/>
          <p:nvPr/>
        </p:nvCxnSpPr>
        <p:spPr>
          <a:xfrm flipV="1">
            <a:off x="6865470" y="2237124"/>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157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solidFill>
                  <a:srgbClr val="00B050"/>
                </a:solidFill>
              </a:rPr>
              <a:t>Binary Search</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39"/>
            <a:ext cx="10515600" cy="4628285"/>
          </a:xfrm>
        </p:spPr>
        <p:txBody>
          <a:bodyPr>
            <a:normAutofit fontScale="92500" lnSpcReduction="10000"/>
          </a:bodyPr>
          <a:lstStyle/>
          <a:p>
            <a:r>
              <a:rPr lang="en-US" altLang="zh-CN" dirty="0">
                <a:solidFill>
                  <a:srgbClr val="000000"/>
                </a:solidFill>
                <a:latin typeface="Linux Libertine"/>
              </a:rPr>
              <a:t>For Ordered Sequence :</a:t>
            </a:r>
            <a:endParaRPr lang="en-US" altLang="zh-CN" b="0" i="0" dirty="0">
              <a:solidFill>
                <a:srgbClr val="000000"/>
              </a:solidFill>
              <a:effectLst/>
              <a:latin typeface="Linux Libertine"/>
            </a:endParaRPr>
          </a:p>
          <a:p>
            <a:pPr marL="0" indent="0">
              <a:buNone/>
            </a:pPr>
            <a:endParaRPr lang="en-US" altLang="zh-CN" b="0" i="0" dirty="0">
              <a:solidFill>
                <a:srgbClr val="000000"/>
              </a:solidFill>
              <a:effectLst/>
              <a:latin typeface="Linux Libertine"/>
            </a:endParaRPr>
          </a:p>
          <a:p>
            <a:r>
              <a:rPr lang="en-US" altLang="zh-CN" dirty="0"/>
              <a:t>Search: 5</a:t>
            </a:r>
          </a:p>
          <a:p>
            <a:r>
              <a:rPr lang="en-US" altLang="zh-CN" dirty="0"/>
              <a:t>Very fast:  O(log</a:t>
            </a:r>
            <a:r>
              <a:rPr lang="en-US" altLang="zh-CN" baseline="-25000" dirty="0"/>
              <a:t>2</a:t>
            </a:r>
            <a:r>
              <a:rPr lang="en-US" altLang="zh-CN" dirty="0"/>
              <a:t>n)</a:t>
            </a:r>
          </a:p>
          <a:p>
            <a:pPr marL="0" indent="0">
              <a:buNone/>
            </a:pPr>
            <a:endParaRPr lang="en-US" altLang="zh-CN" dirty="0"/>
          </a:p>
          <a:p>
            <a:pPr marL="0" indent="0">
              <a:buNone/>
            </a:pPr>
            <a:r>
              <a:rPr lang="en-US" altLang="zh-CN" dirty="0"/>
              <a:t>n</a:t>
            </a:r>
          </a:p>
          <a:p>
            <a:pPr marL="0" indent="0">
              <a:buNone/>
            </a:pPr>
            <a:r>
              <a:rPr lang="en-US" altLang="zh-CN" dirty="0"/>
              <a:t>n/2</a:t>
            </a:r>
          </a:p>
          <a:p>
            <a:pPr marL="0" indent="0">
              <a:buNone/>
            </a:pPr>
            <a:r>
              <a:rPr lang="en-US" altLang="zh-CN" dirty="0"/>
              <a:t>n/2</a:t>
            </a:r>
            <a:r>
              <a:rPr lang="en-US" altLang="zh-CN" baseline="30000" dirty="0"/>
              <a:t>2</a:t>
            </a:r>
            <a:endParaRPr lang="en-US" altLang="zh-CN" dirty="0"/>
          </a:p>
          <a:p>
            <a:pPr marL="0" indent="0">
              <a:buNone/>
            </a:pPr>
            <a:r>
              <a:rPr lang="en-US" altLang="zh-CN" dirty="0"/>
              <a:t>…</a:t>
            </a:r>
          </a:p>
          <a:p>
            <a:pPr marL="0" indent="0">
              <a:buNone/>
            </a:pPr>
            <a:r>
              <a:rPr lang="en-US" altLang="zh-CN" dirty="0"/>
              <a:t>n/2</a:t>
            </a:r>
            <a:r>
              <a:rPr lang="en-US" altLang="zh-CN" baseline="30000" dirty="0"/>
              <a:t>k</a:t>
            </a:r>
            <a:r>
              <a:rPr lang="en-US" altLang="zh-CN" dirty="0"/>
              <a:t>&lt;=1</a:t>
            </a:r>
          </a:p>
        </p:txBody>
      </p:sp>
      <p:sp>
        <p:nvSpPr>
          <p:cNvPr id="4" name="文本框 3">
            <a:extLst>
              <a:ext uri="{FF2B5EF4-FFF2-40B4-BE49-F238E27FC236}">
                <a16:creationId xmlns:a16="http://schemas.microsoft.com/office/drawing/2014/main" id="{1CD12A23-809E-4855-B8D1-5408267BF7FB}"/>
              </a:ext>
            </a:extLst>
          </p:cNvPr>
          <p:cNvSpPr txBox="1"/>
          <p:nvPr/>
        </p:nvSpPr>
        <p:spPr>
          <a:xfrm>
            <a:off x="5361166" y="1779241"/>
            <a:ext cx="5493026" cy="523220"/>
          </a:xfrm>
          <a:prstGeom prst="rect">
            <a:avLst/>
          </a:prstGeom>
          <a:noFill/>
        </p:spPr>
        <p:txBody>
          <a:bodyPr wrap="square" rtlCol="0">
            <a:spAutoFit/>
          </a:bodyPr>
          <a:lstStyle/>
          <a:p>
            <a:r>
              <a:rPr lang="zh-CN" altLang="en-US" sz="2800" dirty="0"/>
              <a:t>（</a:t>
            </a:r>
            <a:r>
              <a:rPr lang="en-US" altLang="zh-CN" sz="2800" dirty="0"/>
              <a:t>1,  3</a:t>
            </a:r>
            <a:r>
              <a:rPr lang="en-US" altLang="zh-CN" sz="2800" b="1" dirty="0"/>
              <a:t>,  </a:t>
            </a:r>
            <a:r>
              <a:rPr lang="en-US" altLang="zh-CN" sz="2800" dirty="0"/>
              <a:t>4</a:t>
            </a:r>
            <a:r>
              <a:rPr lang="en-US" altLang="zh-CN" sz="2800" b="1" dirty="0"/>
              <a:t>,  </a:t>
            </a:r>
            <a:r>
              <a:rPr lang="en-US" altLang="zh-CN" sz="2800" dirty="0"/>
              <a:t>6,  7,  8,  10,  13</a:t>
            </a:r>
            <a:r>
              <a:rPr lang="zh-CN" altLang="en-US" sz="2800" dirty="0"/>
              <a:t>）</a:t>
            </a:r>
          </a:p>
        </p:txBody>
      </p:sp>
      <p:sp>
        <p:nvSpPr>
          <p:cNvPr id="5" name="Arrow: Right 4">
            <a:extLst>
              <a:ext uri="{FF2B5EF4-FFF2-40B4-BE49-F238E27FC236}">
                <a16:creationId xmlns:a16="http://schemas.microsoft.com/office/drawing/2014/main" id="{64E3C30F-EB9B-4D1F-B037-F3D2882DA85A}"/>
              </a:ext>
            </a:extLst>
          </p:cNvPr>
          <p:cNvSpPr/>
          <p:nvPr/>
        </p:nvSpPr>
        <p:spPr>
          <a:xfrm>
            <a:off x="2575111" y="5849470"/>
            <a:ext cx="954742" cy="262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687C2D0C-143B-4327-8FBD-E1B5FD9D5C1A}"/>
              </a:ext>
            </a:extLst>
          </p:cNvPr>
          <p:cNvSpPr txBox="1"/>
          <p:nvPr/>
        </p:nvSpPr>
        <p:spPr>
          <a:xfrm>
            <a:off x="3731560" y="5718968"/>
            <a:ext cx="1216958" cy="523220"/>
          </a:xfrm>
          <a:prstGeom prst="rect">
            <a:avLst/>
          </a:prstGeom>
          <a:noFill/>
        </p:spPr>
        <p:txBody>
          <a:bodyPr wrap="square" rtlCol="0">
            <a:spAutoFit/>
          </a:bodyPr>
          <a:lstStyle/>
          <a:p>
            <a:r>
              <a:rPr lang="en-US" altLang="zh-CN" sz="2800" dirty="0">
                <a:latin typeface="Roboto" panose="02000000000000000000" pitchFamily="2" charset="0"/>
                <a:ea typeface="Roboto" panose="02000000000000000000" pitchFamily="2" charset="0"/>
              </a:rPr>
              <a:t>2</a:t>
            </a:r>
            <a:r>
              <a:rPr lang="en-US" altLang="zh-CN" sz="2800" baseline="30000" dirty="0">
                <a:latin typeface="Roboto" panose="02000000000000000000" pitchFamily="2" charset="0"/>
                <a:ea typeface="Roboto" panose="02000000000000000000" pitchFamily="2" charset="0"/>
              </a:rPr>
              <a:t>k</a:t>
            </a:r>
            <a:r>
              <a:rPr lang="en-US" altLang="zh-CN" sz="2800" dirty="0">
                <a:latin typeface="Roboto" panose="02000000000000000000" pitchFamily="2" charset="0"/>
                <a:ea typeface="Roboto" panose="02000000000000000000" pitchFamily="2" charset="0"/>
              </a:rPr>
              <a:t>&gt;=n </a:t>
            </a:r>
            <a:endParaRPr lang="zh-CN" altLang="en-US" sz="2800" dirty="0">
              <a:latin typeface="Roboto" panose="02000000000000000000" pitchFamily="2" charset="0"/>
            </a:endParaRPr>
          </a:p>
        </p:txBody>
      </p:sp>
      <p:sp>
        <p:nvSpPr>
          <p:cNvPr id="9" name="Arrow: Right 8">
            <a:extLst>
              <a:ext uri="{FF2B5EF4-FFF2-40B4-BE49-F238E27FC236}">
                <a16:creationId xmlns:a16="http://schemas.microsoft.com/office/drawing/2014/main" id="{339E0966-428C-4B74-B205-B49691F51983}"/>
              </a:ext>
            </a:extLst>
          </p:cNvPr>
          <p:cNvSpPr/>
          <p:nvPr/>
        </p:nvSpPr>
        <p:spPr>
          <a:xfrm>
            <a:off x="5000064" y="5856705"/>
            <a:ext cx="954742" cy="262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6E76F024-6A01-44A3-8FD3-36B96796A541}"/>
              </a:ext>
            </a:extLst>
          </p:cNvPr>
          <p:cNvSpPr txBox="1"/>
          <p:nvPr/>
        </p:nvSpPr>
        <p:spPr>
          <a:xfrm>
            <a:off x="6156513" y="5726203"/>
            <a:ext cx="1918446" cy="523220"/>
          </a:xfrm>
          <a:prstGeom prst="rect">
            <a:avLst/>
          </a:prstGeom>
          <a:noFill/>
        </p:spPr>
        <p:txBody>
          <a:bodyPr wrap="square" rtlCol="0">
            <a:spAutoFit/>
          </a:bodyPr>
          <a:lstStyle/>
          <a:p>
            <a:r>
              <a:rPr lang="en-US" altLang="zh-CN" sz="2800" dirty="0">
                <a:latin typeface="Roboto" panose="02000000000000000000" pitchFamily="2" charset="0"/>
                <a:ea typeface="Roboto" panose="02000000000000000000" pitchFamily="2" charset="0"/>
              </a:rPr>
              <a:t>k&gt;=log</a:t>
            </a:r>
            <a:r>
              <a:rPr lang="en-US" altLang="zh-CN" sz="2800" baseline="-25000" dirty="0">
                <a:latin typeface="Roboto" panose="02000000000000000000" pitchFamily="2" charset="0"/>
                <a:ea typeface="Roboto" panose="02000000000000000000" pitchFamily="2" charset="0"/>
              </a:rPr>
              <a:t>2</a:t>
            </a:r>
            <a:r>
              <a:rPr lang="en-US" altLang="zh-CN" sz="2800" dirty="0">
                <a:latin typeface="Roboto" panose="02000000000000000000" pitchFamily="2" charset="0"/>
                <a:ea typeface="Roboto" panose="02000000000000000000" pitchFamily="2" charset="0"/>
              </a:rPr>
              <a:t>n </a:t>
            </a:r>
            <a:endParaRPr lang="zh-CN" altLang="en-US" sz="2800" dirty="0">
              <a:latin typeface="Roboto" panose="02000000000000000000" pitchFamily="2" charset="0"/>
            </a:endParaRPr>
          </a:p>
        </p:txBody>
      </p:sp>
    </p:spTree>
    <p:extLst>
      <p:ext uri="{BB962C8B-B14F-4D97-AF65-F5344CB8AC3E}">
        <p14:creationId xmlns:p14="http://schemas.microsoft.com/office/powerpoint/2010/main" val="226321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t>sorted Sequence</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1"/>
            <a:ext cx="10515600" cy="2659756"/>
          </a:xfrm>
        </p:spPr>
        <p:txBody>
          <a:bodyPr>
            <a:normAutofit/>
          </a:bodyPr>
          <a:lstStyle/>
          <a:p>
            <a:r>
              <a:rPr lang="en-US" altLang="zh-CN" dirty="0">
                <a:solidFill>
                  <a:srgbClr val="000000"/>
                </a:solidFill>
                <a:latin typeface="Linux Libertine"/>
              </a:rPr>
              <a:t>Insert/delete </a:t>
            </a:r>
            <a:r>
              <a:rPr lang="zh-CN" altLang="en-US" dirty="0">
                <a:solidFill>
                  <a:srgbClr val="000000"/>
                </a:solidFill>
                <a:latin typeface="Linux Libertine"/>
              </a:rPr>
              <a:t>插入</a:t>
            </a:r>
            <a:r>
              <a:rPr lang="en-US" altLang="zh-CN" dirty="0">
                <a:solidFill>
                  <a:srgbClr val="000000"/>
                </a:solidFill>
                <a:latin typeface="Linux Libertine"/>
              </a:rPr>
              <a:t>/</a:t>
            </a:r>
            <a:r>
              <a:rPr lang="zh-CN" altLang="en-US" dirty="0">
                <a:solidFill>
                  <a:srgbClr val="000000"/>
                </a:solidFill>
                <a:latin typeface="Linux Libertine"/>
              </a:rPr>
              <a:t>删除</a:t>
            </a:r>
            <a:r>
              <a:rPr lang="en-US" altLang="zh-CN" dirty="0">
                <a:solidFill>
                  <a:srgbClr val="000000"/>
                </a:solidFill>
                <a:latin typeface="Linux Libertine"/>
              </a:rPr>
              <a:t>:</a:t>
            </a:r>
            <a:endParaRPr lang="en-US" altLang="zh-CN" b="0" i="0" dirty="0">
              <a:solidFill>
                <a:srgbClr val="000000"/>
              </a:solidFill>
              <a:effectLst/>
              <a:latin typeface="Linux Libertine"/>
            </a:endParaRPr>
          </a:p>
          <a:p>
            <a:pPr marL="0" indent="0">
              <a:buNone/>
            </a:pPr>
            <a:r>
              <a:rPr lang="en-US" altLang="zh-CN" b="0" i="0" dirty="0">
                <a:solidFill>
                  <a:srgbClr val="000000"/>
                </a:solidFill>
                <a:effectLst/>
                <a:latin typeface="Linux Libertine"/>
              </a:rPr>
              <a:t>  </a:t>
            </a:r>
          </a:p>
          <a:p>
            <a:r>
              <a:rPr lang="en-US" altLang="zh-CN" dirty="0"/>
              <a:t>Insert: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5361166" y="1779241"/>
            <a:ext cx="5493026" cy="523220"/>
          </a:xfrm>
          <a:prstGeom prst="rect">
            <a:avLst/>
          </a:prstGeom>
          <a:noFill/>
        </p:spPr>
        <p:txBody>
          <a:bodyPr wrap="square" rtlCol="0">
            <a:spAutoFit/>
          </a:bodyPr>
          <a:lstStyle/>
          <a:p>
            <a:r>
              <a:rPr lang="zh-CN" altLang="en-US" sz="2800" dirty="0"/>
              <a:t>（</a:t>
            </a:r>
            <a:r>
              <a:rPr lang="en-US" altLang="zh-CN" sz="2800" dirty="0"/>
              <a:t>1,  3</a:t>
            </a:r>
            <a:r>
              <a:rPr lang="en-US" altLang="zh-CN" sz="2800" b="1" dirty="0"/>
              <a:t>,  </a:t>
            </a:r>
            <a:r>
              <a:rPr lang="en-US" altLang="zh-CN" sz="2800" dirty="0"/>
              <a:t>4</a:t>
            </a:r>
            <a:r>
              <a:rPr lang="en-US" altLang="zh-CN" sz="2800" b="1" dirty="0"/>
              <a:t>,  </a:t>
            </a:r>
            <a:r>
              <a:rPr lang="en-US" altLang="zh-CN" sz="2800" dirty="0"/>
              <a:t>6,  7,  8,  10,  13</a:t>
            </a:r>
            <a:r>
              <a:rPr lang="zh-CN" altLang="en-US" sz="2800" dirty="0"/>
              <a:t>）</a:t>
            </a:r>
          </a:p>
        </p:txBody>
      </p:sp>
      <p:sp>
        <p:nvSpPr>
          <p:cNvPr id="5" name="弧形 4">
            <a:extLst>
              <a:ext uri="{FF2B5EF4-FFF2-40B4-BE49-F238E27FC236}">
                <a16:creationId xmlns:a16="http://schemas.microsoft.com/office/drawing/2014/main" id="{2102CFC9-5D18-4E24-82D9-48EE30F37E48}"/>
              </a:ext>
            </a:extLst>
          </p:cNvPr>
          <p:cNvSpPr/>
          <p:nvPr/>
        </p:nvSpPr>
        <p:spPr>
          <a:xfrm rot="5400000">
            <a:off x="9306279" y="1802428"/>
            <a:ext cx="822960" cy="523220"/>
          </a:xfrm>
          <a:prstGeom prst="arc">
            <a:avLst>
              <a:gd name="adj1" fmla="val 18297342"/>
              <a:gd name="adj2" fmla="val 3058828"/>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911922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t>sorted Sequence</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1"/>
            <a:ext cx="10515600" cy="2659756"/>
          </a:xfrm>
        </p:spPr>
        <p:txBody>
          <a:bodyPr>
            <a:normAutofit/>
          </a:bodyPr>
          <a:lstStyle/>
          <a:p>
            <a:r>
              <a:rPr lang="en-US" altLang="zh-CN" dirty="0">
                <a:solidFill>
                  <a:srgbClr val="000000"/>
                </a:solidFill>
                <a:latin typeface="Linux Libertine"/>
              </a:rPr>
              <a:t>Insert/delete </a:t>
            </a:r>
            <a:r>
              <a:rPr lang="zh-CN" altLang="en-US" dirty="0">
                <a:solidFill>
                  <a:srgbClr val="000000"/>
                </a:solidFill>
                <a:latin typeface="Linux Libertine"/>
              </a:rPr>
              <a:t>插入</a:t>
            </a:r>
            <a:r>
              <a:rPr lang="en-US" altLang="zh-CN" dirty="0">
                <a:solidFill>
                  <a:srgbClr val="000000"/>
                </a:solidFill>
                <a:latin typeface="Linux Libertine"/>
              </a:rPr>
              <a:t>/</a:t>
            </a:r>
            <a:r>
              <a:rPr lang="zh-CN" altLang="en-US" dirty="0">
                <a:solidFill>
                  <a:srgbClr val="000000"/>
                </a:solidFill>
                <a:latin typeface="Linux Libertine"/>
              </a:rPr>
              <a:t>删除</a:t>
            </a:r>
            <a:r>
              <a:rPr lang="en-US" altLang="zh-CN" dirty="0">
                <a:solidFill>
                  <a:srgbClr val="000000"/>
                </a:solidFill>
                <a:latin typeface="Linux Libertine"/>
              </a:rPr>
              <a:t>:</a:t>
            </a:r>
            <a:endParaRPr lang="en-US" altLang="zh-CN" b="0" i="0" dirty="0">
              <a:solidFill>
                <a:srgbClr val="000000"/>
              </a:solidFill>
              <a:effectLst/>
              <a:latin typeface="Linux Libertine"/>
            </a:endParaRPr>
          </a:p>
          <a:p>
            <a:pPr marL="0" indent="0">
              <a:buNone/>
            </a:pPr>
            <a:r>
              <a:rPr lang="en-US" altLang="zh-CN" b="0" i="0" dirty="0">
                <a:solidFill>
                  <a:srgbClr val="000000"/>
                </a:solidFill>
                <a:effectLst/>
                <a:latin typeface="Linux Libertine"/>
              </a:rPr>
              <a:t>  </a:t>
            </a:r>
          </a:p>
          <a:p>
            <a:r>
              <a:rPr lang="en-US" altLang="zh-CN" dirty="0"/>
              <a:t>Insert: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5361166" y="1779241"/>
            <a:ext cx="5493026" cy="523220"/>
          </a:xfrm>
          <a:prstGeom prst="rect">
            <a:avLst/>
          </a:prstGeom>
          <a:noFill/>
        </p:spPr>
        <p:txBody>
          <a:bodyPr wrap="square" rtlCol="0">
            <a:spAutoFit/>
          </a:bodyPr>
          <a:lstStyle/>
          <a:p>
            <a:r>
              <a:rPr lang="zh-CN" altLang="en-US" sz="2800" dirty="0"/>
              <a:t>（</a:t>
            </a:r>
            <a:r>
              <a:rPr lang="en-US" altLang="zh-CN" sz="2800" dirty="0"/>
              <a:t>1,  3</a:t>
            </a:r>
            <a:r>
              <a:rPr lang="en-US" altLang="zh-CN" sz="2800" b="1" dirty="0"/>
              <a:t>,  </a:t>
            </a:r>
            <a:r>
              <a:rPr lang="en-US" altLang="zh-CN" sz="2800" dirty="0"/>
              <a:t>4</a:t>
            </a:r>
            <a:r>
              <a:rPr lang="en-US" altLang="zh-CN" sz="2800" b="1" dirty="0"/>
              <a:t>,  </a:t>
            </a:r>
            <a:r>
              <a:rPr lang="en-US" altLang="zh-CN" sz="2800" dirty="0"/>
              <a:t>6,  7,  8,  10,     ,   13</a:t>
            </a:r>
            <a:r>
              <a:rPr lang="zh-CN" altLang="en-US" sz="2800" dirty="0"/>
              <a:t>）</a:t>
            </a:r>
          </a:p>
        </p:txBody>
      </p:sp>
      <p:sp>
        <p:nvSpPr>
          <p:cNvPr id="5" name="弧形 4">
            <a:extLst>
              <a:ext uri="{FF2B5EF4-FFF2-40B4-BE49-F238E27FC236}">
                <a16:creationId xmlns:a16="http://schemas.microsoft.com/office/drawing/2014/main" id="{0127B983-1C47-4786-A9A0-DCF6C9F9B2B8}"/>
              </a:ext>
            </a:extLst>
          </p:cNvPr>
          <p:cNvSpPr/>
          <p:nvPr/>
        </p:nvSpPr>
        <p:spPr>
          <a:xfrm rot="5400000">
            <a:off x="8649574" y="1840558"/>
            <a:ext cx="822960" cy="523220"/>
          </a:xfrm>
          <a:prstGeom prst="arc">
            <a:avLst>
              <a:gd name="adj1" fmla="val 18297342"/>
              <a:gd name="adj2" fmla="val 3058828"/>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123629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t>sorted Sequence</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1"/>
            <a:ext cx="10515600" cy="2659756"/>
          </a:xfrm>
        </p:spPr>
        <p:txBody>
          <a:bodyPr>
            <a:normAutofit/>
          </a:bodyPr>
          <a:lstStyle/>
          <a:p>
            <a:r>
              <a:rPr lang="en-US" altLang="zh-CN" dirty="0">
                <a:solidFill>
                  <a:srgbClr val="000000"/>
                </a:solidFill>
                <a:latin typeface="Linux Libertine"/>
              </a:rPr>
              <a:t>Insert/delete </a:t>
            </a:r>
            <a:r>
              <a:rPr lang="zh-CN" altLang="en-US" dirty="0">
                <a:solidFill>
                  <a:srgbClr val="000000"/>
                </a:solidFill>
                <a:latin typeface="Linux Libertine"/>
              </a:rPr>
              <a:t>插入</a:t>
            </a:r>
            <a:r>
              <a:rPr lang="en-US" altLang="zh-CN" dirty="0">
                <a:solidFill>
                  <a:srgbClr val="000000"/>
                </a:solidFill>
                <a:latin typeface="Linux Libertine"/>
              </a:rPr>
              <a:t>/</a:t>
            </a:r>
            <a:r>
              <a:rPr lang="zh-CN" altLang="en-US" dirty="0">
                <a:solidFill>
                  <a:srgbClr val="000000"/>
                </a:solidFill>
                <a:latin typeface="Linux Libertine"/>
              </a:rPr>
              <a:t>删除</a:t>
            </a:r>
            <a:r>
              <a:rPr lang="en-US" altLang="zh-CN" dirty="0">
                <a:solidFill>
                  <a:srgbClr val="000000"/>
                </a:solidFill>
                <a:latin typeface="Linux Libertine"/>
              </a:rPr>
              <a:t>:</a:t>
            </a:r>
            <a:endParaRPr lang="en-US" altLang="zh-CN" b="0" i="0" dirty="0">
              <a:solidFill>
                <a:srgbClr val="000000"/>
              </a:solidFill>
              <a:effectLst/>
              <a:latin typeface="Linux Libertine"/>
            </a:endParaRPr>
          </a:p>
          <a:p>
            <a:pPr marL="0" indent="0">
              <a:buNone/>
            </a:pPr>
            <a:r>
              <a:rPr lang="en-US" altLang="zh-CN" b="0" i="0" dirty="0">
                <a:solidFill>
                  <a:srgbClr val="000000"/>
                </a:solidFill>
                <a:effectLst/>
                <a:latin typeface="Linux Libertine"/>
              </a:rPr>
              <a:t>  </a:t>
            </a:r>
          </a:p>
          <a:p>
            <a:r>
              <a:rPr lang="en-US" altLang="zh-CN" dirty="0"/>
              <a:t>Insert: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5361166" y="1779241"/>
            <a:ext cx="5493026" cy="523220"/>
          </a:xfrm>
          <a:prstGeom prst="rect">
            <a:avLst/>
          </a:prstGeom>
          <a:noFill/>
        </p:spPr>
        <p:txBody>
          <a:bodyPr wrap="square" rtlCol="0">
            <a:spAutoFit/>
          </a:bodyPr>
          <a:lstStyle/>
          <a:p>
            <a:r>
              <a:rPr lang="zh-CN" altLang="en-US" sz="2800" dirty="0"/>
              <a:t>（</a:t>
            </a:r>
            <a:r>
              <a:rPr lang="en-US" altLang="zh-CN" sz="2800" dirty="0"/>
              <a:t>1,  3</a:t>
            </a:r>
            <a:r>
              <a:rPr lang="en-US" altLang="zh-CN" sz="2800" b="1" dirty="0"/>
              <a:t>,  </a:t>
            </a:r>
            <a:r>
              <a:rPr lang="en-US" altLang="zh-CN" sz="2800" dirty="0"/>
              <a:t>4</a:t>
            </a:r>
            <a:r>
              <a:rPr lang="en-US" altLang="zh-CN" sz="2800" b="1" dirty="0"/>
              <a:t>,  </a:t>
            </a:r>
            <a:r>
              <a:rPr lang="en-US" altLang="zh-CN" sz="2800" dirty="0"/>
              <a:t>6,  7,  8,     ,  10 ,   13</a:t>
            </a:r>
            <a:r>
              <a:rPr lang="zh-CN" altLang="en-US" sz="2800" dirty="0"/>
              <a:t>）</a:t>
            </a:r>
          </a:p>
        </p:txBody>
      </p:sp>
      <p:sp>
        <p:nvSpPr>
          <p:cNvPr id="5" name="弧形 4">
            <a:extLst>
              <a:ext uri="{FF2B5EF4-FFF2-40B4-BE49-F238E27FC236}">
                <a16:creationId xmlns:a16="http://schemas.microsoft.com/office/drawing/2014/main" id="{0127B983-1C47-4786-A9A0-DCF6C9F9B2B8}"/>
              </a:ext>
            </a:extLst>
          </p:cNvPr>
          <p:cNvSpPr/>
          <p:nvPr/>
        </p:nvSpPr>
        <p:spPr>
          <a:xfrm rot="5400000">
            <a:off x="8034432" y="1840558"/>
            <a:ext cx="822960" cy="523220"/>
          </a:xfrm>
          <a:prstGeom prst="arc">
            <a:avLst>
              <a:gd name="adj1" fmla="val 18297342"/>
              <a:gd name="adj2" fmla="val 3058828"/>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54372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t>sorted Sequence</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1"/>
            <a:ext cx="10515600" cy="2659756"/>
          </a:xfrm>
        </p:spPr>
        <p:txBody>
          <a:bodyPr>
            <a:normAutofit/>
          </a:bodyPr>
          <a:lstStyle/>
          <a:p>
            <a:r>
              <a:rPr lang="en-US" altLang="zh-CN" dirty="0">
                <a:solidFill>
                  <a:srgbClr val="000000"/>
                </a:solidFill>
                <a:latin typeface="Linux Libertine"/>
              </a:rPr>
              <a:t>Insert/delete </a:t>
            </a:r>
            <a:r>
              <a:rPr lang="zh-CN" altLang="en-US" dirty="0">
                <a:solidFill>
                  <a:srgbClr val="000000"/>
                </a:solidFill>
                <a:latin typeface="Linux Libertine"/>
              </a:rPr>
              <a:t>插入</a:t>
            </a:r>
            <a:r>
              <a:rPr lang="en-US" altLang="zh-CN" dirty="0">
                <a:solidFill>
                  <a:srgbClr val="000000"/>
                </a:solidFill>
                <a:latin typeface="Linux Libertine"/>
              </a:rPr>
              <a:t>/</a:t>
            </a:r>
            <a:r>
              <a:rPr lang="zh-CN" altLang="en-US" dirty="0">
                <a:solidFill>
                  <a:srgbClr val="000000"/>
                </a:solidFill>
                <a:latin typeface="Linux Libertine"/>
              </a:rPr>
              <a:t>删除</a:t>
            </a:r>
            <a:r>
              <a:rPr lang="en-US" altLang="zh-CN" dirty="0">
                <a:solidFill>
                  <a:srgbClr val="000000"/>
                </a:solidFill>
                <a:latin typeface="Linux Libertine"/>
              </a:rPr>
              <a:t>:</a:t>
            </a:r>
            <a:endParaRPr lang="en-US" altLang="zh-CN" b="0" i="0" dirty="0">
              <a:solidFill>
                <a:srgbClr val="000000"/>
              </a:solidFill>
              <a:effectLst/>
              <a:latin typeface="Linux Libertine"/>
            </a:endParaRPr>
          </a:p>
          <a:p>
            <a:pPr marL="0" indent="0">
              <a:buNone/>
            </a:pPr>
            <a:r>
              <a:rPr lang="en-US" altLang="zh-CN" b="0" i="0" dirty="0">
                <a:solidFill>
                  <a:srgbClr val="000000"/>
                </a:solidFill>
                <a:effectLst/>
                <a:latin typeface="Linux Libertine"/>
              </a:rPr>
              <a:t>  </a:t>
            </a:r>
          </a:p>
          <a:p>
            <a:r>
              <a:rPr lang="en-US" altLang="zh-CN" dirty="0"/>
              <a:t>Insert: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5361166" y="1779241"/>
            <a:ext cx="5493026" cy="523220"/>
          </a:xfrm>
          <a:prstGeom prst="rect">
            <a:avLst/>
          </a:prstGeom>
          <a:noFill/>
        </p:spPr>
        <p:txBody>
          <a:bodyPr wrap="square" rtlCol="0">
            <a:spAutoFit/>
          </a:bodyPr>
          <a:lstStyle/>
          <a:p>
            <a:r>
              <a:rPr lang="zh-CN" altLang="en-US" sz="2800" dirty="0"/>
              <a:t>（</a:t>
            </a:r>
            <a:r>
              <a:rPr lang="en-US" altLang="zh-CN" sz="2800" dirty="0"/>
              <a:t>1,  3</a:t>
            </a:r>
            <a:r>
              <a:rPr lang="en-US" altLang="zh-CN" sz="2800" b="1" dirty="0"/>
              <a:t>,  </a:t>
            </a:r>
            <a:r>
              <a:rPr lang="en-US" altLang="zh-CN" sz="2800" dirty="0"/>
              <a:t>4</a:t>
            </a:r>
            <a:r>
              <a:rPr lang="en-US" altLang="zh-CN" sz="2800" b="1" dirty="0"/>
              <a:t>,  </a:t>
            </a:r>
            <a:r>
              <a:rPr lang="en-US" altLang="zh-CN" sz="2800" dirty="0"/>
              <a:t>6,  7,   ,  8  ,  10 ,   13</a:t>
            </a:r>
            <a:r>
              <a:rPr lang="zh-CN" altLang="en-US" sz="2800" dirty="0"/>
              <a:t>）</a:t>
            </a:r>
          </a:p>
        </p:txBody>
      </p:sp>
      <p:sp>
        <p:nvSpPr>
          <p:cNvPr id="5" name="弧形 4">
            <a:extLst>
              <a:ext uri="{FF2B5EF4-FFF2-40B4-BE49-F238E27FC236}">
                <a16:creationId xmlns:a16="http://schemas.microsoft.com/office/drawing/2014/main" id="{0127B983-1C47-4786-A9A0-DCF6C9F9B2B8}"/>
              </a:ext>
            </a:extLst>
          </p:cNvPr>
          <p:cNvSpPr/>
          <p:nvPr/>
        </p:nvSpPr>
        <p:spPr>
          <a:xfrm rot="5400000">
            <a:off x="7484646" y="1840558"/>
            <a:ext cx="822960" cy="523220"/>
          </a:xfrm>
          <a:prstGeom prst="arc">
            <a:avLst>
              <a:gd name="adj1" fmla="val 18297342"/>
              <a:gd name="adj2" fmla="val 3058828"/>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83481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t>sorted Sequence</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1"/>
            <a:ext cx="10515600" cy="2659756"/>
          </a:xfrm>
        </p:spPr>
        <p:txBody>
          <a:bodyPr>
            <a:normAutofit/>
          </a:bodyPr>
          <a:lstStyle/>
          <a:p>
            <a:r>
              <a:rPr lang="en-US" altLang="zh-CN" dirty="0">
                <a:solidFill>
                  <a:srgbClr val="000000"/>
                </a:solidFill>
                <a:latin typeface="Linux Libertine"/>
              </a:rPr>
              <a:t>Insert/delete </a:t>
            </a:r>
            <a:r>
              <a:rPr lang="zh-CN" altLang="en-US" dirty="0">
                <a:solidFill>
                  <a:srgbClr val="000000"/>
                </a:solidFill>
                <a:latin typeface="Linux Libertine"/>
              </a:rPr>
              <a:t>插入</a:t>
            </a:r>
            <a:r>
              <a:rPr lang="en-US" altLang="zh-CN" dirty="0">
                <a:solidFill>
                  <a:srgbClr val="000000"/>
                </a:solidFill>
                <a:latin typeface="Linux Libertine"/>
              </a:rPr>
              <a:t>/</a:t>
            </a:r>
            <a:r>
              <a:rPr lang="zh-CN" altLang="en-US" dirty="0">
                <a:solidFill>
                  <a:srgbClr val="000000"/>
                </a:solidFill>
                <a:latin typeface="Linux Libertine"/>
              </a:rPr>
              <a:t>删除</a:t>
            </a:r>
            <a:r>
              <a:rPr lang="en-US" altLang="zh-CN" dirty="0">
                <a:solidFill>
                  <a:srgbClr val="000000"/>
                </a:solidFill>
                <a:latin typeface="Linux Libertine"/>
              </a:rPr>
              <a:t>:</a:t>
            </a:r>
            <a:endParaRPr lang="en-US" altLang="zh-CN" b="0" i="0" dirty="0">
              <a:solidFill>
                <a:srgbClr val="000000"/>
              </a:solidFill>
              <a:effectLst/>
              <a:latin typeface="Linux Libertine"/>
            </a:endParaRPr>
          </a:p>
          <a:p>
            <a:pPr marL="0" indent="0">
              <a:buNone/>
            </a:pPr>
            <a:r>
              <a:rPr lang="en-US" altLang="zh-CN" b="0" i="0" dirty="0">
                <a:solidFill>
                  <a:srgbClr val="000000"/>
                </a:solidFill>
                <a:effectLst/>
                <a:latin typeface="Linux Libertine"/>
              </a:rPr>
              <a:t>  </a:t>
            </a:r>
          </a:p>
          <a:p>
            <a:r>
              <a:rPr lang="en-US" altLang="zh-CN" dirty="0"/>
              <a:t>Insert: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5361166" y="1779241"/>
            <a:ext cx="5493026" cy="523220"/>
          </a:xfrm>
          <a:prstGeom prst="rect">
            <a:avLst/>
          </a:prstGeom>
          <a:noFill/>
        </p:spPr>
        <p:txBody>
          <a:bodyPr wrap="square" rtlCol="0">
            <a:spAutoFit/>
          </a:bodyPr>
          <a:lstStyle/>
          <a:p>
            <a:r>
              <a:rPr lang="zh-CN" altLang="en-US" sz="2800" dirty="0"/>
              <a:t>（</a:t>
            </a:r>
            <a:r>
              <a:rPr lang="en-US" altLang="zh-CN" sz="2800" dirty="0"/>
              <a:t>1,  3</a:t>
            </a:r>
            <a:r>
              <a:rPr lang="en-US" altLang="zh-CN" sz="2800" b="1" dirty="0"/>
              <a:t>,  </a:t>
            </a:r>
            <a:r>
              <a:rPr lang="en-US" altLang="zh-CN" sz="2800" dirty="0"/>
              <a:t>4</a:t>
            </a:r>
            <a:r>
              <a:rPr lang="en-US" altLang="zh-CN" sz="2800" b="1" dirty="0"/>
              <a:t>,  </a:t>
            </a:r>
            <a:r>
              <a:rPr lang="en-US" altLang="zh-CN" sz="2800" dirty="0"/>
              <a:t>6,   , 7 ,  8  ,  10 ,   13</a:t>
            </a:r>
            <a:r>
              <a:rPr lang="zh-CN" altLang="en-US" sz="2800" dirty="0"/>
              <a:t>）</a:t>
            </a:r>
          </a:p>
        </p:txBody>
      </p:sp>
      <p:sp>
        <p:nvSpPr>
          <p:cNvPr id="5" name="弧形 4">
            <a:extLst>
              <a:ext uri="{FF2B5EF4-FFF2-40B4-BE49-F238E27FC236}">
                <a16:creationId xmlns:a16="http://schemas.microsoft.com/office/drawing/2014/main" id="{0127B983-1C47-4786-A9A0-DCF6C9F9B2B8}"/>
              </a:ext>
            </a:extLst>
          </p:cNvPr>
          <p:cNvSpPr/>
          <p:nvPr/>
        </p:nvSpPr>
        <p:spPr>
          <a:xfrm rot="5400000">
            <a:off x="7093948" y="1846967"/>
            <a:ext cx="822960" cy="523220"/>
          </a:xfrm>
          <a:prstGeom prst="arc">
            <a:avLst>
              <a:gd name="adj1" fmla="val 18297342"/>
              <a:gd name="adj2" fmla="val 3058828"/>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89746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t>sorted Sequence</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1"/>
            <a:ext cx="10515600" cy="2659756"/>
          </a:xfrm>
        </p:spPr>
        <p:txBody>
          <a:bodyPr>
            <a:normAutofit/>
          </a:bodyPr>
          <a:lstStyle/>
          <a:p>
            <a:r>
              <a:rPr lang="en-US" altLang="zh-CN" dirty="0">
                <a:solidFill>
                  <a:srgbClr val="000000"/>
                </a:solidFill>
                <a:latin typeface="Linux Libertine"/>
              </a:rPr>
              <a:t>Insert/delete </a:t>
            </a:r>
            <a:r>
              <a:rPr lang="zh-CN" altLang="en-US" dirty="0">
                <a:solidFill>
                  <a:srgbClr val="000000"/>
                </a:solidFill>
                <a:latin typeface="Linux Libertine"/>
              </a:rPr>
              <a:t>插入</a:t>
            </a:r>
            <a:r>
              <a:rPr lang="en-US" altLang="zh-CN" dirty="0">
                <a:solidFill>
                  <a:srgbClr val="000000"/>
                </a:solidFill>
                <a:latin typeface="Linux Libertine"/>
              </a:rPr>
              <a:t>/</a:t>
            </a:r>
            <a:r>
              <a:rPr lang="zh-CN" altLang="en-US" dirty="0">
                <a:solidFill>
                  <a:srgbClr val="000000"/>
                </a:solidFill>
                <a:latin typeface="Linux Libertine"/>
              </a:rPr>
              <a:t>删除</a:t>
            </a:r>
            <a:r>
              <a:rPr lang="en-US" altLang="zh-CN" dirty="0">
                <a:solidFill>
                  <a:srgbClr val="000000"/>
                </a:solidFill>
                <a:latin typeface="Linux Libertine"/>
              </a:rPr>
              <a:t>:</a:t>
            </a:r>
            <a:endParaRPr lang="en-US" altLang="zh-CN" b="0" i="0" dirty="0">
              <a:solidFill>
                <a:srgbClr val="000000"/>
              </a:solidFill>
              <a:effectLst/>
              <a:latin typeface="Linux Libertine"/>
            </a:endParaRPr>
          </a:p>
          <a:p>
            <a:pPr marL="0" indent="0">
              <a:buNone/>
            </a:pPr>
            <a:r>
              <a:rPr lang="en-US" altLang="zh-CN" b="0" i="0" dirty="0">
                <a:solidFill>
                  <a:srgbClr val="000000"/>
                </a:solidFill>
                <a:effectLst/>
                <a:latin typeface="Linux Libertine"/>
              </a:rPr>
              <a:t>  </a:t>
            </a:r>
          </a:p>
          <a:p>
            <a:r>
              <a:rPr lang="en-US" altLang="zh-CN" dirty="0"/>
              <a:t>Insert: 5</a:t>
            </a:r>
          </a:p>
        </p:txBody>
      </p:sp>
      <p:sp>
        <p:nvSpPr>
          <p:cNvPr id="4" name="文本框 3">
            <a:extLst>
              <a:ext uri="{FF2B5EF4-FFF2-40B4-BE49-F238E27FC236}">
                <a16:creationId xmlns:a16="http://schemas.microsoft.com/office/drawing/2014/main" id="{1CD12A23-809E-4855-B8D1-5408267BF7FB}"/>
              </a:ext>
            </a:extLst>
          </p:cNvPr>
          <p:cNvSpPr txBox="1"/>
          <p:nvPr/>
        </p:nvSpPr>
        <p:spPr>
          <a:xfrm>
            <a:off x="5361166" y="1779241"/>
            <a:ext cx="5493026" cy="523220"/>
          </a:xfrm>
          <a:prstGeom prst="rect">
            <a:avLst/>
          </a:prstGeom>
          <a:noFill/>
        </p:spPr>
        <p:txBody>
          <a:bodyPr wrap="square" rtlCol="0">
            <a:spAutoFit/>
          </a:bodyPr>
          <a:lstStyle/>
          <a:p>
            <a:r>
              <a:rPr lang="zh-CN" altLang="en-US" sz="2800" dirty="0"/>
              <a:t>（</a:t>
            </a:r>
            <a:r>
              <a:rPr lang="en-US" altLang="zh-CN" sz="2800" dirty="0"/>
              <a:t>1,  3</a:t>
            </a:r>
            <a:r>
              <a:rPr lang="en-US" altLang="zh-CN" sz="2800" b="1" dirty="0"/>
              <a:t>,  </a:t>
            </a:r>
            <a:r>
              <a:rPr lang="en-US" altLang="zh-CN" sz="2800" dirty="0"/>
              <a:t>4</a:t>
            </a:r>
            <a:r>
              <a:rPr lang="en-US" altLang="zh-CN" sz="2800" b="1" dirty="0"/>
              <a:t>,   </a:t>
            </a:r>
            <a:r>
              <a:rPr lang="en-US" altLang="zh-CN" sz="2800" dirty="0"/>
              <a:t>, 6 , 7 ,  8  ,  10 ,   13</a:t>
            </a:r>
            <a:r>
              <a:rPr lang="zh-CN" altLang="en-US" sz="2800" dirty="0"/>
              <a:t>）</a:t>
            </a:r>
          </a:p>
        </p:txBody>
      </p:sp>
    </p:spTree>
    <p:extLst>
      <p:ext uri="{BB962C8B-B14F-4D97-AF65-F5344CB8AC3E}">
        <p14:creationId xmlns:p14="http://schemas.microsoft.com/office/powerpoint/2010/main" val="639018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r>
              <a:rPr lang="en-US" altLang="zh-CN" sz="3600" dirty="0"/>
              <a:t>sorted Sequence</a:t>
            </a:r>
            <a:endParaRPr lang="zh-CN" altLang="en-US" sz="3600" dirty="0"/>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1"/>
            <a:ext cx="10515600" cy="2659756"/>
          </a:xfrm>
        </p:spPr>
        <p:txBody>
          <a:bodyPr>
            <a:normAutofit/>
          </a:bodyPr>
          <a:lstStyle/>
          <a:p>
            <a:r>
              <a:rPr lang="en-US" altLang="zh-CN" dirty="0">
                <a:solidFill>
                  <a:srgbClr val="000000"/>
                </a:solidFill>
                <a:latin typeface="Linux Libertine"/>
              </a:rPr>
              <a:t>Insert/delete </a:t>
            </a:r>
            <a:r>
              <a:rPr lang="zh-CN" altLang="en-US" dirty="0">
                <a:solidFill>
                  <a:srgbClr val="000000"/>
                </a:solidFill>
                <a:latin typeface="Linux Libertine"/>
              </a:rPr>
              <a:t>插入</a:t>
            </a:r>
            <a:r>
              <a:rPr lang="en-US" altLang="zh-CN" dirty="0">
                <a:solidFill>
                  <a:srgbClr val="000000"/>
                </a:solidFill>
                <a:latin typeface="Linux Libertine"/>
              </a:rPr>
              <a:t>/</a:t>
            </a:r>
            <a:r>
              <a:rPr lang="zh-CN" altLang="en-US" dirty="0">
                <a:solidFill>
                  <a:srgbClr val="000000"/>
                </a:solidFill>
                <a:latin typeface="Linux Libertine"/>
              </a:rPr>
              <a:t>删除</a:t>
            </a:r>
            <a:r>
              <a:rPr lang="en-US" altLang="zh-CN" dirty="0">
                <a:solidFill>
                  <a:srgbClr val="000000"/>
                </a:solidFill>
                <a:latin typeface="Linux Libertine"/>
              </a:rPr>
              <a:t>:</a:t>
            </a:r>
            <a:endParaRPr lang="en-US" altLang="zh-CN" b="0" i="0" dirty="0">
              <a:solidFill>
                <a:srgbClr val="000000"/>
              </a:solidFill>
              <a:effectLst/>
              <a:latin typeface="Linux Libertine"/>
            </a:endParaRPr>
          </a:p>
          <a:p>
            <a:pPr marL="0" indent="0">
              <a:buNone/>
            </a:pPr>
            <a:r>
              <a:rPr lang="en-US" altLang="zh-CN" b="0" i="0" dirty="0">
                <a:solidFill>
                  <a:srgbClr val="000000"/>
                </a:solidFill>
                <a:effectLst/>
                <a:latin typeface="Linux Libertine"/>
              </a:rPr>
              <a:t>  </a:t>
            </a:r>
          </a:p>
          <a:p>
            <a:r>
              <a:rPr lang="en-US" altLang="zh-CN" dirty="0"/>
              <a:t>Insert: 5</a:t>
            </a:r>
          </a:p>
          <a:p>
            <a:r>
              <a:rPr lang="en-US" altLang="zh-CN" b="1" i="0" dirty="0">
                <a:solidFill>
                  <a:srgbClr val="FF0000"/>
                </a:solidFill>
                <a:effectLst/>
                <a:latin typeface="Linux Libertine"/>
              </a:rPr>
              <a:t>need to move many elements</a:t>
            </a:r>
          </a:p>
          <a:p>
            <a:r>
              <a:rPr lang="en-US" altLang="zh-CN" dirty="0">
                <a:solidFill>
                  <a:srgbClr val="FF0000"/>
                </a:solidFill>
              </a:rPr>
              <a:t>Delete is similar</a:t>
            </a:r>
          </a:p>
        </p:txBody>
      </p:sp>
      <p:sp>
        <p:nvSpPr>
          <p:cNvPr id="4" name="文本框 3">
            <a:extLst>
              <a:ext uri="{FF2B5EF4-FFF2-40B4-BE49-F238E27FC236}">
                <a16:creationId xmlns:a16="http://schemas.microsoft.com/office/drawing/2014/main" id="{1CD12A23-809E-4855-B8D1-5408267BF7FB}"/>
              </a:ext>
            </a:extLst>
          </p:cNvPr>
          <p:cNvSpPr txBox="1"/>
          <p:nvPr/>
        </p:nvSpPr>
        <p:spPr>
          <a:xfrm>
            <a:off x="5361166" y="1779241"/>
            <a:ext cx="5493026" cy="523220"/>
          </a:xfrm>
          <a:prstGeom prst="rect">
            <a:avLst/>
          </a:prstGeom>
          <a:noFill/>
        </p:spPr>
        <p:txBody>
          <a:bodyPr wrap="square" rtlCol="0">
            <a:spAutoFit/>
          </a:bodyPr>
          <a:lstStyle/>
          <a:p>
            <a:r>
              <a:rPr lang="zh-CN" altLang="en-US" sz="2800" dirty="0"/>
              <a:t>（</a:t>
            </a:r>
            <a:r>
              <a:rPr lang="en-US" altLang="zh-CN" sz="2800" dirty="0"/>
              <a:t>1,  3</a:t>
            </a:r>
            <a:r>
              <a:rPr lang="en-US" altLang="zh-CN" sz="2800" b="1" dirty="0"/>
              <a:t>,  </a:t>
            </a:r>
            <a:r>
              <a:rPr lang="en-US" altLang="zh-CN" sz="2800" dirty="0"/>
              <a:t>4</a:t>
            </a:r>
            <a:r>
              <a:rPr lang="en-US" altLang="zh-CN" sz="2800" b="1" dirty="0"/>
              <a:t>,  5 </a:t>
            </a:r>
            <a:r>
              <a:rPr lang="en-US" altLang="zh-CN" sz="2800" dirty="0"/>
              <a:t>, 6 , 7 ,  8  ,  10 ,   13</a:t>
            </a:r>
            <a:r>
              <a:rPr lang="zh-CN" altLang="en-US" sz="2800" dirty="0"/>
              <a:t>）</a:t>
            </a:r>
          </a:p>
        </p:txBody>
      </p:sp>
    </p:spTree>
    <p:extLst>
      <p:ext uri="{BB962C8B-B14F-4D97-AF65-F5344CB8AC3E}">
        <p14:creationId xmlns:p14="http://schemas.microsoft.com/office/powerpoint/2010/main" val="320069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FC72-BF85-43C1-955B-FA0D92C94B20}"/>
              </a:ext>
            </a:extLst>
          </p:cNvPr>
          <p:cNvSpPr>
            <a:spLocks noGrp="1"/>
          </p:cNvSpPr>
          <p:nvPr>
            <p:ph type="title"/>
          </p:nvPr>
        </p:nvSpPr>
        <p:spPr/>
        <p:txBody>
          <a:bodyPr/>
          <a:lstStyle/>
          <a:p>
            <a:pPr algn="ctr"/>
            <a:r>
              <a:rPr lang="en-US" altLang="zh-CN" dirty="0">
                <a:solidFill>
                  <a:srgbClr val="00B050"/>
                </a:solidFill>
              </a:rPr>
              <a:t>Search</a:t>
            </a:r>
            <a:endParaRPr lang="zh-CN" altLang="en-US" dirty="0">
              <a:solidFill>
                <a:srgbClr val="00B050"/>
              </a:solidFill>
            </a:endParaRPr>
          </a:p>
        </p:txBody>
      </p:sp>
      <p:sp>
        <p:nvSpPr>
          <p:cNvPr id="3" name="Content Placeholder 2">
            <a:extLst>
              <a:ext uri="{FF2B5EF4-FFF2-40B4-BE49-F238E27FC236}">
                <a16:creationId xmlns:a16="http://schemas.microsoft.com/office/drawing/2014/main" id="{01EAD547-B4DD-4A9B-866C-7E6706F5F4EF}"/>
              </a:ext>
            </a:extLst>
          </p:cNvPr>
          <p:cNvSpPr>
            <a:spLocks noGrp="1"/>
          </p:cNvSpPr>
          <p:nvPr>
            <p:ph idx="1"/>
          </p:nvPr>
        </p:nvSpPr>
        <p:spPr/>
        <p:txBody>
          <a:bodyPr/>
          <a:lstStyle/>
          <a:p>
            <a:r>
              <a:rPr lang="en-US" altLang="zh-CN" dirty="0"/>
              <a:t>Search is an important operation for finding info in data collection.</a:t>
            </a:r>
          </a:p>
          <a:p>
            <a:endParaRPr lang="en-US" altLang="zh-CN" dirty="0"/>
          </a:p>
        </p:txBody>
      </p:sp>
      <p:pic>
        <p:nvPicPr>
          <p:cNvPr id="1028" name="Picture 4" descr="Google 検索の仕組み | 概要">
            <a:extLst>
              <a:ext uri="{FF2B5EF4-FFF2-40B4-BE49-F238E27FC236}">
                <a16:creationId xmlns:a16="http://schemas.microsoft.com/office/drawing/2014/main" id="{A026B036-A511-46CF-92B0-C49F92B91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780" y="2739838"/>
            <a:ext cx="9480100" cy="328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2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3FD46-0CA1-4E6C-90C6-389358529934}"/>
              </a:ext>
            </a:extLst>
          </p:cNvPr>
          <p:cNvSpPr>
            <a:spLocks noGrp="1"/>
          </p:cNvSpPr>
          <p:nvPr>
            <p:ph idx="1"/>
          </p:nvPr>
        </p:nvSpPr>
        <p:spPr>
          <a:xfrm>
            <a:off x="766482" y="2430744"/>
            <a:ext cx="10659035" cy="1697503"/>
          </a:xfrm>
        </p:spPr>
        <p:txBody>
          <a:bodyPr>
            <a:normAutofit fontScale="77500" lnSpcReduction="20000"/>
          </a:bodyPr>
          <a:lstStyle/>
          <a:p>
            <a:pPr marL="0" indent="0" algn="ctr">
              <a:buNone/>
            </a:pPr>
            <a:r>
              <a:rPr lang="en-US" altLang="zh-CN" sz="9600" dirty="0">
                <a:solidFill>
                  <a:srgbClr val="00B050"/>
                </a:solidFill>
              </a:rPr>
              <a:t>binary search tree(BST)</a:t>
            </a:r>
            <a:endParaRPr lang="zh-CN" altLang="en-US" sz="9600" dirty="0">
              <a:solidFill>
                <a:srgbClr val="00B050"/>
              </a:solidFill>
            </a:endParaRPr>
          </a:p>
        </p:txBody>
      </p:sp>
    </p:spTree>
    <p:extLst>
      <p:ext uri="{BB962C8B-B14F-4D97-AF65-F5344CB8AC3E}">
        <p14:creationId xmlns:p14="http://schemas.microsoft.com/office/powerpoint/2010/main" val="4140148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9F0B-5ED3-4FFC-A3E0-063390EE31F1}"/>
              </a:ext>
            </a:extLst>
          </p:cNvPr>
          <p:cNvSpPr>
            <a:spLocks noGrp="1"/>
          </p:cNvSpPr>
          <p:nvPr>
            <p:ph type="title"/>
          </p:nvPr>
        </p:nvSpPr>
        <p:spPr/>
        <p:txBody>
          <a:bodyPr/>
          <a:lstStyle/>
          <a:p>
            <a:r>
              <a:rPr lang="en-US" altLang="zh-CN" dirty="0"/>
              <a:t>binary search tree(BST)</a:t>
            </a:r>
            <a:endParaRPr lang="zh-CN" altLang="en-US" dirty="0"/>
          </a:p>
        </p:txBody>
      </p:sp>
      <p:sp>
        <p:nvSpPr>
          <p:cNvPr id="3" name="内容占位符 2">
            <a:extLst>
              <a:ext uri="{FF2B5EF4-FFF2-40B4-BE49-F238E27FC236}">
                <a16:creationId xmlns:a16="http://schemas.microsoft.com/office/drawing/2014/main" id="{69238394-C4C1-47D0-B638-9BF4A12EF8F6}"/>
              </a:ext>
            </a:extLst>
          </p:cNvPr>
          <p:cNvSpPr>
            <a:spLocks noGrp="1"/>
          </p:cNvSpPr>
          <p:nvPr>
            <p:ph idx="1"/>
          </p:nvPr>
        </p:nvSpPr>
        <p:spPr/>
        <p:txBody>
          <a:bodyPr/>
          <a:lstStyle/>
          <a:p>
            <a:r>
              <a:rPr lang="en-US" altLang="zh-CN" dirty="0"/>
              <a:t>Same search efficiency as</a:t>
            </a:r>
            <a:r>
              <a:rPr lang="zh-CN" altLang="en-US" dirty="0"/>
              <a:t> </a:t>
            </a:r>
            <a:r>
              <a:rPr lang="en-US" altLang="zh-CN" dirty="0"/>
              <a:t>binary</a:t>
            </a:r>
            <a:r>
              <a:rPr lang="zh-CN" altLang="en-US" dirty="0"/>
              <a:t> </a:t>
            </a:r>
            <a:r>
              <a:rPr lang="en-US" altLang="zh-CN" dirty="0"/>
              <a:t>search</a:t>
            </a:r>
            <a:r>
              <a:rPr lang="zh-CN" altLang="en-US" dirty="0"/>
              <a:t> </a:t>
            </a:r>
            <a:r>
              <a:rPr lang="en-US" altLang="zh-CN" dirty="0"/>
              <a:t>on</a:t>
            </a:r>
            <a:r>
              <a:rPr lang="zh-CN" altLang="en-US" dirty="0"/>
              <a:t> </a:t>
            </a:r>
            <a:r>
              <a:rPr lang="en-US" altLang="zh-CN" dirty="0"/>
              <a:t>sorted</a:t>
            </a:r>
            <a:r>
              <a:rPr lang="zh-CN" altLang="en-US" dirty="0"/>
              <a:t> </a:t>
            </a:r>
            <a:r>
              <a:rPr lang="en-US" altLang="zh-CN" dirty="0"/>
              <a:t> sequence.</a:t>
            </a:r>
          </a:p>
          <a:p>
            <a:endParaRPr lang="en-US" altLang="zh-CN" dirty="0"/>
          </a:p>
          <a:p>
            <a:r>
              <a:rPr lang="en-US" altLang="zh-CN" dirty="0"/>
              <a:t>Need not move many elements for insert/delete operations.</a:t>
            </a:r>
          </a:p>
          <a:p>
            <a:endParaRPr lang="zh-CN" altLang="en-US" dirty="0"/>
          </a:p>
        </p:txBody>
      </p:sp>
    </p:spTree>
    <p:extLst>
      <p:ext uri="{BB962C8B-B14F-4D97-AF65-F5344CB8AC3E}">
        <p14:creationId xmlns:p14="http://schemas.microsoft.com/office/powerpoint/2010/main" val="250391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9F0B-5ED3-4FFC-A3E0-063390EE31F1}"/>
              </a:ext>
            </a:extLst>
          </p:cNvPr>
          <p:cNvSpPr>
            <a:spLocks noGrp="1"/>
          </p:cNvSpPr>
          <p:nvPr>
            <p:ph type="title"/>
          </p:nvPr>
        </p:nvSpPr>
        <p:spPr/>
        <p:txBody>
          <a:bodyPr/>
          <a:lstStyle/>
          <a:p>
            <a:r>
              <a:rPr lang="en-US" altLang="zh-CN" dirty="0"/>
              <a:t>binary search tree(BST)</a:t>
            </a:r>
            <a:endParaRPr lang="zh-CN" altLang="en-US" dirty="0"/>
          </a:p>
        </p:txBody>
      </p:sp>
      <p:sp>
        <p:nvSpPr>
          <p:cNvPr id="3" name="内容占位符 2">
            <a:extLst>
              <a:ext uri="{FF2B5EF4-FFF2-40B4-BE49-F238E27FC236}">
                <a16:creationId xmlns:a16="http://schemas.microsoft.com/office/drawing/2014/main" id="{69238394-C4C1-47D0-B638-9BF4A12EF8F6}"/>
              </a:ext>
            </a:extLst>
          </p:cNvPr>
          <p:cNvSpPr>
            <a:spLocks noGrp="1"/>
          </p:cNvSpPr>
          <p:nvPr>
            <p:ph idx="1"/>
          </p:nvPr>
        </p:nvSpPr>
        <p:spPr/>
        <p:txBody>
          <a:bodyPr/>
          <a:lstStyle/>
          <a:p>
            <a:r>
              <a:rPr lang="en-US" altLang="zh-CN" dirty="0"/>
              <a:t>It is a</a:t>
            </a:r>
            <a:r>
              <a:rPr lang="zh-CN" altLang="en-US" dirty="0"/>
              <a:t> </a:t>
            </a:r>
            <a:r>
              <a:rPr lang="en-US" altLang="zh-CN" dirty="0"/>
              <a:t>binary</a:t>
            </a:r>
            <a:r>
              <a:rPr lang="zh-CN" altLang="en-US" dirty="0"/>
              <a:t> </a:t>
            </a:r>
            <a:r>
              <a:rPr lang="en-US" altLang="zh-CN" dirty="0"/>
              <a:t>tree.</a:t>
            </a:r>
          </a:p>
          <a:p>
            <a:r>
              <a:rPr lang="en-US" altLang="zh-CN" dirty="0"/>
              <a:t>Each Node:</a:t>
            </a:r>
          </a:p>
          <a:p>
            <a:pPr marL="0" indent="0">
              <a:buNone/>
            </a:pPr>
            <a:r>
              <a:rPr lang="en-US" altLang="zh-CN" dirty="0"/>
              <a:t> - Left tree smaller than the node</a:t>
            </a:r>
          </a:p>
          <a:p>
            <a:pPr marL="0" indent="0">
              <a:buNone/>
            </a:pPr>
            <a:r>
              <a:rPr lang="en-US" altLang="zh-CN" dirty="0"/>
              <a:t> </a:t>
            </a:r>
            <a:endParaRPr lang="zh-CN" altLang="en-US" dirty="0"/>
          </a:p>
        </p:txBody>
      </p:sp>
      <p:pic>
        <p:nvPicPr>
          <p:cNvPr id="4" name="Picture 2">
            <a:extLst>
              <a:ext uri="{FF2B5EF4-FFF2-40B4-BE49-F238E27FC236}">
                <a16:creationId xmlns:a16="http://schemas.microsoft.com/office/drawing/2014/main" id="{B6F9CEA8-337D-44CC-AAE9-4C68AE64B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908" y="1617534"/>
            <a:ext cx="4859383" cy="4275674"/>
          </a:xfrm>
          <a:prstGeom prst="rect">
            <a:avLst/>
          </a:prstGeom>
          <a:noFill/>
          <a:extLst>
            <a:ext uri="{909E8E84-426E-40DD-AFC4-6F175D3DCCD1}">
              <a14:hiddenFill xmlns:a14="http://schemas.microsoft.com/office/drawing/2010/main">
                <a:solidFill>
                  <a:srgbClr val="FFFFFF"/>
                </a:solidFill>
              </a14:hiddenFill>
            </a:ext>
          </a:extLst>
        </p:spPr>
      </p:pic>
      <p:sp>
        <p:nvSpPr>
          <p:cNvPr id="5" name="Arrow: Down 4">
            <a:extLst>
              <a:ext uri="{FF2B5EF4-FFF2-40B4-BE49-F238E27FC236}">
                <a16:creationId xmlns:a16="http://schemas.microsoft.com/office/drawing/2014/main" id="{34BE8320-A9E5-455E-8ECB-B63F98527EAF}"/>
              </a:ext>
            </a:extLst>
          </p:cNvPr>
          <p:cNvSpPr/>
          <p:nvPr/>
        </p:nvSpPr>
        <p:spPr>
          <a:xfrm rot="19569329">
            <a:off x="7563971" y="2198595"/>
            <a:ext cx="289111" cy="6185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CB754743-CE96-4CC3-8E05-217B86783813}"/>
              </a:ext>
            </a:extLst>
          </p:cNvPr>
          <p:cNvSpPr/>
          <p:nvPr/>
        </p:nvSpPr>
        <p:spPr>
          <a:xfrm>
            <a:off x="6783977" y="3755371"/>
            <a:ext cx="1140823" cy="1121429"/>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829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9F0B-5ED3-4FFC-A3E0-063390EE31F1}"/>
              </a:ext>
            </a:extLst>
          </p:cNvPr>
          <p:cNvSpPr>
            <a:spLocks noGrp="1"/>
          </p:cNvSpPr>
          <p:nvPr>
            <p:ph type="title"/>
          </p:nvPr>
        </p:nvSpPr>
        <p:spPr/>
        <p:txBody>
          <a:bodyPr/>
          <a:lstStyle/>
          <a:p>
            <a:r>
              <a:rPr lang="en-US" altLang="zh-CN" dirty="0"/>
              <a:t>binary search tree(BST)</a:t>
            </a:r>
            <a:endParaRPr lang="zh-CN" altLang="en-US" dirty="0"/>
          </a:p>
        </p:txBody>
      </p:sp>
      <p:sp>
        <p:nvSpPr>
          <p:cNvPr id="3" name="内容占位符 2">
            <a:extLst>
              <a:ext uri="{FF2B5EF4-FFF2-40B4-BE49-F238E27FC236}">
                <a16:creationId xmlns:a16="http://schemas.microsoft.com/office/drawing/2014/main" id="{69238394-C4C1-47D0-B638-9BF4A12EF8F6}"/>
              </a:ext>
            </a:extLst>
          </p:cNvPr>
          <p:cNvSpPr>
            <a:spLocks noGrp="1"/>
          </p:cNvSpPr>
          <p:nvPr>
            <p:ph idx="1"/>
          </p:nvPr>
        </p:nvSpPr>
        <p:spPr/>
        <p:txBody>
          <a:bodyPr/>
          <a:lstStyle/>
          <a:p>
            <a:r>
              <a:rPr lang="en-US" altLang="zh-CN" dirty="0"/>
              <a:t>It is a</a:t>
            </a:r>
            <a:r>
              <a:rPr lang="zh-CN" altLang="en-US" dirty="0"/>
              <a:t> </a:t>
            </a:r>
            <a:r>
              <a:rPr lang="en-US" altLang="zh-CN" dirty="0"/>
              <a:t>binary</a:t>
            </a:r>
            <a:r>
              <a:rPr lang="zh-CN" altLang="en-US" dirty="0"/>
              <a:t> </a:t>
            </a:r>
            <a:r>
              <a:rPr lang="en-US" altLang="zh-CN" dirty="0"/>
              <a:t>tree.</a:t>
            </a:r>
          </a:p>
          <a:p>
            <a:r>
              <a:rPr lang="en-US" altLang="zh-CN" dirty="0"/>
              <a:t>Each Node:</a:t>
            </a:r>
          </a:p>
          <a:p>
            <a:pPr marL="0" indent="0">
              <a:buNone/>
            </a:pPr>
            <a:r>
              <a:rPr lang="en-US" altLang="zh-CN" dirty="0"/>
              <a:t> - Left tree smaller than the node</a:t>
            </a:r>
          </a:p>
          <a:p>
            <a:pPr marL="0" indent="0">
              <a:buNone/>
            </a:pPr>
            <a:r>
              <a:rPr lang="en-US" altLang="zh-CN" dirty="0"/>
              <a:t> - Right tree larger than the node</a:t>
            </a:r>
            <a:endParaRPr lang="zh-CN" altLang="en-US" dirty="0"/>
          </a:p>
        </p:txBody>
      </p:sp>
      <p:pic>
        <p:nvPicPr>
          <p:cNvPr id="4" name="Picture 2">
            <a:extLst>
              <a:ext uri="{FF2B5EF4-FFF2-40B4-BE49-F238E27FC236}">
                <a16:creationId xmlns:a16="http://schemas.microsoft.com/office/drawing/2014/main" id="{B6F9CEA8-337D-44CC-AAE9-4C68AE64B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908" y="1617534"/>
            <a:ext cx="4859383" cy="4275674"/>
          </a:xfrm>
          <a:prstGeom prst="rect">
            <a:avLst/>
          </a:prstGeom>
          <a:noFill/>
          <a:extLst>
            <a:ext uri="{909E8E84-426E-40DD-AFC4-6F175D3DCCD1}">
              <a14:hiddenFill xmlns:a14="http://schemas.microsoft.com/office/drawing/2010/main">
                <a:solidFill>
                  <a:srgbClr val="FFFFFF"/>
                </a:solidFill>
              </a14:hiddenFill>
            </a:ext>
          </a:extLst>
        </p:spPr>
      </p:pic>
      <p:sp>
        <p:nvSpPr>
          <p:cNvPr id="5" name="Arrow: Down 4">
            <a:extLst>
              <a:ext uri="{FF2B5EF4-FFF2-40B4-BE49-F238E27FC236}">
                <a16:creationId xmlns:a16="http://schemas.microsoft.com/office/drawing/2014/main" id="{34BE8320-A9E5-455E-8ECB-B63F98527EAF}"/>
              </a:ext>
            </a:extLst>
          </p:cNvPr>
          <p:cNvSpPr/>
          <p:nvPr/>
        </p:nvSpPr>
        <p:spPr>
          <a:xfrm rot="19569329">
            <a:off x="7563971" y="2198595"/>
            <a:ext cx="289111" cy="6185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CB754743-CE96-4CC3-8E05-217B86783813}"/>
              </a:ext>
            </a:extLst>
          </p:cNvPr>
          <p:cNvSpPr/>
          <p:nvPr/>
        </p:nvSpPr>
        <p:spPr>
          <a:xfrm>
            <a:off x="8000840" y="3808520"/>
            <a:ext cx="2211939" cy="2368443"/>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753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9F0B-5ED3-4FFC-A3E0-063390EE31F1}"/>
              </a:ext>
            </a:extLst>
          </p:cNvPr>
          <p:cNvSpPr>
            <a:spLocks noGrp="1"/>
          </p:cNvSpPr>
          <p:nvPr>
            <p:ph type="title"/>
          </p:nvPr>
        </p:nvSpPr>
        <p:spPr/>
        <p:txBody>
          <a:bodyPr/>
          <a:lstStyle/>
          <a:p>
            <a:r>
              <a:rPr lang="en-US" altLang="zh-CN" dirty="0"/>
              <a:t>binary search tree(BST)</a:t>
            </a:r>
            <a:endParaRPr lang="zh-CN" altLang="en-US" dirty="0"/>
          </a:p>
        </p:txBody>
      </p:sp>
      <p:sp>
        <p:nvSpPr>
          <p:cNvPr id="3" name="内容占位符 2">
            <a:extLst>
              <a:ext uri="{FF2B5EF4-FFF2-40B4-BE49-F238E27FC236}">
                <a16:creationId xmlns:a16="http://schemas.microsoft.com/office/drawing/2014/main" id="{69238394-C4C1-47D0-B638-9BF4A12EF8F6}"/>
              </a:ext>
            </a:extLst>
          </p:cNvPr>
          <p:cNvSpPr>
            <a:spLocks noGrp="1"/>
          </p:cNvSpPr>
          <p:nvPr>
            <p:ph idx="1"/>
          </p:nvPr>
        </p:nvSpPr>
        <p:spPr/>
        <p:txBody>
          <a:bodyPr/>
          <a:lstStyle/>
          <a:p>
            <a:r>
              <a:rPr lang="en-US" altLang="zh-CN" dirty="0"/>
              <a:t>Each Node:</a:t>
            </a:r>
          </a:p>
          <a:p>
            <a:pPr marL="0" indent="0">
              <a:buNone/>
            </a:pPr>
            <a:r>
              <a:rPr lang="en-US" altLang="zh-CN" dirty="0"/>
              <a:t> - Left tree smaller than the node</a:t>
            </a:r>
          </a:p>
          <a:p>
            <a:pPr marL="0" indent="0">
              <a:buNone/>
            </a:pPr>
            <a:r>
              <a:rPr lang="en-US" altLang="zh-CN" dirty="0"/>
              <a:t> </a:t>
            </a:r>
            <a:endParaRPr lang="zh-CN" altLang="en-US" dirty="0"/>
          </a:p>
        </p:txBody>
      </p:sp>
      <p:pic>
        <p:nvPicPr>
          <p:cNvPr id="4" name="Picture 2">
            <a:extLst>
              <a:ext uri="{FF2B5EF4-FFF2-40B4-BE49-F238E27FC236}">
                <a16:creationId xmlns:a16="http://schemas.microsoft.com/office/drawing/2014/main" id="{B6F9CEA8-337D-44CC-AAE9-4C68AE64B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908" y="1617534"/>
            <a:ext cx="4859383" cy="4275674"/>
          </a:xfrm>
          <a:prstGeom prst="rect">
            <a:avLst/>
          </a:prstGeom>
          <a:noFill/>
          <a:extLst>
            <a:ext uri="{909E8E84-426E-40DD-AFC4-6F175D3DCCD1}">
              <a14:hiddenFill xmlns:a14="http://schemas.microsoft.com/office/drawing/2010/main">
                <a:solidFill>
                  <a:srgbClr val="FFFFFF"/>
                </a:solidFill>
              </a14:hiddenFill>
            </a:ext>
          </a:extLst>
        </p:spPr>
      </p:pic>
      <p:sp>
        <p:nvSpPr>
          <p:cNvPr id="5" name="Arrow: Down 4">
            <a:extLst>
              <a:ext uri="{FF2B5EF4-FFF2-40B4-BE49-F238E27FC236}">
                <a16:creationId xmlns:a16="http://schemas.microsoft.com/office/drawing/2014/main" id="{34BE8320-A9E5-455E-8ECB-B63F98527EAF}"/>
              </a:ext>
            </a:extLst>
          </p:cNvPr>
          <p:cNvSpPr/>
          <p:nvPr/>
        </p:nvSpPr>
        <p:spPr>
          <a:xfrm>
            <a:off x="8859946" y="3141362"/>
            <a:ext cx="289111" cy="6185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CB754743-CE96-4CC3-8E05-217B86783813}"/>
              </a:ext>
            </a:extLst>
          </p:cNvPr>
          <p:cNvSpPr/>
          <p:nvPr/>
        </p:nvSpPr>
        <p:spPr>
          <a:xfrm>
            <a:off x="7897091" y="4992742"/>
            <a:ext cx="1068779" cy="1035403"/>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7758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9F0B-5ED3-4FFC-A3E0-063390EE31F1}"/>
              </a:ext>
            </a:extLst>
          </p:cNvPr>
          <p:cNvSpPr>
            <a:spLocks noGrp="1"/>
          </p:cNvSpPr>
          <p:nvPr>
            <p:ph type="title"/>
          </p:nvPr>
        </p:nvSpPr>
        <p:spPr/>
        <p:txBody>
          <a:bodyPr/>
          <a:lstStyle/>
          <a:p>
            <a:r>
              <a:rPr lang="en-US" altLang="zh-CN" dirty="0"/>
              <a:t>binary search tree(BST)</a:t>
            </a:r>
            <a:endParaRPr lang="zh-CN" altLang="en-US" dirty="0"/>
          </a:p>
        </p:txBody>
      </p:sp>
      <p:sp>
        <p:nvSpPr>
          <p:cNvPr id="3" name="内容占位符 2">
            <a:extLst>
              <a:ext uri="{FF2B5EF4-FFF2-40B4-BE49-F238E27FC236}">
                <a16:creationId xmlns:a16="http://schemas.microsoft.com/office/drawing/2014/main" id="{69238394-C4C1-47D0-B638-9BF4A12EF8F6}"/>
              </a:ext>
            </a:extLst>
          </p:cNvPr>
          <p:cNvSpPr>
            <a:spLocks noGrp="1"/>
          </p:cNvSpPr>
          <p:nvPr>
            <p:ph idx="1"/>
          </p:nvPr>
        </p:nvSpPr>
        <p:spPr/>
        <p:txBody>
          <a:bodyPr/>
          <a:lstStyle/>
          <a:p>
            <a:r>
              <a:rPr lang="en-US" altLang="zh-CN" dirty="0"/>
              <a:t>Each Node:</a:t>
            </a:r>
          </a:p>
          <a:p>
            <a:pPr marL="0" indent="0">
              <a:buNone/>
            </a:pPr>
            <a:r>
              <a:rPr lang="en-US" altLang="zh-CN" dirty="0"/>
              <a:t> - Left tree smaller than the node</a:t>
            </a:r>
          </a:p>
          <a:p>
            <a:pPr marL="0" indent="0">
              <a:buNone/>
            </a:pPr>
            <a:r>
              <a:rPr lang="en-US" altLang="zh-CN" dirty="0"/>
              <a:t> - Right tree larger than the node</a:t>
            </a:r>
            <a:endParaRPr lang="zh-CN" altLang="en-US" dirty="0"/>
          </a:p>
        </p:txBody>
      </p:sp>
      <p:pic>
        <p:nvPicPr>
          <p:cNvPr id="4" name="Picture 2">
            <a:extLst>
              <a:ext uri="{FF2B5EF4-FFF2-40B4-BE49-F238E27FC236}">
                <a16:creationId xmlns:a16="http://schemas.microsoft.com/office/drawing/2014/main" id="{B6F9CEA8-337D-44CC-AAE9-4C68AE64B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908" y="1617534"/>
            <a:ext cx="4859383" cy="4275674"/>
          </a:xfrm>
          <a:prstGeom prst="rect">
            <a:avLst/>
          </a:prstGeom>
          <a:noFill/>
          <a:extLst>
            <a:ext uri="{909E8E84-426E-40DD-AFC4-6F175D3DCCD1}">
              <a14:hiddenFill xmlns:a14="http://schemas.microsoft.com/office/drawing/2010/main">
                <a:solidFill>
                  <a:srgbClr val="FFFFFF"/>
                </a:solidFill>
              </a14:hiddenFill>
            </a:ext>
          </a:extLst>
        </p:spPr>
      </p:pic>
      <p:sp>
        <p:nvSpPr>
          <p:cNvPr id="5" name="Arrow: Down 4">
            <a:extLst>
              <a:ext uri="{FF2B5EF4-FFF2-40B4-BE49-F238E27FC236}">
                <a16:creationId xmlns:a16="http://schemas.microsoft.com/office/drawing/2014/main" id="{34BE8320-A9E5-455E-8ECB-B63F98527EAF}"/>
              </a:ext>
            </a:extLst>
          </p:cNvPr>
          <p:cNvSpPr/>
          <p:nvPr/>
        </p:nvSpPr>
        <p:spPr>
          <a:xfrm>
            <a:off x="8859946" y="3141362"/>
            <a:ext cx="289111" cy="6185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CB754743-CE96-4CC3-8E05-217B86783813}"/>
              </a:ext>
            </a:extLst>
          </p:cNvPr>
          <p:cNvSpPr/>
          <p:nvPr/>
        </p:nvSpPr>
        <p:spPr>
          <a:xfrm>
            <a:off x="9149057" y="4992742"/>
            <a:ext cx="1068779" cy="1035403"/>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8639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9F0B-5ED3-4FFC-A3E0-063390EE31F1}"/>
              </a:ext>
            </a:extLst>
          </p:cNvPr>
          <p:cNvSpPr>
            <a:spLocks noGrp="1"/>
          </p:cNvSpPr>
          <p:nvPr>
            <p:ph type="title"/>
          </p:nvPr>
        </p:nvSpPr>
        <p:spPr/>
        <p:txBody>
          <a:bodyPr/>
          <a:lstStyle/>
          <a:p>
            <a:r>
              <a:rPr lang="en-US" altLang="zh-CN" dirty="0"/>
              <a:t>binary search tree</a:t>
            </a:r>
            <a:endParaRPr lang="zh-CN" altLang="en-US" dirty="0"/>
          </a:p>
        </p:txBody>
      </p:sp>
      <p:pic>
        <p:nvPicPr>
          <p:cNvPr id="2050" name="Picture 2">
            <a:extLst>
              <a:ext uri="{FF2B5EF4-FFF2-40B4-BE49-F238E27FC236}">
                <a16:creationId xmlns:a16="http://schemas.microsoft.com/office/drawing/2014/main" id="{5477E8F2-2213-4CA7-8C43-8581AD17EC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7485" y="1617534"/>
            <a:ext cx="4859383" cy="427567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A62A0E1-3FB1-466F-8E4D-C321B9D022CA}"/>
              </a:ext>
            </a:extLst>
          </p:cNvPr>
          <p:cNvSpPr txBox="1"/>
          <p:nvPr/>
        </p:nvSpPr>
        <p:spPr>
          <a:xfrm>
            <a:off x="679268" y="1854924"/>
            <a:ext cx="8151223" cy="800219"/>
          </a:xfrm>
          <a:prstGeom prst="rect">
            <a:avLst/>
          </a:prstGeom>
          <a:noFill/>
        </p:spPr>
        <p:txBody>
          <a:bodyPr wrap="square" rtlCol="0">
            <a:spAutoFit/>
          </a:bodyPr>
          <a:lstStyle/>
          <a:p>
            <a:pPr algn="l" fontAlgn="base">
              <a:buFont typeface="Arial" panose="020B0604020202020204" pitchFamily="34" charset="0"/>
              <a:buChar char="•"/>
            </a:pPr>
            <a:r>
              <a:rPr lang="en-US" altLang="zh-CN" sz="2800" b="0" i="0" dirty="0">
                <a:effectLst/>
                <a:latin typeface="var(--font-din)"/>
              </a:rPr>
              <a:t>Search: 4</a:t>
            </a:r>
          </a:p>
          <a:p>
            <a:pPr algn="l" fontAlgn="base">
              <a:buFont typeface="Arial" panose="020B0604020202020204" pitchFamily="34" charset="0"/>
              <a:buChar char="•"/>
            </a:pPr>
            <a:endParaRPr lang="zh-CN" altLang="en-US" dirty="0"/>
          </a:p>
        </p:txBody>
      </p:sp>
      <p:cxnSp>
        <p:nvCxnSpPr>
          <p:cNvPr id="5" name="直接箭头连接符 4">
            <a:extLst>
              <a:ext uri="{FF2B5EF4-FFF2-40B4-BE49-F238E27FC236}">
                <a16:creationId xmlns:a16="http://schemas.microsoft.com/office/drawing/2014/main" id="{C859D5C9-D7C0-4204-9900-7D7248DA93C1}"/>
              </a:ext>
            </a:extLst>
          </p:cNvPr>
          <p:cNvCxnSpPr/>
          <p:nvPr/>
        </p:nvCxnSpPr>
        <p:spPr>
          <a:xfrm>
            <a:off x="8551817" y="1433172"/>
            <a:ext cx="557348" cy="339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CD91F217-B61D-4F04-8C8D-FEB9730054C1}"/>
              </a:ext>
            </a:extLst>
          </p:cNvPr>
          <p:cNvGrpSpPr/>
          <p:nvPr/>
        </p:nvGrpSpPr>
        <p:grpSpPr>
          <a:xfrm>
            <a:off x="2264229" y="2838994"/>
            <a:ext cx="4415245" cy="523220"/>
            <a:chOff x="2264229" y="2838994"/>
            <a:chExt cx="4415245" cy="523220"/>
          </a:xfrm>
        </p:grpSpPr>
        <p:sp>
          <p:nvSpPr>
            <p:cNvPr id="6" name="文本框 5">
              <a:extLst>
                <a:ext uri="{FF2B5EF4-FFF2-40B4-BE49-F238E27FC236}">
                  <a16:creationId xmlns:a16="http://schemas.microsoft.com/office/drawing/2014/main" id="{08D1A614-7D40-43BD-A13B-96522F8E846F}"/>
                </a:ext>
              </a:extLst>
            </p:cNvPr>
            <p:cNvSpPr txBox="1"/>
            <p:nvPr/>
          </p:nvSpPr>
          <p:spPr>
            <a:xfrm>
              <a:off x="2264229" y="2838994"/>
              <a:ext cx="1140822" cy="523220"/>
            </a:xfrm>
            <a:prstGeom prst="rect">
              <a:avLst/>
            </a:prstGeom>
            <a:noFill/>
          </p:spPr>
          <p:txBody>
            <a:bodyPr wrap="square" rtlCol="0">
              <a:spAutoFit/>
            </a:bodyPr>
            <a:lstStyle/>
            <a:p>
              <a:r>
                <a:rPr lang="en-US" altLang="zh-CN" sz="2800" dirty="0"/>
                <a:t>4&lt;8</a:t>
              </a:r>
              <a:endParaRPr lang="zh-CN" altLang="en-US" sz="2800" dirty="0"/>
            </a:p>
          </p:txBody>
        </p:sp>
        <p:sp>
          <p:nvSpPr>
            <p:cNvPr id="7" name="箭头: 右 6">
              <a:extLst>
                <a:ext uri="{FF2B5EF4-FFF2-40B4-BE49-F238E27FC236}">
                  <a16:creationId xmlns:a16="http://schemas.microsoft.com/office/drawing/2014/main" id="{9756F904-5AEF-45A4-98E3-D45D49804337}"/>
                </a:ext>
              </a:extLst>
            </p:cNvPr>
            <p:cNvSpPr/>
            <p:nvPr/>
          </p:nvSpPr>
          <p:spPr>
            <a:xfrm>
              <a:off x="3405051" y="2926080"/>
              <a:ext cx="1001486" cy="252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BED7140-ABA4-4433-BF45-8C5816CB542E}"/>
                </a:ext>
              </a:extLst>
            </p:cNvPr>
            <p:cNvSpPr txBox="1"/>
            <p:nvPr/>
          </p:nvSpPr>
          <p:spPr>
            <a:xfrm>
              <a:off x="4624251" y="2838994"/>
              <a:ext cx="2055223" cy="523220"/>
            </a:xfrm>
            <a:prstGeom prst="rect">
              <a:avLst/>
            </a:prstGeom>
            <a:noFill/>
          </p:spPr>
          <p:txBody>
            <a:bodyPr wrap="square" rtlCol="0">
              <a:spAutoFit/>
            </a:bodyPr>
            <a:lstStyle/>
            <a:p>
              <a:r>
                <a:rPr lang="en-US" altLang="zh-CN" sz="2800" dirty="0"/>
                <a:t>Go left</a:t>
              </a:r>
              <a:endParaRPr lang="zh-CN" altLang="en-US" sz="2800" dirty="0"/>
            </a:p>
          </p:txBody>
        </p:sp>
      </p:grpSp>
    </p:spTree>
    <p:extLst>
      <p:ext uri="{BB962C8B-B14F-4D97-AF65-F5344CB8AC3E}">
        <p14:creationId xmlns:p14="http://schemas.microsoft.com/office/powerpoint/2010/main" val="99699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9F0B-5ED3-4FFC-A3E0-063390EE31F1}"/>
              </a:ext>
            </a:extLst>
          </p:cNvPr>
          <p:cNvSpPr>
            <a:spLocks noGrp="1"/>
          </p:cNvSpPr>
          <p:nvPr>
            <p:ph type="title"/>
          </p:nvPr>
        </p:nvSpPr>
        <p:spPr/>
        <p:txBody>
          <a:bodyPr/>
          <a:lstStyle/>
          <a:p>
            <a:r>
              <a:rPr lang="en-US" altLang="zh-CN" dirty="0"/>
              <a:t>binary search tree</a:t>
            </a:r>
            <a:endParaRPr lang="zh-CN" altLang="en-US" dirty="0"/>
          </a:p>
        </p:txBody>
      </p:sp>
      <p:pic>
        <p:nvPicPr>
          <p:cNvPr id="2050" name="Picture 2">
            <a:extLst>
              <a:ext uri="{FF2B5EF4-FFF2-40B4-BE49-F238E27FC236}">
                <a16:creationId xmlns:a16="http://schemas.microsoft.com/office/drawing/2014/main" id="{5477E8F2-2213-4CA7-8C43-8581AD17EC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7485" y="1617534"/>
            <a:ext cx="4859383" cy="427567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A62A0E1-3FB1-466F-8E4D-C321B9D022CA}"/>
              </a:ext>
            </a:extLst>
          </p:cNvPr>
          <p:cNvSpPr txBox="1"/>
          <p:nvPr/>
        </p:nvSpPr>
        <p:spPr>
          <a:xfrm>
            <a:off x="679268" y="1854924"/>
            <a:ext cx="8151223" cy="800219"/>
          </a:xfrm>
          <a:prstGeom prst="rect">
            <a:avLst/>
          </a:prstGeom>
          <a:noFill/>
        </p:spPr>
        <p:txBody>
          <a:bodyPr wrap="square" rtlCol="0">
            <a:spAutoFit/>
          </a:bodyPr>
          <a:lstStyle/>
          <a:p>
            <a:pPr algn="l" fontAlgn="base">
              <a:buFont typeface="Arial" panose="020B0604020202020204" pitchFamily="34" charset="0"/>
              <a:buChar char="•"/>
            </a:pPr>
            <a:r>
              <a:rPr lang="en-US" altLang="zh-CN" sz="2800" b="0" i="0" dirty="0">
                <a:effectLst/>
                <a:latin typeface="var(--font-din)"/>
              </a:rPr>
              <a:t>Search: 4</a:t>
            </a:r>
          </a:p>
          <a:p>
            <a:pPr algn="l" fontAlgn="base">
              <a:buFont typeface="Arial" panose="020B0604020202020204" pitchFamily="34" charset="0"/>
              <a:buChar char="•"/>
            </a:pPr>
            <a:endParaRPr lang="zh-CN" altLang="en-US" dirty="0"/>
          </a:p>
        </p:txBody>
      </p:sp>
      <p:cxnSp>
        <p:nvCxnSpPr>
          <p:cNvPr id="5" name="直接箭头连接符 4">
            <a:extLst>
              <a:ext uri="{FF2B5EF4-FFF2-40B4-BE49-F238E27FC236}">
                <a16:creationId xmlns:a16="http://schemas.microsoft.com/office/drawing/2014/main" id="{C859D5C9-D7C0-4204-9900-7D7248DA93C1}"/>
              </a:ext>
            </a:extLst>
          </p:cNvPr>
          <p:cNvCxnSpPr/>
          <p:nvPr/>
        </p:nvCxnSpPr>
        <p:spPr>
          <a:xfrm>
            <a:off x="7289074" y="2499360"/>
            <a:ext cx="557348" cy="339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CD91F217-B61D-4F04-8C8D-FEB9730054C1}"/>
              </a:ext>
            </a:extLst>
          </p:cNvPr>
          <p:cNvGrpSpPr/>
          <p:nvPr/>
        </p:nvGrpSpPr>
        <p:grpSpPr>
          <a:xfrm>
            <a:off x="2264229" y="2838994"/>
            <a:ext cx="4415245" cy="523220"/>
            <a:chOff x="2264229" y="2838994"/>
            <a:chExt cx="4415245" cy="523220"/>
          </a:xfrm>
        </p:grpSpPr>
        <p:sp>
          <p:nvSpPr>
            <p:cNvPr id="6" name="文本框 5">
              <a:extLst>
                <a:ext uri="{FF2B5EF4-FFF2-40B4-BE49-F238E27FC236}">
                  <a16:creationId xmlns:a16="http://schemas.microsoft.com/office/drawing/2014/main" id="{08D1A614-7D40-43BD-A13B-96522F8E846F}"/>
                </a:ext>
              </a:extLst>
            </p:cNvPr>
            <p:cNvSpPr txBox="1"/>
            <p:nvPr/>
          </p:nvSpPr>
          <p:spPr>
            <a:xfrm>
              <a:off x="2264229" y="2838994"/>
              <a:ext cx="1140822" cy="523220"/>
            </a:xfrm>
            <a:prstGeom prst="rect">
              <a:avLst/>
            </a:prstGeom>
            <a:noFill/>
          </p:spPr>
          <p:txBody>
            <a:bodyPr wrap="square" rtlCol="0">
              <a:spAutoFit/>
            </a:bodyPr>
            <a:lstStyle/>
            <a:p>
              <a:r>
                <a:rPr lang="en-US" altLang="zh-CN" sz="2800" dirty="0"/>
                <a:t>4&gt;3</a:t>
              </a:r>
              <a:endParaRPr lang="zh-CN" altLang="en-US" sz="2800" dirty="0"/>
            </a:p>
          </p:txBody>
        </p:sp>
        <p:sp>
          <p:nvSpPr>
            <p:cNvPr id="7" name="箭头: 右 6">
              <a:extLst>
                <a:ext uri="{FF2B5EF4-FFF2-40B4-BE49-F238E27FC236}">
                  <a16:creationId xmlns:a16="http://schemas.microsoft.com/office/drawing/2014/main" id="{9756F904-5AEF-45A4-98E3-D45D49804337}"/>
                </a:ext>
              </a:extLst>
            </p:cNvPr>
            <p:cNvSpPr/>
            <p:nvPr/>
          </p:nvSpPr>
          <p:spPr>
            <a:xfrm>
              <a:off x="3405051" y="2926080"/>
              <a:ext cx="1001486" cy="252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BED7140-ABA4-4433-BF45-8C5816CB542E}"/>
                </a:ext>
              </a:extLst>
            </p:cNvPr>
            <p:cNvSpPr txBox="1"/>
            <p:nvPr/>
          </p:nvSpPr>
          <p:spPr>
            <a:xfrm>
              <a:off x="4624251" y="2838994"/>
              <a:ext cx="2055223" cy="523220"/>
            </a:xfrm>
            <a:prstGeom prst="rect">
              <a:avLst/>
            </a:prstGeom>
            <a:noFill/>
          </p:spPr>
          <p:txBody>
            <a:bodyPr wrap="square" rtlCol="0">
              <a:spAutoFit/>
            </a:bodyPr>
            <a:lstStyle/>
            <a:p>
              <a:r>
                <a:rPr lang="en-US" altLang="zh-CN" sz="2800" dirty="0"/>
                <a:t>Go right</a:t>
              </a:r>
              <a:endParaRPr lang="zh-CN" altLang="en-US" sz="2800" dirty="0"/>
            </a:p>
          </p:txBody>
        </p:sp>
      </p:grpSp>
    </p:spTree>
    <p:extLst>
      <p:ext uri="{BB962C8B-B14F-4D97-AF65-F5344CB8AC3E}">
        <p14:creationId xmlns:p14="http://schemas.microsoft.com/office/powerpoint/2010/main" val="1462064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9F0B-5ED3-4FFC-A3E0-063390EE31F1}"/>
              </a:ext>
            </a:extLst>
          </p:cNvPr>
          <p:cNvSpPr>
            <a:spLocks noGrp="1"/>
          </p:cNvSpPr>
          <p:nvPr>
            <p:ph type="title"/>
          </p:nvPr>
        </p:nvSpPr>
        <p:spPr/>
        <p:txBody>
          <a:bodyPr/>
          <a:lstStyle/>
          <a:p>
            <a:r>
              <a:rPr lang="en-US" altLang="zh-CN" dirty="0"/>
              <a:t>binary search tree</a:t>
            </a:r>
            <a:endParaRPr lang="zh-CN" altLang="en-US" dirty="0"/>
          </a:p>
        </p:txBody>
      </p:sp>
      <p:pic>
        <p:nvPicPr>
          <p:cNvPr id="2050" name="Picture 2">
            <a:extLst>
              <a:ext uri="{FF2B5EF4-FFF2-40B4-BE49-F238E27FC236}">
                <a16:creationId xmlns:a16="http://schemas.microsoft.com/office/drawing/2014/main" id="{5477E8F2-2213-4CA7-8C43-8581AD17EC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7485" y="1617534"/>
            <a:ext cx="4859383" cy="427567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A62A0E1-3FB1-466F-8E4D-C321B9D022CA}"/>
              </a:ext>
            </a:extLst>
          </p:cNvPr>
          <p:cNvSpPr txBox="1"/>
          <p:nvPr/>
        </p:nvSpPr>
        <p:spPr>
          <a:xfrm>
            <a:off x="679268" y="1854924"/>
            <a:ext cx="8151223" cy="800219"/>
          </a:xfrm>
          <a:prstGeom prst="rect">
            <a:avLst/>
          </a:prstGeom>
          <a:noFill/>
        </p:spPr>
        <p:txBody>
          <a:bodyPr wrap="square" rtlCol="0">
            <a:spAutoFit/>
          </a:bodyPr>
          <a:lstStyle/>
          <a:p>
            <a:pPr algn="l" fontAlgn="base">
              <a:buFont typeface="Arial" panose="020B0604020202020204" pitchFamily="34" charset="0"/>
              <a:buChar char="•"/>
            </a:pPr>
            <a:r>
              <a:rPr lang="en-US" altLang="zh-CN" sz="2800" b="0" i="0" dirty="0">
                <a:effectLst/>
                <a:latin typeface="var(--font-din)"/>
              </a:rPr>
              <a:t>Search: 4</a:t>
            </a:r>
          </a:p>
          <a:p>
            <a:pPr algn="l" fontAlgn="base">
              <a:buFont typeface="Arial" panose="020B0604020202020204" pitchFamily="34" charset="0"/>
              <a:buChar char="•"/>
            </a:pPr>
            <a:endParaRPr lang="zh-CN" altLang="en-US" dirty="0"/>
          </a:p>
        </p:txBody>
      </p:sp>
      <p:cxnSp>
        <p:nvCxnSpPr>
          <p:cNvPr id="5" name="直接箭头连接符 4">
            <a:extLst>
              <a:ext uri="{FF2B5EF4-FFF2-40B4-BE49-F238E27FC236}">
                <a16:creationId xmlns:a16="http://schemas.microsoft.com/office/drawing/2014/main" id="{C859D5C9-D7C0-4204-9900-7D7248DA93C1}"/>
              </a:ext>
            </a:extLst>
          </p:cNvPr>
          <p:cNvCxnSpPr>
            <a:cxnSpLocks/>
          </p:cNvCxnSpPr>
          <p:nvPr/>
        </p:nvCxnSpPr>
        <p:spPr>
          <a:xfrm flipH="1">
            <a:off x="9143999" y="3429000"/>
            <a:ext cx="87087" cy="508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CD91F217-B61D-4F04-8C8D-FEB9730054C1}"/>
              </a:ext>
            </a:extLst>
          </p:cNvPr>
          <p:cNvGrpSpPr/>
          <p:nvPr/>
        </p:nvGrpSpPr>
        <p:grpSpPr>
          <a:xfrm>
            <a:off x="2264229" y="2838994"/>
            <a:ext cx="4415245" cy="523220"/>
            <a:chOff x="2264229" y="2838994"/>
            <a:chExt cx="4415245" cy="523220"/>
          </a:xfrm>
        </p:grpSpPr>
        <p:sp>
          <p:nvSpPr>
            <p:cNvPr id="6" name="文本框 5">
              <a:extLst>
                <a:ext uri="{FF2B5EF4-FFF2-40B4-BE49-F238E27FC236}">
                  <a16:creationId xmlns:a16="http://schemas.microsoft.com/office/drawing/2014/main" id="{08D1A614-7D40-43BD-A13B-96522F8E846F}"/>
                </a:ext>
              </a:extLst>
            </p:cNvPr>
            <p:cNvSpPr txBox="1"/>
            <p:nvPr/>
          </p:nvSpPr>
          <p:spPr>
            <a:xfrm>
              <a:off x="2264229" y="2838994"/>
              <a:ext cx="1140822" cy="523220"/>
            </a:xfrm>
            <a:prstGeom prst="rect">
              <a:avLst/>
            </a:prstGeom>
            <a:noFill/>
          </p:spPr>
          <p:txBody>
            <a:bodyPr wrap="square" rtlCol="0">
              <a:spAutoFit/>
            </a:bodyPr>
            <a:lstStyle/>
            <a:p>
              <a:r>
                <a:rPr lang="en-US" altLang="zh-CN" sz="2800" dirty="0"/>
                <a:t>4&lt;6</a:t>
              </a:r>
              <a:endParaRPr lang="zh-CN" altLang="en-US" sz="2800" dirty="0"/>
            </a:p>
          </p:txBody>
        </p:sp>
        <p:sp>
          <p:nvSpPr>
            <p:cNvPr id="7" name="箭头: 右 6">
              <a:extLst>
                <a:ext uri="{FF2B5EF4-FFF2-40B4-BE49-F238E27FC236}">
                  <a16:creationId xmlns:a16="http://schemas.microsoft.com/office/drawing/2014/main" id="{9756F904-5AEF-45A4-98E3-D45D49804337}"/>
                </a:ext>
              </a:extLst>
            </p:cNvPr>
            <p:cNvSpPr/>
            <p:nvPr/>
          </p:nvSpPr>
          <p:spPr>
            <a:xfrm>
              <a:off x="3405051" y="2926080"/>
              <a:ext cx="1001486" cy="252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BED7140-ABA4-4433-BF45-8C5816CB542E}"/>
                </a:ext>
              </a:extLst>
            </p:cNvPr>
            <p:cNvSpPr txBox="1"/>
            <p:nvPr/>
          </p:nvSpPr>
          <p:spPr>
            <a:xfrm>
              <a:off x="4624251" y="2838994"/>
              <a:ext cx="2055223" cy="523220"/>
            </a:xfrm>
            <a:prstGeom prst="rect">
              <a:avLst/>
            </a:prstGeom>
            <a:noFill/>
          </p:spPr>
          <p:txBody>
            <a:bodyPr wrap="square" rtlCol="0">
              <a:spAutoFit/>
            </a:bodyPr>
            <a:lstStyle/>
            <a:p>
              <a:r>
                <a:rPr lang="en-US" altLang="zh-CN" sz="2800" dirty="0"/>
                <a:t>Go left</a:t>
              </a:r>
              <a:endParaRPr lang="zh-CN" altLang="en-US" sz="2800" dirty="0"/>
            </a:p>
          </p:txBody>
        </p:sp>
      </p:grpSp>
    </p:spTree>
    <p:extLst>
      <p:ext uri="{BB962C8B-B14F-4D97-AF65-F5344CB8AC3E}">
        <p14:creationId xmlns:p14="http://schemas.microsoft.com/office/powerpoint/2010/main" val="2068719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9F0B-5ED3-4FFC-A3E0-063390EE31F1}"/>
              </a:ext>
            </a:extLst>
          </p:cNvPr>
          <p:cNvSpPr>
            <a:spLocks noGrp="1"/>
          </p:cNvSpPr>
          <p:nvPr>
            <p:ph type="title"/>
          </p:nvPr>
        </p:nvSpPr>
        <p:spPr/>
        <p:txBody>
          <a:bodyPr/>
          <a:lstStyle/>
          <a:p>
            <a:r>
              <a:rPr lang="en-US" altLang="zh-CN" dirty="0"/>
              <a:t>binary search tree</a:t>
            </a:r>
            <a:endParaRPr lang="zh-CN" altLang="en-US" dirty="0"/>
          </a:p>
        </p:txBody>
      </p:sp>
      <p:pic>
        <p:nvPicPr>
          <p:cNvPr id="2050" name="Picture 2">
            <a:extLst>
              <a:ext uri="{FF2B5EF4-FFF2-40B4-BE49-F238E27FC236}">
                <a16:creationId xmlns:a16="http://schemas.microsoft.com/office/drawing/2014/main" id="{5477E8F2-2213-4CA7-8C43-8581AD17EC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7485" y="1617534"/>
            <a:ext cx="4859383" cy="427567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A62A0E1-3FB1-466F-8E4D-C321B9D022CA}"/>
              </a:ext>
            </a:extLst>
          </p:cNvPr>
          <p:cNvSpPr txBox="1"/>
          <p:nvPr/>
        </p:nvSpPr>
        <p:spPr>
          <a:xfrm>
            <a:off x="679268" y="1854924"/>
            <a:ext cx="8151223" cy="800219"/>
          </a:xfrm>
          <a:prstGeom prst="rect">
            <a:avLst/>
          </a:prstGeom>
          <a:noFill/>
        </p:spPr>
        <p:txBody>
          <a:bodyPr wrap="square" rtlCol="0">
            <a:spAutoFit/>
          </a:bodyPr>
          <a:lstStyle/>
          <a:p>
            <a:pPr algn="l" fontAlgn="base">
              <a:buFont typeface="Arial" panose="020B0604020202020204" pitchFamily="34" charset="0"/>
              <a:buChar char="•"/>
            </a:pPr>
            <a:r>
              <a:rPr lang="en-US" altLang="zh-CN" sz="2800" b="0" i="0" dirty="0">
                <a:effectLst/>
                <a:latin typeface="var(--font-din)"/>
              </a:rPr>
              <a:t>Search: 4</a:t>
            </a:r>
          </a:p>
          <a:p>
            <a:pPr algn="l" fontAlgn="base">
              <a:buFont typeface="Arial" panose="020B0604020202020204" pitchFamily="34" charset="0"/>
              <a:buChar char="•"/>
            </a:pPr>
            <a:endParaRPr lang="zh-CN" altLang="en-US" dirty="0"/>
          </a:p>
        </p:txBody>
      </p:sp>
      <p:cxnSp>
        <p:nvCxnSpPr>
          <p:cNvPr id="5" name="直接箭头连接符 4">
            <a:extLst>
              <a:ext uri="{FF2B5EF4-FFF2-40B4-BE49-F238E27FC236}">
                <a16:creationId xmlns:a16="http://schemas.microsoft.com/office/drawing/2014/main" id="{C859D5C9-D7C0-4204-9900-7D7248DA93C1}"/>
              </a:ext>
            </a:extLst>
          </p:cNvPr>
          <p:cNvCxnSpPr>
            <a:cxnSpLocks/>
          </p:cNvCxnSpPr>
          <p:nvPr/>
        </p:nvCxnSpPr>
        <p:spPr>
          <a:xfrm>
            <a:off x="8098971" y="4554583"/>
            <a:ext cx="200297" cy="5327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CD91F217-B61D-4F04-8C8D-FEB9730054C1}"/>
              </a:ext>
            </a:extLst>
          </p:cNvPr>
          <p:cNvGrpSpPr/>
          <p:nvPr/>
        </p:nvGrpSpPr>
        <p:grpSpPr>
          <a:xfrm>
            <a:off x="2264229" y="2838994"/>
            <a:ext cx="4415245" cy="523220"/>
            <a:chOff x="2264229" y="2838994"/>
            <a:chExt cx="4415245" cy="523220"/>
          </a:xfrm>
        </p:grpSpPr>
        <p:sp>
          <p:nvSpPr>
            <p:cNvPr id="6" name="文本框 5">
              <a:extLst>
                <a:ext uri="{FF2B5EF4-FFF2-40B4-BE49-F238E27FC236}">
                  <a16:creationId xmlns:a16="http://schemas.microsoft.com/office/drawing/2014/main" id="{08D1A614-7D40-43BD-A13B-96522F8E846F}"/>
                </a:ext>
              </a:extLst>
            </p:cNvPr>
            <p:cNvSpPr txBox="1"/>
            <p:nvPr/>
          </p:nvSpPr>
          <p:spPr>
            <a:xfrm>
              <a:off x="2264229" y="2838994"/>
              <a:ext cx="1140822" cy="523220"/>
            </a:xfrm>
            <a:prstGeom prst="rect">
              <a:avLst/>
            </a:prstGeom>
            <a:noFill/>
          </p:spPr>
          <p:txBody>
            <a:bodyPr wrap="square" rtlCol="0">
              <a:spAutoFit/>
            </a:bodyPr>
            <a:lstStyle/>
            <a:p>
              <a:r>
                <a:rPr lang="en-US" altLang="zh-CN" sz="2800" dirty="0"/>
                <a:t>4==4</a:t>
              </a:r>
              <a:endParaRPr lang="zh-CN" altLang="en-US" sz="2800" dirty="0"/>
            </a:p>
          </p:txBody>
        </p:sp>
        <p:sp>
          <p:nvSpPr>
            <p:cNvPr id="7" name="箭头: 右 6">
              <a:extLst>
                <a:ext uri="{FF2B5EF4-FFF2-40B4-BE49-F238E27FC236}">
                  <a16:creationId xmlns:a16="http://schemas.microsoft.com/office/drawing/2014/main" id="{9756F904-5AEF-45A4-98E3-D45D49804337}"/>
                </a:ext>
              </a:extLst>
            </p:cNvPr>
            <p:cNvSpPr/>
            <p:nvPr/>
          </p:nvSpPr>
          <p:spPr>
            <a:xfrm>
              <a:off x="3405051" y="2926080"/>
              <a:ext cx="1001486" cy="252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BED7140-ABA4-4433-BF45-8C5816CB542E}"/>
                </a:ext>
              </a:extLst>
            </p:cNvPr>
            <p:cNvSpPr txBox="1"/>
            <p:nvPr/>
          </p:nvSpPr>
          <p:spPr>
            <a:xfrm>
              <a:off x="4624251" y="2838994"/>
              <a:ext cx="2055223" cy="523220"/>
            </a:xfrm>
            <a:prstGeom prst="rect">
              <a:avLst/>
            </a:prstGeom>
            <a:noFill/>
          </p:spPr>
          <p:txBody>
            <a:bodyPr wrap="square" rtlCol="0">
              <a:spAutoFit/>
            </a:bodyPr>
            <a:lstStyle/>
            <a:p>
              <a:r>
                <a:rPr lang="en-US" altLang="zh-CN" sz="2800" dirty="0"/>
                <a:t>Found!</a:t>
              </a:r>
              <a:endParaRPr lang="zh-CN" altLang="en-US" sz="2800" dirty="0"/>
            </a:p>
          </p:txBody>
        </p:sp>
      </p:grpSp>
    </p:spTree>
    <p:extLst>
      <p:ext uri="{BB962C8B-B14F-4D97-AF65-F5344CB8AC3E}">
        <p14:creationId xmlns:p14="http://schemas.microsoft.com/office/powerpoint/2010/main" val="234253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FC72-BF85-43C1-955B-FA0D92C94B20}"/>
              </a:ext>
            </a:extLst>
          </p:cNvPr>
          <p:cNvSpPr>
            <a:spLocks noGrp="1"/>
          </p:cNvSpPr>
          <p:nvPr>
            <p:ph type="title"/>
          </p:nvPr>
        </p:nvSpPr>
        <p:spPr/>
        <p:txBody>
          <a:bodyPr/>
          <a:lstStyle/>
          <a:p>
            <a:pPr algn="ctr"/>
            <a:r>
              <a:rPr lang="en-US" altLang="zh-CN" dirty="0">
                <a:solidFill>
                  <a:srgbClr val="00B050"/>
                </a:solidFill>
              </a:rPr>
              <a:t>Search</a:t>
            </a:r>
            <a:endParaRPr lang="zh-CN" altLang="en-US" dirty="0">
              <a:solidFill>
                <a:srgbClr val="00B050"/>
              </a:solidFill>
            </a:endParaRPr>
          </a:p>
        </p:txBody>
      </p:sp>
      <p:sp>
        <p:nvSpPr>
          <p:cNvPr id="3" name="Content Placeholder 2">
            <a:extLst>
              <a:ext uri="{FF2B5EF4-FFF2-40B4-BE49-F238E27FC236}">
                <a16:creationId xmlns:a16="http://schemas.microsoft.com/office/drawing/2014/main" id="{01EAD547-B4DD-4A9B-866C-7E6706F5F4EF}"/>
              </a:ext>
            </a:extLst>
          </p:cNvPr>
          <p:cNvSpPr>
            <a:spLocks noGrp="1"/>
          </p:cNvSpPr>
          <p:nvPr>
            <p:ph idx="1"/>
          </p:nvPr>
        </p:nvSpPr>
        <p:spPr/>
        <p:txBody>
          <a:bodyPr/>
          <a:lstStyle/>
          <a:p>
            <a:r>
              <a:rPr lang="en-US" altLang="zh-CN" dirty="0"/>
              <a:t>Search in your computer</a:t>
            </a:r>
          </a:p>
          <a:p>
            <a:endParaRPr lang="en-US" altLang="zh-CN" dirty="0"/>
          </a:p>
          <a:p>
            <a:endParaRPr lang="en-US" altLang="zh-CN" dirty="0"/>
          </a:p>
        </p:txBody>
      </p:sp>
      <p:pic>
        <p:nvPicPr>
          <p:cNvPr id="4" name="Picture 3">
            <a:extLst>
              <a:ext uri="{FF2B5EF4-FFF2-40B4-BE49-F238E27FC236}">
                <a16:creationId xmlns:a16="http://schemas.microsoft.com/office/drawing/2014/main" id="{DC0F572B-643F-4582-A980-58E54424FD84}"/>
              </a:ext>
            </a:extLst>
          </p:cNvPr>
          <p:cNvPicPr>
            <a:picLocks noChangeAspect="1"/>
          </p:cNvPicPr>
          <p:nvPr/>
        </p:nvPicPr>
        <p:blipFill>
          <a:blip r:embed="rId2"/>
          <a:stretch>
            <a:fillRect/>
          </a:stretch>
        </p:blipFill>
        <p:spPr>
          <a:xfrm>
            <a:off x="2588557" y="2373651"/>
            <a:ext cx="6548719" cy="4427677"/>
          </a:xfrm>
          <a:prstGeom prst="rect">
            <a:avLst/>
          </a:prstGeom>
        </p:spPr>
      </p:pic>
      <p:sp>
        <p:nvSpPr>
          <p:cNvPr id="5" name="Rectangle 4">
            <a:extLst>
              <a:ext uri="{FF2B5EF4-FFF2-40B4-BE49-F238E27FC236}">
                <a16:creationId xmlns:a16="http://schemas.microsoft.com/office/drawing/2014/main" id="{9F914613-F6C3-4A07-AE70-192B7F8F72D0}"/>
              </a:ext>
            </a:extLst>
          </p:cNvPr>
          <p:cNvSpPr/>
          <p:nvPr/>
        </p:nvSpPr>
        <p:spPr>
          <a:xfrm>
            <a:off x="7086600" y="2373651"/>
            <a:ext cx="2050676" cy="3426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680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9F0B-5ED3-4FFC-A3E0-063390EE31F1}"/>
              </a:ext>
            </a:extLst>
          </p:cNvPr>
          <p:cNvSpPr>
            <a:spLocks noGrp="1"/>
          </p:cNvSpPr>
          <p:nvPr>
            <p:ph type="title"/>
          </p:nvPr>
        </p:nvSpPr>
        <p:spPr/>
        <p:txBody>
          <a:bodyPr/>
          <a:lstStyle/>
          <a:p>
            <a:r>
              <a:rPr lang="en-US" altLang="zh-CN" dirty="0"/>
              <a:t>binary search tree</a:t>
            </a:r>
            <a:endParaRPr lang="zh-CN" altLang="en-US" dirty="0"/>
          </a:p>
        </p:txBody>
      </p:sp>
      <p:pic>
        <p:nvPicPr>
          <p:cNvPr id="2050" name="Picture 2">
            <a:extLst>
              <a:ext uri="{FF2B5EF4-FFF2-40B4-BE49-F238E27FC236}">
                <a16:creationId xmlns:a16="http://schemas.microsoft.com/office/drawing/2014/main" id="{5477E8F2-2213-4CA7-8C43-8581AD17EC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7485" y="1617534"/>
            <a:ext cx="4859383" cy="427567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A62A0E1-3FB1-466F-8E4D-C321B9D022CA}"/>
              </a:ext>
            </a:extLst>
          </p:cNvPr>
          <p:cNvSpPr txBox="1"/>
          <p:nvPr/>
        </p:nvSpPr>
        <p:spPr>
          <a:xfrm>
            <a:off x="679268" y="1854924"/>
            <a:ext cx="8151223" cy="800219"/>
          </a:xfrm>
          <a:prstGeom prst="rect">
            <a:avLst/>
          </a:prstGeom>
          <a:noFill/>
        </p:spPr>
        <p:txBody>
          <a:bodyPr wrap="square" rtlCol="0">
            <a:spAutoFit/>
          </a:bodyPr>
          <a:lstStyle/>
          <a:p>
            <a:pPr algn="l" fontAlgn="base">
              <a:buFont typeface="Arial" panose="020B0604020202020204" pitchFamily="34" charset="0"/>
              <a:buChar char="•"/>
            </a:pPr>
            <a:r>
              <a:rPr lang="en-US" altLang="zh-CN" sz="2800" b="0" i="0" dirty="0">
                <a:effectLst/>
                <a:latin typeface="var(--font-din)"/>
              </a:rPr>
              <a:t>Search: 5</a:t>
            </a:r>
          </a:p>
          <a:p>
            <a:pPr algn="l" fontAlgn="base">
              <a:buFont typeface="Arial" panose="020B0604020202020204" pitchFamily="34" charset="0"/>
              <a:buChar char="•"/>
            </a:pPr>
            <a:endParaRPr lang="zh-CN" altLang="en-US" dirty="0"/>
          </a:p>
        </p:txBody>
      </p:sp>
      <p:cxnSp>
        <p:nvCxnSpPr>
          <p:cNvPr id="5" name="直接箭头连接符 4">
            <a:extLst>
              <a:ext uri="{FF2B5EF4-FFF2-40B4-BE49-F238E27FC236}">
                <a16:creationId xmlns:a16="http://schemas.microsoft.com/office/drawing/2014/main" id="{C859D5C9-D7C0-4204-9900-7D7248DA93C1}"/>
              </a:ext>
            </a:extLst>
          </p:cNvPr>
          <p:cNvCxnSpPr/>
          <p:nvPr/>
        </p:nvCxnSpPr>
        <p:spPr>
          <a:xfrm>
            <a:off x="8551817" y="1433172"/>
            <a:ext cx="557348" cy="339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CD91F217-B61D-4F04-8C8D-FEB9730054C1}"/>
              </a:ext>
            </a:extLst>
          </p:cNvPr>
          <p:cNvGrpSpPr/>
          <p:nvPr/>
        </p:nvGrpSpPr>
        <p:grpSpPr>
          <a:xfrm>
            <a:off x="2264229" y="2838994"/>
            <a:ext cx="4415245" cy="523220"/>
            <a:chOff x="2264229" y="2838994"/>
            <a:chExt cx="4415245" cy="523220"/>
          </a:xfrm>
        </p:grpSpPr>
        <p:sp>
          <p:nvSpPr>
            <p:cNvPr id="6" name="文本框 5">
              <a:extLst>
                <a:ext uri="{FF2B5EF4-FFF2-40B4-BE49-F238E27FC236}">
                  <a16:creationId xmlns:a16="http://schemas.microsoft.com/office/drawing/2014/main" id="{08D1A614-7D40-43BD-A13B-96522F8E846F}"/>
                </a:ext>
              </a:extLst>
            </p:cNvPr>
            <p:cNvSpPr txBox="1"/>
            <p:nvPr/>
          </p:nvSpPr>
          <p:spPr>
            <a:xfrm>
              <a:off x="2264229" y="2838994"/>
              <a:ext cx="1140822" cy="523220"/>
            </a:xfrm>
            <a:prstGeom prst="rect">
              <a:avLst/>
            </a:prstGeom>
            <a:noFill/>
          </p:spPr>
          <p:txBody>
            <a:bodyPr wrap="square" rtlCol="0">
              <a:spAutoFit/>
            </a:bodyPr>
            <a:lstStyle/>
            <a:p>
              <a:r>
                <a:rPr lang="en-US" altLang="zh-CN" sz="2800" dirty="0"/>
                <a:t>5&lt;8</a:t>
              </a:r>
              <a:endParaRPr lang="zh-CN" altLang="en-US" sz="2800" dirty="0"/>
            </a:p>
          </p:txBody>
        </p:sp>
        <p:sp>
          <p:nvSpPr>
            <p:cNvPr id="7" name="箭头: 右 6">
              <a:extLst>
                <a:ext uri="{FF2B5EF4-FFF2-40B4-BE49-F238E27FC236}">
                  <a16:creationId xmlns:a16="http://schemas.microsoft.com/office/drawing/2014/main" id="{9756F904-5AEF-45A4-98E3-D45D49804337}"/>
                </a:ext>
              </a:extLst>
            </p:cNvPr>
            <p:cNvSpPr/>
            <p:nvPr/>
          </p:nvSpPr>
          <p:spPr>
            <a:xfrm>
              <a:off x="3405051" y="2926080"/>
              <a:ext cx="1001486" cy="252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BED7140-ABA4-4433-BF45-8C5816CB542E}"/>
                </a:ext>
              </a:extLst>
            </p:cNvPr>
            <p:cNvSpPr txBox="1"/>
            <p:nvPr/>
          </p:nvSpPr>
          <p:spPr>
            <a:xfrm>
              <a:off x="4624251" y="2838994"/>
              <a:ext cx="2055223" cy="523220"/>
            </a:xfrm>
            <a:prstGeom prst="rect">
              <a:avLst/>
            </a:prstGeom>
            <a:noFill/>
          </p:spPr>
          <p:txBody>
            <a:bodyPr wrap="square" rtlCol="0">
              <a:spAutoFit/>
            </a:bodyPr>
            <a:lstStyle/>
            <a:p>
              <a:r>
                <a:rPr lang="en-US" altLang="zh-CN" sz="2800" dirty="0"/>
                <a:t>Go left</a:t>
              </a:r>
              <a:endParaRPr lang="zh-CN" altLang="en-US" sz="2800" dirty="0"/>
            </a:p>
          </p:txBody>
        </p:sp>
      </p:grpSp>
    </p:spTree>
    <p:extLst>
      <p:ext uri="{BB962C8B-B14F-4D97-AF65-F5344CB8AC3E}">
        <p14:creationId xmlns:p14="http://schemas.microsoft.com/office/powerpoint/2010/main" val="3311142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9F0B-5ED3-4FFC-A3E0-063390EE31F1}"/>
              </a:ext>
            </a:extLst>
          </p:cNvPr>
          <p:cNvSpPr>
            <a:spLocks noGrp="1"/>
          </p:cNvSpPr>
          <p:nvPr>
            <p:ph type="title"/>
          </p:nvPr>
        </p:nvSpPr>
        <p:spPr/>
        <p:txBody>
          <a:bodyPr/>
          <a:lstStyle/>
          <a:p>
            <a:r>
              <a:rPr lang="en-US" altLang="zh-CN" dirty="0"/>
              <a:t>binary search tree</a:t>
            </a:r>
            <a:endParaRPr lang="zh-CN" altLang="en-US" dirty="0"/>
          </a:p>
        </p:txBody>
      </p:sp>
      <p:pic>
        <p:nvPicPr>
          <p:cNvPr id="2050" name="Picture 2">
            <a:extLst>
              <a:ext uri="{FF2B5EF4-FFF2-40B4-BE49-F238E27FC236}">
                <a16:creationId xmlns:a16="http://schemas.microsoft.com/office/drawing/2014/main" id="{5477E8F2-2213-4CA7-8C43-8581AD17EC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7485" y="1617534"/>
            <a:ext cx="4859383" cy="427567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A62A0E1-3FB1-466F-8E4D-C321B9D022CA}"/>
              </a:ext>
            </a:extLst>
          </p:cNvPr>
          <p:cNvSpPr txBox="1"/>
          <p:nvPr/>
        </p:nvSpPr>
        <p:spPr>
          <a:xfrm>
            <a:off x="679268" y="1854924"/>
            <a:ext cx="8151223" cy="800219"/>
          </a:xfrm>
          <a:prstGeom prst="rect">
            <a:avLst/>
          </a:prstGeom>
          <a:noFill/>
        </p:spPr>
        <p:txBody>
          <a:bodyPr wrap="square" rtlCol="0">
            <a:spAutoFit/>
          </a:bodyPr>
          <a:lstStyle/>
          <a:p>
            <a:pPr algn="l" fontAlgn="base">
              <a:buFont typeface="Arial" panose="020B0604020202020204" pitchFamily="34" charset="0"/>
              <a:buChar char="•"/>
            </a:pPr>
            <a:r>
              <a:rPr lang="en-US" altLang="zh-CN" sz="2800" b="0" i="0" dirty="0">
                <a:effectLst/>
                <a:latin typeface="var(--font-din)"/>
              </a:rPr>
              <a:t>Search: 5</a:t>
            </a:r>
          </a:p>
          <a:p>
            <a:pPr algn="l" fontAlgn="base">
              <a:buFont typeface="Arial" panose="020B0604020202020204" pitchFamily="34" charset="0"/>
              <a:buChar char="•"/>
            </a:pPr>
            <a:endParaRPr lang="zh-CN" altLang="en-US" dirty="0"/>
          </a:p>
        </p:txBody>
      </p:sp>
      <p:cxnSp>
        <p:nvCxnSpPr>
          <p:cNvPr id="5" name="直接箭头连接符 4">
            <a:extLst>
              <a:ext uri="{FF2B5EF4-FFF2-40B4-BE49-F238E27FC236}">
                <a16:creationId xmlns:a16="http://schemas.microsoft.com/office/drawing/2014/main" id="{C859D5C9-D7C0-4204-9900-7D7248DA93C1}"/>
              </a:ext>
            </a:extLst>
          </p:cNvPr>
          <p:cNvCxnSpPr/>
          <p:nvPr/>
        </p:nvCxnSpPr>
        <p:spPr>
          <a:xfrm>
            <a:off x="7289074" y="2499360"/>
            <a:ext cx="557348" cy="339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CD91F217-B61D-4F04-8C8D-FEB9730054C1}"/>
              </a:ext>
            </a:extLst>
          </p:cNvPr>
          <p:cNvGrpSpPr/>
          <p:nvPr/>
        </p:nvGrpSpPr>
        <p:grpSpPr>
          <a:xfrm>
            <a:off x="2264229" y="2838994"/>
            <a:ext cx="4415245" cy="523220"/>
            <a:chOff x="2264229" y="2838994"/>
            <a:chExt cx="4415245" cy="523220"/>
          </a:xfrm>
        </p:grpSpPr>
        <p:sp>
          <p:nvSpPr>
            <p:cNvPr id="6" name="文本框 5">
              <a:extLst>
                <a:ext uri="{FF2B5EF4-FFF2-40B4-BE49-F238E27FC236}">
                  <a16:creationId xmlns:a16="http://schemas.microsoft.com/office/drawing/2014/main" id="{08D1A614-7D40-43BD-A13B-96522F8E846F}"/>
                </a:ext>
              </a:extLst>
            </p:cNvPr>
            <p:cNvSpPr txBox="1"/>
            <p:nvPr/>
          </p:nvSpPr>
          <p:spPr>
            <a:xfrm>
              <a:off x="2264229" y="2838994"/>
              <a:ext cx="1140822" cy="523220"/>
            </a:xfrm>
            <a:prstGeom prst="rect">
              <a:avLst/>
            </a:prstGeom>
            <a:noFill/>
          </p:spPr>
          <p:txBody>
            <a:bodyPr wrap="square" rtlCol="0">
              <a:spAutoFit/>
            </a:bodyPr>
            <a:lstStyle/>
            <a:p>
              <a:r>
                <a:rPr lang="en-US" altLang="zh-CN" sz="2800" dirty="0"/>
                <a:t>5&gt;3</a:t>
              </a:r>
              <a:endParaRPr lang="zh-CN" altLang="en-US" sz="2800" dirty="0"/>
            </a:p>
          </p:txBody>
        </p:sp>
        <p:sp>
          <p:nvSpPr>
            <p:cNvPr id="7" name="箭头: 右 6">
              <a:extLst>
                <a:ext uri="{FF2B5EF4-FFF2-40B4-BE49-F238E27FC236}">
                  <a16:creationId xmlns:a16="http://schemas.microsoft.com/office/drawing/2014/main" id="{9756F904-5AEF-45A4-98E3-D45D49804337}"/>
                </a:ext>
              </a:extLst>
            </p:cNvPr>
            <p:cNvSpPr/>
            <p:nvPr/>
          </p:nvSpPr>
          <p:spPr>
            <a:xfrm>
              <a:off x="3405051" y="2926080"/>
              <a:ext cx="1001486" cy="252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BED7140-ABA4-4433-BF45-8C5816CB542E}"/>
                </a:ext>
              </a:extLst>
            </p:cNvPr>
            <p:cNvSpPr txBox="1"/>
            <p:nvPr/>
          </p:nvSpPr>
          <p:spPr>
            <a:xfrm>
              <a:off x="4624251" y="2838994"/>
              <a:ext cx="2055223" cy="523220"/>
            </a:xfrm>
            <a:prstGeom prst="rect">
              <a:avLst/>
            </a:prstGeom>
            <a:noFill/>
          </p:spPr>
          <p:txBody>
            <a:bodyPr wrap="square" rtlCol="0">
              <a:spAutoFit/>
            </a:bodyPr>
            <a:lstStyle/>
            <a:p>
              <a:r>
                <a:rPr lang="en-US" altLang="zh-CN" sz="2800" dirty="0"/>
                <a:t>Go right</a:t>
              </a:r>
              <a:endParaRPr lang="zh-CN" altLang="en-US" sz="2800" dirty="0"/>
            </a:p>
          </p:txBody>
        </p:sp>
      </p:grpSp>
    </p:spTree>
    <p:extLst>
      <p:ext uri="{BB962C8B-B14F-4D97-AF65-F5344CB8AC3E}">
        <p14:creationId xmlns:p14="http://schemas.microsoft.com/office/powerpoint/2010/main" val="37601306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9F0B-5ED3-4FFC-A3E0-063390EE31F1}"/>
              </a:ext>
            </a:extLst>
          </p:cNvPr>
          <p:cNvSpPr>
            <a:spLocks noGrp="1"/>
          </p:cNvSpPr>
          <p:nvPr>
            <p:ph type="title"/>
          </p:nvPr>
        </p:nvSpPr>
        <p:spPr/>
        <p:txBody>
          <a:bodyPr/>
          <a:lstStyle/>
          <a:p>
            <a:r>
              <a:rPr lang="en-US" altLang="zh-CN" dirty="0"/>
              <a:t>binary search tree</a:t>
            </a:r>
            <a:endParaRPr lang="zh-CN" altLang="en-US" dirty="0"/>
          </a:p>
        </p:txBody>
      </p:sp>
      <p:pic>
        <p:nvPicPr>
          <p:cNvPr id="2050" name="Picture 2">
            <a:extLst>
              <a:ext uri="{FF2B5EF4-FFF2-40B4-BE49-F238E27FC236}">
                <a16:creationId xmlns:a16="http://schemas.microsoft.com/office/drawing/2014/main" id="{5477E8F2-2213-4CA7-8C43-8581AD17EC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7485" y="1617534"/>
            <a:ext cx="4859383" cy="427567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A62A0E1-3FB1-466F-8E4D-C321B9D022CA}"/>
              </a:ext>
            </a:extLst>
          </p:cNvPr>
          <p:cNvSpPr txBox="1"/>
          <p:nvPr/>
        </p:nvSpPr>
        <p:spPr>
          <a:xfrm>
            <a:off x="679268" y="1854924"/>
            <a:ext cx="8151223" cy="800219"/>
          </a:xfrm>
          <a:prstGeom prst="rect">
            <a:avLst/>
          </a:prstGeom>
          <a:noFill/>
        </p:spPr>
        <p:txBody>
          <a:bodyPr wrap="square" rtlCol="0">
            <a:spAutoFit/>
          </a:bodyPr>
          <a:lstStyle/>
          <a:p>
            <a:pPr algn="l" fontAlgn="base">
              <a:buFont typeface="Arial" panose="020B0604020202020204" pitchFamily="34" charset="0"/>
              <a:buChar char="•"/>
            </a:pPr>
            <a:r>
              <a:rPr lang="en-US" altLang="zh-CN" sz="2800" b="0" i="0" dirty="0">
                <a:effectLst/>
                <a:latin typeface="var(--font-din)"/>
              </a:rPr>
              <a:t>Search: 5</a:t>
            </a:r>
          </a:p>
          <a:p>
            <a:pPr algn="l" fontAlgn="base">
              <a:buFont typeface="Arial" panose="020B0604020202020204" pitchFamily="34" charset="0"/>
              <a:buChar char="•"/>
            </a:pPr>
            <a:endParaRPr lang="zh-CN" altLang="en-US" dirty="0"/>
          </a:p>
        </p:txBody>
      </p:sp>
      <p:cxnSp>
        <p:nvCxnSpPr>
          <p:cNvPr id="5" name="直接箭头连接符 4">
            <a:extLst>
              <a:ext uri="{FF2B5EF4-FFF2-40B4-BE49-F238E27FC236}">
                <a16:creationId xmlns:a16="http://schemas.microsoft.com/office/drawing/2014/main" id="{C859D5C9-D7C0-4204-9900-7D7248DA93C1}"/>
              </a:ext>
            </a:extLst>
          </p:cNvPr>
          <p:cNvCxnSpPr>
            <a:cxnSpLocks/>
          </p:cNvCxnSpPr>
          <p:nvPr/>
        </p:nvCxnSpPr>
        <p:spPr>
          <a:xfrm flipH="1">
            <a:off x="9143999" y="3429000"/>
            <a:ext cx="87087" cy="508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CD91F217-B61D-4F04-8C8D-FEB9730054C1}"/>
              </a:ext>
            </a:extLst>
          </p:cNvPr>
          <p:cNvGrpSpPr/>
          <p:nvPr/>
        </p:nvGrpSpPr>
        <p:grpSpPr>
          <a:xfrm>
            <a:off x="2264229" y="2838994"/>
            <a:ext cx="4415245" cy="523220"/>
            <a:chOff x="2264229" y="2838994"/>
            <a:chExt cx="4415245" cy="523220"/>
          </a:xfrm>
        </p:grpSpPr>
        <p:sp>
          <p:nvSpPr>
            <p:cNvPr id="6" name="文本框 5">
              <a:extLst>
                <a:ext uri="{FF2B5EF4-FFF2-40B4-BE49-F238E27FC236}">
                  <a16:creationId xmlns:a16="http://schemas.microsoft.com/office/drawing/2014/main" id="{08D1A614-7D40-43BD-A13B-96522F8E846F}"/>
                </a:ext>
              </a:extLst>
            </p:cNvPr>
            <p:cNvSpPr txBox="1"/>
            <p:nvPr/>
          </p:nvSpPr>
          <p:spPr>
            <a:xfrm>
              <a:off x="2264229" y="2838994"/>
              <a:ext cx="1140822" cy="523220"/>
            </a:xfrm>
            <a:prstGeom prst="rect">
              <a:avLst/>
            </a:prstGeom>
            <a:noFill/>
          </p:spPr>
          <p:txBody>
            <a:bodyPr wrap="square" rtlCol="0">
              <a:spAutoFit/>
            </a:bodyPr>
            <a:lstStyle/>
            <a:p>
              <a:r>
                <a:rPr lang="en-US" altLang="zh-CN" sz="2800" dirty="0"/>
                <a:t>5&lt;6</a:t>
              </a:r>
              <a:endParaRPr lang="zh-CN" altLang="en-US" sz="2800" dirty="0"/>
            </a:p>
          </p:txBody>
        </p:sp>
        <p:sp>
          <p:nvSpPr>
            <p:cNvPr id="7" name="箭头: 右 6">
              <a:extLst>
                <a:ext uri="{FF2B5EF4-FFF2-40B4-BE49-F238E27FC236}">
                  <a16:creationId xmlns:a16="http://schemas.microsoft.com/office/drawing/2014/main" id="{9756F904-5AEF-45A4-98E3-D45D49804337}"/>
                </a:ext>
              </a:extLst>
            </p:cNvPr>
            <p:cNvSpPr/>
            <p:nvPr/>
          </p:nvSpPr>
          <p:spPr>
            <a:xfrm>
              <a:off x="3405051" y="2926080"/>
              <a:ext cx="1001486" cy="252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BED7140-ABA4-4433-BF45-8C5816CB542E}"/>
                </a:ext>
              </a:extLst>
            </p:cNvPr>
            <p:cNvSpPr txBox="1"/>
            <p:nvPr/>
          </p:nvSpPr>
          <p:spPr>
            <a:xfrm>
              <a:off x="4624251" y="2838994"/>
              <a:ext cx="2055223" cy="523220"/>
            </a:xfrm>
            <a:prstGeom prst="rect">
              <a:avLst/>
            </a:prstGeom>
            <a:noFill/>
          </p:spPr>
          <p:txBody>
            <a:bodyPr wrap="square" rtlCol="0">
              <a:spAutoFit/>
            </a:bodyPr>
            <a:lstStyle/>
            <a:p>
              <a:r>
                <a:rPr lang="en-US" altLang="zh-CN" sz="2800" dirty="0"/>
                <a:t>Go left</a:t>
              </a:r>
              <a:endParaRPr lang="zh-CN" altLang="en-US" sz="2800" dirty="0"/>
            </a:p>
          </p:txBody>
        </p:sp>
      </p:grpSp>
    </p:spTree>
    <p:extLst>
      <p:ext uri="{BB962C8B-B14F-4D97-AF65-F5344CB8AC3E}">
        <p14:creationId xmlns:p14="http://schemas.microsoft.com/office/powerpoint/2010/main" val="4213217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9F0B-5ED3-4FFC-A3E0-063390EE31F1}"/>
              </a:ext>
            </a:extLst>
          </p:cNvPr>
          <p:cNvSpPr>
            <a:spLocks noGrp="1"/>
          </p:cNvSpPr>
          <p:nvPr>
            <p:ph type="title"/>
          </p:nvPr>
        </p:nvSpPr>
        <p:spPr/>
        <p:txBody>
          <a:bodyPr/>
          <a:lstStyle/>
          <a:p>
            <a:r>
              <a:rPr lang="en-US" altLang="zh-CN" dirty="0"/>
              <a:t>binary search tree</a:t>
            </a:r>
            <a:endParaRPr lang="zh-CN" altLang="en-US" dirty="0"/>
          </a:p>
        </p:txBody>
      </p:sp>
      <p:pic>
        <p:nvPicPr>
          <p:cNvPr id="2050" name="Picture 2">
            <a:extLst>
              <a:ext uri="{FF2B5EF4-FFF2-40B4-BE49-F238E27FC236}">
                <a16:creationId xmlns:a16="http://schemas.microsoft.com/office/drawing/2014/main" id="{5477E8F2-2213-4CA7-8C43-8581AD17EC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7485" y="1617534"/>
            <a:ext cx="4859383" cy="427567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A62A0E1-3FB1-466F-8E4D-C321B9D022CA}"/>
              </a:ext>
            </a:extLst>
          </p:cNvPr>
          <p:cNvSpPr txBox="1"/>
          <p:nvPr/>
        </p:nvSpPr>
        <p:spPr>
          <a:xfrm>
            <a:off x="679268" y="1854924"/>
            <a:ext cx="8151223" cy="800219"/>
          </a:xfrm>
          <a:prstGeom prst="rect">
            <a:avLst/>
          </a:prstGeom>
          <a:noFill/>
        </p:spPr>
        <p:txBody>
          <a:bodyPr wrap="square" rtlCol="0">
            <a:spAutoFit/>
          </a:bodyPr>
          <a:lstStyle/>
          <a:p>
            <a:pPr algn="l" fontAlgn="base">
              <a:buFont typeface="Arial" panose="020B0604020202020204" pitchFamily="34" charset="0"/>
              <a:buChar char="•"/>
            </a:pPr>
            <a:r>
              <a:rPr lang="en-US" altLang="zh-CN" sz="2800" b="0" i="0" dirty="0">
                <a:effectLst/>
                <a:latin typeface="var(--font-din)"/>
              </a:rPr>
              <a:t>Search: 5</a:t>
            </a:r>
          </a:p>
          <a:p>
            <a:pPr algn="l" fontAlgn="base">
              <a:buFont typeface="Arial" panose="020B0604020202020204" pitchFamily="34" charset="0"/>
              <a:buChar char="•"/>
            </a:pPr>
            <a:endParaRPr lang="zh-CN" altLang="en-US" dirty="0"/>
          </a:p>
        </p:txBody>
      </p:sp>
      <p:cxnSp>
        <p:nvCxnSpPr>
          <p:cNvPr id="5" name="直接箭头连接符 4">
            <a:extLst>
              <a:ext uri="{FF2B5EF4-FFF2-40B4-BE49-F238E27FC236}">
                <a16:creationId xmlns:a16="http://schemas.microsoft.com/office/drawing/2014/main" id="{C859D5C9-D7C0-4204-9900-7D7248DA93C1}"/>
              </a:ext>
            </a:extLst>
          </p:cNvPr>
          <p:cNvCxnSpPr>
            <a:cxnSpLocks/>
          </p:cNvCxnSpPr>
          <p:nvPr/>
        </p:nvCxnSpPr>
        <p:spPr>
          <a:xfrm flipH="1">
            <a:off x="9091748" y="5347064"/>
            <a:ext cx="69670" cy="7678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CD91F217-B61D-4F04-8C8D-FEB9730054C1}"/>
              </a:ext>
            </a:extLst>
          </p:cNvPr>
          <p:cNvGrpSpPr/>
          <p:nvPr/>
        </p:nvGrpSpPr>
        <p:grpSpPr>
          <a:xfrm>
            <a:off x="2264229" y="2838994"/>
            <a:ext cx="4415245" cy="523220"/>
            <a:chOff x="2264229" y="2838994"/>
            <a:chExt cx="4415245" cy="523220"/>
          </a:xfrm>
        </p:grpSpPr>
        <p:sp>
          <p:nvSpPr>
            <p:cNvPr id="6" name="文本框 5">
              <a:extLst>
                <a:ext uri="{FF2B5EF4-FFF2-40B4-BE49-F238E27FC236}">
                  <a16:creationId xmlns:a16="http://schemas.microsoft.com/office/drawing/2014/main" id="{08D1A614-7D40-43BD-A13B-96522F8E846F}"/>
                </a:ext>
              </a:extLst>
            </p:cNvPr>
            <p:cNvSpPr txBox="1"/>
            <p:nvPr/>
          </p:nvSpPr>
          <p:spPr>
            <a:xfrm>
              <a:off x="2264229" y="2838994"/>
              <a:ext cx="1140822" cy="523220"/>
            </a:xfrm>
            <a:prstGeom prst="rect">
              <a:avLst/>
            </a:prstGeom>
            <a:noFill/>
          </p:spPr>
          <p:txBody>
            <a:bodyPr wrap="square" rtlCol="0">
              <a:spAutoFit/>
            </a:bodyPr>
            <a:lstStyle/>
            <a:p>
              <a:r>
                <a:rPr lang="en-US" altLang="zh-CN" sz="2800" dirty="0"/>
                <a:t>5&gt;4</a:t>
              </a:r>
              <a:endParaRPr lang="zh-CN" altLang="en-US" sz="2800" dirty="0"/>
            </a:p>
          </p:txBody>
        </p:sp>
        <p:sp>
          <p:nvSpPr>
            <p:cNvPr id="7" name="箭头: 右 6">
              <a:extLst>
                <a:ext uri="{FF2B5EF4-FFF2-40B4-BE49-F238E27FC236}">
                  <a16:creationId xmlns:a16="http://schemas.microsoft.com/office/drawing/2014/main" id="{9756F904-5AEF-45A4-98E3-D45D49804337}"/>
                </a:ext>
              </a:extLst>
            </p:cNvPr>
            <p:cNvSpPr/>
            <p:nvPr/>
          </p:nvSpPr>
          <p:spPr>
            <a:xfrm>
              <a:off x="3405051" y="2926080"/>
              <a:ext cx="1001486" cy="252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BED7140-ABA4-4433-BF45-8C5816CB542E}"/>
                </a:ext>
              </a:extLst>
            </p:cNvPr>
            <p:cNvSpPr txBox="1"/>
            <p:nvPr/>
          </p:nvSpPr>
          <p:spPr>
            <a:xfrm>
              <a:off x="4624251" y="2838994"/>
              <a:ext cx="2055223" cy="523220"/>
            </a:xfrm>
            <a:prstGeom prst="rect">
              <a:avLst/>
            </a:prstGeom>
            <a:noFill/>
          </p:spPr>
          <p:txBody>
            <a:bodyPr wrap="square" rtlCol="0">
              <a:spAutoFit/>
            </a:bodyPr>
            <a:lstStyle/>
            <a:p>
              <a:r>
                <a:rPr lang="en-US" altLang="zh-CN" sz="2800" dirty="0"/>
                <a:t>Go right</a:t>
              </a:r>
              <a:endParaRPr lang="zh-CN" altLang="en-US" sz="2800" dirty="0"/>
            </a:p>
          </p:txBody>
        </p:sp>
      </p:grpSp>
    </p:spTree>
    <p:extLst>
      <p:ext uri="{BB962C8B-B14F-4D97-AF65-F5344CB8AC3E}">
        <p14:creationId xmlns:p14="http://schemas.microsoft.com/office/powerpoint/2010/main" val="5976931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9F0B-5ED3-4FFC-A3E0-063390EE31F1}"/>
              </a:ext>
            </a:extLst>
          </p:cNvPr>
          <p:cNvSpPr>
            <a:spLocks noGrp="1"/>
          </p:cNvSpPr>
          <p:nvPr>
            <p:ph type="title"/>
          </p:nvPr>
        </p:nvSpPr>
        <p:spPr/>
        <p:txBody>
          <a:bodyPr/>
          <a:lstStyle/>
          <a:p>
            <a:r>
              <a:rPr lang="en-US" altLang="zh-CN" dirty="0"/>
              <a:t>binary search tree</a:t>
            </a:r>
            <a:endParaRPr lang="zh-CN" altLang="en-US" dirty="0"/>
          </a:p>
        </p:txBody>
      </p:sp>
      <p:pic>
        <p:nvPicPr>
          <p:cNvPr id="2050" name="Picture 2">
            <a:extLst>
              <a:ext uri="{FF2B5EF4-FFF2-40B4-BE49-F238E27FC236}">
                <a16:creationId xmlns:a16="http://schemas.microsoft.com/office/drawing/2014/main" id="{5477E8F2-2213-4CA7-8C43-8581AD17EC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7485" y="1617534"/>
            <a:ext cx="4859383" cy="427567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A62A0E1-3FB1-466F-8E4D-C321B9D022CA}"/>
              </a:ext>
            </a:extLst>
          </p:cNvPr>
          <p:cNvSpPr txBox="1"/>
          <p:nvPr/>
        </p:nvSpPr>
        <p:spPr>
          <a:xfrm>
            <a:off x="679268" y="1854924"/>
            <a:ext cx="8151223" cy="800219"/>
          </a:xfrm>
          <a:prstGeom prst="rect">
            <a:avLst/>
          </a:prstGeom>
          <a:noFill/>
        </p:spPr>
        <p:txBody>
          <a:bodyPr wrap="square" rtlCol="0">
            <a:spAutoFit/>
          </a:bodyPr>
          <a:lstStyle/>
          <a:p>
            <a:pPr algn="l" fontAlgn="base">
              <a:buFont typeface="Arial" panose="020B0604020202020204" pitchFamily="34" charset="0"/>
              <a:buChar char="•"/>
            </a:pPr>
            <a:r>
              <a:rPr lang="en-US" altLang="zh-CN" sz="2800" b="0" i="0" dirty="0">
                <a:effectLst/>
                <a:latin typeface="var(--font-din)"/>
              </a:rPr>
              <a:t>Search: 5</a:t>
            </a:r>
          </a:p>
          <a:p>
            <a:pPr algn="l" fontAlgn="base">
              <a:buFont typeface="Arial" panose="020B0604020202020204" pitchFamily="34" charset="0"/>
              <a:buChar char="•"/>
            </a:pPr>
            <a:endParaRPr lang="zh-CN" altLang="en-US" dirty="0"/>
          </a:p>
        </p:txBody>
      </p:sp>
      <p:cxnSp>
        <p:nvCxnSpPr>
          <p:cNvPr id="5" name="直接箭头连接符 4">
            <a:extLst>
              <a:ext uri="{FF2B5EF4-FFF2-40B4-BE49-F238E27FC236}">
                <a16:creationId xmlns:a16="http://schemas.microsoft.com/office/drawing/2014/main" id="{C859D5C9-D7C0-4204-9900-7D7248DA93C1}"/>
              </a:ext>
            </a:extLst>
          </p:cNvPr>
          <p:cNvCxnSpPr>
            <a:cxnSpLocks/>
          </p:cNvCxnSpPr>
          <p:nvPr/>
        </p:nvCxnSpPr>
        <p:spPr>
          <a:xfrm flipH="1">
            <a:off x="9091748" y="5347064"/>
            <a:ext cx="69670" cy="7678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CD91F217-B61D-4F04-8C8D-FEB9730054C1}"/>
              </a:ext>
            </a:extLst>
          </p:cNvPr>
          <p:cNvGrpSpPr/>
          <p:nvPr/>
        </p:nvGrpSpPr>
        <p:grpSpPr>
          <a:xfrm>
            <a:off x="2264229" y="2838994"/>
            <a:ext cx="4415245" cy="523220"/>
            <a:chOff x="2264229" y="2838994"/>
            <a:chExt cx="4415245" cy="523220"/>
          </a:xfrm>
        </p:grpSpPr>
        <p:sp>
          <p:nvSpPr>
            <p:cNvPr id="6" name="文本框 5">
              <a:extLst>
                <a:ext uri="{FF2B5EF4-FFF2-40B4-BE49-F238E27FC236}">
                  <a16:creationId xmlns:a16="http://schemas.microsoft.com/office/drawing/2014/main" id="{08D1A614-7D40-43BD-A13B-96522F8E846F}"/>
                </a:ext>
              </a:extLst>
            </p:cNvPr>
            <p:cNvSpPr txBox="1"/>
            <p:nvPr/>
          </p:nvSpPr>
          <p:spPr>
            <a:xfrm>
              <a:off x="2264229" y="2838994"/>
              <a:ext cx="1140822" cy="523220"/>
            </a:xfrm>
            <a:prstGeom prst="rect">
              <a:avLst/>
            </a:prstGeom>
            <a:noFill/>
          </p:spPr>
          <p:txBody>
            <a:bodyPr wrap="square" rtlCol="0">
              <a:spAutoFit/>
            </a:bodyPr>
            <a:lstStyle/>
            <a:p>
              <a:r>
                <a:rPr lang="en-US" altLang="zh-CN" sz="2800" dirty="0"/>
                <a:t>5&gt;4</a:t>
              </a:r>
              <a:endParaRPr lang="zh-CN" altLang="en-US" sz="2800" dirty="0"/>
            </a:p>
          </p:txBody>
        </p:sp>
        <p:sp>
          <p:nvSpPr>
            <p:cNvPr id="7" name="箭头: 右 6">
              <a:extLst>
                <a:ext uri="{FF2B5EF4-FFF2-40B4-BE49-F238E27FC236}">
                  <a16:creationId xmlns:a16="http://schemas.microsoft.com/office/drawing/2014/main" id="{9756F904-5AEF-45A4-98E3-D45D49804337}"/>
                </a:ext>
              </a:extLst>
            </p:cNvPr>
            <p:cNvSpPr/>
            <p:nvPr/>
          </p:nvSpPr>
          <p:spPr>
            <a:xfrm>
              <a:off x="3405051" y="2926080"/>
              <a:ext cx="1001486" cy="252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BED7140-ABA4-4433-BF45-8C5816CB542E}"/>
                </a:ext>
              </a:extLst>
            </p:cNvPr>
            <p:cNvSpPr txBox="1"/>
            <p:nvPr/>
          </p:nvSpPr>
          <p:spPr>
            <a:xfrm>
              <a:off x="4624251" y="2838994"/>
              <a:ext cx="2055223" cy="523220"/>
            </a:xfrm>
            <a:prstGeom prst="rect">
              <a:avLst/>
            </a:prstGeom>
            <a:noFill/>
          </p:spPr>
          <p:txBody>
            <a:bodyPr wrap="square" rtlCol="0">
              <a:spAutoFit/>
            </a:bodyPr>
            <a:lstStyle/>
            <a:p>
              <a:r>
                <a:rPr lang="en-US" altLang="zh-CN" sz="2800" dirty="0"/>
                <a:t>Not found</a:t>
              </a:r>
            </a:p>
          </p:txBody>
        </p:sp>
      </p:grpSp>
    </p:spTree>
    <p:extLst>
      <p:ext uri="{BB962C8B-B14F-4D97-AF65-F5344CB8AC3E}">
        <p14:creationId xmlns:p14="http://schemas.microsoft.com/office/powerpoint/2010/main" val="39903757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9F0B-5ED3-4FFC-A3E0-063390EE31F1}"/>
              </a:ext>
            </a:extLst>
          </p:cNvPr>
          <p:cNvSpPr>
            <a:spLocks noGrp="1"/>
          </p:cNvSpPr>
          <p:nvPr>
            <p:ph type="title"/>
          </p:nvPr>
        </p:nvSpPr>
        <p:spPr/>
        <p:txBody>
          <a:bodyPr/>
          <a:lstStyle/>
          <a:p>
            <a:r>
              <a:rPr lang="en-US" altLang="zh-CN" dirty="0"/>
              <a:t>binary search tree</a:t>
            </a:r>
            <a:endParaRPr lang="zh-CN" altLang="en-US" dirty="0"/>
          </a:p>
        </p:txBody>
      </p:sp>
      <p:pic>
        <p:nvPicPr>
          <p:cNvPr id="2050" name="Picture 2">
            <a:extLst>
              <a:ext uri="{FF2B5EF4-FFF2-40B4-BE49-F238E27FC236}">
                <a16:creationId xmlns:a16="http://schemas.microsoft.com/office/drawing/2014/main" id="{5477E8F2-2213-4CA7-8C43-8581AD17EC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7485" y="1617534"/>
            <a:ext cx="4859383" cy="427567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A62A0E1-3FB1-466F-8E4D-C321B9D022CA}"/>
              </a:ext>
            </a:extLst>
          </p:cNvPr>
          <p:cNvSpPr txBox="1"/>
          <p:nvPr/>
        </p:nvSpPr>
        <p:spPr>
          <a:xfrm>
            <a:off x="679268" y="1854924"/>
            <a:ext cx="8151223" cy="2092881"/>
          </a:xfrm>
          <a:prstGeom prst="rect">
            <a:avLst/>
          </a:prstGeom>
          <a:noFill/>
        </p:spPr>
        <p:txBody>
          <a:bodyPr wrap="square" rtlCol="0">
            <a:spAutoFit/>
          </a:bodyPr>
          <a:lstStyle/>
          <a:p>
            <a:pPr fontAlgn="base">
              <a:buFont typeface="Arial" panose="020B0604020202020204" pitchFamily="34" charset="0"/>
              <a:buChar char="•"/>
            </a:pPr>
            <a:r>
              <a:rPr lang="en-US" altLang="zh-CN" sz="2800" dirty="0">
                <a:latin typeface="Roboto" panose="02000000000000000000" pitchFamily="2" charset="0"/>
                <a:ea typeface="Roboto" panose="02000000000000000000" pitchFamily="2" charset="0"/>
              </a:rPr>
              <a:t>Search: go from root, at most to the leaf</a:t>
            </a:r>
          </a:p>
          <a:p>
            <a:pPr algn="l" fontAlgn="base">
              <a:buFont typeface="Arial" panose="020B0604020202020204" pitchFamily="34" charset="0"/>
              <a:buChar char="•"/>
            </a:pPr>
            <a:endParaRPr lang="en-US" altLang="zh-CN" sz="2800" b="0" i="0" dirty="0">
              <a:effectLst/>
              <a:latin typeface="Roboto" panose="02000000000000000000" pitchFamily="2" charset="0"/>
              <a:ea typeface="Roboto" panose="02000000000000000000" pitchFamily="2" charset="0"/>
            </a:endParaRPr>
          </a:p>
          <a:p>
            <a:pPr algn="l" fontAlgn="base">
              <a:buFont typeface="Arial" panose="020B0604020202020204" pitchFamily="34" charset="0"/>
              <a:buChar char="•"/>
            </a:pPr>
            <a:endParaRPr lang="en-US" altLang="zh-CN" sz="2800" dirty="0">
              <a:latin typeface="Roboto" panose="02000000000000000000" pitchFamily="2" charset="0"/>
              <a:ea typeface="Roboto" panose="02000000000000000000" pitchFamily="2" charset="0"/>
            </a:endParaRPr>
          </a:p>
          <a:p>
            <a:pPr algn="l" fontAlgn="base">
              <a:buFont typeface="Arial" panose="020B0604020202020204" pitchFamily="34" charset="0"/>
              <a:buChar char="•"/>
            </a:pPr>
            <a:r>
              <a:rPr lang="en-US" altLang="zh-CN" sz="2800" b="0" i="0" dirty="0">
                <a:effectLst/>
                <a:latin typeface="Roboto" panose="02000000000000000000" pitchFamily="2" charset="0"/>
                <a:ea typeface="Roboto" panose="02000000000000000000" pitchFamily="2" charset="0"/>
              </a:rPr>
              <a:t>Time</a:t>
            </a:r>
            <a:r>
              <a:rPr lang="zh-CN" altLang="en-US" sz="2800" b="0" i="0" dirty="0">
                <a:effectLst/>
                <a:latin typeface="Roboto" panose="02000000000000000000" pitchFamily="2" charset="0"/>
                <a:ea typeface="Noto Sans SC Black" panose="020B0A00000000000000" pitchFamily="34" charset="-122"/>
              </a:rPr>
              <a:t>： </a:t>
            </a:r>
            <a:r>
              <a:rPr lang="en-US" altLang="zh-CN" sz="2800" b="0" i="0" dirty="0">
                <a:effectLst/>
                <a:latin typeface="Roboto" panose="02000000000000000000" pitchFamily="2" charset="0"/>
                <a:ea typeface="Roboto" panose="02000000000000000000" pitchFamily="2" charset="0"/>
              </a:rPr>
              <a:t>O</a:t>
            </a:r>
            <a:r>
              <a:rPr lang="en-US" altLang="zh-CN" sz="2800" dirty="0">
                <a:latin typeface="Roboto" panose="02000000000000000000" pitchFamily="2" charset="0"/>
                <a:ea typeface="Roboto" panose="02000000000000000000" pitchFamily="2" charset="0"/>
              </a:rPr>
              <a:t>(h)</a:t>
            </a:r>
            <a:endParaRPr lang="en-US" altLang="zh-CN" sz="2800" b="0" i="0" dirty="0">
              <a:effectLst/>
              <a:latin typeface="Roboto" panose="02000000000000000000" pitchFamily="2" charset="0"/>
              <a:ea typeface="Roboto" panose="02000000000000000000" pitchFamily="2" charset="0"/>
            </a:endParaRPr>
          </a:p>
          <a:p>
            <a:pPr algn="l" fontAlgn="base">
              <a:buFont typeface="Arial" panose="020B0604020202020204" pitchFamily="34" charset="0"/>
              <a:buChar char="•"/>
            </a:pPr>
            <a:endParaRPr lang="zh-CN" altLang="en-US" dirty="0"/>
          </a:p>
        </p:txBody>
      </p:sp>
      <p:sp>
        <p:nvSpPr>
          <p:cNvPr id="3" name="TextBox 2">
            <a:extLst>
              <a:ext uri="{FF2B5EF4-FFF2-40B4-BE49-F238E27FC236}">
                <a16:creationId xmlns:a16="http://schemas.microsoft.com/office/drawing/2014/main" id="{521FCB73-036C-4D3F-98CD-00F3693AE517}"/>
              </a:ext>
            </a:extLst>
          </p:cNvPr>
          <p:cNvSpPr txBox="1"/>
          <p:nvPr/>
        </p:nvSpPr>
        <p:spPr>
          <a:xfrm>
            <a:off x="7794172" y="1723262"/>
            <a:ext cx="644434" cy="523220"/>
          </a:xfrm>
          <a:prstGeom prst="rect">
            <a:avLst/>
          </a:prstGeom>
          <a:noFill/>
        </p:spPr>
        <p:txBody>
          <a:bodyPr wrap="square" rtlCol="0">
            <a:spAutoFit/>
          </a:bodyPr>
          <a:lstStyle/>
          <a:p>
            <a:r>
              <a:rPr lang="en-US" altLang="zh-CN" sz="2800" dirty="0"/>
              <a:t>1</a:t>
            </a:r>
            <a:endParaRPr lang="zh-CN" altLang="en-US" sz="2800" dirty="0"/>
          </a:p>
        </p:txBody>
      </p:sp>
      <p:sp>
        <p:nvSpPr>
          <p:cNvPr id="7" name="TextBox 6">
            <a:extLst>
              <a:ext uri="{FF2B5EF4-FFF2-40B4-BE49-F238E27FC236}">
                <a16:creationId xmlns:a16="http://schemas.microsoft.com/office/drawing/2014/main" id="{F5E16436-04BD-44AC-B84E-472091445B7A}"/>
              </a:ext>
            </a:extLst>
          </p:cNvPr>
          <p:cNvSpPr txBox="1"/>
          <p:nvPr/>
        </p:nvSpPr>
        <p:spPr>
          <a:xfrm>
            <a:off x="6971212" y="2901364"/>
            <a:ext cx="644434" cy="523220"/>
          </a:xfrm>
          <a:prstGeom prst="rect">
            <a:avLst/>
          </a:prstGeom>
          <a:noFill/>
        </p:spPr>
        <p:txBody>
          <a:bodyPr wrap="square" rtlCol="0">
            <a:spAutoFit/>
          </a:bodyPr>
          <a:lstStyle/>
          <a:p>
            <a:r>
              <a:rPr lang="en-US" altLang="zh-CN" sz="2800" dirty="0"/>
              <a:t>2</a:t>
            </a:r>
            <a:endParaRPr lang="zh-CN" altLang="en-US" sz="2800" dirty="0"/>
          </a:p>
        </p:txBody>
      </p:sp>
      <p:sp>
        <p:nvSpPr>
          <p:cNvPr id="8" name="TextBox 7">
            <a:extLst>
              <a:ext uri="{FF2B5EF4-FFF2-40B4-BE49-F238E27FC236}">
                <a16:creationId xmlns:a16="http://schemas.microsoft.com/office/drawing/2014/main" id="{43DA1CC1-B8AD-4542-9651-2F3C61ECD97B}"/>
              </a:ext>
            </a:extLst>
          </p:cNvPr>
          <p:cNvSpPr txBox="1"/>
          <p:nvPr/>
        </p:nvSpPr>
        <p:spPr>
          <a:xfrm>
            <a:off x="6389915" y="4071462"/>
            <a:ext cx="644434" cy="523220"/>
          </a:xfrm>
          <a:prstGeom prst="rect">
            <a:avLst/>
          </a:prstGeom>
          <a:noFill/>
        </p:spPr>
        <p:txBody>
          <a:bodyPr wrap="square" rtlCol="0">
            <a:spAutoFit/>
          </a:bodyPr>
          <a:lstStyle/>
          <a:p>
            <a:r>
              <a:rPr lang="en-US" altLang="zh-CN" sz="2800" dirty="0"/>
              <a:t>3</a:t>
            </a:r>
            <a:endParaRPr lang="zh-CN" altLang="en-US" sz="2800" dirty="0"/>
          </a:p>
        </p:txBody>
      </p:sp>
      <p:sp>
        <p:nvSpPr>
          <p:cNvPr id="9" name="TextBox 8">
            <a:extLst>
              <a:ext uri="{FF2B5EF4-FFF2-40B4-BE49-F238E27FC236}">
                <a16:creationId xmlns:a16="http://schemas.microsoft.com/office/drawing/2014/main" id="{06437541-D1EE-47C1-93AA-9CC9A5E2F84B}"/>
              </a:ext>
            </a:extLst>
          </p:cNvPr>
          <p:cNvSpPr txBox="1"/>
          <p:nvPr/>
        </p:nvSpPr>
        <p:spPr>
          <a:xfrm>
            <a:off x="6326778" y="5272004"/>
            <a:ext cx="644434" cy="523220"/>
          </a:xfrm>
          <a:prstGeom prst="rect">
            <a:avLst/>
          </a:prstGeom>
          <a:noFill/>
        </p:spPr>
        <p:txBody>
          <a:bodyPr wrap="square" rtlCol="0">
            <a:spAutoFit/>
          </a:bodyPr>
          <a:lstStyle/>
          <a:p>
            <a:r>
              <a:rPr lang="en-US" altLang="zh-CN" sz="2800" dirty="0"/>
              <a:t>4</a:t>
            </a:r>
            <a:endParaRPr lang="zh-CN" altLang="en-US" sz="2800" dirty="0"/>
          </a:p>
        </p:txBody>
      </p:sp>
      <p:cxnSp>
        <p:nvCxnSpPr>
          <p:cNvPr id="10" name="Straight Connector 9">
            <a:extLst>
              <a:ext uri="{FF2B5EF4-FFF2-40B4-BE49-F238E27FC236}">
                <a16:creationId xmlns:a16="http://schemas.microsoft.com/office/drawing/2014/main" id="{ECE915E2-BC81-4F5C-B189-47C36D6FF09C}"/>
              </a:ext>
            </a:extLst>
          </p:cNvPr>
          <p:cNvCxnSpPr>
            <a:cxnSpLocks/>
          </p:cNvCxnSpPr>
          <p:nvPr/>
        </p:nvCxnSpPr>
        <p:spPr>
          <a:xfrm>
            <a:off x="8116389" y="1984872"/>
            <a:ext cx="235131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45EE08-E1DD-41B0-99A6-25E5985E0DE9}"/>
              </a:ext>
            </a:extLst>
          </p:cNvPr>
          <p:cNvCxnSpPr>
            <a:cxnSpLocks/>
          </p:cNvCxnSpPr>
          <p:nvPr/>
        </p:nvCxnSpPr>
        <p:spPr>
          <a:xfrm flipV="1">
            <a:off x="7654834" y="3162974"/>
            <a:ext cx="3531722" cy="1158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FA2F5C-4C23-4AC5-81B7-E865CD85AFCD}"/>
              </a:ext>
            </a:extLst>
          </p:cNvPr>
          <p:cNvCxnSpPr>
            <a:cxnSpLocks/>
          </p:cNvCxnSpPr>
          <p:nvPr/>
        </p:nvCxnSpPr>
        <p:spPr>
          <a:xfrm flipV="1">
            <a:off x="6935981" y="4280671"/>
            <a:ext cx="5147160" cy="537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294474-8348-4054-9E37-3E71C8E8C113}"/>
              </a:ext>
            </a:extLst>
          </p:cNvPr>
          <p:cNvCxnSpPr>
            <a:cxnSpLocks/>
          </p:cNvCxnSpPr>
          <p:nvPr/>
        </p:nvCxnSpPr>
        <p:spPr>
          <a:xfrm flipV="1">
            <a:off x="7097485" y="5533614"/>
            <a:ext cx="4504707"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E05EFFF-74BB-4B0A-A024-04F33A2FBE6E}"/>
              </a:ext>
            </a:extLst>
          </p:cNvPr>
          <p:cNvCxnSpPr/>
          <p:nvPr/>
        </p:nvCxnSpPr>
        <p:spPr>
          <a:xfrm>
            <a:off x="11767256" y="1952572"/>
            <a:ext cx="0" cy="354874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41E0B95-4EA0-41BF-B404-1FBD4A1ACAAE}"/>
              </a:ext>
            </a:extLst>
          </p:cNvPr>
          <p:cNvSpPr txBox="1"/>
          <p:nvPr/>
        </p:nvSpPr>
        <p:spPr>
          <a:xfrm>
            <a:off x="11353800" y="2882133"/>
            <a:ext cx="1175656" cy="523220"/>
          </a:xfrm>
          <a:prstGeom prst="rect">
            <a:avLst/>
          </a:prstGeom>
          <a:noFill/>
        </p:spPr>
        <p:txBody>
          <a:bodyPr wrap="square" rtlCol="0">
            <a:spAutoFit/>
          </a:bodyPr>
          <a:lstStyle/>
          <a:p>
            <a:r>
              <a:rPr lang="en-US" altLang="zh-CN" sz="2800" dirty="0">
                <a:latin typeface="Noto Sans SC Black" panose="020B0A00000000000000" pitchFamily="34" charset="-122"/>
                <a:ea typeface="Noto Sans SC Black" panose="020B0A00000000000000" pitchFamily="34" charset="-122"/>
              </a:rPr>
              <a:t>h=4</a:t>
            </a:r>
            <a:endParaRPr lang="zh-CN" altLang="en-US" sz="2800" dirty="0">
              <a:latin typeface="Noto Sans SC Black" panose="020B0A00000000000000" pitchFamily="34" charset="-122"/>
              <a:ea typeface="Noto Sans SC Black" panose="020B0A00000000000000" pitchFamily="34" charset="-122"/>
            </a:endParaRPr>
          </a:p>
        </p:txBody>
      </p:sp>
    </p:spTree>
    <p:extLst>
      <p:ext uri="{BB962C8B-B14F-4D97-AF65-F5344CB8AC3E}">
        <p14:creationId xmlns:p14="http://schemas.microsoft.com/office/powerpoint/2010/main" val="415832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2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D1EE-F286-4B28-9C2C-5B5427D73F9F}"/>
              </a:ext>
            </a:extLst>
          </p:cNvPr>
          <p:cNvSpPr>
            <a:spLocks noGrp="1"/>
          </p:cNvSpPr>
          <p:nvPr>
            <p:ph type="title"/>
          </p:nvPr>
        </p:nvSpPr>
        <p:spPr>
          <a:xfrm>
            <a:off x="838200" y="365126"/>
            <a:ext cx="6322617" cy="1302556"/>
          </a:xfrm>
        </p:spPr>
        <p:txBody>
          <a:bodyPr/>
          <a:lstStyle/>
          <a:p>
            <a:r>
              <a:rPr lang="en-US" altLang="zh-CN" dirty="0"/>
              <a:t>Insert in BST</a:t>
            </a:r>
            <a:endParaRPr lang="zh-CN" altLang="en-US" dirty="0"/>
          </a:p>
        </p:txBody>
      </p:sp>
      <p:sp>
        <p:nvSpPr>
          <p:cNvPr id="3" name="Content Placeholder 2">
            <a:extLst>
              <a:ext uri="{FF2B5EF4-FFF2-40B4-BE49-F238E27FC236}">
                <a16:creationId xmlns:a16="http://schemas.microsoft.com/office/drawing/2014/main" id="{ED83320B-DF44-4CA8-BD8F-54DCDD594171}"/>
              </a:ext>
            </a:extLst>
          </p:cNvPr>
          <p:cNvSpPr>
            <a:spLocks noGrp="1"/>
          </p:cNvSpPr>
          <p:nvPr>
            <p:ph idx="1"/>
          </p:nvPr>
        </p:nvSpPr>
        <p:spPr/>
        <p:txBody>
          <a:bodyPr/>
          <a:lstStyle/>
          <a:p>
            <a:r>
              <a:rPr lang="en-US" altLang="zh-CN" dirty="0"/>
              <a:t>Search the location to insert, </a:t>
            </a:r>
          </a:p>
          <a:p>
            <a:pPr marL="0" indent="0">
              <a:buNone/>
            </a:pPr>
            <a:r>
              <a:rPr lang="en-US" altLang="zh-CN" dirty="0"/>
              <a:t>      then insert</a:t>
            </a:r>
          </a:p>
          <a:p>
            <a:r>
              <a:rPr lang="en-US" altLang="zh-CN" dirty="0"/>
              <a:t>Insert: 5</a:t>
            </a:r>
          </a:p>
          <a:p>
            <a:r>
              <a:rPr lang="en-US" altLang="zh-CN" dirty="0"/>
              <a:t>Insert is fast and </a:t>
            </a:r>
          </a:p>
          <a:p>
            <a:pPr marL="0" indent="0">
              <a:buNone/>
            </a:pPr>
            <a:r>
              <a:rPr lang="en-US" altLang="zh-CN" dirty="0"/>
              <a:t>    need not move  many elements</a:t>
            </a:r>
            <a:endParaRPr lang="zh-CN" altLang="en-US" dirty="0"/>
          </a:p>
        </p:txBody>
      </p:sp>
      <p:pic>
        <p:nvPicPr>
          <p:cNvPr id="4" name="Picture 2">
            <a:extLst>
              <a:ext uri="{FF2B5EF4-FFF2-40B4-BE49-F238E27FC236}">
                <a16:creationId xmlns:a16="http://schemas.microsoft.com/office/drawing/2014/main" id="{4167978B-45BA-4595-836C-497017583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6462" y="914645"/>
            <a:ext cx="4859383" cy="427567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1F134FF7-5603-4308-B0EA-8A49E8E1C640}"/>
              </a:ext>
            </a:extLst>
          </p:cNvPr>
          <p:cNvCxnSpPr/>
          <p:nvPr/>
        </p:nvCxnSpPr>
        <p:spPr>
          <a:xfrm>
            <a:off x="9241797" y="526735"/>
            <a:ext cx="0" cy="3879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74984C3-2F37-4711-9954-7B00995E6FC5}"/>
              </a:ext>
            </a:extLst>
          </p:cNvPr>
          <p:cNvCxnSpPr>
            <a:cxnSpLocks/>
          </p:cNvCxnSpPr>
          <p:nvPr/>
        </p:nvCxnSpPr>
        <p:spPr>
          <a:xfrm>
            <a:off x="8573984" y="5068392"/>
            <a:ext cx="332510" cy="394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6233EB42-F3ED-49B7-BAC3-E21A06E77C7B}"/>
              </a:ext>
            </a:extLst>
          </p:cNvPr>
          <p:cNvSpPr/>
          <p:nvPr/>
        </p:nvSpPr>
        <p:spPr>
          <a:xfrm>
            <a:off x="8714240" y="5412587"/>
            <a:ext cx="750393" cy="688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5</a:t>
            </a:r>
            <a:endParaRPr lang="zh-CN" altLang="en-US" sz="2800" dirty="0"/>
          </a:p>
        </p:txBody>
      </p:sp>
    </p:spTree>
    <p:extLst>
      <p:ext uri="{BB962C8B-B14F-4D97-AF65-F5344CB8AC3E}">
        <p14:creationId xmlns:p14="http://schemas.microsoft.com/office/powerpoint/2010/main" val="98031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91667E-6 -2.59259E-6 L -0.09284 0.14144 " pathEditMode="relative" rAng="0" ptsTypes="AA">
                                      <p:cBhvr>
                                        <p:cTn id="14" dur="2000" fill="hold"/>
                                        <p:tgtEl>
                                          <p:spTgt spid="6"/>
                                        </p:tgtEl>
                                        <p:attrNameLst>
                                          <p:attrName>ppt_x</p:attrName>
                                          <p:attrName>ppt_y</p:attrName>
                                        </p:attrNameLst>
                                      </p:cBhvr>
                                      <p:rCtr x="-4648" y="706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09284 0.14144 L -0.0207 0.33472 " pathEditMode="relative" rAng="0" ptsTypes="AA">
                                      <p:cBhvr>
                                        <p:cTn id="18" dur="2000" fill="hold"/>
                                        <p:tgtEl>
                                          <p:spTgt spid="6"/>
                                        </p:tgtEl>
                                        <p:attrNameLst>
                                          <p:attrName>ppt_x</p:attrName>
                                          <p:attrName>ppt_y</p:attrName>
                                        </p:attrNameLst>
                                      </p:cBhvr>
                                      <p:rCtr x="3607" y="9653"/>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0207 0.33472 L -0.07526 0.49398 " pathEditMode="relative" rAng="0" ptsTypes="AA">
                                      <p:cBhvr>
                                        <p:cTn id="22" dur="2000" fill="hold"/>
                                        <p:tgtEl>
                                          <p:spTgt spid="6"/>
                                        </p:tgtEl>
                                        <p:attrNameLst>
                                          <p:attrName>ppt_x</p:attrName>
                                          <p:attrName>ppt_y</p:attrName>
                                        </p:attrNameLst>
                                      </p:cBhvr>
                                      <p:rCtr x="-2734" y="7963"/>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07526 0.49398 L -0.01979 0.65162 " pathEditMode="relative" rAng="0" ptsTypes="AA">
                                      <p:cBhvr>
                                        <p:cTn id="26" dur="2000" fill="hold"/>
                                        <p:tgtEl>
                                          <p:spTgt spid="6"/>
                                        </p:tgtEl>
                                        <p:attrNameLst>
                                          <p:attrName>ppt_x</p:attrName>
                                          <p:attrName>ppt_y</p:attrName>
                                        </p:attrNameLst>
                                      </p:cBhvr>
                                      <p:rCtr x="2773" y="7870"/>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84CA7-7AD3-43A2-BA0B-8D25472FB34E}"/>
              </a:ext>
            </a:extLst>
          </p:cNvPr>
          <p:cNvSpPr>
            <a:spLocks noGrp="1"/>
          </p:cNvSpPr>
          <p:nvPr>
            <p:ph type="title"/>
          </p:nvPr>
        </p:nvSpPr>
        <p:spPr/>
        <p:txBody>
          <a:bodyPr/>
          <a:lstStyle/>
          <a:p>
            <a:r>
              <a:rPr lang="en-US" altLang="zh-CN" dirty="0">
                <a:solidFill>
                  <a:srgbClr val="0070C0"/>
                </a:solidFill>
              </a:rPr>
              <a:t>Insert</a:t>
            </a:r>
            <a:r>
              <a:rPr lang="en-US" altLang="zh-CN" dirty="0"/>
              <a:t> an element</a:t>
            </a:r>
            <a:endParaRPr lang="zh-CN" altLang="en-US" dirty="0"/>
          </a:p>
        </p:txBody>
      </p:sp>
      <p:sp>
        <p:nvSpPr>
          <p:cNvPr id="3" name="内容占位符 2">
            <a:extLst>
              <a:ext uri="{FF2B5EF4-FFF2-40B4-BE49-F238E27FC236}">
                <a16:creationId xmlns:a16="http://schemas.microsoft.com/office/drawing/2014/main" id="{97D76B95-EE9B-46B3-81F6-91160D1F273B}"/>
              </a:ext>
            </a:extLst>
          </p:cNvPr>
          <p:cNvSpPr>
            <a:spLocks noGrp="1"/>
          </p:cNvSpPr>
          <p:nvPr>
            <p:ph idx="1"/>
          </p:nvPr>
        </p:nvSpPr>
        <p:spPr/>
        <p:txBody>
          <a:bodyPr/>
          <a:lstStyle/>
          <a:p>
            <a:r>
              <a:rPr lang="en-US" altLang="zh-CN" dirty="0"/>
              <a:t>Insert: 8</a:t>
            </a:r>
          </a:p>
          <a:p>
            <a:endParaRPr lang="zh-CN" altLang="en-US" dirty="0"/>
          </a:p>
        </p:txBody>
      </p:sp>
      <p:sp>
        <p:nvSpPr>
          <p:cNvPr id="5" name="椭圆 4">
            <a:extLst>
              <a:ext uri="{FF2B5EF4-FFF2-40B4-BE49-F238E27FC236}">
                <a16:creationId xmlns:a16="http://schemas.microsoft.com/office/drawing/2014/main" id="{017B1EE0-6EAC-4EA7-9090-8E1B13E196FE}"/>
              </a:ext>
            </a:extLst>
          </p:cNvPr>
          <p:cNvSpPr/>
          <p:nvPr/>
        </p:nvSpPr>
        <p:spPr>
          <a:xfrm>
            <a:off x="7227333" y="454564"/>
            <a:ext cx="892211" cy="935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8</a:t>
            </a:r>
            <a:endParaRPr lang="zh-CN" altLang="en-US" sz="2800" dirty="0"/>
          </a:p>
        </p:txBody>
      </p:sp>
    </p:spTree>
    <p:extLst>
      <p:ext uri="{BB962C8B-B14F-4D97-AF65-F5344CB8AC3E}">
        <p14:creationId xmlns:p14="http://schemas.microsoft.com/office/powerpoint/2010/main" val="2711051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D76B95-EE9B-46B3-81F6-91160D1F273B}"/>
              </a:ext>
            </a:extLst>
          </p:cNvPr>
          <p:cNvSpPr>
            <a:spLocks noGrp="1"/>
          </p:cNvSpPr>
          <p:nvPr>
            <p:ph idx="1"/>
          </p:nvPr>
        </p:nvSpPr>
        <p:spPr/>
        <p:txBody>
          <a:bodyPr/>
          <a:lstStyle/>
          <a:p>
            <a:r>
              <a:rPr lang="en-US" altLang="zh-CN" dirty="0"/>
              <a:t>Insert:10</a:t>
            </a:r>
            <a:endParaRPr lang="zh-CN" altLang="en-US" dirty="0"/>
          </a:p>
        </p:txBody>
      </p:sp>
      <p:sp>
        <p:nvSpPr>
          <p:cNvPr id="4" name="椭圆 3">
            <a:extLst>
              <a:ext uri="{FF2B5EF4-FFF2-40B4-BE49-F238E27FC236}">
                <a16:creationId xmlns:a16="http://schemas.microsoft.com/office/drawing/2014/main" id="{01E0A7BA-A769-41BD-BEE2-749BF6329B48}"/>
              </a:ext>
            </a:extLst>
          </p:cNvPr>
          <p:cNvSpPr/>
          <p:nvPr/>
        </p:nvSpPr>
        <p:spPr>
          <a:xfrm>
            <a:off x="7227333" y="454564"/>
            <a:ext cx="892211" cy="935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8</a:t>
            </a:r>
            <a:endParaRPr lang="zh-CN" altLang="en-US" sz="2800" dirty="0"/>
          </a:p>
        </p:txBody>
      </p:sp>
      <p:cxnSp>
        <p:nvCxnSpPr>
          <p:cNvPr id="6" name="直接箭头连接符 5">
            <a:extLst>
              <a:ext uri="{FF2B5EF4-FFF2-40B4-BE49-F238E27FC236}">
                <a16:creationId xmlns:a16="http://schemas.microsoft.com/office/drawing/2014/main" id="{98C9B89C-7936-4D62-A529-DA8AF0EB14F4}"/>
              </a:ext>
            </a:extLst>
          </p:cNvPr>
          <p:cNvCxnSpPr>
            <a:cxnSpLocks/>
          </p:cNvCxnSpPr>
          <p:nvPr/>
        </p:nvCxnSpPr>
        <p:spPr>
          <a:xfrm>
            <a:off x="8029731" y="1045728"/>
            <a:ext cx="475002" cy="350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25248AB8-E34F-4BC2-ABF1-71E8AFB0EA9C}"/>
              </a:ext>
            </a:extLst>
          </p:cNvPr>
          <p:cNvSpPr/>
          <p:nvPr/>
        </p:nvSpPr>
        <p:spPr>
          <a:xfrm>
            <a:off x="8299290" y="1224720"/>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10</a:t>
            </a:r>
            <a:endParaRPr lang="zh-CN" altLang="en-US" sz="2800" dirty="0"/>
          </a:p>
        </p:txBody>
      </p:sp>
    </p:spTree>
    <p:extLst>
      <p:ext uri="{BB962C8B-B14F-4D97-AF65-F5344CB8AC3E}">
        <p14:creationId xmlns:p14="http://schemas.microsoft.com/office/powerpoint/2010/main" val="2499157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D76B95-EE9B-46B3-81F6-91160D1F273B}"/>
              </a:ext>
            </a:extLst>
          </p:cNvPr>
          <p:cNvSpPr>
            <a:spLocks noGrp="1"/>
          </p:cNvSpPr>
          <p:nvPr>
            <p:ph idx="1"/>
          </p:nvPr>
        </p:nvSpPr>
        <p:spPr/>
        <p:txBody>
          <a:bodyPr/>
          <a:lstStyle/>
          <a:p>
            <a:r>
              <a:rPr lang="en-US" altLang="zh-CN" dirty="0"/>
              <a:t>Insert:14</a:t>
            </a:r>
            <a:endParaRPr lang="zh-CN" altLang="en-US" dirty="0"/>
          </a:p>
        </p:txBody>
      </p:sp>
      <p:sp>
        <p:nvSpPr>
          <p:cNvPr id="4" name="椭圆 3">
            <a:extLst>
              <a:ext uri="{FF2B5EF4-FFF2-40B4-BE49-F238E27FC236}">
                <a16:creationId xmlns:a16="http://schemas.microsoft.com/office/drawing/2014/main" id="{01E0A7BA-A769-41BD-BEE2-749BF6329B48}"/>
              </a:ext>
            </a:extLst>
          </p:cNvPr>
          <p:cNvSpPr/>
          <p:nvPr/>
        </p:nvSpPr>
        <p:spPr>
          <a:xfrm>
            <a:off x="7227333" y="454564"/>
            <a:ext cx="892211" cy="935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8</a:t>
            </a:r>
            <a:endParaRPr lang="zh-CN" altLang="en-US" sz="2800" dirty="0"/>
          </a:p>
        </p:txBody>
      </p:sp>
      <p:cxnSp>
        <p:nvCxnSpPr>
          <p:cNvPr id="6" name="直接箭头连接符 5">
            <a:extLst>
              <a:ext uri="{FF2B5EF4-FFF2-40B4-BE49-F238E27FC236}">
                <a16:creationId xmlns:a16="http://schemas.microsoft.com/office/drawing/2014/main" id="{98C9B89C-7936-4D62-A529-DA8AF0EB14F4}"/>
              </a:ext>
            </a:extLst>
          </p:cNvPr>
          <p:cNvCxnSpPr>
            <a:cxnSpLocks/>
          </p:cNvCxnSpPr>
          <p:nvPr/>
        </p:nvCxnSpPr>
        <p:spPr>
          <a:xfrm>
            <a:off x="8029731" y="1045728"/>
            <a:ext cx="475002" cy="350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25248AB8-E34F-4BC2-ABF1-71E8AFB0EA9C}"/>
              </a:ext>
            </a:extLst>
          </p:cNvPr>
          <p:cNvSpPr/>
          <p:nvPr/>
        </p:nvSpPr>
        <p:spPr>
          <a:xfrm>
            <a:off x="8299290" y="1224720"/>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10</a:t>
            </a:r>
            <a:endParaRPr lang="zh-CN" altLang="en-US" sz="2800" dirty="0"/>
          </a:p>
        </p:txBody>
      </p:sp>
      <p:cxnSp>
        <p:nvCxnSpPr>
          <p:cNvPr id="8" name="直接箭头连接符 7">
            <a:extLst>
              <a:ext uri="{FF2B5EF4-FFF2-40B4-BE49-F238E27FC236}">
                <a16:creationId xmlns:a16="http://schemas.microsoft.com/office/drawing/2014/main" id="{34461D4F-1B32-4F1E-8F88-A0298E1AF51E}"/>
              </a:ext>
            </a:extLst>
          </p:cNvPr>
          <p:cNvCxnSpPr>
            <a:cxnSpLocks/>
          </p:cNvCxnSpPr>
          <p:nvPr/>
        </p:nvCxnSpPr>
        <p:spPr>
          <a:xfrm>
            <a:off x="8976100" y="1856035"/>
            <a:ext cx="475002" cy="350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C315F160-FC0B-4FA0-91ED-30D10F853F90}"/>
              </a:ext>
            </a:extLst>
          </p:cNvPr>
          <p:cNvSpPr/>
          <p:nvPr/>
        </p:nvSpPr>
        <p:spPr>
          <a:xfrm>
            <a:off x="9245659" y="2035027"/>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14</a:t>
            </a:r>
            <a:endParaRPr lang="zh-CN" altLang="en-US" sz="2800" dirty="0"/>
          </a:p>
        </p:txBody>
      </p:sp>
      <p:sp>
        <p:nvSpPr>
          <p:cNvPr id="10" name="标题 9">
            <a:extLst>
              <a:ext uri="{FF2B5EF4-FFF2-40B4-BE49-F238E27FC236}">
                <a16:creationId xmlns:a16="http://schemas.microsoft.com/office/drawing/2014/main" id="{3B2279B8-86A4-4207-B06E-C0D8608B911C}"/>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3858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FC72-BF85-43C1-955B-FA0D92C94B20}"/>
              </a:ext>
            </a:extLst>
          </p:cNvPr>
          <p:cNvSpPr>
            <a:spLocks noGrp="1"/>
          </p:cNvSpPr>
          <p:nvPr>
            <p:ph type="title"/>
          </p:nvPr>
        </p:nvSpPr>
        <p:spPr/>
        <p:txBody>
          <a:bodyPr/>
          <a:lstStyle/>
          <a:p>
            <a:pPr algn="ctr"/>
            <a:r>
              <a:rPr lang="en-US" altLang="zh-CN" dirty="0">
                <a:solidFill>
                  <a:srgbClr val="00B050"/>
                </a:solidFill>
              </a:rPr>
              <a:t>Search</a:t>
            </a:r>
            <a:endParaRPr lang="zh-CN" altLang="en-US" dirty="0">
              <a:solidFill>
                <a:srgbClr val="00B050"/>
              </a:solidFill>
            </a:endParaRPr>
          </a:p>
        </p:txBody>
      </p:sp>
      <p:sp>
        <p:nvSpPr>
          <p:cNvPr id="3" name="Content Placeholder 2">
            <a:extLst>
              <a:ext uri="{FF2B5EF4-FFF2-40B4-BE49-F238E27FC236}">
                <a16:creationId xmlns:a16="http://schemas.microsoft.com/office/drawing/2014/main" id="{01EAD547-B4DD-4A9B-866C-7E6706F5F4EF}"/>
              </a:ext>
            </a:extLst>
          </p:cNvPr>
          <p:cNvSpPr>
            <a:spLocks noGrp="1"/>
          </p:cNvSpPr>
          <p:nvPr>
            <p:ph idx="1"/>
          </p:nvPr>
        </p:nvSpPr>
        <p:spPr/>
        <p:txBody>
          <a:bodyPr/>
          <a:lstStyle/>
          <a:p>
            <a:r>
              <a:rPr lang="en-US" altLang="zh-CN" dirty="0"/>
              <a:t>Search on internet</a:t>
            </a:r>
            <a:endParaRPr lang="zh-CN" altLang="en-US" dirty="0"/>
          </a:p>
          <a:p>
            <a:endParaRPr lang="en-US" altLang="zh-CN" dirty="0"/>
          </a:p>
          <a:p>
            <a:endParaRPr lang="en-US" altLang="zh-CN" dirty="0"/>
          </a:p>
        </p:txBody>
      </p:sp>
      <p:pic>
        <p:nvPicPr>
          <p:cNvPr id="7" name="Picture 6">
            <a:extLst>
              <a:ext uri="{FF2B5EF4-FFF2-40B4-BE49-F238E27FC236}">
                <a16:creationId xmlns:a16="http://schemas.microsoft.com/office/drawing/2014/main" id="{2F1ACDA4-D537-497B-8549-A71BC89CB191}"/>
              </a:ext>
            </a:extLst>
          </p:cNvPr>
          <p:cNvPicPr>
            <a:picLocks noChangeAspect="1"/>
          </p:cNvPicPr>
          <p:nvPr/>
        </p:nvPicPr>
        <p:blipFill>
          <a:blip r:embed="rId2"/>
          <a:stretch>
            <a:fillRect/>
          </a:stretch>
        </p:blipFill>
        <p:spPr>
          <a:xfrm>
            <a:off x="1536327" y="2287329"/>
            <a:ext cx="9119346" cy="3889634"/>
          </a:xfrm>
          <a:prstGeom prst="rect">
            <a:avLst/>
          </a:prstGeom>
        </p:spPr>
      </p:pic>
    </p:spTree>
    <p:extLst>
      <p:ext uri="{BB962C8B-B14F-4D97-AF65-F5344CB8AC3E}">
        <p14:creationId xmlns:p14="http://schemas.microsoft.com/office/powerpoint/2010/main" val="34912492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D76B95-EE9B-46B3-81F6-91160D1F273B}"/>
              </a:ext>
            </a:extLst>
          </p:cNvPr>
          <p:cNvSpPr>
            <a:spLocks noGrp="1"/>
          </p:cNvSpPr>
          <p:nvPr>
            <p:ph idx="1"/>
          </p:nvPr>
        </p:nvSpPr>
        <p:spPr/>
        <p:txBody>
          <a:bodyPr/>
          <a:lstStyle/>
          <a:p>
            <a:r>
              <a:rPr lang="en-US" altLang="zh-CN" dirty="0"/>
              <a:t>Insert: 3</a:t>
            </a:r>
            <a:endParaRPr lang="zh-CN" altLang="en-US" dirty="0"/>
          </a:p>
        </p:txBody>
      </p:sp>
      <p:sp>
        <p:nvSpPr>
          <p:cNvPr id="4" name="椭圆 3">
            <a:extLst>
              <a:ext uri="{FF2B5EF4-FFF2-40B4-BE49-F238E27FC236}">
                <a16:creationId xmlns:a16="http://schemas.microsoft.com/office/drawing/2014/main" id="{01E0A7BA-A769-41BD-BEE2-749BF6329B48}"/>
              </a:ext>
            </a:extLst>
          </p:cNvPr>
          <p:cNvSpPr/>
          <p:nvPr/>
        </p:nvSpPr>
        <p:spPr>
          <a:xfrm>
            <a:off x="7227333" y="454564"/>
            <a:ext cx="892211" cy="935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8</a:t>
            </a:r>
            <a:endParaRPr lang="zh-CN" altLang="en-US" sz="2800" dirty="0"/>
          </a:p>
        </p:txBody>
      </p:sp>
      <p:cxnSp>
        <p:nvCxnSpPr>
          <p:cNvPr id="6" name="直接箭头连接符 5">
            <a:extLst>
              <a:ext uri="{FF2B5EF4-FFF2-40B4-BE49-F238E27FC236}">
                <a16:creationId xmlns:a16="http://schemas.microsoft.com/office/drawing/2014/main" id="{98C9B89C-7936-4D62-A529-DA8AF0EB14F4}"/>
              </a:ext>
            </a:extLst>
          </p:cNvPr>
          <p:cNvCxnSpPr>
            <a:cxnSpLocks/>
          </p:cNvCxnSpPr>
          <p:nvPr/>
        </p:nvCxnSpPr>
        <p:spPr>
          <a:xfrm>
            <a:off x="8029731" y="1045728"/>
            <a:ext cx="475002" cy="350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25248AB8-E34F-4BC2-ABF1-71E8AFB0EA9C}"/>
              </a:ext>
            </a:extLst>
          </p:cNvPr>
          <p:cNvSpPr/>
          <p:nvPr/>
        </p:nvSpPr>
        <p:spPr>
          <a:xfrm>
            <a:off x="8299290" y="1224720"/>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10</a:t>
            </a:r>
            <a:endParaRPr lang="zh-CN" altLang="en-US" sz="2800" dirty="0"/>
          </a:p>
        </p:txBody>
      </p:sp>
      <p:cxnSp>
        <p:nvCxnSpPr>
          <p:cNvPr id="8" name="直接箭头连接符 7">
            <a:extLst>
              <a:ext uri="{FF2B5EF4-FFF2-40B4-BE49-F238E27FC236}">
                <a16:creationId xmlns:a16="http://schemas.microsoft.com/office/drawing/2014/main" id="{34461D4F-1B32-4F1E-8F88-A0298E1AF51E}"/>
              </a:ext>
            </a:extLst>
          </p:cNvPr>
          <p:cNvCxnSpPr>
            <a:cxnSpLocks/>
          </p:cNvCxnSpPr>
          <p:nvPr/>
        </p:nvCxnSpPr>
        <p:spPr>
          <a:xfrm>
            <a:off x="8976100" y="1856035"/>
            <a:ext cx="475002" cy="350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C315F160-FC0B-4FA0-91ED-30D10F853F90}"/>
              </a:ext>
            </a:extLst>
          </p:cNvPr>
          <p:cNvSpPr/>
          <p:nvPr/>
        </p:nvSpPr>
        <p:spPr>
          <a:xfrm>
            <a:off x="9245659" y="2035027"/>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14</a:t>
            </a:r>
            <a:endParaRPr lang="zh-CN" altLang="en-US" sz="2800" dirty="0"/>
          </a:p>
        </p:txBody>
      </p:sp>
      <p:cxnSp>
        <p:nvCxnSpPr>
          <p:cNvPr id="10" name="直接箭头连接符 9">
            <a:extLst>
              <a:ext uri="{FF2B5EF4-FFF2-40B4-BE49-F238E27FC236}">
                <a16:creationId xmlns:a16="http://schemas.microsoft.com/office/drawing/2014/main" id="{4F23C47B-C608-480B-86FD-8A8EAD244B3C}"/>
              </a:ext>
            </a:extLst>
          </p:cNvPr>
          <p:cNvCxnSpPr>
            <a:cxnSpLocks/>
          </p:cNvCxnSpPr>
          <p:nvPr/>
        </p:nvCxnSpPr>
        <p:spPr>
          <a:xfrm flipH="1">
            <a:off x="6854654" y="1066279"/>
            <a:ext cx="433926" cy="4135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938E72C7-9B42-4011-99C4-3CF2526301E8}"/>
              </a:ext>
            </a:extLst>
          </p:cNvPr>
          <p:cNvSpPr/>
          <p:nvPr/>
        </p:nvSpPr>
        <p:spPr>
          <a:xfrm>
            <a:off x="6126810" y="1350124"/>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sp>
        <p:nvSpPr>
          <p:cNvPr id="12" name="标题 11">
            <a:extLst>
              <a:ext uri="{FF2B5EF4-FFF2-40B4-BE49-F238E27FC236}">
                <a16:creationId xmlns:a16="http://schemas.microsoft.com/office/drawing/2014/main" id="{B1F70C06-BC7B-4AA3-8C39-DDDBD309B923}"/>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3733964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D76B95-EE9B-46B3-81F6-91160D1F273B}"/>
              </a:ext>
            </a:extLst>
          </p:cNvPr>
          <p:cNvSpPr>
            <a:spLocks noGrp="1"/>
          </p:cNvSpPr>
          <p:nvPr>
            <p:ph idx="1"/>
          </p:nvPr>
        </p:nvSpPr>
        <p:spPr/>
        <p:txBody>
          <a:bodyPr/>
          <a:lstStyle/>
          <a:p>
            <a:r>
              <a:rPr lang="en-US" altLang="zh-CN" dirty="0"/>
              <a:t>Insert: 6</a:t>
            </a:r>
            <a:endParaRPr lang="zh-CN" altLang="en-US" dirty="0"/>
          </a:p>
        </p:txBody>
      </p:sp>
      <p:sp>
        <p:nvSpPr>
          <p:cNvPr id="4" name="椭圆 3">
            <a:extLst>
              <a:ext uri="{FF2B5EF4-FFF2-40B4-BE49-F238E27FC236}">
                <a16:creationId xmlns:a16="http://schemas.microsoft.com/office/drawing/2014/main" id="{01E0A7BA-A769-41BD-BEE2-749BF6329B48}"/>
              </a:ext>
            </a:extLst>
          </p:cNvPr>
          <p:cNvSpPr/>
          <p:nvPr/>
        </p:nvSpPr>
        <p:spPr>
          <a:xfrm>
            <a:off x="7227333" y="454564"/>
            <a:ext cx="892211" cy="935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8</a:t>
            </a:r>
            <a:endParaRPr lang="zh-CN" altLang="en-US" sz="2800" dirty="0"/>
          </a:p>
        </p:txBody>
      </p:sp>
      <p:cxnSp>
        <p:nvCxnSpPr>
          <p:cNvPr id="6" name="直接箭头连接符 5">
            <a:extLst>
              <a:ext uri="{FF2B5EF4-FFF2-40B4-BE49-F238E27FC236}">
                <a16:creationId xmlns:a16="http://schemas.microsoft.com/office/drawing/2014/main" id="{98C9B89C-7936-4D62-A529-DA8AF0EB14F4}"/>
              </a:ext>
            </a:extLst>
          </p:cNvPr>
          <p:cNvCxnSpPr>
            <a:cxnSpLocks/>
          </p:cNvCxnSpPr>
          <p:nvPr/>
        </p:nvCxnSpPr>
        <p:spPr>
          <a:xfrm>
            <a:off x="8029731" y="1045728"/>
            <a:ext cx="475002" cy="350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25248AB8-E34F-4BC2-ABF1-71E8AFB0EA9C}"/>
              </a:ext>
            </a:extLst>
          </p:cNvPr>
          <p:cNvSpPr/>
          <p:nvPr/>
        </p:nvSpPr>
        <p:spPr>
          <a:xfrm>
            <a:off x="8299290" y="1224720"/>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10</a:t>
            </a:r>
            <a:endParaRPr lang="zh-CN" altLang="en-US" sz="2800" dirty="0"/>
          </a:p>
        </p:txBody>
      </p:sp>
      <p:cxnSp>
        <p:nvCxnSpPr>
          <p:cNvPr id="8" name="直接箭头连接符 7">
            <a:extLst>
              <a:ext uri="{FF2B5EF4-FFF2-40B4-BE49-F238E27FC236}">
                <a16:creationId xmlns:a16="http://schemas.microsoft.com/office/drawing/2014/main" id="{34461D4F-1B32-4F1E-8F88-A0298E1AF51E}"/>
              </a:ext>
            </a:extLst>
          </p:cNvPr>
          <p:cNvCxnSpPr>
            <a:cxnSpLocks/>
          </p:cNvCxnSpPr>
          <p:nvPr/>
        </p:nvCxnSpPr>
        <p:spPr>
          <a:xfrm>
            <a:off x="8976100" y="1856035"/>
            <a:ext cx="475002" cy="350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C315F160-FC0B-4FA0-91ED-30D10F853F90}"/>
              </a:ext>
            </a:extLst>
          </p:cNvPr>
          <p:cNvSpPr/>
          <p:nvPr/>
        </p:nvSpPr>
        <p:spPr>
          <a:xfrm>
            <a:off x="9245659" y="2035027"/>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14</a:t>
            </a:r>
            <a:endParaRPr lang="zh-CN" altLang="en-US" sz="2800" dirty="0"/>
          </a:p>
        </p:txBody>
      </p:sp>
      <p:cxnSp>
        <p:nvCxnSpPr>
          <p:cNvPr id="10" name="直接箭头连接符 9">
            <a:extLst>
              <a:ext uri="{FF2B5EF4-FFF2-40B4-BE49-F238E27FC236}">
                <a16:creationId xmlns:a16="http://schemas.microsoft.com/office/drawing/2014/main" id="{4F23C47B-C608-480B-86FD-8A8EAD244B3C}"/>
              </a:ext>
            </a:extLst>
          </p:cNvPr>
          <p:cNvCxnSpPr>
            <a:cxnSpLocks/>
          </p:cNvCxnSpPr>
          <p:nvPr/>
        </p:nvCxnSpPr>
        <p:spPr>
          <a:xfrm flipH="1">
            <a:off x="6854654" y="1066279"/>
            <a:ext cx="433926" cy="4135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938E72C7-9B42-4011-99C4-3CF2526301E8}"/>
              </a:ext>
            </a:extLst>
          </p:cNvPr>
          <p:cNvSpPr/>
          <p:nvPr/>
        </p:nvSpPr>
        <p:spPr>
          <a:xfrm>
            <a:off x="6126810" y="1350124"/>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cxnSp>
        <p:nvCxnSpPr>
          <p:cNvPr id="12" name="直接箭头连接符 11">
            <a:extLst>
              <a:ext uri="{FF2B5EF4-FFF2-40B4-BE49-F238E27FC236}">
                <a16:creationId xmlns:a16="http://schemas.microsoft.com/office/drawing/2014/main" id="{A08D56D8-C7CA-4D63-8CE3-D2A076AA4FB9}"/>
              </a:ext>
            </a:extLst>
          </p:cNvPr>
          <p:cNvCxnSpPr>
            <a:cxnSpLocks/>
            <a:endCxn id="13" idx="1"/>
          </p:cNvCxnSpPr>
          <p:nvPr/>
        </p:nvCxnSpPr>
        <p:spPr>
          <a:xfrm>
            <a:off x="6867959" y="2027142"/>
            <a:ext cx="321416" cy="4331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A060DB52-751C-47D8-BBF2-DE97211ED580}"/>
              </a:ext>
            </a:extLst>
          </p:cNvPr>
          <p:cNvSpPr/>
          <p:nvPr/>
        </p:nvSpPr>
        <p:spPr>
          <a:xfrm>
            <a:off x="7058714" y="2340813"/>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6</a:t>
            </a:r>
            <a:endParaRPr lang="zh-CN" altLang="en-US" sz="2800" dirty="0"/>
          </a:p>
        </p:txBody>
      </p:sp>
      <p:sp>
        <p:nvSpPr>
          <p:cNvPr id="16" name="标题 15">
            <a:extLst>
              <a:ext uri="{FF2B5EF4-FFF2-40B4-BE49-F238E27FC236}">
                <a16:creationId xmlns:a16="http://schemas.microsoft.com/office/drawing/2014/main" id="{4EFC3D59-5DC0-414B-BDCF-417E8C4ED46E}"/>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711449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D76B95-EE9B-46B3-81F6-91160D1F273B}"/>
              </a:ext>
            </a:extLst>
          </p:cNvPr>
          <p:cNvSpPr>
            <a:spLocks noGrp="1"/>
          </p:cNvSpPr>
          <p:nvPr>
            <p:ph idx="1"/>
          </p:nvPr>
        </p:nvSpPr>
        <p:spPr/>
        <p:txBody>
          <a:bodyPr/>
          <a:lstStyle/>
          <a:p>
            <a:r>
              <a:rPr lang="en-US" altLang="zh-CN" dirty="0"/>
              <a:t>Insert: 1</a:t>
            </a:r>
            <a:endParaRPr lang="zh-CN" altLang="en-US" dirty="0"/>
          </a:p>
        </p:txBody>
      </p:sp>
      <p:sp>
        <p:nvSpPr>
          <p:cNvPr id="4" name="椭圆 3">
            <a:extLst>
              <a:ext uri="{FF2B5EF4-FFF2-40B4-BE49-F238E27FC236}">
                <a16:creationId xmlns:a16="http://schemas.microsoft.com/office/drawing/2014/main" id="{01E0A7BA-A769-41BD-BEE2-749BF6329B48}"/>
              </a:ext>
            </a:extLst>
          </p:cNvPr>
          <p:cNvSpPr/>
          <p:nvPr/>
        </p:nvSpPr>
        <p:spPr>
          <a:xfrm>
            <a:off x="7227333" y="454564"/>
            <a:ext cx="892211" cy="935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8</a:t>
            </a:r>
            <a:endParaRPr lang="zh-CN" altLang="en-US" sz="2800" dirty="0"/>
          </a:p>
        </p:txBody>
      </p:sp>
      <p:cxnSp>
        <p:nvCxnSpPr>
          <p:cNvPr id="6" name="直接箭头连接符 5">
            <a:extLst>
              <a:ext uri="{FF2B5EF4-FFF2-40B4-BE49-F238E27FC236}">
                <a16:creationId xmlns:a16="http://schemas.microsoft.com/office/drawing/2014/main" id="{98C9B89C-7936-4D62-A529-DA8AF0EB14F4}"/>
              </a:ext>
            </a:extLst>
          </p:cNvPr>
          <p:cNvCxnSpPr>
            <a:cxnSpLocks/>
          </p:cNvCxnSpPr>
          <p:nvPr/>
        </p:nvCxnSpPr>
        <p:spPr>
          <a:xfrm>
            <a:off x="8029731" y="1045728"/>
            <a:ext cx="475002" cy="350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25248AB8-E34F-4BC2-ABF1-71E8AFB0EA9C}"/>
              </a:ext>
            </a:extLst>
          </p:cNvPr>
          <p:cNvSpPr/>
          <p:nvPr/>
        </p:nvSpPr>
        <p:spPr>
          <a:xfrm>
            <a:off x="8299290" y="1224720"/>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10</a:t>
            </a:r>
            <a:endParaRPr lang="zh-CN" altLang="en-US" sz="2800" dirty="0"/>
          </a:p>
        </p:txBody>
      </p:sp>
      <p:cxnSp>
        <p:nvCxnSpPr>
          <p:cNvPr id="8" name="直接箭头连接符 7">
            <a:extLst>
              <a:ext uri="{FF2B5EF4-FFF2-40B4-BE49-F238E27FC236}">
                <a16:creationId xmlns:a16="http://schemas.microsoft.com/office/drawing/2014/main" id="{34461D4F-1B32-4F1E-8F88-A0298E1AF51E}"/>
              </a:ext>
            </a:extLst>
          </p:cNvPr>
          <p:cNvCxnSpPr>
            <a:cxnSpLocks/>
          </p:cNvCxnSpPr>
          <p:nvPr/>
        </p:nvCxnSpPr>
        <p:spPr>
          <a:xfrm>
            <a:off x="8976100" y="1856035"/>
            <a:ext cx="475002" cy="350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C315F160-FC0B-4FA0-91ED-30D10F853F90}"/>
              </a:ext>
            </a:extLst>
          </p:cNvPr>
          <p:cNvSpPr/>
          <p:nvPr/>
        </p:nvSpPr>
        <p:spPr>
          <a:xfrm>
            <a:off x="9245659" y="2035027"/>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14</a:t>
            </a:r>
            <a:endParaRPr lang="zh-CN" altLang="en-US" sz="2800" dirty="0"/>
          </a:p>
        </p:txBody>
      </p:sp>
      <p:cxnSp>
        <p:nvCxnSpPr>
          <p:cNvPr id="10" name="直接箭头连接符 9">
            <a:extLst>
              <a:ext uri="{FF2B5EF4-FFF2-40B4-BE49-F238E27FC236}">
                <a16:creationId xmlns:a16="http://schemas.microsoft.com/office/drawing/2014/main" id="{4F23C47B-C608-480B-86FD-8A8EAD244B3C}"/>
              </a:ext>
            </a:extLst>
          </p:cNvPr>
          <p:cNvCxnSpPr>
            <a:cxnSpLocks/>
          </p:cNvCxnSpPr>
          <p:nvPr/>
        </p:nvCxnSpPr>
        <p:spPr>
          <a:xfrm flipH="1">
            <a:off x="6854654" y="1066279"/>
            <a:ext cx="433926" cy="4135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938E72C7-9B42-4011-99C4-3CF2526301E8}"/>
              </a:ext>
            </a:extLst>
          </p:cNvPr>
          <p:cNvSpPr/>
          <p:nvPr/>
        </p:nvSpPr>
        <p:spPr>
          <a:xfrm>
            <a:off x="6126810" y="1350124"/>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cxnSp>
        <p:nvCxnSpPr>
          <p:cNvPr id="12" name="直接箭头连接符 11">
            <a:extLst>
              <a:ext uri="{FF2B5EF4-FFF2-40B4-BE49-F238E27FC236}">
                <a16:creationId xmlns:a16="http://schemas.microsoft.com/office/drawing/2014/main" id="{A08D56D8-C7CA-4D63-8CE3-D2A076AA4FB9}"/>
              </a:ext>
            </a:extLst>
          </p:cNvPr>
          <p:cNvCxnSpPr>
            <a:cxnSpLocks/>
            <a:endCxn id="13" idx="1"/>
          </p:cNvCxnSpPr>
          <p:nvPr/>
        </p:nvCxnSpPr>
        <p:spPr>
          <a:xfrm>
            <a:off x="6867959" y="2027142"/>
            <a:ext cx="321416" cy="4331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A060DB52-751C-47D8-BBF2-DE97211ED580}"/>
              </a:ext>
            </a:extLst>
          </p:cNvPr>
          <p:cNvSpPr/>
          <p:nvPr/>
        </p:nvSpPr>
        <p:spPr>
          <a:xfrm>
            <a:off x="7058714" y="2340813"/>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6</a:t>
            </a:r>
            <a:endParaRPr lang="zh-CN" altLang="en-US" sz="2800" dirty="0"/>
          </a:p>
        </p:txBody>
      </p:sp>
      <p:cxnSp>
        <p:nvCxnSpPr>
          <p:cNvPr id="14" name="直接箭头连接符 13">
            <a:extLst>
              <a:ext uri="{FF2B5EF4-FFF2-40B4-BE49-F238E27FC236}">
                <a16:creationId xmlns:a16="http://schemas.microsoft.com/office/drawing/2014/main" id="{A664C47E-FE81-429D-BFDD-F8CA9198CE27}"/>
              </a:ext>
            </a:extLst>
          </p:cNvPr>
          <p:cNvCxnSpPr>
            <a:cxnSpLocks/>
          </p:cNvCxnSpPr>
          <p:nvPr/>
        </p:nvCxnSpPr>
        <p:spPr>
          <a:xfrm flipH="1">
            <a:off x="5909124" y="1983809"/>
            <a:ext cx="433926" cy="4135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22859894-EBD3-47DD-A86B-267425152499}"/>
              </a:ext>
            </a:extLst>
          </p:cNvPr>
          <p:cNvSpPr/>
          <p:nvPr/>
        </p:nvSpPr>
        <p:spPr>
          <a:xfrm>
            <a:off x="5181280" y="2267654"/>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sp>
        <p:nvSpPr>
          <p:cNvPr id="16" name="标题 15">
            <a:extLst>
              <a:ext uri="{FF2B5EF4-FFF2-40B4-BE49-F238E27FC236}">
                <a16:creationId xmlns:a16="http://schemas.microsoft.com/office/drawing/2014/main" id="{7D6B8AB4-D018-4A4A-92EA-B51E9AA4972B}"/>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46652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D76B95-EE9B-46B3-81F6-91160D1F273B}"/>
              </a:ext>
            </a:extLst>
          </p:cNvPr>
          <p:cNvSpPr>
            <a:spLocks noGrp="1"/>
          </p:cNvSpPr>
          <p:nvPr>
            <p:ph idx="1"/>
          </p:nvPr>
        </p:nvSpPr>
        <p:spPr>
          <a:xfrm>
            <a:off x="838200" y="1825625"/>
            <a:ext cx="10515600" cy="1603375"/>
          </a:xfrm>
        </p:spPr>
        <p:txBody>
          <a:bodyPr/>
          <a:lstStyle/>
          <a:p>
            <a:r>
              <a:rPr lang="en-US" altLang="zh-CN" dirty="0"/>
              <a:t>Insert: 7</a:t>
            </a:r>
            <a:endParaRPr lang="zh-CN" altLang="en-US" dirty="0"/>
          </a:p>
        </p:txBody>
      </p:sp>
      <p:sp>
        <p:nvSpPr>
          <p:cNvPr id="4" name="椭圆 3">
            <a:extLst>
              <a:ext uri="{FF2B5EF4-FFF2-40B4-BE49-F238E27FC236}">
                <a16:creationId xmlns:a16="http://schemas.microsoft.com/office/drawing/2014/main" id="{01E0A7BA-A769-41BD-BEE2-749BF6329B48}"/>
              </a:ext>
            </a:extLst>
          </p:cNvPr>
          <p:cNvSpPr/>
          <p:nvPr/>
        </p:nvSpPr>
        <p:spPr>
          <a:xfrm>
            <a:off x="7227333" y="454564"/>
            <a:ext cx="892211" cy="935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8</a:t>
            </a:r>
            <a:endParaRPr lang="zh-CN" altLang="en-US" sz="2800" dirty="0"/>
          </a:p>
        </p:txBody>
      </p:sp>
      <p:cxnSp>
        <p:nvCxnSpPr>
          <p:cNvPr id="6" name="直接箭头连接符 5">
            <a:extLst>
              <a:ext uri="{FF2B5EF4-FFF2-40B4-BE49-F238E27FC236}">
                <a16:creationId xmlns:a16="http://schemas.microsoft.com/office/drawing/2014/main" id="{98C9B89C-7936-4D62-A529-DA8AF0EB14F4}"/>
              </a:ext>
            </a:extLst>
          </p:cNvPr>
          <p:cNvCxnSpPr>
            <a:cxnSpLocks/>
          </p:cNvCxnSpPr>
          <p:nvPr/>
        </p:nvCxnSpPr>
        <p:spPr>
          <a:xfrm>
            <a:off x="8029731" y="1045728"/>
            <a:ext cx="475002" cy="350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25248AB8-E34F-4BC2-ABF1-71E8AFB0EA9C}"/>
              </a:ext>
            </a:extLst>
          </p:cNvPr>
          <p:cNvSpPr/>
          <p:nvPr/>
        </p:nvSpPr>
        <p:spPr>
          <a:xfrm>
            <a:off x="8299290" y="1224720"/>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10</a:t>
            </a:r>
            <a:endParaRPr lang="zh-CN" altLang="en-US" sz="2800" dirty="0"/>
          </a:p>
        </p:txBody>
      </p:sp>
      <p:cxnSp>
        <p:nvCxnSpPr>
          <p:cNvPr id="8" name="直接箭头连接符 7">
            <a:extLst>
              <a:ext uri="{FF2B5EF4-FFF2-40B4-BE49-F238E27FC236}">
                <a16:creationId xmlns:a16="http://schemas.microsoft.com/office/drawing/2014/main" id="{34461D4F-1B32-4F1E-8F88-A0298E1AF51E}"/>
              </a:ext>
            </a:extLst>
          </p:cNvPr>
          <p:cNvCxnSpPr>
            <a:cxnSpLocks/>
          </p:cNvCxnSpPr>
          <p:nvPr/>
        </p:nvCxnSpPr>
        <p:spPr>
          <a:xfrm>
            <a:off x="8976100" y="1856035"/>
            <a:ext cx="475002" cy="350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C315F160-FC0B-4FA0-91ED-30D10F853F90}"/>
              </a:ext>
            </a:extLst>
          </p:cNvPr>
          <p:cNvSpPr/>
          <p:nvPr/>
        </p:nvSpPr>
        <p:spPr>
          <a:xfrm>
            <a:off x="9245659" y="2035027"/>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14</a:t>
            </a:r>
            <a:endParaRPr lang="zh-CN" altLang="en-US" sz="2800" dirty="0"/>
          </a:p>
        </p:txBody>
      </p:sp>
      <p:cxnSp>
        <p:nvCxnSpPr>
          <p:cNvPr id="10" name="直接箭头连接符 9">
            <a:extLst>
              <a:ext uri="{FF2B5EF4-FFF2-40B4-BE49-F238E27FC236}">
                <a16:creationId xmlns:a16="http://schemas.microsoft.com/office/drawing/2014/main" id="{4F23C47B-C608-480B-86FD-8A8EAD244B3C}"/>
              </a:ext>
            </a:extLst>
          </p:cNvPr>
          <p:cNvCxnSpPr>
            <a:cxnSpLocks/>
          </p:cNvCxnSpPr>
          <p:nvPr/>
        </p:nvCxnSpPr>
        <p:spPr>
          <a:xfrm flipH="1">
            <a:off x="6854654" y="1066279"/>
            <a:ext cx="433926" cy="4135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938E72C7-9B42-4011-99C4-3CF2526301E8}"/>
              </a:ext>
            </a:extLst>
          </p:cNvPr>
          <p:cNvSpPr/>
          <p:nvPr/>
        </p:nvSpPr>
        <p:spPr>
          <a:xfrm>
            <a:off x="6126810" y="1350124"/>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cxnSp>
        <p:nvCxnSpPr>
          <p:cNvPr id="12" name="直接箭头连接符 11">
            <a:extLst>
              <a:ext uri="{FF2B5EF4-FFF2-40B4-BE49-F238E27FC236}">
                <a16:creationId xmlns:a16="http://schemas.microsoft.com/office/drawing/2014/main" id="{A08D56D8-C7CA-4D63-8CE3-D2A076AA4FB9}"/>
              </a:ext>
            </a:extLst>
          </p:cNvPr>
          <p:cNvCxnSpPr>
            <a:cxnSpLocks/>
            <a:endCxn id="13" idx="1"/>
          </p:cNvCxnSpPr>
          <p:nvPr/>
        </p:nvCxnSpPr>
        <p:spPr>
          <a:xfrm>
            <a:off x="6867959" y="2027142"/>
            <a:ext cx="321416" cy="4331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A060DB52-751C-47D8-BBF2-DE97211ED580}"/>
              </a:ext>
            </a:extLst>
          </p:cNvPr>
          <p:cNvSpPr/>
          <p:nvPr/>
        </p:nvSpPr>
        <p:spPr>
          <a:xfrm>
            <a:off x="7058714" y="2340813"/>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6</a:t>
            </a:r>
            <a:endParaRPr lang="zh-CN" altLang="en-US" sz="2800" dirty="0"/>
          </a:p>
        </p:txBody>
      </p:sp>
      <p:cxnSp>
        <p:nvCxnSpPr>
          <p:cNvPr id="14" name="直接箭头连接符 13">
            <a:extLst>
              <a:ext uri="{FF2B5EF4-FFF2-40B4-BE49-F238E27FC236}">
                <a16:creationId xmlns:a16="http://schemas.microsoft.com/office/drawing/2014/main" id="{A664C47E-FE81-429D-BFDD-F8CA9198CE27}"/>
              </a:ext>
            </a:extLst>
          </p:cNvPr>
          <p:cNvCxnSpPr>
            <a:cxnSpLocks/>
          </p:cNvCxnSpPr>
          <p:nvPr/>
        </p:nvCxnSpPr>
        <p:spPr>
          <a:xfrm flipH="1">
            <a:off x="5909124" y="1983809"/>
            <a:ext cx="433926" cy="4135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22859894-EBD3-47DD-A86B-267425152499}"/>
              </a:ext>
            </a:extLst>
          </p:cNvPr>
          <p:cNvSpPr/>
          <p:nvPr/>
        </p:nvSpPr>
        <p:spPr>
          <a:xfrm>
            <a:off x="5181280" y="2267654"/>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cxnSp>
        <p:nvCxnSpPr>
          <p:cNvPr id="16" name="直接箭头连接符 15">
            <a:extLst>
              <a:ext uri="{FF2B5EF4-FFF2-40B4-BE49-F238E27FC236}">
                <a16:creationId xmlns:a16="http://schemas.microsoft.com/office/drawing/2014/main" id="{085B4EEA-3A76-4BBB-9C5C-C228E4D21F68}"/>
              </a:ext>
            </a:extLst>
          </p:cNvPr>
          <p:cNvCxnSpPr>
            <a:cxnSpLocks/>
            <a:endCxn id="17" idx="1"/>
          </p:cNvCxnSpPr>
          <p:nvPr/>
        </p:nvCxnSpPr>
        <p:spPr>
          <a:xfrm>
            <a:off x="7838976" y="3067980"/>
            <a:ext cx="321416" cy="4331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794542F0-9653-4321-B23C-9BAAFA7D2F06}"/>
              </a:ext>
            </a:extLst>
          </p:cNvPr>
          <p:cNvSpPr/>
          <p:nvPr/>
        </p:nvSpPr>
        <p:spPr>
          <a:xfrm>
            <a:off x="8029731" y="3381651"/>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7</a:t>
            </a:r>
            <a:endParaRPr lang="zh-CN" altLang="en-US" sz="2800" dirty="0"/>
          </a:p>
        </p:txBody>
      </p:sp>
      <p:sp>
        <p:nvSpPr>
          <p:cNvPr id="18" name="标题 17">
            <a:extLst>
              <a:ext uri="{FF2B5EF4-FFF2-40B4-BE49-F238E27FC236}">
                <a16:creationId xmlns:a16="http://schemas.microsoft.com/office/drawing/2014/main" id="{78C3E4B7-DFCF-4C28-9C32-0B65D47A8FEA}"/>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200677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D76B95-EE9B-46B3-81F6-91160D1F273B}"/>
              </a:ext>
            </a:extLst>
          </p:cNvPr>
          <p:cNvSpPr>
            <a:spLocks noGrp="1"/>
          </p:cNvSpPr>
          <p:nvPr>
            <p:ph idx="1"/>
          </p:nvPr>
        </p:nvSpPr>
        <p:spPr>
          <a:xfrm>
            <a:off x="838200" y="1825625"/>
            <a:ext cx="10515600" cy="1603375"/>
          </a:xfrm>
        </p:spPr>
        <p:txBody>
          <a:bodyPr/>
          <a:lstStyle/>
          <a:p>
            <a:r>
              <a:rPr lang="en-US" altLang="zh-CN" dirty="0"/>
              <a:t>Insert: 13</a:t>
            </a:r>
            <a:endParaRPr lang="zh-CN" altLang="en-US" dirty="0"/>
          </a:p>
        </p:txBody>
      </p:sp>
      <p:sp>
        <p:nvSpPr>
          <p:cNvPr id="4" name="椭圆 3">
            <a:extLst>
              <a:ext uri="{FF2B5EF4-FFF2-40B4-BE49-F238E27FC236}">
                <a16:creationId xmlns:a16="http://schemas.microsoft.com/office/drawing/2014/main" id="{01E0A7BA-A769-41BD-BEE2-749BF6329B48}"/>
              </a:ext>
            </a:extLst>
          </p:cNvPr>
          <p:cNvSpPr/>
          <p:nvPr/>
        </p:nvSpPr>
        <p:spPr>
          <a:xfrm>
            <a:off x="7227333" y="454564"/>
            <a:ext cx="892211" cy="935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8</a:t>
            </a:r>
            <a:endParaRPr lang="zh-CN" altLang="en-US" sz="2800" dirty="0"/>
          </a:p>
        </p:txBody>
      </p:sp>
      <p:cxnSp>
        <p:nvCxnSpPr>
          <p:cNvPr id="6" name="直接箭头连接符 5">
            <a:extLst>
              <a:ext uri="{FF2B5EF4-FFF2-40B4-BE49-F238E27FC236}">
                <a16:creationId xmlns:a16="http://schemas.microsoft.com/office/drawing/2014/main" id="{98C9B89C-7936-4D62-A529-DA8AF0EB14F4}"/>
              </a:ext>
            </a:extLst>
          </p:cNvPr>
          <p:cNvCxnSpPr>
            <a:cxnSpLocks/>
          </p:cNvCxnSpPr>
          <p:nvPr/>
        </p:nvCxnSpPr>
        <p:spPr>
          <a:xfrm>
            <a:off x="8029731" y="1045728"/>
            <a:ext cx="475002" cy="350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25248AB8-E34F-4BC2-ABF1-71E8AFB0EA9C}"/>
              </a:ext>
            </a:extLst>
          </p:cNvPr>
          <p:cNvSpPr/>
          <p:nvPr/>
        </p:nvSpPr>
        <p:spPr>
          <a:xfrm>
            <a:off x="8299290" y="1224720"/>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10</a:t>
            </a:r>
            <a:endParaRPr lang="zh-CN" altLang="en-US" sz="2800" dirty="0"/>
          </a:p>
        </p:txBody>
      </p:sp>
      <p:cxnSp>
        <p:nvCxnSpPr>
          <p:cNvPr id="8" name="直接箭头连接符 7">
            <a:extLst>
              <a:ext uri="{FF2B5EF4-FFF2-40B4-BE49-F238E27FC236}">
                <a16:creationId xmlns:a16="http://schemas.microsoft.com/office/drawing/2014/main" id="{34461D4F-1B32-4F1E-8F88-A0298E1AF51E}"/>
              </a:ext>
            </a:extLst>
          </p:cNvPr>
          <p:cNvCxnSpPr>
            <a:cxnSpLocks/>
          </p:cNvCxnSpPr>
          <p:nvPr/>
        </p:nvCxnSpPr>
        <p:spPr>
          <a:xfrm>
            <a:off x="8976100" y="1856035"/>
            <a:ext cx="475002" cy="350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C315F160-FC0B-4FA0-91ED-30D10F853F90}"/>
              </a:ext>
            </a:extLst>
          </p:cNvPr>
          <p:cNvSpPr/>
          <p:nvPr/>
        </p:nvSpPr>
        <p:spPr>
          <a:xfrm>
            <a:off x="9245659" y="2035027"/>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14</a:t>
            </a:r>
            <a:endParaRPr lang="zh-CN" altLang="en-US" sz="2800" dirty="0"/>
          </a:p>
        </p:txBody>
      </p:sp>
      <p:cxnSp>
        <p:nvCxnSpPr>
          <p:cNvPr id="10" name="直接箭头连接符 9">
            <a:extLst>
              <a:ext uri="{FF2B5EF4-FFF2-40B4-BE49-F238E27FC236}">
                <a16:creationId xmlns:a16="http://schemas.microsoft.com/office/drawing/2014/main" id="{4F23C47B-C608-480B-86FD-8A8EAD244B3C}"/>
              </a:ext>
            </a:extLst>
          </p:cNvPr>
          <p:cNvCxnSpPr>
            <a:cxnSpLocks/>
          </p:cNvCxnSpPr>
          <p:nvPr/>
        </p:nvCxnSpPr>
        <p:spPr>
          <a:xfrm flipH="1">
            <a:off x="6854654" y="1066279"/>
            <a:ext cx="433926" cy="4135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938E72C7-9B42-4011-99C4-3CF2526301E8}"/>
              </a:ext>
            </a:extLst>
          </p:cNvPr>
          <p:cNvSpPr/>
          <p:nvPr/>
        </p:nvSpPr>
        <p:spPr>
          <a:xfrm>
            <a:off x="6126810" y="1350124"/>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cxnSp>
        <p:nvCxnSpPr>
          <p:cNvPr id="12" name="直接箭头连接符 11">
            <a:extLst>
              <a:ext uri="{FF2B5EF4-FFF2-40B4-BE49-F238E27FC236}">
                <a16:creationId xmlns:a16="http://schemas.microsoft.com/office/drawing/2014/main" id="{A08D56D8-C7CA-4D63-8CE3-D2A076AA4FB9}"/>
              </a:ext>
            </a:extLst>
          </p:cNvPr>
          <p:cNvCxnSpPr>
            <a:cxnSpLocks/>
            <a:endCxn id="13" idx="1"/>
          </p:cNvCxnSpPr>
          <p:nvPr/>
        </p:nvCxnSpPr>
        <p:spPr>
          <a:xfrm>
            <a:off x="6867959" y="2027142"/>
            <a:ext cx="321416" cy="4331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A060DB52-751C-47D8-BBF2-DE97211ED580}"/>
              </a:ext>
            </a:extLst>
          </p:cNvPr>
          <p:cNvSpPr/>
          <p:nvPr/>
        </p:nvSpPr>
        <p:spPr>
          <a:xfrm>
            <a:off x="7058714" y="2340813"/>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6</a:t>
            </a:r>
            <a:endParaRPr lang="zh-CN" altLang="en-US" sz="2800" dirty="0"/>
          </a:p>
        </p:txBody>
      </p:sp>
      <p:cxnSp>
        <p:nvCxnSpPr>
          <p:cNvPr id="14" name="直接箭头连接符 13">
            <a:extLst>
              <a:ext uri="{FF2B5EF4-FFF2-40B4-BE49-F238E27FC236}">
                <a16:creationId xmlns:a16="http://schemas.microsoft.com/office/drawing/2014/main" id="{A664C47E-FE81-429D-BFDD-F8CA9198CE27}"/>
              </a:ext>
            </a:extLst>
          </p:cNvPr>
          <p:cNvCxnSpPr>
            <a:cxnSpLocks/>
          </p:cNvCxnSpPr>
          <p:nvPr/>
        </p:nvCxnSpPr>
        <p:spPr>
          <a:xfrm flipH="1">
            <a:off x="5909124" y="1983809"/>
            <a:ext cx="433926" cy="4135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22859894-EBD3-47DD-A86B-267425152499}"/>
              </a:ext>
            </a:extLst>
          </p:cNvPr>
          <p:cNvSpPr/>
          <p:nvPr/>
        </p:nvSpPr>
        <p:spPr>
          <a:xfrm>
            <a:off x="5181280" y="2267654"/>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cxnSp>
        <p:nvCxnSpPr>
          <p:cNvPr id="16" name="直接箭头连接符 15">
            <a:extLst>
              <a:ext uri="{FF2B5EF4-FFF2-40B4-BE49-F238E27FC236}">
                <a16:creationId xmlns:a16="http://schemas.microsoft.com/office/drawing/2014/main" id="{085B4EEA-3A76-4BBB-9C5C-C228E4D21F68}"/>
              </a:ext>
            </a:extLst>
          </p:cNvPr>
          <p:cNvCxnSpPr>
            <a:cxnSpLocks/>
            <a:endCxn id="17" idx="1"/>
          </p:cNvCxnSpPr>
          <p:nvPr/>
        </p:nvCxnSpPr>
        <p:spPr>
          <a:xfrm>
            <a:off x="7838976" y="3067980"/>
            <a:ext cx="321416" cy="4331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794542F0-9653-4321-B23C-9BAAFA7D2F06}"/>
              </a:ext>
            </a:extLst>
          </p:cNvPr>
          <p:cNvSpPr/>
          <p:nvPr/>
        </p:nvSpPr>
        <p:spPr>
          <a:xfrm>
            <a:off x="8029731" y="3381651"/>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7</a:t>
            </a:r>
            <a:endParaRPr lang="zh-CN" altLang="en-US" sz="2800" dirty="0"/>
          </a:p>
        </p:txBody>
      </p:sp>
      <p:cxnSp>
        <p:nvCxnSpPr>
          <p:cNvPr id="18" name="直接箭头连接符 17">
            <a:extLst>
              <a:ext uri="{FF2B5EF4-FFF2-40B4-BE49-F238E27FC236}">
                <a16:creationId xmlns:a16="http://schemas.microsoft.com/office/drawing/2014/main" id="{36D57F79-7A8C-4CAA-9B9B-FBA0C71763E4}"/>
              </a:ext>
            </a:extLst>
          </p:cNvPr>
          <p:cNvCxnSpPr>
            <a:cxnSpLocks/>
          </p:cNvCxnSpPr>
          <p:nvPr/>
        </p:nvCxnSpPr>
        <p:spPr>
          <a:xfrm flipH="1">
            <a:off x="9372962" y="2866205"/>
            <a:ext cx="167171" cy="5621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8FFCE63D-3646-4F94-B8FF-8DBF2CD788E7}"/>
              </a:ext>
            </a:extLst>
          </p:cNvPr>
          <p:cNvSpPr/>
          <p:nvPr/>
        </p:nvSpPr>
        <p:spPr>
          <a:xfrm>
            <a:off x="9004996" y="3381651"/>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13</a:t>
            </a:r>
            <a:endParaRPr lang="zh-CN" altLang="en-US" sz="2800" dirty="0"/>
          </a:p>
        </p:txBody>
      </p:sp>
      <p:sp>
        <p:nvSpPr>
          <p:cNvPr id="21" name="标题 20">
            <a:extLst>
              <a:ext uri="{FF2B5EF4-FFF2-40B4-BE49-F238E27FC236}">
                <a16:creationId xmlns:a16="http://schemas.microsoft.com/office/drawing/2014/main" id="{17C0F53C-1BCB-46AE-AB61-58D7EDA882B8}"/>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576355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D76B95-EE9B-46B3-81F6-91160D1F273B}"/>
              </a:ext>
            </a:extLst>
          </p:cNvPr>
          <p:cNvSpPr>
            <a:spLocks noGrp="1"/>
          </p:cNvSpPr>
          <p:nvPr>
            <p:ph idx="1"/>
          </p:nvPr>
        </p:nvSpPr>
        <p:spPr>
          <a:xfrm>
            <a:off x="838200" y="1825625"/>
            <a:ext cx="10515600" cy="1603375"/>
          </a:xfrm>
        </p:spPr>
        <p:txBody>
          <a:bodyPr/>
          <a:lstStyle/>
          <a:p>
            <a:r>
              <a:rPr lang="en-US" altLang="zh-CN" dirty="0"/>
              <a:t>Insert: 4</a:t>
            </a:r>
            <a:endParaRPr lang="zh-CN" altLang="en-US" dirty="0"/>
          </a:p>
        </p:txBody>
      </p:sp>
      <p:sp>
        <p:nvSpPr>
          <p:cNvPr id="4" name="椭圆 3">
            <a:extLst>
              <a:ext uri="{FF2B5EF4-FFF2-40B4-BE49-F238E27FC236}">
                <a16:creationId xmlns:a16="http://schemas.microsoft.com/office/drawing/2014/main" id="{01E0A7BA-A769-41BD-BEE2-749BF6329B48}"/>
              </a:ext>
            </a:extLst>
          </p:cNvPr>
          <p:cNvSpPr/>
          <p:nvPr/>
        </p:nvSpPr>
        <p:spPr>
          <a:xfrm>
            <a:off x="7227333" y="454564"/>
            <a:ext cx="892211" cy="935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8</a:t>
            </a:r>
            <a:endParaRPr lang="zh-CN" altLang="en-US" sz="2800" dirty="0"/>
          </a:p>
        </p:txBody>
      </p:sp>
      <p:cxnSp>
        <p:nvCxnSpPr>
          <p:cNvPr id="6" name="直接箭头连接符 5">
            <a:extLst>
              <a:ext uri="{FF2B5EF4-FFF2-40B4-BE49-F238E27FC236}">
                <a16:creationId xmlns:a16="http://schemas.microsoft.com/office/drawing/2014/main" id="{98C9B89C-7936-4D62-A529-DA8AF0EB14F4}"/>
              </a:ext>
            </a:extLst>
          </p:cNvPr>
          <p:cNvCxnSpPr>
            <a:cxnSpLocks/>
          </p:cNvCxnSpPr>
          <p:nvPr/>
        </p:nvCxnSpPr>
        <p:spPr>
          <a:xfrm>
            <a:off x="8029731" y="1045728"/>
            <a:ext cx="475002" cy="350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25248AB8-E34F-4BC2-ABF1-71E8AFB0EA9C}"/>
              </a:ext>
            </a:extLst>
          </p:cNvPr>
          <p:cNvSpPr/>
          <p:nvPr/>
        </p:nvSpPr>
        <p:spPr>
          <a:xfrm>
            <a:off x="8299290" y="1224720"/>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10</a:t>
            </a:r>
            <a:endParaRPr lang="zh-CN" altLang="en-US" sz="2800" dirty="0"/>
          </a:p>
        </p:txBody>
      </p:sp>
      <p:cxnSp>
        <p:nvCxnSpPr>
          <p:cNvPr id="8" name="直接箭头连接符 7">
            <a:extLst>
              <a:ext uri="{FF2B5EF4-FFF2-40B4-BE49-F238E27FC236}">
                <a16:creationId xmlns:a16="http://schemas.microsoft.com/office/drawing/2014/main" id="{34461D4F-1B32-4F1E-8F88-A0298E1AF51E}"/>
              </a:ext>
            </a:extLst>
          </p:cNvPr>
          <p:cNvCxnSpPr>
            <a:cxnSpLocks/>
          </p:cNvCxnSpPr>
          <p:nvPr/>
        </p:nvCxnSpPr>
        <p:spPr>
          <a:xfrm>
            <a:off x="8976100" y="1856035"/>
            <a:ext cx="475002" cy="350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C315F160-FC0B-4FA0-91ED-30D10F853F90}"/>
              </a:ext>
            </a:extLst>
          </p:cNvPr>
          <p:cNvSpPr/>
          <p:nvPr/>
        </p:nvSpPr>
        <p:spPr>
          <a:xfrm>
            <a:off x="9245659" y="2035027"/>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14</a:t>
            </a:r>
            <a:endParaRPr lang="zh-CN" altLang="en-US" sz="2800" dirty="0"/>
          </a:p>
        </p:txBody>
      </p:sp>
      <p:cxnSp>
        <p:nvCxnSpPr>
          <p:cNvPr id="10" name="直接箭头连接符 9">
            <a:extLst>
              <a:ext uri="{FF2B5EF4-FFF2-40B4-BE49-F238E27FC236}">
                <a16:creationId xmlns:a16="http://schemas.microsoft.com/office/drawing/2014/main" id="{4F23C47B-C608-480B-86FD-8A8EAD244B3C}"/>
              </a:ext>
            </a:extLst>
          </p:cNvPr>
          <p:cNvCxnSpPr>
            <a:cxnSpLocks/>
          </p:cNvCxnSpPr>
          <p:nvPr/>
        </p:nvCxnSpPr>
        <p:spPr>
          <a:xfrm flipH="1">
            <a:off x="6854654" y="1066279"/>
            <a:ext cx="433926" cy="4135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938E72C7-9B42-4011-99C4-3CF2526301E8}"/>
              </a:ext>
            </a:extLst>
          </p:cNvPr>
          <p:cNvSpPr/>
          <p:nvPr/>
        </p:nvSpPr>
        <p:spPr>
          <a:xfrm>
            <a:off x="6126810" y="1350124"/>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cxnSp>
        <p:nvCxnSpPr>
          <p:cNvPr id="12" name="直接箭头连接符 11">
            <a:extLst>
              <a:ext uri="{FF2B5EF4-FFF2-40B4-BE49-F238E27FC236}">
                <a16:creationId xmlns:a16="http://schemas.microsoft.com/office/drawing/2014/main" id="{A08D56D8-C7CA-4D63-8CE3-D2A076AA4FB9}"/>
              </a:ext>
            </a:extLst>
          </p:cNvPr>
          <p:cNvCxnSpPr>
            <a:cxnSpLocks/>
            <a:endCxn id="13" idx="1"/>
          </p:cNvCxnSpPr>
          <p:nvPr/>
        </p:nvCxnSpPr>
        <p:spPr>
          <a:xfrm>
            <a:off x="6867959" y="2027142"/>
            <a:ext cx="321416" cy="4331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A060DB52-751C-47D8-BBF2-DE97211ED580}"/>
              </a:ext>
            </a:extLst>
          </p:cNvPr>
          <p:cNvSpPr/>
          <p:nvPr/>
        </p:nvSpPr>
        <p:spPr>
          <a:xfrm>
            <a:off x="7058714" y="2340813"/>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6</a:t>
            </a:r>
            <a:endParaRPr lang="zh-CN" altLang="en-US" sz="2800" dirty="0"/>
          </a:p>
        </p:txBody>
      </p:sp>
      <p:cxnSp>
        <p:nvCxnSpPr>
          <p:cNvPr id="14" name="直接箭头连接符 13">
            <a:extLst>
              <a:ext uri="{FF2B5EF4-FFF2-40B4-BE49-F238E27FC236}">
                <a16:creationId xmlns:a16="http://schemas.microsoft.com/office/drawing/2014/main" id="{A664C47E-FE81-429D-BFDD-F8CA9198CE27}"/>
              </a:ext>
            </a:extLst>
          </p:cNvPr>
          <p:cNvCxnSpPr>
            <a:cxnSpLocks/>
          </p:cNvCxnSpPr>
          <p:nvPr/>
        </p:nvCxnSpPr>
        <p:spPr>
          <a:xfrm flipH="1">
            <a:off x="5909124" y="1983809"/>
            <a:ext cx="433926" cy="4135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22859894-EBD3-47DD-A86B-267425152499}"/>
              </a:ext>
            </a:extLst>
          </p:cNvPr>
          <p:cNvSpPr/>
          <p:nvPr/>
        </p:nvSpPr>
        <p:spPr>
          <a:xfrm>
            <a:off x="5181280" y="2267654"/>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cxnSp>
        <p:nvCxnSpPr>
          <p:cNvPr id="16" name="直接箭头连接符 15">
            <a:extLst>
              <a:ext uri="{FF2B5EF4-FFF2-40B4-BE49-F238E27FC236}">
                <a16:creationId xmlns:a16="http://schemas.microsoft.com/office/drawing/2014/main" id="{085B4EEA-3A76-4BBB-9C5C-C228E4D21F68}"/>
              </a:ext>
            </a:extLst>
          </p:cNvPr>
          <p:cNvCxnSpPr>
            <a:cxnSpLocks/>
            <a:endCxn id="17" idx="1"/>
          </p:cNvCxnSpPr>
          <p:nvPr/>
        </p:nvCxnSpPr>
        <p:spPr>
          <a:xfrm>
            <a:off x="7838976" y="3067980"/>
            <a:ext cx="321416" cy="4331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794542F0-9653-4321-B23C-9BAAFA7D2F06}"/>
              </a:ext>
            </a:extLst>
          </p:cNvPr>
          <p:cNvSpPr/>
          <p:nvPr/>
        </p:nvSpPr>
        <p:spPr>
          <a:xfrm>
            <a:off x="8029731" y="3381651"/>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7</a:t>
            </a:r>
            <a:endParaRPr lang="zh-CN" altLang="en-US" sz="2800" dirty="0"/>
          </a:p>
        </p:txBody>
      </p:sp>
      <p:cxnSp>
        <p:nvCxnSpPr>
          <p:cNvPr id="18" name="直接箭头连接符 17">
            <a:extLst>
              <a:ext uri="{FF2B5EF4-FFF2-40B4-BE49-F238E27FC236}">
                <a16:creationId xmlns:a16="http://schemas.microsoft.com/office/drawing/2014/main" id="{36D57F79-7A8C-4CAA-9B9B-FBA0C71763E4}"/>
              </a:ext>
            </a:extLst>
          </p:cNvPr>
          <p:cNvCxnSpPr>
            <a:cxnSpLocks/>
          </p:cNvCxnSpPr>
          <p:nvPr/>
        </p:nvCxnSpPr>
        <p:spPr>
          <a:xfrm flipH="1">
            <a:off x="9372962" y="2866205"/>
            <a:ext cx="167171" cy="5621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8FFCE63D-3646-4F94-B8FF-8DBF2CD788E7}"/>
              </a:ext>
            </a:extLst>
          </p:cNvPr>
          <p:cNvSpPr/>
          <p:nvPr/>
        </p:nvSpPr>
        <p:spPr>
          <a:xfrm>
            <a:off x="9004996" y="3381651"/>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13</a:t>
            </a:r>
            <a:endParaRPr lang="zh-CN" altLang="en-US" sz="2800" dirty="0"/>
          </a:p>
        </p:txBody>
      </p:sp>
      <p:cxnSp>
        <p:nvCxnSpPr>
          <p:cNvPr id="20" name="直接箭头连接符 19">
            <a:extLst>
              <a:ext uri="{FF2B5EF4-FFF2-40B4-BE49-F238E27FC236}">
                <a16:creationId xmlns:a16="http://schemas.microsoft.com/office/drawing/2014/main" id="{61333017-61D8-4ACF-BD75-F054E9072013}"/>
              </a:ext>
            </a:extLst>
          </p:cNvPr>
          <p:cNvCxnSpPr>
            <a:cxnSpLocks/>
          </p:cNvCxnSpPr>
          <p:nvPr/>
        </p:nvCxnSpPr>
        <p:spPr>
          <a:xfrm flipH="1">
            <a:off x="6783430" y="3050793"/>
            <a:ext cx="433926" cy="4135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3D1F3F6-9EFF-4648-B217-031369C76554}"/>
              </a:ext>
            </a:extLst>
          </p:cNvPr>
          <p:cNvSpPr/>
          <p:nvPr/>
        </p:nvSpPr>
        <p:spPr>
          <a:xfrm>
            <a:off x="6055586" y="3334638"/>
            <a:ext cx="892211" cy="816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4</a:t>
            </a:r>
            <a:endParaRPr lang="zh-CN" altLang="en-US" sz="2800" dirty="0"/>
          </a:p>
        </p:txBody>
      </p:sp>
      <p:sp>
        <p:nvSpPr>
          <p:cNvPr id="22" name="标题 21">
            <a:extLst>
              <a:ext uri="{FF2B5EF4-FFF2-40B4-BE49-F238E27FC236}">
                <a16:creationId xmlns:a16="http://schemas.microsoft.com/office/drawing/2014/main" id="{B4D99860-2A6A-4D13-AA93-C03A2AF60E9D}"/>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5885466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DFB6E-02C2-49D0-8752-8F8AA0B5E769}"/>
              </a:ext>
            </a:extLst>
          </p:cNvPr>
          <p:cNvSpPr>
            <a:spLocks noGrp="1"/>
          </p:cNvSpPr>
          <p:nvPr>
            <p:ph type="title"/>
          </p:nvPr>
        </p:nvSpPr>
        <p:spPr/>
        <p:txBody>
          <a:bodyPr/>
          <a:lstStyle/>
          <a:p>
            <a:r>
              <a:rPr lang="en-US" altLang="zh-CN" dirty="0"/>
              <a:t>Balance</a:t>
            </a:r>
            <a:endParaRPr lang="zh-CN" altLang="en-US" dirty="0"/>
          </a:p>
        </p:txBody>
      </p:sp>
      <p:sp>
        <p:nvSpPr>
          <p:cNvPr id="3" name="内容占位符 2">
            <a:extLst>
              <a:ext uri="{FF2B5EF4-FFF2-40B4-BE49-F238E27FC236}">
                <a16:creationId xmlns:a16="http://schemas.microsoft.com/office/drawing/2014/main" id="{1479A59D-3A23-427D-8D11-99284B55417F}"/>
              </a:ext>
            </a:extLst>
          </p:cNvPr>
          <p:cNvSpPr>
            <a:spLocks noGrp="1"/>
          </p:cNvSpPr>
          <p:nvPr>
            <p:ph idx="1"/>
          </p:nvPr>
        </p:nvSpPr>
        <p:spPr/>
        <p:txBody>
          <a:bodyPr/>
          <a:lstStyle/>
          <a:p>
            <a:r>
              <a:rPr lang="en-US" altLang="zh-CN" dirty="0"/>
              <a:t>1+2+…+ 2</a:t>
            </a:r>
            <a:r>
              <a:rPr lang="en-US" altLang="zh-CN" baseline="30000" dirty="0"/>
              <a:t>h-1</a:t>
            </a:r>
            <a:r>
              <a:rPr lang="en-US" altLang="zh-CN" dirty="0"/>
              <a:t> = 2</a:t>
            </a:r>
            <a:r>
              <a:rPr lang="en-US" altLang="zh-CN" baseline="30000" dirty="0"/>
              <a:t>h</a:t>
            </a:r>
            <a:r>
              <a:rPr lang="en-US" altLang="zh-CN" dirty="0"/>
              <a:t>-1 </a:t>
            </a:r>
            <a:endParaRPr lang="zh-CN" altLang="en-US" dirty="0"/>
          </a:p>
        </p:txBody>
      </p:sp>
      <p:sp>
        <p:nvSpPr>
          <p:cNvPr id="7" name="Text Box 3">
            <a:extLst>
              <a:ext uri="{FF2B5EF4-FFF2-40B4-BE49-F238E27FC236}">
                <a16:creationId xmlns:a16="http://schemas.microsoft.com/office/drawing/2014/main" id="{5C835944-D222-47D6-98E1-67A316887D5F}"/>
              </a:ext>
            </a:extLst>
          </p:cNvPr>
          <p:cNvSpPr txBox="1">
            <a:spLocks noChangeArrowheads="1"/>
          </p:cNvSpPr>
          <p:nvPr/>
        </p:nvSpPr>
        <p:spPr bwMode="auto">
          <a:xfrm>
            <a:off x="6252756" y="1733386"/>
            <a:ext cx="2967479" cy="5399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eaLnBrk="1" hangingPunct="1">
              <a:spcBef>
                <a:spcPct val="0"/>
              </a:spcBef>
              <a:buFontTx/>
              <a:buNone/>
            </a:pPr>
            <a:r>
              <a:rPr lang="en-US" altLang="zh-CN" sz="2800" dirty="0">
                <a:solidFill>
                  <a:schemeClr val="tx1"/>
                </a:solidFill>
              </a:rPr>
              <a:t>h = </a:t>
            </a:r>
            <a:r>
              <a:rPr kumimoji="1" lang="en-US" altLang="zh-CN" sz="2800" dirty="0">
                <a:solidFill>
                  <a:schemeClr val="tx1"/>
                </a:solidFill>
                <a:sym typeface="Symbol" panose="05050102010706020507" pitchFamily="18" charset="2"/>
              </a:rPr>
              <a:t></a:t>
            </a:r>
            <a:r>
              <a:rPr lang="en-US" altLang="zh-CN" sz="2800" dirty="0">
                <a:solidFill>
                  <a:schemeClr val="tx1"/>
                </a:solidFill>
              </a:rPr>
              <a:t>log</a:t>
            </a:r>
            <a:r>
              <a:rPr lang="en-US" altLang="zh-CN" sz="2800" baseline="-25000" dirty="0">
                <a:solidFill>
                  <a:schemeClr val="tx1"/>
                </a:solidFill>
              </a:rPr>
              <a:t>2</a:t>
            </a:r>
            <a:r>
              <a:rPr lang="en-US" altLang="zh-CN" sz="2800" dirty="0">
                <a:solidFill>
                  <a:schemeClr val="tx1"/>
                </a:solidFill>
              </a:rPr>
              <a:t>n</a:t>
            </a:r>
            <a:r>
              <a:rPr kumimoji="1" lang="en-US" altLang="zh-CN" sz="2800" dirty="0">
                <a:solidFill>
                  <a:schemeClr val="tx1"/>
                </a:solidFill>
                <a:sym typeface="Symbol" panose="05050102010706020507" pitchFamily="18" charset="2"/>
              </a:rPr>
              <a:t> +1</a:t>
            </a:r>
            <a:endParaRPr lang="en-US" altLang="zh-CN" sz="2800" dirty="0">
              <a:solidFill>
                <a:schemeClr val="tx1"/>
              </a:solidFill>
            </a:endParaRPr>
          </a:p>
        </p:txBody>
      </p:sp>
      <p:graphicFrame>
        <p:nvGraphicFramePr>
          <p:cNvPr id="8" name="Object 4">
            <a:extLst>
              <a:ext uri="{FF2B5EF4-FFF2-40B4-BE49-F238E27FC236}">
                <a16:creationId xmlns:a16="http://schemas.microsoft.com/office/drawing/2014/main" id="{AE92F4B2-91BB-46E4-834C-F4538BF942E7}"/>
              </a:ext>
            </a:extLst>
          </p:cNvPr>
          <p:cNvGraphicFramePr>
            <a:graphicFrameLocks noChangeAspect="1"/>
          </p:cNvGraphicFramePr>
          <p:nvPr/>
        </p:nvGraphicFramePr>
        <p:xfrm>
          <a:off x="2530431" y="2509838"/>
          <a:ext cx="2409825" cy="1992312"/>
        </p:xfrm>
        <a:graphic>
          <a:graphicData uri="http://schemas.openxmlformats.org/presentationml/2006/ole">
            <mc:AlternateContent xmlns:mc="http://schemas.openxmlformats.org/markup-compatibility/2006">
              <mc:Choice xmlns:v="urn:schemas-microsoft-com:vml" Requires="v">
                <p:oleObj name="Visio" r:id="rId2" imgW="2409444" imgH="1992782" progId="Visio.Drawing.11">
                  <p:embed/>
                </p:oleObj>
              </mc:Choice>
              <mc:Fallback>
                <p:oleObj name="Visio" r:id="rId2" imgW="2409444" imgH="1992782" progId="Visio.Drawing.11">
                  <p:embed/>
                  <p:pic>
                    <p:nvPicPr>
                      <p:cNvPr id="8" name="Object 4">
                        <a:extLst>
                          <a:ext uri="{FF2B5EF4-FFF2-40B4-BE49-F238E27FC236}">
                            <a16:creationId xmlns:a16="http://schemas.microsoft.com/office/drawing/2014/main" id="{AE92F4B2-91BB-46E4-834C-F4538BF94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431" y="2509838"/>
                        <a:ext cx="2409825" cy="199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6">
            <a:extLst>
              <a:ext uri="{FF2B5EF4-FFF2-40B4-BE49-F238E27FC236}">
                <a16:creationId xmlns:a16="http://schemas.microsoft.com/office/drawing/2014/main" id="{812D41D3-D842-4C59-BCEE-AA20639D48A7}"/>
              </a:ext>
            </a:extLst>
          </p:cNvPr>
          <p:cNvGraphicFramePr>
            <a:graphicFrameLocks noChangeAspect="1"/>
          </p:cNvGraphicFramePr>
          <p:nvPr/>
        </p:nvGraphicFramePr>
        <p:xfrm>
          <a:off x="2386013" y="5534025"/>
          <a:ext cx="3746500" cy="503238"/>
        </p:xfrm>
        <a:graphic>
          <a:graphicData uri="http://schemas.openxmlformats.org/presentationml/2006/ole">
            <mc:AlternateContent xmlns:mc="http://schemas.openxmlformats.org/markup-compatibility/2006">
              <mc:Choice xmlns:v="urn:schemas-microsoft-com:vml" Requires="v">
                <p:oleObj name="Equation" r:id="rId4" imgW="1701800" imgH="228600" progId="Equation.DSMT4">
                  <p:embed/>
                </p:oleObj>
              </mc:Choice>
              <mc:Fallback>
                <p:oleObj name="Equation" r:id="rId4" imgW="1701800" imgH="228600" progId="Equation.DSMT4">
                  <p:embed/>
                  <p:pic>
                    <p:nvPicPr>
                      <p:cNvPr id="9" name="Object 6">
                        <a:extLst>
                          <a:ext uri="{FF2B5EF4-FFF2-40B4-BE49-F238E27FC236}">
                            <a16:creationId xmlns:a16="http://schemas.microsoft.com/office/drawing/2014/main" id="{812D41D3-D842-4C59-BCEE-AA20639D48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013" y="5534025"/>
                        <a:ext cx="37465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箭头: 右 10">
            <a:extLst>
              <a:ext uri="{FF2B5EF4-FFF2-40B4-BE49-F238E27FC236}">
                <a16:creationId xmlns:a16="http://schemas.microsoft.com/office/drawing/2014/main" id="{12DBC331-24AA-40A1-B03C-5FBDE6F12526}"/>
              </a:ext>
            </a:extLst>
          </p:cNvPr>
          <p:cNvSpPr/>
          <p:nvPr/>
        </p:nvSpPr>
        <p:spPr>
          <a:xfrm>
            <a:off x="4859383" y="1881051"/>
            <a:ext cx="1079863" cy="244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70694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DFB6E-02C2-49D0-8752-8F8AA0B5E769}"/>
              </a:ext>
            </a:extLst>
          </p:cNvPr>
          <p:cNvSpPr>
            <a:spLocks noGrp="1"/>
          </p:cNvSpPr>
          <p:nvPr>
            <p:ph type="title"/>
          </p:nvPr>
        </p:nvSpPr>
        <p:spPr/>
        <p:txBody>
          <a:bodyPr/>
          <a:lstStyle/>
          <a:p>
            <a:r>
              <a:rPr lang="en-US" altLang="zh-CN" dirty="0"/>
              <a:t>Balance or not?</a:t>
            </a:r>
            <a:endParaRPr lang="zh-CN" altLang="en-US" dirty="0"/>
          </a:p>
        </p:txBody>
      </p:sp>
      <p:graphicFrame>
        <p:nvGraphicFramePr>
          <p:cNvPr id="6" name="Object 2">
            <a:extLst>
              <a:ext uri="{FF2B5EF4-FFF2-40B4-BE49-F238E27FC236}">
                <a16:creationId xmlns:a16="http://schemas.microsoft.com/office/drawing/2014/main" id="{ED18F881-FD00-4B8D-B08D-AB22342D797B}"/>
              </a:ext>
            </a:extLst>
          </p:cNvPr>
          <p:cNvGraphicFramePr>
            <a:graphicFrameLocks noChangeAspect="1"/>
          </p:cNvGraphicFramePr>
          <p:nvPr/>
        </p:nvGraphicFramePr>
        <p:xfrm>
          <a:off x="6634116" y="1603376"/>
          <a:ext cx="3996172" cy="3544606"/>
        </p:xfrm>
        <a:graphic>
          <a:graphicData uri="http://schemas.openxmlformats.org/presentationml/2006/ole">
            <mc:AlternateContent xmlns:mc="http://schemas.openxmlformats.org/markup-compatibility/2006">
              <mc:Choice xmlns:v="urn:schemas-microsoft-com:vml" Requires="v">
                <p:oleObj name="Visio" r:id="rId2" imgW="4443070" imgH="3941674" progId="Visio.Drawing.11">
                  <p:embed/>
                </p:oleObj>
              </mc:Choice>
              <mc:Fallback>
                <p:oleObj name="Visio" r:id="rId2" imgW="4443070" imgH="3941674" progId="Visio.Drawing.11">
                  <p:embed/>
                  <p:pic>
                    <p:nvPicPr>
                      <p:cNvPr id="6" name="Object 2">
                        <a:extLst>
                          <a:ext uri="{FF2B5EF4-FFF2-40B4-BE49-F238E27FC236}">
                            <a16:creationId xmlns:a16="http://schemas.microsoft.com/office/drawing/2014/main" id="{ED18F881-FD00-4B8D-B08D-AB22342D7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116" y="1603376"/>
                        <a:ext cx="3996172" cy="3544606"/>
                      </a:xfrm>
                      <a:prstGeom prst="rect">
                        <a:avLst/>
                      </a:prstGeom>
                      <a:noFill/>
                      <a:ln>
                        <a:noFill/>
                      </a:ln>
                      <a:effectLst/>
                    </p:spPr>
                  </p:pic>
                </p:oleObj>
              </mc:Fallback>
            </mc:AlternateContent>
          </a:graphicData>
        </a:graphic>
      </p:graphicFrame>
      <p:sp>
        <p:nvSpPr>
          <p:cNvPr id="7" name="Text Box 3">
            <a:extLst>
              <a:ext uri="{FF2B5EF4-FFF2-40B4-BE49-F238E27FC236}">
                <a16:creationId xmlns:a16="http://schemas.microsoft.com/office/drawing/2014/main" id="{5C835944-D222-47D6-98E1-67A316887D5F}"/>
              </a:ext>
            </a:extLst>
          </p:cNvPr>
          <p:cNvSpPr txBox="1">
            <a:spLocks noChangeArrowheads="1"/>
          </p:cNvSpPr>
          <p:nvPr/>
        </p:nvSpPr>
        <p:spPr bwMode="auto">
          <a:xfrm>
            <a:off x="2385968" y="4886325"/>
            <a:ext cx="655796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eaLnBrk="1" hangingPunct="1">
              <a:spcBef>
                <a:spcPct val="0"/>
              </a:spcBef>
              <a:buFontTx/>
              <a:buNone/>
            </a:pPr>
            <a:r>
              <a:rPr lang="en-US" altLang="zh-CN" sz="2800">
                <a:solidFill>
                  <a:schemeClr val="tx1"/>
                </a:solidFill>
              </a:rPr>
              <a:t>h = </a:t>
            </a:r>
            <a:r>
              <a:rPr kumimoji="1" lang="en-US" altLang="zh-CN" sz="2800">
                <a:solidFill>
                  <a:schemeClr val="tx1"/>
                </a:solidFill>
                <a:sym typeface="Symbol" panose="05050102010706020507" pitchFamily="18" charset="2"/>
              </a:rPr>
              <a:t></a:t>
            </a:r>
            <a:r>
              <a:rPr lang="en-US" altLang="zh-CN" sz="2800">
                <a:solidFill>
                  <a:schemeClr val="tx1"/>
                </a:solidFill>
              </a:rPr>
              <a:t>log</a:t>
            </a:r>
            <a:r>
              <a:rPr lang="en-US" altLang="zh-CN" sz="2800" baseline="-25000">
                <a:solidFill>
                  <a:schemeClr val="tx1"/>
                </a:solidFill>
              </a:rPr>
              <a:t>2</a:t>
            </a:r>
            <a:r>
              <a:rPr lang="en-US" altLang="zh-CN" sz="2800">
                <a:solidFill>
                  <a:schemeClr val="tx1"/>
                </a:solidFill>
              </a:rPr>
              <a:t>n</a:t>
            </a:r>
            <a:r>
              <a:rPr kumimoji="1" lang="en-US" altLang="zh-CN" sz="2800">
                <a:solidFill>
                  <a:schemeClr val="tx1"/>
                </a:solidFill>
                <a:sym typeface="Symbol" panose="05050102010706020507" pitchFamily="18" charset="2"/>
              </a:rPr>
              <a:t> +1</a:t>
            </a:r>
            <a:r>
              <a:rPr lang="en-US" altLang="zh-CN" sz="2800">
                <a:solidFill>
                  <a:schemeClr val="tx1"/>
                </a:solidFill>
              </a:rPr>
              <a:t>            h = n</a:t>
            </a:r>
          </a:p>
        </p:txBody>
      </p:sp>
      <p:graphicFrame>
        <p:nvGraphicFramePr>
          <p:cNvPr id="8" name="Object 4">
            <a:extLst>
              <a:ext uri="{FF2B5EF4-FFF2-40B4-BE49-F238E27FC236}">
                <a16:creationId xmlns:a16="http://schemas.microsoft.com/office/drawing/2014/main" id="{AE92F4B2-91BB-46E4-834C-F4538BF942E7}"/>
              </a:ext>
            </a:extLst>
          </p:cNvPr>
          <p:cNvGraphicFramePr>
            <a:graphicFrameLocks noChangeAspect="1"/>
          </p:cNvGraphicFramePr>
          <p:nvPr/>
        </p:nvGraphicFramePr>
        <p:xfrm>
          <a:off x="2530431" y="2509838"/>
          <a:ext cx="2409825" cy="1992312"/>
        </p:xfrm>
        <a:graphic>
          <a:graphicData uri="http://schemas.openxmlformats.org/presentationml/2006/ole">
            <mc:AlternateContent xmlns:mc="http://schemas.openxmlformats.org/markup-compatibility/2006">
              <mc:Choice xmlns:v="urn:schemas-microsoft-com:vml" Requires="v">
                <p:oleObj name="Visio" r:id="rId4" imgW="2409444" imgH="1992782" progId="Visio.Drawing.11">
                  <p:embed/>
                </p:oleObj>
              </mc:Choice>
              <mc:Fallback>
                <p:oleObj name="Visio" r:id="rId4" imgW="2409444" imgH="1992782" progId="Visio.Drawing.11">
                  <p:embed/>
                  <p:pic>
                    <p:nvPicPr>
                      <p:cNvPr id="8" name="Object 4">
                        <a:extLst>
                          <a:ext uri="{FF2B5EF4-FFF2-40B4-BE49-F238E27FC236}">
                            <a16:creationId xmlns:a16="http://schemas.microsoft.com/office/drawing/2014/main" id="{AE92F4B2-91BB-46E4-834C-F4538BF942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0431" y="2509838"/>
                        <a:ext cx="2409825" cy="199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6">
            <a:extLst>
              <a:ext uri="{FF2B5EF4-FFF2-40B4-BE49-F238E27FC236}">
                <a16:creationId xmlns:a16="http://schemas.microsoft.com/office/drawing/2014/main" id="{812D41D3-D842-4C59-BCEE-AA20639D48A7}"/>
              </a:ext>
            </a:extLst>
          </p:cNvPr>
          <p:cNvGraphicFramePr>
            <a:graphicFrameLocks noChangeAspect="1"/>
          </p:cNvGraphicFramePr>
          <p:nvPr/>
        </p:nvGraphicFramePr>
        <p:xfrm>
          <a:off x="2386013" y="5534025"/>
          <a:ext cx="3746500" cy="503238"/>
        </p:xfrm>
        <a:graphic>
          <a:graphicData uri="http://schemas.openxmlformats.org/presentationml/2006/ole">
            <mc:AlternateContent xmlns:mc="http://schemas.openxmlformats.org/markup-compatibility/2006">
              <mc:Choice xmlns:v="urn:schemas-microsoft-com:vml" Requires="v">
                <p:oleObj name="Equation" r:id="rId6" imgW="1701800" imgH="228600" progId="Equation.DSMT4">
                  <p:embed/>
                </p:oleObj>
              </mc:Choice>
              <mc:Fallback>
                <p:oleObj name="Equation" r:id="rId6" imgW="1701800" imgH="228600" progId="Equation.DSMT4">
                  <p:embed/>
                  <p:pic>
                    <p:nvPicPr>
                      <p:cNvPr id="9" name="Object 6">
                        <a:extLst>
                          <a:ext uri="{FF2B5EF4-FFF2-40B4-BE49-F238E27FC236}">
                            <a16:creationId xmlns:a16="http://schemas.microsoft.com/office/drawing/2014/main" id="{812D41D3-D842-4C59-BCEE-AA20639D48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6013" y="5534025"/>
                        <a:ext cx="37465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a:extLst>
              <a:ext uri="{FF2B5EF4-FFF2-40B4-BE49-F238E27FC236}">
                <a16:creationId xmlns:a16="http://schemas.microsoft.com/office/drawing/2014/main" id="{5DF2D226-2689-4097-8001-C4410AE84C81}"/>
              </a:ext>
            </a:extLst>
          </p:cNvPr>
          <p:cNvGraphicFramePr>
            <a:graphicFrameLocks noChangeAspect="1"/>
          </p:cNvGraphicFramePr>
          <p:nvPr/>
        </p:nvGraphicFramePr>
        <p:xfrm>
          <a:off x="7656468" y="5338763"/>
          <a:ext cx="2627313" cy="838200"/>
        </p:xfrm>
        <a:graphic>
          <a:graphicData uri="http://schemas.openxmlformats.org/presentationml/2006/ole">
            <mc:AlternateContent xmlns:mc="http://schemas.openxmlformats.org/markup-compatibility/2006">
              <mc:Choice xmlns:v="urn:schemas-microsoft-com:vml" Requires="v">
                <p:oleObj name="Equation" r:id="rId8" imgW="1193800" imgH="381000" progId="Equation.DSMT4">
                  <p:embed/>
                </p:oleObj>
              </mc:Choice>
              <mc:Fallback>
                <p:oleObj name="Equation" r:id="rId8" imgW="1193800" imgH="381000" progId="Equation.DSMT4">
                  <p:embed/>
                  <p:pic>
                    <p:nvPicPr>
                      <p:cNvPr id="10" name="Object 7">
                        <a:extLst>
                          <a:ext uri="{FF2B5EF4-FFF2-40B4-BE49-F238E27FC236}">
                            <a16:creationId xmlns:a16="http://schemas.microsoft.com/office/drawing/2014/main" id="{5DF2D226-2689-4097-8001-C4410AE84C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6468" y="5338763"/>
                        <a:ext cx="262731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内容占位符 4">
            <a:extLst>
              <a:ext uri="{FF2B5EF4-FFF2-40B4-BE49-F238E27FC236}">
                <a16:creationId xmlns:a16="http://schemas.microsoft.com/office/drawing/2014/main" id="{5B00C1FA-8CA6-4917-A919-3D343888280A}"/>
              </a:ext>
            </a:extLst>
          </p:cNvPr>
          <p:cNvSpPr>
            <a:spLocks noGrp="1"/>
          </p:cNvSpPr>
          <p:nvPr>
            <p:ph idx="1"/>
          </p:nvPr>
        </p:nvSpPr>
        <p:spPr>
          <a:xfrm>
            <a:off x="3151093" y="1947491"/>
            <a:ext cx="1467971" cy="449635"/>
          </a:xfrm>
        </p:spPr>
        <p:txBody>
          <a:bodyPr>
            <a:normAutofit lnSpcReduction="10000"/>
          </a:bodyPr>
          <a:lstStyle/>
          <a:p>
            <a:pPr marL="0" indent="0">
              <a:buNone/>
            </a:pPr>
            <a:r>
              <a:rPr lang="en-US" altLang="zh-CN" dirty="0">
                <a:solidFill>
                  <a:srgbClr val="00B050"/>
                </a:solidFill>
              </a:rPr>
              <a:t>Good!</a:t>
            </a:r>
            <a:endParaRPr lang="zh-CN" altLang="en-US" dirty="0">
              <a:solidFill>
                <a:srgbClr val="00B050"/>
              </a:solidFill>
            </a:endParaRPr>
          </a:p>
        </p:txBody>
      </p:sp>
      <p:sp>
        <p:nvSpPr>
          <p:cNvPr id="11" name="内容占位符 4">
            <a:extLst>
              <a:ext uri="{FF2B5EF4-FFF2-40B4-BE49-F238E27FC236}">
                <a16:creationId xmlns:a16="http://schemas.microsoft.com/office/drawing/2014/main" id="{2E26639A-4EA2-4922-B212-6BE5DA0A1081}"/>
              </a:ext>
            </a:extLst>
          </p:cNvPr>
          <p:cNvSpPr txBox="1">
            <a:spLocks/>
          </p:cNvSpPr>
          <p:nvPr/>
        </p:nvSpPr>
        <p:spPr>
          <a:xfrm>
            <a:off x="8852178" y="2509838"/>
            <a:ext cx="1467971" cy="4496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oto Sans SC Medium" panose="020B0600000000000000" pitchFamily="34" charset="-122"/>
                <a:ea typeface="Noto Sans SC Medium" panose="020B06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oto Sans SC Medium" panose="020B0600000000000000" pitchFamily="34" charset="-122"/>
                <a:ea typeface="Noto Sans SC Medium" panose="020B06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oto Sans SC Medium" panose="020B0600000000000000" pitchFamily="34" charset="-122"/>
                <a:ea typeface="Noto Sans SC Medium" panose="020B06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oto Sans SC Medium" panose="020B0600000000000000" pitchFamily="34" charset="-122"/>
                <a:ea typeface="Noto Sans SC Medium" panose="020B06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oto Sans SC Medium" panose="020B0600000000000000" pitchFamily="34" charset="-122"/>
                <a:ea typeface="Noto Sans SC Medium" panose="020B06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solidFill>
                  <a:srgbClr val="FF0000"/>
                </a:solidFill>
              </a:rPr>
              <a:t>Bad!</a:t>
            </a:r>
            <a:endParaRPr lang="zh-CN" altLang="en-US" dirty="0">
              <a:solidFill>
                <a:srgbClr val="FF0000"/>
              </a:solidFill>
            </a:endParaRPr>
          </a:p>
        </p:txBody>
      </p:sp>
    </p:spTree>
    <p:extLst>
      <p:ext uri="{BB962C8B-B14F-4D97-AF65-F5344CB8AC3E}">
        <p14:creationId xmlns:p14="http://schemas.microsoft.com/office/powerpoint/2010/main" val="22588411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3FD46-0CA1-4E6C-90C6-389358529934}"/>
              </a:ext>
            </a:extLst>
          </p:cNvPr>
          <p:cNvSpPr>
            <a:spLocks noGrp="1"/>
          </p:cNvSpPr>
          <p:nvPr>
            <p:ph idx="1"/>
          </p:nvPr>
        </p:nvSpPr>
        <p:spPr>
          <a:xfrm>
            <a:off x="766482" y="2430744"/>
            <a:ext cx="10659035" cy="1697503"/>
          </a:xfrm>
        </p:spPr>
        <p:txBody>
          <a:bodyPr>
            <a:normAutofit/>
          </a:bodyPr>
          <a:lstStyle/>
          <a:p>
            <a:pPr marL="0" indent="0" algn="ctr">
              <a:buNone/>
            </a:pPr>
            <a:r>
              <a:rPr lang="en-US" altLang="zh-CN" sz="9600" dirty="0">
                <a:solidFill>
                  <a:srgbClr val="00B050"/>
                </a:solidFill>
              </a:rPr>
              <a:t>AVL tree</a:t>
            </a:r>
            <a:endParaRPr lang="zh-CN" altLang="en-US" sz="9600" dirty="0">
              <a:solidFill>
                <a:srgbClr val="00B050"/>
              </a:solidFill>
            </a:endParaRPr>
          </a:p>
        </p:txBody>
      </p:sp>
    </p:spTree>
    <p:extLst>
      <p:ext uri="{BB962C8B-B14F-4D97-AF65-F5344CB8AC3E}">
        <p14:creationId xmlns:p14="http://schemas.microsoft.com/office/powerpoint/2010/main" val="22476066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FCF7D-B4D8-4F99-ABFE-D18D14D24E3C}"/>
              </a:ext>
            </a:extLst>
          </p:cNvPr>
          <p:cNvSpPr>
            <a:spLocks noGrp="1"/>
          </p:cNvSpPr>
          <p:nvPr>
            <p:ph type="title"/>
          </p:nvPr>
        </p:nvSpPr>
        <p:spPr/>
        <p:txBody>
          <a:bodyPr/>
          <a:lstStyle/>
          <a:p>
            <a:r>
              <a:rPr lang="en-US" altLang="zh-CN" b="1" i="0" dirty="0">
                <a:solidFill>
                  <a:srgbClr val="202122"/>
                </a:solidFill>
                <a:effectLst/>
                <a:latin typeface="Arial" panose="020B0604020202020204" pitchFamily="34" charset="0"/>
              </a:rPr>
              <a:t>AVL tree</a:t>
            </a:r>
            <a:endParaRPr lang="zh-CN" altLang="en-US" dirty="0"/>
          </a:p>
        </p:txBody>
      </p:sp>
      <p:sp>
        <p:nvSpPr>
          <p:cNvPr id="3" name="内容占位符 2">
            <a:extLst>
              <a:ext uri="{FF2B5EF4-FFF2-40B4-BE49-F238E27FC236}">
                <a16:creationId xmlns:a16="http://schemas.microsoft.com/office/drawing/2014/main" id="{A858777F-D55A-41BE-A3DD-52637F007BCB}"/>
              </a:ext>
            </a:extLst>
          </p:cNvPr>
          <p:cNvSpPr>
            <a:spLocks noGrp="1"/>
          </p:cNvSpPr>
          <p:nvPr>
            <p:ph idx="1"/>
          </p:nvPr>
        </p:nvSpPr>
        <p:spPr/>
        <p:txBody>
          <a:bodyPr/>
          <a:lstStyle/>
          <a:p>
            <a:r>
              <a:rPr lang="en-US" altLang="zh-CN" b="0" i="0" dirty="0">
                <a:solidFill>
                  <a:srgbClr val="202122"/>
                </a:solidFill>
                <a:effectLst/>
                <a:latin typeface="Arial" panose="020B0604020202020204" pitchFamily="34" charset="0"/>
              </a:rPr>
              <a:t>(named after inventors </a:t>
            </a:r>
            <a:r>
              <a:rPr lang="en-US" altLang="zh-CN" b="1" i="0" dirty="0">
                <a:solidFill>
                  <a:srgbClr val="202122"/>
                </a:solidFill>
                <a:effectLst/>
                <a:latin typeface="Arial" panose="020B0604020202020204" pitchFamily="34" charset="0"/>
              </a:rPr>
              <a:t>A</a:t>
            </a:r>
            <a:r>
              <a:rPr lang="en-US" altLang="zh-CN" b="0" i="0" dirty="0">
                <a:solidFill>
                  <a:srgbClr val="202122"/>
                </a:solidFill>
                <a:effectLst/>
                <a:latin typeface="Arial" panose="020B0604020202020204" pitchFamily="34" charset="0"/>
              </a:rPr>
              <a:t>delson-</a:t>
            </a:r>
            <a:r>
              <a:rPr lang="en-US" altLang="zh-CN" b="1" i="0" dirty="0" err="1">
                <a:solidFill>
                  <a:srgbClr val="202122"/>
                </a:solidFill>
                <a:effectLst/>
                <a:latin typeface="Arial" panose="020B0604020202020204" pitchFamily="34" charset="0"/>
              </a:rPr>
              <a:t>V</a:t>
            </a:r>
            <a:r>
              <a:rPr lang="en-US" altLang="zh-CN" b="0" i="0" dirty="0" err="1">
                <a:solidFill>
                  <a:srgbClr val="202122"/>
                </a:solidFill>
                <a:effectLst/>
                <a:latin typeface="Arial" panose="020B0604020202020204" pitchFamily="34" charset="0"/>
              </a:rPr>
              <a:t>elsky</a:t>
            </a:r>
            <a:r>
              <a:rPr lang="en-US" altLang="zh-CN" b="0" i="0" dirty="0">
                <a:solidFill>
                  <a:srgbClr val="202122"/>
                </a:solidFill>
                <a:effectLst/>
                <a:latin typeface="Arial" panose="020B0604020202020204" pitchFamily="34" charset="0"/>
              </a:rPr>
              <a:t> and </a:t>
            </a:r>
            <a:r>
              <a:rPr lang="en-US" altLang="zh-CN" b="1" i="0" dirty="0">
                <a:solidFill>
                  <a:srgbClr val="202122"/>
                </a:solidFill>
                <a:effectLst/>
                <a:latin typeface="Arial" panose="020B0604020202020204" pitchFamily="34" charset="0"/>
              </a:rPr>
              <a:t>L</a:t>
            </a:r>
            <a:r>
              <a:rPr lang="en-US" altLang="zh-CN" b="0" i="0" dirty="0">
                <a:solidFill>
                  <a:srgbClr val="202122"/>
                </a:solidFill>
                <a:effectLst/>
                <a:latin typeface="Arial" panose="020B0604020202020204" pitchFamily="34" charset="0"/>
              </a:rPr>
              <a:t>andis)</a:t>
            </a:r>
          </a:p>
          <a:p>
            <a:r>
              <a:rPr lang="en-US" altLang="zh-CN" dirty="0">
                <a:solidFill>
                  <a:srgbClr val="202122"/>
                </a:solidFill>
                <a:latin typeface="Arial" panose="020B0604020202020204" pitchFamily="34" charset="0"/>
              </a:rPr>
              <a:t>Balanced binary search tree.</a:t>
            </a:r>
          </a:p>
          <a:p>
            <a:r>
              <a:rPr lang="en-US" altLang="zh-CN" dirty="0">
                <a:solidFill>
                  <a:srgbClr val="202122"/>
                </a:solidFill>
                <a:latin typeface="Arial" panose="020B0604020202020204" pitchFamily="34" charset="0"/>
              </a:rPr>
              <a:t>For any</a:t>
            </a:r>
            <a:r>
              <a:rPr lang="zh-CN" altLang="en-US" dirty="0">
                <a:solidFill>
                  <a:srgbClr val="202122"/>
                </a:solidFill>
                <a:latin typeface="Arial" panose="020B0604020202020204" pitchFamily="34" charset="0"/>
              </a:rPr>
              <a:t> </a:t>
            </a:r>
            <a:r>
              <a:rPr lang="en-US" altLang="zh-CN" dirty="0">
                <a:solidFill>
                  <a:srgbClr val="202122"/>
                </a:solidFill>
                <a:latin typeface="Arial" panose="020B0604020202020204" pitchFamily="34" charset="0"/>
              </a:rPr>
              <a:t>node:</a:t>
            </a:r>
          </a:p>
          <a:p>
            <a:pPr marL="0" indent="0">
              <a:buNone/>
            </a:pPr>
            <a:r>
              <a:rPr lang="en-US" altLang="zh-CN" dirty="0">
                <a:solidFill>
                  <a:srgbClr val="202122"/>
                </a:solidFill>
                <a:latin typeface="Arial" panose="020B0604020202020204" pitchFamily="34" charset="0"/>
              </a:rPr>
              <a:t>    |Height(</a:t>
            </a:r>
            <a:r>
              <a:rPr lang="en-US" altLang="zh-CN" dirty="0" err="1">
                <a:solidFill>
                  <a:srgbClr val="202122"/>
                </a:solidFill>
                <a:latin typeface="Arial" panose="020B0604020202020204" pitchFamily="34" charset="0"/>
              </a:rPr>
              <a:t>LeftTree</a:t>
            </a:r>
            <a:r>
              <a:rPr lang="en-US" altLang="zh-CN" dirty="0">
                <a:solidFill>
                  <a:srgbClr val="202122"/>
                </a:solidFill>
                <a:latin typeface="Arial" panose="020B0604020202020204" pitchFamily="34" charset="0"/>
              </a:rPr>
              <a:t>) – Height(</a:t>
            </a:r>
            <a:r>
              <a:rPr lang="en-US" altLang="zh-CN" dirty="0" err="1">
                <a:solidFill>
                  <a:srgbClr val="202122"/>
                </a:solidFill>
                <a:latin typeface="Arial" panose="020B0604020202020204" pitchFamily="34" charset="0"/>
              </a:rPr>
              <a:t>RightTree</a:t>
            </a:r>
            <a:r>
              <a:rPr lang="en-US" altLang="zh-CN" dirty="0">
                <a:solidFill>
                  <a:srgbClr val="202122"/>
                </a:solidFill>
                <a:latin typeface="Arial" panose="020B0604020202020204" pitchFamily="34" charset="0"/>
              </a:rPr>
              <a:t>)| &lt;=1</a:t>
            </a:r>
            <a:endParaRPr lang="zh-CN" altLang="en-US" dirty="0"/>
          </a:p>
        </p:txBody>
      </p:sp>
    </p:spTree>
    <p:extLst>
      <p:ext uri="{BB962C8B-B14F-4D97-AF65-F5344CB8AC3E}">
        <p14:creationId xmlns:p14="http://schemas.microsoft.com/office/powerpoint/2010/main" val="346583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FC72-BF85-43C1-955B-FA0D92C94B20}"/>
              </a:ext>
            </a:extLst>
          </p:cNvPr>
          <p:cNvSpPr>
            <a:spLocks noGrp="1"/>
          </p:cNvSpPr>
          <p:nvPr>
            <p:ph type="title"/>
          </p:nvPr>
        </p:nvSpPr>
        <p:spPr/>
        <p:txBody>
          <a:bodyPr/>
          <a:lstStyle/>
          <a:p>
            <a:pPr algn="ctr"/>
            <a:r>
              <a:rPr lang="en-US" altLang="zh-CN" dirty="0">
                <a:solidFill>
                  <a:srgbClr val="00B050"/>
                </a:solidFill>
              </a:rPr>
              <a:t>Search</a:t>
            </a:r>
            <a:endParaRPr lang="zh-CN" altLang="en-US" dirty="0">
              <a:solidFill>
                <a:srgbClr val="00B050"/>
              </a:solidFill>
            </a:endParaRPr>
          </a:p>
        </p:txBody>
      </p:sp>
      <p:sp>
        <p:nvSpPr>
          <p:cNvPr id="3" name="Content Placeholder 2">
            <a:extLst>
              <a:ext uri="{FF2B5EF4-FFF2-40B4-BE49-F238E27FC236}">
                <a16:creationId xmlns:a16="http://schemas.microsoft.com/office/drawing/2014/main" id="{01EAD547-B4DD-4A9B-866C-7E6706F5F4EF}"/>
              </a:ext>
            </a:extLst>
          </p:cNvPr>
          <p:cNvSpPr>
            <a:spLocks noGrp="1"/>
          </p:cNvSpPr>
          <p:nvPr>
            <p:ph idx="1"/>
          </p:nvPr>
        </p:nvSpPr>
        <p:spPr/>
        <p:txBody>
          <a:bodyPr/>
          <a:lstStyle/>
          <a:p>
            <a:r>
              <a:rPr lang="en-US" altLang="zh-CN" dirty="0"/>
              <a:t>Search database</a:t>
            </a:r>
            <a:endParaRPr lang="zh-CN" altLang="en-US" dirty="0"/>
          </a:p>
          <a:p>
            <a:endParaRPr lang="en-US" altLang="zh-CN" dirty="0"/>
          </a:p>
          <a:p>
            <a:endParaRPr lang="en-US" altLang="zh-CN" dirty="0"/>
          </a:p>
        </p:txBody>
      </p:sp>
      <p:pic>
        <p:nvPicPr>
          <p:cNvPr id="2054" name="Picture 6" descr="Database Search - 2790 - Dryicons">
            <a:extLst>
              <a:ext uri="{FF2B5EF4-FFF2-40B4-BE49-F238E27FC236}">
                <a16:creationId xmlns:a16="http://schemas.microsoft.com/office/drawing/2014/main" id="{4EFFECD7-10F7-47EF-B7FF-CFE181EF7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879" y="2236134"/>
            <a:ext cx="3835213" cy="383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1062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58777F-D55A-41BE-A3DD-52637F007BCB}"/>
              </a:ext>
            </a:extLst>
          </p:cNvPr>
          <p:cNvSpPr>
            <a:spLocks noGrp="1"/>
          </p:cNvSpPr>
          <p:nvPr>
            <p:ph idx="1"/>
          </p:nvPr>
        </p:nvSpPr>
        <p:spPr>
          <a:xfrm>
            <a:off x="574470" y="355025"/>
            <a:ext cx="10515600" cy="4351338"/>
          </a:xfrm>
        </p:spPr>
        <p:txBody>
          <a:bodyPr/>
          <a:lstStyle/>
          <a:p>
            <a:r>
              <a:rPr lang="en-US" altLang="zh-CN" dirty="0">
                <a:solidFill>
                  <a:srgbClr val="202122"/>
                </a:solidFill>
                <a:latin typeface="Arial" panose="020B0604020202020204" pitchFamily="34" charset="0"/>
              </a:rPr>
              <a:t>For any</a:t>
            </a:r>
            <a:r>
              <a:rPr lang="zh-CN" altLang="en-US" dirty="0">
                <a:solidFill>
                  <a:srgbClr val="202122"/>
                </a:solidFill>
                <a:latin typeface="Arial" panose="020B0604020202020204" pitchFamily="34" charset="0"/>
              </a:rPr>
              <a:t> </a:t>
            </a:r>
            <a:r>
              <a:rPr lang="en-US" altLang="zh-CN" dirty="0">
                <a:solidFill>
                  <a:srgbClr val="202122"/>
                </a:solidFill>
                <a:latin typeface="Arial" panose="020B0604020202020204" pitchFamily="34" charset="0"/>
              </a:rPr>
              <a:t>node:</a:t>
            </a:r>
          </a:p>
          <a:p>
            <a:pPr marL="0" indent="0">
              <a:buNone/>
            </a:pPr>
            <a:r>
              <a:rPr lang="en-US" altLang="zh-CN" dirty="0">
                <a:solidFill>
                  <a:srgbClr val="202122"/>
                </a:solidFill>
                <a:latin typeface="Arial" panose="020B0604020202020204" pitchFamily="34" charset="0"/>
              </a:rPr>
              <a:t>    |Height(</a:t>
            </a:r>
            <a:r>
              <a:rPr lang="en-US" altLang="zh-CN" dirty="0" err="1">
                <a:solidFill>
                  <a:srgbClr val="202122"/>
                </a:solidFill>
                <a:latin typeface="Arial" panose="020B0604020202020204" pitchFamily="34" charset="0"/>
              </a:rPr>
              <a:t>RightTree</a:t>
            </a:r>
            <a:r>
              <a:rPr lang="en-US" altLang="zh-CN" dirty="0">
                <a:solidFill>
                  <a:srgbClr val="202122"/>
                </a:solidFill>
                <a:latin typeface="Arial" panose="020B0604020202020204" pitchFamily="34" charset="0"/>
              </a:rPr>
              <a:t>) – Height(</a:t>
            </a:r>
            <a:r>
              <a:rPr lang="en-US" altLang="zh-CN" dirty="0" err="1">
                <a:solidFill>
                  <a:srgbClr val="202122"/>
                </a:solidFill>
                <a:latin typeface="Arial" panose="020B0604020202020204" pitchFamily="34" charset="0"/>
              </a:rPr>
              <a:t>LeftTree</a:t>
            </a:r>
            <a:r>
              <a:rPr lang="en-US" altLang="zh-CN" dirty="0">
                <a:solidFill>
                  <a:srgbClr val="202122"/>
                </a:solidFill>
                <a:latin typeface="Arial" panose="020B0604020202020204" pitchFamily="34" charset="0"/>
              </a:rPr>
              <a:t>)| &lt;=1</a:t>
            </a:r>
            <a:endParaRPr lang="zh-CN" altLang="en-US" dirty="0"/>
          </a:p>
        </p:txBody>
      </p:sp>
      <p:pic>
        <p:nvPicPr>
          <p:cNvPr id="3074" name="Picture 2">
            <a:extLst>
              <a:ext uri="{FF2B5EF4-FFF2-40B4-BE49-F238E27FC236}">
                <a16:creationId xmlns:a16="http://schemas.microsoft.com/office/drawing/2014/main" id="{7FF854AD-A08F-49A5-A476-6F08332F3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645" y="1546182"/>
            <a:ext cx="6745861" cy="435133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84393B0C-D84A-46E9-BA12-3692EAD66EF7}"/>
              </a:ext>
            </a:extLst>
          </p:cNvPr>
          <p:cNvGrpSpPr/>
          <p:nvPr/>
        </p:nvGrpSpPr>
        <p:grpSpPr>
          <a:xfrm>
            <a:off x="997527" y="850714"/>
            <a:ext cx="6032665" cy="1473335"/>
            <a:chOff x="1270660" y="3312510"/>
            <a:chExt cx="6032665" cy="1473335"/>
          </a:xfrm>
        </p:grpSpPr>
        <p:sp>
          <p:nvSpPr>
            <p:cNvPr id="4" name="文本框 3">
              <a:extLst>
                <a:ext uri="{FF2B5EF4-FFF2-40B4-BE49-F238E27FC236}">
                  <a16:creationId xmlns:a16="http://schemas.microsoft.com/office/drawing/2014/main" id="{AF6238C1-735F-46CE-BF42-BD9B8C54A4A6}"/>
                </a:ext>
              </a:extLst>
            </p:cNvPr>
            <p:cNvSpPr txBox="1"/>
            <p:nvPr/>
          </p:nvSpPr>
          <p:spPr>
            <a:xfrm>
              <a:off x="3194462" y="4262625"/>
              <a:ext cx="2576946" cy="523220"/>
            </a:xfrm>
            <a:prstGeom prst="rect">
              <a:avLst/>
            </a:prstGeom>
            <a:noFill/>
          </p:spPr>
          <p:txBody>
            <a:bodyPr wrap="square" rtlCol="0">
              <a:spAutoFit/>
            </a:bodyPr>
            <a:lstStyle/>
            <a:p>
              <a:r>
                <a:rPr lang="en-US" altLang="zh-CN" sz="2800" b="0" i="0" dirty="0">
                  <a:solidFill>
                    <a:srgbClr val="202122"/>
                  </a:solidFill>
                  <a:effectLst/>
                  <a:latin typeface="Arial" panose="020B0604020202020204" pitchFamily="34" charset="0"/>
                </a:rPr>
                <a:t>balance factor</a:t>
              </a:r>
              <a:endParaRPr lang="zh-CN" altLang="en-US" sz="2800" dirty="0"/>
            </a:p>
          </p:txBody>
        </p:sp>
        <p:sp>
          <p:nvSpPr>
            <p:cNvPr id="5" name="箭头: 上 4">
              <a:extLst>
                <a:ext uri="{FF2B5EF4-FFF2-40B4-BE49-F238E27FC236}">
                  <a16:creationId xmlns:a16="http://schemas.microsoft.com/office/drawing/2014/main" id="{AE074EA5-3AF6-491C-A8B8-825B11D7CD1F}"/>
                </a:ext>
              </a:extLst>
            </p:cNvPr>
            <p:cNvSpPr/>
            <p:nvPr/>
          </p:nvSpPr>
          <p:spPr>
            <a:xfrm>
              <a:off x="4322618" y="3835730"/>
              <a:ext cx="285008" cy="4865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729FF776-EF8D-488F-8E88-0C5D76111886}"/>
                </a:ext>
              </a:extLst>
            </p:cNvPr>
            <p:cNvSpPr/>
            <p:nvPr/>
          </p:nvSpPr>
          <p:spPr>
            <a:xfrm>
              <a:off x="1270660" y="3312510"/>
              <a:ext cx="6032665" cy="523220"/>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 Box 3">
            <a:extLst>
              <a:ext uri="{FF2B5EF4-FFF2-40B4-BE49-F238E27FC236}">
                <a16:creationId xmlns:a16="http://schemas.microsoft.com/office/drawing/2014/main" id="{880A9F50-1B84-46B3-ACE3-72491284038D}"/>
              </a:ext>
            </a:extLst>
          </p:cNvPr>
          <p:cNvSpPr txBox="1">
            <a:spLocks noChangeArrowheads="1"/>
          </p:cNvSpPr>
          <p:nvPr/>
        </p:nvSpPr>
        <p:spPr bwMode="auto">
          <a:xfrm>
            <a:off x="1082006" y="3994010"/>
            <a:ext cx="2967479" cy="5399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eaLnBrk="1" hangingPunct="1">
              <a:spcBef>
                <a:spcPct val="0"/>
              </a:spcBef>
              <a:buFontTx/>
              <a:buNone/>
            </a:pPr>
            <a:r>
              <a:rPr lang="en-US" altLang="zh-CN" sz="2800" dirty="0">
                <a:solidFill>
                  <a:schemeClr val="tx1"/>
                </a:solidFill>
              </a:rPr>
              <a:t>h = </a:t>
            </a:r>
            <a:r>
              <a:rPr kumimoji="1" lang="en-US" altLang="zh-CN" sz="2800" dirty="0">
                <a:solidFill>
                  <a:schemeClr val="tx1"/>
                </a:solidFill>
                <a:sym typeface="Symbol" panose="05050102010706020507" pitchFamily="18" charset="2"/>
              </a:rPr>
              <a:t></a:t>
            </a:r>
            <a:r>
              <a:rPr lang="en-US" altLang="zh-CN" sz="2800" dirty="0">
                <a:solidFill>
                  <a:schemeClr val="tx1"/>
                </a:solidFill>
              </a:rPr>
              <a:t>log</a:t>
            </a:r>
            <a:r>
              <a:rPr lang="en-US" altLang="zh-CN" sz="2800" baseline="-25000" dirty="0">
                <a:solidFill>
                  <a:schemeClr val="tx1"/>
                </a:solidFill>
              </a:rPr>
              <a:t>2</a:t>
            </a:r>
            <a:r>
              <a:rPr lang="en-US" altLang="zh-CN" sz="2800" dirty="0">
                <a:solidFill>
                  <a:schemeClr val="tx1"/>
                </a:solidFill>
              </a:rPr>
              <a:t>n</a:t>
            </a:r>
            <a:r>
              <a:rPr kumimoji="1" lang="en-US" altLang="zh-CN" sz="2800" dirty="0">
                <a:solidFill>
                  <a:schemeClr val="tx1"/>
                </a:solidFill>
                <a:sym typeface="Symbol" panose="05050102010706020507" pitchFamily="18" charset="2"/>
              </a:rPr>
              <a:t> +1</a:t>
            </a:r>
            <a:endParaRPr lang="en-US" altLang="zh-CN" sz="2800" dirty="0">
              <a:solidFill>
                <a:schemeClr val="tx1"/>
              </a:solidFill>
            </a:endParaRPr>
          </a:p>
        </p:txBody>
      </p:sp>
      <p:sp>
        <p:nvSpPr>
          <p:cNvPr id="12" name="箭头: 右 11">
            <a:extLst>
              <a:ext uri="{FF2B5EF4-FFF2-40B4-BE49-F238E27FC236}">
                <a16:creationId xmlns:a16="http://schemas.microsoft.com/office/drawing/2014/main" id="{2D24EAAB-F859-4590-BF82-77C202E59028}"/>
              </a:ext>
            </a:extLst>
          </p:cNvPr>
          <p:cNvSpPr/>
          <p:nvPr/>
        </p:nvSpPr>
        <p:spPr>
          <a:xfrm rot="5400000">
            <a:off x="2013270" y="3073880"/>
            <a:ext cx="1104950" cy="562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492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1271C-CEC8-4261-BAEE-C8CA62D64D66}"/>
              </a:ext>
            </a:extLst>
          </p:cNvPr>
          <p:cNvSpPr>
            <a:spLocks noGrp="1"/>
          </p:cNvSpPr>
          <p:nvPr>
            <p:ph type="title"/>
          </p:nvPr>
        </p:nvSpPr>
        <p:spPr/>
        <p:txBody>
          <a:bodyPr/>
          <a:lstStyle/>
          <a:p>
            <a:r>
              <a:rPr lang="en-US" altLang="zh-CN" dirty="0"/>
              <a:t>Insert in AVL Tree</a:t>
            </a:r>
            <a:endParaRPr lang="zh-CN" altLang="en-US" dirty="0"/>
          </a:p>
        </p:txBody>
      </p:sp>
      <p:sp>
        <p:nvSpPr>
          <p:cNvPr id="4" name="Oval 7">
            <a:extLst>
              <a:ext uri="{FF2B5EF4-FFF2-40B4-BE49-F238E27FC236}">
                <a16:creationId xmlns:a16="http://schemas.microsoft.com/office/drawing/2014/main" id="{9CA35F14-E5E4-4DD4-A014-F75BBCDC457C}"/>
              </a:ext>
            </a:extLst>
          </p:cNvPr>
          <p:cNvSpPr>
            <a:spLocks noChangeArrowheads="1"/>
          </p:cNvSpPr>
          <p:nvPr/>
        </p:nvSpPr>
        <p:spPr bwMode="auto">
          <a:xfrm>
            <a:off x="1316083" y="2068603"/>
            <a:ext cx="863600" cy="8636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13</a:t>
            </a:r>
          </a:p>
        </p:txBody>
      </p:sp>
      <p:sp>
        <p:nvSpPr>
          <p:cNvPr id="6" name="Line 5">
            <a:extLst>
              <a:ext uri="{FF2B5EF4-FFF2-40B4-BE49-F238E27FC236}">
                <a16:creationId xmlns:a16="http://schemas.microsoft.com/office/drawing/2014/main" id="{2FAF7A87-8C47-448D-ACF5-49E14EE46C03}"/>
              </a:ext>
            </a:extLst>
          </p:cNvPr>
          <p:cNvSpPr>
            <a:spLocks noChangeShapeType="1"/>
          </p:cNvSpPr>
          <p:nvPr/>
        </p:nvSpPr>
        <p:spPr bwMode="auto">
          <a:xfrm flipH="1" flipV="1">
            <a:off x="3906882" y="2644867"/>
            <a:ext cx="360362"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 name="Oval 11">
            <a:extLst>
              <a:ext uri="{FF2B5EF4-FFF2-40B4-BE49-F238E27FC236}">
                <a16:creationId xmlns:a16="http://schemas.microsoft.com/office/drawing/2014/main" id="{F9AC72BD-2339-4915-BF82-576C08EC24EA}"/>
              </a:ext>
            </a:extLst>
          </p:cNvPr>
          <p:cNvSpPr>
            <a:spLocks noChangeArrowheads="1"/>
          </p:cNvSpPr>
          <p:nvPr/>
        </p:nvSpPr>
        <p:spPr bwMode="auto">
          <a:xfrm>
            <a:off x="3184570" y="2070192"/>
            <a:ext cx="863600" cy="8636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13</a:t>
            </a:r>
          </a:p>
        </p:txBody>
      </p:sp>
      <p:sp>
        <p:nvSpPr>
          <p:cNvPr id="8" name="Oval 12">
            <a:extLst>
              <a:ext uri="{FF2B5EF4-FFF2-40B4-BE49-F238E27FC236}">
                <a16:creationId xmlns:a16="http://schemas.microsoft.com/office/drawing/2014/main" id="{684EFD82-9D1C-44EE-B653-1C655F3F662F}"/>
              </a:ext>
            </a:extLst>
          </p:cNvPr>
          <p:cNvSpPr>
            <a:spLocks noChangeArrowheads="1"/>
          </p:cNvSpPr>
          <p:nvPr/>
        </p:nvSpPr>
        <p:spPr bwMode="auto">
          <a:xfrm>
            <a:off x="4225969" y="2841717"/>
            <a:ext cx="863600" cy="830263"/>
          </a:xfrm>
          <a:prstGeom prst="ellipse">
            <a:avLst/>
          </a:prstGeom>
          <a:solidFill>
            <a:schemeClr val="accent1"/>
          </a:solidFill>
          <a:ln w="57150"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dirty="0">
                <a:solidFill>
                  <a:schemeClr val="tx1"/>
                </a:solidFill>
              </a:rPr>
              <a:t>0</a:t>
            </a:r>
          </a:p>
          <a:p>
            <a:pPr algn="ctr" eaLnBrk="1" hangingPunct="1">
              <a:lnSpc>
                <a:spcPct val="80000"/>
              </a:lnSpc>
              <a:spcBef>
                <a:spcPct val="0"/>
              </a:spcBef>
              <a:buFontTx/>
              <a:buNone/>
            </a:pPr>
            <a:r>
              <a:rPr lang="en-US" altLang="zh-CN" sz="2400" dirty="0">
                <a:solidFill>
                  <a:schemeClr val="tx1"/>
                </a:solidFill>
              </a:rPr>
              <a:t>24</a:t>
            </a:r>
          </a:p>
        </p:txBody>
      </p:sp>
      <p:grpSp>
        <p:nvGrpSpPr>
          <p:cNvPr id="9" name="Group 19">
            <a:extLst>
              <a:ext uri="{FF2B5EF4-FFF2-40B4-BE49-F238E27FC236}">
                <a16:creationId xmlns:a16="http://schemas.microsoft.com/office/drawing/2014/main" id="{E85B6A8E-D45B-4890-9F1A-67C27056A1F0}"/>
              </a:ext>
            </a:extLst>
          </p:cNvPr>
          <p:cNvGrpSpPr>
            <a:grpSpLocks/>
          </p:cNvGrpSpPr>
          <p:nvPr/>
        </p:nvGrpSpPr>
        <p:grpSpPr bwMode="auto">
          <a:xfrm>
            <a:off x="5849983" y="2068604"/>
            <a:ext cx="2736850" cy="2362200"/>
            <a:chOff x="3469" y="2477"/>
            <a:chExt cx="1724" cy="1488"/>
          </a:xfrm>
        </p:grpSpPr>
        <p:sp>
          <p:nvSpPr>
            <p:cNvPr id="10" name="Line 16">
              <a:extLst>
                <a:ext uri="{FF2B5EF4-FFF2-40B4-BE49-F238E27FC236}">
                  <a16:creationId xmlns:a16="http://schemas.microsoft.com/office/drawing/2014/main" id="{3E04BBED-43B6-41DC-B830-646A4031516F}"/>
                </a:ext>
              </a:extLst>
            </p:cNvPr>
            <p:cNvSpPr>
              <a:spLocks noChangeShapeType="1"/>
            </p:cNvSpPr>
            <p:nvPr/>
          </p:nvSpPr>
          <p:spPr bwMode="auto">
            <a:xfrm flipH="1" flipV="1">
              <a:off x="4513" y="3339"/>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1" name="Line 13">
              <a:extLst>
                <a:ext uri="{FF2B5EF4-FFF2-40B4-BE49-F238E27FC236}">
                  <a16:creationId xmlns:a16="http://schemas.microsoft.com/office/drawing/2014/main" id="{30D7C00B-8269-4E19-B654-53E830277A38}"/>
                </a:ext>
              </a:extLst>
            </p:cNvPr>
            <p:cNvSpPr>
              <a:spLocks noChangeShapeType="1"/>
            </p:cNvSpPr>
            <p:nvPr/>
          </p:nvSpPr>
          <p:spPr bwMode="auto">
            <a:xfrm flipH="1" flipV="1">
              <a:off x="3924" y="2839"/>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2" name="Oval 14">
              <a:extLst>
                <a:ext uri="{FF2B5EF4-FFF2-40B4-BE49-F238E27FC236}">
                  <a16:creationId xmlns:a16="http://schemas.microsoft.com/office/drawing/2014/main" id="{01D5F0F0-1564-4FAA-876E-F9D22BD3DEB5}"/>
                </a:ext>
              </a:extLst>
            </p:cNvPr>
            <p:cNvSpPr>
              <a:spLocks noChangeArrowheads="1"/>
            </p:cNvSpPr>
            <p:nvPr/>
          </p:nvSpPr>
          <p:spPr bwMode="auto">
            <a:xfrm>
              <a:off x="3469" y="2477"/>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2</a:t>
              </a:r>
            </a:p>
            <a:p>
              <a:pPr algn="ctr" eaLnBrk="1" hangingPunct="1">
                <a:lnSpc>
                  <a:spcPct val="80000"/>
                </a:lnSpc>
                <a:spcBef>
                  <a:spcPct val="0"/>
                </a:spcBef>
                <a:buFontTx/>
                <a:buNone/>
              </a:pPr>
              <a:r>
                <a:rPr lang="en-US" altLang="zh-CN" sz="2400">
                  <a:solidFill>
                    <a:schemeClr val="tx1"/>
                  </a:solidFill>
                </a:rPr>
                <a:t>13</a:t>
              </a:r>
            </a:p>
          </p:txBody>
        </p:sp>
        <p:sp>
          <p:nvSpPr>
            <p:cNvPr id="13" name="Oval 15">
              <a:extLst>
                <a:ext uri="{FF2B5EF4-FFF2-40B4-BE49-F238E27FC236}">
                  <a16:creationId xmlns:a16="http://schemas.microsoft.com/office/drawing/2014/main" id="{5793B5AD-6685-414C-8374-728C0CBD192D}"/>
                </a:ext>
              </a:extLst>
            </p:cNvPr>
            <p:cNvSpPr>
              <a:spLocks noChangeArrowheads="1"/>
            </p:cNvSpPr>
            <p:nvPr/>
          </p:nvSpPr>
          <p:spPr bwMode="auto">
            <a:xfrm>
              <a:off x="4060" y="2930"/>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24</a:t>
              </a:r>
            </a:p>
          </p:txBody>
        </p:sp>
        <p:sp>
          <p:nvSpPr>
            <p:cNvPr id="14" name="Oval 17">
              <a:extLst>
                <a:ext uri="{FF2B5EF4-FFF2-40B4-BE49-F238E27FC236}">
                  <a16:creationId xmlns:a16="http://schemas.microsoft.com/office/drawing/2014/main" id="{AAD4E348-780B-48CB-AB26-7E18EAA780AB}"/>
                </a:ext>
              </a:extLst>
            </p:cNvPr>
            <p:cNvSpPr>
              <a:spLocks noChangeArrowheads="1"/>
            </p:cNvSpPr>
            <p:nvPr/>
          </p:nvSpPr>
          <p:spPr bwMode="auto">
            <a:xfrm>
              <a:off x="4649" y="3442"/>
              <a:ext cx="544" cy="523"/>
            </a:xfrm>
            <a:prstGeom prst="ellipse">
              <a:avLst/>
            </a:prstGeom>
            <a:solidFill>
              <a:schemeClr val="accent1"/>
            </a:solidFill>
            <a:ln w="57150"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37</a:t>
              </a:r>
            </a:p>
          </p:txBody>
        </p:sp>
      </p:grpSp>
      <p:sp>
        <p:nvSpPr>
          <p:cNvPr id="15" name="Line 20">
            <a:extLst>
              <a:ext uri="{FF2B5EF4-FFF2-40B4-BE49-F238E27FC236}">
                <a16:creationId xmlns:a16="http://schemas.microsoft.com/office/drawing/2014/main" id="{F6BE6592-F00D-4140-820B-EADEE545C08B}"/>
              </a:ext>
            </a:extLst>
          </p:cNvPr>
          <p:cNvSpPr>
            <a:spLocks noChangeShapeType="1"/>
          </p:cNvSpPr>
          <p:nvPr/>
        </p:nvSpPr>
        <p:spPr bwMode="auto">
          <a:xfrm>
            <a:off x="2467022" y="2501990"/>
            <a:ext cx="503237"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16" name="Line 21">
            <a:extLst>
              <a:ext uri="{FF2B5EF4-FFF2-40B4-BE49-F238E27FC236}">
                <a16:creationId xmlns:a16="http://schemas.microsoft.com/office/drawing/2014/main" id="{5D036D09-2B21-420C-918C-CD8C45C67DCB}"/>
              </a:ext>
            </a:extLst>
          </p:cNvPr>
          <p:cNvSpPr>
            <a:spLocks noChangeShapeType="1"/>
          </p:cNvSpPr>
          <p:nvPr/>
        </p:nvSpPr>
        <p:spPr bwMode="auto">
          <a:xfrm>
            <a:off x="4987972" y="2501990"/>
            <a:ext cx="503237"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3" name="TextBox 2">
            <a:extLst>
              <a:ext uri="{FF2B5EF4-FFF2-40B4-BE49-F238E27FC236}">
                <a16:creationId xmlns:a16="http://schemas.microsoft.com/office/drawing/2014/main" id="{D8AF7C72-27A7-49FA-827D-CBEF59E83FBF}"/>
              </a:ext>
            </a:extLst>
          </p:cNvPr>
          <p:cNvSpPr txBox="1"/>
          <p:nvPr/>
        </p:nvSpPr>
        <p:spPr>
          <a:xfrm>
            <a:off x="1402674" y="5230193"/>
            <a:ext cx="7313814" cy="954107"/>
          </a:xfrm>
          <a:prstGeom prst="rect">
            <a:avLst/>
          </a:prstGeom>
          <a:noFill/>
        </p:spPr>
        <p:txBody>
          <a:bodyPr wrap="square" rtlCol="0">
            <a:spAutoFit/>
          </a:bodyPr>
          <a:lstStyle/>
          <a:p>
            <a:r>
              <a:rPr lang="en-US" altLang="zh-CN" sz="2800" dirty="0">
                <a:latin typeface="Roboto" panose="02000000000000000000" pitchFamily="2" charset="0"/>
                <a:ea typeface="Roboto" panose="02000000000000000000" pitchFamily="2" charset="0"/>
              </a:rPr>
              <a:t>Inserted a leaf node, </a:t>
            </a:r>
          </a:p>
          <a:p>
            <a:r>
              <a:rPr lang="en-US" altLang="zh-CN" sz="2800" dirty="0">
                <a:latin typeface="Roboto" panose="02000000000000000000" pitchFamily="2" charset="0"/>
                <a:ea typeface="Roboto" panose="02000000000000000000" pitchFamily="2" charset="0"/>
              </a:rPr>
              <a:t>make </a:t>
            </a:r>
            <a:r>
              <a:rPr lang="en-US" altLang="zh-CN" sz="2800" b="1" dirty="0">
                <a:latin typeface="Roboto" panose="02000000000000000000" pitchFamily="2" charset="0"/>
                <a:ea typeface="Roboto" panose="02000000000000000000" pitchFamily="2" charset="0"/>
              </a:rPr>
              <a:t>some ancestor node </a:t>
            </a:r>
            <a:r>
              <a:rPr lang="en-US" altLang="zh-CN" sz="2800" dirty="0">
                <a:latin typeface="Roboto" panose="02000000000000000000" pitchFamily="2" charset="0"/>
                <a:ea typeface="Roboto" panose="02000000000000000000" pitchFamily="2" charset="0"/>
              </a:rPr>
              <a:t>not balanced! </a:t>
            </a:r>
            <a:endParaRPr lang="zh-CN" altLang="en-US" sz="2800" dirty="0">
              <a:latin typeface="Roboto" panose="02000000000000000000" pitchFamily="2" charset="0"/>
              <a:ea typeface="Noto Sans SC Black" panose="020B0A00000000000000" pitchFamily="34" charset="-122"/>
            </a:endParaRPr>
          </a:p>
        </p:txBody>
      </p:sp>
      <p:sp>
        <p:nvSpPr>
          <p:cNvPr id="5" name="Arrow: Up 4">
            <a:extLst>
              <a:ext uri="{FF2B5EF4-FFF2-40B4-BE49-F238E27FC236}">
                <a16:creationId xmlns:a16="http://schemas.microsoft.com/office/drawing/2014/main" id="{F3BAE00A-FB65-412F-AC59-6EFAEFA9CE5F}"/>
              </a:ext>
            </a:extLst>
          </p:cNvPr>
          <p:cNvSpPr/>
          <p:nvPr/>
        </p:nvSpPr>
        <p:spPr>
          <a:xfrm rot="1653685">
            <a:off x="5420092" y="2842039"/>
            <a:ext cx="288684" cy="30279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534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6" grpId="0" animBg="1"/>
      <p:bldP spid="3" grpId="0"/>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
            <a:extLst>
              <a:ext uri="{FF2B5EF4-FFF2-40B4-BE49-F238E27FC236}">
                <a16:creationId xmlns:a16="http://schemas.microsoft.com/office/drawing/2014/main" id="{2894CA94-66AF-4B84-9361-571C1BEED255}"/>
              </a:ext>
            </a:extLst>
          </p:cNvPr>
          <p:cNvGrpSpPr>
            <a:grpSpLocks/>
          </p:cNvGrpSpPr>
          <p:nvPr/>
        </p:nvGrpSpPr>
        <p:grpSpPr bwMode="auto">
          <a:xfrm>
            <a:off x="6670675" y="693740"/>
            <a:ext cx="2736850" cy="1655763"/>
            <a:chOff x="3106" y="1434"/>
            <a:chExt cx="1724" cy="1043"/>
          </a:xfrm>
        </p:grpSpPr>
        <p:sp>
          <p:nvSpPr>
            <p:cNvPr id="5" name="Line 11">
              <a:extLst>
                <a:ext uri="{FF2B5EF4-FFF2-40B4-BE49-F238E27FC236}">
                  <a16:creationId xmlns:a16="http://schemas.microsoft.com/office/drawing/2014/main" id="{78C38F03-4CD5-444F-8217-CA0DCC78FB9F}"/>
                </a:ext>
              </a:extLst>
            </p:cNvPr>
            <p:cNvSpPr>
              <a:spLocks noChangeShapeType="1"/>
            </p:cNvSpPr>
            <p:nvPr/>
          </p:nvSpPr>
          <p:spPr bwMode="auto">
            <a:xfrm flipH="1" flipV="1">
              <a:off x="4150" y="1797"/>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6" name="Line 12">
              <a:extLst>
                <a:ext uri="{FF2B5EF4-FFF2-40B4-BE49-F238E27FC236}">
                  <a16:creationId xmlns:a16="http://schemas.microsoft.com/office/drawing/2014/main" id="{B8044A1F-A418-428D-B5A9-1F365DAB3879}"/>
                </a:ext>
              </a:extLst>
            </p:cNvPr>
            <p:cNvSpPr>
              <a:spLocks noChangeShapeType="1"/>
            </p:cNvSpPr>
            <p:nvPr/>
          </p:nvSpPr>
          <p:spPr bwMode="auto">
            <a:xfrm flipH="1">
              <a:off x="3515" y="1752"/>
              <a:ext cx="318"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 name="Oval 13">
              <a:extLst>
                <a:ext uri="{FF2B5EF4-FFF2-40B4-BE49-F238E27FC236}">
                  <a16:creationId xmlns:a16="http://schemas.microsoft.com/office/drawing/2014/main" id="{68969640-99CD-42C8-8168-4EB7BE0A53F0}"/>
                </a:ext>
              </a:extLst>
            </p:cNvPr>
            <p:cNvSpPr>
              <a:spLocks noChangeArrowheads="1"/>
            </p:cNvSpPr>
            <p:nvPr/>
          </p:nvSpPr>
          <p:spPr bwMode="auto">
            <a:xfrm>
              <a:off x="3106" y="1933"/>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13</a:t>
              </a:r>
            </a:p>
          </p:txBody>
        </p:sp>
        <p:sp>
          <p:nvSpPr>
            <p:cNvPr id="8" name="Oval 14">
              <a:extLst>
                <a:ext uri="{FF2B5EF4-FFF2-40B4-BE49-F238E27FC236}">
                  <a16:creationId xmlns:a16="http://schemas.microsoft.com/office/drawing/2014/main" id="{74B281AB-0010-4D37-A2D9-B1213BD69FCB}"/>
                </a:ext>
              </a:extLst>
            </p:cNvPr>
            <p:cNvSpPr>
              <a:spLocks noChangeArrowheads="1"/>
            </p:cNvSpPr>
            <p:nvPr/>
          </p:nvSpPr>
          <p:spPr bwMode="auto">
            <a:xfrm>
              <a:off x="3697" y="1434"/>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24</a:t>
              </a:r>
            </a:p>
          </p:txBody>
        </p:sp>
        <p:sp>
          <p:nvSpPr>
            <p:cNvPr id="9" name="Oval 15">
              <a:extLst>
                <a:ext uri="{FF2B5EF4-FFF2-40B4-BE49-F238E27FC236}">
                  <a16:creationId xmlns:a16="http://schemas.microsoft.com/office/drawing/2014/main" id="{EC14096B-E214-4635-A1C9-7F853F8370A2}"/>
                </a:ext>
              </a:extLst>
            </p:cNvPr>
            <p:cNvSpPr>
              <a:spLocks noChangeArrowheads="1"/>
            </p:cNvSpPr>
            <p:nvPr/>
          </p:nvSpPr>
          <p:spPr bwMode="auto">
            <a:xfrm>
              <a:off x="4286" y="1946"/>
              <a:ext cx="544" cy="523"/>
            </a:xfrm>
            <a:prstGeom prst="ellipse">
              <a:avLst/>
            </a:prstGeom>
            <a:solidFill>
              <a:schemeClr val="accent1"/>
            </a:solidFill>
            <a:ln w="57150"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37</a:t>
              </a:r>
            </a:p>
          </p:txBody>
        </p:sp>
      </p:grpSp>
      <p:grpSp>
        <p:nvGrpSpPr>
          <p:cNvPr id="10" name="Group 4">
            <a:extLst>
              <a:ext uri="{FF2B5EF4-FFF2-40B4-BE49-F238E27FC236}">
                <a16:creationId xmlns:a16="http://schemas.microsoft.com/office/drawing/2014/main" id="{EF998B26-3D41-4D1F-B4CA-7A46C0293B5D}"/>
              </a:ext>
            </a:extLst>
          </p:cNvPr>
          <p:cNvGrpSpPr>
            <a:grpSpLocks/>
          </p:cNvGrpSpPr>
          <p:nvPr/>
        </p:nvGrpSpPr>
        <p:grpSpPr bwMode="auto">
          <a:xfrm>
            <a:off x="1846263" y="404814"/>
            <a:ext cx="2736850" cy="2362200"/>
            <a:chOff x="3469" y="2477"/>
            <a:chExt cx="1724" cy="1488"/>
          </a:xfrm>
        </p:grpSpPr>
        <p:sp>
          <p:nvSpPr>
            <p:cNvPr id="11" name="Line 5">
              <a:extLst>
                <a:ext uri="{FF2B5EF4-FFF2-40B4-BE49-F238E27FC236}">
                  <a16:creationId xmlns:a16="http://schemas.microsoft.com/office/drawing/2014/main" id="{22068E9C-34A4-44F5-9C49-94B56DBED9A3}"/>
                </a:ext>
              </a:extLst>
            </p:cNvPr>
            <p:cNvSpPr>
              <a:spLocks noChangeShapeType="1"/>
            </p:cNvSpPr>
            <p:nvPr/>
          </p:nvSpPr>
          <p:spPr bwMode="auto">
            <a:xfrm flipH="1" flipV="1">
              <a:off x="4513" y="3339"/>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2" name="Line 6">
              <a:extLst>
                <a:ext uri="{FF2B5EF4-FFF2-40B4-BE49-F238E27FC236}">
                  <a16:creationId xmlns:a16="http://schemas.microsoft.com/office/drawing/2014/main" id="{72995BD7-9B78-4598-BB2F-7D13859B3E39}"/>
                </a:ext>
              </a:extLst>
            </p:cNvPr>
            <p:cNvSpPr>
              <a:spLocks noChangeShapeType="1"/>
            </p:cNvSpPr>
            <p:nvPr/>
          </p:nvSpPr>
          <p:spPr bwMode="auto">
            <a:xfrm flipH="1" flipV="1">
              <a:off x="3924" y="2839"/>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3" name="Oval 7">
              <a:extLst>
                <a:ext uri="{FF2B5EF4-FFF2-40B4-BE49-F238E27FC236}">
                  <a16:creationId xmlns:a16="http://schemas.microsoft.com/office/drawing/2014/main" id="{CED89553-2ADB-4D78-9D8F-B8D9B585A995}"/>
                </a:ext>
              </a:extLst>
            </p:cNvPr>
            <p:cNvSpPr>
              <a:spLocks noChangeArrowheads="1"/>
            </p:cNvSpPr>
            <p:nvPr/>
          </p:nvSpPr>
          <p:spPr bwMode="auto">
            <a:xfrm>
              <a:off x="3469" y="2477"/>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2</a:t>
              </a:r>
            </a:p>
            <a:p>
              <a:pPr algn="ctr" eaLnBrk="1" hangingPunct="1">
                <a:lnSpc>
                  <a:spcPct val="80000"/>
                </a:lnSpc>
                <a:spcBef>
                  <a:spcPct val="0"/>
                </a:spcBef>
                <a:buFontTx/>
                <a:buNone/>
              </a:pPr>
              <a:r>
                <a:rPr lang="en-US" altLang="zh-CN" sz="2400">
                  <a:solidFill>
                    <a:schemeClr val="tx1"/>
                  </a:solidFill>
                </a:rPr>
                <a:t>13</a:t>
              </a:r>
            </a:p>
          </p:txBody>
        </p:sp>
        <p:sp>
          <p:nvSpPr>
            <p:cNvPr id="14" name="Oval 8">
              <a:extLst>
                <a:ext uri="{FF2B5EF4-FFF2-40B4-BE49-F238E27FC236}">
                  <a16:creationId xmlns:a16="http://schemas.microsoft.com/office/drawing/2014/main" id="{DA17A40F-B635-4F51-85EE-3E5F10F732E2}"/>
                </a:ext>
              </a:extLst>
            </p:cNvPr>
            <p:cNvSpPr>
              <a:spLocks noChangeArrowheads="1"/>
            </p:cNvSpPr>
            <p:nvPr/>
          </p:nvSpPr>
          <p:spPr bwMode="auto">
            <a:xfrm>
              <a:off x="4060" y="2930"/>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24</a:t>
              </a:r>
            </a:p>
          </p:txBody>
        </p:sp>
        <p:sp>
          <p:nvSpPr>
            <p:cNvPr id="15" name="Oval 9">
              <a:extLst>
                <a:ext uri="{FF2B5EF4-FFF2-40B4-BE49-F238E27FC236}">
                  <a16:creationId xmlns:a16="http://schemas.microsoft.com/office/drawing/2014/main" id="{BCFD1D3D-E1D1-4A80-AB59-8EE2EE0DC32A}"/>
                </a:ext>
              </a:extLst>
            </p:cNvPr>
            <p:cNvSpPr>
              <a:spLocks noChangeArrowheads="1"/>
            </p:cNvSpPr>
            <p:nvPr/>
          </p:nvSpPr>
          <p:spPr bwMode="auto">
            <a:xfrm>
              <a:off x="4649" y="3442"/>
              <a:ext cx="544" cy="523"/>
            </a:xfrm>
            <a:prstGeom prst="ellipse">
              <a:avLst/>
            </a:prstGeom>
            <a:solidFill>
              <a:schemeClr val="accent1"/>
            </a:solidFill>
            <a:ln w="57150"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37</a:t>
              </a:r>
            </a:p>
          </p:txBody>
        </p:sp>
      </p:grpSp>
      <p:grpSp>
        <p:nvGrpSpPr>
          <p:cNvPr id="16" name="Group 19">
            <a:extLst>
              <a:ext uri="{FF2B5EF4-FFF2-40B4-BE49-F238E27FC236}">
                <a16:creationId xmlns:a16="http://schemas.microsoft.com/office/drawing/2014/main" id="{C54AD1AA-0674-419B-BD8C-1CEBD7E1276A}"/>
              </a:ext>
            </a:extLst>
          </p:cNvPr>
          <p:cNvGrpSpPr>
            <a:grpSpLocks/>
          </p:cNvGrpSpPr>
          <p:nvPr/>
        </p:nvGrpSpPr>
        <p:grpSpPr bwMode="auto">
          <a:xfrm>
            <a:off x="4725989" y="877888"/>
            <a:ext cx="1728787" cy="679450"/>
            <a:chOff x="2018" y="1188"/>
            <a:chExt cx="1089" cy="428"/>
          </a:xfrm>
        </p:grpSpPr>
        <p:sp>
          <p:nvSpPr>
            <p:cNvPr id="17" name="Line 17">
              <a:extLst>
                <a:ext uri="{FF2B5EF4-FFF2-40B4-BE49-F238E27FC236}">
                  <a16:creationId xmlns:a16="http://schemas.microsoft.com/office/drawing/2014/main" id="{0F092778-D493-4994-8857-DA514B031FC4}"/>
                </a:ext>
              </a:extLst>
            </p:cNvPr>
            <p:cNvSpPr>
              <a:spLocks noChangeShapeType="1"/>
            </p:cNvSpPr>
            <p:nvPr/>
          </p:nvSpPr>
          <p:spPr bwMode="auto">
            <a:xfrm>
              <a:off x="2018" y="1616"/>
              <a:ext cx="1089"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18" name="Text Box 18">
              <a:extLst>
                <a:ext uri="{FF2B5EF4-FFF2-40B4-BE49-F238E27FC236}">
                  <a16:creationId xmlns:a16="http://schemas.microsoft.com/office/drawing/2014/main" id="{E22A447D-AEE6-4281-86D8-7E8EA896A686}"/>
                </a:ext>
              </a:extLst>
            </p:cNvPr>
            <p:cNvSpPr txBox="1">
              <a:spLocks noChangeArrowheads="1"/>
            </p:cNvSpPr>
            <p:nvPr/>
          </p:nvSpPr>
          <p:spPr bwMode="auto">
            <a:xfrm>
              <a:off x="2043" y="1188"/>
              <a:ext cx="92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800" dirty="0">
                  <a:solidFill>
                    <a:schemeClr val="tx1"/>
                  </a:solidFill>
                </a:rPr>
                <a:t>rotate</a:t>
              </a:r>
              <a:endParaRPr lang="zh-CN" altLang="en-US" sz="2800" dirty="0">
                <a:solidFill>
                  <a:schemeClr val="tx1"/>
                </a:solidFill>
              </a:endParaRPr>
            </a:p>
          </p:txBody>
        </p:sp>
      </p:grpSp>
      <p:cxnSp>
        <p:nvCxnSpPr>
          <p:cNvPr id="3" name="Straight Connector 2">
            <a:extLst>
              <a:ext uri="{FF2B5EF4-FFF2-40B4-BE49-F238E27FC236}">
                <a16:creationId xmlns:a16="http://schemas.microsoft.com/office/drawing/2014/main" id="{4346E199-20CF-4143-9FBC-BE7521BA0444}"/>
              </a:ext>
            </a:extLst>
          </p:cNvPr>
          <p:cNvCxnSpPr/>
          <p:nvPr/>
        </p:nvCxnSpPr>
        <p:spPr>
          <a:xfrm>
            <a:off x="2928939" y="308758"/>
            <a:ext cx="1836737" cy="16787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11CDE24-E826-48B5-8C93-9FBC9DBB4D39}"/>
              </a:ext>
            </a:extLst>
          </p:cNvPr>
          <p:cNvSpPr txBox="1"/>
          <p:nvPr/>
        </p:nvSpPr>
        <p:spPr>
          <a:xfrm>
            <a:off x="3289466" y="201609"/>
            <a:ext cx="394328" cy="523220"/>
          </a:xfrm>
          <a:prstGeom prst="rect">
            <a:avLst/>
          </a:prstGeom>
          <a:noFill/>
        </p:spPr>
        <p:txBody>
          <a:bodyPr wrap="square" rtlCol="0">
            <a:spAutoFit/>
          </a:bodyPr>
          <a:lstStyle/>
          <a:p>
            <a:r>
              <a:rPr lang="en-US" altLang="zh-CN" sz="2800" dirty="0"/>
              <a:t>R</a:t>
            </a:r>
            <a:endParaRPr lang="zh-CN" altLang="en-US" sz="2800" dirty="0"/>
          </a:p>
        </p:txBody>
      </p:sp>
      <p:sp>
        <p:nvSpPr>
          <p:cNvPr id="44" name="TextBox 43">
            <a:extLst>
              <a:ext uri="{FF2B5EF4-FFF2-40B4-BE49-F238E27FC236}">
                <a16:creationId xmlns:a16="http://schemas.microsoft.com/office/drawing/2014/main" id="{3FD3C537-A521-4BF7-A353-0FFC1EED3466}"/>
              </a:ext>
            </a:extLst>
          </p:cNvPr>
          <p:cNvSpPr txBox="1"/>
          <p:nvPr/>
        </p:nvSpPr>
        <p:spPr>
          <a:xfrm>
            <a:off x="4098298" y="1006804"/>
            <a:ext cx="394328" cy="523220"/>
          </a:xfrm>
          <a:prstGeom prst="rect">
            <a:avLst/>
          </a:prstGeom>
          <a:noFill/>
        </p:spPr>
        <p:txBody>
          <a:bodyPr wrap="square" rtlCol="0">
            <a:spAutoFit/>
          </a:bodyPr>
          <a:lstStyle/>
          <a:p>
            <a:r>
              <a:rPr lang="en-US" altLang="zh-CN" sz="2800" dirty="0"/>
              <a:t>R</a:t>
            </a:r>
            <a:endParaRPr lang="zh-CN" altLang="en-US" sz="2800" dirty="0"/>
          </a:p>
        </p:txBody>
      </p:sp>
      <p:sp>
        <p:nvSpPr>
          <p:cNvPr id="2" name="TextBox 1">
            <a:extLst>
              <a:ext uri="{FF2B5EF4-FFF2-40B4-BE49-F238E27FC236}">
                <a16:creationId xmlns:a16="http://schemas.microsoft.com/office/drawing/2014/main" id="{8C55611E-92CB-478E-A635-E1ACA822A6D6}"/>
              </a:ext>
            </a:extLst>
          </p:cNvPr>
          <p:cNvSpPr txBox="1"/>
          <p:nvPr/>
        </p:nvSpPr>
        <p:spPr>
          <a:xfrm>
            <a:off x="983672" y="4008438"/>
            <a:ext cx="10224655" cy="1938992"/>
          </a:xfrm>
          <a:prstGeom prst="rect">
            <a:avLst/>
          </a:prstGeom>
          <a:noFill/>
        </p:spPr>
        <p:txBody>
          <a:bodyPr wrap="square" rtlCol="0">
            <a:spAutoFit/>
          </a:bodyPr>
          <a:lstStyle/>
          <a:p>
            <a:r>
              <a:rPr lang="en-US" altLang="zh-CN" sz="3000" dirty="0"/>
              <a:t>Inserted node(37) is the </a:t>
            </a:r>
            <a:r>
              <a:rPr lang="en-US" altLang="zh-CN" sz="3000" b="1" dirty="0"/>
              <a:t>Right child</a:t>
            </a:r>
            <a:r>
              <a:rPr lang="en-US" altLang="zh-CN" sz="3000" dirty="0"/>
              <a:t> of </a:t>
            </a:r>
            <a:r>
              <a:rPr lang="en-US" altLang="zh-CN" sz="3000" b="1" dirty="0"/>
              <a:t>Right child </a:t>
            </a:r>
            <a:r>
              <a:rPr lang="en-US" altLang="zh-CN" sz="3000" dirty="0"/>
              <a:t>of  non-balanced ancestor node (13).   </a:t>
            </a:r>
          </a:p>
          <a:p>
            <a:endParaRPr lang="en-US" altLang="zh-CN" sz="3000" dirty="0"/>
          </a:p>
          <a:p>
            <a:r>
              <a:rPr lang="en-US" altLang="zh-CN" sz="3000" dirty="0"/>
              <a:t>The case for the unbalanced tree (rooted at 13) is called: RR </a:t>
            </a:r>
            <a:endParaRPr lang="zh-CN" altLang="en-US" sz="3000" dirty="0"/>
          </a:p>
        </p:txBody>
      </p:sp>
    </p:spTree>
    <p:extLst>
      <p:ext uri="{BB962C8B-B14F-4D97-AF65-F5344CB8AC3E}">
        <p14:creationId xmlns:p14="http://schemas.microsoft.com/office/powerpoint/2010/main" val="174552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
            <a:extLst>
              <a:ext uri="{FF2B5EF4-FFF2-40B4-BE49-F238E27FC236}">
                <a16:creationId xmlns:a16="http://schemas.microsoft.com/office/drawing/2014/main" id="{2894CA94-66AF-4B84-9361-571C1BEED255}"/>
              </a:ext>
            </a:extLst>
          </p:cNvPr>
          <p:cNvGrpSpPr>
            <a:grpSpLocks/>
          </p:cNvGrpSpPr>
          <p:nvPr/>
        </p:nvGrpSpPr>
        <p:grpSpPr bwMode="auto">
          <a:xfrm>
            <a:off x="6670675" y="693740"/>
            <a:ext cx="2736850" cy="1655763"/>
            <a:chOff x="3106" y="1434"/>
            <a:chExt cx="1724" cy="1043"/>
          </a:xfrm>
        </p:grpSpPr>
        <p:sp>
          <p:nvSpPr>
            <p:cNvPr id="5" name="Line 11">
              <a:extLst>
                <a:ext uri="{FF2B5EF4-FFF2-40B4-BE49-F238E27FC236}">
                  <a16:creationId xmlns:a16="http://schemas.microsoft.com/office/drawing/2014/main" id="{78C38F03-4CD5-444F-8217-CA0DCC78FB9F}"/>
                </a:ext>
              </a:extLst>
            </p:cNvPr>
            <p:cNvSpPr>
              <a:spLocks noChangeShapeType="1"/>
            </p:cNvSpPr>
            <p:nvPr/>
          </p:nvSpPr>
          <p:spPr bwMode="auto">
            <a:xfrm flipH="1" flipV="1">
              <a:off x="4150" y="1797"/>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6" name="Line 12">
              <a:extLst>
                <a:ext uri="{FF2B5EF4-FFF2-40B4-BE49-F238E27FC236}">
                  <a16:creationId xmlns:a16="http://schemas.microsoft.com/office/drawing/2014/main" id="{B8044A1F-A418-428D-B5A9-1F365DAB3879}"/>
                </a:ext>
              </a:extLst>
            </p:cNvPr>
            <p:cNvSpPr>
              <a:spLocks noChangeShapeType="1"/>
            </p:cNvSpPr>
            <p:nvPr/>
          </p:nvSpPr>
          <p:spPr bwMode="auto">
            <a:xfrm flipH="1">
              <a:off x="3515" y="1752"/>
              <a:ext cx="318"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 name="Oval 13">
              <a:extLst>
                <a:ext uri="{FF2B5EF4-FFF2-40B4-BE49-F238E27FC236}">
                  <a16:creationId xmlns:a16="http://schemas.microsoft.com/office/drawing/2014/main" id="{68969640-99CD-42C8-8168-4EB7BE0A53F0}"/>
                </a:ext>
              </a:extLst>
            </p:cNvPr>
            <p:cNvSpPr>
              <a:spLocks noChangeArrowheads="1"/>
            </p:cNvSpPr>
            <p:nvPr/>
          </p:nvSpPr>
          <p:spPr bwMode="auto">
            <a:xfrm>
              <a:off x="3106" y="1933"/>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13</a:t>
              </a:r>
            </a:p>
          </p:txBody>
        </p:sp>
        <p:sp>
          <p:nvSpPr>
            <p:cNvPr id="8" name="Oval 14">
              <a:extLst>
                <a:ext uri="{FF2B5EF4-FFF2-40B4-BE49-F238E27FC236}">
                  <a16:creationId xmlns:a16="http://schemas.microsoft.com/office/drawing/2014/main" id="{74B281AB-0010-4D37-A2D9-B1213BD69FCB}"/>
                </a:ext>
              </a:extLst>
            </p:cNvPr>
            <p:cNvSpPr>
              <a:spLocks noChangeArrowheads="1"/>
            </p:cNvSpPr>
            <p:nvPr/>
          </p:nvSpPr>
          <p:spPr bwMode="auto">
            <a:xfrm>
              <a:off x="3697" y="1434"/>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24</a:t>
              </a:r>
            </a:p>
          </p:txBody>
        </p:sp>
        <p:sp>
          <p:nvSpPr>
            <p:cNvPr id="9" name="Oval 15">
              <a:extLst>
                <a:ext uri="{FF2B5EF4-FFF2-40B4-BE49-F238E27FC236}">
                  <a16:creationId xmlns:a16="http://schemas.microsoft.com/office/drawing/2014/main" id="{EC14096B-E214-4635-A1C9-7F853F8370A2}"/>
                </a:ext>
              </a:extLst>
            </p:cNvPr>
            <p:cNvSpPr>
              <a:spLocks noChangeArrowheads="1"/>
            </p:cNvSpPr>
            <p:nvPr/>
          </p:nvSpPr>
          <p:spPr bwMode="auto">
            <a:xfrm>
              <a:off x="4286" y="1946"/>
              <a:ext cx="544" cy="523"/>
            </a:xfrm>
            <a:prstGeom prst="ellipse">
              <a:avLst/>
            </a:prstGeom>
            <a:solidFill>
              <a:schemeClr val="accent1"/>
            </a:solidFill>
            <a:ln w="57150"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37</a:t>
              </a:r>
            </a:p>
          </p:txBody>
        </p:sp>
      </p:grpSp>
      <p:grpSp>
        <p:nvGrpSpPr>
          <p:cNvPr id="10" name="Group 4">
            <a:extLst>
              <a:ext uri="{FF2B5EF4-FFF2-40B4-BE49-F238E27FC236}">
                <a16:creationId xmlns:a16="http://schemas.microsoft.com/office/drawing/2014/main" id="{EF998B26-3D41-4D1F-B4CA-7A46C0293B5D}"/>
              </a:ext>
            </a:extLst>
          </p:cNvPr>
          <p:cNvGrpSpPr>
            <a:grpSpLocks/>
          </p:cNvGrpSpPr>
          <p:nvPr/>
        </p:nvGrpSpPr>
        <p:grpSpPr bwMode="auto">
          <a:xfrm>
            <a:off x="1846263" y="404814"/>
            <a:ext cx="2736850" cy="2362200"/>
            <a:chOff x="3469" y="2477"/>
            <a:chExt cx="1724" cy="1488"/>
          </a:xfrm>
        </p:grpSpPr>
        <p:sp>
          <p:nvSpPr>
            <p:cNvPr id="11" name="Line 5">
              <a:extLst>
                <a:ext uri="{FF2B5EF4-FFF2-40B4-BE49-F238E27FC236}">
                  <a16:creationId xmlns:a16="http://schemas.microsoft.com/office/drawing/2014/main" id="{22068E9C-34A4-44F5-9C49-94B56DBED9A3}"/>
                </a:ext>
              </a:extLst>
            </p:cNvPr>
            <p:cNvSpPr>
              <a:spLocks noChangeShapeType="1"/>
            </p:cNvSpPr>
            <p:nvPr/>
          </p:nvSpPr>
          <p:spPr bwMode="auto">
            <a:xfrm flipH="1" flipV="1">
              <a:off x="4513" y="3339"/>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2" name="Line 6">
              <a:extLst>
                <a:ext uri="{FF2B5EF4-FFF2-40B4-BE49-F238E27FC236}">
                  <a16:creationId xmlns:a16="http://schemas.microsoft.com/office/drawing/2014/main" id="{72995BD7-9B78-4598-BB2F-7D13859B3E39}"/>
                </a:ext>
              </a:extLst>
            </p:cNvPr>
            <p:cNvSpPr>
              <a:spLocks noChangeShapeType="1"/>
            </p:cNvSpPr>
            <p:nvPr/>
          </p:nvSpPr>
          <p:spPr bwMode="auto">
            <a:xfrm flipH="1" flipV="1">
              <a:off x="3924" y="2839"/>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3" name="Oval 7">
              <a:extLst>
                <a:ext uri="{FF2B5EF4-FFF2-40B4-BE49-F238E27FC236}">
                  <a16:creationId xmlns:a16="http://schemas.microsoft.com/office/drawing/2014/main" id="{CED89553-2ADB-4D78-9D8F-B8D9B585A995}"/>
                </a:ext>
              </a:extLst>
            </p:cNvPr>
            <p:cNvSpPr>
              <a:spLocks noChangeArrowheads="1"/>
            </p:cNvSpPr>
            <p:nvPr/>
          </p:nvSpPr>
          <p:spPr bwMode="auto">
            <a:xfrm>
              <a:off x="3469" y="2477"/>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2</a:t>
              </a:r>
            </a:p>
            <a:p>
              <a:pPr algn="ctr" eaLnBrk="1" hangingPunct="1">
                <a:lnSpc>
                  <a:spcPct val="80000"/>
                </a:lnSpc>
                <a:spcBef>
                  <a:spcPct val="0"/>
                </a:spcBef>
                <a:buFontTx/>
                <a:buNone/>
              </a:pPr>
              <a:r>
                <a:rPr lang="en-US" altLang="zh-CN" sz="2400">
                  <a:solidFill>
                    <a:schemeClr val="tx1"/>
                  </a:solidFill>
                </a:rPr>
                <a:t>13</a:t>
              </a:r>
            </a:p>
          </p:txBody>
        </p:sp>
        <p:sp>
          <p:nvSpPr>
            <p:cNvPr id="14" name="Oval 8">
              <a:extLst>
                <a:ext uri="{FF2B5EF4-FFF2-40B4-BE49-F238E27FC236}">
                  <a16:creationId xmlns:a16="http://schemas.microsoft.com/office/drawing/2014/main" id="{DA17A40F-B635-4F51-85EE-3E5F10F732E2}"/>
                </a:ext>
              </a:extLst>
            </p:cNvPr>
            <p:cNvSpPr>
              <a:spLocks noChangeArrowheads="1"/>
            </p:cNvSpPr>
            <p:nvPr/>
          </p:nvSpPr>
          <p:spPr bwMode="auto">
            <a:xfrm>
              <a:off x="4060" y="2930"/>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24</a:t>
              </a:r>
            </a:p>
          </p:txBody>
        </p:sp>
        <p:sp>
          <p:nvSpPr>
            <p:cNvPr id="15" name="Oval 9">
              <a:extLst>
                <a:ext uri="{FF2B5EF4-FFF2-40B4-BE49-F238E27FC236}">
                  <a16:creationId xmlns:a16="http://schemas.microsoft.com/office/drawing/2014/main" id="{BCFD1D3D-E1D1-4A80-AB59-8EE2EE0DC32A}"/>
                </a:ext>
              </a:extLst>
            </p:cNvPr>
            <p:cNvSpPr>
              <a:spLocks noChangeArrowheads="1"/>
            </p:cNvSpPr>
            <p:nvPr/>
          </p:nvSpPr>
          <p:spPr bwMode="auto">
            <a:xfrm>
              <a:off x="4649" y="3442"/>
              <a:ext cx="544" cy="523"/>
            </a:xfrm>
            <a:prstGeom prst="ellipse">
              <a:avLst/>
            </a:prstGeom>
            <a:solidFill>
              <a:schemeClr val="accent1"/>
            </a:solidFill>
            <a:ln w="57150"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37</a:t>
              </a:r>
            </a:p>
          </p:txBody>
        </p:sp>
      </p:grpSp>
      <p:grpSp>
        <p:nvGrpSpPr>
          <p:cNvPr id="16" name="Group 19">
            <a:extLst>
              <a:ext uri="{FF2B5EF4-FFF2-40B4-BE49-F238E27FC236}">
                <a16:creationId xmlns:a16="http://schemas.microsoft.com/office/drawing/2014/main" id="{C54AD1AA-0674-419B-BD8C-1CEBD7E1276A}"/>
              </a:ext>
            </a:extLst>
          </p:cNvPr>
          <p:cNvGrpSpPr>
            <a:grpSpLocks/>
          </p:cNvGrpSpPr>
          <p:nvPr/>
        </p:nvGrpSpPr>
        <p:grpSpPr bwMode="auto">
          <a:xfrm>
            <a:off x="4725989" y="877888"/>
            <a:ext cx="1728787" cy="679450"/>
            <a:chOff x="2018" y="1188"/>
            <a:chExt cx="1089" cy="428"/>
          </a:xfrm>
        </p:grpSpPr>
        <p:sp>
          <p:nvSpPr>
            <p:cNvPr id="17" name="Line 17">
              <a:extLst>
                <a:ext uri="{FF2B5EF4-FFF2-40B4-BE49-F238E27FC236}">
                  <a16:creationId xmlns:a16="http://schemas.microsoft.com/office/drawing/2014/main" id="{0F092778-D493-4994-8857-DA514B031FC4}"/>
                </a:ext>
              </a:extLst>
            </p:cNvPr>
            <p:cNvSpPr>
              <a:spLocks noChangeShapeType="1"/>
            </p:cNvSpPr>
            <p:nvPr/>
          </p:nvSpPr>
          <p:spPr bwMode="auto">
            <a:xfrm>
              <a:off x="2018" y="1616"/>
              <a:ext cx="1089"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18" name="Text Box 18">
              <a:extLst>
                <a:ext uri="{FF2B5EF4-FFF2-40B4-BE49-F238E27FC236}">
                  <a16:creationId xmlns:a16="http://schemas.microsoft.com/office/drawing/2014/main" id="{E22A447D-AEE6-4281-86D8-7E8EA896A686}"/>
                </a:ext>
              </a:extLst>
            </p:cNvPr>
            <p:cNvSpPr txBox="1">
              <a:spLocks noChangeArrowheads="1"/>
            </p:cNvSpPr>
            <p:nvPr/>
          </p:nvSpPr>
          <p:spPr bwMode="auto">
            <a:xfrm>
              <a:off x="2043" y="1188"/>
              <a:ext cx="92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800" dirty="0">
                  <a:solidFill>
                    <a:schemeClr val="tx1"/>
                  </a:solidFill>
                </a:rPr>
                <a:t>rotate</a:t>
              </a:r>
              <a:endParaRPr lang="zh-CN" altLang="en-US" sz="2800" dirty="0">
                <a:solidFill>
                  <a:schemeClr val="tx1"/>
                </a:solidFill>
              </a:endParaRPr>
            </a:p>
          </p:txBody>
        </p:sp>
      </p:grpSp>
      <p:grpSp>
        <p:nvGrpSpPr>
          <p:cNvPr id="19" name="Group 34">
            <a:extLst>
              <a:ext uri="{FF2B5EF4-FFF2-40B4-BE49-F238E27FC236}">
                <a16:creationId xmlns:a16="http://schemas.microsoft.com/office/drawing/2014/main" id="{8AB3E3CD-A8F0-4698-9257-648BC5346350}"/>
              </a:ext>
            </a:extLst>
          </p:cNvPr>
          <p:cNvGrpSpPr>
            <a:grpSpLocks/>
          </p:cNvGrpSpPr>
          <p:nvPr/>
        </p:nvGrpSpPr>
        <p:grpSpPr bwMode="auto">
          <a:xfrm>
            <a:off x="6670675" y="3397893"/>
            <a:ext cx="3673475" cy="2576513"/>
            <a:chOff x="3333" y="2387"/>
            <a:chExt cx="2314" cy="1623"/>
          </a:xfrm>
        </p:grpSpPr>
        <p:sp>
          <p:nvSpPr>
            <p:cNvPr id="20" name="Line 32">
              <a:extLst>
                <a:ext uri="{FF2B5EF4-FFF2-40B4-BE49-F238E27FC236}">
                  <a16:creationId xmlns:a16="http://schemas.microsoft.com/office/drawing/2014/main" id="{A01B47E0-8D6C-4348-8184-29988A2EE6AF}"/>
                </a:ext>
              </a:extLst>
            </p:cNvPr>
            <p:cNvSpPr>
              <a:spLocks noChangeShapeType="1"/>
            </p:cNvSpPr>
            <p:nvPr/>
          </p:nvSpPr>
          <p:spPr bwMode="auto">
            <a:xfrm flipH="1" flipV="1">
              <a:off x="4967" y="3337"/>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21" name="Line 27">
              <a:extLst>
                <a:ext uri="{FF2B5EF4-FFF2-40B4-BE49-F238E27FC236}">
                  <a16:creationId xmlns:a16="http://schemas.microsoft.com/office/drawing/2014/main" id="{E31BC884-5913-4784-A10B-D5C85F3E33A5}"/>
                </a:ext>
              </a:extLst>
            </p:cNvPr>
            <p:cNvSpPr>
              <a:spLocks noChangeShapeType="1"/>
            </p:cNvSpPr>
            <p:nvPr/>
          </p:nvSpPr>
          <p:spPr bwMode="auto">
            <a:xfrm flipH="1" flipV="1">
              <a:off x="4377" y="2750"/>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22" name="Line 28">
              <a:extLst>
                <a:ext uri="{FF2B5EF4-FFF2-40B4-BE49-F238E27FC236}">
                  <a16:creationId xmlns:a16="http://schemas.microsoft.com/office/drawing/2014/main" id="{7987C1AE-98EB-434B-BAAE-5B4011ADA3E1}"/>
                </a:ext>
              </a:extLst>
            </p:cNvPr>
            <p:cNvSpPr>
              <a:spLocks noChangeShapeType="1"/>
            </p:cNvSpPr>
            <p:nvPr/>
          </p:nvSpPr>
          <p:spPr bwMode="auto">
            <a:xfrm flipH="1">
              <a:off x="3742" y="2705"/>
              <a:ext cx="318"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23" name="Oval 29">
              <a:extLst>
                <a:ext uri="{FF2B5EF4-FFF2-40B4-BE49-F238E27FC236}">
                  <a16:creationId xmlns:a16="http://schemas.microsoft.com/office/drawing/2014/main" id="{0F1F84B9-171D-49CF-A68F-17EACC797A8B}"/>
                </a:ext>
              </a:extLst>
            </p:cNvPr>
            <p:cNvSpPr>
              <a:spLocks noChangeArrowheads="1"/>
            </p:cNvSpPr>
            <p:nvPr/>
          </p:nvSpPr>
          <p:spPr bwMode="auto">
            <a:xfrm>
              <a:off x="3333" y="2886"/>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13</a:t>
              </a:r>
            </a:p>
          </p:txBody>
        </p:sp>
        <p:sp>
          <p:nvSpPr>
            <p:cNvPr id="24" name="Oval 30">
              <a:extLst>
                <a:ext uri="{FF2B5EF4-FFF2-40B4-BE49-F238E27FC236}">
                  <a16:creationId xmlns:a16="http://schemas.microsoft.com/office/drawing/2014/main" id="{5D0A4EE6-2D6F-4183-B74C-92620C2DC2CF}"/>
                </a:ext>
              </a:extLst>
            </p:cNvPr>
            <p:cNvSpPr>
              <a:spLocks noChangeArrowheads="1"/>
            </p:cNvSpPr>
            <p:nvPr/>
          </p:nvSpPr>
          <p:spPr bwMode="auto">
            <a:xfrm>
              <a:off x="3924" y="2387"/>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24</a:t>
              </a:r>
            </a:p>
          </p:txBody>
        </p:sp>
        <p:sp>
          <p:nvSpPr>
            <p:cNvPr id="25" name="Oval 31">
              <a:extLst>
                <a:ext uri="{FF2B5EF4-FFF2-40B4-BE49-F238E27FC236}">
                  <a16:creationId xmlns:a16="http://schemas.microsoft.com/office/drawing/2014/main" id="{60814089-71E1-4650-BD2F-E6480CA648C7}"/>
                </a:ext>
              </a:extLst>
            </p:cNvPr>
            <p:cNvSpPr>
              <a:spLocks noChangeArrowheads="1"/>
            </p:cNvSpPr>
            <p:nvPr/>
          </p:nvSpPr>
          <p:spPr bwMode="auto">
            <a:xfrm>
              <a:off x="4513" y="2889"/>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37</a:t>
              </a:r>
            </a:p>
          </p:txBody>
        </p:sp>
        <p:sp>
          <p:nvSpPr>
            <p:cNvPr id="26" name="Oval 33">
              <a:extLst>
                <a:ext uri="{FF2B5EF4-FFF2-40B4-BE49-F238E27FC236}">
                  <a16:creationId xmlns:a16="http://schemas.microsoft.com/office/drawing/2014/main" id="{E0E405BE-5169-4E6D-98F9-8BA141B42FC3}"/>
                </a:ext>
              </a:extLst>
            </p:cNvPr>
            <p:cNvSpPr>
              <a:spLocks noChangeArrowheads="1"/>
            </p:cNvSpPr>
            <p:nvPr/>
          </p:nvSpPr>
          <p:spPr bwMode="auto">
            <a:xfrm>
              <a:off x="5103" y="3487"/>
              <a:ext cx="544" cy="523"/>
            </a:xfrm>
            <a:prstGeom prst="ellipse">
              <a:avLst/>
            </a:prstGeom>
            <a:solidFill>
              <a:schemeClr val="accent1"/>
            </a:solidFill>
            <a:ln w="57150"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90</a:t>
              </a:r>
            </a:p>
          </p:txBody>
        </p:sp>
      </p:grpSp>
      <p:grpSp>
        <p:nvGrpSpPr>
          <p:cNvPr id="27" name="Group 47">
            <a:extLst>
              <a:ext uri="{FF2B5EF4-FFF2-40B4-BE49-F238E27FC236}">
                <a16:creationId xmlns:a16="http://schemas.microsoft.com/office/drawing/2014/main" id="{4F3F41DA-9569-4366-B81E-1B825DF053CD}"/>
              </a:ext>
            </a:extLst>
          </p:cNvPr>
          <p:cNvGrpSpPr>
            <a:grpSpLocks/>
          </p:cNvGrpSpPr>
          <p:nvPr/>
        </p:nvGrpSpPr>
        <p:grpSpPr bwMode="auto">
          <a:xfrm>
            <a:off x="7916861" y="2370933"/>
            <a:ext cx="2117728" cy="792163"/>
            <a:chOff x="3923" y="1706"/>
            <a:chExt cx="1334" cy="499"/>
          </a:xfrm>
        </p:grpSpPr>
        <p:sp>
          <p:nvSpPr>
            <p:cNvPr id="28" name="Line 35">
              <a:extLst>
                <a:ext uri="{FF2B5EF4-FFF2-40B4-BE49-F238E27FC236}">
                  <a16:creationId xmlns:a16="http://schemas.microsoft.com/office/drawing/2014/main" id="{E17B9E68-4B56-48C8-B8DC-50C477B6421A}"/>
                </a:ext>
              </a:extLst>
            </p:cNvPr>
            <p:cNvSpPr>
              <a:spLocks noChangeShapeType="1"/>
            </p:cNvSpPr>
            <p:nvPr/>
          </p:nvSpPr>
          <p:spPr bwMode="auto">
            <a:xfrm>
              <a:off x="3923" y="1706"/>
              <a:ext cx="0" cy="499"/>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29" name="Text Box 46">
              <a:extLst>
                <a:ext uri="{FF2B5EF4-FFF2-40B4-BE49-F238E27FC236}">
                  <a16:creationId xmlns:a16="http://schemas.microsoft.com/office/drawing/2014/main" id="{C1C236BD-F2E7-4515-BE97-A1FC6BE6C108}"/>
                </a:ext>
              </a:extLst>
            </p:cNvPr>
            <p:cNvSpPr txBox="1">
              <a:spLocks noChangeArrowheads="1"/>
            </p:cNvSpPr>
            <p:nvPr/>
          </p:nvSpPr>
          <p:spPr bwMode="auto">
            <a:xfrm>
              <a:off x="3923" y="1772"/>
              <a:ext cx="133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800" dirty="0">
                  <a:solidFill>
                    <a:schemeClr val="tx1"/>
                  </a:solidFill>
                </a:rPr>
                <a:t>Insert 90</a:t>
              </a:r>
            </a:p>
          </p:txBody>
        </p:sp>
      </p:grpSp>
      <p:grpSp>
        <p:nvGrpSpPr>
          <p:cNvPr id="30" name="Group 52">
            <a:extLst>
              <a:ext uri="{FF2B5EF4-FFF2-40B4-BE49-F238E27FC236}">
                <a16:creationId xmlns:a16="http://schemas.microsoft.com/office/drawing/2014/main" id="{518B18BB-073F-4A35-9132-83AEE9A70FD2}"/>
              </a:ext>
            </a:extLst>
          </p:cNvPr>
          <p:cNvGrpSpPr>
            <a:grpSpLocks/>
          </p:cNvGrpSpPr>
          <p:nvPr/>
        </p:nvGrpSpPr>
        <p:grpSpPr bwMode="auto">
          <a:xfrm>
            <a:off x="4732341" y="3860800"/>
            <a:ext cx="2117726" cy="647700"/>
            <a:chOff x="1804" y="2432"/>
            <a:chExt cx="1334" cy="408"/>
          </a:xfrm>
        </p:grpSpPr>
        <p:sp>
          <p:nvSpPr>
            <p:cNvPr id="31" name="Line 44">
              <a:extLst>
                <a:ext uri="{FF2B5EF4-FFF2-40B4-BE49-F238E27FC236}">
                  <a16:creationId xmlns:a16="http://schemas.microsoft.com/office/drawing/2014/main" id="{2B01F23A-EEDE-4EB1-929F-4EC270FC1F37}"/>
                </a:ext>
              </a:extLst>
            </p:cNvPr>
            <p:cNvSpPr>
              <a:spLocks noChangeShapeType="1"/>
            </p:cNvSpPr>
            <p:nvPr/>
          </p:nvSpPr>
          <p:spPr bwMode="auto">
            <a:xfrm flipH="1" flipV="1">
              <a:off x="2018" y="2840"/>
              <a:ext cx="862"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2" name="Text Box 51">
              <a:extLst>
                <a:ext uri="{FF2B5EF4-FFF2-40B4-BE49-F238E27FC236}">
                  <a16:creationId xmlns:a16="http://schemas.microsoft.com/office/drawing/2014/main" id="{DC397B29-133E-42F4-9A4C-13F0C5F5A8D2}"/>
                </a:ext>
              </a:extLst>
            </p:cNvPr>
            <p:cNvSpPr txBox="1">
              <a:spLocks noChangeArrowheads="1"/>
            </p:cNvSpPr>
            <p:nvPr/>
          </p:nvSpPr>
          <p:spPr bwMode="auto">
            <a:xfrm>
              <a:off x="1804" y="2432"/>
              <a:ext cx="133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800" dirty="0">
                  <a:solidFill>
                    <a:schemeClr val="tx1"/>
                  </a:solidFill>
                </a:rPr>
                <a:t>Insert</a:t>
              </a:r>
              <a:r>
                <a:rPr lang="zh-CN" altLang="en-US" sz="2800" dirty="0">
                  <a:solidFill>
                    <a:schemeClr val="tx1"/>
                  </a:solidFill>
                </a:rPr>
                <a:t> </a:t>
              </a:r>
              <a:r>
                <a:rPr lang="en-US" altLang="zh-CN" sz="2800" dirty="0">
                  <a:solidFill>
                    <a:schemeClr val="tx1"/>
                  </a:solidFill>
                </a:rPr>
                <a:t>53</a:t>
              </a:r>
            </a:p>
          </p:txBody>
        </p:sp>
      </p:grpSp>
      <p:grpSp>
        <p:nvGrpSpPr>
          <p:cNvPr id="33" name="Group 55">
            <a:extLst>
              <a:ext uri="{FF2B5EF4-FFF2-40B4-BE49-F238E27FC236}">
                <a16:creationId xmlns:a16="http://schemas.microsoft.com/office/drawing/2014/main" id="{4FF2B3E3-4DC1-43C9-B395-3C1F09CADB2D}"/>
              </a:ext>
            </a:extLst>
          </p:cNvPr>
          <p:cNvGrpSpPr>
            <a:grpSpLocks/>
          </p:cNvGrpSpPr>
          <p:nvPr/>
        </p:nvGrpSpPr>
        <p:grpSpPr bwMode="auto">
          <a:xfrm>
            <a:off x="1667835" y="3360740"/>
            <a:ext cx="3671887" cy="3295650"/>
            <a:chOff x="158" y="2115"/>
            <a:chExt cx="2313" cy="2076"/>
          </a:xfrm>
        </p:grpSpPr>
        <p:sp>
          <p:nvSpPr>
            <p:cNvPr id="34" name="Line 53">
              <a:extLst>
                <a:ext uri="{FF2B5EF4-FFF2-40B4-BE49-F238E27FC236}">
                  <a16:creationId xmlns:a16="http://schemas.microsoft.com/office/drawing/2014/main" id="{A86940FC-23BC-451E-A266-A86CAB196E18}"/>
                </a:ext>
              </a:extLst>
            </p:cNvPr>
            <p:cNvSpPr>
              <a:spLocks noChangeShapeType="1"/>
            </p:cNvSpPr>
            <p:nvPr/>
          </p:nvSpPr>
          <p:spPr bwMode="auto">
            <a:xfrm flipV="1">
              <a:off x="1746" y="3521"/>
              <a:ext cx="408" cy="31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5" name="Line 37">
              <a:extLst>
                <a:ext uri="{FF2B5EF4-FFF2-40B4-BE49-F238E27FC236}">
                  <a16:creationId xmlns:a16="http://schemas.microsoft.com/office/drawing/2014/main" id="{4943451C-5999-4B86-8EB2-1AC4715D86C6}"/>
                </a:ext>
              </a:extLst>
            </p:cNvPr>
            <p:cNvSpPr>
              <a:spLocks noChangeShapeType="1"/>
            </p:cNvSpPr>
            <p:nvPr/>
          </p:nvSpPr>
          <p:spPr bwMode="auto">
            <a:xfrm flipH="1" flipV="1">
              <a:off x="1792" y="3065"/>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6" name="Line 38">
              <a:extLst>
                <a:ext uri="{FF2B5EF4-FFF2-40B4-BE49-F238E27FC236}">
                  <a16:creationId xmlns:a16="http://schemas.microsoft.com/office/drawing/2014/main" id="{B17AB23A-A65C-44F3-9564-F8DC020D6B84}"/>
                </a:ext>
              </a:extLst>
            </p:cNvPr>
            <p:cNvSpPr>
              <a:spLocks noChangeShapeType="1"/>
            </p:cNvSpPr>
            <p:nvPr/>
          </p:nvSpPr>
          <p:spPr bwMode="auto">
            <a:xfrm flipH="1" flipV="1">
              <a:off x="1202" y="2478"/>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7" name="Line 39">
              <a:extLst>
                <a:ext uri="{FF2B5EF4-FFF2-40B4-BE49-F238E27FC236}">
                  <a16:creationId xmlns:a16="http://schemas.microsoft.com/office/drawing/2014/main" id="{A8FCA7BE-C7C4-464E-B36F-8CEDA82B6C4B}"/>
                </a:ext>
              </a:extLst>
            </p:cNvPr>
            <p:cNvSpPr>
              <a:spLocks noChangeShapeType="1"/>
            </p:cNvSpPr>
            <p:nvPr/>
          </p:nvSpPr>
          <p:spPr bwMode="auto">
            <a:xfrm flipH="1">
              <a:off x="567" y="2433"/>
              <a:ext cx="318"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8" name="Oval 40">
              <a:extLst>
                <a:ext uri="{FF2B5EF4-FFF2-40B4-BE49-F238E27FC236}">
                  <a16:creationId xmlns:a16="http://schemas.microsoft.com/office/drawing/2014/main" id="{3B6D3D9D-3A6E-4803-8DF7-A3076317A854}"/>
                </a:ext>
              </a:extLst>
            </p:cNvPr>
            <p:cNvSpPr>
              <a:spLocks noChangeArrowheads="1"/>
            </p:cNvSpPr>
            <p:nvPr/>
          </p:nvSpPr>
          <p:spPr bwMode="auto">
            <a:xfrm>
              <a:off x="158" y="2614"/>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13</a:t>
              </a:r>
            </a:p>
          </p:txBody>
        </p:sp>
        <p:sp>
          <p:nvSpPr>
            <p:cNvPr id="39" name="Oval 41">
              <a:extLst>
                <a:ext uri="{FF2B5EF4-FFF2-40B4-BE49-F238E27FC236}">
                  <a16:creationId xmlns:a16="http://schemas.microsoft.com/office/drawing/2014/main" id="{DB189A9A-2660-495C-AD66-31C0FFCFF858}"/>
                </a:ext>
              </a:extLst>
            </p:cNvPr>
            <p:cNvSpPr>
              <a:spLocks noChangeArrowheads="1"/>
            </p:cNvSpPr>
            <p:nvPr/>
          </p:nvSpPr>
          <p:spPr bwMode="auto">
            <a:xfrm>
              <a:off x="749" y="2115"/>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2</a:t>
              </a:r>
            </a:p>
            <a:p>
              <a:pPr algn="ctr" eaLnBrk="1" hangingPunct="1">
                <a:lnSpc>
                  <a:spcPct val="80000"/>
                </a:lnSpc>
                <a:spcBef>
                  <a:spcPct val="0"/>
                </a:spcBef>
                <a:buFontTx/>
                <a:buNone/>
              </a:pPr>
              <a:r>
                <a:rPr lang="en-US" altLang="zh-CN" sz="2400">
                  <a:solidFill>
                    <a:schemeClr val="tx1"/>
                  </a:solidFill>
                </a:rPr>
                <a:t>24</a:t>
              </a:r>
            </a:p>
          </p:txBody>
        </p:sp>
        <p:sp>
          <p:nvSpPr>
            <p:cNvPr id="40" name="Oval 42">
              <a:extLst>
                <a:ext uri="{FF2B5EF4-FFF2-40B4-BE49-F238E27FC236}">
                  <a16:creationId xmlns:a16="http://schemas.microsoft.com/office/drawing/2014/main" id="{632F55FA-77C5-4302-8CD4-7F9F33420C58}"/>
                </a:ext>
              </a:extLst>
            </p:cNvPr>
            <p:cNvSpPr>
              <a:spLocks noChangeArrowheads="1"/>
            </p:cNvSpPr>
            <p:nvPr/>
          </p:nvSpPr>
          <p:spPr bwMode="auto">
            <a:xfrm>
              <a:off x="1338" y="2617"/>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dirty="0">
                  <a:solidFill>
                    <a:schemeClr val="tx1"/>
                  </a:solidFill>
                </a:rPr>
                <a:t>－</a:t>
              </a:r>
              <a:r>
                <a:rPr lang="en-US" altLang="zh-CN" sz="2400" dirty="0">
                  <a:solidFill>
                    <a:schemeClr val="tx1"/>
                  </a:solidFill>
                </a:rPr>
                <a:t>2</a:t>
              </a:r>
            </a:p>
            <a:p>
              <a:pPr algn="ctr" eaLnBrk="1" hangingPunct="1">
                <a:lnSpc>
                  <a:spcPct val="80000"/>
                </a:lnSpc>
                <a:spcBef>
                  <a:spcPct val="0"/>
                </a:spcBef>
                <a:buFontTx/>
                <a:buNone/>
              </a:pPr>
              <a:r>
                <a:rPr lang="en-US" altLang="zh-CN" sz="2400" dirty="0">
                  <a:solidFill>
                    <a:schemeClr val="tx1"/>
                  </a:solidFill>
                </a:rPr>
                <a:t>37</a:t>
              </a:r>
            </a:p>
          </p:txBody>
        </p:sp>
        <p:sp>
          <p:nvSpPr>
            <p:cNvPr id="41" name="Oval 43">
              <a:extLst>
                <a:ext uri="{FF2B5EF4-FFF2-40B4-BE49-F238E27FC236}">
                  <a16:creationId xmlns:a16="http://schemas.microsoft.com/office/drawing/2014/main" id="{667114D7-CACC-4959-9ACA-EAD9EE9BFAB4}"/>
                </a:ext>
              </a:extLst>
            </p:cNvPr>
            <p:cNvSpPr>
              <a:spLocks noChangeArrowheads="1"/>
            </p:cNvSpPr>
            <p:nvPr/>
          </p:nvSpPr>
          <p:spPr bwMode="auto">
            <a:xfrm>
              <a:off x="1927" y="3158"/>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90</a:t>
              </a:r>
            </a:p>
          </p:txBody>
        </p:sp>
        <p:sp>
          <p:nvSpPr>
            <p:cNvPr id="42" name="Oval 54">
              <a:extLst>
                <a:ext uri="{FF2B5EF4-FFF2-40B4-BE49-F238E27FC236}">
                  <a16:creationId xmlns:a16="http://schemas.microsoft.com/office/drawing/2014/main" id="{AF4774C6-4E5B-433B-BBA5-0AF2246D0CFB}"/>
                </a:ext>
              </a:extLst>
            </p:cNvPr>
            <p:cNvSpPr>
              <a:spLocks noChangeArrowheads="1"/>
            </p:cNvSpPr>
            <p:nvPr/>
          </p:nvSpPr>
          <p:spPr bwMode="auto">
            <a:xfrm>
              <a:off x="1338" y="3668"/>
              <a:ext cx="544" cy="523"/>
            </a:xfrm>
            <a:prstGeom prst="ellipse">
              <a:avLst/>
            </a:prstGeom>
            <a:solidFill>
              <a:schemeClr val="accent1"/>
            </a:solidFill>
            <a:ln w="57150"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53</a:t>
              </a:r>
            </a:p>
          </p:txBody>
        </p:sp>
      </p:grpSp>
    </p:spTree>
    <p:extLst>
      <p:ext uri="{BB962C8B-B14F-4D97-AF65-F5344CB8AC3E}">
        <p14:creationId xmlns:p14="http://schemas.microsoft.com/office/powerpoint/2010/main" val="409148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right)">
                                      <p:cBhvr>
                                        <p:cTn id="16" dur="500"/>
                                        <p:tgtEl>
                                          <p:spTgt spid="30"/>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right)">
                                      <p:cBhvr>
                                        <p:cTn id="2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5">
            <a:extLst>
              <a:ext uri="{FF2B5EF4-FFF2-40B4-BE49-F238E27FC236}">
                <a16:creationId xmlns:a16="http://schemas.microsoft.com/office/drawing/2014/main" id="{B9B982B8-2E53-47F6-BF66-8A525306594D}"/>
              </a:ext>
            </a:extLst>
          </p:cNvPr>
          <p:cNvGrpSpPr>
            <a:grpSpLocks/>
          </p:cNvGrpSpPr>
          <p:nvPr/>
        </p:nvGrpSpPr>
        <p:grpSpPr bwMode="auto">
          <a:xfrm>
            <a:off x="860312" y="133350"/>
            <a:ext cx="3671887" cy="3295650"/>
            <a:chOff x="158" y="2115"/>
            <a:chExt cx="2313" cy="2076"/>
          </a:xfrm>
        </p:grpSpPr>
        <p:sp>
          <p:nvSpPr>
            <p:cNvPr id="5" name="Line 53">
              <a:extLst>
                <a:ext uri="{FF2B5EF4-FFF2-40B4-BE49-F238E27FC236}">
                  <a16:creationId xmlns:a16="http://schemas.microsoft.com/office/drawing/2014/main" id="{912289A2-6509-4A2A-975B-D19394B086D9}"/>
                </a:ext>
              </a:extLst>
            </p:cNvPr>
            <p:cNvSpPr>
              <a:spLocks noChangeShapeType="1"/>
            </p:cNvSpPr>
            <p:nvPr/>
          </p:nvSpPr>
          <p:spPr bwMode="auto">
            <a:xfrm flipV="1">
              <a:off x="1746" y="3521"/>
              <a:ext cx="408" cy="31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6" name="Line 37">
              <a:extLst>
                <a:ext uri="{FF2B5EF4-FFF2-40B4-BE49-F238E27FC236}">
                  <a16:creationId xmlns:a16="http://schemas.microsoft.com/office/drawing/2014/main" id="{B4107373-1236-4F81-916A-74790CAA4FCA}"/>
                </a:ext>
              </a:extLst>
            </p:cNvPr>
            <p:cNvSpPr>
              <a:spLocks noChangeShapeType="1"/>
            </p:cNvSpPr>
            <p:nvPr/>
          </p:nvSpPr>
          <p:spPr bwMode="auto">
            <a:xfrm flipH="1" flipV="1">
              <a:off x="1792" y="3065"/>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 name="Line 38">
              <a:extLst>
                <a:ext uri="{FF2B5EF4-FFF2-40B4-BE49-F238E27FC236}">
                  <a16:creationId xmlns:a16="http://schemas.microsoft.com/office/drawing/2014/main" id="{288D850D-4AEC-4063-A3B3-AE63E752E10B}"/>
                </a:ext>
              </a:extLst>
            </p:cNvPr>
            <p:cNvSpPr>
              <a:spLocks noChangeShapeType="1"/>
            </p:cNvSpPr>
            <p:nvPr/>
          </p:nvSpPr>
          <p:spPr bwMode="auto">
            <a:xfrm flipH="1" flipV="1">
              <a:off x="1202" y="2478"/>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8" name="Line 39">
              <a:extLst>
                <a:ext uri="{FF2B5EF4-FFF2-40B4-BE49-F238E27FC236}">
                  <a16:creationId xmlns:a16="http://schemas.microsoft.com/office/drawing/2014/main" id="{4AAA6C41-4067-4A36-A88A-C7218141A318}"/>
                </a:ext>
              </a:extLst>
            </p:cNvPr>
            <p:cNvSpPr>
              <a:spLocks noChangeShapeType="1"/>
            </p:cNvSpPr>
            <p:nvPr/>
          </p:nvSpPr>
          <p:spPr bwMode="auto">
            <a:xfrm flipH="1">
              <a:off x="567" y="2433"/>
              <a:ext cx="318"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9" name="Oval 40">
              <a:extLst>
                <a:ext uri="{FF2B5EF4-FFF2-40B4-BE49-F238E27FC236}">
                  <a16:creationId xmlns:a16="http://schemas.microsoft.com/office/drawing/2014/main" id="{B593F7A7-A3B7-4829-ACCA-E0287B9FAC00}"/>
                </a:ext>
              </a:extLst>
            </p:cNvPr>
            <p:cNvSpPr>
              <a:spLocks noChangeArrowheads="1"/>
            </p:cNvSpPr>
            <p:nvPr/>
          </p:nvSpPr>
          <p:spPr bwMode="auto">
            <a:xfrm>
              <a:off x="158" y="2614"/>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13</a:t>
              </a:r>
            </a:p>
          </p:txBody>
        </p:sp>
        <p:sp>
          <p:nvSpPr>
            <p:cNvPr id="10" name="Oval 41">
              <a:extLst>
                <a:ext uri="{FF2B5EF4-FFF2-40B4-BE49-F238E27FC236}">
                  <a16:creationId xmlns:a16="http://schemas.microsoft.com/office/drawing/2014/main" id="{2CA6BEB4-E642-48CC-B9BB-4682662A7FF6}"/>
                </a:ext>
              </a:extLst>
            </p:cNvPr>
            <p:cNvSpPr>
              <a:spLocks noChangeArrowheads="1"/>
            </p:cNvSpPr>
            <p:nvPr/>
          </p:nvSpPr>
          <p:spPr bwMode="auto">
            <a:xfrm>
              <a:off x="749" y="2115"/>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2</a:t>
              </a:r>
            </a:p>
            <a:p>
              <a:pPr algn="ctr" eaLnBrk="1" hangingPunct="1">
                <a:lnSpc>
                  <a:spcPct val="80000"/>
                </a:lnSpc>
                <a:spcBef>
                  <a:spcPct val="0"/>
                </a:spcBef>
                <a:buFontTx/>
                <a:buNone/>
              </a:pPr>
              <a:r>
                <a:rPr lang="en-US" altLang="zh-CN" sz="2400">
                  <a:solidFill>
                    <a:schemeClr val="tx1"/>
                  </a:solidFill>
                </a:rPr>
                <a:t>24</a:t>
              </a:r>
            </a:p>
          </p:txBody>
        </p:sp>
        <p:sp>
          <p:nvSpPr>
            <p:cNvPr id="11" name="Oval 42">
              <a:extLst>
                <a:ext uri="{FF2B5EF4-FFF2-40B4-BE49-F238E27FC236}">
                  <a16:creationId xmlns:a16="http://schemas.microsoft.com/office/drawing/2014/main" id="{91C4D966-556F-48EC-9FC0-4BF5CE91E779}"/>
                </a:ext>
              </a:extLst>
            </p:cNvPr>
            <p:cNvSpPr>
              <a:spLocks noChangeArrowheads="1"/>
            </p:cNvSpPr>
            <p:nvPr/>
          </p:nvSpPr>
          <p:spPr bwMode="auto">
            <a:xfrm>
              <a:off x="1338" y="2617"/>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dirty="0">
                  <a:solidFill>
                    <a:schemeClr val="tx1"/>
                  </a:solidFill>
                </a:rPr>
                <a:t>－</a:t>
              </a:r>
              <a:r>
                <a:rPr lang="en-US" altLang="zh-CN" sz="2400" dirty="0">
                  <a:solidFill>
                    <a:schemeClr val="tx1"/>
                  </a:solidFill>
                </a:rPr>
                <a:t>2</a:t>
              </a:r>
            </a:p>
            <a:p>
              <a:pPr algn="ctr" eaLnBrk="1" hangingPunct="1">
                <a:lnSpc>
                  <a:spcPct val="80000"/>
                </a:lnSpc>
                <a:spcBef>
                  <a:spcPct val="0"/>
                </a:spcBef>
                <a:buFontTx/>
                <a:buNone/>
              </a:pPr>
              <a:r>
                <a:rPr lang="en-US" altLang="zh-CN" sz="2400" dirty="0">
                  <a:solidFill>
                    <a:schemeClr val="tx1"/>
                  </a:solidFill>
                </a:rPr>
                <a:t>37</a:t>
              </a:r>
            </a:p>
          </p:txBody>
        </p:sp>
        <p:sp>
          <p:nvSpPr>
            <p:cNvPr id="12" name="Oval 43">
              <a:extLst>
                <a:ext uri="{FF2B5EF4-FFF2-40B4-BE49-F238E27FC236}">
                  <a16:creationId xmlns:a16="http://schemas.microsoft.com/office/drawing/2014/main" id="{9CC8FAF9-DA5E-4AE1-A958-7E621B8DC32B}"/>
                </a:ext>
              </a:extLst>
            </p:cNvPr>
            <p:cNvSpPr>
              <a:spLocks noChangeArrowheads="1"/>
            </p:cNvSpPr>
            <p:nvPr/>
          </p:nvSpPr>
          <p:spPr bwMode="auto">
            <a:xfrm>
              <a:off x="1927" y="3158"/>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90</a:t>
              </a:r>
            </a:p>
          </p:txBody>
        </p:sp>
        <p:sp>
          <p:nvSpPr>
            <p:cNvPr id="13" name="Oval 54">
              <a:extLst>
                <a:ext uri="{FF2B5EF4-FFF2-40B4-BE49-F238E27FC236}">
                  <a16:creationId xmlns:a16="http://schemas.microsoft.com/office/drawing/2014/main" id="{83E8B7A9-1513-418A-9ABD-2690AD8432B6}"/>
                </a:ext>
              </a:extLst>
            </p:cNvPr>
            <p:cNvSpPr>
              <a:spLocks noChangeArrowheads="1"/>
            </p:cNvSpPr>
            <p:nvPr/>
          </p:nvSpPr>
          <p:spPr bwMode="auto">
            <a:xfrm>
              <a:off x="1338" y="3668"/>
              <a:ext cx="544" cy="523"/>
            </a:xfrm>
            <a:prstGeom prst="ellipse">
              <a:avLst/>
            </a:prstGeom>
            <a:solidFill>
              <a:schemeClr val="accent1"/>
            </a:solidFill>
            <a:ln w="57150"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53</a:t>
              </a:r>
            </a:p>
          </p:txBody>
        </p:sp>
      </p:grpSp>
      <p:sp>
        <p:nvSpPr>
          <p:cNvPr id="14" name="TextBox 13">
            <a:extLst>
              <a:ext uri="{FF2B5EF4-FFF2-40B4-BE49-F238E27FC236}">
                <a16:creationId xmlns:a16="http://schemas.microsoft.com/office/drawing/2014/main" id="{E710B113-74B0-4204-A465-77F340D7D6FB}"/>
              </a:ext>
            </a:extLst>
          </p:cNvPr>
          <p:cNvSpPr txBox="1"/>
          <p:nvPr/>
        </p:nvSpPr>
        <p:spPr>
          <a:xfrm>
            <a:off x="983672" y="4008438"/>
            <a:ext cx="10224655" cy="1938992"/>
          </a:xfrm>
          <a:prstGeom prst="rect">
            <a:avLst/>
          </a:prstGeom>
          <a:noFill/>
        </p:spPr>
        <p:txBody>
          <a:bodyPr wrap="square" rtlCol="0">
            <a:spAutoFit/>
          </a:bodyPr>
          <a:lstStyle/>
          <a:p>
            <a:r>
              <a:rPr lang="en-US" altLang="zh-CN" sz="3000" dirty="0"/>
              <a:t>Inserted node(37) is the </a:t>
            </a:r>
            <a:r>
              <a:rPr lang="en-US" altLang="zh-CN" sz="3000" b="1" dirty="0"/>
              <a:t>Left child</a:t>
            </a:r>
            <a:r>
              <a:rPr lang="en-US" altLang="zh-CN" sz="3000" dirty="0"/>
              <a:t> of </a:t>
            </a:r>
            <a:r>
              <a:rPr lang="en-US" altLang="zh-CN" sz="3000" b="1" dirty="0"/>
              <a:t>Right child </a:t>
            </a:r>
            <a:r>
              <a:rPr lang="en-US" altLang="zh-CN" sz="3000" dirty="0"/>
              <a:t>of  non-balanced ancestor node (13).   </a:t>
            </a:r>
          </a:p>
          <a:p>
            <a:endParaRPr lang="en-US" altLang="zh-CN" sz="3000" dirty="0"/>
          </a:p>
          <a:p>
            <a:r>
              <a:rPr lang="en-US" altLang="zh-CN" sz="3000" dirty="0"/>
              <a:t>The case for the unbalanced tree (rooted at 13) is called: RL </a:t>
            </a:r>
            <a:endParaRPr lang="zh-CN" altLang="en-US" sz="3000" dirty="0"/>
          </a:p>
        </p:txBody>
      </p:sp>
      <p:sp>
        <p:nvSpPr>
          <p:cNvPr id="15" name="TextBox 14">
            <a:extLst>
              <a:ext uri="{FF2B5EF4-FFF2-40B4-BE49-F238E27FC236}">
                <a16:creationId xmlns:a16="http://schemas.microsoft.com/office/drawing/2014/main" id="{5ECA0C6A-5411-4E11-A20E-5FA3197185D8}"/>
              </a:ext>
            </a:extLst>
          </p:cNvPr>
          <p:cNvSpPr txBox="1"/>
          <p:nvPr/>
        </p:nvSpPr>
        <p:spPr>
          <a:xfrm>
            <a:off x="3634468" y="1166851"/>
            <a:ext cx="394328" cy="523220"/>
          </a:xfrm>
          <a:prstGeom prst="rect">
            <a:avLst/>
          </a:prstGeom>
          <a:noFill/>
        </p:spPr>
        <p:txBody>
          <a:bodyPr wrap="square" rtlCol="0">
            <a:spAutoFit/>
          </a:bodyPr>
          <a:lstStyle/>
          <a:p>
            <a:r>
              <a:rPr lang="en-US" altLang="zh-CN" sz="2800" dirty="0"/>
              <a:t>R</a:t>
            </a:r>
            <a:endParaRPr lang="zh-CN" altLang="en-US" sz="2800" dirty="0"/>
          </a:p>
        </p:txBody>
      </p:sp>
      <p:sp>
        <p:nvSpPr>
          <p:cNvPr id="16" name="TextBox 15">
            <a:extLst>
              <a:ext uri="{FF2B5EF4-FFF2-40B4-BE49-F238E27FC236}">
                <a16:creationId xmlns:a16="http://schemas.microsoft.com/office/drawing/2014/main" id="{382021FB-06B8-4A03-95B5-661EE9566714}"/>
              </a:ext>
            </a:extLst>
          </p:cNvPr>
          <p:cNvSpPr txBox="1"/>
          <p:nvPr/>
        </p:nvSpPr>
        <p:spPr>
          <a:xfrm>
            <a:off x="3654926" y="2517460"/>
            <a:ext cx="394328" cy="523220"/>
          </a:xfrm>
          <a:prstGeom prst="rect">
            <a:avLst/>
          </a:prstGeom>
          <a:noFill/>
        </p:spPr>
        <p:txBody>
          <a:bodyPr wrap="square" rtlCol="0">
            <a:spAutoFit/>
          </a:bodyPr>
          <a:lstStyle/>
          <a:p>
            <a:r>
              <a:rPr lang="en-US" altLang="zh-CN" sz="2800" dirty="0"/>
              <a:t>L</a:t>
            </a:r>
            <a:endParaRPr lang="zh-CN" altLang="en-US" sz="2800" dirty="0"/>
          </a:p>
        </p:txBody>
      </p:sp>
      <p:cxnSp>
        <p:nvCxnSpPr>
          <p:cNvPr id="18" name="Straight Connector 17">
            <a:extLst>
              <a:ext uri="{FF2B5EF4-FFF2-40B4-BE49-F238E27FC236}">
                <a16:creationId xmlns:a16="http://schemas.microsoft.com/office/drawing/2014/main" id="{221C9465-80C4-4640-9BDB-857C89EB8F21}"/>
              </a:ext>
            </a:extLst>
          </p:cNvPr>
          <p:cNvCxnSpPr>
            <a:cxnSpLocks/>
          </p:cNvCxnSpPr>
          <p:nvPr/>
        </p:nvCxnSpPr>
        <p:spPr>
          <a:xfrm>
            <a:off x="3811474" y="856715"/>
            <a:ext cx="1271165" cy="13641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97C0D7-C6FE-4482-829C-F06B9133E800}"/>
              </a:ext>
            </a:extLst>
          </p:cNvPr>
          <p:cNvCxnSpPr>
            <a:cxnSpLocks/>
          </p:cNvCxnSpPr>
          <p:nvPr/>
        </p:nvCxnSpPr>
        <p:spPr>
          <a:xfrm flipH="1">
            <a:off x="3608296" y="2224833"/>
            <a:ext cx="1470724" cy="124764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42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85287917-D93C-40DE-9F20-8F9F488EFE2C}"/>
              </a:ext>
            </a:extLst>
          </p:cNvPr>
          <p:cNvGrpSpPr>
            <a:grpSpLocks/>
          </p:cNvGrpSpPr>
          <p:nvPr/>
        </p:nvGrpSpPr>
        <p:grpSpPr bwMode="auto">
          <a:xfrm>
            <a:off x="1703389" y="476251"/>
            <a:ext cx="3671887" cy="3313113"/>
            <a:chOff x="158" y="2115"/>
            <a:chExt cx="2313" cy="2087"/>
          </a:xfrm>
        </p:grpSpPr>
        <p:sp>
          <p:nvSpPr>
            <p:cNvPr id="5" name="Line 5">
              <a:extLst>
                <a:ext uri="{FF2B5EF4-FFF2-40B4-BE49-F238E27FC236}">
                  <a16:creationId xmlns:a16="http://schemas.microsoft.com/office/drawing/2014/main" id="{C9F6FC4D-F548-411B-8C36-C4404633D0AB}"/>
                </a:ext>
              </a:extLst>
            </p:cNvPr>
            <p:cNvSpPr>
              <a:spLocks noChangeShapeType="1"/>
            </p:cNvSpPr>
            <p:nvPr/>
          </p:nvSpPr>
          <p:spPr bwMode="auto">
            <a:xfrm flipV="1">
              <a:off x="1746" y="3521"/>
              <a:ext cx="408" cy="31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6" name="Line 6">
              <a:extLst>
                <a:ext uri="{FF2B5EF4-FFF2-40B4-BE49-F238E27FC236}">
                  <a16:creationId xmlns:a16="http://schemas.microsoft.com/office/drawing/2014/main" id="{3B6AA29E-A22E-4023-99E9-1B48E265AF42}"/>
                </a:ext>
              </a:extLst>
            </p:cNvPr>
            <p:cNvSpPr>
              <a:spLocks noChangeShapeType="1"/>
            </p:cNvSpPr>
            <p:nvPr/>
          </p:nvSpPr>
          <p:spPr bwMode="auto">
            <a:xfrm flipH="1" flipV="1">
              <a:off x="1792" y="3065"/>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 name="Line 7">
              <a:extLst>
                <a:ext uri="{FF2B5EF4-FFF2-40B4-BE49-F238E27FC236}">
                  <a16:creationId xmlns:a16="http://schemas.microsoft.com/office/drawing/2014/main" id="{DC03CB12-0B29-4666-8694-BEECCE2356FB}"/>
                </a:ext>
              </a:extLst>
            </p:cNvPr>
            <p:cNvSpPr>
              <a:spLocks noChangeShapeType="1"/>
            </p:cNvSpPr>
            <p:nvPr/>
          </p:nvSpPr>
          <p:spPr bwMode="auto">
            <a:xfrm flipH="1" flipV="1">
              <a:off x="1202" y="2478"/>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8" name="Line 8">
              <a:extLst>
                <a:ext uri="{FF2B5EF4-FFF2-40B4-BE49-F238E27FC236}">
                  <a16:creationId xmlns:a16="http://schemas.microsoft.com/office/drawing/2014/main" id="{DB7FDA2F-57C5-411B-AE97-45DE1D89E35C}"/>
                </a:ext>
              </a:extLst>
            </p:cNvPr>
            <p:cNvSpPr>
              <a:spLocks noChangeShapeType="1"/>
            </p:cNvSpPr>
            <p:nvPr/>
          </p:nvSpPr>
          <p:spPr bwMode="auto">
            <a:xfrm flipH="1">
              <a:off x="567" y="2433"/>
              <a:ext cx="318"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9" name="Oval 9">
              <a:extLst>
                <a:ext uri="{FF2B5EF4-FFF2-40B4-BE49-F238E27FC236}">
                  <a16:creationId xmlns:a16="http://schemas.microsoft.com/office/drawing/2014/main" id="{3AD0BF69-8C7C-4DD1-81CE-5DB312D09A39}"/>
                </a:ext>
              </a:extLst>
            </p:cNvPr>
            <p:cNvSpPr>
              <a:spLocks noChangeArrowheads="1"/>
            </p:cNvSpPr>
            <p:nvPr/>
          </p:nvSpPr>
          <p:spPr bwMode="auto">
            <a:xfrm>
              <a:off x="158" y="2614"/>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13</a:t>
              </a:r>
            </a:p>
          </p:txBody>
        </p:sp>
        <p:sp>
          <p:nvSpPr>
            <p:cNvPr id="10" name="Oval 10">
              <a:extLst>
                <a:ext uri="{FF2B5EF4-FFF2-40B4-BE49-F238E27FC236}">
                  <a16:creationId xmlns:a16="http://schemas.microsoft.com/office/drawing/2014/main" id="{FDE73EC8-F84D-4833-9DC1-94C09D4D119F}"/>
                </a:ext>
              </a:extLst>
            </p:cNvPr>
            <p:cNvSpPr>
              <a:spLocks noChangeArrowheads="1"/>
            </p:cNvSpPr>
            <p:nvPr/>
          </p:nvSpPr>
          <p:spPr bwMode="auto">
            <a:xfrm>
              <a:off x="749" y="2115"/>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2</a:t>
              </a:r>
            </a:p>
            <a:p>
              <a:pPr algn="ctr" eaLnBrk="1" hangingPunct="1">
                <a:lnSpc>
                  <a:spcPct val="80000"/>
                </a:lnSpc>
                <a:spcBef>
                  <a:spcPct val="0"/>
                </a:spcBef>
                <a:buFontTx/>
                <a:buNone/>
              </a:pPr>
              <a:r>
                <a:rPr lang="en-US" altLang="zh-CN" sz="2400">
                  <a:solidFill>
                    <a:schemeClr val="tx1"/>
                  </a:solidFill>
                </a:rPr>
                <a:t>24</a:t>
              </a:r>
            </a:p>
          </p:txBody>
        </p:sp>
        <p:sp>
          <p:nvSpPr>
            <p:cNvPr id="11" name="Oval 11">
              <a:extLst>
                <a:ext uri="{FF2B5EF4-FFF2-40B4-BE49-F238E27FC236}">
                  <a16:creationId xmlns:a16="http://schemas.microsoft.com/office/drawing/2014/main" id="{F2F118DD-2E19-4509-8510-5C301549370E}"/>
                </a:ext>
              </a:extLst>
            </p:cNvPr>
            <p:cNvSpPr>
              <a:spLocks noChangeArrowheads="1"/>
            </p:cNvSpPr>
            <p:nvPr/>
          </p:nvSpPr>
          <p:spPr bwMode="auto">
            <a:xfrm>
              <a:off x="1338" y="2617"/>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2</a:t>
              </a:r>
            </a:p>
            <a:p>
              <a:pPr algn="ctr" eaLnBrk="1" hangingPunct="1">
                <a:lnSpc>
                  <a:spcPct val="80000"/>
                </a:lnSpc>
                <a:spcBef>
                  <a:spcPct val="0"/>
                </a:spcBef>
                <a:buFontTx/>
                <a:buNone/>
              </a:pPr>
              <a:r>
                <a:rPr lang="en-US" altLang="zh-CN" sz="2400">
                  <a:solidFill>
                    <a:schemeClr val="tx1"/>
                  </a:solidFill>
                </a:rPr>
                <a:t>37</a:t>
              </a:r>
            </a:p>
          </p:txBody>
        </p:sp>
        <p:sp>
          <p:nvSpPr>
            <p:cNvPr id="12" name="Oval 12">
              <a:extLst>
                <a:ext uri="{FF2B5EF4-FFF2-40B4-BE49-F238E27FC236}">
                  <a16:creationId xmlns:a16="http://schemas.microsoft.com/office/drawing/2014/main" id="{BE7821EF-1CF9-45DD-AE40-D7CB6EABF3E7}"/>
                </a:ext>
              </a:extLst>
            </p:cNvPr>
            <p:cNvSpPr>
              <a:spLocks noChangeArrowheads="1"/>
            </p:cNvSpPr>
            <p:nvPr/>
          </p:nvSpPr>
          <p:spPr bwMode="auto">
            <a:xfrm>
              <a:off x="1927" y="3158"/>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90</a:t>
              </a:r>
            </a:p>
          </p:txBody>
        </p:sp>
        <p:sp>
          <p:nvSpPr>
            <p:cNvPr id="13" name="Oval 13">
              <a:extLst>
                <a:ext uri="{FF2B5EF4-FFF2-40B4-BE49-F238E27FC236}">
                  <a16:creationId xmlns:a16="http://schemas.microsoft.com/office/drawing/2014/main" id="{59D89D7D-252D-42E7-97A1-FAC5A1718AA4}"/>
                </a:ext>
              </a:extLst>
            </p:cNvPr>
            <p:cNvSpPr>
              <a:spLocks noChangeArrowheads="1"/>
            </p:cNvSpPr>
            <p:nvPr/>
          </p:nvSpPr>
          <p:spPr bwMode="auto">
            <a:xfrm>
              <a:off x="1338" y="3658"/>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53</a:t>
              </a:r>
            </a:p>
          </p:txBody>
        </p:sp>
      </p:grpSp>
      <p:grpSp>
        <p:nvGrpSpPr>
          <p:cNvPr id="14" name="Group 35">
            <a:extLst>
              <a:ext uri="{FF2B5EF4-FFF2-40B4-BE49-F238E27FC236}">
                <a16:creationId xmlns:a16="http://schemas.microsoft.com/office/drawing/2014/main" id="{08B9DFC7-77E8-4EC3-A4EF-324B5F803EF6}"/>
              </a:ext>
            </a:extLst>
          </p:cNvPr>
          <p:cNvGrpSpPr>
            <a:grpSpLocks/>
          </p:cNvGrpSpPr>
          <p:nvPr/>
        </p:nvGrpSpPr>
        <p:grpSpPr bwMode="auto">
          <a:xfrm>
            <a:off x="5664200" y="476250"/>
            <a:ext cx="4535488" cy="3384550"/>
            <a:chOff x="2790" y="300"/>
            <a:chExt cx="2857" cy="2132"/>
          </a:xfrm>
        </p:grpSpPr>
        <p:sp>
          <p:nvSpPr>
            <p:cNvPr id="15" name="Line 26">
              <a:extLst>
                <a:ext uri="{FF2B5EF4-FFF2-40B4-BE49-F238E27FC236}">
                  <a16:creationId xmlns:a16="http://schemas.microsoft.com/office/drawing/2014/main" id="{F426D31C-C09B-4364-B6C9-C30AE5B965AA}"/>
                </a:ext>
              </a:extLst>
            </p:cNvPr>
            <p:cNvSpPr>
              <a:spLocks noChangeShapeType="1"/>
            </p:cNvSpPr>
            <p:nvPr/>
          </p:nvSpPr>
          <p:spPr bwMode="auto">
            <a:xfrm flipH="1" flipV="1">
              <a:off x="4922" y="1706"/>
              <a:ext cx="362" cy="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6" name="Line 27">
              <a:extLst>
                <a:ext uri="{FF2B5EF4-FFF2-40B4-BE49-F238E27FC236}">
                  <a16:creationId xmlns:a16="http://schemas.microsoft.com/office/drawing/2014/main" id="{AC0216E7-9761-4083-B75C-17D754455A61}"/>
                </a:ext>
              </a:extLst>
            </p:cNvPr>
            <p:cNvSpPr>
              <a:spLocks noChangeShapeType="1"/>
            </p:cNvSpPr>
            <p:nvPr/>
          </p:nvSpPr>
          <p:spPr bwMode="auto">
            <a:xfrm flipH="1" flipV="1">
              <a:off x="4424" y="1250"/>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7" name="Line 28">
              <a:extLst>
                <a:ext uri="{FF2B5EF4-FFF2-40B4-BE49-F238E27FC236}">
                  <a16:creationId xmlns:a16="http://schemas.microsoft.com/office/drawing/2014/main" id="{282E08E2-D072-4CAA-B222-C366518CC045}"/>
                </a:ext>
              </a:extLst>
            </p:cNvPr>
            <p:cNvSpPr>
              <a:spLocks noChangeShapeType="1"/>
            </p:cNvSpPr>
            <p:nvPr/>
          </p:nvSpPr>
          <p:spPr bwMode="auto">
            <a:xfrm flipH="1" flipV="1">
              <a:off x="3834" y="663"/>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8" name="Line 29">
              <a:extLst>
                <a:ext uri="{FF2B5EF4-FFF2-40B4-BE49-F238E27FC236}">
                  <a16:creationId xmlns:a16="http://schemas.microsoft.com/office/drawing/2014/main" id="{879A0D97-34B4-431A-B087-83A94171AC16}"/>
                </a:ext>
              </a:extLst>
            </p:cNvPr>
            <p:cNvSpPr>
              <a:spLocks noChangeShapeType="1"/>
            </p:cNvSpPr>
            <p:nvPr/>
          </p:nvSpPr>
          <p:spPr bwMode="auto">
            <a:xfrm flipH="1">
              <a:off x="3199" y="618"/>
              <a:ext cx="318"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9" name="Oval 30">
              <a:extLst>
                <a:ext uri="{FF2B5EF4-FFF2-40B4-BE49-F238E27FC236}">
                  <a16:creationId xmlns:a16="http://schemas.microsoft.com/office/drawing/2014/main" id="{E4E33A79-F907-4886-B53B-8469F916551C}"/>
                </a:ext>
              </a:extLst>
            </p:cNvPr>
            <p:cNvSpPr>
              <a:spLocks noChangeArrowheads="1"/>
            </p:cNvSpPr>
            <p:nvPr/>
          </p:nvSpPr>
          <p:spPr bwMode="auto">
            <a:xfrm>
              <a:off x="2790" y="799"/>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13</a:t>
              </a:r>
            </a:p>
          </p:txBody>
        </p:sp>
        <p:sp>
          <p:nvSpPr>
            <p:cNvPr id="20" name="Oval 31">
              <a:extLst>
                <a:ext uri="{FF2B5EF4-FFF2-40B4-BE49-F238E27FC236}">
                  <a16:creationId xmlns:a16="http://schemas.microsoft.com/office/drawing/2014/main" id="{2187D8D7-F85A-418D-895E-62C60E234DB9}"/>
                </a:ext>
              </a:extLst>
            </p:cNvPr>
            <p:cNvSpPr>
              <a:spLocks noChangeArrowheads="1"/>
            </p:cNvSpPr>
            <p:nvPr/>
          </p:nvSpPr>
          <p:spPr bwMode="auto">
            <a:xfrm>
              <a:off x="3381" y="300"/>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2</a:t>
              </a:r>
            </a:p>
            <a:p>
              <a:pPr algn="ctr" eaLnBrk="1" hangingPunct="1">
                <a:lnSpc>
                  <a:spcPct val="80000"/>
                </a:lnSpc>
                <a:spcBef>
                  <a:spcPct val="0"/>
                </a:spcBef>
                <a:buFontTx/>
                <a:buNone/>
              </a:pPr>
              <a:r>
                <a:rPr lang="en-US" altLang="zh-CN" sz="2400">
                  <a:solidFill>
                    <a:schemeClr val="tx1"/>
                  </a:solidFill>
                </a:rPr>
                <a:t>24</a:t>
              </a:r>
            </a:p>
          </p:txBody>
        </p:sp>
        <p:sp>
          <p:nvSpPr>
            <p:cNvPr id="21" name="Oval 32">
              <a:extLst>
                <a:ext uri="{FF2B5EF4-FFF2-40B4-BE49-F238E27FC236}">
                  <a16:creationId xmlns:a16="http://schemas.microsoft.com/office/drawing/2014/main" id="{29BEA429-EE92-4EB6-8C96-C103A323EC61}"/>
                </a:ext>
              </a:extLst>
            </p:cNvPr>
            <p:cNvSpPr>
              <a:spLocks noChangeArrowheads="1"/>
            </p:cNvSpPr>
            <p:nvPr/>
          </p:nvSpPr>
          <p:spPr bwMode="auto">
            <a:xfrm>
              <a:off x="3970" y="802"/>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2</a:t>
              </a:r>
            </a:p>
            <a:p>
              <a:pPr algn="ctr" eaLnBrk="1" hangingPunct="1">
                <a:lnSpc>
                  <a:spcPct val="80000"/>
                </a:lnSpc>
                <a:spcBef>
                  <a:spcPct val="0"/>
                </a:spcBef>
                <a:buFontTx/>
                <a:buNone/>
              </a:pPr>
              <a:r>
                <a:rPr lang="en-US" altLang="zh-CN" sz="2400">
                  <a:solidFill>
                    <a:schemeClr val="tx1"/>
                  </a:solidFill>
                </a:rPr>
                <a:t>37</a:t>
              </a:r>
            </a:p>
          </p:txBody>
        </p:sp>
        <p:sp>
          <p:nvSpPr>
            <p:cNvPr id="22" name="Oval 33">
              <a:extLst>
                <a:ext uri="{FF2B5EF4-FFF2-40B4-BE49-F238E27FC236}">
                  <a16:creationId xmlns:a16="http://schemas.microsoft.com/office/drawing/2014/main" id="{13B28D8B-57D4-4F30-885D-649EB40EA9C6}"/>
                </a:ext>
              </a:extLst>
            </p:cNvPr>
            <p:cNvSpPr>
              <a:spLocks noChangeArrowheads="1"/>
            </p:cNvSpPr>
            <p:nvPr/>
          </p:nvSpPr>
          <p:spPr bwMode="auto">
            <a:xfrm>
              <a:off x="4559" y="1343"/>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53</a:t>
              </a:r>
            </a:p>
          </p:txBody>
        </p:sp>
        <p:sp>
          <p:nvSpPr>
            <p:cNvPr id="23" name="Oval 34">
              <a:extLst>
                <a:ext uri="{FF2B5EF4-FFF2-40B4-BE49-F238E27FC236}">
                  <a16:creationId xmlns:a16="http://schemas.microsoft.com/office/drawing/2014/main" id="{D97437B0-B1C2-453D-9E90-BB23A4AC1A9B}"/>
                </a:ext>
              </a:extLst>
            </p:cNvPr>
            <p:cNvSpPr>
              <a:spLocks noChangeArrowheads="1"/>
            </p:cNvSpPr>
            <p:nvPr/>
          </p:nvSpPr>
          <p:spPr bwMode="auto">
            <a:xfrm>
              <a:off x="5103" y="1888"/>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90</a:t>
              </a:r>
            </a:p>
          </p:txBody>
        </p:sp>
      </p:grpSp>
      <p:sp>
        <p:nvSpPr>
          <p:cNvPr id="24" name="Oval 38">
            <a:extLst>
              <a:ext uri="{FF2B5EF4-FFF2-40B4-BE49-F238E27FC236}">
                <a16:creationId xmlns:a16="http://schemas.microsoft.com/office/drawing/2014/main" id="{C8CD69DC-CF13-42D9-9B7B-DA8C21B1616B}"/>
              </a:ext>
            </a:extLst>
          </p:cNvPr>
          <p:cNvSpPr>
            <a:spLocks noChangeArrowheads="1"/>
          </p:cNvSpPr>
          <p:nvPr/>
        </p:nvSpPr>
        <p:spPr bwMode="auto">
          <a:xfrm>
            <a:off x="3043647" y="1084216"/>
            <a:ext cx="2416628" cy="2913017"/>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sp>
        <p:nvSpPr>
          <p:cNvPr id="25" name="Line 40">
            <a:extLst>
              <a:ext uri="{FF2B5EF4-FFF2-40B4-BE49-F238E27FC236}">
                <a16:creationId xmlns:a16="http://schemas.microsoft.com/office/drawing/2014/main" id="{D521CED3-34E5-49A1-A96C-FBDE60A20123}"/>
              </a:ext>
            </a:extLst>
          </p:cNvPr>
          <p:cNvSpPr>
            <a:spLocks noChangeShapeType="1"/>
          </p:cNvSpPr>
          <p:nvPr/>
        </p:nvSpPr>
        <p:spPr bwMode="auto">
          <a:xfrm>
            <a:off x="5880101" y="3141663"/>
            <a:ext cx="2087563"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26" name="Oval 41">
            <a:extLst>
              <a:ext uri="{FF2B5EF4-FFF2-40B4-BE49-F238E27FC236}">
                <a16:creationId xmlns:a16="http://schemas.microsoft.com/office/drawing/2014/main" id="{97268B67-AFF1-4697-8FAE-6E80234A0711}"/>
              </a:ext>
            </a:extLst>
          </p:cNvPr>
          <p:cNvSpPr>
            <a:spLocks noChangeArrowheads="1"/>
          </p:cNvSpPr>
          <p:nvPr/>
        </p:nvSpPr>
        <p:spPr bwMode="auto">
          <a:xfrm rot="2645603">
            <a:off x="6998450" y="1812998"/>
            <a:ext cx="3767492" cy="1491023"/>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grpSp>
        <p:nvGrpSpPr>
          <p:cNvPr id="27" name="Group 52">
            <a:extLst>
              <a:ext uri="{FF2B5EF4-FFF2-40B4-BE49-F238E27FC236}">
                <a16:creationId xmlns:a16="http://schemas.microsoft.com/office/drawing/2014/main" id="{35935B83-5B23-46D8-9D9B-D412FC2A2D91}"/>
              </a:ext>
            </a:extLst>
          </p:cNvPr>
          <p:cNvGrpSpPr>
            <a:grpSpLocks/>
          </p:cNvGrpSpPr>
          <p:nvPr/>
        </p:nvGrpSpPr>
        <p:grpSpPr bwMode="auto">
          <a:xfrm>
            <a:off x="4583114" y="3933825"/>
            <a:ext cx="3527425" cy="2520950"/>
            <a:chOff x="2608" y="2160"/>
            <a:chExt cx="2222" cy="1588"/>
          </a:xfrm>
        </p:grpSpPr>
        <p:sp>
          <p:nvSpPr>
            <p:cNvPr id="28" name="Line 43">
              <a:extLst>
                <a:ext uri="{FF2B5EF4-FFF2-40B4-BE49-F238E27FC236}">
                  <a16:creationId xmlns:a16="http://schemas.microsoft.com/office/drawing/2014/main" id="{BEA97FAA-54C8-437B-98E2-EE444A5C8DD2}"/>
                </a:ext>
              </a:extLst>
            </p:cNvPr>
            <p:cNvSpPr>
              <a:spLocks noChangeShapeType="1"/>
            </p:cNvSpPr>
            <p:nvPr/>
          </p:nvSpPr>
          <p:spPr bwMode="auto">
            <a:xfrm flipH="1">
              <a:off x="3515" y="2976"/>
              <a:ext cx="499" cy="4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29" name="Line 44">
              <a:extLst>
                <a:ext uri="{FF2B5EF4-FFF2-40B4-BE49-F238E27FC236}">
                  <a16:creationId xmlns:a16="http://schemas.microsoft.com/office/drawing/2014/main" id="{37EA7D0A-819A-4CDC-9AEF-FB741DFD4E6B}"/>
                </a:ext>
              </a:extLst>
            </p:cNvPr>
            <p:cNvSpPr>
              <a:spLocks noChangeShapeType="1"/>
            </p:cNvSpPr>
            <p:nvPr/>
          </p:nvSpPr>
          <p:spPr bwMode="auto">
            <a:xfrm flipH="1" flipV="1">
              <a:off x="4242" y="3110"/>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0" name="Line 45">
              <a:extLst>
                <a:ext uri="{FF2B5EF4-FFF2-40B4-BE49-F238E27FC236}">
                  <a16:creationId xmlns:a16="http://schemas.microsoft.com/office/drawing/2014/main" id="{0F69F61D-4448-4288-B9B9-57BFF3343BEA}"/>
                </a:ext>
              </a:extLst>
            </p:cNvPr>
            <p:cNvSpPr>
              <a:spLocks noChangeShapeType="1"/>
            </p:cNvSpPr>
            <p:nvPr/>
          </p:nvSpPr>
          <p:spPr bwMode="auto">
            <a:xfrm flipH="1" flipV="1">
              <a:off x="3652" y="2523"/>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1" name="Line 46">
              <a:extLst>
                <a:ext uri="{FF2B5EF4-FFF2-40B4-BE49-F238E27FC236}">
                  <a16:creationId xmlns:a16="http://schemas.microsoft.com/office/drawing/2014/main" id="{3071D502-45C8-479D-97BB-E67FBCA490D6}"/>
                </a:ext>
              </a:extLst>
            </p:cNvPr>
            <p:cNvSpPr>
              <a:spLocks noChangeShapeType="1"/>
            </p:cNvSpPr>
            <p:nvPr/>
          </p:nvSpPr>
          <p:spPr bwMode="auto">
            <a:xfrm flipH="1">
              <a:off x="3017" y="2478"/>
              <a:ext cx="318"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2" name="Oval 47">
              <a:extLst>
                <a:ext uri="{FF2B5EF4-FFF2-40B4-BE49-F238E27FC236}">
                  <a16:creationId xmlns:a16="http://schemas.microsoft.com/office/drawing/2014/main" id="{B7BAB9F8-306D-4B43-9495-A726D9C2415F}"/>
                </a:ext>
              </a:extLst>
            </p:cNvPr>
            <p:cNvSpPr>
              <a:spLocks noChangeArrowheads="1"/>
            </p:cNvSpPr>
            <p:nvPr/>
          </p:nvSpPr>
          <p:spPr bwMode="auto">
            <a:xfrm>
              <a:off x="2608" y="2659"/>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13</a:t>
              </a:r>
            </a:p>
          </p:txBody>
        </p:sp>
        <p:sp>
          <p:nvSpPr>
            <p:cNvPr id="33" name="Oval 48">
              <a:extLst>
                <a:ext uri="{FF2B5EF4-FFF2-40B4-BE49-F238E27FC236}">
                  <a16:creationId xmlns:a16="http://schemas.microsoft.com/office/drawing/2014/main" id="{33947FF1-92FD-42A2-9E09-C2E27AE86581}"/>
                </a:ext>
              </a:extLst>
            </p:cNvPr>
            <p:cNvSpPr>
              <a:spLocks noChangeArrowheads="1"/>
            </p:cNvSpPr>
            <p:nvPr/>
          </p:nvSpPr>
          <p:spPr bwMode="auto">
            <a:xfrm>
              <a:off x="3199" y="2160"/>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zh-CN" altLang="en-US" sz="2400">
                  <a:solidFill>
                    <a:schemeClr val="tx1"/>
                  </a:solidFill>
                </a:rPr>
                <a:t>－</a:t>
              </a: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24</a:t>
              </a:r>
            </a:p>
          </p:txBody>
        </p:sp>
        <p:sp>
          <p:nvSpPr>
            <p:cNvPr id="34" name="Oval 49">
              <a:extLst>
                <a:ext uri="{FF2B5EF4-FFF2-40B4-BE49-F238E27FC236}">
                  <a16:creationId xmlns:a16="http://schemas.microsoft.com/office/drawing/2014/main" id="{B9591B76-0489-48EF-9216-645E25E9CE3C}"/>
                </a:ext>
              </a:extLst>
            </p:cNvPr>
            <p:cNvSpPr>
              <a:spLocks noChangeArrowheads="1"/>
            </p:cNvSpPr>
            <p:nvPr/>
          </p:nvSpPr>
          <p:spPr bwMode="auto">
            <a:xfrm>
              <a:off x="3788" y="2662"/>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53</a:t>
              </a:r>
            </a:p>
          </p:txBody>
        </p:sp>
        <p:sp>
          <p:nvSpPr>
            <p:cNvPr id="35" name="Oval 50">
              <a:extLst>
                <a:ext uri="{FF2B5EF4-FFF2-40B4-BE49-F238E27FC236}">
                  <a16:creationId xmlns:a16="http://schemas.microsoft.com/office/drawing/2014/main" id="{0CAB3653-0055-435A-8903-C9A294878484}"/>
                </a:ext>
              </a:extLst>
            </p:cNvPr>
            <p:cNvSpPr>
              <a:spLocks noChangeArrowheads="1"/>
            </p:cNvSpPr>
            <p:nvPr/>
          </p:nvSpPr>
          <p:spPr bwMode="auto">
            <a:xfrm>
              <a:off x="3198" y="3203"/>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37</a:t>
              </a:r>
            </a:p>
          </p:txBody>
        </p:sp>
        <p:sp>
          <p:nvSpPr>
            <p:cNvPr id="36" name="Oval 51">
              <a:extLst>
                <a:ext uri="{FF2B5EF4-FFF2-40B4-BE49-F238E27FC236}">
                  <a16:creationId xmlns:a16="http://schemas.microsoft.com/office/drawing/2014/main" id="{8676DC95-1C60-4952-AF00-DA924C654613}"/>
                </a:ext>
              </a:extLst>
            </p:cNvPr>
            <p:cNvSpPr>
              <a:spLocks noChangeArrowheads="1"/>
            </p:cNvSpPr>
            <p:nvPr/>
          </p:nvSpPr>
          <p:spPr bwMode="auto">
            <a:xfrm>
              <a:off x="4286" y="3204"/>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dirty="0">
                  <a:solidFill>
                    <a:schemeClr val="tx1"/>
                  </a:solidFill>
                </a:rPr>
                <a:t>0</a:t>
              </a:r>
            </a:p>
            <a:p>
              <a:pPr algn="ctr" eaLnBrk="1" hangingPunct="1">
                <a:lnSpc>
                  <a:spcPct val="80000"/>
                </a:lnSpc>
                <a:spcBef>
                  <a:spcPct val="0"/>
                </a:spcBef>
                <a:buFontTx/>
                <a:buNone/>
              </a:pPr>
              <a:r>
                <a:rPr lang="en-US" altLang="zh-CN" sz="2400" dirty="0">
                  <a:solidFill>
                    <a:schemeClr val="tx1"/>
                  </a:solidFill>
                </a:rPr>
                <a:t>90</a:t>
              </a:r>
            </a:p>
          </p:txBody>
        </p:sp>
      </p:grpSp>
      <p:sp>
        <p:nvSpPr>
          <p:cNvPr id="37" name="Line 54">
            <a:extLst>
              <a:ext uri="{FF2B5EF4-FFF2-40B4-BE49-F238E27FC236}">
                <a16:creationId xmlns:a16="http://schemas.microsoft.com/office/drawing/2014/main" id="{E43F395F-447B-4AD7-9905-BFA49B6AE9AB}"/>
              </a:ext>
            </a:extLst>
          </p:cNvPr>
          <p:cNvSpPr>
            <a:spLocks noChangeShapeType="1"/>
          </p:cNvSpPr>
          <p:nvPr/>
        </p:nvSpPr>
        <p:spPr bwMode="auto">
          <a:xfrm flipH="1">
            <a:off x="8059783" y="3842340"/>
            <a:ext cx="906825" cy="93866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36000" bIns="72000">
            <a:spAutoFit/>
          </a:bodyPr>
          <a:lstStyle/>
          <a:p>
            <a:endParaRPr lang="zh-CN" altLang="en-US"/>
          </a:p>
        </p:txBody>
      </p:sp>
      <p:sp>
        <p:nvSpPr>
          <p:cNvPr id="38" name="Arc 37">
            <a:extLst>
              <a:ext uri="{FF2B5EF4-FFF2-40B4-BE49-F238E27FC236}">
                <a16:creationId xmlns:a16="http://schemas.microsoft.com/office/drawing/2014/main" id="{6ECC9C70-8196-42F6-B0D2-504C500C6EAB}"/>
              </a:ext>
            </a:extLst>
          </p:cNvPr>
          <p:cNvSpPr/>
          <p:nvPr/>
        </p:nvSpPr>
        <p:spPr>
          <a:xfrm rot="2086352">
            <a:off x="3990314" y="2159846"/>
            <a:ext cx="634610" cy="863600"/>
          </a:xfrm>
          <a:prstGeom prst="arc">
            <a:avLst>
              <a:gd name="adj1" fmla="val 6087357"/>
              <a:gd name="adj2" fmla="val 14805676"/>
            </a:avLst>
          </a:prstGeom>
          <a:ln w="38100">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Arc 38">
            <a:extLst>
              <a:ext uri="{FF2B5EF4-FFF2-40B4-BE49-F238E27FC236}">
                <a16:creationId xmlns:a16="http://schemas.microsoft.com/office/drawing/2014/main" id="{DDC896D5-7216-4B8F-95B5-D6CE6FF596EA}"/>
              </a:ext>
            </a:extLst>
          </p:cNvPr>
          <p:cNvSpPr/>
          <p:nvPr/>
        </p:nvSpPr>
        <p:spPr>
          <a:xfrm rot="20976040">
            <a:off x="7723863" y="1968127"/>
            <a:ext cx="726923" cy="1067217"/>
          </a:xfrm>
          <a:prstGeom prst="arc">
            <a:avLst>
              <a:gd name="adj1" fmla="val 6068774"/>
              <a:gd name="adj2" fmla="val 14805676"/>
            </a:avLst>
          </a:prstGeom>
          <a:ln w="38100">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Oval 53">
            <a:extLst>
              <a:ext uri="{FF2B5EF4-FFF2-40B4-BE49-F238E27FC236}">
                <a16:creationId xmlns:a16="http://schemas.microsoft.com/office/drawing/2014/main" id="{8FEDB591-1DEF-4869-8782-E8945138C2B3}"/>
              </a:ext>
            </a:extLst>
          </p:cNvPr>
          <p:cNvSpPr>
            <a:spLocks noChangeArrowheads="1"/>
          </p:cNvSpPr>
          <p:nvPr/>
        </p:nvSpPr>
        <p:spPr bwMode="auto">
          <a:xfrm>
            <a:off x="5356090" y="4637314"/>
            <a:ext cx="3017202" cy="2220686"/>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cxnSp>
        <p:nvCxnSpPr>
          <p:cNvPr id="41" name="Straight Connector 40">
            <a:extLst>
              <a:ext uri="{FF2B5EF4-FFF2-40B4-BE49-F238E27FC236}">
                <a16:creationId xmlns:a16="http://schemas.microsoft.com/office/drawing/2014/main" id="{7717E176-382B-4995-9F88-595C024BF3E8}"/>
              </a:ext>
            </a:extLst>
          </p:cNvPr>
          <p:cNvCxnSpPr>
            <a:cxnSpLocks/>
          </p:cNvCxnSpPr>
          <p:nvPr/>
        </p:nvCxnSpPr>
        <p:spPr>
          <a:xfrm>
            <a:off x="4596819" y="1174518"/>
            <a:ext cx="1271165" cy="13641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20A77AE-6A37-42BE-8553-A59628FA9A39}"/>
              </a:ext>
            </a:extLst>
          </p:cNvPr>
          <p:cNvCxnSpPr>
            <a:cxnSpLocks/>
          </p:cNvCxnSpPr>
          <p:nvPr/>
        </p:nvCxnSpPr>
        <p:spPr>
          <a:xfrm flipH="1">
            <a:off x="4393641" y="2542636"/>
            <a:ext cx="1470724" cy="1247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B4D4A8-BA75-49E9-B75A-D45DD673D94F}"/>
              </a:ext>
            </a:extLst>
          </p:cNvPr>
          <p:cNvCxnSpPr>
            <a:cxnSpLocks/>
          </p:cNvCxnSpPr>
          <p:nvPr/>
        </p:nvCxnSpPr>
        <p:spPr>
          <a:xfrm>
            <a:off x="8651534" y="1067975"/>
            <a:ext cx="1991934" cy="196419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8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up)">
                                      <p:cBhvr>
                                        <p:cTn id="32" dur="500"/>
                                        <p:tgtEl>
                                          <p:spTgt spid="37"/>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up)">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7" grpId="0" animBg="1"/>
      <p:bldP spid="38" grpId="0" animBg="1"/>
      <p:bldP spid="39" grpId="0" animBg="1"/>
      <p:bldP spid="4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D8F71C-4DCA-49FE-9C38-B00E26952EF9}"/>
              </a:ext>
            </a:extLst>
          </p:cNvPr>
          <p:cNvSpPr>
            <a:spLocks noGrp="1"/>
          </p:cNvSpPr>
          <p:nvPr>
            <p:ph idx="1"/>
          </p:nvPr>
        </p:nvSpPr>
        <p:spPr>
          <a:xfrm>
            <a:off x="786130" y="409619"/>
            <a:ext cx="10515600" cy="4351338"/>
          </a:xfrm>
        </p:spPr>
        <p:txBody>
          <a:bodyPr/>
          <a:lstStyle/>
          <a:p>
            <a:pPr marL="0" indent="0">
              <a:buNone/>
            </a:pPr>
            <a:r>
              <a:rPr lang="en-US" altLang="zh-CN" sz="3200" dirty="0">
                <a:solidFill>
                  <a:srgbClr val="FF0000"/>
                </a:solidFill>
              </a:rPr>
              <a:t>                            </a:t>
            </a:r>
            <a:r>
              <a:rPr lang="en-US" altLang="zh-CN" sz="3200" dirty="0"/>
              <a:t>Four Cases</a:t>
            </a:r>
            <a:r>
              <a:rPr lang="en-US" altLang="zh-CN" sz="3200" dirty="0">
                <a:solidFill>
                  <a:srgbClr val="FF0000"/>
                </a:solidFill>
              </a:rPr>
              <a:t>: LL,RR, LR,RL</a:t>
            </a:r>
          </a:p>
          <a:p>
            <a:r>
              <a:rPr lang="en-US" altLang="zh-CN" dirty="0"/>
              <a:t>LL: left node of left tree</a:t>
            </a:r>
            <a:endParaRPr lang="zh-CN" altLang="en-US" dirty="0"/>
          </a:p>
        </p:txBody>
      </p:sp>
      <p:sp>
        <p:nvSpPr>
          <p:cNvPr id="4" name="Line 4">
            <a:extLst>
              <a:ext uri="{FF2B5EF4-FFF2-40B4-BE49-F238E27FC236}">
                <a16:creationId xmlns:a16="http://schemas.microsoft.com/office/drawing/2014/main" id="{0E273B0A-A5F6-4E51-BB8C-C5A7896045E9}"/>
              </a:ext>
            </a:extLst>
          </p:cNvPr>
          <p:cNvSpPr>
            <a:spLocks noChangeShapeType="1"/>
          </p:cNvSpPr>
          <p:nvPr/>
        </p:nvSpPr>
        <p:spPr bwMode="auto">
          <a:xfrm flipH="1" flipV="1">
            <a:off x="3823018" y="3619545"/>
            <a:ext cx="349250" cy="441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5" name="Line 5">
            <a:extLst>
              <a:ext uri="{FF2B5EF4-FFF2-40B4-BE49-F238E27FC236}">
                <a16:creationId xmlns:a16="http://schemas.microsoft.com/office/drawing/2014/main" id="{5A5CF3C0-F5F0-4CAD-A6A1-59598B9D4CC3}"/>
              </a:ext>
            </a:extLst>
          </p:cNvPr>
          <p:cNvSpPr>
            <a:spLocks noChangeShapeType="1"/>
          </p:cNvSpPr>
          <p:nvPr/>
        </p:nvSpPr>
        <p:spPr bwMode="auto">
          <a:xfrm flipH="1">
            <a:off x="3156268" y="3619545"/>
            <a:ext cx="377825" cy="441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6" name="Line 6">
            <a:extLst>
              <a:ext uri="{FF2B5EF4-FFF2-40B4-BE49-F238E27FC236}">
                <a16:creationId xmlns:a16="http://schemas.microsoft.com/office/drawing/2014/main" id="{7391AAB6-4A89-4D55-9BD3-14DD167D9CDB}"/>
              </a:ext>
            </a:extLst>
          </p:cNvPr>
          <p:cNvSpPr>
            <a:spLocks noChangeShapeType="1"/>
          </p:cNvSpPr>
          <p:nvPr/>
        </p:nvSpPr>
        <p:spPr bwMode="auto">
          <a:xfrm flipH="1" flipV="1">
            <a:off x="4532630" y="2898820"/>
            <a:ext cx="503238"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 name="Line 7">
            <a:extLst>
              <a:ext uri="{FF2B5EF4-FFF2-40B4-BE49-F238E27FC236}">
                <a16:creationId xmlns:a16="http://schemas.microsoft.com/office/drawing/2014/main" id="{E11586D1-DBAF-4940-BF8A-191AC578E10B}"/>
              </a:ext>
            </a:extLst>
          </p:cNvPr>
          <p:cNvSpPr>
            <a:spLocks noChangeShapeType="1"/>
          </p:cNvSpPr>
          <p:nvPr/>
        </p:nvSpPr>
        <p:spPr bwMode="auto">
          <a:xfrm flipH="1">
            <a:off x="3740468" y="2908345"/>
            <a:ext cx="50482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8" name="Oval 8">
            <a:extLst>
              <a:ext uri="{FF2B5EF4-FFF2-40B4-BE49-F238E27FC236}">
                <a16:creationId xmlns:a16="http://schemas.microsoft.com/office/drawing/2014/main" id="{7F6075ED-3104-4F6B-ACE0-B2BB03DE37D6}"/>
              </a:ext>
            </a:extLst>
          </p:cNvPr>
          <p:cNvSpPr>
            <a:spLocks noChangeArrowheads="1"/>
          </p:cNvSpPr>
          <p:nvPr/>
        </p:nvSpPr>
        <p:spPr bwMode="auto">
          <a:xfrm>
            <a:off x="3318193" y="3190920"/>
            <a:ext cx="709612" cy="73025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000">
                <a:solidFill>
                  <a:schemeClr val="tx1"/>
                </a:solidFill>
              </a:rPr>
              <a:t>1</a:t>
            </a:r>
          </a:p>
          <a:p>
            <a:pPr algn="ctr" eaLnBrk="1" hangingPunct="1">
              <a:lnSpc>
                <a:spcPct val="80000"/>
              </a:lnSpc>
              <a:spcBef>
                <a:spcPct val="0"/>
              </a:spcBef>
              <a:buFontTx/>
              <a:buNone/>
            </a:pPr>
            <a:r>
              <a:rPr lang="en-US" altLang="zh-CN" sz="2000">
                <a:solidFill>
                  <a:schemeClr val="tx1"/>
                </a:solidFill>
              </a:rPr>
              <a:t>B</a:t>
            </a:r>
          </a:p>
        </p:txBody>
      </p:sp>
      <p:sp>
        <p:nvSpPr>
          <p:cNvPr id="9" name="Oval 9">
            <a:extLst>
              <a:ext uri="{FF2B5EF4-FFF2-40B4-BE49-F238E27FC236}">
                <a16:creationId xmlns:a16="http://schemas.microsoft.com/office/drawing/2014/main" id="{23D5114F-F7A6-4730-AD13-57C7BE916F65}"/>
              </a:ext>
            </a:extLst>
          </p:cNvPr>
          <p:cNvSpPr>
            <a:spLocks noChangeArrowheads="1"/>
          </p:cNvSpPr>
          <p:nvPr/>
        </p:nvSpPr>
        <p:spPr bwMode="auto">
          <a:xfrm>
            <a:off x="4027805" y="2467020"/>
            <a:ext cx="708025" cy="73025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000">
                <a:solidFill>
                  <a:schemeClr val="tx1"/>
                </a:solidFill>
              </a:rPr>
              <a:t>2</a:t>
            </a:r>
          </a:p>
          <a:p>
            <a:pPr algn="ctr" eaLnBrk="1" hangingPunct="1">
              <a:lnSpc>
                <a:spcPct val="80000"/>
              </a:lnSpc>
              <a:spcBef>
                <a:spcPct val="0"/>
              </a:spcBef>
              <a:buFontTx/>
              <a:buNone/>
            </a:pPr>
            <a:r>
              <a:rPr lang="en-US" altLang="zh-CN" sz="2000">
                <a:solidFill>
                  <a:schemeClr val="tx1"/>
                </a:solidFill>
              </a:rPr>
              <a:t>A</a:t>
            </a:r>
          </a:p>
        </p:txBody>
      </p:sp>
      <p:sp>
        <p:nvSpPr>
          <p:cNvPr id="10" name="Rectangle 12" descr="轮廓式菱形">
            <a:extLst>
              <a:ext uri="{FF2B5EF4-FFF2-40B4-BE49-F238E27FC236}">
                <a16:creationId xmlns:a16="http://schemas.microsoft.com/office/drawing/2014/main" id="{5E011719-3D4C-4812-BA50-28DA8806C2C8}"/>
              </a:ext>
            </a:extLst>
          </p:cNvPr>
          <p:cNvSpPr>
            <a:spLocks noChangeArrowheads="1"/>
          </p:cNvSpPr>
          <p:nvPr/>
        </p:nvSpPr>
        <p:spPr bwMode="auto">
          <a:xfrm>
            <a:off x="2868930" y="5653132"/>
            <a:ext cx="576263" cy="360363"/>
          </a:xfrm>
          <a:prstGeom prst="rect">
            <a:avLst/>
          </a:prstGeom>
          <a:pattFill prst="openDmnd">
            <a:fgClr>
              <a:srgbClr val="FF0000"/>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sp>
        <p:nvSpPr>
          <p:cNvPr id="11" name="Line 13">
            <a:extLst>
              <a:ext uri="{FF2B5EF4-FFF2-40B4-BE49-F238E27FC236}">
                <a16:creationId xmlns:a16="http://schemas.microsoft.com/office/drawing/2014/main" id="{465459EE-5295-42BB-B8F4-A58DC4084A6D}"/>
              </a:ext>
            </a:extLst>
          </p:cNvPr>
          <p:cNvSpPr>
            <a:spLocks noChangeShapeType="1"/>
          </p:cNvSpPr>
          <p:nvPr/>
        </p:nvSpPr>
        <p:spPr bwMode="auto">
          <a:xfrm flipV="1">
            <a:off x="5423218" y="3330620"/>
            <a:ext cx="4762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2" name="Line 14">
            <a:extLst>
              <a:ext uri="{FF2B5EF4-FFF2-40B4-BE49-F238E27FC236}">
                <a16:creationId xmlns:a16="http://schemas.microsoft.com/office/drawing/2014/main" id="{0B22E837-593F-4B40-B38D-AF098AEB5AF5}"/>
              </a:ext>
            </a:extLst>
          </p:cNvPr>
          <p:cNvSpPr>
            <a:spLocks noChangeShapeType="1"/>
          </p:cNvSpPr>
          <p:nvPr/>
        </p:nvSpPr>
        <p:spPr bwMode="auto">
          <a:xfrm flipV="1">
            <a:off x="5423218" y="4772070"/>
            <a:ext cx="4762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3" name="Line 15">
            <a:extLst>
              <a:ext uri="{FF2B5EF4-FFF2-40B4-BE49-F238E27FC236}">
                <a16:creationId xmlns:a16="http://schemas.microsoft.com/office/drawing/2014/main" id="{C464FD6A-CE4D-4001-8F0D-57A5941BA476}"/>
              </a:ext>
            </a:extLst>
          </p:cNvPr>
          <p:cNvSpPr>
            <a:spLocks noChangeShapeType="1"/>
          </p:cNvSpPr>
          <p:nvPr/>
        </p:nvSpPr>
        <p:spPr bwMode="auto">
          <a:xfrm>
            <a:off x="5683568" y="3403645"/>
            <a:ext cx="11112" cy="13684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4" name="Text Box 17">
            <a:extLst>
              <a:ext uri="{FF2B5EF4-FFF2-40B4-BE49-F238E27FC236}">
                <a16:creationId xmlns:a16="http://schemas.microsoft.com/office/drawing/2014/main" id="{A9ACBC87-812A-414F-8A1C-E66702447BE4}"/>
              </a:ext>
            </a:extLst>
          </p:cNvPr>
          <p:cNvSpPr txBox="1">
            <a:spLocks noChangeArrowheads="1"/>
          </p:cNvSpPr>
          <p:nvPr/>
        </p:nvSpPr>
        <p:spPr bwMode="auto">
          <a:xfrm>
            <a:off x="5402580" y="3919582"/>
            <a:ext cx="641350" cy="412750"/>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000">
                <a:solidFill>
                  <a:schemeClr val="tx1"/>
                </a:solidFill>
              </a:rPr>
              <a:t>h-1</a:t>
            </a:r>
          </a:p>
        </p:txBody>
      </p:sp>
      <p:sp>
        <p:nvSpPr>
          <p:cNvPr id="15" name="Rectangle 24">
            <a:extLst>
              <a:ext uri="{FF2B5EF4-FFF2-40B4-BE49-F238E27FC236}">
                <a16:creationId xmlns:a16="http://schemas.microsoft.com/office/drawing/2014/main" id="{BE6238A9-8753-4012-8D8C-9374BA004219}"/>
              </a:ext>
            </a:extLst>
          </p:cNvPr>
          <p:cNvSpPr>
            <a:spLocks noChangeArrowheads="1"/>
          </p:cNvSpPr>
          <p:nvPr/>
        </p:nvSpPr>
        <p:spPr bwMode="auto">
          <a:xfrm>
            <a:off x="2873693" y="4051345"/>
            <a:ext cx="577850" cy="1425575"/>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B</a:t>
            </a:r>
            <a:r>
              <a:rPr lang="en-US" altLang="zh-CN" sz="2400" baseline="-25000">
                <a:solidFill>
                  <a:schemeClr val="tx1"/>
                </a:solidFill>
              </a:rPr>
              <a:t>L</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sp>
        <p:nvSpPr>
          <p:cNvPr id="16" name="Line 25">
            <a:extLst>
              <a:ext uri="{FF2B5EF4-FFF2-40B4-BE49-F238E27FC236}">
                <a16:creationId xmlns:a16="http://schemas.microsoft.com/office/drawing/2014/main" id="{1964A544-8883-43E0-90F1-3DF63CBAF124}"/>
              </a:ext>
            </a:extLst>
          </p:cNvPr>
          <p:cNvSpPr>
            <a:spLocks noChangeShapeType="1"/>
          </p:cNvSpPr>
          <p:nvPr/>
        </p:nvSpPr>
        <p:spPr bwMode="auto">
          <a:xfrm flipV="1">
            <a:off x="2241868" y="4051345"/>
            <a:ext cx="49688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7" name="Line 26">
            <a:extLst>
              <a:ext uri="{FF2B5EF4-FFF2-40B4-BE49-F238E27FC236}">
                <a16:creationId xmlns:a16="http://schemas.microsoft.com/office/drawing/2014/main" id="{CA3EF82D-09DB-4C35-8931-492516E91007}"/>
              </a:ext>
            </a:extLst>
          </p:cNvPr>
          <p:cNvSpPr>
            <a:spLocks noChangeShapeType="1"/>
          </p:cNvSpPr>
          <p:nvPr/>
        </p:nvSpPr>
        <p:spPr bwMode="auto">
          <a:xfrm flipV="1">
            <a:off x="2241868" y="5491207"/>
            <a:ext cx="49688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8" name="Line 27">
            <a:extLst>
              <a:ext uri="{FF2B5EF4-FFF2-40B4-BE49-F238E27FC236}">
                <a16:creationId xmlns:a16="http://schemas.microsoft.com/office/drawing/2014/main" id="{B5203C34-DD99-432D-8776-D17E4E6D007D}"/>
              </a:ext>
            </a:extLst>
          </p:cNvPr>
          <p:cNvSpPr>
            <a:spLocks noChangeShapeType="1"/>
          </p:cNvSpPr>
          <p:nvPr/>
        </p:nvSpPr>
        <p:spPr bwMode="auto">
          <a:xfrm flipH="1">
            <a:off x="2460943" y="4122782"/>
            <a:ext cx="0" cy="12969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9" name="Text Box 28">
            <a:extLst>
              <a:ext uri="{FF2B5EF4-FFF2-40B4-BE49-F238E27FC236}">
                <a16:creationId xmlns:a16="http://schemas.microsoft.com/office/drawing/2014/main" id="{CB520E91-4334-4726-9134-D709897D8B9A}"/>
              </a:ext>
            </a:extLst>
          </p:cNvPr>
          <p:cNvSpPr txBox="1">
            <a:spLocks noChangeArrowheads="1"/>
          </p:cNvSpPr>
          <p:nvPr/>
        </p:nvSpPr>
        <p:spPr bwMode="auto">
          <a:xfrm>
            <a:off x="2100580" y="4554582"/>
            <a:ext cx="641350" cy="412750"/>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000">
                <a:solidFill>
                  <a:schemeClr val="tx1"/>
                </a:solidFill>
              </a:rPr>
              <a:t>h-1</a:t>
            </a:r>
          </a:p>
        </p:txBody>
      </p:sp>
      <p:sp>
        <p:nvSpPr>
          <p:cNvPr id="21" name="Line 49">
            <a:extLst>
              <a:ext uri="{FF2B5EF4-FFF2-40B4-BE49-F238E27FC236}">
                <a16:creationId xmlns:a16="http://schemas.microsoft.com/office/drawing/2014/main" id="{598D65DF-35C5-4B20-8F4D-F4DF1C7BDC6D}"/>
              </a:ext>
            </a:extLst>
          </p:cNvPr>
          <p:cNvSpPr>
            <a:spLocks noChangeShapeType="1"/>
          </p:cNvSpPr>
          <p:nvPr/>
        </p:nvSpPr>
        <p:spPr bwMode="auto">
          <a:xfrm>
            <a:off x="6292772" y="3340145"/>
            <a:ext cx="1055687"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23" name="Rectangle 53">
            <a:extLst>
              <a:ext uri="{FF2B5EF4-FFF2-40B4-BE49-F238E27FC236}">
                <a16:creationId xmlns:a16="http://schemas.microsoft.com/office/drawing/2014/main" id="{D046FB86-21A1-46F4-B680-F2C2FA7BD9D4}"/>
              </a:ext>
            </a:extLst>
          </p:cNvPr>
          <p:cNvSpPr>
            <a:spLocks noChangeArrowheads="1"/>
          </p:cNvSpPr>
          <p:nvPr/>
        </p:nvSpPr>
        <p:spPr bwMode="auto">
          <a:xfrm>
            <a:off x="3892868" y="4059282"/>
            <a:ext cx="577850" cy="1425575"/>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B</a:t>
            </a:r>
            <a:r>
              <a:rPr lang="en-US" altLang="zh-CN" sz="2400" baseline="-25000">
                <a:solidFill>
                  <a:schemeClr val="tx1"/>
                </a:solidFill>
              </a:rPr>
              <a:t>R</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sp>
        <p:nvSpPr>
          <p:cNvPr id="24" name="Rectangle 54">
            <a:extLst>
              <a:ext uri="{FF2B5EF4-FFF2-40B4-BE49-F238E27FC236}">
                <a16:creationId xmlns:a16="http://schemas.microsoft.com/office/drawing/2014/main" id="{AF58CBC9-00A9-40DD-B7C5-C0DC43DEB8FB}"/>
              </a:ext>
            </a:extLst>
          </p:cNvPr>
          <p:cNvSpPr>
            <a:spLocks noChangeArrowheads="1"/>
          </p:cNvSpPr>
          <p:nvPr/>
        </p:nvSpPr>
        <p:spPr bwMode="auto">
          <a:xfrm>
            <a:off x="4758055" y="3346495"/>
            <a:ext cx="577850" cy="1425575"/>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A</a:t>
            </a:r>
            <a:r>
              <a:rPr lang="en-US" altLang="zh-CN" sz="2400" baseline="-25000">
                <a:solidFill>
                  <a:schemeClr val="tx1"/>
                </a:solidFill>
              </a:rPr>
              <a:t>R</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grpSp>
        <p:nvGrpSpPr>
          <p:cNvPr id="25" name="Group 59">
            <a:extLst>
              <a:ext uri="{FF2B5EF4-FFF2-40B4-BE49-F238E27FC236}">
                <a16:creationId xmlns:a16="http://schemas.microsoft.com/office/drawing/2014/main" id="{1343A867-9A80-4447-95EA-25B5FB86B397}"/>
              </a:ext>
            </a:extLst>
          </p:cNvPr>
          <p:cNvGrpSpPr>
            <a:grpSpLocks/>
          </p:cNvGrpSpPr>
          <p:nvPr/>
        </p:nvGrpSpPr>
        <p:grpSpPr bwMode="auto">
          <a:xfrm>
            <a:off x="7566343" y="2322557"/>
            <a:ext cx="2752725" cy="3176588"/>
            <a:chOff x="3787" y="1570"/>
            <a:chExt cx="1734" cy="2001"/>
          </a:xfrm>
        </p:grpSpPr>
        <p:sp>
          <p:nvSpPr>
            <p:cNvPr id="26" name="Line 31">
              <a:extLst>
                <a:ext uri="{FF2B5EF4-FFF2-40B4-BE49-F238E27FC236}">
                  <a16:creationId xmlns:a16="http://schemas.microsoft.com/office/drawing/2014/main" id="{B567018B-0159-4881-A156-F670520C5863}"/>
                </a:ext>
              </a:extLst>
            </p:cNvPr>
            <p:cNvSpPr>
              <a:spLocks noChangeShapeType="1"/>
            </p:cNvSpPr>
            <p:nvPr/>
          </p:nvSpPr>
          <p:spPr bwMode="auto">
            <a:xfrm flipH="1" flipV="1">
              <a:off x="4614" y="1933"/>
              <a:ext cx="277" cy="22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27" name="Line 32">
              <a:extLst>
                <a:ext uri="{FF2B5EF4-FFF2-40B4-BE49-F238E27FC236}">
                  <a16:creationId xmlns:a16="http://schemas.microsoft.com/office/drawing/2014/main" id="{70579FB8-E9B0-4031-AAC2-569509203C39}"/>
                </a:ext>
              </a:extLst>
            </p:cNvPr>
            <p:cNvSpPr>
              <a:spLocks noChangeShapeType="1"/>
            </p:cNvSpPr>
            <p:nvPr/>
          </p:nvSpPr>
          <p:spPr bwMode="auto">
            <a:xfrm flipH="1">
              <a:off x="3979" y="1842"/>
              <a:ext cx="408" cy="4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28" name="Line 33">
              <a:extLst>
                <a:ext uri="{FF2B5EF4-FFF2-40B4-BE49-F238E27FC236}">
                  <a16:creationId xmlns:a16="http://schemas.microsoft.com/office/drawing/2014/main" id="{7C9C3A00-1D4A-4B34-B3F2-09CA8AE0691D}"/>
                </a:ext>
              </a:extLst>
            </p:cNvPr>
            <p:cNvSpPr>
              <a:spLocks noChangeShapeType="1"/>
            </p:cNvSpPr>
            <p:nvPr/>
          </p:nvSpPr>
          <p:spPr bwMode="auto">
            <a:xfrm flipH="1" flipV="1">
              <a:off x="5074" y="2387"/>
              <a:ext cx="226" cy="2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29" name="Line 34">
              <a:extLst>
                <a:ext uri="{FF2B5EF4-FFF2-40B4-BE49-F238E27FC236}">
                  <a16:creationId xmlns:a16="http://schemas.microsoft.com/office/drawing/2014/main" id="{E393DDDC-2658-48F5-885B-B72F2593F152}"/>
                </a:ext>
              </a:extLst>
            </p:cNvPr>
            <p:cNvSpPr>
              <a:spLocks noChangeShapeType="1"/>
            </p:cNvSpPr>
            <p:nvPr/>
          </p:nvSpPr>
          <p:spPr bwMode="auto">
            <a:xfrm flipH="1">
              <a:off x="4665" y="2387"/>
              <a:ext cx="227"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0" name="Oval 35">
              <a:extLst>
                <a:ext uri="{FF2B5EF4-FFF2-40B4-BE49-F238E27FC236}">
                  <a16:creationId xmlns:a16="http://schemas.microsoft.com/office/drawing/2014/main" id="{F0407527-0B1A-417F-AECD-2510B57ED183}"/>
                </a:ext>
              </a:extLst>
            </p:cNvPr>
            <p:cNvSpPr>
              <a:spLocks noChangeArrowheads="1"/>
            </p:cNvSpPr>
            <p:nvPr/>
          </p:nvSpPr>
          <p:spPr bwMode="auto">
            <a:xfrm>
              <a:off x="4257" y="1570"/>
              <a:ext cx="447" cy="46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000">
                  <a:solidFill>
                    <a:schemeClr val="tx1"/>
                  </a:solidFill>
                </a:rPr>
                <a:t>0</a:t>
              </a:r>
            </a:p>
            <a:p>
              <a:pPr algn="ctr" eaLnBrk="1" hangingPunct="1">
                <a:lnSpc>
                  <a:spcPct val="80000"/>
                </a:lnSpc>
                <a:spcBef>
                  <a:spcPct val="0"/>
                </a:spcBef>
                <a:buFontTx/>
                <a:buNone/>
              </a:pPr>
              <a:r>
                <a:rPr lang="en-US" altLang="zh-CN" sz="2000">
                  <a:solidFill>
                    <a:schemeClr val="tx1"/>
                  </a:solidFill>
                </a:rPr>
                <a:t>B</a:t>
              </a:r>
            </a:p>
          </p:txBody>
        </p:sp>
        <p:sp>
          <p:nvSpPr>
            <p:cNvPr id="31" name="Oval 36">
              <a:extLst>
                <a:ext uri="{FF2B5EF4-FFF2-40B4-BE49-F238E27FC236}">
                  <a16:creationId xmlns:a16="http://schemas.microsoft.com/office/drawing/2014/main" id="{9CFD8798-7498-4075-88FA-3B0A3DEF70FC}"/>
                </a:ext>
              </a:extLst>
            </p:cNvPr>
            <p:cNvSpPr>
              <a:spLocks noChangeArrowheads="1"/>
            </p:cNvSpPr>
            <p:nvPr/>
          </p:nvSpPr>
          <p:spPr bwMode="auto">
            <a:xfrm>
              <a:off x="4756" y="2109"/>
              <a:ext cx="446" cy="46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000">
                  <a:solidFill>
                    <a:schemeClr val="tx1"/>
                  </a:solidFill>
                </a:rPr>
                <a:t>0</a:t>
              </a:r>
            </a:p>
            <a:p>
              <a:pPr algn="ctr" eaLnBrk="1" hangingPunct="1">
                <a:lnSpc>
                  <a:spcPct val="80000"/>
                </a:lnSpc>
                <a:spcBef>
                  <a:spcPct val="0"/>
                </a:spcBef>
                <a:buFontTx/>
                <a:buNone/>
              </a:pPr>
              <a:r>
                <a:rPr lang="en-US" altLang="zh-CN" sz="2000">
                  <a:solidFill>
                    <a:schemeClr val="tx1"/>
                  </a:solidFill>
                </a:rPr>
                <a:t>A</a:t>
              </a:r>
            </a:p>
          </p:txBody>
        </p:sp>
        <p:sp>
          <p:nvSpPr>
            <p:cNvPr id="32" name="Rectangle 55" descr="轮廓式菱形">
              <a:extLst>
                <a:ext uri="{FF2B5EF4-FFF2-40B4-BE49-F238E27FC236}">
                  <a16:creationId xmlns:a16="http://schemas.microsoft.com/office/drawing/2014/main" id="{49B21860-2F53-427E-95BD-FBD0A93AD31D}"/>
                </a:ext>
              </a:extLst>
            </p:cNvPr>
            <p:cNvSpPr>
              <a:spLocks noChangeArrowheads="1"/>
            </p:cNvSpPr>
            <p:nvPr/>
          </p:nvSpPr>
          <p:spPr bwMode="auto">
            <a:xfrm>
              <a:off x="3787" y="3339"/>
              <a:ext cx="363" cy="227"/>
            </a:xfrm>
            <a:prstGeom prst="rect">
              <a:avLst/>
            </a:prstGeom>
            <a:pattFill prst="openDmnd">
              <a:fgClr>
                <a:srgbClr val="FF0000"/>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sp>
          <p:nvSpPr>
            <p:cNvPr id="33" name="Rectangle 56">
              <a:extLst>
                <a:ext uri="{FF2B5EF4-FFF2-40B4-BE49-F238E27FC236}">
                  <a16:creationId xmlns:a16="http://schemas.microsoft.com/office/drawing/2014/main" id="{1816B89A-D316-44E4-AE94-33E95E3FBBF5}"/>
                </a:ext>
              </a:extLst>
            </p:cNvPr>
            <p:cNvSpPr>
              <a:spLocks noChangeArrowheads="1"/>
            </p:cNvSpPr>
            <p:nvPr/>
          </p:nvSpPr>
          <p:spPr bwMode="auto">
            <a:xfrm>
              <a:off x="3790" y="2330"/>
              <a:ext cx="364"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B</a:t>
              </a:r>
              <a:r>
                <a:rPr lang="en-US" altLang="zh-CN" sz="2400" baseline="-25000">
                  <a:solidFill>
                    <a:schemeClr val="tx1"/>
                  </a:solidFill>
                </a:rPr>
                <a:t>L</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sp>
          <p:nvSpPr>
            <p:cNvPr id="34" name="Rectangle 57">
              <a:extLst>
                <a:ext uri="{FF2B5EF4-FFF2-40B4-BE49-F238E27FC236}">
                  <a16:creationId xmlns:a16="http://schemas.microsoft.com/office/drawing/2014/main" id="{AC079EB5-70FB-4D82-8A36-6F3E8D03F82C}"/>
                </a:ext>
              </a:extLst>
            </p:cNvPr>
            <p:cNvSpPr>
              <a:spLocks noChangeArrowheads="1"/>
            </p:cNvSpPr>
            <p:nvPr/>
          </p:nvSpPr>
          <p:spPr bwMode="auto">
            <a:xfrm>
              <a:off x="4478" y="2659"/>
              <a:ext cx="364"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B</a:t>
              </a:r>
              <a:r>
                <a:rPr lang="en-US" altLang="zh-CN" sz="2400" baseline="-25000">
                  <a:solidFill>
                    <a:schemeClr val="tx1"/>
                  </a:solidFill>
                </a:rPr>
                <a:t>R</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sp>
          <p:nvSpPr>
            <p:cNvPr id="35" name="Rectangle 58">
              <a:extLst>
                <a:ext uri="{FF2B5EF4-FFF2-40B4-BE49-F238E27FC236}">
                  <a16:creationId xmlns:a16="http://schemas.microsoft.com/office/drawing/2014/main" id="{626E4658-215C-42ED-9C6F-5BAC5BDE793B}"/>
                </a:ext>
              </a:extLst>
            </p:cNvPr>
            <p:cNvSpPr>
              <a:spLocks noChangeArrowheads="1"/>
            </p:cNvSpPr>
            <p:nvPr/>
          </p:nvSpPr>
          <p:spPr bwMode="auto">
            <a:xfrm>
              <a:off x="5157" y="2673"/>
              <a:ext cx="364"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A</a:t>
              </a:r>
              <a:r>
                <a:rPr lang="en-US" altLang="zh-CN" sz="2400" baseline="-25000">
                  <a:solidFill>
                    <a:schemeClr val="tx1"/>
                  </a:solidFill>
                </a:rPr>
                <a:t>R</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grpSp>
      <p:sp>
        <p:nvSpPr>
          <p:cNvPr id="36" name="文本框 35">
            <a:extLst>
              <a:ext uri="{FF2B5EF4-FFF2-40B4-BE49-F238E27FC236}">
                <a16:creationId xmlns:a16="http://schemas.microsoft.com/office/drawing/2014/main" id="{014B9A23-A6F9-4548-99DE-217089A1B1A7}"/>
              </a:ext>
            </a:extLst>
          </p:cNvPr>
          <p:cNvSpPr txBox="1"/>
          <p:nvPr/>
        </p:nvSpPr>
        <p:spPr>
          <a:xfrm>
            <a:off x="5713398" y="2692698"/>
            <a:ext cx="2474913" cy="523220"/>
          </a:xfrm>
          <a:prstGeom prst="rect">
            <a:avLst/>
          </a:prstGeom>
          <a:noFill/>
        </p:spPr>
        <p:txBody>
          <a:bodyPr wrap="square" rtlCol="0">
            <a:spAutoFit/>
          </a:bodyPr>
          <a:lstStyle/>
          <a:p>
            <a:r>
              <a:rPr lang="en-US" altLang="zh-CN" sz="2800" dirty="0"/>
              <a:t>Right rotation</a:t>
            </a:r>
            <a:endParaRPr lang="zh-CN" altLang="en-US" sz="2800" dirty="0"/>
          </a:p>
        </p:txBody>
      </p:sp>
      <p:sp>
        <p:nvSpPr>
          <p:cNvPr id="37" name="弧形 36">
            <a:extLst>
              <a:ext uri="{FF2B5EF4-FFF2-40B4-BE49-F238E27FC236}">
                <a16:creationId xmlns:a16="http://schemas.microsoft.com/office/drawing/2014/main" id="{B02AC72E-9BCA-47FE-BA7E-4D10FFDC5C6F}"/>
              </a:ext>
            </a:extLst>
          </p:cNvPr>
          <p:cNvSpPr/>
          <p:nvPr/>
        </p:nvSpPr>
        <p:spPr>
          <a:xfrm rot="2960830">
            <a:off x="3191477" y="2804002"/>
            <a:ext cx="1104293" cy="1343563"/>
          </a:xfrm>
          <a:prstGeom prst="arc">
            <a:avLst>
              <a:gd name="adj1" fmla="val 17075711"/>
              <a:gd name="adj2" fmla="val 258083"/>
            </a:avLst>
          </a:prstGeom>
          <a:ln w="38100">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8" name="Straight Connector 37">
            <a:extLst>
              <a:ext uri="{FF2B5EF4-FFF2-40B4-BE49-F238E27FC236}">
                <a16:creationId xmlns:a16="http://schemas.microsoft.com/office/drawing/2014/main" id="{969CCE4E-69FA-4921-89D9-45D6C88F8B89}"/>
              </a:ext>
            </a:extLst>
          </p:cNvPr>
          <p:cNvCxnSpPr>
            <a:cxnSpLocks/>
          </p:cNvCxnSpPr>
          <p:nvPr/>
        </p:nvCxnSpPr>
        <p:spPr>
          <a:xfrm flipH="1">
            <a:off x="2551431" y="2379815"/>
            <a:ext cx="1496756" cy="139507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A6CCECD-7F2A-45A1-97FE-6A9B1B3061C4}"/>
              </a:ext>
            </a:extLst>
          </p:cNvPr>
          <p:cNvSpPr txBox="1"/>
          <p:nvPr/>
        </p:nvSpPr>
        <p:spPr>
          <a:xfrm>
            <a:off x="3299809" y="2281519"/>
            <a:ext cx="394328" cy="523220"/>
          </a:xfrm>
          <a:prstGeom prst="rect">
            <a:avLst/>
          </a:prstGeom>
          <a:noFill/>
        </p:spPr>
        <p:txBody>
          <a:bodyPr wrap="square" rtlCol="0">
            <a:spAutoFit/>
          </a:bodyPr>
          <a:lstStyle/>
          <a:p>
            <a:r>
              <a:rPr lang="en-US" altLang="zh-CN" sz="2800" dirty="0"/>
              <a:t>L</a:t>
            </a:r>
            <a:endParaRPr lang="zh-CN" altLang="en-US" sz="2800" dirty="0"/>
          </a:p>
        </p:txBody>
      </p:sp>
      <p:sp>
        <p:nvSpPr>
          <p:cNvPr id="41" name="TextBox 40">
            <a:extLst>
              <a:ext uri="{FF2B5EF4-FFF2-40B4-BE49-F238E27FC236}">
                <a16:creationId xmlns:a16="http://schemas.microsoft.com/office/drawing/2014/main" id="{8A586F90-1F3F-4493-A43E-49E14B590058}"/>
              </a:ext>
            </a:extLst>
          </p:cNvPr>
          <p:cNvSpPr txBox="1"/>
          <p:nvPr/>
        </p:nvSpPr>
        <p:spPr>
          <a:xfrm>
            <a:off x="2623827" y="2935660"/>
            <a:ext cx="394328" cy="523220"/>
          </a:xfrm>
          <a:prstGeom prst="rect">
            <a:avLst/>
          </a:prstGeom>
          <a:noFill/>
        </p:spPr>
        <p:txBody>
          <a:bodyPr wrap="square" rtlCol="0">
            <a:spAutoFit/>
          </a:bodyPr>
          <a:lstStyle/>
          <a:p>
            <a:r>
              <a:rPr lang="en-US" altLang="zh-CN" sz="2800" dirty="0"/>
              <a:t>L</a:t>
            </a:r>
            <a:endParaRPr lang="zh-CN" altLang="en-US" sz="2800" dirty="0"/>
          </a:p>
        </p:txBody>
      </p:sp>
      <p:sp>
        <p:nvSpPr>
          <p:cNvPr id="42" name="TextBox 41">
            <a:extLst>
              <a:ext uri="{FF2B5EF4-FFF2-40B4-BE49-F238E27FC236}">
                <a16:creationId xmlns:a16="http://schemas.microsoft.com/office/drawing/2014/main" id="{993856B6-EE3F-489F-82B8-5E9D91788E29}"/>
              </a:ext>
            </a:extLst>
          </p:cNvPr>
          <p:cNvSpPr txBox="1"/>
          <p:nvPr/>
        </p:nvSpPr>
        <p:spPr>
          <a:xfrm>
            <a:off x="1660566" y="6132865"/>
            <a:ext cx="8870867" cy="534626"/>
          </a:xfrm>
          <a:prstGeom prst="rect">
            <a:avLst/>
          </a:prstGeom>
          <a:noFill/>
        </p:spPr>
        <p:txBody>
          <a:bodyPr wrap="square" rtlCol="0">
            <a:spAutoFit/>
          </a:bodyPr>
          <a:lstStyle/>
          <a:p>
            <a:r>
              <a:rPr lang="en-US" altLang="zh-CN" sz="2800" dirty="0">
                <a:latin typeface="Roboto" panose="02000000000000000000" pitchFamily="2" charset="0"/>
                <a:ea typeface="Roboto" panose="02000000000000000000" pitchFamily="2" charset="0"/>
              </a:rPr>
              <a:t>The right subtree of B  become the left subtree of A</a:t>
            </a:r>
            <a:endParaRPr lang="zh-CN" altLang="en-US" sz="2800" dirty="0">
              <a:latin typeface="Roboto" panose="02000000000000000000" pitchFamily="2" charset="0"/>
            </a:endParaRPr>
          </a:p>
        </p:txBody>
      </p:sp>
    </p:spTree>
    <p:extLst>
      <p:ext uri="{BB962C8B-B14F-4D97-AF65-F5344CB8AC3E}">
        <p14:creationId xmlns:p14="http://schemas.microsoft.com/office/powerpoint/2010/main" val="62509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6" grpId="0"/>
      <p:bldP spid="37" grpId="0" animBg="1"/>
      <p:bldP spid="40" grpId="0"/>
      <p:bldP spid="4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754E03-718D-4FAF-82AD-6BAEFFB31D81}"/>
              </a:ext>
            </a:extLst>
          </p:cNvPr>
          <p:cNvSpPr>
            <a:spLocks noGrp="1"/>
          </p:cNvSpPr>
          <p:nvPr>
            <p:ph idx="1"/>
          </p:nvPr>
        </p:nvSpPr>
        <p:spPr>
          <a:xfrm>
            <a:off x="838200" y="562882"/>
            <a:ext cx="10515600" cy="4351338"/>
          </a:xfrm>
        </p:spPr>
        <p:txBody>
          <a:bodyPr/>
          <a:lstStyle/>
          <a:p>
            <a:r>
              <a:rPr lang="en-US" altLang="zh-CN" dirty="0"/>
              <a:t>RR: right node of right tree</a:t>
            </a:r>
            <a:endParaRPr lang="zh-CN" altLang="en-US" dirty="0"/>
          </a:p>
          <a:p>
            <a:endParaRPr lang="zh-CN" altLang="en-US" dirty="0"/>
          </a:p>
        </p:txBody>
      </p:sp>
      <p:sp>
        <p:nvSpPr>
          <p:cNvPr id="5" name="Line 21">
            <a:extLst>
              <a:ext uri="{FF2B5EF4-FFF2-40B4-BE49-F238E27FC236}">
                <a16:creationId xmlns:a16="http://schemas.microsoft.com/office/drawing/2014/main" id="{F44AC131-6318-41A1-A1EE-883DF0939B69}"/>
              </a:ext>
            </a:extLst>
          </p:cNvPr>
          <p:cNvSpPr>
            <a:spLocks noChangeShapeType="1"/>
          </p:cNvSpPr>
          <p:nvPr/>
        </p:nvSpPr>
        <p:spPr bwMode="auto">
          <a:xfrm>
            <a:off x="6151836" y="3485107"/>
            <a:ext cx="1055687"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14" name="Rectangle 10" descr="轮廓式菱形">
            <a:extLst>
              <a:ext uri="{FF2B5EF4-FFF2-40B4-BE49-F238E27FC236}">
                <a16:creationId xmlns:a16="http://schemas.microsoft.com/office/drawing/2014/main" id="{B81763D5-C6BB-4901-BA5F-A5968128C8E9}"/>
              </a:ext>
            </a:extLst>
          </p:cNvPr>
          <p:cNvSpPr>
            <a:spLocks noChangeArrowheads="1"/>
          </p:cNvSpPr>
          <p:nvPr/>
        </p:nvSpPr>
        <p:spPr bwMode="auto">
          <a:xfrm flipH="1">
            <a:off x="4704036" y="5405982"/>
            <a:ext cx="592137" cy="360363"/>
          </a:xfrm>
          <a:prstGeom prst="rect">
            <a:avLst/>
          </a:prstGeom>
          <a:pattFill prst="openDmnd">
            <a:fgClr>
              <a:srgbClr val="FF0000"/>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grpSp>
        <p:nvGrpSpPr>
          <p:cNvPr id="38" name="组合 37">
            <a:extLst>
              <a:ext uri="{FF2B5EF4-FFF2-40B4-BE49-F238E27FC236}">
                <a16:creationId xmlns:a16="http://schemas.microsoft.com/office/drawing/2014/main" id="{53B3161A-9ECE-4137-B1A1-94AA37BDF4F2}"/>
              </a:ext>
            </a:extLst>
          </p:cNvPr>
          <p:cNvGrpSpPr/>
          <p:nvPr/>
        </p:nvGrpSpPr>
        <p:grpSpPr>
          <a:xfrm>
            <a:off x="2046561" y="2219869"/>
            <a:ext cx="4033837" cy="3024188"/>
            <a:chOff x="2046561" y="2219869"/>
            <a:chExt cx="4033837" cy="3024188"/>
          </a:xfrm>
        </p:grpSpPr>
        <p:sp>
          <p:nvSpPr>
            <p:cNvPr id="8" name="Line 4">
              <a:extLst>
                <a:ext uri="{FF2B5EF4-FFF2-40B4-BE49-F238E27FC236}">
                  <a16:creationId xmlns:a16="http://schemas.microsoft.com/office/drawing/2014/main" id="{74F37DCD-8340-401B-8612-8DABE9F23701}"/>
                </a:ext>
              </a:extLst>
            </p:cNvPr>
            <p:cNvSpPr>
              <a:spLocks noChangeShapeType="1"/>
            </p:cNvSpPr>
            <p:nvPr/>
          </p:nvSpPr>
          <p:spPr bwMode="auto">
            <a:xfrm flipV="1">
              <a:off x="3956323" y="3372394"/>
              <a:ext cx="358775" cy="441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9" name="Line 5">
              <a:extLst>
                <a:ext uri="{FF2B5EF4-FFF2-40B4-BE49-F238E27FC236}">
                  <a16:creationId xmlns:a16="http://schemas.microsoft.com/office/drawing/2014/main" id="{DB1AA5B3-ACCD-4EA8-A67D-BD021DF72E65}"/>
                </a:ext>
              </a:extLst>
            </p:cNvPr>
            <p:cNvSpPr>
              <a:spLocks noChangeShapeType="1"/>
            </p:cNvSpPr>
            <p:nvPr/>
          </p:nvSpPr>
          <p:spPr bwMode="auto">
            <a:xfrm>
              <a:off x="4611961" y="3372394"/>
              <a:ext cx="388937" cy="441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0" name="Line 6">
              <a:extLst>
                <a:ext uri="{FF2B5EF4-FFF2-40B4-BE49-F238E27FC236}">
                  <a16:creationId xmlns:a16="http://schemas.microsoft.com/office/drawing/2014/main" id="{A0ADEF56-1B3E-485E-AF8D-F81F0363A0C7}"/>
                </a:ext>
              </a:extLst>
            </p:cNvPr>
            <p:cNvSpPr>
              <a:spLocks noChangeShapeType="1"/>
            </p:cNvSpPr>
            <p:nvPr/>
          </p:nvSpPr>
          <p:spPr bwMode="auto">
            <a:xfrm flipV="1">
              <a:off x="3068911" y="2651669"/>
              <a:ext cx="51752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1" name="Line 7">
              <a:extLst>
                <a:ext uri="{FF2B5EF4-FFF2-40B4-BE49-F238E27FC236}">
                  <a16:creationId xmlns:a16="http://schemas.microsoft.com/office/drawing/2014/main" id="{EAE3C6B8-AE1D-4C96-86EA-7F0950BB8E43}"/>
                </a:ext>
              </a:extLst>
            </p:cNvPr>
            <p:cNvSpPr>
              <a:spLocks noChangeShapeType="1"/>
            </p:cNvSpPr>
            <p:nvPr/>
          </p:nvSpPr>
          <p:spPr bwMode="auto">
            <a:xfrm>
              <a:off x="3881711" y="2661194"/>
              <a:ext cx="519112"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2" name="Oval 8">
              <a:extLst>
                <a:ext uri="{FF2B5EF4-FFF2-40B4-BE49-F238E27FC236}">
                  <a16:creationId xmlns:a16="http://schemas.microsoft.com/office/drawing/2014/main" id="{39BC8F74-FE31-4542-A1F4-74A354EFA385}"/>
                </a:ext>
              </a:extLst>
            </p:cNvPr>
            <p:cNvSpPr>
              <a:spLocks noChangeArrowheads="1"/>
            </p:cNvSpPr>
            <p:nvPr/>
          </p:nvSpPr>
          <p:spPr bwMode="auto">
            <a:xfrm flipH="1">
              <a:off x="4105548" y="2943769"/>
              <a:ext cx="728662" cy="73025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000">
                  <a:solidFill>
                    <a:schemeClr val="tx1"/>
                  </a:solidFill>
                </a:rPr>
                <a:t>1</a:t>
              </a:r>
            </a:p>
            <a:p>
              <a:pPr algn="ctr" eaLnBrk="1" hangingPunct="1">
                <a:lnSpc>
                  <a:spcPct val="80000"/>
                </a:lnSpc>
                <a:spcBef>
                  <a:spcPct val="0"/>
                </a:spcBef>
                <a:buFontTx/>
                <a:buNone/>
              </a:pPr>
              <a:r>
                <a:rPr lang="en-US" altLang="zh-CN" sz="2000">
                  <a:solidFill>
                    <a:schemeClr val="tx1"/>
                  </a:solidFill>
                </a:rPr>
                <a:t>B</a:t>
              </a:r>
            </a:p>
          </p:txBody>
        </p:sp>
        <p:sp>
          <p:nvSpPr>
            <p:cNvPr id="13" name="Oval 9">
              <a:extLst>
                <a:ext uri="{FF2B5EF4-FFF2-40B4-BE49-F238E27FC236}">
                  <a16:creationId xmlns:a16="http://schemas.microsoft.com/office/drawing/2014/main" id="{700715B1-27A8-42DF-8ABA-A0D4139B010F}"/>
                </a:ext>
              </a:extLst>
            </p:cNvPr>
            <p:cNvSpPr>
              <a:spLocks noChangeArrowheads="1"/>
            </p:cNvSpPr>
            <p:nvPr/>
          </p:nvSpPr>
          <p:spPr bwMode="auto">
            <a:xfrm flipH="1">
              <a:off x="3376886" y="2219869"/>
              <a:ext cx="728662" cy="73025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000">
                  <a:solidFill>
                    <a:schemeClr val="tx1"/>
                  </a:solidFill>
                </a:rPr>
                <a:t>2</a:t>
              </a:r>
            </a:p>
            <a:p>
              <a:pPr algn="ctr" eaLnBrk="1" hangingPunct="1">
                <a:lnSpc>
                  <a:spcPct val="80000"/>
                </a:lnSpc>
                <a:spcBef>
                  <a:spcPct val="0"/>
                </a:spcBef>
                <a:buFontTx/>
                <a:buNone/>
              </a:pPr>
              <a:r>
                <a:rPr lang="en-US" altLang="zh-CN" sz="2000">
                  <a:solidFill>
                    <a:schemeClr val="tx1"/>
                  </a:solidFill>
                </a:rPr>
                <a:t>A</a:t>
              </a:r>
            </a:p>
          </p:txBody>
        </p:sp>
        <p:sp>
          <p:nvSpPr>
            <p:cNvPr id="15" name="Line 11">
              <a:extLst>
                <a:ext uri="{FF2B5EF4-FFF2-40B4-BE49-F238E27FC236}">
                  <a16:creationId xmlns:a16="http://schemas.microsoft.com/office/drawing/2014/main" id="{2990F30B-6408-4032-BD42-9ADF302C83FE}"/>
                </a:ext>
              </a:extLst>
            </p:cNvPr>
            <p:cNvSpPr>
              <a:spLocks noChangeShapeType="1"/>
            </p:cNvSpPr>
            <p:nvPr/>
          </p:nvSpPr>
          <p:spPr bwMode="auto">
            <a:xfrm flipH="1" flipV="1">
              <a:off x="2181498" y="3083469"/>
              <a:ext cx="4889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6" name="Line 12">
              <a:extLst>
                <a:ext uri="{FF2B5EF4-FFF2-40B4-BE49-F238E27FC236}">
                  <a16:creationId xmlns:a16="http://schemas.microsoft.com/office/drawing/2014/main" id="{BC4F394E-852C-4996-B15C-801AA7BD7A84}"/>
                </a:ext>
              </a:extLst>
            </p:cNvPr>
            <p:cNvSpPr>
              <a:spLocks noChangeShapeType="1"/>
            </p:cNvSpPr>
            <p:nvPr/>
          </p:nvSpPr>
          <p:spPr bwMode="auto">
            <a:xfrm flipH="1" flipV="1">
              <a:off x="2181498" y="4524919"/>
              <a:ext cx="4889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7" name="Line 13">
              <a:extLst>
                <a:ext uri="{FF2B5EF4-FFF2-40B4-BE49-F238E27FC236}">
                  <a16:creationId xmlns:a16="http://schemas.microsoft.com/office/drawing/2014/main" id="{A284BC49-F2A1-4D59-A65C-1A42AD9C02B1}"/>
                </a:ext>
              </a:extLst>
            </p:cNvPr>
            <p:cNvSpPr>
              <a:spLocks noChangeShapeType="1"/>
            </p:cNvSpPr>
            <p:nvPr/>
          </p:nvSpPr>
          <p:spPr bwMode="auto">
            <a:xfrm flipH="1">
              <a:off x="2392636" y="3156494"/>
              <a:ext cx="11112" cy="13684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8" name="Text Box 14">
              <a:extLst>
                <a:ext uri="{FF2B5EF4-FFF2-40B4-BE49-F238E27FC236}">
                  <a16:creationId xmlns:a16="http://schemas.microsoft.com/office/drawing/2014/main" id="{6627FD34-EF7B-4C32-8707-68887503C335}"/>
                </a:ext>
              </a:extLst>
            </p:cNvPr>
            <p:cNvSpPr txBox="1">
              <a:spLocks noChangeArrowheads="1"/>
            </p:cNvSpPr>
            <p:nvPr/>
          </p:nvSpPr>
          <p:spPr bwMode="auto">
            <a:xfrm flipH="1">
              <a:off x="2046561" y="3672432"/>
              <a:ext cx="641350" cy="412750"/>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000">
                  <a:solidFill>
                    <a:schemeClr val="tx1"/>
                  </a:solidFill>
                </a:rPr>
                <a:t>h-1</a:t>
              </a:r>
            </a:p>
          </p:txBody>
        </p:sp>
        <p:sp>
          <p:nvSpPr>
            <p:cNvPr id="19" name="Rectangle 15">
              <a:extLst>
                <a:ext uri="{FF2B5EF4-FFF2-40B4-BE49-F238E27FC236}">
                  <a16:creationId xmlns:a16="http://schemas.microsoft.com/office/drawing/2014/main" id="{0B41C378-A1C3-40B5-972D-C3D8C2DBA2E4}"/>
                </a:ext>
              </a:extLst>
            </p:cNvPr>
            <p:cNvSpPr>
              <a:spLocks noChangeArrowheads="1"/>
            </p:cNvSpPr>
            <p:nvPr/>
          </p:nvSpPr>
          <p:spPr bwMode="auto">
            <a:xfrm flipH="1">
              <a:off x="4697686" y="3804194"/>
              <a:ext cx="593725" cy="1425575"/>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dirty="0">
                <a:solidFill>
                  <a:schemeClr val="tx1"/>
                </a:solidFill>
              </a:endParaRPr>
            </a:p>
            <a:p>
              <a:pPr algn="ctr" eaLnBrk="1" hangingPunct="1">
                <a:spcBef>
                  <a:spcPct val="50000"/>
                </a:spcBef>
                <a:buFontTx/>
                <a:buNone/>
              </a:pPr>
              <a:r>
                <a:rPr lang="en-US" altLang="zh-CN" sz="2400" dirty="0">
                  <a:solidFill>
                    <a:schemeClr val="tx1"/>
                  </a:solidFill>
                </a:rPr>
                <a:t>B</a:t>
              </a:r>
              <a:r>
                <a:rPr lang="en-US" altLang="zh-CN" sz="2400" baseline="-25000" dirty="0">
                  <a:solidFill>
                    <a:schemeClr val="tx1"/>
                  </a:solidFill>
                </a:rPr>
                <a:t>R</a:t>
              </a:r>
              <a:endParaRPr lang="en-US" altLang="zh-CN" sz="2400" dirty="0">
                <a:solidFill>
                  <a:schemeClr val="tx1"/>
                </a:solidFill>
              </a:endParaRPr>
            </a:p>
            <a:p>
              <a:pPr algn="ctr" eaLnBrk="1" hangingPunct="1">
                <a:spcBef>
                  <a:spcPct val="50000"/>
                </a:spcBef>
                <a:buFontTx/>
                <a:buNone/>
              </a:pPr>
              <a:endParaRPr lang="en-US" altLang="zh-CN" sz="2400" baseline="-25000" dirty="0">
                <a:solidFill>
                  <a:schemeClr val="tx1"/>
                </a:solidFill>
              </a:endParaRPr>
            </a:p>
          </p:txBody>
        </p:sp>
        <p:sp>
          <p:nvSpPr>
            <p:cNvPr id="20" name="Line 16">
              <a:extLst>
                <a:ext uri="{FF2B5EF4-FFF2-40B4-BE49-F238E27FC236}">
                  <a16:creationId xmlns:a16="http://schemas.microsoft.com/office/drawing/2014/main" id="{ABA203E9-C743-4078-8327-9AFE6E33DDD1}"/>
                </a:ext>
              </a:extLst>
            </p:cNvPr>
            <p:cNvSpPr>
              <a:spLocks noChangeShapeType="1"/>
            </p:cNvSpPr>
            <p:nvPr/>
          </p:nvSpPr>
          <p:spPr bwMode="auto">
            <a:xfrm flipH="1" flipV="1">
              <a:off x="5429523" y="3804194"/>
              <a:ext cx="5111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21" name="Line 17">
              <a:extLst>
                <a:ext uri="{FF2B5EF4-FFF2-40B4-BE49-F238E27FC236}">
                  <a16:creationId xmlns:a16="http://schemas.microsoft.com/office/drawing/2014/main" id="{25F70C93-27DD-40F0-9E7D-888C1DB2BC86}"/>
                </a:ext>
              </a:extLst>
            </p:cNvPr>
            <p:cNvSpPr>
              <a:spLocks noChangeShapeType="1"/>
            </p:cNvSpPr>
            <p:nvPr/>
          </p:nvSpPr>
          <p:spPr bwMode="auto">
            <a:xfrm flipH="1" flipV="1">
              <a:off x="5429523" y="5244057"/>
              <a:ext cx="5111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22" name="Line 18">
              <a:extLst>
                <a:ext uri="{FF2B5EF4-FFF2-40B4-BE49-F238E27FC236}">
                  <a16:creationId xmlns:a16="http://schemas.microsoft.com/office/drawing/2014/main" id="{7ABD12C9-F142-4B70-B4BC-1FE2A4B04F71}"/>
                </a:ext>
              </a:extLst>
            </p:cNvPr>
            <p:cNvSpPr>
              <a:spLocks noChangeShapeType="1"/>
            </p:cNvSpPr>
            <p:nvPr/>
          </p:nvSpPr>
          <p:spPr bwMode="auto">
            <a:xfrm>
              <a:off x="5715273" y="3875632"/>
              <a:ext cx="0" cy="12969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23" name="Text Box 19">
              <a:extLst>
                <a:ext uri="{FF2B5EF4-FFF2-40B4-BE49-F238E27FC236}">
                  <a16:creationId xmlns:a16="http://schemas.microsoft.com/office/drawing/2014/main" id="{1270AC74-2D85-4844-85DF-07108DCC5E68}"/>
                </a:ext>
              </a:extLst>
            </p:cNvPr>
            <p:cNvSpPr txBox="1">
              <a:spLocks noChangeArrowheads="1"/>
            </p:cNvSpPr>
            <p:nvPr/>
          </p:nvSpPr>
          <p:spPr bwMode="auto">
            <a:xfrm flipH="1">
              <a:off x="5439048" y="4307432"/>
              <a:ext cx="641350" cy="412750"/>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000">
                  <a:solidFill>
                    <a:schemeClr val="tx1"/>
                  </a:solidFill>
                </a:rPr>
                <a:t>h-1</a:t>
              </a:r>
            </a:p>
          </p:txBody>
        </p:sp>
        <p:sp>
          <p:nvSpPr>
            <p:cNvPr id="24" name="Rectangle 23">
              <a:extLst>
                <a:ext uri="{FF2B5EF4-FFF2-40B4-BE49-F238E27FC236}">
                  <a16:creationId xmlns:a16="http://schemas.microsoft.com/office/drawing/2014/main" id="{7DCD2022-20DE-4EA3-B139-9E40F2787700}"/>
                </a:ext>
              </a:extLst>
            </p:cNvPr>
            <p:cNvSpPr>
              <a:spLocks noChangeArrowheads="1"/>
            </p:cNvSpPr>
            <p:nvPr/>
          </p:nvSpPr>
          <p:spPr bwMode="auto">
            <a:xfrm flipH="1">
              <a:off x="3649936" y="3812132"/>
              <a:ext cx="593725" cy="1425575"/>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B</a:t>
              </a:r>
              <a:r>
                <a:rPr lang="en-US" altLang="zh-CN" sz="2400" baseline="-25000">
                  <a:solidFill>
                    <a:schemeClr val="tx1"/>
                  </a:solidFill>
                </a:rPr>
                <a:t>L</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sp>
          <p:nvSpPr>
            <p:cNvPr id="25" name="Rectangle 24">
              <a:extLst>
                <a:ext uri="{FF2B5EF4-FFF2-40B4-BE49-F238E27FC236}">
                  <a16:creationId xmlns:a16="http://schemas.microsoft.com/office/drawing/2014/main" id="{CDDA4FB2-870D-4CA4-A547-1DF44A536605}"/>
                </a:ext>
              </a:extLst>
            </p:cNvPr>
            <p:cNvSpPr>
              <a:spLocks noChangeArrowheads="1"/>
            </p:cNvSpPr>
            <p:nvPr/>
          </p:nvSpPr>
          <p:spPr bwMode="auto">
            <a:xfrm flipH="1">
              <a:off x="2760936" y="3099344"/>
              <a:ext cx="593725" cy="1425575"/>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A</a:t>
              </a:r>
              <a:r>
                <a:rPr lang="en-US" altLang="zh-CN" sz="2400" baseline="-25000">
                  <a:solidFill>
                    <a:schemeClr val="tx1"/>
                  </a:solidFill>
                </a:rPr>
                <a:t>L</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grpSp>
      <p:grpSp>
        <p:nvGrpSpPr>
          <p:cNvPr id="26" name="Group 25">
            <a:extLst>
              <a:ext uri="{FF2B5EF4-FFF2-40B4-BE49-F238E27FC236}">
                <a16:creationId xmlns:a16="http://schemas.microsoft.com/office/drawing/2014/main" id="{389E1F4D-7771-4F0C-96AE-35EDA990B015}"/>
              </a:ext>
            </a:extLst>
          </p:cNvPr>
          <p:cNvGrpSpPr>
            <a:grpSpLocks/>
          </p:cNvGrpSpPr>
          <p:nvPr/>
        </p:nvGrpSpPr>
        <p:grpSpPr bwMode="auto">
          <a:xfrm flipH="1">
            <a:off x="7448823" y="2067469"/>
            <a:ext cx="2952750" cy="3176588"/>
            <a:chOff x="3787" y="1570"/>
            <a:chExt cx="1734" cy="2001"/>
          </a:xfrm>
        </p:grpSpPr>
        <p:sp>
          <p:nvSpPr>
            <p:cNvPr id="27" name="Line 26">
              <a:extLst>
                <a:ext uri="{FF2B5EF4-FFF2-40B4-BE49-F238E27FC236}">
                  <a16:creationId xmlns:a16="http://schemas.microsoft.com/office/drawing/2014/main" id="{381C5A22-9722-4DE4-8C2A-A1DA2DF57C52}"/>
                </a:ext>
              </a:extLst>
            </p:cNvPr>
            <p:cNvSpPr>
              <a:spLocks noChangeShapeType="1"/>
            </p:cNvSpPr>
            <p:nvPr/>
          </p:nvSpPr>
          <p:spPr bwMode="auto">
            <a:xfrm flipH="1" flipV="1">
              <a:off x="4614" y="1933"/>
              <a:ext cx="277" cy="22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28" name="Line 27">
              <a:extLst>
                <a:ext uri="{FF2B5EF4-FFF2-40B4-BE49-F238E27FC236}">
                  <a16:creationId xmlns:a16="http://schemas.microsoft.com/office/drawing/2014/main" id="{41F66C28-AB48-43D4-B2BD-95EE0A699210}"/>
                </a:ext>
              </a:extLst>
            </p:cNvPr>
            <p:cNvSpPr>
              <a:spLocks noChangeShapeType="1"/>
            </p:cNvSpPr>
            <p:nvPr/>
          </p:nvSpPr>
          <p:spPr bwMode="auto">
            <a:xfrm flipH="1">
              <a:off x="3979" y="1842"/>
              <a:ext cx="408" cy="4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29" name="Line 28">
              <a:extLst>
                <a:ext uri="{FF2B5EF4-FFF2-40B4-BE49-F238E27FC236}">
                  <a16:creationId xmlns:a16="http://schemas.microsoft.com/office/drawing/2014/main" id="{EA000A13-5C88-44EB-BD94-249D826423B7}"/>
                </a:ext>
              </a:extLst>
            </p:cNvPr>
            <p:cNvSpPr>
              <a:spLocks noChangeShapeType="1"/>
            </p:cNvSpPr>
            <p:nvPr/>
          </p:nvSpPr>
          <p:spPr bwMode="auto">
            <a:xfrm flipH="1" flipV="1">
              <a:off x="5074" y="2387"/>
              <a:ext cx="226" cy="2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0" name="Line 29">
              <a:extLst>
                <a:ext uri="{FF2B5EF4-FFF2-40B4-BE49-F238E27FC236}">
                  <a16:creationId xmlns:a16="http://schemas.microsoft.com/office/drawing/2014/main" id="{0ACF9072-42F0-4109-8B36-EB951803743B}"/>
                </a:ext>
              </a:extLst>
            </p:cNvPr>
            <p:cNvSpPr>
              <a:spLocks noChangeShapeType="1"/>
            </p:cNvSpPr>
            <p:nvPr/>
          </p:nvSpPr>
          <p:spPr bwMode="auto">
            <a:xfrm flipH="1">
              <a:off x="4665" y="2387"/>
              <a:ext cx="227"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1" name="Oval 30">
              <a:extLst>
                <a:ext uri="{FF2B5EF4-FFF2-40B4-BE49-F238E27FC236}">
                  <a16:creationId xmlns:a16="http://schemas.microsoft.com/office/drawing/2014/main" id="{0998893E-7C0E-4077-BD3F-F3193D1BC716}"/>
                </a:ext>
              </a:extLst>
            </p:cNvPr>
            <p:cNvSpPr>
              <a:spLocks noChangeArrowheads="1"/>
            </p:cNvSpPr>
            <p:nvPr/>
          </p:nvSpPr>
          <p:spPr bwMode="auto">
            <a:xfrm>
              <a:off x="4257" y="1570"/>
              <a:ext cx="447" cy="46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000">
                  <a:solidFill>
                    <a:schemeClr val="tx1"/>
                  </a:solidFill>
                </a:rPr>
                <a:t>0</a:t>
              </a:r>
            </a:p>
            <a:p>
              <a:pPr algn="ctr" eaLnBrk="1" hangingPunct="1">
                <a:lnSpc>
                  <a:spcPct val="80000"/>
                </a:lnSpc>
                <a:spcBef>
                  <a:spcPct val="0"/>
                </a:spcBef>
                <a:buFontTx/>
                <a:buNone/>
              </a:pPr>
              <a:r>
                <a:rPr lang="en-US" altLang="zh-CN" sz="2000">
                  <a:solidFill>
                    <a:schemeClr val="tx1"/>
                  </a:solidFill>
                </a:rPr>
                <a:t>B</a:t>
              </a:r>
            </a:p>
          </p:txBody>
        </p:sp>
        <p:sp>
          <p:nvSpPr>
            <p:cNvPr id="32" name="Oval 31">
              <a:extLst>
                <a:ext uri="{FF2B5EF4-FFF2-40B4-BE49-F238E27FC236}">
                  <a16:creationId xmlns:a16="http://schemas.microsoft.com/office/drawing/2014/main" id="{B294A239-3309-4FA6-A1C0-7DDAD65B5744}"/>
                </a:ext>
              </a:extLst>
            </p:cNvPr>
            <p:cNvSpPr>
              <a:spLocks noChangeArrowheads="1"/>
            </p:cNvSpPr>
            <p:nvPr/>
          </p:nvSpPr>
          <p:spPr bwMode="auto">
            <a:xfrm>
              <a:off x="4756" y="2109"/>
              <a:ext cx="446" cy="46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000">
                  <a:solidFill>
                    <a:schemeClr val="tx1"/>
                  </a:solidFill>
                </a:rPr>
                <a:t>0</a:t>
              </a:r>
            </a:p>
            <a:p>
              <a:pPr algn="ctr" eaLnBrk="1" hangingPunct="1">
                <a:lnSpc>
                  <a:spcPct val="80000"/>
                </a:lnSpc>
                <a:spcBef>
                  <a:spcPct val="0"/>
                </a:spcBef>
                <a:buFontTx/>
                <a:buNone/>
              </a:pPr>
              <a:r>
                <a:rPr lang="en-US" altLang="zh-CN" sz="2000">
                  <a:solidFill>
                    <a:schemeClr val="tx1"/>
                  </a:solidFill>
                </a:rPr>
                <a:t>A</a:t>
              </a:r>
            </a:p>
          </p:txBody>
        </p:sp>
        <p:sp>
          <p:nvSpPr>
            <p:cNvPr id="33" name="Rectangle 32" descr="轮廓式菱形">
              <a:extLst>
                <a:ext uri="{FF2B5EF4-FFF2-40B4-BE49-F238E27FC236}">
                  <a16:creationId xmlns:a16="http://schemas.microsoft.com/office/drawing/2014/main" id="{155F1D83-8384-4475-8AFC-E2054557F1C6}"/>
                </a:ext>
              </a:extLst>
            </p:cNvPr>
            <p:cNvSpPr>
              <a:spLocks noChangeArrowheads="1"/>
            </p:cNvSpPr>
            <p:nvPr/>
          </p:nvSpPr>
          <p:spPr bwMode="auto">
            <a:xfrm>
              <a:off x="3787" y="3339"/>
              <a:ext cx="363" cy="227"/>
            </a:xfrm>
            <a:prstGeom prst="rect">
              <a:avLst/>
            </a:prstGeom>
            <a:pattFill prst="openDmnd">
              <a:fgClr>
                <a:srgbClr val="FF0000"/>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sp>
          <p:nvSpPr>
            <p:cNvPr id="34" name="Rectangle 33">
              <a:extLst>
                <a:ext uri="{FF2B5EF4-FFF2-40B4-BE49-F238E27FC236}">
                  <a16:creationId xmlns:a16="http://schemas.microsoft.com/office/drawing/2014/main" id="{3B6769DD-32FD-44A2-8520-7FC62B921F39}"/>
                </a:ext>
              </a:extLst>
            </p:cNvPr>
            <p:cNvSpPr>
              <a:spLocks noChangeArrowheads="1"/>
            </p:cNvSpPr>
            <p:nvPr/>
          </p:nvSpPr>
          <p:spPr bwMode="auto">
            <a:xfrm>
              <a:off x="3790" y="2330"/>
              <a:ext cx="364"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B</a:t>
              </a:r>
              <a:r>
                <a:rPr lang="en-US" altLang="zh-CN" sz="2400" baseline="-25000">
                  <a:solidFill>
                    <a:schemeClr val="tx1"/>
                  </a:solidFill>
                </a:rPr>
                <a:t>R</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sp>
          <p:nvSpPr>
            <p:cNvPr id="35" name="Rectangle 34">
              <a:extLst>
                <a:ext uri="{FF2B5EF4-FFF2-40B4-BE49-F238E27FC236}">
                  <a16:creationId xmlns:a16="http://schemas.microsoft.com/office/drawing/2014/main" id="{177627BF-2618-4AA6-BD4A-A6E8F8D8119E}"/>
                </a:ext>
              </a:extLst>
            </p:cNvPr>
            <p:cNvSpPr>
              <a:spLocks noChangeArrowheads="1"/>
            </p:cNvSpPr>
            <p:nvPr/>
          </p:nvSpPr>
          <p:spPr bwMode="auto">
            <a:xfrm>
              <a:off x="4478" y="2659"/>
              <a:ext cx="364"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dirty="0">
                <a:solidFill>
                  <a:schemeClr val="tx1"/>
                </a:solidFill>
              </a:endParaRPr>
            </a:p>
            <a:p>
              <a:pPr algn="ctr" eaLnBrk="1" hangingPunct="1">
                <a:spcBef>
                  <a:spcPct val="50000"/>
                </a:spcBef>
                <a:buFontTx/>
                <a:buNone/>
              </a:pPr>
              <a:r>
                <a:rPr lang="en-US" altLang="zh-CN" sz="2400" dirty="0">
                  <a:solidFill>
                    <a:schemeClr val="tx1"/>
                  </a:solidFill>
                </a:rPr>
                <a:t>B</a:t>
              </a:r>
              <a:r>
                <a:rPr lang="en-US" altLang="zh-CN" sz="2400" baseline="-25000" dirty="0">
                  <a:solidFill>
                    <a:schemeClr val="tx1"/>
                  </a:solidFill>
                </a:rPr>
                <a:t>L</a:t>
              </a:r>
              <a:endParaRPr lang="en-US" altLang="zh-CN" sz="2400" dirty="0">
                <a:solidFill>
                  <a:schemeClr val="tx1"/>
                </a:solidFill>
              </a:endParaRPr>
            </a:p>
            <a:p>
              <a:pPr algn="ctr" eaLnBrk="1" hangingPunct="1">
                <a:spcBef>
                  <a:spcPct val="50000"/>
                </a:spcBef>
                <a:buFontTx/>
                <a:buNone/>
              </a:pPr>
              <a:endParaRPr lang="en-US" altLang="zh-CN" sz="2400" baseline="-25000" dirty="0">
                <a:solidFill>
                  <a:schemeClr val="tx1"/>
                </a:solidFill>
              </a:endParaRPr>
            </a:p>
          </p:txBody>
        </p:sp>
        <p:sp>
          <p:nvSpPr>
            <p:cNvPr id="36" name="Rectangle 35">
              <a:extLst>
                <a:ext uri="{FF2B5EF4-FFF2-40B4-BE49-F238E27FC236}">
                  <a16:creationId xmlns:a16="http://schemas.microsoft.com/office/drawing/2014/main" id="{4E3890A4-D9EA-490B-8FE6-641E97FBC542}"/>
                </a:ext>
              </a:extLst>
            </p:cNvPr>
            <p:cNvSpPr>
              <a:spLocks noChangeArrowheads="1"/>
            </p:cNvSpPr>
            <p:nvPr/>
          </p:nvSpPr>
          <p:spPr bwMode="auto">
            <a:xfrm>
              <a:off x="5157" y="2673"/>
              <a:ext cx="364"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A</a:t>
              </a:r>
              <a:r>
                <a:rPr lang="en-US" altLang="zh-CN" sz="2400" baseline="-25000">
                  <a:solidFill>
                    <a:schemeClr val="tx1"/>
                  </a:solidFill>
                </a:rPr>
                <a:t>L</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grpSp>
      <p:sp>
        <p:nvSpPr>
          <p:cNvPr id="37" name="文本框 36">
            <a:extLst>
              <a:ext uri="{FF2B5EF4-FFF2-40B4-BE49-F238E27FC236}">
                <a16:creationId xmlns:a16="http://schemas.microsoft.com/office/drawing/2014/main" id="{C944527A-779D-4E5F-BE29-E0C1AB97867C}"/>
              </a:ext>
            </a:extLst>
          </p:cNvPr>
          <p:cNvSpPr txBox="1"/>
          <p:nvPr/>
        </p:nvSpPr>
        <p:spPr>
          <a:xfrm>
            <a:off x="5713552" y="2745987"/>
            <a:ext cx="2474913" cy="523220"/>
          </a:xfrm>
          <a:prstGeom prst="rect">
            <a:avLst/>
          </a:prstGeom>
          <a:noFill/>
        </p:spPr>
        <p:txBody>
          <a:bodyPr wrap="square" rtlCol="0">
            <a:spAutoFit/>
          </a:bodyPr>
          <a:lstStyle/>
          <a:p>
            <a:r>
              <a:rPr lang="en-US" altLang="zh-CN" sz="2800" dirty="0"/>
              <a:t>Left rotation</a:t>
            </a:r>
            <a:endParaRPr lang="zh-CN" altLang="en-US" sz="2800" dirty="0"/>
          </a:p>
        </p:txBody>
      </p:sp>
      <p:sp>
        <p:nvSpPr>
          <p:cNvPr id="39" name="弧形 38">
            <a:extLst>
              <a:ext uri="{FF2B5EF4-FFF2-40B4-BE49-F238E27FC236}">
                <a16:creationId xmlns:a16="http://schemas.microsoft.com/office/drawing/2014/main" id="{4FB861D5-DA30-4FBF-9A2A-98C4F6F48265}"/>
              </a:ext>
            </a:extLst>
          </p:cNvPr>
          <p:cNvSpPr/>
          <p:nvPr/>
        </p:nvSpPr>
        <p:spPr>
          <a:xfrm rot="11423128">
            <a:off x="3761232" y="2516744"/>
            <a:ext cx="899363" cy="1125150"/>
          </a:xfrm>
          <a:prstGeom prst="arc">
            <a:avLst>
              <a:gd name="adj1" fmla="val 16200000"/>
              <a:gd name="adj2" fmla="val 258083"/>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3" name="Straight Connector 42">
            <a:extLst>
              <a:ext uri="{FF2B5EF4-FFF2-40B4-BE49-F238E27FC236}">
                <a16:creationId xmlns:a16="http://schemas.microsoft.com/office/drawing/2014/main" id="{9A8B078D-E726-426E-B291-FE498800B768}"/>
              </a:ext>
            </a:extLst>
          </p:cNvPr>
          <p:cNvCxnSpPr>
            <a:cxnSpLocks/>
          </p:cNvCxnSpPr>
          <p:nvPr/>
        </p:nvCxnSpPr>
        <p:spPr>
          <a:xfrm flipH="1" flipV="1">
            <a:off x="4045700" y="2268684"/>
            <a:ext cx="1366171" cy="138469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AADCC27-E088-44E2-ADF6-03610670A7A8}"/>
              </a:ext>
            </a:extLst>
          </p:cNvPr>
          <p:cNvSpPr txBox="1"/>
          <p:nvPr/>
        </p:nvSpPr>
        <p:spPr>
          <a:xfrm>
            <a:off x="4312902" y="1998697"/>
            <a:ext cx="394328" cy="523220"/>
          </a:xfrm>
          <a:prstGeom prst="rect">
            <a:avLst/>
          </a:prstGeom>
          <a:noFill/>
        </p:spPr>
        <p:txBody>
          <a:bodyPr wrap="square" rtlCol="0">
            <a:spAutoFit/>
          </a:bodyPr>
          <a:lstStyle/>
          <a:p>
            <a:r>
              <a:rPr lang="en-US" altLang="zh-CN" sz="2800" dirty="0"/>
              <a:t>R</a:t>
            </a:r>
            <a:endParaRPr lang="zh-CN" altLang="en-US" sz="2800" dirty="0"/>
          </a:p>
        </p:txBody>
      </p:sp>
      <p:sp>
        <p:nvSpPr>
          <p:cNvPr id="45" name="TextBox 44">
            <a:extLst>
              <a:ext uri="{FF2B5EF4-FFF2-40B4-BE49-F238E27FC236}">
                <a16:creationId xmlns:a16="http://schemas.microsoft.com/office/drawing/2014/main" id="{E862BA16-3159-4737-9383-5D74F8900D3B}"/>
              </a:ext>
            </a:extLst>
          </p:cNvPr>
          <p:cNvSpPr txBox="1"/>
          <p:nvPr/>
        </p:nvSpPr>
        <p:spPr>
          <a:xfrm>
            <a:off x="5023594" y="2759397"/>
            <a:ext cx="394328" cy="523220"/>
          </a:xfrm>
          <a:prstGeom prst="rect">
            <a:avLst/>
          </a:prstGeom>
          <a:noFill/>
        </p:spPr>
        <p:txBody>
          <a:bodyPr wrap="square" rtlCol="0">
            <a:spAutoFit/>
          </a:bodyPr>
          <a:lstStyle/>
          <a:p>
            <a:r>
              <a:rPr lang="en-US" altLang="zh-CN" sz="2800" dirty="0"/>
              <a:t>R</a:t>
            </a:r>
            <a:endParaRPr lang="zh-CN" altLang="en-US" sz="2800" dirty="0"/>
          </a:p>
        </p:txBody>
      </p:sp>
      <p:sp>
        <p:nvSpPr>
          <p:cNvPr id="46" name="TextBox 45">
            <a:extLst>
              <a:ext uri="{FF2B5EF4-FFF2-40B4-BE49-F238E27FC236}">
                <a16:creationId xmlns:a16="http://schemas.microsoft.com/office/drawing/2014/main" id="{67F18158-09A4-45FE-A1AD-D1C7EC771752}"/>
              </a:ext>
            </a:extLst>
          </p:cNvPr>
          <p:cNvSpPr txBox="1"/>
          <p:nvPr/>
        </p:nvSpPr>
        <p:spPr>
          <a:xfrm>
            <a:off x="1745673" y="5989304"/>
            <a:ext cx="8870867" cy="534626"/>
          </a:xfrm>
          <a:prstGeom prst="rect">
            <a:avLst/>
          </a:prstGeom>
          <a:noFill/>
        </p:spPr>
        <p:txBody>
          <a:bodyPr wrap="square" rtlCol="0">
            <a:spAutoFit/>
          </a:bodyPr>
          <a:lstStyle/>
          <a:p>
            <a:r>
              <a:rPr lang="en-US" altLang="zh-CN" sz="2800" dirty="0">
                <a:latin typeface="Roboto" panose="02000000000000000000" pitchFamily="2" charset="0"/>
                <a:ea typeface="Roboto" panose="02000000000000000000" pitchFamily="2" charset="0"/>
              </a:rPr>
              <a:t>The left subtree of B  become the right subtree of A</a:t>
            </a:r>
            <a:endParaRPr lang="zh-CN" altLang="en-US" sz="2800" dirty="0">
              <a:latin typeface="Roboto" panose="02000000000000000000" pitchFamily="2" charset="0"/>
            </a:endParaRPr>
          </a:p>
        </p:txBody>
      </p:sp>
    </p:spTree>
    <p:extLst>
      <p:ext uri="{BB962C8B-B14F-4D97-AF65-F5344CB8AC3E}">
        <p14:creationId xmlns:p14="http://schemas.microsoft.com/office/powerpoint/2010/main" val="427240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7" grpId="0"/>
      <p:bldP spid="39" grpId="0" animBg="1"/>
      <p:bldP spid="44" grpId="0"/>
      <p:bldP spid="45" grpId="0"/>
      <p:bldP spid="4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754E03-718D-4FAF-82AD-6BAEFFB31D81}"/>
              </a:ext>
            </a:extLst>
          </p:cNvPr>
          <p:cNvSpPr>
            <a:spLocks noGrp="1"/>
          </p:cNvSpPr>
          <p:nvPr>
            <p:ph idx="1"/>
          </p:nvPr>
        </p:nvSpPr>
        <p:spPr>
          <a:xfrm>
            <a:off x="838200" y="505687"/>
            <a:ext cx="10515600" cy="4351338"/>
          </a:xfrm>
        </p:spPr>
        <p:txBody>
          <a:bodyPr/>
          <a:lstStyle/>
          <a:p>
            <a:r>
              <a:rPr lang="en-US" altLang="zh-CN" dirty="0"/>
              <a:t>LR: right subtree of left child</a:t>
            </a:r>
            <a:endParaRPr lang="zh-CN" altLang="en-US" dirty="0"/>
          </a:p>
          <a:p>
            <a:endParaRPr lang="zh-CN" altLang="en-US" dirty="0"/>
          </a:p>
        </p:txBody>
      </p:sp>
      <p:sp>
        <p:nvSpPr>
          <p:cNvPr id="47" name="Rectangle 11" descr="轮廓式菱形">
            <a:extLst>
              <a:ext uri="{FF2B5EF4-FFF2-40B4-BE49-F238E27FC236}">
                <a16:creationId xmlns:a16="http://schemas.microsoft.com/office/drawing/2014/main" id="{FA0D73AD-9295-408F-BDE8-3AF46BE6944A}"/>
              </a:ext>
            </a:extLst>
          </p:cNvPr>
          <p:cNvSpPr>
            <a:spLocks noChangeArrowheads="1"/>
          </p:cNvSpPr>
          <p:nvPr/>
        </p:nvSpPr>
        <p:spPr bwMode="auto">
          <a:xfrm>
            <a:off x="3708899" y="5779363"/>
            <a:ext cx="565150" cy="360363"/>
          </a:xfrm>
          <a:prstGeom prst="rect">
            <a:avLst/>
          </a:prstGeom>
          <a:pattFill prst="openDmnd">
            <a:fgClr>
              <a:srgbClr val="FF0000"/>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grpSp>
        <p:nvGrpSpPr>
          <p:cNvPr id="10" name="组合 9">
            <a:extLst>
              <a:ext uri="{FF2B5EF4-FFF2-40B4-BE49-F238E27FC236}">
                <a16:creationId xmlns:a16="http://schemas.microsoft.com/office/drawing/2014/main" id="{19267E83-EB1D-4A91-81CC-AD6EAA42C137}"/>
              </a:ext>
            </a:extLst>
          </p:cNvPr>
          <p:cNvGrpSpPr/>
          <p:nvPr/>
        </p:nvGrpSpPr>
        <p:grpSpPr>
          <a:xfrm>
            <a:off x="2040436" y="1961425"/>
            <a:ext cx="4681538" cy="3673475"/>
            <a:chOff x="2040436" y="1961425"/>
            <a:chExt cx="4681538" cy="3673475"/>
          </a:xfrm>
        </p:grpSpPr>
        <p:sp>
          <p:nvSpPr>
            <p:cNvPr id="40" name="Line 4">
              <a:extLst>
                <a:ext uri="{FF2B5EF4-FFF2-40B4-BE49-F238E27FC236}">
                  <a16:creationId xmlns:a16="http://schemas.microsoft.com/office/drawing/2014/main" id="{A771A2FE-5FE5-433C-963D-9014958A7B1E}"/>
                </a:ext>
              </a:extLst>
            </p:cNvPr>
            <p:cNvSpPr>
              <a:spLocks noChangeShapeType="1"/>
            </p:cNvSpPr>
            <p:nvPr/>
          </p:nvSpPr>
          <p:spPr bwMode="auto">
            <a:xfrm flipH="1" flipV="1">
              <a:off x="3851774" y="3401288"/>
              <a:ext cx="433388"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41" name="Line 5">
              <a:extLst>
                <a:ext uri="{FF2B5EF4-FFF2-40B4-BE49-F238E27FC236}">
                  <a16:creationId xmlns:a16="http://schemas.microsoft.com/office/drawing/2014/main" id="{DF8C1BF9-ADC9-4E87-BEAB-853B59A8222A}"/>
                </a:ext>
              </a:extLst>
            </p:cNvPr>
            <p:cNvSpPr>
              <a:spLocks noChangeShapeType="1"/>
            </p:cNvSpPr>
            <p:nvPr/>
          </p:nvSpPr>
          <p:spPr bwMode="auto">
            <a:xfrm flipH="1">
              <a:off x="3059611" y="3329850"/>
              <a:ext cx="433388"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42" name="Line 6">
              <a:extLst>
                <a:ext uri="{FF2B5EF4-FFF2-40B4-BE49-F238E27FC236}">
                  <a16:creationId xmlns:a16="http://schemas.microsoft.com/office/drawing/2014/main" id="{710F65D1-7923-45BA-9B60-164AA72CED5F}"/>
                </a:ext>
              </a:extLst>
            </p:cNvPr>
            <p:cNvSpPr>
              <a:spLocks noChangeShapeType="1"/>
            </p:cNvSpPr>
            <p:nvPr/>
          </p:nvSpPr>
          <p:spPr bwMode="auto">
            <a:xfrm flipH="1" flipV="1">
              <a:off x="4921749" y="2466250"/>
              <a:ext cx="803275" cy="4302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43" name="Line 7">
              <a:extLst>
                <a:ext uri="{FF2B5EF4-FFF2-40B4-BE49-F238E27FC236}">
                  <a16:creationId xmlns:a16="http://schemas.microsoft.com/office/drawing/2014/main" id="{2D51AA76-1725-4A99-AC76-7C2543D8D008}"/>
                </a:ext>
              </a:extLst>
            </p:cNvPr>
            <p:cNvSpPr>
              <a:spLocks noChangeShapeType="1"/>
            </p:cNvSpPr>
            <p:nvPr/>
          </p:nvSpPr>
          <p:spPr bwMode="auto">
            <a:xfrm flipH="1">
              <a:off x="3708899" y="2466250"/>
              <a:ext cx="923925" cy="5016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44" name="Oval 8">
              <a:extLst>
                <a:ext uri="{FF2B5EF4-FFF2-40B4-BE49-F238E27FC236}">
                  <a16:creationId xmlns:a16="http://schemas.microsoft.com/office/drawing/2014/main" id="{7AC88F50-4011-4F66-A221-34D866EEFD69}"/>
                </a:ext>
              </a:extLst>
            </p:cNvPr>
            <p:cNvSpPr>
              <a:spLocks noChangeArrowheads="1"/>
            </p:cNvSpPr>
            <p:nvPr/>
          </p:nvSpPr>
          <p:spPr bwMode="auto">
            <a:xfrm>
              <a:off x="3204074" y="2753588"/>
              <a:ext cx="863600" cy="8636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B</a:t>
              </a:r>
            </a:p>
          </p:txBody>
        </p:sp>
        <p:sp>
          <p:nvSpPr>
            <p:cNvPr id="45" name="Oval 9">
              <a:extLst>
                <a:ext uri="{FF2B5EF4-FFF2-40B4-BE49-F238E27FC236}">
                  <a16:creationId xmlns:a16="http://schemas.microsoft.com/office/drawing/2014/main" id="{42E09B01-C602-4DE8-85E0-D7887A05619E}"/>
                </a:ext>
              </a:extLst>
            </p:cNvPr>
            <p:cNvSpPr>
              <a:spLocks noChangeArrowheads="1"/>
            </p:cNvSpPr>
            <p:nvPr/>
          </p:nvSpPr>
          <p:spPr bwMode="auto">
            <a:xfrm>
              <a:off x="4345486" y="1961425"/>
              <a:ext cx="863600" cy="8636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2</a:t>
              </a:r>
            </a:p>
            <a:p>
              <a:pPr algn="ctr" eaLnBrk="1" hangingPunct="1">
                <a:lnSpc>
                  <a:spcPct val="80000"/>
                </a:lnSpc>
                <a:spcBef>
                  <a:spcPct val="0"/>
                </a:spcBef>
                <a:buFontTx/>
                <a:buNone/>
              </a:pPr>
              <a:r>
                <a:rPr lang="en-US" altLang="zh-CN" sz="2400">
                  <a:solidFill>
                    <a:schemeClr val="tx1"/>
                  </a:solidFill>
                </a:rPr>
                <a:t>A</a:t>
              </a:r>
            </a:p>
          </p:txBody>
        </p:sp>
        <p:sp>
          <p:nvSpPr>
            <p:cNvPr id="46" name="Rectangle 10">
              <a:extLst>
                <a:ext uri="{FF2B5EF4-FFF2-40B4-BE49-F238E27FC236}">
                  <a16:creationId xmlns:a16="http://schemas.microsoft.com/office/drawing/2014/main" id="{EE79C251-CFD5-48C2-8F85-F787FCC39931}"/>
                </a:ext>
              </a:extLst>
            </p:cNvPr>
            <p:cNvSpPr>
              <a:spLocks noChangeArrowheads="1"/>
            </p:cNvSpPr>
            <p:nvPr/>
          </p:nvSpPr>
          <p:spPr bwMode="auto">
            <a:xfrm>
              <a:off x="2843711" y="3777525"/>
              <a:ext cx="565150" cy="1485900"/>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60000"/>
                </a:spcBef>
                <a:buFontTx/>
                <a:buNone/>
              </a:pPr>
              <a:endParaRPr lang="en-US" altLang="zh-CN" sz="2400">
                <a:solidFill>
                  <a:schemeClr val="tx1"/>
                </a:solidFill>
              </a:endParaRPr>
            </a:p>
            <a:p>
              <a:pPr algn="ctr" eaLnBrk="1" hangingPunct="1">
                <a:spcBef>
                  <a:spcPct val="60000"/>
                </a:spcBef>
                <a:buFontTx/>
                <a:buNone/>
              </a:pPr>
              <a:r>
                <a:rPr lang="en-US" altLang="zh-CN" sz="2400">
                  <a:solidFill>
                    <a:schemeClr val="tx1"/>
                  </a:solidFill>
                </a:rPr>
                <a:t>B</a:t>
              </a:r>
              <a:r>
                <a:rPr lang="en-US" altLang="zh-CN" sz="2400" baseline="-25000">
                  <a:solidFill>
                    <a:schemeClr val="tx1"/>
                  </a:solidFill>
                </a:rPr>
                <a:t>L</a:t>
              </a:r>
              <a:endParaRPr lang="en-US" altLang="zh-CN" sz="2400">
                <a:solidFill>
                  <a:schemeClr val="tx1"/>
                </a:solidFill>
              </a:endParaRPr>
            </a:p>
            <a:p>
              <a:pPr algn="ctr" eaLnBrk="1" hangingPunct="1">
                <a:spcBef>
                  <a:spcPct val="60000"/>
                </a:spcBef>
                <a:buFontTx/>
                <a:buNone/>
              </a:pPr>
              <a:endParaRPr lang="en-US" altLang="zh-CN" sz="2400" baseline="-25000">
                <a:solidFill>
                  <a:schemeClr val="tx1"/>
                </a:solidFill>
              </a:endParaRPr>
            </a:p>
          </p:txBody>
        </p:sp>
        <p:sp>
          <p:nvSpPr>
            <p:cNvPr id="48" name="Line 12">
              <a:extLst>
                <a:ext uri="{FF2B5EF4-FFF2-40B4-BE49-F238E27FC236}">
                  <a16:creationId xmlns:a16="http://schemas.microsoft.com/office/drawing/2014/main" id="{3AE88F48-EC01-45B4-8782-BF0AB57E33A6}"/>
                </a:ext>
              </a:extLst>
            </p:cNvPr>
            <p:cNvSpPr>
              <a:spLocks noChangeShapeType="1"/>
            </p:cNvSpPr>
            <p:nvPr/>
          </p:nvSpPr>
          <p:spPr bwMode="auto">
            <a:xfrm>
              <a:off x="6145711" y="2894875"/>
              <a:ext cx="5762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49" name="Line 13">
              <a:extLst>
                <a:ext uri="{FF2B5EF4-FFF2-40B4-BE49-F238E27FC236}">
                  <a16:creationId xmlns:a16="http://schemas.microsoft.com/office/drawing/2014/main" id="{74AC01A1-FFB6-4A9F-BD6E-165B95471E3D}"/>
                </a:ext>
              </a:extLst>
            </p:cNvPr>
            <p:cNvSpPr>
              <a:spLocks noChangeShapeType="1"/>
            </p:cNvSpPr>
            <p:nvPr/>
          </p:nvSpPr>
          <p:spPr bwMode="auto">
            <a:xfrm>
              <a:off x="6145711" y="4407763"/>
              <a:ext cx="5762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50" name="Line 14">
              <a:extLst>
                <a:ext uri="{FF2B5EF4-FFF2-40B4-BE49-F238E27FC236}">
                  <a16:creationId xmlns:a16="http://schemas.microsoft.com/office/drawing/2014/main" id="{7DD9CEC8-1E24-4899-B045-84E3D50C1C13}"/>
                </a:ext>
              </a:extLst>
            </p:cNvPr>
            <p:cNvSpPr>
              <a:spLocks noChangeShapeType="1"/>
            </p:cNvSpPr>
            <p:nvPr/>
          </p:nvSpPr>
          <p:spPr bwMode="auto">
            <a:xfrm>
              <a:off x="6434636" y="2966313"/>
              <a:ext cx="0" cy="144145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51" name="Line 17">
              <a:extLst>
                <a:ext uri="{FF2B5EF4-FFF2-40B4-BE49-F238E27FC236}">
                  <a16:creationId xmlns:a16="http://schemas.microsoft.com/office/drawing/2014/main" id="{7393C5B9-ECC0-404E-A306-0D0917970EE3}"/>
                </a:ext>
              </a:extLst>
            </p:cNvPr>
            <p:cNvSpPr>
              <a:spLocks noChangeShapeType="1"/>
            </p:cNvSpPr>
            <p:nvPr/>
          </p:nvSpPr>
          <p:spPr bwMode="auto">
            <a:xfrm>
              <a:off x="2172199" y="3760063"/>
              <a:ext cx="5762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52" name="Line 18">
              <a:extLst>
                <a:ext uri="{FF2B5EF4-FFF2-40B4-BE49-F238E27FC236}">
                  <a16:creationId xmlns:a16="http://schemas.microsoft.com/office/drawing/2014/main" id="{F450DD52-D9B7-4288-9DF6-C9C1B75A8085}"/>
                </a:ext>
              </a:extLst>
            </p:cNvPr>
            <p:cNvSpPr>
              <a:spLocks noChangeShapeType="1"/>
            </p:cNvSpPr>
            <p:nvPr/>
          </p:nvSpPr>
          <p:spPr bwMode="auto">
            <a:xfrm>
              <a:off x="2172199" y="5272950"/>
              <a:ext cx="5762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53" name="Line 19">
              <a:extLst>
                <a:ext uri="{FF2B5EF4-FFF2-40B4-BE49-F238E27FC236}">
                  <a16:creationId xmlns:a16="http://schemas.microsoft.com/office/drawing/2014/main" id="{7DEC8FC2-42A6-4CEB-91D9-7F4E84EB8B3F}"/>
                </a:ext>
              </a:extLst>
            </p:cNvPr>
            <p:cNvSpPr>
              <a:spLocks noChangeShapeType="1"/>
            </p:cNvSpPr>
            <p:nvPr/>
          </p:nvSpPr>
          <p:spPr bwMode="auto">
            <a:xfrm>
              <a:off x="2461124" y="3831500"/>
              <a:ext cx="0" cy="144145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54" name="Text Box 20">
              <a:extLst>
                <a:ext uri="{FF2B5EF4-FFF2-40B4-BE49-F238E27FC236}">
                  <a16:creationId xmlns:a16="http://schemas.microsoft.com/office/drawing/2014/main" id="{C09330C6-EF65-4781-89B4-18CC523067EE}"/>
                </a:ext>
              </a:extLst>
            </p:cNvPr>
            <p:cNvSpPr txBox="1">
              <a:spLocks noChangeArrowheads="1"/>
            </p:cNvSpPr>
            <p:nvPr/>
          </p:nvSpPr>
          <p:spPr bwMode="auto">
            <a:xfrm>
              <a:off x="2040436" y="4295050"/>
              <a:ext cx="731838" cy="473075"/>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400">
                  <a:solidFill>
                    <a:schemeClr val="tx1"/>
                  </a:solidFill>
                </a:rPr>
                <a:t>h-1</a:t>
              </a:r>
            </a:p>
          </p:txBody>
        </p:sp>
        <p:sp>
          <p:nvSpPr>
            <p:cNvPr id="55" name="Line 21">
              <a:extLst>
                <a:ext uri="{FF2B5EF4-FFF2-40B4-BE49-F238E27FC236}">
                  <a16:creationId xmlns:a16="http://schemas.microsoft.com/office/drawing/2014/main" id="{DF52AA44-7E3B-4522-B883-4E49A0527CF4}"/>
                </a:ext>
              </a:extLst>
            </p:cNvPr>
            <p:cNvSpPr>
              <a:spLocks noChangeShapeType="1"/>
            </p:cNvSpPr>
            <p:nvPr/>
          </p:nvSpPr>
          <p:spPr bwMode="auto">
            <a:xfrm flipH="1" flipV="1">
              <a:off x="4643936" y="4337913"/>
              <a:ext cx="28892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56" name="Line 22">
              <a:extLst>
                <a:ext uri="{FF2B5EF4-FFF2-40B4-BE49-F238E27FC236}">
                  <a16:creationId xmlns:a16="http://schemas.microsoft.com/office/drawing/2014/main" id="{07792E90-315F-4622-B519-D3B519A7C67D}"/>
                </a:ext>
              </a:extLst>
            </p:cNvPr>
            <p:cNvSpPr>
              <a:spLocks noChangeShapeType="1"/>
            </p:cNvSpPr>
            <p:nvPr/>
          </p:nvSpPr>
          <p:spPr bwMode="auto">
            <a:xfrm flipH="1">
              <a:off x="3924799" y="4337913"/>
              <a:ext cx="287338"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57" name="Oval 23">
              <a:extLst>
                <a:ext uri="{FF2B5EF4-FFF2-40B4-BE49-F238E27FC236}">
                  <a16:creationId xmlns:a16="http://schemas.microsoft.com/office/drawing/2014/main" id="{83D4E5BD-AB9B-4D62-AB8D-30CAAFDFD029}"/>
                </a:ext>
              </a:extLst>
            </p:cNvPr>
            <p:cNvSpPr>
              <a:spLocks noChangeArrowheads="1"/>
            </p:cNvSpPr>
            <p:nvPr/>
          </p:nvSpPr>
          <p:spPr bwMode="auto">
            <a:xfrm>
              <a:off x="3996236" y="3617188"/>
              <a:ext cx="863600" cy="8636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C</a:t>
              </a:r>
            </a:p>
          </p:txBody>
        </p:sp>
        <p:sp>
          <p:nvSpPr>
            <p:cNvPr id="58" name="Line 26">
              <a:extLst>
                <a:ext uri="{FF2B5EF4-FFF2-40B4-BE49-F238E27FC236}">
                  <a16:creationId xmlns:a16="http://schemas.microsoft.com/office/drawing/2014/main" id="{D72741A8-E54B-46FE-8567-AC25E73DC161}"/>
                </a:ext>
              </a:extLst>
            </p:cNvPr>
            <p:cNvSpPr>
              <a:spLocks noChangeShapeType="1"/>
            </p:cNvSpPr>
            <p:nvPr/>
          </p:nvSpPr>
          <p:spPr bwMode="auto">
            <a:xfrm>
              <a:off x="5364661" y="4696688"/>
              <a:ext cx="5762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59" name="Line 27">
              <a:extLst>
                <a:ext uri="{FF2B5EF4-FFF2-40B4-BE49-F238E27FC236}">
                  <a16:creationId xmlns:a16="http://schemas.microsoft.com/office/drawing/2014/main" id="{FF98A839-3FFA-4619-96A1-E19F978C29CB}"/>
                </a:ext>
              </a:extLst>
            </p:cNvPr>
            <p:cNvSpPr>
              <a:spLocks noChangeShapeType="1"/>
            </p:cNvSpPr>
            <p:nvPr/>
          </p:nvSpPr>
          <p:spPr bwMode="auto">
            <a:xfrm>
              <a:off x="5364661" y="5634900"/>
              <a:ext cx="5762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60" name="Line 28">
              <a:extLst>
                <a:ext uri="{FF2B5EF4-FFF2-40B4-BE49-F238E27FC236}">
                  <a16:creationId xmlns:a16="http://schemas.microsoft.com/office/drawing/2014/main" id="{00A6DD26-DDE9-4EB3-84C9-808F1FD5CCF6}"/>
                </a:ext>
              </a:extLst>
            </p:cNvPr>
            <p:cNvSpPr>
              <a:spLocks noChangeShapeType="1"/>
            </p:cNvSpPr>
            <p:nvPr/>
          </p:nvSpPr>
          <p:spPr bwMode="auto">
            <a:xfrm flipH="1">
              <a:off x="5640886" y="4698275"/>
              <a:ext cx="0" cy="9366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61" name="Text Box 29">
              <a:extLst>
                <a:ext uri="{FF2B5EF4-FFF2-40B4-BE49-F238E27FC236}">
                  <a16:creationId xmlns:a16="http://schemas.microsoft.com/office/drawing/2014/main" id="{2F5923EA-5008-46B1-AAE8-8AD2161BAB73}"/>
                </a:ext>
              </a:extLst>
            </p:cNvPr>
            <p:cNvSpPr txBox="1">
              <a:spLocks noChangeArrowheads="1"/>
            </p:cNvSpPr>
            <p:nvPr/>
          </p:nvSpPr>
          <p:spPr bwMode="auto">
            <a:xfrm>
              <a:off x="5293224" y="4915763"/>
              <a:ext cx="731838" cy="473075"/>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400">
                  <a:solidFill>
                    <a:schemeClr val="tx1"/>
                  </a:solidFill>
                </a:rPr>
                <a:t>h-2</a:t>
              </a:r>
            </a:p>
          </p:txBody>
        </p:sp>
        <p:sp>
          <p:nvSpPr>
            <p:cNvPr id="62" name="Rectangle 60">
              <a:extLst>
                <a:ext uri="{FF2B5EF4-FFF2-40B4-BE49-F238E27FC236}">
                  <a16:creationId xmlns:a16="http://schemas.microsoft.com/office/drawing/2014/main" id="{9A97EDBE-9551-4983-A4B9-54FE65AFF18E}"/>
                </a:ext>
              </a:extLst>
            </p:cNvPr>
            <p:cNvSpPr>
              <a:spLocks noChangeArrowheads="1"/>
            </p:cNvSpPr>
            <p:nvPr/>
          </p:nvSpPr>
          <p:spPr bwMode="auto">
            <a:xfrm>
              <a:off x="3697786" y="4698275"/>
              <a:ext cx="565150" cy="92551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L</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63" name="Rectangle 61">
              <a:extLst>
                <a:ext uri="{FF2B5EF4-FFF2-40B4-BE49-F238E27FC236}">
                  <a16:creationId xmlns:a16="http://schemas.microsoft.com/office/drawing/2014/main" id="{FE792808-37C6-429E-8AA0-7296E39A25EC}"/>
                </a:ext>
              </a:extLst>
            </p:cNvPr>
            <p:cNvSpPr>
              <a:spLocks noChangeArrowheads="1"/>
            </p:cNvSpPr>
            <p:nvPr/>
          </p:nvSpPr>
          <p:spPr bwMode="auto">
            <a:xfrm>
              <a:off x="4632824" y="4698275"/>
              <a:ext cx="565150" cy="92551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R</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64" name="Rectangle 62">
              <a:extLst>
                <a:ext uri="{FF2B5EF4-FFF2-40B4-BE49-F238E27FC236}">
                  <a16:creationId xmlns:a16="http://schemas.microsoft.com/office/drawing/2014/main" id="{88229F3A-0ED8-4E93-9407-46D72B707F92}"/>
                </a:ext>
              </a:extLst>
            </p:cNvPr>
            <p:cNvSpPr>
              <a:spLocks noChangeArrowheads="1"/>
            </p:cNvSpPr>
            <p:nvPr/>
          </p:nvSpPr>
          <p:spPr bwMode="auto">
            <a:xfrm>
              <a:off x="5436099" y="2898050"/>
              <a:ext cx="565150" cy="1485900"/>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60000"/>
                </a:spcBef>
                <a:buFontTx/>
                <a:buNone/>
              </a:pPr>
              <a:endParaRPr lang="en-US" altLang="zh-CN" sz="2400">
                <a:solidFill>
                  <a:schemeClr val="tx1"/>
                </a:solidFill>
              </a:endParaRPr>
            </a:p>
            <a:p>
              <a:pPr algn="ctr" eaLnBrk="1" hangingPunct="1">
                <a:spcBef>
                  <a:spcPct val="60000"/>
                </a:spcBef>
                <a:buFontTx/>
                <a:buNone/>
              </a:pPr>
              <a:r>
                <a:rPr lang="en-US" altLang="zh-CN" sz="2400">
                  <a:solidFill>
                    <a:schemeClr val="tx1"/>
                  </a:solidFill>
                </a:rPr>
                <a:t>A</a:t>
              </a:r>
              <a:r>
                <a:rPr lang="en-US" altLang="zh-CN" sz="2400" baseline="-25000">
                  <a:solidFill>
                    <a:schemeClr val="tx1"/>
                  </a:solidFill>
                </a:rPr>
                <a:t>R</a:t>
              </a:r>
              <a:endParaRPr lang="en-US" altLang="zh-CN" sz="2400">
                <a:solidFill>
                  <a:schemeClr val="tx1"/>
                </a:solidFill>
              </a:endParaRPr>
            </a:p>
            <a:p>
              <a:pPr algn="ctr" eaLnBrk="1" hangingPunct="1">
                <a:spcBef>
                  <a:spcPct val="60000"/>
                </a:spcBef>
                <a:buFontTx/>
                <a:buNone/>
              </a:pPr>
              <a:endParaRPr lang="en-US" altLang="zh-CN" sz="2400" baseline="-25000">
                <a:solidFill>
                  <a:schemeClr val="tx1"/>
                </a:solidFill>
              </a:endParaRPr>
            </a:p>
          </p:txBody>
        </p:sp>
      </p:grpSp>
      <p:cxnSp>
        <p:nvCxnSpPr>
          <p:cNvPr id="5" name="Straight Arrow Connector 4">
            <a:extLst>
              <a:ext uri="{FF2B5EF4-FFF2-40B4-BE49-F238E27FC236}">
                <a16:creationId xmlns:a16="http://schemas.microsoft.com/office/drawing/2014/main" id="{EE66D76E-3D34-421E-A76B-8436ECB8D759}"/>
              </a:ext>
            </a:extLst>
          </p:cNvPr>
          <p:cNvCxnSpPr>
            <a:cxnSpLocks/>
          </p:cNvCxnSpPr>
          <p:nvPr/>
        </p:nvCxnSpPr>
        <p:spPr>
          <a:xfrm flipH="1">
            <a:off x="2973886" y="2199316"/>
            <a:ext cx="1136650" cy="6378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300588-F90A-4C63-91D1-52A98607AB38}"/>
              </a:ext>
            </a:extLst>
          </p:cNvPr>
          <p:cNvCxnSpPr>
            <a:cxnSpLocks/>
          </p:cNvCxnSpPr>
          <p:nvPr/>
        </p:nvCxnSpPr>
        <p:spPr>
          <a:xfrm>
            <a:off x="2934709" y="2966313"/>
            <a:ext cx="966278" cy="10826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47D0CC-BE95-4C04-8672-48F523738845}"/>
              </a:ext>
            </a:extLst>
          </p:cNvPr>
          <p:cNvSpPr txBox="1"/>
          <p:nvPr/>
        </p:nvSpPr>
        <p:spPr>
          <a:xfrm>
            <a:off x="6875812" y="914401"/>
            <a:ext cx="4263241" cy="523220"/>
          </a:xfrm>
          <a:prstGeom prst="rect">
            <a:avLst/>
          </a:prstGeom>
          <a:noFill/>
        </p:spPr>
        <p:txBody>
          <a:bodyPr wrap="square" rtlCol="0">
            <a:spAutoFit/>
          </a:bodyPr>
          <a:lstStyle/>
          <a:p>
            <a:r>
              <a:rPr lang="en-US" altLang="zh-CN" sz="2800" dirty="0">
                <a:latin typeface="Noto Sans SC Black" panose="020B0A00000000000000" pitchFamily="34" charset="-122"/>
                <a:ea typeface="Noto Sans SC Black" panose="020B0A00000000000000" pitchFamily="34" charset="-122"/>
              </a:rPr>
              <a:t>Need two  rotations</a:t>
            </a:r>
            <a:endParaRPr lang="zh-CN" altLang="en-US" sz="2800" dirty="0">
              <a:latin typeface="Noto Sans SC Black" panose="020B0A00000000000000" pitchFamily="34" charset="-122"/>
              <a:ea typeface="Noto Sans SC Black" panose="020B0A00000000000000" pitchFamily="34" charset="-122"/>
            </a:endParaRPr>
          </a:p>
        </p:txBody>
      </p:sp>
    </p:spTree>
    <p:extLst>
      <p:ext uri="{BB962C8B-B14F-4D97-AF65-F5344CB8AC3E}">
        <p14:creationId xmlns:p14="http://schemas.microsoft.com/office/powerpoint/2010/main" val="41705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754E03-718D-4FAF-82AD-6BAEFFB31D81}"/>
              </a:ext>
            </a:extLst>
          </p:cNvPr>
          <p:cNvSpPr>
            <a:spLocks noGrp="1"/>
          </p:cNvSpPr>
          <p:nvPr>
            <p:ph idx="1"/>
          </p:nvPr>
        </p:nvSpPr>
        <p:spPr>
          <a:xfrm>
            <a:off x="838200" y="505687"/>
            <a:ext cx="10515600" cy="4351338"/>
          </a:xfrm>
        </p:spPr>
        <p:txBody>
          <a:bodyPr/>
          <a:lstStyle/>
          <a:p>
            <a:r>
              <a:rPr lang="en-US" altLang="zh-CN" dirty="0"/>
              <a:t>LR: right subtree of left child</a:t>
            </a:r>
            <a:endParaRPr lang="zh-CN" altLang="en-US" dirty="0"/>
          </a:p>
          <a:p>
            <a:endParaRPr lang="zh-CN" altLang="en-US" dirty="0"/>
          </a:p>
        </p:txBody>
      </p:sp>
      <p:sp>
        <p:nvSpPr>
          <p:cNvPr id="37" name="文本框 36">
            <a:extLst>
              <a:ext uri="{FF2B5EF4-FFF2-40B4-BE49-F238E27FC236}">
                <a16:creationId xmlns:a16="http://schemas.microsoft.com/office/drawing/2014/main" id="{C944527A-779D-4E5F-BE29-E0C1AB97867C}"/>
              </a:ext>
            </a:extLst>
          </p:cNvPr>
          <p:cNvSpPr txBox="1"/>
          <p:nvPr/>
        </p:nvSpPr>
        <p:spPr>
          <a:xfrm>
            <a:off x="5845673" y="1580287"/>
            <a:ext cx="2996532" cy="523220"/>
          </a:xfrm>
          <a:prstGeom prst="rect">
            <a:avLst/>
          </a:prstGeom>
          <a:noFill/>
        </p:spPr>
        <p:txBody>
          <a:bodyPr wrap="square" rtlCol="0">
            <a:spAutoFit/>
          </a:bodyPr>
          <a:lstStyle/>
          <a:p>
            <a:r>
              <a:rPr lang="en-US" altLang="zh-CN" sz="2800" b="1" dirty="0"/>
              <a:t>Left rotation </a:t>
            </a:r>
            <a:r>
              <a:rPr lang="en-US" altLang="zh-CN" sz="2800" dirty="0"/>
              <a:t>first</a:t>
            </a:r>
            <a:endParaRPr lang="zh-CN" altLang="en-US" sz="2800" dirty="0"/>
          </a:p>
        </p:txBody>
      </p:sp>
      <p:grpSp>
        <p:nvGrpSpPr>
          <p:cNvPr id="39" name="Group 72">
            <a:extLst>
              <a:ext uri="{FF2B5EF4-FFF2-40B4-BE49-F238E27FC236}">
                <a16:creationId xmlns:a16="http://schemas.microsoft.com/office/drawing/2014/main" id="{608A6C30-6E4B-4393-9E6E-123B00470EF0}"/>
              </a:ext>
            </a:extLst>
          </p:cNvPr>
          <p:cNvGrpSpPr>
            <a:grpSpLocks/>
          </p:cNvGrpSpPr>
          <p:nvPr/>
        </p:nvGrpSpPr>
        <p:grpSpPr bwMode="auto">
          <a:xfrm>
            <a:off x="2040436" y="1961425"/>
            <a:ext cx="4681538" cy="4178300"/>
            <a:chOff x="158" y="1252"/>
            <a:chExt cx="2949" cy="2632"/>
          </a:xfrm>
        </p:grpSpPr>
        <p:sp>
          <p:nvSpPr>
            <p:cNvPr id="40" name="Line 4">
              <a:extLst>
                <a:ext uri="{FF2B5EF4-FFF2-40B4-BE49-F238E27FC236}">
                  <a16:creationId xmlns:a16="http://schemas.microsoft.com/office/drawing/2014/main" id="{A771A2FE-5FE5-433C-963D-9014958A7B1E}"/>
                </a:ext>
              </a:extLst>
            </p:cNvPr>
            <p:cNvSpPr>
              <a:spLocks noChangeShapeType="1"/>
            </p:cNvSpPr>
            <p:nvPr/>
          </p:nvSpPr>
          <p:spPr bwMode="auto">
            <a:xfrm flipH="1" flipV="1">
              <a:off x="1299" y="2159"/>
              <a:ext cx="273"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41" name="Line 5">
              <a:extLst>
                <a:ext uri="{FF2B5EF4-FFF2-40B4-BE49-F238E27FC236}">
                  <a16:creationId xmlns:a16="http://schemas.microsoft.com/office/drawing/2014/main" id="{DF8C1BF9-ADC9-4E87-BEAB-853B59A8222A}"/>
                </a:ext>
              </a:extLst>
            </p:cNvPr>
            <p:cNvSpPr>
              <a:spLocks noChangeShapeType="1"/>
            </p:cNvSpPr>
            <p:nvPr/>
          </p:nvSpPr>
          <p:spPr bwMode="auto">
            <a:xfrm flipH="1">
              <a:off x="800" y="2114"/>
              <a:ext cx="273"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42" name="Line 6">
              <a:extLst>
                <a:ext uri="{FF2B5EF4-FFF2-40B4-BE49-F238E27FC236}">
                  <a16:creationId xmlns:a16="http://schemas.microsoft.com/office/drawing/2014/main" id="{710F65D1-7923-45BA-9B60-164AA72CED5F}"/>
                </a:ext>
              </a:extLst>
            </p:cNvPr>
            <p:cNvSpPr>
              <a:spLocks noChangeShapeType="1"/>
            </p:cNvSpPr>
            <p:nvPr/>
          </p:nvSpPr>
          <p:spPr bwMode="auto">
            <a:xfrm flipH="1" flipV="1">
              <a:off x="1973" y="1570"/>
              <a:ext cx="506" cy="2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43" name="Line 7">
              <a:extLst>
                <a:ext uri="{FF2B5EF4-FFF2-40B4-BE49-F238E27FC236}">
                  <a16:creationId xmlns:a16="http://schemas.microsoft.com/office/drawing/2014/main" id="{2D51AA76-1725-4A99-AC76-7C2543D8D008}"/>
                </a:ext>
              </a:extLst>
            </p:cNvPr>
            <p:cNvSpPr>
              <a:spLocks noChangeShapeType="1"/>
            </p:cNvSpPr>
            <p:nvPr/>
          </p:nvSpPr>
          <p:spPr bwMode="auto">
            <a:xfrm flipH="1">
              <a:off x="1209" y="1570"/>
              <a:ext cx="582" cy="3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44" name="Oval 8">
              <a:extLst>
                <a:ext uri="{FF2B5EF4-FFF2-40B4-BE49-F238E27FC236}">
                  <a16:creationId xmlns:a16="http://schemas.microsoft.com/office/drawing/2014/main" id="{7AC88F50-4011-4F66-A221-34D866EEFD69}"/>
                </a:ext>
              </a:extLst>
            </p:cNvPr>
            <p:cNvSpPr>
              <a:spLocks noChangeArrowheads="1"/>
            </p:cNvSpPr>
            <p:nvPr/>
          </p:nvSpPr>
          <p:spPr bwMode="auto">
            <a:xfrm>
              <a:off x="891" y="1751"/>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B</a:t>
              </a:r>
            </a:p>
          </p:txBody>
        </p:sp>
        <p:sp>
          <p:nvSpPr>
            <p:cNvPr id="45" name="Oval 9">
              <a:extLst>
                <a:ext uri="{FF2B5EF4-FFF2-40B4-BE49-F238E27FC236}">
                  <a16:creationId xmlns:a16="http://schemas.microsoft.com/office/drawing/2014/main" id="{42E09B01-C602-4DE8-85E0-D7887A05619E}"/>
                </a:ext>
              </a:extLst>
            </p:cNvPr>
            <p:cNvSpPr>
              <a:spLocks noChangeArrowheads="1"/>
            </p:cNvSpPr>
            <p:nvPr/>
          </p:nvSpPr>
          <p:spPr bwMode="auto">
            <a:xfrm>
              <a:off x="1610" y="1252"/>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2</a:t>
              </a:r>
            </a:p>
            <a:p>
              <a:pPr algn="ctr" eaLnBrk="1" hangingPunct="1">
                <a:lnSpc>
                  <a:spcPct val="80000"/>
                </a:lnSpc>
                <a:spcBef>
                  <a:spcPct val="0"/>
                </a:spcBef>
                <a:buFontTx/>
                <a:buNone/>
              </a:pPr>
              <a:r>
                <a:rPr lang="en-US" altLang="zh-CN" sz="2400">
                  <a:solidFill>
                    <a:schemeClr val="tx1"/>
                  </a:solidFill>
                </a:rPr>
                <a:t>A</a:t>
              </a:r>
            </a:p>
          </p:txBody>
        </p:sp>
        <p:sp>
          <p:nvSpPr>
            <p:cNvPr id="46" name="Rectangle 10">
              <a:extLst>
                <a:ext uri="{FF2B5EF4-FFF2-40B4-BE49-F238E27FC236}">
                  <a16:creationId xmlns:a16="http://schemas.microsoft.com/office/drawing/2014/main" id="{EE79C251-CFD5-48C2-8F85-F787FCC39931}"/>
                </a:ext>
              </a:extLst>
            </p:cNvPr>
            <p:cNvSpPr>
              <a:spLocks noChangeArrowheads="1"/>
            </p:cNvSpPr>
            <p:nvPr/>
          </p:nvSpPr>
          <p:spPr bwMode="auto">
            <a:xfrm>
              <a:off x="664" y="2396"/>
              <a:ext cx="356" cy="936"/>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60000"/>
                </a:spcBef>
                <a:buFontTx/>
                <a:buNone/>
              </a:pPr>
              <a:endParaRPr lang="en-US" altLang="zh-CN" sz="2400">
                <a:solidFill>
                  <a:schemeClr val="tx1"/>
                </a:solidFill>
              </a:endParaRPr>
            </a:p>
            <a:p>
              <a:pPr algn="ctr" eaLnBrk="1" hangingPunct="1">
                <a:spcBef>
                  <a:spcPct val="60000"/>
                </a:spcBef>
                <a:buFontTx/>
                <a:buNone/>
              </a:pPr>
              <a:r>
                <a:rPr lang="en-US" altLang="zh-CN" sz="2400">
                  <a:solidFill>
                    <a:schemeClr val="tx1"/>
                  </a:solidFill>
                </a:rPr>
                <a:t>B</a:t>
              </a:r>
              <a:r>
                <a:rPr lang="en-US" altLang="zh-CN" sz="2400" baseline="-25000">
                  <a:solidFill>
                    <a:schemeClr val="tx1"/>
                  </a:solidFill>
                </a:rPr>
                <a:t>L</a:t>
              </a:r>
              <a:endParaRPr lang="en-US" altLang="zh-CN" sz="2400">
                <a:solidFill>
                  <a:schemeClr val="tx1"/>
                </a:solidFill>
              </a:endParaRPr>
            </a:p>
            <a:p>
              <a:pPr algn="ctr" eaLnBrk="1" hangingPunct="1">
                <a:spcBef>
                  <a:spcPct val="60000"/>
                </a:spcBef>
                <a:buFontTx/>
                <a:buNone/>
              </a:pPr>
              <a:endParaRPr lang="en-US" altLang="zh-CN" sz="2400" baseline="-25000">
                <a:solidFill>
                  <a:schemeClr val="tx1"/>
                </a:solidFill>
              </a:endParaRPr>
            </a:p>
          </p:txBody>
        </p:sp>
        <p:sp>
          <p:nvSpPr>
            <p:cNvPr id="47" name="Rectangle 11" descr="轮廓式菱形">
              <a:extLst>
                <a:ext uri="{FF2B5EF4-FFF2-40B4-BE49-F238E27FC236}">
                  <a16:creationId xmlns:a16="http://schemas.microsoft.com/office/drawing/2014/main" id="{FA0D73AD-9295-408F-BDE8-3AF46BE6944A}"/>
                </a:ext>
              </a:extLst>
            </p:cNvPr>
            <p:cNvSpPr>
              <a:spLocks noChangeArrowheads="1"/>
            </p:cNvSpPr>
            <p:nvPr/>
          </p:nvSpPr>
          <p:spPr bwMode="auto">
            <a:xfrm>
              <a:off x="1209" y="3657"/>
              <a:ext cx="356" cy="227"/>
            </a:xfrm>
            <a:prstGeom prst="rect">
              <a:avLst/>
            </a:prstGeom>
            <a:pattFill prst="openDmnd">
              <a:fgClr>
                <a:srgbClr val="FF0000"/>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sp>
          <p:nvSpPr>
            <p:cNvPr id="48" name="Line 12">
              <a:extLst>
                <a:ext uri="{FF2B5EF4-FFF2-40B4-BE49-F238E27FC236}">
                  <a16:creationId xmlns:a16="http://schemas.microsoft.com/office/drawing/2014/main" id="{3AE88F48-EC01-45B4-8782-BF0AB57E33A6}"/>
                </a:ext>
              </a:extLst>
            </p:cNvPr>
            <p:cNvSpPr>
              <a:spLocks noChangeShapeType="1"/>
            </p:cNvSpPr>
            <p:nvPr/>
          </p:nvSpPr>
          <p:spPr bwMode="auto">
            <a:xfrm>
              <a:off x="2744" y="1840"/>
              <a:ext cx="3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49" name="Line 13">
              <a:extLst>
                <a:ext uri="{FF2B5EF4-FFF2-40B4-BE49-F238E27FC236}">
                  <a16:creationId xmlns:a16="http://schemas.microsoft.com/office/drawing/2014/main" id="{74AC01A1-FFB6-4A9F-BD6E-165B95471E3D}"/>
                </a:ext>
              </a:extLst>
            </p:cNvPr>
            <p:cNvSpPr>
              <a:spLocks noChangeShapeType="1"/>
            </p:cNvSpPr>
            <p:nvPr/>
          </p:nvSpPr>
          <p:spPr bwMode="auto">
            <a:xfrm>
              <a:off x="2744" y="2793"/>
              <a:ext cx="3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50" name="Line 14">
              <a:extLst>
                <a:ext uri="{FF2B5EF4-FFF2-40B4-BE49-F238E27FC236}">
                  <a16:creationId xmlns:a16="http://schemas.microsoft.com/office/drawing/2014/main" id="{7DD9CEC8-1E24-4899-B045-84E3D50C1C13}"/>
                </a:ext>
              </a:extLst>
            </p:cNvPr>
            <p:cNvSpPr>
              <a:spLocks noChangeShapeType="1"/>
            </p:cNvSpPr>
            <p:nvPr/>
          </p:nvSpPr>
          <p:spPr bwMode="auto">
            <a:xfrm>
              <a:off x="2926" y="1885"/>
              <a:ext cx="0" cy="90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51" name="Line 17">
              <a:extLst>
                <a:ext uri="{FF2B5EF4-FFF2-40B4-BE49-F238E27FC236}">
                  <a16:creationId xmlns:a16="http://schemas.microsoft.com/office/drawing/2014/main" id="{7393C5B9-ECC0-404E-A306-0D0917970EE3}"/>
                </a:ext>
              </a:extLst>
            </p:cNvPr>
            <p:cNvSpPr>
              <a:spLocks noChangeShapeType="1"/>
            </p:cNvSpPr>
            <p:nvPr/>
          </p:nvSpPr>
          <p:spPr bwMode="auto">
            <a:xfrm>
              <a:off x="241" y="2385"/>
              <a:ext cx="3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52" name="Line 18">
              <a:extLst>
                <a:ext uri="{FF2B5EF4-FFF2-40B4-BE49-F238E27FC236}">
                  <a16:creationId xmlns:a16="http://schemas.microsoft.com/office/drawing/2014/main" id="{F450DD52-D9B7-4288-9DF6-C9C1B75A8085}"/>
                </a:ext>
              </a:extLst>
            </p:cNvPr>
            <p:cNvSpPr>
              <a:spLocks noChangeShapeType="1"/>
            </p:cNvSpPr>
            <p:nvPr/>
          </p:nvSpPr>
          <p:spPr bwMode="auto">
            <a:xfrm>
              <a:off x="241" y="3338"/>
              <a:ext cx="3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53" name="Line 19">
              <a:extLst>
                <a:ext uri="{FF2B5EF4-FFF2-40B4-BE49-F238E27FC236}">
                  <a16:creationId xmlns:a16="http://schemas.microsoft.com/office/drawing/2014/main" id="{7DEC8FC2-42A6-4CEB-91D9-7F4E84EB8B3F}"/>
                </a:ext>
              </a:extLst>
            </p:cNvPr>
            <p:cNvSpPr>
              <a:spLocks noChangeShapeType="1"/>
            </p:cNvSpPr>
            <p:nvPr/>
          </p:nvSpPr>
          <p:spPr bwMode="auto">
            <a:xfrm>
              <a:off x="423" y="2430"/>
              <a:ext cx="0" cy="90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54" name="Text Box 20">
              <a:extLst>
                <a:ext uri="{FF2B5EF4-FFF2-40B4-BE49-F238E27FC236}">
                  <a16:creationId xmlns:a16="http://schemas.microsoft.com/office/drawing/2014/main" id="{C09330C6-EF65-4781-89B4-18CC523067EE}"/>
                </a:ext>
              </a:extLst>
            </p:cNvPr>
            <p:cNvSpPr txBox="1">
              <a:spLocks noChangeArrowheads="1"/>
            </p:cNvSpPr>
            <p:nvPr/>
          </p:nvSpPr>
          <p:spPr bwMode="auto">
            <a:xfrm>
              <a:off x="158" y="2722"/>
              <a:ext cx="461" cy="298"/>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400">
                  <a:solidFill>
                    <a:schemeClr val="tx1"/>
                  </a:solidFill>
                </a:rPr>
                <a:t>h-1</a:t>
              </a:r>
            </a:p>
          </p:txBody>
        </p:sp>
        <p:sp>
          <p:nvSpPr>
            <p:cNvPr id="55" name="Line 21">
              <a:extLst>
                <a:ext uri="{FF2B5EF4-FFF2-40B4-BE49-F238E27FC236}">
                  <a16:creationId xmlns:a16="http://schemas.microsoft.com/office/drawing/2014/main" id="{DF52AA44-7E3B-4522-B883-4E49A0527CF4}"/>
                </a:ext>
              </a:extLst>
            </p:cNvPr>
            <p:cNvSpPr>
              <a:spLocks noChangeShapeType="1"/>
            </p:cNvSpPr>
            <p:nvPr/>
          </p:nvSpPr>
          <p:spPr bwMode="auto">
            <a:xfrm flipH="1" flipV="1">
              <a:off x="1798" y="2749"/>
              <a:ext cx="182" cy="22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56" name="Line 22">
              <a:extLst>
                <a:ext uri="{FF2B5EF4-FFF2-40B4-BE49-F238E27FC236}">
                  <a16:creationId xmlns:a16="http://schemas.microsoft.com/office/drawing/2014/main" id="{07792E90-315F-4622-B519-D3B519A7C67D}"/>
                </a:ext>
              </a:extLst>
            </p:cNvPr>
            <p:cNvSpPr>
              <a:spLocks noChangeShapeType="1"/>
            </p:cNvSpPr>
            <p:nvPr/>
          </p:nvSpPr>
          <p:spPr bwMode="auto">
            <a:xfrm flipH="1">
              <a:off x="1345" y="2749"/>
              <a:ext cx="181" cy="22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57" name="Oval 23">
              <a:extLst>
                <a:ext uri="{FF2B5EF4-FFF2-40B4-BE49-F238E27FC236}">
                  <a16:creationId xmlns:a16="http://schemas.microsoft.com/office/drawing/2014/main" id="{83D4E5BD-AB9B-4D62-AB8D-30CAAFDFD029}"/>
                </a:ext>
              </a:extLst>
            </p:cNvPr>
            <p:cNvSpPr>
              <a:spLocks noChangeArrowheads="1"/>
            </p:cNvSpPr>
            <p:nvPr/>
          </p:nvSpPr>
          <p:spPr bwMode="auto">
            <a:xfrm>
              <a:off x="1390" y="2295"/>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C</a:t>
              </a:r>
            </a:p>
          </p:txBody>
        </p:sp>
        <p:sp>
          <p:nvSpPr>
            <p:cNvPr id="58" name="Line 26">
              <a:extLst>
                <a:ext uri="{FF2B5EF4-FFF2-40B4-BE49-F238E27FC236}">
                  <a16:creationId xmlns:a16="http://schemas.microsoft.com/office/drawing/2014/main" id="{D72741A8-E54B-46FE-8567-AC25E73DC161}"/>
                </a:ext>
              </a:extLst>
            </p:cNvPr>
            <p:cNvSpPr>
              <a:spLocks noChangeShapeType="1"/>
            </p:cNvSpPr>
            <p:nvPr/>
          </p:nvSpPr>
          <p:spPr bwMode="auto">
            <a:xfrm>
              <a:off x="2252" y="2975"/>
              <a:ext cx="3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59" name="Line 27">
              <a:extLst>
                <a:ext uri="{FF2B5EF4-FFF2-40B4-BE49-F238E27FC236}">
                  <a16:creationId xmlns:a16="http://schemas.microsoft.com/office/drawing/2014/main" id="{FF98A839-3FFA-4619-96A1-E19F978C29CB}"/>
                </a:ext>
              </a:extLst>
            </p:cNvPr>
            <p:cNvSpPr>
              <a:spLocks noChangeShapeType="1"/>
            </p:cNvSpPr>
            <p:nvPr/>
          </p:nvSpPr>
          <p:spPr bwMode="auto">
            <a:xfrm>
              <a:off x="2252" y="3566"/>
              <a:ext cx="3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60" name="Line 28">
              <a:extLst>
                <a:ext uri="{FF2B5EF4-FFF2-40B4-BE49-F238E27FC236}">
                  <a16:creationId xmlns:a16="http://schemas.microsoft.com/office/drawing/2014/main" id="{00A6DD26-DDE9-4EB3-84C9-808F1FD5CCF6}"/>
                </a:ext>
              </a:extLst>
            </p:cNvPr>
            <p:cNvSpPr>
              <a:spLocks noChangeShapeType="1"/>
            </p:cNvSpPr>
            <p:nvPr/>
          </p:nvSpPr>
          <p:spPr bwMode="auto">
            <a:xfrm flipH="1">
              <a:off x="2426" y="2976"/>
              <a:ext cx="0" cy="59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61" name="Text Box 29">
              <a:extLst>
                <a:ext uri="{FF2B5EF4-FFF2-40B4-BE49-F238E27FC236}">
                  <a16:creationId xmlns:a16="http://schemas.microsoft.com/office/drawing/2014/main" id="{2F5923EA-5008-46B1-AAE8-8AD2161BAB73}"/>
                </a:ext>
              </a:extLst>
            </p:cNvPr>
            <p:cNvSpPr txBox="1">
              <a:spLocks noChangeArrowheads="1"/>
            </p:cNvSpPr>
            <p:nvPr/>
          </p:nvSpPr>
          <p:spPr bwMode="auto">
            <a:xfrm>
              <a:off x="2207" y="3113"/>
              <a:ext cx="461" cy="298"/>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400">
                  <a:solidFill>
                    <a:schemeClr val="tx1"/>
                  </a:solidFill>
                </a:rPr>
                <a:t>h-2</a:t>
              </a:r>
            </a:p>
          </p:txBody>
        </p:sp>
        <p:sp>
          <p:nvSpPr>
            <p:cNvPr id="62" name="Rectangle 60">
              <a:extLst>
                <a:ext uri="{FF2B5EF4-FFF2-40B4-BE49-F238E27FC236}">
                  <a16:creationId xmlns:a16="http://schemas.microsoft.com/office/drawing/2014/main" id="{9A97EDBE-9551-4983-A4B9-54FE65AFF18E}"/>
                </a:ext>
              </a:extLst>
            </p:cNvPr>
            <p:cNvSpPr>
              <a:spLocks noChangeArrowheads="1"/>
            </p:cNvSpPr>
            <p:nvPr/>
          </p:nvSpPr>
          <p:spPr bwMode="auto">
            <a:xfrm>
              <a:off x="1202" y="2976"/>
              <a:ext cx="356" cy="58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L</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63" name="Rectangle 61">
              <a:extLst>
                <a:ext uri="{FF2B5EF4-FFF2-40B4-BE49-F238E27FC236}">
                  <a16:creationId xmlns:a16="http://schemas.microsoft.com/office/drawing/2014/main" id="{FE792808-37C6-429E-8AA0-7296E39A25EC}"/>
                </a:ext>
              </a:extLst>
            </p:cNvPr>
            <p:cNvSpPr>
              <a:spLocks noChangeArrowheads="1"/>
            </p:cNvSpPr>
            <p:nvPr/>
          </p:nvSpPr>
          <p:spPr bwMode="auto">
            <a:xfrm>
              <a:off x="1791" y="2976"/>
              <a:ext cx="356" cy="58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R</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64" name="Rectangle 62">
              <a:extLst>
                <a:ext uri="{FF2B5EF4-FFF2-40B4-BE49-F238E27FC236}">
                  <a16:creationId xmlns:a16="http://schemas.microsoft.com/office/drawing/2014/main" id="{88229F3A-0ED8-4E93-9407-46D72B707F92}"/>
                </a:ext>
              </a:extLst>
            </p:cNvPr>
            <p:cNvSpPr>
              <a:spLocks noChangeArrowheads="1"/>
            </p:cNvSpPr>
            <p:nvPr/>
          </p:nvSpPr>
          <p:spPr bwMode="auto">
            <a:xfrm>
              <a:off x="2297" y="1842"/>
              <a:ext cx="356" cy="936"/>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60000"/>
                </a:spcBef>
                <a:buFontTx/>
                <a:buNone/>
              </a:pPr>
              <a:endParaRPr lang="en-US" altLang="zh-CN" sz="2400">
                <a:solidFill>
                  <a:schemeClr val="tx1"/>
                </a:solidFill>
              </a:endParaRPr>
            </a:p>
            <a:p>
              <a:pPr algn="ctr" eaLnBrk="1" hangingPunct="1">
                <a:spcBef>
                  <a:spcPct val="60000"/>
                </a:spcBef>
                <a:buFontTx/>
                <a:buNone/>
              </a:pPr>
              <a:r>
                <a:rPr lang="en-US" altLang="zh-CN" sz="2400">
                  <a:solidFill>
                    <a:schemeClr val="tx1"/>
                  </a:solidFill>
                </a:rPr>
                <a:t>A</a:t>
              </a:r>
              <a:r>
                <a:rPr lang="en-US" altLang="zh-CN" sz="2400" baseline="-25000">
                  <a:solidFill>
                    <a:schemeClr val="tx1"/>
                  </a:solidFill>
                </a:rPr>
                <a:t>R</a:t>
              </a:r>
              <a:endParaRPr lang="en-US" altLang="zh-CN" sz="2400">
                <a:solidFill>
                  <a:schemeClr val="tx1"/>
                </a:solidFill>
              </a:endParaRPr>
            </a:p>
            <a:p>
              <a:pPr algn="ctr" eaLnBrk="1" hangingPunct="1">
                <a:spcBef>
                  <a:spcPct val="60000"/>
                </a:spcBef>
                <a:buFontTx/>
                <a:buNone/>
              </a:pPr>
              <a:endParaRPr lang="en-US" altLang="zh-CN" sz="2400" baseline="-25000">
                <a:solidFill>
                  <a:schemeClr val="tx1"/>
                </a:solidFill>
              </a:endParaRPr>
            </a:p>
          </p:txBody>
        </p:sp>
      </p:grpSp>
      <p:grpSp>
        <p:nvGrpSpPr>
          <p:cNvPr id="65" name="Group 71">
            <a:extLst>
              <a:ext uri="{FF2B5EF4-FFF2-40B4-BE49-F238E27FC236}">
                <a16:creationId xmlns:a16="http://schemas.microsoft.com/office/drawing/2014/main" id="{1BDFB5A3-8587-4BB8-B510-16D2844BE4C3}"/>
              </a:ext>
            </a:extLst>
          </p:cNvPr>
          <p:cNvGrpSpPr>
            <a:grpSpLocks/>
          </p:cNvGrpSpPr>
          <p:nvPr/>
        </p:nvGrpSpPr>
        <p:grpSpPr bwMode="auto">
          <a:xfrm>
            <a:off x="7095036" y="1656625"/>
            <a:ext cx="3732213" cy="4454525"/>
            <a:chOff x="3606" y="1124"/>
            <a:chExt cx="2351" cy="2806"/>
          </a:xfrm>
        </p:grpSpPr>
        <p:sp>
          <p:nvSpPr>
            <p:cNvPr id="66" name="Line 69">
              <a:extLst>
                <a:ext uri="{FF2B5EF4-FFF2-40B4-BE49-F238E27FC236}">
                  <a16:creationId xmlns:a16="http://schemas.microsoft.com/office/drawing/2014/main" id="{D56574E2-E2AF-4404-BB7D-97F644AA78FA}"/>
                </a:ext>
              </a:extLst>
            </p:cNvPr>
            <p:cNvSpPr>
              <a:spLocks noChangeShapeType="1"/>
            </p:cNvSpPr>
            <p:nvPr/>
          </p:nvSpPr>
          <p:spPr bwMode="auto">
            <a:xfrm flipH="1" flipV="1">
              <a:off x="5556" y="1514"/>
              <a:ext cx="191" cy="17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67" name="Line 70">
              <a:extLst>
                <a:ext uri="{FF2B5EF4-FFF2-40B4-BE49-F238E27FC236}">
                  <a16:creationId xmlns:a16="http://schemas.microsoft.com/office/drawing/2014/main" id="{6A3ABB26-F80E-4592-8A0D-9AB5154683B8}"/>
                </a:ext>
              </a:extLst>
            </p:cNvPr>
            <p:cNvSpPr>
              <a:spLocks noChangeShapeType="1"/>
            </p:cNvSpPr>
            <p:nvPr/>
          </p:nvSpPr>
          <p:spPr bwMode="auto">
            <a:xfrm flipH="1">
              <a:off x="4796" y="1539"/>
              <a:ext cx="293" cy="29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68" name="Line 34">
              <a:extLst>
                <a:ext uri="{FF2B5EF4-FFF2-40B4-BE49-F238E27FC236}">
                  <a16:creationId xmlns:a16="http://schemas.microsoft.com/office/drawing/2014/main" id="{8C923DA7-9CE2-419C-9DE9-D901F49D64B6}"/>
                </a:ext>
              </a:extLst>
            </p:cNvPr>
            <p:cNvSpPr>
              <a:spLocks noChangeShapeType="1"/>
            </p:cNvSpPr>
            <p:nvPr/>
          </p:nvSpPr>
          <p:spPr bwMode="auto">
            <a:xfrm flipH="1" flipV="1">
              <a:off x="4150" y="2750"/>
              <a:ext cx="182"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69" name="Line 35">
              <a:extLst>
                <a:ext uri="{FF2B5EF4-FFF2-40B4-BE49-F238E27FC236}">
                  <a16:creationId xmlns:a16="http://schemas.microsoft.com/office/drawing/2014/main" id="{761684EC-EAE8-4481-B8A2-C85C6B9128FF}"/>
                </a:ext>
              </a:extLst>
            </p:cNvPr>
            <p:cNvSpPr>
              <a:spLocks noChangeShapeType="1"/>
            </p:cNvSpPr>
            <p:nvPr/>
          </p:nvSpPr>
          <p:spPr bwMode="auto">
            <a:xfrm flipH="1">
              <a:off x="3785" y="2704"/>
              <a:ext cx="229" cy="3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0" name="Line 36">
              <a:extLst>
                <a:ext uri="{FF2B5EF4-FFF2-40B4-BE49-F238E27FC236}">
                  <a16:creationId xmlns:a16="http://schemas.microsoft.com/office/drawing/2014/main" id="{8A1CB748-02FF-41FB-8384-2BBBA89C37BD}"/>
                </a:ext>
              </a:extLst>
            </p:cNvPr>
            <p:cNvSpPr>
              <a:spLocks noChangeShapeType="1"/>
            </p:cNvSpPr>
            <p:nvPr/>
          </p:nvSpPr>
          <p:spPr bwMode="auto">
            <a:xfrm flipH="1" flipV="1">
              <a:off x="4695" y="2024"/>
              <a:ext cx="394" cy="3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1" name="Line 37">
              <a:extLst>
                <a:ext uri="{FF2B5EF4-FFF2-40B4-BE49-F238E27FC236}">
                  <a16:creationId xmlns:a16="http://schemas.microsoft.com/office/drawing/2014/main" id="{4A99D021-561F-46C2-A6A3-58F546CA2219}"/>
                </a:ext>
              </a:extLst>
            </p:cNvPr>
            <p:cNvSpPr>
              <a:spLocks noChangeShapeType="1"/>
            </p:cNvSpPr>
            <p:nvPr/>
          </p:nvSpPr>
          <p:spPr bwMode="auto">
            <a:xfrm flipH="1">
              <a:off x="4105" y="2024"/>
              <a:ext cx="408" cy="4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2" name="Oval 38">
              <a:extLst>
                <a:ext uri="{FF2B5EF4-FFF2-40B4-BE49-F238E27FC236}">
                  <a16:creationId xmlns:a16="http://schemas.microsoft.com/office/drawing/2014/main" id="{C3080400-8F50-4403-898F-4B0DE5F5DB71}"/>
                </a:ext>
              </a:extLst>
            </p:cNvPr>
            <p:cNvSpPr>
              <a:spLocks noChangeArrowheads="1"/>
            </p:cNvSpPr>
            <p:nvPr/>
          </p:nvSpPr>
          <p:spPr bwMode="auto">
            <a:xfrm>
              <a:off x="3788" y="2342"/>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B</a:t>
              </a:r>
            </a:p>
          </p:txBody>
        </p:sp>
        <p:sp>
          <p:nvSpPr>
            <p:cNvPr id="73" name="Oval 39">
              <a:extLst>
                <a:ext uri="{FF2B5EF4-FFF2-40B4-BE49-F238E27FC236}">
                  <a16:creationId xmlns:a16="http://schemas.microsoft.com/office/drawing/2014/main" id="{8087DA29-2AC3-482E-A1D5-AFF0753A1921}"/>
                </a:ext>
              </a:extLst>
            </p:cNvPr>
            <p:cNvSpPr>
              <a:spLocks noChangeArrowheads="1"/>
            </p:cNvSpPr>
            <p:nvPr/>
          </p:nvSpPr>
          <p:spPr bwMode="auto">
            <a:xfrm>
              <a:off x="4332" y="1707"/>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C</a:t>
              </a:r>
            </a:p>
          </p:txBody>
        </p:sp>
        <p:sp>
          <p:nvSpPr>
            <p:cNvPr id="74" name="Oval 49">
              <a:extLst>
                <a:ext uri="{FF2B5EF4-FFF2-40B4-BE49-F238E27FC236}">
                  <a16:creationId xmlns:a16="http://schemas.microsoft.com/office/drawing/2014/main" id="{44414ADE-0FBB-4C6A-BA90-38F75F0878C8}"/>
                </a:ext>
              </a:extLst>
            </p:cNvPr>
            <p:cNvSpPr>
              <a:spLocks noChangeArrowheads="1"/>
            </p:cNvSpPr>
            <p:nvPr/>
          </p:nvSpPr>
          <p:spPr bwMode="auto">
            <a:xfrm>
              <a:off x="5025" y="1124"/>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A</a:t>
              </a:r>
            </a:p>
          </p:txBody>
        </p:sp>
        <p:sp>
          <p:nvSpPr>
            <p:cNvPr id="75" name="Rectangle 63">
              <a:extLst>
                <a:ext uri="{FF2B5EF4-FFF2-40B4-BE49-F238E27FC236}">
                  <a16:creationId xmlns:a16="http://schemas.microsoft.com/office/drawing/2014/main" id="{D42E2DC4-04A1-4336-B3D9-BDF600D15645}"/>
                </a:ext>
              </a:extLst>
            </p:cNvPr>
            <p:cNvSpPr>
              <a:spLocks noChangeArrowheads="1"/>
            </p:cNvSpPr>
            <p:nvPr/>
          </p:nvSpPr>
          <p:spPr bwMode="auto">
            <a:xfrm>
              <a:off x="3606" y="3023"/>
              <a:ext cx="356"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B</a:t>
              </a:r>
              <a:r>
                <a:rPr lang="en-US" altLang="zh-CN" sz="2400" baseline="-25000">
                  <a:solidFill>
                    <a:schemeClr val="tx1"/>
                  </a:solidFill>
                </a:rPr>
                <a:t>L</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sp>
          <p:nvSpPr>
            <p:cNvPr id="76" name="Rectangle 64" descr="轮廓式菱形">
              <a:extLst>
                <a:ext uri="{FF2B5EF4-FFF2-40B4-BE49-F238E27FC236}">
                  <a16:creationId xmlns:a16="http://schemas.microsoft.com/office/drawing/2014/main" id="{F029FE78-3ED7-4AA0-B64D-62C8B30C234D}"/>
                </a:ext>
              </a:extLst>
            </p:cNvPr>
            <p:cNvSpPr>
              <a:spLocks noChangeArrowheads="1"/>
            </p:cNvSpPr>
            <p:nvPr/>
          </p:nvSpPr>
          <p:spPr bwMode="auto">
            <a:xfrm>
              <a:off x="4151" y="3703"/>
              <a:ext cx="356" cy="227"/>
            </a:xfrm>
            <a:prstGeom prst="rect">
              <a:avLst/>
            </a:prstGeom>
            <a:pattFill prst="openDmnd">
              <a:fgClr>
                <a:srgbClr val="FF0000"/>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sp>
          <p:nvSpPr>
            <p:cNvPr id="77" name="Rectangle 65">
              <a:extLst>
                <a:ext uri="{FF2B5EF4-FFF2-40B4-BE49-F238E27FC236}">
                  <a16:creationId xmlns:a16="http://schemas.microsoft.com/office/drawing/2014/main" id="{1B5732C0-9CEA-4FC9-AC79-EEFC2D61E099}"/>
                </a:ext>
              </a:extLst>
            </p:cNvPr>
            <p:cNvSpPr>
              <a:spLocks noChangeArrowheads="1"/>
            </p:cNvSpPr>
            <p:nvPr/>
          </p:nvSpPr>
          <p:spPr bwMode="auto">
            <a:xfrm>
              <a:off x="4144" y="3022"/>
              <a:ext cx="356" cy="58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L</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78" name="Rectangle 66">
              <a:extLst>
                <a:ext uri="{FF2B5EF4-FFF2-40B4-BE49-F238E27FC236}">
                  <a16:creationId xmlns:a16="http://schemas.microsoft.com/office/drawing/2014/main" id="{27B0B789-8ECF-4ED6-A8EC-26E4CA7DBDF6}"/>
                </a:ext>
              </a:extLst>
            </p:cNvPr>
            <p:cNvSpPr>
              <a:spLocks noChangeArrowheads="1"/>
            </p:cNvSpPr>
            <p:nvPr/>
          </p:nvSpPr>
          <p:spPr bwMode="auto">
            <a:xfrm>
              <a:off x="4943" y="2390"/>
              <a:ext cx="356" cy="58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R</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79" name="Rectangle 68">
              <a:extLst>
                <a:ext uri="{FF2B5EF4-FFF2-40B4-BE49-F238E27FC236}">
                  <a16:creationId xmlns:a16="http://schemas.microsoft.com/office/drawing/2014/main" id="{613F5FF7-7A34-45A7-A8D5-BBCC4CFA2FE3}"/>
                </a:ext>
              </a:extLst>
            </p:cNvPr>
            <p:cNvSpPr>
              <a:spLocks noChangeArrowheads="1"/>
            </p:cNvSpPr>
            <p:nvPr/>
          </p:nvSpPr>
          <p:spPr bwMode="auto">
            <a:xfrm>
              <a:off x="5601" y="1691"/>
              <a:ext cx="356"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A</a:t>
              </a:r>
              <a:r>
                <a:rPr lang="en-US" altLang="zh-CN" sz="2400" baseline="-25000">
                  <a:solidFill>
                    <a:schemeClr val="tx1"/>
                  </a:solidFill>
                </a:rPr>
                <a:t>R</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grpSp>
      <p:sp>
        <p:nvSpPr>
          <p:cNvPr id="80" name="Text Box 16">
            <a:extLst>
              <a:ext uri="{FF2B5EF4-FFF2-40B4-BE49-F238E27FC236}">
                <a16:creationId xmlns:a16="http://schemas.microsoft.com/office/drawing/2014/main" id="{685829BA-82C1-4FF7-83CC-6704B9A3FB72}"/>
              </a:ext>
            </a:extLst>
          </p:cNvPr>
          <p:cNvSpPr txBox="1">
            <a:spLocks noChangeArrowheads="1"/>
          </p:cNvSpPr>
          <p:nvPr/>
        </p:nvSpPr>
        <p:spPr bwMode="auto">
          <a:xfrm>
            <a:off x="6074274" y="3429863"/>
            <a:ext cx="731837" cy="473075"/>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400">
                <a:solidFill>
                  <a:schemeClr val="tx1"/>
                </a:solidFill>
              </a:rPr>
              <a:t>h-1</a:t>
            </a:r>
          </a:p>
        </p:txBody>
      </p:sp>
      <p:cxnSp>
        <p:nvCxnSpPr>
          <p:cNvPr id="82" name="直接箭头连接符 81">
            <a:extLst>
              <a:ext uri="{FF2B5EF4-FFF2-40B4-BE49-F238E27FC236}">
                <a16:creationId xmlns:a16="http://schemas.microsoft.com/office/drawing/2014/main" id="{59A45A59-3DDD-44B1-87BB-9688326A6988}"/>
              </a:ext>
            </a:extLst>
          </p:cNvPr>
          <p:cNvCxnSpPr>
            <a:cxnSpLocks noChangeShapeType="1"/>
          </p:cNvCxnSpPr>
          <p:nvPr/>
        </p:nvCxnSpPr>
        <p:spPr bwMode="auto">
          <a:xfrm>
            <a:off x="6271124" y="2201138"/>
            <a:ext cx="1616075" cy="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弧形 1">
            <a:extLst>
              <a:ext uri="{FF2B5EF4-FFF2-40B4-BE49-F238E27FC236}">
                <a16:creationId xmlns:a16="http://schemas.microsoft.com/office/drawing/2014/main" id="{34410A44-2054-44DF-86A2-D0C506D60F8A}"/>
              </a:ext>
            </a:extLst>
          </p:cNvPr>
          <p:cNvSpPr/>
          <p:nvPr/>
        </p:nvSpPr>
        <p:spPr>
          <a:xfrm rot="931686">
            <a:off x="3221425" y="2671572"/>
            <a:ext cx="1320710" cy="1386268"/>
          </a:xfrm>
          <a:prstGeom prst="arc">
            <a:avLst>
              <a:gd name="adj1" fmla="val 16822819"/>
              <a:gd name="adj2" fmla="val 258083"/>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8874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3FD46-0CA1-4E6C-90C6-389358529934}"/>
              </a:ext>
            </a:extLst>
          </p:cNvPr>
          <p:cNvSpPr>
            <a:spLocks noGrp="1"/>
          </p:cNvSpPr>
          <p:nvPr>
            <p:ph idx="1"/>
          </p:nvPr>
        </p:nvSpPr>
        <p:spPr>
          <a:xfrm>
            <a:off x="766482" y="2430744"/>
            <a:ext cx="10659035" cy="1697503"/>
          </a:xfrm>
        </p:spPr>
        <p:txBody>
          <a:bodyPr>
            <a:normAutofit/>
          </a:bodyPr>
          <a:lstStyle/>
          <a:p>
            <a:pPr marL="0" indent="0" algn="ctr">
              <a:buNone/>
            </a:pPr>
            <a:r>
              <a:rPr lang="en-US" altLang="zh-CN" sz="9600" dirty="0">
                <a:solidFill>
                  <a:srgbClr val="00B050"/>
                </a:solidFill>
              </a:rPr>
              <a:t>sequential search</a:t>
            </a:r>
            <a:endParaRPr lang="zh-CN" altLang="en-US" sz="9600" dirty="0">
              <a:solidFill>
                <a:srgbClr val="00B050"/>
              </a:solidFill>
            </a:endParaRPr>
          </a:p>
        </p:txBody>
      </p:sp>
    </p:spTree>
    <p:extLst>
      <p:ext uri="{BB962C8B-B14F-4D97-AF65-F5344CB8AC3E}">
        <p14:creationId xmlns:p14="http://schemas.microsoft.com/office/powerpoint/2010/main" val="42551111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754E03-718D-4FAF-82AD-6BAEFFB31D81}"/>
              </a:ext>
            </a:extLst>
          </p:cNvPr>
          <p:cNvSpPr>
            <a:spLocks noGrp="1"/>
          </p:cNvSpPr>
          <p:nvPr>
            <p:ph idx="1"/>
          </p:nvPr>
        </p:nvSpPr>
        <p:spPr>
          <a:xfrm>
            <a:off x="838200" y="505687"/>
            <a:ext cx="10515600" cy="4351338"/>
          </a:xfrm>
        </p:spPr>
        <p:txBody>
          <a:bodyPr/>
          <a:lstStyle/>
          <a:p>
            <a:r>
              <a:rPr lang="en-US" altLang="zh-CN" dirty="0"/>
              <a:t>LR: right subtree of left child</a:t>
            </a:r>
            <a:endParaRPr lang="zh-CN" altLang="en-US" dirty="0"/>
          </a:p>
          <a:p>
            <a:endParaRPr lang="zh-CN" altLang="en-US" dirty="0"/>
          </a:p>
        </p:txBody>
      </p:sp>
      <p:grpSp>
        <p:nvGrpSpPr>
          <p:cNvPr id="84" name="Group 71">
            <a:extLst>
              <a:ext uri="{FF2B5EF4-FFF2-40B4-BE49-F238E27FC236}">
                <a16:creationId xmlns:a16="http://schemas.microsoft.com/office/drawing/2014/main" id="{7CCC954C-31BF-4DCD-ACA6-4B97C9F3B1CB}"/>
              </a:ext>
            </a:extLst>
          </p:cNvPr>
          <p:cNvGrpSpPr>
            <a:grpSpLocks/>
          </p:cNvGrpSpPr>
          <p:nvPr/>
        </p:nvGrpSpPr>
        <p:grpSpPr bwMode="auto">
          <a:xfrm>
            <a:off x="7725818" y="2422299"/>
            <a:ext cx="3241675" cy="3529012"/>
            <a:chOff x="3606" y="1707"/>
            <a:chExt cx="2041" cy="2223"/>
          </a:xfrm>
        </p:grpSpPr>
        <p:sp>
          <p:nvSpPr>
            <p:cNvPr id="85" name="Line 69">
              <a:extLst>
                <a:ext uri="{FF2B5EF4-FFF2-40B4-BE49-F238E27FC236}">
                  <a16:creationId xmlns:a16="http://schemas.microsoft.com/office/drawing/2014/main" id="{BF7FF1B7-06CA-4320-A0F5-84098F6C4D39}"/>
                </a:ext>
              </a:extLst>
            </p:cNvPr>
            <p:cNvSpPr>
              <a:spLocks noChangeShapeType="1"/>
            </p:cNvSpPr>
            <p:nvPr/>
          </p:nvSpPr>
          <p:spPr bwMode="auto">
            <a:xfrm flipH="1" flipV="1">
              <a:off x="5241" y="2750"/>
              <a:ext cx="182"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86" name="Line 70">
              <a:extLst>
                <a:ext uri="{FF2B5EF4-FFF2-40B4-BE49-F238E27FC236}">
                  <a16:creationId xmlns:a16="http://schemas.microsoft.com/office/drawing/2014/main" id="{A9156F72-9E21-4C16-A351-C9AC9270EC73}"/>
                </a:ext>
              </a:extLst>
            </p:cNvPr>
            <p:cNvSpPr>
              <a:spLocks noChangeShapeType="1"/>
            </p:cNvSpPr>
            <p:nvPr/>
          </p:nvSpPr>
          <p:spPr bwMode="auto">
            <a:xfrm flipH="1">
              <a:off x="4876" y="2704"/>
              <a:ext cx="229" cy="3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87" name="Line 34">
              <a:extLst>
                <a:ext uri="{FF2B5EF4-FFF2-40B4-BE49-F238E27FC236}">
                  <a16:creationId xmlns:a16="http://schemas.microsoft.com/office/drawing/2014/main" id="{4344C655-2AA9-4191-8C90-9FABC2BD6FFF}"/>
                </a:ext>
              </a:extLst>
            </p:cNvPr>
            <p:cNvSpPr>
              <a:spLocks noChangeShapeType="1"/>
            </p:cNvSpPr>
            <p:nvPr/>
          </p:nvSpPr>
          <p:spPr bwMode="auto">
            <a:xfrm flipH="1" flipV="1">
              <a:off x="4150" y="2750"/>
              <a:ext cx="182"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88" name="Line 35">
              <a:extLst>
                <a:ext uri="{FF2B5EF4-FFF2-40B4-BE49-F238E27FC236}">
                  <a16:creationId xmlns:a16="http://schemas.microsoft.com/office/drawing/2014/main" id="{5C25E7D7-1AC0-4CA7-B10B-8EB28E10B73A}"/>
                </a:ext>
              </a:extLst>
            </p:cNvPr>
            <p:cNvSpPr>
              <a:spLocks noChangeShapeType="1"/>
            </p:cNvSpPr>
            <p:nvPr/>
          </p:nvSpPr>
          <p:spPr bwMode="auto">
            <a:xfrm flipH="1">
              <a:off x="3785" y="2704"/>
              <a:ext cx="229" cy="3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89" name="Line 36">
              <a:extLst>
                <a:ext uri="{FF2B5EF4-FFF2-40B4-BE49-F238E27FC236}">
                  <a16:creationId xmlns:a16="http://schemas.microsoft.com/office/drawing/2014/main" id="{DD1D7A68-FC8C-49D1-A92D-C590343CFE9C}"/>
                </a:ext>
              </a:extLst>
            </p:cNvPr>
            <p:cNvSpPr>
              <a:spLocks noChangeShapeType="1"/>
            </p:cNvSpPr>
            <p:nvPr/>
          </p:nvSpPr>
          <p:spPr bwMode="auto">
            <a:xfrm flipH="1" flipV="1">
              <a:off x="4695" y="2024"/>
              <a:ext cx="453" cy="45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90" name="Line 37">
              <a:extLst>
                <a:ext uri="{FF2B5EF4-FFF2-40B4-BE49-F238E27FC236}">
                  <a16:creationId xmlns:a16="http://schemas.microsoft.com/office/drawing/2014/main" id="{3E3F185B-09F3-43A3-BE30-5A466A794878}"/>
                </a:ext>
              </a:extLst>
            </p:cNvPr>
            <p:cNvSpPr>
              <a:spLocks noChangeShapeType="1"/>
            </p:cNvSpPr>
            <p:nvPr/>
          </p:nvSpPr>
          <p:spPr bwMode="auto">
            <a:xfrm flipH="1">
              <a:off x="4105" y="2024"/>
              <a:ext cx="408" cy="4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91" name="Oval 38">
              <a:extLst>
                <a:ext uri="{FF2B5EF4-FFF2-40B4-BE49-F238E27FC236}">
                  <a16:creationId xmlns:a16="http://schemas.microsoft.com/office/drawing/2014/main" id="{07083A34-4E98-4762-B0E7-01BEA397DCD9}"/>
                </a:ext>
              </a:extLst>
            </p:cNvPr>
            <p:cNvSpPr>
              <a:spLocks noChangeArrowheads="1"/>
            </p:cNvSpPr>
            <p:nvPr/>
          </p:nvSpPr>
          <p:spPr bwMode="auto">
            <a:xfrm>
              <a:off x="3788" y="2342"/>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B</a:t>
              </a:r>
            </a:p>
          </p:txBody>
        </p:sp>
        <p:sp>
          <p:nvSpPr>
            <p:cNvPr id="92" name="Oval 39">
              <a:extLst>
                <a:ext uri="{FF2B5EF4-FFF2-40B4-BE49-F238E27FC236}">
                  <a16:creationId xmlns:a16="http://schemas.microsoft.com/office/drawing/2014/main" id="{B531BBB9-18F6-44C2-8DDE-FCBD692ECC48}"/>
                </a:ext>
              </a:extLst>
            </p:cNvPr>
            <p:cNvSpPr>
              <a:spLocks noChangeArrowheads="1"/>
            </p:cNvSpPr>
            <p:nvPr/>
          </p:nvSpPr>
          <p:spPr bwMode="auto">
            <a:xfrm>
              <a:off x="4332" y="1707"/>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C</a:t>
              </a:r>
            </a:p>
          </p:txBody>
        </p:sp>
        <p:sp>
          <p:nvSpPr>
            <p:cNvPr id="93" name="Oval 49">
              <a:extLst>
                <a:ext uri="{FF2B5EF4-FFF2-40B4-BE49-F238E27FC236}">
                  <a16:creationId xmlns:a16="http://schemas.microsoft.com/office/drawing/2014/main" id="{4658C385-8D85-49E2-964C-7E62F46ABB28}"/>
                </a:ext>
              </a:extLst>
            </p:cNvPr>
            <p:cNvSpPr>
              <a:spLocks noChangeArrowheads="1"/>
            </p:cNvSpPr>
            <p:nvPr/>
          </p:nvSpPr>
          <p:spPr bwMode="auto">
            <a:xfrm>
              <a:off x="4876" y="2342"/>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A</a:t>
              </a:r>
            </a:p>
          </p:txBody>
        </p:sp>
        <p:sp>
          <p:nvSpPr>
            <p:cNvPr id="94" name="Rectangle 63">
              <a:extLst>
                <a:ext uri="{FF2B5EF4-FFF2-40B4-BE49-F238E27FC236}">
                  <a16:creationId xmlns:a16="http://schemas.microsoft.com/office/drawing/2014/main" id="{630BCDA6-39A0-4D7F-B37B-6038F5FE0B7A}"/>
                </a:ext>
              </a:extLst>
            </p:cNvPr>
            <p:cNvSpPr>
              <a:spLocks noChangeArrowheads="1"/>
            </p:cNvSpPr>
            <p:nvPr/>
          </p:nvSpPr>
          <p:spPr bwMode="auto">
            <a:xfrm>
              <a:off x="3606" y="3023"/>
              <a:ext cx="356"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B</a:t>
              </a:r>
              <a:r>
                <a:rPr lang="en-US" altLang="zh-CN" sz="2400" baseline="-25000">
                  <a:solidFill>
                    <a:schemeClr val="tx1"/>
                  </a:solidFill>
                </a:rPr>
                <a:t>L</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sp>
          <p:nvSpPr>
            <p:cNvPr id="95" name="Rectangle 64" descr="轮廓式菱形">
              <a:extLst>
                <a:ext uri="{FF2B5EF4-FFF2-40B4-BE49-F238E27FC236}">
                  <a16:creationId xmlns:a16="http://schemas.microsoft.com/office/drawing/2014/main" id="{EB1DF18B-F59E-430A-B487-10494CDEEBBF}"/>
                </a:ext>
              </a:extLst>
            </p:cNvPr>
            <p:cNvSpPr>
              <a:spLocks noChangeArrowheads="1"/>
            </p:cNvSpPr>
            <p:nvPr/>
          </p:nvSpPr>
          <p:spPr bwMode="auto">
            <a:xfrm>
              <a:off x="4151" y="3703"/>
              <a:ext cx="356" cy="227"/>
            </a:xfrm>
            <a:prstGeom prst="rect">
              <a:avLst/>
            </a:prstGeom>
            <a:pattFill prst="openDmnd">
              <a:fgClr>
                <a:srgbClr val="FF0000"/>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sp>
          <p:nvSpPr>
            <p:cNvPr id="96" name="Rectangle 65">
              <a:extLst>
                <a:ext uri="{FF2B5EF4-FFF2-40B4-BE49-F238E27FC236}">
                  <a16:creationId xmlns:a16="http://schemas.microsoft.com/office/drawing/2014/main" id="{9B5649DF-7D28-46F9-A34E-E653CCDE8EC9}"/>
                </a:ext>
              </a:extLst>
            </p:cNvPr>
            <p:cNvSpPr>
              <a:spLocks noChangeArrowheads="1"/>
            </p:cNvSpPr>
            <p:nvPr/>
          </p:nvSpPr>
          <p:spPr bwMode="auto">
            <a:xfrm>
              <a:off x="4144" y="3022"/>
              <a:ext cx="356" cy="58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L</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97" name="Rectangle 66">
              <a:extLst>
                <a:ext uri="{FF2B5EF4-FFF2-40B4-BE49-F238E27FC236}">
                  <a16:creationId xmlns:a16="http://schemas.microsoft.com/office/drawing/2014/main" id="{5079B3E2-B455-48A8-A9E0-096E57773DAA}"/>
                </a:ext>
              </a:extLst>
            </p:cNvPr>
            <p:cNvSpPr>
              <a:spLocks noChangeArrowheads="1"/>
            </p:cNvSpPr>
            <p:nvPr/>
          </p:nvSpPr>
          <p:spPr bwMode="auto">
            <a:xfrm>
              <a:off x="4733" y="3023"/>
              <a:ext cx="356" cy="58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R</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98" name="Rectangle 68">
              <a:extLst>
                <a:ext uri="{FF2B5EF4-FFF2-40B4-BE49-F238E27FC236}">
                  <a16:creationId xmlns:a16="http://schemas.microsoft.com/office/drawing/2014/main" id="{8716A01A-10FE-40A9-87EC-9BF358E568DD}"/>
                </a:ext>
              </a:extLst>
            </p:cNvPr>
            <p:cNvSpPr>
              <a:spLocks noChangeArrowheads="1"/>
            </p:cNvSpPr>
            <p:nvPr/>
          </p:nvSpPr>
          <p:spPr bwMode="auto">
            <a:xfrm>
              <a:off x="5291" y="3023"/>
              <a:ext cx="356"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A</a:t>
              </a:r>
              <a:r>
                <a:rPr lang="en-US" altLang="zh-CN" sz="2400" baseline="-25000">
                  <a:solidFill>
                    <a:schemeClr val="tx1"/>
                  </a:solidFill>
                </a:rPr>
                <a:t>R</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grpSp>
      <p:grpSp>
        <p:nvGrpSpPr>
          <p:cNvPr id="99" name="Group 71">
            <a:extLst>
              <a:ext uri="{FF2B5EF4-FFF2-40B4-BE49-F238E27FC236}">
                <a16:creationId xmlns:a16="http://schemas.microsoft.com/office/drawing/2014/main" id="{6CA306A1-2043-4D4F-B80A-B4CC233F06E6}"/>
              </a:ext>
            </a:extLst>
          </p:cNvPr>
          <p:cNvGrpSpPr>
            <a:grpSpLocks/>
          </p:cNvGrpSpPr>
          <p:nvPr/>
        </p:nvGrpSpPr>
        <p:grpSpPr bwMode="auto">
          <a:xfrm>
            <a:off x="2361655" y="1857149"/>
            <a:ext cx="3732213" cy="4454525"/>
            <a:chOff x="3606" y="1124"/>
            <a:chExt cx="2351" cy="2806"/>
          </a:xfrm>
        </p:grpSpPr>
        <p:sp>
          <p:nvSpPr>
            <p:cNvPr id="100" name="Line 69">
              <a:extLst>
                <a:ext uri="{FF2B5EF4-FFF2-40B4-BE49-F238E27FC236}">
                  <a16:creationId xmlns:a16="http://schemas.microsoft.com/office/drawing/2014/main" id="{5560B578-A2A3-45FF-BBDB-4E534CC2EDB7}"/>
                </a:ext>
              </a:extLst>
            </p:cNvPr>
            <p:cNvSpPr>
              <a:spLocks noChangeShapeType="1"/>
            </p:cNvSpPr>
            <p:nvPr/>
          </p:nvSpPr>
          <p:spPr bwMode="auto">
            <a:xfrm flipH="1" flipV="1">
              <a:off x="5556" y="1514"/>
              <a:ext cx="191" cy="17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01" name="Line 70">
              <a:extLst>
                <a:ext uri="{FF2B5EF4-FFF2-40B4-BE49-F238E27FC236}">
                  <a16:creationId xmlns:a16="http://schemas.microsoft.com/office/drawing/2014/main" id="{A02A7DAF-B4E9-487E-B340-3E6D86F09593}"/>
                </a:ext>
              </a:extLst>
            </p:cNvPr>
            <p:cNvSpPr>
              <a:spLocks noChangeShapeType="1"/>
            </p:cNvSpPr>
            <p:nvPr/>
          </p:nvSpPr>
          <p:spPr bwMode="auto">
            <a:xfrm flipH="1">
              <a:off x="4796" y="1539"/>
              <a:ext cx="293" cy="29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02" name="Line 34">
              <a:extLst>
                <a:ext uri="{FF2B5EF4-FFF2-40B4-BE49-F238E27FC236}">
                  <a16:creationId xmlns:a16="http://schemas.microsoft.com/office/drawing/2014/main" id="{9C8E9F84-8378-499B-8032-9B02061B0282}"/>
                </a:ext>
              </a:extLst>
            </p:cNvPr>
            <p:cNvSpPr>
              <a:spLocks noChangeShapeType="1"/>
            </p:cNvSpPr>
            <p:nvPr/>
          </p:nvSpPr>
          <p:spPr bwMode="auto">
            <a:xfrm flipH="1" flipV="1">
              <a:off x="4150" y="2750"/>
              <a:ext cx="182"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03" name="Line 35">
              <a:extLst>
                <a:ext uri="{FF2B5EF4-FFF2-40B4-BE49-F238E27FC236}">
                  <a16:creationId xmlns:a16="http://schemas.microsoft.com/office/drawing/2014/main" id="{2FE6D143-3AA3-44A7-8EC6-EAC4CBD14563}"/>
                </a:ext>
              </a:extLst>
            </p:cNvPr>
            <p:cNvSpPr>
              <a:spLocks noChangeShapeType="1"/>
            </p:cNvSpPr>
            <p:nvPr/>
          </p:nvSpPr>
          <p:spPr bwMode="auto">
            <a:xfrm flipH="1">
              <a:off x="3785" y="2704"/>
              <a:ext cx="229" cy="3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04" name="Line 36">
              <a:extLst>
                <a:ext uri="{FF2B5EF4-FFF2-40B4-BE49-F238E27FC236}">
                  <a16:creationId xmlns:a16="http://schemas.microsoft.com/office/drawing/2014/main" id="{4466D041-0CE8-44E8-8C08-FEF19B63BF04}"/>
                </a:ext>
              </a:extLst>
            </p:cNvPr>
            <p:cNvSpPr>
              <a:spLocks noChangeShapeType="1"/>
            </p:cNvSpPr>
            <p:nvPr/>
          </p:nvSpPr>
          <p:spPr bwMode="auto">
            <a:xfrm flipH="1" flipV="1">
              <a:off x="4695" y="2024"/>
              <a:ext cx="394" cy="3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05" name="Line 37">
              <a:extLst>
                <a:ext uri="{FF2B5EF4-FFF2-40B4-BE49-F238E27FC236}">
                  <a16:creationId xmlns:a16="http://schemas.microsoft.com/office/drawing/2014/main" id="{F056F72A-10C4-4219-AE57-E6984ACD5C61}"/>
                </a:ext>
              </a:extLst>
            </p:cNvPr>
            <p:cNvSpPr>
              <a:spLocks noChangeShapeType="1"/>
            </p:cNvSpPr>
            <p:nvPr/>
          </p:nvSpPr>
          <p:spPr bwMode="auto">
            <a:xfrm flipH="1">
              <a:off x="4105" y="2024"/>
              <a:ext cx="408" cy="4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106" name="Oval 38">
              <a:extLst>
                <a:ext uri="{FF2B5EF4-FFF2-40B4-BE49-F238E27FC236}">
                  <a16:creationId xmlns:a16="http://schemas.microsoft.com/office/drawing/2014/main" id="{D5B70D86-D708-4468-9F7C-890178D382A8}"/>
                </a:ext>
              </a:extLst>
            </p:cNvPr>
            <p:cNvSpPr>
              <a:spLocks noChangeArrowheads="1"/>
            </p:cNvSpPr>
            <p:nvPr/>
          </p:nvSpPr>
          <p:spPr bwMode="auto">
            <a:xfrm>
              <a:off x="3788" y="2342"/>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B</a:t>
              </a:r>
            </a:p>
          </p:txBody>
        </p:sp>
        <p:sp>
          <p:nvSpPr>
            <p:cNvPr id="107" name="Oval 39">
              <a:extLst>
                <a:ext uri="{FF2B5EF4-FFF2-40B4-BE49-F238E27FC236}">
                  <a16:creationId xmlns:a16="http://schemas.microsoft.com/office/drawing/2014/main" id="{5264B99D-0DB5-4EC8-B243-588B394F04A3}"/>
                </a:ext>
              </a:extLst>
            </p:cNvPr>
            <p:cNvSpPr>
              <a:spLocks noChangeArrowheads="1"/>
            </p:cNvSpPr>
            <p:nvPr/>
          </p:nvSpPr>
          <p:spPr bwMode="auto">
            <a:xfrm>
              <a:off x="4332" y="1707"/>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C</a:t>
              </a:r>
            </a:p>
          </p:txBody>
        </p:sp>
        <p:sp>
          <p:nvSpPr>
            <p:cNvPr id="108" name="Oval 49">
              <a:extLst>
                <a:ext uri="{FF2B5EF4-FFF2-40B4-BE49-F238E27FC236}">
                  <a16:creationId xmlns:a16="http://schemas.microsoft.com/office/drawing/2014/main" id="{A77D9530-274E-4BDF-A3CF-66765B5B93F3}"/>
                </a:ext>
              </a:extLst>
            </p:cNvPr>
            <p:cNvSpPr>
              <a:spLocks noChangeArrowheads="1"/>
            </p:cNvSpPr>
            <p:nvPr/>
          </p:nvSpPr>
          <p:spPr bwMode="auto">
            <a:xfrm>
              <a:off x="5025" y="1124"/>
              <a:ext cx="544"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A</a:t>
              </a:r>
            </a:p>
          </p:txBody>
        </p:sp>
        <p:sp>
          <p:nvSpPr>
            <p:cNvPr id="109" name="Rectangle 63">
              <a:extLst>
                <a:ext uri="{FF2B5EF4-FFF2-40B4-BE49-F238E27FC236}">
                  <a16:creationId xmlns:a16="http://schemas.microsoft.com/office/drawing/2014/main" id="{08C5C1A4-19D8-413C-A918-4B9A38DD09A6}"/>
                </a:ext>
              </a:extLst>
            </p:cNvPr>
            <p:cNvSpPr>
              <a:spLocks noChangeArrowheads="1"/>
            </p:cNvSpPr>
            <p:nvPr/>
          </p:nvSpPr>
          <p:spPr bwMode="auto">
            <a:xfrm>
              <a:off x="3606" y="3023"/>
              <a:ext cx="356"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B</a:t>
              </a:r>
              <a:r>
                <a:rPr lang="en-US" altLang="zh-CN" sz="2400" baseline="-25000">
                  <a:solidFill>
                    <a:schemeClr val="tx1"/>
                  </a:solidFill>
                </a:rPr>
                <a:t>L</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sp>
          <p:nvSpPr>
            <p:cNvPr id="110" name="Rectangle 64" descr="轮廓式菱形">
              <a:extLst>
                <a:ext uri="{FF2B5EF4-FFF2-40B4-BE49-F238E27FC236}">
                  <a16:creationId xmlns:a16="http://schemas.microsoft.com/office/drawing/2014/main" id="{E731D967-B7EE-418F-86C2-A85732DA17C4}"/>
                </a:ext>
              </a:extLst>
            </p:cNvPr>
            <p:cNvSpPr>
              <a:spLocks noChangeArrowheads="1"/>
            </p:cNvSpPr>
            <p:nvPr/>
          </p:nvSpPr>
          <p:spPr bwMode="auto">
            <a:xfrm>
              <a:off x="4151" y="3703"/>
              <a:ext cx="356" cy="227"/>
            </a:xfrm>
            <a:prstGeom prst="rect">
              <a:avLst/>
            </a:prstGeom>
            <a:pattFill prst="openDmnd">
              <a:fgClr>
                <a:srgbClr val="FF0000"/>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sp>
          <p:nvSpPr>
            <p:cNvPr id="111" name="Rectangle 65">
              <a:extLst>
                <a:ext uri="{FF2B5EF4-FFF2-40B4-BE49-F238E27FC236}">
                  <a16:creationId xmlns:a16="http://schemas.microsoft.com/office/drawing/2014/main" id="{E91817AC-FE43-4B36-A6BE-EA82950B0904}"/>
                </a:ext>
              </a:extLst>
            </p:cNvPr>
            <p:cNvSpPr>
              <a:spLocks noChangeArrowheads="1"/>
            </p:cNvSpPr>
            <p:nvPr/>
          </p:nvSpPr>
          <p:spPr bwMode="auto">
            <a:xfrm>
              <a:off x="4144" y="3022"/>
              <a:ext cx="356" cy="58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L</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112" name="Rectangle 66">
              <a:extLst>
                <a:ext uri="{FF2B5EF4-FFF2-40B4-BE49-F238E27FC236}">
                  <a16:creationId xmlns:a16="http://schemas.microsoft.com/office/drawing/2014/main" id="{BCCA1251-A1D2-4037-9503-830FA79AE47C}"/>
                </a:ext>
              </a:extLst>
            </p:cNvPr>
            <p:cNvSpPr>
              <a:spLocks noChangeArrowheads="1"/>
            </p:cNvSpPr>
            <p:nvPr/>
          </p:nvSpPr>
          <p:spPr bwMode="auto">
            <a:xfrm>
              <a:off x="4943" y="2390"/>
              <a:ext cx="356" cy="58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R</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113" name="Rectangle 68">
              <a:extLst>
                <a:ext uri="{FF2B5EF4-FFF2-40B4-BE49-F238E27FC236}">
                  <a16:creationId xmlns:a16="http://schemas.microsoft.com/office/drawing/2014/main" id="{3F2AAFD5-DE12-4B36-AB72-6F66A20621AF}"/>
                </a:ext>
              </a:extLst>
            </p:cNvPr>
            <p:cNvSpPr>
              <a:spLocks noChangeArrowheads="1"/>
            </p:cNvSpPr>
            <p:nvPr/>
          </p:nvSpPr>
          <p:spPr bwMode="auto">
            <a:xfrm>
              <a:off x="5601" y="1691"/>
              <a:ext cx="356"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A</a:t>
              </a:r>
              <a:r>
                <a:rPr lang="en-US" altLang="zh-CN" sz="2400" baseline="-25000">
                  <a:solidFill>
                    <a:schemeClr val="tx1"/>
                  </a:solidFill>
                </a:rPr>
                <a:t>R</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grpSp>
      <p:cxnSp>
        <p:nvCxnSpPr>
          <p:cNvPr id="115" name="直接箭头连接符 114">
            <a:extLst>
              <a:ext uri="{FF2B5EF4-FFF2-40B4-BE49-F238E27FC236}">
                <a16:creationId xmlns:a16="http://schemas.microsoft.com/office/drawing/2014/main" id="{1612D01B-638A-4E95-BB97-FA71ACF4DB24}"/>
              </a:ext>
            </a:extLst>
          </p:cNvPr>
          <p:cNvCxnSpPr>
            <a:cxnSpLocks noChangeShapeType="1"/>
          </p:cNvCxnSpPr>
          <p:nvPr/>
        </p:nvCxnSpPr>
        <p:spPr bwMode="auto">
          <a:xfrm>
            <a:off x="6397080" y="2261900"/>
            <a:ext cx="1794898" cy="27049"/>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 name="文本框 115">
            <a:extLst>
              <a:ext uri="{FF2B5EF4-FFF2-40B4-BE49-F238E27FC236}">
                <a16:creationId xmlns:a16="http://schemas.microsoft.com/office/drawing/2014/main" id="{914F71AA-B078-47FC-93F5-88351B4FE906}"/>
              </a:ext>
            </a:extLst>
          </p:cNvPr>
          <p:cNvSpPr txBox="1"/>
          <p:nvPr/>
        </p:nvSpPr>
        <p:spPr>
          <a:xfrm>
            <a:off x="5632522" y="1677263"/>
            <a:ext cx="3513216" cy="523220"/>
          </a:xfrm>
          <a:prstGeom prst="rect">
            <a:avLst/>
          </a:prstGeom>
          <a:noFill/>
        </p:spPr>
        <p:txBody>
          <a:bodyPr wrap="square" rtlCol="0">
            <a:spAutoFit/>
          </a:bodyPr>
          <a:lstStyle/>
          <a:p>
            <a:r>
              <a:rPr lang="en-US" altLang="zh-CN" sz="2800" dirty="0"/>
              <a:t>Then </a:t>
            </a:r>
            <a:r>
              <a:rPr lang="en-US" altLang="zh-CN" sz="2800" b="1" dirty="0"/>
              <a:t>Right rotation</a:t>
            </a:r>
            <a:endParaRPr lang="zh-CN" altLang="en-US" sz="2800" b="1" dirty="0"/>
          </a:p>
        </p:txBody>
      </p:sp>
      <p:sp>
        <p:nvSpPr>
          <p:cNvPr id="117" name="弧形 116">
            <a:extLst>
              <a:ext uri="{FF2B5EF4-FFF2-40B4-BE49-F238E27FC236}">
                <a16:creationId xmlns:a16="http://schemas.microsoft.com/office/drawing/2014/main" id="{C2969653-C6F2-4520-ADFF-EBF313A653A1}"/>
              </a:ext>
            </a:extLst>
          </p:cNvPr>
          <p:cNvSpPr/>
          <p:nvPr/>
        </p:nvSpPr>
        <p:spPr>
          <a:xfrm rot="3702511">
            <a:off x="3479782" y="2160602"/>
            <a:ext cx="1597281" cy="1420839"/>
          </a:xfrm>
          <a:prstGeom prst="arc">
            <a:avLst>
              <a:gd name="adj1" fmla="val 17075711"/>
              <a:gd name="adj2" fmla="val 715645"/>
            </a:avLst>
          </a:prstGeom>
          <a:ln w="38100">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9878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754E03-718D-4FAF-82AD-6BAEFFB31D81}"/>
              </a:ext>
            </a:extLst>
          </p:cNvPr>
          <p:cNvSpPr>
            <a:spLocks noGrp="1"/>
          </p:cNvSpPr>
          <p:nvPr>
            <p:ph idx="1"/>
          </p:nvPr>
        </p:nvSpPr>
        <p:spPr>
          <a:xfrm>
            <a:off x="838200" y="505687"/>
            <a:ext cx="10515600" cy="4351338"/>
          </a:xfrm>
        </p:spPr>
        <p:txBody>
          <a:bodyPr/>
          <a:lstStyle/>
          <a:p>
            <a:r>
              <a:rPr lang="en-US" altLang="zh-CN" dirty="0"/>
              <a:t>RL: left subtree of right node</a:t>
            </a:r>
            <a:endParaRPr lang="zh-CN" altLang="en-US" dirty="0"/>
          </a:p>
          <a:p>
            <a:endParaRPr lang="zh-CN" altLang="en-US" dirty="0"/>
          </a:p>
        </p:txBody>
      </p:sp>
      <p:sp>
        <p:nvSpPr>
          <p:cNvPr id="31" name="Line 9">
            <a:extLst>
              <a:ext uri="{FF2B5EF4-FFF2-40B4-BE49-F238E27FC236}">
                <a16:creationId xmlns:a16="http://schemas.microsoft.com/office/drawing/2014/main" id="{48A35C82-BE26-421E-8A98-A1AC57F090B4}"/>
              </a:ext>
            </a:extLst>
          </p:cNvPr>
          <p:cNvSpPr>
            <a:spLocks noChangeShapeType="1"/>
          </p:cNvSpPr>
          <p:nvPr/>
        </p:nvSpPr>
        <p:spPr bwMode="auto">
          <a:xfrm flipV="1">
            <a:off x="3627682" y="3405188"/>
            <a:ext cx="42862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2" name="Line 10">
            <a:extLst>
              <a:ext uri="{FF2B5EF4-FFF2-40B4-BE49-F238E27FC236}">
                <a16:creationId xmlns:a16="http://schemas.microsoft.com/office/drawing/2014/main" id="{43287A84-5764-44BB-AC5D-8FB6276825A2}"/>
              </a:ext>
            </a:extLst>
          </p:cNvPr>
          <p:cNvSpPr>
            <a:spLocks noChangeShapeType="1"/>
          </p:cNvSpPr>
          <p:nvPr/>
        </p:nvSpPr>
        <p:spPr bwMode="auto">
          <a:xfrm>
            <a:off x="4411907" y="3333751"/>
            <a:ext cx="42862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3" name="Line 11">
            <a:extLst>
              <a:ext uri="{FF2B5EF4-FFF2-40B4-BE49-F238E27FC236}">
                <a16:creationId xmlns:a16="http://schemas.microsoft.com/office/drawing/2014/main" id="{BE97EDC3-501D-48EE-91B6-6FE4392D2BAD}"/>
              </a:ext>
            </a:extLst>
          </p:cNvPr>
          <p:cNvSpPr>
            <a:spLocks noChangeShapeType="1"/>
          </p:cNvSpPr>
          <p:nvPr/>
        </p:nvSpPr>
        <p:spPr bwMode="auto">
          <a:xfrm flipV="1">
            <a:off x="2203693" y="2470151"/>
            <a:ext cx="795338" cy="4302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4" name="Line 12">
            <a:extLst>
              <a:ext uri="{FF2B5EF4-FFF2-40B4-BE49-F238E27FC236}">
                <a16:creationId xmlns:a16="http://schemas.microsoft.com/office/drawing/2014/main" id="{263237A6-9E1C-4360-8A10-85081BFF9DE6}"/>
              </a:ext>
            </a:extLst>
          </p:cNvPr>
          <p:cNvSpPr>
            <a:spLocks noChangeShapeType="1"/>
          </p:cNvSpPr>
          <p:nvPr/>
        </p:nvSpPr>
        <p:spPr bwMode="auto">
          <a:xfrm>
            <a:off x="3284781" y="2470151"/>
            <a:ext cx="912812" cy="5016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5" name="Oval 13">
            <a:extLst>
              <a:ext uri="{FF2B5EF4-FFF2-40B4-BE49-F238E27FC236}">
                <a16:creationId xmlns:a16="http://schemas.microsoft.com/office/drawing/2014/main" id="{A2DFBE18-B131-4B4C-8EA4-A5F4F7A50261}"/>
              </a:ext>
            </a:extLst>
          </p:cNvPr>
          <p:cNvSpPr>
            <a:spLocks noChangeArrowheads="1"/>
          </p:cNvSpPr>
          <p:nvPr/>
        </p:nvSpPr>
        <p:spPr bwMode="auto">
          <a:xfrm flipH="1">
            <a:off x="3843582" y="2757488"/>
            <a:ext cx="854075" cy="8636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B</a:t>
            </a:r>
          </a:p>
        </p:txBody>
      </p:sp>
      <p:sp>
        <p:nvSpPr>
          <p:cNvPr id="36" name="Oval 14">
            <a:extLst>
              <a:ext uri="{FF2B5EF4-FFF2-40B4-BE49-F238E27FC236}">
                <a16:creationId xmlns:a16="http://schemas.microsoft.com/office/drawing/2014/main" id="{ABA804EF-0664-4FB6-957F-B7343ED22A3A}"/>
              </a:ext>
            </a:extLst>
          </p:cNvPr>
          <p:cNvSpPr>
            <a:spLocks noChangeArrowheads="1"/>
          </p:cNvSpPr>
          <p:nvPr/>
        </p:nvSpPr>
        <p:spPr bwMode="auto">
          <a:xfrm flipH="1">
            <a:off x="2714869" y="1965326"/>
            <a:ext cx="854075" cy="8636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-2</a:t>
            </a:r>
          </a:p>
          <a:p>
            <a:pPr algn="ctr" eaLnBrk="1" hangingPunct="1">
              <a:lnSpc>
                <a:spcPct val="80000"/>
              </a:lnSpc>
              <a:spcBef>
                <a:spcPct val="0"/>
              </a:spcBef>
              <a:buFontTx/>
              <a:buNone/>
            </a:pPr>
            <a:r>
              <a:rPr lang="en-US" altLang="zh-CN" sz="2400">
                <a:solidFill>
                  <a:schemeClr val="tx1"/>
                </a:solidFill>
              </a:rPr>
              <a:t>A</a:t>
            </a:r>
          </a:p>
        </p:txBody>
      </p:sp>
      <p:sp>
        <p:nvSpPr>
          <p:cNvPr id="37" name="Rectangle 15">
            <a:extLst>
              <a:ext uri="{FF2B5EF4-FFF2-40B4-BE49-F238E27FC236}">
                <a16:creationId xmlns:a16="http://schemas.microsoft.com/office/drawing/2014/main" id="{DC10BD58-D34C-439B-B9DD-85DBCB14A65A}"/>
              </a:ext>
            </a:extLst>
          </p:cNvPr>
          <p:cNvSpPr>
            <a:spLocks noChangeArrowheads="1"/>
          </p:cNvSpPr>
          <p:nvPr/>
        </p:nvSpPr>
        <p:spPr bwMode="auto">
          <a:xfrm flipH="1">
            <a:off x="4494457" y="3781426"/>
            <a:ext cx="560387" cy="1485900"/>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60000"/>
              </a:spcBef>
              <a:buFontTx/>
              <a:buNone/>
            </a:pPr>
            <a:endParaRPr lang="en-US" altLang="zh-CN" sz="2400">
              <a:solidFill>
                <a:schemeClr val="tx1"/>
              </a:solidFill>
            </a:endParaRPr>
          </a:p>
          <a:p>
            <a:pPr algn="ctr" eaLnBrk="1" hangingPunct="1">
              <a:spcBef>
                <a:spcPct val="60000"/>
              </a:spcBef>
              <a:buFontTx/>
              <a:buNone/>
            </a:pPr>
            <a:r>
              <a:rPr lang="en-US" altLang="zh-CN" sz="2400">
                <a:solidFill>
                  <a:schemeClr val="tx1"/>
                </a:solidFill>
              </a:rPr>
              <a:t>B</a:t>
            </a:r>
            <a:r>
              <a:rPr lang="en-US" altLang="zh-CN" sz="2400" baseline="-25000">
                <a:solidFill>
                  <a:schemeClr val="tx1"/>
                </a:solidFill>
              </a:rPr>
              <a:t>R</a:t>
            </a:r>
            <a:endParaRPr lang="en-US" altLang="zh-CN" sz="2400">
              <a:solidFill>
                <a:schemeClr val="tx1"/>
              </a:solidFill>
            </a:endParaRPr>
          </a:p>
          <a:p>
            <a:pPr algn="ctr" eaLnBrk="1" hangingPunct="1">
              <a:spcBef>
                <a:spcPct val="60000"/>
              </a:spcBef>
              <a:buFontTx/>
              <a:buNone/>
            </a:pPr>
            <a:endParaRPr lang="en-US" altLang="zh-CN" sz="2400" baseline="-25000">
              <a:solidFill>
                <a:schemeClr val="tx1"/>
              </a:solidFill>
            </a:endParaRPr>
          </a:p>
        </p:txBody>
      </p:sp>
      <p:sp>
        <p:nvSpPr>
          <p:cNvPr id="38" name="Rectangle 16" descr="轮廓式菱形">
            <a:extLst>
              <a:ext uri="{FF2B5EF4-FFF2-40B4-BE49-F238E27FC236}">
                <a16:creationId xmlns:a16="http://schemas.microsoft.com/office/drawing/2014/main" id="{D89B6112-A9CD-4A4C-BB39-5514ADBF5B3A}"/>
              </a:ext>
            </a:extLst>
          </p:cNvPr>
          <p:cNvSpPr>
            <a:spLocks noChangeArrowheads="1"/>
          </p:cNvSpPr>
          <p:nvPr/>
        </p:nvSpPr>
        <p:spPr bwMode="auto">
          <a:xfrm flipH="1">
            <a:off x="3638793" y="5724252"/>
            <a:ext cx="558800" cy="478387"/>
          </a:xfrm>
          <a:prstGeom prst="rect">
            <a:avLst/>
          </a:prstGeom>
          <a:pattFill prst="openDmnd">
            <a:fgClr>
              <a:srgbClr val="FF0000"/>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sp>
        <p:nvSpPr>
          <p:cNvPr id="39" name="Line 17">
            <a:extLst>
              <a:ext uri="{FF2B5EF4-FFF2-40B4-BE49-F238E27FC236}">
                <a16:creationId xmlns:a16="http://schemas.microsoft.com/office/drawing/2014/main" id="{8415380B-7063-4F9E-A632-E1B6C7541490}"/>
              </a:ext>
            </a:extLst>
          </p:cNvPr>
          <p:cNvSpPr>
            <a:spLocks noChangeShapeType="1"/>
          </p:cNvSpPr>
          <p:nvPr/>
        </p:nvSpPr>
        <p:spPr bwMode="auto">
          <a:xfrm flipH="1">
            <a:off x="1217856" y="2898776"/>
            <a:ext cx="569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65" name="Line 18">
            <a:extLst>
              <a:ext uri="{FF2B5EF4-FFF2-40B4-BE49-F238E27FC236}">
                <a16:creationId xmlns:a16="http://schemas.microsoft.com/office/drawing/2014/main" id="{07FCEB23-9AC3-4C97-B230-31B3EDE943A7}"/>
              </a:ext>
            </a:extLst>
          </p:cNvPr>
          <p:cNvSpPr>
            <a:spLocks noChangeShapeType="1"/>
          </p:cNvSpPr>
          <p:nvPr/>
        </p:nvSpPr>
        <p:spPr bwMode="auto">
          <a:xfrm flipH="1">
            <a:off x="1217856" y="4411663"/>
            <a:ext cx="569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66" name="Line 19">
            <a:extLst>
              <a:ext uri="{FF2B5EF4-FFF2-40B4-BE49-F238E27FC236}">
                <a16:creationId xmlns:a16="http://schemas.microsoft.com/office/drawing/2014/main" id="{E5826214-3791-4DB8-998B-309FD04B46F3}"/>
              </a:ext>
            </a:extLst>
          </p:cNvPr>
          <p:cNvSpPr>
            <a:spLocks noChangeShapeType="1"/>
          </p:cNvSpPr>
          <p:nvPr/>
        </p:nvSpPr>
        <p:spPr bwMode="auto">
          <a:xfrm flipH="1">
            <a:off x="1502018" y="2970213"/>
            <a:ext cx="0" cy="144145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0" name="Text Box 23">
            <a:extLst>
              <a:ext uri="{FF2B5EF4-FFF2-40B4-BE49-F238E27FC236}">
                <a16:creationId xmlns:a16="http://schemas.microsoft.com/office/drawing/2014/main" id="{CF813C43-A050-4355-B69E-F23824A789BE}"/>
              </a:ext>
            </a:extLst>
          </p:cNvPr>
          <p:cNvSpPr txBox="1">
            <a:spLocks noChangeArrowheads="1"/>
          </p:cNvSpPr>
          <p:nvPr/>
        </p:nvSpPr>
        <p:spPr bwMode="auto">
          <a:xfrm flipH="1">
            <a:off x="5132874" y="4298952"/>
            <a:ext cx="737702" cy="478387"/>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400">
                <a:solidFill>
                  <a:schemeClr val="tx1"/>
                </a:solidFill>
              </a:rPr>
              <a:t>h-1</a:t>
            </a:r>
          </a:p>
        </p:txBody>
      </p:sp>
      <p:sp>
        <p:nvSpPr>
          <p:cNvPr id="71" name="Line 24">
            <a:extLst>
              <a:ext uri="{FF2B5EF4-FFF2-40B4-BE49-F238E27FC236}">
                <a16:creationId xmlns:a16="http://schemas.microsoft.com/office/drawing/2014/main" id="{196330C9-8DE0-4A7D-B3D9-A1044A43FD44}"/>
              </a:ext>
            </a:extLst>
          </p:cNvPr>
          <p:cNvSpPr>
            <a:spLocks noChangeShapeType="1"/>
          </p:cNvSpPr>
          <p:nvPr/>
        </p:nvSpPr>
        <p:spPr bwMode="auto">
          <a:xfrm flipV="1">
            <a:off x="2987918" y="4341814"/>
            <a:ext cx="28575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2" name="Line 25">
            <a:extLst>
              <a:ext uri="{FF2B5EF4-FFF2-40B4-BE49-F238E27FC236}">
                <a16:creationId xmlns:a16="http://schemas.microsoft.com/office/drawing/2014/main" id="{CA4A2498-331F-4F45-B16D-1042193BD8B8}"/>
              </a:ext>
            </a:extLst>
          </p:cNvPr>
          <p:cNvSpPr>
            <a:spLocks noChangeShapeType="1"/>
          </p:cNvSpPr>
          <p:nvPr/>
        </p:nvSpPr>
        <p:spPr bwMode="auto">
          <a:xfrm>
            <a:off x="3700706" y="4341814"/>
            <a:ext cx="284162"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3" name="Oval 26">
            <a:extLst>
              <a:ext uri="{FF2B5EF4-FFF2-40B4-BE49-F238E27FC236}">
                <a16:creationId xmlns:a16="http://schemas.microsoft.com/office/drawing/2014/main" id="{247E4A0E-EC53-437C-A8BA-BA1F1EA072D8}"/>
              </a:ext>
            </a:extLst>
          </p:cNvPr>
          <p:cNvSpPr>
            <a:spLocks noChangeArrowheads="1"/>
          </p:cNvSpPr>
          <p:nvPr/>
        </p:nvSpPr>
        <p:spPr bwMode="auto">
          <a:xfrm flipH="1">
            <a:off x="3059357" y="3621088"/>
            <a:ext cx="854075" cy="8636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C</a:t>
            </a:r>
          </a:p>
        </p:txBody>
      </p:sp>
      <p:sp>
        <p:nvSpPr>
          <p:cNvPr id="74" name="Line 27">
            <a:extLst>
              <a:ext uri="{FF2B5EF4-FFF2-40B4-BE49-F238E27FC236}">
                <a16:creationId xmlns:a16="http://schemas.microsoft.com/office/drawing/2014/main" id="{EACBF1F0-A3CF-40E7-9990-27F87E9149A1}"/>
              </a:ext>
            </a:extLst>
          </p:cNvPr>
          <p:cNvSpPr>
            <a:spLocks noChangeShapeType="1"/>
          </p:cNvSpPr>
          <p:nvPr/>
        </p:nvSpPr>
        <p:spPr bwMode="auto">
          <a:xfrm flipH="1">
            <a:off x="1990969" y="4700588"/>
            <a:ext cx="5699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75" name="Line 28">
            <a:extLst>
              <a:ext uri="{FF2B5EF4-FFF2-40B4-BE49-F238E27FC236}">
                <a16:creationId xmlns:a16="http://schemas.microsoft.com/office/drawing/2014/main" id="{D749B9D5-5FAB-4E65-BD31-70E5C3CB48DF}"/>
              </a:ext>
            </a:extLst>
          </p:cNvPr>
          <p:cNvSpPr>
            <a:spLocks noChangeShapeType="1"/>
          </p:cNvSpPr>
          <p:nvPr/>
        </p:nvSpPr>
        <p:spPr bwMode="auto">
          <a:xfrm flipH="1">
            <a:off x="1990969" y="5638801"/>
            <a:ext cx="5699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76" name="Line 29">
            <a:extLst>
              <a:ext uri="{FF2B5EF4-FFF2-40B4-BE49-F238E27FC236}">
                <a16:creationId xmlns:a16="http://schemas.microsoft.com/office/drawing/2014/main" id="{F1A0B555-1935-4E63-B213-D81338FE9D52}"/>
              </a:ext>
            </a:extLst>
          </p:cNvPr>
          <p:cNvSpPr>
            <a:spLocks noChangeShapeType="1"/>
          </p:cNvSpPr>
          <p:nvPr/>
        </p:nvSpPr>
        <p:spPr bwMode="auto">
          <a:xfrm>
            <a:off x="2287831" y="4702177"/>
            <a:ext cx="0" cy="9366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7" name="Text Box 30">
            <a:extLst>
              <a:ext uri="{FF2B5EF4-FFF2-40B4-BE49-F238E27FC236}">
                <a16:creationId xmlns:a16="http://schemas.microsoft.com/office/drawing/2014/main" id="{78C8F073-D23F-45CE-A0C7-B7B7906E79AB}"/>
              </a:ext>
            </a:extLst>
          </p:cNvPr>
          <p:cNvSpPr txBox="1">
            <a:spLocks noChangeArrowheads="1"/>
          </p:cNvSpPr>
          <p:nvPr/>
        </p:nvSpPr>
        <p:spPr bwMode="auto">
          <a:xfrm flipH="1">
            <a:off x="1768961" y="4919664"/>
            <a:ext cx="737702" cy="478387"/>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400">
                <a:solidFill>
                  <a:schemeClr val="tx1"/>
                </a:solidFill>
              </a:rPr>
              <a:t>h-2</a:t>
            </a:r>
          </a:p>
        </p:txBody>
      </p:sp>
      <p:sp>
        <p:nvSpPr>
          <p:cNvPr id="78" name="Rectangle 31">
            <a:extLst>
              <a:ext uri="{FF2B5EF4-FFF2-40B4-BE49-F238E27FC236}">
                <a16:creationId xmlns:a16="http://schemas.microsoft.com/office/drawing/2014/main" id="{1634743C-4677-4C2D-AAFE-3C6EADD59297}"/>
              </a:ext>
            </a:extLst>
          </p:cNvPr>
          <p:cNvSpPr>
            <a:spLocks noChangeArrowheads="1"/>
          </p:cNvSpPr>
          <p:nvPr/>
        </p:nvSpPr>
        <p:spPr bwMode="auto">
          <a:xfrm flipH="1">
            <a:off x="3649906" y="4702176"/>
            <a:ext cx="558800" cy="92551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R</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79" name="Rectangle 32">
            <a:extLst>
              <a:ext uri="{FF2B5EF4-FFF2-40B4-BE49-F238E27FC236}">
                <a16:creationId xmlns:a16="http://schemas.microsoft.com/office/drawing/2014/main" id="{B8D64474-9A2F-45C2-AF87-22319059C51B}"/>
              </a:ext>
            </a:extLst>
          </p:cNvPr>
          <p:cNvSpPr>
            <a:spLocks noChangeArrowheads="1"/>
          </p:cNvSpPr>
          <p:nvPr/>
        </p:nvSpPr>
        <p:spPr bwMode="auto">
          <a:xfrm flipH="1">
            <a:off x="2725981" y="4702176"/>
            <a:ext cx="558800" cy="92551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L</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80" name="Rectangle 33">
            <a:extLst>
              <a:ext uri="{FF2B5EF4-FFF2-40B4-BE49-F238E27FC236}">
                <a16:creationId xmlns:a16="http://schemas.microsoft.com/office/drawing/2014/main" id="{4FBA9C1B-7FA0-483C-8B5C-AB8E4BED026A}"/>
              </a:ext>
            </a:extLst>
          </p:cNvPr>
          <p:cNvSpPr>
            <a:spLocks noChangeArrowheads="1"/>
          </p:cNvSpPr>
          <p:nvPr/>
        </p:nvSpPr>
        <p:spPr bwMode="auto">
          <a:xfrm flipH="1">
            <a:off x="1930643" y="2901951"/>
            <a:ext cx="558800" cy="1485900"/>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60000"/>
              </a:spcBef>
              <a:buFontTx/>
              <a:buNone/>
            </a:pPr>
            <a:endParaRPr lang="en-US" altLang="zh-CN" sz="2400">
              <a:solidFill>
                <a:schemeClr val="tx1"/>
              </a:solidFill>
            </a:endParaRPr>
          </a:p>
          <a:p>
            <a:pPr algn="ctr" eaLnBrk="1" hangingPunct="1">
              <a:spcBef>
                <a:spcPct val="60000"/>
              </a:spcBef>
              <a:buFontTx/>
              <a:buNone/>
            </a:pPr>
            <a:r>
              <a:rPr lang="en-US" altLang="zh-CN" sz="2400">
                <a:solidFill>
                  <a:schemeClr val="tx1"/>
                </a:solidFill>
              </a:rPr>
              <a:t>A</a:t>
            </a:r>
            <a:r>
              <a:rPr lang="en-US" altLang="zh-CN" sz="2400" baseline="-25000">
                <a:solidFill>
                  <a:schemeClr val="tx1"/>
                </a:solidFill>
              </a:rPr>
              <a:t>L</a:t>
            </a:r>
            <a:endParaRPr lang="en-US" altLang="zh-CN" sz="2400">
              <a:solidFill>
                <a:schemeClr val="tx1"/>
              </a:solidFill>
            </a:endParaRPr>
          </a:p>
          <a:p>
            <a:pPr algn="ctr" eaLnBrk="1" hangingPunct="1">
              <a:spcBef>
                <a:spcPct val="60000"/>
              </a:spcBef>
              <a:buFontTx/>
              <a:buNone/>
            </a:pPr>
            <a:endParaRPr lang="en-US" altLang="zh-CN" sz="2400" baseline="-25000">
              <a:solidFill>
                <a:schemeClr val="tx1"/>
              </a:solidFill>
            </a:endParaRPr>
          </a:p>
        </p:txBody>
      </p:sp>
      <p:sp>
        <p:nvSpPr>
          <p:cNvPr id="97" name="Text Box 4">
            <a:extLst>
              <a:ext uri="{FF2B5EF4-FFF2-40B4-BE49-F238E27FC236}">
                <a16:creationId xmlns:a16="http://schemas.microsoft.com/office/drawing/2014/main" id="{34860057-E6AC-4C4A-925B-2C1988336CC1}"/>
              </a:ext>
            </a:extLst>
          </p:cNvPr>
          <p:cNvSpPr txBox="1">
            <a:spLocks noChangeArrowheads="1"/>
          </p:cNvSpPr>
          <p:nvPr/>
        </p:nvSpPr>
        <p:spPr bwMode="auto">
          <a:xfrm>
            <a:off x="1099036" y="3436939"/>
            <a:ext cx="737702" cy="478387"/>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400">
                <a:solidFill>
                  <a:schemeClr val="tx1"/>
                </a:solidFill>
              </a:rPr>
              <a:t>h-1</a:t>
            </a:r>
          </a:p>
        </p:txBody>
      </p:sp>
      <p:cxnSp>
        <p:nvCxnSpPr>
          <p:cNvPr id="26" name="Straight Arrow Connector 25">
            <a:extLst>
              <a:ext uri="{FF2B5EF4-FFF2-40B4-BE49-F238E27FC236}">
                <a16:creationId xmlns:a16="http://schemas.microsoft.com/office/drawing/2014/main" id="{8B88291A-E0D7-4822-A288-3D0F5A9F25D3}"/>
              </a:ext>
            </a:extLst>
          </p:cNvPr>
          <p:cNvCxnSpPr>
            <a:cxnSpLocks/>
          </p:cNvCxnSpPr>
          <p:nvPr/>
        </p:nvCxnSpPr>
        <p:spPr>
          <a:xfrm>
            <a:off x="3868585" y="2055802"/>
            <a:ext cx="1106244" cy="698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4BEF31D-23C8-4028-AEAA-803DCE5F9DCA}"/>
              </a:ext>
            </a:extLst>
          </p:cNvPr>
          <p:cNvCxnSpPr>
            <a:cxnSpLocks/>
          </p:cNvCxnSpPr>
          <p:nvPr/>
        </p:nvCxnSpPr>
        <p:spPr>
          <a:xfrm flipH="1">
            <a:off x="4004344" y="2970213"/>
            <a:ext cx="987427" cy="102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15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754E03-718D-4FAF-82AD-6BAEFFB31D81}"/>
              </a:ext>
            </a:extLst>
          </p:cNvPr>
          <p:cNvSpPr>
            <a:spLocks noGrp="1"/>
          </p:cNvSpPr>
          <p:nvPr>
            <p:ph idx="1"/>
          </p:nvPr>
        </p:nvSpPr>
        <p:spPr>
          <a:xfrm>
            <a:off x="838200" y="505687"/>
            <a:ext cx="10515600" cy="4351338"/>
          </a:xfrm>
        </p:spPr>
        <p:txBody>
          <a:bodyPr/>
          <a:lstStyle/>
          <a:p>
            <a:r>
              <a:rPr lang="en-US" altLang="zh-CN" dirty="0"/>
              <a:t>RL: left subtree of right node</a:t>
            </a:r>
            <a:endParaRPr lang="zh-CN" altLang="en-US" dirty="0"/>
          </a:p>
          <a:p>
            <a:endParaRPr lang="zh-CN" altLang="en-US" dirty="0"/>
          </a:p>
        </p:txBody>
      </p:sp>
      <p:sp>
        <p:nvSpPr>
          <p:cNvPr id="31" name="Line 9">
            <a:extLst>
              <a:ext uri="{FF2B5EF4-FFF2-40B4-BE49-F238E27FC236}">
                <a16:creationId xmlns:a16="http://schemas.microsoft.com/office/drawing/2014/main" id="{48A35C82-BE26-421E-8A98-A1AC57F090B4}"/>
              </a:ext>
            </a:extLst>
          </p:cNvPr>
          <p:cNvSpPr>
            <a:spLocks noChangeShapeType="1"/>
          </p:cNvSpPr>
          <p:nvPr/>
        </p:nvSpPr>
        <p:spPr bwMode="auto">
          <a:xfrm flipV="1">
            <a:off x="3627682" y="3405188"/>
            <a:ext cx="42862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2" name="Line 10">
            <a:extLst>
              <a:ext uri="{FF2B5EF4-FFF2-40B4-BE49-F238E27FC236}">
                <a16:creationId xmlns:a16="http://schemas.microsoft.com/office/drawing/2014/main" id="{43287A84-5764-44BB-AC5D-8FB6276825A2}"/>
              </a:ext>
            </a:extLst>
          </p:cNvPr>
          <p:cNvSpPr>
            <a:spLocks noChangeShapeType="1"/>
          </p:cNvSpPr>
          <p:nvPr/>
        </p:nvSpPr>
        <p:spPr bwMode="auto">
          <a:xfrm>
            <a:off x="4411907" y="3333751"/>
            <a:ext cx="42862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3" name="Line 11">
            <a:extLst>
              <a:ext uri="{FF2B5EF4-FFF2-40B4-BE49-F238E27FC236}">
                <a16:creationId xmlns:a16="http://schemas.microsoft.com/office/drawing/2014/main" id="{BE97EDC3-501D-48EE-91B6-6FE4392D2BAD}"/>
              </a:ext>
            </a:extLst>
          </p:cNvPr>
          <p:cNvSpPr>
            <a:spLocks noChangeShapeType="1"/>
          </p:cNvSpPr>
          <p:nvPr/>
        </p:nvSpPr>
        <p:spPr bwMode="auto">
          <a:xfrm flipV="1">
            <a:off x="2203693" y="2470151"/>
            <a:ext cx="795338" cy="4302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4" name="Line 12">
            <a:extLst>
              <a:ext uri="{FF2B5EF4-FFF2-40B4-BE49-F238E27FC236}">
                <a16:creationId xmlns:a16="http://schemas.microsoft.com/office/drawing/2014/main" id="{263237A6-9E1C-4360-8A10-85081BFF9DE6}"/>
              </a:ext>
            </a:extLst>
          </p:cNvPr>
          <p:cNvSpPr>
            <a:spLocks noChangeShapeType="1"/>
          </p:cNvSpPr>
          <p:nvPr/>
        </p:nvSpPr>
        <p:spPr bwMode="auto">
          <a:xfrm>
            <a:off x="3284781" y="2470151"/>
            <a:ext cx="912812" cy="5016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5" name="Oval 13">
            <a:extLst>
              <a:ext uri="{FF2B5EF4-FFF2-40B4-BE49-F238E27FC236}">
                <a16:creationId xmlns:a16="http://schemas.microsoft.com/office/drawing/2014/main" id="{A2DFBE18-B131-4B4C-8EA4-A5F4F7A50261}"/>
              </a:ext>
            </a:extLst>
          </p:cNvPr>
          <p:cNvSpPr>
            <a:spLocks noChangeArrowheads="1"/>
          </p:cNvSpPr>
          <p:nvPr/>
        </p:nvSpPr>
        <p:spPr bwMode="auto">
          <a:xfrm flipH="1">
            <a:off x="3843582" y="2757488"/>
            <a:ext cx="854075" cy="8636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B</a:t>
            </a:r>
          </a:p>
        </p:txBody>
      </p:sp>
      <p:sp>
        <p:nvSpPr>
          <p:cNvPr id="36" name="Oval 14">
            <a:extLst>
              <a:ext uri="{FF2B5EF4-FFF2-40B4-BE49-F238E27FC236}">
                <a16:creationId xmlns:a16="http://schemas.microsoft.com/office/drawing/2014/main" id="{ABA804EF-0664-4FB6-957F-B7343ED22A3A}"/>
              </a:ext>
            </a:extLst>
          </p:cNvPr>
          <p:cNvSpPr>
            <a:spLocks noChangeArrowheads="1"/>
          </p:cNvSpPr>
          <p:nvPr/>
        </p:nvSpPr>
        <p:spPr bwMode="auto">
          <a:xfrm flipH="1">
            <a:off x="2714869" y="1965326"/>
            <a:ext cx="854075" cy="8636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-2</a:t>
            </a:r>
          </a:p>
          <a:p>
            <a:pPr algn="ctr" eaLnBrk="1" hangingPunct="1">
              <a:lnSpc>
                <a:spcPct val="80000"/>
              </a:lnSpc>
              <a:spcBef>
                <a:spcPct val="0"/>
              </a:spcBef>
              <a:buFontTx/>
              <a:buNone/>
            </a:pPr>
            <a:r>
              <a:rPr lang="en-US" altLang="zh-CN" sz="2400">
                <a:solidFill>
                  <a:schemeClr val="tx1"/>
                </a:solidFill>
              </a:rPr>
              <a:t>A</a:t>
            </a:r>
          </a:p>
        </p:txBody>
      </p:sp>
      <p:sp>
        <p:nvSpPr>
          <p:cNvPr id="37" name="Rectangle 15">
            <a:extLst>
              <a:ext uri="{FF2B5EF4-FFF2-40B4-BE49-F238E27FC236}">
                <a16:creationId xmlns:a16="http://schemas.microsoft.com/office/drawing/2014/main" id="{DC10BD58-D34C-439B-B9DD-85DBCB14A65A}"/>
              </a:ext>
            </a:extLst>
          </p:cNvPr>
          <p:cNvSpPr>
            <a:spLocks noChangeArrowheads="1"/>
          </p:cNvSpPr>
          <p:nvPr/>
        </p:nvSpPr>
        <p:spPr bwMode="auto">
          <a:xfrm flipH="1">
            <a:off x="4494457" y="3781426"/>
            <a:ext cx="560387" cy="1485900"/>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60000"/>
              </a:spcBef>
              <a:buFontTx/>
              <a:buNone/>
            </a:pPr>
            <a:endParaRPr lang="en-US" altLang="zh-CN" sz="2400">
              <a:solidFill>
                <a:schemeClr val="tx1"/>
              </a:solidFill>
            </a:endParaRPr>
          </a:p>
          <a:p>
            <a:pPr algn="ctr" eaLnBrk="1" hangingPunct="1">
              <a:spcBef>
                <a:spcPct val="60000"/>
              </a:spcBef>
              <a:buFontTx/>
              <a:buNone/>
            </a:pPr>
            <a:r>
              <a:rPr lang="en-US" altLang="zh-CN" sz="2400">
                <a:solidFill>
                  <a:schemeClr val="tx1"/>
                </a:solidFill>
              </a:rPr>
              <a:t>B</a:t>
            </a:r>
            <a:r>
              <a:rPr lang="en-US" altLang="zh-CN" sz="2400" baseline="-25000">
                <a:solidFill>
                  <a:schemeClr val="tx1"/>
                </a:solidFill>
              </a:rPr>
              <a:t>R</a:t>
            </a:r>
            <a:endParaRPr lang="en-US" altLang="zh-CN" sz="2400">
              <a:solidFill>
                <a:schemeClr val="tx1"/>
              </a:solidFill>
            </a:endParaRPr>
          </a:p>
          <a:p>
            <a:pPr algn="ctr" eaLnBrk="1" hangingPunct="1">
              <a:spcBef>
                <a:spcPct val="60000"/>
              </a:spcBef>
              <a:buFontTx/>
              <a:buNone/>
            </a:pPr>
            <a:endParaRPr lang="en-US" altLang="zh-CN" sz="2400" baseline="-25000">
              <a:solidFill>
                <a:schemeClr val="tx1"/>
              </a:solidFill>
            </a:endParaRPr>
          </a:p>
        </p:txBody>
      </p:sp>
      <p:sp>
        <p:nvSpPr>
          <p:cNvPr id="38" name="Rectangle 16" descr="轮廓式菱形">
            <a:extLst>
              <a:ext uri="{FF2B5EF4-FFF2-40B4-BE49-F238E27FC236}">
                <a16:creationId xmlns:a16="http://schemas.microsoft.com/office/drawing/2014/main" id="{D89B6112-A9CD-4A4C-BB39-5514ADBF5B3A}"/>
              </a:ext>
            </a:extLst>
          </p:cNvPr>
          <p:cNvSpPr>
            <a:spLocks noChangeArrowheads="1"/>
          </p:cNvSpPr>
          <p:nvPr/>
        </p:nvSpPr>
        <p:spPr bwMode="auto">
          <a:xfrm flipH="1">
            <a:off x="3638793" y="5724252"/>
            <a:ext cx="558800" cy="478387"/>
          </a:xfrm>
          <a:prstGeom prst="rect">
            <a:avLst/>
          </a:prstGeom>
          <a:pattFill prst="openDmnd">
            <a:fgClr>
              <a:srgbClr val="FF0000"/>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sp>
        <p:nvSpPr>
          <p:cNvPr id="39" name="Line 17">
            <a:extLst>
              <a:ext uri="{FF2B5EF4-FFF2-40B4-BE49-F238E27FC236}">
                <a16:creationId xmlns:a16="http://schemas.microsoft.com/office/drawing/2014/main" id="{8415380B-7063-4F9E-A632-E1B6C7541490}"/>
              </a:ext>
            </a:extLst>
          </p:cNvPr>
          <p:cNvSpPr>
            <a:spLocks noChangeShapeType="1"/>
          </p:cNvSpPr>
          <p:nvPr/>
        </p:nvSpPr>
        <p:spPr bwMode="auto">
          <a:xfrm flipH="1">
            <a:off x="1217856" y="2898776"/>
            <a:ext cx="569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65" name="Line 18">
            <a:extLst>
              <a:ext uri="{FF2B5EF4-FFF2-40B4-BE49-F238E27FC236}">
                <a16:creationId xmlns:a16="http://schemas.microsoft.com/office/drawing/2014/main" id="{07FCEB23-9AC3-4C97-B230-31B3EDE943A7}"/>
              </a:ext>
            </a:extLst>
          </p:cNvPr>
          <p:cNvSpPr>
            <a:spLocks noChangeShapeType="1"/>
          </p:cNvSpPr>
          <p:nvPr/>
        </p:nvSpPr>
        <p:spPr bwMode="auto">
          <a:xfrm flipH="1">
            <a:off x="1217856" y="4411663"/>
            <a:ext cx="569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66" name="Line 19">
            <a:extLst>
              <a:ext uri="{FF2B5EF4-FFF2-40B4-BE49-F238E27FC236}">
                <a16:creationId xmlns:a16="http://schemas.microsoft.com/office/drawing/2014/main" id="{E5826214-3791-4DB8-998B-309FD04B46F3}"/>
              </a:ext>
            </a:extLst>
          </p:cNvPr>
          <p:cNvSpPr>
            <a:spLocks noChangeShapeType="1"/>
          </p:cNvSpPr>
          <p:nvPr/>
        </p:nvSpPr>
        <p:spPr bwMode="auto">
          <a:xfrm flipH="1">
            <a:off x="1502018" y="2970213"/>
            <a:ext cx="0" cy="144145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67" name="Line 20">
            <a:extLst>
              <a:ext uri="{FF2B5EF4-FFF2-40B4-BE49-F238E27FC236}">
                <a16:creationId xmlns:a16="http://schemas.microsoft.com/office/drawing/2014/main" id="{B982139D-BF01-470B-8598-67BBE729F384}"/>
              </a:ext>
            </a:extLst>
          </p:cNvPr>
          <p:cNvSpPr>
            <a:spLocks noChangeShapeType="1"/>
          </p:cNvSpPr>
          <p:nvPr/>
        </p:nvSpPr>
        <p:spPr bwMode="auto">
          <a:xfrm flipH="1">
            <a:off x="5148506" y="3763963"/>
            <a:ext cx="569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68" name="Line 21">
            <a:extLst>
              <a:ext uri="{FF2B5EF4-FFF2-40B4-BE49-F238E27FC236}">
                <a16:creationId xmlns:a16="http://schemas.microsoft.com/office/drawing/2014/main" id="{0B8F5AD4-83C4-47E6-9911-FF44EE25C1B7}"/>
              </a:ext>
            </a:extLst>
          </p:cNvPr>
          <p:cNvSpPr>
            <a:spLocks noChangeShapeType="1"/>
          </p:cNvSpPr>
          <p:nvPr/>
        </p:nvSpPr>
        <p:spPr bwMode="auto">
          <a:xfrm flipH="1">
            <a:off x="5148506" y="5276851"/>
            <a:ext cx="569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69" name="Line 22">
            <a:extLst>
              <a:ext uri="{FF2B5EF4-FFF2-40B4-BE49-F238E27FC236}">
                <a16:creationId xmlns:a16="http://schemas.microsoft.com/office/drawing/2014/main" id="{A32890F3-5566-4389-9680-E7F565D76155}"/>
              </a:ext>
            </a:extLst>
          </p:cNvPr>
          <p:cNvSpPr>
            <a:spLocks noChangeShapeType="1"/>
          </p:cNvSpPr>
          <p:nvPr/>
        </p:nvSpPr>
        <p:spPr bwMode="auto">
          <a:xfrm flipH="1">
            <a:off x="5432668" y="3835401"/>
            <a:ext cx="0" cy="144145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0" name="Text Box 23">
            <a:extLst>
              <a:ext uri="{FF2B5EF4-FFF2-40B4-BE49-F238E27FC236}">
                <a16:creationId xmlns:a16="http://schemas.microsoft.com/office/drawing/2014/main" id="{CF813C43-A050-4355-B69E-F23824A789BE}"/>
              </a:ext>
            </a:extLst>
          </p:cNvPr>
          <p:cNvSpPr txBox="1">
            <a:spLocks noChangeArrowheads="1"/>
          </p:cNvSpPr>
          <p:nvPr/>
        </p:nvSpPr>
        <p:spPr bwMode="auto">
          <a:xfrm flipH="1">
            <a:off x="5132874" y="4298952"/>
            <a:ext cx="737702" cy="478387"/>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400" dirty="0">
                <a:solidFill>
                  <a:schemeClr val="tx1"/>
                </a:solidFill>
              </a:rPr>
              <a:t>h-1</a:t>
            </a:r>
          </a:p>
        </p:txBody>
      </p:sp>
      <p:sp>
        <p:nvSpPr>
          <p:cNvPr id="71" name="Line 24">
            <a:extLst>
              <a:ext uri="{FF2B5EF4-FFF2-40B4-BE49-F238E27FC236}">
                <a16:creationId xmlns:a16="http://schemas.microsoft.com/office/drawing/2014/main" id="{196330C9-8DE0-4A7D-B3D9-A1044A43FD44}"/>
              </a:ext>
            </a:extLst>
          </p:cNvPr>
          <p:cNvSpPr>
            <a:spLocks noChangeShapeType="1"/>
          </p:cNvSpPr>
          <p:nvPr/>
        </p:nvSpPr>
        <p:spPr bwMode="auto">
          <a:xfrm flipV="1">
            <a:off x="2987918" y="4341814"/>
            <a:ext cx="28575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2" name="Line 25">
            <a:extLst>
              <a:ext uri="{FF2B5EF4-FFF2-40B4-BE49-F238E27FC236}">
                <a16:creationId xmlns:a16="http://schemas.microsoft.com/office/drawing/2014/main" id="{CA4A2498-331F-4F45-B16D-1042193BD8B8}"/>
              </a:ext>
            </a:extLst>
          </p:cNvPr>
          <p:cNvSpPr>
            <a:spLocks noChangeShapeType="1"/>
          </p:cNvSpPr>
          <p:nvPr/>
        </p:nvSpPr>
        <p:spPr bwMode="auto">
          <a:xfrm>
            <a:off x="3700706" y="4341814"/>
            <a:ext cx="284162"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3" name="Oval 26">
            <a:extLst>
              <a:ext uri="{FF2B5EF4-FFF2-40B4-BE49-F238E27FC236}">
                <a16:creationId xmlns:a16="http://schemas.microsoft.com/office/drawing/2014/main" id="{247E4A0E-EC53-437C-A8BA-BA1F1EA072D8}"/>
              </a:ext>
            </a:extLst>
          </p:cNvPr>
          <p:cNvSpPr>
            <a:spLocks noChangeArrowheads="1"/>
          </p:cNvSpPr>
          <p:nvPr/>
        </p:nvSpPr>
        <p:spPr bwMode="auto">
          <a:xfrm flipH="1">
            <a:off x="3059357" y="3621088"/>
            <a:ext cx="854075" cy="8636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C</a:t>
            </a:r>
          </a:p>
        </p:txBody>
      </p:sp>
      <p:sp>
        <p:nvSpPr>
          <p:cNvPr id="74" name="Line 27">
            <a:extLst>
              <a:ext uri="{FF2B5EF4-FFF2-40B4-BE49-F238E27FC236}">
                <a16:creationId xmlns:a16="http://schemas.microsoft.com/office/drawing/2014/main" id="{EACBF1F0-A3CF-40E7-9990-27F87E9149A1}"/>
              </a:ext>
            </a:extLst>
          </p:cNvPr>
          <p:cNvSpPr>
            <a:spLocks noChangeShapeType="1"/>
          </p:cNvSpPr>
          <p:nvPr/>
        </p:nvSpPr>
        <p:spPr bwMode="auto">
          <a:xfrm flipH="1">
            <a:off x="1990969" y="4700588"/>
            <a:ext cx="5699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75" name="Line 28">
            <a:extLst>
              <a:ext uri="{FF2B5EF4-FFF2-40B4-BE49-F238E27FC236}">
                <a16:creationId xmlns:a16="http://schemas.microsoft.com/office/drawing/2014/main" id="{D749B9D5-5FAB-4E65-BD31-70E5C3CB48DF}"/>
              </a:ext>
            </a:extLst>
          </p:cNvPr>
          <p:cNvSpPr>
            <a:spLocks noChangeShapeType="1"/>
          </p:cNvSpPr>
          <p:nvPr/>
        </p:nvSpPr>
        <p:spPr bwMode="auto">
          <a:xfrm flipH="1">
            <a:off x="1990969" y="5638801"/>
            <a:ext cx="5699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p>
            <a:endParaRPr lang="zh-CN" altLang="en-US"/>
          </a:p>
        </p:txBody>
      </p:sp>
      <p:sp>
        <p:nvSpPr>
          <p:cNvPr id="76" name="Line 29">
            <a:extLst>
              <a:ext uri="{FF2B5EF4-FFF2-40B4-BE49-F238E27FC236}">
                <a16:creationId xmlns:a16="http://schemas.microsoft.com/office/drawing/2014/main" id="{F1A0B555-1935-4E63-B213-D81338FE9D52}"/>
              </a:ext>
            </a:extLst>
          </p:cNvPr>
          <p:cNvSpPr>
            <a:spLocks noChangeShapeType="1"/>
          </p:cNvSpPr>
          <p:nvPr/>
        </p:nvSpPr>
        <p:spPr bwMode="auto">
          <a:xfrm>
            <a:off x="2287831" y="4702177"/>
            <a:ext cx="0" cy="9366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77" name="Text Box 30">
            <a:extLst>
              <a:ext uri="{FF2B5EF4-FFF2-40B4-BE49-F238E27FC236}">
                <a16:creationId xmlns:a16="http://schemas.microsoft.com/office/drawing/2014/main" id="{78C8F073-D23F-45CE-A0C7-B7B7906E79AB}"/>
              </a:ext>
            </a:extLst>
          </p:cNvPr>
          <p:cNvSpPr txBox="1">
            <a:spLocks noChangeArrowheads="1"/>
          </p:cNvSpPr>
          <p:nvPr/>
        </p:nvSpPr>
        <p:spPr bwMode="auto">
          <a:xfrm flipH="1">
            <a:off x="1768961" y="4919664"/>
            <a:ext cx="737702" cy="478387"/>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400">
                <a:solidFill>
                  <a:schemeClr val="tx1"/>
                </a:solidFill>
              </a:rPr>
              <a:t>h-2</a:t>
            </a:r>
          </a:p>
        </p:txBody>
      </p:sp>
      <p:sp>
        <p:nvSpPr>
          <p:cNvPr id="78" name="Rectangle 31">
            <a:extLst>
              <a:ext uri="{FF2B5EF4-FFF2-40B4-BE49-F238E27FC236}">
                <a16:creationId xmlns:a16="http://schemas.microsoft.com/office/drawing/2014/main" id="{1634743C-4677-4C2D-AAFE-3C6EADD59297}"/>
              </a:ext>
            </a:extLst>
          </p:cNvPr>
          <p:cNvSpPr>
            <a:spLocks noChangeArrowheads="1"/>
          </p:cNvSpPr>
          <p:nvPr/>
        </p:nvSpPr>
        <p:spPr bwMode="auto">
          <a:xfrm flipH="1">
            <a:off x="3649906" y="4702176"/>
            <a:ext cx="558800" cy="92551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R</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79" name="Rectangle 32">
            <a:extLst>
              <a:ext uri="{FF2B5EF4-FFF2-40B4-BE49-F238E27FC236}">
                <a16:creationId xmlns:a16="http://schemas.microsoft.com/office/drawing/2014/main" id="{B8D64474-9A2F-45C2-AF87-22319059C51B}"/>
              </a:ext>
            </a:extLst>
          </p:cNvPr>
          <p:cNvSpPr>
            <a:spLocks noChangeArrowheads="1"/>
          </p:cNvSpPr>
          <p:nvPr/>
        </p:nvSpPr>
        <p:spPr bwMode="auto">
          <a:xfrm flipH="1">
            <a:off x="2725981" y="4702176"/>
            <a:ext cx="558800" cy="92551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L</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80" name="Rectangle 33">
            <a:extLst>
              <a:ext uri="{FF2B5EF4-FFF2-40B4-BE49-F238E27FC236}">
                <a16:creationId xmlns:a16="http://schemas.microsoft.com/office/drawing/2014/main" id="{4FBA9C1B-7FA0-483C-8B5C-AB8E4BED026A}"/>
              </a:ext>
            </a:extLst>
          </p:cNvPr>
          <p:cNvSpPr>
            <a:spLocks noChangeArrowheads="1"/>
          </p:cNvSpPr>
          <p:nvPr/>
        </p:nvSpPr>
        <p:spPr bwMode="auto">
          <a:xfrm flipH="1">
            <a:off x="1930643" y="2901951"/>
            <a:ext cx="558800" cy="1485900"/>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60000"/>
              </a:spcBef>
              <a:buFontTx/>
              <a:buNone/>
            </a:pPr>
            <a:endParaRPr lang="en-US" altLang="zh-CN" sz="2400">
              <a:solidFill>
                <a:schemeClr val="tx1"/>
              </a:solidFill>
            </a:endParaRPr>
          </a:p>
          <a:p>
            <a:pPr algn="ctr" eaLnBrk="1" hangingPunct="1">
              <a:spcBef>
                <a:spcPct val="60000"/>
              </a:spcBef>
              <a:buFontTx/>
              <a:buNone/>
            </a:pPr>
            <a:r>
              <a:rPr lang="en-US" altLang="zh-CN" sz="2400">
                <a:solidFill>
                  <a:schemeClr val="tx1"/>
                </a:solidFill>
              </a:rPr>
              <a:t>A</a:t>
            </a:r>
            <a:r>
              <a:rPr lang="en-US" altLang="zh-CN" sz="2400" baseline="-25000">
                <a:solidFill>
                  <a:schemeClr val="tx1"/>
                </a:solidFill>
              </a:rPr>
              <a:t>L</a:t>
            </a:r>
            <a:endParaRPr lang="en-US" altLang="zh-CN" sz="2400">
              <a:solidFill>
                <a:schemeClr val="tx1"/>
              </a:solidFill>
            </a:endParaRPr>
          </a:p>
          <a:p>
            <a:pPr algn="ctr" eaLnBrk="1" hangingPunct="1">
              <a:spcBef>
                <a:spcPct val="60000"/>
              </a:spcBef>
              <a:buFontTx/>
              <a:buNone/>
            </a:pPr>
            <a:endParaRPr lang="en-US" altLang="zh-CN" sz="2400" baseline="-25000">
              <a:solidFill>
                <a:schemeClr val="tx1"/>
              </a:solidFill>
            </a:endParaRPr>
          </a:p>
        </p:txBody>
      </p:sp>
      <p:grpSp>
        <p:nvGrpSpPr>
          <p:cNvPr id="81" name="Group 49">
            <a:extLst>
              <a:ext uri="{FF2B5EF4-FFF2-40B4-BE49-F238E27FC236}">
                <a16:creationId xmlns:a16="http://schemas.microsoft.com/office/drawing/2014/main" id="{63F024DC-E2B5-4998-B12A-5911EB5A5A4A}"/>
              </a:ext>
            </a:extLst>
          </p:cNvPr>
          <p:cNvGrpSpPr>
            <a:grpSpLocks/>
          </p:cNvGrpSpPr>
          <p:nvPr/>
        </p:nvGrpSpPr>
        <p:grpSpPr bwMode="auto">
          <a:xfrm>
            <a:off x="7494345" y="1744938"/>
            <a:ext cx="3536950" cy="4457701"/>
            <a:chOff x="3147" y="1158"/>
            <a:chExt cx="2228" cy="2808"/>
          </a:xfrm>
        </p:grpSpPr>
        <p:sp>
          <p:nvSpPr>
            <p:cNvPr id="82" name="Line 35">
              <a:extLst>
                <a:ext uri="{FF2B5EF4-FFF2-40B4-BE49-F238E27FC236}">
                  <a16:creationId xmlns:a16="http://schemas.microsoft.com/office/drawing/2014/main" id="{23998A1D-1D96-4E5E-9ECE-C9918E3C60EB}"/>
                </a:ext>
              </a:extLst>
            </p:cNvPr>
            <p:cNvSpPr>
              <a:spLocks noChangeShapeType="1"/>
            </p:cNvSpPr>
            <p:nvPr/>
          </p:nvSpPr>
          <p:spPr bwMode="auto">
            <a:xfrm flipV="1">
              <a:off x="3325" y="1637"/>
              <a:ext cx="186"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84" name="Line 36">
              <a:extLst>
                <a:ext uri="{FF2B5EF4-FFF2-40B4-BE49-F238E27FC236}">
                  <a16:creationId xmlns:a16="http://schemas.microsoft.com/office/drawing/2014/main" id="{949F0FFC-BB28-4EFF-8146-FFBE28E49BF7}"/>
                </a:ext>
              </a:extLst>
            </p:cNvPr>
            <p:cNvSpPr>
              <a:spLocks noChangeShapeType="1"/>
            </p:cNvSpPr>
            <p:nvPr/>
          </p:nvSpPr>
          <p:spPr bwMode="auto">
            <a:xfrm>
              <a:off x="3934" y="1578"/>
              <a:ext cx="213" cy="19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85" name="Line 37">
              <a:extLst>
                <a:ext uri="{FF2B5EF4-FFF2-40B4-BE49-F238E27FC236}">
                  <a16:creationId xmlns:a16="http://schemas.microsoft.com/office/drawing/2014/main" id="{9253BCE6-8CC1-46CB-8DDE-F47336BCE113}"/>
                </a:ext>
              </a:extLst>
            </p:cNvPr>
            <p:cNvSpPr>
              <a:spLocks noChangeShapeType="1"/>
            </p:cNvSpPr>
            <p:nvPr/>
          </p:nvSpPr>
          <p:spPr bwMode="auto">
            <a:xfrm flipV="1">
              <a:off x="4633" y="2749"/>
              <a:ext cx="186"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86" name="Line 38">
              <a:extLst>
                <a:ext uri="{FF2B5EF4-FFF2-40B4-BE49-F238E27FC236}">
                  <a16:creationId xmlns:a16="http://schemas.microsoft.com/office/drawing/2014/main" id="{0DED6EE5-09BE-4DC2-970F-893209A53D9B}"/>
                </a:ext>
              </a:extLst>
            </p:cNvPr>
            <p:cNvSpPr>
              <a:spLocks noChangeShapeType="1"/>
            </p:cNvSpPr>
            <p:nvPr/>
          </p:nvSpPr>
          <p:spPr bwMode="auto">
            <a:xfrm>
              <a:off x="4958" y="2703"/>
              <a:ext cx="234" cy="3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87" name="Line 39">
              <a:extLst>
                <a:ext uri="{FF2B5EF4-FFF2-40B4-BE49-F238E27FC236}">
                  <a16:creationId xmlns:a16="http://schemas.microsoft.com/office/drawing/2014/main" id="{F364CFA3-49C6-4D45-821C-E046172C4833}"/>
                </a:ext>
              </a:extLst>
            </p:cNvPr>
            <p:cNvSpPr>
              <a:spLocks noChangeShapeType="1"/>
            </p:cNvSpPr>
            <p:nvPr/>
          </p:nvSpPr>
          <p:spPr bwMode="auto">
            <a:xfrm flipV="1">
              <a:off x="3923" y="2181"/>
              <a:ext cx="224" cy="2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88" name="Line 40">
              <a:extLst>
                <a:ext uri="{FF2B5EF4-FFF2-40B4-BE49-F238E27FC236}">
                  <a16:creationId xmlns:a16="http://schemas.microsoft.com/office/drawing/2014/main" id="{BFD34198-6E39-4DDB-AF36-CB9E1CA55274}"/>
                </a:ext>
              </a:extLst>
            </p:cNvPr>
            <p:cNvSpPr>
              <a:spLocks noChangeShapeType="1"/>
            </p:cNvSpPr>
            <p:nvPr/>
          </p:nvSpPr>
          <p:spPr bwMode="auto">
            <a:xfrm>
              <a:off x="4448" y="2023"/>
              <a:ext cx="417" cy="4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89" name="Oval 41">
              <a:extLst>
                <a:ext uri="{FF2B5EF4-FFF2-40B4-BE49-F238E27FC236}">
                  <a16:creationId xmlns:a16="http://schemas.microsoft.com/office/drawing/2014/main" id="{9112020F-AB41-4B4F-8F72-076E636AF21D}"/>
                </a:ext>
              </a:extLst>
            </p:cNvPr>
            <p:cNvSpPr>
              <a:spLocks noChangeArrowheads="1"/>
            </p:cNvSpPr>
            <p:nvPr/>
          </p:nvSpPr>
          <p:spPr bwMode="auto">
            <a:xfrm flipH="1">
              <a:off x="4633" y="2341"/>
              <a:ext cx="556"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B</a:t>
              </a:r>
            </a:p>
          </p:txBody>
        </p:sp>
        <p:sp>
          <p:nvSpPr>
            <p:cNvPr id="90" name="Oval 42">
              <a:extLst>
                <a:ext uri="{FF2B5EF4-FFF2-40B4-BE49-F238E27FC236}">
                  <a16:creationId xmlns:a16="http://schemas.microsoft.com/office/drawing/2014/main" id="{857CA8AF-6C5E-46EC-A2AF-970937EB2488}"/>
                </a:ext>
              </a:extLst>
            </p:cNvPr>
            <p:cNvSpPr>
              <a:spLocks noChangeArrowheads="1"/>
            </p:cNvSpPr>
            <p:nvPr/>
          </p:nvSpPr>
          <p:spPr bwMode="auto">
            <a:xfrm flipH="1">
              <a:off x="4076" y="1706"/>
              <a:ext cx="557"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C</a:t>
              </a:r>
            </a:p>
          </p:txBody>
        </p:sp>
        <p:sp>
          <p:nvSpPr>
            <p:cNvPr id="91" name="Oval 43">
              <a:extLst>
                <a:ext uri="{FF2B5EF4-FFF2-40B4-BE49-F238E27FC236}">
                  <a16:creationId xmlns:a16="http://schemas.microsoft.com/office/drawing/2014/main" id="{48A0B361-814D-4FCB-BBCB-4D997B98D415}"/>
                </a:ext>
              </a:extLst>
            </p:cNvPr>
            <p:cNvSpPr>
              <a:spLocks noChangeArrowheads="1"/>
            </p:cNvSpPr>
            <p:nvPr/>
          </p:nvSpPr>
          <p:spPr bwMode="auto">
            <a:xfrm flipH="1">
              <a:off x="3425" y="1158"/>
              <a:ext cx="556"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A</a:t>
              </a:r>
            </a:p>
          </p:txBody>
        </p:sp>
        <p:sp>
          <p:nvSpPr>
            <p:cNvPr id="92" name="Rectangle 44">
              <a:extLst>
                <a:ext uri="{FF2B5EF4-FFF2-40B4-BE49-F238E27FC236}">
                  <a16:creationId xmlns:a16="http://schemas.microsoft.com/office/drawing/2014/main" id="{1DBD0BC7-DE6B-41FC-8D20-129F7680F906}"/>
                </a:ext>
              </a:extLst>
            </p:cNvPr>
            <p:cNvSpPr>
              <a:spLocks noChangeArrowheads="1"/>
            </p:cNvSpPr>
            <p:nvPr/>
          </p:nvSpPr>
          <p:spPr bwMode="auto">
            <a:xfrm flipH="1">
              <a:off x="5011" y="3022"/>
              <a:ext cx="364"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B</a:t>
              </a:r>
              <a:r>
                <a:rPr lang="en-US" altLang="zh-CN" sz="2400" baseline="-25000">
                  <a:solidFill>
                    <a:schemeClr val="tx1"/>
                  </a:solidFill>
                </a:rPr>
                <a:t>R</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sp>
          <p:nvSpPr>
            <p:cNvPr id="93" name="Rectangle 45" descr="轮廓式菱形">
              <a:extLst>
                <a:ext uri="{FF2B5EF4-FFF2-40B4-BE49-F238E27FC236}">
                  <a16:creationId xmlns:a16="http://schemas.microsoft.com/office/drawing/2014/main" id="{4286B546-2339-481E-800F-B0D889C1633A}"/>
                </a:ext>
              </a:extLst>
            </p:cNvPr>
            <p:cNvSpPr>
              <a:spLocks noChangeArrowheads="1"/>
            </p:cNvSpPr>
            <p:nvPr/>
          </p:nvSpPr>
          <p:spPr bwMode="auto">
            <a:xfrm flipH="1">
              <a:off x="4454" y="3665"/>
              <a:ext cx="364" cy="301"/>
            </a:xfrm>
            <a:prstGeom prst="rect">
              <a:avLst/>
            </a:prstGeom>
            <a:pattFill prst="openDmnd">
              <a:fgClr>
                <a:srgbClr val="FF0000"/>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sp>
          <p:nvSpPr>
            <p:cNvPr id="94" name="Rectangle 46">
              <a:extLst>
                <a:ext uri="{FF2B5EF4-FFF2-40B4-BE49-F238E27FC236}">
                  <a16:creationId xmlns:a16="http://schemas.microsoft.com/office/drawing/2014/main" id="{C4E2F83B-386A-4414-8EC3-5B3FB952257C}"/>
                </a:ext>
              </a:extLst>
            </p:cNvPr>
            <p:cNvSpPr>
              <a:spLocks noChangeArrowheads="1"/>
            </p:cNvSpPr>
            <p:nvPr/>
          </p:nvSpPr>
          <p:spPr bwMode="auto">
            <a:xfrm flipH="1">
              <a:off x="4461" y="3021"/>
              <a:ext cx="364" cy="58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R</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95" name="Rectangle 47">
              <a:extLst>
                <a:ext uri="{FF2B5EF4-FFF2-40B4-BE49-F238E27FC236}">
                  <a16:creationId xmlns:a16="http://schemas.microsoft.com/office/drawing/2014/main" id="{0538BCBC-645E-4FEC-8B94-B0E580F2CF9B}"/>
                </a:ext>
              </a:extLst>
            </p:cNvPr>
            <p:cNvSpPr>
              <a:spLocks noChangeArrowheads="1"/>
            </p:cNvSpPr>
            <p:nvPr/>
          </p:nvSpPr>
          <p:spPr bwMode="auto">
            <a:xfrm flipH="1">
              <a:off x="3741" y="2487"/>
              <a:ext cx="364" cy="58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L</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96" name="Rectangle 48">
              <a:extLst>
                <a:ext uri="{FF2B5EF4-FFF2-40B4-BE49-F238E27FC236}">
                  <a16:creationId xmlns:a16="http://schemas.microsoft.com/office/drawing/2014/main" id="{8C875596-A87E-429A-86E7-80E873BA8C19}"/>
                </a:ext>
              </a:extLst>
            </p:cNvPr>
            <p:cNvSpPr>
              <a:spLocks noChangeArrowheads="1"/>
            </p:cNvSpPr>
            <p:nvPr/>
          </p:nvSpPr>
          <p:spPr bwMode="auto">
            <a:xfrm flipH="1">
              <a:off x="3147" y="1905"/>
              <a:ext cx="364"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A</a:t>
              </a:r>
              <a:r>
                <a:rPr lang="en-US" altLang="zh-CN" sz="2400" baseline="-25000">
                  <a:solidFill>
                    <a:schemeClr val="tx1"/>
                  </a:solidFill>
                </a:rPr>
                <a:t>L</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grpSp>
      <p:sp>
        <p:nvSpPr>
          <p:cNvPr id="97" name="Text Box 4">
            <a:extLst>
              <a:ext uri="{FF2B5EF4-FFF2-40B4-BE49-F238E27FC236}">
                <a16:creationId xmlns:a16="http://schemas.microsoft.com/office/drawing/2014/main" id="{34860057-E6AC-4C4A-925B-2C1988336CC1}"/>
              </a:ext>
            </a:extLst>
          </p:cNvPr>
          <p:cNvSpPr txBox="1">
            <a:spLocks noChangeArrowheads="1"/>
          </p:cNvSpPr>
          <p:nvPr/>
        </p:nvSpPr>
        <p:spPr bwMode="auto">
          <a:xfrm>
            <a:off x="1099036" y="3436939"/>
            <a:ext cx="737702" cy="478387"/>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72000">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r>
              <a:rPr lang="en-US" altLang="zh-CN" sz="2400">
                <a:solidFill>
                  <a:schemeClr val="tx1"/>
                </a:solidFill>
              </a:rPr>
              <a:t>h-1</a:t>
            </a:r>
          </a:p>
        </p:txBody>
      </p:sp>
      <p:cxnSp>
        <p:nvCxnSpPr>
          <p:cNvPr id="99" name="直接箭头连接符 98">
            <a:extLst>
              <a:ext uri="{FF2B5EF4-FFF2-40B4-BE49-F238E27FC236}">
                <a16:creationId xmlns:a16="http://schemas.microsoft.com/office/drawing/2014/main" id="{570FE893-8E44-43C0-830D-0D7076561CC3}"/>
              </a:ext>
            </a:extLst>
          </p:cNvPr>
          <p:cNvCxnSpPr>
            <a:cxnSpLocks noChangeShapeType="1"/>
          </p:cNvCxnSpPr>
          <p:nvPr/>
        </p:nvCxnSpPr>
        <p:spPr bwMode="auto">
          <a:xfrm>
            <a:off x="4983162" y="2294576"/>
            <a:ext cx="2082656" cy="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弧形 1">
            <a:extLst>
              <a:ext uri="{FF2B5EF4-FFF2-40B4-BE49-F238E27FC236}">
                <a16:creationId xmlns:a16="http://schemas.microsoft.com/office/drawing/2014/main" id="{384782FF-37BB-480C-96EF-6EB58CDDC733}"/>
              </a:ext>
            </a:extLst>
          </p:cNvPr>
          <p:cNvSpPr/>
          <p:nvPr/>
        </p:nvSpPr>
        <p:spPr>
          <a:xfrm rot="20738809">
            <a:off x="3546979" y="2640078"/>
            <a:ext cx="991976" cy="2018260"/>
          </a:xfrm>
          <a:prstGeom prst="arc">
            <a:avLst>
              <a:gd name="adj1" fmla="val 11924406"/>
              <a:gd name="adj2" fmla="val 15866334"/>
            </a:avLst>
          </a:prstGeom>
          <a:ln w="38100">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3328EE4C-47A8-4E6F-9C25-289D1806717F}"/>
              </a:ext>
            </a:extLst>
          </p:cNvPr>
          <p:cNvSpPr txBox="1"/>
          <p:nvPr/>
        </p:nvSpPr>
        <p:spPr>
          <a:xfrm>
            <a:off x="4840532" y="1651327"/>
            <a:ext cx="3321051" cy="523220"/>
          </a:xfrm>
          <a:prstGeom prst="rect">
            <a:avLst/>
          </a:prstGeom>
          <a:noFill/>
        </p:spPr>
        <p:txBody>
          <a:bodyPr wrap="square" rtlCol="0">
            <a:spAutoFit/>
          </a:bodyPr>
          <a:lstStyle/>
          <a:p>
            <a:r>
              <a:rPr lang="en-US" altLang="zh-CN" sz="2800" b="1" dirty="0"/>
              <a:t>Right rotation </a:t>
            </a:r>
            <a:r>
              <a:rPr lang="en-US" altLang="zh-CN" sz="2800" dirty="0"/>
              <a:t>first</a:t>
            </a:r>
            <a:endParaRPr lang="zh-CN" altLang="en-US" sz="2800" dirty="0"/>
          </a:p>
        </p:txBody>
      </p:sp>
    </p:spTree>
    <p:extLst>
      <p:ext uri="{BB962C8B-B14F-4D97-AF65-F5344CB8AC3E}">
        <p14:creationId xmlns:p14="http://schemas.microsoft.com/office/powerpoint/2010/main" val="418112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754E03-718D-4FAF-82AD-6BAEFFB31D81}"/>
              </a:ext>
            </a:extLst>
          </p:cNvPr>
          <p:cNvSpPr>
            <a:spLocks noGrp="1"/>
          </p:cNvSpPr>
          <p:nvPr>
            <p:ph idx="1"/>
          </p:nvPr>
        </p:nvSpPr>
        <p:spPr>
          <a:xfrm>
            <a:off x="838200" y="505687"/>
            <a:ext cx="10515600" cy="4351338"/>
          </a:xfrm>
        </p:spPr>
        <p:txBody>
          <a:bodyPr/>
          <a:lstStyle/>
          <a:p>
            <a:r>
              <a:rPr lang="en-US" altLang="zh-CN" dirty="0"/>
              <a:t>RL: left subtree of right node</a:t>
            </a:r>
            <a:endParaRPr lang="zh-CN" altLang="en-US" dirty="0"/>
          </a:p>
          <a:p>
            <a:endParaRPr lang="zh-CN" altLang="en-US" dirty="0"/>
          </a:p>
        </p:txBody>
      </p:sp>
      <p:sp>
        <p:nvSpPr>
          <p:cNvPr id="116" name="文本框 115">
            <a:extLst>
              <a:ext uri="{FF2B5EF4-FFF2-40B4-BE49-F238E27FC236}">
                <a16:creationId xmlns:a16="http://schemas.microsoft.com/office/drawing/2014/main" id="{914F71AA-B078-47FC-93F5-88351B4FE906}"/>
              </a:ext>
            </a:extLst>
          </p:cNvPr>
          <p:cNvSpPr txBox="1"/>
          <p:nvPr/>
        </p:nvSpPr>
        <p:spPr>
          <a:xfrm>
            <a:off x="5153475" y="1782927"/>
            <a:ext cx="3348038" cy="523220"/>
          </a:xfrm>
          <a:prstGeom prst="rect">
            <a:avLst/>
          </a:prstGeom>
          <a:noFill/>
        </p:spPr>
        <p:txBody>
          <a:bodyPr wrap="square" rtlCol="0">
            <a:spAutoFit/>
          </a:bodyPr>
          <a:lstStyle/>
          <a:p>
            <a:r>
              <a:rPr lang="en-US" altLang="zh-CN" sz="2800" dirty="0"/>
              <a:t>Then </a:t>
            </a:r>
            <a:r>
              <a:rPr lang="en-US" altLang="zh-CN" sz="2800" b="1" dirty="0"/>
              <a:t>Left rotation</a:t>
            </a:r>
            <a:endParaRPr lang="zh-CN" altLang="en-US" sz="2800" b="1" dirty="0"/>
          </a:p>
        </p:txBody>
      </p:sp>
      <p:grpSp>
        <p:nvGrpSpPr>
          <p:cNvPr id="37" name="Group 49">
            <a:extLst>
              <a:ext uri="{FF2B5EF4-FFF2-40B4-BE49-F238E27FC236}">
                <a16:creationId xmlns:a16="http://schemas.microsoft.com/office/drawing/2014/main" id="{AC0AE304-E005-4D3E-B249-E17F0E9AE6DA}"/>
              </a:ext>
            </a:extLst>
          </p:cNvPr>
          <p:cNvGrpSpPr>
            <a:grpSpLocks/>
          </p:cNvGrpSpPr>
          <p:nvPr/>
        </p:nvGrpSpPr>
        <p:grpSpPr bwMode="auto">
          <a:xfrm>
            <a:off x="7286469" y="2501591"/>
            <a:ext cx="3313112" cy="3589364"/>
            <a:chOff x="3288" y="1706"/>
            <a:chExt cx="2087" cy="2260"/>
          </a:xfrm>
        </p:grpSpPr>
        <p:sp>
          <p:nvSpPr>
            <p:cNvPr id="38" name="Line 35">
              <a:extLst>
                <a:ext uri="{FF2B5EF4-FFF2-40B4-BE49-F238E27FC236}">
                  <a16:creationId xmlns:a16="http://schemas.microsoft.com/office/drawing/2014/main" id="{0AC2DDE5-A283-429A-A493-310138FED348}"/>
                </a:ext>
              </a:extLst>
            </p:cNvPr>
            <p:cNvSpPr>
              <a:spLocks noChangeShapeType="1"/>
            </p:cNvSpPr>
            <p:nvPr/>
          </p:nvSpPr>
          <p:spPr bwMode="auto">
            <a:xfrm flipV="1">
              <a:off x="3517" y="2749"/>
              <a:ext cx="186"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39" name="Line 36">
              <a:extLst>
                <a:ext uri="{FF2B5EF4-FFF2-40B4-BE49-F238E27FC236}">
                  <a16:creationId xmlns:a16="http://schemas.microsoft.com/office/drawing/2014/main" id="{61E1FACA-9478-4FDB-9531-39029D37B82C}"/>
                </a:ext>
              </a:extLst>
            </p:cNvPr>
            <p:cNvSpPr>
              <a:spLocks noChangeShapeType="1"/>
            </p:cNvSpPr>
            <p:nvPr/>
          </p:nvSpPr>
          <p:spPr bwMode="auto">
            <a:xfrm>
              <a:off x="3842" y="2703"/>
              <a:ext cx="234" cy="3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40" name="Line 37">
              <a:extLst>
                <a:ext uri="{FF2B5EF4-FFF2-40B4-BE49-F238E27FC236}">
                  <a16:creationId xmlns:a16="http://schemas.microsoft.com/office/drawing/2014/main" id="{1BFA2497-051E-4BE4-A298-61D9272EFC2E}"/>
                </a:ext>
              </a:extLst>
            </p:cNvPr>
            <p:cNvSpPr>
              <a:spLocks noChangeShapeType="1"/>
            </p:cNvSpPr>
            <p:nvPr/>
          </p:nvSpPr>
          <p:spPr bwMode="auto">
            <a:xfrm flipV="1">
              <a:off x="4633" y="2749"/>
              <a:ext cx="186"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41" name="Line 38">
              <a:extLst>
                <a:ext uri="{FF2B5EF4-FFF2-40B4-BE49-F238E27FC236}">
                  <a16:creationId xmlns:a16="http://schemas.microsoft.com/office/drawing/2014/main" id="{BD1597F9-D667-4699-ACAB-911A6E9B1B03}"/>
                </a:ext>
              </a:extLst>
            </p:cNvPr>
            <p:cNvSpPr>
              <a:spLocks noChangeShapeType="1"/>
            </p:cNvSpPr>
            <p:nvPr/>
          </p:nvSpPr>
          <p:spPr bwMode="auto">
            <a:xfrm>
              <a:off x="4958" y="2703"/>
              <a:ext cx="234" cy="3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42" name="Line 39">
              <a:extLst>
                <a:ext uri="{FF2B5EF4-FFF2-40B4-BE49-F238E27FC236}">
                  <a16:creationId xmlns:a16="http://schemas.microsoft.com/office/drawing/2014/main" id="{4A208BEA-72F2-4CCD-95B0-75BE718346FD}"/>
                </a:ext>
              </a:extLst>
            </p:cNvPr>
            <p:cNvSpPr>
              <a:spLocks noChangeShapeType="1"/>
            </p:cNvSpPr>
            <p:nvPr/>
          </p:nvSpPr>
          <p:spPr bwMode="auto">
            <a:xfrm flipV="1">
              <a:off x="3798" y="2023"/>
              <a:ext cx="463" cy="45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43" name="Line 40">
              <a:extLst>
                <a:ext uri="{FF2B5EF4-FFF2-40B4-BE49-F238E27FC236}">
                  <a16:creationId xmlns:a16="http://schemas.microsoft.com/office/drawing/2014/main" id="{0CF2A60E-96EE-41D5-B43C-FF9FE2F4A24E}"/>
                </a:ext>
              </a:extLst>
            </p:cNvPr>
            <p:cNvSpPr>
              <a:spLocks noChangeShapeType="1"/>
            </p:cNvSpPr>
            <p:nvPr/>
          </p:nvSpPr>
          <p:spPr bwMode="auto">
            <a:xfrm>
              <a:off x="4448" y="2023"/>
              <a:ext cx="417" cy="4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44" name="Oval 41">
              <a:extLst>
                <a:ext uri="{FF2B5EF4-FFF2-40B4-BE49-F238E27FC236}">
                  <a16:creationId xmlns:a16="http://schemas.microsoft.com/office/drawing/2014/main" id="{7861DFDA-F436-486B-BD14-B264D341DDE8}"/>
                </a:ext>
              </a:extLst>
            </p:cNvPr>
            <p:cNvSpPr>
              <a:spLocks noChangeArrowheads="1"/>
            </p:cNvSpPr>
            <p:nvPr/>
          </p:nvSpPr>
          <p:spPr bwMode="auto">
            <a:xfrm flipH="1">
              <a:off x="4633" y="2341"/>
              <a:ext cx="556"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B</a:t>
              </a:r>
            </a:p>
          </p:txBody>
        </p:sp>
        <p:sp>
          <p:nvSpPr>
            <p:cNvPr id="45" name="Oval 42">
              <a:extLst>
                <a:ext uri="{FF2B5EF4-FFF2-40B4-BE49-F238E27FC236}">
                  <a16:creationId xmlns:a16="http://schemas.microsoft.com/office/drawing/2014/main" id="{B0DDD4F7-E2F3-43CB-BF50-FD066AEC84EA}"/>
                </a:ext>
              </a:extLst>
            </p:cNvPr>
            <p:cNvSpPr>
              <a:spLocks noChangeArrowheads="1"/>
            </p:cNvSpPr>
            <p:nvPr/>
          </p:nvSpPr>
          <p:spPr bwMode="auto">
            <a:xfrm flipH="1">
              <a:off x="4076" y="1706"/>
              <a:ext cx="557"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C</a:t>
              </a:r>
            </a:p>
          </p:txBody>
        </p:sp>
        <p:sp>
          <p:nvSpPr>
            <p:cNvPr id="46" name="Oval 43">
              <a:extLst>
                <a:ext uri="{FF2B5EF4-FFF2-40B4-BE49-F238E27FC236}">
                  <a16:creationId xmlns:a16="http://schemas.microsoft.com/office/drawing/2014/main" id="{F8E955B6-C6E0-4963-875B-8EC7453BA34B}"/>
                </a:ext>
              </a:extLst>
            </p:cNvPr>
            <p:cNvSpPr>
              <a:spLocks noChangeArrowheads="1"/>
            </p:cNvSpPr>
            <p:nvPr/>
          </p:nvSpPr>
          <p:spPr bwMode="auto">
            <a:xfrm flipH="1">
              <a:off x="3520" y="2341"/>
              <a:ext cx="556"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A</a:t>
              </a:r>
            </a:p>
          </p:txBody>
        </p:sp>
        <p:sp>
          <p:nvSpPr>
            <p:cNvPr id="47" name="Rectangle 44">
              <a:extLst>
                <a:ext uri="{FF2B5EF4-FFF2-40B4-BE49-F238E27FC236}">
                  <a16:creationId xmlns:a16="http://schemas.microsoft.com/office/drawing/2014/main" id="{89B1BBE6-ECA0-4080-9857-8454D9EF3AE2}"/>
                </a:ext>
              </a:extLst>
            </p:cNvPr>
            <p:cNvSpPr>
              <a:spLocks noChangeArrowheads="1"/>
            </p:cNvSpPr>
            <p:nvPr/>
          </p:nvSpPr>
          <p:spPr bwMode="auto">
            <a:xfrm flipH="1">
              <a:off x="5011" y="3022"/>
              <a:ext cx="364"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B</a:t>
              </a:r>
              <a:r>
                <a:rPr lang="en-US" altLang="zh-CN" sz="2400" baseline="-25000">
                  <a:solidFill>
                    <a:schemeClr val="tx1"/>
                  </a:solidFill>
                </a:rPr>
                <a:t>R</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sp>
          <p:nvSpPr>
            <p:cNvPr id="48" name="Rectangle 45" descr="轮廓式菱形">
              <a:extLst>
                <a:ext uri="{FF2B5EF4-FFF2-40B4-BE49-F238E27FC236}">
                  <a16:creationId xmlns:a16="http://schemas.microsoft.com/office/drawing/2014/main" id="{7AD936E1-63AA-4E35-9369-D6038F22F033}"/>
                </a:ext>
              </a:extLst>
            </p:cNvPr>
            <p:cNvSpPr>
              <a:spLocks noChangeArrowheads="1"/>
            </p:cNvSpPr>
            <p:nvPr/>
          </p:nvSpPr>
          <p:spPr bwMode="auto">
            <a:xfrm flipH="1">
              <a:off x="4454" y="3665"/>
              <a:ext cx="364" cy="301"/>
            </a:xfrm>
            <a:prstGeom prst="rect">
              <a:avLst/>
            </a:prstGeom>
            <a:pattFill prst="openDmnd">
              <a:fgClr>
                <a:srgbClr val="FF0000"/>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sp>
          <p:nvSpPr>
            <p:cNvPr id="49" name="Rectangle 46">
              <a:extLst>
                <a:ext uri="{FF2B5EF4-FFF2-40B4-BE49-F238E27FC236}">
                  <a16:creationId xmlns:a16="http://schemas.microsoft.com/office/drawing/2014/main" id="{8E6C5000-820A-4F94-A994-CB5974C67F4A}"/>
                </a:ext>
              </a:extLst>
            </p:cNvPr>
            <p:cNvSpPr>
              <a:spLocks noChangeArrowheads="1"/>
            </p:cNvSpPr>
            <p:nvPr/>
          </p:nvSpPr>
          <p:spPr bwMode="auto">
            <a:xfrm flipH="1">
              <a:off x="4461" y="3021"/>
              <a:ext cx="364" cy="58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R</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50" name="Rectangle 47">
              <a:extLst>
                <a:ext uri="{FF2B5EF4-FFF2-40B4-BE49-F238E27FC236}">
                  <a16:creationId xmlns:a16="http://schemas.microsoft.com/office/drawing/2014/main" id="{3ED55E47-1C0E-4D97-958E-B559B9EA46A8}"/>
                </a:ext>
              </a:extLst>
            </p:cNvPr>
            <p:cNvSpPr>
              <a:spLocks noChangeArrowheads="1"/>
            </p:cNvSpPr>
            <p:nvPr/>
          </p:nvSpPr>
          <p:spPr bwMode="auto">
            <a:xfrm flipH="1">
              <a:off x="3859" y="3022"/>
              <a:ext cx="364" cy="58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L</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51" name="Rectangle 48">
              <a:extLst>
                <a:ext uri="{FF2B5EF4-FFF2-40B4-BE49-F238E27FC236}">
                  <a16:creationId xmlns:a16="http://schemas.microsoft.com/office/drawing/2014/main" id="{F1BE8C3B-15F1-4E5D-8519-FDDFCB71CBB7}"/>
                </a:ext>
              </a:extLst>
            </p:cNvPr>
            <p:cNvSpPr>
              <a:spLocks noChangeArrowheads="1"/>
            </p:cNvSpPr>
            <p:nvPr/>
          </p:nvSpPr>
          <p:spPr bwMode="auto">
            <a:xfrm flipH="1">
              <a:off x="3288" y="3022"/>
              <a:ext cx="364"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A</a:t>
              </a:r>
              <a:r>
                <a:rPr lang="en-US" altLang="zh-CN" sz="2400" baseline="-25000">
                  <a:solidFill>
                    <a:schemeClr val="tx1"/>
                  </a:solidFill>
                </a:rPr>
                <a:t>L</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grpSp>
      <p:grpSp>
        <p:nvGrpSpPr>
          <p:cNvPr id="52" name="Group 49">
            <a:extLst>
              <a:ext uri="{FF2B5EF4-FFF2-40B4-BE49-F238E27FC236}">
                <a16:creationId xmlns:a16="http://schemas.microsoft.com/office/drawing/2014/main" id="{D83B2050-5E89-4F9D-95BD-255DED1D582F}"/>
              </a:ext>
            </a:extLst>
          </p:cNvPr>
          <p:cNvGrpSpPr>
            <a:grpSpLocks/>
          </p:cNvGrpSpPr>
          <p:nvPr/>
        </p:nvGrpSpPr>
        <p:grpSpPr bwMode="auto">
          <a:xfrm>
            <a:off x="2506506" y="2066617"/>
            <a:ext cx="3536950" cy="4459309"/>
            <a:chOff x="3147" y="1158"/>
            <a:chExt cx="2228" cy="2808"/>
          </a:xfrm>
        </p:grpSpPr>
        <p:sp>
          <p:nvSpPr>
            <p:cNvPr id="53" name="Line 35">
              <a:extLst>
                <a:ext uri="{FF2B5EF4-FFF2-40B4-BE49-F238E27FC236}">
                  <a16:creationId xmlns:a16="http://schemas.microsoft.com/office/drawing/2014/main" id="{F8019D1E-8909-42F3-8A1D-D0ECC0FA855A}"/>
                </a:ext>
              </a:extLst>
            </p:cNvPr>
            <p:cNvSpPr>
              <a:spLocks noChangeShapeType="1"/>
            </p:cNvSpPr>
            <p:nvPr/>
          </p:nvSpPr>
          <p:spPr bwMode="auto">
            <a:xfrm flipV="1">
              <a:off x="3325" y="1637"/>
              <a:ext cx="186"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54" name="Line 36">
              <a:extLst>
                <a:ext uri="{FF2B5EF4-FFF2-40B4-BE49-F238E27FC236}">
                  <a16:creationId xmlns:a16="http://schemas.microsoft.com/office/drawing/2014/main" id="{403D7E6E-AD62-4476-8E59-8DD3A92CB31C}"/>
                </a:ext>
              </a:extLst>
            </p:cNvPr>
            <p:cNvSpPr>
              <a:spLocks noChangeShapeType="1"/>
            </p:cNvSpPr>
            <p:nvPr/>
          </p:nvSpPr>
          <p:spPr bwMode="auto">
            <a:xfrm>
              <a:off x="3934" y="1578"/>
              <a:ext cx="213" cy="19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55" name="Line 37">
              <a:extLst>
                <a:ext uri="{FF2B5EF4-FFF2-40B4-BE49-F238E27FC236}">
                  <a16:creationId xmlns:a16="http://schemas.microsoft.com/office/drawing/2014/main" id="{F5720B02-3412-4EAF-B7FD-C5F286013FF7}"/>
                </a:ext>
              </a:extLst>
            </p:cNvPr>
            <p:cNvSpPr>
              <a:spLocks noChangeShapeType="1"/>
            </p:cNvSpPr>
            <p:nvPr/>
          </p:nvSpPr>
          <p:spPr bwMode="auto">
            <a:xfrm flipV="1">
              <a:off x="4633" y="2749"/>
              <a:ext cx="186"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56" name="Line 38">
              <a:extLst>
                <a:ext uri="{FF2B5EF4-FFF2-40B4-BE49-F238E27FC236}">
                  <a16:creationId xmlns:a16="http://schemas.microsoft.com/office/drawing/2014/main" id="{0C6E3EEF-3D93-47CD-81C9-9D37C3ED4FA9}"/>
                </a:ext>
              </a:extLst>
            </p:cNvPr>
            <p:cNvSpPr>
              <a:spLocks noChangeShapeType="1"/>
            </p:cNvSpPr>
            <p:nvPr/>
          </p:nvSpPr>
          <p:spPr bwMode="auto">
            <a:xfrm>
              <a:off x="4958" y="2703"/>
              <a:ext cx="234" cy="3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57" name="Line 39">
              <a:extLst>
                <a:ext uri="{FF2B5EF4-FFF2-40B4-BE49-F238E27FC236}">
                  <a16:creationId xmlns:a16="http://schemas.microsoft.com/office/drawing/2014/main" id="{E7C45041-A571-4C70-8089-B73A1604E486}"/>
                </a:ext>
              </a:extLst>
            </p:cNvPr>
            <p:cNvSpPr>
              <a:spLocks noChangeShapeType="1"/>
            </p:cNvSpPr>
            <p:nvPr/>
          </p:nvSpPr>
          <p:spPr bwMode="auto">
            <a:xfrm flipV="1">
              <a:off x="3923" y="2181"/>
              <a:ext cx="224" cy="2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58" name="Line 40">
              <a:extLst>
                <a:ext uri="{FF2B5EF4-FFF2-40B4-BE49-F238E27FC236}">
                  <a16:creationId xmlns:a16="http://schemas.microsoft.com/office/drawing/2014/main" id="{4C8BB510-31A0-4F84-9257-1EF32B943E96}"/>
                </a:ext>
              </a:extLst>
            </p:cNvPr>
            <p:cNvSpPr>
              <a:spLocks noChangeShapeType="1"/>
            </p:cNvSpPr>
            <p:nvPr/>
          </p:nvSpPr>
          <p:spPr bwMode="auto">
            <a:xfrm>
              <a:off x="4448" y="2023"/>
              <a:ext cx="417" cy="4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endParaRPr lang="zh-CN" altLang="en-US"/>
            </a:p>
          </p:txBody>
        </p:sp>
        <p:sp>
          <p:nvSpPr>
            <p:cNvPr id="59" name="Oval 41">
              <a:extLst>
                <a:ext uri="{FF2B5EF4-FFF2-40B4-BE49-F238E27FC236}">
                  <a16:creationId xmlns:a16="http://schemas.microsoft.com/office/drawing/2014/main" id="{8FFC8374-175E-456D-A769-18E902E5AF91}"/>
                </a:ext>
              </a:extLst>
            </p:cNvPr>
            <p:cNvSpPr>
              <a:spLocks noChangeArrowheads="1"/>
            </p:cNvSpPr>
            <p:nvPr/>
          </p:nvSpPr>
          <p:spPr bwMode="auto">
            <a:xfrm flipH="1">
              <a:off x="4633" y="2341"/>
              <a:ext cx="556"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-1</a:t>
              </a:r>
            </a:p>
            <a:p>
              <a:pPr algn="ctr" eaLnBrk="1" hangingPunct="1">
                <a:lnSpc>
                  <a:spcPct val="80000"/>
                </a:lnSpc>
                <a:spcBef>
                  <a:spcPct val="0"/>
                </a:spcBef>
                <a:buFontTx/>
                <a:buNone/>
              </a:pPr>
              <a:r>
                <a:rPr lang="en-US" altLang="zh-CN" sz="2400">
                  <a:solidFill>
                    <a:schemeClr val="tx1"/>
                  </a:solidFill>
                </a:rPr>
                <a:t>B</a:t>
              </a:r>
            </a:p>
          </p:txBody>
        </p:sp>
        <p:sp>
          <p:nvSpPr>
            <p:cNvPr id="60" name="Oval 42">
              <a:extLst>
                <a:ext uri="{FF2B5EF4-FFF2-40B4-BE49-F238E27FC236}">
                  <a16:creationId xmlns:a16="http://schemas.microsoft.com/office/drawing/2014/main" id="{CDBD93F5-B851-4D01-A540-56C40675D8A8}"/>
                </a:ext>
              </a:extLst>
            </p:cNvPr>
            <p:cNvSpPr>
              <a:spLocks noChangeArrowheads="1"/>
            </p:cNvSpPr>
            <p:nvPr/>
          </p:nvSpPr>
          <p:spPr bwMode="auto">
            <a:xfrm flipH="1">
              <a:off x="4076" y="1706"/>
              <a:ext cx="557"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C</a:t>
              </a:r>
            </a:p>
          </p:txBody>
        </p:sp>
        <p:sp>
          <p:nvSpPr>
            <p:cNvPr id="61" name="Oval 43">
              <a:extLst>
                <a:ext uri="{FF2B5EF4-FFF2-40B4-BE49-F238E27FC236}">
                  <a16:creationId xmlns:a16="http://schemas.microsoft.com/office/drawing/2014/main" id="{D840CCCD-B893-40FE-9822-DE6F6E906E31}"/>
                </a:ext>
              </a:extLst>
            </p:cNvPr>
            <p:cNvSpPr>
              <a:spLocks noChangeArrowheads="1"/>
            </p:cNvSpPr>
            <p:nvPr/>
          </p:nvSpPr>
          <p:spPr bwMode="auto">
            <a:xfrm flipH="1">
              <a:off x="3425" y="1158"/>
              <a:ext cx="556" cy="544"/>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r>
                <a:rPr lang="en-US" altLang="zh-CN" sz="2400">
                  <a:solidFill>
                    <a:schemeClr val="tx1"/>
                  </a:solidFill>
                </a:rPr>
                <a:t>0</a:t>
              </a:r>
            </a:p>
            <a:p>
              <a:pPr algn="ctr" eaLnBrk="1" hangingPunct="1">
                <a:lnSpc>
                  <a:spcPct val="80000"/>
                </a:lnSpc>
                <a:spcBef>
                  <a:spcPct val="0"/>
                </a:spcBef>
                <a:buFontTx/>
                <a:buNone/>
              </a:pPr>
              <a:r>
                <a:rPr lang="en-US" altLang="zh-CN" sz="2400">
                  <a:solidFill>
                    <a:schemeClr val="tx1"/>
                  </a:solidFill>
                </a:rPr>
                <a:t>A</a:t>
              </a:r>
            </a:p>
          </p:txBody>
        </p:sp>
        <p:sp>
          <p:nvSpPr>
            <p:cNvPr id="62" name="Rectangle 44">
              <a:extLst>
                <a:ext uri="{FF2B5EF4-FFF2-40B4-BE49-F238E27FC236}">
                  <a16:creationId xmlns:a16="http://schemas.microsoft.com/office/drawing/2014/main" id="{D7EA37BC-E2DB-45C6-BFFE-1D02E56CCDFD}"/>
                </a:ext>
              </a:extLst>
            </p:cNvPr>
            <p:cNvSpPr>
              <a:spLocks noChangeArrowheads="1"/>
            </p:cNvSpPr>
            <p:nvPr/>
          </p:nvSpPr>
          <p:spPr bwMode="auto">
            <a:xfrm flipH="1">
              <a:off x="5011" y="3022"/>
              <a:ext cx="364"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B</a:t>
              </a:r>
              <a:r>
                <a:rPr lang="en-US" altLang="zh-CN" sz="2400" baseline="-25000">
                  <a:solidFill>
                    <a:schemeClr val="tx1"/>
                  </a:solidFill>
                </a:rPr>
                <a:t>R</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sp>
          <p:nvSpPr>
            <p:cNvPr id="63" name="Rectangle 45" descr="轮廓式菱形">
              <a:extLst>
                <a:ext uri="{FF2B5EF4-FFF2-40B4-BE49-F238E27FC236}">
                  <a16:creationId xmlns:a16="http://schemas.microsoft.com/office/drawing/2014/main" id="{8FA8A0C3-D3CF-4176-8910-58E79D1338A0}"/>
                </a:ext>
              </a:extLst>
            </p:cNvPr>
            <p:cNvSpPr>
              <a:spLocks noChangeArrowheads="1"/>
            </p:cNvSpPr>
            <p:nvPr/>
          </p:nvSpPr>
          <p:spPr bwMode="auto">
            <a:xfrm flipH="1">
              <a:off x="4454" y="3665"/>
              <a:ext cx="364" cy="301"/>
            </a:xfrm>
            <a:prstGeom prst="rect">
              <a:avLst/>
            </a:prstGeom>
            <a:pattFill prst="openDmnd">
              <a:fgClr>
                <a:srgbClr val="FF0000"/>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buFontTx/>
                <a:buNone/>
              </a:pPr>
              <a:endParaRPr lang="zh-CN" altLang="en-US" sz="2400">
                <a:solidFill>
                  <a:schemeClr val="tx1"/>
                </a:solidFill>
              </a:endParaRPr>
            </a:p>
          </p:txBody>
        </p:sp>
        <p:sp>
          <p:nvSpPr>
            <p:cNvPr id="64" name="Rectangle 46">
              <a:extLst>
                <a:ext uri="{FF2B5EF4-FFF2-40B4-BE49-F238E27FC236}">
                  <a16:creationId xmlns:a16="http://schemas.microsoft.com/office/drawing/2014/main" id="{6A0242DB-E77C-40EB-A181-8BD4B08EC455}"/>
                </a:ext>
              </a:extLst>
            </p:cNvPr>
            <p:cNvSpPr>
              <a:spLocks noChangeArrowheads="1"/>
            </p:cNvSpPr>
            <p:nvPr/>
          </p:nvSpPr>
          <p:spPr bwMode="auto">
            <a:xfrm flipH="1">
              <a:off x="4461" y="3021"/>
              <a:ext cx="364" cy="58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R</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65" name="Rectangle 47">
              <a:extLst>
                <a:ext uri="{FF2B5EF4-FFF2-40B4-BE49-F238E27FC236}">
                  <a16:creationId xmlns:a16="http://schemas.microsoft.com/office/drawing/2014/main" id="{DE374F5A-C3DE-4CE5-B2A7-D69F888EA762}"/>
                </a:ext>
              </a:extLst>
            </p:cNvPr>
            <p:cNvSpPr>
              <a:spLocks noChangeArrowheads="1"/>
            </p:cNvSpPr>
            <p:nvPr/>
          </p:nvSpPr>
          <p:spPr bwMode="auto">
            <a:xfrm flipH="1">
              <a:off x="3741" y="2487"/>
              <a:ext cx="364" cy="58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lnSpc>
                  <a:spcPct val="80000"/>
                </a:lnSpc>
                <a:spcBef>
                  <a:spcPct val="0"/>
                </a:spcBef>
                <a:buFontTx/>
                <a:buNone/>
              </a:pPr>
              <a:endParaRPr lang="en-US" altLang="zh-CN" sz="2400">
                <a:solidFill>
                  <a:schemeClr val="tx1"/>
                </a:solidFill>
              </a:endParaRPr>
            </a:p>
            <a:p>
              <a:pPr algn="ctr" eaLnBrk="1" hangingPunct="1">
                <a:lnSpc>
                  <a:spcPct val="80000"/>
                </a:lnSpc>
                <a:spcBef>
                  <a:spcPct val="0"/>
                </a:spcBef>
                <a:buFontTx/>
                <a:buNone/>
              </a:pPr>
              <a:r>
                <a:rPr lang="en-US" altLang="zh-CN" sz="2400">
                  <a:solidFill>
                    <a:schemeClr val="tx1"/>
                  </a:solidFill>
                </a:rPr>
                <a:t>C</a:t>
              </a:r>
              <a:r>
                <a:rPr lang="en-US" altLang="zh-CN" sz="2400" baseline="-25000">
                  <a:solidFill>
                    <a:schemeClr val="tx1"/>
                  </a:solidFill>
                </a:rPr>
                <a:t>L</a:t>
              </a:r>
              <a:endParaRPr lang="en-US" altLang="zh-CN" sz="2400">
                <a:solidFill>
                  <a:schemeClr val="tx1"/>
                </a:solidFill>
              </a:endParaRPr>
            </a:p>
            <a:p>
              <a:pPr algn="ctr" eaLnBrk="1" hangingPunct="1">
                <a:lnSpc>
                  <a:spcPct val="80000"/>
                </a:lnSpc>
                <a:spcBef>
                  <a:spcPct val="0"/>
                </a:spcBef>
                <a:buFontTx/>
                <a:buNone/>
              </a:pPr>
              <a:endParaRPr lang="en-US" altLang="zh-CN" sz="2400" baseline="-25000">
                <a:solidFill>
                  <a:schemeClr val="tx1"/>
                </a:solidFill>
              </a:endParaRPr>
            </a:p>
          </p:txBody>
        </p:sp>
        <p:sp>
          <p:nvSpPr>
            <p:cNvPr id="66" name="Rectangle 48">
              <a:extLst>
                <a:ext uri="{FF2B5EF4-FFF2-40B4-BE49-F238E27FC236}">
                  <a16:creationId xmlns:a16="http://schemas.microsoft.com/office/drawing/2014/main" id="{4AFD5383-2296-42DB-A543-6587290550D7}"/>
                </a:ext>
              </a:extLst>
            </p:cNvPr>
            <p:cNvSpPr>
              <a:spLocks noChangeArrowheads="1"/>
            </p:cNvSpPr>
            <p:nvPr/>
          </p:nvSpPr>
          <p:spPr bwMode="auto">
            <a:xfrm flipH="1">
              <a:off x="3147" y="1905"/>
              <a:ext cx="364" cy="89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nchor="ctr">
              <a:spAutoFit/>
            </a:bodyPr>
            <a:lstStyle>
              <a:lvl1pPr>
                <a:spcBef>
                  <a:spcPct val="20000"/>
                </a:spcBef>
                <a:buChar char="•"/>
                <a:defRPr sz="3600" b="1">
                  <a:solidFill>
                    <a:srgbClr val="FF0000"/>
                  </a:solidFill>
                  <a:latin typeface="Courier New" panose="02070309020205020404" pitchFamily="49" charset="0"/>
                  <a:ea typeface="幼圆" panose="02010509060101010101" pitchFamily="49" charset="-122"/>
                </a:defRPr>
              </a:lvl1pPr>
              <a:lvl2pPr marL="742950" indent="-285750">
                <a:spcBef>
                  <a:spcPct val="20000"/>
                </a:spcBef>
                <a:buChar char="–"/>
                <a:defRPr sz="3200" b="1">
                  <a:solidFill>
                    <a:schemeClr val="tx1"/>
                  </a:solidFill>
                  <a:latin typeface="Courier New" panose="02070309020205020404" pitchFamily="49" charset="0"/>
                  <a:ea typeface="幼圆" panose="02010509060101010101" pitchFamily="49" charset="-122"/>
                </a:defRPr>
              </a:lvl2pPr>
              <a:lvl3pPr marL="1143000" indent="-228600">
                <a:spcBef>
                  <a:spcPct val="20000"/>
                </a:spcBef>
                <a:buChar char="•"/>
                <a:defRPr sz="2800" b="1">
                  <a:solidFill>
                    <a:schemeClr val="tx1"/>
                  </a:solidFill>
                  <a:latin typeface="Courier New" panose="02070309020205020404" pitchFamily="49" charset="0"/>
                  <a:ea typeface="幼圆" panose="02010509060101010101" pitchFamily="49" charset="-122"/>
                </a:defRPr>
              </a:lvl3pPr>
              <a:lvl4pPr marL="16002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4pPr>
              <a:lvl5pPr marL="2057400" indent="-228600">
                <a:spcBef>
                  <a:spcPct val="20000"/>
                </a:spcBef>
                <a:buChar char="»"/>
                <a:defRPr sz="2400" b="1">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20000"/>
                </a:spcBef>
                <a:spcAft>
                  <a:spcPct val="0"/>
                </a:spcAft>
                <a:buChar char="»"/>
                <a:defRPr sz="2400" b="1">
                  <a:solidFill>
                    <a:schemeClr val="tx1"/>
                  </a:solidFill>
                  <a:latin typeface="Courier New" panose="02070309020205020404" pitchFamily="49" charset="0"/>
                  <a:ea typeface="幼圆" panose="02010509060101010101" pitchFamily="49" charset="-122"/>
                </a:defRPr>
              </a:lvl9pPr>
            </a:lstStyle>
            <a:p>
              <a:pPr algn="ctr" eaLnBrk="1" hangingPunct="1">
                <a:spcBef>
                  <a:spcPct val="50000"/>
                </a:spcBef>
                <a:buFontTx/>
                <a:buNone/>
              </a:pPr>
              <a:endParaRPr lang="en-US" altLang="zh-CN" sz="2400">
                <a:solidFill>
                  <a:schemeClr val="tx1"/>
                </a:solidFill>
              </a:endParaRPr>
            </a:p>
            <a:p>
              <a:pPr algn="ctr" eaLnBrk="1" hangingPunct="1">
                <a:spcBef>
                  <a:spcPct val="50000"/>
                </a:spcBef>
                <a:buFontTx/>
                <a:buNone/>
              </a:pPr>
              <a:r>
                <a:rPr lang="en-US" altLang="zh-CN" sz="2400">
                  <a:solidFill>
                    <a:schemeClr val="tx1"/>
                  </a:solidFill>
                </a:rPr>
                <a:t>A</a:t>
              </a:r>
              <a:r>
                <a:rPr lang="en-US" altLang="zh-CN" sz="2400" baseline="-25000">
                  <a:solidFill>
                    <a:schemeClr val="tx1"/>
                  </a:solidFill>
                </a:rPr>
                <a:t>L</a:t>
              </a:r>
              <a:endParaRPr lang="en-US" altLang="zh-CN" sz="2400">
                <a:solidFill>
                  <a:schemeClr val="tx1"/>
                </a:solidFill>
              </a:endParaRPr>
            </a:p>
            <a:p>
              <a:pPr algn="ctr" eaLnBrk="1" hangingPunct="1">
                <a:spcBef>
                  <a:spcPct val="50000"/>
                </a:spcBef>
                <a:buFontTx/>
                <a:buNone/>
              </a:pPr>
              <a:endParaRPr lang="en-US" altLang="zh-CN" sz="2400" baseline="-25000">
                <a:solidFill>
                  <a:schemeClr val="tx1"/>
                </a:solidFill>
              </a:endParaRPr>
            </a:p>
          </p:txBody>
        </p:sp>
      </p:grpSp>
      <p:cxnSp>
        <p:nvCxnSpPr>
          <p:cNvPr id="68" name="直接箭头连接符 67">
            <a:extLst>
              <a:ext uri="{FF2B5EF4-FFF2-40B4-BE49-F238E27FC236}">
                <a16:creationId xmlns:a16="http://schemas.microsoft.com/office/drawing/2014/main" id="{3A293A8A-49D6-48EE-A8BB-2302FD58D2DF}"/>
              </a:ext>
            </a:extLst>
          </p:cNvPr>
          <p:cNvCxnSpPr>
            <a:cxnSpLocks noChangeShapeType="1"/>
          </p:cNvCxnSpPr>
          <p:nvPr/>
        </p:nvCxnSpPr>
        <p:spPr bwMode="auto">
          <a:xfrm>
            <a:off x="6104676" y="2498573"/>
            <a:ext cx="1922463" cy="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弧形 68">
            <a:extLst>
              <a:ext uri="{FF2B5EF4-FFF2-40B4-BE49-F238E27FC236}">
                <a16:creationId xmlns:a16="http://schemas.microsoft.com/office/drawing/2014/main" id="{6D4B93F8-8D2F-423F-96F1-C4B7F3967609}"/>
              </a:ext>
            </a:extLst>
          </p:cNvPr>
          <p:cNvSpPr/>
          <p:nvPr/>
        </p:nvSpPr>
        <p:spPr>
          <a:xfrm rot="20738809">
            <a:off x="3439312" y="2445080"/>
            <a:ext cx="756221" cy="1410675"/>
          </a:xfrm>
          <a:prstGeom prst="arc">
            <a:avLst>
              <a:gd name="adj1" fmla="val 5665978"/>
              <a:gd name="adj2" fmla="val 13353833"/>
            </a:avLst>
          </a:prstGeom>
          <a:ln w="38100">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8123055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F79A6-B73F-4CC7-BE8B-C169C8942D4C}"/>
              </a:ext>
            </a:extLst>
          </p:cNvPr>
          <p:cNvSpPr>
            <a:spLocks noGrp="1"/>
          </p:cNvSpPr>
          <p:nvPr>
            <p:ph type="title"/>
          </p:nvPr>
        </p:nvSpPr>
        <p:spPr>
          <a:xfrm>
            <a:off x="498764" y="2482683"/>
            <a:ext cx="10729907" cy="1325563"/>
          </a:xfrm>
        </p:spPr>
        <p:txBody>
          <a:bodyPr>
            <a:noAutofit/>
          </a:bodyPr>
          <a:lstStyle/>
          <a:p>
            <a:pPr algn="ctr">
              <a:lnSpc>
                <a:spcPct val="140000"/>
              </a:lnSpc>
            </a:pPr>
            <a:r>
              <a:rPr lang="en-US" altLang="zh-CN" sz="7000" b="1" dirty="0">
                <a:solidFill>
                  <a:srgbClr val="00B050"/>
                </a:solidFill>
              </a:rPr>
              <a:t>Red-Black Tree</a:t>
            </a:r>
            <a:r>
              <a:rPr lang="en-US" altLang="zh-CN" sz="7000" dirty="0">
                <a:solidFill>
                  <a:srgbClr val="00B050"/>
                </a:solidFill>
              </a:rPr>
              <a:t> (RBT</a:t>
            </a:r>
            <a:r>
              <a:rPr lang="en-US" altLang="zh-CN" sz="8000" dirty="0">
                <a:solidFill>
                  <a:srgbClr val="92D050"/>
                </a:solidFill>
              </a:rPr>
              <a:t>)</a:t>
            </a:r>
            <a:endParaRPr lang="zh-CN" altLang="en-US" sz="8000" dirty="0">
              <a:solidFill>
                <a:srgbClr val="92D050"/>
              </a:solidFill>
            </a:endParaRPr>
          </a:p>
        </p:txBody>
      </p:sp>
    </p:spTree>
    <p:extLst>
      <p:ext uri="{BB962C8B-B14F-4D97-AF65-F5344CB8AC3E}">
        <p14:creationId xmlns:p14="http://schemas.microsoft.com/office/powerpoint/2010/main" val="34857588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Red-Black Tree ">
            <a:extLst>
              <a:ext uri="{FF2B5EF4-FFF2-40B4-BE49-F238E27FC236}">
                <a16:creationId xmlns:a16="http://schemas.microsoft.com/office/drawing/2014/main" id="{7B8C032A-6DE9-4987-87A5-5709F80528B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a:extLst>
              <a:ext uri="{FF2B5EF4-FFF2-40B4-BE49-F238E27FC236}">
                <a16:creationId xmlns:a16="http://schemas.microsoft.com/office/drawing/2014/main" id="{6929D98D-B12C-425D-99F4-AE283F5C9E1A}"/>
              </a:ext>
            </a:extLst>
          </p:cNvPr>
          <p:cNvSpPr>
            <a:spLocks noGrp="1" noChangeAspect="1" noChangeArrowheads="1"/>
          </p:cNvSpPr>
          <p:nvPr>
            <p:ph idx="1"/>
          </p:nvPr>
        </p:nvSpPr>
        <p:spPr bwMode="auto">
          <a:xfrm>
            <a:off x="685800" y="460376"/>
            <a:ext cx="10515600"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altLang="zh-CN" b="0" i="0" dirty="0">
                <a:solidFill>
                  <a:srgbClr val="000000"/>
                </a:solidFill>
                <a:effectLst/>
              </a:rPr>
              <a:t>A </a:t>
            </a:r>
            <a:r>
              <a:rPr lang="en-US" altLang="zh-CN" b="1" i="0" dirty="0">
                <a:solidFill>
                  <a:srgbClr val="000099"/>
                </a:solidFill>
                <a:effectLst/>
              </a:rPr>
              <a:t>red-black tree </a:t>
            </a:r>
            <a:r>
              <a:rPr lang="en-US" altLang="zh-CN" b="1" i="0" dirty="0">
                <a:effectLst/>
              </a:rPr>
              <a:t>(</a:t>
            </a:r>
            <a:r>
              <a:rPr lang="en-US" altLang="zh-CN" b="1" i="0" dirty="0">
                <a:solidFill>
                  <a:srgbClr val="FF0000"/>
                </a:solidFill>
                <a:effectLst/>
              </a:rPr>
              <a:t>RBT</a:t>
            </a:r>
            <a:r>
              <a:rPr lang="en-US" altLang="zh-CN" b="1" i="0" dirty="0">
                <a:effectLst/>
              </a:rPr>
              <a:t>)</a:t>
            </a:r>
            <a:r>
              <a:rPr lang="en-US" altLang="zh-CN" b="0" i="0" dirty="0">
                <a:effectLst/>
              </a:rPr>
              <a:t> </a:t>
            </a:r>
            <a:r>
              <a:rPr lang="en-US" altLang="zh-CN" b="0" i="0" dirty="0">
                <a:solidFill>
                  <a:srgbClr val="000000"/>
                </a:solidFill>
                <a:effectLst/>
              </a:rPr>
              <a:t>is a binary search tree in which</a:t>
            </a:r>
          </a:p>
          <a:p>
            <a:r>
              <a:rPr lang="en-US" altLang="zh-CN" b="0" i="0" dirty="0">
                <a:solidFill>
                  <a:srgbClr val="000000"/>
                </a:solidFill>
                <a:effectLst/>
              </a:rPr>
              <a:t>each node has a color (red or black) associated with it</a:t>
            </a:r>
            <a:endParaRPr lang="zh-CN" altLang="en-US" dirty="0"/>
          </a:p>
        </p:txBody>
      </p:sp>
      <p:pic>
        <p:nvPicPr>
          <p:cNvPr id="7" name="图片 6">
            <a:extLst>
              <a:ext uri="{FF2B5EF4-FFF2-40B4-BE49-F238E27FC236}">
                <a16:creationId xmlns:a16="http://schemas.microsoft.com/office/drawing/2014/main" id="{D18D23BF-5247-45D8-BFD8-8F53B9F29FDA}"/>
              </a:ext>
            </a:extLst>
          </p:cNvPr>
          <p:cNvPicPr>
            <a:picLocks noChangeAspect="1"/>
          </p:cNvPicPr>
          <p:nvPr/>
        </p:nvPicPr>
        <p:blipFill>
          <a:blip r:embed="rId2"/>
          <a:stretch>
            <a:fillRect/>
          </a:stretch>
        </p:blipFill>
        <p:spPr>
          <a:xfrm>
            <a:off x="876300" y="1673225"/>
            <a:ext cx="10744200" cy="4933950"/>
          </a:xfrm>
          <a:prstGeom prst="rect">
            <a:avLst/>
          </a:prstGeom>
        </p:spPr>
      </p:pic>
    </p:spTree>
    <p:extLst>
      <p:ext uri="{BB962C8B-B14F-4D97-AF65-F5344CB8AC3E}">
        <p14:creationId xmlns:p14="http://schemas.microsoft.com/office/powerpoint/2010/main" val="30001003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AE404-0815-4669-BE59-2721BEF68F54}"/>
              </a:ext>
            </a:extLst>
          </p:cNvPr>
          <p:cNvSpPr>
            <a:spLocks noGrp="1"/>
          </p:cNvSpPr>
          <p:nvPr>
            <p:ph idx="1"/>
          </p:nvPr>
        </p:nvSpPr>
        <p:spPr>
          <a:xfrm>
            <a:off x="636319" y="1350612"/>
            <a:ext cx="10515600" cy="4351338"/>
          </a:xfrm>
        </p:spPr>
        <p:txBody>
          <a:bodyPr/>
          <a:lstStyle/>
          <a:p>
            <a:r>
              <a:rPr lang="en-US" altLang="zh-CN" dirty="0"/>
              <a:t>leaf nodes in RBT are empty nodes, but leaf nodes in BST are data nodes.</a:t>
            </a:r>
            <a:endParaRPr lang="zh-CN" altLang="en-US" dirty="0"/>
          </a:p>
        </p:txBody>
      </p:sp>
      <p:sp>
        <p:nvSpPr>
          <p:cNvPr id="6" name="TextBox 5">
            <a:extLst>
              <a:ext uri="{FF2B5EF4-FFF2-40B4-BE49-F238E27FC236}">
                <a16:creationId xmlns:a16="http://schemas.microsoft.com/office/drawing/2014/main" id="{4765763D-B53D-4E84-8479-BE476949FF37}"/>
              </a:ext>
            </a:extLst>
          </p:cNvPr>
          <p:cNvSpPr txBox="1"/>
          <p:nvPr/>
        </p:nvSpPr>
        <p:spPr>
          <a:xfrm>
            <a:off x="902524" y="499116"/>
            <a:ext cx="8198803" cy="523220"/>
          </a:xfrm>
          <a:prstGeom prst="rect">
            <a:avLst/>
          </a:prstGeom>
          <a:noFill/>
        </p:spPr>
        <p:txBody>
          <a:bodyPr wrap="square" rtlCol="0">
            <a:spAutoFit/>
          </a:bodyPr>
          <a:lstStyle/>
          <a:p>
            <a:r>
              <a:rPr lang="en-US" altLang="zh-CN" sz="2800" dirty="0">
                <a:latin typeface="Noto Sans SC Black" panose="020B0A00000000000000" pitchFamily="34" charset="-122"/>
                <a:ea typeface="Noto Sans SC Black" panose="020B0A00000000000000" pitchFamily="34" charset="-122"/>
              </a:rPr>
              <a:t>Leaf node   </a:t>
            </a:r>
            <a:r>
              <a:rPr lang="en-US" altLang="zh-CN" sz="2800" dirty="0">
                <a:latin typeface="Roboto" panose="02000000000000000000" pitchFamily="2" charset="0"/>
                <a:ea typeface="Roboto" panose="02000000000000000000" pitchFamily="2" charset="0"/>
              </a:rPr>
              <a:t>are different in BST and RBT </a:t>
            </a:r>
            <a:endParaRPr lang="zh-CN" altLang="en-US" sz="2800" dirty="0">
              <a:latin typeface="Roboto" panose="02000000000000000000" pitchFamily="2" charset="0"/>
              <a:ea typeface="Noto Sans SC Black" panose="020B0A00000000000000" pitchFamily="34" charset="-122"/>
            </a:endParaRPr>
          </a:p>
        </p:txBody>
      </p:sp>
      <p:sp>
        <p:nvSpPr>
          <p:cNvPr id="7" name="Oval 6">
            <a:extLst>
              <a:ext uri="{FF2B5EF4-FFF2-40B4-BE49-F238E27FC236}">
                <a16:creationId xmlns:a16="http://schemas.microsoft.com/office/drawing/2014/main" id="{6D399F5D-04D3-4827-B016-2AD31DEA0752}"/>
              </a:ext>
            </a:extLst>
          </p:cNvPr>
          <p:cNvSpPr/>
          <p:nvPr/>
        </p:nvSpPr>
        <p:spPr>
          <a:xfrm>
            <a:off x="1882238" y="2870859"/>
            <a:ext cx="665018" cy="558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6</a:t>
            </a:r>
            <a:endParaRPr lang="zh-CN" altLang="en-US" sz="2800" dirty="0"/>
          </a:p>
        </p:txBody>
      </p:sp>
      <p:sp>
        <p:nvSpPr>
          <p:cNvPr id="8" name="Oval 7">
            <a:extLst>
              <a:ext uri="{FF2B5EF4-FFF2-40B4-BE49-F238E27FC236}">
                <a16:creationId xmlns:a16="http://schemas.microsoft.com/office/drawing/2014/main" id="{C94EF67F-E83E-4525-B2FF-ABE1970E9D24}"/>
              </a:ext>
            </a:extLst>
          </p:cNvPr>
          <p:cNvSpPr/>
          <p:nvPr/>
        </p:nvSpPr>
        <p:spPr>
          <a:xfrm>
            <a:off x="1095003" y="3930396"/>
            <a:ext cx="665018" cy="558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sp>
        <p:nvSpPr>
          <p:cNvPr id="9" name="Oval 8">
            <a:extLst>
              <a:ext uri="{FF2B5EF4-FFF2-40B4-BE49-F238E27FC236}">
                <a16:creationId xmlns:a16="http://schemas.microsoft.com/office/drawing/2014/main" id="{BA5DFE56-7D68-479A-B3DD-7466DE88C18D}"/>
              </a:ext>
            </a:extLst>
          </p:cNvPr>
          <p:cNvSpPr/>
          <p:nvPr/>
        </p:nvSpPr>
        <p:spPr>
          <a:xfrm>
            <a:off x="2711532" y="3907971"/>
            <a:ext cx="665018" cy="558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7</a:t>
            </a:r>
            <a:endParaRPr lang="zh-CN" altLang="en-US" sz="2800" dirty="0"/>
          </a:p>
        </p:txBody>
      </p:sp>
      <p:cxnSp>
        <p:nvCxnSpPr>
          <p:cNvPr id="11" name="Straight Arrow Connector 10">
            <a:extLst>
              <a:ext uri="{FF2B5EF4-FFF2-40B4-BE49-F238E27FC236}">
                <a16:creationId xmlns:a16="http://schemas.microsoft.com/office/drawing/2014/main" id="{0E9AE438-2010-40CD-96BA-1FBD70646D2B}"/>
              </a:ext>
            </a:extLst>
          </p:cNvPr>
          <p:cNvCxnSpPr>
            <a:cxnSpLocks/>
          </p:cNvCxnSpPr>
          <p:nvPr/>
        </p:nvCxnSpPr>
        <p:spPr>
          <a:xfrm flipH="1">
            <a:off x="1574673" y="3413681"/>
            <a:ext cx="501152" cy="5320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D3A995B-BFA2-4BF6-8856-C40C86F7C2D8}"/>
              </a:ext>
            </a:extLst>
          </p:cNvPr>
          <p:cNvCxnSpPr>
            <a:cxnSpLocks/>
          </p:cNvCxnSpPr>
          <p:nvPr/>
        </p:nvCxnSpPr>
        <p:spPr>
          <a:xfrm>
            <a:off x="2383390" y="3368495"/>
            <a:ext cx="605233" cy="5663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2CBC1A9-2EA6-44A2-82FA-BE2CF5BBA58F}"/>
              </a:ext>
            </a:extLst>
          </p:cNvPr>
          <p:cNvSpPr txBox="1"/>
          <p:nvPr/>
        </p:nvSpPr>
        <p:spPr>
          <a:xfrm>
            <a:off x="1347100" y="5329258"/>
            <a:ext cx="1457450" cy="523220"/>
          </a:xfrm>
          <a:prstGeom prst="rect">
            <a:avLst/>
          </a:prstGeom>
          <a:noFill/>
        </p:spPr>
        <p:txBody>
          <a:bodyPr wrap="none" rtlCol="0">
            <a:spAutoFit/>
          </a:bodyPr>
          <a:lstStyle/>
          <a:p>
            <a:r>
              <a:rPr lang="en-US" altLang="zh-CN" sz="2800" dirty="0"/>
              <a:t>BST tree</a:t>
            </a:r>
            <a:endParaRPr lang="zh-CN" altLang="en-US" sz="2800" dirty="0"/>
          </a:p>
        </p:txBody>
      </p:sp>
      <p:sp>
        <p:nvSpPr>
          <p:cNvPr id="16" name="Speech Bubble: Rectangle with Corners Rounded 15">
            <a:extLst>
              <a:ext uri="{FF2B5EF4-FFF2-40B4-BE49-F238E27FC236}">
                <a16:creationId xmlns:a16="http://schemas.microsoft.com/office/drawing/2014/main" id="{A96A5A22-0D44-4A2D-8851-045A66110E34}"/>
              </a:ext>
            </a:extLst>
          </p:cNvPr>
          <p:cNvSpPr/>
          <p:nvPr/>
        </p:nvSpPr>
        <p:spPr>
          <a:xfrm>
            <a:off x="2988623" y="4726517"/>
            <a:ext cx="1824842" cy="558142"/>
          </a:xfrm>
          <a:prstGeom prst="wedgeRoundRectCallout">
            <a:avLst>
              <a:gd name="adj1" fmla="val -38878"/>
              <a:gd name="adj2" fmla="val -1001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Leaf node</a:t>
            </a:r>
            <a:endParaRPr lang="zh-CN" altLang="en-US" sz="2800" dirty="0"/>
          </a:p>
        </p:txBody>
      </p:sp>
      <p:sp>
        <p:nvSpPr>
          <p:cNvPr id="17" name="Oval 16">
            <a:extLst>
              <a:ext uri="{FF2B5EF4-FFF2-40B4-BE49-F238E27FC236}">
                <a16:creationId xmlns:a16="http://schemas.microsoft.com/office/drawing/2014/main" id="{E13B8DFB-0411-4118-93B7-66BAF0D669EA}"/>
              </a:ext>
            </a:extLst>
          </p:cNvPr>
          <p:cNvSpPr/>
          <p:nvPr/>
        </p:nvSpPr>
        <p:spPr>
          <a:xfrm>
            <a:off x="7591736" y="2870859"/>
            <a:ext cx="665018" cy="5581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6</a:t>
            </a:r>
            <a:endParaRPr lang="zh-CN" altLang="en-US" sz="2800" dirty="0"/>
          </a:p>
        </p:txBody>
      </p:sp>
      <p:sp>
        <p:nvSpPr>
          <p:cNvPr id="18" name="Oval 17">
            <a:extLst>
              <a:ext uri="{FF2B5EF4-FFF2-40B4-BE49-F238E27FC236}">
                <a16:creationId xmlns:a16="http://schemas.microsoft.com/office/drawing/2014/main" id="{EC267297-777F-410B-8FDC-5875F87F2D2D}"/>
              </a:ext>
            </a:extLst>
          </p:cNvPr>
          <p:cNvSpPr/>
          <p:nvPr/>
        </p:nvSpPr>
        <p:spPr>
          <a:xfrm>
            <a:off x="6804501" y="3930396"/>
            <a:ext cx="665018" cy="5581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sp>
        <p:nvSpPr>
          <p:cNvPr id="19" name="Oval 18">
            <a:extLst>
              <a:ext uri="{FF2B5EF4-FFF2-40B4-BE49-F238E27FC236}">
                <a16:creationId xmlns:a16="http://schemas.microsoft.com/office/drawing/2014/main" id="{FA9A8525-6506-4E31-881E-DDC1B090F016}"/>
              </a:ext>
            </a:extLst>
          </p:cNvPr>
          <p:cNvSpPr/>
          <p:nvPr/>
        </p:nvSpPr>
        <p:spPr>
          <a:xfrm>
            <a:off x="8421030" y="3907971"/>
            <a:ext cx="665018" cy="5581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7</a:t>
            </a:r>
            <a:endParaRPr lang="zh-CN" altLang="en-US" sz="2800" dirty="0"/>
          </a:p>
        </p:txBody>
      </p:sp>
      <p:cxnSp>
        <p:nvCxnSpPr>
          <p:cNvPr id="20" name="Straight Arrow Connector 19">
            <a:extLst>
              <a:ext uri="{FF2B5EF4-FFF2-40B4-BE49-F238E27FC236}">
                <a16:creationId xmlns:a16="http://schemas.microsoft.com/office/drawing/2014/main" id="{1F9E2527-5DCF-42DB-A3C3-92E37638F9A6}"/>
              </a:ext>
            </a:extLst>
          </p:cNvPr>
          <p:cNvCxnSpPr>
            <a:cxnSpLocks/>
          </p:cNvCxnSpPr>
          <p:nvPr/>
        </p:nvCxnSpPr>
        <p:spPr>
          <a:xfrm flipH="1">
            <a:off x="7284171" y="3413681"/>
            <a:ext cx="501152" cy="5320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F055597-34A0-4D52-A238-E08D2D9E4904}"/>
              </a:ext>
            </a:extLst>
          </p:cNvPr>
          <p:cNvCxnSpPr>
            <a:cxnSpLocks/>
          </p:cNvCxnSpPr>
          <p:nvPr/>
        </p:nvCxnSpPr>
        <p:spPr>
          <a:xfrm>
            <a:off x="8092888" y="3368495"/>
            <a:ext cx="605233" cy="5663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E9CFED-4BF6-49F9-970A-F472F5CBF338}"/>
              </a:ext>
            </a:extLst>
          </p:cNvPr>
          <p:cNvSpPr txBox="1"/>
          <p:nvPr/>
        </p:nvSpPr>
        <p:spPr>
          <a:xfrm>
            <a:off x="7045377" y="5874172"/>
            <a:ext cx="1479892" cy="523220"/>
          </a:xfrm>
          <a:prstGeom prst="rect">
            <a:avLst/>
          </a:prstGeom>
          <a:noFill/>
        </p:spPr>
        <p:txBody>
          <a:bodyPr wrap="none" rtlCol="0">
            <a:spAutoFit/>
          </a:bodyPr>
          <a:lstStyle/>
          <a:p>
            <a:r>
              <a:rPr lang="en-US" altLang="zh-CN" sz="2800" dirty="0"/>
              <a:t>RBT tree</a:t>
            </a:r>
            <a:endParaRPr lang="zh-CN" altLang="en-US" sz="2800" dirty="0"/>
          </a:p>
        </p:txBody>
      </p:sp>
      <p:sp>
        <p:nvSpPr>
          <p:cNvPr id="23" name="Speech Bubble: Rectangle with Corners Rounded 22">
            <a:extLst>
              <a:ext uri="{FF2B5EF4-FFF2-40B4-BE49-F238E27FC236}">
                <a16:creationId xmlns:a16="http://schemas.microsoft.com/office/drawing/2014/main" id="{1D7CFCA1-D424-44C0-AC2C-42E0CB0DCEAB}"/>
              </a:ext>
            </a:extLst>
          </p:cNvPr>
          <p:cNvSpPr/>
          <p:nvPr/>
        </p:nvSpPr>
        <p:spPr>
          <a:xfrm>
            <a:off x="8899038" y="5333249"/>
            <a:ext cx="1824842" cy="558142"/>
          </a:xfrm>
          <a:prstGeom prst="wedgeRoundRectCallout">
            <a:avLst>
              <a:gd name="adj1" fmla="val -38878"/>
              <a:gd name="adj2" fmla="val -1001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Leaf node</a:t>
            </a:r>
            <a:endParaRPr lang="zh-CN" altLang="en-US" sz="2800" dirty="0"/>
          </a:p>
        </p:txBody>
      </p:sp>
      <p:sp>
        <p:nvSpPr>
          <p:cNvPr id="24" name="Rectangle 23">
            <a:extLst>
              <a:ext uri="{FF2B5EF4-FFF2-40B4-BE49-F238E27FC236}">
                <a16:creationId xmlns:a16="http://schemas.microsoft.com/office/drawing/2014/main" id="{65A84B90-67B3-4291-8932-6367089C3503}"/>
              </a:ext>
            </a:extLst>
          </p:cNvPr>
          <p:cNvSpPr/>
          <p:nvPr/>
        </p:nvSpPr>
        <p:spPr>
          <a:xfrm>
            <a:off x="6555119" y="4914267"/>
            <a:ext cx="249382" cy="1781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24">
            <a:extLst>
              <a:ext uri="{FF2B5EF4-FFF2-40B4-BE49-F238E27FC236}">
                <a16:creationId xmlns:a16="http://schemas.microsoft.com/office/drawing/2014/main" id="{F26EF56A-DEC1-4629-AE5E-34F70EA34CE6}"/>
              </a:ext>
            </a:extLst>
          </p:cNvPr>
          <p:cNvSpPr/>
          <p:nvPr/>
        </p:nvSpPr>
        <p:spPr>
          <a:xfrm>
            <a:off x="7410056" y="4857008"/>
            <a:ext cx="249382" cy="1781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ctangle 25">
            <a:extLst>
              <a:ext uri="{FF2B5EF4-FFF2-40B4-BE49-F238E27FC236}">
                <a16:creationId xmlns:a16="http://schemas.microsoft.com/office/drawing/2014/main" id="{01148052-D237-44D3-BFA0-E82AE59A1A94}"/>
              </a:ext>
            </a:extLst>
          </p:cNvPr>
          <p:cNvSpPr/>
          <p:nvPr/>
        </p:nvSpPr>
        <p:spPr>
          <a:xfrm>
            <a:off x="8244879" y="4857008"/>
            <a:ext cx="249382" cy="1781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ctangle 26">
            <a:extLst>
              <a:ext uri="{FF2B5EF4-FFF2-40B4-BE49-F238E27FC236}">
                <a16:creationId xmlns:a16="http://schemas.microsoft.com/office/drawing/2014/main" id="{899F0C34-AE5D-4709-BB1C-325A3D299975}"/>
              </a:ext>
            </a:extLst>
          </p:cNvPr>
          <p:cNvSpPr/>
          <p:nvPr/>
        </p:nvSpPr>
        <p:spPr>
          <a:xfrm>
            <a:off x="9015243" y="4844994"/>
            <a:ext cx="249382" cy="1781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Straight Arrow Connector 27">
            <a:extLst>
              <a:ext uri="{FF2B5EF4-FFF2-40B4-BE49-F238E27FC236}">
                <a16:creationId xmlns:a16="http://schemas.microsoft.com/office/drawing/2014/main" id="{90C5EF74-4521-4C4A-9374-6479E6037B4F}"/>
              </a:ext>
            </a:extLst>
          </p:cNvPr>
          <p:cNvCxnSpPr>
            <a:cxnSpLocks/>
            <a:endCxn id="25" idx="0"/>
          </p:cNvCxnSpPr>
          <p:nvPr/>
        </p:nvCxnSpPr>
        <p:spPr>
          <a:xfrm>
            <a:off x="7332458" y="4375918"/>
            <a:ext cx="202289" cy="4810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2E2005A-D189-42AA-840E-0D9F9B2C62EC}"/>
              </a:ext>
            </a:extLst>
          </p:cNvPr>
          <p:cNvCxnSpPr>
            <a:cxnSpLocks/>
          </p:cNvCxnSpPr>
          <p:nvPr/>
        </p:nvCxnSpPr>
        <p:spPr>
          <a:xfrm>
            <a:off x="8899038" y="4375918"/>
            <a:ext cx="202289" cy="4810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964049B-F3DA-4FF5-8310-69BB6FFAF60A}"/>
              </a:ext>
            </a:extLst>
          </p:cNvPr>
          <p:cNvCxnSpPr>
            <a:cxnSpLocks/>
            <a:endCxn id="24" idx="0"/>
          </p:cNvCxnSpPr>
          <p:nvPr/>
        </p:nvCxnSpPr>
        <p:spPr>
          <a:xfrm flipH="1">
            <a:off x="6679810" y="4445191"/>
            <a:ext cx="296224" cy="4690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32B2136-E7DB-4B40-AD24-B7ADAB283B56}"/>
              </a:ext>
            </a:extLst>
          </p:cNvPr>
          <p:cNvCxnSpPr>
            <a:cxnSpLocks/>
          </p:cNvCxnSpPr>
          <p:nvPr/>
        </p:nvCxnSpPr>
        <p:spPr>
          <a:xfrm flipH="1">
            <a:off x="8306062" y="4432465"/>
            <a:ext cx="296224" cy="4690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Speech Bubble: Rectangle with Corners Rounded 34">
            <a:extLst>
              <a:ext uri="{FF2B5EF4-FFF2-40B4-BE49-F238E27FC236}">
                <a16:creationId xmlns:a16="http://schemas.microsoft.com/office/drawing/2014/main" id="{55B8E151-AF42-45C9-B7A6-432F4C8B7B79}"/>
              </a:ext>
            </a:extLst>
          </p:cNvPr>
          <p:cNvSpPr/>
          <p:nvPr/>
        </p:nvSpPr>
        <p:spPr>
          <a:xfrm>
            <a:off x="3050689" y="2914365"/>
            <a:ext cx="2503003" cy="532034"/>
          </a:xfrm>
          <a:prstGeom prst="wedgeRoundRectCallout">
            <a:avLst>
              <a:gd name="adj1" fmla="val -68179"/>
              <a:gd name="adj2" fmla="val -130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Internal node</a:t>
            </a:r>
            <a:endParaRPr lang="zh-CN" altLang="en-US" sz="2800" dirty="0"/>
          </a:p>
        </p:txBody>
      </p:sp>
      <p:sp>
        <p:nvSpPr>
          <p:cNvPr id="36" name="Speech Bubble: Rectangle with Corners Rounded 35">
            <a:extLst>
              <a:ext uri="{FF2B5EF4-FFF2-40B4-BE49-F238E27FC236}">
                <a16:creationId xmlns:a16="http://schemas.microsoft.com/office/drawing/2014/main" id="{39C22C54-BEA0-4FD1-A979-4EB5CE5F7F0D}"/>
              </a:ext>
            </a:extLst>
          </p:cNvPr>
          <p:cNvSpPr/>
          <p:nvPr/>
        </p:nvSpPr>
        <p:spPr>
          <a:xfrm>
            <a:off x="9600427" y="3956503"/>
            <a:ext cx="2503003" cy="532034"/>
          </a:xfrm>
          <a:prstGeom prst="wedgeRoundRectCallout">
            <a:avLst>
              <a:gd name="adj1" fmla="val -68179"/>
              <a:gd name="adj2" fmla="val -130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Internal node</a:t>
            </a:r>
            <a:endParaRPr lang="zh-CN" altLang="en-US" sz="2800" dirty="0"/>
          </a:p>
        </p:txBody>
      </p:sp>
      <p:sp>
        <p:nvSpPr>
          <p:cNvPr id="37" name="Speech Bubble: Rectangle with Corners Rounded 36">
            <a:extLst>
              <a:ext uri="{FF2B5EF4-FFF2-40B4-BE49-F238E27FC236}">
                <a16:creationId xmlns:a16="http://schemas.microsoft.com/office/drawing/2014/main" id="{23374C65-ADB2-4117-BB9C-AB1B8A09D41B}"/>
              </a:ext>
            </a:extLst>
          </p:cNvPr>
          <p:cNvSpPr/>
          <p:nvPr/>
        </p:nvSpPr>
        <p:spPr>
          <a:xfrm>
            <a:off x="8942469" y="2940508"/>
            <a:ext cx="2503003" cy="532034"/>
          </a:xfrm>
          <a:prstGeom prst="wedgeRoundRectCallout">
            <a:avLst>
              <a:gd name="adj1" fmla="val -68179"/>
              <a:gd name="adj2" fmla="val -130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Internal node</a:t>
            </a:r>
            <a:endParaRPr lang="zh-CN" altLang="en-US" sz="2800" dirty="0"/>
          </a:p>
        </p:txBody>
      </p:sp>
    </p:spTree>
    <p:extLst>
      <p:ext uri="{BB962C8B-B14F-4D97-AF65-F5344CB8AC3E}">
        <p14:creationId xmlns:p14="http://schemas.microsoft.com/office/powerpoint/2010/main" val="188494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2" grpId="0"/>
      <p:bldP spid="23" grpId="0" animBg="1"/>
      <p:bldP spid="24" grpId="0" animBg="1"/>
      <p:bldP spid="25" grpId="0" animBg="1"/>
      <p:bldP spid="26" grpId="0" animBg="1"/>
      <p:bldP spid="27" grpId="0" animBg="1"/>
      <p:bldP spid="35" grpId="0" animBg="1"/>
      <p:bldP spid="36" grpId="0" animBg="1"/>
      <p:bldP spid="3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E3F506-F8AB-47E3-AA1C-2C527B6CCB92}"/>
              </a:ext>
            </a:extLst>
          </p:cNvPr>
          <p:cNvSpPr>
            <a:spLocks noGrp="1"/>
          </p:cNvSpPr>
          <p:nvPr>
            <p:ph idx="1"/>
          </p:nvPr>
        </p:nvSpPr>
        <p:spPr>
          <a:xfrm>
            <a:off x="636319" y="649968"/>
            <a:ext cx="10515600" cy="4351338"/>
          </a:xfrm>
        </p:spPr>
        <p:txBody>
          <a:bodyPr>
            <a:normAutofit/>
          </a:bodyPr>
          <a:lstStyle/>
          <a:p>
            <a:pPr>
              <a:lnSpc>
                <a:spcPct val="120000"/>
              </a:lnSpc>
              <a:spcBef>
                <a:spcPts val="0"/>
              </a:spcBef>
            </a:pPr>
            <a:r>
              <a:rPr lang="en-US" altLang="zh-CN" b="1" dirty="0"/>
              <a:t>Red-Black Tree</a:t>
            </a:r>
            <a:r>
              <a:rPr lang="en-US" altLang="zh-CN" dirty="0"/>
              <a:t> (RBT) need less rotations during insertion and deletion than AVL tree.   RBT trees are less balanced compared to AVL Trees.</a:t>
            </a:r>
          </a:p>
          <a:p>
            <a:pPr>
              <a:lnSpc>
                <a:spcPct val="120000"/>
              </a:lnSpc>
              <a:spcBef>
                <a:spcPts val="0"/>
              </a:spcBef>
            </a:pPr>
            <a:endParaRPr lang="en-US" altLang="zh-CN" dirty="0"/>
          </a:p>
          <a:p>
            <a:pPr>
              <a:lnSpc>
                <a:spcPct val="120000"/>
              </a:lnSpc>
              <a:spcBef>
                <a:spcPts val="0"/>
              </a:spcBef>
            </a:pPr>
            <a:r>
              <a:rPr lang="en-US" altLang="zh-CN" dirty="0"/>
              <a:t>if the insertions and deletions are less frequent and search is a more frequent operation, then AVL tree should be preferred over Red-Black Tree.</a:t>
            </a:r>
          </a:p>
        </p:txBody>
      </p:sp>
    </p:spTree>
    <p:extLst>
      <p:ext uri="{BB962C8B-B14F-4D97-AF65-F5344CB8AC3E}">
        <p14:creationId xmlns:p14="http://schemas.microsoft.com/office/powerpoint/2010/main" val="212548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37555A8C-8B8C-4B32-92E9-4C847C6D979F}"/>
              </a:ext>
            </a:extLst>
          </p:cNvPr>
          <p:cNvPicPr>
            <a:picLocks noChangeAspect="1"/>
          </p:cNvPicPr>
          <p:nvPr/>
        </p:nvPicPr>
        <p:blipFill>
          <a:blip r:embed="rId2"/>
          <a:stretch>
            <a:fillRect/>
          </a:stretch>
        </p:blipFill>
        <p:spPr>
          <a:xfrm>
            <a:off x="1040081" y="1483220"/>
            <a:ext cx="10744200" cy="4933950"/>
          </a:xfrm>
          <a:prstGeom prst="rect">
            <a:avLst/>
          </a:prstGeom>
        </p:spPr>
      </p:pic>
      <p:sp>
        <p:nvSpPr>
          <p:cNvPr id="9" name="Content Placeholder 2">
            <a:extLst>
              <a:ext uri="{FF2B5EF4-FFF2-40B4-BE49-F238E27FC236}">
                <a16:creationId xmlns:a16="http://schemas.microsoft.com/office/drawing/2014/main" id="{6D531347-4257-4892-A839-2051B5382E03}"/>
              </a:ext>
            </a:extLst>
          </p:cNvPr>
          <p:cNvSpPr txBox="1">
            <a:spLocks/>
          </p:cNvSpPr>
          <p:nvPr/>
        </p:nvSpPr>
        <p:spPr>
          <a:xfrm>
            <a:off x="1040081" y="61896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oto Sans SC Medium" panose="020B0600000000000000" pitchFamily="34" charset="-122"/>
                <a:ea typeface="Noto Sans SC Medium" panose="020B06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oto Sans SC Medium" panose="020B0600000000000000" pitchFamily="34" charset="-122"/>
                <a:ea typeface="Noto Sans SC Medium" panose="020B06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oto Sans SC Medium" panose="020B0600000000000000" pitchFamily="34" charset="-122"/>
                <a:ea typeface="Noto Sans SC Medium" panose="020B06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oto Sans SC Medium" panose="020B0600000000000000" pitchFamily="34" charset="-122"/>
                <a:ea typeface="Noto Sans SC Medium" panose="020B06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oto Sans SC Medium" panose="020B0600000000000000" pitchFamily="34" charset="-122"/>
                <a:ea typeface="Noto Sans SC Medium" panose="020B06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RBT </a:t>
            </a:r>
            <a:r>
              <a:rPr lang="en-US" altLang="zh-CN" dirty="0"/>
              <a:t>tree use color rules to keep tree balanced!</a:t>
            </a:r>
            <a:endParaRPr lang="zh-CN" altLang="en-US" dirty="0"/>
          </a:p>
          <a:p>
            <a:endParaRPr lang="zh-CN" altLang="en-US" dirty="0"/>
          </a:p>
        </p:txBody>
      </p:sp>
    </p:spTree>
    <p:extLst>
      <p:ext uri="{BB962C8B-B14F-4D97-AF65-F5344CB8AC3E}">
        <p14:creationId xmlns:p14="http://schemas.microsoft.com/office/powerpoint/2010/main" val="14719609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Red-Black Tree ">
            <a:extLst>
              <a:ext uri="{FF2B5EF4-FFF2-40B4-BE49-F238E27FC236}">
                <a16:creationId xmlns:a16="http://schemas.microsoft.com/office/drawing/2014/main" id="{7B8C032A-6DE9-4987-87A5-5709F80528B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a:extLst>
              <a:ext uri="{FF2B5EF4-FFF2-40B4-BE49-F238E27FC236}">
                <a16:creationId xmlns:a16="http://schemas.microsoft.com/office/drawing/2014/main" id="{6929D98D-B12C-425D-99F4-AE283F5C9E1A}"/>
              </a:ext>
            </a:extLst>
          </p:cNvPr>
          <p:cNvSpPr>
            <a:spLocks noGrp="1" noChangeAspect="1" noChangeArrowheads="1"/>
          </p:cNvSpPr>
          <p:nvPr>
            <p:ph idx="1"/>
          </p:nvPr>
        </p:nvSpPr>
        <p:spPr bwMode="auto">
          <a:xfrm>
            <a:off x="685800" y="460376"/>
            <a:ext cx="10515600"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buFont typeface="+mj-lt"/>
              <a:buAutoNum type="arabicPeriod"/>
            </a:pPr>
            <a:r>
              <a:rPr lang="en-US" altLang="zh-CN" b="0" i="0" dirty="0">
                <a:solidFill>
                  <a:srgbClr val="000000"/>
                </a:solidFill>
                <a:effectLst/>
                <a:latin typeface="Roboto Medium" panose="02000000000000000000" pitchFamily="2" charset="0"/>
                <a:ea typeface="Roboto Medium" panose="02000000000000000000" pitchFamily="2" charset="0"/>
              </a:rPr>
              <a:t>(</a:t>
            </a:r>
            <a:r>
              <a:rPr lang="en-US" altLang="zh-CN" b="1" i="0" dirty="0">
                <a:solidFill>
                  <a:srgbClr val="000099"/>
                </a:solidFill>
                <a:effectLst/>
                <a:latin typeface="Roboto Medium" panose="02000000000000000000" pitchFamily="2" charset="0"/>
                <a:ea typeface="Roboto Medium" panose="02000000000000000000" pitchFamily="2" charset="0"/>
              </a:rPr>
              <a:t>root property</a:t>
            </a:r>
            <a:r>
              <a:rPr lang="en-US" altLang="zh-CN" b="0" i="0" dirty="0">
                <a:solidFill>
                  <a:srgbClr val="000000"/>
                </a:solidFill>
                <a:effectLst/>
                <a:latin typeface="Roboto Medium" panose="02000000000000000000" pitchFamily="2" charset="0"/>
                <a:ea typeface="Roboto Medium" panose="02000000000000000000" pitchFamily="2" charset="0"/>
              </a:rPr>
              <a:t>) The root of the red-black tree is black</a:t>
            </a:r>
          </a:p>
        </p:txBody>
      </p:sp>
      <p:pic>
        <p:nvPicPr>
          <p:cNvPr id="7" name="图片 6">
            <a:extLst>
              <a:ext uri="{FF2B5EF4-FFF2-40B4-BE49-F238E27FC236}">
                <a16:creationId xmlns:a16="http://schemas.microsoft.com/office/drawing/2014/main" id="{D18D23BF-5247-45D8-BFD8-8F53B9F29FDA}"/>
              </a:ext>
            </a:extLst>
          </p:cNvPr>
          <p:cNvPicPr>
            <a:picLocks noChangeAspect="1"/>
          </p:cNvPicPr>
          <p:nvPr/>
        </p:nvPicPr>
        <p:blipFill>
          <a:blip r:embed="rId2"/>
          <a:stretch>
            <a:fillRect/>
          </a:stretch>
        </p:blipFill>
        <p:spPr>
          <a:xfrm>
            <a:off x="876300" y="1463674"/>
            <a:ext cx="10744200" cy="4933950"/>
          </a:xfrm>
          <a:prstGeom prst="rect">
            <a:avLst/>
          </a:prstGeom>
        </p:spPr>
      </p:pic>
      <p:sp>
        <p:nvSpPr>
          <p:cNvPr id="2" name="Arrow: Right 1">
            <a:extLst>
              <a:ext uri="{FF2B5EF4-FFF2-40B4-BE49-F238E27FC236}">
                <a16:creationId xmlns:a16="http://schemas.microsoft.com/office/drawing/2014/main" id="{30A8D6E1-A2B9-49E0-B0E6-0A82C172B0C7}"/>
              </a:ext>
            </a:extLst>
          </p:cNvPr>
          <p:cNvSpPr/>
          <p:nvPr/>
        </p:nvSpPr>
        <p:spPr>
          <a:xfrm rot="10451534">
            <a:off x="6439802" y="1507936"/>
            <a:ext cx="894096" cy="3799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668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32A7-56D9-44FF-AF40-63D553990A1B}"/>
              </a:ext>
            </a:extLst>
          </p:cNvPr>
          <p:cNvSpPr>
            <a:spLocks noGrp="1"/>
          </p:cNvSpPr>
          <p:nvPr>
            <p:ph type="title"/>
          </p:nvPr>
        </p:nvSpPr>
        <p:spPr/>
        <p:txBody>
          <a:bodyPr>
            <a:normAutofit/>
          </a:bodyPr>
          <a:lstStyle/>
          <a:p>
            <a:pPr algn="ctr"/>
            <a:r>
              <a:rPr lang="en-US" altLang="zh-CN" dirty="0">
                <a:solidFill>
                  <a:srgbClr val="00B050"/>
                </a:solidFill>
              </a:rPr>
              <a:t>sequential search</a:t>
            </a:r>
            <a:endParaRPr lang="zh-CN" altLang="en-US" dirty="0">
              <a:solidFill>
                <a:srgbClr val="00B050"/>
              </a:solidFill>
            </a:endParaRPr>
          </a:p>
        </p:txBody>
      </p:sp>
      <p:sp>
        <p:nvSpPr>
          <p:cNvPr id="3" name="内容占位符 2">
            <a:extLst>
              <a:ext uri="{FF2B5EF4-FFF2-40B4-BE49-F238E27FC236}">
                <a16:creationId xmlns:a16="http://schemas.microsoft.com/office/drawing/2014/main" id="{12981C34-AE57-4ED2-881D-F7DAE8DCD2F3}"/>
              </a:ext>
            </a:extLst>
          </p:cNvPr>
          <p:cNvSpPr>
            <a:spLocks noGrp="1"/>
          </p:cNvSpPr>
          <p:nvPr>
            <p:ph idx="1"/>
          </p:nvPr>
        </p:nvSpPr>
        <p:spPr>
          <a:xfrm>
            <a:off x="838200" y="1779240"/>
            <a:ext cx="10515600" cy="2653611"/>
          </a:xfrm>
        </p:spPr>
        <p:txBody>
          <a:bodyPr>
            <a:normAutofit/>
          </a:bodyPr>
          <a:lstStyle/>
          <a:p>
            <a:r>
              <a:rPr lang="en-US" altLang="zh-CN" b="0" i="0" dirty="0">
                <a:solidFill>
                  <a:srgbClr val="000000"/>
                </a:solidFill>
                <a:effectLst/>
                <a:latin typeface="Linux Libertine"/>
              </a:rPr>
              <a:t>Linear search</a:t>
            </a:r>
            <a:r>
              <a:rPr lang="zh-CN" altLang="en-US" b="0" i="0" dirty="0">
                <a:solidFill>
                  <a:srgbClr val="000000"/>
                </a:solidFill>
                <a:effectLst/>
                <a:latin typeface="Linux Libertine"/>
              </a:rPr>
              <a:t>：</a:t>
            </a:r>
            <a:r>
              <a:rPr lang="en-US" altLang="zh-CN" b="0" i="0" dirty="0">
                <a:solidFill>
                  <a:srgbClr val="000000"/>
                </a:solidFill>
                <a:effectLst/>
                <a:latin typeface="Linux Libertine"/>
              </a:rPr>
              <a:t> one-by-one comparison</a:t>
            </a:r>
          </a:p>
          <a:p>
            <a:pPr marL="0" indent="0">
              <a:buNone/>
            </a:pPr>
            <a:r>
              <a:rPr lang="en-US" altLang="zh-CN" b="0" i="0" dirty="0">
                <a:solidFill>
                  <a:srgbClr val="000000"/>
                </a:solidFill>
                <a:effectLst/>
                <a:latin typeface="Linux Libertine"/>
              </a:rPr>
              <a:t>  compare with each element</a:t>
            </a:r>
          </a:p>
          <a:p>
            <a:pPr marL="0" indent="0">
              <a:buNone/>
            </a:pPr>
            <a:endParaRPr lang="en-US" altLang="zh-CN" b="0" i="0" dirty="0">
              <a:solidFill>
                <a:srgbClr val="000000"/>
              </a:solidFill>
              <a:effectLst/>
              <a:latin typeface="Linux Libertine"/>
            </a:endParaRPr>
          </a:p>
          <a:p>
            <a:r>
              <a:rPr lang="en-US" altLang="zh-CN" dirty="0"/>
              <a:t>Search: 4</a:t>
            </a:r>
          </a:p>
        </p:txBody>
      </p:sp>
      <p:sp>
        <p:nvSpPr>
          <p:cNvPr id="4" name="文本框 3">
            <a:extLst>
              <a:ext uri="{FF2B5EF4-FFF2-40B4-BE49-F238E27FC236}">
                <a16:creationId xmlns:a16="http://schemas.microsoft.com/office/drawing/2014/main" id="{1CD12A23-809E-4855-B8D1-5408267BF7FB}"/>
              </a:ext>
            </a:extLst>
          </p:cNvPr>
          <p:cNvSpPr txBox="1"/>
          <p:nvPr/>
        </p:nvSpPr>
        <p:spPr>
          <a:xfrm>
            <a:off x="3349487" y="2844435"/>
            <a:ext cx="5493026" cy="523220"/>
          </a:xfrm>
          <a:prstGeom prst="rect">
            <a:avLst/>
          </a:prstGeom>
          <a:noFill/>
        </p:spPr>
        <p:txBody>
          <a:bodyPr wrap="square" rtlCol="0">
            <a:spAutoFit/>
          </a:bodyPr>
          <a:lstStyle/>
          <a:p>
            <a:r>
              <a:rPr lang="zh-CN" altLang="en-US" sz="2800" dirty="0"/>
              <a:t>（</a:t>
            </a:r>
            <a:r>
              <a:rPr lang="en-US" altLang="zh-CN" sz="2800" dirty="0"/>
              <a:t>8,  3,  10,  1,  6,  4,  7,  13</a:t>
            </a:r>
            <a:r>
              <a:rPr lang="zh-CN" altLang="en-US" sz="2800" dirty="0"/>
              <a:t>）</a:t>
            </a:r>
          </a:p>
        </p:txBody>
      </p:sp>
      <p:cxnSp>
        <p:nvCxnSpPr>
          <p:cNvPr id="8" name="直接箭头连接符 7">
            <a:extLst>
              <a:ext uri="{FF2B5EF4-FFF2-40B4-BE49-F238E27FC236}">
                <a16:creationId xmlns:a16="http://schemas.microsoft.com/office/drawing/2014/main" id="{875A16AF-D636-4481-B661-F610EC3586B7}"/>
              </a:ext>
            </a:extLst>
          </p:cNvPr>
          <p:cNvCxnSpPr/>
          <p:nvPr/>
        </p:nvCxnSpPr>
        <p:spPr>
          <a:xfrm flipV="1">
            <a:off x="3889513" y="3306417"/>
            <a:ext cx="0" cy="364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墨迹 8">
                <a:extLst>
                  <a:ext uri="{FF2B5EF4-FFF2-40B4-BE49-F238E27FC236}">
                    <a16:creationId xmlns:a16="http://schemas.microsoft.com/office/drawing/2014/main" id="{92404143-C3AF-4299-980F-07EABECCED02}"/>
                  </a:ext>
                </a:extLst>
              </p14:cNvPr>
              <p14:cNvContentPartPr/>
              <p14:nvPr/>
            </p14:nvContentPartPr>
            <p14:xfrm>
              <a:off x="3886200" y="3236400"/>
              <a:ext cx="37080" cy="308520"/>
            </p14:xfrm>
          </p:contentPart>
        </mc:Choice>
        <mc:Fallback xmlns="">
          <p:pic>
            <p:nvPicPr>
              <p:cNvPr id="9" name="墨迹 8">
                <a:extLst>
                  <a:ext uri="{FF2B5EF4-FFF2-40B4-BE49-F238E27FC236}">
                    <a16:creationId xmlns:a16="http://schemas.microsoft.com/office/drawing/2014/main" id="{92404143-C3AF-4299-980F-07EABECCED02}"/>
                  </a:ext>
                </a:extLst>
              </p:cNvPr>
              <p:cNvPicPr/>
              <p:nvPr/>
            </p:nvPicPr>
            <p:blipFill>
              <a:blip r:embed="rId3"/>
              <a:stretch>
                <a:fillRect/>
              </a:stretch>
            </p:blipFill>
            <p:spPr>
              <a:xfrm>
                <a:off x="3876840" y="3227040"/>
                <a:ext cx="55800" cy="327240"/>
              </a:xfrm>
              <a:prstGeom prst="rect">
                <a:avLst/>
              </a:prstGeom>
            </p:spPr>
          </p:pic>
        </mc:Fallback>
      </mc:AlternateContent>
    </p:spTree>
    <p:extLst>
      <p:ext uri="{BB962C8B-B14F-4D97-AF65-F5344CB8AC3E}">
        <p14:creationId xmlns:p14="http://schemas.microsoft.com/office/powerpoint/2010/main" val="309090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Red-Black Tree ">
            <a:extLst>
              <a:ext uri="{FF2B5EF4-FFF2-40B4-BE49-F238E27FC236}">
                <a16:creationId xmlns:a16="http://schemas.microsoft.com/office/drawing/2014/main" id="{7B8C032A-6DE9-4987-87A5-5709F80528B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a:extLst>
              <a:ext uri="{FF2B5EF4-FFF2-40B4-BE49-F238E27FC236}">
                <a16:creationId xmlns:a16="http://schemas.microsoft.com/office/drawing/2014/main" id="{6929D98D-B12C-425D-99F4-AE283F5C9E1A}"/>
              </a:ext>
            </a:extLst>
          </p:cNvPr>
          <p:cNvSpPr>
            <a:spLocks noGrp="1" noChangeAspect="1" noChangeArrowheads="1"/>
          </p:cNvSpPr>
          <p:nvPr>
            <p:ph idx="1"/>
          </p:nvPr>
        </p:nvSpPr>
        <p:spPr bwMode="auto">
          <a:xfrm>
            <a:off x="685800" y="460376"/>
            <a:ext cx="10515600"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lgn="l">
              <a:buNone/>
            </a:pPr>
            <a:r>
              <a:rPr lang="en-US" altLang="zh-CN" b="0" i="0" dirty="0">
                <a:solidFill>
                  <a:srgbClr val="000000"/>
                </a:solidFill>
                <a:effectLst/>
                <a:latin typeface="Roboto Medium" panose="02000000000000000000" pitchFamily="2" charset="0"/>
                <a:ea typeface="Roboto Medium" panose="02000000000000000000" pitchFamily="2" charset="0"/>
              </a:rPr>
              <a:t>2. (</a:t>
            </a:r>
            <a:r>
              <a:rPr lang="en-US" altLang="zh-CN" b="1" dirty="0">
                <a:solidFill>
                  <a:srgbClr val="000099"/>
                </a:solidFill>
                <a:latin typeface="Roboto Medium" panose="02000000000000000000" pitchFamily="2" charset="0"/>
                <a:ea typeface="Roboto Medium" panose="02000000000000000000" pitchFamily="2" charset="0"/>
              </a:rPr>
              <a:t>leaf </a:t>
            </a:r>
            <a:r>
              <a:rPr lang="en-US" altLang="zh-CN" b="1" i="0" dirty="0">
                <a:solidFill>
                  <a:srgbClr val="000099"/>
                </a:solidFill>
                <a:effectLst/>
                <a:latin typeface="Roboto Medium" panose="02000000000000000000" pitchFamily="2" charset="0"/>
                <a:ea typeface="Roboto Medium" panose="02000000000000000000" pitchFamily="2" charset="0"/>
              </a:rPr>
              <a:t>property</a:t>
            </a:r>
            <a:r>
              <a:rPr lang="en-US" altLang="zh-CN" b="0" i="0" dirty="0">
                <a:solidFill>
                  <a:srgbClr val="000000"/>
                </a:solidFill>
                <a:effectLst/>
                <a:latin typeface="Roboto Medium" panose="02000000000000000000" pitchFamily="2" charset="0"/>
                <a:ea typeface="Roboto Medium" panose="02000000000000000000" pitchFamily="2" charset="0"/>
              </a:rPr>
              <a:t>) The </a:t>
            </a:r>
            <a:r>
              <a:rPr lang="en-US" altLang="zh-CN" dirty="0">
                <a:solidFill>
                  <a:srgbClr val="000000"/>
                </a:solidFill>
                <a:latin typeface="Roboto Medium" panose="02000000000000000000" pitchFamily="2" charset="0"/>
                <a:ea typeface="Roboto Medium" panose="02000000000000000000" pitchFamily="2" charset="0"/>
              </a:rPr>
              <a:t>color </a:t>
            </a:r>
            <a:r>
              <a:rPr lang="en-US" altLang="zh-CN" b="0" i="0" dirty="0">
                <a:solidFill>
                  <a:srgbClr val="000000"/>
                </a:solidFill>
                <a:effectLst/>
                <a:latin typeface="Roboto Medium" panose="02000000000000000000" pitchFamily="2" charset="0"/>
                <a:ea typeface="Roboto Medium" panose="02000000000000000000" pitchFamily="2" charset="0"/>
              </a:rPr>
              <a:t>of a leaf node is black</a:t>
            </a:r>
          </a:p>
        </p:txBody>
      </p:sp>
      <p:pic>
        <p:nvPicPr>
          <p:cNvPr id="7" name="图片 6">
            <a:extLst>
              <a:ext uri="{FF2B5EF4-FFF2-40B4-BE49-F238E27FC236}">
                <a16:creationId xmlns:a16="http://schemas.microsoft.com/office/drawing/2014/main" id="{D18D23BF-5247-45D8-BFD8-8F53B9F29FDA}"/>
              </a:ext>
            </a:extLst>
          </p:cNvPr>
          <p:cNvPicPr>
            <a:picLocks noChangeAspect="1"/>
          </p:cNvPicPr>
          <p:nvPr/>
        </p:nvPicPr>
        <p:blipFill>
          <a:blip r:embed="rId2"/>
          <a:stretch>
            <a:fillRect/>
          </a:stretch>
        </p:blipFill>
        <p:spPr>
          <a:xfrm>
            <a:off x="876300" y="1463674"/>
            <a:ext cx="10744200" cy="4933950"/>
          </a:xfrm>
          <a:prstGeom prst="rect">
            <a:avLst/>
          </a:prstGeom>
        </p:spPr>
      </p:pic>
      <p:sp>
        <p:nvSpPr>
          <p:cNvPr id="2" name="Arrow: Right 1">
            <a:extLst>
              <a:ext uri="{FF2B5EF4-FFF2-40B4-BE49-F238E27FC236}">
                <a16:creationId xmlns:a16="http://schemas.microsoft.com/office/drawing/2014/main" id="{30A8D6E1-A2B9-49E0-B0E6-0A82C172B0C7}"/>
              </a:ext>
            </a:extLst>
          </p:cNvPr>
          <p:cNvSpPr/>
          <p:nvPr/>
        </p:nvSpPr>
        <p:spPr>
          <a:xfrm rot="10451534">
            <a:off x="4147864" y="5859274"/>
            <a:ext cx="894096" cy="3799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61161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Red-Black Tree ">
            <a:extLst>
              <a:ext uri="{FF2B5EF4-FFF2-40B4-BE49-F238E27FC236}">
                <a16:creationId xmlns:a16="http://schemas.microsoft.com/office/drawing/2014/main" id="{7B8C032A-6DE9-4987-87A5-5709F80528B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a:extLst>
              <a:ext uri="{FF2B5EF4-FFF2-40B4-BE49-F238E27FC236}">
                <a16:creationId xmlns:a16="http://schemas.microsoft.com/office/drawing/2014/main" id="{6929D98D-B12C-425D-99F4-AE283F5C9E1A}"/>
              </a:ext>
            </a:extLst>
          </p:cNvPr>
          <p:cNvSpPr>
            <a:spLocks noGrp="1" noChangeAspect="1" noChangeArrowheads="1"/>
          </p:cNvSpPr>
          <p:nvPr>
            <p:ph idx="1"/>
          </p:nvPr>
        </p:nvSpPr>
        <p:spPr bwMode="auto">
          <a:xfrm>
            <a:off x="685800" y="460376"/>
            <a:ext cx="10515600"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lgn="l">
              <a:buNone/>
            </a:pPr>
            <a:r>
              <a:rPr lang="en-US" altLang="zh-CN" dirty="0">
                <a:solidFill>
                  <a:srgbClr val="000000"/>
                </a:solidFill>
                <a:latin typeface="Roboto Medium" panose="02000000000000000000" pitchFamily="2" charset="0"/>
                <a:ea typeface="Roboto Medium" panose="02000000000000000000" pitchFamily="2" charset="0"/>
              </a:rPr>
              <a:t>3. </a:t>
            </a:r>
            <a:r>
              <a:rPr lang="en-US" altLang="zh-CN" b="0" i="0" dirty="0">
                <a:solidFill>
                  <a:srgbClr val="000000"/>
                </a:solidFill>
                <a:effectLst/>
                <a:latin typeface="Roboto Medium" panose="02000000000000000000" pitchFamily="2" charset="0"/>
                <a:ea typeface="Roboto Medium" panose="02000000000000000000" pitchFamily="2" charset="0"/>
              </a:rPr>
              <a:t>(</a:t>
            </a:r>
            <a:r>
              <a:rPr lang="en-US" altLang="zh-CN" b="1" i="0" dirty="0">
                <a:solidFill>
                  <a:srgbClr val="000099"/>
                </a:solidFill>
                <a:effectLst/>
                <a:latin typeface="Roboto Medium" panose="02000000000000000000" pitchFamily="2" charset="0"/>
                <a:ea typeface="Roboto Medium" panose="02000000000000000000" pitchFamily="2" charset="0"/>
              </a:rPr>
              <a:t>red property</a:t>
            </a:r>
            <a:r>
              <a:rPr lang="en-US" altLang="zh-CN" b="0" i="0" dirty="0">
                <a:solidFill>
                  <a:srgbClr val="000000"/>
                </a:solidFill>
                <a:effectLst/>
                <a:latin typeface="Roboto Medium" panose="02000000000000000000" pitchFamily="2" charset="0"/>
                <a:ea typeface="Roboto Medium" panose="02000000000000000000" pitchFamily="2" charset="0"/>
              </a:rPr>
              <a:t>) The children of a red node are black.</a:t>
            </a:r>
          </a:p>
        </p:txBody>
      </p:sp>
      <p:pic>
        <p:nvPicPr>
          <p:cNvPr id="7" name="图片 6">
            <a:extLst>
              <a:ext uri="{FF2B5EF4-FFF2-40B4-BE49-F238E27FC236}">
                <a16:creationId xmlns:a16="http://schemas.microsoft.com/office/drawing/2014/main" id="{D18D23BF-5247-45D8-BFD8-8F53B9F29FDA}"/>
              </a:ext>
            </a:extLst>
          </p:cNvPr>
          <p:cNvPicPr>
            <a:picLocks noChangeAspect="1"/>
          </p:cNvPicPr>
          <p:nvPr/>
        </p:nvPicPr>
        <p:blipFill>
          <a:blip r:embed="rId2"/>
          <a:stretch>
            <a:fillRect/>
          </a:stretch>
        </p:blipFill>
        <p:spPr>
          <a:xfrm>
            <a:off x="876300" y="1673225"/>
            <a:ext cx="10744200" cy="4933950"/>
          </a:xfrm>
          <a:prstGeom prst="rect">
            <a:avLst/>
          </a:prstGeom>
        </p:spPr>
      </p:pic>
      <p:sp>
        <p:nvSpPr>
          <p:cNvPr id="2" name="Arrow: Down 1">
            <a:extLst>
              <a:ext uri="{FF2B5EF4-FFF2-40B4-BE49-F238E27FC236}">
                <a16:creationId xmlns:a16="http://schemas.microsoft.com/office/drawing/2014/main" id="{0E08E711-DDAE-47F8-B8EE-8D924B153C3D}"/>
              </a:ext>
            </a:extLst>
          </p:cNvPr>
          <p:cNvSpPr/>
          <p:nvPr/>
        </p:nvSpPr>
        <p:spPr>
          <a:xfrm>
            <a:off x="8297388" y="2113809"/>
            <a:ext cx="320634" cy="61751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rrow: Down 5">
            <a:extLst>
              <a:ext uri="{FF2B5EF4-FFF2-40B4-BE49-F238E27FC236}">
                <a16:creationId xmlns:a16="http://schemas.microsoft.com/office/drawing/2014/main" id="{5C6BEDC1-7D61-4D81-8B0C-3B325B924225}"/>
              </a:ext>
            </a:extLst>
          </p:cNvPr>
          <p:cNvSpPr/>
          <p:nvPr/>
        </p:nvSpPr>
        <p:spPr>
          <a:xfrm>
            <a:off x="9530442" y="3120242"/>
            <a:ext cx="320634" cy="61751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rrow: Down 7">
            <a:extLst>
              <a:ext uri="{FF2B5EF4-FFF2-40B4-BE49-F238E27FC236}">
                <a16:creationId xmlns:a16="http://schemas.microsoft.com/office/drawing/2014/main" id="{A013749A-0B3D-4F8E-94CC-D003DCF9322B}"/>
              </a:ext>
            </a:extLst>
          </p:cNvPr>
          <p:cNvSpPr/>
          <p:nvPr/>
        </p:nvSpPr>
        <p:spPr>
          <a:xfrm>
            <a:off x="7082146" y="3120242"/>
            <a:ext cx="320634" cy="61751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a:extLst>
              <a:ext uri="{FF2B5EF4-FFF2-40B4-BE49-F238E27FC236}">
                <a16:creationId xmlns:a16="http://schemas.microsoft.com/office/drawing/2014/main" id="{6967DBD8-A6F2-45A2-A22F-C96E1D9923C6}"/>
              </a:ext>
            </a:extLst>
          </p:cNvPr>
          <p:cNvSpPr txBox="1"/>
          <p:nvPr/>
        </p:nvSpPr>
        <p:spPr>
          <a:xfrm>
            <a:off x="1730582" y="1039853"/>
            <a:ext cx="7187788" cy="523220"/>
          </a:xfrm>
          <a:prstGeom prst="rect">
            <a:avLst/>
          </a:prstGeom>
          <a:noFill/>
        </p:spPr>
        <p:txBody>
          <a:bodyPr wrap="square" rtlCol="0">
            <a:spAutoFit/>
          </a:bodyPr>
          <a:lstStyle/>
          <a:p>
            <a:r>
              <a:rPr lang="en-US" altLang="zh-CN" sz="2800" dirty="0">
                <a:latin typeface="Roboto" panose="02000000000000000000" pitchFamily="2" charset="0"/>
                <a:ea typeface="Roboto" panose="02000000000000000000" pitchFamily="2" charset="0"/>
              </a:rPr>
              <a:t>A Parent and its child should not both Red</a:t>
            </a:r>
            <a:endParaRPr lang="zh-CN" altLang="en-US" sz="2800" dirty="0">
              <a:latin typeface="Roboto" panose="02000000000000000000" pitchFamily="2" charset="0"/>
            </a:endParaRPr>
          </a:p>
        </p:txBody>
      </p:sp>
    </p:spTree>
    <p:extLst>
      <p:ext uri="{BB962C8B-B14F-4D97-AF65-F5344CB8AC3E}">
        <p14:creationId xmlns:p14="http://schemas.microsoft.com/office/powerpoint/2010/main" val="248468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Red-Black Tree ">
            <a:extLst>
              <a:ext uri="{FF2B5EF4-FFF2-40B4-BE49-F238E27FC236}">
                <a16:creationId xmlns:a16="http://schemas.microsoft.com/office/drawing/2014/main" id="{7B8C032A-6DE9-4987-87A5-5709F80528B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D18D23BF-5247-45D8-BFD8-8F53B9F29FDA}"/>
              </a:ext>
            </a:extLst>
          </p:cNvPr>
          <p:cNvPicPr>
            <a:picLocks noChangeAspect="1"/>
          </p:cNvPicPr>
          <p:nvPr/>
        </p:nvPicPr>
        <p:blipFill>
          <a:blip r:embed="rId2"/>
          <a:stretch>
            <a:fillRect/>
          </a:stretch>
        </p:blipFill>
        <p:spPr>
          <a:xfrm>
            <a:off x="1854200" y="1775635"/>
            <a:ext cx="9829800" cy="4514039"/>
          </a:xfrm>
          <a:prstGeom prst="rect">
            <a:avLst/>
          </a:prstGeom>
        </p:spPr>
      </p:pic>
      <p:sp>
        <p:nvSpPr>
          <p:cNvPr id="6" name="AutoShape 4">
            <a:extLst>
              <a:ext uri="{FF2B5EF4-FFF2-40B4-BE49-F238E27FC236}">
                <a16:creationId xmlns:a16="http://schemas.microsoft.com/office/drawing/2014/main" id="{9E9B89DF-080E-43AD-A1BE-DF120F38459F}"/>
              </a:ext>
            </a:extLst>
          </p:cNvPr>
          <p:cNvSpPr txBox="1">
            <a:spLocks noChangeAspect="1" noChangeArrowheads="1"/>
          </p:cNvSpPr>
          <p:nvPr/>
        </p:nvSpPr>
        <p:spPr bwMode="auto">
          <a:xfrm>
            <a:off x="685800" y="460376"/>
            <a:ext cx="10515600"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oto Sans SC Medium" panose="020B0600000000000000" pitchFamily="34" charset="-122"/>
                <a:ea typeface="Noto Sans SC Medium" panose="020B06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oto Sans SC Medium" panose="020B0600000000000000" pitchFamily="34" charset="-122"/>
                <a:ea typeface="Noto Sans SC Medium" panose="020B06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oto Sans SC Medium" panose="020B0600000000000000" pitchFamily="34" charset="-122"/>
                <a:ea typeface="Noto Sans SC Medium" panose="020B06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oto Sans SC Medium" panose="020B0600000000000000" pitchFamily="34" charset="-122"/>
                <a:ea typeface="Noto Sans SC Medium" panose="020B06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oto Sans SC Medium" panose="020B0600000000000000" pitchFamily="34" charset="-122"/>
                <a:ea typeface="Noto Sans SC Medium" panose="020B06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altLang="zh-CN">
                <a:solidFill>
                  <a:srgbClr val="000000"/>
                </a:solidFill>
                <a:latin typeface="Times" panose="02020603050405020304" pitchFamily="18" charset="0"/>
              </a:rPr>
              <a:t>3. (</a:t>
            </a:r>
            <a:r>
              <a:rPr lang="en-US" altLang="zh-CN" b="1">
                <a:solidFill>
                  <a:srgbClr val="000099"/>
                </a:solidFill>
                <a:latin typeface="Times" panose="02020603050405020304" pitchFamily="18" charset="0"/>
              </a:rPr>
              <a:t>black property</a:t>
            </a:r>
            <a:r>
              <a:rPr lang="en-US" altLang="zh-CN">
                <a:solidFill>
                  <a:srgbClr val="000000"/>
                </a:solidFill>
                <a:latin typeface="Times" panose="02020603050405020304" pitchFamily="18" charset="0"/>
              </a:rPr>
              <a:t>) </a:t>
            </a:r>
            <a:r>
              <a:rPr lang="en-US" altLang="zh-CN">
                <a:solidFill>
                  <a:srgbClr val="292929"/>
                </a:solidFill>
              </a:rPr>
              <a:t>For each node, all simple paths from the node to descendant leaves contain the same number of black nodes.</a:t>
            </a:r>
            <a:endParaRPr lang="en-US" altLang="zh-CN" dirty="0">
              <a:solidFill>
                <a:srgbClr val="292929"/>
              </a:solidFill>
            </a:endParaRPr>
          </a:p>
        </p:txBody>
      </p:sp>
      <p:grpSp>
        <p:nvGrpSpPr>
          <p:cNvPr id="5" name="Group 4">
            <a:extLst>
              <a:ext uri="{FF2B5EF4-FFF2-40B4-BE49-F238E27FC236}">
                <a16:creationId xmlns:a16="http://schemas.microsoft.com/office/drawing/2014/main" id="{3D8DC994-6016-4486-B37F-0307B7810154}"/>
              </a:ext>
            </a:extLst>
          </p:cNvPr>
          <p:cNvGrpSpPr/>
          <p:nvPr/>
        </p:nvGrpSpPr>
        <p:grpSpPr>
          <a:xfrm>
            <a:off x="990600" y="3124192"/>
            <a:ext cx="2678876" cy="1816924"/>
            <a:chOff x="990600" y="3124192"/>
            <a:chExt cx="2678876" cy="1816924"/>
          </a:xfrm>
        </p:grpSpPr>
        <p:sp>
          <p:nvSpPr>
            <p:cNvPr id="2" name="Freeform: Shape 1">
              <a:extLst>
                <a:ext uri="{FF2B5EF4-FFF2-40B4-BE49-F238E27FC236}">
                  <a16:creationId xmlns:a16="http://schemas.microsoft.com/office/drawing/2014/main" id="{BAE4D622-F2ED-47E3-B0C6-A63D17D89B0E}"/>
                </a:ext>
              </a:extLst>
            </p:cNvPr>
            <p:cNvSpPr/>
            <p:nvPr/>
          </p:nvSpPr>
          <p:spPr>
            <a:xfrm>
              <a:off x="2018805" y="3124192"/>
              <a:ext cx="1650671" cy="1816924"/>
            </a:xfrm>
            <a:custGeom>
              <a:avLst/>
              <a:gdLst>
                <a:gd name="connsiteX0" fmla="*/ 1650671 w 1650671"/>
                <a:gd name="connsiteY0" fmla="*/ 0 h 1816924"/>
                <a:gd name="connsiteX1" fmla="*/ 593767 w 1650671"/>
                <a:gd name="connsiteY1" fmla="*/ 807522 h 1816924"/>
                <a:gd name="connsiteX2" fmla="*/ 0 w 1650671"/>
                <a:gd name="connsiteY2" fmla="*/ 1816924 h 1816924"/>
              </a:gdLst>
              <a:ahLst/>
              <a:cxnLst>
                <a:cxn ang="0">
                  <a:pos x="connsiteX0" y="connsiteY0"/>
                </a:cxn>
                <a:cxn ang="0">
                  <a:pos x="connsiteX1" y="connsiteY1"/>
                </a:cxn>
                <a:cxn ang="0">
                  <a:pos x="connsiteX2" y="connsiteY2"/>
                </a:cxn>
              </a:cxnLst>
              <a:rect l="l" t="t" r="r" b="b"/>
              <a:pathLst>
                <a:path w="1650671" h="1816924">
                  <a:moveTo>
                    <a:pt x="1650671" y="0"/>
                  </a:moveTo>
                  <a:cubicBezTo>
                    <a:pt x="1259775" y="252350"/>
                    <a:pt x="868879" y="504701"/>
                    <a:pt x="593767" y="807522"/>
                  </a:cubicBezTo>
                  <a:cubicBezTo>
                    <a:pt x="318655" y="1110343"/>
                    <a:pt x="159327" y="1463633"/>
                    <a:pt x="0" y="1816924"/>
                  </a:cubicBezTo>
                </a:path>
              </a:pathLst>
            </a:custGeom>
            <a:noFill/>
            <a:ln w="38100">
              <a:headEnd type="none"/>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a:extLst>
                <a:ext uri="{FF2B5EF4-FFF2-40B4-BE49-F238E27FC236}">
                  <a16:creationId xmlns:a16="http://schemas.microsoft.com/office/drawing/2014/main" id="{09C197CB-9AA2-4799-9FB9-370FE819E08E}"/>
                </a:ext>
              </a:extLst>
            </p:cNvPr>
            <p:cNvSpPr txBox="1"/>
            <p:nvPr/>
          </p:nvSpPr>
          <p:spPr>
            <a:xfrm>
              <a:off x="990600" y="3124192"/>
              <a:ext cx="2351314" cy="523220"/>
            </a:xfrm>
            <a:prstGeom prst="rect">
              <a:avLst/>
            </a:prstGeom>
            <a:noFill/>
          </p:spPr>
          <p:txBody>
            <a:bodyPr wrap="square" rtlCol="0">
              <a:spAutoFit/>
            </a:bodyPr>
            <a:lstStyle/>
            <a:p>
              <a:r>
                <a:rPr lang="en-US" altLang="zh-CN" sz="2800" dirty="0"/>
                <a:t>2 black nodes</a:t>
              </a:r>
              <a:endParaRPr lang="zh-CN" altLang="en-US" sz="2800" dirty="0"/>
            </a:p>
          </p:txBody>
        </p:sp>
      </p:grpSp>
      <p:sp>
        <p:nvSpPr>
          <p:cNvPr id="8" name="Freeform: Shape 7">
            <a:extLst>
              <a:ext uri="{FF2B5EF4-FFF2-40B4-BE49-F238E27FC236}">
                <a16:creationId xmlns:a16="http://schemas.microsoft.com/office/drawing/2014/main" id="{F639BAA8-1ABC-441F-9E90-08C1DCA6C4B0}"/>
              </a:ext>
            </a:extLst>
          </p:cNvPr>
          <p:cNvSpPr/>
          <p:nvPr/>
        </p:nvSpPr>
        <p:spPr>
          <a:xfrm>
            <a:off x="4488873" y="3479470"/>
            <a:ext cx="492764" cy="1223159"/>
          </a:xfrm>
          <a:custGeom>
            <a:avLst/>
            <a:gdLst>
              <a:gd name="connsiteX0" fmla="*/ 0 w 492764"/>
              <a:gd name="connsiteY0" fmla="*/ 0 h 1223159"/>
              <a:gd name="connsiteX1" fmla="*/ 486888 w 492764"/>
              <a:gd name="connsiteY1" fmla="*/ 498764 h 1223159"/>
              <a:gd name="connsiteX2" fmla="*/ 225631 w 492764"/>
              <a:gd name="connsiteY2" fmla="*/ 1223159 h 1223159"/>
            </a:gdLst>
            <a:ahLst/>
            <a:cxnLst>
              <a:cxn ang="0">
                <a:pos x="connsiteX0" y="connsiteY0"/>
              </a:cxn>
              <a:cxn ang="0">
                <a:pos x="connsiteX1" y="connsiteY1"/>
              </a:cxn>
              <a:cxn ang="0">
                <a:pos x="connsiteX2" y="connsiteY2"/>
              </a:cxn>
            </a:cxnLst>
            <a:rect l="l" t="t" r="r" b="b"/>
            <a:pathLst>
              <a:path w="492764" h="1223159">
                <a:moveTo>
                  <a:pt x="0" y="0"/>
                </a:moveTo>
                <a:cubicBezTo>
                  <a:pt x="224641" y="147452"/>
                  <a:pt x="449283" y="294904"/>
                  <a:pt x="486888" y="498764"/>
                </a:cubicBezTo>
                <a:cubicBezTo>
                  <a:pt x="524493" y="702624"/>
                  <a:pt x="375062" y="962891"/>
                  <a:pt x="225631" y="1223159"/>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Shape 8">
            <a:extLst>
              <a:ext uri="{FF2B5EF4-FFF2-40B4-BE49-F238E27FC236}">
                <a16:creationId xmlns:a16="http://schemas.microsoft.com/office/drawing/2014/main" id="{0E897A18-38E5-4A6B-B89D-5979B296302E}"/>
              </a:ext>
            </a:extLst>
          </p:cNvPr>
          <p:cNvSpPr/>
          <p:nvPr/>
        </p:nvSpPr>
        <p:spPr>
          <a:xfrm>
            <a:off x="3560974" y="3526971"/>
            <a:ext cx="1082278" cy="2232561"/>
          </a:xfrm>
          <a:custGeom>
            <a:avLst/>
            <a:gdLst>
              <a:gd name="connsiteX0" fmla="*/ 381634 w 1082278"/>
              <a:gd name="connsiteY0" fmla="*/ 0 h 2232561"/>
              <a:gd name="connsiteX1" fmla="*/ 1623 w 1082278"/>
              <a:gd name="connsiteY1" fmla="*/ 451263 h 2232561"/>
              <a:gd name="connsiteX2" fmla="*/ 512262 w 1082278"/>
              <a:gd name="connsiteY2" fmla="*/ 1128156 h 2232561"/>
              <a:gd name="connsiteX3" fmla="*/ 975400 w 1082278"/>
              <a:gd name="connsiteY3" fmla="*/ 1959429 h 2232561"/>
              <a:gd name="connsiteX4" fmla="*/ 1082278 w 1082278"/>
              <a:gd name="connsiteY4" fmla="*/ 2232561 h 2232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278" h="2232561">
                <a:moveTo>
                  <a:pt x="381634" y="0"/>
                </a:moveTo>
                <a:cubicBezTo>
                  <a:pt x="180743" y="131618"/>
                  <a:pt x="-20148" y="263237"/>
                  <a:pt x="1623" y="451263"/>
                </a:cubicBezTo>
                <a:cubicBezTo>
                  <a:pt x="23394" y="639289"/>
                  <a:pt x="349966" y="876795"/>
                  <a:pt x="512262" y="1128156"/>
                </a:cubicBezTo>
                <a:cubicBezTo>
                  <a:pt x="674558" y="1379517"/>
                  <a:pt x="880397" y="1775362"/>
                  <a:pt x="975400" y="1959429"/>
                </a:cubicBezTo>
                <a:cubicBezTo>
                  <a:pt x="1070403" y="2143496"/>
                  <a:pt x="1076340" y="2188028"/>
                  <a:pt x="1082278" y="2232561"/>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9">
            <a:extLst>
              <a:ext uri="{FF2B5EF4-FFF2-40B4-BE49-F238E27FC236}">
                <a16:creationId xmlns:a16="http://schemas.microsoft.com/office/drawing/2014/main" id="{0762222E-3933-48AF-90F6-B895342BD549}"/>
              </a:ext>
            </a:extLst>
          </p:cNvPr>
          <p:cNvSpPr/>
          <p:nvPr/>
        </p:nvSpPr>
        <p:spPr>
          <a:xfrm>
            <a:off x="4655127" y="3158836"/>
            <a:ext cx="1555668" cy="1543793"/>
          </a:xfrm>
          <a:custGeom>
            <a:avLst/>
            <a:gdLst>
              <a:gd name="connsiteX0" fmla="*/ 0 w 1555668"/>
              <a:gd name="connsiteY0" fmla="*/ 0 h 1543793"/>
              <a:gd name="connsiteX1" fmla="*/ 1033154 w 1555668"/>
              <a:gd name="connsiteY1" fmla="*/ 581891 h 1543793"/>
              <a:gd name="connsiteX2" fmla="*/ 1555668 w 1555668"/>
              <a:gd name="connsiteY2" fmla="*/ 1543793 h 1543793"/>
            </a:gdLst>
            <a:ahLst/>
            <a:cxnLst>
              <a:cxn ang="0">
                <a:pos x="connsiteX0" y="connsiteY0"/>
              </a:cxn>
              <a:cxn ang="0">
                <a:pos x="connsiteX1" y="connsiteY1"/>
              </a:cxn>
              <a:cxn ang="0">
                <a:pos x="connsiteX2" y="connsiteY2"/>
              </a:cxn>
            </a:cxnLst>
            <a:rect l="l" t="t" r="r" b="b"/>
            <a:pathLst>
              <a:path w="1555668" h="1543793">
                <a:moveTo>
                  <a:pt x="0" y="0"/>
                </a:moveTo>
                <a:cubicBezTo>
                  <a:pt x="386938" y="162296"/>
                  <a:pt x="773876" y="324592"/>
                  <a:pt x="1033154" y="581891"/>
                </a:cubicBezTo>
                <a:cubicBezTo>
                  <a:pt x="1292432" y="839190"/>
                  <a:pt x="1452749" y="1371601"/>
                  <a:pt x="1555668" y="1543793"/>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10">
            <a:extLst>
              <a:ext uri="{FF2B5EF4-FFF2-40B4-BE49-F238E27FC236}">
                <a16:creationId xmlns:a16="http://schemas.microsoft.com/office/drawing/2014/main" id="{7B6C3EDC-44E1-4AAD-BB8C-D0EA0B93C776}"/>
              </a:ext>
            </a:extLst>
          </p:cNvPr>
          <p:cNvSpPr/>
          <p:nvPr/>
        </p:nvSpPr>
        <p:spPr>
          <a:xfrm>
            <a:off x="3206317" y="3325091"/>
            <a:ext cx="570036" cy="2256312"/>
          </a:xfrm>
          <a:custGeom>
            <a:avLst/>
            <a:gdLst>
              <a:gd name="connsiteX0" fmla="*/ 570036 w 570036"/>
              <a:gd name="connsiteY0" fmla="*/ 0 h 2256312"/>
              <a:gd name="connsiteX1" fmla="*/ 21 w 570036"/>
              <a:gd name="connsiteY1" fmla="*/ 451262 h 2256312"/>
              <a:gd name="connsiteX2" fmla="*/ 546286 w 570036"/>
              <a:gd name="connsiteY2" fmla="*/ 1306286 h 2256312"/>
              <a:gd name="connsiteX3" fmla="*/ 35647 w 570036"/>
              <a:gd name="connsiteY3" fmla="*/ 2256312 h 2256312"/>
            </a:gdLst>
            <a:ahLst/>
            <a:cxnLst>
              <a:cxn ang="0">
                <a:pos x="connsiteX0" y="connsiteY0"/>
              </a:cxn>
              <a:cxn ang="0">
                <a:pos x="connsiteX1" y="connsiteY1"/>
              </a:cxn>
              <a:cxn ang="0">
                <a:pos x="connsiteX2" y="connsiteY2"/>
              </a:cxn>
              <a:cxn ang="0">
                <a:pos x="connsiteX3" y="connsiteY3"/>
              </a:cxn>
            </a:cxnLst>
            <a:rect l="l" t="t" r="r" b="b"/>
            <a:pathLst>
              <a:path w="570036" h="2256312">
                <a:moveTo>
                  <a:pt x="570036" y="0"/>
                </a:moveTo>
                <a:cubicBezTo>
                  <a:pt x="287007" y="116774"/>
                  <a:pt x="3979" y="233548"/>
                  <a:pt x="21" y="451262"/>
                </a:cubicBezTo>
                <a:cubicBezTo>
                  <a:pt x="-3937" y="668976"/>
                  <a:pt x="540348" y="1005444"/>
                  <a:pt x="546286" y="1306286"/>
                </a:cubicBezTo>
                <a:cubicBezTo>
                  <a:pt x="552224" y="1607128"/>
                  <a:pt x="293935" y="1931720"/>
                  <a:pt x="35647" y="2256312"/>
                </a:cubicBez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976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Red-Black Tree ">
            <a:extLst>
              <a:ext uri="{FF2B5EF4-FFF2-40B4-BE49-F238E27FC236}">
                <a16:creationId xmlns:a16="http://schemas.microsoft.com/office/drawing/2014/main" id="{7B8C032A-6DE9-4987-87A5-5709F80528B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a:extLst>
              <a:ext uri="{FF2B5EF4-FFF2-40B4-BE49-F238E27FC236}">
                <a16:creationId xmlns:a16="http://schemas.microsoft.com/office/drawing/2014/main" id="{9E9B89DF-080E-43AD-A1BE-DF120F38459F}"/>
              </a:ext>
            </a:extLst>
          </p:cNvPr>
          <p:cNvSpPr txBox="1">
            <a:spLocks noChangeAspect="1" noChangeArrowheads="1"/>
          </p:cNvSpPr>
          <p:nvPr/>
        </p:nvSpPr>
        <p:spPr bwMode="auto">
          <a:xfrm>
            <a:off x="685800" y="460376"/>
            <a:ext cx="10515600"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oto Sans SC Medium" panose="020B0600000000000000" pitchFamily="34" charset="-122"/>
                <a:ea typeface="Noto Sans SC Medium" panose="020B06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oto Sans SC Medium" panose="020B0600000000000000" pitchFamily="34" charset="-122"/>
                <a:ea typeface="Noto Sans SC Medium" panose="020B06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oto Sans SC Medium" panose="020B0600000000000000" pitchFamily="34" charset="-122"/>
                <a:ea typeface="Noto Sans SC Medium" panose="020B06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oto Sans SC Medium" panose="020B0600000000000000" pitchFamily="34" charset="-122"/>
                <a:ea typeface="Noto Sans SC Medium" panose="020B06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oto Sans SC Medium" panose="020B0600000000000000" pitchFamily="34" charset="-122"/>
                <a:ea typeface="Noto Sans SC Medium" panose="020B06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altLang="zh-CN" dirty="0">
                <a:solidFill>
                  <a:srgbClr val="000000"/>
                </a:solidFill>
                <a:latin typeface="Times" panose="02020603050405020304" pitchFamily="18" charset="0"/>
              </a:rPr>
              <a:t>4. </a:t>
            </a:r>
            <a:r>
              <a:rPr lang="en-US" altLang="zh-CN" dirty="0"/>
              <a:t>The height of the red-black tree is at most </a:t>
            </a:r>
            <a:endParaRPr lang="en-US" altLang="zh-CN" dirty="0">
              <a:solidFill>
                <a:srgbClr val="292929"/>
              </a:solidFill>
            </a:endParaRPr>
          </a:p>
        </p:txBody>
      </p:sp>
      <p:pic>
        <p:nvPicPr>
          <p:cNvPr id="3" name="图片 2">
            <a:extLst>
              <a:ext uri="{FF2B5EF4-FFF2-40B4-BE49-F238E27FC236}">
                <a16:creationId xmlns:a16="http://schemas.microsoft.com/office/drawing/2014/main" id="{378BBAAD-3980-4B27-9190-C8C46A423AFA}"/>
              </a:ext>
            </a:extLst>
          </p:cNvPr>
          <p:cNvPicPr>
            <a:picLocks noChangeAspect="1"/>
          </p:cNvPicPr>
          <p:nvPr/>
        </p:nvPicPr>
        <p:blipFill>
          <a:blip r:embed="rId2"/>
          <a:stretch>
            <a:fillRect/>
          </a:stretch>
        </p:blipFill>
        <p:spPr>
          <a:xfrm>
            <a:off x="4702175" y="910043"/>
            <a:ext cx="3400426" cy="764316"/>
          </a:xfrm>
          <a:prstGeom prst="rect">
            <a:avLst/>
          </a:prstGeom>
        </p:spPr>
      </p:pic>
      <p:pic>
        <p:nvPicPr>
          <p:cNvPr id="17410" name="Picture 2" descr="Image for post">
            <a:extLst>
              <a:ext uri="{FF2B5EF4-FFF2-40B4-BE49-F238E27FC236}">
                <a16:creationId xmlns:a16="http://schemas.microsoft.com/office/drawing/2014/main" id="{73E7329F-A7D5-4B49-9FE9-84569E88B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2124026"/>
            <a:ext cx="5669074" cy="365340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95DF91E5-6658-470E-A6D6-60BCDD06592C}"/>
              </a:ext>
            </a:extLst>
          </p:cNvPr>
          <p:cNvSpPr txBox="1"/>
          <p:nvPr/>
        </p:nvSpPr>
        <p:spPr>
          <a:xfrm>
            <a:off x="8102601" y="4999771"/>
            <a:ext cx="1657416" cy="523220"/>
          </a:xfrm>
          <a:prstGeom prst="rect">
            <a:avLst/>
          </a:prstGeom>
          <a:noFill/>
        </p:spPr>
        <p:txBody>
          <a:bodyPr wrap="square" rtlCol="0">
            <a:spAutoFit/>
          </a:bodyPr>
          <a:lstStyle/>
          <a:p>
            <a:r>
              <a:rPr lang="en-US" altLang="zh-CN" sz="2800" dirty="0"/>
              <a:t>h(25)=1</a:t>
            </a:r>
            <a:endParaRPr lang="zh-CN" altLang="en-US" sz="2800" dirty="0"/>
          </a:p>
        </p:txBody>
      </p:sp>
      <p:sp>
        <p:nvSpPr>
          <p:cNvPr id="9" name="文本框 8">
            <a:extLst>
              <a:ext uri="{FF2B5EF4-FFF2-40B4-BE49-F238E27FC236}">
                <a16:creationId xmlns:a16="http://schemas.microsoft.com/office/drawing/2014/main" id="{AC42D632-F0A1-4250-A416-D0331FBA6945}"/>
              </a:ext>
            </a:extLst>
          </p:cNvPr>
          <p:cNvSpPr txBox="1"/>
          <p:nvPr/>
        </p:nvSpPr>
        <p:spPr>
          <a:xfrm>
            <a:off x="8102601" y="4120913"/>
            <a:ext cx="1657416" cy="523220"/>
          </a:xfrm>
          <a:prstGeom prst="rect">
            <a:avLst/>
          </a:prstGeom>
          <a:noFill/>
        </p:spPr>
        <p:txBody>
          <a:bodyPr wrap="square" rtlCol="0">
            <a:spAutoFit/>
          </a:bodyPr>
          <a:lstStyle/>
          <a:p>
            <a:r>
              <a:rPr lang="en-US" altLang="zh-CN" sz="2800" dirty="0"/>
              <a:t>h(18)=2</a:t>
            </a:r>
            <a:endParaRPr lang="zh-CN" altLang="en-US" sz="2800" dirty="0"/>
          </a:p>
        </p:txBody>
      </p:sp>
      <p:sp>
        <p:nvSpPr>
          <p:cNvPr id="10" name="文本框 9">
            <a:extLst>
              <a:ext uri="{FF2B5EF4-FFF2-40B4-BE49-F238E27FC236}">
                <a16:creationId xmlns:a16="http://schemas.microsoft.com/office/drawing/2014/main" id="{C5ED6388-4C69-4360-925F-8043D23BF68E}"/>
              </a:ext>
            </a:extLst>
          </p:cNvPr>
          <p:cNvSpPr txBox="1"/>
          <p:nvPr/>
        </p:nvSpPr>
        <p:spPr>
          <a:xfrm>
            <a:off x="8083351" y="3187341"/>
            <a:ext cx="1657416" cy="523220"/>
          </a:xfrm>
          <a:prstGeom prst="rect">
            <a:avLst/>
          </a:prstGeom>
          <a:noFill/>
        </p:spPr>
        <p:txBody>
          <a:bodyPr wrap="square" rtlCol="0">
            <a:spAutoFit/>
          </a:bodyPr>
          <a:lstStyle/>
          <a:p>
            <a:r>
              <a:rPr lang="en-US" altLang="zh-CN" sz="2800" dirty="0"/>
              <a:t>h(17)=3</a:t>
            </a:r>
            <a:endParaRPr lang="zh-CN" altLang="en-US" sz="2800" dirty="0"/>
          </a:p>
        </p:txBody>
      </p:sp>
      <p:sp>
        <p:nvSpPr>
          <p:cNvPr id="11" name="文本框 10">
            <a:extLst>
              <a:ext uri="{FF2B5EF4-FFF2-40B4-BE49-F238E27FC236}">
                <a16:creationId xmlns:a16="http://schemas.microsoft.com/office/drawing/2014/main" id="{58FD9333-4E16-4405-A5A6-698F14EF7236}"/>
              </a:ext>
            </a:extLst>
          </p:cNvPr>
          <p:cNvSpPr txBox="1"/>
          <p:nvPr/>
        </p:nvSpPr>
        <p:spPr>
          <a:xfrm>
            <a:off x="8083351" y="2250888"/>
            <a:ext cx="1657416" cy="523220"/>
          </a:xfrm>
          <a:prstGeom prst="rect">
            <a:avLst/>
          </a:prstGeom>
          <a:noFill/>
        </p:spPr>
        <p:txBody>
          <a:bodyPr wrap="square" rtlCol="0">
            <a:spAutoFit/>
          </a:bodyPr>
          <a:lstStyle/>
          <a:p>
            <a:r>
              <a:rPr lang="en-US" altLang="zh-CN" sz="2800" dirty="0"/>
              <a:t>h(8)=4</a:t>
            </a:r>
            <a:endParaRPr lang="zh-CN" altLang="en-US" sz="2800" dirty="0"/>
          </a:p>
        </p:txBody>
      </p:sp>
      <p:sp>
        <p:nvSpPr>
          <p:cNvPr id="12" name="文本框 11">
            <a:extLst>
              <a:ext uri="{FF2B5EF4-FFF2-40B4-BE49-F238E27FC236}">
                <a16:creationId xmlns:a16="http://schemas.microsoft.com/office/drawing/2014/main" id="{D584CC2C-143E-4B9C-8F43-E772819DB59F}"/>
              </a:ext>
            </a:extLst>
          </p:cNvPr>
          <p:cNvSpPr txBox="1"/>
          <p:nvPr/>
        </p:nvSpPr>
        <p:spPr>
          <a:xfrm>
            <a:off x="8931309" y="1385036"/>
            <a:ext cx="1225882" cy="523220"/>
          </a:xfrm>
          <a:prstGeom prst="rect">
            <a:avLst/>
          </a:prstGeom>
          <a:noFill/>
        </p:spPr>
        <p:txBody>
          <a:bodyPr wrap="square" rtlCol="0">
            <a:spAutoFit/>
          </a:bodyPr>
          <a:lstStyle/>
          <a:p>
            <a:r>
              <a:rPr lang="en-US" altLang="zh-CN" sz="2800" dirty="0"/>
              <a:t>n=6</a:t>
            </a:r>
            <a:endParaRPr lang="zh-CN" altLang="en-US" sz="2800" dirty="0"/>
          </a:p>
        </p:txBody>
      </p:sp>
      <p:sp>
        <p:nvSpPr>
          <p:cNvPr id="13" name="文本框 12">
            <a:extLst>
              <a:ext uri="{FF2B5EF4-FFF2-40B4-BE49-F238E27FC236}">
                <a16:creationId xmlns:a16="http://schemas.microsoft.com/office/drawing/2014/main" id="{FBDD4FA8-A19C-4945-9BE1-C756CF076448}"/>
              </a:ext>
            </a:extLst>
          </p:cNvPr>
          <p:cNvSpPr txBox="1"/>
          <p:nvPr/>
        </p:nvSpPr>
        <p:spPr>
          <a:xfrm>
            <a:off x="3251601" y="6092348"/>
            <a:ext cx="5383997" cy="523220"/>
          </a:xfrm>
          <a:prstGeom prst="rect">
            <a:avLst/>
          </a:prstGeom>
          <a:noFill/>
        </p:spPr>
        <p:txBody>
          <a:bodyPr wrap="square" rtlCol="0">
            <a:spAutoFit/>
          </a:bodyPr>
          <a:lstStyle/>
          <a:p>
            <a:r>
              <a:rPr lang="en-US" altLang="zh-CN" sz="2800" dirty="0"/>
              <a:t>h(8)=4&lt;=2log</a:t>
            </a:r>
            <a:r>
              <a:rPr lang="en-US" altLang="zh-CN" sz="2800" baseline="-25000" dirty="0"/>
              <a:t>2</a:t>
            </a:r>
            <a:r>
              <a:rPr lang="en-US" altLang="zh-CN" sz="2800" dirty="0"/>
              <a:t>(n+1)= 2log</a:t>
            </a:r>
            <a:r>
              <a:rPr lang="en-US" altLang="zh-CN" sz="2800" baseline="-25000" dirty="0"/>
              <a:t>2</a:t>
            </a:r>
            <a:r>
              <a:rPr lang="en-US" altLang="zh-CN" sz="2800" dirty="0"/>
              <a:t>(6+1)</a:t>
            </a:r>
            <a:endParaRPr lang="zh-CN" altLang="en-US" sz="2800" dirty="0"/>
          </a:p>
        </p:txBody>
      </p:sp>
    </p:spTree>
    <p:extLst>
      <p:ext uri="{BB962C8B-B14F-4D97-AF65-F5344CB8AC3E}">
        <p14:creationId xmlns:p14="http://schemas.microsoft.com/office/powerpoint/2010/main" val="15654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P spid="1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4D77-68E3-4CB2-A018-4AF397D8BA22}"/>
              </a:ext>
            </a:extLst>
          </p:cNvPr>
          <p:cNvSpPr>
            <a:spLocks noGrp="1"/>
          </p:cNvSpPr>
          <p:nvPr>
            <p:ph type="title"/>
          </p:nvPr>
        </p:nvSpPr>
        <p:spPr/>
        <p:txBody>
          <a:bodyPr/>
          <a:lstStyle/>
          <a:p>
            <a:r>
              <a:rPr lang="en-US" altLang="zh-CN" dirty="0"/>
              <a:t>To Proof</a:t>
            </a:r>
            <a:endParaRPr lang="zh-CN" altLang="en-US" dirty="0"/>
          </a:p>
        </p:txBody>
      </p:sp>
      <p:sp>
        <p:nvSpPr>
          <p:cNvPr id="3" name="Content Placeholder 2">
            <a:extLst>
              <a:ext uri="{FF2B5EF4-FFF2-40B4-BE49-F238E27FC236}">
                <a16:creationId xmlns:a16="http://schemas.microsoft.com/office/drawing/2014/main" id="{AE6EF92E-61E7-4149-968D-7237FE481E31}"/>
              </a:ext>
            </a:extLst>
          </p:cNvPr>
          <p:cNvSpPr>
            <a:spLocks noGrp="1"/>
          </p:cNvSpPr>
          <p:nvPr>
            <p:ph idx="1"/>
          </p:nvPr>
        </p:nvSpPr>
        <p:spPr/>
        <p:txBody>
          <a:bodyPr/>
          <a:lstStyle/>
          <a:p>
            <a:r>
              <a:rPr lang="en-US" altLang="zh-CN" dirty="0"/>
              <a:t>The height of the red-black tree is at most </a:t>
            </a:r>
            <a:endParaRPr lang="zh-CN" altLang="en-US" dirty="0"/>
          </a:p>
        </p:txBody>
      </p:sp>
      <p:pic>
        <p:nvPicPr>
          <p:cNvPr id="5" name="图片 2">
            <a:extLst>
              <a:ext uri="{FF2B5EF4-FFF2-40B4-BE49-F238E27FC236}">
                <a16:creationId xmlns:a16="http://schemas.microsoft.com/office/drawing/2014/main" id="{E1BEED64-15B4-4A0E-84F7-32CC9B4CF90E}"/>
              </a:ext>
            </a:extLst>
          </p:cNvPr>
          <p:cNvPicPr>
            <a:picLocks noChangeAspect="1"/>
          </p:cNvPicPr>
          <p:nvPr/>
        </p:nvPicPr>
        <p:blipFill>
          <a:blip r:embed="rId2"/>
          <a:stretch>
            <a:fillRect/>
          </a:stretch>
        </p:blipFill>
        <p:spPr>
          <a:xfrm>
            <a:off x="2942648" y="2870461"/>
            <a:ext cx="3400426" cy="764316"/>
          </a:xfrm>
          <a:prstGeom prst="rect">
            <a:avLst/>
          </a:prstGeom>
        </p:spPr>
      </p:pic>
    </p:spTree>
    <p:extLst>
      <p:ext uri="{BB962C8B-B14F-4D97-AF65-F5344CB8AC3E}">
        <p14:creationId xmlns:p14="http://schemas.microsoft.com/office/powerpoint/2010/main" val="8420675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Red-Black Tree ">
            <a:extLst>
              <a:ext uri="{FF2B5EF4-FFF2-40B4-BE49-F238E27FC236}">
                <a16:creationId xmlns:a16="http://schemas.microsoft.com/office/drawing/2014/main" id="{7B8C032A-6DE9-4987-87A5-5709F80528B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a:extLst>
              <a:ext uri="{FF2B5EF4-FFF2-40B4-BE49-F238E27FC236}">
                <a16:creationId xmlns:a16="http://schemas.microsoft.com/office/drawing/2014/main" id="{6929D98D-B12C-425D-99F4-AE283F5C9E1A}"/>
              </a:ext>
            </a:extLst>
          </p:cNvPr>
          <p:cNvSpPr>
            <a:spLocks noGrp="1" noChangeAspect="1" noChangeArrowheads="1"/>
          </p:cNvSpPr>
          <p:nvPr>
            <p:ph idx="1"/>
          </p:nvPr>
        </p:nvSpPr>
        <p:spPr bwMode="auto">
          <a:xfrm>
            <a:off x="685800" y="460376"/>
            <a:ext cx="10515600"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r>
              <a:rPr lang="en-US" altLang="zh-CN" b="1" i="0" dirty="0">
                <a:solidFill>
                  <a:srgbClr val="00B0F0"/>
                </a:solidFill>
                <a:effectLst/>
                <a:latin typeface="Noto Sans" panose="020B0502040504020204" pitchFamily="34" charset="0"/>
              </a:rPr>
              <a:t>Black Height </a:t>
            </a:r>
            <a:r>
              <a:rPr lang="en-US" altLang="zh-CN" b="0" i="0" dirty="0">
                <a:solidFill>
                  <a:srgbClr val="333333"/>
                </a:solidFill>
                <a:effectLst/>
                <a:latin typeface="Noto Sans" panose="020B0502040504020204" pitchFamily="34" charset="0"/>
              </a:rPr>
              <a:t>: </a:t>
            </a:r>
            <a:r>
              <a:rPr lang="en-US" altLang="zh-CN" dirty="0"/>
              <a:t>the number of black nodes on any simple path from a node </a:t>
            </a:r>
            <a:r>
              <a:rPr lang="en-US" altLang="zh-CN" i="1" dirty="0"/>
              <a:t>x</a:t>
            </a:r>
            <a:r>
              <a:rPr lang="en-US" altLang="zh-CN" dirty="0"/>
              <a:t> (not including it) to a leaf</a:t>
            </a:r>
            <a:endParaRPr lang="en-US" altLang="zh-CN" b="0" i="0" dirty="0">
              <a:solidFill>
                <a:srgbClr val="333333"/>
              </a:solidFill>
              <a:effectLst/>
              <a:latin typeface="Noto Sans" panose="020B0502040504020204" pitchFamily="34" charset="0"/>
            </a:endParaRPr>
          </a:p>
        </p:txBody>
      </p:sp>
      <p:pic>
        <p:nvPicPr>
          <p:cNvPr id="7" name="图片 6">
            <a:extLst>
              <a:ext uri="{FF2B5EF4-FFF2-40B4-BE49-F238E27FC236}">
                <a16:creationId xmlns:a16="http://schemas.microsoft.com/office/drawing/2014/main" id="{D18D23BF-5247-45D8-BFD8-8F53B9F29FDA}"/>
              </a:ext>
            </a:extLst>
          </p:cNvPr>
          <p:cNvPicPr>
            <a:picLocks noChangeAspect="1"/>
          </p:cNvPicPr>
          <p:nvPr/>
        </p:nvPicPr>
        <p:blipFill>
          <a:blip r:embed="rId2"/>
          <a:stretch>
            <a:fillRect/>
          </a:stretch>
        </p:blipFill>
        <p:spPr>
          <a:xfrm>
            <a:off x="1251284" y="1845425"/>
            <a:ext cx="10369216" cy="4761750"/>
          </a:xfrm>
          <a:prstGeom prst="rect">
            <a:avLst/>
          </a:prstGeom>
        </p:spPr>
      </p:pic>
      <p:sp>
        <p:nvSpPr>
          <p:cNvPr id="2" name="文本框 1">
            <a:extLst>
              <a:ext uri="{FF2B5EF4-FFF2-40B4-BE49-F238E27FC236}">
                <a16:creationId xmlns:a16="http://schemas.microsoft.com/office/drawing/2014/main" id="{F007E218-5798-4B23-B0C0-B0EE281C5390}"/>
              </a:ext>
            </a:extLst>
          </p:cNvPr>
          <p:cNvSpPr txBox="1"/>
          <p:nvPr/>
        </p:nvSpPr>
        <p:spPr>
          <a:xfrm>
            <a:off x="2974206" y="4427622"/>
            <a:ext cx="1058779" cy="523220"/>
          </a:xfrm>
          <a:prstGeom prst="rect">
            <a:avLst/>
          </a:prstGeom>
          <a:noFill/>
        </p:spPr>
        <p:txBody>
          <a:bodyPr wrap="square" rtlCol="0">
            <a:spAutoFit/>
          </a:bodyPr>
          <a:lstStyle/>
          <a:p>
            <a:r>
              <a:rPr lang="en-US" altLang="zh-CN" sz="2800" dirty="0">
                <a:latin typeface="Noto Sans SC Medium" panose="020B0600000000000000" pitchFamily="34" charset="-122"/>
                <a:ea typeface="Noto Sans SC Medium" panose="020B0600000000000000" pitchFamily="34" charset="-122"/>
              </a:rPr>
              <a:t>bh=0</a:t>
            </a:r>
            <a:endParaRPr lang="zh-CN" altLang="en-US" sz="2800" dirty="0">
              <a:latin typeface="Noto Sans SC Medium" panose="020B0600000000000000" pitchFamily="34" charset="-122"/>
              <a:ea typeface="Noto Sans SC Medium" panose="020B0600000000000000" pitchFamily="34" charset="-122"/>
            </a:endParaRPr>
          </a:p>
        </p:txBody>
      </p:sp>
      <p:sp>
        <p:nvSpPr>
          <p:cNvPr id="12" name="文本框 11">
            <a:extLst>
              <a:ext uri="{FF2B5EF4-FFF2-40B4-BE49-F238E27FC236}">
                <a16:creationId xmlns:a16="http://schemas.microsoft.com/office/drawing/2014/main" id="{7B6748BB-2449-44EE-A469-C5FC45025DE6}"/>
              </a:ext>
            </a:extLst>
          </p:cNvPr>
          <p:cNvSpPr txBox="1"/>
          <p:nvPr/>
        </p:nvSpPr>
        <p:spPr>
          <a:xfrm>
            <a:off x="4306118" y="6066395"/>
            <a:ext cx="1058779" cy="523220"/>
          </a:xfrm>
          <a:prstGeom prst="rect">
            <a:avLst/>
          </a:prstGeom>
          <a:noFill/>
        </p:spPr>
        <p:txBody>
          <a:bodyPr wrap="square" rtlCol="0">
            <a:spAutoFit/>
          </a:bodyPr>
          <a:lstStyle/>
          <a:p>
            <a:r>
              <a:rPr lang="en-US" altLang="zh-CN" sz="2800" dirty="0">
                <a:latin typeface="Noto Sans SC Medium" panose="020B0600000000000000" pitchFamily="34" charset="-122"/>
                <a:ea typeface="Noto Sans SC Medium" panose="020B0600000000000000" pitchFamily="34" charset="-122"/>
              </a:rPr>
              <a:t>bh=0</a:t>
            </a:r>
            <a:endParaRPr lang="zh-CN" altLang="en-US" sz="2800" dirty="0">
              <a:latin typeface="Noto Sans SC Medium" panose="020B0600000000000000" pitchFamily="34" charset="-122"/>
              <a:ea typeface="Noto Sans SC Medium" panose="020B0600000000000000" pitchFamily="34" charset="-122"/>
            </a:endParaRPr>
          </a:p>
        </p:txBody>
      </p:sp>
      <p:sp>
        <p:nvSpPr>
          <p:cNvPr id="13" name="文本框 12">
            <a:extLst>
              <a:ext uri="{FF2B5EF4-FFF2-40B4-BE49-F238E27FC236}">
                <a16:creationId xmlns:a16="http://schemas.microsoft.com/office/drawing/2014/main" id="{318CBE08-7C9E-4EC2-B707-147AF572C32D}"/>
              </a:ext>
            </a:extLst>
          </p:cNvPr>
          <p:cNvSpPr txBox="1"/>
          <p:nvPr/>
        </p:nvSpPr>
        <p:spPr>
          <a:xfrm>
            <a:off x="1379420" y="3601453"/>
            <a:ext cx="1058779" cy="523220"/>
          </a:xfrm>
          <a:prstGeom prst="rect">
            <a:avLst/>
          </a:prstGeom>
          <a:noFill/>
        </p:spPr>
        <p:txBody>
          <a:bodyPr wrap="square" rtlCol="0">
            <a:spAutoFit/>
          </a:bodyPr>
          <a:lstStyle/>
          <a:p>
            <a:r>
              <a:rPr lang="en-US" altLang="zh-CN" sz="2800" dirty="0">
                <a:latin typeface="Noto Sans SC Medium" panose="020B0600000000000000" pitchFamily="34" charset="-122"/>
                <a:ea typeface="Noto Sans SC Medium" panose="020B0600000000000000" pitchFamily="34" charset="-122"/>
              </a:rPr>
              <a:t>bh=1</a:t>
            </a:r>
            <a:endParaRPr lang="zh-CN" altLang="en-US" sz="2800" dirty="0">
              <a:latin typeface="Noto Sans SC Medium" panose="020B0600000000000000" pitchFamily="34" charset="-122"/>
              <a:ea typeface="Noto Sans SC Medium" panose="020B0600000000000000" pitchFamily="34" charset="-122"/>
            </a:endParaRPr>
          </a:p>
        </p:txBody>
      </p:sp>
      <p:sp>
        <p:nvSpPr>
          <p:cNvPr id="14" name="文本框 13">
            <a:extLst>
              <a:ext uri="{FF2B5EF4-FFF2-40B4-BE49-F238E27FC236}">
                <a16:creationId xmlns:a16="http://schemas.microsoft.com/office/drawing/2014/main" id="{985E868A-F66E-4CC2-A89D-CE65C48D813F}"/>
              </a:ext>
            </a:extLst>
          </p:cNvPr>
          <p:cNvSpPr txBox="1"/>
          <p:nvPr/>
        </p:nvSpPr>
        <p:spPr>
          <a:xfrm>
            <a:off x="5091764" y="3694300"/>
            <a:ext cx="1058779" cy="523220"/>
          </a:xfrm>
          <a:prstGeom prst="rect">
            <a:avLst/>
          </a:prstGeom>
          <a:noFill/>
        </p:spPr>
        <p:txBody>
          <a:bodyPr wrap="square" rtlCol="0">
            <a:spAutoFit/>
          </a:bodyPr>
          <a:lstStyle/>
          <a:p>
            <a:r>
              <a:rPr lang="en-US" altLang="zh-CN" sz="2800" dirty="0">
                <a:latin typeface="Noto Sans SC Medium" panose="020B0600000000000000" pitchFamily="34" charset="-122"/>
                <a:ea typeface="Noto Sans SC Medium" panose="020B0600000000000000" pitchFamily="34" charset="-122"/>
              </a:rPr>
              <a:t>bh=1</a:t>
            </a:r>
            <a:endParaRPr lang="zh-CN" altLang="en-US" sz="2800" dirty="0">
              <a:latin typeface="Noto Sans SC Medium" panose="020B0600000000000000" pitchFamily="34" charset="-122"/>
              <a:ea typeface="Noto Sans SC Medium" panose="020B0600000000000000" pitchFamily="34" charset="-122"/>
            </a:endParaRPr>
          </a:p>
        </p:txBody>
      </p:sp>
      <p:sp>
        <p:nvSpPr>
          <p:cNvPr id="15" name="文本框 14">
            <a:extLst>
              <a:ext uri="{FF2B5EF4-FFF2-40B4-BE49-F238E27FC236}">
                <a16:creationId xmlns:a16="http://schemas.microsoft.com/office/drawing/2014/main" id="{B56FF405-5F1D-4F1A-AA47-0A087ECF19AF}"/>
              </a:ext>
            </a:extLst>
          </p:cNvPr>
          <p:cNvSpPr txBox="1"/>
          <p:nvPr/>
        </p:nvSpPr>
        <p:spPr>
          <a:xfrm>
            <a:off x="6558413" y="3435096"/>
            <a:ext cx="1058779" cy="523220"/>
          </a:xfrm>
          <a:prstGeom prst="rect">
            <a:avLst/>
          </a:prstGeom>
          <a:noFill/>
        </p:spPr>
        <p:txBody>
          <a:bodyPr wrap="square" rtlCol="0">
            <a:spAutoFit/>
          </a:bodyPr>
          <a:lstStyle/>
          <a:p>
            <a:r>
              <a:rPr lang="en-US" altLang="zh-CN" sz="2800" dirty="0">
                <a:latin typeface="Noto Sans SC Medium" panose="020B0600000000000000" pitchFamily="34" charset="-122"/>
                <a:ea typeface="Noto Sans SC Medium" panose="020B0600000000000000" pitchFamily="34" charset="-122"/>
              </a:rPr>
              <a:t>bh=1</a:t>
            </a:r>
            <a:endParaRPr lang="zh-CN" altLang="en-US" sz="2800" dirty="0">
              <a:latin typeface="Noto Sans SC Medium" panose="020B0600000000000000" pitchFamily="34" charset="-122"/>
              <a:ea typeface="Noto Sans SC Medium" panose="020B0600000000000000" pitchFamily="34" charset="-122"/>
            </a:endParaRPr>
          </a:p>
        </p:txBody>
      </p:sp>
      <p:sp>
        <p:nvSpPr>
          <p:cNvPr id="16" name="文本框 15">
            <a:extLst>
              <a:ext uri="{FF2B5EF4-FFF2-40B4-BE49-F238E27FC236}">
                <a16:creationId xmlns:a16="http://schemas.microsoft.com/office/drawing/2014/main" id="{0A58D657-D885-4F86-8284-FD0CB3D44997}"/>
              </a:ext>
            </a:extLst>
          </p:cNvPr>
          <p:cNvSpPr txBox="1"/>
          <p:nvPr/>
        </p:nvSpPr>
        <p:spPr>
          <a:xfrm>
            <a:off x="8083616" y="4466124"/>
            <a:ext cx="1058779" cy="523220"/>
          </a:xfrm>
          <a:prstGeom prst="rect">
            <a:avLst/>
          </a:prstGeom>
          <a:noFill/>
        </p:spPr>
        <p:txBody>
          <a:bodyPr wrap="square" rtlCol="0">
            <a:spAutoFit/>
          </a:bodyPr>
          <a:lstStyle/>
          <a:p>
            <a:r>
              <a:rPr lang="en-US" altLang="zh-CN" sz="2800" dirty="0">
                <a:latin typeface="Noto Sans SC Medium" panose="020B0600000000000000" pitchFamily="34" charset="-122"/>
                <a:ea typeface="Noto Sans SC Medium" panose="020B0600000000000000" pitchFamily="34" charset="-122"/>
              </a:rPr>
              <a:t>bh=0</a:t>
            </a:r>
            <a:endParaRPr lang="zh-CN" altLang="en-US" sz="2800" dirty="0">
              <a:latin typeface="Noto Sans SC Medium" panose="020B0600000000000000" pitchFamily="34" charset="-122"/>
              <a:ea typeface="Noto Sans SC Medium" panose="020B0600000000000000" pitchFamily="34" charset="-122"/>
            </a:endParaRPr>
          </a:p>
        </p:txBody>
      </p:sp>
      <p:sp>
        <p:nvSpPr>
          <p:cNvPr id="17" name="文本框 16">
            <a:extLst>
              <a:ext uri="{FF2B5EF4-FFF2-40B4-BE49-F238E27FC236}">
                <a16:creationId xmlns:a16="http://schemas.microsoft.com/office/drawing/2014/main" id="{D9A448C8-C05F-47E5-BD72-8C6775BEBA24}"/>
              </a:ext>
            </a:extLst>
          </p:cNvPr>
          <p:cNvSpPr txBox="1"/>
          <p:nvPr/>
        </p:nvSpPr>
        <p:spPr>
          <a:xfrm>
            <a:off x="10561721" y="4461323"/>
            <a:ext cx="1058779" cy="523220"/>
          </a:xfrm>
          <a:prstGeom prst="rect">
            <a:avLst/>
          </a:prstGeom>
          <a:noFill/>
        </p:spPr>
        <p:txBody>
          <a:bodyPr wrap="square" rtlCol="0">
            <a:spAutoFit/>
          </a:bodyPr>
          <a:lstStyle/>
          <a:p>
            <a:r>
              <a:rPr lang="en-US" altLang="zh-CN" sz="2800" dirty="0">
                <a:latin typeface="Noto Sans SC Medium" panose="020B0600000000000000" pitchFamily="34" charset="-122"/>
                <a:ea typeface="Noto Sans SC Medium" panose="020B0600000000000000" pitchFamily="34" charset="-122"/>
              </a:rPr>
              <a:t>bh=0</a:t>
            </a:r>
            <a:endParaRPr lang="zh-CN" altLang="en-US" sz="2800" dirty="0">
              <a:latin typeface="Noto Sans SC Medium" panose="020B0600000000000000" pitchFamily="34" charset="-122"/>
              <a:ea typeface="Noto Sans SC Medium" panose="020B0600000000000000" pitchFamily="34" charset="-122"/>
            </a:endParaRPr>
          </a:p>
        </p:txBody>
      </p:sp>
      <p:sp>
        <p:nvSpPr>
          <p:cNvPr id="18" name="文本框 17">
            <a:extLst>
              <a:ext uri="{FF2B5EF4-FFF2-40B4-BE49-F238E27FC236}">
                <a16:creationId xmlns:a16="http://schemas.microsoft.com/office/drawing/2014/main" id="{4618C12B-50EB-4C03-A410-5B5E24F43057}"/>
              </a:ext>
            </a:extLst>
          </p:cNvPr>
          <p:cNvSpPr txBox="1"/>
          <p:nvPr/>
        </p:nvSpPr>
        <p:spPr>
          <a:xfrm>
            <a:off x="10142621" y="3742878"/>
            <a:ext cx="1058779" cy="523220"/>
          </a:xfrm>
          <a:prstGeom prst="rect">
            <a:avLst/>
          </a:prstGeom>
          <a:noFill/>
        </p:spPr>
        <p:txBody>
          <a:bodyPr wrap="square" rtlCol="0">
            <a:spAutoFit/>
          </a:bodyPr>
          <a:lstStyle/>
          <a:p>
            <a:r>
              <a:rPr lang="en-US" altLang="zh-CN" sz="2800" dirty="0">
                <a:latin typeface="Noto Sans SC Medium" panose="020B0600000000000000" pitchFamily="34" charset="-122"/>
                <a:ea typeface="Noto Sans SC Medium" panose="020B0600000000000000" pitchFamily="34" charset="-122"/>
              </a:rPr>
              <a:t>bh=1</a:t>
            </a:r>
            <a:endParaRPr lang="zh-CN" altLang="en-US" sz="2800" dirty="0">
              <a:latin typeface="Noto Sans SC Medium" panose="020B0600000000000000" pitchFamily="34" charset="-122"/>
              <a:ea typeface="Noto Sans SC Medium" panose="020B0600000000000000" pitchFamily="34" charset="-122"/>
            </a:endParaRPr>
          </a:p>
        </p:txBody>
      </p:sp>
      <p:sp>
        <p:nvSpPr>
          <p:cNvPr id="19" name="文本框 18">
            <a:extLst>
              <a:ext uri="{FF2B5EF4-FFF2-40B4-BE49-F238E27FC236}">
                <a16:creationId xmlns:a16="http://schemas.microsoft.com/office/drawing/2014/main" id="{18D87531-BB85-451D-B093-476EEB3DAAA8}"/>
              </a:ext>
            </a:extLst>
          </p:cNvPr>
          <p:cNvSpPr txBox="1"/>
          <p:nvPr/>
        </p:nvSpPr>
        <p:spPr>
          <a:xfrm>
            <a:off x="2974206" y="2370551"/>
            <a:ext cx="1058779" cy="523220"/>
          </a:xfrm>
          <a:prstGeom prst="rect">
            <a:avLst/>
          </a:prstGeom>
          <a:noFill/>
        </p:spPr>
        <p:txBody>
          <a:bodyPr wrap="square" rtlCol="0">
            <a:spAutoFit/>
          </a:bodyPr>
          <a:lstStyle/>
          <a:p>
            <a:r>
              <a:rPr lang="en-US" altLang="zh-CN" sz="2800" dirty="0">
                <a:latin typeface="Noto Sans SC Medium" panose="020B0600000000000000" pitchFamily="34" charset="-122"/>
                <a:ea typeface="Noto Sans SC Medium" panose="020B0600000000000000" pitchFamily="34" charset="-122"/>
              </a:rPr>
              <a:t>bh=1</a:t>
            </a:r>
            <a:endParaRPr lang="zh-CN" altLang="en-US" sz="2800" dirty="0">
              <a:latin typeface="Noto Sans SC Medium" panose="020B0600000000000000" pitchFamily="34" charset="-122"/>
              <a:ea typeface="Noto Sans SC Medium" panose="020B0600000000000000" pitchFamily="34" charset="-122"/>
            </a:endParaRPr>
          </a:p>
        </p:txBody>
      </p:sp>
      <p:sp>
        <p:nvSpPr>
          <p:cNvPr id="20" name="文本框 19">
            <a:extLst>
              <a:ext uri="{FF2B5EF4-FFF2-40B4-BE49-F238E27FC236}">
                <a16:creationId xmlns:a16="http://schemas.microsoft.com/office/drawing/2014/main" id="{EC7D1A6E-ABE4-4E5B-BD4C-29FB5395A516}"/>
              </a:ext>
            </a:extLst>
          </p:cNvPr>
          <p:cNvSpPr txBox="1"/>
          <p:nvPr/>
        </p:nvSpPr>
        <p:spPr>
          <a:xfrm>
            <a:off x="8332269" y="2370551"/>
            <a:ext cx="1058779" cy="523220"/>
          </a:xfrm>
          <a:prstGeom prst="rect">
            <a:avLst/>
          </a:prstGeom>
          <a:noFill/>
        </p:spPr>
        <p:txBody>
          <a:bodyPr wrap="square" rtlCol="0">
            <a:spAutoFit/>
          </a:bodyPr>
          <a:lstStyle/>
          <a:p>
            <a:r>
              <a:rPr lang="en-US" altLang="zh-CN" sz="2800" dirty="0">
                <a:latin typeface="Noto Sans SC Medium" panose="020B0600000000000000" pitchFamily="34" charset="-122"/>
                <a:ea typeface="Noto Sans SC Medium" panose="020B0600000000000000" pitchFamily="34" charset="-122"/>
              </a:rPr>
              <a:t>bh=1</a:t>
            </a:r>
            <a:endParaRPr lang="zh-CN" altLang="en-US" sz="2800" dirty="0">
              <a:latin typeface="Noto Sans SC Medium" panose="020B0600000000000000" pitchFamily="34" charset="-122"/>
              <a:ea typeface="Noto Sans SC Medium" panose="020B0600000000000000" pitchFamily="34" charset="-122"/>
            </a:endParaRPr>
          </a:p>
        </p:txBody>
      </p:sp>
      <p:sp>
        <p:nvSpPr>
          <p:cNvPr id="21" name="文本框 20">
            <a:extLst>
              <a:ext uri="{FF2B5EF4-FFF2-40B4-BE49-F238E27FC236}">
                <a16:creationId xmlns:a16="http://schemas.microsoft.com/office/drawing/2014/main" id="{D2FC5194-C8A5-472F-B102-D4DA1DFAFC47}"/>
              </a:ext>
            </a:extLst>
          </p:cNvPr>
          <p:cNvSpPr txBox="1"/>
          <p:nvPr/>
        </p:nvSpPr>
        <p:spPr>
          <a:xfrm>
            <a:off x="6851582" y="1724849"/>
            <a:ext cx="1058779" cy="523220"/>
          </a:xfrm>
          <a:prstGeom prst="rect">
            <a:avLst/>
          </a:prstGeom>
          <a:noFill/>
        </p:spPr>
        <p:txBody>
          <a:bodyPr wrap="square" rtlCol="0">
            <a:spAutoFit/>
          </a:bodyPr>
          <a:lstStyle/>
          <a:p>
            <a:r>
              <a:rPr lang="en-US" altLang="zh-CN" sz="2800" dirty="0">
                <a:latin typeface="Noto Sans SC Medium" panose="020B0600000000000000" pitchFamily="34" charset="-122"/>
                <a:ea typeface="Noto Sans SC Medium" panose="020B0600000000000000" pitchFamily="34" charset="-122"/>
              </a:rPr>
              <a:t>bh=2</a:t>
            </a:r>
            <a:endParaRPr lang="zh-CN" altLang="en-US" sz="2800" dirty="0">
              <a:latin typeface="Noto Sans SC Medium" panose="020B0600000000000000" pitchFamily="34" charset="-122"/>
              <a:ea typeface="Noto Sans SC Medium" panose="020B0600000000000000" pitchFamily="34" charset="-122"/>
            </a:endParaRPr>
          </a:p>
        </p:txBody>
      </p:sp>
    </p:spTree>
    <p:extLst>
      <p:ext uri="{BB962C8B-B14F-4D97-AF65-F5344CB8AC3E}">
        <p14:creationId xmlns:p14="http://schemas.microsoft.com/office/powerpoint/2010/main" val="33418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P spid="16" grpId="0"/>
      <p:bldP spid="17" grpId="0"/>
      <p:bldP spid="18" grpId="0"/>
      <p:bldP spid="19" grpId="0"/>
      <p:bldP spid="20" grpId="0"/>
      <p:bldP spid="2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B203BE-D404-4143-82F7-48FF4BA96ABC}"/>
              </a:ext>
            </a:extLst>
          </p:cNvPr>
          <p:cNvPicPr>
            <a:picLocks noChangeAspect="1"/>
          </p:cNvPicPr>
          <p:nvPr/>
        </p:nvPicPr>
        <p:blipFill>
          <a:blip r:embed="rId2"/>
          <a:stretch>
            <a:fillRect/>
          </a:stretch>
        </p:blipFill>
        <p:spPr>
          <a:xfrm>
            <a:off x="702685" y="304923"/>
            <a:ext cx="9837015" cy="941985"/>
          </a:xfrm>
          <a:prstGeom prst="rect">
            <a:avLst/>
          </a:prstGeom>
        </p:spPr>
      </p:pic>
      <p:sp>
        <p:nvSpPr>
          <p:cNvPr id="6" name="TextBox 5">
            <a:extLst>
              <a:ext uri="{FF2B5EF4-FFF2-40B4-BE49-F238E27FC236}">
                <a16:creationId xmlns:a16="http://schemas.microsoft.com/office/drawing/2014/main" id="{526C8113-6E10-4EC9-955A-B1253739F875}"/>
              </a:ext>
            </a:extLst>
          </p:cNvPr>
          <p:cNvSpPr txBox="1"/>
          <p:nvPr/>
        </p:nvSpPr>
        <p:spPr>
          <a:xfrm>
            <a:off x="855024" y="1433644"/>
            <a:ext cx="8039594" cy="4832092"/>
          </a:xfrm>
          <a:prstGeom prst="rect">
            <a:avLst/>
          </a:prstGeom>
          <a:noFill/>
        </p:spPr>
        <p:txBody>
          <a:bodyPr wrap="square" rtlCol="0">
            <a:spAutoFit/>
          </a:bodyPr>
          <a:lstStyle/>
          <a:p>
            <a:r>
              <a:rPr lang="en-US" altLang="zh-CN" sz="2800" dirty="0">
                <a:latin typeface="Roboto" panose="02000000000000000000" pitchFamily="2" charset="0"/>
                <a:ea typeface="Roboto" panose="02000000000000000000" pitchFamily="2" charset="0"/>
              </a:rPr>
              <a:t>We can similarly  define similar red-height. Then:</a:t>
            </a:r>
          </a:p>
          <a:p>
            <a:endParaRPr lang="en-US" altLang="zh-CN" sz="2800" dirty="0">
              <a:latin typeface="Roboto" panose="02000000000000000000" pitchFamily="2" charset="0"/>
              <a:ea typeface="Roboto" panose="02000000000000000000" pitchFamily="2" charset="0"/>
            </a:endParaRPr>
          </a:p>
          <a:p>
            <a:r>
              <a:rPr lang="en-US" altLang="zh-CN" sz="2800" dirty="0">
                <a:latin typeface="Roboto" panose="02000000000000000000" pitchFamily="2" charset="0"/>
                <a:ea typeface="Roboto" panose="02000000000000000000" pitchFamily="2" charset="0"/>
              </a:rPr>
              <a:t>        h(x) = bh(x)+rh(x)</a:t>
            </a:r>
          </a:p>
          <a:p>
            <a:endParaRPr lang="en-US" altLang="zh-CN" sz="2800" dirty="0">
              <a:latin typeface="Roboto" panose="02000000000000000000" pitchFamily="2" charset="0"/>
              <a:ea typeface="Roboto" panose="02000000000000000000" pitchFamily="2" charset="0"/>
            </a:endParaRPr>
          </a:p>
          <a:p>
            <a:r>
              <a:rPr lang="en-US" altLang="zh-CN" sz="2800" dirty="0">
                <a:latin typeface="Roboto" panose="02000000000000000000" pitchFamily="2" charset="0"/>
                <a:ea typeface="Roboto" panose="02000000000000000000" pitchFamily="2" charset="0"/>
              </a:rPr>
              <a:t>Any path from x to leaf node, the number of black nodes &gt;= the number of red nodes, so:</a:t>
            </a:r>
          </a:p>
          <a:p>
            <a:r>
              <a:rPr lang="en-US" altLang="zh-CN" sz="2800" dirty="0">
                <a:latin typeface="Roboto" panose="02000000000000000000" pitchFamily="2" charset="0"/>
                <a:ea typeface="Roboto" panose="02000000000000000000" pitchFamily="2" charset="0"/>
              </a:rPr>
              <a:t>       rh(x)&lt;=bh(x) </a:t>
            </a:r>
          </a:p>
          <a:p>
            <a:endParaRPr lang="en-US" altLang="zh-CN" sz="2800" dirty="0">
              <a:latin typeface="Roboto" panose="02000000000000000000" pitchFamily="2" charset="0"/>
              <a:ea typeface="Roboto" panose="02000000000000000000" pitchFamily="2" charset="0"/>
            </a:endParaRPr>
          </a:p>
          <a:p>
            <a:r>
              <a:rPr lang="en-US" altLang="zh-CN" sz="2800" dirty="0">
                <a:latin typeface="Roboto" panose="02000000000000000000" pitchFamily="2" charset="0"/>
                <a:ea typeface="Roboto" panose="02000000000000000000" pitchFamily="2" charset="0"/>
              </a:rPr>
              <a:t>So:</a:t>
            </a:r>
          </a:p>
          <a:p>
            <a:endParaRPr lang="en-US" altLang="zh-CN" sz="2800" dirty="0">
              <a:latin typeface="Roboto" panose="02000000000000000000" pitchFamily="2" charset="0"/>
              <a:ea typeface="Roboto" panose="02000000000000000000" pitchFamily="2" charset="0"/>
            </a:endParaRPr>
          </a:p>
          <a:p>
            <a:r>
              <a:rPr lang="en-US" altLang="zh-CN" sz="2800" dirty="0">
                <a:latin typeface="Roboto" panose="02000000000000000000" pitchFamily="2" charset="0"/>
                <a:ea typeface="Roboto" panose="02000000000000000000" pitchFamily="2" charset="0"/>
              </a:rPr>
              <a:t>      h(x)&lt;=2bh(x)</a:t>
            </a:r>
            <a:endParaRPr lang="zh-CN" altLang="en-US" sz="2800" dirty="0">
              <a:latin typeface="Roboto" panose="02000000000000000000" pitchFamily="2" charset="0"/>
            </a:endParaRPr>
          </a:p>
        </p:txBody>
      </p:sp>
    </p:spTree>
    <p:extLst>
      <p:ext uri="{BB962C8B-B14F-4D97-AF65-F5344CB8AC3E}">
        <p14:creationId xmlns:p14="http://schemas.microsoft.com/office/powerpoint/2010/main" val="200188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6FBC47-B999-4E78-A4CD-764C5188158B}"/>
              </a:ext>
            </a:extLst>
          </p:cNvPr>
          <p:cNvPicPr>
            <a:picLocks noChangeAspect="1"/>
          </p:cNvPicPr>
          <p:nvPr/>
        </p:nvPicPr>
        <p:blipFill>
          <a:blip r:embed="rId2"/>
          <a:stretch>
            <a:fillRect/>
          </a:stretch>
        </p:blipFill>
        <p:spPr>
          <a:xfrm>
            <a:off x="280492" y="112815"/>
            <a:ext cx="11240134" cy="504702"/>
          </a:xfrm>
          <a:prstGeom prst="rect">
            <a:avLst/>
          </a:prstGeom>
        </p:spPr>
      </p:pic>
      <p:sp>
        <p:nvSpPr>
          <p:cNvPr id="8" name="文本框 3">
            <a:extLst>
              <a:ext uri="{FF2B5EF4-FFF2-40B4-BE49-F238E27FC236}">
                <a16:creationId xmlns:a16="http://schemas.microsoft.com/office/drawing/2014/main" id="{86332DB3-4F8B-4188-AF4D-06710B14836E}"/>
              </a:ext>
            </a:extLst>
          </p:cNvPr>
          <p:cNvSpPr txBox="1"/>
          <p:nvPr/>
        </p:nvSpPr>
        <p:spPr>
          <a:xfrm>
            <a:off x="667813" y="814852"/>
            <a:ext cx="4158114" cy="523220"/>
          </a:xfrm>
          <a:prstGeom prst="rect">
            <a:avLst/>
          </a:prstGeom>
          <a:noFill/>
        </p:spPr>
        <p:txBody>
          <a:bodyPr wrap="square" rtlCol="0">
            <a:spAutoFit/>
          </a:bodyPr>
          <a:lstStyle/>
          <a:p>
            <a:r>
              <a:rPr lang="en-US" altLang="zh-CN" sz="2800" b="0" i="0" dirty="0">
                <a:solidFill>
                  <a:srgbClr val="333333"/>
                </a:solidFill>
                <a:effectLst/>
                <a:latin typeface="Noto Sans" panose="020B0502040504020204" pitchFamily="34" charset="0"/>
              </a:rPr>
              <a:t>prove by  induction</a:t>
            </a:r>
            <a:endParaRPr lang="zh-CN" altLang="en-US" sz="2800" dirty="0"/>
          </a:p>
        </p:txBody>
      </p:sp>
      <p:sp>
        <p:nvSpPr>
          <p:cNvPr id="9" name="文本框 5">
            <a:extLst>
              <a:ext uri="{FF2B5EF4-FFF2-40B4-BE49-F238E27FC236}">
                <a16:creationId xmlns:a16="http://schemas.microsoft.com/office/drawing/2014/main" id="{6C8E54A1-F0BE-4176-BCB8-A117272FCFB3}"/>
              </a:ext>
            </a:extLst>
          </p:cNvPr>
          <p:cNvSpPr txBox="1"/>
          <p:nvPr/>
        </p:nvSpPr>
        <p:spPr>
          <a:xfrm>
            <a:off x="1086613" y="1498911"/>
            <a:ext cx="9567511" cy="2246769"/>
          </a:xfrm>
          <a:prstGeom prst="rect">
            <a:avLst/>
          </a:prstGeom>
          <a:noFill/>
        </p:spPr>
        <p:txBody>
          <a:bodyPr wrap="square" rtlCol="0">
            <a:spAutoFit/>
          </a:bodyPr>
          <a:lstStyle/>
          <a:p>
            <a:pPr marL="514350" indent="-514350">
              <a:buAutoNum type="arabicParenR"/>
            </a:pPr>
            <a:r>
              <a:rPr lang="en-US" altLang="zh-CN" sz="2800" b="0" i="0" dirty="0">
                <a:solidFill>
                  <a:srgbClr val="333333"/>
                </a:solidFill>
                <a:effectLst/>
                <a:latin typeface="Noto Sans" panose="020B0502040504020204" pitchFamily="34" charset="0"/>
              </a:rPr>
              <a:t>when bh(x)=0, at least 2 </a:t>
            </a:r>
            <a:r>
              <a:rPr lang="en-US" altLang="zh-CN" sz="2800" b="0" i="0" baseline="30000" dirty="0">
                <a:solidFill>
                  <a:srgbClr val="333333"/>
                </a:solidFill>
                <a:effectLst/>
                <a:latin typeface="Noto Sans" panose="020B0502040504020204" pitchFamily="34" charset="0"/>
              </a:rPr>
              <a:t>bh(x)</a:t>
            </a:r>
            <a:r>
              <a:rPr lang="en-US" altLang="zh-CN" sz="2800" b="0" i="0" dirty="0">
                <a:solidFill>
                  <a:srgbClr val="333333"/>
                </a:solidFill>
                <a:effectLst/>
                <a:latin typeface="Noto Sans" panose="020B0502040504020204" pitchFamily="34" charset="0"/>
              </a:rPr>
              <a:t> -1 = 0 internal node</a:t>
            </a:r>
          </a:p>
          <a:p>
            <a:pPr marL="514350" indent="-514350">
              <a:buFontTx/>
              <a:buAutoNum type="arabicParenR"/>
            </a:pPr>
            <a:r>
              <a:rPr lang="en-US" altLang="zh-CN" sz="2800" b="0" i="0" dirty="0">
                <a:solidFill>
                  <a:srgbClr val="333333"/>
                </a:solidFill>
                <a:effectLst/>
                <a:latin typeface="Noto Sans" panose="020B0502040504020204" pitchFamily="34" charset="0"/>
              </a:rPr>
              <a:t>when bh(x)&gt;0,  if the color of its child is red, then </a:t>
            </a:r>
            <a:r>
              <a:rPr lang="en-US" altLang="zh-CN" sz="2800" dirty="0">
                <a:solidFill>
                  <a:srgbClr val="333333"/>
                </a:solidFill>
                <a:latin typeface="Noto Sans" panose="020B0502040504020204" pitchFamily="34" charset="0"/>
              </a:rPr>
              <a:t>      </a:t>
            </a:r>
            <a:r>
              <a:rPr lang="en-US" altLang="zh-CN" sz="2800" b="0" i="0" dirty="0">
                <a:solidFill>
                  <a:srgbClr val="333333"/>
                </a:solidFill>
                <a:effectLst/>
                <a:latin typeface="Noto Sans" panose="020B0502040504020204" pitchFamily="34" charset="0"/>
              </a:rPr>
              <a:t>bh(child) = bh(x) ,else bh(child) = bh(x) -1</a:t>
            </a:r>
          </a:p>
          <a:p>
            <a:r>
              <a:rPr lang="en-US" altLang="zh-CN" sz="2800" dirty="0">
                <a:solidFill>
                  <a:srgbClr val="333333"/>
                </a:solidFill>
                <a:latin typeface="Noto Sans" panose="020B0502040504020204" pitchFamily="34" charset="0"/>
              </a:rPr>
              <a:t>    </a:t>
            </a:r>
            <a:endParaRPr lang="zh-CN" altLang="en-US" sz="2800" dirty="0"/>
          </a:p>
          <a:p>
            <a:pPr marL="514350" indent="-514350">
              <a:buAutoNum type="arabicParenR"/>
            </a:pPr>
            <a:endParaRPr lang="zh-CN" altLang="en-US" sz="2800" dirty="0"/>
          </a:p>
        </p:txBody>
      </p:sp>
      <p:grpSp>
        <p:nvGrpSpPr>
          <p:cNvPr id="10" name="组合 11">
            <a:extLst>
              <a:ext uri="{FF2B5EF4-FFF2-40B4-BE49-F238E27FC236}">
                <a16:creationId xmlns:a16="http://schemas.microsoft.com/office/drawing/2014/main" id="{A5FC9B5F-5487-4A11-AB89-E7D4980768C0}"/>
              </a:ext>
            </a:extLst>
          </p:cNvPr>
          <p:cNvGrpSpPr/>
          <p:nvPr/>
        </p:nvGrpSpPr>
        <p:grpSpPr>
          <a:xfrm>
            <a:off x="1708244" y="3072322"/>
            <a:ext cx="606392" cy="1581508"/>
            <a:chOff x="1857675" y="3671308"/>
            <a:chExt cx="606392" cy="1581508"/>
          </a:xfrm>
        </p:grpSpPr>
        <p:sp>
          <p:nvSpPr>
            <p:cNvPr id="11" name="椭圆 7">
              <a:extLst>
                <a:ext uri="{FF2B5EF4-FFF2-40B4-BE49-F238E27FC236}">
                  <a16:creationId xmlns:a16="http://schemas.microsoft.com/office/drawing/2014/main" id="{64804F20-AEAC-456B-A41B-E643A69F1172}"/>
                </a:ext>
              </a:extLst>
            </p:cNvPr>
            <p:cNvSpPr/>
            <p:nvPr/>
          </p:nvSpPr>
          <p:spPr>
            <a:xfrm>
              <a:off x="1857675" y="3671308"/>
              <a:ext cx="606392" cy="577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x</a:t>
              </a:r>
              <a:endParaRPr lang="zh-CN" altLang="en-US" sz="2800" dirty="0"/>
            </a:p>
          </p:txBody>
        </p:sp>
        <p:sp>
          <p:nvSpPr>
            <p:cNvPr id="12" name="椭圆 8">
              <a:extLst>
                <a:ext uri="{FF2B5EF4-FFF2-40B4-BE49-F238E27FC236}">
                  <a16:creationId xmlns:a16="http://schemas.microsoft.com/office/drawing/2014/main" id="{A37E2ED4-312E-4499-B965-638C1E004CF7}"/>
                </a:ext>
              </a:extLst>
            </p:cNvPr>
            <p:cNvSpPr/>
            <p:nvPr/>
          </p:nvSpPr>
          <p:spPr>
            <a:xfrm>
              <a:off x="1857675" y="4675300"/>
              <a:ext cx="606392" cy="5775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c</a:t>
              </a:r>
              <a:endParaRPr lang="zh-CN" altLang="en-US" sz="2800" dirty="0"/>
            </a:p>
          </p:txBody>
        </p:sp>
        <p:cxnSp>
          <p:nvCxnSpPr>
            <p:cNvPr id="13" name="直接箭头连接符 10">
              <a:extLst>
                <a:ext uri="{FF2B5EF4-FFF2-40B4-BE49-F238E27FC236}">
                  <a16:creationId xmlns:a16="http://schemas.microsoft.com/office/drawing/2014/main" id="{6C1DF1BE-F619-4EB7-A4C2-33B79235994B}"/>
                </a:ext>
              </a:extLst>
            </p:cNvPr>
            <p:cNvCxnSpPr>
              <a:stCxn id="11" idx="4"/>
              <a:endCxn id="12" idx="0"/>
            </p:cNvCxnSpPr>
            <p:nvPr/>
          </p:nvCxnSpPr>
          <p:spPr>
            <a:xfrm>
              <a:off x="2160871" y="4248824"/>
              <a:ext cx="0" cy="426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 name="组合 12">
            <a:extLst>
              <a:ext uri="{FF2B5EF4-FFF2-40B4-BE49-F238E27FC236}">
                <a16:creationId xmlns:a16="http://schemas.microsoft.com/office/drawing/2014/main" id="{04F68E4F-C527-46C1-9D4D-520187C11C7A}"/>
              </a:ext>
            </a:extLst>
          </p:cNvPr>
          <p:cNvGrpSpPr/>
          <p:nvPr/>
        </p:nvGrpSpPr>
        <p:grpSpPr>
          <a:xfrm>
            <a:off x="6701514" y="3072322"/>
            <a:ext cx="606392" cy="1581508"/>
            <a:chOff x="1857675" y="3671308"/>
            <a:chExt cx="606392" cy="1581508"/>
          </a:xfrm>
        </p:grpSpPr>
        <p:sp>
          <p:nvSpPr>
            <p:cNvPr id="15" name="椭圆 13">
              <a:extLst>
                <a:ext uri="{FF2B5EF4-FFF2-40B4-BE49-F238E27FC236}">
                  <a16:creationId xmlns:a16="http://schemas.microsoft.com/office/drawing/2014/main" id="{100789D4-BEA6-4BD4-9939-708EA0F037E9}"/>
                </a:ext>
              </a:extLst>
            </p:cNvPr>
            <p:cNvSpPr/>
            <p:nvPr/>
          </p:nvSpPr>
          <p:spPr>
            <a:xfrm>
              <a:off x="1857675" y="3671308"/>
              <a:ext cx="606392" cy="577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x</a:t>
              </a:r>
              <a:endParaRPr lang="zh-CN" altLang="en-US" sz="2800" dirty="0"/>
            </a:p>
          </p:txBody>
        </p:sp>
        <p:sp>
          <p:nvSpPr>
            <p:cNvPr id="16" name="椭圆 14">
              <a:extLst>
                <a:ext uri="{FF2B5EF4-FFF2-40B4-BE49-F238E27FC236}">
                  <a16:creationId xmlns:a16="http://schemas.microsoft.com/office/drawing/2014/main" id="{FF24A780-8B36-4BE7-BE30-3051E5B2D439}"/>
                </a:ext>
              </a:extLst>
            </p:cNvPr>
            <p:cNvSpPr/>
            <p:nvPr/>
          </p:nvSpPr>
          <p:spPr>
            <a:xfrm>
              <a:off x="1857675" y="4675300"/>
              <a:ext cx="606392" cy="5775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c</a:t>
              </a:r>
              <a:endParaRPr lang="zh-CN" altLang="en-US" sz="2800" dirty="0"/>
            </a:p>
          </p:txBody>
        </p:sp>
        <p:cxnSp>
          <p:nvCxnSpPr>
            <p:cNvPr id="17" name="直接箭头连接符 15">
              <a:extLst>
                <a:ext uri="{FF2B5EF4-FFF2-40B4-BE49-F238E27FC236}">
                  <a16:creationId xmlns:a16="http://schemas.microsoft.com/office/drawing/2014/main" id="{0877EF03-4B58-4348-941F-D877B0C616BD}"/>
                </a:ext>
              </a:extLst>
            </p:cNvPr>
            <p:cNvCxnSpPr>
              <a:stCxn id="15" idx="4"/>
              <a:endCxn id="16" idx="0"/>
            </p:cNvCxnSpPr>
            <p:nvPr/>
          </p:nvCxnSpPr>
          <p:spPr>
            <a:xfrm>
              <a:off x="2160871" y="4248824"/>
              <a:ext cx="0" cy="426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pic>
        <p:nvPicPr>
          <p:cNvPr id="18" name="图片 19">
            <a:extLst>
              <a:ext uri="{FF2B5EF4-FFF2-40B4-BE49-F238E27FC236}">
                <a16:creationId xmlns:a16="http://schemas.microsoft.com/office/drawing/2014/main" id="{AF129ABD-06EE-4E8D-BC6A-9050624FB7EE}"/>
              </a:ext>
            </a:extLst>
          </p:cNvPr>
          <p:cNvPicPr>
            <a:picLocks noChangeAspect="1"/>
          </p:cNvPicPr>
          <p:nvPr/>
        </p:nvPicPr>
        <p:blipFill>
          <a:blip r:embed="rId3"/>
          <a:stretch>
            <a:fillRect/>
          </a:stretch>
        </p:blipFill>
        <p:spPr>
          <a:xfrm>
            <a:off x="780843" y="4884075"/>
            <a:ext cx="6527063" cy="684059"/>
          </a:xfrm>
          <a:prstGeom prst="rect">
            <a:avLst/>
          </a:prstGeom>
        </p:spPr>
      </p:pic>
      <p:pic>
        <p:nvPicPr>
          <p:cNvPr id="19" name="图片 21">
            <a:extLst>
              <a:ext uri="{FF2B5EF4-FFF2-40B4-BE49-F238E27FC236}">
                <a16:creationId xmlns:a16="http://schemas.microsoft.com/office/drawing/2014/main" id="{F1AF8DEA-1EF9-4790-BF6B-12FA04596FCA}"/>
              </a:ext>
            </a:extLst>
          </p:cNvPr>
          <p:cNvPicPr>
            <a:picLocks noChangeAspect="1"/>
          </p:cNvPicPr>
          <p:nvPr/>
        </p:nvPicPr>
        <p:blipFill>
          <a:blip r:embed="rId4"/>
          <a:stretch>
            <a:fillRect/>
          </a:stretch>
        </p:blipFill>
        <p:spPr>
          <a:xfrm>
            <a:off x="895144" y="5560253"/>
            <a:ext cx="10315610" cy="684059"/>
          </a:xfrm>
          <a:prstGeom prst="rect">
            <a:avLst/>
          </a:prstGeom>
        </p:spPr>
      </p:pic>
    </p:spTree>
    <p:extLst>
      <p:ext uri="{BB962C8B-B14F-4D97-AF65-F5344CB8AC3E}">
        <p14:creationId xmlns:p14="http://schemas.microsoft.com/office/powerpoint/2010/main" val="316607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9FC47C-80BE-401F-AF3A-BC039031024D}"/>
              </a:ext>
            </a:extLst>
          </p:cNvPr>
          <p:cNvSpPr>
            <a:spLocks noGrp="1"/>
          </p:cNvSpPr>
          <p:nvPr>
            <p:ph idx="1"/>
          </p:nvPr>
        </p:nvSpPr>
        <p:spPr>
          <a:xfrm>
            <a:off x="755073" y="492918"/>
            <a:ext cx="10515600" cy="4351338"/>
          </a:xfrm>
        </p:spPr>
        <p:txBody>
          <a:bodyPr/>
          <a:lstStyle/>
          <a:p>
            <a:pPr marL="0" indent="0">
              <a:buNone/>
            </a:pPr>
            <a:r>
              <a:rPr lang="en-US" altLang="zh-CN" dirty="0"/>
              <a:t>Internal nodes of x&gt;=2(2</a:t>
            </a:r>
            <a:r>
              <a:rPr lang="en-US" altLang="zh-CN" baseline="30000" dirty="0"/>
              <a:t>bh(x)-1 </a:t>
            </a:r>
            <a:r>
              <a:rPr lang="en-US" altLang="zh-CN" dirty="0"/>
              <a:t>- 1)+1 = 2</a:t>
            </a:r>
            <a:r>
              <a:rPr lang="en-US" altLang="zh-CN" baseline="30000" dirty="0"/>
              <a:t>bh(x) </a:t>
            </a:r>
            <a:r>
              <a:rPr lang="en-US" altLang="zh-CN" dirty="0"/>
              <a:t>- 2+1</a:t>
            </a:r>
          </a:p>
          <a:p>
            <a:pPr marL="0" indent="0">
              <a:buNone/>
            </a:pPr>
            <a:r>
              <a:rPr lang="en-US" altLang="zh-CN" dirty="0"/>
              <a:t>              = 2</a:t>
            </a:r>
            <a:r>
              <a:rPr lang="en-US" altLang="zh-CN" baseline="30000" dirty="0"/>
              <a:t>bh(x) </a:t>
            </a:r>
            <a:r>
              <a:rPr lang="en-US" altLang="zh-CN" dirty="0"/>
              <a:t>- 1</a:t>
            </a:r>
            <a:endParaRPr lang="zh-CN" altLang="en-US" dirty="0"/>
          </a:p>
        </p:txBody>
      </p:sp>
      <p:pic>
        <p:nvPicPr>
          <p:cNvPr id="4" name="图片 4">
            <a:extLst>
              <a:ext uri="{FF2B5EF4-FFF2-40B4-BE49-F238E27FC236}">
                <a16:creationId xmlns:a16="http://schemas.microsoft.com/office/drawing/2014/main" id="{A6D7FFB3-9408-48E1-A49E-DB8FB1B67948}"/>
              </a:ext>
            </a:extLst>
          </p:cNvPr>
          <p:cNvPicPr>
            <a:picLocks noChangeAspect="1"/>
          </p:cNvPicPr>
          <p:nvPr/>
        </p:nvPicPr>
        <p:blipFill>
          <a:blip r:embed="rId2"/>
          <a:stretch>
            <a:fillRect/>
          </a:stretch>
        </p:blipFill>
        <p:spPr>
          <a:xfrm>
            <a:off x="3873355" y="1376582"/>
            <a:ext cx="7878177" cy="5398291"/>
          </a:xfrm>
          <a:prstGeom prst="rect">
            <a:avLst/>
          </a:prstGeom>
        </p:spPr>
      </p:pic>
    </p:spTree>
    <p:extLst>
      <p:ext uri="{BB962C8B-B14F-4D97-AF65-F5344CB8AC3E}">
        <p14:creationId xmlns:p14="http://schemas.microsoft.com/office/powerpoint/2010/main" val="38378188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82BC25E-D9A7-4593-A0EF-3CC423A788CE}"/>
              </a:ext>
            </a:extLst>
          </p:cNvPr>
          <p:cNvPicPr>
            <a:picLocks noChangeAspect="1"/>
          </p:cNvPicPr>
          <p:nvPr/>
        </p:nvPicPr>
        <p:blipFill>
          <a:blip r:embed="rId2"/>
          <a:stretch>
            <a:fillRect/>
          </a:stretch>
        </p:blipFill>
        <p:spPr>
          <a:xfrm>
            <a:off x="3330573" y="1258485"/>
            <a:ext cx="4200527" cy="1100138"/>
          </a:xfrm>
          <a:prstGeom prst="rect">
            <a:avLst/>
          </a:prstGeom>
        </p:spPr>
      </p:pic>
      <p:pic>
        <p:nvPicPr>
          <p:cNvPr id="7" name="图片 6">
            <a:extLst>
              <a:ext uri="{FF2B5EF4-FFF2-40B4-BE49-F238E27FC236}">
                <a16:creationId xmlns:a16="http://schemas.microsoft.com/office/drawing/2014/main" id="{582C221E-E587-4520-BEE5-FAC7F1D5EC33}"/>
              </a:ext>
            </a:extLst>
          </p:cNvPr>
          <p:cNvPicPr>
            <a:picLocks noChangeAspect="1"/>
          </p:cNvPicPr>
          <p:nvPr/>
        </p:nvPicPr>
        <p:blipFill>
          <a:blip r:embed="rId3"/>
          <a:stretch>
            <a:fillRect/>
          </a:stretch>
        </p:blipFill>
        <p:spPr>
          <a:xfrm>
            <a:off x="764688" y="2654696"/>
            <a:ext cx="11117183" cy="1100138"/>
          </a:xfrm>
          <a:prstGeom prst="rect">
            <a:avLst/>
          </a:prstGeom>
        </p:spPr>
      </p:pic>
      <p:pic>
        <p:nvPicPr>
          <p:cNvPr id="9" name="图片 8">
            <a:extLst>
              <a:ext uri="{FF2B5EF4-FFF2-40B4-BE49-F238E27FC236}">
                <a16:creationId xmlns:a16="http://schemas.microsoft.com/office/drawing/2014/main" id="{00D62FC2-F141-4458-B022-F149CDF04849}"/>
              </a:ext>
            </a:extLst>
          </p:cNvPr>
          <p:cNvPicPr>
            <a:picLocks noChangeAspect="1"/>
          </p:cNvPicPr>
          <p:nvPr/>
        </p:nvPicPr>
        <p:blipFill>
          <a:blip r:embed="rId4"/>
          <a:stretch>
            <a:fillRect/>
          </a:stretch>
        </p:blipFill>
        <p:spPr>
          <a:xfrm>
            <a:off x="1103312" y="197242"/>
            <a:ext cx="10778559" cy="826295"/>
          </a:xfrm>
          <a:prstGeom prst="rect">
            <a:avLst/>
          </a:prstGeom>
        </p:spPr>
      </p:pic>
      <p:sp>
        <p:nvSpPr>
          <p:cNvPr id="10" name="箭头: 下 9">
            <a:extLst>
              <a:ext uri="{FF2B5EF4-FFF2-40B4-BE49-F238E27FC236}">
                <a16:creationId xmlns:a16="http://schemas.microsoft.com/office/drawing/2014/main" id="{5B9370D8-F743-4AC6-9AD0-5C053B73F357}"/>
              </a:ext>
            </a:extLst>
          </p:cNvPr>
          <p:cNvSpPr/>
          <p:nvPr/>
        </p:nvSpPr>
        <p:spPr>
          <a:xfrm>
            <a:off x="6096000" y="914400"/>
            <a:ext cx="2667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5BC15EE8-854C-45AD-A0F2-615AFC55DCA9}"/>
              </a:ext>
            </a:extLst>
          </p:cNvPr>
          <p:cNvPicPr>
            <a:picLocks noChangeAspect="1"/>
          </p:cNvPicPr>
          <p:nvPr/>
        </p:nvPicPr>
        <p:blipFill>
          <a:blip r:embed="rId5"/>
          <a:stretch>
            <a:fillRect/>
          </a:stretch>
        </p:blipFill>
        <p:spPr>
          <a:xfrm>
            <a:off x="3456554" y="3589735"/>
            <a:ext cx="2926782" cy="1100138"/>
          </a:xfrm>
          <a:prstGeom prst="rect">
            <a:avLst/>
          </a:prstGeom>
        </p:spPr>
      </p:pic>
      <p:pic>
        <p:nvPicPr>
          <p:cNvPr id="14" name="图片 13">
            <a:extLst>
              <a:ext uri="{FF2B5EF4-FFF2-40B4-BE49-F238E27FC236}">
                <a16:creationId xmlns:a16="http://schemas.microsoft.com/office/drawing/2014/main" id="{3FE21AC8-6512-4887-A599-6D3CD127D1B9}"/>
              </a:ext>
            </a:extLst>
          </p:cNvPr>
          <p:cNvPicPr>
            <a:picLocks noChangeAspect="1"/>
          </p:cNvPicPr>
          <p:nvPr/>
        </p:nvPicPr>
        <p:blipFill>
          <a:blip r:embed="rId6"/>
          <a:stretch>
            <a:fillRect/>
          </a:stretch>
        </p:blipFill>
        <p:spPr>
          <a:xfrm>
            <a:off x="3330573" y="4772424"/>
            <a:ext cx="3101312" cy="1227138"/>
          </a:xfrm>
          <a:prstGeom prst="rect">
            <a:avLst/>
          </a:prstGeom>
        </p:spPr>
      </p:pic>
      <p:pic>
        <p:nvPicPr>
          <p:cNvPr id="16" name="图片 15">
            <a:extLst>
              <a:ext uri="{FF2B5EF4-FFF2-40B4-BE49-F238E27FC236}">
                <a16:creationId xmlns:a16="http://schemas.microsoft.com/office/drawing/2014/main" id="{80FEC0DA-6351-4F99-8B21-9BD9BD3B31CB}"/>
              </a:ext>
            </a:extLst>
          </p:cNvPr>
          <p:cNvPicPr>
            <a:picLocks noChangeAspect="1"/>
          </p:cNvPicPr>
          <p:nvPr/>
        </p:nvPicPr>
        <p:blipFill>
          <a:blip r:embed="rId7"/>
          <a:stretch>
            <a:fillRect/>
          </a:stretch>
        </p:blipFill>
        <p:spPr>
          <a:xfrm>
            <a:off x="7239001" y="5053213"/>
            <a:ext cx="4221960" cy="864987"/>
          </a:xfrm>
          <a:prstGeom prst="rect">
            <a:avLst/>
          </a:prstGeom>
        </p:spPr>
      </p:pic>
      <p:sp>
        <p:nvSpPr>
          <p:cNvPr id="17" name="文本框 16">
            <a:extLst>
              <a:ext uri="{FF2B5EF4-FFF2-40B4-BE49-F238E27FC236}">
                <a16:creationId xmlns:a16="http://schemas.microsoft.com/office/drawing/2014/main" id="{8B6B302E-F318-4B8A-BFA5-AC61DA5F4068}"/>
              </a:ext>
            </a:extLst>
          </p:cNvPr>
          <p:cNvSpPr txBox="1"/>
          <p:nvPr/>
        </p:nvSpPr>
        <p:spPr>
          <a:xfrm>
            <a:off x="1103312" y="6082113"/>
            <a:ext cx="9894771" cy="523220"/>
          </a:xfrm>
          <a:prstGeom prst="rect">
            <a:avLst/>
          </a:prstGeom>
          <a:noFill/>
        </p:spPr>
        <p:txBody>
          <a:bodyPr wrap="square" rtlCol="0">
            <a:spAutoFit/>
          </a:bodyPr>
          <a:lstStyle/>
          <a:p>
            <a:r>
              <a:rPr lang="en-US" altLang="zh-CN" sz="2800" dirty="0">
                <a:latin typeface="Noto Sans SC Black" panose="020B0A00000000000000" pitchFamily="34" charset="-122"/>
                <a:ea typeface="Noto Sans SC Black" panose="020B0A00000000000000" pitchFamily="34" charset="-122"/>
              </a:rPr>
              <a:t>Like AVL ,the search time for BRT  = O(h) = O(log</a:t>
            </a:r>
            <a:r>
              <a:rPr lang="en-US" altLang="zh-CN" sz="2800" baseline="-25000" dirty="0">
                <a:latin typeface="Noto Sans SC Black" panose="020B0A00000000000000" pitchFamily="34" charset="-122"/>
                <a:ea typeface="Noto Sans SC Black" panose="020B0A00000000000000" pitchFamily="34" charset="-122"/>
              </a:rPr>
              <a:t>2</a:t>
            </a:r>
            <a:r>
              <a:rPr lang="en-US" altLang="zh-CN" sz="2800" dirty="0">
                <a:latin typeface="Noto Sans SC Black" panose="020B0A00000000000000" pitchFamily="34" charset="-122"/>
                <a:ea typeface="Noto Sans SC Black" panose="020B0A00000000000000" pitchFamily="34" charset="-122"/>
              </a:rPr>
              <a:t>n)</a:t>
            </a:r>
            <a:endParaRPr lang="zh-CN" altLang="en-US" sz="2800" dirty="0">
              <a:latin typeface="Noto Sans SC Black" panose="020B0A00000000000000" pitchFamily="34" charset="-122"/>
              <a:ea typeface="Noto Sans SC Black" panose="020B0A00000000000000" pitchFamily="34" charset="-122"/>
            </a:endParaRPr>
          </a:p>
        </p:txBody>
      </p:sp>
    </p:spTree>
    <p:extLst>
      <p:ext uri="{BB962C8B-B14F-4D97-AF65-F5344CB8AC3E}">
        <p14:creationId xmlns:p14="http://schemas.microsoft.com/office/powerpoint/2010/main" val="186651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TotalTime>
  <Words>2993</Words>
  <Application>Microsoft Office PowerPoint</Application>
  <PresentationFormat>Widescreen</PresentationFormat>
  <Paragraphs>816</Paragraphs>
  <Slides>119</Slides>
  <Notes>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119</vt:i4>
      </vt:variant>
    </vt:vector>
  </HeadingPairs>
  <TitlesOfParts>
    <vt:vector size="136" baseType="lpstr">
      <vt:lpstr>charter</vt:lpstr>
      <vt:lpstr>Linux Libertine</vt:lpstr>
      <vt:lpstr>Noto Sans SC Black</vt:lpstr>
      <vt:lpstr>Noto Sans SC Medium</vt:lpstr>
      <vt:lpstr>var(--font-din)</vt:lpstr>
      <vt:lpstr>等线</vt:lpstr>
      <vt:lpstr>等线 Light</vt:lpstr>
      <vt:lpstr>Arial</vt:lpstr>
      <vt:lpstr>Courier New</vt:lpstr>
      <vt:lpstr>Noto Sans</vt:lpstr>
      <vt:lpstr>Roboto</vt:lpstr>
      <vt:lpstr>Roboto Black</vt:lpstr>
      <vt:lpstr>Roboto Medium</vt:lpstr>
      <vt:lpstr>Times</vt:lpstr>
      <vt:lpstr>Office 主题​​</vt:lpstr>
      <vt:lpstr>Visio</vt:lpstr>
      <vt:lpstr>Equation</vt:lpstr>
      <vt:lpstr>PowerPoint Presentation</vt:lpstr>
      <vt:lpstr>PowerPoint Presentation</vt:lpstr>
      <vt:lpstr>PowerPoint Presentation</vt:lpstr>
      <vt:lpstr>Search</vt:lpstr>
      <vt:lpstr>Search</vt:lpstr>
      <vt:lpstr>Search</vt:lpstr>
      <vt:lpstr>Search</vt:lpstr>
      <vt:lpstr>PowerPoint Presentation</vt:lpstr>
      <vt:lpstr>sequential search</vt:lpstr>
      <vt:lpstr>sequential search</vt:lpstr>
      <vt:lpstr>sequential search</vt:lpstr>
      <vt:lpstr>sequential search</vt:lpstr>
      <vt:lpstr>sequential search</vt:lpstr>
      <vt:lpstr>sequential search</vt:lpstr>
      <vt:lpstr>sequential search顺序搜索</vt:lpstr>
      <vt:lpstr>sequential search</vt:lpstr>
      <vt:lpstr>sequential search</vt:lpstr>
      <vt:lpstr>sequential search</vt:lpstr>
      <vt:lpstr>sequential search</vt:lpstr>
      <vt:lpstr>sequential search</vt:lpstr>
      <vt:lpstr>sequential search</vt:lpstr>
      <vt:lpstr>sequential search</vt:lpstr>
      <vt:lpstr>sequential search</vt:lpstr>
      <vt:lpstr>sequential search</vt:lpstr>
      <vt:lpstr>PowerPoint Presentation</vt:lpstr>
      <vt:lpstr>Binary Search</vt:lpstr>
      <vt:lpstr>Binary Search</vt:lpstr>
      <vt:lpstr>Binary Search</vt:lpstr>
      <vt:lpstr>Binary Search</vt:lpstr>
      <vt:lpstr>Binary Search</vt:lpstr>
      <vt:lpstr>Binary Search</vt:lpstr>
      <vt:lpstr>Binary Search</vt:lpstr>
      <vt:lpstr>sorted Sequence</vt:lpstr>
      <vt:lpstr>sorted Sequence</vt:lpstr>
      <vt:lpstr>sorted Sequence</vt:lpstr>
      <vt:lpstr>sorted Sequence</vt:lpstr>
      <vt:lpstr>sorted Sequence</vt:lpstr>
      <vt:lpstr>sorted Sequence</vt:lpstr>
      <vt:lpstr>sorted Sequence</vt:lpstr>
      <vt:lpstr>PowerPoint Presentation</vt:lpstr>
      <vt:lpstr>binary search tree(BST)</vt:lpstr>
      <vt:lpstr>binary search tree(BST)</vt:lpstr>
      <vt:lpstr>binary search tree(BST)</vt:lpstr>
      <vt:lpstr>binary search tree(BST)</vt:lpstr>
      <vt:lpstr>binary search tree(BST)</vt:lpstr>
      <vt:lpstr>binary search tree</vt:lpstr>
      <vt:lpstr>binary search tree</vt:lpstr>
      <vt:lpstr>binary search tree</vt:lpstr>
      <vt:lpstr>binary search tree</vt:lpstr>
      <vt:lpstr>binary search tree</vt:lpstr>
      <vt:lpstr>binary search tree</vt:lpstr>
      <vt:lpstr>binary search tree</vt:lpstr>
      <vt:lpstr>binary search tree</vt:lpstr>
      <vt:lpstr>binary search tree</vt:lpstr>
      <vt:lpstr>binary search tree</vt:lpstr>
      <vt:lpstr>Insert in BST</vt:lpstr>
      <vt:lpstr>Insert an element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Balance</vt:lpstr>
      <vt:lpstr>Balance or not?</vt:lpstr>
      <vt:lpstr>PowerPoint Presentation</vt:lpstr>
      <vt:lpstr>AVL tree</vt:lpstr>
      <vt:lpstr>PowerPoint Presentation</vt:lpstr>
      <vt:lpstr>Insert in AVL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Red-Black Tree (RBT)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Proof</vt:lpstr>
      <vt:lpstr>PowerPoint Presentation</vt:lpstr>
      <vt:lpstr>PowerPoint Presentation</vt:lpstr>
      <vt:lpstr>PowerPoint Presentation</vt:lpstr>
      <vt:lpstr>PowerPoint Presentation</vt:lpstr>
      <vt:lpstr>PowerPoint Presentation</vt:lpstr>
      <vt:lpstr>PowerPoint Presentation</vt:lpstr>
      <vt:lpstr>insert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1: uncle is red</vt:lpstr>
      <vt:lpstr>Case 2: uncle is black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红黑树</dc:title>
  <dc:creator>hwdong</dc:creator>
  <cp:lastModifiedBy>dong hongwei</cp:lastModifiedBy>
  <cp:revision>107</cp:revision>
  <dcterms:created xsi:type="dcterms:W3CDTF">2021-03-10T02:30:22Z</dcterms:created>
  <dcterms:modified xsi:type="dcterms:W3CDTF">2021-04-22T03:01:14Z</dcterms:modified>
</cp:coreProperties>
</file>