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8" autoAdjust="0"/>
  </p:normalViewPr>
  <p:slideViewPr>
    <p:cSldViewPr snapToGrid="0">
      <p:cViewPr varScale="1">
        <p:scale>
          <a:sx n="73" d="100"/>
          <a:sy n="73" d="100"/>
        </p:scale>
        <p:origin x="6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3691E-47EE-4732-AE08-F69AEB9DC1AD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1A7-28DF-423F-94EE-6837C803E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8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https://llimllib.github.io/bloomfilter-tutorial/</a:t>
            </a:r>
          </a:p>
          <a:p>
            <a:r>
              <a:rPr lang="en-US" altLang="zh-CN" dirty="0"/>
              <a:t>https://en.wikipedia.org/wiki/Bloom_filter</a:t>
            </a:r>
          </a:p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https://zhuanlan.zhihu.com/p/78713610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0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95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https://llimllib.github.io/bloomfilter-tutorial/</a:t>
            </a:r>
          </a:p>
          <a:p>
            <a:r>
              <a:rPr lang="en-US" altLang="zh-CN" dirty="0"/>
              <a:t>https://en.wikipedia.org/wiki/Bloom_filter</a:t>
            </a:r>
          </a:p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https://zhuanlan.zhihu.com/p/78713610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2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7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5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3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1A7-28DF-423F-94EE-6837C803EF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7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87D1-DD2D-46D8-B75B-4E47916D9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9897E-27A4-4DD8-96FF-7DEF24F7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6389-F1B8-47EB-8E2F-F28D0FD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ADDBA-2F8D-4950-9BAA-E29E8147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0CE16-3F0B-49F6-8342-93FECB54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5AA2-48FC-4682-B84B-468A3789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2D744-D7DB-495B-AAC7-3CC80A90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AB373-9F24-4929-8FA3-727D7BE0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CB6EB-C5AF-4D76-BE63-57A34DB7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DB11F-44DB-4319-9058-165EF423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5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2C3EA-36BE-452D-A2BB-B704B055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D0BFA-801D-49EE-90CC-17ADE17F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E544F-6C40-454A-98F6-D8CA87D2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3CBC0-3EB6-4F91-8382-3F91898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5256D-9343-4AD0-A6A3-A5B7BD1F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E5F9-8109-4433-87FC-7B7CF81A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162C-2214-48CC-BA34-4440D395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EC11D-08A3-4122-B4F6-766E32FF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9D5F4-67FD-41A7-931F-50385EB0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4E136-B2A7-4A4C-BB11-F68325E7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76FA-C4BA-48DF-920D-CA7B171E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382E3-AEE6-4DA0-9DC8-B83B608D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AD47C-89B9-4BB8-9141-93A6D41F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C952-81E4-4605-A23C-F74F2F6F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CC69D-CE1F-418F-880D-3967051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84C5-634E-4B42-BC2C-4108CB3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85C5-D195-493B-B220-0BC4B784E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3406A-04B7-4D3F-A017-E37137BF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97F2A-F9F8-43FE-BC30-522CC93D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E5F46-E59C-461A-A599-64CEE1CE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372B6-7874-4E8A-9D06-11E01BC2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C846A-3C71-4EF0-BCC6-533ACF0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5408B-762D-44C8-B5FC-C0FF3502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22F2D-B478-469F-926E-B3091CB9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8A5A-77EA-4841-9FDC-1EFB7D4F7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81D442-A209-449E-9218-E1F8B3014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C1ACD-62CA-4188-89FE-E456A26B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3D186-DA2C-4732-8101-C65D3040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D399E3-9F5D-4AD3-A382-86A67BC7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F7DAA-25FD-4351-B890-6B3816B2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7F5BA-2746-4DAE-AA8B-94697161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A4339B-663E-4FFD-8442-5707C9F9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BA548-227C-4C07-89F9-24C292F2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8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2290F-2BAF-4C24-9369-696D4785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83BBC-8276-467E-B288-973B4263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62571-8A03-4152-99AF-DAFF7BF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470A-BBAE-41B8-B144-F7364E1E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73F03-952B-45E6-9C6D-8B2C35A3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5925C-5F0D-44CC-9ED4-4CF290CD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BC5B7-82F1-4465-8F47-5369E90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EF1B-5761-48F9-ADE0-A433BE9D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515C9-9269-4A90-B7DB-F841A09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54D6-3BBD-4175-9BBF-50C14D9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9DAB9-A5DB-43D5-8C89-0512BFF2D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26982-877A-4119-893D-C8F56839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2F868-48BE-4A05-AECE-76324F9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B6200-3664-4B33-8679-37AF829E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D1079-D353-4478-8F12-61556FB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FBFA92-D98A-4BF6-BEC7-3333400A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49B77-3905-4D8E-9193-27F7B5A2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7CC2-8C2C-47F0-BF80-07827462F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B453-51C0-4284-8C70-B6BF8084350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C88AD-0EB3-4E6A-8BF5-EB57E3880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13D8-2D0A-41C7-A4B2-75F27585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D459-18B0-4B08-8B25-47B6CB4A7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Burton_Howard_Bloom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983F9-FE2C-4306-A8DA-BF283C7DA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FAB81-4352-44B9-A3BB-AAF0C051F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975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YouTube</a:t>
            </a:r>
            <a:r>
              <a:rPr lang="zh-CN" altLang="en-US" sz="3000" dirty="0"/>
              <a:t>频道</a:t>
            </a:r>
            <a:r>
              <a:rPr lang="en-US" altLang="zh-CN" sz="3000" dirty="0"/>
              <a:t>:</a:t>
            </a:r>
            <a:r>
              <a:rPr lang="en-US" altLang="zh-CN" sz="3000" b="1" dirty="0">
                <a:solidFill>
                  <a:srgbClr val="00B050"/>
                </a:solidFill>
              </a:rPr>
              <a:t>hwdong</a:t>
            </a:r>
            <a:endParaRPr lang="zh-CN" altLang="en-US" sz="3000" b="1" dirty="0">
              <a:solidFill>
                <a:srgbClr val="00B05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B7EC8-5078-4803-A2A0-FF4042DFB681}"/>
              </a:ext>
            </a:extLst>
          </p:cNvPr>
          <p:cNvSpPr txBox="1"/>
          <p:nvPr/>
        </p:nvSpPr>
        <p:spPr>
          <a:xfrm>
            <a:off x="4197530" y="1495697"/>
            <a:ext cx="393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概率数据结构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570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查询一个元素：如果</a:t>
            </a:r>
            <a:r>
              <a:rPr lang="en-US" altLang="zh-CN" dirty="0"/>
              <a:t>k</a:t>
            </a:r>
            <a:r>
              <a:rPr lang="zh-CN" altLang="en-US" dirty="0"/>
              <a:t>个哈希值对应的位标志都是</a:t>
            </a:r>
            <a:r>
              <a:rPr lang="en-US" altLang="zh-CN" dirty="0"/>
              <a:t>1</a:t>
            </a:r>
            <a:r>
              <a:rPr lang="zh-CN" altLang="en-US" dirty="0"/>
              <a:t>，说明这个元素可能属于这个集合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但也可能误报：说可能存在，其实不存在。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97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位数组太小，填充</a:t>
            </a:r>
            <a:r>
              <a:rPr lang="en-US" altLang="zh-CN" dirty="0"/>
              <a:t>1</a:t>
            </a:r>
            <a:r>
              <a:rPr lang="zh-CN" altLang="en-US" dirty="0"/>
              <a:t>的多，误报率高。位数组大，误报率低，占用空间多。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97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C2938D-7D4E-4326-A032-685D4FDB628D}"/>
              </a:ext>
            </a:extLst>
          </p:cNvPr>
          <p:cNvGrpSpPr/>
          <p:nvPr/>
        </p:nvGrpSpPr>
        <p:grpSpPr>
          <a:xfrm>
            <a:off x="1762034" y="6231265"/>
            <a:ext cx="8997011" cy="626737"/>
            <a:chOff x="1762034" y="6231265"/>
            <a:chExt cx="8997011" cy="626737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E5C24EE6-EED0-45E3-8EB7-6E18829E5645}"/>
                </a:ext>
              </a:extLst>
            </p:cNvPr>
            <p:cNvSpPr/>
            <p:nvPr/>
          </p:nvSpPr>
          <p:spPr>
            <a:xfrm rot="5400000">
              <a:off x="5634715" y="2512696"/>
              <a:ext cx="472625" cy="821798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D297A2-B7E4-4161-BED7-0E3992FF04CC}"/>
                </a:ext>
              </a:extLst>
            </p:cNvPr>
            <p:cNvSpPr txBox="1"/>
            <p:nvPr/>
          </p:nvSpPr>
          <p:spPr>
            <a:xfrm>
              <a:off x="10141527" y="6231265"/>
              <a:ext cx="61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m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01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哈希函数少，误报率高，哈希函数多，误报率低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97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B18B1A-D167-4086-825D-C740BD7863B6}"/>
              </a:ext>
            </a:extLst>
          </p:cNvPr>
          <p:cNvCxnSpPr>
            <a:cxnSpLocks/>
          </p:cNvCxnSpPr>
          <p:nvPr/>
        </p:nvCxnSpPr>
        <p:spPr>
          <a:xfrm>
            <a:off x="5047857" y="3794058"/>
            <a:ext cx="642008" cy="1616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alatino"/>
              </a:rPr>
              <a:t>误报率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位数组的大小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，散列函数数量为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，插入的元素数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，误差率：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E0665F-C709-48A2-887F-706119FD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71" y="2366647"/>
            <a:ext cx="8812457" cy="18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11CD4-FB79-454B-BE9A-0DD79BF0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90"/>
            <a:ext cx="10515600" cy="5642573"/>
          </a:xfrm>
        </p:spPr>
        <p:txBody>
          <a:bodyPr/>
          <a:lstStyle/>
          <a:p>
            <a:r>
              <a:rPr lang="zh-CN" altLang="en-US" dirty="0"/>
              <a:t>某一比特位被</a:t>
            </a:r>
            <a:r>
              <a:rPr lang="en-US" altLang="zh-CN" dirty="0"/>
              <a:t>1</a:t>
            </a:r>
            <a:r>
              <a:rPr lang="zh-CN" altLang="en-US" dirty="0"/>
              <a:t>个散列函数未设置成</a:t>
            </a:r>
            <a:r>
              <a:rPr lang="en-US" altLang="zh-CN" dirty="0"/>
              <a:t>1</a:t>
            </a:r>
            <a:r>
              <a:rPr lang="zh-CN" altLang="en-US" dirty="0"/>
              <a:t>的概率是：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某一比特位被</a:t>
            </a:r>
            <a:r>
              <a:rPr lang="en-US" altLang="zh-CN" dirty="0"/>
              <a:t>k</a:t>
            </a:r>
            <a:r>
              <a:rPr lang="zh-CN" altLang="en-US" dirty="0"/>
              <a:t>个散列函数未设置成</a:t>
            </a:r>
            <a:r>
              <a:rPr lang="en-US" altLang="zh-CN" dirty="0"/>
              <a:t>1</a:t>
            </a:r>
            <a:r>
              <a:rPr lang="zh-CN" altLang="en-US" dirty="0"/>
              <a:t>的概率是：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根据极限的公式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对于大的</a:t>
            </a:r>
            <a:r>
              <a:rPr lang="en-US" altLang="zh-CN" dirty="0"/>
              <a:t>m</a:t>
            </a:r>
            <a:r>
              <a:rPr lang="zh-CN" altLang="en-US" dirty="0"/>
              <a:t>，有近似公式：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892FC4-741F-426E-8F5D-0F4519F3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105" y="379515"/>
            <a:ext cx="1423000" cy="11761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34CECD-0958-4AFD-A998-767E3717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98" y="1767691"/>
            <a:ext cx="2585052" cy="1343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5F3ABC-A59A-46E1-A0C9-CE367F17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53" y="3111334"/>
            <a:ext cx="4668820" cy="1343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8A6008-13F2-4EF8-997E-D855947BC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73" y="5154877"/>
            <a:ext cx="7150100" cy="13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11CD4-FB79-454B-BE9A-0DD79BF0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90"/>
            <a:ext cx="10515600" cy="5642573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n</a:t>
            </a:r>
            <a:r>
              <a:rPr lang="zh-CN" altLang="en-US" dirty="0"/>
              <a:t>个元素，某一比特位被</a:t>
            </a:r>
            <a:r>
              <a:rPr lang="en-US" altLang="zh-CN" dirty="0"/>
              <a:t>k</a:t>
            </a:r>
            <a:r>
              <a:rPr lang="zh-CN" altLang="en-US" dirty="0"/>
              <a:t>个散列函数未设置成</a:t>
            </a:r>
            <a:r>
              <a:rPr lang="en-US" altLang="zh-CN" dirty="0"/>
              <a:t>1</a:t>
            </a:r>
            <a:r>
              <a:rPr lang="zh-CN" altLang="en-US" dirty="0"/>
              <a:t>的概率是：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现在测试一个不在集合中的元素的成员。由散列函数计算出的</a:t>
            </a:r>
            <a:r>
              <a:rPr lang="en-US" altLang="zh-CN" dirty="0"/>
              <a:t>k</a:t>
            </a:r>
            <a:r>
              <a:rPr lang="zh-CN" altLang="en-US" dirty="0"/>
              <a:t>个数组位置中的每一个都是</a:t>
            </a:r>
            <a:r>
              <a:rPr lang="en-US" altLang="zh-CN" dirty="0"/>
              <a:t>1</a:t>
            </a:r>
            <a:r>
              <a:rPr lang="zh-CN" altLang="en-US" dirty="0"/>
              <a:t>的概率，将导致算法错误地声称该元素在集合中，通常给出的概率为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AF5B3A-3569-4D27-8A8B-67E70086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89" y="1081210"/>
            <a:ext cx="4285547" cy="1317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29EB34-89EB-4CAC-83EA-3AF2345D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48" y="4174177"/>
            <a:ext cx="7934889" cy="16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EF11-12B0-4D81-B058-A1C184E4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能删除元素吗？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45926-4CAC-4B68-A1E4-5C0DD38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将元素的</a:t>
            </a:r>
            <a:r>
              <a:rPr lang="en-US" altLang="zh-CN" dirty="0"/>
              <a:t>k</a:t>
            </a:r>
            <a:r>
              <a:rPr lang="zh-CN" altLang="en-US" dirty="0"/>
              <a:t>个哈希为设置成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将导致其他元素的这些位也可能为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解决方法：用整数计数器代替比特位！</a:t>
            </a:r>
          </a:p>
        </p:txBody>
      </p:sp>
    </p:spTree>
    <p:extLst>
      <p:ext uri="{BB962C8B-B14F-4D97-AF65-F5344CB8AC3E}">
        <p14:creationId xmlns:p14="http://schemas.microsoft.com/office/powerpoint/2010/main" val="18275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CC14-48D1-45FA-A997-B97A52F0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81" y="621860"/>
            <a:ext cx="885409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736" b="1" dirty="0">
                <a:solidFill>
                  <a:srgbClr val="C00000"/>
                </a:solidFill>
              </a:rPr>
              <a:t>关注我</a:t>
            </a:r>
            <a:endParaRPr lang="en-US" altLang="zh-CN" sz="6736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810-21ED-4D4F-AF4C-8B6DE70D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94" y="3687005"/>
            <a:ext cx="10265613" cy="3170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3F5BA-9376-481E-ABF2-CCC4E08F2A2C}"/>
              </a:ext>
            </a:extLst>
          </p:cNvPr>
          <p:cNvSpPr txBox="1"/>
          <p:nvPr/>
        </p:nvSpPr>
        <p:spPr>
          <a:xfrm>
            <a:off x="2161310" y="1943388"/>
            <a:ext cx="8404509" cy="169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91" b="1" dirty="0"/>
              <a:t>https://</a:t>
            </a:r>
            <a:r>
              <a:rPr lang="en-US" altLang="zh-CN" sz="4491" b="1" dirty="0">
                <a:solidFill>
                  <a:srgbClr val="0070C0"/>
                </a:solidFill>
              </a:rPr>
              <a:t>hwdong-net.github.io</a:t>
            </a:r>
          </a:p>
          <a:p>
            <a:pPr algn="ctr">
              <a:lnSpc>
                <a:spcPct val="120000"/>
              </a:lnSpc>
            </a:pPr>
            <a:r>
              <a:rPr lang="en-US" altLang="zh-CN" sz="4491" b="1" dirty="0" err="1"/>
              <a:t>Youtube</a:t>
            </a:r>
            <a:r>
              <a:rPr lang="zh-CN" altLang="en-US" sz="4491" b="1" dirty="0"/>
              <a:t>频道</a:t>
            </a:r>
            <a:r>
              <a:rPr lang="en-US" altLang="zh-CN" sz="4491" b="1" dirty="0"/>
              <a:t>:</a:t>
            </a:r>
            <a:r>
              <a:rPr lang="en-US" altLang="zh-CN" sz="4491" b="1" dirty="0">
                <a:solidFill>
                  <a:srgbClr val="FF0000"/>
                </a:solidFill>
              </a:rPr>
              <a:t>hwdong</a:t>
            </a:r>
            <a:r>
              <a:rPr lang="en-US" altLang="zh-CN" sz="4491" b="1" dirty="0"/>
              <a:t>    </a:t>
            </a:r>
            <a:endParaRPr lang="en-US" sz="4491" b="1" dirty="0"/>
          </a:p>
        </p:txBody>
      </p:sp>
    </p:spTree>
    <p:extLst>
      <p:ext uri="{BB962C8B-B14F-4D97-AF65-F5344CB8AC3E}">
        <p14:creationId xmlns:p14="http://schemas.microsoft.com/office/powerpoint/2010/main" val="4006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983F9-FE2C-4306-A8DA-BF283C7DA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FAB81-4352-44B9-A3BB-AAF0C051F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YouTube</a:t>
            </a:r>
            <a:r>
              <a:rPr lang="zh-CN" altLang="en-US" sz="3000" dirty="0"/>
              <a:t>频道</a:t>
            </a:r>
            <a:r>
              <a:rPr lang="en-US" altLang="zh-CN" sz="3000" dirty="0"/>
              <a:t>:</a:t>
            </a:r>
            <a:r>
              <a:rPr lang="en-US" altLang="zh-CN" sz="3000" b="1" dirty="0">
                <a:solidFill>
                  <a:srgbClr val="00B050"/>
                </a:solidFill>
              </a:rPr>
              <a:t>hwdong</a:t>
            </a:r>
            <a:endParaRPr lang="zh-CN" alt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一种空间效率很高的</a:t>
            </a:r>
            <a:r>
              <a:rPr lang="zh-CN" altLang="en-US" b="1" dirty="0"/>
              <a:t>概率数据结构</a:t>
            </a:r>
            <a:r>
              <a:rPr lang="en-US" altLang="zh-CN" dirty="0"/>
              <a:t>.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2" tooltip="Burton Howard Bloom (page does not exist)"/>
              </a:rPr>
              <a:t>Burton Howard Bloom</a:t>
            </a:r>
            <a:r>
              <a:rPr lang="en-US" altLang="zh-CN" dirty="0">
                <a:solidFill>
                  <a:srgbClr val="BA0000"/>
                </a:solidFill>
                <a:latin typeface="Arial" panose="020B0604020202020204" pitchFamily="34" charset="0"/>
              </a:rPr>
              <a:t>,</a:t>
            </a:r>
            <a:r>
              <a:rPr lang="en-US" altLang="zh-CN" dirty="0"/>
              <a:t>1970</a:t>
            </a:r>
            <a:r>
              <a:rPr lang="zh-CN" altLang="en-US" dirty="0"/>
              <a:t>年提出的，用于测试一个元素是否是集合的成员。</a:t>
            </a:r>
            <a:endParaRPr lang="en-US" altLang="zh-CN" dirty="0"/>
          </a:p>
          <a:p>
            <a:r>
              <a:rPr lang="zh-CN" altLang="en-US" b="1" dirty="0"/>
              <a:t>假阳性</a:t>
            </a:r>
            <a:r>
              <a:rPr lang="zh-CN" altLang="en-US" dirty="0"/>
              <a:t>匹配是可能的，但假阴性匹配是不可能的。即：一个查询返回的是 </a:t>
            </a:r>
            <a:r>
              <a:rPr lang="en-US" altLang="zh-CN" dirty="0"/>
              <a:t>"</a:t>
            </a:r>
            <a:r>
              <a:rPr lang="zh-CN" altLang="en-US" dirty="0"/>
              <a:t>可能在集合中 </a:t>
            </a:r>
            <a:r>
              <a:rPr lang="en-US" altLang="zh-CN" dirty="0"/>
              <a:t>"</a:t>
            </a:r>
            <a:r>
              <a:rPr lang="zh-CN" altLang="en-US" dirty="0"/>
              <a:t>或 </a:t>
            </a:r>
            <a:r>
              <a:rPr lang="en-US" altLang="zh-CN" dirty="0"/>
              <a:t>"</a:t>
            </a:r>
            <a:r>
              <a:rPr lang="zh-CN" altLang="en-US" dirty="0"/>
              <a:t>绝对不在集合中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添加的项目越多，假阳性的概率越大。</a:t>
            </a:r>
          </a:p>
        </p:txBody>
      </p:sp>
    </p:spTree>
    <p:extLst>
      <p:ext uri="{BB962C8B-B14F-4D97-AF65-F5344CB8AC3E}">
        <p14:creationId xmlns:p14="http://schemas.microsoft.com/office/powerpoint/2010/main" val="38930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一个空的</a:t>
            </a:r>
            <a:r>
              <a:rPr lang="en-US" altLang="zh-CN" dirty="0"/>
              <a:t>Bloom filter</a:t>
            </a:r>
            <a:r>
              <a:rPr lang="zh-CN" altLang="en-US" dirty="0"/>
              <a:t>是一个由</a:t>
            </a:r>
            <a:r>
              <a:rPr lang="en-US" altLang="zh-CN" dirty="0"/>
              <a:t>m</a:t>
            </a:r>
            <a:r>
              <a:rPr lang="zh-CN" altLang="en-US" dirty="0"/>
              <a:t>个比特位组成的比特数组，全部设置为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43393"/>
              </p:ext>
            </p:extLst>
          </p:nvPr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1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一个空的</a:t>
            </a:r>
            <a:r>
              <a:rPr lang="en-US" altLang="zh-CN" dirty="0"/>
              <a:t>Bloom filter</a:t>
            </a:r>
            <a:r>
              <a:rPr lang="zh-CN" altLang="en-US" dirty="0"/>
              <a:t>是一个由</a:t>
            </a:r>
            <a:r>
              <a:rPr lang="en-US" altLang="zh-CN" dirty="0"/>
              <a:t>m</a:t>
            </a:r>
            <a:r>
              <a:rPr lang="zh-CN" altLang="en-US" dirty="0"/>
              <a:t>个比特位组成的比特数组，全部设置为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个不同的哈希函数将一个元素哈希到</a:t>
            </a:r>
            <a:r>
              <a:rPr lang="en-US" altLang="zh-CN" dirty="0"/>
              <a:t>k</a:t>
            </a:r>
            <a:r>
              <a:rPr lang="zh-CN" altLang="en-US" dirty="0"/>
              <a:t>的位置，如果相应位置值是</a:t>
            </a:r>
            <a:r>
              <a:rPr lang="en-US" altLang="zh-CN" dirty="0"/>
              <a:t>0 </a:t>
            </a:r>
            <a:r>
              <a:rPr lang="zh-CN" altLang="en-US" dirty="0"/>
              <a:t>，则改成</a:t>
            </a:r>
            <a:r>
              <a:rPr lang="en-US" altLang="zh-CN" dirty="0"/>
              <a:t>1.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2758"/>
              </p:ext>
            </p:extLst>
          </p:nvPr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850674" y="3343432"/>
            <a:ext cx="44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E90AAFF-ABB8-4631-8CC0-2F2075857A92}"/>
              </a:ext>
            </a:extLst>
          </p:cNvPr>
          <p:cNvSpPr txBox="1"/>
          <p:nvPr/>
        </p:nvSpPr>
        <p:spPr>
          <a:xfrm>
            <a:off x="3605349" y="4229793"/>
            <a:ext cx="566057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endParaRPr lang="zh-CN" altLang="en-US" sz="28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DBA51D-7554-49ED-AB6D-8EF924081112}"/>
              </a:ext>
            </a:extLst>
          </p:cNvPr>
          <p:cNvSpPr txBox="1"/>
          <p:nvPr/>
        </p:nvSpPr>
        <p:spPr>
          <a:xfrm>
            <a:off x="4404360" y="4227209"/>
            <a:ext cx="566057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endParaRPr lang="zh-CN" altLang="en-US" sz="2800" baseline="-25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F79ED2-BA26-403F-92A5-F2CAA612E708}"/>
              </a:ext>
            </a:extLst>
          </p:cNvPr>
          <p:cNvSpPr txBox="1"/>
          <p:nvPr/>
        </p:nvSpPr>
        <p:spPr>
          <a:xfrm>
            <a:off x="5743303" y="4249359"/>
            <a:ext cx="566057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3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939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一个空的</a:t>
            </a:r>
            <a:r>
              <a:rPr lang="en-US" altLang="zh-CN" dirty="0"/>
              <a:t>Bloom filter</a:t>
            </a:r>
            <a:r>
              <a:rPr lang="zh-CN" altLang="en-US" dirty="0"/>
              <a:t>是一个由</a:t>
            </a:r>
            <a:r>
              <a:rPr lang="en-US" altLang="zh-CN" dirty="0"/>
              <a:t>m</a:t>
            </a:r>
            <a:r>
              <a:rPr lang="zh-CN" altLang="en-US" dirty="0"/>
              <a:t>个比特位组成的比特数组，全部设置为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个不同的哈希函数将一个元素哈希到</a:t>
            </a:r>
            <a:r>
              <a:rPr lang="en-US" altLang="zh-CN" dirty="0"/>
              <a:t>k</a:t>
            </a:r>
            <a:r>
              <a:rPr lang="zh-CN" altLang="en-US" dirty="0"/>
              <a:t>的位置，如果相应位置值是</a:t>
            </a:r>
            <a:r>
              <a:rPr lang="en-US" altLang="zh-CN" dirty="0"/>
              <a:t>0 </a:t>
            </a:r>
            <a:r>
              <a:rPr lang="zh-CN" altLang="en-US" dirty="0"/>
              <a:t>，则改成</a:t>
            </a:r>
            <a:r>
              <a:rPr lang="en-US" altLang="zh-CN" dirty="0"/>
              <a:t>1.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58943"/>
              </p:ext>
            </p:extLst>
          </p:nvPr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850674" y="3343432"/>
            <a:ext cx="44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E90AAFF-ABB8-4631-8CC0-2F2075857A92}"/>
              </a:ext>
            </a:extLst>
          </p:cNvPr>
          <p:cNvSpPr txBox="1"/>
          <p:nvPr/>
        </p:nvSpPr>
        <p:spPr>
          <a:xfrm>
            <a:off x="3605349" y="4229793"/>
            <a:ext cx="566057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endParaRPr lang="zh-CN" altLang="en-US" sz="28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DBA51D-7554-49ED-AB6D-8EF924081112}"/>
              </a:ext>
            </a:extLst>
          </p:cNvPr>
          <p:cNvSpPr txBox="1"/>
          <p:nvPr/>
        </p:nvSpPr>
        <p:spPr>
          <a:xfrm>
            <a:off x="4404360" y="4227209"/>
            <a:ext cx="566057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endParaRPr lang="zh-CN" altLang="en-US" sz="2800" baseline="-25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F79ED2-BA26-403F-92A5-F2CAA612E708}"/>
              </a:ext>
            </a:extLst>
          </p:cNvPr>
          <p:cNvSpPr txBox="1"/>
          <p:nvPr/>
        </p:nvSpPr>
        <p:spPr>
          <a:xfrm>
            <a:off x="5743303" y="4249359"/>
            <a:ext cx="566057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</a:t>
            </a:r>
            <a:r>
              <a:rPr lang="en-US" altLang="zh-CN" sz="2800" baseline="-25000" dirty="0"/>
              <a:t>3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7738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一个空的</a:t>
            </a:r>
            <a:r>
              <a:rPr lang="en-US" altLang="zh-CN" dirty="0"/>
              <a:t>Bloom filter</a:t>
            </a:r>
            <a:r>
              <a:rPr lang="zh-CN" altLang="en-US" dirty="0"/>
              <a:t>是一个由</a:t>
            </a:r>
            <a:r>
              <a:rPr lang="en-US" altLang="zh-CN" dirty="0"/>
              <a:t>m</a:t>
            </a:r>
            <a:r>
              <a:rPr lang="zh-CN" altLang="en-US" dirty="0"/>
              <a:t>个比特位组成的比特数组，全部设置为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个不同的哈希函数将一个元素哈希到</a:t>
            </a:r>
            <a:r>
              <a:rPr lang="en-US" altLang="zh-CN" dirty="0"/>
              <a:t>k</a:t>
            </a:r>
            <a:r>
              <a:rPr lang="zh-CN" altLang="en-US" dirty="0"/>
              <a:t>的位置，如果相应位置值是</a:t>
            </a:r>
            <a:r>
              <a:rPr lang="en-US" altLang="zh-CN" dirty="0"/>
              <a:t>0 </a:t>
            </a:r>
            <a:r>
              <a:rPr lang="zh-CN" altLang="en-US" dirty="0"/>
              <a:t>，则改成</a:t>
            </a:r>
            <a:r>
              <a:rPr lang="en-US" altLang="zh-CN" dirty="0"/>
              <a:t>1.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44671"/>
              </p:ext>
            </p:extLst>
          </p:nvPr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266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{x,    y,    z}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B12B3D-31E9-4CF7-BFE6-FB8F3697315C}"/>
              </a:ext>
            </a:extLst>
          </p:cNvPr>
          <p:cNvCxnSpPr>
            <a:cxnSpLocks/>
          </p:cNvCxnSpPr>
          <p:nvPr/>
        </p:nvCxnSpPr>
        <p:spPr>
          <a:xfrm flipH="1">
            <a:off x="3479470" y="3738539"/>
            <a:ext cx="2190604" cy="164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C3C244-A232-40FB-8508-A7B32015905A}"/>
              </a:ext>
            </a:extLst>
          </p:cNvPr>
          <p:cNvCxnSpPr>
            <a:cxnSpLocks/>
          </p:cNvCxnSpPr>
          <p:nvPr/>
        </p:nvCxnSpPr>
        <p:spPr>
          <a:xfrm flipH="1">
            <a:off x="5225143" y="3794997"/>
            <a:ext cx="444931" cy="1583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C46914-786A-40AB-B9AF-DBFB802797F4}"/>
              </a:ext>
            </a:extLst>
          </p:cNvPr>
          <p:cNvCxnSpPr>
            <a:cxnSpLocks/>
          </p:cNvCxnSpPr>
          <p:nvPr/>
        </p:nvCxnSpPr>
        <p:spPr>
          <a:xfrm>
            <a:off x="5763889" y="3794058"/>
            <a:ext cx="1313805" cy="1584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一个空的</a:t>
            </a:r>
            <a:r>
              <a:rPr lang="en-US" altLang="zh-CN" dirty="0"/>
              <a:t>Bloom filter</a:t>
            </a:r>
            <a:r>
              <a:rPr lang="zh-CN" altLang="en-US" dirty="0"/>
              <a:t>是一个由</a:t>
            </a:r>
            <a:r>
              <a:rPr lang="en-US" altLang="zh-CN" dirty="0"/>
              <a:t>m</a:t>
            </a:r>
            <a:r>
              <a:rPr lang="zh-CN" altLang="en-US" dirty="0"/>
              <a:t>个比特位组成的比特数组，全部设置为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个不同的哈希函数将一个元素哈希到</a:t>
            </a:r>
            <a:r>
              <a:rPr lang="en-US" altLang="zh-CN" dirty="0"/>
              <a:t>k</a:t>
            </a:r>
            <a:r>
              <a:rPr lang="zh-CN" altLang="en-US" dirty="0"/>
              <a:t>的位置，如果相应位置值是</a:t>
            </a:r>
            <a:r>
              <a:rPr lang="en-US" altLang="zh-CN" dirty="0"/>
              <a:t>0 </a:t>
            </a:r>
            <a:r>
              <a:rPr lang="zh-CN" altLang="en-US" dirty="0"/>
              <a:t>，则改成</a:t>
            </a:r>
            <a:r>
              <a:rPr lang="en-US" altLang="zh-CN" dirty="0"/>
              <a:t>1.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7517"/>
              </p:ext>
            </p:extLst>
          </p:nvPr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266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{x,    y,    z}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B12B3D-31E9-4CF7-BFE6-FB8F3697315C}"/>
              </a:ext>
            </a:extLst>
          </p:cNvPr>
          <p:cNvCxnSpPr>
            <a:cxnSpLocks/>
          </p:cNvCxnSpPr>
          <p:nvPr/>
        </p:nvCxnSpPr>
        <p:spPr>
          <a:xfrm flipH="1">
            <a:off x="3479470" y="3738539"/>
            <a:ext cx="2190604" cy="164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C3C244-A232-40FB-8508-A7B32015905A}"/>
              </a:ext>
            </a:extLst>
          </p:cNvPr>
          <p:cNvCxnSpPr>
            <a:cxnSpLocks/>
          </p:cNvCxnSpPr>
          <p:nvPr/>
        </p:nvCxnSpPr>
        <p:spPr>
          <a:xfrm flipH="1">
            <a:off x="5225143" y="3794997"/>
            <a:ext cx="444931" cy="15837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C46914-786A-40AB-B9AF-DBFB802797F4}"/>
              </a:ext>
            </a:extLst>
          </p:cNvPr>
          <p:cNvCxnSpPr>
            <a:cxnSpLocks/>
          </p:cNvCxnSpPr>
          <p:nvPr/>
        </p:nvCxnSpPr>
        <p:spPr>
          <a:xfrm>
            <a:off x="5763889" y="3794058"/>
            <a:ext cx="1313805" cy="15847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DABC75-C137-40C8-A4A3-F21CC9D286F0}"/>
              </a:ext>
            </a:extLst>
          </p:cNvPr>
          <p:cNvCxnSpPr>
            <a:cxnSpLocks/>
          </p:cNvCxnSpPr>
          <p:nvPr/>
        </p:nvCxnSpPr>
        <p:spPr>
          <a:xfrm flipH="1">
            <a:off x="3630089" y="3794058"/>
            <a:ext cx="2553991" cy="1584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4B715E-763F-4CC6-B915-A0CC074F10DD}"/>
              </a:ext>
            </a:extLst>
          </p:cNvPr>
          <p:cNvCxnSpPr>
            <a:cxnSpLocks/>
          </p:cNvCxnSpPr>
          <p:nvPr/>
        </p:nvCxnSpPr>
        <p:spPr>
          <a:xfrm flipH="1">
            <a:off x="2164180" y="3782570"/>
            <a:ext cx="4076208" cy="15840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AA1D79-ED8F-44CF-AA12-A286414B1458}"/>
              </a:ext>
            </a:extLst>
          </p:cNvPr>
          <p:cNvCxnSpPr>
            <a:cxnSpLocks/>
          </p:cNvCxnSpPr>
          <p:nvPr/>
        </p:nvCxnSpPr>
        <p:spPr>
          <a:xfrm>
            <a:off x="6313920" y="3794058"/>
            <a:ext cx="2591783" cy="1572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0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6AA3-2CC6-4E2F-905F-4EA6957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alatino"/>
              </a:rPr>
              <a:t>Bloom Filters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4C3A-B686-4651-B2E8-0EFA9F6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52"/>
          </a:xfrm>
        </p:spPr>
        <p:txBody>
          <a:bodyPr/>
          <a:lstStyle/>
          <a:p>
            <a:r>
              <a:rPr lang="zh-CN" altLang="en-US" dirty="0"/>
              <a:t>查询一个元素：如果</a:t>
            </a:r>
            <a:r>
              <a:rPr lang="en-US" altLang="zh-CN" dirty="0"/>
              <a:t>k</a:t>
            </a:r>
            <a:r>
              <a:rPr lang="zh-CN" altLang="en-US" dirty="0"/>
              <a:t>个哈希值对应的位标志都是</a:t>
            </a:r>
            <a:r>
              <a:rPr lang="en-US" altLang="zh-CN" dirty="0"/>
              <a:t>1</a:t>
            </a:r>
            <a:r>
              <a:rPr lang="zh-CN" altLang="en-US" dirty="0"/>
              <a:t>，说明这个元素可能属于这个集合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0DAF7-5F20-409B-8446-7FAE5DDC813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834743"/>
          <a:ext cx="8217989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3C28D20-6BED-4F46-B370-86B6FF93EC67}"/>
              </a:ext>
            </a:extLst>
          </p:cNvPr>
          <p:cNvGraphicFramePr>
            <a:graphicFrameLocks noGrp="1"/>
          </p:cNvGraphicFramePr>
          <p:nvPr/>
        </p:nvGraphicFramePr>
        <p:xfrm>
          <a:off x="1762034" y="5290411"/>
          <a:ext cx="821798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53">
                  <a:extLst>
                    <a:ext uri="{9D8B030D-6E8A-4147-A177-3AD203B41FA5}">
                      <a16:colId xmlns:a16="http://schemas.microsoft.com/office/drawing/2014/main" val="4242525804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83990873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99267383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010574999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2204720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20697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74170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40611560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379777332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4181124651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38856637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492240316"/>
                    </a:ext>
                  </a:extLst>
                </a:gridCol>
                <a:gridCol w="632153">
                  <a:extLst>
                    <a:ext uri="{9D8B030D-6E8A-4147-A177-3AD203B41FA5}">
                      <a16:colId xmlns:a16="http://schemas.microsoft.com/office/drawing/2014/main" val="2082592647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6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E95F41-F767-414F-B592-98C037198063}"/>
              </a:ext>
            </a:extLst>
          </p:cNvPr>
          <p:cNvSpPr txBox="1"/>
          <p:nvPr/>
        </p:nvSpPr>
        <p:spPr>
          <a:xfrm>
            <a:off x="4784173" y="3340599"/>
            <a:ext cx="97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3151-69C5-4E48-A4BC-3DA7738ED8BE}"/>
              </a:ext>
            </a:extLst>
          </p:cNvPr>
          <p:cNvCxnSpPr>
            <a:cxnSpLocks/>
          </p:cNvCxnSpPr>
          <p:nvPr/>
        </p:nvCxnSpPr>
        <p:spPr>
          <a:xfrm flipH="1">
            <a:off x="2891246" y="3764711"/>
            <a:ext cx="2020389" cy="1619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2C5AA-C90F-488D-91DE-5A8B428CC3B2}"/>
              </a:ext>
            </a:extLst>
          </p:cNvPr>
          <p:cNvCxnSpPr>
            <a:cxnSpLocks/>
          </p:cNvCxnSpPr>
          <p:nvPr/>
        </p:nvCxnSpPr>
        <p:spPr>
          <a:xfrm flipH="1">
            <a:off x="4005943" y="3794058"/>
            <a:ext cx="979716" cy="1590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BCD3B-D97C-43C6-A798-FDFF36B9F0E7}"/>
              </a:ext>
            </a:extLst>
          </p:cNvPr>
          <p:cNvCxnSpPr>
            <a:cxnSpLocks/>
          </p:cNvCxnSpPr>
          <p:nvPr/>
        </p:nvCxnSpPr>
        <p:spPr>
          <a:xfrm>
            <a:off x="5103224" y="3764711"/>
            <a:ext cx="2516776" cy="161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968</Words>
  <Application>Microsoft Office PowerPoint</Application>
  <PresentationFormat>宽屏</PresentationFormat>
  <Paragraphs>309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Palatino</vt:lpstr>
      <vt:lpstr>等线</vt:lpstr>
      <vt:lpstr>等线 Light</vt:lpstr>
      <vt:lpstr>Arial</vt:lpstr>
      <vt:lpstr>Office 主题​​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Bloom Filters</vt:lpstr>
      <vt:lpstr>误报率</vt:lpstr>
      <vt:lpstr>PowerPoint 演示文稿</vt:lpstr>
      <vt:lpstr>PowerPoint 演示文稿</vt:lpstr>
      <vt:lpstr>能删除元素吗？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Filters</dc:title>
  <dc:creator>hwdong</dc:creator>
  <cp:lastModifiedBy>hwdong</cp:lastModifiedBy>
  <cp:revision>14</cp:revision>
  <dcterms:created xsi:type="dcterms:W3CDTF">2021-03-11T09:27:35Z</dcterms:created>
  <dcterms:modified xsi:type="dcterms:W3CDTF">2021-03-11T12:24:54Z</dcterms:modified>
</cp:coreProperties>
</file>