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256" r:id="rId2"/>
    <p:sldId id="548" r:id="rId3"/>
    <p:sldId id="471" r:id="rId4"/>
    <p:sldId id="279" r:id="rId5"/>
    <p:sldId id="295" r:id="rId6"/>
    <p:sldId id="549" r:id="rId7"/>
    <p:sldId id="550" r:id="rId8"/>
    <p:sldId id="551" r:id="rId9"/>
    <p:sldId id="552" r:id="rId10"/>
    <p:sldId id="553" r:id="rId11"/>
    <p:sldId id="554" r:id="rId12"/>
    <p:sldId id="296" r:id="rId13"/>
    <p:sldId id="555" r:id="rId14"/>
    <p:sldId id="297" r:id="rId15"/>
    <p:sldId id="298" r:id="rId16"/>
    <p:sldId id="556" r:id="rId17"/>
    <p:sldId id="557" r:id="rId18"/>
    <p:sldId id="558" r:id="rId19"/>
    <p:sldId id="559" r:id="rId20"/>
    <p:sldId id="519" r:id="rId21"/>
    <p:sldId id="560" r:id="rId22"/>
    <p:sldId id="561" r:id="rId23"/>
    <p:sldId id="563" r:id="rId24"/>
    <p:sldId id="562" r:id="rId25"/>
    <p:sldId id="564" r:id="rId26"/>
    <p:sldId id="565" r:id="rId27"/>
    <p:sldId id="567" r:id="rId28"/>
    <p:sldId id="568" r:id="rId29"/>
    <p:sldId id="566" r:id="rId30"/>
    <p:sldId id="570" r:id="rId31"/>
    <p:sldId id="571" r:id="rId32"/>
    <p:sldId id="572" r:id="rId33"/>
    <p:sldId id="569" r:id="rId34"/>
    <p:sldId id="573" r:id="rId35"/>
    <p:sldId id="574" r:id="rId36"/>
    <p:sldId id="575" r:id="rId37"/>
    <p:sldId id="576" r:id="rId38"/>
    <p:sldId id="577" r:id="rId39"/>
    <p:sldId id="580" r:id="rId40"/>
    <p:sldId id="579" r:id="rId41"/>
    <p:sldId id="583" r:id="rId42"/>
    <p:sldId id="582" r:id="rId43"/>
    <p:sldId id="581" r:id="rId44"/>
    <p:sldId id="578" r:id="rId45"/>
    <p:sldId id="584" r:id="rId46"/>
    <p:sldId id="585" r:id="rId47"/>
    <p:sldId id="586" r:id="rId48"/>
    <p:sldId id="587" r:id="rId49"/>
    <p:sldId id="588" r:id="rId50"/>
    <p:sldId id="590" r:id="rId51"/>
    <p:sldId id="591" r:id="rId52"/>
    <p:sldId id="589" r:id="rId53"/>
    <p:sldId id="592" r:id="rId54"/>
    <p:sldId id="492" r:id="rId55"/>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03" autoAdjust="0"/>
  </p:normalViewPr>
  <p:slideViewPr>
    <p:cSldViewPr snapToGrid="0">
      <p:cViewPr varScale="1">
        <p:scale>
          <a:sx n="70" d="100"/>
          <a:sy n="70" d="100"/>
        </p:scale>
        <p:origin x="250" y="43"/>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27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E345C07-4AA2-4386-88F9-32F29F44C9CD}"/>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7F102137-3EC4-4246-9A05-35290F48F54E}"/>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732C5BA-6161-44D7-83C1-7465AB9A07BD}" type="datetimeFigureOut">
              <a:rPr lang="en-US" smtClean="0"/>
              <a:t>2/19/2020</a:t>
            </a:fld>
            <a:endParaRPr lang="en-US"/>
          </a:p>
        </p:txBody>
      </p:sp>
      <p:sp>
        <p:nvSpPr>
          <p:cNvPr id="4" name="页脚占位符 3">
            <a:extLst>
              <a:ext uri="{FF2B5EF4-FFF2-40B4-BE49-F238E27FC236}">
                <a16:creationId xmlns:a16="http://schemas.microsoft.com/office/drawing/2014/main" id="{42ACFDF7-B5B5-4B4D-B8AC-EE930470F9CE}"/>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318E4ABE-1F0E-4057-8219-0551CFE1CF4D}"/>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0ADD5135-DA39-4E17-B021-CB4AC1F9BE18}" type="slidenum">
              <a:rPr lang="en-US" smtClean="0"/>
              <a:t>‹#›</a:t>
            </a:fld>
            <a:endParaRPr lang="en-US"/>
          </a:p>
        </p:txBody>
      </p:sp>
    </p:spTree>
    <p:extLst>
      <p:ext uri="{BB962C8B-B14F-4D97-AF65-F5344CB8AC3E}">
        <p14:creationId xmlns:p14="http://schemas.microsoft.com/office/powerpoint/2010/main" val="2836880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26537E0-B6F7-4F30-B86B-4CA7244EDE51}" type="datetimeFigureOut">
              <a:rPr lang="zh-CN" altLang="en-US" smtClean="0"/>
              <a:t>2020/2/19</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390385D-F95C-4E89-B19C-4AA09430C76A}" type="slidenum">
              <a:rPr lang="zh-CN" altLang="en-US" smtClean="0"/>
              <a:t>‹#›</a:t>
            </a:fld>
            <a:endParaRPr lang="zh-CN" altLang="en-US"/>
          </a:p>
        </p:txBody>
      </p:sp>
    </p:spTree>
    <p:extLst>
      <p:ext uri="{BB962C8B-B14F-4D97-AF65-F5344CB8AC3E}">
        <p14:creationId xmlns:p14="http://schemas.microsoft.com/office/powerpoint/2010/main" val="118526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a:t>
            </a:fld>
            <a:endParaRPr lang="zh-CN" altLang="en-US"/>
          </a:p>
        </p:txBody>
      </p:sp>
    </p:spTree>
    <p:extLst>
      <p:ext uri="{BB962C8B-B14F-4D97-AF65-F5344CB8AC3E}">
        <p14:creationId xmlns:p14="http://schemas.microsoft.com/office/powerpoint/2010/main" val="208332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r>
              <a:rPr lang="zh-CN" altLang="en-US" dirty="0"/>
              <a:t>课程将采用我自己编写的“</a:t>
            </a:r>
            <a:r>
              <a:rPr lang="en-US" altLang="zh-CN" dirty="0"/>
              <a:t>C++17</a:t>
            </a:r>
            <a:r>
              <a:rPr lang="zh-CN" altLang="en-US" dirty="0"/>
              <a:t>”教材。</a:t>
            </a:r>
          </a:p>
        </p:txBody>
      </p:sp>
      <p:sp>
        <p:nvSpPr>
          <p:cNvPr id="4" name="灯片编号占位符 3"/>
          <p:cNvSpPr>
            <a:spLocks noGrp="1"/>
          </p:cNvSpPr>
          <p:nvPr>
            <p:ph type="sldNum" sz="quarter" idx="5"/>
          </p:nvPr>
        </p:nvSpPr>
        <p:spPr/>
        <p:txBody>
          <a:bodyPr/>
          <a:lstStyle/>
          <a:p>
            <a:fld id="{F390385D-F95C-4E89-B19C-4AA09430C76A}" type="slidenum">
              <a:rPr lang="zh-CN" altLang="en-US" smtClean="0"/>
              <a:t>3</a:t>
            </a:fld>
            <a:endParaRPr lang="zh-CN" altLang="en-US"/>
          </a:p>
        </p:txBody>
      </p:sp>
    </p:spTree>
    <p:extLst>
      <p:ext uri="{BB962C8B-B14F-4D97-AF65-F5344CB8AC3E}">
        <p14:creationId xmlns:p14="http://schemas.microsoft.com/office/powerpoint/2010/main" val="392471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0385D-F95C-4E89-B19C-4AA09430C76A}" type="slidenum">
              <a:rPr lang="zh-CN" altLang="en-US" smtClean="0"/>
              <a:t>4</a:t>
            </a:fld>
            <a:endParaRPr lang="zh-CN" altLang="en-US"/>
          </a:p>
        </p:txBody>
      </p:sp>
    </p:spTree>
    <p:extLst>
      <p:ext uri="{BB962C8B-B14F-4D97-AF65-F5344CB8AC3E}">
        <p14:creationId xmlns:p14="http://schemas.microsoft.com/office/powerpoint/2010/main" val="4283029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20</a:t>
            </a:fld>
            <a:endParaRPr lang="zh-CN" altLang="en-US"/>
          </a:p>
        </p:txBody>
      </p:sp>
    </p:spTree>
    <p:extLst>
      <p:ext uri="{BB962C8B-B14F-4D97-AF65-F5344CB8AC3E}">
        <p14:creationId xmlns:p14="http://schemas.microsoft.com/office/powerpoint/2010/main" val="3765158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25</a:t>
            </a:fld>
            <a:endParaRPr lang="zh-CN" altLang="en-US"/>
          </a:p>
        </p:txBody>
      </p:sp>
    </p:spTree>
    <p:extLst>
      <p:ext uri="{BB962C8B-B14F-4D97-AF65-F5344CB8AC3E}">
        <p14:creationId xmlns:p14="http://schemas.microsoft.com/office/powerpoint/2010/main" val="327316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27</a:t>
            </a:fld>
            <a:endParaRPr lang="zh-CN" altLang="en-US"/>
          </a:p>
        </p:txBody>
      </p:sp>
    </p:spTree>
    <p:extLst>
      <p:ext uri="{BB962C8B-B14F-4D97-AF65-F5344CB8AC3E}">
        <p14:creationId xmlns:p14="http://schemas.microsoft.com/office/powerpoint/2010/main" val="345502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28</a:t>
            </a:fld>
            <a:endParaRPr lang="zh-CN" altLang="en-US"/>
          </a:p>
        </p:txBody>
      </p:sp>
    </p:spTree>
    <p:extLst>
      <p:ext uri="{BB962C8B-B14F-4D97-AF65-F5344CB8AC3E}">
        <p14:creationId xmlns:p14="http://schemas.microsoft.com/office/powerpoint/2010/main" val="1023341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37</a:t>
            </a:fld>
            <a:endParaRPr lang="zh-CN" altLang="en-US"/>
          </a:p>
        </p:txBody>
      </p:sp>
    </p:spTree>
    <p:extLst>
      <p:ext uri="{BB962C8B-B14F-4D97-AF65-F5344CB8AC3E}">
        <p14:creationId xmlns:p14="http://schemas.microsoft.com/office/powerpoint/2010/main" val="682454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0385D-F95C-4E89-B19C-4AA09430C76A}" type="slidenum">
              <a:rPr lang="zh-CN" altLang="en-US" smtClean="0"/>
              <a:t>39</a:t>
            </a:fld>
            <a:endParaRPr lang="zh-CN" altLang="en-US"/>
          </a:p>
        </p:txBody>
      </p:sp>
    </p:spTree>
    <p:extLst>
      <p:ext uri="{BB962C8B-B14F-4D97-AF65-F5344CB8AC3E}">
        <p14:creationId xmlns:p14="http://schemas.microsoft.com/office/powerpoint/2010/main" val="235924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j-ea"/>
                <a:ea typeface="+mj-ea"/>
                <a:cs typeface="Noto Sans Cond ExtBd" panose="020B0906040504020204" pitchFamily="34"/>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cs typeface="Noto Sans Cond Blk" panose="020B0A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aseline="0">
                <a:solidFill>
                  <a:srgbClr val="00B050"/>
                </a:solidFill>
                <a:latin typeface="Noto Sans Cond Blk" panose="020B0A06040504020204" pitchFamily="34"/>
                <a:ea typeface="Noto Sans Cond Blk" panose="020B0A06040504020204" pitchFamily="34"/>
                <a:cs typeface="Noto Sans Cond Blk" panose="020B0A06040504020204" pitchFamily="34"/>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Noto Sans Cond ExtLt" panose="020B0306040504020204" pitchFamily="34"/>
                <a:ea typeface="Noto Sans Cond ExtLt" panose="020B0306040504020204" pitchFamily="34"/>
                <a:cs typeface="Noto Sans Cond ExtLt" panose="020B0306040504020204" pitchFamily="34"/>
              </a:defRPr>
            </a:lvl1pPr>
            <a:lvl2pPr>
              <a:defRPr>
                <a:latin typeface="Noto Sans Cond ExtLt" panose="020B0306040504020204" pitchFamily="34"/>
                <a:ea typeface="Noto Sans Cond ExtLt" panose="020B0306040504020204" pitchFamily="34"/>
                <a:cs typeface="Noto Sans Cond ExtLt" panose="020B0306040504020204" pitchFamily="34"/>
              </a:defRPr>
            </a:lvl2pPr>
            <a:lvl3pPr>
              <a:defRPr>
                <a:latin typeface="Noto Sans Cond ExtLt" panose="020B0306040504020204" pitchFamily="34"/>
                <a:ea typeface="Noto Sans Cond ExtLt" panose="020B0306040504020204" pitchFamily="34"/>
                <a:cs typeface="Noto Sans Cond ExtLt" panose="020B0306040504020204" pitchFamily="34"/>
              </a:defRPr>
            </a:lvl3pPr>
            <a:lvl4pPr>
              <a:defRPr>
                <a:latin typeface="Noto Sans Cond ExtLt" panose="020B0306040504020204" pitchFamily="34"/>
                <a:ea typeface="Noto Sans Cond ExtLt" panose="020B0306040504020204" pitchFamily="34"/>
                <a:cs typeface="Noto Sans Cond ExtLt" panose="020B0306040504020204" pitchFamily="34"/>
              </a:defRPr>
            </a:lvl4pPr>
            <a:lvl5pPr>
              <a:defRPr>
                <a:latin typeface="Noto Sans Cond ExtLt" panose="020B0306040504020204" pitchFamily="34"/>
                <a:ea typeface="Noto Sans Cond ExtLt" panose="020B0306040504020204" pitchFamily="34"/>
                <a:cs typeface="Noto Sans Cond ExtLt" panose="020B0306040504020204" pitchFamily="34"/>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2020/2/19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690688"/>
            <a:ext cx="10515600" cy="44862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278B1-967A-472E-BA85-F595929CDA06}" type="datetimeFigureOut">
              <a:rPr lang="zh-CN" altLang="en-US" smtClean="0"/>
              <a:t>2020/2/19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E980F-BAD9-4F80-929B-22FBB9637D2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baseline="0">
          <a:solidFill>
            <a:srgbClr val="00B050"/>
          </a:solidFill>
          <a:latin typeface="Noto Sans Cond ExtBd" panose="020B0906040504020204" pitchFamily="34"/>
          <a:ea typeface="Noto Sans Cond ExtBd" panose="020B0906040504020204" pitchFamily="34"/>
          <a:cs typeface="Noto Sans Cond ExtBd" panose="020B0906040504020204" pitchFamily="34"/>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Noto Sans S Chinese Bold" panose="020B0800000000000000" pitchFamily="34" charset="-122"/>
          <a:ea typeface="Noto Sans S Chinese Bold" panose="020B0800000000000000"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Noto Sans S Chinese Bold" panose="020B0800000000000000" pitchFamily="34" charset="-122"/>
          <a:ea typeface="Noto Sans S Chinese Bold" panose="020B0800000000000000"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Noto Sans S Chinese Bold" panose="020B0800000000000000" pitchFamily="34" charset="-122"/>
          <a:ea typeface="Noto Sans S Chinese Bold" panose="020B0800000000000000"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Bold" panose="020B0800000000000000" pitchFamily="34" charset="-122"/>
          <a:ea typeface="Noto Sans S Chinese Bold" panose="020B0800000000000000"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Bold" panose="020B0800000000000000" pitchFamily="34" charset="-122"/>
          <a:ea typeface="Noto Sans S Chinese Bold" panose="020B08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hwdong-net.github.io/"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twitter.com/hwdo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0618" y="535708"/>
            <a:ext cx="9919504" cy="2387600"/>
          </a:xfrm>
        </p:spPr>
        <p:txBody>
          <a:bodyPr>
            <a:normAutofit/>
          </a:bodyPr>
          <a:lstStyle/>
          <a:p>
            <a:r>
              <a:rPr lang="en-US" altLang="zh-CN" sz="7200" dirty="0"/>
              <a:t>Python3</a:t>
            </a:r>
            <a:r>
              <a:rPr lang="zh-CN" altLang="en-US" sz="7200" dirty="0"/>
              <a:t>从入门到实战</a:t>
            </a:r>
          </a:p>
        </p:txBody>
      </p:sp>
      <p:sp>
        <p:nvSpPr>
          <p:cNvPr id="3" name="文本框 2">
            <a:extLst>
              <a:ext uri="{FF2B5EF4-FFF2-40B4-BE49-F238E27FC236}">
                <a16:creationId xmlns:a16="http://schemas.microsoft.com/office/drawing/2014/main" id="{3B3CF146-7D01-44C7-B38F-662A9000D2FA}"/>
              </a:ext>
            </a:extLst>
          </p:cNvPr>
          <p:cNvSpPr txBox="1"/>
          <p:nvPr/>
        </p:nvSpPr>
        <p:spPr>
          <a:xfrm>
            <a:off x="4120823" y="3542326"/>
            <a:ext cx="4293971" cy="707886"/>
          </a:xfrm>
          <a:prstGeom prst="rect">
            <a:avLst/>
          </a:prstGeom>
          <a:noFill/>
        </p:spPr>
        <p:txBody>
          <a:bodyPr wrap="square" rtlCol="0">
            <a:spAutoFit/>
          </a:bodyPr>
          <a:lstStyle/>
          <a:p>
            <a:r>
              <a:rPr lang="zh-CN" altLang="en-US" sz="4000" dirty="0"/>
              <a:t>电子工业出版社</a:t>
            </a:r>
          </a:p>
        </p:txBody>
      </p:sp>
      <p:sp>
        <p:nvSpPr>
          <p:cNvPr id="4" name="副标题 5">
            <a:extLst>
              <a:ext uri="{FF2B5EF4-FFF2-40B4-BE49-F238E27FC236}">
                <a16:creationId xmlns:a16="http://schemas.microsoft.com/office/drawing/2014/main" id="{63A7D448-1CE9-4F6A-BB07-022B8F19B754}"/>
              </a:ext>
            </a:extLst>
          </p:cNvPr>
          <p:cNvSpPr>
            <a:spLocks noGrp="1"/>
          </p:cNvSpPr>
          <p:nvPr>
            <p:ph type="subTitle" idx="1"/>
          </p:nvPr>
        </p:nvSpPr>
        <p:spPr>
          <a:xfrm>
            <a:off x="1524000" y="4776053"/>
            <a:ext cx="9144000" cy="1655762"/>
          </a:xfrm>
        </p:spPr>
        <p:txBody>
          <a:bodyPr/>
          <a:lstStyle/>
          <a:p>
            <a:r>
              <a:rPr lang="zh-CN" altLang="en-US" dirty="0"/>
              <a:t>作者：董洪伟</a:t>
            </a:r>
            <a:endParaRPr lang="en-US" altLang="zh-CN" dirty="0"/>
          </a:p>
          <a:p>
            <a:r>
              <a:rPr lang="en-US" altLang="zh-CN" dirty="0" err="1"/>
              <a:t>youtube</a:t>
            </a:r>
            <a:r>
              <a:rPr lang="en-US" altLang="zh-CN" dirty="0"/>
              <a:t>:  </a:t>
            </a:r>
            <a:r>
              <a:rPr lang="en-US" altLang="zh-CN" dirty="0" err="1"/>
              <a:t>hwdong</a:t>
            </a:r>
            <a:endParaRPr lang="zh-CN" altLang="en-US"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10E17-03DE-4481-9351-2393367AB513}"/>
              </a:ext>
            </a:extLst>
          </p:cNvPr>
          <p:cNvSpPr>
            <a:spLocks noGrp="1"/>
          </p:cNvSpPr>
          <p:nvPr>
            <p:ph type="title"/>
          </p:nvPr>
        </p:nvSpPr>
        <p:spPr/>
        <p:txBody>
          <a:bodyPr/>
          <a:lstStyle/>
          <a:p>
            <a:r>
              <a:rPr lang="zh-CN" altLang="en-US" dirty="0"/>
              <a:t>算法、程序和编程</a:t>
            </a:r>
            <a:endParaRPr lang="en-US" dirty="0"/>
          </a:p>
        </p:txBody>
      </p:sp>
      <p:sp>
        <p:nvSpPr>
          <p:cNvPr id="3" name="内容占位符 2">
            <a:extLst>
              <a:ext uri="{FF2B5EF4-FFF2-40B4-BE49-F238E27FC236}">
                <a16:creationId xmlns:a16="http://schemas.microsoft.com/office/drawing/2014/main" id="{0BDEB02C-B9B4-4E82-A4C3-6C70E7CB4BB4}"/>
              </a:ext>
            </a:extLst>
          </p:cNvPr>
          <p:cNvSpPr>
            <a:spLocks noGrp="1"/>
          </p:cNvSpPr>
          <p:nvPr>
            <p:ph idx="1"/>
          </p:nvPr>
        </p:nvSpPr>
        <p:spPr/>
        <p:txBody>
          <a:bodyPr/>
          <a:lstStyle/>
          <a:p>
            <a:r>
              <a:rPr lang="zh-CN" altLang="en-US" dirty="0"/>
              <a:t>算法是完成某个任务或解决某个问题的一系列步骤（指令）。</a:t>
            </a:r>
            <a:endParaRPr lang="en-US" altLang="zh-CN" dirty="0"/>
          </a:p>
          <a:p>
            <a:pPr marL="0" indent="0">
              <a:buNone/>
            </a:pPr>
            <a:r>
              <a:rPr lang="en-US" altLang="zh-CN" dirty="0"/>
              <a:t>    </a:t>
            </a:r>
            <a:r>
              <a:rPr lang="zh-CN" altLang="en-US" dirty="0"/>
              <a:t>如一道菜</a:t>
            </a:r>
            <a:r>
              <a:rPr lang="en-US" dirty="0"/>
              <a:t>(</a:t>
            </a:r>
            <a:r>
              <a:rPr lang="zh-CN" altLang="en-US" dirty="0"/>
              <a:t>满汉全席</a:t>
            </a:r>
            <a:r>
              <a:rPr lang="en-US" dirty="0"/>
              <a:t>)</a:t>
            </a:r>
            <a:r>
              <a:rPr lang="zh-CN" altLang="en-US" dirty="0"/>
              <a:t>的制作过程说明、祖冲之计算圆周率的方法等。</a:t>
            </a:r>
            <a:endParaRPr lang="en-US" altLang="zh-CN" dirty="0"/>
          </a:p>
          <a:p>
            <a:r>
              <a:rPr lang="zh-CN" altLang="en-US" dirty="0"/>
              <a:t>程序和编程：</a:t>
            </a:r>
            <a:endParaRPr lang="en-US" altLang="zh-CN" dirty="0"/>
          </a:p>
          <a:p>
            <a:pPr marL="0" indent="0">
              <a:buNone/>
            </a:pPr>
            <a:r>
              <a:rPr lang="en-US" altLang="zh-CN" dirty="0"/>
              <a:t>    </a:t>
            </a:r>
            <a:r>
              <a:rPr lang="zh-CN" altLang="en-US" dirty="0"/>
              <a:t>程序就是算法在计算机中的表示和实现。</a:t>
            </a:r>
            <a:endParaRPr lang="en-US" altLang="zh-CN" dirty="0"/>
          </a:p>
          <a:p>
            <a:pPr marL="0" indent="0">
              <a:buNone/>
            </a:pPr>
            <a:r>
              <a:rPr lang="zh-CN" altLang="en-US" dirty="0"/>
              <a:t>    编程就是如何用计算机的指令来表示算法，即将算法转换成计算机可以执行的程序。</a:t>
            </a:r>
            <a:endParaRPr lang="en-US" altLang="zh-CN" dirty="0"/>
          </a:p>
          <a:p>
            <a:pPr marL="0" indent="0">
              <a:buNone/>
            </a:pPr>
            <a:endParaRPr lang="en-US" dirty="0"/>
          </a:p>
          <a:p>
            <a:endParaRPr lang="en-US" b="1" dirty="0"/>
          </a:p>
          <a:p>
            <a:endParaRPr lang="en-US" dirty="0"/>
          </a:p>
          <a:p>
            <a:endParaRPr lang="en-US" dirty="0"/>
          </a:p>
        </p:txBody>
      </p:sp>
    </p:spTree>
    <p:extLst>
      <p:ext uri="{BB962C8B-B14F-4D97-AF65-F5344CB8AC3E}">
        <p14:creationId xmlns:p14="http://schemas.microsoft.com/office/powerpoint/2010/main" val="22570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BBA69-6D51-4C96-A79F-84C53B4CB5C1}"/>
              </a:ext>
            </a:extLst>
          </p:cNvPr>
          <p:cNvSpPr>
            <a:spLocks noGrp="1"/>
          </p:cNvSpPr>
          <p:nvPr>
            <p:ph type="title"/>
          </p:nvPr>
        </p:nvSpPr>
        <p:spPr/>
        <p:txBody>
          <a:bodyPr/>
          <a:lstStyle/>
          <a:p>
            <a:r>
              <a:rPr lang="zh-CN" altLang="en-US" b="1" dirty="0"/>
              <a:t>二进制</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1C2F98-BDBC-44E9-B593-62AD8E312989}"/>
                  </a:ext>
                </a:extLst>
              </p:cNvPr>
              <p:cNvSpPr>
                <a:spLocks noGrp="1"/>
              </p:cNvSpPr>
              <p:nvPr>
                <p:ph idx="1"/>
              </p:nvPr>
            </p:nvSpPr>
            <p:spPr/>
            <p:txBody>
              <a:bodyPr>
                <a:normAutofit fontScale="92500"/>
              </a:bodyPr>
              <a:lstStyle/>
              <a:p>
                <a:r>
                  <a:rPr lang="zh-CN" altLang="en-US" dirty="0"/>
                  <a:t>晶体管只有</a:t>
                </a:r>
                <a:r>
                  <a:rPr lang="en-US" dirty="0"/>
                  <a:t>“</a:t>
                </a:r>
                <a:r>
                  <a:rPr lang="zh-CN" altLang="en-US" dirty="0"/>
                  <a:t>开</a:t>
                </a:r>
                <a:r>
                  <a:rPr lang="en-US" dirty="0"/>
                  <a:t>”</a:t>
                </a:r>
                <a:r>
                  <a:rPr lang="zh-CN" altLang="en-US" dirty="0"/>
                  <a:t>和</a:t>
                </a:r>
                <a:r>
                  <a:rPr lang="en-US" dirty="0"/>
                  <a:t>“</a:t>
                </a:r>
                <a:r>
                  <a:rPr lang="zh-CN" altLang="en-US" dirty="0"/>
                  <a:t>关</a:t>
                </a:r>
                <a:r>
                  <a:rPr lang="en-US" dirty="0"/>
                  <a:t>”</a:t>
                </a:r>
                <a:r>
                  <a:rPr lang="zh-CN" altLang="en-US" dirty="0"/>
                  <a:t>两种状态，</a:t>
                </a:r>
                <a:r>
                  <a:rPr lang="en-US" dirty="0"/>
                  <a:t>1</a:t>
                </a:r>
                <a:r>
                  <a:rPr lang="zh-CN" altLang="en-US" dirty="0"/>
                  <a:t>个晶体管元器件只能表示</a:t>
                </a:r>
                <a:r>
                  <a:rPr lang="en-US" dirty="0"/>
                  <a:t>1</a:t>
                </a:r>
                <a:r>
                  <a:rPr lang="zh-CN" altLang="en-US" dirty="0"/>
                  <a:t>位二进制数（</a:t>
                </a:r>
                <a:r>
                  <a:rPr lang="en-US" dirty="0"/>
                  <a:t>0</a:t>
                </a:r>
                <a:r>
                  <a:rPr lang="zh-CN" altLang="en-US" dirty="0"/>
                  <a:t>或</a:t>
                </a:r>
                <a:r>
                  <a:rPr lang="en-US" dirty="0"/>
                  <a:t>1</a:t>
                </a:r>
                <a:r>
                  <a:rPr lang="zh-CN" altLang="en-US" dirty="0"/>
                  <a:t>），称为</a:t>
                </a:r>
                <a:r>
                  <a:rPr lang="en-US" dirty="0"/>
                  <a:t>1</a:t>
                </a:r>
                <a:r>
                  <a:rPr lang="zh-CN" altLang="en-US" b="1" dirty="0"/>
                  <a:t>比特</a:t>
                </a:r>
                <a:r>
                  <a:rPr lang="zh-CN" altLang="en-US" dirty="0"/>
                  <a:t>（</a:t>
                </a:r>
                <a:r>
                  <a:rPr lang="en-US" b="1" dirty="0"/>
                  <a:t>Bit</a:t>
                </a:r>
                <a:r>
                  <a:rPr lang="zh-CN" altLang="en-US" dirty="0"/>
                  <a:t>）或</a:t>
                </a:r>
                <a:r>
                  <a:rPr lang="en-US" dirty="0"/>
                  <a:t>1</a:t>
                </a:r>
                <a:r>
                  <a:rPr lang="zh-CN" altLang="en-US" dirty="0"/>
                  <a:t>位</a:t>
                </a:r>
                <a:endParaRPr lang="en-US" altLang="zh-CN" dirty="0"/>
              </a:p>
              <a:p>
                <a:r>
                  <a:rPr lang="en-US" dirty="0"/>
                  <a:t>8</a:t>
                </a:r>
                <a:r>
                  <a:rPr lang="zh-CN" altLang="en-US" dirty="0"/>
                  <a:t>个元器件可以表示</a:t>
                </a:r>
                <a:r>
                  <a:rPr lang="en-US" dirty="0"/>
                  <a:t>8</a:t>
                </a:r>
                <a:r>
                  <a:rPr lang="zh-CN" altLang="en-US" dirty="0"/>
                  <a:t>位二进制数字，即可表示有</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8</m:t>
                        </m:r>
                      </m:sup>
                    </m:sSup>
                  </m:oMath>
                </a14:m>
                <a:r>
                  <a:rPr lang="zh-CN" altLang="en-US" dirty="0"/>
                  <a:t>个不同的数值。</a:t>
                </a:r>
                <a:r>
                  <a:rPr lang="en-US" dirty="0"/>
                  <a:t>8</a:t>
                </a:r>
                <a:r>
                  <a:rPr lang="zh-CN" altLang="en-US" dirty="0"/>
                  <a:t>位二进制数，称为</a:t>
                </a:r>
                <a:r>
                  <a:rPr lang="en-US" dirty="0"/>
                  <a:t>1</a:t>
                </a:r>
                <a:r>
                  <a:rPr lang="zh-CN" altLang="en-US" b="1" dirty="0"/>
                  <a:t>字节</a:t>
                </a:r>
                <a:r>
                  <a:rPr lang="zh-CN" altLang="en-US" dirty="0"/>
                  <a:t>（</a:t>
                </a:r>
                <a:r>
                  <a:rPr lang="en-US" b="1" dirty="0"/>
                  <a:t>Byte</a:t>
                </a:r>
                <a:r>
                  <a:rPr lang="zh-CN" altLang="en-US" dirty="0"/>
                  <a:t>）。</a:t>
                </a:r>
                <a:endParaRPr lang="en-US" altLang="zh-CN" dirty="0"/>
              </a:p>
              <a:p>
                <a:r>
                  <a:rPr lang="en-US" dirty="0"/>
                  <a:t>16</a:t>
                </a:r>
                <a:r>
                  <a:rPr lang="zh-CN" altLang="en-US" dirty="0"/>
                  <a:t>个元器件可以表示</a:t>
                </a:r>
                <a:r>
                  <a:rPr lang="en-US" dirty="0"/>
                  <a:t>16</a:t>
                </a:r>
                <a:r>
                  <a:rPr lang="zh-CN" altLang="en-US" dirty="0"/>
                  <a:t>位二进制数，即</a:t>
                </a:r>
                <a:r>
                  <a:rPr lang="en-US" dirty="0"/>
                  <a:t>2Byte</a:t>
                </a:r>
                <a:r>
                  <a:rPr lang="zh-CN" altLang="en-US" dirty="0"/>
                  <a:t>，</a:t>
                </a:r>
                <a:r>
                  <a:rPr lang="en-US" dirty="0"/>
                  <a:t>…</a:t>
                </a:r>
                <a:r>
                  <a:rPr lang="zh-CN" altLang="en-US" dirty="0"/>
                  <a:t>。</a:t>
                </a:r>
                <a:endParaRPr lang="en-US" dirty="0"/>
              </a:p>
              <a:p>
                <a:pPr marL="0" indent="0">
                  <a:buNone/>
                </a:pPr>
                <a:r>
                  <a:rPr lang="en-US" dirty="0"/>
                  <a:t>    8×1024</a:t>
                </a:r>
                <a:r>
                  <a:rPr lang="zh-CN" altLang="en-US" dirty="0"/>
                  <a:t>个元器件就可以表示</a:t>
                </a:r>
                <a:r>
                  <a:rPr lang="en-US" dirty="0"/>
                  <a:t>1024Byte</a:t>
                </a:r>
                <a:r>
                  <a:rPr lang="zh-CN" altLang="en-US" dirty="0"/>
                  <a:t>，即</a:t>
                </a:r>
                <a:r>
                  <a:rPr lang="en-US" dirty="0"/>
                  <a:t>1KB</a:t>
                </a:r>
                <a:br>
                  <a:rPr lang="en-US" dirty="0"/>
                </a:br>
                <a:r>
                  <a:rPr lang="en-US" dirty="0"/>
                  <a:t>    8×1024×1024</a:t>
                </a:r>
                <a:r>
                  <a:rPr lang="zh-CN" altLang="en-US" dirty="0"/>
                  <a:t>个元器件就可以表示</a:t>
                </a:r>
                <a:r>
                  <a:rPr lang="en-US" dirty="0"/>
                  <a:t>1024KB</a:t>
                </a:r>
                <a:r>
                  <a:rPr lang="zh-CN" altLang="en-US" dirty="0"/>
                  <a:t>，即</a:t>
                </a:r>
                <a:r>
                  <a:rPr lang="en-US" dirty="0"/>
                  <a:t>1MB</a:t>
                </a:r>
                <a:br>
                  <a:rPr lang="en-US" dirty="0"/>
                </a:br>
                <a:r>
                  <a:rPr lang="en-US" dirty="0"/>
                  <a:t>    8×1024×1024×1024</a:t>
                </a:r>
                <a:r>
                  <a:rPr lang="zh-CN" altLang="en-US" dirty="0"/>
                  <a:t>个元器件就可以表示</a:t>
                </a:r>
                <a:r>
                  <a:rPr lang="en-US" dirty="0"/>
                  <a:t>1024MB</a:t>
                </a:r>
                <a:r>
                  <a:rPr lang="zh-CN" altLang="en-US" dirty="0"/>
                  <a:t>，即</a:t>
                </a:r>
                <a:r>
                  <a:rPr lang="en-US" dirty="0"/>
                  <a:t>1GB</a:t>
                </a:r>
              </a:p>
              <a:p>
                <a:pPr marL="0" indent="0">
                  <a:buNone/>
                </a:pPr>
                <a:endParaRPr lang="en-US" dirty="0"/>
              </a:p>
            </p:txBody>
          </p:sp>
        </mc:Choice>
        <mc:Fallback xmlns="">
          <p:sp>
            <p:nvSpPr>
              <p:cNvPr id="3" name="内容占位符 2">
                <a:extLst>
                  <a:ext uri="{FF2B5EF4-FFF2-40B4-BE49-F238E27FC236}">
                    <a16:creationId xmlns:a16="http://schemas.microsoft.com/office/drawing/2014/main" id="{F11C2F98-BDBC-44E9-B593-62AD8E312989}"/>
                  </a:ext>
                </a:extLst>
              </p:cNvPr>
              <p:cNvSpPr>
                <a:spLocks noGrp="1" noRot="1" noChangeAspect="1" noMove="1" noResize="1" noEditPoints="1" noAdjustHandles="1" noChangeArrowheads="1" noChangeShapeType="1" noTextEdit="1"/>
              </p:cNvSpPr>
              <p:nvPr>
                <p:ph idx="1"/>
              </p:nvPr>
            </p:nvSpPr>
            <p:spPr>
              <a:blipFill>
                <a:blip r:embed="rId2"/>
                <a:stretch>
                  <a:fillRect l="-928" t="-272"/>
                </a:stretch>
              </a:blipFill>
            </p:spPr>
            <p:txBody>
              <a:bodyPr/>
              <a:lstStyle/>
              <a:p>
                <a:r>
                  <a:rPr lang="en-US">
                    <a:noFill/>
                  </a:rPr>
                  <a:t> </a:t>
                </a:r>
              </a:p>
            </p:txBody>
          </p:sp>
        </mc:Fallback>
      </mc:AlternateContent>
    </p:spTree>
    <p:extLst>
      <p:ext uri="{BB962C8B-B14F-4D97-AF65-F5344CB8AC3E}">
        <p14:creationId xmlns:p14="http://schemas.microsoft.com/office/powerpoint/2010/main" val="193137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编程语言</a:t>
            </a:r>
          </a:p>
        </p:txBody>
      </p:sp>
      <p:sp>
        <p:nvSpPr>
          <p:cNvPr id="3" name="内容占位符 2"/>
          <p:cNvSpPr>
            <a:spLocks noGrp="1"/>
          </p:cNvSpPr>
          <p:nvPr>
            <p:ph idx="1"/>
          </p:nvPr>
        </p:nvSpPr>
        <p:spPr>
          <a:xfrm>
            <a:off x="838200" y="1690688"/>
            <a:ext cx="10855036" cy="2476198"/>
          </a:xfrm>
        </p:spPr>
        <p:txBody>
          <a:bodyPr>
            <a:normAutofit/>
          </a:bodyPr>
          <a:lstStyle/>
          <a:p>
            <a:r>
              <a:rPr lang="zh-CN" altLang="en-US" dirty="0"/>
              <a:t>表示指令和数据的规则。如同人类语言：英语、汉语都有一套语法规则。</a:t>
            </a:r>
            <a:endParaRPr lang="en-US" altLang="zh-CN" dirty="0"/>
          </a:p>
          <a:p>
            <a:endParaRPr lang="en-US" altLang="zh-CN" dirty="0"/>
          </a:p>
          <a:p>
            <a:r>
              <a:rPr lang="zh-CN" altLang="en-US" dirty="0"/>
              <a:t>机器语言、汇编语言、高级语言</a:t>
            </a:r>
            <a:endParaRPr lang="en-US" altLang="zh-CN" dirty="0"/>
          </a:p>
        </p:txBody>
      </p:sp>
    </p:spTree>
    <p:extLst>
      <p:ext uri="{BB962C8B-B14F-4D97-AF65-F5344CB8AC3E}">
        <p14:creationId xmlns:p14="http://schemas.microsoft.com/office/powerpoint/2010/main" val="402482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051BC-21B8-4FF6-BAFE-353B16359064}"/>
              </a:ext>
            </a:extLst>
          </p:cNvPr>
          <p:cNvSpPr>
            <a:spLocks noGrp="1"/>
          </p:cNvSpPr>
          <p:nvPr>
            <p:ph type="title"/>
          </p:nvPr>
        </p:nvSpPr>
        <p:spPr/>
        <p:txBody>
          <a:bodyPr/>
          <a:lstStyle/>
          <a:p>
            <a:r>
              <a:rPr lang="zh-CN" altLang="en-US" b="1" dirty="0"/>
              <a:t>机器语言</a:t>
            </a:r>
            <a:r>
              <a:rPr lang="en-US" b="1" dirty="0"/>
              <a:t>(machine language)</a:t>
            </a:r>
            <a:endParaRPr lang="en-US" dirty="0"/>
          </a:p>
        </p:txBody>
      </p:sp>
      <p:sp>
        <p:nvSpPr>
          <p:cNvPr id="3" name="内容占位符 2">
            <a:extLst>
              <a:ext uri="{FF2B5EF4-FFF2-40B4-BE49-F238E27FC236}">
                <a16:creationId xmlns:a16="http://schemas.microsoft.com/office/drawing/2014/main" id="{CF62F02D-46E9-4C14-A715-055C89D24912}"/>
              </a:ext>
            </a:extLst>
          </p:cNvPr>
          <p:cNvSpPr>
            <a:spLocks noGrp="1"/>
          </p:cNvSpPr>
          <p:nvPr>
            <p:ph idx="1"/>
          </p:nvPr>
        </p:nvSpPr>
        <p:spPr/>
        <p:txBody>
          <a:bodyPr/>
          <a:lstStyle/>
          <a:p>
            <a:r>
              <a:rPr lang="zh-CN" altLang="en-US" dirty="0"/>
              <a:t>机器语言是用</a:t>
            </a:r>
            <a:r>
              <a:rPr lang="en-US" altLang="zh-CN" dirty="0"/>
              <a:t>0</a:t>
            </a:r>
            <a:r>
              <a:rPr lang="zh-CN" altLang="en-US" dirty="0"/>
              <a:t>和</a:t>
            </a:r>
            <a:r>
              <a:rPr lang="en-US" altLang="zh-CN" dirty="0"/>
              <a:t>1</a:t>
            </a:r>
            <a:r>
              <a:rPr lang="zh-CN" altLang="en-US" dirty="0"/>
              <a:t>表示指令和数据，因为计算机只能识别</a:t>
            </a:r>
            <a:r>
              <a:rPr lang="en-US" altLang="zh-CN" dirty="0"/>
              <a:t>0</a:t>
            </a:r>
            <a:r>
              <a:rPr lang="zh-CN" altLang="en-US" dirty="0"/>
              <a:t>和</a:t>
            </a:r>
            <a:r>
              <a:rPr lang="en-US" altLang="zh-CN" dirty="0"/>
              <a:t>1</a:t>
            </a:r>
            <a:r>
              <a:rPr lang="zh-CN" altLang="en-US" dirty="0"/>
              <a:t>。这种二进制代码表示的计算机能直接识别和执行的一种机器指令集合，称为</a:t>
            </a:r>
            <a:r>
              <a:rPr lang="zh-CN" altLang="en-US" b="1" dirty="0"/>
              <a:t>机器语言</a:t>
            </a:r>
            <a:r>
              <a:rPr lang="zh-CN" altLang="en-US" dirty="0"/>
              <a:t>。</a:t>
            </a:r>
            <a:endParaRPr lang="en-US" dirty="0"/>
          </a:p>
          <a:p>
            <a:r>
              <a:rPr lang="zh-CN" altLang="en-US" dirty="0"/>
              <a:t>下面是将</a:t>
            </a:r>
            <a:r>
              <a:rPr lang="en-US" dirty="0"/>
              <a:t>17</a:t>
            </a:r>
            <a:r>
              <a:rPr lang="zh-CN" altLang="en-US" dirty="0"/>
              <a:t>和</a:t>
            </a:r>
            <a:r>
              <a:rPr lang="en-US" dirty="0"/>
              <a:t>20</a:t>
            </a:r>
            <a:r>
              <a:rPr lang="zh-CN" altLang="en-US" dirty="0"/>
              <a:t>相加的机器指令（采用</a:t>
            </a:r>
            <a:r>
              <a:rPr lang="en-US" dirty="0"/>
              <a:t>Intel 8086</a:t>
            </a:r>
            <a:r>
              <a:rPr lang="zh-CN" altLang="en-US" dirty="0"/>
              <a:t>机器语言，</a:t>
            </a:r>
            <a:r>
              <a:rPr lang="en-US" dirty="0"/>
              <a:t>Intel Pentium</a:t>
            </a:r>
            <a:r>
              <a:rPr lang="zh-CN" altLang="en-US" dirty="0"/>
              <a:t>机器语言的子集）：</a:t>
            </a:r>
            <a:endParaRPr lang="en-US" dirty="0"/>
          </a:p>
          <a:p>
            <a:endParaRPr lang="en-US" dirty="0"/>
          </a:p>
        </p:txBody>
      </p:sp>
      <p:sp>
        <p:nvSpPr>
          <p:cNvPr id="4" name="文本框 3">
            <a:extLst>
              <a:ext uri="{FF2B5EF4-FFF2-40B4-BE49-F238E27FC236}">
                <a16:creationId xmlns:a16="http://schemas.microsoft.com/office/drawing/2014/main" id="{23E0B21C-6596-435E-B631-5D51596811A5}"/>
              </a:ext>
            </a:extLst>
          </p:cNvPr>
          <p:cNvSpPr txBox="1"/>
          <p:nvPr/>
        </p:nvSpPr>
        <p:spPr>
          <a:xfrm>
            <a:off x="1388964" y="4574572"/>
            <a:ext cx="5555846" cy="1609030"/>
          </a:xfrm>
          <a:prstGeom prst="rect">
            <a:avLst/>
          </a:prstGeom>
          <a:noFill/>
        </p:spPr>
        <p:txBody>
          <a:bodyPr wrap="square" rtlCol="0">
            <a:spAutoFit/>
          </a:bodyPr>
          <a:lstStyle/>
          <a:p>
            <a:pPr>
              <a:lnSpc>
                <a:spcPct val="120000"/>
              </a:lnSpc>
            </a:pPr>
            <a:r>
              <a:rPr lang="en-US" sz="2800" dirty="0"/>
              <a:t>1011 0000 0001 0001</a:t>
            </a:r>
            <a:br>
              <a:rPr lang="en-US" sz="2800" dirty="0"/>
            </a:br>
            <a:r>
              <a:rPr lang="en-US" sz="2800" dirty="0"/>
              <a:t>0000 0100 0001 0100</a:t>
            </a:r>
            <a:br>
              <a:rPr lang="en-US" sz="2800" dirty="0"/>
            </a:br>
            <a:r>
              <a:rPr lang="en-US" sz="2800" dirty="0"/>
              <a:t>1010 0010 0100 1000 0000 0000</a:t>
            </a:r>
            <a:endParaRPr lang="zh-CN" altLang="zh-CN" sz="2800" dirty="0"/>
          </a:p>
        </p:txBody>
      </p:sp>
    </p:spTree>
    <p:extLst>
      <p:ext uri="{BB962C8B-B14F-4D97-AF65-F5344CB8AC3E}">
        <p14:creationId xmlns:p14="http://schemas.microsoft.com/office/powerpoint/2010/main" val="425354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汇编语言</a:t>
            </a:r>
          </a:p>
        </p:txBody>
      </p:sp>
      <p:sp>
        <p:nvSpPr>
          <p:cNvPr id="3" name="内容占位符 2"/>
          <p:cNvSpPr>
            <a:spLocks noGrp="1"/>
          </p:cNvSpPr>
          <p:nvPr>
            <p:ph idx="1"/>
          </p:nvPr>
        </p:nvSpPr>
        <p:spPr>
          <a:xfrm>
            <a:off x="838200" y="1690687"/>
            <a:ext cx="10855036" cy="739997"/>
          </a:xfrm>
        </p:spPr>
        <p:txBody>
          <a:bodyPr>
            <a:normAutofit/>
          </a:bodyPr>
          <a:lstStyle/>
          <a:p>
            <a:r>
              <a:rPr lang="zh-CN" altLang="en-US" dirty="0"/>
              <a:t>机器语言的字符化表示，每</a:t>
            </a:r>
            <a:r>
              <a:rPr lang="zh-CN" altLang="zh-CN" dirty="0"/>
              <a:t>个汇编指令对应一个机器语言指令</a:t>
            </a:r>
            <a:endParaRPr lang="zh-CN" altLang="en-US" dirty="0"/>
          </a:p>
        </p:txBody>
      </p:sp>
      <p:sp>
        <p:nvSpPr>
          <p:cNvPr id="4" name="文本框 3"/>
          <p:cNvSpPr txBox="1"/>
          <p:nvPr/>
        </p:nvSpPr>
        <p:spPr>
          <a:xfrm>
            <a:off x="7473272" y="2595301"/>
            <a:ext cx="3175437" cy="1609030"/>
          </a:xfrm>
          <a:prstGeom prst="rect">
            <a:avLst/>
          </a:prstGeom>
          <a:noFill/>
        </p:spPr>
        <p:txBody>
          <a:bodyPr wrap="square" rtlCol="0">
            <a:spAutoFit/>
          </a:bodyPr>
          <a:lstStyle/>
          <a:p>
            <a:pPr>
              <a:lnSpc>
                <a:spcPct val="120000"/>
              </a:lnSpc>
            </a:pPr>
            <a:r>
              <a:rPr lang="en-US" altLang="zh-CN" sz="2800" dirty="0"/>
              <a:t>MOV AL, 17D</a:t>
            </a:r>
          </a:p>
          <a:p>
            <a:pPr>
              <a:lnSpc>
                <a:spcPct val="120000"/>
              </a:lnSpc>
            </a:pPr>
            <a:r>
              <a:rPr lang="en-US" altLang="zh-CN" sz="2800" dirty="0"/>
              <a:t>ADD AL, 20D</a:t>
            </a:r>
          </a:p>
          <a:p>
            <a:pPr>
              <a:lnSpc>
                <a:spcPct val="120000"/>
              </a:lnSpc>
            </a:pPr>
            <a:r>
              <a:rPr lang="en-US" altLang="zh-CN" sz="2800" dirty="0"/>
              <a:t>MOV [SUM], AL</a:t>
            </a:r>
            <a:endParaRPr lang="zh-CN" altLang="zh-CN" sz="2800" dirty="0"/>
          </a:p>
        </p:txBody>
      </p:sp>
      <p:sp>
        <p:nvSpPr>
          <p:cNvPr id="5" name="文本框 4">
            <a:extLst>
              <a:ext uri="{FF2B5EF4-FFF2-40B4-BE49-F238E27FC236}">
                <a16:creationId xmlns:a16="http://schemas.microsoft.com/office/drawing/2014/main" id="{2A3913E3-9A7D-4736-AD3E-119CC3ED9E00}"/>
              </a:ext>
            </a:extLst>
          </p:cNvPr>
          <p:cNvSpPr txBox="1"/>
          <p:nvPr/>
        </p:nvSpPr>
        <p:spPr>
          <a:xfrm>
            <a:off x="1238493" y="2664749"/>
            <a:ext cx="5555846" cy="1609030"/>
          </a:xfrm>
          <a:prstGeom prst="rect">
            <a:avLst/>
          </a:prstGeom>
          <a:noFill/>
        </p:spPr>
        <p:txBody>
          <a:bodyPr wrap="square" rtlCol="0">
            <a:spAutoFit/>
          </a:bodyPr>
          <a:lstStyle/>
          <a:p>
            <a:pPr>
              <a:lnSpc>
                <a:spcPct val="120000"/>
              </a:lnSpc>
            </a:pPr>
            <a:r>
              <a:rPr lang="en-US" sz="2800" dirty="0"/>
              <a:t>1011 0000 0001 0001</a:t>
            </a:r>
            <a:br>
              <a:rPr lang="en-US" sz="2800" dirty="0"/>
            </a:br>
            <a:r>
              <a:rPr lang="en-US" sz="2800" dirty="0"/>
              <a:t>0000 0100 0001 0100</a:t>
            </a:r>
            <a:br>
              <a:rPr lang="en-US" sz="2800" dirty="0"/>
            </a:br>
            <a:r>
              <a:rPr lang="en-US" sz="2800" dirty="0"/>
              <a:t>1010 0010 0100 1000 0000 0000</a:t>
            </a:r>
            <a:endParaRPr lang="zh-CN" altLang="zh-CN" sz="2800" dirty="0"/>
          </a:p>
        </p:txBody>
      </p:sp>
    </p:spTree>
    <p:extLst>
      <p:ext uri="{BB962C8B-B14F-4D97-AF65-F5344CB8AC3E}">
        <p14:creationId xmlns:p14="http://schemas.microsoft.com/office/powerpoint/2010/main" val="325347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高级语言</a:t>
            </a:r>
          </a:p>
        </p:txBody>
      </p:sp>
      <p:sp>
        <p:nvSpPr>
          <p:cNvPr id="3" name="内容占位符 2"/>
          <p:cNvSpPr>
            <a:spLocks noGrp="1"/>
          </p:cNvSpPr>
          <p:nvPr>
            <p:ph idx="1"/>
          </p:nvPr>
        </p:nvSpPr>
        <p:spPr>
          <a:xfrm>
            <a:off x="838200" y="1690687"/>
            <a:ext cx="10855036" cy="1318731"/>
          </a:xfrm>
        </p:spPr>
        <p:txBody>
          <a:bodyPr>
            <a:normAutofit/>
          </a:bodyPr>
          <a:lstStyle/>
          <a:p>
            <a:r>
              <a:rPr lang="zh-CN" altLang="en-US" dirty="0"/>
              <a:t>用类人类语言表示指令和数据。</a:t>
            </a:r>
            <a:endParaRPr lang="en-US" altLang="zh-CN" dirty="0"/>
          </a:p>
          <a:p>
            <a:r>
              <a:rPr lang="en-US" altLang="zh-CN" dirty="0"/>
              <a:t> </a:t>
            </a:r>
            <a:r>
              <a:rPr lang="zh-CN" altLang="en-US" b="1" dirty="0"/>
              <a:t>编译器或解释器</a:t>
            </a:r>
            <a:r>
              <a:rPr lang="zh-CN" altLang="en-US" dirty="0"/>
              <a:t>：将高级语言编程的程序转化为机器指令程序</a:t>
            </a:r>
          </a:p>
        </p:txBody>
      </p:sp>
      <p:sp>
        <p:nvSpPr>
          <p:cNvPr id="4" name="文本框 3"/>
          <p:cNvSpPr txBox="1"/>
          <p:nvPr/>
        </p:nvSpPr>
        <p:spPr>
          <a:xfrm>
            <a:off x="1408488" y="3305097"/>
            <a:ext cx="8146473" cy="574901"/>
          </a:xfrm>
          <a:prstGeom prst="rect">
            <a:avLst/>
          </a:prstGeom>
          <a:noFill/>
        </p:spPr>
        <p:txBody>
          <a:bodyPr wrap="square" rtlCol="0">
            <a:spAutoFit/>
          </a:bodyPr>
          <a:lstStyle/>
          <a:p>
            <a:pPr>
              <a:lnSpc>
                <a:spcPct val="120000"/>
              </a:lnSpc>
            </a:pPr>
            <a:r>
              <a:rPr lang="en-US" altLang="zh-CN" sz="2800" dirty="0"/>
              <a:t>sum = 17 + 20</a:t>
            </a:r>
          </a:p>
        </p:txBody>
      </p:sp>
      <p:grpSp>
        <p:nvGrpSpPr>
          <p:cNvPr id="11" name="组合 10"/>
          <p:cNvGrpSpPr/>
          <p:nvPr/>
        </p:nvGrpSpPr>
        <p:grpSpPr>
          <a:xfrm>
            <a:off x="1258398" y="4234962"/>
            <a:ext cx="8973124" cy="1384995"/>
            <a:chOff x="1281547" y="4836846"/>
            <a:chExt cx="8973124" cy="1384995"/>
          </a:xfrm>
        </p:grpSpPr>
        <p:sp>
          <p:nvSpPr>
            <p:cNvPr id="6" name="文本框 5"/>
            <p:cNvSpPr txBox="1"/>
            <p:nvPr/>
          </p:nvSpPr>
          <p:spPr>
            <a:xfrm>
              <a:off x="1281547" y="4836846"/>
              <a:ext cx="2570017" cy="1384995"/>
            </a:xfrm>
            <a:prstGeom prst="rect">
              <a:avLst/>
            </a:prstGeom>
            <a:noFill/>
            <a:ln w="12700">
              <a:solidFill>
                <a:schemeClr val="accent1"/>
              </a:solidFill>
            </a:ln>
          </p:spPr>
          <p:txBody>
            <a:bodyPr wrap="square" rtlCol="0">
              <a:spAutoFit/>
            </a:bodyPr>
            <a:lstStyle/>
            <a:p>
              <a:pPr algn="ctr"/>
              <a:r>
                <a:rPr lang="zh-CN" altLang="en-US" sz="2800" dirty="0"/>
                <a:t>高级语言的程序</a:t>
              </a:r>
              <a:r>
                <a:rPr lang="en-US" altLang="zh-CN" sz="2800" dirty="0"/>
                <a:t>(</a:t>
              </a:r>
              <a:r>
                <a:rPr lang="zh-CN" altLang="en-US" sz="2800" dirty="0"/>
                <a:t>源代码</a:t>
              </a:r>
              <a:r>
                <a:rPr lang="en-US" altLang="zh-CN" sz="2800" dirty="0"/>
                <a:t>)</a:t>
              </a:r>
            </a:p>
            <a:p>
              <a:pPr algn="ctr"/>
              <a:r>
                <a:rPr lang="en-US" altLang="zh-CN" sz="2800" dirty="0"/>
                <a:t>17+20</a:t>
              </a:r>
              <a:endParaRPr lang="zh-CN" altLang="en-US" sz="2800" dirty="0"/>
            </a:p>
          </p:txBody>
        </p:sp>
        <p:sp>
          <p:nvSpPr>
            <p:cNvPr id="7" name="文本框 6"/>
            <p:cNvSpPr txBox="1"/>
            <p:nvPr/>
          </p:nvSpPr>
          <p:spPr>
            <a:xfrm>
              <a:off x="7684654" y="5099848"/>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8" name="矩形 7"/>
            <p:cNvSpPr/>
            <p:nvPr/>
          </p:nvSpPr>
          <p:spPr>
            <a:xfrm>
              <a:off x="4876800" y="4945946"/>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9" name="右箭头 8"/>
            <p:cNvSpPr/>
            <p:nvPr/>
          </p:nvSpPr>
          <p:spPr>
            <a:xfrm>
              <a:off x="3851564" y="5449455"/>
              <a:ext cx="979054" cy="172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659418" y="5458333"/>
              <a:ext cx="979054" cy="172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0886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en-US" dirty="0"/>
              <a:t>Python</a:t>
            </a:r>
            <a:r>
              <a:rPr lang="zh-CN" altLang="en-US" dirty="0"/>
              <a:t>程序开发步骤</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理解问题</a:t>
            </a:r>
            <a:r>
              <a:rPr lang="en-US" dirty="0"/>
              <a:t>: </a:t>
            </a:r>
            <a:r>
              <a:rPr lang="zh-CN" altLang="en-US" dirty="0"/>
              <a:t>是一个什么样的问题？输入数据是什么？要产生什么结果？</a:t>
            </a:r>
            <a:endParaRPr lang="en-US" dirty="0"/>
          </a:p>
          <a:p>
            <a:pPr lvl="0"/>
            <a:r>
              <a:rPr lang="zh-CN" altLang="en-US" dirty="0"/>
              <a:t>提出算法：解决这个问题的指令（步骤）序列</a:t>
            </a:r>
            <a:endParaRPr lang="en-US" dirty="0"/>
          </a:p>
          <a:p>
            <a:pPr lvl="0"/>
            <a:r>
              <a:rPr lang="zh-CN" altLang="en-US" dirty="0"/>
              <a:t>编写程序：将算法转换成某种编程语言的程序</a:t>
            </a:r>
            <a:endParaRPr lang="en-US" dirty="0"/>
          </a:p>
          <a:p>
            <a:pPr lvl="0"/>
            <a:r>
              <a:rPr lang="zh-CN" altLang="en-US" dirty="0"/>
              <a:t>测试：各种可能性的不同的输入，是否产生预期的结果</a:t>
            </a:r>
            <a:endParaRPr lang="en-US" dirty="0"/>
          </a:p>
        </p:txBody>
      </p:sp>
    </p:spTree>
    <p:extLst>
      <p:ext uri="{BB962C8B-B14F-4D97-AF65-F5344CB8AC3E}">
        <p14:creationId xmlns:p14="http://schemas.microsoft.com/office/powerpoint/2010/main" val="395695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理解问题</a:t>
            </a:r>
            <a:r>
              <a:rPr lang="en-US" dirty="0"/>
              <a:t>: </a:t>
            </a:r>
            <a:r>
              <a:rPr lang="zh-CN" altLang="en-US" dirty="0"/>
              <a:t>  问题含义、数据表示、输入输出</a:t>
            </a:r>
            <a:endParaRPr lang="en-US" dirty="0"/>
          </a:p>
          <a:p>
            <a:pPr lvl="0"/>
            <a:r>
              <a:rPr lang="zh-CN" altLang="en-US" dirty="0"/>
              <a:t>提出算法：</a:t>
            </a:r>
            <a:endParaRPr lang="en-US" altLang="zh-CN" dirty="0"/>
          </a:p>
          <a:p>
            <a:pPr marL="0" lvl="0" indent="0">
              <a:buNone/>
            </a:pPr>
            <a:r>
              <a:rPr lang="en-US" altLang="zh-CN" dirty="0"/>
              <a:t>     </a:t>
            </a:r>
            <a:r>
              <a:rPr lang="zh-CN" altLang="en-US" dirty="0"/>
              <a:t>用</a:t>
            </a:r>
            <a:r>
              <a:rPr lang="en-US" dirty="0"/>
              <a:t>2</a:t>
            </a:r>
            <a:r>
              <a:rPr lang="zh-CN" altLang="en-US" dirty="0"/>
              <a:t>个数值分别表示总和和数值的个数；</a:t>
            </a:r>
            <a:endParaRPr lang="en-US" altLang="zh-CN" dirty="0"/>
          </a:p>
          <a:p>
            <a:pPr marL="0" lvl="0" indent="0">
              <a:buNone/>
            </a:pPr>
            <a:r>
              <a:rPr lang="en-US" altLang="zh-CN" dirty="0"/>
              <a:t>      </a:t>
            </a:r>
            <a:r>
              <a:rPr lang="zh-CN" altLang="en-US" dirty="0"/>
              <a:t>将输入的这些数累加到总和上；</a:t>
            </a:r>
            <a:endParaRPr lang="en-US" altLang="zh-CN" dirty="0"/>
          </a:p>
          <a:p>
            <a:pPr marL="0" lvl="0" indent="0">
              <a:buNone/>
            </a:pPr>
            <a:r>
              <a:rPr lang="en-US" altLang="zh-CN" dirty="0"/>
              <a:t>      </a:t>
            </a:r>
            <a:r>
              <a:rPr lang="zh-CN" altLang="en-US" dirty="0"/>
              <a:t>最后除以数值的个数，得到平均值。</a:t>
            </a:r>
            <a:endParaRPr lang="en-US" dirty="0"/>
          </a:p>
        </p:txBody>
      </p:sp>
    </p:spTree>
    <p:extLst>
      <p:ext uri="{BB962C8B-B14F-4D97-AF65-F5344CB8AC3E}">
        <p14:creationId xmlns:p14="http://schemas.microsoft.com/office/powerpoint/2010/main" val="141505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伪代码表示算法：</a:t>
            </a:r>
            <a:endParaRPr lang="en-US" dirty="0"/>
          </a:p>
        </p:txBody>
      </p:sp>
      <p:pic>
        <p:nvPicPr>
          <p:cNvPr id="4" name="图片 3">
            <a:extLst>
              <a:ext uri="{FF2B5EF4-FFF2-40B4-BE49-F238E27FC236}">
                <a16:creationId xmlns:a16="http://schemas.microsoft.com/office/drawing/2014/main" id="{F1F9E7DA-73A4-4A5E-B98C-88FA9AA68548}"/>
              </a:ext>
            </a:extLst>
          </p:cNvPr>
          <p:cNvPicPr>
            <a:picLocks noChangeAspect="1"/>
          </p:cNvPicPr>
          <p:nvPr/>
        </p:nvPicPr>
        <p:blipFill>
          <a:blip r:embed="rId2"/>
          <a:stretch>
            <a:fillRect/>
          </a:stretch>
        </p:blipFill>
        <p:spPr>
          <a:xfrm>
            <a:off x="4474578" y="1778762"/>
            <a:ext cx="5583821" cy="4445015"/>
          </a:xfrm>
          <a:prstGeom prst="rect">
            <a:avLst/>
          </a:prstGeom>
        </p:spPr>
      </p:pic>
    </p:spTree>
    <p:extLst>
      <p:ext uri="{BB962C8B-B14F-4D97-AF65-F5344CB8AC3E}">
        <p14:creationId xmlns:p14="http://schemas.microsoft.com/office/powerpoint/2010/main" val="2836567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编写程序</a:t>
            </a:r>
            <a:r>
              <a:rPr lang="en-US" dirty="0"/>
              <a:t>:    </a:t>
            </a:r>
            <a:r>
              <a:rPr lang="zh-CN" altLang="en-US" dirty="0"/>
              <a:t>将算法用</a:t>
            </a:r>
            <a:r>
              <a:rPr lang="en-US" dirty="0"/>
              <a:t>Python</a:t>
            </a:r>
            <a:r>
              <a:rPr lang="zh-CN" altLang="en-US" dirty="0"/>
              <a:t>语言表示出来</a:t>
            </a:r>
            <a:endParaRPr lang="en-US" altLang="zh-CN" dirty="0"/>
          </a:p>
          <a:p>
            <a:pPr lvl="0"/>
            <a:r>
              <a:rPr lang="zh-CN" altLang="en-US" dirty="0"/>
              <a:t>测试： 输入不同的测试数据，看看结果是否正确？输入非法数据会怎么样？</a:t>
            </a:r>
            <a:endParaRPr lang="en-US" dirty="0"/>
          </a:p>
        </p:txBody>
      </p:sp>
    </p:spTree>
    <p:extLst>
      <p:ext uri="{BB962C8B-B14F-4D97-AF65-F5344CB8AC3E}">
        <p14:creationId xmlns:p14="http://schemas.microsoft.com/office/powerpoint/2010/main" val="247542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4FA53-7024-40A8-9558-1B51A422193F}"/>
              </a:ext>
            </a:extLst>
          </p:cNvPr>
          <p:cNvSpPr>
            <a:spLocks noGrp="1"/>
          </p:cNvSpPr>
          <p:nvPr>
            <p:ph type="title"/>
          </p:nvPr>
        </p:nvSpPr>
        <p:spPr/>
        <p:txBody>
          <a:bodyPr/>
          <a:lstStyle/>
          <a:p>
            <a:r>
              <a:rPr lang="zh-CN" altLang="en-US" dirty="0"/>
              <a:t>教材特点</a:t>
            </a:r>
            <a:endParaRPr lang="en-US" dirty="0"/>
          </a:p>
        </p:txBody>
      </p:sp>
      <p:sp>
        <p:nvSpPr>
          <p:cNvPr id="3" name="内容占位符 2">
            <a:extLst>
              <a:ext uri="{FF2B5EF4-FFF2-40B4-BE49-F238E27FC236}">
                <a16:creationId xmlns:a16="http://schemas.microsoft.com/office/drawing/2014/main" id="{6F5261C4-DFDC-4728-A5B4-8C19EC484B16}"/>
              </a:ext>
            </a:extLst>
          </p:cNvPr>
          <p:cNvSpPr>
            <a:spLocks noGrp="1"/>
          </p:cNvSpPr>
          <p:nvPr>
            <p:ph idx="1"/>
          </p:nvPr>
        </p:nvSpPr>
        <p:spPr/>
        <p:txBody>
          <a:bodyPr/>
          <a:lstStyle/>
          <a:p>
            <a:r>
              <a:rPr lang="zh-CN" altLang="en-US" dirty="0"/>
              <a:t>精炼易懂的语法介绍</a:t>
            </a:r>
            <a:endParaRPr lang="en-US" altLang="zh-CN" dirty="0"/>
          </a:p>
          <a:p>
            <a:pPr marL="0" indent="0">
              <a:buNone/>
            </a:pPr>
            <a:r>
              <a:rPr lang="en-US" altLang="zh-CN" dirty="0"/>
              <a:t>      </a:t>
            </a:r>
            <a:r>
              <a:rPr lang="zh-CN" altLang="en-US" dirty="0"/>
              <a:t>尽可能精炼清晰，避免冗长乏味的描述</a:t>
            </a:r>
            <a:endParaRPr lang="en-US" altLang="zh-CN" dirty="0"/>
          </a:p>
          <a:p>
            <a:pPr marL="0" indent="0">
              <a:buNone/>
            </a:pPr>
            <a:endParaRPr lang="en-US" altLang="zh-CN" dirty="0"/>
          </a:p>
          <a:p>
            <a:r>
              <a:rPr lang="zh-CN" altLang="en-US" dirty="0"/>
              <a:t>丰富的实战案例</a:t>
            </a:r>
            <a:endParaRPr lang="en-US" altLang="zh-CN" dirty="0"/>
          </a:p>
          <a:p>
            <a:pPr marL="0" indent="0">
              <a:buNone/>
            </a:pPr>
            <a:r>
              <a:rPr lang="zh-CN" altLang="en-US" dirty="0"/>
              <a:t>    数据结构、信息管理、游戏编程、机器学习、强化学习等不同学科的典型案例</a:t>
            </a:r>
            <a:endParaRPr lang="en-US" dirty="0"/>
          </a:p>
        </p:txBody>
      </p:sp>
    </p:spTree>
    <p:extLst>
      <p:ext uri="{BB962C8B-B14F-4D97-AF65-F5344CB8AC3E}">
        <p14:creationId xmlns:p14="http://schemas.microsoft.com/office/powerpoint/2010/main" val="273765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69571" y="1482765"/>
            <a:ext cx="9144000" cy="2387600"/>
          </a:xfrm>
        </p:spPr>
        <p:txBody>
          <a:bodyPr>
            <a:normAutofit/>
          </a:bodyPr>
          <a:lstStyle/>
          <a:p>
            <a:r>
              <a:rPr lang="en-US" altLang="zh-CN" sz="7200" dirty="0"/>
              <a:t>Python</a:t>
            </a:r>
            <a:r>
              <a:rPr lang="zh-CN" altLang="en-US" sz="7200" dirty="0"/>
              <a:t>介绍</a:t>
            </a:r>
          </a:p>
        </p:txBody>
      </p:sp>
    </p:spTree>
    <p:extLst>
      <p:ext uri="{BB962C8B-B14F-4D97-AF65-F5344CB8AC3E}">
        <p14:creationId xmlns:p14="http://schemas.microsoft.com/office/powerpoint/2010/main" val="249228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6C292-D011-4BAE-BB9E-4C02C989B2FD}"/>
              </a:ext>
            </a:extLst>
          </p:cNvPr>
          <p:cNvSpPr>
            <a:spLocks noGrp="1"/>
          </p:cNvSpPr>
          <p:nvPr>
            <p:ph type="title"/>
          </p:nvPr>
        </p:nvSpPr>
        <p:spPr/>
        <p:txBody>
          <a:bodyPr/>
          <a:lstStyle/>
          <a:p>
            <a:r>
              <a:rPr lang="en-US" altLang="zh-CN" dirty="0"/>
              <a:t>Python</a:t>
            </a:r>
            <a:r>
              <a:rPr lang="zh-CN" altLang="en-US" dirty="0"/>
              <a:t>介绍</a:t>
            </a:r>
            <a:endParaRPr lang="en-US" dirty="0"/>
          </a:p>
        </p:txBody>
      </p:sp>
      <p:sp>
        <p:nvSpPr>
          <p:cNvPr id="3" name="内容占位符 2">
            <a:extLst>
              <a:ext uri="{FF2B5EF4-FFF2-40B4-BE49-F238E27FC236}">
                <a16:creationId xmlns:a16="http://schemas.microsoft.com/office/drawing/2014/main" id="{3EDC1886-AF59-49EC-8EFF-551FB737A79F}"/>
              </a:ext>
            </a:extLst>
          </p:cNvPr>
          <p:cNvSpPr>
            <a:spLocks noGrp="1"/>
          </p:cNvSpPr>
          <p:nvPr>
            <p:ph idx="1"/>
          </p:nvPr>
        </p:nvSpPr>
        <p:spPr/>
        <p:txBody>
          <a:bodyPr/>
          <a:lstStyle/>
          <a:p>
            <a:r>
              <a:rPr lang="en-US" dirty="0"/>
              <a:t>Guido Van Rossum</a:t>
            </a:r>
            <a:r>
              <a:rPr lang="zh-CN" altLang="en-US" dirty="0"/>
              <a:t>于</a:t>
            </a:r>
            <a:r>
              <a:rPr lang="en-US" dirty="0"/>
              <a:t>1991</a:t>
            </a:r>
            <a:r>
              <a:rPr lang="zh-CN" altLang="en-US" dirty="0"/>
              <a:t>年发明</a:t>
            </a:r>
            <a:endParaRPr lang="en-US" altLang="zh-CN" dirty="0"/>
          </a:p>
          <a:p>
            <a:r>
              <a:rPr lang="zh-CN" altLang="en-US" dirty="0"/>
              <a:t>简单易懂：少儿开始学</a:t>
            </a:r>
            <a:endParaRPr lang="en-US" altLang="zh-CN" dirty="0"/>
          </a:p>
          <a:p>
            <a:endParaRPr lang="en-US" altLang="zh-CN" dirty="0"/>
          </a:p>
        </p:txBody>
      </p:sp>
      <p:sp>
        <p:nvSpPr>
          <p:cNvPr id="4" name="文本框 3">
            <a:extLst>
              <a:ext uri="{FF2B5EF4-FFF2-40B4-BE49-F238E27FC236}">
                <a16:creationId xmlns:a16="http://schemas.microsoft.com/office/drawing/2014/main" id="{6C78E9DC-2E1A-45D6-85BC-5CCD8BF3EADD}"/>
              </a:ext>
            </a:extLst>
          </p:cNvPr>
          <p:cNvSpPr txBox="1"/>
          <p:nvPr/>
        </p:nvSpPr>
        <p:spPr>
          <a:xfrm>
            <a:off x="1894114" y="2917371"/>
            <a:ext cx="9231086" cy="2092881"/>
          </a:xfrm>
          <a:prstGeom prst="rect">
            <a:avLst/>
          </a:prstGeom>
          <a:noFill/>
        </p:spPr>
        <p:txBody>
          <a:bodyPr wrap="square" rtlCol="0">
            <a:spAutoFit/>
          </a:bodyPr>
          <a:lstStyle/>
          <a:p>
            <a:r>
              <a:rPr lang="en-US" altLang="zh-CN" sz="2600" dirty="0"/>
              <a:t>Quora</a:t>
            </a:r>
            <a:r>
              <a:rPr lang="zh-CN" altLang="en-US" sz="2600" dirty="0"/>
              <a:t>网友提问：：“我女儿刚刚学会走路</a:t>
            </a:r>
            <a:r>
              <a:rPr lang="en-US" altLang="zh-CN" sz="2600" dirty="0"/>
              <a:t>……</a:t>
            </a:r>
            <a:r>
              <a:rPr lang="zh-CN" altLang="en-US" sz="2600" dirty="0"/>
              <a:t>我是否该在她会识字后就立马教她</a:t>
            </a:r>
            <a:r>
              <a:rPr lang="en-US" altLang="zh-CN" sz="2600" dirty="0"/>
              <a:t>Python</a:t>
            </a:r>
            <a:r>
              <a:rPr lang="zh-CN" altLang="en-US" sz="2600" dirty="0"/>
              <a:t>？”</a:t>
            </a:r>
            <a:endParaRPr lang="en-US" altLang="zh-CN" sz="2600" dirty="0"/>
          </a:p>
          <a:p>
            <a:endParaRPr lang="zh-CN" altLang="en-US" sz="2600" dirty="0"/>
          </a:p>
          <a:p>
            <a:r>
              <a:rPr lang="zh-CN" altLang="en-US" sz="2600" dirty="0"/>
              <a:t>吴恩达（</a:t>
            </a:r>
            <a:r>
              <a:rPr lang="en-US" altLang="zh-CN" sz="2600" dirty="0"/>
              <a:t>Andrew Ng</a:t>
            </a:r>
            <a:r>
              <a:rPr lang="zh-CN" altLang="en-US" sz="2600" dirty="0"/>
              <a:t>）的回答非常肯定：是的，一定要教她写代码（</a:t>
            </a:r>
            <a:r>
              <a:rPr lang="en-US" altLang="zh-CN" sz="2600" dirty="0"/>
              <a:t>code</a:t>
            </a:r>
            <a:r>
              <a:rPr lang="zh-CN" altLang="en-US" sz="2600" dirty="0"/>
              <a:t>）！</a:t>
            </a:r>
            <a:endParaRPr lang="en-US" sz="2600" dirty="0"/>
          </a:p>
        </p:txBody>
      </p:sp>
    </p:spTree>
    <p:extLst>
      <p:ext uri="{BB962C8B-B14F-4D97-AF65-F5344CB8AC3E}">
        <p14:creationId xmlns:p14="http://schemas.microsoft.com/office/powerpoint/2010/main" val="90171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6C292-D011-4BAE-BB9E-4C02C989B2FD}"/>
              </a:ext>
            </a:extLst>
          </p:cNvPr>
          <p:cNvSpPr>
            <a:spLocks noGrp="1"/>
          </p:cNvSpPr>
          <p:nvPr>
            <p:ph type="title"/>
          </p:nvPr>
        </p:nvSpPr>
        <p:spPr/>
        <p:txBody>
          <a:bodyPr/>
          <a:lstStyle/>
          <a:p>
            <a:r>
              <a:rPr lang="en-US" altLang="zh-CN" dirty="0"/>
              <a:t>Python</a:t>
            </a:r>
            <a:r>
              <a:rPr lang="zh-CN" altLang="en-US" dirty="0"/>
              <a:t>介绍</a:t>
            </a:r>
            <a:endParaRPr lang="en-US" dirty="0"/>
          </a:p>
        </p:txBody>
      </p:sp>
      <p:sp>
        <p:nvSpPr>
          <p:cNvPr id="3" name="内容占位符 2">
            <a:extLst>
              <a:ext uri="{FF2B5EF4-FFF2-40B4-BE49-F238E27FC236}">
                <a16:creationId xmlns:a16="http://schemas.microsoft.com/office/drawing/2014/main" id="{3EDC1886-AF59-49EC-8EFF-551FB737A79F}"/>
              </a:ext>
            </a:extLst>
          </p:cNvPr>
          <p:cNvSpPr>
            <a:spLocks noGrp="1"/>
          </p:cNvSpPr>
          <p:nvPr>
            <p:ph idx="1"/>
          </p:nvPr>
        </p:nvSpPr>
        <p:spPr/>
        <p:txBody>
          <a:bodyPr/>
          <a:lstStyle/>
          <a:p>
            <a:r>
              <a:rPr lang="en-US" dirty="0"/>
              <a:t>Guido Van Rossum</a:t>
            </a:r>
            <a:r>
              <a:rPr lang="zh-CN" altLang="en-US" dirty="0"/>
              <a:t>于</a:t>
            </a:r>
            <a:r>
              <a:rPr lang="en-US" dirty="0"/>
              <a:t>1991</a:t>
            </a:r>
            <a:r>
              <a:rPr lang="zh-CN" altLang="en-US" dirty="0"/>
              <a:t>年发明</a:t>
            </a:r>
            <a:endParaRPr lang="en-US" altLang="zh-CN" dirty="0"/>
          </a:p>
          <a:p>
            <a:r>
              <a:rPr lang="zh-CN" altLang="en-US" dirty="0"/>
              <a:t>简单易懂：少儿开始学</a:t>
            </a:r>
            <a:endParaRPr lang="en-US" altLang="zh-CN" dirty="0"/>
          </a:p>
          <a:p>
            <a:r>
              <a:rPr lang="zh-CN" altLang="en-US" dirty="0"/>
              <a:t>跨平台：</a:t>
            </a:r>
            <a:r>
              <a:rPr lang="en-US" dirty="0"/>
              <a:t>windows</a:t>
            </a:r>
            <a:r>
              <a:rPr lang="zh-CN" altLang="en-US" dirty="0"/>
              <a:t>、</a:t>
            </a:r>
            <a:r>
              <a:rPr lang="en-US" dirty="0"/>
              <a:t>Unix/Linux</a:t>
            </a:r>
            <a:r>
              <a:rPr lang="zh-CN" altLang="en-US" dirty="0"/>
              <a:t>、</a:t>
            </a:r>
            <a:r>
              <a:rPr lang="en-US" dirty="0"/>
              <a:t>Mac</a:t>
            </a:r>
            <a:r>
              <a:rPr lang="zh-CN" altLang="en-US" dirty="0"/>
              <a:t>、</a:t>
            </a:r>
            <a:r>
              <a:rPr lang="en-US" dirty="0"/>
              <a:t>Android</a:t>
            </a:r>
            <a:r>
              <a:rPr lang="zh-CN" altLang="en-US" dirty="0"/>
              <a:t>。解释执行</a:t>
            </a:r>
            <a:endParaRPr lang="en-US" altLang="zh-CN" dirty="0"/>
          </a:p>
        </p:txBody>
      </p:sp>
    </p:spTree>
    <p:extLst>
      <p:ext uri="{BB962C8B-B14F-4D97-AF65-F5344CB8AC3E}">
        <p14:creationId xmlns:p14="http://schemas.microsoft.com/office/powerpoint/2010/main" val="416142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6C292-D011-4BAE-BB9E-4C02C989B2FD}"/>
              </a:ext>
            </a:extLst>
          </p:cNvPr>
          <p:cNvSpPr>
            <a:spLocks noGrp="1"/>
          </p:cNvSpPr>
          <p:nvPr>
            <p:ph type="title"/>
          </p:nvPr>
        </p:nvSpPr>
        <p:spPr/>
        <p:txBody>
          <a:bodyPr/>
          <a:lstStyle/>
          <a:p>
            <a:r>
              <a:rPr lang="en-US" altLang="zh-CN" dirty="0"/>
              <a:t>Python</a:t>
            </a:r>
            <a:r>
              <a:rPr lang="zh-CN" altLang="en-US" dirty="0"/>
              <a:t>介绍</a:t>
            </a:r>
            <a:endParaRPr lang="en-US" dirty="0"/>
          </a:p>
        </p:txBody>
      </p:sp>
      <p:sp>
        <p:nvSpPr>
          <p:cNvPr id="3" name="内容占位符 2">
            <a:extLst>
              <a:ext uri="{FF2B5EF4-FFF2-40B4-BE49-F238E27FC236}">
                <a16:creationId xmlns:a16="http://schemas.microsoft.com/office/drawing/2014/main" id="{3EDC1886-AF59-49EC-8EFF-551FB737A79F}"/>
              </a:ext>
            </a:extLst>
          </p:cNvPr>
          <p:cNvSpPr>
            <a:spLocks noGrp="1"/>
          </p:cNvSpPr>
          <p:nvPr>
            <p:ph idx="1"/>
          </p:nvPr>
        </p:nvSpPr>
        <p:spPr/>
        <p:txBody>
          <a:bodyPr/>
          <a:lstStyle/>
          <a:p>
            <a:r>
              <a:rPr lang="en-US" dirty="0"/>
              <a:t>Guido Van Rossum</a:t>
            </a:r>
            <a:r>
              <a:rPr lang="zh-CN" altLang="en-US" dirty="0"/>
              <a:t>于</a:t>
            </a:r>
            <a:r>
              <a:rPr lang="en-US" dirty="0"/>
              <a:t>1991</a:t>
            </a:r>
            <a:r>
              <a:rPr lang="zh-CN" altLang="en-US" dirty="0"/>
              <a:t>年发明</a:t>
            </a:r>
            <a:endParaRPr lang="en-US" altLang="zh-CN" dirty="0"/>
          </a:p>
          <a:p>
            <a:r>
              <a:rPr lang="zh-CN" altLang="en-US" dirty="0"/>
              <a:t>简单易懂：少儿开始学</a:t>
            </a:r>
            <a:endParaRPr lang="en-US" altLang="zh-CN" dirty="0"/>
          </a:p>
          <a:p>
            <a:r>
              <a:rPr lang="zh-CN" altLang="en-US" dirty="0"/>
              <a:t>跨平台：</a:t>
            </a:r>
            <a:r>
              <a:rPr lang="en-US" dirty="0"/>
              <a:t> windows</a:t>
            </a:r>
            <a:r>
              <a:rPr lang="zh-CN" altLang="en-US" dirty="0"/>
              <a:t>、</a:t>
            </a:r>
            <a:r>
              <a:rPr lang="en-US" dirty="0"/>
              <a:t>Unix/Linux</a:t>
            </a:r>
            <a:r>
              <a:rPr lang="zh-CN" altLang="en-US" dirty="0"/>
              <a:t>、</a:t>
            </a:r>
            <a:r>
              <a:rPr lang="en-US" dirty="0"/>
              <a:t>Mac</a:t>
            </a:r>
            <a:r>
              <a:rPr lang="zh-CN" altLang="en-US" dirty="0"/>
              <a:t>、</a:t>
            </a:r>
            <a:r>
              <a:rPr lang="en-US" dirty="0"/>
              <a:t>Android</a:t>
            </a:r>
            <a:r>
              <a:rPr lang="zh-CN" altLang="en-US" dirty="0"/>
              <a:t>。解释执行</a:t>
            </a:r>
            <a:endParaRPr lang="en-US" altLang="zh-CN" dirty="0"/>
          </a:p>
          <a:p>
            <a:r>
              <a:rPr lang="zh-CN" altLang="en-US" dirty="0"/>
              <a:t>丰富的程序库：自带的标准库和第三方的库</a:t>
            </a:r>
            <a:endParaRPr lang="en-US" altLang="zh-CN" dirty="0"/>
          </a:p>
        </p:txBody>
      </p:sp>
    </p:spTree>
    <p:extLst>
      <p:ext uri="{BB962C8B-B14F-4D97-AF65-F5344CB8AC3E}">
        <p14:creationId xmlns:p14="http://schemas.microsoft.com/office/powerpoint/2010/main" val="4270117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6C292-D011-4BAE-BB9E-4C02C989B2FD}"/>
              </a:ext>
            </a:extLst>
          </p:cNvPr>
          <p:cNvSpPr>
            <a:spLocks noGrp="1"/>
          </p:cNvSpPr>
          <p:nvPr>
            <p:ph type="title"/>
          </p:nvPr>
        </p:nvSpPr>
        <p:spPr/>
        <p:txBody>
          <a:bodyPr/>
          <a:lstStyle/>
          <a:p>
            <a:r>
              <a:rPr lang="en-US" altLang="zh-CN" dirty="0"/>
              <a:t>Python</a:t>
            </a:r>
            <a:r>
              <a:rPr lang="zh-CN" altLang="en-US" dirty="0"/>
              <a:t>介绍</a:t>
            </a:r>
            <a:endParaRPr lang="en-US" dirty="0"/>
          </a:p>
        </p:txBody>
      </p:sp>
      <p:sp>
        <p:nvSpPr>
          <p:cNvPr id="3" name="内容占位符 2">
            <a:extLst>
              <a:ext uri="{FF2B5EF4-FFF2-40B4-BE49-F238E27FC236}">
                <a16:creationId xmlns:a16="http://schemas.microsoft.com/office/drawing/2014/main" id="{3EDC1886-AF59-49EC-8EFF-551FB737A79F}"/>
              </a:ext>
            </a:extLst>
          </p:cNvPr>
          <p:cNvSpPr>
            <a:spLocks noGrp="1"/>
          </p:cNvSpPr>
          <p:nvPr>
            <p:ph idx="1"/>
          </p:nvPr>
        </p:nvSpPr>
        <p:spPr/>
        <p:txBody>
          <a:bodyPr/>
          <a:lstStyle/>
          <a:p>
            <a:r>
              <a:rPr lang="en-US" dirty="0"/>
              <a:t>Guido Van Rossum</a:t>
            </a:r>
            <a:r>
              <a:rPr lang="zh-CN" altLang="en-US" dirty="0"/>
              <a:t>于</a:t>
            </a:r>
            <a:r>
              <a:rPr lang="en-US" dirty="0"/>
              <a:t>1991</a:t>
            </a:r>
            <a:r>
              <a:rPr lang="zh-CN" altLang="en-US" dirty="0"/>
              <a:t>年发明</a:t>
            </a:r>
            <a:endParaRPr lang="en-US" altLang="zh-CN" dirty="0"/>
          </a:p>
          <a:p>
            <a:r>
              <a:rPr lang="zh-CN" altLang="en-US" dirty="0"/>
              <a:t>简单易懂：少儿开始学</a:t>
            </a:r>
            <a:endParaRPr lang="en-US" altLang="zh-CN" dirty="0"/>
          </a:p>
          <a:p>
            <a:r>
              <a:rPr lang="zh-CN" altLang="en-US" dirty="0"/>
              <a:t>跨平台：</a:t>
            </a:r>
            <a:r>
              <a:rPr lang="en-US" dirty="0"/>
              <a:t> windows</a:t>
            </a:r>
            <a:r>
              <a:rPr lang="zh-CN" altLang="en-US" dirty="0"/>
              <a:t>、</a:t>
            </a:r>
            <a:r>
              <a:rPr lang="en-US" dirty="0"/>
              <a:t>Unix/Linux</a:t>
            </a:r>
            <a:r>
              <a:rPr lang="zh-CN" altLang="en-US" dirty="0"/>
              <a:t>、</a:t>
            </a:r>
            <a:r>
              <a:rPr lang="en-US" dirty="0"/>
              <a:t>Mac</a:t>
            </a:r>
            <a:r>
              <a:rPr lang="zh-CN" altLang="en-US" dirty="0"/>
              <a:t>、</a:t>
            </a:r>
            <a:r>
              <a:rPr lang="en-US" dirty="0"/>
              <a:t>Android</a:t>
            </a:r>
            <a:r>
              <a:rPr lang="zh-CN" altLang="en-US" dirty="0"/>
              <a:t>。解释执行</a:t>
            </a:r>
            <a:endParaRPr lang="en-US" altLang="zh-CN" dirty="0"/>
          </a:p>
          <a:p>
            <a:r>
              <a:rPr lang="zh-CN" altLang="en-US" dirty="0"/>
              <a:t>丰富的程序库：自带的标准库和第三方的库</a:t>
            </a:r>
            <a:endParaRPr lang="en-US" altLang="zh-CN" dirty="0"/>
          </a:p>
          <a:p>
            <a:r>
              <a:rPr lang="zh-CN" altLang="en-US" dirty="0"/>
              <a:t>编程效率高：其他高级语言几百行甚至几千行代码，用</a:t>
            </a:r>
            <a:r>
              <a:rPr lang="en-US" dirty="0"/>
              <a:t>Python</a:t>
            </a:r>
            <a:r>
              <a:rPr lang="zh-CN" altLang="en-US" dirty="0"/>
              <a:t>可能只需要几行代码。</a:t>
            </a:r>
            <a:endParaRPr lang="en-US" dirty="0"/>
          </a:p>
          <a:p>
            <a:endParaRPr lang="en-US" dirty="0"/>
          </a:p>
        </p:txBody>
      </p:sp>
    </p:spTree>
    <p:extLst>
      <p:ext uri="{BB962C8B-B14F-4D97-AF65-F5344CB8AC3E}">
        <p14:creationId xmlns:p14="http://schemas.microsoft.com/office/powerpoint/2010/main" val="2847269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6C292-D011-4BAE-BB9E-4C02C989B2FD}"/>
              </a:ext>
            </a:extLst>
          </p:cNvPr>
          <p:cNvSpPr>
            <a:spLocks noGrp="1"/>
          </p:cNvSpPr>
          <p:nvPr>
            <p:ph type="title"/>
          </p:nvPr>
        </p:nvSpPr>
        <p:spPr/>
        <p:txBody>
          <a:bodyPr/>
          <a:lstStyle/>
          <a:p>
            <a:r>
              <a:rPr lang="en-US" altLang="zh-CN" dirty="0"/>
              <a:t>Python</a:t>
            </a:r>
            <a:r>
              <a:rPr lang="zh-CN" altLang="en-US" dirty="0"/>
              <a:t>介绍</a:t>
            </a:r>
            <a:endParaRPr lang="en-US" dirty="0"/>
          </a:p>
        </p:txBody>
      </p:sp>
      <p:sp>
        <p:nvSpPr>
          <p:cNvPr id="3" name="内容占位符 2">
            <a:extLst>
              <a:ext uri="{FF2B5EF4-FFF2-40B4-BE49-F238E27FC236}">
                <a16:creationId xmlns:a16="http://schemas.microsoft.com/office/drawing/2014/main" id="{3EDC1886-AF59-49EC-8EFF-551FB737A79F}"/>
              </a:ext>
            </a:extLst>
          </p:cNvPr>
          <p:cNvSpPr>
            <a:spLocks noGrp="1"/>
          </p:cNvSpPr>
          <p:nvPr>
            <p:ph idx="1"/>
          </p:nvPr>
        </p:nvSpPr>
        <p:spPr>
          <a:xfrm>
            <a:off x="838200" y="1690688"/>
            <a:ext cx="10515600" cy="4884283"/>
          </a:xfrm>
        </p:spPr>
        <p:txBody>
          <a:bodyPr>
            <a:normAutofit/>
          </a:bodyPr>
          <a:lstStyle/>
          <a:p>
            <a:r>
              <a:rPr lang="en-US" dirty="0"/>
              <a:t>Guido Van Rossum</a:t>
            </a:r>
            <a:r>
              <a:rPr lang="zh-CN" altLang="en-US" dirty="0"/>
              <a:t>于</a:t>
            </a:r>
            <a:r>
              <a:rPr lang="en-US" dirty="0"/>
              <a:t>1991</a:t>
            </a:r>
            <a:r>
              <a:rPr lang="zh-CN" altLang="en-US" dirty="0"/>
              <a:t>年发明</a:t>
            </a:r>
            <a:endParaRPr lang="en-US" altLang="zh-CN" dirty="0"/>
          </a:p>
          <a:p>
            <a:r>
              <a:rPr lang="zh-CN" altLang="en-US" dirty="0"/>
              <a:t>简单易懂：少儿开始学</a:t>
            </a:r>
            <a:endParaRPr lang="en-US" altLang="zh-CN" dirty="0"/>
          </a:p>
          <a:p>
            <a:r>
              <a:rPr lang="zh-CN" altLang="en-US" dirty="0"/>
              <a:t>跨平台：</a:t>
            </a:r>
            <a:r>
              <a:rPr lang="en-US" dirty="0"/>
              <a:t> windows</a:t>
            </a:r>
            <a:r>
              <a:rPr lang="zh-CN" altLang="en-US" dirty="0"/>
              <a:t>、</a:t>
            </a:r>
            <a:r>
              <a:rPr lang="en-US" dirty="0"/>
              <a:t>Unix/Linux</a:t>
            </a:r>
            <a:r>
              <a:rPr lang="zh-CN" altLang="en-US" dirty="0"/>
              <a:t>、</a:t>
            </a:r>
            <a:r>
              <a:rPr lang="en-US" dirty="0"/>
              <a:t>Mac</a:t>
            </a:r>
            <a:r>
              <a:rPr lang="zh-CN" altLang="en-US" dirty="0"/>
              <a:t>、</a:t>
            </a:r>
            <a:r>
              <a:rPr lang="en-US" dirty="0"/>
              <a:t>Android</a:t>
            </a:r>
            <a:r>
              <a:rPr lang="zh-CN" altLang="en-US" dirty="0"/>
              <a:t>。解释执行</a:t>
            </a:r>
            <a:endParaRPr lang="en-US" altLang="zh-CN" dirty="0"/>
          </a:p>
          <a:p>
            <a:r>
              <a:rPr lang="zh-CN" altLang="en-US" dirty="0"/>
              <a:t>丰富的程序库：自带的标准库和第三方的库</a:t>
            </a:r>
            <a:endParaRPr lang="en-US" altLang="zh-CN" dirty="0"/>
          </a:p>
          <a:p>
            <a:r>
              <a:rPr lang="zh-CN" altLang="en-US" dirty="0"/>
              <a:t>编程效率高：其他高级语言几百行甚至几千行代码，用</a:t>
            </a:r>
            <a:r>
              <a:rPr lang="en-US" dirty="0"/>
              <a:t>Python</a:t>
            </a:r>
            <a:r>
              <a:rPr lang="zh-CN" altLang="en-US" dirty="0"/>
              <a:t>可能只需要几行代码。</a:t>
            </a:r>
            <a:endParaRPr lang="en-US" altLang="zh-CN" dirty="0"/>
          </a:p>
          <a:p>
            <a:r>
              <a:rPr lang="zh-CN" altLang="en-US" dirty="0"/>
              <a:t>人工智能首选语言、中小学开始开设</a:t>
            </a:r>
            <a:r>
              <a:rPr lang="en-US" altLang="zh-CN" dirty="0"/>
              <a:t>python</a:t>
            </a:r>
            <a:r>
              <a:rPr lang="zh-CN" altLang="en-US" dirty="0"/>
              <a:t>课程、</a:t>
            </a:r>
            <a:r>
              <a:rPr lang="en-US" dirty="0"/>
              <a:t> IEEE Spectrum </a:t>
            </a:r>
            <a:r>
              <a:rPr lang="en-US" altLang="zh-CN" dirty="0"/>
              <a:t>2019</a:t>
            </a:r>
            <a:r>
              <a:rPr lang="zh-CN" altLang="en-US" dirty="0"/>
              <a:t>排名第一</a:t>
            </a:r>
            <a:endParaRPr lang="en-US" dirty="0"/>
          </a:p>
          <a:p>
            <a:endParaRPr lang="en-US" dirty="0"/>
          </a:p>
        </p:txBody>
      </p:sp>
    </p:spTree>
    <p:extLst>
      <p:ext uri="{BB962C8B-B14F-4D97-AF65-F5344CB8AC3E}">
        <p14:creationId xmlns:p14="http://schemas.microsoft.com/office/powerpoint/2010/main" val="2746841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CF124-4C91-4DF8-B0C7-1F3377CA457B}"/>
              </a:ext>
            </a:extLst>
          </p:cNvPr>
          <p:cNvSpPr>
            <a:spLocks noGrp="1"/>
          </p:cNvSpPr>
          <p:nvPr>
            <p:ph type="title"/>
          </p:nvPr>
        </p:nvSpPr>
        <p:spPr/>
        <p:txBody>
          <a:bodyPr/>
          <a:lstStyle/>
          <a:p>
            <a:r>
              <a:rPr lang="en-US" dirty="0"/>
              <a:t>Python</a:t>
            </a:r>
            <a:r>
              <a:rPr lang="zh-CN" altLang="en-US" dirty="0"/>
              <a:t>开发环境</a:t>
            </a:r>
            <a:endParaRPr lang="en-US" dirty="0"/>
          </a:p>
        </p:txBody>
      </p:sp>
      <p:sp>
        <p:nvSpPr>
          <p:cNvPr id="3" name="内容占位符 2">
            <a:extLst>
              <a:ext uri="{FF2B5EF4-FFF2-40B4-BE49-F238E27FC236}">
                <a16:creationId xmlns:a16="http://schemas.microsoft.com/office/drawing/2014/main" id="{0E2642F1-C3BD-460C-B1ED-32F4AB2A683E}"/>
              </a:ext>
            </a:extLst>
          </p:cNvPr>
          <p:cNvSpPr>
            <a:spLocks noGrp="1"/>
          </p:cNvSpPr>
          <p:nvPr>
            <p:ph idx="1"/>
          </p:nvPr>
        </p:nvSpPr>
        <p:spPr>
          <a:xfrm>
            <a:off x="849085" y="1527402"/>
            <a:ext cx="10515600" cy="4486275"/>
          </a:xfrm>
        </p:spPr>
        <p:txBody>
          <a:bodyPr/>
          <a:lstStyle/>
          <a:p>
            <a:r>
              <a:rPr lang="zh-CN" altLang="en-US" dirty="0"/>
              <a:t>官网原生安装</a:t>
            </a:r>
            <a:r>
              <a:rPr lang="en-US" altLang="zh-CN" dirty="0"/>
              <a:t>Python</a:t>
            </a:r>
            <a:r>
              <a:rPr lang="zh-CN" altLang="en-US" dirty="0"/>
              <a:t>：</a:t>
            </a:r>
            <a:r>
              <a:rPr lang="en-US" dirty="0">
                <a:hlinkClick r:id="rId2"/>
              </a:rPr>
              <a:t> https://www.python.org/downloads/</a:t>
            </a:r>
            <a:endParaRPr lang="en-US" dirty="0"/>
          </a:p>
        </p:txBody>
      </p:sp>
      <p:pic>
        <p:nvPicPr>
          <p:cNvPr id="4" name="图片 3">
            <a:extLst>
              <a:ext uri="{FF2B5EF4-FFF2-40B4-BE49-F238E27FC236}">
                <a16:creationId xmlns:a16="http://schemas.microsoft.com/office/drawing/2014/main" id="{5D5C8263-BE93-4511-A403-8EC4D1A4A811}"/>
              </a:ext>
            </a:extLst>
          </p:cNvPr>
          <p:cNvPicPr>
            <a:picLocks noChangeAspect="1"/>
          </p:cNvPicPr>
          <p:nvPr/>
        </p:nvPicPr>
        <p:blipFill>
          <a:blip r:embed="rId3"/>
          <a:stretch>
            <a:fillRect/>
          </a:stretch>
        </p:blipFill>
        <p:spPr>
          <a:xfrm>
            <a:off x="439489" y="2045299"/>
            <a:ext cx="11397343" cy="5525757"/>
          </a:xfrm>
          <a:prstGeom prst="rect">
            <a:avLst/>
          </a:prstGeom>
        </p:spPr>
      </p:pic>
      <p:sp>
        <p:nvSpPr>
          <p:cNvPr id="5" name="矩形 4">
            <a:extLst>
              <a:ext uri="{FF2B5EF4-FFF2-40B4-BE49-F238E27FC236}">
                <a16:creationId xmlns:a16="http://schemas.microsoft.com/office/drawing/2014/main" id="{18807376-D611-4277-A045-21FB04B45AE4}"/>
              </a:ext>
            </a:extLst>
          </p:cNvPr>
          <p:cNvSpPr/>
          <p:nvPr/>
        </p:nvSpPr>
        <p:spPr>
          <a:xfrm>
            <a:off x="1963490" y="5082979"/>
            <a:ext cx="1752600" cy="425193"/>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841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CF124-4C91-4DF8-B0C7-1F3377CA457B}"/>
              </a:ext>
            </a:extLst>
          </p:cNvPr>
          <p:cNvSpPr>
            <a:spLocks noGrp="1"/>
          </p:cNvSpPr>
          <p:nvPr>
            <p:ph type="title"/>
          </p:nvPr>
        </p:nvSpPr>
        <p:spPr/>
        <p:txBody>
          <a:bodyPr/>
          <a:lstStyle/>
          <a:p>
            <a:r>
              <a:rPr lang="en-US" dirty="0"/>
              <a:t>Python</a:t>
            </a:r>
            <a:r>
              <a:rPr lang="zh-CN" altLang="en-US" dirty="0"/>
              <a:t>开发环境</a:t>
            </a:r>
            <a:endParaRPr lang="en-US" dirty="0"/>
          </a:p>
        </p:txBody>
      </p:sp>
      <p:sp>
        <p:nvSpPr>
          <p:cNvPr id="3" name="内容占位符 2">
            <a:extLst>
              <a:ext uri="{FF2B5EF4-FFF2-40B4-BE49-F238E27FC236}">
                <a16:creationId xmlns:a16="http://schemas.microsoft.com/office/drawing/2014/main" id="{0E2642F1-C3BD-460C-B1ED-32F4AB2A683E}"/>
              </a:ext>
            </a:extLst>
          </p:cNvPr>
          <p:cNvSpPr>
            <a:spLocks noGrp="1"/>
          </p:cNvSpPr>
          <p:nvPr>
            <p:ph idx="1"/>
          </p:nvPr>
        </p:nvSpPr>
        <p:spPr>
          <a:xfrm>
            <a:off x="849085" y="1527402"/>
            <a:ext cx="10515600" cy="5330598"/>
          </a:xfrm>
        </p:spPr>
        <p:txBody>
          <a:bodyPr>
            <a:normAutofit fontScale="92500" lnSpcReduction="10000"/>
          </a:bodyPr>
          <a:lstStyle/>
          <a:p>
            <a:r>
              <a:rPr lang="zh-CN" altLang="en-US" dirty="0"/>
              <a:t>官网原生安装</a:t>
            </a:r>
            <a:r>
              <a:rPr lang="en-US" altLang="zh-CN" dirty="0"/>
              <a:t>Python</a:t>
            </a:r>
            <a:r>
              <a:rPr lang="zh-CN" altLang="en-US" dirty="0"/>
              <a:t>：</a:t>
            </a:r>
            <a:r>
              <a:rPr lang="en-US" dirty="0">
                <a:hlinkClick r:id="rId3"/>
              </a:rPr>
              <a:t> https://www.python.org/downloads/</a:t>
            </a:r>
            <a:endParaRPr lang="en-US" dirty="0"/>
          </a:p>
          <a:p>
            <a:r>
              <a:rPr lang="en-US" dirty="0"/>
              <a:t>Linux/Unix</a:t>
            </a:r>
            <a:r>
              <a:rPr lang="zh-CN" altLang="en-US" dirty="0"/>
              <a:t>平台如</a:t>
            </a:r>
            <a:r>
              <a:rPr lang="en-US" dirty="0"/>
              <a:t>Ubuntu</a:t>
            </a:r>
            <a:r>
              <a:rPr lang="zh-CN" altLang="en-US" dirty="0"/>
              <a:t>、</a:t>
            </a:r>
            <a:r>
              <a:rPr lang="en-US" dirty="0"/>
              <a:t>Mac</a:t>
            </a:r>
            <a:r>
              <a:rPr lang="zh-CN" altLang="en-US" dirty="0"/>
              <a:t>平台通常自带了</a:t>
            </a:r>
            <a:r>
              <a:rPr lang="en-US" dirty="0"/>
              <a:t>Python</a:t>
            </a:r>
          </a:p>
          <a:p>
            <a:r>
              <a:rPr lang="zh-CN" altLang="en-US" dirty="0"/>
              <a:t>如在</a:t>
            </a:r>
            <a:r>
              <a:rPr lang="en-US" dirty="0"/>
              <a:t>Ubuntu</a:t>
            </a:r>
            <a:r>
              <a:rPr lang="zh-CN" altLang="en-US" dirty="0"/>
              <a:t>系统上，可以在终端窗口输入下述命令：</a:t>
            </a:r>
            <a:endParaRPr lang="en-US" altLang="zh-CN" dirty="0"/>
          </a:p>
          <a:p>
            <a:pPr marL="0" indent="0">
              <a:buNone/>
            </a:pPr>
            <a:r>
              <a:rPr lang="en-US" dirty="0"/>
              <a:t>   $ </a:t>
            </a:r>
            <a:r>
              <a:rPr lang="en-US" dirty="0" err="1"/>
              <a:t>sudo</a:t>
            </a:r>
            <a:r>
              <a:rPr lang="en-US" dirty="0"/>
              <a:t> apt-get update</a:t>
            </a:r>
          </a:p>
          <a:p>
            <a:pPr marL="0" indent="0">
              <a:buNone/>
            </a:pPr>
            <a:r>
              <a:rPr lang="en-US" dirty="0"/>
              <a:t>   $ </a:t>
            </a:r>
            <a:r>
              <a:rPr lang="en-US" dirty="0" err="1"/>
              <a:t>sudo</a:t>
            </a:r>
            <a:r>
              <a:rPr lang="en-US" dirty="0"/>
              <a:t> apt-get install python3.6</a:t>
            </a:r>
          </a:p>
          <a:p>
            <a:r>
              <a:rPr lang="zh-CN" altLang="en-US" dirty="0"/>
              <a:t>在</a:t>
            </a:r>
            <a:r>
              <a:rPr lang="en-US" dirty="0"/>
              <a:t>Mac</a:t>
            </a:r>
            <a:r>
              <a:rPr lang="zh-CN" altLang="en-US" dirty="0"/>
              <a:t>系统上，可以通过包管理工具</a:t>
            </a:r>
            <a:r>
              <a:rPr lang="en-US" dirty="0"/>
              <a:t>Homebrew</a:t>
            </a:r>
            <a:r>
              <a:rPr lang="zh-CN" altLang="en-US" dirty="0"/>
              <a:t>安装</a:t>
            </a:r>
            <a:r>
              <a:rPr lang="en-US" dirty="0"/>
              <a:t>Python</a:t>
            </a:r>
            <a:r>
              <a:rPr lang="zh-CN" altLang="en-US" dirty="0"/>
              <a:t>：</a:t>
            </a:r>
            <a:endParaRPr lang="en-US" altLang="zh-CN" dirty="0"/>
          </a:p>
          <a:p>
            <a:pPr marL="0" indent="0">
              <a:buNone/>
            </a:pPr>
            <a:r>
              <a:rPr lang="en-US" dirty="0"/>
              <a:t>      $ brew install python3</a:t>
            </a:r>
          </a:p>
          <a:p>
            <a:r>
              <a:rPr lang="zh-CN" altLang="en-US" dirty="0"/>
              <a:t>可通过安装工具</a:t>
            </a:r>
            <a:r>
              <a:rPr lang="en-US" altLang="zh-CN" b="1" dirty="0">
                <a:solidFill>
                  <a:srgbClr val="002060"/>
                </a:solidFill>
              </a:rPr>
              <a:t>pip</a:t>
            </a:r>
            <a:r>
              <a:rPr lang="zh-CN" altLang="en-US" dirty="0"/>
              <a:t>安装各种库</a:t>
            </a:r>
            <a:endParaRPr lang="en-US" altLang="zh-CN" dirty="0"/>
          </a:p>
          <a:p>
            <a:pPr marL="0" indent="0">
              <a:buNone/>
            </a:pPr>
            <a:r>
              <a:rPr lang="en-US" dirty="0"/>
              <a:t>       pip install </a:t>
            </a:r>
            <a:r>
              <a:rPr lang="en-US" dirty="0" err="1"/>
              <a:t>jupyter</a:t>
            </a:r>
            <a:endParaRPr lang="en-US" dirty="0"/>
          </a:p>
          <a:p>
            <a:endParaRPr lang="en-US" dirty="0"/>
          </a:p>
        </p:txBody>
      </p:sp>
    </p:spTree>
    <p:extLst>
      <p:ext uri="{BB962C8B-B14F-4D97-AF65-F5344CB8AC3E}">
        <p14:creationId xmlns:p14="http://schemas.microsoft.com/office/powerpoint/2010/main" val="377286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CF124-4C91-4DF8-B0C7-1F3377CA457B}"/>
              </a:ext>
            </a:extLst>
          </p:cNvPr>
          <p:cNvSpPr>
            <a:spLocks noGrp="1"/>
          </p:cNvSpPr>
          <p:nvPr>
            <p:ph type="title"/>
          </p:nvPr>
        </p:nvSpPr>
        <p:spPr/>
        <p:txBody>
          <a:bodyPr/>
          <a:lstStyle/>
          <a:p>
            <a:r>
              <a:rPr lang="en-US" dirty="0"/>
              <a:t>Python</a:t>
            </a:r>
            <a:r>
              <a:rPr lang="zh-CN" altLang="en-US" dirty="0"/>
              <a:t>开发环境</a:t>
            </a:r>
            <a:endParaRPr lang="en-US" dirty="0"/>
          </a:p>
        </p:txBody>
      </p:sp>
      <p:sp>
        <p:nvSpPr>
          <p:cNvPr id="3" name="内容占位符 2">
            <a:extLst>
              <a:ext uri="{FF2B5EF4-FFF2-40B4-BE49-F238E27FC236}">
                <a16:creationId xmlns:a16="http://schemas.microsoft.com/office/drawing/2014/main" id="{0E2642F1-C3BD-460C-B1ED-32F4AB2A683E}"/>
              </a:ext>
            </a:extLst>
          </p:cNvPr>
          <p:cNvSpPr>
            <a:spLocks noGrp="1"/>
          </p:cNvSpPr>
          <p:nvPr>
            <p:ph idx="1"/>
          </p:nvPr>
        </p:nvSpPr>
        <p:spPr>
          <a:xfrm>
            <a:off x="849085" y="1527402"/>
            <a:ext cx="10515600" cy="5069341"/>
          </a:xfrm>
        </p:spPr>
        <p:txBody>
          <a:bodyPr>
            <a:normAutofit/>
          </a:bodyPr>
          <a:lstStyle/>
          <a:p>
            <a:r>
              <a:rPr lang="zh-CN" altLang="en-US" dirty="0"/>
              <a:t>执行</a:t>
            </a:r>
            <a:r>
              <a:rPr lang="en-US" altLang="zh-CN" dirty="0"/>
              <a:t>python</a:t>
            </a:r>
            <a:r>
              <a:rPr lang="zh-CN" altLang="en-US" dirty="0"/>
              <a:t>解释器：</a:t>
            </a:r>
            <a:endParaRPr lang="en-US" altLang="zh-CN" dirty="0"/>
          </a:p>
          <a:p>
            <a:pPr marL="0" indent="0">
              <a:buNone/>
            </a:pPr>
            <a:r>
              <a:rPr lang="en-US" dirty="0"/>
              <a:t>    $python</a:t>
            </a:r>
          </a:p>
          <a:p>
            <a:r>
              <a:rPr lang="zh-CN" altLang="en-US" dirty="0"/>
              <a:t>输出：</a:t>
            </a:r>
            <a:endParaRPr lang="en-US" altLang="zh-CN" dirty="0"/>
          </a:p>
          <a:p>
            <a:pPr marL="0" indent="0">
              <a:buNone/>
            </a:pPr>
            <a:r>
              <a:rPr lang="en-US" dirty="0"/>
              <a:t>Python 3.6.5 (v3.6.5:f59c0932b4, Mar 28 2018, 16:07:46) [MSC v.1900 32 bit (Intel)] on win32</a:t>
            </a:r>
            <a:br>
              <a:rPr lang="en-US" dirty="0"/>
            </a:br>
            <a:r>
              <a:rPr lang="en-US" dirty="0"/>
              <a:t>Type "copyright", "credits" or "license()" for more information.</a:t>
            </a:r>
          </a:p>
          <a:p>
            <a:pPr marL="0" indent="0">
              <a:buNone/>
            </a:pPr>
            <a:endParaRPr lang="en-US" dirty="0"/>
          </a:p>
          <a:p>
            <a:endParaRPr lang="en-US" dirty="0"/>
          </a:p>
        </p:txBody>
      </p:sp>
    </p:spTree>
    <p:extLst>
      <p:ext uri="{BB962C8B-B14F-4D97-AF65-F5344CB8AC3E}">
        <p14:creationId xmlns:p14="http://schemas.microsoft.com/office/powerpoint/2010/main" val="387587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CF124-4C91-4DF8-B0C7-1F3377CA457B}"/>
              </a:ext>
            </a:extLst>
          </p:cNvPr>
          <p:cNvSpPr>
            <a:spLocks noGrp="1"/>
          </p:cNvSpPr>
          <p:nvPr>
            <p:ph type="title"/>
          </p:nvPr>
        </p:nvSpPr>
        <p:spPr/>
        <p:txBody>
          <a:bodyPr/>
          <a:lstStyle/>
          <a:p>
            <a:r>
              <a:rPr lang="en-US" dirty="0"/>
              <a:t>Python</a:t>
            </a:r>
            <a:r>
              <a:rPr lang="zh-CN" altLang="en-US" dirty="0"/>
              <a:t>开发环境</a:t>
            </a:r>
            <a:endParaRPr lang="en-US" dirty="0"/>
          </a:p>
        </p:txBody>
      </p:sp>
      <p:sp>
        <p:nvSpPr>
          <p:cNvPr id="3" name="内容占位符 2">
            <a:extLst>
              <a:ext uri="{FF2B5EF4-FFF2-40B4-BE49-F238E27FC236}">
                <a16:creationId xmlns:a16="http://schemas.microsoft.com/office/drawing/2014/main" id="{0E2642F1-C3BD-460C-B1ED-32F4AB2A683E}"/>
              </a:ext>
            </a:extLst>
          </p:cNvPr>
          <p:cNvSpPr>
            <a:spLocks noGrp="1"/>
          </p:cNvSpPr>
          <p:nvPr>
            <p:ph idx="1"/>
          </p:nvPr>
        </p:nvSpPr>
        <p:spPr>
          <a:xfrm>
            <a:off x="849085" y="1527402"/>
            <a:ext cx="10515600" cy="5243512"/>
          </a:xfrm>
        </p:spPr>
        <p:txBody>
          <a:bodyPr>
            <a:normAutofit fontScale="92500" lnSpcReduction="10000"/>
          </a:bodyPr>
          <a:lstStyle/>
          <a:p>
            <a:r>
              <a:rPr lang="zh-CN" altLang="en-US" dirty="0"/>
              <a:t>第三方安装工具：自带很多实用库，可随时安装新的库。</a:t>
            </a:r>
            <a:endParaRPr lang="en-US" altLang="zh-CN" dirty="0"/>
          </a:p>
          <a:p>
            <a:r>
              <a:rPr lang="en-US" b="1" dirty="0">
                <a:solidFill>
                  <a:srgbClr val="C00000"/>
                </a:solidFill>
              </a:rPr>
              <a:t>Anaconda</a:t>
            </a:r>
            <a:r>
              <a:rPr lang="zh-CN" altLang="en-US" dirty="0"/>
              <a:t>：</a:t>
            </a:r>
            <a:r>
              <a:rPr lang="en-US" dirty="0">
                <a:hlinkClick r:id="rId2"/>
              </a:rPr>
              <a:t>https://www.anaconda.com/download/</a:t>
            </a:r>
            <a:endParaRPr lang="en-US" dirty="0"/>
          </a:p>
          <a:p>
            <a:r>
              <a:rPr lang="zh-CN" altLang="en-US" dirty="0"/>
              <a:t>包含了类似</a:t>
            </a:r>
            <a:r>
              <a:rPr lang="en-US" altLang="zh-CN" dirty="0"/>
              <a:t>pip</a:t>
            </a:r>
            <a:r>
              <a:rPr lang="zh-CN" altLang="en-US" dirty="0"/>
              <a:t>的安装工具</a:t>
            </a:r>
            <a:r>
              <a:rPr lang="en-US" altLang="zh-CN" dirty="0" err="1"/>
              <a:t>conda</a:t>
            </a:r>
            <a:endParaRPr lang="en-US" altLang="zh-CN" dirty="0"/>
          </a:p>
          <a:p>
            <a:endParaRPr lang="en-US" dirty="0"/>
          </a:p>
          <a:p>
            <a:endParaRPr lang="en-US" dirty="0"/>
          </a:p>
          <a:p>
            <a:endParaRPr lang="en-US" dirty="0"/>
          </a:p>
          <a:p>
            <a:endParaRPr lang="en-US" dirty="0"/>
          </a:p>
          <a:p>
            <a:endParaRPr lang="en-US" dirty="0"/>
          </a:p>
          <a:p>
            <a:r>
              <a:rPr lang="en-US" b="1" dirty="0" err="1">
                <a:solidFill>
                  <a:srgbClr val="C00000"/>
                </a:solidFill>
              </a:rPr>
              <a:t>Pycharm</a:t>
            </a:r>
            <a:r>
              <a:rPr lang="en-US" b="1" dirty="0">
                <a:solidFill>
                  <a:srgbClr val="C00000"/>
                </a:solidFill>
              </a:rPr>
              <a:t> </a:t>
            </a:r>
            <a:r>
              <a:rPr lang="zh-CN" altLang="en-US" dirty="0"/>
              <a:t>集成开发环境</a:t>
            </a:r>
            <a:endParaRPr lang="en-US" dirty="0"/>
          </a:p>
        </p:txBody>
      </p:sp>
      <p:sp>
        <p:nvSpPr>
          <p:cNvPr id="6" name="文本框 5">
            <a:extLst>
              <a:ext uri="{FF2B5EF4-FFF2-40B4-BE49-F238E27FC236}">
                <a16:creationId xmlns:a16="http://schemas.microsoft.com/office/drawing/2014/main" id="{F0AC3AE2-22C4-44E1-9516-C67876B27258}"/>
              </a:ext>
            </a:extLst>
          </p:cNvPr>
          <p:cNvSpPr txBox="1"/>
          <p:nvPr/>
        </p:nvSpPr>
        <p:spPr>
          <a:xfrm>
            <a:off x="1273628" y="3439885"/>
            <a:ext cx="6945086" cy="2677656"/>
          </a:xfrm>
          <a:prstGeom prst="rect">
            <a:avLst/>
          </a:prstGeom>
          <a:noFill/>
        </p:spPr>
        <p:txBody>
          <a:bodyPr wrap="square" rtlCol="0">
            <a:spAutoFit/>
          </a:bodyPr>
          <a:lstStyle/>
          <a:p>
            <a:r>
              <a:rPr lang="en-US" sz="2800" dirty="0" err="1"/>
              <a:t>conda</a:t>
            </a:r>
            <a:r>
              <a:rPr lang="en-US" sz="2800" dirty="0"/>
              <a:t> install </a:t>
            </a:r>
            <a:r>
              <a:rPr lang="en-US" sz="2800" dirty="0" err="1"/>
              <a:t>numpy</a:t>
            </a:r>
            <a:endParaRPr lang="en-US" sz="2800" dirty="0"/>
          </a:p>
          <a:p>
            <a:r>
              <a:rPr lang="en-US" sz="2800" dirty="0" err="1"/>
              <a:t>conda</a:t>
            </a:r>
            <a:r>
              <a:rPr lang="en-US" sz="2800" dirty="0"/>
              <a:t> install </a:t>
            </a:r>
            <a:r>
              <a:rPr lang="en-US" sz="2800" dirty="0" err="1"/>
              <a:t>numpy</a:t>
            </a:r>
            <a:r>
              <a:rPr lang="en-US" sz="2800" dirty="0"/>
              <a:t> =1.10</a:t>
            </a:r>
          </a:p>
          <a:p>
            <a:endParaRPr lang="en-US" sz="2800" dirty="0"/>
          </a:p>
          <a:p>
            <a:r>
              <a:rPr lang="en-US" sz="2800" dirty="0" err="1"/>
              <a:t>conda</a:t>
            </a:r>
            <a:r>
              <a:rPr lang="en-US" sz="2800" dirty="0"/>
              <a:t> install </a:t>
            </a:r>
            <a:r>
              <a:rPr lang="en-US" sz="2800" dirty="0" err="1"/>
              <a:t>numpy</a:t>
            </a:r>
            <a:r>
              <a:rPr lang="en-US" sz="2800" dirty="0"/>
              <a:t> pandas </a:t>
            </a:r>
            <a:r>
              <a:rPr lang="en-US" sz="2800" dirty="0" err="1"/>
              <a:t>scipy</a:t>
            </a:r>
            <a:endParaRPr lang="en-US" sz="2800" dirty="0"/>
          </a:p>
          <a:p>
            <a:r>
              <a:rPr lang="en-US" sz="2800" dirty="0" err="1"/>
              <a:t>conda</a:t>
            </a:r>
            <a:r>
              <a:rPr lang="en-US" sz="2800" dirty="0"/>
              <a:t> update </a:t>
            </a:r>
            <a:r>
              <a:rPr lang="en-US" sz="2800" dirty="0" err="1"/>
              <a:t>numpy</a:t>
            </a:r>
            <a:r>
              <a:rPr lang="en-US" sz="2800" dirty="0"/>
              <a:t> pandas </a:t>
            </a:r>
            <a:r>
              <a:rPr lang="en-US" sz="2800" dirty="0" err="1"/>
              <a:t>scipy</a:t>
            </a:r>
            <a:endParaRPr lang="en-US" sz="2800" dirty="0"/>
          </a:p>
          <a:p>
            <a:r>
              <a:rPr lang="en-US" sz="2800" dirty="0" err="1"/>
              <a:t>conda</a:t>
            </a:r>
            <a:r>
              <a:rPr lang="en-US" sz="2800" dirty="0"/>
              <a:t> upgrade --all</a:t>
            </a:r>
          </a:p>
        </p:txBody>
      </p:sp>
    </p:spTree>
    <p:extLst>
      <p:ext uri="{BB962C8B-B14F-4D97-AF65-F5344CB8AC3E}">
        <p14:creationId xmlns:p14="http://schemas.microsoft.com/office/powerpoint/2010/main" val="20600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1.1 </a:t>
            </a:r>
            <a:r>
              <a:rPr lang="zh-CN" altLang="en-US" dirty="0"/>
              <a:t>程序与编程语言</a:t>
            </a:r>
            <a:endParaRPr lang="en-US" altLang="zh-CN" dirty="0"/>
          </a:p>
          <a:p>
            <a:r>
              <a:rPr lang="en-US" altLang="zh-CN" dirty="0"/>
              <a:t>1.2 </a:t>
            </a:r>
            <a:r>
              <a:rPr lang="en-US" dirty="0"/>
              <a:t>Python</a:t>
            </a:r>
            <a:r>
              <a:rPr lang="zh-CN" altLang="en-US" dirty="0"/>
              <a:t>介绍</a:t>
            </a:r>
            <a:endParaRPr lang="en-US" altLang="zh-CN" dirty="0"/>
          </a:p>
          <a:p>
            <a:r>
              <a:rPr lang="en-US" altLang="zh-CN" dirty="0"/>
              <a:t>1.3 </a:t>
            </a:r>
            <a:r>
              <a:rPr lang="en-US" dirty="0"/>
              <a:t>Python</a:t>
            </a:r>
            <a:r>
              <a:rPr lang="zh-CN" altLang="en-US" dirty="0"/>
              <a:t>开发环境</a:t>
            </a:r>
            <a:endParaRPr lang="en-US" altLang="zh-CN" dirty="0"/>
          </a:p>
          <a:p>
            <a:r>
              <a:rPr lang="en-US" altLang="zh-CN" dirty="0"/>
              <a:t>1.4 </a:t>
            </a:r>
            <a:r>
              <a:rPr lang="en-US" dirty="0"/>
              <a:t>Python</a:t>
            </a:r>
            <a:r>
              <a:rPr lang="zh-CN" altLang="en-US" dirty="0"/>
              <a:t>解释器</a:t>
            </a:r>
            <a:endParaRPr lang="en-US" altLang="zh-CN" dirty="0"/>
          </a:p>
          <a:p>
            <a:r>
              <a:rPr lang="en-US" altLang="zh-CN" dirty="0"/>
              <a:t>1.5 </a:t>
            </a:r>
            <a:r>
              <a:rPr lang="zh-CN" altLang="en-US" dirty="0"/>
              <a:t>数和字符的表示</a:t>
            </a:r>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1. Python</a:t>
            </a:r>
            <a:r>
              <a:rPr lang="zh-CN" altLang="en-US" b="1" dirty="0">
                <a:latin typeface="Noto Sans Cond ExtBd" panose="020B0906040504020204" pitchFamily="34"/>
                <a:ea typeface="Noto Sans Cond ExtBd" panose="020B0906040504020204" pitchFamily="34"/>
                <a:cs typeface="Noto Sans Cond ExtBd" panose="020B0906040504020204" pitchFamily="34"/>
              </a:rPr>
              <a:t>介绍</a:t>
            </a:r>
            <a:endParaRPr lang="zh-CN" altLang="en-US" b="1" dirty="0">
              <a:latin typeface="Noto Sans Cond ExtBd" panose="020B0906040504020204" pitchFamily="34"/>
              <a:cs typeface="Noto Sans Cond ExtBd" panose="020B0906040504020204" pitchFamily="34"/>
            </a:endParaRPr>
          </a:p>
        </p:txBody>
      </p:sp>
    </p:spTree>
    <p:extLst>
      <p:ext uri="{BB962C8B-B14F-4D97-AF65-F5344CB8AC3E}">
        <p14:creationId xmlns:p14="http://schemas.microsoft.com/office/powerpoint/2010/main" val="3740462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EECCE-FB40-4A48-8E0B-8C8938613D0D}"/>
              </a:ext>
            </a:extLst>
          </p:cNvPr>
          <p:cNvSpPr>
            <a:spLocks noGrp="1"/>
          </p:cNvSpPr>
          <p:nvPr>
            <p:ph type="title"/>
          </p:nvPr>
        </p:nvSpPr>
        <p:spPr/>
        <p:txBody>
          <a:bodyPr/>
          <a:lstStyle/>
          <a:p>
            <a:r>
              <a:rPr lang="en-US" altLang="zh-CN" dirty="0"/>
              <a:t>Python</a:t>
            </a:r>
            <a:r>
              <a:rPr lang="zh-CN" altLang="en-US" dirty="0"/>
              <a:t>编程环境</a:t>
            </a:r>
            <a:endParaRPr lang="en-US" dirty="0"/>
          </a:p>
        </p:txBody>
      </p:sp>
      <p:sp>
        <p:nvSpPr>
          <p:cNvPr id="3" name="内容占位符 2">
            <a:extLst>
              <a:ext uri="{FF2B5EF4-FFF2-40B4-BE49-F238E27FC236}">
                <a16:creationId xmlns:a16="http://schemas.microsoft.com/office/drawing/2014/main" id="{0B6DDBC1-FCA3-4C51-B46A-1CB1FB82D54F}"/>
              </a:ext>
            </a:extLst>
          </p:cNvPr>
          <p:cNvSpPr>
            <a:spLocks noGrp="1"/>
          </p:cNvSpPr>
          <p:nvPr>
            <p:ph idx="1"/>
          </p:nvPr>
        </p:nvSpPr>
        <p:spPr/>
        <p:txBody>
          <a:bodyPr/>
          <a:lstStyle/>
          <a:p>
            <a:r>
              <a:rPr lang="en-US" dirty="0"/>
              <a:t>Python</a:t>
            </a:r>
            <a:r>
              <a:rPr lang="zh-CN" altLang="en-US" dirty="0"/>
              <a:t>官方解释器和编辑器</a:t>
            </a:r>
            <a:endParaRPr lang="en-US" altLang="zh-CN" dirty="0"/>
          </a:p>
          <a:p>
            <a:pPr marL="0" indent="0">
              <a:buNone/>
            </a:pPr>
            <a:r>
              <a:rPr lang="en-US" dirty="0"/>
              <a:t>      $python hello.py</a:t>
            </a:r>
          </a:p>
        </p:txBody>
      </p:sp>
    </p:spTree>
    <p:extLst>
      <p:ext uri="{BB962C8B-B14F-4D97-AF65-F5344CB8AC3E}">
        <p14:creationId xmlns:p14="http://schemas.microsoft.com/office/powerpoint/2010/main" val="2231120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EECCE-FB40-4A48-8E0B-8C8938613D0D}"/>
              </a:ext>
            </a:extLst>
          </p:cNvPr>
          <p:cNvSpPr>
            <a:spLocks noGrp="1"/>
          </p:cNvSpPr>
          <p:nvPr>
            <p:ph type="title"/>
          </p:nvPr>
        </p:nvSpPr>
        <p:spPr/>
        <p:txBody>
          <a:bodyPr/>
          <a:lstStyle/>
          <a:p>
            <a:r>
              <a:rPr lang="en-US" altLang="zh-CN" dirty="0"/>
              <a:t>Python</a:t>
            </a:r>
            <a:r>
              <a:rPr lang="zh-CN" altLang="en-US" dirty="0"/>
              <a:t>编程环境</a:t>
            </a:r>
            <a:endParaRPr lang="en-US" dirty="0"/>
          </a:p>
        </p:txBody>
      </p:sp>
      <p:sp>
        <p:nvSpPr>
          <p:cNvPr id="3" name="内容占位符 2">
            <a:extLst>
              <a:ext uri="{FF2B5EF4-FFF2-40B4-BE49-F238E27FC236}">
                <a16:creationId xmlns:a16="http://schemas.microsoft.com/office/drawing/2014/main" id="{0B6DDBC1-FCA3-4C51-B46A-1CB1FB82D54F}"/>
              </a:ext>
            </a:extLst>
          </p:cNvPr>
          <p:cNvSpPr>
            <a:spLocks noGrp="1"/>
          </p:cNvSpPr>
          <p:nvPr>
            <p:ph idx="1"/>
          </p:nvPr>
        </p:nvSpPr>
        <p:spPr/>
        <p:txBody>
          <a:bodyPr>
            <a:normAutofit/>
          </a:bodyPr>
          <a:lstStyle/>
          <a:p>
            <a:r>
              <a:rPr lang="en-US" dirty="0"/>
              <a:t>Python</a:t>
            </a:r>
            <a:r>
              <a:rPr lang="zh-CN" altLang="en-US" dirty="0"/>
              <a:t>官方解释器和编辑器</a:t>
            </a:r>
            <a:endParaRPr lang="en-US" altLang="zh-CN" dirty="0"/>
          </a:p>
          <a:p>
            <a:r>
              <a:rPr lang="en-US" altLang="zh-CN" dirty="0" err="1"/>
              <a:t>Pycharm</a:t>
            </a:r>
            <a:r>
              <a:rPr lang="zh-CN" altLang="en-US" dirty="0"/>
              <a:t>集成开发环境</a:t>
            </a:r>
            <a:endParaRPr lang="en-US" altLang="zh-CN" dirty="0"/>
          </a:p>
          <a:p>
            <a:r>
              <a:rPr lang="en-US" altLang="zh-CN" dirty="0" err="1"/>
              <a:t>Jupyter</a:t>
            </a:r>
            <a:r>
              <a:rPr lang="en-US" altLang="zh-CN" dirty="0"/>
              <a:t> notebook</a:t>
            </a:r>
          </a:p>
          <a:p>
            <a:pPr marL="0" indent="0">
              <a:buNone/>
            </a:pPr>
            <a:r>
              <a:rPr lang="en-US" dirty="0"/>
              <a:t>    pip install --upgrade pip</a:t>
            </a:r>
          </a:p>
          <a:p>
            <a:pPr marL="0" indent="0">
              <a:buNone/>
            </a:pPr>
            <a:r>
              <a:rPr lang="en-US" dirty="0"/>
              <a:t>    pip install </a:t>
            </a:r>
            <a:r>
              <a:rPr lang="en-US" dirty="0" err="1"/>
              <a:t>jupyter</a:t>
            </a:r>
            <a:endParaRPr lang="en-US" dirty="0"/>
          </a:p>
          <a:p>
            <a:pPr marL="0" indent="0">
              <a:buNone/>
            </a:pPr>
            <a:r>
              <a:rPr lang="en-US" altLang="zh-CN" dirty="0"/>
              <a:t>    cd </a:t>
            </a:r>
            <a:r>
              <a:rPr lang="zh-CN" altLang="en-US" dirty="0"/>
              <a:t>工作目录</a:t>
            </a:r>
            <a:endParaRPr lang="en-US" altLang="zh-CN" dirty="0"/>
          </a:p>
          <a:p>
            <a:pPr marL="0" indent="0">
              <a:buNone/>
            </a:pPr>
            <a:r>
              <a:rPr lang="en-US" altLang="zh-CN" dirty="0"/>
              <a:t>    </a:t>
            </a:r>
            <a:r>
              <a:rPr lang="en-US" altLang="zh-CN" dirty="0" err="1"/>
              <a:t>jupyter</a:t>
            </a:r>
            <a:r>
              <a:rPr lang="en-US" altLang="zh-CN" dirty="0"/>
              <a:t> notebook</a:t>
            </a:r>
          </a:p>
        </p:txBody>
      </p:sp>
      <p:sp>
        <p:nvSpPr>
          <p:cNvPr id="4" name="矩形 3">
            <a:extLst>
              <a:ext uri="{FF2B5EF4-FFF2-40B4-BE49-F238E27FC236}">
                <a16:creationId xmlns:a16="http://schemas.microsoft.com/office/drawing/2014/main" id="{2DE0D299-310B-40A8-A909-64CFF306098E}"/>
              </a:ext>
            </a:extLst>
          </p:cNvPr>
          <p:cNvSpPr/>
          <p:nvPr/>
        </p:nvSpPr>
        <p:spPr>
          <a:xfrm>
            <a:off x="990600" y="3646714"/>
            <a:ext cx="3537857" cy="1143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132806CE-87A7-4209-888E-3714BA0B136F}"/>
              </a:ext>
            </a:extLst>
          </p:cNvPr>
          <p:cNvSpPr/>
          <p:nvPr/>
        </p:nvSpPr>
        <p:spPr>
          <a:xfrm>
            <a:off x="979715" y="4974771"/>
            <a:ext cx="3537857" cy="1143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90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C67A3-F5EF-436C-A8FF-845A35D7578F}"/>
              </a:ext>
            </a:extLst>
          </p:cNvPr>
          <p:cNvSpPr>
            <a:spLocks noGrp="1"/>
          </p:cNvSpPr>
          <p:nvPr>
            <p:ph type="title"/>
          </p:nvPr>
        </p:nvSpPr>
        <p:spPr>
          <a:xfrm>
            <a:off x="849085" y="92982"/>
            <a:ext cx="10515600" cy="1325563"/>
          </a:xfrm>
        </p:spPr>
        <p:txBody>
          <a:bodyPr/>
          <a:lstStyle/>
          <a:p>
            <a:r>
              <a:rPr lang="en-US" dirty="0" err="1"/>
              <a:t>Jupyter</a:t>
            </a:r>
            <a:r>
              <a:rPr lang="en-US" dirty="0"/>
              <a:t> notebook</a:t>
            </a:r>
          </a:p>
        </p:txBody>
      </p:sp>
      <p:sp>
        <p:nvSpPr>
          <p:cNvPr id="3" name="内容占位符 2">
            <a:extLst>
              <a:ext uri="{FF2B5EF4-FFF2-40B4-BE49-F238E27FC236}">
                <a16:creationId xmlns:a16="http://schemas.microsoft.com/office/drawing/2014/main" id="{6B3E7720-CFEA-4FF7-B53C-4ECE5288E625}"/>
              </a:ext>
            </a:extLst>
          </p:cNvPr>
          <p:cNvSpPr>
            <a:spLocks noGrp="1"/>
          </p:cNvSpPr>
          <p:nvPr>
            <p:ph idx="1"/>
          </p:nvPr>
        </p:nvSpPr>
        <p:spPr>
          <a:xfrm>
            <a:off x="859972" y="1189945"/>
            <a:ext cx="10515600" cy="4486275"/>
          </a:xfrm>
        </p:spPr>
        <p:txBody>
          <a:bodyPr/>
          <a:lstStyle/>
          <a:p>
            <a:r>
              <a:rPr lang="zh-CN" altLang="en-US" dirty="0"/>
              <a:t>集成程序和文本，它们是不同类型的</a:t>
            </a:r>
            <a:r>
              <a:rPr lang="en-US" altLang="zh-CN" dirty="0"/>
              <a:t>Cell(</a:t>
            </a:r>
            <a:r>
              <a:rPr lang="zh-CN" altLang="en-US" dirty="0"/>
              <a:t>单元</a:t>
            </a:r>
            <a:r>
              <a:rPr lang="en-US" altLang="zh-CN" dirty="0"/>
              <a:t>)</a:t>
            </a:r>
            <a:endParaRPr lang="en-US" dirty="0"/>
          </a:p>
          <a:p>
            <a:endParaRPr lang="en-US" dirty="0"/>
          </a:p>
        </p:txBody>
      </p:sp>
      <p:pic>
        <p:nvPicPr>
          <p:cNvPr id="4" name="图片 3">
            <a:extLst>
              <a:ext uri="{FF2B5EF4-FFF2-40B4-BE49-F238E27FC236}">
                <a16:creationId xmlns:a16="http://schemas.microsoft.com/office/drawing/2014/main" id="{5CE199D8-0395-4342-B13F-67806423F088}"/>
              </a:ext>
            </a:extLst>
          </p:cNvPr>
          <p:cNvPicPr>
            <a:picLocks noChangeAspect="1"/>
          </p:cNvPicPr>
          <p:nvPr/>
        </p:nvPicPr>
        <p:blipFill>
          <a:blip r:embed="rId2"/>
          <a:stretch>
            <a:fillRect/>
          </a:stretch>
        </p:blipFill>
        <p:spPr>
          <a:xfrm>
            <a:off x="1317172" y="1769705"/>
            <a:ext cx="9133116" cy="5218923"/>
          </a:xfrm>
          <a:prstGeom prst="rect">
            <a:avLst/>
          </a:prstGeom>
        </p:spPr>
      </p:pic>
      <p:sp>
        <p:nvSpPr>
          <p:cNvPr id="5" name="对话气泡: 圆角矩形 4">
            <a:extLst>
              <a:ext uri="{FF2B5EF4-FFF2-40B4-BE49-F238E27FC236}">
                <a16:creationId xmlns:a16="http://schemas.microsoft.com/office/drawing/2014/main" id="{7AE56F5F-BF1F-4F87-8EC1-170CBA507548}"/>
              </a:ext>
            </a:extLst>
          </p:cNvPr>
          <p:cNvSpPr/>
          <p:nvPr/>
        </p:nvSpPr>
        <p:spPr>
          <a:xfrm>
            <a:off x="8436428" y="947056"/>
            <a:ext cx="3396343" cy="664030"/>
          </a:xfrm>
          <a:prstGeom prst="wedgeRoundRectCallout">
            <a:avLst>
              <a:gd name="adj1" fmla="val -37141"/>
              <a:gd name="adj2" fmla="val 96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Md</a:t>
            </a:r>
            <a:r>
              <a:rPr lang="zh-CN" altLang="en-US" sz="2800" dirty="0"/>
              <a:t>文本</a:t>
            </a:r>
            <a:r>
              <a:rPr lang="en-US" altLang="zh-CN" sz="2800" dirty="0"/>
              <a:t>cell</a:t>
            </a:r>
            <a:r>
              <a:rPr lang="zh-CN" altLang="en-US" sz="2800" dirty="0"/>
              <a:t>（单元）</a:t>
            </a:r>
            <a:endParaRPr lang="en-US" sz="2800" dirty="0"/>
          </a:p>
        </p:txBody>
      </p:sp>
      <p:sp>
        <p:nvSpPr>
          <p:cNvPr id="6" name="对话气泡: 圆角矩形 5">
            <a:extLst>
              <a:ext uri="{FF2B5EF4-FFF2-40B4-BE49-F238E27FC236}">
                <a16:creationId xmlns:a16="http://schemas.microsoft.com/office/drawing/2014/main" id="{4B7A7A09-E9DE-43E0-9A73-AC2E9CD0E17F}"/>
              </a:ext>
            </a:extLst>
          </p:cNvPr>
          <p:cNvSpPr/>
          <p:nvPr/>
        </p:nvSpPr>
        <p:spPr>
          <a:xfrm>
            <a:off x="6531430" y="3135085"/>
            <a:ext cx="3940628" cy="664030"/>
          </a:xfrm>
          <a:prstGeom prst="wedgeRoundRectCallout">
            <a:avLst>
              <a:gd name="adj1" fmla="val -33294"/>
              <a:gd name="adj2" fmla="val -924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Python code </a:t>
            </a:r>
            <a:r>
              <a:rPr lang="zh-CN" altLang="en-US" sz="2800" dirty="0"/>
              <a:t>单元（</a:t>
            </a:r>
            <a:r>
              <a:rPr lang="en-US" altLang="zh-CN" sz="2800" dirty="0"/>
              <a:t>cell</a:t>
            </a:r>
            <a:endParaRPr lang="en-US" sz="2800" dirty="0"/>
          </a:p>
        </p:txBody>
      </p:sp>
    </p:spTree>
    <p:extLst>
      <p:ext uri="{BB962C8B-B14F-4D97-AF65-F5344CB8AC3E}">
        <p14:creationId xmlns:p14="http://schemas.microsoft.com/office/powerpoint/2010/main" val="373819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41E9E-2EEC-491E-808E-19D4F1D3C5EC}"/>
              </a:ext>
            </a:extLst>
          </p:cNvPr>
          <p:cNvSpPr>
            <a:spLocks noGrp="1"/>
          </p:cNvSpPr>
          <p:nvPr>
            <p:ph type="title"/>
          </p:nvPr>
        </p:nvSpPr>
        <p:spPr/>
        <p:txBody>
          <a:bodyPr/>
          <a:lstStyle/>
          <a:p>
            <a:r>
              <a:rPr lang="en-US" altLang="zh-CN" dirty="0"/>
              <a:t>Python</a:t>
            </a:r>
            <a:r>
              <a:rPr lang="zh-CN" altLang="en-US" dirty="0"/>
              <a:t>解释器</a:t>
            </a:r>
            <a:endParaRPr lang="en-US" dirty="0"/>
          </a:p>
        </p:txBody>
      </p:sp>
      <p:sp>
        <p:nvSpPr>
          <p:cNvPr id="3" name="内容占位符 2">
            <a:extLst>
              <a:ext uri="{FF2B5EF4-FFF2-40B4-BE49-F238E27FC236}">
                <a16:creationId xmlns:a16="http://schemas.microsoft.com/office/drawing/2014/main" id="{225AC10C-74BC-4728-8434-D0E58AA656F1}"/>
              </a:ext>
            </a:extLst>
          </p:cNvPr>
          <p:cNvSpPr>
            <a:spLocks noGrp="1"/>
          </p:cNvSpPr>
          <p:nvPr>
            <p:ph idx="1"/>
          </p:nvPr>
        </p:nvSpPr>
        <p:spPr/>
        <p:txBody>
          <a:bodyPr/>
          <a:lstStyle/>
          <a:p>
            <a:r>
              <a:rPr lang="zh-CN" altLang="en-US" dirty="0"/>
              <a:t>交互式执行模式</a:t>
            </a:r>
            <a:endParaRPr lang="en-US" dirty="0"/>
          </a:p>
        </p:txBody>
      </p:sp>
      <p:pic>
        <p:nvPicPr>
          <p:cNvPr id="4" name="图片 3">
            <a:extLst>
              <a:ext uri="{FF2B5EF4-FFF2-40B4-BE49-F238E27FC236}">
                <a16:creationId xmlns:a16="http://schemas.microsoft.com/office/drawing/2014/main" id="{7572E7BC-3254-4047-B6FE-BFECE416648B}"/>
              </a:ext>
            </a:extLst>
          </p:cNvPr>
          <p:cNvPicPr>
            <a:picLocks noChangeAspect="1"/>
          </p:cNvPicPr>
          <p:nvPr/>
        </p:nvPicPr>
        <p:blipFill>
          <a:blip r:embed="rId2"/>
          <a:stretch>
            <a:fillRect/>
          </a:stretch>
        </p:blipFill>
        <p:spPr>
          <a:xfrm>
            <a:off x="1589994" y="2373765"/>
            <a:ext cx="1501549" cy="815127"/>
          </a:xfrm>
          <a:prstGeom prst="rect">
            <a:avLst/>
          </a:prstGeom>
        </p:spPr>
      </p:pic>
      <p:pic>
        <p:nvPicPr>
          <p:cNvPr id="5" name="图片 4">
            <a:extLst>
              <a:ext uri="{FF2B5EF4-FFF2-40B4-BE49-F238E27FC236}">
                <a16:creationId xmlns:a16="http://schemas.microsoft.com/office/drawing/2014/main" id="{D3EC2C72-41F3-4B01-89E0-CD1AA71A5C4A}"/>
              </a:ext>
            </a:extLst>
          </p:cNvPr>
          <p:cNvPicPr>
            <a:picLocks noChangeAspect="1"/>
          </p:cNvPicPr>
          <p:nvPr/>
        </p:nvPicPr>
        <p:blipFill>
          <a:blip r:embed="rId3"/>
          <a:stretch>
            <a:fillRect/>
          </a:stretch>
        </p:blipFill>
        <p:spPr>
          <a:xfrm>
            <a:off x="1594756" y="3289526"/>
            <a:ext cx="3031119" cy="770845"/>
          </a:xfrm>
          <a:prstGeom prst="rect">
            <a:avLst/>
          </a:prstGeom>
        </p:spPr>
      </p:pic>
      <p:pic>
        <p:nvPicPr>
          <p:cNvPr id="6" name="图片 5">
            <a:extLst>
              <a:ext uri="{FF2B5EF4-FFF2-40B4-BE49-F238E27FC236}">
                <a16:creationId xmlns:a16="http://schemas.microsoft.com/office/drawing/2014/main" id="{61D115BE-555D-46FF-B684-6E2750A739B7}"/>
              </a:ext>
            </a:extLst>
          </p:cNvPr>
          <p:cNvPicPr>
            <a:picLocks noChangeAspect="1"/>
          </p:cNvPicPr>
          <p:nvPr/>
        </p:nvPicPr>
        <p:blipFill>
          <a:blip r:embed="rId4"/>
          <a:stretch>
            <a:fillRect/>
          </a:stretch>
        </p:blipFill>
        <p:spPr>
          <a:xfrm>
            <a:off x="1606322" y="4264478"/>
            <a:ext cx="2416490" cy="819149"/>
          </a:xfrm>
          <a:prstGeom prst="rect">
            <a:avLst/>
          </a:prstGeom>
        </p:spPr>
      </p:pic>
      <p:pic>
        <p:nvPicPr>
          <p:cNvPr id="7" name="图片 6">
            <a:extLst>
              <a:ext uri="{FF2B5EF4-FFF2-40B4-BE49-F238E27FC236}">
                <a16:creationId xmlns:a16="http://schemas.microsoft.com/office/drawing/2014/main" id="{463684AB-9FBE-4AE0-A69B-111340528E3D}"/>
              </a:ext>
            </a:extLst>
          </p:cNvPr>
          <p:cNvPicPr>
            <a:picLocks noChangeAspect="1"/>
          </p:cNvPicPr>
          <p:nvPr/>
        </p:nvPicPr>
        <p:blipFill>
          <a:blip r:embed="rId5"/>
          <a:stretch>
            <a:fillRect/>
          </a:stretch>
        </p:blipFill>
        <p:spPr>
          <a:xfrm>
            <a:off x="1572985" y="5339442"/>
            <a:ext cx="3515306" cy="745671"/>
          </a:xfrm>
          <a:prstGeom prst="rect">
            <a:avLst/>
          </a:prstGeom>
        </p:spPr>
      </p:pic>
      <p:sp>
        <p:nvSpPr>
          <p:cNvPr id="8" name="对话气泡: 圆角矩形 7">
            <a:extLst>
              <a:ext uri="{FF2B5EF4-FFF2-40B4-BE49-F238E27FC236}">
                <a16:creationId xmlns:a16="http://schemas.microsoft.com/office/drawing/2014/main" id="{10EC386A-3B99-40B3-B27C-C951AD9F18AA}"/>
              </a:ext>
            </a:extLst>
          </p:cNvPr>
          <p:cNvSpPr/>
          <p:nvPr/>
        </p:nvSpPr>
        <p:spPr>
          <a:xfrm>
            <a:off x="5704113" y="2732315"/>
            <a:ext cx="4528457" cy="979714"/>
          </a:xfrm>
          <a:prstGeom prst="wedgeRoundRectCallout">
            <a:avLst>
              <a:gd name="adj1" fmla="val -67560"/>
              <a:gd name="adj2" fmla="val 390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输入一个命令立即解释执行这个命令</a:t>
            </a:r>
            <a:endParaRPr lang="en-US" sz="2800" dirty="0"/>
          </a:p>
        </p:txBody>
      </p:sp>
    </p:spTree>
    <p:extLst>
      <p:ext uri="{BB962C8B-B14F-4D97-AF65-F5344CB8AC3E}">
        <p14:creationId xmlns:p14="http://schemas.microsoft.com/office/powerpoint/2010/main" val="26563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032A1-C374-49D3-87AB-7884C4012E74}"/>
              </a:ext>
            </a:extLst>
          </p:cNvPr>
          <p:cNvSpPr>
            <a:spLocks noGrp="1"/>
          </p:cNvSpPr>
          <p:nvPr>
            <p:ph type="title"/>
          </p:nvPr>
        </p:nvSpPr>
        <p:spPr/>
        <p:txBody>
          <a:bodyPr/>
          <a:lstStyle/>
          <a:p>
            <a:r>
              <a:rPr lang="en-US" altLang="zh-CN" dirty="0"/>
              <a:t>Python</a:t>
            </a:r>
            <a:r>
              <a:rPr lang="zh-CN" altLang="en-US" dirty="0"/>
              <a:t>解释器</a:t>
            </a:r>
            <a:endParaRPr lang="en-US" dirty="0"/>
          </a:p>
        </p:txBody>
      </p:sp>
      <p:sp>
        <p:nvSpPr>
          <p:cNvPr id="3" name="内容占位符 2">
            <a:extLst>
              <a:ext uri="{FF2B5EF4-FFF2-40B4-BE49-F238E27FC236}">
                <a16:creationId xmlns:a16="http://schemas.microsoft.com/office/drawing/2014/main" id="{A559649D-99A7-46C6-93D2-864012409639}"/>
              </a:ext>
            </a:extLst>
          </p:cNvPr>
          <p:cNvSpPr>
            <a:spLocks noGrp="1"/>
          </p:cNvSpPr>
          <p:nvPr>
            <p:ph idx="1"/>
          </p:nvPr>
        </p:nvSpPr>
        <p:spPr>
          <a:xfrm>
            <a:off x="838200" y="1690689"/>
            <a:ext cx="10515600" cy="1291998"/>
          </a:xfrm>
        </p:spPr>
        <p:txBody>
          <a:bodyPr/>
          <a:lstStyle/>
          <a:p>
            <a:r>
              <a:rPr lang="zh-CN" altLang="en-US" dirty="0"/>
              <a:t>脚本模式：所有命令放在一个文件中如“</a:t>
            </a:r>
            <a:r>
              <a:rPr lang="en-US" altLang="zh-CN" dirty="0"/>
              <a:t>hello.py</a:t>
            </a:r>
            <a:r>
              <a:rPr lang="zh-CN" altLang="en-US" dirty="0"/>
              <a:t>”，然后用解释器解释执行其中每一句：一句一句解释执行文件中命令</a:t>
            </a:r>
            <a:endParaRPr lang="en-US" dirty="0"/>
          </a:p>
        </p:txBody>
      </p:sp>
      <p:sp>
        <p:nvSpPr>
          <p:cNvPr id="4" name="文本框 3">
            <a:extLst>
              <a:ext uri="{FF2B5EF4-FFF2-40B4-BE49-F238E27FC236}">
                <a16:creationId xmlns:a16="http://schemas.microsoft.com/office/drawing/2014/main" id="{A5098DB2-44E1-40CF-8EDB-C61CB9FAA688}"/>
              </a:ext>
            </a:extLst>
          </p:cNvPr>
          <p:cNvSpPr txBox="1"/>
          <p:nvPr/>
        </p:nvSpPr>
        <p:spPr>
          <a:xfrm>
            <a:off x="1219200" y="3635828"/>
            <a:ext cx="3799115" cy="1815882"/>
          </a:xfrm>
          <a:prstGeom prst="rect">
            <a:avLst/>
          </a:prstGeom>
          <a:noFill/>
          <a:ln w="25400">
            <a:solidFill>
              <a:schemeClr val="accent1">
                <a:shade val="50000"/>
              </a:schemeClr>
            </a:solidFill>
          </a:ln>
        </p:spPr>
        <p:txBody>
          <a:bodyPr wrap="square" rtlCol="0">
            <a:spAutoFit/>
          </a:bodyPr>
          <a:lstStyle/>
          <a:p>
            <a:r>
              <a:rPr lang="en-US" altLang="zh-CN" sz="2800" dirty="0"/>
              <a:t>1+1</a:t>
            </a:r>
          </a:p>
          <a:p>
            <a:r>
              <a:rPr lang="zh-CN" altLang="en-US" sz="2800" dirty="0"/>
              <a:t>“</a:t>
            </a:r>
            <a:r>
              <a:rPr lang="en-US" altLang="zh-CN" sz="2800" dirty="0"/>
              <a:t>hello world</a:t>
            </a:r>
            <a:r>
              <a:rPr lang="zh-CN" altLang="en-US" sz="2800" dirty="0"/>
              <a:t>”</a:t>
            </a:r>
            <a:endParaRPr lang="en-US" altLang="zh-CN" sz="2800" dirty="0"/>
          </a:p>
          <a:p>
            <a:r>
              <a:rPr lang="en-US" sz="2800" dirty="0"/>
              <a:t>print(1+1)</a:t>
            </a:r>
          </a:p>
          <a:p>
            <a:r>
              <a:rPr lang="en-US" altLang="zh-CN" sz="2800" dirty="0" err="1"/>
              <a:t>p</a:t>
            </a:r>
            <a:r>
              <a:rPr lang="en-US" sz="2800" dirty="0" err="1"/>
              <a:t>tint</a:t>
            </a:r>
            <a:r>
              <a:rPr lang="en-US" sz="2800" dirty="0"/>
              <a:t>(</a:t>
            </a:r>
            <a:r>
              <a:rPr lang="zh-CN" altLang="en-US" sz="2800" dirty="0"/>
              <a:t>“</a:t>
            </a:r>
            <a:r>
              <a:rPr lang="en-US" altLang="zh-CN" sz="2800" dirty="0"/>
              <a:t>hello world</a:t>
            </a:r>
            <a:r>
              <a:rPr lang="zh-CN" altLang="en-US" sz="2800" dirty="0"/>
              <a:t>”</a:t>
            </a:r>
            <a:r>
              <a:rPr lang="en-US" sz="2800" dirty="0"/>
              <a:t>)</a:t>
            </a:r>
          </a:p>
        </p:txBody>
      </p:sp>
      <p:sp>
        <p:nvSpPr>
          <p:cNvPr id="5" name="文本框 4">
            <a:extLst>
              <a:ext uri="{FF2B5EF4-FFF2-40B4-BE49-F238E27FC236}">
                <a16:creationId xmlns:a16="http://schemas.microsoft.com/office/drawing/2014/main" id="{EF1FE01A-6139-4A1F-A1C8-9BD62E24316E}"/>
              </a:ext>
            </a:extLst>
          </p:cNvPr>
          <p:cNvSpPr txBox="1"/>
          <p:nvPr/>
        </p:nvSpPr>
        <p:spPr>
          <a:xfrm>
            <a:off x="1143000" y="3080659"/>
            <a:ext cx="2895600" cy="461665"/>
          </a:xfrm>
          <a:prstGeom prst="rect">
            <a:avLst/>
          </a:prstGeom>
          <a:noFill/>
        </p:spPr>
        <p:txBody>
          <a:bodyPr wrap="square" rtlCol="0">
            <a:spAutoFit/>
          </a:bodyPr>
          <a:lstStyle/>
          <a:p>
            <a:r>
              <a:rPr lang="en-US" sz="2400" dirty="0"/>
              <a:t>Hello.py</a:t>
            </a:r>
            <a:r>
              <a:rPr lang="zh-CN" altLang="en-US" sz="2400" dirty="0"/>
              <a:t>文件内容：</a:t>
            </a:r>
            <a:endParaRPr lang="en-US" sz="2400" dirty="0"/>
          </a:p>
        </p:txBody>
      </p:sp>
      <p:sp>
        <p:nvSpPr>
          <p:cNvPr id="6" name="文本框 5">
            <a:extLst>
              <a:ext uri="{FF2B5EF4-FFF2-40B4-BE49-F238E27FC236}">
                <a16:creationId xmlns:a16="http://schemas.microsoft.com/office/drawing/2014/main" id="{CEB18EFD-CBBA-43E6-A532-C96C8CE30B7C}"/>
              </a:ext>
            </a:extLst>
          </p:cNvPr>
          <p:cNvSpPr txBox="1"/>
          <p:nvPr/>
        </p:nvSpPr>
        <p:spPr>
          <a:xfrm>
            <a:off x="6825343" y="3526971"/>
            <a:ext cx="3799115" cy="523220"/>
          </a:xfrm>
          <a:prstGeom prst="rect">
            <a:avLst/>
          </a:prstGeom>
          <a:noFill/>
          <a:ln w="25400">
            <a:solidFill>
              <a:schemeClr val="accent1">
                <a:shade val="50000"/>
              </a:schemeClr>
            </a:solidFill>
          </a:ln>
        </p:spPr>
        <p:txBody>
          <a:bodyPr wrap="square" rtlCol="0">
            <a:spAutoFit/>
          </a:bodyPr>
          <a:lstStyle/>
          <a:p>
            <a:r>
              <a:rPr lang="en-US" altLang="zh-CN" sz="2800" dirty="0"/>
              <a:t>python hello.py</a:t>
            </a:r>
            <a:endParaRPr lang="en-US" sz="2800" dirty="0"/>
          </a:p>
        </p:txBody>
      </p:sp>
      <p:sp>
        <p:nvSpPr>
          <p:cNvPr id="7" name="文本框 6">
            <a:extLst>
              <a:ext uri="{FF2B5EF4-FFF2-40B4-BE49-F238E27FC236}">
                <a16:creationId xmlns:a16="http://schemas.microsoft.com/office/drawing/2014/main" id="{98A3551A-2A5A-4D95-8A02-64C6AE323595}"/>
              </a:ext>
            </a:extLst>
          </p:cNvPr>
          <p:cNvSpPr txBox="1"/>
          <p:nvPr/>
        </p:nvSpPr>
        <p:spPr>
          <a:xfrm>
            <a:off x="6749143" y="2971802"/>
            <a:ext cx="2895600" cy="461665"/>
          </a:xfrm>
          <a:prstGeom prst="rect">
            <a:avLst/>
          </a:prstGeom>
          <a:noFill/>
        </p:spPr>
        <p:txBody>
          <a:bodyPr wrap="square" rtlCol="0">
            <a:spAutoFit/>
          </a:bodyPr>
          <a:lstStyle/>
          <a:p>
            <a:r>
              <a:rPr lang="zh-CN" altLang="en-US" sz="2400" dirty="0"/>
              <a:t>命令行输入：</a:t>
            </a:r>
            <a:endParaRPr lang="en-US" sz="2400" dirty="0"/>
          </a:p>
        </p:txBody>
      </p:sp>
      <p:sp>
        <p:nvSpPr>
          <p:cNvPr id="8" name="文本框 7">
            <a:extLst>
              <a:ext uri="{FF2B5EF4-FFF2-40B4-BE49-F238E27FC236}">
                <a16:creationId xmlns:a16="http://schemas.microsoft.com/office/drawing/2014/main" id="{598BBA81-BEED-4137-9E78-CB45F12969C3}"/>
              </a:ext>
            </a:extLst>
          </p:cNvPr>
          <p:cNvSpPr txBox="1"/>
          <p:nvPr/>
        </p:nvSpPr>
        <p:spPr>
          <a:xfrm>
            <a:off x="6879771" y="4909457"/>
            <a:ext cx="3799115" cy="954107"/>
          </a:xfrm>
          <a:prstGeom prst="rect">
            <a:avLst/>
          </a:prstGeom>
          <a:noFill/>
          <a:ln w="25400">
            <a:solidFill>
              <a:schemeClr val="accent1">
                <a:shade val="50000"/>
              </a:schemeClr>
            </a:solidFill>
          </a:ln>
        </p:spPr>
        <p:txBody>
          <a:bodyPr wrap="square" rtlCol="0">
            <a:spAutoFit/>
          </a:bodyPr>
          <a:lstStyle/>
          <a:p>
            <a:r>
              <a:rPr lang="en-US" sz="2800" dirty="0"/>
              <a:t>2</a:t>
            </a:r>
          </a:p>
          <a:p>
            <a:r>
              <a:rPr lang="zh-CN" altLang="en-US" sz="2800" dirty="0"/>
              <a:t>“</a:t>
            </a:r>
            <a:r>
              <a:rPr lang="en-US" altLang="zh-CN" sz="2800" dirty="0"/>
              <a:t>hello world</a:t>
            </a:r>
            <a:r>
              <a:rPr lang="zh-CN" altLang="en-US" sz="2800" dirty="0"/>
              <a:t>”</a:t>
            </a:r>
            <a:endParaRPr lang="en-US" sz="2800" dirty="0"/>
          </a:p>
        </p:txBody>
      </p:sp>
      <p:sp>
        <p:nvSpPr>
          <p:cNvPr id="9" name="文本框 8">
            <a:extLst>
              <a:ext uri="{FF2B5EF4-FFF2-40B4-BE49-F238E27FC236}">
                <a16:creationId xmlns:a16="http://schemas.microsoft.com/office/drawing/2014/main" id="{69467195-028A-4CBC-837D-64AA9EB529D9}"/>
              </a:ext>
            </a:extLst>
          </p:cNvPr>
          <p:cNvSpPr txBox="1"/>
          <p:nvPr/>
        </p:nvSpPr>
        <p:spPr>
          <a:xfrm>
            <a:off x="6803571" y="4354288"/>
            <a:ext cx="2895600" cy="461665"/>
          </a:xfrm>
          <a:prstGeom prst="rect">
            <a:avLst/>
          </a:prstGeom>
          <a:noFill/>
        </p:spPr>
        <p:txBody>
          <a:bodyPr wrap="square" rtlCol="0">
            <a:spAutoFit/>
          </a:bodyPr>
          <a:lstStyle/>
          <a:p>
            <a:r>
              <a:rPr lang="zh-CN" altLang="en-US" sz="2400" dirty="0"/>
              <a:t>输出：</a:t>
            </a:r>
            <a:endParaRPr lang="en-US" sz="2400" dirty="0"/>
          </a:p>
        </p:txBody>
      </p:sp>
    </p:spTree>
    <p:extLst>
      <p:ext uri="{BB962C8B-B14F-4D97-AF65-F5344CB8AC3E}">
        <p14:creationId xmlns:p14="http://schemas.microsoft.com/office/powerpoint/2010/main" val="93146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FCB00-2855-4E8A-873C-CA763173C27F}"/>
              </a:ext>
            </a:extLst>
          </p:cNvPr>
          <p:cNvSpPr>
            <a:spLocks noGrp="1"/>
          </p:cNvSpPr>
          <p:nvPr>
            <p:ph type="title"/>
          </p:nvPr>
        </p:nvSpPr>
        <p:spPr/>
        <p:txBody>
          <a:bodyPr/>
          <a:lstStyle/>
          <a:p>
            <a:r>
              <a:rPr lang="zh-CN" altLang="en-US" dirty="0"/>
              <a:t>函数</a:t>
            </a:r>
            <a:endParaRPr lang="en-US" dirty="0"/>
          </a:p>
        </p:txBody>
      </p:sp>
      <p:sp>
        <p:nvSpPr>
          <p:cNvPr id="3" name="内容占位符 2">
            <a:extLst>
              <a:ext uri="{FF2B5EF4-FFF2-40B4-BE49-F238E27FC236}">
                <a16:creationId xmlns:a16="http://schemas.microsoft.com/office/drawing/2014/main" id="{E75B4040-53EB-497E-94BE-BEC3366D2AAA}"/>
              </a:ext>
            </a:extLst>
          </p:cNvPr>
          <p:cNvSpPr>
            <a:spLocks noGrp="1"/>
          </p:cNvSpPr>
          <p:nvPr>
            <p:ph idx="1"/>
          </p:nvPr>
        </p:nvSpPr>
        <p:spPr/>
        <p:txBody>
          <a:bodyPr/>
          <a:lstStyle/>
          <a:p>
            <a:r>
              <a:rPr lang="zh-CN" altLang="en-US" dirty="0"/>
              <a:t>给一组指令起个名字，通过“函数名”可以去调用执行这组指令。</a:t>
            </a:r>
            <a:endParaRPr lang="en-US" dirty="0"/>
          </a:p>
        </p:txBody>
      </p:sp>
      <p:sp>
        <p:nvSpPr>
          <p:cNvPr id="4" name="文本框 3">
            <a:extLst>
              <a:ext uri="{FF2B5EF4-FFF2-40B4-BE49-F238E27FC236}">
                <a16:creationId xmlns:a16="http://schemas.microsoft.com/office/drawing/2014/main" id="{ADCB9E32-A963-4DC9-B547-4E1CB8BAC810}"/>
              </a:ext>
            </a:extLst>
          </p:cNvPr>
          <p:cNvSpPr txBox="1"/>
          <p:nvPr/>
        </p:nvSpPr>
        <p:spPr>
          <a:xfrm>
            <a:off x="1001486" y="3037114"/>
            <a:ext cx="3799115" cy="3539430"/>
          </a:xfrm>
          <a:prstGeom prst="rect">
            <a:avLst/>
          </a:prstGeom>
          <a:noFill/>
          <a:ln w="25400">
            <a:solidFill>
              <a:schemeClr val="accent1">
                <a:shade val="50000"/>
              </a:schemeClr>
            </a:solidFill>
          </a:ln>
        </p:spPr>
        <p:txBody>
          <a:bodyPr wrap="square" rtlCol="0">
            <a:spAutoFit/>
          </a:bodyPr>
          <a:lstStyle/>
          <a:p>
            <a:r>
              <a:rPr lang="en-US" altLang="zh-CN" sz="2800" dirty="0">
                <a:solidFill>
                  <a:srgbClr val="0070C0"/>
                </a:solidFill>
              </a:rPr>
              <a:t>def</a:t>
            </a:r>
            <a:r>
              <a:rPr lang="en-US" altLang="zh-CN" sz="2800" dirty="0"/>
              <a:t> </a:t>
            </a:r>
            <a:r>
              <a:rPr lang="en-US" altLang="zh-CN" sz="2800" dirty="0">
                <a:solidFill>
                  <a:srgbClr val="C00000"/>
                </a:solidFill>
              </a:rPr>
              <a:t>hello</a:t>
            </a:r>
            <a:r>
              <a:rPr lang="en-US" altLang="zh-CN" sz="2800" dirty="0"/>
              <a:t>():</a:t>
            </a:r>
          </a:p>
          <a:p>
            <a:r>
              <a:rPr lang="en-US" altLang="zh-CN" sz="2800" dirty="0"/>
              <a:t>   1+1</a:t>
            </a:r>
          </a:p>
          <a:p>
            <a:r>
              <a:rPr lang="zh-CN" altLang="en-US" sz="2800" dirty="0"/>
              <a:t>   “</a:t>
            </a:r>
            <a:r>
              <a:rPr lang="en-US" altLang="zh-CN" sz="2800" dirty="0"/>
              <a:t>hello world</a:t>
            </a:r>
            <a:r>
              <a:rPr lang="zh-CN" altLang="en-US" sz="2800" dirty="0"/>
              <a:t>”</a:t>
            </a:r>
            <a:endParaRPr lang="en-US" altLang="zh-CN" sz="2800" dirty="0"/>
          </a:p>
          <a:p>
            <a:r>
              <a:rPr lang="en-US" sz="2800" dirty="0"/>
              <a:t>   print(1+1)</a:t>
            </a:r>
          </a:p>
          <a:p>
            <a:r>
              <a:rPr lang="en-US" altLang="zh-CN" sz="2800" dirty="0"/>
              <a:t>   </a:t>
            </a:r>
            <a:r>
              <a:rPr lang="en-US" altLang="zh-CN" sz="2800" dirty="0" err="1"/>
              <a:t>p</a:t>
            </a:r>
            <a:r>
              <a:rPr lang="en-US" sz="2800" dirty="0" err="1"/>
              <a:t>tint</a:t>
            </a:r>
            <a:r>
              <a:rPr lang="en-US" sz="2800" dirty="0"/>
              <a:t>(</a:t>
            </a:r>
            <a:r>
              <a:rPr lang="zh-CN" altLang="en-US" sz="2800" dirty="0"/>
              <a:t>“</a:t>
            </a:r>
            <a:r>
              <a:rPr lang="en-US" altLang="zh-CN" sz="2800" dirty="0"/>
              <a:t>hello world</a:t>
            </a:r>
            <a:r>
              <a:rPr lang="zh-CN" altLang="en-US" sz="2800" dirty="0"/>
              <a:t>”</a:t>
            </a:r>
            <a:r>
              <a:rPr lang="en-US" sz="2800" dirty="0"/>
              <a:t>)</a:t>
            </a:r>
          </a:p>
          <a:p>
            <a:endParaRPr lang="en-US" sz="2800" dirty="0"/>
          </a:p>
          <a:p>
            <a:r>
              <a:rPr lang="en-US" altLang="zh-CN" sz="2800" dirty="0"/>
              <a:t>hello()</a:t>
            </a:r>
          </a:p>
          <a:p>
            <a:r>
              <a:rPr lang="en-US" altLang="zh-CN" sz="2800" dirty="0"/>
              <a:t>hello()</a:t>
            </a:r>
          </a:p>
        </p:txBody>
      </p:sp>
      <p:sp>
        <p:nvSpPr>
          <p:cNvPr id="5" name="文本框 4">
            <a:extLst>
              <a:ext uri="{FF2B5EF4-FFF2-40B4-BE49-F238E27FC236}">
                <a16:creationId xmlns:a16="http://schemas.microsoft.com/office/drawing/2014/main" id="{88B76753-5F6A-41DD-B0C0-0F26035160DD}"/>
              </a:ext>
            </a:extLst>
          </p:cNvPr>
          <p:cNvSpPr txBox="1"/>
          <p:nvPr/>
        </p:nvSpPr>
        <p:spPr>
          <a:xfrm>
            <a:off x="925286" y="2481945"/>
            <a:ext cx="2895600" cy="461665"/>
          </a:xfrm>
          <a:prstGeom prst="rect">
            <a:avLst/>
          </a:prstGeom>
          <a:noFill/>
        </p:spPr>
        <p:txBody>
          <a:bodyPr wrap="square" rtlCol="0">
            <a:spAutoFit/>
          </a:bodyPr>
          <a:lstStyle/>
          <a:p>
            <a:r>
              <a:rPr lang="en-US" sz="2400" dirty="0"/>
              <a:t>Hello.py</a:t>
            </a:r>
            <a:r>
              <a:rPr lang="zh-CN" altLang="en-US" sz="2400" dirty="0"/>
              <a:t>文件内容：</a:t>
            </a:r>
            <a:endParaRPr lang="en-US" sz="2400" dirty="0"/>
          </a:p>
        </p:txBody>
      </p:sp>
      <p:sp>
        <p:nvSpPr>
          <p:cNvPr id="6" name="文本框 5">
            <a:extLst>
              <a:ext uri="{FF2B5EF4-FFF2-40B4-BE49-F238E27FC236}">
                <a16:creationId xmlns:a16="http://schemas.microsoft.com/office/drawing/2014/main" id="{C2DCF052-241E-4087-B8BC-2625879F63CE}"/>
              </a:ext>
            </a:extLst>
          </p:cNvPr>
          <p:cNvSpPr txBox="1"/>
          <p:nvPr/>
        </p:nvSpPr>
        <p:spPr>
          <a:xfrm>
            <a:off x="6825343" y="2971800"/>
            <a:ext cx="3799115" cy="523220"/>
          </a:xfrm>
          <a:prstGeom prst="rect">
            <a:avLst/>
          </a:prstGeom>
          <a:noFill/>
          <a:ln w="25400">
            <a:solidFill>
              <a:schemeClr val="accent1">
                <a:shade val="50000"/>
              </a:schemeClr>
            </a:solidFill>
          </a:ln>
        </p:spPr>
        <p:txBody>
          <a:bodyPr wrap="square" rtlCol="0">
            <a:spAutoFit/>
          </a:bodyPr>
          <a:lstStyle/>
          <a:p>
            <a:r>
              <a:rPr lang="en-US" altLang="zh-CN" sz="2800" dirty="0"/>
              <a:t>python hello.py</a:t>
            </a:r>
            <a:endParaRPr lang="en-US" sz="2800" dirty="0"/>
          </a:p>
        </p:txBody>
      </p:sp>
      <p:sp>
        <p:nvSpPr>
          <p:cNvPr id="7" name="文本框 6">
            <a:extLst>
              <a:ext uri="{FF2B5EF4-FFF2-40B4-BE49-F238E27FC236}">
                <a16:creationId xmlns:a16="http://schemas.microsoft.com/office/drawing/2014/main" id="{F9BCE109-D592-48D8-A728-8E81E7B384B0}"/>
              </a:ext>
            </a:extLst>
          </p:cNvPr>
          <p:cNvSpPr txBox="1"/>
          <p:nvPr/>
        </p:nvSpPr>
        <p:spPr>
          <a:xfrm>
            <a:off x="6749143" y="2416631"/>
            <a:ext cx="2895600" cy="461665"/>
          </a:xfrm>
          <a:prstGeom prst="rect">
            <a:avLst/>
          </a:prstGeom>
          <a:noFill/>
        </p:spPr>
        <p:txBody>
          <a:bodyPr wrap="square" rtlCol="0">
            <a:spAutoFit/>
          </a:bodyPr>
          <a:lstStyle/>
          <a:p>
            <a:r>
              <a:rPr lang="zh-CN" altLang="en-US" sz="2400" dirty="0"/>
              <a:t>命令行输入：</a:t>
            </a:r>
            <a:endParaRPr lang="en-US" sz="2400" dirty="0"/>
          </a:p>
        </p:txBody>
      </p:sp>
      <p:sp>
        <p:nvSpPr>
          <p:cNvPr id="8" name="文本框 7">
            <a:extLst>
              <a:ext uri="{FF2B5EF4-FFF2-40B4-BE49-F238E27FC236}">
                <a16:creationId xmlns:a16="http://schemas.microsoft.com/office/drawing/2014/main" id="{AE4DD967-594B-4E40-8049-4BA90D99ABD0}"/>
              </a:ext>
            </a:extLst>
          </p:cNvPr>
          <p:cNvSpPr txBox="1"/>
          <p:nvPr/>
        </p:nvSpPr>
        <p:spPr>
          <a:xfrm>
            <a:off x="6879771" y="4354286"/>
            <a:ext cx="3799115" cy="1815882"/>
          </a:xfrm>
          <a:prstGeom prst="rect">
            <a:avLst/>
          </a:prstGeom>
          <a:noFill/>
          <a:ln w="25400">
            <a:solidFill>
              <a:schemeClr val="accent1">
                <a:shade val="50000"/>
              </a:schemeClr>
            </a:solidFill>
          </a:ln>
        </p:spPr>
        <p:txBody>
          <a:bodyPr wrap="square" rtlCol="0">
            <a:spAutoFit/>
          </a:bodyPr>
          <a:lstStyle/>
          <a:p>
            <a:r>
              <a:rPr lang="en-US" sz="2800" dirty="0"/>
              <a:t>2</a:t>
            </a:r>
          </a:p>
          <a:p>
            <a:r>
              <a:rPr lang="zh-CN" altLang="en-US" sz="2800" dirty="0"/>
              <a:t>“</a:t>
            </a:r>
            <a:r>
              <a:rPr lang="en-US" altLang="zh-CN" sz="2800" dirty="0"/>
              <a:t>hello world</a:t>
            </a:r>
            <a:r>
              <a:rPr lang="zh-CN" altLang="en-US" sz="2800" dirty="0"/>
              <a:t>”</a:t>
            </a:r>
            <a:endParaRPr lang="en-US" altLang="zh-CN" sz="2800" dirty="0"/>
          </a:p>
          <a:p>
            <a:r>
              <a:rPr lang="en-US" sz="2800" dirty="0"/>
              <a:t>2</a:t>
            </a:r>
          </a:p>
          <a:p>
            <a:r>
              <a:rPr lang="zh-CN" altLang="en-US" sz="2800" dirty="0"/>
              <a:t>“</a:t>
            </a:r>
            <a:r>
              <a:rPr lang="en-US" altLang="zh-CN" sz="2800" dirty="0"/>
              <a:t>hello world</a:t>
            </a:r>
            <a:r>
              <a:rPr lang="zh-CN" altLang="en-US" sz="2800" dirty="0"/>
              <a:t>”</a:t>
            </a:r>
            <a:endParaRPr lang="en-US" sz="2800" dirty="0"/>
          </a:p>
        </p:txBody>
      </p:sp>
      <p:sp>
        <p:nvSpPr>
          <p:cNvPr id="9" name="文本框 8">
            <a:extLst>
              <a:ext uri="{FF2B5EF4-FFF2-40B4-BE49-F238E27FC236}">
                <a16:creationId xmlns:a16="http://schemas.microsoft.com/office/drawing/2014/main" id="{EC939E10-1150-48AA-894F-D89B7225FA67}"/>
              </a:ext>
            </a:extLst>
          </p:cNvPr>
          <p:cNvSpPr txBox="1"/>
          <p:nvPr/>
        </p:nvSpPr>
        <p:spPr>
          <a:xfrm>
            <a:off x="6803571" y="3799117"/>
            <a:ext cx="2895600" cy="461665"/>
          </a:xfrm>
          <a:prstGeom prst="rect">
            <a:avLst/>
          </a:prstGeom>
          <a:noFill/>
        </p:spPr>
        <p:txBody>
          <a:bodyPr wrap="square" rtlCol="0">
            <a:spAutoFit/>
          </a:bodyPr>
          <a:lstStyle/>
          <a:p>
            <a:r>
              <a:rPr lang="zh-CN" altLang="en-US" sz="2400" dirty="0"/>
              <a:t>输出：</a:t>
            </a:r>
            <a:endParaRPr lang="en-US" sz="2400" dirty="0"/>
          </a:p>
        </p:txBody>
      </p:sp>
    </p:spTree>
    <p:extLst>
      <p:ext uri="{BB962C8B-B14F-4D97-AF65-F5344CB8AC3E}">
        <p14:creationId xmlns:p14="http://schemas.microsoft.com/office/powerpoint/2010/main" val="130740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63A72-9889-49F0-8C6A-AA3AB0849893}"/>
              </a:ext>
            </a:extLst>
          </p:cNvPr>
          <p:cNvSpPr>
            <a:spLocks noGrp="1"/>
          </p:cNvSpPr>
          <p:nvPr>
            <p:ph type="title"/>
          </p:nvPr>
        </p:nvSpPr>
        <p:spPr/>
        <p:txBody>
          <a:bodyPr/>
          <a:lstStyle/>
          <a:p>
            <a:r>
              <a:rPr lang="zh-CN" altLang="en-US" dirty="0"/>
              <a:t>函数</a:t>
            </a:r>
            <a:endParaRPr lang="en-US" dirty="0"/>
          </a:p>
        </p:txBody>
      </p:sp>
      <p:sp>
        <p:nvSpPr>
          <p:cNvPr id="3" name="内容占位符 2">
            <a:extLst>
              <a:ext uri="{FF2B5EF4-FFF2-40B4-BE49-F238E27FC236}">
                <a16:creationId xmlns:a16="http://schemas.microsoft.com/office/drawing/2014/main" id="{E6ADDFAB-F391-4BBB-B7A8-C3E54D0073A6}"/>
              </a:ext>
            </a:extLst>
          </p:cNvPr>
          <p:cNvSpPr>
            <a:spLocks noGrp="1"/>
          </p:cNvSpPr>
          <p:nvPr>
            <p:ph idx="1"/>
          </p:nvPr>
        </p:nvSpPr>
        <p:spPr/>
        <p:txBody>
          <a:bodyPr/>
          <a:lstStyle/>
          <a:p>
            <a:r>
              <a:rPr lang="zh-CN" altLang="en-US" dirty="0"/>
              <a:t>函数作用：代码复用，“一次编写，多次调用”</a:t>
            </a:r>
            <a:endParaRPr lang="en-US" altLang="zh-CN" dirty="0"/>
          </a:p>
          <a:p>
            <a:r>
              <a:rPr lang="zh-CN" altLang="en-US" dirty="0"/>
              <a:t>内置函数：</a:t>
            </a:r>
            <a:r>
              <a:rPr lang="en-US" altLang="zh-CN" dirty="0"/>
              <a:t>python</a:t>
            </a:r>
            <a:r>
              <a:rPr lang="zh-CN" altLang="en-US" dirty="0"/>
              <a:t>自带的已经写好的函数，如</a:t>
            </a:r>
            <a:r>
              <a:rPr lang="en-US" altLang="zh-CN" dirty="0"/>
              <a:t>print() </a:t>
            </a:r>
            <a:r>
              <a:rPr lang="zh-CN" altLang="en-US" dirty="0"/>
              <a:t>函数</a:t>
            </a:r>
            <a:endParaRPr lang="en-US" altLang="zh-CN" dirty="0"/>
          </a:p>
          <a:p>
            <a:r>
              <a:rPr lang="zh-CN" altLang="en-US" dirty="0"/>
              <a:t>函数可以接受“实际参数”，如：</a:t>
            </a:r>
            <a:r>
              <a:rPr lang="en-US" dirty="0"/>
              <a:t>print("hello world!")</a:t>
            </a:r>
          </a:p>
        </p:txBody>
      </p:sp>
    </p:spTree>
    <p:extLst>
      <p:ext uri="{BB962C8B-B14F-4D97-AF65-F5344CB8AC3E}">
        <p14:creationId xmlns:p14="http://schemas.microsoft.com/office/powerpoint/2010/main" val="91590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213B6-56B2-4D14-BAA9-6004AC8513F6}"/>
              </a:ext>
            </a:extLst>
          </p:cNvPr>
          <p:cNvSpPr>
            <a:spLocks noGrp="1"/>
          </p:cNvSpPr>
          <p:nvPr>
            <p:ph type="title"/>
          </p:nvPr>
        </p:nvSpPr>
        <p:spPr/>
        <p:txBody>
          <a:bodyPr/>
          <a:lstStyle/>
          <a:p>
            <a:r>
              <a:rPr lang="en-US" altLang="zh-CN" dirty="0"/>
              <a:t>p</a:t>
            </a:r>
            <a:r>
              <a:rPr lang="en-US" dirty="0"/>
              <a:t>rint()</a:t>
            </a:r>
            <a:r>
              <a:rPr lang="zh-CN" altLang="en-US" dirty="0"/>
              <a:t>函数</a:t>
            </a:r>
            <a:endParaRPr lang="en-US" dirty="0"/>
          </a:p>
        </p:txBody>
      </p:sp>
      <p:sp>
        <p:nvSpPr>
          <p:cNvPr id="3" name="内容占位符 2">
            <a:extLst>
              <a:ext uri="{FF2B5EF4-FFF2-40B4-BE49-F238E27FC236}">
                <a16:creationId xmlns:a16="http://schemas.microsoft.com/office/drawing/2014/main" id="{5A903D6B-2FAB-4617-A7F4-DFE3E3BDC373}"/>
              </a:ext>
            </a:extLst>
          </p:cNvPr>
          <p:cNvSpPr>
            <a:spLocks noGrp="1"/>
          </p:cNvSpPr>
          <p:nvPr>
            <p:ph idx="1"/>
          </p:nvPr>
        </p:nvSpPr>
        <p:spPr/>
        <p:txBody>
          <a:bodyPr>
            <a:normAutofit/>
          </a:bodyPr>
          <a:lstStyle/>
          <a:p>
            <a:r>
              <a:rPr lang="en-US" dirty="0"/>
              <a:t>print()</a:t>
            </a:r>
            <a:r>
              <a:rPr lang="zh-CN" altLang="en-US" dirty="0"/>
              <a:t>函数默认输出后换行，可以通过设置</a:t>
            </a:r>
            <a:r>
              <a:rPr lang="en-US" dirty="0"/>
              <a:t>end</a:t>
            </a:r>
            <a:r>
              <a:rPr lang="zh-CN" altLang="en-US" dirty="0"/>
              <a:t>关键字参数的值，改变其行为：</a:t>
            </a:r>
            <a:endParaRPr lang="en-US" altLang="zh-CN" dirty="0"/>
          </a:p>
          <a:p>
            <a:endParaRPr lang="en-US" dirty="0"/>
          </a:p>
          <a:p>
            <a:endParaRPr lang="en-US" dirty="0"/>
          </a:p>
          <a:p>
            <a:endParaRPr lang="en-US" altLang="zh-CN" dirty="0"/>
          </a:p>
          <a:p>
            <a:r>
              <a:rPr lang="zh-CN" altLang="en-US" dirty="0"/>
              <a:t>不带参数，作用：输出换行</a:t>
            </a:r>
            <a:endParaRPr lang="en-US" altLang="zh-CN" dirty="0"/>
          </a:p>
          <a:p>
            <a:r>
              <a:rPr lang="zh-CN" altLang="en-US" dirty="0"/>
              <a:t>可以有多个参数，以逗号隔开</a:t>
            </a:r>
            <a:endParaRPr lang="en-US" dirty="0"/>
          </a:p>
        </p:txBody>
      </p:sp>
      <p:graphicFrame>
        <p:nvGraphicFramePr>
          <p:cNvPr id="4" name="对象 3">
            <a:extLst>
              <a:ext uri="{FF2B5EF4-FFF2-40B4-BE49-F238E27FC236}">
                <a16:creationId xmlns:a16="http://schemas.microsoft.com/office/drawing/2014/main" id="{2E8F650C-5293-4732-8B46-8D6D94E6629D}"/>
              </a:ext>
            </a:extLst>
          </p:cNvPr>
          <p:cNvGraphicFramePr>
            <a:graphicFrameLocks noChangeAspect="1"/>
          </p:cNvGraphicFramePr>
          <p:nvPr>
            <p:extLst>
              <p:ext uri="{D42A27DB-BD31-4B8C-83A1-F6EECF244321}">
                <p14:modId xmlns:p14="http://schemas.microsoft.com/office/powerpoint/2010/main" val="1638574424"/>
              </p:ext>
            </p:extLst>
          </p:nvPr>
        </p:nvGraphicFramePr>
        <p:xfrm>
          <a:off x="3360738" y="2600097"/>
          <a:ext cx="3482080" cy="1917474"/>
        </p:xfrm>
        <a:graphic>
          <a:graphicData uri="http://schemas.openxmlformats.org/presentationml/2006/ole">
            <mc:AlternateContent xmlns:mc="http://schemas.openxmlformats.org/markup-compatibility/2006">
              <mc:Choice xmlns:v="urn:schemas-microsoft-com:vml" Requires="v">
                <p:oleObj spid="_x0000_s4107" name="Bitmap Image" r:id="rId4" imgW="1661040" imgH="914400" progId="Paint.Picture">
                  <p:embed/>
                </p:oleObj>
              </mc:Choice>
              <mc:Fallback>
                <p:oleObj name="Bitmap Image" r:id="rId4" imgW="1661040" imgH="914400" progId="Paint.Picture">
                  <p:embed/>
                  <p:pic>
                    <p:nvPicPr>
                      <p:cNvPr id="0" name=""/>
                      <p:cNvPicPr/>
                      <p:nvPr/>
                    </p:nvPicPr>
                    <p:blipFill>
                      <a:blip r:embed="rId5"/>
                      <a:stretch>
                        <a:fillRect/>
                      </a:stretch>
                    </p:blipFill>
                    <p:spPr>
                      <a:xfrm>
                        <a:off x="3360738" y="2600097"/>
                        <a:ext cx="3482080" cy="1917474"/>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17777917-7F54-44A7-8835-1A83D1251591}"/>
              </a:ext>
            </a:extLst>
          </p:cNvPr>
          <p:cNvPicPr>
            <a:picLocks noChangeAspect="1"/>
          </p:cNvPicPr>
          <p:nvPr/>
        </p:nvPicPr>
        <p:blipFill>
          <a:blip r:embed="rId6"/>
          <a:stretch>
            <a:fillRect/>
          </a:stretch>
        </p:blipFill>
        <p:spPr>
          <a:xfrm>
            <a:off x="6198734" y="5322433"/>
            <a:ext cx="3886785" cy="958624"/>
          </a:xfrm>
          <a:prstGeom prst="rect">
            <a:avLst/>
          </a:prstGeom>
        </p:spPr>
      </p:pic>
    </p:spTree>
    <p:extLst>
      <p:ext uri="{BB962C8B-B14F-4D97-AF65-F5344CB8AC3E}">
        <p14:creationId xmlns:p14="http://schemas.microsoft.com/office/powerpoint/2010/main" val="47603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6ADA6-7681-4975-8966-C20117726AB0}"/>
              </a:ext>
            </a:extLst>
          </p:cNvPr>
          <p:cNvSpPr>
            <a:spLocks noGrp="1"/>
          </p:cNvSpPr>
          <p:nvPr>
            <p:ph type="title"/>
          </p:nvPr>
        </p:nvSpPr>
        <p:spPr/>
        <p:txBody>
          <a:bodyPr/>
          <a:lstStyle/>
          <a:p>
            <a:r>
              <a:rPr lang="zh-CN" altLang="en-US" dirty="0"/>
              <a:t>语句和注释</a:t>
            </a:r>
            <a:endParaRPr lang="en-US" dirty="0"/>
          </a:p>
        </p:txBody>
      </p:sp>
      <p:sp>
        <p:nvSpPr>
          <p:cNvPr id="3" name="内容占位符 2">
            <a:extLst>
              <a:ext uri="{FF2B5EF4-FFF2-40B4-BE49-F238E27FC236}">
                <a16:creationId xmlns:a16="http://schemas.microsoft.com/office/drawing/2014/main" id="{41BE0932-9A2D-487F-A10B-5C434EEDC06A}"/>
              </a:ext>
            </a:extLst>
          </p:cNvPr>
          <p:cNvSpPr>
            <a:spLocks noGrp="1"/>
          </p:cNvSpPr>
          <p:nvPr>
            <p:ph idx="1"/>
          </p:nvPr>
        </p:nvSpPr>
        <p:spPr/>
        <p:txBody>
          <a:bodyPr/>
          <a:lstStyle/>
          <a:p>
            <a:r>
              <a:rPr lang="en-US" dirty="0"/>
              <a:t>Python</a:t>
            </a:r>
            <a:r>
              <a:rPr lang="zh-CN" altLang="en-US" dirty="0"/>
              <a:t>的命令如</a:t>
            </a:r>
            <a:r>
              <a:rPr lang="en-US" dirty="0"/>
              <a:t>1+2</a:t>
            </a:r>
            <a:r>
              <a:rPr lang="zh-CN" altLang="en-US" dirty="0"/>
              <a:t>或</a:t>
            </a:r>
            <a:r>
              <a:rPr lang="en-US" dirty="0"/>
              <a:t>print("</a:t>
            </a:r>
            <a:r>
              <a:rPr lang="en-US" dirty="0" err="1"/>
              <a:t>hello,world</a:t>
            </a:r>
            <a:r>
              <a:rPr lang="en-US" dirty="0"/>
              <a:t>"</a:t>
            </a:r>
            <a:r>
              <a:rPr lang="zh-CN" altLang="en-US" dirty="0"/>
              <a:t>也称为语句。</a:t>
            </a:r>
            <a:endParaRPr lang="en-US" altLang="zh-CN" dirty="0"/>
          </a:p>
          <a:p>
            <a:r>
              <a:rPr lang="zh-CN" altLang="en-US" dirty="0"/>
              <a:t>对程序加一些说明或注解，这些说明或注解称之为</a:t>
            </a:r>
            <a:r>
              <a:rPr lang="en-US" dirty="0"/>
              <a:t>“</a:t>
            </a:r>
            <a:r>
              <a:rPr lang="zh-CN" altLang="en-US" b="1" dirty="0"/>
              <a:t>注释</a:t>
            </a:r>
            <a:r>
              <a:rPr lang="en-US" dirty="0"/>
              <a:t>”</a:t>
            </a:r>
            <a:r>
              <a:rPr lang="zh-CN" altLang="en-US" dirty="0"/>
              <a:t>。在一行前面添加符号</a:t>
            </a:r>
            <a:r>
              <a:rPr lang="en-US" altLang="zh-CN" dirty="0"/>
              <a:t> #</a:t>
            </a:r>
            <a:endParaRPr lang="en-US" dirty="0"/>
          </a:p>
        </p:txBody>
      </p:sp>
      <p:pic>
        <p:nvPicPr>
          <p:cNvPr id="4" name="图片 3">
            <a:extLst>
              <a:ext uri="{FF2B5EF4-FFF2-40B4-BE49-F238E27FC236}">
                <a16:creationId xmlns:a16="http://schemas.microsoft.com/office/drawing/2014/main" id="{5F2F1CEC-1F16-424C-8738-E06EC9F0CD62}"/>
              </a:ext>
            </a:extLst>
          </p:cNvPr>
          <p:cNvPicPr>
            <a:picLocks noChangeAspect="1"/>
          </p:cNvPicPr>
          <p:nvPr/>
        </p:nvPicPr>
        <p:blipFill>
          <a:blip r:embed="rId2"/>
          <a:stretch>
            <a:fillRect/>
          </a:stretch>
        </p:blipFill>
        <p:spPr>
          <a:xfrm>
            <a:off x="1077684" y="3550784"/>
            <a:ext cx="6316281" cy="1674359"/>
          </a:xfrm>
          <a:prstGeom prst="rect">
            <a:avLst/>
          </a:prstGeom>
        </p:spPr>
      </p:pic>
      <p:pic>
        <p:nvPicPr>
          <p:cNvPr id="5" name="图片 4">
            <a:extLst>
              <a:ext uri="{FF2B5EF4-FFF2-40B4-BE49-F238E27FC236}">
                <a16:creationId xmlns:a16="http://schemas.microsoft.com/office/drawing/2014/main" id="{D3AAB5AF-5A67-42FA-99DE-95759FB63680}"/>
              </a:ext>
            </a:extLst>
          </p:cNvPr>
          <p:cNvPicPr>
            <a:picLocks noChangeAspect="1"/>
          </p:cNvPicPr>
          <p:nvPr/>
        </p:nvPicPr>
        <p:blipFill>
          <a:blip r:embed="rId3"/>
          <a:stretch>
            <a:fillRect/>
          </a:stretch>
        </p:blipFill>
        <p:spPr>
          <a:xfrm>
            <a:off x="8226879" y="3682092"/>
            <a:ext cx="3102102" cy="1314450"/>
          </a:xfrm>
          <a:prstGeom prst="rect">
            <a:avLst/>
          </a:prstGeom>
        </p:spPr>
      </p:pic>
    </p:spTree>
    <p:extLst>
      <p:ext uri="{BB962C8B-B14F-4D97-AF65-F5344CB8AC3E}">
        <p14:creationId xmlns:p14="http://schemas.microsoft.com/office/powerpoint/2010/main" val="196203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1.5 </a:t>
            </a:r>
            <a:r>
              <a:rPr lang="zh-CN" altLang="en-US" dirty="0"/>
              <a:t>数和字符的表示</a:t>
            </a:r>
          </a:p>
        </p:txBody>
      </p:sp>
      <p:sp>
        <p:nvSpPr>
          <p:cNvPr id="5" name="副标题 4">
            <a:extLst>
              <a:ext uri="{FF2B5EF4-FFF2-40B4-BE49-F238E27FC236}">
                <a16:creationId xmlns:a16="http://schemas.microsoft.com/office/drawing/2014/main" id="{748D3D0C-FEA5-470E-9974-1B6439D4DDA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1770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1.1 </a:t>
            </a:r>
            <a:r>
              <a:rPr lang="zh-CN" altLang="en-US" dirty="0"/>
              <a:t>程序和编程语言</a:t>
            </a:r>
          </a:p>
        </p:txBody>
      </p:sp>
      <p:sp>
        <p:nvSpPr>
          <p:cNvPr id="5" name="副标题 4">
            <a:extLst>
              <a:ext uri="{FF2B5EF4-FFF2-40B4-BE49-F238E27FC236}">
                <a16:creationId xmlns:a16="http://schemas.microsoft.com/office/drawing/2014/main" id="{748D3D0C-FEA5-470E-9974-1B6439D4DDA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03102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7599F-6EBA-4F23-A14E-8A72FB1AE1ED}"/>
              </a:ext>
            </a:extLst>
          </p:cNvPr>
          <p:cNvSpPr>
            <a:spLocks noGrp="1"/>
          </p:cNvSpPr>
          <p:nvPr>
            <p:ph type="title"/>
          </p:nvPr>
        </p:nvSpPr>
        <p:spPr/>
        <p:txBody>
          <a:bodyPr/>
          <a:lstStyle/>
          <a:p>
            <a:r>
              <a:rPr lang="zh-CN" altLang="en-US" dirty="0"/>
              <a:t>数的表示</a:t>
            </a:r>
            <a:endParaRPr lang="en-US" dirty="0"/>
          </a:p>
        </p:txBody>
      </p:sp>
      <p:sp>
        <p:nvSpPr>
          <p:cNvPr id="3" name="内容占位符 2">
            <a:extLst>
              <a:ext uri="{FF2B5EF4-FFF2-40B4-BE49-F238E27FC236}">
                <a16:creationId xmlns:a16="http://schemas.microsoft.com/office/drawing/2014/main" id="{F19DF402-6BB0-49BE-A261-DE5A28047CB4}"/>
              </a:ext>
            </a:extLst>
          </p:cNvPr>
          <p:cNvSpPr>
            <a:spLocks noGrp="1"/>
          </p:cNvSpPr>
          <p:nvPr>
            <p:ph idx="1"/>
          </p:nvPr>
        </p:nvSpPr>
        <p:spPr/>
        <p:txBody>
          <a:bodyPr/>
          <a:lstStyle/>
          <a:p>
            <a:r>
              <a:rPr lang="zh-CN" altLang="en-US" dirty="0"/>
              <a:t>十进制：用</a:t>
            </a:r>
            <a:r>
              <a:rPr lang="en-US" altLang="zh-CN" dirty="0"/>
              <a:t>0,1,2,3,4,5,6,7,8,9</a:t>
            </a:r>
            <a:r>
              <a:rPr lang="zh-CN" altLang="en-US" dirty="0"/>
              <a:t>共</a:t>
            </a:r>
            <a:r>
              <a:rPr lang="en-US" altLang="zh-CN" dirty="0"/>
              <a:t>10</a:t>
            </a:r>
            <a:r>
              <a:rPr lang="zh-CN" altLang="en-US" dirty="0"/>
              <a:t>个数字表示数值</a:t>
            </a:r>
            <a:endParaRPr lang="en-US" altLang="zh-CN" dirty="0"/>
          </a:p>
          <a:p>
            <a:r>
              <a:rPr lang="zh-CN" altLang="en-US" dirty="0"/>
              <a:t>大于</a:t>
            </a:r>
            <a:r>
              <a:rPr lang="en-US" altLang="zh-CN" dirty="0"/>
              <a:t>10</a:t>
            </a:r>
            <a:r>
              <a:rPr lang="zh-CN" altLang="en-US" dirty="0"/>
              <a:t>的数值用多位数字表示，</a:t>
            </a:r>
            <a:r>
              <a:rPr lang="en-US" dirty="0"/>
              <a:t>“</a:t>
            </a:r>
            <a:r>
              <a:rPr lang="zh-CN" altLang="en-US" b="1" dirty="0"/>
              <a:t>逢十进</a:t>
            </a:r>
            <a:r>
              <a:rPr lang="en-US" b="1" dirty="0"/>
              <a:t>1</a:t>
            </a:r>
            <a:r>
              <a:rPr lang="en-US" dirty="0"/>
              <a:t>”</a:t>
            </a:r>
            <a:r>
              <a:rPr lang="zh-CN" altLang="en-US" dirty="0"/>
              <a:t>。</a:t>
            </a:r>
            <a:endParaRPr lang="en-US" altLang="zh-CN" dirty="0"/>
          </a:p>
          <a:p>
            <a:endParaRPr lang="en-US" dirty="0"/>
          </a:p>
          <a:p>
            <a:r>
              <a:rPr lang="zh-CN" altLang="en-US" dirty="0"/>
              <a:t>二进制：用</a:t>
            </a:r>
            <a:r>
              <a:rPr lang="en-US" altLang="zh-CN" dirty="0"/>
              <a:t>0</a:t>
            </a:r>
            <a:r>
              <a:rPr lang="zh-CN" altLang="en-US" dirty="0"/>
              <a:t>和</a:t>
            </a:r>
            <a:r>
              <a:rPr lang="en-US" altLang="zh-CN" dirty="0"/>
              <a:t>1</a:t>
            </a:r>
            <a:r>
              <a:rPr lang="zh-CN" altLang="en-US" dirty="0"/>
              <a:t>表示，大于</a:t>
            </a:r>
            <a:r>
              <a:rPr lang="en-US" altLang="zh-CN" dirty="0"/>
              <a:t>2</a:t>
            </a:r>
            <a:r>
              <a:rPr lang="zh-CN" altLang="en-US" dirty="0"/>
              <a:t>个数值用多位</a:t>
            </a:r>
            <a:r>
              <a:rPr lang="en-US" altLang="zh-CN" dirty="0"/>
              <a:t>0</a:t>
            </a:r>
            <a:r>
              <a:rPr lang="zh-CN" altLang="en-US" dirty="0"/>
              <a:t>和</a:t>
            </a:r>
            <a:r>
              <a:rPr lang="en-US" altLang="zh-CN" dirty="0"/>
              <a:t>1</a:t>
            </a:r>
            <a:r>
              <a:rPr lang="zh-CN" altLang="en-US" dirty="0"/>
              <a:t>表示，</a:t>
            </a:r>
            <a:r>
              <a:rPr lang="en-US" dirty="0"/>
              <a:t> “</a:t>
            </a:r>
            <a:r>
              <a:rPr lang="zh-CN" altLang="en-US" b="1" dirty="0"/>
              <a:t>逢二进</a:t>
            </a:r>
            <a:r>
              <a:rPr lang="en-US" b="1" dirty="0"/>
              <a:t>1</a:t>
            </a:r>
            <a:r>
              <a:rPr lang="en-US" dirty="0"/>
              <a:t>”</a:t>
            </a:r>
            <a:r>
              <a:rPr lang="zh-CN" altLang="en-US" dirty="0"/>
              <a:t>。</a:t>
            </a:r>
            <a:endParaRPr lang="en-US" dirty="0"/>
          </a:p>
        </p:txBody>
      </p:sp>
      <p:pic>
        <p:nvPicPr>
          <p:cNvPr id="4" name="图片 3">
            <a:extLst>
              <a:ext uri="{FF2B5EF4-FFF2-40B4-BE49-F238E27FC236}">
                <a16:creationId xmlns:a16="http://schemas.microsoft.com/office/drawing/2014/main" id="{415058FA-B5AF-4333-89A4-585170F6FC73}"/>
              </a:ext>
            </a:extLst>
          </p:cNvPr>
          <p:cNvPicPr>
            <a:picLocks noChangeAspect="1"/>
          </p:cNvPicPr>
          <p:nvPr/>
        </p:nvPicPr>
        <p:blipFill>
          <a:blip r:embed="rId2"/>
          <a:stretch>
            <a:fillRect/>
          </a:stretch>
        </p:blipFill>
        <p:spPr>
          <a:xfrm>
            <a:off x="1081087" y="3066369"/>
            <a:ext cx="8714506" cy="504145"/>
          </a:xfrm>
          <a:prstGeom prst="rect">
            <a:avLst/>
          </a:prstGeom>
        </p:spPr>
      </p:pic>
      <p:pic>
        <p:nvPicPr>
          <p:cNvPr id="5" name="图片 4">
            <a:extLst>
              <a:ext uri="{FF2B5EF4-FFF2-40B4-BE49-F238E27FC236}">
                <a16:creationId xmlns:a16="http://schemas.microsoft.com/office/drawing/2014/main" id="{A071E59D-26D6-43C3-B9D0-F299DBA752C6}"/>
              </a:ext>
            </a:extLst>
          </p:cNvPr>
          <p:cNvPicPr>
            <a:picLocks noChangeAspect="1"/>
          </p:cNvPicPr>
          <p:nvPr/>
        </p:nvPicPr>
        <p:blipFill>
          <a:blip r:embed="rId3"/>
          <a:stretch>
            <a:fillRect/>
          </a:stretch>
        </p:blipFill>
        <p:spPr>
          <a:xfrm>
            <a:off x="1074283" y="4382180"/>
            <a:ext cx="10538799" cy="451077"/>
          </a:xfrm>
          <a:prstGeom prst="rect">
            <a:avLst/>
          </a:prstGeom>
        </p:spPr>
      </p:pic>
    </p:spTree>
    <p:extLst>
      <p:ext uri="{BB962C8B-B14F-4D97-AF65-F5344CB8AC3E}">
        <p14:creationId xmlns:p14="http://schemas.microsoft.com/office/powerpoint/2010/main" val="38310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F94E3D9-5053-4E98-A0B5-289D1429C711}"/>
              </a:ext>
            </a:extLst>
          </p:cNvPr>
          <p:cNvPicPr>
            <a:picLocks noChangeAspect="1"/>
          </p:cNvPicPr>
          <p:nvPr/>
        </p:nvPicPr>
        <p:blipFill>
          <a:blip r:embed="rId2"/>
          <a:stretch>
            <a:fillRect/>
          </a:stretch>
        </p:blipFill>
        <p:spPr>
          <a:xfrm>
            <a:off x="3106510" y="756557"/>
            <a:ext cx="5347681" cy="5372100"/>
          </a:xfrm>
          <a:prstGeom prst="rect">
            <a:avLst/>
          </a:prstGeom>
        </p:spPr>
      </p:pic>
    </p:spTree>
    <p:extLst>
      <p:ext uri="{BB962C8B-B14F-4D97-AF65-F5344CB8AC3E}">
        <p14:creationId xmlns:p14="http://schemas.microsoft.com/office/powerpoint/2010/main" val="1223674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7599F-6EBA-4F23-A14E-8A72FB1AE1ED}"/>
              </a:ext>
            </a:extLst>
          </p:cNvPr>
          <p:cNvSpPr>
            <a:spLocks noGrp="1"/>
          </p:cNvSpPr>
          <p:nvPr>
            <p:ph type="title"/>
          </p:nvPr>
        </p:nvSpPr>
        <p:spPr/>
        <p:txBody>
          <a:bodyPr/>
          <a:lstStyle/>
          <a:p>
            <a:r>
              <a:rPr lang="zh-CN" altLang="en-US" dirty="0"/>
              <a:t>数的表示</a:t>
            </a:r>
            <a:endParaRPr lang="en-US" dirty="0"/>
          </a:p>
        </p:txBody>
      </p:sp>
      <p:sp>
        <p:nvSpPr>
          <p:cNvPr id="3" name="内容占位符 2">
            <a:extLst>
              <a:ext uri="{FF2B5EF4-FFF2-40B4-BE49-F238E27FC236}">
                <a16:creationId xmlns:a16="http://schemas.microsoft.com/office/drawing/2014/main" id="{F19DF402-6BB0-49BE-A261-DE5A28047CB4}"/>
              </a:ext>
            </a:extLst>
          </p:cNvPr>
          <p:cNvSpPr>
            <a:spLocks noGrp="1"/>
          </p:cNvSpPr>
          <p:nvPr>
            <p:ph idx="1"/>
          </p:nvPr>
        </p:nvSpPr>
        <p:spPr/>
        <p:txBody>
          <a:bodyPr/>
          <a:lstStyle/>
          <a:p>
            <a:r>
              <a:rPr lang="zh-CN" altLang="en-US" dirty="0"/>
              <a:t>当数值很大时，二进制表示的位数很多，不方便</a:t>
            </a:r>
            <a:endParaRPr lang="en-US" altLang="zh-CN" dirty="0"/>
          </a:p>
          <a:p>
            <a:endParaRPr lang="en-US" altLang="zh-CN" dirty="0"/>
          </a:p>
          <a:p>
            <a:r>
              <a:rPr lang="zh-CN" altLang="en-US" dirty="0"/>
              <a:t>十六进制：用</a:t>
            </a:r>
            <a:r>
              <a:rPr lang="en-US" altLang="zh-CN" dirty="0"/>
              <a:t>0,1,2,3,4,5,6,7,8,9,A(a),B(b),C(c),D(d),E(e),F(f)</a:t>
            </a:r>
            <a:r>
              <a:rPr lang="zh-CN" altLang="en-US" dirty="0"/>
              <a:t>共</a:t>
            </a:r>
            <a:r>
              <a:rPr lang="en-US" altLang="zh-CN" dirty="0"/>
              <a:t>16</a:t>
            </a:r>
            <a:r>
              <a:rPr lang="zh-CN" altLang="en-US" dirty="0"/>
              <a:t>个数字表示数值。 </a:t>
            </a:r>
            <a:r>
              <a:rPr lang="en-US" dirty="0"/>
              <a:t>“</a:t>
            </a:r>
            <a:r>
              <a:rPr lang="zh-CN" altLang="en-US" b="1" dirty="0"/>
              <a:t>逢十六进</a:t>
            </a:r>
            <a:r>
              <a:rPr lang="en-US" b="1" dirty="0"/>
              <a:t>1</a:t>
            </a:r>
            <a:r>
              <a:rPr lang="en-US" dirty="0"/>
              <a:t>”</a:t>
            </a:r>
            <a:r>
              <a:rPr lang="zh-CN" altLang="en-US" dirty="0"/>
              <a:t>。如</a:t>
            </a:r>
            <a:endParaRPr lang="en-US" altLang="zh-CN" dirty="0"/>
          </a:p>
          <a:p>
            <a:pPr marL="0" indent="0">
              <a:buNone/>
            </a:pPr>
            <a:r>
              <a:rPr lang="en-US" dirty="0"/>
              <a:t>     b 5 d 9 e 5 </a:t>
            </a:r>
            <a:r>
              <a:rPr lang="en-US" altLang="zh-CN" dirty="0"/>
              <a:t>=   </a:t>
            </a:r>
            <a:endParaRPr lang="en-US" dirty="0"/>
          </a:p>
          <a:p>
            <a:endParaRPr lang="en-US" dirty="0"/>
          </a:p>
        </p:txBody>
      </p:sp>
      <p:pic>
        <p:nvPicPr>
          <p:cNvPr id="7" name="图片 6">
            <a:extLst>
              <a:ext uri="{FF2B5EF4-FFF2-40B4-BE49-F238E27FC236}">
                <a16:creationId xmlns:a16="http://schemas.microsoft.com/office/drawing/2014/main" id="{9F06C6EE-4927-4027-8BD6-FDAF651A45B3}"/>
              </a:ext>
            </a:extLst>
          </p:cNvPr>
          <p:cNvPicPr>
            <a:picLocks noChangeAspect="1"/>
          </p:cNvPicPr>
          <p:nvPr/>
        </p:nvPicPr>
        <p:blipFill>
          <a:blip r:embed="rId2"/>
          <a:stretch>
            <a:fillRect/>
          </a:stretch>
        </p:blipFill>
        <p:spPr>
          <a:xfrm>
            <a:off x="2947985" y="4154939"/>
            <a:ext cx="7685829" cy="438832"/>
          </a:xfrm>
          <a:prstGeom prst="rect">
            <a:avLst/>
          </a:prstGeom>
        </p:spPr>
      </p:pic>
      <p:pic>
        <p:nvPicPr>
          <p:cNvPr id="8" name="图片 7">
            <a:extLst>
              <a:ext uri="{FF2B5EF4-FFF2-40B4-BE49-F238E27FC236}">
                <a16:creationId xmlns:a16="http://schemas.microsoft.com/office/drawing/2014/main" id="{ACC4EAB7-9108-4661-895D-7EBA7B67B5F1}"/>
              </a:ext>
            </a:extLst>
          </p:cNvPr>
          <p:cNvPicPr>
            <a:picLocks noChangeAspect="1"/>
          </p:cNvPicPr>
          <p:nvPr/>
        </p:nvPicPr>
        <p:blipFill>
          <a:blip r:embed="rId3"/>
          <a:stretch>
            <a:fillRect/>
          </a:stretch>
        </p:blipFill>
        <p:spPr>
          <a:xfrm>
            <a:off x="1633539" y="2226127"/>
            <a:ext cx="5757862" cy="735829"/>
          </a:xfrm>
          <a:prstGeom prst="rect">
            <a:avLst/>
          </a:prstGeom>
        </p:spPr>
      </p:pic>
    </p:spTree>
    <p:extLst>
      <p:ext uri="{BB962C8B-B14F-4D97-AF65-F5344CB8AC3E}">
        <p14:creationId xmlns:p14="http://schemas.microsoft.com/office/powerpoint/2010/main" val="58038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1A618E-C908-490E-BFEF-3EF3BD3D4189}"/>
              </a:ext>
            </a:extLst>
          </p:cNvPr>
          <p:cNvPicPr>
            <a:picLocks noChangeAspect="1"/>
          </p:cNvPicPr>
          <p:nvPr/>
        </p:nvPicPr>
        <p:blipFill>
          <a:blip r:embed="rId2"/>
          <a:stretch>
            <a:fillRect/>
          </a:stretch>
        </p:blipFill>
        <p:spPr>
          <a:xfrm>
            <a:off x="2909887" y="0"/>
            <a:ext cx="6421657" cy="7010400"/>
          </a:xfrm>
          <a:prstGeom prst="rect">
            <a:avLst/>
          </a:prstGeom>
        </p:spPr>
      </p:pic>
    </p:spTree>
    <p:extLst>
      <p:ext uri="{BB962C8B-B14F-4D97-AF65-F5344CB8AC3E}">
        <p14:creationId xmlns:p14="http://schemas.microsoft.com/office/powerpoint/2010/main" val="4211084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B3C86-3F3A-4234-83AF-32F6AD2BB36D}"/>
              </a:ext>
            </a:extLst>
          </p:cNvPr>
          <p:cNvSpPr>
            <a:spLocks noGrp="1"/>
          </p:cNvSpPr>
          <p:nvPr>
            <p:ph type="title"/>
          </p:nvPr>
        </p:nvSpPr>
        <p:spPr/>
        <p:txBody>
          <a:bodyPr/>
          <a:lstStyle/>
          <a:p>
            <a:r>
              <a:rPr lang="zh-CN" altLang="en-US" dirty="0"/>
              <a:t>字符的表示</a:t>
            </a:r>
            <a:endParaRPr lang="en-US" dirty="0"/>
          </a:p>
        </p:txBody>
      </p:sp>
      <p:sp>
        <p:nvSpPr>
          <p:cNvPr id="3" name="内容占位符 2">
            <a:extLst>
              <a:ext uri="{FF2B5EF4-FFF2-40B4-BE49-F238E27FC236}">
                <a16:creationId xmlns:a16="http://schemas.microsoft.com/office/drawing/2014/main" id="{139D1CCA-ED52-40CE-B760-AA89F67514F3}"/>
              </a:ext>
            </a:extLst>
          </p:cNvPr>
          <p:cNvSpPr>
            <a:spLocks noGrp="1"/>
          </p:cNvSpPr>
          <p:nvPr>
            <p:ph idx="1"/>
          </p:nvPr>
        </p:nvSpPr>
        <p:spPr/>
        <p:txBody>
          <a:bodyPr/>
          <a:lstStyle/>
          <a:p>
            <a:r>
              <a:rPr lang="zh-CN" altLang="en-US" dirty="0"/>
              <a:t>在计算机中，各种字符如大小写的英文字母、数字</a:t>
            </a:r>
            <a:r>
              <a:rPr lang="en-US" dirty="0"/>
              <a:t>(0</a:t>
            </a:r>
            <a:r>
              <a:rPr lang="zh-CN" altLang="en-US" dirty="0"/>
              <a:t>、</a:t>
            </a:r>
            <a:r>
              <a:rPr lang="en-US" dirty="0"/>
              <a:t>1</a:t>
            </a:r>
            <a:r>
              <a:rPr lang="zh-CN" altLang="en-US" dirty="0"/>
              <a:t>、</a:t>
            </a:r>
            <a:r>
              <a:rPr lang="en-US" dirty="0"/>
              <a:t>2</a:t>
            </a:r>
            <a:r>
              <a:rPr lang="zh-CN" altLang="en-US" dirty="0"/>
              <a:t>、</a:t>
            </a:r>
            <a:r>
              <a:rPr lang="en-US" dirty="0"/>
              <a:t>...</a:t>
            </a:r>
            <a:r>
              <a:rPr lang="zh-CN" altLang="en-US" dirty="0"/>
              <a:t>、</a:t>
            </a:r>
            <a:r>
              <a:rPr lang="en-US" dirty="0"/>
              <a:t>9)</a:t>
            </a:r>
            <a:r>
              <a:rPr lang="zh-CN" altLang="en-US" dirty="0"/>
              <a:t>、一些特殊字符（如</a:t>
            </a:r>
            <a:r>
              <a:rPr lang="en-US" dirty="0"/>
              <a:t>#</a:t>
            </a:r>
            <a:r>
              <a:rPr lang="zh-CN" altLang="en-US" dirty="0"/>
              <a:t>、</a:t>
            </a:r>
            <a:r>
              <a:rPr lang="en-US" dirty="0"/>
              <a:t>/</a:t>
            </a:r>
            <a:r>
              <a:rPr lang="zh-CN" altLang="en-US" dirty="0"/>
              <a:t>、换行符、制表符等键盘上可见字符）也都是以二进制串表示的。</a:t>
            </a:r>
            <a:endParaRPr lang="en-US" altLang="zh-CN" dirty="0"/>
          </a:p>
          <a:p>
            <a:r>
              <a:rPr lang="zh-CN" altLang="en-US" dirty="0"/>
              <a:t>例如整数值为</a:t>
            </a:r>
            <a:r>
              <a:rPr lang="en-US" dirty="0"/>
              <a:t>35</a:t>
            </a:r>
            <a:r>
              <a:rPr lang="zh-CN" altLang="en-US" dirty="0"/>
              <a:t>的二进制串表示字符</a:t>
            </a:r>
            <a:r>
              <a:rPr lang="en-US" dirty="0"/>
              <a:t>#</a:t>
            </a:r>
            <a:r>
              <a:rPr lang="zh-CN" altLang="en-US" dirty="0"/>
              <a:t>。不同的二进制串（对应一个整数）表示不同的字符完全取决于你怎么解释它们。</a:t>
            </a:r>
            <a:endParaRPr lang="en-US" dirty="0"/>
          </a:p>
          <a:p>
            <a:endParaRPr lang="en-US" dirty="0"/>
          </a:p>
        </p:txBody>
      </p:sp>
    </p:spTree>
    <p:extLst>
      <p:ext uri="{BB962C8B-B14F-4D97-AF65-F5344CB8AC3E}">
        <p14:creationId xmlns:p14="http://schemas.microsoft.com/office/powerpoint/2010/main" val="320906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575F5-90E4-480A-BAAE-2804D7DEBA72}"/>
              </a:ext>
            </a:extLst>
          </p:cNvPr>
          <p:cNvSpPr>
            <a:spLocks noGrp="1"/>
          </p:cNvSpPr>
          <p:nvPr>
            <p:ph type="title"/>
          </p:nvPr>
        </p:nvSpPr>
        <p:spPr>
          <a:xfrm>
            <a:off x="849086" y="103868"/>
            <a:ext cx="10515600" cy="1071789"/>
          </a:xfrm>
        </p:spPr>
        <p:txBody>
          <a:bodyPr/>
          <a:lstStyle/>
          <a:p>
            <a:r>
              <a:rPr lang="en-US" b="1" dirty="0"/>
              <a:t>ASCII</a:t>
            </a:r>
            <a:r>
              <a:rPr lang="zh-CN" altLang="en-US" b="1" dirty="0"/>
              <a:t>码</a:t>
            </a:r>
            <a:endParaRPr lang="en-US" dirty="0"/>
          </a:p>
        </p:txBody>
      </p:sp>
      <p:sp>
        <p:nvSpPr>
          <p:cNvPr id="3" name="内容占位符 2">
            <a:extLst>
              <a:ext uri="{FF2B5EF4-FFF2-40B4-BE49-F238E27FC236}">
                <a16:creationId xmlns:a16="http://schemas.microsoft.com/office/drawing/2014/main" id="{44B40C07-706B-4B02-B07D-D6EFD07BA0E1}"/>
              </a:ext>
            </a:extLst>
          </p:cNvPr>
          <p:cNvSpPr>
            <a:spLocks noGrp="1"/>
          </p:cNvSpPr>
          <p:nvPr>
            <p:ph idx="1"/>
          </p:nvPr>
        </p:nvSpPr>
        <p:spPr>
          <a:xfrm>
            <a:off x="849085" y="1429430"/>
            <a:ext cx="10515600" cy="5004026"/>
          </a:xfrm>
        </p:spPr>
        <p:txBody>
          <a:bodyPr>
            <a:normAutofit/>
          </a:bodyPr>
          <a:lstStyle/>
          <a:p>
            <a:r>
              <a:rPr lang="en-US" dirty="0"/>
              <a:t>20</a:t>
            </a:r>
            <a:r>
              <a:rPr lang="zh-CN" altLang="en-US" dirty="0"/>
              <a:t>世纪</a:t>
            </a:r>
            <a:r>
              <a:rPr lang="en-US" dirty="0"/>
              <a:t>60</a:t>
            </a:r>
            <a:r>
              <a:rPr lang="zh-CN" altLang="en-US" dirty="0"/>
              <a:t>年代， </a:t>
            </a:r>
            <a:r>
              <a:rPr lang="en-US" dirty="0"/>
              <a:t>ASCII</a:t>
            </a:r>
            <a:r>
              <a:rPr lang="zh-CN" altLang="en-US" dirty="0"/>
              <a:t>（</a:t>
            </a:r>
            <a:r>
              <a:rPr lang="en-US" dirty="0"/>
              <a:t>American Standard Code for Information Interchange</a:t>
            </a:r>
            <a:r>
              <a:rPr lang="zh-CN" altLang="en-US" dirty="0"/>
              <a:t>）约定用</a:t>
            </a:r>
            <a:r>
              <a:rPr lang="en-US" dirty="0"/>
              <a:t>7</a:t>
            </a:r>
            <a:r>
              <a:rPr lang="zh-CN" altLang="en-US" dirty="0"/>
              <a:t>位二进制数表示</a:t>
            </a:r>
            <a:r>
              <a:rPr lang="en-US" dirty="0"/>
              <a:t>128</a:t>
            </a:r>
            <a:r>
              <a:rPr lang="zh-CN" altLang="en-US" dirty="0"/>
              <a:t>个不同的字符表示英语中的字符</a:t>
            </a:r>
            <a:endParaRPr lang="en-US" altLang="zh-CN" dirty="0"/>
          </a:p>
          <a:p>
            <a:r>
              <a:rPr lang="zh-CN" altLang="en-US" dirty="0"/>
              <a:t>但</a:t>
            </a:r>
            <a:r>
              <a:rPr lang="en-US" dirty="0"/>
              <a:t>7</a:t>
            </a:r>
            <a:r>
              <a:rPr lang="zh-CN" altLang="en-US" dirty="0"/>
              <a:t>位</a:t>
            </a:r>
            <a:r>
              <a:rPr lang="en-US" dirty="0"/>
              <a:t>ASCII</a:t>
            </a:r>
            <a:r>
              <a:rPr lang="zh-CN" altLang="en-US" dirty="0"/>
              <a:t>码对于法国、德国等国家语言的字符就不够用了，于是提出了扩展的用</a:t>
            </a:r>
            <a:r>
              <a:rPr lang="en-US" dirty="0"/>
              <a:t>8</a:t>
            </a:r>
            <a:r>
              <a:rPr lang="zh-CN" altLang="en-US" dirty="0"/>
              <a:t>位二进制数表示字符的扩展</a:t>
            </a:r>
            <a:r>
              <a:rPr lang="en-US" dirty="0"/>
              <a:t>ASCII</a:t>
            </a:r>
            <a:r>
              <a:rPr lang="zh-CN" altLang="en-US" dirty="0"/>
              <a:t>字符编码。</a:t>
            </a:r>
            <a:endParaRPr lang="en-US" altLang="zh-CN" dirty="0"/>
          </a:p>
          <a:p>
            <a:r>
              <a:rPr lang="zh-CN" altLang="en-US" dirty="0"/>
              <a:t>但</a:t>
            </a:r>
            <a:r>
              <a:rPr lang="en-US" dirty="0"/>
              <a:t>8</a:t>
            </a:r>
            <a:r>
              <a:rPr lang="zh-CN" altLang="en-US" dirty="0"/>
              <a:t>位</a:t>
            </a:r>
            <a:r>
              <a:rPr lang="en-US" dirty="0"/>
              <a:t>ASCII</a:t>
            </a:r>
            <a:r>
              <a:rPr lang="zh-CN" altLang="en-US" dirty="0"/>
              <a:t>编码无法表示中国、日本等国家语言的字（符），比如汉字总共有将近</a:t>
            </a:r>
            <a:r>
              <a:rPr lang="en-US" dirty="0"/>
              <a:t>88,000</a:t>
            </a:r>
            <a:r>
              <a:rPr lang="zh-CN" altLang="en-US" dirty="0"/>
              <a:t>个，为此，</a:t>
            </a:r>
            <a:r>
              <a:rPr lang="en-US" dirty="0"/>
              <a:t>1990</a:t>
            </a:r>
            <a:r>
              <a:rPr lang="zh-CN" altLang="en-US" dirty="0"/>
              <a:t>年人们提出了</a:t>
            </a:r>
            <a:r>
              <a:rPr lang="zh-CN" altLang="en-US" b="1" dirty="0"/>
              <a:t>统一字符编码</a:t>
            </a:r>
            <a:r>
              <a:rPr lang="zh-CN" altLang="en-US" dirty="0"/>
              <a:t>（</a:t>
            </a:r>
            <a:r>
              <a:rPr lang="en-US" dirty="0"/>
              <a:t>Universal Character Set</a:t>
            </a:r>
            <a:r>
              <a:rPr lang="zh-CN" altLang="en-US" dirty="0"/>
              <a:t>，简称</a:t>
            </a:r>
            <a:r>
              <a:rPr lang="en-US" dirty="0"/>
              <a:t>UCS)</a:t>
            </a:r>
            <a:r>
              <a:rPr lang="zh-CN" altLang="en-US" dirty="0"/>
              <a:t>。</a:t>
            </a:r>
            <a:r>
              <a:rPr lang="en-US" dirty="0"/>
              <a:t>UCS</a:t>
            </a:r>
            <a:r>
              <a:rPr lang="zh-CN" altLang="en-US" dirty="0"/>
              <a:t>是</a:t>
            </a:r>
            <a:r>
              <a:rPr lang="en-US" dirty="0"/>
              <a:t>standard ISO 10646</a:t>
            </a:r>
            <a:r>
              <a:rPr lang="zh-CN" altLang="en-US" dirty="0"/>
              <a:t>标准，</a:t>
            </a:r>
            <a:r>
              <a:rPr lang="en-US" dirty="0"/>
              <a:t>UCS</a:t>
            </a:r>
            <a:r>
              <a:rPr lang="zh-CN" altLang="en-US" dirty="0"/>
              <a:t>字符的编码长度为</a:t>
            </a:r>
            <a:r>
              <a:rPr lang="en-US" dirty="0"/>
              <a:t>32</a:t>
            </a:r>
            <a:r>
              <a:rPr lang="zh-CN" altLang="en-US" dirty="0"/>
              <a:t>位。</a:t>
            </a:r>
            <a:endParaRPr lang="en-US" dirty="0"/>
          </a:p>
        </p:txBody>
      </p:sp>
    </p:spTree>
    <p:extLst>
      <p:ext uri="{BB962C8B-B14F-4D97-AF65-F5344CB8AC3E}">
        <p14:creationId xmlns:p14="http://schemas.microsoft.com/office/powerpoint/2010/main" val="157469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FA96F-5947-4631-A97D-67A22E25FA5D}"/>
              </a:ext>
            </a:extLst>
          </p:cNvPr>
          <p:cNvSpPr>
            <a:spLocks noGrp="1"/>
          </p:cNvSpPr>
          <p:nvPr>
            <p:ph type="title"/>
          </p:nvPr>
        </p:nvSpPr>
        <p:spPr/>
        <p:txBody>
          <a:bodyPr/>
          <a:lstStyle/>
          <a:p>
            <a:r>
              <a:rPr lang="en-US" dirty="0"/>
              <a:t>UCS </a:t>
            </a:r>
            <a:r>
              <a:rPr lang="zh-CN" altLang="en-US" dirty="0"/>
              <a:t>和</a:t>
            </a:r>
            <a:r>
              <a:rPr lang="en-US" dirty="0"/>
              <a:t> Unicode</a:t>
            </a:r>
          </a:p>
        </p:txBody>
      </p:sp>
      <p:sp>
        <p:nvSpPr>
          <p:cNvPr id="3" name="内容占位符 2">
            <a:extLst>
              <a:ext uri="{FF2B5EF4-FFF2-40B4-BE49-F238E27FC236}">
                <a16:creationId xmlns:a16="http://schemas.microsoft.com/office/drawing/2014/main" id="{AA4F4F61-9091-4310-AD02-DB7B991A686E}"/>
              </a:ext>
            </a:extLst>
          </p:cNvPr>
          <p:cNvSpPr>
            <a:spLocks noGrp="1"/>
          </p:cNvSpPr>
          <p:nvPr>
            <p:ph idx="1"/>
          </p:nvPr>
        </p:nvSpPr>
        <p:spPr>
          <a:xfrm>
            <a:off x="838200" y="1690688"/>
            <a:ext cx="10515600" cy="4895169"/>
          </a:xfrm>
        </p:spPr>
        <p:txBody>
          <a:bodyPr>
            <a:normAutofit lnSpcReduction="10000"/>
          </a:bodyPr>
          <a:lstStyle/>
          <a:p>
            <a:r>
              <a:rPr lang="en-US" b="1" dirty="0">
                <a:solidFill>
                  <a:srgbClr val="C00000"/>
                </a:solidFill>
              </a:rPr>
              <a:t>UCS</a:t>
            </a:r>
            <a:r>
              <a:rPr lang="zh-CN" altLang="en-US" dirty="0"/>
              <a:t>定义了字符和</a:t>
            </a:r>
            <a:r>
              <a:rPr lang="zh-CN" altLang="en-US" b="1" dirty="0"/>
              <a:t>编码点</a:t>
            </a:r>
            <a:r>
              <a:rPr lang="zh-CN" altLang="en-US" dirty="0"/>
              <a:t>（</a:t>
            </a:r>
            <a:r>
              <a:rPr lang="en-US" b="1" dirty="0"/>
              <a:t>code point</a:t>
            </a:r>
            <a:r>
              <a:rPr lang="zh-CN" altLang="en-US" dirty="0"/>
              <a:t>） 的映射关系。即每个字符都对应一个确定整数值表示的编码点。</a:t>
            </a:r>
            <a:endParaRPr lang="en-US" altLang="zh-CN" dirty="0"/>
          </a:p>
          <a:p>
            <a:r>
              <a:rPr lang="zh-CN" altLang="en-US" dirty="0"/>
              <a:t>编码点的范围不仅可以容纳所有语言的所有字符，还可以表示不同的图形符号如数学符号、甚至表情符号。</a:t>
            </a:r>
            <a:endParaRPr lang="en-US" altLang="zh-CN" dirty="0"/>
          </a:p>
          <a:p>
            <a:r>
              <a:rPr lang="zh-CN" altLang="en-US" dirty="0"/>
              <a:t>编码点和</a:t>
            </a:r>
            <a:r>
              <a:rPr lang="zh-CN" altLang="en-US" b="1" dirty="0"/>
              <a:t>编码</a:t>
            </a:r>
            <a:r>
              <a:rPr lang="en-US" dirty="0"/>
              <a:t>(</a:t>
            </a:r>
            <a:r>
              <a:rPr lang="en-US" b="1" dirty="0"/>
              <a:t>code</a:t>
            </a:r>
            <a:r>
              <a:rPr lang="en-US" dirty="0"/>
              <a:t>) </a:t>
            </a:r>
            <a:r>
              <a:rPr lang="zh-CN" altLang="en-US" dirty="0"/>
              <a:t>并不是一回事，编码点是一个整数值，而编码是用一系列字节表示一个编码点的方式。</a:t>
            </a:r>
            <a:endParaRPr lang="en-US" altLang="zh-CN" dirty="0"/>
          </a:p>
          <a:p>
            <a:r>
              <a:rPr lang="zh-CN" altLang="en-US" dirty="0"/>
              <a:t>值不超过</a:t>
            </a:r>
            <a:r>
              <a:rPr lang="en-US" dirty="0"/>
              <a:t>256</a:t>
            </a:r>
            <a:r>
              <a:rPr lang="zh-CN" altLang="en-US" dirty="0"/>
              <a:t>的编码点用一个字节就可以表示，如果用</a:t>
            </a:r>
            <a:r>
              <a:rPr lang="en-US" dirty="0"/>
              <a:t>4</a:t>
            </a:r>
            <a:r>
              <a:rPr lang="zh-CN" altLang="en-US" dirty="0"/>
              <a:t>个字节而不是</a:t>
            </a:r>
            <a:r>
              <a:rPr lang="en-US" dirty="0"/>
              <a:t>1</a:t>
            </a:r>
            <a:r>
              <a:rPr lang="zh-CN" altLang="en-US" dirty="0"/>
              <a:t>个字节存储这些值就浪费了。因此，编码是如果有效地存储表示编码点（值）的方式。</a:t>
            </a:r>
            <a:endParaRPr lang="en-US" dirty="0"/>
          </a:p>
          <a:p>
            <a:endParaRPr lang="en-US" dirty="0"/>
          </a:p>
        </p:txBody>
      </p:sp>
    </p:spTree>
    <p:extLst>
      <p:ext uri="{BB962C8B-B14F-4D97-AF65-F5344CB8AC3E}">
        <p14:creationId xmlns:p14="http://schemas.microsoft.com/office/powerpoint/2010/main" val="30341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1294B-7754-4C0A-889F-DB37910809D0}"/>
              </a:ext>
            </a:extLst>
          </p:cNvPr>
          <p:cNvSpPr>
            <a:spLocks noGrp="1"/>
          </p:cNvSpPr>
          <p:nvPr>
            <p:ph type="title"/>
          </p:nvPr>
        </p:nvSpPr>
        <p:spPr/>
        <p:txBody>
          <a:bodyPr/>
          <a:lstStyle/>
          <a:p>
            <a:r>
              <a:rPr lang="en-US" b="1" dirty="0"/>
              <a:t>Unicode</a:t>
            </a:r>
            <a:endParaRPr lang="en-US" dirty="0"/>
          </a:p>
        </p:txBody>
      </p:sp>
      <p:sp>
        <p:nvSpPr>
          <p:cNvPr id="3" name="内容占位符 2">
            <a:extLst>
              <a:ext uri="{FF2B5EF4-FFF2-40B4-BE49-F238E27FC236}">
                <a16:creationId xmlns:a16="http://schemas.microsoft.com/office/drawing/2014/main" id="{EAAAFBAA-135B-4D30-889F-FB5AE54E0662}"/>
              </a:ext>
            </a:extLst>
          </p:cNvPr>
          <p:cNvSpPr>
            <a:spLocks noGrp="1"/>
          </p:cNvSpPr>
          <p:nvPr>
            <p:ph idx="1"/>
          </p:nvPr>
        </p:nvSpPr>
        <p:spPr/>
        <p:txBody>
          <a:bodyPr/>
          <a:lstStyle/>
          <a:p>
            <a:r>
              <a:rPr lang="en-US" b="1" dirty="0"/>
              <a:t>Unicode</a:t>
            </a:r>
            <a:r>
              <a:rPr lang="zh-CN" altLang="en-US" dirty="0"/>
              <a:t>是一个标准，不仅定义了一个字符集及其编码点（其中字符的编码点等同于</a:t>
            </a:r>
            <a:r>
              <a:rPr lang="en-US" dirty="0"/>
              <a:t>UCS</a:t>
            </a:r>
            <a:r>
              <a:rPr lang="zh-CN" altLang="en-US" dirty="0"/>
              <a:t>的对应字符的编码点），还定义了多种表示编码点的</a:t>
            </a:r>
            <a:r>
              <a:rPr lang="zh-CN" altLang="en-US" b="1" dirty="0"/>
              <a:t>编码方式</a:t>
            </a:r>
            <a:r>
              <a:rPr lang="zh-CN" altLang="en-US" dirty="0"/>
              <a:t>。</a:t>
            </a:r>
            <a:endParaRPr lang="en-US" altLang="zh-CN" dirty="0"/>
          </a:p>
          <a:p>
            <a:r>
              <a:rPr lang="zh-CN" altLang="en-US" dirty="0"/>
              <a:t>大多数语言字符都能用</a:t>
            </a:r>
            <a:r>
              <a:rPr lang="en-US" dirty="0"/>
              <a:t>16</a:t>
            </a:r>
            <a:r>
              <a:rPr lang="zh-CN" altLang="en-US" dirty="0"/>
              <a:t>位编码</a:t>
            </a:r>
            <a:r>
              <a:rPr lang="en-US" dirty="0"/>
              <a:t>(code)</a:t>
            </a:r>
            <a:r>
              <a:rPr lang="zh-CN" altLang="en-US" dirty="0"/>
              <a:t>表示。</a:t>
            </a:r>
            <a:endParaRPr lang="en-US" altLang="zh-CN" dirty="0"/>
          </a:p>
          <a:p>
            <a:r>
              <a:rPr lang="en-US" dirty="0"/>
              <a:t>Unicode</a:t>
            </a:r>
            <a:r>
              <a:rPr lang="zh-CN" altLang="en-US" dirty="0"/>
              <a:t>编码方式包括</a:t>
            </a:r>
            <a:r>
              <a:rPr lang="en-US" b="1" dirty="0"/>
              <a:t>UTF-8</a:t>
            </a:r>
            <a:r>
              <a:rPr lang="zh-CN" altLang="en-US" dirty="0"/>
              <a:t>、</a:t>
            </a:r>
            <a:r>
              <a:rPr lang="en-US" b="1" dirty="0"/>
              <a:t>UTF-16</a:t>
            </a:r>
            <a:r>
              <a:rPr lang="zh-CN" altLang="en-US" dirty="0"/>
              <a:t>、</a:t>
            </a:r>
            <a:r>
              <a:rPr lang="en-US" b="1" dirty="0"/>
              <a:t>UTF-32</a:t>
            </a:r>
            <a:r>
              <a:rPr lang="zh-CN" altLang="en-US" dirty="0"/>
              <a:t>。其中每个编码方式都可以表示</a:t>
            </a:r>
            <a:r>
              <a:rPr lang="en-US" dirty="0"/>
              <a:t>Unicode</a:t>
            </a:r>
            <a:r>
              <a:rPr lang="zh-CN" altLang="en-US" dirty="0"/>
              <a:t>字符集中的所有字符。</a:t>
            </a:r>
            <a:endParaRPr lang="en-US" dirty="0"/>
          </a:p>
          <a:p>
            <a:endParaRPr lang="en-US" dirty="0"/>
          </a:p>
          <a:p>
            <a:endParaRPr lang="en-US" dirty="0"/>
          </a:p>
        </p:txBody>
      </p:sp>
    </p:spTree>
    <p:extLst>
      <p:ext uri="{BB962C8B-B14F-4D97-AF65-F5344CB8AC3E}">
        <p14:creationId xmlns:p14="http://schemas.microsoft.com/office/powerpoint/2010/main" val="223397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1294B-7754-4C0A-889F-DB37910809D0}"/>
              </a:ext>
            </a:extLst>
          </p:cNvPr>
          <p:cNvSpPr>
            <a:spLocks noGrp="1"/>
          </p:cNvSpPr>
          <p:nvPr>
            <p:ph type="title"/>
          </p:nvPr>
        </p:nvSpPr>
        <p:spPr/>
        <p:txBody>
          <a:bodyPr/>
          <a:lstStyle/>
          <a:p>
            <a:r>
              <a:rPr lang="en-US" b="1" dirty="0"/>
              <a:t>Unicode</a:t>
            </a:r>
            <a:endParaRPr lang="en-US" dirty="0"/>
          </a:p>
        </p:txBody>
      </p:sp>
      <p:sp>
        <p:nvSpPr>
          <p:cNvPr id="5" name="内容占位符 4">
            <a:extLst>
              <a:ext uri="{FF2B5EF4-FFF2-40B4-BE49-F238E27FC236}">
                <a16:creationId xmlns:a16="http://schemas.microsoft.com/office/drawing/2014/main" id="{7B90EC47-F26C-4BE6-94F0-0F7356476149}"/>
              </a:ext>
            </a:extLst>
          </p:cNvPr>
          <p:cNvSpPr>
            <a:spLocks noGrp="1"/>
          </p:cNvSpPr>
          <p:nvPr>
            <p:ph idx="1"/>
          </p:nvPr>
        </p:nvSpPr>
        <p:spPr/>
        <p:txBody>
          <a:bodyPr/>
          <a:lstStyle/>
          <a:p>
            <a:r>
              <a:rPr lang="en-US" dirty="0"/>
              <a:t>UTF-8</a:t>
            </a:r>
            <a:r>
              <a:rPr lang="zh-CN" altLang="en-US" dirty="0"/>
              <a:t>表示一个字符采用的是变长的字节序列</a:t>
            </a:r>
            <a:r>
              <a:rPr lang="en-US" dirty="0"/>
              <a:t>(</a:t>
            </a:r>
            <a:r>
              <a:rPr lang="zh-CN" altLang="en-US" dirty="0"/>
              <a:t>即用</a:t>
            </a:r>
            <a:r>
              <a:rPr lang="en-US" dirty="0"/>
              <a:t>1</a:t>
            </a:r>
            <a:r>
              <a:rPr lang="zh-CN" altLang="en-US" dirty="0"/>
              <a:t>∽</a:t>
            </a:r>
            <a:r>
              <a:rPr lang="en-US" dirty="0"/>
              <a:t>4</a:t>
            </a:r>
            <a:r>
              <a:rPr lang="zh-CN" altLang="en-US" dirty="0"/>
              <a:t>字节表示一个字符</a:t>
            </a:r>
            <a:r>
              <a:rPr lang="en-US" dirty="0"/>
              <a:t>)</a:t>
            </a:r>
            <a:r>
              <a:rPr lang="zh-CN" altLang="en-US" dirty="0"/>
              <a:t>，其中</a:t>
            </a:r>
            <a:r>
              <a:rPr lang="en-US" dirty="0"/>
              <a:t>ASCII</a:t>
            </a:r>
            <a:r>
              <a:rPr lang="zh-CN" altLang="en-US" dirty="0"/>
              <a:t>字符的编码使用</a:t>
            </a:r>
            <a:r>
              <a:rPr lang="en-US" dirty="0"/>
              <a:t>1</a:t>
            </a:r>
            <a:r>
              <a:rPr lang="zh-CN" altLang="en-US" dirty="0"/>
              <a:t>字节表示，和对应的</a:t>
            </a:r>
            <a:r>
              <a:rPr lang="en-US" dirty="0"/>
              <a:t>ASCII</a:t>
            </a:r>
            <a:r>
              <a:rPr lang="zh-CN" altLang="en-US" dirty="0"/>
              <a:t>编码是一样的。 大多数网页的文本都采用</a:t>
            </a:r>
            <a:r>
              <a:rPr lang="en-US" dirty="0"/>
              <a:t>UTF-8</a:t>
            </a:r>
            <a:r>
              <a:rPr lang="zh-CN" altLang="en-US" dirty="0"/>
              <a:t>编码方式</a:t>
            </a:r>
            <a:r>
              <a:rPr lang="en-US" dirty="0"/>
              <a:t>.</a:t>
            </a:r>
          </a:p>
          <a:p>
            <a:r>
              <a:rPr lang="en-US" dirty="0"/>
              <a:t>UTF-16</a:t>
            </a:r>
            <a:r>
              <a:rPr lang="zh-CN" altLang="en-US" dirty="0"/>
              <a:t>用</a:t>
            </a:r>
            <a:r>
              <a:rPr lang="en-US" dirty="0"/>
              <a:t>1</a:t>
            </a:r>
            <a:r>
              <a:rPr lang="zh-CN" altLang="en-US" dirty="0"/>
              <a:t>个或</a:t>
            </a:r>
            <a:r>
              <a:rPr lang="en-US" dirty="0"/>
              <a:t>2</a:t>
            </a:r>
            <a:r>
              <a:rPr lang="zh-CN" altLang="en-US" dirty="0"/>
              <a:t>个</a:t>
            </a:r>
            <a:r>
              <a:rPr lang="en-US" dirty="0"/>
              <a:t>16</a:t>
            </a:r>
            <a:r>
              <a:rPr lang="zh-CN" altLang="en-US" dirty="0"/>
              <a:t>位编码表示一个字符。</a:t>
            </a:r>
            <a:r>
              <a:rPr lang="en-US" dirty="0"/>
              <a:t>UTF-16</a:t>
            </a:r>
            <a:r>
              <a:rPr lang="zh-CN" altLang="en-US" dirty="0"/>
              <a:t>包含了</a:t>
            </a:r>
            <a:r>
              <a:rPr lang="en-US" dirty="0"/>
              <a:t>UTF-8</a:t>
            </a:r>
            <a:r>
              <a:rPr lang="zh-CN" altLang="en-US" dirty="0"/>
              <a:t>。</a:t>
            </a:r>
            <a:endParaRPr lang="en-US" dirty="0"/>
          </a:p>
          <a:p>
            <a:r>
              <a:rPr lang="en-US" dirty="0"/>
              <a:t>UTF-32</a:t>
            </a:r>
            <a:r>
              <a:rPr lang="zh-CN" altLang="en-US" dirty="0"/>
              <a:t>最简单，用一个</a:t>
            </a:r>
            <a:r>
              <a:rPr lang="en-US" dirty="0"/>
              <a:t>32</a:t>
            </a:r>
            <a:r>
              <a:rPr lang="zh-CN" altLang="en-US" dirty="0"/>
              <a:t>位编码表示所有的字符。</a:t>
            </a:r>
            <a:endParaRPr lang="en-US" dirty="0"/>
          </a:p>
          <a:p>
            <a:endParaRPr lang="en-US" dirty="0"/>
          </a:p>
        </p:txBody>
      </p:sp>
    </p:spTree>
    <p:extLst>
      <p:ext uri="{BB962C8B-B14F-4D97-AF65-F5344CB8AC3E}">
        <p14:creationId xmlns:p14="http://schemas.microsoft.com/office/powerpoint/2010/main" val="2265210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1294B-7754-4C0A-889F-DB37910809D0}"/>
              </a:ext>
            </a:extLst>
          </p:cNvPr>
          <p:cNvSpPr>
            <a:spLocks noGrp="1"/>
          </p:cNvSpPr>
          <p:nvPr>
            <p:ph type="title"/>
          </p:nvPr>
        </p:nvSpPr>
        <p:spPr/>
        <p:txBody>
          <a:bodyPr/>
          <a:lstStyle/>
          <a:p>
            <a:r>
              <a:rPr lang="en-US" b="1" dirty="0"/>
              <a:t>Unicode</a:t>
            </a:r>
            <a:endParaRPr lang="en-US" dirty="0"/>
          </a:p>
        </p:txBody>
      </p:sp>
      <p:sp>
        <p:nvSpPr>
          <p:cNvPr id="5" name="内容占位符 4">
            <a:extLst>
              <a:ext uri="{FF2B5EF4-FFF2-40B4-BE49-F238E27FC236}">
                <a16:creationId xmlns:a16="http://schemas.microsoft.com/office/drawing/2014/main" id="{7B90EC47-F26C-4BE6-94F0-0F7356476149}"/>
              </a:ext>
            </a:extLst>
          </p:cNvPr>
          <p:cNvSpPr>
            <a:spLocks noGrp="1"/>
          </p:cNvSpPr>
          <p:nvPr>
            <p:ph idx="1"/>
          </p:nvPr>
        </p:nvSpPr>
        <p:spPr/>
        <p:txBody>
          <a:bodyPr/>
          <a:lstStyle/>
          <a:p>
            <a:r>
              <a:rPr lang="en-US" dirty="0" err="1"/>
              <a:t>UniCode</a:t>
            </a:r>
            <a:r>
              <a:rPr lang="zh-CN" altLang="en-US" dirty="0"/>
              <a:t>编码点和</a:t>
            </a:r>
            <a:r>
              <a:rPr lang="en-US" dirty="0"/>
              <a:t>UTF-8</a:t>
            </a:r>
            <a:r>
              <a:rPr lang="zh-CN" altLang="en-US" dirty="0"/>
              <a:t>编码的关系。</a:t>
            </a:r>
            <a:endParaRPr lang="en-US" dirty="0"/>
          </a:p>
        </p:txBody>
      </p:sp>
      <p:pic>
        <p:nvPicPr>
          <p:cNvPr id="3" name="图片 2">
            <a:extLst>
              <a:ext uri="{FF2B5EF4-FFF2-40B4-BE49-F238E27FC236}">
                <a16:creationId xmlns:a16="http://schemas.microsoft.com/office/drawing/2014/main" id="{2E583FBA-1126-4816-8C94-9304D867F68B}"/>
              </a:ext>
            </a:extLst>
          </p:cNvPr>
          <p:cNvPicPr>
            <a:picLocks noChangeAspect="1"/>
          </p:cNvPicPr>
          <p:nvPr/>
        </p:nvPicPr>
        <p:blipFill>
          <a:blip r:embed="rId2"/>
          <a:stretch>
            <a:fillRect/>
          </a:stretch>
        </p:blipFill>
        <p:spPr>
          <a:xfrm>
            <a:off x="538163" y="2478540"/>
            <a:ext cx="11242576" cy="3312659"/>
          </a:xfrm>
          <a:prstGeom prst="rect">
            <a:avLst/>
          </a:prstGeom>
        </p:spPr>
      </p:pic>
    </p:spTree>
    <p:extLst>
      <p:ext uri="{BB962C8B-B14F-4D97-AF65-F5344CB8AC3E}">
        <p14:creationId xmlns:p14="http://schemas.microsoft.com/office/powerpoint/2010/main" val="413692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a:t>
            </a:r>
            <a:r>
              <a:rPr lang="en-US" altLang="zh-CN" dirty="0"/>
              <a:t>:  </a:t>
            </a:r>
            <a:r>
              <a:rPr lang="zh-CN" altLang="en-US" dirty="0"/>
              <a:t>指令序列</a:t>
            </a:r>
          </a:p>
        </p:txBody>
      </p:sp>
      <p:sp>
        <p:nvSpPr>
          <p:cNvPr id="3" name="内容占位符 2"/>
          <p:cNvSpPr>
            <a:spLocks noGrp="1"/>
          </p:cNvSpPr>
          <p:nvPr>
            <p:ph idx="1"/>
          </p:nvPr>
        </p:nvSpPr>
        <p:spPr>
          <a:xfrm>
            <a:off x="838200" y="1690689"/>
            <a:ext cx="10515600" cy="636876"/>
          </a:xfrm>
        </p:spPr>
        <p:txBody>
          <a:bodyPr/>
          <a:lstStyle/>
          <a:p>
            <a:r>
              <a:rPr lang="zh-CN" altLang="en-US" dirty="0"/>
              <a:t>程序 </a:t>
            </a:r>
            <a:r>
              <a:rPr lang="en-US" altLang="zh-CN" dirty="0"/>
              <a:t>= </a:t>
            </a:r>
            <a:r>
              <a:rPr lang="zh-CN" altLang="en-US" dirty="0"/>
              <a:t>一系列对</a:t>
            </a:r>
            <a:r>
              <a:rPr lang="zh-CN" altLang="en-US" dirty="0">
                <a:solidFill>
                  <a:srgbClr val="7030A0"/>
                </a:solidFill>
              </a:rPr>
              <a:t>数据</a:t>
            </a:r>
            <a:r>
              <a:rPr lang="zh-CN" altLang="en-US" dirty="0"/>
              <a:t>加工的</a:t>
            </a:r>
            <a:r>
              <a:rPr lang="zh-CN" altLang="en-US" dirty="0">
                <a:solidFill>
                  <a:srgbClr val="7030A0"/>
                </a:solidFill>
              </a:rPr>
              <a:t>指令</a:t>
            </a:r>
            <a:endParaRPr lang="en-US" altLang="zh-CN" dirty="0">
              <a:solidFill>
                <a:srgbClr val="7030A0"/>
              </a:solidFill>
            </a:endParaRPr>
          </a:p>
        </p:txBody>
      </p:sp>
      <p:sp>
        <p:nvSpPr>
          <p:cNvPr id="4" name="TextBox 4"/>
          <p:cNvSpPr txBox="1"/>
          <p:nvPr/>
        </p:nvSpPr>
        <p:spPr>
          <a:xfrm>
            <a:off x="1166532" y="2327565"/>
            <a:ext cx="6157905" cy="3637919"/>
          </a:xfrm>
          <a:prstGeom prst="rect">
            <a:avLst/>
          </a:prstGeom>
          <a:noFill/>
        </p:spPr>
        <p:txBody>
          <a:bodyPr wrap="square" rtlCol="0">
            <a:spAutoFit/>
          </a:bodyPr>
          <a:lstStyle/>
          <a:p>
            <a:pPr>
              <a:lnSpc>
                <a:spcPct val="120000"/>
              </a:lnSpc>
            </a:pPr>
            <a:r>
              <a:rPr lang="zh-CN" altLang="en-US" sz="2400" b="1" dirty="0"/>
              <a:t>做饭程序</a:t>
            </a:r>
            <a:r>
              <a:rPr lang="zh-CN" altLang="en-US" sz="2400" dirty="0"/>
              <a:t>：</a:t>
            </a:r>
            <a:endParaRPr lang="en-US" altLang="zh-CN" sz="2400" dirty="0"/>
          </a:p>
          <a:p>
            <a:pPr>
              <a:lnSpc>
                <a:spcPct val="120000"/>
              </a:lnSpc>
            </a:pPr>
            <a:r>
              <a:rPr lang="en-US" altLang="zh-CN" sz="2400" dirty="0"/>
              <a:t>           </a:t>
            </a:r>
            <a:r>
              <a:rPr lang="zh-CN" altLang="en-US" sz="2400" dirty="0"/>
              <a:t>从容器（米桶）取出米，放入洗米盆</a:t>
            </a:r>
            <a:endParaRPr lang="en-US" altLang="zh-CN" sz="2400" dirty="0"/>
          </a:p>
          <a:p>
            <a:pPr>
              <a:lnSpc>
                <a:spcPct val="120000"/>
              </a:lnSpc>
            </a:pPr>
            <a:r>
              <a:rPr lang="en-US" altLang="zh-CN" sz="2400" dirty="0"/>
              <a:t>           </a:t>
            </a:r>
            <a:r>
              <a:rPr lang="zh-CN" altLang="en-US" sz="2400" dirty="0"/>
              <a:t>用自来水对洗米盆的米进行冲洗</a:t>
            </a:r>
            <a:endParaRPr lang="en-US" altLang="zh-CN" sz="2400" dirty="0"/>
          </a:p>
          <a:p>
            <a:pPr>
              <a:lnSpc>
                <a:spcPct val="120000"/>
              </a:lnSpc>
            </a:pPr>
            <a:r>
              <a:rPr lang="en-US" altLang="zh-CN" sz="2400" dirty="0"/>
              <a:t>           </a:t>
            </a:r>
            <a:r>
              <a:rPr lang="zh-CN" altLang="en-US" sz="2400" dirty="0"/>
              <a:t>如果</a:t>
            </a:r>
            <a:r>
              <a:rPr lang="en-US" altLang="zh-CN" sz="2400" dirty="0"/>
              <a:t>(</a:t>
            </a:r>
            <a:r>
              <a:rPr lang="zh-CN" altLang="en-US" sz="2400" dirty="0"/>
              <a:t>电饭锅没洗净</a:t>
            </a:r>
            <a:r>
              <a:rPr lang="en-US" altLang="zh-CN" sz="2400" dirty="0"/>
              <a:t>)</a:t>
            </a:r>
          </a:p>
          <a:p>
            <a:pPr>
              <a:lnSpc>
                <a:spcPct val="120000"/>
              </a:lnSpc>
            </a:pPr>
            <a:r>
              <a:rPr lang="en-US" altLang="zh-CN" sz="2400" dirty="0"/>
              <a:t>                 </a:t>
            </a:r>
            <a:r>
              <a:rPr lang="zh-CN" altLang="en-US" sz="2400" dirty="0"/>
              <a:t>清空洗净电饭锅</a:t>
            </a:r>
            <a:endParaRPr lang="en-US" altLang="zh-CN" sz="2400" dirty="0"/>
          </a:p>
          <a:p>
            <a:pPr>
              <a:lnSpc>
                <a:spcPct val="120000"/>
              </a:lnSpc>
            </a:pPr>
            <a:r>
              <a:rPr lang="en-US" altLang="zh-CN" sz="2400" dirty="0"/>
              <a:t>           </a:t>
            </a:r>
            <a:r>
              <a:rPr lang="zh-CN" altLang="en-US" sz="2400" dirty="0"/>
              <a:t>打开电饭锅盖，将米和水放入电饭锅</a:t>
            </a:r>
            <a:endParaRPr lang="en-US" altLang="zh-CN" sz="2400" dirty="0"/>
          </a:p>
          <a:p>
            <a:pPr>
              <a:lnSpc>
                <a:spcPct val="120000"/>
              </a:lnSpc>
            </a:pPr>
            <a:r>
              <a:rPr lang="en-US" altLang="zh-CN" sz="2400" dirty="0"/>
              <a:t>           </a:t>
            </a:r>
            <a:r>
              <a:rPr lang="zh-CN" altLang="en-US" sz="2400" dirty="0"/>
              <a:t>插上电源，按下开关</a:t>
            </a:r>
            <a:endParaRPr lang="en-US" altLang="zh-CN" sz="2400" dirty="0"/>
          </a:p>
          <a:p>
            <a:pPr>
              <a:lnSpc>
                <a:spcPct val="120000"/>
              </a:lnSpc>
            </a:pPr>
            <a:r>
              <a:rPr lang="en-US" altLang="zh-CN" sz="2400" dirty="0"/>
              <a:t>            </a:t>
            </a:r>
            <a:r>
              <a:rPr lang="zh-CN" altLang="en-US" sz="2400" dirty="0"/>
              <a:t>饭好后，拔下电源，任务结束</a:t>
            </a:r>
          </a:p>
        </p:txBody>
      </p:sp>
      <p:sp>
        <p:nvSpPr>
          <p:cNvPr id="6" name="文本框 5"/>
          <p:cNvSpPr txBox="1"/>
          <p:nvPr/>
        </p:nvSpPr>
        <p:spPr>
          <a:xfrm>
            <a:off x="7903152" y="2401456"/>
            <a:ext cx="3623829" cy="3159198"/>
          </a:xfrm>
          <a:prstGeom prst="rect">
            <a:avLst/>
          </a:prstGeom>
          <a:noFill/>
        </p:spPr>
        <p:txBody>
          <a:bodyPr wrap="square" rtlCol="0">
            <a:spAutoFit/>
          </a:bodyPr>
          <a:lstStyle>
            <a:defPPr>
              <a:defRPr lang="zh-CN"/>
            </a:defPPr>
            <a:lvl1pPr>
              <a:defRPr sz="2400" b="1"/>
            </a:lvl1pPr>
          </a:lstStyle>
          <a:p>
            <a:pPr>
              <a:lnSpc>
                <a:spcPct val="120000"/>
              </a:lnSpc>
            </a:pPr>
            <a:r>
              <a:rPr lang="zh-CN" altLang="en-US" dirty="0"/>
              <a:t>计算机程序：</a:t>
            </a:r>
            <a:endParaRPr lang="en-US" altLang="zh-CN" dirty="0"/>
          </a:p>
          <a:p>
            <a:pPr>
              <a:lnSpc>
                <a:spcPct val="120000"/>
              </a:lnSpc>
            </a:pPr>
            <a:r>
              <a:rPr lang="en-US" altLang="zh-CN" b="0" dirty="0"/>
              <a:t>     </a:t>
            </a:r>
            <a:r>
              <a:rPr lang="zh-CN" altLang="en-US" b="0" dirty="0"/>
              <a:t>计算机指令</a:t>
            </a:r>
            <a:r>
              <a:rPr lang="en-US" altLang="zh-CN" b="0" dirty="0"/>
              <a:t>(</a:t>
            </a:r>
            <a:r>
              <a:rPr lang="zh-CN" altLang="en-US" b="0" dirty="0"/>
              <a:t>语句</a:t>
            </a:r>
            <a:r>
              <a:rPr lang="en-US" altLang="zh-CN" b="0" dirty="0"/>
              <a:t>)1</a:t>
            </a:r>
          </a:p>
          <a:p>
            <a:pPr>
              <a:lnSpc>
                <a:spcPct val="120000"/>
              </a:lnSpc>
            </a:pPr>
            <a:r>
              <a:rPr lang="zh-CN" altLang="en-US" b="0" dirty="0"/>
              <a:t>     计算机指令</a:t>
            </a:r>
            <a:r>
              <a:rPr lang="en-US" altLang="zh-CN" b="0" dirty="0"/>
              <a:t>(</a:t>
            </a:r>
            <a:r>
              <a:rPr lang="zh-CN" altLang="en-US" b="0" dirty="0"/>
              <a:t>语句</a:t>
            </a:r>
            <a:r>
              <a:rPr lang="en-US" altLang="zh-CN" b="0" dirty="0"/>
              <a:t>)2</a:t>
            </a:r>
            <a:endParaRPr lang="zh-CN" altLang="en-US" b="0" dirty="0"/>
          </a:p>
          <a:p>
            <a:pPr>
              <a:lnSpc>
                <a:spcPct val="120000"/>
              </a:lnSpc>
            </a:pPr>
            <a:endParaRPr lang="en-US" altLang="zh-CN" b="0" dirty="0"/>
          </a:p>
          <a:p>
            <a:pPr>
              <a:lnSpc>
                <a:spcPct val="120000"/>
              </a:lnSpc>
            </a:pPr>
            <a:r>
              <a:rPr lang="en-US" altLang="zh-CN" b="0" dirty="0"/>
              <a:t>     …</a:t>
            </a:r>
            <a:endParaRPr lang="zh-CN" altLang="en-US" b="0" dirty="0"/>
          </a:p>
          <a:p>
            <a:pPr>
              <a:lnSpc>
                <a:spcPct val="120000"/>
              </a:lnSpc>
            </a:pPr>
            <a:endParaRPr lang="en-US" altLang="zh-CN" b="0" dirty="0"/>
          </a:p>
          <a:p>
            <a:pPr>
              <a:lnSpc>
                <a:spcPct val="120000"/>
              </a:lnSpc>
            </a:pPr>
            <a:r>
              <a:rPr lang="zh-CN" altLang="en-US" b="0" dirty="0"/>
              <a:t>     计算机指令</a:t>
            </a:r>
            <a:r>
              <a:rPr lang="en-US" altLang="zh-CN" b="0" dirty="0"/>
              <a:t>(</a:t>
            </a:r>
            <a:r>
              <a:rPr lang="zh-CN" altLang="en-US" b="0" dirty="0"/>
              <a:t>语句</a:t>
            </a:r>
            <a:r>
              <a:rPr lang="en-US" altLang="zh-CN" b="0" dirty="0"/>
              <a:t>)n</a:t>
            </a:r>
            <a:endParaRPr lang="zh-CN" altLang="en-US" dirty="0"/>
          </a:p>
        </p:txBody>
      </p:sp>
    </p:spTree>
    <p:extLst>
      <p:ext uri="{BB962C8B-B14F-4D97-AF65-F5344CB8AC3E}">
        <p14:creationId xmlns:p14="http://schemas.microsoft.com/office/powerpoint/2010/main" val="303396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B90EC47-F26C-4BE6-94F0-0F7356476149}"/>
              </a:ext>
            </a:extLst>
          </p:cNvPr>
          <p:cNvSpPr>
            <a:spLocks noGrp="1"/>
          </p:cNvSpPr>
          <p:nvPr>
            <p:ph idx="1"/>
          </p:nvPr>
        </p:nvSpPr>
        <p:spPr>
          <a:xfrm>
            <a:off x="870857" y="1004889"/>
            <a:ext cx="10515600" cy="2293484"/>
          </a:xfrm>
        </p:spPr>
        <p:txBody>
          <a:bodyPr>
            <a:normAutofit fontScale="92500"/>
          </a:bodyPr>
          <a:lstStyle/>
          <a:p>
            <a:r>
              <a:rPr lang="zh-CN" altLang="en-US" dirty="0"/>
              <a:t>汉字的“中”的编码点值的十六进制表示是</a:t>
            </a:r>
            <a:r>
              <a:rPr lang="en-US" dirty="0"/>
              <a:t>“4E2D”</a:t>
            </a:r>
            <a:r>
              <a:rPr lang="zh-CN" altLang="en-US" dirty="0"/>
              <a:t>，其二进制形式是“</a:t>
            </a:r>
            <a:r>
              <a:rPr lang="en-US" dirty="0"/>
              <a:t>0100 1110  0010 1101</a:t>
            </a:r>
            <a:r>
              <a:rPr lang="zh-CN" altLang="en-US" dirty="0"/>
              <a:t>”，其</a:t>
            </a:r>
            <a:r>
              <a:rPr lang="en-US" dirty="0" err="1"/>
              <a:t>UniCode</a:t>
            </a:r>
            <a:r>
              <a:rPr lang="zh-CN" altLang="en-US" dirty="0"/>
              <a:t>的值位于第</a:t>
            </a:r>
            <a:r>
              <a:rPr lang="en-US" dirty="0"/>
              <a:t>3</a:t>
            </a:r>
            <a:r>
              <a:rPr lang="zh-CN" altLang="en-US" dirty="0"/>
              <a:t>行的范围里，因此，其</a:t>
            </a:r>
            <a:r>
              <a:rPr lang="en-US" dirty="0"/>
              <a:t>UTF-8</a:t>
            </a:r>
            <a:r>
              <a:rPr lang="zh-CN" altLang="en-US" dirty="0"/>
              <a:t>编码占用的是</a:t>
            </a:r>
            <a:r>
              <a:rPr lang="en-US" dirty="0"/>
              <a:t>3</a:t>
            </a:r>
            <a:r>
              <a:rPr lang="zh-CN" altLang="en-US" dirty="0"/>
              <a:t>个字节，只要将其二进制位从后往前填入相应的</a:t>
            </a:r>
            <a:r>
              <a:rPr lang="en-US" dirty="0"/>
              <a:t>'x'</a:t>
            </a:r>
            <a:r>
              <a:rPr lang="zh-CN" altLang="en-US" dirty="0"/>
              <a:t>的位置就得到了其对应的</a:t>
            </a:r>
            <a:r>
              <a:rPr lang="en-US" dirty="0"/>
              <a:t>UTF-8</a:t>
            </a:r>
            <a:r>
              <a:rPr lang="zh-CN" altLang="en-US" dirty="0"/>
              <a:t>编码：</a:t>
            </a:r>
            <a:r>
              <a:rPr lang="en-US" dirty="0"/>
              <a:t>1110</a:t>
            </a:r>
            <a:r>
              <a:rPr lang="en-US" b="1" dirty="0"/>
              <a:t>0100</a:t>
            </a:r>
            <a:r>
              <a:rPr lang="en-US" dirty="0"/>
              <a:t> 10</a:t>
            </a:r>
            <a:r>
              <a:rPr lang="en-US" b="1" dirty="0"/>
              <a:t>111000</a:t>
            </a:r>
            <a:r>
              <a:rPr lang="en-US" dirty="0"/>
              <a:t> 10</a:t>
            </a:r>
            <a:r>
              <a:rPr lang="en-US" b="1" dirty="0"/>
              <a:t>101101</a:t>
            </a:r>
            <a:r>
              <a:rPr lang="zh-CN" altLang="en-US" dirty="0"/>
              <a:t>。</a:t>
            </a:r>
            <a:endParaRPr lang="en-US" dirty="0"/>
          </a:p>
          <a:p>
            <a:pPr marL="0" indent="0">
              <a:buNone/>
            </a:pPr>
            <a:endParaRPr lang="en-US" dirty="0"/>
          </a:p>
        </p:txBody>
      </p:sp>
      <p:pic>
        <p:nvPicPr>
          <p:cNvPr id="6" name="图片 5">
            <a:extLst>
              <a:ext uri="{FF2B5EF4-FFF2-40B4-BE49-F238E27FC236}">
                <a16:creationId xmlns:a16="http://schemas.microsoft.com/office/drawing/2014/main" id="{A9C49265-70A1-42FF-9D3C-913AEC27E228}"/>
              </a:ext>
            </a:extLst>
          </p:cNvPr>
          <p:cNvPicPr>
            <a:picLocks noChangeAspect="1"/>
          </p:cNvPicPr>
          <p:nvPr/>
        </p:nvPicPr>
        <p:blipFill>
          <a:blip r:embed="rId2"/>
          <a:stretch>
            <a:fillRect/>
          </a:stretch>
        </p:blipFill>
        <p:spPr>
          <a:xfrm>
            <a:off x="1088569" y="3382917"/>
            <a:ext cx="9983548" cy="2941683"/>
          </a:xfrm>
          <a:prstGeom prst="rect">
            <a:avLst/>
          </a:prstGeom>
        </p:spPr>
      </p:pic>
    </p:spTree>
    <p:extLst>
      <p:ext uri="{BB962C8B-B14F-4D97-AF65-F5344CB8AC3E}">
        <p14:creationId xmlns:p14="http://schemas.microsoft.com/office/powerpoint/2010/main" val="46667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3D0131-6BFD-4273-907D-1E3C05CBF8D8}"/>
              </a:ext>
            </a:extLst>
          </p:cNvPr>
          <p:cNvSpPr>
            <a:spLocks noGrp="1"/>
          </p:cNvSpPr>
          <p:nvPr>
            <p:ph idx="1"/>
          </p:nvPr>
        </p:nvSpPr>
        <p:spPr>
          <a:xfrm>
            <a:off x="740228" y="765403"/>
            <a:ext cx="10515600" cy="671512"/>
          </a:xfrm>
        </p:spPr>
        <p:txBody>
          <a:bodyPr/>
          <a:lstStyle/>
          <a:p>
            <a:r>
              <a:rPr lang="zh-CN" altLang="en-US" dirty="0"/>
              <a:t>字符</a:t>
            </a:r>
            <a:r>
              <a:rPr lang="en-US" dirty="0"/>
              <a:t>A</a:t>
            </a:r>
            <a:r>
              <a:rPr lang="zh-CN" altLang="en-US" dirty="0"/>
              <a:t>和汉字的</a:t>
            </a:r>
            <a:r>
              <a:rPr lang="en-US" dirty="0"/>
              <a:t>'</a:t>
            </a:r>
            <a:r>
              <a:rPr lang="zh-CN" altLang="en-US" dirty="0"/>
              <a:t>中</a:t>
            </a:r>
            <a:r>
              <a:rPr lang="en-US" dirty="0"/>
              <a:t>'</a:t>
            </a:r>
            <a:r>
              <a:rPr lang="zh-CN" altLang="en-US" dirty="0"/>
              <a:t>的</a:t>
            </a:r>
            <a:r>
              <a:rPr lang="en-US" dirty="0" err="1"/>
              <a:t>UniCode</a:t>
            </a:r>
            <a:r>
              <a:rPr lang="zh-CN" altLang="en-US" dirty="0"/>
              <a:t>编码点及</a:t>
            </a:r>
            <a:r>
              <a:rPr lang="en-US" dirty="0"/>
              <a:t>UTF-8</a:t>
            </a:r>
            <a:r>
              <a:rPr lang="zh-CN" altLang="en-US" dirty="0"/>
              <a:t>编码</a:t>
            </a:r>
            <a:endParaRPr lang="en-US" dirty="0"/>
          </a:p>
        </p:txBody>
      </p:sp>
      <p:pic>
        <p:nvPicPr>
          <p:cNvPr id="4" name="图片 3">
            <a:extLst>
              <a:ext uri="{FF2B5EF4-FFF2-40B4-BE49-F238E27FC236}">
                <a16:creationId xmlns:a16="http://schemas.microsoft.com/office/drawing/2014/main" id="{A2126BEA-BA02-48E3-81C8-6D42D2E676B3}"/>
              </a:ext>
            </a:extLst>
          </p:cNvPr>
          <p:cNvPicPr>
            <a:picLocks noChangeAspect="1"/>
          </p:cNvPicPr>
          <p:nvPr/>
        </p:nvPicPr>
        <p:blipFill>
          <a:blip r:embed="rId2"/>
          <a:stretch>
            <a:fillRect/>
          </a:stretch>
        </p:blipFill>
        <p:spPr>
          <a:xfrm>
            <a:off x="148317" y="1615167"/>
            <a:ext cx="11870171" cy="2238375"/>
          </a:xfrm>
          <a:prstGeom prst="rect">
            <a:avLst/>
          </a:prstGeom>
        </p:spPr>
      </p:pic>
    </p:spTree>
    <p:extLst>
      <p:ext uri="{BB962C8B-B14F-4D97-AF65-F5344CB8AC3E}">
        <p14:creationId xmlns:p14="http://schemas.microsoft.com/office/powerpoint/2010/main" val="1649229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17441-8072-4ABB-83D2-1ADFCC7F3241}"/>
              </a:ext>
            </a:extLst>
          </p:cNvPr>
          <p:cNvSpPr>
            <a:spLocks noGrp="1"/>
          </p:cNvSpPr>
          <p:nvPr>
            <p:ph type="title"/>
          </p:nvPr>
        </p:nvSpPr>
        <p:spPr/>
        <p:txBody>
          <a:bodyPr/>
          <a:lstStyle/>
          <a:p>
            <a:r>
              <a:rPr lang="zh-CN" altLang="en-US" dirty="0"/>
              <a:t>作业</a:t>
            </a:r>
            <a:endParaRPr lang="en-US" dirty="0"/>
          </a:p>
        </p:txBody>
      </p:sp>
      <p:sp>
        <p:nvSpPr>
          <p:cNvPr id="3" name="内容占位符 2">
            <a:extLst>
              <a:ext uri="{FF2B5EF4-FFF2-40B4-BE49-F238E27FC236}">
                <a16:creationId xmlns:a16="http://schemas.microsoft.com/office/drawing/2014/main" id="{A8664475-3230-4FD8-BAE0-F5A47CAB3FC2}"/>
              </a:ext>
            </a:extLst>
          </p:cNvPr>
          <p:cNvSpPr>
            <a:spLocks noGrp="1"/>
          </p:cNvSpPr>
          <p:nvPr>
            <p:ph idx="1"/>
          </p:nvPr>
        </p:nvSpPr>
        <p:spPr/>
        <p:txBody>
          <a:bodyPr/>
          <a:lstStyle/>
          <a:p>
            <a:pPr marL="0" indent="0">
              <a:buNone/>
            </a:pPr>
            <a:r>
              <a:rPr lang="en-US" altLang="zh-CN" dirty="0"/>
              <a:t>1. </a:t>
            </a:r>
            <a:r>
              <a:rPr lang="zh-CN" altLang="en-US" dirty="0"/>
              <a:t>分别以交互模式和脚本模式完成下列练习</a:t>
            </a:r>
            <a:endParaRPr lang="en-US" dirty="0"/>
          </a:p>
          <a:p>
            <a:endParaRPr lang="en-US" dirty="0"/>
          </a:p>
        </p:txBody>
      </p:sp>
      <p:pic>
        <p:nvPicPr>
          <p:cNvPr id="4" name="图片 3">
            <a:extLst>
              <a:ext uri="{FF2B5EF4-FFF2-40B4-BE49-F238E27FC236}">
                <a16:creationId xmlns:a16="http://schemas.microsoft.com/office/drawing/2014/main" id="{91EA4861-3920-4A22-9B99-C56B0E10959B}"/>
              </a:ext>
            </a:extLst>
          </p:cNvPr>
          <p:cNvPicPr>
            <a:picLocks noChangeAspect="1"/>
          </p:cNvPicPr>
          <p:nvPr/>
        </p:nvPicPr>
        <p:blipFill>
          <a:blip r:embed="rId2"/>
          <a:stretch>
            <a:fillRect/>
          </a:stretch>
        </p:blipFill>
        <p:spPr>
          <a:xfrm>
            <a:off x="2555421" y="2396898"/>
            <a:ext cx="3943350" cy="4130534"/>
          </a:xfrm>
          <a:prstGeom prst="rect">
            <a:avLst/>
          </a:prstGeom>
        </p:spPr>
      </p:pic>
    </p:spTree>
    <p:extLst>
      <p:ext uri="{BB962C8B-B14F-4D97-AF65-F5344CB8AC3E}">
        <p14:creationId xmlns:p14="http://schemas.microsoft.com/office/powerpoint/2010/main" val="3215420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537DA01-781D-4567-B2D6-A41C87C61AFF}"/>
              </a:ext>
            </a:extLst>
          </p:cNvPr>
          <p:cNvSpPr>
            <a:spLocks noGrp="1"/>
          </p:cNvSpPr>
          <p:nvPr>
            <p:ph idx="1"/>
          </p:nvPr>
        </p:nvSpPr>
        <p:spPr>
          <a:xfrm>
            <a:off x="794657" y="1200830"/>
            <a:ext cx="10515600" cy="4486275"/>
          </a:xfrm>
        </p:spPr>
        <p:txBody>
          <a:bodyPr/>
          <a:lstStyle/>
          <a:p>
            <a:pPr marL="0" indent="0">
              <a:buNone/>
            </a:pPr>
            <a:r>
              <a:rPr lang="en-US" altLang="zh-CN" dirty="0"/>
              <a:t>2. </a:t>
            </a:r>
            <a:r>
              <a:rPr lang="zh-CN" altLang="en-US" dirty="0"/>
              <a:t>假如有</a:t>
            </a:r>
            <a:r>
              <a:rPr lang="en-US" dirty="0"/>
              <a:t>100</a:t>
            </a:r>
            <a:r>
              <a:rPr lang="zh-CN" altLang="en-US" dirty="0"/>
              <a:t>元存入银行，每年利息是</a:t>
            </a:r>
            <a:r>
              <a:rPr lang="en-US" dirty="0"/>
              <a:t>5%</a:t>
            </a:r>
            <a:r>
              <a:rPr lang="zh-CN" altLang="en-US" dirty="0"/>
              <a:t>，在下列程序的最后添加</a:t>
            </a:r>
            <a:r>
              <a:rPr lang="en-US" dirty="0"/>
              <a:t>Python</a:t>
            </a:r>
            <a:r>
              <a:rPr lang="zh-CN" altLang="en-US" dirty="0"/>
              <a:t>代码计算</a:t>
            </a:r>
            <a:r>
              <a:rPr lang="en-US" dirty="0"/>
              <a:t>8</a:t>
            </a:r>
            <a:r>
              <a:rPr lang="zh-CN" altLang="en-US" dirty="0"/>
              <a:t>年后的存款总额。</a:t>
            </a:r>
            <a:endParaRPr lang="en-US" altLang="zh-CN" dirty="0"/>
          </a:p>
          <a:p>
            <a:pPr marL="0" lvl="0" indent="0">
              <a:buNone/>
            </a:pPr>
            <a:r>
              <a:rPr lang="en-US" altLang="zh-CN" dirty="0"/>
              <a:t>3. </a:t>
            </a:r>
            <a:r>
              <a:rPr lang="zh-CN" altLang="en-US" dirty="0"/>
              <a:t>写出对二进制数</a:t>
            </a:r>
            <a:r>
              <a:rPr lang="en-US" dirty="0"/>
              <a:t>17</a:t>
            </a:r>
            <a:r>
              <a:rPr lang="zh-CN" altLang="en-US" dirty="0"/>
              <a:t>和</a:t>
            </a:r>
            <a:r>
              <a:rPr lang="en-US" dirty="0"/>
              <a:t>32</a:t>
            </a:r>
            <a:r>
              <a:rPr lang="zh-CN" altLang="en-US" dirty="0"/>
              <a:t>的加法运算结果。</a:t>
            </a:r>
            <a:endParaRPr lang="en-US" dirty="0"/>
          </a:p>
          <a:p>
            <a:pPr marL="0" lvl="0" indent="0">
              <a:buNone/>
            </a:pPr>
            <a:r>
              <a:rPr lang="en-US" altLang="zh-CN" dirty="0"/>
              <a:t>4. </a:t>
            </a:r>
            <a:r>
              <a:rPr lang="zh-CN" altLang="en-US" dirty="0"/>
              <a:t>将十进制整数</a:t>
            </a:r>
            <a:r>
              <a:rPr lang="en-US" dirty="0"/>
              <a:t>765431</a:t>
            </a:r>
            <a:r>
              <a:rPr lang="zh-CN" altLang="en-US" dirty="0"/>
              <a:t>转换为十六进制，在十六进制形式下，如何将该数的二进制的第</a:t>
            </a:r>
            <a:r>
              <a:rPr lang="en-US" dirty="0"/>
              <a:t>17</a:t>
            </a:r>
            <a:r>
              <a:rPr lang="zh-CN" altLang="en-US" dirty="0"/>
              <a:t>位设置为</a:t>
            </a:r>
            <a:r>
              <a:rPr lang="en-US" dirty="0"/>
              <a:t>1</a:t>
            </a:r>
            <a:r>
              <a:rPr lang="zh-CN" altLang="en-US" dirty="0"/>
              <a:t>？最后写出对应的二进制形式。</a:t>
            </a:r>
            <a:endParaRPr lang="en-US" dirty="0"/>
          </a:p>
          <a:p>
            <a:pPr marL="0" lvl="0" indent="0">
              <a:buNone/>
            </a:pPr>
            <a:r>
              <a:rPr lang="en-US" altLang="zh-CN" dirty="0"/>
              <a:t>5. </a:t>
            </a:r>
            <a:r>
              <a:rPr lang="zh-CN" altLang="en-US" dirty="0"/>
              <a:t>请在网上查询一下换行符、回车符、制表符和汉字‘汉’的</a:t>
            </a:r>
            <a:r>
              <a:rPr lang="en-US" dirty="0"/>
              <a:t>Unicode</a:t>
            </a:r>
            <a:r>
              <a:rPr lang="zh-CN" altLang="en-US" dirty="0"/>
              <a:t>编码点（值），然后根据表</a:t>
            </a:r>
            <a:r>
              <a:rPr lang="en-US" dirty="0"/>
              <a:t>1-4</a:t>
            </a:r>
            <a:r>
              <a:rPr lang="zh-CN" altLang="en-US" dirty="0"/>
              <a:t>写出其对应的</a:t>
            </a:r>
            <a:r>
              <a:rPr lang="en-US" dirty="0"/>
              <a:t>UTF-8</a:t>
            </a:r>
            <a:r>
              <a:rPr lang="zh-CN" altLang="en-US" dirty="0"/>
              <a:t>的编码。</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841089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38200" y="1580606"/>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zh-CN" altLang="en-US" dirty="0"/>
              <a:t>博客：</a:t>
            </a:r>
            <a:r>
              <a:rPr lang="en-US" altLang="zh-CN" dirty="0">
                <a:hlinkClick r:id="rId3"/>
              </a:rPr>
              <a:t>https://hwdong-net.github.io</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4"/>
              </a:rPr>
              <a:t>https://twitter.com/hwdong </a:t>
            </a:r>
            <a:endParaRPr lang="en-US" altLang="zh-CN" dirty="0"/>
          </a:p>
          <a:p>
            <a:pPr marL="0" indent="0" algn="ctr">
              <a:lnSpc>
                <a:spcPct val="170000"/>
              </a:lnSpc>
              <a:buNone/>
            </a:pPr>
            <a:r>
              <a:rPr lang="en-US" altLang="zh-CN" dirty="0"/>
              <a:t>B</a:t>
            </a:r>
            <a:r>
              <a:rPr lang="zh-CN" altLang="en-US" dirty="0"/>
              <a:t>站：</a:t>
            </a:r>
            <a:r>
              <a:rPr lang="en-US" altLang="zh-CN" dirty="0" err="1"/>
              <a:t>hw</a:t>
            </a:r>
            <a:r>
              <a:rPr lang="en-US" altLang="zh-CN" dirty="0"/>
              <a:t>-dong</a:t>
            </a:r>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281247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19B96-0736-40F8-9F79-B35E606F2B46}"/>
              </a:ext>
            </a:extLst>
          </p:cNvPr>
          <p:cNvSpPr>
            <a:spLocks noGrp="1"/>
          </p:cNvSpPr>
          <p:nvPr>
            <p:ph type="title"/>
          </p:nvPr>
        </p:nvSpPr>
        <p:spPr/>
        <p:txBody>
          <a:bodyPr/>
          <a:lstStyle/>
          <a:p>
            <a:r>
              <a:rPr lang="zh-CN" altLang="en-US" dirty="0"/>
              <a:t>指令</a:t>
            </a:r>
            <a:endParaRPr lang="en-US" dirty="0"/>
          </a:p>
        </p:txBody>
      </p:sp>
      <p:sp>
        <p:nvSpPr>
          <p:cNvPr id="3" name="内容占位符 2">
            <a:extLst>
              <a:ext uri="{FF2B5EF4-FFF2-40B4-BE49-F238E27FC236}">
                <a16:creationId xmlns:a16="http://schemas.microsoft.com/office/drawing/2014/main" id="{CAC94035-5CFE-4DF6-9923-D0092857032F}"/>
              </a:ext>
            </a:extLst>
          </p:cNvPr>
          <p:cNvSpPr>
            <a:spLocks noGrp="1"/>
          </p:cNvSpPr>
          <p:nvPr>
            <p:ph idx="1"/>
          </p:nvPr>
        </p:nvSpPr>
        <p:spPr/>
        <p:txBody>
          <a:bodyPr/>
          <a:lstStyle/>
          <a:p>
            <a:r>
              <a:rPr lang="zh-CN" altLang="en-US" dirty="0"/>
              <a:t>算术：加，减，乘或除数。这些通常被称为</a:t>
            </a:r>
            <a:r>
              <a:rPr lang="zh-CN" altLang="en-US" b="1" dirty="0"/>
              <a:t>算术操作</a:t>
            </a:r>
            <a:r>
              <a:rPr lang="zh-CN" altLang="en-US" dirty="0"/>
              <a:t>。</a:t>
            </a:r>
            <a:endParaRPr lang="en-US" altLang="zh-CN" dirty="0"/>
          </a:p>
          <a:p>
            <a:endParaRPr lang="en-US" dirty="0"/>
          </a:p>
          <a:p>
            <a:r>
              <a:rPr lang="zh-CN" altLang="en-US" dirty="0"/>
              <a:t>比较：比较两个数字，看哪个更大，或者它们是否相等。这些通常被称为</a:t>
            </a:r>
            <a:r>
              <a:rPr lang="zh-CN" altLang="en-US" b="1" dirty="0"/>
              <a:t>逻辑操作。</a:t>
            </a:r>
            <a:endParaRPr lang="en-US" altLang="zh-CN" b="1" dirty="0"/>
          </a:p>
          <a:p>
            <a:endParaRPr lang="en-US" altLang="zh-CN" b="1" dirty="0"/>
          </a:p>
          <a:p>
            <a:r>
              <a:rPr lang="zh-CN" altLang="en-US" dirty="0"/>
              <a:t>分支：跳转到程序中的另一条指令，并从那里继续。这些通常被称为</a:t>
            </a:r>
            <a:r>
              <a:rPr lang="zh-CN" altLang="en-US" b="1" dirty="0"/>
              <a:t>控制语句</a:t>
            </a:r>
            <a:r>
              <a:rPr lang="zh-CN" altLang="en-US" dirty="0"/>
              <a:t>。</a:t>
            </a:r>
            <a:endParaRPr lang="en-US" dirty="0"/>
          </a:p>
          <a:p>
            <a:endParaRPr lang="en-US" dirty="0"/>
          </a:p>
        </p:txBody>
      </p:sp>
    </p:spTree>
    <p:extLst>
      <p:ext uri="{BB962C8B-B14F-4D97-AF65-F5344CB8AC3E}">
        <p14:creationId xmlns:p14="http://schemas.microsoft.com/office/powerpoint/2010/main" val="66429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48BFE-EEE9-4685-871B-2A90C698AEB4}"/>
              </a:ext>
            </a:extLst>
          </p:cNvPr>
          <p:cNvSpPr>
            <a:spLocks noGrp="1"/>
          </p:cNvSpPr>
          <p:nvPr>
            <p:ph type="title"/>
          </p:nvPr>
        </p:nvSpPr>
        <p:spPr/>
        <p:txBody>
          <a:bodyPr/>
          <a:lstStyle/>
          <a:p>
            <a:r>
              <a:rPr lang="zh-CN" altLang="en-US" b="1" dirty="0"/>
              <a:t>计算机的组成</a:t>
            </a:r>
            <a:endParaRPr lang="en-US" dirty="0"/>
          </a:p>
        </p:txBody>
      </p:sp>
      <p:sp>
        <p:nvSpPr>
          <p:cNvPr id="3" name="内容占位符 2">
            <a:extLst>
              <a:ext uri="{FF2B5EF4-FFF2-40B4-BE49-F238E27FC236}">
                <a16:creationId xmlns:a16="http://schemas.microsoft.com/office/drawing/2014/main" id="{0662DE21-D07D-496F-A179-1B13A1AEABB0}"/>
              </a:ext>
            </a:extLst>
          </p:cNvPr>
          <p:cNvSpPr>
            <a:spLocks noGrp="1"/>
          </p:cNvSpPr>
          <p:nvPr>
            <p:ph idx="1"/>
          </p:nvPr>
        </p:nvSpPr>
        <p:spPr>
          <a:xfrm>
            <a:off x="838200" y="1690688"/>
            <a:ext cx="10515600" cy="4652239"/>
          </a:xfrm>
        </p:spPr>
        <p:txBody>
          <a:bodyPr>
            <a:normAutofit/>
          </a:bodyPr>
          <a:lstStyle/>
          <a:p>
            <a:r>
              <a:rPr lang="zh-CN" altLang="en-US" dirty="0"/>
              <a:t>输入：允许计算机从用户接收信息的任何设备。这包括键盘，鼠标，扫描仪和麦克风。</a:t>
            </a:r>
            <a:endParaRPr lang="en-US" dirty="0"/>
          </a:p>
          <a:p>
            <a:r>
              <a:rPr lang="zh-CN" altLang="en-US" dirty="0"/>
              <a:t>处理：处理信息的计算机组件。中央处理单元（</a:t>
            </a:r>
            <a:r>
              <a:rPr lang="en-US" dirty="0"/>
              <a:t>CPU</a:t>
            </a:r>
            <a:r>
              <a:rPr lang="zh-CN" altLang="en-US" dirty="0"/>
              <a:t>）、图形处理单元</a:t>
            </a:r>
            <a:r>
              <a:rPr lang="en-US" dirty="0"/>
              <a:t>(</a:t>
            </a:r>
            <a:r>
              <a:rPr lang="zh-CN" altLang="en-US" dirty="0"/>
              <a:t>简称</a:t>
            </a:r>
            <a:r>
              <a:rPr lang="en-US" dirty="0"/>
              <a:t>GPU)</a:t>
            </a:r>
            <a:r>
              <a:rPr lang="zh-CN" altLang="en-US" dirty="0"/>
              <a:t>。</a:t>
            </a:r>
            <a:endParaRPr lang="en-US" altLang="zh-CN" dirty="0"/>
          </a:p>
          <a:p>
            <a:r>
              <a:rPr lang="zh-CN" altLang="en-US" dirty="0"/>
              <a:t>存储：存储信息的组件。内存（</a:t>
            </a:r>
            <a:r>
              <a:rPr lang="en-US" altLang="zh-CN" dirty="0"/>
              <a:t>ROM</a:t>
            </a:r>
            <a:r>
              <a:rPr lang="zh-CN" altLang="en-US" dirty="0"/>
              <a:t>、</a:t>
            </a:r>
            <a:r>
              <a:rPr lang="en-US" altLang="zh-CN" dirty="0"/>
              <a:t>RAM</a:t>
            </a:r>
            <a:r>
              <a:rPr lang="zh-CN" altLang="en-US" dirty="0"/>
              <a:t>）、外存（磁带、磁盘、优盘）</a:t>
            </a:r>
            <a:endParaRPr lang="en-US" altLang="zh-CN" dirty="0"/>
          </a:p>
          <a:p>
            <a:r>
              <a:rPr lang="zh-CN" altLang="en-US" dirty="0"/>
              <a:t>输出：用于向用户显示信息的任何设备。这包括显示器，扬声器和打印机。</a:t>
            </a:r>
            <a:endParaRPr lang="en-US" dirty="0"/>
          </a:p>
        </p:txBody>
      </p:sp>
    </p:spTree>
    <p:extLst>
      <p:ext uri="{BB962C8B-B14F-4D97-AF65-F5344CB8AC3E}">
        <p14:creationId xmlns:p14="http://schemas.microsoft.com/office/powerpoint/2010/main" val="27114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C7870-BA83-49C9-A979-46284FD28BA0}"/>
              </a:ext>
            </a:extLst>
          </p:cNvPr>
          <p:cNvSpPr>
            <a:spLocks noGrp="1"/>
          </p:cNvSpPr>
          <p:nvPr>
            <p:ph type="title"/>
          </p:nvPr>
        </p:nvSpPr>
        <p:spPr/>
        <p:txBody>
          <a:bodyPr/>
          <a:lstStyle/>
          <a:p>
            <a:r>
              <a:rPr lang="zh-CN" altLang="en-US" dirty="0"/>
              <a:t>自动售票机</a:t>
            </a:r>
            <a:endParaRPr lang="en-US" dirty="0"/>
          </a:p>
        </p:txBody>
      </p:sp>
      <p:sp>
        <p:nvSpPr>
          <p:cNvPr id="3" name="内容占位符 2">
            <a:extLst>
              <a:ext uri="{FF2B5EF4-FFF2-40B4-BE49-F238E27FC236}">
                <a16:creationId xmlns:a16="http://schemas.microsoft.com/office/drawing/2014/main" id="{099DDB16-76CA-4F67-8C0C-791A4CFC21AF}"/>
              </a:ext>
            </a:extLst>
          </p:cNvPr>
          <p:cNvSpPr>
            <a:spLocks noGrp="1"/>
          </p:cNvSpPr>
          <p:nvPr>
            <p:ph idx="1"/>
          </p:nvPr>
        </p:nvSpPr>
        <p:spPr/>
        <p:txBody>
          <a:bodyPr>
            <a:normAutofit lnSpcReduction="10000"/>
          </a:bodyPr>
          <a:lstStyle/>
          <a:p>
            <a:pPr lvl="0"/>
            <a:r>
              <a:rPr lang="zh-CN" altLang="en-US" dirty="0"/>
              <a:t>输入：投币口和选择按钮是自动售票机的输入设备。</a:t>
            </a:r>
            <a:endParaRPr lang="en-US" dirty="0"/>
          </a:p>
          <a:p>
            <a:pPr lvl="0"/>
            <a:r>
              <a:rPr lang="zh-CN" altLang="en-US" dirty="0"/>
              <a:t>处理：当您进行选择时，自动售票机会执行以下几个步骤：验证是否有满足条件的票、验证身份信息、检查和验证是否收到足够的资金、修改数据库、计算差额。执行所有这些步骤的机器部分可以被认为是处理器。</a:t>
            </a:r>
            <a:endParaRPr lang="en-US" dirty="0"/>
          </a:p>
          <a:p>
            <a:pPr lvl="0"/>
            <a:r>
              <a:rPr lang="zh-CN" altLang="en-US" dirty="0"/>
              <a:t>输出：自动售票机显示结果、打印票。</a:t>
            </a:r>
            <a:endParaRPr lang="en-US" dirty="0"/>
          </a:p>
          <a:p>
            <a:pPr lvl="0"/>
            <a:r>
              <a:rPr lang="zh-CN" altLang="en-US" dirty="0"/>
              <a:t>记忆：自动售票机需要在某个地方保存诸如票的库存、价格等信息。</a:t>
            </a:r>
            <a:endParaRPr lang="en-US" dirty="0"/>
          </a:p>
        </p:txBody>
      </p:sp>
    </p:spTree>
    <p:extLst>
      <p:ext uri="{BB962C8B-B14F-4D97-AF65-F5344CB8AC3E}">
        <p14:creationId xmlns:p14="http://schemas.microsoft.com/office/powerpoint/2010/main" val="31093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16ACD-CA75-49DF-A725-CFA4BEB65B8A}"/>
              </a:ext>
            </a:extLst>
          </p:cNvPr>
          <p:cNvSpPr>
            <a:spLocks noGrp="1"/>
          </p:cNvSpPr>
          <p:nvPr>
            <p:ph type="title"/>
          </p:nvPr>
        </p:nvSpPr>
        <p:spPr/>
        <p:txBody>
          <a:bodyPr/>
          <a:lstStyle/>
          <a:p>
            <a:r>
              <a:rPr lang="zh-CN" altLang="en-US" b="1" dirty="0"/>
              <a:t>中央处理单元（</a:t>
            </a:r>
            <a:r>
              <a:rPr lang="en-US" b="1" dirty="0"/>
              <a:t>CPU</a:t>
            </a:r>
            <a:r>
              <a:rPr lang="zh-CN" altLang="en-US" b="1" dirty="0"/>
              <a:t>）</a:t>
            </a:r>
            <a:endParaRPr lang="en-US" dirty="0"/>
          </a:p>
        </p:txBody>
      </p:sp>
      <p:sp>
        <p:nvSpPr>
          <p:cNvPr id="3" name="内容占位符 2">
            <a:extLst>
              <a:ext uri="{FF2B5EF4-FFF2-40B4-BE49-F238E27FC236}">
                <a16:creationId xmlns:a16="http://schemas.microsoft.com/office/drawing/2014/main" id="{D1EBCAB4-5F95-4B3B-A077-D3CB690308EB}"/>
              </a:ext>
            </a:extLst>
          </p:cNvPr>
          <p:cNvSpPr>
            <a:spLocks noGrp="1"/>
          </p:cNvSpPr>
          <p:nvPr>
            <p:ph idx="1"/>
          </p:nvPr>
        </p:nvSpPr>
        <p:spPr/>
        <p:txBody>
          <a:bodyPr/>
          <a:lstStyle/>
          <a:p>
            <a:pPr marL="0" indent="0">
              <a:lnSpc>
                <a:spcPct val="150000"/>
              </a:lnSpc>
              <a:buNone/>
            </a:pPr>
            <a:r>
              <a:rPr lang="zh-CN" altLang="en-US" dirty="0"/>
              <a:t>是计算机的大脑，负责计算、处理数据、控制其他设备等</a:t>
            </a:r>
            <a:endParaRPr lang="en-US" altLang="zh-CN" dirty="0"/>
          </a:p>
          <a:p>
            <a:pPr>
              <a:lnSpc>
                <a:spcPct val="150000"/>
              </a:lnSpc>
            </a:pPr>
            <a:r>
              <a:rPr lang="zh-CN" altLang="en-US" dirty="0"/>
              <a:t>算术</a:t>
            </a:r>
            <a:r>
              <a:rPr lang="en-US" dirty="0"/>
              <a:t>/</a:t>
            </a:r>
            <a:r>
              <a:rPr lang="zh-CN" altLang="en-US" dirty="0"/>
              <a:t>逻辑单元（</a:t>
            </a:r>
            <a:r>
              <a:rPr lang="en-US" dirty="0"/>
              <a:t>ALU</a:t>
            </a:r>
            <a:r>
              <a:rPr lang="zh-CN" altLang="en-US" dirty="0"/>
              <a:t>）执行算术和比较操作。</a:t>
            </a:r>
            <a:endParaRPr lang="en-US" dirty="0"/>
          </a:p>
          <a:p>
            <a:pPr lvl="0">
              <a:lnSpc>
                <a:spcPct val="150000"/>
              </a:lnSpc>
            </a:pPr>
            <a:r>
              <a:rPr lang="zh-CN" altLang="en-US" dirty="0"/>
              <a:t>控制单元确定下一个要执行的指令。</a:t>
            </a:r>
            <a:endParaRPr lang="en-US" dirty="0"/>
          </a:p>
          <a:p>
            <a:pPr lvl="0">
              <a:lnSpc>
                <a:spcPct val="150000"/>
              </a:lnSpc>
            </a:pPr>
            <a:r>
              <a:rPr lang="zh-CN" altLang="en-US" dirty="0"/>
              <a:t>寄存器形成一个高速存储区以保存临时结果。</a:t>
            </a:r>
            <a:endParaRPr lang="en-US" dirty="0"/>
          </a:p>
          <a:p>
            <a:endParaRPr lang="en-US" dirty="0"/>
          </a:p>
        </p:txBody>
      </p:sp>
    </p:spTree>
    <p:extLst>
      <p:ext uri="{BB962C8B-B14F-4D97-AF65-F5344CB8AC3E}">
        <p14:creationId xmlns:p14="http://schemas.microsoft.com/office/powerpoint/2010/main" val="148186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wdond">
      <a:majorFont>
        <a:latin typeface="Britannic Bold"/>
        <a:ea typeface="Noto Sans Blk"/>
        <a:cs typeface=""/>
      </a:majorFont>
      <a:minorFont>
        <a:latin typeface="Calibri"/>
        <a:ea typeface="Noto Sans Cond M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TotalTime>
  <Words>2921</Words>
  <Application>Microsoft Office PowerPoint</Application>
  <PresentationFormat>宽屏</PresentationFormat>
  <Paragraphs>290</Paragraphs>
  <Slides>54</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5" baseType="lpstr">
      <vt:lpstr>Noto Sans S Chinese Bold</vt:lpstr>
      <vt:lpstr>Arial</vt:lpstr>
      <vt:lpstr>Calibri</vt:lpstr>
      <vt:lpstr>Cambria Math</vt:lpstr>
      <vt:lpstr>Noto Sans Blk</vt:lpstr>
      <vt:lpstr>Noto Sans Cond Blk</vt:lpstr>
      <vt:lpstr>Noto Sans Cond ExtBd</vt:lpstr>
      <vt:lpstr>Noto Sans Cond ExtLt</vt:lpstr>
      <vt:lpstr>Noto Sans Cond Med</vt:lpstr>
      <vt:lpstr>Office 主题</vt:lpstr>
      <vt:lpstr>Paintbrush Picture</vt:lpstr>
      <vt:lpstr>Python3从入门到实战</vt:lpstr>
      <vt:lpstr>教材特点</vt:lpstr>
      <vt:lpstr>PowerPoint 演示文稿</vt:lpstr>
      <vt:lpstr>1.1 程序和编程语言</vt:lpstr>
      <vt:lpstr>程序:  指令序列</vt:lpstr>
      <vt:lpstr>指令</vt:lpstr>
      <vt:lpstr>计算机的组成</vt:lpstr>
      <vt:lpstr>自动售票机</vt:lpstr>
      <vt:lpstr>中央处理单元（CPU）</vt:lpstr>
      <vt:lpstr>算法、程序和编程</vt:lpstr>
      <vt:lpstr>二进制</vt:lpstr>
      <vt:lpstr>编程语言</vt:lpstr>
      <vt:lpstr>机器语言(machine language)</vt:lpstr>
      <vt:lpstr>汇编语言</vt:lpstr>
      <vt:lpstr>高级语言</vt:lpstr>
      <vt:lpstr>Python程序开发步骤</vt:lpstr>
      <vt:lpstr> “计算一组数值的平均值”</vt:lpstr>
      <vt:lpstr> “计算一组数值的平均值”</vt:lpstr>
      <vt:lpstr> “计算一组数值的平均值”</vt:lpstr>
      <vt:lpstr>Python介绍</vt:lpstr>
      <vt:lpstr>Python介绍</vt:lpstr>
      <vt:lpstr>Python介绍</vt:lpstr>
      <vt:lpstr>Python介绍</vt:lpstr>
      <vt:lpstr>Python介绍</vt:lpstr>
      <vt:lpstr>Python介绍</vt:lpstr>
      <vt:lpstr>Python开发环境</vt:lpstr>
      <vt:lpstr>Python开发环境</vt:lpstr>
      <vt:lpstr>Python开发环境</vt:lpstr>
      <vt:lpstr>Python开发环境</vt:lpstr>
      <vt:lpstr>Python编程环境</vt:lpstr>
      <vt:lpstr>Python编程环境</vt:lpstr>
      <vt:lpstr>Jupyter notebook</vt:lpstr>
      <vt:lpstr>Python解释器</vt:lpstr>
      <vt:lpstr>Python解释器</vt:lpstr>
      <vt:lpstr>函数</vt:lpstr>
      <vt:lpstr>函数</vt:lpstr>
      <vt:lpstr>print()函数</vt:lpstr>
      <vt:lpstr>语句和注释</vt:lpstr>
      <vt:lpstr>1.5 数和字符的表示</vt:lpstr>
      <vt:lpstr>数的表示</vt:lpstr>
      <vt:lpstr>PowerPoint 演示文稿</vt:lpstr>
      <vt:lpstr>数的表示</vt:lpstr>
      <vt:lpstr>PowerPoint 演示文稿</vt:lpstr>
      <vt:lpstr>字符的表示</vt:lpstr>
      <vt:lpstr>ASCII码</vt:lpstr>
      <vt:lpstr>UCS 和 Unicode</vt:lpstr>
      <vt:lpstr>Unicode</vt:lpstr>
      <vt:lpstr>Unicode</vt:lpstr>
      <vt:lpstr>Unicode</vt:lpstr>
      <vt:lpstr>PowerPoint 演示文稿</vt:lpstr>
      <vt:lpstr>PowerPoint 演示文稿</vt:lpstr>
      <vt:lpstr>作业</vt:lpstr>
      <vt:lpstr>PowerPoint 演示文稿</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什么是编程语言</dc:title>
  <dc:creator>hongwei dong</dc:creator>
  <cp:lastModifiedBy>dong hongwei</cp:lastModifiedBy>
  <cp:revision>360</cp:revision>
  <cp:lastPrinted>2017-12-23T02:34:16Z</cp:lastPrinted>
  <dcterms:created xsi:type="dcterms:W3CDTF">2017-09-21T13:09:00Z</dcterms:created>
  <dcterms:modified xsi:type="dcterms:W3CDTF">2020-02-19T03:43:56Z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