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0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3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16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50A8A6-0A81-44A9-BCA1-72ABF00D9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9CA7B-9F47-45A8-9B03-353B538E7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8634-8B22-44A9-BF76-EC6050F0413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5C621-0080-48F4-AFE4-9E44D665D6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FA040-9F4B-4208-A259-A50D288F82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1725-F63C-4D68-B092-6398EEAA2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0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2" y="182857"/>
            <a:ext cx="8416925" cy="568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945102"/>
            <a:ext cx="8413750" cy="523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F0CBA3-669F-4793-A991-A7BED7E55CA8}"/>
              </a:ext>
            </a:extLst>
          </p:cNvPr>
          <p:cNvSpPr/>
          <p:nvPr userDrawn="1"/>
        </p:nvSpPr>
        <p:spPr>
          <a:xfrm>
            <a:off x="0" y="6570000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235D3FC-3101-4493-8F59-DA75798769DA}"/>
              </a:ext>
            </a:extLst>
          </p:cNvPr>
          <p:cNvSpPr txBox="1">
            <a:spLocks/>
          </p:cNvSpPr>
          <p:nvPr userDrawn="1"/>
        </p:nvSpPr>
        <p:spPr>
          <a:xfrm>
            <a:off x="6995321" y="6624198"/>
            <a:ext cx="2057400" cy="2085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D7ADC6-30BD-4A57-B412-79A6F3368C20}" type="slidenum">
              <a:rPr lang="zh-CN" altLang="en-US" sz="1600" smtClean="0"/>
              <a:pPr algn="r"/>
              <a:t>‹#›</a:t>
            </a:fld>
            <a:endParaRPr lang="zh-CN" altLang="en-US" sz="160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64BD83-967D-4D5E-B530-91740F5AE57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891007" y="397033"/>
            <a:ext cx="2252995" cy="356370"/>
            <a:chOff x="768" y="1292"/>
            <a:chExt cx="5241" cy="829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EA5FFBA-D3CE-40BB-8BE6-70B51779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C46D787-6FEB-441A-852A-C6A53017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F88A572-E24D-4CAF-BF35-380C25887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56D8AD0-9483-4E03-A327-2D26243FE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C1F55F0-2B1C-4A69-A6A5-FDEC2664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4CF7A67-6002-4A54-A553-98B9F10B5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7BF3B0C-2996-4E3C-9197-B99954C0B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3607F33-6E41-4F77-B07C-019119606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9DDD19D-56CA-449A-B665-7D6A6A74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8515AFF-DDC5-4281-8B42-EC4F7613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7D81D32-62A0-4EBC-B30C-83A3A78BEE3C}"/>
              </a:ext>
            </a:extLst>
          </p:cNvPr>
          <p:cNvCxnSpPr>
            <a:cxnSpLocks/>
            <a:stCxn id="12" idx="36"/>
          </p:cNvCxnSpPr>
          <p:nvPr userDrawn="1"/>
        </p:nvCxnSpPr>
        <p:spPr>
          <a:xfrm flipH="1" flipV="1">
            <a:off x="3" y="751684"/>
            <a:ext cx="7096996" cy="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A57DAF-631F-4A44-86D0-529860589255}"/>
              </a:ext>
            </a:extLst>
          </p:cNvPr>
          <p:cNvSpPr/>
          <p:nvPr/>
        </p:nvSpPr>
        <p:spPr>
          <a:xfrm>
            <a:off x="1" y="6296878"/>
            <a:ext cx="9166227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4" name="图片 53" descr="图片包含 建筑物&#10;&#10;自动生成的说明">
            <a:extLst>
              <a:ext uri="{FF2B5EF4-FFF2-40B4-BE49-F238E27FC236}">
                <a16:creationId xmlns:a16="http://schemas.microsoft.com/office/drawing/2014/main" id="{0F943C2B-A008-4525-9A02-8FACF5A4AE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/>
        </p:blipFill>
        <p:spPr>
          <a:xfrm>
            <a:off x="-75626" y="3769215"/>
            <a:ext cx="9219626" cy="30887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4623B6-0942-4EEC-8E77-97957BADAAE4}"/>
              </a:ext>
            </a:extLst>
          </p:cNvPr>
          <p:cNvSpPr/>
          <p:nvPr/>
        </p:nvSpPr>
        <p:spPr>
          <a:xfrm>
            <a:off x="-2" y="1109860"/>
            <a:ext cx="9144000" cy="2479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24EFE0-6DEB-487F-AC9A-DD1D508E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2" y="1298939"/>
            <a:ext cx="7772400" cy="2101138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生存分析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465352-F2F1-4F1B-AF43-406A84DCCE6D}"/>
              </a:ext>
            </a:extLst>
          </p:cNvPr>
          <p:cNvSpPr txBox="1"/>
          <p:nvPr/>
        </p:nvSpPr>
        <p:spPr>
          <a:xfrm>
            <a:off x="2148322" y="3784785"/>
            <a:ext cx="48473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崔皓玮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E2C5C1-9E4D-450E-881E-165D273403C0}"/>
              </a:ext>
            </a:extLst>
          </p:cNvPr>
          <p:cNvCxnSpPr>
            <a:cxnSpLocks/>
          </p:cNvCxnSpPr>
          <p:nvPr/>
        </p:nvCxnSpPr>
        <p:spPr>
          <a:xfrm flipH="1">
            <a:off x="3" y="1074114"/>
            <a:ext cx="91344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>
            <a:extLst>
              <a:ext uri="{FF2B5EF4-FFF2-40B4-BE49-F238E27FC236}">
                <a16:creationId xmlns:a16="http://schemas.microsoft.com/office/drawing/2014/main" id="{CF05B5EE-6AEC-4EA0-B564-D2162B3915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96557" y="492302"/>
            <a:ext cx="3547445" cy="561121"/>
            <a:chOff x="768" y="1292"/>
            <a:chExt cx="5241" cy="829"/>
          </a:xfrm>
          <a:solidFill>
            <a:schemeClr val="accent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B9EA750-A7AF-4EF7-8C00-B3714E82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1CE753-4F39-4A8D-A36A-29729AC0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78775F0-CE2F-4F8A-AFF2-C46E91675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60D94B0-8814-4677-BF20-027EAC04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06AEFE3-CE47-4898-8A22-5C336ADC6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CA13B3D-6A4F-4FA9-8D40-6C425292E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EA4AACA-BDDA-4FD1-8503-BBA74FFA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7722660-4991-4413-B173-8B64D794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C1082-207B-441F-9FCB-D99A3915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718843-570A-489F-9208-F40344EE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0613EC-657A-4ACF-8839-DD7D4C834665}"/>
              </a:ext>
            </a:extLst>
          </p:cNvPr>
          <p:cNvCxnSpPr>
            <a:cxnSpLocks/>
            <a:stCxn id="40" idx="36"/>
          </p:cNvCxnSpPr>
          <p:nvPr/>
        </p:nvCxnSpPr>
        <p:spPr>
          <a:xfrm flipH="1" flipV="1">
            <a:off x="3" y="1051700"/>
            <a:ext cx="5920897" cy="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 descr="文本&#10;&#10;中度可信度描述已自动生成">
            <a:extLst>
              <a:ext uri="{FF2B5EF4-FFF2-40B4-BE49-F238E27FC236}">
                <a16:creationId xmlns:a16="http://schemas.microsoft.com/office/drawing/2014/main" id="{3E8788F6-FE1D-48D5-A225-C33521BFC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DF8307F6-9A39-B8E4-8B68-6451CAF9C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95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55414-9C7E-7F0D-55D7-4B540B46A176}"/>
              </a:ext>
            </a:extLst>
          </p:cNvPr>
          <p:cNvSpPr txBox="1"/>
          <p:nvPr/>
        </p:nvSpPr>
        <p:spPr>
          <a:xfrm>
            <a:off x="239711" y="843647"/>
            <a:ext cx="8294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按照饮食摄入的热量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meal.cal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将患者分成两组，检查</a:t>
            </a:r>
            <a:r>
              <a:rPr lang="en-US" altLang="zh-CN" sz="2400" b="1" dirty="0" err="1"/>
              <a:t>meal.cal</a:t>
            </a:r>
            <a:r>
              <a:rPr lang="zh-CN" altLang="en-US" sz="2400" b="1" dirty="0"/>
              <a:t>对生存是否有影响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375465-1A36-07E2-8595-14AB8081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644"/>
            <a:ext cx="9144000" cy="4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4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55414-9C7E-7F0D-55D7-4B540B46A176}"/>
              </a:ext>
            </a:extLst>
          </p:cNvPr>
          <p:cNvSpPr txBox="1"/>
          <p:nvPr/>
        </p:nvSpPr>
        <p:spPr>
          <a:xfrm>
            <a:off x="239711" y="843647"/>
            <a:ext cx="8294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按照饮食摄入的热量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meal.cal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将患者分成两组，检查</a:t>
            </a:r>
            <a:r>
              <a:rPr lang="en-US" altLang="zh-CN" sz="2400" b="1" dirty="0" err="1"/>
              <a:t>meal.cal</a:t>
            </a:r>
            <a:r>
              <a:rPr lang="zh-CN" altLang="en-US" sz="2400" b="1" dirty="0"/>
              <a:t>对生存是否有影响</a:t>
            </a:r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D07C50C2-371D-F334-915B-6407560A4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674644"/>
            <a:ext cx="54006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C2CDDE-42BB-7136-1A17-61336D78A836}"/>
              </a:ext>
            </a:extLst>
          </p:cNvPr>
          <p:cNvSpPr txBox="1"/>
          <p:nvPr/>
        </p:nvSpPr>
        <p:spPr>
          <a:xfrm>
            <a:off x="723900" y="5989469"/>
            <a:ext cx="8056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结论：饮食摄入能量的高低（≥1000cal 或＜1000cal）对生存率没有显著影响</a:t>
            </a:r>
          </a:p>
        </p:txBody>
      </p:sp>
    </p:spTree>
    <p:extLst>
      <p:ext uri="{BB962C8B-B14F-4D97-AF65-F5344CB8AC3E}">
        <p14:creationId xmlns:p14="http://schemas.microsoft.com/office/powerpoint/2010/main" val="319236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67DE0-476C-7E18-BCF2-78F35974C83D}"/>
              </a:ext>
            </a:extLst>
          </p:cNvPr>
          <p:cNvSpPr txBox="1"/>
          <p:nvPr/>
        </p:nvSpPr>
        <p:spPr>
          <a:xfrm>
            <a:off x="363538" y="1377047"/>
            <a:ext cx="841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对于其他风险因素（如体重变化量、性别等），都可以采取类似的方法进行分析。</a:t>
            </a:r>
          </a:p>
        </p:txBody>
      </p:sp>
    </p:spTree>
    <p:extLst>
      <p:ext uri="{BB962C8B-B14F-4D97-AF65-F5344CB8AC3E}">
        <p14:creationId xmlns:p14="http://schemas.microsoft.com/office/powerpoint/2010/main" val="19703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4A890B2-4F5C-494B-964A-C22F115D2857}"/>
              </a:ext>
            </a:extLst>
          </p:cNvPr>
          <p:cNvSpPr/>
          <p:nvPr/>
        </p:nvSpPr>
        <p:spPr>
          <a:xfrm>
            <a:off x="1" y="6296878"/>
            <a:ext cx="9166227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4623B6-0942-4EEC-8E77-97957BADAAE4}"/>
              </a:ext>
            </a:extLst>
          </p:cNvPr>
          <p:cNvSpPr/>
          <p:nvPr/>
        </p:nvSpPr>
        <p:spPr>
          <a:xfrm>
            <a:off x="-2" y="1109860"/>
            <a:ext cx="9144000" cy="2479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图片包含 建筑物&#10;&#10;自动生成的说明">
            <a:extLst>
              <a:ext uri="{FF2B5EF4-FFF2-40B4-BE49-F238E27FC236}">
                <a16:creationId xmlns:a16="http://schemas.microsoft.com/office/drawing/2014/main" id="{5E7E857F-2257-4604-B21C-680865541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/>
        </p:blipFill>
        <p:spPr>
          <a:xfrm>
            <a:off x="-75626" y="3769215"/>
            <a:ext cx="9219626" cy="30887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424EFE0-6DEB-487F-AC9A-DD1D508E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2" y="1298939"/>
            <a:ext cx="7772400" cy="2101138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谢谢！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E2C5C1-9E4D-450E-881E-165D273403C0}"/>
              </a:ext>
            </a:extLst>
          </p:cNvPr>
          <p:cNvCxnSpPr>
            <a:cxnSpLocks/>
          </p:cNvCxnSpPr>
          <p:nvPr/>
        </p:nvCxnSpPr>
        <p:spPr>
          <a:xfrm flipH="1">
            <a:off x="3" y="1074114"/>
            <a:ext cx="91344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>
            <a:extLst>
              <a:ext uri="{FF2B5EF4-FFF2-40B4-BE49-F238E27FC236}">
                <a16:creationId xmlns:a16="http://schemas.microsoft.com/office/drawing/2014/main" id="{CF05B5EE-6AEC-4EA0-B564-D2162B3915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98278" y="492302"/>
            <a:ext cx="3547445" cy="561121"/>
            <a:chOff x="768" y="1292"/>
            <a:chExt cx="5241" cy="829"/>
          </a:xfrm>
          <a:solidFill>
            <a:schemeClr val="accent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B9EA750-A7AF-4EF7-8C00-B3714E82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1CE753-4F39-4A8D-A36A-29729AC0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78775F0-CE2F-4F8A-AFF2-C46E91675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60D94B0-8814-4677-BF20-027EAC04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06AEFE3-CE47-4898-8A22-5C336ADC6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CA13B3D-6A4F-4FA9-8D40-6C425292E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EA4AACA-BDDA-4FD1-8503-BBA74FFA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7722660-4991-4413-B173-8B64D794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C1082-207B-441F-9FCB-D99A3915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718843-570A-489F-9208-F40344EE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0613EC-657A-4ACF-8839-DD7D4C834665}"/>
              </a:ext>
            </a:extLst>
          </p:cNvPr>
          <p:cNvCxnSpPr>
            <a:cxnSpLocks/>
            <a:stCxn id="40" idx="36"/>
          </p:cNvCxnSpPr>
          <p:nvPr/>
        </p:nvCxnSpPr>
        <p:spPr>
          <a:xfrm flipH="1" flipV="1">
            <a:off x="4" y="1051700"/>
            <a:ext cx="3122617" cy="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EF13BA0-4F39-4A9F-BFDE-936202804B1C}"/>
              </a:ext>
            </a:extLst>
          </p:cNvPr>
          <p:cNvSpPr txBox="1"/>
          <p:nvPr/>
        </p:nvSpPr>
        <p:spPr>
          <a:xfrm>
            <a:off x="2148318" y="7757983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XXXXX</a:t>
            </a:r>
            <a:r>
              <a:rPr lang="zh-CN" altLang="en-US" sz="2000" b="1" dirty="0"/>
              <a:t>答辩，如果不需要可以删除</a:t>
            </a:r>
          </a:p>
        </p:txBody>
      </p:sp>
      <p:pic>
        <p:nvPicPr>
          <p:cNvPr id="24" name="图片 23" descr="文本&#10;&#10;中度可信度描述已自动生成">
            <a:extLst>
              <a:ext uri="{FF2B5EF4-FFF2-40B4-BE49-F238E27FC236}">
                <a16:creationId xmlns:a16="http://schemas.microsoft.com/office/drawing/2014/main" id="{7507CAE9-393E-4CF3-AF6D-5BCED7508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921E02-ED09-4AC7-84B0-3B8F2A03B699}"/>
              </a:ext>
            </a:extLst>
          </p:cNvPr>
          <p:cNvCxnSpPr>
            <a:cxnSpLocks/>
            <a:endCxn id="38" idx="27"/>
          </p:cNvCxnSpPr>
          <p:nvPr/>
        </p:nvCxnSpPr>
        <p:spPr>
          <a:xfrm flipH="1">
            <a:off x="6345723" y="1047331"/>
            <a:ext cx="278875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4">
            <a:extLst>
              <a:ext uri="{FF2B5EF4-FFF2-40B4-BE49-F238E27FC236}">
                <a16:creationId xmlns:a16="http://schemas.microsoft.com/office/drawing/2014/main" id="{14874FDE-3827-B8D8-1679-F81F1681D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4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66773-166B-48F9-8BA0-5A890F0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Nelson-Aalen</a:t>
            </a:r>
            <a:r>
              <a:rPr lang="zh-CN" altLang="en-US" dirty="0"/>
              <a:t>方法估计风险函数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208BE0-2F16-FA2B-76BE-44B9B7747EBF}"/>
              </a:ext>
            </a:extLst>
          </p:cNvPr>
          <p:cNvSpPr txBox="1"/>
          <p:nvPr/>
        </p:nvSpPr>
        <p:spPr>
          <a:xfrm>
            <a:off x="542925" y="1104901"/>
            <a:ext cx="7962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风险函数h(t)表示某时刻t有事件发生（病人死亡）的概率密度。</a:t>
            </a:r>
          </a:p>
          <a:p>
            <a:endParaRPr lang="zh-CN" altLang="en-US" dirty="0"/>
          </a:p>
          <a:p>
            <a:r>
              <a:rPr lang="zh-CN" altLang="en-US" dirty="0"/>
              <a:t>定义累计风险函数H(t)为：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其中di表示ti时刻发生事件的数量，ni表示ti时刻还存活的个体数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AEE63B-7C02-798F-2F3F-2CCBF891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776412"/>
            <a:ext cx="2009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7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05A7-01E9-F5CB-4498-A0A0322C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Nelson-Aalen</a:t>
            </a:r>
            <a:r>
              <a:rPr lang="zh-CN" altLang="en-US" dirty="0"/>
              <a:t>方法估计风险函数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D675E-B361-85D5-F5A6-D0E61034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813"/>
            <a:ext cx="9144000" cy="54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1255-44E0-2EAB-F99A-E467601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Nelson-Aalen</a:t>
            </a:r>
            <a:r>
              <a:rPr lang="zh-CN" altLang="en-US" dirty="0"/>
              <a:t>方法估计风险函数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B3B087-5BD3-BA85-D1D9-3F773EA1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9" y="966079"/>
            <a:ext cx="8008936" cy="55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56B50-CDEF-BEE9-220E-DDBF144E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Nelson-Aalen</a:t>
            </a:r>
            <a:r>
              <a:rPr lang="zh-CN" altLang="en-US" dirty="0"/>
              <a:t>方法估计风险函数</a:t>
            </a:r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49D0F3FB-CFA7-0C77-D798-E1B1641F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271588"/>
            <a:ext cx="54006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6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55414-9C7E-7F0D-55D7-4B540B46A176}"/>
              </a:ext>
            </a:extLst>
          </p:cNvPr>
          <p:cNvSpPr txBox="1"/>
          <p:nvPr/>
        </p:nvSpPr>
        <p:spPr>
          <a:xfrm>
            <a:off x="239711" y="843647"/>
            <a:ext cx="8294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按照年龄将患者分成两组，检查年龄对生存是否有影响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2A7A08-7F9E-A763-A4D1-79D2E73F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312"/>
            <a:ext cx="9144000" cy="49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55414-9C7E-7F0D-55D7-4B540B46A176}"/>
              </a:ext>
            </a:extLst>
          </p:cNvPr>
          <p:cNvSpPr txBox="1"/>
          <p:nvPr/>
        </p:nvSpPr>
        <p:spPr>
          <a:xfrm>
            <a:off x="239711" y="843647"/>
            <a:ext cx="8294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按照年龄将患者分成两组，检查年龄对生存是否有影响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96F387-8AC2-60DF-00C8-7D93BC2B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750"/>
            <a:ext cx="9144000" cy="45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55414-9C7E-7F0D-55D7-4B540B46A176}"/>
              </a:ext>
            </a:extLst>
          </p:cNvPr>
          <p:cNvSpPr txBox="1"/>
          <p:nvPr/>
        </p:nvSpPr>
        <p:spPr>
          <a:xfrm>
            <a:off x="239711" y="843647"/>
            <a:ext cx="8294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按照年龄将患者分成两组，检查年龄对生存是否有影响</a:t>
            </a:r>
          </a:p>
        </p:txBody>
      </p: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F7AFF79-D3FD-063C-E5FF-0BC31E8D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509713"/>
            <a:ext cx="54006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A36B91-4050-439F-AD17-13DA733D2D84}"/>
              </a:ext>
            </a:extLst>
          </p:cNvPr>
          <p:cNvSpPr txBox="1"/>
          <p:nvPr/>
        </p:nvSpPr>
        <p:spPr>
          <a:xfrm>
            <a:off x="1604962" y="5938838"/>
            <a:ext cx="7272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结论：年龄高于65岁的患者生存率比年龄低于65岁的患者低</a:t>
            </a:r>
          </a:p>
        </p:txBody>
      </p:sp>
    </p:spTree>
    <p:extLst>
      <p:ext uri="{BB962C8B-B14F-4D97-AF65-F5344CB8AC3E}">
        <p14:creationId xmlns:p14="http://schemas.microsoft.com/office/powerpoint/2010/main" val="11148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6703-14A8-740E-BA24-74BB6DD1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12" y="192382"/>
            <a:ext cx="8416925" cy="568827"/>
          </a:xfrm>
        </p:spPr>
        <p:txBody>
          <a:bodyPr/>
          <a:lstStyle/>
          <a:p>
            <a:r>
              <a:rPr lang="zh-CN" altLang="en-US" sz="2600" dirty="0"/>
              <a:t>使用</a:t>
            </a:r>
            <a:r>
              <a:rPr lang="en-US" altLang="zh-CN" sz="2600" dirty="0"/>
              <a:t>Kaplan Meier</a:t>
            </a:r>
            <a:r>
              <a:rPr lang="zh-CN" altLang="en-US" sz="2600" dirty="0"/>
              <a:t>曲线对不同因素造成的影响进行比较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55414-9C7E-7F0D-55D7-4B540B46A176}"/>
              </a:ext>
            </a:extLst>
          </p:cNvPr>
          <p:cNvSpPr txBox="1"/>
          <p:nvPr/>
        </p:nvSpPr>
        <p:spPr>
          <a:xfrm>
            <a:off x="239711" y="843647"/>
            <a:ext cx="8294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按照饮食摄入的热量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meal.cal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将患者分成两组，检查</a:t>
            </a:r>
            <a:r>
              <a:rPr lang="en-US" altLang="zh-CN" sz="2400" b="1" dirty="0" err="1"/>
              <a:t>meal.cal</a:t>
            </a:r>
            <a:r>
              <a:rPr lang="zh-CN" altLang="en-US" sz="2400" b="1" dirty="0"/>
              <a:t>对生存是否有影响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AC51AB-F8BA-5691-EFFF-0F8C5C7F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644"/>
            <a:ext cx="9144000" cy="43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3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9d88408-4af6-444c-a89e-2b89744bb4b1&quot;,&quot;Name&quot;:&quot;无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SJTUB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F08300"/>
      </a:accent3>
      <a:accent4>
        <a:srgbClr val="FDD000"/>
      </a:accent4>
      <a:accent5>
        <a:srgbClr val="338D27"/>
      </a:accent5>
      <a:accent6>
        <a:srgbClr val="00514E"/>
      </a:accent6>
      <a:hlink>
        <a:srgbClr val="B5B5B6"/>
      </a:hlink>
      <a:folHlink>
        <a:srgbClr val="BD9F68"/>
      </a:folHlink>
    </a:clrScheme>
    <a:fontScheme name="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356</Words>
  <Application>Microsoft Office PowerPoint</Application>
  <PresentationFormat>全屏显示(4:3)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微软雅黑</vt:lpstr>
      <vt:lpstr>Arial</vt:lpstr>
      <vt:lpstr>Office 主题​​</vt:lpstr>
      <vt:lpstr>生存分析</vt:lpstr>
      <vt:lpstr>使用Nelson-Aalen方法估计风险函数</vt:lpstr>
      <vt:lpstr>使用Nelson-Aalen方法估计风险函数</vt:lpstr>
      <vt:lpstr>使用Nelson-Aalen方法估计风险函数</vt:lpstr>
      <vt:lpstr>使用Nelson-Aalen方法估计风险函数</vt:lpstr>
      <vt:lpstr>使用Kaplan Meier曲线对不同因素造成的影响进行比较</vt:lpstr>
      <vt:lpstr>使用Kaplan Meier曲线对不同因素造成的影响进行比较</vt:lpstr>
      <vt:lpstr>使用Kaplan Meier曲线对不同因素造成的影响进行比较</vt:lpstr>
      <vt:lpstr>使用Kaplan Meier曲线对不同因素造成的影响进行比较</vt:lpstr>
      <vt:lpstr>使用Kaplan Meier曲线对不同因素造成的影响进行比较</vt:lpstr>
      <vt:lpstr>使用Kaplan Meier曲线对不同因素造成的影响进行比较</vt:lpstr>
      <vt:lpstr>使用Kaplan Meier曲线对不同因素造成的影响进行比较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标题在这里</dc:title>
  <dc:creator>SHEN Xiaodan</dc:creator>
  <cp:lastModifiedBy>1223896235@qq.com</cp:lastModifiedBy>
  <cp:revision>6</cp:revision>
  <dcterms:created xsi:type="dcterms:W3CDTF">2021-12-03T10:05:54Z</dcterms:created>
  <dcterms:modified xsi:type="dcterms:W3CDTF">2023-06-17T11:40:32Z</dcterms:modified>
</cp:coreProperties>
</file>