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16" r:id="rId3"/>
    <p:sldId id="333" r:id="rId4"/>
    <p:sldId id="334" r:id="rId5"/>
    <p:sldId id="332" r:id="rId6"/>
    <p:sldId id="320" r:id="rId7"/>
    <p:sldId id="328" r:id="rId8"/>
    <p:sldId id="322" r:id="rId9"/>
    <p:sldId id="336" r:id="rId10"/>
    <p:sldId id="337" r:id="rId11"/>
    <p:sldId id="338" r:id="rId12"/>
    <p:sldId id="340" r:id="rId13"/>
    <p:sldId id="342" r:id="rId14"/>
    <p:sldId id="341" r:id="rId15"/>
    <p:sldId id="29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7FF"/>
    <a:srgbClr val="83C5C3"/>
    <a:srgbClr val="B3B4DB"/>
    <a:srgbClr val="DFA9B6"/>
    <a:srgbClr val="8D85EF"/>
    <a:srgbClr val="97CB87"/>
    <a:srgbClr val="EABE96"/>
    <a:srgbClr val="91D3F7"/>
    <a:srgbClr val="C3C591"/>
    <a:srgbClr val="F5A1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5134" autoAdjust="0"/>
  </p:normalViewPr>
  <p:slideViewPr>
    <p:cSldViewPr snapToGrid="0">
      <p:cViewPr varScale="1">
        <p:scale>
          <a:sx n="77" d="100"/>
          <a:sy n="77" d="100"/>
        </p:scale>
        <p:origin x="77"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6C35F-551B-4AC3-9C6E-B37426912405}"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1B521B28-8871-4AA5-A7B3-EEEBF16A55E1}">
      <dgm:prSet/>
      <dgm:spPr/>
      <dgm:t>
        <a:bodyPr/>
        <a:lstStyle/>
        <a:p>
          <a:r>
            <a:rPr lang="en-US" dirty="0"/>
            <a:t>surviveGUI.py</a:t>
          </a:r>
          <a:endParaRPr lang="zh-CN" dirty="0"/>
        </a:p>
      </dgm:t>
    </dgm:pt>
    <dgm:pt modelId="{F98CCD17-7654-4A0F-A35A-F1C1DE98F7BE}" type="parTrans" cxnId="{8F879D2C-7D48-47ED-884C-E044869B180F}">
      <dgm:prSet/>
      <dgm:spPr/>
      <dgm:t>
        <a:bodyPr/>
        <a:lstStyle/>
        <a:p>
          <a:endParaRPr lang="zh-CN" altLang="en-US"/>
        </a:p>
      </dgm:t>
    </dgm:pt>
    <dgm:pt modelId="{BAC1A916-1EA8-4229-BCEF-8FB0DB634B4B}" type="sibTrans" cxnId="{8F879D2C-7D48-47ED-884C-E044869B180F}">
      <dgm:prSet/>
      <dgm:spPr/>
      <dgm:t>
        <a:bodyPr/>
        <a:lstStyle/>
        <a:p>
          <a:endParaRPr lang="zh-CN" altLang="en-US"/>
        </a:p>
      </dgm:t>
    </dgm:pt>
    <dgm:pt modelId="{ADED6BB8-2A23-427B-8658-B22A7D2D7CB4}">
      <dgm:prSet/>
      <dgm:spPr/>
      <dgm:t>
        <a:bodyPr/>
        <a:lstStyle/>
        <a:p>
          <a:r>
            <a:rPr lang="en-US"/>
            <a:t>1.</a:t>
          </a:r>
          <a:r>
            <a:rPr lang="zh-CN"/>
            <a:t>将该程序和欲分析的</a:t>
          </a:r>
          <a:r>
            <a:rPr lang="en-US"/>
            <a:t>csv</a:t>
          </a:r>
          <a:r>
            <a:rPr lang="zh-CN"/>
            <a:t>文件放在同一个文件夹</a:t>
          </a:r>
        </a:p>
      </dgm:t>
    </dgm:pt>
    <dgm:pt modelId="{ECEE7849-7554-42B3-9446-3BE2B81A708E}" type="parTrans" cxnId="{7C0D5FBB-4313-4476-8F26-66277B89215B}">
      <dgm:prSet/>
      <dgm:spPr/>
      <dgm:t>
        <a:bodyPr/>
        <a:lstStyle/>
        <a:p>
          <a:endParaRPr lang="zh-CN" altLang="en-US"/>
        </a:p>
      </dgm:t>
    </dgm:pt>
    <dgm:pt modelId="{1EF5EF15-EDB5-4668-B9C7-5A4A7EC74E5E}" type="sibTrans" cxnId="{7C0D5FBB-4313-4476-8F26-66277B89215B}">
      <dgm:prSet/>
      <dgm:spPr/>
      <dgm:t>
        <a:bodyPr/>
        <a:lstStyle/>
        <a:p>
          <a:endParaRPr lang="zh-CN" altLang="en-US"/>
        </a:p>
      </dgm:t>
    </dgm:pt>
    <dgm:pt modelId="{5997D736-9864-4EED-B8AD-1849A7C9ED63}">
      <dgm:prSet/>
      <dgm:spPr/>
      <dgm:t>
        <a:bodyPr/>
        <a:lstStyle/>
        <a:p>
          <a:r>
            <a:rPr lang="en-US"/>
            <a:t>2.</a:t>
          </a:r>
          <a:r>
            <a:rPr lang="zh-CN"/>
            <a:t>输入文件名称</a:t>
          </a:r>
        </a:p>
      </dgm:t>
    </dgm:pt>
    <dgm:pt modelId="{FFC97201-8235-4FD5-9B3A-2367E69375CF}" type="parTrans" cxnId="{190268DE-DA13-4B59-9350-D08F5D9B29F1}">
      <dgm:prSet/>
      <dgm:spPr/>
      <dgm:t>
        <a:bodyPr/>
        <a:lstStyle/>
        <a:p>
          <a:endParaRPr lang="zh-CN" altLang="en-US"/>
        </a:p>
      </dgm:t>
    </dgm:pt>
    <dgm:pt modelId="{D1FEDE43-6BE8-4BB2-B056-CBCE5146DAEC}" type="sibTrans" cxnId="{190268DE-DA13-4B59-9350-D08F5D9B29F1}">
      <dgm:prSet/>
      <dgm:spPr/>
      <dgm:t>
        <a:bodyPr/>
        <a:lstStyle/>
        <a:p>
          <a:endParaRPr lang="zh-CN" altLang="en-US"/>
        </a:p>
      </dgm:t>
    </dgm:pt>
    <dgm:pt modelId="{EE60B89D-18C3-4BEA-B0DF-8BC18551B374}">
      <dgm:prSet/>
      <dgm:spPr/>
      <dgm:t>
        <a:bodyPr/>
        <a:lstStyle/>
        <a:p>
          <a:r>
            <a:rPr lang="en-US" dirty="0"/>
            <a:t>-</a:t>
          </a:r>
          <a:r>
            <a:rPr lang="zh-CN" dirty="0"/>
            <a:t>希望绘制生存分析曲线</a:t>
          </a:r>
        </a:p>
      </dgm:t>
    </dgm:pt>
    <dgm:pt modelId="{5825C439-F0BC-4EF1-AB4C-F56201D3A46D}" type="parTrans" cxnId="{2FA2C9A2-2772-413C-B11B-A26F27A7F4E7}">
      <dgm:prSet/>
      <dgm:spPr/>
      <dgm:t>
        <a:bodyPr/>
        <a:lstStyle/>
        <a:p>
          <a:endParaRPr lang="zh-CN" altLang="en-US"/>
        </a:p>
      </dgm:t>
    </dgm:pt>
    <dgm:pt modelId="{896EA1B5-A19F-4BE1-9FEA-8684D28B4207}" type="sibTrans" cxnId="{2FA2C9A2-2772-413C-B11B-A26F27A7F4E7}">
      <dgm:prSet/>
      <dgm:spPr/>
      <dgm:t>
        <a:bodyPr/>
        <a:lstStyle/>
        <a:p>
          <a:endParaRPr lang="zh-CN" altLang="en-US"/>
        </a:p>
      </dgm:t>
    </dgm:pt>
    <dgm:pt modelId="{3A2C4937-2AE0-498C-9B4A-105E08B0790D}">
      <dgm:prSet/>
      <dgm:spPr/>
      <dgm:t>
        <a:bodyPr/>
        <a:lstStyle/>
        <a:p>
          <a:r>
            <a:rPr lang="en-US" dirty="0"/>
            <a:t>Duration </a:t>
          </a:r>
          <a:r>
            <a:rPr lang="en-US" dirty="0" err="1"/>
            <a:t>Coloun</a:t>
          </a:r>
          <a:r>
            <a:rPr lang="en-US" dirty="0"/>
            <a:t>-</a:t>
          </a:r>
          <a:r>
            <a:rPr lang="zh-CN" dirty="0"/>
            <a:t>时间，在生存分析</a:t>
          </a:r>
          <a:r>
            <a:rPr lang="en-US" dirty="0"/>
            <a:t>csv</a:t>
          </a:r>
          <a:r>
            <a:rPr lang="zh-CN" dirty="0"/>
            <a:t>文件中常用</a:t>
          </a:r>
          <a:r>
            <a:rPr lang="en-US" dirty="0"/>
            <a:t>time</a:t>
          </a:r>
          <a:r>
            <a:rPr lang="zh-CN" dirty="0"/>
            <a:t>表示</a:t>
          </a:r>
        </a:p>
      </dgm:t>
    </dgm:pt>
    <dgm:pt modelId="{1B7DB3AF-BBC8-42C6-AA20-92FF85F573D9}" type="parTrans" cxnId="{DEDD2CF1-1C67-4D55-B1D2-F0FC1771B457}">
      <dgm:prSet/>
      <dgm:spPr/>
      <dgm:t>
        <a:bodyPr/>
        <a:lstStyle/>
        <a:p>
          <a:endParaRPr lang="zh-CN" altLang="en-US"/>
        </a:p>
      </dgm:t>
    </dgm:pt>
    <dgm:pt modelId="{57E60162-5EAF-482C-8924-211FF54E47C9}" type="sibTrans" cxnId="{DEDD2CF1-1C67-4D55-B1D2-F0FC1771B457}">
      <dgm:prSet/>
      <dgm:spPr/>
      <dgm:t>
        <a:bodyPr/>
        <a:lstStyle/>
        <a:p>
          <a:endParaRPr lang="zh-CN" altLang="en-US"/>
        </a:p>
      </dgm:t>
    </dgm:pt>
    <dgm:pt modelId="{9B3DD455-0C49-4103-B25F-74F83D396E17}">
      <dgm:prSet/>
      <dgm:spPr/>
      <dgm:t>
        <a:bodyPr/>
        <a:lstStyle/>
        <a:p>
          <a:r>
            <a:rPr lang="en-US"/>
            <a:t>Event Colomn-</a:t>
          </a:r>
          <a:r>
            <a:rPr lang="zh-CN"/>
            <a:t>表示阴性（存活）或阳性（死亡），请保证这一排的</a:t>
          </a:r>
          <a:r>
            <a:rPr lang="en-US"/>
            <a:t>csv</a:t>
          </a:r>
          <a:r>
            <a:rPr lang="zh-CN"/>
            <a:t>文件以数字</a:t>
          </a:r>
          <a:r>
            <a:rPr lang="en-US"/>
            <a:t>0</a:t>
          </a:r>
          <a:r>
            <a:rPr lang="zh-CN"/>
            <a:t>和</a:t>
          </a:r>
          <a:r>
            <a:rPr lang="en-US"/>
            <a:t>1</a:t>
          </a:r>
          <a:r>
            <a:rPr lang="zh-CN"/>
            <a:t>来表示存活和死亡。</a:t>
          </a:r>
        </a:p>
      </dgm:t>
    </dgm:pt>
    <dgm:pt modelId="{35138DFA-1092-4CB8-8B68-AAC12BE987E3}" type="parTrans" cxnId="{CE4C14F8-2C6F-4242-9F70-396290B3FBBA}">
      <dgm:prSet/>
      <dgm:spPr/>
      <dgm:t>
        <a:bodyPr/>
        <a:lstStyle/>
        <a:p>
          <a:endParaRPr lang="zh-CN" altLang="en-US"/>
        </a:p>
      </dgm:t>
    </dgm:pt>
    <dgm:pt modelId="{A83FF658-76B7-4E89-AA93-403B6A64E8AB}" type="sibTrans" cxnId="{CE4C14F8-2C6F-4242-9F70-396290B3FBBA}">
      <dgm:prSet/>
      <dgm:spPr/>
      <dgm:t>
        <a:bodyPr/>
        <a:lstStyle/>
        <a:p>
          <a:endParaRPr lang="zh-CN" altLang="en-US"/>
        </a:p>
      </dgm:t>
    </dgm:pt>
    <dgm:pt modelId="{34CB1D10-5C50-40BE-8FCD-BD3684994CF0}">
      <dgm:prSet/>
      <dgm:spPr/>
      <dgm:t>
        <a:bodyPr/>
        <a:lstStyle/>
        <a:p>
          <a:r>
            <a:rPr lang="en-US"/>
            <a:t>Gender Column-</a:t>
          </a:r>
          <a:r>
            <a:rPr lang="zh-CN"/>
            <a:t>性别，请保证性别以</a:t>
          </a:r>
          <a:r>
            <a:rPr lang="en-US"/>
            <a:t>1</a:t>
          </a:r>
          <a:r>
            <a:rPr lang="zh-CN"/>
            <a:t>或</a:t>
          </a:r>
          <a:r>
            <a:rPr lang="en-US"/>
            <a:t>2</a:t>
          </a:r>
          <a:r>
            <a:rPr lang="zh-CN"/>
            <a:t>表示男性</a:t>
          </a:r>
          <a:r>
            <a:rPr lang="en-US"/>
            <a:t>/</a:t>
          </a:r>
          <a:r>
            <a:rPr lang="zh-CN"/>
            <a:t>女性</a:t>
          </a:r>
        </a:p>
      </dgm:t>
    </dgm:pt>
    <dgm:pt modelId="{AD9DBC65-9CEE-4D1D-B6AB-BAE2B33CD959}" type="parTrans" cxnId="{0215BAA6-CE17-4DC5-A587-1DD70B16F802}">
      <dgm:prSet/>
      <dgm:spPr/>
      <dgm:t>
        <a:bodyPr/>
        <a:lstStyle/>
        <a:p>
          <a:endParaRPr lang="zh-CN" altLang="en-US"/>
        </a:p>
      </dgm:t>
    </dgm:pt>
    <dgm:pt modelId="{2ABE0090-8013-42D2-B100-6613E318F931}" type="sibTrans" cxnId="{0215BAA6-CE17-4DC5-A587-1DD70B16F802}">
      <dgm:prSet/>
      <dgm:spPr/>
      <dgm:t>
        <a:bodyPr/>
        <a:lstStyle/>
        <a:p>
          <a:endParaRPr lang="zh-CN" altLang="en-US"/>
        </a:p>
      </dgm:t>
    </dgm:pt>
    <dgm:pt modelId="{B9439174-9054-49B6-924B-E850B49A8301}">
      <dgm:prSet/>
      <dgm:spPr/>
      <dgm:t>
        <a:bodyPr/>
        <a:lstStyle/>
        <a:p>
          <a:r>
            <a:rPr lang="en-US"/>
            <a:t>Age Column-</a:t>
          </a:r>
          <a:r>
            <a:rPr lang="zh-CN"/>
            <a:t>年龄，请保证年龄是正整数。</a:t>
          </a:r>
        </a:p>
      </dgm:t>
    </dgm:pt>
    <dgm:pt modelId="{86D4F5C4-F500-45EE-880B-751A02237FC8}" type="parTrans" cxnId="{8763E9BE-9A42-41AA-894C-540CB5F7E281}">
      <dgm:prSet/>
      <dgm:spPr/>
      <dgm:t>
        <a:bodyPr/>
        <a:lstStyle/>
        <a:p>
          <a:endParaRPr lang="zh-CN" altLang="en-US"/>
        </a:p>
      </dgm:t>
    </dgm:pt>
    <dgm:pt modelId="{CE0AB4C6-2EFA-42EC-8F36-28259203BE31}" type="sibTrans" cxnId="{8763E9BE-9A42-41AA-894C-540CB5F7E281}">
      <dgm:prSet/>
      <dgm:spPr/>
      <dgm:t>
        <a:bodyPr/>
        <a:lstStyle/>
        <a:p>
          <a:endParaRPr lang="zh-CN" altLang="en-US"/>
        </a:p>
      </dgm:t>
    </dgm:pt>
    <dgm:pt modelId="{05BBA02D-0A39-4316-8D07-43170EDC5C97}">
      <dgm:prSet/>
      <dgm:spPr/>
      <dgm:t>
        <a:bodyPr/>
        <a:lstStyle/>
        <a:p>
          <a:r>
            <a:rPr lang="zh-CN"/>
            <a:t>选择</a:t>
          </a:r>
          <a:r>
            <a:rPr lang="en-US"/>
            <a:t>Analysis Method:</a:t>
          </a:r>
          <a:r>
            <a:rPr lang="zh-CN"/>
            <a:t>包括 </a:t>
          </a:r>
          <a:r>
            <a:rPr lang="en-US"/>
            <a:t>Kaplan-Meier </a:t>
          </a:r>
          <a:r>
            <a:rPr lang="zh-CN"/>
            <a:t>方法 和 </a:t>
          </a:r>
          <a:r>
            <a:rPr lang="en-US"/>
            <a:t>Nelson-Aaron </a:t>
          </a:r>
          <a:r>
            <a:rPr lang="zh-CN"/>
            <a:t>方法。</a:t>
          </a:r>
        </a:p>
      </dgm:t>
    </dgm:pt>
    <dgm:pt modelId="{20BBE929-ADFB-438B-82BC-6B5CA5D4341D}" type="parTrans" cxnId="{CCFC03E6-7073-4B6B-A807-E7D7903C689E}">
      <dgm:prSet/>
      <dgm:spPr/>
      <dgm:t>
        <a:bodyPr/>
        <a:lstStyle/>
        <a:p>
          <a:endParaRPr lang="zh-CN" altLang="en-US"/>
        </a:p>
      </dgm:t>
    </dgm:pt>
    <dgm:pt modelId="{51196C26-1E89-4316-8A7E-57B9A99ED473}" type="sibTrans" cxnId="{CCFC03E6-7073-4B6B-A807-E7D7903C689E}">
      <dgm:prSet/>
      <dgm:spPr/>
      <dgm:t>
        <a:bodyPr/>
        <a:lstStyle/>
        <a:p>
          <a:endParaRPr lang="zh-CN" altLang="en-US"/>
        </a:p>
      </dgm:t>
    </dgm:pt>
    <dgm:pt modelId="{9822083B-56EA-4F67-834A-C855F1C51196}">
      <dgm:prSet/>
      <dgm:spPr/>
      <dgm:t>
        <a:bodyPr/>
        <a:lstStyle/>
        <a:p>
          <a:r>
            <a:rPr lang="zh-CN"/>
            <a:t>选择</a:t>
          </a:r>
          <a:r>
            <a:rPr lang="en-US"/>
            <a:t>Group By</a:t>
          </a:r>
          <a:r>
            <a:rPr lang="zh-CN"/>
            <a:t>：包括 </a:t>
          </a:r>
          <a:r>
            <a:rPr lang="en-US"/>
            <a:t>Age </a:t>
          </a:r>
          <a:r>
            <a:rPr lang="zh-CN"/>
            <a:t>和 </a:t>
          </a:r>
          <a:r>
            <a:rPr lang="en-US"/>
            <a:t>Gender</a:t>
          </a:r>
          <a:endParaRPr lang="zh-CN"/>
        </a:p>
      </dgm:t>
    </dgm:pt>
    <dgm:pt modelId="{55877EC7-4795-487D-BE60-83B52902B9B4}" type="parTrans" cxnId="{64E87FCA-D9C0-40A3-AF8E-632F30ED0264}">
      <dgm:prSet/>
      <dgm:spPr/>
      <dgm:t>
        <a:bodyPr/>
        <a:lstStyle/>
        <a:p>
          <a:endParaRPr lang="zh-CN" altLang="en-US"/>
        </a:p>
      </dgm:t>
    </dgm:pt>
    <dgm:pt modelId="{01AC3F6D-B7E3-4933-B07F-4918088E5D73}" type="sibTrans" cxnId="{64E87FCA-D9C0-40A3-AF8E-632F30ED0264}">
      <dgm:prSet/>
      <dgm:spPr/>
      <dgm:t>
        <a:bodyPr/>
        <a:lstStyle/>
        <a:p>
          <a:endParaRPr lang="zh-CN" altLang="en-US"/>
        </a:p>
      </dgm:t>
    </dgm:pt>
    <dgm:pt modelId="{6F5CBB8B-51DD-4D32-8555-44AF972ED92F}">
      <dgm:prSet/>
      <dgm:spPr/>
      <dgm:t>
        <a:bodyPr/>
        <a:lstStyle/>
        <a:p>
          <a:r>
            <a:rPr lang="zh-CN"/>
            <a:t>点击</a:t>
          </a:r>
          <a:r>
            <a:rPr lang="en-US"/>
            <a:t>Perform Analysis</a:t>
          </a:r>
          <a:r>
            <a:rPr lang="zh-CN"/>
            <a:t>以生成图标</a:t>
          </a:r>
        </a:p>
      </dgm:t>
    </dgm:pt>
    <dgm:pt modelId="{59CADC55-DDC0-4264-896A-1A651561DB9D}" type="parTrans" cxnId="{9162DEE2-3390-4284-868D-D394222D5CFC}">
      <dgm:prSet/>
      <dgm:spPr/>
      <dgm:t>
        <a:bodyPr/>
        <a:lstStyle/>
        <a:p>
          <a:endParaRPr lang="zh-CN" altLang="en-US"/>
        </a:p>
      </dgm:t>
    </dgm:pt>
    <dgm:pt modelId="{B5CB12EE-4657-4EC6-9A0B-3F6AFBEAB8F4}" type="sibTrans" cxnId="{9162DEE2-3390-4284-868D-D394222D5CFC}">
      <dgm:prSet/>
      <dgm:spPr/>
      <dgm:t>
        <a:bodyPr/>
        <a:lstStyle/>
        <a:p>
          <a:endParaRPr lang="zh-CN" altLang="en-US"/>
        </a:p>
      </dgm:t>
    </dgm:pt>
    <dgm:pt modelId="{FEF0D10C-27E3-473E-88F0-93C2C1FD544D}">
      <dgm:prSet/>
      <dgm:spPr/>
      <dgm:t>
        <a:bodyPr/>
        <a:lstStyle/>
        <a:p>
          <a:r>
            <a:rPr lang="en-US"/>
            <a:t>-</a:t>
          </a:r>
          <a:r>
            <a:rPr lang="zh-CN"/>
            <a:t>希望统计表格某列的数据</a:t>
          </a:r>
        </a:p>
      </dgm:t>
    </dgm:pt>
    <dgm:pt modelId="{1D866A6E-9A10-4F3F-94FC-2F6063F872B1}" type="parTrans" cxnId="{876651DE-96A1-4CAE-97A6-E52DDFF2D951}">
      <dgm:prSet/>
      <dgm:spPr/>
      <dgm:t>
        <a:bodyPr/>
        <a:lstStyle/>
        <a:p>
          <a:endParaRPr lang="zh-CN" altLang="en-US"/>
        </a:p>
      </dgm:t>
    </dgm:pt>
    <dgm:pt modelId="{88AC2570-7E19-4DBC-B3E4-FE0BECB791C5}" type="sibTrans" cxnId="{876651DE-96A1-4CAE-97A6-E52DDFF2D951}">
      <dgm:prSet/>
      <dgm:spPr/>
      <dgm:t>
        <a:bodyPr/>
        <a:lstStyle/>
        <a:p>
          <a:endParaRPr lang="zh-CN" altLang="en-US"/>
        </a:p>
      </dgm:t>
    </dgm:pt>
    <dgm:pt modelId="{0E276BCA-FAD5-4BCE-A665-F2A108CFD377}">
      <dgm:prSet/>
      <dgm:spPr/>
      <dgm:t>
        <a:bodyPr/>
        <a:lstStyle/>
        <a:p>
          <a:r>
            <a:rPr lang="zh-CN"/>
            <a:t>*请保证该列仅有数字和</a:t>
          </a:r>
          <a:r>
            <a:rPr lang="en-US"/>
            <a:t>NA</a:t>
          </a:r>
          <a:endParaRPr lang="zh-CN"/>
        </a:p>
      </dgm:t>
    </dgm:pt>
    <dgm:pt modelId="{AF7FC763-EEBB-4147-94ED-9E5212838640}" type="parTrans" cxnId="{26BD86A8-3739-4FA6-9A30-EB5074A80BFC}">
      <dgm:prSet/>
      <dgm:spPr/>
      <dgm:t>
        <a:bodyPr/>
        <a:lstStyle/>
        <a:p>
          <a:endParaRPr lang="zh-CN" altLang="en-US"/>
        </a:p>
      </dgm:t>
    </dgm:pt>
    <dgm:pt modelId="{EE3B9184-B29C-4756-AFBD-6AA4C7FA5C10}" type="sibTrans" cxnId="{26BD86A8-3739-4FA6-9A30-EB5074A80BFC}">
      <dgm:prSet/>
      <dgm:spPr/>
      <dgm:t>
        <a:bodyPr/>
        <a:lstStyle/>
        <a:p>
          <a:endParaRPr lang="zh-CN" altLang="en-US"/>
        </a:p>
      </dgm:t>
    </dgm:pt>
    <dgm:pt modelId="{C54CE24A-7F17-4D95-920E-49035905056C}">
      <dgm:prSet/>
      <dgm:spPr/>
      <dgm:t>
        <a:bodyPr/>
        <a:lstStyle/>
        <a:p>
          <a:r>
            <a:rPr lang="zh-CN"/>
            <a:t>在 </a:t>
          </a:r>
          <a:r>
            <a:rPr lang="en-US"/>
            <a:t>Select Attribute </a:t>
          </a:r>
          <a:r>
            <a:rPr lang="zh-CN"/>
            <a:t>栏输入想要统计的列</a:t>
          </a:r>
        </a:p>
      </dgm:t>
    </dgm:pt>
    <dgm:pt modelId="{D4BCA30E-98E8-40DA-8A65-D2F30ABD43F6}" type="parTrans" cxnId="{C77B3059-251E-4EB8-91DE-C6EBF0060196}">
      <dgm:prSet/>
      <dgm:spPr/>
      <dgm:t>
        <a:bodyPr/>
        <a:lstStyle/>
        <a:p>
          <a:endParaRPr lang="zh-CN" altLang="en-US"/>
        </a:p>
      </dgm:t>
    </dgm:pt>
    <dgm:pt modelId="{3D5977B6-A31F-4E69-93EE-6368EDFE9177}" type="sibTrans" cxnId="{C77B3059-251E-4EB8-91DE-C6EBF0060196}">
      <dgm:prSet/>
      <dgm:spPr/>
      <dgm:t>
        <a:bodyPr/>
        <a:lstStyle/>
        <a:p>
          <a:endParaRPr lang="zh-CN" altLang="en-US"/>
        </a:p>
      </dgm:t>
    </dgm:pt>
    <dgm:pt modelId="{103C5D5F-1782-42AD-9629-0E70735E55ED}">
      <dgm:prSet/>
      <dgm:spPr/>
      <dgm:t>
        <a:bodyPr/>
        <a:lstStyle/>
        <a:p>
          <a:r>
            <a:rPr lang="zh-CN"/>
            <a:t>点击 </a:t>
          </a:r>
          <a:r>
            <a:rPr lang="en-US"/>
            <a:t>Perform Statistics </a:t>
          </a:r>
          <a:r>
            <a:rPr lang="zh-CN"/>
            <a:t>以生成显示统计信息的对话框</a:t>
          </a:r>
        </a:p>
      </dgm:t>
    </dgm:pt>
    <dgm:pt modelId="{EDC741ED-86C4-4D0B-B8C1-CEA64A589E35}" type="parTrans" cxnId="{26412A2E-2665-4046-A5D2-0610C67DB7E1}">
      <dgm:prSet/>
      <dgm:spPr/>
      <dgm:t>
        <a:bodyPr/>
        <a:lstStyle/>
        <a:p>
          <a:endParaRPr lang="zh-CN" altLang="en-US"/>
        </a:p>
      </dgm:t>
    </dgm:pt>
    <dgm:pt modelId="{F36F717F-6DC3-4C14-81D1-3F097C821ADB}" type="sibTrans" cxnId="{26412A2E-2665-4046-A5D2-0610C67DB7E1}">
      <dgm:prSet/>
      <dgm:spPr/>
      <dgm:t>
        <a:bodyPr/>
        <a:lstStyle/>
        <a:p>
          <a:endParaRPr lang="zh-CN" altLang="en-US"/>
        </a:p>
      </dgm:t>
    </dgm:pt>
    <dgm:pt modelId="{6B415759-645B-48DD-B266-D831A8D48439}">
      <dgm:prSet/>
      <dgm:spPr/>
      <dgm:t>
        <a:bodyPr/>
        <a:lstStyle/>
        <a:p>
          <a:r>
            <a:rPr lang="zh-CN" dirty="0"/>
            <a:t>输入</a:t>
          </a:r>
          <a:r>
            <a:rPr lang="en-US" dirty="0"/>
            <a:t>:</a:t>
          </a:r>
          <a:endParaRPr lang="zh-CN" dirty="0"/>
        </a:p>
      </dgm:t>
    </dgm:pt>
    <dgm:pt modelId="{BE5EFA22-2384-457C-A632-FDDF81D30829}" type="parTrans" cxnId="{5D685F54-2913-49BC-A8FF-74EF4CEB94F4}">
      <dgm:prSet/>
      <dgm:spPr/>
      <dgm:t>
        <a:bodyPr/>
        <a:lstStyle/>
        <a:p>
          <a:endParaRPr lang="zh-CN" altLang="en-US"/>
        </a:p>
      </dgm:t>
    </dgm:pt>
    <dgm:pt modelId="{3385B12B-CBA9-40DE-8C8E-F9101A0A0F79}" type="sibTrans" cxnId="{5D685F54-2913-49BC-A8FF-74EF4CEB94F4}">
      <dgm:prSet/>
      <dgm:spPr/>
      <dgm:t>
        <a:bodyPr/>
        <a:lstStyle/>
        <a:p>
          <a:endParaRPr lang="zh-CN" altLang="en-US"/>
        </a:p>
      </dgm:t>
    </dgm:pt>
    <dgm:pt modelId="{539D6294-C57C-4F9D-B2D6-3E9FA87C13F9}" type="pres">
      <dgm:prSet presAssocID="{2576C35F-551B-4AC3-9C6E-B37426912405}" presName="Name0" presStyleCnt="0">
        <dgm:presLayoutVars>
          <dgm:dir/>
          <dgm:resizeHandles val="exact"/>
        </dgm:presLayoutVars>
      </dgm:prSet>
      <dgm:spPr/>
    </dgm:pt>
    <dgm:pt modelId="{793E2469-E16E-4EE4-B950-1AEE4D9882FB}" type="pres">
      <dgm:prSet presAssocID="{1B521B28-8871-4AA5-A7B3-EEEBF16A55E1}" presName="node" presStyleLbl="node1" presStyleIdx="0" presStyleCnt="16">
        <dgm:presLayoutVars>
          <dgm:bulletEnabled val="1"/>
        </dgm:presLayoutVars>
      </dgm:prSet>
      <dgm:spPr/>
    </dgm:pt>
    <dgm:pt modelId="{1426B158-F64B-47FF-8F7A-2D909B3AB966}" type="pres">
      <dgm:prSet presAssocID="{BAC1A916-1EA8-4229-BCEF-8FB0DB634B4B}" presName="sibTrans" presStyleLbl="sibTrans1D1" presStyleIdx="0" presStyleCnt="15"/>
      <dgm:spPr/>
    </dgm:pt>
    <dgm:pt modelId="{292D2EDC-C9F3-4FB5-8701-D27CAC3261AB}" type="pres">
      <dgm:prSet presAssocID="{BAC1A916-1EA8-4229-BCEF-8FB0DB634B4B}" presName="connectorText" presStyleLbl="sibTrans1D1" presStyleIdx="0" presStyleCnt="15"/>
      <dgm:spPr/>
    </dgm:pt>
    <dgm:pt modelId="{715FA21F-AF3B-46F6-990D-C5CAA4962B49}" type="pres">
      <dgm:prSet presAssocID="{ADED6BB8-2A23-427B-8658-B22A7D2D7CB4}" presName="node" presStyleLbl="node1" presStyleIdx="1" presStyleCnt="16">
        <dgm:presLayoutVars>
          <dgm:bulletEnabled val="1"/>
        </dgm:presLayoutVars>
      </dgm:prSet>
      <dgm:spPr/>
    </dgm:pt>
    <dgm:pt modelId="{082941F2-6E57-4415-8F89-5B65D38A78A0}" type="pres">
      <dgm:prSet presAssocID="{1EF5EF15-EDB5-4668-B9C7-5A4A7EC74E5E}" presName="sibTrans" presStyleLbl="sibTrans1D1" presStyleIdx="1" presStyleCnt="15"/>
      <dgm:spPr/>
    </dgm:pt>
    <dgm:pt modelId="{88011FD7-5E57-4F73-A97A-9D5FC56B7EBD}" type="pres">
      <dgm:prSet presAssocID="{1EF5EF15-EDB5-4668-B9C7-5A4A7EC74E5E}" presName="connectorText" presStyleLbl="sibTrans1D1" presStyleIdx="1" presStyleCnt="15"/>
      <dgm:spPr/>
    </dgm:pt>
    <dgm:pt modelId="{1A200C94-A554-4BCC-AB5A-9424CFC9B40E}" type="pres">
      <dgm:prSet presAssocID="{5997D736-9864-4EED-B8AD-1849A7C9ED63}" presName="node" presStyleLbl="node1" presStyleIdx="2" presStyleCnt="16">
        <dgm:presLayoutVars>
          <dgm:bulletEnabled val="1"/>
        </dgm:presLayoutVars>
      </dgm:prSet>
      <dgm:spPr/>
    </dgm:pt>
    <dgm:pt modelId="{C44A9F81-B30F-4C70-B24D-461C568D4BF4}" type="pres">
      <dgm:prSet presAssocID="{D1FEDE43-6BE8-4BB2-B056-CBCE5146DAEC}" presName="sibTrans" presStyleLbl="sibTrans1D1" presStyleIdx="2" presStyleCnt="15"/>
      <dgm:spPr/>
    </dgm:pt>
    <dgm:pt modelId="{9DBAF631-F07D-41F4-8121-7F0880D2B146}" type="pres">
      <dgm:prSet presAssocID="{D1FEDE43-6BE8-4BB2-B056-CBCE5146DAEC}" presName="connectorText" presStyleLbl="sibTrans1D1" presStyleIdx="2" presStyleCnt="15"/>
      <dgm:spPr/>
    </dgm:pt>
    <dgm:pt modelId="{BC95E719-66C6-424B-8D94-85E71C02B0F3}" type="pres">
      <dgm:prSet presAssocID="{EE60B89D-18C3-4BEA-B0DF-8BC18551B374}" presName="node" presStyleLbl="node1" presStyleIdx="3" presStyleCnt="16">
        <dgm:presLayoutVars>
          <dgm:bulletEnabled val="1"/>
        </dgm:presLayoutVars>
      </dgm:prSet>
      <dgm:spPr/>
    </dgm:pt>
    <dgm:pt modelId="{1C0A5E2C-E50B-4362-B0E7-576873EB8EDD}" type="pres">
      <dgm:prSet presAssocID="{896EA1B5-A19F-4BE1-9FEA-8684D28B4207}" presName="sibTrans" presStyleLbl="sibTrans1D1" presStyleIdx="3" presStyleCnt="15"/>
      <dgm:spPr/>
    </dgm:pt>
    <dgm:pt modelId="{3DEA9173-B961-4451-8557-B2F631D13C78}" type="pres">
      <dgm:prSet presAssocID="{896EA1B5-A19F-4BE1-9FEA-8684D28B4207}" presName="connectorText" presStyleLbl="sibTrans1D1" presStyleIdx="3" presStyleCnt="15"/>
      <dgm:spPr/>
    </dgm:pt>
    <dgm:pt modelId="{0DE15A45-C574-4B5A-98D2-921B518A1F67}" type="pres">
      <dgm:prSet presAssocID="{6B415759-645B-48DD-B266-D831A8D48439}" presName="node" presStyleLbl="node1" presStyleIdx="4" presStyleCnt="16">
        <dgm:presLayoutVars>
          <dgm:bulletEnabled val="1"/>
        </dgm:presLayoutVars>
      </dgm:prSet>
      <dgm:spPr/>
    </dgm:pt>
    <dgm:pt modelId="{7E5FA918-4210-41B7-8D5B-66D06A47422F}" type="pres">
      <dgm:prSet presAssocID="{3385B12B-CBA9-40DE-8C8E-F9101A0A0F79}" presName="sibTrans" presStyleLbl="sibTrans1D1" presStyleIdx="4" presStyleCnt="15"/>
      <dgm:spPr/>
    </dgm:pt>
    <dgm:pt modelId="{3E522B1E-08E4-4E44-BB54-E06E73541681}" type="pres">
      <dgm:prSet presAssocID="{3385B12B-CBA9-40DE-8C8E-F9101A0A0F79}" presName="connectorText" presStyleLbl="sibTrans1D1" presStyleIdx="4" presStyleCnt="15"/>
      <dgm:spPr/>
    </dgm:pt>
    <dgm:pt modelId="{CAFA99C5-5381-422E-B052-022EE07FB030}" type="pres">
      <dgm:prSet presAssocID="{3A2C4937-2AE0-498C-9B4A-105E08B0790D}" presName="node" presStyleLbl="node1" presStyleIdx="5" presStyleCnt="16">
        <dgm:presLayoutVars>
          <dgm:bulletEnabled val="1"/>
        </dgm:presLayoutVars>
      </dgm:prSet>
      <dgm:spPr/>
    </dgm:pt>
    <dgm:pt modelId="{D92D3506-DEFE-461E-A312-81B582673EEE}" type="pres">
      <dgm:prSet presAssocID="{57E60162-5EAF-482C-8924-211FF54E47C9}" presName="sibTrans" presStyleLbl="sibTrans1D1" presStyleIdx="5" presStyleCnt="15"/>
      <dgm:spPr/>
    </dgm:pt>
    <dgm:pt modelId="{27C19284-3432-4151-AC5B-0923C73459DC}" type="pres">
      <dgm:prSet presAssocID="{57E60162-5EAF-482C-8924-211FF54E47C9}" presName="connectorText" presStyleLbl="sibTrans1D1" presStyleIdx="5" presStyleCnt="15"/>
      <dgm:spPr/>
    </dgm:pt>
    <dgm:pt modelId="{F4C09702-2420-4F62-A9F4-E3B8ED122E12}" type="pres">
      <dgm:prSet presAssocID="{9B3DD455-0C49-4103-B25F-74F83D396E17}" presName="node" presStyleLbl="node1" presStyleIdx="6" presStyleCnt="16">
        <dgm:presLayoutVars>
          <dgm:bulletEnabled val="1"/>
        </dgm:presLayoutVars>
      </dgm:prSet>
      <dgm:spPr/>
    </dgm:pt>
    <dgm:pt modelId="{22397D1B-03CF-4A36-A895-B171D05E597A}" type="pres">
      <dgm:prSet presAssocID="{A83FF658-76B7-4E89-AA93-403B6A64E8AB}" presName="sibTrans" presStyleLbl="sibTrans1D1" presStyleIdx="6" presStyleCnt="15"/>
      <dgm:spPr/>
    </dgm:pt>
    <dgm:pt modelId="{792C6CE8-2158-43DE-BAEE-7C3CD51F7344}" type="pres">
      <dgm:prSet presAssocID="{A83FF658-76B7-4E89-AA93-403B6A64E8AB}" presName="connectorText" presStyleLbl="sibTrans1D1" presStyleIdx="6" presStyleCnt="15"/>
      <dgm:spPr/>
    </dgm:pt>
    <dgm:pt modelId="{0B17A60D-A5CF-4EDB-BFD8-EFDC4E5C7586}" type="pres">
      <dgm:prSet presAssocID="{34CB1D10-5C50-40BE-8FCD-BD3684994CF0}" presName="node" presStyleLbl="node1" presStyleIdx="7" presStyleCnt="16">
        <dgm:presLayoutVars>
          <dgm:bulletEnabled val="1"/>
        </dgm:presLayoutVars>
      </dgm:prSet>
      <dgm:spPr/>
    </dgm:pt>
    <dgm:pt modelId="{C59A4EC5-2FCC-4AD6-AAEF-A9F26EBEEF35}" type="pres">
      <dgm:prSet presAssocID="{2ABE0090-8013-42D2-B100-6613E318F931}" presName="sibTrans" presStyleLbl="sibTrans1D1" presStyleIdx="7" presStyleCnt="15"/>
      <dgm:spPr/>
    </dgm:pt>
    <dgm:pt modelId="{84496E53-8113-4A19-BADF-C941703D1833}" type="pres">
      <dgm:prSet presAssocID="{2ABE0090-8013-42D2-B100-6613E318F931}" presName="connectorText" presStyleLbl="sibTrans1D1" presStyleIdx="7" presStyleCnt="15"/>
      <dgm:spPr/>
    </dgm:pt>
    <dgm:pt modelId="{A48B5EF0-15C3-49C8-9963-A865770F7664}" type="pres">
      <dgm:prSet presAssocID="{B9439174-9054-49B6-924B-E850B49A8301}" presName="node" presStyleLbl="node1" presStyleIdx="8" presStyleCnt="16">
        <dgm:presLayoutVars>
          <dgm:bulletEnabled val="1"/>
        </dgm:presLayoutVars>
      </dgm:prSet>
      <dgm:spPr/>
    </dgm:pt>
    <dgm:pt modelId="{7DF4FA7E-999E-4248-A6D6-8A6936A57F14}" type="pres">
      <dgm:prSet presAssocID="{CE0AB4C6-2EFA-42EC-8F36-28259203BE31}" presName="sibTrans" presStyleLbl="sibTrans1D1" presStyleIdx="8" presStyleCnt="15"/>
      <dgm:spPr/>
    </dgm:pt>
    <dgm:pt modelId="{DDBBCD56-0E73-41A9-8900-D26E9B2FF5BD}" type="pres">
      <dgm:prSet presAssocID="{CE0AB4C6-2EFA-42EC-8F36-28259203BE31}" presName="connectorText" presStyleLbl="sibTrans1D1" presStyleIdx="8" presStyleCnt="15"/>
      <dgm:spPr/>
    </dgm:pt>
    <dgm:pt modelId="{9A761333-0728-4A35-989A-A2DEA3C67596}" type="pres">
      <dgm:prSet presAssocID="{05BBA02D-0A39-4316-8D07-43170EDC5C97}" presName="node" presStyleLbl="node1" presStyleIdx="9" presStyleCnt="16">
        <dgm:presLayoutVars>
          <dgm:bulletEnabled val="1"/>
        </dgm:presLayoutVars>
      </dgm:prSet>
      <dgm:spPr/>
    </dgm:pt>
    <dgm:pt modelId="{8B041E5D-F881-4D7A-B877-785ABA242909}" type="pres">
      <dgm:prSet presAssocID="{51196C26-1E89-4316-8A7E-57B9A99ED473}" presName="sibTrans" presStyleLbl="sibTrans1D1" presStyleIdx="9" presStyleCnt="15"/>
      <dgm:spPr/>
    </dgm:pt>
    <dgm:pt modelId="{084068FB-FD77-4189-8507-167B59C17B29}" type="pres">
      <dgm:prSet presAssocID="{51196C26-1E89-4316-8A7E-57B9A99ED473}" presName="connectorText" presStyleLbl="sibTrans1D1" presStyleIdx="9" presStyleCnt="15"/>
      <dgm:spPr/>
    </dgm:pt>
    <dgm:pt modelId="{414AF6D9-A706-4671-8338-21180F7AAAE5}" type="pres">
      <dgm:prSet presAssocID="{9822083B-56EA-4F67-834A-C855F1C51196}" presName="node" presStyleLbl="node1" presStyleIdx="10" presStyleCnt="16">
        <dgm:presLayoutVars>
          <dgm:bulletEnabled val="1"/>
        </dgm:presLayoutVars>
      </dgm:prSet>
      <dgm:spPr/>
    </dgm:pt>
    <dgm:pt modelId="{37F0548A-2B1C-4021-B0EB-499F690E6DAD}" type="pres">
      <dgm:prSet presAssocID="{01AC3F6D-B7E3-4933-B07F-4918088E5D73}" presName="sibTrans" presStyleLbl="sibTrans1D1" presStyleIdx="10" presStyleCnt="15"/>
      <dgm:spPr/>
    </dgm:pt>
    <dgm:pt modelId="{5234CDEB-5800-41E7-BFD2-8724F0C965EF}" type="pres">
      <dgm:prSet presAssocID="{01AC3F6D-B7E3-4933-B07F-4918088E5D73}" presName="connectorText" presStyleLbl="sibTrans1D1" presStyleIdx="10" presStyleCnt="15"/>
      <dgm:spPr/>
    </dgm:pt>
    <dgm:pt modelId="{97A01470-1FA8-4EB0-AA1D-8FBE331C744E}" type="pres">
      <dgm:prSet presAssocID="{6F5CBB8B-51DD-4D32-8555-44AF972ED92F}" presName="node" presStyleLbl="node1" presStyleIdx="11" presStyleCnt="16">
        <dgm:presLayoutVars>
          <dgm:bulletEnabled val="1"/>
        </dgm:presLayoutVars>
      </dgm:prSet>
      <dgm:spPr/>
    </dgm:pt>
    <dgm:pt modelId="{51367D1E-AA01-4CF8-83CC-E0BF9E93E90C}" type="pres">
      <dgm:prSet presAssocID="{B5CB12EE-4657-4EC6-9A0B-3F6AFBEAB8F4}" presName="sibTrans" presStyleLbl="sibTrans1D1" presStyleIdx="11" presStyleCnt="15"/>
      <dgm:spPr/>
    </dgm:pt>
    <dgm:pt modelId="{818068E3-8608-4890-A833-C6CBD4AD024A}" type="pres">
      <dgm:prSet presAssocID="{B5CB12EE-4657-4EC6-9A0B-3F6AFBEAB8F4}" presName="connectorText" presStyleLbl="sibTrans1D1" presStyleIdx="11" presStyleCnt="15"/>
      <dgm:spPr/>
    </dgm:pt>
    <dgm:pt modelId="{7C6E307C-3E6F-42BD-B8D7-CAB6223A8B12}" type="pres">
      <dgm:prSet presAssocID="{FEF0D10C-27E3-473E-88F0-93C2C1FD544D}" presName="node" presStyleLbl="node1" presStyleIdx="12" presStyleCnt="16">
        <dgm:presLayoutVars>
          <dgm:bulletEnabled val="1"/>
        </dgm:presLayoutVars>
      </dgm:prSet>
      <dgm:spPr/>
    </dgm:pt>
    <dgm:pt modelId="{461C4946-C5C6-4A37-A5D5-017F46DFD9C1}" type="pres">
      <dgm:prSet presAssocID="{88AC2570-7E19-4DBC-B3E4-FE0BECB791C5}" presName="sibTrans" presStyleLbl="sibTrans1D1" presStyleIdx="12" presStyleCnt="15"/>
      <dgm:spPr/>
    </dgm:pt>
    <dgm:pt modelId="{55BA95BF-4202-486C-B892-FEBD45232610}" type="pres">
      <dgm:prSet presAssocID="{88AC2570-7E19-4DBC-B3E4-FE0BECB791C5}" presName="connectorText" presStyleLbl="sibTrans1D1" presStyleIdx="12" presStyleCnt="15"/>
      <dgm:spPr/>
    </dgm:pt>
    <dgm:pt modelId="{DDD8F8B3-4B9A-4B65-AD2F-928034210D22}" type="pres">
      <dgm:prSet presAssocID="{0E276BCA-FAD5-4BCE-A665-F2A108CFD377}" presName="node" presStyleLbl="node1" presStyleIdx="13" presStyleCnt="16">
        <dgm:presLayoutVars>
          <dgm:bulletEnabled val="1"/>
        </dgm:presLayoutVars>
      </dgm:prSet>
      <dgm:spPr/>
    </dgm:pt>
    <dgm:pt modelId="{E65A7F79-872F-48C6-81D6-6B19B88337FE}" type="pres">
      <dgm:prSet presAssocID="{EE3B9184-B29C-4756-AFBD-6AA4C7FA5C10}" presName="sibTrans" presStyleLbl="sibTrans1D1" presStyleIdx="13" presStyleCnt="15"/>
      <dgm:spPr/>
    </dgm:pt>
    <dgm:pt modelId="{106A285C-66DE-4911-B8BC-6C8BBFFF4E2E}" type="pres">
      <dgm:prSet presAssocID="{EE3B9184-B29C-4756-AFBD-6AA4C7FA5C10}" presName="connectorText" presStyleLbl="sibTrans1D1" presStyleIdx="13" presStyleCnt="15"/>
      <dgm:spPr/>
    </dgm:pt>
    <dgm:pt modelId="{C5A5BFC2-DB95-4805-ADC6-4E9AE8CC6E0E}" type="pres">
      <dgm:prSet presAssocID="{C54CE24A-7F17-4D95-920E-49035905056C}" presName="node" presStyleLbl="node1" presStyleIdx="14" presStyleCnt="16">
        <dgm:presLayoutVars>
          <dgm:bulletEnabled val="1"/>
        </dgm:presLayoutVars>
      </dgm:prSet>
      <dgm:spPr/>
    </dgm:pt>
    <dgm:pt modelId="{E0093CDB-2CCB-4ECC-8765-0AA457E1086C}" type="pres">
      <dgm:prSet presAssocID="{3D5977B6-A31F-4E69-93EE-6368EDFE9177}" presName="sibTrans" presStyleLbl="sibTrans1D1" presStyleIdx="14" presStyleCnt="15"/>
      <dgm:spPr/>
    </dgm:pt>
    <dgm:pt modelId="{2A06521A-4EF4-46CF-9854-5743567D750B}" type="pres">
      <dgm:prSet presAssocID="{3D5977B6-A31F-4E69-93EE-6368EDFE9177}" presName="connectorText" presStyleLbl="sibTrans1D1" presStyleIdx="14" presStyleCnt="15"/>
      <dgm:spPr/>
    </dgm:pt>
    <dgm:pt modelId="{A6F8CA4A-3B2C-4492-9AA6-1D5478D9E86E}" type="pres">
      <dgm:prSet presAssocID="{103C5D5F-1782-42AD-9629-0E70735E55ED}" presName="node" presStyleLbl="node1" presStyleIdx="15" presStyleCnt="16">
        <dgm:presLayoutVars>
          <dgm:bulletEnabled val="1"/>
        </dgm:presLayoutVars>
      </dgm:prSet>
      <dgm:spPr/>
    </dgm:pt>
  </dgm:ptLst>
  <dgm:cxnLst>
    <dgm:cxn modelId="{27A48D04-4253-4595-9BAC-2EF79361C992}" type="presOf" srcId="{9822083B-56EA-4F67-834A-C855F1C51196}" destId="{414AF6D9-A706-4671-8338-21180F7AAAE5}" srcOrd="0" destOrd="0" presId="urn:microsoft.com/office/officeart/2005/8/layout/bProcess3"/>
    <dgm:cxn modelId="{4D0F7605-82FB-49A9-BCE3-D2D8FECE1731}" type="presOf" srcId="{05BBA02D-0A39-4316-8D07-43170EDC5C97}" destId="{9A761333-0728-4A35-989A-A2DEA3C67596}" srcOrd="0" destOrd="0" presId="urn:microsoft.com/office/officeart/2005/8/layout/bProcess3"/>
    <dgm:cxn modelId="{5DE10B0C-6F1E-4CE0-8B9C-FFBD5667B6D2}" type="presOf" srcId="{9B3DD455-0C49-4103-B25F-74F83D396E17}" destId="{F4C09702-2420-4F62-A9F4-E3B8ED122E12}" srcOrd="0" destOrd="0" presId="urn:microsoft.com/office/officeart/2005/8/layout/bProcess3"/>
    <dgm:cxn modelId="{F9A1A60F-8C3E-460C-8CA8-0EA989C02EE8}" type="presOf" srcId="{51196C26-1E89-4316-8A7E-57B9A99ED473}" destId="{084068FB-FD77-4189-8507-167B59C17B29}" srcOrd="1" destOrd="0" presId="urn:microsoft.com/office/officeart/2005/8/layout/bProcess3"/>
    <dgm:cxn modelId="{C69FF714-E59B-49C6-81C6-3BD92BB261FA}" type="presOf" srcId="{57E60162-5EAF-482C-8924-211FF54E47C9}" destId="{27C19284-3432-4151-AC5B-0923C73459DC}" srcOrd="1" destOrd="0" presId="urn:microsoft.com/office/officeart/2005/8/layout/bProcess3"/>
    <dgm:cxn modelId="{75FB6017-3744-4E3B-B685-97FF94E5FC23}" type="presOf" srcId="{B9439174-9054-49B6-924B-E850B49A8301}" destId="{A48B5EF0-15C3-49C8-9963-A865770F7664}" srcOrd="0" destOrd="0" presId="urn:microsoft.com/office/officeart/2005/8/layout/bProcess3"/>
    <dgm:cxn modelId="{21A35418-F1FD-4CC8-AB84-784C21E65A3D}" type="presOf" srcId="{0E276BCA-FAD5-4BCE-A665-F2A108CFD377}" destId="{DDD8F8B3-4B9A-4B65-AD2F-928034210D22}" srcOrd="0" destOrd="0" presId="urn:microsoft.com/office/officeart/2005/8/layout/bProcess3"/>
    <dgm:cxn modelId="{F07B3819-22DD-42BD-9B7B-EE6468344CA3}" type="presOf" srcId="{BAC1A916-1EA8-4229-BCEF-8FB0DB634B4B}" destId="{1426B158-F64B-47FF-8F7A-2D909B3AB966}" srcOrd="0" destOrd="0" presId="urn:microsoft.com/office/officeart/2005/8/layout/bProcess3"/>
    <dgm:cxn modelId="{7D4E5920-D70F-4D96-90C2-84B8A3ABDAF8}" type="presOf" srcId="{FEF0D10C-27E3-473E-88F0-93C2C1FD544D}" destId="{7C6E307C-3E6F-42BD-B8D7-CAB6223A8B12}" srcOrd="0" destOrd="0" presId="urn:microsoft.com/office/officeart/2005/8/layout/bProcess3"/>
    <dgm:cxn modelId="{71779623-B26A-4957-ADE2-9E08B1103606}" type="presOf" srcId="{ADED6BB8-2A23-427B-8658-B22A7D2D7CB4}" destId="{715FA21F-AF3B-46F6-990D-C5CAA4962B49}" srcOrd="0" destOrd="0" presId="urn:microsoft.com/office/officeart/2005/8/layout/bProcess3"/>
    <dgm:cxn modelId="{C4AE5C24-9E50-4548-886F-9E726CBE2021}" type="presOf" srcId="{2ABE0090-8013-42D2-B100-6613E318F931}" destId="{C59A4EC5-2FCC-4AD6-AAEF-A9F26EBEEF35}" srcOrd="0" destOrd="0" presId="urn:microsoft.com/office/officeart/2005/8/layout/bProcess3"/>
    <dgm:cxn modelId="{B276962A-8D42-4328-9166-B79A7089D510}" type="presOf" srcId="{51196C26-1E89-4316-8A7E-57B9A99ED473}" destId="{8B041E5D-F881-4D7A-B877-785ABA242909}" srcOrd="0" destOrd="0" presId="urn:microsoft.com/office/officeart/2005/8/layout/bProcess3"/>
    <dgm:cxn modelId="{8F879D2C-7D48-47ED-884C-E044869B180F}" srcId="{2576C35F-551B-4AC3-9C6E-B37426912405}" destId="{1B521B28-8871-4AA5-A7B3-EEEBF16A55E1}" srcOrd="0" destOrd="0" parTransId="{F98CCD17-7654-4A0F-A35A-F1C1DE98F7BE}" sibTransId="{BAC1A916-1EA8-4229-BCEF-8FB0DB634B4B}"/>
    <dgm:cxn modelId="{26412A2E-2665-4046-A5D2-0610C67DB7E1}" srcId="{2576C35F-551B-4AC3-9C6E-B37426912405}" destId="{103C5D5F-1782-42AD-9629-0E70735E55ED}" srcOrd="15" destOrd="0" parTransId="{EDC741ED-86C4-4D0B-B8C1-CEA64A589E35}" sibTransId="{F36F717F-6DC3-4C14-81D1-3F097C821ADB}"/>
    <dgm:cxn modelId="{925D0E34-1F55-4F54-90B6-E5E86115CC23}" type="presOf" srcId="{CE0AB4C6-2EFA-42EC-8F36-28259203BE31}" destId="{DDBBCD56-0E73-41A9-8900-D26E9B2FF5BD}" srcOrd="1" destOrd="0" presId="urn:microsoft.com/office/officeart/2005/8/layout/bProcess3"/>
    <dgm:cxn modelId="{67255E36-A83E-48EB-B329-E3C19DC9B854}" type="presOf" srcId="{1EF5EF15-EDB5-4668-B9C7-5A4A7EC74E5E}" destId="{88011FD7-5E57-4F73-A97A-9D5FC56B7EBD}" srcOrd="1" destOrd="0" presId="urn:microsoft.com/office/officeart/2005/8/layout/bProcess3"/>
    <dgm:cxn modelId="{F48C943C-5AC2-4D13-BBBC-166D53158002}" type="presOf" srcId="{103C5D5F-1782-42AD-9629-0E70735E55ED}" destId="{A6F8CA4A-3B2C-4492-9AA6-1D5478D9E86E}" srcOrd="0" destOrd="0" presId="urn:microsoft.com/office/officeart/2005/8/layout/bProcess3"/>
    <dgm:cxn modelId="{A77AFD5D-6FEE-42F4-B02C-C670B901461A}" type="presOf" srcId="{1B521B28-8871-4AA5-A7B3-EEEBF16A55E1}" destId="{793E2469-E16E-4EE4-B950-1AEE4D9882FB}" srcOrd="0" destOrd="0" presId="urn:microsoft.com/office/officeart/2005/8/layout/bProcess3"/>
    <dgm:cxn modelId="{3C1CA05E-A659-43F1-B0C0-16240EF87319}" type="presOf" srcId="{6F5CBB8B-51DD-4D32-8555-44AF972ED92F}" destId="{97A01470-1FA8-4EB0-AA1D-8FBE331C744E}" srcOrd="0" destOrd="0" presId="urn:microsoft.com/office/officeart/2005/8/layout/bProcess3"/>
    <dgm:cxn modelId="{0EE5F141-1227-4233-8828-F5724829B3E1}" type="presOf" srcId="{896EA1B5-A19F-4BE1-9FEA-8684D28B4207}" destId="{1C0A5E2C-E50B-4362-B0E7-576873EB8EDD}" srcOrd="0" destOrd="0" presId="urn:microsoft.com/office/officeart/2005/8/layout/bProcess3"/>
    <dgm:cxn modelId="{835CCC68-ADEC-481E-BE02-49CFD02E85AD}" type="presOf" srcId="{2ABE0090-8013-42D2-B100-6613E318F931}" destId="{84496E53-8113-4A19-BADF-C941703D1833}" srcOrd="1" destOrd="0" presId="urn:microsoft.com/office/officeart/2005/8/layout/bProcess3"/>
    <dgm:cxn modelId="{7B41DB49-4E7C-40B6-8C17-05841755B5B5}" type="presOf" srcId="{57E60162-5EAF-482C-8924-211FF54E47C9}" destId="{D92D3506-DEFE-461E-A312-81B582673EEE}" srcOrd="0" destOrd="0" presId="urn:microsoft.com/office/officeart/2005/8/layout/bProcess3"/>
    <dgm:cxn modelId="{27C76C6A-5B85-4D89-934D-F98D5BE2DCC0}" type="presOf" srcId="{88AC2570-7E19-4DBC-B3E4-FE0BECB791C5}" destId="{55BA95BF-4202-486C-B892-FEBD45232610}" srcOrd="1" destOrd="0" presId="urn:microsoft.com/office/officeart/2005/8/layout/bProcess3"/>
    <dgm:cxn modelId="{CBDB904F-C6C0-4132-A833-0ED86D3ECFB7}" type="presOf" srcId="{EE60B89D-18C3-4BEA-B0DF-8BC18551B374}" destId="{BC95E719-66C6-424B-8D94-85E71C02B0F3}" srcOrd="0" destOrd="0" presId="urn:microsoft.com/office/officeart/2005/8/layout/bProcess3"/>
    <dgm:cxn modelId="{73D6E152-0424-4159-9935-81613E65F29B}" type="presOf" srcId="{01AC3F6D-B7E3-4933-B07F-4918088E5D73}" destId="{37F0548A-2B1C-4021-B0EB-499F690E6DAD}" srcOrd="0" destOrd="0" presId="urn:microsoft.com/office/officeart/2005/8/layout/bProcess3"/>
    <dgm:cxn modelId="{5D685F54-2913-49BC-A8FF-74EF4CEB94F4}" srcId="{2576C35F-551B-4AC3-9C6E-B37426912405}" destId="{6B415759-645B-48DD-B266-D831A8D48439}" srcOrd="4" destOrd="0" parTransId="{BE5EFA22-2384-457C-A632-FDDF81D30829}" sibTransId="{3385B12B-CBA9-40DE-8C8E-F9101A0A0F79}"/>
    <dgm:cxn modelId="{8D4FC875-D21A-4168-8495-0912274CFFBA}" type="presOf" srcId="{B5CB12EE-4657-4EC6-9A0B-3F6AFBEAB8F4}" destId="{818068E3-8608-4890-A833-C6CBD4AD024A}" srcOrd="1" destOrd="0" presId="urn:microsoft.com/office/officeart/2005/8/layout/bProcess3"/>
    <dgm:cxn modelId="{1DDFB776-8699-4FB3-BD8C-DF9412C7EADE}" type="presOf" srcId="{3D5977B6-A31F-4E69-93EE-6368EDFE9177}" destId="{2A06521A-4EF4-46CF-9854-5743567D750B}" srcOrd="1" destOrd="0" presId="urn:microsoft.com/office/officeart/2005/8/layout/bProcess3"/>
    <dgm:cxn modelId="{753B0F58-E539-4696-9827-91BE2F064359}" type="presOf" srcId="{3A2C4937-2AE0-498C-9B4A-105E08B0790D}" destId="{CAFA99C5-5381-422E-B052-022EE07FB030}" srcOrd="0" destOrd="0" presId="urn:microsoft.com/office/officeart/2005/8/layout/bProcess3"/>
    <dgm:cxn modelId="{5C14C278-C1CC-40A0-A15B-73C61FDD713B}" type="presOf" srcId="{5997D736-9864-4EED-B8AD-1849A7C9ED63}" destId="{1A200C94-A554-4BCC-AB5A-9424CFC9B40E}" srcOrd="0" destOrd="0" presId="urn:microsoft.com/office/officeart/2005/8/layout/bProcess3"/>
    <dgm:cxn modelId="{C77B3059-251E-4EB8-91DE-C6EBF0060196}" srcId="{2576C35F-551B-4AC3-9C6E-B37426912405}" destId="{C54CE24A-7F17-4D95-920E-49035905056C}" srcOrd="14" destOrd="0" parTransId="{D4BCA30E-98E8-40DA-8A65-D2F30ABD43F6}" sibTransId="{3D5977B6-A31F-4E69-93EE-6368EDFE9177}"/>
    <dgm:cxn modelId="{996A1880-0D35-473F-B82C-4AED74CE08F5}" type="presOf" srcId="{1EF5EF15-EDB5-4668-B9C7-5A4A7EC74E5E}" destId="{082941F2-6E57-4415-8F89-5B65D38A78A0}" srcOrd="0" destOrd="0" presId="urn:microsoft.com/office/officeart/2005/8/layout/bProcess3"/>
    <dgm:cxn modelId="{F8173381-6D9B-4B60-A88F-17793F63FA51}" type="presOf" srcId="{3385B12B-CBA9-40DE-8C8E-F9101A0A0F79}" destId="{3E522B1E-08E4-4E44-BB54-E06E73541681}" srcOrd="1" destOrd="0" presId="urn:microsoft.com/office/officeart/2005/8/layout/bProcess3"/>
    <dgm:cxn modelId="{5FF51C88-E4E8-41B7-9DD0-ABC66A592A10}" type="presOf" srcId="{3D5977B6-A31F-4E69-93EE-6368EDFE9177}" destId="{E0093CDB-2CCB-4ECC-8765-0AA457E1086C}" srcOrd="0" destOrd="0" presId="urn:microsoft.com/office/officeart/2005/8/layout/bProcess3"/>
    <dgm:cxn modelId="{BF35D793-D511-43A8-B453-C8111206D904}" type="presOf" srcId="{EE3B9184-B29C-4756-AFBD-6AA4C7FA5C10}" destId="{E65A7F79-872F-48C6-81D6-6B19B88337FE}" srcOrd="0" destOrd="0" presId="urn:microsoft.com/office/officeart/2005/8/layout/bProcess3"/>
    <dgm:cxn modelId="{00606995-F846-4933-9DF2-FEE7DBCF309D}" type="presOf" srcId="{A83FF658-76B7-4E89-AA93-403B6A64E8AB}" destId="{792C6CE8-2158-43DE-BAEE-7C3CD51F7344}" srcOrd="1" destOrd="0" presId="urn:microsoft.com/office/officeart/2005/8/layout/bProcess3"/>
    <dgm:cxn modelId="{0BC3C699-AE68-423E-958B-72D915460FF3}" type="presOf" srcId="{D1FEDE43-6BE8-4BB2-B056-CBCE5146DAEC}" destId="{9DBAF631-F07D-41F4-8121-7F0880D2B146}" srcOrd="1" destOrd="0" presId="urn:microsoft.com/office/officeart/2005/8/layout/bProcess3"/>
    <dgm:cxn modelId="{4236DEA0-5F84-468D-AF78-4E7D98247B18}" type="presOf" srcId="{B5CB12EE-4657-4EC6-9A0B-3F6AFBEAB8F4}" destId="{51367D1E-AA01-4CF8-83CC-E0BF9E93E90C}" srcOrd="0" destOrd="0" presId="urn:microsoft.com/office/officeart/2005/8/layout/bProcess3"/>
    <dgm:cxn modelId="{2FA2C9A2-2772-413C-B11B-A26F27A7F4E7}" srcId="{2576C35F-551B-4AC3-9C6E-B37426912405}" destId="{EE60B89D-18C3-4BEA-B0DF-8BC18551B374}" srcOrd="3" destOrd="0" parTransId="{5825C439-F0BC-4EF1-AB4C-F56201D3A46D}" sibTransId="{896EA1B5-A19F-4BE1-9FEA-8684D28B4207}"/>
    <dgm:cxn modelId="{2627CCA4-5F29-457B-8823-346666A6B076}" type="presOf" srcId="{A83FF658-76B7-4E89-AA93-403B6A64E8AB}" destId="{22397D1B-03CF-4A36-A895-B171D05E597A}" srcOrd="0" destOrd="0" presId="urn:microsoft.com/office/officeart/2005/8/layout/bProcess3"/>
    <dgm:cxn modelId="{0215BAA6-CE17-4DC5-A587-1DD70B16F802}" srcId="{2576C35F-551B-4AC3-9C6E-B37426912405}" destId="{34CB1D10-5C50-40BE-8FCD-BD3684994CF0}" srcOrd="7" destOrd="0" parTransId="{AD9DBC65-9CEE-4D1D-B6AB-BAE2B33CD959}" sibTransId="{2ABE0090-8013-42D2-B100-6613E318F931}"/>
    <dgm:cxn modelId="{26BD86A8-3739-4FA6-9A30-EB5074A80BFC}" srcId="{2576C35F-551B-4AC3-9C6E-B37426912405}" destId="{0E276BCA-FAD5-4BCE-A665-F2A108CFD377}" srcOrd="13" destOrd="0" parTransId="{AF7FC763-EEBB-4147-94ED-9E5212838640}" sibTransId="{EE3B9184-B29C-4756-AFBD-6AA4C7FA5C10}"/>
    <dgm:cxn modelId="{762654A9-A5A9-486E-9153-2282623248AF}" type="presOf" srcId="{C54CE24A-7F17-4D95-920E-49035905056C}" destId="{C5A5BFC2-DB95-4805-ADC6-4E9AE8CC6E0E}" srcOrd="0" destOrd="0" presId="urn:microsoft.com/office/officeart/2005/8/layout/bProcess3"/>
    <dgm:cxn modelId="{9FBDC6A9-4253-4021-96F9-81BE8C0D0691}" type="presOf" srcId="{34CB1D10-5C50-40BE-8FCD-BD3684994CF0}" destId="{0B17A60D-A5CF-4EDB-BFD8-EFDC4E5C7586}" srcOrd="0" destOrd="0" presId="urn:microsoft.com/office/officeart/2005/8/layout/bProcess3"/>
    <dgm:cxn modelId="{770778B0-D4EA-47C4-AE2F-56C24D7581DF}" type="presOf" srcId="{896EA1B5-A19F-4BE1-9FEA-8684D28B4207}" destId="{3DEA9173-B961-4451-8557-B2F631D13C78}" srcOrd="1" destOrd="0" presId="urn:microsoft.com/office/officeart/2005/8/layout/bProcess3"/>
    <dgm:cxn modelId="{6E1600B1-890D-48A1-AB26-1DC783F39365}" type="presOf" srcId="{BAC1A916-1EA8-4229-BCEF-8FB0DB634B4B}" destId="{292D2EDC-C9F3-4FB5-8701-D27CAC3261AB}" srcOrd="1" destOrd="0" presId="urn:microsoft.com/office/officeart/2005/8/layout/bProcess3"/>
    <dgm:cxn modelId="{1FD65AB7-3729-4B48-9F2F-2E3E431D479C}" type="presOf" srcId="{88AC2570-7E19-4DBC-B3E4-FE0BECB791C5}" destId="{461C4946-C5C6-4A37-A5D5-017F46DFD9C1}" srcOrd="0" destOrd="0" presId="urn:microsoft.com/office/officeart/2005/8/layout/bProcess3"/>
    <dgm:cxn modelId="{7C0D5FBB-4313-4476-8F26-66277B89215B}" srcId="{2576C35F-551B-4AC3-9C6E-B37426912405}" destId="{ADED6BB8-2A23-427B-8658-B22A7D2D7CB4}" srcOrd="1" destOrd="0" parTransId="{ECEE7849-7554-42B3-9446-3BE2B81A708E}" sibTransId="{1EF5EF15-EDB5-4668-B9C7-5A4A7EC74E5E}"/>
    <dgm:cxn modelId="{8763E9BE-9A42-41AA-894C-540CB5F7E281}" srcId="{2576C35F-551B-4AC3-9C6E-B37426912405}" destId="{B9439174-9054-49B6-924B-E850B49A8301}" srcOrd="8" destOrd="0" parTransId="{86D4F5C4-F500-45EE-880B-751A02237FC8}" sibTransId="{CE0AB4C6-2EFA-42EC-8F36-28259203BE31}"/>
    <dgm:cxn modelId="{64E87FCA-D9C0-40A3-AF8E-632F30ED0264}" srcId="{2576C35F-551B-4AC3-9C6E-B37426912405}" destId="{9822083B-56EA-4F67-834A-C855F1C51196}" srcOrd="10" destOrd="0" parTransId="{55877EC7-4795-487D-BE60-83B52902B9B4}" sibTransId="{01AC3F6D-B7E3-4933-B07F-4918088E5D73}"/>
    <dgm:cxn modelId="{113500D5-E1E9-4928-8A35-50F4823736B6}" type="presOf" srcId="{EE3B9184-B29C-4756-AFBD-6AA4C7FA5C10}" destId="{106A285C-66DE-4911-B8BC-6C8BBFFF4E2E}" srcOrd="1" destOrd="0" presId="urn:microsoft.com/office/officeart/2005/8/layout/bProcess3"/>
    <dgm:cxn modelId="{DED8E8D8-6F79-4841-8181-1F0240C9F6CF}" type="presOf" srcId="{01AC3F6D-B7E3-4933-B07F-4918088E5D73}" destId="{5234CDEB-5800-41E7-BFD2-8724F0C965EF}" srcOrd="1" destOrd="0" presId="urn:microsoft.com/office/officeart/2005/8/layout/bProcess3"/>
    <dgm:cxn modelId="{190268DE-DA13-4B59-9350-D08F5D9B29F1}" srcId="{2576C35F-551B-4AC3-9C6E-B37426912405}" destId="{5997D736-9864-4EED-B8AD-1849A7C9ED63}" srcOrd="2" destOrd="0" parTransId="{FFC97201-8235-4FD5-9B3A-2367E69375CF}" sibTransId="{D1FEDE43-6BE8-4BB2-B056-CBCE5146DAEC}"/>
    <dgm:cxn modelId="{876651DE-96A1-4CAE-97A6-E52DDFF2D951}" srcId="{2576C35F-551B-4AC3-9C6E-B37426912405}" destId="{FEF0D10C-27E3-473E-88F0-93C2C1FD544D}" srcOrd="12" destOrd="0" parTransId="{1D866A6E-9A10-4F3F-94FC-2F6063F872B1}" sibTransId="{88AC2570-7E19-4DBC-B3E4-FE0BECB791C5}"/>
    <dgm:cxn modelId="{9162DEE2-3390-4284-868D-D394222D5CFC}" srcId="{2576C35F-551B-4AC3-9C6E-B37426912405}" destId="{6F5CBB8B-51DD-4D32-8555-44AF972ED92F}" srcOrd="11" destOrd="0" parTransId="{59CADC55-DDC0-4264-896A-1A651561DB9D}" sibTransId="{B5CB12EE-4657-4EC6-9A0B-3F6AFBEAB8F4}"/>
    <dgm:cxn modelId="{A5D9EEE3-CA4F-45CA-AB78-5DD3E98829EB}" type="presOf" srcId="{CE0AB4C6-2EFA-42EC-8F36-28259203BE31}" destId="{7DF4FA7E-999E-4248-A6D6-8A6936A57F14}" srcOrd="0" destOrd="0" presId="urn:microsoft.com/office/officeart/2005/8/layout/bProcess3"/>
    <dgm:cxn modelId="{DCD85EE4-D8A5-4695-BDA6-667F21BA7718}" type="presOf" srcId="{2576C35F-551B-4AC3-9C6E-B37426912405}" destId="{539D6294-C57C-4F9D-B2D6-3E9FA87C13F9}" srcOrd="0" destOrd="0" presId="urn:microsoft.com/office/officeart/2005/8/layout/bProcess3"/>
    <dgm:cxn modelId="{CCFC03E6-7073-4B6B-A807-E7D7903C689E}" srcId="{2576C35F-551B-4AC3-9C6E-B37426912405}" destId="{05BBA02D-0A39-4316-8D07-43170EDC5C97}" srcOrd="9" destOrd="0" parTransId="{20BBE929-ADFB-438B-82BC-6B5CA5D4341D}" sibTransId="{51196C26-1E89-4316-8A7E-57B9A99ED473}"/>
    <dgm:cxn modelId="{DEDD2CF1-1C67-4D55-B1D2-F0FC1771B457}" srcId="{2576C35F-551B-4AC3-9C6E-B37426912405}" destId="{3A2C4937-2AE0-498C-9B4A-105E08B0790D}" srcOrd="5" destOrd="0" parTransId="{1B7DB3AF-BBC8-42C6-AA20-92FF85F573D9}" sibTransId="{57E60162-5EAF-482C-8924-211FF54E47C9}"/>
    <dgm:cxn modelId="{14D95BF2-7F2B-43B1-9999-F1C8C96C9449}" type="presOf" srcId="{3385B12B-CBA9-40DE-8C8E-F9101A0A0F79}" destId="{7E5FA918-4210-41B7-8D5B-66D06A47422F}" srcOrd="0" destOrd="0" presId="urn:microsoft.com/office/officeart/2005/8/layout/bProcess3"/>
    <dgm:cxn modelId="{ED8C98F5-1FE3-43ED-BB97-2D0358DA4B72}" type="presOf" srcId="{D1FEDE43-6BE8-4BB2-B056-CBCE5146DAEC}" destId="{C44A9F81-B30F-4C70-B24D-461C568D4BF4}" srcOrd="0" destOrd="0" presId="urn:microsoft.com/office/officeart/2005/8/layout/bProcess3"/>
    <dgm:cxn modelId="{CE4C14F8-2C6F-4242-9F70-396290B3FBBA}" srcId="{2576C35F-551B-4AC3-9C6E-B37426912405}" destId="{9B3DD455-0C49-4103-B25F-74F83D396E17}" srcOrd="6" destOrd="0" parTransId="{35138DFA-1092-4CB8-8B68-AAC12BE987E3}" sibTransId="{A83FF658-76B7-4E89-AA93-403B6A64E8AB}"/>
    <dgm:cxn modelId="{DEDA36F9-2F8E-488C-8A6F-452BF0AA8285}" type="presOf" srcId="{6B415759-645B-48DD-B266-D831A8D48439}" destId="{0DE15A45-C574-4B5A-98D2-921B518A1F67}" srcOrd="0" destOrd="0" presId="urn:microsoft.com/office/officeart/2005/8/layout/bProcess3"/>
    <dgm:cxn modelId="{C0BEEE32-F0A7-4E19-AFB3-16778D019BAF}" type="presParOf" srcId="{539D6294-C57C-4F9D-B2D6-3E9FA87C13F9}" destId="{793E2469-E16E-4EE4-B950-1AEE4D9882FB}" srcOrd="0" destOrd="0" presId="urn:microsoft.com/office/officeart/2005/8/layout/bProcess3"/>
    <dgm:cxn modelId="{E53D061D-6441-4631-AB30-22D999950B1E}" type="presParOf" srcId="{539D6294-C57C-4F9D-B2D6-3E9FA87C13F9}" destId="{1426B158-F64B-47FF-8F7A-2D909B3AB966}" srcOrd="1" destOrd="0" presId="urn:microsoft.com/office/officeart/2005/8/layout/bProcess3"/>
    <dgm:cxn modelId="{9F52352D-71E8-406C-B987-EA1C39A54F38}" type="presParOf" srcId="{1426B158-F64B-47FF-8F7A-2D909B3AB966}" destId="{292D2EDC-C9F3-4FB5-8701-D27CAC3261AB}" srcOrd="0" destOrd="0" presId="urn:microsoft.com/office/officeart/2005/8/layout/bProcess3"/>
    <dgm:cxn modelId="{7A80EA8F-9CBF-48F1-95CB-C250138DBB65}" type="presParOf" srcId="{539D6294-C57C-4F9D-B2D6-3E9FA87C13F9}" destId="{715FA21F-AF3B-46F6-990D-C5CAA4962B49}" srcOrd="2" destOrd="0" presId="urn:microsoft.com/office/officeart/2005/8/layout/bProcess3"/>
    <dgm:cxn modelId="{8A223590-A9A6-4411-BBB6-27313D96C3A1}" type="presParOf" srcId="{539D6294-C57C-4F9D-B2D6-3E9FA87C13F9}" destId="{082941F2-6E57-4415-8F89-5B65D38A78A0}" srcOrd="3" destOrd="0" presId="urn:microsoft.com/office/officeart/2005/8/layout/bProcess3"/>
    <dgm:cxn modelId="{75323663-4ACE-4E2F-9A36-DF342A804AB7}" type="presParOf" srcId="{082941F2-6E57-4415-8F89-5B65D38A78A0}" destId="{88011FD7-5E57-4F73-A97A-9D5FC56B7EBD}" srcOrd="0" destOrd="0" presId="urn:microsoft.com/office/officeart/2005/8/layout/bProcess3"/>
    <dgm:cxn modelId="{3FB4B48B-6F05-4C0C-B55D-A2C32939D2D4}" type="presParOf" srcId="{539D6294-C57C-4F9D-B2D6-3E9FA87C13F9}" destId="{1A200C94-A554-4BCC-AB5A-9424CFC9B40E}" srcOrd="4" destOrd="0" presId="urn:microsoft.com/office/officeart/2005/8/layout/bProcess3"/>
    <dgm:cxn modelId="{A4FE5B14-0D68-477C-8697-D360F4081ABF}" type="presParOf" srcId="{539D6294-C57C-4F9D-B2D6-3E9FA87C13F9}" destId="{C44A9F81-B30F-4C70-B24D-461C568D4BF4}" srcOrd="5" destOrd="0" presId="urn:microsoft.com/office/officeart/2005/8/layout/bProcess3"/>
    <dgm:cxn modelId="{00650BB9-8EE3-423F-B794-D4170898A20E}" type="presParOf" srcId="{C44A9F81-B30F-4C70-B24D-461C568D4BF4}" destId="{9DBAF631-F07D-41F4-8121-7F0880D2B146}" srcOrd="0" destOrd="0" presId="urn:microsoft.com/office/officeart/2005/8/layout/bProcess3"/>
    <dgm:cxn modelId="{74071627-D785-4C47-BE0F-842EFA6585F7}" type="presParOf" srcId="{539D6294-C57C-4F9D-B2D6-3E9FA87C13F9}" destId="{BC95E719-66C6-424B-8D94-85E71C02B0F3}" srcOrd="6" destOrd="0" presId="urn:microsoft.com/office/officeart/2005/8/layout/bProcess3"/>
    <dgm:cxn modelId="{F2A1B12D-5498-4D76-BD94-2F5DC0F41F90}" type="presParOf" srcId="{539D6294-C57C-4F9D-B2D6-3E9FA87C13F9}" destId="{1C0A5E2C-E50B-4362-B0E7-576873EB8EDD}" srcOrd="7" destOrd="0" presId="urn:microsoft.com/office/officeart/2005/8/layout/bProcess3"/>
    <dgm:cxn modelId="{DBBE2FA2-5D5A-4C5A-8236-5C0D86988388}" type="presParOf" srcId="{1C0A5E2C-E50B-4362-B0E7-576873EB8EDD}" destId="{3DEA9173-B961-4451-8557-B2F631D13C78}" srcOrd="0" destOrd="0" presId="urn:microsoft.com/office/officeart/2005/8/layout/bProcess3"/>
    <dgm:cxn modelId="{64CEA494-7484-4289-954B-2D17300E6BDB}" type="presParOf" srcId="{539D6294-C57C-4F9D-B2D6-3E9FA87C13F9}" destId="{0DE15A45-C574-4B5A-98D2-921B518A1F67}" srcOrd="8" destOrd="0" presId="urn:microsoft.com/office/officeart/2005/8/layout/bProcess3"/>
    <dgm:cxn modelId="{E497BFD9-CE3A-4C87-9294-1CF9FAD735ED}" type="presParOf" srcId="{539D6294-C57C-4F9D-B2D6-3E9FA87C13F9}" destId="{7E5FA918-4210-41B7-8D5B-66D06A47422F}" srcOrd="9" destOrd="0" presId="urn:microsoft.com/office/officeart/2005/8/layout/bProcess3"/>
    <dgm:cxn modelId="{50CF55D9-4967-47E6-A2D3-1C28CC1EFC1D}" type="presParOf" srcId="{7E5FA918-4210-41B7-8D5B-66D06A47422F}" destId="{3E522B1E-08E4-4E44-BB54-E06E73541681}" srcOrd="0" destOrd="0" presId="urn:microsoft.com/office/officeart/2005/8/layout/bProcess3"/>
    <dgm:cxn modelId="{90D2DDD3-D661-4A2C-8DCE-0CE75A8E071E}" type="presParOf" srcId="{539D6294-C57C-4F9D-B2D6-3E9FA87C13F9}" destId="{CAFA99C5-5381-422E-B052-022EE07FB030}" srcOrd="10" destOrd="0" presId="urn:microsoft.com/office/officeart/2005/8/layout/bProcess3"/>
    <dgm:cxn modelId="{9776F822-6781-41C3-A1B0-DB9511C8FCF5}" type="presParOf" srcId="{539D6294-C57C-4F9D-B2D6-3E9FA87C13F9}" destId="{D92D3506-DEFE-461E-A312-81B582673EEE}" srcOrd="11" destOrd="0" presId="urn:microsoft.com/office/officeart/2005/8/layout/bProcess3"/>
    <dgm:cxn modelId="{569D01F1-72B6-4E6F-9D7E-513F8E4C4820}" type="presParOf" srcId="{D92D3506-DEFE-461E-A312-81B582673EEE}" destId="{27C19284-3432-4151-AC5B-0923C73459DC}" srcOrd="0" destOrd="0" presId="urn:microsoft.com/office/officeart/2005/8/layout/bProcess3"/>
    <dgm:cxn modelId="{ED490389-8427-40A2-9C2C-DF535DB2E5FB}" type="presParOf" srcId="{539D6294-C57C-4F9D-B2D6-3E9FA87C13F9}" destId="{F4C09702-2420-4F62-A9F4-E3B8ED122E12}" srcOrd="12" destOrd="0" presId="urn:microsoft.com/office/officeart/2005/8/layout/bProcess3"/>
    <dgm:cxn modelId="{1414BBEA-C4E0-4DB9-9DF3-719AB1A2B371}" type="presParOf" srcId="{539D6294-C57C-4F9D-B2D6-3E9FA87C13F9}" destId="{22397D1B-03CF-4A36-A895-B171D05E597A}" srcOrd="13" destOrd="0" presId="urn:microsoft.com/office/officeart/2005/8/layout/bProcess3"/>
    <dgm:cxn modelId="{668D22B1-FD1E-4469-97C0-9BEAF6EF69DB}" type="presParOf" srcId="{22397D1B-03CF-4A36-A895-B171D05E597A}" destId="{792C6CE8-2158-43DE-BAEE-7C3CD51F7344}" srcOrd="0" destOrd="0" presId="urn:microsoft.com/office/officeart/2005/8/layout/bProcess3"/>
    <dgm:cxn modelId="{A0BF4BEE-25A6-418E-BBD7-AA95A18ED012}" type="presParOf" srcId="{539D6294-C57C-4F9D-B2D6-3E9FA87C13F9}" destId="{0B17A60D-A5CF-4EDB-BFD8-EFDC4E5C7586}" srcOrd="14" destOrd="0" presId="urn:microsoft.com/office/officeart/2005/8/layout/bProcess3"/>
    <dgm:cxn modelId="{C947F03C-B180-48A9-BE56-B8A930050AF8}" type="presParOf" srcId="{539D6294-C57C-4F9D-B2D6-3E9FA87C13F9}" destId="{C59A4EC5-2FCC-4AD6-AAEF-A9F26EBEEF35}" srcOrd="15" destOrd="0" presId="urn:microsoft.com/office/officeart/2005/8/layout/bProcess3"/>
    <dgm:cxn modelId="{51694487-630B-4547-84FA-296FB6E509D0}" type="presParOf" srcId="{C59A4EC5-2FCC-4AD6-AAEF-A9F26EBEEF35}" destId="{84496E53-8113-4A19-BADF-C941703D1833}" srcOrd="0" destOrd="0" presId="urn:microsoft.com/office/officeart/2005/8/layout/bProcess3"/>
    <dgm:cxn modelId="{5473189B-E91D-41A1-A033-209C199147D1}" type="presParOf" srcId="{539D6294-C57C-4F9D-B2D6-3E9FA87C13F9}" destId="{A48B5EF0-15C3-49C8-9963-A865770F7664}" srcOrd="16" destOrd="0" presId="urn:microsoft.com/office/officeart/2005/8/layout/bProcess3"/>
    <dgm:cxn modelId="{F3E8F52D-F00B-408B-A3F7-3CFFC67BA0D2}" type="presParOf" srcId="{539D6294-C57C-4F9D-B2D6-3E9FA87C13F9}" destId="{7DF4FA7E-999E-4248-A6D6-8A6936A57F14}" srcOrd="17" destOrd="0" presId="urn:microsoft.com/office/officeart/2005/8/layout/bProcess3"/>
    <dgm:cxn modelId="{B4EA5FEE-1AA5-4BE3-9769-D7E6E43C9A23}" type="presParOf" srcId="{7DF4FA7E-999E-4248-A6D6-8A6936A57F14}" destId="{DDBBCD56-0E73-41A9-8900-D26E9B2FF5BD}" srcOrd="0" destOrd="0" presId="urn:microsoft.com/office/officeart/2005/8/layout/bProcess3"/>
    <dgm:cxn modelId="{3DE3CC70-0A2C-4ACC-A0DF-A761301F645C}" type="presParOf" srcId="{539D6294-C57C-4F9D-B2D6-3E9FA87C13F9}" destId="{9A761333-0728-4A35-989A-A2DEA3C67596}" srcOrd="18" destOrd="0" presId="urn:microsoft.com/office/officeart/2005/8/layout/bProcess3"/>
    <dgm:cxn modelId="{AB53702B-C946-497D-9D16-A3793A5E4D9F}" type="presParOf" srcId="{539D6294-C57C-4F9D-B2D6-3E9FA87C13F9}" destId="{8B041E5D-F881-4D7A-B877-785ABA242909}" srcOrd="19" destOrd="0" presId="urn:microsoft.com/office/officeart/2005/8/layout/bProcess3"/>
    <dgm:cxn modelId="{837314DA-7E5D-4496-A137-524CE351025F}" type="presParOf" srcId="{8B041E5D-F881-4D7A-B877-785ABA242909}" destId="{084068FB-FD77-4189-8507-167B59C17B29}" srcOrd="0" destOrd="0" presId="urn:microsoft.com/office/officeart/2005/8/layout/bProcess3"/>
    <dgm:cxn modelId="{2071B0E0-E108-459F-AF87-312210D6FDBA}" type="presParOf" srcId="{539D6294-C57C-4F9D-B2D6-3E9FA87C13F9}" destId="{414AF6D9-A706-4671-8338-21180F7AAAE5}" srcOrd="20" destOrd="0" presId="urn:microsoft.com/office/officeart/2005/8/layout/bProcess3"/>
    <dgm:cxn modelId="{27B60A61-EC63-44B0-A834-DFCDB526E301}" type="presParOf" srcId="{539D6294-C57C-4F9D-B2D6-3E9FA87C13F9}" destId="{37F0548A-2B1C-4021-B0EB-499F690E6DAD}" srcOrd="21" destOrd="0" presId="urn:microsoft.com/office/officeart/2005/8/layout/bProcess3"/>
    <dgm:cxn modelId="{C7F4740B-E781-454B-B4AD-2C8A17214763}" type="presParOf" srcId="{37F0548A-2B1C-4021-B0EB-499F690E6DAD}" destId="{5234CDEB-5800-41E7-BFD2-8724F0C965EF}" srcOrd="0" destOrd="0" presId="urn:microsoft.com/office/officeart/2005/8/layout/bProcess3"/>
    <dgm:cxn modelId="{98B39390-9E10-4BD0-895F-CE210E97E9C5}" type="presParOf" srcId="{539D6294-C57C-4F9D-B2D6-3E9FA87C13F9}" destId="{97A01470-1FA8-4EB0-AA1D-8FBE331C744E}" srcOrd="22" destOrd="0" presId="urn:microsoft.com/office/officeart/2005/8/layout/bProcess3"/>
    <dgm:cxn modelId="{3A01F533-42DE-4201-B752-D86272A68302}" type="presParOf" srcId="{539D6294-C57C-4F9D-B2D6-3E9FA87C13F9}" destId="{51367D1E-AA01-4CF8-83CC-E0BF9E93E90C}" srcOrd="23" destOrd="0" presId="urn:microsoft.com/office/officeart/2005/8/layout/bProcess3"/>
    <dgm:cxn modelId="{4A9C842F-FEC8-4CA0-AC7E-F3AB5B8C2A7E}" type="presParOf" srcId="{51367D1E-AA01-4CF8-83CC-E0BF9E93E90C}" destId="{818068E3-8608-4890-A833-C6CBD4AD024A}" srcOrd="0" destOrd="0" presId="urn:microsoft.com/office/officeart/2005/8/layout/bProcess3"/>
    <dgm:cxn modelId="{BDD712BF-EAAC-41A3-B40E-CA0B93066F35}" type="presParOf" srcId="{539D6294-C57C-4F9D-B2D6-3E9FA87C13F9}" destId="{7C6E307C-3E6F-42BD-B8D7-CAB6223A8B12}" srcOrd="24" destOrd="0" presId="urn:microsoft.com/office/officeart/2005/8/layout/bProcess3"/>
    <dgm:cxn modelId="{4E7CE0F9-8327-4D88-AA4F-B595DF3B5941}" type="presParOf" srcId="{539D6294-C57C-4F9D-B2D6-3E9FA87C13F9}" destId="{461C4946-C5C6-4A37-A5D5-017F46DFD9C1}" srcOrd="25" destOrd="0" presId="urn:microsoft.com/office/officeart/2005/8/layout/bProcess3"/>
    <dgm:cxn modelId="{28E719F9-D596-46A7-A984-38CF1EB036A3}" type="presParOf" srcId="{461C4946-C5C6-4A37-A5D5-017F46DFD9C1}" destId="{55BA95BF-4202-486C-B892-FEBD45232610}" srcOrd="0" destOrd="0" presId="urn:microsoft.com/office/officeart/2005/8/layout/bProcess3"/>
    <dgm:cxn modelId="{F138566E-D102-4E67-A134-E2D3B3E945BE}" type="presParOf" srcId="{539D6294-C57C-4F9D-B2D6-3E9FA87C13F9}" destId="{DDD8F8B3-4B9A-4B65-AD2F-928034210D22}" srcOrd="26" destOrd="0" presId="urn:microsoft.com/office/officeart/2005/8/layout/bProcess3"/>
    <dgm:cxn modelId="{6CD7D98A-E422-4D13-A710-D23714B004F6}" type="presParOf" srcId="{539D6294-C57C-4F9D-B2D6-3E9FA87C13F9}" destId="{E65A7F79-872F-48C6-81D6-6B19B88337FE}" srcOrd="27" destOrd="0" presId="urn:microsoft.com/office/officeart/2005/8/layout/bProcess3"/>
    <dgm:cxn modelId="{9686FFD4-52B7-4CBE-8849-1DC655C91448}" type="presParOf" srcId="{E65A7F79-872F-48C6-81D6-6B19B88337FE}" destId="{106A285C-66DE-4911-B8BC-6C8BBFFF4E2E}" srcOrd="0" destOrd="0" presId="urn:microsoft.com/office/officeart/2005/8/layout/bProcess3"/>
    <dgm:cxn modelId="{6797C0FB-5262-4202-97FD-C168C5DAECFE}" type="presParOf" srcId="{539D6294-C57C-4F9D-B2D6-3E9FA87C13F9}" destId="{C5A5BFC2-DB95-4805-ADC6-4E9AE8CC6E0E}" srcOrd="28" destOrd="0" presId="urn:microsoft.com/office/officeart/2005/8/layout/bProcess3"/>
    <dgm:cxn modelId="{E1671E78-654A-49A5-8A14-2CA1D676D549}" type="presParOf" srcId="{539D6294-C57C-4F9D-B2D6-3E9FA87C13F9}" destId="{E0093CDB-2CCB-4ECC-8765-0AA457E1086C}" srcOrd="29" destOrd="0" presId="urn:microsoft.com/office/officeart/2005/8/layout/bProcess3"/>
    <dgm:cxn modelId="{96C2927B-05D4-4DB5-B2B8-2FA3B6C538AF}" type="presParOf" srcId="{E0093CDB-2CCB-4ECC-8765-0AA457E1086C}" destId="{2A06521A-4EF4-46CF-9854-5743567D750B}" srcOrd="0" destOrd="0" presId="urn:microsoft.com/office/officeart/2005/8/layout/bProcess3"/>
    <dgm:cxn modelId="{07899057-4988-4293-BAAB-B8FE911D7D9A}" type="presParOf" srcId="{539D6294-C57C-4F9D-B2D6-3E9FA87C13F9}" destId="{A6F8CA4A-3B2C-4492-9AA6-1D5478D9E86E}" srcOrd="3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6B158-F64B-47FF-8F7A-2D909B3AB966}">
      <dsp:nvSpPr>
        <dsp:cNvPr id="0" name=""/>
        <dsp:cNvSpPr/>
      </dsp:nvSpPr>
      <dsp:spPr>
        <a:xfrm>
          <a:off x="1930578" y="502190"/>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319" y="545815"/>
        <a:ext cx="20951" cy="4190"/>
      </dsp:txXfrm>
    </dsp:sp>
    <dsp:sp modelId="{793E2469-E16E-4EE4-B950-1AEE4D9882FB}">
      <dsp:nvSpPr>
        <dsp:cNvPr id="0" name=""/>
        <dsp:cNvSpPr/>
      </dsp:nvSpPr>
      <dsp:spPr>
        <a:xfrm>
          <a:off x="110495" y="1346"/>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surviveGUI.py</a:t>
          </a:r>
          <a:endParaRPr lang="zh-CN" sz="1100" kern="1200" dirty="0"/>
        </a:p>
      </dsp:txBody>
      <dsp:txXfrm>
        <a:off x="110495" y="1346"/>
        <a:ext cx="1821883" cy="1093129"/>
      </dsp:txXfrm>
    </dsp:sp>
    <dsp:sp modelId="{082941F2-6E57-4415-8F89-5B65D38A78A0}">
      <dsp:nvSpPr>
        <dsp:cNvPr id="0" name=""/>
        <dsp:cNvSpPr/>
      </dsp:nvSpPr>
      <dsp:spPr>
        <a:xfrm>
          <a:off x="4171494" y="502190"/>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55235" y="545815"/>
        <a:ext cx="20951" cy="4190"/>
      </dsp:txXfrm>
    </dsp:sp>
    <dsp:sp modelId="{715FA21F-AF3B-46F6-990D-C5CAA4962B49}">
      <dsp:nvSpPr>
        <dsp:cNvPr id="0" name=""/>
        <dsp:cNvSpPr/>
      </dsp:nvSpPr>
      <dsp:spPr>
        <a:xfrm>
          <a:off x="2351411" y="1346"/>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1.</a:t>
          </a:r>
          <a:r>
            <a:rPr lang="zh-CN" sz="1100" kern="1200"/>
            <a:t>将该程序和欲分析的</a:t>
          </a:r>
          <a:r>
            <a:rPr lang="en-US" sz="1100" kern="1200"/>
            <a:t>csv</a:t>
          </a:r>
          <a:r>
            <a:rPr lang="zh-CN" sz="1100" kern="1200"/>
            <a:t>文件放在同一个文件夹</a:t>
          </a:r>
        </a:p>
      </dsp:txBody>
      <dsp:txXfrm>
        <a:off x="2351411" y="1346"/>
        <a:ext cx="1821883" cy="1093129"/>
      </dsp:txXfrm>
    </dsp:sp>
    <dsp:sp modelId="{C44A9F81-B30F-4C70-B24D-461C568D4BF4}">
      <dsp:nvSpPr>
        <dsp:cNvPr id="0" name=""/>
        <dsp:cNvSpPr/>
      </dsp:nvSpPr>
      <dsp:spPr>
        <a:xfrm>
          <a:off x="6412411" y="502190"/>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6151" y="545815"/>
        <a:ext cx="20951" cy="4190"/>
      </dsp:txXfrm>
    </dsp:sp>
    <dsp:sp modelId="{1A200C94-A554-4BCC-AB5A-9424CFC9B40E}">
      <dsp:nvSpPr>
        <dsp:cNvPr id="0" name=""/>
        <dsp:cNvSpPr/>
      </dsp:nvSpPr>
      <dsp:spPr>
        <a:xfrm>
          <a:off x="4592327" y="1346"/>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2.</a:t>
          </a:r>
          <a:r>
            <a:rPr lang="zh-CN" sz="1100" kern="1200"/>
            <a:t>输入文件名称</a:t>
          </a:r>
        </a:p>
      </dsp:txBody>
      <dsp:txXfrm>
        <a:off x="4592327" y="1346"/>
        <a:ext cx="1821883" cy="1093129"/>
      </dsp:txXfrm>
    </dsp:sp>
    <dsp:sp modelId="{1C0A5E2C-E50B-4362-B0E7-576873EB8EDD}">
      <dsp:nvSpPr>
        <dsp:cNvPr id="0" name=""/>
        <dsp:cNvSpPr/>
      </dsp:nvSpPr>
      <dsp:spPr>
        <a:xfrm>
          <a:off x="8653327" y="502190"/>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7068" y="545815"/>
        <a:ext cx="20951" cy="4190"/>
      </dsp:txXfrm>
    </dsp:sp>
    <dsp:sp modelId="{BC95E719-66C6-424B-8D94-85E71C02B0F3}">
      <dsp:nvSpPr>
        <dsp:cNvPr id="0" name=""/>
        <dsp:cNvSpPr/>
      </dsp:nvSpPr>
      <dsp:spPr>
        <a:xfrm>
          <a:off x="6833244" y="1346"/>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a:t>
          </a:r>
          <a:r>
            <a:rPr lang="zh-CN" sz="1100" kern="1200" dirty="0"/>
            <a:t>希望绘制生存分析曲线</a:t>
          </a:r>
        </a:p>
      </dsp:txBody>
      <dsp:txXfrm>
        <a:off x="6833244" y="1346"/>
        <a:ext cx="1821883" cy="1093129"/>
      </dsp:txXfrm>
    </dsp:sp>
    <dsp:sp modelId="{7E5FA918-4210-41B7-8D5B-66D06A47422F}">
      <dsp:nvSpPr>
        <dsp:cNvPr id="0" name=""/>
        <dsp:cNvSpPr/>
      </dsp:nvSpPr>
      <dsp:spPr>
        <a:xfrm>
          <a:off x="1021436" y="1092675"/>
          <a:ext cx="8963665" cy="388433"/>
        </a:xfrm>
        <a:custGeom>
          <a:avLst/>
          <a:gdLst/>
          <a:ahLst/>
          <a:cxnLst/>
          <a:rect l="0" t="0" r="0" b="0"/>
          <a:pathLst>
            <a:path>
              <a:moveTo>
                <a:pt x="8963665" y="0"/>
              </a:moveTo>
              <a:lnTo>
                <a:pt x="8963665" y="211316"/>
              </a:lnTo>
              <a:lnTo>
                <a:pt x="0" y="211316"/>
              </a:lnTo>
              <a:lnTo>
                <a:pt x="0" y="38843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78933" y="1284797"/>
        <a:ext cx="448672" cy="4190"/>
      </dsp:txXfrm>
    </dsp:sp>
    <dsp:sp modelId="{0DE15A45-C574-4B5A-98D2-921B518A1F67}">
      <dsp:nvSpPr>
        <dsp:cNvPr id="0" name=""/>
        <dsp:cNvSpPr/>
      </dsp:nvSpPr>
      <dsp:spPr>
        <a:xfrm>
          <a:off x="9074160" y="1346"/>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sz="1100" kern="1200" dirty="0"/>
            <a:t>输入</a:t>
          </a:r>
          <a:r>
            <a:rPr lang="en-US" sz="1100" kern="1200" dirty="0"/>
            <a:t>:</a:t>
          </a:r>
          <a:endParaRPr lang="zh-CN" sz="1100" kern="1200" dirty="0"/>
        </a:p>
      </dsp:txBody>
      <dsp:txXfrm>
        <a:off x="9074160" y="1346"/>
        <a:ext cx="1821883" cy="1093129"/>
      </dsp:txXfrm>
    </dsp:sp>
    <dsp:sp modelId="{D92D3506-DEFE-461E-A312-81B582673EEE}">
      <dsp:nvSpPr>
        <dsp:cNvPr id="0" name=""/>
        <dsp:cNvSpPr/>
      </dsp:nvSpPr>
      <dsp:spPr>
        <a:xfrm>
          <a:off x="1930578" y="2014353"/>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319" y="2057978"/>
        <a:ext cx="20951" cy="4190"/>
      </dsp:txXfrm>
    </dsp:sp>
    <dsp:sp modelId="{CAFA99C5-5381-422E-B052-022EE07FB030}">
      <dsp:nvSpPr>
        <dsp:cNvPr id="0" name=""/>
        <dsp:cNvSpPr/>
      </dsp:nvSpPr>
      <dsp:spPr>
        <a:xfrm>
          <a:off x="110495" y="1513509"/>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Duration </a:t>
          </a:r>
          <a:r>
            <a:rPr lang="en-US" sz="1100" kern="1200" dirty="0" err="1"/>
            <a:t>Coloun</a:t>
          </a:r>
          <a:r>
            <a:rPr lang="en-US" sz="1100" kern="1200" dirty="0"/>
            <a:t>-</a:t>
          </a:r>
          <a:r>
            <a:rPr lang="zh-CN" sz="1100" kern="1200" dirty="0"/>
            <a:t>时间，在生存分析</a:t>
          </a:r>
          <a:r>
            <a:rPr lang="en-US" sz="1100" kern="1200" dirty="0"/>
            <a:t>csv</a:t>
          </a:r>
          <a:r>
            <a:rPr lang="zh-CN" sz="1100" kern="1200" dirty="0"/>
            <a:t>文件中常用</a:t>
          </a:r>
          <a:r>
            <a:rPr lang="en-US" sz="1100" kern="1200" dirty="0"/>
            <a:t>time</a:t>
          </a:r>
          <a:r>
            <a:rPr lang="zh-CN" sz="1100" kern="1200" dirty="0"/>
            <a:t>表示</a:t>
          </a:r>
        </a:p>
      </dsp:txBody>
      <dsp:txXfrm>
        <a:off x="110495" y="1513509"/>
        <a:ext cx="1821883" cy="1093129"/>
      </dsp:txXfrm>
    </dsp:sp>
    <dsp:sp modelId="{22397D1B-03CF-4A36-A895-B171D05E597A}">
      <dsp:nvSpPr>
        <dsp:cNvPr id="0" name=""/>
        <dsp:cNvSpPr/>
      </dsp:nvSpPr>
      <dsp:spPr>
        <a:xfrm>
          <a:off x="4171494" y="2014353"/>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55235" y="2057978"/>
        <a:ext cx="20951" cy="4190"/>
      </dsp:txXfrm>
    </dsp:sp>
    <dsp:sp modelId="{F4C09702-2420-4F62-A9F4-E3B8ED122E12}">
      <dsp:nvSpPr>
        <dsp:cNvPr id="0" name=""/>
        <dsp:cNvSpPr/>
      </dsp:nvSpPr>
      <dsp:spPr>
        <a:xfrm>
          <a:off x="2351411" y="1513509"/>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Event Colomn-</a:t>
          </a:r>
          <a:r>
            <a:rPr lang="zh-CN" sz="1100" kern="1200"/>
            <a:t>表示阴性（存活）或阳性（死亡），请保证这一排的</a:t>
          </a:r>
          <a:r>
            <a:rPr lang="en-US" sz="1100" kern="1200"/>
            <a:t>csv</a:t>
          </a:r>
          <a:r>
            <a:rPr lang="zh-CN" sz="1100" kern="1200"/>
            <a:t>文件以数字</a:t>
          </a:r>
          <a:r>
            <a:rPr lang="en-US" sz="1100" kern="1200"/>
            <a:t>0</a:t>
          </a:r>
          <a:r>
            <a:rPr lang="zh-CN" sz="1100" kern="1200"/>
            <a:t>和</a:t>
          </a:r>
          <a:r>
            <a:rPr lang="en-US" sz="1100" kern="1200"/>
            <a:t>1</a:t>
          </a:r>
          <a:r>
            <a:rPr lang="zh-CN" sz="1100" kern="1200"/>
            <a:t>来表示存活和死亡。</a:t>
          </a:r>
        </a:p>
      </dsp:txBody>
      <dsp:txXfrm>
        <a:off x="2351411" y="1513509"/>
        <a:ext cx="1821883" cy="1093129"/>
      </dsp:txXfrm>
    </dsp:sp>
    <dsp:sp modelId="{C59A4EC5-2FCC-4AD6-AAEF-A9F26EBEEF35}">
      <dsp:nvSpPr>
        <dsp:cNvPr id="0" name=""/>
        <dsp:cNvSpPr/>
      </dsp:nvSpPr>
      <dsp:spPr>
        <a:xfrm>
          <a:off x="6412411" y="2014353"/>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6151" y="2057978"/>
        <a:ext cx="20951" cy="4190"/>
      </dsp:txXfrm>
    </dsp:sp>
    <dsp:sp modelId="{0B17A60D-A5CF-4EDB-BFD8-EFDC4E5C7586}">
      <dsp:nvSpPr>
        <dsp:cNvPr id="0" name=""/>
        <dsp:cNvSpPr/>
      </dsp:nvSpPr>
      <dsp:spPr>
        <a:xfrm>
          <a:off x="4592327" y="1513509"/>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Gender Column-</a:t>
          </a:r>
          <a:r>
            <a:rPr lang="zh-CN" sz="1100" kern="1200"/>
            <a:t>性别，请保证性别以</a:t>
          </a:r>
          <a:r>
            <a:rPr lang="en-US" sz="1100" kern="1200"/>
            <a:t>1</a:t>
          </a:r>
          <a:r>
            <a:rPr lang="zh-CN" sz="1100" kern="1200"/>
            <a:t>或</a:t>
          </a:r>
          <a:r>
            <a:rPr lang="en-US" sz="1100" kern="1200"/>
            <a:t>2</a:t>
          </a:r>
          <a:r>
            <a:rPr lang="zh-CN" sz="1100" kern="1200"/>
            <a:t>表示男性</a:t>
          </a:r>
          <a:r>
            <a:rPr lang="en-US" sz="1100" kern="1200"/>
            <a:t>/</a:t>
          </a:r>
          <a:r>
            <a:rPr lang="zh-CN" sz="1100" kern="1200"/>
            <a:t>女性</a:t>
          </a:r>
        </a:p>
      </dsp:txBody>
      <dsp:txXfrm>
        <a:off x="4592327" y="1513509"/>
        <a:ext cx="1821883" cy="1093129"/>
      </dsp:txXfrm>
    </dsp:sp>
    <dsp:sp modelId="{7DF4FA7E-999E-4248-A6D6-8A6936A57F14}">
      <dsp:nvSpPr>
        <dsp:cNvPr id="0" name=""/>
        <dsp:cNvSpPr/>
      </dsp:nvSpPr>
      <dsp:spPr>
        <a:xfrm>
          <a:off x="8653327" y="2014353"/>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7068" y="2057978"/>
        <a:ext cx="20951" cy="4190"/>
      </dsp:txXfrm>
    </dsp:sp>
    <dsp:sp modelId="{A48B5EF0-15C3-49C8-9963-A865770F7664}">
      <dsp:nvSpPr>
        <dsp:cNvPr id="0" name=""/>
        <dsp:cNvSpPr/>
      </dsp:nvSpPr>
      <dsp:spPr>
        <a:xfrm>
          <a:off x="6833244" y="1513509"/>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Age Column-</a:t>
          </a:r>
          <a:r>
            <a:rPr lang="zh-CN" sz="1100" kern="1200"/>
            <a:t>年龄，请保证年龄是正整数。</a:t>
          </a:r>
        </a:p>
      </dsp:txBody>
      <dsp:txXfrm>
        <a:off x="6833244" y="1513509"/>
        <a:ext cx="1821883" cy="1093129"/>
      </dsp:txXfrm>
    </dsp:sp>
    <dsp:sp modelId="{8B041E5D-F881-4D7A-B877-785ABA242909}">
      <dsp:nvSpPr>
        <dsp:cNvPr id="0" name=""/>
        <dsp:cNvSpPr/>
      </dsp:nvSpPr>
      <dsp:spPr>
        <a:xfrm>
          <a:off x="1021436" y="2604838"/>
          <a:ext cx="8963665" cy="388433"/>
        </a:xfrm>
        <a:custGeom>
          <a:avLst/>
          <a:gdLst/>
          <a:ahLst/>
          <a:cxnLst/>
          <a:rect l="0" t="0" r="0" b="0"/>
          <a:pathLst>
            <a:path>
              <a:moveTo>
                <a:pt x="8963665" y="0"/>
              </a:moveTo>
              <a:lnTo>
                <a:pt x="8963665" y="211316"/>
              </a:lnTo>
              <a:lnTo>
                <a:pt x="0" y="211316"/>
              </a:lnTo>
              <a:lnTo>
                <a:pt x="0" y="38843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78933" y="2796960"/>
        <a:ext cx="448672" cy="4190"/>
      </dsp:txXfrm>
    </dsp:sp>
    <dsp:sp modelId="{9A761333-0728-4A35-989A-A2DEA3C67596}">
      <dsp:nvSpPr>
        <dsp:cNvPr id="0" name=""/>
        <dsp:cNvSpPr/>
      </dsp:nvSpPr>
      <dsp:spPr>
        <a:xfrm>
          <a:off x="9074160" y="1513509"/>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sz="1100" kern="1200"/>
            <a:t>选择</a:t>
          </a:r>
          <a:r>
            <a:rPr lang="en-US" sz="1100" kern="1200"/>
            <a:t>Analysis Method:</a:t>
          </a:r>
          <a:r>
            <a:rPr lang="zh-CN" sz="1100" kern="1200"/>
            <a:t>包括 </a:t>
          </a:r>
          <a:r>
            <a:rPr lang="en-US" sz="1100" kern="1200"/>
            <a:t>Kaplan-Meier </a:t>
          </a:r>
          <a:r>
            <a:rPr lang="zh-CN" sz="1100" kern="1200"/>
            <a:t>方法 和 </a:t>
          </a:r>
          <a:r>
            <a:rPr lang="en-US" sz="1100" kern="1200"/>
            <a:t>Nelson-Aaron </a:t>
          </a:r>
          <a:r>
            <a:rPr lang="zh-CN" sz="1100" kern="1200"/>
            <a:t>方法。</a:t>
          </a:r>
        </a:p>
      </dsp:txBody>
      <dsp:txXfrm>
        <a:off x="9074160" y="1513509"/>
        <a:ext cx="1821883" cy="1093129"/>
      </dsp:txXfrm>
    </dsp:sp>
    <dsp:sp modelId="{37F0548A-2B1C-4021-B0EB-499F690E6DAD}">
      <dsp:nvSpPr>
        <dsp:cNvPr id="0" name=""/>
        <dsp:cNvSpPr/>
      </dsp:nvSpPr>
      <dsp:spPr>
        <a:xfrm>
          <a:off x="1930578" y="3526517"/>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4319" y="3570141"/>
        <a:ext cx="20951" cy="4190"/>
      </dsp:txXfrm>
    </dsp:sp>
    <dsp:sp modelId="{414AF6D9-A706-4671-8338-21180F7AAAE5}">
      <dsp:nvSpPr>
        <dsp:cNvPr id="0" name=""/>
        <dsp:cNvSpPr/>
      </dsp:nvSpPr>
      <dsp:spPr>
        <a:xfrm>
          <a:off x="110495" y="3025672"/>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sz="1100" kern="1200"/>
            <a:t>选择</a:t>
          </a:r>
          <a:r>
            <a:rPr lang="en-US" sz="1100" kern="1200"/>
            <a:t>Group By</a:t>
          </a:r>
          <a:r>
            <a:rPr lang="zh-CN" sz="1100" kern="1200"/>
            <a:t>：包括 </a:t>
          </a:r>
          <a:r>
            <a:rPr lang="en-US" sz="1100" kern="1200"/>
            <a:t>Age </a:t>
          </a:r>
          <a:r>
            <a:rPr lang="zh-CN" sz="1100" kern="1200"/>
            <a:t>和 </a:t>
          </a:r>
          <a:r>
            <a:rPr lang="en-US" sz="1100" kern="1200"/>
            <a:t>Gender</a:t>
          </a:r>
          <a:endParaRPr lang="zh-CN" sz="1100" kern="1200"/>
        </a:p>
      </dsp:txBody>
      <dsp:txXfrm>
        <a:off x="110495" y="3025672"/>
        <a:ext cx="1821883" cy="1093129"/>
      </dsp:txXfrm>
    </dsp:sp>
    <dsp:sp modelId="{51367D1E-AA01-4CF8-83CC-E0BF9E93E90C}">
      <dsp:nvSpPr>
        <dsp:cNvPr id="0" name=""/>
        <dsp:cNvSpPr/>
      </dsp:nvSpPr>
      <dsp:spPr>
        <a:xfrm>
          <a:off x="4171494" y="3526517"/>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355235" y="3570141"/>
        <a:ext cx="20951" cy="4190"/>
      </dsp:txXfrm>
    </dsp:sp>
    <dsp:sp modelId="{97A01470-1FA8-4EB0-AA1D-8FBE331C744E}">
      <dsp:nvSpPr>
        <dsp:cNvPr id="0" name=""/>
        <dsp:cNvSpPr/>
      </dsp:nvSpPr>
      <dsp:spPr>
        <a:xfrm>
          <a:off x="2351411" y="3025672"/>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sz="1100" kern="1200"/>
            <a:t>点击</a:t>
          </a:r>
          <a:r>
            <a:rPr lang="en-US" sz="1100" kern="1200"/>
            <a:t>Perform Analysis</a:t>
          </a:r>
          <a:r>
            <a:rPr lang="zh-CN" sz="1100" kern="1200"/>
            <a:t>以生成图标</a:t>
          </a:r>
        </a:p>
      </dsp:txBody>
      <dsp:txXfrm>
        <a:off x="2351411" y="3025672"/>
        <a:ext cx="1821883" cy="1093129"/>
      </dsp:txXfrm>
    </dsp:sp>
    <dsp:sp modelId="{461C4946-C5C6-4A37-A5D5-017F46DFD9C1}">
      <dsp:nvSpPr>
        <dsp:cNvPr id="0" name=""/>
        <dsp:cNvSpPr/>
      </dsp:nvSpPr>
      <dsp:spPr>
        <a:xfrm>
          <a:off x="6412411" y="3526517"/>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6151" y="3570141"/>
        <a:ext cx="20951" cy="4190"/>
      </dsp:txXfrm>
    </dsp:sp>
    <dsp:sp modelId="{7C6E307C-3E6F-42BD-B8D7-CAB6223A8B12}">
      <dsp:nvSpPr>
        <dsp:cNvPr id="0" name=""/>
        <dsp:cNvSpPr/>
      </dsp:nvSpPr>
      <dsp:spPr>
        <a:xfrm>
          <a:off x="4592327" y="3025672"/>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a:t>
          </a:r>
          <a:r>
            <a:rPr lang="zh-CN" sz="1100" kern="1200"/>
            <a:t>希望统计表格某列的数据</a:t>
          </a:r>
        </a:p>
      </dsp:txBody>
      <dsp:txXfrm>
        <a:off x="4592327" y="3025672"/>
        <a:ext cx="1821883" cy="1093129"/>
      </dsp:txXfrm>
    </dsp:sp>
    <dsp:sp modelId="{E65A7F79-872F-48C6-81D6-6B19B88337FE}">
      <dsp:nvSpPr>
        <dsp:cNvPr id="0" name=""/>
        <dsp:cNvSpPr/>
      </dsp:nvSpPr>
      <dsp:spPr>
        <a:xfrm>
          <a:off x="8653327" y="3526517"/>
          <a:ext cx="388433" cy="91440"/>
        </a:xfrm>
        <a:custGeom>
          <a:avLst/>
          <a:gdLst/>
          <a:ahLst/>
          <a:cxnLst/>
          <a:rect l="0" t="0" r="0" b="0"/>
          <a:pathLst>
            <a:path>
              <a:moveTo>
                <a:pt x="0" y="45720"/>
              </a:moveTo>
              <a:lnTo>
                <a:pt x="38843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7068" y="3570141"/>
        <a:ext cx="20951" cy="4190"/>
      </dsp:txXfrm>
    </dsp:sp>
    <dsp:sp modelId="{DDD8F8B3-4B9A-4B65-AD2F-928034210D22}">
      <dsp:nvSpPr>
        <dsp:cNvPr id="0" name=""/>
        <dsp:cNvSpPr/>
      </dsp:nvSpPr>
      <dsp:spPr>
        <a:xfrm>
          <a:off x="6833244" y="3025672"/>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sz="1100" kern="1200"/>
            <a:t>*请保证该列仅有数字和</a:t>
          </a:r>
          <a:r>
            <a:rPr lang="en-US" sz="1100" kern="1200"/>
            <a:t>NA</a:t>
          </a:r>
          <a:endParaRPr lang="zh-CN" sz="1100" kern="1200"/>
        </a:p>
      </dsp:txBody>
      <dsp:txXfrm>
        <a:off x="6833244" y="3025672"/>
        <a:ext cx="1821883" cy="1093129"/>
      </dsp:txXfrm>
    </dsp:sp>
    <dsp:sp modelId="{E0093CDB-2CCB-4ECC-8765-0AA457E1086C}">
      <dsp:nvSpPr>
        <dsp:cNvPr id="0" name=""/>
        <dsp:cNvSpPr/>
      </dsp:nvSpPr>
      <dsp:spPr>
        <a:xfrm>
          <a:off x="1021436" y="4117001"/>
          <a:ext cx="8963665" cy="388433"/>
        </a:xfrm>
        <a:custGeom>
          <a:avLst/>
          <a:gdLst/>
          <a:ahLst/>
          <a:cxnLst/>
          <a:rect l="0" t="0" r="0" b="0"/>
          <a:pathLst>
            <a:path>
              <a:moveTo>
                <a:pt x="8963665" y="0"/>
              </a:moveTo>
              <a:lnTo>
                <a:pt x="8963665" y="211316"/>
              </a:lnTo>
              <a:lnTo>
                <a:pt x="0" y="211316"/>
              </a:lnTo>
              <a:lnTo>
                <a:pt x="0" y="38843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78933" y="4309123"/>
        <a:ext cx="448672" cy="4190"/>
      </dsp:txXfrm>
    </dsp:sp>
    <dsp:sp modelId="{C5A5BFC2-DB95-4805-ADC6-4E9AE8CC6E0E}">
      <dsp:nvSpPr>
        <dsp:cNvPr id="0" name=""/>
        <dsp:cNvSpPr/>
      </dsp:nvSpPr>
      <dsp:spPr>
        <a:xfrm>
          <a:off x="9074160" y="3025672"/>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sz="1100" kern="1200"/>
            <a:t>在 </a:t>
          </a:r>
          <a:r>
            <a:rPr lang="en-US" sz="1100" kern="1200"/>
            <a:t>Select Attribute </a:t>
          </a:r>
          <a:r>
            <a:rPr lang="zh-CN" sz="1100" kern="1200"/>
            <a:t>栏输入想要统计的列</a:t>
          </a:r>
        </a:p>
      </dsp:txBody>
      <dsp:txXfrm>
        <a:off x="9074160" y="3025672"/>
        <a:ext cx="1821883" cy="1093129"/>
      </dsp:txXfrm>
    </dsp:sp>
    <dsp:sp modelId="{A6F8CA4A-3B2C-4492-9AA6-1D5478D9E86E}">
      <dsp:nvSpPr>
        <dsp:cNvPr id="0" name=""/>
        <dsp:cNvSpPr/>
      </dsp:nvSpPr>
      <dsp:spPr>
        <a:xfrm>
          <a:off x="110495" y="4537835"/>
          <a:ext cx="1821883" cy="1093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zh-CN" sz="1100" kern="1200"/>
            <a:t>点击 </a:t>
          </a:r>
          <a:r>
            <a:rPr lang="en-US" sz="1100" kern="1200"/>
            <a:t>Perform Statistics </a:t>
          </a:r>
          <a:r>
            <a:rPr lang="zh-CN" sz="1100" kern="1200"/>
            <a:t>以生成显示统计信息的对话框</a:t>
          </a:r>
        </a:p>
      </dsp:txBody>
      <dsp:txXfrm>
        <a:off x="110495" y="4537835"/>
        <a:ext cx="1821883" cy="109312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65525-1CED-4138-B5D2-635F927E36D1}" type="datetimeFigureOut">
              <a:rPr lang="zh-CN" altLang="en-US" smtClean="0"/>
              <a:t>2023/6/18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26948-05A2-4137-BF67-C89F2474AF0F}" type="slidenum">
              <a:rPr lang="zh-CN" altLang="en-US" smtClean="0"/>
              <a:t>‹#›</a:t>
            </a:fld>
            <a:endParaRPr lang="zh-CN" altLang="en-US"/>
          </a:p>
        </p:txBody>
      </p:sp>
    </p:spTree>
    <p:extLst>
      <p:ext uri="{BB962C8B-B14F-4D97-AF65-F5344CB8AC3E}">
        <p14:creationId xmlns:p14="http://schemas.microsoft.com/office/powerpoint/2010/main" val="1548592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1</a:t>
            </a:fld>
            <a:endParaRPr lang="zh-CN" altLang="en-US"/>
          </a:p>
        </p:txBody>
      </p:sp>
    </p:spTree>
    <p:extLst>
      <p:ext uri="{BB962C8B-B14F-4D97-AF65-F5344CB8AC3E}">
        <p14:creationId xmlns:p14="http://schemas.microsoft.com/office/powerpoint/2010/main" val="3848198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而这房间里：</a:t>
            </a:r>
            <a:r>
              <a:rPr lang="en-US" altLang="zh-CN" dirty="0"/>
              <a:t>which</a:t>
            </a:r>
            <a:r>
              <a:rPr lang="zh-CN" altLang="en-US" dirty="0"/>
              <a:t>引导的指代</a:t>
            </a:r>
            <a:r>
              <a:rPr lang="en-US" altLang="zh-CN" dirty="0"/>
              <a:t>what</a:t>
            </a:r>
            <a:r>
              <a:rPr lang="zh-CN" altLang="en-US" dirty="0"/>
              <a:t> </a:t>
            </a:r>
            <a:r>
              <a:rPr lang="en-US" altLang="zh-CN" dirty="0"/>
              <a:t>miss </a:t>
            </a:r>
            <a:r>
              <a:rPr lang="en-US" altLang="zh-CN" dirty="0" err="1"/>
              <a:t>coldfield</a:t>
            </a:r>
            <a:r>
              <a:rPr lang="en-US" altLang="zh-CN" dirty="0"/>
              <a:t> still called the office *</a:t>
            </a:r>
            <a:r>
              <a:rPr lang="zh-CN" altLang="en-US" dirty="0"/>
              <a:t>仍然是名词（其实是可以省略的</a:t>
            </a:r>
            <a:r>
              <a:rPr lang="en-US" altLang="zh-CN" dirty="0"/>
              <a:t>……</a:t>
            </a:r>
            <a:r>
              <a:rPr lang="zh-CN" altLang="en-US" dirty="0"/>
              <a:t>）</a:t>
            </a:r>
            <a:endParaRPr lang="en-US" altLang="zh-CN" dirty="0"/>
          </a:p>
          <a:p>
            <a:r>
              <a:rPr lang="zh-CN" altLang="en-US" dirty="0"/>
              <a:t>‘这’也是可以省略的</a:t>
            </a:r>
            <a:r>
              <a:rPr lang="en-US" altLang="zh-CN" dirty="0"/>
              <a:t>…</a:t>
            </a:r>
          </a:p>
          <a:p>
            <a:r>
              <a:rPr lang="zh-CN" altLang="en-US" dirty="0"/>
              <a:t>指代单个词的非限定套限定</a:t>
            </a:r>
          </a:p>
        </p:txBody>
      </p:sp>
      <p:sp>
        <p:nvSpPr>
          <p:cNvPr id="4" name="灯片编号占位符 3"/>
          <p:cNvSpPr>
            <a:spLocks noGrp="1"/>
          </p:cNvSpPr>
          <p:nvPr>
            <p:ph type="sldNum" sz="quarter" idx="5"/>
          </p:nvPr>
        </p:nvSpPr>
        <p:spPr/>
        <p:txBody>
          <a:bodyPr/>
          <a:lstStyle/>
          <a:p>
            <a:fld id="{3BB26948-05A2-4137-BF67-C89F2474AF0F}" type="slidenum">
              <a:rPr lang="zh-CN" altLang="en-US" smtClean="0"/>
              <a:t>10</a:t>
            </a:fld>
            <a:endParaRPr lang="zh-CN" altLang="en-US"/>
          </a:p>
        </p:txBody>
      </p:sp>
    </p:spTree>
    <p:extLst>
      <p:ext uri="{BB962C8B-B14F-4D97-AF65-F5344CB8AC3E}">
        <p14:creationId xmlns:p14="http://schemas.microsoft.com/office/powerpoint/2010/main" val="230789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而这房间里：</a:t>
            </a:r>
            <a:r>
              <a:rPr lang="en-US" altLang="zh-CN" dirty="0"/>
              <a:t>which</a:t>
            </a:r>
            <a:r>
              <a:rPr lang="zh-CN" altLang="en-US" dirty="0"/>
              <a:t>引导的指代</a:t>
            </a:r>
            <a:r>
              <a:rPr lang="en-US" altLang="zh-CN" dirty="0"/>
              <a:t>what</a:t>
            </a:r>
            <a:r>
              <a:rPr lang="zh-CN" altLang="en-US" dirty="0"/>
              <a:t> </a:t>
            </a:r>
            <a:r>
              <a:rPr lang="en-US" altLang="zh-CN" dirty="0"/>
              <a:t>miss </a:t>
            </a:r>
            <a:r>
              <a:rPr lang="en-US" altLang="zh-CN" dirty="0" err="1"/>
              <a:t>coldfield</a:t>
            </a:r>
            <a:r>
              <a:rPr lang="en-US" altLang="zh-CN" dirty="0"/>
              <a:t> still called the office *</a:t>
            </a:r>
            <a:r>
              <a:rPr lang="zh-CN" altLang="en-US" dirty="0"/>
              <a:t>仍然是名词（其实是可以省略的</a:t>
            </a:r>
            <a:r>
              <a:rPr lang="en-US" altLang="zh-CN" dirty="0"/>
              <a:t>……</a:t>
            </a:r>
            <a:r>
              <a:rPr lang="zh-CN" altLang="en-US" dirty="0"/>
              <a:t>）</a:t>
            </a:r>
            <a:endParaRPr lang="en-US" altLang="zh-CN" dirty="0"/>
          </a:p>
          <a:p>
            <a:r>
              <a:rPr lang="zh-CN" altLang="en-US" dirty="0"/>
              <a:t>‘这’也是可以省略的</a:t>
            </a:r>
            <a:r>
              <a:rPr lang="en-US" altLang="zh-CN" dirty="0"/>
              <a:t>…</a:t>
            </a:r>
          </a:p>
          <a:p>
            <a:r>
              <a:rPr lang="zh-CN" altLang="en-US" dirty="0"/>
              <a:t>指代单个词的非限定套限定</a:t>
            </a:r>
          </a:p>
        </p:txBody>
      </p:sp>
      <p:sp>
        <p:nvSpPr>
          <p:cNvPr id="4" name="灯片编号占位符 3"/>
          <p:cNvSpPr>
            <a:spLocks noGrp="1"/>
          </p:cNvSpPr>
          <p:nvPr>
            <p:ph type="sldNum" sz="quarter" idx="5"/>
          </p:nvPr>
        </p:nvSpPr>
        <p:spPr/>
        <p:txBody>
          <a:bodyPr/>
          <a:lstStyle/>
          <a:p>
            <a:fld id="{3BB26948-05A2-4137-BF67-C89F2474AF0F}" type="slidenum">
              <a:rPr lang="zh-CN" altLang="en-US" smtClean="0"/>
              <a:t>11</a:t>
            </a:fld>
            <a:endParaRPr lang="zh-CN" altLang="en-US"/>
          </a:p>
        </p:txBody>
      </p:sp>
    </p:spTree>
    <p:extLst>
      <p:ext uri="{BB962C8B-B14F-4D97-AF65-F5344CB8AC3E}">
        <p14:creationId xmlns:p14="http://schemas.microsoft.com/office/powerpoint/2010/main" val="391620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12</a:t>
            </a:fld>
            <a:endParaRPr lang="zh-CN" altLang="en-US"/>
          </a:p>
        </p:txBody>
      </p:sp>
    </p:spTree>
    <p:extLst>
      <p:ext uri="{BB962C8B-B14F-4D97-AF65-F5344CB8AC3E}">
        <p14:creationId xmlns:p14="http://schemas.microsoft.com/office/powerpoint/2010/main" val="3720807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而这房间里：</a:t>
            </a:r>
            <a:r>
              <a:rPr lang="en-US" altLang="zh-CN" dirty="0"/>
              <a:t>which</a:t>
            </a:r>
            <a:r>
              <a:rPr lang="zh-CN" altLang="en-US" dirty="0"/>
              <a:t>引导的指代</a:t>
            </a:r>
            <a:r>
              <a:rPr lang="en-US" altLang="zh-CN" dirty="0"/>
              <a:t>what</a:t>
            </a:r>
            <a:r>
              <a:rPr lang="zh-CN" altLang="en-US" dirty="0"/>
              <a:t> </a:t>
            </a:r>
            <a:r>
              <a:rPr lang="en-US" altLang="zh-CN" dirty="0"/>
              <a:t>miss </a:t>
            </a:r>
            <a:r>
              <a:rPr lang="en-US" altLang="zh-CN" dirty="0" err="1"/>
              <a:t>coldfield</a:t>
            </a:r>
            <a:r>
              <a:rPr lang="en-US" altLang="zh-CN" dirty="0"/>
              <a:t> still called the office *</a:t>
            </a:r>
            <a:r>
              <a:rPr lang="zh-CN" altLang="en-US" dirty="0"/>
              <a:t>仍然是名词（其实是可以省略的</a:t>
            </a:r>
            <a:r>
              <a:rPr lang="en-US" altLang="zh-CN" dirty="0"/>
              <a:t>……</a:t>
            </a:r>
            <a:r>
              <a:rPr lang="zh-CN" altLang="en-US" dirty="0"/>
              <a:t>）</a:t>
            </a:r>
            <a:endParaRPr lang="en-US" altLang="zh-CN" dirty="0"/>
          </a:p>
          <a:p>
            <a:r>
              <a:rPr lang="zh-CN" altLang="en-US" dirty="0"/>
              <a:t>‘这’也是可以省略的</a:t>
            </a:r>
            <a:r>
              <a:rPr lang="en-US" altLang="zh-CN" dirty="0"/>
              <a:t>…</a:t>
            </a:r>
          </a:p>
          <a:p>
            <a:r>
              <a:rPr lang="zh-CN" altLang="en-US" dirty="0"/>
              <a:t>指代单个词的非限定套限定</a:t>
            </a:r>
          </a:p>
        </p:txBody>
      </p:sp>
      <p:sp>
        <p:nvSpPr>
          <p:cNvPr id="4" name="灯片编号占位符 3"/>
          <p:cNvSpPr>
            <a:spLocks noGrp="1"/>
          </p:cNvSpPr>
          <p:nvPr>
            <p:ph type="sldNum" sz="quarter" idx="5"/>
          </p:nvPr>
        </p:nvSpPr>
        <p:spPr/>
        <p:txBody>
          <a:bodyPr/>
          <a:lstStyle/>
          <a:p>
            <a:fld id="{3BB26948-05A2-4137-BF67-C89F2474AF0F}" type="slidenum">
              <a:rPr lang="zh-CN" altLang="en-US" smtClean="0"/>
              <a:t>13</a:t>
            </a:fld>
            <a:endParaRPr lang="zh-CN" altLang="en-US"/>
          </a:p>
        </p:txBody>
      </p:sp>
    </p:spTree>
    <p:extLst>
      <p:ext uri="{BB962C8B-B14F-4D97-AF65-F5344CB8AC3E}">
        <p14:creationId xmlns:p14="http://schemas.microsoft.com/office/powerpoint/2010/main" val="291857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14</a:t>
            </a:fld>
            <a:endParaRPr lang="zh-CN" altLang="en-US"/>
          </a:p>
        </p:txBody>
      </p:sp>
    </p:spTree>
    <p:extLst>
      <p:ext uri="{BB962C8B-B14F-4D97-AF65-F5344CB8AC3E}">
        <p14:creationId xmlns:p14="http://schemas.microsoft.com/office/powerpoint/2010/main" val="83077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2</a:t>
            </a:fld>
            <a:endParaRPr lang="zh-CN" altLang="en-US"/>
          </a:p>
        </p:txBody>
      </p:sp>
    </p:spTree>
    <p:extLst>
      <p:ext uri="{BB962C8B-B14F-4D97-AF65-F5344CB8AC3E}">
        <p14:creationId xmlns:p14="http://schemas.microsoft.com/office/powerpoint/2010/main" val="193855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3</a:t>
            </a:fld>
            <a:endParaRPr lang="zh-CN" altLang="en-US"/>
          </a:p>
        </p:txBody>
      </p:sp>
    </p:spTree>
    <p:extLst>
      <p:ext uri="{BB962C8B-B14F-4D97-AF65-F5344CB8AC3E}">
        <p14:creationId xmlns:p14="http://schemas.microsoft.com/office/powerpoint/2010/main" val="111618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4</a:t>
            </a:fld>
            <a:endParaRPr lang="zh-CN" altLang="en-US"/>
          </a:p>
        </p:txBody>
      </p:sp>
    </p:spTree>
    <p:extLst>
      <p:ext uri="{BB962C8B-B14F-4D97-AF65-F5344CB8AC3E}">
        <p14:creationId xmlns:p14="http://schemas.microsoft.com/office/powerpoint/2010/main" val="43833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5</a:t>
            </a:fld>
            <a:endParaRPr lang="zh-CN" altLang="en-US"/>
          </a:p>
        </p:txBody>
      </p:sp>
    </p:spTree>
    <p:extLst>
      <p:ext uri="{BB962C8B-B14F-4D97-AF65-F5344CB8AC3E}">
        <p14:creationId xmlns:p14="http://schemas.microsoft.com/office/powerpoint/2010/main" val="1360050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6</a:t>
            </a:fld>
            <a:endParaRPr lang="zh-CN" altLang="en-US"/>
          </a:p>
        </p:txBody>
      </p:sp>
    </p:spTree>
    <p:extLst>
      <p:ext uri="{BB962C8B-B14F-4D97-AF65-F5344CB8AC3E}">
        <p14:creationId xmlns:p14="http://schemas.microsoft.com/office/powerpoint/2010/main" val="109649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7</a:t>
            </a:fld>
            <a:endParaRPr lang="zh-CN" altLang="en-US"/>
          </a:p>
        </p:txBody>
      </p:sp>
    </p:spTree>
    <p:extLst>
      <p:ext uri="{BB962C8B-B14F-4D97-AF65-F5344CB8AC3E}">
        <p14:creationId xmlns:p14="http://schemas.microsoft.com/office/powerpoint/2010/main" val="423897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而这房间里：</a:t>
            </a:r>
            <a:r>
              <a:rPr lang="en-US" altLang="zh-CN" dirty="0"/>
              <a:t>which</a:t>
            </a:r>
            <a:r>
              <a:rPr lang="zh-CN" altLang="en-US" dirty="0"/>
              <a:t>引导的指代</a:t>
            </a:r>
            <a:r>
              <a:rPr lang="en-US" altLang="zh-CN" dirty="0"/>
              <a:t>what</a:t>
            </a:r>
            <a:r>
              <a:rPr lang="zh-CN" altLang="en-US" dirty="0"/>
              <a:t> </a:t>
            </a:r>
            <a:r>
              <a:rPr lang="en-US" altLang="zh-CN" dirty="0"/>
              <a:t>miss </a:t>
            </a:r>
            <a:r>
              <a:rPr lang="en-US" altLang="zh-CN" dirty="0" err="1"/>
              <a:t>coldfield</a:t>
            </a:r>
            <a:r>
              <a:rPr lang="en-US" altLang="zh-CN" dirty="0"/>
              <a:t> still called the office *</a:t>
            </a:r>
            <a:r>
              <a:rPr lang="zh-CN" altLang="en-US" dirty="0"/>
              <a:t>仍然是名词（其实是可以省略的</a:t>
            </a:r>
            <a:r>
              <a:rPr lang="en-US" altLang="zh-CN" dirty="0"/>
              <a:t>……</a:t>
            </a:r>
            <a:r>
              <a:rPr lang="zh-CN" altLang="en-US" dirty="0"/>
              <a:t>）</a:t>
            </a:r>
            <a:endParaRPr lang="en-US" altLang="zh-CN" dirty="0"/>
          </a:p>
          <a:p>
            <a:r>
              <a:rPr lang="zh-CN" altLang="en-US" dirty="0"/>
              <a:t>‘这’也是可以省略的</a:t>
            </a:r>
            <a:r>
              <a:rPr lang="en-US" altLang="zh-CN" dirty="0"/>
              <a:t>…</a:t>
            </a:r>
          </a:p>
          <a:p>
            <a:r>
              <a:rPr lang="zh-CN" altLang="en-US" dirty="0"/>
              <a:t>指代单个词的非限定套限定</a:t>
            </a:r>
          </a:p>
        </p:txBody>
      </p:sp>
      <p:sp>
        <p:nvSpPr>
          <p:cNvPr id="4" name="灯片编号占位符 3"/>
          <p:cNvSpPr>
            <a:spLocks noGrp="1"/>
          </p:cNvSpPr>
          <p:nvPr>
            <p:ph type="sldNum" sz="quarter" idx="5"/>
          </p:nvPr>
        </p:nvSpPr>
        <p:spPr/>
        <p:txBody>
          <a:bodyPr/>
          <a:lstStyle/>
          <a:p>
            <a:fld id="{3BB26948-05A2-4137-BF67-C89F2474AF0F}" type="slidenum">
              <a:rPr lang="zh-CN" altLang="en-US" smtClean="0"/>
              <a:t>8</a:t>
            </a:fld>
            <a:endParaRPr lang="zh-CN" altLang="en-US"/>
          </a:p>
        </p:txBody>
      </p:sp>
    </p:spTree>
    <p:extLst>
      <p:ext uri="{BB962C8B-B14F-4D97-AF65-F5344CB8AC3E}">
        <p14:creationId xmlns:p14="http://schemas.microsoft.com/office/powerpoint/2010/main" val="372142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BB26948-05A2-4137-BF67-C89F2474AF0F}" type="slidenum">
              <a:rPr lang="zh-CN" altLang="en-US" smtClean="0"/>
              <a:t>9</a:t>
            </a:fld>
            <a:endParaRPr lang="zh-CN" altLang="en-US"/>
          </a:p>
        </p:txBody>
      </p:sp>
    </p:spTree>
    <p:extLst>
      <p:ext uri="{BB962C8B-B14F-4D97-AF65-F5344CB8AC3E}">
        <p14:creationId xmlns:p14="http://schemas.microsoft.com/office/powerpoint/2010/main" val="101633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A27DE-731E-47F1-BEAF-A83C59EEEA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3051C4-2BE2-4A03-8C98-8038ED4C0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C7B323-5AEA-4EEE-8BFF-E82444004C66}"/>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7680C244-7E1A-4428-8FE0-314264185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B46EE5-13ED-4954-AEF0-4E48466E4503}"/>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336214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B7299-C59E-42EC-95D3-37A8D49955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86CE01-6064-4739-B168-C2C949F2F0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0F6458-C2AB-4BFA-B906-6505F74C8738}"/>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4C2491F6-6850-454C-AE8F-0D028B9264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3BC10F-E06F-4106-8FE0-0998EEA5AA3E}"/>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420366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C93711-E893-4743-9D4A-72C3BFB46C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EF7D49-91DA-41A7-9474-02D101221F2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C7B55B-D54E-4471-8D0F-6C0C674EB50D}"/>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3367CE67-E0D4-4E9E-9D53-973A235AD1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C74268-95AB-4D0E-BB6B-9DBA8771D0AC}"/>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244079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95CD-DE1D-4CA7-8CFA-72C6DBDE32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256262-7214-4511-A790-790DF76B98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F2B615-1175-4D0C-B0D8-550E298B47DD}"/>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B434E6D3-F78A-4D54-AE3F-83B54C659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5B2BC-C164-4A34-A6C1-0C1E6563636C}"/>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66395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6CE2F-B359-49E2-9845-665CAA69596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EB40D3-AA5B-4762-92E9-79F98B7B5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4E2912-DD53-42DA-816E-70CBF71C9C3E}"/>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BD9C007E-40DA-4E7E-A14A-41C236A1B5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47C393-CA97-4CE6-877F-DDC1A443E7F2}"/>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53047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4FD93-F2E7-4F5E-8F39-A3767AADA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B103DF-13D3-41D5-8887-E4FF40344F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77204C-F4D7-4D37-9DDE-A5B350A765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597239-6644-497A-BCE6-EC09614A8AAD}"/>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6" name="页脚占位符 5">
            <a:extLst>
              <a:ext uri="{FF2B5EF4-FFF2-40B4-BE49-F238E27FC236}">
                <a16:creationId xmlns:a16="http://schemas.microsoft.com/office/drawing/2014/main" id="{DE2D7939-226D-466D-93C2-D9B73BBE5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DCEFB7-0E08-463C-BDD0-692E3FFE2D6A}"/>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87752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DDC94-A02D-4F46-B62F-7585D5F6D0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3BFC806-F401-4A2B-8AF6-9A58C5FC9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8988F0-9DFF-4868-BBBF-AC00B6FA1D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B5C2C9-F2D4-4F04-962F-149E8474F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3FCB12-3AA2-4F10-B892-42CEB3E172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AE240AC-FCF4-402D-A829-74FA7E56AA44}"/>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8" name="页脚占位符 7">
            <a:extLst>
              <a:ext uri="{FF2B5EF4-FFF2-40B4-BE49-F238E27FC236}">
                <a16:creationId xmlns:a16="http://schemas.microsoft.com/office/drawing/2014/main" id="{6C5BD358-270B-40C3-9E47-B90F631F13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1CE1D1-FA31-44DC-8FFD-485914F5EE0E}"/>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295604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B7E62-BA35-41DA-B486-C146354299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560302-4DD3-41C4-A67D-C9F47497B77E}"/>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4" name="页脚占位符 3">
            <a:extLst>
              <a:ext uri="{FF2B5EF4-FFF2-40B4-BE49-F238E27FC236}">
                <a16:creationId xmlns:a16="http://schemas.microsoft.com/office/drawing/2014/main" id="{240BC4FA-DFFB-4EED-8A1D-33D16A286D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1466C0-07B0-4BFD-AE03-FB498DE3FFC9}"/>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234075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5CDD99-7381-41E8-930D-84180D4FED28}"/>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3" name="页脚占位符 2">
            <a:extLst>
              <a:ext uri="{FF2B5EF4-FFF2-40B4-BE49-F238E27FC236}">
                <a16:creationId xmlns:a16="http://schemas.microsoft.com/office/drawing/2014/main" id="{82C98746-2E58-45F8-A52C-F20E16B1DD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842C83-AC0D-46DE-B335-217F1CFB2DFF}"/>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152472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F6D57-016F-4A24-A6BC-1D1009BF31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BCA96D-51E7-4238-902A-8A999E115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E71599-7AFE-4160-BF8C-E43D0BBAB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B96E4F-D98B-4C44-AE18-4558D8D6AD81}"/>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6" name="页脚占位符 5">
            <a:extLst>
              <a:ext uri="{FF2B5EF4-FFF2-40B4-BE49-F238E27FC236}">
                <a16:creationId xmlns:a16="http://schemas.microsoft.com/office/drawing/2014/main" id="{6ADEED36-159B-4BF2-A3B3-F70CDFEF6B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EA3554-46A0-44DF-AA6A-F443BA729C39}"/>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420383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563CE-723D-465F-9A94-D9D9166485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F35998-5EA7-453A-B6A1-CAA61FC34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63257B-BA63-43FD-88A6-F56A52548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ED3E36-9FFC-4365-B684-2A014A3CDA04}"/>
              </a:ext>
            </a:extLst>
          </p:cNvPr>
          <p:cNvSpPr>
            <a:spLocks noGrp="1"/>
          </p:cNvSpPr>
          <p:nvPr>
            <p:ph type="dt" sz="half" idx="10"/>
          </p:nvPr>
        </p:nvSpPr>
        <p:spPr/>
        <p:txBody>
          <a:bodyPr/>
          <a:lstStyle/>
          <a:p>
            <a:fld id="{5E0B4BA4-42D6-45F7-AB1C-6E7EBBF282D7}" type="datetimeFigureOut">
              <a:rPr lang="zh-CN" altLang="en-US" smtClean="0"/>
              <a:t>2023/6/18</a:t>
            </a:fld>
            <a:endParaRPr lang="zh-CN" altLang="en-US"/>
          </a:p>
        </p:txBody>
      </p:sp>
      <p:sp>
        <p:nvSpPr>
          <p:cNvPr id="6" name="页脚占位符 5">
            <a:extLst>
              <a:ext uri="{FF2B5EF4-FFF2-40B4-BE49-F238E27FC236}">
                <a16:creationId xmlns:a16="http://schemas.microsoft.com/office/drawing/2014/main" id="{0BC7A8A3-B95D-4E63-820A-1A8915A6AC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2920E4-019C-48BF-B645-48AC66F2753C}"/>
              </a:ext>
            </a:extLst>
          </p:cNvPr>
          <p:cNvSpPr>
            <a:spLocks noGrp="1"/>
          </p:cNvSpPr>
          <p:nvPr>
            <p:ph type="sldNum" sz="quarter" idx="12"/>
          </p:nvPr>
        </p:nvSpPr>
        <p:spPr/>
        <p:txBody>
          <a:body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81317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E8BEF38-AC79-46B2-997C-7DD7F89FE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97780E-4B96-4B41-B20D-EDCD1261D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4C8A84-51B1-4E44-BAA1-7AA67F74B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B4BA4-42D6-45F7-AB1C-6E7EBBF282D7}"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F408D850-DD09-483F-8CE2-B2EC3B633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64EFAF-5D91-470C-A1EE-29A9A3797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DC676-9488-4C87-BA8F-2E0058F5AE2A}" type="slidenum">
              <a:rPr lang="zh-CN" altLang="en-US" smtClean="0"/>
              <a:t>‹#›</a:t>
            </a:fld>
            <a:endParaRPr lang="zh-CN" altLang="en-US"/>
          </a:p>
        </p:txBody>
      </p:sp>
    </p:spTree>
    <p:extLst>
      <p:ext uri="{BB962C8B-B14F-4D97-AF65-F5344CB8AC3E}">
        <p14:creationId xmlns:p14="http://schemas.microsoft.com/office/powerpoint/2010/main" val="149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DB81B-8ED6-44B4-8E12-E8B802FEC817}"/>
              </a:ext>
            </a:extLst>
          </p:cNvPr>
          <p:cNvSpPr>
            <a:spLocks noGrp="1"/>
          </p:cNvSpPr>
          <p:nvPr>
            <p:ph type="ctrTitle"/>
          </p:nvPr>
        </p:nvSpPr>
        <p:spPr>
          <a:xfrm>
            <a:off x="1172355" y="2433637"/>
            <a:ext cx="9847279" cy="995363"/>
          </a:xfrm>
        </p:spPr>
        <p:txBody>
          <a:bodyPr>
            <a:normAutofit fontScale="90000"/>
          </a:bodyPr>
          <a:lstStyle/>
          <a:p>
            <a:r>
              <a:rPr lang="zh-CN" altLang="en-US" dirty="0">
                <a:latin typeface="华文中宋" panose="02010600040101010101" pitchFamily="2" charset="-122"/>
                <a:ea typeface="华文中宋" panose="02010600040101010101" pitchFamily="2" charset="-122"/>
              </a:rPr>
              <a:t>生存分析</a:t>
            </a:r>
            <a:r>
              <a:rPr lang="en-US" altLang="zh-CN" dirty="0">
                <a:latin typeface="华文中宋" panose="02010600040101010101" pitchFamily="2" charset="-122"/>
                <a:ea typeface="华文中宋" panose="02010600040101010101" pitchFamily="2" charset="-122"/>
              </a:rPr>
              <a:t>GUI</a:t>
            </a:r>
            <a:r>
              <a:rPr lang="zh-CN" altLang="en-US" dirty="0">
                <a:latin typeface="华文中宋" panose="02010600040101010101" pitchFamily="2" charset="-122"/>
                <a:ea typeface="华文中宋" panose="02010600040101010101" pitchFamily="2" charset="-122"/>
              </a:rPr>
              <a:t>的实现和功能整合</a:t>
            </a:r>
          </a:p>
        </p:txBody>
      </p:sp>
      <p:sp>
        <p:nvSpPr>
          <p:cNvPr id="3" name="副标题 2">
            <a:extLst>
              <a:ext uri="{FF2B5EF4-FFF2-40B4-BE49-F238E27FC236}">
                <a16:creationId xmlns:a16="http://schemas.microsoft.com/office/drawing/2014/main" id="{9DE357CB-C028-4209-BD0F-E48F7EF395C6}"/>
              </a:ext>
            </a:extLst>
          </p:cNvPr>
          <p:cNvSpPr>
            <a:spLocks noGrp="1"/>
          </p:cNvSpPr>
          <p:nvPr>
            <p:ph type="subTitle" idx="1"/>
          </p:nvPr>
        </p:nvSpPr>
        <p:spPr>
          <a:xfrm>
            <a:off x="4210874" y="3585032"/>
            <a:ext cx="3770243" cy="1655762"/>
          </a:xfrm>
        </p:spPr>
        <p:txBody>
          <a:bodyPr>
            <a:normAutofit/>
          </a:bodyPr>
          <a:lstStyle/>
          <a:p>
            <a:r>
              <a:rPr lang="zh-CN" altLang="en-US" sz="3600" dirty="0">
                <a:latin typeface="华文中宋" panose="02010600040101010101" pitchFamily="2" charset="-122"/>
                <a:ea typeface="华文中宋" panose="02010600040101010101" pitchFamily="2" charset="-122"/>
                <a:cs typeface="Times New Roman" panose="02020603050405020304" pitchFamily="18" charset="0"/>
              </a:rPr>
              <a:t>高铭</a:t>
            </a:r>
            <a:endParaRPr lang="en-US" altLang="zh-CN" sz="3600" dirty="0">
              <a:latin typeface="华文中宋" panose="02010600040101010101" pitchFamily="2" charset="-122"/>
              <a:ea typeface="华文中宋" panose="02010600040101010101" pitchFamily="2" charset="-122"/>
              <a:cs typeface="Times New Roman" panose="02020603050405020304" pitchFamily="18" charset="0"/>
            </a:endParaRPr>
          </a:p>
          <a:p>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2023.6.18</a:t>
            </a:r>
          </a:p>
        </p:txBody>
      </p:sp>
      <p:pic>
        <p:nvPicPr>
          <p:cNvPr id="8" name="图片 7">
            <a:extLst>
              <a:ext uri="{FF2B5EF4-FFF2-40B4-BE49-F238E27FC236}">
                <a16:creationId xmlns:a16="http://schemas.microsoft.com/office/drawing/2014/main" id="{13018E78-DDAB-4029-9C93-3E1E8322E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21" y="1"/>
            <a:ext cx="2490279" cy="818658"/>
          </a:xfrm>
          <a:prstGeom prst="rect">
            <a:avLst/>
          </a:prstGeom>
        </p:spPr>
      </p:pic>
      <p:cxnSp>
        <p:nvCxnSpPr>
          <p:cNvPr id="9" name="直接连接符 8">
            <a:extLst>
              <a:ext uri="{FF2B5EF4-FFF2-40B4-BE49-F238E27FC236}">
                <a16:creationId xmlns:a16="http://schemas.microsoft.com/office/drawing/2014/main" id="{C016ADD5-2A26-4708-B62E-C4A97B46A6D1}"/>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4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solidFill>
                  <a:schemeClr val="bg1"/>
                </a:solidFill>
                <a:latin typeface="华文中宋" panose="02010600040101010101" pitchFamily="2" charset="-122"/>
                <a:ea typeface="华文中宋" panose="02010600040101010101" pitchFamily="2" charset="-122"/>
              </a:rPr>
              <a:t>实现方法</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18659"/>
            <a:ext cx="11399013" cy="2954655"/>
          </a:xfrm>
          <a:prstGeom prst="rect">
            <a:avLst/>
          </a:prstGeom>
          <a:noFill/>
        </p:spPr>
        <p:txBody>
          <a:bodyPr wrap="square" rtlCol="0">
            <a:spAutoFit/>
          </a:bodyPr>
          <a:lstStyle/>
          <a:p>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group_by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'Gender'</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data1 = data[data[</a:t>
            </a:r>
            <a:r>
              <a:rPr lang="en-US" altLang="zh-CN" sz="1200" b="0" dirty="0" err="1">
                <a:solidFill>
                  <a:srgbClr val="D4D4D4"/>
                </a:solidFill>
                <a:effectLst/>
                <a:latin typeface="Consolas" panose="020B0609020204030204" pitchFamily="49" charset="0"/>
              </a:rPr>
              <a:t>gender_colomn</a:t>
            </a:r>
            <a:r>
              <a:rPr lang="en-US" altLang="zh-CN" sz="1200" b="0" dirty="0">
                <a:solidFill>
                  <a:srgbClr val="D4D4D4"/>
                </a:solidFill>
                <a:effectLst/>
                <a:latin typeface="Consolas" panose="020B0609020204030204" pitchFamily="49" charset="0"/>
              </a:rPr>
              <a:t>] == </a:t>
            </a:r>
            <a:r>
              <a:rPr lang="en-US" altLang="zh-CN" sz="1200" b="0" dirty="0">
                <a:solidFill>
                  <a:srgbClr val="B5CEA8"/>
                </a:solidFill>
                <a:effectLst/>
                <a:latin typeface="Consolas" panose="020B0609020204030204" pitchFamily="49" charset="0"/>
              </a:rPr>
              <a:t>1</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data2 = data[data[</a:t>
            </a:r>
            <a:r>
              <a:rPr lang="en-US" altLang="zh-CN" sz="1200" b="0" dirty="0" err="1">
                <a:solidFill>
                  <a:srgbClr val="D4D4D4"/>
                </a:solidFill>
                <a:effectLst/>
                <a:latin typeface="Consolas" panose="020B0609020204030204" pitchFamily="49" charset="0"/>
              </a:rPr>
              <a:t>gender_colomn</a:t>
            </a:r>
            <a:r>
              <a:rPr lang="en-US" altLang="zh-CN" sz="1200" b="0" dirty="0">
                <a:solidFill>
                  <a:srgbClr val="D4D4D4"/>
                </a:solidFill>
                <a:effectLst/>
                <a:latin typeface="Consolas" panose="020B0609020204030204" pitchFamily="49" charset="0"/>
              </a:rPr>
              <a:t>] == </a:t>
            </a:r>
            <a:r>
              <a:rPr lang="en-US" altLang="zh-CN" sz="1200" b="0" dirty="0">
                <a:solidFill>
                  <a:srgbClr val="B5CEA8"/>
                </a:solidFill>
                <a:effectLst/>
                <a:latin typeface="Consolas" panose="020B0609020204030204" pitchFamily="49" charset="0"/>
              </a:rPr>
              <a:t>2</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label1 = </a:t>
            </a:r>
            <a:r>
              <a:rPr lang="en-US" altLang="zh-CN" sz="1200" b="0" dirty="0">
                <a:solidFill>
                  <a:srgbClr val="CE9178"/>
                </a:solidFill>
                <a:effectLst/>
                <a:latin typeface="Consolas" panose="020B0609020204030204" pitchFamily="49" charset="0"/>
              </a:rPr>
              <a:t>'MALE'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label2 = </a:t>
            </a:r>
            <a:r>
              <a:rPr lang="en-US" altLang="zh-CN" sz="1200" b="0" dirty="0">
                <a:solidFill>
                  <a:srgbClr val="CE9178"/>
                </a:solidFill>
                <a:effectLst/>
                <a:latin typeface="Consolas" panose="020B0609020204030204" pitchFamily="49" charset="0"/>
              </a:rPr>
              <a:t>'FEMALE'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按性别分组，仅存在男女两组</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C586C0"/>
                </a:solidFill>
                <a:effectLst/>
                <a:latin typeface="Consolas" panose="020B0609020204030204" pitchFamily="49" charset="0"/>
              </a:rPr>
              <a:t>elif</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group_by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'Age'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data1 = data[data[</a:t>
            </a:r>
            <a:r>
              <a:rPr lang="en-US" altLang="zh-CN" sz="1200" b="0" dirty="0" err="1">
                <a:solidFill>
                  <a:srgbClr val="D4D4D4"/>
                </a:solidFill>
                <a:effectLst/>
                <a:latin typeface="Consolas" panose="020B0609020204030204" pitchFamily="49" charset="0"/>
              </a:rPr>
              <a:t>age_colomn</a:t>
            </a:r>
            <a:r>
              <a:rPr lang="en-US" altLang="zh-CN" sz="1200" b="0" dirty="0">
                <a:solidFill>
                  <a:srgbClr val="D4D4D4"/>
                </a:solidFill>
                <a:effectLst/>
                <a:latin typeface="Consolas" panose="020B0609020204030204" pitchFamily="49" charset="0"/>
              </a:rPr>
              <a:t>] &gt; </a:t>
            </a:r>
            <a:r>
              <a:rPr lang="en-US" altLang="zh-CN" sz="1200" b="0" dirty="0">
                <a:solidFill>
                  <a:srgbClr val="B5CEA8"/>
                </a:solidFill>
                <a:effectLst/>
                <a:latin typeface="Consolas" panose="020B0609020204030204" pitchFamily="49" charset="0"/>
              </a:rPr>
              <a:t>65</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data2 = data[data[</a:t>
            </a:r>
            <a:r>
              <a:rPr lang="en-US" altLang="zh-CN" sz="1200" b="0" dirty="0" err="1">
                <a:solidFill>
                  <a:srgbClr val="D4D4D4"/>
                </a:solidFill>
                <a:effectLst/>
                <a:latin typeface="Consolas" panose="020B0609020204030204" pitchFamily="49" charset="0"/>
              </a:rPr>
              <a:t>age_colomn</a:t>
            </a:r>
            <a:r>
              <a:rPr lang="en-US" altLang="zh-CN" sz="1200" b="0" dirty="0">
                <a:solidFill>
                  <a:srgbClr val="D4D4D4"/>
                </a:solidFill>
                <a:effectLst/>
                <a:latin typeface="Consolas" panose="020B0609020204030204" pitchFamily="49" charset="0"/>
              </a:rPr>
              <a:t>] &lt;= </a:t>
            </a:r>
            <a:r>
              <a:rPr lang="en-US" altLang="zh-CN" sz="1200" b="0" dirty="0">
                <a:solidFill>
                  <a:srgbClr val="B5CEA8"/>
                </a:solidFill>
                <a:effectLst/>
                <a:latin typeface="Consolas" panose="020B0609020204030204" pitchFamily="49" charset="0"/>
              </a:rPr>
              <a:t>65</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label1 = </a:t>
            </a:r>
            <a:r>
              <a:rPr lang="en-US" altLang="zh-CN" sz="1200" b="0" dirty="0">
                <a:solidFill>
                  <a:srgbClr val="CE9178"/>
                </a:solidFill>
                <a:effectLst/>
                <a:latin typeface="Consolas" panose="020B0609020204030204" pitchFamily="49" charset="0"/>
              </a:rPr>
              <a:t>'ELDER'</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label2 = </a:t>
            </a:r>
            <a:r>
              <a:rPr lang="en-US" altLang="zh-CN" sz="1200" b="0" dirty="0">
                <a:solidFill>
                  <a:srgbClr val="CE9178"/>
                </a:solidFill>
                <a:effectLst/>
                <a:latin typeface="Consolas" panose="020B0609020204030204" pitchFamily="49" charset="0"/>
              </a:rPr>
              <a:t>'YOUNG'</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按年龄分组，将截断值设置为</a:t>
            </a:r>
            <a:r>
              <a:rPr lang="en-US" altLang="zh-CN" sz="1200" b="0" dirty="0">
                <a:solidFill>
                  <a:srgbClr val="6A9955"/>
                </a:solidFill>
                <a:effectLst/>
                <a:latin typeface="Consolas" panose="020B0609020204030204" pitchFamily="49" charset="0"/>
              </a:rPr>
              <a:t>65</a:t>
            </a:r>
            <a:r>
              <a:rPr lang="zh-CN" altLang="en-US" sz="1200" b="0" dirty="0">
                <a:solidFill>
                  <a:srgbClr val="6A9955"/>
                </a:solidFill>
                <a:effectLst/>
                <a:latin typeface="Consolas" panose="020B0609020204030204" pitchFamily="49" charset="0"/>
              </a:rPr>
              <a:t>，小于等于</a:t>
            </a:r>
            <a:r>
              <a:rPr lang="en-US" altLang="zh-CN" sz="1200" b="0" dirty="0">
                <a:solidFill>
                  <a:srgbClr val="6A9955"/>
                </a:solidFill>
                <a:effectLst/>
                <a:latin typeface="Consolas" panose="020B0609020204030204" pitchFamily="49" charset="0"/>
              </a:rPr>
              <a:t>65</a:t>
            </a:r>
            <a:r>
              <a:rPr lang="zh-CN" altLang="en-US" sz="1200" b="0" dirty="0">
                <a:solidFill>
                  <a:srgbClr val="6A9955"/>
                </a:solidFill>
                <a:effectLst/>
                <a:latin typeface="Consolas" panose="020B0609020204030204" pitchFamily="49" charset="0"/>
              </a:rPr>
              <a:t>为</a:t>
            </a:r>
            <a:r>
              <a:rPr lang="en-US" altLang="zh-CN" sz="1200" b="0" dirty="0">
                <a:solidFill>
                  <a:srgbClr val="6A9955"/>
                </a:solidFill>
                <a:effectLst/>
                <a:latin typeface="Consolas" panose="020B0609020204030204" pitchFamily="49" charset="0"/>
              </a:rPr>
              <a:t>YOUNG</a:t>
            </a:r>
            <a:r>
              <a:rPr lang="zh-CN" altLang="en-US" sz="1200" b="0" dirty="0">
                <a:solidFill>
                  <a:srgbClr val="6A9955"/>
                </a:solidFill>
                <a:effectLst/>
                <a:latin typeface="Consolas" panose="020B0609020204030204" pitchFamily="49" charset="0"/>
              </a:rPr>
              <a:t>组，大于</a:t>
            </a:r>
            <a:r>
              <a:rPr lang="en-US" altLang="zh-CN" sz="1200" b="0" dirty="0">
                <a:solidFill>
                  <a:srgbClr val="6A9955"/>
                </a:solidFill>
                <a:effectLst/>
                <a:latin typeface="Consolas" panose="020B0609020204030204" pitchFamily="49" charset="0"/>
              </a:rPr>
              <a:t>65</a:t>
            </a:r>
            <a:r>
              <a:rPr lang="zh-CN" altLang="en-US" sz="1200" b="0" dirty="0">
                <a:solidFill>
                  <a:srgbClr val="6A9955"/>
                </a:solidFill>
                <a:effectLst/>
                <a:latin typeface="Consolas" panose="020B0609020204030204" pitchFamily="49" charset="0"/>
              </a:rPr>
              <a:t>为</a:t>
            </a:r>
            <a:r>
              <a:rPr lang="en-US" altLang="zh-CN" sz="1200" b="0" dirty="0">
                <a:solidFill>
                  <a:srgbClr val="6A9955"/>
                </a:solidFill>
                <a:effectLst/>
                <a:latin typeface="Consolas" panose="020B0609020204030204" pitchFamily="49" charset="0"/>
              </a:rPr>
              <a:t>ELDER</a:t>
            </a:r>
            <a:r>
              <a:rPr lang="zh-CN" altLang="en-US" sz="1200" b="0" dirty="0">
                <a:solidFill>
                  <a:srgbClr val="6A9955"/>
                </a:solidFill>
                <a:effectLst/>
                <a:latin typeface="Consolas" panose="020B0609020204030204" pitchFamily="49" charset="0"/>
              </a:rPr>
              <a:t>组</a:t>
            </a:r>
            <a:endParaRPr lang="zh-CN" altLang="en-US" sz="1200" b="0" dirty="0">
              <a:solidFill>
                <a:srgbClr val="D4D4D4"/>
              </a:solidFill>
              <a:effectLst/>
              <a:latin typeface="Consolas" panose="020B0609020204030204" pitchFamily="49" charset="0"/>
            </a:endParaRPr>
          </a:p>
          <a:p>
            <a:endParaRPr lang="en-US" altLang="zh-CN" sz="1200" b="0" dirty="0">
              <a:solidFill>
                <a:srgbClr val="D4D4D4"/>
              </a:solidFill>
              <a:effectLst/>
              <a:latin typeface="Consolas" panose="020B0609020204030204" pitchFamily="49" charset="0"/>
            </a:endParaRPr>
          </a:p>
          <a:p>
            <a:endParaRPr lang="en-US" altLang="zh-CN" sz="1200" dirty="0">
              <a:solidFill>
                <a:srgbClr val="D4D4D4"/>
              </a:solidFill>
              <a:latin typeface="Consolas" panose="020B0609020204030204" pitchFamily="49" charset="0"/>
            </a:endParaRPr>
          </a:p>
          <a:p>
            <a:endParaRPr lang="en-US" altLang="zh-CN" b="0" dirty="0">
              <a:solidFill>
                <a:srgbClr val="D4D4D4"/>
              </a:solidFill>
              <a:effectLst/>
              <a:latin typeface="Consolas" panose="020B0609020204030204" pitchFamily="49" charset="0"/>
            </a:endParaRP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29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en-US" altLang="zh-CN" sz="3600" dirty="0">
                <a:solidFill>
                  <a:schemeClr val="bg1"/>
                </a:solidFill>
                <a:latin typeface="华文中宋" panose="02010600040101010101" pitchFamily="2" charset="-122"/>
                <a:ea typeface="华文中宋" panose="02010600040101010101" pitchFamily="2" charset="-122"/>
              </a:rPr>
              <a:t>p</a:t>
            </a:r>
            <a:r>
              <a:rPr lang="zh-CN" altLang="en-US" sz="3600" dirty="0">
                <a:solidFill>
                  <a:schemeClr val="bg1"/>
                </a:solidFill>
                <a:latin typeface="华文中宋" panose="02010600040101010101" pitchFamily="2" charset="-122"/>
                <a:ea typeface="华文中宋" panose="02010600040101010101" pitchFamily="2" charset="-122"/>
              </a:rPr>
              <a:t>值计算</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18659"/>
            <a:ext cx="11399013" cy="3785652"/>
          </a:xfrm>
          <a:prstGeom prst="rect">
            <a:avLst/>
          </a:prstGeom>
          <a:noFill/>
        </p:spPr>
        <p:txBody>
          <a:bodyPr wrap="square" rtlCol="0">
            <a:spAutoFit/>
          </a:bodyPr>
          <a:lstStyle/>
          <a:p>
            <a:r>
              <a:rPr lang="zh-CN" altLang="en-US" sz="2400" b="0" dirty="0">
                <a:solidFill>
                  <a:srgbClr val="D4D4D4"/>
                </a:solidFill>
                <a:effectLst/>
                <a:latin typeface="华文中宋" panose="02010600040101010101" pitchFamily="2" charset="-122"/>
                <a:ea typeface="华文中宋" panose="02010600040101010101" pitchFamily="2" charset="-122"/>
              </a:rPr>
              <a:t>除了曲线绘制，该程序还通过</a:t>
            </a:r>
            <a:r>
              <a:rPr lang="en-US" altLang="zh-CN" sz="2400" b="0" dirty="0">
                <a:solidFill>
                  <a:srgbClr val="D4D4D4"/>
                </a:solidFill>
                <a:effectLst/>
                <a:latin typeface="华文中宋" panose="02010600040101010101" pitchFamily="2" charset="-122"/>
                <a:ea typeface="华文中宋" panose="02010600040101010101" pitchFamily="2" charset="-122"/>
              </a:rPr>
              <a:t>Cox</a:t>
            </a:r>
            <a:r>
              <a:rPr lang="zh-CN" altLang="en-US" sz="2400" b="0" dirty="0">
                <a:solidFill>
                  <a:srgbClr val="D4D4D4"/>
                </a:solidFill>
                <a:effectLst/>
                <a:latin typeface="华文中宋" panose="02010600040101010101" pitchFamily="2" charset="-122"/>
                <a:ea typeface="华文中宋" panose="02010600040101010101" pitchFamily="2" charset="-122"/>
              </a:rPr>
              <a:t>比例风险模型计算了数据的</a:t>
            </a:r>
            <a:r>
              <a:rPr lang="en-US" altLang="zh-CN" sz="2400" b="0" dirty="0">
                <a:solidFill>
                  <a:srgbClr val="D4D4D4"/>
                </a:solidFill>
                <a:effectLst/>
                <a:latin typeface="华文中宋" panose="02010600040101010101" pitchFamily="2" charset="-122"/>
                <a:ea typeface="华文中宋" panose="02010600040101010101" pitchFamily="2" charset="-122"/>
              </a:rPr>
              <a:t>p</a:t>
            </a:r>
            <a:r>
              <a:rPr lang="zh-CN" altLang="en-US" sz="2400" b="0" dirty="0">
                <a:solidFill>
                  <a:srgbClr val="D4D4D4"/>
                </a:solidFill>
                <a:effectLst/>
                <a:latin typeface="华文中宋" panose="02010600040101010101" pitchFamily="2" charset="-122"/>
                <a:ea typeface="华文中宋" panose="02010600040101010101" pitchFamily="2" charset="-122"/>
              </a:rPr>
              <a:t>值：</a:t>
            </a:r>
          </a:p>
          <a:p>
            <a:br>
              <a:rPr lang="zh-CN" altLang="en-US"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```python</a:t>
            </a:r>
          </a:p>
          <a:p>
            <a:r>
              <a:rPr lang="en-US" altLang="zh-CN" sz="1200" b="0" dirty="0">
                <a:solidFill>
                  <a:srgbClr val="6A9955"/>
                </a:solidFill>
                <a:effectLst/>
                <a:latin typeface="Consolas" panose="020B0609020204030204" pitchFamily="49" charset="0"/>
              </a:rPr>
              <a:t># Perform log-rank test to calculate p-value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results = </a:t>
            </a:r>
            <a:r>
              <a:rPr lang="en-US" altLang="zh-CN" sz="1200" b="0" dirty="0" err="1">
                <a:solidFill>
                  <a:srgbClr val="D4D4D4"/>
                </a:solidFill>
                <a:effectLst/>
                <a:latin typeface="Consolas" panose="020B0609020204030204" pitchFamily="49" charset="0"/>
              </a:rPr>
              <a:t>logrank_test</a:t>
            </a:r>
            <a:r>
              <a:rPr lang="en-US" altLang="zh-CN" sz="1200" b="0" dirty="0">
                <a:solidFill>
                  <a:srgbClr val="D4D4D4"/>
                </a:solidFill>
                <a:effectLst/>
                <a:latin typeface="Consolas" panose="020B0609020204030204" pitchFamily="49" charset="0"/>
              </a:rPr>
              <a:t>(data1[</a:t>
            </a:r>
            <a:r>
              <a:rPr lang="en-US" altLang="zh-CN" sz="1200" b="0" dirty="0" err="1">
                <a:solidFill>
                  <a:srgbClr val="D4D4D4"/>
                </a:solidFill>
                <a:effectLst/>
                <a:latin typeface="Consolas" panose="020B0609020204030204" pitchFamily="49" charset="0"/>
              </a:rPr>
              <a:t>duration_column</a:t>
            </a:r>
            <a:r>
              <a:rPr lang="en-US" altLang="zh-CN" sz="1200" b="0" dirty="0">
                <a:solidFill>
                  <a:srgbClr val="D4D4D4"/>
                </a:solidFill>
                <a:effectLst/>
                <a:latin typeface="Consolas" panose="020B0609020204030204" pitchFamily="49" charset="0"/>
              </a:rPr>
              <a:t>], data2[</a:t>
            </a:r>
            <a:r>
              <a:rPr lang="en-US" altLang="zh-CN" sz="1200" b="0" dirty="0" err="1">
                <a:solidFill>
                  <a:srgbClr val="D4D4D4"/>
                </a:solidFill>
                <a:effectLst/>
                <a:latin typeface="Consolas" panose="020B0609020204030204" pitchFamily="49" charset="0"/>
              </a:rPr>
              <a:t>duration_column</a:t>
            </a:r>
            <a:r>
              <a:rPr lang="en-US" altLang="zh-CN" sz="1200" b="0" dirty="0">
                <a:solidFill>
                  <a:srgbClr val="D4D4D4"/>
                </a:solidFill>
                <a:effectLst/>
                <a:latin typeface="Consolas" panose="020B0609020204030204" pitchFamily="49" charset="0"/>
              </a:rPr>
              <a:t>], data1[</a:t>
            </a:r>
            <a:r>
              <a:rPr lang="en-US" altLang="zh-CN" sz="1200" b="0" dirty="0" err="1">
                <a:solidFill>
                  <a:srgbClr val="D4D4D4"/>
                </a:solidFill>
                <a:effectLst/>
                <a:latin typeface="Consolas" panose="020B0609020204030204" pitchFamily="49" charset="0"/>
              </a:rPr>
              <a:t>event_column</a:t>
            </a:r>
            <a:r>
              <a:rPr lang="en-US" altLang="zh-CN" sz="1200" b="0" dirty="0">
                <a:solidFill>
                  <a:srgbClr val="D4D4D4"/>
                </a:solidFill>
                <a:effectLst/>
                <a:latin typeface="Consolas" panose="020B0609020204030204" pitchFamily="49" charset="0"/>
              </a:rPr>
              <a:t>], data2[</a:t>
            </a:r>
            <a:r>
              <a:rPr lang="en-US" altLang="zh-CN" sz="1200" b="0" dirty="0" err="1">
                <a:solidFill>
                  <a:srgbClr val="D4D4D4"/>
                </a:solidFill>
                <a:effectLst/>
                <a:latin typeface="Consolas" panose="020B0609020204030204" pitchFamily="49" charset="0"/>
              </a:rPr>
              <a:t>event_column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p_value</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results.p_value</a:t>
            </a: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plt.figtext</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0.2</a:t>
            </a:r>
            <a:r>
              <a:rPr lang="en-US" altLang="zh-CN" sz="1200" b="0" dirty="0">
                <a:solidFill>
                  <a:srgbClr val="D4D4D4"/>
                </a:solidFill>
                <a:effectLst/>
                <a:latin typeface="Consolas" panose="020B0609020204030204" pitchFamily="49" charset="0"/>
              </a:rPr>
              <a:t>, </a:t>
            </a:r>
            <a:r>
              <a:rPr lang="en-US" altLang="zh-CN" sz="1200" b="0" dirty="0">
                <a:solidFill>
                  <a:srgbClr val="B5CEA8"/>
                </a:solidFill>
                <a:effectLst/>
                <a:latin typeface="Consolas" panose="020B0609020204030204" pitchFamily="49" charset="0"/>
              </a:rPr>
              <a:t>0.02</a:t>
            </a:r>
            <a:r>
              <a:rPr lang="en-US" altLang="zh-CN"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f</a:t>
            </a:r>
            <a:r>
              <a:rPr lang="en-US" altLang="zh-CN" sz="1200" b="0" dirty="0" err="1">
                <a:solidFill>
                  <a:srgbClr val="CE9178"/>
                </a:solidFill>
                <a:effectLst/>
                <a:latin typeface="Consolas" panose="020B0609020204030204" pitchFamily="49" charset="0"/>
              </a:rPr>
              <a:t>"p</a:t>
            </a:r>
            <a:r>
              <a:rPr lang="en-US" altLang="zh-CN" sz="1200" b="0" dirty="0">
                <a:solidFill>
                  <a:srgbClr val="CE9178"/>
                </a:solidFill>
                <a:effectLst/>
                <a:latin typeface="Consolas" panose="020B0609020204030204" pitchFamily="49" charset="0"/>
              </a:rPr>
              <a:t>-value: </a:t>
            </a:r>
            <a:r>
              <a:rPr lang="en-US" altLang="zh-CN" sz="1200" b="0" dirty="0">
                <a:solidFill>
                  <a:srgbClr val="569CD6"/>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p_value</a:t>
            </a:r>
            <a:r>
              <a:rPr lang="en-US" altLang="zh-CN" sz="1200" b="0" dirty="0">
                <a:solidFill>
                  <a:srgbClr val="569CD6"/>
                </a:solidFill>
                <a:effectLst/>
                <a:latin typeface="Consolas" panose="020B0609020204030204" pitchFamily="49" charset="0"/>
              </a:rPr>
              <a:t>:.3f}</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ha</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'left'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plt.legend</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plt.show</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a:t>
            </a:r>
          </a:p>
          <a:p>
            <a:r>
              <a:rPr lang="en-US" altLang="zh-CN" sz="2400" dirty="0">
                <a:solidFill>
                  <a:srgbClr val="D4D4D4"/>
                </a:solidFill>
                <a:latin typeface="华文中宋" panose="02010600040101010101" pitchFamily="2" charset="-122"/>
                <a:ea typeface="华文中宋" panose="02010600040101010101" pitchFamily="2" charset="-122"/>
              </a:rPr>
              <a:t>Cox</a:t>
            </a:r>
            <a:r>
              <a:rPr lang="zh-CN" altLang="en-US" sz="2400" dirty="0">
                <a:solidFill>
                  <a:srgbClr val="D4D4D4"/>
                </a:solidFill>
                <a:latin typeface="华文中宋" panose="02010600040101010101" pitchFamily="2" charset="-122"/>
                <a:ea typeface="华文中宋" panose="02010600040101010101" pitchFamily="2" charset="-122"/>
              </a:rPr>
              <a:t>比例风险模型是一种半参数回归模型，用于分析一个或多个前定变量对患者生存时间的影响。</a:t>
            </a:r>
            <a:r>
              <a:rPr lang="en-US" altLang="zh-CN" sz="2400" dirty="0">
                <a:solidFill>
                  <a:srgbClr val="D4D4D4"/>
                </a:solidFill>
                <a:latin typeface="华文中宋" panose="02010600040101010101" pitchFamily="2" charset="-122"/>
                <a:ea typeface="华文中宋" panose="02010600040101010101" pitchFamily="2" charset="-122"/>
              </a:rPr>
              <a:t>Cox</a:t>
            </a:r>
            <a:r>
              <a:rPr lang="zh-CN" altLang="en-US" sz="2400" dirty="0">
                <a:solidFill>
                  <a:srgbClr val="D4D4D4"/>
                </a:solidFill>
                <a:latin typeface="华文中宋" panose="02010600040101010101" pitchFamily="2" charset="-122"/>
                <a:ea typeface="华文中宋" panose="02010600040101010101" pitchFamily="2" charset="-122"/>
              </a:rPr>
              <a:t>比例风险模型的</a:t>
            </a:r>
            <a:r>
              <a:rPr lang="en-US" altLang="zh-CN" sz="2400" dirty="0">
                <a:solidFill>
                  <a:srgbClr val="D4D4D4"/>
                </a:solidFill>
                <a:latin typeface="华文中宋" panose="02010600040101010101" pitchFamily="2" charset="-122"/>
                <a:ea typeface="华文中宋" panose="02010600040101010101" pitchFamily="2" charset="-122"/>
              </a:rPr>
              <a:t>p</a:t>
            </a:r>
            <a:r>
              <a:rPr lang="zh-CN" altLang="en-US" sz="2400" dirty="0">
                <a:solidFill>
                  <a:srgbClr val="D4D4D4"/>
                </a:solidFill>
                <a:latin typeface="华文中宋" panose="02010600040101010101" pitchFamily="2" charset="-122"/>
                <a:ea typeface="华文中宋" panose="02010600040101010101" pitchFamily="2" charset="-122"/>
              </a:rPr>
              <a:t>值计算可以通过对模型的似然比进行检验来实现。在</a:t>
            </a:r>
            <a:r>
              <a:rPr lang="en-US" altLang="zh-CN" sz="2400" dirty="0">
                <a:solidFill>
                  <a:srgbClr val="D4D4D4"/>
                </a:solidFill>
                <a:latin typeface="华文中宋" panose="02010600040101010101" pitchFamily="2" charset="-122"/>
                <a:ea typeface="华文中宋" panose="02010600040101010101" pitchFamily="2" charset="-122"/>
              </a:rPr>
              <a:t>Cox</a:t>
            </a:r>
            <a:r>
              <a:rPr lang="zh-CN" altLang="en-US" sz="2400" dirty="0">
                <a:solidFill>
                  <a:srgbClr val="D4D4D4"/>
                </a:solidFill>
                <a:latin typeface="华文中宋" panose="02010600040101010101" pitchFamily="2" charset="-122"/>
                <a:ea typeface="华文中宋" panose="02010600040101010101" pitchFamily="2" charset="-122"/>
              </a:rPr>
              <a:t>比例风险模型中，似然比检验是一种常用的方法，用于检验一个或多个变量是否与生存时间有关。如果</a:t>
            </a:r>
            <a:r>
              <a:rPr lang="en-US" altLang="zh-CN" sz="2400" dirty="0">
                <a:solidFill>
                  <a:srgbClr val="D4D4D4"/>
                </a:solidFill>
                <a:latin typeface="华文中宋" panose="02010600040101010101" pitchFamily="2" charset="-122"/>
                <a:ea typeface="华文中宋" panose="02010600040101010101" pitchFamily="2" charset="-122"/>
              </a:rPr>
              <a:t>p</a:t>
            </a:r>
            <a:r>
              <a:rPr lang="zh-CN" altLang="en-US" sz="2400" dirty="0">
                <a:solidFill>
                  <a:srgbClr val="D4D4D4"/>
                </a:solidFill>
                <a:latin typeface="华文中宋" panose="02010600040101010101" pitchFamily="2" charset="-122"/>
                <a:ea typeface="华文中宋" panose="02010600040101010101" pitchFamily="2" charset="-122"/>
              </a:rPr>
              <a:t>值小于</a:t>
            </a:r>
            <a:r>
              <a:rPr lang="en-US" altLang="zh-CN" sz="2400" dirty="0">
                <a:solidFill>
                  <a:srgbClr val="D4D4D4"/>
                </a:solidFill>
                <a:latin typeface="华文中宋" panose="02010600040101010101" pitchFamily="2" charset="-122"/>
                <a:ea typeface="华文中宋" panose="02010600040101010101" pitchFamily="2" charset="-122"/>
              </a:rPr>
              <a:t>0.05</a:t>
            </a:r>
            <a:r>
              <a:rPr lang="zh-CN" altLang="en-US" sz="2400" dirty="0">
                <a:solidFill>
                  <a:srgbClr val="D4D4D4"/>
                </a:solidFill>
                <a:latin typeface="华文中宋" panose="02010600040101010101" pitchFamily="2" charset="-122"/>
                <a:ea typeface="华文中宋" panose="02010600040101010101" pitchFamily="2" charset="-122"/>
              </a:rPr>
              <a:t>，则可以认为该变量与生存时间有关</a:t>
            </a:r>
            <a:endParaRPr lang="en-US" altLang="zh-CN" sz="2400" dirty="0">
              <a:solidFill>
                <a:srgbClr val="D4D4D4"/>
              </a:solidFill>
              <a:latin typeface="华文中宋" panose="02010600040101010101" pitchFamily="2" charset="-122"/>
              <a:ea typeface="华文中宋" panose="02010600040101010101" pitchFamily="2" charset="-122"/>
            </a:endParaRP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35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数据统计</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18659"/>
            <a:ext cx="11304597" cy="2585323"/>
          </a:xfrm>
          <a:prstGeom prst="rect">
            <a:avLst/>
          </a:prstGeom>
          <a:noFill/>
        </p:spPr>
        <p:txBody>
          <a:bodyPr wrap="square" rtlCol="0">
            <a:spAutoFit/>
          </a:bodyPr>
          <a:lstStyle/>
          <a:p>
            <a:pPr>
              <a:lnSpc>
                <a:spcPct val="150000"/>
              </a:lnSpc>
            </a:pPr>
            <a:r>
              <a:rPr lang="zh-CN" altLang="en-US" sz="2400" dirty="0">
                <a:solidFill>
                  <a:schemeClr val="tx1">
                    <a:lumMod val="95000"/>
                    <a:lumOff val="5000"/>
                  </a:schemeClr>
                </a:solidFill>
                <a:latin typeface="华文中宋" panose="02010600040101010101" pitchFamily="2" charset="-122"/>
                <a:ea typeface="华文中宋" panose="02010600040101010101" pitchFamily="2" charset="-122"/>
              </a:rPr>
              <a:t>此外，这个</a:t>
            </a:r>
            <a:r>
              <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rPr>
              <a:t>GUI</a:t>
            </a:r>
            <a:r>
              <a:rPr lang="zh-CN" altLang="en-US" sz="2400" dirty="0">
                <a:solidFill>
                  <a:schemeClr val="tx1">
                    <a:lumMod val="95000"/>
                    <a:lumOff val="5000"/>
                  </a:schemeClr>
                </a:solidFill>
                <a:latin typeface="华文中宋" panose="02010600040101010101" pitchFamily="2" charset="-122"/>
                <a:ea typeface="华文中宋" panose="02010600040101010101" pitchFamily="2" charset="-122"/>
              </a:rPr>
              <a:t>还包括了对数据某一列的统计，包括三分位、四分位、平均值、中位数等，通过一个对话框予以展示，这些统计数据可以在设置分类的截断值（</a:t>
            </a:r>
            <a:r>
              <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rPr>
              <a:t>cutoff</a:t>
            </a:r>
            <a:r>
              <a:rPr lang="zh-CN" altLang="en-US" sz="2400" dirty="0">
                <a:solidFill>
                  <a:schemeClr val="tx1">
                    <a:lumMod val="95000"/>
                    <a:lumOff val="5000"/>
                  </a:schemeClr>
                </a:solidFill>
                <a:latin typeface="华文中宋" panose="02010600040101010101" pitchFamily="2" charset="-122"/>
                <a:ea typeface="华文中宋" panose="02010600040101010101" pitchFamily="2" charset="-122"/>
              </a:rPr>
              <a:t>）时供我们参考。</a:t>
            </a:r>
            <a:endPar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40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solidFill>
                  <a:schemeClr val="bg1"/>
                </a:solidFill>
                <a:latin typeface="华文中宋" panose="02010600040101010101" pitchFamily="2" charset="-122"/>
                <a:ea typeface="华文中宋" panose="02010600040101010101" pitchFamily="2" charset="-122"/>
              </a:rPr>
              <a:t>实现方法</a:t>
            </a: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6B3B03B-25A3-4C5E-A247-56C3B3660AE8}"/>
              </a:ext>
            </a:extLst>
          </p:cNvPr>
          <p:cNvSpPr txBox="1"/>
          <p:nvPr/>
        </p:nvSpPr>
        <p:spPr>
          <a:xfrm>
            <a:off x="407506" y="818659"/>
            <a:ext cx="4979504" cy="5447645"/>
          </a:xfrm>
          <a:prstGeom prst="rect">
            <a:avLst/>
          </a:prstGeom>
          <a:noFill/>
        </p:spPr>
        <p:txBody>
          <a:bodyPr wrap="square" rtlCol="0">
            <a:spAutoFit/>
          </a:bodyPr>
          <a:lstStyle/>
          <a:p>
            <a:r>
              <a:rPr lang="en-US" altLang="zh-CN" sz="1200" b="0" dirty="0">
                <a:solidFill>
                  <a:srgbClr val="569CD6"/>
                </a:solidFill>
                <a:effectLst/>
                <a:latin typeface="Consolas" panose="020B0609020204030204" pitchFamily="49" charset="0"/>
              </a:rPr>
              <a:t>def</a:t>
            </a:r>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select_attribute</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df</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attribute</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attribute_entry</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get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None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for</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column</a:t>
            </a: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in</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df</a:t>
            </a:r>
            <a:r>
              <a:rPr lang="en-US" altLang="zh-CN" sz="1200" b="0" dirty="0" err="1">
                <a:solidFill>
                  <a:srgbClr val="D4D4D4"/>
                </a:solidFill>
                <a:effectLst/>
                <a:latin typeface="Consolas" panose="020B0609020204030204" pitchFamily="49" charset="0"/>
              </a:rPr>
              <a:t>.columns</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attribute</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lower</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in</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column</a:t>
            </a:r>
            <a:r>
              <a:rPr lang="en-US" altLang="zh-CN" sz="1200" b="0" dirty="0" err="1">
                <a:solidFill>
                  <a:srgbClr val="D4D4D4"/>
                </a:solidFill>
                <a:effectLst/>
                <a:latin typeface="Consolas" panose="020B0609020204030204" pitchFamily="49" charset="0"/>
              </a:rPr>
              <a:t>.lower</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 = </a:t>
            </a:r>
            <a:r>
              <a:rPr lang="en-US" altLang="zh-CN" sz="1200" b="0" dirty="0">
                <a:solidFill>
                  <a:srgbClr val="9CDCFE"/>
                </a:solidFill>
                <a:effectLst/>
                <a:latin typeface="Consolas" panose="020B0609020204030204" pitchFamily="49" charset="0"/>
              </a:rPr>
              <a:t>column</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break</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return</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br>
              <a:rPr lang="en-US" altLang="zh-CN" sz="1200" b="0" dirty="0">
                <a:solidFill>
                  <a:srgbClr val="D4D4D4"/>
                </a:solidFill>
                <a:effectLst/>
                <a:latin typeface="Consolas" panose="020B0609020204030204" pitchFamily="49" charset="0"/>
              </a:rPr>
            </a:br>
            <a:r>
              <a:rPr lang="en-US" altLang="zh-CN" sz="1200" b="0" dirty="0">
                <a:solidFill>
                  <a:srgbClr val="569CD6"/>
                </a:solidFill>
                <a:effectLst/>
                <a:latin typeface="Consolas" panose="020B0609020204030204" pitchFamily="49" charset="0"/>
              </a:rPr>
              <a:t>def</a:t>
            </a:r>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filter_na_values</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df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new_df</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df</a:t>
            </a:r>
            <a:r>
              <a:rPr lang="en-US" altLang="zh-CN" sz="1200" b="0" dirty="0" err="1">
                <a:solidFill>
                  <a:srgbClr val="D4D4D4"/>
                </a:solidFill>
                <a:effectLst/>
                <a:latin typeface="Consolas" panose="020B0609020204030204" pitchFamily="49" charset="0"/>
              </a:rPr>
              <a:t>.dropna</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subset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]).copy()</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return</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new_df</a:t>
            </a: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br>
              <a:rPr lang="en-US" altLang="zh-CN" sz="1200" b="0" dirty="0">
                <a:solidFill>
                  <a:srgbClr val="D4D4D4"/>
                </a:solidFill>
                <a:effectLst/>
                <a:latin typeface="Consolas" panose="020B0609020204030204" pitchFamily="49" charset="0"/>
              </a:rPr>
            </a:br>
            <a:r>
              <a:rPr lang="en-US" altLang="zh-CN" sz="1200" b="0" dirty="0">
                <a:solidFill>
                  <a:srgbClr val="569CD6"/>
                </a:solidFill>
                <a:effectLst/>
                <a:latin typeface="Consolas" panose="020B0609020204030204" pitchFamily="49" charset="0"/>
              </a:rPr>
              <a:t>def</a:t>
            </a:r>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calculate_statistics</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new_df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column_data</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new_df</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mean</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column_data</a:t>
            </a:r>
            <a:r>
              <a:rPr lang="en-US" altLang="zh-CN" sz="1200" b="0" dirty="0" err="1">
                <a:solidFill>
                  <a:srgbClr val="D4D4D4"/>
                </a:solidFill>
                <a:effectLst/>
                <a:latin typeface="Consolas" panose="020B0609020204030204" pitchFamily="49" charset="0"/>
              </a:rPr>
              <a:t>.mean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median</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column_data</a:t>
            </a:r>
            <a:r>
              <a:rPr lang="en-US" altLang="zh-CN" sz="1200" b="0" dirty="0" err="1">
                <a:solidFill>
                  <a:srgbClr val="D4D4D4"/>
                </a:solidFill>
                <a:effectLst/>
                <a:latin typeface="Consolas" panose="020B0609020204030204" pitchFamily="49" charset="0"/>
              </a:rPr>
              <a:t>.median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upper_quartile</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column_data</a:t>
            </a:r>
            <a:r>
              <a:rPr lang="en-US" altLang="zh-CN" sz="1200" b="0" dirty="0" err="1">
                <a:solidFill>
                  <a:srgbClr val="D4D4D4"/>
                </a:solidFill>
                <a:effectLst/>
                <a:latin typeface="Consolas" panose="020B0609020204030204" pitchFamily="49" charset="0"/>
              </a:rPr>
              <a:t>.quantile</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0.75</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lower_quartile</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column_data</a:t>
            </a:r>
            <a:r>
              <a:rPr lang="en-US" altLang="zh-CN" sz="1200" b="0" dirty="0" err="1">
                <a:solidFill>
                  <a:srgbClr val="D4D4D4"/>
                </a:solidFill>
                <a:effectLst/>
                <a:latin typeface="Consolas" panose="020B0609020204030204" pitchFamily="49" charset="0"/>
              </a:rPr>
              <a:t>.quantile</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0.25</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upper_third</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column_data</a:t>
            </a:r>
            <a:r>
              <a:rPr lang="en-US" altLang="zh-CN" sz="1200" b="0" dirty="0" err="1">
                <a:solidFill>
                  <a:srgbClr val="D4D4D4"/>
                </a:solidFill>
                <a:effectLst/>
                <a:latin typeface="Consolas" panose="020B0609020204030204" pitchFamily="49" charset="0"/>
              </a:rPr>
              <a:t>.quantile</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0.67</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lower_third</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column_data</a:t>
            </a:r>
            <a:r>
              <a:rPr lang="en-US" altLang="zh-CN" sz="1200" b="0" dirty="0" err="1">
                <a:solidFill>
                  <a:srgbClr val="D4D4D4"/>
                </a:solidFill>
                <a:effectLst/>
                <a:latin typeface="Consolas" panose="020B0609020204030204" pitchFamily="49" charset="0"/>
              </a:rPr>
              <a:t>.quantile</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0.33</a:t>
            </a:r>
            <a:r>
              <a:rPr lang="en-US" altLang="zh-CN" sz="1200" b="0" dirty="0">
                <a:solidFill>
                  <a:srgbClr val="D4D4D4"/>
                </a:solidFill>
                <a:effectLst/>
                <a:latin typeface="Consolas" panose="020B0609020204030204" pitchFamily="49" charset="0"/>
              </a:rPr>
              <a:t>)</a:t>
            </a: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return</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mean</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median</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upper_quartile</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lower_quartile</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upper_third</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lower_third</a:t>
            </a: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br>
              <a:rPr lang="en-US" altLang="zh-CN" sz="1200" b="0" dirty="0">
                <a:solidFill>
                  <a:srgbClr val="D4D4D4"/>
                </a:solidFill>
                <a:effectLst/>
                <a:latin typeface="Consolas" panose="020B0609020204030204" pitchFamily="49" charset="0"/>
              </a:rPr>
            </a:br>
            <a:endParaRPr lang="en-US" altLang="zh-CN" sz="1200" b="0" dirty="0">
              <a:solidFill>
                <a:srgbClr val="D4D4D4"/>
              </a:solidFill>
              <a:effectLst/>
              <a:latin typeface="Consolas" panose="020B0609020204030204" pitchFamily="49" charset="0"/>
            </a:endParaRPr>
          </a:p>
        </p:txBody>
      </p:sp>
      <p:sp>
        <p:nvSpPr>
          <p:cNvPr id="7" name="文本框 6">
            <a:extLst>
              <a:ext uri="{FF2B5EF4-FFF2-40B4-BE49-F238E27FC236}">
                <a16:creationId xmlns:a16="http://schemas.microsoft.com/office/drawing/2014/main" id="{B993ACFD-1821-46A0-B0D4-E644B937EB34}"/>
              </a:ext>
            </a:extLst>
          </p:cNvPr>
          <p:cNvSpPr txBox="1"/>
          <p:nvPr/>
        </p:nvSpPr>
        <p:spPr>
          <a:xfrm>
            <a:off x="6804990" y="913863"/>
            <a:ext cx="4979504" cy="3785652"/>
          </a:xfrm>
          <a:prstGeom prst="rect">
            <a:avLst/>
          </a:prstGeom>
          <a:noFill/>
        </p:spPr>
        <p:txBody>
          <a:bodyPr wrap="square" rtlCol="0">
            <a:spAutoFit/>
          </a:bodyPr>
          <a:lstStyle/>
          <a:p>
            <a:r>
              <a:rPr lang="en-US" altLang="zh-CN" sz="1200" b="0" dirty="0">
                <a:solidFill>
                  <a:srgbClr val="569CD6"/>
                </a:solidFill>
                <a:effectLst/>
                <a:latin typeface="Consolas" panose="020B0609020204030204" pitchFamily="49" charset="0"/>
              </a:rPr>
              <a:t>def</a:t>
            </a:r>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perform_statistics</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file_path</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file_entry</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get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data</a:t>
            </a:r>
            <a:r>
              <a:rPr lang="en-US" altLang="zh-CN" sz="1200" b="0" dirty="0">
                <a:solidFill>
                  <a:srgbClr val="D4D4D4"/>
                </a:solidFill>
                <a:effectLst/>
                <a:latin typeface="Consolas" panose="020B0609020204030204" pitchFamily="49" charset="0"/>
              </a:rPr>
              <a:t> = </a:t>
            </a:r>
            <a:r>
              <a:rPr lang="en-US" altLang="zh-CN" sz="1200" b="0" dirty="0" err="1">
                <a:solidFill>
                  <a:srgbClr val="4EC9B0"/>
                </a:solidFill>
                <a:effectLst/>
                <a:latin typeface="Consolas" panose="020B0609020204030204" pitchFamily="49" charset="0"/>
              </a:rPr>
              <a:t>pd</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read_csv</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file_path</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error_bad_lines</a:t>
            </a:r>
            <a:r>
              <a:rPr lang="en-US" altLang="zh-CN" sz="1200" b="0" dirty="0">
                <a:solidFill>
                  <a:srgbClr val="D4D4D4"/>
                </a:solidFill>
                <a:effectLst/>
                <a:latin typeface="Consolas" panose="020B0609020204030204" pitchFamily="49" charset="0"/>
              </a:rPr>
              <a:t>=</a:t>
            </a:r>
            <a:r>
              <a:rPr lang="en-US" altLang="zh-CN" sz="1200" b="0" dirty="0">
                <a:solidFill>
                  <a:srgbClr val="569CD6"/>
                </a:solidFill>
                <a:effectLst/>
                <a:latin typeface="Consolas" panose="020B0609020204030204" pitchFamily="49" charset="0"/>
              </a:rPr>
              <a:t>False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data</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data</a:t>
            </a:r>
            <a:r>
              <a:rPr lang="en-US" altLang="zh-CN" sz="1200" b="0" dirty="0" err="1">
                <a:solidFill>
                  <a:srgbClr val="D4D4D4"/>
                </a:solidFill>
                <a:effectLst/>
                <a:latin typeface="Consolas" panose="020B0609020204030204" pitchFamily="49" charset="0"/>
              </a:rPr>
              <a:t>.dropna</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df</a:t>
            </a:r>
            <a:r>
              <a:rPr lang="en-US" altLang="zh-CN" sz="1200" b="0" dirty="0">
                <a:solidFill>
                  <a:srgbClr val="D4D4D4"/>
                </a:solidFill>
                <a:effectLst/>
                <a:latin typeface="Consolas" panose="020B0609020204030204" pitchFamily="49" charset="0"/>
              </a:rPr>
              <a:t> = </a:t>
            </a:r>
            <a:r>
              <a:rPr lang="en-US" altLang="zh-CN" sz="1200" b="0" dirty="0">
                <a:solidFill>
                  <a:srgbClr val="9CDCFE"/>
                </a:solidFill>
                <a:effectLst/>
                <a:latin typeface="Consolas" panose="020B0609020204030204" pitchFamily="49" charset="0"/>
              </a:rPr>
              <a:t>data</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df</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is</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not</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None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 = </a:t>
            </a:r>
            <a:r>
              <a:rPr lang="en-US" altLang="zh-CN" sz="1200" b="0" dirty="0" err="1">
                <a:solidFill>
                  <a:srgbClr val="DCDCAA"/>
                </a:solidFill>
                <a:effectLst/>
                <a:latin typeface="Consolas" panose="020B0609020204030204" pitchFamily="49" charset="0"/>
              </a:rPr>
              <a:t>select_attribute</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df</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is</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not</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None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new_df</a:t>
            </a:r>
            <a:r>
              <a:rPr lang="en-US" altLang="zh-CN" sz="1200" b="0" dirty="0">
                <a:solidFill>
                  <a:srgbClr val="D4D4D4"/>
                </a:solidFill>
                <a:effectLst/>
                <a:latin typeface="Consolas" panose="020B0609020204030204" pitchFamily="49" charset="0"/>
              </a:rPr>
              <a:t> = </a:t>
            </a:r>
            <a:r>
              <a:rPr lang="en-US" altLang="zh-CN" sz="1200" b="0" dirty="0" err="1">
                <a:solidFill>
                  <a:srgbClr val="DCDCAA"/>
                </a:solidFill>
                <a:effectLst/>
                <a:latin typeface="Consolas" panose="020B0609020204030204" pitchFamily="49" charset="0"/>
              </a:rPr>
              <a:t>filter_na_values</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df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mean</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median</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upper_quartile</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lower_quartile</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upper_third</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lower_third</a:t>
            </a:r>
            <a:r>
              <a:rPr lang="en-US" altLang="zh-CN" sz="1200" b="0" dirty="0">
                <a:solidFill>
                  <a:srgbClr val="D4D4D4"/>
                </a:solidFill>
                <a:effectLst/>
                <a:latin typeface="Consolas" panose="020B0609020204030204" pitchFamily="49" charset="0"/>
              </a:rPr>
              <a:t> = </a:t>
            </a:r>
            <a:r>
              <a:rPr lang="en-US" altLang="zh-CN" sz="1200" b="0" dirty="0" err="1">
                <a:solidFill>
                  <a:srgbClr val="DCDCAA"/>
                </a:solidFill>
                <a:effectLst/>
                <a:latin typeface="Consolas" panose="020B0609020204030204" pitchFamily="49" charset="0"/>
              </a:rPr>
              <a:t>calculate_statistics</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new_df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selected_column</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messagebox</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showinfo</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"Statistics"</a:t>
            </a:r>
            <a:r>
              <a:rPr lang="en-US" altLang="zh-CN"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f</a:t>
            </a:r>
            <a:r>
              <a:rPr lang="en-US" altLang="zh-CN" sz="1200" b="0" dirty="0" err="1">
                <a:solidFill>
                  <a:srgbClr val="CE9178"/>
                </a:solidFill>
                <a:effectLst/>
                <a:latin typeface="Consolas" panose="020B0609020204030204" pitchFamily="49" charset="0"/>
              </a:rPr>
              <a:t>"Mean</a:t>
            </a:r>
            <a:r>
              <a:rPr lang="en-US" altLang="zh-CN" sz="1200" b="0" dirty="0">
                <a:solidFill>
                  <a:srgbClr val="CE9178"/>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mean</a:t>
            </a:r>
            <a:r>
              <a:rPr lang="en-US" altLang="zh-CN" sz="1200" b="0" dirty="0">
                <a:solidFill>
                  <a:srgbClr val="569CD6"/>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a:t>
            </a:r>
            <a:r>
              <a:rPr lang="en-US" altLang="zh-CN" sz="1200" b="0" dirty="0" err="1">
                <a:solidFill>
                  <a:srgbClr val="D7BA7D"/>
                </a:solidFill>
                <a:effectLst/>
                <a:latin typeface="Consolas" panose="020B0609020204030204" pitchFamily="49" charset="0"/>
              </a:rPr>
              <a:t>n</a:t>
            </a:r>
            <a:r>
              <a:rPr lang="en-US" altLang="zh-CN" sz="1200" b="0" dirty="0" err="1">
                <a:solidFill>
                  <a:srgbClr val="CE9178"/>
                </a:solidFill>
                <a:effectLst/>
                <a:latin typeface="Consolas" panose="020B0609020204030204" pitchFamily="49" charset="0"/>
              </a:rPr>
              <a:t>Median</a:t>
            </a:r>
            <a:r>
              <a:rPr lang="en-US" altLang="zh-CN" sz="1200" b="0" dirty="0">
                <a:solidFill>
                  <a:srgbClr val="CE9178"/>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median</a:t>
            </a:r>
            <a:r>
              <a:rPr lang="en-US" altLang="zh-CN" sz="1200" b="0" dirty="0">
                <a:solidFill>
                  <a:srgbClr val="569CD6"/>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a:t>
            </a:r>
            <a:r>
              <a:rPr lang="en-US" altLang="zh-CN" sz="1200" b="0" dirty="0" err="1">
                <a:solidFill>
                  <a:srgbClr val="D7BA7D"/>
                </a:solidFill>
                <a:effectLst/>
                <a:latin typeface="Consolas" panose="020B0609020204030204" pitchFamily="49" charset="0"/>
              </a:rPr>
              <a:t>n</a:t>
            </a:r>
            <a:r>
              <a:rPr lang="en-US" altLang="zh-CN" sz="1200" b="0" dirty="0" err="1">
                <a:solidFill>
                  <a:srgbClr val="CE9178"/>
                </a:solidFill>
                <a:effectLst/>
                <a:latin typeface="Consolas" panose="020B0609020204030204" pitchFamily="49" charset="0"/>
              </a:rPr>
              <a:t>Upper</a:t>
            </a:r>
            <a:r>
              <a:rPr lang="en-US" altLang="zh-CN" sz="1200" b="0" dirty="0">
                <a:solidFill>
                  <a:srgbClr val="CE9178"/>
                </a:solidFill>
                <a:effectLst/>
                <a:latin typeface="Consolas" panose="020B0609020204030204" pitchFamily="49" charset="0"/>
              </a:rPr>
              <a:t> Quartile: </a:t>
            </a:r>
            <a:r>
              <a:rPr lang="en-US" altLang="zh-CN" sz="1200" b="0" dirty="0">
                <a:solidFill>
                  <a:srgbClr val="569CD6"/>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upper_quartile</a:t>
            </a:r>
            <a:r>
              <a:rPr lang="en-US" altLang="zh-CN" sz="1200" b="0" dirty="0">
                <a:solidFill>
                  <a:srgbClr val="569CD6"/>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a:t>
            </a:r>
            <a:r>
              <a:rPr lang="en-US" altLang="zh-CN" sz="1200" b="0" dirty="0" err="1">
                <a:solidFill>
                  <a:srgbClr val="D7BA7D"/>
                </a:solidFill>
                <a:effectLst/>
                <a:latin typeface="Consolas" panose="020B0609020204030204" pitchFamily="49" charset="0"/>
              </a:rPr>
              <a:t>n</a:t>
            </a:r>
            <a:r>
              <a:rPr lang="en-US" altLang="zh-CN" sz="1200" b="0" dirty="0" err="1">
                <a:solidFill>
                  <a:srgbClr val="CE9178"/>
                </a:solidFill>
                <a:effectLst/>
                <a:latin typeface="Consolas" panose="020B0609020204030204" pitchFamily="49" charset="0"/>
              </a:rPr>
              <a:t>Lower</a:t>
            </a:r>
            <a:r>
              <a:rPr lang="en-US" altLang="zh-CN" sz="1200" b="0" dirty="0">
                <a:solidFill>
                  <a:srgbClr val="CE9178"/>
                </a:solidFill>
                <a:effectLst/>
                <a:latin typeface="Consolas" panose="020B0609020204030204" pitchFamily="49" charset="0"/>
              </a:rPr>
              <a:t> Quartile: </a:t>
            </a:r>
            <a:r>
              <a:rPr lang="en-US" altLang="zh-CN" sz="1200" b="0" dirty="0">
                <a:solidFill>
                  <a:srgbClr val="569CD6"/>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lower_quartile</a:t>
            </a:r>
            <a:r>
              <a:rPr lang="en-US" altLang="zh-CN" sz="1200" b="0" dirty="0">
                <a:solidFill>
                  <a:srgbClr val="569CD6"/>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a:t>
            </a:r>
            <a:r>
              <a:rPr lang="en-US" altLang="zh-CN" sz="1200" b="0" dirty="0" err="1">
                <a:solidFill>
                  <a:srgbClr val="D7BA7D"/>
                </a:solidFill>
                <a:effectLst/>
                <a:latin typeface="Consolas" panose="020B0609020204030204" pitchFamily="49" charset="0"/>
              </a:rPr>
              <a:t>n</a:t>
            </a:r>
            <a:r>
              <a:rPr lang="en-US" altLang="zh-CN" sz="1200" b="0" dirty="0" err="1">
                <a:solidFill>
                  <a:srgbClr val="CE9178"/>
                </a:solidFill>
                <a:effectLst/>
                <a:latin typeface="Consolas" panose="020B0609020204030204" pitchFamily="49" charset="0"/>
              </a:rPr>
              <a:t>Upper</a:t>
            </a:r>
            <a:r>
              <a:rPr lang="en-US" altLang="zh-CN" sz="1200" b="0" dirty="0">
                <a:solidFill>
                  <a:srgbClr val="CE9178"/>
                </a:solidFill>
                <a:effectLst/>
                <a:latin typeface="Consolas" panose="020B0609020204030204" pitchFamily="49" charset="0"/>
              </a:rPr>
              <a:t> Third: </a:t>
            </a:r>
            <a:r>
              <a:rPr lang="en-US" altLang="zh-CN" sz="1200" b="0" dirty="0">
                <a:solidFill>
                  <a:srgbClr val="569CD6"/>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upper_third</a:t>
            </a:r>
            <a:r>
              <a:rPr lang="en-US" altLang="zh-CN" sz="1200" b="0" dirty="0">
                <a:solidFill>
                  <a:srgbClr val="569CD6"/>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a:t>
            </a:r>
            <a:r>
              <a:rPr lang="en-US" altLang="zh-CN" sz="1200" b="0" dirty="0" err="1">
                <a:solidFill>
                  <a:srgbClr val="D7BA7D"/>
                </a:solidFill>
                <a:effectLst/>
                <a:latin typeface="Consolas" panose="020B0609020204030204" pitchFamily="49" charset="0"/>
              </a:rPr>
              <a:t>n</a:t>
            </a:r>
            <a:r>
              <a:rPr lang="en-US" altLang="zh-CN" sz="1200" b="0" dirty="0" err="1">
                <a:solidFill>
                  <a:srgbClr val="CE9178"/>
                </a:solidFill>
                <a:effectLst/>
                <a:latin typeface="Consolas" panose="020B0609020204030204" pitchFamily="49" charset="0"/>
              </a:rPr>
              <a:t>Lower</a:t>
            </a:r>
            <a:r>
              <a:rPr lang="en-US" altLang="zh-CN" sz="1200" b="0" dirty="0">
                <a:solidFill>
                  <a:srgbClr val="CE9178"/>
                </a:solidFill>
                <a:effectLst/>
                <a:latin typeface="Consolas" panose="020B0609020204030204" pitchFamily="49" charset="0"/>
              </a:rPr>
              <a:t> Third: </a:t>
            </a:r>
            <a:r>
              <a:rPr lang="en-US" altLang="zh-CN" sz="1200" b="0" dirty="0">
                <a:solidFill>
                  <a:srgbClr val="569CD6"/>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lower_third</a:t>
            </a:r>
            <a:r>
              <a:rPr lang="en-US" altLang="zh-CN" sz="1200" b="0" dirty="0">
                <a:solidFill>
                  <a:srgbClr val="569CD6"/>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p>
          <a:p>
            <a:br>
              <a:rPr lang="en-US" altLang="zh-CN" sz="1200" b="0" dirty="0">
                <a:solidFill>
                  <a:srgbClr val="D4D4D4"/>
                </a:solidFill>
                <a:effectLst/>
                <a:latin typeface="Consolas" panose="020B0609020204030204" pitchFamily="49" charset="0"/>
              </a:rPr>
            </a:b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endParaRPr lang="en-US" altLang="zh-C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241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实例图片</a:t>
            </a: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25C740A-1A06-4031-B2B4-4E7EB34AB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32" y="1184980"/>
            <a:ext cx="1165961" cy="4854361"/>
          </a:xfrm>
          <a:prstGeom prst="rect">
            <a:avLst/>
          </a:prstGeom>
        </p:spPr>
      </p:pic>
      <p:pic>
        <p:nvPicPr>
          <p:cNvPr id="7" name="图片 6">
            <a:extLst>
              <a:ext uri="{FF2B5EF4-FFF2-40B4-BE49-F238E27FC236}">
                <a16:creationId xmlns:a16="http://schemas.microsoft.com/office/drawing/2014/main" id="{22152010-2EF0-451C-894B-288CBD54D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953" y="1008831"/>
            <a:ext cx="4092047" cy="3017885"/>
          </a:xfrm>
          <a:prstGeom prst="rect">
            <a:avLst/>
          </a:prstGeom>
        </p:spPr>
      </p:pic>
      <p:pic>
        <p:nvPicPr>
          <p:cNvPr id="9" name="图片 8">
            <a:extLst>
              <a:ext uri="{FF2B5EF4-FFF2-40B4-BE49-F238E27FC236}">
                <a16:creationId xmlns:a16="http://schemas.microsoft.com/office/drawing/2014/main" id="{4DFEDC8E-3315-497B-89EA-4157D939D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9711" y="979000"/>
            <a:ext cx="4023845" cy="3017884"/>
          </a:xfrm>
          <a:prstGeom prst="rect">
            <a:avLst/>
          </a:prstGeom>
        </p:spPr>
      </p:pic>
      <p:pic>
        <p:nvPicPr>
          <p:cNvPr id="12" name="图片 11">
            <a:extLst>
              <a:ext uri="{FF2B5EF4-FFF2-40B4-BE49-F238E27FC236}">
                <a16:creationId xmlns:a16="http://schemas.microsoft.com/office/drawing/2014/main" id="{53AA1D23-B865-443D-A5D6-0837B7017E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8974" y="4216887"/>
            <a:ext cx="2461473" cy="2187130"/>
          </a:xfrm>
          <a:prstGeom prst="rect">
            <a:avLst/>
          </a:prstGeom>
        </p:spPr>
      </p:pic>
    </p:spTree>
    <p:extLst>
      <p:ext uri="{BB962C8B-B14F-4D97-AF65-F5344CB8AC3E}">
        <p14:creationId xmlns:p14="http://schemas.microsoft.com/office/powerpoint/2010/main" val="28176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DB81B-8ED6-44B4-8E12-E8B802FEC817}"/>
              </a:ext>
            </a:extLst>
          </p:cNvPr>
          <p:cNvSpPr>
            <a:spLocks noGrp="1"/>
          </p:cNvSpPr>
          <p:nvPr>
            <p:ph type="ctrTitle"/>
          </p:nvPr>
        </p:nvSpPr>
        <p:spPr>
          <a:xfrm>
            <a:off x="3200400" y="2149391"/>
            <a:ext cx="5791200" cy="995363"/>
          </a:xfrm>
        </p:spPr>
        <p:txBody>
          <a:bodyPr/>
          <a:lstStyle/>
          <a:p>
            <a:r>
              <a:rPr lang="zh-CN" altLang="en-US" dirty="0">
                <a:latin typeface="华文中宋" panose="02010600040101010101" pitchFamily="2" charset="-122"/>
                <a:ea typeface="华文中宋" panose="02010600040101010101" pitchFamily="2" charset="-122"/>
              </a:rPr>
              <a:t>感谢聆听</a:t>
            </a:r>
          </a:p>
        </p:txBody>
      </p:sp>
      <p:sp>
        <p:nvSpPr>
          <p:cNvPr id="3" name="副标题 2">
            <a:extLst>
              <a:ext uri="{FF2B5EF4-FFF2-40B4-BE49-F238E27FC236}">
                <a16:creationId xmlns:a16="http://schemas.microsoft.com/office/drawing/2014/main" id="{9DE357CB-C028-4209-BD0F-E48F7EF395C6}"/>
              </a:ext>
            </a:extLst>
          </p:cNvPr>
          <p:cNvSpPr>
            <a:spLocks noGrp="1"/>
          </p:cNvSpPr>
          <p:nvPr>
            <p:ph type="subTitle" idx="1"/>
          </p:nvPr>
        </p:nvSpPr>
        <p:spPr>
          <a:xfrm>
            <a:off x="4210878" y="3452952"/>
            <a:ext cx="3770243" cy="1655762"/>
          </a:xfrm>
        </p:spPr>
        <p:txBody>
          <a:bodyPr>
            <a:normAutofit/>
          </a:bodyPr>
          <a:lstStyle/>
          <a:p>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2023.6.18</a:t>
            </a:r>
          </a:p>
        </p:txBody>
      </p:sp>
      <p:cxnSp>
        <p:nvCxnSpPr>
          <p:cNvPr id="6" name="直接连接符 5">
            <a:extLst>
              <a:ext uri="{FF2B5EF4-FFF2-40B4-BE49-F238E27FC236}">
                <a16:creationId xmlns:a16="http://schemas.microsoft.com/office/drawing/2014/main" id="{C69C2459-EE98-4150-B982-6F0A8BD038CE}"/>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3BAAB1B7-19DF-47A3-BFAF-7687C6559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21" y="1"/>
            <a:ext cx="2490279" cy="818658"/>
          </a:xfrm>
          <a:prstGeom prst="rect">
            <a:avLst/>
          </a:prstGeom>
        </p:spPr>
      </p:pic>
    </p:spTree>
    <p:extLst>
      <p:ext uri="{BB962C8B-B14F-4D97-AF65-F5344CB8AC3E}">
        <p14:creationId xmlns:p14="http://schemas.microsoft.com/office/powerpoint/2010/main" val="217309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生存分析简介</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06547"/>
            <a:ext cx="11304597" cy="6552756"/>
          </a:xfrm>
          <a:prstGeom prst="rect">
            <a:avLst/>
          </a:prstGeom>
          <a:noFill/>
        </p:spPr>
        <p:txBody>
          <a:bodyPr wrap="square" rtlCol="0">
            <a:spAutoFit/>
          </a:bodyPr>
          <a:lstStyle/>
          <a:p>
            <a:pPr algn="l">
              <a:lnSpc>
                <a:spcPct val="150000"/>
              </a:lnSpc>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生存分析是一种统计方法，用于研究事件发生时间与相关因素之间的关系。</a:t>
            </a:r>
          </a:p>
          <a:p>
            <a:pPr algn="l">
              <a:lnSpc>
                <a:spcPct val="150000"/>
              </a:lnSpc>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在临床研究和临床实践中，研究患者的生存情况和预测其生存时间是重要的研究方向。生存分析通过分析患者的生存数据，例如生存时间和事件发生情况，来评估患者的生存状况。这种分析有助于了解治疗方法的效果、确定与疾病相关危险因素以及预测患者的生存时间，为医生和患者做出更明智的决策提供依据。</a:t>
            </a:r>
          </a:p>
          <a:p>
            <a:pPr>
              <a:lnSpc>
                <a:spcPct val="150000"/>
              </a:lnSpc>
            </a:pPr>
            <a:endPar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endPar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endParaRPr lang="zh-CN" altLang="en-US" sz="2400" dirty="0">
              <a:solidFill>
                <a:schemeClr val="tx1">
                  <a:lumMod val="95000"/>
                  <a:lumOff val="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endPar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endPar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endPar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endParaRPr lang="zh-CN" altLang="en-US" dirty="0">
              <a:solidFill>
                <a:schemeClr val="tx1">
                  <a:lumMod val="95000"/>
                  <a:lumOff val="5000"/>
                </a:schemeClr>
              </a:solidFill>
              <a:latin typeface="华文中宋" panose="02010600040101010101" pitchFamily="2" charset="-122"/>
              <a:ea typeface="华文中宋" panose="02010600040101010101" pitchFamily="2" charset="-122"/>
            </a:endParaRP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97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生存分析简介</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06547"/>
            <a:ext cx="11304597" cy="4890762"/>
          </a:xfrm>
          <a:prstGeom prst="rect">
            <a:avLst/>
          </a:prstGeom>
          <a:noFill/>
        </p:spPr>
        <p:txBody>
          <a:bodyPr wrap="square" rtlCol="0">
            <a:spAutoFit/>
          </a:bodyPr>
          <a:lstStyle/>
          <a:p>
            <a:pPr algn="l">
              <a:lnSpc>
                <a:spcPct val="150000"/>
              </a:lnSpc>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生存分析依赖于大量的生存数据，而这些数据通常存储在主流的临床研究数据库中。其中包括但不限于以下数据库：</a:t>
            </a:r>
          </a:p>
          <a:p>
            <a:pPr algn="l">
              <a:lnSpc>
                <a:spcPct val="150000"/>
              </a:lnSpc>
              <a:buFont typeface="Arial" panose="020B0604020202020204" pitchFamily="34" charset="0"/>
              <a:buChar char="•"/>
            </a:pP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The Cancer Genome Atlas (TCGA)</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：包含多种癌症类型的临床信息和基因组数据的综合性癌症基因组学数据库。</a:t>
            </a:r>
          </a:p>
          <a:p>
            <a:pPr algn="l">
              <a:lnSpc>
                <a:spcPct val="150000"/>
              </a:lnSpc>
              <a:buFont typeface="Arial" panose="020B0604020202020204" pitchFamily="34" charset="0"/>
              <a:buChar char="•"/>
            </a:pP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Surveillance, Epidemiology, and End Results (SEER)</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：美国国家级的长期癌症监测、流行病学和结果数据库。</a:t>
            </a:r>
          </a:p>
          <a:p>
            <a:pPr algn="l">
              <a:lnSpc>
                <a:spcPct val="150000"/>
              </a:lnSpc>
              <a:buFont typeface="Arial" panose="020B0604020202020204" pitchFamily="34" charset="0"/>
              <a:buChar char="•"/>
            </a:pP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North Central Cancer Treatment Group</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a:t>
            </a: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NCCTG</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）：包含了多个癌症类型的临床研究数据库。</a:t>
            </a:r>
          </a:p>
          <a:p>
            <a:pPr>
              <a:lnSpc>
                <a:spcPct val="150000"/>
              </a:lnSpc>
            </a:pPr>
            <a:endParaRPr lang="zh-CN" altLang="en-US" dirty="0">
              <a:solidFill>
                <a:schemeClr val="tx1">
                  <a:lumMod val="95000"/>
                  <a:lumOff val="5000"/>
                </a:schemeClr>
              </a:solidFill>
              <a:latin typeface="华文中宋" panose="02010600040101010101" pitchFamily="2" charset="-122"/>
              <a:ea typeface="华文中宋" panose="02010600040101010101" pitchFamily="2" charset="-122"/>
            </a:endParaRP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08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生存分析简介</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06547"/>
            <a:ext cx="11304597" cy="4336765"/>
          </a:xfrm>
          <a:prstGeom prst="rect">
            <a:avLst/>
          </a:prstGeom>
          <a:noFill/>
        </p:spPr>
        <p:txBody>
          <a:bodyPr wrap="square" rtlCol="0">
            <a:spAutoFit/>
          </a:bodyPr>
          <a:lstStyle/>
          <a:p>
            <a:pPr algn="l">
              <a:lnSpc>
                <a:spcPct val="150000"/>
              </a:lnSpc>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本项目的研究内容主要分为：</a:t>
            </a:r>
          </a:p>
          <a:p>
            <a:pPr algn="l">
              <a:lnSpc>
                <a:spcPct val="150000"/>
              </a:lnSpc>
              <a:buFont typeface="Arial" panose="020B0604020202020204" pitchFamily="34" charset="0"/>
              <a:buChar char="•"/>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生存分析的基本概念、研究流程及意义</a:t>
            </a:r>
          </a:p>
          <a:p>
            <a:pPr algn="l">
              <a:lnSpc>
                <a:spcPct val="150000"/>
              </a:lnSpc>
              <a:buFont typeface="Arial" panose="020B0604020202020204" pitchFamily="34" charset="0"/>
              <a:buChar char="•"/>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结合研究流程，基于</a:t>
            </a: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NCCTG</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数据库的测试数据，分析</a:t>
            </a: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lifelines</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库如何在生存分析中实践与应用</a:t>
            </a:r>
          </a:p>
          <a:p>
            <a:pPr algn="l">
              <a:lnSpc>
                <a:spcPct val="150000"/>
              </a:lnSpc>
              <a:buFont typeface="Arial" panose="020B0604020202020204" pitchFamily="34" charset="0"/>
              <a:buChar char="•"/>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基于</a:t>
            </a: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TCGA</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数据库的生存分析研究</a:t>
            </a:r>
          </a:p>
          <a:p>
            <a:pPr algn="l">
              <a:lnSpc>
                <a:spcPct val="150000"/>
              </a:lnSpc>
              <a:buFont typeface="Arial" panose="020B0604020202020204" pitchFamily="34" charset="0"/>
              <a:buChar char="•"/>
            </a:pP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使用</a:t>
            </a:r>
            <a:r>
              <a:rPr lang="en-US" altLang="zh-CN" sz="2400" b="0" i="0" dirty="0">
                <a:solidFill>
                  <a:schemeClr val="tx1">
                    <a:lumMod val="95000"/>
                    <a:lumOff val="5000"/>
                  </a:schemeClr>
                </a:solidFill>
                <a:effectLst/>
                <a:latin typeface="华文中宋" panose="02010600040101010101" pitchFamily="2" charset="-122"/>
                <a:ea typeface="华文中宋" panose="02010600040101010101" pitchFamily="2" charset="-122"/>
              </a:rPr>
              <a:t>python</a:t>
            </a:r>
            <a:r>
              <a:rPr lang="zh-CN" altLang="en-US" sz="2400" b="0" i="0" dirty="0">
                <a:solidFill>
                  <a:schemeClr val="tx1">
                    <a:lumMod val="95000"/>
                    <a:lumOff val="5000"/>
                  </a:schemeClr>
                </a:solidFill>
                <a:effectLst/>
                <a:latin typeface="华文中宋" panose="02010600040101010101" pitchFamily="2" charset="-122"/>
                <a:ea typeface="华文中宋" panose="02010600040101010101" pitchFamily="2" charset="-122"/>
              </a:rPr>
              <a:t>语言设计一款轻量化、可交互、自动化的生存分析工具</a:t>
            </a:r>
          </a:p>
          <a:p>
            <a:pPr>
              <a:lnSpc>
                <a:spcPct val="150000"/>
              </a:lnSpc>
            </a:pPr>
            <a:endParaRPr lang="en-US" altLang="zh-CN" sz="2400" dirty="0">
              <a:solidFill>
                <a:schemeClr val="tx1">
                  <a:lumMod val="95000"/>
                  <a:lumOff val="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endParaRPr lang="zh-CN" altLang="en-US" dirty="0">
              <a:solidFill>
                <a:schemeClr val="tx1">
                  <a:lumMod val="95000"/>
                  <a:lumOff val="5000"/>
                </a:schemeClr>
              </a:solidFill>
              <a:latin typeface="华文中宋" panose="02010600040101010101" pitchFamily="2" charset="-122"/>
              <a:ea typeface="华文中宋" panose="02010600040101010101" pitchFamily="2" charset="-122"/>
            </a:endParaRP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6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en-US" altLang="zh-CN" sz="3600" dirty="0" err="1">
                <a:latin typeface="华文中宋" panose="02010600040101010101" pitchFamily="2" charset="-122"/>
                <a:ea typeface="华文中宋" panose="02010600040101010101" pitchFamily="2" charset="-122"/>
              </a:rPr>
              <a:t>Tkinter</a:t>
            </a:r>
            <a:r>
              <a:rPr lang="zh-CN" altLang="en-US" sz="3600" dirty="0">
                <a:latin typeface="华文中宋" panose="02010600040101010101" pitchFamily="2" charset="-122"/>
                <a:ea typeface="华文中宋" panose="02010600040101010101" pitchFamily="2" charset="-122"/>
              </a:rPr>
              <a:t>库</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06547"/>
            <a:ext cx="11304597" cy="6832640"/>
          </a:xfrm>
          <a:prstGeom prst="rect">
            <a:avLst/>
          </a:prstGeom>
          <a:noFill/>
        </p:spPr>
        <p:txBody>
          <a:bodyPr wrap="square" rtlCol="0">
            <a:spAutoFit/>
          </a:bodyPr>
          <a:lstStyle/>
          <a:p>
            <a:pPr>
              <a:lnSpc>
                <a:spcPct val="150000"/>
              </a:lnSpc>
            </a:pPr>
            <a:r>
              <a:rPr lang="en-US" altLang="zh-CN" sz="2400" dirty="0" err="1">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rPr>
              <a:t>Tkinter</a:t>
            </a:r>
            <a:r>
              <a:rPr lang="zh-CN" altLang="en-US"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rPr>
              <a:t>提供了一组用于创建窗口、标签、按钮、文本框等</a:t>
            </a:r>
            <a:r>
              <a:rPr lang="en-US" altLang="zh-CN"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rPr>
              <a:t>GUI</a:t>
            </a:r>
            <a:r>
              <a:rPr lang="zh-CN" altLang="en-US"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rPr>
              <a:t>组件的工具和方法，以及处理用户交互的事件处理机制。我们利用了下拉菜单，手动输入等方式完成了生存分析工具的简单化、集成化。</a:t>
            </a:r>
            <a:endParaRPr lang="en-US" altLang="zh-CN"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r>
              <a:rPr lang="zh-CN" altLang="en-US"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rPr>
              <a:t>利用</a:t>
            </a:r>
            <a:r>
              <a:rPr lang="en-US" altLang="zh-CN" sz="2400" dirty="0" err="1">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rPr>
              <a:t>Tkinter</a:t>
            </a:r>
            <a:r>
              <a:rPr lang="zh-CN" altLang="en-US"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rPr>
              <a:t>库构建输入框、下拉菜单、按钮、对话框等。</a:t>
            </a:r>
            <a:endParaRPr lang="en-US" altLang="zh-CN" sz="2400" dirty="0">
              <a:solidFill>
                <a:schemeClr val="tx1">
                  <a:lumMod val="95000"/>
                  <a:lumOff val="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86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基本思路</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18659"/>
            <a:ext cx="11304597" cy="3139321"/>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用户输入文件名、各列名称</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选择生存分析方法</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分析以获得数据或图表</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28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用户输入交互的实现</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18659"/>
            <a:ext cx="11304597" cy="369332"/>
          </a:xfrm>
          <a:prstGeom prst="rect">
            <a:avLst/>
          </a:prstGeom>
          <a:noFill/>
        </p:spPr>
        <p:txBody>
          <a:bodyPr wrap="square" rtlCol="0">
            <a:spAutoFit/>
          </a:bodyPr>
          <a:lstStyle/>
          <a:p>
            <a:endParaRPr lang="zh-CN" altLang="en-US" dirty="0"/>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graphicFrame>
        <p:nvGraphicFramePr>
          <p:cNvPr id="4" name="图示 3">
            <a:extLst>
              <a:ext uri="{FF2B5EF4-FFF2-40B4-BE49-F238E27FC236}">
                <a16:creationId xmlns:a16="http://schemas.microsoft.com/office/drawing/2014/main" id="{72FE6D59-8B1F-40D8-BD4D-6F66740605F5}"/>
              </a:ext>
            </a:extLst>
          </p:cNvPr>
          <p:cNvGraphicFramePr/>
          <p:nvPr>
            <p:extLst>
              <p:ext uri="{D42A27DB-BD31-4B8C-83A1-F6EECF244321}">
                <p14:modId xmlns:p14="http://schemas.microsoft.com/office/powerpoint/2010/main" val="1523649348"/>
              </p:ext>
            </p:extLst>
          </p:nvPr>
        </p:nvGraphicFramePr>
        <p:xfrm>
          <a:off x="242047" y="1003325"/>
          <a:ext cx="11006539" cy="5632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038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solidFill>
                  <a:schemeClr val="bg1"/>
                </a:solidFill>
                <a:latin typeface="华文中宋" panose="02010600040101010101" pitchFamily="2" charset="-122"/>
                <a:ea typeface="华文中宋" panose="02010600040101010101" pitchFamily="2" charset="-122"/>
              </a:rPr>
              <a:t>实现方法</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18659"/>
            <a:ext cx="11399013" cy="6093976"/>
          </a:xfrm>
          <a:prstGeom prst="rect">
            <a:avLst/>
          </a:prstGeom>
          <a:noFill/>
        </p:spPr>
        <p:txBody>
          <a:bodyPr wrap="square" rtlCol="0">
            <a:spAutoFit/>
          </a:bodyPr>
          <a:lstStyle/>
          <a:p>
            <a:r>
              <a:rPr lang="en-US" altLang="zh-CN" sz="1200" b="0" dirty="0">
                <a:solidFill>
                  <a:srgbClr val="569CD6"/>
                </a:solidFill>
                <a:effectLst/>
                <a:latin typeface="Consolas" panose="020B0609020204030204" pitchFamily="49" charset="0"/>
              </a:rPr>
              <a:t>def</a:t>
            </a:r>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data_import</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event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获取文件路径</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file_path</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file_entry.get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data = </a:t>
            </a:r>
            <a:r>
              <a:rPr lang="en-US" altLang="zh-CN" sz="1200" b="0" dirty="0" err="1">
                <a:solidFill>
                  <a:srgbClr val="D4D4D4"/>
                </a:solidFill>
                <a:effectLst/>
                <a:latin typeface="Consolas" panose="020B0609020204030204" pitchFamily="49" charset="0"/>
              </a:rPr>
              <a:t>pd.read_csv</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file_path</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data = </a:t>
            </a:r>
            <a:r>
              <a:rPr lang="en-US" altLang="zh-CN" sz="1200" b="0" dirty="0" err="1">
                <a:solidFill>
                  <a:srgbClr val="D4D4D4"/>
                </a:solidFill>
                <a:effectLst/>
                <a:latin typeface="Consolas" panose="020B0609020204030204" pitchFamily="49" charset="0"/>
              </a:rPr>
              <a:t>data.dropna</a:t>
            </a:r>
            <a:r>
              <a:rPr lang="en-US" altLang="zh-CN" sz="1200" b="0" dirty="0">
                <a:solidFill>
                  <a:srgbClr val="D4D4D4"/>
                </a:solidFill>
                <a:effectLst/>
                <a:latin typeface="Consolas" panose="020B0609020204030204" pitchFamily="49" charset="0"/>
              </a:rPr>
              <a:t>()</a:t>
            </a: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获取持续时间和事件列、性别列、年龄列和分组方式</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duration_column</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duration_entry.get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event_column</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event_entry.get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gender_colomn</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gender_entry.get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age_colomn</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age_entry.get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group_by</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group_by_var.get</a:t>
            </a:r>
            <a:r>
              <a:rPr lang="en-US" altLang="zh-CN" sz="1200" b="0" dirty="0">
                <a:solidFill>
                  <a:srgbClr val="D4D4D4"/>
                </a:solidFill>
                <a:effectLst/>
                <a:latin typeface="Consolas" panose="020B0609020204030204" pitchFamily="49" charset="0"/>
              </a:rPr>
              <a:t>()</a:t>
            </a:r>
          </a:p>
          <a:p>
            <a:r>
              <a:rPr lang="en-US" altLang="zh-CN" sz="1200" b="0" i="1" dirty="0">
                <a:solidFill>
                  <a:srgbClr val="57A64A"/>
                </a:solidFill>
                <a:effectLst/>
                <a:latin typeface="Consolas" panose="020B0609020204030204" pitchFamily="49" charset="0"/>
              </a:rPr>
              <a:t>    # </a:t>
            </a:r>
            <a:r>
              <a:rPr lang="zh-CN" altLang="en-US" sz="1200" b="0" i="1" dirty="0">
                <a:solidFill>
                  <a:srgbClr val="57A64A"/>
                </a:solidFill>
                <a:effectLst/>
                <a:latin typeface="Consolas" panose="020B0609020204030204" pitchFamily="49" charset="0"/>
              </a:rPr>
              <a:t>创建持续时间和事件列输入框</a:t>
            </a:r>
            <a:endParaRPr lang="en-US" altLang="zh-CN" sz="1200" b="0" i="1" dirty="0">
              <a:solidFill>
                <a:srgbClr val="57A64A"/>
              </a:solidFill>
              <a:effectLst/>
              <a:latin typeface="Consolas" panose="020B0609020204030204" pitchFamily="49" charset="0"/>
            </a:endParaRP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duration_label</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tk.Label</a:t>
            </a:r>
            <a:r>
              <a:rPr lang="en-US" altLang="zh-CN" sz="1200" b="0" i="0" dirty="0">
                <a:solidFill>
                  <a:srgbClr val="D4D4D4"/>
                </a:solidFill>
                <a:effectLst/>
                <a:latin typeface="Consolas" panose="020B0609020204030204" pitchFamily="49" charset="0"/>
              </a:rPr>
              <a:t>(root, text=</a:t>
            </a:r>
            <a:r>
              <a:rPr lang="en-US" altLang="zh-CN" sz="1200" b="0" i="0" dirty="0">
                <a:solidFill>
                  <a:srgbClr val="D69D85"/>
                </a:solidFill>
                <a:effectLst/>
                <a:latin typeface="Consolas" panose="020B0609020204030204" pitchFamily="49" charset="0"/>
              </a:rPr>
              <a:t>'Duration Column:’</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duration_label.pack</a:t>
            </a:r>
            <a:r>
              <a:rPr lang="en-US" altLang="zh-CN" sz="1200" b="0" i="0" dirty="0">
                <a:solidFill>
                  <a:srgbClr val="D4D4D4"/>
                </a:solidFill>
                <a:effectLst/>
                <a:latin typeface="Consolas" panose="020B0609020204030204" pitchFamily="49" charset="0"/>
              </a:rPr>
              <a:t>()</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duration_entry</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tk.Entry</a:t>
            </a:r>
            <a:r>
              <a:rPr lang="en-US" altLang="zh-CN" sz="1200" b="0" i="0" dirty="0">
                <a:solidFill>
                  <a:srgbClr val="D4D4D4"/>
                </a:solidFill>
                <a:effectLst/>
                <a:latin typeface="Consolas" panose="020B0609020204030204" pitchFamily="49" charset="0"/>
              </a:rPr>
              <a:t>(root)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duration_entry.pack</a:t>
            </a:r>
            <a:r>
              <a:rPr lang="en-US" altLang="zh-CN" sz="1200" b="0" i="0" dirty="0">
                <a:solidFill>
                  <a:srgbClr val="D4D4D4"/>
                </a:solidFill>
                <a:effectLst/>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err="1">
                <a:solidFill>
                  <a:srgbClr val="D4D4D4"/>
                </a:solidFill>
                <a:latin typeface="Consolas" panose="020B0609020204030204" pitchFamily="49" charset="0"/>
              </a:rPr>
              <a:t>e</a:t>
            </a:r>
            <a:r>
              <a:rPr lang="en-US" altLang="zh-CN" sz="1200" b="0" i="0" dirty="0" err="1">
                <a:solidFill>
                  <a:srgbClr val="D4D4D4"/>
                </a:solidFill>
                <a:effectLst/>
                <a:latin typeface="Consolas" panose="020B0609020204030204" pitchFamily="49" charset="0"/>
              </a:rPr>
              <a:t>vent_label</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tk.Label</a:t>
            </a:r>
            <a:r>
              <a:rPr lang="en-US" altLang="zh-CN" sz="1200" b="0" i="0" dirty="0">
                <a:solidFill>
                  <a:srgbClr val="D4D4D4"/>
                </a:solidFill>
                <a:effectLst/>
                <a:latin typeface="Consolas" panose="020B0609020204030204" pitchFamily="49" charset="0"/>
              </a:rPr>
              <a:t>(root, text=</a:t>
            </a:r>
            <a:r>
              <a:rPr lang="en-US" altLang="zh-CN" sz="1200" b="0" i="0" dirty="0">
                <a:solidFill>
                  <a:srgbClr val="D69D85"/>
                </a:solidFill>
                <a:effectLst/>
                <a:latin typeface="Consolas" panose="020B0609020204030204" pitchFamily="49" charset="0"/>
              </a:rPr>
              <a:t>'Event Column:’</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event_label.pack</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event_entry</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tk.Entry</a:t>
            </a:r>
            <a:r>
              <a:rPr lang="en-US" altLang="zh-CN" sz="1200" b="0" i="0" dirty="0">
                <a:solidFill>
                  <a:srgbClr val="D4D4D4"/>
                </a:solidFill>
                <a:effectLst/>
                <a:latin typeface="Consolas" panose="020B0609020204030204" pitchFamily="49" charset="0"/>
              </a:rPr>
              <a:t>(root)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event_entry.pack</a:t>
            </a:r>
            <a:r>
              <a:rPr lang="en-US" altLang="zh-CN" sz="1200" b="0" i="0" dirty="0">
                <a:solidFill>
                  <a:srgbClr val="D4D4D4"/>
                </a:solidFill>
                <a:effectLst/>
                <a:latin typeface="Consolas" panose="020B0609020204030204" pitchFamily="49" charset="0"/>
              </a:rPr>
              <a:t>() </a:t>
            </a:r>
          </a:p>
          <a:p>
            <a:r>
              <a:rPr lang="en-US" altLang="zh-CN" sz="1200" b="0" i="1" dirty="0">
                <a:solidFill>
                  <a:srgbClr val="57A64A"/>
                </a:solidFill>
                <a:effectLst/>
                <a:latin typeface="Consolas" panose="020B0609020204030204" pitchFamily="49" charset="0"/>
              </a:rPr>
              <a:t>    # </a:t>
            </a:r>
            <a:r>
              <a:rPr lang="zh-CN" altLang="en-US" sz="1200" b="0" i="1" dirty="0">
                <a:solidFill>
                  <a:srgbClr val="57A64A"/>
                </a:solidFill>
                <a:effectLst/>
                <a:latin typeface="Consolas" panose="020B0609020204030204" pitchFamily="49" charset="0"/>
              </a:rPr>
              <a:t>创建性别和年龄列输入框</a:t>
            </a:r>
            <a:r>
              <a:rPr lang="zh-CN" altLang="en-US" sz="1200" b="0" i="0" dirty="0">
                <a:solidFill>
                  <a:srgbClr val="D4D4D4"/>
                </a:solidFill>
                <a:effectLst/>
                <a:latin typeface="Consolas" panose="020B0609020204030204" pitchFamily="49" charset="0"/>
              </a:rPr>
              <a:t> </a:t>
            </a:r>
            <a:endParaRPr lang="en-US" altLang="zh-CN" sz="1200" b="0" i="0" dirty="0">
              <a:solidFill>
                <a:srgbClr val="D4D4D4"/>
              </a:solidFill>
              <a:effectLst/>
              <a:latin typeface="Consolas" panose="020B0609020204030204" pitchFamily="49" charset="0"/>
            </a:endParaRP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gender_label</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tk.Label</a:t>
            </a:r>
            <a:r>
              <a:rPr lang="en-US" altLang="zh-CN" sz="1200" b="0" i="0" dirty="0">
                <a:solidFill>
                  <a:srgbClr val="D4D4D4"/>
                </a:solidFill>
                <a:effectLst/>
                <a:latin typeface="Consolas" panose="020B0609020204030204" pitchFamily="49" charset="0"/>
              </a:rPr>
              <a:t>(root, text=</a:t>
            </a:r>
            <a:r>
              <a:rPr lang="en-US" altLang="zh-CN" sz="1200" b="0" i="0" dirty="0">
                <a:solidFill>
                  <a:srgbClr val="D69D85"/>
                </a:solidFill>
                <a:effectLst/>
                <a:latin typeface="Consolas" panose="020B0609020204030204" pitchFamily="49" charset="0"/>
              </a:rPr>
              <a:t>'Gender Column:’</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gender_label.pack</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gender_entry</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tk.Entry</a:t>
            </a:r>
            <a:r>
              <a:rPr lang="en-US" altLang="zh-CN" sz="1200" b="0" i="0" dirty="0">
                <a:solidFill>
                  <a:srgbClr val="D4D4D4"/>
                </a:solidFill>
                <a:effectLst/>
                <a:latin typeface="Consolas" panose="020B0609020204030204" pitchFamily="49" charset="0"/>
              </a:rPr>
              <a:t>(root)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gender_entry.pack</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age_label</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tk.Label</a:t>
            </a:r>
            <a:r>
              <a:rPr lang="en-US" altLang="zh-CN" sz="1200" b="0" i="0" dirty="0">
                <a:solidFill>
                  <a:srgbClr val="D4D4D4"/>
                </a:solidFill>
                <a:effectLst/>
                <a:latin typeface="Consolas" panose="020B0609020204030204" pitchFamily="49" charset="0"/>
              </a:rPr>
              <a:t>(root, text=</a:t>
            </a:r>
            <a:r>
              <a:rPr lang="en-US" altLang="zh-CN" sz="1200" b="0" i="0" dirty="0">
                <a:solidFill>
                  <a:srgbClr val="D69D85"/>
                </a:solidFill>
                <a:effectLst/>
                <a:latin typeface="Consolas" panose="020B0609020204030204" pitchFamily="49" charset="0"/>
              </a:rPr>
              <a:t>'Age Column:’</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age_label.pack</a:t>
            </a:r>
            <a:r>
              <a:rPr lang="en-US" altLang="zh-CN" sz="1200" b="0" i="0" dirty="0">
                <a:solidFill>
                  <a:srgbClr val="D4D4D4"/>
                </a:solidFill>
                <a:effectLst/>
                <a:latin typeface="Consolas" panose="020B0609020204030204" pitchFamily="49" charset="0"/>
              </a:rPr>
              <a: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age_entry</a:t>
            </a:r>
            <a:r>
              <a:rPr lang="en-US" altLang="zh-CN" sz="1200" b="0" i="0" dirty="0">
                <a:solidFill>
                  <a:srgbClr val="D4D4D4"/>
                </a:solidFill>
                <a:effectLst/>
                <a:latin typeface="Consolas" panose="020B0609020204030204" pitchFamily="49" charset="0"/>
              </a:rPr>
              <a:t> = </a:t>
            </a:r>
            <a:r>
              <a:rPr lang="en-US" altLang="zh-CN" sz="1200" b="0" i="0" dirty="0" err="1">
                <a:solidFill>
                  <a:srgbClr val="D4D4D4"/>
                </a:solidFill>
                <a:effectLst/>
                <a:latin typeface="Consolas" panose="020B0609020204030204" pitchFamily="49" charset="0"/>
              </a:rPr>
              <a:t>tk.Entry</a:t>
            </a:r>
            <a:r>
              <a:rPr lang="en-US" altLang="zh-CN" sz="1200" b="0" i="0" dirty="0">
                <a:solidFill>
                  <a:srgbClr val="D4D4D4"/>
                </a:solidFill>
                <a:effectLst/>
                <a:latin typeface="Consolas" panose="020B0609020204030204" pitchFamily="49" charset="0"/>
              </a:rPr>
              <a:t>(root) </a:t>
            </a:r>
          </a:p>
          <a:p>
            <a:r>
              <a:rPr lang="en-US" altLang="zh-CN" sz="1200" b="0" i="0" dirty="0">
                <a:solidFill>
                  <a:srgbClr val="D4D4D4"/>
                </a:solidFill>
                <a:effectLst/>
                <a:latin typeface="Consolas" panose="020B0609020204030204" pitchFamily="49" charset="0"/>
              </a:rPr>
              <a:t>    </a:t>
            </a:r>
            <a:r>
              <a:rPr lang="en-US" altLang="zh-CN" sz="1200" b="0" i="0" dirty="0" err="1">
                <a:solidFill>
                  <a:srgbClr val="D4D4D4"/>
                </a:solidFill>
                <a:effectLst/>
                <a:latin typeface="Consolas" panose="020B0609020204030204" pitchFamily="49" charset="0"/>
              </a:rPr>
              <a:t>age_entry.pack</a:t>
            </a:r>
            <a:r>
              <a:rPr lang="en-US" altLang="zh-CN" sz="1200" b="0" i="0" dirty="0">
                <a:solidFill>
                  <a:srgbClr val="D4D4D4"/>
                </a:solidFill>
                <a:effectLst/>
                <a:latin typeface="Consolas" panose="020B0609020204030204" pitchFamily="49" charset="0"/>
              </a:rPr>
              <a:t>()</a:t>
            </a:r>
            <a:endParaRPr lang="en-US" altLang="zh-CN" sz="1200" b="0" dirty="0">
              <a:solidFill>
                <a:srgbClr val="D4D4D4"/>
              </a:solidFill>
              <a:effectLst/>
              <a:latin typeface="Consolas" panose="020B0609020204030204" pitchFamily="49" charset="0"/>
            </a:endParaRPr>
          </a:p>
          <a:p>
            <a:endParaRPr lang="en-US" altLang="zh-CN" sz="1200" dirty="0">
              <a:solidFill>
                <a:srgbClr val="D4D4D4"/>
              </a:solidFill>
              <a:latin typeface="Consolas" panose="020B0609020204030204" pitchFamily="49" charset="0"/>
            </a:endParaRPr>
          </a:p>
          <a:p>
            <a:endParaRPr lang="en-US" altLang="zh-CN" b="0" dirty="0">
              <a:solidFill>
                <a:srgbClr val="D4D4D4"/>
              </a:solidFill>
              <a:effectLst/>
              <a:latin typeface="Consolas" panose="020B0609020204030204" pitchFamily="49" charset="0"/>
            </a:endParaRPr>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42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0964CC1-8C7F-4BE3-A31A-6AF95AA63446}"/>
              </a:ext>
            </a:extLst>
          </p:cNvPr>
          <p:cNvSpPr txBox="1"/>
          <p:nvPr/>
        </p:nvSpPr>
        <p:spPr>
          <a:xfrm>
            <a:off x="407505" y="77125"/>
            <a:ext cx="6032206" cy="646331"/>
          </a:xfrm>
          <a:prstGeom prst="rect">
            <a:avLst/>
          </a:prstGeom>
          <a:noFill/>
        </p:spPr>
        <p:txBody>
          <a:bodyPr wrap="square" rtlCol="0">
            <a:spAutoFit/>
          </a:bodyPr>
          <a:lstStyle/>
          <a:p>
            <a:r>
              <a:rPr lang="zh-CN" altLang="en-US" sz="3600" dirty="0">
                <a:latin typeface="华文中宋" panose="02010600040101010101" pitchFamily="2" charset="-122"/>
                <a:ea typeface="华文中宋" panose="02010600040101010101" pitchFamily="2" charset="-122"/>
              </a:rPr>
              <a:t>图表绘制</a:t>
            </a:r>
          </a:p>
        </p:txBody>
      </p:sp>
      <p:sp>
        <p:nvSpPr>
          <p:cNvPr id="2" name="文本框 1">
            <a:extLst>
              <a:ext uri="{FF2B5EF4-FFF2-40B4-BE49-F238E27FC236}">
                <a16:creationId xmlns:a16="http://schemas.microsoft.com/office/drawing/2014/main" id="{F2C3C523-5DBE-4407-AF3D-BDD145B88C2F}"/>
              </a:ext>
            </a:extLst>
          </p:cNvPr>
          <p:cNvSpPr txBox="1"/>
          <p:nvPr/>
        </p:nvSpPr>
        <p:spPr>
          <a:xfrm>
            <a:off x="407505" y="818659"/>
            <a:ext cx="11304597" cy="4247317"/>
          </a:xfrm>
          <a:prstGeom prst="rect">
            <a:avLst/>
          </a:prstGeom>
          <a:noFill/>
        </p:spPr>
        <p:txBody>
          <a:bodyPr wrap="square" rtlCol="0">
            <a:spAutoFit/>
          </a:bodyPr>
          <a:lstStyle/>
          <a:p>
            <a:pPr>
              <a:lnSpc>
                <a:spcPct val="150000"/>
              </a:lnSpc>
            </a:pPr>
            <a:r>
              <a:rPr lang="zh-CN" altLang="en-US" sz="2400" b="0" dirty="0">
                <a:solidFill>
                  <a:schemeClr val="tx1">
                    <a:lumMod val="95000"/>
                    <a:lumOff val="5000"/>
                  </a:schemeClr>
                </a:solidFill>
                <a:effectLst/>
                <a:latin typeface="华文中宋" panose="02010600040101010101" pitchFamily="2" charset="-122"/>
                <a:ea typeface="华文中宋" panose="02010600040101010101" pitchFamily="2" charset="-122"/>
              </a:rPr>
              <a:t>这个</a:t>
            </a:r>
            <a:r>
              <a:rPr lang="en-US" altLang="zh-CN" sz="2400" b="0" dirty="0">
                <a:solidFill>
                  <a:schemeClr val="tx1">
                    <a:lumMod val="95000"/>
                    <a:lumOff val="5000"/>
                  </a:schemeClr>
                </a:solidFill>
                <a:effectLst/>
                <a:latin typeface="华文中宋" panose="02010600040101010101" pitchFamily="2" charset="-122"/>
                <a:ea typeface="华文中宋" panose="02010600040101010101" pitchFamily="2" charset="-122"/>
              </a:rPr>
              <a:t>GUI</a:t>
            </a:r>
            <a:r>
              <a:rPr lang="zh-CN" altLang="en-US" sz="2400" b="0" dirty="0">
                <a:solidFill>
                  <a:schemeClr val="tx1">
                    <a:lumMod val="95000"/>
                    <a:lumOff val="5000"/>
                  </a:schemeClr>
                </a:solidFill>
                <a:effectLst/>
                <a:latin typeface="华文中宋" panose="02010600040101010101" pitchFamily="2" charset="-122"/>
                <a:ea typeface="华文中宋" panose="02010600040101010101" pitchFamily="2" charset="-122"/>
              </a:rPr>
              <a:t>提供了</a:t>
            </a:r>
            <a:r>
              <a:rPr lang="en-US" altLang="zh-CN" sz="2400" b="0" dirty="0" err="1">
                <a:solidFill>
                  <a:schemeClr val="tx1">
                    <a:lumMod val="95000"/>
                    <a:lumOff val="5000"/>
                  </a:schemeClr>
                </a:solidFill>
                <a:effectLst/>
                <a:latin typeface="华文中宋" panose="02010600040101010101" pitchFamily="2" charset="-122"/>
                <a:ea typeface="华文中宋" panose="02010600040101010101" pitchFamily="2" charset="-122"/>
              </a:rPr>
              <a:t>Kapler</a:t>
            </a:r>
            <a:r>
              <a:rPr lang="en-US" altLang="zh-CN" sz="2400" b="0" dirty="0">
                <a:solidFill>
                  <a:schemeClr val="tx1">
                    <a:lumMod val="95000"/>
                    <a:lumOff val="5000"/>
                  </a:schemeClr>
                </a:solidFill>
                <a:effectLst/>
                <a:latin typeface="华文中宋" panose="02010600040101010101" pitchFamily="2" charset="-122"/>
                <a:ea typeface="华文中宋" panose="02010600040101010101" pitchFamily="2" charset="-122"/>
              </a:rPr>
              <a:t>-Meier</a:t>
            </a:r>
            <a:r>
              <a:rPr lang="zh-CN" altLang="en-US" sz="2400" b="0" dirty="0">
                <a:solidFill>
                  <a:schemeClr val="tx1">
                    <a:lumMod val="95000"/>
                    <a:lumOff val="5000"/>
                  </a:schemeClr>
                </a:solidFill>
                <a:effectLst/>
                <a:latin typeface="华文中宋" panose="02010600040101010101" pitchFamily="2" charset="-122"/>
                <a:ea typeface="华文中宋" panose="02010600040101010101" pitchFamily="2" charset="-122"/>
              </a:rPr>
              <a:t>方法 和 </a:t>
            </a:r>
            <a:r>
              <a:rPr lang="en-US" altLang="zh-CN" sz="2400" b="0" dirty="0">
                <a:solidFill>
                  <a:schemeClr val="tx1">
                    <a:lumMod val="95000"/>
                    <a:lumOff val="5000"/>
                  </a:schemeClr>
                </a:solidFill>
                <a:effectLst/>
                <a:latin typeface="华文中宋" panose="02010600040101010101" pitchFamily="2" charset="-122"/>
                <a:ea typeface="华文中宋" panose="02010600040101010101" pitchFamily="2" charset="-122"/>
              </a:rPr>
              <a:t>Nelson-</a:t>
            </a:r>
            <a:r>
              <a:rPr lang="en-US" altLang="zh-CN" sz="2400" b="0" dirty="0" err="1">
                <a:solidFill>
                  <a:schemeClr val="tx1">
                    <a:lumMod val="95000"/>
                    <a:lumOff val="5000"/>
                  </a:schemeClr>
                </a:solidFill>
                <a:effectLst/>
                <a:latin typeface="华文中宋" panose="02010600040101010101" pitchFamily="2" charset="-122"/>
                <a:ea typeface="华文中宋" panose="02010600040101010101" pitchFamily="2" charset="-122"/>
              </a:rPr>
              <a:t>Aaren</a:t>
            </a:r>
            <a:r>
              <a:rPr lang="en-US" altLang="zh-CN" sz="2400" b="0" dirty="0">
                <a:solidFill>
                  <a:schemeClr val="tx1">
                    <a:lumMod val="95000"/>
                    <a:lumOff val="5000"/>
                  </a:schemeClr>
                </a:solidFill>
                <a:effectLst/>
                <a:latin typeface="华文中宋" panose="02010600040101010101" pitchFamily="2" charset="-122"/>
                <a:ea typeface="华文中宋" panose="02010600040101010101" pitchFamily="2" charset="-122"/>
              </a:rPr>
              <a:t> </a:t>
            </a:r>
            <a:r>
              <a:rPr lang="zh-CN" altLang="en-US" sz="2400" b="0" dirty="0">
                <a:solidFill>
                  <a:schemeClr val="tx1">
                    <a:lumMod val="95000"/>
                    <a:lumOff val="5000"/>
                  </a:schemeClr>
                </a:solidFill>
                <a:effectLst/>
                <a:latin typeface="华文中宋" panose="02010600040101010101" pitchFamily="2" charset="-122"/>
                <a:ea typeface="华文中宋" panose="02010600040101010101" pitchFamily="2" charset="-122"/>
              </a:rPr>
              <a:t>方法的绘图功能。通过输入表格信息和选择分组方式（以性别或年龄为例），该程序可以按照选择的分组方式绘制对照曲线。对于年龄，我们可以通过手动设置分类截断值将其分为两类或更多类，通过绘制不同年龄类别的生存曲线并加以对比，我们不难观察出年龄因素对病人存活率造成的影响。</a:t>
            </a: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endParaRPr lang="zh-CN" altLang="en-US" dirty="0"/>
          </a:p>
        </p:txBody>
      </p:sp>
      <p:cxnSp>
        <p:nvCxnSpPr>
          <p:cNvPr id="5" name="直接连接符 4">
            <a:extLst>
              <a:ext uri="{FF2B5EF4-FFF2-40B4-BE49-F238E27FC236}">
                <a16:creationId xmlns:a16="http://schemas.microsoft.com/office/drawing/2014/main" id="{F4724972-46B0-4233-995B-A4971AE361B8}"/>
              </a:ext>
            </a:extLst>
          </p:cNvPr>
          <p:cNvCxnSpPr/>
          <p:nvPr/>
        </p:nvCxnSpPr>
        <p:spPr>
          <a:xfrm>
            <a:off x="0" y="818659"/>
            <a:ext cx="12192000" cy="0"/>
          </a:xfrm>
          <a:prstGeom prst="line">
            <a:avLst/>
          </a:prstGeom>
          <a:ln w="41275">
            <a:solidFill>
              <a:srgbClr val="A620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7937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2157</Words>
  <Application>Microsoft Office PowerPoint</Application>
  <PresentationFormat>宽屏</PresentationFormat>
  <Paragraphs>178</Paragraphs>
  <Slides>15</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华文中宋</vt:lpstr>
      <vt:lpstr>Arial</vt:lpstr>
      <vt:lpstr>Consolas</vt:lpstr>
      <vt:lpstr>Times New Roman</vt:lpstr>
      <vt:lpstr>Office 主题​​</vt:lpstr>
      <vt:lpstr>生存分析GUI的实现和功能整合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高铭</dc:creator>
  <cp:lastModifiedBy>高铭</cp:lastModifiedBy>
  <cp:revision>84</cp:revision>
  <dcterms:created xsi:type="dcterms:W3CDTF">2023-05-17T03:00:05Z</dcterms:created>
  <dcterms:modified xsi:type="dcterms:W3CDTF">2023-06-18T09:13:56Z</dcterms:modified>
</cp:coreProperties>
</file>