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27" r:id="rId3"/>
    <p:sldId id="778" r:id="rId5"/>
    <p:sldId id="779" r:id="rId6"/>
    <p:sldId id="780" r:id="rId7"/>
    <p:sldId id="781" r:id="rId8"/>
    <p:sldId id="806" r:id="rId9"/>
    <p:sldId id="782" r:id="rId10"/>
    <p:sldId id="807" r:id="rId11"/>
    <p:sldId id="783" r:id="rId12"/>
    <p:sldId id="784" r:id="rId13"/>
    <p:sldId id="786" r:id="rId14"/>
    <p:sldId id="809" r:id="rId15"/>
    <p:sldId id="810" r:id="rId16"/>
    <p:sldId id="787" r:id="rId17"/>
    <p:sldId id="789" r:id="rId18"/>
    <p:sldId id="790" r:id="rId19"/>
    <p:sldId id="791" r:id="rId20"/>
    <p:sldId id="792" r:id="rId21"/>
    <p:sldId id="793" r:id="rId22"/>
    <p:sldId id="794" r:id="rId23"/>
    <p:sldId id="795" r:id="rId24"/>
    <p:sldId id="796" r:id="rId25"/>
    <p:sldId id="797" r:id="rId26"/>
    <p:sldId id="811" r:id="rId27"/>
  </p:sldIdLst>
  <p:sldSz cx="9144000" cy="5143500"/>
  <p:notesSz cx="6858000" cy="9144000"/>
  <p:custDataLst>
    <p:tags r:id="rId31"/>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0066FF"/>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0066FF"/>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0066FF"/>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0066FF"/>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0066FF"/>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0066FF"/>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0066FF"/>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0066FF"/>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0066FF"/>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9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33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1620"/>
        <p:guide pos="291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3.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CE584D-DA30-42E6-B6AB-C9D2BEA4D81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11" name="组合 10"/>
          <p:cNvGrpSpPr/>
          <p:nvPr userDrawn="1"/>
        </p:nvGrpSpPr>
        <p:grpSpPr>
          <a:xfrm>
            <a:off x="1053" y="-8775"/>
            <a:ext cx="9145884" cy="5244871"/>
            <a:chOff x="4049" y="26519"/>
            <a:chExt cx="12194512" cy="6993161"/>
          </a:xfrm>
        </p:grpSpPr>
        <p:pic>
          <p:nvPicPr>
            <p:cNvPr id="23" name="图片 22"/>
            <p:cNvPicPr>
              <a:picLocks noChangeAspect="1"/>
            </p:cNvPicPr>
            <p:nvPr userDrawn="1"/>
          </p:nvPicPr>
          <p:blipFill rotWithShape="1">
            <a:blip r:embed="rId2">
              <a:clrChange>
                <a:clrFrom>
                  <a:srgbClr val="01182D"/>
                </a:clrFrom>
                <a:clrTo>
                  <a:srgbClr val="01182D">
                    <a:alpha val="0"/>
                  </a:srgbClr>
                </a:clrTo>
              </a:clrChange>
              <a:extLst>
                <a:ext uri="{28A0092B-C50C-407E-A947-70E740481C1C}">
                  <a14:useLocalDpi xmlns:a14="http://schemas.microsoft.com/office/drawing/2010/main" val="0"/>
                </a:ext>
              </a:extLst>
            </a:blip>
            <a:srcRect l="3056" t="50499"/>
            <a:stretch>
              <a:fillRect/>
            </a:stretch>
          </p:blipFill>
          <p:spPr>
            <a:xfrm>
              <a:off x="6561" y="3618316"/>
              <a:ext cx="12192000" cy="3401364"/>
            </a:xfrm>
            <a:prstGeom prst="rect">
              <a:avLst/>
            </a:prstGeom>
          </p:spPr>
        </p:pic>
        <p:sp>
          <p:nvSpPr>
            <p:cNvPr id="24" name="矩形 23"/>
            <p:cNvSpPr/>
            <p:nvPr userDrawn="1"/>
          </p:nvSpPr>
          <p:spPr>
            <a:xfrm>
              <a:off x="4049" y="26519"/>
              <a:ext cx="12192000" cy="6692474"/>
            </a:xfrm>
            <a:prstGeom prst="rect">
              <a:avLst/>
            </a:prstGeom>
            <a:gradFill flip="none" rotWithShape="1">
              <a:gsLst>
                <a:gs pos="3000">
                  <a:schemeClr val="accent1">
                    <a:alpha val="97000"/>
                    <a:lumMod val="5000"/>
                    <a:lumOff val="95000"/>
                  </a:schemeClr>
                </a:gs>
                <a:gs pos="89000">
                  <a:schemeClr val="bg1">
                    <a:lumMod val="95000"/>
                  </a:schemeClr>
                </a:gs>
                <a:gs pos="100000">
                  <a:schemeClr val="bg1">
                    <a:lumMod val="8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grpSp>
      <p:pic>
        <p:nvPicPr>
          <p:cNvPr id="14" name="图片 13"/>
          <p:cNvPicPr>
            <a:picLocks noChangeAspect="1"/>
          </p:cNvPicPr>
          <p:nvPr userDrawn="1"/>
        </p:nvPicPr>
        <p:blipFill>
          <a:blip r:embed="rId3"/>
          <a:stretch>
            <a:fillRect/>
          </a:stretch>
        </p:blipFill>
        <p:spPr>
          <a:xfrm>
            <a:off x="7730955" y="266255"/>
            <a:ext cx="1166133" cy="265460"/>
          </a:xfrm>
          <a:prstGeom prst="rect">
            <a:avLst/>
          </a:prstGeom>
        </p:spPr>
      </p:pic>
      <p:sp>
        <p:nvSpPr>
          <p:cNvPr id="16" name="任意多边形 20"/>
          <p:cNvSpPr/>
          <p:nvPr userDrawn="1"/>
        </p:nvSpPr>
        <p:spPr>
          <a:xfrm flipV="1">
            <a:off x="242945" y="262923"/>
            <a:ext cx="1040092" cy="324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18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zh-CN" altLang="en-US" sz="1350"/>
          </a:p>
        </p:txBody>
      </p:sp>
      <p:sp>
        <p:nvSpPr>
          <p:cNvPr id="17" name="椭圆 16"/>
          <p:cNvSpPr/>
          <p:nvPr userDrawn="1"/>
        </p:nvSpPr>
        <p:spPr>
          <a:xfrm>
            <a:off x="8466212" y="4939654"/>
            <a:ext cx="185166" cy="185166"/>
          </a:xfrm>
          <a:prstGeom prst="ellipse">
            <a:avLst/>
          </a:prstGeom>
          <a:solidFill>
            <a:srgbClr val="18978B"/>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Segoe UI" panose="020B0502040204020203" pitchFamily="34" charset="0"/>
              <a:cs typeface="Segoe UI" panose="020B0502040204020203" pitchFamily="34" charset="0"/>
            </a:endParaRPr>
          </a:p>
        </p:txBody>
      </p:sp>
      <p:sp>
        <p:nvSpPr>
          <p:cNvPr id="18" name="矩形 17"/>
          <p:cNvSpPr/>
          <p:nvPr userDrawn="1"/>
        </p:nvSpPr>
        <p:spPr>
          <a:xfrm>
            <a:off x="6589" y="5017110"/>
            <a:ext cx="9135428" cy="127102"/>
          </a:xfrm>
          <a:prstGeom prst="rect">
            <a:avLst/>
          </a:prstGeom>
          <a:solidFill>
            <a:srgbClr val="18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9" name="矩形 18"/>
          <p:cNvSpPr/>
          <p:nvPr userDrawn="1"/>
        </p:nvSpPr>
        <p:spPr>
          <a:xfrm>
            <a:off x="-2936" y="5017110"/>
            <a:ext cx="569415" cy="127102"/>
          </a:xfrm>
          <a:prstGeom prst="rect">
            <a:avLst/>
          </a:prstGeom>
          <a:solidFill>
            <a:srgbClr val="244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sp>
        <p:nvSpPr>
          <p:cNvPr id="20" name="灯片编号占位符 3"/>
          <p:cNvSpPr txBox="1"/>
          <p:nvPr userDrawn="1"/>
        </p:nvSpPr>
        <p:spPr>
          <a:xfrm>
            <a:off x="8449272" y="4935416"/>
            <a:ext cx="219046" cy="212360"/>
          </a:xfrm>
          <a:prstGeom prst="rect">
            <a:avLst/>
          </a:prstGeom>
        </p:spPr>
        <p:txBody>
          <a:bodyPr vert="horz" wrap="square" lIns="0" tIns="0" rIns="0" bIns="0" rtlCol="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schemeClr val="bg1"/>
              </a:solidFill>
              <a:latin typeface="微软雅黑" panose="020B0503020204020204" charset="-122"/>
              <a:ea typeface="微软雅黑" panose="020B0503020204020204" charset="-122"/>
              <a:cs typeface="Segoe UI" panose="020B0502040204020203" pitchFamily="34" charset="0"/>
            </a:endParaRPr>
          </a:p>
        </p:txBody>
      </p:sp>
      <p:sp>
        <p:nvSpPr>
          <p:cNvPr id="2" name="标题 1"/>
          <p:cNvSpPr>
            <a:spLocks noGrp="1"/>
          </p:cNvSpPr>
          <p:nvPr>
            <p:ph type="title"/>
          </p:nvPr>
        </p:nvSpPr>
        <p:spPr>
          <a:xfrm>
            <a:off x="365867" y="193211"/>
            <a:ext cx="7886700" cy="463231"/>
          </a:xfrm>
        </p:spPr>
        <p:txBody>
          <a:bodyPr>
            <a:normAutofit/>
          </a:bodyPr>
          <a:lstStyle>
            <a:lvl1pPr>
              <a:defRPr sz="2100" b="1">
                <a:solidFill>
                  <a:srgbClr val="2E4E7E"/>
                </a:solidFill>
                <a:effectLst>
                  <a:outerShdw blurRad="38100" dist="38100" dir="2700000" algn="tl">
                    <a:srgbClr val="000000">
                      <a:alpha val="43137"/>
                    </a:srgbClr>
                  </a:outerShdw>
                </a:effectLst>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7" name="灯片编号占位符 3"/>
          <p:cNvSpPr txBox="1"/>
          <p:nvPr userDrawn="1"/>
        </p:nvSpPr>
        <p:spPr>
          <a:xfrm>
            <a:off x="8451256" y="4942424"/>
            <a:ext cx="219046" cy="212360"/>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183D58-648D-4475-BEF8-624F48514A30}" type="slidenum">
              <a:rPr lang="zh-CN" altLang="en-US" sz="900" smtClean="0">
                <a:solidFill>
                  <a:schemeClr val="bg1"/>
                </a:solidFill>
                <a:latin typeface="微软雅黑" panose="020B0503020204020204" charset="-122"/>
                <a:ea typeface="微软雅黑" panose="020B0503020204020204" charset="-122"/>
                <a:cs typeface="Segoe UI" panose="020B0502040204020203" pitchFamily="34" charset="0"/>
              </a:rPr>
            </a:fld>
            <a:endParaRPr lang="zh-CN" altLang="en-US" sz="900" dirty="0">
              <a:solidFill>
                <a:schemeClr val="bg1"/>
              </a:solidFill>
              <a:latin typeface="微软雅黑" panose="020B0503020204020204" charset="-122"/>
              <a:ea typeface="微软雅黑" panose="020B0503020204020204" charset="-122"/>
              <a:cs typeface="Segoe UI" panose="020B0502040204020203" pitchFamily="34" charset="0"/>
            </a:endParaRPr>
          </a:p>
        </p:txBody>
      </p:sp>
      <p:sp>
        <p:nvSpPr>
          <p:cNvPr id="13" name="内容占位符 2"/>
          <p:cNvSpPr>
            <a:spLocks noGrp="1"/>
          </p:cNvSpPr>
          <p:nvPr>
            <p:ph idx="1"/>
          </p:nvPr>
        </p:nvSpPr>
        <p:spPr>
          <a:xfrm>
            <a:off x="365867" y="707073"/>
            <a:ext cx="8531222" cy="4227768"/>
          </a:xfrm>
          <a:prstGeom prst="rect">
            <a:avLst/>
          </a:prstGeom>
        </p:spPr>
        <p:txBody>
          <a:bodyPr/>
          <a:lstStyle>
            <a:lvl1pPr marL="257175" indent="-257175">
              <a:lnSpc>
                <a:spcPct val="150000"/>
              </a:lnSpc>
              <a:buClr>
                <a:srgbClr val="FFC000"/>
              </a:buClr>
              <a:buFont typeface="Wingdings" panose="05000000000000000000" pitchFamily="2" charset="2"/>
              <a:buChar char="n"/>
              <a:defRPr sz="1950">
                <a:latin typeface="微软雅黑" panose="020B0503020204020204" charset="-122"/>
                <a:ea typeface="微软雅黑" panose="020B0503020204020204" charset="-122"/>
              </a:defRPr>
            </a:lvl1pPr>
            <a:lvl2pPr marL="609600" indent="-266700">
              <a:lnSpc>
                <a:spcPct val="150000"/>
              </a:lnSpc>
              <a:buClr>
                <a:srgbClr val="FFC000"/>
              </a:buClr>
              <a:buFont typeface="Wingdings" panose="05000000000000000000" pitchFamily="2" charset="2"/>
              <a:buChar char="p"/>
              <a:defRPr sz="1800">
                <a:solidFill>
                  <a:srgbClr val="0E7C7F"/>
                </a:solidFill>
                <a:latin typeface="微软雅黑" panose="020B0503020204020204" charset="-122"/>
                <a:ea typeface="微软雅黑" panose="020B0503020204020204" charset="-122"/>
              </a:defRPr>
            </a:lvl2pPr>
            <a:lvl3pPr marL="857250" indent="-171450">
              <a:lnSpc>
                <a:spcPct val="150000"/>
              </a:lnSpc>
              <a:buClr>
                <a:srgbClr val="FFC000"/>
              </a:buClr>
              <a:buFont typeface="Wingdings" panose="05000000000000000000" pitchFamily="2" charset="2"/>
              <a:buChar char="u"/>
              <a:defRPr sz="1650">
                <a:latin typeface="微软雅黑" panose="020B0503020204020204" charset="-122"/>
                <a:ea typeface="微软雅黑" panose="020B0503020204020204" charset="-122"/>
              </a:defRPr>
            </a:lvl3pPr>
            <a:lvl4pPr>
              <a:lnSpc>
                <a:spcPct val="150000"/>
              </a:lnSpc>
              <a:defRPr sz="1200">
                <a:latin typeface="微软雅黑" panose="020B0503020204020204" charset="-122"/>
                <a:ea typeface="微软雅黑" panose="020B0503020204020204" charset="-122"/>
              </a:defRPr>
            </a:lvl4pPr>
            <a:lvl5pPr>
              <a:lnSpc>
                <a:spcPct val="150000"/>
              </a:lnSpc>
              <a:defRPr sz="12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2B2F23B-AF66-41A9-897D-44609AD9DF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030DD-4EA3-4D16-8C1C-D1952208EE9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2B2F23B-AF66-41A9-897D-44609AD9DF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030DD-4EA3-4D16-8C1C-D1952208EE9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E9DA9CF-03F6-42E8-909A-D8D840B3AC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B504D-74F3-442C-BEA0-A4B04CBF962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charset="-122"/>
                <a:ea typeface="微软雅黑" panose="020B0503020204020204" charset="-122"/>
              </a:defRPr>
            </a:lvl1pPr>
          </a:lstStyle>
          <a:p>
            <a:fld id="{32B2F23B-AF66-41A9-897D-44609AD9DFB7}"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charset="-122"/>
                <a:ea typeface="微软雅黑" panose="020B0503020204020204" charset="-122"/>
              </a:defRPr>
            </a:lvl1pPr>
          </a:lstStyle>
          <a:p>
            <a:fld id="{A2F030DD-4EA3-4D16-8C1C-D1952208EE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charset="-122"/>
          <a:ea typeface="微软雅黑" panose="020B050302020402020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3073"/>
          <p:cNvSpPr/>
          <p:nvPr>
            <p:custDataLst>
              <p:tags r:id="rId1"/>
            </p:custDataLst>
          </p:nvPr>
        </p:nvSpPr>
        <p:spPr>
          <a:xfrm>
            <a:off x="1403350" y="1023620"/>
            <a:ext cx="6276975" cy="1027113"/>
          </a:xfrm>
          <a:prstGeom prst="rect">
            <a:avLst/>
          </a:prstGeom>
          <a:noFill/>
          <a:ln w="9525">
            <a:noFill/>
          </a:ln>
        </p:spPr>
        <p:txBody>
          <a:bodyPr lIns="71846" tIns="35923" rIns="71846" bIns="35923" anchor="b" anchorCtr="0"/>
          <a:p>
            <a:pPr algn="ctr">
              <a:lnSpc>
                <a:spcPct val="115000"/>
              </a:lnSpc>
              <a:spcBef>
                <a:spcPct val="10000"/>
              </a:spcBef>
            </a:pPr>
            <a:r>
              <a:rPr lang="zh-CN" altLang="en-US" sz="4500" b="1" dirty="0">
                <a:solidFill>
                  <a:schemeClr val="tx1"/>
                </a:solidFill>
                <a:latin typeface="Arial" panose="020B0604020202020204" pitchFamily="34" charset="0"/>
                <a:ea typeface="宋体" panose="02010600030101010101" pitchFamily="2" charset="-122"/>
              </a:rPr>
              <a:t>接口技术</a:t>
            </a:r>
            <a:endParaRPr lang="zh-CN" altLang="en-US" sz="4500" b="1" dirty="0">
              <a:solidFill>
                <a:schemeClr val="tx1"/>
              </a:solidFill>
              <a:latin typeface="Arial" panose="020B0604020202020204" pitchFamily="34" charset="0"/>
              <a:ea typeface="宋体" panose="02010600030101010101" pitchFamily="2" charset="-122"/>
            </a:endParaRPr>
          </a:p>
        </p:txBody>
      </p:sp>
      <p:sp>
        <p:nvSpPr>
          <p:cNvPr id="6147" name="矩形 3075"/>
          <p:cNvSpPr/>
          <p:nvPr>
            <p:custDataLst>
              <p:tags r:id="rId2"/>
            </p:custDataLst>
          </p:nvPr>
        </p:nvSpPr>
        <p:spPr>
          <a:xfrm>
            <a:off x="2496820" y="3364230"/>
            <a:ext cx="4089400" cy="1457325"/>
          </a:xfrm>
          <a:prstGeom prst="rect">
            <a:avLst/>
          </a:prstGeom>
          <a:noFill/>
          <a:ln w="9525">
            <a:noFill/>
          </a:ln>
        </p:spPr>
        <p:txBody>
          <a:bodyPr lIns="71846" tIns="35923" rIns="71846" bIns="35923" anchor="b" anchorCtr="0"/>
          <a:p>
            <a:pPr algn="ctr">
              <a:lnSpc>
                <a:spcPct val="115000"/>
              </a:lnSpc>
              <a:spcBef>
                <a:spcPct val="10000"/>
              </a:spcBef>
            </a:pPr>
            <a:r>
              <a:rPr lang="zh-CN" altLang="en-US" b="1" dirty="0">
                <a:gradFill>
                  <a:gsLst>
                    <a:gs pos="0">
                      <a:srgbClr val="012D86"/>
                    </a:gs>
                    <a:gs pos="100000">
                      <a:srgbClr val="0E2557"/>
                    </a:gs>
                  </a:gsLst>
                  <a:lin scaled="0"/>
                </a:gradFill>
                <a:latin typeface="Arial" panose="020B0604020202020204" pitchFamily="34" charset="0"/>
                <a:ea typeface="宋体" panose="02010600030101010101" pitchFamily="2" charset="-122"/>
              </a:rPr>
              <a:t>主讲：胡迪青</a:t>
            </a:r>
            <a:endParaRPr lang="en-US" altLang="zh-CN"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gn="ctr">
              <a:lnSpc>
                <a:spcPct val="115000"/>
              </a:lnSpc>
              <a:spcBef>
                <a:spcPct val="10000"/>
              </a:spcBef>
            </a:pPr>
            <a:endPar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nSpc>
                <a:spcPct val="115000"/>
              </a:lnSpc>
              <a:spcBef>
                <a:spcPct val="10000"/>
              </a:spcBef>
            </a:pPr>
            <a:r>
              <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Email</a:t>
            </a:r>
            <a:r>
              <a:rPr lang="zh-CN" altLang="fr-FR"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a:t>
            </a:r>
            <a:r>
              <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sym typeface="Arial" panose="020B0604020202020204" pitchFamily="34" charset="0"/>
              </a:rPr>
              <a:t>hudq024@mail.hust.edu.cn</a:t>
            </a:r>
            <a:endPar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sym typeface="Arial" panose="020B0604020202020204" pitchFamily="34" charset="0"/>
            </a:endParaRPr>
          </a:p>
          <a:p>
            <a:pPr>
              <a:lnSpc>
                <a:spcPct val="115000"/>
              </a:lnSpc>
              <a:spcBef>
                <a:spcPct val="10000"/>
              </a:spcBef>
            </a:pP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QQ</a:t>
            </a: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    </a:t>
            </a: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：121374333</a:t>
            </a:r>
            <a:endPar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nSpc>
                <a:spcPct val="115000"/>
              </a:lnSpc>
              <a:spcBef>
                <a:spcPct val="10000"/>
              </a:spcBef>
            </a:pP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Tel     </a:t>
            </a: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a:t>
            </a: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15327191496</a:t>
            </a:r>
            <a:endPar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1.3 设备接口</a:t>
            </a:r>
            <a:endParaRPr lang="zh-CN" altLang="en-US"/>
          </a:p>
        </p:txBody>
      </p:sp>
      <p:sp>
        <p:nvSpPr>
          <p:cNvPr id="9218" name="内容占位符 2"/>
          <p:cNvSpPr>
            <a:spLocks noGrp="1"/>
          </p:cNvSpPr>
          <p:nvPr>
            <p:ph idx="1"/>
          </p:nvPr>
        </p:nvSpPr>
        <p:spPr>
          <a:xfrm>
            <a:off x="365760" y="707390"/>
            <a:ext cx="8531225" cy="4408170"/>
          </a:xfrm>
          <a:noFill/>
          <a:ln>
            <a:miter/>
          </a:ln>
        </p:spPr>
        <p:txBody>
          <a:bodyPr wrap="square" lIns="68591" tIns="34295" rIns="68591" bIns="34295" anchor="t">
            <a:normAutofit fontScale="50000"/>
          </a:bodyPr>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3500" b="0" i="0" u="none" strike="noStrike" kern="1200" cap="none" spc="0" normalizeH="0" baseline="0" noProof="1" dirty="0">
                <a:solidFill>
                  <a:schemeClr val="tx1"/>
                </a:solidFill>
                <a:cs typeface="微软雅黑" panose="020B0503020204020204" charset="-122"/>
              </a:rPr>
              <a:t>1.3.1 </a:t>
            </a:r>
            <a:r>
              <a:rPr kumimoji="0" lang="zh-CN" altLang="en-US" sz="3500" b="0" i="0" u="none" strike="noStrike" kern="1200" cap="none" spc="0" normalizeH="0" baseline="0" noProof="1" dirty="0">
                <a:solidFill>
                  <a:schemeClr val="tx1"/>
                </a:solidFill>
                <a:cs typeface="微软雅黑" panose="020B0503020204020204" charset="-122"/>
              </a:rPr>
              <a:t>设备接口的功能</a:t>
            </a:r>
            <a:endParaRPr kumimoji="0" lang="zh-CN" altLang="en-US" sz="35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2665" b="1" i="0" u="none" strike="noStrike" kern="1200" cap="none" spc="0" normalizeH="0" baseline="0" noProof="1" dirty="0">
                <a:solidFill>
                  <a:schemeClr val="tx1"/>
                </a:solidFill>
                <a:cs typeface="微软雅黑" panose="020B0503020204020204" charset="-122"/>
              </a:rPr>
              <a:t>执行</a:t>
            </a:r>
            <a:r>
              <a:rPr kumimoji="0" lang="en-US" altLang="zh-CN" sz="2665" b="1" i="0" u="none" strike="noStrike" kern="1200" cap="none" spc="0" normalizeH="0" baseline="0" noProof="1" dirty="0">
                <a:solidFill>
                  <a:schemeClr val="tx1"/>
                </a:solidFill>
                <a:cs typeface="微软雅黑" panose="020B0503020204020204" charset="-122"/>
              </a:rPr>
              <a:t>CPU</a:t>
            </a:r>
            <a:r>
              <a:rPr kumimoji="0" lang="zh-CN" altLang="en-US" sz="2665" b="1" i="0" u="none" strike="noStrike" kern="1200" cap="none" spc="0" normalizeH="0" baseline="0" noProof="1" dirty="0">
                <a:solidFill>
                  <a:schemeClr val="tx1"/>
                </a:solidFill>
                <a:cs typeface="微软雅黑" panose="020B0503020204020204" charset="-122"/>
              </a:rPr>
              <a:t>命令：</a:t>
            </a:r>
            <a:r>
              <a:rPr kumimoji="0" lang="zh-CN" altLang="en-US" sz="2665" b="0" i="0" u="none" strike="noStrike" kern="1200" cap="none" spc="0" normalizeH="0" baseline="0" noProof="1" dirty="0">
                <a:solidFill>
                  <a:schemeClr val="tx1"/>
                </a:solidFill>
                <a:cs typeface="微软雅黑" panose="020B0503020204020204" charset="-122"/>
              </a:rPr>
              <a:t>CPU对被控对象外设的控制是通过接口电路的命令寄存器解释与执行CPU命令代码来实现的。</a:t>
            </a:r>
            <a:endParaRPr kumimoji="0" lang="zh-CN" altLang="en-US" sz="2665"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2665" b="1" i="0" u="none" strike="noStrike" kern="1200" cap="none" spc="0" normalizeH="0" baseline="0" noProof="1" dirty="0">
                <a:solidFill>
                  <a:schemeClr val="tx1"/>
                </a:solidFill>
                <a:cs typeface="微软雅黑" panose="020B0503020204020204" charset="-122"/>
              </a:rPr>
              <a:t>返回外设状态：</a:t>
            </a:r>
            <a:r>
              <a:rPr kumimoji="0" lang="zh-CN" altLang="en-US" sz="2665" b="0" i="0" u="none" strike="noStrike" kern="1200" cap="none" spc="0" normalizeH="0" baseline="0" noProof="1" dirty="0">
                <a:solidFill>
                  <a:schemeClr val="tx1"/>
                </a:solidFill>
                <a:cs typeface="微软雅黑" panose="020B0503020204020204" charset="-122"/>
              </a:rPr>
              <a:t>接口电路在执行CPU命令过程中，外设及接口电路的工作状态是由接口电路的状态寄存器报告给CPU的。</a:t>
            </a:r>
            <a:endParaRPr kumimoji="0" lang="zh-CN" altLang="en-US" sz="2665"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2665" b="1" i="0" u="none" strike="noStrike" kern="1200" cap="none" spc="0" normalizeH="0" baseline="0" noProof="1" dirty="0">
                <a:solidFill>
                  <a:schemeClr val="tx1"/>
                </a:solidFill>
                <a:cs typeface="微软雅黑" panose="020B0503020204020204" charset="-122"/>
              </a:rPr>
              <a:t>数据缓冲与锁存：</a:t>
            </a:r>
            <a:r>
              <a:rPr kumimoji="0" lang="zh-CN" altLang="en-US" sz="2665" b="0" i="0" u="none" strike="noStrike" kern="1200" cap="none" spc="0" normalizeH="0" baseline="0" noProof="1" dirty="0">
                <a:solidFill>
                  <a:schemeClr val="tx1"/>
                </a:solidFill>
                <a:cs typeface="微软雅黑" panose="020B0503020204020204" charset="-122"/>
              </a:rPr>
              <a:t>在CPU与外设之间传输数据时，主机高速与外设低速（反之亦然）的矛盾是通过接口电路的数据寄存器缓冲来解决的。</a:t>
            </a:r>
            <a:endParaRPr kumimoji="0" lang="zh-CN" altLang="en-US" sz="2665"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2665" b="1" dirty="0">
                <a:cs typeface="微软雅黑" panose="020B0503020204020204" charset="-122"/>
                <a:sym typeface="+mn-ea"/>
              </a:rPr>
              <a:t>信号转换：</a:t>
            </a:r>
            <a:r>
              <a:rPr lang="zh-CN" altLang="en-US" sz="2665" dirty="0">
                <a:cs typeface="微软雅黑" panose="020B0503020204020204" charset="-122"/>
                <a:sym typeface="+mn-ea"/>
              </a:rPr>
              <a:t>微机的系统总线信号与外设特有功能的信号的转换是通过接口的逻辑电路实现的，包括：信号的功能、逻辑关系、时序配合及电平匹配的转换。</a:t>
            </a:r>
            <a:endParaRPr kumimoji="0" lang="zh-CN" altLang="en-US" sz="2665"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2665" b="1" dirty="0">
                <a:cs typeface="微软雅黑" panose="020B0503020204020204" charset="-122"/>
                <a:sym typeface="+mn-ea"/>
              </a:rPr>
              <a:t>数据宽度与数据格式转换：</a:t>
            </a:r>
            <a:r>
              <a:rPr lang="zh-CN" altLang="en-US" sz="2665" dirty="0">
                <a:cs typeface="微软雅黑" panose="020B0503020204020204" charset="-122"/>
                <a:sym typeface="+mn-ea"/>
              </a:rPr>
              <a:t>有的外设或通信设备使用串行数据，并且要求按照协议的规定，以特定的数据格式传输，而微处理器是使用并行数据和普通的数据格式。为此，接口电路就应具有数据并</a:t>
            </a:r>
            <a:r>
              <a:rPr lang="en-US" altLang="zh-CN" sz="2665" dirty="0">
                <a:cs typeface="微软雅黑" panose="020B0503020204020204" charset="-122"/>
                <a:sym typeface="+mn-ea"/>
              </a:rPr>
              <a:t>—</a:t>
            </a:r>
            <a:r>
              <a:rPr lang="zh-CN" altLang="en-US" sz="2665" dirty="0">
                <a:cs typeface="微软雅黑" panose="020B0503020204020204" charset="-122"/>
                <a:sym typeface="+mn-ea"/>
              </a:rPr>
              <a:t>串转换和数据格式转换的能力。</a:t>
            </a:r>
            <a:endParaRPr kumimoji="0" lang="zh-CN" altLang="en-US" sz="2665"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2665" b="1" dirty="0">
                <a:cs typeface="微软雅黑" panose="020B0503020204020204" charset="-122"/>
                <a:sym typeface="+mn-ea"/>
              </a:rPr>
              <a:t>设备选择：</a:t>
            </a:r>
            <a:r>
              <a:rPr lang="zh-CN" altLang="en-US" sz="2665" dirty="0">
                <a:cs typeface="微软雅黑" panose="020B0503020204020204" charset="-122"/>
                <a:sym typeface="+mn-ea"/>
              </a:rPr>
              <a:t>当CPU与外设交换信息时，是通过接口的I/O地址译码电路选定需要与自己交换信息的设备端口，进行数据交换或通信。</a:t>
            </a:r>
            <a:endParaRPr kumimoji="0" lang="zh-CN" altLang="en-US" sz="2665"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Tx/>
              <a:buNone/>
            </a:pPr>
            <a:endParaRPr kumimoji="0" lang="zh-CN" altLang="en-US" sz="2665"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 设备接口</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400" b="0" i="0" u="none" strike="noStrike" kern="1200" cap="none" spc="0" normalizeH="0" baseline="0" noProof="1" dirty="0">
                <a:solidFill>
                  <a:schemeClr val="tx1"/>
                </a:solidFill>
                <a:latin typeface="+mn-lt"/>
                <a:ea typeface="+mn-ea"/>
                <a:cs typeface="+mn-cs"/>
              </a:rPr>
              <a:t>1.3.2 </a:t>
            </a:r>
            <a:r>
              <a:rPr kumimoji="0" lang="zh-CN" altLang="en-US" sz="2400" b="0" i="0" u="none" strike="noStrike" kern="1200" cap="none" spc="0" normalizeH="0" baseline="0" noProof="1" dirty="0">
                <a:solidFill>
                  <a:schemeClr val="tx1"/>
                </a:solidFill>
                <a:latin typeface="+mn-lt"/>
                <a:ea typeface="+mn-ea"/>
                <a:cs typeface="+mn-cs"/>
              </a:rPr>
              <a:t>设备接口的组成</a:t>
            </a:r>
            <a:endParaRPr kumimoji="0" lang="zh-CN" altLang="en-US" sz="2400" b="0" i="0" u="none" strike="noStrike" kern="1200" cap="none" spc="0" normalizeH="0" baseline="0" noProof="1" dirty="0">
              <a:solidFill>
                <a:schemeClr val="tx1"/>
              </a:solidFill>
              <a:latin typeface="+mn-lt"/>
              <a:ea typeface="+mn-ea"/>
              <a:cs typeface="+mn-cs"/>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kumimoji="0" lang="zh-CN" altLang="en-US" sz="2100" b="0" i="0" u="none" strike="noStrike" kern="1200" cap="none" spc="0" normalizeH="0" baseline="0" noProof="1" dirty="0">
                <a:solidFill>
                  <a:schemeClr val="tx1"/>
                </a:solidFill>
                <a:latin typeface="宋体" panose="02010600030101010101" pitchFamily="2" charset="-122"/>
                <a:ea typeface="+mn-ea"/>
                <a:cs typeface="+mn-cs"/>
              </a:rPr>
              <a:t>硬件电路</a:t>
            </a:r>
            <a:endParaRPr kumimoji="0" lang="zh-CN" altLang="en-US" sz="2100" b="0" i="0" u="none" strike="noStrike" kern="1200" cap="none" spc="0" normalizeH="0" baseline="0" noProof="1" dirty="0">
              <a:solidFill>
                <a:schemeClr val="tx1"/>
              </a:solidFill>
              <a:latin typeface="宋体" panose="02010600030101010101" pitchFamily="2" charset="-122"/>
              <a:ea typeface="+mn-ea"/>
              <a:cs typeface="+mn-cs"/>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基本电路</a:t>
            </a:r>
            <a:endParaRPr kumimoji="0" lang="zh-CN" altLang="en-US" sz="1800" b="1" i="0" u="none" strike="noStrike" kern="1200" cap="none" spc="0" normalizeH="0" baseline="0" noProof="1" dirty="0">
              <a:solidFill>
                <a:schemeClr val="tx1"/>
              </a:solidFill>
              <a:latin typeface="宋体" panose="02010600030101010101" pitchFamily="2" charset="-122"/>
              <a:ea typeface="+mn-ea"/>
              <a:cs typeface="+mn-cs"/>
            </a:endParaRPr>
          </a:p>
          <a:p>
            <a:pPr marL="971550" marR="0" lvl="2" indent="-342900" algn="l" defTabSz="914400" rtl="0" eaLnBrk="1" fontAlgn="base" latinLnBrk="0" hangingPunct="1">
              <a:lnSpc>
                <a:spcPct val="150000"/>
              </a:lnSpc>
              <a:spcBef>
                <a:spcPct val="20000"/>
              </a:spcBef>
              <a:spcAft>
                <a:spcPct val="0"/>
              </a:spcAft>
              <a:buClrTx/>
              <a:buSzTx/>
              <a:buFont typeface="Wingdings" panose="05000000000000000000"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命令寄存器：</a:t>
            </a:r>
            <a:r>
              <a:rPr kumimoji="0" lang="zh-CN" altLang="en-US" sz="1800" b="0" i="0" u="none" strike="noStrike" kern="1200" cap="none" spc="0" normalizeH="0" baseline="0" noProof="1" dirty="0">
                <a:solidFill>
                  <a:schemeClr val="tx1"/>
                </a:solidFill>
                <a:latin typeface="宋体" panose="02010600030101010101" pitchFamily="2" charset="-122"/>
                <a:ea typeface="+mn-ea"/>
                <a:cs typeface="+mn-cs"/>
              </a:rPr>
              <a:t>担负着接收并执行命令；</a:t>
            </a: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971550" marR="0" lvl="2" indent="-342900" algn="l" defTabSz="914400" rtl="0" eaLnBrk="1" fontAlgn="base" latinLnBrk="0" hangingPunct="1">
              <a:lnSpc>
                <a:spcPct val="150000"/>
              </a:lnSpc>
              <a:spcBef>
                <a:spcPct val="20000"/>
              </a:spcBef>
              <a:spcAft>
                <a:spcPct val="0"/>
              </a:spcAft>
              <a:buClrTx/>
              <a:buSzTx/>
              <a:buFont typeface="Wingdings" panose="05000000000000000000"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状态寄存器：</a:t>
            </a:r>
            <a:r>
              <a:rPr kumimoji="0" lang="zh-CN" altLang="en-US" sz="1800" b="0" i="0" u="none" strike="noStrike" kern="1200" cap="none" spc="0" normalizeH="0" baseline="0" noProof="1" dirty="0">
                <a:solidFill>
                  <a:schemeClr val="tx1"/>
                </a:solidFill>
                <a:latin typeface="宋体" panose="02010600030101010101" pitchFamily="2" charset="-122"/>
                <a:ea typeface="+mn-ea"/>
                <a:cs typeface="+mn-cs"/>
              </a:rPr>
              <a:t>返回状态；</a:t>
            </a: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971550" marR="0" lvl="2" indent="-342900" algn="l" defTabSz="914400" rtl="0" eaLnBrk="1" fontAlgn="base" latinLnBrk="0" hangingPunct="1">
              <a:lnSpc>
                <a:spcPct val="150000"/>
              </a:lnSpc>
              <a:spcBef>
                <a:spcPct val="20000"/>
              </a:spcBef>
              <a:spcAft>
                <a:spcPct val="0"/>
              </a:spcAft>
              <a:buClrTx/>
              <a:buSzTx/>
              <a:buFont typeface="Wingdings" panose="05000000000000000000"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数据缓冲寄存器：</a:t>
            </a:r>
            <a:r>
              <a:rPr kumimoji="0" lang="zh-CN" altLang="en-US" sz="1800" b="0" i="0" u="none" strike="noStrike" kern="1200" cap="none" spc="0" normalizeH="0" baseline="0" noProof="1" dirty="0">
                <a:solidFill>
                  <a:schemeClr val="tx1"/>
                </a:solidFill>
                <a:latin typeface="宋体" panose="02010600030101010101" pitchFamily="2" charset="-122"/>
                <a:ea typeface="+mn-ea"/>
                <a:cs typeface="+mn-cs"/>
              </a:rPr>
              <a:t>传送数据的基本任务。</a:t>
            </a: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3" end="3"/>
                                            </p:txEl>
                                          </p:spTgt>
                                        </p:tgtEl>
                                        <p:attrNameLst>
                                          <p:attrName>style.visibility</p:attrName>
                                        </p:attrNameLst>
                                      </p:cBhvr>
                                      <p:to>
                                        <p:strVal val="visible"/>
                                      </p:to>
                                    </p:set>
                                    <p:anim calcmode="lin" valueType="num">
                                      <p:cBhvr additive="base">
                                        <p:cTn id="7" dur="500" fill="hold"/>
                                        <p:tgtEl>
                                          <p:spTgt spid="921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xEl>
                                              <p:pRg st="4" end="4"/>
                                            </p:txEl>
                                          </p:spTgt>
                                        </p:tgtEl>
                                        <p:attrNameLst>
                                          <p:attrName>style.visibility</p:attrName>
                                        </p:attrNameLst>
                                      </p:cBhvr>
                                      <p:to>
                                        <p:strVal val="visible"/>
                                      </p:to>
                                    </p:set>
                                    <p:anim calcmode="lin" valueType="num">
                                      <p:cBhvr additive="base">
                                        <p:cTn id="13" dur="500" fill="hold"/>
                                        <p:tgtEl>
                                          <p:spTgt spid="9218">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8">
                                            <p:txEl>
                                              <p:pRg st="5" end="5"/>
                                            </p:txEl>
                                          </p:spTgt>
                                        </p:tgtEl>
                                        <p:attrNameLst>
                                          <p:attrName>style.visibility</p:attrName>
                                        </p:attrNameLst>
                                      </p:cBhvr>
                                      <p:to>
                                        <p:strVal val="visible"/>
                                      </p:to>
                                    </p:set>
                                    <p:anim calcmode="lin" valueType="num">
                                      <p:cBhvr additive="base">
                                        <p:cTn id="19" dur="500" fill="hold"/>
                                        <p:tgtEl>
                                          <p:spTgt spid="921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 设备接口</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400" b="0" i="0" u="none" strike="noStrike" kern="1200" cap="none" spc="0" normalizeH="0" baseline="0" noProof="1" dirty="0">
                <a:solidFill>
                  <a:schemeClr val="tx1"/>
                </a:solidFill>
                <a:latin typeface="+mn-lt"/>
                <a:ea typeface="+mn-ea"/>
                <a:cs typeface="+mn-cs"/>
              </a:rPr>
              <a:t>1.3.2 </a:t>
            </a:r>
            <a:r>
              <a:rPr kumimoji="0" lang="zh-CN" altLang="en-US" sz="2400" b="0" i="0" u="none" strike="noStrike" kern="1200" cap="none" spc="0" normalizeH="0" baseline="0" noProof="1" dirty="0">
                <a:solidFill>
                  <a:schemeClr val="tx1"/>
                </a:solidFill>
                <a:latin typeface="+mn-lt"/>
                <a:ea typeface="+mn-ea"/>
                <a:cs typeface="+mn-cs"/>
              </a:rPr>
              <a:t>设备接口的组成</a:t>
            </a:r>
            <a:endParaRPr kumimoji="0" lang="zh-CN" altLang="en-US" sz="2400" b="0" i="0" u="none" strike="noStrike" kern="1200" cap="none" spc="0" normalizeH="0" baseline="0" noProof="1" dirty="0">
              <a:solidFill>
                <a:schemeClr val="tx1"/>
              </a:solidFill>
              <a:latin typeface="+mn-lt"/>
              <a:ea typeface="+mn-ea"/>
              <a:cs typeface="+mn-cs"/>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kumimoji="0" lang="zh-CN" altLang="en-US" sz="2100" b="0" i="0" u="none" strike="noStrike" kern="1200" cap="none" spc="0" normalizeH="0" baseline="0" noProof="1" dirty="0">
                <a:solidFill>
                  <a:schemeClr val="tx1"/>
                </a:solidFill>
                <a:latin typeface="宋体" panose="02010600030101010101" pitchFamily="2" charset="-122"/>
                <a:ea typeface="+mn-ea"/>
                <a:cs typeface="+mn-cs"/>
              </a:rPr>
              <a:t>硬件电路</a:t>
            </a:r>
            <a:endParaRPr kumimoji="0" lang="zh-CN" altLang="en-US" sz="2100" b="0" i="0" u="none" strike="noStrike" kern="1200" cap="none" spc="0" normalizeH="0" baseline="0" noProof="1" dirty="0">
              <a:solidFill>
                <a:schemeClr val="tx1"/>
              </a:solidFill>
              <a:latin typeface="宋体" panose="02010600030101010101" pitchFamily="2" charset="-122"/>
              <a:ea typeface="+mn-ea"/>
              <a:cs typeface="+mn-cs"/>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sym typeface="+mn-ea"/>
              </a:rPr>
              <a:t>接口支持电路</a:t>
            </a:r>
            <a:endParaRPr kumimoji="0" lang="zh-CN" altLang="en-US" sz="1800" b="1" i="0" u="none" strike="noStrike" kern="1200" cap="none" spc="0" normalizeH="0" baseline="0" noProof="1" dirty="0">
              <a:solidFill>
                <a:schemeClr val="tx1"/>
              </a:solidFill>
              <a:latin typeface="宋体" panose="02010600030101010101" pitchFamily="2" charset="-122"/>
              <a:ea typeface="+mn-ea"/>
              <a:cs typeface="+mn-cs"/>
            </a:endParaRPr>
          </a:p>
          <a:p>
            <a:pPr marL="971550" marR="0" lvl="2" indent="-342900" algn="l" defTabSz="914400" rtl="0" eaLnBrk="1" fontAlgn="base" latinLnBrk="0" hangingPunct="1">
              <a:lnSpc>
                <a:spcPct val="150000"/>
              </a:lnSpc>
              <a:spcBef>
                <a:spcPct val="20000"/>
              </a:spcBef>
              <a:spcAft>
                <a:spcPct val="0"/>
              </a:spcAft>
              <a:buClrTx/>
              <a:buSzTx/>
              <a:buFont typeface="Wingdings" panose="05000000000000000000"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中断控制器、DMA控制器：</a:t>
            </a:r>
            <a:r>
              <a:rPr kumimoji="0" lang="zh-CN" altLang="en-US" sz="1800" b="0" i="0" u="none" strike="noStrike" kern="1200" cap="none" spc="0" normalizeH="0" baseline="0" noProof="1" dirty="0">
                <a:solidFill>
                  <a:schemeClr val="tx1"/>
                </a:solidFill>
                <a:latin typeface="宋体" panose="02010600030101010101" pitchFamily="2" charset="-122"/>
                <a:ea typeface="+mn-ea"/>
                <a:cs typeface="+mn-cs"/>
              </a:rPr>
              <a:t>数据交换方式的；</a:t>
            </a: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971550" marR="0" lvl="2" indent="-342900" algn="l" defTabSz="914400" rtl="0" eaLnBrk="1" fontAlgn="base" latinLnBrk="0" hangingPunct="1">
              <a:lnSpc>
                <a:spcPct val="150000"/>
              </a:lnSpc>
              <a:spcBef>
                <a:spcPct val="20000"/>
              </a:spcBef>
              <a:spcAft>
                <a:spcPct val="0"/>
              </a:spcAft>
              <a:buClrTx/>
              <a:buSzTx/>
              <a:buFont typeface="Wingdings" panose="05000000000000000000"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端口地址译码器：</a:t>
            </a:r>
            <a:r>
              <a:rPr kumimoji="0" lang="zh-CN" altLang="en-US" sz="1800" b="0" i="0" u="none" strike="noStrike" kern="1200" cap="none" spc="0" normalizeH="0" baseline="0" noProof="1" dirty="0">
                <a:solidFill>
                  <a:schemeClr val="tx1"/>
                </a:solidFill>
                <a:latin typeface="宋体" panose="02010600030101010101" pitchFamily="2" charset="-122"/>
                <a:ea typeface="+mn-ea"/>
                <a:cs typeface="+mn-cs"/>
              </a:rPr>
              <a:t>用于寻址I/O设备的；</a:t>
            </a: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971550" marR="0" lvl="2" indent="-342900" algn="l" defTabSz="914400" rtl="0" eaLnBrk="1" fontAlgn="base" latinLnBrk="0" hangingPunct="1">
              <a:lnSpc>
                <a:spcPct val="150000"/>
              </a:lnSpc>
              <a:spcBef>
                <a:spcPct val="20000"/>
              </a:spcBef>
              <a:spcAft>
                <a:spcPct val="0"/>
              </a:spcAft>
              <a:buClrTx/>
              <a:buSzTx/>
              <a:buFont typeface="Wingdings" panose="05000000000000000000"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定时/计数器：</a:t>
            </a:r>
            <a:r>
              <a:rPr kumimoji="0" lang="zh-CN" altLang="en-US" sz="1800" b="0" i="0" u="none" strike="noStrike" kern="1200" cap="none" spc="0" normalizeH="0" baseline="0" noProof="1" dirty="0">
                <a:solidFill>
                  <a:schemeClr val="tx1"/>
                </a:solidFill>
                <a:latin typeface="宋体" panose="02010600030101010101" pitchFamily="2" charset="-122"/>
                <a:ea typeface="+mn-ea"/>
                <a:cs typeface="+mn-cs"/>
              </a:rPr>
              <a:t>用于速度、频率控制的。</a:t>
            </a: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971550" marR="0" lvl="2" indent="-342900" algn="l" defTabSz="914400" rtl="0" eaLnBrk="1" fontAlgn="base" latinLnBrk="0" hangingPunct="1">
              <a:lnSpc>
                <a:spcPct val="150000"/>
              </a:lnSpc>
              <a:spcBef>
                <a:spcPct val="20000"/>
              </a:spcBef>
              <a:spcAft>
                <a:spcPct val="0"/>
              </a:spcAft>
              <a:buClrTx/>
              <a:buSzTx/>
              <a:buFont typeface="Wingdings" panose="05000000000000000000" charset="0"/>
              <a:buChar char=""/>
            </a:pPr>
            <a:r>
              <a:rPr kumimoji="0" lang="zh-CN" altLang="en-US" sz="1800" b="0" i="0" u="none" strike="noStrike" kern="1200" cap="none" spc="0" normalizeH="0" baseline="0" noProof="1" dirty="0">
                <a:solidFill>
                  <a:schemeClr val="accent1"/>
                </a:solidFill>
                <a:latin typeface="宋体" panose="02010600030101010101" pitchFamily="2" charset="-122"/>
                <a:ea typeface="+mn-ea"/>
                <a:cs typeface="+mn-cs"/>
              </a:rPr>
              <a:t>它们是支持各类设备接口的共用技术，也是CPU的外围支持电路，系统配置的资源，因此，用户一般不需重新设计，只申请使用即可。</a:t>
            </a:r>
            <a:endParaRPr kumimoji="0" lang="zh-CN" altLang="en-US" sz="1800" b="0" i="0" u="none" strike="noStrike" kern="1200" cap="none" spc="0" normalizeH="0" baseline="0" noProof="1" dirty="0">
              <a:solidFill>
                <a:schemeClr val="accent1"/>
              </a:solidFill>
              <a:latin typeface="宋体" panose="02010600030101010101" pitchFamily="2"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3" end="3"/>
                                            </p:txEl>
                                          </p:spTgt>
                                        </p:tgtEl>
                                        <p:attrNameLst>
                                          <p:attrName>style.visibility</p:attrName>
                                        </p:attrNameLst>
                                      </p:cBhvr>
                                      <p:to>
                                        <p:strVal val="visible"/>
                                      </p:to>
                                    </p:set>
                                    <p:anim calcmode="lin" valueType="num">
                                      <p:cBhvr additive="base">
                                        <p:cTn id="7" dur="500" fill="hold"/>
                                        <p:tgtEl>
                                          <p:spTgt spid="921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xEl>
                                              <p:pRg st="4" end="4"/>
                                            </p:txEl>
                                          </p:spTgt>
                                        </p:tgtEl>
                                        <p:attrNameLst>
                                          <p:attrName>style.visibility</p:attrName>
                                        </p:attrNameLst>
                                      </p:cBhvr>
                                      <p:to>
                                        <p:strVal val="visible"/>
                                      </p:to>
                                    </p:set>
                                    <p:anim calcmode="lin" valueType="num">
                                      <p:cBhvr additive="base">
                                        <p:cTn id="13" dur="500" fill="hold"/>
                                        <p:tgtEl>
                                          <p:spTgt spid="9218">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8">
                                            <p:txEl>
                                              <p:pRg st="5" end="5"/>
                                            </p:txEl>
                                          </p:spTgt>
                                        </p:tgtEl>
                                        <p:attrNameLst>
                                          <p:attrName>style.visibility</p:attrName>
                                        </p:attrNameLst>
                                      </p:cBhvr>
                                      <p:to>
                                        <p:strVal val="visible"/>
                                      </p:to>
                                    </p:set>
                                    <p:anim calcmode="lin" valueType="num">
                                      <p:cBhvr additive="base">
                                        <p:cTn id="19" dur="500" fill="hold"/>
                                        <p:tgtEl>
                                          <p:spTgt spid="921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8">
                                            <p:txEl>
                                              <p:pRg st="6" end="6"/>
                                            </p:txEl>
                                          </p:spTgt>
                                        </p:tgtEl>
                                        <p:attrNameLst>
                                          <p:attrName>style.visibility</p:attrName>
                                        </p:attrNameLst>
                                      </p:cBhvr>
                                      <p:to>
                                        <p:strVal val="visible"/>
                                      </p:to>
                                    </p:set>
                                    <p:anim calcmode="lin" valueType="num">
                                      <p:cBhvr additive="base">
                                        <p:cTn id="25" dur="500" fill="hold"/>
                                        <p:tgtEl>
                                          <p:spTgt spid="921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 设备接口</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400" b="0" i="0" u="none" strike="noStrike" kern="1200" cap="none" spc="0" normalizeH="0" baseline="0" noProof="1" dirty="0">
                <a:solidFill>
                  <a:schemeClr val="tx1"/>
                </a:solidFill>
                <a:latin typeface="+mn-lt"/>
                <a:ea typeface="+mn-ea"/>
                <a:cs typeface="+mn-cs"/>
              </a:rPr>
              <a:t>1.3.2 </a:t>
            </a:r>
            <a:r>
              <a:rPr kumimoji="0" lang="zh-CN" altLang="en-US" sz="2400" b="0" i="0" u="none" strike="noStrike" kern="1200" cap="none" spc="0" normalizeH="0" baseline="0" noProof="1" dirty="0">
                <a:solidFill>
                  <a:schemeClr val="tx1"/>
                </a:solidFill>
                <a:latin typeface="+mn-lt"/>
                <a:ea typeface="+mn-ea"/>
                <a:cs typeface="+mn-cs"/>
              </a:rPr>
              <a:t>设备接口的组成</a:t>
            </a:r>
            <a:endParaRPr kumimoji="0" lang="zh-CN" altLang="en-US" sz="2400" b="0" i="0" u="none" strike="noStrike" kern="1200" cap="none" spc="0" normalizeH="0" baseline="0" noProof="1" dirty="0">
              <a:solidFill>
                <a:schemeClr val="tx1"/>
              </a:solidFill>
              <a:latin typeface="+mn-lt"/>
              <a:ea typeface="+mn-ea"/>
              <a:cs typeface="+mn-cs"/>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kumimoji="0" lang="zh-CN" altLang="en-US" sz="2100" b="0" i="0" u="none" strike="noStrike" kern="1200" cap="none" spc="0" normalizeH="0" baseline="0" noProof="1" dirty="0">
                <a:solidFill>
                  <a:schemeClr val="tx1"/>
                </a:solidFill>
                <a:latin typeface="宋体" panose="02010600030101010101" pitchFamily="2" charset="-122"/>
                <a:ea typeface="+mn-ea"/>
                <a:cs typeface="+mn-cs"/>
              </a:rPr>
              <a:t>硬件电路</a:t>
            </a:r>
            <a:endParaRPr kumimoji="0" lang="zh-CN" altLang="en-US" sz="2100" b="0" i="0" u="none" strike="noStrike" kern="1200" cap="none" spc="0" normalizeH="0" baseline="0" noProof="1" dirty="0">
              <a:solidFill>
                <a:schemeClr val="tx1"/>
              </a:solidFill>
              <a:latin typeface="宋体" panose="02010600030101010101" pitchFamily="2" charset="-122"/>
              <a:ea typeface="+mn-ea"/>
              <a:cs typeface="+mn-cs"/>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sym typeface="+mn-ea"/>
              </a:rPr>
              <a:t>供选电路</a:t>
            </a:r>
            <a:endParaRPr kumimoji="0" lang="zh-CN" altLang="en-US" sz="1800" b="1" i="0" u="none" strike="noStrike" kern="1200" cap="none" spc="0" normalizeH="0" baseline="0" noProof="1" dirty="0">
              <a:solidFill>
                <a:schemeClr val="tx1"/>
              </a:solidFill>
              <a:latin typeface="宋体" panose="02010600030101010101" pitchFamily="2" charset="-122"/>
              <a:ea typeface="+mn-ea"/>
              <a:cs typeface="+mn-cs"/>
            </a:endParaRPr>
          </a:p>
          <a:p>
            <a:pPr marL="971550" marR="0" lvl="2" indent="-342900" algn="l" defTabSz="914400" rtl="0" eaLnBrk="1" fontAlgn="base" latinLnBrk="0" hangingPunct="1">
              <a:lnSpc>
                <a:spcPct val="150000"/>
              </a:lnSpc>
              <a:spcBef>
                <a:spcPct val="20000"/>
              </a:spcBef>
              <a:spcAft>
                <a:spcPct val="0"/>
              </a:spcAft>
              <a:buClrTx/>
              <a:buSzTx/>
              <a:buFont typeface="Wingdings" panose="05000000000000000000"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串 </a:t>
            </a:r>
            <a:r>
              <a:rPr kumimoji="0" lang="en-US" altLang="zh-CN" sz="1800" b="1" i="0" u="none" strike="noStrike" kern="1200" cap="none" spc="0" normalizeH="0" baseline="0" noProof="1" dirty="0">
                <a:solidFill>
                  <a:schemeClr val="tx1"/>
                </a:solidFill>
                <a:latin typeface="宋体" panose="02010600030101010101" pitchFamily="2" charset="-122"/>
                <a:ea typeface="+mn-ea"/>
                <a:cs typeface="+mn-cs"/>
              </a:rPr>
              <a:t>— </a:t>
            </a: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并转换的移位寄存器；</a:t>
            </a:r>
            <a:endParaRPr kumimoji="0" lang="zh-CN" altLang="en-US" sz="1800" b="1" i="0" u="none" strike="noStrike" kern="1200" cap="none" spc="0" normalizeH="0" baseline="0" noProof="1" dirty="0">
              <a:solidFill>
                <a:schemeClr val="tx1"/>
              </a:solidFill>
              <a:latin typeface="宋体" panose="02010600030101010101" pitchFamily="2" charset="-122"/>
              <a:ea typeface="+mn-ea"/>
              <a:cs typeface="+mn-cs"/>
            </a:endParaRPr>
          </a:p>
          <a:p>
            <a:pPr marL="971550" marR="0" lvl="2" indent="-342900" algn="l" defTabSz="914400" rtl="0" eaLnBrk="1" fontAlgn="base" latinLnBrk="0" hangingPunct="1">
              <a:lnSpc>
                <a:spcPct val="150000"/>
              </a:lnSpc>
              <a:spcBef>
                <a:spcPct val="20000"/>
              </a:spcBef>
              <a:spcAft>
                <a:spcPct val="0"/>
              </a:spcAft>
              <a:buClrTx/>
              <a:buSzTx/>
              <a:buFont typeface="Wingdings" panose="05000000000000000000"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逻辑电平转换器；</a:t>
            </a:r>
            <a:endParaRPr kumimoji="0" lang="zh-CN" altLang="en-US" sz="1800" b="1" i="0" u="none" strike="noStrike" kern="1200" cap="none" spc="0" normalizeH="0" baseline="0" noProof="1" dirty="0">
              <a:solidFill>
                <a:schemeClr val="tx1"/>
              </a:solidFill>
              <a:latin typeface="宋体" panose="02010600030101010101" pitchFamily="2" charset="-122"/>
              <a:ea typeface="+mn-ea"/>
              <a:cs typeface="+mn-cs"/>
            </a:endParaRPr>
          </a:p>
          <a:p>
            <a:pPr marL="971550" marR="0" lvl="2" indent="-342900" algn="l" defTabSz="914400" rtl="0" eaLnBrk="1" fontAlgn="base" latinLnBrk="0" hangingPunct="1">
              <a:lnSpc>
                <a:spcPct val="150000"/>
              </a:lnSpc>
              <a:spcBef>
                <a:spcPct val="20000"/>
              </a:spcBef>
              <a:spcAft>
                <a:spcPct val="0"/>
              </a:spcAft>
              <a:buClrTx/>
              <a:buSzTx/>
              <a:buFont typeface="Wingdings" panose="05000000000000000000"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控制速度的时钟发生器；</a:t>
            </a:r>
            <a:endParaRPr kumimoji="0" lang="zh-CN" altLang="en-US" sz="1800" b="1" i="0" u="none" strike="noStrike" kern="1200" cap="none" spc="0" normalizeH="0" baseline="0" noProof="1" dirty="0">
              <a:solidFill>
                <a:schemeClr val="tx1"/>
              </a:solidFill>
              <a:latin typeface="宋体" panose="02010600030101010101" pitchFamily="2" charset="-122"/>
              <a:ea typeface="+mn-ea"/>
              <a:cs typeface="+mn-cs"/>
            </a:endParaRPr>
          </a:p>
          <a:p>
            <a:pPr marL="971550" marR="0" lvl="2" indent="-342900" algn="l" defTabSz="914400" rtl="0" eaLnBrk="1" fontAlgn="base" latinLnBrk="0" hangingPunct="1">
              <a:lnSpc>
                <a:spcPct val="150000"/>
              </a:lnSpc>
              <a:spcBef>
                <a:spcPct val="20000"/>
              </a:spcBef>
              <a:spcAft>
                <a:spcPct val="0"/>
              </a:spcAft>
              <a:buClrTx/>
              <a:buSzTx/>
              <a:buFont typeface="Wingdings" panose="05000000000000000000"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增强驱动能力和进行信号隔离的IC芯片等。</a:t>
            </a:r>
            <a:endParaRPr kumimoji="0" lang="zh-CN" altLang="en-US" sz="1800" b="1" i="0" u="none" strike="noStrike" kern="1200" cap="none" spc="0" normalizeH="0" baseline="0" noProof="1" dirty="0">
              <a:solidFill>
                <a:schemeClr val="tx1"/>
              </a:solidFill>
              <a:latin typeface="宋体" panose="02010600030101010101" pitchFamily="2" charset="-122"/>
              <a:ea typeface="+mn-ea"/>
              <a:cs typeface="+mn-cs"/>
            </a:endParaRPr>
          </a:p>
          <a:p>
            <a:pPr marL="971550" marR="0" lvl="2" indent="-342900" algn="l" defTabSz="914400" rtl="0" eaLnBrk="1" fontAlgn="base" latinLnBrk="0" hangingPunct="1">
              <a:lnSpc>
                <a:spcPct val="150000"/>
              </a:lnSpc>
              <a:spcBef>
                <a:spcPct val="20000"/>
              </a:spcBef>
              <a:spcAft>
                <a:spcPct val="0"/>
              </a:spcAft>
              <a:buClrTx/>
              <a:buSzTx/>
              <a:buFont typeface="Wingdings" panose="05000000000000000000" charset="0"/>
              <a:buChar char=""/>
            </a:pPr>
            <a:endParaRPr kumimoji="0" lang="zh-CN" altLang="en-US" sz="1800" b="1" i="0" u="none" strike="noStrike" kern="1200" cap="none" spc="0" normalizeH="0" baseline="0" noProof="1" dirty="0">
              <a:solidFill>
                <a:schemeClr val="tx1"/>
              </a:solidFill>
              <a:latin typeface="宋体" panose="02010600030101010101" pitchFamily="2"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3" end="3"/>
                                            </p:txEl>
                                          </p:spTgt>
                                        </p:tgtEl>
                                        <p:attrNameLst>
                                          <p:attrName>style.visibility</p:attrName>
                                        </p:attrNameLst>
                                      </p:cBhvr>
                                      <p:to>
                                        <p:strVal val="visible"/>
                                      </p:to>
                                    </p:set>
                                    <p:anim calcmode="lin" valueType="num">
                                      <p:cBhvr additive="base">
                                        <p:cTn id="7" dur="500" fill="hold"/>
                                        <p:tgtEl>
                                          <p:spTgt spid="921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xEl>
                                              <p:pRg st="4" end="4"/>
                                            </p:txEl>
                                          </p:spTgt>
                                        </p:tgtEl>
                                        <p:attrNameLst>
                                          <p:attrName>style.visibility</p:attrName>
                                        </p:attrNameLst>
                                      </p:cBhvr>
                                      <p:to>
                                        <p:strVal val="visible"/>
                                      </p:to>
                                    </p:set>
                                    <p:anim calcmode="lin" valueType="num">
                                      <p:cBhvr additive="base">
                                        <p:cTn id="13" dur="500" fill="hold"/>
                                        <p:tgtEl>
                                          <p:spTgt spid="9218">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8">
                                            <p:txEl>
                                              <p:pRg st="5" end="5"/>
                                            </p:txEl>
                                          </p:spTgt>
                                        </p:tgtEl>
                                        <p:attrNameLst>
                                          <p:attrName>style.visibility</p:attrName>
                                        </p:attrNameLst>
                                      </p:cBhvr>
                                      <p:to>
                                        <p:strVal val="visible"/>
                                      </p:to>
                                    </p:set>
                                    <p:anim calcmode="lin" valueType="num">
                                      <p:cBhvr additive="base">
                                        <p:cTn id="19" dur="500" fill="hold"/>
                                        <p:tgtEl>
                                          <p:spTgt spid="921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8">
                                            <p:txEl>
                                              <p:pRg st="6" end="6"/>
                                            </p:txEl>
                                          </p:spTgt>
                                        </p:tgtEl>
                                        <p:attrNameLst>
                                          <p:attrName>style.visibility</p:attrName>
                                        </p:attrNameLst>
                                      </p:cBhvr>
                                      <p:to>
                                        <p:strVal val="visible"/>
                                      </p:to>
                                    </p:set>
                                    <p:anim calcmode="lin" valueType="num">
                                      <p:cBhvr additive="base">
                                        <p:cTn id="25" dur="500" fill="hold"/>
                                        <p:tgtEl>
                                          <p:spTgt spid="921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 设备接口</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fontScale="80000"/>
          </a:bodyPr>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100" b="0" i="0" u="none" strike="noStrike" kern="1200" cap="none" spc="0" normalizeH="0" baseline="0" noProof="1" dirty="0">
                <a:solidFill>
                  <a:schemeClr val="tx1"/>
                </a:solidFill>
                <a:latin typeface="+mn-lt"/>
                <a:ea typeface="+mn-ea"/>
                <a:cs typeface="+mn-cs"/>
              </a:rPr>
              <a:t>1.3.2 </a:t>
            </a:r>
            <a:r>
              <a:rPr kumimoji="0" lang="zh-CN" altLang="en-US" sz="2400" b="0" i="0" u="none" strike="noStrike" kern="1200" cap="none" spc="0" normalizeH="0" baseline="0" noProof="1" dirty="0">
                <a:solidFill>
                  <a:schemeClr val="tx1"/>
                </a:solidFill>
                <a:latin typeface="+mn-lt"/>
                <a:ea typeface="+mn-ea"/>
                <a:cs typeface="+mn-cs"/>
              </a:rPr>
              <a:t>设备接口的组成</a:t>
            </a:r>
            <a:endParaRPr kumimoji="0" lang="zh-CN" altLang="en-US" sz="2400" b="0" i="0" u="none" strike="noStrike" kern="1200" cap="none" spc="0" normalizeH="0" baseline="0" noProof="1" dirty="0">
              <a:solidFill>
                <a:schemeClr val="tx1"/>
              </a:solidFill>
              <a:latin typeface="+mn-lt"/>
              <a:ea typeface="+mn-ea"/>
              <a:cs typeface="+mn-cs"/>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kumimoji="0" lang="zh-CN" altLang="en-US" sz="2100" b="0" i="0" u="none" strike="noStrike" kern="1200" cap="none" spc="0" normalizeH="0" baseline="0" noProof="1" dirty="0">
                <a:solidFill>
                  <a:schemeClr val="tx1"/>
                </a:solidFill>
                <a:latin typeface="宋体" panose="02010600030101010101" pitchFamily="2" charset="-122"/>
                <a:ea typeface="+mn-ea"/>
                <a:cs typeface="+mn-cs"/>
              </a:rPr>
              <a:t>软件编程</a:t>
            </a:r>
            <a:endParaRPr kumimoji="0" lang="zh-CN" altLang="en-US" sz="2100" b="0" i="0" u="none" strike="noStrike" kern="1200" cap="none" spc="0" normalizeH="0" baseline="0" noProof="1" dirty="0">
              <a:solidFill>
                <a:schemeClr val="tx1"/>
              </a:solidFill>
              <a:latin typeface="宋体" panose="02010600030101010101" pitchFamily="2" charset="-122"/>
              <a:ea typeface="+mn-ea"/>
              <a:cs typeface="+mn-cs"/>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初始化程序段：</a:t>
            </a:r>
            <a:r>
              <a:rPr kumimoji="0" lang="zh-CN" altLang="en-US" sz="1500" b="0" i="0" u="none" strike="noStrike" kern="1200" cap="none" spc="0" normalizeH="0" baseline="0" noProof="1" dirty="0">
                <a:solidFill>
                  <a:schemeClr val="tx1"/>
                </a:solidFill>
                <a:latin typeface="宋体" panose="02010600030101010101" pitchFamily="2" charset="-122"/>
                <a:ea typeface="+mn-ea"/>
                <a:cs typeface="+mn-cs"/>
              </a:rPr>
              <a:t>一般都根据设计要求，通过方式命令或初始化命令，设置工作方式、数据格式、初始条件以及确定其具体用途，这是接口程序中的基本部分。</a:t>
            </a:r>
            <a:endParaRPr kumimoji="0" lang="zh-CN" altLang="en-US" sz="1500" b="0" i="0" u="none" strike="noStrike" kern="1200" cap="none" spc="0" normalizeH="0" baseline="0" noProof="1" dirty="0">
              <a:solidFill>
                <a:schemeClr val="tx1"/>
              </a:solidFill>
              <a:latin typeface="宋体" panose="02010600030101010101" pitchFamily="2" charset="-122"/>
              <a:ea typeface="+mn-ea"/>
              <a:cs typeface="+mn-cs"/>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主控程序段：</a:t>
            </a:r>
            <a:r>
              <a:rPr kumimoji="0" lang="zh-CN" altLang="en-US" sz="1500" b="0" i="0" u="none" strike="noStrike" kern="1200" cap="none" spc="0" normalizeH="0" baseline="0" noProof="1" dirty="0">
                <a:solidFill>
                  <a:schemeClr val="tx1"/>
                </a:solidFill>
                <a:latin typeface="宋体" panose="02010600030101010101" pitchFamily="2" charset="-122"/>
                <a:ea typeface="+mn-ea"/>
                <a:cs typeface="+mn-cs"/>
              </a:rPr>
              <a:t>主控程序段是完成接口任务的核心程序段。如数据采集的主程序段，包括发转换启动信号、查转换结束信号、读数据以及存数据等内容。又如步进电机控制的主程序段，包括运行方式、运行方向、运行速度以及启/ 停控制等。</a:t>
            </a:r>
            <a:endParaRPr kumimoji="0" lang="zh-CN" altLang="en-US" sz="1500" b="0" i="0" u="none" strike="noStrike" kern="1200" cap="none" spc="0" normalizeH="0" baseline="0" noProof="1" dirty="0">
              <a:solidFill>
                <a:schemeClr val="tx1"/>
              </a:solidFill>
              <a:latin typeface="宋体" panose="02010600030101010101" pitchFamily="2" charset="-122"/>
              <a:ea typeface="+mn-ea"/>
              <a:cs typeface="+mn-cs"/>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800" b="1" dirty="0">
                <a:solidFill>
                  <a:schemeClr val="tx1"/>
                </a:solidFill>
                <a:latin typeface="宋体" panose="02010600030101010101" pitchFamily="2" charset="-122"/>
                <a:ea typeface="+mn-ea"/>
                <a:sym typeface="+mn-ea"/>
              </a:rPr>
              <a:t>传送方式处理程序段</a:t>
            </a:r>
            <a:endParaRPr kumimoji="0" lang="zh-CN" altLang="en-US" sz="1500" b="1" i="0" u="none" strike="noStrike" kern="1200" cap="none" spc="0" normalizeH="0" baseline="0" noProof="1" dirty="0">
              <a:solidFill>
                <a:schemeClr val="tx1"/>
              </a:solidFill>
              <a:latin typeface="宋体" panose="02010600030101010101" pitchFamily="2" charset="-122"/>
              <a:ea typeface="+mn-ea"/>
              <a:cs typeface="+mn-cs"/>
            </a:endParaRPr>
          </a:p>
          <a:p>
            <a:pPr marL="971550" marR="0" lvl="2" indent="-342900" algn="l" defTabSz="914400" rtl="0" eaLnBrk="1" fontAlgn="base" latinLnBrk="0" hangingPunct="1">
              <a:lnSpc>
                <a:spcPct val="150000"/>
              </a:lnSpc>
              <a:spcBef>
                <a:spcPct val="20000"/>
              </a:spcBef>
              <a:spcAft>
                <a:spcPct val="0"/>
              </a:spcAft>
              <a:buClrTx/>
              <a:buSzTx/>
              <a:buFont typeface="Wingdings" panose="05000000000000000000" charset="0"/>
              <a:buChar char=""/>
            </a:pPr>
            <a:r>
              <a:rPr lang="zh-CN" altLang="en-US" sz="1500" b="1" dirty="0">
                <a:solidFill>
                  <a:schemeClr val="tx1"/>
                </a:solidFill>
                <a:latin typeface="宋体" panose="02010600030101010101" pitchFamily="2" charset="-122"/>
                <a:ea typeface="+mn-ea"/>
                <a:sym typeface="+mn-ea"/>
              </a:rPr>
              <a:t>查询方式：</a:t>
            </a:r>
            <a:r>
              <a:rPr lang="zh-CN" altLang="en-US" sz="1500" dirty="0">
                <a:solidFill>
                  <a:schemeClr val="tx1"/>
                </a:solidFill>
                <a:latin typeface="宋体" panose="02010600030101010101" pitchFamily="2" charset="-122"/>
                <a:ea typeface="+mn-ea"/>
                <a:sym typeface="+mn-ea"/>
              </a:rPr>
              <a:t>检测外设或接口状态的程序段</a:t>
            </a:r>
            <a:endParaRPr kumimoji="0" lang="zh-CN" altLang="en-US" sz="1500" b="0" i="0" u="none" strike="noStrike" kern="1200" cap="none" spc="0" normalizeH="0" baseline="0" noProof="1" dirty="0">
              <a:solidFill>
                <a:schemeClr val="tx1"/>
              </a:solidFill>
              <a:latin typeface="宋体" panose="02010600030101010101" pitchFamily="2" charset="-122"/>
              <a:ea typeface="+mn-ea"/>
              <a:cs typeface="+mn-cs"/>
            </a:endParaRPr>
          </a:p>
          <a:p>
            <a:pPr marL="971550" marR="0" lvl="2" indent="-342900" algn="l" defTabSz="914400" rtl="0" eaLnBrk="1" fontAlgn="base" latinLnBrk="0" hangingPunct="1">
              <a:lnSpc>
                <a:spcPct val="150000"/>
              </a:lnSpc>
              <a:spcBef>
                <a:spcPct val="20000"/>
              </a:spcBef>
              <a:spcAft>
                <a:spcPct val="0"/>
              </a:spcAft>
              <a:buClrTx/>
              <a:buSzTx/>
              <a:buFont typeface="Wingdings" panose="05000000000000000000" charset="0"/>
              <a:buChar char=""/>
            </a:pPr>
            <a:r>
              <a:rPr lang="zh-CN" altLang="en-US" sz="1500" b="1" dirty="0">
                <a:solidFill>
                  <a:schemeClr val="tx1"/>
                </a:solidFill>
                <a:latin typeface="宋体" panose="02010600030101010101" pitchFamily="2" charset="-122"/>
                <a:ea typeface="+mn-ea"/>
                <a:sym typeface="+mn-ea"/>
              </a:rPr>
              <a:t>中断方式：</a:t>
            </a:r>
            <a:r>
              <a:rPr lang="zh-CN" altLang="en-US" sz="1500" dirty="0">
                <a:solidFill>
                  <a:schemeClr val="tx1"/>
                </a:solidFill>
                <a:latin typeface="宋体" panose="02010600030101010101" pitchFamily="2" charset="-122"/>
                <a:ea typeface="+mn-ea"/>
                <a:sym typeface="+mn-ea"/>
              </a:rPr>
              <a:t>中断向量修改、对中断源的屏蔽/开放以及中断结束等的处理程序段（主程序和中断服务程序分开）。</a:t>
            </a:r>
            <a:endParaRPr kumimoji="0" lang="zh-CN" altLang="en-US" sz="1500" b="0" i="0" u="none" strike="noStrike" kern="1200" cap="none" spc="0" normalizeH="0" baseline="0" noProof="1" dirty="0">
              <a:solidFill>
                <a:schemeClr val="tx1"/>
              </a:solidFill>
              <a:latin typeface="宋体" panose="02010600030101010101" pitchFamily="2" charset="-122"/>
              <a:ea typeface="+mn-ea"/>
              <a:cs typeface="+mn-cs"/>
            </a:endParaRPr>
          </a:p>
          <a:p>
            <a:pPr marL="971550" marR="0" lvl="2" indent="-342900" algn="l" defTabSz="914400" rtl="0" eaLnBrk="1" fontAlgn="base" latinLnBrk="0" hangingPunct="1">
              <a:lnSpc>
                <a:spcPct val="150000"/>
              </a:lnSpc>
              <a:spcBef>
                <a:spcPct val="20000"/>
              </a:spcBef>
              <a:spcAft>
                <a:spcPct val="0"/>
              </a:spcAft>
              <a:buClrTx/>
              <a:buSzTx/>
              <a:buFont typeface="Wingdings" panose="05000000000000000000" charset="0"/>
              <a:buChar char=""/>
            </a:pPr>
            <a:r>
              <a:rPr lang="zh-CN" altLang="en-US" sz="1500" b="1" dirty="0">
                <a:solidFill>
                  <a:schemeClr val="tx1"/>
                </a:solidFill>
                <a:latin typeface="宋体" panose="02010600030101010101" pitchFamily="2" charset="-122"/>
                <a:ea typeface="+mn-ea"/>
                <a:sym typeface="+mn-ea"/>
              </a:rPr>
              <a:t>DMA方式：</a:t>
            </a:r>
            <a:r>
              <a:rPr lang="en-US" altLang="zh-CN" sz="1500" b="1" dirty="0">
                <a:solidFill>
                  <a:schemeClr val="tx1"/>
                </a:solidFill>
                <a:latin typeface="宋体" panose="02010600030101010101" pitchFamily="2" charset="-122"/>
                <a:ea typeface="+mn-ea"/>
                <a:sym typeface="+mn-ea"/>
              </a:rPr>
              <a:t> </a:t>
            </a:r>
            <a:r>
              <a:rPr lang="zh-CN" altLang="en-US" sz="1500" dirty="0">
                <a:solidFill>
                  <a:schemeClr val="tx1"/>
                </a:solidFill>
                <a:latin typeface="宋体" panose="02010600030101010101" pitchFamily="2" charset="-122"/>
                <a:ea typeface="+mn-ea"/>
                <a:sym typeface="+mn-ea"/>
              </a:rPr>
              <a:t>传输参数的设置、通道的开放/屏蔽等处理程序段。</a:t>
            </a:r>
            <a:endParaRPr kumimoji="0" lang="zh-CN" altLang="en-US" sz="1500" b="0" i="0" u="none" strike="noStrike" kern="1200" cap="none" spc="0" normalizeH="0" baseline="0" noProof="1" dirty="0">
              <a:solidFill>
                <a:schemeClr val="tx1"/>
              </a:solidFill>
              <a:latin typeface="宋体" panose="02010600030101010101" pitchFamily="2" charset="-122"/>
              <a:ea typeface="+mn-ea"/>
              <a:cs typeface="+mn-cs"/>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800" b="1" dirty="0">
                <a:solidFill>
                  <a:schemeClr val="tx1"/>
                </a:solidFill>
                <a:latin typeface="宋体" panose="02010600030101010101" pitchFamily="2" charset="-122"/>
                <a:ea typeface="+mn-ea"/>
                <a:sym typeface="+mn-ea"/>
              </a:rPr>
              <a:t>辅助程序段：</a:t>
            </a:r>
            <a:r>
              <a:rPr lang="zh-CN" altLang="en-US" sz="1500" dirty="0">
                <a:solidFill>
                  <a:schemeClr val="tx1"/>
                </a:solidFill>
                <a:latin typeface="宋体" panose="02010600030101010101" pitchFamily="2" charset="-122"/>
                <a:ea typeface="+mn-ea"/>
                <a:sym typeface="+mn-ea"/>
              </a:rPr>
              <a:t>包括人</a:t>
            </a:r>
            <a:r>
              <a:rPr lang="en-US" altLang="zh-CN" sz="1500" dirty="0">
                <a:solidFill>
                  <a:schemeClr val="tx1"/>
                </a:solidFill>
                <a:latin typeface="宋体" panose="02010600030101010101" pitchFamily="2" charset="-122"/>
                <a:ea typeface="+mn-ea"/>
                <a:sym typeface="+mn-ea"/>
              </a:rPr>
              <a:t>—</a:t>
            </a:r>
            <a:r>
              <a:rPr lang="zh-CN" altLang="en-US" sz="1500" dirty="0">
                <a:solidFill>
                  <a:schemeClr val="tx1"/>
                </a:solidFill>
                <a:latin typeface="宋体" panose="02010600030101010101" pitchFamily="2" charset="-122"/>
                <a:ea typeface="+mn-ea"/>
                <a:sym typeface="+mn-ea"/>
              </a:rPr>
              <a:t>机对话、菜单设计等内容。人</a:t>
            </a:r>
            <a:r>
              <a:rPr lang="en-US" altLang="zh-CN" sz="1500" dirty="0">
                <a:solidFill>
                  <a:schemeClr val="tx1"/>
                </a:solidFill>
                <a:latin typeface="宋体" panose="02010600030101010101" pitchFamily="2" charset="-122"/>
                <a:ea typeface="+mn-ea"/>
                <a:sym typeface="+mn-ea"/>
              </a:rPr>
              <a:t>—</a:t>
            </a:r>
            <a:r>
              <a:rPr lang="zh-CN" altLang="en-US" sz="1500" dirty="0">
                <a:solidFill>
                  <a:schemeClr val="tx1"/>
                </a:solidFill>
                <a:latin typeface="宋体" panose="02010600030101010101" pitchFamily="2" charset="-122"/>
                <a:ea typeface="+mn-ea"/>
                <a:sym typeface="+mn-ea"/>
              </a:rPr>
              <a:t>机对话程序段能增加人</a:t>
            </a:r>
            <a:r>
              <a:rPr lang="en-US" altLang="zh-CN" sz="1500" dirty="0">
                <a:solidFill>
                  <a:schemeClr val="tx1"/>
                </a:solidFill>
                <a:latin typeface="宋体" panose="02010600030101010101" pitchFamily="2" charset="-122"/>
                <a:ea typeface="+mn-ea"/>
                <a:sym typeface="+mn-ea"/>
              </a:rPr>
              <a:t>—</a:t>
            </a:r>
            <a:r>
              <a:rPr lang="zh-CN" altLang="en-US" sz="1500" dirty="0">
                <a:solidFill>
                  <a:schemeClr val="tx1"/>
                </a:solidFill>
                <a:latin typeface="宋体" panose="02010600030101010101" pitchFamily="2" charset="-122"/>
                <a:ea typeface="+mn-ea"/>
                <a:sym typeface="+mn-ea"/>
              </a:rPr>
              <a:t>机交互作用；设计菜单使操作方便。</a:t>
            </a:r>
            <a:endParaRPr kumimoji="0" lang="zh-CN" altLang="en-US" sz="1500" b="0" i="0" u="none" strike="noStrike" kern="1200" cap="none" spc="0" normalizeH="0" baseline="0" noProof="1" dirty="0">
              <a:solidFill>
                <a:schemeClr val="tx1"/>
              </a:solidFill>
              <a:latin typeface="宋体" panose="02010600030101010101" pitchFamily="2" charset="-122"/>
              <a:ea typeface="+mn-ea"/>
              <a:cs typeface="+mn-cs"/>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endParaRPr kumimoji="0" lang="zh-CN" altLang="en-US" sz="1500" b="0" i="0" u="none" strike="noStrike" kern="1200" cap="none" spc="0" normalizeH="0" baseline="0" noProof="1" dirty="0">
              <a:solidFill>
                <a:schemeClr val="tx1"/>
              </a:solidFill>
              <a:latin typeface="宋体" panose="02010600030101010101" pitchFamily="2" charset="-122"/>
              <a:ea typeface="+mn-ea"/>
              <a:cs typeface="+mn-cs"/>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 设备接口</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100" b="0" i="0" u="none" strike="noStrike" kern="1200" cap="none" spc="0" normalizeH="0" baseline="0" noProof="1" dirty="0">
                <a:solidFill>
                  <a:schemeClr val="tx1"/>
                </a:solidFill>
                <a:latin typeface="+mn-lt"/>
                <a:ea typeface="+mn-ea"/>
                <a:cs typeface="+mn-cs"/>
              </a:rPr>
              <a:t>1.3.3 </a:t>
            </a:r>
            <a:r>
              <a:rPr kumimoji="0" lang="zh-CN" altLang="en-US" sz="2100" b="0" i="0" u="none" strike="noStrike" kern="1200" cap="none" spc="0" normalizeH="0" baseline="0" noProof="1" dirty="0">
                <a:solidFill>
                  <a:schemeClr val="tx1"/>
                </a:solidFill>
                <a:latin typeface="+mn-lt"/>
                <a:ea typeface="+mn-ea"/>
                <a:cs typeface="+mn-cs"/>
              </a:rPr>
              <a:t>设备接口与</a:t>
            </a:r>
            <a:r>
              <a:rPr kumimoji="0" lang="en-US" altLang="zh-CN" sz="2100" b="0" i="0" u="none" strike="noStrike" kern="1200" cap="none" spc="0" normalizeH="0" baseline="0" noProof="1" dirty="0">
                <a:solidFill>
                  <a:schemeClr val="tx1"/>
                </a:solidFill>
                <a:latin typeface="+mn-lt"/>
                <a:ea typeface="+mn-ea"/>
                <a:cs typeface="+mn-cs"/>
              </a:rPr>
              <a:t>CPU</a:t>
            </a:r>
            <a:r>
              <a:rPr kumimoji="0" lang="zh-CN" altLang="en-US" sz="2100" b="0" i="0" u="none" strike="noStrike" kern="1200" cap="none" spc="0" normalizeH="0" baseline="0" noProof="1" dirty="0">
                <a:solidFill>
                  <a:schemeClr val="tx1"/>
                </a:solidFill>
                <a:latin typeface="+mn-lt"/>
                <a:ea typeface="+mn-ea"/>
                <a:cs typeface="+mn-cs"/>
              </a:rPr>
              <a:t>交换数据的方式</a:t>
            </a:r>
            <a:endParaRPr kumimoji="0" lang="zh-CN" altLang="en-US" sz="2100" b="0" i="0" u="none" strike="noStrike" kern="1200" cap="none" spc="0" normalizeH="0" baseline="0" noProof="1" dirty="0">
              <a:solidFill>
                <a:schemeClr val="tx1"/>
              </a:solidFill>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1800" b="1" i="0" u="none" strike="noStrike" kern="1200" cap="none" spc="0" normalizeH="0" baseline="0" noProof="1" dirty="0">
                <a:solidFill>
                  <a:schemeClr val="tx1"/>
                </a:solidFill>
                <a:latin typeface="Times New Roman" panose="02020603050405020304" pitchFamily="2" charset="0"/>
                <a:ea typeface="+mn-ea"/>
                <a:cs typeface="+mn-cs"/>
              </a:rPr>
              <a:t>查询方式：</a:t>
            </a: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rPr>
              <a:t>CPU主动去检查外设是否“准备好”传输数据的状态，因此，CPU需花费很多时间来等待外设进行数据传输的准备，工作效率很低。但查询方式易于实现，在CPU不太忙的情况下，可以采用。</a:t>
            </a:r>
            <a:endPar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1800" b="1" i="0" u="none" strike="noStrike" kern="1200" cap="none" spc="0" normalizeH="0" baseline="0" noProof="1" dirty="0">
                <a:solidFill>
                  <a:schemeClr val="tx1"/>
                </a:solidFill>
                <a:latin typeface="Times New Roman" panose="02020603050405020304" pitchFamily="2" charset="0"/>
                <a:ea typeface="+mn-ea"/>
                <a:cs typeface="+mn-cs"/>
              </a:rPr>
              <a:t>中断方式：</a:t>
            </a: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rPr>
              <a:t>I/O设备做好数据传输准备后，主动向CPU请求传输数据，CPU节省了等待外设的时间。因此，中断方式用于CPU的任务比较忙的场合，尤其适合实时控制及紧急事件的处理。</a:t>
            </a:r>
            <a:endPar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en-US" altLang="zh-CN" sz="1800" b="1" i="0" u="none" strike="noStrike" kern="1200" cap="none" spc="0" normalizeH="0" baseline="0" noProof="1" dirty="0">
                <a:solidFill>
                  <a:schemeClr val="tx1"/>
                </a:solidFill>
                <a:latin typeface="Times New Roman" panose="02020603050405020304" pitchFamily="2" charset="0"/>
                <a:ea typeface="+mn-ea"/>
                <a:cs typeface="+mn-cs"/>
              </a:rPr>
              <a:t>DMA</a:t>
            </a:r>
            <a:r>
              <a:rPr kumimoji="0" lang="zh-CN" altLang="en-US" sz="1800" b="1" i="0" u="none" strike="noStrike" kern="1200" cap="none" spc="0" normalizeH="0" baseline="0" noProof="1" dirty="0">
                <a:solidFill>
                  <a:schemeClr val="tx1"/>
                </a:solidFill>
                <a:latin typeface="Times New Roman" panose="02020603050405020304" pitchFamily="2" charset="0"/>
                <a:ea typeface="+mn-ea"/>
                <a:cs typeface="+mn-cs"/>
              </a:rPr>
              <a:t>方式：</a:t>
            </a: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rPr>
              <a:t>DMA控制器代替CPU进行数据在I/O设备与存储器之间的的直接传输管理，在传输过程中CPU不干预。这不仅简化了CPU对输入/输出的管理，更重要的是大大提高了数据的传输速率。因此，DMA方式特别适合高速度、大批量数据传输。</a:t>
            </a:r>
            <a:endPar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 设备接口</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100" b="0" i="0" u="none" strike="noStrike" kern="1200" cap="none" spc="0" normalizeH="0" baseline="0" noProof="1" dirty="0">
                <a:solidFill>
                  <a:schemeClr val="tx1"/>
                </a:solidFill>
                <a:latin typeface="+mn-lt"/>
                <a:ea typeface="+mn-ea"/>
                <a:cs typeface="+mn-cs"/>
              </a:rPr>
              <a:t>1.3.4 </a:t>
            </a:r>
            <a:r>
              <a:rPr kumimoji="0" lang="zh-CN" altLang="en-US" sz="2100" b="0" i="0" u="none" strike="noStrike" kern="1200" cap="none" spc="0" normalizeH="0" baseline="0" noProof="1" dirty="0">
                <a:solidFill>
                  <a:schemeClr val="tx1"/>
                </a:solidFill>
                <a:latin typeface="+mn-lt"/>
                <a:ea typeface="+mn-ea"/>
                <a:cs typeface="+mn-cs"/>
              </a:rPr>
              <a:t>分析与设计设备接口电路的基本方法</a:t>
            </a:r>
            <a:endParaRPr kumimoji="0" lang="zh-CN" altLang="en-US" sz="2100" b="0" i="0" u="none" strike="noStrike" kern="1200" cap="none" spc="0" normalizeH="0" baseline="0" noProof="1" dirty="0">
              <a:solidFill>
                <a:schemeClr val="tx1"/>
              </a:solidFill>
              <a:latin typeface="+mn-lt"/>
              <a:ea typeface="+mn-ea"/>
              <a:cs typeface="+mn-cs"/>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接口电路的编程模型方法</a:t>
            </a: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500" b="0" i="0" u="none" strike="noStrike" kern="1200" cap="none" spc="0" normalizeH="0" baseline="0" noProof="1" dirty="0">
                <a:solidFill>
                  <a:schemeClr val="tx1"/>
                </a:solidFill>
                <a:latin typeface="宋体" panose="02010600030101010101" pitchFamily="2" charset="-122"/>
                <a:ea typeface="+mn-ea"/>
                <a:cs typeface="+mn-cs"/>
              </a:rPr>
              <a:t>编程模型是指接口芯片或接口模块内部可访问的寄存器及其命令、状态，数据格式和分配给寄存器的端口地址</a:t>
            </a: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3个元素</a:t>
            </a:r>
            <a:r>
              <a:rPr kumimoji="0" lang="zh-CN" altLang="en-US" sz="1500" b="0" i="0" u="none" strike="noStrike" kern="1200" cap="none" spc="0" normalizeH="0" baseline="0" noProof="1" dirty="0">
                <a:solidFill>
                  <a:schemeClr val="tx1"/>
                </a:solidFill>
                <a:latin typeface="宋体" panose="02010600030101010101" pitchFamily="2" charset="-122"/>
                <a:ea typeface="+mn-ea"/>
                <a:cs typeface="+mn-cs"/>
              </a:rPr>
              <a:t>。了解与掌握了一个接口电路这</a:t>
            </a: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3个方面</a:t>
            </a:r>
            <a:r>
              <a:rPr kumimoji="0" lang="zh-CN" altLang="en-US" sz="1500" b="0" i="0" u="none" strike="noStrike" kern="1200" cap="none" spc="0" normalizeH="0" baseline="0" noProof="1" dirty="0">
                <a:solidFill>
                  <a:schemeClr val="tx1"/>
                </a:solidFill>
                <a:latin typeface="宋体" panose="02010600030101010101" pitchFamily="2" charset="-122"/>
                <a:ea typeface="+mn-ea"/>
                <a:cs typeface="+mn-cs"/>
              </a:rPr>
              <a:t>的内容，也就可以利用它进行接口的软件设计了，因此，编程模型也叫接口电路的软件模型。</a:t>
            </a:r>
            <a:endParaRPr kumimoji="0" lang="zh-CN" altLang="en-US" sz="1500" b="0" i="0" u="none" strike="noStrike" kern="1200" cap="none" spc="0" normalizeH="0" baseline="0" noProof="1" dirty="0">
              <a:solidFill>
                <a:schemeClr val="tx1"/>
              </a:solidFill>
              <a:latin typeface="宋体" panose="02010600030101010101" pitchFamily="2" charset="-122"/>
              <a:ea typeface="+mn-ea"/>
              <a:cs typeface="+mn-cs"/>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500" b="0" i="0" u="none" strike="noStrike" kern="1200" cap="none" spc="0" normalizeH="0" baseline="0" noProof="1" dirty="0">
                <a:solidFill>
                  <a:schemeClr val="tx1"/>
                </a:solidFill>
                <a:latin typeface="宋体" panose="02010600030101010101" pitchFamily="2" charset="-122"/>
                <a:ea typeface="+mn-ea"/>
                <a:cs typeface="+mn-cs"/>
              </a:rPr>
              <a:t>编程模型方法的实质是强调对硬件对象的应用，而不在意其内部结构，这大大简化了对硬件对象复杂结构的了解，而又不失对硬件的应用。</a:t>
            </a:r>
            <a:endParaRPr kumimoji="0" lang="zh-CN" altLang="en-US" sz="1500" b="0" i="0" u="none" strike="noStrike" kern="1200" cap="none" spc="0" normalizeH="0" baseline="0" noProof="1" dirty="0">
              <a:solidFill>
                <a:schemeClr val="tx1"/>
              </a:solidFill>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mn-lt"/>
              <a:ea typeface="+mn-ea"/>
              <a:cs typeface="+mn-cs"/>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endParaRPr kumimoji="0" lang="zh-CN" altLang="en-US" sz="1575"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 设备接口</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0" algn="l" defTabSz="914400" rtl="0" eaLnBrk="1" fontAlgn="base" latinLnBrk="0" hangingPunct="1">
              <a:lnSpc>
                <a:spcPct val="140000"/>
              </a:lnSpc>
              <a:spcBef>
                <a:spcPct val="20000"/>
              </a:spcBef>
              <a:spcAft>
                <a:spcPct val="0"/>
              </a:spcAft>
              <a:buClrTx/>
              <a:buSzTx/>
              <a:buFontTx/>
              <a:buNone/>
            </a:pPr>
            <a:r>
              <a:rPr kumimoji="0" lang="en-US" altLang="zh-CN" sz="2100" b="0" i="0" u="none" strike="noStrike" kern="1200" cap="none" spc="0" normalizeH="0" baseline="0" noProof="1" dirty="0">
                <a:solidFill>
                  <a:schemeClr val="tx1"/>
                </a:solidFill>
                <a:latin typeface="+mn-lt"/>
                <a:ea typeface="+mn-ea"/>
                <a:cs typeface="+mn-cs"/>
              </a:rPr>
              <a:t>1.3.4 </a:t>
            </a:r>
            <a:r>
              <a:rPr kumimoji="0" lang="zh-CN" altLang="en-US" sz="2100" b="0" i="0" u="none" strike="noStrike" kern="1200" cap="none" spc="0" normalizeH="0" baseline="0" noProof="1" dirty="0">
                <a:solidFill>
                  <a:schemeClr val="tx1"/>
                </a:solidFill>
                <a:latin typeface="+mn-lt"/>
                <a:ea typeface="+mn-ea"/>
                <a:cs typeface="+mn-cs"/>
              </a:rPr>
              <a:t>分析与设计设备接口电路的基本方法</a:t>
            </a:r>
            <a:endParaRPr kumimoji="0" lang="zh-CN" altLang="en-US" sz="2100" b="0" i="0" u="none" strike="noStrike" kern="1200" cap="none" spc="0" normalizeH="0" baseline="0" noProof="1" dirty="0">
              <a:solidFill>
                <a:schemeClr val="tx1"/>
              </a:solidFill>
              <a:latin typeface="+mn-lt"/>
              <a:ea typeface="+mn-ea"/>
              <a:cs typeface="+mn-cs"/>
            </a:endParaRPr>
          </a:p>
          <a:p>
            <a:pPr marL="0" marR="0" lvl="0" indent="-342900" algn="l" defTabSz="914400" rtl="0" eaLnBrk="1" fontAlgn="base" latinLnBrk="0" hangingPunct="1">
              <a:lnSpc>
                <a:spcPct val="140000"/>
              </a:lnSpc>
              <a:spcBef>
                <a:spcPct val="20000"/>
              </a:spcBef>
              <a:spcAft>
                <a:spcPct val="0"/>
              </a:spcAft>
              <a:buClrTx/>
              <a:buSzTx/>
              <a:buFont typeface="Wingdings" panose="05000000000000000000" pitchFamily="2" charset="2"/>
              <a:buChar char="Ø"/>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接口两侧分析方法</a:t>
            </a:r>
            <a:endParaRPr kumimoji="0" lang="zh-CN" altLang="en-US" sz="1800" b="1" i="0" u="none" strike="noStrike" kern="1200" cap="none" spc="0" normalizeH="0" baseline="0" noProof="1" dirty="0">
              <a:solidFill>
                <a:schemeClr val="tx1"/>
              </a:solidFill>
              <a:latin typeface="宋体" panose="02010600030101010101" pitchFamily="2" charset="-122"/>
              <a:ea typeface="+mn-ea"/>
              <a:cs typeface="+mn-cs"/>
            </a:endParaRPr>
          </a:p>
          <a:p>
            <a:pPr marL="800100" marR="0" lvl="1" indent="-342900" algn="l" defTabSz="914400" rtl="0" eaLnBrk="1" fontAlgn="base" latinLnBrk="0" hangingPunct="1">
              <a:lnSpc>
                <a:spcPct val="140000"/>
              </a:lnSpc>
              <a:spcBef>
                <a:spcPct val="20000"/>
              </a:spcBef>
              <a:spcAft>
                <a:spcPct val="0"/>
              </a:spcAft>
              <a:buClrTx/>
              <a:buSzTx/>
              <a:buFont typeface="Arial" panose="020B0604020202020204" pitchFamily="34" charset="0"/>
              <a:buChar char="•"/>
            </a:pPr>
            <a:r>
              <a:rPr kumimoji="0" lang="zh-CN" altLang="en-US" sz="1500" b="0" i="0" u="none" strike="noStrike" kern="1200" cap="none" spc="0" normalizeH="0" baseline="0" noProof="1" dirty="0">
                <a:solidFill>
                  <a:schemeClr val="tx1"/>
                </a:solidFill>
                <a:latin typeface="宋体" panose="02010600030101010101" pitchFamily="2" charset="-122"/>
                <a:ea typeface="+mn-ea"/>
                <a:cs typeface="+mn-cs"/>
              </a:rPr>
              <a:t>在分析与设计接口时，显然应该从接口的两侧入手。</a:t>
            </a:r>
            <a:endParaRPr kumimoji="0" lang="zh-CN" altLang="en-US" sz="1500" b="0" i="0" u="none" strike="noStrike" kern="1200" cap="none" spc="0" normalizeH="0" baseline="0" noProof="1" dirty="0">
              <a:solidFill>
                <a:schemeClr val="tx1"/>
              </a:solidFill>
              <a:latin typeface="宋体" panose="02010600030101010101" pitchFamily="2" charset="-122"/>
              <a:ea typeface="+mn-ea"/>
              <a:cs typeface="+mn-cs"/>
            </a:endParaRPr>
          </a:p>
          <a:p>
            <a:pPr marL="800100" marR="0" lvl="1" indent="-342900" algn="l" defTabSz="914400" rtl="0" eaLnBrk="1" fontAlgn="base" latinLnBrk="0" hangingPunct="1">
              <a:lnSpc>
                <a:spcPct val="140000"/>
              </a:lnSpc>
              <a:spcBef>
                <a:spcPct val="20000"/>
              </a:spcBef>
              <a:spcAft>
                <a:spcPct val="0"/>
              </a:spcAft>
              <a:buClrTx/>
              <a:buSzTx/>
              <a:buFont typeface="Arial" panose="020B0604020202020204" pitchFamily="34"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CPU一侧</a:t>
            </a:r>
            <a:r>
              <a:rPr kumimoji="0" lang="zh-CN" altLang="en-US" sz="1500" b="0" i="0" u="none" strike="noStrike" kern="1200" cap="none" spc="0" normalizeH="0" baseline="0" noProof="1" dirty="0">
                <a:solidFill>
                  <a:schemeClr val="tx1"/>
                </a:solidFill>
                <a:latin typeface="宋体" panose="02010600030101010101" pitchFamily="2" charset="-122"/>
                <a:ea typeface="+mn-ea"/>
                <a:cs typeface="+mn-cs"/>
              </a:rPr>
              <a:t>，面向的是总线的数据、地址和控制三类信息，情况单一。接口电路与之对接的信号线，只要满足三总线在电平高低、时序逻辑上的要求并进行对号入座连接即可。</a:t>
            </a:r>
            <a:endParaRPr kumimoji="0" lang="zh-CN" altLang="en-US" sz="1500" b="0" i="0" u="none" strike="noStrike" kern="1200" cap="none" spc="0" normalizeH="0" baseline="0" noProof="1" dirty="0">
              <a:solidFill>
                <a:schemeClr val="tx1"/>
              </a:solidFill>
              <a:latin typeface="宋体" panose="02010600030101010101" pitchFamily="2" charset="-122"/>
              <a:ea typeface="+mn-ea"/>
              <a:cs typeface="+mn-cs"/>
            </a:endParaRPr>
          </a:p>
          <a:p>
            <a:pPr marL="800100" marR="0" lvl="1" indent="-342900" algn="l" defTabSz="914400" rtl="0" eaLnBrk="1" fontAlgn="base" latinLnBrk="0" hangingPunct="1">
              <a:lnSpc>
                <a:spcPct val="140000"/>
              </a:lnSpc>
              <a:spcBef>
                <a:spcPct val="20000"/>
              </a:spcBef>
              <a:spcAft>
                <a:spcPct val="0"/>
              </a:spcAft>
              <a:buClrTx/>
              <a:buSzTx/>
              <a:buFont typeface="Arial" panose="020B0604020202020204" pitchFamily="34" charset="0"/>
              <a:buChar char="•"/>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I/O设备一侧</a:t>
            </a:r>
            <a:r>
              <a:rPr kumimoji="0" lang="zh-CN" altLang="en-US" sz="1500" b="0" i="0" u="none" strike="noStrike" kern="1200" cap="none" spc="0" normalizeH="0" baseline="0" noProof="1" dirty="0">
                <a:solidFill>
                  <a:schemeClr val="tx1"/>
                </a:solidFill>
                <a:latin typeface="宋体" panose="02010600030101010101" pitchFamily="2" charset="-122"/>
                <a:ea typeface="+mn-ea"/>
                <a:cs typeface="+mn-cs"/>
              </a:rPr>
              <a:t>，情况很复杂。分析重点放在两个方面：一是分析被连I/O设备的外部特性（外设信号引脚的功能与特点），以便在接口硬件设计时，提供这些信号线，满足外设在连接上的要求；二是分析被控外设的工作原理与工作过程，以便在接口软件设计时，按照这种过程编写程序，满足外设工作条件的要求。以此为依据来进行接口电路的硬件设计与软件编程。</a:t>
            </a:r>
            <a:endParaRPr kumimoji="0" lang="zh-CN" altLang="en-US" sz="1500" b="0" i="0" u="none" strike="noStrike" kern="1200" cap="none" spc="0" normalizeH="0" baseline="0" noProof="1" dirty="0">
              <a:solidFill>
                <a:schemeClr val="tx1"/>
              </a:solidFill>
              <a:latin typeface="宋体" panose="02010600030101010101" pitchFamily="2" charset="-122"/>
              <a:ea typeface="+mn-ea"/>
              <a:cs typeface="+mn-cs"/>
            </a:endParaRPr>
          </a:p>
          <a:p>
            <a:pPr marL="342900" marR="0" lvl="0" indent="-342900" algn="l" defTabSz="914400" rtl="0" eaLnBrk="1" fontAlgn="base" latinLnBrk="0" hangingPunct="1">
              <a:lnSpc>
                <a:spcPct val="14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mn-lt"/>
              <a:ea typeface="+mn-ea"/>
              <a:cs typeface="+mn-cs"/>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endParaRPr kumimoji="0" lang="zh-CN" altLang="en-US" sz="1575"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 设备接口</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100" b="0" i="0" u="none" strike="noStrike" kern="1200" cap="none" spc="0" normalizeH="0" baseline="0" noProof="1" dirty="0">
                <a:solidFill>
                  <a:schemeClr val="tx1"/>
                </a:solidFill>
                <a:latin typeface="+mn-lt"/>
                <a:ea typeface="+mn-ea"/>
                <a:cs typeface="+mn-cs"/>
              </a:rPr>
              <a:t>1.3.4 </a:t>
            </a:r>
            <a:r>
              <a:rPr kumimoji="0" lang="zh-CN" altLang="en-US" sz="2100" b="0" i="0" u="none" strike="noStrike" kern="1200" cap="none" spc="0" normalizeH="0" baseline="0" noProof="1" dirty="0">
                <a:solidFill>
                  <a:schemeClr val="tx1"/>
                </a:solidFill>
                <a:latin typeface="+mn-lt"/>
                <a:ea typeface="+mn-ea"/>
                <a:cs typeface="+mn-cs"/>
              </a:rPr>
              <a:t>分析与设计设备接口电路的基本方法</a:t>
            </a:r>
            <a:endParaRPr kumimoji="0" lang="zh-CN" altLang="en-US" sz="2100" b="0" i="0" u="none" strike="noStrike" kern="1200" cap="none" spc="0" normalizeH="0" baseline="0" noProof="1" dirty="0">
              <a:solidFill>
                <a:schemeClr val="tx1"/>
              </a:solidFill>
              <a:latin typeface="+mn-lt"/>
              <a:ea typeface="+mn-ea"/>
              <a:cs typeface="+mn-cs"/>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软硬结合方法</a:t>
            </a:r>
            <a:endParaRPr kumimoji="0" lang="zh-CN" altLang="en-US" sz="1800" b="1" i="0" u="none" strike="noStrike" kern="1200" cap="none" spc="0" normalizeH="0" baseline="0" noProof="1" dirty="0">
              <a:solidFill>
                <a:schemeClr val="tx1"/>
              </a:solidFill>
              <a:latin typeface="宋体" panose="02010600030101010101" pitchFamily="2" charset="-122"/>
              <a:ea typeface="+mn-ea"/>
              <a:cs typeface="+mn-cs"/>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500" b="0" i="0" u="none" strike="noStrike" kern="1200" cap="none" spc="0" normalizeH="0" baseline="0" noProof="1" dirty="0">
                <a:solidFill>
                  <a:schemeClr val="tx1"/>
                </a:solidFill>
                <a:latin typeface="宋体" panose="02010600030101010101" pitchFamily="2" charset="-122"/>
                <a:ea typeface="+mn-ea"/>
                <a:cs typeface="+mn-cs"/>
              </a:rPr>
              <a:t>以硬件为基础，硬件与软件相结合，是设计设备接口电路的基本方法。</a:t>
            </a:r>
            <a:endParaRPr kumimoji="0" lang="zh-CN" altLang="en-US" sz="1500" b="0" i="0" u="none" strike="noStrike" kern="1200" cap="none" spc="0" normalizeH="0" baseline="0" noProof="1" dirty="0">
              <a:solidFill>
                <a:schemeClr val="tx1"/>
              </a:solidFill>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mn-lt"/>
              <a:ea typeface="+mn-ea"/>
              <a:cs typeface="+mn-cs"/>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endParaRPr kumimoji="0" lang="zh-CN" altLang="en-US" sz="1575"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1.4 接口电路设计的解决方案</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R="0" lvl="0" algn="l" defTabSz="914400" rtl="0" eaLnBrk="1" fontAlgn="base" latinLnBrk="0" hangingPunct="1">
              <a:lnSpc>
                <a:spcPct val="200000"/>
              </a:lnSpc>
              <a:spcBef>
                <a:spcPct val="20000"/>
              </a:spcBef>
              <a:spcAft>
                <a:spcPct val="0"/>
              </a:spcAft>
              <a:buClrTx/>
              <a:buSzTx/>
              <a:buFont typeface="Wingdings" panose="05000000000000000000" charset="0"/>
              <a:buChar char="Ø"/>
            </a:pPr>
            <a:r>
              <a:rPr kumimoji="0" lang="en-US" altLang="zh-CN" sz="1800" b="0" i="0" u="none" strike="noStrike" kern="1200" cap="none" spc="0" normalizeH="0" baseline="0" noProof="1" dirty="0">
                <a:solidFill>
                  <a:schemeClr val="tx1"/>
                </a:solidFill>
                <a:cs typeface="微软雅黑" panose="020B0503020204020204" charset="-122"/>
              </a:rPr>
              <a:t>所谓接口电路设计的解决方案是指在微机接口电路总体设计时，对接口电路的配置方式和接口电路芯片</a:t>
            </a:r>
            <a:r>
              <a:rPr kumimoji="0" lang="zh-CN" altLang="en-US" sz="1800" b="0" i="0" u="none" strike="noStrike" kern="1200" cap="none" spc="0" normalizeH="0" baseline="0" noProof="1" dirty="0">
                <a:solidFill>
                  <a:schemeClr val="tx1"/>
                </a:solidFill>
                <a:cs typeface="微软雅黑" panose="020B0503020204020204" charset="-122"/>
              </a:rPr>
              <a:t>（模块）</a:t>
            </a:r>
            <a:r>
              <a:rPr kumimoji="0" lang="en-US" altLang="zh-CN" sz="1800" b="0" i="0" u="none" strike="noStrike" kern="1200" cap="none" spc="0" normalizeH="0" baseline="0" noProof="1" dirty="0">
                <a:solidFill>
                  <a:schemeClr val="tx1"/>
                </a:solidFill>
                <a:cs typeface="微软雅黑" panose="020B0503020204020204" charset="-122"/>
              </a:rPr>
              <a:t>的选择进行分析与认定。</a:t>
            </a:r>
            <a:endParaRPr kumimoji="0" lang="en-US" altLang="zh-CN" sz="1800" b="0" i="0" u="none" strike="noStrike" kern="1200" cap="none" spc="0" normalizeH="0" baseline="0" noProof="1" dirty="0">
              <a:solidFill>
                <a:schemeClr val="tx1"/>
              </a:solidFill>
              <a:cs typeface="微软雅黑" panose="020B0503020204020204" charset="-122"/>
            </a:endParaRPr>
          </a:p>
          <a:p>
            <a:pPr marR="0" lvl="0" algn="l" defTabSz="914400" rtl="0" eaLnBrk="1" fontAlgn="base" latinLnBrk="0" hangingPunct="1">
              <a:lnSpc>
                <a:spcPct val="200000"/>
              </a:lnSpc>
              <a:spcBef>
                <a:spcPct val="20000"/>
              </a:spcBef>
              <a:spcAft>
                <a:spcPct val="0"/>
              </a:spcAft>
              <a:buClrTx/>
              <a:buSzTx/>
              <a:buFont typeface="Wingdings" panose="05000000000000000000" charset="0"/>
              <a:buChar char="Ø"/>
            </a:pPr>
            <a:r>
              <a:rPr lang="en-US" altLang="zh-CN" sz="1800" dirty="0">
                <a:cs typeface="微软雅黑" panose="020B0503020204020204" charset="-122"/>
                <a:sym typeface="+mn-ea"/>
              </a:rPr>
              <a:t>接口电路设计的</a:t>
            </a:r>
            <a:r>
              <a:rPr kumimoji="0" lang="en-US" altLang="zh-CN" sz="1800" b="0" i="0" u="none" strike="noStrike" kern="1200" cap="none" spc="0" normalizeH="0" baseline="0" noProof="1" dirty="0">
                <a:solidFill>
                  <a:schemeClr val="tx1"/>
                </a:solidFill>
                <a:cs typeface="微软雅黑" panose="020B0503020204020204" charset="-122"/>
              </a:rPr>
              <a:t>解决方案与</a:t>
            </a:r>
            <a:r>
              <a:rPr kumimoji="0" lang="en-US" altLang="zh-CN" sz="1800" b="1" i="0" u="none" strike="noStrike" kern="1200" cap="none" spc="0" normalizeH="0" baseline="0" noProof="1" dirty="0">
                <a:solidFill>
                  <a:schemeClr val="tx1"/>
                </a:solidFill>
                <a:cs typeface="微软雅黑" panose="020B0503020204020204" charset="-122"/>
              </a:rPr>
              <a:t>微处理器类型</a:t>
            </a:r>
            <a:r>
              <a:rPr kumimoji="0" lang="en-US" altLang="zh-CN" sz="1800" b="0" i="0" u="none" strike="noStrike" kern="1200" cap="none" spc="0" normalizeH="0" baseline="0" noProof="1" dirty="0">
                <a:solidFill>
                  <a:schemeClr val="tx1"/>
                </a:solidFill>
                <a:cs typeface="微软雅黑" panose="020B0503020204020204" charset="-122"/>
              </a:rPr>
              <a:t>有关，台式微机（PC机）、嵌入式微机、MCU各不相同。</a:t>
            </a:r>
            <a:endParaRPr kumimoji="0" lang="en-US" altLang="zh-CN"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3"/>
          <p:cNvSpPr>
            <a:spLocks noGrp="1"/>
          </p:cNvSpPr>
          <p:nvPr>
            <p:ph idx="1"/>
          </p:nvPr>
        </p:nvSpPr>
        <p:spPr/>
        <p:txBody>
          <a:bodyPr wrap="square" lIns="68591" tIns="34295" rIns="68591" bIns="34295" anchor="t" anchorCtr="0"/>
          <a:lstStyle>
            <a:lvl1pPr marL="0" lvl="0" indent="0" algn="ctr">
              <a:buClrTx/>
              <a:buSzTx/>
              <a:buFontTx/>
              <a:defRPr/>
            </a:lvl1pPr>
            <a:lvl2pPr marL="457200" lvl="1" indent="-114300" algn="ctr">
              <a:buClrTx/>
              <a:buSzTx/>
              <a:buFontTx/>
              <a:defRPr/>
            </a:lvl2pPr>
            <a:lvl3pPr marL="914400" lvl="2" indent="-228600" algn="ctr">
              <a:buClrTx/>
              <a:buSzTx/>
              <a:buFontTx/>
              <a:defRPr/>
            </a:lvl3pPr>
            <a:lvl4pPr marL="1371600" lvl="3" indent="-342900" algn="ctr">
              <a:buClrTx/>
              <a:buSzTx/>
              <a:buFontTx/>
              <a:defRPr/>
            </a:lvl4pPr>
            <a:lvl5pPr marL="1828800" lvl="4" indent="-457200" algn="ctr">
              <a:buClrTx/>
              <a:buSzTx/>
              <a:buFontTx/>
              <a:defRPr/>
            </a:lvl5pPr>
          </a:lstStyle>
          <a:p>
            <a:pPr marL="0" lvl="0" indent="0" algn="ctr">
              <a:lnSpc>
                <a:spcPct val="150000"/>
              </a:lnSpc>
              <a:buClrTx/>
              <a:buSzTx/>
              <a:buFontTx/>
              <a:buNone/>
            </a:pPr>
            <a:r>
              <a:rPr lang="zh-CN" altLang="en-US" sz="2000" dirty="0"/>
              <a:t>本章主要内容</a:t>
            </a:r>
            <a:endParaRPr lang="zh-CN" altLang="en-US" dirty="0"/>
          </a:p>
          <a:p>
            <a:pPr marL="0" lvl="0" indent="0" algn="l">
              <a:lnSpc>
                <a:spcPct val="150000"/>
              </a:lnSpc>
              <a:buClr>
                <a:srgbClr val="C00000"/>
              </a:buClr>
              <a:buSzTx/>
              <a:buFont typeface="Wingdings" panose="05000000000000000000" pitchFamily="2" charset="2"/>
              <a:buChar char="Ø"/>
            </a:pPr>
            <a:r>
              <a:rPr lang="en-US" altLang="zh-CN" sz="1800" b="1" dirty="0"/>
              <a:t> </a:t>
            </a:r>
            <a:r>
              <a:rPr lang="zh-CN" altLang="en-US" sz="1800" b="1" dirty="0"/>
              <a:t>接口的基本任务及接口技术发展概况</a:t>
            </a:r>
            <a:endParaRPr lang="zh-CN" altLang="en-US" sz="1800" b="1" dirty="0"/>
          </a:p>
          <a:p>
            <a:pPr marL="0" lvl="0" indent="0" algn="l">
              <a:lnSpc>
                <a:spcPct val="150000"/>
              </a:lnSpc>
              <a:buClr>
                <a:srgbClr val="C00000"/>
              </a:buClr>
              <a:buSzTx/>
              <a:buFont typeface="Wingdings" panose="05000000000000000000" pitchFamily="2" charset="2"/>
              <a:buChar char="Ø"/>
            </a:pPr>
            <a:r>
              <a:rPr lang="zh-CN" altLang="en-US" sz="1800" b="1" dirty="0"/>
              <a:t> 接口分层次概念</a:t>
            </a:r>
            <a:endParaRPr lang="zh-CN" altLang="en-US" sz="1800" dirty="0"/>
          </a:p>
          <a:p>
            <a:pPr marL="0" lvl="0" indent="0" algn="l">
              <a:lnSpc>
                <a:spcPct val="150000"/>
              </a:lnSpc>
              <a:buClr>
                <a:srgbClr val="C00000"/>
              </a:buClr>
              <a:buSzTx/>
              <a:buFont typeface="Wingdings" panose="05000000000000000000" pitchFamily="2" charset="2"/>
              <a:buChar char="Ø"/>
            </a:pPr>
            <a:r>
              <a:rPr lang="zh-CN" altLang="en-US" sz="1800" dirty="0"/>
              <a:t> 设备接口电路的功能与组成</a:t>
            </a:r>
            <a:endParaRPr lang="zh-CN" altLang="en-US" sz="1800" dirty="0"/>
          </a:p>
          <a:p>
            <a:pPr marL="0" lvl="0" indent="0" algn="l">
              <a:lnSpc>
                <a:spcPct val="150000"/>
              </a:lnSpc>
              <a:buClr>
                <a:srgbClr val="C00000"/>
              </a:buClr>
              <a:buSzTx/>
              <a:buFont typeface="Wingdings" panose="05000000000000000000" pitchFamily="2" charset="2"/>
              <a:buChar char="Ø"/>
            </a:pPr>
            <a:r>
              <a:rPr lang="zh-CN" altLang="en-US" sz="1800" dirty="0"/>
              <a:t> 分析与设计设备接口电路的基本方法</a:t>
            </a:r>
            <a:endParaRPr lang="zh-CN" altLang="en-US" sz="1800" dirty="0"/>
          </a:p>
          <a:p>
            <a:pPr marL="0" lvl="0" indent="0" algn="l">
              <a:lnSpc>
                <a:spcPct val="150000"/>
              </a:lnSpc>
              <a:buClr>
                <a:srgbClr val="C00000"/>
              </a:buClr>
              <a:buSzTx/>
              <a:buFont typeface="Wingdings" panose="05000000000000000000" pitchFamily="2" charset="2"/>
              <a:buChar char="Ø"/>
            </a:pPr>
            <a:r>
              <a:rPr lang="zh-CN" altLang="en-US" sz="1800" dirty="0"/>
              <a:t> 设备接口电路设计的解决方案</a:t>
            </a:r>
            <a:endParaRPr lang="zh-CN" altLang="en-US" sz="1800" dirty="0"/>
          </a:p>
          <a:p>
            <a:pPr marL="0" lvl="0" indent="0" algn="l">
              <a:lnSpc>
                <a:spcPct val="100000"/>
              </a:lnSpc>
              <a:buClr>
                <a:srgbClr val="C00000"/>
              </a:buClr>
              <a:buSzTx/>
              <a:buFont typeface="Wingdings" panose="05000000000000000000" pitchFamily="2" charset="2"/>
              <a:buChar char="Ø"/>
            </a:pPr>
            <a:endParaRPr lang="zh-CN" altLang="en-US" sz="1800" dirty="0"/>
          </a:p>
        </p:txBody>
      </p:sp>
      <p:sp>
        <p:nvSpPr>
          <p:cNvPr id="2" name="标题 1"/>
          <p:cNvSpPr/>
          <p:nvPr>
            <p:ph type="title"/>
          </p:nvPr>
        </p:nvSpPr>
        <p:spPr/>
        <p:txBody>
          <a:bodyPr/>
          <a:p>
            <a:r>
              <a:rPr lang="zh-CN" altLang="en-US"/>
              <a:t>第</a:t>
            </a:r>
            <a:r>
              <a:rPr lang="en-US" altLang="zh-CN"/>
              <a:t>1</a:t>
            </a:r>
            <a:r>
              <a:rPr lang="zh-CN" altLang="en-US"/>
              <a:t>章</a:t>
            </a:r>
            <a:r>
              <a:rPr lang="en-US" altLang="zh-CN"/>
              <a:t> </a:t>
            </a:r>
            <a:r>
              <a:rPr lang="zh-CN" altLang="en-US"/>
              <a:t>概论</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1.4 接口电路设计的解决方案</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100" b="0" i="0" u="none" strike="noStrike" kern="1200" cap="none" spc="0" normalizeH="0" baseline="0" noProof="1" dirty="0">
                <a:solidFill>
                  <a:schemeClr val="tx1"/>
                </a:solidFill>
                <a:latin typeface="+mn-lt"/>
                <a:ea typeface="+mn-ea"/>
                <a:cs typeface="+mn-cs"/>
              </a:rPr>
              <a:t>1.4.1 </a:t>
            </a:r>
            <a:r>
              <a:rPr kumimoji="0" lang="zh-CN" altLang="en-US" sz="2100" b="0" i="0" u="none" strike="noStrike" kern="1200" cap="none" spc="0" normalizeH="0" baseline="0" noProof="1" dirty="0">
                <a:solidFill>
                  <a:schemeClr val="tx1"/>
                </a:solidFill>
                <a:latin typeface="+mn-lt"/>
                <a:ea typeface="+mn-ea"/>
                <a:cs typeface="+mn-cs"/>
              </a:rPr>
              <a:t>接口电路的配置方式</a:t>
            </a:r>
            <a:endParaRPr kumimoji="0" lang="zh-CN" altLang="en-US" sz="2100" b="0" i="0" u="none" strike="noStrike" kern="1200" cap="none" spc="0" normalizeH="0" baseline="0" noProof="1" dirty="0">
              <a:solidFill>
                <a:schemeClr val="tx1"/>
              </a:solidFill>
              <a:latin typeface="+mn-lt"/>
              <a:ea typeface="+mn-ea"/>
              <a:cs typeface="+mn-cs"/>
            </a:endParaRPr>
          </a:p>
          <a:p>
            <a:pPr marL="457200" marR="0" lvl="1" indent="0" algn="l" defTabSz="914400" rtl="0" eaLnBrk="1" fontAlgn="base" latinLnBrk="0" hangingPunct="1">
              <a:lnSpc>
                <a:spcPct val="15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Times New Roman" panose="02020603050405020304" pitchFamily="2" charset="0"/>
                <a:ea typeface="+mn-ea"/>
                <a:cs typeface="+mn-cs"/>
              </a:rPr>
              <a:t>接口电路的配置方式，是指把接口电路安排在微机系统的什么地方，有外置式与内嵌式之分。</a:t>
            </a:r>
            <a:endParaRPr kumimoji="0" lang="zh-CN" altLang="en-US" sz="1800" b="0" i="0" u="none" strike="noStrike" kern="1200" cap="none" spc="0" normalizeH="0" baseline="0" noProof="1" dirty="0">
              <a:solidFill>
                <a:schemeClr val="tx1"/>
              </a:solidFill>
              <a:latin typeface="Times New Roman" panose="02020603050405020304" pitchFamily="2" charset="0"/>
              <a:ea typeface="+mn-ea"/>
              <a:cs typeface="+mn-cs"/>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外置式接口电路</a:t>
            </a:r>
            <a:endParaRPr kumimoji="0" lang="zh-CN" altLang="en-US" sz="1800" b="1" i="0" u="none" strike="noStrike" kern="1200" cap="none" spc="0" normalizeH="0" baseline="0" noProof="1" dirty="0">
              <a:solidFill>
                <a:schemeClr val="tx1"/>
              </a:solidFill>
              <a:latin typeface="宋体" panose="02010600030101010101" pitchFamily="2" charset="-122"/>
              <a:ea typeface="+mn-ea"/>
              <a:cs typeface="+mn-cs"/>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500" b="0" i="0" u="none" strike="noStrike" kern="1200" cap="none" spc="0" normalizeH="0" baseline="0" noProof="1" dirty="0">
                <a:solidFill>
                  <a:schemeClr val="tx1"/>
                </a:solidFill>
                <a:latin typeface="宋体" panose="02010600030101010101" pitchFamily="2" charset="-122"/>
                <a:ea typeface="+mn-ea"/>
                <a:cs typeface="+mn-cs"/>
              </a:rPr>
              <a:t>外置式接口电路是把接口电路分立出来，作为独立的电路，放在微处理器芯片之外，形成各种外围接口芯片和外围支持芯片。</a:t>
            </a:r>
            <a:endParaRPr kumimoji="0" lang="zh-CN" altLang="en-US" sz="1500" b="0" i="0" u="none" strike="noStrike" kern="1200" cap="none" spc="0" normalizeH="0" baseline="0" noProof="1" dirty="0">
              <a:solidFill>
                <a:schemeClr val="tx1"/>
              </a:solidFill>
              <a:latin typeface="宋体" panose="02010600030101010101" pitchFamily="2" charset="-122"/>
              <a:ea typeface="+mn-ea"/>
              <a:cs typeface="+mn-cs"/>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500" b="0" i="0" u="none" strike="noStrike" kern="1200" cap="none" spc="0" normalizeH="0" baseline="0" noProof="1" dirty="0">
                <a:solidFill>
                  <a:schemeClr val="tx1"/>
                </a:solidFill>
                <a:latin typeface="宋体" panose="02010600030101010101" pitchFamily="2" charset="-122"/>
                <a:ea typeface="+mn-ea"/>
                <a:cs typeface="+mn-cs"/>
              </a:rPr>
              <a:t>例如：</a:t>
            </a:r>
            <a:r>
              <a:rPr kumimoji="0" lang="en-US" altLang="zh-CN" sz="1500" b="0" i="0" u="none" strike="noStrike" kern="1200" cap="none" spc="0" normalizeH="0" baseline="0" noProof="1" dirty="0">
                <a:solidFill>
                  <a:schemeClr val="tx1"/>
                </a:solidFill>
                <a:latin typeface="宋体" panose="02010600030101010101" pitchFamily="2" charset="-122"/>
                <a:ea typeface="+mn-ea"/>
                <a:cs typeface="+mn-cs"/>
              </a:rPr>
              <a:t>X86</a:t>
            </a:r>
            <a:r>
              <a:rPr kumimoji="0" lang="zh-CN" altLang="en-US" sz="1500" b="0" i="0" u="none" strike="noStrike" kern="1200" cap="none" spc="0" normalizeH="0" baseline="0" noProof="1" dirty="0">
                <a:solidFill>
                  <a:schemeClr val="tx1"/>
                </a:solidFill>
                <a:latin typeface="宋体" panose="02010600030101010101" pitchFamily="2" charset="-122"/>
                <a:ea typeface="+mn-ea"/>
                <a:cs typeface="+mn-cs"/>
              </a:rPr>
              <a:t>微机中的并行接口芯片、串行接口芯片、定时与计数器芯片、中断控制器芯片等。</a:t>
            </a:r>
            <a:endParaRPr kumimoji="0" lang="zh-CN" altLang="en-US" sz="1500" b="0" i="0" u="none" strike="noStrike" kern="1200" cap="none" spc="0" normalizeH="0" baseline="0" noProof="1" dirty="0">
              <a:solidFill>
                <a:schemeClr val="tx1"/>
              </a:solidFill>
              <a:latin typeface="宋体" panose="02010600030101010101" pitchFamily="2" charset="-122"/>
              <a:ea typeface="+mn-ea"/>
              <a:cs typeface="+mn-cs"/>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500" b="0" i="0" u="none" strike="noStrike" kern="1200" cap="none" spc="0" normalizeH="0" baseline="0" noProof="1" dirty="0">
                <a:solidFill>
                  <a:schemeClr val="tx1"/>
                </a:solidFill>
                <a:latin typeface="宋体" panose="02010600030101010101" pitchFamily="2" charset="-122"/>
                <a:ea typeface="+mn-ea"/>
                <a:cs typeface="+mn-cs"/>
              </a:rPr>
              <a:t>使用时通过总线与CPU进行连接，一般多在</a:t>
            </a:r>
            <a:r>
              <a:rPr kumimoji="0" lang="zh-CN" altLang="en-US" sz="1500" b="1" i="0" u="none" strike="noStrike" kern="1200" cap="none" spc="0" normalizeH="0" baseline="0" noProof="1" dirty="0">
                <a:solidFill>
                  <a:srgbClr val="FF0000"/>
                </a:solidFill>
                <a:latin typeface="宋体" panose="02010600030101010101" pitchFamily="2" charset="-122"/>
                <a:ea typeface="+mn-ea"/>
                <a:cs typeface="+mn-cs"/>
              </a:rPr>
              <a:t>台式微机</a:t>
            </a:r>
            <a:r>
              <a:rPr kumimoji="0" lang="zh-CN" altLang="en-US" sz="1500" i="0" u="none" strike="noStrike" kern="1200" cap="none" spc="0" normalizeH="0" baseline="0" noProof="1" dirty="0">
                <a:solidFill>
                  <a:schemeClr val="tx1"/>
                </a:solidFill>
                <a:latin typeface="宋体" panose="02010600030101010101" pitchFamily="2" charset="-122"/>
                <a:ea typeface="+mn-ea"/>
                <a:cs typeface="+mn-cs"/>
              </a:rPr>
              <a:t>(PC机)</a:t>
            </a:r>
            <a:r>
              <a:rPr kumimoji="0" lang="zh-CN" altLang="en-US" sz="1500" b="0" i="0" u="none" strike="noStrike" kern="1200" cap="none" spc="0" normalizeH="0" baseline="0" noProof="1" dirty="0">
                <a:solidFill>
                  <a:schemeClr val="tx1"/>
                </a:solidFill>
                <a:latin typeface="宋体" panose="02010600030101010101" pitchFamily="2" charset="-122"/>
                <a:ea typeface="+mn-ea"/>
                <a:cs typeface="+mn-cs"/>
              </a:rPr>
              <a:t>中采用。</a:t>
            </a:r>
            <a:endParaRPr kumimoji="0" lang="zh-CN" altLang="en-US" sz="1500" b="0" i="0" u="none" strike="noStrike" kern="1200" cap="none" spc="0" normalizeH="0" baseline="0" noProof="1" dirty="0">
              <a:solidFill>
                <a:schemeClr val="tx1"/>
              </a:solidFill>
              <a:latin typeface="宋体" panose="02010600030101010101" pitchFamily="2" charset="-122"/>
              <a:ea typeface="+mn-ea"/>
              <a:cs typeface="+mn-cs"/>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1.4 接口电路设计的解决方案</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100" b="0" i="0" u="none" strike="noStrike" kern="1200" cap="none" spc="0" normalizeH="0" baseline="0" noProof="1" dirty="0">
                <a:solidFill>
                  <a:schemeClr val="tx1"/>
                </a:solidFill>
                <a:latin typeface="+mn-lt"/>
                <a:ea typeface="+mn-ea"/>
                <a:cs typeface="+mn-cs"/>
              </a:rPr>
              <a:t>1.4.1 </a:t>
            </a:r>
            <a:r>
              <a:rPr kumimoji="0" lang="zh-CN" altLang="en-US" sz="2100" b="0" i="0" u="none" strike="noStrike" kern="1200" cap="none" spc="0" normalizeH="0" baseline="0" noProof="1" dirty="0">
                <a:solidFill>
                  <a:schemeClr val="tx1"/>
                </a:solidFill>
                <a:latin typeface="+mn-lt"/>
                <a:ea typeface="+mn-ea"/>
                <a:cs typeface="+mn-cs"/>
              </a:rPr>
              <a:t>接口电路的配置方式</a:t>
            </a:r>
            <a:endParaRPr kumimoji="0" lang="zh-CN" altLang="en-US" sz="1800" b="0" i="0" u="none" strike="noStrike" kern="1200" cap="none" spc="0" normalizeH="0" baseline="0" noProof="1" dirty="0">
              <a:solidFill>
                <a:schemeClr val="tx1"/>
              </a:solidFill>
              <a:latin typeface="Times New Roman" panose="02020603050405020304" pitchFamily="2" charset="0"/>
              <a:ea typeface="+mn-ea"/>
              <a:cs typeface="+mn-cs"/>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内置式接口电路</a:t>
            </a:r>
            <a:endParaRPr kumimoji="0" lang="zh-CN" altLang="en-US" sz="1800" b="1" i="0" u="none" strike="noStrike" kern="1200" cap="none" spc="0" normalizeH="0" baseline="0" noProof="1" dirty="0">
              <a:solidFill>
                <a:schemeClr val="tx1"/>
              </a:solidFill>
              <a:latin typeface="宋体" panose="02010600030101010101" pitchFamily="2" charset="-122"/>
              <a:ea typeface="+mn-ea"/>
              <a:cs typeface="+mn-cs"/>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rPr>
              <a:t>内置式接口电路是把接口电路当做一个接口功能模块与微处理器放在同一芯片中。</a:t>
            </a:r>
            <a:endPar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rPr>
              <a:t>例如：</a:t>
            </a:r>
            <a:r>
              <a:rPr kumimoji="0" lang="zh-CN" altLang="en-US" sz="1500" b="1" i="0" u="none" strike="noStrike" kern="1200" cap="none" spc="0" normalizeH="0" baseline="0" noProof="1" dirty="0">
                <a:solidFill>
                  <a:srgbClr val="FF0000"/>
                </a:solidFill>
                <a:latin typeface="Times New Roman" panose="02020603050405020304" pitchFamily="2" charset="0"/>
                <a:ea typeface="+mn-ea"/>
                <a:cs typeface="+mn-cs"/>
              </a:rPr>
              <a:t>嵌入式微机</a:t>
            </a: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rPr>
              <a:t>和</a:t>
            </a:r>
            <a:r>
              <a:rPr kumimoji="0" lang="zh-CN" altLang="en-US" sz="1500" b="1" i="0" u="none" strike="noStrike" kern="1200" cap="none" spc="0" normalizeH="0" baseline="0" noProof="1" dirty="0">
                <a:solidFill>
                  <a:srgbClr val="FF0000"/>
                </a:solidFill>
                <a:latin typeface="Times New Roman" panose="02020603050405020304" pitchFamily="2" charset="0"/>
                <a:ea typeface="+mn-ea"/>
                <a:cs typeface="+mn-cs"/>
              </a:rPr>
              <a:t>单片机</a:t>
            </a: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rPr>
              <a:t>内部包含的并行接口模块、串行接口模块、定时/计数器模块、中断控制器模块等。</a:t>
            </a:r>
            <a:endPar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rPr>
              <a:t>由于接口模块与微处理器同在一个芯片内部，CPU与I/O设备之间的接口电路基本结构是一组核心寄存器，CPU通过读写这些寄存器来与设备通信，在外部只需与I/O设备连接。</a:t>
            </a:r>
            <a:endPar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1.4 接口电路设计的解决方案</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100" b="0" i="0" u="none" strike="noStrike" kern="1200" cap="none" spc="0" normalizeH="0" baseline="0" noProof="1" dirty="0">
                <a:solidFill>
                  <a:schemeClr val="tx1"/>
                </a:solidFill>
                <a:latin typeface="+mn-lt"/>
                <a:ea typeface="+mn-ea"/>
                <a:cs typeface="+mn-cs"/>
              </a:rPr>
              <a:t>1.4.2 </a:t>
            </a:r>
            <a:r>
              <a:rPr kumimoji="0" lang="zh-CN" altLang="en-US" sz="2100" b="0" i="0" u="none" strike="noStrike" kern="1200" cap="none" spc="0" normalizeH="0" baseline="0" noProof="1" dirty="0">
                <a:solidFill>
                  <a:schemeClr val="tx1"/>
                </a:solidFill>
                <a:latin typeface="+mn-lt"/>
                <a:ea typeface="+mn-ea"/>
                <a:cs typeface="+mn-cs"/>
              </a:rPr>
              <a:t>接口电路的选择</a:t>
            </a:r>
            <a:endParaRPr kumimoji="0" lang="zh-CN" altLang="en-US" sz="2100" b="0" i="0" u="none" strike="noStrike" kern="1200" cap="none" spc="0" normalizeH="0" baseline="0" noProof="1" dirty="0">
              <a:solidFill>
                <a:schemeClr val="tx1"/>
              </a:solidFill>
              <a:latin typeface="+mn-lt"/>
              <a:ea typeface="+mn-ea"/>
              <a:cs typeface="+mn-cs"/>
            </a:endParaRPr>
          </a:p>
          <a:p>
            <a:pPr marL="457200" marR="0" lvl="1" indent="0" algn="l" defTabSz="914400" rtl="0" eaLnBrk="1" fontAlgn="base" latinLnBrk="0" hangingPunct="1">
              <a:lnSpc>
                <a:spcPct val="15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Times New Roman" panose="02020603050405020304" pitchFamily="2" charset="0"/>
                <a:ea typeface="+mn-ea"/>
                <a:cs typeface="+mn-cs"/>
              </a:rPr>
              <a:t>根据接口电路所担负任务的复杂程度不同，搭建接口电路的元器件有多种选择，可采用一般的IC电路、可编程的通用/专用接口芯片、可编程的逻辑阵列器件或</a:t>
            </a:r>
            <a:r>
              <a:rPr kumimoji="0" lang="en-US" altLang="zh-CN" sz="1800" b="0" i="0" u="none" strike="noStrike" kern="1200" cap="none" spc="0" normalizeH="0" baseline="0" noProof="1" dirty="0">
                <a:solidFill>
                  <a:schemeClr val="tx1"/>
                </a:solidFill>
                <a:latin typeface="Times New Roman" panose="02020603050405020304" pitchFamily="2" charset="0"/>
                <a:ea typeface="+mn-ea"/>
                <a:cs typeface="+mn-cs"/>
              </a:rPr>
              <a:t>IP</a:t>
            </a:r>
            <a:r>
              <a:rPr kumimoji="0" lang="zh-CN" altLang="en-US" sz="1800" b="0" i="0" u="none" strike="noStrike" kern="1200" cap="none" spc="0" normalizeH="0" baseline="0" noProof="1" dirty="0">
                <a:solidFill>
                  <a:schemeClr val="tx1"/>
                </a:solidFill>
                <a:latin typeface="Times New Roman" panose="02020603050405020304" pitchFamily="2" charset="0"/>
                <a:ea typeface="+mn-ea"/>
                <a:cs typeface="+mn-cs"/>
              </a:rPr>
              <a:t>模块。</a:t>
            </a:r>
            <a:endParaRPr kumimoji="0" lang="zh-CN" altLang="en-US" sz="1800" b="0" i="0" u="none" strike="noStrike" kern="1200" cap="none" spc="0" normalizeH="0" baseline="0" noProof="1" dirty="0">
              <a:solidFill>
                <a:schemeClr val="tx1"/>
              </a:solidFill>
              <a:latin typeface="Times New Roman" panose="02020603050405020304" pitchFamily="2" charset="0"/>
              <a:ea typeface="+mn-ea"/>
              <a:cs typeface="+mn-cs"/>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kumimoji="0" lang="zh-CN" altLang="en-US" sz="1800" b="1" i="0" u="none" strike="noStrike" kern="1200" cap="none" spc="0" normalizeH="0" baseline="0" noProof="1" dirty="0">
                <a:solidFill>
                  <a:schemeClr val="tx1"/>
                </a:solidFill>
                <a:latin typeface="Times New Roman" panose="02020603050405020304" pitchFamily="2" charset="0"/>
                <a:ea typeface="+mn-ea"/>
                <a:cs typeface="+mn-cs"/>
              </a:rPr>
              <a:t>一般的</a:t>
            </a:r>
            <a:r>
              <a:rPr kumimoji="0" lang="en-US" altLang="zh-CN" sz="1800" b="1" i="0" u="none" strike="noStrike" kern="1200" cap="none" spc="0" normalizeH="0" baseline="0" noProof="1" dirty="0">
                <a:solidFill>
                  <a:schemeClr val="tx1"/>
                </a:solidFill>
                <a:latin typeface="Times New Roman" panose="02020603050405020304" pitchFamily="2" charset="0"/>
                <a:ea typeface="+mn-ea"/>
                <a:cs typeface="+mn-cs"/>
              </a:rPr>
              <a:t>IC</a:t>
            </a:r>
            <a:r>
              <a:rPr kumimoji="0" lang="zh-CN" altLang="en-US" sz="1800" b="1" i="0" u="none" strike="noStrike" kern="1200" cap="none" spc="0" normalizeH="0" baseline="0" noProof="1" dirty="0">
                <a:solidFill>
                  <a:schemeClr val="tx1"/>
                </a:solidFill>
                <a:latin typeface="Times New Roman" panose="02020603050405020304" pitchFamily="2" charset="0"/>
                <a:ea typeface="+mn-ea"/>
                <a:cs typeface="+mn-cs"/>
              </a:rPr>
              <a:t>芯片</a:t>
            </a:r>
            <a:endParaRPr kumimoji="0" lang="zh-CN" altLang="en-US" sz="1800" b="1" i="0" u="none" strike="noStrike" kern="1200" cap="none" spc="0" normalizeH="0" baseline="0" noProof="1" dirty="0">
              <a:solidFill>
                <a:schemeClr val="tx1"/>
              </a:solidFill>
              <a:latin typeface="Times New Roman" panose="02020603050405020304" pitchFamily="2" charset="0"/>
              <a:ea typeface="+mn-ea"/>
              <a:cs typeface="+mn-cs"/>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rPr>
              <a:t>利用一般IC芯片中的三态缓冲器和锁存器即可组成简单的I/O端口。例如：采用三态缓冲器74LS244构造8位输入端口，读取DIP开关的开关状态；采用锁存器74ALS373构造8位输出端口，发出控制信号，使LED发光。</a:t>
            </a:r>
            <a:endPar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1.4 接口电路设计的解决方案</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100" b="0" i="0" u="none" strike="noStrike" kern="1200" cap="none" spc="0" normalizeH="0" baseline="0" noProof="1" dirty="0">
                <a:solidFill>
                  <a:schemeClr val="tx1"/>
                </a:solidFill>
                <a:latin typeface="+mn-lt"/>
                <a:ea typeface="+mn-ea"/>
                <a:cs typeface="+mn-cs"/>
              </a:rPr>
              <a:t>1.4.2 </a:t>
            </a:r>
            <a:r>
              <a:rPr kumimoji="0" lang="zh-CN" altLang="en-US" sz="2100" b="0" i="0" u="none" strike="noStrike" kern="1200" cap="none" spc="0" normalizeH="0" baseline="0" noProof="1" dirty="0">
                <a:solidFill>
                  <a:schemeClr val="tx1"/>
                </a:solidFill>
                <a:latin typeface="+mn-lt"/>
                <a:ea typeface="+mn-ea"/>
                <a:cs typeface="+mn-cs"/>
              </a:rPr>
              <a:t>接口电路的选择</a:t>
            </a:r>
            <a:endParaRPr kumimoji="0" lang="zh-CN" altLang="en-US" sz="1800" b="0" i="0" u="none" strike="noStrike" kern="1200" cap="none" spc="0" normalizeH="0" baseline="0" noProof="1" dirty="0">
              <a:solidFill>
                <a:schemeClr val="tx1"/>
              </a:solidFill>
              <a:latin typeface="Times New Roman" panose="02020603050405020304" pitchFamily="2" charset="0"/>
              <a:ea typeface="+mn-ea"/>
              <a:cs typeface="+mn-cs"/>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kumimoji="0" sz="1800" b="1" i="0" u="none" strike="noStrike" kern="1200" cap="none" spc="0" normalizeH="0" baseline="0" noProof="1" dirty="0">
                <a:solidFill>
                  <a:schemeClr val="tx1"/>
                </a:solidFill>
                <a:latin typeface="Times New Roman" panose="02020603050405020304" pitchFamily="2" charset="0"/>
                <a:ea typeface="+mn-ea"/>
                <a:cs typeface="+mn-cs"/>
              </a:rPr>
              <a:t>可编程通用/专用接口芯片</a:t>
            </a:r>
            <a:endParaRPr kumimoji="0" sz="1800" b="1" i="0" u="none" strike="noStrike" kern="1200" cap="none" spc="0" normalizeH="0" baseline="0" noProof="1" dirty="0">
              <a:solidFill>
                <a:schemeClr val="tx1"/>
              </a:solidFill>
              <a:latin typeface="Times New Roman" panose="02020603050405020304" pitchFamily="2" charset="0"/>
              <a:ea typeface="+mn-ea"/>
              <a:cs typeface="+mn-cs"/>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rPr>
              <a:t>可编程通用/专用接口芯片功能强、可靠性高、通用性好/针对性强，并且使用灵活方便，因此成为台式微机系统接口设计的首选。</a:t>
            </a:r>
            <a:endPar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kumimoji="0" lang="en-US" sz="1800" b="1" i="0" u="none" strike="noStrike" kern="1200" cap="none" spc="0" normalizeH="0" baseline="0" noProof="1" dirty="0">
                <a:solidFill>
                  <a:schemeClr val="tx1"/>
                </a:solidFill>
                <a:latin typeface="Times New Roman" panose="02020603050405020304" pitchFamily="2" charset="0"/>
                <a:ea typeface="+mn-ea"/>
                <a:cs typeface="+mn-cs"/>
              </a:rPr>
              <a:t>FPGA</a:t>
            </a:r>
            <a:r>
              <a:rPr kumimoji="0" lang="zh-CN" altLang="en-US" sz="1800" b="1" i="0" u="none" strike="noStrike" kern="1200" cap="none" spc="0" normalizeH="0" baseline="0" noProof="1" dirty="0">
                <a:solidFill>
                  <a:schemeClr val="tx1"/>
                </a:solidFill>
                <a:latin typeface="Times New Roman" panose="02020603050405020304" pitchFamily="2" charset="0"/>
                <a:ea typeface="+mn-ea"/>
                <a:cs typeface="+mn-cs"/>
              </a:rPr>
              <a:t>器件</a:t>
            </a:r>
            <a:endParaRPr kumimoji="0" lang="zh-CN" altLang="en-US" sz="1800" b="1" i="0" u="none" strike="noStrike" kern="1200" cap="none" spc="0" normalizeH="0" baseline="0" noProof="1" dirty="0">
              <a:solidFill>
                <a:schemeClr val="tx1"/>
              </a:solidFill>
              <a:latin typeface="Times New Roman" panose="02020603050405020304" pitchFamily="2" charset="0"/>
              <a:ea typeface="+mn-ea"/>
              <a:cs typeface="+mn-cs"/>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sym typeface="+mn-ea"/>
              </a:rPr>
              <a:t>采用FPGA/CPLD器件，利用EDA技术来设计接口，可以实现复杂的接口功能，并且可以将接口功能模块与其他应用电路集成在一起。其结构紧凑、灵活多样，可满足不同复杂度接口电路的要求，因此成为嵌入式微机系统和微控制器MCU接口设计的首选。</a:t>
            </a:r>
            <a:endPar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本章小结</a:t>
            </a:r>
            <a:endParaRPr lang="zh-CN" altLang="en-US"/>
          </a:p>
        </p:txBody>
      </p:sp>
      <p:sp>
        <p:nvSpPr>
          <p:cNvPr id="6149" name="Rectangle 3"/>
          <p:cNvSpPr>
            <a:spLocks noGrp="1"/>
          </p:cNvSpPr>
          <p:nvPr/>
        </p:nvSpPr>
        <p:spPr>
          <a:xfrm>
            <a:off x="395605" y="771525"/>
            <a:ext cx="8353425" cy="3511550"/>
          </a:xfrm>
          <a:prstGeom prst="rect">
            <a:avLst/>
          </a:prstGeom>
          <a:noFill/>
          <a:ln w="9525">
            <a:noFill/>
            <a:miter/>
          </a:ln>
        </p:spPr>
        <p:txBody>
          <a:bodyPr vert="horz" wrap="square" lIns="68591" tIns="34295" rIns="68591" bIns="34295" numCol="1" anchor="t" anchorCtr="0" compatLnSpc="1"/>
          <a:lstStyle>
            <a:lvl1pPr marL="342900" indent="-342900" algn="l" rtl="0" eaLnBrk="0" fontAlgn="base" hangingPunct="0">
              <a:spcBef>
                <a:spcPct val="20000"/>
              </a:spcBef>
              <a:spcAft>
                <a:spcPct val="0"/>
              </a:spcAft>
              <a:buClr>
                <a:srgbClr val="CC9900"/>
              </a:buClr>
              <a:buSzPct val="65000"/>
              <a:buFont typeface="Wingdings" panose="05000000000000000000" pitchFamily="2" charset="2"/>
              <a:buChar char="n"/>
              <a:defRPr sz="3200" b="1" kern="1200">
                <a:solidFill>
                  <a:srgbClr val="0000E1"/>
                </a:solidFill>
                <a:latin typeface="+mn-lt"/>
                <a:ea typeface="+mn-ea"/>
                <a:cs typeface="+mn-cs"/>
              </a:defRPr>
            </a:lvl1pPr>
            <a:lvl2pPr marL="669925" lvl="1" indent="-325755" algn="l" rtl="0" eaLnBrk="0" fontAlgn="base" hangingPunct="0">
              <a:spcBef>
                <a:spcPct val="20000"/>
              </a:spcBef>
              <a:spcAft>
                <a:spcPct val="0"/>
              </a:spcAft>
              <a:buClr>
                <a:srgbClr val="3B812F"/>
              </a:buClr>
              <a:buSzPct val="60000"/>
              <a:buFont typeface="Wingdings" panose="05000000000000000000" pitchFamily="2" charset="2"/>
              <a:buChar char="q"/>
              <a:defRPr sz="3200" b="1" kern="1200">
                <a:solidFill>
                  <a:srgbClr val="0000E1"/>
                </a:solidFill>
                <a:latin typeface="+mn-lt"/>
                <a:ea typeface="+mn-ea"/>
                <a:cs typeface="+mn-cs"/>
              </a:defRPr>
            </a:lvl2pPr>
            <a:lvl3pPr marL="1022350" lvl="2" indent="-351155" algn="l" rtl="0" eaLnBrk="0" fontAlgn="base" hangingPunct="0">
              <a:spcBef>
                <a:spcPct val="20000"/>
              </a:spcBef>
              <a:spcAft>
                <a:spcPct val="0"/>
              </a:spcAft>
              <a:buClr>
                <a:srgbClr val="CC9900"/>
              </a:buClr>
              <a:buSzPct val="65000"/>
              <a:buFont typeface="Wingdings" panose="05000000000000000000" pitchFamily="2" charset="2"/>
              <a:buChar char="n"/>
              <a:defRPr sz="2800" b="1" kern="1200">
                <a:solidFill>
                  <a:srgbClr val="0000E1"/>
                </a:solidFill>
                <a:latin typeface="+mn-lt"/>
                <a:ea typeface="+mn-ea"/>
                <a:cs typeface="+mn-cs"/>
              </a:defRPr>
            </a:lvl3pPr>
            <a:lvl4pPr marL="1339850" lvl="3" indent="-316230" algn="l" rtl="0" eaLnBrk="0" fontAlgn="base" hangingPunct="0">
              <a:spcBef>
                <a:spcPct val="20000"/>
              </a:spcBef>
              <a:spcAft>
                <a:spcPct val="0"/>
              </a:spcAft>
              <a:buClr>
                <a:srgbClr val="3B812F"/>
              </a:buClr>
              <a:buSzPct val="70000"/>
              <a:buFont typeface="Wingdings" panose="05000000000000000000" pitchFamily="2" charset="2"/>
              <a:buChar char="q"/>
              <a:defRPr sz="2800" b="1" kern="1200">
                <a:solidFill>
                  <a:srgbClr val="0000E1"/>
                </a:solidFill>
                <a:latin typeface="+mn-lt"/>
                <a:ea typeface="+mn-ea"/>
                <a:cs typeface="+mn-cs"/>
              </a:defRPr>
            </a:lvl4pPr>
            <a:lvl5pPr marL="1681480" lvl="4" indent="-339725" algn="l" rtl="0" eaLnBrk="0" fontAlgn="base" hangingPunct="0">
              <a:spcBef>
                <a:spcPct val="20000"/>
              </a:spcBef>
              <a:spcAft>
                <a:spcPct val="0"/>
              </a:spcAft>
              <a:buClr>
                <a:srgbClr val="CC9900"/>
              </a:buClr>
              <a:buSzPct val="75000"/>
              <a:buFont typeface="Wingdings" panose="05000000000000000000" pitchFamily="2" charset="2"/>
              <a:buChar char="§"/>
              <a:defRPr sz="2800" b="1" kern="1200">
                <a:solidFill>
                  <a:srgbClr val="0000E1"/>
                </a:solidFill>
                <a:latin typeface="+mn-lt"/>
                <a:ea typeface="+mn-ea"/>
                <a:cs typeface="+mn-cs"/>
              </a:defRPr>
            </a:lvl5pPr>
            <a:lvl6pPr marL="2514600" lvl="5" indent="-228600" algn="l" defTabSz="914400" eaLnBrk="0" fontAlgn="base" latinLnBrk="0" hangingPunct="0">
              <a:spcBef>
                <a:spcPct val="20000"/>
              </a:spcBef>
              <a:spcAft>
                <a:spcPct val="0"/>
              </a:spcAft>
              <a:buClr>
                <a:srgbClr val="CC9900"/>
              </a:buClr>
              <a:buSzPct val="75000"/>
              <a:buFont typeface="Wingdings" panose="05000000000000000000" pitchFamily="2" charset="2"/>
              <a:buChar char="§"/>
              <a:defRPr sz="2800" b="1" i="0" u="none" kern="1200" baseline="0">
                <a:solidFill>
                  <a:srgbClr val="0000E1"/>
                </a:solidFill>
                <a:latin typeface="+mn-lt"/>
                <a:ea typeface="+mn-ea"/>
                <a:cs typeface="+mn-cs"/>
              </a:defRPr>
            </a:lvl6pPr>
            <a:lvl7pPr marL="2971800" lvl="6" indent="-228600" algn="l" defTabSz="914400" eaLnBrk="0" fontAlgn="base" latinLnBrk="0" hangingPunct="0">
              <a:spcBef>
                <a:spcPct val="20000"/>
              </a:spcBef>
              <a:spcAft>
                <a:spcPct val="0"/>
              </a:spcAft>
              <a:buClr>
                <a:srgbClr val="CC9900"/>
              </a:buClr>
              <a:buSzPct val="75000"/>
              <a:buFont typeface="Wingdings" panose="05000000000000000000" pitchFamily="2" charset="2"/>
              <a:buChar char="§"/>
              <a:defRPr sz="2800" b="1" i="0" u="none" kern="1200" baseline="0">
                <a:solidFill>
                  <a:srgbClr val="0000E1"/>
                </a:solidFill>
                <a:latin typeface="+mn-lt"/>
                <a:ea typeface="+mn-ea"/>
                <a:cs typeface="+mn-cs"/>
              </a:defRPr>
            </a:lvl7pPr>
            <a:lvl8pPr marL="3429000" lvl="7" indent="-228600" algn="l" defTabSz="914400" eaLnBrk="0" fontAlgn="base" latinLnBrk="0" hangingPunct="0">
              <a:spcBef>
                <a:spcPct val="20000"/>
              </a:spcBef>
              <a:spcAft>
                <a:spcPct val="0"/>
              </a:spcAft>
              <a:buClr>
                <a:srgbClr val="CC9900"/>
              </a:buClr>
              <a:buSzPct val="75000"/>
              <a:buFont typeface="Wingdings" panose="05000000000000000000" pitchFamily="2" charset="2"/>
              <a:buChar char="§"/>
              <a:defRPr sz="2800" b="1" i="0" u="none" kern="1200" baseline="0">
                <a:solidFill>
                  <a:srgbClr val="0000E1"/>
                </a:solidFill>
                <a:latin typeface="+mn-lt"/>
                <a:ea typeface="+mn-ea"/>
                <a:cs typeface="+mn-cs"/>
              </a:defRPr>
            </a:lvl8pPr>
            <a:lvl9pPr marL="3886200" lvl="8" indent="-228600" algn="l" defTabSz="914400" eaLnBrk="0" fontAlgn="base" latinLnBrk="0" hangingPunct="0">
              <a:spcBef>
                <a:spcPct val="20000"/>
              </a:spcBef>
              <a:spcAft>
                <a:spcPct val="0"/>
              </a:spcAft>
              <a:buClr>
                <a:srgbClr val="CC9900"/>
              </a:buClr>
              <a:buSzPct val="75000"/>
              <a:buFont typeface="Wingdings" panose="05000000000000000000" pitchFamily="2" charset="2"/>
              <a:buChar char="§"/>
              <a:defRPr sz="2800" b="1" i="0" u="none" kern="1200" baseline="0">
                <a:solidFill>
                  <a:srgbClr val="0000E1"/>
                </a:solidFill>
                <a:latin typeface="+mn-lt"/>
                <a:ea typeface="+mn-ea"/>
                <a:cs typeface="+mn-cs"/>
              </a:defRPr>
            </a:lvl9pPr>
          </a:lstStyle>
          <a:p>
            <a:pPr marL="1905" marR="0" lvl="0" indent="-1905" algn="ctr"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r>
              <a:rPr kumimoji="0" lang="zh-CN" altLang="en-US" sz="200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rPr>
              <a:t>通过本章学习，要重点了解以下几个知识点。</a:t>
            </a:r>
            <a:r>
              <a:rPr kumimoji="0" lang="en-US" altLang="x-none" sz="200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00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fontAlgn="base" latinLnBrk="0" hangingPunct="1">
              <a:lnSpc>
                <a:spcPct val="150000"/>
              </a:lnSpc>
              <a:spcBef>
                <a:spcPts val="300"/>
              </a:spcBef>
              <a:spcAft>
                <a:spcPct val="0"/>
              </a:spcAft>
              <a:buClr>
                <a:srgbClr val="C00000"/>
              </a:buClr>
              <a:buSzPct val="100000"/>
              <a:buFont typeface="Wingdings" panose="05000000000000000000" charset="0"/>
              <a:buChar char="Ø"/>
              <a:defRPr/>
            </a:pPr>
            <a:r>
              <a:rPr kumimoji="0" lang="zh-CN" altLang="en-US"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rPr>
              <a:t> 接口技术分层次概念</a:t>
            </a:r>
            <a:endParaRPr kumimoji="0" lang="zh-CN" altLang="en-US"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fontAlgn="base" latinLnBrk="0" hangingPunct="1">
              <a:lnSpc>
                <a:spcPct val="150000"/>
              </a:lnSpc>
              <a:spcBef>
                <a:spcPts val="300"/>
              </a:spcBef>
              <a:spcAft>
                <a:spcPct val="0"/>
              </a:spcAft>
              <a:buClr>
                <a:srgbClr val="C00000"/>
              </a:buClr>
              <a:buSzPct val="100000"/>
              <a:buFont typeface="Wingdings" panose="05000000000000000000" charset="0"/>
              <a:buChar char="Ø"/>
              <a:defRPr/>
            </a:pPr>
            <a:r>
              <a:rPr kumimoji="0" lang="en-US" altLang="x-none"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sym typeface="+mn-ea"/>
              </a:rPr>
              <a:t> 设备接口</a:t>
            </a:r>
            <a:r>
              <a:rPr kumimoji="0" lang="zh-CN" altLang="en-US"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sym typeface="+mn-ea"/>
              </a:rPr>
              <a:t>的基本</a:t>
            </a:r>
            <a:r>
              <a:rPr kumimoji="0" lang="en-US" altLang="x-none"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sym typeface="+mn-ea"/>
              </a:rPr>
              <a:t>功能</a:t>
            </a:r>
            <a:endParaRPr kumimoji="0" lang="zh-CN" altLang="en-US"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sym typeface="+mn-ea"/>
            </a:endParaRPr>
          </a:p>
          <a:p>
            <a:pPr marR="0" lvl="0" algn="l" defTabSz="914400" rtl="0" eaLnBrk="1" fontAlgn="base" latinLnBrk="0" hangingPunct="1">
              <a:lnSpc>
                <a:spcPct val="150000"/>
              </a:lnSpc>
              <a:spcBef>
                <a:spcPts val="300"/>
              </a:spcBef>
              <a:spcAft>
                <a:spcPct val="0"/>
              </a:spcAft>
              <a:buClr>
                <a:srgbClr val="C00000"/>
              </a:buClr>
              <a:buSzPct val="100000"/>
              <a:buFont typeface="Wingdings" panose="05000000000000000000" charset="0"/>
              <a:buChar char="Ø"/>
              <a:defRPr/>
            </a:pPr>
            <a:r>
              <a:rPr kumimoji="0" lang="zh-CN" altLang="en-US"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sym typeface="+mn-ea"/>
              </a:rPr>
              <a:t> 接口电路的核心寄存器</a:t>
            </a:r>
            <a:r>
              <a:rPr kumimoji="0" lang="en-US" altLang="x-none"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sym typeface="+mn-ea"/>
              </a:rPr>
              <a:t> </a:t>
            </a:r>
            <a:r>
              <a:rPr kumimoji="0" lang="zh-CN" altLang="en-US"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fontAlgn="base" latinLnBrk="0" hangingPunct="1">
              <a:lnSpc>
                <a:spcPct val="150000"/>
              </a:lnSpc>
              <a:spcBef>
                <a:spcPts val="300"/>
              </a:spcBef>
              <a:spcAft>
                <a:spcPct val="0"/>
              </a:spcAft>
              <a:buClr>
                <a:srgbClr val="C00000"/>
              </a:buClr>
              <a:buSzPct val="100000"/>
              <a:buFont typeface="Wingdings" panose="05000000000000000000" charset="0"/>
              <a:buChar char="Ø"/>
              <a:defRPr/>
            </a:pPr>
            <a:r>
              <a:rPr kumimoji="0" lang="zh-CN" altLang="en-US"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rPr>
              <a:t> </a:t>
            </a:r>
            <a:r>
              <a:rPr kumimoji="0" lang="en-US" altLang="x-none"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sym typeface="+mn-ea"/>
              </a:rPr>
              <a:t>接口芯片</a:t>
            </a:r>
            <a:r>
              <a:rPr kumimoji="0" lang="zh-CN" altLang="en-US"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sym typeface="+mn-ea"/>
              </a:rPr>
              <a:t>或接口模块</a:t>
            </a:r>
            <a:r>
              <a:rPr kumimoji="0" lang="en-US" altLang="x-none"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sym typeface="+mn-ea"/>
              </a:rPr>
              <a:t>的编程模型方法</a:t>
            </a:r>
            <a:endParaRPr kumimoji="0" lang="zh-CN" altLang="en-US"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sym typeface="+mn-ea"/>
            </a:endParaRPr>
          </a:p>
          <a:p>
            <a:pPr marR="0" lvl="0" algn="l" defTabSz="914400" rtl="0" eaLnBrk="1" fontAlgn="base" latinLnBrk="0" hangingPunct="1">
              <a:lnSpc>
                <a:spcPct val="150000"/>
              </a:lnSpc>
              <a:spcBef>
                <a:spcPts val="300"/>
              </a:spcBef>
              <a:spcAft>
                <a:spcPct val="0"/>
              </a:spcAft>
              <a:buClr>
                <a:srgbClr val="C00000"/>
              </a:buClr>
              <a:buSzPct val="100000"/>
              <a:buFont typeface="Wingdings" panose="05000000000000000000" charset="0"/>
              <a:buChar char="Ø"/>
              <a:defRPr/>
            </a:pPr>
            <a:r>
              <a:rPr kumimoji="0" lang="zh-CN" altLang="en-US"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sym typeface="+mn-ea"/>
              </a:rPr>
              <a:t> 接口电路的配置方式</a:t>
            </a:r>
            <a:endParaRPr kumimoji="0" lang="en-US" altLang="zh-CN" sz="1650" b="0" i="0" u="none" strike="noStrike" kern="1200" cap="none" spc="0" normalizeH="0" baseline="0" noProof="1">
              <a:ln>
                <a:noFill/>
              </a:ln>
              <a:solidFill>
                <a:srgbClr val="000000">
                  <a:lumMod val="95000"/>
                  <a:lumOff val="5000"/>
                </a:srgbClr>
              </a:solidFill>
              <a:effectLst/>
              <a:uLnTx/>
              <a:uFillTx/>
              <a:latin typeface="微软雅黑" panose="020B0503020204020204" charset="-122"/>
              <a:ea typeface="微软雅黑" panose="020B0503020204020204" charset="-122"/>
              <a:cs typeface="微软雅黑" panose="020B0503020204020204" charset="-122"/>
              <a:sym typeface="+mn-ea"/>
            </a:endParaRPr>
          </a:p>
          <a:p>
            <a:pPr marL="0" marR="0" lvl="0" indent="0" algn="l" defTabSz="914400" rtl="0" eaLnBrk="1" fontAlgn="base" latinLnBrk="0" hangingPunct="1">
              <a:lnSpc>
                <a:spcPct val="150000"/>
              </a:lnSpc>
              <a:spcBef>
                <a:spcPct val="20000"/>
              </a:spcBef>
              <a:spcAft>
                <a:spcPct val="0"/>
              </a:spcAft>
              <a:buClr>
                <a:srgbClr val="C00000"/>
              </a:buClr>
              <a:buSzPct val="100000"/>
              <a:buFont typeface="Wingdings" panose="05000000000000000000" pitchFamily="2" charset="2"/>
              <a:buNone/>
              <a:defRPr/>
            </a:pPr>
            <a:endParaRPr kumimoji="0" lang="en-US" altLang="zh-CN" sz="1800" b="0" i="0" u="none" strike="noStrike" kern="1200" cap="none" spc="0" normalizeH="0" baseline="0" noProof="1">
              <a:ln>
                <a:noFill/>
              </a:ln>
              <a:solidFill>
                <a:srgbClr val="0000E1"/>
              </a:solidFill>
              <a:effectLst/>
              <a:uLnTx/>
              <a:uFillTx/>
              <a:latin typeface="微软雅黑" panose="020B0503020204020204" charset="-122"/>
              <a:ea typeface="微软雅黑" panose="020B0503020204020204" charset="-122"/>
              <a:cs typeface="微软雅黑" panose="020B0503020204020204" charset="-122"/>
              <a:sym typeface="+mn-ea"/>
            </a:endParaRPr>
          </a:p>
          <a:p>
            <a:pPr marL="0" marR="0" lvl="0" indent="0" algn="l" defTabSz="914400" rtl="0" eaLnBrk="1" fontAlgn="base" latinLnBrk="0" hangingPunct="1">
              <a:lnSpc>
                <a:spcPct val="100000"/>
              </a:lnSpc>
              <a:spcBef>
                <a:spcPct val="20000"/>
              </a:spcBef>
              <a:spcAft>
                <a:spcPct val="0"/>
              </a:spcAft>
              <a:buClr>
                <a:srgbClr val="C00000"/>
              </a:buClr>
              <a:buSzPct val="100000"/>
              <a:buFont typeface="Wingdings" panose="05000000000000000000" pitchFamily="2" charset="2"/>
              <a:buNone/>
              <a:defRPr/>
            </a:pPr>
            <a:endParaRPr kumimoji="0" lang="en-US" altLang="x-none" sz="2400" b="0" i="0" u="none" strike="noStrike" kern="1200" cap="none" spc="0" normalizeH="0" baseline="0" noProof="1">
              <a:ln>
                <a:noFill/>
              </a:ln>
              <a:solidFill>
                <a:srgbClr val="0000E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1.1 接口的基本任务与接口技术发展概况</a:t>
            </a:r>
            <a:endParaRPr lang="zh-CN" altLang="en-US"/>
          </a:p>
        </p:txBody>
      </p:sp>
      <p:sp>
        <p:nvSpPr>
          <p:cNvPr id="9218" name="内容占位符 2"/>
          <p:cNvSpPr>
            <a:spLocks noGrp="1"/>
          </p:cNvSpPr>
          <p:nvPr>
            <p:ph idx="1"/>
          </p:nvPr>
        </p:nvSpPr>
        <p:spPr>
          <a:xfrm>
            <a:off x="365760" y="707390"/>
            <a:ext cx="8465820" cy="4227830"/>
          </a:xfrm>
          <a:noFill/>
          <a:ln>
            <a:miter/>
          </a:ln>
        </p:spPr>
        <p:txBody>
          <a:bodyPr wrap="square" lIns="68591" tIns="34295" rIns="68591" bIns="34295" anchor="t"/>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100" b="0" i="0" u="none" strike="noStrike" kern="1200" cap="none" spc="0" normalizeH="0" baseline="0" noProof="1" dirty="0">
                <a:solidFill>
                  <a:schemeClr val="tx1"/>
                </a:solidFill>
                <a:latin typeface="+mn-lt"/>
                <a:ea typeface="+mn-ea"/>
                <a:cs typeface="+mn-cs"/>
              </a:rPr>
              <a:t>1.1.1 </a:t>
            </a:r>
            <a:r>
              <a:rPr kumimoji="0" lang="zh-CN" altLang="en-US" sz="2100" b="0" i="0" u="none" strike="noStrike" kern="1200" cap="none" spc="0" normalizeH="0" baseline="0" noProof="1" dirty="0">
                <a:solidFill>
                  <a:schemeClr val="tx1"/>
                </a:solidFill>
                <a:latin typeface="+mn-lt"/>
                <a:ea typeface="+mn-ea"/>
                <a:cs typeface="+mn-cs"/>
              </a:rPr>
              <a:t>接口的基本任务</a:t>
            </a:r>
            <a:endParaRPr kumimoji="0" lang="zh-CN" altLang="en-US" sz="2100" b="0" i="0" u="none" strike="noStrike" kern="1200" cap="none" spc="0" normalizeH="0" baseline="0" noProof="1" dirty="0">
              <a:solidFill>
                <a:schemeClr val="tx1"/>
              </a:solidFill>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1500" b="1" i="0" u="none" strike="noStrike" kern="1200" cap="none" spc="0" normalizeH="0" baseline="0" noProof="1" dirty="0">
                <a:solidFill>
                  <a:schemeClr val="tx1"/>
                </a:solidFill>
                <a:latin typeface="Times New Roman" panose="02020603050405020304" pitchFamily="2" charset="0"/>
                <a:ea typeface="+mn-ea"/>
                <a:cs typeface="+mn-cs"/>
                <a:sym typeface="+mn-ea"/>
              </a:rPr>
              <a:t>微机接口的基本任务有两个：</a:t>
            </a: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sym typeface="+mn-ea"/>
              </a:rPr>
              <a:t>一是实现I/O设备与总线的连接；二是连接起来以后，CPU通过接口对I/O设备进行访问，即操作或控制I/O设备。</a:t>
            </a:r>
            <a:endPar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sym typeface="+mn-ea"/>
              </a:rPr>
              <a:t>如何连接是</a:t>
            </a:r>
            <a:r>
              <a:rPr kumimoji="0" lang="zh-CN" altLang="en-US" sz="1800" b="1" i="0" u="none" strike="noStrike" kern="1200" cap="none" spc="0" normalizeH="0" baseline="0" noProof="1" dirty="0">
                <a:solidFill>
                  <a:schemeClr val="tx1"/>
                </a:solidFill>
                <a:latin typeface="Times New Roman" panose="02020603050405020304" pitchFamily="2" charset="0"/>
                <a:ea typeface="+mn-ea"/>
                <a:cs typeface="+mn-cs"/>
                <a:sym typeface="+mn-ea"/>
              </a:rPr>
              <a:t>硬件</a:t>
            </a: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sym typeface="+mn-ea"/>
              </a:rPr>
              <a:t>方面的任务，怎样访问是</a:t>
            </a:r>
            <a:r>
              <a:rPr kumimoji="0" lang="zh-CN" altLang="en-US" sz="1800" b="1" i="0" u="none" strike="noStrike" kern="1200" cap="none" spc="0" normalizeH="0" baseline="0" noProof="1" dirty="0">
                <a:solidFill>
                  <a:schemeClr val="tx1"/>
                </a:solidFill>
                <a:latin typeface="Times New Roman" panose="02020603050405020304" pitchFamily="2" charset="0"/>
                <a:ea typeface="+mn-ea"/>
                <a:cs typeface="+mn-cs"/>
                <a:sym typeface="+mn-ea"/>
              </a:rPr>
              <a:t>软件</a:t>
            </a: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sym typeface="+mn-ea"/>
              </a:rPr>
              <a:t>方面的任务。</a:t>
            </a:r>
            <a:endParaRPr kumimoji="0" lang="zh-CN" altLang="en-US" sz="1500" b="0" i="0" u="none" strike="noStrike" kern="1200" cap="none" spc="0" normalizeH="0" baseline="0" noProof="1" dirty="0">
              <a:solidFill>
                <a:srgbClr val="00B050"/>
              </a:solidFill>
              <a:latin typeface="Times New Roman" panose="02020603050405020304" pitchFamily="2"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20000"/>
              </a:spcBef>
              <a:spcAft>
                <a:spcPct val="0"/>
              </a:spcAft>
              <a:buClrTx/>
              <a:buSzTx/>
              <a:buFontTx/>
              <a:buNone/>
            </a:pPr>
            <a:r>
              <a:rPr kumimoji="0" lang="en-US" altLang="x-none" sz="2100" b="0" i="0" u="none" strike="noStrike" kern="1200" cap="none" spc="0" normalizeH="0" baseline="0" noProof="1" dirty="0">
                <a:solidFill>
                  <a:schemeClr val="tx1"/>
                </a:solidFill>
                <a:latin typeface="+mn-lt"/>
                <a:ea typeface="+mn-ea"/>
                <a:cs typeface="+mn-cs"/>
              </a:rPr>
              <a:t>1.1.2 </a:t>
            </a:r>
            <a:r>
              <a:rPr kumimoji="0" lang="zh-CN" altLang="en-US" sz="2100" b="0" i="0" u="none" strike="noStrike" kern="1200" cap="none" spc="0" normalizeH="0" baseline="0" noProof="1" dirty="0">
                <a:solidFill>
                  <a:schemeClr val="tx1"/>
                </a:solidFill>
                <a:latin typeface="+mn-lt"/>
                <a:ea typeface="+mn-ea"/>
                <a:cs typeface="+mn-cs"/>
              </a:rPr>
              <a:t>接口技术的发展概况</a:t>
            </a:r>
            <a:endParaRPr kumimoji="0" lang="zh-CN" altLang="en-US" sz="2100" b="0" i="0" u="none" strike="noStrike" kern="1200" cap="none" spc="0" normalizeH="0" baseline="0" noProof="1" dirty="0">
              <a:solidFill>
                <a:schemeClr val="tx1"/>
              </a:solidFill>
              <a:latin typeface="+mn-lt"/>
              <a:ea typeface="+mn-ea"/>
              <a:cs typeface="+mn-cs"/>
            </a:endParaRPr>
          </a:p>
          <a:p>
            <a:pPr marL="342900" marR="0" lvl="1"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sym typeface="+mn-ea"/>
              </a:rPr>
              <a:t>在早期的计算机系统中并没有设置独立的接口电路。接口经历了</a:t>
            </a:r>
            <a:r>
              <a:rPr kumimoji="0" lang="zh-CN" altLang="en-US" sz="1800" b="1" i="0" u="none" strike="noStrike" kern="1200" cap="none" spc="0" normalizeH="0" baseline="0" noProof="1" dirty="0">
                <a:solidFill>
                  <a:schemeClr val="tx1"/>
                </a:solidFill>
                <a:latin typeface="Times New Roman" panose="02020603050405020304" pitchFamily="2" charset="0"/>
                <a:ea typeface="+mn-ea"/>
                <a:cs typeface="+mn-cs"/>
                <a:sym typeface="+mn-ea"/>
              </a:rPr>
              <a:t>固定式简单接口</a:t>
            </a: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sym typeface="+mn-ea"/>
              </a:rPr>
              <a:t>、</a:t>
            </a:r>
            <a:r>
              <a:rPr kumimoji="0" lang="zh-CN" altLang="en-US" sz="1800" b="1" i="0" u="none" strike="noStrike" kern="1200" cap="none" spc="0" normalizeH="0" baseline="0" noProof="1" dirty="0">
                <a:solidFill>
                  <a:schemeClr val="tx1"/>
                </a:solidFill>
                <a:latin typeface="Times New Roman" panose="02020603050405020304" pitchFamily="2" charset="0"/>
                <a:ea typeface="+mn-ea"/>
                <a:cs typeface="+mn-cs"/>
                <a:sym typeface="+mn-ea"/>
              </a:rPr>
              <a:t>可编程复杂接口</a:t>
            </a: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sym typeface="+mn-ea"/>
              </a:rPr>
              <a:t>和</a:t>
            </a:r>
            <a:r>
              <a:rPr kumimoji="0" lang="zh-CN" altLang="en-US" sz="1800" b="1" i="0" u="none" strike="noStrike" kern="1200" cap="none" spc="0" normalizeH="0" baseline="0" noProof="1" dirty="0">
                <a:solidFill>
                  <a:schemeClr val="tx1"/>
                </a:solidFill>
                <a:latin typeface="Times New Roman" panose="02020603050405020304" pitchFamily="2" charset="0"/>
                <a:ea typeface="+mn-ea"/>
                <a:cs typeface="+mn-cs"/>
                <a:sym typeface="+mn-ea"/>
              </a:rPr>
              <a:t>智能接口</a:t>
            </a: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sym typeface="+mn-ea"/>
              </a:rPr>
              <a:t>几个发展阶段。</a:t>
            </a:r>
            <a:endPar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sym typeface="+mn-ea"/>
            </a:endParaRPr>
          </a:p>
          <a:p>
            <a:pPr marL="342900" marR="0" lvl="1"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sym typeface="+mn-ea"/>
              </a:rPr>
              <a:t>接口电路的配置形式，由采用独立接口芯片的</a:t>
            </a:r>
            <a:r>
              <a:rPr kumimoji="0" lang="zh-CN" altLang="en-US" sz="1500" b="1" i="0" u="none" strike="noStrike" kern="1200" cap="none" spc="0" normalizeH="0" baseline="0" noProof="1" dirty="0">
                <a:solidFill>
                  <a:srgbClr val="FF0000"/>
                </a:solidFill>
                <a:latin typeface="Times New Roman" panose="02020603050405020304" pitchFamily="2" charset="0"/>
                <a:ea typeface="+mn-ea"/>
                <a:cs typeface="+mn-cs"/>
                <a:sym typeface="+mn-ea"/>
              </a:rPr>
              <a:t>外置式</a:t>
            </a: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sym typeface="+mn-ea"/>
              </a:rPr>
              <a:t>接口，发展为采用接口模块的</a:t>
            </a:r>
            <a:r>
              <a:rPr kumimoji="0" lang="zh-CN" altLang="en-US" sz="1500" b="1" i="0" u="none" strike="noStrike" kern="1200" cap="none" spc="0" normalizeH="0" baseline="0" noProof="1" dirty="0">
                <a:solidFill>
                  <a:srgbClr val="FF0000"/>
                </a:solidFill>
                <a:latin typeface="Times New Roman" panose="02020603050405020304" pitchFamily="2" charset="0"/>
                <a:ea typeface="+mn-ea"/>
                <a:cs typeface="+mn-cs"/>
                <a:sym typeface="+mn-ea"/>
              </a:rPr>
              <a:t>内置式</a:t>
            </a:r>
            <a:r>
              <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sym typeface="+mn-ea"/>
              </a:rPr>
              <a:t>接口。</a:t>
            </a:r>
            <a:endParaRPr kumimoji="0" lang="zh-CN" altLang="en-US" sz="1500" b="0" i="0" u="none" strike="noStrike" kern="1200" cap="none" spc="0" normalizeH="0" baseline="0" noProof="1" dirty="0">
              <a:solidFill>
                <a:schemeClr val="tx1"/>
              </a:solidFill>
              <a:latin typeface="Times New Roman" panose="02020603050405020304" pitchFamily="2" charset="0"/>
              <a:ea typeface="+mn-ea"/>
              <a:cs typeface="+mn-cs"/>
              <a:sym typeface="+mn-ea"/>
            </a:endParaRPr>
          </a:p>
          <a:p>
            <a:pPr marL="342900" marR="0" lvl="0" indent="-34290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1.2 接口的分层次概念</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lvl="0" indent="-342900" algn="l" defTabSz="914400" rtl="0" eaLnBrk="1" fontAlgn="base" latinLnBrk="0" hangingPunct="1">
              <a:lnSpc>
                <a:spcPct val="200000"/>
              </a:lnSpc>
              <a:spcBef>
                <a:spcPct val="20000"/>
              </a:spcBef>
              <a:buClrTx/>
              <a:buSzTx/>
              <a:buFont typeface="Wingdings" panose="05000000000000000000" charset="0"/>
              <a:buChar char="Ø"/>
            </a:pPr>
            <a:r>
              <a:rPr kumimoji="0" lang="zh-CN" altLang="en-US" sz="1600" b="0" i="0" u="none" strike="noStrike" kern="1200" cap="none" spc="0" normalizeH="0" baseline="0" noProof="1" dirty="0">
                <a:solidFill>
                  <a:schemeClr val="tx1"/>
                </a:solidFill>
                <a:latin typeface="Times New Roman" panose="02020603050405020304" pitchFamily="2" charset="0"/>
                <a:cs typeface="+mn-cs"/>
                <a:sym typeface="+mn-ea"/>
              </a:rPr>
              <a:t>由于微机系统总线结构和操作系统的发展变化，使接口在完成连接、与访问设备任务时产生了与传统根本不同的处理方法，形成接口分层次的概念。</a:t>
            </a:r>
            <a:endParaRPr kumimoji="0" lang="zh-CN" altLang="en-US" sz="1600" b="0" i="0" u="none" strike="noStrike" kern="1200" cap="none" spc="0" normalizeH="0" baseline="0" noProof="1" dirty="0">
              <a:solidFill>
                <a:schemeClr val="tx1"/>
              </a:solidFill>
              <a:latin typeface="Times New Roman" panose="02020603050405020304" pitchFamily="2" charset="0"/>
              <a:cs typeface="+mn-cs"/>
              <a:sym typeface="+mn-ea"/>
            </a:endParaRPr>
          </a:p>
          <a:p>
            <a:pPr marL="342900" marR="0" lvl="0" indent="-342900" algn="l" defTabSz="914400" rtl="0" eaLnBrk="1" fontAlgn="base" latinLnBrk="0" hangingPunct="1">
              <a:lnSpc>
                <a:spcPct val="200000"/>
              </a:lnSpc>
              <a:spcBef>
                <a:spcPct val="20000"/>
              </a:spcBef>
              <a:spcAft>
                <a:spcPct val="0"/>
              </a:spcAft>
              <a:buClrTx/>
              <a:buSzTx/>
              <a:buFont typeface="Wingdings" panose="05000000000000000000" charset="0"/>
              <a:buChar char="Ø"/>
            </a:pPr>
            <a:r>
              <a:rPr lang="zh-CN" altLang="en-US" sz="1600" dirty="0">
                <a:latin typeface="Times New Roman" panose="02020603050405020304" pitchFamily="2" charset="0"/>
                <a:sym typeface="+mn-ea"/>
              </a:rPr>
              <a:t>从</a:t>
            </a:r>
            <a:r>
              <a:rPr lang="zh-CN" altLang="en-US" sz="1600" b="1" dirty="0">
                <a:solidFill>
                  <a:srgbClr val="FF0000"/>
                </a:solidFill>
                <a:latin typeface="Times New Roman" panose="02020603050405020304" pitchFamily="2" charset="0"/>
                <a:sym typeface="+mn-ea"/>
              </a:rPr>
              <a:t>应用</a:t>
            </a:r>
            <a:r>
              <a:rPr lang="zh-CN" altLang="en-US" sz="1600" dirty="0">
                <a:latin typeface="Times New Roman" panose="02020603050405020304" pitchFamily="2" charset="0"/>
                <a:sym typeface="+mn-ea"/>
              </a:rPr>
              <a:t>的角度（软件）</a:t>
            </a:r>
            <a:r>
              <a:rPr kumimoji="0" lang="zh-CN" altLang="en-US" sz="1600" b="0" i="0" u="none" strike="noStrike" kern="1200" cap="none" spc="0" normalizeH="0" baseline="0" noProof="1" dirty="0">
                <a:solidFill>
                  <a:schemeClr val="tx1"/>
                </a:solidFill>
                <a:latin typeface="Times New Roman" panose="02020603050405020304" pitchFamily="2" charset="0"/>
                <a:ea typeface="+mn-ea"/>
                <a:cs typeface="+mn-cs"/>
                <a:sym typeface="+mn-ea"/>
              </a:rPr>
              <a:t>把接口分成</a:t>
            </a:r>
            <a:r>
              <a:rPr kumimoji="0" lang="zh-CN" altLang="en-US" sz="1600" b="1" i="0" u="none" strike="noStrike" kern="1200" cap="none" spc="0" normalizeH="0" baseline="0" noProof="1" dirty="0">
                <a:solidFill>
                  <a:schemeClr val="tx1"/>
                </a:solidFill>
                <a:latin typeface="Times New Roman" panose="02020603050405020304" pitchFamily="2" charset="0"/>
                <a:ea typeface="+mn-ea"/>
                <a:cs typeface="+mn-cs"/>
                <a:sym typeface="+mn-ea"/>
              </a:rPr>
              <a:t>上层设备</a:t>
            </a:r>
            <a:r>
              <a:rPr kumimoji="0" lang="zh-CN" altLang="en-US" sz="1600" b="0" i="0" u="none" strike="noStrike" kern="1200" cap="none" spc="0" normalizeH="0" baseline="0" noProof="1" dirty="0">
                <a:solidFill>
                  <a:schemeClr val="tx1"/>
                </a:solidFill>
                <a:latin typeface="Times New Roman" panose="02020603050405020304" pitchFamily="2" charset="0"/>
                <a:ea typeface="+mn-ea"/>
                <a:cs typeface="+mn-cs"/>
                <a:sym typeface="+mn-ea"/>
              </a:rPr>
              <a:t>接口和</a:t>
            </a:r>
            <a:r>
              <a:rPr kumimoji="0" lang="zh-CN" altLang="en-US" sz="1600" b="1" i="0" u="none" strike="noStrike" kern="1200" cap="none" spc="0" normalizeH="0" baseline="0" noProof="1" dirty="0">
                <a:solidFill>
                  <a:schemeClr val="tx1"/>
                </a:solidFill>
                <a:latin typeface="Times New Roman" panose="02020603050405020304" pitchFamily="2" charset="0"/>
                <a:ea typeface="+mn-ea"/>
                <a:cs typeface="+mn-cs"/>
                <a:sym typeface="+mn-ea"/>
              </a:rPr>
              <a:t>下层总线</a:t>
            </a:r>
            <a:r>
              <a:rPr kumimoji="0" lang="zh-CN" altLang="en-US" sz="1600" b="0" i="0" u="none" strike="noStrike" kern="1200" cap="none" spc="0" normalizeH="0" baseline="0" noProof="1" dirty="0">
                <a:solidFill>
                  <a:schemeClr val="tx1"/>
                </a:solidFill>
                <a:latin typeface="Times New Roman" panose="02020603050405020304" pitchFamily="2" charset="0"/>
                <a:ea typeface="+mn-ea"/>
                <a:cs typeface="+mn-cs"/>
                <a:sym typeface="+mn-ea"/>
              </a:rPr>
              <a:t>接口两个层次。</a:t>
            </a:r>
            <a:endParaRPr kumimoji="0" lang="zh-CN" altLang="en-US" sz="1600" b="0" i="0" u="none" strike="noStrike" kern="1200" cap="none" spc="0" normalizeH="0" baseline="0" noProof="1" dirty="0">
              <a:solidFill>
                <a:schemeClr val="tx1"/>
              </a:solidFill>
              <a:latin typeface="Times New Roman" panose="02020603050405020304" pitchFamily="2" charset="0"/>
              <a:ea typeface="+mn-ea"/>
              <a:cs typeface="+mn-cs"/>
              <a:sym typeface="+mn-ea"/>
            </a:endParaRPr>
          </a:p>
          <a:p>
            <a:pPr marL="342900" marR="0" lvl="0" indent="-342900" algn="l" defTabSz="914400" rtl="0" eaLnBrk="1" fontAlgn="base" latinLnBrk="0" hangingPunct="1">
              <a:lnSpc>
                <a:spcPct val="200000"/>
              </a:lnSpc>
              <a:spcBef>
                <a:spcPct val="20000"/>
              </a:spcBef>
              <a:spcAft>
                <a:spcPct val="0"/>
              </a:spcAft>
              <a:buClrTx/>
              <a:buSzTx/>
              <a:buFont typeface="Wingdings" panose="05000000000000000000" charset="0"/>
              <a:buChar char="Ø"/>
            </a:pPr>
            <a:r>
              <a:rPr kumimoji="0" lang="zh-CN" altLang="en-US" sz="1600" b="0" i="0" u="none" strike="noStrike" kern="1200" cap="none" spc="0" normalizeH="0" baseline="0" noProof="1" dirty="0">
                <a:solidFill>
                  <a:schemeClr val="tx1"/>
                </a:solidFill>
                <a:latin typeface="Times New Roman" panose="02020603050405020304" pitchFamily="2" charset="0"/>
                <a:ea typeface="+mn-ea"/>
                <a:cs typeface="+mn-cs"/>
                <a:sym typeface="+mn-ea"/>
              </a:rPr>
              <a:t>从</a:t>
            </a:r>
            <a:r>
              <a:rPr kumimoji="0" lang="zh-CN" altLang="en-US" sz="1600" b="1" i="0" u="none" strike="noStrike" kern="1200" cap="none" spc="0" normalizeH="0" baseline="0" noProof="1" dirty="0">
                <a:solidFill>
                  <a:srgbClr val="FF0000"/>
                </a:solidFill>
                <a:latin typeface="Times New Roman" panose="02020603050405020304" pitchFamily="2" charset="0"/>
                <a:ea typeface="+mn-ea"/>
                <a:cs typeface="+mn-cs"/>
                <a:sym typeface="+mn-ea"/>
              </a:rPr>
              <a:t>设备</a:t>
            </a:r>
            <a:r>
              <a:rPr kumimoji="0" lang="zh-CN" altLang="en-US" sz="1600" b="0" i="0" u="none" strike="noStrike" kern="1200" cap="none" spc="0" normalizeH="0" baseline="0" noProof="1" dirty="0">
                <a:solidFill>
                  <a:schemeClr val="tx1"/>
                </a:solidFill>
                <a:latin typeface="Times New Roman" panose="02020603050405020304" pitchFamily="2" charset="0"/>
                <a:ea typeface="+mn-ea"/>
                <a:cs typeface="+mn-cs"/>
                <a:sym typeface="+mn-ea"/>
              </a:rPr>
              <a:t>的角度（硬件）把接口分成</a:t>
            </a:r>
            <a:r>
              <a:rPr lang="zh-CN" altLang="en-US" sz="1600" b="1" dirty="0">
                <a:latin typeface="Times New Roman" panose="02020603050405020304" pitchFamily="2" charset="0"/>
                <a:sym typeface="+mn-ea"/>
              </a:rPr>
              <a:t>上层总线</a:t>
            </a:r>
            <a:r>
              <a:rPr lang="zh-CN" altLang="en-US" sz="1600" dirty="0">
                <a:latin typeface="Times New Roman" panose="02020603050405020304" pitchFamily="2" charset="0"/>
                <a:sym typeface="+mn-ea"/>
              </a:rPr>
              <a:t>接口和</a:t>
            </a:r>
            <a:r>
              <a:rPr lang="zh-CN" altLang="en-US" sz="1600" b="1" dirty="0">
                <a:latin typeface="Times New Roman" panose="02020603050405020304" pitchFamily="2" charset="0"/>
                <a:sym typeface="+mn-ea"/>
              </a:rPr>
              <a:t>下层设备</a:t>
            </a:r>
            <a:r>
              <a:rPr lang="zh-CN" altLang="en-US" sz="1600" dirty="0">
                <a:latin typeface="Times New Roman" panose="02020603050405020304" pitchFamily="2" charset="0"/>
                <a:sym typeface="+mn-ea"/>
              </a:rPr>
              <a:t>接口两个层次。</a:t>
            </a:r>
            <a:endParaRPr kumimoji="0" lang="zh-CN" altLang="en-US" sz="1800" b="0" i="0" u="none" strike="noStrike" kern="1200" cap="none" spc="0" normalizeH="0" baseline="0" noProof="1" dirty="0">
              <a:solidFill>
                <a:schemeClr val="tx1"/>
              </a:solidFill>
              <a:latin typeface="Times New Roman" panose="02020603050405020304" pitchFamily="2" charset="0"/>
              <a:ea typeface="+mn-ea"/>
              <a:cs typeface="+mn-cs"/>
              <a:sym typeface="+mn-ea"/>
            </a:endParaRPr>
          </a:p>
          <a:p>
            <a:pPr marL="342900" marR="0" lvl="0" indent="-34290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1.2 接口的分层次概念</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100" b="0" i="0" u="none" strike="noStrike" kern="1200" cap="none" spc="0" normalizeH="0" baseline="0" noProof="1" dirty="0">
                <a:solidFill>
                  <a:schemeClr val="tx1"/>
                </a:solidFill>
                <a:latin typeface="+mn-lt"/>
                <a:ea typeface="+mn-ea"/>
                <a:cs typeface="+mn-cs"/>
              </a:rPr>
              <a:t>1.2.1 </a:t>
            </a:r>
            <a:r>
              <a:rPr kumimoji="0" lang="zh-CN" altLang="en-US" sz="2100" b="0" i="0" u="none" strike="noStrike" kern="1200" cap="none" spc="0" normalizeH="0" baseline="0" noProof="1" dirty="0">
                <a:solidFill>
                  <a:schemeClr val="tx1"/>
                </a:solidFill>
                <a:latin typeface="+mn-lt"/>
                <a:ea typeface="+mn-ea"/>
                <a:cs typeface="+mn-cs"/>
              </a:rPr>
              <a:t>硬件分层</a:t>
            </a:r>
            <a:endParaRPr kumimoji="0" lang="zh-CN" altLang="en-US" sz="2100" b="0" i="0" u="none" strike="noStrike" kern="1200" cap="none" spc="0" normalizeH="0" baseline="0" noProof="1" dirty="0">
              <a:solidFill>
                <a:schemeClr val="tx1"/>
              </a:solidFill>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1800" b="0" i="0" u="none" strike="noStrike" kern="1200" cap="none" spc="0" normalizeH="0" baseline="0" noProof="1" dirty="0">
                <a:solidFill>
                  <a:schemeClr val="tx1"/>
                </a:solidFill>
                <a:cs typeface="+mn-cs"/>
              </a:rPr>
              <a:t>现代微机采用多级总线，除了设备与用户总线之间的那一层设备接口之外，还有总线与总线的接口（总线桥）。作为连接总线与设备之间的接口就不再是单一层次的，就要分层次了。</a:t>
            </a:r>
            <a:endParaRPr kumimoji="0" lang="zh-CN" altLang="en-US" sz="1800" b="0" i="0" u="none" strike="noStrike" kern="1200" cap="none" spc="0" normalizeH="0" baseline="0" noProof="1" dirty="0">
              <a:solidFill>
                <a:schemeClr val="tx1"/>
              </a:solidFill>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1800" b="0" i="0" u="none" strike="noStrike" kern="1200" cap="none" spc="0" normalizeH="0" baseline="0" noProof="1" dirty="0">
                <a:solidFill>
                  <a:schemeClr val="tx1"/>
                </a:solidFill>
                <a:cs typeface="+mn-cs"/>
              </a:rPr>
              <a:t>设备与用户总线之间的接口称为</a:t>
            </a:r>
            <a:r>
              <a:rPr kumimoji="0" lang="zh-CN" altLang="en-US" sz="1800" b="1" i="0" u="none" strike="noStrike" kern="1200" cap="none" spc="0" normalizeH="0" baseline="0" noProof="1" dirty="0">
                <a:solidFill>
                  <a:schemeClr val="tx1"/>
                </a:solidFill>
                <a:cs typeface="+mn-cs"/>
              </a:rPr>
              <a:t>设备</a:t>
            </a:r>
            <a:r>
              <a:rPr kumimoji="0" lang="zh-CN" altLang="en-US" sz="1800" b="0" i="0" u="none" strike="noStrike" kern="1200" cap="none" spc="0" normalizeH="0" baseline="0" noProof="1" dirty="0">
                <a:solidFill>
                  <a:schemeClr val="tx1"/>
                </a:solidFill>
                <a:cs typeface="+mn-cs"/>
              </a:rPr>
              <a:t>接口（下层）；系统总线与用户总线之间的接口称为</a:t>
            </a:r>
            <a:r>
              <a:rPr kumimoji="0" lang="zh-CN" altLang="en-US" sz="1800" b="1" i="0" u="none" strike="noStrike" kern="1200" cap="none" spc="0" normalizeH="0" baseline="0" noProof="1" dirty="0">
                <a:solidFill>
                  <a:schemeClr val="tx1"/>
                </a:solidFill>
                <a:cs typeface="+mn-cs"/>
              </a:rPr>
              <a:t>总线</a:t>
            </a:r>
            <a:r>
              <a:rPr kumimoji="0" lang="zh-CN" altLang="en-US" sz="1800" b="0" i="0" u="none" strike="noStrike" kern="1200" cap="none" spc="0" normalizeH="0" baseline="0" noProof="1" dirty="0">
                <a:solidFill>
                  <a:schemeClr val="tx1"/>
                </a:solidFill>
                <a:cs typeface="+mn-cs"/>
              </a:rPr>
              <a:t>接口（上层）。与早期微机相比，现代微机的外设进入系统需要通过两级（多级）接口才行，即通过设备接口和总线接口把设备连接到微机系统。</a:t>
            </a:r>
            <a:endParaRPr kumimoji="0" lang="zh-CN" altLang="en-US" sz="1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1.2 接口的分层次概念</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100" b="0" i="0" u="none" strike="noStrike" kern="1200" cap="none" spc="0" normalizeH="0" baseline="0" noProof="1" dirty="0">
                <a:solidFill>
                  <a:schemeClr val="tx1"/>
                </a:solidFill>
                <a:latin typeface="+mn-lt"/>
                <a:ea typeface="+mn-ea"/>
                <a:cs typeface="+mn-cs"/>
              </a:rPr>
              <a:t>1.2.1 </a:t>
            </a:r>
            <a:r>
              <a:rPr kumimoji="0" lang="zh-CN" altLang="en-US" sz="2100" b="0" i="0" u="none" strike="noStrike" kern="1200" cap="none" spc="0" normalizeH="0" baseline="0" noProof="1" dirty="0">
                <a:solidFill>
                  <a:schemeClr val="tx1"/>
                </a:solidFill>
                <a:latin typeface="+mn-lt"/>
                <a:ea typeface="+mn-ea"/>
                <a:cs typeface="+mn-cs"/>
              </a:rPr>
              <a:t>硬件分层</a:t>
            </a:r>
            <a:endParaRPr kumimoji="0" lang="zh-CN" altLang="en-US" sz="2100" b="0" i="0" u="none" strike="noStrike" kern="1200" cap="none" spc="0" normalizeH="0" baseline="0" noProof="1" dirty="0">
              <a:solidFill>
                <a:schemeClr val="tx1"/>
              </a:solidFill>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7173" name="图片 -2147482609" descr="0205"/>
          <p:cNvPicPr>
            <a:picLocks noChangeAspect="1"/>
          </p:cNvPicPr>
          <p:nvPr/>
        </p:nvPicPr>
        <p:blipFill>
          <a:blip r:embed="rId1"/>
          <a:stretch>
            <a:fillRect/>
          </a:stretch>
        </p:blipFill>
        <p:spPr>
          <a:xfrm>
            <a:off x="1357313" y="1419860"/>
            <a:ext cx="6429375" cy="3305175"/>
          </a:xfrm>
          <a:prstGeom prst="rect">
            <a:avLst/>
          </a:prstGeom>
          <a:noFill/>
          <a:ln w="9525">
            <a:noFill/>
          </a:ln>
        </p:spPr>
      </p:pic>
      <p:sp>
        <p:nvSpPr>
          <p:cNvPr id="2" name="椭圆 1"/>
          <p:cNvSpPr/>
          <p:nvPr/>
        </p:nvSpPr>
        <p:spPr>
          <a:xfrm>
            <a:off x="1403350" y="3364230"/>
            <a:ext cx="6517005" cy="579755"/>
          </a:xfrm>
          <a:prstGeom prst="ellipse">
            <a:avLst/>
          </a:prstGeom>
          <a:noFill/>
          <a:ln w="1905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1.2 接口的分层次概念</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100" b="0" i="0" u="none" strike="noStrike" kern="1200" cap="none" spc="0" normalizeH="0" baseline="0" noProof="1" dirty="0">
                <a:solidFill>
                  <a:schemeClr val="tx1"/>
                </a:solidFill>
                <a:latin typeface="+mn-lt"/>
                <a:ea typeface="+mn-ea"/>
                <a:cs typeface="+mn-cs"/>
              </a:rPr>
              <a:t>1.2.2 </a:t>
            </a:r>
            <a:r>
              <a:rPr kumimoji="0" lang="zh-CN" altLang="en-US" sz="2100" b="0" i="0" u="none" strike="noStrike" kern="1200" cap="none" spc="0" normalizeH="0" baseline="0" noProof="1" dirty="0">
                <a:solidFill>
                  <a:schemeClr val="tx1"/>
                </a:solidFill>
                <a:latin typeface="+mn-lt"/>
                <a:ea typeface="+mn-ea"/>
                <a:cs typeface="+mn-cs"/>
              </a:rPr>
              <a:t>软件分层</a:t>
            </a:r>
            <a:endParaRPr kumimoji="0" lang="zh-CN" altLang="en-US" sz="2100" b="0" i="0" u="none" strike="noStrike" kern="1200" cap="none" spc="0" normalizeH="0" baseline="0" noProof="1" dirty="0">
              <a:solidFill>
                <a:schemeClr val="tx1"/>
              </a:solidFill>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sz="1800" b="0" i="0" u="none" strike="noStrike" kern="1200" cap="none" spc="0" normalizeH="0" baseline="0" noProof="1" dirty="0">
                <a:solidFill>
                  <a:schemeClr val="tx1"/>
                </a:solidFill>
                <a:cs typeface="+mn-cs"/>
              </a:rPr>
              <a:t>现代微机操作系统，由于保护机制，不允许应用程序直接访问硬件，应用程序通过调用驱动程序去访问底层硬件，作为操作设备的接口程序就不再是只有单一的应用程序了，也要分层次。</a:t>
            </a:r>
            <a:endParaRPr kumimoji="0" sz="1800" b="0" i="0" u="none" strike="noStrike" kern="1200" cap="none" spc="0" normalizeH="0" baseline="0" noProof="1" dirty="0">
              <a:solidFill>
                <a:schemeClr val="tx1"/>
              </a:solidFill>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sz="1800" b="0" i="0" u="none" strike="noStrike" kern="1200" cap="none" spc="0" normalizeH="0" baseline="0" noProof="1" dirty="0">
                <a:solidFill>
                  <a:schemeClr val="tx1"/>
                </a:solidFill>
                <a:cs typeface="+mn-cs"/>
              </a:rPr>
              <a:t>分为上层</a:t>
            </a:r>
            <a:r>
              <a:rPr kumimoji="0" sz="1800" b="1" i="0" u="none" strike="noStrike" kern="1200" cap="none" spc="0" normalizeH="0" baseline="0" noProof="1" dirty="0">
                <a:solidFill>
                  <a:schemeClr val="tx1"/>
                </a:solidFill>
                <a:cs typeface="+mn-cs"/>
              </a:rPr>
              <a:t>用户态应用</a:t>
            </a:r>
            <a:r>
              <a:rPr kumimoji="0" sz="1800" i="0" u="none" strike="noStrike" kern="1200" cap="none" spc="0" normalizeH="0" baseline="0" noProof="1" dirty="0">
                <a:solidFill>
                  <a:schemeClr val="tx1"/>
                </a:solidFill>
                <a:cs typeface="+mn-cs"/>
              </a:rPr>
              <a:t>程序</a:t>
            </a:r>
            <a:r>
              <a:rPr kumimoji="0" sz="1800" b="0" i="0" u="none" strike="noStrike" kern="1200" cap="none" spc="0" normalizeH="0" baseline="0" noProof="1" dirty="0">
                <a:solidFill>
                  <a:schemeClr val="tx1"/>
                </a:solidFill>
                <a:cs typeface="+mn-cs"/>
              </a:rPr>
              <a:t>和底层</a:t>
            </a:r>
            <a:r>
              <a:rPr kumimoji="0" sz="1800" b="1" i="0" u="none" strike="noStrike" kern="1200" cap="none" spc="0" normalizeH="0" baseline="0" noProof="1" dirty="0">
                <a:solidFill>
                  <a:schemeClr val="tx1"/>
                </a:solidFill>
                <a:cs typeface="+mn-cs"/>
              </a:rPr>
              <a:t>核心态驱动</a:t>
            </a:r>
            <a:r>
              <a:rPr kumimoji="0" sz="1800" b="0" i="0" u="none" strike="noStrike" kern="1200" cap="none" spc="0" normalizeH="0" baseline="0" noProof="1" dirty="0">
                <a:solidFill>
                  <a:schemeClr val="tx1"/>
                </a:solidFill>
                <a:cs typeface="+mn-cs"/>
              </a:rPr>
              <a:t>程序。与早期微机相比，现代微机对外设的操作与控制需要通过两层程序才行，即通过应用程序和设备驱动程序才能访问设备。</a:t>
            </a:r>
            <a:endParaRPr kumimoji="0" sz="1800" b="0" i="0" u="none" strike="noStrike" kern="1200" cap="none" spc="0" normalizeH="0" baseline="0" noProof="1" dirty="0">
              <a:solidFill>
                <a:schemeClr val="tx1"/>
              </a:solidFill>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1.2 接口的分层次概念</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100" b="0" i="0" u="none" strike="noStrike" kern="1200" cap="none" spc="0" normalizeH="0" baseline="0" noProof="1" dirty="0">
                <a:solidFill>
                  <a:schemeClr val="tx1"/>
                </a:solidFill>
                <a:latin typeface="+mn-lt"/>
                <a:ea typeface="+mn-ea"/>
                <a:cs typeface="+mn-cs"/>
              </a:rPr>
              <a:t>1.2.2 </a:t>
            </a:r>
            <a:r>
              <a:rPr kumimoji="0" lang="zh-CN" altLang="en-US" sz="2100" b="0" i="0" u="none" strike="noStrike" kern="1200" cap="none" spc="0" normalizeH="0" baseline="0" noProof="1" dirty="0">
                <a:solidFill>
                  <a:schemeClr val="tx1"/>
                </a:solidFill>
                <a:latin typeface="+mn-lt"/>
                <a:ea typeface="+mn-ea"/>
                <a:cs typeface="+mn-cs"/>
              </a:rPr>
              <a:t>软件分层</a:t>
            </a:r>
            <a:endParaRPr kumimoji="0" lang="zh-CN" altLang="en-US" sz="2100" b="0" i="0" u="none" strike="noStrike" kern="1200" cap="none" spc="0" normalizeH="0" baseline="0" noProof="1" dirty="0">
              <a:solidFill>
                <a:schemeClr val="tx1"/>
              </a:solidFill>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sz="1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9221" name="图片 1"/>
          <p:cNvPicPr>
            <a:picLocks noChangeAspect="1"/>
          </p:cNvPicPr>
          <p:nvPr/>
        </p:nvPicPr>
        <p:blipFill>
          <a:blip r:embed="rId1"/>
          <a:stretch>
            <a:fillRect/>
          </a:stretch>
        </p:blipFill>
        <p:spPr>
          <a:xfrm>
            <a:off x="1573213" y="1275398"/>
            <a:ext cx="5995987" cy="3470275"/>
          </a:xfrm>
          <a:prstGeom prst="rect">
            <a:avLst/>
          </a:prstGeom>
          <a:noFill/>
          <a:ln w="9525">
            <a:noFill/>
          </a:ln>
        </p:spPr>
      </p:pic>
      <p:sp>
        <p:nvSpPr>
          <p:cNvPr id="3" name="椭圆 2"/>
          <p:cNvSpPr/>
          <p:nvPr/>
        </p:nvSpPr>
        <p:spPr>
          <a:xfrm>
            <a:off x="2987675" y="3510915"/>
            <a:ext cx="1489710" cy="450215"/>
          </a:xfrm>
          <a:prstGeom prst="ellipse">
            <a:avLst/>
          </a:prstGeom>
          <a:noFill/>
          <a:ln w="1905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1.2 接口的分层次概念</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0" algn="l" defTabSz="914400" rtl="0" eaLnBrk="1" fontAlgn="base" latinLnBrk="0" hangingPunct="1">
              <a:lnSpc>
                <a:spcPct val="150000"/>
              </a:lnSpc>
              <a:spcBef>
                <a:spcPct val="20000"/>
              </a:spcBef>
              <a:spcAft>
                <a:spcPct val="0"/>
              </a:spcAft>
              <a:buClrTx/>
              <a:buSzTx/>
              <a:buFontTx/>
              <a:buNone/>
            </a:pPr>
            <a:r>
              <a:rPr kumimoji="0" lang="en-US" altLang="zh-CN" sz="2100" b="0" i="0" u="none" strike="noStrike" kern="1200" cap="none" spc="0" normalizeH="0" baseline="0" noProof="1" dirty="0">
                <a:solidFill>
                  <a:schemeClr val="tx1"/>
                </a:solidFill>
                <a:latin typeface="+mn-lt"/>
                <a:ea typeface="+mn-ea"/>
                <a:cs typeface="+mn-cs"/>
              </a:rPr>
              <a:t>1.2.3 </a:t>
            </a:r>
            <a:r>
              <a:rPr kumimoji="0" lang="zh-CN" altLang="en-US" sz="2100" b="0" i="0" u="none" strike="noStrike" kern="1200" cap="none" spc="0" normalizeH="0" baseline="0" noProof="1" dirty="0">
                <a:solidFill>
                  <a:schemeClr val="tx1"/>
                </a:solidFill>
                <a:latin typeface="+mn-lt"/>
                <a:ea typeface="+mn-ea"/>
                <a:cs typeface="+mn-cs"/>
              </a:rPr>
              <a:t>接口技术内容的划分</a:t>
            </a:r>
            <a:endParaRPr kumimoji="0" lang="zh-CN" altLang="en-US" sz="2100" b="0" i="0" u="none" strike="noStrike" kern="1200" cap="none" spc="0" normalizeH="0" baseline="0" noProof="1" dirty="0">
              <a:solidFill>
                <a:schemeClr val="tx1"/>
              </a:solidFill>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sz="1800" b="0" i="0" u="none" strike="noStrike" kern="1200" cap="none" spc="0" normalizeH="0" baseline="0" noProof="1" dirty="0">
                <a:solidFill>
                  <a:schemeClr val="tx1"/>
                </a:solidFill>
                <a:cs typeface="+mn-cs"/>
              </a:rPr>
              <a:t>按照接口分层次的概念，把接口技术的内容分为两部分：</a:t>
            </a:r>
            <a:endParaRPr kumimoji="0" sz="1800" b="0" i="0" u="none" strike="noStrike" kern="1200" cap="none" spc="0" normalizeH="0" baseline="0" noProof="1" dirty="0">
              <a:solidFill>
                <a:schemeClr val="tx1"/>
              </a:solidFill>
              <a:cs typeface="+mn-cs"/>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sz="1500" b="0" i="0" u="none" strike="noStrike" kern="1200" cap="none" spc="0" normalizeH="0" baseline="0" noProof="1" dirty="0">
                <a:solidFill>
                  <a:schemeClr val="tx1"/>
                </a:solidFill>
                <a:cs typeface="+mn-cs"/>
              </a:rPr>
              <a:t>一部分是接口的上层，包括</a:t>
            </a:r>
            <a:r>
              <a:rPr kumimoji="0" sz="1500" b="1" i="0" u="none" strike="noStrike" kern="1200" cap="none" spc="0" normalizeH="0" baseline="0" noProof="1" dirty="0">
                <a:solidFill>
                  <a:schemeClr val="tx1"/>
                </a:solidFill>
                <a:cs typeface="+mn-cs"/>
              </a:rPr>
              <a:t>设备接口</a:t>
            </a:r>
            <a:r>
              <a:rPr kumimoji="0" sz="1500" b="0" i="0" u="none" strike="noStrike" kern="1200" cap="none" spc="0" normalizeH="0" baseline="0" noProof="1" dirty="0">
                <a:solidFill>
                  <a:schemeClr val="tx1"/>
                </a:solidFill>
                <a:cs typeface="+mn-cs"/>
              </a:rPr>
              <a:t>及</a:t>
            </a:r>
            <a:r>
              <a:rPr kumimoji="0" sz="1500" b="1" i="0" u="none" strike="noStrike" kern="1200" cap="none" spc="0" normalizeH="0" baseline="0" noProof="1" dirty="0">
                <a:solidFill>
                  <a:schemeClr val="tx1"/>
                </a:solidFill>
                <a:cs typeface="+mn-cs"/>
              </a:rPr>
              <a:t>应用程序</a:t>
            </a:r>
            <a:r>
              <a:rPr kumimoji="0" sz="1500" b="0" i="0" u="none" strike="noStrike" kern="1200" cap="none" spc="0" normalizeH="0" baseline="0" noProof="1" dirty="0">
                <a:solidFill>
                  <a:schemeClr val="tx1"/>
                </a:solidFill>
                <a:cs typeface="+mn-cs"/>
              </a:rPr>
              <a:t>，构成接口的</a:t>
            </a:r>
            <a:r>
              <a:rPr kumimoji="0" sz="1500" b="1" i="0" u="none" strike="noStrike" kern="1200" cap="none" spc="0" normalizeH="0" baseline="0" noProof="1" dirty="0">
                <a:solidFill>
                  <a:srgbClr val="FF0000"/>
                </a:solidFill>
                <a:cs typeface="+mn-cs"/>
              </a:rPr>
              <a:t>基本</a:t>
            </a:r>
            <a:r>
              <a:rPr kumimoji="0" sz="1500" b="0" i="0" u="none" strike="noStrike" kern="1200" cap="none" spc="0" normalizeH="0" baseline="0" noProof="1" dirty="0">
                <a:solidFill>
                  <a:schemeClr val="tx1"/>
                </a:solidFill>
                <a:cs typeface="+mn-cs"/>
              </a:rPr>
              <a:t>内容；</a:t>
            </a:r>
            <a:endParaRPr kumimoji="0" sz="1500" b="0" i="0" u="none" strike="noStrike" kern="1200" cap="none" spc="0" normalizeH="0" baseline="0" noProof="1" dirty="0">
              <a:solidFill>
                <a:schemeClr val="tx1"/>
              </a:solidFill>
              <a:cs typeface="+mn-cs"/>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sz="1500" b="0" i="0" u="none" strike="noStrike" kern="1200" cap="none" spc="0" normalizeH="0" baseline="0" noProof="1" dirty="0">
                <a:solidFill>
                  <a:schemeClr val="tx1"/>
                </a:solidFill>
                <a:cs typeface="+mn-cs"/>
              </a:rPr>
              <a:t>另一部分是接口的下层，包括</a:t>
            </a:r>
            <a:r>
              <a:rPr kumimoji="0" sz="1500" b="1" i="0" u="none" strike="noStrike" kern="1200" cap="none" spc="0" normalizeH="0" baseline="0" noProof="1" dirty="0">
                <a:solidFill>
                  <a:schemeClr val="tx1"/>
                </a:solidFill>
                <a:cs typeface="+mn-cs"/>
              </a:rPr>
              <a:t>总线接口</a:t>
            </a:r>
            <a:r>
              <a:rPr kumimoji="0" sz="1500" b="0" i="0" u="none" strike="noStrike" kern="1200" cap="none" spc="0" normalizeH="0" baseline="0" noProof="1" dirty="0">
                <a:solidFill>
                  <a:schemeClr val="tx1"/>
                </a:solidFill>
                <a:cs typeface="+mn-cs"/>
              </a:rPr>
              <a:t>及</a:t>
            </a:r>
            <a:r>
              <a:rPr kumimoji="0" sz="1500" b="1" i="0" u="none" strike="noStrike" kern="1200" cap="none" spc="0" normalizeH="0" baseline="0" noProof="1" dirty="0">
                <a:solidFill>
                  <a:schemeClr val="tx1"/>
                </a:solidFill>
                <a:cs typeface="+mn-cs"/>
              </a:rPr>
              <a:t>设备驱动程序</a:t>
            </a:r>
            <a:r>
              <a:rPr kumimoji="0" sz="1500" b="0" i="0" u="none" strike="noStrike" kern="1200" cap="none" spc="0" normalizeH="0" baseline="0" noProof="1" dirty="0">
                <a:solidFill>
                  <a:schemeClr val="tx1"/>
                </a:solidFill>
                <a:cs typeface="+mn-cs"/>
              </a:rPr>
              <a:t>，构成接口的</a:t>
            </a:r>
            <a:r>
              <a:rPr kumimoji="0" sz="1500" b="1" i="0" u="none" strike="noStrike" kern="1200" cap="none" spc="0" normalizeH="0" baseline="0" noProof="1" dirty="0">
                <a:solidFill>
                  <a:srgbClr val="FF0000"/>
                </a:solidFill>
                <a:cs typeface="+mn-cs"/>
              </a:rPr>
              <a:t>高级</a:t>
            </a:r>
            <a:r>
              <a:rPr kumimoji="0" sz="1500" b="0" i="0" u="none" strike="noStrike" kern="1200" cap="none" spc="0" normalizeH="0" baseline="0" noProof="1" dirty="0">
                <a:solidFill>
                  <a:schemeClr val="tx1"/>
                </a:solidFill>
                <a:cs typeface="+mn-cs"/>
              </a:rPr>
              <a:t>内容。</a:t>
            </a:r>
            <a:endParaRPr kumimoji="0" sz="1500" b="0" i="0" u="none" strike="noStrike" kern="1200" cap="none" spc="0" normalizeH="0" baseline="0" noProof="1" dirty="0">
              <a:solidFill>
                <a:schemeClr val="tx1"/>
              </a:solidFill>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sz="1800" b="0" i="0" u="none" strike="noStrike" kern="1200" cap="none" spc="0" normalizeH="0" baseline="0" noProof="1" dirty="0">
                <a:solidFill>
                  <a:schemeClr val="tx1"/>
                </a:solidFill>
                <a:cs typeface="+mn-cs"/>
              </a:rPr>
              <a:t>用户做一般应用开发时，只涉及接口的基本内容，若要做原创性开发，则需要考虑接口的高级内容。</a:t>
            </a:r>
            <a:endParaRPr kumimoji="0" sz="1800" b="0" i="0" u="none" strike="noStrike" kern="1200" cap="none" spc="0" normalizeH="0" baseline="0" noProof="1" dirty="0">
              <a:solidFill>
                <a:schemeClr val="tx1"/>
              </a:solidFill>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cs typeface="+mn-cs"/>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COMMONDATA" val="eyJoZGlkIjoiMzEwNTM5NzYwMDRjMzkwZTVkZjY2ODkwMGIxNGU0OTUifQ=="/>
  <p:tag name="KSO_WPP_MARK_KEY" val="559a7e50-e9e4-430a-b85f-b92de7c92c6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4173</Words>
  <Application>WPS 演示</Application>
  <PresentationFormat>在屏幕上显示</PresentationFormat>
  <Paragraphs>215</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微软雅黑</vt:lpstr>
      <vt:lpstr>Segoe UI</vt:lpstr>
      <vt:lpstr>Wingdings</vt:lpstr>
      <vt:lpstr>Times New Roman</vt:lpstr>
      <vt:lpstr>Arial Unicode MS</vt:lpstr>
      <vt:lpstr>Calibri</vt:lpstr>
      <vt:lpstr>仿宋</vt:lpstr>
      <vt:lpstr>Office 主题​​</vt:lpstr>
      <vt:lpstr>PowerPoint 演示文稿</vt:lpstr>
      <vt:lpstr>第1章 概论</vt:lpstr>
      <vt:lpstr>1.1 接口的基本任务与接口技术发展概况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hust</dc:creator>
  <cp:lastModifiedBy>老狐狸</cp:lastModifiedBy>
  <cp:revision>194</cp:revision>
  <dcterms:created xsi:type="dcterms:W3CDTF">2005-10-19T07:01:00Z</dcterms:created>
  <dcterms:modified xsi:type="dcterms:W3CDTF">2023-08-12T06:57:05Z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53C748DA214E47C99F117386960BF019</vt:lpwstr>
  </property>
</Properties>
</file>