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sldIdLst>
    <p:sldId id="547" r:id="rId3"/>
    <p:sldId id="256" r:id="rId5"/>
    <p:sldId id="474" r:id="rId6"/>
    <p:sldId id="473" r:id="rId7"/>
    <p:sldId id="397" r:id="rId8"/>
    <p:sldId id="398" r:id="rId9"/>
    <p:sldId id="399" r:id="rId10"/>
    <p:sldId id="400" r:id="rId11"/>
    <p:sldId id="512" r:id="rId12"/>
    <p:sldId id="513" r:id="rId13"/>
    <p:sldId id="514" r:id="rId14"/>
    <p:sldId id="515" r:id="rId15"/>
    <p:sldId id="516" r:id="rId16"/>
    <p:sldId id="535" r:id="rId17"/>
    <p:sldId id="401" r:id="rId18"/>
    <p:sldId id="517" r:id="rId19"/>
    <p:sldId id="519" r:id="rId20"/>
    <p:sldId id="537" r:id="rId21"/>
    <p:sldId id="538" r:id="rId22"/>
    <p:sldId id="539" r:id="rId23"/>
    <p:sldId id="546" r:id="rId24"/>
  </p:sldIdLst>
  <p:sldSz cx="9144000" cy="5143500"/>
  <p:notesSz cx="6858000" cy="9144000"/>
  <p:custDataLst>
    <p:tags r:id="rId28"/>
  </p:custDataLst>
  <p:defaultTextStyle>
    <a:defPPr>
      <a:defRPr lang="zh-CN"/>
    </a:defPPr>
    <a:lvl1pPr marL="0" lvl="0"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1800" kern="120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1800" kern="120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569" userDrawn="1">
          <p15:clr>
            <a:srgbClr val="A4A3A4"/>
          </p15:clr>
        </p15:guide>
        <p15:guide id="2" pos="287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6" d="100"/>
          <a:sy n="66" d="100"/>
        </p:scale>
        <p:origin x="-636" y="-114"/>
      </p:cViewPr>
      <p:guideLst>
        <p:guide orient="horz" pos="1569"/>
        <p:guide pos="2874"/>
      </p:guideLst>
    </p:cSldViewPr>
  </p:slideViewPr>
  <p:notesTextViewPr>
    <p:cViewPr>
      <p:scale>
        <a:sx n="100" d="100"/>
        <a:sy n="100" d="100"/>
      </p:scale>
      <p:origin x="0" y="0"/>
    </p:cViewPr>
  </p:notesText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tags" Target="tags/tag8.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auto"/>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auto"/>
            <a:fld id="{D2A48B96-639E-45A3-A0BA-2464DFDB1FAA}" type="datetimeFigureOut">
              <a:rPr lang="zh-CN" altLang="en-US" strike="noStrike" noProof="1" smtClean="0">
                <a:latin typeface="+mn-lt"/>
                <a:ea typeface="+mn-ea"/>
                <a:cs typeface="+mn-cs"/>
              </a:rPr>
            </a:fld>
            <a:endParaRPr lang="zh-CN" altLang="en-US" strike="noStrike" noProof="1" smtClean="0">
              <a:latin typeface="+mn-lt"/>
              <a:ea typeface="+mn-ea"/>
              <a:cs typeface="+mn-cs"/>
            </a:endParaRPr>
          </a:p>
        </p:txBody>
      </p:sp>
      <p:sp>
        <p:nvSpPr>
          <p:cNvPr id="13316"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13317"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nchorCtr="0"/>
          <a:p>
            <a:pPr lvl="0"/>
            <a:r>
              <a:rPr lang="zh-CN" altLang="en-US"/>
              <a:t>单击此处编辑母版文本样式</a:t>
            </a:r>
            <a:endParaRPr lang="zh-CN" altLang="en-US"/>
          </a:p>
          <a:p>
            <a:pPr lvl="1" indent="0"/>
            <a:r>
              <a:rPr lang="zh-CN" altLang="en-US"/>
              <a:t>第二级</a:t>
            </a:r>
            <a:endParaRPr lang="zh-CN" altLang="en-US"/>
          </a:p>
          <a:p>
            <a:pPr lvl="2" indent="0"/>
            <a:r>
              <a:rPr lang="zh-CN" altLang="en-US"/>
              <a:t>第三级</a:t>
            </a:r>
            <a:endParaRPr lang="zh-CN" altLang="en-US"/>
          </a:p>
          <a:p>
            <a:pPr lvl="3" indent="0"/>
            <a:r>
              <a:rPr lang="zh-CN" altLang="en-US"/>
              <a:t>第四级</a:t>
            </a:r>
            <a:endParaRPr lang="zh-CN" altLang="en-US"/>
          </a:p>
          <a:p>
            <a:pPr lvl="4" indent="0"/>
            <a:r>
              <a:rPr lang="zh-CN" altLang="en-US"/>
              <a:t>第五级</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auto"/>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auto"/>
            <a:fld id="{A6837353-30EB-4A48-80EB-173D804AEFBD}" type="slidenum">
              <a:rPr lang="zh-CN" altLang="en-US" strike="noStrike" noProof="1" smtClean="0">
                <a:latin typeface="+mn-lt"/>
                <a:ea typeface="+mn-ea"/>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5CE584D-DA30-42E6-B6AB-C9D2BEA4D81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grpSp>
        <p:nvGrpSpPr>
          <p:cNvPr id="11" name="组合 10"/>
          <p:cNvGrpSpPr/>
          <p:nvPr userDrawn="1"/>
        </p:nvGrpSpPr>
        <p:grpSpPr>
          <a:xfrm>
            <a:off x="1053" y="-8775"/>
            <a:ext cx="9145884" cy="5244871"/>
            <a:chOff x="4049" y="26519"/>
            <a:chExt cx="12194512" cy="6993161"/>
          </a:xfrm>
        </p:grpSpPr>
        <p:pic>
          <p:nvPicPr>
            <p:cNvPr id="23" name="图片 22"/>
            <p:cNvPicPr>
              <a:picLocks noChangeAspect="1"/>
            </p:cNvPicPr>
            <p:nvPr userDrawn="1"/>
          </p:nvPicPr>
          <p:blipFill rotWithShape="1">
            <a:blip r:embed="rId2">
              <a:clrChange>
                <a:clrFrom>
                  <a:srgbClr val="01182D"/>
                </a:clrFrom>
                <a:clrTo>
                  <a:srgbClr val="01182D">
                    <a:alpha val="0"/>
                  </a:srgbClr>
                </a:clrTo>
              </a:clrChange>
              <a:extLst>
                <a:ext uri="{28A0092B-C50C-407E-A947-70E740481C1C}">
                  <a14:useLocalDpi xmlns:a14="http://schemas.microsoft.com/office/drawing/2010/main" val="0"/>
                </a:ext>
              </a:extLst>
            </a:blip>
            <a:srcRect l="3056" t="50499"/>
            <a:stretch>
              <a:fillRect/>
            </a:stretch>
          </p:blipFill>
          <p:spPr>
            <a:xfrm>
              <a:off x="6561" y="3618316"/>
              <a:ext cx="12192000" cy="3401364"/>
            </a:xfrm>
            <a:prstGeom prst="rect">
              <a:avLst/>
            </a:prstGeom>
          </p:spPr>
        </p:pic>
        <p:sp>
          <p:nvSpPr>
            <p:cNvPr id="24" name="矩形 23"/>
            <p:cNvSpPr/>
            <p:nvPr userDrawn="1"/>
          </p:nvSpPr>
          <p:spPr>
            <a:xfrm>
              <a:off x="4049" y="26519"/>
              <a:ext cx="12192000" cy="6692474"/>
            </a:xfrm>
            <a:prstGeom prst="rect">
              <a:avLst/>
            </a:prstGeom>
            <a:gradFill flip="none" rotWithShape="1">
              <a:gsLst>
                <a:gs pos="3000">
                  <a:schemeClr val="accent1">
                    <a:alpha val="97000"/>
                    <a:lumMod val="5000"/>
                    <a:lumOff val="95000"/>
                  </a:schemeClr>
                </a:gs>
                <a:gs pos="89000">
                  <a:schemeClr val="bg1">
                    <a:lumMod val="95000"/>
                  </a:schemeClr>
                </a:gs>
                <a:gs pos="100000">
                  <a:schemeClr val="bg1">
                    <a:lumMod val="85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50" dirty="0"/>
            </a:p>
          </p:txBody>
        </p:sp>
      </p:grpSp>
      <p:pic>
        <p:nvPicPr>
          <p:cNvPr id="14" name="图片 13"/>
          <p:cNvPicPr>
            <a:picLocks noChangeAspect="1"/>
          </p:cNvPicPr>
          <p:nvPr userDrawn="1"/>
        </p:nvPicPr>
        <p:blipFill>
          <a:blip r:embed="rId3"/>
          <a:stretch>
            <a:fillRect/>
          </a:stretch>
        </p:blipFill>
        <p:spPr>
          <a:xfrm>
            <a:off x="7730955" y="266255"/>
            <a:ext cx="1166133" cy="265460"/>
          </a:xfrm>
          <a:prstGeom prst="rect">
            <a:avLst/>
          </a:prstGeom>
        </p:spPr>
      </p:pic>
      <p:sp>
        <p:nvSpPr>
          <p:cNvPr id="16" name="任意多边形 20"/>
          <p:cNvSpPr/>
          <p:nvPr userDrawn="1"/>
        </p:nvSpPr>
        <p:spPr>
          <a:xfrm flipV="1">
            <a:off x="242945" y="262923"/>
            <a:ext cx="1040092" cy="3240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1897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endParaRPr lang="zh-CN" altLang="en-US" sz="1350"/>
          </a:p>
        </p:txBody>
      </p:sp>
      <p:sp>
        <p:nvSpPr>
          <p:cNvPr id="17" name="椭圆 16"/>
          <p:cNvSpPr/>
          <p:nvPr userDrawn="1"/>
        </p:nvSpPr>
        <p:spPr>
          <a:xfrm>
            <a:off x="8466212" y="4939654"/>
            <a:ext cx="185166" cy="185166"/>
          </a:xfrm>
          <a:prstGeom prst="ellipse">
            <a:avLst/>
          </a:prstGeom>
          <a:solidFill>
            <a:srgbClr val="18978B"/>
          </a:solidFill>
          <a:ln>
            <a:solidFill>
              <a:srgbClr val="1387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50">
              <a:latin typeface="Segoe UI" panose="020B0502040204020203" pitchFamily="34" charset="0"/>
              <a:cs typeface="Segoe UI" panose="020B0502040204020203" pitchFamily="34" charset="0"/>
            </a:endParaRPr>
          </a:p>
        </p:txBody>
      </p:sp>
      <p:sp>
        <p:nvSpPr>
          <p:cNvPr id="18" name="矩形 17"/>
          <p:cNvSpPr/>
          <p:nvPr userDrawn="1"/>
        </p:nvSpPr>
        <p:spPr>
          <a:xfrm>
            <a:off x="6589" y="5017110"/>
            <a:ext cx="9135428" cy="127102"/>
          </a:xfrm>
          <a:prstGeom prst="rect">
            <a:avLst/>
          </a:prstGeom>
          <a:solidFill>
            <a:srgbClr val="1897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50" dirty="0"/>
          </a:p>
        </p:txBody>
      </p:sp>
      <p:sp>
        <p:nvSpPr>
          <p:cNvPr id="19" name="矩形 18"/>
          <p:cNvSpPr/>
          <p:nvPr userDrawn="1"/>
        </p:nvSpPr>
        <p:spPr>
          <a:xfrm>
            <a:off x="-2936" y="5017110"/>
            <a:ext cx="569415" cy="127102"/>
          </a:xfrm>
          <a:prstGeom prst="rect">
            <a:avLst/>
          </a:prstGeom>
          <a:solidFill>
            <a:srgbClr val="244B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50"/>
          </a:p>
        </p:txBody>
      </p:sp>
      <p:sp>
        <p:nvSpPr>
          <p:cNvPr id="20" name="灯片编号占位符 3"/>
          <p:cNvSpPr txBox="1"/>
          <p:nvPr userDrawn="1"/>
        </p:nvSpPr>
        <p:spPr>
          <a:xfrm>
            <a:off x="8449272" y="4935416"/>
            <a:ext cx="219046" cy="212360"/>
          </a:xfrm>
          <a:prstGeom prst="rect">
            <a:avLst/>
          </a:prstGeom>
        </p:spPr>
        <p:txBody>
          <a:bodyPr vert="horz" wrap="square" lIns="0" tIns="0" rIns="0" bIns="0" rtlCol="0" anchor="ctr" anchorCtr="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dirty="0">
              <a:solidFill>
                <a:schemeClr val="bg1"/>
              </a:solidFill>
              <a:latin typeface="微软雅黑" panose="020B0503020204020204" charset="-122"/>
              <a:ea typeface="微软雅黑" panose="020B0503020204020204" charset="-122"/>
              <a:cs typeface="Segoe UI" panose="020B0502040204020203" pitchFamily="34" charset="0"/>
            </a:endParaRPr>
          </a:p>
        </p:txBody>
      </p:sp>
      <p:sp>
        <p:nvSpPr>
          <p:cNvPr id="2" name="标题 1"/>
          <p:cNvSpPr>
            <a:spLocks noGrp="1"/>
          </p:cNvSpPr>
          <p:nvPr>
            <p:ph type="title"/>
          </p:nvPr>
        </p:nvSpPr>
        <p:spPr>
          <a:xfrm>
            <a:off x="365867" y="193211"/>
            <a:ext cx="7886700" cy="463231"/>
          </a:xfrm>
        </p:spPr>
        <p:txBody>
          <a:bodyPr>
            <a:normAutofit/>
          </a:bodyPr>
          <a:lstStyle>
            <a:lvl1pPr>
              <a:defRPr sz="2100" b="1">
                <a:solidFill>
                  <a:srgbClr val="2E4E7E"/>
                </a:solidFill>
                <a:effectLst>
                  <a:outerShdw blurRad="38100" dist="38100" dir="2700000" algn="tl">
                    <a:srgbClr val="000000">
                      <a:alpha val="43137"/>
                    </a:srgbClr>
                  </a:outerShdw>
                </a:effectLst>
                <a:latin typeface="微软雅黑" panose="020B0503020204020204" charset="-122"/>
                <a:ea typeface="微软雅黑" panose="020B0503020204020204" charset="-122"/>
              </a:defRPr>
            </a:lvl1pPr>
          </a:lstStyle>
          <a:p>
            <a:r>
              <a:rPr lang="zh-CN" altLang="en-US" dirty="0"/>
              <a:t>单击此处编辑母版标题样式</a:t>
            </a:r>
            <a:endParaRPr lang="zh-CN" altLang="en-US" dirty="0"/>
          </a:p>
        </p:txBody>
      </p:sp>
      <p:sp>
        <p:nvSpPr>
          <p:cNvPr id="7" name="灯片编号占位符 3"/>
          <p:cNvSpPr txBox="1"/>
          <p:nvPr userDrawn="1"/>
        </p:nvSpPr>
        <p:spPr>
          <a:xfrm>
            <a:off x="8451256" y="4942424"/>
            <a:ext cx="219046" cy="212360"/>
          </a:xfrm>
          <a:prstGeom prst="rect">
            <a:avLst/>
          </a:prstGeom>
        </p:spPr>
        <p:txBody>
          <a:bodyPr vert="horz" wrap="square" lIns="0" tIns="0" rIns="0" bIns="0" rtlCol="0" anchor="ctr" anchorCtr="1"/>
          <a:lstStyle>
            <a:defPPr>
              <a:defRPr lang="zh-CN"/>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5183D58-648D-4475-BEF8-624F48514A30}" type="slidenum">
              <a:rPr lang="zh-CN" altLang="en-US" sz="900" smtClean="0">
                <a:solidFill>
                  <a:schemeClr val="bg1"/>
                </a:solidFill>
                <a:latin typeface="微软雅黑" panose="020B0503020204020204" charset="-122"/>
                <a:ea typeface="微软雅黑" panose="020B0503020204020204" charset="-122"/>
                <a:cs typeface="Segoe UI" panose="020B0502040204020203" pitchFamily="34" charset="0"/>
              </a:rPr>
            </a:fld>
            <a:endParaRPr lang="zh-CN" altLang="en-US" sz="900" dirty="0">
              <a:solidFill>
                <a:schemeClr val="bg1"/>
              </a:solidFill>
              <a:latin typeface="微软雅黑" panose="020B0503020204020204" charset="-122"/>
              <a:ea typeface="微软雅黑" panose="020B0503020204020204" charset="-122"/>
              <a:cs typeface="Segoe UI" panose="020B0502040204020203" pitchFamily="34" charset="0"/>
            </a:endParaRPr>
          </a:p>
        </p:txBody>
      </p:sp>
      <p:sp>
        <p:nvSpPr>
          <p:cNvPr id="13" name="内容占位符 2"/>
          <p:cNvSpPr>
            <a:spLocks noGrp="1"/>
          </p:cNvSpPr>
          <p:nvPr>
            <p:ph idx="1"/>
          </p:nvPr>
        </p:nvSpPr>
        <p:spPr>
          <a:xfrm>
            <a:off x="365867" y="707073"/>
            <a:ext cx="8531222" cy="4227768"/>
          </a:xfrm>
          <a:prstGeom prst="rect">
            <a:avLst/>
          </a:prstGeom>
        </p:spPr>
        <p:txBody>
          <a:bodyPr/>
          <a:lstStyle>
            <a:lvl1pPr marL="257175" indent="-257175">
              <a:lnSpc>
                <a:spcPct val="150000"/>
              </a:lnSpc>
              <a:buClr>
                <a:srgbClr val="FFC000"/>
              </a:buClr>
              <a:buFont typeface="Wingdings" panose="05000000000000000000" pitchFamily="2" charset="2"/>
              <a:buChar char="n"/>
              <a:defRPr sz="1950">
                <a:latin typeface="微软雅黑" panose="020B0503020204020204" charset="-122"/>
                <a:ea typeface="微软雅黑" panose="020B0503020204020204" charset="-122"/>
              </a:defRPr>
            </a:lvl1pPr>
            <a:lvl2pPr marL="609600" indent="-266700">
              <a:lnSpc>
                <a:spcPct val="150000"/>
              </a:lnSpc>
              <a:buClr>
                <a:srgbClr val="FFC000"/>
              </a:buClr>
              <a:buFont typeface="Wingdings" panose="05000000000000000000" pitchFamily="2" charset="2"/>
              <a:buChar char="p"/>
              <a:defRPr sz="1800">
                <a:solidFill>
                  <a:srgbClr val="0E7C7F"/>
                </a:solidFill>
                <a:latin typeface="微软雅黑" panose="020B0503020204020204" charset="-122"/>
                <a:ea typeface="微软雅黑" panose="020B0503020204020204" charset="-122"/>
              </a:defRPr>
            </a:lvl2pPr>
            <a:lvl3pPr marL="857250" indent="-171450">
              <a:lnSpc>
                <a:spcPct val="150000"/>
              </a:lnSpc>
              <a:buClr>
                <a:srgbClr val="FFC000"/>
              </a:buClr>
              <a:buFont typeface="Wingdings" panose="05000000000000000000" pitchFamily="2" charset="2"/>
              <a:buChar char="u"/>
              <a:defRPr sz="1650">
                <a:latin typeface="微软雅黑" panose="020B0503020204020204" charset="-122"/>
                <a:ea typeface="微软雅黑" panose="020B0503020204020204" charset="-122"/>
              </a:defRPr>
            </a:lvl3pPr>
            <a:lvl4pPr>
              <a:lnSpc>
                <a:spcPct val="150000"/>
              </a:lnSpc>
              <a:defRPr sz="1200">
                <a:latin typeface="微软雅黑" panose="020B0503020204020204" charset="-122"/>
                <a:ea typeface="微软雅黑" panose="020B0503020204020204" charset="-122"/>
              </a:defRPr>
            </a:lvl4pPr>
            <a:lvl5pPr>
              <a:lnSpc>
                <a:spcPct val="150000"/>
              </a:lnSpc>
              <a:defRPr sz="1200">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623888" y="3442097"/>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32B2F23B-AF66-41A9-897D-44609AD9DF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F030DD-4EA3-4D16-8C1C-D1952208EE9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32B2F23B-AF66-41A9-897D-44609AD9DFB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2F030DD-4EA3-4D16-8C1C-D1952208EE9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143000" y="2701529"/>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BE9DA9CF-03F6-42E8-909A-D8D840B3AC4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3BB504D-74F3-442C-BEA0-A4B04CBF9628}"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latin typeface="微软雅黑" panose="020B0503020204020204" charset="-122"/>
                <a:ea typeface="微软雅黑" panose="020B0503020204020204" charset="-122"/>
              </a:defRPr>
            </a:lvl1pPr>
          </a:lstStyle>
          <a:p>
            <a:fld id="{32B2F23B-AF66-41A9-897D-44609AD9DFB7}" type="datetimeFigureOut">
              <a:rPr lang="zh-CN" altLang="en-US" smtClean="0"/>
            </a:fld>
            <a:endParaRPr lang="zh-CN" altLang="en-US"/>
          </a:p>
        </p:txBody>
      </p:sp>
      <p:sp>
        <p:nvSpPr>
          <p:cNvPr id="5" name="页脚占位符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latin typeface="微软雅黑" panose="020B0503020204020204" charset="-122"/>
                <a:ea typeface="微软雅黑" panose="020B0503020204020204" charset="-122"/>
              </a:defRPr>
            </a:lvl1pPr>
          </a:lstStyle>
          <a:p>
            <a:endParaRPr lang="zh-CN" altLang="en-US"/>
          </a:p>
        </p:txBody>
      </p:sp>
      <p:sp>
        <p:nvSpPr>
          <p:cNvPr id="6" name="灯片编号占位符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latin typeface="微软雅黑" panose="020B0503020204020204" charset="-122"/>
                <a:ea typeface="微软雅黑" panose="020B0503020204020204" charset="-122"/>
              </a:defRPr>
            </a:lvl1pPr>
          </a:lstStyle>
          <a:p>
            <a:fld id="{A2F030DD-4EA3-4D16-8C1C-D1952208EE9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l" defTabSz="685800" rtl="0" eaLnBrk="1" latinLnBrk="0" hangingPunct="1">
        <a:lnSpc>
          <a:spcPct val="90000"/>
        </a:lnSpc>
        <a:spcBef>
          <a:spcPct val="0"/>
        </a:spcBef>
        <a:buNone/>
        <a:defRPr sz="3300" kern="1200">
          <a:solidFill>
            <a:schemeClr val="tx1"/>
          </a:solidFill>
          <a:latin typeface="微软雅黑" panose="020B0503020204020204" charset="-122"/>
          <a:ea typeface="微软雅黑" panose="020B0503020204020204" charset="-122"/>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微软雅黑" panose="020B0503020204020204" charset="-122"/>
          <a:ea typeface="微软雅黑" panose="020B050302020402020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微软雅黑" panose="020B0503020204020204" charset="-122"/>
          <a:ea typeface="微软雅黑" panose="020B0503020204020204" charset="-122"/>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微软雅黑" panose="020B0503020204020204" charset="-122"/>
          <a:ea typeface="微软雅黑" panose="020B050302020402020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微软雅黑" panose="020B0503020204020204" charset="-122"/>
          <a:ea typeface="微软雅黑" panose="020B050302020402020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emf"/></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tags" Target="../tags/tag7.xml"/></Relationships>
</file>

<file path=ppt/slides/_rels/slide21.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6.wmf"/><Relationship Id="rId1"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3073"/>
          <p:cNvSpPr/>
          <p:nvPr>
            <p:custDataLst>
              <p:tags r:id="rId1"/>
            </p:custDataLst>
          </p:nvPr>
        </p:nvSpPr>
        <p:spPr>
          <a:xfrm>
            <a:off x="1403350" y="1023620"/>
            <a:ext cx="6276975" cy="1027113"/>
          </a:xfrm>
          <a:prstGeom prst="rect">
            <a:avLst/>
          </a:prstGeom>
          <a:noFill/>
          <a:ln w="9525">
            <a:noFill/>
          </a:ln>
        </p:spPr>
        <p:txBody>
          <a:bodyPr lIns="71846" tIns="35923" rIns="71846" bIns="35923" anchor="b" anchorCtr="0"/>
          <a:p>
            <a:pPr algn="ctr">
              <a:lnSpc>
                <a:spcPct val="115000"/>
              </a:lnSpc>
              <a:spcBef>
                <a:spcPct val="10000"/>
              </a:spcBef>
            </a:pPr>
            <a:r>
              <a:rPr lang="zh-CN" altLang="en-US" sz="4500" b="1" dirty="0">
                <a:solidFill>
                  <a:schemeClr val="tx1"/>
                </a:solidFill>
                <a:latin typeface="Arial" panose="020B0604020202020204" pitchFamily="34" charset="0"/>
                <a:ea typeface="宋体" panose="02010600030101010101" pitchFamily="2" charset="-122"/>
              </a:rPr>
              <a:t>接口技术</a:t>
            </a:r>
            <a:endParaRPr lang="zh-CN" altLang="en-US" sz="4500" b="1" dirty="0">
              <a:solidFill>
                <a:schemeClr val="tx1"/>
              </a:solidFill>
              <a:latin typeface="Arial" panose="020B0604020202020204" pitchFamily="34" charset="0"/>
              <a:ea typeface="宋体" panose="02010600030101010101" pitchFamily="2" charset="-122"/>
            </a:endParaRPr>
          </a:p>
        </p:txBody>
      </p:sp>
      <p:sp>
        <p:nvSpPr>
          <p:cNvPr id="6147" name="矩形 3075"/>
          <p:cNvSpPr/>
          <p:nvPr>
            <p:custDataLst>
              <p:tags r:id="rId2"/>
            </p:custDataLst>
          </p:nvPr>
        </p:nvSpPr>
        <p:spPr>
          <a:xfrm>
            <a:off x="2496820" y="3364230"/>
            <a:ext cx="4089400" cy="1457325"/>
          </a:xfrm>
          <a:prstGeom prst="rect">
            <a:avLst/>
          </a:prstGeom>
          <a:noFill/>
          <a:ln w="9525">
            <a:noFill/>
          </a:ln>
        </p:spPr>
        <p:txBody>
          <a:bodyPr lIns="71846" tIns="35923" rIns="71846" bIns="35923" anchor="b" anchorCtr="0"/>
          <a:p>
            <a:pPr algn="ctr">
              <a:lnSpc>
                <a:spcPct val="115000"/>
              </a:lnSpc>
              <a:spcBef>
                <a:spcPct val="10000"/>
              </a:spcBef>
            </a:pPr>
            <a:r>
              <a:rPr lang="zh-CN" altLang="en-US" b="1" dirty="0">
                <a:gradFill>
                  <a:gsLst>
                    <a:gs pos="0">
                      <a:srgbClr val="012D86"/>
                    </a:gs>
                    <a:gs pos="100000">
                      <a:srgbClr val="0E2557"/>
                    </a:gs>
                  </a:gsLst>
                  <a:lin scaled="0"/>
                </a:gradFill>
                <a:latin typeface="Arial" panose="020B0604020202020204" pitchFamily="34" charset="0"/>
                <a:ea typeface="宋体" panose="02010600030101010101" pitchFamily="2" charset="-122"/>
              </a:rPr>
              <a:t>主讲：胡迪青</a:t>
            </a:r>
            <a:endParaRPr lang="en-US" altLang="zh-CN" b="1" dirty="0">
              <a:gradFill>
                <a:gsLst>
                  <a:gs pos="0">
                    <a:srgbClr val="012D86"/>
                  </a:gs>
                  <a:gs pos="100000">
                    <a:srgbClr val="0E2557"/>
                  </a:gs>
                </a:gsLst>
                <a:lin scaled="0"/>
              </a:gradFill>
              <a:latin typeface="Arial" panose="020B0604020202020204" pitchFamily="34" charset="0"/>
              <a:ea typeface="宋体" panose="02010600030101010101" pitchFamily="2" charset="-122"/>
            </a:endParaRPr>
          </a:p>
          <a:p>
            <a:pPr algn="ctr">
              <a:lnSpc>
                <a:spcPct val="115000"/>
              </a:lnSpc>
              <a:spcBef>
                <a:spcPct val="10000"/>
              </a:spcBef>
            </a:pPr>
            <a:endParaRPr lang="zh-CN" altLang="en-US" sz="1800" b="1" dirty="0">
              <a:gradFill>
                <a:gsLst>
                  <a:gs pos="0">
                    <a:srgbClr val="012D86"/>
                  </a:gs>
                  <a:gs pos="100000">
                    <a:srgbClr val="0E2557"/>
                  </a:gs>
                </a:gsLst>
                <a:lin scaled="0"/>
              </a:gradFill>
              <a:latin typeface="Arial" panose="020B0604020202020204" pitchFamily="34" charset="0"/>
              <a:ea typeface="宋体" panose="02010600030101010101" pitchFamily="2" charset="-122"/>
            </a:endParaRPr>
          </a:p>
          <a:p>
            <a:pPr>
              <a:lnSpc>
                <a:spcPct val="115000"/>
              </a:lnSpc>
              <a:spcBef>
                <a:spcPct val="10000"/>
              </a:spcBef>
            </a:pPr>
            <a:r>
              <a:rPr lang="fr-FR" altLang="en-US" sz="1800" b="1" dirty="0">
                <a:gradFill>
                  <a:gsLst>
                    <a:gs pos="0">
                      <a:srgbClr val="012D86"/>
                    </a:gs>
                    <a:gs pos="100000">
                      <a:srgbClr val="0E2557"/>
                    </a:gs>
                  </a:gsLst>
                  <a:lin scaled="0"/>
                </a:gradFill>
                <a:latin typeface="Arial" panose="020B0604020202020204" pitchFamily="34" charset="0"/>
                <a:ea typeface="宋体" panose="02010600030101010101" pitchFamily="2" charset="-122"/>
              </a:rPr>
              <a:t>Email</a:t>
            </a:r>
            <a:r>
              <a:rPr lang="zh-CN" altLang="fr-FR" sz="1800" b="1" dirty="0">
                <a:gradFill>
                  <a:gsLst>
                    <a:gs pos="0">
                      <a:srgbClr val="012D86"/>
                    </a:gs>
                    <a:gs pos="100000">
                      <a:srgbClr val="0E2557"/>
                    </a:gs>
                  </a:gsLst>
                  <a:lin scaled="0"/>
                </a:gradFill>
                <a:latin typeface="Arial" panose="020B0604020202020204" pitchFamily="34" charset="0"/>
                <a:ea typeface="宋体" panose="02010600030101010101" pitchFamily="2" charset="-122"/>
              </a:rPr>
              <a:t>：</a:t>
            </a:r>
            <a:r>
              <a:rPr lang="fr-FR" altLang="en-US" sz="1800" b="1" dirty="0">
                <a:gradFill>
                  <a:gsLst>
                    <a:gs pos="0">
                      <a:srgbClr val="012D86"/>
                    </a:gs>
                    <a:gs pos="100000">
                      <a:srgbClr val="0E2557"/>
                    </a:gs>
                  </a:gsLst>
                  <a:lin scaled="0"/>
                </a:gradFill>
                <a:latin typeface="Arial" panose="020B0604020202020204" pitchFamily="34" charset="0"/>
                <a:ea typeface="宋体" panose="02010600030101010101" pitchFamily="2" charset="-122"/>
                <a:sym typeface="Arial" panose="020B0604020202020204" pitchFamily="34" charset="0"/>
              </a:rPr>
              <a:t>hudq024@mail.hust.edu.cn</a:t>
            </a:r>
            <a:endParaRPr lang="fr-FR" altLang="en-US" sz="1800" b="1" dirty="0">
              <a:gradFill>
                <a:gsLst>
                  <a:gs pos="0">
                    <a:srgbClr val="012D86"/>
                  </a:gs>
                  <a:gs pos="100000">
                    <a:srgbClr val="0E2557"/>
                  </a:gs>
                </a:gsLst>
                <a:lin scaled="0"/>
              </a:gradFill>
              <a:latin typeface="Arial" panose="020B0604020202020204" pitchFamily="34" charset="0"/>
              <a:ea typeface="宋体" panose="02010600030101010101" pitchFamily="2" charset="-122"/>
              <a:sym typeface="Arial" panose="020B0604020202020204" pitchFamily="34" charset="0"/>
            </a:endParaRPr>
          </a:p>
          <a:p>
            <a:pPr>
              <a:lnSpc>
                <a:spcPct val="115000"/>
              </a:lnSpc>
              <a:spcBef>
                <a:spcPct val="10000"/>
              </a:spcBef>
            </a:pPr>
            <a:r>
              <a:rPr lang="zh-CN" altLang="en-US" sz="1800" b="1" dirty="0">
                <a:gradFill>
                  <a:gsLst>
                    <a:gs pos="0">
                      <a:srgbClr val="012D86"/>
                    </a:gs>
                    <a:gs pos="100000">
                      <a:srgbClr val="0E2557"/>
                    </a:gs>
                  </a:gsLst>
                  <a:lin scaled="0"/>
                </a:gradFill>
                <a:latin typeface="Arial" panose="020B0604020202020204" pitchFamily="34" charset="0"/>
                <a:ea typeface="宋体" panose="02010600030101010101" pitchFamily="2" charset="-122"/>
              </a:rPr>
              <a:t>QQ</a:t>
            </a:r>
            <a:r>
              <a:rPr lang="en-US" altLang="zh-CN" sz="1800" b="1" dirty="0">
                <a:gradFill>
                  <a:gsLst>
                    <a:gs pos="0">
                      <a:srgbClr val="012D86"/>
                    </a:gs>
                    <a:gs pos="100000">
                      <a:srgbClr val="0E2557"/>
                    </a:gs>
                  </a:gsLst>
                  <a:lin scaled="0"/>
                </a:gradFill>
                <a:latin typeface="Arial" panose="020B0604020202020204" pitchFamily="34" charset="0"/>
                <a:ea typeface="宋体" panose="02010600030101010101" pitchFamily="2" charset="-122"/>
              </a:rPr>
              <a:t>    </a:t>
            </a:r>
            <a:r>
              <a:rPr lang="zh-CN" altLang="en-US" sz="1800" b="1" dirty="0">
                <a:gradFill>
                  <a:gsLst>
                    <a:gs pos="0">
                      <a:srgbClr val="012D86"/>
                    </a:gs>
                    <a:gs pos="100000">
                      <a:srgbClr val="0E2557"/>
                    </a:gs>
                  </a:gsLst>
                  <a:lin scaled="0"/>
                </a:gradFill>
                <a:latin typeface="Arial" panose="020B0604020202020204" pitchFamily="34" charset="0"/>
                <a:ea typeface="宋体" panose="02010600030101010101" pitchFamily="2" charset="-122"/>
              </a:rPr>
              <a:t>：121374333</a:t>
            </a:r>
            <a:endParaRPr lang="zh-CN" altLang="en-US" sz="1800" b="1" dirty="0">
              <a:gradFill>
                <a:gsLst>
                  <a:gs pos="0">
                    <a:srgbClr val="012D86"/>
                  </a:gs>
                  <a:gs pos="100000">
                    <a:srgbClr val="0E2557"/>
                  </a:gs>
                </a:gsLst>
                <a:lin scaled="0"/>
              </a:gradFill>
              <a:latin typeface="Arial" panose="020B0604020202020204" pitchFamily="34" charset="0"/>
              <a:ea typeface="宋体" panose="02010600030101010101" pitchFamily="2" charset="-122"/>
            </a:endParaRPr>
          </a:p>
          <a:p>
            <a:pPr>
              <a:lnSpc>
                <a:spcPct val="115000"/>
              </a:lnSpc>
              <a:spcBef>
                <a:spcPct val="10000"/>
              </a:spcBef>
            </a:pPr>
            <a:r>
              <a:rPr lang="en-US" altLang="zh-CN" sz="1800" b="1" dirty="0">
                <a:gradFill>
                  <a:gsLst>
                    <a:gs pos="0">
                      <a:srgbClr val="012D86"/>
                    </a:gs>
                    <a:gs pos="100000">
                      <a:srgbClr val="0E2557"/>
                    </a:gs>
                  </a:gsLst>
                  <a:lin scaled="0"/>
                </a:gradFill>
                <a:latin typeface="Arial" panose="020B0604020202020204" pitchFamily="34" charset="0"/>
                <a:ea typeface="宋体" panose="02010600030101010101" pitchFamily="2" charset="-122"/>
              </a:rPr>
              <a:t>Tel     </a:t>
            </a:r>
            <a:r>
              <a:rPr lang="zh-CN" altLang="en-US" sz="1800" b="1" dirty="0">
                <a:gradFill>
                  <a:gsLst>
                    <a:gs pos="0">
                      <a:srgbClr val="012D86"/>
                    </a:gs>
                    <a:gs pos="100000">
                      <a:srgbClr val="0E2557"/>
                    </a:gs>
                  </a:gsLst>
                  <a:lin scaled="0"/>
                </a:gradFill>
                <a:latin typeface="Arial" panose="020B0604020202020204" pitchFamily="34" charset="0"/>
                <a:ea typeface="宋体" panose="02010600030101010101" pitchFamily="2" charset="-122"/>
              </a:rPr>
              <a:t>：</a:t>
            </a:r>
            <a:r>
              <a:rPr lang="en-US" altLang="zh-CN" sz="1800" b="1" dirty="0">
                <a:gradFill>
                  <a:gsLst>
                    <a:gs pos="0">
                      <a:srgbClr val="012D86"/>
                    </a:gs>
                    <a:gs pos="100000">
                      <a:srgbClr val="0E2557"/>
                    </a:gs>
                  </a:gsLst>
                  <a:lin scaled="0"/>
                </a:gradFill>
                <a:latin typeface="Arial" panose="020B0604020202020204" pitchFamily="34" charset="0"/>
                <a:ea typeface="宋体" panose="02010600030101010101" pitchFamily="2" charset="-122"/>
              </a:rPr>
              <a:t>15327191496</a:t>
            </a:r>
            <a:endParaRPr lang="en-US" altLang="zh-CN" sz="1800" b="1" dirty="0">
              <a:gradFill>
                <a:gsLst>
                  <a:gs pos="0">
                    <a:srgbClr val="012D86"/>
                  </a:gs>
                  <a:gs pos="100000">
                    <a:srgbClr val="0E2557"/>
                  </a:gs>
                </a:gsLst>
                <a:lin scaled="0"/>
              </a:gradFill>
              <a:latin typeface="Arial" panose="020B0604020202020204" pitchFamily="34" charset="0"/>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sym typeface="+mn-ea"/>
              </a:rPr>
              <a:t>2.1 RISC-V概述</a:t>
            </a:r>
            <a:endParaRPr lang="zh-CN" altLang="en-US"/>
          </a:p>
        </p:txBody>
      </p:sp>
      <p:sp>
        <p:nvSpPr>
          <p:cNvPr id="9218" name="内容占位符 2"/>
          <p:cNvSpPr>
            <a:spLocks noGrp="1"/>
          </p:cNvSpPr>
          <p:nvPr>
            <p:ph idx="1"/>
          </p:nvPr>
        </p:nvSpPr>
        <p:spPr>
          <a:noFill/>
          <a:ln>
            <a:miter/>
          </a:ln>
        </p:spPr>
        <p:txBody>
          <a:bodyPr wrap="square" lIns="68591" tIns="34295" rIns="68591" bIns="34295" anchor="t"/>
          <a:p>
            <a:pPr marL="390525" marR="0" lvl="0" indent="-390525" algn="l" defTabSz="914400" rtl="0" eaLnBrk="1" fontAlgn="base" latinLnBrk="0" hangingPunct="1">
              <a:lnSpc>
                <a:spcPct val="150000"/>
              </a:lnSpc>
              <a:spcBef>
                <a:spcPct val="15000"/>
              </a:spcBef>
              <a:spcAft>
                <a:spcPct val="0"/>
              </a:spcAft>
              <a:buClrTx/>
              <a:buSzTx/>
              <a:buFont typeface="Wingdings" panose="05000000000000000000" pitchFamily="2" charset="2"/>
              <a:buChar char="Ø"/>
            </a:pPr>
            <a:r>
              <a:rPr kumimoji="0" lang="zh-CN" altLang="en-US" sz="2000" b="1" i="0" u="none" strike="noStrike" kern="1200" cap="none" spc="0" normalizeH="0" baseline="0" noProof="1" dirty="0">
                <a:solidFill>
                  <a:schemeClr val="tx1"/>
                </a:solidFill>
                <a:latin typeface="+mn-lt"/>
                <a:ea typeface="+mn-ea"/>
                <a:cs typeface="+mn-cs"/>
              </a:rPr>
              <a:t>总之</a:t>
            </a:r>
            <a:r>
              <a:rPr kumimoji="0" lang="zh-CN" altLang="en-US" sz="1800" b="0" i="0" u="none" strike="noStrike" kern="1200" cap="none" spc="0" normalizeH="0" baseline="0" noProof="1" dirty="0">
                <a:solidFill>
                  <a:schemeClr val="tx1"/>
                </a:solidFill>
                <a:latin typeface="+mn-lt"/>
                <a:ea typeface="+mn-ea"/>
                <a:cs typeface="+mn-cs"/>
              </a:rPr>
              <a:t>，RISC-V在IoT等新兴领域拥有得天独厚的优势。</a:t>
            </a:r>
            <a:endParaRPr kumimoji="0" lang="zh-CN" altLang="en-US" sz="1800" b="0" i="0" u="none" strike="noStrike" kern="1200" cap="none" spc="0" normalizeH="0" baseline="0" noProof="1" dirty="0">
              <a:solidFill>
                <a:schemeClr val="tx1"/>
              </a:solidFill>
              <a:latin typeface="+mn-lt"/>
              <a:ea typeface="+mn-ea"/>
              <a:cs typeface="+mn-cs"/>
            </a:endParaRPr>
          </a:p>
          <a:p>
            <a:pPr marL="257175" marR="0" lvl="0" indent="-257175" algn="l" defTabSz="914400" rtl="0" eaLnBrk="1" fontAlgn="base" latinLnBrk="0" hangingPunct="1">
              <a:lnSpc>
                <a:spcPct val="100000"/>
              </a:lnSpc>
              <a:spcBef>
                <a:spcPct val="15000"/>
              </a:spcBef>
              <a:spcAft>
                <a:spcPct val="0"/>
              </a:spcAft>
              <a:buClrTx/>
              <a:buSzTx/>
              <a:buFont typeface="Arial" panose="020B0604020202020204" pitchFamily="34" charset="0"/>
              <a:buNone/>
            </a:pPr>
            <a:endParaRPr kumimoji="0" lang="zh-CN" altLang="en-US" sz="1800" b="0" i="0" u="none" strike="noStrike" kern="1200" cap="none" spc="0" normalizeH="0" baseline="0" noProof="1" dirty="0">
              <a:solidFill>
                <a:schemeClr val="tx1"/>
              </a:solidFill>
              <a:latin typeface="+mn-lt"/>
              <a:ea typeface="+mn-ea"/>
              <a:cs typeface="+mn-cs"/>
            </a:endParaRPr>
          </a:p>
        </p:txBody>
      </p:sp>
      <p:pic>
        <p:nvPicPr>
          <p:cNvPr id="23557" name="图片 2"/>
          <p:cNvPicPr>
            <a:picLocks noChangeAspect="1"/>
          </p:cNvPicPr>
          <p:nvPr/>
        </p:nvPicPr>
        <p:blipFill>
          <a:blip r:embed="rId1"/>
          <a:stretch>
            <a:fillRect/>
          </a:stretch>
        </p:blipFill>
        <p:spPr>
          <a:xfrm>
            <a:off x="531813" y="1758315"/>
            <a:ext cx="719137" cy="720725"/>
          </a:xfrm>
          <a:prstGeom prst="rect">
            <a:avLst/>
          </a:prstGeom>
          <a:noFill/>
          <a:ln w="9525">
            <a:noFill/>
          </a:ln>
        </p:spPr>
      </p:pic>
      <p:pic>
        <p:nvPicPr>
          <p:cNvPr id="23558" name="图片 3"/>
          <p:cNvPicPr>
            <a:picLocks noChangeAspect="1"/>
          </p:cNvPicPr>
          <p:nvPr/>
        </p:nvPicPr>
        <p:blipFill>
          <a:blip r:embed="rId2"/>
          <a:stretch>
            <a:fillRect/>
          </a:stretch>
        </p:blipFill>
        <p:spPr>
          <a:xfrm>
            <a:off x="2351088" y="1758315"/>
            <a:ext cx="719137" cy="720725"/>
          </a:xfrm>
          <a:prstGeom prst="rect">
            <a:avLst/>
          </a:prstGeom>
          <a:noFill/>
          <a:ln w="9525">
            <a:noFill/>
          </a:ln>
        </p:spPr>
      </p:pic>
      <p:pic>
        <p:nvPicPr>
          <p:cNvPr id="23559" name="图片 4"/>
          <p:cNvPicPr>
            <a:picLocks noChangeAspect="1"/>
          </p:cNvPicPr>
          <p:nvPr/>
        </p:nvPicPr>
        <p:blipFill>
          <a:blip r:embed="rId3"/>
          <a:stretch>
            <a:fillRect/>
          </a:stretch>
        </p:blipFill>
        <p:spPr>
          <a:xfrm>
            <a:off x="4170363" y="1758315"/>
            <a:ext cx="719137" cy="720725"/>
          </a:xfrm>
          <a:prstGeom prst="rect">
            <a:avLst/>
          </a:prstGeom>
          <a:noFill/>
          <a:ln w="9525">
            <a:noFill/>
          </a:ln>
        </p:spPr>
      </p:pic>
      <p:pic>
        <p:nvPicPr>
          <p:cNvPr id="23560" name="图片 5"/>
          <p:cNvPicPr>
            <a:picLocks noChangeAspect="1"/>
          </p:cNvPicPr>
          <p:nvPr/>
        </p:nvPicPr>
        <p:blipFill>
          <a:blip r:embed="rId4"/>
          <a:stretch>
            <a:fillRect/>
          </a:stretch>
        </p:blipFill>
        <p:spPr>
          <a:xfrm>
            <a:off x="5989638" y="1758315"/>
            <a:ext cx="719137" cy="720725"/>
          </a:xfrm>
          <a:prstGeom prst="rect">
            <a:avLst/>
          </a:prstGeom>
          <a:noFill/>
          <a:ln w="9525">
            <a:noFill/>
          </a:ln>
        </p:spPr>
      </p:pic>
      <p:pic>
        <p:nvPicPr>
          <p:cNvPr id="23561" name="图片 6"/>
          <p:cNvPicPr>
            <a:picLocks noChangeAspect="1"/>
          </p:cNvPicPr>
          <p:nvPr/>
        </p:nvPicPr>
        <p:blipFill>
          <a:blip r:embed="rId5"/>
          <a:stretch>
            <a:fillRect/>
          </a:stretch>
        </p:blipFill>
        <p:spPr>
          <a:xfrm>
            <a:off x="7808913" y="1758315"/>
            <a:ext cx="719137" cy="720725"/>
          </a:xfrm>
          <a:prstGeom prst="rect">
            <a:avLst/>
          </a:prstGeom>
          <a:noFill/>
          <a:ln w="9525">
            <a:noFill/>
          </a:ln>
        </p:spPr>
      </p:pic>
      <p:sp>
        <p:nvSpPr>
          <p:cNvPr id="9" name="文本框 8"/>
          <p:cNvSpPr txBox="1"/>
          <p:nvPr/>
        </p:nvSpPr>
        <p:spPr>
          <a:xfrm>
            <a:off x="5789613" y="2617153"/>
            <a:ext cx="1120775" cy="337185"/>
          </a:xfrm>
          <a:prstGeom prst="rect">
            <a:avLst/>
          </a:prstGeom>
          <a:solidFill>
            <a:schemeClr val="accent6">
              <a:lumMod val="75000"/>
            </a:schemeClr>
          </a:solidFill>
        </p:spPr>
        <p:txBody>
          <a:bodyPr wrap="square" rtlCol="0" anchor="t">
            <a:spAutoFit/>
          </a:bodyPr>
          <a:p>
            <a:pPr algn="ctr"/>
            <a:r>
              <a:rPr lang="zh-CN" altLang="en-US" sz="1600" b="1" noProof="1">
                <a:solidFill>
                  <a:schemeClr val="bg1"/>
                </a:solidFill>
                <a:latin typeface="微软雅黑" panose="020B0503020204020204" charset="-122"/>
                <a:ea typeface="微软雅黑" panose="020B0503020204020204" charset="-122"/>
                <a:cs typeface="+mn-cs"/>
              </a:rPr>
              <a:t>下游市场</a:t>
            </a:r>
            <a:endParaRPr lang="zh-CN" altLang="en-US" sz="1600" b="1" noProof="1">
              <a:solidFill>
                <a:schemeClr val="bg1"/>
              </a:solidFill>
              <a:latin typeface="微软雅黑" panose="020B0503020204020204" charset="-122"/>
              <a:ea typeface="微软雅黑" panose="020B0503020204020204" charset="-122"/>
            </a:endParaRPr>
          </a:p>
        </p:txBody>
      </p:sp>
      <p:sp>
        <p:nvSpPr>
          <p:cNvPr id="10" name="文本框 9"/>
          <p:cNvSpPr txBox="1"/>
          <p:nvPr/>
        </p:nvSpPr>
        <p:spPr>
          <a:xfrm>
            <a:off x="330200" y="2617153"/>
            <a:ext cx="1120775" cy="337185"/>
          </a:xfrm>
          <a:prstGeom prst="rect">
            <a:avLst/>
          </a:prstGeom>
          <a:solidFill>
            <a:schemeClr val="accent6">
              <a:lumMod val="75000"/>
            </a:schemeClr>
          </a:solidFill>
        </p:spPr>
        <p:txBody>
          <a:bodyPr wrap="square" rtlCol="0" anchor="t">
            <a:spAutoFit/>
          </a:bodyPr>
          <a:p>
            <a:pPr algn="ctr"/>
            <a:r>
              <a:rPr lang="zh-CN" altLang="en-US" sz="1600" b="1" noProof="1">
                <a:solidFill>
                  <a:schemeClr val="bg1"/>
                </a:solidFill>
                <a:latin typeface="微软雅黑" panose="020B0503020204020204" charset="-122"/>
                <a:ea typeface="微软雅黑" panose="020B0503020204020204" charset="-122"/>
                <a:cs typeface="+mn-cs"/>
              </a:rPr>
              <a:t>精简</a:t>
            </a:r>
            <a:endParaRPr lang="zh-CN" altLang="en-US" sz="1600" b="1" noProof="1">
              <a:solidFill>
                <a:schemeClr val="bg1"/>
              </a:solidFill>
              <a:latin typeface="微软雅黑" panose="020B0503020204020204" charset="-122"/>
              <a:ea typeface="微软雅黑" panose="020B0503020204020204" charset="-122"/>
            </a:endParaRPr>
          </a:p>
        </p:txBody>
      </p:sp>
      <p:sp>
        <p:nvSpPr>
          <p:cNvPr id="11" name="文本框 10"/>
          <p:cNvSpPr txBox="1"/>
          <p:nvPr/>
        </p:nvSpPr>
        <p:spPr>
          <a:xfrm>
            <a:off x="2151063" y="2617153"/>
            <a:ext cx="1120775" cy="337185"/>
          </a:xfrm>
          <a:prstGeom prst="rect">
            <a:avLst/>
          </a:prstGeom>
          <a:solidFill>
            <a:schemeClr val="accent6">
              <a:lumMod val="75000"/>
            </a:schemeClr>
          </a:solidFill>
        </p:spPr>
        <p:txBody>
          <a:bodyPr wrap="square" rtlCol="0" anchor="t">
            <a:spAutoFit/>
          </a:bodyPr>
          <a:p>
            <a:pPr algn="ctr"/>
            <a:r>
              <a:rPr lang="zh-CN" altLang="en-US" sz="1600" b="1" noProof="1">
                <a:solidFill>
                  <a:schemeClr val="bg1"/>
                </a:solidFill>
                <a:latin typeface="微软雅黑" panose="020B0503020204020204" charset="-122"/>
                <a:ea typeface="微软雅黑" panose="020B0503020204020204" charset="-122"/>
                <a:cs typeface="+mn-cs"/>
              </a:rPr>
              <a:t>安全</a:t>
            </a:r>
            <a:endParaRPr lang="zh-CN" altLang="en-US" sz="1600" b="1" noProof="1">
              <a:solidFill>
                <a:schemeClr val="bg1"/>
              </a:solidFill>
              <a:latin typeface="微软雅黑" panose="020B0503020204020204" charset="-122"/>
              <a:ea typeface="微软雅黑" panose="020B0503020204020204" charset="-122"/>
            </a:endParaRPr>
          </a:p>
        </p:txBody>
      </p:sp>
      <p:sp>
        <p:nvSpPr>
          <p:cNvPr id="12" name="文本框 11"/>
          <p:cNvSpPr txBox="1"/>
          <p:nvPr/>
        </p:nvSpPr>
        <p:spPr>
          <a:xfrm>
            <a:off x="3970338" y="2617153"/>
            <a:ext cx="1120775" cy="337185"/>
          </a:xfrm>
          <a:prstGeom prst="rect">
            <a:avLst/>
          </a:prstGeom>
          <a:solidFill>
            <a:schemeClr val="accent6">
              <a:lumMod val="75000"/>
            </a:schemeClr>
          </a:solidFill>
        </p:spPr>
        <p:txBody>
          <a:bodyPr wrap="square" rtlCol="0" anchor="t">
            <a:spAutoFit/>
          </a:bodyPr>
          <a:p>
            <a:pPr algn="ctr"/>
            <a:r>
              <a:rPr lang="zh-CN" altLang="en-US" sz="1600" b="1" noProof="1">
                <a:solidFill>
                  <a:schemeClr val="bg1"/>
                </a:solidFill>
                <a:latin typeface="微软雅黑" panose="020B0503020204020204" charset="-122"/>
                <a:ea typeface="微软雅黑" panose="020B0503020204020204" charset="-122"/>
                <a:cs typeface="+mn-cs"/>
              </a:rPr>
              <a:t>开源</a:t>
            </a:r>
            <a:endParaRPr lang="zh-CN" altLang="en-US" sz="1600" b="1" noProof="1">
              <a:solidFill>
                <a:schemeClr val="bg1"/>
              </a:solidFill>
              <a:latin typeface="微软雅黑" panose="020B0503020204020204" charset="-122"/>
              <a:ea typeface="微软雅黑" panose="020B0503020204020204" charset="-122"/>
            </a:endParaRPr>
          </a:p>
        </p:txBody>
      </p:sp>
      <p:sp>
        <p:nvSpPr>
          <p:cNvPr id="13" name="文本框 12"/>
          <p:cNvSpPr txBox="1"/>
          <p:nvPr/>
        </p:nvSpPr>
        <p:spPr>
          <a:xfrm>
            <a:off x="7608888" y="2617153"/>
            <a:ext cx="1120775" cy="337185"/>
          </a:xfrm>
          <a:prstGeom prst="rect">
            <a:avLst/>
          </a:prstGeom>
          <a:solidFill>
            <a:schemeClr val="accent6">
              <a:lumMod val="75000"/>
            </a:schemeClr>
          </a:solidFill>
        </p:spPr>
        <p:txBody>
          <a:bodyPr wrap="square" rtlCol="0" anchor="t">
            <a:spAutoFit/>
          </a:bodyPr>
          <a:p>
            <a:pPr algn="ctr"/>
            <a:r>
              <a:rPr lang="zh-CN" altLang="en-US" sz="1600" b="1" noProof="1">
                <a:solidFill>
                  <a:schemeClr val="bg1"/>
                </a:solidFill>
                <a:latin typeface="微软雅黑" panose="020B0503020204020204" charset="-122"/>
                <a:ea typeface="微软雅黑" panose="020B0503020204020204" charset="-122"/>
                <a:cs typeface="+mn-cs"/>
              </a:rPr>
              <a:t>生态</a:t>
            </a:r>
            <a:endParaRPr lang="zh-CN" altLang="en-US" sz="1600" b="1" noProof="1">
              <a:solidFill>
                <a:schemeClr val="bg1"/>
              </a:solidFill>
              <a:latin typeface="微软雅黑" panose="020B0503020204020204" charset="-122"/>
              <a:ea typeface="微软雅黑" panose="020B0503020204020204" charset="-122"/>
            </a:endParaRPr>
          </a:p>
        </p:txBody>
      </p:sp>
      <p:sp>
        <p:nvSpPr>
          <p:cNvPr id="23567" name="文本框 13"/>
          <p:cNvSpPr txBox="1"/>
          <p:nvPr/>
        </p:nvSpPr>
        <p:spPr>
          <a:xfrm>
            <a:off x="55563" y="3075940"/>
            <a:ext cx="1671637" cy="953135"/>
          </a:xfrm>
          <a:prstGeom prst="rect">
            <a:avLst/>
          </a:prstGeom>
          <a:noFill/>
          <a:ln w="9525">
            <a:noFill/>
          </a:ln>
        </p:spPr>
        <p:txBody>
          <a:bodyPr wrap="square" anchor="t" anchorCtr="0">
            <a:spAutoFit/>
          </a:bodyPr>
          <a:p>
            <a:pPr algn="ctr"/>
            <a:r>
              <a:rPr lang="zh-CN" altLang="en-US" sz="1400">
                <a:latin typeface="微软雅黑" panose="020B0503020204020204" charset="-122"/>
                <a:ea typeface="微软雅黑" panose="020B0503020204020204" charset="-122"/>
              </a:rPr>
              <a:t>架构简洁</a:t>
            </a:r>
            <a:endParaRPr lang="zh-CN" altLang="en-US" sz="1400">
              <a:latin typeface="微软雅黑" panose="020B0503020204020204" charset="-122"/>
              <a:ea typeface="微软雅黑" panose="020B0503020204020204" charset="-122"/>
            </a:endParaRPr>
          </a:p>
          <a:p>
            <a:pPr algn="ctr"/>
            <a:r>
              <a:rPr lang="zh-CN" altLang="en-US" sz="1400">
                <a:latin typeface="微软雅黑" panose="020B0503020204020204" charset="-122"/>
                <a:ea typeface="微软雅黑" panose="020B0503020204020204" charset="-122"/>
              </a:rPr>
              <a:t>模块化</a:t>
            </a:r>
            <a:endParaRPr lang="zh-CN" altLang="en-US" sz="1400">
              <a:latin typeface="微软雅黑" panose="020B0503020204020204" charset="-122"/>
              <a:ea typeface="微软雅黑" panose="020B0503020204020204" charset="-122"/>
            </a:endParaRPr>
          </a:p>
          <a:p>
            <a:pPr algn="ctr"/>
            <a:r>
              <a:rPr lang="zh-CN" altLang="en-US" sz="1400">
                <a:latin typeface="微软雅黑" panose="020B0503020204020204" charset="-122"/>
                <a:ea typeface="微软雅黑" panose="020B0503020204020204" charset="-122"/>
              </a:rPr>
              <a:t>指令集数目少</a:t>
            </a:r>
            <a:endParaRPr lang="zh-CN" altLang="en-US" sz="1400">
              <a:latin typeface="微软雅黑" panose="020B0503020204020204" charset="-122"/>
              <a:ea typeface="微软雅黑" panose="020B0503020204020204" charset="-122"/>
            </a:endParaRPr>
          </a:p>
          <a:p>
            <a:pPr algn="ctr"/>
            <a:r>
              <a:rPr lang="zh-CN" altLang="en-US" sz="1400">
                <a:latin typeface="微软雅黑" panose="020B0503020204020204" charset="-122"/>
                <a:ea typeface="微软雅黑" panose="020B0503020204020204" charset="-122"/>
              </a:rPr>
              <a:t>无需向后兼容</a:t>
            </a:r>
            <a:endParaRPr lang="zh-CN" altLang="en-US" sz="1400">
              <a:latin typeface="微软雅黑" panose="020B0503020204020204" charset="-122"/>
              <a:ea typeface="微软雅黑" panose="020B0503020204020204" charset="-122"/>
            </a:endParaRPr>
          </a:p>
        </p:txBody>
      </p:sp>
      <p:sp>
        <p:nvSpPr>
          <p:cNvPr id="23568" name="文本框 14"/>
          <p:cNvSpPr txBox="1"/>
          <p:nvPr/>
        </p:nvSpPr>
        <p:spPr>
          <a:xfrm>
            <a:off x="1876425" y="3075940"/>
            <a:ext cx="1670050" cy="521970"/>
          </a:xfrm>
          <a:prstGeom prst="rect">
            <a:avLst/>
          </a:prstGeom>
          <a:noFill/>
          <a:ln w="9525">
            <a:noFill/>
          </a:ln>
        </p:spPr>
        <p:txBody>
          <a:bodyPr wrap="square" anchor="t" anchorCtr="0">
            <a:spAutoFit/>
          </a:bodyPr>
          <a:p>
            <a:pPr lvl="0" algn="ctr">
              <a:buClrTx/>
              <a:buSzTx/>
              <a:buFontTx/>
            </a:pPr>
            <a:r>
              <a:rPr lang="zh-CN" altLang="en-US" sz="1400">
                <a:latin typeface="微软雅黑" panose="020B0503020204020204" charset="-122"/>
                <a:ea typeface="微软雅黑" panose="020B0503020204020204" charset="-122"/>
                <a:sym typeface="+mn-ea"/>
              </a:rPr>
              <a:t>安全系数高</a:t>
            </a:r>
            <a:endParaRPr lang="zh-CN" altLang="en-US" sz="1400">
              <a:latin typeface="微软雅黑" panose="020B0503020204020204" charset="-122"/>
              <a:ea typeface="微软雅黑" panose="020B0503020204020204" charset="-122"/>
              <a:sym typeface="+mn-ea"/>
            </a:endParaRPr>
          </a:p>
          <a:p>
            <a:pPr lvl="0" algn="ctr">
              <a:buClrTx/>
              <a:buSzTx/>
              <a:buFontTx/>
            </a:pPr>
            <a:r>
              <a:rPr lang="zh-CN" altLang="en-US" sz="1400">
                <a:latin typeface="微软雅黑" panose="020B0503020204020204" charset="-122"/>
                <a:ea typeface="微软雅黑" panose="020B0503020204020204" charset="-122"/>
                <a:sym typeface="+mn-ea"/>
              </a:rPr>
              <a:t>稳定</a:t>
            </a:r>
            <a:endParaRPr lang="zh-CN" altLang="en-US" sz="1400">
              <a:latin typeface="微软雅黑" panose="020B0503020204020204" charset="-122"/>
              <a:ea typeface="微软雅黑" panose="020B0503020204020204" charset="-122"/>
              <a:sym typeface="+mn-ea"/>
            </a:endParaRPr>
          </a:p>
        </p:txBody>
      </p:sp>
      <p:sp>
        <p:nvSpPr>
          <p:cNvPr id="23569" name="文本框 15"/>
          <p:cNvSpPr txBox="1"/>
          <p:nvPr/>
        </p:nvSpPr>
        <p:spPr>
          <a:xfrm>
            <a:off x="3694113" y="3075940"/>
            <a:ext cx="1671637" cy="737235"/>
          </a:xfrm>
          <a:prstGeom prst="rect">
            <a:avLst/>
          </a:prstGeom>
          <a:noFill/>
          <a:ln w="9525">
            <a:noFill/>
          </a:ln>
        </p:spPr>
        <p:txBody>
          <a:bodyPr wrap="square" anchor="t" anchorCtr="0">
            <a:spAutoFit/>
          </a:bodyPr>
          <a:p>
            <a:pPr lvl="0" algn="ctr">
              <a:buClrTx/>
              <a:buSzTx/>
              <a:buFontTx/>
            </a:pPr>
            <a:r>
              <a:rPr lang="zh-CN" altLang="en-US" sz="1400">
                <a:latin typeface="微软雅黑" panose="020B0503020204020204" charset="-122"/>
                <a:ea typeface="微软雅黑" panose="020B0503020204020204" charset="-122"/>
                <a:sym typeface="+mn-ea"/>
              </a:rPr>
              <a:t>免费使用</a:t>
            </a:r>
            <a:endParaRPr lang="zh-CN" altLang="en-US" sz="1400">
              <a:latin typeface="微软雅黑" panose="020B0503020204020204" charset="-122"/>
              <a:ea typeface="微软雅黑" panose="020B0503020204020204" charset="-122"/>
              <a:sym typeface="+mn-ea"/>
            </a:endParaRPr>
          </a:p>
          <a:p>
            <a:pPr lvl="0" algn="ctr">
              <a:buClrTx/>
              <a:buSzTx/>
              <a:buFontTx/>
            </a:pPr>
            <a:r>
              <a:rPr lang="zh-CN" altLang="en-US" sz="1400">
                <a:latin typeface="微软雅黑" panose="020B0503020204020204" charset="-122"/>
                <a:ea typeface="微软雅黑" panose="020B0503020204020204" charset="-122"/>
                <a:sym typeface="+mn-ea"/>
              </a:rPr>
              <a:t>用户能自由修改</a:t>
            </a:r>
            <a:endParaRPr lang="zh-CN" altLang="en-US" sz="1400">
              <a:latin typeface="微软雅黑" panose="020B0503020204020204" charset="-122"/>
              <a:ea typeface="微软雅黑" panose="020B0503020204020204" charset="-122"/>
              <a:sym typeface="+mn-ea"/>
            </a:endParaRPr>
          </a:p>
          <a:p>
            <a:pPr lvl="0" algn="ctr">
              <a:buClrTx/>
              <a:buSzTx/>
              <a:buFontTx/>
            </a:pPr>
            <a:r>
              <a:rPr lang="zh-CN" altLang="en-US" sz="1400">
                <a:latin typeface="微软雅黑" panose="020B0503020204020204" charset="-122"/>
                <a:ea typeface="微软雅黑" panose="020B0503020204020204" charset="-122"/>
                <a:sym typeface="+mn-ea"/>
              </a:rPr>
              <a:t>可定制化</a:t>
            </a:r>
            <a:endParaRPr lang="zh-CN" altLang="en-US" sz="1400">
              <a:latin typeface="微软雅黑" panose="020B0503020204020204" charset="-122"/>
              <a:ea typeface="微软雅黑" panose="020B0503020204020204" charset="-122"/>
              <a:sym typeface="+mn-ea"/>
            </a:endParaRPr>
          </a:p>
        </p:txBody>
      </p:sp>
      <p:sp>
        <p:nvSpPr>
          <p:cNvPr id="23570" name="文本框 16"/>
          <p:cNvSpPr txBox="1"/>
          <p:nvPr/>
        </p:nvSpPr>
        <p:spPr>
          <a:xfrm>
            <a:off x="5513388" y="3075940"/>
            <a:ext cx="1671637" cy="521970"/>
          </a:xfrm>
          <a:prstGeom prst="rect">
            <a:avLst/>
          </a:prstGeom>
          <a:noFill/>
          <a:ln w="9525">
            <a:noFill/>
          </a:ln>
        </p:spPr>
        <p:txBody>
          <a:bodyPr wrap="square" anchor="t" anchorCtr="0">
            <a:spAutoFit/>
          </a:bodyPr>
          <a:p>
            <a:pPr lvl="0" algn="ctr">
              <a:buClrTx/>
              <a:buSzTx/>
              <a:buFontTx/>
            </a:pPr>
            <a:r>
              <a:rPr lang="zh-CN" altLang="en-US" sz="1400">
                <a:latin typeface="微软雅黑" panose="020B0503020204020204" charset="-122"/>
                <a:ea typeface="微软雅黑" panose="020B0503020204020204" charset="-122"/>
                <a:sym typeface="+mn-ea"/>
              </a:rPr>
              <a:t>完美符合新兴市场</a:t>
            </a:r>
            <a:endParaRPr lang="zh-CN" altLang="en-US" sz="1400">
              <a:latin typeface="微软雅黑" panose="020B0503020204020204" charset="-122"/>
              <a:ea typeface="微软雅黑" panose="020B0503020204020204" charset="-122"/>
              <a:sym typeface="+mn-ea"/>
            </a:endParaRPr>
          </a:p>
          <a:p>
            <a:pPr lvl="0" algn="ctr">
              <a:buClrTx/>
              <a:buSzTx/>
              <a:buFontTx/>
            </a:pPr>
            <a:r>
              <a:rPr lang="zh-CN" altLang="en-US" sz="1400">
                <a:latin typeface="微软雅黑" panose="020B0503020204020204" charset="-122"/>
                <a:ea typeface="微软雅黑" panose="020B0503020204020204" charset="-122"/>
                <a:sym typeface="+mn-ea"/>
              </a:rPr>
              <a:t>IoT</a:t>
            </a:r>
            <a:endParaRPr lang="zh-CN" altLang="en-US" sz="1400">
              <a:latin typeface="微软雅黑" panose="020B0503020204020204" charset="-122"/>
              <a:ea typeface="微软雅黑" panose="020B0503020204020204" charset="-122"/>
              <a:sym typeface="+mn-ea"/>
            </a:endParaRPr>
          </a:p>
        </p:txBody>
      </p:sp>
      <p:sp>
        <p:nvSpPr>
          <p:cNvPr id="23571" name="文本框 17"/>
          <p:cNvSpPr txBox="1"/>
          <p:nvPr/>
        </p:nvSpPr>
        <p:spPr>
          <a:xfrm>
            <a:off x="7259638" y="3075940"/>
            <a:ext cx="1819275" cy="306705"/>
          </a:xfrm>
          <a:prstGeom prst="rect">
            <a:avLst/>
          </a:prstGeom>
          <a:noFill/>
          <a:ln w="9525">
            <a:noFill/>
          </a:ln>
        </p:spPr>
        <p:txBody>
          <a:bodyPr wrap="square" anchor="t" anchorCtr="0">
            <a:spAutoFit/>
          </a:bodyPr>
          <a:p>
            <a:pPr lvl="0" algn="ctr">
              <a:buClrTx/>
              <a:buSzTx/>
              <a:buFontTx/>
            </a:pPr>
            <a:r>
              <a:rPr lang="zh-CN" altLang="en-US" sz="1400">
                <a:latin typeface="微软雅黑" panose="020B0503020204020204" charset="-122"/>
                <a:ea typeface="微软雅黑" panose="020B0503020204020204" charset="-122"/>
                <a:sym typeface="+mn-ea"/>
              </a:rPr>
              <a:t>尚未统一软件栈生态</a:t>
            </a:r>
            <a:endParaRPr lang="zh-CN" altLang="en-US" sz="1400">
              <a:latin typeface="微软雅黑" panose="020B0503020204020204" charset="-122"/>
              <a:ea typeface="微软雅黑" panose="020B0503020204020204" charset="-122"/>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sym typeface="+mn-ea"/>
              </a:rPr>
              <a:t>2.1 RISC-V概述</a:t>
            </a:r>
            <a:endParaRPr lang="zh-CN" altLang="en-US"/>
          </a:p>
        </p:txBody>
      </p:sp>
      <p:sp>
        <p:nvSpPr>
          <p:cNvPr id="9218" name="内容占位符 2"/>
          <p:cNvSpPr>
            <a:spLocks noGrp="1"/>
          </p:cNvSpPr>
          <p:nvPr>
            <p:ph idx="1"/>
          </p:nvPr>
        </p:nvSpPr>
        <p:spPr>
          <a:noFill/>
          <a:ln>
            <a:miter/>
          </a:ln>
        </p:spPr>
        <p:txBody>
          <a:bodyPr wrap="square" lIns="68591" tIns="34295" rIns="68591" bIns="34295" anchor="t"/>
          <a:p>
            <a:pPr marL="390525" marR="0" lvl="0" indent="-390525" algn="l" defTabSz="914400" rtl="0" eaLnBrk="1" fontAlgn="base" latinLnBrk="0" hangingPunct="1">
              <a:lnSpc>
                <a:spcPct val="150000"/>
              </a:lnSpc>
              <a:spcBef>
                <a:spcPct val="15000"/>
              </a:spcBef>
              <a:spcAft>
                <a:spcPct val="0"/>
              </a:spcAft>
              <a:buClrTx/>
              <a:buSzTx/>
              <a:buFont typeface="Wingdings" panose="05000000000000000000" pitchFamily="2" charset="2"/>
              <a:buChar char="Ø"/>
            </a:pPr>
            <a:r>
              <a:rPr kumimoji="0" lang="zh-CN" altLang="en-US" sz="1800" b="0" i="0" u="none" strike="noStrike" kern="1200" cap="none" spc="0" normalizeH="0" baseline="0" noProof="1" dirty="0">
                <a:solidFill>
                  <a:schemeClr val="tx1"/>
                </a:solidFill>
                <a:latin typeface="+mn-lt"/>
                <a:ea typeface="+mn-ea"/>
                <a:cs typeface="+mn-cs"/>
              </a:rPr>
              <a:t>国内外典型厂商</a:t>
            </a:r>
            <a:endParaRPr kumimoji="0" lang="zh-CN" altLang="en-US" sz="1800" b="0" i="0" u="none" strike="noStrike" kern="1200" cap="none" spc="0" normalizeH="0" baseline="0" noProof="1" dirty="0">
              <a:solidFill>
                <a:schemeClr val="tx1"/>
              </a:solidFill>
              <a:latin typeface="+mn-lt"/>
              <a:ea typeface="+mn-ea"/>
              <a:cs typeface="+mn-cs"/>
            </a:endParaRPr>
          </a:p>
          <a:p>
            <a:pPr marL="257175" marR="0" lvl="0" indent="-257175" algn="l" defTabSz="914400" rtl="0" eaLnBrk="1" fontAlgn="base" latinLnBrk="0" hangingPunct="1">
              <a:lnSpc>
                <a:spcPct val="100000"/>
              </a:lnSpc>
              <a:spcBef>
                <a:spcPct val="15000"/>
              </a:spcBef>
              <a:spcAft>
                <a:spcPct val="0"/>
              </a:spcAft>
              <a:buClrTx/>
              <a:buSzTx/>
              <a:buFont typeface="Arial" panose="020B0604020202020204" pitchFamily="34" charset="0"/>
              <a:buNone/>
            </a:pPr>
            <a:endParaRPr kumimoji="0" lang="zh-CN" altLang="en-US" sz="1800" b="0" i="0" u="none" strike="noStrike" kern="1200" cap="none" spc="0" normalizeH="0" baseline="0" noProof="1" dirty="0">
              <a:solidFill>
                <a:schemeClr val="tx1"/>
              </a:solidFill>
              <a:latin typeface="+mn-lt"/>
              <a:ea typeface="+mn-ea"/>
              <a:cs typeface="+mn-cs"/>
            </a:endParaRPr>
          </a:p>
        </p:txBody>
      </p:sp>
      <p:pic>
        <p:nvPicPr>
          <p:cNvPr id="24581" name="图片 2"/>
          <p:cNvPicPr>
            <a:picLocks noChangeAspect="1"/>
          </p:cNvPicPr>
          <p:nvPr/>
        </p:nvPicPr>
        <p:blipFill>
          <a:blip r:embed="rId1"/>
          <a:stretch>
            <a:fillRect/>
          </a:stretch>
        </p:blipFill>
        <p:spPr>
          <a:xfrm>
            <a:off x="3347403" y="804863"/>
            <a:ext cx="3789362" cy="3740150"/>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sym typeface="+mn-ea"/>
              </a:rPr>
              <a:t>2.1 RISC-V概述</a:t>
            </a:r>
            <a:endParaRPr lang="zh-CN" altLang="en-US"/>
          </a:p>
        </p:txBody>
      </p:sp>
      <p:sp>
        <p:nvSpPr>
          <p:cNvPr id="9218" name="内容占位符 2"/>
          <p:cNvSpPr>
            <a:spLocks noGrp="1"/>
          </p:cNvSpPr>
          <p:nvPr>
            <p:ph idx="1"/>
          </p:nvPr>
        </p:nvSpPr>
        <p:spPr>
          <a:noFill/>
          <a:ln>
            <a:miter/>
          </a:ln>
        </p:spPr>
        <p:txBody>
          <a:bodyPr wrap="square" lIns="68591" tIns="34295" rIns="68591" bIns="34295" anchor="t"/>
          <a:p>
            <a:pPr marL="390525" marR="0" lvl="0" indent="-390525" algn="l" defTabSz="914400" rtl="0" eaLnBrk="1" fontAlgn="base" latinLnBrk="0" hangingPunct="1">
              <a:lnSpc>
                <a:spcPct val="150000"/>
              </a:lnSpc>
              <a:spcBef>
                <a:spcPct val="15000"/>
              </a:spcBef>
              <a:spcAft>
                <a:spcPct val="0"/>
              </a:spcAft>
              <a:buClrTx/>
              <a:buSzTx/>
              <a:buFont typeface="Wingdings" panose="05000000000000000000" pitchFamily="2" charset="2"/>
              <a:buChar char="Ø"/>
            </a:pPr>
            <a:r>
              <a:rPr kumimoji="0" lang="zh-CN" altLang="en-US" sz="1500" b="1" i="0" u="none" strike="noStrike" kern="1200" cap="none" spc="0" normalizeH="0" baseline="0" noProof="1" dirty="0">
                <a:solidFill>
                  <a:schemeClr val="tx1"/>
                </a:solidFill>
                <a:latin typeface="+mn-lt"/>
                <a:ea typeface="+mn-ea"/>
                <a:cs typeface="+mn-cs"/>
              </a:rPr>
              <a:t>SiFIve位于旧金山，是最早的RISC-V公司，创立与2007年，其创始人即发明并开发RISC-V的UCB团队</a:t>
            </a:r>
            <a:r>
              <a:rPr kumimoji="0" lang="zh-CN" altLang="en-US" sz="1500" b="0" i="0" u="none" strike="noStrike" kern="1200" cap="none" spc="0" normalizeH="0" baseline="0" noProof="1" dirty="0">
                <a:solidFill>
                  <a:schemeClr val="tx1"/>
                </a:solidFill>
                <a:latin typeface="+mn-lt"/>
                <a:ea typeface="+mn-ea"/>
                <a:cs typeface="+mn-cs"/>
              </a:rPr>
              <a:t>。从2015年开始，该公司发布了许多基于RISC-V的处理器内核，主要针对从发烧友到主要制造商的各个级别的开发。</a:t>
            </a:r>
            <a:endParaRPr kumimoji="0" lang="zh-CN" altLang="en-US" sz="1500" b="0" i="0" u="none" strike="noStrike" kern="1200" cap="none" spc="0" normalizeH="0" baseline="0" noProof="1" dirty="0">
              <a:solidFill>
                <a:schemeClr val="tx1"/>
              </a:solidFill>
              <a:latin typeface="+mn-lt"/>
              <a:ea typeface="+mn-ea"/>
              <a:cs typeface="+mn-cs"/>
            </a:endParaRPr>
          </a:p>
          <a:p>
            <a:pPr marL="390525" marR="0" lvl="0" indent="-390525" algn="l" defTabSz="914400" rtl="0" eaLnBrk="1" fontAlgn="base" latinLnBrk="0" hangingPunct="1">
              <a:lnSpc>
                <a:spcPct val="150000"/>
              </a:lnSpc>
              <a:spcBef>
                <a:spcPct val="15000"/>
              </a:spcBef>
              <a:spcAft>
                <a:spcPct val="0"/>
              </a:spcAft>
              <a:buClrTx/>
              <a:buSzTx/>
              <a:buFont typeface="Wingdings" panose="05000000000000000000" pitchFamily="2" charset="2"/>
              <a:buChar char="Ø"/>
            </a:pPr>
            <a:r>
              <a:rPr kumimoji="0" lang="zh-CN" altLang="en-US" sz="1500" b="1" i="0" u="none" strike="noStrike" kern="1200" cap="none" spc="0" normalizeH="0" baseline="0" noProof="1" dirty="0">
                <a:solidFill>
                  <a:schemeClr val="tx1"/>
                </a:solidFill>
                <a:latin typeface="+mn-lt"/>
                <a:ea typeface="+mn-ea"/>
                <a:cs typeface="+mn-cs"/>
              </a:rPr>
              <a:t>西部数据</a:t>
            </a:r>
            <a:r>
              <a:rPr kumimoji="0" lang="zh-CN" altLang="en-US" sz="1500" b="0" i="0" u="none" strike="noStrike" kern="1200" cap="none" spc="0" normalizeH="0" baseline="0" noProof="1" dirty="0">
                <a:solidFill>
                  <a:schemeClr val="tx1"/>
                </a:solidFill>
                <a:latin typeface="+mn-lt"/>
                <a:ea typeface="+mn-ea"/>
                <a:cs typeface="+mn-cs"/>
              </a:rPr>
              <a:t>在2018年11月宣布，未来旗下硬盘处理器和控制器都逐渐转移至成RISC-V架构，为了开发RISC-V生态系统，Western Digital已经在从事RISC-V项目的各家公司中进行合作和投资。预计每年将有20亿个基于RISC-V架构的内核出货。</a:t>
            </a:r>
            <a:endParaRPr kumimoji="0" lang="zh-CN" altLang="en-US" sz="1500" b="0" i="0" u="none" strike="noStrike" kern="1200" cap="none" spc="0" normalizeH="0" baseline="0" noProof="1" dirty="0">
              <a:solidFill>
                <a:schemeClr val="tx1"/>
              </a:solidFill>
              <a:latin typeface="+mn-lt"/>
              <a:ea typeface="+mn-ea"/>
              <a:cs typeface="+mn-cs"/>
            </a:endParaRPr>
          </a:p>
          <a:p>
            <a:pPr marL="390525" marR="0" lvl="0" indent="-390525" algn="l" defTabSz="914400" rtl="0" eaLnBrk="1" fontAlgn="base" latinLnBrk="0" hangingPunct="1">
              <a:lnSpc>
                <a:spcPct val="150000"/>
              </a:lnSpc>
              <a:spcBef>
                <a:spcPct val="15000"/>
              </a:spcBef>
              <a:spcAft>
                <a:spcPct val="0"/>
              </a:spcAft>
              <a:buClrTx/>
              <a:buSzTx/>
              <a:buFont typeface="Wingdings" panose="05000000000000000000" pitchFamily="2" charset="2"/>
              <a:buChar char="Ø"/>
            </a:pPr>
            <a:r>
              <a:rPr kumimoji="0" lang="zh-CN" altLang="en-US" sz="1500" b="1" i="0" u="none" strike="noStrike" kern="1200" cap="none" spc="0" normalizeH="0" baseline="0" noProof="1" dirty="0">
                <a:solidFill>
                  <a:schemeClr val="tx1"/>
                </a:solidFill>
                <a:latin typeface="+mn-lt"/>
                <a:ea typeface="+mn-ea"/>
                <a:cs typeface="+mn-cs"/>
              </a:rPr>
              <a:t>兆易创新</a:t>
            </a:r>
            <a:r>
              <a:rPr kumimoji="0" lang="zh-CN" altLang="en-US" sz="1500" b="0" i="0" u="none" strike="noStrike" kern="1200" cap="none" spc="0" normalizeH="0" baseline="0" noProof="1" dirty="0">
                <a:solidFill>
                  <a:schemeClr val="tx1"/>
                </a:solidFill>
                <a:latin typeface="+mn-lt"/>
                <a:ea typeface="+mn-ea"/>
                <a:cs typeface="+mn-cs"/>
              </a:rPr>
              <a:t>于2005年创立于北京，是一家以中国为总部的全球化芯片设计公司。公司致力于各类存储器、控制器及周边产品的设计研发，是国内规模较大的非易失性存储器(NVM)制造商之一。2019年8月22日，兆易创新正式发布了全球首个基于RISC-V开源架构内核的32位通用MCU产品---GD32VF103系列。兆易创新是首次将RISC-V引入通用微控制器领域。</a:t>
            </a:r>
            <a:endParaRPr kumimoji="0" lang="zh-CN" altLang="en-US" sz="1500" b="0" i="0" u="none" strike="noStrike" kern="1200" cap="none" spc="0" normalizeH="0" baseline="0" noProof="1" dirty="0">
              <a:solidFill>
                <a:schemeClr val="tx1"/>
              </a:solidFill>
              <a:latin typeface="+mn-lt"/>
              <a:ea typeface="+mn-ea"/>
              <a:cs typeface="+mn-cs"/>
            </a:endParaRPr>
          </a:p>
          <a:p>
            <a:pPr marL="257175" marR="0" lvl="0" indent="-257175" algn="l" defTabSz="914400" rtl="0" eaLnBrk="1" fontAlgn="base" latinLnBrk="0" hangingPunct="1">
              <a:lnSpc>
                <a:spcPct val="100000"/>
              </a:lnSpc>
              <a:spcBef>
                <a:spcPct val="15000"/>
              </a:spcBef>
              <a:spcAft>
                <a:spcPct val="0"/>
              </a:spcAft>
              <a:buClrTx/>
              <a:buSzTx/>
              <a:buFont typeface="Arial" panose="020B0604020202020204" pitchFamily="34" charset="0"/>
              <a:buNone/>
            </a:pPr>
            <a:endParaRPr kumimoji="0" lang="zh-CN" altLang="en-US" sz="1500" b="0" i="0" u="none" strike="noStrike" kern="1200" cap="none" spc="0" normalizeH="0" baseline="0" noProof="1" dirty="0">
              <a:solidFill>
                <a:schemeClr val="tx1"/>
              </a:solidFill>
              <a:latin typeface="+mn-lt"/>
              <a:ea typeface="+mn-ea"/>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sym typeface="+mn-ea"/>
              </a:rPr>
              <a:t>2.1 RISC-V概述</a:t>
            </a:r>
            <a:endParaRPr lang="zh-CN" altLang="en-US"/>
          </a:p>
        </p:txBody>
      </p:sp>
      <p:sp>
        <p:nvSpPr>
          <p:cNvPr id="9218" name="内容占位符 2"/>
          <p:cNvSpPr>
            <a:spLocks noGrp="1"/>
          </p:cNvSpPr>
          <p:nvPr>
            <p:ph idx="1"/>
          </p:nvPr>
        </p:nvSpPr>
        <p:spPr>
          <a:noFill/>
          <a:ln>
            <a:miter/>
          </a:ln>
        </p:spPr>
        <p:txBody>
          <a:bodyPr wrap="square" lIns="68591" tIns="34295" rIns="68591" bIns="34295" anchor="t"/>
          <a:p>
            <a:pPr marL="390525" marR="0" lvl="0" indent="-390525" algn="l" defTabSz="914400" rtl="0" eaLnBrk="1" fontAlgn="base" latinLnBrk="0" hangingPunct="1">
              <a:lnSpc>
                <a:spcPct val="150000"/>
              </a:lnSpc>
              <a:spcBef>
                <a:spcPct val="15000"/>
              </a:spcBef>
              <a:spcAft>
                <a:spcPct val="0"/>
              </a:spcAft>
              <a:buClrTx/>
              <a:buSzTx/>
              <a:buFont typeface="Wingdings" panose="05000000000000000000" pitchFamily="2" charset="2"/>
              <a:buChar char="Ø"/>
            </a:pPr>
            <a:r>
              <a:rPr kumimoji="0" lang="zh-CN" altLang="en-US" sz="1500" b="1" i="0" u="none" strike="noStrike" kern="1200" cap="none" spc="0" normalizeH="0" baseline="0" noProof="1" dirty="0">
                <a:solidFill>
                  <a:schemeClr val="tx1"/>
                </a:solidFill>
                <a:latin typeface="+mn-lt"/>
                <a:ea typeface="+mn-ea"/>
                <a:cs typeface="+mn-cs"/>
              </a:rPr>
              <a:t>华米科技</a:t>
            </a:r>
            <a:r>
              <a:rPr kumimoji="0" lang="zh-CN" altLang="en-US" sz="1500" b="0" i="0" u="none" strike="noStrike" kern="1200" cap="none" spc="0" normalizeH="0" baseline="0" noProof="1" dirty="0">
                <a:solidFill>
                  <a:schemeClr val="tx1"/>
                </a:solidFill>
                <a:latin typeface="+mn-lt"/>
                <a:ea typeface="+mn-ea"/>
                <a:cs typeface="+mn-cs"/>
              </a:rPr>
              <a:t>创立于2013年，是一家在智能穿戴技术领域有着丰富生物特征识别经验和运动数据驱动的公司，拥有全球用户海量的生物识别和运动数据库。在2018年9月，华米科技推出了首款RISC-V架构的可穿戴设备黄山1号，并称是全球首款支持AI的可穿戴设备芯片组。</a:t>
            </a:r>
            <a:endParaRPr kumimoji="0" lang="zh-CN" altLang="en-US" sz="1500" b="0" i="0" u="none" strike="noStrike" kern="1200" cap="none" spc="0" normalizeH="0" baseline="0" noProof="1" dirty="0">
              <a:solidFill>
                <a:schemeClr val="tx1"/>
              </a:solidFill>
              <a:latin typeface="+mn-lt"/>
              <a:ea typeface="+mn-ea"/>
              <a:cs typeface="+mn-cs"/>
            </a:endParaRPr>
          </a:p>
          <a:p>
            <a:pPr marL="390525" marR="0" lvl="0" indent="-390525" algn="l" defTabSz="914400" rtl="0" eaLnBrk="1" fontAlgn="base" latinLnBrk="0" hangingPunct="1">
              <a:lnSpc>
                <a:spcPct val="150000"/>
              </a:lnSpc>
              <a:spcBef>
                <a:spcPct val="15000"/>
              </a:spcBef>
              <a:spcAft>
                <a:spcPct val="0"/>
              </a:spcAft>
              <a:buClrTx/>
              <a:buSzTx/>
              <a:buFont typeface="Wingdings" panose="05000000000000000000" pitchFamily="2" charset="2"/>
              <a:buChar char="Ø"/>
            </a:pPr>
            <a:r>
              <a:rPr kumimoji="0" lang="zh-CN" altLang="en-US" sz="1500" b="1" i="0" u="none" strike="noStrike" kern="1200" cap="none" spc="0" normalizeH="0" baseline="0" noProof="1" dirty="0">
                <a:solidFill>
                  <a:schemeClr val="tx1"/>
                </a:solidFill>
                <a:latin typeface="+mn-lt"/>
                <a:ea typeface="+mn-ea"/>
                <a:cs typeface="+mn-cs"/>
              </a:rPr>
              <a:t>平头哥半导体公司</a:t>
            </a:r>
            <a:r>
              <a:rPr kumimoji="0" lang="zh-CN" altLang="en-US" sz="1500" b="0" i="0" u="none" strike="noStrike" kern="1200" cap="none" spc="0" normalizeH="0" baseline="0" noProof="1" dirty="0">
                <a:solidFill>
                  <a:schemeClr val="tx1"/>
                </a:solidFill>
                <a:latin typeface="+mn-lt"/>
                <a:ea typeface="+mn-ea"/>
                <a:cs typeface="+mn-cs"/>
              </a:rPr>
              <a:t>是2018年9月由阿里巴巴全资收购的杭州中天微和阿里达摩院合并而成。主要发力于32位高性能和低功耗嵌入式CPU的IC设计。2019年7月25日，阿里发布了最新的平头哥芯片——高性能RISC-V架构处理器玄铁910。玄铁910是首个性能突破</a:t>
            </a:r>
            <a:r>
              <a:rPr kumimoji="0" lang="en-US" altLang="zh-CN" sz="1500" b="0" i="0" u="none" strike="noStrike" kern="1200" cap="none" spc="0" normalizeH="0" baseline="0" noProof="1" dirty="0">
                <a:solidFill>
                  <a:schemeClr val="tx1"/>
                </a:solidFill>
                <a:latin typeface="+mn-lt"/>
                <a:ea typeface="+mn-ea"/>
                <a:cs typeface="+mn-cs"/>
              </a:rPr>
              <a:t>7.0 Coremark/MHz</a:t>
            </a:r>
            <a:r>
              <a:rPr kumimoji="0" lang="zh-CN" altLang="en-US" sz="1500" b="0" i="0" u="none" strike="noStrike" kern="1200" cap="none" spc="0" normalizeH="0" baseline="0" noProof="1" dirty="0">
                <a:solidFill>
                  <a:schemeClr val="tx1"/>
                </a:solidFill>
                <a:latin typeface="+mn-lt"/>
                <a:ea typeface="+mn-ea"/>
                <a:cs typeface="+mn-cs"/>
              </a:rPr>
              <a:t>大关的</a:t>
            </a:r>
            <a:r>
              <a:rPr kumimoji="0" lang="en-US" altLang="zh-CN" sz="1500" b="0" i="0" u="none" strike="noStrike" kern="1200" cap="none" spc="0" normalizeH="0" baseline="0" noProof="1" dirty="0">
                <a:solidFill>
                  <a:schemeClr val="tx1"/>
                </a:solidFill>
                <a:latin typeface="+mn-lt"/>
                <a:ea typeface="+mn-ea"/>
                <a:cs typeface="+mn-cs"/>
              </a:rPr>
              <a:t>RISC-V</a:t>
            </a:r>
            <a:r>
              <a:rPr kumimoji="0" lang="zh-CN" altLang="en-US" sz="1500" b="0" i="0" u="none" strike="noStrike" kern="1200" cap="none" spc="0" normalizeH="0" baseline="0" noProof="1" dirty="0">
                <a:solidFill>
                  <a:schemeClr val="tx1"/>
                </a:solidFill>
                <a:latin typeface="+mn-lt"/>
                <a:ea typeface="+mn-ea"/>
                <a:cs typeface="+mn-cs"/>
              </a:rPr>
              <a:t>处理器，算力全球第一。玄铁910芯片适用于用在 5G、网络通讯、人工智能、自动将驾驶领域，可嵌入 CPU、SOC 芯片中。</a:t>
            </a:r>
            <a:endParaRPr kumimoji="0" lang="zh-CN" altLang="en-US" sz="1500" b="0" i="0" u="none" strike="noStrike" kern="1200" cap="none" spc="0" normalizeH="0" baseline="0" noProof="1" dirty="0">
              <a:solidFill>
                <a:schemeClr val="tx1"/>
              </a:solidFill>
              <a:latin typeface="+mn-lt"/>
              <a:ea typeface="+mn-ea"/>
              <a:cs typeface="+mn-cs"/>
            </a:endParaRPr>
          </a:p>
          <a:p>
            <a:pPr marL="257175" marR="0" lvl="0" indent="-257175" algn="l" defTabSz="914400" rtl="0" eaLnBrk="1" fontAlgn="base" latinLnBrk="0" hangingPunct="1">
              <a:lnSpc>
                <a:spcPct val="100000"/>
              </a:lnSpc>
              <a:spcBef>
                <a:spcPct val="15000"/>
              </a:spcBef>
              <a:spcAft>
                <a:spcPct val="0"/>
              </a:spcAft>
              <a:buClrTx/>
              <a:buSzTx/>
              <a:buFont typeface="Arial" panose="020B0604020202020204" pitchFamily="34" charset="0"/>
              <a:buNone/>
            </a:pPr>
            <a:endParaRPr kumimoji="0" lang="zh-CN" altLang="en-US" sz="1500" b="0" i="0" u="none" strike="noStrike" kern="1200" cap="none" spc="0" normalizeH="0" baseline="0" noProof="1" dirty="0">
              <a:solidFill>
                <a:schemeClr val="tx1"/>
              </a:solidFill>
              <a:latin typeface="+mn-lt"/>
              <a:ea typeface="+mn-ea"/>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zh-CN" altLang="en-US">
                <a:sym typeface="+mn-ea"/>
              </a:rPr>
              <a:t>2.2 </a:t>
            </a:r>
            <a:r>
              <a:rPr lang="zh-CN" altLang="en-US">
                <a:sym typeface="+mn-ea"/>
              </a:rPr>
              <a:t>SweRV EH1处理器核</a:t>
            </a:r>
            <a:endParaRPr lang="zh-CN" altLang="en-US"/>
          </a:p>
        </p:txBody>
      </p:sp>
      <p:sp>
        <p:nvSpPr>
          <p:cNvPr id="9218" name="内容占位符 2"/>
          <p:cNvSpPr>
            <a:spLocks noGrp="1"/>
          </p:cNvSpPr>
          <p:nvPr>
            <p:ph idx="1"/>
          </p:nvPr>
        </p:nvSpPr>
        <p:spPr>
          <a:noFill/>
          <a:ln>
            <a:miter/>
          </a:ln>
        </p:spPr>
        <p:txBody>
          <a:bodyPr wrap="square" lIns="68591" tIns="34295" rIns="68591" bIns="34295" anchor="t">
            <a:normAutofit lnSpcReduction="10000"/>
          </a:bodyPr>
          <a:p>
            <a:pPr marL="390525" marR="0" lvl="0" indent="-390525" algn="l" defTabSz="914400" rtl="0" eaLnBrk="1" fontAlgn="base" latinLnBrk="0" hangingPunct="1">
              <a:lnSpc>
                <a:spcPct val="150000"/>
              </a:lnSpc>
              <a:spcBef>
                <a:spcPct val="15000"/>
              </a:spcBef>
              <a:buClrTx/>
              <a:buSzTx/>
              <a:buChar char="Ø"/>
            </a:pPr>
            <a:r>
              <a:rPr kumimoji="0" lang="zh-CN" altLang="en-US" sz="1600" b="0" i="0" u="none" strike="noStrike" kern="1200" cap="none" spc="0" normalizeH="0" baseline="0" noProof="1" dirty="0">
                <a:solidFill>
                  <a:schemeClr val="tx1"/>
                </a:solidFill>
                <a:latin typeface="+mn-lt"/>
                <a:ea typeface="+mn-ea"/>
                <a:cs typeface="+mn-cs"/>
              </a:rPr>
              <a:t>SweRV是西部数据（WD）开发的一款RISC-V core，支持RV32IMC，双发射，</a:t>
            </a:r>
            <a:r>
              <a:rPr kumimoji="0" lang="zh-CN" altLang="en-US" sz="1600" b="0" i="0" u="none" strike="noStrike" kern="1200" cap="none" spc="0" normalizeH="0" baseline="0" noProof="1" dirty="0">
                <a:solidFill>
                  <a:schemeClr val="tx1"/>
                </a:solidFill>
                <a:latin typeface="+mn-lt"/>
                <a:ea typeface="+mn-ea"/>
                <a:cs typeface="+mn-cs"/>
                <a:sym typeface="+mn-ea"/>
              </a:rPr>
              <a:t>SMT同步多线程</a:t>
            </a:r>
            <a:r>
              <a:rPr kumimoji="0" lang="zh-CN" altLang="en-US" sz="1600" b="0" i="0" u="none" strike="noStrike" kern="1200" cap="none" spc="0" normalizeH="0" baseline="0" noProof="1" dirty="0">
                <a:solidFill>
                  <a:schemeClr val="tx1"/>
                </a:solidFill>
                <a:latin typeface="+mn-lt"/>
                <a:ea typeface="+mn-ea"/>
                <a:cs typeface="+mn-cs"/>
              </a:rPr>
              <a:t>，9级流水。</a:t>
            </a:r>
            <a:endParaRPr kumimoji="0" lang="zh-CN" altLang="en-US" sz="1600" b="0" i="0" u="none" strike="noStrike" kern="1200" cap="none" spc="0" normalizeH="0" baseline="0" noProof="1" dirty="0">
              <a:solidFill>
                <a:schemeClr val="tx1"/>
              </a:solidFill>
              <a:latin typeface="+mn-lt"/>
              <a:ea typeface="+mn-ea"/>
              <a:cs typeface="+mn-cs"/>
            </a:endParaRPr>
          </a:p>
          <a:p>
            <a:pPr marL="390525" marR="0" lvl="0" indent="-390525" algn="l" defTabSz="914400" rtl="0" eaLnBrk="1" fontAlgn="base" latinLnBrk="0" hangingPunct="1">
              <a:lnSpc>
                <a:spcPct val="150000"/>
              </a:lnSpc>
              <a:spcBef>
                <a:spcPct val="15000"/>
              </a:spcBef>
              <a:spcAft>
                <a:spcPct val="0"/>
              </a:spcAft>
              <a:buClrTx/>
              <a:buSzTx/>
              <a:buFont typeface="Wingdings" panose="05000000000000000000" pitchFamily="2" charset="2"/>
              <a:buChar char="Ø"/>
            </a:pPr>
            <a:r>
              <a:rPr kumimoji="0" lang="zh-CN" altLang="en-US" sz="1600" b="0" i="0" u="none" strike="noStrike" kern="1200" cap="none" spc="0" normalizeH="0" baseline="0" noProof="1" dirty="0">
                <a:solidFill>
                  <a:schemeClr val="tx1"/>
                </a:solidFill>
                <a:latin typeface="+mn-lt"/>
                <a:ea typeface="+mn-ea"/>
                <a:cs typeface="+mn-cs"/>
              </a:rPr>
              <a:t>第一个版本Swe</a:t>
            </a:r>
            <a:r>
              <a:rPr kumimoji="0" lang="en-US" altLang="zh-CN" sz="1600" b="0" i="0" u="none" strike="noStrike" kern="1200" cap="none" spc="0" normalizeH="0" baseline="0" noProof="1" dirty="0">
                <a:solidFill>
                  <a:schemeClr val="tx1"/>
                </a:solidFill>
                <a:latin typeface="+mn-lt"/>
                <a:ea typeface="+mn-ea"/>
                <a:cs typeface="+mn-cs"/>
              </a:rPr>
              <a:t>RV</a:t>
            </a:r>
            <a:r>
              <a:rPr kumimoji="0" lang="zh-CN" altLang="en-US" sz="1600" b="0" i="0" u="none" strike="noStrike" kern="1200" cap="none" spc="0" normalizeH="0" baseline="0" noProof="1" dirty="0">
                <a:solidFill>
                  <a:schemeClr val="tx1"/>
                </a:solidFill>
                <a:latin typeface="+mn-lt"/>
                <a:ea typeface="+mn-ea"/>
                <a:cs typeface="+mn-cs"/>
              </a:rPr>
              <a:t> Core EH1采用台积电28nm工艺制造，运行频率高达1.8GHz，模拟性能可达4.9 CoreMark/MHz，略高于ARM A15。</a:t>
            </a:r>
            <a:endParaRPr kumimoji="0" lang="zh-CN" altLang="en-US" sz="1600" b="0" i="0" u="none" strike="noStrike" kern="1200" cap="none" spc="0" normalizeH="0" baseline="0" noProof="1" dirty="0">
              <a:solidFill>
                <a:schemeClr val="tx1"/>
              </a:solidFill>
              <a:latin typeface="+mn-lt"/>
              <a:ea typeface="+mn-ea"/>
              <a:cs typeface="+mn-cs"/>
            </a:endParaRPr>
          </a:p>
          <a:p>
            <a:pPr marL="390525" marR="0" lvl="0" indent="-390525" algn="l" defTabSz="914400" rtl="0" eaLnBrk="1" fontAlgn="base" latinLnBrk="0" hangingPunct="1">
              <a:lnSpc>
                <a:spcPct val="150000"/>
              </a:lnSpc>
              <a:spcBef>
                <a:spcPct val="15000"/>
              </a:spcBef>
              <a:spcAft>
                <a:spcPct val="0"/>
              </a:spcAft>
              <a:buClrTx/>
              <a:buSzTx/>
              <a:buFont typeface="Wingdings" panose="05000000000000000000" pitchFamily="2" charset="2"/>
              <a:buChar char="Ø"/>
            </a:pPr>
            <a:r>
              <a:rPr kumimoji="0" lang="zh-CN" altLang="en-US" sz="1600" b="0" i="0" u="none" strike="noStrike" kern="1200" cap="none" spc="0" normalizeH="0" baseline="0" noProof="1" dirty="0">
                <a:solidFill>
                  <a:schemeClr val="tx1"/>
                </a:solidFill>
                <a:latin typeface="+mn-lt"/>
                <a:ea typeface="+mn-ea"/>
                <a:cs typeface="+mn-cs"/>
              </a:rPr>
              <a:t>后续产品为SweRV Core EH2、SweRV Core EL2。</a:t>
            </a:r>
            <a:endParaRPr kumimoji="0" lang="zh-CN" altLang="en-US" sz="1600" b="0" i="0" u="none" strike="noStrike" kern="1200" cap="none" spc="0" normalizeH="0" baseline="0" noProof="1" dirty="0">
              <a:solidFill>
                <a:schemeClr val="tx1"/>
              </a:solidFill>
              <a:latin typeface="+mn-lt"/>
              <a:ea typeface="+mn-ea"/>
              <a:cs typeface="+mn-cs"/>
            </a:endParaRPr>
          </a:p>
          <a:p>
            <a:pPr marL="390525" marR="0" lvl="0" indent="-390525" algn="l" defTabSz="914400" rtl="0" eaLnBrk="1" fontAlgn="base" latinLnBrk="0" hangingPunct="1">
              <a:lnSpc>
                <a:spcPct val="150000"/>
              </a:lnSpc>
              <a:spcBef>
                <a:spcPct val="15000"/>
              </a:spcBef>
              <a:spcAft>
                <a:spcPct val="0"/>
              </a:spcAft>
              <a:buClrTx/>
              <a:buSzTx/>
              <a:buFont typeface="Wingdings" panose="05000000000000000000" pitchFamily="2" charset="2"/>
              <a:buChar char="Ø"/>
            </a:pPr>
            <a:r>
              <a:rPr kumimoji="0" lang="zh-CN" altLang="en-US" sz="1600" b="0" i="0" u="none" strike="noStrike" kern="1200" cap="none" spc="0" normalizeH="0" baseline="0" noProof="1" dirty="0">
                <a:solidFill>
                  <a:schemeClr val="tx1"/>
                </a:solidFill>
                <a:latin typeface="+mn-lt"/>
                <a:ea typeface="+mn-ea"/>
                <a:cs typeface="+mn-cs"/>
              </a:rPr>
              <a:t>SweRV Core EH2基本架构不变，工艺升级为台积电16nm FinFET造，以获得性能、功耗、面积的最佳平衡，模拟性能提升29％达到6.3 CoreMark/MHz，内核面积缩小39％，仅为0.067平方毫米。</a:t>
            </a:r>
            <a:endParaRPr kumimoji="0" lang="zh-CN" altLang="en-US" sz="1600" b="0" i="0" u="none" strike="noStrike" kern="1200" cap="none" spc="0" normalizeH="0" baseline="0" noProof="1" dirty="0">
              <a:solidFill>
                <a:schemeClr val="tx1"/>
              </a:solidFill>
              <a:latin typeface="+mn-lt"/>
              <a:ea typeface="+mn-ea"/>
              <a:cs typeface="+mn-cs"/>
            </a:endParaRPr>
          </a:p>
          <a:p>
            <a:pPr marL="390525" marR="0" lvl="0" indent="-390525" algn="l" defTabSz="914400" rtl="0" eaLnBrk="1" fontAlgn="base" latinLnBrk="0" hangingPunct="1">
              <a:lnSpc>
                <a:spcPct val="150000"/>
              </a:lnSpc>
              <a:spcBef>
                <a:spcPct val="15000"/>
              </a:spcBef>
              <a:spcAft>
                <a:spcPct val="0"/>
              </a:spcAft>
              <a:buClrTx/>
              <a:buSzTx/>
              <a:buFont typeface="Wingdings" panose="05000000000000000000" pitchFamily="2" charset="2"/>
              <a:buChar char="Ø"/>
            </a:pPr>
            <a:r>
              <a:rPr kumimoji="0" lang="zh-CN" altLang="en-US" sz="1600" b="0" i="0" u="none" strike="noStrike" kern="1200" cap="none" spc="0" normalizeH="0" baseline="0" noProof="1" dirty="0">
                <a:solidFill>
                  <a:schemeClr val="tx1"/>
                </a:solidFill>
                <a:latin typeface="+mn-lt"/>
                <a:ea typeface="+mn-ea"/>
                <a:cs typeface="+mn-cs"/>
              </a:rPr>
              <a:t>SweRV Core EL2是一个超级精简版，还是32位顺序架构、16nm工艺，但改成单路超标量、4级流水线、单线程，内核面积只有区区0.023平方毫米，性能约3.6 CoreMarks/MHz。</a:t>
            </a:r>
            <a:endParaRPr kumimoji="0" lang="zh-CN" altLang="en-US" sz="1600" b="0" i="0" u="none" strike="noStrike" kern="1200" cap="none" spc="0" normalizeH="0" baseline="0" noProof="1" dirty="0">
              <a:solidFill>
                <a:schemeClr val="tx1"/>
              </a:solidFill>
              <a:latin typeface="+mn-lt"/>
              <a:ea typeface="+mn-ea"/>
              <a:cs typeface="+mn-cs"/>
            </a:endParaRPr>
          </a:p>
          <a:p>
            <a:pPr marL="257175" marR="0" lvl="0" indent="-257175" algn="l" defTabSz="914400" rtl="0" eaLnBrk="1" fontAlgn="base" latinLnBrk="0" hangingPunct="1">
              <a:lnSpc>
                <a:spcPct val="100000"/>
              </a:lnSpc>
              <a:spcBef>
                <a:spcPct val="15000"/>
              </a:spcBef>
              <a:spcAft>
                <a:spcPct val="0"/>
              </a:spcAft>
              <a:buClrTx/>
              <a:buSzTx/>
              <a:buFont typeface="Arial" panose="020B0604020202020204" pitchFamily="34" charset="0"/>
              <a:buNone/>
            </a:pPr>
            <a:endParaRPr kumimoji="0" lang="zh-CN" altLang="en-US" sz="1600" b="0" i="0" u="none" strike="noStrike" kern="1200" cap="none" spc="0" normalizeH="0" baseline="0" noProof="1" dirty="0">
              <a:solidFill>
                <a:schemeClr val="tx1"/>
              </a:solidFill>
              <a:latin typeface="+mn-lt"/>
              <a:ea typeface="+mn-ea"/>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sym typeface="+mn-ea"/>
              </a:rPr>
              <a:t>2.2 SweRV EH1处理器核</a:t>
            </a:r>
            <a:endParaRPr lang="zh-CN" altLang="en-US"/>
          </a:p>
        </p:txBody>
      </p:sp>
      <p:sp>
        <p:nvSpPr>
          <p:cNvPr id="9218" name="内容占位符 2"/>
          <p:cNvSpPr>
            <a:spLocks noGrp="1"/>
          </p:cNvSpPr>
          <p:nvPr>
            <p:ph idx="1"/>
          </p:nvPr>
        </p:nvSpPr>
        <p:spPr>
          <a:noFill/>
          <a:ln>
            <a:miter/>
          </a:ln>
        </p:spPr>
        <p:txBody>
          <a:bodyPr wrap="square" lIns="68591" tIns="34295" rIns="68591" bIns="34295" anchor="t"/>
          <a:p>
            <a:pPr marL="390525" marR="0" lvl="0" indent="-390525" algn="l" defTabSz="914400" rtl="0" eaLnBrk="1" fontAlgn="base" latinLnBrk="0" hangingPunct="1">
              <a:lnSpc>
                <a:spcPct val="150000"/>
              </a:lnSpc>
              <a:spcBef>
                <a:spcPct val="15000"/>
              </a:spcBef>
              <a:spcAft>
                <a:spcPct val="0"/>
              </a:spcAft>
              <a:buClrTx/>
              <a:buSzTx/>
              <a:buFont typeface="Wingdings" panose="05000000000000000000" pitchFamily="2" charset="2"/>
              <a:buChar char="Ø"/>
            </a:pPr>
            <a:r>
              <a:rPr kumimoji="0" lang="zh-CN" altLang="en-US" sz="1800" b="0" i="0" u="none" strike="noStrike" kern="1200" cap="none" spc="0" normalizeH="0" baseline="0" noProof="1" dirty="0">
                <a:solidFill>
                  <a:schemeClr val="tx1"/>
                </a:solidFill>
                <a:latin typeface="+mn-lt"/>
                <a:ea typeface="+mn-ea"/>
                <a:cs typeface="+mn-cs"/>
                <a:sym typeface="+mn-ea"/>
              </a:rPr>
              <a:t>Swe Core EH1流水线</a:t>
            </a:r>
            <a:endParaRPr kumimoji="0" lang="zh-CN" altLang="en-US" sz="1800" b="0" i="0" u="none" strike="noStrike" kern="1200" cap="none" spc="0" normalizeH="0" baseline="0" noProof="1" dirty="0">
              <a:solidFill>
                <a:schemeClr val="tx1"/>
              </a:solidFill>
              <a:latin typeface="+mn-lt"/>
              <a:ea typeface="+mn-ea"/>
              <a:cs typeface="+mn-cs"/>
            </a:endParaRPr>
          </a:p>
          <a:p>
            <a:pPr marL="257175" marR="0" lvl="0" indent="-257175" algn="l" defTabSz="914400" rtl="0" eaLnBrk="1" fontAlgn="base" latinLnBrk="0" hangingPunct="1">
              <a:lnSpc>
                <a:spcPct val="100000"/>
              </a:lnSpc>
              <a:spcBef>
                <a:spcPct val="15000"/>
              </a:spcBef>
              <a:spcAft>
                <a:spcPct val="0"/>
              </a:spcAft>
              <a:buClrTx/>
              <a:buSzTx/>
              <a:buFont typeface="Arial" panose="020B0604020202020204" pitchFamily="34" charset="0"/>
              <a:buNone/>
            </a:pPr>
            <a:endParaRPr kumimoji="0" lang="zh-CN" altLang="en-US" sz="1800" b="0" i="0" u="none" strike="noStrike" kern="1200" cap="none" spc="0" normalizeH="0" baseline="0" noProof="1" dirty="0">
              <a:solidFill>
                <a:schemeClr val="tx1"/>
              </a:solidFill>
              <a:latin typeface="+mn-lt"/>
              <a:ea typeface="+mn-ea"/>
              <a:cs typeface="+mn-cs"/>
            </a:endParaRPr>
          </a:p>
        </p:txBody>
      </p:sp>
      <p:pic>
        <p:nvPicPr>
          <p:cNvPr id="28677" name="图片 3"/>
          <p:cNvPicPr>
            <a:picLocks noChangeAspect="1"/>
          </p:cNvPicPr>
          <p:nvPr/>
        </p:nvPicPr>
        <p:blipFill>
          <a:blip r:embed="rId1"/>
          <a:stretch>
            <a:fillRect/>
          </a:stretch>
        </p:blipFill>
        <p:spPr>
          <a:xfrm>
            <a:off x="3203575" y="915670"/>
            <a:ext cx="5446713" cy="3975100"/>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sym typeface="+mn-ea"/>
              </a:rPr>
              <a:t>2.2 SweRV EH1处理器核</a:t>
            </a:r>
            <a:endParaRPr lang="zh-CN" altLang="en-US"/>
          </a:p>
        </p:txBody>
      </p:sp>
      <p:sp>
        <p:nvSpPr>
          <p:cNvPr id="9218" name="内容占位符 2"/>
          <p:cNvSpPr>
            <a:spLocks noGrp="1"/>
          </p:cNvSpPr>
          <p:nvPr>
            <p:ph idx="1"/>
          </p:nvPr>
        </p:nvSpPr>
        <p:spPr>
          <a:noFill/>
          <a:ln>
            <a:miter/>
          </a:ln>
        </p:spPr>
        <p:txBody>
          <a:bodyPr wrap="square" lIns="68591" tIns="34295" rIns="68591" bIns="34295" anchor="t"/>
          <a:p>
            <a:pPr marL="390525" marR="0" lvl="0" indent="-390525" algn="l" defTabSz="914400" rtl="0" eaLnBrk="1" fontAlgn="base" latinLnBrk="0" hangingPunct="1">
              <a:lnSpc>
                <a:spcPct val="150000"/>
              </a:lnSpc>
              <a:spcBef>
                <a:spcPct val="15000"/>
              </a:spcBef>
              <a:spcAft>
                <a:spcPct val="0"/>
              </a:spcAft>
              <a:buClrTx/>
              <a:buSzTx/>
              <a:buFont typeface="Wingdings" panose="05000000000000000000" pitchFamily="2" charset="2"/>
              <a:buChar char="Ø"/>
            </a:pPr>
            <a:r>
              <a:rPr kumimoji="0" lang="zh-CN" altLang="en-US" sz="1600" b="0" i="0" u="none" strike="noStrike" kern="1200" cap="none" spc="0" normalizeH="0" baseline="0" noProof="1" dirty="0">
                <a:solidFill>
                  <a:schemeClr val="tx1"/>
                </a:solidFill>
                <a:latin typeface="+mn-lt"/>
                <a:ea typeface="+mn-ea"/>
                <a:cs typeface="+mn-cs"/>
              </a:rPr>
              <a:t>独立的指令和数据存储器（ICCM和DCCM），与内核紧密耦合</a:t>
            </a:r>
            <a:endParaRPr kumimoji="0" lang="zh-CN" altLang="en-US" sz="1600" b="0" i="0" u="none" strike="noStrike" kern="1200" cap="none" spc="0" normalizeH="0" baseline="0" noProof="1" dirty="0">
              <a:solidFill>
                <a:schemeClr val="tx1"/>
              </a:solidFill>
              <a:latin typeface="+mn-lt"/>
              <a:ea typeface="+mn-ea"/>
              <a:cs typeface="+mn-cs"/>
            </a:endParaRPr>
          </a:p>
          <a:p>
            <a:pPr marL="390525" marR="0" lvl="0" indent="-390525" algn="l" defTabSz="914400" rtl="0" eaLnBrk="1" fontAlgn="base" latinLnBrk="0" hangingPunct="1">
              <a:lnSpc>
                <a:spcPct val="150000"/>
              </a:lnSpc>
              <a:spcBef>
                <a:spcPct val="15000"/>
              </a:spcBef>
              <a:spcAft>
                <a:spcPct val="0"/>
              </a:spcAft>
              <a:buClrTx/>
              <a:buSzTx/>
              <a:buFont typeface="Wingdings" panose="05000000000000000000" pitchFamily="2" charset="2"/>
              <a:buChar char="Ø"/>
            </a:pPr>
            <a:r>
              <a:rPr kumimoji="0" lang="zh-CN" altLang="en-US" sz="1600" b="0" i="0" u="none" strike="noStrike" kern="1200" cap="none" spc="0" normalizeH="0" baseline="0" noProof="1" dirty="0">
                <a:solidFill>
                  <a:schemeClr val="tx1"/>
                </a:solidFill>
                <a:latin typeface="+mn-lt"/>
                <a:ea typeface="+mn-ea"/>
                <a:cs typeface="+mn-cs"/>
              </a:rPr>
              <a:t>4路组相连指令缓存，具有奇偶校验或ECC保护</a:t>
            </a:r>
            <a:endParaRPr kumimoji="0" lang="zh-CN" altLang="en-US" sz="1600" b="0" i="0" u="none" strike="noStrike" kern="1200" cap="none" spc="0" normalizeH="0" baseline="0" noProof="1" dirty="0">
              <a:solidFill>
                <a:schemeClr val="tx1"/>
              </a:solidFill>
              <a:latin typeface="+mn-lt"/>
              <a:ea typeface="+mn-ea"/>
              <a:cs typeface="+mn-cs"/>
            </a:endParaRPr>
          </a:p>
          <a:p>
            <a:pPr marL="390525" marR="0" lvl="0" indent="-390525" algn="l" defTabSz="914400" rtl="0" eaLnBrk="1" fontAlgn="base" latinLnBrk="0" hangingPunct="1">
              <a:lnSpc>
                <a:spcPct val="150000"/>
              </a:lnSpc>
              <a:spcBef>
                <a:spcPct val="15000"/>
              </a:spcBef>
              <a:spcAft>
                <a:spcPct val="0"/>
              </a:spcAft>
              <a:buClrTx/>
              <a:buSzTx/>
              <a:buFont typeface="Wingdings" panose="05000000000000000000" pitchFamily="2" charset="2"/>
              <a:buChar char="Ø"/>
            </a:pPr>
            <a:r>
              <a:rPr kumimoji="0" lang="zh-CN" altLang="en-US" sz="1600" b="0" i="0" u="none" strike="noStrike" kern="1200" cap="none" spc="0" normalizeH="0" baseline="0" noProof="1" dirty="0">
                <a:solidFill>
                  <a:schemeClr val="tx1"/>
                </a:solidFill>
                <a:latin typeface="+mn-lt"/>
                <a:ea typeface="+mn-ea"/>
                <a:cs typeface="+mn-cs"/>
              </a:rPr>
              <a:t>可编程中断控制器</a:t>
            </a:r>
            <a:endParaRPr kumimoji="0" lang="zh-CN" altLang="en-US" sz="1600" b="0" i="0" u="none" strike="noStrike" kern="1200" cap="none" spc="0" normalizeH="0" baseline="0" noProof="1" dirty="0">
              <a:solidFill>
                <a:schemeClr val="tx1"/>
              </a:solidFill>
              <a:latin typeface="+mn-lt"/>
              <a:ea typeface="+mn-ea"/>
              <a:cs typeface="+mn-cs"/>
            </a:endParaRPr>
          </a:p>
          <a:p>
            <a:pPr marL="390525" marR="0" lvl="0" indent="-390525" algn="l" defTabSz="914400" rtl="0" eaLnBrk="1" fontAlgn="base" latinLnBrk="0" hangingPunct="1">
              <a:lnSpc>
                <a:spcPct val="150000"/>
              </a:lnSpc>
              <a:spcBef>
                <a:spcPct val="15000"/>
              </a:spcBef>
              <a:spcAft>
                <a:spcPct val="0"/>
              </a:spcAft>
              <a:buClrTx/>
              <a:buSzTx/>
              <a:buFont typeface="Wingdings" panose="05000000000000000000" pitchFamily="2" charset="2"/>
              <a:buChar char="Ø"/>
            </a:pPr>
            <a:r>
              <a:rPr kumimoji="0" lang="zh-CN" altLang="en-US" sz="1600" b="0" i="0" u="none" strike="noStrike" kern="1200" cap="none" spc="0" normalizeH="0" baseline="0" noProof="1" dirty="0">
                <a:solidFill>
                  <a:schemeClr val="tx1"/>
                </a:solidFill>
                <a:latin typeface="+mn-lt"/>
                <a:ea typeface="+mn-ea"/>
                <a:cs typeface="+mn-cs"/>
              </a:rPr>
              <a:t>符合RISC-V调试规范的内核调试单元</a:t>
            </a:r>
            <a:endParaRPr kumimoji="0" lang="zh-CN" altLang="en-US" sz="1600" b="0" i="0" u="none" strike="noStrike" kern="1200" cap="none" spc="0" normalizeH="0" baseline="0" noProof="1" dirty="0">
              <a:solidFill>
                <a:schemeClr val="tx1"/>
              </a:solidFill>
              <a:latin typeface="+mn-lt"/>
              <a:ea typeface="+mn-ea"/>
              <a:cs typeface="+mn-cs"/>
            </a:endParaRPr>
          </a:p>
          <a:p>
            <a:pPr marL="390525" marR="0" lvl="0" indent="-390525" algn="l" defTabSz="914400" rtl="0" eaLnBrk="1" fontAlgn="base" latinLnBrk="0" hangingPunct="1">
              <a:lnSpc>
                <a:spcPct val="150000"/>
              </a:lnSpc>
              <a:spcBef>
                <a:spcPct val="15000"/>
              </a:spcBef>
              <a:spcAft>
                <a:spcPct val="0"/>
              </a:spcAft>
              <a:buClrTx/>
              <a:buSzTx/>
              <a:buFont typeface="Wingdings" panose="05000000000000000000" pitchFamily="2" charset="2"/>
              <a:buChar char="Ø"/>
            </a:pPr>
            <a:r>
              <a:rPr kumimoji="0" lang="zh-CN" altLang="en-US" sz="1600" b="0" i="0" u="none" strike="noStrike" kern="1200" cap="none" spc="0" normalizeH="0" baseline="0" noProof="1" dirty="0">
                <a:solidFill>
                  <a:schemeClr val="tx1"/>
                </a:solidFill>
                <a:latin typeface="+mn-lt"/>
                <a:ea typeface="+mn-ea"/>
                <a:cs typeface="+mn-cs"/>
              </a:rPr>
              <a:t>系统总线：AXI4或AHB-Lite</a:t>
            </a:r>
            <a:endParaRPr kumimoji="0" lang="zh-CN" altLang="en-US" sz="1600" b="0" i="0" u="none" strike="noStrike" kern="1200" cap="none" spc="0" normalizeH="0" baseline="0" noProof="1" dirty="0">
              <a:solidFill>
                <a:schemeClr val="tx1"/>
              </a:solidFill>
              <a:latin typeface="+mn-lt"/>
              <a:ea typeface="+mn-ea"/>
              <a:cs typeface="+mn-cs"/>
            </a:endParaRPr>
          </a:p>
          <a:p>
            <a:pPr marL="257175" marR="0" lvl="0" indent="-257175" algn="l" defTabSz="914400" rtl="0" eaLnBrk="1" fontAlgn="base" latinLnBrk="0" hangingPunct="1">
              <a:lnSpc>
                <a:spcPct val="100000"/>
              </a:lnSpc>
              <a:spcBef>
                <a:spcPct val="15000"/>
              </a:spcBef>
              <a:spcAft>
                <a:spcPct val="0"/>
              </a:spcAft>
              <a:buClrTx/>
              <a:buSzTx/>
              <a:buFont typeface="Arial" panose="020B0604020202020204" pitchFamily="34" charset="0"/>
              <a:buNone/>
            </a:pPr>
            <a:endParaRPr kumimoji="0" lang="zh-CN" altLang="en-US" sz="1600" b="0" i="0" u="none" strike="noStrike" kern="1200" cap="none" spc="0" normalizeH="0" baseline="0" noProof="1" dirty="0">
              <a:solidFill>
                <a:schemeClr val="tx1"/>
              </a:solidFill>
              <a:latin typeface="+mn-lt"/>
              <a:ea typeface="+mn-ea"/>
              <a:cs typeface="+mn-cs"/>
            </a:endParaRPr>
          </a:p>
        </p:txBody>
      </p:sp>
      <p:pic>
        <p:nvPicPr>
          <p:cNvPr id="29701" name="图片 3"/>
          <p:cNvPicPr>
            <a:picLocks noChangeAspect="1"/>
          </p:cNvPicPr>
          <p:nvPr/>
        </p:nvPicPr>
        <p:blipFill>
          <a:blip r:embed="rId1"/>
          <a:stretch>
            <a:fillRect/>
          </a:stretch>
        </p:blipFill>
        <p:spPr>
          <a:xfrm>
            <a:off x="4356100" y="1564005"/>
            <a:ext cx="4100830" cy="3385820"/>
          </a:xfrm>
          <a:prstGeom prst="rect">
            <a:avLst/>
          </a:prstGeom>
          <a:noFill/>
          <a:ln w="9525">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pPr algn="l">
              <a:buClrTx/>
              <a:buSzTx/>
              <a:buFontTx/>
            </a:pPr>
            <a:r>
              <a:rPr lang="zh-CN" altLang="en-US">
                <a:sym typeface="+mn-ea"/>
              </a:rPr>
              <a:t>2.3 </a:t>
            </a:r>
            <a:r>
              <a:rPr lang="zh-CN" altLang="en-US">
                <a:sym typeface="+mn-ea"/>
              </a:rPr>
              <a:t>RVfpga_SoC系统</a:t>
            </a:r>
            <a:endParaRPr lang="zh-CN" altLang="en-US"/>
          </a:p>
        </p:txBody>
      </p:sp>
      <p:sp>
        <p:nvSpPr>
          <p:cNvPr id="9218" name="内容占位符 2"/>
          <p:cNvSpPr>
            <a:spLocks noGrp="1"/>
          </p:cNvSpPr>
          <p:nvPr>
            <p:ph idx="1"/>
          </p:nvPr>
        </p:nvSpPr>
        <p:spPr>
          <a:noFill/>
          <a:ln>
            <a:miter/>
          </a:ln>
        </p:spPr>
        <p:txBody>
          <a:bodyPr wrap="square" lIns="68591" tIns="34295" rIns="68591" bIns="34295" anchor="t"/>
          <a:p>
            <a:pPr marL="390525" marR="0" lvl="0" indent="-390525" algn="l" defTabSz="914400" rtl="0" eaLnBrk="1" fontAlgn="base" latinLnBrk="0" hangingPunct="1">
              <a:lnSpc>
                <a:spcPct val="150000"/>
              </a:lnSpc>
              <a:spcBef>
                <a:spcPct val="15000"/>
              </a:spcBef>
              <a:spcAft>
                <a:spcPct val="0"/>
              </a:spcAft>
              <a:buClrTx/>
              <a:buSzTx/>
              <a:buFont typeface="Wingdings" panose="05000000000000000000" pitchFamily="2" charset="2"/>
              <a:buChar char="Ø"/>
            </a:pPr>
            <a:r>
              <a:rPr lang="en-US" altLang="zh-CN" sz="1800" dirty="0">
                <a:sym typeface="+mn-ea"/>
              </a:rPr>
              <a:t>RVfpga_SoC</a:t>
            </a:r>
            <a:r>
              <a:rPr lang="zh-CN" altLang="en-US" sz="1800" dirty="0">
                <a:sym typeface="+mn-ea"/>
              </a:rPr>
              <a:t>是在SweRVolf </a:t>
            </a:r>
            <a:r>
              <a:rPr lang="en-US" altLang="zh-CN" sz="1800" dirty="0">
                <a:sym typeface="+mn-ea"/>
              </a:rPr>
              <a:t>SoC</a:t>
            </a:r>
            <a:r>
              <a:rPr lang="zh-CN" altLang="en-US" sz="1800" dirty="0">
                <a:sym typeface="+mn-ea"/>
              </a:rPr>
              <a:t>上扩展而来</a:t>
            </a:r>
            <a:endParaRPr kumimoji="0" lang="zh-CN" altLang="en-US" sz="1800" b="0" i="0" u="none" strike="noStrike" kern="1200" cap="none" spc="0" normalizeH="0" baseline="0" noProof="1" dirty="0">
              <a:solidFill>
                <a:schemeClr val="tx1"/>
              </a:solidFill>
              <a:latin typeface="+mn-lt"/>
              <a:ea typeface="+mn-ea"/>
              <a:cs typeface="+mn-cs"/>
              <a:sym typeface="+mn-ea"/>
            </a:endParaRPr>
          </a:p>
          <a:p>
            <a:pPr marL="390525" marR="0" lvl="0" indent="-390525" algn="l" defTabSz="914400" rtl="0" eaLnBrk="1" fontAlgn="base" latinLnBrk="0" hangingPunct="1">
              <a:lnSpc>
                <a:spcPct val="150000"/>
              </a:lnSpc>
              <a:spcBef>
                <a:spcPct val="15000"/>
              </a:spcBef>
              <a:spcAft>
                <a:spcPct val="0"/>
              </a:spcAft>
              <a:buClrTx/>
              <a:buSzTx/>
              <a:buFont typeface="Wingdings" panose="05000000000000000000" pitchFamily="2" charset="2"/>
              <a:buChar char="Ø"/>
            </a:pPr>
            <a:r>
              <a:rPr kumimoji="0" lang="zh-CN" altLang="en-US" sz="1800" b="0" i="0" u="none" strike="noStrike" kern="1200" cap="none" spc="0" normalizeH="0" baseline="0" noProof="1" dirty="0">
                <a:solidFill>
                  <a:schemeClr val="tx1"/>
                </a:solidFill>
                <a:latin typeface="+mn-lt"/>
                <a:ea typeface="+mn-ea"/>
                <a:cs typeface="+mn-cs"/>
                <a:sym typeface="+mn-ea"/>
              </a:rPr>
              <a:t>SweRVolf </a:t>
            </a:r>
            <a:r>
              <a:rPr kumimoji="0" lang="en-US" altLang="zh-CN" sz="1800" b="0" i="0" u="none" strike="noStrike" kern="1200" cap="none" spc="0" normalizeH="0" baseline="0" noProof="1" dirty="0">
                <a:solidFill>
                  <a:schemeClr val="tx1"/>
                </a:solidFill>
                <a:latin typeface="+mn-lt"/>
                <a:ea typeface="+mn-ea"/>
                <a:cs typeface="+mn-cs"/>
                <a:sym typeface="+mn-ea"/>
              </a:rPr>
              <a:t>SoC</a:t>
            </a:r>
            <a:r>
              <a:rPr kumimoji="0" lang="zh-CN" altLang="en-US" sz="1800" b="0" i="0" u="none" strike="noStrike" kern="1200" cap="none" spc="0" normalizeH="0" baseline="0" noProof="1" dirty="0">
                <a:solidFill>
                  <a:schemeClr val="tx1"/>
                </a:solidFill>
                <a:latin typeface="+mn-lt"/>
                <a:ea typeface="+mn-ea"/>
                <a:cs typeface="+mn-cs"/>
                <a:sym typeface="+mn-ea"/>
              </a:rPr>
              <a:t>是</a:t>
            </a:r>
            <a:r>
              <a:rPr kumimoji="0" lang="zh-CN" altLang="en-US" sz="1800" b="0" i="0" u="none" strike="noStrike" kern="1200" cap="none" spc="0" normalizeH="0" baseline="0" noProof="1" dirty="0">
                <a:solidFill>
                  <a:schemeClr val="tx1"/>
                </a:solidFill>
                <a:latin typeface="+mn-lt"/>
                <a:ea typeface="+mn-ea"/>
                <a:cs typeface="+mn-cs"/>
              </a:rPr>
              <a:t>Chips Alliance的开源片上系统（SoC）</a:t>
            </a:r>
            <a:endParaRPr kumimoji="0" lang="zh-CN" altLang="en-US" sz="1800" b="0" i="0" u="none" strike="noStrike" kern="1200" cap="none" spc="0" normalizeH="0" baseline="0" noProof="1" dirty="0">
              <a:solidFill>
                <a:schemeClr val="tx1"/>
              </a:solidFill>
              <a:latin typeface="+mn-lt"/>
              <a:ea typeface="+mn-ea"/>
              <a:cs typeface="+mn-cs"/>
            </a:endParaRPr>
          </a:p>
          <a:p>
            <a:pPr marL="390525" marR="0" lvl="0" indent="-390525" algn="l" defTabSz="914400" rtl="0" eaLnBrk="1" fontAlgn="base" latinLnBrk="0" hangingPunct="1">
              <a:lnSpc>
                <a:spcPct val="150000"/>
              </a:lnSpc>
              <a:spcBef>
                <a:spcPct val="15000"/>
              </a:spcBef>
              <a:spcAft>
                <a:spcPct val="0"/>
              </a:spcAft>
              <a:buClrTx/>
              <a:buSzTx/>
              <a:buFont typeface="Wingdings" panose="05000000000000000000" pitchFamily="2" charset="2"/>
              <a:buChar char="Ø"/>
            </a:pPr>
            <a:r>
              <a:rPr kumimoji="0" lang="zh-CN" altLang="en-US" sz="1800" b="0" i="0" u="none" strike="noStrike" kern="1200" cap="none" spc="0" normalizeH="0" baseline="0" noProof="1" dirty="0">
                <a:solidFill>
                  <a:schemeClr val="tx1"/>
                </a:solidFill>
                <a:latin typeface="+mn-lt"/>
                <a:ea typeface="+mn-ea"/>
                <a:cs typeface="+mn-cs"/>
              </a:rPr>
              <a:t>SweRVolf使用SweRV EH1内核。SweRVolf包括引导ROM、UART、系统控制器和SPI控制器（SPI1）</a:t>
            </a:r>
            <a:endParaRPr kumimoji="0" lang="zh-CN" altLang="en-US" sz="1800" b="0" i="0" u="none" strike="noStrike" kern="1200" cap="none" spc="0" normalizeH="0" baseline="0" noProof="1" dirty="0">
              <a:solidFill>
                <a:schemeClr val="tx1"/>
              </a:solidFill>
              <a:latin typeface="+mn-lt"/>
              <a:ea typeface="+mn-ea"/>
              <a:cs typeface="+mn-cs"/>
            </a:endParaRPr>
          </a:p>
          <a:p>
            <a:pPr marL="390525" marR="0" lvl="0" indent="-390525" algn="l" defTabSz="914400" rtl="0" eaLnBrk="1" fontAlgn="base" latinLnBrk="0" hangingPunct="1">
              <a:lnSpc>
                <a:spcPct val="150000"/>
              </a:lnSpc>
              <a:spcBef>
                <a:spcPct val="15000"/>
              </a:spcBef>
              <a:spcAft>
                <a:spcPct val="0"/>
              </a:spcAft>
              <a:buClrTx/>
              <a:buSzTx/>
              <a:buFont typeface="Wingdings" panose="05000000000000000000" pitchFamily="2" charset="2"/>
              <a:buChar char="Ø"/>
            </a:pPr>
            <a:r>
              <a:rPr kumimoji="0" lang="zh-CN" altLang="en-US" sz="1800" b="0" i="0" u="none" strike="noStrike" kern="1200" cap="none" spc="0" normalizeH="0" baseline="0" noProof="1" dirty="0">
                <a:solidFill>
                  <a:schemeClr val="tx1"/>
                </a:solidFill>
                <a:latin typeface="+mn-lt"/>
                <a:ea typeface="+mn-ea"/>
                <a:cs typeface="+mn-cs"/>
                <a:sym typeface="+mn-ea"/>
              </a:rPr>
              <a:t>SweRVolfX</a:t>
            </a:r>
            <a:r>
              <a:rPr lang="zh-CN" altLang="en-US" sz="1800" dirty="0">
                <a:sym typeface="+mn-ea"/>
              </a:rPr>
              <a:t>（X代表扩展）</a:t>
            </a:r>
            <a:r>
              <a:rPr kumimoji="0" lang="zh-CN" altLang="en-US" sz="1800" b="0" i="0" u="none" strike="noStrike" kern="1200" cap="none" spc="0" normalizeH="0" baseline="0" noProof="1" dirty="0">
                <a:solidFill>
                  <a:schemeClr val="tx1"/>
                </a:solidFill>
                <a:latin typeface="+mn-lt"/>
                <a:ea typeface="+mn-ea"/>
                <a:cs typeface="+mn-cs"/>
              </a:rPr>
              <a:t>添加了另一个SPI控制器（SPI2）、GPIO（通用输入/输出）、8位7段数码管和定时器来扩展SweRVolf。</a:t>
            </a:r>
            <a:endParaRPr kumimoji="0" lang="zh-CN" altLang="en-US" sz="1800" b="0" i="0" u="none" strike="noStrike" kern="1200" cap="none" spc="0" normalizeH="0" baseline="0" noProof="1" dirty="0">
              <a:solidFill>
                <a:schemeClr val="tx1"/>
              </a:solidFill>
              <a:latin typeface="+mn-lt"/>
              <a:ea typeface="+mn-ea"/>
              <a:cs typeface="+mn-cs"/>
            </a:endParaRPr>
          </a:p>
          <a:p>
            <a:pPr marL="390525" marR="0" lvl="0" indent="-390525" algn="l" defTabSz="914400" rtl="0" eaLnBrk="1" fontAlgn="base" latinLnBrk="0" hangingPunct="1">
              <a:lnSpc>
                <a:spcPct val="150000"/>
              </a:lnSpc>
              <a:spcBef>
                <a:spcPct val="15000"/>
              </a:spcBef>
              <a:spcAft>
                <a:spcPct val="0"/>
              </a:spcAft>
              <a:buClrTx/>
              <a:buSzTx/>
              <a:buFont typeface="Wingdings" panose="05000000000000000000" pitchFamily="2" charset="2"/>
              <a:buChar char="Ø"/>
            </a:pPr>
            <a:r>
              <a:rPr kumimoji="0" lang="zh-CN" altLang="en-US" sz="1800" b="0" i="0" u="none" strike="noStrike" kern="1200" cap="none" spc="0" normalizeH="0" baseline="0" noProof="1" dirty="0">
                <a:solidFill>
                  <a:schemeClr val="tx1"/>
                </a:solidFill>
                <a:latin typeface="+mn-lt"/>
                <a:ea typeface="+mn-ea"/>
                <a:cs typeface="+mn-cs"/>
              </a:rPr>
              <a:t>SweRV内核使用AXI总线，而外设使用Wishbone总线，因此</a:t>
            </a:r>
            <a:r>
              <a:rPr kumimoji="0" lang="zh-CN" altLang="en-US" sz="1800" b="0" i="0" u="none" strike="noStrike" kern="1200" cap="none" spc="0" normalizeH="0" baseline="0" noProof="1" dirty="0">
                <a:solidFill>
                  <a:schemeClr val="tx1"/>
                </a:solidFill>
                <a:latin typeface="+mn-lt"/>
                <a:ea typeface="+mn-ea"/>
                <a:cs typeface="+mn-cs"/>
                <a:sym typeface="+mn-ea"/>
              </a:rPr>
              <a:t>SweRVolfX</a:t>
            </a:r>
            <a:r>
              <a:rPr kumimoji="0" lang="zh-CN" altLang="en-US" sz="1800" b="0" i="0" u="none" strike="noStrike" kern="1200" cap="none" spc="0" normalizeH="0" baseline="0" noProof="1" dirty="0">
                <a:solidFill>
                  <a:schemeClr val="tx1"/>
                </a:solidFill>
                <a:latin typeface="+mn-lt"/>
                <a:ea typeface="+mn-ea"/>
                <a:cs typeface="+mn-cs"/>
              </a:rPr>
              <a:t>还具有AXI转Wishbone桥。</a:t>
            </a:r>
            <a:endParaRPr kumimoji="0" lang="zh-CN" altLang="en-US" sz="1800" b="0" i="0" u="none" strike="noStrike" kern="1200" cap="none" spc="0" normalizeH="0" baseline="0" noProof="1" dirty="0">
              <a:solidFill>
                <a:schemeClr val="tx1"/>
              </a:solidFill>
              <a:latin typeface="+mn-lt"/>
              <a:ea typeface="+mn-ea"/>
              <a:cs typeface="+mn-cs"/>
            </a:endParaRPr>
          </a:p>
          <a:p>
            <a:pPr marL="257175" marR="0" lvl="0" indent="-257175" algn="l" defTabSz="914400" rtl="0" eaLnBrk="1" fontAlgn="base" latinLnBrk="0" hangingPunct="1">
              <a:lnSpc>
                <a:spcPct val="100000"/>
              </a:lnSpc>
              <a:spcBef>
                <a:spcPct val="15000"/>
              </a:spcBef>
              <a:spcAft>
                <a:spcPct val="0"/>
              </a:spcAft>
              <a:buClrTx/>
              <a:buSzTx/>
              <a:buFont typeface="Arial" panose="020B0604020202020204" pitchFamily="34" charset="0"/>
              <a:buNone/>
            </a:pPr>
            <a:endParaRPr kumimoji="0" lang="zh-CN" altLang="en-US" sz="1800" b="0" i="0" u="none" strike="noStrike" kern="1200" cap="none" spc="0" normalizeH="0" baseline="0" noProof="1" dirty="0">
              <a:solidFill>
                <a:schemeClr val="tx1"/>
              </a:solidFill>
              <a:latin typeface="+mn-lt"/>
              <a:ea typeface="+mn-ea"/>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sym typeface="+mn-ea"/>
              </a:rPr>
              <a:t>2.3 RVfpga_SoC系统</a:t>
            </a:r>
            <a:endParaRPr lang="zh-CN" altLang="en-US"/>
          </a:p>
        </p:txBody>
      </p:sp>
      <p:sp>
        <p:nvSpPr>
          <p:cNvPr id="9218" name="内容占位符 2"/>
          <p:cNvSpPr>
            <a:spLocks noGrp="1"/>
          </p:cNvSpPr>
          <p:nvPr>
            <p:ph idx="1"/>
          </p:nvPr>
        </p:nvSpPr>
        <p:spPr>
          <a:noFill/>
          <a:ln>
            <a:miter/>
          </a:ln>
        </p:spPr>
        <p:txBody>
          <a:bodyPr wrap="square" lIns="68591" tIns="34295" rIns="68591" bIns="34295" anchor="t"/>
          <a:p>
            <a:pPr marL="390525" marR="0" lvl="0" indent="-390525" algn="l" defTabSz="914400" rtl="0" eaLnBrk="1" fontAlgn="base" latinLnBrk="0" hangingPunct="1">
              <a:lnSpc>
                <a:spcPct val="150000"/>
              </a:lnSpc>
              <a:spcBef>
                <a:spcPct val="15000"/>
              </a:spcBef>
              <a:spcAft>
                <a:spcPct val="0"/>
              </a:spcAft>
              <a:buClrTx/>
              <a:buSzTx/>
              <a:buFont typeface="Wingdings" panose="05000000000000000000" pitchFamily="2" charset="2"/>
              <a:buChar char="Ø"/>
            </a:pPr>
            <a:r>
              <a:rPr kumimoji="0" lang="zh-CN" altLang="en-US" sz="1800" b="0" i="0" u="none" strike="noStrike" kern="1200" cap="none" spc="0" normalizeH="0" baseline="0" noProof="1" dirty="0">
                <a:solidFill>
                  <a:schemeClr val="tx1"/>
                </a:solidFill>
                <a:latin typeface="+mn-lt"/>
                <a:ea typeface="+mn-ea"/>
                <a:cs typeface="+mn-cs"/>
              </a:rPr>
              <a:t>SweRVolfX的结构</a:t>
            </a:r>
            <a:endParaRPr kumimoji="0" lang="zh-CN" altLang="en-US" sz="1800" b="0" i="0" u="none" strike="noStrike" kern="1200" cap="none" spc="0" normalizeH="0" baseline="0" noProof="1" dirty="0">
              <a:solidFill>
                <a:schemeClr val="tx1"/>
              </a:solidFill>
              <a:latin typeface="+mn-lt"/>
              <a:ea typeface="+mn-ea"/>
              <a:cs typeface="+mn-cs"/>
            </a:endParaRPr>
          </a:p>
          <a:p>
            <a:pPr marL="257175" marR="0" lvl="0" indent="-257175" algn="l" defTabSz="914400" rtl="0" eaLnBrk="1" fontAlgn="base" latinLnBrk="0" hangingPunct="1">
              <a:lnSpc>
                <a:spcPct val="100000"/>
              </a:lnSpc>
              <a:spcBef>
                <a:spcPct val="15000"/>
              </a:spcBef>
              <a:spcAft>
                <a:spcPct val="0"/>
              </a:spcAft>
              <a:buClrTx/>
              <a:buSzTx/>
              <a:buFont typeface="Arial" panose="020B0604020202020204" pitchFamily="34" charset="0"/>
              <a:buNone/>
            </a:pPr>
            <a:endParaRPr kumimoji="0" lang="zh-CN" altLang="en-US" sz="1800" b="0" i="0" u="none" strike="noStrike" kern="1200" cap="none" spc="0" normalizeH="0" baseline="0" noProof="1" dirty="0">
              <a:solidFill>
                <a:schemeClr val="tx1"/>
              </a:solidFill>
              <a:latin typeface="+mn-lt"/>
              <a:ea typeface="+mn-ea"/>
              <a:cs typeface="+mn-cs"/>
            </a:endParaRPr>
          </a:p>
        </p:txBody>
      </p:sp>
      <p:pic>
        <p:nvPicPr>
          <p:cNvPr id="33797" name="图片 2"/>
          <p:cNvPicPr>
            <a:picLocks noChangeAspect="1"/>
          </p:cNvPicPr>
          <p:nvPr/>
        </p:nvPicPr>
        <p:blipFill>
          <a:blip r:embed="rId1"/>
          <a:stretch>
            <a:fillRect/>
          </a:stretch>
        </p:blipFill>
        <p:spPr>
          <a:xfrm>
            <a:off x="2003425" y="1097915"/>
            <a:ext cx="5836285" cy="3582035"/>
          </a:xfrm>
          <a:prstGeom prst="rect">
            <a:avLst/>
          </a:prstGeom>
          <a:noFill/>
          <a:ln w="9525">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sym typeface="+mn-ea"/>
              </a:rPr>
              <a:t>2.3 RVfpga_SoC系统</a:t>
            </a:r>
            <a:endParaRPr lang="zh-CN" altLang="en-US"/>
          </a:p>
        </p:txBody>
      </p:sp>
      <p:sp>
        <p:nvSpPr>
          <p:cNvPr id="9218" name="内容占位符 2"/>
          <p:cNvSpPr>
            <a:spLocks noGrp="1"/>
          </p:cNvSpPr>
          <p:nvPr>
            <p:ph idx="1"/>
          </p:nvPr>
        </p:nvSpPr>
        <p:spPr>
          <a:noFill/>
          <a:ln>
            <a:miter/>
          </a:ln>
        </p:spPr>
        <p:txBody>
          <a:bodyPr wrap="square" lIns="68591" tIns="34295" rIns="68591" bIns="34295" anchor="t"/>
          <a:p>
            <a:pPr marL="390525" marR="0" lvl="0" indent="-390525" algn="l" defTabSz="914400" rtl="0" eaLnBrk="1" fontAlgn="base" latinLnBrk="0" hangingPunct="1">
              <a:lnSpc>
                <a:spcPct val="150000"/>
              </a:lnSpc>
              <a:spcBef>
                <a:spcPct val="15000"/>
              </a:spcBef>
              <a:spcAft>
                <a:spcPct val="0"/>
              </a:spcAft>
              <a:buClrTx/>
              <a:buSzTx/>
              <a:buFont typeface="Wingdings" panose="05000000000000000000" pitchFamily="2" charset="2"/>
              <a:buChar char="Ø"/>
            </a:pPr>
            <a:r>
              <a:rPr kumimoji="0" lang="zh-CN" altLang="en-US" sz="1800" b="0" i="0" u="none" strike="noStrike" kern="1200" cap="none" spc="0" normalizeH="0" baseline="0" noProof="1" dirty="0">
                <a:solidFill>
                  <a:schemeClr val="tx1"/>
                </a:solidFill>
                <a:latin typeface="+mn-lt"/>
                <a:ea typeface="+mn-ea"/>
                <a:cs typeface="+mn-cs"/>
              </a:rPr>
              <a:t>SweRVolf</a:t>
            </a:r>
            <a:r>
              <a:rPr kumimoji="0" lang="en-US" altLang="zh-CN" sz="1800" b="0" i="0" u="none" strike="noStrike" kern="1200" cap="none" spc="0" normalizeH="0" baseline="0" noProof="1" dirty="0">
                <a:solidFill>
                  <a:schemeClr val="tx1"/>
                </a:solidFill>
                <a:latin typeface="+mn-lt"/>
                <a:ea typeface="+mn-ea"/>
                <a:cs typeface="+mn-cs"/>
              </a:rPr>
              <a:t>X</a:t>
            </a:r>
            <a:r>
              <a:rPr kumimoji="0" lang="zh-CN" altLang="en-US" sz="1800" b="0" i="0" u="none" strike="noStrike" kern="1200" cap="none" spc="0" normalizeH="0" baseline="0" noProof="1" dirty="0">
                <a:solidFill>
                  <a:schemeClr val="tx1"/>
                </a:solidFill>
                <a:latin typeface="+mn-lt"/>
                <a:ea typeface="+mn-ea"/>
                <a:cs typeface="+mn-cs"/>
              </a:rPr>
              <a:t>的存储器映射地址</a:t>
            </a:r>
            <a:endParaRPr kumimoji="0" lang="zh-CN" altLang="en-US" sz="1800" b="0" i="0" u="none" strike="noStrike" kern="1200" cap="none" spc="0" normalizeH="0" baseline="0" noProof="1" dirty="0">
              <a:solidFill>
                <a:schemeClr val="tx1"/>
              </a:solidFill>
              <a:latin typeface="+mn-lt"/>
              <a:ea typeface="+mn-ea"/>
              <a:cs typeface="+mn-cs"/>
            </a:endParaRPr>
          </a:p>
          <a:p>
            <a:pPr marL="257175" marR="0" lvl="0" indent="-257175" algn="l" defTabSz="914400" rtl="0" eaLnBrk="1" fontAlgn="base" latinLnBrk="0" hangingPunct="1">
              <a:lnSpc>
                <a:spcPct val="100000"/>
              </a:lnSpc>
              <a:spcBef>
                <a:spcPct val="15000"/>
              </a:spcBef>
              <a:spcAft>
                <a:spcPct val="0"/>
              </a:spcAft>
              <a:buClrTx/>
              <a:buSzTx/>
              <a:buFont typeface="Arial" panose="020B0604020202020204" pitchFamily="34" charset="0"/>
              <a:buNone/>
            </a:pPr>
            <a:endParaRPr kumimoji="0" lang="zh-CN" altLang="en-US" sz="1800" b="0" i="0" u="none" strike="noStrike" kern="1200" cap="none" spc="0" normalizeH="0" baseline="0" noProof="1" dirty="0">
              <a:solidFill>
                <a:schemeClr val="tx1"/>
              </a:solidFill>
              <a:latin typeface="+mn-lt"/>
              <a:ea typeface="+mn-ea"/>
              <a:cs typeface="+mn-cs"/>
            </a:endParaRPr>
          </a:p>
        </p:txBody>
      </p:sp>
      <p:pic>
        <p:nvPicPr>
          <p:cNvPr id="34821" name="图片 2"/>
          <p:cNvPicPr>
            <a:picLocks noChangeAspect="1"/>
          </p:cNvPicPr>
          <p:nvPr/>
        </p:nvPicPr>
        <p:blipFill>
          <a:blip r:embed="rId1"/>
          <a:stretch>
            <a:fillRect/>
          </a:stretch>
        </p:blipFill>
        <p:spPr>
          <a:xfrm>
            <a:off x="1252855" y="1491615"/>
            <a:ext cx="6756400" cy="3098800"/>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3"/>
          <p:cNvSpPr>
            <a:spLocks noGrp="1"/>
          </p:cNvSpPr>
          <p:nvPr>
            <p:ph idx="1"/>
          </p:nvPr>
        </p:nvSpPr>
        <p:spPr/>
        <p:txBody>
          <a:bodyPr wrap="square" lIns="68591" tIns="34295" rIns="68591" bIns="34295" anchor="t" anchorCtr="0"/>
          <a:lstStyle>
            <a:lvl1pPr marL="0" lvl="0" indent="0" algn="ctr">
              <a:buClrTx/>
              <a:buSzTx/>
              <a:buFont typeface="Arial" panose="020B0604020202020204" pitchFamily="34" charset="0"/>
              <a:defRPr/>
            </a:lvl1pPr>
            <a:lvl2pPr marL="457200" lvl="1" indent="-114300" algn="ctr">
              <a:buClrTx/>
              <a:buSzTx/>
              <a:buFont typeface="Arial" panose="020B0604020202020204" pitchFamily="34" charset="0"/>
              <a:defRPr/>
            </a:lvl2pPr>
            <a:lvl3pPr marL="914400" lvl="2" indent="-228600" algn="ctr">
              <a:buClrTx/>
              <a:buSzTx/>
              <a:buFont typeface="Arial" panose="020B0604020202020204" pitchFamily="34" charset="0"/>
              <a:defRPr/>
            </a:lvl3pPr>
            <a:lvl4pPr marL="1371600" lvl="3" indent="-342900" algn="ctr">
              <a:buClrTx/>
              <a:buSzTx/>
              <a:buFont typeface="Arial" panose="020B0604020202020204" pitchFamily="34" charset="0"/>
              <a:defRPr/>
            </a:lvl4pPr>
            <a:lvl5pPr marL="1828800" lvl="4" indent="-457200" algn="ctr">
              <a:buClrTx/>
              <a:buSzTx/>
              <a:buFont typeface="Arial" panose="020B0604020202020204" pitchFamily="34" charset="0"/>
              <a:defRPr/>
            </a:lvl5pPr>
          </a:lstStyle>
          <a:p>
            <a:pPr marL="0" lvl="0" indent="0" algn="ctr">
              <a:lnSpc>
                <a:spcPct val="150000"/>
              </a:lnSpc>
              <a:buClrTx/>
              <a:buSzTx/>
              <a:buNone/>
            </a:pPr>
            <a:r>
              <a:rPr lang="zh-CN" altLang="en-US" sz="2000" dirty="0"/>
              <a:t>本章主要内容</a:t>
            </a:r>
            <a:endParaRPr lang="zh-CN" altLang="en-US" dirty="0"/>
          </a:p>
          <a:p>
            <a:pPr marL="0" lvl="0" indent="0" algn="l">
              <a:lnSpc>
                <a:spcPct val="150000"/>
              </a:lnSpc>
              <a:buClr>
                <a:srgbClr val="C00000"/>
              </a:buClr>
              <a:buSzTx/>
              <a:buFont typeface="Wingdings" panose="05000000000000000000" pitchFamily="2" charset="2"/>
              <a:buChar char="Ø"/>
            </a:pPr>
            <a:r>
              <a:rPr lang="en-US" altLang="zh-CN" sz="1800" dirty="0"/>
              <a:t> RISC-V</a:t>
            </a:r>
            <a:r>
              <a:rPr lang="zh-CN" altLang="en-US" sz="1800" dirty="0"/>
              <a:t>概述</a:t>
            </a:r>
            <a:endParaRPr lang="zh-CN" altLang="en-US" sz="1800" dirty="0"/>
          </a:p>
          <a:p>
            <a:pPr marL="0" lvl="0" indent="0" algn="l">
              <a:lnSpc>
                <a:spcPct val="150000"/>
              </a:lnSpc>
              <a:buClr>
                <a:srgbClr val="C00000"/>
              </a:buClr>
              <a:buSzTx/>
              <a:buFont typeface="Wingdings" panose="05000000000000000000" pitchFamily="2" charset="2"/>
              <a:buChar char="Ø"/>
            </a:pPr>
            <a:r>
              <a:rPr lang="zh-CN" altLang="en-US" sz="1800" dirty="0"/>
              <a:t> </a:t>
            </a:r>
            <a:r>
              <a:rPr lang="en-US" altLang="zh-CN" sz="1800" dirty="0"/>
              <a:t>SweRV EH1</a:t>
            </a:r>
            <a:r>
              <a:rPr lang="zh-CN" altLang="en-US" sz="1800" dirty="0"/>
              <a:t>处理器核</a:t>
            </a:r>
            <a:endParaRPr lang="zh-CN" altLang="en-US" sz="1800" dirty="0"/>
          </a:p>
          <a:p>
            <a:pPr marL="0" lvl="0" indent="0" algn="l">
              <a:lnSpc>
                <a:spcPct val="150000"/>
              </a:lnSpc>
              <a:buClr>
                <a:srgbClr val="C00000"/>
              </a:buClr>
              <a:buSzTx/>
              <a:buFont typeface="Wingdings" panose="05000000000000000000" pitchFamily="2" charset="2"/>
              <a:buChar char="Ø"/>
            </a:pPr>
            <a:r>
              <a:rPr lang="en-US" altLang="zh-CN" sz="1800" dirty="0"/>
              <a:t> RVfpga_SoC</a:t>
            </a:r>
            <a:r>
              <a:rPr lang="zh-CN" altLang="en-US" sz="1800" dirty="0"/>
              <a:t>系统</a:t>
            </a:r>
            <a:endParaRPr lang="zh-CN" altLang="en-US" sz="1800" dirty="0"/>
          </a:p>
        </p:txBody>
      </p:sp>
      <p:sp>
        <p:nvSpPr>
          <p:cNvPr id="3" name="标题 2"/>
          <p:cNvSpPr>
            <a:spLocks noGrp="1"/>
          </p:cNvSpPr>
          <p:nvPr>
            <p:ph type="title"/>
            <p:custDataLst>
              <p:tags r:id="rId1"/>
            </p:custDataLst>
          </p:nvPr>
        </p:nvSpPr>
        <p:spPr/>
        <p:txBody>
          <a:bodyPr/>
          <a:p>
            <a:r>
              <a:rPr lang="zh-CN" altLang="en-US">
                <a:sym typeface="+mn-ea"/>
              </a:rPr>
              <a:t>第2章 RISC-V处理器及RVfpga_SoC系统</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sym typeface="+mn-ea"/>
              </a:rPr>
              <a:t>2.3 RVfpga_SoC系统</a:t>
            </a:r>
            <a:endParaRPr lang="zh-CN" altLang="en-US"/>
          </a:p>
        </p:txBody>
      </p:sp>
      <p:sp>
        <p:nvSpPr>
          <p:cNvPr id="9218" name="内容占位符 2"/>
          <p:cNvSpPr>
            <a:spLocks noGrp="1"/>
          </p:cNvSpPr>
          <p:nvPr>
            <p:ph idx="1"/>
          </p:nvPr>
        </p:nvSpPr>
        <p:spPr>
          <a:noFill/>
          <a:ln>
            <a:miter/>
          </a:ln>
        </p:spPr>
        <p:txBody>
          <a:bodyPr wrap="square" lIns="68591" tIns="34295" rIns="68591" bIns="34295" anchor="t"/>
          <a:p>
            <a:pPr marL="390525" marR="0" lvl="0" indent="-390525" algn="l" defTabSz="914400" rtl="0" eaLnBrk="1" fontAlgn="base" latinLnBrk="0" hangingPunct="1">
              <a:lnSpc>
                <a:spcPct val="150000"/>
              </a:lnSpc>
              <a:spcBef>
                <a:spcPct val="15000"/>
              </a:spcBef>
              <a:spcAft>
                <a:spcPct val="0"/>
              </a:spcAft>
              <a:buClrTx/>
              <a:buSzTx/>
              <a:buFont typeface="Wingdings" panose="05000000000000000000" pitchFamily="2" charset="2"/>
              <a:buChar char="Ø"/>
            </a:pPr>
            <a:r>
              <a:rPr kumimoji="0" lang="en-US" altLang="zh-CN" sz="1800" b="0" i="0" u="none" strike="noStrike" kern="1200" cap="none" spc="0" normalizeH="0" baseline="0" noProof="1" dirty="0">
                <a:solidFill>
                  <a:schemeClr val="tx1"/>
                </a:solidFill>
                <a:latin typeface="+mn-lt"/>
                <a:ea typeface="+mn-ea"/>
                <a:cs typeface="+mn-cs"/>
                <a:sym typeface="+mn-ea"/>
              </a:rPr>
              <a:t>RVfpga_SoC</a:t>
            </a:r>
            <a:r>
              <a:rPr kumimoji="0" lang="zh-CN" altLang="en-US" sz="1800" b="0" i="0" u="none" strike="noStrike" kern="1200" cap="none" spc="0" normalizeH="0" baseline="0" noProof="1" dirty="0">
                <a:solidFill>
                  <a:schemeClr val="tx1"/>
                </a:solidFill>
                <a:latin typeface="+mn-lt"/>
                <a:ea typeface="+mn-ea"/>
                <a:cs typeface="+mn-cs"/>
                <a:sym typeface="+mn-ea"/>
              </a:rPr>
              <a:t>基于SweRVolf</a:t>
            </a:r>
            <a:r>
              <a:rPr kumimoji="0" lang="en-US" altLang="zh-CN" sz="1800" b="0" i="0" u="none" strike="noStrike" kern="1200" cap="none" spc="0" normalizeH="0" baseline="0" noProof="1" dirty="0">
                <a:solidFill>
                  <a:schemeClr val="tx1"/>
                </a:solidFill>
                <a:latin typeface="+mn-lt"/>
                <a:ea typeface="+mn-ea"/>
                <a:cs typeface="+mn-cs"/>
                <a:sym typeface="+mn-ea"/>
              </a:rPr>
              <a:t>X</a:t>
            </a:r>
            <a:r>
              <a:rPr kumimoji="0" lang="zh-CN" altLang="en-US" sz="1800" b="0" i="0" u="none" strike="noStrike" kern="1200" cap="none" spc="0" normalizeH="0" baseline="0" noProof="1" dirty="0">
                <a:solidFill>
                  <a:schemeClr val="tx1"/>
                </a:solidFill>
                <a:latin typeface="+mn-lt"/>
                <a:ea typeface="+mn-ea"/>
                <a:cs typeface="+mn-cs"/>
                <a:sym typeface="+mn-ea"/>
              </a:rPr>
              <a:t>来实现，以Nexys A7</a:t>
            </a:r>
            <a:r>
              <a:rPr kumimoji="0" lang="en-US" altLang="zh-CN" sz="1800" b="0" i="0" u="none" strike="noStrike" kern="1200" cap="none" spc="0" normalizeH="0" baseline="0" noProof="1" dirty="0">
                <a:solidFill>
                  <a:schemeClr val="tx1"/>
                </a:solidFill>
                <a:latin typeface="+mn-lt"/>
                <a:ea typeface="+mn-ea"/>
                <a:cs typeface="+mn-cs"/>
                <a:sym typeface="+mn-ea"/>
              </a:rPr>
              <a:t> FPGA</a:t>
            </a:r>
            <a:r>
              <a:rPr kumimoji="0" lang="zh-CN" altLang="en-US" sz="1800" b="0" i="0" u="none" strike="noStrike" kern="1200" cap="none" spc="0" normalizeH="0" baseline="0" noProof="1" dirty="0">
                <a:solidFill>
                  <a:schemeClr val="tx1"/>
                </a:solidFill>
                <a:latin typeface="+mn-lt"/>
                <a:ea typeface="+mn-ea"/>
                <a:cs typeface="+mn-cs"/>
                <a:sym typeface="+mn-ea"/>
              </a:rPr>
              <a:t>开发板为其实现硬件平台；为此它增加了DDR2接口、CDC（时钟域交叉）单元、BSCAN逻辑（用于JTAG接口）和时钟发生器。</a:t>
            </a:r>
            <a:endParaRPr kumimoji="0" lang="zh-CN" altLang="en-US" sz="1800" b="0" i="0" u="none" strike="noStrike" kern="1200" cap="none" spc="0" normalizeH="0" baseline="0" noProof="1" dirty="0">
              <a:solidFill>
                <a:schemeClr val="tx1"/>
              </a:solidFill>
              <a:latin typeface="+mn-lt"/>
              <a:ea typeface="+mn-ea"/>
              <a:cs typeface="+mn-cs"/>
              <a:sym typeface="+mn-ea"/>
            </a:endParaRPr>
          </a:p>
          <a:p>
            <a:pPr marL="390525" marR="0" lvl="0" indent="-390525" algn="l" defTabSz="914400" rtl="0" eaLnBrk="1" fontAlgn="base" latinLnBrk="0" hangingPunct="1">
              <a:lnSpc>
                <a:spcPct val="150000"/>
              </a:lnSpc>
              <a:spcBef>
                <a:spcPct val="15000"/>
              </a:spcBef>
              <a:spcAft>
                <a:spcPct val="0"/>
              </a:spcAft>
              <a:buClrTx/>
              <a:buSzTx/>
              <a:buFont typeface="Wingdings" panose="05000000000000000000" pitchFamily="2" charset="2"/>
              <a:buChar char="Ø"/>
            </a:pPr>
            <a:r>
              <a:rPr lang="en-US" altLang="zh-CN" sz="1800" dirty="0">
                <a:latin typeface="+mn-lt"/>
                <a:ea typeface="+mn-ea"/>
                <a:sym typeface="+mn-ea"/>
              </a:rPr>
              <a:t>RVfpga_SoC</a:t>
            </a:r>
            <a:r>
              <a:rPr lang="zh-CN" altLang="en-US" sz="1800" dirty="0">
                <a:latin typeface="+mn-lt"/>
                <a:ea typeface="+mn-ea"/>
                <a:sym typeface="+mn-ea"/>
              </a:rPr>
              <a:t>基础系统框架</a:t>
            </a:r>
            <a:endParaRPr kumimoji="0" lang="zh-CN" altLang="en-US" sz="1800" b="0" i="0" u="none" strike="noStrike" kern="1200" cap="none" spc="0" normalizeH="0" baseline="0" noProof="1" dirty="0">
              <a:solidFill>
                <a:schemeClr val="tx1"/>
              </a:solidFill>
              <a:latin typeface="+mn-lt"/>
              <a:ea typeface="+mn-ea"/>
              <a:cs typeface="+mn-cs"/>
              <a:sym typeface="+mn-ea"/>
            </a:endParaRPr>
          </a:p>
          <a:p>
            <a:pPr marL="257175" marR="0" lvl="0" indent="-257175" algn="l" defTabSz="914400" rtl="0" eaLnBrk="1" fontAlgn="base" latinLnBrk="0" hangingPunct="1">
              <a:lnSpc>
                <a:spcPct val="100000"/>
              </a:lnSpc>
              <a:spcBef>
                <a:spcPct val="15000"/>
              </a:spcBef>
              <a:spcAft>
                <a:spcPct val="0"/>
              </a:spcAft>
              <a:buClrTx/>
              <a:buSzTx/>
              <a:buFont typeface="Arial" panose="020B0604020202020204" pitchFamily="34" charset="0"/>
              <a:buNone/>
            </a:pPr>
            <a:endParaRPr kumimoji="0" lang="zh-CN" altLang="en-US" sz="1800" b="0" i="0" u="none" strike="noStrike" kern="1200" cap="none" spc="0" normalizeH="0" baseline="0" noProof="1" dirty="0">
              <a:solidFill>
                <a:schemeClr val="tx1"/>
              </a:solidFill>
              <a:latin typeface="+mn-lt"/>
              <a:ea typeface="+mn-ea"/>
              <a:cs typeface="+mn-cs"/>
            </a:endParaRPr>
          </a:p>
        </p:txBody>
      </p:sp>
      <p:pic>
        <p:nvPicPr>
          <p:cNvPr id="36869" name="图片 3"/>
          <p:cNvPicPr>
            <a:picLocks noChangeAspect="1"/>
          </p:cNvPicPr>
          <p:nvPr>
            <p:custDataLst>
              <p:tags r:id="rId1"/>
            </p:custDataLst>
          </p:nvPr>
        </p:nvPicPr>
        <p:blipFill>
          <a:blip r:embed="rId2"/>
          <a:stretch>
            <a:fillRect/>
          </a:stretch>
        </p:blipFill>
        <p:spPr>
          <a:xfrm>
            <a:off x="3850005" y="1621155"/>
            <a:ext cx="4862830" cy="3476625"/>
          </a:xfrm>
          <a:prstGeom prst="rect">
            <a:avLst/>
          </a:prstGeom>
          <a:solidFill>
            <a:schemeClr val="bg1"/>
          </a:solidFill>
          <a:ln w="9525">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sym typeface="+mn-ea"/>
              </a:rPr>
              <a:t>2.3 RVfpga_SoC系统</a:t>
            </a:r>
            <a:endParaRPr lang="zh-CN" altLang="en-US"/>
          </a:p>
        </p:txBody>
      </p:sp>
      <p:sp>
        <p:nvSpPr>
          <p:cNvPr id="9218" name="内容占位符 2"/>
          <p:cNvSpPr>
            <a:spLocks noGrp="1"/>
          </p:cNvSpPr>
          <p:nvPr>
            <p:ph idx="1"/>
          </p:nvPr>
        </p:nvSpPr>
        <p:spPr>
          <a:noFill/>
          <a:ln>
            <a:miter/>
          </a:ln>
        </p:spPr>
        <p:txBody>
          <a:bodyPr wrap="square" lIns="68591" tIns="34295" rIns="68591" bIns="34295" anchor="t"/>
          <a:p>
            <a:pPr marL="390525" marR="0" lvl="0" indent="-390525" algn="l" defTabSz="914400" rtl="0" eaLnBrk="1" fontAlgn="base" latinLnBrk="0" hangingPunct="1">
              <a:lnSpc>
                <a:spcPct val="150000"/>
              </a:lnSpc>
              <a:spcBef>
                <a:spcPct val="15000"/>
              </a:spcBef>
              <a:spcAft>
                <a:spcPct val="0"/>
              </a:spcAft>
              <a:buClrTx/>
              <a:buSzTx/>
              <a:buFont typeface="Wingdings" panose="05000000000000000000" pitchFamily="2" charset="2"/>
              <a:buChar char="Ø"/>
            </a:pPr>
            <a:r>
              <a:rPr kumimoji="0" lang="en-US" altLang="zh-CN" sz="1800" b="0" i="0" u="none" strike="noStrike" kern="1200" cap="none" spc="0" normalizeH="0" baseline="0" noProof="1" dirty="0">
                <a:solidFill>
                  <a:schemeClr val="tx1"/>
                </a:solidFill>
                <a:latin typeface="+mn-lt"/>
                <a:ea typeface="+mn-ea"/>
                <a:cs typeface="+mn-cs"/>
                <a:sym typeface="+mn-ea"/>
              </a:rPr>
              <a:t>RVfpga_SoC</a:t>
            </a:r>
            <a:r>
              <a:rPr lang="zh-CN" altLang="en-US" sz="1800" dirty="0">
                <a:sym typeface="+mn-ea"/>
              </a:rPr>
              <a:t>基础系统框架扩展</a:t>
            </a:r>
            <a:endParaRPr kumimoji="0" lang="zh-CN" sz="1800" b="0" i="0" u="none" strike="noStrike" kern="1200" cap="none" spc="0" normalizeH="0" baseline="0" noProof="1" dirty="0">
              <a:solidFill>
                <a:schemeClr val="tx1"/>
              </a:solidFill>
              <a:latin typeface="+mn-lt"/>
              <a:ea typeface="+mn-ea"/>
              <a:cs typeface="+mn-cs"/>
            </a:endParaRPr>
          </a:p>
        </p:txBody>
      </p:sp>
      <p:graphicFrame>
        <p:nvGraphicFramePr>
          <p:cNvPr id="35845" name="对象 2"/>
          <p:cNvGraphicFramePr/>
          <p:nvPr/>
        </p:nvGraphicFramePr>
        <p:xfrm>
          <a:off x="1605280" y="1477010"/>
          <a:ext cx="5488305" cy="3424555"/>
        </p:xfrm>
        <a:graphic>
          <a:graphicData uri="http://schemas.openxmlformats.org/presentationml/2006/ole">
            <mc:AlternateContent xmlns:mc="http://schemas.openxmlformats.org/markup-compatibility/2006">
              <mc:Choice xmlns:v="urn:schemas-microsoft-com:vml" Requires="v">
                <p:oleObj spid="_x0000_s3076" name="" r:id="rId1" imgW="5175250" imgH="3187700" progId="Paint.Picture">
                  <p:embed/>
                </p:oleObj>
              </mc:Choice>
              <mc:Fallback>
                <p:oleObj name="" r:id="rId1" imgW="5175250" imgH="3187700" progId="Paint.Picture">
                  <p:embed/>
                  <p:pic>
                    <p:nvPicPr>
                      <p:cNvPr id="0" name="图片 3075"/>
                      <p:cNvPicPr/>
                      <p:nvPr/>
                    </p:nvPicPr>
                    <p:blipFill>
                      <a:blip r:embed="rId2"/>
                      <a:stretch>
                        <a:fillRect/>
                      </a:stretch>
                    </p:blipFill>
                    <p:spPr>
                      <a:xfrm>
                        <a:off x="1605280" y="1477010"/>
                        <a:ext cx="5488305" cy="3424555"/>
                      </a:xfrm>
                      <a:prstGeom prst="rect">
                        <a:avLst/>
                      </a:prstGeom>
                      <a:noFill/>
                      <a:ln w="38100">
                        <a:noFill/>
                        <a:miter/>
                      </a:ln>
                    </p:spPr>
                  </p:pic>
                </p:oleObj>
              </mc:Fallback>
            </mc:AlternateContent>
          </a:graphicData>
        </a:graphic>
      </p:graphicFrame>
      <p:sp>
        <p:nvSpPr>
          <p:cNvPr id="35846" name="文本框 4"/>
          <p:cNvSpPr txBox="1"/>
          <p:nvPr/>
        </p:nvSpPr>
        <p:spPr>
          <a:xfrm>
            <a:off x="5681345" y="3775075"/>
            <a:ext cx="3375025" cy="381635"/>
          </a:xfrm>
          <a:prstGeom prst="rect">
            <a:avLst/>
          </a:prstGeom>
          <a:noFill/>
          <a:ln w="9525">
            <a:noFill/>
          </a:ln>
        </p:spPr>
        <p:txBody>
          <a:bodyPr wrap="none" anchor="t" anchorCtr="0">
            <a:noAutofit/>
          </a:bodyPr>
          <a:p>
            <a:r>
              <a:rPr lang="zh-CN" altLang="en-US" sz="1600">
                <a:latin typeface="Calibri" panose="020F0502020204030204" pitchFamily="34" charset="0"/>
                <a:ea typeface="宋体" panose="02010600030101010101" pitchFamily="2" charset="-122"/>
              </a:rPr>
              <a:t>地址范围：</a:t>
            </a:r>
            <a:r>
              <a:rPr lang="en-US" altLang="zh-CN" sz="1600">
                <a:latin typeface="Calibri" panose="020F0502020204030204" pitchFamily="34" charset="0"/>
                <a:ea typeface="宋体" panose="02010600030101010101" pitchFamily="2" charset="-122"/>
              </a:rPr>
              <a:t>0x80100000 - 0x801FFFFF</a:t>
            </a:r>
            <a:endParaRPr lang="zh-CN" altLang="en-US" sz="1600">
              <a:latin typeface="Calibri" panose="020F0502020204030204" pitchFamily="34" charset="0"/>
              <a:ea typeface="宋体" panose="02010600030101010101" pitchFamily="2" charset="-122"/>
            </a:endParaRPr>
          </a:p>
        </p:txBody>
      </p:sp>
      <p:sp>
        <p:nvSpPr>
          <p:cNvPr id="4" name="矩形 3"/>
          <p:cNvSpPr/>
          <p:nvPr/>
        </p:nvSpPr>
        <p:spPr>
          <a:xfrm>
            <a:off x="5723890" y="3435985"/>
            <a:ext cx="3240405" cy="72009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846"/>
                                        </p:tgtEl>
                                        <p:attrNameLst>
                                          <p:attrName>style.visibility</p:attrName>
                                        </p:attrNameLst>
                                      </p:cBhvr>
                                      <p:to>
                                        <p:strVal val="visible"/>
                                      </p:to>
                                    </p:set>
                                    <p:anim calcmode="lin" valueType="num">
                                      <p:cBhvr additive="base">
                                        <p:cTn id="7" dur="500" fill="hold"/>
                                        <p:tgtEl>
                                          <p:spTgt spid="35846"/>
                                        </p:tgtEl>
                                        <p:attrNameLst>
                                          <p:attrName>ppt_x</p:attrName>
                                        </p:attrNameLst>
                                      </p:cBhvr>
                                      <p:tavLst>
                                        <p:tav tm="0">
                                          <p:val>
                                            <p:strVal val="#ppt_x"/>
                                          </p:val>
                                        </p:tav>
                                        <p:tav tm="100000">
                                          <p:val>
                                            <p:strVal val="#ppt_x"/>
                                          </p:val>
                                        </p:tav>
                                      </p:tavLst>
                                    </p:anim>
                                    <p:anim calcmode="lin" valueType="num">
                                      <p:cBhvr additive="base">
                                        <p:cTn id="8" dur="500" fill="hold"/>
                                        <p:tgtEl>
                                          <p:spTgt spid="358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zh-CN" altLang="en-US">
                <a:sym typeface="+mn-ea"/>
              </a:rPr>
              <a:t>2.1 RISC-V</a:t>
            </a:r>
            <a:r>
              <a:rPr lang="zh-CN" altLang="en-US">
                <a:sym typeface="+mn-ea"/>
              </a:rPr>
              <a:t>概述</a:t>
            </a:r>
            <a:endParaRPr lang="zh-CN" altLang="en-US"/>
          </a:p>
        </p:txBody>
      </p:sp>
      <p:sp>
        <p:nvSpPr>
          <p:cNvPr id="9218" name="内容占位符 2"/>
          <p:cNvSpPr>
            <a:spLocks noGrp="1"/>
          </p:cNvSpPr>
          <p:nvPr>
            <p:ph idx="1"/>
          </p:nvPr>
        </p:nvSpPr>
        <p:spPr>
          <a:noFill/>
          <a:ln>
            <a:miter/>
          </a:ln>
        </p:spPr>
        <p:txBody>
          <a:bodyPr wrap="square" lIns="68591" tIns="34295" rIns="68591" bIns="34295" anchor="t">
            <a:normAutofit lnSpcReduction="10000"/>
          </a:bodyPr>
          <a:p>
            <a:pPr marL="390525" marR="0" lvl="0" indent="-390525" algn="l" defTabSz="914400" rtl="0" eaLnBrk="1" fontAlgn="base" latinLnBrk="0" hangingPunct="1">
              <a:lnSpc>
                <a:spcPct val="140000"/>
              </a:lnSpc>
              <a:spcBef>
                <a:spcPct val="15000"/>
              </a:spcBef>
              <a:buClrTx/>
              <a:buSzTx/>
              <a:buChar char="Ø"/>
            </a:pPr>
            <a:r>
              <a:rPr kumimoji="0" lang="zh-CN" altLang="en-US" sz="1800" b="0" i="0" u="none" strike="noStrike" kern="1200" cap="none" spc="0" normalizeH="0" baseline="0" noProof="1" dirty="0">
                <a:solidFill>
                  <a:schemeClr val="tx1"/>
                </a:solidFill>
                <a:latin typeface="+mn-lt"/>
                <a:ea typeface="+mn-ea"/>
                <a:cs typeface="+mn-cs"/>
              </a:rPr>
              <a:t>2010年，由美国加州大学伯克利分校的Krste Asanovic和Andrew Waterman以及Yunsup Lee等人开发。</a:t>
            </a:r>
            <a:endParaRPr kumimoji="0" lang="zh-CN" altLang="en-US" sz="1800" b="0" i="0" u="none" strike="noStrike" kern="1200" cap="none" spc="0" normalizeH="0" baseline="0" noProof="1" dirty="0">
              <a:solidFill>
                <a:schemeClr val="tx1"/>
              </a:solidFill>
              <a:latin typeface="+mn-lt"/>
              <a:ea typeface="+mn-ea"/>
              <a:cs typeface="+mn-cs"/>
            </a:endParaRPr>
          </a:p>
          <a:p>
            <a:pPr marL="390525" marR="0" lvl="0" indent="-390525" algn="l" defTabSz="914400" rtl="0" eaLnBrk="1" fontAlgn="base" latinLnBrk="0" hangingPunct="1">
              <a:lnSpc>
                <a:spcPct val="140000"/>
              </a:lnSpc>
              <a:spcBef>
                <a:spcPct val="15000"/>
              </a:spcBef>
              <a:spcAft>
                <a:spcPct val="0"/>
              </a:spcAft>
              <a:buClrTx/>
              <a:buSzTx/>
              <a:buFont typeface="Wingdings" panose="05000000000000000000" pitchFamily="2" charset="2"/>
              <a:buChar char="Ø"/>
            </a:pPr>
            <a:r>
              <a:rPr kumimoji="0" lang="zh-CN" altLang="en-US" sz="1800" b="0" i="0" u="none" strike="noStrike" kern="1200" cap="none" spc="0" normalizeH="0" baseline="0" noProof="1" dirty="0">
                <a:solidFill>
                  <a:schemeClr val="tx1"/>
                </a:solidFill>
                <a:latin typeface="+mn-lt"/>
                <a:ea typeface="+mn-ea"/>
                <a:cs typeface="+mn-cs"/>
              </a:rPr>
              <a:t>RISC-V被认为是继 X86 架构和 ARM 架构之后第三个主流架构。</a:t>
            </a:r>
            <a:endParaRPr kumimoji="0" lang="zh-CN" altLang="en-US" sz="1800" b="0" i="0" u="none" strike="noStrike" kern="1200" cap="none" spc="0" normalizeH="0" baseline="0" noProof="1" dirty="0">
              <a:solidFill>
                <a:schemeClr val="tx1"/>
              </a:solidFill>
              <a:latin typeface="+mn-lt"/>
              <a:ea typeface="+mn-ea"/>
              <a:cs typeface="+mn-cs"/>
            </a:endParaRPr>
          </a:p>
          <a:p>
            <a:pPr marL="390525" marR="0" lvl="0" indent="-390525" algn="l" defTabSz="914400" rtl="0" eaLnBrk="1" fontAlgn="base" latinLnBrk="0" hangingPunct="1">
              <a:lnSpc>
                <a:spcPct val="140000"/>
              </a:lnSpc>
              <a:spcBef>
                <a:spcPct val="15000"/>
              </a:spcBef>
              <a:spcAft>
                <a:spcPct val="0"/>
              </a:spcAft>
              <a:buClrTx/>
              <a:buSzTx/>
              <a:buFont typeface="Wingdings" panose="05000000000000000000" pitchFamily="2" charset="2"/>
              <a:buChar char="Ø"/>
            </a:pPr>
            <a:r>
              <a:rPr kumimoji="0" lang="zh-CN" altLang="en-US" sz="1800" b="0" i="0" u="none" strike="noStrike" kern="1200" cap="none" spc="0" normalizeH="0" baseline="0" noProof="1" dirty="0">
                <a:solidFill>
                  <a:schemeClr val="tx1"/>
                </a:solidFill>
                <a:latin typeface="+mn-lt"/>
                <a:ea typeface="+mn-ea"/>
                <a:cs typeface="+mn-cs"/>
              </a:rPr>
              <a:t>当需要同时</a:t>
            </a:r>
            <a:r>
              <a:rPr kumimoji="0" lang="zh-CN" altLang="en-US" sz="1800" b="1" i="0" u="none" strike="noStrike" kern="1200" cap="none" spc="0" normalizeH="0" baseline="0" noProof="1" dirty="0">
                <a:solidFill>
                  <a:srgbClr val="FF0000"/>
                </a:solidFill>
                <a:latin typeface="+mn-lt"/>
                <a:ea typeface="+mn-ea"/>
                <a:cs typeface="+mn-cs"/>
              </a:rPr>
              <a:t>兼顾</a:t>
            </a:r>
            <a:r>
              <a:rPr kumimoji="0" lang="zh-CN" altLang="en-US" sz="1800" b="0" i="0" u="none" strike="noStrike" kern="1200" cap="none" spc="0" normalizeH="0" baseline="0" noProof="1" dirty="0">
                <a:solidFill>
                  <a:schemeClr val="tx1"/>
                </a:solidFill>
                <a:latin typeface="+mn-lt"/>
                <a:ea typeface="+mn-ea"/>
                <a:cs typeface="+mn-cs"/>
              </a:rPr>
              <a:t>数据传输速度与传输量、性能与成本时，</a:t>
            </a:r>
            <a:r>
              <a:rPr kumimoji="0" lang="zh-CN" altLang="en-US" sz="1800" b="0" i="0" u="none" strike="noStrike" kern="1200" cap="none" spc="0" normalizeH="0" baseline="0" noProof="1" dirty="0">
                <a:solidFill>
                  <a:schemeClr val="tx1"/>
                </a:solidFill>
                <a:latin typeface="+mn-lt"/>
                <a:ea typeface="+mn-ea"/>
                <a:cs typeface="+mn-cs"/>
                <a:sym typeface="+mn-ea"/>
              </a:rPr>
              <a:t>X86 和 ARM </a:t>
            </a:r>
            <a:r>
              <a:rPr kumimoji="0" lang="zh-CN" altLang="en-US" sz="1800" b="0" i="0" u="none" strike="noStrike" kern="1200" cap="none" spc="0" normalizeH="0" baseline="0" noProof="1" dirty="0">
                <a:solidFill>
                  <a:schemeClr val="tx1"/>
                </a:solidFill>
                <a:latin typeface="+mn-lt"/>
                <a:ea typeface="+mn-ea"/>
                <a:cs typeface="+mn-cs"/>
              </a:rPr>
              <a:t>这两类主流架构的胜任能力有限。RISC-V表现出了较强的优势。</a:t>
            </a:r>
            <a:endParaRPr kumimoji="0" lang="zh-CN" altLang="en-US" sz="1800" b="0" i="0" u="none" strike="noStrike" kern="1200" cap="none" spc="0" normalizeH="0" baseline="0" noProof="1" dirty="0">
              <a:solidFill>
                <a:schemeClr val="tx1"/>
              </a:solidFill>
              <a:latin typeface="+mn-lt"/>
              <a:ea typeface="+mn-ea"/>
              <a:cs typeface="+mn-cs"/>
            </a:endParaRPr>
          </a:p>
          <a:p>
            <a:pPr marL="390525" marR="0" lvl="0" indent="-390525" algn="l" defTabSz="914400" rtl="0" eaLnBrk="1" fontAlgn="base" latinLnBrk="0" hangingPunct="1">
              <a:lnSpc>
                <a:spcPct val="140000"/>
              </a:lnSpc>
              <a:spcBef>
                <a:spcPct val="15000"/>
              </a:spcBef>
              <a:spcAft>
                <a:spcPct val="0"/>
              </a:spcAft>
              <a:buClrTx/>
              <a:buSzTx/>
              <a:buFont typeface="Wingdings" panose="05000000000000000000" pitchFamily="2" charset="2"/>
              <a:buChar char="Ø"/>
            </a:pPr>
            <a:r>
              <a:rPr kumimoji="0" lang="zh-CN" altLang="en-US" sz="1800" b="0" i="0" u="none" strike="noStrike" kern="1200" cap="none" spc="0" normalizeH="0" baseline="0" noProof="1" dirty="0">
                <a:solidFill>
                  <a:schemeClr val="tx1"/>
                </a:solidFill>
                <a:latin typeface="+mn-lt"/>
                <a:ea typeface="+mn-ea"/>
                <a:cs typeface="+mn-cs"/>
              </a:rPr>
              <a:t>RISC-V 有后发优势，ARM 和 X86 都发展了很多年，大规模的商用需要考虑</a:t>
            </a:r>
            <a:r>
              <a:rPr kumimoji="0" lang="zh-CN" altLang="en-US" sz="1800" b="1" i="0" u="none" strike="noStrike" kern="1200" cap="none" spc="0" normalizeH="0" baseline="0" noProof="1" dirty="0">
                <a:solidFill>
                  <a:schemeClr val="tx1"/>
                </a:solidFill>
                <a:latin typeface="+mn-lt"/>
                <a:ea typeface="+mn-ea"/>
                <a:cs typeface="+mn-cs"/>
              </a:rPr>
              <a:t>向前兼容</a:t>
            </a:r>
            <a:r>
              <a:rPr kumimoji="0" lang="zh-CN" altLang="en-US" sz="1800" b="0" i="0" u="none" strike="noStrike" kern="1200" cap="none" spc="0" normalizeH="0" baseline="0" noProof="1" dirty="0">
                <a:solidFill>
                  <a:schemeClr val="tx1"/>
                </a:solidFill>
                <a:latin typeface="+mn-lt"/>
                <a:ea typeface="+mn-ea"/>
                <a:cs typeface="+mn-cs"/>
              </a:rPr>
              <a:t>，而 RISC-V 没有历史包袱。</a:t>
            </a:r>
            <a:endParaRPr kumimoji="0" lang="zh-CN" altLang="en-US" sz="1800" b="0" i="0" u="none" strike="noStrike" kern="1200" cap="none" spc="0" normalizeH="0" baseline="0" noProof="1" dirty="0">
              <a:solidFill>
                <a:schemeClr val="tx1"/>
              </a:solidFill>
              <a:latin typeface="+mn-lt"/>
              <a:ea typeface="+mn-ea"/>
              <a:cs typeface="+mn-cs"/>
            </a:endParaRPr>
          </a:p>
          <a:p>
            <a:pPr marL="390525" marR="0" lvl="0" indent="-390525" algn="l" defTabSz="914400" rtl="0" eaLnBrk="1" fontAlgn="base" latinLnBrk="0" hangingPunct="1">
              <a:lnSpc>
                <a:spcPct val="140000"/>
              </a:lnSpc>
              <a:spcBef>
                <a:spcPct val="15000"/>
              </a:spcBef>
              <a:spcAft>
                <a:spcPct val="0"/>
              </a:spcAft>
              <a:buClrTx/>
              <a:buSzTx/>
              <a:buFont typeface="Wingdings" panose="05000000000000000000" pitchFamily="2" charset="2"/>
              <a:buChar char="Ø"/>
            </a:pPr>
            <a:r>
              <a:rPr kumimoji="0" lang="zh-CN" altLang="en-US" sz="1800" b="0" i="0" u="none" strike="noStrike" kern="1200" cap="none" spc="0" normalizeH="0" baseline="0" noProof="1" dirty="0">
                <a:solidFill>
                  <a:schemeClr val="tx1"/>
                </a:solidFill>
                <a:latin typeface="+mn-lt"/>
                <a:ea typeface="+mn-ea"/>
                <a:cs typeface="+mn-cs"/>
              </a:rPr>
              <a:t>RISC-V 的最大优势就是</a:t>
            </a:r>
            <a:r>
              <a:rPr kumimoji="0" lang="zh-CN" altLang="en-US" sz="1800" b="1" i="0" u="none" strike="noStrike" kern="1200" cap="none" spc="0" normalizeH="0" baseline="0" noProof="1" dirty="0">
                <a:solidFill>
                  <a:srgbClr val="FF0000"/>
                </a:solidFill>
                <a:latin typeface="+mn-lt"/>
                <a:ea typeface="+mn-ea"/>
                <a:cs typeface="+mn-cs"/>
              </a:rPr>
              <a:t>开放</a:t>
            </a:r>
            <a:r>
              <a:rPr kumimoji="0" lang="zh-CN" altLang="en-US" sz="1800" b="0" i="0" u="none" strike="noStrike" kern="1200" cap="none" spc="0" normalizeH="0" baseline="0" noProof="1" dirty="0">
                <a:solidFill>
                  <a:schemeClr val="tx1"/>
                </a:solidFill>
                <a:latin typeface="+mn-lt"/>
                <a:ea typeface="+mn-ea"/>
                <a:cs typeface="+mn-cs"/>
              </a:rPr>
              <a:t>和</a:t>
            </a:r>
            <a:r>
              <a:rPr kumimoji="0" lang="zh-CN" altLang="en-US" sz="1800" b="1" i="0" u="none" strike="noStrike" kern="1200" cap="none" spc="0" normalizeH="0" baseline="0" noProof="1" dirty="0">
                <a:solidFill>
                  <a:srgbClr val="FF0000"/>
                </a:solidFill>
                <a:latin typeface="+mn-lt"/>
                <a:ea typeface="+mn-ea"/>
                <a:cs typeface="+mn-cs"/>
              </a:rPr>
              <a:t>免费</a:t>
            </a:r>
            <a:r>
              <a:rPr kumimoji="0" lang="zh-CN" altLang="en-US" sz="1800" b="0" i="0" u="none" strike="noStrike" kern="1200" cap="none" spc="0" normalizeH="0" baseline="0" noProof="1" dirty="0">
                <a:solidFill>
                  <a:schemeClr val="tx1"/>
                </a:solidFill>
                <a:latin typeface="+mn-lt"/>
                <a:ea typeface="+mn-ea"/>
                <a:cs typeface="+mn-cs"/>
              </a:rPr>
              <a:t>。RISC-V 被称为硬件领域的 Linux ，项目由社区共同维护。</a:t>
            </a:r>
            <a:endParaRPr kumimoji="0" lang="zh-CN" altLang="en-US" sz="1800" b="0" i="0" u="none" strike="noStrike" kern="1200" cap="none" spc="0" normalizeH="0" baseline="0" noProof="1" dirty="0">
              <a:solidFill>
                <a:schemeClr val="tx1"/>
              </a:solidFill>
              <a:latin typeface="+mn-lt"/>
              <a:ea typeface="+mn-ea"/>
              <a:cs typeface="+mn-cs"/>
            </a:endParaRPr>
          </a:p>
          <a:p>
            <a:pPr marL="390525" marR="0" lvl="0" indent="-390525" algn="l" defTabSz="914400" rtl="0" eaLnBrk="1" fontAlgn="base" latinLnBrk="0" hangingPunct="1">
              <a:lnSpc>
                <a:spcPct val="140000"/>
              </a:lnSpc>
              <a:spcBef>
                <a:spcPct val="15000"/>
              </a:spcBef>
              <a:spcAft>
                <a:spcPct val="0"/>
              </a:spcAft>
              <a:buClrTx/>
              <a:buSzTx/>
              <a:buFont typeface="Wingdings" panose="05000000000000000000" pitchFamily="2" charset="2"/>
              <a:buChar char="Ø"/>
            </a:pPr>
            <a:endParaRPr kumimoji="0" lang="zh-CN" altLang="en-US" sz="1800" b="0" i="0" u="none" strike="noStrike" kern="1200" cap="none" spc="0" normalizeH="0" baseline="0" noProof="1" dirty="0">
              <a:solidFill>
                <a:schemeClr val="tx1"/>
              </a:solidFill>
              <a:latin typeface="+mn-lt"/>
              <a:ea typeface="+mn-ea"/>
              <a:cs typeface="+mn-cs"/>
            </a:endParaRPr>
          </a:p>
          <a:p>
            <a:pPr marL="257175" marR="0" lvl="0" indent="-257175" algn="l" defTabSz="914400" rtl="0" eaLnBrk="1" fontAlgn="base" latinLnBrk="0" hangingPunct="1">
              <a:lnSpc>
                <a:spcPct val="100000"/>
              </a:lnSpc>
              <a:spcBef>
                <a:spcPct val="15000"/>
              </a:spcBef>
              <a:spcAft>
                <a:spcPct val="0"/>
              </a:spcAft>
              <a:buClrTx/>
              <a:buSzTx/>
              <a:buFont typeface="Arial" panose="020B0604020202020204" pitchFamily="34" charset="0"/>
              <a:buNone/>
            </a:pPr>
            <a:endParaRPr kumimoji="0" lang="zh-CN" altLang="en-US" sz="1800" b="0" i="0" u="none" strike="noStrike" kern="1200" cap="none" spc="0" normalizeH="0" baseline="0" noProof="1" dirty="0">
              <a:solidFill>
                <a:schemeClr val="tx1"/>
              </a:solidFill>
              <a:latin typeface="+mn-lt"/>
              <a:ea typeface="+mn-ea"/>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endParaRPr lang="zh-CN" altLang="en-US"/>
          </a:p>
        </p:txBody>
      </p:sp>
      <p:sp>
        <p:nvSpPr>
          <p:cNvPr id="4" name="内容占位符 3"/>
          <p:cNvSpPr>
            <a:spLocks noGrp="1"/>
          </p:cNvSpPr>
          <p:nvPr>
            <p:ph idx="1"/>
          </p:nvPr>
        </p:nvSpPr>
        <p:spPr/>
        <p:txBody>
          <a:bodyPr/>
          <a:p>
            <a:endParaRPr lang="zh-CN" altLang="en-US"/>
          </a:p>
        </p:txBody>
      </p:sp>
      <p:pic>
        <p:nvPicPr>
          <p:cNvPr id="17412" name="图片 3"/>
          <p:cNvPicPr>
            <a:picLocks noChangeAspect="1"/>
          </p:cNvPicPr>
          <p:nvPr/>
        </p:nvPicPr>
        <p:blipFill>
          <a:blip r:embed="rId1"/>
          <a:stretch>
            <a:fillRect/>
          </a:stretch>
        </p:blipFill>
        <p:spPr>
          <a:xfrm>
            <a:off x="88900" y="36513"/>
            <a:ext cx="8966200" cy="4779962"/>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pPr algn="l">
              <a:buClrTx/>
              <a:buSzTx/>
              <a:buFontTx/>
            </a:pPr>
            <a:r>
              <a:rPr lang="zh-CN" altLang="en-US">
                <a:sym typeface="+mn-ea"/>
              </a:rPr>
              <a:t>2.1 RISC-V概述</a:t>
            </a:r>
            <a:endParaRPr lang="zh-CN" altLang="en-US"/>
          </a:p>
        </p:txBody>
      </p:sp>
      <p:sp>
        <p:nvSpPr>
          <p:cNvPr id="9218" name="内容占位符 2"/>
          <p:cNvSpPr>
            <a:spLocks noGrp="1"/>
          </p:cNvSpPr>
          <p:nvPr>
            <p:ph idx="1"/>
          </p:nvPr>
        </p:nvSpPr>
        <p:spPr>
          <a:noFill/>
          <a:ln>
            <a:miter/>
          </a:ln>
        </p:spPr>
        <p:txBody>
          <a:bodyPr wrap="square" lIns="68591" tIns="34295" rIns="68591" bIns="34295" anchor="t"/>
          <a:p>
            <a:pPr marL="390525" marR="0" lvl="0" indent="-390525" algn="l" defTabSz="914400" rtl="0" eaLnBrk="1" fontAlgn="base" latinLnBrk="0" hangingPunct="1">
              <a:lnSpc>
                <a:spcPct val="150000"/>
              </a:lnSpc>
              <a:spcBef>
                <a:spcPct val="15000"/>
              </a:spcBef>
              <a:spcAft>
                <a:spcPct val="0"/>
              </a:spcAft>
              <a:buClrTx/>
              <a:buSzTx/>
              <a:buFont typeface="Wingdings" panose="05000000000000000000" pitchFamily="2" charset="2"/>
              <a:buChar char="Ø"/>
            </a:pPr>
            <a:r>
              <a:rPr kumimoji="0" lang="zh-CN" altLang="en-US" sz="1800" b="0" i="0" u="none" strike="noStrike" kern="1200" cap="none" spc="0" normalizeH="0" baseline="0" noProof="1" dirty="0">
                <a:solidFill>
                  <a:schemeClr val="tx1"/>
                </a:solidFill>
                <a:latin typeface="+mn-lt"/>
                <a:ea typeface="+mn-ea"/>
                <a:cs typeface="+mn-cs"/>
              </a:rPr>
              <a:t>1981年，在David Patterson的带领下，加州大学伯克利分校的一个研究团队起草了RISC-1，是今天RISC架构的基础。随后在1983年发布了RISC-II原型芯片，1984年和1988年发布了RISC-III和RISC-IV。</a:t>
            </a:r>
            <a:endParaRPr kumimoji="0" lang="zh-CN" altLang="en-US" sz="1800" b="0" i="0" u="none" strike="noStrike" kern="1200" cap="none" spc="0" normalizeH="0" baseline="0" noProof="1" dirty="0">
              <a:solidFill>
                <a:schemeClr val="tx1"/>
              </a:solidFill>
              <a:latin typeface="+mn-lt"/>
              <a:ea typeface="+mn-ea"/>
              <a:cs typeface="+mn-cs"/>
            </a:endParaRPr>
          </a:p>
          <a:p>
            <a:pPr marL="257175" marR="0" lvl="0" indent="-257175" algn="l" defTabSz="914400" rtl="0" eaLnBrk="1" fontAlgn="base" latinLnBrk="0" hangingPunct="1">
              <a:lnSpc>
                <a:spcPct val="100000"/>
              </a:lnSpc>
              <a:spcBef>
                <a:spcPct val="15000"/>
              </a:spcBef>
              <a:spcAft>
                <a:spcPct val="0"/>
              </a:spcAft>
              <a:buClrTx/>
              <a:buSzTx/>
              <a:buFont typeface="Arial" panose="020B0604020202020204" pitchFamily="34" charset="0"/>
              <a:buNone/>
            </a:pPr>
            <a:endParaRPr kumimoji="0" lang="zh-CN" altLang="en-US" sz="1800" b="0" i="0" u="none" strike="noStrike" kern="1200" cap="none" spc="0" normalizeH="0" baseline="0" noProof="1" dirty="0">
              <a:solidFill>
                <a:schemeClr val="tx1"/>
              </a:solidFill>
              <a:latin typeface="+mn-lt"/>
              <a:ea typeface="+mn-ea"/>
              <a:cs typeface="+mn-cs"/>
            </a:endParaRPr>
          </a:p>
        </p:txBody>
      </p:sp>
      <p:pic>
        <p:nvPicPr>
          <p:cNvPr id="18437" name="图片 7"/>
          <p:cNvPicPr>
            <a:picLocks noChangeAspect="1"/>
          </p:cNvPicPr>
          <p:nvPr/>
        </p:nvPicPr>
        <p:blipFill>
          <a:blip r:embed="rId1"/>
          <a:stretch>
            <a:fillRect/>
          </a:stretch>
        </p:blipFill>
        <p:spPr>
          <a:xfrm>
            <a:off x="365760" y="2571750"/>
            <a:ext cx="8430260" cy="1579880"/>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sym typeface="+mn-ea"/>
              </a:rPr>
              <a:t>2.1 RISC-V概述</a:t>
            </a:r>
            <a:endParaRPr lang="zh-CN" altLang="en-US"/>
          </a:p>
        </p:txBody>
      </p:sp>
      <p:sp>
        <p:nvSpPr>
          <p:cNvPr id="9218" name="内容占位符 2"/>
          <p:cNvSpPr>
            <a:spLocks noGrp="1"/>
          </p:cNvSpPr>
          <p:nvPr>
            <p:ph idx="1"/>
          </p:nvPr>
        </p:nvSpPr>
        <p:spPr>
          <a:noFill/>
          <a:ln>
            <a:miter/>
          </a:ln>
        </p:spPr>
        <p:txBody>
          <a:bodyPr wrap="square" lIns="68591" tIns="34295" rIns="68591" bIns="34295" anchor="t"/>
          <a:p>
            <a:pPr marL="390525" marR="0" lvl="0" indent="-390525" algn="l" defTabSz="914400" rtl="0" eaLnBrk="1" fontAlgn="base" latinLnBrk="0" hangingPunct="1">
              <a:lnSpc>
                <a:spcPct val="150000"/>
              </a:lnSpc>
              <a:spcBef>
                <a:spcPct val="15000"/>
              </a:spcBef>
              <a:spcAft>
                <a:spcPct val="0"/>
              </a:spcAft>
              <a:buClrTx/>
              <a:buSzTx/>
              <a:buFont typeface="Wingdings" panose="05000000000000000000" pitchFamily="2" charset="2"/>
              <a:buChar char="Ø"/>
            </a:pPr>
            <a:r>
              <a:rPr kumimoji="0" lang="zh-CN" altLang="en-US" sz="1800" b="1" i="0" u="none" strike="noStrike" kern="1200" cap="none" spc="0" normalizeH="0" baseline="0" noProof="1" dirty="0">
                <a:solidFill>
                  <a:schemeClr val="tx1"/>
                </a:solidFill>
                <a:latin typeface="+mn-lt"/>
                <a:ea typeface="+mn-ea"/>
                <a:cs typeface="+mn-cs"/>
              </a:rPr>
              <a:t>RISC-V最大的特性就在于“精简”</a:t>
            </a:r>
            <a:r>
              <a:rPr kumimoji="0" lang="zh-CN" altLang="en-US" sz="1800" b="0" i="0" u="none" strike="noStrike" kern="1200" cap="none" spc="0" normalizeH="0" baseline="0" noProof="1" dirty="0">
                <a:solidFill>
                  <a:schemeClr val="tx1"/>
                </a:solidFill>
                <a:latin typeface="+mn-lt"/>
                <a:ea typeface="+mn-ea"/>
                <a:cs typeface="+mn-cs"/>
              </a:rPr>
              <a:t>。虽然与ARM同属于精简指令集架构，但因RISC-V是近年来才推出，没有背负向后兼容的历史包袱，架构短小精悍。相比于</a:t>
            </a:r>
            <a:r>
              <a:rPr kumimoji="0" lang="en-US" altLang="zh-CN" sz="1800" b="0" i="0" u="none" strike="noStrike" kern="1200" cap="none" spc="0" normalizeH="0" baseline="0" noProof="1" dirty="0">
                <a:solidFill>
                  <a:schemeClr val="tx1"/>
                </a:solidFill>
                <a:latin typeface="+mn-lt"/>
                <a:ea typeface="+mn-ea"/>
                <a:cs typeface="+mn-cs"/>
              </a:rPr>
              <a:t>X</a:t>
            </a:r>
            <a:r>
              <a:rPr kumimoji="0" lang="zh-CN" altLang="en-US" sz="1800" b="0" i="0" u="none" strike="noStrike" kern="1200" cap="none" spc="0" normalizeH="0" baseline="0" noProof="1" dirty="0">
                <a:solidFill>
                  <a:schemeClr val="tx1"/>
                </a:solidFill>
                <a:latin typeface="+mn-lt"/>
                <a:ea typeface="+mn-ea"/>
                <a:cs typeface="+mn-cs"/>
              </a:rPr>
              <a:t>86和ARM动辄几百、数千页的手册，RISC-V的规范文档仅有145页，而且其“特权架构文档”的篇幅也仅为91页。</a:t>
            </a:r>
            <a:endParaRPr kumimoji="0" lang="zh-CN" altLang="en-US" sz="1800" b="0" i="0" u="none" strike="noStrike" kern="1200" cap="none" spc="0" normalizeH="0" baseline="0" noProof="1" dirty="0">
              <a:solidFill>
                <a:schemeClr val="tx1"/>
              </a:solidFill>
              <a:latin typeface="+mn-lt"/>
              <a:ea typeface="+mn-ea"/>
              <a:cs typeface="+mn-cs"/>
            </a:endParaRPr>
          </a:p>
          <a:p>
            <a:pPr marL="390525" marR="0" lvl="0" indent="-390525" algn="l" defTabSz="914400" rtl="0" eaLnBrk="1" fontAlgn="base" latinLnBrk="0" hangingPunct="1">
              <a:lnSpc>
                <a:spcPct val="150000"/>
              </a:lnSpc>
              <a:spcBef>
                <a:spcPct val="15000"/>
              </a:spcBef>
              <a:spcAft>
                <a:spcPct val="0"/>
              </a:spcAft>
              <a:buClrTx/>
              <a:buSzTx/>
              <a:buFont typeface="Wingdings" panose="05000000000000000000" pitchFamily="2" charset="2"/>
              <a:buChar char="Ø"/>
            </a:pPr>
            <a:r>
              <a:rPr kumimoji="0" lang="en-US" altLang="zh-CN" sz="1800" b="1" i="0" u="none" strike="noStrike" kern="1200" cap="none" spc="0" normalizeH="0" baseline="0" noProof="1" dirty="0">
                <a:solidFill>
                  <a:schemeClr val="tx1"/>
                </a:solidFill>
                <a:latin typeface="+mn-lt"/>
                <a:ea typeface="+mn-ea"/>
                <a:cs typeface="+mn-cs"/>
              </a:rPr>
              <a:t>RISC-V</a:t>
            </a:r>
            <a:r>
              <a:rPr kumimoji="0" lang="zh-CN" altLang="en-US" sz="1800" b="1" i="0" u="none" strike="noStrike" kern="1200" cap="none" spc="0" normalizeH="0" baseline="0" noProof="1" dirty="0">
                <a:solidFill>
                  <a:schemeClr val="tx1"/>
                </a:solidFill>
                <a:latin typeface="+mn-lt"/>
                <a:ea typeface="+mn-ea"/>
                <a:cs typeface="+mn-cs"/>
              </a:rPr>
              <a:t>的</a:t>
            </a:r>
            <a:r>
              <a:rPr kumimoji="0" lang="en-US" altLang="zh-CN" sz="1800" b="1" i="0" u="none" strike="noStrike" kern="1200" cap="none" spc="0" normalizeH="0" baseline="0" noProof="1" dirty="0">
                <a:solidFill>
                  <a:schemeClr val="tx1"/>
                </a:solidFill>
                <a:latin typeface="+mn-lt"/>
                <a:ea typeface="+mn-ea"/>
                <a:cs typeface="+mn-cs"/>
              </a:rPr>
              <a:t>5</a:t>
            </a:r>
            <a:r>
              <a:rPr kumimoji="0" lang="zh-CN" altLang="en-US" sz="1800" b="1" i="0" u="none" strike="noStrike" kern="1200" cap="none" spc="0" normalizeH="0" baseline="0" noProof="1" dirty="0">
                <a:solidFill>
                  <a:schemeClr val="tx1"/>
                </a:solidFill>
                <a:latin typeface="+mn-lt"/>
                <a:ea typeface="+mn-ea"/>
                <a:cs typeface="+mn-cs"/>
              </a:rPr>
              <a:t>大优势：</a:t>
            </a:r>
            <a:r>
              <a:rPr kumimoji="0" lang="zh-CN" altLang="en-US" sz="1800" b="0" i="0" u="none" strike="noStrike" kern="1200" cap="none" spc="0" normalizeH="0" baseline="0" noProof="1" dirty="0">
                <a:solidFill>
                  <a:schemeClr val="tx1"/>
                </a:solidFill>
                <a:latin typeface="+mn-lt"/>
                <a:ea typeface="+mn-ea"/>
                <a:cs typeface="+mn-cs"/>
              </a:rPr>
              <a:t>简洁、稳定、模块化、可扩展性</a:t>
            </a:r>
            <a:r>
              <a:rPr kumimoji="0" lang="en-US" altLang="zh-CN" sz="1800" b="0" i="0" u="none" strike="noStrike" kern="1200" cap="none" spc="0" normalizeH="0" baseline="0" noProof="1" dirty="0">
                <a:solidFill>
                  <a:schemeClr val="tx1"/>
                </a:solidFill>
                <a:latin typeface="+mn-lt"/>
                <a:ea typeface="+mn-ea"/>
                <a:cs typeface="+mn-cs"/>
              </a:rPr>
              <a:t>/</a:t>
            </a:r>
            <a:r>
              <a:rPr kumimoji="0" lang="zh-CN" altLang="en-US" sz="1800" b="0" i="0" u="none" strike="noStrike" kern="1200" cap="none" spc="0" normalizeH="0" baseline="0" noProof="1" dirty="0">
                <a:solidFill>
                  <a:schemeClr val="tx1"/>
                </a:solidFill>
                <a:latin typeface="+mn-lt"/>
                <a:ea typeface="+mn-ea"/>
                <a:cs typeface="+mn-cs"/>
              </a:rPr>
              <a:t>专业化、Clea</a:t>
            </a:r>
            <a:r>
              <a:rPr kumimoji="0" lang="en-US" altLang="zh-CN" sz="1800" b="0" i="0" u="none" strike="noStrike" kern="1200" cap="none" spc="0" normalizeH="0" baseline="0" noProof="1" dirty="0">
                <a:solidFill>
                  <a:schemeClr val="tx1"/>
                </a:solidFill>
                <a:latin typeface="+mn-lt"/>
                <a:ea typeface="+mn-ea"/>
                <a:cs typeface="+mn-cs"/>
              </a:rPr>
              <a:t>n-</a:t>
            </a:r>
            <a:r>
              <a:rPr kumimoji="0" lang="zh-CN" altLang="en-US" sz="1800" b="0" i="0" u="none" strike="noStrike" kern="1200" cap="none" spc="0" normalizeH="0" baseline="0" noProof="1" dirty="0">
                <a:solidFill>
                  <a:schemeClr val="tx1"/>
                </a:solidFill>
                <a:latin typeface="+mn-lt"/>
                <a:ea typeface="+mn-ea"/>
                <a:cs typeface="+mn-cs"/>
              </a:rPr>
              <a:t>slate（没有</a:t>
            </a:r>
            <a:r>
              <a:rPr lang="zh-CN" altLang="en-US" sz="1800" dirty="0">
                <a:sym typeface="+mn-ea"/>
              </a:rPr>
              <a:t>历史包袱</a:t>
            </a:r>
            <a:r>
              <a:rPr kumimoji="0" lang="zh-CN" altLang="en-US" sz="1800" b="0" i="0" u="none" strike="noStrike" kern="1200" cap="none" spc="0" normalizeH="0" baseline="0" noProof="1" dirty="0">
                <a:solidFill>
                  <a:schemeClr val="tx1"/>
                </a:solidFill>
                <a:latin typeface="+mn-lt"/>
                <a:ea typeface="+mn-ea"/>
                <a:cs typeface="+mn-cs"/>
              </a:rPr>
              <a:t>）设计。</a:t>
            </a:r>
            <a:endParaRPr kumimoji="0" lang="zh-CN" altLang="en-US" sz="1800" b="0" i="0" u="none" strike="noStrike" kern="1200" cap="none" spc="0" normalizeH="0" baseline="0" noProof="1" dirty="0">
              <a:solidFill>
                <a:schemeClr val="tx1"/>
              </a:solidFill>
              <a:latin typeface="+mn-lt"/>
              <a:ea typeface="+mn-ea"/>
              <a:cs typeface="+mn-cs"/>
            </a:endParaRPr>
          </a:p>
          <a:p>
            <a:pPr marL="847725" marR="0" lvl="1" indent="-390525" algn="l" defTabSz="914400" rtl="0" eaLnBrk="1" fontAlgn="base" latinLnBrk="0" hangingPunct="1">
              <a:lnSpc>
                <a:spcPct val="150000"/>
              </a:lnSpc>
              <a:spcBef>
                <a:spcPct val="15000"/>
              </a:spcBef>
              <a:spcAft>
                <a:spcPct val="0"/>
              </a:spcAft>
              <a:buClrTx/>
              <a:buSzTx/>
              <a:buFont typeface="Arial" panose="020B0604020202020204" pitchFamily="34" charset="0"/>
              <a:buChar char="•"/>
            </a:pPr>
            <a:r>
              <a:rPr kumimoji="0" lang="zh-CN" altLang="en-US" sz="1600" b="0" i="0" u="none" strike="noStrike" kern="1200" cap="none" spc="0" normalizeH="0" baseline="0" noProof="1" dirty="0">
                <a:solidFill>
                  <a:schemeClr val="tx1"/>
                </a:solidFill>
                <a:latin typeface="+mn-lt"/>
                <a:ea typeface="+mn-ea"/>
                <a:cs typeface="+mn-cs"/>
              </a:rPr>
              <a:t>基本的RISC-V指令数目仅有40多条，加上其他的模块化扩展指令也总共只有几十条指令。</a:t>
            </a:r>
            <a:endParaRPr kumimoji="0" lang="zh-CN" altLang="en-US" sz="1600" b="0" i="0" u="none" strike="noStrike" kern="1200" cap="none" spc="0" normalizeH="0" baseline="0" noProof="1" dirty="0">
              <a:solidFill>
                <a:schemeClr val="tx1"/>
              </a:solidFill>
              <a:latin typeface="+mn-lt"/>
              <a:ea typeface="+mn-ea"/>
              <a:cs typeface="+mn-cs"/>
            </a:endParaRPr>
          </a:p>
          <a:p>
            <a:pPr marL="257175" marR="0" lvl="0" indent="-257175" algn="l" defTabSz="914400" rtl="0" eaLnBrk="1" fontAlgn="base" latinLnBrk="0" hangingPunct="1">
              <a:lnSpc>
                <a:spcPct val="100000"/>
              </a:lnSpc>
              <a:spcBef>
                <a:spcPct val="15000"/>
              </a:spcBef>
              <a:spcAft>
                <a:spcPct val="0"/>
              </a:spcAft>
              <a:buClrTx/>
              <a:buSzTx/>
              <a:buFont typeface="Arial" panose="020B0604020202020204" pitchFamily="34" charset="0"/>
              <a:buNone/>
            </a:pPr>
            <a:endParaRPr kumimoji="0" lang="zh-CN" altLang="en-US" sz="1600" b="0" i="0" u="none" strike="noStrike" kern="1200" cap="none" spc="0" normalizeH="0" baseline="0" noProof="1" dirty="0">
              <a:solidFill>
                <a:schemeClr val="tx1"/>
              </a:solidFill>
              <a:latin typeface="+mn-lt"/>
              <a:ea typeface="+mn-ea"/>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sym typeface="+mn-ea"/>
              </a:rPr>
              <a:t>2.1 RISC-V概述</a:t>
            </a:r>
            <a:endParaRPr lang="zh-CN" altLang="en-US"/>
          </a:p>
        </p:txBody>
      </p:sp>
      <p:sp>
        <p:nvSpPr>
          <p:cNvPr id="6" name="内容占位符 5"/>
          <p:cNvSpPr>
            <a:spLocks noGrp="1"/>
          </p:cNvSpPr>
          <p:nvPr>
            <p:ph idx="1"/>
          </p:nvPr>
        </p:nvSpPr>
        <p:spPr/>
        <p:txBody>
          <a:bodyPr/>
          <a:p>
            <a:pPr marL="390525" indent="-390525" algn="l" defTabSz="914400" fontAlgn="base">
              <a:spcBef>
                <a:spcPct val="15000"/>
              </a:spcBef>
              <a:buClrTx/>
              <a:buSzTx/>
              <a:buChar char="Ø"/>
            </a:pPr>
            <a:r>
              <a:rPr lang="zh-CN" altLang="en-US" sz="1800">
                <a:cs typeface="微软雅黑" panose="020B0503020204020204" charset="-122"/>
                <a:sym typeface="+mn-ea"/>
              </a:rPr>
              <a:t>RISC-V的模块化指令集</a:t>
            </a:r>
            <a:endParaRPr kumimoji="0" lang="zh-CN" altLang="en-US" sz="1800" i="0" u="none" strike="noStrike" kern="1200" cap="none" spc="0" normalizeH="0" baseline="0" noProof="1" dirty="0">
              <a:solidFill>
                <a:schemeClr val="tx1"/>
              </a:solidFill>
              <a:cs typeface="微软雅黑" panose="020B0503020204020204" charset="-122"/>
            </a:endParaRPr>
          </a:p>
          <a:p>
            <a:pPr marL="0" indent="0">
              <a:buNone/>
            </a:pPr>
            <a:endParaRPr lang="zh-CN" altLang="en-US">
              <a:cs typeface="微软雅黑" panose="020B0503020204020204" charset="-122"/>
            </a:endParaRPr>
          </a:p>
        </p:txBody>
      </p:sp>
      <p:graphicFrame>
        <p:nvGraphicFramePr>
          <p:cNvPr id="4" name="表格 3"/>
          <p:cNvGraphicFramePr/>
          <p:nvPr>
            <p:custDataLst>
              <p:tags r:id="rId1"/>
            </p:custDataLst>
          </p:nvPr>
        </p:nvGraphicFramePr>
        <p:xfrm>
          <a:off x="1445260" y="1204595"/>
          <a:ext cx="6253480" cy="1554480"/>
        </p:xfrm>
        <a:graphic>
          <a:graphicData uri="http://schemas.openxmlformats.org/drawingml/2006/table">
            <a:tbl>
              <a:tblPr firstRow="1" bandRow="1">
                <a:tableStyleId>{5C22544A-7EE6-4342-B048-85BDC9FD1C3A}</a:tableStyleId>
              </a:tblPr>
              <a:tblGrid>
                <a:gridCol w="1111885"/>
                <a:gridCol w="795020"/>
                <a:gridCol w="4346575"/>
              </a:tblGrid>
              <a:tr h="335280">
                <a:tc>
                  <a:txBody>
                    <a:bodyPr/>
                    <a:p>
                      <a:pPr algn="ctr">
                        <a:buNone/>
                      </a:pPr>
                      <a:r>
                        <a:rPr lang="zh-CN" altLang="en-US" sz="1600"/>
                        <a:t>基本指令</a:t>
                      </a:r>
                      <a:endParaRPr lang="zh-CN" altLang="en-US" sz="1600"/>
                    </a:p>
                  </a:txBody>
                  <a:tcPr anchor="ctr" anchorCtr="0"/>
                </a:tc>
                <a:tc>
                  <a:txBody>
                    <a:bodyPr/>
                    <a:p>
                      <a:pPr algn="ctr">
                        <a:buNone/>
                      </a:pPr>
                      <a:r>
                        <a:rPr lang="zh-CN" altLang="en-US" sz="1600"/>
                        <a:t>指令数</a:t>
                      </a:r>
                      <a:endParaRPr lang="zh-CN" altLang="en-US" sz="1600"/>
                    </a:p>
                  </a:txBody>
                  <a:tcPr anchor="ctr" anchorCtr="0"/>
                </a:tc>
                <a:tc>
                  <a:txBody>
                    <a:bodyPr/>
                    <a:p>
                      <a:pPr algn="ctr">
                        <a:buNone/>
                      </a:pPr>
                      <a:r>
                        <a:rPr lang="zh-CN" altLang="en-US" sz="1600"/>
                        <a:t>描述</a:t>
                      </a:r>
                      <a:endParaRPr lang="zh-CN" altLang="en-US" sz="1600"/>
                    </a:p>
                  </a:txBody>
                  <a:tcPr anchor="ctr" anchorCtr="0"/>
                </a:tc>
              </a:tr>
              <a:tr h="304800">
                <a:tc>
                  <a:txBody>
                    <a:bodyPr/>
                    <a:p>
                      <a:pPr algn="ctr">
                        <a:buNone/>
                      </a:pPr>
                      <a:r>
                        <a:rPr lang="en-US" altLang="zh-CN" sz="1400"/>
                        <a:t>RV32I</a:t>
                      </a:r>
                      <a:endParaRPr lang="en-US" altLang="zh-CN" sz="1400"/>
                    </a:p>
                  </a:txBody>
                  <a:tcPr anchor="ctr" anchorCtr="0"/>
                </a:tc>
                <a:tc>
                  <a:txBody>
                    <a:bodyPr/>
                    <a:p>
                      <a:pPr algn="ctr">
                        <a:buNone/>
                      </a:pPr>
                      <a:r>
                        <a:rPr lang="en-US" altLang="zh-CN" sz="1400"/>
                        <a:t>47</a:t>
                      </a:r>
                      <a:endParaRPr lang="en-US" altLang="zh-CN" sz="1400"/>
                    </a:p>
                  </a:txBody>
                  <a:tcPr anchor="ctr" anchorCtr="0"/>
                </a:tc>
                <a:tc>
                  <a:txBody>
                    <a:bodyPr/>
                    <a:p>
                      <a:pPr algn="ctr">
                        <a:buNone/>
                      </a:pPr>
                      <a:r>
                        <a:rPr lang="en-US" altLang="zh-CN" sz="1400"/>
                        <a:t>32</a:t>
                      </a:r>
                      <a:r>
                        <a:rPr lang="zh-CN" altLang="en-US" sz="1400"/>
                        <a:t>位地址空间与整数指令，支持</a:t>
                      </a:r>
                      <a:r>
                        <a:rPr lang="en-US" altLang="zh-CN" sz="1400"/>
                        <a:t>32</a:t>
                      </a:r>
                      <a:r>
                        <a:rPr lang="zh-CN" altLang="en-US" sz="1400"/>
                        <a:t>个通用整数寄存器</a:t>
                      </a:r>
                      <a:endParaRPr lang="zh-CN" altLang="en-US" sz="1400"/>
                    </a:p>
                  </a:txBody>
                  <a:tcPr anchor="ctr" anchorCtr="0"/>
                </a:tc>
              </a:tr>
              <a:tr h="304800">
                <a:tc>
                  <a:txBody>
                    <a:bodyPr/>
                    <a:p>
                      <a:pPr algn="ctr">
                        <a:buNone/>
                      </a:pPr>
                      <a:r>
                        <a:rPr lang="en-US" altLang="zh-CN" sz="1400"/>
                        <a:t>RV32E</a:t>
                      </a:r>
                      <a:endParaRPr lang="en-US" altLang="zh-CN" sz="1400"/>
                    </a:p>
                  </a:txBody>
                  <a:tcPr anchor="ctr" anchorCtr="0"/>
                </a:tc>
                <a:tc>
                  <a:txBody>
                    <a:bodyPr/>
                    <a:p>
                      <a:pPr algn="ctr">
                        <a:buNone/>
                      </a:pPr>
                      <a:r>
                        <a:rPr lang="en-US" altLang="zh-CN" sz="1400"/>
                        <a:t>47</a:t>
                      </a:r>
                      <a:endParaRPr lang="en-US" altLang="zh-CN" sz="1400"/>
                    </a:p>
                  </a:txBody>
                  <a:tcPr anchor="ctr" anchorCtr="0"/>
                </a:tc>
                <a:tc>
                  <a:txBody>
                    <a:bodyPr/>
                    <a:p>
                      <a:pPr algn="ctr">
                        <a:buNone/>
                      </a:pPr>
                      <a:r>
                        <a:rPr lang="en-US" altLang="zh-CN" sz="1400"/>
                        <a:t>RV32</a:t>
                      </a:r>
                      <a:r>
                        <a:rPr lang="zh-CN" altLang="en-US" sz="1400"/>
                        <a:t>的子集，仅支持</a:t>
                      </a:r>
                      <a:r>
                        <a:rPr lang="en-US" altLang="zh-CN" sz="1400"/>
                        <a:t>16</a:t>
                      </a:r>
                      <a:r>
                        <a:rPr lang="zh-CN" altLang="en-US" sz="1400"/>
                        <a:t>个通用整数寄存器</a:t>
                      </a:r>
                      <a:endParaRPr lang="zh-CN" altLang="en-US" sz="1400"/>
                    </a:p>
                  </a:txBody>
                  <a:tcPr anchor="ctr" anchorCtr="0"/>
                </a:tc>
              </a:tr>
              <a:tr h="304800">
                <a:tc>
                  <a:txBody>
                    <a:bodyPr/>
                    <a:p>
                      <a:pPr algn="ctr">
                        <a:buNone/>
                      </a:pPr>
                      <a:r>
                        <a:rPr lang="en-US" altLang="zh-CN" sz="1400"/>
                        <a:t>RV64I</a:t>
                      </a:r>
                      <a:endParaRPr lang="en-US" altLang="zh-CN" sz="1400"/>
                    </a:p>
                  </a:txBody>
                  <a:tcPr anchor="ctr" anchorCtr="0"/>
                </a:tc>
                <a:tc>
                  <a:txBody>
                    <a:bodyPr/>
                    <a:p>
                      <a:pPr algn="ctr">
                        <a:buNone/>
                      </a:pPr>
                      <a:r>
                        <a:rPr lang="en-US" altLang="zh-CN" sz="1400"/>
                        <a:t>59</a:t>
                      </a:r>
                      <a:endParaRPr lang="en-US" altLang="zh-CN" sz="1400"/>
                    </a:p>
                  </a:txBody>
                  <a:tcPr anchor="ctr" anchorCtr="0"/>
                </a:tc>
                <a:tc>
                  <a:txBody>
                    <a:bodyPr/>
                    <a:p>
                      <a:pPr algn="ctr">
                        <a:buNone/>
                      </a:pPr>
                      <a:r>
                        <a:rPr lang="en-US" altLang="zh-CN" sz="1400"/>
                        <a:t>64</a:t>
                      </a:r>
                      <a:r>
                        <a:rPr lang="zh-CN" altLang="en-US" sz="1400"/>
                        <a:t>位地址空间与整数指令及一部分</a:t>
                      </a:r>
                      <a:r>
                        <a:rPr lang="en-US" altLang="zh-CN" sz="1400"/>
                        <a:t>32</a:t>
                      </a:r>
                      <a:r>
                        <a:rPr lang="zh-CN" altLang="en-US" sz="1400"/>
                        <a:t>位的整数指令</a:t>
                      </a:r>
                      <a:endParaRPr lang="zh-CN" altLang="en-US" sz="1400"/>
                    </a:p>
                  </a:txBody>
                  <a:tcPr anchor="ctr" anchorCtr="0"/>
                </a:tc>
              </a:tr>
              <a:tr h="304800">
                <a:tc>
                  <a:txBody>
                    <a:bodyPr/>
                    <a:p>
                      <a:pPr algn="ctr">
                        <a:buNone/>
                      </a:pPr>
                      <a:r>
                        <a:rPr lang="en-US" altLang="zh-CN" sz="1400"/>
                        <a:t>RV128I</a:t>
                      </a:r>
                      <a:endParaRPr lang="en-US" altLang="zh-CN" sz="1400"/>
                    </a:p>
                  </a:txBody>
                  <a:tcPr anchor="ctr" anchorCtr="0"/>
                </a:tc>
                <a:tc>
                  <a:txBody>
                    <a:bodyPr/>
                    <a:p>
                      <a:pPr algn="ctr">
                        <a:buNone/>
                      </a:pPr>
                      <a:r>
                        <a:rPr lang="en-US" altLang="zh-CN" sz="1400"/>
                        <a:t>71</a:t>
                      </a:r>
                      <a:endParaRPr lang="en-US" altLang="zh-CN" sz="1400"/>
                    </a:p>
                  </a:txBody>
                  <a:tcPr anchor="ctr" anchorCtr="0"/>
                </a:tc>
                <a:tc>
                  <a:txBody>
                    <a:bodyPr/>
                    <a:p>
                      <a:pPr algn="ctr">
                        <a:buNone/>
                      </a:pPr>
                      <a:r>
                        <a:rPr lang="en-US" altLang="zh-CN" sz="1400"/>
                        <a:t>128</a:t>
                      </a:r>
                      <a:r>
                        <a:rPr lang="zh-CN" altLang="en-US" sz="1400"/>
                        <a:t>位地址空间与整数指令及一部</a:t>
                      </a:r>
                      <a:r>
                        <a:rPr lang="en-US" altLang="zh-CN" sz="1400"/>
                        <a:t>32</a:t>
                      </a:r>
                      <a:r>
                        <a:rPr lang="zh-CN" altLang="en-US" sz="1400"/>
                        <a:t>位的整数指令</a:t>
                      </a:r>
                      <a:endParaRPr lang="zh-CN" altLang="en-US" sz="1400"/>
                    </a:p>
                  </a:txBody>
                  <a:tcPr anchor="ctr" anchorCtr="0"/>
                </a:tc>
              </a:tr>
            </a:tbl>
          </a:graphicData>
        </a:graphic>
      </p:graphicFrame>
      <p:graphicFrame>
        <p:nvGraphicFramePr>
          <p:cNvPr id="5" name="表格 4"/>
          <p:cNvGraphicFramePr/>
          <p:nvPr>
            <p:custDataLst>
              <p:tags r:id="rId2"/>
            </p:custDataLst>
          </p:nvPr>
        </p:nvGraphicFramePr>
        <p:xfrm>
          <a:off x="1445260" y="2788285"/>
          <a:ext cx="6256020" cy="2137410"/>
        </p:xfrm>
        <a:graphic>
          <a:graphicData uri="http://schemas.openxmlformats.org/drawingml/2006/table">
            <a:tbl>
              <a:tblPr firstRow="1" bandRow="1">
                <a:tableStyleId>{5C22544A-7EE6-4342-B048-85BDC9FD1C3A}</a:tableStyleId>
              </a:tblPr>
              <a:tblGrid>
                <a:gridCol w="1116330"/>
                <a:gridCol w="793750"/>
                <a:gridCol w="4345940"/>
              </a:tblGrid>
              <a:tr h="356235">
                <a:tc>
                  <a:txBody>
                    <a:bodyPr/>
                    <a:p>
                      <a:pPr algn="ctr">
                        <a:buNone/>
                      </a:pPr>
                      <a:r>
                        <a:rPr lang="zh-CN" altLang="en-US" sz="1600"/>
                        <a:t>基本指令</a:t>
                      </a:r>
                      <a:endParaRPr lang="zh-CN" altLang="en-US" sz="1600"/>
                    </a:p>
                  </a:txBody>
                  <a:tcPr anchor="ctr" anchorCtr="0"/>
                </a:tc>
                <a:tc>
                  <a:txBody>
                    <a:bodyPr/>
                    <a:p>
                      <a:pPr algn="ctr">
                        <a:buNone/>
                      </a:pPr>
                      <a:r>
                        <a:rPr lang="zh-CN" altLang="en-US" sz="1600"/>
                        <a:t>指令数</a:t>
                      </a:r>
                      <a:endParaRPr lang="zh-CN" altLang="en-US" sz="1600"/>
                    </a:p>
                  </a:txBody>
                  <a:tcPr anchor="ctr" anchorCtr="0"/>
                </a:tc>
                <a:tc>
                  <a:txBody>
                    <a:bodyPr/>
                    <a:p>
                      <a:pPr algn="ctr">
                        <a:buNone/>
                      </a:pPr>
                      <a:r>
                        <a:rPr lang="zh-CN" altLang="en-US" sz="1600"/>
                        <a:t>描述</a:t>
                      </a:r>
                      <a:endParaRPr lang="zh-CN" altLang="en-US" sz="1600"/>
                    </a:p>
                  </a:txBody>
                  <a:tcPr anchor="ctr" anchorCtr="0"/>
                </a:tc>
              </a:tr>
              <a:tr h="356235">
                <a:tc>
                  <a:txBody>
                    <a:bodyPr/>
                    <a:p>
                      <a:pPr algn="ctr">
                        <a:buNone/>
                      </a:pPr>
                      <a:r>
                        <a:rPr lang="en-US" altLang="zh-CN" sz="1400"/>
                        <a:t>M</a:t>
                      </a:r>
                      <a:endParaRPr lang="en-US" altLang="zh-CN" sz="1400"/>
                    </a:p>
                  </a:txBody>
                  <a:tcPr anchor="ctr" anchorCtr="0"/>
                </a:tc>
                <a:tc>
                  <a:txBody>
                    <a:bodyPr/>
                    <a:p>
                      <a:pPr algn="ctr">
                        <a:buNone/>
                      </a:pPr>
                      <a:r>
                        <a:rPr lang="en-US" altLang="zh-CN" sz="1400"/>
                        <a:t>8</a:t>
                      </a:r>
                      <a:endParaRPr lang="en-US" altLang="zh-CN" sz="1400"/>
                    </a:p>
                  </a:txBody>
                  <a:tcPr anchor="ctr" anchorCtr="0"/>
                </a:tc>
                <a:tc>
                  <a:txBody>
                    <a:bodyPr/>
                    <a:p>
                      <a:pPr algn="ctr">
                        <a:buNone/>
                      </a:pPr>
                      <a:r>
                        <a:rPr lang="zh-CN" altLang="en-US" sz="1400"/>
                        <a:t>整数乘法与除法指令</a:t>
                      </a:r>
                      <a:endParaRPr lang="zh-CN" altLang="en-US" sz="1400"/>
                    </a:p>
                  </a:txBody>
                  <a:tcPr anchor="ctr" anchorCtr="0"/>
                </a:tc>
              </a:tr>
              <a:tr h="356235">
                <a:tc>
                  <a:txBody>
                    <a:bodyPr/>
                    <a:p>
                      <a:pPr algn="ctr">
                        <a:buNone/>
                      </a:pPr>
                      <a:r>
                        <a:rPr lang="en-US" altLang="zh-CN" sz="1400"/>
                        <a:t>A</a:t>
                      </a:r>
                      <a:endParaRPr lang="en-US" altLang="zh-CN" sz="1400"/>
                    </a:p>
                  </a:txBody>
                  <a:tcPr anchor="ctr" anchorCtr="0"/>
                </a:tc>
                <a:tc>
                  <a:txBody>
                    <a:bodyPr/>
                    <a:p>
                      <a:pPr algn="ctr">
                        <a:buNone/>
                      </a:pPr>
                      <a:r>
                        <a:rPr lang="en-US" altLang="zh-CN" sz="1400"/>
                        <a:t>11</a:t>
                      </a:r>
                      <a:endParaRPr lang="en-US" altLang="zh-CN" sz="1400"/>
                    </a:p>
                  </a:txBody>
                  <a:tcPr anchor="ctr" anchorCtr="0"/>
                </a:tc>
                <a:tc>
                  <a:txBody>
                    <a:bodyPr/>
                    <a:p>
                      <a:pPr algn="ctr">
                        <a:buNone/>
                      </a:pPr>
                      <a:r>
                        <a:rPr lang="zh-CN" altLang="en-US" sz="1400"/>
                        <a:t>存储器原子（</a:t>
                      </a:r>
                      <a:r>
                        <a:rPr lang="en-US" altLang="zh-CN" sz="1400"/>
                        <a:t>Atomic</a:t>
                      </a:r>
                      <a:r>
                        <a:rPr lang="zh-CN" altLang="en-US" sz="1400"/>
                        <a:t>）操作指令和</a:t>
                      </a:r>
                      <a:r>
                        <a:rPr lang="en-US" altLang="zh-CN" sz="1400"/>
                        <a:t>LR/SC</a:t>
                      </a:r>
                      <a:r>
                        <a:rPr lang="zh-CN" altLang="en-US" sz="1400"/>
                        <a:t>指令</a:t>
                      </a:r>
                      <a:endParaRPr lang="zh-CN" altLang="en-US" sz="1400"/>
                    </a:p>
                  </a:txBody>
                  <a:tcPr anchor="ctr" anchorCtr="0"/>
                </a:tc>
              </a:tr>
              <a:tr h="356235">
                <a:tc>
                  <a:txBody>
                    <a:bodyPr/>
                    <a:p>
                      <a:pPr algn="ctr">
                        <a:buNone/>
                      </a:pPr>
                      <a:r>
                        <a:rPr lang="en-US" altLang="zh-CN" sz="1400"/>
                        <a:t>F</a:t>
                      </a:r>
                      <a:endParaRPr lang="en-US" altLang="zh-CN" sz="1400"/>
                    </a:p>
                  </a:txBody>
                  <a:tcPr anchor="ctr" anchorCtr="0"/>
                </a:tc>
                <a:tc>
                  <a:txBody>
                    <a:bodyPr/>
                    <a:p>
                      <a:pPr algn="ctr">
                        <a:buNone/>
                      </a:pPr>
                      <a:r>
                        <a:rPr lang="en-US" altLang="zh-CN" sz="1400"/>
                        <a:t>26</a:t>
                      </a:r>
                      <a:endParaRPr lang="en-US" altLang="zh-CN" sz="1400"/>
                    </a:p>
                  </a:txBody>
                  <a:tcPr anchor="ctr" anchorCtr="0"/>
                </a:tc>
                <a:tc>
                  <a:txBody>
                    <a:bodyPr/>
                    <a:p>
                      <a:pPr algn="ctr">
                        <a:buNone/>
                      </a:pPr>
                      <a:r>
                        <a:rPr lang="zh-CN" altLang="en-US" sz="1400"/>
                        <a:t>单精度（</a:t>
                      </a:r>
                      <a:r>
                        <a:rPr lang="en-US" altLang="zh-CN" sz="1400"/>
                        <a:t>32</a:t>
                      </a:r>
                      <a:r>
                        <a:rPr lang="zh-CN" altLang="en-US" sz="1400"/>
                        <a:t>位</a:t>
                      </a:r>
                      <a:r>
                        <a:rPr lang="zh-CN" altLang="en-US" sz="1400"/>
                        <a:t>）浮点指令</a:t>
                      </a:r>
                      <a:endParaRPr lang="zh-CN" altLang="en-US" sz="1400"/>
                    </a:p>
                  </a:txBody>
                  <a:tcPr anchor="ctr" anchorCtr="0"/>
                </a:tc>
              </a:tr>
              <a:tr h="356235">
                <a:tc>
                  <a:txBody>
                    <a:bodyPr/>
                    <a:p>
                      <a:pPr algn="ctr">
                        <a:buNone/>
                      </a:pPr>
                      <a:r>
                        <a:rPr lang="en-US" altLang="zh-CN" sz="1400"/>
                        <a:t>D</a:t>
                      </a:r>
                      <a:endParaRPr lang="en-US" altLang="zh-CN" sz="1400"/>
                    </a:p>
                  </a:txBody>
                  <a:tcPr anchor="ctr" anchorCtr="0"/>
                </a:tc>
                <a:tc>
                  <a:txBody>
                    <a:bodyPr/>
                    <a:p>
                      <a:pPr algn="ctr">
                        <a:buNone/>
                      </a:pPr>
                      <a:r>
                        <a:rPr lang="en-US" altLang="zh-CN" sz="1400"/>
                        <a:t>26</a:t>
                      </a:r>
                      <a:endParaRPr lang="en-US" altLang="zh-CN" sz="1400"/>
                    </a:p>
                  </a:txBody>
                  <a:tcPr anchor="ctr" anchorCtr="0"/>
                </a:tc>
                <a:tc>
                  <a:txBody>
                    <a:bodyPr/>
                    <a:p>
                      <a:pPr algn="ctr">
                        <a:buNone/>
                      </a:pPr>
                      <a:r>
                        <a:rPr lang="zh-CN" altLang="en-US" sz="1400"/>
                        <a:t>双精度（</a:t>
                      </a:r>
                      <a:r>
                        <a:rPr lang="en-US" altLang="zh-CN" sz="1400"/>
                        <a:t>64</a:t>
                      </a:r>
                      <a:r>
                        <a:rPr lang="zh-CN" altLang="en-US" sz="1400"/>
                        <a:t>位）浮点指令，必须支持</a:t>
                      </a:r>
                      <a:r>
                        <a:rPr lang="en-US" altLang="zh-CN" sz="1400"/>
                        <a:t>F</a:t>
                      </a:r>
                      <a:r>
                        <a:rPr lang="zh-CN" altLang="en-US" sz="1400"/>
                        <a:t>扩展指令</a:t>
                      </a:r>
                      <a:endParaRPr lang="zh-CN" altLang="en-US" sz="1400"/>
                    </a:p>
                  </a:txBody>
                  <a:tcPr anchor="ctr" anchorCtr="0"/>
                </a:tc>
              </a:tr>
              <a:tr h="356235">
                <a:tc>
                  <a:txBody>
                    <a:bodyPr/>
                    <a:p>
                      <a:pPr algn="ctr">
                        <a:buNone/>
                      </a:pPr>
                      <a:r>
                        <a:rPr lang="en-US" altLang="zh-CN" sz="1400"/>
                        <a:t>C</a:t>
                      </a:r>
                      <a:endParaRPr lang="en-US" altLang="zh-CN" sz="1400"/>
                    </a:p>
                  </a:txBody>
                  <a:tcPr anchor="ctr" anchorCtr="0"/>
                </a:tc>
                <a:tc>
                  <a:txBody>
                    <a:bodyPr/>
                    <a:p>
                      <a:pPr algn="ctr">
                        <a:buNone/>
                      </a:pPr>
                      <a:r>
                        <a:rPr lang="en-US" altLang="zh-CN" sz="1400"/>
                        <a:t>46</a:t>
                      </a:r>
                      <a:endParaRPr lang="en-US" altLang="zh-CN" sz="1400"/>
                    </a:p>
                  </a:txBody>
                  <a:tcPr anchor="ctr" anchorCtr="0"/>
                </a:tc>
                <a:tc>
                  <a:txBody>
                    <a:bodyPr/>
                    <a:p>
                      <a:pPr algn="ctr">
                        <a:buNone/>
                      </a:pPr>
                      <a:r>
                        <a:rPr lang="zh-CN" altLang="en-US" sz="1400"/>
                        <a:t>压缩指令，指令长度</a:t>
                      </a:r>
                      <a:r>
                        <a:rPr lang="en-US" altLang="zh-CN" sz="1400"/>
                        <a:t>16</a:t>
                      </a:r>
                      <a:r>
                        <a:rPr lang="zh-CN" altLang="en-US" sz="1400"/>
                        <a:t>位</a:t>
                      </a:r>
                      <a:endParaRPr lang="zh-CN" altLang="en-US" sz="1400"/>
                    </a:p>
                  </a:txBody>
                  <a:tcPr anchor="ctr" anchorCtr="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sym typeface="+mn-ea"/>
              </a:rPr>
              <a:t>2.1 RISC-V概述</a:t>
            </a:r>
            <a:endParaRPr lang="zh-CN" altLang="en-US"/>
          </a:p>
        </p:txBody>
      </p:sp>
      <p:sp>
        <p:nvSpPr>
          <p:cNvPr id="9218" name="内容占位符 2"/>
          <p:cNvSpPr>
            <a:spLocks noGrp="1"/>
          </p:cNvSpPr>
          <p:nvPr>
            <p:ph idx="1"/>
          </p:nvPr>
        </p:nvSpPr>
        <p:spPr>
          <a:noFill/>
          <a:ln>
            <a:miter/>
          </a:ln>
        </p:spPr>
        <p:txBody>
          <a:bodyPr wrap="square" lIns="68591" tIns="34295" rIns="68591" bIns="34295" anchor="t"/>
          <a:p>
            <a:pPr marL="390525" marR="0" lvl="0" indent="-390525" algn="l" defTabSz="914400" rtl="0" eaLnBrk="1" fontAlgn="base" latinLnBrk="0" hangingPunct="1">
              <a:lnSpc>
                <a:spcPct val="150000"/>
              </a:lnSpc>
              <a:spcBef>
                <a:spcPct val="15000"/>
              </a:spcBef>
              <a:spcAft>
                <a:spcPct val="0"/>
              </a:spcAft>
              <a:buClrTx/>
              <a:buSzTx/>
              <a:buFont typeface="Wingdings" panose="05000000000000000000" pitchFamily="2" charset="2"/>
              <a:buChar char="Ø"/>
            </a:pPr>
            <a:r>
              <a:rPr kumimoji="0" lang="zh-CN" altLang="en-US" sz="1800" b="0" i="0" u="none" strike="noStrike" kern="1200" cap="none" spc="0" normalizeH="0" baseline="0" noProof="1" dirty="0">
                <a:solidFill>
                  <a:schemeClr val="tx1"/>
                </a:solidFill>
                <a:latin typeface="+mn-lt"/>
                <a:ea typeface="+mn-ea"/>
                <a:cs typeface="+mn-cs"/>
              </a:rPr>
              <a:t>RISC-V作为新兴架构，以其精简的体量，或许在未来的IoT领域中能取得绝对的优势。</a:t>
            </a:r>
            <a:endParaRPr kumimoji="0" lang="zh-CN" altLang="en-US" sz="1800" b="0" i="0" u="none" strike="noStrike" kern="1200" cap="none" spc="0" normalizeH="0" baseline="0" noProof="1" dirty="0">
              <a:solidFill>
                <a:schemeClr val="tx1"/>
              </a:solidFill>
              <a:latin typeface="+mn-lt"/>
              <a:ea typeface="+mn-ea"/>
              <a:cs typeface="+mn-cs"/>
            </a:endParaRPr>
          </a:p>
          <a:p>
            <a:pPr marL="390525" marR="0" lvl="0" indent="-390525" algn="l" defTabSz="914400" rtl="0" eaLnBrk="1" fontAlgn="base" latinLnBrk="0" hangingPunct="1">
              <a:lnSpc>
                <a:spcPct val="150000"/>
              </a:lnSpc>
              <a:spcBef>
                <a:spcPct val="15000"/>
              </a:spcBef>
              <a:spcAft>
                <a:spcPct val="0"/>
              </a:spcAft>
              <a:buClrTx/>
              <a:buSzTx/>
              <a:buFont typeface="Wingdings" panose="05000000000000000000" pitchFamily="2" charset="2"/>
              <a:buChar char="Ø"/>
            </a:pPr>
            <a:r>
              <a:rPr lang="zh-CN" altLang="en-US" sz="1800" b="1" dirty="0">
                <a:latin typeface="+mn-lt"/>
                <a:ea typeface="+mn-ea"/>
                <a:sym typeface="+mn-ea"/>
              </a:rPr>
              <a:t>MIPS</a:t>
            </a:r>
            <a:r>
              <a:rPr lang="zh-CN" altLang="en-US" sz="1800" dirty="0">
                <a:latin typeface="+mn-lt"/>
                <a:ea typeface="+mn-ea"/>
                <a:sym typeface="+mn-ea"/>
              </a:rPr>
              <a:t>和</a:t>
            </a:r>
            <a:r>
              <a:rPr lang="zh-CN" altLang="en-US" sz="1800" b="1" dirty="0">
                <a:latin typeface="+mn-lt"/>
                <a:ea typeface="+mn-ea"/>
                <a:sym typeface="+mn-ea"/>
              </a:rPr>
              <a:t>RISC-V</a:t>
            </a:r>
            <a:r>
              <a:rPr lang="zh-CN" altLang="en-US" sz="1800" dirty="0">
                <a:latin typeface="+mn-lt"/>
                <a:ea typeface="+mn-ea"/>
                <a:sym typeface="+mn-ea"/>
              </a:rPr>
              <a:t>两者的架构相差不大。因此，在2018年12月MIPS宣布开源之后，MIPS可能成为RISC-V在AI时代强有力的竞争者。</a:t>
            </a:r>
            <a:endParaRPr kumimoji="0" lang="zh-CN" altLang="en-US" sz="1800" b="0" i="0" u="none" strike="noStrike" kern="1200" cap="none" spc="0" normalizeH="0" baseline="0" noProof="1" dirty="0">
              <a:solidFill>
                <a:schemeClr val="tx1"/>
              </a:solidFill>
              <a:latin typeface="+mn-lt"/>
              <a:ea typeface="+mn-ea"/>
              <a:cs typeface="+mn-cs"/>
            </a:endParaRPr>
          </a:p>
          <a:p>
            <a:pPr marL="390525" marR="0" lvl="0" indent="-390525" algn="l" defTabSz="914400" rtl="0" eaLnBrk="1" fontAlgn="base" latinLnBrk="0" hangingPunct="1">
              <a:lnSpc>
                <a:spcPct val="150000"/>
              </a:lnSpc>
              <a:spcBef>
                <a:spcPct val="15000"/>
              </a:spcBef>
              <a:spcAft>
                <a:spcPct val="0"/>
              </a:spcAft>
              <a:buClrTx/>
              <a:buSzTx/>
              <a:buFont typeface="Wingdings" panose="05000000000000000000" pitchFamily="2" charset="2"/>
              <a:buChar char="Ø"/>
            </a:pPr>
            <a:r>
              <a:rPr lang="zh-CN" altLang="en-US" sz="1800" dirty="0">
                <a:latin typeface="+mn-lt"/>
                <a:ea typeface="+mn-ea"/>
                <a:sym typeface="+mn-ea"/>
              </a:rPr>
              <a:t>基于MIPS指令集的芯片已经有100亿颗的出货，这意味着MIPS处理器在机顶盒、录音笔、智能手表等市场已经非常成熟。</a:t>
            </a:r>
            <a:endParaRPr kumimoji="0" lang="zh-CN" altLang="en-US" sz="1800" b="0" i="0" u="none" strike="noStrike" kern="1200" cap="none" spc="0" normalizeH="0" baseline="0" noProof="1" dirty="0">
              <a:solidFill>
                <a:schemeClr val="tx1"/>
              </a:solidFill>
              <a:latin typeface="+mn-lt"/>
              <a:ea typeface="+mn-ea"/>
              <a:cs typeface="+mn-cs"/>
            </a:endParaRPr>
          </a:p>
          <a:p>
            <a:pPr marL="390525" marR="0" lvl="0" indent="-390525" algn="l" defTabSz="914400" rtl="0" eaLnBrk="1" fontAlgn="base" latinLnBrk="0" hangingPunct="1">
              <a:lnSpc>
                <a:spcPct val="150000"/>
              </a:lnSpc>
              <a:spcBef>
                <a:spcPct val="15000"/>
              </a:spcBef>
              <a:spcAft>
                <a:spcPct val="0"/>
              </a:spcAft>
              <a:buClrTx/>
              <a:buSzTx/>
              <a:buFont typeface="Wingdings" panose="05000000000000000000" pitchFamily="2" charset="2"/>
              <a:buChar char="Ø"/>
            </a:pPr>
            <a:r>
              <a:rPr kumimoji="0" lang="en-US" altLang="zh-CN" sz="1800" b="0" i="0" u="none" strike="noStrike" kern="1200" cap="none" spc="0" normalizeH="0" baseline="0" noProof="1" dirty="0">
                <a:solidFill>
                  <a:schemeClr val="tx1"/>
                </a:solidFill>
                <a:latin typeface="+mn-lt"/>
                <a:ea typeface="+mn-ea"/>
                <a:cs typeface="+mn-cs"/>
              </a:rPr>
              <a:t>2021</a:t>
            </a:r>
            <a:r>
              <a:rPr kumimoji="0" lang="zh-CN" altLang="en-US" sz="1800" b="0" i="0" u="none" strike="noStrike" kern="1200" cap="none" spc="0" normalizeH="0" baseline="0" noProof="1" dirty="0">
                <a:solidFill>
                  <a:schemeClr val="tx1"/>
                </a:solidFill>
                <a:latin typeface="+mn-lt"/>
                <a:ea typeface="+mn-ea"/>
                <a:cs typeface="+mn-cs"/>
              </a:rPr>
              <a:t>年</a:t>
            </a:r>
            <a:r>
              <a:rPr kumimoji="0" lang="en-US" altLang="zh-CN" sz="1800" b="0" i="0" u="none" strike="noStrike" kern="1200" cap="none" spc="0" normalizeH="0" baseline="0" noProof="1" dirty="0">
                <a:solidFill>
                  <a:schemeClr val="tx1"/>
                </a:solidFill>
                <a:latin typeface="+mn-lt"/>
                <a:ea typeface="+mn-ea"/>
                <a:cs typeface="+mn-cs"/>
              </a:rPr>
              <a:t>11</a:t>
            </a:r>
            <a:r>
              <a:rPr kumimoji="0" lang="zh-CN" altLang="en-US" sz="1800" b="0" i="0" u="none" strike="noStrike" kern="1200" cap="none" spc="0" normalizeH="0" baseline="0" noProof="1" dirty="0">
                <a:solidFill>
                  <a:schemeClr val="tx1"/>
                </a:solidFill>
                <a:latin typeface="+mn-lt"/>
                <a:ea typeface="+mn-ea"/>
                <a:cs typeface="+mn-cs"/>
              </a:rPr>
              <a:t>月</a:t>
            </a:r>
            <a:r>
              <a:rPr kumimoji="0" lang="en-US" altLang="zh-CN" sz="1800" b="0" i="0" u="none" strike="noStrike" kern="1200" cap="none" spc="0" normalizeH="0" baseline="0" noProof="1" dirty="0">
                <a:solidFill>
                  <a:schemeClr val="tx1"/>
                </a:solidFill>
                <a:latin typeface="+mn-lt"/>
                <a:ea typeface="+mn-ea"/>
                <a:cs typeface="+mn-cs"/>
              </a:rPr>
              <a:t>MIPS</a:t>
            </a:r>
            <a:r>
              <a:rPr kumimoji="0" lang="zh-CN" altLang="en-US" sz="1800" b="0" i="0" u="none" strike="noStrike" kern="1200" cap="none" spc="0" normalizeH="0" baseline="0" noProof="1" dirty="0">
                <a:solidFill>
                  <a:schemeClr val="tx1"/>
                </a:solidFill>
                <a:latin typeface="+mn-lt"/>
                <a:ea typeface="+mn-ea"/>
                <a:cs typeface="+mn-cs"/>
              </a:rPr>
              <a:t>宣布放弃</a:t>
            </a:r>
            <a:r>
              <a:rPr lang="zh-CN" altLang="en-US" sz="1800" b="1" dirty="0">
                <a:latin typeface="+mn-lt"/>
                <a:ea typeface="+mn-ea"/>
                <a:sym typeface="+mn-ea"/>
              </a:rPr>
              <a:t>MIPS</a:t>
            </a:r>
            <a:r>
              <a:rPr lang="zh-CN" altLang="en-US" sz="1800" dirty="0">
                <a:latin typeface="+mn-lt"/>
                <a:ea typeface="+mn-ea"/>
                <a:sym typeface="+mn-ea"/>
              </a:rPr>
              <a:t>指令集，转而支持</a:t>
            </a:r>
            <a:r>
              <a:rPr lang="en-US" altLang="zh-CN" sz="1800" dirty="0">
                <a:latin typeface="+mn-lt"/>
                <a:ea typeface="+mn-ea"/>
                <a:sym typeface="+mn-ea"/>
              </a:rPr>
              <a:t>RISC-V</a:t>
            </a:r>
            <a:r>
              <a:rPr lang="zh-CN" altLang="en-US" sz="1800" dirty="0">
                <a:latin typeface="+mn-lt"/>
                <a:ea typeface="+mn-ea"/>
                <a:sym typeface="+mn-ea"/>
              </a:rPr>
              <a:t>。</a:t>
            </a:r>
            <a:endParaRPr kumimoji="0" lang="zh-CN" altLang="en-US" sz="1800" b="0" i="0" u="none" strike="noStrike" kern="1200" cap="none" spc="0" normalizeH="0" baseline="0" noProof="1" dirty="0">
              <a:solidFill>
                <a:schemeClr val="tx1"/>
              </a:solidFill>
              <a:latin typeface="+mn-lt"/>
              <a:ea typeface="+mn-ea"/>
              <a:cs typeface="+mn-cs"/>
            </a:endParaRPr>
          </a:p>
          <a:p>
            <a:pPr marL="390525" marR="0" lvl="0" indent="-390525" algn="l" defTabSz="914400" rtl="0" eaLnBrk="1" fontAlgn="base" latinLnBrk="0" hangingPunct="1">
              <a:lnSpc>
                <a:spcPct val="150000"/>
              </a:lnSpc>
              <a:spcBef>
                <a:spcPct val="15000"/>
              </a:spcBef>
              <a:spcAft>
                <a:spcPct val="0"/>
              </a:spcAft>
              <a:buClrTx/>
              <a:buSzTx/>
              <a:buFont typeface="Wingdings" panose="05000000000000000000" pitchFamily="2" charset="2"/>
              <a:buChar char="Ø"/>
            </a:pPr>
            <a:r>
              <a:rPr kumimoji="0" lang="zh-CN" altLang="en-US" sz="1800" b="0" i="0" u="none" strike="noStrike" kern="1200" cap="none" spc="0" normalizeH="0" baseline="0" noProof="1" dirty="0">
                <a:solidFill>
                  <a:schemeClr val="tx1"/>
                </a:solidFill>
                <a:latin typeface="+mn-lt"/>
                <a:ea typeface="+mn-ea"/>
                <a:cs typeface="+mn-cs"/>
              </a:rPr>
              <a:t>RISC-V现在</a:t>
            </a:r>
            <a:r>
              <a:rPr kumimoji="0" lang="zh-CN" altLang="en-US" sz="1800" b="1" i="0" u="none" strike="noStrike" kern="1200" cap="none" spc="0" normalizeH="0" baseline="0" noProof="1" dirty="0">
                <a:solidFill>
                  <a:srgbClr val="FF0000"/>
                </a:solidFill>
                <a:latin typeface="+mn-lt"/>
                <a:ea typeface="+mn-ea"/>
                <a:cs typeface="+mn-cs"/>
              </a:rPr>
              <a:t>最缺</a:t>
            </a:r>
            <a:r>
              <a:rPr kumimoji="0" lang="zh-CN" altLang="en-US" sz="1800" b="0" i="0" u="none" strike="noStrike" kern="1200" cap="none" spc="0" normalizeH="0" baseline="0" noProof="1" dirty="0">
                <a:solidFill>
                  <a:schemeClr val="tx1"/>
                </a:solidFill>
                <a:latin typeface="+mn-lt"/>
                <a:ea typeface="+mn-ea"/>
                <a:cs typeface="+mn-cs"/>
              </a:rPr>
              <a:t>的是生态系统，未来</a:t>
            </a:r>
            <a:r>
              <a:rPr kumimoji="0" lang="zh-CN" altLang="en-US" sz="1800" b="1" i="0" u="none" strike="noStrike" kern="1200" cap="none" spc="0" normalizeH="0" baseline="0" noProof="1" dirty="0">
                <a:solidFill>
                  <a:srgbClr val="FF0000"/>
                </a:solidFill>
                <a:latin typeface="+mn-lt"/>
                <a:ea typeface="+mn-ea"/>
                <a:cs typeface="+mn-cs"/>
              </a:rPr>
              <a:t>政策</a:t>
            </a:r>
            <a:r>
              <a:rPr kumimoji="0" lang="zh-CN" altLang="en-US" sz="1800" b="0" i="0" u="none" strike="noStrike" kern="1200" cap="none" spc="0" normalizeH="0" baseline="0" noProof="1" dirty="0">
                <a:solidFill>
                  <a:schemeClr val="tx1"/>
                </a:solidFill>
                <a:latin typeface="+mn-lt"/>
                <a:ea typeface="+mn-ea"/>
                <a:cs typeface="+mn-cs"/>
              </a:rPr>
              <a:t>、</a:t>
            </a:r>
            <a:r>
              <a:rPr kumimoji="0" lang="zh-CN" altLang="en-US" sz="1800" b="1" i="0" u="none" strike="noStrike" kern="1200" cap="none" spc="0" normalizeH="0" baseline="0" noProof="1" dirty="0">
                <a:solidFill>
                  <a:srgbClr val="FF0000"/>
                </a:solidFill>
                <a:latin typeface="+mn-lt"/>
                <a:ea typeface="+mn-ea"/>
                <a:cs typeface="+mn-cs"/>
              </a:rPr>
              <a:t>生态</a:t>
            </a:r>
            <a:r>
              <a:rPr kumimoji="0" lang="zh-CN" altLang="en-US" sz="1800" b="0" i="0" u="none" strike="noStrike" kern="1200" cap="none" spc="0" normalizeH="0" baseline="0" noProof="1" dirty="0">
                <a:solidFill>
                  <a:schemeClr val="tx1"/>
                </a:solidFill>
                <a:latin typeface="+mn-lt"/>
                <a:ea typeface="+mn-ea"/>
                <a:cs typeface="+mn-cs"/>
              </a:rPr>
              <a:t>、</a:t>
            </a:r>
            <a:r>
              <a:rPr kumimoji="0" lang="zh-CN" altLang="en-US" sz="1800" b="1" i="0" u="none" strike="noStrike" kern="1200" cap="none" spc="0" normalizeH="0" baseline="0" noProof="1" dirty="0">
                <a:solidFill>
                  <a:srgbClr val="FF0000"/>
                </a:solidFill>
                <a:latin typeface="+mn-lt"/>
                <a:ea typeface="+mn-ea"/>
                <a:cs typeface="+mn-cs"/>
              </a:rPr>
              <a:t>软件</a:t>
            </a:r>
            <a:r>
              <a:rPr kumimoji="0" lang="zh-CN" altLang="en-US" sz="1800" b="0" i="0" u="none" strike="noStrike" kern="1200" cap="none" spc="0" normalizeH="0" baseline="0" noProof="1" dirty="0">
                <a:solidFill>
                  <a:schemeClr val="tx1"/>
                </a:solidFill>
                <a:latin typeface="+mn-lt"/>
                <a:ea typeface="+mn-ea"/>
                <a:cs typeface="+mn-cs"/>
              </a:rPr>
              <a:t>等方面的因素是</a:t>
            </a:r>
            <a:r>
              <a:rPr kumimoji="0" lang="en-US" altLang="zh-CN" sz="1800" b="0" i="0" u="none" strike="noStrike" kern="1200" cap="none" spc="0" normalizeH="0" baseline="0" noProof="1" dirty="0">
                <a:solidFill>
                  <a:schemeClr val="tx1"/>
                </a:solidFill>
                <a:latin typeface="+mn-lt"/>
                <a:ea typeface="+mn-ea"/>
                <a:cs typeface="+mn-cs"/>
              </a:rPr>
              <a:t>RISC-V</a:t>
            </a:r>
            <a:r>
              <a:rPr kumimoji="0" lang="zh-CN" altLang="en-US" sz="1800" b="0" i="0" u="none" strike="noStrike" kern="1200" cap="none" spc="0" normalizeH="0" baseline="0" noProof="1" dirty="0">
                <a:solidFill>
                  <a:schemeClr val="tx1"/>
                </a:solidFill>
                <a:latin typeface="+mn-lt"/>
                <a:ea typeface="+mn-ea"/>
                <a:cs typeface="+mn-cs"/>
              </a:rPr>
              <a:t>指令集在AI时代竞赛的重要考量。</a:t>
            </a:r>
            <a:endParaRPr kumimoji="0" lang="zh-CN" altLang="en-US" sz="1800" b="0" i="0" u="none" strike="noStrike" kern="1200" cap="none" spc="0" normalizeH="0" baseline="0" noProof="1" dirty="0">
              <a:solidFill>
                <a:schemeClr val="tx1"/>
              </a:solidFill>
              <a:latin typeface="+mn-lt"/>
              <a:ea typeface="+mn-ea"/>
              <a:cs typeface="+mn-cs"/>
            </a:endParaRPr>
          </a:p>
          <a:p>
            <a:pPr marL="257175" marR="0" lvl="0" indent="-257175" algn="l" defTabSz="914400" rtl="0" eaLnBrk="1" fontAlgn="base" latinLnBrk="0" hangingPunct="1">
              <a:lnSpc>
                <a:spcPct val="100000"/>
              </a:lnSpc>
              <a:spcBef>
                <a:spcPct val="15000"/>
              </a:spcBef>
              <a:spcAft>
                <a:spcPct val="0"/>
              </a:spcAft>
              <a:buClrTx/>
              <a:buSzTx/>
              <a:buFont typeface="Arial" panose="020B0604020202020204" pitchFamily="34" charset="0"/>
              <a:buNone/>
            </a:pPr>
            <a:endParaRPr kumimoji="0" lang="zh-CN" altLang="en-US" sz="1800" b="0" i="0" u="none" strike="noStrike" kern="1200" cap="none" spc="0" normalizeH="0" baseline="0" noProof="1" dirty="0">
              <a:solidFill>
                <a:schemeClr val="tx1"/>
              </a:solidFill>
              <a:latin typeface="+mn-lt"/>
              <a:ea typeface="+mn-ea"/>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zh-CN" altLang="en-US">
                <a:sym typeface="+mn-ea"/>
              </a:rPr>
              <a:t>2.1 RISC-V概述</a:t>
            </a:r>
            <a:endParaRPr lang="zh-CN" altLang="en-US"/>
          </a:p>
        </p:txBody>
      </p:sp>
      <p:sp>
        <p:nvSpPr>
          <p:cNvPr id="9218" name="内容占位符 2"/>
          <p:cNvSpPr>
            <a:spLocks noGrp="1"/>
          </p:cNvSpPr>
          <p:nvPr>
            <p:ph idx="1"/>
          </p:nvPr>
        </p:nvSpPr>
        <p:spPr>
          <a:noFill/>
          <a:ln>
            <a:miter/>
          </a:ln>
        </p:spPr>
        <p:txBody>
          <a:bodyPr wrap="square" lIns="68591" tIns="34295" rIns="68591" bIns="34295" anchor="t"/>
          <a:p>
            <a:pPr marL="390525" marR="0" lvl="0" indent="-390525" algn="l" defTabSz="914400" rtl="0" eaLnBrk="1" fontAlgn="base" latinLnBrk="0" hangingPunct="1">
              <a:lnSpc>
                <a:spcPct val="150000"/>
              </a:lnSpc>
              <a:spcBef>
                <a:spcPct val="15000"/>
              </a:spcBef>
              <a:spcAft>
                <a:spcPct val="0"/>
              </a:spcAft>
              <a:buClrTx/>
              <a:buSzTx/>
              <a:buFont typeface="Wingdings" panose="05000000000000000000" pitchFamily="2" charset="2"/>
              <a:buChar char="Ø"/>
            </a:pPr>
            <a:r>
              <a:rPr kumimoji="0" lang="zh-CN" altLang="en-US" sz="1800" b="0" i="0" u="none" strike="noStrike" kern="1200" cap="none" spc="0" normalizeH="0" baseline="0" noProof="1" dirty="0">
                <a:solidFill>
                  <a:schemeClr val="tx1"/>
                </a:solidFill>
                <a:latin typeface="+mn-lt"/>
                <a:ea typeface="+mn-ea"/>
                <a:cs typeface="+mn-cs"/>
              </a:rPr>
              <a:t>RISC-V是国内芯片自主可控一次弯道超车的机会</a:t>
            </a:r>
            <a:endParaRPr kumimoji="0" lang="zh-CN" altLang="en-US" sz="1800" b="0" i="0" u="none" strike="noStrike" kern="1200" cap="none" spc="0" normalizeH="0" baseline="0" noProof="1" dirty="0">
              <a:solidFill>
                <a:schemeClr val="tx1"/>
              </a:solidFill>
              <a:latin typeface="+mn-lt"/>
              <a:ea typeface="+mn-ea"/>
              <a:cs typeface="+mn-cs"/>
            </a:endParaRPr>
          </a:p>
          <a:p>
            <a:pPr marL="257175" marR="0" lvl="0" indent="-257175" algn="l" defTabSz="914400" rtl="0" eaLnBrk="1" fontAlgn="base" latinLnBrk="0" hangingPunct="1">
              <a:lnSpc>
                <a:spcPct val="100000"/>
              </a:lnSpc>
              <a:spcBef>
                <a:spcPct val="15000"/>
              </a:spcBef>
              <a:spcAft>
                <a:spcPct val="0"/>
              </a:spcAft>
              <a:buClrTx/>
              <a:buSzTx/>
              <a:buFont typeface="Arial" panose="020B0604020202020204" pitchFamily="34" charset="0"/>
              <a:buNone/>
            </a:pPr>
            <a:endParaRPr kumimoji="0" lang="zh-CN" altLang="en-US" sz="1800" b="0" i="0" u="none" strike="noStrike" kern="1200" cap="none" spc="0" normalizeH="0" baseline="0" noProof="1" dirty="0">
              <a:solidFill>
                <a:schemeClr val="tx1"/>
              </a:solidFill>
              <a:latin typeface="+mn-lt"/>
              <a:ea typeface="+mn-ea"/>
              <a:cs typeface="+mn-cs"/>
            </a:endParaRPr>
          </a:p>
        </p:txBody>
      </p:sp>
      <p:graphicFrame>
        <p:nvGraphicFramePr>
          <p:cNvPr id="3" name="表格 2"/>
          <p:cNvGraphicFramePr/>
          <p:nvPr>
            <p:custDataLst>
              <p:tags r:id="rId1"/>
            </p:custDataLst>
          </p:nvPr>
        </p:nvGraphicFramePr>
        <p:xfrm>
          <a:off x="1043940" y="1491615"/>
          <a:ext cx="7145655" cy="2316480"/>
        </p:xfrm>
        <a:graphic>
          <a:graphicData uri="http://schemas.openxmlformats.org/drawingml/2006/table">
            <a:tbl>
              <a:tblPr firstRow="1" bandRow="1">
                <a:tableStyleId>{5C22544A-7EE6-4342-B048-85BDC9FD1C3A}</a:tableStyleId>
              </a:tblPr>
              <a:tblGrid>
                <a:gridCol w="1570990"/>
                <a:gridCol w="1206500"/>
                <a:gridCol w="4368165"/>
              </a:tblGrid>
              <a:tr h="386080">
                <a:tc>
                  <a:txBody>
                    <a:bodyPr/>
                    <a:p>
                      <a:pPr algn="ctr">
                        <a:buNone/>
                      </a:pPr>
                      <a:r>
                        <a:rPr lang="zh-CN" altLang="en-US" sz="1600"/>
                        <a:t>公司</a:t>
                      </a:r>
                      <a:endParaRPr lang="zh-CN" altLang="en-US" sz="1600"/>
                    </a:p>
                  </a:txBody>
                  <a:tcPr anchor="ctr" anchorCtr="0"/>
                </a:tc>
                <a:tc>
                  <a:txBody>
                    <a:bodyPr/>
                    <a:p>
                      <a:pPr algn="ctr">
                        <a:buNone/>
                      </a:pPr>
                      <a:r>
                        <a:rPr lang="zh-CN" altLang="en-US" sz="1600"/>
                        <a:t>成立时间</a:t>
                      </a:r>
                      <a:endParaRPr lang="zh-CN" altLang="en-US" sz="1600"/>
                    </a:p>
                  </a:txBody>
                  <a:tcPr anchor="ctr" anchorCtr="0"/>
                </a:tc>
                <a:tc>
                  <a:txBody>
                    <a:bodyPr/>
                    <a:p>
                      <a:pPr algn="ctr">
                        <a:buNone/>
                      </a:pPr>
                      <a:r>
                        <a:rPr lang="en-US" altLang="zh-CN" sz="1600"/>
                        <a:t>RISC-V</a:t>
                      </a:r>
                      <a:r>
                        <a:rPr lang="zh-CN" altLang="en-US" sz="1600"/>
                        <a:t>相关产品</a:t>
                      </a:r>
                      <a:endParaRPr lang="zh-CN" altLang="en-US" sz="1600"/>
                    </a:p>
                  </a:txBody>
                  <a:tcPr anchor="ctr" anchorCtr="0"/>
                </a:tc>
              </a:tr>
              <a:tr h="386080">
                <a:tc>
                  <a:txBody>
                    <a:bodyPr/>
                    <a:p>
                      <a:pPr algn="ctr">
                        <a:buNone/>
                      </a:pPr>
                      <a:r>
                        <a:rPr lang="zh-CN" altLang="en-US" sz="1400"/>
                        <a:t>阿里平头哥</a:t>
                      </a:r>
                      <a:endParaRPr lang="zh-CN" altLang="en-US" sz="1400"/>
                    </a:p>
                  </a:txBody>
                  <a:tcPr anchor="ctr" anchorCtr="0"/>
                </a:tc>
                <a:tc>
                  <a:txBody>
                    <a:bodyPr/>
                    <a:p>
                      <a:pPr algn="ctr">
                        <a:buNone/>
                      </a:pPr>
                      <a:r>
                        <a:rPr lang="en-US" altLang="zh-CN" sz="1400"/>
                        <a:t>2018</a:t>
                      </a:r>
                      <a:r>
                        <a:rPr lang="zh-CN" altLang="en-US" sz="1400"/>
                        <a:t>年</a:t>
                      </a:r>
                      <a:endParaRPr lang="zh-CN" altLang="en-US" sz="1400"/>
                    </a:p>
                  </a:txBody>
                  <a:tcPr anchor="ctr" anchorCtr="0"/>
                </a:tc>
                <a:tc>
                  <a:txBody>
                    <a:bodyPr/>
                    <a:p>
                      <a:pPr algn="ctr">
                        <a:buNone/>
                      </a:pPr>
                      <a:r>
                        <a:rPr lang="zh-CN" altLang="en-US" sz="1400"/>
                        <a:t>支持物联网安全功能的</a:t>
                      </a:r>
                      <a:r>
                        <a:rPr lang="en-US" altLang="zh-CN" sz="1400"/>
                        <a:t>RISC-V</a:t>
                      </a:r>
                      <a:r>
                        <a:rPr lang="zh-CN" altLang="en-US" sz="1400"/>
                        <a:t>处理器</a:t>
                      </a:r>
                      <a:r>
                        <a:rPr lang="en-US" altLang="zh-CN" sz="1400"/>
                        <a:t>CK902</a:t>
                      </a:r>
                      <a:endParaRPr lang="en-US" altLang="zh-CN" sz="1400"/>
                    </a:p>
                  </a:txBody>
                  <a:tcPr anchor="ctr" anchorCtr="0"/>
                </a:tc>
              </a:tr>
              <a:tr h="386080">
                <a:tc>
                  <a:txBody>
                    <a:bodyPr/>
                    <a:p>
                      <a:pPr algn="ctr">
                        <a:buNone/>
                      </a:pPr>
                      <a:r>
                        <a:rPr lang="zh-CN" altLang="en-US" sz="1400"/>
                        <a:t>台湾晶心科技</a:t>
                      </a:r>
                      <a:endParaRPr lang="zh-CN" altLang="en-US" sz="1400"/>
                    </a:p>
                  </a:txBody>
                  <a:tcPr anchor="ctr" anchorCtr="0"/>
                </a:tc>
                <a:tc>
                  <a:txBody>
                    <a:bodyPr/>
                    <a:p>
                      <a:pPr algn="ctr">
                        <a:buNone/>
                      </a:pPr>
                      <a:r>
                        <a:rPr lang="en-US" altLang="zh-CN" sz="1400"/>
                        <a:t>2005</a:t>
                      </a:r>
                      <a:r>
                        <a:rPr lang="zh-CN" altLang="en-US" sz="1400"/>
                        <a:t>年</a:t>
                      </a:r>
                      <a:endParaRPr lang="zh-CN" altLang="en-US" sz="1400"/>
                    </a:p>
                  </a:txBody>
                  <a:tcPr anchor="ctr" anchorCtr="0"/>
                </a:tc>
                <a:tc>
                  <a:txBody>
                    <a:bodyPr/>
                    <a:p>
                      <a:pPr algn="ctr">
                        <a:buNone/>
                      </a:pPr>
                      <a:r>
                        <a:rPr lang="zh-CN" altLang="en-US" sz="1400"/>
                        <a:t>业界第一款包含</a:t>
                      </a:r>
                      <a:r>
                        <a:rPr lang="en-US" altLang="zh-CN" sz="1400"/>
                        <a:t>RISC-V</a:t>
                      </a:r>
                      <a:r>
                        <a:rPr lang="zh-CN" altLang="en-US" sz="1400"/>
                        <a:t>的</a:t>
                      </a:r>
                      <a:r>
                        <a:rPr lang="en-US" altLang="zh-CN" sz="1400"/>
                        <a:t>64</a:t>
                      </a:r>
                      <a:r>
                        <a:rPr lang="zh-CN" altLang="en-US" sz="1400"/>
                        <a:t>位</a:t>
                      </a:r>
                      <a:r>
                        <a:rPr lang="en-US" altLang="zh-CN" sz="1400"/>
                        <a:t>IP</a:t>
                      </a:r>
                      <a:r>
                        <a:rPr lang="zh-CN" altLang="en-US" sz="1400"/>
                        <a:t>核</a:t>
                      </a:r>
                      <a:r>
                        <a:rPr lang="en-US" altLang="zh-CN" sz="1400"/>
                        <a:t>NX25</a:t>
                      </a:r>
                      <a:endParaRPr lang="en-US" altLang="zh-CN" sz="1400"/>
                    </a:p>
                  </a:txBody>
                  <a:tcPr anchor="ctr" anchorCtr="0"/>
                </a:tc>
              </a:tr>
              <a:tr h="386080">
                <a:tc>
                  <a:txBody>
                    <a:bodyPr/>
                    <a:p>
                      <a:pPr algn="ctr">
                        <a:buNone/>
                      </a:pPr>
                      <a:r>
                        <a:rPr lang="zh-CN" altLang="en-US" sz="1400"/>
                        <a:t>北京君正</a:t>
                      </a:r>
                      <a:endParaRPr lang="zh-CN" altLang="en-US" sz="1400"/>
                    </a:p>
                  </a:txBody>
                  <a:tcPr anchor="ctr" anchorCtr="0"/>
                </a:tc>
                <a:tc>
                  <a:txBody>
                    <a:bodyPr/>
                    <a:p>
                      <a:pPr algn="ctr">
                        <a:buNone/>
                      </a:pPr>
                      <a:r>
                        <a:rPr lang="en-US" altLang="zh-CN" sz="1400"/>
                        <a:t>2005</a:t>
                      </a:r>
                      <a:r>
                        <a:rPr lang="zh-CN" altLang="en-US" sz="1400"/>
                        <a:t>年</a:t>
                      </a:r>
                      <a:endParaRPr lang="zh-CN" altLang="en-US" sz="1400"/>
                    </a:p>
                  </a:txBody>
                  <a:tcPr anchor="ctr" anchorCtr="0"/>
                </a:tc>
                <a:tc>
                  <a:txBody>
                    <a:bodyPr/>
                    <a:p>
                      <a:pPr algn="ctr">
                        <a:buNone/>
                      </a:pPr>
                      <a:r>
                        <a:rPr lang="zh-CN" altLang="en-US" sz="1400"/>
                        <a:t>正在开展基于</a:t>
                      </a:r>
                      <a:r>
                        <a:rPr lang="en-US" altLang="zh-CN" sz="1400"/>
                        <a:t>RISC-V</a:t>
                      </a:r>
                      <a:r>
                        <a:rPr lang="zh-CN" altLang="en-US" sz="1400"/>
                        <a:t>架构的</a:t>
                      </a:r>
                      <a:r>
                        <a:rPr lang="en-US" altLang="zh-CN" sz="1400"/>
                        <a:t>CPU</a:t>
                      </a:r>
                      <a:r>
                        <a:rPr lang="zh-CN" altLang="en-US" sz="1400"/>
                        <a:t>研发</a:t>
                      </a:r>
                      <a:endParaRPr lang="zh-CN" altLang="en-US" sz="1400"/>
                    </a:p>
                  </a:txBody>
                  <a:tcPr anchor="ctr" anchorCtr="0"/>
                </a:tc>
              </a:tr>
              <a:tr h="386080">
                <a:tc>
                  <a:txBody>
                    <a:bodyPr/>
                    <a:p>
                      <a:pPr algn="ctr">
                        <a:buNone/>
                      </a:pPr>
                      <a:r>
                        <a:rPr lang="zh-CN" altLang="en-US" sz="1400"/>
                        <a:t>美高森美</a:t>
                      </a:r>
                      <a:endParaRPr lang="zh-CN" altLang="en-US" sz="1400"/>
                    </a:p>
                  </a:txBody>
                  <a:tcPr anchor="ctr" anchorCtr="0"/>
                </a:tc>
                <a:tc>
                  <a:txBody>
                    <a:bodyPr/>
                    <a:p>
                      <a:pPr algn="ctr">
                        <a:buNone/>
                      </a:pPr>
                      <a:r>
                        <a:rPr lang="en-US" altLang="zh-CN" sz="1400"/>
                        <a:t>1995</a:t>
                      </a:r>
                      <a:r>
                        <a:rPr lang="zh-CN" altLang="en-US" sz="1400"/>
                        <a:t>年</a:t>
                      </a:r>
                      <a:endParaRPr lang="zh-CN" altLang="en-US" sz="1400"/>
                    </a:p>
                  </a:txBody>
                  <a:tcPr anchor="ctr" anchorCtr="0"/>
                </a:tc>
                <a:tc>
                  <a:txBody>
                    <a:bodyPr/>
                    <a:p>
                      <a:pPr algn="ctr">
                        <a:buNone/>
                      </a:pPr>
                      <a:r>
                        <a:rPr lang="en-US" altLang="zh-CN" sz="1400"/>
                        <a:t>RV32IM RISC-V</a:t>
                      </a:r>
                      <a:r>
                        <a:rPr lang="zh-CN" altLang="en-US" sz="1400"/>
                        <a:t>内核</a:t>
                      </a:r>
                      <a:endParaRPr lang="zh-CN" altLang="en-US" sz="1400"/>
                    </a:p>
                  </a:txBody>
                  <a:tcPr anchor="ctr" anchorCtr="0"/>
                </a:tc>
              </a:tr>
              <a:tr h="386080">
                <a:tc>
                  <a:txBody>
                    <a:bodyPr/>
                    <a:p>
                      <a:pPr algn="ctr">
                        <a:buNone/>
                      </a:pPr>
                      <a:r>
                        <a:rPr lang="zh-CN" altLang="en-US" sz="1400"/>
                        <a:t>华米科技</a:t>
                      </a:r>
                      <a:endParaRPr lang="zh-CN" altLang="en-US" sz="1400"/>
                    </a:p>
                  </a:txBody>
                  <a:tcPr anchor="ctr" anchorCtr="0"/>
                </a:tc>
                <a:tc>
                  <a:txBody>
                    <a:bodyPr/>
                    <a:p>
                      <a:pPr algn="ctr">
                        <a:buNone/>
                      </a:pPr>
                      <a:r>
                        <a:rPr lang="en-US" altLang="zh-CN" sz="1400"/>
                        <a:t>2014</a:t>
                      </a:r>
                      <a:r>
                        <a:rPr lang="zh-CN" altLang="en-US" sz="1400"/>
                        <a:t>年</a:t>
                      </a:r>
                      <a:endParaRPr lang="zh-CN" altLang="en-US" sz="1400"/>
                    </a:p>
                  </a:txBody>
                  <a:tcPr anchor="ctr" anchorCtr="0"/>
                </a:tc>
                <a:tc>
                  <a:txBody>
                    <a:bodyPr/>
                    <a:p>
                      <a:pPr algn="ctr">
                        <a:buNone/>
                      </a:pPr>
                      <a:r>
                        <a:rPr lang="zh-CN" altLang="en-US" sz="1400"/>
                        <a:t>首款</a:t>
                      </a:r>
                      <a:r>
                        <a:rPr lang="en-US" altLang="zh-CN" sz="1400"/>
                        <a:t>RISC-V</a:t>
                      </a:r>
                      <a:r>
                        <a:rPr lang="zh-CN" altLang="en-US" sz="1400"/>
                        <a:t>架构的可穿戴设备黄山</a:t>
                      </a:r>
                      <a:r>
                        <a:rPr lang="en-US" altLang="zh-CN" sz="1400"/>
                        <a:t>1</a:t>
                      </a:r>
                      <a:r>
                        <a:rPr lang="zh-CN" altLang="en-US" sz="1400"/>
                        <a:t>号</a:t>
                      </a:r>
                      <a:endParaRPr lang="zh-CN" altLang="en-US" sz="1400"/>
                    </a:p>
                  </a:txBody>
                  <a:tcPr anchor="ctr" anchorCtr="0"/>
                </a:tc>
              </a:tr>
            </a:tbl>
          </a:graphicData>
        </a:graphic>
      </p:graphicFrame>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UNIT_TABLE_BEAUTIFY" val="smartTable{f8c88dcc-c2bb-4c3d-8050-0f4f45369024}"/>
  <p:tag name="TABLE_ENDDRAG_ORIGIN_RECT" val="492*104"/>
  <p:tag name="TABLE_ENDDRAG_RECT" val="78*88*492*104"/>
</p:tagLst>
</file>

<file path=ppt/tags/tag5.xml><?xml version="1.0" encoding="utf-8"?>
<p:tagLst xmlns:p="http://schemas.openxmlformats.org/presentationml/2006/main">
  <p:tag name="KSO_WM_UNIT_TABLE_BEAUTIFY" val="smartTable{0d278da4-a79d-4dad-a5fb-db12feef3860}"/>
  <p:tag name="TABLE_ENDDRAG_ORIGIN_RECT" val="492*168"/>
  <p:tag name="TABLE_ENDDRAG_RECT" val="78*208*492*168"/>
</p:tagLst>
</file>

<file path=ppt/tags/tag6.xml><?xml version="1.0" encoding="utf-8"?>
<p:tagLst xmlns:p="http://schemas.openxmlformats.org/presentationml/2006/main">
  <p:tag name="KSO_WM_UNIT_TABLE_BEAUTIFY" val="smartTable{83eaf23a-b0cc-486a-9a21-4ccefced56be}"/>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PP_MARK_KEY" val="654dfd37-0753-41a1-a4c1-1758786bcaa2"/>
  <p:tag name="COMMONDATA" val="eyJoZGlkIjoiMzEwNTM5NzYwMDRjMzkwZTVkZjY2ODkwMGIxNGU0OTU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4">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模版</Template>
  <TotalTime>0</TotalTime>
  <Words>3537</Words>
  <Application>WPS 演示</Application>
  <PresentationFormat>全屏显示(4:3)</PresentationFormat>
  <Paragraphs>262</Paragraphs>
  <Slides>21</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21</vt:i4>
      </vt:variant>
    </vt:vector>
  </HeadingPairs>
  <TitlesOfParts>
    <vt:vector size="32" baseType="lpstr">
      <vt:lpstr>Arial</vt:lpstr>
      <vt:lpstr>宋体</vt:lpstr>
      <vt:lpstr>Wingdings</vt:lpstr>
      <vt:lpstr>Calibri</vt:lpstr>
      <vt:lpstr>Times New Roman</vt:lpstr>
      <vt:lpstr>微软雅黑</vt:lpstr>
      <vt:lpstr>Arial Unicode MS</vt:lpstr>
      <vt:lpstr>Segoe UI</vt:lpstr>
      <vt:lpstr>Wingdings</vt:lpstr>
      <vt:lpstr>Office 主题​​</vt:lpstr>
      <vt:lpstr>Paint.Picture</vt:lpstr>
      <vt:lpstr>PowerPoint 演示文稿</vt:lpstr>
      <vt:lpstr>第2章 RISC-V处理器及RVfpga_SoC系统</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第五章 总线技术</dc:title>
  <dc:creator>Administrator</dc:creator>
  <cp:lastModifiedBy>老狐狸</cp:lastModifiedBy>
  <cp:revision>106</cp:revision>
  <dcterms:created xsi:type="dcterms:W3CDTF">2013-10-22T08:00:00Z</dcterms:created>
  <dcterms:modified xsi:type="dcterms:W3CDTF">2023-08-12T07:36:02Z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2052-11.1.0.14309</vt:lpwstr>
  </property>
  <property fmtid="{D5CDD505-2E9C-101B-9397-08002B2CF9AE}" pid="3" name="ICV">
    <vt:lpwstr>9E1894906C32424C91E09BF1E6CFCA95</vt:lpwstr>
  </property>
</Properties>
</file>