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528" r:id="rId3"/>
    <p:sldId id="493" r:id="rId5"/>
    <p:sldId id="256" r:id="rId6"/>
    <p:sldId id="429" r:id="rId7"/>
    <p:sldId id="430" r:id="rId8"/>
    <p:sldId id="431" r:id="rId9"/>
    <p:sldId id="432" r:id="rId10"/>
    <p:sldId id="556" r:id="rId11"/>
    <p:sldId id="557" r:id="rId12"/>
    <p:sldId id="438" r:id="rId13"/>
    <p:sldId id="439" r:id="rId14"/>
    <p:sldId id="452" r:id="rId15"/>
    <p:sldId id="441" r:id="rId16"/>
    <p:sldId id="565" r:id="rId17"/>
    <p:sldId id="566" r:id="rId18"/>
    <p:sldId id="460" r:id="rId19"/>
    <p:sldId id="461" r:id="rId20"/>
    <p:sldId id="570" r:id="rId21"/>
    <p:sldId id="571" r:id="rId22"/>
    <p:sldId id="572" r:id="rId23"/>
    <p:sldId id="573" r:id="rId24"/>
    <p:sldId id="574" r:id="rId25"/>
  </p:sldIdLst>
  <p:sldSz cx="9144000" cy="5143500"/>
  <p:notesSz cx="6858000" cy="9144000"/>
  <p:custDataLst>
    <p:tags r:id="rId29"/>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14"/>
      </p:cViewPr>
      <p:guideLst>
        <p:guide orient="horz" pos="1543"/>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4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smtClean="0">
              <a:latin typeface="+mn-lt"/>
              <a:ea typeface="+mn-ea"/>
              <a:cs typeface="+mn-cs"/>
            </a:endParaRPr>
          </a:p>
        </p:txBody>
      </p:sp>
      <p:sp>
        <p:nvSpPr>
          <p:cNvPr id="1741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741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16.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5.png"/><Relationship Id="rId20" Type="http://schemas.openxmlformats.org/officeDocument/2006/relationships/slideLayout" Target="../slideLayouts/slideLayout2.xml"/><Relationship Id="rId2" Type="http://schemas.openxmlformats.org/officeDocument/2006/relationships/tags" Target="../tags/tag15.xml"/><Relationship Id="rId19" Type="http://schemas.openxmlformats.org/officeDocument/2006/relationships/image" Target="../media/image20.png"/><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image" Target="../media/image19.png"/><Relationship Id="rId14" Type="http://schemas.openxmlformats.org/officeDocument/2006/relationships/tags" Target="../tags/tag23.xml"/><Relationship Id="rId13" Type="http://schemas.openxmlformats.org/officeDocument/2006/relationships/image" Target="../media/image18.png"/><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image" Target="../media/image22.png"/><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21.png"/><Relationship Id="rId20" Type="http://schemas.openxmlformats.org/officeDocument/2006/relationships/slideLayout" Target="../slideLayouts/slideLayout2.xml"/><Relationship Id="rId2" Type="http://schemas.openxmlformats.org/officeDocument/2006/relationships/tags" Target="../tags/tag28.xml"/><Relationship Id="rId19" Type="http://schemas.openxmlformats.org/officeDocument/2006/relationships/tags" Target="../tags/tag41.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image" Target="../media/image24.png"/><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image" Target="../media/image12.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11.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13.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4.3  I/O 端口地址分配及选用的原则</a:t>
            </a:r>
            <a:endParaRPr lang="zh-CN" altLang="en-US"/>
          </a:p>
        </p:txBody>
      </p:sp>
      <p:sp>
        <p:nvSpPr>
          <p:cNvPr id="14338" name="Rectangle 3"/>
          <p:cNvSpPr>
            <a:spLocks noGrp="1"/>
          </p:cNvSpPr>
          <p:nvPr>
            <p:ph idx="1"/>
          </p:nvPr>
        </p:nvSpPr>
        <p:spPr>
          <a:ln>
            <a:miter/>
          </a:ln>
        </p:spPr>
        <p:txBody>
          <a:bodyPr vert="horz" wrap="square" lIns="68591" tIns="34295" rIns="68591" bIns="34295" anchor="t"/>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rPr>
              <a:t>早期</a:t>
            </a:r>
            <a:r>
              <a:rPr kumimoji="0" lang="en-US" altLang="zh-CN" sz="1800" b="0" i="0" u="none" strike="noStrike" kern="1200" cap="none" spc="0" normalizeH="0" baseline="0" noProof="1" dirty="0">
                <a:solidFill>
                  <a:schemeClr val="tx1"/>
                </a:solidFill>
                <a:cs typeface="微软雅黑" panose="020B0503020204020204" charset="-122"/>
              </a:rPr>
              <a:t>X86</a:t>
            </a:r>
            <a:r>
              <a:rPr kumimoji="0" lang="zh-CN" altLang="en-US" sz="1800" b="0" i="0" u="none" strike="noStrike" kern="1200" cap="none" spc="0" normalizeH="0" baseline="0" noProof="1" dirty="0">
                <a:solidFill>
                  <a:schemeClr val="tx1"/>
                </a:solidFill>
                <a:cs typeface="微软雅黑" panose="020B0503020204020204" charset="-122"/>
              </a:rPr>
              <a:t>微机</a:t>
            </a:r>
            <a:r>
              <a:rPr kumimoji="0" lang="en-US" altLang="x-none" sz="1800" b="0" i="0" u="none" strike="noStrike" kern="1200" cap="none" spc="0" normalizeH="0" baseline="0" noProof="1" dirty="0">
                <a:solidFill>
                  <a:schemeClr val="tx1"/>
                </a:solidFill>
                <a:cs typeface="微软雅黑" panose="020B0503020204020204" charset="-122"/>
              </a:rPr>
              <a:t>I/O</a:t>
            </a:r>
            <a:r>
              <a:rPr kumimoji="0" lang="zh-CN" altLang="en-US" sz="1800" b="0" i="0" u="none" strike="noStrike" kern="1200" cap="none" spc="0" normalizeH="0" baseline="0" noProof="1" dirty="0">
                <a:solidFill>
                  <a:schemeClr val="tx1"/>
                </a:solidFill>
                <a:cs typeface="微软雅黑" panose="020B0503020204020204" charset="-122"/>
              </a:rPr>
              <a:t>地址的分配</a:t>
            </a:r>
            <a:endParaRPr kumimoji="0" lang="en-US" altLang="x-none" sz="1800" b="0" i="0" u="none" strike="noStrike" kern="1200" cap="none" spc="0" normalizeH="0" baseline="0" noProof="1" dirty="0">
              <a:solidFill>
                <a:schemeClr val="tx1"/>
              </a:solidFill>
              <a:cs typeface="微软雅黑" panose="020B0503020204020204" charset="-122"/>
            </a:endParaRPr>
          </a:p>
          <a:p>
            <a:pPr marL="800100" marR="0" lvl="2" indent="-34290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r>
              <a:rPr kumimoji="0" lang="en-US" altLang="x-none" sz="1600" b="0" i="0" u="none" strike="noStrike" kern="1200" cap="none" spc="0" normalizeH="0" baseline="0" noProof="1" dirty="0">
                <a:solidFill>
                  <a:schemeClr val="tx1"/>
                </a:solidFill>
                <a:cs typeface="微软雅黑" panose="020B0503020204020204" charset="-122"/>
              </a:rPr>
              <a:t>I/O</a:t>
            </a:r>
            <a:r>
              <a:rPr kumimoji="0" lang="zh-CN" altLang="en-US" sz="1600" b="0" i="0" u="none" strike="noStrike" kern="1200" cap="none" spc="0" normalizeH="0" baseline="0" noProof="1" dirty="0">
                <a:solidFill>
                  <a:schemeClr val="tx1"/>
                </a:solidFill>
                <a:cs typeface="微软雅黑" panose="020B0503020204020204" charset="-122"/>
              </a:rPr>
              <a:t>端口只使用了低</a:t>
            </a:r>
            <a:r>
              <a:rPr kumimoji="0" lang="en-US" altLang="x-none" sz="1600" b="0" i="0" u="none" strike="noStrike" kern="1200" cap="none" spc="0" normalizeH="0" baseline="0" noProof="1" dirty="0">
                <a:solidFill>
                  <a:schemeClr val="tx1"/>
                </a:solidFill>
                <a:cs typeface="微软雅黑" panose="020B0503020204020204" charset="-122"/>
              </a:rPr>
              <a:t>10</a:t>
            </a:r>
            <a:r>
              <a:rPr kumimoji="0" lang="zh-CN" altLang="en-US" sz="1600" b="0" i="0" u="none" strike="noStrike" kern="1200" cap="none" spc="0" normalizeH="0" baseline="0" noProof="1" dirty="0">
                <a:solidFill>
                  <a:schemeClr val="tx1"/>
                </a:solidFill>
                <a:cs typeface="微软雅黑" panose="020B0503020204020204" charset="-122"/>
              </a:rPr>
              <a:t>位地址线</a:t>
            </a:r>
            <a:r>
              <a:rPr kumimoji="0" lang="en-US" altLang="x-none" sz="1600" b="0" i="0" u="none" strike="noStrike" kern="1200" cap="none" spc="0" normalizeH="0" baseline="0" noProof="1" dirty="0">
                <a:solidFill>
                  <a:schemeClr val="tx1"/>
                </a:solidFill>
                <a:cs typeface="微软雅黑" panose="020B0503020204020204" charset="-122"/>
              </a:rPr>
              <a:t>A</a:t>
            </a:r>
            <a:r>
              <a:rPr kumimoji="0" lang="en-US" altLang="x-none" sz="1600" b="0" i="0" u="none" strike="noStrike" kern="1200" cap="none" spc="0" normalizeH="0" baseline="-25000" noProof="1" dirty="0">
                <a:solidFill>
                  <a:schemeClr val="tx1"/>
                </a:solidFill>
                <a:cs typeface="微软雅黑" panose="020B0503020204020204" charset="-122"/>
              </a:rPr>
              <a:t>0</a:t>
            </a:r>
            <a:r>
              <a:rPr kumimoji="0" lang="zh-CN" altLang="en-US" sz="1600" b="0" i="0" u="none" strike="noStrike" kern="1200" cap="none" spc="0" normalizeH="0" baseline="0" noProof="1" dirty="0">
                <a:solidFill>
                  <a:schemeClr val="tx1"/>
                </a:solidFill>
                <a:cs typeface="微软雅黑" panose="020B0503020204020204" charset="-122"/>
              </a:rPr>
              <a:t>～</a:t>
            </a:r>
            <a:r>
              <a:rPr kumimoji="0" lang="en-US" altLang="x-none" sz="1600" b="0" i="0" u="none" strike="noStrike" kern="1200" cap="none" spc="0" normalizeH="0" baseline="0" noProof="1" dirty="0">
                <a:solidFill>
                  <a:schemeClr val="tx1"/>
                </a:solidFill>
                <a:cs typeface="微软雅黑" panose="020B0503020204020204" charset="-122"/>
              </a:rPr>
              <a:t>A</a:t>
            </a:r>
            <a:r>
              <a:rPr kumimoji="0" lang="en-US" altLang="x-none" sz="1600" b="0" i="0" u="none" strike="noStrike" kern="1200" cap="none" spc="0" normalizeH="0" baseline="-25000" noProof="1" dirty="0">
                <a:solidFill>
                  <a:schemeClr val="tx1"/>
                </a:solidFill>
                <a:cs typeface="微软雅黑" panose="020B0503020204020204" charset="-122"/>
              </a:rPr>
              <a:t>9</a:t>
            </a:r>
            <a:r>
              <a:rPr kumimoji="0" lang="zh-CN" altLang="en-US" sz="1600" b="0" i="0" u="none" strike="noStrike" kern="1200" cap="none" spc="0" normalizeH="0" baseline="0" noProof="1" dirty="0">
                <a:solidFill>
                  <a:schemeClr val="tx1"/>
                </a:solidFill>
                <a:cs typeface="微软雅黑" panose="020B0503020204020204" charset="-122"/>
              </a:rPr>
              <a:t>，地址范围是</a:t>
            </a:r>
            <a:r>
              <a:rPr kumimoji="0" lang="en-US" altLang="x-none" sz="1600" b="0" i="0" u="none" strike="noStrike" kern="1200" cap="none" spc="0" normalizeH="0" baseline="0" noProof="1" dirty="0">
                <a:solidFill>
                  <a:schemeClr val="tx1"/>
                </a:solidFill>
                <a:cs typeface="微软雅黑" panose="020B0503020204020204" charset="-122"/>
              </a:rPr>
              <a:t>0000H</a:t>
            </a:r>
            <a:r>
              <a:rPr kumimoji="0" lang="zh-CN" altLang="en-US" sz="1600" b="0" i="0" u="none" strike="noStrike" kern="1200" cap="none" spc="0" normalizeH="0" baseline="0" noProof="1" dirty="0">
                <a:solidFill>
                  <a:schemeClr val="tx1"/>
                </a:solidFill>
                <a:cs typeface="微软雅黑" panose="020B0503020204020204" charset="-122"/>
              </a:rPr>
              <a:t>～</a:t>
            </a:r>
            <a:r>
              <a:rPr kumimoji="0" lang="en-US" altLang="x-none" sz="1600" b="0" i="0" u="none" strike="noStrike" kern="1200" cap="none" spc="0" normalizeH="0" baseline="0" noProof="1" dirty="0">
                <a:solidFill>
                  <a:schemeClr val="tx1"/>
                </a:solidFill>
                <a:cs typeface="微软雅黑" panose="020B0503020204020204" charset="-122"/>
              </a:rPr>
              <a:t>03FFH</a:t>
            </a:r>
            <a:r>
              <a:rPr kumimoji="0" lang="zh-CN" altLang="en-US" sz="1600" b="0" i="0" u="none" strike="noStrike" kern="1200" cap="none" spc="0" normalizeH="0" baseline="0" noProof="1" dirty="0">
                <a:solidFill>
                  <a:schemeClr val="tx1"/>
                </a:solidFill>
                <a:cs typeface="微软雅黑" panose="020B0503020204020204" charset="-122"/>
              </a:rPr>
              <a:t>。</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2" indent="-34290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r>
              <a:rPr kumimoji="0" lang="en-US" altLang="x-none" sz="1600" b="0" i="0" u="none" strike="noStrike" kern="1200" cap="none" spc="0" normalizeH="0" baseline="0" noProof="1" dirty="0">
                <a:solidFill>
                  <a:schemeClr val="tx1"/>
                </a:solidFill>
                <a:cs typeface="微软雅黑" panose="020B0503020204020204" charset="-122"/>
              </a:rPr>
              <a:t>I/O</a:t>
            </a:r>
            <a:r>
              <a:rPr kumimoji="0" lang="zh-CN" altLang="en-US" sz="1600" b="0" i="0" u="none" strike="noStrike" kern="1200" cap="none" spc="0" normalizeH="0" baseline="0" noProof="1" dirty="0">
                <a:solidFill>
                  <a:schemeClr val="tx1"/>
                </a:solidFill>
                <a:cs typeface="微软雅黑" panose="020B0503020204020204" charset="-122"/>
              </a:rPr>
              <a:t>空间分成系统级</a:t>
            </a:r>
            <a:r>
              <a:rPr kumimoji="0" lang="en-US" altLang="x-none" sz="1600" b="0" i="0" u="none" strike="noStrike" kern="1200" cap="none" spc="0" normalizeH="0" baseline="0" noProof="1" dirty="0">
                <a:solidFill>
                  <a:schemeClr val="tx1"/>
                </a:solidFill>
                <a:cs typeface="微软雅黑" panose="020B0503020204020204" charset="-122"/>
              </a:rPr>
              <a:t>I/O</a:t>
            </a:r>
            <a:r>
              <a:rPr kumimoji="0" lang="zh-CN" altLang="en-US" sz="1600" b="0" i="0" u="none" strike="noStrike" kern="1200" cap="none" spc="0" normalizeH="0" baseline="0" noProof="1" dirty="0">
                <a:solidFill>
                  <a:schemeClr val="tx1"/>
                </a:solidFill>
                <a:cs typeface="微软雅黑" panose="020B0503020204020204" charset="-122"/>
              </a:rPr>
              <a:t>接口芯片的端口地址和常规外设的端口地址两部分。</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2" indent="-34290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r>
              <a:rPr kumimoji="0" lang="zh-CN" altLang="en-US" sz="1600" b="0" i="0" u="none" strike="noStrike" kern="1200" cap="none" spc="0" normalizeH="0" baseline="0" noProof="1" dirty="0">
                <a:solidFill>
                  <a:schemeClr val="tx1"/>
                </a:solidFill>
                <a:cs typeface="微软雅黑" panose="020B0503020204020204" charset="-122"/>
              </a:rPr>
              <a:t>现代微机的发展、淘汰设备和新增设备、设备集成度提高等，都不对端口的地址分配产生影响。</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2" indent="-34290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r>
              <a:rPr kumimoji="0" lang="zh-CN" altLang="en-US" sz="1600" b="1" i="0" u="none" strike="noStrike" kern="1200" cap="none" spc="0" normalizeH="0" baseline="0" noProof="1" dirty="0">
                <a:solidFill>
                  <a:schemeClr val="tx1"/>
                </a:solidFill>
                <a:cs typeface="微软雅黑" panose="020B0503020204020204" charset="-122"/>
              </a:rPr>
              <a:t>缺点：</a:t>
            </a:r>
            <a:r>
              <a:rPr kumimoji="0" lang="en-US" altLang="x-none" sz="1600" b="0" i="0" u="none" strike="noStrike" kern="1200" cap="none" spc="0" normalizeH="0" baseline="0" noProof="1" dirty="0">
                <a:solidFill>
                  <a:schemeClr val="tx1"/>
                </a:solidFill>
                <a:cs typeface="微软雅黑" panose="020B0503020204020204" charset="-122"/>
              </a:rPr>
              <a:t>I/O</a:t>
            </a:r>
            <a:r>
              <a:rPr kumimoji="0" lang="zh-CN" altLang="en-US" sz="1600" b="0" i="0" u="none" strike="noStrike" kern="1200" cap="none" spc="0" normalizeH="0" baseline="0" noProof="1" dirty="0">
                <a:solidFill>
                  <a:schemeClr val="tx1"/>
                </a:solidFill>
                <a:cs typeface="微软雅黑" panose="020B0503020204020204" charset="-122"/>
              </a:rPr>
              <a:t>地址分配固定，不能按照系统资源的使用情况动态分配。</a:t>
            </a:r>
            <a:endParaRPr kumimoji="0" lang="zh-CN" altLang="en-US" sz="1600" b="0" i="0" u="none" strike="noStrike" kern="1200" cap="none" spc="0" normalizeH="0" baseline="0" noProof="1" dirty="0">
              <a:solidFill>
                <a:schemeClr val="tx1"/>
              </a:solidFill>
              <a:cs typeface="微软雅黑" panose="020B0503020204020204" charset="-122"/>
            </a:endParaRPr>
          </a:p>
          <a:p>
            <a:pPr marL="0" marR="0" lvl="2" indent="0" algn="l" defTabSz="914400" rtl="0" eaLnBrk="1" fontAlgn="base" latinLnBrk="0" hangingPunct="1">
              <a:lnSpc>
                <a:spcPct val="13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
        <p:nvSpPr>
          <p:cNvPr id="31746"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4.3  I/O 端口地址分配及选用的原则</a:t>
            </a:r>
            <a:endParaRPr lang="zh-CN" altLang="en-US"/>
          </a:p>
        </p:txBody>
      </p:sp>
      <p:sp>
        <p:nvSpPr>
          <p:cNvPr id="15362" name="Rectangle 3"/>
          <p:cNvSpPr>
            <a:spLocks noGrp="1"/>
          </p:cNvSpPr>
          <p:nvPr>
            <p:ph idx="1"/>
          </p:nvPr>
        </p:nvSpPr>
        <p:spPr>
          <a:ln>
            <a:miter/>
          </a:ln>
        </p:spPr>
        <p:txBody>
          <a:bodyPr vert="horz" wrap="square" lIns="68591" tIns="34295" rIns="68591" bIns="34295" anchor="t"/>
          <a:p>
            <a:pPr marL="342900" marR="0" lvl="1" indent="-342900" algn="l" defTabSz="914400" rtl="0" eaLnBrk="1" fontAlgn="base" latinLnBrk="0" hangingPunct="1">
              <a:lnSpc>
                <a:spcPct val="150000"/>
              </a:lnSpc>
              <a:spcBef>
                <a:spcPct val="20000"/>
              </a:spcBef>
              <a:spcAft>
                <a:spcPct val="0"/>
              </a:spcAft>
              <a:buClr>
                <a:srgbClr val="000000"/>
              </a:buClr>
              <a:buSzPct val="100000"/>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rPr>
              <a:t>现代微机</a:t>
            </a:r>
            <a:r>
              <a:rPr kumimoji="0" lang="en-US" altLang="x-none" sz="1800" b="0" i="0" u="none" strike="noStrike" kern="1200" cap="none" spc="0" normalizeH="0" baseline="0" noProof="1" dirty="0">
                <a:solidFill>
                  <a:schemeClr val="tx1"/>
                </a:solidFill>
                <a:cs typeface="微软雅黑" panose="020B0503020204020204" charset="-122"/>
              </a:rPr>
              <a:t>I/O</a:t>
            </a:r>
            <a:r>
              <a:rPr kumimoji="0" lang="zh-CN" altLang="en-US" sz="1800" b="0" i="0" u="none" strike="noStrike" kern="1200" cap="none" spc="0" normalizeH="0" baseline="0" noProof="1" dirty="0">
                <a:solidFill>
                  <a:schemeClr val="tx1"/>
                </a:solidFill>
                <a:cs typeface="微软雅黑" panose="020B0503020204020204" charset="-122"/>
              </a:rPr>
              <a:t>地址的分配</a:t>
            </a:r>
            <a:endParaRPr kumimoji="0" lang="zh-CN" altLang="en-US" sz="1800" b="0" i="0" u="none" strike="noStrike" kern="1200" cap="none" spc="0" normalizeH="0" baseline="0" noProof="1" dirty="0">
              <a:solidFill>
                <a:schemeClr val="tx1"/>
              </a:solidFill>
              <a:cs typeface="微软雅黑" panose="020B0503020204020204" charset="-122"/>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zh-CN" altLang="en-US" sz="1600" b="0" i="0" u="none" strike="noStrike" kern="1200" cap="none" spc="0" normalizeH="0" baseline="0" noProof="1" dirty="0">
                <a:solidFill>
                  <a:schemeClr val="tx1"/>
                </a:solidFill>
                <a:cs typeface="微软雅黑" panose="020B0503020204020204" charset="-122"/>
              </a:rPr>
              <a:t>即插即用的资源配置机制，端口地址的分配是动态变化的。</a:t>
            </a:r>
            <a:endParaRPr kumimoji="0" lang="zh-CN" altLang="en-US" sz="1600" b="0" i="0" u="none" strike="noStrike" kern="1200" cap="none" spc="0" normalizeH="0" baseline="0" noProof="1" dirty="0">
              <a:solidFill>
                <a:schemeClr val="tx1"/>
              </a:solidFill>
              <a:cs typeface="微软雅黑" panose="020B0503020204020204" charset="-122"/>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zh-CN" altLang="en-US" sz="1600" b="0" i="0" u="none" strike="noStrike" kern="1200" cap="none" spc="0" normalizeH="0" baseline="0" noProof="1" dirty="0">
                <a:solidFill>
                  <a:schemeClr val="tx1"/>
                </a:solidFill>
                <a:cs typeface="微软雅黑" panose="020B0503020204020204" charset="-122"/>
              </a:rPr>
              <a:t>用户程序所使用的</a:t>
            </a:r>
            <a:r>
              <a:rPr kumimoji="0" lang="en-US" altLang="x-none" sz="1600" b="0" i="0" u="none" strike="noStrike" kern="1200" cap="none" spc="0" normalizeH="0" baseline="0" noProof="1" dirty="0">
                <a:solidFill>
                  <a:schemeClr val="tx1"/>
                </a:solidFill>
                <a:cs typeface="微软雅黑" panose="020B0503020204020204" charset="-122"/>
              </a:rPr>
              <a:t>I/O</a:t>
            </a:r>
            <a:r>
              <a:rPr kumimoji="0" lang="zh-CN" altLang="en-US" sz="1600" b="0" i="0" u="none" strike="noStrike" kern="1200" cap="none" spc="0" normalizeH="0" baseline="0" noProof="1" dirty="0">
                <a:solidFill>
                  <a:schemeClr val="tx1"/>
                </a:solidFill>
                <a:cs typeface="微软雅黑" panose="020B0503020204020204" charset="-122"/>
              </a:rPr>
              <a:t>端口地址与操作系统分配的现代微机系统端口地址是不一致的。</a:t>
            </a:r>
            <a:endParaRPr kumimoji="0" lang="zh-CN" altLang="en-US" sz="1600" b="0" i="0" u="none" strike="noStrike" kern="1200" cap="none" spc="0" normalizeH="0" baseline="0" noProof="1" dirty="0">
              <a:solidFill>
                <a:schemeClr val="tx1"/>
              </a:solidFill>
              <a:cs typeface="微软雅黑" panose="020B0503020204020204" charset="-122"/>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zh-CN" altLang="en-US" sz="1600" b="1" i="0" u="none" strike="noStrike" kern="1200" cap="none" spc="0" normalizeH="0" baseline="0" noProof="1" dirty="0">
                <a:solidFill>
                  <a:schemeClr val="tx1"/>
                </a:solidFill>
                <a:cs typeface="微软雅黑" panose="020B0503020204020204" charset="-122"/>
              </a:rPr>
              <a:t>例如：</a:t>
            </a:r>
            <a:r>
              <a:rPr kumimoji="0" lang="en-US" altLang="zh-CN" sz="1600" b="0" i="0" u="none" strike="noStrike" kern="1200" cap="none" spc="0" normalizeH="0" baseline="0" noProof="1" dirty="0">
                <a:solidFill>
                  <a:schemeClr val="tx1"/>
                </a:solidFill>
                <a:cs typeface="微软雅黑" panose="020B0503020204020204" charset="-122"/>
              </a:rPr>
              <a:t>X86</a:t>
            </a:r>
            <a:r>
              <a:rPr kumimoji="0" lang="zh-CN" altLang="en-US" sz="1600" b="0" i="0" u="none" strike="noStrike" kern="1200" cap="none" spc="0" normalizeH="0" baseline="0" noProof="1" dirty="0">
                <a:solidFill>
                  <a:schemeClr val="tx1"/>
                </a:solidFill>
                <a:cs typeface="微软雅黑" panose="020B0503020204020204" charset="-122"/>
              </a:rPr>
              <a:t>微机两者之间通过</a:t>
            </a:r>
            <a:r>
              <a:rPr kumimoji="0" lang="en-US" altLang="x-none" sz="1600" b="0" i="0" u="none" strike="noStrike" kern="1200" cap="none" spc="0" normalizeH="0" baseline="0" noProof="1" dirty="0">
                <a:solidFill>
                  <a:schemeClr val="tx1"/>
                </a:solidFill>
                <a:cs typeface="微软雅黑" panose="020B0503020204020204" charset="-122"/>
              </a:rPr>
              <a:t>PCI</a:t>
            </a:r>
            <a:r>
              <a:rPr kumimoji="0" lang="zh-CN" altLang="en-US" sz="1600" b="0" i="0" u="none" strike="noStrike" kern="1200" cap="none" spc="0" normalizeH="0" baseline="0" noProof="1" dirty="0">
                <a:solidFill>
                  <a:schemeClr val="tx1"/>
                </a:solidFill>
                <a:cs typeface="微软雅黑" panose="020B0503020204020204" charset="-122"/>
              </a:rPr>
              <a:t>配置空间进行映射。</a:t>
            </a:r>
            <a:endParaRPr kumimoji="0" lang="zh-CN" altLang="en-US" sz="1600" b="0" i="0" u="none" strike="noStrike" kern="1200" cap="none" spc="0" normalizeH="0" baseline="0" noProof="1" dirty="0">
              <a:solidFill>
                <a:schemeClr val="tx1"/>
              </a:solidFill>
              <a:cs typeface="微软雅黑" panose="020B0503020204020204" charset="-122"/>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en-US" altLang="x-none" sz="1600" b="0" i="0" u="none" strike="noStrike" kern="1200" cap="none" spc="0" normalizeH="0" baseline="0" noProof="1" dirty="0">
                <a:solidFill>
                  <a:schemeClr val="tx1"/>
                </a:solidFill>
                <a:cs typeface="微软雅黑" panose="020B0503020204020204" charset="-122"/>
              </a:rPr>
              <a:t>I/O</a:t>
            </a:r>
            <a:r>
              <a:rPr kumimoji="0" lang="zh-CN" altLang="en-US" sz="1600" b="0" i="0" u="none" strike="noStrike" kern="1200" cap="none" spc="0" normalizeH="0" baseline="0" noProof="1" dirty="0">
                <a:solidFill>
                  <a:schemeClr val="tx1"/>
                </a:solidFill>
                <a:cs typeface="微软雅黑" panose="020B0503020204020204" charset="-122"/>
              </a:rPr>
              <a:t>地址映射对用户来讲是透明的。</a:t>
            </a:r>
            <a:endParaRPr kumimoji="0" lang="zh-CN" altLang="en-US" sz="1600" b="0" i="0" u="none" strike="noStrike" kern="1200" cap="none" spc="0" normalizeH="0" baseline="0" noProof="1" dirty="0">
              <a:solidFill>
                <a:schemeClr val="tx1"/>
              </a:solidFill>
              <a:cs typeface="微软雅黑" panose="020B0503020204020204" charset="-122"/>
            </a:endParaRPr>
          </a:p>
          <a:p>
            <a:pPr marL="1012825" marR="0" lvl="3" indent="-342900" algn="l" defTabSz="914400" rtl="0" eaLnBrk="1" fontAlgn="base" latinLnBrk="0" hangingPunct="1">
              <a:lnSpc>
                <a:spcPct val="150000"/>
              </a:lnSpc>
              <a:spcBef>
                <a:spcPct val="20000"/>
              </a:spcBef>
              <a:spcAft>
                <a:spcPct val="0"/>
              </a:spcAft>
              <a:buClr>
                <a:srgbClr val="000000"/>
              </a:buClr>
              <a:buSzPct val="100000"/>
              <a:buFont typeface="Wingdings" panose="05000000000000000000" charset="0"/>
              <a:buChar char="Ø"/>
            </a:pP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2770"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sp>
        <p:nvSpPr>
          <p:cNvPr id="32771" name="Rectangle 6"/>
          <p:cNvSpPr/>
          <p:nvPr/>
        </p:nvSpPr>
        <p:spPr>
          <a:xfrm>
            <a:off x="2087563" y="2843213"/>
            <a:ext cx="5022850" cy="323850"/>
          </a:xfrm>
          <a:prstGeom prst="rect">
            <a:avLst/>
          </a:prstGeom>
          <a:noFill/>
          <a:ln w="9525">
            <a:noFill/>
          </a:ln>
        </p:spPr>
        <p:txBody>
          <a:bodyPr anchor="t" anchorCtr="0"/>
          <a:p>
            <a:pPr marL="342900" indent="-342900">
              <a:spcBef>
                <a:spcPct val="20000"/>
              </a:spcBef>
              <a:buClr>
                <a:srgbClr val="FF3300"/>
              </a:buClr>
              <a:buFont typeface="Wingdings" panose="05000000000000000000" pitchFamily="2" charset="2"/>
              <a:buChar char="n"/>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4.3  I/O 端口地址分配及选用的原则</a:t>
            </a:r>
            <a:endParaRPr lang="zh-CN" altLang="en-US"/>
          </a:p>
        </p:txBody>
      </p:sp>
      <p:sp>
        <p:nvSpPr>
          <p:cNvPr id="15362" name="Rectangle 3"/>
          <p:cNvSpPr>
            <a:spLocks noGrp="1"/>
          </p:cNvSpPr>
          <p:nvPr>
            <p:ph idx="1"/>
          </p:nvPr>
        </p:nvSpPr>
        <p:spPr>
          <a:ln>
            <a:miter/>
          </a:ln>
        </p:spPr>
        <p:txBody>
          <a:bodyPr vert="horz" wrap="square" lIns="68591" tIns="34295" rIns="68591" bIns="34295" anchor="t"/>
          <a:p>
            <a:pPr marL="342900" marR="0" lvl="1" indent="-342900" algn="l" defTabSz="914400" rtl="0" eaLnBrk="1" fontAlgn="base" latinLnBrk="0" hangingPunct="1">
              <a:lnSpc>
                <a:spcPct val="150000"/>
              </a:lnSpc>
              <a:spcBef>
                <a:spcPct val="20000"/>
              </a:spcBef>
              <a:spcAft>
                <a:spcPct val="0"/>
              </a:spcAft>
              <a:buClr>
                <a:srgbClr val="000000"/>
              </a:buClr>
              <a:buSzPct val="100000"/>
              <a:buFont typeface="Wingdings" panose="05000000000000000000" charset="0"/>
              <a:buChar char="Ø"/>
            </a:pPr>
            <a:r>
              <a:rPr kumimoji="0" lang="en-US" altLang="x-none" b="0" i="0" u="none" strike="noStrike" kern="1200" cap="none" spc="0" normalizeH="0" baseline="0" noProof="1" dirty="0">
                <a:solidFill>
                  <a:schemeClr val="tx1"/>
                </a:solidFill>
                <a:cs typeface="微软雅黑" panose="020B0503020204020204" charset="-122"/>
                <a:sym typeface="+mn-ea"/>
              </a:rPr>
              <a:t>I/O</a:t>
            </a:r>
            <a:r>
              <a:rPr kumimoji="0" lang="zh-CN" altLang="en-US" b="0" i="0" u="none" strike="noStrike" kern="1200" cap="none" spc="0" normalizeH="0" baseline="0" noProof="1" dirty="0">
                <a:solidFill>
                  <a:schemeClr val="tx1"/>
                </a:solidFill>
                <a:cs typeface="微软雅黑" panose="020B0503020204020204" charset="-122"/>
                <a:sym typeface="+mn-ea"/>
              </a:rPr>
              <a:t>端口地址选用的原则</a:t>
            </a:r>
            <a:endParaRPr kumimoji="0" lang="zh-CN" altLang="en-US" b="0" i="0" u="none" strike="noStrike" kern="1200" cap="none" spc="0" normalizeH="0" baseline="0" noProof="1" dirty="0">
              <a:solidFill>
                <a:schemeClr val="tx1"/>
              </a:solidFill>
              <a:cs typeface="微软雅黑" panose="020B0503020204020204" charset="-122"/>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zh-CN" altLang="en-US" sz="1600" b="0" i="0" u="none" strike="noStrike" kern="1200" cap="none" spc="0" normalizeH="0" baseline="0" noProof="1" dirty="0">
                <a:solidFill>
                  <a:schemeClr val="tx1"/>
                </a:solidFill>
                <a:cs typeface="微软雅黑" panose="020B0503020204020204" charset="-122"/>
                <a:sym typeface="+mn-ea"/>
              </a:rPr>
              <a:t>凡是被系统配置占用了的地址一律不能使用；</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zh-CN" altLang="en-US" sz="1600" b="0" i="0" u="none" strike="noStrike" kern="1200" cap="none" spc="0" normalizeH="0" baseline="0" noProof="1" dirty="0">
                <a:solidFill>
                  <a:schemeClr val="tx1"/>
                </a:solidFill>
                <a:cs typeface="微软雅黑" panose="020B0503020204020204" charset="-122"/>
                <a:sym typeface="+mn-ea"/>
              </a:rPr>
              <a:t>未被占用的地址，用户可以使用；但申明保留的地址，不要使用；</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914400" marR="0" lvl="2" indent="-457200" algn="l" defTabSz="914400" rtl="0" eaLnBrk="1" fontAlgn="base" latinLnBrk="0" hangingPunct="1">
              <a:lnSpc>
                <a:spcPct val="150000"/>
              </a:lnSpc>
              <a:spcBef>
                <a:spcPct val="20000"/>
              </a:spcBef>
              <a:spcAft>
                <a:spcPct val="0"/>
              </a:spcAft>
              <a:buClr>
                <a:srgbClr val="000000"/>
              </a:buClr>
              <a:buSzPct val="100000"/>
              <a:buFont typeface="Arial" panose="020B0604020202020204" pitchFamily="34" charset="0"/>
              <a:buChar char="•"/>
            </a:pPr>
            <a:r>
              <a:rPr kumimoji="0" lang="en-US" altLang="x-none" sz="1600" b="1" i="0" u="none" strike="noStrike" kern="1200" cap="none" spc="0" normalizeH="0" baseline="0" noProof="1" dirty="0">
                <a:solidFill>
                  <a:schemeClr val="tx1"/>
                </a:solidFill>
                <a:cs typeface="微软雅黑" panose="020B0503020204020204" charset="-122"/>
                <a:sym typeface="+mn-ea"/>
              </a:rPr>
              <a:t>I/O</a:t>
            </a:r>
            <a:r>
              <a:rPr kumimoji="0" lang="zh-CN" altLang="en-US" sz="1600" b="1" i="0" u="none" strike="noStrike" kern="1200" cap="none" spc="0" normalizeH="0" baseline="0" noProof="1" dirty="0">
                <a:solidFill>
                  <a:schemeClr val="tx1"/>
                </a:solidFill>
                <a:cs typeface="微软雅黑" panose="020B0503020204020204" charset="-122"/>
                <a:sym typeface="+mn-ea"/>
              </a:rPr>
              <a:t>端口选用的地址不能被缓存</a:t>
            </a:r>
            <a:r>
              <a:rPr kumimoji="0" lang="zh-CN" altLang="en-US" sz="1600" b="0" i="0" u="none" strike="noStrike" kern="1200" cap="none" spc="0" normalizeH="0" baseline="0" noProof="1" dirty="0">
                <a:solidFill>
                  <a:schemeClr val="tx1"/>
                </a:solidFill>
                <a:cs typeface="微软雅黑" panose="020B0503020204020204" charset="-122"/>
                <a:sym typeface="+mn-ea"/>
              </a:rPr>
              <a:t>（</a:t>
            </a:r>
            <a:r>
              <a:rPr kumimoji="0" lang="en-US" altLang="zh-CN" sz="1600" b="1" i="0" u="none" strike="noStrike" kern="1200" cap="none" spc="0" normalizeH="0" baseline="0" noProof="1" dirty="0">
                <a:solidFill>
                  <a:srgbClr val="FF0000"/>
                </a:solidFill>
                <a:cs typeface="微软雅黑" panose="020B0503020204020204" charset="-122"/>
                <a:sym typeface="+mn-ea"/>
              </a:rPr>
              <a:t>cache</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endParaRPr>
          </a:p>
          <a:p>
            <a:pPr marL="1012825" marR="0" lvl="3"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x-none" sz="1600" b="0" i="0" u="none" strike="noStrike" kern="1200" cap="none" spc="0" normalizeH="0" baseline="0" noProof="1" dirty="0">
              <a:solidFill>
                <a:schemeClr val="tx1"/>
              </a:solidFill>
              <a:cs typeface="微软雅黑" panose="020B0503020204020204" charset="-122"/>
            </a:endParaRPr>
          </a:p>
        </p:txBody>
      </p:sp>
      <p:sp>
        <p:nvSpPr>
          <p:cNvPr id="3379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4.4  I/O 端口地址译码</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I/O</a:t>
            </a:r>
            <a:r>
              <a:rPr kumimoji="0" lang="zh-CN" altLang="en-US" sz="1800" b="0" i="0" u="none" strike="noStrike" kern="1200" cap="none" spc="0" normalizeH="0" baseline="0" noProof="1" dirty="0">
                <a:solidFill>
                  <a:schemeClr val="tx1"/>
                </a:solidFill>
                <a:cs typeface="微软雅黑" panose="020B0503020204020204" charset="-122"/>
              </a:rPr>
              <a:t>译码原理</a:t>
            </a:r>
            <a:endParaRPr kumimoji="0" lang="zh-CN" altLang="en-US" sz="18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r>
              <a:rPr kumimoji="0" lang="zh-CN" altLang="zh-CN" sz="1600" b="1" i="0" u="none" strike="noStrike" kern="1200" cap="none" spc="0" normalizeH="0" baseline="0" noProof="1" dirty="0">
                <a:solidFill>
                  <a:schemeClr val="tx1"/>
                </a:solidFill>
                <a:cs typeface="微软雅黑" panose="020B0503020204020204" charset="-122"/>
                <a:sym typeface="+mn-ea"/>
              </a:rPr>
              <a:t>直接</a:t>
            </a:r>
            <a:r>
              <a:rPr kumimoji="0" lang="zh-CN" altLang="zh-CN" sz="1600" b="1" i="0" u="none" strike="noStrike" kern="1200" cap="none" spc="0" normalizeH="0" baseline="0" noProof="1" dirty="0" smtClean="0">
                <a:solidFill>
                  <a:schemeClr val="tx1"/>
                </a:solidFill>
                <a:cs typeface="微软雅黑" panose="020B0503020204020204" charset="-122"/>
                <a:sym typeface="+mn-ea"/>
              </a:rPr>
              <a:t>译码：</a:t>
            </a:r>
            <a:r>
              <a:rPr kumimoji="0" lang="zh-CN" altLang="zh-CN" sz="1600" b="0" i="0" u="none" strike="noStrike" kern="1200" cap="none" spc="0" normalizeH="0" baseline="0" noProof="1" dirty="0">
                <a:solidFill>
                  <a:schemeClr val="tx1"/>
                </a:solidFill>
                <a:cs typeface="微软雅黑" panose="020B0503020204020204" charset="-122"/>
                <a:sym typeface="+mn-ea"/>
              </a:rPr>
              <a:t>直接采用地址总线来实现选址译码</a:t>
            </a:r>
            <a:endParaRPr kumimoji="0" lang="en-US" altLang="zh-CN" sz="1600" b="0" i="0" u="none" strike="noStrike" kern="1200" cap="none" spc="0" normalizeH="0" baseline="0" noProof="1" dirty="0" smtClean="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r>
              <a:rPr kumimoji="0" lang="zh-CN" altLang="zh-CN" sz="1600" b="1" i="0" u="none" strike="noStrike" kern="1200" cap="none" spc="0" normalizeH="0" baseline="0" noProof="1" dirty="0">
                <a:solidFill>
                  <a:schemeClr val="tx1"/>
                </a:solidFill>
                <a:cs typeface="微软雅黑" panose="020B0503020204020204" charset="-122"/>
                <a:sym typeface="+mn-ea"/>
              </a:rPr>
              <a:t>间接</a:t>
            </a:r>
            <a:r>
              <a:rPr kumimoji="0" lang="zh-CN" altLang="zh-CN" sz="1600" b="1" i="0" u="none" strike="noStrike" kern="1200" cap="none" spc="0" normalizeH="0" baseline="0" noProof="1" dirty="0" smtClean="0">
                <a:solidFill>
                  <a:schemeClr val="tx1"/>
                </a:solidFill>
                <a:cs typeface="微软雅黑" panose="020B0503020204020204" charset="-122"/>
                <a:sym typeface="+mn-ea"/>
              </a:rPr>
              <a:t>译码：</a:t>
            </a:r>
            <a:r>
              <a:rPr kumimoji="0" lang="zh-CN" altLang="zh-CN" sz="1600" b="0" i="0" u="none" strike="noStrike" kern="1200" cap="none" spc="0" normalizeH="0" baseline="0" noProof="1" dirty="0">
                <a:solidFill>
                  <a:schemeClr val="tx1"/>
                </a:solidFill>
                <a:cs typeface="微软雅黑" panose="020B0503020204020204" charset="-122"/>
                <a:sym typeface="+mn-ea"/>
              </a:rPr>
              <a:t>利用专门地址端口来实现地址译码（译码电路）</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
        <p:nvSpPr>
          <p:cNvPr id="34818"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4.4  I/O 端口地址译码</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lang="en-US" altLang="x-none" sz="1800" dirty="0">
                <a:latin typeface="+mn-lt"/>
                <a:ea typeface="+mn-ea"/>
                <a:sym typeface="+mn-ea"/>
              </a:rPr>
              <a:t>I/O</a:t>
            </a:r>
            <a:r>
              <a:rPr lang="zh-CN" altLang="en-US" sz="1800" dirty="0">
                <a:latin typeface="+mn-lt"/>
                <a:ea typeface="+mn-ea"/>
                <a:sym typeface="+mn-ea"/>
              </a:rPr>
              <a:t>地址译码的方法</a:t>
            </a:r>
            <a:endParaRPr kumimoji="0" lang="zh-CN" altLang="en-US" sz="18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
        <p:nvSpPr>
          <p:cNvPr id="34818"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sp>
        <p:nvSpPr>
          <p:cNvPr id="35842" name="矩形 19"/>
          <p:cNvSpPr/>
          <p:nvPr>
            <p:custDataLst>
              <p:tags r:id="rId1"/>
            </p:custDataLst>
          </p:nvPr>
        </p:nvSpPr>
        <p:spPr>
          <a:xfrm>
            <a:off x="2444750" y="1141413"/>
            <a:ext cx="863600" cy="106680"/>
          </a:xfrm>
          <a:prstGeom prst="rect">
            <a:avLst/>
          </a:prstGeom>
          <a:noFill/>
          <a:ln w="9525">
            <a:noFill/>
          </a:ln>
        </p:spPr>
        <p:txBody>
          <a:bodyPr anchor="t" anchorCtr="0">
            <a:spAutoFit/>
          </a:bodyPr>
          <a:p>
            <a:r>
              <a:rPr lang="zh-CN" altLang="en-US" sz="100" b="1" dirty="0">
                <a:latin typeface="微软雅黑" panose="020B0503020204020204" charset="-122"/>
                <a:ea typeface="微软雅黑" panose="020B0503020204020204" charset="-122"/>
              </a:rPr>
              <a:t>全译码</a:t>
            </a:r>
            <a:endParaRPr lang="zh-CN" altLang="en-US" sz="100" b="1" dirty="0">
              <a:latin typeface="微软雅黑" panose="020B0503020204020204" charset="-122"/>
              <a:ea typeface="微软雅黑" panose="020B0503020204020204" charset="-122"/>
            </a:endParaRPr>
          </a:p>
        </p:txBody>
      </p:sp>
      <p:grpSp>
        <p:nvGrpSpPr>
          <p:cNvPr id="35843" name="矩形 31"/>
          <p:cNvGrpSpPr/>
          <p:nvPr/>
        </p:nvGrpSpPr>
        <p:grpSpPr>
          <a:xfrm>
            <a:off x="2119313" y="1558925"/>
            <a:ext cx="5718175" cy="520700"/>
            <a:chOff x="0" y="0"/>
            <a:chExt cx="4662" cy="438"/>
          </a:xfrm>
        </p:grpSpPr>
        <p:pic>
          <p:nvPicPr>
            <p:cNvPr id="35844" name="矩形 31"/>
            <p:cNvPicPr/>
            <p:nvPr>
              <p:custDataLst>
                <p:tags r:id="rId2"/>
              </p:custDataLst>
            </p:nvPr>
          </p:nvPicPr>
          <p:blipFill>
            <a:blip r:embed="rId3"/>
            <a:stretch>
              <a:fillRect/>
            </a:stretch>
          </p:blipFill>
          <p:spPr>
            <a:xfrm>
              <a:off x="0" y="0"/>
              <a:ext cx="4662" cy="438"/>
            </a:xfrm>
            <a:prstGeom prst="rect">
              <a:avLst/>
            </a:prstGeom>
            <a:noFill/>
            <a:ln w="9525">
              <a:noFill/>
            </a:ln>
          </p:spPr>
        </p:pic>
        <p:sp>
          <p:nvSpPr>
            <p:cNvPr id="35845" name="文本框 17417"/>
            <p:cNvSpPr txBox="1"/>
            <p:nvPr>
              <p:custDataLst>
                <p:tags r:id="rId4"/>
              </p:custDataLst>
            </p:nvPr>
          </p:nvSpPr>
          <p:spPr>
            <a:xfrm>
              <a:off x="42" y="27"/>
              <a:ext cx="4582" cy="363"/>
            </a:xfrm>
            <a:prstGeom prst="rect">
              <a:avLst/>
            </a:prstGeom>
            <a:noFill/>
            <a:ln w="9525">
              <a:noFill/>
            </a:ln>
          </p:spPr>
          <p:txBody>
            <a:bodyPr anchor="t" anchorCtr="0"/>
            <a:p>
              <a:endParaRPr lang="zh-CN" altLang="en-US" sz="100">
                <a:latin typeface="Calibri" panose="020F0502020204030204" pitchFamily="34" charset="0"/>
                <a:ea typeface="宋体" panose="02010600030101010101" pitchFamily="2" charset="-122"/>
              </a:endParaRPr>
            </a:p>
          </p:txBody>
        </p:sp>
      </p:grpSp>
      <p:pic>
        <p:nvPicPr>
          <p:cNvPr id="35846" name="组合 32"/>
          <p:cNvPicPr/>
          <p:nvPr>
            <p:custDataLst>
              <p:tags r:id="rId5"/>
            </p:custDataLst>
          </p:nvPr>
        </p:nvPicPr>
        <p:blipFill>
          <a:blip r:embed="rId6"/>
          <a:stretch>
            <a:fillRect/>
          </a:stretch>
        </p:blipFill>
        <p:spPr>
          <a:xfrm>
            <a:off x="1679575" y="1198563"/>
            <a:ext cx="1949450" cy="493712"/>
          </a:xfrm>
          <a:prstGeom prst="rect">
            <a:avLst/>
          </a:prstGeom>
          <a:noFill/>
          <a:ln w="9525">
            <a:noFill/>
          </a:ln>
        </p:spPr>
      </p:pic>
      <p:sp>
        <p:nvSpPr>
          <p:cNvPr id="35847" name="TextBox 35"/>
          <p:cNvSpPr txBox="1"/>
          <p:nvPr>
            <p:custDataLst>
              <p:tags r:id="rId7"/>
            </p:custDataLst>
          </p:nvPr>
        </p:nvSpPr>
        <p:spPr>
          <a:xfrm>
            <a:off x="2263775" y="1631950"/>
            <a:ext cx="5130800" cy="368300"/>
          </a:xfrm>
          <a:prstGeom prst="rect">
            <a:avLst/>
          </a:prstGeom>
          <a:noFill/>
          <a:ln w="9525">
            <a:noFill/>
          </a:ln>
        </p:spPr>
        <p:txBody>
          <a:bodyPr anchor="t" anchorCtr="0">
            <a:spAutoFit/>
          </a:bodyPr>
          <a:p>
            <a:r>
              <a:rPr lang="zh-CN" altLang="en-US" dirty="0">
                <a:latin typeface="宋体" panose="02010600030101010101" pitchFamily="2" charset="-122"/>
                <a:ea typeface="宋体" panose="02010600030101010101" pitchFamily="2" charset="-122"/>
              </a:rPr>
              <a:t>所有</a:t>
            </a:r>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地址线全部作为译码电路的输入参加译码。</a:t>
            </a:r>
            <a:endParaRPr lang="zh-CN" altLang="en-US" dirty="0">
              <a:latin typeface="宋体" panose="02010600030101010101" pitchFamily="2" charset="-122"/>
              <a:ea typeface="宋体" panose="02010600030101010101" pitchFamily="2" charset="-122"/>
            </a:endParaRPr>
          </a:p>
        </p:txBody>
      </p:sp>
      <p:grpSp>
        <p:nvGrpSpPr>
          <p:cNvPr id="35848" name="矩形 40"/>
          <p:cNvGrpSpPr/>
          <p:nvPr/>
        </p:nvGrpSpPr>
        <p:grpSpPr>
          <a:xfrm>
            <a:off x="2144713" y="2489200"/>
            <a:ext cx="5692775" cy="763588"/>
            <a:chOff x="0" y="0"/>
            <a:chExt cx="4662" cy="641"/>
          </a:xfrm>
        </p:grpSpPr>
        <p:pic>
          <p:nvPicPr>
            <p:cNvPr id="35849" name="矩形 40"/>
            <p:cNvPicPr/>
            <p:nvPr>
              <p:custDataLst>
                <p:tags r:id="rId8"/>
              </p:custDataLst>
            </p:nvPr>
          </p:nvPicPr>
          <p:blipFill>
            <a:blip r:embed="rId9"/>
            <a:stretch>
              <a:fillRect/>
            </a:stretch>
          </p:blipFill>
          <p:spPr>
            <a:xfrm>
              <a:off x="0" y="0"/>
              <a:ext cx="4662" cy="641"/>
            </a:xfrm>
            <a:prstGeom prst="rect">
              <a:avLst/>
            </a:prstGeom>
            <a:noFill/>
            <a:ln w="9525">
              <a:noFill/>
            </a:ln>
          </p:spPr>
        </p:pic>
        <p:sp>
          <p:nvSpPr>
            <p:cNvPr id="35850" name="文本框 17422"/>
            <p:cNvSpPr txBox="1"/>
            <p:nvPr>
              <p:custDataLst>
                <p:tags r:id="rId10"/>
              </p:custDataLst>
            </p:nvPr>
          </p:nvSpPr>
          <p:spPr>
            <a:xfrm>
              <a:off x="42" y="26"/>
              <a:ext cx="4581" cy="567"/>
            </a:xfrm>
            <a:prstGeom prst="rect">
              <a:avLst/>
            </a:prstGeom>
            <a:noFill/>
            <a:ln w="9525">
              <a:noFill/>
            </a:ln>
          </p:spPr>
          <p:txBody>
            <a:bodyPr anchor="t" anchorCtr="0"/>
            <a:p>
              <a:endParaRPr lang="zh-CN" altLang="en-US" sz="100">
                <a:latin typeface="Calibri" panose="020F0502020204030204" pitchFamily="34" charset="0"/>
                <a:ea typeface="宋体" panose="02010600030101010101" pitchFamily="2" charset="-122"/>
              </a:endParaRPr>
            </a:p>
          </p:txBody>
        </p:sp>
      </p:grpSp>
      <p:sp>
        <p:nvSpPr>
          <p:cNvPr id="35851" name="TextBox 41"/>
          <p:cNvSpPr txBox="1"/>
          <p:nvPr>
            <p:custDataLst>
              <p:tags r:id="rId11"/>
            </p:custDataLst>
          </p:nvPr>
        </p:nvSpPr>
        <p:spPr>
          <a:xfrm>
            <a:off x="2238375" y="2549525"/>
            <a:ext cx="5157788" cy="645160"/>
          </a:xfrm>
          <a:prstGeom prst="rect">
            <a:avLst/>
          </a:prstGeom>
          <a:noFill/>
          <a:ln w="9525">
            <a:noFill/>
          </a:ln>
        </p:spPr>
        <p:txBody>
          <a:bodyPr wrap="square" anchor="t" anchorCtr="0">
            <a:spAutoFit/>
          </a:bodyPr>
          <a:p>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地址线分为高位地址和低位地址分别用来在芯片间寻址和芯片内寻址。</a:t>
            </a:r>
            <a:endParaRPr lang="zh-CN" altLang="en-US" dirty="0">
              <a:latin typeface="宋体" panose="02010600030101010101" pitchFamily="2" charset="-122"/>
              <a:ea typeface="宋体" panose="02010600030101010101" pitchFamily="2" charset="-122"/>
            </a:endParaRPr>
          </a:p>
        </p:txBody>
      </p:sp>
      <p:pic>
        <p:nvPicPr>
          <p:cNvPr id="35852" name="组合 42"/>
          <p:cNvPicPr/>
          <p:nvPr>
            <p:custDataLst>
              <p:tags r:id="rId12"/>
            </p:custDataLst>
          </p:nvPr>
        </p:nvPicPr>
        <p:blipFill>
          <a:blip r:embed="rId13"/>
          <a:stretch>
            <a:fillRect/>
          </a:stretch>
        </p:blipFill>
        <p:spPr>
          <a:xfrm>
            <a:off x="1679575" y="2117725"/>
            <a:ext cx="1944688" cy="493713"/>
          </a:xfrm>
          <a:prstGeom prst="rect">
            <a:avLst/>
          </a:prstGeom>
          <a:noFill/>
          <a:ln w="9525">
            <a:noFill/>
          </a:ln>
        </p:spPr>
      </p:pic>
      <p:grpSp>
        <p:nvGrpSpPr>
          <p:cNvPr id="35853" name="矩形 45"/>
          <p:cNvGrpSpPr/>
          <p:nvPr/>
        </p:nvGrpSpPr>
        <p:grpSpPr>
          <a:xfrm>
            <a:off x="2119313" y="3740150"/>
            <a:ext cx="5668962" cy="712788"/>
            <a:chOff x="0" y="0"/>
            <a:chExt cx="4708" cy="599"/>
          </a:xfrm>
        </p:grpSpPr>
        <p:pic>
          <p:nvPicPr>
            <p:cNvPr id="35854" name="矩形 45"/>
            <p:cNvPicPr/>
            <p:nvPr>
              <p:custDataLst>
                <p:tags r:id="rId14"/>
              </p:custDataLst>
            </p:nvPr>
          </p:nvPicPr>
          <p:blipFill>
            <a:blip r:embed="rId15"/>
            <a:stretch>
              <a:fillRect/>
            </a:stretch>
          </p:blipFill>
          <p:spPr>
            <a:xfrm>
              <a:off x="0" y="0"/>
              <a:ext cx="4708" cy="599"/>
            </a:xfrm>
            <a:prstGeom prst="rect">
              <a:avLst/>
            </a:prstGeom>
            <a:noFill/>
            <a:ln w="9525">
              <a:noFill/>
            </a:ln>
          </p:spPr>
        </p:pic>
        <p:sp>
          <p:nvSpPr>
            <p:cNvPr id="35855" name="文本框 17427"/>
            <p:cNvSpPr txBox="1"/>
            <p:nvPr>
              <p:custDataLst>
                <p:tags r:id="rId16"/>
              </p:custDataLst>
            </p:nvPr>
          </p:nvSpPr>
          <p:spPr>
            <a:xfrm>
              <a:off x="42" y="27"/>
              <a:ext cx="4627" cy="521"/>
            </a:xfrm>
            <a:prstGeom prst="rect">
              <a:avLst/>
            </a:prstGeom>
            <a:noFill/>
            <a:ln w="9525">
              <a:noFill/>
            </a:ln>
          </p:spPr>
          <p:txBody>
            <a:bodyPr anchor="t" anchorCtr="0"/>
            <a:p>
              <a:endParaRPr lang="zh-CN" altLang="en-US" sz="100">
                <a:latin typeface="Calibri" panose="020F0502020204030204" pitchFamily="34" charset="0"/>
                <a:ea typeface="宋体" panose="02010600030101010101" pitchFamily="2" charset="-122"/>
              </a:endParaRPr>
            </a:p>
          </p:txBody>
        </p:sp>
      </p:grpSp>
      <p:sp>
        <p:nvSpPr>
          <p:cNvPr id="35856" name="TextBox 47"/>
          <p:cNvSpPr txBox="1"/>
          <p:nvPr>
            <p:custDataLst>
              <p:tags r:id="rId17"/>
            </p:custDataLst>
          </p:nvPr>
        </p:nvSpPr>
        <p:spPr>
          <a:xfrm>
            <a:off x="2290763" y="3786188"/>
            <a:ext cx="5051425" cy="645160"/>
          </a:xfrm>
          <a:prstGeom prst="rect">
            <a:avLst/>
          </a:prstGeom>
          <a:noFill/>
          <a:ln w="9525">
            <a:noFill/>
          </a:ln>
        </p:spPr>
        <p:txBody>
          <a:bodyPr anchor="t" anchorCtr="0">
            <a:spAutoFit/>
          </a:bodyPr>
          <a:p>
            <a:r>
              <a:rPr lang="zh-CN" altLang="en-US" dirty="0">
                <a:latin typeface="宋体" panose="02010600030101010101" pitchFamily="2" charset="-122"/>
                <a:ea typeface="宋体" panose="02010600030101010101" pitchFamily="2" charset="-122"/>
              </a:rPr>
              <a:t>在部分译码方法的基础上，加上地址开关来改变端口地址。</a:t>
            </a:r>
            <a:endParaRPr lang="zh-CN" altLang="en-US" dirty="0">
              <a:latin typeface="宋体" panose="02010600030101010101" pitchFamily="2" charset="-122"/>
              <a:ea typeface="宋体" panose="02010600030101010101" pitchFamily="2" charset="-122"/>
            </a:endParaRPr>
          </a:p>
        </p:txBody>
      </p:sp>
      <p:pic>
        <p:nvPicPr>
          <p:cNvPr id="35857" name="组合 36"/>
          <p:cNvPicPr/>
          <p:nvPr>
            <p:custDataLst>
              <p:tags r:id="rId18"/>
            </p:custDataLst>
          </p:nvPr>
        </p:nvPicPr>
        <p:blipFill>
          <a:blip r:embed="rId19"/>
          <a:stretch>
            <a:fillRect/>
          </a:stretch>
        </p:blipFill>
        <p:spPr>
          <a:xfrm>
            <a:off x="1679575" y="3332163"/>
            <a:ext cx="1931988" cy="496887"/>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4.4  I/O 端口地址译码</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lang="en-US" altLang="x-none" sz="1800" dirty="0">
                <a:latin typeface="宋体" panose="02010600030101010101" pitchFamily="2" charset="-122"/>
                <a:ea typeface="+mn-ea"/>
                <a:sym typeface="+mn-ea"/>
              </a:rPr>
              <a:t>I/O</a:t>
            </a:r>
            <a:r>
              <a:rPr lang="zh-CN" altLang="en-US" sz="1800" dirty="0">
                <a:latin typeface="宋体" panose="02010600030101010101" pitchFamily="2" charset="-122"/>
                <a:ea typeface="+mn-ea"/>
                <a:sym typeface="+mn-ea"/>
              </a:rPr>
              <a:t>地址译码电路的输入与输出信号线</a:t>
            </a:r>
            <a:endParaRPr kumimoji="0" lang="zh-CN" altLang="en-US" sz="18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pP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
        <p:nvSpPr>
          <p:cNvPr id="36867" name="矩形 8"/>
          <p:cNvSpPr/>
          <p:nvPr>
            <p:custDataLst>
              <p:tags r:id="rId1"/>
            </p:custDataLst>
          </p:nvPr>
        </p:nvSpPr>
        <p:spPr>
          <a:xfrm>
            <a:off x="2701925" y="1435100"/>
            <a:ext cx="863600" cy="106680"/>
          </a:xfrm>
          <a:prstGeom prst="rect">
            <a:avLst/>
          </a:prstGeom>
          <a:noFill/>
          <a:ln w="9525">
            <a:noFill/>
          </a:ln>
        </p:spPr>
        <p:txBody>
          <a:bodyPr anchor="t" anchorCtr="0">
            <a:spAutoFit/>
          </a:bodyPr>
          <a:p>
            <a:r>
              <a:rPr lang="zh-CN" altLang="en-US" sz="100" b="1" dirty="0">
                <a:latin typeface="微软雅黑" panose="020B0503020204020204" charset="-122"/>
                <a:ea typeface="微软雅黑" panose="020B0503020204020204" charset="-122"/>
              </a:rPr>
              <a:t>全译码</a:t>
            </a:r>
            <a:endParaRPr lang="zh-CN" altLang="en-US" sz="100" b="1" dirty="0">
              <a:latin typeface="微软雅黑" panose="020B0503020204020204" charset="-122"/>
              <a:ea typeface="微软雅黑" panose="020B0503020204020204" charset="-122"/>
            </a:endParaRPr>
          </a:p>
        </p:txBody>
      </p:sp>
      <p:grpSp>
        <p:nvGrpSpPr>
          <p:cNvPr id="36868" name="矩形 9"/>
          <p:cNvGrpSpPr/>
          <p:nvPr/>
        </p:nvGrpSpPr>
        <p:grpSpPr>
          <a:xfrm>
            <a:off x="2376488" y="1616075"/>
            <a:ext cx="4360862" cy="471488"/>
            <a:chOff x="0" y="0"/>
            <a:chExt cx="3663" cy="396"/>
          </a:xfrm>
        </p:grpSpPr>
        <p:pic>
          <p:nvPicPr>
            <p:cNvPr id="36869" name="矩形 9"/>
            <p:cNvPicPr/>
            <p:nvPr>
              <p:custDataLst>
                <p:tags r:id="rId2"/>
              </p:custDataLst>
            </p:nvPr>
          </p:nvPicPr>
          <p:blipFill>
            <a:blip r:embed="rId3"/>
            <a:stretch>
              <a:fillRect/>
            </a:stretch>
          </p:blipFill>
          <p:spPr>
            <a:xfrm>
              <a:off x="0" y="0"/>
              <a:ext cx="3663" cy="396"/>
            </a:xfrm>
            <a:prstGeom prst="rect">
              <a:avLst/>
            </a:prstGeom>
            <a:noFill/>
            <a:ln w="9525">
              <a:noFill/>
            </a:ln>
          </p:spPr>
        </p:pic>
        <p:sp>
          <p:nvSpPr>
            <p:cNvPr id="36870" name="文本框 18441"/>
            <p:cNvSpPr txBox="1"/>
            <p:nvPr>
              <p:custDataLst>
                <p:tags r:id="rId4"/>
              </p:custDataLst>
            </p:nvPr>
          </p:nvSpPr>
          <p:spPr>
            <a:xfrm>
              <a:off x="42" y="29"/>
              <a:ext cx="3584" cy="317"/>
            </a:xfrm>
            <a:prstGeom prst="rect">
              <a:avLst/>
            </a:prstGeom>
            <a:noFill/>
            <a:ln w="9525">
              <a:noFill/>
            </a:ln>
          </p:spPr>
          <p:txBody>
            <a:bodyPr anchor="t" anchorCtr="0"/>
            <a:p>
              <a:endParaRPr lang="zh-CN" altLang="en-US" sz="100">
                <a:latin typeface="Calibri" panose="020F0502020204030204" pitchFamily="34" charset="0"/>
                <a:ea typeface="宋体" panose="02010600030101010101" pitchFamily="2" charset="-122"/>
              </a:endParaRPr>
            </a:p>
          </p:txBody>
        </p:sp>
      </p:grpSp>
      <p:pic>
        <p:nvPicPr>
          <p:cNvPr id="36871" name="组合 10"/>
          <p:cNvPicPr/>
          <p:nvPr>
            <p:custDataLst>
              <p:tags r:id="rId5"/>
            </p:custDataLst>
          </p:nvPr>
        </p:nvPicPr>
        <p:blipFill>
          <a:blip r:embed="rId6"/>
          <a:stretch>
            <a:fillRect/>
          </a:stretch>
        </p:blipFill>
        <p:spPr>
          <a:xfrm>
            <a:off x="1924050" y="1243013"/>
            <a:ext cx="1947863" cy="493712"/>
          </a:xfrm>
          <a:prstGeom prst="rect">
            <a:avLst/>
          </a:prstGeom>
          <a:noFill/>
          <a:ln w="9525">
            <a:noFill/>
          </a:ln>
        </p:spPr>
      </p:pic>
      <p:sp>
        <p:nvSpPr>
          <p:cNvPr id="36872" name="TextBox 13"/>
          <p:cNvSpPr txBox="1"/>
          <p:nvPr>
            <p:custDataLst>
              <p:tags r:id="rId7"/>
            </p:custDataLst>
          </p:nvPr>
        </p:nvSpPr>
        <p:spPr>
          <a:xfrm>
            <a:off x="3155950" y="1704975"/>
            <a:ext cx="3538538" cy="368300"/>
          </a:xfrm>
          <a:prstGeom prst="rect">
            <a:avLst/>
          </a:prstGeom>
          <a:noFill/>
          <a:ln w="9525">
            <a:noFill/>
          </a:ln>
        </p:spPr>
        <p:txBody>
          <a:bodyPr anchor="t" anchorCtr="0">
            <a:spAutoFit/>
          </a:bodyPr>
          <a:p>
            <a:r>
              <a:rPr lang="zh-CN" altLang="en-US" dirty="0">
                <a:latin typeface="宋体" panose="02010600030101010101" pitchFamily="2" charset="-122"/>
                <a:ea typeface="宋体" panose="02010600030101010101" pitchFamily="2" charset="-122"/>
              </a:rPr>
              <a:t>包括地址信号和控制信号。</a:t>
            </a:r>
            <a:endParaRPr lang="zh-CN" altLang="en-US" dirty="0">
              <a:latin typeface="宋体" panose="02010600030101010101" pitchFamily="2" charset="-122"/>
              <a:ea typeface="宋体" panose="02010600030101010101" pitchFamily="2" charset="-122"/>
            </a:endParaRPr>
          </a:p>
        </p:txBody>
      </p:sp>
      <p:grpSp>
        <p:nvGrpSpPr>
          <p:cNvPr id="36873" name="矩形 14"/>
          <p:cNvGrpSpPr/>
          <p:nvPr/>
        </p:nvGrpSpPr>
        <p:grpSpPr>
          <a:xfrm>
            <a:off x="2430463" y="2482850"/>
            <a:ext cx="4306887" cy="525463"/>
            <a:chOff x="0" y="0"/>
            <a:chExt cx="3617" cy="442"/>
          </a:xfrm>
        </p:grpSpPr>
        <p:pic>
          <p:nvPicPr>
            <p:cNvPr id="36874" name="矩形 14"/>
            <p:cNvPicPr/>
            <p:nvPr>
              <p:custDataLst>
                <p:tags r:id="rId8"/>
              </p:custDataLst>
            </p:nvPr>
          </p:nvPicPr>
          <p:blipFill>
            <a:blip r:embed="rId9"/>
            <a:stretch>
              <a:fillRect/>
            </a:stretch>
          </p:blipFill>
          <p:spPr>
            <a:xfrm>
              <a:off x="0" y="0"/>
              <a:ext cx="3617" cy="442"/>
            </a:xfrm>
            <a:prstGeom prst="rect">
              <a:avLst/>
            </a:prstGeom>
            <a:noFill/>
            <a:ln w="9525">
              <a:noFill/>
            </a:ln>
          </p:spPr>
        </p:pic>
        <p:sp>
          <p:nvSpPr>
            <p:cNvPr id="36875" name="文本框 18446"/>
            <p:cNvSpPr txBox="1"/>
            <p:nvPr>
              <p:custDataLst>
                <p:tags r:id="rId10"/>
              </p:custDataLst>
            </p:nvPr>
          </p:nvSpPr>
          <p:spPr>
            <a:xfrm>
              <a:off x="42" y="28"/>
              <a:ext cx="3538" cy="363"/>
            </a:xfrm>
            <a:prstGeom prst="rect">
              <a:avLst/>
            </a:prstGeom>
            <a:noFill/>
            <a:ln w="9525">
              <a:noFill/>
            </a:ln>
          </p:spPr>
          <p:txBody>
            <a:bodyPr anchor="t" anchorCtr="0"/>
            <a:p>
              <a:endParaRPr lang="zh-CN" altLang="en-US" sz="100">
                <a:latin typeface="Calibri" panose="020F0502020204030204" pitchFamily="34" charset="0"/>
                <a:ea typeface="宋体" panose="02010600030101010101" pitchFamily="2" charset="-122"/>
              </a:endParaRPr>
            </a:p>
          </p:txBody>
        </p:sp>
      </p:grpSp>
      <p:sp>
        <p:nvSpPr>
          <p:cNvPr id="36876" name="TextBox 15"/>
          <p:cNvSpPr txBox="1"/>
          <p:nvPr>
            <p:custDataLst>
              <p:tags r:id="rId11"/>
            </p:custDataLst>
          </p:nvPr>
        </p:nvSpPr>
        <p:spPr>
          <a:xfrm>
            <a:off x="3182938" y="2597150"/>
            <a:ext cx="3673475" cy="368300"/>
          </a:xfrm>
          <a:prstGeom prst="rect">
            <a:avLst/>
          </a:prstGeom>
          <a:noFill/>
          <a:ln w="9525">
            <a:noFill/>
          </a:ln>
        </p:spPr>
        <p:txBody>
          <a:bodyPr anchor="t" anchorCtr="0">
            <a:spAutoFit/>
          </a:bodyPr>
          <a:p>
            <a:r>
              <a:rPr lang="zh-CN" altLang="en-US" dirty="0">
                <a:latin typeface="宋体" panose="02010600030101010101" pitchFamily="2" charset="-122"/>
                <a:ea typeface="宋体" panose="02010600030101010101" pitchFamily="2" charset="-122"/>
              </a:rPr>
              <a:t>只有一个</a:t>
            </a:r>
            <a:r>
              <a:rPr lang="zh-CN" altLang="en-US" b="1" dirty="0">
                <a:solidFill>
                  <a:srgbClr val="FF0000"/>
                </a:solidFill>
                <a:latin typeface="宋体" panose="02010600030101010101" pitchFamily="2" charset="-122"/>
                <a:ea typeface="宋体" panose="02010600030101010101" pitchFamily="2" charset="-122"/>
              </a:rPr>
              <a:t>端口有效</a:t>
            </a:r>
            <a:r>
              <a:rPr lang="zh-CN" altLang="en-US" dirty="0">
                <a:latin typeface="宋体" panose="02010600030101010101" pitchFamily="2" charset="-122"/>
                <a:ea typeface="宋体" panose="02010600030101010101" pitchFamily="2" charset="-122"/>
              </a:rPr>
              <a:t>信号。</a:t>
            </a:r>
            <a:endParaRPr lang="zh-CN" altLang="en-US" dirty="0">
              <a:latin typeface="宋体" panose="02010600030101010101" pitchFamily="2" charset="-122"/>
              <a:ea typeface="宋体" panose="02010600030101010101" pitchFamily="2" charset="-122"/>
            </a:endParaRPr>
          </a:p>
        </p:txBody>
      </p:sp>
      <p:pic>
        <p:nvPicPr>
          <p:cNvPr id="36877" name="组合 16"/>
          <p:cNvPicPr/>
          <p:nvPr>
            <p:custDataLst>
              <p:tags r:id="rId12"/>
            </p:custDataLst>
          </p:nvPr>
        </p:nvPicPr>
        <p:blipFill>
          <a:blip r:embed="rId13"/>
          <a:stretch>
            <a:fillRect/>
          </a:stretch>
        </p:blipFill>
        <p:spPr>
          <a:xfrm>
            <a:off x="1924050" y="2163763"/>
            <a:ext cx="1943100" cy="492125"/>
          </a:xfrm>
          <a:prstGeom prst="rect">
            <a:avLst/>
          </a:prstGeom>
          <a:noFill/>
          <a:ln w="9525">
            <a:noFill/>
          </a:ln>
        </p:spPr>
      </p:pic>
      <p:sp>
        <p:nvSpPr>
          <p:cNvPr id="36882" name="TextBox 13"/>
          <p:cNvSpPr txBox="1"/>
          <p:nvPr>
            <p:custDataLst>
              <p:tags r:id="rId14"/>
            </p:custDataLst>
          </p:nvPr>
        </p:nvSpPr>
        <p:spPr>
          <a:xfrm>
            <a:off x="1182370" y="3475355"/>
            <a:ext cx="1013460" cy="321945"/>
          </a:xfrm>
          <a:prstGeom prst="rect">
            <a:avLst/>
          </a:prstGeom>
          <a:noFill/>
          <a:ln w="9525">
            <a:noFill/>
          </a:ln>
        </p:spPr>
        <p:txBody>
          <a:bodyPr wrap="square" anchor="t" anchorCtr="0">
            <a:spAutoFit/>
          </a:bodyPr>
          <a:p>
            <a:r>
              <a:rPr lang="zh-CN" altLang="en-US" sz="1500" b="1" dirty="0">
                <a:latin typeface="宋体" panose="02010600030101010101" pitchFamily="2" charset="-122"/>
                <a:ea typeface="宋体" panose="02010600030101010101" pitchFamily="2" charset="-122"/>
              </a:rPr>
              <a:t>端口有效</a:t>
            </a:r>
            <a:endParaRPr lang="zh-CN" altLang="en-US" sz="1500" b="1" dirty="0">
              <a:latin typeface="宋体" panose="02010600030101010101" pitchFamily="2" charset="-122"/>
              <a:ea typeface="宋体" panose="02010600030101010101" pitchFamily="2" charset="-122"/>
            </a:endParaRPr>
          </a:p>
        </p:txBody>
      </p:sp>
      <p:sp>
        <p:nvSpPr>
          <p:cNvPr id="36883" name="TextBox 15"/>
          <p:cNvSpPr txBox="1"/>
          <p:nvPr>
            <p:custDataLst>
              <p:tags r:id="rId15"/>
            </p:custDataLst>
          </p:nvPr>
        </p:nvSpPr>
        <p:spPr>
          <a:xfrm>
            <a:off x="1184275" y="4495800"/>
            <a:ext cx="1040130" cy="321945"/>
          </a:xfrm>
          <a:prstGeom prst="rect">
            <a:avLst/>
          </a:prstGeom>
          <a:noFill/>
          <a:ln w="9525">
            <a:noFill/>
          </a:ln>
        </p:spPr>
        <p:txBody>
          <a:bodyPr wrap="square" anchor="t" anchorCtr="0">
            <a:spAutoFit/>
          </a:bodyPr>
          <a:p>
            <a:r>
              <a:rPr lang="zh-CN" altLang="en-US" sz="1500" b="1" dirty="0">
                <a:latin typeface="宋体" panose="02010600030101010101" pitchFamily="2" charset="-122"/>
                <a:ea typeface="宋体" panose="02010600030101010101" pitchFamily="2" charset="-122"/>
              </a:rPr>
              <a:t>端口无效</a:t>
            </a:r>
            <a:endParaRPr lang="zh-CN" altLang="en-US" sz="1500" b="1" dirty="0">
              <a:latin typeface="宋体" panose="02010600030101010101" pitchFamily="2" charset="-122"/>
              <a:ea typeface="宋体" panose="02010600030101010101" pitchFamily="2" charset="-122"/>
            </a:endParaRPr>
          </a:p>
        </p:txBody>
      </p:sp>
      <p:sp>
        <p:nvSpPr>
          <p:cNvPr id="36884" name="TextBox 16"/>
          <p:cNvSpPr/>
          <p:nvPr>
            <p:custDataLst>
              <p:tags r:id="rId16"/>
            </p:custDataLst>
          </p:nvPr>
        </p:nvSpPr>
        <p:spPr>
          <a:xfrm>
            <a:off x="2332038" y="3367088"/>
            <a:ext cx="5346700" cy="550176"/>
          </a:xfrm>
          <a:prstGeom prst="roundRect">
            <a:avLst>
              <a:gd name="adj" fmla="val 50000"/>
            </a:avLst>
          </a:prstGeom>
          <a:solidFill>
            <a:srgbClr val="5FA7F7"/>
          </a:solidFill>
          <a:ln w="9525">
            <a:noFill/>
          </a:ln>
          <a:effectLst>
            <a:outerShdw dist="23000" dir="5400000" algn="ctr" rotWithShape="0">
              <a:srgbClr val="000000">
                <a:alpha val="32999"/>
              </a:srgbClr>
            </a:outerShdw>
          </a:effectLst>
        </p:spPr>
        <p:txBody>
          <a:bodyPr anchor="t" anchorCtr="0">
            <a:spAutoFit/>
          </a:bodyPr>
          <a:p>
            <a:pPr algn="ctr" defTabSz="1233805">
              <a:lnSpc>
                <a:spcPct val="130000"/>
              </a:lnSpc>
            </a:pPr>
            <a:endParaRPr lang="zh-CN" altLang="en-US" sz="1500" dirty="0">
              <a:solidFill>
                <a:schemeClr val="bg1"/>
              </a:solidFill>
              <a:latin typeface="宋体" panose="02010600030101010101" pitchFamily="2" charset="-122"/>
              <a:ea typeface="宋体" panose="02010600030101010101" pitchFamily="2" charset="-122"/>
            </a:endParaRPr>
          </a:p>
        </p:txBody>
      </p:sp>
      <p:sp>
        <p:nvSpPr>
          <p:cNvPr id="36885" name="TextBox 17"/>
          <p:cNvSpPr txBox="1"/>
          <p:nvPr>
            <p:custDataLst>
              <p:tags r:id="rId17"/>
            </p:custDataLst>
          </p:nvPr>
        </p:nvSpPr>
        <p:spPr>
          <a:xfrm>
            <a:off x="2386013" y="3340100"/>
            <a:ext cx="5103812" cy="553085"/>
          </a:xfrm>
          <a:prstGeom prst="rect">
            <a:avLst/>
          </a:prstGeom>
          <a:noFill/>
          <a:ln w="9525">
            <a:noFill/>
          </a:ln>
        </p:spPr>
        <p:txBody>
          <a:bodyPr anchor="t" anchorCtr="0">
            <a:spAutoFit/>
          </a:bodyPr>
          <a:p>
            <a:r>
              <a:rPr lang="zh-CN" altLang="en-US" sz="1500" dirty="0">
                <a:latin typeface="宋体" panose="02010600030101010101" pitchFamily="2" charset="-122"/>
                <a:ea typeface="宋体" panose="02010600030101010101" pitchFamily="2" charset="-122"/>
              </a:rPr>
              <a:t>选中这个接口电路，其内部的数据线打开，并与系统的数据总线接通，从而打通了接口电路与系统总线的通路。</a:t>
            </a:r>
            <a:endParaRPr lang="zh-CN" altLang="en-US" sz="1500" dirty="0">
              <a:latin typeface="宋体" panose="02010600030101010101" pitchFamily="2" charset="-122"/>
              <a:ea typeface="宋体" panose="02010600030101010101" pitchFamily="2" charset="-122"/>
            </a:endParaRPr>
          </a:p>
        </p:txBody>
      </p:sp>
      <p:sp>
        <p:nvSpPr>
          <p:cNvPr id="36886" name="TextBox 18"/>
          <p:cNvSpPr/>
          <p:nvPr>
            <p:custDataLst>
              <p:tags r:id="rId18"/>
            </p:custDataLst>
          </p:nvPr>
        </p:nvSpPr>
        <p:spPr>
          <a:xfrm>
            <a:off x="2276475" y="4349750"/>
            <a:ext cx="5402263" cy="533090"/>
          </a:xfrm>
          <a:prstGeom prst="roundRect">
            <a:avLst>
              <a:gd name="adj" fmla="val 45972"/>
            </a:avLst>
          </a:prstGeom>
          <a:solidFill>
            <a:srgbClr val="FFF0C2"/>
          </a:solidFill>
          <a:ln w="9525">
            <a:noFill/>
          </a:ln>
          <a:effectLst>
            <a:outerShdw dist="23000" dir="5400000" algn="ctr" rotWithShape="0">
              <a:srgbClr val="000000">
                <a:alpha val="32999"/>
              </a:srgbClr>
            </a:outerShdw>
          </a:effectLst>
        </p:spPr>
        <p:txBody>
          <a:bodyPr anchor="t" anchorCtr="0">
            <a:spAutoFit/>
          </a:bodyPr>
          <a:p>
            <a:pPr algn="ctr" defTabSz="1233805">
              <a:lnSpc>
                <a:spcPct val="130000"/>
              </a:lnSpc>
            </a:pPr>
            <a:endParaRPr lang="zh-CN" altLang="en-US" sz="1500" dirty="0">
              <a:solidFill>
                <a:schemeClr val="bg1"/>
              </a:solidFill>
              <a:latin typeface="宋体" panose="02010600030101010101" pitchFamily="2" charset="-122"/>
              <a:ea typeface="宋体" panose="02010600030101010101" pitchFamily="2" charset="-122"/>
            </a:endParaRPr>
          </a:p>
        </p:txBody>
      </p:sp>
      <p:sp>
        <p:nvSpPr>
          <p:cNvPr id="36887" name="TextBox 19"/>
          <p:cNvSpPr txBox="1"/>
          <p:nvPr>
            <p:custDataLst>
              <p:tags r:id="rId19"/>
            </p:custDataLst>
          </p:nvPr>
        </p:nvSpPr>
        <p:spPr>
          <a:xfrm>
            <a:off x="2359025" y="4313238"/>
            <a:ext cx="5319713" cy="553085"/>
          </a:xfrm>
          <a:prstGeom prst="rect">
            <a:avLst/>
          </a:prstGeom>
          <a:noFill/>
          <a:ln w="9525">
            <a:noFill/>
          </a:ln>
        </p:spPr>
        <p:txBody>
          <a:bodyPr anchor="t" anchorCtr="0">
            <a:spAutoFit/>
          </a:bodyPr>
          <a:p>
            <a:r>
              <a:rPr lang="zh-CN" altLang="en-US" sz="1500" dirty="0">
                <a:latin typeface="宋体" panose="02010600030101010101" pitchFamily="2" charset="-122"/>
                <a:ea typeface="宋体" panose="02010600030101010101" pitchFamily="2" charset="-122"/>
              </a:rPr>
              <a:t>这个接口电路未选中，其内部数据线呈高阻抗，与系统的数据总线隔离开来，从而关闭了接口电路与系统总线的通路。</a:t>
            </a:r>
            <a:endParaRPr lang="zh-CN" altLang="en-US" sz="1500" dirty="0">
              <a:latin typeface="宋体" panose="02010600030101010101" pitchFamily="2" charset="-122"/>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4.5  </a:t>
            </a:r>
            <a:r>
              <a:rPr lang="zh-CN" altLang="en-US">
                <a:sym typeface="+mn-ea"/>
              </a:rPr>
              <a:t>设计I/O端口地址译码电路应注意的问题</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200000"/>
              </a:lnSpc>
              <a:spcBef>
                <a:spcPct val="20000"/>
              </a:spcBef>
              <a:spcAft>
                <a:spcPct val="0"/>
              </a:spcAft>
              <a:buClr>
                <a:srgbClr val="000000"/>
              </a:buClr>
              <a:buSzTx/>
              <a:buFont typeface="Wingdings" panose="05000000000000000000" charset="0"/>
              <a:buChar char="Ø"/>
            </a:pPr>
            <a:r>
              <a:rPr kumimoji="0" lang="zh-CN" altLang="en-US" sz="1800" b="0" i="0" u="none" strike="noStrike" kern="1200" cap="none" spc="0" normalizeH="0" baseline="0" noProof="1" dirty="0">
                <a:solidFill>
                  <a:srgbClr val="000000"/>
                </a:solidFill>
                <a:cs typeface="微软雅黑" panose="020B0503020204020204" charset="-122"/>
                <a:sym typeface="+mn-ea"/>
              </a:rPr>
              <a:t> </a:t>
            </a:r>
            <a:r>
              <a:rPr kumimoji="0" lang="zh-CN" altLang="en-US" sz="1800" b="1" i="0" u="none" strike="noStrike" kern="1200" cap="none" spc="0" normalizeH="0" baseline="0" noProof="1" dirty="0">
                <a:solidFill>
                  <a:srgbClr val="FF0000"/>
                </a:solidFill>
                <a:cs typeface="微软雅黑" panose="020B0503020204020204" charset="-122"/>
                <a:sym typeface="+mn-ea"/>
              </a:rPr>
              <a:t>合理</a:t>
            </a:r>
            <a:r>
              <a:rPr kumimoji="0" lang="zh-CN" altLang="en-US" sz="1800" b="0" i="0" u="none" strike="noStrike" kern="1200" cap="none" spc="0" normalizeH="0" baseline="0" noProof="1" dirty="0">
                <a:solidFill>
                  <a:srgbClr val="000000"/>
                </a:solidFill>
                <a:cs typeface="微软雅黑" panose="020B0503020204020204" charset="-122"/>
                <a:sym typeface="+mn-ea"/>
              </a:rPr>
              <a:t>选用</a:t>
            </a:r>
            <a:r>
              <a:rPr kumimoji="0" lang="en-US" altLang="zh-CN" sz="1800" b="0" i="0" u="none" strike="noStrike" kern="1200" cap="none" spc="0" normalizeH="0" baseline="0" noProof="1" dirty="0">
                <a:solidFill>
                  <a:srgbClr val="000000"/>
                </a:solidFill>
                <a:cs typeface="微软雅黑" panose="020B0503020204020204" charset="-122"/>
                <a:sym typeface="+mn-ea"/>
              </a:rPr>
              <a:t>I/O</a:t>
            </a:r>
            <a:r>
              <a:rPr kumimoji="0" lang="zh-CN" altLang="en-US" sz="1800" b="0" i="0" u="none" strike="noStrike" kern="1200" cap="none" spc="0" normalizeH="0" baseline="0" noProof="1" dirty="0">
                <a:solidFill>
                  <a:srgbClr val="000000"/>
                </a:solidFill>
                <a:cs typeface="微软雅黑" panose="020B0503020204020204" charset="-122"/>
                <a:sym typeface="+mn-ea"/>
              </a:rPr>
              <a:t>端口地址范围</a:t>
            </a:r>
            <a:endParaRPr kumimoji="0" lang="zh-CN" altLang="en-US" sz="1800" b="0" i="0" u="none" strike="noStrike" kern="1200" cap="none" spc="0" normalizeH="0" baseline="0" noProof="1" dirty="0">
              <a:solidFill>
                <a:srgbClr val="000000"/>
              </a:solidFill>
              <a:cs typeface="微软雅黑" panose="020B0503020204020204" charset="-122"/>
              <a:sym typeface="+mn-ea"/>
            </a:endParaRPr>
          </a:p>
          <a:p>
            <a:pPr marL="0" marR="0" lvl="0" indent="0" algn="l" defTabSz="914400" rtl="0" eaLnBrk="1" fontAlgn="base" latinLnBrk="0" hangingPunct="1">
              <a:lnSpc>
                <a:spcPct val="200000"/>
              </a:lnSpc>
              <a:spcBef>
                <a:spcPct val="20000"/>
              </a:spcBef>
              <a:spcAft>
                <a:spcPct val="0"/>
              </a:spcAft>
              <a:buClr>
                <a:srgbClr val="000000"/>
              </a:buClr>
              <a:buSzTx/>
              <a:buFont typeface="Wingdings" panose="05000000000000000000" charset="0"/>
              <a:buChar char="Ø"/>
            </a:pPr>
            <a:r>
              <a:rPr kumimoji="0" lang="zh-CN" altLang="en-US" sz="1800" b="0" i="0" u="none" strike="noStrike" kern="1200" cap="none" spc="0" normalizeH="0" baseline="0" noProof="1" dirty="0">
                <a:solidFill>
                  <a:srgbClr val="000000"/>
                </a:solidFill>
                <a:cs typeface="微软雅黑" panose="020B0503020204020204" charset="-122"/>
                <a:sym typeface="+mn-ea"/>
              </a:rPr>
              <a:t> </a:t>
            </a:r>
            <a:r>
              <a:rPr kumimoji="0" lang="zh-CN" altLang="en-US" sz="1800" b="1" i="0" u="none" strike="noStrike" kern="1200" cap="none" spc="0" normalizeH="0" baseline="0" noProof="1" dirty="0">
                <a:solidFill>
                  <a:srgbClr val="FF0000"/>
                </a:solidFill>
                <a:cs typeface="微软雅黑" panose="020B0503020204020204" charset="-122"/>
                <a:sym typeface="+mn-ea"/>
              </a:rPr>
              <a:t>正确</a:t>
            </a:r>
            <a:r>
              <a:rPr kumimoji="0" lang="zh-CN" altLang="en-US" sz="1800" b="0" i="0" u="none" strike="noStrike" kern="1200" cap="none" spc="0" normalizeH="0" baseline="0" noProof="1" dirty="0">
                <a:solidFill>
                  <a:srgbClr val="000000"/>
                </a:solidFill>
                <a:cs typeface="微软雅黑" panose="020B0503020204020204" charset="-122"/>
                <a:sym typeface="+mn-ea"/>
              </a:rPr>
              <a:t>选用</a:t>
            </a:r>
            <a:r>
              <a:rPr kumimoji="0" lang="en-US" altLang="zh-CN" sz="1800" b="0" i="0" u="none" strike="noStrike" kern="1200" cap="none" spc="0" normalizeH="0" baseline="0" noProof="1" dirty="0">
                <a:solidFill>
                  <a:srgbClr val="000000"/>
                </a:solidFill>
                <a:cs typeface="微软雅黑" panose="020B0503020204020204" charset="-122"/>
                <a:sym typeface="+mn-ea"/>
              </a:rPr>
              <a:t>I/O</a:t>
            </a:r>
            <a:r>
              <a:rPr kumimoji="0" lang="zh-CN" altLang="en-US" sz="1800" b="0" i="0" u="none" strike="noStrike" kern="1200" cap="none" spc="0" normalizeH="0" baseline="0" noProof="1" dirty="0">
                <a:solidFill>
                  <a:srgbClr val="000000"/>
                </a:solidFill>
                <a:cs typeface="微软雅黑" panose="020B0503020204020204" charset="-122"/>
                <a:sym typeface="+mn-ea"/>
              </a:rPr>
              <a:t>地址译码方法</a:t>
            </a:r>
            <a:endParaRPr kumimoji="0" lang="zh-CN" altLang="en-US" sz="1800" b="0" i="0" u="none" strike="noStrike" kern="1200" cap="none" spc="0" normalizeH="0" baseline="0" noProof="1" dirty="0">
              <a:solidFill>
                <a:srgbClr val="000000"/>
              </a:solidFill>
              <a:cs typeface="微软雅黑" panose="020B0503020204020204" charset="-122"/>
              <a:sym typeface="+mn-ea"/>
            </a:endParaRPr>
          </a:p>
          <a:p>
            <a:pPr marL="0" marR="0" lvl="0" indent="0" algn="l" defTabSz="914400" rtl="0" eaLnBrk="1" fontAlgn="base" latinLnBrk="0" hangingPunct="1">
              <a:lnSpc>
                <a:spcPct val="200000"/>
              </a:lnSpc>
              <a:spcBef>
                <a:spcPct val="20000"/>
              </a:spcBef>
              <a:spcAft>
                <a:spcPct val="0"/>
              </a:spcAft>
              <a:buClr>
                <a:srgbClr val="000000"/>
              </a:buClr>
              <a:buSzTx/>
              <a:buFont typeface="Wingdings" panose="05000000000000000000" charset="0"/>
              <a:buChar char="Ø"/>
            </a:pPr>
            <a:r>
              <a:rPr kumimoji="0" lang="zh-CN" altLang="en-US" sz="1800" b="0" i="0" u="none" strike="noStrike" kern="1200" cap="none" spc="0" normalizeH="0" baseline="0" noProof="1" dirty="0">
                <a:solidFill>
                  <a:srgbClr val="000000"/>
                </a:solidFill>
                <a:cs typeface="微软雅黑" panose="020B0503020204020204" charset="-122"/>
                <a:sym typeface="+mn-ea"/>
              </a:rPr>
              <a:t> </a:t>
            </a:r>
            <a:r>
              <a:rPr kumimoji="0" lang="zh-CN" altLang="en-US" sz="1800" b="1" i="0" u="none" strike="noStrike" kern="1200" cap="none" spc="0" normalizeH="0" baseline="0" noProof="1" dirty="0">
                <a:solidFill>
                  <a:srgbClr val="FF0000"/>
                </a:solidFill>
                <a:cs typeface="微软雅黑" panose="020B0503020204020204" charset="-122"/>
                <a:sym typeface="+mn-ea"/>
              </a:rPr>
              <a:t>灵活</a:t>
            </a:r>
            <a:r>
              <a:rPr kumimoji="0" lang="zh-CN" altLang="en-US" sz="1800" b="0" i="0" u="none" strike="noStrike" kern="1200" cap="none" spc="0" normalizeH="0" baseline="0" noProof="1" dirty="0">
                <a:solidFill>
                  <a:srgbClr val="000000"/>
                </a:solidFill>
                <a:cs typeface="微软雅黑" panose="020B0503020204020204" charset="-122"/>
                <a:sym typeface="+mn-ea"/>
              </a:rPr>
              <a:t>选用</a:t>
            </a:r>
            <a:r>
              <a:rPr kumimoji="0" lang="en-US" altLang="zh-CN" sz="1800" b="0" i="0" u="none" strike="noStrike" kern="1200" cap="none" spc="0" normalizeH="0" baseline="0" noProof="1" dirty="0">
                <a:solidFill>
                  <a:srgbClr val="000000"/>
                </a:solidFill>
                <a:cs typeface="微软雅黑" panose="020B0503020204020204" charset="-122"/>
                <a:sym typeface="+mn-ea"/>
              </a:rPr>
              <a:t>I/O</a:t>
            </a:r>
            <a:r>
              <a:rPr kumimoji="0" lang="zh-CN" altLang="en-US" sz="1800" b="0" i="0" u="none" strike="noStrike" kern="1200" cap="none" spc="0" normalizeH="0" baseline="0" noProof="1" dirty="0">
                <a:solidFill>
                  <a:srgbClr val="000000"/>
                </a:solidFill>
                <a:cs typeface="微软雅黑" panose="020B0503020204020204" charset="-122"/>
                <a:sym typeface="+mn-ea"/>
              </a:rPr>
              <a:t>地址译码电路</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7890"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4.6  </a:t>
            </a:r>
            <a:r>
              <a:rPr lang="zh-CN" altLang="en-US">
                <a:sym typeface="+mn-ea"/>
              </a:rPr>
              <a:t>I/O端口地址译码电路举例</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 </a:t>
            </a:r>
            <a:r>
              <a:rPr kumimoji="0" lang="zh-CN" altLang="en-US" sz="1800" b="0" i="0" u="none" strike="noStrike" kern="1200" cap="none" spc="0" normalizeH="0" baseline="0" noProof="1">
                <a:solidFill>
                  <a:schemeClr val="tx1"/>
                </a:solidFill>
                <a:cs typeface="微软雅黑" panose="020B0503020204020204" charset="-122"/>
                <a:sym typeface="+mn-ea"/>
              </a:rPr>
              <a:t>固定式单端口地址译码电路（全译码、门电路）</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891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pic>
        <p:nvPicPr>
          <p:cNvPr id="38918" name="图片 -2147482549" descr="0301"/>
          <p:cNvPicPr>
            <a:picLocks noChangeAspect="1"/>
          </p:cNvPicPr>
          <p:nvPr/>
        </p:nvPicPr>
        <p:blipFill>
          <a:blip r:embed="rId1"/>
          <a:stretch>
            <a:fillRect/>
          </a:stretch>
        </p:blipFill>
        <p:spPr>
          <a:xfrm>
            <a:off x="1547178" y="1491615"/>
            <a:ext cx="6113462" cy="27479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additive="base">
                                        <p:cTn id="7" dur="500" fill="hold"/>
                                        <p:tgtEl>
                                          <p:spTgt spid="38918"/>
                                        </p:tgtEl>
                                        <p:attrNameLst>
                                          <p:attrName>ppt_x</p:attrName>
                                        </p:attrNameLst>
                                      </p:cBhvr>
                                      <p:tavLst>
                                        <p:tav tm="0">
                                          <p:val>
                                            <p:strVal val="#ppt_x"/>
                                          </p:val>
                                        </p:tav>
                                        <p:tav tm="100000">
                                          <p:val>
                                            <p:strVal val="#ppt_x"/>
                                          </p:val>
                                        </p:tav>
                                      </p:tavLst>
                                    </p:anim>
                                    <p:anim calcmode="lin" valueType="num">
                                      <p:cBhvr additive="base">
                                        <p:cTn id="8"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4.6  </a:t>
            </a:r>
            <a:r>
              <a:rPr lang="zh-CN" altLang="en-US">
                <a:sym typeface="+mn-ea"/>
              </a:rPr>
              <a:t>I/O端口地址译码电路举例</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 </a:t>
            </a:r>
            <a:r>
              <a:rPr lang="zh-CN" altLang="en-US" sz="1800" dirty="0">
                <a:latin typeface="+mn-lt"/>
                <a:ea typeface="+mn-ea"/>
                <a:sym typeface="+mn-ea"/>
              </a:rPr>
              <a:t>固定式多</a:t>
            </a:r>
            <a:r>
              <a:rPr lang="en-US" altLang="x-none" sz="1800" dirty="0">
                <a:latin typeface="+mn-lt"/>
                <a:ea typeface="+mn-ea"/>
                <a:sym typeface="+mn-ea"/>
              </a:rPr>
              <a:t>端口地址译码电路</a:t>
            </a:r>
            <a:r>
              <a:rPr lang="zh-CN" altLang="en-US" sz="1800" dirty="0">
                <a:latin typeface="+mn-lt"/>
                <a:ea typeface="+mn-ea"/>
                <a:sym typeface="+mn-ea"/>
              </a:rPr>
              <a:t>（部分译码，门电路</a:t>
            </a:r>
            <a:r>
              <a:rPr kumimoji="0" lang="zh-CN" altLang="en-US" sz="1800" b="0" i="0" u="none" strike="noStrike" kern="1200" cap="none" spc="0" normalizeH="0" baseline="0" noProof="1">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891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pic>
        <p:nvPicPr>
          <p:cNvPr id="39942" name="图片 10" descr="0302"/>
          <p:cNvPicPr>
            <a:picLocks noChangeAspect="1"/>
          </p:cNvPicPr>
          <p:nvPr/>
        </p:nvPicPr>
        <p:blipFill>
          <a:blip r:embed="rId1"/>
          <a:stretch>
            <a:fillRect/>
          </a:stretch>
        </p:blipFill>
        <p:spPr>
          <a:xfrm>
            <a:off x="1979613" y="1563370"/>
            <a:ext cx="5056187" cy="26590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additive="base">
                                        <p:cTn id="7" dur="500" fill="hold"/>
                                        <p:tgtEl>
                                          <p:spTgt spid="39942"/>
                                        </p:tgtEl>
                                        <p:attrNameLst>
                                          <p:attrName>ppt_x</p:attrName>
                                        </p:attrNameLst>
                                      </p:cBhvr>
                                      <p:tavLst>
                                        <p:tav tm="0">
                                          <p:val>
                                            <p:strVal val="#ppt_x"/>
                                          </p:val>
                                        </p:tav>
                                        <p:tav tm="100000">
                                          <p:val>
                                            <p:strVal val="#ppt_x"/>
                                          </p:val>
                                        </p:tav>
                                      </p:tavLst>
                                    </p:anim>
                                    <p:anim calcmode="lin" valueType="num">
                                      <p:cBhvr additive="base">
                                        <p:cTn id="8"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4.6  </a:t>
            </a:r>
            <a:r>
              <a:rPr lang="zh-CN" altLang="en-US">
                <a:sym typeface="+mn-ea"/>
              </a:rPr>
              <a:t>I/O端口地址译码电路举例</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 </a:t>
            </a:r>
            <a:r>
              <a:rPr lang="en-US" altLang="x-none" sz="1800" dirty="0">
                <a:latin typeface="+mn-lt"/>
                <a:ea typeface="+mn-ea"/>
                <a:sym typeface="+mn-ea"/>
              </a:rPr>
              <a:t>开关式I/O端口地址的译码电路</a:t>
            </a:r>
            <a:r>
              <a:rPr lang="zh-CN" altLang="en-US" sz="1800" dirty="0">
                <a:latin typeface="+mn-lt"/>
                <a:ea typeface="+mn-ea"/>
                <a:sym typeface="+mn-ea"/>
              </a:rPr>
              <a:t>（部分译码，门电路</a:t>
            </a:r>
            <a:r>
              <a:rPr kumimoji="0" lang="zh-CN" altLang="en-US" sz="1800" b="0" i="0" u="none" strike="noStrike" kern="1200" cap="none" spc="0" normalizeH="0" baseline="0" noProof="1">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891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pic>
        <p:nvPicPr>
          <p:cNvPr id="40966" name="Picture 10" descr="J303"/>
          <p:cNvPicPr>
            <a:picLocks noChangeAspect="1"/>
          </p:cNvPicPr>
          <p:nvPr/>
        </p:nvPicPr>
        <p:blipFill>
          <a:blip r:embed="rId1"/>
          <a:stretch>
            <a:fillRect/>
          </a:stretch>
        </p:blipFill>
        <p:spPr>
          <a:xfrm>
            <a:off x="2236788" y="1563370"/>
            <a:ext cx="4143375" cy="2657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ppt_x"/>
                                          </p:val>
                                        </p:tav>
                                        <p:tav tm="100000">
                                          <p:val>
                                            <p:strVal val="#ppt_x"/>
                                          </p:val>
                                        </p:tav>
                                      </p:tavLst>
                                    </p:anim>
                                    <p:anim calcmode="lin" valueType="num">
                                      <p:cBhvr additive="base">
                                        <p:cTn id="8"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dirty="0">
                <a:sym typeface="+mn-ea"/>
              </a:rPr>
              <a:t>问题</a:t>
            </a:r>
            <a:endParaRPr lang="zh-CN" altLang="en-US"/>
          </a:p>
        </p:txBody>
      </p:sp>
      <p:pic>
        <p:nvPicPr>
          <p:cNvPr id="3" name="图片 2"/>
          <p:cNvPicPr>
            <a:picLocks noChangeAspect="1"/>
          </p:cNvPicPr>
          <p:nvPr/>
        </p:nvPicPr>
        <p:blipFill>
          <a:blip r:embed="rId1"/>
          <a:stretch>
            <a:fillRect/>
          </a:stretch>
        </p:blipFill>
        <p:spPr>
          <a:xfrm>
            <a:off x="365760" y="771525"/>
            <a:ext cx="932815" cy="927100"/>
          </a:xfrm>
          <a:prstGeom prst="rect">
            <a:avLst/>
          </a:prstGeom>
        </p:spPr>
      </p:pic>
      <p:pic>
        <p:nvPicPr>
          <p:cNvPr id="4" name="图片 3"/>
          <p:cNvPicPr>
            <a:picLocks noChangeAspect="1"/>
          </p:cNvPicPr>
          <p:nvPr/>
        </p:nvPicPr>
        <p:blipFill>
          <a:blip r:embed="rId2"/>
          <a:stretch>
            <a:fillRect/>
          </a:stretch>
        </p:blipFill>
        <p:spPr>
          <a:xfrm>
            <a:off x="7451725" y="4156075"/>
            <a:ext cx="937895" cy="662940"/>
          </a:xfrm>
          <a:prstGeom prst="rect">
            <a:avLst/>
          </a:prstGeom>
        </p:spPr>
      </p:pic>
      <p:pic>
        <p:nvPicPr>
          <p:cNvPr id="36869" name="图片 3"/>
          <p:cNvPicPr>
            <a:picLocks noChangeAspect="1"/>
          </p:cNvPicPr>
          <p:nvPr/>
        </p:nvPicPr>
        <p:blipFill>
          <a:blip r:embed="rId3"/>
          <a:stretch>
            <a:fillRect/>
          </a:stretch>
        </p:blipFill>
        <p:spPr>
          <a:xfrm>
            <a:off x="1675765" y="770890"/>
            <a:ext cx="5421630" cy="3876675"/>
          </a:xfrm>
          <a:prstGeom prst="rect">
            <a:avLst/>
          </a:prstGeom>
          <a:solidFill>
            <a:schemeClr val="bg1"/>
          </a:solidFill>
          <a:ln w="9525">
            <a:noFill/>
          </a:ln>
        </p:spPr>
      </p:pic>
      <p:pic>
        <p:nvPicPr>
          <p:cNvPr id="7" name="图片 6"/>
          <p:cNvPicPr>
            <a:picLocks noChangeAspect="1"/>
          </p:cNvPicPr>
          <p:nvPr/>
        </p:nvPicPr>
        <p:blipFill>
          <a:blip r:embed="rId4"/>
          <a:stretch>
            <a:fillRect/>
          </a:stretch>
        </p:blipFill>
        <p:spPr>
          <a:xfrm>
            <a:off x="7451725" y="771525"/>
            <a:ext cx="938530" cy="1971675"/>
          </a:xfrm>
          <a:prstGeom prst="rect">
            <a:avLst/>
          </a:prstGeom>
        </p:spPr>
      </p:pic>
      <p:graphicFrame>
        <p:nvGraphicFramePr>
          <p:cNvPr id="8" name="对象 7"/>
          <p:cNvGraphicFramePr>
            <a:graphicFrameLocks noChangeAspect="1"/>
          </p:cNvGraphicFramePr>
          <p:nvPr/>
        </p:nvGraphicFramePr>
        <p:xfrm>
          <a:off x="7453630" y="2854960"/>
          <a:ext cx="1602105" cy="1146175"/>
        </p:xfrm>
        <a:graphic>
          <a:graphicData uri="http://schemas.openxmlformats.org/presentationml/2006/ole">
            <mc:AlternateContent xmlns:mc="http://schemas.openxmlformats.org/markup-compatibility/2006">
              <mc:Choice xmlns:v="urn:schemas-microsoft-com:vml" Requires="v">
                <p:oleObj spid="_x0000_s9" name="" r:id="rId5" imgW="7283450" imgH="5207000" progId="Paint.Picture">
                  <p:embed/>
                </p:oleObj>
              </mc:Choice>
              <mc:Fallback>
                <p:oleObj name="" r:id="rId5" imgW="7283450" imgH="5207000" progId="Paint.Picture">
                  <p:embed/>
                  <p:pic>
                    <p:nvPicPr>
                      <p:cNvPr id="0" name="图片 8"/>
                      <p:cNvPicPr/>
                      <p:nvPr/>
                    </p:nvPicPr>
                    <p:blipFill>
                      <a:blip r:embed="rId6"/>
                      <a:stretch>
                        <a:fillRect/>
                      </a:stretch>
                    </p:blipFill>
                    <p:spPr>
                      <a:xfrm>
                        <a:off x="7453630" y="2854960"/>
                        <a:ext cx="1602105" cy="114617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ppt_x"/>
                                          </p:val>
                                        </p:tav>
                                        <p:tav tm="100000">
                                          <p:val>
                                            <p:strVal val="#ppt_x"/>
                                          </p:val>
                                        </p:tav>
                                      </p:tavLst>
                                    </p:anim>
                                    <p:anim calcmode="lin" valueType="num">
                                      <p:cBhvr additive="base">
                                        <p:cTn id="8"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4.6  </a:t>
            </a:r>
            <a:r>
              <a:rPr lang="zh-CN" altLang="en-US">
                <a:sym typeface="+mn-ea"/>
              </a:rPr>
              <a:t>I/O端口地址译码电路举例</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 </a:t>
            </a:r>
            <a:r>
              <a:rPr lang="zh-CN" altLang="en-US" sz="1800" dirty="0">
                <a:latin typeface="+mn-lt"/>
                <a:ea typeface="+mn-ea"/>
                <a:sym typeface="+mn-ea"/>
              </a:rPr>
              <a:t>可编程端口地址译码电路（部分译码，</a:t>
            </a:r>
            <a:r>
              <a:rPr lang="en-US" altLang="zh-CN" sz="1800" dirty="0">
                <a:latin typeface="+mn-lt"/>
                <a:ea typeface="+mn-ea"/>
                <a:sym typeface="+mn-ea"/>
              </a:rPr>
              <a:t>PLC</a:t>
            </a:r>
            <a:r>
              <a:rPr kumimoji="0" lang="zh-CN" altLang="en-US" sz="1800" b="0" i="0" u="none" strike="noStrike" kern="1200" cap="none" spc="0" normalizeH="0" baseline="0" noProof="1">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891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pic>
        <p:nvPicPr>
          <p:cNvPr id="41990" name="Picture 12" descr="6-5"/>
          <p:cNvPicPr>
            <a:picLocks noChangeAspect="1"/>
          </p:cNvPicPr>
          <p:nvPr/>
        </p:nvPicPr>
        <p:blipFill>
          <a:blip r:embed="rId1"/>
          <a:stretch>
            <a:fillRect/>
          </a:stretch>
        </p:blipFill>
        <p:spPr>
          <a:xfrm>
            <a:off x="2411413" y="1491298"/>
            <a:ext cx="4194175" cy="23272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additive="base">
                                        <p:cTn id="7" dur="500" fill="hold"/>
                                        <p:tgtEl>
                                          <p:spTgt spid="41990"/>
                                        </p:tgtEl>
                                        <p:attrNameLst>
                                          <p:attrName>ppt_x</p:attrName>
                                        </p:attrNameLst>
                                      </p:cBhvr>
                                      <p:tavLst>
                                        <p:tav tm="0">
                                          <p:val>
                                            <p:strVal val="#ppt_x"/>
                                          </p:val>
                                        </p:tav>
                                        <p:tav tm="100000">
                                          <p:val>
                                            <p:strVal val="#ppt_x"/>
                                          </p:val>
                                        </p:tav>
                                      </p:tavLst>
                                    </p:anim>
                                    <p:anim calcmode="lin" valueType="num">
                                      <p:cBhvr additive="base">
                                        <p:cTn id="8" dur="500" fill="hold"/>
                                        <p:tgtEl>
                                          <p:spTgt spid="4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4.6  </a:t>
            </a:r>
            <a:r>
              <a:rPr lang="zh-CN" altLang="en-US">
                <a:sym typeface="+mn-ea"/>
              </a:rPr>
              <a:t>I/O端口地址译码电路举例</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 </a:t>
            </a:r>
            <a:r>
              <a:rPr lang="zh-CN" altLang="en-US" sz="1800" dirty="0">
                <a:latin typeface="+mn-lt"/>
                <a:ea typeface="+mn-ea"/>
                <a:sym typeface="+mn-ea"/>
              </a:rPr>
              <a:t>固定端口地址译码（</a:t>
            </a:r>
            <a:r>
              <a:rPr lang="zh-CN" altLang="en-US" sz="1800" dirty="0">
                <a:latin typeface="+mn-lt"/>
                <a:ea typeface="+mn-ea"/>
                <a:sym typeface="+mn-ea"/>
              </a:rPr>
              <a:t>部分译码，</a:t>
            </a:r>
            <a:r>
              <a:rPr lang="en-US" altLang="zh-CN" sz="1800" dirty="0">
                <a:latin typeface="+mn-lt"/>
                <a:ea typeface="+mn-ea"/>
                <a:sym typeface="+mn-ea"/>
              </a:rPr>
              <a:t>FPGA</a:t>
            </a:r>
            <a:r>
              <a:rPr kumimoji="0" lang="zh-CN" altLang="en-US" sz="1800" b="0" i="0" u="none" strike="noStrike" kern="1200" cap="none" spc="0" normalizeH="0" baseline="0" noProof="1">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891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pic>
        <p:nvPicPr>
          <p:cNvPr id="43014" name="图片 5"/>
          <p:cNvPicPr>
            <a:picLocks noChangeAspect="1"/>
          </p:cNvPicPr>
          <p:nvPr/>
        </p:nvPicPr>
        <p:blipFill>
          <a:blip r:embed="rId1"/>
          <a:stretch>
            <a:fillRect/>
          </a:stretch>
        </p:blipFill>
        <p:spPr>
          <a:xfrm>
            <a:off x="683895" y="1347470"/>
            <a:ext cx="7093585" cy="2893695"/>
          </a:xfrm>
          <a:prstGeom prst="rect">
            <a:avLst/>
          </a:prstGeom>
          <a:noFill/>
          <a:ln w="9525">
            <a:noFill/>
          </a:ln>
        </p:spPr>
      </p:pic>
      <p:pic>
        <p:nvPicPr>
          <p:cNvPr id="43015" name="图片 7"/>
          <p:cNvPicPr>
            <a:picLocks noChangeAspect="1"/>
          </p:cNvPicPr>
          <p:nvPr/>
        </p:nvPicPr>
        <p:blipFill>
          <a:blip r:embed="rId2"/>
          <a:stretch>
            <a:fillRect/>
          </a:stretch>
        </p:blipFill>
        <p:spPr>
          <a:xfrm>
            <a:off x="4283710" y="1635443"/>
            <a:ext cx="4694238" cy="693737"/>
          </a:xfrm>
          <a:prstGeom prst="rect">
            <a:avLst/>
          </a:prstGeom>
          <a:noFill/>
          <a:ln w="9525">
            <a:noFill/>
          </a:ln>
        </p:spPr>
      </p:pic>
      <p:pic>
        <p:nvPicPr>
          <p:cNvPr id="43016" name="图片 8"/>
          <p:cNvPicPr>
            <a:picLocks noChangeAspect="1"/>
          </p:cNvPicPr>
          <p:nvPr/>
        </p:nvPicPr>
        <p:blipFill>
          <a:blip r:embed="rId3"/>
          <a:stretch>
            <a:fillRect/>
          </a:stretch>
        </p:blipFill>
        <p:spPr>
          <a:xfrm>
            <a:off x="4283710" y="1347153"/>
            <a:ext cx="3449638" cy="2492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additive="base">
                                        <p:cTn id="7" dur="500" fill="hold"/>
                                        <p:tgtEl>
                                          <p:spTgt spid="43014"/>
                                        </p:tgtEl>
                                        <p:attrNameLst>
                                          <p:attrName>ppt_x</p:attrName>
                                        </p:attrNameLst>
                                      </p:cBhvr>
                                      <p:tavLst>
                                        <p:tav tm="0">
                                          <p:val>
                                            <p:strVal val="#ppt_x"/>
                                          </p:val>
                                        </p:tav>
                                        <p:tav tm="100000">
                                          <p:val>
                                            <p:strVal val="#ppt_x"/>
                                          </p:val>
                                        </p:tav>
                                      </p:tavLst>
                                    </p:anim>
                                    <p:anim calcmode="lin" valueType="num">
                                      <p:cBhvr additive="base">
                                        <p:cTn id="8"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 calcmode="lin" valueType="num">
                                      <p:cBhvr additive="base">
                                        <p:cTn id="13" dur="500" fill="hold"/>
                                        <p:tgtEl>
                                          <p:spTgt spid="43016"/>
                                        </p:tgtEl>
                                        <p:attrNameLst>
                                          <p:attrName>ppt_x</p:attrName>
                                        </p:attrNameLst>
                                      </p:cBhvr>
                                      <p:tavLst>
                                        <p:tav tm="0">
                                          <p:val>
                                            <p:strVal val="#ppt_x"/>
                                          </p:val>
                                        </p:tav>
                                        <p:tav tm="100000">
                                          <p:val>
                                            <p:strVal val="#ppt_x"/>
                                          </p:val>
                                        </p:tav>
                                      </p:tavLst>
                                    </p:anim>
                                    <p:anim calcmode="lin" valueType="num">
                                      <p:cBhvr additive="base">
                                        <p:cTn id="14" dur="500" fill="hold"/>
                                        <p:tgtEl>
                                          <p:spTgt spid="4301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015"/>
                                        </p:tgtEl>
                                        <p:attrNameLst>
                                          <p:attrName>style.visibility</p:attrName>
                                        </p:attrNameLst>
                                      </p:cBhvr>
                                      <p:to>
                                        <p:strVal val="visible"/>
                                      </p:to>
                                    </p:set>
                                    <p:anim calcmode="lin" valueType="num">
                                      <p:cBhvr additive="base">
                                        <p:cTn id="17" dur="500" fill="hold"/>
                                        <p:tgtEl>
                                          <p:spTgt spid="43015"/>
                                        </p:tgtEl>
                                        <p:attrNameLst>
                                          <p:attrName>ppt_x</p:attrName>
                                        </p:attrNameLst>
                                      </p:cBhvr>
                                      <p:tavLst>
                                        <p:tav tm="0">
                                          <p:val>
                                            <p:strVal val="#ppt_x"/>
                                          </p:val>
                                        </p:tav>
                                        <p:tav tm="100000">
                                          <p:val>
                                            <p:strVal val="#ppt_x"/>
                                          </p:val>
                                        </p:tav>
                                      </p:tavLst>
                                    </p:anim>
                                    <p:anim calcmode="lin" valueType="num">
                                      <p:cBhvr additive="base">
                                        <p:cTn id="18"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4.6  </a:t>
            </a:r>
            <a:r>
              <a:rPr lang="zh-CN" altLang="en-US">
                <a:sym typeface="+mn-ea"/>
              </a:rPr>
              <a:t>I/O端口地址译码电路举例</a:t>
            </a:r>
            <a:endParaRPr lang="zh-CN" altLang="en-US"/>
          </a:p>
        </p:txBody>
      </p:sp>
      <p:sp>
        <p:nvSpPr>
          <p:cNvPr id="17410" name="Rectangle 3"/>
          <p:cNvSpPr>
            <a:spLocks noGrp="1"/>
          </p:cNvSpPr>
          <p:nvPr>
            <p:ph idx="1"/>
          </p:nvPr>
        </p:nvSpPr>
        <p:spPr>
          <a:ln>
            <a:miter/>
          </a:ln>
        </p:spPr>
        <p:txBody>
          <a:bodyPr vert="horz" wrap="square" lIns="68591" tIns="34295" rIns="68591" bIns="34295" anchor="t"/>
          <a:p>
            <a:pPr marL="0" marR="0" lvl="0" indent="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pPr>
            <a:r>
              <a:rPr kumimoji="0" lang="en-US" altLang="x-none" sz="1800" b="0" i="0" u="none" strike="noStrike" kern="1200" cap="none" spc="0" normalizeH="0" baseline="0" noProof="1" dirty="0">
                <a:solidFill>
                  <a:schemeClr val="tx1"/>
                </a:solidFill>
                <a:cs typeface="微软雅黑" panose="020B0503020204020204" charset="-122"/>
              </a:rPr>
              <a:t> </a:t>
            </a:r>
            <a:r>
              <a:rPr lang="en-US" altLang="x-none" sz="1800" dirty="0">
                <a:latin typeface="+mn-lt"/>
                <a:ea typeface="+mn-ea"/>
                <a:sym typeface="+mn-ea"/>
              </a:rPr>
              <a:t>Wishbone</a:t>
            </a:r>
            <a:r>
              <a:rPr lang="zh-CN" altLang="en-US" sz="1800" dirty="0">
                <a:latin typeface="+mn-lt"/>
                <a:ea typeface="+mn-ea"/>
                <a:sym typeface="+mn-ea"/>
              </a:rPr>
              <a:t>总线部分地址译码</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
        <p:nvSpPr>
          <p:cNvPr id="38914"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Calibri" panose="020F0502020204030204" pitchFamily="34" charset="0"/>
              <a:ea typeface="微软雅黑" panose="020B0503020204020204" charset="-122"/>
            </a:endParaRPr>
          </a:p>
        </p:txBody>
      </p:sp>
      <p:pic>
        <p:nvPicPr>
          <p:cNvPr id="44038" name="图片 2"/>
          <p:cNvPicPr>
            <a:picLocks noChangeAspect="1"/>
          </p:cNvPicPr>
          <p:nvPr/>
        </p:nvPicPr>
        <p:blipFill>
          <a:blip r:embed="rId1"/>
          <a:stretch>
            <a:fillRect/>
          </a:stretch>
        </p:blipFill>
        <p:spPr>
          <a:xfrm>
            <a:off x="1835785" y="1467803"/>
            <a:ext cx="5240338" cy="270668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ppt_x"/>
                                          </p:val>
                                        </p:tav>
                                        <p:tav tm="100000">
                                          <p:val>
                                            <p:strVal val="#ppt_x"/>
                                          </p:val>
                                        </p:tav>
                                      </p:tavLst>
                                    </p:anim>
                                    <p:anim calcmode="lin" valueType="num">
                                      <p:cBhvr additive="base">
                                        <p:cTn id="8"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p:txBody>
          <a:bodyPr wrap="square" lIns="68591" tIns="34295" rIns="68591" bIns="34295" anchor="ctr" anchorCtr="0"/>
          <a:p>
            <a:pPr>
              <a:buClrTx/>
              <a:buSzTx/>
              <a:buFontTx/>
            </a:pPr>
            <a:r>
              <a:rPr lang="zh-CN" altLang="en-US" dirty="0"/>
              <a:t>第4章 I/O端口地址译码技术</a:t>
            </a:r>
            <a:endParaRPr lang="zh-CN" altLang="en-US" sz="3000" dirty="0">
              <a:solidFill>
                <a:srgbClr val="0000E1"/>
              </a:solidFill>
            </a:endParaRPr>
          </a:p>
        </p:txBody>
      </p:sp>
      <p:sp>
        <p:nvSpPr>
          <p:cNvPr id="18434" name="Rectangle 3"/>
          <p:cNvSpPr>
            <a:spLocks noGrp="1"/>
          </p:cNvSpPr>
          <p:nvPr>
            <p:ph idx="1"/>
          </p:nvPr>
        </p:nvSpPr>
        <p:spPr/>
        <p:txBody>
          <a:bodyPr wrap="square" lIns="68591" tIns="34295" rIns="68591" bIns="34295" anchor="t" anchorCtr="0"/>
          <a:lstStyle>
            <a:lvl1pPr marL="0" lvl="0" indent="0" algn="ctr">
              <a:buClrTx/>
              <a:buSzTx/>
              <a:buFont typeface="Arial" panose="020B0604020202020204" pitchFamily="34" charset="0"/>
              <a:defRPr/>
            </a:lvl1pPr>
            <a:lvl2pPr marL="457200" lvl="1" indent="-114300" algn="ctr">
              <a:buClrTx/>
              <a:buSzTx/>
              <a:buFont typeface="Arial" panose="020B0604020202020204" pitchFamily="34" charset="0"/>
              <a:defRPr/>
            </a:lvl2pPr>
            <a:lvl3pPr marL="914400" lvl="2" indent="-228600" algn="ctr">
              <a:buClrTx/>
              <a:buSzTx/>
              <a:buFont typeface="Arial" panose="020B0604020202020204" pitchFamily="34" charset="0"/>
              <a:defRPr/>
            </a:lvl3pPr>
            <a:lvl4pPr marL="1371600" lvl="3" indent="-342900" algn="ctr">
              <a:buClrTx/>
              <a:buSzTx/>
              <a:buFont typeface="Arial" panose="020B0604020202020204" pitchFamily="34" charset="0"/>
              <a:defRPr/>
            </a:lvl4pPr>
            <a:lvl5pPr marL="1828800" lvl="4" indent="-457200" algn="ctr">
              <a:buClrTx/>
              <a:buSzTx/>
              <a:buFont typeface="Arial" panose="020B0604020202020204" pitchFamily="34" charset="0"/>
              <a:defRPr/>
            </a:lvl5pPr>
          </a:lstStyle>
          <a:p>
            <a:pPr marL="0" lvl="0" indent="0" algn="ctr">
              <a:lnSpc>
                <a:spcPct val="150000"/>
              </a:lnSpc>
              <a:buClrTx/>
              <a:buSzTx/>
              <a:buNone/>
            </a:pPr>
            <a:r>
              <a:rPr lang="zh-CN" altLang="en-US" sz="2000" dirty="0"/>
              <a:t>本章主要内容</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t> </a:t>
            </a:r>
            <a:r>
              <a:rPr lang="en-US" altLang="zh-CN" sz="1800" dirty="0">
                <a:sym typeface="Arial" panose="020B0604020202020204" pitchFamily="34" charset="0"/>
              </a:rPr>
              <a:t>I/O </a:t>
            </a:r>
            <a:r>
              <a:rPr lang="zh-CN" altLang="en-US" sz="1800" dirty="0">
                <a:sym typeface="Arial" panose="020B0604020202020204" pitchFamily="34" charset="0"/>
              </a:rPr>
              <a:t>地址空间</a:t>
            </a:r>
            <a:endParaRPr lang="en-US" altLang="zh-CN" sz="1800" dirty="0"/>
          </a:p>
          <a:p>
            <a:pPr marL="0" lvl="0" indent="0" algn="l">
              <a:lnSpc>
                <a:spcPct val="150000"/>
              </a:lnSpc>
              <a:buClr>
                <a:srgbClr val="C00000"/>
              </a:buClr>
              <a:buSzTx/>
              <a:buFont typeface="Wingdings" panose="05000000000000000000" pitchFamily="2" charset="2"/>
              <a:buChar char="Ø"/>
            </a:pPr>
            <a:r>
              <a:rPr lang="en-US" altLang="zh-CN" sz="1800" dirty="0"/>
              <a:t> </a:t>
            </a:r>
            <a:r>
              <a:rPr lang="en-US" altLang="zh-CN" sz="1800" dirty="0">
                <a:sym typeface="Arial" panose="020B0604020202020204" pitchFamily="34" charset="0"/>
              </a:rPr>
              <a:t>I/O </a:t>
            </a:r>
            <a:r>
              <a:rPr lang="zh-CN" altLang="en-US" sz="1800" dirty="0">
                <a:sym typeface="Arial" panose="020B0604020202020204" pitchFamily="34" charset="0"/>
              </a:rPr>
              <a:t>端口的基本概念</a:t>
            </a:r>
            <a:endParaRPr lang="zh-CN" altLang="en-US" sz="1800" dirty="0">
              <a:sym typeface="Arial" panose="020B0604020202020204" pitchFamily="34" charset="0"/>
            </a:endParaRPr>
          </a:p>
          <a:p>
            <a:pPr marL="0" lvl="0" indent="0" algn="l">
              <a:lnSpc>
                <a:spcPct val="150000"/>
              </a:lnSpc>
              <a:buClr>
                <a:srgbClr val="C00000"/>
              </a:buClr>
              <a:buSzTx/>
              <a:buFont typeface="Wingdings" panose="05000000000000000000" pitchFamily="2" charset="2"/>
              <a:buChar char="Ø"/>
            </a:pPr>
            <a:r>
              <a:rPr lang="en-US" altLang="zh-CN" sz="1800" dirty="0"/>
              <a:t> I/O </a:t>
            </a:r>
            <a:r>
              <a:rPr lang="zh-CN" altLang="en-US" sz="1800" dirty="0"/>
              <a:t>端口地址分配及选用的原则</a:t>
            </a:r>
            <a:endParaRPr lang="en-US" altLang="zh-CN" sz="1800" dirty="0"/>
          </a:p>
          <a:p>
            <a:pPr marL="0" lvl="0" indent="0" algn="l">
              <a:lnSpc>
                <a:spcPct val="150000"/>
              </a:lnSpc>
              <a:buClr>
                <a:srgbClr val="C00000"/>
              </a:buClr>
              <a:buSzTx/>
              <a:buFont typeface="Wingdings" panose="05000000000000000000" pitchFamily="2" charset="2"/>
              <a:buChar char="Ø"/>
            </a:pPr>
            <a:r>
              <a:rPr lang="en-US" altLang="zh-CN" sz="1800" dirty="0"/>
              <a:t> </a:t>
            </a:r>
            <a:r>
              <a:rPr lang="en-US" altLang="zh-CN" sz="1800" dirty="0">
                <a:sym typeface="Arial" panose="020B0604020202020204" pitchFamily="34" charset="0"/>
              </a:rPr>
              <a:t>I/O </a:t>
            </a:r>
            <a:r>
              <a:rPr lang="zh-CN" altLang="en-US" sz="1800" dirty="0">
                <a:sym typeface="Arial" panose="020B0604020202020204" pitchFamily="34" charset="0"/>
              </a:rPr>
              <a:t>端口译码的基本原理</a:t>
            </a:r>
            <a:endParaRPr lang="zh-CN" altLang="en-US" sz="1800" dirty="0">
              <a:sym typeface="Arial" panose="020B0604020202020204" pitchFamily="34" charset="0"/>
            </a:endParaRPr>
          </a:p>
          <a:p>
            <a:pPr marL="0" lvl="0" indent="0" algn="l">
              <a:lnSpc>
                <a:spcPct val="150000"/>
              </a:lnSpc>
              <a:buClr>
                <a:srgbClr val="C00000"/>
              </a:buClr>
              <a:buSzTx/>
              <a:buFont typeface="Wingdings" panose="05000000000000000000" pitchFamily="2" charset="2"/>
              <a:buChar char="Ø"/>
            </a:pPr>
            <a:endParaRPr lang="zh-CN"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4.1  I/O </a:t>
            </a:r>
            <a:r>
              <a:rPr lang="zh-CN" altLang="en-US" dirty="0">
                <a:sym typeface="+mn-ea"/>
              </a:rPr>
              <a:t>地址空间</a:t>
            </a:r>
            <a:endParaRPr lang="zh-CN" altLang="en-US"/>
          </a:p>
        </p:txBody>
      </p:sp>
      <p:sp>
        <p:nvSpPr>
          <p:cNvPr id="19457" name="Rectangle 3"/>
          <p:cNvSpPr>
            <a:spLocks noGrp="1"/>
          </p:cNvSpPr>
          <p:nvPr>
            <p:ph idx="1"/>
          </p:nvPr>
        </p:nvSpPr>
        <p:spPr/>
        <p:txBody>
          <a:bodyPr wrap="square" lIns="68591" tIns="34295" rIns="68591" bIns="34295" anchor="t" anchorCtr="0"/>
          <a:p>
            <a:pPr>
              <a:lnSpc>
                <a:spcPct val="150000"/>
              </a:lnSpc>
              <a:buClr>
                <a:srgbClr val="000000"/>
              </a:buClr>
              <a:buFont typeface="Wingdings" panose="05000000000000000000" charset="0"/>
              <a:buChar char="Ø"/>
            </a:pPr>
            <a:r>
              <a:rPr lang="zh-CN" altLang="en-US" sz="1800" b="1" dirty="0">
                <a:cs typeface="微软雅黑" panose="020B0503020204020204" charset="-122"/>
              </a:rPr>
              <a:t>软件特征：</a:t>
            </a:r>
            <a:r>
              <a:rPr lang="zh-CN" altLang="en-US" sz="1800" dirty="0">
                <a:cs typeface="微软雅黑" panose="020B0503020204020204" charset="-122"/>
              </a:rPr>
              <a:t>一片连续的</a:t>
            </a:r>
            <a:r>
              <a:rPr lang="zh-CN" altLang="en-US" sz="1800" dirty="0">
                <a:solidFill>
                  <a:srgbClr val="FF0000"/>
                </a:solidFill>
                <a:cs typeface="微软雅黑" panose="020B0503020204020204" charset="-122"/>
              </a:rPr>
              <a:t>地址空间</a:t>
            </a:r>
            <a:r>
              <a:rPr lang="zh-CN" altLang="en-US" sz="1800" dirty="0">
                <a:cs typeface="微软雅黑" panose="020B0503020204020204" charset="-122"/>
              </a:rPr>
              <a:t>，供外设与</a:t>
            </a:r>
            <a:r>
              <a:rPr lang="en-US" altLang="zh-CN" sz="1800" dirty="0">
                <a:cs typeface="微软雅黑" panose="020B0503020204020204" charset="-122"/>
              </a:rPr>
              <a:t>CPU</a:t>
            </a:r>
            <a:r>
              <a:rPr lang="zh-CN" altLang="en-US" sz="1800" dirty="0">
                <a:cs typeface="微软雅黑" panose="020B0503020204020204" charset="-122"/>
              </a:rPr>
              <a:t>交换信息。</a:t>
            </a:r>
            <a:endParaRPr lang="zh-CN" altLang="en-US" sz="1800" dirty="0">
              <a:cs typeface="微软雅黑" panose="020B0503020204020204" charset="-122"/>
            </a:endParaRPr>
          </a:p>
          <a:p>
            <a:pPr>
              <a:lnSpc>
                <a:spcPct val="150000"/>
              </a:lnSpc>
              <a:buClr>
                <a:srgbClr val="000000"/>
              </a:buClr>
              <a:buFont typeface="Wingdings" panose="05000000000000000000" charset="0"/>
              <a:buChar char="Ø"/>
            </a:pPr>
            <a:r>
              <a:rPr lang="zh-CN" altLang="en-US" sz="1800" b="1" dirty="0">
                <a:cs typeface="微软雅黑" panose="020B0503020204020204" charset="-122"/>
              </a:rPr>
              <a:t>物理特征：</a:t>
            </a:r>
            <a:r>
              <a:rPr lang="zh-CN" altLang="en-US" sz="1800" dirty="0">
                <a:cs typeface="微软雅黑" panose="020B0503020204020204" charset="-122"/>
              </a:rPr>
              <a:t>接口电路中的</a:t>
            </a:r>
            <a:r>
              <a:rPr lang="zh-CN" altLang="en-US" sz="1800" dirty="0">
                <a:solidFill>
                  <a:srgbClr val="FF0000"/>
                </a:solidFill>
                <a:cs typeface="微软雅黑" panose="020B0503020204020204" charset="-122"/>
              </a:rPr>
              <a:t>寄存器</a:t>
            </a:r>
            <a:r>
              <a:rPr lang="zh-CN" altLang="en-US" sz="1800" dirty="0">
                <a:cs typeface="微软雅黑" panose="020B0503020204020204" charset="-122"/>
              </a:rPr>
              <a:t>，由多位地址线提供访问地址。</a:t>
            </a:r>
            <a:endParaRPr lang="zh-CN" altLang="en-US" sz="1800" dirty="0">
              <a:cs typeface="微软雅黑" panose="020B0503020204020204" charset="-122"/>
            </a:endParaRPr>
          </a:p>
          <a:p>
            <a:pPr marL="914400" lvl="1" indent="-457200">
              <a:lnSpc>
                <a:spcPct val="150000"/>
              </a:lnSpc>
              <a:buClr>
                <a:srgbClr val="000000"/>
              </a:buClr>
              <a:buFont typeface="Wingdings" panose="05000000000000000000" charset="0"/>
              <a:buChar char="Ø"/>
            </a:pPr>
            <a:endParaRPr lang="en-US" altLang="zh-CN" sz="1800" dirty="0">
              <a:cs typeface="微软雅黑" panose="020B0503020204020204" charset="-122"/>
            </a:endParaRPr>
          </a:p>
          <a:p>
            <a:pPr>
              <a:lnSpc>
                <a:spcPct val="150000"/>
              </a:lnSpc>
              <a:buClr>
                <a:srgbClr val="000000"/>
              </a:buClr>
              <a:buFont typeface="Wingdings" panose="05000000000000000000" charset="0"/>
              <a:buChar char="Ø"/>
            </a:pPr>
            <a:endParaRPr lang="en-US" altLang="zh-CN" sz="1800" dirty="0">
              <a:cs typeface="微软雅黑" panose="020B0503020204020204" charset="-122"/>
            </a:endParaRPr>
          </a:p>
          <a:p>
            <a:pPr lvl="3">
              <a:lnSpc>
                <a:spcPct val="150000"/>
              </a:lnSpc>
              <a:buClr>
                <a:srgbClr val="000000"/>
              </a:buClr>
              <a:buFont typeface="Wingdings" panose="05000000000000000000" charset="0"/>
              <a:buChar char="Ø"/>
            </a:pPr>
            <a:endParaRPr lang="en-US" altLang="zh-CN" sz="1800" dirty="0">
              <a:cs typeface="微软雅黑" panose="020B0503020204020204" charset="-122"/>
            </a:endParaRPr>
          </a:p>
          <a:p>
            <a:pPr marL="0" indent="0">
              <a:buNone/>
            </a:pPr>
            <a:endParaRPr lang="en-US" altLang="zh-CN" sz="1800" dirty="0">
              <a:cs typeface="微软雅黑" panose="020B050302020402020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4.2  I/O 端口</a:t>
            </a:r>
            <a:endParaRPr lang="zh-CN" altLang="en-US"/>
          </a:p>
        </p:txBody>
      </p:sp>
      <p:sp>
        <p:nvSpPr>
          <p:cNvPr id="6146" name="Rectangle 3"/>
          <p:cNvSpPr>
            <a:spLocks noGrp="1"/>
          </p:cNvSpPr>
          <p:nvPr>
            <p:ph idx="1"/>
          </p:nvPr>
        </p:nvSpPr>
        <p:spPr>
          <a:ln>
            <a:miter/>
          </a:ln>
        </p:spPr>
        <p:txBody>
          <a:bodyPr vert="horz"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1" i="0" u="none" strike="noStrike" kern="1200" cap="none" spc="0" normalizeH="0" baseline="0" noProof="1" dirty="0">
                <a:solidFill>
                  <a:schemeClr val="tx1"/>
                </a:solidFill>
                <a:cs typeface="微软雅黑" panose="020B0503020204020204" charset="-122"/>
              </a:rPr>
              <a:t>端口</a:t>
            </a:r>
            <a:r>
              <a:rPr kumimoji="0" lang="zh-CN" altLang="en-US" sz="1800" b="0" i="0" u="none" strike="noStrike" kern="1200" cap="none" spc="0" normalizeH="0" baseline="0" noProof="1" dirty="0">
                <a:solidFill>
                  <a:schemeClr val="tx1"/>
                </a:solidFill>
                <a:cs typeface="微软雅黑" panose="020B0503020204020204" charset="-122"/>
              </a:rPr>
              <a:t>（</a:t>
            </a:r>
            <a:r>
              <a:rPr kumimoji="0" lang="en-US" altLang="x-none" sz="1800" b="0" i="0" u="none" strike="noStrike" kern="1200" cap="none" spc="0" normalizeH="0" baseline="0" noProof="1" dirty="0">
                <a:solidFill>
                  <a:schemeClr val="tx1"/>
                </a:solidFill>
                <a:cs typeface="微软雅黑" panose="020B0503020204020204" charset="-122"/>
              </a:rPr>
              <a:t>port</a:t>
            </a:r>
            <a:r>
              <a:rPr kumimoji="0" lang="zh-CN" altLang="en-US" sz="1800" b="0" i="0" u="none" strike="noStrike" kern="1200" cap="none" spc="0" normalizeH="0" baseline="0" noProof="1" dirty="0">
                <a:solidFill>
                  <a:schemeClr val="tx1"/>
                </a:solidFill>
                <a:cs typeface="微软雅黑" panose="020B0503020204020204" charset="-122"/>
              </a:rPr>
              <a:t>）是接口（</a:t>
            </a:r>
            <a:r>
              <a:rPr kumimoji="0" lang="en-US" altLang="x-none" sz="1800" b="0" i="0" u="none" strike="noStrike" kern="1200" cap="none" spc="0" normalizeH="0" baseline="0" noProof="1" dirty="0">
                <a:solidFill>
                  <a:schemeClr val="tx1"/>
                </a:solidFill>
                <a:cs typeface="微软雅黑" panose="020B0503020204020204" charset="-122"/>
              </a:rPr>
              <a:t>Interface</a:t>
            </a:r>
            <a:r>
              <a:rPr kumimoji="0" lang="zh-CN" altLang="en-US" sz="1800" b="0" i="0" u="none" strike="noStrike" kern="1200" cap="none" spc="0" normalizeH="0" baseline="0" noProof="1" dirty="0">
                <a:solidFill>
                  <a:schemeClr val="tx1"/>
                </a:solidFill>
                <a:cs typeface="微软雅黑" panose="020B0503020204020204" charset="-122"/>
              </a:rPr>
              <a:t>）电路中能被</a:t>
            </a:r>
            <a:r>
              <a:rPr kumimoji="0" lang="en-US" altLang="x-none" sz="1800" b="0" i="0" u="none" strike="noStrike" kern="1200" cap="none" spc="0" normalizeH="0" baseline="0" noProof="1" dirty="0">
                <a:solidFill>
                  <a:schemeClr val="tx1"/>
                </a:solidFill>
                <a:cs typeface="微软雅黑" panose="020B0503020204020204" charset="-122"/>
              </a:rPr>
              <a:t>CPU</a:t>
            </a:r>
            <a:r>
              <a:rPr kumimoji="0" lang="zh-CN" altLang="en-US" sz="1800" b="0" i="0" u="none" strike="noStrike" kern="1200" cap="none" spc="0" normalizeH="0" baseline="0" noProof="1" dirty="0">
                <a:solidFill>
                  <a:schemeClr val="tx1"/>
                </a:solidFill>
                <a:cs typeface="微软雅黑" panose="020B0503020204020204" charset="-122"/>
              </a:rPr>
              <a:t>访问的寄存器的地址，是物理电路中寄存器的抽象。</a:t>
            </a:r>
            <a:endParaRPr kumimoji="0" lang="zh-CN" altLang="en-US"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rPr>
              <a:t>接口电路中有三种不同类型的端口，存储不同的信息，分别是</a:t>
            </a:r>
            <a:r>
              <a:rPr kumimoji="0" lang="zh-CN" altLang="en-US" sz="1800" i="0" u="none" strike="noStrike" kern="1200" cap="none" spc="0" normalizeH="0" baseline="0" noProof="1" dirty="0">
                <a:solidFill>
                  <a:srgbClr val="FF0000"/>
                </a:solidFill>
                <a:cs typeface="微软雅黑" panose="020B0503020204020204" charset="-122"/>
              </a:rPr>
              <a:t>数据口</a:t>
            </a:r>
            <a:r>
              <a:rPr kumimoji="0" lang="zh-CN" altLang="en-US" sz="1800" b="0" i="0" u="none" strike="noStrike" kern="1200" cap="none" spc="0" normalizeH="0" baseline="0" noProof="1" dirty="0">
                <a:solidFill>
                  <a:schemeClr val="tx1"/>
                </a:solidFill>
                <a:cs typeface="微软雅黑" panose="020B0503020204020204" charset="-122"/>
              </a:rPr>
              <a:t>、</a:t>
            </a:r>
            <a:r>
              <a:rPr kumimoji="0" lang="zh-CN" altLang="en-US" sz="1800" i="0" u="none" strike="noStrike" kern="1200" cap="none" spc="0" normalizeH="0" baseline="0" noProof="1" dirty="0">
                <a:solidFill>
                  <a:srgbClr val="FF0000"/>
                </a:solidFill>
                <a:cs typeface="微软雅黑" panose="020B0503020204020204" charset="-122"/>
              </a:rPr>
              <a:t>状态口</a:t>
            </a:r>
            <a:r>
              <a:rPr kumimoji="0" lang="zh-CN" altLang="en-US" sz="1800" b="0" i="0" u="none" strike="noStrike" kern="1200" cap="none" spc="0" normalizeH="0" baseline="0" noProof="1" dirty="0">
                <a:solidFill>
                  <a:schemeClr val="tx1"/>
                </a:solidFill>
                <a:cs typeface="微软雅黑" panose="020B0503020204020204" charset="-122"/>
              </a:rPr>
              <a:t>和</a:t>
            </a:r>
            <a:r>
              <a:rPr kumimoji="0" lang="zh-CN" altLang="en-US" sz="1800" i="0" u="none" strike="noStrike" kern="1200" cap="none" spc="0" normalizeH="0" baseline="0" noProof="1" dirty="0">
                <a:solidFill>
                  <a:srgbClr val="FF0000"/>
                </a:solidFill>
                <a:cs typeface="微软雅黑" panose="020B0503020204020204" charset="-122"/>
              </a:rPr>
              <a:t>控制口</a:t>
            </a:r>
            <a:r>
              <a:rPr kumimoji="0" lang="zh-CN" altLang="en-US" sz="1800" b="0" i="0" u="none" strike="noStrike" kern="1200" cap="none" spc="0" normalizeH="0" baseline="0" noProof="1" dirty="0">
                <a:solidFill>
                  <a:schemeClr val="tx1"/>
                </a:solidFill>
                <a:cs typeface="微软雅黑" panose="020B0503020204020204" charset="-122"/>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1" indent="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1" indent="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1"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3"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grpSp>
        <p:nvGrpSpPr>
          <p:cNvPr id="20482" name="组合 4"/>
          <p:cNvGrpSpPr/>
          <p:nvPr/>
        </p:nvGrpSpPr>
        <p:grpSpPr>
          <a:xfrm>
            <a:off x="2598738" y="2787650"/>
            <a:ext cx="3635375" cy="1087438"/>
            <a:chOff x="3627" y="5135"/>
            <a:chExt cx="6690" cy="1433"/>
          </a:xfrm>
        </p:grpSpPr>
        <p:sp>
          <p:nvSpPr>
            <p:cNvPr id="20483" name="TextBox 34"/>
            <p:cNvSpPr/>
            <p:nvPr/>
          </p:nvSpPr>
          <p:spPr>
            <a:xfrm>
              <a:off x="3627" y="5702"/>
              <a:ext cx="1645" cy="745"/>
            </a:xfrm>
            <a:prstGeom prst="roundRect">
              <a:avLst>
                <a:gd name="adj" fmla="val 16667"/>
              </a:avLst>
            </a:prstGeom>
            <a:solidFill>
              <a:srgbClr val="5FA7F7"/>
            </a:solidFill>
            <a:ln w="9525">
              <a:noFill/>
            </a:ln>
            <a:effectLst>
              <a:outerShdw dist="23000" dir="5400000" algn="ctr" rotWithShape="0">
                <a:srgbClr val="000000">
                  <a:alpha val="32999"/>
                </a:srgbClr>
              </a:outerShdw>
            </a:effectLst>
          </p:spPr>
          <p:txBody>
            <a:bodyPr anchor="t" anchorCtr="0">
              <a:spAutoFit/>
            </a:bodyPr>
            <a:p>
              <a:pPr algn="ctr" defTabSz="1233805">
                <a:lnSpc>
                  <a:spcPct val="130000"/>
                </a:lnSpc>
              </a:pPr>
              <a:r>
                <a:rPr lang="en-US" altLang="zh-CN" sz="2100" b="1" dirty="0">
                  <a:solidFill>
                    <a:schemeClr val="bg1"/>
                  </a:solidFill>
                  <a:latin typeface="微软雅黑" panose="020B0503020204020204" charset="-122"/>
                  <a:ea typeface="微软雅黑" panose="020B0503020204020204" charset="-122"/>
                </a:rPr>
                <a:t>CPU</a:t>
              </a:r>
              <a:endParaRPr lang="zh-CN" altLang="en-US" sz="2100" b="1" dirty="0">
                <a:solidFill>
                  <a:schemeClr val="bg1"/>
                </a:solidFill>
                <a:latin typeface="微软雅黑" panose="020B0503020204020204" charset="-122"/>
                <a:ea typeface="微软雅黑" panose="020B0503020204020204" charset="-122"/>
              </a:endParaRPr>
            </a:p>
          </p:txBody>
        </p:sp>
        <p:sp>
          <p:nvSpPr>
            <p:cNvPr id="20484" name="TextBox 35"/>
            <p:cNvSpPr/>
            <p:nvPr/>
          </p:nvSpPr>
          <p:spPr>
            <a:xfrm>
              <a:off x="6065" y="5135"/>
              <a:ext cx="1815" cy="1433"/>
            </a:xfrm>
            <a:prstGeom prst="roundRect">
              <a:avLst>
                <a:gd name="adj" fmla="val 16667"/>
              </a:avLst>
            </a:prstGeom>
            <a:solidFill>
              <a:srgbClr val="92D050"/>
            </a:solidFill>
            <a:ln w="9525">
              <a:noFill/>
            </a:ln>
            <a:effectLst>
              <a:outerShdw dist="23000" dir="5400000" algn="ctr" rotWithShape="0">
                <a:srgbClr val="000000">
                  <a:alpha val="32999"/>
                </a:srgbClr>
              </a:outerShdw>
            </a:effectLst>
          </p:spPr>
          <p:txBody>
            <a:bodyPr anchor="t" anchorCtr="0">
              <a:spAutoFit/>
            </a:bodyPr>
            <a:p>
              <a:pPr algn="ctr" defTabSz="1233805">
                <a:lnSpc>
                  <a:spcPct val="130000"/>
                </a:lnSpc>
              </a:pPr>
              <a:r>
                <a:rPr lang="zh-CN" altLang="en-US" sz="1500" b="1" dirty="0">
                  <a:solidFill>
                    <a:schemeClr val="bg1"/>
                  </a:solidFill>
                  <a:latin typeface="微软雅黑" panose="020B0503020204020204" charset="-122"/>
                  <a:ea typeface="微软雅黑" panose="020B0503020204020204" charset="-122"/>
                </a:rPr>
                <a:t>数据</a:t>
              </a:r>
              <a:endParaRPr lang="en-US" altLang="zh-CN" sz="1500" b="1" dirty="0">
                <a:solidFill>
                  <a:schemeClr val="bg1"/>
                </a:solidFill>
                <a:latin typeface="微软雅黑" panose="020B0503020204020204" charset="-122"/>
                <a:ea typeface="微软雅黑" panose="020B0503020204020204" charset="-122"/>
              </a:endParaRPr>
            </a:p>
            <a:p>
              <a:pPr algn="ctr" defTabSz="1233805">
                <a:lnSpc>
                  <a:spcPct val="130000"/>
                </a:lnSpc>
              </a:pPr>
              <a:r>
                <a:rPr lang="zh-CN" altLang="en-US" sz="1500" b="1" dirty="0">
                  <a:solidFill>
                    <a:schemeClr val="bg1"/>
                  </a:solidFill>
                  <a:latin typeface="微软雅黑" panose="020B0503020204020204" charset="-122"/>
                  <a:ea typeface="微软雅黑" panose="020B0503020204020204" charset="-122"/>
                </a:rPr>
                <a:t>状态</a:t>
              </a:r>
              <a:endParaRPr lang="en-US" altLang="zh-CN" sz="1500" b="1" dirty="0">
                <a:solidFill>
                  <a:schemeClr val="bg1"/>
                </a:solidFill>
                <a:latin typeface="微软雅黑" panose="020B0503020204020204" charset="-122"/>
                <a:ea typeface="微软雅黑" panose="020B0503020204020204" charset="-122"/>
              </a:endParaRPr>
            </a:p>
            <a:p>
              <a:pPr algn="ctr" defTabSz="1233805">
                <a:lnSpc>
                  <a:spcPct val="130000"/>
                </a:lnSpc>
              </a:pPr>
              <a:r>
                <a:rPr lang="zh-CN" altLang="en-US" sz="1500" b="1" dirty="0">
                  <a:solidFill>
                    <a:schemeClr val="bg1"/>
                  </a:solidFill>
                  <a:latin typeface="微软雅黑" panose="020B0503020204020204" charset="-122"/>
                  <a:ea typeface="微软雅黑" panose="020B0503020204020204" charset="-122"/>
                </a:rPr>
                <a:t>控制</a:t>
              </a:r>
              <a:endParaRPr lang="zh-CN" altLang="en-US" sz="1500" b="1" dirty="0">
                <a:solidFill>
                  <a:schemeClr val="bg1"/>
                </a:solidFill>
                <a:latin typeface="微软雅黑" panose="020B0503020204020204" charset="-122"/>
                <a:ea typeface="微软雅黑" panose="020B0503020204020204" charset="-122"/>
              </a:endParaRPr>
            </a:p>
          </p:txBody>
        </p:sp>
        <p:sp>
          <p:nvSpPr>
            <p:cNvPr id="20485" name="TextBox 36"/>
            <p:cNvSpPr/>
            <p:nvPr/>
          </p:nvSpPr>
          <p:spPr>
            <a:xfrm>
              <a:off x="8675" y="5702"/>
              <a:ext cx="1642" cy="773"/>
            </a:xfrm>
            <a:prstGeom prst="roundRect">
              <a:avLst>
                <a:gd name="adj" fmla="val 22236"/>
              </a:avLst>
            </a:prstGeom>
            <a:solidFill>
              <a:srgbClr val="FF0000"/>
            </a:solidFill>
            <a:ln w="9525">
              <a:noFill/>
            </a:ln>
            <a:effectLst>
              <a:outerShdw dist="23000" dir="5400000" algn="ctr" rotWithShape="0">
                <a:srgbClr val="000000">
                  <a:alpha val="32999"/>
                </a:srgbClr>
              </a:outerShdw>
            </a:effectLst>
          </p:spPr>
          <p:txBody>
            <a:bodyPr anchor="t" anchorCtr="0">
              <a:spAutoFit/>
            </a:bodyPr>
            <a:p>
              <a:pPr algn="ctr" defTabSz="1233805">
                <a:lnSpc>
                  <a:spcPct val="130000"/>
                </a:lnSpc>
              </a:pPr>
              <a:r>
                <a:rPr lang="zh-CN" altLang="en-US" sz="2100" b="1" dirty="0">
                  <a:solidFill>
                    <a:schemeClr val="bg1"/>
                  </a:solidFill>
                  <a:latin typeface="微软雅黑" panose="020B0503020204020204" charset="-122"/>
                  <a:ea typeface="微软雅黑" panose="020B0503020204020204" charset="-122"/>
                </a:rPr>
                <a:t>外设</a:t>
              </a:r>
              <a:endParaRPr lang="zh-CN" altLang="en-US" sz="2100" b="1" dirty="0">
                <a:solidFill>
                  <a:schemeClr val="bg1"/>
                </a:solidFill>
                <a:latin typeface="微软雅黑" panose="020B0503020204020204" charset="-122"/>
                <a:ea typeface="微软雅黑" panose="020B0503020204020204" charset="-122"/>
              </a:endParaRPr>
            </a:p>
          </p:txBody>
        </p:sp>
        <p:sp>
          <p:nvSpPr>
            <p:cNvPr id="20486" name="左右箭头 37"/>
            <p:cNvSpPr/>
            <p:nvPr/>
          </p:nvSpPr>
          <p:spPr>
            <a:xfrm>
              <a:off x="5272" y="6042"/>
              <a:ext cx="792" cy="510"/>
            </a:xfrm>
            <a:prstGeom prst="leftRightArrow">
              <a:avLst>
                <a:gd name="adj1" fmla="val 50000"/>
                <a:gd name="adj2" fmla="val 49895"/>
              </a:avLst>
            </a:prstGeom>
            <a:solidFill>
              <a:srgbClr val="E2CAAA"/>
            </a:solidFill>
            <a:ln w="9525">
              <a:noFill/>
            </a:ln>
          </p:spPr>
          <p:txBody>
            <a:bodyPr anchor="ctr" anchorCtr="0"/>
            <a:p>
              <a:pPr algn="ctr"/>
              <a:endParaRPr lang="zh-CN" altLang="en-US" sz="100" dirty="0">
                <a:solidFill>
                  <a:srgbClr val="FFFFFF"/>
                </a:solidFill>
                <a:latin typeface="Arial" panose="020B0604020202020204" pitchFamily="34" charset="0"/>
                <a:ea typeface="宋体" panose="02010600030101010101" pitchFamily="2" charset="-122"/>
              </a:endParaRPr>
            </a:p>
          </p:txBody>
        </p:sp>
        <p:sp>
          <p:nvSpPr>
            <p:cNvPr id="20487" name="左右箭头 38"/>
            <p:cNvSpPr/>
            <p:nvPr/>
          </p:nvSpPr>
          <p:spPr>
            <a:xfrm>
              <a:off x="7880" y="6042"/>
              <a:ext cx="795" cy="510"/>
            </a:xfrm>
            <a:prstGeom prst="leftRightArrow">
              <a:avLst>
                <a:gd name="adj1" fmla="val 50000"/>
                <a:gd name="adj2" fmla="val 49925"/>
              </a:avLst>
            </a:prstGeom>
            <a:solidFill>
              <a:srgbClr val="E2CAAA"/>
            </a:solidFill>
            <a:ln w="9525">
              <a:noFill/>
            </a:ln>
          </p:spPr>
          <p:txBody>
            <a:bodyPr anchor="ctr" anchorCtr="0"/>
            <a:p>
              <a:pPr algn="ctr"/>
              <a:endParaRPr lang="zh-CN" altLang="en-US" sz="100" dirty="0">
                <a:solidFill>
                  <a:srgbClr val="FFFFFF"/>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4.2.1  I/O 端口共用技术</a:t>
            </a:r>
            <a:endParaRPr lang="zh-CN" altLang="en-US"/>
          </a:p>
        </p:txBody>
      </p:sp>
      <p:pic>
        <p:nvPicPr>
          <p:cNvPr id="21506" name="Picture 39"/>
          <p:cNvPicPr>
            <a:picLocks noChangeAspect="1"/>
          </p:cNvPicPr>
          <p:nvPr/>
        </p:nvPicPr>
        <p:blipFill>
          <a:blip r:embed="rId1"/>
          <a:stretch>
            <a:fillRect/>
          </a:stretch>
        </p:blipFill>
        <p:spPr>
          <a:xfrm>
            <a:off x="1242695" y="1150620"/>
            <a:ext cx="1617663" cy="1268413"/>
          </a:xfrm>
          <a:prstGeom prst="rect">
            <a:avLst/>
          </a:prstGeom>
          <a:noFill/>
          <a:ln w="9525">
            <a:noFill/>
          </a:ln>
        </p:spPr>
      </p:pic>
      <p:sp>
        <p:nvSpPr>
          <p:cNvPr id="21507" name="TextBox 25"/>
          <p:cNvSpPr txBox="1"/>
          <p:nvPr/>
        </p:nvSpPr>
        <p:spPr>
          <a:xfrm>
            <a:off x="1620520" y="1609408"/>
            <a:ext cx="1081088" cy="368300"/>
          </a:xfrm>
          <a:prstGeom prst="rect">
            <a:avLst/>
          </a:prstGeom>
          <a:noFill/>
          <a:ln w="9525">
            <a:noFill/>
          </a:ln>
        </p:spPr>
        <p:txBody>
          <a:bodyPr anchor="t" anchorCtr="0">
            <a:spAutoFit/>
          </a:bodyPr>
          <a:p>
            <a:r>
              <a:rPr lang="zh-CN" altLang="en-US" b="1" dirty="0">
                <a:solidFill>
                  <a:schemeClr val="bg1"/>
                </a:solidFill>
                <a:latin typeface="微软雅黑" panose="020B0503020204020204" charset="-122"/>
                <a:ea typeface="微软雅黑" panose="020B0503020204020204" charset="-122"/>
              </a:rPr>
              <a:t>例子</a:t>
            </a:r>
            <a:endParaRPr lang="zh-CN" altLang="en-US" b="1" dirty="0">
              <a:solidFill>
                <a:schemeClr val="bg1"/>
              </a:solidFill>
              <a:latin typeface="微软雅黑" panose="020B0503020204020204" charset="-122"/>
              <a:ea typeface="微软雅黑" panose="020B0503020204020204" charset="-122"/>
            </a:endParaRPr>
          </a:p>
        </p:txBody>
      </p:sp>
      <p:sp>
        <p:nvSpPr>
          <p:cNvPr id="21508" name="Rectangle 6"/>
          <p:cNvSpPr/>
          <p:nvPr/>
        </p:nvSpPr>
        <p:spPr>
          <a:xfrm>
            <a:off x="3021013" y="1193800"/>
            <a:ext cx="3941762" cy="323850"/>
          </a:xfrm>
          <a:prstGeom prst="rect">
            <a:avLst/>
          </a:prstGeom>
          <a:noFill/>
          <a:ln w="9525">
            <a:noFill/>
          </a:ln>
        </p:spPr>
        <p:txBody>
          <a:bodyPr anchor="t" anchorCtr="0"/>
          <a:p>
            <a:pPr marL="342900" indent="-342900">
              <a:spcBef>
                <a:spcPct val="20000"/>
              </a:spcBef>
              <a:buClr>
                <a:srgbClr val="FF3300"/>
              </a:buClr>
              <a:buFont typeface="Wingdings" panose="05000000000000000000" pitchFamily="2" charset="2"/>
              <a:buChar char="n"/>
            </a:pPr>
            <a:r>
              <a:rPr lang="zh-CN" altLang="en-US" dirty="0">
                <a:latin typeface="微软雅黑" panose="020B0503020204020204" charset="-122"/>
                <a:ea typeface="微软雅黑" panose="020B0503020204020204" charset="-122"/>
              </a:rPr>
              <a:t>命令口和状态口共用</a:t>
            </a:r>
            <a:endParaRPr lang="en-US" altLang="zh-CN" dirty="0">
              <a:latin typeface="微软雅黑" panose="020B0503020204020204" charset="-122"/>
              <a:ea typeface="微软雅黑" panose="020B0503020204020204" charset="-122"/>
            </a:endParaRPr>
          </a:p>
          <a:p>
            <a:pPr marL="342900" indent="-342900">
              <a:spcBef>
                <a:spcPct val="20000"/>
              </a:spcBef>
              <a:buClr>
                <a:srgbClr val="FF3300"/>
              </a:buClr>
            </a:pPr>
            <a:endParaRPr lang="zh-CN" altLang="en-US" dirty="0">
              <a:latin typeface="微软雅黑" panose="020B0503020204020204" charset="-122"/>
              <a:ea typeface="微软雅黑" panose="020B0503020204020204" charset="-122"/>
            </a:endParaRPr>
          </a:p>
        </p:txBody>
      </p:sp>
      <p:sp>
        <p:nvSpPr>
          <p:cNvPr id="21509" name="Line 10"/>
          <p:cNvSpPr/>
          <p:nvPr/>
        </p:nvSpPr>
        <p:spPr>
          <a:xfrm flipV="1">
            <a:off x="3086100" y="1541463"/>
            <a:ext cx="3741738" cy="4762"/>
          </a:xfrm>
          <a:prstGeom prst="line">
            <a:avLst/>
          </a:prstGeom>
          <a:ln w="9525" cap="flat" cmpd="sng">
            <a:solidFill>
              <a:srgbClr val="5FA7F7"/>
            </a:solidFill>
            <a:prstDash val="solid"/>
            <a:round/>
            <a:headEnd type="none" w="med" len="med"/>
            <a:tailEnd type="none" w="med" len="med"/>
          </a:ln>
        </p:spPr>
        <p:txBody>
          <a:bodyPr anchor="t" anchorCtr="0"/>
          <a:p>
            <a:endParaRPr lang="zh-CN" altLang="en-US" sz="100">
              <a:latin typeface="Calibri" panose="020F0502020204030204" pitchFamily="34" charset="0"/>
              <a:ea typeface="宋体" panose="02010600030101010101" pitchFamily="2" charset="-122"/>
            </a:endParaRPr>
          </a:p>
        </p:txBody>
      </p:sp>
      <p:sp>
        <p:nvSpPr>
          <p:cNvPr id="21510" name="Rectangle 6"/>
          <p:cNvSpPr/>
          <p:nvPr/>
        </p:nvSpPr>
        <p:spPr>
          <a:xfrm>
            <a:off x="3021013" y="1978025"/>
            <a:ext cx="3995737" cy="323850"/>
          </a:xfrm>
          <a:prstGeom prst="rect">
            <a:avLst/>
          </a:prstGeom>
          <a:noFill/>
          <a:ln w="9525">
            <a:noFill/>
          </a:ln>
        </p:spPr>
        <p:txBody>
          <a:bodyPr anchor="t" anchorCtr="0"/>
          <a:p>
            <a:pPr marL="342900" indent="-342900">
              <a:spcBef>
                <a:spcPct val="20000"/>
              </a:spcBef>
              <a:buClr>
                <a:srgbClr val="FF3300"/>
              </a:buClr>
              <a:buFont typeface="Wingdings" panose="05000000000000000000" pitchFamily="2" charset="2"/>
              <a:buChar char="n"/>
            </a:pPr>
            <a:r>
              <a:rPr lang="zh-CN" altLang="en-US" dirty="0">
                <a:latin typeface="微软雅黑" panose="020B0503020204020204" charset="-122"/>
                <a:ea typeface="微软雅黑" panose="020B0503020204020204" charset="-122"/>
              </a:rPr>
              <a:t>多个命令字写到同一个命令口</a:t>
            </a:r>
            <a:endParaRPr lang="zh-CN" altLang="en-US" dirty="0">
              <a:latin typeface="微软雅黑" panose="020B0503020204020204" charset="-122"/>
              <a:ea typeface="微软雅黑" panose="020B0503020204020204" charset="-122"/>
            </a:endParaRPr>
          </a:p>
        </p:txBody>
      </p:sp>
      <p:sp>
        <p:nvSpPr>
          <p:cNvPr id="21511" name="Line 11"/>
          <p:cNvSpPr/>
          <p:nvPr/>
        </p:nvSpPr>
        <p:spPr>
          <a:xfrm flipV="1">
            <a:off x="3059113" y="2290763"/>
            <a:ext cx="3822700" cy="12700"/>
          </a:xfrm>
          <a:prstGeom prst="line">
            <a:avLst/>
          </a:prstGeom>
          <a:ln w="9525" cap="flat" cmpd="sng">
            <a:solidFill>
              <a:srgbClr val="5FA7F7"/>
            </a:solidFill>
            <a:prstDash val="solid"/>
            <a:round/>
            <a:headEnd type="none" w="med" len="med"/>
            <a:tailEnd type="none" w="med" len="med"/>
          </a:ln>
        </p:spPr>
        <p:txBody>
          <a:bodyPr anchor="t" anchorCtr="0"/>
          <a:p>
            <a:endParaRPr lang="zh-CN" altLang="en-US" sz="100">
              <a:latin typeface="Calibri" panose="020F0502020204030204" pitchFamily="34" charset="0"/>
              <a:ea typeface="宋体" panose="02010600030101010101" pitchFamily="2" charset="-122"/>
            </a:endParaRPr>
          </a:p>
        </p:txBody>
      </p:sp>
      <p:grpSp>
        <p:nvGrpSpPr>
          <p:cNvPr id="21512" name="组合 42"/>
          <p:cNvGrpSpPr/>
          <p:nvPr/>
        </p:nvGrpSpPr>
        <p:grpSpPr>
          <a:xfrm>
            <a:off x="2165350" y="1681163"/>
            <a:ext cx="3997325" cy="1538287"/>
            <a:chOff x="16444" y="0"/>
            <a:chExt cx="2588224" cy="1043054"/>
          </a:xfrm>
        </p:grpSpPr>
        <p:sp>
          <p:nvSpPr>
            <p:cNvPr id="21513" name="圆角矩形 43"/>
            <p:cNvSpPr/>
            <p:nvPr/>
          </p:nvSpPr>
          <p:spPr>
            <a:xfrm>
              <a:off x="16444" y="653421"/>
              <a:ext cx="2588224" cy="389633"/>
            </a:xfrm>
            <a:prstGeom prst="roundRect">
              <a:avLst>
                <a:gd name="adj" fmla="val 10000"/>
              </a:avLst>
            </a:prstGeom>
            <a:solidFill>
              <a:srgbClr val="A1DA98"/>
            </a:solidFill>
            <a:ln w="25400" cap="flat" cmpd="sng">
              <a:solidFill>
                <a:srgbClr val="FFFFFF"/>
              </a:solidFill>
              <a:prstDash val="solid"/>
              <a:round/>
              <a:headEnd type="none" w="med" len="med"/>
              <a:tailEnd type="none" w="med" len="med"/>
            </a:ln>
          </p:spPr>
          <p:txBody>
            <a:bodyPr wrap="none" anchor="ctr" anchorCtr="0"/>
            <a:p>
              <a:pPr algn="ctr"/>
              <a:endParaRPr lang="zh-CN" altLang="en-US" sz="100">
                <a:latin typeface="Arial" panose="020B0604020202020204" pitchFamily="34" charset="0"/>
                <a:ea typeface="宋体" panose="02010600030101010101" pitchFamily="2" charset="-122"/>
              </a:endParaRPr>
            </a:p>
          </p:txBody>
        </p:sp>
        <p:sp>
          <p:nvSpPr>
            <p:cNvPr id="17418" name="圆角矩形 4"/>
            <p:cNvSpPr/>
            <p:nvPr/>
          </p:nvSpPr>
          <p:spPr>
            <a:xfrm>
              <a:off x="534298" y="0"/>
              <a:ext cx="2023086" cy="980939"/>
            </a:xfrm>
            <a:prstGeom prst="rect">
              <a:avLst/>
            </a:prstGeom>
            <a:noFill/>
            <a:ln w="9525">
              <a:noFill/>
            </a:ln>
          </p:spPr>
          <p:txBody>
            <a:bodyPr lIns="18100" tIns="18100" rIns="18100" bIns="18100" anchor="ctr"/>
            <a:p>
              <a:pPr algn="ctr" defTabSz="1689100" fontAlgn="base">
                <a:lnSpc>
                  <a:spcPct val="90000"/>
                </a:lnSpc>
                <a:spcAft>
                  <a:spcPct val="35000"/>
                </a:spcAft>
              </a:pPr>
              <a:endParaRPr lang="zh-CN" altLang="en-US" sz="2850" strike="noStrike" noProof="1" dirty="0">
                <a:solidFill>
                  <a:srgbClr val="FFFFFF"/>
                </a:solidFill>
                <a:latin typeface="Arial" panose="020B0604020202020204" pitchFamily="34" charset="0"/>
                <a:ea typeface="宋体" panose="02010600030101010101" pitchFamily="2" charset="-122"/>
              </a:endParaRPr>
            </a:p>
          </p:txBody>
        </p:sp>
      </p:grpSp>
      <p:sp>
        <p:nvSpPr>
          <p:cNvPr id="21515" name="TextBox 47"/>
          <p:cNvSpPr txBox="1"/>
          <p:nvPr/>
        </p:nvSpPr>
        <p:spPr>
          <a:xfrm>
            <a:off x="2389188" y="2787650"/>
            <a:ext cx="3154362" cy="368300"/>
          </a:xfrm>
          <a:prstGeom prst="rect">
            <a:avLst/>
          </a:prstGeom>
          <a:noFill/>
          <a:ln w="9525">
            <a:noFill/>
          </a:ln>
        </p:spPr>
        <p:txBody>
          <a:bodyPr wrap="square" anchor="t" anchorCtr="0">
            <a:spAutoFit/>
          </a:bodyPr>
          <a:p>
            <a:r>
              <a:rPr lang="zh-CN" altLang="en-US" dirty="0">
                <a:solidFill>
                  <a:srgbClr val="FF3300"/>
                </a:solidFill>
                <a:latin typeface="宋体" panose="02010600030101010101" pitchFamily="2" charset="-122"/>
                <a:ea typeface="宋体" panose="02010600030101010101" pitchFamily="2" charset="-122"/>
              </a:rPr>
              <a:t>方法</a:t>
            </a:r>
            <a:r>
              <a:rPr lang="zh-CN" altLang="en-US" dirty="0">
                <a:latin typeface="宋体" panose="02010600030101010101" pitchFamily="2" charset="-122"/>
                <a:ea typeface="宋体" panose="02010600030101010101" pitchFamily="2" charset="-122"/>
              </a:rPr>
              <a:t>根据读写操作区分</a:t>
            </a:r>
            <a:endParaRPr lang="zh-CN" altLang="en-US" dirty="0">
              <a:solidFill>
                <a:srgbClr val="FF3300"/>
              </a:solidFill>
              <a:latin typeface="宋体" panose="02010600030101010101" pitchFamily="2" charset="-122"/>
              <a:ea typeface="宋体" panose="02010600030101010101" pitchFamily="2" charset="-122"/>
            </a:endParaRPr>
          </a:p>
        </p:txBody>
      </p:sp>
      <p:grpSp>
        <p:nvGrpSpPr>
          <p:cNvPr id="21516" name="组合 48"/>
          <p:cNvGrpSpPr/>
          <p:nvPr/>
        </p:nvGrpSpPr>
        <p:grpSpPr>
          <a:xfrm>
            <a:off x="2166938" y="2166938"/>
            <a:ext cx="4024312" cy="1836737"/>
            <a:chOff x="0" y="0"/>
            <a:chExt cx="2088973" cy="1445635"/>
          </a:xfrm>
        </p:grpSpPr>
        <p:sp>
          <p:nvSpPr>
            <p:cNvPr id="21517" name="圆角矩形 49"/>
            <p:cNvSpPr/>
            <p:nvPr/>
          </p:nvSpPr>
          <p:spPr>
            <a:xfrm>
              <a:off x="0" y="977820"/>
              <a:ext cx="2088973" cy="467815"/>
            </a:xfrm>
            <a:prstGeom prst="roundRect">
              <a:avLst>
                <a:gd name="adj" fmla="val 10000"/>
              </a:avLst>
            </a:prstGeom>
            <a:solidFill>
              <a:srgbClr val="BFBFBF"/>
            </a:solidFill>
            <a:ln w="25400" cap="flat" cmpd="sng">
              <a:solidFill>
                <a:srgbClr val="FFFFFF"/>
              </a:solidFill>
              <a:prstDash val="solid"/>
              <a:round/>
              <a:headEnd type="none" w="med" len="med"/>
              <a:tailEnd type="none" w="med" len="med"/>
            </a:ln>
          </p:spPr>
          <p:txBody>
            <a:bodyPr anchor="t" anchorCtr="0"/>
            <a:p>
              <a:endParaRPr lang="zh-CN" altLang="en-US" sz="100">
                <a:latin typeface="Calibri" panose="020F0502020204030204" pitchFamily="34" charset="0"/>
                <a:ea typeface="宋体" panose="02010600030101010101" pitchFamily="2" charset="-122"/>
              </a:endParaRPr>
            </a:p>
          </p:txBody>
        </p:sp>
        <p:sp>
          <p:nvSpPr>
            <p:cNvPr id="17422" name="圆角矩形 4"/>
            <p:cNvSpPr/>
            <p:nvPr/>
          </p:nvSpPr>
          <p:spPr>
            <a:xfrm>
              <a:off x="34620" y="0"/>
              <a:ext cx="2024060" cy="981570"/>
            </a:xfrm>
            <a:prstGeom prst="rect">
              <a:avLst/>
            </a:prstGeom>
            <a:noFill/>
            <a:ln w="9525">
              <a:noFill/>
            </a:ln>
          </p:spPr>
          <p:txBody>
            <a:bodyPr lIns="18100" tIns="18100" rIns="18100" bIns="18100" anchor="ctr"/>
            <a:p>
              <a:pPr algn="ctr" defTabSz="1689100" fontAlgn="base">
                <a:lnSpc>
                  <a:spcPct val="90000"/>
                </a:lnSpc>
                <a:spcAft>
                  <a:spcPct val="35000"/>
                </a:spcAft>
              </a:pPr>
              <a:endParaRPr lang="zh-CN" altLang="en-US" sz="2850" strike="noStrike" noProof="1" dirty="0">
                <a:solidFill>
                  <a:srgbClr val="FFFFFF"/>
                </a:solidFill>
                <a:latin typeface="Arial" panose="020B0604020202020204" pitchFamily="34" charset="0"/>
                <a:ea typeface="宋体" panose="02010600030101010101" pitchFamily="2" charset="-122"/>
              </a:endParaRPr>
            </a:p>
          </p:txBody>
        </p:sp>
      </p:grpSp>
      <p:sp>
        <p:nvSpPr>
          <p:cNvPr id="21519" name="TextBox 51"/>
          <p:cNvSpPr txBox="1"/>
          <p:nvPr/>
        </p:nvSpPr>
        <p:spPr>
          <a:xfrm>
            <a:off x="2438400" y="3381375"/>
            <a:ext cx="3078163" cy="645160"/>
          </a:xfrm>
          <a:prstGeom prst="rect">
            <a:avLst/>
          </a:prstGeom>
          <a:noFill/>
          <a:ln w="9525">
            <a:noFill/>
          </a:ln>
        </p:spPr>
        <p:txBody>
          <a:bodyPr anchor="t" anchorCtr="0">
            <a:spAutoFit/>
          </a:bodyPr>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设置特征位</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约定先后顺序</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12"/>
                                        </p:tgtEl>
                                        <p:attrNameLst>
                                          <p:attrName>style.visibility</p:attrName>
                                        </p:attrNameLst>
                                      </p:cBhvr>
                                      <p:to>
                                        <p:strVal val="visible"/>
                                      </p:to>
                                    </p:set>
                                    <p:anim calcmode="lin" valueType="num">
                                      <p:cBhvr additive="base">
                                        <p:cTn id="7" dur="500" fill="hold"/>
                                        <p:tgtEl>
                                          <p:spTgt spid="21512"/>
                                        </p:tgtEl>
                                        <p:attrNameLst>
                                          <p:attrName>ppt_x</p:attrName>
                                        </p:attrNameLst>
                                      </p:cBhvr>
                                      <p:tavLst>
                                        <p:tav tm="0">
                                          <p:val>
                                            <p:strVal val="#ppt_x"/>
                                          </p:val>
                                        </p:tav>
                                        <p:tav tm="100000">
                                          <p:val>
                                            <p:strVal val="#ppt_x"/>
                                          </p:val>
                                        </p:tav>
                                      </p:tavLst>
                                    </p:anim>
                                    <p:anim calcmode="lin" valueType="num">
                                      <p:cBhvr additive="base">
                                        <p:cTn id="8" dur="500" fill="hold"/>
                                        <p:tgtEl>
                                          <p:spTgt spid="215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15"/>
                                        </p:tgtEl>
                                        <p:attrNameLst>
                                          <p:attrName>style.visibility</p:attrName>
                                        </p:attrNameLst>
                                      </p:cBhvr>
                                      <p:to>
                                        <p:strVal val="visible"/>
                                      </p:to>
                                    </p:set>
                                    <p:anim calcmode="lin" valueType="num">
                                      <p:cBhvr additive="base">
                                        <p:cTn id="11" dur="500" fill="hold"/>
                                        <p:tgtEl>
                                          <p:spTgt spid="21515"/>
                                        </p:tgtEl>
                                        <p:attrNameLst>
                                          <p:attrName>ppt_x</p:attrName>
                                        </p:attrNameLst>
                                      </p:cBhvr>
                                      <p:tavLst>
                                        <p:tav tm="0">
                                          <p:val>
                                            <p:strVal val="#ppt_x"/>
                                          </p:val>
                                        </p:tav>
                                        <p:tav tm="100000">
                                          <p:val>
                                            <p:strVal val="#ppt_x"/>
                                          </p:val>
                                        </p:tav>
                                      </p:tavLst>
                                    </p:anim>
                                    <p:anim calcmode="lin" valueType="num">
                                      <p:cBhvr additive="base">
                                        <p:cTn id="12"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19"/>
                                        </p:tgtEl>
                                        <p:attrNameLst>
                                          <p:attrName>style.visibility</p:attrName>
                                        </p:attrNameLst>
                                      </p:cBhvr>
                                      <p:to>
                                        <p:strVal val="visible"/>
                                      </p:to>
                                    </p:set>
                                    <p:anim calcmode="lin" valueType="num">
                                      <p:cBhvr additive="base">
                                        <p:cTn id="17" dur="500" fill="hold"/>
                                        <p:tgtEl>
                                          <p:spTgt spid="21519"/>
                                        </p:tgtEl>
                                        <p:attrNameLst>
                                          <p:attrName>ppt_x</p:attrName>
                                        </p:attrNameLst>
                                      </p:cBhvr>
                                      <p:tavLst>
                                        <p:tav tm="0">
                                          <p:val>
                                            <p:strVal val="#ppt_x"/>
                                          </p:val>
                                        </p:tav>
                                        <p:tav tm="100000">
                                          <p:val>
                                            <p:strVal val="#ppt_x"/>
                                          </p:val>
                                        </p:tav>
                                      </p:tavLst>
                                    </p:anim>
                                    <p:anim calcmode="lin" valueType="num">
                                      <p:cBhvr additive="base">
                                        <p:cTn id="18" dur="500" fill="hold"/>
                                        <p:tgtEl>
                                          <p:spTgt spid="215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16"/>
                                        </p:tgtEl>
                                        <p:attrNameLst>
                                          <p:attrName>style.visibility</p:attrName>
                                        </p:attrNameLst>
                                      </p:cBhvr>
                                      <p:to>
                                        <p:strVal val="visible"/>
                                      </p:to>
                                    </p:set>
                                    <p:anim calcmode="lin" valueType="num">
                                      <p:cBhvr additive="base">
                                        <p:cTn id="21" dur="500" fill="hold"/>
                                        <p:tgtEl>
                                          <p:spTgt spid="21516"/>
                                        </p:tgtEl>
                                        <p:attrNameLst>
                                          <p:attrName>ppt_x</p:attrName>
                                        </p:attrNameLst>
                                      </p:cBhvr>
                                      <p:tavLst>
                                        <p:tav tm="0">
                                          <p:val>
                                            <p:strVal val="#ppt_x"/>
                                          </p:val>
                                        </p:tav>
                                        <p:tav tm="100000">
                                          <p:val>
                                            <p:strVal val="#ppt_x"/>
                                          </p:val>
                                        </p:tav>
                                      </p:tavLst>
                                    </p:anim>
                                    <p:anim calcmode="lin" valueType="num">
                                      <p:cBhvr additive="base">
                                        <p:cTn id="22"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p:bldP spid="215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4.2.2  I/O 端口地址编址方式</a:t>
            </a:r>
            <a:endParaRPr lang="zh-CN" altLang="en-US"/>
          </a:p>
        </p:txBody>
      </p:sp>
      <p:grpSp>
        <p:nvGrpSpPr>
          <p:cNvPr id="22529" name="矩形 22"/>
          <p:cNvGrpSpPr/>
          <p:nvPr/>
        </p:nvGrpSpPr>
        <p:grpSpPr>
          <a:xfrm>
            <a:off x="1871663" y="1492250"/>
            <a:ext cx="5715000" cy="596900"/>
            <a:chOff x="0" y="0"/>
            <a:chExt cx="4116" cy="618"/>
          </a:xfrm>
        </p:grpSpPr>
        <p:pic>
          <p:nvPicPr>
            <p:cNvPr id="22530" name="矩形 22"/>
            <p:cNvPicPr/>
            <p:nvPr/>
          </p:nvPicPr>
          <p:blipFill>
            <a:blip r:embed="rId1"/>
            <a:stretch>
              <a:fillRect/>
            </a:stretch>
          </p:blipFill>
          <p:spPr>
            <a:xfrm>
              <a:off x="0" y="0"/>
              <a:ext cx="4116" cy="618"/>
            </a:xfrm>
            <a:prstGeom prst="rect">
              <a:avLst/>
            </a:prstGeom>
            <a:noFill/>
            <a:ln w="9525">
              <a:noFill/>
            </a:ln>
          </p:spPr>
        </p:pic>
        <p:sp>
          <p:nvSpPr>
            <p:cNvPr id="22531" name="文本框 8195"/>
            <p:cNvSpPr txBox="1"/>
            <p:nvPr/>
          </p:nvSpPr>
          <p:spPr>
            <a:xfrm>
              <a:off x="42" y="25"/>
              <a:ext cx="4037" cy="544"/>
            </a:xfrm>
            <a:prstGeom prst="rect">
              <a:avLst/>
            </a:prstGeom>
            <a:noFill/>
            <a:ln w="9525">
              <a:noFill/>
            </a:ln>
          </p:spPr>
          <p:txBody>
            <a:bodyPr anchor="t" anchorCtr="0"/>
            <a:p>
              <a:endParaRPr lang="zh-CN" altLang="en-US" sz="1800">
                <a:latin typeface="微软雅黑" panose="020B0503020204020204" charset="-122"/>
                <a:ea typeface="微软雅黑" panose="020B0503020204020204" charset="-122"/>
              </a:endParaRPr>
            </a:p>
          </p:txBody>
        </p:sp>
      </p:grpSp>
      <p:sp>
        <p:nvSpPr>
          <p:cNvPr id="22533"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pic>
        <p:nvPicPr>
          <p:cNvPr id="22534" name="组合 23"/>
          <p:cNvPicPr/>
          <p:nvPr/>
        </p:nvPicPr>
        <p:blipFill>
          <a:blip r:embed="rId2"/>
          <a:stretch>
            <a:fillRect/>
          </a:stretch>
        </p:blipFill>
        <p:spPr>
          <a:xfrm>
            <a:off x="1844675" y="887413"/>
            <a:ext cx="1944688" cy="493712"/>
          </a:xfrm>
          <a:prstGeom prst="rect">
            <a:avLst/>
          </a:prstGeom>
          <a:noFill/>
          <a:ln w="9525">
            <a:noFill/>
          </a:ln>
        </p:spPr>
      </p:pic>
      <p:sp>
        <p:nvSpPr>
          <p:cNvPr id="22535" name="TextBox 28"/>
          <p:cNvSpPr txBox="1"/>
          <p:nvPr/>
        </p:nvSpPr>
        <p:spPr>
          <a:xfrm>
            <a:off x="1968500" y="1606550"/>
            <a:ext cx="5527675" cy="368300"/>
          </a:xfrm>
          <a:prstGeom prst="rect">
            <a:avLst/>
          </a:prstGeom>
          <a:noFill/>
          <a:ln w="9525">
            <a:noFill/>
          </a:ln>
        </p:spPr>
        <p:txBody>
          <a:bodyPr wrap="square" anchor="t" anchorCtr="0">
            <a:spAutoFit/>
          </a:bodyPr>
          <a:p>
            <a:r>
              <a:rPr lang="zh-CN" altLang="en-US" sz="1800" dirty="0">
                <a:latin typeface="微软雅黑" panose="020B0503020204020204" charset="-122"/>
                <a:ea typeface="微软雅黑" panose="020B0503020204020204" charset="-122"/>
              </a:rPr>
              <a:t>接口中的端口地址单独编址而不和存储空间合在一起</a:t>
            </a:r>
            <a:endParaRPr lang="zh-CN" altLang="en-US" sz="1800" dirty="0">
              <a:latin typeface="微软雅黑" panose="020B0503020204020204" charset="-122"/>
              <a:ea typeface="微软雅黑" panose="020B0503020204020204" charset="-122"/>
            </a:endParaRPr>
          </a:p>
        </p:txBody>
      </p:sp>
      <p:sp>
        <p:nvSpPr>
          <p:cNvPr id="22536" name="矩形 35"/>
          <p:cNvSpPr/>
          <p:nvPr/>
        </p:nvSpPr>
        <p:spPr>
          <a:xfrm>
            <a:off x="1817688" y="2085975"/>
            <a:ext cx="5765800" cy="2243138"/>
          </a:xfrm>
          <a:prstGeom prst="rect">
            <a:avLst/>
          </a:prstGeom>
          <a:noFill/>
          <a:ln w="3175">
            <a:noFill/>
          </a:ln>
          <a:effectLst>
            <a:outerShdw dist="38100" dir="5400000" algn="ctr" rotWithShape="0">
              <a:srgbClr val="000000">
                <a:alpha val="37999"/>
              </a:srgbClr>
            </a:outerShdw>
          </a:effectLst>
        </p:spPr>
        <p:txBody>
          <a:bodyPr anchor="ctr" anchorCtr="0"/>
          <a:p>
            <a:pPr algn="ctr"/>
            <a:endParaRPr lang="zh-CN" altLang="en-US" sz="1800" dirty="0">
              <a:solidFill>
                <a:srgbClr val="FFFFFF"/>
              </a:solidFill>
              <a:latin typeface="微软雅黑" panose="020B0503020204020204" charset="-122"/>
              <a:ea typeface="微软雅黑" panose="020B0503020204020204" charset="-122"/>
            </a:endParaRPr>
          </a:p>
        </p:txBody>
      </p:sp>
      <p:graphicFrame>
        <p:nvGraphicFramePr>
          <p:cNvPr id="8205" name="表格 8204"/>
          <p:cNvGraphicFramePr/>
          <p:nvPr>
            <p:custDataLst>
              <p:tags r:id="rId3"/>
            </p:custDataLst>
          </p:nvPr>
        </p:nvGraphicFramePr>
        <p:xfrm>
          <a:off x="1871663" y="2193925"/>
          <a:ext cx="5672138" cy="1997710"/>
        </p:xfrm>
        <a:graphic>
          <a:graphicData uri="http://schemas.openxmlformats.org/drawingml/2006/table">
            <a:tbl>
              <a:tblPr/>
              <a:tblGrid>
                <a:gridCol w="3062605"/>
                <a:gridCol w="2609215"/>
              </a:tblGrid>
              <a:tr h="47117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algn="ctr" eaLnBrk="1" hangingPunct="1">
                        <a:lnSpc>
                          <a:spcPct val="115000"/>
                        </a:lnSpc>
                        <a:spcBef>
                          <a:spcPct val="0"/>
                        </a:spcBef>
                        <a:buClr>
                          <a:srgbClr val="000000"/>
                        </a:buClr>
                        <a:buFont typeface="Arial" panose="020B0604020202020204" pitchFamily="34" charset="0"/>
                        <a:buNone/>
                      </a:pPr>
                      <a:r>
                        <a:rPr lang="zh-CN" altLang="en-US" sz="1800" b="1">
                          <a:solidFill>
                            <a:schemeClr val="tx1"/>
                          </a:solidFill>
                          <a:latin typeface="微软雅黑" panose="020B0503020204020204" charset="-122"/>
                          <a:ea typeface="微软雅黑" panose="020B0503020204020204" charset="-122"/>
                        </a:rPr>
                        <a:t>优点</a:t>
                      </a:r>
                      <a:endParaRPr lang="zh-CN" altLang="en-US" sz="1800" b="1">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FC000">
                        <a:alpha val="100000"/>
                      </a:srgbClr>
                    </a:solidFill>
                  </a:tcPr>
                </a:tc>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algn="ctr" eaLnBrk="1" hangingPunct="1">
                        <a:lnSpc>
                          <a:spcPct val="115000"/>
                        </a:lnSpc>
                        <a:spcBef>
                          <a:spcPct val="0"/>
                        </a:spcBef>
                        <a:buClr>
                          <a:srgbClr val="000000"/>
                        </a:buClr>
                        <a:buFont typeface="Arial" panose="020B0604020202020204" pitchFamily="34" charset="0"/>
                        <a:buNone/>
                      </a:pPr>
                      <a:r>
                        <a:rPr lang="zh-CN" altLang="en-US" sz="1800" b="1">
                          <a:solidFill>
                            <a:schemeClr val="tx1"/>
                          </a:solidFill>
                          <a:latin typeface="微软雅黑" panose="020B0503020204020204" charset="-122"/>
                          <a:ea typeface="微软雅黑" panose="020B0503020204020204" charset="-122"/>
                        </a:rPr>
                        <a:t>缺点</a:t>
                      </a:r>
                      <a:endParaRPr lang="zh-CN" altLang="en-US" sz="1800" b="1">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FC000">
                        <a:alpha val="100000"/>
                      </a:srgbClr>
                    </a:solidFill>
                  </a:tcPr>
                </a:tc>
              </a:tr>
              <a:tr h="32893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600" b="0" dirty="0">
                          <a:solidFill>
                            <a:schemeClr val="tx1"/>
                          </a:solidFill>
                          <a:latin typeface="微软雅黑" panose="020B0503020204020204" charset="-122"/>
                          <a:ea typeface="微软雅黑" panose="020B0503020204020204" charset="-122"/>
                          <a:cs typeface="微软雅黑" panose="020B0503020204020204" charset="-122"/>
                        </a:rPr>
                        <a:t>   I/O</a:t>
                      </a:r>
                      <a:r>
                        <a:rPr lang="zh-CN" altLang="en-US" sz="1600" b="0" dirty="0">
                          <a:solidFill>
                            <a:schemeClr val="tx1"/>
                          </a:solidFill>
                          <a:latin typeface="微软雅黑" panose="020B0503020204020204" charset="-122"/>
                          <a:ea typeface="微软雅黑" panose="020B0503020204020204" charset="-122"/>
                          <a:cs typeface="微软雅黑" panose="020B0503020204020204" charset="-122"/>
                        </a:rPr>
                        <a:t>地址不占用存储器空间</a:t>
                      </a:r>
                      <a:endParaRPr lang="zh-CN" altLang="en-US" sz="1600" b="0" dirty="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600" b="0" dirty="0">
                          <a:solidFill>
                            <a:schemeClr val="tx1"/>
                          </a:solidFill>
                          <a:latin typeface="微软雅黑" panose="020B0503020204020204" charset="-122"/>
                          <a:ea typeface="微软雅黑" panose="020B0503020204020204" charset="-122"/>
                          <a:cs typeface="微软雅黑" panose="020B0503020204020204" charset="-122"/>
                        </a:rPr>
                        <a:t>   I/O</a:t>
                      </a:r>
                      <a:r>
                        <a:rPr lang="zh-CN" altLang="en-US" sz="1600" b="0" dirty="0">
                          <a:solidFill>
                            <a:schemeClr val="tx1"/>
                          </a:solidFill>
                          <a:latin typeface="微软雅黑" panose="020B0503020204020204" charset="-122"/>
                          <a:ea typeface="微软雅黑" panose="020B0503020204020204" charset="-122"/>
                          <a:cs typeface="微软雅黑" panose="020B0503020204020204" charset="-122"/>
                        </a:rPr>
                        <a:t>指令类型少</a:t>
                      </a:r>
                      <a:endParaRPr lang="zh-CN" altLang="en-US" sz="1600" b="0" dirty="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r>
              <a:tr h="466725">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600" b="0" dirty="0">
                          <a:solidFill>
                            <a:schemeClr val="tx1"/>
                          </a:solidFill>
                          <a:latin typeface="微软雅黑" panose="020B0503020204020204" charset="-122"/>
                          <a:ea typeface="微软雅黑" panose="020B0503020204020204" charset="-122"/>
                          <a:cs typeface="微软雅黑" panose="020B0503020204020204" charset="-122"/>
                        </a:rPr>
                        <a:t>   I/O</a:t>
                      </a:r>
                      <a:r>
                        <a:rPr lang="zh-CN" altLang="en-US" sz="1600" b="0" dirty="0">
                          <a:solidFill>
                            <a:schemeClr val="tx1"/>
                          </a:solidFill>
                          <a:latin typeface="微软雅黑" panose="020B0503020204020204" charset="-122"/>
                          <a:ea typeface="微软雅黑" panose="020B0503020204020204" charset="-122"/>
                          <a:cs typeface="微软雅黑" panose="020B0503020204020204" charset="-122"/>
                        </a:rPr>
                        <a:t>指令短，执行速度快</a:t>
                      </a:r>
                      <a:endParaRPr lang="zh-CN" altLang="en-US" sz="1600" b="0" dirty="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algn="just" eaLnBrk="1" hangingPunct="1">
                        <a:spcBef>
                          <a:spcPct val="0"/>
                        </a:spcBef>
                        <a:buClr>
                          <a:srgbClr val="000000"/>
                        </a:buClr>
                        <a:buFont typeface="Arial" panose="020B0604020202020204" pitchFamily="34" charset="0"/>
                        <a:buNone/>
                      </a:pPr>
                      <a:r>
                        <a:rPr lang="en-US" altLang="zh-CN" sz="1600" b="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600" b="0">
                          <a:solidFill>
                            <a:schemeClr val="tx1"/>
                          </a:solidFill>
                          <a:latin typeface="微软雅黑" panose="020B0503020204020204" charset="-122"/>
                          <a:ea typeface="微软雅黑" panose="020B0503020204020204" charset="-122"/>
                          <a:cs typeface="微软雅黑" panose="020B0503020204020204" charset="-122"/>
                        </a:rPr>
                        <a:t>需要增加芯片引脚</a:t>
                      </a:r>
                      <a:endParaRPr lang="zh-CN" altLang="en-US" sz="1600" b="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r>
              <a:tr h="332105">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lnSpc>
                          <a:spcPct val="120000"/>
                        </a:lnSpc>
                        <a:spcBef>
                          <a:spcPct val="0"/>
                        </a:spcBef>
                        <a:buClr>
                          <a:srgbClr val="000000"/>
                        </a:buClr>
                        <a:buFont typeface="Arial" panose="020B0604020202020204" pitchFamily="34" charset="0"/>
                        <a:buNone/>
                      </a:pPr>
                      <a:r>
                        <a:rPr lang="en-US" altLang="zh-CN" sz="1600" b="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600" b="0">
                          <a:solidFill>
                            <a:schemeClr val="tx1"/>
                          </a:solidFill>
                          <a:latin typeface="微软雅黑" panose="020B0503020204020204" charset="-122"/>
                          <a:ea typeface="微软雅黑" panose="020B0503020204020204" charset="-122"/>
                          <a:cs typeface="微软雅黑" panose="020B0503020204020204" charset="-122"/>
                        </a:rPr>
                        <a:t>地址线少，简化译码电路</a:t>
                      </a:r>
                      <a:endParaRPr lang="zh-CN" altLang="en-US" sz="1600" b="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algn="ctr" eaLnBrk="1" hangingPunct="1">
                        <a:lnSpc>
                          <a:spcPct val="120000"/>
                        </a:lnSpc>
                        <a:spcBef>
                          <a:spcPct val="0"/>
                        </a:spcBef>
                        <a:buClr>
                          <a:srgbClr val="000000"/>
                        </a:buClr>
                        <a:buFont typeface="Arial" panose="020B0604020202020204" pitchFamily="34" charset="0"/>
                        <a:buNone/>
                      </a:pPr>
                      <a:endParaRPr sz="1600">
                        <a:solidFill>
                          <a:srgbClr val="000000"/>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r>
              <a:tr h="39878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lnSpc>
                          <a:spcPct val="120000"/>
                        </a:lnSpc>
                        <a:spcBef>
                          <a:spcPct val="0"/>
                        </a:spcBef>
                        <a:buClr>
                          <a:srgbClr val="000000"/>
                        </a:buClr>
                        <a:buFont typeface="Arial" panose="020B0604020202020204" pitchFamily="34" charset="0"/>
                        <a:buNone/>
                      </a:pPr>
                      <a:r>
                        <a:rPr lang="en-US" altLang="zh-CN" sz="1600" b="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600" b="0">
                          <a:solidFill>
                            <a:schemeClr val="tx1"/>
                          </a:solidFill>
                          <a:latin typeface="微软雅黑" panose="020B0503020204020204" charset="-122"/>
                          <a:ea typeface="微软雅黑" panose="020B0503020204020204" charset="-122"/>
                          <a:cs typeface="微软雅黑" panose="020B0503020204020204" charset="-122"/>
                        </a:rPr>
                        <a:t>指令区别明显，程序可读性好</a:t>
                      </a:r>
                      <a:endParaRPr lang="zh-CN" altLang="en-US" sz="1600" b="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algn="ctr" eaLnBrk="1" hangingPunct="1">
                        <a:lnSpc>
                          <a:spcPct val="120000"/>
                        </a:lnSpc>
                        <a:spcBef>
                          <a:spcPct val="0"/>
                        </a:spcBef>
                        <a:buClr>
                          <a:srgbClr val="000000"/>
                        </a:buClr>
                        <a:buFont typeface="Arial" panose="020B0604020202020204" pitchFamily="34" charset="0"/>
                        <a:buNone/>
                      </a:pPr>
                      <a:endParaRPr sz="1600">
                        <a:solidFill>
                          <a:srgbClr val="000000"/>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4.2.2  I/O 端口地址编址方式</a:t>
            </a:r>
            <a:endParaRPr lang="zh-CN" altLang="en-US"/>
          </a:p>
        </p:txBody>
      </p:sp>
      <p:sp>
        <p:nvSpPr>
          <p:cNvPr id="22533"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grpSp>
        <p:nvGrpSpPr>
          <p:cNvPr id="24579" name="矩形 22"/>
          <p:cNvGrpSpPr/>
          <p:nvPr/>
        </p:nvGrpSpPr>
        <p:grpSpPr>
          <a:xfrm>
            <a:off x="1979613" y="1441450"/>
            <a:ext cx="5475287" cy="838200"/>
            <a:chOff x="0" y="0"/>
            <a:chExt cx="4366" cy="872"/>
          </a:xfrm>
        </p:grpSpPr>
        <p:pic>
          <p:nvPicPr>
            <p:cNvPr id="24580" name="矩形 22"/>
            <p:cNvPicPr/>
            <p:nvPr>
              <p:custDataLst>
                <p:tags r:id="rId1"/>
              </p:custDataLst>
            </p:nvPr>
          </p:nvPicPr>
          <p:blipFill>
            <a:blip r:embed="rId2"/>
            <a:stretch>
              <a:fillRect/>
            </a:stretch>
          </p:blipFill>
          <p:spPr>
            <a:xfrm>
              <a:off x="0" y="0"/>
              <a:ext cx="4366" cy="872"/>
            </a:xfrm>
            <a:prstGeom prst="rect">
              <a:avLst/>
            </a:prstGeom>
            <a:noFill/>
            <a:ln w="9525">
              <a:noFill/>
            </a:ln>
          </p:spPr>
        </p:pic>
        <p:sp>
          <p:nvSpPr>
            <p:cNvPr id="24581" name="文本框 9224"/>
            <p:cNvSpPr txBox="1"/>
            <p:nvPr>
              <p:custDataLst>
                <p:tags r:id="rId3"/>
              </p:custDataLst>
            </p:nvPr>
          </p:nvSpPr>
          <p:spPr>
            <a:xfrm>
              <a:off x="42" y="29"/>
              <a:ext cx="4286" cy="793"/>
            </a:xfrm>
            <a:prstGeom prst="rect">
              <a:avLst/>
            </a:prstGeom>
            <a:noFill/>
            <a:ln w="9525">
              <a:noFill/>
            </a:ln>
          </p:spPr>
          <p:txBody>
            <a:bodyPr anchor="t" anchorCtr="0"/>
            <a:p>
              <a:endParaRPr lang="zh-CN" altLang="en-US" sz="1800">
                <a:latin typeface="微软雅黑" panose="020B0503020204020204" charset="-122"/>
                <a:ea typeface="微软雅黑" panose="020B0503020204020204" charset="-122"/>
              </a:endParaRPr>
            </a:p>
          </p:txBody>
        </p:sp>
      </p:grpSp>
      <p:pic>
        <p:nvPicPr>
          <p:cNvPr id="24582" name="组合 23"/>
          <p:cNvPicPr/>
          <p:nvPr>
            <p:custDataLst>
              <p:tags r:id="rId4"/>
            </p:custDataLst>
          </p:nvPr>
        </p:nvPicPr>
        <p:blipFill>
          <a:blip r:embed="rId5"/>
          <a:stretch>
            <a:fillRect/>
          </a:stretch>
        </p:blipFill>
        <p:spPr>
          <a:xfrm>
            <a:off x="1985963" y="868363"/>
            <a:ext cx="1949450" cy="492125"/>
          </a:xfrm>
          <a:prstGeom prst="rect">
            <a:avLst/>
          </a:prstGeom>
          <a:noFill/>
          <a:ln w="9525">
            <a:noFill/>
          </a:ln>
        </p:spPr>
      </p:pic>
      <p:sp>
        <p:nvSpPr>
          <p:cNvPr id="24583" name="TextBox 28"/>
          <p:cNvSpPr txBox="1"/>
          <p:nvPr>
            <p:custDataLst>
              <p:tags r:id="rId6"/>
            </p:custDataLst>
          </p:nvPr>
        </p:nvSpPr>
        <p:spPr>
          <a:xfrm>
            <a:off x="2035175" y="1536700"/>
            <a:ext cx="5302250" cy="645160"/>
          </a:xfrm>
          <a:prstGeom prst="rect">
            <a:avLst/>
          </a:prstGeom>
          <a:noFill/>
          <a:ln w="9525">
            <a:noFill/>
          </a:ln>
        </p:spPr>
        <p:txBody>
          <a:bodyPr wrap="square" anchor="t" anchorCtr="0">
            <a:spAutoFit/>
          </a:bodyPr>
          <a:p>
            <a:r>
              <a:rPr lang="zh-CN" altLang="en-US" sz="1800" dirty="0">
                <a:latin typeface="微软雅黑" panose="020B0503020204020204" charset="-122"/>
                <a:ea typeface="微软雅黑" panose="020B0503020204020204" charset="-122"/>
                <a:cs typeface="微软雅黑" panose="020B0503020204020204" charset="-122"/>
              </a:rPr>
              <a:t>从存储空间中划出一部分地址空间给</a:t>
            </a:r>
            <a:r>
              <a:rPr lang="en-US" altLang="zh-CN" sz="1800" dirty="0">
                <a:latin typeface="微软雅黑" panose="020B0503020204020204" charset="-122"/>
                <a:ea typeface="微软雅黑" panose="020B0503020204020204" charset="-122"/>
                <a:cs typeface="微软雅黑" panose="020B0503020204020204" charset="-122"/>
              </a:rPr>
              <a:t>I/O</a:t>
            </a:r>
            <a:r>
              <a:rPr lang="zh-CN" altLang="en-US" sz="1800" dirty="0">
                <a:latin typeface="微软雅黑" panose="020B0503020204020204" charset="-122"/>
                <a:ea typeface="微软雅黑" panose="020B0503020204020204" charset="-122"/>
                <a:cs typeface="微软雅黑" panose="020B0503020204020204" charset="-122"/>
              </a:rPr>
              <a:t>设备使用，把</a:t>
            </a:r>
            <a:r>
              <a:rPr lang="en-US" altLang="zh-CN" sz="1800" dirty="0">
                <a:latin typeface="微软雅黑" panose="020B0503020204020204" charset="-122"/>
                <a:ea typeface="微软雅黑" panose="020B0503020204020204" charset="-122"/>
                <a:cs typeface="微软雅黑" panose="020B0503020204020204" charset="-122"/>
              </a:rPr>
              <a:t>I/O</a:t>
            </a:r>
            <a:r>
              <a:rPr lang="zh-CN" altLang="en-US" sz="1800" dirty="0">
                <a:latin typeface="微软雅黑" panose="020B0503020204020204" charset="-122"/>
                <a:ea typeface="微软雅黑" panose="020B0503020204020204" charset="-122"/>
                <a:cs typeface="微软雅黑" panose="020B0503020204020204" charset="-122"/>
              </a:rPr>
              <a:t>接口中的端口当做存储器单元一样进行访问。</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24584" name="矩形 35"/>
          <p:cNvSpPr/>
          <p:nvPr>
            <p:custDataLst>
              <p:tags r:id="rId7"/>
            </p:custDataLst>
          </p:nvPr>
        </p:nvSpPr>
        <p:spPr>
          <a:xfrm>
            <a:off x="1897063" y="2436813"/>
            <a:ext cx="5591175" cy="1673225"/>
          </a:xfrm>
          <a:prstGeom prst="rect">
            <a:avLst/>
          </a:prstGeom>
          <a:noFill/>
          <a:ln w="3175">
            <a:noFill/>
          </a:ln>
          <a:effectLst>
            <a:outerShdw dist="38100" dir="5400000" algn="ctr" rotWithShape="0">
              <a:srgbClr val="000000">
                <a:alpha val="37999"/>
              </a:srgbClr>
            </a:outerShdw>
          </a:effectLst>
        </p:spPr>
        <p:txBody>
          <a:bodyPr anchor="ctr" anchorCtr="0"/>
          <a:p>
            <a:pPr algn="ctr"/>
            <a:endParaRPr lang="zh-CN" altLang="en-US" sz="1800" dirty="0">
              <a:solidFill>
                <a:srgbClr val="FFFFFF"/>
              </a:solidFill>
              <a:latin typeface="微软雅黑" panose="020B0503020204020204" charset="-122"/>
              <a:ea typeface="微软雅黑" panose="020B0503020204020204" charset="-122"/>
            </a:endParaRPr>
          </a:p>
        </p:txBody>
      </p:sp>
      <p:graphicFrame>
        <p:nvGraphicFramePr>
          <p:cNvPr id="9229" name="表格 9228"/>
          <p:cNvGraphicFramePr/>
          <p:nvPr>
            <p:custDataLst>
              <p:tags r:id="rId8"/>
            </p:custDataLst>
          </p:nvPr>
        </p:nvGraphicFramePr>
        <p:xfrm>
          <a:off x="1979613" y="2519363"/>
          <a:ext cx="5429250" cy="1349375"/>
        </p:xfrm>
        <a:graphic>
          <a:graphicData uri="http://schemas.openxmlformats.org/drawingml/2006/table">
            <a:tbl>
              <a:tblPr/>
              <a:tblGrid>
                <a:gridCol w="2727960"/>
                <a:gridCol w="2700655"/>
              </a:tblGrid>
              <a:tr h="434975">
                <a:tc>
                  <a:txBody>
                    <a:bodyPr wrap="square"/>
                    <a:p>
                      <a:pPr marL="0" lvl="0" indent="0" algn="ctr" eaLnBrk="1" hangingPunct="1">
                        <a:lnSpc>
                          <a:spcPct val="115000"/>
                        </a:lnSpc>
                        <a:spcBef>
                          <a:spcPct val="0"/>
                        </a:spcBef>
                        <a:buClr>
                          <a:srgbClr val="000000"/>
                        </a:buClr>
                        <a:buFont typeface="Arial" panose="020B0604020202020204" pitchFamily="34" charset="0"/>
                        <a:buNone/>
                      </a:pPr>
                      <a:r>
                        <a:rPr lang="zh-CN" altLang="en-US" sz="1800" b="1">
                          <a:solidFill>
                            <a:schemeClr val="tx1"/>
                          </a:solidFill>
                          <a:latin typeface="微软雅黑" panose="020B0503020204020204" charset="-122"/>
                          <a:ea typeface="微软雅黑" panose="020B0503020204020204" charset="-122"/>
                        </a:rPr>
                        <a:t>优点</a:t>
                      </a:r>
                      <a:endParaRPr lang="zh-CN" altLang="en-US" sz="1800" b="1">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FC000">
                        <a:alpha val="100000"/>
                      </a:srgbClr>
                    </a:solidFill>
                  </a:tcPr>
                </a:tc>
                <a:tc>
                  <a:txBody>
                    <a:bodyPr wrap="square"/>
                    <a:p>
                      <a:pPr marL="0" lvl="0" indent="0" algn="ctr" eaLnBrk="1" hangingPunct="1">
                        <a:lnSpc>
                          <a:spcPct val="115000"/>
                        </a:lnSpc>
                        <a:spcBef>
                          <a:spcPct val="0"/>
                        </a:spcBef>
                        <a:buClr>
                          <a:srgbClr val="000000"/>
                        </a:buClr>
                        <a:buFont typeface="Arial" panose="020B0604020202020204" pitchFamily="34" charset="0"/>
                        <a:buNone/>
                      </a:pPr>
                      <a:r>
                        <a:rPr lang="zh-CN" altLang="en-US" sz="1800" b="1">
                          <a:solidFill>
                            <a:schemeClr val="tx1"/>
                          </a:solidFill>
                          <a:latin typeface="微软雅黑" panose="020B0503020204020204" charset="-122"/>
                          <a:ea typeface="微软雅黑" panose="020B0503020204020204" charset="-122"/>
                        </a:rPr>
                        <a:t>缺点</a:t>
                      </a:r>
                      <a:endParaRPr lang="zh-CN" altLang="en-US" sz="1800" b="1">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FC000">
                        <a:alpha val="100000"/>
                      </a:srgbClr>
                    </a:solidFill>
                  </a:tcPr>
                </a:tc>
              </a:tr>
              <a:tr h="457200">
                <a:tc>
                  <a:txBody>
                    <a:bodyPr wrap="square"/>
                    <a:p>
                      <a:pPr marL="0" lvl="0" indent="0" eaLnBrk="1" hangingPunct="1">
                        <a:spcBef>
                          <a:spcPct val="0"/>
                        </a:spcBef>
                        <a:buClr>
                          <a:srgbClr val="000000"/>
                        </a:buClr>
                        <a:buFont typeface="Arial" panose="020B0604020202020204" pitchFamily="34" charset="0"/>
                        <a:buNone/>
                      </a:pPr>
                      <a:r>
                        <a:rPr lang="zh-CN" altLang="en-US" sz="1600" b="0" dirty="0">
                          <a:solidFill>
                            <a:schemeClr val="tx1"/>
                          </a:solidFill>
                          <a:latin typeface="微软雅黑" panose="020B0503020204020204" charset="-122"/>
                          <a:ea typeface="微软雅黑" panose="020B0503020204020204" charset="-122"/>
                          <a:cs typeface="微软雅黑" panose="020B0503020204020204" charset="-122"/>
                        </a:rPr>
                        <a:t>使用访问存储器的指令，</a:t>
                      </a:r>
                      <a:r>
                        <a:rPr lang="en-US" altLang="x-none" sz="1600" b="0" dirty="0">
                          <a:solidFill>
                            <a:schemeClr val="tx1"/>
                          </a:solidFill>
                          <a:latin typeface="微软雅黑" panose="020B0503020204020204" charset="-122"/>
                          <a:ea typeface="微软雅黑" panose="020B0503020204020204" charset="-122"/>
                          <a:cs typeface="微软雅黑" panose="020B0503020204020204" charset="-122"/>
                        </a:rPr>
                        <a:t>I/O</a:t>
                      </a:r>
                      <a:r>
                        <a:rPr lang="zh-CN" altLang="en-US" sz="1600" b="0" dirty="0">
                          <a:solidFill>
                            <a:schemeClr val="tx1"/>
                          </a:solidFill>
                          <a:latin typeface="微软雅黑" panose="020B0503020204020204" charset="-122"/>
                          <a:ea typeface="微软雅黑" panose="020B0503020204020204" charset="-122"/>
                          <a:cs typeface="微软雅黑" panose="020B0503020204020204" charset="-122"/>
                        </a:rPr>
                        <a:t>处理能力增强。</a:t>
                      </a:r>
                      <a:endParaRPr lang="zh-CN" altLang="en-US" sz="1600" b="0" dirty="0">
                        <a:solidFill>
                          <a:schemeClr val="tx1"/>
                        </a:solidFill>
                        <a:latin typeface="微软雅黑" panose="020B0503020204020204" charset="-122"/>
                        <a:ea typeface="微软雅黑" panose="020B0503020204020204" charset="-122"/>
                        <a:cs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c>
                  <a:txBody>
                    <a:bodyPr wrap="square"/>
                    <a:p>
                      <a:pPr marL="0" lvl="0" indent="0" eaLnBrk="1" hangingPunct="1">
                        <a:spcBef>
                          <a:spcPct val="0"/>
                        </a:spcBef>
                        <a:buClr>
                          <a:srgbClr val="000000"/>
                        </a:buClr>
                        <a:buFont typeface="Arial" panose="020B0604020202020204" pitchFamily="34" charset="0"/>
                        <a:buNone/>
                      </a:pPr>
                      <a:r>
                        <a:rPr lang="zh-CN" altLang="en-US" sz="1600" b="0">
                          <a:solidFill>
                            <a:schemeClr val="tx1"/>
                          </a:solidFill>
                          <a:latin typeface="微软雅黑" panose="020B0503020204020204" charset="-122"/>
                          <a:ea typeface="微软雅黑" panose="020B0503020204020204" charset="-122"/>
                        </a:rPr>
                        <a:t>占用存储器地址空间使其容量减少</a:t>
                      </a:r>
                      <a:endParaRPr lang="zh-CN" altLang="en-US" sz="1600" b="0">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r>
              <a:tr h="457200">
                <a:tc>
                  <a:txBody>
                    <a:bodyPr wrap="square"/>
                    <a:p>
                      <a:pPr marL="0" lvl="0" indent="0" algn="l" eaLnBrk="1" hangingPunct="1">
                        <a:spcBef>
                          <a:spcPct val="0"/>
                        </a:spcBef>
                        <a:buClr>
                          <a:srgbClr val="000000"/>
                        </a:buClr>
                        <a:buFont typeface="Arial" panose="020B0604020202020204" pitchFamily="34" charset="0"/>
                        <a:buNone/>
                      </a:pPr>
                      <a:r>
                        <a:rPr lang="zh-CN" altLang="en-US" sz="1600" b="0">
                          <a:solidFill>
                            <a:schemeClr val="tx1"/>
                          </a:solidFill>
                          <a:latin typeface="微软雅黑" panose="020B0503020204020204" charset="-122"/>
                          <a:ea typeface="微软雅黑" panose="020B0503020204020204" charset="-122"/>
                        </a:rPr>
                        <a:t>拥有较大的寻址空间</a:t>
                      </a:r>
                      <a:endParaRPr lang="zh-CN" altLang="en-US" sz="1600" b="0">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c>
                  <a:txBody>
                    <a:bodyPr wrap="square"/>
                    <a:p>
                      <a:pPr marL="0" lvl="0" indent="0" algn="just" eaLnBrk="1" hangingPunct="1">
                        <a:spcBef>
                          <a:spcPct val="0"/>
                        </a:spcBef>
                        <a:buClr>
                          <a:srgbClr val="000000"/>
                        </a:buClr>
                        <a:buFont typeface="Arial" panose="020B0604020202020204" pitchFamily="34" charset="0"/>
                        <a:buNone/>
                      </a:pPr>
                      <a:r>
                        <a:rPr lang="zh-CN" altLang="en-US" sz="1600" b="0" dirty="0">
                          <a:solidFill>
                            <a:schemeClr val="tx1"/>
                          </a:solidFill>
                          <a:latin typeface="微软雅黑" panose="020B0503020204020204" charset="-122"/>
                          <a:ea typeface="微软雅黑" panose="020B0503020204020204" charset="-122"/>
                        </a:rPr>
                        <a:t>指令更长，执行时间长，地址线多，译码电路复杂。</a:t>
                      </a:r>
                      <a:endParaRPr lang="zh-CN" altLang="en-US" sz="1600" b="0" dirty="0">
                        <a:solidFill>
                          <a:schemeClr val="tx1"/>
                        </a:solidFill>
                        <a:latin typeface="微软雅黑" panose="020B0503020204020204" charset="-122"/>
                        <a:ea typeface="微软雅黑" panose="020B0503020204020204"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4.2.3  I/O 端口访问</a:t>
            </a:r>
            <a:endParaRPr lang="zh-CN" altLang="en-US"/>
          </a:p>
        </p:txBody>
      </p:sp>
      <p:sp>
        <p:nvSpPr>
          <p:cNvPr id="22533" name="椭圆 39"/>
          <p:cNvSpPr/>
          <p:nvPr/>
        </p:nvSpPr>
        <p:spPr>
          <a:xfrm>
            <a:off x="3424238" y="2976563"/>
            <a:ext cx="2295525" cy="2297112"/>
          </a:xfrm>
          <a:prstGeom prst="ellipse">
            <a:avLst/>
          </a:prstGeom>
          <a:noFill/>
          <a:ln w="9525">
            <a:noFill/>
          </a:ln>
        </p:spPr>
        <p:txBody>
          <a:bodyPr anchor="t" anchorCtr="0"/>
          <a:p>
            <a:endParaRPr lang="zh-CN" altLang="en-US" sz="100" dirty="0">
              <a:solidFill>
                <a:srgbClr val="FFFFFF"/>
              </a:solidFill>
              <a:latin typeface="Arial" panose="020B0604020202020204" pitchFamily="34" charset="0"/>
              <a:ea typeface="微软雅黑" panose="020B0503020204020204" charset="-122"/>
            </a:endParaRPr>
          </a:p>
        </p:txBody>
      </p:sp>
      <p:sp>
        <p:nvSpPr>
          <p:cNvPr id="6146" name="Rectangle 3"/>
          <p:cNvSpPr>
            <a:spLocks noGrp="1"/>
          </p:cNvSpPr>
          <p:nvPr>
            <p:ph idx="1"/>
            <p:custDataLst>
              <p:tags r:id="rId1"/>
            </p:custDataLst>
          </p:nvPr>
        </p:nvSpPr>
        <p:spPr>
          <a:ln>
            <a:miter/>
          </a:ln>
        </p:spPr>
        <p:txBody>
          <a:bodyPr vert="horz"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mn-lt"/>
                <a:ea typeface="+mn-ea"/>
                <a:sym typeface="+mn-ea"/>
              </a:rPr>
              <a:t>独立编址：</a:t>
            </a:r>
            <a:r>
              <a:rPr lang="en-US" altLang="x-none" sz="1800" dirty="0">
                <a:latin typeface="+mn-lt"/>
                <a:ea typeface="+mn-ea"/>
                <a:sym typeface="+mn-ea"/>
              </a:rPr>
              <a:t>I/O</a:t>
            </a:r>
            <a:r>
              <a:rPr lang="zh-CN" altLang="en-US" sz="1800" dirty="0">
                <a:latin typeface="+mn-lt"/>
                <a:ea typeface="+mn-ea"/>
                <a:sym typeface="+mn-ea"/>
              </a:rPr>
              <a:t>指令访问</a:t>
            </a:r>
            <a:endParaRPr lang="zh-CN" altLang="en-US" sz="1800" dirty="0">
              <a:latin typeface="+mn-lt"/>
              <a:ea typeface="+mn-ea"/>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rPr>
              <a:t>统一编址：</a:t>
            </a:r>
            <a:r>
              <a:rPr lang="zh-CN" altLang="x-none" sz="1800" dirty="0">
                <a:latin typeface="+mn-lt"/>
                <a:ea typeface="+mn-ea"/>
                <a:sym typeface="+mn-ea"/>
              </a:rPr>
              <a:t>存储映射（</a:t>
            </a:r>
            <a:r>
              <a:rPr lang="en-US" altLang="zh-CN" sz="1800" dirty="0">
                <a:latin typeface="+mn-lt"/>
                <a:ea typeface="+mn-ea"/>
                <a:sym typeface="+mn-ea"/>
              </a:rPr>
              <a:t>memory map</a:t>
            </a:r>
            <a:r>
              <a:rPr lang="zh-CN" altLang="x-none" sz="1800" dirty="0">
                <a:latin typeface="+mn-lt"/>
                <a:ea typeface="+mn-ea"/>
                <a:sym typeface="+mn-ea"/>
              </a:rPr>
              <a:t>）</a:t>
            </a:r>
            <a:r>
              <a:rPr lang="en-US" altLang="x-none" sz="1800" dirty="0">
                <a:latin typeface="+mn-lt"/>
                <a:ea typeface="+mn-ea"/>
                <a:sym typeface="+mn-ea"/>
              </a:rPr>
              <a:t>I/O</a:t>
            </a:r>
            <a:r>
              <a:rPr lang="zh-CN" altLang="en-US" sz="1800" dirty="0">
                <a:latin typeface="+mn-lt"/>
                <a:ea typeface="+mn-ea"/>
                <a:sym typeface="+mn-ea"/>
              </a:rPr>
              <a:t>的访问</a:t>
            </a: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1" indent="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1" indent="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1"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a:p>
            <a:pPr marL="0" marR="0" lvl="3" indent="0" algn="l" defTabSz="914400" rtl="0" eaLnBrk="1" fontAlgn="base" latinLnBrk="0" hangingPunct="1">
              <a:lnSpc>
                <a:spcPct val="15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graphicFrame>
        <p:nvGraphicFramePr>
          <p:cNvPr id="10256" name="表格 10255"/>
          <p:cNvGraphicFramePr/>
          <p:nvPr>
            <p:custDataLst>
              <p:tags r:id="rId2"/>
            </p:custDataLst>
          </p:nvPr>
        </p:nvGraphicFramePr>
        <p:xfrm>
          <a:off x="1917065" y="1203960"/>
          <a:ext cx="5513705" cy="1421130"/>
        </p:xfrm>
        <a:graphic>
          <a:graphicData uri="http://schemas.openxmlformats.org/drawingml/2006/table">
            <a:tbl>
              <a:tblPr/>
              <a:tblGrid>
                <a:gridCol w="5513705"/>
              </a:tblGrid>
              <a:tr h="28702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lnSpc>
                          <a:spcPct val="115000"/>
                        </a:lnSpc>
                        <a:spcBef>
                          <a:spcPct val="0"/>
                        </a:spcBef>
                        <a:buClr>
                          <a:srgbClr val="000000"/>
                        </a:buClr>
                        <a:buFont typeface="Arial" panose="020B0604020202020204" pitchFamily="34" charset="0"/>
                        <a:buNone/>
                      </a:pPr>
                      <a:r>
                        <a:rPr lang="en-US" altLang="x-none" sz="1500" b="0" dirty="0">
                          <a:solidFill>
                            <a:schemeClr val="tx1"/>
                          </a:solidFill>
                          <a:latin typeface="宋体" panose="02010600030101010101" pitchFamily="2" charset="-122"/>
                        </a:rPr>
                        <a:t>IN  AL,0F4H    </a:t>
                      </a:r>
                      <a:r>
                        <a:rPr lang="zh-CN" altLang="en-US" sz="1500" b="0" dirty="0">
                          <a:solidFill>
                            <a:schemeClr val="tx1"/>
                          </a:solidFill>
                          <a:latin typeface="宋体" panose="02010600030101010101" pitchFamily="2" charset="-122"/>
                        </a:rPr>
                        <a:t>；从端口</a:t>
                      </a:r>
                      <a:r>
                        <a:rPr lang="en-US" altLang="x-none" sz="1500" b="0" dirty="0">
                          <a:solidFill>
                            <a:schemeClr val="tx1"/>
                          </a:solidFill>
                          <a:latin typeface="宋体" panose="02010600030101010101" pitchFamily="2" charset="-122"/>
                        </a:rPr>
                        <a:t>0F4H</a:t>
                      </a:r>
                      <a:r>
                        <a:rPr lang="zh-CN" altLang="en-US" sz="1500" b="0" dirty="0">
                          <a:solidFill>
                            <a:schemeClr val="tx1"/>
                          </a:solidFill>
                          <a:latin typeface="宋体" panose="02010600030101010101" pitchFamily="2" charset="-122"/>
                        </a:rPr>
                        <a:t>输入</a:t>
                      </a:r>
                      <a:r>
                        <a:rPr lang="en-US" altLang="x-none" sz="1500" b="0" dirty="0">
                          <a:solidFill>
                            <a:schemeClr val="tx1"/>
                          </a:solidFill>
                          <a:latin typeface="宋体" panose="02010600030101010101" pitchFamily="2" charset="-122"/>
                        </a:rPr>
                        <a:t>8</a:t>
                      </a:r>
                      <a:r>
                        <a:rPr lang="zh-CN" altLang="en-US" sz="1500" b="0" dirty="0">
                          <a:solidFill>
                            <a:schemeClr val="tx1"/>
                          </a:solidFill>
                          <a:latin typeface="宋体" panose="02010600030101010101" pitchFamily="2" charset="-122"/>
                        </a:rPr>
                        <a:t>位数据到</a:t>
                      </a:r>
                      <a:r>
                        <a:rPr lang="en-US" altLang="x-none" sz="1500" b="0" dirty="0">
                          <a:solidFill>
                            <a:schemeClr val="tx1"/>
                          </a:solidFill>
                          <a:latin typeface="宋体" panose="02010600030101010101" pitchFamily="2" charset="-122"/>
                        </a:rPr>
                        <a:t>AL</a:t>
                      </a:r>
                      <a:endParaRPr lang="en-US" altLang="x-none" sz="1500" b="0" dirty="0">
                        <a:solidFill>
                          <a:schemeClr val="tx1"/>
                        </a:solidFill>
                        <a:latin typeface="宋体" panose="02010600030101010101" pitchFamily="2"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E2CAAA">
                        <a:alpha val="100000"/>
                      </a:srgbClr>
                    </a:solidFill>
                  </a:tcPr>
                </a:tc>
              </a:tr>
              <a:tr h="26416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500" b="0" dirty="0">
                          <a:solidFill>
                            <a:schemeClr val="tx1"/>
                          </a:solidFill>
                          <a:latin typeface="宋体" panose="02010600030101010101" pitchFamily="2" charset="-122"/>
                        </a:rPr>
                        <a:t>IN  AX,0F4H    </a:t>
                      </a:r>
                      <a:r>
                        <a:rPr lang="zh-CN" altLang="en-US" sz="1500" b="0" dirty="0">
                          <a:solidFill>
                            <a:schemeClr val="tx1"/>
                          </a:solidFill>
                          <a:latin typeface="宋体" panose="02010600030101010101" pitchFamily="2" charset="-122"/>
                        </a:rPr>
                        <a:t>；将端口</a:t>
                      </a:r>
                      <a:r>
                        <a:rPr lang="en-US" altLang="x-none" sz="1500" b="0" dirty="0">
                          <a:solidFill>
                            <a:schemeClr val="tx1"/>
                          </a:solidFill>
                          <a:latin typeface="宋体" panose="02010600030101010101" pitchFamily="2" charset="-122"/>
                        </a:rPr>
                        <a:t>F4H</a:t>
                      </a:r>
                      <a:r>
                        <a:rPr lang="zh-CN" altLang="en-US" sz="1500" b="0" dirty="0">
                          <a:solidFill>
                            <a:schemeClr val="tx1"/>
                          </a:solidFill>
                          <a:latin typeface="宋体" panose="02010600030101010101" pitchFamily="2" charset="-122"/>
                        </a:rPr>
                        <a:t>和</a:t>
                      </a:r>
                      <a:r>
                        <a:rPr lang="en-US" altLang="x-none" sz="1500" b="0" dirty="0">
                          <a:solidFill>
                            <a:schemeClr val="tx1"/>
                          </a:solidFill>
                          <a:latin typeface="宋体" panose="02010600030101010101" pitchFamily="2" charset="-122"/>
                        </a:rPr>
                        <a:t>F5H</a:t>
                      </a:r>
                      <a:r>
                        <a:rPr lang="zh-CN" altLang="en-US" sz="1500" b="0" dirty="0">
                          <a:solidFill>
                            <a:schemeClr val="tx1"/>
                          </a:solidFill>
                          <a:latin typeface="宋体" panose="02010600030101010101" pitchFamily="2" charset="-122"/>
                        </a:rPr>
                        <a:t>的</a:t>
                      </a:r>
                      <a:r>
                        <a:rPr lang="en-US" altLang="x-none" sz="1500" b="0" dirty="0">
                          <a:solidFill>
                            <a:schemeClr val="tx1"/>
                          </a:solidFill>
                          <a:latin typeface="宋体" panose="02010600030101010101" pitchFamily="2" charset="-122"/>
                        </a:rPr>
                        <a:t>16</a:t>
                      </a:r>
                      <a:r>
                        <a:rPr lang="zh-CN" altLang="en-US" sz="1500" b="0" dirty="0">
                          <a:solidFill>
                            <a:schemeClr val="tx1"/>
                          </a:solidFill>
                          <a:latin typeface="宋体" panose="02010600030101010101" pitchFamily="2" charset="-122"/>
                        </a:rPr>
                        <a:t>位数据送</a:t>
                      </a:r>
                      <a:r>
                        <a:rPr lang="en-US" altLang="x-none" sz="1500" b="0" dirty="0">
                          <a:solidFill>
                            <a:schemeClr val="tx1"/>
                          </a:solidFill>
                          <a:latin typeface="宋体" panose="02010600030101010101" pitchFamily="2" charset="-122"/>
                        </a:rPr>
                        <a:t>AX</a:t>
                      </a:r>
                      <a:endParaRPr lang="en-US" altLang="x-none" sz="1500" b="0" dirty="0">
                        <a:solidFill>
                          <a:schemeClr val="tx1"/>
                        </a:solidFill>
                        <a:latin typeface="宋体" panose="02010600030101010101" pitchFamily="2"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r>
              <a:tr h="33655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500" b="0" dirty="0">
                          <a:solidFill>
                            <a:schemeClr val="tx1"/>
                          </a:solidFill>
                          <a:latin typeface="宋体" panose="02010600030101010101" pitchFamily="2" charset="-122"/>
                        </a:rPr>
                        <a:t>IN  EAX,0F4H   </a:t>
                      </a:r>
                      <a:r>
                        <a:rPr lang="zh-CN" altLang="en-US" sz="1500" b="0" dirty="0">
                          <a:solidFill>
                            <a:schemeClr val="tx1"/>
                          </a:solidFill>
                          <a:latin typeface="宋体" panose="02010600030101010101" pitchFamily="2" charset="-122"/>
                        </a:rPr>
                        <a:t>；将端口</a:t>
                      </a:r>
                      <a:r>
                        <a:rPr lang="en-US" altLang="x-none" sz="1500" b="0" dirty="0">
                          <a:solidFill>
                            <a:schemeClr val="tx1"/>
                          </a:solidFill>
                          <a:latin typeface="宋体" panose="02010600030101010101" pitchFamily="2" charset="-122"/>
                        </a:rPr>
                        <a:t>F4H</a:t>
                      </a:r>
                      <a:r>
                        <a:rPr lang="zh-CN" altLang="en-US" sz="1500" b="0" dirty="0">
                          <a:solidFill>
                            <a:schemeClr val="tx1"/>
                          </a:solidFill>
                          <a:latin typeface="宋体" panose="02010600030101010101" pitchFamily="2" charset="-122"/>
                        </a:rPr>
                        <a:t>、</a:t>
                      </a:r>
                      <a:r>
                        <a:rPr lang="en-US" altLang="x-none" sz="1500" b="0" dirty="0">
                          <a:solidFill>
                            <a:schemeClr val="tx1"/>
                          </a:solidFill>
                          <a:latin typeface="宋体" panose="02010600030101010101" pitchFamily="2" charset="-122"/>
                        </a:rPr>
                        <a:t>F5H</a:t>
                      </a:r>
                      <a:r>
                        <a:rPr lang="zh-CN" altLang="en-US" sz="1500" b="0" dirty="0">
                          <a:solidFill>
                            <a:schemeClr val="tx1"/>
                          </a:solidFill>
                          <a:latin typeface="宋体" panose="02010600030101010101" pitchFamily="2" charset="-122"/>
                        </a:rPr>
                        <a:t>、</a:t>
                      </a:r>
                      <a:r>
                        <a:rPr lang="en-US" altLang="x-none" sz="1500" b="0" dirty="0">
                          <a:solidFill>
                            <a:schemeClr val="tx1"/>
                          </a:solidFill>
                          <a:latin typeface="宋体" panose="02010600030101010101" pitchFamily="2" charset="-122"/>
                        </a:rPr>
                        <a:t>F6H</a:t>
                      </a:r>
                      <a:r>
                        <a:rPr lang="zh-CN" altLang="en-US" sz="1500" b="0" dirty="0">
                          <a:solidFill>
                            <a:schemeClr val="tx1"/>
                          </a:solidFill>
                          <a:latin typeface="宋体" panose="02010600030101010101" pitchFamily="2" charset="-122"/>
                        </a:rPr>
                        <a:t>和</a:t>
                      </a:r>
                      <a:r>
                        <a:rPr lang="en-US" altLang="x-none" sz="1500" b="0" dirty="0">
                          <a:solidFill>
                            <a:schemeClr val="tx1"/>
                          </a:solidFill>
                          <a:latin typeface="宋体" panose="02010600030101010101" pitchFamily="2" charset="-122"/>
                        </a:rPr>
                        <a:t>F7H</a:t>
                      </a:r>
                      <a:r>
                        <a:rPr lang="zh-CN" altLang="en-US" sz="1500" b="0" dirty="0">
                          <a:solidFill>
                            <a:schemeClr val="tx1"/>
                          </a:solidFill>
                          <a:latin typeface="宋体" panose="02010600030101010101" pitchFamily="2" charset="-122"/>
                        </a:rPr>
                        <a:t>的</a:t>
                      </a:r>
                      <a:r>
                        <a:rPr lang="en-US" altLang="x-none" sz="1500" b="0" dirty="0">
                          <a:solidFill>
                            <a:schemeClr val="tx1"/>
                          </a:solidFill>
                          <a:latin typeface="宋体" panose="02010600030101010101" pitchFamily="2" charset="-122"/>
                        </a:rPr>
                        <a:t>32</a:t>
                      </a:r>
                      <a:r>
                        <a:rPr lang="zh-CN" altLang="en-US" sz="1500" b="0" dirty="0">
                          <a:solidFill>
                            <a:schemeClr val="tx1"/>
                          </a:solidFill>
                          <a:latin typeface="宋体" panose="02010600030101010101" pitchFamily="2" charset="-122"/>
                        </a:rPr>
                        <a:t>位数据送</a:t>
                      </a:r>
                      <a:r>
                        <a:rPr lang="en-US" altLang="x-none" sz="1500" b="0" dirty="0">
                          <a:solidFill>
                            <a:schemeClr val="tx1"/>
                          </a:solidFill>
                          <a:latin typeface="宋体" panose="02010600030101010101" pitchFamily="2" charset="-122"/>
                        </a:rPr>
                        <a:t>EAX</a:t>
                      </a:r>
                      <a:r>
                        <a:rPr lang="zh-CN" altLang="en-US" sz="1500" b="0" dirty="0">
                          <a:solidFill>
                            <a:schemeClr val="tx1"/>
                          </a:solidFill>
                          <a:latin typeface="宋体" panose="02010600030101010101" pitchFamily="2" charset="-122"/>
                        </a:rPr>
                        <a:t>  </a:t>
                      </a:r>
                      <a:endParaRPr lang="en-US" altLang="x-none" sz="1500" b="0" dirty="0">
                        <a:solidFill>
                          <a:schemeClr val="tx1"/>
                        </a:solidFill>
                        <a:latin typeface="宋体" panose="02010600030101010101" pitchFamily="2"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r>
              <a:tr h="24130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500" b="0" dirty="0">
                          <a:solidFill>
                            <a:schemeClr val="tx1"/>
                          </a:solidFill>
                          <a:latin typeface="宋体" panose="02010600030101010101" pitchFamily="2" charset="-122"/>
                        </a:rPr>
                        <a:t>IN  EAX,DX     </a:t>
                      </a:r>
                      <a:r>
                        <a:rPr lang="zh-CN" altLang="en-US" sz="1500" b="0" dirty="0">
                          <a:solidFill>
                            <a:schemeClr val="tx1"/>
                          </a:solidFill>
                          <a:latin typeface="宋体" panose="02010600030101010101" pitchFamily="2" charset="-122"/>
                        </a:rPr>
                        <a:t>；从</a:t>
                      </a:r>
                      <a:r>
                        <a:rPr lang="en-US" altLang="x-none" sz="1500" b="0" dirty="0">
                          <a:solidFill>
                            <a:schemeClr val="tx1"/>
                          </a:solidFill>
                          <a:latin typeface="宋体" panose="02010600030101010101" pitchFamily="2" charset="-122"/>
                        </a:rPr>
                        <a:t>DX</a:t>
                      </a:r>
                      <a:r>
                        <a:rPr lang="zh-CN" altLang="en-US" sz="1500" b="0" dirty="0">
                          <a:solidFill>
                            <a:schemeClr val="tx1"/>
                          </a:solidFill>
                          <a:latin typeface="宋体" panose="02010600030101010101" pitchFamily="2" charset="-122"/>
                        </a:rPr>
                        <a:t>指出的端口输入</a:t>
                      </a:r>
                      <a:r>
                        <a:rPr lang="en-US" altLang="x-none" sz="1500" b="0" dirty="0">
                          <a:solidFill>
                            <a:schemeClr val="tx1"/>
                          </a:solidFill>
                          <a:latin typeface="宋体" panose="02010600030101010101" pitchFamily="2" charset="-122"/>
                        </a:rPr>
                        <a:t>32</a:t>
                      </a:r>
                      <a:r>
                        <a:rPr lang="zh-CN" altLang="en-US" sz="1500" b="0" dirty="0">
                          <a:solidFill>
                            <a:schemeClr val="tx1"/>
                          </a:solidFill>
                          <a:latin typeface="宋体" panose="02010600030101010101" pitchFamily="2" charset="-122"/>
                        </a:rPr>
                        <a:t>位数据到</a:t>
                      </a:r>
                      <a:r>
                        <a:rPr lang="en-US" altLang="x-none" sz="1500" b="0" dirty="0">
                          <a:solidFill>
                            <a:schemeClr val="tx1"/>
                          </a:solidFill>
                          <a:latin typeface="宋体" panose="02010600030101010101" pitchFamily="2" charset="-122"/>
                        </a:rPr>
                        <a:t>EAX</a:t>
                      </a:r>
                      <a:endParaRPr lang="en-US" altLang="x-none" sz="1500" b="0" dirty="0">
                        <a:solidFill>
                          <a:schemeClr val="tx1"/>
                        </a:solidFill>
                        <a:latin typeface="宋体" panose="02010600030101010101" pitchFamily="2"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9F4EE">
                        <a:alpha val="100000"/>
                      </a:srgbClr>
                    </a:solidFill>
                  </a:tcPr>
                </a:tc>
              </a:tr>
              <a:tr h="292100">
                <a:tc>
                  <a:txBody>
                    <a:bodyPr wrap="square"/>
                    <a:lst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800" b="1" i="0" u="none" kern="1200" baseline="0">
                          <a:solidFill>
                            <a:srgbClr val="0000E1"/>
                          </a:solidFill>
                          <a:latin typeface="Arial" panose="020B0604020202020204" pitchFamily="34" charset="0"/>
                          <a:ea typeface="宋体" panose="02010600030101010101" pitchFamily="2" charset="-122"/>
                        </a:defRPr>
                      </a:lvl1pPr>
                      <a:lvl2pPr marL="669925" lvl="1" indent="-325120" algn="l">
                        <a:buClr>
                          <a:schemeClr val="accent2"/>
                        </a:buClr>
                        <a:defRPr sz="2800" kern="1200"/>
                      </a:lvl2pPr>
                      <a:lvl3pPr marL="1022350" lvl="2" indent="-350520" algn="l">
                        <a:buClr>
                          <a:schemeClr val="accent1"/>
                        </a:buClr>
                        <a:defRPr sz="2400" kern="1200"/>
                      </a:lvl3pPr>
                      <a:lvl4pPr marL="1339850" lvl="3" indent="-315595" algn="l">
                        <a:buClr>
                          <a:schemeClr val="accent2"/>
                        </a:buClr>
                        <a:defRPr sz="2400" kern="1200"/>
                      </a:lvl4pPr>
                      <a:lvl5pPr marL="1681480" lvl="4" indent="-339725" algn="l">
                        <a:buClr>
                          <a:schemeClr val="accent1"/>
                        </a:buClr>
                        <a:defRPr sz="2400" kern="1200"/>
                      </a:lvl5pPr>
                    </a:lstStyle>
                    <a:p>
                      <a:pPr marL="0" lvl="0" indent="0" eaLnBrk="1" hangingPunct="1">
                        <a:spcBef>
                          <a:spcPct val="0"/>
                        </a:spcBef>
                        <a:buClr>
                          <a:srgbClr val="000000"/>
                        </a:buClr>
                        <a:buFont typeface="Arial" panose="020B0604020202020204" pitchFamily="34" charset="0"/>
                        <a:buNone/>
                      </a:pPr>
                      <a:r>
                        <a:rPr lang="en-US" altLang="x-none" sz="1500" b="0" dirty="0">
                          <a:solidFill>
                            <a:schemeClr val="tx1"/>
                          </a:solidFill>
                          <a:latin typeface="宋体" panose="02010600030101010101" pitchFamily="2" charset="-122"/>
                        </a:rPr>
                        <a:t>OUT DX,EAX   </a:t>
                      </a:r>
                      <a:r>
                        <a:rPr lang="zh-CN" altLang="en-US" sz="1500" b="0" dirty="0">
                          <a:solidFill>
                            <a:schemeClr val="tx1"/>
                          </a:solidFill>
                          <a:latin typeface="宋体" panose="02010600030101010101" pitchFamily="2" charset="-122"/>
                        </a:rPr>
                        <a:t>  ；</a:t>
                      </a:r>
                      <a:r>
                        <a:rPr lang="en-US" altLang="x-none" sz="1500" b="0" dirty="0">
                          <a:solidFill>
                            <a:schemeClr val="tx1"/>
                          </a:solidFill>
                          <a:latin typeface="宋体" panose="02010600030101010101" pitchFamily="2" charset="-122"/>
                        </a:rPr>
                        <a:t>EAX</a:t>
                      </a:r>
                      <a:r>
                        <a:rPr lang="zh-CN" altLang="en-US" sz="1500" b="0" dirty="0">
                          <a:solidFill>
                            <a:schemeClr val="tx1"/>
                          </a:solidFill>
                          <a:latin typeface="宋体" panose="02010600030101010101" pitchFamily="2" charset="-122"/>
                        </a:rPr>
                        <a:t>内容输出到</a:t>
                      </a:r>
                      <a:r>
                        <a:rPr lang="en-US" altLang="x-none" sz="1500" b="0" dirty="0">
                          <a:solidFill>
                            <a:schemeClr val="tx1"/>
                          </a:solidFill>
                          <a:latin typeface="宋体" panose="02010600030101010101" pitchFamily="2" charset="-122"/>
                        </a:rPr>
                        <a:t>DX</a:t>
                      </a:r>
                      <a:r>
                        <a:rPr lang="zh-CN" altLang="en-US" sz="1500" b="0" dirty="0">
                          <a:solidFill>
                            <a:schemeClr val="tx1"/>
                          </a:solidFill>
                          <a:latin typeface="宋体" panose="02010600030101010101" pitchFamily="2" charset="-122"/>
                        </a:rPr>
                        <a:t>指出的</a:t>
                      </a:r>
                      <a:r>
                        <a:rPr lang="en-US" altLang="x-none" sz="1500" b="0" dirty="0">
                          <a:solidFill>
                            <a:schemeClr val="tx1"/>
                          </a:solidFill>
                          <a:latin typeface="宋体" panose="02010600030101010101" pitchFamily="2" charset="-122"/>
                        </a:rPr>
                        <a:t>32</a:t>
                      </a:r>
                      <a:r>
                        <a:rPr lang="zh-CN" altLang="en-US" sz="1500" b="0" dirty="0">
                          <a:solidFill>
                            <a:schemeClr val="tx1"/>
                          </a:solidFill>
                          <a:latin typeface="宋体" panose="02010600030101010101" pitchFamily="2" charset="-122"/>
                        </a:rPr>
                        <a:t>位数据端口</a:t>
                      </a:r>
                      <a:endParaRPr lang="zh-CN" altLang="en-US" sz="1500" b="0" dirty="0">
                        <a:solidFill>
                          <a:schemeClr val="tx1"/>
                        </a:solidFill>
                        <a:latin typeface="宋体" panose="02010600030101010101" pitchFamily="2" charset="-122"/>
                      </a:endParaRPr>
                    </a:p>
                  </a:txBody>
                  <a:tcPr marL="51443" marR="51443"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2CAAA">
                        <a:alpha val="100000"/>
                      </a:srgbClr>
                    </a:solidFill>
                  </a:tcPr>
                </a:tc>
              </a:tr>
            </a:tbl>
          </a:graphicData>
        </a:graphic>
      </p:graphicFrame>
      <p:pic>
        <p:nvPicPr>
          <p:cNvPr id="30726" name="图片 4"/>
          <p:cNvPicPr>
            <a:picLocks noChangeAspect="1"/>
          </p:cNvPicPr>
          <p:nvPr>
            <p:custDataLst>
              <p:tags r:id="rId3"/>
            </p:custDataLst>
          </p:nvPr>
        </p:nvPicPr>
        <p:blipFill>
          <a:blip r:embed="rId4"/>
          <a:stretch>
            <a:fillRect/>
          </a:stretch>
        </p:blipFill>
        <p:spPr>
          <a:xfrm>
            <a:off x="1941830" y="3034030"/>
            <a:ext cx="5488940" cy="1006475"/>
          </a:xfrm>
          <a:prstGeom prst="rect">
            <a:avLst/>
          </a:prstGeom>
          <a:noFill/>
          <a:ln w="9525">
            <a:noFill/>
          </a:ln>
        </p:spPr>
      </p:pic>
      <p:pic>
        <p:nvPicPr>
          <p:cNvPr id="30727" name="图片 5"/>
          <p:cNvPicPr>
            <a:picLocks noChangeAspect="1"/>
          </p:cNvPicPr>
          <p:nvPr>
            <p:custDataLst>
              <p:tags r:id="rId5"/>
            </p:custDataLst>
          </p:nvPr>
        </p:nvPicPr>
        <p:blipFill>
          <a:blip r:embed="rId6"/>
          <a:stretch>
            <a:fillRect/>
          </a:stretch>
        </p:blipFill>
        <p:spPr>
          <a:xfrm>
            <a:off x="1941830" y="4156075"/>
            <a:ext cx="4273550" cy="748030"/>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 name="TABLE_ENDDRAG_ORIGIN_RECT" val="434*121"/>
  <p:tag name="TABLE_ENDDRAG_RECT" val="150*94*434*121"/>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10d3a002-b804-4f86-9fa8-6e03e63a18f4}"/>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COMMONDATA" val="eyJoZGlkIjoiMzEwNTM5NzYwMDRjMzkwZTVkZjY2ODkwMGIxNGU0OTUifQ=="/>
  <p:tag name="KSO_WPP_MARK_KEY" val="9bd03bac-9cbb-417c-a1ca-288edccdbc2f"/>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 name="KSO_WM_UNIT_TABLE_BEAUTIFY" val="smartTable{7ad02401-3422-415d-8830-b372494860e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1988</Words>
  <Application>WPS 演示</Application>
  <PresentationFormat>全屏显示(4:3)</PresentationFormat>
  <Paragraphs>226</Paragraphs>
  <Slides>22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5" baseType="lpstr">
      <vt:lpstr>Arial</vt:lpstr>
      <vt:lpstr>宋体</vt:lpstr>
      <vt:lpstr>Wingdings</vt:lpstr>
      <vt:lpstr>Calibri</vt:lpstr>
      <vt:lpstr>微软雅黑</vt:lpstr>
      <vt:lpstr>Segoe UI</vt:lpstr>
      <vt:lpstr>Wingdings</vt:lpstr>
      <vt:lpstr>Times New Roman</vt:lpstr>
      <vt:lpstr>Arial Unicode MS</vt:lpstr>
      <vt:lpstr>Tahoma</vt:lpstr>
      <vt:lpstr>Arial Unicode MS</vt:lpstr>
      <vt:lpstr>Office 主题​​</vt:lpstr>
      <vt:lpstr>Paint.Picture</vt:lpstr>
      <vt:lpstr>PowerPoint 演示文稿</vt:lpstr>
      <vt:lpstr>PowerPoint 演示文稿</vt:lpstr>
      <vt:lpstr>第4章 I/O端口地址译码技术</vt:lpstr>
      <vt:lpstr>PowerPoint 演示文稿</vt:lpstr>
      <vt:lpstr>PowerPoint 演示文稿</vt:lpstr>
      <vt:lpstr>PowerPoint 演示文稿</vt:lpstr>
      <vt:lpstr>PowerPoint 演示文稿</vt:lpstr>
      <vt:lpstr>4.2.2  I/O 端口地址编址方式</vt:lpstr>
      <vt:lpstr>4.2.2  I/O 端口地址编址方式</vt:lpstr>
      <vt:lpstr>PowerPoint 演示文稿</vt:lpstr>
      <vt:lpstr>PowerPoint 演示文稿</vt:lpstr>
      <vt:lpstr>PowerPoint 演示文稿</vt:lpstr>
      <vt:lpstr>PowerPoint 演示文稿</vt:lpstr>
      <vt:lpstr>4.4  I/O 端口地址译码</vt:lpstr>
      <vt:lpstr>4.4  I/O 端口地址译码</vt:lpstr>
      <vt:lpstr>PowerPoint 演示文稿</vt:lpstr>
      <vt:lpstr>PowerPoint 演示文稿</vt:lpstr>
      <vt:lpstr>4.6  I/O端口地址译码电路举例</vt:lpstr>
      <vt:lpstr>4.6  I/O端口地址译码电路举例</vt:lpstr>
      <vt:lpstr>4.6  I/O端口地址译码电路举例</vt:lpstr>
      <vt:lpstr>4.6  I/O端口地址译码电路举例</vt:lpstr>
      <vt:lpstr>4.6  I/O端口地址译码电路举例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总线技术</dc:title>
  <dc:creator>Administrator</dc:creator>
  <cp:lastModifiedBy>老狐狸</cp:lastModifiedBy>
  <cp:revision>103</cp:revision>
  <dcterms:created xsi:type="dcterms:W3CDTF">2013-10-22T08:00:00Z</dcterms:created>
  <dcterms:modified xsi:type="dcterms:W3CDTF">2023-08-17T01:09:53Z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8680A0059A9A46898D75595036CF6067</vt:lpwstr>
  </property>
</Properties>
</file>