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551" r:id="rId3"/>
    <p:sldId id="256" r:id="rId5"/>
    <p:sldId id="465" r:id="rId6"/>
    <p:sldId id="535" r:id="rId7"/>
    <p:sldId id="469" r:id="rId8"/>
    <p:sldId id="494" r:id="rId9"/>
    <p:sldId id="552" r:id="rId10"/>
    <p:sldId id="553" r:id="rId11"/>
    <p:sldId id="554" r:id="rId12"/>
    <p:sldId id="555" r:id="rId13"/>
    <p:sldId id="556" r:id="rId14"/>
    <p:sldId id="557" r:id="rId15"/>
  </p:sldIdLst>
  <p:sldSz cx="9144000" cy="5143500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14"/>
      </p:cViewPr>
      <p:guideLst>
        <p:guide orient="horz" pos="15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2560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1053" y="-8775"/>
            <a:ext cx="9145884" cy="5244871"/>
            <a:chOff x="4049" y="26519"/>
            <a:chExt cx="12194512" cy="6993161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>
              <a:clrChange>
                <a:clrFrom>
                  <a:srgbClr val="01182D"/>
                </a:clrFrom>
                <a:clrTo>
                  <a:srgbClr val="01182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" t="50499"/>
            <a:stretch>
              <a:fillRect/>
            </a:stretch>
          </p:blipFill>
          <p:spPr>
            <a:xfrm>
              <a:off x="6561" y="3618316"/>
              <a:ext cx="12192000" cy="3401364"/>
            </a:xfrm>
            <a:prstGeom prst="rect">
              <a:avLst/>
            </a:prstGeom>
          </p:spPr>
        </p:pic>
        <p:sp>
          <p:nvSpPr>
            <p:cNvPr id="24" name="矩形 23"/>
            <p:cNvSpPr/>
            <p:nvPr userDrawn="1"/>
          </p:nvSpPr>
          <p:spPr>
            <a:xfrm>
              <a:off x="4049" y="26519"/>
              <a:ext cx="12192000" cy="6692474"/>
            </a:xfrm>
            <a:prstGeom prst="rect">
              <a:avLst/>
            </a:prstGeom>
            <a:gradFill flip="none" rotWithShape="1">
              <a:gsLst>
                <a:gs pos="3000">
                  <a:schemeClr val="accent1">
                    <a:alpha val="97000"/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0955" y="266255"/>
            <a:ext cx="1166133" cy="265460"/>
          </a:xfrm>
          <a:prstGeom prst="rect">
            <a:avLst/>
          </a:prstGeom>
        </p:spPr>
      </p:pic>
      <p:sp>
        <p:nvSpPr>
          <p:cNvPr id="16" name="任意多边形 20"/>
          <p:cNvSpPr/>
          <p:nvPr userDrawn="1"/>
        </p:nvSpPr>
        <p:spPr>
          <a:xfrm flipV="1">
            <a:off x="242945" y="262923"/>
            <a:ext cx="1040092" cy="324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350"/>
          </a:p>
        </p:txBody>
      </p:sp>
      <p:sp>
        <p:nvSpPr>
          <p:cNvPr id="17" name="椭圆 16"/>
          <p:cNvSpPr/>
          <p:nvPr userDrawn="1"/>
        </p:nvSpPr>
        <p:spPr>
          <a:xfrm>
            <a:off x="8466212" y="4939654"/>
            <a:ext cx="185166" cy="185166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589" y="5017110"/>
            <a:ext cx="9135428" cy="127102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19" name="矩形 18"/>
          <p:cNvSpPr/>
          <p:nvPr userDrawn="1"/>
        </p:nvSpPr>
        <p:spPr>
          <a:xfrm>
            <a:off x="-2936" y="5017110"/>
            <a:ext cx="569415" cy="127102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0" name="灯片编号占位符 3"/>
          <p:cNvSpPr txBox="1"/>
          <p:nvPr userDrawn="1"/>
        </p:nvSpPr>
        <p:spPr>
          <a:xfrm>
            <a:off x="8449272" y="4935416"/>
            <a:ext cx="219046" cy="212360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867" y="193211"/>
            <a:ext cx="7886700" cy="463231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8451256" y="4942424"/>
            <a:ext cx="219046" cy="212360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</a:fld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65867" y="707073"/>
            <a:ext cx="8531222" cy="4227768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195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-2667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1800">
                <a:solidFill>
                  <a:srgbClr val="0E7C7F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857250" indent="-1714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165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50000"/>
              </a:lnSpc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50000"/>
              </a:lnSpc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9CF-03F6-42E8-909A-D8D840B3A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3" Type="http://schemas.openxmlformats.org/officeDocument/2006/relationships/tags" Target="../tags/tag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3073"/>
          <p:cNvSpPr/>
          <p:nvPr>
            <p:custDataLst>
              <p:tags r:id="rId1"/>
            </p:custDataLst>
          </p:nvPr>
        </p:nvSpPr>
        <p:spPr>
          <a:xfrm>
            <a:off x="1403350" y="1023620"/>
            <a:ext cx="6276975" cy="1027113"/>
          </a:xfrm>
          <a:prstGeom prst="rect">
            <a:avLst/>
          </a:prstGeom>
          <a:noFill/>
          <a:ln w="9525">
            <a:noFill/>
          </a:ln>
        </p:spPr>
        <p:txBody>
          <a:bodyPr lIns="71846" tIns="35923" rIns="71846" bIns="35923" anchor="b" anchorCtr="0"/>
          <a:p>
            <a:pPr algn="ctr">
              <a:lnSpc>
                <a:spcPct val="115000"/>
              </a:lnSpc>
              <a:spcBef>
                <a:spcPct val="10000"/>
              </a:spcBef>
            </a:pPr>
            <a:r>
              <a:rPr lang="zh-CN" altLang="en-US" sz="45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接口技术</a:t>
            </a:r>
            <a:endParaRPr lang="zh-CN" altLang="en-US" sz="45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矩形 3075"/>
          <p:cNvSpPr/>
          <p:nvPr>
            <p:custDataLst>
              <p:tags r:id="rId2"/>
            </p:custDataLst>
          </p:nvPr>
        </p:nvSpPr>
        <p:spPr>
          <a:xfrm>
            <a:off x="2496820" y="3364230"/>
            <a:ext cx="4089400" cy="1457325"/>
          </a:xfrm>
          <a:prstGeom prst="rect">
            <a:avLst/>
          </a:prstGeom>
          <a:noFill/>
          <a:ln w="9525">
            <a:noFill/>
          </a:ln>
        </p:spPr>
        <p:txBody>
          <a:bodyPr lIns="71846" tIns="35923" rIns="71846" bIns="35923" anchor="b" anchorCtr="0"/>
          <a:p>
            <a:pPr algn="ctr">
              <a:lnSpc>
                <a:spcPct val="115000"/>
              </a:lnSpc>
              <a:spcBef>
                <a:spcPct val="10000"/>
              </a:spcBef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主讲：胡迪青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spcBef>
                <a:spcPct val="10000"/>
              </a:spcBef>
            </a:pPr>
            <a:endParaRPr lang="zh-CN" altLang="en-US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fr-FR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Email</a:t>
            </a:r>
            <a:r>
              <a:rPr lang="zh-CN" altLang="fr-FR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fr-FR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hudq024@mail.hust.edu.cn</a:t>
            </a:r>
            <a:endParaRPr lang="fr-FR" altLang="en-US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：121374333</a:t>
            </a:r>
            <a:endParaRPr lang="zh-CN" altLang="en-US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Tel     </a:t>
            </a:r>
            <a:r>
              <a:rPr lang="zh-CN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15327191496</a:t>
            </a:r>
            <a:endParaRPr lang="en-US" altLang="zh-CN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lang="zh-CN" altLang="en-US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基于</a:t>
            </a:r>
            <a:r>
              <a:rPr lang="en-US" altLang="zh-CN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AXI4</a:t>
            </a:r>
            <a:r>
              <a:rPr lang="zh-CN" altLang="en-US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总线的</a:t>
            </a:r>
            <a:r>
              <a:rPr lang="en-US" altLang="zh-CN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GPIO</a:t>
            </a:r>
            <a:r>
              <a:rPr lang="zh-CN" altLang="en-US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模块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43013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685" y="1348105"/>
            <a:ext cx="4989513" cy="322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AXI4 </a:t>
            </a:r>
            <a:r>
              <a:rPr lang="en-US" altLang="x-none" sz="1800" dirty="0">
                <a:latin typeface="+mn-lt"/>
                <a:ea typeface="+mn-ea"/>
                <a:sym typeface="+mn-ea"/>
              </a:rPr>
              <a:t>GPIO</a:t>
            </a:r>
            <a:r>
              <a:rPr lang="zh-CN" altLang="en-US" sz="1800" dirty="0">
                <a:latin typeface="+mn-lt"/>
                <a:ea typeface="+mn-ea"/>
                <a:sym typeface="+mn-ea"/>
              </a:rPr>
              <a:t>寄存器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44037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4738" y="1275715"/>
            <a:ext cx="6994525" cy="326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lang="en-US" altLang="zh-CN" sz="180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AXI4 </a:t>
            </a:r>
            <a:r>
              <a:rPr lang="en-US" altLang="x-none" sz="1800" dirty="0">
                <a:latin typeface="+mn-lt"/>
                <a:ea typeface="+mn-ea"/>
                <a:sym typeface="+mn-ea"/>
              </a:rPr>
              <a:t>GPIO</a:t>
            </a:r>
            <a:r>
              <a:rPr lang="zh-CN" altLang="en-US" sz="1800" dirty="0">
                <a:latin typeface="+mn-lt"/>
                <a:ea typeface="+mn-ea"/>
                <a:sym typeface="+mn-ea"/>
              </a:rPr>
              <a:t>模块应用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4506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143" y="1131570"/>
            <a:ext cx="502443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60" y="1134745"/>
            <a:ext cx="2006600" cy="987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3" y="4299903"/>
            <a:ext cx="7524750" cy="693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655" y="2256155"/>
            <a:ext cx="3721100" cy="1926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lIns="68591" tIns="34295" rIns="68591" bIns="34295" anchor="ctr" anchorCtr="0">
            <a:normAutofit/>
          </a:bodyPr>
          <a:p>
            <a:pPr>
              <a:buClrTx/>
              <a:buSzTx/>
              <a:buFontTx/>
            </a:pPr>
            <a:r>
              <a:rPr lang="zh-CN" altLang="en-US" sz="2100"/>
              <a:t>第5章 GPIO接口</a:t>
            </a:r>
            <a:endParaRPr lang="zh-CN" altLang="en-US" sz="3000" dirty="0">
              <a:solidFill>
                <a:srgbClr val="0000E1"/>
              </a:solidFill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 anchorCtr="0"/>
          <a:lstStyle>
            <a:lvl1pPr marL="0" lvl="0" indent="0" algn="ctr">
              <a:buClrTx/>
              <a:buSzTx/>
              <a:buFont typeface="Arial" panose="020B0604020202020204" pitchFamily="34" charset="0"/>
              <a:defRPr/>
            </a:lvl1pPr>
            <a:lvl2pPr marL="457200" lvl="1" indent="-114300" algn="ctr">
              <a:buClrTx/>
              <a:buSzTx/>
              <a:buFont typeface="Arial" panose="020B0604020202020204" pitchFamily="34" charset="0"/>
              <a:defRPr/>
            </a:lvl2pPr>
            <a:lvl3pPr marL="914400" lvl="2" indent="-228600" algn="ctr">
              <a:buClrTx/>
              <a:buSzTx/>
              <a:buFont typeface="Arial" panose="020B0604020202020204" pitchFamily="34" charset="0"/>
              <a:defRPr/>
            </a:lvl3pPr>
            <a:lvl4pPr marL="1371600" lvl="3" indent="-342900" algn="ctr">
              <a:buClrTx/>
              <a:buSzTx/>
              <a:buFont typeface="Arial" panose="020B0604020202020204" pitchFamily="34" charset="0"/>
              <a:defRPr/>
            </a:lvl4pPr>
            <a:lvl5pPr marL="1828800" lvl="4" indent="-457200" algn="ctr">
              <a:buClrTx/>
              <a:buSzTx/>
              <a:buFont typeface="Arial" panose="020B0604020202020204" pitchFamily="34" charset="0"/>
              <a:defRPr/>
            </a:lvl5pPr>
          </a:lstStyle>
          <a:p>
            <a:pPr marL="0" lvl="0" indent="0" algn="ctr">
              <a:lnSpc>
                <a:spcPct val="150000"/>
              </a:lnSpc>
              <a:buClrTx/>
              <a:buSzTx/>
              <a:buNone/>
            </a:pPr>
            <a:r>
              <a:rPr lang="zh-CN" altLang="en-US" sz="2000" dirty="0"/>
              <a:t>本章主要内容</a:t>
            </a:r>
            <a:endParaRPr lang="zh-CN" altLang="en-US" sz="1800" dirty="0"/>
          </a:p>
          <a:p>
            <a:pPr marL="0" lvl="0" indent="0" algn="l">
              <a:lnSpc>
                <a:spcPct val="150000"/>
              </a:lnSpc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ym typeface="Arial" panose="020B0604020202020204" pitchFamily="34" charset="0"/>
              </a:rPr>
              <a:t>  GPIO接口</a:t>
            </a:r>
            <a:endParaRPr lang="en-US" altLang="zh-CN" sz="1800" dirty="0"/>
          </a:p>
          <a:p>
            <a:pPr marL="0" lvl="0" indent="0" algn="l">
              <a:lnSpc>
                <a:spcPct val="150000"/>
              </a:lnSpc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1800" dirty="0"/>
              <a:t> GPIO</a:t>
            </a:r>
            <a:r>
              <a:rPr lang="zh-CN" altLang="en-US" sz="1800" dirty="0"/>
              <a:t>接口的实现及应用</a:t>
            </a:r>
            <a:endParaRPr lang="zh-CN" altLang="en-US" sz="1800" dirty="0"/>
          </a:p>
          <a:p>
            <a:pPr marL="0" lvl="0" indent="0" algn="l">
              <a:lnSpc>
                <a:spcPct val="150000"/>
              </a:lnSpc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GPIO接口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wrap="square" lIns="68591" tIns="34295" rIns="68591" bIns="34295" anchor="t"/>
          <a:p>
            <a:pPr marL="345440" marR="0" lvl="0" indent="-34544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GPIO（General-Purpose I/O）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是通用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IO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接口的简称。它是将总线信号直接转换为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IO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设备要求的信号类型，同时实现</a:t>
            </a:r>
            <a:r>
              <a:rPr kumimoji="0" lang="zh-CN" altLang="zh-CN" sz="1800" b="1" i="0" u="none" strike="noStrike" kern="1200" cap="none" spc="0" normalizeH="0" baseline="0" noProof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地址译码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、输出数据</a:t>
            </a:r>
            <a:r>
              <a:rPr kumimoji="0" lang="zh-CN" altLang="zh-CN" sz="1800" b="1" i="0" u="none" strike="noStrike" kern="1200" cap="none" spc="0" normalizeH="0" baseline="0" noProof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锁存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、输入数据</a:t>
            </a:r>
            <a:r>
              <a:rPr kumimoji="0" lang="zh-CN" altLang="zh-CN" sz="1800" b="1" i="0" u="none" strike="noStrike" kern="1200" cap="none" spc="0" normalizeH="0" baseline="0" noProof="1" dirty="0"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缓冲</a:t>
            </a:r>
            <a:r>
              <a:rPr kumimoji="0" lang="zh-CN" altLang="zh-CN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的功能。</a:t>
            </a: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pic>
        <p:nvPicPr>
          <p:cNvPr id="2970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25" y="2139633"/>
            <a:ext cx="5746750" cy="2389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.1 GPIO接口的结构</a:t>
            </a:r>
            <a:endParaRPr lang="zh-CN" altLang="en-US"/>
          </a:p>
        </p:txBody>
      </p:sp>
      <p:graphicFrame>
        <p:nvGraphicFramePr>
          <p:cNvPr id="30725" name="对象 4"/>
          <p:cNvGraphicFramePr>
            <a:graphicFrameLocks noChangeAspect="1"/>
          </p:cNvGraphicFramePr>
          <p:nvPr/>
        </p:nvGraphicFramePr>
        <p:xfrm>
          <a:off x="35243" y="1307465"/>
          <a:ext cx="43084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880100" imgH="2844800" progId="Visio.Drawing.11">
                  <p:embed/>
                </p:oleObj>
              </mc:Choice>
              <mc:Fallback>
                <p:oleObj name="" r:id="rId1" imgW="5880100" imgH="28448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43" y="1307465"/>
                        <a:ext cx="4308475" cy="237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-214748262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643755" y="1332865"/>
          <a:ext cx="4377690" cy="283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5626100" imgH="3644900" progId="Visio.Drawing.15">
                  <p:embed/>
                </p:oleObj>
              </mc:Choice>
              <mc:Fallback>
                <p:oleObj name="" r:id="rId4" imgW="5626100" imgH="36449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3755" y="1332865"/>
                        <a:ext cx="4377690" cy="28378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.2 GPIO接口的特点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wrap="square" lIns="68591" tIns="34295" rIns="68591" bIns="34295" anchor="t"/>
          <a:p>
            <a:pPr marL="334010" marR="0" lvl="0" indent="-33401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x-none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GPIO作为一种简单通信接口，处理器通过它可以方便地实现与外围设备间的数据交互，以控制外围设备工作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34010" marR="0" lvl="0" indent="-33401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例如：</a:t>
            </a:r>
            <a:r>
              <a:rPr kumimoji="0" lang="en-US" altLang="x-none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控制LED灯的点亮和熄灭、蜂鸣器发声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、</a:t>
            </a:r>
            <a:r>
              <a:rPr kumimoji="0" lang="en-US" altLang="x-none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还有数码管数字显示等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34010" marR="0" lvl="0" indent="-33401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x-none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读取设备的工作状态信号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，例如：</a:t>
            </a:r>
            <a:r>
              <a:rPr kumimoji="0" lang="en-US" altLang="x-none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中断信号等。</a:t>
            </a: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34010" marR="0" lvl="0" indent="-33401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x-none" sz="1800" b="0" i="0" u="none" strike="noStrike" kern="1200" cap="none" spc="0" normalizeH="0" baseline="0" noProof="1" dirty="0">
                <a:solidFill>
                  <a:schemeClr val="tx1"/>
                </a:solidFill>
                <a:cs typeface="微软雅黑" panose="020B0503020204020204" charset="-122"/>
              </a:rPr>
              <a:t>GPIO接口的使用非常广泛。</a:t>
            </a: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34010" marR="0" lvl="0" indent="-33401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34010" marR="0" lvl="0" indent="-33401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Wishbone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总线的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GPIO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模块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使用Wishbone互连，仅用作外设。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可以使用1-32个GPIO引脚，可以并行使用多个GPIO模块来访问超过32个GPIO引脚。且所有GPIO引脚都可以：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2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用作双向引脚（这种情况下需要外部双向I/O单元）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2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使能三态或漏极开路（这种情况下需要外部三态或漏极开路I/O单元）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编程为输入的GPIO引脚：</a:t>
            </a: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2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可通过寄存器进行操作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2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buClr>
                <a:srgbClr val="00000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rPr>
              <a:t>可以向CPU发出中断请求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lang="en-US" altLang="zh-CN" sz="1800">
                <a:ln>
                  <a:noFill/>
                </a:ln>
                <a:effectLst/>
                <a:uLnTx/>
                <a:uFillTx/>
                <a:cs typeface="微软雅黑" panose="020B0503020204020204" charset="-122"/>
                <a:sym typeface="+mn-ea"/>
              </a:rPr>
              <a:t>Wishbone GPIO</a:t>
            </a:r>
            <a:r>
              <a:rPr lang="zh-CN" altLang="en-US" sz="1800" dirty="0">
                <a:sym typeface="+mn-ea"/>
              </a:rPr>
              <a:t>模块结构图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36869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7765" y="843915"/>
            <a:ext cx="4217670" cy="4129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lang="en-US" altLang="zh-CN" sz="1800">
                <a:ln>
                  <a:noFill/>
                </a:ln>
                <a:effectLst/>
                <a:uLnTx/>
                <a:uFillTx/>
                <a:cs typeface="微软雅黑" panose="020B0503020204020204" charset="-122"/>
                <a:sym typeface="+mn-ea"/>
              </a:rPr>
              <a:t>Wishbone </a:t>
            </a:r>
            <a:r>
              <a:rPr lang="en-US" altLang="zh-CN" sz="1800" dirty="0">
                <a:sym typeface="+mn-ea"/>
              </a:rPr>
              <a:t>GPIO</a:t>
            </a:r>
            <a:r>
              <a:rPr lang="zh-CN" altLang="en-US" sz="1800" dirty="0">
                <a:sym typeface="+mn-ea"/>
              </a:rPr>
              <a:t>寄存器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37893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438" y="1265238"/>
            <a:ext cx="7224712" cy="301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GPIO接口的实现及应用实例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noFill/>
          <a:ln>
            <a:miter/>
          </a:ln>
        </p:spPr>
        <p:txBody>
          <a:bodyPr vert="horz" wrap="square" lIns="68591" tIns="34295" rIns="68591" bIns="34295" numCol="1" anchor="t" anchorCtr="0" compatLnSpc="1">
            <a:normAutofit lnSpcReduction="10000"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Ø"/>
              <a:defRPr/>
            </a:pPr>
            <a:r>
              <a:rPr lang="en-US" altLang="zh-CN" sz="1800">
                <a:ln>
                  <a:noFill/>
                </a:ln>
                <a:effectLst/>
                <a:uLnTx/>
                <a:uFillTx/>
                <a:cs typeface="微软雅黑" panose="020B0503020204020204" charset="-122"/>
                <a:sym typeface="+mn-ea"/>
              </a:rPr>
              <a:t>Wishbone </a:t>
            </a:r>
            <a:r>
              <a:rPr lang="en-US" altLang="zh-CN" sz="1800" dirty="0">
                <a:sym typeface="+mn-ea"/>
              </a:rPr>
              <a:t>GPIO</a:t>
            </a:r>
            <a:r>
              <a:rPr lang="zh-CN" altLang="en-US" sz="1800" dirty="0">
                <a:sym typeface="+mn-ea"/>
              </a:rPr>
              <a:t>模块应用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409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348105"/>
            <a:ext cx="4111625" cy="2354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1348105"/>
            <a:ext cx="4854575" cy="1938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3796030"/>
            <a:ext cx="4854575" cy="26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zEwNTM5NzYwMDRjMzkwZTVkZjY2ODkwMGIxNGU0OTUifQ=="/>
  <p:tag name="KSO_WPP_MARK_KEY" val="8cd5e67c-4b2e-4f90-ba85-a1ab59b65ff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</Template>
  <TotalTime>0</TotalTime>
  <Words>761</Words>
  <Application>WPS 演示</Application>
  <PresentationFormat>全屏显示(4:3)</PresentationFormat>
  <Paragraphs>73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Wingdings</vt:lpstr>
      <vt:lpstr>微软雅黑</vt:lpstr>
      <vt:lpstr>Arial Unicode MS</vt:lpstr>
      <vt:lpstr>Segoe UI</vt:lpstr>
      <vt:lpstr>Office 主题​​</vt:lpstr>
      <vt:lpstr>Visio.Drawing.11</vt:lpstr>
      <vt:lpstr>Visio.Drawing.15</vt:lpstr>
      <vt:lpstr>PowerPoint 演示文稿</vt:lpstr>
      <vt:lpstr>第5章 GPIO接口</vt:lpstr>
      <vt:lpstr>PowerPoint 演示文稿</vt:lpstr>
      <vt:lpstr>PowerPoint 演示文稿</vt:lpstr>
      <vt:lpstr>PowerPoint 演示文稿</vt:lpstr>
      <vt:lpstr>PowerPoint 演示文稿</vt:lpstr>
      <vt:lpstr>5.2 GPIO接口的实现及应用实例</vt:lpstr>
      <vt:lpstr>5.2 GPIO接口的实现及应用实例</vt:lpstr>
      <vt:lpstr>5.2 GPIO接口的实现及应用实例</vt:lpstr>
      <vt:lpstr>5.2 GPIO接口的实现及应用实例</vt:lpstr>
      <vt:lpstr>5.2 GPIO接口的实现及应用实例</vt:lpstr>
      <vt:lpstr>5.2 GPIO接口的实现及应用实例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总线技术</dc:title>
  <dc:creator>Administrator</dc:creator>
  <cp:lastModifiedBy>老狐狸</cp:lastModifiedBy>
  <cp:revision>100</cp:revision>
  <dcterms:created xsi:type="dcterms:W3CDTF">2013-10-22T08:00:00Z</dcterms:created>
  <dcterms:modified xsi:type="dcterms:W3CDTF">2023-08-17T01:50:21Z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A7718B57CCF9409DBDDDCC657908A2A9</vt:lpwstr>
  </property>
</Properties>
</file>