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779" r:id="rId3"/>
    <p:sldId id="714" r:id="rId5"/>
    <p:sldId id="256" r:id="rId6"/>
    <p:sldId id="395" r:id="rId7"/>
    <p:sldId id="437" r:id="rId8"/>
    <p:sldId id="438" r:id="rId9"/>
    <p:sldId id="398" r:id="rId10"/>
    <p:sldId id="399" r:id="rId11"/>
    <p:sldId id="780" r:id="rId12"/>
    <p:sldId id="781" r:id="rId13"/>
    <p:sldId id="782" r:id="rId14"/>
    <p:sldId id="783" r:id="rId15"/>
    <p:sldId id="446" r:id="rId16"/>
    <p:sldId id="451" r:id="rId17"/>
    <p:sldId id="453" r:id="rId18"/>
    <p:sldId id="786" r:id="rId19"/>
    <p:sldId id="456" r:id="rId20"/>
    <p:sldId id="457" r:id="rId21"/>
    <p:sldId id="400" r:id="rId22"/>
    <p:sldId id="460" r:id="rId23"/>
    <p:sldId id="833" r:id="rId24"/>
    <p:sldId id="834" r:id="rId25"/>
    <p:sldId id="835" r:id="rId26"/>
    <p:sldId id="839" r:id="rId27"/>
    <p:sldId id="840" r:id="rId28"/>
    <p:sldId id="836" r:id="rId29"/>
    <p:sldId id="841" r:id="rId30"/>
    <p:sldId id="842" r:id="rId31"/>
    <p:sldId id="843" r:id="rId32"/>
    <p:sldId id="837" r:id="rId33"/>
    <p:sldId id="844" r:id="rId34"/>
    <p:sldId id="845" r:id="rId35"/>
    <p:sldId id="846" r:id="rId36"/>
    <p:sldId id="848" r:id="rId37"/>
    <p:sldId id="849" r:id="rId38"/>
    <p:sldId id="851" r:id="rId39"/>
    <p:sldId id="852" r:id="rId40"/>
    <p:sldId id="853" r:id="rId41"/>
    <p:sldId id="854" r:id="rId42"/>
    <p:sldId id="855" r:id="rId43"/>
    <p:sldId id="850" r:id="rId44"/>
    <p:sldId id="856" r:id="rId45"/>
    <p:sldId id="857" r:id="rId46"/>
    <p:sldId id="861" r:id="rId47"/>
    <p:sldId id="862" r:id="rId48"/>
    <p:sldId id="863" r:id="rId49"/>
    <p:sldId id="864" r:id="rId50"/>
    <p:sldId id="858" r:id="rId51"/>
    <p:sldId id="865" r:id="rId52"/>
  </p:sldIdLst>
  <p:sldSz cx="9144000" cy="5143500"/>
  <p:notesSz cx="6858000" cy="9144000"/>
  <p:custDataLst>
    <p:tags r:id="rId56"/>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1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1518" y="-78"/>
      </p:cViewPr>
      <p:guideLst>
        <p:guide orient="horz" pos="1511"/>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42.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2150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29701"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CE584D-DA30-42E6-B6AB-C9D2BEA4D81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11" name="组合 10"/>
          <p:cNvGrpSpPr/>
          <p:nvPr userDrawn="1"/>
        </p:nvGrpSpPr>
        <p:grpSpPr>
          <a:xfrm>
            <a:off x="1053" y="-8775"/>
            <a:ext cx="9145884" cy="5244871"/>
            <a:chOff x="4049" y="26519"/>
            <a:chExt cx="12194512" cy="6993161"/>
          </a:xfrm>
        </p:grpSpPr>
        <p:pic>
          <p:nvPicPr>
            <p:cNvPr id="23" name="图片 22"/>
            <p:cNvPicPr>
              <a:picLocks noChangeAspect="1"/>
            </p:cNvPicPr>
            <p:nvPr userDrawn="1"/>
          </p:nvPicPr>
          <p:blipFill rotWithShape="1">
            <a:blip r:embed="rId2">
              <a:clrChange>
                <a:clrFrom>
                  <a:srgbClr val="01182D"/>
                </a:clrFrom>
                <a:clrTo>
                  <a:srgbClr val="01182D">
                    <a:alpha val="0"/>
                  </a:srgbClr>
                </a:clrTo>
              </a:clrChange>
              <a:extLst>
                <a:ext uri="{28A0092B-C50C-407E-A947-70E740481C1C}">
                  <a14:useLocalDpi xmlns:a14="http://schemas.microsoft.com/office/drawing/2010/main" val="0"/>
                </a:ext>
              </a:extLst>
            </a:blip>
            <a:srcRect l="3056" t="50499"/>
            <a:stretch>
              <a:fillRect/>
            </a:stretch>
          </p:blipFill>
          <p:spPr>
            <a:xfrm>
              <a:off x="6561" y="3618316"/>
              <a:ext cx="12192000" cy="3401364"/>
            </a:xfrm>
            <a:prstGeom prst="rect">
              <a:avLst/>
            </a:prstGeom>
          </p:spPr>
        </p:pic>
        <p:sp>
          <p:nvSpPr>
            <p:cNvPr id="24" name="矩形 23"/>
            <p:cNvSpPr/>
            <p:nvPr userDrawn="1"/>
          </p:nvSpPr>
          <p:spPr>
            <a:xfrm>
              <a:off x="4049" y="26519"/>
              <a:ext cx="12192000" cy="6692474"/>
            </a:xfrm>
            <a:prstGeom prst="rect">
              <a:avLst/>
            </a:prstGeom>
            <a:gradFill flip="none" rotWithShape="1">
              <a:gsLst>
                <a:gs pos="3000">
                  <a:schemeClr val="accent1">
                    <a:alpha val="97000"/>
                    <a:lumMod val="5000"/>
                    <a:lumOff val="95000"/>
                  </a:schemeClr>
                </a:gs>
                <a:gs pos="89000">
                  <a:schemeClr val="bg1">
                    <a:lumMod val="95000"/>
                  </a:schemeClr>
                </a:gs>
                <a:gs pos="100000">
                  <a:schemeClr val="bg1">
                    <a:lumMod val="85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grpSp>
      <p:pic>
        <p:nvPicPr>
          <p:cNvPr id="14" name="图片 13"/>
          <p:cNvPicPr>
            <a:picLocks noChangeAspect="1"/>
          </p:cNvPicPr>
          <p:nvPr userDrawn="1"/>
        </p:nvPicPr>
        <p:blipFill>
          <a:blip r:embed="rId3"/>
          <a:stretch>
            <a:fillRect/>
          </a:stretch>
        </p:blipFill>
        <p:spPr>
          <a:xfrm>
            <a:off x="7730955" y="266255"/>
            <a:ext cx="1166133" cy="265460"/>
          </a:xfrm>
          <a:prstGeom prst="rect">
            <a:avLst/>
          </a:prstGeom>
        </p:spPr>
      </p:pic>
      <p:sp>
        <p:nvSpPr>
          <p:cNvPr id="16" name="任意多边形 20"/>
          <p:cNvSpPr/>
          <p:nvPr userDrawn="1"/>
        </p:nvSpPr>
        <p:spPr>
          <a:xfrm flipV="1">
            <a:off x="242945" y="262923"/>
            <a:ext cx="1040092" cy="324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sz="1350"/>
          </a:p>
        </p:txBody>
      </p:sp>
      <p:sp>
        <p:nvSpPr>
          <p:cNvPr id="17" name="椭圆 16"/>
          <p:cNvSpPr/>
          <p:nvPr userDrawn="1"/>
        </p:nvSpPr>
        <p:spPr>
          <a:xfrm>
            <a:off x="8466212" y="4939654"/>
            <a:ext cx="185166" cy="185166"/>
          </a:xfrm>
          <a:prstGeom prst="ellipse">
            <a:avLst/>
          </a:prstGeom>
          <a:solidFill>
            <a:srgbClr val="18978B"/>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latin typeface="Segoe UI" panose="020B0502040204020203" pitchFamily="34" charset="0"/>
              <a:cs typeface="Segoe UI" panose="020B0502040204020203" pitchFamily="34" charset="0"/>
            </a:endParaRPr>
          </a:p>
        </p:txBody>
      </p:sp>
      <p:sp>
        <p:nvSpPr>
          <p:cNvPr id="18" name="矩形 17"/>
          <p:cNvSpPr/>
          <p:nvPr userDrawn="1"/>
        </p:nvSpPr>
        <p:spPr>
          <a:xfrm>
            <a:off x="6589" y="5017110"/>
            <a:ext cx="9135428" cy="127102"/>
          </a:xfrm>
          <a:prstGeom prst="rect">
            <a:avLst/>
          </a:prstGeom>
          <a:solidFill>
            <a:srgbClr val="1897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dirty="0"/>
          </a:p>
        </p:txBody>
      </p:sp>
      <p:sp>
        <p:nvSpPr>
          <p:cNvPr id="19" name="矩形 18"/>
          <p:cNvSpPr/>
          <p:nvPr userDrawn="1"/>
        </p:nvSpPr>
        <p:spPr>
          <a:xfrm>
            <a:off x="-2936" y="5017110"/>
            <a:ext cx="569415" cy="127102"/>
          </a:xfrm>
          <a:prstGeom prst="rect">
            <a:avLst/>
          </a:prstGeom>
          <a:solidFill>
            <a:srgbClr val="244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20" name="灯片编号占位符 3"/>
          <p:cNvSpPr txBox="1"/>
          <p:nvPr userDrawn="1"/>
        </p:nvSpPr>
        <p:spPr>
          <a:xfrm>
            <a:off x="8449272" y="4935416"/>
            <a:ext cx="219046" cy="212360"/>
          </a:xfrm>
          <a:prstGeom prst="rect">
            <a:avLst/>
          </a:prstGeom>
        </p:spPr>
        <p:txBody>
          <a:bodyPr vert="horz" wrap="square" lIns="0" tIns="0" rIns="0" bIns="0" rtlCol="0" anchor="ctr" anchorCtr="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2" name="标题 1"/>
          <p:cNvSpPr>
            <a:spLocks noGrp="1"/>
          </p:cNvSpPr>
          <p:nvPr>
            <p:ph type="title"/>
          </p:nvPr>
        </p:nvSpPr>
        <p:spPr>
          <a:xfrm>
            <a:off x="365867" y="193211"/>
            <a:ext cx="7886700" cy="463231"/>
          </a:xfrm>
        </p:spPr>
        <p:txBody>
          <a:bodyPr>
            <a:normAutofit/>
          </a:bodyPr>
          <a:lstStyle>
            <a:lvl1pPr>
              <a:defRPr sz="2100" b="1">
                <a:solidFill>
                  <a:srgbClr val="2E4E7E"/>
                </a:solidFill>
                <a:effectLst>
                  <a:outerShdw blurRad="38100" dist="38100" dir="2700000" algn="tl">
                    <a:srgbClr val="000000">
                      <a:alpha val="43137"/>
                    </a:srgbClr>
                  </a:outerShdw>
                </a:effectLst>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7" name="灯片编号占位符 3"/>
          <p:cNvSpPr txBox="1"/>
          <p:nvPr userDrawn="1"/>
        </p:nvSpPr>
        <p:spPr>
          <a:xfrm>
            <a:off x="8451256" y="4942424"/>
            <a:ext cx="219046" cy="212360"/>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z="900" smtClean="0">
                <a:solidFill>
                  <a:schemeClr val="bg1"/>
                </a:solidFill>
                <a:latin typeface="微软雅黑" panose="020B0503020204020204" charset="-122"/>
                <a:ea typeface="微软雅黑" panose="020B0503020204020204" charset="-122"/>
                <a:cs typeface="Segoe UI" panose="020B0502040204020203" pitchFamily="34" charset="0"/>
              </a:rPr>
            </a:fld>
            <a:endParaRPr lang="zh-CN" altLang="en-US" sz="900" dirty="0">
              <a:solidFill>
                <a:schemeClr val="bg1"/>
              </a:solidFill>
              <a:latin typeface="微软雅黑" panose="020B0503020204020204" charset="-122"/>
              <a:ea typeface="微软雅黑" panose="020B0503020204020204" charset="-122"/>
              <a:cs typeface="Segoe UI" panose="020B0502040204020203" pitchFamily="34" charset="0"/>
            </a:endParaRPr>
          </a:p>
        </p:txBody>
      </p:sp>
      <p:sp>
        <p:nvSpPr>
          <p:cNvPr id="13" name="内容占位符 2"/>
          <p:cNvSpPr>
            <a:spLocks noGrp="1"/>
          </p:cNvSpPr>
          <p:nvPr>
            <p:ph idx="1"/>
          </p:nvPr>
        </p:nvSpPr>
        <p:spPr>
          <a:xfrm>
            <a:off x="365867" y="707073"/>
            <a:ext cx="8531222" cy="4227768"/>
          </a:xfrm>
          <a:prstGeom prst="rect">
            <a:avLst/>
          </a:prstGeom>
        </p:spPr>
        <p:txBody>
          <a:bodyPr/>
          <a:lstStyle>
            <a:lvl1pPr marL="257175" indent="-257175">
              <a:lnSpc>
                <a:spcPct val="150000"/>
              </a:lnSpc>
              <a:buClr>
                <a:srgbClr val="FFC000"/>
              </a:buClr>
              <a:buFont typeface="Wingdings" panose="05000000000000000000" pitchFamily="2" charset="2"/>
              <a:buChar char="n"/>
              <a:defRPr sz="1950">
                <a:latin typeface="微软雅黑" panose="020B0503020204020204" charset="-122"/>
                <a:ea typeface="微软雅黑" panose="020B0503020204020204" charset="-122"/>
              </a:defRPr>
            </a:lvl1pPr>
            <a:lvl2pPr marL="609600" indent="-266700">
              <a:lnSpc>
                <a:spcPct val="150000"/>
              </a:lnSpc>
              <a:buClr>
                <a:srgbClr val="FFC000"/>
              </a:buClr>
              <a:buFont typeface="Wingdings" panose="05000000000000000000" pitchFamily="2" charset="2"/>
              <a:buChar char="p"/>
              <a:defRPr sz="1800">
                <a:solidFill>
                  <a:srgbClr val="0E7C7F"/>
                </a:solidFill>
                <a:latin typeface="微软雅黑" panose="020B0503020204020204" charset="-122"/>
                <a:ea typeface="微软雅黑" panose="020B0503020204020204" charset="-122"/>
              </a:defRPr>
            </a:lvl2pPr>
            <a:lvl3pPr marL="857250" indent="-171450">
              <a:lnSpc>
                <a:spcPct val="150000"/>
              </a:lnSpc>
              <a:buClr>
                <a:srgbClr val="FFC000"/>
              </a:buClr>
              <a:buFont typeface="Wingdings" panose="05000000000000000000" pitchFamily="2" charset="2"/>
              <a:buChar char="u"/>
              <a:defRPr sz="1650">
                <a:latin typeface="微软雅黑" panose="020B0503020204020204" charset="-122"/>
                <a:ea typeface="微软雅黑" panose="020B0503020204020204" charset="-122"/>
              </a:defRPr>
            </a:lvl3pPr>
            <a:lvl4pPr>
              <a:lnSpc>
                <a:spcPct val="150000"/>
              </a:lnSpc>
              <a:defRPr sz="1200">
                <a:latin typeface="微软雅黑" panose="020B0503020204020204" charset="-122"/>
                <a:ea typeface="微软雅黑" panose="020B0503020204020204" charset="-122"/>
              </a:defRPr>
            </a:lvl4pPr>
            <a:lvl5pPr>
              <a:lnSpc>
                <a:spcPct val="150000"/>
              </a:lnSpc>
              <a:defRPr sz="12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2B2F23B-AF66-41A9-897D-44609AD9DF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030DD-4EA3-4D16-8C1C-D1952208EE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E9DA9CF-03F6-42E8-909A-D8D840B3A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B504D-74F3-442C-BEA0-A4B04CBF962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charset="-122"/>
                <a:ea typeface="微软雅黑" panose="020B0503020204020204" charset="-122"/>
              </a:defRPr>
            </a:lvl1pPr>
          </a:lstStyle>
          <a:p>
            <a:fld id="{32B2F23B-AF66-41A9-897D-44609AD9DFB7}"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charset="-122"/>
                <a:ea typeface="微软雅黑" panose="020B0503020204020204" charset="-122"/>
              </a:defRPr>
            </a:lvl1pPr>
          </a:lstStyle>
          <a:p>
            <a:fld id="{A2F030DD-4EA3-4D16-8C1C-D1952208EE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charset="-122"/>
          <a:ea typeface="微软雅黑" panose="020B0503020204020204"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xml"/><Relationship Id="rId2" Type="http://schemas.openxmlformats.org/officeDocument/2006/relationships/image" Target="../media/image11.png"/><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9.xml"/><Relationship Id="rId2" Type="http://schemas.openxmlformats.org/officeDocument/2006/relationships/image" Target="../media/image12.png"/><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tags" Target="../tags/tag11.xml"/><Relationship Id="rId2" Type="http://schemas.openxmlformats.org/officeDocument/2006/relationships/image" Target="../media/image14.png"/><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7.emf"/><Relationship Id="rId2" Type="http://schemas.openxmlformats.org/officeDocument/2006/relationships/oleObject" Target="../embeddings/oleObject2.bin"/><Relationship Id="rId1" Type="http://schemas.openxmlformats.org/officeDocument/2006/relationships/tags" Target="../tags/tag1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tags" Target="../tags/tag19.xml"/><Relationship Id="rId2" Type="http://schemas.openxmlformats.org/officeDocument/2006/relationships/image" Target="../media/image22.emf"/><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emf"/><Relationship Id="rId3" Type="http://schemas.openxmlformats.org/officeDocument/2006/relationships/tags" Target="../tags/tag21.xml"/><Relationship Id="rId2" Type="http://schemas.openxmlformats.org/officeDocument/2006/relationships/image" Target="../media/image24.wmf"/><Relationship Id="rId1" Type="http://schemas.openxmlformats.org/officeDocument/2006/relationships/tags" Target="../tags/tag2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tags" Target="../tags/tag24.xml"/><Relationship Id="rId4" Type="http://schemas.openxmlformats.org/officeDocument/2006/relationships/image" Target="../media/image28.png"/><Relationship Id="rId3" Type="http://schemas.openxmlformats.org/officeDocument/2006/relationships/tags" Target="../tags/tag23.xml"/><Relationship Id="rId2" Type="http://schemas.openxmlformats.org/officeDocument/2006/relationships/image" Target="../media/image27.png"/><Relationship Id="rId1" Type="http://schemas.openxmlformats.org/officeDocument/2006/relationships/tags" Target="../tags/tag22.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image" Target="../media/image36.png"/><Relationship Id="rId7" Type="http://schemas.openxmlformats.org/officeDocument/2006/relationships/tags" Target="../tags/tag28.xml"/><Relationship Id="rId6" Type="http://schemas.openxmlformats.org/officeDocument/2006/relationships/image" Target="../media/image35.png"/><Relationship Id="rId5" Type="http://schemas.openxmlformats.org/officeDocument/2006/relationships/tags" Target="../tags/tag27.xml"/><Relationship Id="rId4" Type="http://schemas.openxmlformats.org/officeDocument/2006/relationships/image" Target="../media/image34.png"/><Relationship Id="rId3" Type="http://schemas.openxmlformats.org/officeDocument/2006/relationships/tags" Target="../tags/tag26.xml"/><Relationship Id="rId2" Type="http://schemas.openxmlformats.org/officeDocument/2006/relationships/image" Target="../media/image33.png"/><Relationship Id="rId13" Type="http://schemas.openxmlformats.org/officeDocument/2006/relationships/slideLayout" Target="../slideLayouts/slideLayout2.xml"/><Relationship Id="rId12" Type="http://schemas.openxmlformats.org/officeDocument/2006/relationships/image" Target="../media/image38.png"/><Relationship Id="rId11" Type="http://schemas.openxmlformats.org/officeDocument/2006/relationships/tags" Target="../tags/tag30.xml"/><Relationship Id="rId10" Type="http://schemas.openxmlformats.org/officeDocument/2006/relationships/image" Target="../media/image37.png"/><Relationship Id="rId1" Type="http://schemas.openxmlformats.org/officeDocument/2006/relationships/tags" Target="../tags/tag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tags" Target="../tags/tag33.xml"/><Relationship Id="rId4" Type="http://schemas.openxmlformats.org/officeDocument/2006/relationships/image" Target="../media/image40.png"/><Relationship Id="rId3" Type="http://schemas.openxmlformats.org/officeDocument/2006/relationships/tags" Target="../tags/tag32.xml"/><Relationship Id="rId2" Type="http://schemas.openxmlformats.org/officeDocument/2006/relationships/image" Target="../media/image39.png"/><Relationship Id="rId1" Type="http://schemas.openxmlformats.org/officeDocument/2006/relationships/tags" Target="../tags/tag31.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3.png"/><Relationship Id="rId3" Type="http://schemas.openxmlformats.org/officeDocument/2006/relationships/tags" Target="../tags/tag35.xml"/><Relationship Id="rId2" Type="http://schemas.openxmlformats.org/officeDocument/2006/relationships/image" Target="../media/image42.png"/><Relationship Id="rId1" Type="http://schemas.openxmlformats.org/officeDocument/2006/relationships/tags" Target="../tags/tag34.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3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3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8.png"/><Relationship Id="rId3" Type="http://schemas.openxmlformats.org/officeDocument/2006/relationships/tags" Target="../tags/tag40.xml"/><Relationship Id="rId2" Type="http://schemas.openxmlformats.org/officeDocument/2006/relationships/image" Target="../media/image47.png"/><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矩形 3073"/>
          <p:cNvSpPr/>
          <p:nvPr>
            <p:custDataLst>
              <p:tags r:id="rId1"/>
            </p:custDataLst>
          </p:nvPr>
        </p:nvSpPr>
        <p:spPr>
          <a:xfrm>
            <a:off x="1403350" y="1023620"/>
            <a:ext cx="6276975" cy="1027113"/>
          </a:xfrm>
          <a:prstGeom prst="rect">
            <a:avLst/>
          </a:prstGeom>
          <a:noFill/>
          <a:ln w="9525">
            <a:noFill/>
          </a:ln>
        </p:spPr>
        <p:txBody>
          <a:bodyPr lIns="71846" tIns="35923" rIns="71846" bIns="35923" anchor="b" anchorCtr="0"/>
          <a:p>
            <a:pPr algn="ctr">
              <a:lnSpc>
                <a:spcPct val="115000"/>
              </a:lnSpc>
              <a:spcBef>
                <a:spcPct val="10000"/>
              </a:spcBef>
            </a:pPr>
            <a:r>
              <a:rPr lang="zh-CN" altLang="en-US" sz="4500" b="1" dirty="0">
                <a:solidFill>
                  <a:schemeClr val="tx1"/>
                </a:solidFill>
                <a:latin typeface="Arial" panose="020B0604020202020204" pitchFamily="34" charset="0"/>
                <a:ea typeface="宋体" panose="02010600030101010101" pitchFamily="2" charset="-122"/>
              </a:rPr>
              <a:t>接口技术</a:t>
            </a:r>
            <a:endParaRPr lang="zh-CN" altLang="en-US" sz="4500" b="1" dirty="0">
              <a:solidFill>
                <a:schemeClr val="tx1"/>
              </a:solidFill>
              <a:latin typeface="Arial" panose="020B0604020202020204" pitchFamily="34" charset="0"/>
              <a:ea typeface="宋体" panose="02010600030101010101" pitchFamily="2" charset="-122"/>
            </a:endParaRPr>
          </a:p>
        </p:txBody>
      </p:sp>
      <p:sp>
        <p:nvSpPr>
          <p:cNvPr id="6147" name="矩形 3075"/>
          <p:cNvSpPr/>
          <p:nvPr>
            <p:custDataLst>
              <p:tags r:id="rId2"/>
            </p:custDataLst>
          </p:nvPr>
        </p:nvSpPr>
        <p:spPr>
          <a:xfrm>
            <a:off x="2496820" y="3364230"/>
            <a:ext cx="4089400" cy="1457325"/>
          </a:xfrm>
          <a:prstGeom prst="rect">
            <a:avLst/>
          </a:prstGeom>
          <a:noFill/>
          <a:ln w="9525">
            <a:noFill/>
          </a:ln>
        </p:spPr>
        <p:txBody>
          <a:bodyPr lIns="71846" tIns="35923" rIns="71846" bIns="35923" anchor="b" anchorCtr="0"/>
          <a:p>
            <a:pPr algn="ctr">
              <a:lnSpc>
                <a:spcPct val="115000"/>
              </a:lnSpc>
              <a:spcBef>
                <a:spcPct val="10000"/>
              </a:spcBef>
            </a:pPr>
            <a:r>
              <a:rPr lang="zh-CN" altLang="en-US" b="1" dirty="0">
                <a:gradFill>
                  <a:gsLst>
                    <a:gs pos="0">
                      <a:srgbClr val="012D86"/>
                    </a:gs>
                    <a:gs pos="100000">
                      <a:srgbClr val="0E2557"/>
                    </a:gs>
                  </a:gsLst>
                  <a:lin scaled="0"/>
                </a:gradFill>
                <a:latin typeface="Arial" panose="020B0604020202020204" pitchFamily="34" charset="0"/>
                <a:ea typeface="宋体" panose="02010600030101010101" pitchFamily="2" charset="-122"/>
              </a:rPr>
              <a:t>主讲：胡迪青</a:t>
            </a:r>
            <a:endParaRPr lang="en-US" altLang="zh-CN"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gn="ctr">
              <a:lnSpc>
                <a:spcPct val="115000"/>
              </a:lnSpc>
              <a:spcBef>
                <a:spcPct val="10000"/>
              </a:spcBef>
            </a:pP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Email</a:t>
            </a:r>
            <a:r>
              <a:rPr lang="zh-CN" altLang="fr-FR"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rPr>
              <a:t>hudq024@mail.hust.edu.cn</a:t>
            </a:r>
            <a:endParaRPr lang="fr-FR"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sym typeface="Arial" panose="020B0604020202020204" pitchFamily="34" charset="0"/>
            </a:endParaRPr>
          </a:p>
          <a:p>
            <a:pPr>
              <a:lnSpc>
                <a:spcPct val="115000"/>
              </a:lnSpc>
              <a:spcBef>
                <a:spcPct val="10000"/>
              </a:spcBef>
            </a:pP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QQ</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：121374333</a:t>
            </a:r>
            <a:endPar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a:p>
            <a:pPr>
              <a:lnSpc>
                <a:spcPct val="115000"/>
              </a:lnSpc>
              <a:spcBef>
                <a:spcPct val="10000"/>
              </a:spcBef>
            </a:pP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Tel     </a:t>
            </a:r>
            <a:r>
              <a:rPr lang="zh-CN" altLang="en-US"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a:t>
            </a:r>
            <a:r>
              <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rPr>
              <a:t>15327191496</a:t>
            </a:r>
            <a:endParaRPr lang="en-US" altLang="zh-CN" sz="1800" b="1" dirty="0">
              <a:gradFill>
                <a:gsLst>
                  <a:gs pos="0">
                    <a:srgbClr val="012D86"/>
                  </a:gs>
                  <a:gs pos="100000">
                    <a:srgbClr val="0E2557"/>
                  </a:gs>
                </a:gsLst>
                <a:lin scaled="0"/>
              </a:gra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6.2.1 串行通信中的传输速率控制</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b="1">
                <a:ln>
                  <a:noFill/>
                </a:ln>
                <a:solidFill>
                  <a:schemeClr val="tx1"/>
                </a:solidFill>
                <a:effectLst/>
                <a:uLnTx/>
                <a:uFillTx/>
                <a:cs typeface="微软雅黑" panose="020B0503020204020204" charset="-122"/>
                <a:sym typeface="+mn-ea"/>
              </a:rPr>
              <a:t>波特率因子：</a:t>
            </a:r>
            <a:r>
              <a:rPr lang="zh-CN" altLang="en-US" sz="1800">
                <a:ln>
                  <a:noFill/>
                </a:ln>
                <a:solidFill>
                  <a:schemeClr val="tx1"/>
                </a:solidFill>
                <a:effectLst/>
                <a:uLnTx/>
                <a:uFillTx/>
                <a:cs typeface="微软雅黑" panose="020B0503020204020204" charset="-122"/>
                <a:sym typeface="+mn-ea"/>
              </a:rPr>
              <a:t>发送/接收时钟的频率，一般都设置为波特率的整数倍，如1、</a:t>
            </a:r>
            <a:r>
              <a:rPr lang="en-US" altLang="zh-CN" sz="1800">
                <a:ln>
                  <a:noFill/>
                </a:ln>
                <a:solidFill>
                  <a:schemeClr val="tx1"/>
                </a:solidFill>
                <a:effectLst/>
                <a:uLnTx/>
                <a:uFillTx/>
                <a:cs typeface="微软雅黑" panose="020B0503020204020204" charset="-122"/>
                <a:sym typeface="+mn-ea"/>
              </a:rPr>
              <a:t>8</a:t>
            </a:r>
            <a:r>
              <a:rPr lang="zh-CN" altLang="en-US" sz="1800">
                <a:ln>
                  <a:noFill/>
                </a:ln>
                <a:solidFill>
                  <a:schemeClr val="tx1"/>
                </a:solidFill>
                <a:effectLst/>
                <a:uLnTx/>
                <a:uFillTx/>
                <a:cs typeface="微软雅黑" panose="020B0503020204020204" charset="-122"/>
                <a:sym typeface="+mn-ea"/>
              </a:rPr>
              <a:t>、16、32、64倍。并且，把这个波特率的倍数称为</a:t>
            </a:r>
            <a:r>
              <a:rPr lang="zh-CN" altLang="en-US" sz="1800">
                <a:ln>
                  <a:noFill/>
                </a:ln>
                <a:solidFill>
                  <a:srgbClr val="FF0000"/>
                </a:solidFill>
                <a:effectLst/>
                <a:uLnTx/>
                <a:uFillTx/>
                <a:cs typeface="微软雅黑" panose="020B0503020204020204" charset="-122"/>
                <a:sym typeface="+mn-ea"/>
              </a:rPr>
              <a:t>波特率因子（factor）</a:t>
            </a:r>
            <a:r>
              <a:rPr lang="zh-CN" altLang="en-US" sz="1800">
                <a:ln>
                  <a:noFill/>
                </a:ln>
                <a:solidFill>
                  <a:schemeClr val="tx1"/>
                </a:solidFill>
                <a:effectLst/>
                <a:uLnTx/>
                <a:uFillTx/>
                <a:cs typeface="微软雅黑" panose="020B0503020204020204" charset="-122"/>
                <a:sym typeface="+mn-ea"/>
              </a:rPr>
              <a:t>或波特率系数，其含义是每传输一个数据位需要多是个移位脉冲，单位是个/位。</a:t>
            </a:r>
            <a:endParaRPr lang="zh-CN" altLang="en-US" sz="1800">
              <a:ln>
                <a:noFill/>
              </a:ln>
              <a:solidFill>
                <a:schemeClr val="tx1"/>
              </a:solidFill>
              <a:effectLst/>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solidFill>
                  <a:schemeClr val="tx1"/>
                </a:solidFill>
                <a:effectLst/>
                <a:uLnTx/>
                <a:uFillTx/>
                <a:latin typeface="宋体" panose="02010600030101010101" pitchFamily="2" charset="-122"/>
                <a:ea typeface="+mn-ea"/>
                <a:sym typeface="+mn-ea"/>
              </a:rPr>
              <a:t>因此，可得出发送/接收时钟频率（TxC或</a:t>
            </a:r>
            <a:r>
              <a:rPr lang="en-US" altLang="zh-CN" sz="1800">
                <a:ln>
                  <a:noFill/>
                </a:ln>
                <a:solidFill>
                  <a:schemeClr val="tx1"/>
                </a:solidFill>
                <a:effectLst/>
                <a:uLnTx/>
                <a:uFillTx/>
                <a:latin typeface="宋体" panose="02010600030101010101" pitchFamily="2" charset="-122"/>
                <a:ea typeface="+mn-ea"/>
                <a:sym typeface="+mn-ea"/>
              </a:rPr>
              <a:t>RxC</a:t>
            </a:r>
            <a:r>
              <a:rPr lang="zh-CN" altLang="en-US" sz="1800">
                <a:ln>
                  <a:noFill/>
                </a:ln>
                <a:solidFill>
                  <a:schemeClr val="tx1"/>
                </a:solidFill>
                <a:effectLst/>
                <a:uLnTx/>
                <a:uFillTx/>
                <a:latin typeface="宋体" panose="02010600030101010101" pitchFamily="2" charset="-122"/>
                <a:ea typeface="+mn-ea"/>
                <a:sym typeface="+mn-ea"/>
              </a:rPr>
              <a:t>）、波特率因子factor和波特率Baud三者之间的关系，即：</a:t>
            </a:r>
            <a:endParaRPr lang="zh-CN" altLang="en-US" sz="1800">
              <a:ln>
                <a:noFill/>
              </a:ln>
              <a:solidFill>
                <a:schemeClr val="tx1"/>
              </a:solidFill>
              <a:effectLst/>
              <a:uLnTx/>
              <a:uFillTx/>
              <a:latin typeface="宋体" panose="02010600030101010101" pitchFamily="2" charset="-122"/>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b="1">
                <a:ln>
                  <a:noFill/>
                </a:ln>
                <a:solidFill>
                  <a:schemeClr val="tx1"/>
                </a:solidFill>
                <a:effectLst/>
                <a:uLnTx/>
                <a:uFillTx/>
                <a:latin typeface="宋体" panose="02010600030101010101" pitchFamily="2" charset="-122"/>
                <a:ea typeface="+mn-ea"/>
                <a:sym typeface="+mn-ea"/>
              </a:rPr>
              <a:t>例如：</a:t>
            </a:r>
            <a:r>
              <a:rPr lang="zh-CN" altLang="en-US" sz="1800">
                <a:ln>
                  <a:noFill/>
                </a:ln>
                <a:solidFill>
                  <a:schemeClr val="tx1"/>
                </a:solidFill>
                <a:effectLst/>
                <a:uLnTx/>
                <a:uFillTx/>
                <a:latin typeface="宋体" panose="02010600030101010101" pitchFamily="2" charset="-122"/>
                <a:ea typeface="+mn-ea"/>
                <a:sym typeface="+mn-ea"/>
              </a:rPr>
              <a:t>某一串行接口电路的波特率为1200b/s，波特因子为16个/位，则发送时钟的频率为：</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p:txBody>
      </p:sp>
      <p:sp>
        <p:nvSpPr>
          <p:cNvPr id="34821" name="文本框 4"/>
          <p:cNvSpPr txBox="1"/>
          <p:nvPr/>
        </p:nvSpPr>
        <p:spPr>
          <a:xfrm>
            <a:off x="2711450" y="2931795"/>
            <a:ext cx="3840480" cy="460375"/>
          </a:xfrm>
          <a:prstGeom prst="rect">
            <a:avLst/>
          </a:prstGeom>
          <a:noFill/>
          <a:ln w="9525">
            <a:noFill/>
          </a:ln>
        </p:spPr>
        <p:txBody>
          <a:bodyPr wrap="none" anchor="t" anchorCtr="0">
            <a:spAutoFit/>
          </a:bodyPr>
          <a:p>
            <a:r>
              <a:rPr lang="zh-CN" altLang="en-US" sz="2400" dirty="0">
                <a:latin typeface="宋体" panose="02010600030101010101" pitchFamily="2" charset="-122"/>
                <a:ea typeface="宋体" panose="02010600030101010101" pitchFamily="2" charset="-122"/>
                <a:sym typeface="Arial" panose="020B0604020202020204" pitchFamily="34" charset="0"/>
              </a:rPr>
              <a:t>TxC（</a:t>
            </a:r>
            <a:r>
              <a:rPr lang="en-US" altLang="zh-CN" sz="2400" dirty="0">
                <a:latin typeface="宋体" panose="02010600030101010101" pitchFamily="2" charset="-122"/>
                <a:ea typeface="宋体" panose="02010600030101010101" pitchFamily="2" charset="-122"/>
                <a:sym typeface="Arial" panose="020B0604020202020204" pitchFamily="34" charset="0"/>
              </a:rPr>
              <a:t>RxC</a:t>
            </a:r>
            <a:r>
              <a:rPr lang="zh-CN" altLang="en-US" sz="2400" dirty="0">
                <a:latin typeface="宋体" panose="02010600030101010101" pitchFamily="2" charset="-122"/>
                <a:ea typeface="宋体" panose="02010600030101010101" pitchFamily="2" charset="-122"/>
                <a:sym typeface="Arial" panose="020B0604020202020204" pitchFamily="34" charset="0"/>
              </a:rPr>
              <a:t>）</a:t>
            </a:r>
            <a:r>
              <a:rPr lang="en-US" altLang="zh-CN" sz="2400" dirty="0">
                <a:latin typeface="宋体" panose="02010600030101010101" pitchFamily="2" charset="-122"/>
                <a:ea typeface="宋体" panose="02010600030101010101" pitchFamily="2" charset="-122"/>
                <a:sym typeface="Arial" panose="020B0604020202020204" pitchFamily="34" charset="0"/>
              </a:rPr>
              <a:t>= </a:t>
            </a:r>
            <a:r>
              <a:rPr lang="zh-CN" altLang="en-US" sz="2400" dirty="0">
                <a:latin typeface="宋体" panose="02010600030101010101" pitchFamily="2" charset="-122"/>
                <a:ea typeface="宋体" panose="02010600030101010101" pitchFamily="2" charset="-122"/>
                <a:sym typeface="Arial" panose="020B0604020202020204" pitchFamily="34" charset="0"/>
              </a:rPr>
              <a:t>factor×Baud</a:t>
            </a:r>
            <a:endParaRPr lang="zh-CN" altLang="en-US" sz="2400" dirty="0">
              <a:latin typeface="宋体" panose="02010600030101010101" pitchFamily="2" charset="-122"/>
              <a:ea typeface="宋体" panose="02010600030101010101" pitchFamily="2" charset="-122"/>
              <a:sym typeface="Arial" panose="020B0604020202020204" pitchFamily="34" charset="0"/>
            </a:endParaRPr>
          </a:p>
        </p:txBody>
      </p:sp>
      <p:sp>
        <p:nvSpPr>
          <p:cNvPr id="35845" name="文本框 4"/>
          <p:cNvSpPr txBox="1"/>
          <p:nvPr/>
        </p:nvSpPr>
        <p:spPr>
          <a:xfrm>
            <a:off x="2267585" y="4227830"/>
            <a:ext cx="4907280" cy="460375"/>
          </a:xfrm>
          <a:prstGeom prst="rect">
            <a:avLst/>
          </a:prstGeom>
          <a:noFill/>
          <a:ln w="9525">
            <a:noFill/>
          </a:ln>
        </p:spPr>
        <p:txBody>
          <a:bodyPr wrap="none" anchor="t" anchorCtr="0">
            <a:spAutoFit/>
          </a:bodyPr>
          <a:p>
            <a:r>
              <a:rPr lang="zh-CN" altLang="en-US" sz="2400" dirty="0">
                <a:latin typeface="宋体" panose="02010600030101010101" pitchFamily="2" charset="-122"/>
                <a:ea typeface="宋体" panose="02010600030101010101" pitchFamily="2" charset="-122"/>
                <a:sym typeface="Arial" panose="020B0604020202020204" pitchFamily="34" charset="0"/>
              </a:rPr>
              <a:t>TxC </a:t>
            </a:r>
            <a:r>
              <a:rPr lang="en-US" altLang="zh-CN" sz="2400" dirty="0">
                <a:latin typeface="宋体" panose="02010600030101010101" pitchFamily="2" charset="-122"/>
                <a:ea typeface="宋体" panose="02010600030101010101" pitchFamily="2" charset="-122"/>
                <a:sym typeface="Arial" panose="020B0604020202020204" pitchFamily="34" charset="0"/>
              </a:rPr>
              <a:t>= </a:t>
            </a:r>
            <a:r>
              <a:rPr lang="zh-CN" altLang="en-US" sz="2400" dirty="0">
                <a:latin typeface="宋体" panose="02010600030101010101" pitchFamily="2" charset="-122"/>
                <a:ea typeface="宋体" panose="02010600030101010101" pitchFamily="2" charset="-122"/>
                <a:sym typeface="Arial" panose="020B0604020202020204" pitchFamily="34" charset="0"/>
              </a:rPr>
              <a:t>16个/b×1200b/s </a:t>
            </a:r>
            <a:r>
              <a:rPr lang="en-US" altLang="zh-CN" sz="2400" dirty="0">
                <a:latin typeface="宋体" panose="02010600030101010101" pitchFamily="2" charset="-122"/>
                <a:ea typeface="宋体" panose="02010600030101010101" pitchFamily="2" charset="-122"/>
                <a:sym typeface="Arial" panose="020B0604020202020204" pitchFamily="34" charset="0"/>
              </a:rPr>
              <a:t>= </a:t>
            </a:r>
            <a:r>
              <a:rPr lang="zh-CN" altLang="en-US" sz="2400" dirty="0">
                <a:latin typeface="宋体" panose="02010600030101010101" pitchFamily="2" charset="-122"/>
                <a:ea typeface="宋体" panose="02010600030101010101" pitchFamily="2" charset="-122"/>
                <a:sym typeface="Arial" panose="020B0604020202020204" pitchFamily="34" charset="0"/>
              </a:rPr>
              <a:t>19200Hz</a:t>
            </a:r>
            <a:endParaRPr lang="zh-CN" altLang="en-US" sz="2400" dirty="0">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1" end="1"/>
                                            </p:txEl>
                                          </p:spTgt>
                                        </p:tgtEl>
                                        <p:attrNameLst>
                                          <p:attrName>style.visibility</p:attrName>
                                        </p:attrNameLst>
                                      </p:cBhvr>
                                      <p:to>
                                        <p:strVal val="visible"/>
                                      </p:to>
                                    </p:set>
                                    <p:anim calcmode="lin" valueType="num">
                                      <p:cBhvr additive="base">
                                        <p:cTn id="7"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21"/>
                                        </p:tgtEl>
                                        <p:attrNameLst>
                                          <p:attrName>style.visibility</p:attrName>
                                        </p:attrNameLst>
                                      </p:cBhvr>
                                      <p:to>
                                        <p:strVal val="visible"/>
                                      </p:to>
                                    </p:set>
                                    <p:anim calcmode="lin" valueType="num">
                                      <p:cBhvr additive="base">
                                        <p:cTn id="13" dur="500" fill="hold"/>
                                        <p:tgtEl>
                                          <p:spTgt spid="34821"/>
                                        </p:tgtEl>
                                        <p:attrNameLst>
                                          <p:attrName>ppt_x</p:attrName>
                                        </p:attrNameLst>
                                      </p:cBhvr>
                                      <p:tavLst>
                                        <p:tav tm="0">
                                          <p:val>
                                            <p:strVal val="#ppt_x"/>
                                          </p:val>
                                        </p:tav>
                                        <p:tav tm="100000">
                                          <p:val>
                                            <p:strVal val="#ppt_x"/>
                                          </p:val>
                                        </p:tav>
                                      </p:tavLst>
                                    </p:anim>
                                    <p:anim calcmode="lin" valueType="num">
                                      <p:cBhvr additive="base">
                                        <p:cTn id="14" dur="500" fill="hold"/>
                                        <p:tgtEl>
                                          <p:spTgt spid="348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anim calcmode="lin" valueType="num">
                                      <p:cBhvr additive="base">
                                        <p:cTn id="19"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5"/>
                                        </p:tgtEl>
                                        <p:attrNameLst>
                                          <p:attrName>style.visibility</p:attrName>
                                        </p:attrNameLst>
                                      </p:cBhvr>
                                      <p:to>
                                        <p:strVal val="visible"/>
                                      </p:to>
                                    </p:set>
                                    <p:anim calcmode="lin" valueType="num">
                                      <p:cBhvr additive="base">
                                        <p:cTn id="25" dur="500" fill="hold"/>
                                        <p:tgtEl>
                                          <p:spTgt spid="35845"/>
                                        </p:tgtEl>
                                        <p:attrNameLst>
                                          <p:attrName>ppt_x</p:attrName>
                                        </p:attrNameLst>
                                      </p:cBhvr>
                                      <p:tavLst>
                                        <p:tav tm="0">
                                          <p:val>
                                            <p:strVal val="#ppt_x"/>
                                          </p:val>
                                        </p:tav>
                                        <p:tav tm="100000">
                                          <p:val>
                                            <p:strVal val="#ppt_x"/>
                                          </p:val>
                                        </p:tav>
                                      </p:tavLst>
                                    </p:anim>
                                    <p:anim calcmode="lin" valueType="num">
                                      <p:cBhvr additive="base">
                                        <p:cTn id="26"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58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6.2.1 串行通信中的传输速率控制</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solidFill>
                  <a:schemeClr val="tx1"/>
                </a:solidFill>
                <a:effectLst/>
                <a:uLnTx/>
                <a:uFillTx/>
                <a:latin typeface="宋体" panose="02010600030101010101" pitchFamily="2" charset="-122"/>
                <a:ea typeface="+mn-ea"/>
                <a:sym typeface="+mn-ea"/>
              </a:rPr>
              <a:t>实际上，波特率因子可理解为发送/接收1b数据所需的时钟脉冲个数。引用波特率因子的目的是为了提高定位采样的分辨率。</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p:txBody>
      </p:sp>
      <p:pic>
        <p:nvPicPr>
          <p:cNvPr id="36869" name="Picture 36" descr="11-5"/>
          <p:cNvPicPr>
            <a:picLocks noChangeAspect="1"/>
          </p:cNvPicPr>
          <p:nvPr>
            <p:custDataLst>
              <p:tags r:id="rId1"/>
            </p:custDataLst>
          </p:nvPr>
        </p:nvPicPr>
        <p:blipFill>
          <a:blip r:embed="rId2"/>
          <a:stretch>
            <a:fillRect/>
          </a:stretch>
        </p:blipFill>
        <p:spPr>
          <a:xfrm>
            <a:off x="2267268" y="1851660"/>
            <a:ext cx="4759325" cy="2198688"/>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6.2.1 串行通信中的传输速率控制</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b="1">
                <a:ln>
                  <a:noFill/>
                </a:ln>
                <a:solidFill>
                  <a:schemeClr val="tx1"/>
                </a:solidFill>
                <a:effectLst/>
                <a:uLnTx/>
                <a:uFillTx/>
                <a:latin typeface="宋体" panose="02010600030101010101" pitchFamily="2" charset="-122"/>
                <a:ea typeface="+mn-ea"/>
                <a:sym typeface="+mn-ea"/>
              </a:rPr>
              <a:t>波特率时钟发生器：</a:t>
            </a:r>
            <a:r>
              <a:rPr lang="zh-CN" altLang="en-US" sz="1800">
                <a:ln>
                  <a:noFill/>
                </a:ln>
                <a:solidFill>
                  <a:schemeClr val="tx1"/>
                </a:solidFill>
                <a:effectLst/>
                <a:uLnTx/>
                <a:uFillTx/>
                <a:latin typeface="宋体" panose="02010600030101010101" pitchFamily="2" charset="-122"/>
                <a:ea typeface="+mn-ea"/>
                <a:sym typeface="+mn-ea"/>
              </a:rPr>
              <a:t>可由定时/计数器来实现，关键是要找出波特率的发送/接收时针脉冲与定时/计数器的</a:t>
            </a:r>
            <a:r>
              <a:rPr lang="zh-CN" altLang="en-US" sz="1800" b="1">
                <a:ln>
                  <a:noFill/>
                </a:ln>
                <a:solidFill>
                  <a:srgbClr val="FF0000"/>
                </a:solidFill>
                <a:effectLst/>
                <a:uLnTx/>
                <a:uFillTx/>
                <a:latin typeface="宋体" panose="02010600030101010101" pitchFamily="2" charset="-122"/>
                <a:ea typeface="+mn-ea"/>
                <a:sym typeface="+mn-ea"/>
              </a:rPr>
              <a:t>定时常数</a:t>
            </a:r>
            <a:r>
              <a:rPr lang="zh-CN" altLang="en-US" sz="1800">
                <a:ln>
                  <a:noFill/>
                </a:ln>
                <a:solidFill>
                  <a:schemeClr val="tx1"/>
                </a:solidFill>
                <a:effectLst/>
                <a:uLnTx/>
                <a:uFillTx/>
                <a:latin typeface="宋体" panose="02010600030101010101" pitchFamily="2" charset="-122"/>
                <a:ea typeface="+mn-ea"/>
                <a:sym typeface="+mn-ea"/>
              </a:rPr>
              <a:t>之间的关系。</a:t>
            </a:r>
            <a:endParaRPr lang="zh-CN" altLang="en-US" sz="1800">
              <a:ln>
                <a:noFill/>
              </a:ln>
              <a:solidFill>
                <a:schemeClr val="tx1"/>
              </a:solidFill>
              <a:effectLst/>
              <a:uLnTx/>
              <a:uFillTx/>
              <a:latin typeface="宋体" panose="02010600030101010101" pitchFamily="2" charset="-122"/>
              <a:ea typeface="+mn-ea"/>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0" marR="0" lvl="0" indent="0" algn="l" defTabSz="914400" rtl="0" eaLnBrk="1" fontAlgn="base" latinLnBrk="0" hangingPunct="1">
              <a:lnSpc>
                <a:spcPct val="150000"/>
              </a:lnSpc>
              <a:spcBef>
                <a:spcPct val="20000"/>
              </a:spcBef>
              <a:spcAft>
                <a:spcPct val="0"/>
              </a:spcAft>
              <a:buClrTx/>
              <a:buSzTx/>
              <a:buNone/>
              <a:defRPr/>
            </a:pPr>
            <a:r>
              <a:rPr lang="en-US" altLang="zh-CN" sz="1800">
                <a:ln>
                  <a:noFill/>
                </a:ln>
                <a:solidFill>
                  <a:srgbClr val="170C5A"/>
                </a:solidFill>
                <a:effectLst/>
                <a:uLnTx/>
                <a:uFillTx/>
                <a:latin typeface="宋体" panose="02010600030101010101" pitchFamily="2" charset="-122"/>
                <a:ea typeface="+mn-ea"/>
                <a:sym typeface="+mn-ea"/>
              </a:rPr>
              <a:t>  </a:t>
            </a:r>
            <a:r>
              <a:rPr lang="zh-CN" altLang="en-US" sz="1800">
                <a:ln>
                  <a:noFill/>
                </a:ln>
                <a:solidFill>
                  <a:schemeClr val="tx1"/>
                </a:solidFill>
                <a:effectLst/>
                <a:uLnTx/>
                <a:uFillTx/>
                <a:latin typeface="宋体" panose="02010600030101010101" pitchFamily="2" charset="-122"/>
                <a:ea typeface="+mn-ea"/>
                <a:sym typeface="+mn-ea"/>
              </a:rPr>
              <a:t>式中，CLK为输入时针频率（通常是晶振的输出频率)，T</a:t>
            </a:r>
            <a:r>
              <a:rPr lang="en-US" altLang="zh-CN" sz="1800">
                <a:ln>
                  <a:noFill/>
                </a:ln>
                <a:solidFill>
                  <a:schemeClr val="tx1"/>
                </a:solidFill>
                <a:effectLst/>
                <a:uLnTx/>
                <a:uFillTx/>
                <a:latin typeface="宋体" panose="02010600030101010101" pitchFamily="2" charset="-122"/>
                <a:ea typeface="+mn-ea"/>
                <a:sym typeface="+mn-ea"/>
              </a:rPr>
              <a:t>c</a:t>
            </a:r>
            <a:r>
              <a:rPr lang="zh-CN" altLang="en-US" sz="1800">
                <a:ln>
                  <a:noFill/>
                </a:ln>
                <a:solidFill>
                  <a:schemeClr val="tx1"/>
                </a:solidFill>
                <a:effectLst/>
                <a:uLnTx/>
                <a:uFillTx/>
                <a:latin typeface="宋体" panose="02010600030101010101" pitchFamily="2" charset="-122"/>
                <a:ea typeface="+mn-ea"/>
                <a:sym typeface="+mn-ea"/>
              </a:rPr>
              <a:t>为定时常数。</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b="1">
                <a:ln>
                  <a:noFill/>
                </a:ln>
                <a:solidFill>
                  <a:schemeClr val="tx1"/>
                </a:solidFill>
                <a:effectLst/>
                <a:uLnTx/>
                <a:uFillTx/>
                <a:latin typeface="宋体" panose="02010600030101010101" pitchFamily="2" charset="-122"/>
                <a:ea typeface="+mn-ea"/>
                <a:sym typeface="+mn-ea"/>
              </a:rPr>
              <a:t>例如：</a:t>
            </a:r>
            <a:r>
              <a:rPr lang="zh-CN" altLang="en-US" sz="1800">
                <a:ln>
                  <a:noFill/>
                </a:ln>
                <a:solidFill>
                  <a:schemeClr val="tx1"/>
                </a:solidFill>
                <a:effectLst/>
                <a:uLnTx/>
                <a:uFillTx/>
                <a:latin typeface="宋体" panose="02010600030101010101" pitchFamily="2" charset="-122"/>
                <a:ea typeface="+mn-ea"/>
                <a:sym typeface="+mn-ea"/>
              </a:rPr>
              <a:t>要求串行通信的传输率为9600波特，波特率因子为16，输入时钟为1.19318MHz，则定时常数为：</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p:txBody>
      </p:sp>
      <p:sp>
        <p:nvSpPr>
          <p:cNvPr id="37893" name="文本框 4"/>
          <p:cNvSpPr txBox="1"/>
          <p:nvPr/>
        </p:nvSpPr>
        <p:spPr>
          <a:xfrm>
            <a:off x="2843530" y="1635443"/>
            <a:ext cx="3249930" cy="414020"/>
          </a:xfrm>
          <a:prstGeom prst="rect">
            <a:avLst/>
          </a:prstGeom>
          <a:noFill/>
          <a:ln w="9525">
            <a:noFill/>
          </a:ln>
        </p:spPr>
        <p:txBody>
          <a:bodyPr wrap="none" anchor="t" anchorCtr="0">
            <a:spAutoFit/>
          </a:bodyPr>
          <a:p>
            <a:r>
              <a:rPr lang="zh-CN" altLang="en-US" sz="2100" dirty="0">
                <a:latin typeface="宋体" panose="02010600030101010101" pitchFamily="2" charset="-122"/>
                <a:ea typeface="宋体" panose="02010600030101010101" pitchFamily="2" charset="-122"/>
                <a:sym typeface="Arial" panose="020B0604020202020204" pitchFamily="34" charset="0"/>
              </a:rPr>
              <a:t>Tc = CLK / Baud×factor</a:t>
            </a:r>
            <a:endParaRPr lang="zh-CN" altLang="en-US" sz="2100" dirty="0">
              <a:latin typeface="宋体" panose="02010600030101010101" pitchFamily="2" charset="-122"/>
              <a:ea typeface="宋体" panose="02010600030101010101" pitchFamily="2" charset="-122"/>
              <a:sym typeface="Arial" panose="020B0604020202020204" pitchFamily="34" charset="0"/>
            </a:endParaRPr>
          </a:p>
        </p:txBody>
      </p:sp>
      <p:sp>
        <p:nvSpPr>
          <p:cNvPr id="38917" name="文本框 4"/>
          <p:cNvSpPr txBox="1"/>
          <p:nvPr/>
        </p:nvSpPr>
        <p:spPr>
          <a:xfrm>
            <a:off x="1829118" y="3651885"/>
            <a:ext cx="5603875" cy="414020"/>
          </a:xfrm>
          <a:prstGeom prst="rect">
            <a:avLst/>
          </a:prstGeom>
          <a:noFill/>
          <a:ln w="9525">
            <a:noFill/>
          </a:ln>
        </p:spPr>
        <p:txBody>
          <a:bodyPr wrap="none" anchor="t" anchorCtr="0">
            <a:spAutoFit/>
          </a:bodyPr>
          <a:p>
            <a:r>
              <a:rPr lang="zh-CN" altLang="en-US" sz="2100" dirty="0">
                <a:latin typeface="宋体" panose="02010600030101010101" pitchFamily="2" charset="-122"/>
                <a:ea typeface="宋体" panose="02010600030101010101" pitchFamily="2" charset="-122"/>
                <a:sym typeface="Arial" panose="020B0604020202020204" pitchFamily="34" charset="0"/>
              </a:rPr>
              <a:t>Tc = 1.19318×10</a:t>
            </a:r>
            <a:r>
              <a:rPr lang="zh-CN" altLang="en-US" sz="2100" baseline="30000" dirty="0">
                <a:latin typeface="宋体" panose="02010600030101010101" pitchFamily="2" charset="-122"/>
                <a:ea typeface="宋体" panose="02010600030101010101" pitchFamily="2" charset="-122"/>
                <a:sym typeface="Arial" panose="020B0604020202020204" pitchFamily="34" charset="0"/>
              </a:rPr>
              <a:t>6</a:t>
            </a:r>
            <a:r>
              <a:rPr lang="zh-CN" altLang="en-US" sz="2100" dirty="0">
                <a:latin typeface="宋体" panose="02010600030101010101" pitchFamily="2" charset="-122"/>
                <a:ea typeface="宋体" panose="02010600030101010101" pitchFamily="2" charset="-122"/>
                <a:sym typeface="Arial" panose="020B0604020202020204" pitchFamily="34" charset="0"/>
              </a:rPr>
              <a:t>次/s/9600b/s×16次/b = 8</a:t>
            </a:r>
            <a:endParaRPr lang="zh-CN" altLang="en-US" sz="2100" dirty="0">
              <a:latin typeface="宋体" panose="02010600030101010101" pitchFamily="2" charset="-122"/>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 calcmode="lin" valueType="num">
                                      <p:cBhvr additive="base">
                                        <p:cTn id="7" dur="500" fill="hold"/>
                                        <p:tgtEl>
                                          <p:spTgt spid="37893"/>
                                        </p:tgtEl>
                                        <p:attrNameLst>
                                          <p:attrName>ppt_x</p:attrName>
                                        </p:attrNameLst>
                                      </p:cBhvr>
                                      <p:tavLst>
                                        <p:tav tm="0">
                                          <p:val>
                                            <p:strVal val="#ppt_x"/>
                                          </p:val>
                                        </p:tav>
                                        <p:tav tm="100000">
                                          <p:val>
                                            <p:strVal val="#ppt_x"/>
                                          </p:val>
                                        </p:tav>
                                      </p:tavLst>
                                    </p:anim>
                                    <p:anim calcmode="lin" valueType="num">
                                      <p:cBhvr additive="base">
                                        <p:cTn id="8" dur="500" fill="hold"/>
                                        <p:tgtEl>
                                          <p:spTgt spid="3789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8">
                                            <p:txEl>
                                              <p:pRg st="2" end="2"/>
                                            </p:txEl>
                                          </p:spTgt>
                                        </p:tgtEl>
                                        <p:attrNameLst>
                                          <p:attrName>style.visibility</p:attrName>
                                        </p:attrNameLst>
                                      </p:cBhvr>
                                      <p:to>
                                        <p:strVal val="visible"/>
                                      </p:to>
                                    </p:set>
                                    <p:anim calcmode="lin" valueType="num">
                                      <p:cBhvr additive="base">
                                        <p:cTn id="11"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218">
                                            <p:txEl>
                                              <p:pRg st="3" end="3"/>
                                            </p:txEl>
                                          </p:spTgt>
                                        </p:tgtEl>
                                        <p:attrNameLst>
                                          <p:attrName>style.visibility</p:attrName>
                                        </p:attrNameLst>
                                      </p:cBhvr>
                                      <p:to>
                                        <p:strVal val="visible"/>
                                      </p:to>
                                    </p:set>
                                    <p:anim calcmode="lin" valueType="num">
                                      <p:cBhvr additive="base">
                                        <p:cTn id="15"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218">
                                            <p:txEl>
                                              <p:pRg st="3" end="3"/>
                                            </p:txEl>
                                          </p:spTgt>
                                        </p:tgtEl>
                                        <p:attrNameLst>
                                          <p:attrName>style.visibility</p:attrName>
                                        </p:attrNameLst>
                                      </p:cBhvr>
                                      <p:to>
                                        <p:strVal val="visible"/>
                                      </p:to>
                                    </p:set>
                                    <p:anim calcmode="lin" valueType="num">
                                      <p:cBhvr additive="base">
                                        <p:cTn id="21"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8917"/>
                                        </p:tgtEl>
                                        <p:attrNameLst>
                                          <p:attrName>style.visibility</p:attrName>
                                        </p:attrNameLst>
                                      </p:cBhvr>
                                      <p:to>
                                        <p:strVal val="visible"/>
                                      </p:to>
                                    </p:set>
                                    <p:anim calcmode="lin" valueType="num">
                                      <p:cBhvr additive="base">
                                        <p:cTn id="27" dur="500" fill="hold"/>
                                        <p:tgtEl>
                                          <p:spTgt spid="38917"/>
                                        </p:tgtEl>
                                        <p:attrNameLst>
                                          <p:attrName>ppt_x</p:attrName>
                                        </p:attrNameLst>
                                      </p:cBhvr>
                                      <p:tavLst>
                                        <p:tav tm="0">
                                          <p:val>
                                            <p:strVal val="#ppt_x"/>
                                          </p:val>
                                        </p:tav>
                                        <p:tav tm="100000">
                                          <p:val>
                                            <p:strVal val="#ppt_x"/>
                                          </p:val>
                                        </p:tav>
                                      </p:tavLst>
                                    </p:anim>
                                    <p:anim calcmode="lin" valueType="num">
                                      <p:cBhvr additive="base">
                                        <p:cTn id="28"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89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6.2.2 串行通信中的差错检测</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R="0" lvl="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defRPr/>
            </a:pPr>
            <a:r>
              <a:rPr kumimoji="0" lang="zh-CN" altLang="en-US" sz="1800" b="1" i="0" u="none" strike="noStrike" kern="1200" cap="none" spc="0" normalizeH="0" baseline="0" noProof="1">
                <a:ln>
                  <a:noFill/>
                </a:ln>
                <a:solidFill>
                  <a:schemeClr val="tx1"/>
                </a:solidFill>
                <a:effectLst/>
                <a:uLnTx/>
                <a:uFillTx/>
                <a:cs typeface="微软雅黑" panose="020B0503020204020204" charset="-122"/>
              </a:rPr>
              <a:t>误码率的控制：</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rPr>
              <a:t>所谓</a:t>
            </a:r>
            <a:r>
              <a:rPr kumimoji="0" lang="zh-CN" altLang="en-US" sz="1800" b="1" i="0" u="none" strike="noStrike" kern="1200" cap="none" spc="0" normalizeH="0" baseline="0" noProof="1">
                <a:ln>
                  <a:noFill/>
                </a:ln>
                <a:solidFill>
                  <a:srgbClr val="FF0000"/>
                </a:solidFill>
                <a:effectLst/>
                <a:uLnTx/>
                <a:uFillTx/>
                <a:cs typeface="微软雅黑" panose="020B0503020204020204" charset="-122"/>
                <a:sym typeface="+mn-ea"/>
              </a:rPr>
              <a:t>误码率</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rPr>
              <a:t>，是指数据经过传输后发生错误的位数与总传输位数之比。在计算机通信中，一般要求误码率达到10</a:t>
            </a:r>
            <a:r>
              <a:rPr kumimoji="0" lang="zh-CN" altLang="en-US" sz="1800" b="0" i="0" u="none" strike="noStrike" kern="1200" cap="none" spc="0" normalizeH="0" baseline="30000" noProof="1">
                <a:ln>
                  <a:noFill/>
                </a:ln>
                <a:solidFill>
                  <a:schemeClr val="tx1"/>
                </a:solidFill>
                <a:effectLst/>
                <a:uLnTx/>
                <a:uFillTx/>
                <a:cs typeface="微软雅黑" panose="020B0503020204020204" charset="-122"/>
                <a:sym typeface="+mn-ea"/>
              </a:rPr>
              <a:t>-6</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rPr>
              <a:t>数量级。</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R="0" lvl="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defRPr/>
            </a:pPr>
            <a:r>
              <a:rPr kumimoji="0" lang="zh-CN" altLang="en-US" sz="1800" b="0" i="0" u="none" strike="noStrike" kern="1200" cap="none" spc="0" normalizeH="0" baseline="0" noProof="1">
                <a:ln>
                  <a:noFill/>
                </a:ln>
                <a:solidFill>
                  <a:schemeClr val="tx1"/>
                </a:solidFill>
                <a:effectLst/>
                <a:uLnTx/>
                <a:uFillTx/>
                <a:cs typeface="微软雅黑" panose="020B0503020204020204" charset="-122"/>
              </a:rPr>
              <a:t>检纠错编码方法的使用</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在实际应用中，具体实现检错编码的方法很多，常用的有奇偶检验、</a:t>
            </a:r>
            <a:r>
              <a:rPr lang="zh-CN" altLang="en-US" sz="1600">
                <a:ln>
                  <a:noFill/>
                </a:ln>
                <a:solidFill>
                  <a:schemeClr val="tx1"/>
                </a:solidFill>
                <a:effectLst/>
                <a:uLnTx/>
                <a:uFillTx/>
                <a:cs typeface="微软雅黑" panose="020B0503020204020204" charset="-122"/>
                <a:sym typeface="+mn-ea"/>
              </a:rPr>
              <a:t>交叉奇偶校验、海明码校验、</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循环冗余码检验（</a:t>
            </a:r>
            <a:r>
              <a:rPr kumimoji="0" lang="en-US" altLang="zh-CN" sz="1600" b="0" i="0" u="none" strike="noStrike" kern="1200" cap="none" spc="0" normalizeH="0" baseline="0" noProof="1">
                <a:ln>
                  <a:noFill/>
                </a:ln>
                <a:solidFill>
                  <a:schemeClr val="tx1"/>
                </a:solidFill>
                <a:effectLst/>
                <a:uLnTx/>
                <a:uFillTx/>
                <a:cs typeface="微软雅黑" panose="020B0503020204020204" charset="-122"/>
                <a:sym typeface="+mn-ea"/>
              </a:rPr>
              <a:t>CRC</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）等。</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而在串行通信中应用最多的是奇偶校验和循环冗余码校验。</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
                <a:srgbClr val="000000"/>
              </a:buClr>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前者易于实现，后者适于逐位出现的信号的运算。</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6.2.2 串行通信中的差错检测</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kumimoji="0" lang="zh-CN" altLang="en-US" sz="1800" b="0" i="0" u="none" strike="noStrike" kern="1200" cap="none" spc="0" normalizeH="0" baseline="0" noProof="1">
                <a:ln>
                  <a:noFill/>
                </a:ln>
                <a:solidFill>
                  <a:schemeClr val="tx1"/>
                </a:solidFill>
                <a:effectLst/>
                <a:uLnTx/>
                <a:uFillTx/>
                <a:cs typeface="微软雅黑" panose="020B0503020204020204" charset="-122"/>
              </a:rPr>
              <a:t>错误状态的分析与处理</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en-US" altLang="x-none" sz="1600" b="1" i="0" u="none" strike="noStrike" kern="1200" cap="none" spc="0" normalizeH="0" baseline="0" noProof="1">
                <a:ln>
                  <a:noFill/>
                </a:ln>
                <a:solidFill>
                  <a:schemeClr val="tx1"/>
                </a:solidFill>
                <a:effectLst/>
                <a:uLnTx/>
                <a:uFillTx/>
                <a:cs typeface="微软雅黑" panose="020B0503020204020204" charset="-122"/>
                <a:sym typeface="+mn-ea"/>
              </a:rPr>
              <a:t>奇偶校验错</a:t>
            </a:r>
            <a:r>
              <a:rPr kumimoji="0" lang="zh-CN" altLang="en-US" sz="1600" b="1" i="0" u="none" strike="noStrike" kern="1200" cap="none" spc="0" normalizeH="0" baseline="0" noProof="1">
                <a:ln>
                  <a:noFill/>
                </a:ln>
                <a:solidFill>
                  <a:schemeClr val="tx1"/>
                </a:solidFill>
                <a:effectLst/>
                <a:uLnTx/>
                <a:uFillTx/>
                <a:cs typeface="微软雅黑" panose="020B0503020204020204" charset="-122"/>
                <a:sym typeface="+mn-ea"/>
              </a:rPr>
              <a:t>：</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通常是由噪声干扰而引起的，发生这种错误时接收方可要求发送方重发。</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1600" b="1"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溢出错：</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宋体" panose="02010600030101010101" pitchFamily="2" charset="-122"/>
              </a:rPr>
              <a:t>通常是由收发双方的速率不匹配而引起的，可以采用降低发送方的发送速率或者在接收方设置</a:t>
            </a:r>
            <a:r>
              <a:rPr kumimoji="0" lang="zh-CN" altLang="en-US" sz="1600" b="1" i="0" u="none" strike="noStrike" kern="1200" cap="none" spc="0" normalizeH="0" baseline="0" noProof="1">
                <a:ln>
                  <a:noFill/>
                </a:ln>
                <a:solidFill>
                  <a:srgbClr val="FF0000"/>
                </a:solidFill>
                <a:effectLst/>
                <a:uLnTx/>
                <a:uFillTx/>
                <a:cs typeface="微软雅黑" panose="020B0503020204020204" charset="-122"/>
                <a:sym typeface="宋体" panose="02010600030101010101" pitchFamily="2" charset="-122"/>
              </a:rPr>
              <a:t>FIFO缓冲区</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宋体" panose="02010600030101010101" pitchFamily="2" charset="-122"/>
              </a:rPr>
              <a:t>的方法来减少这种错误。</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宋体" panose="02010600030101010101" pitchFamily="2"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1600" b="1"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帧格式错：</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宋体" panose="02010600030101010101" pitchFamily="2" charset="-122"/>
              </a:rPr>
              <a:t>这种错误大多是由于双方数据格式约定不一致或干扰造成的，可通过核对双方的数据格式减少错误。</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宋体" panose="02010600030101010101" pitchFamily="2"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1600" b="1"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超时错</a:t>
            </a:r>
            <a:r>
              <a:rPr kumimoji="0" lang="zh-CN" altLang="en-US" sz="1600" b="1" i="0" u="none" strike="noStrike" kern="1200" cap="none" spc="0" normalizeH="0" baseline="0" noProof="1">
                <a:ln>
                  <a:noFill/>
                </a:ln>
                <a:solidFill>
                  <a:schemeClr val="tx1"/>
                </a:solidFill>
                <a:effectLst/>
                <a:uLnTx/>
                <a:uFillTx/>
                <a:cs typeface="微软雅黑" panose="020B0503020204020204" charset="-122"/>
                <a:sym typeface="宋体" panose="02010600030101010101" pitchFamily="2" charset="-122"/>
              </a:rPr>
              <a:t>：</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宋体" panose="02010600030101010101" pitchFamily="2" charset="-122"/>
              </a:rPr>
              <a:t>一般是由于接口硬件电路速度跟不上而产生。</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cs typeface="微软雅黑" panose="020B0503020204020204" charset="-122"/>
                <a:sym typeface="+mn-ea"/>
              </a:rPr>
              <a:t>错误检测只在</a:t>
            </a:r>
            <a:r>
              <a:rPr lang="zh-CN" altLang="en-US" sz="1800" b="1">
                <a:ln>
                  <a:noFill/>
                </a:ln>
                <a:solidFill>
                  <a:srgbClr val="FF0000"/>
                </a:solidFill>
                <a:effectLst/>
                <a:uLnTx/>
                <a:uFillTx/>
                <a:cs typeface="微软雅黑" panose="020B0503020204020204" charset="-122"/>
                <a:sym typeface="+mn-ea"/>
              </a:rPr>
              <a:t>接收端</a:t>
            </a:r>
            <a:r>
              <a:rPr lang="zh-CN" altLang="en-US" sz="1800">
                <a:ln>
                  <a:noFill/>
                </a:ln>
                <a:effectLst/>
                <a:uLnTx/>
                <a:uFillTx/>
                <a:cs typeface="微软雅黑" panose="020B0503020204020204" charset="-122"/>
                <a:sym typeface="+mn-ea"/>
              </a:rPr>
              <a:t>进行，并且通常是采用</a:t>
            </a:r>
            <a:r>
              <a:rPr lang="zh-CN" altLang="en-US" sz="1800" b="1">
                <a:ln>
                  <a:noFill/>
                </a:ln>
                <a:solidFill>
                  <a:srgbClr val="FF0000"/>
                </a:solidFill>
                <a:effectLst/>
                <a:uLnTx/>
                <a:uFillTx/>
                <a:cs typeface="微软雅黑" panose="020B0503020204020204" charset="-122"/>
                <a:sym typeface="+mn-ea"/>
              </a:rPr>
              <a:t>软件</a:t>
            </a:r>
            <a:r>
              <a:rPr lang="zh-CN" altLang="en-US" sz="1800">
                <a:ln>
                  <a:noFill/>
                </a:ln>
                <a:effectLst/>
                <a:uLnTx/>
                <a:uFillTx/>
                <a:cs typeface="微软雅黑" panose="020B0503020204020204" charset="-122"/>
                <a:sym typeface="+mn-ea"/>
              </a:rPr>
              <a:t>方法进行检测。一般是在接收程序中采用软件编程方法，从接口电路的状态寄存器中读出错误状态位，进行检测，判断有无错误，或者通过调用软中断的状态查询子程序来检测。</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6.2.3 串行通信中的数据格式</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1">
                <a:ln>
                  <a:noFill/>
                </a:ln>
                <a:solidFill>
                  <a:schemeClr val="tx1"/>
                </a:solidFill>
                <a:effectLst/>
                <a:uLnTx/>
                <a:uFillTx/>
                <a:cs typeface="+mn-cs"/>
              </a:rPr>
              <a:t>起止式异步通信数据帧格式</a:t>
            </a:r>
            <a:endParaRPr kumimoji="0" lang="zh-CN" altLang="en-US" sz="1800" b="0" i="0" u="none" strike="noStrike" kern="1200" cap="none" spc="0" normalizeH="0" baseline="0" noProof="1">
              <a:ln>
                <a:noFill/>
              </a:ln>
              <a:solidFill>
                <a:schemeClr val="tx1"/>
              </a:solidFill>
              <a:effectLst/>
              <a:uLnTx/>
              <a:uFillTx/>
              <a:cs typeface="+mn-cs"/>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mn-cs"/>
                <a:sym typeface="+mn-ea"/>
              </a:rPr>
              <a:t>所谓</a:t>
            </a:r>
            <a:r>
              <a:rPr kumimoji="0" lang="zh-CN" altLang="en-US" sz="1600" b="1" i="0" u="none" strike="noStrike" kern="1200" cap="none" spc="0" normalizeH="0" baseline="0" noProof="1">
                <a:ln>
                  <a:noFill/>
                </a:ln>
                <a:solidFill>
                  <a:schemeClr val="tx1"/>
                </a:solidFill>
                <a:effectLst/>
                <a:uLnTx/>
                <a:uFillTx/>
                <a:cs typeface="+mn-cs"/>
                <a:sym typeface="+mn-ea"/>
              </a:rPr>
              <a:t>起止式</a:t>
            </a:r>
            <a:r>
              <a:rPr kumimoji="0" lang="zh-CN" altLang="en-US" sz="1600" b="0" i="0" u="none" strike="noStrike" kern="1200" cap="none" spc="0" normalizeH="0" baseline="0" noProof="1">
                <a:ln>
                  <a:noFill/>
                </a:ln>
                <a:solidFill>
                  <a:schemeClr val="tx1"/>
                </a:solidFill>
                <a:effectLst/>
                <a:uLnTx/>
                <a:uFillTx/>
                <a:cs typeface="+mn-cs"/>
                <a:sym typeface="+mn-ea"/>
              </a:rPr>
              <a:t>是在每个字符的前面加起始位，后面加停止位，中间可以加奇偶校验位，形成一个完整的字符帧格式。</a:t>
            </a:r>
            <a:r>
              <a:rPr lang="zh-CN" altLang="en-US" sz="1600">
                <a:ln>
                  <a:noFill/>
                </a:ln>
                <a:solidFill>
                  <a:schemeClr val="tx1"/>
                </a:solidFill>
                <a:effectLst/>
                <a:uLnTx/>
                <a:uFillTx/>
                <a:latin typeface="宋体" panose="02010600030101010101" pitchFamily="2" charset="-122"/>
                <a:ea typeface="+mn-ea"/>
                <a:sym typeface="+mn-ea"/>
              </a:rPr>
              <a:t>这种格式是靠起始位和停止位来实现字符的界定或同步的，故称为起始式协议。</a:t>
            </a:r>
            <a:endParaRPr kumimoji="0" lang="zh-CN" altLang="en-US" sz="1600" b="0" i="0" u="none" strike="noStrike" kern="1200" cap="none" spc="0" normalizeH="0" baseline="0" noProof="1">
              <a:ln>
                <a:noFill/>
              </a:ln>
              <a:solidFill>
                <a:schemeClr val="tx1"/>
              </a:solidFill>
              <a:effectLst/>
              <a:uLnTx/>
              <a:uFillTx/>
              <a:cs typeface="+mn-cs"/>
              <a:sym typeface="+mn-ea"/>
            </a:endParaRPr>
          </a:p>
          <a:p>
            <a:pPr marL="742950" marR="0" lvl="1" indent="-285750" algn="l" defTabSz="914400" rtl="0" eaLnBrk="1" fontAlgn="base" latinLnBrk="0" hangingPunct="1">
              <a:lnSpc>
                <a:spcPct val="150000"/>
              </a:lnSpc>
              <a:spcBef>
                <a:spcPct val="20000"/>
              </a:spcBef>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mn-cs"/>
              </a:rPr>
              <a:t>起止式异步协议的特点是一个字符一个字符传输，并且传送一个字符总是以起始位开始，以停止位结束，字符之间没有固定的时间间隔要求。</a:t>
            </a:r>
            <a:endParaRPr kumimoji="0" lang="zh-CN" altLang="en-US" sz="1600" b="0" i="0" u="none" strike="noStrike" kern="1200" cap="none" spc="0" normalizeH="0" baseline="0" noProof="1">
              <a:ln>
                <a:noFill/>
              </a:ln>
              <a:solidFill>
                <a:schemeClr val="tx1"/>
              </a:solidFill>
              <a:effectLst/>
              <a:uLnTx/>
              <a:uFillTx/>
              <a:cs typeface="+mn-cs"/>
            </a:endParaRPr>
          </a:p>
          <a:p>
            <a:pPr marR="0" lvl="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cs typeface="+mn-cs"/>
            </a:endParaRPr>
          </a:p>
        </p:txBody>
      </p:sp>
      <p:pic>
        <p:nvPicPr>
          <p:cNvPr id="43013" name="Picture 39" descr="1108"/>
          <p:cNvPicPr>
            <a:picLocks noChangeAspect="1"/>
          </p:cNvPicPr>
          <p:nvPr/>
        </p:nvPicPr>
        <p:blipFill>
          <a:blip r:embed="rId1"/>
          <a:stretch>
            <a:fillRect/>
          </a:stretch>
        </p:blipFill>
        <p:spPr>
          <a:xfrm>
            <a:off x="1492250" y="3147378"/>
            <a:ext cx="6159500" cy="171608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6.2.3 串行通信中的数据格式</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1">
                <a:ln>
                  <a:noFill/>
                </a:ln>
                <a:solidFill>
                  <a:schemeClr val="tx1"/>
                </a:solidFill>
                <a:effectLst/>
                <a:uLnTx/>
                <a:uFillTx/>
                <a:cs typeface="+mn-cs"/>
              </a:rPr>
              <a:t>起止式异步通信数据帧格式</a:t>
            </a:r>
            <a:endParaRPr kumimoji="0" lang="zh-CN" altLang="en-US" sz="1800" b="0" i="0" u="none" strike="noStrike" kern="1200" cap="none" spc="0" normalizeH="0" baseline="0" noProof="1">
              <a:ln>
                <a:noFill/>
              </a:ln>
              <a:solidFill>
                <a:schemeClr val="tx1"/>
              </a:solidFill>
              <a:effectLst/>
              <a:uLnTx/>
              <a:uFillTx/>
              <a:cs typeface="+mn-cs"/>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异步通信是按字符传输的，每传输一个字符，就用起始位来通知收方，以此来重新核对收发双方同步。</a:t>
            </a: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若接收设备和发送设备两者的时钟频率略有偏差，这也不会因偏差的累积而导致错位，加之字符之间的空闲位也为这种偏差提供一种缓冲，所以异步串行通信的可靠性高。</a:t>
            </a: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但由于要在每个字符的前后加上起始位和停止位这样一些附加位，使得传输效率变低了，只有约80%。因此，一般用在数据速率较慢的场合（小于19.2kb/s）。</a:t>
            </a:r>
            <a:endParaRPr kumimoji="0" lang="zh-CN" altLang="en-US" sz="1600" b="0" i="0" u="none" strike="noStrike" kern="1200" cap="none" spc="0" normalizeH="0" baseline="0" noProof="1">
              <a:ln>
                <a:noFill/>
              </a:ln>
              <a:solidFill>
                <a:schemeClr val="tx1"/>
              </a:solidFill>
              <a:effectLst/>
              <a:uLnTx/>
              <a:uFillTx/>
              <a:cs typeface="+mn-cs"/>
            </a:endParaRPr>
          </a:p>
          <a:p>
            <a:pPr marR="0" lvl="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sym typeface="+mn-ea"/>
              </a:rPr>
              <a:t>6.2.3 串行通信中的数据格式</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1">
                <a:ln>
                  <a:noFill/>
                </a:ln>
                <a:solidFill>
                  <a:schemeClr val="tx1"/>
                </a:solidFill>
                <a:effectLst/>
                <a:uLnTx/>
                <a:uFillTx/>
                <a:cs typeface="微软雅黑" panose="020B0503020204020204" charset="-122"/>
              </a:rPr>
              <a:t>面向字符的同步通信数据格式</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这种数据格式的典型代表是IBM公司的二进制同步通信协议（</a:t>
            </a:r>
            <a:r>
              <a:rPr kumimoji="0" lang="en-US" altLang="zh-CN" sz="1600" b="0" i="0" u="none" strike="noStrike" kern="1200" cap="none" spc="0" normalizeH="0" baseline="0" noProof="1">
                <a:ln>
                  <a:noFill/>
                </a:ln>
                <a:solidFill>
                  <a:schemeClr val="tx1"/>
                </a:solidFill>
                <a:effectLst/>
                <a:uLnTx/>
                <a:uFillTx/>
                <a:cs typeface="微软雅黑" panose="020B0503020204020204" charset="-122"/>
                <a:sym typeface="+mn-ea"/>
              </a:rPr>
              <a:t>B</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inary </a:t>
            </a:r>
            <a:r>
              <a:rPr kumimoji="0" lang="en-US" altLang="zh-CN" sz="1600" b="0" i="0" u="none" strike="noStrike" kern="1200" cap="none" spc="0" normalizeH="0" baseline="0" noProof="1">
                <a:ln>
                  <a:noFill/>
                </a:ln>
                <a:solidFill>
                  <a:schemeClr val="tx1"/>
                </a:solidFill>
                <a:effectLst/>
                <a:uLnTx/>
                <a:uFillTx/>
                <a:cs typeface="微软雅黑" panose="020B0503020204020204" charset="-122"/>
                <a:sym typeface="+mn-ea"/>
              </a:rPr>
              <a:t>S</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ynchronous </a:t>
            </a:r>
            <a:r>
              <a:rPr kumimoji="0" lang="en-US" altLang="zh-CN" sz="1600" b="0" i="0" u="none" strike="noStrike" kern="1200" cap="none" spc="0" normalizeH="0" baseline="0" noProof="1">
                <a:ln>
                  <a:noFill/>
                </a:ln>
                <a:solidFill>
                  <a:schemeClr val="tx1"/>
                </a:solidFill>
                <a:effectLst/>
                <a:uLnTx/>
                <a:uFillTx/>
                <a:cs typeface="微软雅黑" panose="020B0503020204020204" charset="-122"/>
                <a:sym typeface="+mn-ea"/>
              </a:rPr>
              <a:t>C</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ommunication，BSC）。</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它的特点是一次传送由若干个字符组成的数据块，并规定了10个特殊字符作为这个数据块的开头与结束标志以及整个传输过程的控制信息，它们也叫做通信控制字。</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微软雅黑" panose="020B0503020204020204" charset="-122"/>
              </a:rPr>
              <a:t>由于被传送的数据块是由字符组成，故被称作面向字符的协议。</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742950" marR="0" lvl="1" indent="-285750" algn="l" defTabSz="914400" rtl="0" eaLnBrk="1" fontAlgn="base" latinLnBrk="0" hangingPunct="1">
              <a:lnSpc>
                <a:spcPct val="150000"/>
              </a:lnSpc>
              <a:spcBef>
                <a:spcPct val="20000"/>
              </a:spcBef>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标题中包括源地址、目的地址和路由指示等信息。</a:t>
            </a:r>
            <a:endParaRPr lang="zh-CN" altLang="en-US" sz="1600">
              <a:ln>
                <a:noFill/>
              </a:ln>
              <a:solidFill>
                <a:schemeClr val="tx1"/>
              </a:solidFill>
              <a:effectLst/>
              <a:uLnTx/>
              <a:uFillTx/>
              <a:latin typeface="宋体" panose="02010600030101010101" pitchFamily="2" charset="-122"/>
              <a:ea typeface="+mn-ea"/>
              <a:sym typeface="+mn-ea"/>
            </a:endParaRPr>
          </a:p>
          <a:p>
            <a:pPr marL="742950" marR="0" lvl="1" indent="-285750" algn="l" defTabSz="914400" rtl="0" eaLnBrk="1" fontAlgn="base" latinLnBrk="0" hangingPunct="1">
              <a:lnSpc>
                <a:spcPct val="150000"/>
              </a:lnSpc>
              <a:spcBef>
                <a:spcPct val="20000"/>
              </a:spcBef>
              <a:buClrTx/>
              <a:buSzTx/>
              <a:buFont typeface="Arial" panose="020B0604020202020204" pitchFamily="34" charset="0"/>
              <a:buChar char="•"/>
              <a:defRPr/>
            </a:pPr>
            <a:r>
              <a:rPr lang="zh-CN" altLang="en-US" sz="1600">
                <a:ln>
                  <a:noFill/>
                </a:ln>
                <a:solidFill>
                  <a:srgbClr val="170C5A"/>
                </a:solidFill>
                <a:effectLst/>
                <a:uLnTx/>
                <a:uFillTx/>
                <a:latin typeface="宋体" panose="02010600030101010101" pitchFamily="2" charset="-122"/>
                <a:ea typeface="+mn-ea"/>
                <a:sym typeface="+mn-ea"/>
              </a:rPr>
              <a:t>ETB用在正文很长、需要分成若干个分数据块、分别在不同帧中发送的场合。</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R="0" lvl="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p:txBody>
      </p:sp>
      <p:pic>
        <p:nvPicPr>
          <p:cNvPr id="3" name="Picture 40" descr="jc1407"/>
          <p:cNvPicPr>
            <a:picLocks noChangeAspect="1"/>
          </p:cNvPicPr>
          <p:nvPr/>
        </p:nvPicPr>
        <p:blipFill>
          <a:blip r:embed="rId1"/>
          <a:stretch>
            <a:fillRect/>
          </a:stretch>
        </p:blipFill>
        <p:spPr>
          <a:xfrm>
            <a:off x="1808163" y="4227513"/>
            <a:ext cx="5527675" cy="423862"/>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6.2.3 串行通信中的数据格式</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1">
                <a:ln>
                  <a:noFill/>
                </a:ln>
                <a:solidFill>
                  <a:schemeClr val="tx1"/>
                </a:solidFill>
                <a:effectLst/>
                <a:uLnTx/>
                <a:uFillTx/>
                <a:cs typeface="微软雅黑" panose="020B0503020204020204" charset="-122"/>
              </a:rPr>
              <a:t>面向比特的同步通信数据格式</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面向比特的协议中最具有代表性的是IBM的同步数据链路控制规程（Synchronous Data Link Control，</a:t>
            </a:r>
            <a:r>
              <a:rPr lang="zh-CN" altLang="en-US" sz="1600">
                <a:ln>
                  <a:noFill/>
                </a:ln>
                <a:solidFill>
                  <a:schemeClr val="tx1"/>
                </a:solidFill>
                <a:effectLst/>
                <a:uLnTx/>
                <a:uFillTx/>
                <a:cs typeface="微软雅黑" panose="020B0503020204020204" charset="-122"/>
                <a:sym typeface="+mn-ea"/>
              </a:rPr>
              <a:t>SDLC），</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国际标准化组织ISO的高级数据链路控制规程（High Level Data link Control，</a:t>
            </a:r>
            <a:r>
              <a:rPr lang="zh-CN" altLang="en-US" sz="1600">
                <a:ln>
                  <a:noFill/>
                </a:ln>
                <a:solidFill>
                  <a:schemeClr val="tx1"/>
                </a:solidFill>
                <a:effectLst/>
                <a:uLnTx/>
                <a:uFillTx/>
                <a:cs typeface="微软雅黑" panose="020B0503020204020204" charset="-122"/>
                <a:sym typeface="+mn-ea"/>
              </a:rPr>
              <a:t>HDLC），</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美国国家标准协会</a:t>
            </a:r>
            <a:r>
              <a:rPr kumimoji="0" lang="en-US" altLang="zh-CN" sz="1600" b="0" i="0" u="none" strike="noStrike" kern="1200" cap="none" spc="0" normalizeH="0" baseline="0" noProof="1">
                <a:ln>
                  <a:noFill/>
                </a:ln>
                <a:solidFill>
                  <a:schemeClr val="tx1"/>
                </a:solidFill>
                <a:effectLst/>
                <a:uLnTx/>
                <a:uFillTx/>
                <a:cs typeface="微软雅黑" panose="020B0503020204020204" charset="-122"/>
                <a:sym typeface="+mn-ea"/>
              </a:rPr>
              <a:t>ANSI</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的先进数据通信规程（Advanced Data Communications Control Procedure，</a:t>
            </a:r>
            <a:r>
              <a:rPr lang="zh-CN" altLang="en-US" sz="1600">
                <a:ln>
                  <a:noFill/>
                </a:ln>
                <a:solidFill>
                  <a:schemeClr val="tx1"/>
                </a:solidFill>
                <a:effectLst/>
                <a:uLnTx/>
                <a:uFillTx/>
                <a:cs typeface="微软雅黑" panose="020B0503020204020204" charset="-122"/>
                <a:sym typeface="+mn-ea"/>
              </a:rPr>
              <a:t>ADCCP</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a:t>
            </a:r>
            <a:r>
              <a:rPr lang="zh-CN" altLang="en-US" sz="1600">
                <a:ln>
                  <a:noFill/>
                </a:ln>
                <a:solidFill>
                  <a:schemeClr val="tx1"/>
                </a:solidFill>
                <a:effectLst/>
                <a:uLnTx/>
                <a:uFillTx/>
                <a:cs typeface="微软雅黑" panose="020B0503020204020204" charset="-122"/>
                <a:sym typeface="+mn-ea"/>
              </a:rPr>
              <a:t>等</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742950" marR="0" lvl="1" indent="-285750" algn="l" defTabSz="914400" rtl="0" eaLnBrk="1" fontAlgn="base" latinLnBrk="0" hangingPunct="1">
              <a:lnSpc>
                <a:spcPct val="150000"/>
              </a:lnSpc>
              <a:spcBef>
                <a:spcPct val="20000"/>
              </a:spcBef>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这些协议的特点是所传输的一帧数据可以是任意位，而且它是靠约定的位组合模式，而不是字符，故称“面向比特”的协议。</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p:txBody>
      </p:sp>
      <p:graphicFrame>
        <p:nvGraphicFramePr>
          <p:cNvPr id="31750" name="表格 31749"/>
          <p:cNvGraphicFramePr/>
          <p:nvPr>
            <p:custDataLst>
              <p:tags r:id="rId1"/>
            </p:custDataLst>
          </p:nvPr>
        </p:nvGraphicFramePr>
        <p:xfrm>
          <a:off x="1798638" y="3651568"/>
          <a:ext cx="5546725" cy="1008063"/>
        </p:xfrm>
        <a:graphic>
          <a:graphicData uri="http://schemas.openxmlformats.org/drawingml/2006/table">
            <a:tbl>
              <a:tblPr/>
              <a:tblGrid>
                <a:gridCol w="923925"/>
                <a:gridCol w="923925"/>
                <a:gridCol w="925830"/>
                <a:gridCol w="923925"/>
                <a:gridCol w="925195"/>
                <a:gridCol w="923925"/>
              </a:tblGrid>
              <a:tr h="33591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b="1" dirty="0">
                          <a:latin typeface="Times New Roman" panose="02020603050405020304" pitchFamily="18" charset="0"/>
                        </a:rPr>
                        <a:t>8</a:t>
                      </a:r>
                      <a:r>
                        <a:rPr lang="zh-CN" altLang="en-US" sz="1350" b="1" dirty="0">
                          <a:latin typeface="Times New Roman" panose="02020603050405020304" pitchFamily="18" charset="0"/>
                        </a:rPr>
                        <a:t>位</a:t>
                      </a:r>
                      <a:endParaRPr lang="zh-CN" altLang="en-US" sz="1350" b="1" dirty="0">
                        <a:latin typeface="Times New Roman" panose="02020603050405020304" pitchFamily="18"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b="1" dirty="0">
                          <a:latin typeface="Times New Roman" panose="02020603050405020304" pitchFamily="18" charset="0"/>
                        </a:rPr>
                        <a:t>8</a:t>
                      </a:r>
                      <a:r>
                        <a:rPr lang="zh-CN" altLang="en-US" sz="1350" b="1" dirty="0">
                          <a:latin typeface="Times New Roman" panose="02020603050405020304" pitchFamily="18" charset="0"/>
                        </a:rPr>
                        <a:t>位</a:t>
                      </a:r>
                      <a:endParaRPr lang="zh-CN" altLang="en-US" sz="1350" b="1" dirty="0">
                        <a:latin typeface="Times New Roman" panose="02020603050405020304" pitchFamily="18"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b="1" dirty="0">
                          <a:latin typeface="Times New Roman" panose="02020603050405020304" pitchFamily="18" charset="0"/>
                        </a:rPr>
                        <a:t>8</a:t>
                      </a:r>
                      <a:r>
                        <a:rPr lang="zh-CN" altLang="en-US" sz="1350" b="1" dirty="0">
                          <a:latin typeface="Times New Roman" panose="02020603050405020304" pitchFamily="18" charset="0"/>
                        </a:rPr>
                        <a:t>位</a:t>
                      </a:r>
                      <a:endParaRPr lang="zh-CN" altLang="en-US" sz="1350" b="1" dirty="0">
                        <a:latin typeface="Times New Roman" panose="02020603050405020304" pitchFamily="18"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b="1" dirty="0">
                          <a:latin typeface="Times New Roman" panose="02020603050405020304" pitchFamily="18" charset="0"/>
                        </a:rPr>
                        <a:t>≥0</a:t>
                      </a:r>
                      <a:r>
                        <a:rPr lang="zh-CN" altLang="en-US" sz="1350" b="1" dirty="0">
                          <a:latin typeface="Times New Roman" panose="02020603050405020304" pitchFamily="18" charset="0"/>
                        </a:rPr>
                        <a:t>位</a:t>
                      </a:r>
                      <a:endParaRPr lang="zh-CN" altLang="en-US" sz="1350" b="1" dirty="0">
                        <a:latin typeface="Times New Roman" panose="02020603050405020304" pitchFamily="18"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b="1" dirty="0">
                          <a:latin typeface="Times New Roman" panose="02020603050405020304" pitchFamily="18" charset="0"/>
                        </a:rPr>
                        <a:t>16</a:t>
                      </a:r>
                      <a:r>
                        <a:rPr lang="zh-CN" altLang="en-US" sz="1350" b="1" dirty="0">
                          <a:latin typeface="Times New Roman" panose="02020603050405020304" pitchFamily="18" charset="0"/>
                        </a:rPr>
                        <a:t>位</a:t>
                      </a:r>
                      <a:endParaRPr lang="zh-CN" altLang="en-US" sz="1350" b="1" dirty="0">
                        <a:latin typeface="Times New Roman" panose="02020603050405020304" pitchFamily="18"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b="1" dirty="0">
                          <a:latin typeface="Times New Roman" panose="02020603050405020304" pitchFamily="18" charset="0"/>
                        </a:rPr>
                        <a:t>8</a:t>
                      </a:r>
                      <a:r>
                        <a:rPr lang="zh-CN" altLang="en-US" sz="1350" b="1" dirty="0">
                          <a:latin typeface="Times New Roman" panose="02020603050405020304" pitchFamily="18" charset="0"/>
                        </a:rPr>
                        <a:t>位</a:t>
                      </a:r>
                      <a:endParaRPr lang="zh-CN" altLang="en-US" sz="1350" b="1" dirty="0">
                        <a:latin typeface="Times New Roman" panose="02020603050405020304" pitchFamily="18"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bg1"/>
                    </a:solidFill>
                  </a:tcPr>
                </a:tc>
              </a:tr>
              <a:tr h="33591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dirty="0">
                          <a:solidFill>
                            <a:srgbClr val="000000"/>
                          </a:solidFill>
                          <a:latin typeface="Calibri" panose="020F0502020204030204" pitchFamily="34" charset="0"/>
                        </a:rPr>
                        <a:t>01111110</a:t>
                      </a:r>
                      <a:endParaRPr lang="en-US" altLang="zh-CN"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dirty="0">
                          <a:solidFill>
                            <a:srgbClr val="000000"/>
                          </a:solidFill>
                          <a:latin typeface="Calibri" panose="020F0502020204030204" pitchFamily="34" charset="0"/>
                        </a:rPr>
                        <a:t>A</a:t>
                      </a:r>
                      <a:endParaRPr lang="en-US" altLang="zh-CN"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dirty="0">
                          <a:solidFill>
                            <a:srgbClr val="000000"/>
                          </a:solidFill>
                          <a:latin typeface="Calibri" panose="020F0502020204030204" pitchFamily="34" charset="0"/>
                        </a:rPr>
                        <a:t>C</a:t>
                      </a:r>
                      <a:endParaRPr lang="en-US" altLang="zh-CN"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dirty="0">
                          <a:solidFill>
                            <a:srgbClr val="000000"/>
                          </a:solidFill>
                          <a:latin typeface="Calibri" panose="020F0502020204030204" pitchFamily="34" charset="0"/>
                        </a:rPr>
                        <a:t>I</a:t>
                      </a:r>
                      <a:endParaRPr lang="en-US" altLang="zh-CN"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dirty="0">
                          <a:solidFill>
                            <a:srgbClr val="000000"/>
                          </a:solidFill>
                          <a:latin typeface="Calibri" panose="020F0502020204030204" pitchFamily="34" charset="0"/>
                        </a:rPr>
                        <a:t>FC</a:t>
                      </a:r>
                      <a:endParaRPr lang="en-US" altLang="zh-CN"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350" dirty="0">
                          <a:solidFill>
                            <a:srgbClr val="000000"/>
                          </a:solidFill>
                          <a:latin typeface="Calibri" panose="020F0502020204030204" pitchFamily="34" charset="0"/>
                        </a:rPr>
                        <a:t>01111110</a:t>
                      </a:r>
                      <a:endParaRPr lang="en-US" altLang="zh-CN"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tr>
              <a:tr h="33591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350" dirty="0">
                          <a:solidFill>
                            <a:srgbClr val="000000"/>
                          </a:solidFill>
                          <a:latin typeface="Calibri" panose="020F0502020204030204" pitchFamily="34" charset="0"/>
                        </a:rPr>
                        <a:t>开始标志</a:t>
                      </a:r>
                      <a:endParaRPr lang="zh-CN" altLang="en-US"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350" dirty="0">
                          <a:solidFill>
                            <a:srgbClr val="000000"/>
                          </a:solidFill>
                          <a:latin typeface="Calibri" panose="020F0502020204030204" pitchFamily="34" charset="0"/>
                        </a:rPr>
                        <a:t>地址场</a:t>
                      </a:r>
                      <a:endParaRPr lang="zh-CN" altLang="en-US"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350" dirty="0">
                          <a:solidFill>
                            <a:srgbClr val="000000"/>
                          </a:solidFill>
                          <a:latin typeface="Calibri" panose="020F0502020204030204" pitchFamily="34" charset="0"/>
                        </a:rPr>
                        <a:t>控制场</a:t>
                      </a:r>
                      <a:endParaRPr lang="zh-CN" altLang="en-US"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350" dirty="0">
                          <a:solidFill>
                            <a:srgbClr val="000000"/>
                          </a:solidFill>
                          <a:latin typeface="Calibri" panose="020F0502020204030204" pitchFamily="34" charset="0"/>
                        </a:rPr>
                        <a:t>信息场</a:t>
                      </a:r>
                      <a:endParaRPr lang="zh-CN" altLang="en-US"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350" dirty="0">
                          <a:solidFill>
                            <a:srgbClr val="000000"/>
                          </a:solidFill>
                          <a:latin typeface="Calibri" panose="020F0502020204030204" pitchFamily="34" charset="0"/>
                        </a:rPr>
                        <a:t>校验场</a:t>
                      </a:r>
                      <a:endParaRPr lang="zh-CN" altLang="en-US"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350" dirty="0">
                          <a:solidFill>
                            <a:srgbClr val="000000"/>
                          </a:solidFill>
                          <a:latin typeface="Calibri" panose="020F0502020204030204" pitchFamily="34" charset="0"/>
                        </a:rPr>
                        <a:t>结束标志</a:t>
                      </a:r>
                      <a:endParaRPr lang="zh-CN" altLang="en-US" sz="1350" dirty="0">
                        <a:solidFill>
                          <a:srgbClr val="000000"/>
                        </a:solidFill>
                        <a:latin typeface="Calibri" panose="020F0502020204030204" pitchFamily="34" charset="0"/>
                      </a:endParaRPr>
                    </a:p>
                  </a:txBody>
                  <a:tcPr marL="68591" marR="68591" marT="34295" marB="3429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6.3 串行通信接口标准</a:t>
            </a:r>
            <a:endParaRPr lang="zh-CN" altLang="en-US"/>
          </a:p>
        </p:txBody>
      </p:sp>
      <p:sp>
        <p:nvSpPr>
          <p:cNvPr id="9218" name="内容占位符 2"/>
          <p:cNvSpPr>
            <a:spLocks noGrp="1"/>
          </p:cNvSpPr>
          <p:nvPr>
            <p:ph idx="1"/>
          </p:nvPr>
        </p:nvSpPr>
        <p:spPr>
          <a:xfrm>
            <a:off x="365760" y="707390"/>
            <a:ext cx="8237855" cy="4227830"/>
          </a:xfrm>
          <a:noFill/>
        </p:spPr>
        <p:txBody>
          <a:bodyPr vert="horz" wrap="square" lIns="68591" tIns="34295" rIns="68591" bIns="34295" numCol="1" anchor="t" anchorCtr="0" compatLnSpc="1"/>
          <a:lstStyle/>
          <a:p>
            <a:pPr marR="0" lvl="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defRPr/>
            </a:pPr>
            <a:r>
              <a:rPr kumimoji="0" lang="zh-CN" altLang="en-US" sz="1800" b="1"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串行接口</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所直接面向的并不是某个具体的通信设备，而是一种串行通信的接口</a:t>
            </a:r>
            <a:r>
              <a:rPr kumimoji="0" lang="zh-CN" altLang="en-US" sz="1800" b="1" i="0" u="none" strike="noStrike" kern="1200" cap="none" spc="0" normalizeH="0" baseline="0" noProof="1">
                <a:ln>
                  <a:noFill/>
                </a:ln>
                <a:solidFill>
                  <a:srgbClr val="FF0000"/>
                </a:solidFill>
                <a:effectLst/>
                <a:uLnTx/>
                <a:uFillTx/>
                <a:cs typeface="微软雅黑" panose="020B0503020204020204" charset="-122"/>
                <a:sym typeface="Arial" panose="020B0604020202020204" pitchFamily="34" charset="0"/>
              </a:rPr>
              <a:t>标准</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endParaRPr>
          </a:p>
          <a:p>
            <a:pPr marR="0" lvl="0" algn="l" defTabSz="914400" rtl="0" eaLnBrk="1" fontAlgn="base" latinLnBrk="0" hangingPunct="1">
              <a:lnSpc>
                <a:spcPct val="150000"/>
              </a:lnSpc>
              <a:spcBef>
                <a:spcPct val="20000"/>
              </a:spcBef>
              <a:spcAft>
                <a:spcPct val="0"/>
              </a:spcAft>
              <a:buClr>
                <a:srgbClr val="000000"/>
              </a:buClr>
              <a:buSzTx/>
              <a:buFont typeface="Wingdings" panose="05000000000000000000" charset="0"/>
              <a:buChar char="Ø"/>
              <a:defRPr/>
            </a:pP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目前使用的串行通信总线标准除了</a:t>
            </a:r>
            <a:r>
              <a:rPr kumimoji="0" lang="en-US" altLang="zh-CN"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RS-232C</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a:t>
            </a:r>
            <a:r>
              <a:rPr kumimoji="0" lang="en-US" altLang="zh-CN"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RS-422</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和</a:t>
            </a:r>
            <a:r>
              <a:rPr kumimoji="0" lang="en-US" altLang="zh-CN"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RS-485</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外，还有</a:t>
            </a:r>
            <a:r>
              <a:rPr kumimoji="0" lang="en-US" altLang="zh-CN"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I2C</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a:t>
            </a:r>
            <a:r>
              <a:rPr kumimoji="0" lang="en-US" altLang="zh-CN"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SPI</a:t>
            </a:r>
            <a:r>
              <a:rPr kumimoji="0" lang="zh-CN" altLang="zh-CN"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a:t>
            </a:r>
            <a:r>
              <a:rPr kumimoji="0" lang="en-US" altLang="zh-CN"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USB</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rPr>
              <a:t>等。</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dirty="0">
                <a:sym typeface="+mn-ea"/>
              </a:rPr>
              <a:t>问题</a:t>
            </a:r>
            <a:endParaRPr lang="zh-CN" altLang="en-US"/>
          </a:p>
        </p:txBody>
      </p:sp>
      <p:pic>
        <p:nvPicPr>
          <p:cNvPr id="3" name="图片 2"/>
          <p:cNvPicPr>
            <a:picLocks noChangeAspect="1"/>
          </p:cNvPicPr>
          <p:nvPr/>
        </p:nvPicPr>
        <p:blipFill>
          <a:blip r:embed="rId1"/>
          <a:stretch>
            <a:fillRect/>
          </a:stretch>
        </p:blipFill>
        <p:spPr>
          <a:xfrm>
            <a:off x="1115695" y="1275715"/>
            <a:ext cx="1040130" cy="1033145"/>
          </a:xfrm>
          <a:prstGeom prst="rect">
            <a:avLst/>
          </a:prstGeom>
        </p:spPr>
      </p:pic>
      <p:pic>
        <p:nvPicPr>
          <p:cNvPr id="5" name="图片 4"/>
          <p:cNvPicPr>
            <a:picLocks noChangeAspect="1"/>
          </p:cNvPicPr>
          <p:nvPr/>
        </p:nvPicPr>
        <p:blipFill>
          <a:blip r:embed="rId2"/>
          <a:stretch>
            <a:fillRect/>
          </a:stretch>
        </p:blipFill>
        <p:spPr>
          <a:xfrm>
            <a:off x="6978015" y="3660775"/>
            <a:ext cx="1316355" cy="954405"/>
          </a:xfrm>
          <a:prstGeom prst="rect">
            <a:avLst/>
          </a:prstGeom>
        </p:spPr>
      </p:pic>
      <p:sp>
        <p:nvSpPr>
          <p:cNvPr id="7" name="Rectangle 3"/>
          <p:cNvSpPr>
            <a:spLocks noGrp="1"/>
          </p:cNvSpPr>
          <p:nvPr>
            <p:ph idx="1"/>
          </p:nvPr>
        </p:nvSpPr>
        <p:spPr>
          <a:xfrm>
            <a:off x="3203575" y="1348105"/>
            <a:ext cx="3707130" cy="2145030"/>
          </a:xfrm>
        </p:spPr>
        <p:txBody>
          <a:bodyPr wrap="square" lIns="68591" tIns="34295" rIns="68591" bIns="34295" anchor="t" anchorCtr="0"/>
          <a:p>
            <a:pPr marL="0" indent="0">
              <a:lnSpc>
                <a:spcPct val="200000"/>
              </a:lnSpc>
              <a:buClr>
                <a:srgbClr val="000000"/>
              </a:buClr>
              <a:buFont typeface="Wingdings" panose="05000000000000000000" charset="0"/>
              <a:buNone/>
            </a:pPr>
            <a:r>
              <a:rPr lang="zh-CN" altLang="en-US" sz="1800" dirty="0">
                <a:solidFill>
                  <a:srgbClr val="FF0000"/>
                </a:solidFill>
                <a:cs typeface="微软雅黑" panose="020B0503020204020204" charset="-122"/>
              </a:rPr>
              <a:t>远距离怎样连接？</a:t>
            </a:r>
            <a:endParaRPr lang="zh-CN" altLang="en-US" sz="1800" dirty="0">
              <a:solidFill>
                <a:srgbClr val="FF0000"/>
              </a:solidFill>
              <a:cs typeface="微软雅黑" panose="020B0503020204020204" charset="-122"/>
            </a:endParaRPr>
          </a:p>
          <a:p>
            <a:pPr marL="0" indent="0">
              <a:lnSpc>
                <a:spcPct val="200000"/>
              </a:lnSpc>
              <a:buClr>
                <a:srgbClr val="000000"/>
              </a:buClr>
              <a:buFont typeface="Wingdings" panose="05000000000000000000" charset="0"/>
              <a:buNone/>
            </a:pPr>
            <a:r>
              <a:rPr lang="zh-CN" altLang="en-US" sz="1800" dirty="0">
                <a:solidFill>
                  <a:srgbClr val="FF0000"/>
                </a:solidFill>
                <a:cs typeface="微软雅黑" panose="020B0503020204020204" charset="-122"/>
              </a:rPr>
              <a:t>远距离怎样交换信息？</a:t>
            </a:r>
            <a:endParaRPr lang="zh-CN" altLang="en-US" sz="1800" dirty="0">
              <a:solidFill>
                <a:srgbClr val="FF0000"/>
              </a:solidFill>
              <a:cs typeface="微软雅黑" panose="020B0503020204020204" charset="-122"/>
            </a:endParaRPr>
          </a:p>
          <a:p>
            <a:pPr marL="914400" lvl="1" indent="-457200">
              <a:lnSpc>
                <a:spcPct val="200000"/>
              </a:lnSpc>
              <a:buClr>
                <a:srgbClr val="000000"/>
              </a:buClr>
              <a:buFont typeface="Wingdings" panose="05000000000000000000" charset="0"/>
              <a:buChar char="Ø"/>
            </a:pPr>
            <a:endParaRPr lang="en-US" altLang="zh-CN" sz="1800" dirty="0">
              <a:cs typeface="微软雅黑" panose="020B0503020204020204" charset="-122"/>
            </a:endParaRPr>
          </a:p>
          <a:p>
            <a:pPr>
              <a:lnSpc>
                <a:spcPct val="200000"/>
              </a:lnSpc>
              <a:buClr>
                <a:srgbClr val="000000"/>
              </a:buClr>
              <a:buFont typeface="Wingdings" panose="05000000000000000000" charset="0"/>
              <a:buChar char="Ø"/>
            </a:pPr>
            <a:endParaRPr lang="en-US" altLang="zh-CN" sz="1800" dirty="0">
              <a:cs typeface="微软雅黑" panose="020B0503020204020204" charset="-122"/>
            </a:endParaRPr>
          </a:p>
          <a:p>
            <a:pPr lvl="3">
              <a:lnSpc>
                <a:spcPct val="200000"/>
              </a:lnSpc>
              <a:buClr>
                <a:srgbClr val="000000"/>
              </a:buClr>
              <a:buFont typeface="Wingdings" panose="05000000000000000000" charset="0"/>
              <a:buChar char="Ø"/>
            </a:pPr>
            <a:endParaRPr lang="en-US" altLang="zh-CN" sz="1800" dirty="0">
              <a:cs typeface="微软雅黑" panose="020B0503020204020204" charset="-122"/>
            </a:endParaRPr>
          </a:p>
          <a:p>
            <a:pPr marL="0" indent="0">
              <a:buNone/>
            </a:pPr>
            <a:endParaRPr lang="en-US" altLang="zh-CN" sz="1800" dirty="0">
              <a:cs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6.3.1 RS-232C标准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EIA-RS-232C标准（Electronic Industrial Associate Recommend Standard 232C）是美国EIA（电子工业联合会）与BELL等公司一起开发的通信协议。它适合于数据传输速率在0～20000b/s范围内的通信（通信距离不大于15米，传输速率最大为20kB/s），广泛用于计算机与计算机，计算机与外设近距离串行连接。</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p:txBody>
      </p:sp>
      <p:pic>
        <p:nvPicPr>
          <p:cNvPr id="48133" name="Picture 83" descr="1110"/>
          <p:cNvPicPr>
            <a:picLocks noChangeAspect="1"/>
          </p:cNvPicPr>
          <p:nvPr>
            <p:custDataLst>
              <p:tags r:id="rId1"/>
            </p:custDataLst>
          </p:nvPr>
        </p:nvPicPr>
        <p:blipFill>
          <a:blip r:embed="rId2"/>
          <a:stretch>
            <a:fillRect/>
          </a:stretch>
        </p:blipFill>
        <p:spPr>
          <a:xfrm>
            <a:off x="6009640" y="2582545"/>
            <a:ext cx="2753360" cy="2288540"/>
          </a:xfrm>
          <a:prstGeom prst="rect">
            <a:avLst/>
          </a:prstGeom>
          <a:noFill/>
          <a:ln w="9525">
            <a:noFill/>
          </a:ln>
        </p:spPr>
      </p:pic>
      <p:sp>
        <p:nvSpPr>
          <p:cNvPr id="4" name="内容占位符 2"/>
          <p:cNvSpPr>
            <a:spLocks noGrp="1"/>
          </p:cNvSpPr>
          <p:nvPr>
            <p:custDataLst>
              <p:tags r:id="rId3"/>
            </p:custDataLst>
          </p:nvPr>
        </p:nvSpPr>
        <p:spPr>
          <a:xfrm>
            <a:off x="365760" y="2427605"/>
            <a:ext cx="5374640" cy="2442845"/>
          </a:xfrm>
          <a:prstGeom prst="rect">
            <a:avLst/>
          </a:prstGeom>
          <a:noFill/>
        </p:spPr>
        <p:txBody>
          <a:bodyPr vert="horz" wrap="square" lIns="68591" tIns="34295" rIns="68591" bIns="34295" numCol="1" rtlCol="0" anchor="t" anchorCtr="0" compatLnSpc="1">
            <a:normAutofit/>
          </a:bodyPr>
          <a:lstStyle>
            <a:lvl1pPr marL="257175" indent="-257175" algn="l" defTabSz="685800" rtl="0" eaLnBrk="1" latinLnBrk="0" hangingPunct="1">
              <a:lnSpc>
                <a:spcPct val="150000"/>
              </a:lnSpc>
              <a:spcBef>
                <a:spcPts val="750"/>
              </a:spcBef>
              <a:buClr>
                <a:srgbClr val="FFC000"/>
              </a:buClr>
              <a:buFont typeface="Wingdings" panose="05000000000000000000" pitchFamily="2" charset="2"/>
              <a:buChar char="n"/>
              <a:defRPr sz="1950" kern="1200">
                <a:solidFill>
                  <a:schemeClr val="tx1"/>
                </a:solidFill>
                <a:latin typeface="微软雅黑" panose="020B0503020204020204" charset="-122"/>
                <a:ea typeface="微软雅黑" panose="020B0503020204020204" charset="-122"/>
                <a:cs typeface="+mn-cs"/>
              </a:defRPr>
            </a:lvl1pPr>
            <a:lvl2pPr marL="609600" indent="-266700" algn="l" defTabSz="685800" rtl="0" eaLnBrk="1" latinLnBrk="0" hangingPunct="1">
              <a:lnSpc>
                <a:spcPct val="150000"/>
              </a:lnSpc>
              <a:spcBef>
                <a:spcPts val="375"/>
              </a:spcBef>
              <a:buClr>
                <a:srgbClr val="FFC000"/>
              </a:buClr>
              <a:buFont typeface="Wingdings" panose="05000000000000000000" pitchFamily="2" charset="2"/>
              <a:buChar char="p"/>
              <a:defRPr sz="1800" kern="1200">
                <a:solidFill>
                  <a:srgbClr val="0E7C7F"/>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150000"/>
              </a:lnSpc>
              <a:spcBef>
                <a:spcPts val="375"/>
              </a:spcBef>
              <a:buClr>
                <a:srgbClr val="FFC000"/>
              </a:buClr>
              <a:buFont typeface="Wingdings" panose="05000000000000000000" pitchFamily="2" charset="2"/>
              <a:buChar char="u"/>
              <a:defRPr sz="165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150000"/>
              </a:lnSpc>
              <a:spcBef>
                <a:spcPts val="375"/>
              </a:spcBef>
              <a:buFont typeface="Arial" panose="020B0604020202020204" pitchFamily="34" charset="0"/>
              <a:buChar char="•"/>
              <a:defRPr sz="120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150000"/>
              </a:lnSpc>
              <a:spcBef>
                <a:spcPts val="375"/>
              </a:spcBef>
              <a:buFont typeface="Arial" panose="020B0604020202020204" pitchFamily="34" charset="0"/>
              <a:buChar char="•"/>
              <a:defRPr sz="1200" kern="1200">
                <a:solidFill>
                  <a:schemeClr val="tx1"/>
                </a:solidFill>
                <a:latin typeface="微软雅黑" panose="020B0503020204020204" charset="-122"/>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en-US" altLang="x-none" sz="1800">
                <a:ln>
                  <a:noFill/>
                </a:ln>
                <a:effectLst/>
                <a:uLnTx/>
                <a:uFillTx/>
                <a:latin typeface="宋体" panose="02010600030101010101" pitchFamily="2" charset="-122"/>
                <a:ea typeface="+mn-ea"/>
                <a:sym typeface="+mn-ea"/>
              </a:rPr>
              <a:t>RS-232C</a:t>
            </a:r>
            <a:r>
              <a:rPr lang="zh-CN" altLang="en-US" sz="1800">
                <a:ln>
                  <a:noFill/>
                </a:ln>
                <a:effectLst/>
                <a:uLnTx/>
                <a:uFillTx/>
                <a:latin typeface="宋体" panose="02010600030101010101" pitchFamily="2" charset="-122"/>
                <a:ea typeface="+mn-ea"/>
                <a:sym typeface="+mn-ea"/>
              </a:rPr>
              <a:t>标准对信号线的定义：</a:t>
            </a:r>
            <a:endParaRPr lang="zh-CN" altLang="en-US" sz="1800">
              <a:ln>
                <a:noFill/>
              </a:ln>
              <a:effectLst/>
              <a:uLnTx/>
              <a:uFillTx/>
              <a:latin typeface="宋体" panose="02010600030101010101" pitchFamily="2" charset="-122"/>
              <a:ea typeface="+mn-ea"/>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EIA-RS-232C定义的主信道信号使用9根线，包括2根数据线和1根地线，以及用于联络的6根控制线。</a:t>
            </a: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6.3.1 RS-232C标准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a:ln>
                  <a:noFill/>
                </a:ln>
                <a:effectLst/>
                <a:uLnTx/>
                <a:uFillTx/>
                <a:latin typeface="Times New Roman" panose="02020603050405020304" pitchFamily="18" charset="0"/>
                <a:ea typeface="+mn-ea"/>
                <a:cs typeface="Times New Roman" panose="02020603050405020304" pitchFamily="18" charset="0"/>
                <a:sym typeface="+mn-ea"/>
              </a:rPr>
              <a:t>标准规定的数据传输速率为50、75、100、150、300、600、1200、2400、4800、9600、19200、38400波特。</a:t>
            </a:r>
            <a:endParaRPr kumimoji="0"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b="1">
                <a:ln>
                  <a:noFill/>
                </a:ln>
                <a:effectLst/>
                <a:uLnTx/>
                <a:uFillTx/>
                <a:latin typeface="Times New Roman" panose="02020603050405020304" pitchFamily="18" charset="0"/>
                <a:ea typeface="+mn-ea"/>
                <a:cs typeface="Times New Roman" panose="02020603050405020304" pitchFamily="18" charset="0"/>
                <a:sym typeface="+mn-ea"/>
              </a:rPr>
              <a:t>对于数据</a:t>
            </a:r>
            <a:r>
              <a:rPr lang="zh-CN" sz="1800" b="1">
                <a:ln>
                  <a:noFill/>
                </a:ln>
                <a:effectLst/>
                <a:uLnTx/>
                <a:uFillTx/>
                <a:latin typeface="Times New Roman" panose="02020603050405020304" pitchFamily="18" charset="0"/>
                <a:ea typeface="+mn-ea"/>
                <a:cs typeface="Times New Roman" panose="02020603050405020304" pitchFamily="18" charset="0"/>
                <a:sym typeface="+mn-ea"/>
              </a:rPr>
              <a:t>：</a:t>
            </a:r>
            <a:r>
              <a:rPr sz="1800">
                <a:ln>
                  <a:noFill/>
                </a:ln>
                <a:effectLst/>
                <a:uLnTx/>
                <a:uFillTx/>
                <a:latin typeface="Times New Roman" panose="02020603050405020304" pitchFamily="18" charset="0"/>
                <a:ea typeface="+mn-ea"/>
                <a:cs typeface="Times New Roman" panose="02020603050405020304" pitchFamily="18" charset="0"/>
                <a:sym typeface="+mn-ea"/>
              </a:rPr>
              <a:t>逻辑</a:t>
            </a:r>
            <a:r>
              <a:rPr lang="en-US" sz="1800">
                <a:ln>
                  <a:noFill/>
                </a:ln>
                <a:effectLst/>
                <a:uLnTx/>
                <a:uFillTx/>
                <a:latin typeface="Times New Roman" panose="02020603050405020304" pitchFamily="18" charset="0"/>
                <a:ea typeface="+mn-ea"/>
                <a:cs typeface="Times New Roman" panose="02020603050405020304" pitchFamily="18" charset="0"/>
                <a:sym typeface="+mn-ea"/>
              </a:rPr>
              <a:t>“</a:t>
            </a:r>
            <a:r>
              <a:rPr sz="1800">
                <a:ln>
                  <a:noFill/>
                </a:ln>
                <a:effectLst/>
                <a:uLnTx/>
                <a:uFillTx/>
                <a:latin typeface="Times New Roman" panose="02020603050405020304" pitchFamily="18" charset="0"/>
                <a:ea typeface="+mn-ea"/>
                <a:cs typeface="Times New Roman" panose="02020603050405020304" pitchFamily="18" charset="0"/>
                <a:sym typeface="+mn-ea"/>
              </a:rPr>
              <a:t>1</a:t>
            </a:r>
            <a:r>
              <a:rPr lang="en-US" sz="1800">
                <a:ln>
                  <a:noFill/>
                </a:ln>
                <a:effectLst/>
                <a:uLnTx/>
                <a:uFillTx/>
                <a:latin typeface="Times New Roman" panose="02020603050405020304" pitchFamily="18" charset="0"/>
                <a:ea typeface="+mn-ea"/>
                <a:cs typeface="Times New Roman" panose="02020603050405020304" pitchFamily="18" charset="0"/>
                <a:sym typeface="+mn-ea"/>
              </a:rPr>
              <a:t>”</a:t>
            </a:r>
            <a:r>
              <a:rPr sz="1800">
                <a:ln>
                  <a:noFill/>
                </a:ln>
                <a:effectLst/>
                <a:uLnTx/>
                <a:uFillTx/>
                <a:latin typeface="Times New Roman" panose="02020603050405020304" pitchFamily="18" charset="0"/>
                <a:ea typeface="+mn-ea"/>
                <a:cs typeface="Times New Roman" panose="02020603050405020304" pitchFamily="18" charset="0"/>
                <a:sym typeface="+mn-ea"/>
              </a:rPr>
              <a:t>的电平低于-3V，逻辑</a:t>
            </a:r>
            <a:r>
              <a:rPr lang="en-US" sz="1800">
                <a:ln>
                  <a:noFill/>
                </a:ln>
                <a:effectLst/>
                <a:uLnTx/>
                <a:uFillTx/>
                <a:latin typeface="Times New Roman" panose="02020603050405020304" pitchFamily="18" charset="0"/>
                <a:ea typeface="+mn-ea"/>
                <a:cs typeface="Times New Roman" panose="02020603050405020304" pitchFamily="18" charset="0"/>
                <a:sym typeface="+mn-ea"/>
              </a:rPr>
              <a:t>“</a:t>
            </a:r>
            <a:r>
              <a:rPr sz="1800">
                <a:ln>
                  <a:noFill/>
                </a:ln>
                <a:effectLst/>
                <a:uLnTx/>
                <a:uFillTx/>
                <a:latin typeface="Times New Roman" panose="02020603050405020304" pitchFamily="18" charset="0"/>
                <a:ea typeface="+mn-ea"/>
                <a:cs typeface="Times New Roman" panose="02020603050405020304" pitchFamily="18" charset="0"/>
                <a:sym typeface="+mn-ea"/>
              </a:rPr>
              <a:t>0</a:t>
            </a:r>
            <a:r>
              <a:rPr lang="en-US" sz="1800">
                <a:ln>
                  <a:noFill/>
                </a:ln>
                <a:effectLst/>
                <a:uLnTx/>
                <a:uFillTx/>
                <a:latin typeface="Times New Roman" panose="02020603050405020304" pitchFamily="18" charset="0"/>
                <a:ea typeface="+mn-ea"/>
                <a:cs typeface="Times New Roman" panose="02020603050405020304" pitchFamily="18" charset="0"/>
                <a:sym typeface="+mn-ea"/>
              </a:rPr>
              <a:t>”</a:t>
            </a:r>
            <a:r>
              <a:rPr sz="1800">
                <a:ln>
                  <a:noFill/>
                </a:ln>
                <a:effectLst/>
                <a:uLnTx/>
                <a:uFillTx/>
                <a:latin typeface="Times New Roman" panose="02020603050405020304" pitchFamily="18" charset="0"/>
                <a:ea typeface="+mn-ea"/>
                <a:cs typeface="Times New Roman" panose="02020603050405020304" pitchFamily="18" charset="0"/>
                <a:sym typeface="+mn-ea"/>
              </a:rPr>
              <a:t>的电平高于+3V</a:t>
            </a:r>
            <a:endParaRPr kumimoji="0" lang="zh-CN"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b="1">
                <a:ln>
                  <a:noFill/>
                </a:ln>
                <a:effectLst/>
                <a:uLnTx/>
                <a:uFillTx/>
                <a:latin typeface="Times New Roman" panose="02020603050405020304" pitchFamily="18" charset="0"/>
                <a:ea typeface="+mn-ea"/>
                <a:cs typeface="Times New Roman" panose="02020603050405020304" pitchFamily="18" charset="0"/>
                <a:sym typeface="+mn-ea"/>
              </a:rPr>
              <a:t>对于控制信号</a:t>
            </a:r>
            <a:r>
              <a:rPr lang="zh-CN" sz="1800" b="1">
                <a:ln>
                  <a:noFill/>
                </a:ln>
                <a:effectLst/>
                <a:uLnTx/>
                <a:uFillTx/>
                <a:latin typeface="Times New Roman" panose="02020603050405020304" pitchFamily="18" charset="0"/>
                <a:ea typeface="+mn-ea"/>
                <a:cs typeface="Times New Roman" panose="02020603050405020304" pitchFamily="18" charset="0"/>
                <a:sym typeface="+mn-ea"/>
              </a:rPr>
              <a:t>：</a:t>
            </a:r>
            <a:r>
              <a:rPr sz="1800">
                <a:ln>
                  <a:noFill/>
                </a:ln>
                <a:effectLst/>
                <a:uLnTx/>
                <a:uFillTx/>
                <a:latin typeface="Times New Roman" panose="02020603050405020304" pitchFamily="18" charset="0"/>
                <a:ea typeface="+mn-ea"/>
                <a:cs typeface="Times New Roman" panose="02020603050405020304" pitchFamily="18" charset="0"/>
                <a:sym typeface="+mn-ea"/>
              </a:rPr>
              <a:t>信号有效的电平高于+3V，信号无效的电平低于-3V</a:t>
            </a:r>
            <a:endParaRPr kumimoji="0"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a:ln>
                  <a:noFill/>
                </a:ln>
                <a:effectLst/>
                <a:uLnTx/>
                <a:uFillTx/>
                <a:latin typeface="Times New Roman" panose="02020603050405020304" pitchFamily="18" charset="0"/>
                <a:ea typeface="+mn-ea"/>
                <a:cs typeface="Times New Roman" panose="02020603050405020304" pitchFamily="18" charset="0"/>
                <a:sym typeface="+mn-ea"/>
              </a:rPr>
              <a:t>实际工作时，应保证电平在-3V </a:t>
            </a:r>
            <a:r>
              <a:rPr lang="en-US" sz="1800">
                <a:ln>
                  <a:noFill/>
                </a:ln>
                <a:effectLst/>
                <a:uLnTx/>
                <a:uFillTx/>
                <a:latin typeface="Times New Roman" panose="02020603050405020304" pitchFamily="18" charset="0"/>
                <a:ea typeface="+mn-ea"/>
                <a:cs typeface="Times New Roman" panose="02020603050405020304" pitchFamily="18" charset="0"/>
                <a:sym typeface="+mn-ea"/>
              </a:rPr>
              <a:t>~ </a:t>
            </a:r>
            <a:r>
              <a:rPr sz="1800">
                <a:ln>
                  <a:noFill/>
                </a:ln>
                <a:effectLst/>
                <a:uLnTx/>
                <a:uFillTx/>
                <a:latin typeface="Times New Roman" panose="02020603050405020304" pitchFamily="18" charset="0"/>
                <a:ea typeface="+mn-ea"/>
                <a:cs typeface="Times New Roman" panose="02020603050405020304" pitchFamily="18" charset="0"/>
                <a:sym typeface="+mn-ea"/>
              </a:rPr>
              <a:t>-15V或+3V ~ +15V之间。</a:t>
            </a:r>
            <a:endParaRPr kumimoji="0" sz="1800" b="0"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宋体" panose="02010600030101010101" pitchFamily="2" charset="-122"/>
                <a:ea typeface="+mn-ea"/>
                <a:sym typeface="+mn-ea"/>
              </a:rPr>
              <a:t>采用</a:t>
            </a:r>
            <a:r>
              <a:rPr lang="zh-CN" altLang="en-US" sz="1800" b="1">
                <a:ln>
                  <a:noFill/>
                </a:ln>
                <a:solidFill>
                  <a:srgbClr val="FF0000"/>
                </a:solidFill>
                <a:effectLst/>
                <a:uLnTx/>
                <a:uFillTx/>
                <a:latin typeface="宋体" panose="02010600030101010101" pitchFamily="2" charset="-122"/>
                <a:ea typeface="+mn-ea"/>
                <a:sym typeface="+mn-ea"/>
              </a:rPr>
              <a:t>起止式</a:t>
            </a:r>
            <a:r>
              <a:rPr lang="zh-CN" altLang="en-US" sz="1800">
                <a:ln>
                  <a:noFill/>
                </a:ln>
                <a:effectLst/>
                <a:uLnTx/>
                <a:uFillTx/>
                <a:latin typeface="宋体" panose="02010600030101010101" pitchFamily="2" charset="-122"/>
                <a:ea typeface="+mn-ea"/>
                <a:sym typeface="+mn-ea"/>
              </a:rPr>
              <a:t>异步通信数据帧格式</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6.3.2 RS-422和RS-485标准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en-US" altLang="zh-CN" sz="1800">
                <a:ln>
                  <a:noFill/>
                </a:ln>
                <a:solidFill>
                  <a:schemeClr val="tx1"/>
                </a:solidFill>
                <a:effectLst/>
                <a:uLnTx/>
                <a:uFillTx/>
                <a:latin typeface="宋体" panose="02010600030101010101" pitchFamily="2" charset="-122"/>
                <a:ea typeface="+mn-ea"/>
                <a:sym typeface="+mn-ea"/>
              </a:rPr>
              <a:t>RS-422</a:t>
            </a:r>
            <a:r>
              <a:rPr lang="zh-CN" altLang="en-US" sz="1800">
                <a:ln>
                  <a:noFill/>
                </a:ln>
                <a:solidFill>
                  <a:schemeClr val="tx1"/>
                </a:solidFill>
                <a:effectLst/>
                <a:uLnTx/>
                <a:uFillTx/>
                <a:latin typeface="宋体" panose="02010600030101010101" pitchFamily="2" charset="-122"/>
                <a:ea typeface="+mn-ea"/>
                <a:sym typeface="+mn-ea"/>
              </a:rPr>
              <a:t>和RS-485标准是在RS-232C的基础上，针对远距离串行通信而提出的，因此标准只对数据信号线和电气特性重新进行了定义，而通信过程中所传输的数据帧格式沿用RS-232C的。</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en-US" altLang="zh-CN" sz="1800">
                <a:ln>
                  <a:noFill/>
                </a:ln>
                <a:solidFill>
                  <a:schemeClr val="tx1"/>
                </a:solidFill>
                <a:effectLst/>
                <a:uLnTx/>
                <a:uFillTx/>
                <a:latin typeface="宋体" panose="02010600030101010101" pitchFamily="2" charset="-122"/>
                <a:ea typeface="+mn-ea"/>
                <a:sym typeface="+mn-ea"/>
              </a:rPr>
              <a:t>RS-422</a:t>
            </a:r>
            <a:r>
              <a:rPr lang="zh-CN" altLang="en-US" sz="1800">
                <a:ln>
                  <a:noFill/>
                </a:ln>
                <a:solidFill>
                  <a:schemeClr val="tx1"/>
                </a:solidFill>
                <a:effectLst/>
                <a:uLnTx/>
                <a:uFillTx/>
                <a:latin typeface="宋体" panose="02010600030101010101" pitchFamily="2" charset="-122"/>
                <a:ea typeface="+mn-ea"/>
                <a:sym typeface="+mn-ea"/>
              </a:rPr>
              <a:t>和</a:t>
            </a:r>
            <a:r>
              <a:rPr lang="en-US" altLang="zh-CN" sz="1800">
                <a:ln>
                  <a:noFill/>
                </a:ln>
                <a:solidFill>
                  <a:schemeClr val="tx1"/>
                </a:solidFill>
                <a:effectLst/>
                <a:uLnTx/>
                <a:uFillTx/>
                <a:latin typeface="宋体" panose="02010600030101010101" pitchFamily="2" charset="-122"/>
                <a:ea typeface="+mn-ea"/>
                <a:sym typeface="+mn-ea"/>
              </a:rPr>
              <a:t>RS-485</a:t>
            </a:r>
            <a:r>
              <a:rPr lang="zh-CN" altLang="en-US" sz="1800">
                <a:ln>
                  <a:noFill/>
                </a:ln>
                <a:solidFill>
                  <a:schemeClr val="tx1"/>
                </a:solidFill>
                <a:effectLst/>
                <a:uLnTx/>
                <a:uFillTx/>
                <a:latin typeface="宋体" panose="02010600030101010101" pitchFamily="2" charset="-122"/>
                <a:ea typeface="+mn-ea"/>
                <a:sym typeface="+mn-ea"/>
              </a:rPr>
              <a:t>主要是采用双线平衡方式传输，发送端和接收端分别使用平衡发送器和差动接收器，最大传输距离为4000英尺(约1219米)，最大传输速率为10Mb/s</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en-US" altLang="zh-CN" sz="1800">
                <a:ln>
                  <a:noFill/>
                </a:ln>
                <a:solidFill>
                  <a:schemeClr val="tx1"/>
                </a:solidFill>
                <a:effectLst/>
                <a:uLnTx/>
                <a:uFillTx/>
                <a:latin typeface="宋体" panose="02010600030101010101" pitchFamily="2" charset="-122"/>
                <a:ea typeface="+mn-ea"/>
                <a:sym typeface="+mn-ea"/>
              </a:rPr>
              <a:t>RS422通过两对双绞线可以全双工工作，而RS485只能半双工工作，发收不能同时进行，但它只需要一对双绞线</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6.3.3 I2C 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mn-lt"/>
                <a:ea typeface="+mn-ea"/>
                <a:sym typeface="+mn-ea"/>
              </a:rPr>
              <a:t>I2C（Inter-Integrated Circuit Bus）最早是由Philips半导体开发的两线制串行总线，常用于微控制器与外设之间的连接。</a:t>
            </a: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mn-lt"/>
                <a:ea typeface="+mn-ea"/>
                <a:sym typeface="+mn-ea"/>
              </a:rPr>
              <a:t>I2C</a:t>
            </a:r>
            <a:r>
              <a:rPr lang="zh-CN" altLang="en-US" sz="1800">
                <a:ln>
                  <a:noFill/>
                </a:ln>
                <a:effectLst/>
                <a:uLnTx/>
                <a:uFillTx/>
                <a:latin typeface="宋体" panose="02010600030101010101" pitchFamily="2" charset="-122"/>
                <a:ea typeface="+mn-ea"/>
                <a:sym typeface="+mn-ea"/>
              </a:rPr>
              <a:t>总线是由数据线SDA和时钟SCL构成的串行总线，可发送和接收数据；对于并联在一条总线上的每个设备都有唯一的地址</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p:txBody>
      </p:sp>
      <p:pic>
        <p:nvPicPr>
          <p:cNvPr id="51205" name="图片 2"/>
          <p:cNvPicPr>
            <a:picLocks noChangeAspect="1"/>
          </p:cNvPicPr>
          <p:nvPr>
            <p:custDataLst>
              <p:tags r:id="rId1"/>
            </p:custDataLst>
          </p:nvPr>
        </p:nvPicPr>
        <p:blipFill>
          <a:blip r:embed="rId2"/>
          <a:stretch>
            <a:fillRect/>
          </a:stretch>
        </p:blipFill>
        <p:spPr>
          <a:xfrm>
            <a:off x="683578" y="2499678"/>
            <a:ext cx="3263900" cy="1957387"/>
          </a:xfrm>
          <a:prstGeom prst="rect">
            <a:avLst/>
          </a:prstGeom>
          <a:noFill/>
          <a:ln w="9525">
            <a:noFill/>
          </a:ln>
        </p:spPr>
      </p:pic>
      <p:pic>
        <p:nvPicPr>
          <p:cNvPr id="51206" name="图片 3"/>
          <p:cNvPicPr>
            <a:picLocks noChangeAspect="1"/>
          </p:cNvPicPr>
          <p:nvPr>
            <p:custDataLst>
              <p:tags r:id="rId3"/>
            </p:custDataLst>
          </p:nvPr>
        </p:nvPicPr>
        <p:blipFill>
          <a:blip r:embed="rId4"/>
          <a:stretch>
            <a:fillRect/>
          </a:stretch>
        </p:blipFill>
        <p:spPr>
          <a:xfrm>
            <a:off x="4355783" y="2499995"/>
            <a:ext cx="4032250" cy="24257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6.3.3 I2C 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mn-lt"/>
                <a:ea typeface="+mn-ea"/>
                <a:sym typeface="+mn-ea"/>
              </a:rPr>
              <a:t>I2C是串行传输总线，按照下面格式进行一位一位传输。</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p:txBody>
      </p:sp>
      <p:pic>
        <p:nvPicPr>
          <p:cNvPr id="52230" name="图片 5"/>
          <p:cNvPicPr>
            <a:picLocks noChangeAspect="1"/>
          </p:cNvPicPr>
          <p:nvPr>
            <p:custDataLst>
              <p:tags r:id="rId1"/>
            </p:custDataLst>
          </p:nvPr>
        </p:nvPicPr>
        <p:blipFill>
          <a:blip r:embed="rId2"/>
          <a:stretch>
            <a:fillRect/>
          </a:stretch>
        </p:blipFill>
        <p:spPr>
          <a:xfrm>
            <a:off x="1187450" y="2872105"/>
            <a:ext cx="6515735" cy="2049145"/>
          </a:xfrm>
          <a:prstGeom prst="rect">
            <a:avLst/>
          </a:prstGeom>
          <a:noFill/>
          <a:ln w="9525">
            <a:noFill/>
          </a:ln>
        </p:spPr>
      </p:pic>
      <p:pic>
        <p:nvPicPr>
          <p:cNvPr id="2" name="图片 4"/>
          <p:cNvPicPr>
            <a:picLocks noChangeAspect="1"/>
          </p:cNvPicPr>
          <p:nvPr>
            <p:custDataLst>
              <p:tags r:id="rId3"/>
            </p:custDataLst>
          </p:nvPr>
        </p:nvPicPr>
        <p:blipFill>
          <a:blip r:embed="rId4"/>
          <a:stretch>
            <a:fillRect/>
          </a:stretch>
        </p:blipFill>
        <p:spPr>
          <a:xfrm>
            <a:off x="1188085" y="1275715"/>
            <a:ext cx="6515100" cy="1484313"/>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6.3.3 I2C 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solidFill>
                  <a:schemeClr val="tx1"/>
                </a:solidFill>
                <a:effectLst/>
                <a:uLnTx/>
                <a:uFillTx/>
                <a:cs typeface="微软雅黑" panose="020B0503020204020204" charset="-122"/>
                <a:sym typeface="+mn-ea"/>
              </a:rPr>
              <a:t>I</a:t>
            </a:r>
            <a:r>
              <a:rPr lang="en-US" altLang="zh-CN" sz="1800">
                <a:ln>
                  <a:noFill/>
                </a:ln>
                <a:solidFill>
                  <a:schemeClr val="tx1"/>
                </a:solidFill>
                <a:effectLst/>
                <a:uLnTx/>
                <a:uFillTx/>
                <a:cs typeface="微软雅黑" panose="020B0503020204020204" charset="-122"/>
                <a:sym typeface="+mn-ea"/>
              </a:rPr>
              <a:t>2C</a:t>
            </a:r>
            <a:r>
              <a:rPr lang="zh-CN" altLang="en-US" sz="1800">
                <a:ln>
                  <a:noFill/>
                </a:ln>
                <a:solidFill>
                  <a:schemeClr val="tx1"/>
                </a:solidFill>
                <a:effectLst/>
                <a:uLnTx/>
                <a:uFillTx/>
                <a:cs typeface="微软雅黑" panose="020B0503020204020204" charset="-122"/>
                <a:sym typeface="+mn-ea"/>
              </a:rPr>
              <a:t>总线速度</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cs typeface="微软雅黑" panose="020B0503020204020204" charset="-122"/>
                <a:sym typeface="+mn-ea"/>
              </a:rPr>
              <a:t>双向传输总线：</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R="0" lvl="2" algn="l" defTabSz="914400" rtl="0" eaLnBrk="1" fontAlgn="base" latinLnBrk="0" hangingPunct="1">
              <a:lnSpc>
                <a:spcPct val="150000"/>
              </a:lnSpc>
              <a:spcBef>
                <a:spcPct val="20000"/>
              </a:spcBef>
              <a:spcAft>
                <a:spcPct val="0"/>
              </a:spcAft>
              <a:buClrTx/>
              <a:buSzPct val="50000"/>
              <a:buFont typeface="Wingdings" panose="05000000000000000000" charset="0"/>
              <a:buChar char="ü"/>
              <a:defRPr/>
            </a:pPr>
            <a:r>
              <a:rPr lang="zh-CN" altLang="en-US" sz="1400">
                <a:ln>
                  <a:noFill/>
                </a:ln>
                <a:solidFill>
                  <a:schemeClr val="tx1"/>
                </a:solidFill>
                <a:effectLst/>
                <a:uLnTx/>
                <a:uFillTx/>
                <a:cs typeface="微软雅黑" panose="020B0503020204020204" charset="-122"/>
                <a:sym typeface="+mn-ea"/>
              </a:rPr>
              <a:t>标准模式（Standard-mode）</a:t>
            </a:r>
            <a:r>
              <a:rPr lang="en-US" altLang="zh-CN" sz="1400">
                <a:ln>
                  <a:noFill/>
                </a:ln>
                <a:solidFill>
                  <a:schemeClr val="tx1"/>
                </a:solidFill>
                <a:effectLst/>
                <a:uLnTx/>
                <a:uFillTx/>
                <a:cs typeface="微软雅黑" panose="020B0503020204020204" charset="-122"/>
                <a:sym typeface="+mn-ea"/>
              </a:rPr>
              <a:t>    </a:t>
            </a:r>
            <a:r>
              <a:rPr lang="zh-CN" altLang="en-US" sz="1400">
                <a:ln>
                  <a:noFill/>
                </a:ln>
                <a:solidFill>
                  <a:schemeClr val="tx1"/>
                </a:solidFill>
                <a:effectLst/>
                <a:uLnTx/>
                <a:uFillTx/>
                <a:cs typeface="微软雅黑" panose="020B0503020204020204" charset="-122"/>
                <a:sym typeface="+mn-ea"/>
              </a:rPr>
              <a:t>：速率高达100kbit/s</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R="0" lvl="2" algn="l" defTabSz="914400" rtl="0" eaLnBrk="1" fontAlgn="base" latinLnBrk="0" hangingPunct="1">
              <a:lnSpc>
                <a:spcPct val="150000"/>
              </a:lnSpc>
              <a:spcBef>
                <a:spcPct val="20000"/>
              </a:spcBef>
              <a:spcAft>
                <a:spcPct val="0"/>
              </a:spcAft>
              <a:buClrTx/>
              <a:buSzPct val="50000"/>
              <a:buFont typeface="Wingdings" panose="05000000000000000000" charset="0"/>
              <a:buChar char="ü"/>
              <a:defRPr/>
            </a:pPr>
            <a:r>
              <a:rPr lang="zh-CN" altLang="en-US" sz="1400">
                <a:ln>
                  <a:noFill/>
                </a:ln>
                <a:solidFill>
                  <a:schemeClr val="tx1"/>
                </a:solidFill>
                <a:effectLst/>
                <a:uLnTx/>
                <a:uFillTx/>
                <a:cs typeface="微软雅黑" panose="020B0503020204020204" charset="-122"/>
                <a:sym typeface="+mn-ea"/>
              </a:rPr>
              <a:t>快速模式（Fast-mode）</a:t>
            </a:r>
            <a:r>
              <a:rPr lang="en-US" altLang="zh-CN" sz="1400">
                <a:ln>
                  <a:noFill/>
                </a:ln>
                <a:solidFill>
                  <a:schemeClr val="tx1"/>
                </a:solidFill>
                <a:effectLst/>
                <a:uLnTx/>
                <a:uFillTx/>
                <a:cs typeface="微软雅黑" panose="020B0503020204020204" charset="-122"/>
                <a:sym typeface="+mn-ea"/>
              </a:rPr>
              <a:t>            </a:t>
            </a:r>
            <a:r>
              <a:rPr lang="zh-CN" altLang="en-US" sz="1400">
                <a:ln>
                  <a:noFill/>
                </a:ln>
                <a:solidFill>
                  <a:schemeClr val="tx1"/>
                </a:solidFill>
                <a:effectLst/>
                <a:uLnTx/>
                <a:uFillTx/>
                <a:cs typeface="微软雅黑" panose="020B0503020204020204" charset="-122"/>
                <a:sym typeface="+mn-ea"/>
              </a:rPr>
              <a:t>：速率高达400kbit/s</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R="0" lvl="2" algn="l" defTabSz="914400" rtl="0" eaLnBrk="1" fontAlgn="base" latinLnBrk="0" hangingPunct="1">
              <a:lnSpc>
                <a:spcPct val="150000"/>
              </a:lnSpc>
              <a:spcBef>
                <a:spcPct val="20000"/>
              </a:spcBef>
              <a:spcAft>
                <a:spcPct val="0"/>
              </a:spcAft>
              <a:buClrTx/>
              <a:buSzPct val="50000"/>
              <a:buFont typeface="Wingdings" panose="05000000000000000000" charset="0"/>
              <a:buChar char="ü"/>
              <a:defRPr/>
            </a:pPr>
            <a:r>
              <a:rPr lang="zh-CN" altLang="en-US" sz="1400">
                <a:ln>
                  <a:noFill/>
                </a:ln>
                <a:solidFill>
                  <a:schemeClr val="tx1"/>
                </a:solidFill>
                <a:effectLst/>
                <a:uLnTx/>
                <a:uFillTx/>
                <a:cs typeface="微软雅黑" panose="020B0503020204020204" charset="-122"/>
                <a:sym typeface="+mn-ea"/>
              </a:rPr>
              <a:t>快速模式+（Fast-mode Plus）</a:t>
            </a:r>
            <a:r>
              <a:rPr lang="en-US" altLang="zh-CN" sz="1400">
                <a:ln>
                  <a:noFill/>
                </a:ln>
                <a:solidFill>
                  <a:schemeClr val="tx1"/>
                </a:solidFill>
                <a:effectLst/>
                <a:uLnTx/>
                <a:uFillTx/>
                <a:cs typeface="微软雅黑" panose="020B0503020204020204" charset="-122"/>
                <a:sym typeface="+mn-ea"/>
              </a:rPr>
              <a:t>  </a:t>
            </a:r>
            <a:r>
              <a:rPr lang="zh-CN" altLang="en-US" sz="1400">
                <a:ln>
                  <a:noFill/>
                </a:ln>
                <a:solidFill>
                  <a:schemeClr val="tx1"/>
                </a:solidFill>
                <a:effectLst/>
                <a:uLnTx/>
                <a:uFillTx/>
                <a:cs typeface="微软雅黑" panose="020B0503020204020204" charset="-122"/>
                <a:sym typeface="+mn-ea"/>
              </a:rPr>
              <a:t>：速率高达1Mbit/s。</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R="0" lvl="2" algn="l" defTabSz="914400" rtl="0" eaLnBrk="1" fontAlgn="base" latinLnBrk="0" hangingPunct="1">
              <a:lnSpc>
                <a:spcPct val="150000"/>
              </a:lnSpc>
              <a:spcBef>
                <a:spcPct val="20000"/>
              </a:spcBef>
              <a:spcAft>
                <a:spcPct val="0"/>
              </a:spcAft>
              <a:buClrTx/>
              <a:buSzPct val="50000"/>
              <a:buFont typeface="Wingdings" panose="05000000000000000000" charset="0"/>
              <a:buChar char="ü"/>
              <a:defRPr/>
            </a:pPr>
            <a:r>
              <a:rPr lang="zh-CN" altLang="en-US" sz="1400">
                <a:ln>
                  <a:noFill/>
                </a:ln>
                <a:solidFill>
                  <a:schemeClr val="tx1"/>
                </a:solidFill>
                <a:effectLst/>
                <a:uLnTx/>
                <a:uFillTx/>
                <a:cs typeface="微软雅黑" panose="020B0503020204020204" charset="-122"/>
                <a:sym typeface="+mn-ea"/>
              </a:rPr>
              <a:t>高速模式（High-speed mode）：速率高达3.4Mbit/s</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R="0" lvl="1" algn="l" defTabSz="914400" rtl="0" eaLnBrk="1" fontAlgn="base" latinLnBrk="0" hangingPunct="1">
              <a:lnSpc>
                <a:spcPct val="150000"/>
              </a:lnSpc>
              <a:spcBef>
                <a:spcPct val="20000"/>
              </a:spcBef>
              <a:buClrTx/>
              <a:buSzTx/>
              <a:buFont typeface="Arial" panose="020B0604020202020204" pitchFamily="34" charset="0"/>
              <a:buChar char="•"/>
              <a:defRPr/>
            </a:pPr>
            <a:r>
              <a:rPr lang="zh-CN" altLang="en-US" sz="1600">
                <a:ln>
                  <a:noFill/>
                </a:ln>
                <a:solidFill>
                  <a:schemeClr val="tx1"/>
                </a:solidFill>
                <a:effectLst/>
                <a:uLnTx/>
                <a:uFillTx/>
                <a:cs typeface="微软雅黑" panose="020B0503020204020204" charset="-122"/>
                <a:sym typeface="+mn-ea"/>
              </a:rPr>
              <a:t>单向传输总线：</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R="0" lvl="2" algn="l" defTabSz="914400" rtl="0" eaLnBrk="1" fontAlgn="base" latinLnBrk="0" hangingPunct="1">
              <a:lnSpc>
                <a:spcPct val="150000"/>
              </a:lnSpc>
              <a:spcBef>
                <a:spcPct val="20000"/>
              </a:spcBef>
              <a:spcAft>
                <a:spcPct val="0"/>
              </a:spcAft>
              <a:buClrTx/>
              <a:buSzPct val="50000"/>
              <a:buFont typeface="Wingdings" panose="05000000000000000000" charset="0"/>
              <a:buChar char="ü"/>
              <a:defRPr/>
            </a:pPr>
            <a:r>
              <a:rPr lang="zh-CN" altLang="en-US" sz="1400">
                <a:ln>
                  <a:noFill/>
                </a:ln>
                <a:solidFill>
                  <a:schemeClr val="tx1"/>
                </a:solidFill>
                <a:effectLst/>
                <a:uLnTx/>
                <a:uFillTx/>
                <a:cs typeface="微软雅黑" panose="020B0503020204020204" charset="-122"/>
                <a:sym typeface="+mn-ea"/>
              </a:rPr>
              <a:t>超快速模式（Ultra Fast-mode）：速率高达5Mbit/s</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6.3.4 SPI 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a:ln>
                  <a:noFill/>
                </a:ln>
                <a:effectLst/>
                <a:uLnTx/>
                <a:uFillTx/>
                <a:cs typeface="微软雅黑" panose="020B0503020204020204" charset="-122"/>
                <a:sym typeface="+mn-ea"/>
              </a:rPr>
              <a:t>SPI</a:t>
            </a:r>
            <a:r>
              <a:rPr lang="zh-CN" sz="1800">
                <a:ln>
                  <a:noFill/>
                </a:ln>
                <a:effectLst/>
                <a:uLnTx/>
                <a:uFillTx/>
                <a:cs typeface="微软雅黑" panose="020B0503020204020204" charset="-122"/>
                <a:sym typeface="+mn-ea"/>
              </a:rPr>
              <a:t>（</a:t>
            </a:r>
            <a:r>
              <a:rPr sz="1800">
                <a:ln>
                  <a:noFill/>
                </a:ln>
                <a:effectLst/>
                <a:uLnTx/>
                <a:uFillTx/>
                <a:cs typeface="微软雅黑" panose="020B0503020204020204" charset="-122"/>
                <a:sym typeface="+mn-ea"/>
              </a:rPr>
              <a:t>Serial Peripheral </a:t>
            </a:r>
            <a:r>
              <a:rPr lang="en-US" sz="1800">
                <a:ln>
                  <a:noFill/>
                </a:ln>
                <a:effectLst/>
                <a:uLnTx/>
                <a:uFillTx/>
                <a:cs typeface="微软雅黑" panose="020B0503020204020204" charset="-122"/>
                <a:sym typeface="+mn-ea"/>
              </a:rPr>
              <a:t>I</a:t>
            </a:r>
            <a:r>
              <a:rPr sz="1800">
                <a:ln>
                  <a:noFill/>
                </a:ln>
                <a:effectLst/>
                <a:uLnTx/>
                <a:uFillTx/>
                <a:cs typeface="微软雅黑" panose="020B0503020204020204" charset="-122"/>
                <a:sym typeface="+mn-ea"/>
              </a:rPr>
              <a:t>nterface</a:t>
            </a:r>
            <a:r>
              <a:rPr lang="zh-CN" sz="1800">
                <a:ln>
                  <a:noFill/>
                </a:ln>
                <a:effectLst/>
                <a:uLnTx/>
                <a:uFillTx/>
                <a:cs typeface="微软雅黑" panose="020B0503020204020204" charset="-122"/>
                <a:sym typeface="+mn-ea"/>
              </a:rPr>
              <a:t>）即</a:t>
            </a:r>
            <a:r>
              <a:rPr sz="1800">
                <a:ln>
                  <a:noFill/>
                </a:ln>
                <a:effectLst/>
                <a:uLnTx/>
                <a:uFillTx/>
                <a:cs typeface="微软雅黑" panose="020B0503020204020204" charset="-122"/>
                <a:sym typeface="+mn-ea"/>
              </a:rPr>
              <a:t>串行外围设备接口</a:t>
            </a:r>
            <a:r>
              <a:rPr lang="zh-CN" sz="1800">
                <a:ln>
                  <a:noFill/>
                </a:ln>
                <a:effectLst/>
                <a:uLnTx/>
                <a:uFillTx/>
                <a:cs typeface="微软雅黑" panose="020B0503020204020204" charset="-122"/>
                <a:sym typeface="+mn-ea"/>
              </a:rPr>
              <a:t>，</a:t>
            </a:r>
            <a:r>
              <a:rPr sz="1800">
                <a:ln>
                  <a:noFill/>
                </a:ln>
                <a:effectLst/>
                <a:uLnTx/>
                <a:uFillTx/>
                <a:cs typeface="微软雅黑" panose="020B0503020204020204" charset="-122"/>
                <a:sym typeface="+mn-ea"/>
              </a:rPr>
              <a:t>是Motorola首先在其MC68HCXX系列处理器上定义的。</a:t>
            </a:r>
            <a:endParaRPr kumimoji="0" sz="1800" b="0" i="0" u="none" strike="noStrike" kern="1200" cap="none" spc="0" normalizeH="0" baseline="0" noProof="1">
              <a:ln>
                <a:noFill/>
              </a:ln>
              <a:solidFill>
                <a:schemeClr val="tx1"/>
              </a:solidFill>
              <a:effectLst/>
              <a:uLnTx/>
              <a:uFillTx/>
              <a:cs typeface="微软雅黑" panose="020B0503020204020204" charset="-122"/>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a:ln>
                  <a:noFill/>
                </a:ln>
                <a:effectLst/>
                <a:uLnTx/>
                <a:uFillTx/>
                <a:cs typeface="微软雅黑" panose="020B0503020204020204" charset="-122"/>
                <a:sym typeface="+mn-ea"/>
              </a:rPr>
              <a:t>SPI是一种高速的，全双工，同步的通信总线。</a:t>
            </a:r>
            <a:endParaRPr kumimoji="0" sz="1800" b="0" i="0" u="none" strike="noStrike" kern="1200" cap="none" spc="0" normalizeH="0" baseline="0" noProof="1">
              <a:ln>
                <a:noFill/>
              </a:ln>
              <a:solidFill>
                <a:schemeClr val="tx1"/>
              </a:solidFill>
              <a:effectLst/>
              <a:uLnTx/>
              <a:uFillTx/>
              <a:cs typeface="微软雅黑" panose="020B0503020204020204" charset="-122"/>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a:ln>
                  <a:noFill/>
                </a:ln>
                <a:effectLst/>
                <a:uLnTx/>
                <a:uFillTx/>
                <a:cs typeface="微软雅黑" panose="020B0503020204020204" charset="-122"/>
                <a:sym typeface="+mn-ea"/>
              </a:rPr>
              <a:t>SPI以主从方式工作，通常有一个主设备和一个或多个从设备。</a:t>
            </a:r>
            <a:endParaRPr kumimoji="0" sz="1800" b="0" i="0" u="none" strike="noStrike" kern="1200" cap="none" spc="0" normalizeH="0" baseline="0" noProof="1">
              <a:ln>
                <a:noFill/>
              </a:ln>
              <a:solidFill>
                <a:schemeClr val="tx1"/>
              </a:solidFill>
              <a:effectLst/>
              <a:uLnTx/>
              <a:uFillTx/>
              <a:cs typeface="微软雅黑" panose="020B0503020204020204" charset="-122"/>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a:ln>
                  <a:noFill/>
                </a:ln>
                <a:effectLst/>
                <a:uLnTx/>
                <a:uFillTx/>
                <a:cs typeface="微软雅黑" panose="020B0503020204020204" charset="-122"/>
                <a:sym typeface="+mn-ea"/>
              </a:rPr>
              <a:t>传输速率可达几Mbps水平</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rPr>
              <a: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55301" name="图片 2"/>
          <p:cNvPicPr>
            <a:picLocks noChangeAspect="1"/>
          </p:cNvPicPr>
          <p:nvPr>
            <p:custDataLst>
              <p:tags r:id="rId1"/>
            </p:custDataLst>
          </p:nvPr>
        </p:nvPicPr>
        <p:blipFill>
          <a:blip r:embed="rId2"/>
          <a:stretch>
            <a:fillRect/>
          </a:stretch>
        </p:blipFill>
        <p:spPr>
          <a:xfrm>
            <a:off x="3996055" y="2659380"/>
            <a:ext cx="3930650" cy="2266950"/>
          </a:xfrm>
          <a:prstGeom prst="rect">
            <a:avLst/>
          </a:prstGeom>
          <a:solidFill>
            <a:schemeClr val="bg1"/>
          </a:solid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6.3.4 SPI 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a:ln>
                  <a:noFill/>
                </a:ln>
                <a:effectLst/>
                <a:uLnTx/>
                <a:uFillTx/>
                <a:cs typeface="微软雅黑" panose="020B0503020204020204" charset="-122"/>
                <a:sym typeface="+mn-ea"/>
              </a:rPr>
              <a:t>SPI接口只有一个控制器，但可连接多个外设。当连接多个外设时，控制器可通过发送多个低电平有效的片选信号（CS）来选择要访问的外设</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rPr>
              <a: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p:txBody>
      </p:sp>
      <p:graphicFrame>
        <p:nvGraphicFramePr>
          <p:cNvPr id="56325" name="对象 4"/>
          <p:cNvGraphicFramePr>
            <a:graphicFrameLocks noChangeAspect="1"/>
          </p:cNvGraphicFramePr>
          <p:nvPr>
            <p:custDataLst>
              <p:tags r:id="rId1"/>
            </p:custDataLst>
          </p:nvPr>
        </p:nvGraphicFramePr>
        <p:xfrm>
          <a:off x="2915920" y="1635760"/>
          <a:ext cx="2718435" cy="3335020"/>
        </p:xfrm>
        <a:graphic>
          <a:graphicData uri="http://schemas.openxmlformats.org/presentationml/2006/ole">
            <mc:AlternateContent xmlns:mc="http://schemas.openxmlformats.org/markup-compatibility/2006">
              <mc:Choice xmlns:v="urn:schemas-microsoft-com:vml" Requires="v">
                <p:oleObj spid="_x0000_s3077" name="" r:id="rId2" imgW="3378200" imgH="4140200" progId="">
                  <p:embed/>
                </p:oleObj>
              </mc:Choice>
              <mc:Fallback>
                <p:oleObj name="" r:id="rId2" imgW="3378200" imgH="4140200" progId="">
                  <p:embed/>
                  <p:pic>
                    <p:nvPicPr>
                      <p:cNvPr id="0" name="图片 3076"/>
                      <p:cNvPicPr/>
                      <p:nvPr/>
                    </p:nvPicPr>
                    <p:blipFill>
                      <a:blip r:embed="rId3"/>
                      <a:stretch>
                        <a:fillRect/>
                      </a:stretch>
                    </p:blipFill>
                    <p:spPr>
                      <a:xfrm>
                        <a:off x="2915920" y="1635760"/>
                        <a:ext cx="2718435" cy="3335020"/>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6.3.4 SPI 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a:ln>
                  <a:noFill/>
                </a:ln>
                <a:effectLst/>
                <a:uLnTx/>
                <a:uFillTx/>
                <a:latin typeface="宋体" panose="02010600030101010101" pitchFamily="2" charset="-122"/>
                <a:ea typeface="+mn-ea"/>
                <a:sym typeface="+mn-ea"/>
              </a:rPr>
              <a:t>要启动SPI通信，控制器必须选择外设（通过将CS信号置为有效），然后将时钟信号发送到外设</a:t>
            </a:r>
            <a:r>
              <a:rPr lang="zh-CN" sz="1800">
                <a:ln>
                  <a:noFill/>
                </a:ln>
                <a:effectLst/>
                <a:uLnTx/>
                <a:uFillTx/>
                <a:latin typeface="宋体" panose="02010600030101010101" pitchFamily="2" charset="-122"/>
                <a:ea typeface="+mn-ea"/>
                <a:sym typeface="+mn-ea"/>
              </a:rPr>
              <a:t>。</a:t>
            </a:r>
            <a:r>
              <a:rPr sz="1800">
                <a:ln>
                  <a:noFill/>
                </a:ln>
                <a:effectLst/>
                <a:uLnTx/>
                <a:uFillTx/>
                <a:latin typeface="宋体" panose="02010600030101010101" pitchFamily="2" charset="-122"/>
                <a:ea typeface="+mn-ea"/>
                <a:sym typeface="+mn-ea"/>
              </a:rPr>
              <a:t>在SPI通信期间，控制器与外设分别通过SDO和SDI信号同时相互传输数据。串行时钟（SCK）边沿用于同步数据采样</a:t>
            </a: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p:txBody>
      </p:sp>
      <p:pic>
        <p:nvPicPr>
          <p:cNvPr id="57349" name="图片 3"/>
          <p:cNvPicPr>
            <a:picLocks noChangeAspect="1"/>
          </p:cNvPicPr>
          <p:nvPr>
            <p:custDataLst>
              <p:tags r:id="rId1"/>
            </p:custDataLst>
          </p:nvPr>
        </p:nvPicPr>
        <p:blipFill>
          <a:blip r:embed="rId2"/>
          <a:stretch>
            <a:fillRect/>
          </a:stretch>
        </p:blipFill>
        <p:spPr>
          <a:xfrm>
            <a:off x="1219200" y="2284095"/>
            <a:ext cx="6705600" cy="192722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6.3.4 SPI 标准</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sz="1800">
                <a:ln>
                  <a:noFill/>
                </a:ln>
                <a:solidFill>
                  <a:schemeClr val="tx1"/>
                </a:solidFill>
                <a:effectLst/>
                <a:uLnTx/>
                <a:uFillTx/>
                <a:cs typeface="微软雅黑" panose="020B0503020204020204" charset="-122"/>
                <a:sym typeface="+mn-ea"/>
              </a:rPr>
              <a:t>SPI接口还可提供CPOL和CPHA信号，分别用于选择时钟的空闲状态和采样信号的相位。</a:t>
            </a:r>
            <a:endParaRPr kumimoji="0" sz="1800" b="0" i="0" u="none" strike="noStrike" kern="1200" cap="none" spc="0" normalizeH="0" baseline="0" noProof="1">
              <a:ln>
                <a:noFill/>
              </a:ln>
              <a:solidFill>
                <a:schemeClr val="tx1"/>
              </a:solidFill>
              <a:effectLst/>
              <a:uLnTx/>
              <a:uFillTx/>
              <a:cs typeface="微软雅黑" panose="020B0503020204020204" charset="-122"/>
              <a:sym typeface="+mn-ea"/>
            </a:endParaRPr>
          </a:p>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59397" name="图片 2"/>
          <p:cNvPicPr>
            <a:picLocks noChangeAspect="1"/>
          </p:cNvPicPr>
          <p:nvPr>
            <p:custDataLst>
              <p:tags r:id="rId1"/>
            </p:custDataLst>
          </p:nvPr>
        </p:nvPicPr>
        <p:blipFill>
          <a:blip r:embed="rId2"/>
          <a:stretch>
            <a:fillRect/>
          </a:stretch>
        </p:blipFill>
        <p:spPr>
          <a:xfrm>
            <a:off x="1835785" y="1316355"/>
            <a:ext cx="6545580" cy="3609975"/>
          </a:xfrm>
          <a:prstGeom prst="rect">
            <a:avLst/>
          </a:prstGeom>
          <a:solidFill>
            <a:schemeClr val="bg1"/>
          </a:solid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p:txBody>
          <a:bodyPr wrap="square" lIns="68591" tIns="34295" rIns="68591" bIns="34295" anchor="ctr" anchorCtr="0"/>
          <a:p>
            <a:pPr eaLnBrk="1" hangingPunct="1">
              <a:buClrTx/>
              <a:buSzTx/>
              <a:buFontTx/>
            </a:pPr>
            <a:r>
              <a:rPr lang="zh-CN" altLang="en-US" dirty="0"/>
              <a:t>第6章 串行通信接口</a:t>
            </a:r>
            <a:endParaRPr lang="zh-CN" altLang="en-US" sz="3000" dirty="0">
              <a:solidFill>
                <a:schemeClr val="tx2"/>
              </a:solidFill>
            </a:endParaRPr>
          </a:p>
        </p:txBody>
      </p:sp>
      <p:sp>
        <p:nvSpPr>
          <p:cNvPr id="22530" name="Rectangle 3"/>
          <p:cNvSpPr>
            <a:spLocks noGrp="1"/>
          </p:cNvSpPr>
          <p:nvPr>
            <p:ph idx="1"/>
          </p:nvPr>
        </p:nvSpPr>
        <p:spPr/>
        <p:txBody>
          <a:bodyPr wrap="square" lIns="68591" tIns="34295" rIns="68591" bIns="34295" anchor="t" anchorCtr="0"/>
          <a:lstStyle>
            <a:lvl1pPr marL="0" lvl="0" indent="0" algn="ctr">
              <a:buClrTx/>
              <a:buSzTx/>
              <a:buFont typeface="Arial" panose="020B0604020202020204" pitchFamily="34" charset="0"/>
              <a:defRPr/>
            </a:lvl1pPr>
            <a:lvl2pPr marL="457200" lvl="1" indent="-114300" algn="ctr">
              <a:buClrTx/>
              <a:buSzTx/>
              <a:buFont typeface="Arial" panose="020B0604020202020204" pitchFamily="34" charset="0"/>
              <a:defRPr/>
            </a:lvl2pPr>
            <a:lvl3pPr marL="914400" lvl="2" indent="-228600" algn="ctr">
              <a:buClrTx/>
              <a:buSzTx/>
              <a:buFont typeface="Arial" panose="020B0604020202020204" pitchFamily="34" charset="0"/>
              <a:defRPr/>
            </a:lvl3pPr>
            <a:lvl4pPr marL="1371600" lvl="3" indent="-342900" algn="ctr">
              <a:buClrTx/>
              <a:buSzTx/>
              <a:buFont typeface="Arial" panose="020B0604020202020204" pitchFamily="34" charset="0"/>
              <a:defRPr/>
            </a:lvl4pPr>
            <a:lvl5pPr marL="1828800" lvl="4" indent="-457200" algn="ctr">
              <a:buClrTx/>
              <a:buSzTx/>
              <a:buFont typeface="Arial" panose="020B0604020202020204" pitchFamily="34" charset="0"/>
              <a:defRPr/>
            </a:lvl5pPr>
          </a:lstStyle>
          <a:p>
            <a:pPr marL="0" lvl="0" indent="0" algn="ctr" eaLnBrk="1" hangingPunct="1">
              <a:lnSpc>
                <a:spcPct val="130000"/>
              </a:lnSpc>
              <a:buClrTx/>
              <a:buSzTx/>
              <a:buNone/>
            </a:pPr>
            <a:r>
              <a:rPr lang="zh-CN" altLang="en-US" sz="2000" dirty="0"/>
              <a:t>本章主要内容</a:t>
            </a:r>
            <a:endParaRPr lang="zh-CN" altLang="en-US" sz="1800" dirty="0"/>
          </a:p>
          <a:p>
            <a:pPr marL="0" lvl="0" indent="0" algn="l" eaLnBrk="1" hangingPunct="1">
              <a:lnSpc>
                <a:spcPct val="130000"/>
              </a:lnSpc>
              <a:buClr>
                <a:srgbClr val="C00000"/>
              </a:buClr>
              <a:buSzTx/>
              <a:buFont typeface="Wingdings" panose="05000000000000000000" pitchFamily="2" charset="2"/>
              <a:buChar char="Ø"/>
            </a:pPr>
            <a:r>
              <a:rPr lang="en-US" altLang="zh-CN" sz="1800" dirty="0"/>
              <a:t> </a:t>
            </a:r>
            <a:r>
              <a:rPr lang="zh-CN" altLang="en-US" sz="1800" dirty="0"/>
              <a:t>串行通信的基本概念</a:t>
            </a:r>
            <a:endParaRPr lang="zh-CN" altLang="en-US" sz="1800" dirty="0"/>
          </a:p>
          <a:p>
            <a:pPr marL="0" lvl="0" indent="0" algn="l" eaLnBrk="1" hangingPunct="1">
              <a:lnSpc>
                <a:spcPct val="130000"/>
              </a:lnSpc>
              <a:buClr>
                <a:srgbClr val="C00000"/>
              </a:buClr>
              <a:buSzTx/>
              <a:buFont typeface="Wingdings" panose="05000000000000000000" pitchFamily="2" charset="2"/>
              <a:buChar char="Ø"/>
            </a:pPr>
            <a:r>
              <a:rPr lang="zh-CN" altLang="en-US" sz="1800" dirty="0"/>
              <a:t> 串行通信协议</a:t>
            </a:r>
            <a:endParaRPr lang="zh-CN" altLang="en-US" sz="1800" dirty="0"/>
          </a:p>
          <a:p>
            <a:pPr marL="0" lvl="0" indent="0" algn="l" eaLnBrk="1" hangingPunct="1">
              <a:lnSpc>
                <a:spcPct val="130000"/>
              </a:lnSpc>
              <a:buClr>
                <a:srgbClr val="C00000"/>
              </a:buClr>
              <a:buSzTx/>
              <a:buFont typeface="Wingdings" panose="05000000000000000000" pitchFamily="2" charset="2"/>
              <a:buChar char="Ø"/>
            </a:pPr>
            <a:r>
              <a:rPr lang="zh-CN" altLang="en-US" sz="1800" dirty="0"/>
              <a:t> 串行通信接口标准</a:t>
            </a:r>
            <a:endParaRPr lang="zh-CN" altLang="en-US" sz="1800" dirty="0"/>
          </a:p>
          <a:p>
            <a:pPr marL="0" lvl="0" indent="0" algn="l" eaLnBrk="1" hangingPunct="1">
              <a:lnSpc>
                <a:spcPct val="130000"/>
              </a:lnSpc>
              <a:buClr>
                <a:srgbClr val="C00000"/>
              </a:buClr>
              <a:buSzTx/>
              <a:buFont typeface="Wingdings" panose="05000000000000000000" pitchFamily="2" charset="2"/>
              <a:buChar char="Ø"/>
            </a:pPr>
            <a:r>
              <a:rPr lang="zh-CN" altLang="en-US" sz="1800" dirty="0"/>
              <a:t> 串行通信接口电路</a:t>
            </a:r>
            <a:endParaRPr lang="zh-CN" altLang="en-US" sz="1800" dirty="0"/>
          </a:p>
          <a:p>
            <a:pPr marL="0" lvl="0" indent="0" algn="l" eaLnBrk="1" hangingPunct="1">
              <a:lnSpc>
                <a:spcPct val="130000"/>
              </a:lnSpc>
              <a:buClr>
                <a:srgbClr val="C00000"/>
              </a:buClr>
              <a:buSzTx/>
              <a:buFont typeface="Wingdings" panose="05000000000000000000" pitchFamily="2" charset="2"/>
              <a:buChar char="Ø"/>
            </a:pPr>
            <a:r>
              <a:rPr lang="en-US" altLang="zh-CN" sz="1800" dirty="0"/>
              <a:t> UART</a:t>
            </a:r>
            <a:r>
              <a:rPr lang="zh-CN" altLang="en-US" sz="1800" dirty="0"/>
              <a:t>串行通信</a:t>
            </a:r>
            <a:endParaRPr lang="zh-CN" altLang="en-US" sz="1800" dirty="0"/>
          </a:p>
          <a:p>
            <a:pPr marL="0" lvl="0" indent="0" algn="l" eaLnBrk="1" hangingPunct="1">
              <a:buClr>
                <a:srgbClr val="C00000"/>
              </a:buClr>
              <a:buSzTx/>
              <a:buFont typeface="Wingdings" panose="05000000000000000000" pitchFamily="2" charset="2"/>
              <a:buChar char="Ø"/>
            </a:pPr>
            <a:endParaRPr lang="zh-CN" alt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 UART串行通信</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323215" marR="0" lvl="0" indent="-32321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x-none" sz="1800">
                <a:ln>
                  <a:noFill/>
                </a:ln>
                <a:effectLst/>
                <a:uLnTx/>
                <a:uFillTx/>
                <a:cs typeface="微软雅黑" panose="020B0503020204020204" charset="-122"/>
                <a:sym typeface="+mn-ea"/>
              </a:rPr>
              <a:t>UART</a:t>
            </a:r>
            <a:r>
              <a:rPr lang="zh-CN" altLang="en-US" sz="1800">
                <a:ln>
                  <a:noFill/>
                </a:ln>
                <a:effectLst/>
                <a:uLnTx/>
                <a:uFillTx/>
                <a:cs typeface="微软雅黑" panose="020B0503020204020204" charset="-122"/>
                <a:sym typeface="+mn-ea"/>
              </a:rPr>
              <a:t>（</a:t>
            </a:r>
            <a:r>
              <a:rPr lang="en-US" altLang="x-none" sz="1800">
                <a:ln>
                  <a:noFill/>
                </a:ln>
                <a:effectLst/>
                <a:uLnTx/>
                <a:uFillTx/>
                <a:cs typeface="微软雅黑" panose="020B0503020204020204" charset="-122"/>
                <a:sym typeface="+mn-ea"/>
              </a:rPr>
              <a:t>Universal Asynchronous Receiver/Transmitter</a:t>
            </a:r>
            <a:r>
              <a:rPr lang="zh-CN" altLang="en-US" sz="1800">
                <a:ln>
                  <a:noFill/>
                </a:ln>
                <a:effectLst/>
                <a:uLnTx/>
                <a:uFillTx/>
                <a:cs typeface="微软雅黑" panose="020B0503020204020204" charset="-122"/>
                <a:sym typeface="+mn-ea"/>
              </a:rPr>
              <a:t>）</a:t>
            </a:r>
            <a:r>
              <a:rPr lang="en-US" altLang="x-none" sz="1800">
                <a:ln>
                  <a:noFill/>
                </a:ln>
                <a:effectLst/>
                <a:uLnTx/>
                <a:uFillTx/>
                <a:cs typeface="微软雅黑" panose="020B0503020204020204" charset="-122"/>
                <a:sym typeface="+mn-ea"/>
              </a:rPr>
              <a:t>是一种通用串行数据总线，用于异步通信。该总线双向通信，可以实现全双工传输和接收。</a:t>
            </a:r>
            <a:endParaRPr kumimoji="0" lang="en-US" altLang="x-none" sz="1800" b="0" i="0" u="none" strike="noStrike" kern="1200" cap="none" spc="0" normalizeH="0" baseline="0" noProof="1">
              <a:ln>
                <a:noFill/>
              </a:ln>
              <a:solidFill>
                <a:schemeClr val="tx1"/>
              </a:solidFill>
              <a:effectLst/>
              <a:uLnTx/>
              <a:uFillTx/>
              <a:cs typeface="微软雅黑" panose="020B0503020204020204" charset="-122"/>
            </a:endParaRPr>
          </a:p>
          <a:p>
            <a:pPr marL="323215" marR="0" lvl="0" indent="-32321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x-none" sz="1800">
                <a:ln>
                  <a:noFill/>
                </a:ln>
                <a:effectLst/>
                <a:uLnTx/>
                <a:uFillTx/>
                <a:cs typeface="微软雅黑" panose="020B0503020204020204" charset="-122"/>
                <a:sym typeface="+mn-ea"/>
              </a:rPr>
              <a:t>UART作为</a:t>
            </a:r>
            <a:r>
              <a:rPr lang="en-US" altLang="x-none" sz="1800" b="1">
                <a:ln>
                  <a:noFill/>
                </a:ln>
                <a:solidFill>
                  <a:srgbClr val="FF0000"/>
                </a:solidFill>
                <a:effectLst/>
                <a:uLnTx/>
                <a:uFillTx/>
                <a:cs typeface="微软雅黑" panose="020B0503020204020204" charset="-122"/>
                <a:sym typeface="+mn-ea"/>
              </a:rPr>
              <a:t>硬件</a:t>
            </a:r>
            <a:r>
              <a:rPr lang="en-US" altLang="x-none" sz="1800">
                <a:ln>
                  <a:noFill/>
                </a:ln>
                <a:effectLst/>
                <a:uLnTx/>
                <a:uFillTx/>
                <a:cs typeface="微软雅黑" panose="020B0503020204020204" charset="-122"/>
                <a:sym typeface="+mn-ea"/>
              </a:rPr>
              <a:t>来看，是电脑硬件的一部分，将</a:t>
            </a:r>
            <a:r>
              <a:rPr lang="zh-CN" altLang="en-US" sz="1800">
                <a:ln>
                  <a:noFill/>
                </a:ln>
                <a:effectLst/>
                <a:uLnTx/>
                <a:uFillTx/>
                <a:cs typeface="微软雅黑" panose="020B0503020204020204" charset="-122"/>
                <a:sym typeface="+mn-ea"/>
              </a:rPr>
              <a:t>数据</a:t>
            </a:r>
            <a:r>
              <a:rPr lang="en-US" altLang="x-none" sz="1800">
                <a:ln>
                  <a:noFill/>
                </a:ln>
                <a:effectLst/>
                <a:uLnTx/>
                <a:uFillTx/>
                <a:cs typeface="微软雅黑" panose="020B0503020204020204" charset="-122"/>
                <a:sym typeface="+mn-ea"/>
              </a:rPr>
              <a:t>由串行传输与平行传输间作传输转换</a:t>
            </a:r>
            <a:r>
              <a:rPr lang="zh-CN" altLang="en-US" sz="1800">
                <a:ln>
                  <a:noFill/>
                </a:ln>
                <a:effectLst/>
                <a:uLnTx/>
                <a:uFillTx/>
                <a:cs typeface="微软雅黑" panose="020B0503020204020204" charset="-122"/>
                <a:sym typeface="+mn-ea"/>
              </a:rPr>
              <a: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23215" marR="0" lvl="0" indent="-32321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x-none" sz="1800">
                <a:ln>
                  <a:noFill/>
                </a:ln>
                <a:effectLst/>
                <a:uLnTx/>
                <a:uFillTx/>
                <a:cs typeface="微软雅黑" panose="020B0503020204020204" charset="-122"/>
                <a:sym typeface="+mn-ea"/>
              </a:rPr>
              <a:t>通常用在与其他通讯协定（如EIA RS-232）的连结上</a:t>
            </a:r>
            <a:r>
              <a:rPr lang="zh-CN" altLang="en-US" sz="1800">
                <a:ln>
                  <a:noFill/>
                </a:ln>
                <a:effectLst/>
                <a:uLnTx/>
                <a:uFillTx/>
                <a:cs typeface="微软雅黑" panose="020B0503020204020204" charset="-122"/>
                <a:sym typeface="+mn-ea"/>
              </a:rPr>
              <a: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23215" marR="0" lvl="0" indent="-32321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x-none" sz="1800">
                <a:ln>
                  <a:noFill/>
                </a:ln>
                <a:effectLst/>
                <a:uLnTx/>
                <a:uFillTx/>
                <a:cs typeface="微软雅黑" panose="020B0503020204020204" charset="-122"/>
                <a:sym typeface="+mn-ea"/>
              </a:rPr>
              <a:t>具体实物表现为独立的模块化芯片，或作为集成于微处理器中的周边设备</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rPr>
              <a: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23215" marR="0" lvl="0" indent="-32321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x-none" sz="1800">
                <a:ln>
                  <a:noFill/>
                </a:ln>
                <a:effectLst/>
                <a:uLnTx/>
                <a:uFillTx/>
                <a:cs typeface="微软雅黑" panose="020B0503020204020204" charset="-122"/>
                <a:sym typeface="+mn-ea"/>
              </a:rPr>
              <a:t>UART作为一种</a:t>
            </a:r>
            <a:r>
              <a:rPr lang="en-US" altLang="x-none" sz="1800" b="1">
                <a:ln>
                  <a:noFill/>
                </a:ln>
                <a:solidFill>
                  <a:srgbClr val="FF0000"/>
                </a:solidFill>
                <a:effectLst/>
                <a:uLnTx/>
                <a:uFillTx/>
                <a:cs typeface="微软雅黑" panose="020B0503020204020204" charset="-122"/>
                <a:sym typeface="+mn-ea"/>
              </a:rPr>
              <a:t>软件</a:t>
            </a:r>
            <a:r>
              <a:rPr lang="en-US" altLang="x-none" sz="1800">
                <a:ln>
                  <a:noFill/>
                </a:ln>
                <a:effectLst/>
                <a:uLnTx/>
                <a:uFillTx/>
                <a:cs typeface="微软雅黑" panose="020B0503020204020204" charset="-122"/>
                <a:sym typeface="+mn-ea"/>
              </a:rPr>
              <a:t>协议来看，它包括了RS232、RS422和RS485等接口标准规范和总线标准规范，即UART是异步串行通信口的总称。</a:t>
            </a:r>
            <a:endParaRPr kumimoji="0" lang="en-US" altLang="x-none"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23215" marR="0" lvl="0" indent="-32321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 UART串行通信</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323215" marR="0" lvl="0" indent="-32321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x-none" sz="1800">
                <a:ln>
                  <a:noFill/>
                </a:ln>
                <a:effectLst/>
                <a:uLnTx/>
                <a:uFillTx/>
                <a:cs typeface="微软雅黑" panose="020B0503020204020204" charset="-122"/>
                <a:sym typeface="+mn-ea"/>
              </a:rPr>
              <a:t>RS232、RS422和RS485等，是对应各种异步串行通信口的接口标准和总线标准，它规定了通信口的</a:t>
            </a:r>
            <a:r>
              <a:rPr lang="en-US" altLang="x-none" sz="1800" b="1">
                <a:ln>
                  <a:noFill/>
                </a:ln>
                <a:effectLst/>
                <a:uLnTx/>
                <a:uFillTx/>
                <a:cs typeface="微软雅黑" panose="020B0503020204020204" charset="-122"/>
                <a:sym typeface="+mn-ea"/>
              </a:rPr>
              <a:t>电气特性</a:t>
            </a:r>
            <a:r>
              <a:rPr lang="en-US" altLang="x-none" sz="1800">
                <a:ln>
                  <a:noFill/>
                </a:ln>
                <a:effectLst/>
                <a:uLnTx/>
                <a:uFillTx/>
                <a:cs typeface="微软雅黑" panose="020B0503020204020204" charset="-122"/>
                <a:sym typeface="+mn-ea"/>
              </a:rPr>
              <a:t>、</a:t>
            </a:r>
            <a:r>
              <a:rPr lang="en-US" altLang="x-none" sz="1800" b="1">
                <a:ln>
                  <a:noFill/>
                </a:ln>
                <a:effectLst/>
                <a:uLnTx/>
                <a:uFillTx/>
                <a:cs typeface="微软雅黑" panose="020B0503020204020204" charset="-122"/>
                <a:sym typeface="+mn-ea"/>
              </a:rPr>
              <a:t>传输速率</a:t>
            </a:r>
            <a:r>
              <a:rPr lang="en-US" altLang="x-none" sz="1800">
                <a:ln>
                  <a:noFill/>
                </a:ln>
                <a:effectLst/>
                <a:uLnTx/>
                <a:uFillTx/>
                <a:cs typeface="微软雅黑" panose="020B0503020204020204" charset="-122"/>
                <a:sym typeface="+mn-ea"/>
              </a:rPr>
              <a:t>、</a:t>
            </a:r>
            <a:r>
              <a:rPr lang="en-US" altLang="x-none" sz="1800" b="1">
                <a:ln>
                  <a:noFill/>
                </a:ln>
                <a:effectLst/>
                <a:uLnTx/>
                <a:uFillTx/>
                <a:cs typeface="微软雅黑" panose="020B0503020204020204" charset="-122"/>
                <a:sym typeface="+mn-ea"/>
              </a:rPr>
              <a:t>连接特性</a:t>
            </a:r>
            <a:r>
              <a:rPr lang="en-US" altLang="x-none" sz="1800">
                <a:ln>
                  <a:noFill/>
                </a:ln>
                <a:effectLst/>
                <a:uLnTx/>
                <a:uFillTx/>
                <a:cs typeface="微软雅黑" panose="020B0503020204020204" charset="-122"/>
                <a:sym typeface="+mn-ea"/>
              </a:rPr>
              <a:t>和</a:t>
            </a:r>
            <a:r>
              <a:rPr lang="en-US" altLang="x-none" sz="1800" b="1">
                <a:ln>
                  <a:noFill/>
                </a:ln>
                <a:effectLst/>
                <a:uLnTx/>
                <a:uFillTx/>
                <a:cs typeface="微软雅黑" panose="020B0503020204020204" charset="-122"/>
                <a:sym typeface="+mn-ea"/>
              </a:rPr>
              <a:t>接口的机械特性</a:t>
            </a:r>
            <a:r>
              <a:rPr lang="en-US" altLang="x-none" sz="1800">
                <a:ln>
                  <a:noFill/>
                </a:ln>
                <a:effectLst/>
                <a:uLnTx/>
                <a:uFillTx/>
                <a:cs typeface="微软雅黑" panose="020B0503020204020204" charset="-122"/>
                <a:sym typeface="+mn-ea"/>
              </a:rPr>
              <a:t>等内容。实际上是属于通信网络中的</a:t>
            </a:r>
            <a:r>
              <a:rPr lang="en-US" altLang="x-none" sz="1800" b="1">
                <a:ln>
                  <a:noFill/>
                </a:ln>
                <a:solidFill>
                  <a:srgbClr val="FF0000"/>
                </a:solidFill>
                <a:effectLst/>
                <a:uLnTx/>
                <a:uFillTx/>
                <a:cs typeface="微软雅黑" panose="020B0503020204020204" charset="-122"/>
                <a:sym typeface="+mn-ea"/>
              </a:rPr>
              <a:t>物理层</a:t>
            </a:r>
            <a:r>
              <a:rPr lang="en-US" altLang="x-none" sz="1800">
                <a:ln>
                  <a:noFill/>
                </a:ln>
                <a:effectLst/>
                <a:uLnTx/>
                <a:uFillTx/>
                <a:cs typeface="微软雅黑" panose="020B0503020204020204" charset="-122"/>
                <a:sym typeface="+mn-ea"/>
              </a:rPr>
              <a:t>（最底层）的概念，与通信协议没有直接关系。</a:t>
            </a:r>
            <a:endParaRPr kumimoji="0" lang="en-US" altLang="x-none"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23215" marR="0" lvl="0" indent="-32321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x-none" sz="1800">
                <a:ln>
                  <a:noFill/>
                </a:ln>
                <a:effectLst/>
                <a:uLnTx/>
                <a:uFillTx/>
                <a:cs typeface="微软雅黑" panose="020B0503020204020204" charset="-122"/>
                <a:sym typeface="+mn-ea"/>
              </a:rPr>
              <a:t>而通信协议，是属于通信网络中的</a:t>
            </a:r>
            <a:r>
              <a:rPr lang="en-US" altLang="x-none" sz="1800" b="1">
                <a:ln>
                  <a:noFill/>
                </a:ln>
                <a:solidFill>
                  <a:srgbClr val="FF0000"/>
                </a:solidFill>
                <a:effectLst/>
                <a:uLnTx/>
                <a:uFillTx/>
                <a:cs typeface="微软雅黑" panose="020B0503020204020204" charset="-122"/>
                <a:sym typeface="+mn-ea"/>
              </a:rPr>
              <a:t>数据链路层</a:t>
            </a:r>
            <a:r>
              <a:rPr lang="en-US" altLang="x-none" sz="1800">
                <a:ln>
                  <a:noFill/>
                </a:ln>
                <a:effectLst/>
                <a:uLnTx/>
                <a:uFillTx/>
                <a:cs typeface="微软雅黑" panose="020B0503020204020204" charset="-122"/>
                <a:sym typeface="+mn-ea"/>
              </a:rPr>
              <a:t>（上一层）的概念</a:t>
            </a:r>
            <a:r>
              <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rPr>
              <a: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.1 UART的特点</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normAutofit lnSpcReduction="20000"/>
          </a:body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mn-lt"/>
                <a:ea typeface="+mn-ea"/>
                <a:sym typeface="+mn-ea"/>
              </a:rPr>
              <a:t>传输数据不需要</a:t>
            </a:r>
            <a:r>
              <a:rPr lang="en-US" altLang="x-none" sz="1800">
                <a:ln>
                  <a:noFill/>
                </a:ln>
                <a:effectLst/>
                <a:uLnTx/>
                <a:uFillTx/>
                <a:latin typeface="+mn-lt"/>
                <a:ea typeface="+mn-ea"/>
                <a:sym typeface="+mn-ea"/>
              </a:rPr>
              <a:t>时钟</a:t>
            </a:r>
            <a:r>
              <a:rPr lang="zh-CN" altLang="en-US" sz="1800">
                <a:ln>
                  <a:noFill/>
                </a:ln>
                <a:effectLst/>
                <a:uLnTx/>
                <a:uFillTx/>
                <a:latin typeface="+mn-lt"/>
                <a:ea typeface="+mn-ea"/>
                <a:sym typeface="+mn-ea"/>
              </a:rPr>
              <a:t>，通常用</a:t>
            </a:r>
            <a:r>
              <a:rPr lang="en-US" altLang="x-none" sz="1800">
                <a:ln>
                  <a:noFill/>
                </a:ln>
                <a:effectLst/>
                <a:uLnTx/>
                <a:uFillTx/>
                <a:latin typeface="+mn-lt"/>
                <a:ea typeface="+mn-ea"/>
                <a:sym typeface="+mn-ea"/>
              </a:rPr>
              <a:t>ASCII</a:t>
            </a:r>
            <a:r>
              <a:rPr lang="zh-CN" altLang="en-US" sz="1800">
                <a:ln>
                  <a:noFill/>
                </a:ln>
                <a:effectLst/>
                <a:uLnTx/>
                <a:uFillTx/>
                <a:latin typeface="+mn-lt"/>
                <a:ea typeface="+mn-ea"/>
                <a:sym typeface="+mn-ea"/>
              </a:rPr>
              <a:t>码表示被传送的</a:t>
            </a:r>
            <a:r>
              <a:rPr lang="en-US" altLang="x-none" sz="1800">
                <a:ln>
                  <a:noFill/>
                </a:ln>
                <a:effectLst/>
                <a:uLnTx/>
                <a:uFillTx/>
                <a:latin typeface="+mn-lt"/>
                <a:ea typeface="+mn-ea"/>
                <a:sym typeface="+mn-ea"/>
              </a:rPr>
              <a:t>文本</a:t>
            </a:r>
            <a:r>
              <a:rPr lang="zh-CN" altLang="en-US" sz="1800">
                <a:ln>
                  <a:noFill/>
                </a:ln>
                <a:effectLst/>
                <a:uLnTx/>
                <a:uFillTx/>
                <a:latin typeface="+mn-lt"/>
                <a:ea typeface="+mn-ea"/>
                <a:sym typeface="+mn-ea"/>
              </a:rPr>
              <a:t>，</a:t>
            </a:r>
            <a:r>
              <a:rPr lang="en-US" altLang="x-none" sz="1800">
                <a:ln>
                  <a:noFill/>
                </a:ln>
                <a:effectLst/>
                <a:uLnTx/>
                <a:uFillTx/>
                <a:latin typeface="+mn-lt"/>
                <a:ea typeface="+mn-ea"/>
                <a:sym typeface="+mn-ea"/>
              </a:rPr>
              <a:t>ASCII是7位长</a:t>
            </a:r>
            <a:r>
              <a:rPr lang="zh-CN" altLang="en-US" sz="1800">
                <a:ln>
                  <a:noFill/>
                </a:ln>
                <a:effectLst/>
                <a:uLnTx/>
                <a:uFillTx/>
                <a:latin typeface="+mn-lt"/>
                <a:ea typeface="+mn-ea"/>
                <a:sym typeface="+mn-ea"/>
              </a:rPr>
              <a:t>，此时通常第</a:t>
            </a:r>
            <a:r>
              <a:rPr lang="en-US" altLang="zh-CN" sz="1800">
                <a:ln>
                  <a:noFill/>
                </a:ln>
                <a:effectLst/>
                <a:uLnTx/>
                <a:uFillTx/>
                <a:latin typeface="+mn-lt"/>
                <a:ea typeface="+mn-ea"/>
                <a:sym typeface="+mn-ea"/>
              </a:rPr>
              <a:t>8</a:t>
            </a:r>
            <a:r>
              <a:rPr lang="zh-CN" altLang="en-US" sz="1800">
                <a:ln>
                  <a:noFill/>
                </a:ln>
                <a:effectLst/>
                <a:uLnTx/>
                <a:uFillTx/>
                <a:latin typeface="+mn-lt"/>
                <a:ea typeface="+mn-ea"/>
                <a:sym typeface="+mn-ea"/>
              </a:rPr>
              <a:t>位用来作为</a:t>
            </a:r>
            <a:r>
              <a:rPr lang="en-US" altLang="x-none" sz="1800">
                <a:ln>
                  <a:noFill/>
                </a:ln>
                <a:effectLst/>
                <a:uLnTx/>
                <a:uFillTx/>
                <a:latin typeface="+mn-lt"/>
                <a:ea typeface="+mn-ea"/>
                <a:sym typeface="+mn-ea"/>
              </a:rPr>
              <a:t>奇偶校验</a:t>
            </a:r>
            <a:r>
              <a:rPr lang="zh-CN" altLang="en-US" sz="1800">
                <a:ln>
                  <a:noFill/>
                </a:ln>
                <a:effectLst/>
                <a:uLnTx/>
                <a:uFillTx/>
                <a:latin typeface="+mn-lt"/>
                <a:ea typeface="+mn-ea"/>
                <a:sym typeface="+mn-ea"/>
              </a:rPr>
              <a:t>。</a:t>
            </a:r>
            <a:endParaRPr kumimoji="0" lang="en-US" altLang="x-none" sz="1800" b="0" i="0" u="none" strike="noStrike" kern="1200" cap="none" spc="0" normalizeH="0" baseline="0" noProof="1">
              <a:ln>
                <a:noFill/>
              </a:ln>
              <a:solidFill>
                <a:schemeClr val="tx1"/>
              </a:solidFill>
              <a:effectLst/>
              <a:uLnTx/>
              <a:uFillTx/>
              <a:latin typeface="+mn-lt"/>
              <a:ea typeface="+mn-ea"/>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mn-lt"/>
                <a:ea typeface="+mn-ea"/>
                <a:sym typeface="+mn-ea"/>
              </a:rPr>
              <a:t>数据线每次</a:t>
            </a:r>
            <a:r>
              <a:rPr lang="en-US" altLang="x-none" sz="1800">
                <a:ln>
                  <a:noFill/>
                </a:ln>
                <a:effectLst/>
                <a:uLnTx/>
                <a:uFillTx/>
                <a:latin typeface="+mn-lt"/>
                <a:ea typeface="+mn-ea"/>
                <a:sym typeface="+mn-ea"/>
              </a:rPr>
              <a:t>传输一</a:t>
            </a:r>
            <a:r>
              <a:rPr lang="zh-CN" altLang="en-US" sz="1800">
                <a:ln>
                  <a:noFill/>
                </a:ln>
                <a:effectLst/>
                <a:uLnTx/>
                <a:uFillTx/>
                <a:latin typeface="+mn-lt"/>
                <a:ea typeface="+mn-ea"/>
                <a:sym typeface="+mn-ea"/>
              </a:rPr>
              <a:t>位数据，</a:t>
            </a:r>
            <a:r>
              <a:rPr lang="en-US" altLang="x-none" sz="1800">
                <a:ln>
                  <a:noFill/>
                </a:ln>
                <a:effectLst/>
                <a:uLnTx/>
                <a:uFillTx/>
                <a:latin typeface="+mn-lt"/>
                <a:ea typeface="+mn-ea"/>
                <a:sym typeface="+mn-ea"/>
              </a:rPr>
              <a:t>没有数据传输时</a:t>
            </a:r>
            <a:r>
              <a:rPr lang="zh-CN" altLang="en-US" sz="1800">
                <a:ln>
                  <a:noFill/>
                </a:ln>
                <a:effectLst/>
                <a:uLnTx/>
                <a:uFillTx/>
                <a:latin typeface="+mn-lt"/>
                <a:ea typeface="+mn-ea"/>
                <a:sym typeface="+mn-ea"/>
              </a:rPr>
              <a:t>，数据线保持</a:t>
            </a:r>
            <a:r>
              <a:rPr lang="en-US" altLang="x-none" sz="1800">
                <a:ln>
                  <a:noFill/>
                </a:ln>
                <a:effectLst/>
                <a:uLnTx/>
                <a:uFillTx/>
                <a:latin typeface="+mn-lt"/>
                <a:ea typeface="+mn-ea"/>
                <a:sym typeface="+mn-ea"/>
              </a:rPr>
              <a:t>高</a:t>
            </a:r>
            <a:r>
              <a:rPr lang="zh-CN" altLang="en-US" sz="1800">
                <a:ln>
                  <a:noFill/>
                </a:ln>
                <a:effectLst/>
                <a:uLnTx/>
                <a:uFillTx/>
                <a:latin typeface="+mn-lt"/>
                <a:ea typeface="+mn-ea"/>
                <a:sym typeface="+mn-ea"/>
              </a:rPr>
              <a:t>电平。</a:t>
            </a:r>
            <a:endParaRPr kumimoji="0" lang="zh-CN" altLang="en-US" sz="1800" b="0" i="0" u="none" strike="noStrike" kern="1200" cap="none" spc="0" normalizeH="0" baseline="0" noProof="1">
              <a:ln>
                <a:noFill/>
              </a:ln>
              <a:solidFill>
                <a:schemeClr val="tx1"/>
              </a:solidFill>
              <a:effectLst/>
              <a:uLnTx/>
              <a:uFillTx/>
              <a:latin typeface="+mn-lt"/>
              <a:ea typeface="+mn-ea"/>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mn-lt"/>
                <a:ea typeface="+mn-ea"/>
                <a:sym typeface="+mn-ea"/>
              </a:rPr>
              <a:t>当数据线从高电平变为低电平并维持一个数据位的传输时间时，表示开始数据传送（即起始位）。</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mn-lt"/>
                <a:ea typeface="+mn-ea"/>
                <a:sym typeface="+mn-ea"/>
              </a:rPr>
              <a:t>数据传送完毕，数据线变为高电平，并维持至少一位的时间（即结束位）</a:t>
            </a:r>
            <a:endParaRPr kumimoji="0" lang="en-US" altLang="x-none" sz="1800" b="0" i="0" u="none" strike="noStrike" kern="1200" cap="none" spc="0" normalizeH="0" baseline="0" noProof="1">
              <a:ln>
                <a:noFill/>
              </a:ln>
              <a:solidFill>
                <a:schemeClr val="tx1"/>
              </a:solidFill>
              <a:effectLst/>
              <a:uLnTx/>
              <a:uFillTx/>
              <a:latin typeface="+mn-lt"/>
              <a:ea typeface="+mn-ea"/>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mn-lt"/>
                <a:ea typeface="+mn-ea"/>
                <a:sym typeface="+mn-ea"/>
              </a:rPr>
              <a:t>在接收端，</a:t>
            </a:r>
            <a:r>
              <a:rPr lang="en-US" altLang="x-none" sz="1800">
                <a:ln>
                  <a:noFill/>
                </a:ln>
                <a:effectLst/>
                <a:uLnTx/>
                <a:uFillTx/>
                <a:latin typeface="+mn-lt"/>
                <a:ea typeface="+mn-ea"/>
                <a:sym typeface="+mn-ea"/>
              </a:rPr>
              <a:t>UART检测起始位</a:t>
            </a:r>
            <a:r>
              <a:rPr lang="zh-CN" altLang="en-US" sz="1800">
                <a:ln>
                  <a:noFill/>
                </a:ln>
                <a:effectLst/>
                <a:uLnTx/>
                <a:uFillTx/>
                <a:latin typeface="+mn-lt"/>
                <a:ea typeface="+mn-ea"/>
                <a:sym typeface="+mn-ea"/>
              </a:rPr>
              <a:t>、</a:t>
            </a:r>
            <a:r>
              <a:rPr lang="en-US" altLang="x-none" sz="1800">
                <a:ln>
                  <a:noFill/>
                </a:ln>
                <a:effectLst/>
                <a:uLnTx/>
                <a:uFillTx/>
                <a:latin typeface="+mn-lt"/>
                <a:ea typeface="+mn-ea"/>
                <a:sym typeface="+mn-ea"/>
              </a:rPr>
              <a:t>接收数据</a:t>
            </a:r>
            <a:r>
              <a:rPr lang="zh-CN" altLang="en-US" sz="1800">
                <a:ln>
                  <a:noFill/>
                </a:ln>
                <a:effectLst/>
                <a:uLnTx/>
                <a:uFillTx/>
                <a:latin typeface="+mn-lt"/>
                <a:ea typeface="+mn-ea"/>
                <a:sym typeface="+mn-ea"/>
              </a:rPr>
              <a:t>、</a:t>
            </a:r>
            <a:r>
              <a:rPr lang="en-US" altLang="x-none" sz="1800">
                <a:ln>
                  <a:noFill/>
                </a:ln>
                <a:effectLst/>
                <a:uLnTx/>
                <a:uFillTx/>
                <a:latin typeface="+mn-lt"/>
                <a:ea typeface="+mn-ea"/>
                <a:sym typeface="+mn-ea"/>
              </a:rPr>
              <a:t>并</a:t>
            </a:r>
            <a:r>
              <a:rPr lang="zh-CN" altLang="en-US" sz="1800">
                <a:ln>
                  <a:noFill/>
                </a:ln>
                <a:effectLst/>
                <a:uLnTx/>
                <a:uFillTx/>
                <a:latin typeface="+mn-lt"/>
                <a:ea typeface="+mn-ea"/>
                <a:sym typeface="+mn-ea"/>
              </a:rPr>
              <a:t>在</a:t>
            </a:r>
            <a:r>
              <a:rPr lang="en-US" altLang="x-none" sz="1800">
                <a:ln>
                  <a:noFill/>
                </a:ln>
                <a:effectLst/>
                <a:uLnTx/>
                <a:uFillTx/>
                <a:latin typeface="+mn-lt"/>
                <a:ea typeface="+mn-ea"/>
                <a:sym typeface="+mn-ea"/>
              </a:rPr>
              <a:t>检测到停止位</a:t>
            </a:r>
            <a:r>
              <a:rPr lang="zh-CN" altLang="en-US" sz="1800">
                <a:ln>
                  <a:noFill/>
                </a:ln>
                <a:effectLst/>
                <a:uLnTx/>
                <a:uFillTx/>
                <a:latin typeface="+mn-lt"/>
                <a:ea typeface="+mn-ea"/>
                <a:sym typeface="+mn-ea"/>
              </a:rPr>
              <a:t>后</a:t>
            </a:r>
            <a:r>
              <a:rPr lang="en-US" altLang="x-none" sz="1800">
                <a:ln>
                  <a:noFill/>
                </a:ln>
                <a:effectLst/>
                <a:uLnTx/>
                <a:uFillTx/>
                <a:latin typeface="+mn-lt"/>
                <a:ea typeface="+mn-ea"/>
                <a:sym typeface="+mn-ea"/>
              </a:rPr>
              <a:t>把数据</a:t>
            </a:r>
            <a:r>
              <a:rPr lang="zh-CN" altLang="en-US" sz="1800">
                <a:ln>
                  <a:noFill/>
                </a:ln>
                <a:effectLst/>
                <a:uLnTx/>
                <a:uFillTx/>
                <a:latin typeface="+mn-lt"/>
                <a:ea typeface="+mn-ea"/>
                <a:sym typeface="+mn-ea"/>
              </a:rPr>
              <a:t>从串行</a:t>
            </a:r>
            <a:r>
              <a:rPr lang="en-US" altLang="x-none" sz="1800">
                <a:ln>
                  <a:noFill/>
                </a:ln>
                <a:effectLst/>
                <a:uLnTx/>
                <a:uFillTx/>
                <a:latin typeface="+mn-lt"/>
                <a:ea typeface="+mn-ea"/>
                <a:sym typeface="+mn-ea"/>
              </a:rPr>
              <a:t>转换为并行</a:t>
            </a:r>
            <a:r>
              <a:rPr lang="zh-CN" altLang="en-US" sz="1800">
                <a:ln>
                  <a:noFill/>
                </a:ln>
                <a:effectLst/>
                <a:uLnTx/>
                <a:uFillTx/>
                <a:latin typeface="+mn-lt"/>
                <a:ea typeface="+mn-ea"/>
                <a:sym typeface="+mn-ea"/>
              </a:rPr>
              <a:t>。</a:t>
            </a:r>
            <a:endParaRPr kumimoji="0" lang="en-US" altLang="x-none" sz="1800" b="0" i="0" u="none" strike="noStrike" kern="1200" cap="none" spc="0" normalizeH="0" baseline="0" noProof="1">
              <a:ln>
                <a:noFill/>
              </a:ln>
              <a:solidFill>
                <a:schemeClr val="tx1"/>
              </a:solidFill>
              <a:effectLst/>
              <a:uLnTx/>
              <a:uFillTx/>
              <a:latin typeface="+mn-lt"/>
              <a:ea typeface="+mn-ea"/>
              <a:cs typeface="+mn-cs"/>
              <a:sym typeface="+mn-ea"/>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en-US" altLang="x-none" sz="1800">
                <a:ln>
                  <a:noFill/>
                </a:ln>
                <a:effectLst/>
                <a:uLnTx/>
                <a:uFillTx/>
                <a:latin typeface="+mn-lt"/>
                <a:ea typeface="+mn-ea"/>
                <a:sym typeface="+mn-ea"/>
              </a:rPr>
              <a:t>UART必须</a:t>
            </a:r>
            <a:r>
              <a:rPr lang="zh-CN" altLang="en-US" sz="1800">
                <a:ln>
                  <a:noFill/>
                </a:ln>
                <a:effectLst/>
                <a:uLnTx/>
                <a:uFillTx/>
                <a:latin typeface="+mn-lt"/>
                <a:ea typeface="+mn-ea"/>
                <a:sym typeface="+mn-ea"/>
              </a:rPr>
              <a:t>用</a:t>
            </a:r>
            <a:r>
              <a:rPr lang="en-US" altLang="x-none" sz="1800">
                <a:ln>
                  <a:noFill/>
                </a:ln>
                <a:effectLst/>
                <a:uLnTx/>
                <a:uFillTx/>
                <a:latin typeface="+mn-lt"/>
                <a:ea typeface="+mn-ea"/>
                <a:sym typeface="+mn-ea"/>
              </a:rPr>
              <a:t>本地时钟</a:t>
            </a:r>
            <a:r>
              <a:rPr lang="zh-CN" altLang="en-US" sz="1800">
                <a:ln>
                  <a:noFill/>
                </a:ln>
                <a:effectLst/>
                <a:uLnTx/>
                <a:uFillTx/>
                <a:latin typeface="+mn-lt"/>
                <a:ea typeface="+mn-ea"/>
                <a:sym typeface="+mn-ea"/>
              </a:rPr>
              <a:t>同步</a:t>
            </a:r>
            <a:r>
              <a:rPr lang="en-US" altLang="x-none" sz="1800">
                <a:ln>
                  <a:noFill/>
                </a:ln>
                <a:effectLst/>
                <a:uLnTx/>
                <a:uFillTx/>
                <a:latin typeface="+mn-lt"/>
                <a:ea typeface="+mn-ea"/>
                <a:sym typeface="+mn-ea"/>
              </a:rPr>
              <a:t>输入的位流</a:t>
            </a:r>
            <a:r>
              <a:rPr lang="zh-CN" altLang="en-US" sz="1800">
                <a:ln>
                  <a:noFill/>
                </a:ln>
                <a:effectLst/>
                <a:uLnTx/>
                <a:uFillTx/>
                <a:latin typeface="+mn-lt"/>
                <a:ea typeface="+mn-ea"/>
                <a:sym typeface="+mn-ea"/>
              </a:rPr>
              <a:t>。</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p:txBody>
      </p:sp>
      <p:pic>
        <p:nvPicPr>
          <p:cNvPr id="63493" name="图片 15362"/>
          <p:cNvPicPr>
            <a:picLocks noChangeAspect="1"/>
          </p:cNvPicPr>
          <p:nvPr>
            <p:custDataLst>
              <p:tags r:id="rId1"/>
            </p:custDataLst>
          </p:nvPr>
        </p:nvPicPr>
        <p:blipFill>
          <a:blip r:embed="rId2"/>
          <a:srcRect t="21204" b="9966"/>
          <a:stretch>
            <a:fillRect/>
          </a:stretch>
        </p:blipFill>
        <p:spPr>
          <a:xfrm>
            <a:off x="4787900" y="3724275"/>
            <a:ext cx="4324350" cy="100266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solidFill>
                  <a:schemeClr val="tx1"/>
                </a:solidFill>
                <a:effectLst/>
                <a:uLnTx/>
                <a:uFillTx/>
                <a:cs typeface="微软雅黑" panose="020B0503020204020204" charset="-122"/>
                <a:sym typeface="+mn-ea"/>
              </a:rPr>
              <a:t>硬件模型</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cs typeface="微软雅黑" panose="020B0503020204020204" charset="-122"/>
                <a:sym typeface="+mn-ea"/>
              </a:rPr>
              <a:t>总线接口</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zh-CN" sz="1600" smtClean="0">
                <a:ln>
                  <a:noFill/>
                </a:ln>
                <a:solidFill>
                  <a:schemeClr val="tx1"/>
                </a:solidFill>
                <a:effectLst/>
                <a:uLnTx/>
                <a:uFillTx/>
                <a:cs typeface="微软雅黑" panose="020B0503020204020204" charset="-122"/>
                <a:sym typeface="+mn-ea"/>
              </a:rPr>
              <a:t>I/O </a:t>
            </a:r>
            <a:r>
              <a:rPr lang="zh-CN" altLang="en-US" sz="1600" smtClean="0">
                <a:ln>
                  <a:noFill/>
                </a:ln>
                <a:solidFill>
                  <a:schemeClr val="tx1"/>
                </a:solidFill>
                <a:effectLst/>
                <a:uLnTx/>
                <a:uFillTx/>
                <a:cs typeface="微软雅黑" panose="020B0503020204020204" charset="-122"/>
                <a:sym typeface="+mn-ea"/>
              </a:rPr>
              <a:t>接口</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solidFill>
                  <a:schemeClr val="tx1"/>
                </a:solidFill>
                <a:effectLst/>
                <a:uLnTx/>
                <a:uFillTx/>
                <a:cs typeface="微软雅黑" panose="020B0503020204020204" charset="-122"/>
                <a:sym typeface="+mn-ea"/>
              </a:rPr>
              <a:t>软件模型</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cs typeface="微软雅黑" panose="020B0503020204020204" charset="-122"/>
                <a:sym typeface="+mn-ea"/>
              </a:rPr>
              <a:t>接收数据寄存器（RDR）</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cs typeface="微软雅黑" panose="020B0503020204020204" charset="-122"/>
                <a:sym typeface="+mn-ea"/>
              </a:rPr>
              <a:t>发送数据寄存器（TDR）</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cs typeface="微软雅黑" panose="020B0503020204020204" charset="-122"/>
                <a:sym typeface="+mn-ea"/>
              </a:rPr>
              <a:t>状态寄存器（SR）</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cs typeface="微软雅黑" panose="020B0503020204020204" charset="-122"/>
                <a:sym typeface="+mn-ea"/>
              </a:rPr>
              <a:t>控制寄存器（CR）</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64517" name="图片 2"/>
          <p:cNvPicPr>
            <a:picLocks noChangeAspect="1"/>
          </p:cNvPicPr>
          <p:nvPr>
            <p:custDataLst>
              <p:tags r:id="rId1"/>
            </p:custDataLst>
          </p:nvPr>
        </p:nvPicPr>
        <p:blipFill>
          <a:blip r:embed="rId2"/>
          <a:stretch>
            <a:fillRect/>
          </a:stretch>
        </p:blipFill>
        <p:spPr>
          <a:xfrm>
            <a:off x="3707765" y="915670"/>
            <a:ext cx="5277485" cy="2730500"/>
          </a:xfrm>
          <a:prstGeom prst="rect">
            <a:avLst/>
          </a:prstGeom>
          <a:solidFill>
            <a:schemeClr val="bg1"/>
          </a:solid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利用</a:t>
            </a:r>
            <a:r>
              <a:rPr lang="en-US" altLang="zh-CN" sz="1800">
                <a:ln>
                  <a:noFill/>
                </a:ln>
                <a:effectLst/>
                <a:uLnTx/>
                <a:uFillTx/>
                <a:cs typeface="微软雅黑" panose="020B0503020204020204" charset="-122"/>
                <a:sym typeface="+mn-ea"/>
              </a:rPr>
              <a:t>GPIO</a:t>
            </a:r>
            <a:r>
              <a:rPr lang="zh-CN" altLang="en-US" sz="1800">
                <a:ln>
                  <a:noFill/>
                </a:ln>
                <a:effectLst/>
                <a:uLnTx/>
                <a:uFillTx/>
                <a:cs typeface="微软雅黑" panose="020B0503020204020204" charset="-122"/>
                <a:sym typeface="+mn-ea"/>
              </a:rPr>
              <a:t>模块实现</a:t>
            </a:r>
            <a:r>
              <a:rPr lang="en-US" altLang="zh-CN" sz="1800">
                <a:ln>
                  <a:noFill/>
                </a:ln>
                <a:effectLst/>
                <a:uLnTx/>
                <a:uFillTx/>
                <a:cs typeface="微软雅黑" panose="020B0503020204020204" charset="-122"/>
                <a:sym typeface="+mn-ea"/>
              </a:rPr>
              <a:t>UART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cs typeface="微软雅黑" panose="020B0503020204020204" charset="-122"/>
                <a:sym typeface="+mn-ea"/>
              </a:rPr>
              <a:t>定时模块作为波特率的基准（循环或者是中断方式实现）</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cs typeface="微软雅黑" panose="020B0503020204020204" charset="-122"/>
                <a:sym typeface="+mn-ea"/>
              </a:rPr>
              <a:t>定时时间是波特率周期的一半，每次定时到时进行</a:t>
            </a:r>
            <a:r>
              <a:rPr lang="en-US" altLang="zh-CN" sz="1600">
                <a:ln>
                  <a:noFill/>
                </a:ln>
                <a:solidFill>
                  <a:schemeClr val="tx1"/>
                </a:solidFill>
                <a:effectLst/>
                <a:uLnTx/>
                <a:uFillTx/>
                <a:cs typeface="微软雅黑" panose="020B0503020204020204" charset="-122"/>
                <a:sym typeface="+mn-ea"/>
              </a:rPr>
              <a:t>GPIO</a:t>
            </a:r>
            <a:r>
              <a:rPr lang="zh-CN" altLang="en-US" sz="1600">
                <a:ln>
                  <a:noFill/>
                </a:ln>
                <a:solidFill>
                  <a:schemeClr val="tx1"/>
                </a:solidFill>
                <a:effectLst/>
                <a:uLnTx/>
                <a:uFillTx/>
                <a:cs typeface="微软雅黑" panose="020B0503020204020204" charset="-122"/>
                <a:sym typeface="+mn-ea"/>
              </a:rPr>
              <a:t>的读写，并判断起始和结束，实现</a:t>
            </a:r>
            <a:r>
              <a:rPr lang="en-US" altLang="zh-CN" sz="1600">
                <a:ln>
                  <a:noFill/>
                </a:ln>
                <a:solidFill>
                  <a:schemeClr val="tx1"/>
                </a:solidFill>
                <a:effectLst/>
                <a:uLnTx/>
                <a:uFillTx/>
                <a:cs typeface="微软雅黑" panose="020B0503020204020204" charset="-122"/>
                <a:sym typeface="+mn-ea"/>
              </a:rPr>
              <a:t>UART</a:t>
            </a:r>
            <a:r>
              <a:rPr lang="zh-CN" altLang="en-US" sz="1600">
                <a:ln>
                  <a:noFill/>
                </a:ln>
                <a:solidFill>
                  <a:schemeClr val="tx1"/>
                </a:solidFill>
                <a:effectLst/>
                <a:uLnTx/>
                <a:uFillTx/>
                <a:cs typeface="微软雅黑" panose="020B0503020204020204" charset="-122"/>
                <a:sym typeface="+mn-ea"/>
              </a:rPr>
              <a:t>的发送和接收。</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65541" name="图片 4"/>
          <p:cNvPicPr>
            <a:picLocks noChangeAspect="1"/>
          </p:cNvPicPr>
          <p:nvPr>
            <p:custDataLst>
              <p:tags r:id="rId1"/>
            </p:custDataLst>
          </p:nvPr>
        </p:nvPicPr>
        <p:blipFill>
          <a:blip r:embed="rId2"/>
          <a:stretch>
            <a:fillRect/>
          </a:stretch>
        </p:blipFill>
        <p:spPr>
          <a:xfrm>
            <a:off x="1331595" y="2499995"/>
            <a:ext cx="2633663" cy="2130425"/>
          </a:xfrm>
          <a:prstGeom prst="rect">
            <a:avLst/>
          </a:prstGeom>
          <a:noFill/>
          <a:ln w="9525">
            <a:noFill/>
          </a:ln>
        </p:spPr>
      </p:pic>
      <p:pic>
        <p:nvPicPr>
          <p:cNvPr id="65542" name="图片 2"/>
          <p:cNvPicPr>
            <a:picLocks noChangeAspect="1"/>
          </p:cNvPicPr>
          <p:nvPr>
            <p:custDataLst>
              <p:tags r:id="rId3"/>
            </p:custDataLst>
          </p:nvPr>
        </p:nvPicPr>
        <p:blipFill>
          <a:blip r:embed="rId4"/>
          <a:stretch>
            <a:fillRect/>
          </a:stretch>
        </p:blipFill>
        <p:spPr>
          <a:xfrm>
            <a:off x="4184650" y="3200718"/>
            <a:ext cx="3987800" cy="728662"/>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zh-CN" sz="1800">
                <a:ln>
                  <a:noFill/>
                </a:ln>
                <a:solidFill>
                  <a:schemeClr val="tx1"/>
                </a:solidFill>
                <a:effectLst/>
                <a:uLnTx/>
                <a:uFillTx/>
                <a:cs typeface="微软雅黑" panose="020B0503020204020204" charset="-122"/>
                <a:sym typeface="+mn-ea"/>
              </a:rPr>
              <a:t>Verilog</a:t>
            </a:r>
            <a:r>
              <a:rPr lang="zh-CN" altLang="en-US" sz="1800">
                <a:ln>
                  <a:noFill/>
                </a:ln>
                <a:solidFill>
                  <a:schemeClr val="tx1"/>
                </a:solidFill>
                <a:effectLst/>
                <a:uLnTx/>
                <a:uFillTx/>
                <a:cs typeface="微软雅黑" panose="020B0503020204020204" charset="-122"/>
                <a:sym typeface="+mn-ea"/>
              </a:rPr>
              <a:t>设计实现</a:t>
            </a:r>
            <a:r>
              <a:rPr lang="en-US" altLang="zh-CN" sz="1800">
                <a:ln>
                  <a:noFill/>
                </a:ln>
                <a:solidFill>
                  <a:schemeClr val="tx1"/>
                </a:solidFill>
                <a:effectLst/>
                <a:uLnTx/>
                <a:uFillTx/>
                <a:cs typeface="微软雅黑" panose="020B0503020204020204" charset="-122"/>
                <a:sym typeface="+mn-ea"/>
              </a:rPr>
              <a:t>UART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x-none" sz="1600">
                <a:ln>
                  <a:noFill/>
                </a:ln>
                <a:solidFill>
                  <a:schemeClr val="tx1"/>
                </a:solidFill>
                <a:effectLst/>
                <a:uLnTx/>
                <a:uFillTx/>
                <a:cs typeface="微软雅黑" panose="020B0503020204020204" charset="-122"/>
                <a:sym typeface="+mn-ea"/>
              </a:rPr>
              <a:t>TDR : </a:t>
            </a:r>
            <a:r>
              <a:rPr lang="zh-CN" altLang="en-US" sz="1600">
                <a:ln>
                  <a:noFill/>
                </a:ln>
                <a:solidFill>
                  <a:schemeClr val="tx1"/>
                </a:solidFill>
                <a:effectLst/>
                <a:uLnTx/>
                <a:uFillTx/>
                <a:cs typeface="微软雅黑" panose="020B0503020204020204" charset="-122"/>
                <a:sym typeface="+mn-ea"/>
              </a:rPr>
              <a:t>发送数据寄存器</a:t>
            </a:r>
            <a:endParaRPr lang="zh-CN" altLang="en-US" sz="1600">
              <a:ln>
                <a:noFill/>
              </a:ln>
              <a:solidFill>
                <a:schemeClr val="tx1"/>
              </a:solidFill>
              <a:effectLst/>
              <a:uLnTx/>
              <a:uFillTx/>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x-none" sz="1600">
                <a:ln>
                  <a:noFill/>
                </a:ln>
                <a:solidFill>
                  <a:schemeClr val="tx1"/>
                </a:solidFill>
                <a:effectLst/>
                <a:uLnTx/>
                <a:uFillTx/>
                <a:cs typeface="微软雅黑" panose="020B0503020204020204" charset="-122"/>
                <a:sym typeface="+mn-ea"/>
              </a:rPr>
              <a:t>TSR : </a:t>
            </a:r>
            <a:r>
              <a:rPr lang="zh-CN" altLang="en-US" sz="1600">
                <a:ln>
                  <a:noFill/>
                </a:ln>
                <a:solidFill>
                  <a:schemeClr val="tx1"/>
                </a:solidFill>
                <a:effectLst/>
                <a:uLnTx/>
                <a:uFillTx/>
                <a:cs typeface="微软雅黑" panose="020B0503020204020204" charset="-122"/>
                <a:sym typeface="+mn-ea"/>
              </a:rPr>
              <a:t>数据发送移位寄存器</a:t>
            </a:r>
            <a:endParaRPr kumimoji="0" lang="en-US" altLang="x-none" sz="1600" b="0" i="0" u="none" strike="noStrike" kern="1200" cap="none" spc="0" normalizeH="0" baseline="0" noProof="1">
              <a:ln>
                <a:noFill/>
              </a:ln>
              <a:solidFill>
                <a:schemeClr val="tx1"/>
              </a:solidFill>
              <a:effectLst/>
              <a:uLnTx/>
              <a:uFillTx/>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x-none" sz="1600">
                <a:ln>
                  <a:noFill/>
                </a:ln>
                <a:solidFill>
                  <a:schemeClr val="tx1"/>
                </a:solidFill>
                <a:effectLst/>
                <a:uLnTx/>
                <a:uFillTx/>
                <a:cs typeface="微软雅黑" panose="020B0503020204020204" charset="-122"/>
                <a:sym typeface="+mn-ea"/>
              </a:rPr>
              <a:t>RDR : </a:t>
            </a:r>
            <a:r>
              <a:rPr lang="zh-CN" altLang="en-US" sz="1600">
                <a:ln>
                  <a:noFill/>
                </a:ln>
                <a:solidFill>
                  <a:schemeClr val="tx1"/>
                </a:solidFill>
                <a:effectLst/>
                <a:uLnTx/>
                <a:uFillTx/>
                <a:cs typeface="微软雅黑" panose="020B0503020204020204" charset="-122"/>
                <a:sym typeface="+mn-ea"/>
              </a:rPr>
              <a:t>接收数据寄存器</a:t>
            </a:r>
            <a:endParaRPr lang="zh-CN" altLang="en-US" sz="1600">
              <a:ln>
                <a:noFill/>
              </a:ln>
              <a:solidFill>
                <a:schemeClr val="tx1"/>
              </a:solidFill>
              <a:effectLst/>
              <a:uLnTx/>
              <a:uFillTx/>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x-none" sz="1600">
                <a:ln>
                  <a:noFill/>
                </a:ln>
                <a:solidFill>
                  <a:schemeClr val="tx1"/>
                </a:solidFill>
                <a:effectLst/>
                <a:uLnTx/>
                <a:uFillTx/>
                <a:cs typeface="微软雅黑" panose="020B0503020204020204" charset="-122"/>
                <a:sym typeface="+mn-ea"/>
              </a:rPr>
              <a:t>RSR : </a:t>
            </a:r>
            <a:r>
              <a:rPr lang="zh-CN" altLang="en-US" sz="1600">
                <a:ln>
                  <a:noFill/>
                </a:ln>
                <a:solidFill>
                  <a:schemeClr val="tx1"/>
                </a:solidFill>
                <a:effectLst/>
                <a:uLnTx/>
                <a:uFillTx/>
                <a:cs typeface="微软雅黑" panose="020B0503020204020204" charset="-122"/>
                <a:sym typeface="+mn-ea"/>
              </a:rPr>
              <a:t>数据接收移位寄存器</a:t>
            </a:r>
            <a:endParaRPr kumimoji="0" lang="en-US" altLang="x-none" sz="1600" b="0" i="0" u="none" strike="noStrike" kern="1200" cap="none" spc="0" normalizeH="0" baseline="0" noProof="1">
              <a:ln>
                <a:noFill/>
              </a:ln>
              <a:solidFill>
                <a:schemeClr val="tx1"/>
              </a:solidFill>
              <a:effectLst/>
              <a:uLnTx/>
              <a:uFillTx/>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x-none" sz="1600">
                <a:ln>
                  <a:noFill/>
                </a:ln>
                <a:solidFill>
                  <a:schemeClr val="tx1"/>
                </a:solidFill>
                <a:effectLst/>
                <a:uLnTx/>
                <a:uFillTx/>
                <a:cs typeface="微软雅黑" panose="020B0503020204020204" charset="-122"/>
                <a:sym typeface="+mn-ea"/>
              </a:rPr>
              <a:t>SCCR : </a:t>
            </a:r>
            <a:r>
              <a:rPr lang="zh-CN" altLang="en-US" sz="1600">
                <a:ln>
                  <a:noFill/>
                </a:ln>
                <a:solidFill>
                  <a:schemeClr val="tx1"/>
                </a:solidFill>
                <a:effectLst/>
                <a:uLnTx/>
                <a:uFillTx/>
                <a:cs typeface="微软雅黑" panose="020B0503020204020204" charset="-122"/>
                <a:sym typeface="+mn-ea"/>
              </a:rPr>
              <a:t>串行通信控制寄存器</a:t>
            </a:r>
            <a:endParaRPr kumimoji="0" lang="en-US" altLang="x-none" sz="1600" b="0" i="0" u="none" strike="noStrike" kern="1200" cap="none" spc="0" normalizeH="0" baseline="0" noProof="1">
              <a:ln>
                <a:noFill/>
              </a:ln>
              <a:solidFill>
                <a:schemeClr val="tx1"/>
              </a:solidFill>
              <a:effectLst/>
              <a:uLnTx/>
              <a:uFillTx/>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x-none" sz="1600">
                <a:ln>
                  <a:noFill/>
                </a:ln>
                <a:solidFill>
                  <a:schemeClr val="tx1"/>
                </a:solidFill>
                <a:effectLst/>
                <a:uLnTx/>
                <a:uFillTx/>
                <a:cs typeface="微软雅黑" panose="020B0503020204020204" charset="-122"/>
                <a:sym typeface="+mn-ea"/>
              </a:rPr>
              <a:t>SCSR : </a:t>
            </a:r>
            <a:r>
              <a:rPr lang="zh-CN" altLang="en-US" sz="1600">
                <a:ln>
                  <a:noFill/>
                </a:ln>
                <a:solidFill>
                  <a:schemeClr val="tx1"/>
                </a:solidFill>
                <a:effectLst/>
                <a:uLnTx/>
                <a:uFillTx/>
                <a:cs typeface="微软雅黑" panose="020B0503020204020204" charset="-122"/>
                <a:sym typeface="+mn-ea"/>
              </a:rPr>
              <a:t>串行通信状态寄存器</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66565" name="图片 17410"/>
          <p:cNvPicPr>
            <a:picLocks noChangeAspect="1"/>
          </p:cNvPicPr>
          <p:nvPr>
            <p:custDataLst>
              <p:tags r:id="rId1"/>
            </p:custDataLst>
          </p:nvPr>
        </p:nvPicPr>
        <p:blipFill>
          <a:blip r:embed="rId2"/>
          <a:srcRect t="4211" b="7635"/>
          <a:stretch>
            <a:fillRect/>
          </a:stretch>
        </p:blipFill>
        <p:spPr>
          <a:xfrm>
            <a:off x="3923665" y="2931795"/>
            <a:ext cx="5034280" cy="1871980"/>
          </a:xfrm>
          <a:prstGeom prst="rect">
            <a:avLst/>
          </a:prstGeom>
          <a:noFill/>
          <a:ln w="9525">
            <a:noFill/>
          </a:ln>
        </p:spPr>
      </p:pic>
      <p:pic>
        <p:nvPicPr>
          <p:cNvPr id="64517" name="图片 2"/>
          <p:cNvPicPr>
            <a:picLocks noChangeAspect="1"/>
          </p:cNvPicPr>
          <p:nvPr>
            <p:custDataLst>
              <p:tags r:id="rId3"/>
            </p:custDataLst>
          </p:nvPr>
        </p:nvPicPr>
        <p:blipFill>
          <a:blip r:embed="rId4"/>
          <a:stretch>
            <a:fillRect/>
          </a:stretch>
        </p:blipFill>
        <p:spPr>
          <a:xfrm>
            <a:off x="3923665" y="915670"/>
            <a:ext cx="3744595" cy="1937385"/>
          </a:xfrm>
          <a:prstGeom prst="rect">
            <a:avLst/>
          </a:prstGeom>
          <a:solidFill>
            <a:schemeClr val="bg1"/>
          </a:solid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zh-CN" sz="1800">
                <a:ln>
                  <a:noFill/>
                </a:ln>
                <a:solidFill>
                  <a:schemeClr val="tx1"/>
                </a:solidFill>
                <a:effectLst/>
                <a:uLnTx/>
                <a:uFillTx/>
                <a:cs typeface="微软雅黑" panose="020B0503020204020204" charset="-122"/>
                <a:sym typeface="+mn-ea"/>
              </a:rPr>
              <a:t>Verilog</a:t>
            </a:r>
            <a:r>
              <a:rPr lang="zh-CN" altLang="en-US" sz="1800">
                <a:ln>
                  <a:noFill/>
                </a:ln>
                <a:solidFill>
                  <a:schemeClr val="tx1"/>
                </a:solidFill>
                <a:effectLst/>
                <a:uLnTx/>
                <a:uFillTx/>
                <a:cs typeface="微软雅黑" panose="020B0503020204020204" charset="-122"/>
                <a:sym typeface="+mn-ea"/>
              </a:rPr>
              <a:t>设计实现</a:t>
            </a:r>
            <a:r>
              <a:rPr lang="en-US" altLang="zh-CN" sz="1800">
                <a:ln>
                  <a:noFill/>
                </a:ln>
                <a:solidFill>
                  <a:schemeClr val="tx1"/>
                </a:solidFill>
                <a:effectLst/>
                <a:uLnTx/>
                <a:uFillTx/>
                <a:cs typeface="微软雅黑" panose="020B0503020204020204" charset="-122"/>
                <a:sym typeface="+mn-ea"/>
              </a:rPr>
              <a:t>UART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x-none" sz="1600">
                <a:ln>
                  <a:noFill/>
                </a:ln>
                <a:solidFill>
                  <a:schemeClr val="tx1"/>
                </a:solidFill>
                <a:effectLst/>
                <a:uLnTx/>
                <a:uFillTx/>
                <a:latin typeface="宋体" panose="02010600030101010101" pitchFamily="2" charset="-122"/>
                <a:ea typeface="+mn-ea"/>
                <a:sym typeface="+mn-ea"/>
              </a:rPr>
              <a:t>波特率发生器</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67589" name="图片 5"/>
          <p:cNvPicPr>
            <a:picLocks noChangeAspect="1"/>
          </p:cNvPicPr>
          <p:nvPr/>
        </p:nvPicPr>
        <p:blipFill>
          <a:blip r:embed="rId1"/>
          <a:stretch>
            <a:fillRect/>
          </a:stretch>
        </p:blipFill>
        <p:spPr>
          <a:xfrm>
            <a:off x="1387475" y="1635760"/>
            <a:ext cx="6487795" cy="3255010"/>
          </a:xfrm>
          <a:prstGeom prst="rect">
            <a:avLst/>
          </a:prstGeom>
          <a:noFill/>
          <a:ln w="9525">
            <a:noFill/>
          </a:ln>
        </p:spPr>
      </p:pic>
      <p:pic>
        <p:nvPicPr>
          <p:cNvPr id="67590" name="图片 5"/>
          <p:cNvPicPr>
            <a:picLocks noChangeAspect="1"/>
          </p:cNvPicPr>
          <p:nvPr/>
        </p:nvPicPr>
        <p:blipFill>
          <a:blip r:embed="rId2"/>
          <a:stretch>
            <a:fillRect/>
          </a:stretch>
        </p:blipFill>
        <p:spPr>
          <a:xfrm>
            <a:off x="3851910" y="915670"/>
            <a:ext cx="4025900" cy="11303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90"/>
                                        </p:tgtEl>
                                        <p:attrNameLst>
                                          <p:attrName>style.visibility</p:attrName>
                                        </p:attrNameLst>
                                      </p:cBhvr>
                                      <p:to>
                                        <p:strVal val="visible"/>
                                      </p:to>
                                    </p:set>
                                    <p:anim calcmode="lin" valueType="num">
                                      <p:cBhvr additive="base">
                                        <p:cTn id="7" dur="500" fill="hold"/>
                                        <p:tgtEl>
                                          <p:spTgt spid="67590"/>
                                        </p:tgtEl>
                                        <p:attrNameLst>
                                          <p:attrName>ppt_x</p:attrName>
                                        </p:attrNameLst>
                                      </p:cBhvr>
                                      <p:tavLst>
                                        <p:tav tm="0">
                                          <p:val>
                                            <p:strVal val="#ppt_x"/>
                                          </p:val>
                                        </p:tav>
                                        <p:tav tm="100000">
                                          <p:val>
                                            <p:strVal val="#ppt_x"/>
                                          </p:val>
                                        </p:tav>
                                      </p:tavLst>
                                    </p:anim>
                                    <p:anim calcmode="lin" valueType="num">
                                      <p:cBhvr additive="base">
                                        <p:cTn id="8" dur="500" fill="hold"/>
                                        <p:tgtEl>
                                          <p:spTgt spid="675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9"/>
                                        </p:tgtEl>
                                        <p:attrNameLst>
                                          <p:attrName>style.visibility</p:attrName>
                                        </p:attrNameLst>
                                      </p:cBhvr>
                                      <p:to>
                                        <p:strVal val="visible"/>
                                      </p:to>
                                    </p:set>
                                    <p:anim calcmode="lin" valueType="num">
                                      <p:cBhvr additive="base">
                                        <p:cTn id="13" dur="500" fill="hold"/>
                                        <p:tgtEl>
                                          <p:spTgt spid="67589"/>
                                        </p:tgtEl>
                                        <p:attrNameLst>
                                          <p:attrName>ppt_x</p:attrName>
                                        </p:attrNameLst>
                                      </p:cBhvr>
                                      <p:tavLst>
                                        <p:tav tm="0">
                                          <p:val>
                                            <p:strVal val="#ppt_x"/>
                                          </p:val>
                                        </p:tav>
                                        <p:tav tm="100000">
                                          <p:val>
                                            <p:strVal val="#ppt_x"/>
                                          </p:val>
                                        </p:tav>
                                      </p:tavLst>
                                    </p:anim>
                                    <p:anim calcmode="lin" valueType="num">
                                      <p:cBhvr additive="base">
                                        <p:cTn id="14"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zh-CN" sz="1800">
                <a:ln>
                  <a:noFill/>
                </a:ln>
                <a:solidFill>
                  <a:schemeClr val="tx1"/>
                </a:solidFill>
                <a:effectLst/>
                <a:uLnTx/>
                <a:uFillTx/>
                <a:cs typeface="微软雅黑" panose="020B0503020204020204" charset="-122"/>
                <a:sym typeface="+mn-ea"/>
              </a:rPr>
              <a:t>Verilog</a:t>
            </a:r>
            <a:r>
              <a:rPr lang="zh-CN" altLang="en-US" sz="1800">
                <a:ln>
                  <a:noFill/>
                </a:ln>
                <a:solidFill>
                  <a:schemeClr val="tx1"/>
                </a:solidFill>
                <a:effectLst/>
                <a:uLnTx/>
                <a:uFillTx/>
                <a:cs typeface="微软雅黑" panose="020B0503020204020204" charset="-122"/>
                <a:sym typeface="+mn-ea"/>
              </a:rPr>
              <a:t>设计实现</a:t>
            </a:r>
            <a:r>
              <a:rPr lang="en-US" altLang="zh-CN" sz="1800">
                <a:ln>
                  <a:noFill/>
                </a:ln>
                <a:solidFill>
                  <a:schemeClr val="tx1"/>
                </a:solidFill>
                <a:effectLst/>
                <a:uLnTx/>
                <a:uFillTx/>
                <a:cs typeface="微软雅黑" panose="020B0503020204020204" charset="-122"/>
                <a:sym typeface="+mn-ea"/>
              </a:rPr>
              <a:t>UART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发送模块</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68613" name="图片 2"/>
          <p:cNvPicPr>
            <a:picLocks noChangeAspect="1"/>
          </p:cNvPicPr>
          <p:nvPr>
            <p:custDataLst>
              <p:tags r:id="rId1"/>
            </p:custDataLst>
          </p:nvPr>
        </p:nvPicPr>
        <p:blipFill>
          <a:blip r:embed="rId2"/>
          <a:stretch>
            <a:fillRect/>
          </a:stretch>
        </p:blipFill>
        <p:spPr>
          <a:xfrm>
            <a:off x="1259523" y="1635443"/>
            <a:ext cx="3338512" cy="3330575"/>
          </a:xfrm>
          <a:prstGeom prst="rect">
            <a:avLst/>
          </a:prstGeom>
          <a:noFill/>
          <a:ln w="9525">
            <a:noFill/>
          </a:ln>
        </p:spPr>
      </p:pic>
      <p:pic>
        <p:nvPicPr>
          <p:cNvPr id="68614" name="图片 3"/>
          <p:cNvPicPr>
            <a:picLocks noChangeAspect="1"/>
          </p:cNvPicPr>
          <p:nvPr>
            <p:custDataLst>
              <p:tags r:id="rId3"/>
            </p:custDataLst>
          </p:nvPr>
        </p:nvPicPr>
        <p:blipFill>
          <a:blip r:embed="rId4"/>
          <a:stretch>
            <a:fillRect/>
          </a:stretch>
        </p:blipFill>
        <p:spPr>
          <a:xfrm>
            <a:off x="4859655" y="0"/>
            <a:ext cx="2226945" cy="2750185"/>
          </a:xfrm>
          <a:prstGeom prst="rect">
            <a:avLst/>
          </a:prstGeom>
          <a:noFill/>
          <a:ln w="9525">
            <a:noFill/>
          </a:ln>
        </p:spPr>
      </p:pic>
      <p:pic>
        <p:nvPicPr>
          <p:cNvPr id="69637" name="图片 4"/>
          <p:cNvPicPr>
            <a:picLocks noChangeAspect="1"/>
          </p:cNvPicPr>
          <p:nvPr>
            <p:custDataLst>
              <p:tags r:id="rId5"/>
            </p:custDataLst>
          </p:nvPr>
        </p:nvPicPr>
        <p:blipFill>
          <a:blip r:embed="rId6"/>
          <a:stretch>
            <a:fillRect/>
          </a:stretch>
        </p:blipFill>
        <p:spPr>
          <a:xfrm>
            <a:off x="4859655" y="2787650"/>
            <a:ext cx="2595880" cy="221424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additive="base">
                                        <p:cTn id="7" dur="500" fill="hold"/>
                                        <p:tgtEl>
                                          <p:spTgt spid="68613"/>
                                        </p:tgtEl>
                                        <p:attrNameLst>
                                          <p:attrName>ppt_x</p:attrName>
                                        </p:attrNameLst>
                                      </p:cBhvr>
                                      <p:tavLst>
                                        <p:tav tm="0">
                                          <p:val>
                                            <p:strVal val="#ppt_x"/>
                                          </p:val>
                                        </p:tav>
                                        <p:tav tm="100000">
                                          <p:val>
                                            <p:strVal val="#ppt_x"/>
                                          </p:val>
                                        </p:tav>
                                      </p:tavLst>
                                    </p:anim>
                                    <p:anim calcmode="lin" valueType="num">
                                      <p:cBhvr additive="base">
                                        <p:cTn id="8"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4"/>
                                        </p:tgtEl>
                                        <p:attrNameLst>
                                          <p:attrName>style.visibility</p:attrName>
                                        </p:attrNameLst>
                                      </p:cBhvr>
                                      <p:to>
                                        <p:strVal val="visible"/>
                                      </p:to>
                                    </p:set>
                                    <p:anim calcmode="lin" valueType="num">
                                      <p:cBhvr additive="base">
                                        <p:cTn id="13" dur="500" fill="hold"/>
                                        <p:tgtEl>
                                          <p:spTgt spid="68614"/>
                                        </p:tgtEl>
                                        <p:attrNameLst>
                                          <p:attrName>ppt_x</p:attrName>
                                        </p:attrNameLst>
                                      </p:cBhvr>
                                      <p:tavLst>
                                        <p:tav tm="0">
                                          <p:val>
                                            <p:strVal val="#ppt_x"/>
                                          </p:val>
                                        </p:tav>
                                        <p:tav tm="100000">
                                          <p:val>
                                            <p:strVal val="#ppt_x"/>
                                          </p:val>
                                        </p:tav>
                                      </p:tavLst>
                                    </p:anim>
                                    <p:anim calcmode="lin" valueType="num">
                                      <p:cBhvr additive="base">
                                        <p:cTn id="14"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637"/>
                                        </p:tgtEl>
                                        <p:attrNameLst>
                                          <p:attrName>style.visibility</p:attrName>
                                        </p:attrNameLst>
                                      </p:cBhvr>
                                      <p:to>
                                        <p:strVal val="visible"/>
                                      </p:to>
                                    </p:set>
                                    <p:anim calcmode="lin" valueType="num">
                                      <p:cBhvr additive="base">
                                        <p:cTn id="19" dur="500" fill="hold"/>
                                        <p:tgtEl>
                                          <p:spTgt spid="69637"/>
                                        </p:tgtEl>
                                        <p:attrNameLst>
                                          <p:attrName>ppt_x</p:attrName>
                                        </p:attrNameLst>
                                      </p:cBhvr>
                                      <p:tavLst>
                                        <p:tav tm="0">
                                          <p:val>
                                            <p:strVal val="#ppt_x"/>
                                          </p:val>
                                        </p:tav>
                                        <p:tav tm="100000">
                                          <p:val>
                                            <p:strVal val="#ppt_x"/>
                                          </p:val>
                                        </p:tav>
                                      </p:tavLst>
                                    </p:anim>
                                    <p:anim calcmode="lin" valueType="num">
                                      <p:cBhvr additive="base">
                                        <p:cTn id="20" dur="500" fill="hold"/>
                                        <p:tgtEl>
                                          <p:spTgt spid="69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zh-CN" sz="1800">
                <a:ln>
                  <a:noFill/>
                </a:ln>
                <a:solidFill>
                  <a:schemeClr val="tx1"/>
                </a:solidFill>
                <a:effectLst/>
                <a:uLnTx/>
                <a:uFillTx/>
                <a:cs typeface="微软雅黑" panose="020B0503020204020204" charset="-122"/>
                <a:sym typeface="+mn-ea"/>
              </a:rPr>
              <a:t>Verilog</a:t>
            </a:r>
            <a:r>
              <a:rPr lang="zh-CN" altLang="en-US" sz="1800">
                <a:ln>
                  <a:noFill/>
                </a:ln>
                <a:solidFill>
                  <a:schemeClr val="tx1"/>
                </a:solidFill>
                <a:effectLst/>
                <a:uLnTx/>
                <a:uFillTx/>
                <a:cs typeface="微软雅黑" panose="020B0503020204020204" charset="-122"/>
                <a:sym typeface="+mn-ea"/>
              </a:rPr>
              <a:t>设计实现</a:t>
            </a:r>
            <a:r>
              <a:rPr lang="en-US" altLang="zh-CN" sz="1800">
                <a:ln>
                  <a:noFill/>
                </a:ln>
                <a:solidFill>
                  <a:schemeClr val="tx1"/>
                </a:solidFill>
                <a:effectLst/>
                <a:uLnTx/>
                <a:uFillTx/>
                <a:cs typeface="微软雅黑" panose="020B0503020204020204" charset="-122"/>
                <a:sym typeface="+mn-ea"/>
              </a:rPr>
              <a:t>UART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接收模块</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70661" name="图片 2"/>
          <p:cNvPicPr>
            <a:picLocks noChangeAspect="1"/>
          </p:cNvPicPr>
          <p:nvPr/>
        </p:nvPicPr>
        <p:blipFill>
          <a:blip r:embed="rId1"/>
          <a:stretch>
            <a:fillRect/>
          </a:stretch>
        </p:blipFill>
        <p:spPr>
          <a:xfrm>
            <a:off x="611505" y="1564005"/>
            <a:ext cx="4030345" cy="3374390"/>
          </a:xfrm>
          <a:prstGeom prst="rect">
            <a:avLst/>
          </a:prstGeom>
          <a:noFill/>
          <a:ln w="9525">
            <a:noFill/>
          </a:ln>
        </p:spPr>
      </p:pic>
      <p:pic>
        <p:nvPicPr>
          <p:cNvPr id="70662" name="图片 3"/>
          <p:cNvPicPr>
            <a:picLocks noChangeAspect="1"/>
          </p:cNvPicPr>
          <p:nvPr/>
        </p:nvPicPr>
        <p:blipFill>
          <a:blip r:embed="rId2"/>
          <a:stretch>
            <a:fillRect/>
          </a:stretch>
        </p:blipFill>
        <p:spPr>
          <a:xfrm>
            <a:off x="4859655" y="-3175"/>
            <a:ext cx="2715260" cy="3004820"/>
          </a:xfrm>
          <a:prstGeom prst="rect">
            <a:avLst/>
          </a:prstGeom>
          <a:noFill/>
          <a:ln w="9525">
            <a:noFill/>
          </a:ln>
        </p:spPr>
      </p:pic>
      <p:pic>
        <p:nvPicPr>
          <p:cNvPr id="71685" name="图片 2"/>
          <p:cNvPicPr>
            <a:picLocks noChangeAspect="1"/>
          </p:cNvPicPr>
          <p:nvPr/>
        </p:nvPicPr>
        <p:blipFill>
          <a:blip r:embed="rId3"/>
          <a:stretch>
            <a:fillRect/>
          </a:stretch>
        </p:blipFill>
        <p:spPr>
          <a:xfrm>
            <a:off x="4859655" y="3004185"/>
            <a:ext cx="2715260" cy="201358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ppt_x"/>
                                          </p:val>
                                        </p:tav>
                                        <p:tav tm="100000">
                                          <p:val>
                                            <p:strVal val="#ppt_x"/>
                                          </p:val>
                                        </p:tav>
                                      </p:tavLst>
                                    </p:anim>
                                    <p:anim calcmode="lin" valueType="num">
                                      <p:cBhvr additive="base">
                                        <p:cTn id="8" dur="500" fill="hold"/>
                                        <p:tgtEl>
                                          <p:spTgt spid="706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62"/>
                                        </p:tgtEl>
                                        <p:attrNameLst>
                                          <p:attrName>style.visibility</p:attrName>
                                        </p:attrNameLst>
                                      </p:cBhvr>
                                      <p:to>
                                        <p:strVal val="visible"/>
                                      </p:to>
                                    </p:set>
                                    <p:anim calcmode="lin" valueType="num">
                                      <p:cBhvr additive="base">
                                        <p:cTn id="13" dur="500" fill="hold"/>
                                        <p:tgtEl>
                                          <p:spTgt spid="70662"/>
                                        </p:tgtEl>
                                        <p:attrNameLst>
                                          <p:attrName>ppt_x</p:attrName>
                                        </p:attrNameLst>
                                      </p:cBhvr>
                                      <p:tavLst>
                                        <p:tav tm="0">
                                          <p:val>
                                            <p:strVal val="#ppt_x"/>
                                          </p:val>
                                        </p:tav>
                                        <p:tav tm="100000">
                                          <p:val>
                                            <p:strVal val="#ppt_x"/>
                                          </p:val>
                                        </p:tav>
                                      </p:tavLst>
                                    </p:anim>
                                    <p:anim calcmode="lin" valueType="num">
                                      <p:cBhvr additive="base">
                                        <p:cTn id="14" dur="500" fill="hold"/>
                                        <p:tgtEl>
                                          <p:spTgt spid="706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685"/>
                                        </p:tgtEl>
                                        <p:attrNameLst>
                                          <p:attrName>style.visibility</p:attrName>
                                        </p:attrNameLst>
                                      </p:cBhvr>
                                      <p:to>
                                        <p:strVal val="visible"/>
                                      </p:to>
                                    </p:set>
                                    <p:anim calcmode="lin" valueType="num">
                                      <p:cBhvr additive="base">
                                        <p:cTn id="19" dur="500" fill="hold"/>
                                        <p:tgtEl>
                                          <p:spTgt spid="71685"/>
                                        </p:tgtEl>
                                        <p:attrNameLst>
                                          <p:attrName>ppt_x</p:attrName>
                                        </p:attrNameLst>
                                      </p:cBhvr>
                                      <p:tavLst>
                                        <p:tav tm="0">
                                          <p:val>
                                            <p:strVal val="#ppt_x"/>
                                          </p:val>
                                        </p:tav>
                                        <p:tav tm="100000">
                                          <p:val>
                                            <p:strVal val="#ppt_x"/>
                                          </p:val>
                                        </p:tav>
                                      </p:tavLst>
                                    </p:anim>
                                    <p:anim calcmode="lin" valueType="num">
                                      <p:cBhvr additive="base">
                                        <p:cTn id="20"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zh-CN" sz="1800">
                <a:ln>
                  <a:noFill/>
                </a:ln>
                <a:solidFill>
                  <a:schemeClr val="tx1"/>
                </a:solidFill>
                <a:effectLst/>
                <a:uLnTx/>
                <a:uFillTx/>
                <a:cs typeface="微软雅黑" panose="020B0503020204020204" charset="-122"/>
                <a:sym typeface="+mn-ea"/>
              </a:rPr>
              <a:t>Verilog</a:t>
            </a:r>
            <a:r>
              <a:rPr lang="zh-CN" altLang="en-US" sz="1800">
                <a:ln>
                  <a:noFill/>
                </a:ln>
                <a:solidFill>
                  <a:schemeClr val="tx1"/>
                </a:solidFill>
                <a:effectLst/>
                <a:uLnTx/>
                <a:uFillTx/>
                <a:cs typeface="微软雅黑" panose="020B0503020204020204" charset="-122"/>
                <a:sym typeface="+mn-ea"/>
              </a:rPr>
              <a:t>设计实现</a:t>
            </a:r>
            <a:r>
              <a:rPr lang="en-US" altLang="zh-CN" sz="1800">
                <a:ln>
                  <a:noFill/>
                </a:ln>
                <a:solidFill>
                  <a:schemeClr val="tx1"/>
                </a:solidFill>
                <a:effectLst/>
                <a:uLnTx/>
                <a:uFillTx/>
                <a:cs typeface="微软雅黑" panose="020B0503020204020204" charset="-122"/>
                <a:sym typeface="+mn-ea"/>
              </a:rPr>
              <a:t>UART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zh-CN" sz="1600">
                <a:ln>
                  <a:noFill/>
                </a:ln>
                <a:solidFill>
                  <a:schemeClr val="tx1"/>
                </a:solidFill>
                <a:effectLst/>
                <a:uLnTx/>
                <a:uFillTx/>
                <a:cs typeface="微软雅黑" panose="020B0503020204020204" charset="-122"/>
                <a:sym typeface="+mn-ea"/>
              </a:rPr>
              <a:t>UART</a:t>
            </a:r>
            <a:r>
              <a:rPr lang="zh-CN" altLang="en-US" sz="1600">
                <a:ln>
                  <a:noFill/>
                </a:ln>
                <a:solidFill>
                  <a:schemeClr val="tx1"/>
                </a:solidFill>
                <a:effectLst/>
                <a:uLnTx/>
                <a:uFillTx/>
                <a:cs typeface="微软雅黑" panose="020B0503020204020204" charset="-122"/>
                <a:sym typeface="+mn-ea"/>
              </a:rPr>
              <a:t>模块实现</a:t>
            </a:r>
            <a:endParaRPr lang="zh-CN" altLang="en-US" sz="1600">
              <a:ln>
                <a:noFill/>
              </a:ln>
              <a:solidFill>
                <a:schemeClr val="tx1"/>
              </a:solidFill>
              <a:effectLst/>
              <a:uLnTx/>
              <a:uFillTx/>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endParaRPr lang="zh-CN" altLang="en-US" sz="1600">
              <a:ln>
                <a:noFill/>
              </a:ln>
              <a:solidFill>
                <a:schemeClr val="tx1"/>
              </a:solidFill>
              <a:effectLst/>
              <a:uLnTx/>
              <a:uFillTx/>
              <a:cs typeface="微软雅黑" panose="020B0503020204020204" charset="-122"/>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endParaRPr lang="zh-CN" altLang="en-US" sz="1600">
              <a:ln>
                <a:noFill/>
              </a:ln>
              <a:solidFill>
                <a:schemeClr val="tx1"/>
              </a:solidFill>
              <a:effectLst/>
              <a:uLnTx/>
              <a:uFillTx/>
              <a:latin typeface="宋体" panose="02010600030101010101" pitchFamily="2" charset="-122"/>
              <a:ea typeface="+mn-ea"/>
              <a:sym typeface="+mn-ea"/>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总线及地址译码</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72709" name="图片 6"/>
          <p:cNvPicPr>
            <a:picLocks noChangeAspect="1"/>
          </p:cNvPicPr>
          <p:nvPr>
            <p:custDataLst>
              <p:tags r:id="rId1"/>
            </p:custDataLst>
          </p:nvPr>
        </p:nvPicPr>
        <p:blipFill>
          <a:blip r:embed="rId2"/>
          <a:stretch>
            <a:fillRect/>
          </a:stretch>
        </p:blipFill>
        <p:spPr>
          <a:xfrm>
            <a:off x="1205230" y="1635760"/>
            <a:ext cx="7162800" cy="511175"/>
          </a:xfrm>
          <a:prstGeom prst="rect">
            <a:avLst/>
          </a:prstGeom>
          <a:noFill/>
          <a:ln w="9525">
            <a:noFill/>
          </a:ln>
        </p:spPr>
      </p:pic>
      <p:pic>
        <p:nvPicPr>
          <p:cNvPr id="72710" name="图片 4"/>
          <p:cNvPicPr>
            <a:picLocks noChangeAspect="1"/>
          </p:cNvPicPr>
          <p:nvPr>
            <p:custDataLst>
              <p:tags r:id="rId3"/>
            </p:custDataLst>
          </p:nvPr>
        </p:nvPicPr>
        <p:blipFill>
          <a:blip r:embed="rId4"/>
          <a:stretch>
            <a:fillRect/>
          </a:stretch>
        </p:blipFill>
        <p:spPr>
          <a:xfrm>
            <a:off x="1187450" y="2827655"/>
            <a:ext cx="3724275" cy="349250"/>
          </a:xfrm>
          <a:prstGeom prst="rect">
            <a:avLst/>
          </a:prstGeom>
          <a:noFill/>
          <a:ln w="9525">
            <a:noFill/>
          </a:ln>
        </p:spPr>
      </p:pic>
      <p:pic>
        <p:nvPicPr>
          <p:cNvPr id="72711" name="图片 5"/>
          <p:cNvPicPr>
            <a:picLocks noChangeAspect="1"/>
          </p:cNvPicPr>
          <p:nvPr>
            <p:custDataLst>
              <p:tags r:id="rId5"/>
            </p:custDataLst>
          </p:nvPr>
        </p:nvPicPr>
        <p:blipFill>
          <a:blip r:embed="rId6"/>
          <a:stretch>
            <a:fillRect/>
          </a:stretch>
        </p:blipFill>
        <p:spPr>
          <a:xfrm>
            <a:off x="1205230" y="3208973"/>
            <a:ext cx="3213100" cy="347662"/>
          </a:xfrm>
          <a:prstGeom prst="rect">
            <a:avLst/>
          </a:prstGeom>
          <a:noFill/>
          <a:ln w="9525">
            <a:noFill/>
          </a:ln>
        </p:spPr>
      </p:pic>
      <p:pic>
        <p:nvPicPr>
          <p:cNvPr id="72712" name="图片 6"/>
          <p:cNvPicPr>
            <a:picLocks noChangeAspect="1"/>
          </p:cNvPicPr>
          <p:nvPr>
            <p:custDataLst>
              <p:tags r:id="rId7"/>
            </p:custDataLst>
          </p:nvPr>
        </p:nvPicPr>
        <p:blipFill>
          <a:blip r:embed="rId8"/>
          <a:stretch>
            <a:fillRect/>
          </a:stretch>
        </p:blipFill>
        <p:spPr>
          <a:xfrm>
            <a:off x="1205230" y="3794760"/>
            <a:ext cx="3554730" cy="1063625"/>
          </a:xfrm>
          <a:prstGeom prst="rect">
            <a:avLst/>
          </a:prstGeom>
          <a:noFill/>
          <a:ln w="9525">
            <a:noFill/>
          </a:ln>
        </p:spPr>
      </p:pic>
      <p:pic>
        <p:nvPicPr>
          <p:cNvPr id="72713" name="图片 4"/>
          <p:cNvPicPr>
            <a:picLocks noChangeAspect="1"/>
          </p:cNvPicPr>
          <p:nvPr>
            <p:custDataLst>
              <p:tags r:id="rId9"/>
            </p:custDataLst>
          </p:nvPr>
        </p:nvPicPr>
        <p:blipFill>
          <a:blip r:embed="rId10"/>
          <a:stretch>
            <a:fillRect/>
          </a:stretch>
        </p:blipFill>
        <p:spPr>
          <a:xfrm>
            <a:off x="4932045" y="3413125"/>
            <a:ext cx="2825750" cy="512763"/>
          </a:xfrm>
          <a:prstGeom prst="rect">
            <a:avLst/>
          </a:prstGeom>
          <a:noFill/>
          <a:ln w="9525">
            <a:noFill/>
          </a:ln>
        </p:spPr>
      </p:pic>
      <p:pic>
        <p:nvPicPr>
          <p:cNvPr id="72714" name="图片 5"/>
          <p:cNvPicPr>
            <a:picLocks noChangeAspect="1"/>
          </p:cNvPicPr>
          <p:nvPr>
            <p:custDataLst>
              <p:tags r:id="rId11"/>
            </p:custDataLst>
          </p:nvPr>
        </p:nvPicPr>
        <p:blipFill>
          <a:blip r:embed="rId12"/>
          <a:stretch>
            <a:fillRect/>
          </a:stretch>
        </p:blipFill>
        <p:spPr>
          <a:xfrm>
            <a:off x="4932045" y="4045585"/>
            <a:ext cx="3786188" cy="8128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6.1 串行通信的基本概念</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normAutofit lnSpcReduction="10000"/>
          </a:bodyPr>
          <a:lstStyle/>
          <a:p>
            <a:pPr marL="418465" marR="0" lvl="0" indent="-34226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1">
                <a:ln>
                  <a:noFill/>
                </a:ln>
                <a:solidFill>
                  <a:schemeClr val="tx1"/>
                </a:solidFill>
                <a:effectLst/>
                <a:uLnTx/>
                <a:uFillTx/>
                <a:cs typeface="+mn-cs"/>
                <a:sym typeface="Arial" panose="020B0604020202020204" pitchFamily="34" charset="0"/>
              </a:rPr>
              <a:t>串行传送：</a:t>
            </a:r>
            <a:r>
              <a:rPr kumimoji="0" lang="zh-CN" altLang="en-US" sz="1800" b="0" i="0" u="none" strike="noStrike" kern="1200" cap="none" spc="0" normalizeH="0" baseline="0" noProof="1">
                <a:ln>
                  <a:noFill/>
                </a:ln>
                <a:solidFill>
                  <a:schemeClr val="tx1"/>
                </a:solidFill>
                <a:effectLst/>
                <a:uLnTx/>
                <a:uFillTx/>
                <a:cs typeface="+mn-cs"/>
                <a:sym typeface="Arial" panose="020B0604020202020204" pitchFamily="34" charset="0"/>
              </a:rPr>
              <a:t>是在一根传输线上一位一位地传送，这根线既作为数据线又作为联络线。可以利用</a:t>
            </a:r>
            <a:r>
              <a:rPr kumimoji="0" lang="zh-CN" altLang="en-US" sz="1800" b="1" i="0" u="none" strike="noStrike" kern="1200" cap="none" spc="0" normalizeH="0" baseline="0" noProof="1">
                <a:ln>
                  <a:noFill/>
                </a:ln>
                <a:solidFill>
                  <a:srgbClr val="FF0000"/>
                </a:solidFill>
                <a:effectLst/>
                <a:uLnTx/>
                <a:uFillTx/>
                <a:cs typeface="+mn-cs"/>
                <a:sym typeface="Arial" panose="020B0604020202020204" pitchFamily="34" charset="0"/>
              </a:rPr>
              <a:t>电话线</a:t>
            </a:r>
            <a:r>
              <a:rPr kumimoji="0" lang="zh-CN" altLang="en-US" sz="1800" b="0" i="0" u="none" strike="noStrike" kern="1200" cap="none" spc="0" normalizeH="0" baseline="0" noProof="1">
                <a:ln>
                  <a:noFill/>
                </a:ln>
                <a:solidFill>
                  <a:schemeClr val="tx1"/>
                </a:solidFill>
                <a:effectLst/>
                <a:uLnTx/>
                <a:uFillTx/>
                <a:cs typeface="+mn-cs"/>
                <a:sym typeface="Arial" panose="020B0604020202020204" pitchFamily="34" charset="0"/>
              </a:rPr>
              <a:t>进行数据传送，从而大大降低了成本，特别适用于远距离通信，但传送速度较慢。</a:t>
            </a:r>
            <a:endParaRPr kumimoji="0" lang="zh-CN" altLang="en-US" sz="1800" b="0" i="0" u="none" strike="noStrike" kern="1200" cap="none" spc="0" normalizeH="0" baseline="0" noProof="1">
              <a:ln>
                <a:noFill/>
              </a:ln>
              <a:solidFill>
                <a:schemeClr val="tx1"/>
              </a:solidFill>
              <a:effectLst/>
              <a:uLnTx/>
              <a:uFillTx/>
              <a:cs typeface="+mn-cs"/>
              <a:sym typeface="Arial" panose="020B0604020202020204" pitchFamily="34" charset="0"/>
            </a:endParaRPr>
          </a:p>
          <a:p>
            <a:pPr marL="418465" marR="0" lvl="0" indent="-342265"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latin typeface="+mn-lt"/>
                <a:ea typeface="+mn-ea"/>
                <a:sym typeface="+mn-ea"/>
              </a:rPr>
              <a:t>串行通信的基本特点：</a:t>
            </a:r>
            <a:endParaRPr lang="zh-CN" altLang="en-US" sz="1800">
              <a:ln>
                <a:noFill/>
              </a:ln>
              <a:effectLst/>
              <a:uLnTx/>
              <a:uFillTx/>
              <a:latin typeface="+mn-lt"/>
              <a:ea typeface="+mn-ea"/>
              <a:sym typeface="+mn-ea"/>
            </a:endParaRPr>
          </a:p>
          <a:p>
            <a:pPr marL="875665" marR="0" lvl="1" indent="-342265" algn="l" defTabSz="914400" rtl="0" eaLnBrk="1" fontAlgn="base" latinLnBrk="0" hangingPunct="1">
              <a:lnSpc>
                <a:spcPct val="150000"/>
              </a:lnSpc>
              <a:spcBef>
                <a:spcPct val="20000"/>
              </a:spcBef>
              <a:buClrTx/>
              <a:buSzTx/>
              <a:buFont typeface="Arial" panose="020B0604020202020204" pitchFamily="34" charset="0"/>
              <a:buChar char="•"/>
              <a:defRPr/>
            </a:pPr>
            <a:r>
              <a:rPr lang="zh-CN" altLang="en-US" sz="1600">
                <a:ln>
                  <a:noFill/>
                </a:ln>
                <a:solidFill>
                  <a:schemeClr val="tx1"/>
                </a:solidFill>
                <a:effectLst/>
                <a:uLnTx/>
                <a:uFillTx/>
                <a:latin typeface="+mn-lt"/>
                <a:ea typeface="+mn-ea"/>
                <a:sym typeface="+mn-ea"/>
              </a:rPr>
              <a:t>数据位传送，按位顺序进行，最少只需一根传输线即可完成；传输线既作为数据线又作为联络线；</a:t>
            </a:r>
            <a:endParaRPr kumimoji="0" lang="zh-CN" altLang="en-US" sz="1600" b="0" i="0" u="none" strike="noStrike" kern="1200" cap="none" spc="0" normalizeH="0" baseline="0" noProof="1">
              <a:ln>
                <a:noFill/>
              </a:ln>
              <a:solidFill>
                <a:schemeClr val="tx1"/>
              </a:solidFill>
              <a:effectLst/>
              <a:uLnTx/>
              <a:uFillTx/>
              <a:latin typeface="+mn-lt"/>
              <a:ea typeface="+mn-ea"/>
              <a:cs typeface="+mn-cs"/>
              <a:sym typeface="+mn-ea"/>
            </a:endParaRPr>
          </a:p>
          <a:p>
            <a:pPr marL="875665" marR="0" lvl="1" indent="-342265" algn="l" defTabSz="914400" rtl="0" eaLnBrk="1" fontAlgn="base" latinLnBrk="0" hangingPunct="1">
              <a:lnSpc>
                <a:spcPct val="150000"/>
              </a:lnSpc>
              <a:spcBef>
                <a:spcPct val="20000"/>
              </a:spcBef>
              <a:buClrTx/>
              <a:buSzTx/>
              <a:buFont typeface="Arial" panose="020B0604020202020204" pitchFamily="34" charset="0"/>
              <a:buChar char="•"/>
              <a:defRPr/>
            </a:pPr>
            <a:r>
              <a:rPr lang="zh-CN" altLang="en-US" sz="1600">
                <a:ln>
                  <a:noFill/>
                </a:ln>
                <a:solidFill>
                  <a:schemeClr val="tx1"/>
                </a:solidFill>
                <a:effectLst/>
                <a:uLnTx/>
                <a:uFillTx/>
                <a:latin typeface="+mn-lt"/>
                <a:ea typeface="+mn-ea"/>
                <a:sym typeface="+mn-ea"/>
              </a:rPr>
              <a:t>数据格式有固定要求，分同步和异步数据格式；</a:t>
            </a:r>
            <a:endParaRPr kumimoji="0" lang="zh-CN" altLang="en-US" sz="1600" b="0" i="0" u="none" strike="noStrike" kern="1200" cap="none" spc="0" normalizeH="0" baseline="0" noProof="1">
              <a:ln>
                <a:noFill/>
              </a:ln>
              <a:solidFill>
                <a:schemeClr val="tx1"/>
              </a:solidFill>
              <a:effectLst/>
              <a:uLnTx/>
              <a:uFillTx/>
              <a:latin typeface="+mn-lt"/>
              <a:ea typeface="+mn-ea"/>
              <a:cs typeface="+mn-cs"/>
              <a:sym typeface="+mn-ea"/>
            </a:endParaRPr>
          </a:p>
          <a:p>
            <a:pPr marL="875665" marR="0" lvl="1" indent="-342265" algn="l" defTabSz="914400" rtl="0" eaLnBrk="1" fontAlgn="base" latinLnBrk="0" hangingPunct="1">
              <a:lnSpc>
                <a:spcPct val="150000"/>
              </a:lnSpc>
              <a:spcBef>
                <a:spcPct val="20000"/>
              </a:spcBef>
              <a:buClrTx/>
              <a:buSzTx/>
              <a:buFont typeface="Arial" panose="020B0604020202020204" pitchFamily="34" charset="0"/>
              <a:buChar char="•"/>
              <a:defRPr/>
            </a:pPr>
            <a:r>
              <a:rPr lang="zh-CN" altLang="en-US" sz="1600">
                <a:ln>
                  <a:noFill/>
                </a:ln>
                <a:solidFill>
                  <a:schemeClr val="tx1"/>
                </a:solidFill>
                <a:effectLst/>
                <a:uLnTx/>
                <a:uFillTx/>
                <a:latin typeface="+mn-lt"/>
                <a:ea typeface="+mn-ea"/>
                <a:sym typeface="+mn-ea"/>
              </a:rPr>
              <a:t>串行通信中对信号的逻辑定义和电平（TTL）不一定兼容，需要进行逻辑关系和逻辑电平转换；</a:t>
            </a:r>
            <a:endParaRPr kumimoji="0" lang="zh-CN" altLang="en-US" sz="1600" b="0" i="0" u="none" strike="noStrike" kern="1200" cap="none" spc="0" normalizeH="0" baseline="0" noProof="1">
              <a:ln>
                <a:noFill/>
              </a:ln>
              <a:solidFill>
                <a:schemeClr val="tx1"/>
              </a:solidFill>
              <a:effectLst/>
              <a:uLnTx/>
              <a:uFillTx/>
              <a:latin typeface="+mn-lt"/>
              <a:ea typeface="+mn-ea"/>
              <a:cs typeface="+mn-cs"/>
              <a:sym typeface="+mn-ea"/>
            </a:endParaRPr>
          </a:p>
          <a:p>
            <a:pPr marL="875665" marR="0" lvl="1" indent="-342265" algn="l" defTabSz="914400" rtl="0" eaLnBrk="1" fontAlgn="base" latinLnBrk="0" hangingPunct="1">
              <a:lnSpc>
                <a:spcPct val="150000"/>
              </a:lnSpc>
              <a:spcBef>
                <a:spcPct val="20000"/>
              </a:spcBef>
              <a:buClrTx/>
              <a:buSzTx/>
              <a:buFont typeface="Arial" panose="020B0604020202020204" pitchFamily="34" charset="0"/>
              <a:buChar char="•"/>
              <a:defRPr/>
            </a:pPr>
            <a:r>
              <a:rPr lang="zh-CN" altLang="en-US" sz="1600">
                <a:ln>
                  <a:noFill/>
                </a:ln>
                <a:solidFill>
                  <a:schemeClr val="tx1"/>
                </a:solidFill>
                <a:effectLst/>
                <a:uLnTx/>
                <a:uFillTx/>
                <a:latin typeface="+mn-lt"/>
                <a:ea typeface="+mn-ea"/>
                <a:sym typeface="+mn-ea"/>
              </a:rPr>
              <a:t>串行传输的速率需要控制，采用双方约定的波特率传输。</a:t>
            </a:r>
            <a:endParaRPr kumimoji="0" lang="zh-CN" altLang="en-US" sz="16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en-US" altLang="zh-CN" sz="1800">
                <a:ln>
                  <a:noFill/>
                </a:ln>
                <a:solidFill>
                  <a:schemeClr val="tx1"/>
                </a:solidFill>
                <a:effectLst/>
                <a:uLnTx/>
                <a:uFillTx/>
                <a:cs typeface="微软雅黑" panose="020B0503020204020204" charset="-122"/>
                <a:sym typeface="+mn-ea"/>
              </a:rPr>
              <a:t>Verilog</a:t>
            </a:r>
            <a:r>
              <a:rPr lang="zh-CN" altLang="en-US" sz="1800">
                <a:ln>
                  <a:noFill/>
                </a:ln>
                <a:solidFill>
                  <a:schemeClr val="tx1"/>
                </a:solidFill>
                <a:effectLst/>
                <a:uLnTx/>
                <a:uFillTx/>
                <a:cs typeface="微软雅黑" panose="020B0503020204020204" charset="-122"/>
                <a:sym typeface="+mn-ea"/>
              </a:rPr>
              <a:t>设计实现</a:t>
            </a:r>
            <a:r>
              <a:rPr lang="en-US" altLang="zh-CN" sz="1800">
                <a:ln>
                  <a:noFill/>
                </a:ln>
                <a:solidFill>
                  <a:schemeClr val="tx1"/>
                </a:solidFill>
                <a:effectLst/>
                <a:uLnTx/>
                <a:uFillTx/>
                <a:cs typeface="微软雅黑" panose="020B0503020204020204" charset="-122"/>
                <a:sym typeface="+mn-ea"/>
              </a:rPr>
              <a:t>UART</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80010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应用程序</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73733" name="图片 4"/>
          <p:cNvPicPr>
            <a:picLocks noChangeAspect="1"/>
          </p:cNvPicPr>
          <p:nvPr>
            <p:custDataLst>
              <p:tags r:id="rId1"/>
            </p:custDataLst>
          </p:nvPr>
        </p:nvPicPr>
        <p:blipFill>
          <a:blip r:embed="rId2"/>
          <a:stretch>
            <a:fillRect/>
          </a:stretch>
        </p:blipFill>
        <p:spPr>
          <a:xfrm>
            <a:off x="2382838" y="1923733"/>
            <a:ext cx="3629025" cy="434975"/>
          </a:xfrm>
          <a:prstGeom prst="rect">
            <a:avLst/>
          </a:prstGeom>
          <a:noFill/>
          <a:ln w="9525">
            <a:noFill/>
          </a:ln>
        </p:spPr>
      </p:pic>
      <p:pic>
        <p:nvPicPr>
          <p:cNvPr id="73734" name="图片 5"/>
          <p:cNvPicPr>
            <a:picLocks noChangeAspect="1"/>
          </p:cNvPicPr>
          <p:nvPr>
            <p:custDataLst>
              <p:tags r:id="rId3"/>
            </p:custDataLst>
          </p:nvPr>
        </p:nvPicPr>
        <p:blipFill>
          <a:blip r:embed="rId4"/>
          <a:stretch>
            <a:fillRect/>
          </a:stretch>
        </p:blipFill>
        <p:spPr>
          <a:xfrm>
            <a:off x="2382838" y="2499995"/>
            <a:ext cx="4378325" cy="849313"/>
          </a:xfrm>
          <a:prstGeom prst="rect">
            <a:avLst/>
          </a:prstGeom>
          <a:noFill/>
          <a:ln w="9525">
            <a:noFill/>
          </a:ln>
        </p:spPr>
      </p:pic>
      <p:pic>
        <p:nvPicPr>
          <p:cNvPr id="73735" name="图片 6"/>
          <p:cNvPicPr>
            <a:picLocks noChangeAspect="1"/>
          </p:cNvPicPr>
          <p:nvPr>
            <p:custDataLst>
              <p:tags r:id="rId5"/>
            </p:custDataLst>
          </p:nvPr>
        </p:nvPicPr>
        <p:blipFill>
          <a:blip r:embed="rId6"/>
          <a:stretch>
            <a:fillRect/>
          </a:stretch>
        </p:blipFill>
        <p:spPr>
          <a:xfrm>
            <a:off x="2382838" y="1563688"/>
            <a:ext cx="1885950" cy="22860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基于</a:t>
            </a:r>
            <a:r>
              <a:rPr lang="en-US" altLang="zh-CN" sz="1800">
                <a:ln>
                  <a:noFill/>
                </a:ln>
                <a:effectLst/>
                <a:uLnTx/>
                <a:uFillTx/>
                <a:cs typeface="微软雅黑" panose="020B0503020204020204" charset="-122"/>
                <a:sym typeface="+mn-ea"/>
              </a:rPr>
              <a:t>AXI4</a:t>
            </a:r>
            <a:r>
              <a:rPr lang="zh-CN" altLang="en-US" sz="1800">
                <a:ln>
                  <a:noFill/>
                </a:ln>
                <a:effectLst/>
                <a:uLnTx/>
                <a:uFillTx/>
                <a:cs typeface="微软雅黑" panose="020B0503020204020204" charset="-122"/>
                <a:sym typeface="+mn-ea"/>
              </a:rPr>
              <a:t>总线的</a:t>
            </a:r>
            <a:r>
              <a:rPr lang="en-US" altLang="zh-CN" sz="1800">
                <a:ln>
                  <a:noFill/>
                </a:ln>
                <a:effectLst/>
                <a:uLnTx/>
                <a:uFillTx/>
                <a:cs typeface="微软雅黑" panose="020B0503020204020204" charset="-122"/>
                <a:sym typeface="+mn-ea"/>
              </a:rPr>
              <a:t>UART IP</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74758" name="图片 5"/>
          <p:cNvPicPr>
            <a:picLocks noChangeAspect="1"/>
          </p:cNvPicPr>
          <p:nvPr>
            <p:custDataLst>
              <p:tags r:id="rId1"/>
            </p:custDataLst>
          </p:nvPr>
        </p:nvPicPr>
        <p:blipFill>
          <a:blip r:embed="rId2"/>
          <a:stretch>
            <a:fillRect/>
          </a:stretch>
        </p:blipFill>
        <p:spPr>
          <a:xfrm>
            <a:off x="2507298" y="1275398"/>
            <a:ext cx="4129087" cy="966787"/>
          </a:xfrm>
          <a:prstGeom prst="rect">
            <a:avLst/>
          </a:prstGeom>
          <a:noFill/>
          <a:ln w="9525">
            <a:noFill/>
          </a:ln>
        </p:spPr>
      </p:pic>
      <p:pic>
        <p:nvPicPr>
          <p:cNvPr id="74757" name="图片 6"/>
          <p:cNvPicPr>
            <a:picLocks noChangeAspect="1"/>
          </p:cNvPicPr>
          <p:nvPr>
            <p:custDataLst>
              <p:tags r:id="rId3"/>
            </p:custDataLst>
          </p:nvPr>
        </p:nvPicPr>
        <p:blipFill>
          <a:blip r:embed="rId4"/>
          <a:stretch>
            <a:fillRect/>
          </a:stretch>
        </p:blipFill>
        <p:spPr>
          <a:xfrm>
            <a:off x="1629093" y="2355533"/>
            <a:ext cx="6003925" cy="25273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基于</a:t>
            </a:r>
            <a:r>
              <a:rPr lang="en-US" altLang="zh-CN" sz="1800">
                <a:ln>
                  <a:noFill/>
                </a:ln>
                <a:effectLst/>
                <a:uLnTx/>
                <a:uFillTx/>
                <a:cs typeface="微软雅黑" panose="020B0503020204020204" charset="-122"/>
                <a:sym typeface="+mn-ea"/>
              </a:rPr>
              <a:t>AXI4</a:t>
            </a:r>
            <a:r>
              <a:rPr lang="zh-CN" altLang="en-US" sz="1800">
                <a:ln>
                  <a:noFill/>
                </a:ln>
                <a:effectLst/>
                <a:uLnTx/>
                <a:uFillTx/>
                <a:cs typeface="微软雅黑" panose="020B0503020204020204" charset="-122"/>
                <a:sym typeface="+mn-ea"/>
              </a:rPr>
              <a:t>总线的</a:t>
            </a:r>
            <a:r>
              <a:rPr lang="en-US" altLang="zh-CN" sz="1800">
                <a:ln>
                  <a:noFill/>
                </a:ln>
                <a:effectLst/>
                <a:uLnTx/>
                <a:uFillTx/>
                <a:cs typeface="微软雅黑" panose="020B0503020204020204" charset="-122"/>
                <a:sym typeface="+mn-ea"/>
              </a:rPr>
              <a:t>UART IP</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寄存器地址</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75781" name="图片 4"/>
          <p:cNvPicPr>
            <a:picLocks noChangeAspect="1"/>
          </p:cNvPicPr>
          <p:nvPr>
            <p:custDataLst>
              <p:tags r:id="rId1"/>
            </p:custDataLst>
          </p:nvPr>
        </p:nvPicPr>
        <p:blipFill>
          <a:blip r:embed="rId2"/>
          <a:stretch>
            <a:fillRect/>
          </a:stretch>
        </p:blipFill>
        <p:spPr>
          <a:xfrm>
            <a:off x="2051685" y="1348105"/>
            <a:ext cx="6259513" cy="3360738"/>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基于</a:t>
            </a:r>
            <a:r>
              <a:rPr lang="en-US" altLang="zh-CN" sz="1800">
                <a:ln>
                  <a:noFill/>
                </a:ln>
                <a:effectLst/>
                <a:uLnTx/>
                <a:uFillTx/>
                <a:cs typeface="微软雅黑" panose="020B0503020204020204" charset="-122"/>
                <a:sym typeface="+mn-ea"/>
              </a:rPr>
              <a:t>AXI4</a:t>
            </a:r>
            <a:r>
              <a:rPr lang="zh-CN" altLang="en-US" sz="1800">
                <a:ln>
                  <a:noFill/>
                </a:ln>
                <a:effectLst/>
                <a:uLnTx/>
                <a:uFillTx/>
                <a:cs typeface="微软雅黑" panose="020B0503020204020204" charset="-122"/>
                <a:sym typeface="+mn-ea"/>
              </a:rPr>
              <a:t>总线的</a:t>
            </a:r>
            <a:r>
              <a:rPr lang="en-US" altLang="zh-CN" sz="1800">
                <a:ln>
                  <a:noFill/>
                </a:ln>
                <a:effectLst/>
                <a:uLnTx/>
                <a:uFillTx/>
                <a:cs typeface="微软雅黑" panose="020B0503020204020204" charset="-122"/>
                <a:sym typeface="+mn-ea"/>
              </a:rPr>
              <a:t>UART IP</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寄存器说明</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76805" name="图片 2"/>
          <p:cNvPicPr>
            <a:picLocks noChangeAspect="1"/>
          </p:cNvPicPr>
          <p:nvPr>
            <p:custDataLst>
              <p:tags r:id="rId1"/>
            </p:custDataLst>
          </p:nvPr>
        </p:nvPicPr>
        <p:blipFill>
          <a:blip r:embed="rId2"/>
          <a:stretch>
            <a:fillRect/>
          </a:stretch>
        </p:blipFill>
        <p:spPr>
          <a:xfrm>
            <a:off x="2123440" y="1419860"/>
            <a:ext cx="5473700" cy="3363913"/>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基于</a:t>
            </a:r>
            <a:r>
              <a:rPr lang="en-US" altLang="zh-CN" sz="1800">
                <a:ln>
                  <a:noFill/>
                </a:ln>
                <a:effectLst/>
                <a:uLnTx/>
                <a:uFillTx/>
                <a:cs typeface="微软雅黑" panose="020B0503020204020204" charset="-122"/>
                <a:sym typeface="+mn-ea"/>
              </a:rPr>
              <a:t>AXI4</a:t>
            </a:r>
            <a:r>
              <a:rPr lang="zh-CN" altLang="en-US" sz="1800">
                <a:ln>
                  <a:noFill/>
                </a:ln>
                <a:effectLst/>
                <a:uLnTx/>
                <a:uFillTx/>
                <a:cs typeface="微软雅黑" panose="020B0503020204020204" charset="-122"/>
                <a:sym typeface="+mn-ea"/>
              </a:rPr>
              <a:t>总线的</a:t>
            </a:r>
            <a:r>
              <a:rPr lang="en-US" altLang="zh-CN" sz="1800">
                <a:ln>
                  <a:noFill/>
                </a:ln>
                <a:effectLst/>
                <a:uLnTx/>
                <a:uFillTx/>
                <a:cs typeface="微软雅黑" panose="020B0503020204020204" charset="-122"/>
                <a:sym typeface="+mn-ea"/>
              </a:rPr>
              <a:t>UART IP</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00">
                <a:ln>
                  <a:noFill/>
                </a:ln>
                <a:solidFill>
                  <a:schemeClr val="tx1"/>
                </a:solidFill>
                <a:effectLst/>
                <a:uLnTx/>
                <a:uFillTx/>
                <a:latin typeface="宋体" panose="02010600030101010101" pitchFamily="2" charset="-122"/>
                <a:ea typeface="+mn-ea"/>
                <a:sym typeface="+mn-ea"/>
              </a:rPr>
              <a:t>寄存器说明</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77829" name="图片 3"/>
          <p:cNvPicPr>
            <a:picLocks noChangeAspect="1"/>
          </p:cNvPicPr>
          <p:nvPr>
            <p:custDataLst>
              <p:tags r:id="rId1"/>
            </p:custDataLst>
          </p:nvPr>
        </p:nvPicPr>
        <p:blipFill>
          <a:blip r:embed="rId2"/>
          <a:stretch>
            <a:fillRect/>
          </a:stretch>
        </p:blipFill>
        <p:spPr>
          <a:xfrm>
            <a:off x="1656080" y="1708150"/>
            <a:ext cx="5949950" cy="259715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基于</a:t>
            </a:r>
            <a:r>
              <a:rPr lang="en-US" altLang="zh-CN" sz="1800">
                <a:ln>
                  <a:noFill/>
                </a:ln>
                <a:effectLst/>
                <a:uLnTx/>
                <a:uFillTx/>
                <a:cs typeface="微软雅黑" panose="020B0503020204020204" charset="-122"/>
                <a:sym typeface="+mn-ea"/>
              </a:rPr>
              <a:t>AXI4</a:t>
            </a:r>
            <a:r>
              <a:rPr lang="zh-CN" altLang="en-US" sz="1800">
                <a:ln>
                  <a:noFill/>
                </a:ln>
                <a:effectLst/>
                <a:uLnTx/>
                <a:uFillTx/>
                <a:cs typeface="微软雅黑" panose="020B0503020204020204" charset="-122"/>
                <a:sym typeface="+mn-ea"/>
              </a:rPr>
              <a:t>总线的</a:t>
            </a:r>
            <a:r>
              <a:rPr lang="en-US" altLang="zh-CN" sz="1800">
                <a:ln>
                  <a:noFill/>
                </a:ln>
                <a:effectLst/>
                <a:uLnTx/>
                <a:uFillTx/>
                <a:cs typeface="微软雅黑" panose="020B0503020204020204" charset="-122"/>
                <a:sym typeface="+mn-ea"/>
              </a:rPr>
              <a:t>UART IP</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x-none" sz="1600">
                <a:ln>
                  <a:noFill/>
                </a:ln>
                <a:solidFill>
                  <a:schemeClr val="tx1"/>
                </a:solidFill>
                <a:effectLst/>
                <a:uLnTx/>
                <a:uFillTx/>
                <a:cs typeface="微软雅黑" panose="020B0503020204020204" charset="-122"/>
                <a:sym typeface="+mn-ea"/>
              </a:rPr>
              <a:t>UART 16550</a:t>
            </a:r>
            <a:r>
              <a:rPr lang="zh-CN" altLang="x-none" sz="1600">
                <a:ln>
                  <a:noFill/>
                </a:ln>
                <a:solidFill>
                  <a:schemeClr val="tx1"/>
                </a:solidFill>
                <a:effectLst/>
                <a:uLnTx/>
                <a:uFillTx/>
                <a:cs typeface="微软雅黑" panose="020B0503020204020204" charset="-122"/>
                <a:sym typeface="+mn-ea"/>
              </a:rPr>
              <a:t>初始化步骤</a:t>
            </a:r>
            <a:endParaRPr lang="zh-CN" altLang="x-none" sz="1600">
              <a:ln>
                <a:noFill/>
              </a:ln>
              <a:solidFill>
                <a:schemeClr val="tx1"/>
              </a:solidFill>
              <a:effectLst/>
              <a:uLnTx/>
              <a:uFillTx/>
              <a:cs typeface="微软雅黑" panose="020B0503020204020204" charset="-122"/>
              <a:sym typeface="+mn-ea"/>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zh-CN" altLang="en-US" sz="1400">
                <a:ln>
                  <a:noFill/>
                </a:ln>
                <a:solidFill>
                  <a:schemeClr val="tx1"/>
                </a:solidFill>
                <a:effectLst/>
                <a:uLnTx/>
                <a:uFillTx/>
                <a:cs typeface="微软雅黑" panose="020B0503020204020204" charset="-122"/>
                <a:sym typeface="+mn-ea"/>
              </a:rPr>
              <a:t>设定数据传输格式。例如：数据位（</a:t>
            </a:r>
            <a:r>
              <a:rPr lang="en-US" altLang="x-none" sz="1400">
                <a:ln>
                  <a:noFill/>
                </a:ln>
                <a:solidFill>
                  <a:schemeClr val="tx1"/>
                </a:solidFill>
                <a:effectLst/>
                <a:uLnTx/>
                <a:uFillTx/>
                <a:cs typeface="微软雅黑" panose="020B0503020204020204" charset="-122"/>
                <a:sym typeface="+mn-ea"/>
              </a:rPr>
              <a:t>5, 6, 7 </a:t>
            </a:r>
            <a:r>
              <a:rPr lang="zh-CN" altLang="en-US" sz="1400">
                <a:ln>
                  <a:noFill/>
                </a:ln>
                <a:solidFill>
                  <a:schemeClr val="tx1"/>
                </a:solidFill>
                <a:effectLst/>
                <a:uLnTx/>
                <a:uFillTx/>
                <a:cs typeface="微软雅黑" panose="020B0503020204020204" charset="-122"/>
                <a:sym typeface="+mn-ea"/>
              </a:rPr>
              <a:t>或 </a:t>
            </a:r>
            <a:r>
              <a:rPr lang="en-US" altLang="x-none" sz="1400">
                <a:ln>
                  <a:noFill/>
                </a:ln>
                <a:solidFill>
                  <a:schemeClr val="tx1"/>
                </a:solidFill>
                <a:effectLst/>
                <a:uLnTx/>
                <a:uFillTx/>
                <a:cs typeface="微软雅黑" panose="020B0503020204020204" charset="-122"/>
                <a:sym typeface="+mn-ea"/>
              </a:rPr>
              <a:t>8</a:t>
            </a:r>
            <a:r>
              <a:rPr lang="zh-CN" altLang="en-US" sz="1400">
                <a:ln>
                  <a:noFill/>
                </a:ln>
                <a:solidFill>
                  <a:schemeClr val="tx1"/>
                </a:solidFill>
                <a:effectLst/>
                <a:uLnTx/>
                <a:uFillTx/>
                <a:cs typeface="微软雅黑" panose="020B0503020204020204" charset="-122"/>
                <a:sym typeface="+mn-ea"/>
              </a:rPr>
              <a:t>），是否有校验位、如果有奇校验还是偶校验，停止位的数量，以及通过</a:t>
            </a:r>
            <a:r>
              <a:rPr lang="en-US" altLang="zh-CN" sz="1400">
                <a:ln>
                  <a:noFill/>
                </a:ln>
                <a:solidFill>
                  <a:schemeClr val="tx1"/>
                </a:solidFill>
                <a:effectLst/>
                <a:uLnTx/>
                <a:uFillTx/>
                <a:cs typeface="微软雅黑" panose="020B0503020204020204" charset="-122"/>
                <a:sym typeface="+mn-ea"/>
              </a:rPr>
              <a:t>LCR</a:t>
            </a:r>
            <a:r>
              <a:rPr lang="zh-CN" altLang="en-US" sz="1400">
                <a:ln>
                  <a:noFill/>
                </a:ln>
                <a:solidFill>
                  <a:schemeClr val="tx1"/>
                </a:solidFill>
                <a:effectLst/>
                <a:uLnTx/>
                <a:uFillTx/>
                <a:cs typeface="微软雅黑" panose="020B0503020204020204" charset="-122"/>
                <a:sym typeface="+mn-ea"/>
              </a:rPr>
              <a:t>寄存器使能波特率设置；</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sym typeface="+mn-ea"/>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zh-CN" altLang="en-US" sz="1400">
                <a:ln>
                  <a:noFill/>
                </a:ln>
                <a:solidFill>
                  <a:schemeClr val="tx1"/>
                </a:solidFill>
                <a:effectLst/>
                <a:uLnTx/>
                <a:uFillTx/>
                <a:cs typeface="微软雅黑" panose="020B0503020204020204" charset="-122"/>
                <a:sym typeface="+mn-ea"/>
              </a:rPr>
              <a:t>配置中断使能寄存器；</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zh-CN" altLang="en-US" sz="1400">
                <a:ln>
                  <a:noFill/>
                </a:ln>
                <a:solidFill>
                  <a:schemeClr val="tx1"/>
                </a:solidFill>
                <a:effectLst/>
                <a:uLnTx/>
                <a:uFillTx/>
                <a:cs typeface="微软雅黑" panose="020B0503020204020204" charset="-122"/>
                <a:sym typeface="+mn-ea"/>
              </a:rPr>
              <a:t>设置</a:t>
            </a:r>
            <a:r>
              <a:rPr lang="en-US" altLang="zh-CN" sz="1400">
                <a:ln>
                  <a:noFill/>
                </a:ln>
                <a:solidFill>
                  <a:schemeClr val="tx1"/>
                </a:solidFill>
                <a:effectLst/>
                <a:uLnTx/>
                <a:uFillTx/>
                <a:cs typeface="微软雅黑" panose="020B0503020204020204" charset="-122"/>
                <a:sym typeface="+mn-ea"/>
              </a:rPr>
              <a:t>FIFO</a:t>
            </a:r>
            <a:r>
              <a:rPr lang="zh-CN" altLang="en-US" sz="1400">
                <a:ln>
                  <a:noFill/>
                </a:ln>
                <a:solidFill>
                  <a:schemeClr val="tx1"/>
                </a:solidFill>
                <a:effectLst/>
                <a:uLnTx/>
                <a:uFillTx/>
                <a:cs typeface="微软雅黑" panose="020B0503020204020204" charset="-122"/>
                <a:sym typeface="+mn-ea"/>
              </a:rPr>
              <a:t>控制寄存器使能或取消</a:t>
            </a:r>
            <a:r>
              <a:rPr lang="en-US" altLang="zh-CN" sz="1400">
                <a:ln>
                  <a:noFill/>
                </a:ln>
                <a:solidFill>
                  <a:schemeClr val="tx1"/>
                </a:solidFill>
                <a:effectLst/>
                <a:uLnTx/>
                <a:uFillTx/>
                <a:cs typeface="微软雅黑" panose="020B0503020204020204" charset="-122"/>
                <a:sym typeface="+mn-ea"/>
              </a:rPr>
              <a:t>FIFO</a:t>
            </a:r>
            <a:r>
              <a:rPr lang="zh-CN" altLang="en-US" sz="1400">
                <a:ln>
                  <a:noFill/>
                </a:ln>
                <a:solidFill>
                  <a:schemeClr val="tx1"/>
                </a:solidFill>
                <a:effectLst/>
                <a:uLnTx/>
                <a:uFillTx/>
                <a:cs typeface="微软雅黑" panose="020B0503020204020204" charset="-122"/>
                <a:sym typeface="+mn-ea"/>
              </a:rPr>
              <a:t>，清空</a:t>
            </a:r>
            <a:r>
              <a:rPr lang="en-US" altLang="zh-CN" sz="1400">
                <a:ln>
                  <a:noFill/>
                </a:ln>
                <a:solidFill>
                  <a:schemeClr val="tx1"/>
                </a:solidFill>
                <a:effectLst/>
                <a:uLnTx/>
                <a:uFillTx/>
                <a:cs typeface="微软雅黑" panose="020B0503020204020204" charset="-122"/>
                <a:sym typeface="+mn-ea"/>
              </a:rPr>
              <a:t>FIFO</a:t>
            </a:r>
            <a:r>
              <a:rPr lang="zh-CN" altLang="en-US" sz="1400">
                <a:ln>
                  <a:noFill/>
                </a:ln>
                <a:solidFill>
                  <a:schemeClr val="tx1"/>
                </a:solidFill>
                <a:effectLst/>
                <a:uLnTx/>
                <a:uFillTx/>
                <a:cs typeface="微软雅黑" panose="020B0503020204020204" charset="-122"/>
                <a:sym typeface="+mn-ea"/>
              </a:rPr>
              <a:t>的内容，以及</a:t>
            </a:r>
            <a:r>
              <a:rPr lang="en-US" altLang="zh-CN" sz="1400">
                <a:ln>
                  <a:noFill/>
                </a:ln>
                <a:solidFill>
                  <a:schemeClr val="tx1"/>
                </a:solidFill>
                <a:effectLst/>
                <a:uLnTx/>
                <a:uFillTx/>
                <a:cs typeface="微软雅黑" panose="020B0503020204020204" charset="-122"/>
                <a:sym typeface="+mn-ea"/>
              </a:rPr>
              <a:t>RCVR FIFO</a:t>
            </a:r>
            <a:r>
              <a:rPr lang="zh-CN" altLang="en-US" sz="1400">
                <a:ln>
                  <a:noFill/>
                </a:ln>
                <a:solidFill>
                  <a:schemeClr val="tx1"/>
                </a:solidFill>
                <a:effectLst/>
                <a:uLnTx/>
                <a:uFillTx/>
                <a:cs typeface="微软雅黑" panose="020B0503020204020204" charset="-122"/>
                <a:sym typeface="+mn-ea"/>
              </a:rPr>
              <a:t>触发等级；</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zh-CN" altLang="en-US" sz="1400">
                <a:ln>
                  <a:noFill/>
                </a:ln>
                <a:solidFill>
                  <a:schemeClr val="tx1"/>
                </a:solidFill>
                <a:effectLst/>
                <a:uLnTx/>
                <a:uFillTx/>
                <a:cs typeface="微软雅黑" panose="020B0503020204020204" charset="-122"/>
                <a:sym typeface="+mn-ea"/>
              </a:rPr>
              <a:t>写</a:t>
            </a:r>
            <a:r>
              <a:rPr lang="en-US" altLang="zh-CN" sz="1400">
                <a:ln>
                  <a:noFill/>
                </a:ln>
                <a:solidFill>
                  <a:schemeClr val="tx1"/>
                </a:solidFill>
                <a:effectLst/>
                <a:uLnTx/>
                <a:uFillTx/>
                <a:cs typeface="微软雅黑" panose="020B0503020204020204" charset="-122"/>
                <a:sym typeface="+mn-ea"/>
              </a:rPr>
              <a:t>Diviso Latch</a:t>
            </a:r>
            <a:r>
              <a:rPr lang="zh-CN" altLang="en-US" sz="1400">
                <a:ln>
                  <a:noFill/>
                </a:ln>
                <a:solidFill>
                  <a:schemeClr val="tx1"/>
                </a:solidFill>
                <a:effectLst/>
                <a:uLnTx/>
                <a:uFillTx/>
                <a:cs typeface="微软雅黑" panose="020B0503020204020204" charset="-122"/>
                <a:sym typeface="+mn-ea"/>
              </a:rPr>
              <a:t>寄存器设置波特率；</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zh-CN" altLang="en-US" sz="1400">
                <a:ln>
                  <a:noFill/>
                </a:ln>
                <a:solidFill>
                  <a:schemeClr val="tx1"/>
                </a:solidFill>
                <a:effectLst/>
                <a:uLnTx/>
                <a:uFillTx/>
                <a:cs typeface="微软雅黑" panose="020B0503020204020204" charset="-122"/>
                <a:sym typeface="+mn-ea"/>
              </a:rPr>
              <a:t>发生中断时的中断服务。</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基于</a:t>
            </a:r>
            <a:r>
              <a:rPr lang="en-US" altLang="zh-CN" sz="1800">
                <a:ln>
                  <a:noFill/>
                </a:ln>
                <a:effectLst/>
                <a:uLnTx/>
                <a:uFillTx/>
                <a:cs typeface="微软雅黑" panose="020B0503020204020204" charset="-122"/>
                <a:sym typeface="+mn-ea"/>
              </a:rPr>
              <a:t>AXI4</a:t>
            </a:r>
            <a:r>
              <a:rPr lang="zh-CN" altLang="en-US" sz="1800">
                <a:ln>
                  <a:noFill/>
                </a:ln>
                <a:effectLst/>
                <a:uLnTx/>
                <a:uFillTx/>
                <a:cs typeface="微软雅黑" panose="020B0503020204020204" charset="-122"/>
                <a:sym typeface="+mn-ea"/>
              </a:rPr>
              <a:t>总线的</a:t>
            </a:r>
            <a:r>
              <a:rPr lang="en-US" altLang="zh-CN" sz="1800">
                <a:ln>
                  <a:noFill/>
                </a:ln>
                <a:effectLst/>
                <a:uLnTx/>
                <a:uFillTx/>
                <a:cs typeface="微软雅黑" panose="020B0503020204020204" charset="-122"/>
                <a:sym typeface="+mn-ea"/>
              </a:rPr>
              <a:t>UART IP</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x-none" sz="1600">
                <a:ln>
                  <a:noFill/>
                </a:ln>
                <a:solidFill>
                  <a:schemeClr val="tx1"/>
                </a:solidFill>
                <a:effectLst/>
                <a:uLnTx/>
                <a:uFillTx/>
                <a:cs typeface="微软雅黑" panose="020B0503020204020204" charset="-122"/>
                <a:sym typeface="+mn-ea"/>
              </a:rPr>
              <a:t>UART 16550</a:t>
            </a:r>
            <a:r>
              <a:rPr lang="zh-CN" altLang="x-none" sz="1600">
                <a:ln>
                  <a:noFill/>
                </a:ln>
                <a:solidFill>
                  <a:schemeClr val="tx1"/>
                </a:solidFill>
                <a:effectLst/>
                <a:uLnTx/>
                <a:uFillTx/>
                <a:cs typeface="微软雅黑" panose="020B0503020204020204" charset="-122"/>
                <a:sym typeface="+mn-ea"/>
              </a:rPr>
              <a:t>初始化实例</a:t>
            </a:r>
            <a:endParaRPr lang="zh-CN" altLang="x-none" sz="1600">
              <a:ln>
                <a:noFill/>
              </a:ln>
              <a:solidFill>
                <a:schemeClr val="tx1"/>
              </a:solidFill>
              <a:effectLst/>
              <a:uLnTx/>
              <a:uFillTx/>
              <a:cs typeface="微软雅黑" panose="020B0503020204020204" charset="-122"/>
              <a:sym typeface="+mn-ea"/>
            </a:endParaRPr>
          </a:p>
          <a:p>
            <a:pPr marL="914400" marR="0" lvl="2" indent="-342900" algn="l" defTabSz="914400" rtl="0" eaLnBrk="1" fontAlgn="base" latinLnBrk="0" hangingPunct="1">
              <a:lnSpc>
                <a:spcPct val="200000"/>
              </a:lnSpc>
              <a:spcBef>
                <a:spcPct val="20000"/>
              </a:spcBef>
              <a:spcAft>
                <a:spcPct val="0"/>
              </a:spcAft>
              <a:buClrTx/>
              <a:buSzTx/>
              <a:buFont typeface="Wingdings" panose="05000000000000000000" charset="0"/>
              <a:buChar char="ü"/>
              <a:defRPr/>
            </a:pPr>
            <a:r>
              <a:rPr lang="zh-CN" altLang="x-none" sz="1400">
                <a:ln>
                  <a:noFill/>
                </a:ln>
                <a:solidFill>
                  <a:schemeClr val="tx1"/>
                </a:solidFill>
                <a:effectLst/>
                <a:uLnTx/>
                <a:uFillTx/>
                <a:cs typeface="微软雅黑" panose="020B0503020204020204" charset="-122"/>
                <a:sym typeface="+mn-ea"/>
              </a:rPr>
              <a:t>波特率：56 Kbps</a:t>
            </a:r>
            <a:endParaRPr kumimoji="0" lang="zh-CN" altLang="x-none" sz="1400" b="0" i="0" u="none" strike="noStrike" kern="1200" cap="none" spc="0" normalizeH="0" baseline="0" noProof="1">
              <a:ln>
                <a:noFill/>
              </a:ln>
              <a:solidFill>
                <a:schemeClr val="tx1"/>
              </a:solidFill>
              <a:effectLst/>
              <a:uLnTx/>
              <a:uFillTx/>
              <a:cs typeface="微软雅黑" panose="020B0503020204020204" charset="-122"/>
              <a:sym typeface="+mn-ea"/>
            </a:endParaRPr>
          </a:p>
          <a:p>
            <a:pPr marL="914400" marR="0" lvl="2" indent="-342900" algn="l" defTabSz="914400" rtl="0" eaLnBrk="1" fontAlgn="base" latinLnBrk="0" hangingPunct="1">
              <a:lnSpc>
                <a:spcPct val="200000"/>
              </a:lnSpc>
              <a:spcBef>
                <a:spcPct val="20000"/>
              </a:spcBef>
              <a:spcAft>
                <a:spcPct val="0"/>
              </a:spcAft>
              <a:buClrTx/>
              <a:buSzTx/>
              <a:buFont typeface="Wingdings" panose="05000000000000000000" charset="0"/>
              <a:buChar char="ü"/>
              <a:defRPr/>
            </a:pPr>
            <a:r>
              <a:rPr lang="zh-CN" altLang="x-none" sz="1400">
                <a:ln>
                  <a:noFill/>
                </a:ln>
                <a:solidFill>
                  <a:schemeClr val="tx1"/>
                </a:solidFill>
                <a:effectLst/>
                <a:uLnTx/>
                <a:uFillTx/>
                <a:cs typeface="微软雅黑" panose="020B0503020204020204" charset="-122"/>
                <a:sym typeface="+mn-ea"/>
              </a:rPr>
              <a:t>系统输入时钟：100 MHz</a:t>
            </a:r>
            <a:endParaRPr kumimoji="0" lang="zh-CN" altLang="x-none" sz="1400" b="0" i="0" u="none" strike="noStrike" kern="1200" cap="none" spc="0" normalizeH="0" baseline="0" noProof="1">
              <a:ln>
                <a:noFill/>
              </a:ln>
              <a:solidFill>
                <a:schemeClr val="tx1"/>
              </a:solidFill>
              <a:effectLst/>
              <a:uLnTx/>
              <a:uFillTx/>
              <a:cs typeface="微软雅黑" panose="020B0503020204020204" charset="-122"/>
              <a:sym typeface="+mn-ea"/>
            </a:endParaRPr>
          </a:p>
          <a:p>
            <a:pPr marL="914400" marR="0" lvl="2" indent="-342900" algn="l" defTabSz="914400" rtl="0" eaLnBrk="1" fontAlgn="base" latinLnBrk="0" hangingPunct="1">
              <a:lnSpc>
                <a:spcPct val="200000"/>
              </a:lnSpc>
              <a:spcBef>
                <a:spcPct val="20000"/>
              </a:spcBef>
              <a:spcAft>
                <a:spcPct val="0"/>
              </a:spcAft>
              <a:buClrTx/>
              <a:buSzTx/>
              <a:buFont typeface="Wingdings" panose="05000000000000000000" charset="0"/>
              <a:buChar char="ü"/>
              <a:defRPr/>
            </a:pPr>
            <a:r>
              <a:rPr lang="zh-CN" altLang="x-none" sz="1400">
                <a:ln>
                  <a:noFill/>
                </a:ln>
                <a:solidFill>
                  <a:schemeClr val="tx1"/>
                </a:solidFill>
                <a:effectLst/>
                <a:uLnTx/>
                <a:uFillTx/>
                <a:cs typeface="微软雅黑" panose="020B0503020204020204" charset="-122"/>
                <a:sym typeface="+mn-ea"/>
              </a:rPr>
              <a:t>使能接收数据</a:t>
            </a:r>
            <a:r>
              <a:rPr lang="en-US" altLang="zh-CN" sz="1400">
                <a:ln>
                  <a:noFill/>
                </a:ln>
                <a:solidFill>
                  <a:schemeClr val="tx1"/>
                </a:solidFill>
                <a:effectLst/>
                <a:uLnTx/>
                <a:uFillTx/>
                <a:cs typeface="微软雅黑" panose="020B0503020204020204" charset="-122"/>
                <a:sym typeface="+mn-ea"/>
              </a:rPr>
              <a:t>FIFO</a:t>
            </a:r>
            <a:endParaRPr kumimoji="0" lang="zh-CN" altLang="x-none" sz="1400" b="0" i="0" u="none" strike="noStrike" kern="1200" cap="none" spc="0" normalizeH="0" baseline="0" noProof="1">
              <a:ln>
                <a:noFill/>
              </a:ln>
              <a:solidFill>
                <a:schemeClr val="tx1"/>
              </a:solidFill>
              <a:effectLst/>
              <a:uLnTx/>
              <a:uFillTx/>
              <a:cs typeface="微软雅黑" panose="020B0503020204020204" charset="-122"/>
              <a:sym typeface="+mn-ea"/>
            </a:endParaRPr>
          </a:p>
          <a:p>
            <a:pPr marL="914400" marR="0" lvl="2" indent="-342900" algn="l" defTabSz="914400" rtl="0" eaLnBrk="1" fontAlgn="base" latinLnBrk="0" hangingPunct="1">
              <a:lnSpc>
                <a:spcPct val="200000"/>
              </a:lnSpc>
              <a:spcBef>
                <a:spcPct val="20000"/>
              </a:spcBef>
              <a:spcAft>
                <a:spcPct val="0"/>
              </a:spcAft>
              <a:buClrTx/>
              <a:buSzTx/>
              <a:buFont typeface="Wingdings" panose="05000000000000000000" charset="0"/>
              <a:buChar char="ü"/>
              <a:defRPr/>
            </a:pPr>
            <a:r>
              <a:rPr lang="zh-CN" altLang="x-none" sz="1400">
                <a:ln>
                  <a:noFill/>
                </a:ln>
                <a:solidFill>
                  <a:schemeClr val="tx1"/>
                </a:solidFill>
                <a:effectLst/>
                <a:uLnTx/>
                <a:uFillTx/>
                <a:cs typeface="微软雅黑" panose="020B0503020204020204" charset="-122"/>
                <a:sym typeface="+mn-ea"/>
              </a:rPr>
              <a:t>数据格式为：</a:t>
            </a:r>
            <a:r>
              <a:rPr lang="en-US" altLang="zh-CN" sz="1400">
                <a:ln>
                  <a:noFill/>
                </a:ln>
                <a:solidFill>
                  <a:schemeClr val="tx1"/>
                </a:solidFill>
                <a:effectLst/>
                <a:uLnTx/>
                <a:uFillTx/>
                <a:cs typeface="微软雅黑" panose="020B0503020204020204" charset="-122"/>
                <a:sym typeface="+mn-ea"/>
              </a:rPr>
              <a:t>8</a:t>
            </a:r>
            <a:r>
              <a:rPr lang="zh-CN" altLang="en-US" sz="1400">
                <a:ln>
                  <a:noFill/>
                </a:ln>
                <a:solidFill>
                  <a:schemeClr val="tx1"/>
                </a:solidFill>
                <a:effectLst/>
                <a:uLnTx/>
                <a:uFillTx/>
                <a:cs typeface="微软雅黑" panose="020B0503020204020204" charset="-122"/>
                <a:sym typeface="+mn-ea"/>
              </a:rPr>
              <a:t>位数据、偶校验、</a:t>
            </a:r>
            <a:r>
              <a:rPr lang="en-US" altLang="zh-CN" sz="1400">
                <a:ln>
                  <a:noFill/>
                </a:ln>
                <a:solidFill>
                  <a:schemeClr val="tx1"/>
                </a:solidFill>
                <a:effectLst/>
                <a:uLnTx/>
                <a:uFillTx/>
                <a:cs typeface="微软雅黑" panose="020B0503020204020204" charset="-122"/>
                <a:sym typeface="+mn-ea"/>
              </a:rPr>
              <a:t>2</a:t>
            </a:r>
            <a:r>
              <a:rPr lang="zh-CN" altLang="en-US" sz="1400">
                <a:ln>
                  <a:noFill/>
                </a:ln>
                <a:solidFill>
                  <a:schemeClr val="tx1"/>
                </a:solidFill>
                <a:effectLst/>
                <a:uLnTx/>
                <a:uFillTx/>
                <a:cs typeface="微软雅黑" panose="020B0503020204020204" charset="-122"/>
                <a:sym typeface="+mn-ea"/>
              </a:rPr>
              <a:t>位停止位</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760" y="699135"/>
            <a:ext cx="8578850" cy="4227830"/>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基于</a:t>
            </a:r>
            <a:r>
              <a:rPr lang="en-US" altLang="zh-CN" sz="1800">
                <a:ln>
                  <a:noFill/>
                </a:ln>
                <a:effectLst/>
                <a:uLnTx/>
                <a:uFillTx/>
                <a:cs typeface="微软雅黑" panose="020B0503020204020204" charset="-122"/>
                <a:sym typeface="+mn-ea"/>
              </a:rPr>
              <a:t>AXI4</a:t>
            </a:r>
            <a:r>
              <a:rPr lang="zh-CN" altLang="en-US" sz="1800">
                <a:ln>
                  <a:noFill/>
                </a:ln>
                <a:effectLst/>
                <a:uLnTx/>
                <a:uFillTx/>
                <a:cs typeface="微软雅黑" panose="020B0503020204020204" charset="-122"/>
                <a:sym typeface="+mn-ea"/>
              </a:rPr>
              <a:t>总线的</a:t>
            </a:r>
            <a:r>
              <a:rPr lang="en-US" altLang="zh-CN" sz="1800">
                <a:ln>
                  <a:noFill/>
                </a:ln>
                <a:effectLst/>
                <a:uLnTx/>
                <a:uFillTx/>
                <a:cs typeface="微软雅黑" panose="020B0503020204020204" charset="-122"/>
                <a:sym typeface="+mn-ea"/>
              </a:rPr>
              <a:t>UART IP</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x-none" sz="1600">
                <a:ln>
                  <a:noFill/>
                </a:ln>
                <a:solidFill>
                  <a:schemeClr val="tx1"/>
                </a:solidFill>
                <a:effectLst/>
                <a:uLnTx/>
                <a:uFillTx/>
                <a:latin typeface="Times New Roman" panose="02020603050405020304" pitchFamily="18" charset="0"/>
                <a:ea typeface="+mn-ea"/>
                <a:sym typeface="+mn-ea"/>
              </a:rPr>
              <a:t>初始化步骤</a:t>
            </a:r>
            <a:endParaRPr lang="zh-CN" altLang="x-none" sz="1600">
              <a:ln>
                <a:noFill/>
              </a:ln>
              <a:solidFill>
                <a:schemeClr val="tx1"/>
              </a:solidFill>
              <a:effectLst/>
              <a:uLnTx/>
              <a:uFillTx/>
              <a:latin typeface="Times New Roman" panose="02020603050405020304" pitchFamily="18" charset="0"/>
              <a:ea typeface="+mn-ea"/>
              <a:sym typeface="+mn-ea"/>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en-US" altLang="zh-CN" sz="1400">
                <a:ln>
                  <a:noFill/>
                </a:ln>
                <a:solidFill>
                  <a:schemeClr val="tx1"/>
                </a:solidFill>
                <a:effectLst/>
                <a:uLnTx/>
                <a:uFillTx/>
                <a:cs typeface="微软雅黑" panose="020B0503020204020204" charset="-122"/>
                <a:sym typeface="+mn-ea"/>
              </a:rPr>
              <a:t>LCR</a:t>
            </a:r>
            <a:r>
              <a:rPr lang="zh-CN" altLang="en-US" sz="1400">
                <a:ln>
                  <a:noFill/>
                </a:ln>
                <a:solidFill>
                  <a:schemeClr val="tx1"/>
                </a:solidFill>
                <a:effectLst/>
                <a:uLnTx/>
                <a:uFillTx/>
                <a:cs typeface="微软雅黑" panose="020B0503020204020204" charset="-122"/>
                <a:sym typeface="+mn-ea"/>
              </a:rPr>
              <a:t>寄存器写入</a:t>
            </a:r>
            <a:r>
              <a:rPr lang="en-US" altLang="x-none" sz="1400">
                <a:ln>
                  <a:noFill/>
                </a:ln>
                <a:solidFill>
                  <a:schemeClr val="tx1"/>
                </a:solidFill>
                <a:effectLst/>
                <a:uLnTx/>
                <a:uFillTx/>
                <a:cs typeface="微软雅黑" panose="020B0503020204020204" charset="-122"/>
                <a:sym typeface="+mn-ea"/>
              </a:rPr>
              <a:t>0x0000_0080</a:t>
            </a:r>
            <a:r>
              <a:rPr lang="zh-CN" altLang="en-US" sz="1400">
                <a:ln>
                  <a:noFill/>
                </a:ln>
                <a:solidFill>
                  <a:schemeClr val="tx1"/>
                </a:solidFill>
                <a:effectLst/>
                <a:uLnTx/>
                <a:uFillTx/>
                <a:cs typeface="微软雅黑" panose="020B0503020204020204" charset="-122"/>
                <a:sym typeface="+mn-ea"/>
              </a:rPr>
              <a:t>使能波特率设置；</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sym typeface="+mn-ea"/>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en-US" altLang="x-none" sz="1400">
                <a:ln>
                  <a:noFill/>
                </a:ln>
                <a:solidFill>
                  <a:schemeClr val="tx1"/>
                </a:solidFill>
                <a:effectLst/>
                <a:uLnTx/>
                <a:uFillTx/>
                <a:cs typeface="微软雅黑" panose="020B0503020204020204" charset="-122"/>
                <a:sym typeface="+mn-ea"/>
              </a:rPr>
              <a:t>Divisor Latch</a:t>
            </a:r>
            <a:r>
              <a:rPr lang="zh-CN" altLang="en-US" sz="1400">
                <a:ln>
                  <a:noFill/>
                </a:ln>
                <a:solidFill>
                  <a:schemeClr val="tx1"/>
                </a:solidFill>
                <a:effectLst/>
                <a:uLnTx/>
                <a:uFillTx/>
                <a:cs typeface="微软雅黑" panose="020B0503020204020204" charset="-122"/>
                <a:sym typeface="+mn-ea"/>
              </a:rPr>
              <a:t>寄存器分别写入</a:t>
            </a:r>
            <a:r>
              <a:rPr lang="en-US" altLang="x-none" sz="1400">
                <a:ln>
                  <a:noFill/>
                </a:ln>
                <a:solidFill>
                  <a:schemeClr val="tx1"/>
                </a:solidFill>
                <a:effectLst/>
                <a:uLnTx/>
                <a:uFillTx/>
                <a:cs typeface="微软雅黑" panose="020B0503020204020204" charset="-122"/>
                <a:sym typeface="+mn-ea"/>
              </a:rPr>
              <a:t>0x0000_006F</a:t>
            </a:r>
            <a:r>
              <a:rPr lang="zh-CN" altLang="en-US" sz="1400">
                <a:ln>
                  <a:noFill/>
                </a:ln>
                <a:solidFill>
                  <a:schemeClr val="tx1"/>
                </a:solidFill>
                <a:effectLst/>
                <a:uLnTx/>
                <a:uFillTx/>
                <a:cs typeface="微软雅黑" panose="020B0503020204020204" charset="-122"/>
                <a:sym typeface="+mn-ea"/>
              </a:rPr>
              <a:t>（低位）和</a:t>
            </a:r>
            <a:r>
              <a:rPr lang="en-US" altLang="x-none" sz="1400">
                <a:ln>
                  <a:noFill/>
                </a:ln>
                <a:solidFill>
                  <a:schemeClr val="tx1"/>
                </a:solidFill>
                <a:effectLst/>
                <a:uLnTx/>
                <a:uFillTx/>
                <a:cs typeface="微软雅黑" panose="020B0503020204020204" charset="-122"/>
                <a:sym typeface="+mn-ea"/>
              </a:rPr>
              <a:t>0x0000_0000</a:t>
            </a:r>
            <a:r>
              <a:rPr lang="zh-CN" altLang="en-US" sz="1400">
                <a:ln>
                  <a:noFill/>
                </a:ln>
                <a:solidFill>
                  <a:schemeClr val="tx1"/>
                </a:solidFill>
                <a:effectLst/>
                <a:uLnTx/>
                <a:uFillTx/>
                <a:cs typeface="微软雅黑" panose="020B0503020204020204" charset="-122"/>
                <a:sym typeface="+mn-ea"/>
              </a:rPr>
              <a:t>（高位），根据波特率计算公式可知此时波特率为56 Kbps；</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sym typeface="+mn-ea"/>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en-US" altLang="zh-CN" sz="1400">
                <a:ln>
                  <a:noFill/>
                </a:ln>
                <a:solidFill>
                  <a:schemeClr val="tx1"/>
                </a:solidFill>
                <a:effectLst/>
                <a:uLnTx/>
                <a:uFillTx/>
                <a:cs typeface="微软雅黑" panose="020B0503020204020204" charset="-122"/>
                <a:sym typeface="+mn-ea"/>
              </a:rPr>
              <a:t>LCR</a:t>
            </a:r>
            <a:r>
              <a:rPr lang="zh-CN" altLang="en-US" sz="1400">
                <a:ln>
                  <a:noFill/>
                </a:ln>
                <a:solidFill>
                  <a:schemeClr val="tx1"/>
                </a:solidFill>
                <a:effectLst/>
                <a:uLnTx/>
                <a:uFillTx/>
                <a:cs typeface="微软雅黑" panose="020B0503020204020204" charset="-122"/>
                <a:sym typeface="+mn-ea"/>
              </a:rPr>
              <a:t>寄存器写入</a:t>
            </a:r>
            <a:r>
              <a:rPr lang="en-US" altLang="x-none" sz="1400">
                <a:ln>
                  <a:noFill/>
                </a:ln>
                <a:solidFill>
                  <a:schemeClr val="tx1"/>
                </a:solidFill>
                <a:effectLst/>
                <a:uLnTx/>
                <a:uFillTx/>
                <a:cs typeface="微软雅黑" panose="020B0503020204020204" charset="-122"/>
                <a:sym typeface="+mn-ea"/>
              </a:rPr>
              <a:t>0x0000_001F</a:t>
            </a:r>
            <a:r>
              <a:rPr lang="zh-CN" altLang="en-US" sz="1400">
                <a:ln>
                  <a:noFill/>
                </a:ln>
                <a:solidFill>
                  <a:schemeClr val="tx1"/>
                </a:solidFill>
                <a:effectLst/>
                <a:uLnTx/>
                <a:uFillTx/>
                <a:cs typeface="微软雅黑" panose="020B0503020204020204" charset="-122"/>
                <a:sym typeface="+mn-ea"/>
              </a:rPr>
              <a:t>，将数据格式设置为</a:t>
            </a:r>
            <a:r>
              <a:rPr lang="en-US" altLang="zh-CN" sz="1400">
                <a:ln>
                  <a:noFill/>
                </a:ln>
                <a:solidFill>
                  <a:schemeClr val="tx1"/>
                </a:solidFill>
                <a:effectLst/>
                <a:uLnTx/>
                <a:uFillTx/>
                <a:cs typeface="微软雅黑" panose="020B0503020204020204" charset="-122"/>
                <a:sym typeface="+mn-ea"/>
              </a:rPr>
              <a:t>8</a:t>
            </a:r>
            <a:r>
              <a:rPr lang="zh-CN" altLang="en-US" sz="1400">
                <a:ln>
                  <a:noFill/>
                </a:ln>
                <a:solidFill>
                  <a:schemeClr val="tx1"/>
                </a:solidFill>
                <a:effectLst/>
                <a:uLnTx/>
                <a:uFillTx/>
                <a:cs typeface="微软雅黑" panose="020B0503020204020204" charset="-122"/>
                <a:sym typeface="+mn-ea"/>
              </a:rPr>
              <a:t>位数据、偶校验、</a:t>
            </a:r>
            <a:r>
              <a:rPr lang="en-US" altLang="zh-CN" sz="1400">
                <a:ln>
                  <a:noFill/>
                </a:ln>
                <a:solidFill>
                  <a:schemeClr val="tx1"/>
                </a:solidFill>
                <a:effectLst/>
                <a:uLnTx/>
                <a:uFillTx/>
                <a:cs typeface="微软雅黑" panose="020B0503020204020204" charset="-122"/>
                <a:sym typeface="+mn-ea"/>
              </a:rPr>
              <a:t>2</a:t>
            </a:r>
            <a:r>
              <a:rPr lang="zh-CN" altLang="en-US" sz="1400">
                <a:ln>
                  <a:noFill/>
                </a:ln>
                <a:solidFill>
                  <a:schemeClr val="tx1"/>
                </a:solidFill>
                <a:effectLst/>
                <a:uLnTx/>
                <a:uFillTx/>
                <a:cs typeface="微软雅黑" panose="020B0503020204020204" charset="-122"/>
                <a:sym typeface="+mn-ea"/>
              </a:rPr>
              <a:t>位停止位</a:t>
            </a:r>
            <a:r>
              <a:rPr lang="zh-CN" altLang="en-US" sz="1400">
                <a:ln>
                  <a:noFill/>
                </a:ln>
                <a:solidFill>
                  <a:schemeClr val="tx1"/>
                </a:solidFill>
                <a:effectLst/>
                <a:uLnTx/>
                <a:uFillTx/>
                <a:cs typeface="微软雅黑" panose="020B0503020204020204" charset="-122"/>
                <a:sym typeface="+mn-ea"/>
              </a:rPr>
              <a:t>；</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zh-CN" altLang="en-US" sz="1400">
                <a:ln>
                  <a:noFill/>
                </a:ln>
                <a:solidFill>
                  <a:schemeClr val="tx1"/>
                </a:solidFill>
                <a:effectLst/>
                <a:uLnTx/>
                <a:uFillTx/>
                <a:cs typeface="微软雅黑" panose="020B0503020204020204" charset="-122"/>
                <a:sym typeface="+mn-ea"/>
              </a:rPr>
              <a:t>中断使能寄存器写入</a:t>
            </a:r>
            <a:r>
              <a:rPr lang="en-US" altLang="x-none" sz="1400">
                <a:ln>
                  <a:noFill/>
                </a:ln>
                <a:solidFill>
                  <a:schemeClr val="tx1"/>
                </a:solidFill>
                <a:effectLst/>
                <a:uLnTx/>
                <a:uFillTx/>
                <a:cs typeface="微软雅黑" panose="020B0503020204020204" charset="-122"/>
                <a:sym typeface="+mn-ea"/>
              </a:rPr>
              <a:t>0x0000_0011</a:t>
            </a:r>
            <a:r>
              <a:rPr lang="zh-CN" altLang="en-US" sz="1400">
                <a:ln>
                  <a:noFill/>
                </a:ln>
                <a:solidFill>
                  <a:schemeClr val="tx1"/>
                </a:solidFill>
                <a:effectLst/>
                <a:uLnTx/>
                <a:uFillTx/>
                <a:cs typeface="微软雅黑" panose="020B0503020204020204" charset="-122"/>
                <a:sym typeface="+mn-ea"/>
              </a:rPr>
              <a:t>，当发送数据寄存器为空或接收数据寄存器有数据时产生中断</a:t>
            </a:r>
            <a:r>
              <a:rPr lang="zh-CN" altLang="en-US" sz="1400">
                <a:ln>
                  <a:noFill/>
                </a:ln>
                <a:solidFill>
                  <a:schemeClr val="tx1"/>
                </a:solidFill>
                <a:effectLst/>
                <a:uLnTx/>
                <a:uFillTx/>
                <a:cs typeface="微软雅黑" panose="020B0503020204020204" charset="-122"/>
                <a:sym typeface="+mn-ea"/>
              </a:rPr>
              <a:t>；</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914400" marR="0" lvl="2" indent="-342900" algn="l" defTabSz="914400" rtl="0" eaLnBrk="1" fontAlgn="base" latinLnBrk="0" hangingPunct="1">
              <a:lnSpc>
                <a:spcPct val="150000"/>
              </a:lnSpc>
              <a:spcBef>
                <a:spcPct val="20000"/>
              </a:spcBef>
              <a:spcAft>
                <a:spcPct val="0"/>
              </a:spcAft>
              <a:buClrTx/>
              <a:buSzTx/>
              <a:buFont typeface="+mj-lt"/>
              <a:buAutoNum type="arabicPeriod"/>
              <a:defRPr/>
            </a:pPr>
            <a:r>
              <a:rPr lang="zh-CN" altLang="en-US" sz="1400">
                <a:ln>
                  <a:noFill/>
                </a:ln>
                <a:solidFill>
                  <a:schemeClr val="tx1"/>
                </a:solidFill>
                <a:effectLst/>
                <a:uLnTx/>
                <a:uFillTx/>
                <a:cs typeface="微软雅黑" panose="020B0503020204020204" charset="-122"/>
                <a:sym typeface="+mn-ea"/>
              </a:rPr>
              <a:t>向</a:t>
            </a:r>
            <a:r>
              <a:rPr lang="zh-CN" altLang="en-US" sz="1400">
                <a:ln>
                  <a:noFill/>
                </a:ln>
                <a:solidFill>
                  <a:schemeClr val="tx1"/>
                </a:solidFill>
                <a:effectLst/>
                <a:uLnTx/>
                <a:uFillTx/>
                <a:cs typeface="微软雅黑" panose="020B0503020204020204" charset="-122"/>
                <a:sym typeface="+mn-ea"/>
              </a:rPr>
              <a:t>发送数据寄存器写入数据，或接收数据寄存器有数据时读取数据。</a:t>
            </a:r>
            <a:endParaRPr kumimoji="0" lang="zh-CN" altLang="en-US" sz="14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基于</a:t>
            </a:r>
            <a:r>
              <a:rPr lang="en-US" altLang="zh-CN" sz="1800">
                <a:ln>
                  <a:noFill/>
                </a:ln>
                <a:effectLst/>
                <a:uLnTx/>
                <a:uFillTx/>
                <a:cs typeface="微软雅黑" panose="020B0503020204020204" charset="-122"/>
                <a:sym typeface="+mn-ea"/>
              </a:rPr>
              <a:t>AXI4</a:t>
            </a:r>
            <a:r>
              <a:rPr lang="zh-CN" altLang="en-US" sz="1800">
                <a:ln>
                  <a:noFill/>
                </a:ln>
                <a:effectLst/>
                <a:uLnTx/>
                <a:uFillTx/>
                <a:cs typeface="微软雅黑" panose="020B0503020204020204" charset="-122"/>
                <a:sym typeface="+mn-ea"/>
              </a:rPr>
              <a:t>总线的</a:t>
            </a:r>
            <a:r>
              <a:rPr lang="en-US" altLang="zh-CN" sz="1800">
                <a:ln>
                  <a:noFill/>
                </a:ln>
                <a:effectLst/>
                <a:uLnTx/>
                <a:uFillTx/>
                <a:cs typeface="微软雅黑" panose="020B0503020204020204" charset="-122"/>
                <a:sym typeface="+mn-ea"/>
              </a:rPr>
              <a:t>UART IP</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zh-CN" sz="1600">
                <a:ln>
                  <a:noFill/>
                </a:ln>
                <a:solidFill>
                  <a:schemeClr val="tx1"/>
                </a:solidFill>
                <a:effectLst/>
                <a:uLnTx/>
                <a:uFillTx/>
                <a:latin typeface="+mn-lt"/>
                <a:ea typeface="+mn-ea"/>
                <a:sym typeface="+mn-ea"/>
              </a:rPr>
              <a:t>UART16550</a:t>
            </a:r>
            <a:r>
              <a:rPr lang="zh-CN" altLang="en-US" sz="1600">
                <a:ln>
                  <a:noFill/>
                </a:ln>
                <a:solidFill>
                  <a:schemeClr val="tx1"/>
                </a:solidFill>
                <a:effectLst/>
                <a:uLnTx/>
                <a:uFillTx/>
                <a:latin typeface="+mn-lt"/>
                <a:ea typeface="+mn-ea"/>
                <a:sym typeface="+mn-ea"/>
              </a:rPr>
              <a:t>应用</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81925" name="图片 4"/>
          <p:cNvPicPr>
            <a:picLocks noChangeAspect="1"/>
          </p:cNvPicPr>
          <p:nvPr>
            <p:custDataLst>
              <p:tags r:id="rId1"/>
            </p:custDataLst>
          </p:nvPr>
        </p:nvPicPr>
        <p:blipFill>
          <a:blip r:embed="rId2"/>
          <a:stretch>
            <a:fillRect/>
          </a:stretch>
        </p:blipFill>
        <p:spPr>
          <a:xfrm>
            <a:off x="2699703" y="1348105"/>
            <a:ext cx="5922962" cy="2767013"/>
          </a:xfrm>
          <a:prstGeom prst="rect">
            <a:avLst/>
          </a:prstGeom>
          <a:noFill/>
          <a:ln w="9525">
            <a:noFill/>
          </a:ln>
        </p:spPr>
      </p:pic>
      <p:pic>
        <p:nvPicPr>
          <p:cNvPr id="82949" name="图片 4"/>
          <p:cNvPicPr>
            <a:picLocks noChangeAspect="1"/>
          </p:cNvPicPr>
          <p:nvPr>
            <p:custDataLst>
              <p:tags r:id="rId3"/>
            </p:custDataLst>
          </p:nvPr>
        </p:nvPicPr>
        <p:blipFill>
          <a:blip r:embed="rId4"/>
          <a:stretch>
            <a:fillRect/>
          </a:stretch>
        </p:blipFill>
        <p:spPr>
          <a:xfrm>
            <a:off x="2700020" y="4165600"/>
            <a:ext cx="5923280" cy="74993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a:t>
            </a:r>
            <a:r>
              <a:rPr lang="en-US" altLang="zh-CN">
                <a:sym typeface="+mn-ea"/>
              </a:rPr>
              <a:t>4</a:t>
            </a:r>
            <a:r>
              <a:rPr lang="zh-CN" altLang="en-US">
                <a:sym typeface="+mn-ea"/>
              </a:rPr>
              <a:t>.2 UART的实现</a:t>
            </a:r>
            <a:endParaRPr lang="zh-CN" altLang="en-US"/>
          </a:p>
        </p:txBody>
      </p:sp>
      <p:sp>
        <p:nvSpPr>
          <p:cNvPr id="9218" name="内容占位符 2"/>
          <p:cNvSpPr>
            <a:spLocks noGrp="1"/>
          </p:cNvSpPr>
          <p:nvPr>
            <p:ph idx="1"/>
          </p:nvPr>
        </p:nvSpPr>
        <p:spPr>
          <a:xfrm>
            <a:off x="365867" y="698818"/>
            <a:ext cx="8531222" cy="4227768"/>
          </a:xfrm>
          <a:noFill/>
        </p:spPr>
        <p:txBody>
          <a:bodyPr vert="horz" wrap="square" lIns="68591" tIns="34295" rIns="68591" bIns="34295" numCol="1" anchor="t" anchorCtr="0" compatLnSpc="1"/>
          <a:lstStyle/>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r>
              <a:rPr lang="zh-CN" altLang="en-US" sz="1800">
                <a:ln>
                  <a:noFill/>
                </a:ln>
                <a:effectLst/>
                <a:uLnTx/>
                <a:uFillTx/>
                <a:cs typeface="微软雅黑" panose="020B0503020204020204" charset="-122"/>
                <a:sym typeface="+mn-ea"/>
              </a:rPr>
              <a:t>基于</a:t>
            </a:r>
            <a:r>
              <a:rPr lang="en-US" altLang="zh-CN" sz="1800">
                <a:ln>
                  <a:noFill/>
                </a:ln>
                <a:effectLst/>
                <a:uLnTx/>
                <a:uFillTx/>
                <a:cs typeface="微软雅黑" panose="020B0503020204020204" charset="-122"/>
                <a:sym typeface="+mn-ea"/>
              </a:rPr>
              <a:t>AXI4</a:t>
            </a:r>
            <a:r>
              <a:rPr lang="zh-CN" altLang="en-US" sz="1800">
                <a:ln>
                  <a:noFill/>
                </a:ln>
                <a:effectLst/>
                <a:uLnTx/>
                <a:uFillTx/>
                <a:cs typeface="微软雅黑" panose="020B0503020204020204" charset="-122"/>
                <a:sym typeface="+mn-ea"/>
              </a:rPr>
              <a:t>总线的</a:t>
            </a:r>
            <a:r>
              <a:rPr lang="en-US" altLang="zh-CN" sz="1800">
                <a:ln>
                  <a:noFill/>
                </a:ln>
                <a:effectLst/>
                <a:uLnTx/>
                <a:uFillTx/>
                <a:cs typeface="微软雅黑" panose="020B0503020204020204" charset="-122"/>
                <a:sym typeface="+mn-ea"/>
              </a:rPr>
              <a:t>UART IP</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endParaRPr>
          </a:p>
          <a:p>
            <a:pPr marL="514350" marR="0" lvl="1" indent="-34290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en-US" altLang="zh-CN" sz="1600">
                <a:ln>
                  <a:noFill/>
                </a:ln>
                <a:solidFill>
                  <a:schemeClr val="tx1"/>
                </a:solidFill>
                <a:effectLst/>
                <a:uLnTx/>
                <a:uFillTx/>
                <a:latin typeface="+mn-lt"/>
                <a:ea typeface="+mn-ea"/>
                <a:sym typeface="+mn-ea"/>
              </a:rPr>
              <a:t>UART16550</a:t>
            </a:r>
            <a:r>
              <a:rPr lang="zh-CN" altLang="en-US" sz="1600">
                <a:ln>
                  <a:noFill/>
                </a:ln>
                <a:solidFill>
                  <a:schemeClr val="tx1"/>
                </a:solidFill>
                <a:effectLst/>
                <a:uLnTx/>
                <a:uFillTx/>
                <a:latin typeface="+mn-lt"/>
                <a:ea typeface="+mn-ea"/>
                <a:sym typeface="+mn-ea"/>
              </a:rPr>
              <a:t>应用</a:t>
            </a:r>
            <a:endParaRPr kumimoji="0" lang="zh-CN" altLang="en-US" sz="1600" b="0" i="0" u="none" strike="noStrike" kern="1200" cap="none" spc="0" normalizeH="0" baseline="0" noProof="1">
              <a:ln>
                <a:noFill/>
              </a:ln>
              <a:solidFill>
                <a:schemeClr val="tx1"/>
              </a:solidFill>
              <a:effectLst/>
              <a:uLnTx/>
              <a:uFillTx/>
              <a:cs typeface="微软雅黑" panose="020B0503020204020204" charset="-122"/>
            </a:endParaRPr>
          </a:p>
          <a:p>
            <a:pPr marL="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Ø"/>
              <a:defRPr/>
            </a:pPr>
            <a:endPar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p:txBody>
      </p:sp>
      <p:pic>
        <p:nvPicPr>
          <p:cNvPr id="82950" name="图片 5"/>
          <p:cNvPicPr>
            <a:picLocks noChangeAspect="1"/>
          </p:cNvPicPr>
          <p:nvPr>
            <p:custDataLst>
              <p:tags r:id="rId1"/>
            </p:custDataLst>
          </p:nvPr>
        </p:nvPicPr>
        <p:blipFill>
          <a:blip r:embed="rId2"/>
          <a:stretch>
            <a:fillRect/>
          </a:stretch>
        </p:blipFill>
        <p:spPr>
          <a:xfrm>
            <a:off x="611505" y="1635443"/>
            <a:ext cx="6053138" cy="2217737"/>
          </a:xfrm>
          <a:prstGeom prst="rect">
            <a:avLst/>
          </a:prstGeom>
          <a:noFill/>
          <a:ln w="9525">
            <a:noFill/>
          </a:ln>
        </p:spPr>
      </p:pic>
      <p:pic>
        <p:nvPicPr>
          <p:cNvPr id="83973" name="图片 4"/>
          <p:cNvPicPr>
            <a:picLocks noChangeAspect="1"/>
          </p:cNvPicPr>
          <p:nvPr/>
        </p:nvPicPr>
        <p:blipFill>
          <a:blip r:embed="rId3"/>
          <a:stretch>
            <a:fillRect/>
          </a:stretch>
        </p:blipFill>
        <p:spPr>
          <a:xfrm>
            <a:off x="3275965" y="1851660"/>
            <a:ext cx="5673725" cy="309181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3"/>
                                        </p:tgtEl>
                                        <p:attrNameLst>
                                          <p:attrName>style.visibility</p:attrName>
                                        </p:attrNameLst>
                                      </p:cBhvr>
                                      <p:to>
                                        <p:strVal val="visible"/>
                                      </p:to>
                                    </p:set>
                                    <p:anim calcmode="lin" valueType="num">
                                      <p:cBhvr additive="base">
                                        <p:cTn id="7" dur="500" fill="hold"/>
                                        <p:tgtEl>
                                          <p:spTgt spid="83973"/>
                                        </p:tgtEl>
                                        <p:attrNameLst>
                                          <p:attrName>ppt_x</p:attrName>
                                        </p:attrNameLst>
                                      </p:cBhvr>
                                      <p:tavLst>
                                        <p:tav tm="0">
                                          <p:val>
                                            <p:strVal val="#ppt_x"/>
                                          </p:val>
                                        </p:tav>
                                        <p:tav tm="100000">
                                          <p:val>
                                            <p:strVal val="#ppt_x"/>
                                          </p:val>
                                        </p:tav>
                                      </p:tavLst>
                                    </p:anim>
                                    <p:anim calcmode="lin" valueType="num">
                                      <p:cBhvr additive="base">
                                        <p:cTn id="8"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6.1.</a:t>
            </a:r>
            <a:r>
              <a:rPr lang="en-US" altLang="zh-CN">
                <a:sym typeface="+mn-ea"/>
              </a:rPr>
              <a:t>1</a:t>
            </a:r>
            <a:r>
              <a:rPr lang="zh-CN" altLang="en-US">
                <a:sym typeface="+mn-ea"/>
              </a:rPr>
              <a:t> 串行通信的工作制式</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normAutofit lnSpcReduction="10000"/>
          </a:bodyPr>
          <a:lstStyle/>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kumimoji="0" lang="zh-CN" altLang="en-US" sz="1800" b="1" i="0" u="none" strike="noStrike" kern="1200" cap="none" spc="0" normalizeH="0" baseline="0" noProof="1">
                <a:ln>
                  <a:noFill/>
                </a:ln>
                <a:solidFill>
                  <a:schemeClr val="tx1"/>
                </a:solidFill>
                <a:effectLst/>
                <a:uLnTx/>
                <a:uFillTx/>
                <a:cs typeface="微软雅黑" panose="020B0503020204020204" charset="-122"/>
              </a:rPr>
              <a:t>全双工：</a:t>
            </a:r>
            <a:r>
              <a:rPr kumimoji="0" lang="zh-CN" altLang="en-US" sz="1600" b="0" i="0" u="none" strike="noStrike" kern="1200" cap="none" spc="0" normalizeH="0" baseline="0" noProof="1">
                <a:ln>
                  <a:noFill/>
                </a:ln>
                <a:solidFill>
                  <a:schemeClr val="tx1"/>
                </a:solidFill>
                <a:effectLst/>
                <a:uLnTx/>
                <a:uFillTx/>
                <a:cs typeface="微软雅黑" panose="020B0503020204020204" charset="-122"/>
                <a:sym typeface="+mn-ea"/>
              </a:rPr>
              <a:t>通信双方同时进行发送和接收操作。为此，要设置两根(或两对)传输线，分别发送和接收数据，使数据的发送与接收分流。全双工方式在通信过程中，无须进行接收/发送方向的切换，因此，没有切换操作所产生的时间延迟，有利于远程实时监测与控制。</a:t>
            </a:r>
            <a:endParaRPr kumimoji="0" lang="zh-CN" altLang="en-US" sz="1800" b="0" i="0" u="none" strike="noStrike" kern="1200" cap="none" spc="0" normalizeH="0" baseline="0" noProof="1">
              <a:ln>
                <a:noFill/>
              </a:ln>
              <a:solidFill>
                <a:schemeClr val="tx1"/>
              </a:solidFill>
              <a:effectLst/>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b="1">
                <a:ln>
                  <a:noFill/>
                </a:ln>
                <a:solidFill>
                  <a:schemeClr val="tx1"/>
                </a:solidFill>
                <a:effectLst/>
                <a:uLnTx/>
                <a:uFillTx/>
                <a:cs typeface="微软雅黑" panose="020B0503020204020204" charset="-122"/>
                <a:sym typeface="+mn-ea"/>
              </a:rPr>
              <a:t>半双工：</a:t>
            </a:r>
            <a:r>
              <a:rPr lang="zh-CN" altLang="en-US" sz="1600">
                <a:ln>
                  <a:noFill/>
                </a:ln>
                <a:solidFill>
                  <a:schemeClr val="tx1"/>
                </a:solidFill>
                <a:effectLst/>
                <a:uLnTx/>
                <a:uFillTx/>
                <a:cs typeface="微软雅黑" panose="020B0503020204020204" charset="-122"/>
                <a:sym typeface="+mn-ea"/>
              </a:rPr>
              <a:t>通信双方分时进行发送和接收操作，即双方都可发可收，但不能在同一时刻发送和接收。因为半双工只设置1根(或1对)传输线，用于发送时就不能接收，用于接收时就不能发送。所以在半双工通信过程中，需要进行接收/发送方向的切换，会有延时产生。</a:t>
            </a:r>
            <a:endParaRPr lang="zh-CN" altLang="en-US" sz="1800">
              <a:ln>
                <a:noFill/>
              </a:ln>
              <a:solidFill>
                <a:schemeClr val="tx1"/>
              </a:solidFill>
              <a:effectLst/>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b="1">
                <a:ln>
                  <a:noFill/>
                </a:ln>
                <a:effectLst/>
                <a:uLnTx/>
                <a:uFillTx/>
                <a:cs typeface="微软雅黑" panose="020B0503020204020204" charset="-122"/>
                <a:sym typeface="+mn-ea"/>
              </a:rPr>
              <a:t>单工：</a:t>
            </a:r>
            <a:r>
              <a:rPr lang="zh-CN" altLang="en-US" sz="1600">
                <a:ln>
                  <a:noFill/>
                </a:ln>
                <a:effectLst/>
                <a:uLnTx/>
                <a:uFillTx/>
                <a:cs typeface="微软雅黑" panose="020B0503020204020204" charset="-122"/>
                <a:sym typeface="+mn-ea"/>
              </a:rPr>
              <a:t>通信双方只能进行一个方向的传输，不能有</a:t>
            </a:r>
            <a:r>
              <a:rPr lang="zh-CN" altLang="en-US" sz="1600">
                <a:ln>
                  <a:noFill/>
                </a:ln>
                <a:solidFill>
                  <a:srgbClr val="FF0000"/>
                </a:solidFill>
                <a:effectLst/>
                <a:uLnTx/>
                <a:uFillTx/>
                <a:cs typeface="微软雅黑" panose="020B0503020204020204" charset="-122"/>
                <a:sym typeface="+mn-ea"/>
              </a:rPr>
              <a:t>双向</a:t>
            </a:r>
            <a:r>
              <a:rPr lang="zh-CN" altLang="en-US" sz="1600">
                <a:ln>
                  <a:noFill/>
                </a:ln>
                <a:effectLst/>
                <a:uLnTx/>
                <a:uFillTx/>
                <a:cs typeface="微软雅黑" panose="020B0503020204020204" charset="-122"/>
                <a:sym typeface="+mn-ea"/>
              </a:rPr>
              <a:t>传输；此方式目前很少使用。</a:t>
            </a:r>
            <a:endParaRPr lang="zh-CN" altLang="en-US" sz="1800">
              <a:ln>
                <a:noFill/>
              </a:ln>
              <a:solidFill>
                <a:schemeClr val="tx1"/>
              </a:solidFill>
              <a:effectLst/>
              <a:uLnTx/>
              <a:uFillTx/>
              <a:cs typeface="微软雅黑" panose="020B0503020204020204" charset="-122"/>
              <a:sym typeface="+mn-ea"/>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endParaRPr kumimoji="0" lang="en-US" altLang="x-none" sz="1800" b="0" i="0" u="none" strike="noStrike" kern="1200" cap="none" spc="0" normalizeH="0" baseline="0" noProof="1">
              <a:ln>
                <a:noFill/>
              </a:ln>
              <a:solidFill>
                <a:schemeClr val="tx1"/>
              </a:solidFill>
              <a:effectLst/>
              <a:uLnTx/>
              <a:uFillTx/>
              <a:cs typeface="微软雅黑" panose="020B0503020204020204" charset="-122"/>
            </a:endParaRPr>
          </a:p>
        </p:txBody>
      </p:sp>
      <p:pic>
        <p:nvPicPr>
          <p:cNvPr id="25605" name="Picture 1" descr="jc1401"/>
          <p:cNvPicPr>
            <a:picLocks noChangeAspect="1"/>
          </p:cNvPicPr>
          <p:nvPr/>
        </p:nvPicPr>
        <p:blipFill>
          <a:blip r:embed="rId1"/>
          <a:stretch>
            <a:fillRect/>
          </a:stretch>
        </p:blipFill>
        <p:spPr>
          <a:xfrm>
            <a:off x="683895" y="3580130"/>
            <a:ext cx="3799205" cy="1308735"/>
          </a:xfrm>
          <a:prstGeom prst="rect">
            <a:avLst/>
          </a:prstGeom>
          <a:noFill/>
          <a:ln w="9525">
            <a:noFill/>
          </a:ln>
        </p:spPr>
      </p:pic>
      <p:pic>
        <p:nvPicPr>
          <p:cNvPr id="26629" name="Picture 2" descr="jc1402"/>
          <p:cNvPicPr>
            <a:picLocks noChangeAspect="1"/>
          </p:cNvPicPr>
          <p:nvPr>
            <p:custDataLst>
              <p:tags r:id="rId2"/>
            </p:custDataLst>
          </p:nvPr>
        </p:nvPicPr>
        <p:blipFill>
          <a:blip r:embed="rId3"/>
          <a:stretch>
            <a:fillRect/>
          </a:stretch>
        </p:blipFill>
        <p:spPr>
          <a:xfrm>
            <a:off x="4716145" y="3580130"/>
            <a:ext cx="3670300" cy="128524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6.1.</a:t>
            </a:r>
            <a:r>
              <a:rPr lang="en-US" altLang="zh-CN">
                <a:sym typeface="+mn-ea"/>
              </a:rPr>
              <a:t>2</a:t>
            </a:r>
            <a:r>
              <a:rPr lang="zh-CN" altLang="en-US">
                <a:sym typeface="+mn-ea"/>
              </a:rPr>
              <a:t> 串行通信的基本方式</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kumimoji="0" lang="zh-CN" altLang="en-US" sz="1800" b="1" i="0" u="none" strike="noStrike" kern="1200" cap="none" spc="0" normalizeH="0" baseline="0" noProof="1">
                <a:ln>
                  <a:noFill/>
                </a:ln>
                <a:solidFill>
                  <a:schemeClr val="tx1"/>
                </a:solidFill>
                <a:effectLst/>
                <a:uLnTx/>
                <a:uFillTx/>
                <a:cs typeface="+mn-cs"/>
              </a:rPr>
              <a:t>异步通信方式：</a:t>
            </a:r>
            <a:r>
              <a:rPr lang="zh-CN" altLang="en-US" sz="1800">
                <a:ln>
                  <a:noFill/>
                </a:ln>
                <a:effectLst/>
                <a:uLnTx/>
                <a:uFillTx/>
                <a:sym typeface="+mn-ea"/>
              </a:rPr>
              <a:t>以</a:t>
            </a:r>
            <a:r>
              <a:rPr lang="zh-CN" altLang="en-US" sz="1800" b="1">
                <a:ln>
                  <a:noFill/>
                </a:ln>
                <a:solidFill>
                  <a:srgbClr val="FF0000"/>
                </a:solidFill>
                <a:effectLst/>
                <a:uLnTx/>
                <a:uFillTx/>
                <a:sym typeface="+mn-ea"/>
              </a:rPr>
              <a:t>字符</a:t>
            </a:r>
            <a:r>
              <a:rPr lang="zh-CN" altLang="en-US" sz="1800">
                <a:ln>
                  <a:noFill/>
                </a:ln>
                <a:effectLst/>
                <a:uLnTx/>
                <a:uFillTx/>
                <a:sym typeface="+mn-ea"/>
              </a:rPr>
              <a:t>为单位传输的，每个字符经过格式化之后，作为独立的一帧数据，可以随机由发送端发出去，即发送端发出的每个字符在通信线上出现的时间是任意的。</a:t>
            </a:r>
            <a:endParaRPr kumimoji="0" lang="en-US" altLang="x-none" sz="1800" b="0" i="0" u="none" strike="noStrike" kern="1200" cap="none" spc="0" normalizeH="0" baseline="0" noProof="1">
              <a:ln>
                <a:noFill/>
              </a:ln>
              <a:solidFill>
                <a:schemeClr val="tx1"/>
              </a:solidFill>
              <a:effectLst/>
              <a:uLnTx/>
              <a:uFillTx/>
              <a:cs typeface="+mn-cs"/>
            </a:endParaRPr>
          </a:p>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kumimoji="0" lang="zh-CN" altLang="en-US" sz="1800" b="1" i="0" u="none" strike="noStrike" kern="1200" cap="none" spc="0" normalizeH="0" baseline="0" noProof="1">
                <a:ln>
                  <a:noFill/>
                </a:ln>
                <a:solidFill>
                  <a:schemeClr val="tx1"/>
                </a:solidFill>
                <a:effectLst/>
                <a:uLnTx/>
                <a:uFillTx/>
                <a:cs typeface="+mn-cs"/>
              </a:rPr>
              <a:t>同步通信方式：</a:t>
            </a:r>
            <a:r>
              <a:rPr kumimoji="0" lang="zh-CN" altLang="en-US" sz="1800" b="0" i="0" u="none" strike="noStrike" kern="1200" cap="none" spc="0" normalizeH="0" baseline="0" noProof="1">
                <a:ln>
                  <a:noFill/>
                </a:ln>
                <a:solidFill>
                  <a:schemeClr val="tx1"/>
                </a:solidFill>
                <a:effectLst/>
                <a:uLnTx/>
                <a:uFillTx/>
                <a:cs typeface="+mn-cs"/>
                <a:sym typeface="+mn-ea"/>
              </a:rPr>
              <a:t>以</a:t>
            </a:r>
            <a:r>
              <a:rPr kumimoji="0" lang="zh-CN" altLang="en-US" sz="1800" b="1" i="0" u="none" strike="noStrike" kern="1200" cap="none" spc="0" normalizeH="0" baseline="0" noProof="1">
                <a:ln>
                  <a:noFill/>
                </a:ln>
                <a:solidFill>
                  <a:srgbClr val="FF0000"/>
                </a:solidFill>
                <a:effectLst/>
                <a:uLnTx/>
                <a:uFillTx/>
                <a:cs typeface="+mn-cs"/>
                <a:sym typeface="+mn-ea"/>
              </a:rPr>
              <a:t>数据块</a:t>
            </a:r>
            <a:r>
              <a:rPr kumimoji="0" lang="zh-CN" altLang="en-US" sz="1800" b="0" i="0" u="none" strike="noStrike" kern="1200" cap="none" spc="0" normalizeH="0" baseline="0" noProof="1">
                <a:ln>
                  <a:noFill/>
                </a:ln>
                <a:solidFill>
                  <a:schemeClr val="tx1"/>
                </a:solidFill>
                <a:effectLst/>
                <a:uLnTx/>
                <a:uFillTx/>
                <a:cs typeface="+mn-cs"/>
                <a:sym typeface="+mn-ea"/>
              </a:rPr>
              <a:t>（字符块）为单位传输的，每个数据块经过格式化之后，形成一帧数据，作为一个整体进行发送与接收，因此，传输一旦开始，就要求每帧数据内部的每一位都要同步。</a:t>
            </a:r>
            <a:endParaRPr kumimoji="0" lang="zh-CN" altLang="en-US" sz="1800" b="0" i="0" u="none" strike="noStrike" kern="1200" cap="none" spc="0" normalizeH="0" baseline="0" noProof="1">
              <a:ln>
                <a:noFill/>
              </a:ln>
              <a:solidFill>
                <a:schemeClr val="tx1"/>
              </a:solidFill>
              <a:effectLst/>
              <a:uLnTx/>
              <a:uFillTx/>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zh-CN" altLang="en-US">
                <a:sym typeface="+mn-ea"/>
              </a:rPr>
              <a:t>6.2 串行通信协议</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L="257175" marR="0" lvl="0" indent="-257175"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kumimoji="0" lang="zh-CN" altLang="en-US" sz="18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所谓</a:t>
            </a:r>
            <a:r>
              <a:rPr kumimoji="0" lang="zh-CN" altLang="en-US" sz="1800" b="1"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通信协议</a:t>
            </a:r>
            <a:r>
              <a:rPr kumimoji="0" lang="zh-CN" altLang="en-US" sz="18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（也叫做</a:t>
            </a:r>
            <a:r>
              <a:rPr kumimoji="0" lang="zh-CN" altLang="en-US" sz="1800" b="0" i="0" u="none" strike="noStrike" kern="1200" cap="none" spc="0" normalizeH="0" baseline="0" noProof="1">
                <a:ln>
                  <a:noFill/>
                </a:ln>
                <a:solidFill>
                  <a:srgbClr val="FF0000"/>
                </a:solidFill>
                <a:effectLst/>
                <a:uLnTx/>
                <a:uFillTx/>
                <a:latin typeface="+mn-lt"/>
                <a:ea typeface="+mn-ea"/>
                <a:cs typeface="+mn-cs"/>
                <a:sym typeface="Arial" panose="020B0604020202020204" pitchFamily="34" charset="0"/>
              </a:rPr>
              <a:t>通信控制规程</a:t>
            </a:r>
            <a:r>
              <a:rPr kumimoji="0" lang="zh-CN" altLang="en-US" sz="18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rPr>
              <a:t>）是指通信双方的一种约定，约定中包括对数据格式、同步方式、传输速度、传送步骤、检纠错方式以及控制字符定义等问题作出统一规定，通信双方必须共同遵守。</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6.2.1 串行通信中的传输速率控制</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rPr>
              <a:t>数据传输速率控制的实现方法</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串行通信时，要求双方的传输速率严格一致，并在传输开始之前，要预先设定；否则，会发生错误。因此，对传输速率要进行控制。</a:t>
            </a: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在数字通信中，传输速率的控制是通过</a:t>
            </a:r>
            <a:r>
              <a:rPr kumimoji="0" lang="zh-CN" altLang="en-US" sz="1600" b="1" i="0" u="none" strike="noStrike" kern="1200" cap="none" spc="0" normalizeH="0" baseline="0" noProof="1">
                <a:ln>
                  <a:noFill/>
                </a:ln>
                <a:solidFill>
                  <a:srgbClr val="FF0000"/>
                </a:solidFill>
                <a:effectLst/>
                <a:uLnTx/>
                <a:uFillTx/>
                <a:latin typeface="宋体" panose="02010600030101010101" pitchFamily="2" charset="-122"/>
                <a:ea typeface="+mn-ea"/>
                <a:cs typeface="+mn-cs"/>
                <a:sym typeface="+mn-ea"/>
              </a:rPr>
              <a:t>波特率</a:t>
            </a:r>
            <a:r>
              <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时钟发生器和设置</a:t>
            </a:r>
            <a:r>
              <a:rPr kumimoji="0" lang="zh-CN" altLang="en-US" sz="1600" b="1" i="0" u="none" strike="noStrike" kern="1200" cap="none" spc="0" normalizeH="0" baseline="0" noProof="1">
                <a:ln>
                  <a:noFill/>
                </a:ln>
                <a:solidFill>
                  <a:srgbClr val="FF0000"/>
                </a:solidFill>
                <a:effectLst/>
                <a:uLnTx/>
                <a:uFillTx/>
                <a:latin typeface="宋体" panose="02010600030101010101" pitchFamily="2" charset="-122"/>
                <a:ea typeface="+mn-ea"/>
                <a:cs typeface="+mn-cs"/>
                <a:sym typeface="+mn-ea"/>
              </a:rPr>
              <a:t>波特率因子</a:t>
            </a:r>
            <a:r>
              <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rPr>
              <a:t>（或波特率除数）来实现的。</a:t>
            </a:r>
            <a:endParaRPr kumimoji="0" lang="zh-CN" altLang="en-US" sz="160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60" b="1">
                <a:ln>
                  <a:noFill/>
                </a:ln>
                <a:solidFill>
                  <a:schemeClr val="tx1"/>
                </a:solidFill>
                <a:effectLst/>
                <a:uLnTx/>
                <a:uFillTx/>
                <a:latin typeface="宋体" panose="02010600030101010101" pitchFamily="2" charset="-122"/>
                <a:ea typeface="+mn-ea"/>
                <a:sym typeface="+mn-ea"/>
              </a:rPr>
              <a:t>波特率（Baud）：</a:t>
            </a:r>
            <a:r>
              <a:rPr lang="zh-CN" altLang="en-US" sz="1660">
                <a:ln>
                  <a:noFill/>
                </a:ln>
                <a:solidFill>
                  <a:schemeClr val="tx1"/>
                </a:solidFill>
                <a:effectLst/>
                <a:uLnTx/>
                <a:uFillTx/>
                <a:latin typeface="宋体" panose="02010600030101010101" pitchFamily="2" charset="-122"/>
                <a:ea typeface="+mn-ea"/>
                <a:sym typeface="+mn-ea"/>
              </a:rPr>
              <a:t>是每秒传输串行数据的位数。例如，每秒传输1b，就是1波特；每秒传输1200b，就是1200波特。其单位是b/s（位/秒，也可写成bps）。</a:t>
            </a:r>
            <a:endParaRPr lang="zh-CN" altLang="en-US" sz="1660">
              <a:ln>
                <a:noFill/>
              </a:ln>
              <a:solidFill>
                <a:schemeClr val="tx1"/>
              </a:solidFill>
              <a:effectLst/>
              <a:uLnTx/>
              <a:uFillTx/>
              <a:latin typeface="宋体" panose="02010600030101010101" pitchFamily="2" charset="-122"/>
              <a:ea typeface="+mn-ea"/>
              <a:sym typeface="+mn-ea"/>
            </a:endParaRPr>
          </a:p>
          <a:p>
            <a:pPr marR="0" lvl="1"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60" b="1">
                <a:ln>
                  <a:noFill/>
                </a:ln>
                <a:solidFill>
                  <a:schemeClr val="tx1"/>
                </a:solidFill>
                <a:effectLst/>
                <a:uLnTx/>
                <a:uFillTx/>
                <a:latin typeface="宋体" panose="02010600030101010101" pitchFamily="2" charset="-122"/>
                <a:ea typeface="+mn-ea"/>
                <a:sym typeface="+mn-ea"/>
              </a:rPr>
              <a:t>例如：</a:t>
            </a:r>
            <a:r>
              <a:rPr lang="zh-CN" altLang="en-US" sz="1660">
                <a:ln>
                  <a:noFill/>
                </a:ln>
                <a:solidFill>
                  <a:schemeClr val="tx1"/>
                </a:solidFill>
                <a:effectLst/>
                <a:uLnTx/>
                <a:uFillTx/>
                <a:latin typeface="宋体" panose="02010600030101010101" pitchFamily="2" charset="-122"/>
                <a:ea typeface="+mn-ea"/>
                <a:sym typeface="+mn-ea"/>
              </a:rPr>
              <a:t>串行通信的数据传输率为1200b/s，则每一个数据位的传输时间T</a:t>
            </a:r>
            <a:r>
              <a:rPr lang="zh-CN" altLang="en-US" sz="1660" baseline="-25000">
                <a:ln>
                  <a:noFill/>
                </a:ln>
                <a:solidFill>
                  <a:schemeClr val="tx1"/>
                </a:solidFill>
                <a:effectLst/>
                <a:uLnTx/>
                <a:uFillTx/>
                <a:latin typeface="宋体" panose="02010600030101010101" pitchFamily="2" charset="-122"/>
                <a:ea typeface="+mn-ea"/>
                <a:sym typeface="+mn-ea"/>
              </a:rPr>
              <a:t>d</a:t>
            </a:r>
            <a:r>
              <a:rPr lang="zh-CN" altLang="en-US" sz="1660">
                <a:ln>
                  <a:noFill/>
                </a:ln>
                <a:solidFill>
                  <a:schemeClr val="tx1"/>
                </a:solidFill>
                <a:effectLst/>
                <a:uLnTx/>
                <a:uFillTx/>
                <a:latin typeface="宋体" panose="02010600030101010101" pitchFamily="2" charset="-122"/>
                <a:ea typeface="+mn-ea"/>
                <a:sym typeface="+mn-ea"/>
              </a:rPr>
              <a:t>为波特率的倒数，即：</a:t>
            </a: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p:txBody>
      </p:sp>
      <p:graphicFrame>
        <p:nvGraphicFramePr>
          <p:cNvPr id="32773" name="对象 15366"/>
          <p:cNvGraphicFramePr/>
          <p:nvPr/>
        </p:nvGraphicFramePr>
        <p:xfrm>
          <a:off x="2600325" y="4084003"/>
          <a:ext cx="3943350" cy="800100"/>
        </p:xfrm>
        <a:graphic>
          <a:graphicData uri="http://schemas.openxmlformats.org/presentationml/2006/ole">
            <mc:AlternateContent xmlns:mc="http://schemas.openxmlformats.org/markup-compatibility/2006">
              <mc:Choice xmlns:v="urn:schemas-microsoft-com:vml" Requires="v">
                <p:oleObj spid="_x0000_s3076" name="" r:id="rId1" imgW="1625600" imgH="355600" progId="">
                  <p:embed/>
                </p:oleObj>
              </mc:Choice>
              <mc:Fallback>
                <p:oleObj name="" r:id="rId1" imgW="1625600" imgH="355600" progId="">
                  <p:embed/>
                  <p:pic>
                    <p:nvPicPr>
                      <p:cNvPr id="0" name="图片 3075"/>
                      <p:cNvPicPr/>
                      <p:nvPr/>
                    </p:nvPicPr>
                    <p:blipFill>
                      <a:blip r:embed="rId2"/>
                      <a:stretch>
                        <a:fillRect/>
                      </a:stretch>
                    </p:blipFill>
                    <p:spPr>
                      <a:xfrm>
                        <a:off x="2600325" y="4084003"/>
                        <a:ext cx="3943350" cy="800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2" end="2"/>
                                            </p:txEl>
                                          </p:spTgt>
                                        </p:tgtEl>
                                        <p:attrNameLst>
                                          <p:attrName>style.visibility</p:attrName>
                                        </p:attrNameLst>
                                      </p:cBhvr>
                                      <p:to>
                                        <p:strVal val="visible"/>
                                      </p:to>
                                    </p:set>
                                    <p:anim calcmode="lin" valueType="num">
                                      <p:cBhvr additive="base">
                                        <p:cTn id="7"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3" end="3"/>
                                            </p:txEl>
                                          </p:spTgt>
                                        </p:tgtEl>
                                        <p:attrNameLst>
                                          <p:attrName>style.visibility</p:attrName>
                                        </p:attrNameLst>
                                      </p:cBhvr>
                                      <p:to>
                                        <p:strVal val="visible"/>
                                      </p:to>
                                    </p:set>
                                    <p:anim calcmode="lin" valueType="num">
                                      <p:cBhvr additive="base">
                                        <p:cTn id="13" dur="500" fill="hold"/>
                                        <p:tgtEl>
                                          <p:spTgt spid="921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4" end="4"/>
                                            </p:txEl>
                                          </p:spTgt>
                                        </p:tgtEl>
                                        <p:attrNameLst>
                                          <p:attrName>style.visibility</p:attrName>
                                        </p:attrNameLst>
                                      </p:cBhvr>
                                      <p:to>
                                        <p:strVal val="visible"/>
                                      </p:to>
                                    </p:set>
                                    <p:anim calcmode="lin" valueType="num">
                                      <p:cBhvr additive="base">
                                        <p:cTn id="19" dur="500" fill="hold"/>
                                        <p:tgtEl>
                                          <p:spTgt spid="921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3"/>
                                        </p:tgtEl>
                                        <p:attrNameLst>
                                          <p:attrName>style.visibility</p:attrName>
                                        </p:attrNameLst>
                                      </p:cBhvr>
                                      <p:to>
                                        <p:strVal val="visible"/>
                                      </p:to>
                                    </p:set>
                                    <p:anim calcmode="lin" valueType="num">
                                      <p:cBhvr additive="base">
                                        <p:cTn id="23" dur="500" fill="hold"/>
                                        <p:tgtEl>
                                          <p:spTgt spid="32773"/>
                                        </p:tgtEl>
                                        <p:attrNameLst>
                                          <p:attrName>ppt_x</p:attrName>
                                        </p:attrNameLst>
                                      </p:cBhvr>
                                      <p:tavLst>
                                        <p:tav tm="0">
                                          <p:val>
                                            <p:strVal val="#ppt_x"/>
                                          </p:val>
                                        </p:tav>
                                        <p:tav tm="100000">
                                          <p:val>
                                            <p:strVal val="#ppt_x"/>
                                          </p:val>
                                        </p:tav>
                                      </p:tavLst>
                                    </p:anim>
                                    <p:anim calcmode="lin" valueType="num">
                                      <p:cBhvr additive="base">
                                        <p:cTn id="24" dur="500" fill="hold"/>
                                        <p:tgtEl>
                                          <p:spTgt spid="327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sym typeface="+mn-ea"/>
              </a:rPr>
              <a:t>6.2.1 串行通信中的传输速率控制</a:t>
            </a:r>
            <a:endParaRPr lang="zh-CN" altLang="en-US"/>
          </a:p>
        </p:txBody>
      </p:sp>
      <p:sp>
        <p:nvSpPr>
          <p:cNvPr id="9218" name="内容占位符 2"/>
          <p:cNvSpPr>
            <a:spLocks noGrp="1"/>
          </p:cNvSpPr>
          <p:nvPr>
            <p:ph idx="1"/>
          </p:nvPr>
        </p:nvSpPr>
        <p:spPr>
          <a:noFill/>
        </p:spPr>
        <p:txBody>
          <a:bodyPr vert="horz" wrap="square" lIns="68591" tIns="34295" rIns="68591" bIns="34295" numCol="1" anchor="t" anchorCtr="0" compatLnSpc="1"/>
          <a:lstStyle/>
          <a:p>
            <a:pPr marR="0" lvl="0" algn="l" defTabSz="914400" rtl="0" eaLnBrk="1" fontAlgn="base" latinLnBrk="0" hangingPunct="1">
              <a:lnSpc>
                <a:spcPct val="150000"/>
              </a:lnSpc>
              <a:spcBef>
                <a:spcPct val="20000"/>
              </a:spcBef>
              <a:spcAft>
                <a:spcPct val="0"/>
              </a:spcAft>
              <a:buClrTx/>
              <a:buSzTx/>
              <a:buFont typeface="Wingdings" panose="05000000000000000000" charset="0"/>
              <a:buChar char="Ø"/>
              <a:defRPr/>
            </a:pPr>
            <a:r>
              <a:rPr lang="zh-CN" altLang="en-US" sz="1800">
                <a:ln>
                  <a:noFill/>
                </a:ln>
                <a:effectLst/>
                <a:uLnTx/>
                <a:uFillTx/>
                <a:latin typeface="宋体" panose="02010600030101010101" pitchFamily="2" charset="-122"/>
                <a:ea typeface="+mn-ea"/>
                <a:sym typeface="+mn-ea"/>
              </a:rPr>
              <a:t>发送</a:t>
            </a:r>
            <a:r>
              <a:rPr lang="en-US" altLang="zh-CN" sz="1800">
                <a:ln>
                  <a:noFill/>
                </a:ln>
                <a:effectLst/>
                <a:uLnTx/>
                <a:uFillTx/>
                <a:latin typeface="宋体" panose="02010600030101010101" pitchFamily="2" charset="-122"/>
                <a:ea typeface="+mn-ea"/>
                <a:sym typeface="+mn-ea"/>
              </a:rPr>
              <a:t>/</a:t>
            </a:r>
            <a:r>
              <a:rPr lang="zh-CN" altLang="en-US" sz="1800">
                <a:ln>
                  <a:noFill/>
                </a:ln>
                <a:effectLst/>
                <a:uLnTx/>
                <a:uFillTx/>
                <a:latin typeface="宋体" panose="02010600030101010101" pitchFamily="2" charset="-122"/>
                <a:ea typeface="+mn-ea"/>
                <a:sym typeface="+mn-ea"/>
              </a:rPr>
              <a:t>接收时钟</a:t>
            </a:r>
            <a:endParaRPr kumimoji="0" lang="zh-CN" altLang="en-US" sz="180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60">
                <a:ln>
                  <a:noFill/>
                </a:ln>
                <a:solidFill>
                  <a:schemeClr val="tx1"/>
                </a:solidFill>
                <a:effectLst/>
                <a:uLnTx/>
                <a:uFillTx/>
                <a:latin typeface="宋体" panose="02010600030101010101" pitchFamily="2" charset="-122"/>
                <a:ea typeface="+mn-ea"/>
                <a:sym typeface="+mn-ea"/>
              </a:rPr>
              <a:t>发送时，发送端在发送时钟脉（TxC）的作用下，将发送移位寄存器的数据按位串行移位输出，送到通信线上；</a:t>
            </a: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60">
                <a:ln>
                  <a:noFill/>
                </a:ln>
                <a:solidFill>
                  <a:schemeClr val="tx1"/>
                </a:solidFill>
                <a:effectLst/>
                <a:uLnTx/>
                <a:uFillTx/>
                <a:latin typeface="宋体" panose="02010600030101010101" pitchFamily="2" charset="-122"/>
                <a:ea typeface="+mn-ea"/>
                <a:sym typeface="+mn-ea"/>
              </a:rPr>
              <a:t>接收时，接收端在接收时钟脉冲（RxC）的作用下，对来自通信线上的串行数据，按位串行移入接收寄存器；</a:t>
            </a: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sym typeface="+mn-ea"/>
            </a:endParaRPr>
          </a:p>
          <a:p>
            <a:pPr marL="742950" marR="0" lvl="1" indent="-285750" algn="l" defTabSz="914400" rtl="0" eaLnBrk="1" fontAlgn="base" latinLnBrk="0" hangingPunct="1">
              <a:lnSpc>
                <a:spcPct val="150000"/>
              </a:lnSpc>
              <a:spcBef>
                <a:spcPct val="20000"/>
              </a:spcBef>
              <a:spcAft>
                <a:spcPct val="0"/>
              </a:spcAft>
              <a:buClrTx/>
              <a:buSzTx/>
              <a:buFont typeface="Arial" panose="020B0604020202020204" pitchFamily="34" charset="0"/>
              <a:buChar char="•"/>
              <a:defRPr/>
            </a:pPr>
            <a:r>
              <a:rPr lang="zh-CN" altLang="en-US" sz="1660">
                <a:ln>
                  <a:noFill/>
                </a:ln>
                <a:solidFill>
                  <a:schemeClr val="tx1"/>
                </a:solidFill>
                <a:effectLst/>
                <a:uLnTx/>
                <a:uFillTx/>
                <a:latin typeface="宋体" panose="02010600030101010101" pitchFamily="2" charset="-122"/>
                <a:ea typeface="+mn-ea"/>
                <a:sym typeface="+mn-ea"/>
              </a:rPr>
              <a:t>故发送/接收时钟脉冲又可称为</a:t>
            </a:r>
            <a:r>
              <a:rPr lang="zh-CN" altLang="en-US" sz="1660" b="1">
                <a:ln>
                  <a:noFill/>
                </a:ln>
                <a:solidFill>
                  <a:schemeClr val="tx1"/>
                </a:solidFill>
                <a:effectLst/>
                <a:uLnTx/>
                <a:uFillTx/>
                <a:latin typeface="宋体" panose="02010600030101010101" pitchFamily="2" charset="-122"/>
                <a:ea typeface="+mn-ea"/>
                <a:sym typeface="+mn-ea"/>
              </a:rPr>
              <a:t>移位脉冲</a:t>
            </a:r>
            <a:r>
              <a:rPr lang="zh-CN" altLang="en-US" sz="1660">
                <a:ln>
                  <a:noFill/>
                </a:ln>
                <a:solidFill>
                  <a:schemeClr val="tx1"/>
                </a:solidFill>
                <a:effectLst/>
                <a:uLnTx/>
                <a:uFillTx/>
                <a:latin typeface="宋体" panose="02010600030101010101" pitchFamily="2" charset="-122"/>
                <a:ea typeface="+mn-ea"/>
                <a:sym typeface="+mn-ea"/>
              </a:rPr>
              <a:t>。</a:t>
            </a: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60" b="0" i="0" u="none" strike="noStrike" kern="1200" cap="none" spc="0" normalizeH="0" baseline="0" noProof="1">
              <a:ln>
                <a:noFill/>
              </a:ln>
              <a:solidFill>
                <a:schemeClr val="tx1"/>
              </a:solidFill>
              <a:effectLst/>
              <a:uLnTx/>
              <a:uFillTx/>
              <a:latin typeface="宋体" panose="02010600030101010101" pitchFamily="2" charset="-122"/>
              <a:ea typeface="+mn-ea"/>
              <a:cs typeface="+mn-cs"/>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UNIT_PLACING_PICTURE_USER_VIEWPORT" val="{&quot;height&quot;:5245,&quot;width&quot;:5257.499212598425}"/>
</p:tagLst>
</file>

<file path=ppt/tags/tag23.xml><?xml version="1.0" encoding="utf-8"?>
<p:tagLst xmlns:p="http://schemas.openxmlformats.org/presentationml/2006/main">
  <p:tag name="KSO_WM_UNIT_PLACING_PICTURE_USER_VIEWPORT" val="{&quot;height&quot;:4152.499212598425,&quot;width&quot;:3362.5007874015746}"/>
</p:tagLst>
</file>

<file path=ppt/tags/tag24.xml><?xml version="1.0" encoding="utf-8"?>
<p:tagLst xmlns:p="http://schemas.openxmlformats.org/presentationml/2006/main">
  <p:tag name="KSO_WM_UNIT_PLACING_PICTURE_USER_VIEWPORT" val="{&quot;height&quot;:4947.499212598425,&quot;width&quot;:5800}"/>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COMMONDATA" val="eyJoZGlkIjoiMzEwNTM5NzYwMDRjMzkwZTVkZjY2ODkwMGIxNGU0OTUifQ=="/>
  <p:tag name="KSO_WPP_MARK_KEY" val="a94fc467-6471-4184-9d5c-9089017f4481"/>
</p:tagLst>
</file>

<file path=ppt/tags/tag5.xml><?xml version="1.0" encoding="utf-8"?>
<p:tagLst xmlns:p="http://schemas.openxmlformats.org/presentationml/2006/main">
  <p:tag name="KSO_WM_UNIT_TABLE_BEAUTIFY" val="smartTable{dd971cc0-1a2b-410e-bd58-0bc39f96f64a}"/>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6927</Words>
  <Application>WPS 演示</Application>
  <PresentationFormat>全屏显示(4:3)</PresentationFormat>
  <Paragraphs>442</Paragraphs>
  <Slides>49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49</vt:i4>
      </vt:variant>
    </vt:vector>
  </HeadingPairs>
  <TitlesOfParts>
    <vt:vector size="59" baseType="lpstr">
      <vt:lpstr>Arial</vt:lpstr>
      <vt:lpstr>宋体</vt:lpstr>
      <vt:lpstr>Wingdings</vt:lpstr>
      <vt:lpstr>Calibri</vt:lpstr>
      <vt:lpstr>微软雅黑</vt:lpstr>
      <vt:lpstr>Segoe UI</vt:lpstr>
      <vt:lpstr>Wingdings</vt:lpstr>
      <vt:lpstr>Arial Unicode MS</vt:lpstr>
      <vt:lpstr>Times New Roman</vt:lpstr>
      <vt:lpstr>Office 主题​​</vt:lpstr>
      <vt:lpstr>PowerPoint 演示文稿</vt:lpstr>
      <vt:lpstr>问题</vt:lpstr>
      <vt:lpstr>第6章 串行通信接口</vt:lpstr>
      <vt:lpstr>6.1 串行通信的基本概念</vt:lpstr>
      <vt:lpstr>6.1.1 串行通信的工作制式</vt:lpstr>
      <vt:lpstr>6.1.2 串行通信的基本方式</vt:lpstr>
      <vt:lpstr>6.2 串行通信协议</vt:lpstr>
      <vt:lpstr>6.2.1 串行通信中的传输速率控制</vt:lpstr>
      <vt:lpstr>6.2.1 串行通信中的传输速率控制</vt:lpstr>
      <vt:lpstr>6.2.1 串行通信中的传输速率控制</vt:lpstr>
      <vt:lpstr>6.2.1 串行通信中的传输速率控制</vt:lpstr>
      <vt:lpstr>6.2.1 串行通信中的传输速率控制</vt:lpstr>
      <vt:lpstr>6.2.2 串行通信中的差错检测</vt:lpstr>
      <vt:lpstr>6.2.2 串行通信中的差错检测</vt:lpstr>
      <vt:lpstr>6.2.3 串行通信中的数据格式</vt:lpstr>
      <vt:lpstr>6.2.3 串行通信中的数据格式</vt:lpstr>
      <vt:lpstr>6.2.3 串行通信中的数据格式</vt:lpstr>
      <vt:lpstr>6.2.3 串行通信中的数据格式</vt:lpstr>
      <vt:lpstr>PowerPoint 演示文稿</vt:lpstr>
      <vt:lpstr>PowerPoint 演示文稿</vt:lpstr>
      <vt:lpstr>6.3.1 RS-232C标准</vt:lpstr>
      <vt:lpstr>6.3.1 RS-232C标准</vt:lpstr>
      <vt:lpstr>6.3.1 RS-232C标准</vt:lpstr>
      <vt:lpstr>6.3.3 I2C 标准</vt:lpstr>
      <vt:lpstr>6.3.3 I2C 标准</vt:lpstr>
      <vt:lpstr>6.3.1 RS-232C标准</vt:lpstr>
      <vt:lpstr>6.3.4 SPI 标准</vt:lpstr>
      <vt:lpstr>6.3.4 SPI 标准</vt:lpstr>
      <vt:lpstr>6.3.4 SPI 标准</vt:lpstr>
      <vt:lpstr>6.3.1 RS-232C标准</vt:lpstr>
      <vt:lpstr>6.4 UART串行通信</vt:lpstr>
      <vt:lpstr>6.4 UART串行通信</vt:lpstr>
      <vt:lpstr>6.4 UART串行通信</vt:lpstr>
      <vt:lpstr>6.4.2 UART的实现</vt:lpstr>
      <vt:lpstr>6.4.2 UART的实现</vt:lpstr>
      <vt:lpstr>6.4.2 UART的实现</vt:lpstr>
      <vt:lpstr>6.4.2 UART的实现</vt:lpstr>
      <vt:lpstr>6.4.2 UART的实现</vt:lpstr>
      <vt:lpstr>6.4.2 UART的实现</vt:lpstr>
      <vt:lpstr>6.4.2 UART的实现</vt:lpstr>
      <vt:lpstr>6.4.2 UART的实现</vt:lpstr>
      <vt:lpstr>6.4.2 UART的实现</vt:lpstr>
      <vt:lpstr>6.4.2 UART的实现</vt:lpstr>
      <vt:lpstr>6.4.2 UART的实现</vt:lpstr>
      <vt:lpstr>6.4.2 UART的实现</vt:lpstr>
      <vt:lpstr>6.4.2 UART的实现</vt:lpstr>
      <vt:lpstr>6.4.2 UART的实现</vt:lpstr>
      <vt:lpstr>6.4.2 UART的实现</vt:lpstr>
      <vt:lpstr>6.4.2 UART的实现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总线技术</dc:title>
  <dc:creator>Administrator</dc:creator>
  <cp:lastModifiedBy>老狐狸</cp:lastModifiedBy>
  <cp:revision>172</cp:revision>
  <dcterms:created xsi:type="dcterms:W3CDTF">2013-10-22T08:00:00Z</dcterms:created>
  <dcterms:modified xsi:type="dcterms:W3CDTF">2023-08-17T07:12:27Z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13D6CF9D76C64D8183B1DB5BC4131177</vt:lpwstr>
  </property>
</Properties>
</file>