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669" r:id="rId3"/>
    <p:sldId id="484" r:id="rId5"/>
    <p:sldId id="395" r:id="rId6"/>
    <p:sldId id="743" r:id="rId7"/>
    <p:sldId id="747" r:id="rId8"/>
    <p:sldId id="744" r:id="rId9"/>
    <p:sldId id="748" r:id="rId10"/>
    <p:sldId id="749" r:id="rId11"/>
    <p:sldId id="750" r:id="rId12"/>
    <p:sldId id="751" r:id="rId13"/>
    <p:sldId id="752" r:id="rId14"/>
    <p:sldId id="753" r:id="rId15"/>
    <p:sldId id="756" r:id="rId16"/>
    <p:sldId id="757" r:id="rId17"/>
    <p:sldId id="758" r:id="rId18"/>
    <p:sldId id="759" r:id="rId19"/>
    <p:sldId id="760" r:id="rId20"/>
    <p:sldId id="761" r:id="rId21"/>
    <p:sldId id="768" r:id="rId22"/>
    <p:sldId id="763" r:id="rId23"/>
    <p:sldId id="769" r:id="rId24"/>
    <p:sldId id="764" r:id="rId25"/>
    <p:sldId id="770" r:id="rId26"/>
    <p:sldId id="771" r:id="rId27"/>
    <p:sldId id="772" r:id="rId28"/>
    <p:sldId id="773" r:id="rId29"/>
    <p:sldId id="774" r:id="rId30"/>
    <p:sldId id="765" r:id="rId31"/>
    <p:sldId id="766" r:id="rId32"/>
    <p:sldId id="775" r:id="rId33"/>
    <p:sldId id="777" r:id="rId34"/>
    <p:sldId id="778" r:id="rId35"/>
    <p:sldId id="779" r:id="rId36"/>
    <p:sldId id="815" r:id="rId37"/>
    <p:sldId id="816" r:id="rId38"/>
    <p:sldId id="817" r:id="rId39"/>
    <p:sldId id="818" r:id="rId40"/>
    <p:sldId id="819" r:id="rId41"/>
    <p:sldId id="820" r:id="rId42"/>
    <p:sldId id="821" r:id="rId43"/>
    <p:sldId id="822" r:id="rId44"/>
    <p:sldId id="823" r:id="rId45"/>
    <p:sldId id="824" r:id="rId46"/>
    <p:sldId id="825" r:id="rId47"/>
    <p:sldId id="776" r:id="rId48"/>
    <p:sldId id="826" r:id="rId49"/>
    <p:sldId id="827" r:id="rId50"/>
    <p:sldId id="832" r:id="rId51"/>
    <p:sldId id="833" r:id="rId52"/>
    <p:sldId id="834" r:id="rId53"/>
    <p:sldId id="835" r:id="rId54"/>
    <p:sldId id="836" r:id="rId55"/>
    <p:sldId id="837" r:id="rId56"/>
    <p:sldId id="838" r:id="rId57"/>
    <p:sldId id="839" r:id="rId58"/>
    <p:sldId id="840" r:id="rId59"/>
    <p:sldId id="828" r:id="rId60"/>
    <p:sldId id="829" r:id="rId61"/>
    <p:sldId id="830" r:id="rId62"/>
    <p:sldId id="831" r:id="rId63"/>
    <p:sldId id="841" r:id="rId64"/>
    <p:sldId id="842" r:id="rId65"/>
  </p:sldIdLst>
  <p:sldSz cx="9144000" cy="5143500"/>
  <p:notesSz cx="6858000" cy="9144000"/>
  <p:custDataLst>
    <p:tags r:id="rId69"/>
  </p:custDataLst>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554" userDrawn="1">
          <p15:clr>
            <a:srgbClr val="A4A3A4"/>
          </p15:clr>
        </p15:guide>
        <p15:guide id="2" pos="29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6" d="100"/>
          <a:sy n="66" d="100"/>
        </p:scale>
        <p:origin x="-636" y="-114"/>
      </p:cViewPr>
      <p:guideLst>
        <p:guide orient="horz" pos="1554"/>
        <p:guide pos="2917"/>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9" Type="http://schemas.openxmlformats.org/officeDocument/2006/relationships/tags" Target="tags/tag37.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D2A48B96-639E-45A3-A0BA-2464DFDB1FAA}" type="datetimeFigureOut">
              <a:rPr lang="zh-CN" altLang="en-US" strike="noStrike" noProof="1" smtClean="0">
                <a:latin typeface="+mn-lt"/>
                <a:ea typeface="+mn-ea"/>
                <a:cs typeface="+mn-cs"/>
              </a:rPr>
            </a:fld>
            <a:endParaRPr lang="zh-CN" altLang="en-US" strike="noStrike" noProof="1" smtClean="0">
              <a:latin typeface="+mn-lt"/>
              <a:ea typeface="+mn-ea"/>
              <a:cs typeface="+mn-cs"/>
            </a:endParaRPr>
          </a:p>
        </p:txBody>
      </p:sp>
      <p:sp>
        <p:nvSpPr>
          <p:cNvPr id="3789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7893"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A6837353-30EB-4A48-80EB-173D804AEFBD}"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CE584D-DA30-42E6-B6AB-C9D2BEA4D81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11" name="组合 10"/>
          <p:cNvGrpSpPr/>
          <p:nvPr userDrawn="1"/>
        </p:nvGrpSpPr>
        <p:grpSpPr>
          <a:xfrm>
            <a:off x="1053" y="-8775"/>
            <a:ext cx="9145884" cy="5244871"/>
            <a:chOff x="4049" y="26519"/>
            <a:chExt cx="12194512" cy="6993161"/>
          </a:xfrm>
        </p:grpSpPr>
        <p:pic>
          <p:nvPicPr>
            <p:cNvPr id="23" name="图片 22"/>
            <p:cNvPicPr>
              <a:picLocks noChangeAspect="1"/>
            </p:cNvPicPr>
            <p:nvPr userDrawn="1"/>
          </p:nvPicPr>
          <p:blipFill rotWithShape="1">
            <a:blip r:embed="rId2">
              <a:clrChange>
                <a:clrFrom>
                  <a:srgbClr val="01182D"/>
                </a:clrFrom>
                <a:clrTo>
                  <a:srgbClr val="01182D">
                    <a:alpha val="0"/>
                  </a:srgbClr>
                </a:clrTo>
              </a:clrChange>
              <a:extLst>
                <a:ext uri="{28A0092B-C50C-407E-A947-70E740481C1C}">
                  <a14:useLocalDpi xmlns:a14="http://schemas.microsoft.com/office/drawing/2010/main" val="0"/>
                </a:ext>
              </a:extLst>
            </a:blip>
            <a:srcRect l="3056" t="50499"/>
            <a:stretch>
              <a:fillRect/>
            </a:stretch>
          </p:blipFill>
          <p:spPr>
            <a:xfrm>
              <a:off x="6561" y="3618316"/>
              <a:ext cx="12192000" cy="3401364"/>
            </a:xfrm>
            <a:prstGeom prst="rect">
              <a:avLst/>
            </a:prstGeom>
          </p:spPr>
        </p:pic>
        <p:sp>
          <p:nvSpPr>
            <p:cNvPr id="24" name="矩形 23"/>
            <p:cNvSpPr/>
            <p:nvPr userDrawn="1"/>
          </p:nvSpPr>
          <p:spPr>
            <a:xfrm>
              <a:off x="4049" y="26519"/>
              <a:ext cx="12192000" cy="6692474"/>
            </a:xfrm>
            <a:prstGeom prst="rect">
              <a:avLst/>
            </a:prstGeom>
            <a:gradFill flip="none" rotWithShape="1">
              <a:gsLst>
                <a:gs pos="3000">
                  <a:schemeClr val="accent1">
                    <a:alpha val="97000"/>
                    <a:lumMod val="5000"/>
                    <a:lumOff val="95000"/>
                  </a:schemeClr>
                </a:gs>
                <a:gs pos="89000">
                  <a:schemeClr val="bg1">
                    <a:lumMod val="95000"/>
                  </a:schemeClr>
                </a:gs>
                <a:gs pos="100000">
                  <a:schemeClr val="bg1">
                    <a:lumMod val="8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dirty="0"/>
            </a:p>
          </p:txBody>
        </p:sp>
      </p:grpSp>
      <p:pic>
        <p:nvPicPr>
          <p:cNvPr id="14" name="图片 13"/>
          <p:cNvPicPr>
            <a:picLocks noChangeAspect="1"/>
          </p:cNvPicPr>
          <p:nvPr userDrawn="1"/>
        </p:nvPicPr>
        <p:blipFill>
          <a:blip r:embed="rId3"/>
          <a:stretch>
            <a:fillRect/>
          </a:stretch>
        </p:blipFill>
        <p:spPr>
          <a:xfrm>
            <a:off x="7730955" y="266255"/>
            <a:ext cx="1166133" cy="265460"/>
          </a:xfrm>
          <a:prstGeom prst="rect">
            <a:avLst/>
          </a:prstGeom>
        </p:spPr>
      </p:pic>
      <p:sp>
        <p:nvSpPr>
          <p:cNvPr id="16" name="任意多边形 20"/>
          <p:cNvSpPr/>
          <p:nvPr userDrawn="1"/>
        </p:nvSpPr>
        <p:spPr>
          <a:xfrm flipV="1">
            <a:off x="242945" y="262923"/>
            <a:ext cx="1040092" cy="324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189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zh-CN" altLang="en-US" sz="1350"/>
          </a:p>
        </p:txBody>
      </p:sp>
      <p:sp>
        <p:nvSpPr>
          <p:cNvPr id="17" name="椭圆 16"/>
          <p:cNvSpPr/>
          <p:nvPr userDrawn="1"/>
        </p:nvSpPr>
        <p:spPr>
          <a:xfrm>
            <a:off x="8466212" y="4939654"/>
            <a:ext cx="185166" cy="185166"/>
          </a:xfrm>
          <a:prstGeom prst="ellipse">
            <a:avLst/>
          </a:prstGeom>
          <a:solidFill>
            <a:srgbClr val="18978B"/>
          </a:solidFill>
          <a:ln>
            <a:solidFill>
              <a:srgbClr val="1387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latin typeface="Segoe UI" panose="020B0502040204020203" pitchFamily="34" charset="0"/>
              <a:cs typeface="Segoe UI" panose="020B0502040204020203" pitchFamily="34" charset="0"/>
            </a:endParaRPr>
          </a:p>
        </p:txBody>
      </p:sp>
      <p:sp>
        <p:nvSpPr>
          <p:cNvPr id="18" name="矩形 17"/>
          <p:cNvSpPr/>
          <p:nvPr userDrawn="1"/>
        </p:nvSpPr>
        <p:spPr>
          <a:xfrm>
            <a:off x="6589" y="5017110"/>
            <a:ext cx="9135428" cy="127102"/>
          </a:xfrm>
          <a:prstGeom prst="rect">
            <a:avLst/>
          </a:prstGeom>
          <a:solidFill>
            <a:srgbClr val="189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dirty="0"/>
          </a:p>
        </p:txBody>
      </p:sp>
      <p:sp>
        <p:nvSpPr>
          <p:cNvPr id="19" name="矩形 18"/>
          <p:cNvSpPr/>
          <p:nvPr userDrawn="1"/>
        </p:nvSpPr>
        <p:spPr>
          <a:xfrm>
            <a:off x="-2936" y="5017110"/>
            <a:ext cx="569415" cy="127102"/>
          </a:xfrm>
          <a:prstGeom prst="rect">
            <a:avLst/>
          </a:prstGeom>
          <a:solidFill>
            <a:srgbClr val="244B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p>
        </p:txBody>
      </p:sp>
      <p:sp>
        <p:nvSpPr>
          <p:cNvPr id="20" name="灯片编号占位符 3"/>
          <p:cNvSpPr txBox="1"/>
          <p:nvPr userDrawn="1"/>
        </p:nvSpPr>
        <p:spPr>
          <a:xfrm>
            <a:off x="8449272" y="4935416"/>
            <a:ext cx="219046" cy="212360"/>
          </a:xfrm>
          <a:prstGeom prst="rect">
            <a:avLst/>
          </a:prstGeom>
        </p:spPr>
        <p:txBody>
          <a:bodyPr vert="horz" wrap="square" lIns="0" tIns="0" rIns="0" bIns="0" rtlCol="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dirty="0">
              <a:solidFill>
                <a:schemeClr val="bg1"/>
              </a:solidFill>
              <a:latin typeface="微软雅黑" panose="020B0503020204020204" charset="-122"/>
              <a:ea typeface="微软雅黑" panose="020B0503020204020204" charset="-122"/>
              <a:cs typeface="Segoe UI" panose="020B0502040204020203" pitchFamily="34" charset="0"/>
            </a:endParaRPr>
          </a:p>
        </p:txBody>
      </p:sp>
      <p:sp>
        <p:nvSpPr>
          <p:cNvPr id="2" name="标题 1"/>
          <p:cNvSpPr>
            <a:spLocks noGrp="1"/>
          </p:cNvSpPr>
          <p:nvPr>
            <p:ph type="title"/>
          </p:nvPr>
        </p:nvSpPr>
        <p:spPr>
          <a:xfrm>
            <a:off x="365867" y="193211"/>
            <a:ext cx="7886700" cy="463231"/>
          </a:xfrm>
        </p:spPr>
        <p:txBody>
          <a:bodyPr>
            <a:normAutofit/>
          </a:bodyPr>
          <a:lstStyle>
            <a:lvl1pPr>
              <a:defRPr sz="2100" b="1">
                <a:solidFill>
                  <a:srgbClr val="2E4E7E"/>
                </a:solidFill>
                <a:effectLst>
                  <a:outerShdw blurRad="38100" dist="38100" dir="2700000" algn="tl">
                    <a:srgbClr val="000000">
                      <a:alpha val="43137"/>
                    </a:srgbClr>
                  </a:outerShdw>
                </a:effectLst>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7" name="灯片编号占位符 3"/>
          <p:cNvSpPr txBox="1"/>
          <p:nvPr userDrawn="1"/>
        </p:nvSpPr>
        <p:spPr>
          <a:xfrm>
            <a:off x="8451256" y="4942424"/>
            <a:ext cx="219046" cy="212360"/>
          </a:xfrm>
          <a:prstGeom prst="rect">
            <a:avLst/>
          </a:prstGeom>
        </p:spPr>
        <p:txBody>
          <a:bodyPr vert="horz" wrap="square" lIns="0" tIns="0" rIns="0" bIns="0" rtlCol="0" anchor="ctr" anchorCtr="1"/>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183D58-648D-4475-BEF8-624F48514A30}" type="slidenum">
              <a:rPr lang="zh-CN" altLang="en-US" sz="900" smtClean="0">
                <a:solidFill>
                  <a:schemeClr val="bg1"/>
                </a:solidFill>
                <a:latin typeface="微软雅黑" panose="020B0503020204020204" charset="-122"/>
                <a:ea typeface="微软雅黑" panose="020B0503020204020204" charset="-122"/>
                <a:cs typeface="Segoe UI" panose="020B0502040204020203" pitchFamily="34" charset="0"/>
              </a:rPr>
            </a:fld>
            <a:endParaRPr lang="zh-CN" altLang="en-US" sz="900" dirty="0">
              <a:solidFill>
                <a:schemeClr val="bg1"/>
              </a:solidFill>
              <a:latin typeface="微软雅黑" panose="020B0503020204020204" charset="-122"/>
              <a:ea typeface="微软雅黑" panose="020B0503020204020204" charset="-122"/>
              <a:cs typeface="Segoe UI" panose="020B0502040204020203" pitchFamily="34" charset="0"/>
            </a:endParaRPr>
          </a:p>
        </p:txBody>
      </p:sp>
      <p:sp>
        <p:nvSpPr>
          <p:cNvPr id="13" name="内容占位符 2"/>
          <p:cNvSpPr>
            <a:spLocks noGrp="1"/>
          </p:cNvSpPr>
          <p:nvPr>
            <p:ph idx="1"/>
          </p:nvPr>
        </p:nvSpPr>
        <p:spPr>
          <a:xfrm>
            <a:off x="365867" y="707073"/>
            <a:ext cx="8531222" cy="4227768"/>
          </a:xfrm>
          <a:prstGeom prst="rect">
            <a:avLst/>
          </a:prstGeom>
        </p:spPr>
        <p:txBody>
          <a:bodyPr/>
          <a:lstStyle>
            <a:lvl1pPr marL="257175" indent="-257175">
              <a:lnSpc>
                <a:spcPct val="150000"/>
              </a:lnSpc>
              <a:buClr>
                <a:srgbClr val="FFC000"/>
              </a:buClr>
              <a:buFont typeface="Wingdings" panose="05000000000000000000" pitchFamily="2" charset="2"/>
              <a:buChar char="n"/>
              <a:defRPr sz="1950">
                <a:latin typeface="微软雅黑" panose="020B0503020204020204" charset="-122"/>
                <a:ea typeface="微软雅黑" panose="020B0503020204020204" charset="-122"/>
              </a:defRPr>
            </a:lvl1pPr>
            <a:lvl2pPr marL="609600" indent="-266700">
              <a:lnSpc>
                <a:spcPct val="150000"/>
              </a:lnSpc>
              <a:buClr>
                <a:srgbClr val="FFC000"/>
              </a:buClr>
              <a:buFont typeface="Wingdings" panose="05000000000000000000" pitchFamily="2" charset="2"/>
              <a:buChar char="p"/>
              <a:defRPr sz="1800">
                <a:solidFill>
                  <a:srgbClr val="0E7C7F"/>
                </a:solidFill>
                <a:latin typeface="微软雅黑" panose="020B0503020204020204" charset="-122"/>
                <a:ea typeface="微软雅黑" panose="020B0503020204020204" charset="-122"/>
              </a:defRPr>
            </a:lvl2pPr>
            <a:lvl3pPr marL="857250" indent="-171450">
              <a:lnSpc>
                <a:spcPct val="150000"/>
              </a:lnSpc>
              <a:buClr>
                <a:srgbClr val="FFC000"/>
              </a:buClr>
              <a:buFont typeface="Wingdings" panose="05000000000000000000" pitchFamily="2" charset="2"/>
              <a:buChar char="u"/>
              <a:defRPr sz="1650">
                <a:latin typeface="微软雅黑" panose="020B0503020204020204" charset="-122"/>
                <a:ea typeface="微软雅黑" panose="020B0503020204020204" charset="-122"/>
              </a:defRPr>
            </a:lvl3pPr>
            <a:lvl4pPr>
              <a:lnSpc>
                <a:spcPct val="150000"/>
              </a:lnSpc>
              <a:defRPr sz="1200">
                <a:latin typeface="微软雅黑" panose="020B0503020204020204" charset="-122"/>
                <a:ea typeface="微软雅黑" panose="020B0503020204020204" charset="-122"/>
              </a:defRPr>
            </a:lvl4pPr>
            <a:lvl5pPr>
              <a:lnSpc>
                <a:spcPct val="150000"/>
              </a:lnSpc>
              <a:defRPr sz="120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3888" y="3442097"/>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32B2F23B-AF66-41A9-897D-44609AD9DF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030DD-4EA3-4D16-8C1C-D1952208EE9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2B2F23B-AF66-41A9-897D-44609AD9DF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F030DD-4EA3-4D16-8C1C-D1952208EE9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BE9DA9CF-03F6-42E8-909A-D8D840B3AC4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BB504D-74F3-442C-BEA0-A4B04CBF962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微软雅黑" panose="020B0503020204020204" charset="-122"/>
                <a:ea typeface="微软雅黑" panose="020B0503020204020204" charset="-122"/>
              </a:defRPr>
            </a:lvl1pPr>
          </a:lstStyle>
          <a:p>
            <a:fld id="{32B2F23B-AF66-41A9-897D-44609AD9DFB7}" type="datetimeFigureOut">
              <a:rPr lang="zh-CN" altLang="en-US" smtClean="0"/>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微软雅黑" panose="020B0503020204020204" charset="-122"/>
                <a:ea typeface="微软雅黑" panose="020B0503020204020204" charset="-122"/>
              </a:defRPr>
            </a:lvl1pPr>
          </a:lstStyle>
          <a:p>
            <a:fld id="{A2F030DD-4EA3-4D16-8C1C-D1952208EE9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685800" rtl="0" eaLnBrk="1" latinLnBrk="0" hangingPunct="1">
        <a:lnSpc>
          <a:spcPct val="90000"/>
        </a:lnSpc>
        <a:spcBef>
          <a:spcPct val="0"/>
        </a:spcBef>
        <a:buNone/>
        <a:defRPr sz="3300" kern="1200">
          <a:solidFill>
            <a:schemeClr val="tx1"/>
          </a:solidFill>
          <a:latin typeface="微软雅黑" panose="020B0503020204020204" charset="-122"/>
          <a:ea typeface="微软雅黑" panose="020B0503020204020204" charset="-122"/>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xml"/><Relationship Id="rId2" Type="http://schemas.openxmlformats.org/officeDocument/2006/relationships/image" Target="../media/image6.png"/><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tags" Target="../tags/tag8.xml"/><Relationship Id="rId3" Type="http://schemas.openxmlformats.org/officeDocument/2006/relationships/image" Target="../media/image7.emf"/><Relationship Id="rId2" Type="http://schemas.openxmlformats.org/officeDocument/2006/relationships/oleObject" Target="../embeddings/oleObject3.bin"/><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10.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tags" Target="../tags/tag12.xml"/><Relationship Id="rId2" Type="http://schemas.openxmlformats.org/officeDocument/2006/relationships/image" Target="../media/image10.png"/><Relationship Id="rId1" Type="http://schemas.openxmlformats.org/officeDocument/2006/relationships/tags" Target="../tags/tag1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1.bin"/><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13.wmf"/><Relationship Id="rId2" Type="http://schemas.openxmlformats.org/officeDocument/2006/relationships/oleObject" Target="../embeddings/oleObject4.bin"/><Relationship Id="rId1" Type="http://schemas.openxmlformats.org/officeDocument/2006/relationships/tags" Target="../tags/tag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16.xml"/></Relationships>
</file>

<file path=ppt/slides/_rels/slide4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9.xml"/><Relationship Id="rId4" Type="http://schemas.openxmlformats.org/officeDocument/2006/relationships/image" Target="../media/image17.png"/><Relationship Id="rId3" Type="http://schemas.openxmlformats.org/officeDocument/2006/relationships/tags" Target="../tags/tag18.xml"/><Relationship Id="rId2" Type="http://schemas.openxmlformats.org/officeDocument/2006/relationships/image" Target="../media/image16.png"/><Relationship Id="rId1" Type="http://schemas.openxmlformats.org/officeDocument/2006/relationships/tags" Target="../tags/tag17.xml"/></Relationships>
</file>

<file path=ppt/slides/_rels/slide4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tags" Target="../tags/tag22.xml"/><Relationship Id="rId4" Type="http://schemas.openxmlformats.org/officeDocument/2006/relationships/image" Target="../media/image19.png"/><Relationship Id="rId3" Type="http://schemas.openxmlformats.org/officeDocument/2006/relationships/tags" Target="../tags/tag21.xml"/><Relationship Id="rId2" Type="http://schemas.openxmlformats.org/officeDocument/2006/relationships/image" Target="../media/image18.png"/><Relationship Id="rId1" Type="http://schemas.openxmlformats.org/officeDocument/2006/relationships/tags" Target="../tags/tag2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2.png"/><Relationship Id="rId3" Type="http://schemas.openxmlformats.org/officeDocument/2006/relationships/tags" Target="../tags/tag24.xml"/><Relationship Id="rId2" Type="http://schemas.openxmlformats.org/officeDocument/2006/relationships/image" Target="../media/image21.png"/><Relationship Id="rId1" Type="http://schemas.openxmlformats.org/officeDocument/2006/relationships/tags" Target="../tags/tag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tags" Target="../tags/tag27.xml"/><Relationship Id="rId4" Type="http://schemas.openxmlformats.org/officeDocument/2006/relationships/image" Target="../media/image23.png"/><Relationship Id="rId3" Type="http://schemas.openxmlformats.org/officeDocument/2006/relationships/tags" Target="../tags/tag26.xml"/><Relationship Id="rId2" Type="http://schemas.openxmlformats.org/officeDocument/2006/relationships/image" Target="../media/image22.png"/><Relationship Id="rId1" Type="http://schemas.openxmlformats.org/officeDocument/2006/relationships/tags" Target="../tags/tag25.xml"/></Relationships>
</file>

<file path=ppt/slides/_rels/slide51.xml.rels><?xml version="1.0" encoding="UTF-8" standalone="yes"?>
<Relationships xmlns="http://schemas.openxmlformats.org/package/2006/relationships"><Relationship Id="rId9" Type="http://schemas.openxmlformats.org/officeDocument/2006/relationships/image" Target="../media/image27.png"/><Relationship Id="rId8" Type="http://schemas.openxmlformats.org/officeDocument/2006/relationships/tags" Target="../tags/tag31.xml"/><Relationship Id="rId7" Type="http://schemas.openxmlformats.org/officeDocument/2006/relationships/image" Target="../media/image26.png"/><Relationship Id="rId6" Type="http://schemas.openxmlformats.org/officeDocument/2006/relationships/tags" Target="../tags/tag30.xml"/><Relationship Id="rId5" Type="http://schemas.openxmlformats.org/officeDocument/2006/relationships/image" Target="../media/image22.png"/><Relationship Id="rId4" Type="http://schemas.openxmlformats.org/officeDocument/2006/relationships/tags" Target="../tags/tag29.xml"/><Relationship Id="rId3" Type="http://schemas.openxmlformats.org/officeDocument/2006/relationships/image" Target="../media/image25.wmf"/><Relationship Id="rId2" Type="http://schemas.openxmlformats.org/officeDocument/2006/relationships/oleObject" Target="../embeddings/oleObject5.bin"/><Relationship Id="rId11" Type="http://schemas.openxmlformats.org/officeDocument/2006/relationships/vmlDrawing" Target="../drawings/vmlDrawing5.vml"/><Relationship Id="rId10" Type="http://schemas.openxmlformats.org/officeDocument/2006/relationships/slideLayout" Target="../slideLayouts/slideLayout2.xml"/><Relationship Id="rId1" Type="http://schemas.openxmlformats.org/officeDocument/2006/relationships/tags" Target="../tags/tag28.xml"/></Relationships>
</file>

<file path=ppt/slides/_rels/slide5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2.png"/><Relationship Id="rId3" Type="http://schemas.openxmlformats.org/officeDocument/2006/relationships/tags" Target="../tags/tag33.xml"/><Relationship Id="rId2" Type="http://schemas.openxmlformats.org/officeDocument/2006/relationships/image" Target="../media/image28.png"/><Relationship Id="rId1" Type="http://schemas.openxmlformats.org/officeDocument/2006/relationships/tags" Target="../tags/tag3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tags" Target="../tags/tag3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tags" Target="../tags/tag35.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tags" Target="../tags/tag3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3073"/>
          <p:cNvSpPr/>
          <p:nvPr>
            <p:custDataLst>
              <p:tags r:id="rId1"/>
            </p:custDataLst>
          </p:nvPr>
        </p:nvSpPr>
        <p:spPr>
          <a:xfrm>
            <a:off x="1403350" y="1023620"/>
            <a:ext cx="6276975" cy="1027113"/>
          </a:xfrm>
          <a:prstGeom prst="rect">
            <a:avLst/>
          </a:prstGeom>
          <a:noFill/>
          <a:ln w="9525">
            <a:noFill/>
          </a:ln>
        </p:spPr>
        <p:txBody>
          <a:bodyPr lIns="71846" tIns="35923" rIns="71846" bIns="35923" anchor="b" anchorCtr="0"/>
          <a:p>
            <a:pPr algn="ctr">
              <a:lnSpc>
                <a:spcPct val="115000"/>
              </a:lnSpc>
              <a:spcBef>
                <a:spcPct val="10000"/>
              </a:spcBef>
            </a:pPr>
            <a:r>
              <a:rPr lang="zh-CN" altLang="en-US" sz="4500" b="1" dirty="0">
                <a:solidFill>
                  <a:schemeClr val="tx1"/>
                </a:solidFill>
                <a:latin typeface="Arial" panose="020B0604020202020204" pitchFamily="34" charset="0"/>
                <a:ea typeface="宋体" panose="02010600030101010101" pitchFamily="2" charset="-122"/>
              </a:rPr>
              <a:t>接口技术</a:t>
            </a:r>
            <a:endParaRPr lang="zh-CN" altLang="en-US" sz="4500" b="1" dirty="0">
              <a:solidFill>
                <a:schemeClr val="tx1"/>
              </a:solidFill>
              <a:latin typeface="Arial" panose="020B0604020202020204" pitchFamily="34" charset="0"/>
              <a:ea typeface="宋体" panose="02010600030101010101" pitchFamily="2" charset="-122"/>
            </a:endParaRPr>
          </a:p>
        </p:txBody>
      </p:sp>
      <p:sp>
        <p:nvSpPr>
          <p:cNvPr id="6147" name="矩形 3075"/>
          <p:cNvSpPr/>
          <p:nvPr>
            <p:custDataLst>
              <p:tags r:id="rId2"/>
            </p:custDataLst>
          </p:nvPr>
        </p:nvSpPr>
        <p:spPr>
          <a:xfrm>
            <a:off x="2496820" y="3364230"/>
            <a:ext cx="4089400" cy="1457325"/>
          </a:xfrm>
          <a:prstGeom prst="rect">
            <a:avLst/>
          </a:prstGeom>
          <a:noFill/>
          <a:ln w="9525">
            <a:noFill/>
          </a:ln>
        </p:spPr>
        <p:txBody>
          <a:bodyPr lIns="71846" tIns="35923" rIns="71846" bIns="35923" anchor="b" anchorCtr="0"/>
          <a:p>
            <a:pPr algn="ctr">
              <a:lnSpc>
                <a:spcPct val="115000"/>
              </a:lnSpc>
              <a:spcBef>
                <a:spcPct val="10000"/>
              </a:spcBef>
            </a:pPr>
            <a:r>
              <a:rPr lang="zh-CN" altLang="en-US" b="1" dirty="0">
                <a:gradFill>
                  <a:gsLst>
                    <a:gs pos="0">
                      <a:srgbClr val="012D86"/>
                    </a:gs>
                    <a:gs pos="100000">
                      <a:srgbClr val="0E2557"/>
                    </a:gs>
                  </a:gsLst>
                  <a:lin scaled="0"/>
                </a:gradFill>
                <a:latin typeface="Arial" panose="020B0604020202020204" pitchFamily="34" charset="0"/>
                <a:ea typeface="宋体" panose="02010600030101010101" pitchFamily="2" charset="-122"/>
              </a:rPr>
              <a:t>主讲：胡迪青</a:t>
            </a:r>
            <a:endParaRPr lang="en-US" altLang="zh-CN" b="1" dirty="0">
              <a:gradFill>
                <a:gsLst>
                  <a:gs pos="0">
                    <a:srgbClr val="012D86"/>
                  </a:gs>
                  <a:gs pos="100000">
                    <a:srgbClr val="0E2557"/>
                  </a:gs>
                </a:gsLst>
                <a:lin scaled="0"/>
              </a:gradFill>
              <a:latin typeface="Arial" panose="020B0604020202020204" pitchFamily="34" charset="0"/>
              <a:ea typeface="宋体" panose="02010600030101010101" pitchFamily="2" charset="-122"/>
            </a:endParaRPr>
          </a:p>
          <a:p>
            <a:pPr algn="ctr">
              <a:lnSpc>
                <a:spcPct val="115000"/>
              </a:lnSpc>
              <a:spcBef>
                <a:spcPct val="10000"/>
              </a:spcBef>
            </a:pPr>
            <a:endParaRPr lang="zh-CN"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endParaRPr>
          </a:p>
          <a:p>
            <a:pPr>
              <a:lnSpc>
                <a:spcPct val="115000"/>
              </a:lnSpc>
              <a:spcBef>
                <a:spcPct val="10000"/>
              </a:spcBef>
            </a:pPr>
            <a:r>
              <a:rPr lang="fr-FR"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Email</a:t>
            </a:r>
            <a:r>
              <a:rPr lang="zh-CN" altLang="fr-FR"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a:t>
            </a:r>
            <a:r>
              <a:rPr lang="fr-FR"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sym typeface="Arial" panose="020B0604020202020204" pitchFamily="34" charset="0"/>
              </a:rPr>
              <a:t>hudq024@mail.hust.edu.cn</a:t>
            </a:r>
            <a:endParaRPr lang="fr-FR"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sym typeface="Arial" panose="020B0604020202020204" pitchFamily="34" charset="0"/>
            </a:endParaRPr>
          </a:p>
          <a:p>
            <a:pPr>
              <a:lnSpc>
                <a:spcPct val="115000"/>
              </a:lnSpc>
              <a:spcBef>
                <a:spcPct val="10000"/>
              </a:spcBef>
            </a:pPr>
            <a:r>
              <a:rPr lang="zh-CN"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QQ</a:t>
            </a:r>
            <a:r>
              <a:rPr lang="en-US" altLang="zh-CN"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    </a:t>
            </a:r>
            <a:r>
              <a:rPr lang="zh-CN"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：121374333</a:t>
            </a:r>
            <a:endParaRPr lang="zh-CN"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endParaRPr>
          </a:p>
          <a:p>
            <a:pPr>
              <a:lnSpc>
                <a:spcPct val="115000"/>
              </a:lnSpc>
              <a:spcBef>
                <a:spcPct val="10000"/>
              </a:spcBef>
            </a:pPr>
            <a:r>
              <a:rPr lang="en-US" altLang="zh-CN"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Tel     </a:t>
            </a:r>
            <a:r>
              <a:rPr lang="zh-CN"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a:t>
            </a:r>
            <a:r>
              <a:rPr lang="en-US" altLang="zh-CN"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15327191496</a:t>
            </a:r>
            <a:endParaRPr lang="en-US" altLang="zh-CN" sz="1800" b="1" dirty="0">
              <a:gradFill>
                <a:gsLst>
                  <a:gs pos="0">
                    <a:srgbClr val="012D86"/>
                  </a:gs>
                  <a:gs pos="100000">
                    <a:srgbClr val="0E2557"/>
                  </a:gs>
                </a:gsLst>
                <a:lin scaled="0"/>
              </a:gradFill>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7.2.3 中断控制</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zh-CN" sz="1800" b="1" dirty="0">
                <a:latin typeface="+mn-lt"/>
                <a:ea typeface="+mn-ea"/>
                <a:sym typeface="+mn-ea"/>
              </a:rPr>
              <a:t>中断屏蔽：</a:t>
            </a:r>
            <a:r>
              <a:rPr lang="zh-CN" altLang="zh-CN" sz="1800" dirty="0">
                <a:latin typeface="+mn-lt"/>
                <a:ea typeface="+mn-ea"/>
                <a:sym typeface="+mn-ea"/>
              </a:rPr>
              <a:t>对于</a:t>
            </a:r>
            <a:r>
              <a:rPr lang="zh-CN" altLang="zh-CN" sz="1800" dirty="0">
                <a:solidFill>
                  <a:srgbClr val="FF0000"/>
                </a:solidFill>
                <a:latin typeface="+mn-lt"/>
                <a:ea typeface="+mn-ea"/>
                <a:sym typeface="+mn-ea"/>
              </a:rPr>
              <a:t>按优先级排队</a:t>
            </a:r>
            <a:r>
              <a:rPr lang="zh-CN" altLang="zh-CN" sz="1800" dirty="0">
                <a:latin typeface="+mn-lt"/>
                <a:ea typeface="+mn-ea"/>
                <a:sym typeface="+mn-ea"/>
              </a:rPr>
              <a:t>的中断系统，中断响应的优先级是由硬件决定的，因此中断响应的顺序无法改变；但是，可能通过设置中断屏蔽字来改变</a:t>
            </a:r>
            <a:r>
              <a:rPr lang="zh-CN" altLang="zh-CN" sz="1800" dirty="0">
                <a:solidFill>
                  <a:srgbClr val="FF0000"/>
                </a:solidFill>
                <a:latin typeface="+mn-lt"/>
                <a:ea typeface="+mn-ea"/>
                <a:sym typeface="+mn-ea"/>
              </a:rPr>
              <a:t>中断服务优先级</a:t>
            </a:r>
            <a:r>
              <a:rPr lang="zh-CN" altLang="zh-CN" sz="1800" dirty="0">
                <a:latin typeface="+mn-lt"/>
                <a:ea typeface="+mn-ea"/>
                <a:sym typeface="+mn-ea"/>
              </a:rPr>
              <a:t>，从而提高系统设计和响应的灵活性。</a:t>
            </a:r>
            <a:endParaRPr lang="zh-CN" altLang="zh-CN" sz="1800" dirty="0">
              <a:latin typeface="+mn-lt"/>
              <a:ea typeface="+mn-ea"/>
              <a:sym typeface="+mn-ea"/>
            </a:endParaRPr>
          </a:p>
          <a:p>
            <a:pPr marL="742950" marR="0" lvl="1" indent="-285750" algn="l" defTabSz="914400" rtl="0" eaLnBrk="1" fontAlgn="base" latinLnBrk="0" hangingPunct="1">
              <a:lnSpc>
                <a:spcPct val="150000"/>
              </a:lnSpc>
              <a:spcBef>
                <a:spcPct val="20000"/>
              </a:spcBef>
              <a:spcAft>
                <a:spcPct val="0"/>
              </a:spcAft>
              <a:buClrTx/>
              <a:buSzTx/>
              <a:buFont typeface="Arial" panose="020B0604020202020204" pitchFamily="34" charset="0"/>
              <a:buChar char="•"/>
            </a:pPr>
            <a:endParaRPr lang="zh-CN" altLang="zh-CN" sz="1600" dirty="0">
              <a:solidFill>
                <a:schemeClr val="tx1"/>
              </a:solidFill>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lang="zh-CN" altLang="en-US" sz="1660" noProof="0" dirty="0" smtClean="0">
              <a:ln>
                <a:noFill/>
              </a:ln>
              <a:uLnTx/>
              <a:uFillTx/>
              <a:latin typeface="+mn-lt"/>
              <a:ea typeface="+mn-ea"/>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latin typeface="宋体" panose="02010600030101010101" pitchFamily="2" charset="-122"/>
              <a:ea typeface="+mn-ea"/>
              <a:cs typeface="+mn-cs"/>
            </a:endParaRPr>
          </a:p>
          <a:p>
            <a:pPr marL="361950" marR="0" lvl="2" indent="-351155" algn="l" defTabSz="914400" rtl="0" eaLnBrk="1" fontAlgn="base" latinLnBrk="0" hangingPunct="1">
              <a:lnSpc>
                <a:spcPct val="150000"/>
              </a:lnSpc>
              <a:spcBef>
                <a:spcPct val="20000"/>
              </a:spcBef>
              <a:spcAft>
                <a:spcPct val="0"/>
              </a:spcAft>
              <a:buClr>
                <a:srgbClr val="CC9900"/>
              </a:buClr>
              <a:buSzPct val="65000"/>
              <a:buFont typeface="Wingdings" panose="05000000000000000000" pitchFamily="2" charset="2"/>
              <a:buNone/>
              <a:defRPr/>
            </a:pPr>
            <a:endParaRPr kumimoji="0" lang="zh-CN" altLang="en-US" sz="1800" b="0" i="0" u="none" strike="noStrike" kern="1200" cap="none" spc="0" normalizeH="0" baseline="0" noProof="1" dirty="0">
              <a:solidFill>
                <a:schemeClr val="tx1"/>
              </a:solidFill>
              <a:latin typeface="+mn-lt"/>
              <a:ea typeface="+mn-ea"/>
              <a:cs typeface="+mn-cs"/>
            </a:endParaRPr>
          </a:p>
        </p:txBody>
      </p:sp>
      <p:pic>
        <p:nvPicPr>
          <p:cNvPr id="50181" name="图片 4"/>
          <p:cNvPicPr>
            <a:picLocks noChangeAspect="1"/>
          </p:cNvPicPr>
          <p:nvPr>
            <p:custDataLst>
              <p:tags r:id="rId1"/>
            </p:custDataLst>
          </p:nvPr>
        </p:nvPicPr>
        <p:blipFill>
          <a:blip r:embed="rId2"/>
          <a:stretch>
            <a:fillRect/>
          </a:stretch>
        </p:blipFill>
        <p:spPr>
          <a:xfrm>
            <a:off x="5363845" y="2211705"/>
            <a:ext cx="3602038" cy="2387600"/>
          </a:xfrm>
          <a:prstGeom prst="rect">
            <a:avLst/>
          </a:prstGeom>
          <a:noFill/>
          <a:ln w="9525">
            <a:noFill/>
          </a:ln>
        </p:spPr>
      </p:pic>
      <p:sp>
        <p:nvSpPr>
          <p:cNvPr id="2" name="内容占位符 2"/>
          <p:cNvSpPr>
            <a:spLocks noGrp="1"/>
          </p:cNvSpPr>
          <p:nvPr>
            <p:custDataLst>
              <p:tags r:id="rId3"/>
            </p:custDataLst>
          </p:nvPr>
        </p:nvSpPr>
        <p:spPr>
          <a:xfrm>
            <a:off x="179705" y="2067560"/>
            <a:ext cx="5090795" cy="2457450"/>
          </a:xfrm>
          <a:prstGeom prst="rect">
            <a:avLst/>
          </a:prstGeom>
          <a:noFill/>
          <a:ln>
            <a:miter/>
          </a:ln>
        </p:spPr>
        <p:txBody>
          <a:bodyPr vert="horz" wrap="square" lIns="68591" tIns="34295" rIns="68591" bIns="34295" rtlCol="0" anchor="t">
            <a:normAutofit/>
          </a:bodyPr>
          <a:lstStyle>
            <a:lvl1pPr marL="257175" indent="-257175" algn="l" defTabSz="685800" rtl="0" eaLnBrk="1" latinLnBrk="0" hangingPunct="1">
              <a:lnSpc>
                <a:spcPct val="150000"/>
              </a:lnSpc>
              <a:spcBef>
                <a:spcPts val="750"/>
              </a:spcBef>
              <a:buClr>
                <a:srgbClr val="FFC000"/>
              </a:buClr>
              <a:buFont typeface="Wingdings" panose="05000000000000000000" pitchFamily="2" charset="2"/>
              <a:buChar char="n"/>
              <a:defRPr sz="1950" kern="1200">
                <a:solidFill>
                  <a:schemeClr val="tx1"/>
                </a:solidFill>
                <a:latin typeface="微软雅黑" panose="020B0503020204020204" charset="-122"/>
                <a:ea typeface="微软雅黑" panose="020B0503020204020204" charset="-122"/>
                <a:cs typeface="+mn-cs"/>
              </a:defRPr>
            </a:lvl1pPr>
            <a:lvl2pPr marL="609600" indent="-266700" algn="l" defTabSz="685800" rtl="0" eaLnBrk="1" latinLnBrk="0" hangingPunct="1">
              <a:lnSpc>
                <a:spcPct val="150000"/>
              </a:lnSpc>
              <a:spcBef>
                <a:spcPts val="375"/>
              </a:spcBef>
              <a:buClr>
                <a:srgbClr val="FFC000"/>
              </a:buClr>
              <a:buFont typeface="Wingdings" panose="05000000000000000000" pitchFamily="2" charset="2"/>
              <a:buChar char="p"/>
              <a:defRPr sz="1800" kern="1200">
                <a:solidFill>
                  <a:srgbClr val="0E7C7F"/>
                </a:solidFill>
                <a:latin typeface="微软雅黑" panose="020B0503020204020204" charset="-122"/>
                <a:ea typeface="微软雅黑" panose="020B0503020204020204" charset="-122"/>
                <a:cs typeface="+mn-cs"/>
              </a:defRPr>
            </a:lvl2pPr>
            <a:lvl3pPr marL="857250" indent="-171450" algn="l" defTabSz="685800" rtl="0" eaLnBrk="1" latinLnBrk="0" hangingPunct="1">
              <a:lnSpc>
                <a:spcPct val="150000"/>
              </a:lnSpc>
              <a:spcBef>
                <a:spcPts val="375"/>
              </a:spcBef>
              <a:buClr>
                <a:srgbClr val="FFC000"/>
              </a:buClr>
              <a:buFont typeface="Wingdings" panose="05000000000000000000" pitchFamily="2" charset="2"/>
              <a:buChar char="u"/>
              <a:defRPr sz="165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1" latinLnBrk="0" hangingPunct="1">
              <a:lnSpc>
                <a:spcPct val="150000"/>
              </a:lnSpc>
              <a:spcBef>
                <a:spcPts val="375"/>
              </a:spcBef>
              <a:buFont typeface="Arial" panose="020B0604020202020204" pitchFamily="34" charset="0"/>
              <a:buChar char="•"/>
              <a:defRPr sz="120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1" latinLnBrk="0" hangingPunct="1">
              <a:lnSpc>
                <a:spcPct val="150000"/>
              </a:lnSpc>
              <a:spcBef>
                <a:spcPts val="375"/>
              </a:spcBef>
              <a:buFont typeface="Arial" panose="020B0604020202020204" pitchFamily="34" charset="0"/>
              <a:buChar char="•"/>
              <a:defRPr sz="1200" kern="120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742950" marR="0" lvl="1" indent="-28575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zh-CN" sz="1600" dirty="0">
                <a:solidFill>
                  <a:schemeClr val="tx1"/>
                </a:solidFill>
                <a:cs typeface="微软雅黑" panose="020B0503020204020204" charset="-122"/>
                <a:sym typeface="+mn-ea"/>
              </a:rPr>
              <a:t>微处理器用指令来控制中断屏蔽触发器的状态，从而控制是否接受某个特殊外设的</a:t>
            </a:r>
            <a:r>
              <a:rPr lang="zh-CN" altLang="zh-CN" sz="1600" dirty="0" smtClean="0">
                <a:solidFill>
                  <a:schemeClr val="tx1"/>
                </a:solidFill>
                <a:cs typeface="微软雅黑" panose="020B0503020204020204" charset="-122"/>
                <a:sym typeface="+mn-ea"/>
              </a:rPr>
              <a:t>中断请求。</a:t>
            </a:r>
            <a:endParaRPr kumimoji="0" lang="zh-CN" altLang="zh-CN" sz="1600" b="0" i="0" u="none" strike="noStrike" kern="1200" cap="none" spc="0" normalizeH="0" baseline="0" noProof="1" dirty="0" smtClean="0">
              <a:solidFill>
                <a:schemeClr val="tx1"/>
              </a:solidFill>
              <a:cs typeface="微软雅黑" panose="020B0503020204020204" charset="-122"/>
              <a:sym typeface="+mn-ea"/>
            </a:endParaRPr>
          </a:p>
          <a:p>
            <a:pPr marL="742950" marR="0" lvl="1" indent="-28575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zh-CN" sz="1600" dirty="0">
                <a:solidFill>
                  <a:schemeClr val="tx1"/>
                </a:solidFill>
                <a:cs typeface="微软雅黑" panose="020B0503020204020204" charset="-122"/>
                <a:sym typeface="+mn-ea"/>
              </a:rPr>
              <a:t>微处理器内部也有一个中断允许触发器，只有当其为“</a:t>
            </a:r>
            <a:r>
              <a:rPr lang="en-US" altLang="zh-CN" sz="1600" dirty="0">
                <a:solidFill>
                  <a:schemeClr val="tx1"/>
                </a:solidFill>
                <a:cs typeface="微软雅黑" panose="020B0503020204020204" charset="-122"/>
                <a:sym typeface="+mn-ea"/>
              </a:rPr>
              <a:t>1</a:t>
            </a:r>
            <a:r>
              <a:rPr lang="zh-CN" altLang="zh-CN" sz="1600" dirty="0">
                <a:solidFill>
                  <a:schemeClr val="tx1"/>
                </a:solidFill>
                <a:cs typeface="微软雅黑" panose="020B0503020204020204" charset="-122"/>
                <a:sym typeface="+mn-ea"/>
              </a:rPr>
              <a:t>”（即开中断），</a:t>
            </a:r>
            <a:r>
              <a:rPr lang="en-US" altLang="zh-CN" sz="1600" dirty="0">
                <a:solidFill>
                  <a:schemeClr val="tx1"/>
                </a:solidFill>
                <a:cs typeface="微软雅黑" panose="020B0503020204020204" charset="-122"/>
                <a:sym typeface="+mn-ea"/>
              </a:rPr>
              <a:t>CPU</a:t>
            </a:r>
            <a:r>
              <a:rPr lang="zh-CN" altLang="zh-CN" sz="1600" dirty="0">
                <a:solidFill>
                  <a:schemeClr val="tx1"/>
                </a:solidFill>
                <a:cs typeface="微软雅黑" panose="020B0503020204020204" charset="-122"/>
                <a:sym typeface="+mn-ea"/>
              </a:rPr>
              <a:t>才能响应外部中断。</a:t>
            </a:r>
            <a:endParaRPr lang="zh-CN" altLang="zh-CN" sz="1600" dirty="0">
              <a:solidFill>
                <a:schemeClr val="tx1"/>
              </a:solidFill>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lang="zh-CN" altLang="en-US" sz="1660" noProof="0" dirty="0" smtClean="0">
              <a:ln>
                <a:noFill/>
              </a:ln>
              <a:uLnTx/>
              <a:uFillTx/>
              <a:latin typeface="+mn-lt"/>
              <a:ea typeface="+mn-ea"/>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latin typeface="宋体" panose="02010600030101010101" pitchFamily="2" charset="-122"/>
              <a:ea typeface="+mn-ea"/>
              <a:cs typeface="+mn-cs"/>
            </a:endParaRPr>
          </a:p>
          <a:p>
            <a:pPr marL="361950" marR="0" lvl="2" indent="-351155" algn="l" defTabSz="914400" rtl="0" eaLnBrk="1" fontAlgn="base" latinLnBrk="0" hangingPunct="1">
              <a:lnSpc>
                <a:spcPct val="150000"/>
              </a:lnSpc>
              <a:spcBef>
                <a:spcPct val="20000"/>
              </a:spcBef>
              <a:spcAft>
                <a:spcPct val="0"/>
              </a:spcAft>
              <a:buClr>
                <a:srgbClr val="CC9900"/>
              </a:buClr>
              <a:buSzPct val="65000"/>
              <a:buFont typeface="Wingdings" panose="05000000000000000000" pitchFamily="2" charset="2"/>
              <a:buNone/>
              <a:defRPr/>
            </a:pPr>
            <a:endParaRPr kumimoji="0" lang="zh-CN" altLang="en-US" sz="1800"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7.2.4 </a:t>
            </a:r>
            <a:r>
              <a:rPr lang="zh-CN" altLang="en-US">
                <a:sym typeface="+mn-ea"/>
              </a:rPr>
              <a:t>中断优先级</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sym typeface="+mn-ea"/>
              </a:rPr>
              <a:t>硬件决定优先级</a:t>
            </a:r>
            <a:endParaRPr lang="zh-CN" altLang="en-US" sz="1800" dirty="0">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latin typeface="+mn-lt"/>
                <a:ea typeface="+mn-ea"/>
                <a:sym typeface="+mn-ea"/>
              </a:rPr>
              <a:t>软件查询顺序决定</a:t>
            </a:r>
            <a:endParaRPr lang="zh-CN" altLang="en-US" sz="1800" noProof="0" dirty="0" smtClean="0">
              <a:ln>
                <a:noFill/>
              </a:ln>
              <a:uLnTx/>
              <a:uFillTx/>
              <a:latin typeface="+mn-lt"/>
              <a:ea typeface="+mn-ea"/>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lang="zh-CN" altLang="en-US" sz="1660" noProof="0" dirty="0" smtClean="0">
              <a:ln>
                <a:noFill/>
              </a:ln>
              <a:uLnTx/>
              <a:uFillTx/>
              <a:latin typeface="+mn-lt"/>
              <a:ea typeface="+mn-ea"/>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latin typeface="宋体" panose="02010600030101010101" pitchFamily="2" charset="-122"/>
              <a:ea typeface="+mn-ea"/>
              <a:cs typeface="+mn-cs"/>
            </a:endParaRPr>
          </a:p>
          <a:p>
            <a:pPr marL="361950" marR="0" lvl="2" indent="-351155" algn="l" defTabSz="914400" rtl="0" eaLnBrk="1" fontAlgn="base" latinLnBrk="0" hangingPunct="1">
              <a:lnSpc>
                <a:spcPct val="150000"/>
              </a:lnSpc>
              <a:spcBef>
                <a:spcPct val="20000"/>
              </a:spcBef>
              <a:spcAft>
                <a:spcPct val="0"/>
              </a:spcAft>
              <a:buClr>
                <a:srgbClr val="CC9900"/>
              </a:buClr>
              <a:buSzPct val="65000"/>
              <a:buFont typeface="Wingdings" panose="05000000000000000000" pitchFamily="2" charset="2"/>
              <a:buNone/>
              <a:defRPr/>
            </a:pPr>
            <a:endParaRPr kumimoji="0" lang="zh-CN" altLang="en-US" sz="1800" b="0" i="0" u="none" strike="noStrike" kern="1200" cap="none" spc="0" normalizeH="0" baseline="0" noProof="1" dirty="0">
              <a:solidFill>
                <a:schemeClr val="tx1"/>
              </a:solidFill>
              <a:latin typeface="+mn-lt"/>
              <a:ea typeface="+mn-ea"/>
              <a:cs typeface="+mn-cs"/>
            </a:endParaRPr>
          </a:p>
        </p:txBody>
      </p:sp>
      <p:graphicFrame>
        <p:nvGraphicFramePr>
          <p:cNvPr id="51205" name="对象 4"/>
          <p:cNvGraphicFramePr>
            <a:graphicFrameLocks noChangeAspect="1"/>
          </p:cNvGraphicFramePr>
          <p:nvPr>
            <p:custDataLst>
              <p:tags r:id="rId1"/>
            </p:custDataLst>
          </p:nvPr>
        </p:nvGraphicFramePr>
        <p:xfrm>
          <a:off x="683895" y="1708150"/>
          <a:ext cx="5463540" cy="3219450"/>
        </p:xfrm>
        <a:graphic>
          <a:graphicData uri="http://schemas.openxmlformats.org/presentationml/2006/ole">
            <mc:AlternateContent xmlns:mc="http://schemas.openxmlformats.org/markup-compatibility/2006">
              <mc:Choice xmlns:v="urn:schemas-microsoft-com:vml" Requires="v">
                <p:oleObj spid="_x0000_s3076" name="" r:id="rId2" imgW="9601200" imgH="5588000" progId="Visio.Drawing.11">
                  <p:embed/>
                </p:oleObj>
              </mc:Choice>
              <mc:Fallback>
                <p:oleObj name="" r:id="rId2" imgW="9601200" imgH="5588000" progId="Visio.Drawing.11">
                  <p:embed/>
                  <p:pic>
                    <p:nvPicPr>
                      <p:cNvPr id="0" name="图片 3075"/>
                      <p:cNvPicPr/>
                      <p:nvPr/>
                    </p:nvPicPr>
                    <p:blipFill>
                      <a:blip r:embed="rId3"/>
                      <a:stretch>
                        <a:fillRect/>
                      </a:stretch>
                    </p:blipFill>
                    <p:spPr>
                      <a:xfrm>
                        <a:off x="683895" y="1708150"/>
                        <a:ext cx="5463540" cy="3219450"/>
                      </a:xfrm>
                      <a:prstGeom prst="rect">
                        <a:avLst/>
                      </a:prstGeom>
                      <a:solidFill>
                        <a:schemeClr val="bg1"/>
                      </a:solidFill>
                      <a:ln w="38100">
                        <a:noFill/>
                        <a:miter/>
                      </a:ln>
                    </p:spPr>
                  </p:pic>
                </p:oleObj>
              </mc:Fallback>
            </mc:AlternateContent>
          </a:graphicData>
        </a:graphic>
      </p:graphicFrame>
      <p:pic>
        <p:nvPicPr>
          <p:cNvPr id="2" name="图片 4"/>
          <p:cNvPicPr>
            <a:picLocks noChangeAspect="1"/>
          </p:cNvPicPr>
          <p:nvPr>
            <p:custDataLst>
              <p:tags r:id="rId4"/>
            </p:custDataLst>
          </p:nvPr>
        </p:nvPicPr>
        <p:blipFill>
          <a:blip r:embed="rId5"/>
          <a:stretch>
            <a:fillRect/>
          </a:stretch>
        </p:blipFill>
        <p:spPr>
          <a:xfrm>
            <a:off x="5292090" y="988060"/>
            <a:ext cx="3151505" cy="2089150"/>
          </a:xfrm>
          <a:prstGeom prst="rect">
            <a:avLst/>
          </a:prstGeom>
          <a:noFill/>
          <a:ln w="9525">
            <a:noFill/>
          </a:ln>
        </p:spPr>
      </p:pic>
      <p:sp>
        <p:nvSpPr>
          <p:cNvPr id="3" name="椭圆 2"/>
          <p:cNvSpPr/>
          <p:nvPr/>
        </p:nvSpPr>
        <p:spPr>
          <a:xfrm>
            <a:off x="7110095" y="850265"/>
            <a:ext cx="1040765" cy="1360170"/>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7.2.5 </a:t>
            </a:r>
            <a:r>
              <a:rPr lang="zh-CN" altLang="en-US">
                <a:sym typeface="+mn-ea"/>
              </a:rPr>
              <a:t>中断处理</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b="1" dirty="0">
                <a:latin typeface="+mn-lt"/>
                <a:ea typeface="+mn-ea"/>
                <a:sym typeface="+mn-ea"/>
              </a:rPr>
              <a:t>中断响应周期：</a:t>
            </a:r>
            <a:r>
              <a:rPr lang="en-US" altLang="zh-CN" sz="1800" dirty="0">
                <a:solidFill>
                  <a:srgbClr val="000000"/>
                </a:solidFill>
                <a:latin typeface="+mn-lt"/>
                <a:ea typeface="+mn-ea"/>
                <a:sym typeface="+mn-ea"/>
              </a:rPr>
              <a:t>当CPU收到外部设备的中断请求后，如果当前一条指令已执行完，且中断标志位IE=1时（即允许中断），又</a:t>
            </a:r>
            <a:r>
              <a:rPr lang="zh-CN" altLang="zh-CN" sz="1800" dirty="0">
                <a:solidFill>
                  <a:srgbClr val="000000"/>
                </a:solidFill>
                <a:latin typeface="+mn-lt"/>
                <a:ea typeface="+mn-ea"/>
                <a:sym typeface="+mn-ea"/>
              </a:rPr>
              <a:t>优先级更高的请求且该中断没有被屏蔽</a:t>
            </a:r>
            <a:r>
              <a:rPr lang="zh-CN" altLang="en-US" sz="1800" dirty="0">
                <a:solidFill>
                  <a:srgbClr val="000000"/>
                </a:solidFill>
                <a:latin typeface="+mn-lt"/>
                <a:ea typeface="+mn-ea"/>
                <a:sym typeface="+mn-ea"/>
              </a:rPr>
              <a:t>；</a:t>
            </a:r>
            <a:r>
              <a:rPr lang="en-US" altLang="zh-CN" sz="1800" dirty="0">
                <a:solidFill>
                  <a:srgbClr val="000000"/>
                </a:solidFill>
                <a:latin typeface="+mn-lt"/>
                <a:ea typeface="+mn-ea"/>
                <a:sym typeface="+mn-ea"/>
              </a:rPr>
              <a:t>那么，CPU进入</a:t>
            </a:r>
            <a:r>
              <a:rPr lang="en-US" altLang="zh-CN" sz="1800" dirty="0">
                <a:solidFill>
                  <a:srgbClr val="FF0000"/>
                </a:solidFill>
                <a:sym typeface="+mn-ea"/>
              </a:rPr>
              <a:t>中断响应周期</a:t>
            </a:r>
            <a:r>
              <a:rPr lang="en-US" altLang="zh-CN" sz="1800" dirty="0">
                <a:solidFill>
                  <a:srgbClr val="000000"/>
                </a:solidFill>
                <a:latin typeface="+mn-lt"/>
                <a:ea typeface="+mn-ea"/>
                <a:sym typeface="+mn-ea"/>
              </a:rPr>
              <a:t>，</a:t>
            </a:r>
            <a:r>
              <a:rPr lang="zh-CN" altLang="en-US" sz="1800" dirty="0">
                <a:solidFill>
                  <a:srgbClr val="000000"/>
                </a:solidFill>
                <a:latin typeface="+mn-lt"/>
                <a:ea typeface="+mn-ea"/>
                <a:sym typeface="+mn-ea"/>
              </a:rPr>
              <a:t>同时</a:t>
            </a:r>
            <a:r>
              <a:rPr lang="en-US" altLang="zh-CN" sz="1800" dirty="0">
                <a:solidFill>
                  <a:srgbClr val="000000"/>
                </a:solidFill>
                <a:latin typeface="+mn-lt"/>
                <a:ea typeface="+mn-ea"/>
                <a:sym typeface="+mn-ea"/>
              </a:rPr>
              <a:t>发出中断应答信号完成一个中断响应周期</a:t>
            </a:r>
            <a:r>
              <a:rPr lang="zh-CN" altLang="en-US" sz="1800" noProof="0" dirty="0" smtClean="0">
                <a:ln>
                  <a:noFill/>
                </a:ln>
                <a:uLnTx/>
                <a:uFillTx/>
                <a:latin typeface="+mn-lt"/>
                <a:ea typeface="+mn-ea"/>
                <a:sym typeface="+mn-ea"/>
              </a:rPr>
              <a:t>。</a:t>
            </a:r>
            <a:endParaRPr lang="zh-CN" altLang="en-US" sz="1800" noProof="0" dirty="0" smtClean="0">
              <a:ln>
                <a:noFill/>
              </a:ln>
              <a:uLnTx/>
              <a:uFillTx/>
              <a:latin typeface="+mn-lt"/>
              <a:ea typeface="+mn-ea"/>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lang="zh-CN" altLang="en-US" sz="1660" noProof="0" dirty="0" smtClean="0">
              <a:ln>
                <a:noFill/>
              </a:ln>
              <a:uLnTx/>
              <a:uFillTx/>
              <a:latin typeface="+mn-lt"/>
              <a:ea typeface="+mn-ea"/>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latin typeface="宋体" panose="02010600030101010101" pitchFamily="2" charset="-122"/>
              <a:ea typeface="+mn-ea"/>
              <a:cs typeface="+mn-cs"/>
            </a:endParaRPr>
          </a:p>
          <a:p>
            <a:pPr marL="361950" marR="0" lvl="2" indent="-351155" algn="l" defTabSz="914400" rtl="0" eaLnBrk="1" fontAlgn="base" latinLnBrk="0" hangingPunct="1">
              <a:lnSpc>
                <a:spcPct val="150000"/>
              </a:lnSpc>
              <a:spcBef>
                <a:spcPct val="20000"/>
              </a:spcBef>
              <a:spcAft>
                <a:spcPct val="0"/>
              </a:spcAft>
              <a:buClr>
                <a:srgbClr val="CC9900"/>
              </a:buClr>
              <a:buSzPct val="65000"/>
              <a:buFont typeface="Wingdings" panose="05000000000000000000" pitchFamily="2" charset="2"/>
              <a:buNone/>
              <a:defRPr/>
            </a:pPr>
            <a:endParaRPr kumimoji="0" lang="zh-CN" altLang="en-US" sz="1800" b="0" i="0" u="none" strike="noStrike" kern="1200" cap="none" spc="0" normalizeH="0" baseline="0" noProof="1" dirty="0">
              <a:solidFill>
                <a:schemeClr val="tx1"/>
              </a:solidFill>
              <a:latin typeface="+mn-lt"/>
              <a:ea typeface="+mn-ea"/>
              <a:cs typeface="+mn-cs"/>
            </a:endParaRPr>
          </a:p>
        </p:txBody>
      </p:sp>
      <p:pic>
        <p:nvPicPr>
          <p:cNvPr id="3" name="图片 2"/>
          <p:cNvPicPr>
            <a:picLocks noChangeAspect="1"/>
          </p:cNvPicPr>
          <p:nvPr>
            <p:custDataLst>
              <p:tags r:id="rId1"/>
            </p:custDataLst>
          </p:nvPr>
        </p:nvPicPr>
        <p:blipFill>
          <a:blip r:embed="rId2"/>
          <a:stretch>
            <a:fillRect/>
          </a:stretch>
        </p:blipFill>
        <p:spPr>
          <a:xfrm>
            <a:off x="1331595" y="2499995"/>
            <a:ext cx="6718935" cy="18427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7.2.5 </a:t>
            </a:r>
            <a:r>
              <a:rPr lang="zh-CN" altLang="en-US">
                <a:sym typeface="+mn-ea"/>
              </a:rPr>
              <a:t>中断处理</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b="1" dirty="0">
                <a:solidFill>
                  <a:schemeClr val="tx1"/>
                </a:solidFill>
                <a:sym typeface="+mn-ea"/>
              </a:rPr>
              <a:t>中断响应：</a:t>
            </a:r>
            <a:r>
              <a:rPr lang="en-US" altLang="zh-CN" sz="1800" dirty="0">
                <a:solidFill>
                  <a:schemeClr val="tx1"/>
                </a:solidFill>
                <a:sym typeface="宋体" panose="02010600030101010101" pitchFamily="2" charset="-122"/>
              </a:rPr>
              <a:t>读取中断源的中断号，完成中断申请与中断响应的握手过程。</a:t>
            </a:r>
            <a:endParaRPr kumimoji="0" lang="en-US" altLang="zh-CN" sz="1800" b="0" i="0" u="none" strike="noStrike" kern="1200" cap="none" spc="0" normalizeH="0" baseline="0" noProof="1" dirty="0">
              <a:solidFill>
                <a:schemeClr val="tx1"/>
              </a:solidFill>
              <a:cs typeface="+mn-cs"/>
              <a:sym typeface="宋体" panose="02010600030101010101" pitchFamily="2" charset="-122"/>
            </a:endParaRPr>
          </a:p>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pPr>
            <a:r>
              <a:rPr lang="zh-CN" altLang="en-US" sz="1800" b="1" dirty="0">
                <a:solidFill>
                  <a:schemeClr val="tx1"/>
                </a:solidFill>
                <a:sym typeface="+mn-ea"/>
              </a:rPr>
              <a:t>标志位的处理与断点保存：</a:t>
            </a:r>
            <a:r>
              <a:rPr lang="en-US" altLang="zh-CN" sz="1800" dirty="0">
                <a:solidFill>
                  <a:schemeClr val="tx1"/>
                </a:solidFill>
                <a:sym typeface="+mn-ea"/>
              </a:rPr>
              <a:t>保存断点（返回地址），关闭中断</a:t>
            </a:r>
            <a:r>
              <a:rPr lang="zh-CN" altLang="en-US" sz="1800" dirty="0">
                <a:solidFill>
                  <a:schemeClr val="tx1"/>
                </a:solidFill>
                <a:sym typeface="+mn-ea"/>
              </a:rPr>
              <a:t>，保护现场</a:t>
            </a:r>
            <a:r>
              <a:rPr lang="en-US" altLang="zh-CN" sz="1800" dirty="0">
                <a:solidFill>
                  <a:schemeClr val="tx1"/>
                </a:solidFill>
                <a:sym typeface="+mn-ea"/>
              </a:rPr>
              <a:t>。</a:t>
            </a:r>
            <a:endParaRPr kumimoji="0" lang="en-US" altLang="zh-CN" sz="1800" b="0" i="0" u="none" strike="noStrike" kern="1200" cap="none" spc="0" normalizeH="0" baseline="0" noProof="1" dirty="0">
              <a:solidFill>
                <a:schemeClr val="tx1"/>
              </a:solidFill>
              <a:cs typeface="+mn-cs"/>
            </a:endParaRPr>
          </a:p>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pPr>
            <a:r>
              <a:rPr lang="zh-CN" altLang="en-US" sz="1800" dirty="0">
                <a:solidFill>
                  <a:schemeClr val="tx1"/>
                </a:solidFill>
                <a:sym typeface="+mn-ea"/>
              </a:rPr>
              <a:t>向中断服务程序转移并执行中断服务程序</a:t>
            </a:r>
            <a:endParaRPr kumimoji="0" lang="en-US" altLang="zh-CN" sz="1800" b="0" i="0" u="none" strike="noStrike" kern="1200" cap="none" spc="0" normalizeH="0" baseline="0" noProof="1" dirty="0">
              <a:solidFill>
                <a:schemeClr val="tx1"/>
              </a:solidFill>
              <a:cs typeface="+mn-cs"/>
            </a:endParaRPr>
          </a:p>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pPr>
            <a:r>
              <a:rPr lang="zh-CN" altLang="en-US" sz="1800" b="1" dirty="0">
                <a:solidFill>
                  <a:schemeClr val="tx1"/>
                </a:solidFill>
                <a:sym typeface="+mn-ea"/>
              </a:rPr>
              <a:t>返回断点：</a:t>
            </a:r>
            <a:r>
              <a:rPr lang="en-US" altLang="zh-CN" sz="1800" dirty="0">
                <a:solidFill>
                  <a:schemeClr val="tx1"/>
                </a:solidFill>
                <a:sym typeface="+mn-ea"/>
              </a:rPr>
              <a:t>中断服务程序执行完毕后，恢复</a:t>
            </a:r>
            <a:r>
              <a:rPr lang="zh-CN" altLang="en-US" sz="1800" dirty="0">
                <a:solidFill>
                  <a:schemeClr val="tx1"/>
                </a:solidFill>
                <a:sym typeface="+mn-ea"/>
              </a:rPr>
              <a:t>现场</a:t>
            </a:r>
            <a:r>
              <a:rPr lang="en-US" altLang="zh-CN" sz="1800" dirty="0">
                <a:solidFill>
                  <a:schemeClr val="tx1"/>
                </a:solidFill>
                <a:sym typeface="+mn-ea"/>
              </a:rPr>
              <a:t>和断点</a:t>
            </a:r>
            <a:r>
              <a:rPr lang="zh-CN" altLang="en-US" sz="1800" dirty="0">
                <a:solidFill>
                  <a:schemeClr val="tx1"/>
                </a:solidFill>
                <a:sym typeface="+mn-ea"/>
              </a:rPr>
              <a:t>，</a:t>
            </a:r>
            <a:r>
              <a:rPr lang="en-US" altLang="zh-CN" sz="1800" dirty="0">
                <a:solidFill>
                  <a:schemeClr val="tx1"/>
                </a:solidFill>
                <a:sym typeface="+mn-ea"/>
              </a:rPr>
              <a:t>返回主程序</a:t>
            </a:r>
            <a:r>
              <a:rPr lang="zh-CN" altLang="en-US" sz="1800" noProof="0" dirty="0" smtClean="0">
                <a:ln>
                  <a:noFill/>
                </a:ln>
                <a:solidFill>
                  <a:schemeClr val="tx1"/>
                </a:solidFill>
                <a:uLnTx/>
                <a:uFillTx/>
                <a:sym typeface="+mn-ea"/>
              </a:rPr>
              <a:t>。</a:t>
            </a:r>
            <a:endParaRPr lang="zh-CN" altLang="en-US" sz="1800" noProof="0" dirty="0" smtClean="0">
              <a:ln>
                <a:noFill/>
              </a:ln>
              <a:solidFill>
                <a:schemeClr val="tx1"/>
              </a:solidFill>
              <a:uLnTx/>
              <a:uFillTx/>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lang="zh-CN" altLang="en-US" sz="1800" noProof="0" dirty="0" smtClean="0">
              <a:ln>
                <a:noFill/>
              </a:ln>
              <a:solidFill>
                <a:schemeClr val="tx1"/>
              </a:solidFill>
              <a:uLnTx/>
              <a:uFillTx/>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cs typeface="+mn-cs"/>
            </a:endParaRPr>
          </a:p>
          <a:p>
            <a:pPr marL="361950" marR="0" lvl="2" indent="-351155" algn="l" defTabSz="914400" rtl="0" eaLnBrk="1" fontAlgn="base" latinLnBrk="0" hangingPunct="1">
              <a:lnSpc>
                <a:spcPct val="150000"/>
              </a:lnSpc>
              <a:spcBef>
                <a:spcPct val="20000"/>
              </a:spcBef>
              <a:spcAft>
                <a:spcPct val="0"/>
              </a:spcAft>
              <a:buClr>
                <a:srgbClr val="CC9900"/>
              </a:buClr>
              <a:buSzPct val="65000"/>
              <a:buFont typeface="Wingdings" panose="05000000000000000000" pitchFamily="2" charset="2"/>
              <a:buNone/>
              <a:defRPr/>
            </a:pPr>
            <a:endParaRPr kumimoji="0" lang="zh-CN" altLang="en-US" sz="1800" b="0" i="0" u="none" strike="noStrike" kern="1200" cap="none" spc="0" normalizeH="0" baseline="0" noProof="1" dirty="0">
              <a:solidFill>
                <a:schemeClr val="tx1"/>
              </a:solidFill>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7.2.5 </a:t>
            </a:r>
            <a:r>
              <a:rPr lang="zh-CN" altLang="en-US">
                <a:sym typeface="+mn-ea"/>
              </a:rPr>
              <a:t>中断处理</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solidFill>
                  <a:schemeClr val="tx1"/>
                </a:solidFill>
                <a:cs typeface="微软雅黑" panose="020B0503020204020204" charset="-122"/>
                <a:sym typeface="+mn-ea"/>
              </a:rPr>
              <a:t>中断向量</a:t>
            </a:r>
            <a:endParaRPr lang="zh-CN" altLang="en-US" sz="1800" dirty="0">
              <a:solidFill>
                <a:schemeClr val="tx1"/>
              </a:solidFill>
              <a:cs typeface="微软雅黑" panose="020B0503020204020204" charset="-122"/>
              <a:sym typeface="+mn-ea"/>
            </a:endParaRPr>
          </a:p>
          <a:p>
            <a:pPr marL="742950" marR="0" lvl="1" indent="-285750" algn="l" defTabSz="914400" rtl="0" eaLnBrk="1" fontAlgn="base" latinLnBrk="0" hangingPunct="1">
              <a:lnSpc>
                <a:spcPct val="150000"/>
              </a:lnSpc>
              <a:spcBef>
                <a:spcPct val="20000"/>
              </a:spcBef>
              <a:spcAft>
                <a:spcPct val="0"/>
              </a:spcAft>
              <a:buClrTx/>
              <a:buSzPct val="80000"/>
              <a:buFont typeface="Wingdings" panose="05000000000000000000" charset="0"/>
              <a:buChar char="l"/>
            </a:pPr>
            <a:r>
              <a:rPr lang="en-US" altLang="zh-CN" sz="1600" dirty="0">
                <a:solidFill>
                  <a:schemeClr val="tx1"/>
                </a:solidFill>
                <a:cs typeface="微软雅黑" panose="020B0503020204020204" charset="-122"/>
                <a:sym typeface="+mn-ea"/>
              </a:rPr>
              <a:t>中断</a:t>
            </a:r>
            <a:r>
              <a:rPr lang="zh-CN" altLang="en-US" sz="1600" dirty="0">
                <a:solidFill>
                  <a:schemeClr val="tx1"/>
                </a:solidFill>
                <a:cs typeface="微软雅黑" panose="020B0503020204020204" charset="-122"/>
                <a:sym typeface="+mn-ea"/>
              </a:rPr>
              <a:t>处理</a:t>
            </a:r>
            <a:r>
              <a:rPr lang="en-US" altLang="zh-CN" sz="1600" dirty="0">
                <a:solidFill>
                  <a:schemeClr val="tx1"/>
                </a:solidFill>
                <a:cs typeface="微软雅黑" panose="020B0503020204020204" charset="-122"/>
                <a:sym typeface="+mn-ea"/>
              </a:rPr>
              <a:t>过程的实质是程序转移的过程，当发生中断就意味着要发生程序的转移，即由主程序（调用程序）转移到服务程序（被调用程序）。那么，如何才能进入中断服务程序，即如何找到中断服务程序的入口地址是解决问题的关键。</a:t>
            </a:r>
            <a:endParaRPr kumimoji="0" lang="en-US" altLang="zh-CN" sz="1600" b="0" i="0" u="none" strike="noStrike" kern="1200" cap="none" spc="0" normalizeH="0" baseline="0" noProof="1" dirty="0">
              <a:solidFill>
                <a:schemeClr val="tx1"/>
              </a:solidFill>
              <a:cs typeface="微软雅黑" panose="020B0503020204020204" charset="-122"/>
              <a:sym typeface="+mn-ea"/>
            </a:endParaRPr>
          </a:p>
          <a:p>
            <a:pPr marL="742950" marR="0" lvl="1" indent="-285750" algn="l" defTabSz="914400" rtl="0" eaLnBrk="1" fontAlgn="base" latinLnBrk="0" hangingPunct="1">
              <a:lnSpc>
                <a:spcPct val="150000"/>
              </a:lnSpc>
              <a:spcBef>
                <a:spcPct val="20000"/>
              </a:spcBef>
              <a:spcAft>
                <a:spcPct val="0"/>
              </a:spcAft>
              <a:buClrTx/>
              <a:buSzPct val="80000"/>
              <a:buFont typeface="Wingdings" panose="05000000000000000000" charset="0"/>
              <a:buChar char="l"/>
            </a:pPr>
            <a:r>
              <a:rPr lang="en-US" altLang="zh-CN" sz="1600" dirty="0">
                <a:solidFill>
                  <a:schemeClr val="tx1"/>
                </a:solidFill>
                <a:cs typeface="微软雅黑" panose="020B0503020204020204" charset="-122"/>
                <a:sym typeface="+mn-ea"/>
              </a:rPr>
              <a:t>为此，</a:t>
            </a:r>
            <a:r>
              <a:rPr lang="zh-CN" altLang="en-US" sz="1600" dirty="0">
                <a:solidFill>
                  <a:schemeClr val="tx1"/>
                </a:solidFill>
                <a:cs typeface="微软雅黑" panose="020B0503020204020204" charset="-122"/>
                <a:sym typeface="+mn-ea"/>
              </a:rPr>
              <a:t>可</a:t>
            </a:r>
            <a:r>
              <a:rPr lang="en-US" altLang="zh-CN" sz="1600" dirty="0">
                <a:solidFill>
                  <a:schemeClr val="tx1"/>
                </a:solidFill>
                <a:cs typeface="微软雅黑" panose="020B0503020204020204" charset="-122"/>
                <a:sym typeface="+mn-ea"/>
              </a:rPr>
              <a:t>采用</a:t>
            </a:r>
            <a:r>
              <a:rPr lang="en-US" altLang="zh-CN" sz="1600" b="1" dirty="0">
                <a:solidFill>
                  <a:schemeClr val="tx1"/>
                </a:solidFill>
                <a:cs typeface="微软雅黑" panose="020B0503020204020204" charset="-122"/>
                <a:sym typeface="+mn-ea"/>
              </a:rPr>
              <a:t>查询中断</a:t>
            </a:r>
            <a:r>
              <a:rPr lang="en-US" altLang="zh-CN" sz="1600" dirty="0">
                <a:solidFill>
                  <a:schemeClr val="tx1"/>
                </a:solidFill>
                <a:cs typeface="微软雅黑" panose="020B0503020204020204" charset="-122"/>
                <a:sym typeface="+mn-ea"/>
              </a:rPr>
              <a:t>方式</a:t>
            </a:r>
            <a:r>
              <a:rPr lang="zh-CN" altLang="en-US" sz="1600" dirty="0">
                <a:solidFill>
                  <a:schemeClr val="tx1"/>
                </a:solidFill>
                <a:cs typeface="微软雅黑" panose="020B0503020204020204" charset="-122"/>
                <a:sym typeface="+mn-ea"/>
              </a:rPr>
              <a:t>或</a:t>
            </a:r>
            <a:r>
              <a:rPr lang="en-US" altLang="zh-CN" sz="1600" b="1" dirty="0">
                <a:solidFill>
                  <a:schemeClr val="tx1"/>
                </a:solidFill>
                <a:cs typeface="微软雅黑" panose="020B0503020204020204" charset="-122"/>
                <a:sym typeface="+mn-ea"/>
              </a:rPr>
              <a:t>向量中断</a:t>
            </a:r>
            <a:r>
              <a:rPr lang="en-US" altLang="zh-CN" sz="1600" dirty="0">
                <a:solidFill>
                  <a:schemeClr val="tx1"/>
                </a:solidFill>
                <a:cs typeface="微软雅黑" panose="020B0503020204020204" charset="-122"/>
                <a:sym typeface="+mn-ea"/>
              </a:rPr>
              <a:t>方式</a:t>
            </a:r>
            <a:r>
              <a:rPr lang="zh-CN" altLang="en-US" sz="1600" dirty="0">
                <a:solidFill>
                  <a:schemeClr val="tx1"/>
                </a:solidFill>
                <a:cs typeface="微软雅黑" panose="020B0503020204020204" charset="-122"/>
                <a:sym typeface="+mn-ea"/>
              </a:rPr>
              <a:t>。</a:t>
            </a:r>
            <a:endParaRPr kumimoji="0" lang="zh-CN" altLang="en-US" sz="1600" b="0" i="0" u="none" strike="noStrike" kern="1200" cap="none" spc="0" normalizeH="0" baseline="0" noProof="1" dirty="0">
              <a:solidFill>
                <a:schemeClr val="tx1"/>
              </a:solidFill>
              <a:cs typeface="微软雅黑" panose="020B0503020204020204" charset="-122"/>
              <a:sym typeface="+mn-ea"/>
            </a:endParaRPr>
          </a:p>
          <a:p>
            <a:pPr marL="742950" marR="0" lvl="1" indent="-285750" algn="l" defTabSz="914400" rtl="0" eaLnBrk="1" fontAlgn="base" latinLnBrk="0" hangingPunct="1">
              <a:lnSpc>
                <a:spcPct val="150000"/>
              </a:lnSpc>
              <a:spcBef>
                <a:spcPct val="20000"/>
              </a:spcBef>
              <a:spcAft>
                <a:spcPct val="0"/>
              </a:spcAft>
              <a:buClrTx/>
              <a:buSzPct val="80000"/>
              <a:buFont typeface="Wingdings" panose="05000000000000000000" charset="0"/>
              <a:buChar char="l"/>
            </a:pPr>
            <a:r>
              <a:rPr lang="zh-CN" altLang="en-US" sz="1600" dirty="0">
                <a:solidFill>
                  <a:schemeClr val="tx1"/>
                </a:solidFill>
                <a:cs typeface="微软雅黑" panose="020B0503020204020204" charset="-122"/>
                <a:sym typeface="+mn-ea"/>
              </a:rPr>
              <a:t>向量中断方式下，</a:t>
            </a:r>
            <a:r>
              <a:rPr lang="en-US" altLang="zh-CN" sz="1600" dirty="0">
                <a:solidFill>
                  <a:schemeClr val="tx1"/>
                </a:solidFill>
                <a:cs typeface="微软雅黑" panose="020B0503020204020204" charset="-122"/>
                <a:sym typeface="+mn-ea"/>
              </a:rPr>
              <a:t>CPU响应中断后，</a:t>
            </a:r>
            <a:r>
              <a:rPr lang="en-US" altLang="zh-CN" sz="1600" b="1" dirty="0">
                <a:solidFill>
                  <a:srgbClr val="FF0000"/>
                </a:solidFill>
                <a:cs typeface="微软雅黑" panose="020B0503020204020204" charset="-122"/>
                <a:sym typeface="+mn-ea"/>
              </a:rPr>
              <a:t>中断源</a:t>
            </a:r>
            <a:r>
              <a:rPr lang="en-US" altLang="zh-CN" sz="1600" dirty="0">
                <a:solidFill>
                  <a:schemeClr val="tx1"/>
                </a:solidFill>
                <a:cs typeface="微软雅黑" panose="020B0503020204020204" charset="-122"/>
                <a:sym typeface="+mn-ea"/>
              </a:rPr>
              <a:t>提供地址信息</a:t>
            </a:r>
            <a:r>
              <a:rPr lang="zh-CN" altLang="en-US" sz="1600" dirty="0">
                <a:solidFill>
                  <a:schemeClr val="tx1"/>
                </a:solidFill>
                <a:cs typeface="微软雅黑" panose="020B0503020204020204" charset="-122"/>
                <a:sym typeface="+mn-ea"/>
              </a:rPr>
              <a:t>，</a:t>
            </a:r>
            <a:r>
              <a:rPr lang="en-US" altLang="zh-CN" sz="1600" dirty="0">
                <a:solidFill>
                  <a:schemeClr val="tx1"/>
                </a:solidFill>
                <a:cs typeface="微软雅黑" panose="020B0503020204020204" charset="-122"/>
                <a:sym typeface="+mn-ea"/>
              </a:rPr>
              <a:t>由此地址信息对程序的执行进行导向，引导到中断服务程序中去，故把这个地址信息称为</a:t>
            </a:r>
            <a:r>
              <a:rPr lang="en-US" altLang="zh-CN" sz="1600" b="1" dirty="0">
                <a:solidFill>
                  <a:schemeClr val="tx1"/>
                </a:solidFill>
                <a:cs typeface="微软雅黑" panose="020B0503020204020204" charset="-122"/>
                <a:sym typeface="+mn-ea"/>
              </a:rPr>
              <a:t>中断向量</a:t>
            </a:r>
            <a:r>
              <a:rPr lang="en-US" altLang="zh-CN" sz="1600" dirty="0">
                <a:solidFill>
                  <a:schemeClr val="tx1"/>
                </a:solidFill>
                <a:cs typeface="微软雅黑" panose="020B0503020204020204" charset="-122"/>
                <a:sym typeface="+mn-ea"/>
              </a:rPr>
              <a:t>。</a:t>
            </a:r>
            <a:endParaRPr lang="zh-CN" altLang="en-US" sz="1600" noProof="0" dirty="0" smtClean="0">
              <a:ln>
                <a:noFill/>
              </a:ln>
              <a:solidFill>
                <a:schemeClr val="tx1"/>
              </a:solidFill>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lang="zh-CN" altLang="en-US" sz="1800" noProof="0" dirty="0" smtClean="0">
              <a:ln>
                <a:noFill/>
              </a:ln>
              <a:solidFill>
                <a:schemeClr val="tx1"/>
              </a:solidFill>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cs typeface="微软雅黑" panose="020B0503020204020204" charset="-122"/>
            </a:endParaRPr>
          </a:p>
          <a:p>
            <a:pPr marL="361950" marR="0" lvl="2" indent="-351155" algn="l" defTabSz="914400" rtl="0" eaLnBrk="1" fontAlgn="base" latinLnBrk="0" hangingPunct="1">
              <a:lnSpc>
                <a:spcPct val="150000"/>
              </a:lnSpc>
              <a:spcBef>
                <a:spcPct val="20000"/>
              </a:spcBef>
              <a:spcAft>
                <a:spcPct val="0"/>
              </a:spcAft>
              <a:buClr>
                <a:srgbClr val="CC9900"/>
              </a:buClr>
              <a:buSzPct val="65000"/>
              <a:buFont typeface="Wingdings" panose="05000000000000000000" pitchFamily="2" charset="2"/>
              <a:buNone/>
              <a:defRPr/>
            </a:pPr>
            <a:endParaRPr kumimoji="0" lang="zh-CN" altLang="en-US" sz="1800" b="0" i="0" u="none" strike="noStrike" kern="1200" cap="none" spc="0" normalizeH="0" baseline="0" noProof="1" dirty="0">
              <a:solidFill>
                <a:schemeClr val="tx1"/>
              </a:solidFill>
              <a:cs typeface="微软雅黑" panose="020B050302020402020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7.2.5 </a:t>
            </a:r>
            <a:r>
              <a:rPr lang="zh-CN" altLang="en-US">
                <a:sym typeface="+mn-ea"/>
              </a:rPr>
              <a:t>中断处理</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solidFill>
                  <a:schemeClr val="tx1"/>
                </a:solidFill>
                <a:sym typeface="+mn-ea"/>
              </a:rPr>
              <a:t>中断向量表</a:t>
            </a:r>
            <a:endParaRPr lang="zh-CN" altLang="en-US" sz="1800" dirty="0">
              <a:solidFill>
                <a:schemeClr val="tx1"/>
              </a:solidFill>
              <a:sym typeface="+mn-ea"/>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noProof="0" dirty="0" smtClean="0">
                <a:ln>
                  <a:noFill/>
                </a:ln>
                <a:solidFill>
                  <a:schemeClr val="tx1"/>
                </a:solidFill>
                <a:uLnTx/>
                <a:uFillTx/>
                <a:sym typeface="宋体" panose="02010600030101010101" pitchFamily="2" charset="-122"/>
              </a:rPr>
              <a:t>所有的中断向量集中存放到存储器的某一区域，这一区域称之为</a:t>
            </a:r>
            <a:r>
              <a:rPr lang="zh-CN" altLang="en-US" sz="1600" b="1" noProof="0" dirty="0" smtClean="0">
                <a:ln>
                  <a:noFill/>
                </a:ln>
                <a:solidFill>
                  <a:schemeClr val="tx1"/>
                </a:solidFill>
                <a:uLnTx/>
                <a:uFillTx/>
                <a:sym typeface="宋体" panose="02010600030101010101" pitchFamily="2" charset="-122"/>
              </a:rPr>
              <a:t>中断向量表</a:t>
            </a:r>
            <a:r>
              <a:rPr lang="zh-CN" altLang="en-US" sz="1600" noProof="0" dirty="0" smtClean="0">
                <a:ln>
                  <a:noFill/>
                </a:ln>
                <a:solidFill>
                  <a:schemeClr val="tx1"/>
                </a:solidFill>
                <a:uLnTx/>
                <a:uFillTx/>
                <a:sym typeface="宋体" panose="02010600030101010101" pitchFamily="2" charset="-122"/>
              </a:rPr>
              <a:t>。</a:t>
            </a:r>
            <a:endParaRPr kumimoji="0" lang="zh-CN" altLang="en-US" sz="1600" b="0" i="0" u="none" strike="noStrike" kern="1200" cap="none" spc="0" normalizeH="0" baseline="0" noProof="0" dirty="0" smtClean="0">
              <a:ln>
                <a:noFill/>
              </a:ln>
              <a:solidFill>
                <a:schemeClr val="tx1"/>
              </a:solidFill>
              <a:uLnTx/>
              <a:uFillTx/>
              <a:cs typeface="+mn-cs"/>
              <a:sym typeface="宋体" panose="02010600030101010101" pitchFamily="2" charset="-122"/>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noProof="0" dirty="0" smtClean="0">
                <a:ln>
                  <a:noFill/>
                </a:ln>
                <a:solidFill>
                  <a:schemeClr val="tx1"/>
                </a:solidFill>
                <a:uLnTx/>
                <a:uFillTx/>
                <a:sym typeface="宋体" panose="02010600030101010101" pitchFamily="2" charset="-122"/>
              </a:rPr>
              <a:t>中断向量</a:t>
            </a:r>
            <a:r>
              <a:rPr lang="en-US" altLang="zh-CN" sz="1600" noProof="0" dirty="0" err="1" smtClean="0">
                <a:ln>
                  <a:noFill/>
                </a:ln>
                <a:solidFill>
                  <a:schemeClr val="tx1"/>
                </a:solidFill>
                <a:uLnTx/>
                <a:uFillTx/>
                <a:sym typeface="宋体" panose="02010600030101010101" pitchFamily="2" charset="-122"/>
              </a:rPr>
              <a:t>表的填写分</a:t>
            </a:r>
            <a:r>
              <a:rPr lang="zh-CN" altLang="en-US" sz="1600" b="1" noProof="0" dirty="0" smtClean="0">
                <a:ln>
                  <a:noFill/>
                </a:ln>
                <a:solidFill>
                  <a:schemeClr val="tx1"/>
                </a:solidFill>
                <a:uLnTx/>
                <a:uFillTx/>
                <a:sym typeface="宋体" panose="02010600030101010101" pitchFamily="2" charset="-122"/>
              </a:rPr>
              <a:t>系统</a:t>
            </a:r>
            <a:r>
              <a:rPr lang="en-US" altLang="zh-CN" sz="1600" noProof="0" dirty="0" err="1" smtClean="0">
                <a:ln>
                  <a:noFill/>
                </a:ln>
                <a:solidFill>
                  <a:schemeClr val="tx1"/>
                </a:solidFill>
                <a:uLnTx/>
                <a:uFillTx/>
                <a:sym typeface="宋体" panose="02010600030101010101" pitchFamily="2" charset="-122"/>
              </a:rPr>
              <a:t>填写和</a:t>
            </a:r>
            <a:r>
              <a:rPr lang="zh-CN" altLang="en-US" sz="1600" b="1" noProof="0" dirty="0" smtClean="0">
                <a:ln>
                  <a:noFill/>
                </a:ln>
                <a:solidFill>
                  <a:schemeClr val="tx1"/>
                </a:solidFill>
                <a:uLnTx/>
                <a:uFillTx/>
                <a:sym typeface="宋体" panose="02010600030101010101" pitchFamily="2" charset="-122"/>
              </a:rPr>
              <a:t>用户</a:t>
            </a:r>
            <a:r>
              <a:rPr lang="en-US" altLang="zh-CN" sz="1600" noProof="0" dirty="0" err="1" smtClean="0">
                <a:ln>
                  <a:noFill/>
                </a:ln>
                <a:solidFill>
                  <a:schemeClr val="tx1"/>
                </a:solidFill>
                <a:uLnTx/>
                <a:uFillTx/>
                <a:sym typeface="宋体" panose="02010600030101010101" pitchFamily="2" charset="-122"/>
              </a:rPr>
              <a:t>填写两种情况</a:t>
            </a:r>
            <a:r>
              <a:rPr lang="en-US" altLang="zh-CN" sz="1600" noProof="0" dirty="0" smtClean="0">
                <a:ln>
                  <a:noFill/>
                </a:ln>
                <a:solidFill>
                  <a:schemeClr val="tx1"/>
                </a:solidFill>
                <a:uLnTx/>
                <a:uFillTx/>
                <a:sym typeface="宋体" panose="02010600030101010101" pitchFamily="2" charset="-122"/>
              </a:rPr>
              <a:t>。</a:t>
            </a:r>
            <a:endParaRPr kumimoji="0" lang="en-US" altLang="zh-CN" sz="1600" b="0" i="0" u="none" strike="noStrike" kern="1200" cap="none" spc="0" normalizeH="0" baseline="0" noProof="0" dirty="0" smtClean="0">
              <a:ln>
                <a:noFill/>
              </a:ln>
              <a:solidFill>
                <a:schemeClr val="tx1"/>
              </a:solidFill>
              <a:uLnTx/>
              <a:uFillTx/>
              <a:cs typeface="+mn-cs"/>
              <a:sym typeface="宋体" panose="02010600030101010101" pitchFamily="2" charset="-122"/>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en-US" altLang="zh-CN" sz="1600" noProof="0" dirty="0" err="1" smtClean="0">
                <a:ln>
                  <a:noFill/>
                </a:ln>
                <a:solidFill>
                  <a:schemeClr val="tx1"/>
                </a:solidFill>
                <a:uLnTx/>
                <a:uFillTx/>
                <a:sym typeface="宋体" panose="02010600030101010101" pitchFamily="2" charset="-122"/>
              </a:rPr>
              <a:t>系统设置的中断服务程序，其中断向量由系统负责填写</a:t>
            </a:r>
            <a:r>
              <a:rPr lang="en-US" altLang="zh-CN" sz="1600" noProof="0" dirty="0" smtClean="0">
                <a:ln>
                  <a:noFill/>
                </a:ln>
                <a:solidFill>
                  <a:schemeClr val="tx1"/>
                </a:solidFill>
                <a:uLnTx/>
                <a:uFillTx/>
                <a:sym typeface="宋体" panose="02010600030101010101" pitchFamily="2" charset="-122"/>
              </a:rPr>
              <a:t>。</a:t>
            </a:r>
            <a:endParaRPr kumimoji="0" lang="en-US" altLang="zh-CN" sz="1600" b="0" i="0" u="none" strike="noStrike" kern="1200" cap="none" spc="0" normalizeH="0" baseline="0" noProof="0" dirty="0" smtClean="0">
              <a:ln>
                <a:noFill/>
              </a:ln>
              <a:solidFill>
                <a:schemeClr val="tx1"/>
              </a:solidFill>
              <a:uLnTx/>
              <a:uFillTx/>
              <a:cs typeface="+mn-cs"/>
              <a:sym typeface="宋体" panose="02010600030101010101" pitchFamily="2" charset="-122"/>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en-US" altLang="zh-CN" sz="1600" noProof="0" dirty="0" smtClean="0">
                <a:ln>
                  <a:noFill/>
                </a:ln>
                <a:solidFill>
                  <a:schemeClr val="tx1"/>
                </a:solidFill>
                <a:uLnTx/>
                <a:uFillTx/>
                <a:sym typeface="+mn-ea"/>
              </a:rPr>
              <a:t>用户开发的中断系统，在编写中断服务程序时，其中断向量由用户负责填写</a:t>
            </a:r>
            <a:r>
              <a:rPr lang="zh-CN" altLang="en-US" sz="1600" noProof="0" dirty="0" smtClean="0">
                <a:ln>
                  <a:noFill/>
                </a:ln>
                <a:solidFill>
                  <a:schemeClr val="tx1"/>
                </a:solidFill>
                <a:uLnTx/>
                <a:uFillTx/>
                <a:sym typeface="+mn-ea"/>
              </a:rPr>
              <a:t>；</a:t>
            </a:r>
            <a:r>
              <a:rPr lang="en-US" altLang="zh-CN" sz="1600" noProof="0" dirty="0" smtClean="0">
                <a:ln>
                  <a:noFill/>
                </a:ln>
                <a:solidFill>
                  <a:schemeClr val="tx1"/>
                </a:solidFill>
                <a:uLnTx/>
                <a:uFillTx/>
                <a:sym typeface="+mn-ea"/>
              </a:rPr>
              <a:t>不过，一般用户都是通过修改中断向量的方法使用系统的中断资源，而很少由用户自己直接填写。</a:t>
            </a:r>
            <a:endParaRPr lang="zh-CN" altLang="en-US" sz="1800" noProof="0" dirty="0" smtClean="0">
              <a:ln>
                <a:noFill/>
              </a:ln>
              <a:solidFill>
                <a:schemeClr val="tx1"/>
              </a:solidFill>
              <a:uLnTx/>
              <a:uFillTx/>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lang="zh-CN" altLang="en-US" sz="1800" noProof="0" dirty="0" smtClean="0">
              <a:ln>
                <a:noFill/>
              </a:ln>
              <a:solidFill>
                <a:schemeClr val="tx1"/>
              </a:solidFill>
              <a:uLnTx/>
              <a:uFillTx/>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cs typeface="+mn-cs"/>
            </a:endParaRPr>
          </a:p>
          <a:p>
            <a:pPr marL="361950" marR="0" lvl="2" indent="-351155" algn="l" defTabSz="914400" rtl="0" eaLnBrk="1" fontAlgn="base" latinLnBrk="0" hangingPunct="1">
              <a:lnSpc>
                <a:spcPct val="150000"/>
              </a:lnSpc>
              <a:spcBef>
                <a:spcPct val="20000"/>
              </a:spcBef>
              <a:spcAft>
                <a:spcPct val="0"/>
              </a:spcAft>
              <a:buClr>
                <a:srgbClr val="CC9900"/>
              </a:buClr>
              <a:buSzPct val="65000"/>
              <a:buFont typeface="Wingdings" panose="05000000000000000000" pitchFamily="2" charset="2"/>
              <a:buNone/>
              <a:defRPr/>
            </a:pPr>
            <a:endParaRPr kumimoji="0" lang="zh-CN" altLang="en-US" sz="1800" b="0" i="0" u="none" strike="noStrike" kern="1200" cap="none" spc="0" normalizeH="0" baseline="0" noProof="1" dirty="0">
              <a:solidFill>
                <a:schemeClr val="tx1"/>
              </a:solidFill>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7.3 RISC-V中断机制</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en-US" altLang="zh-CN" sz="1800" dirty="0">
                <a:cs typeface="微软雅黑" panose="020B0503020204020204" charset="-122"/>
                <a:sym typeface="+mn-ea"/>
              </a:rPr>
              <a:t>RISC-V</a:t>
            </a:r>
            <a:r>
              <a:rPr lang="zh-CN" altLang="en-US" sz="1800" dirty="0">
                <a:cs typeface="微软雅黑" panose="020B0503020204020204" charset="-122"/>
                <a:sym typeface="+mn-ea"/>
              </a:rPr>
              <a:t>中断机制的特点：</a:t>
            </a:r>
            <a:endParaRPr lang="zh-CN" altLang="en-US" sz="1800" dirty="0">
              <a:cs typeface="微软雅黑" panose="020B0503020204020204" charset="-122"/>
              <a:sym typeface="+mn-ea"/>
            </a:endParaRPr>
          </a:p>
          <a:p>
            <a:pPr marL="4572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非常简洁</a:t>
            </a:r>
            <a:endParaRPr kumimoji="0" lang="zh-CN" altLang="en-US" sz="1600" b="0" i="0" u="none" strike="noStrike" kern="1200" cap="none" spc="0" normalizeH="0" baseline="0" noProof="1" dirty="0">
              <a:solidFill>
                <a:schemeClr val="tx1"/>
              </a:solidFill>
              <a:cs typeface="微软雅黑" panose="020B0503020204020204" charset="-122"/>
            </a:endParaRPr>
          </a:p>
          <a:p>
            <a:pPr marL="4572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支持从微控制器（</a:t>
            </a:r>
            <a:r>
              <a:rPr lang="en-US" altLang="zh-CN" sz="1600" dirty="0">
                <a:solidFill>
                  <a:schemeClr val="tx1"/>
                </a:solidFill>
                <a:cs typeface="微软雅黑" panose="020B0503020204020204" charset="-122"/>
                <a:sym typeface="+mn-ea"/>
              </a:rPr>
              <a:t>MCU</a:t>
            </a:r>
            <a:r>
              <a:rPr lang="zh-CN" altLang="en-US" sz="1600" dirty="0">
                <a:solidFill>
                  <a:schemeClr val="tx1"/>
                </a:solidFill>
                <a:cs typeface="微软雅黑" panose="020B0503020204020204" charset="-122"/>
                <a:sym typeface="+mn-ea"/>
              </a:rPr>
              <a:t>）、微处理器（</a:t>
            </a:r>
            <a:r>
              <a:rPr lang="en-US" altLang="zh-CN" sz="1600" dirty="0">
                <a:solidFill>
                  <a:schemeClr val="tx1"/>
                </a:solidFill>
                <a:cs typeface="微软雅黑" panose="020B0503020204020204" charset="-122"/>
                <a:sym typeface="+mn-ea"/>
              </a:rPr>
              <a:t>CPU</a:t>
            </a:r>
            <a:r>
              <a:rPr lang="zh-CN" altLang="en-US" sz="1600" dirty="0">
                <a:solidFill>
                  <a:schemeClr val="tx1"/>
                </a:solidFill>
                <a:cs typeface="微软雅黑" panose="020B0503020204020204" charset="-122"/>
                <a:sym typeface="+mn-ea"/>
              </a:rPr>
              <a:t>）到虚拟服务器等各种平台</a:t>
            </a:r>
            <a:endParaRPr kumimoji="0" lang="zh-CN" altLang="en-US" sz="1600" b="0" i="0" u="none" strike="noStrike" kern="1200" cap="none" spc="0" normalizeH="0" baseline="0" noProof="1" dirty="0">
              <a:solidFill>
                <a:schemeClr val="tx1"/>
              </a:solidFill>
              <a:cs typeface="微软雅黑" panose="020B0503020204020204" charset="-122"/>
            </a:endParaRPr>
          </a:p>
          <a:p>
            <a:pPr marL="4572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兼顾性能及实现成本</a:t>
            </a:r>
            <a:endParaRPr kumimoji="0" lang="zh-CN" altLang="en-US" sz="1600" b="0" i="0" u="none" strike="noStrike" kern="1200" cap="none" spc="0" normalizeH="0" baseline="0" noProof="1" dirty="0">
              <a:solidFill>
                <a:schemeClr val="tx1"/>
              </a:solidFill>
              <a:cs typeface="微软雅黑" panose="020B0503020204020204" charset="-122"/>
            </a:endParaRPr>
          </a:p>
          <a:p>
            <a:pPr marL="4572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对特殊需求提供灵活支持</a:t>
            </a:r>
            <a:endParaRPr lang="zh-CN" altLang="en-US" sz="1600" noProof="0" dirty="0" smtClean="0">
              <a:ln>
                <a:noFill/>
              </a:ln>
              <a:solidFill>
                <a:schemeClr val="tx1"/>
              </a:solidFill>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lang="zh-CN" altLang="en-US" sz="1800" noProof="0" dirty="0" smtClean="0">
              <a:ln>
                <a:noFill/>
              </a:ln>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cs typeface="微软雅黑" panose="020B0503020204020204" charset="-122"/>
            </a:endParaRPr>
          </a:p>
          <a:p>
            <a:pPr marL="361950" marR="0" lvl="2" indent="-351155" algn="l" defTabSz="914400" rtl="0" eaLnBrk="1" fontAlgn="base" latinLnBrk="0" hangingPunct="1">
              <a:lnSpc>
                <a:spcPct val="150000"/>
              </a:lnSpc>
              <a:spcBef>
                <a:spcPct val="20000"/>
              </a:spcBef>
              <a:spcAft>
                <a:spcPct val="0"/>
              </a:spcAft>
              <a:buClr>
                <a:srgbClr val="CC9900"/>
              </a:buClr>
              <a:buSzPct val="65000"/>
              <a:buFont typeface="Wingdings" panose="05000000000000000000" pitchFamily="2" charset="2"/>
              <a:buNone/>
              <a:defRPr/>
            </a:pPr>
            <a:endParaRPr kumimoji="0" lang="zh-CN" altLang="en-US" sz="1800" b="0" i="0" u="none" strike="noStrike" kern="1200" cap="none" spc="0" normalizeH="0" baseline="0" noProof="1" dirty="0">
              <a:solidFill>
                <a:schemeClr val="tx1"/>
              </a:solidFill>
              <a:cs typeface="微软雅黑" panose="020B050302020402020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7.3 RISC-V中断机制</a:t>
            </a:r>
            <a:endParaRPr lang="zh-CN" altLang="en-US"/>
          </a:p>
        </p:txBody>
      </p:sp>
      <p:sp>
        <p:nvSpPr>
          <p:cNvPr id="9218" name="内容占位符 2"/>
          <p:cNvSpPr>
            <a:spLocks noGrp="1"/>
          </p:cNvSpPr>
          <p:nvPr>
            <p:ph idx="1"/>
          </p:nvPr>
        </p:nvSpPr>
        <p:spPr>
          <a:noFill/>
          <a:ln>
            <a:miter/>
          </a:ln>
        </p:spPr>
        <p:txBody>
          <a:bodyPr wrap="square" lIns="68591" tIns="34295" rIns="68591" bIns="34295" anchor="t">
            <a:noAutofit/>
          </a:bodyPr>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pPr>
            <a:r>
              <a:rPr lang="en-US" altLang="zh-CN" sz="1800" dirty="0">
                <a:solidFill>
                  <a:schemeClr val="tx1"/>
                </a:solidFill>
                <a:cs typeface="微软雅黑" panose="020B0503020204020204" charset="-122"/>
                <a:sym typeface="+mn-ea"/>
              </a:rPr>
              <a:t>RISC-V</a:t>
            </a:r>
            <a:r>
              <a:rPr lang="zh-CN" altLang="en-US" sz="1800" dirty="0">
                <a:solidFill>
                  <a:schemeClr val="tx1"/>
                </a:solidFill>
                <a:cs typeface="微软雅黑" panose="020B0503020204020204" charset="-122"/>
                <a:sym typeface="+mn-ea"/>
              </a:rPr>
              <a:t>支持的中断源分类</a:t>
            </a:r>
            <a:endParaRPr kumimoji="0" lang="zh-CN" altLang="en-US" sz="1800" b="0" i="0" u="none" strike="noStrike" kern="1200" cap="none" spc="0" normalizeH="0" baseline="0" noProof="1" dirty="0">
              <a:solidFill>
                <a:schemeClr val="tx1"/>
              </a:solidFill>
              <a:cs typeface="微软雅黑" panose="020B0503020204020204" charset="-122"/>
            </a:endParaRPr>
          </a:p>
          <a:p>
            <a:pPr marL="4572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局部中断</a:t>
            </a:r>
            <a:endParaRPr kumimoji="0" lang="zh-CN" altLang="en-US" sz="1600" b="0" i="0" u="none" strike="noStrike" kern="1200" cap="none" spc="0" normalizeH="0" baseline="0" noProof="1" dirty="0">
              <a:solidFill>
                <a:schemeClr val="tx1"/>
              </a:solidFill>
              <a:cs typeface="微软雅黑" panose="020B0503020204020204" charset="-122"/>
            </a:endParaRPr>
          </a:p>
          <a:p>
            <a:pPr marL="914400" marR="0" lvl="2" indent="-342900" algn="l" defTabSz="914400" rtl="0" eaLnBrk="1" fontAlgn="base" latinLnBrk="0" hangingPunct="1">
              <a:lnSpc>
                <a:spcPct val="150000"/>
              </a:lnSpc>
              <a:spcBef>
                <a:spcPct val="20000"/>
              </a:spcBef>
              <a:spcAft>
                <a:spcPct val="0"/>
              </a:spcAft>
              <a:buClrTx/>
              <a:buSzPct val="50000"/>
              <a:buFont typeface="Wingdings" panose="05000000000000000000" charset="0"/>
              <a:buChar char="ü"/>
            </a:pPr>
            <a:r>
              <a:rPr lang="zh-CN" altLang="en-US" sz="1400" dirty="0">
                <a:solidFill>
                  <a:schemeClr val="tx1"/>
                </a:solidFill>
                <a:cs typeface="微软雅黑" panose="020B0503020204020204" charset="-122"/>
                <a:sym typeface="+mn-ea"/>
              </a:rPr>
              <a:t>直接连接到某个</a:t>
            </a:r>
            <a:r>
              <a:rPr lang="zh-CN" altLang="en-US" sz="1400" dirty="0">
                <a:solidFill>
                  <a:schemeClr val="tx1"/>
                </a:solidFill>
                <a:cs typeface="微软雅黑" panose="020B0503020204020204" charset="-122"/>
                <a:sym typeface="+mn-ea"/>
              </a:rPr>
              <a:t>硬件线程（</a:t>
            </a:r>
            <a:r>
              <a:rPr lang="zh-CN" altLang="en-US" sz="1400" dirty="0">
                <a:solidFill>
                  <a:schemeClr val="tx1"/>
                </a:solidFill>
                <a:cs typeface="微软雅黑" panose="020B0503020204020204" charset="-122"/>
                <a:sym typeface="+mn-ea"/>
              </a:rPr>
              <a:t>hardware thread，</a:t>
            </a:r>
            <a:r>
              <a:rPr lang="en-US" altLang="zh-CN" sz="1400" dirty="0">
                <a:solidFill>
                  <a:schemeClr val="tx1"/>
                </a:solidFill>
                <a:cs typeface="微软雅黑" panose="020B0503020204020204" charset="-122"/>
                <a:sym typeface="+mn-ea"/>
              </a:rPr>
              <a:t>hart</a:t>
            </a:r>
            <a:r>
              <a:rPr lang="zh-CN" altLang="en-US" sz="1400" dirty="0">
                <a:solidFill>
                  <a:schemeClr val="tx1"/>
                </a:solidFill>
                <a:cs typeface="微软雅黑" panose="020B0503020204020204" charset="-122"/>
                <a:sym typeface="+mn-ea"/>
              </a:rPr>
              <a:t>）</a:t>
            </a:r>
            <a:endParaRPr kumimoji="0" lang="zh-CN" altLang="en-US" sz="1400" b="0" i="0" u="none" strike="noStrike" kern="1200" cap="none" spc="0" normalizeH="0" baseline="0" noProof="1" dirty="0">
              <a:solidFill>
                <a:schemeClr val="tx1"/>
              </a:solidFill>
              <a:cs typeface="微软雅黑" panose="020B0503020204020204" charset="-122"/>
            </a:endParaRPr>
          </a:p>
          <a:p>
            <a:pPr marL="914400" marR="0" lvl="2" indent="-342900" algn="l" defTabSz="914400" rtl="0" eaLnBrk="1" fontAlgn="base" latinLnBrk="0" hangingPunct="1">
              <a:lnSpc>
                <a:spcPct val="150000"/>
              </a:lnSpc>
              <a:spcBef>
                <a:spcPct val="20000"/>
              </a:spcBef>
              <a:spcAft>
                <a:spcPct val="0"/>
              </a:spcAft>
              <a:buClrTx/>
              <a:buSzPct val="50000"/>
              <a:buFont typeface="Wingdings" panose="05000000000000000000" charset="0"/>
              <a:buChar char="ü"/>
            </a:pPr>
            <a:r>
              <a:rPr lang="zh-CN" altLang="en-US" sz="1400" dirty="0">
                <a:solidFill>
                  <a:schemeClr val="tx1"/>
                </a:solidFill>
                <a:cs typeface="微软雅黑" panose="020B0503020204020204" charset="-122"/>
                <a:sym typeface="+mn-ea"/>
              </a:rPr>
              <a:t>硬件线程</a:t>
            </a:r>
            <a:r>
              <a:rPr lang="zh-CN" altLang="en-US" sz="1400" dirty="0">
                <a:solidFill>
                  <a:schemeClr val="tx1"/>
                </a:solidFill>
                <a:cs typeface="微软雅黑" panose="020B0503020204020204" charset="-122"/>
                <a:sym typeface="+mn-ea"/>
              </a:rPr>
              <a:t>间中断处理不需要仲裁</a:t>
            </a:r>
            <a:endParaRPr kumimoji="0" lang="zh-CN" altLang="en-US" sz="1400" b="0" i="0" u="none" strike="noStrike" kern="1200" cap="none" spc="0" normalizeH="0" baseline="0" noProof="1" dirty="0">
              <a:solidFill>
                <a:schemeClr val="tx1"/>
              </a:solidFill>
              <a:cs typeface="微软雅黑" panose="020B0503020204020204" charset="-122"/>
            </a:endParaRPr>
          </a:p>
          <a:p>
            <a:pPr marL="914400" marR="0" lvl="2" indent="-342900" algn="l" defTabSz="914400" rtl="0" eaLnBrk="1" fontAlgn="base" latinLnBrk="0" hangingPunct="1">
              <a:lnSpc>
                <a:spcPct val="150000"/>
              </a:lnSpc>
              <a:spcBef>
                <a:spcPct val="20000"/>
              </a:spcBef>
              <a:spcAft>
                <a:spcPct val="0"/>
              </a:spcAft>
              <a:buClrTx/>
              <a:buSzPct val="50000"/>
              <a:buFont typeface="Wingdings" panose="05000000000000000000" charset="0"/>
              <a:buChar char="ü"/>
            </a:pPr>
            <a:r>
              <a:rPr lang="zh-CN" altLang="en-US" sz="1400" dirty="0">
                <a:solidFill>
                  <a:schemeClr val="tx1"/>
                </a:solidFill>
                <a:cs typeface="微软雅黑" panose="020B0503020204020204" charset="-122"/>
                <a:sym typeface="+mn-ea"/>
              </a:rPr>
              <a:t>由</a:t>
            </a:r>
            <a:r>
              <a:rPr lang="en-US" altLang="zh-CN" sz="1400" dirty="0">
                <a:solidFill>
                  <a:schemeClr val="tx1"/>
                </a:solidFill>
                <a:cs typeface="微软雅黑" panose="020B0503020204020204" charset="-122"/>
                <a:sym typeface="+mn-ea"/>
              </a:rPr>
              <a:t>xcause</a:t>
            </a:r>
            <a:r>
              <a:rPr lang="zh-CN" altLang="en-US" sz="1400" dirty="0">
                <a:solidFill>
                  <a:schemeClr val="tx1"/>
                </a:solidFill>
                <a:cs typeface="微软雅黑" panose="020B0503020204020204" charset="-122"/>
                <a:sym typeface="+mn-ea"/>
              </a:rPr>
              <a:t>寄存器直接决定中断源</a:t>
            </a:r>
            <a:endParaRPr kumimoji="0" lang="zh-CN" altLang="en-US" sz="1400" b="0" i="0" u="none" strike="noStrike" kern="1200" cap="none" spc="0" normalizeH="0" baseline="0" noProof="1" dirty="0">
              <a:solidFill>
                <a:schemeClr val="tx1"/>
              </a:solidFill>
              <a:cs typeface="微软雅黑" panose="020B0503020204020204" charset="-122"/>
            </a:endParaRPr>
          </a:p>
          <a:p>
            <a:pPr marL="914400" marR="0" lvl="2" indent="-342900" algn="l" defTabSz="914400" rtl="0" eaLnBrk="1" fontAlgn="base" latinLnBrk="0" hangingPunct="1">
              <a:lnSpc>
                <a:spcPct val="150000"/>
              </a:lnSpc>
              <a:spcBef>
                <a:spcPct val="20000"/>
              </a:spcBef>
              <a:spcAft>
                <a:spcPct val="0"/>
              </a:spcAft>
              <a:buClrTx/>
              <a:buSzPct val="50000"/>
              <a:buFont typeface="Wingdings" panose="05000000000000000000" charset="0"/>
              <a:buChar char="ü"/>
            </a:pPr>
            <a:r>
              <a:rPr lang="zh-CN" altLang="en-US" sz="1400" dirty="0">
                <a:solidFill>
                  <a:schemeClr val="tx1"/>
                </a:solidFill>
                <a:cs typeface="微软雅黑" panose="020B0503020204020204" charset="-122"/>
                <a:sym typeface="+mn-ea"/>
              </a:rPr>
              <a:t>仅支持</a:t>
            </a:r>
            <a:r>
              <a:rPr lang="en-US" altLang="zh-CN" sz="1400" dirty="0">
                <a:solidFill>
                  <a:schemeClr val="tx1"/>
                </a:solidFill>
                <a:cs typeface="微软雅黑" panose="020B0503020204020204" charset="-122"/>
                <a:sym typeface="+mn-ea"/>
              </a:rPr>
              <a:t>2</a:t>
            </a:r>
            <a:r>
              <a:rPr lang="zh-CN" altLang="en-US" sz="1400" dirty="0">
                <a:solidFill>
                  <a:schemeClr val="tx1"/>
                </a:solidFill>
                <a:cs typeface="微软雅黑" panose="020B0503020204020204" charset="-122"/>
                <a:sym typeface="+mn-ea"/>
              </a:rPr>
              <a:t>种局部中断（</a:t>
            </a:r>
            <a:r>
              <a:rPr lang="zh-CN" altLang="en-US" sz="1400" b="1" dirty="0">
                <a:solidFill>
                  <a:schemeClr val="tx1"/>
                </a:solidFill>
                <a:cs typeface="微软雅黑" panose="020B0503020204020204" charset="-122"/>
                <a:sym typeface="+mn-ea"/>
              </a:rPr>
              <a:t>软件</a:t>
            </a:r>
            <a:r>
              <a:rPr lang="zh-CN" altLang="en-US" sz="1400" dirty="0">
                <a:solidFill>
                  <a:schemeClr val="tx1"/>
                </a:solidFill>
                <a:cs typeface="微软雅黑" panose="020B0503020204020204" charset="-122"/>
                <a:sym typeface="+mn-ea"/>
              </a:rPr>
              <a:t>中断和</a:t>
            </a:r>
            <a:r>
              <a:rPr lang="zh-CN" altLang="en-US" sz="1400" b="1" dirty="0">
                <a:solidFill>
                  <a:schemeClr val="tx1"/>
                </a:solidFill>
                <a:cs typeface="微软雅黑" panose="020B0503020204020204" charset="-122"/>
                <a:sym typeface="+mn-ea"/>
              </a:rPr>
              <a:t>定时</a:t>
            </a:r>
            <a:r>
              <a:rPr lang="zh-CN" altLang="en-US" sz="1400" dirty="0">
                <a:solidFill>
                  <a:schemeClr val="tx1"/>
                </a:solidFill>
                <a:cs typeface="微软雅黑" panose="020B0503020204020204" charset="-122"/>
                <a:sym typeface="+mn-ea"/>
              </a:rPr>
              <a:t>中断）</a:t>
            </a:r>
            <a:endParaRPr kumimoji="0" lang="zh-CN" altLang="en-US" sz="1400" b="0" i="0" u="none" strike="noStrike" kern="1200" cap="none" spc="0" normalizeH="0" baseline="0" noProof="1" dirty="0">
              <a:solidFill>
                <a:schemeClr val="tx1"/>
              </a:solidFill>
              <a:cs typeface="微软雅黑" panose="020B0503020204020204" charset="-122"/>
            </a:endParaRPr>
          </a:p>
          <a:p>
            <a:pPr marL="457200" marR="0" lvl="1" indent="-342900" algn="l" defTabSz="914400" rtl="0" eaLnBrk="1" fontAlgn="base" latinLnBrk="0" hangingPunct="1">
              <a:lnSpc>
                <a:spcPct val="150000"/>
              </a:lnSpc>
              <a:spcBef>
                <a:spcPct val="20000"/>
              </a:spcBef>
              <a:buClrTx/>
              <a:buSzTx/>
              <a:buFont typeface="Arial" panose="020B0604020202020204" pitchFamily="34" charset="0"/>
              <a:buChar char="•"/>
            </a:pPr>
            <a:r>
              <a:rPr lang="zh-CN" altLang="en-US" sz="1600" dirty="0">
                <a:solidFill>
                  <a:schemeClr val="tx1"/>
                </a:solidFill>
                <a:cs typeface="微软雅黑" panose="020B0503020204020204" charset="-122"/>
                <a:sym typeface="+mn-ea"/>
              </a:rPr>
              <a:t>全局（外部）中断</a:t>
            </a:r>
            <a:endParaRPr kumimoji="0" lang="zh-CN" altLang="en-US" sz="1600" b="0" i="0" u="none" strike="noStrike" kern="1200" cap="none" spc="0" normalizeH="0" baseline="0" noProof="1" dirty="0">
              <a:solidFill>
                <a:schemeClr val="tx1"/>
              </a:solidFill>
              <a:cs typeface="微软雅黑" panose="020B0503020204020204" charset="-122"/>
              <a:sym typeface="+mn-ea"/>
            </a:endParaRPr>
          </a:p>
          <a:p>
            <a:pPr marL="914400" marR="0" lvl="2" indent="-342900" algn="l" defTabSz="914400" rtl="0" eaLnBrk="1" fontAlgn="base" latinLnBrk="0" hangingPunct="1">
              <a:lnSpc>
                <a:spcPct val="150000"/>
              </a:lnSpc>
              <a:spcBef>
                <a:spcPct val="20000"/>
              </a:spcBef>
              <a:spcAft>
                <a:spcPct val="0"/>
              </a:spcAft>
              <a:buClrTx/>
              <a:buSzPct val="50000"/>
              <a:buFont typeface="Wingdings" panose="05000000000000000000" charset="0"/>
              <a:buChar char="ü"/>
            </a:pPr>
            <a:r>
              <a:rPr lang="zh-CN" altLang="en-US" sz="1400" dirty="0">
                <a:solidFill>
                  <a:schemeClr val="tx1"/>
                </a:solidFill>
                <a:cs typeface="微软雅黑" panose="020B0503020204020204" charset="-122"/>
                <a:sym typeface="+mn-ea"/>
              </a:rPr>
              <a:t>中断信号由中断控制器PLIC（Platform-Level Interrupt Controller）管理</a:t>
            </a:r>
            <a:endParaRPr kumimoji="0" lang="zh-CN" altLang="en-US" sz="1400" b="0" i="0" u="none" strike="noStrike" kern="1200" cap="none" spc="0" normalizeH="0" baseline="0" noProof="1" dirty="0">
              <a:solidFill>
                <a:schemeClr val="tx1"/>
              </a:solidFill>
              <a:cs typeface="微软雅黑" panose="020B0503020204020204" charset="-122"/>
            </a:endParaRPr>
          </a:p>
          <a:p>
            <a:pPr marL="914400" marR="0" lvl="2" indent="-342900" algn="l" defTabSz="914400" rtl="0" eaLnBrk="1" fontAlgn="base" latinLnBrk="0" hangingPunct="1">
              <a:lnSpc>
                <a:spcPct val="150000"/>
              </a:lnSpc>
              <a:spcBef>
                <a:spcPct val="20000"/>
              </a:spcBef>
              <a:spcAft>
                <a:spcPct val="0"/>
              </a:spcAft>
              <a:buClrTx/>
              <a:buSzPct val="50000"/>
              <a:buFont typeface="Wingdings" panose="05000000000000000000" charset="0"/>
              <a:buChar char="ü"/>
            </a:pPr>
            <a:r>
              <a:rPr lang="zh-CN" altLang="en-US" sz="1400" dirty="0">
                <a:solidFill>
                  <a:schemeClr val="tx1"/>
                </a:solidFill>
                <a:cs typeface="微软雅黑" panose="020B0503020204020204" charset="-122"/>
                <a:sym typeface="+mn-ea"/>
              </a:rPr>
              <a:t>硬件线程</a:t>
            </a:r>
            <a:r>
              <a:rPr lang="zh-CN" altLang="en-US" sz="1400" dirty="0">
                <a:solidFill>
                  <a:schemeClr val="tx1"/>
                </a:solidFill>
                <a:cs typeface="微软雅黑" panose="020B0503020204020204" charset="-122"/>
                <a:sym typeface="+mn-ea"/>
              </a:rPr>
              <a:t>间多个中断请求由PLIC仲裁</a:t>
            </a:r>
            <a:endParaRPr kumimoji="0" lang="zh-CN" altLang="en-US" sz="1400" b="0" i="0" u="none" strike="noStrike" kern="1200" cap="none" spc="0" normalizeH="0" baseline="0" noProof="1" dirty="0">
              <a:solidFill>
                <a:schemeClr val="tx1"/>
              </a:solidFill>
              <a:cs typeface="微软雅黑" panose="020B0503020204020204" charset="-122"/>
            </a:endParaRPr>
          </a:p>
          <a:p>
            <a:pPr marL="914400" marR="0" lvl="2" indent="-342900" algn="l" defTabSz="914400" rtl="0" eaLnBrk="1" fontAlgn="base" latinLnBrk="0" hangingPunct="1">
              <a:lnSpc>
                <a:spcPct val="150000"/>
              </a:lnSpc>
              <a:spcBef>
                <a:spcPct val="20000"/>
              </a:spcBef>
              <a:spcAft>
                <a:spcPct val="0"/>
              </a:spcAft>
              <a:buClrTx/>
              <a:buSzPct val="50000"/>
              <a:buFont typeface="Wingdings" panose="05000000000000000000" charset="0"/>
              <a:buChar char="ü"/>
            </a:pPr>
            <a:r>
              <a:rPr lang="zh-CN" altLang="en-US" sz="1400" dirty="0">
                <a:solidFill>
                  <a:schemeClr val="tx1"/>
                </a:solidFill>
                <a:cs typeface="微软雅黑" panose="020B0503020204020204" charset="-122"/>
                <a:sym typeface="+mn-ea"/>
              </a:rPr>
              <a:t>通过读寄存器返回中断源</a:t>
            </a:r>
            <a:r>
              <a:rPr lang="zh-CN" altLang="en-US" sz="1400" dirty="0">
                <a:solidFill>
                  <a:schemeClr val="tx1"/>
                </a:solidFill>
                <a:cs typeface="微软雅黑" panose="020B0503020204020204" charset="-122"/>
                <a:sym typeface="+mn-ea"/>
              </a:rPr>
              <a:t>。</a:t>
            </a:r>
            <a:endParaRPr lang="zh-CN" altLang="en-US" sz="1800" noProof="0" dirty="0" smtClean="0">
              <a:ln>
                <a:noFill/>
              </a:ln>
              <a:solidFill>
                <a:schemeClr val="tx1"/>
              </a:solidFill>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cs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7.3.1 RISC-V特权模式</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b="1" dirty="0">
                <a:cs typeface="微软雅黑" panose="020B0503020204020204" charset="-122"/>
                <a:sym typeface="+mn-ea"/>
              </a:rPr>
              <a:t>机器模式</a:t>
            </a:r>
            <a:r>
              <a:rPr lang="zh-CN" altLang="en-US" sz="1800" dirty="0">
                <a:cs typeface="微软雅黑" panose="020B0503020204020204" charset="-122"/>
                <a:sym typeface="+mn-ea"/>
              </a:rPr>
              <a:t>（缩写为M模式）：它是RISC-V中hart可以执行的最高权限模式。</a:t>
            </a:r>
            <a:endParaRPr kumimoji="0" lang="zh-CN" altLang="en-US" sz="1800" b="0" i="0" u="none" strike="noStrike" kern="1200" cap="none" spc="0" normalizeH="0" baseline="0" noProof="1" dirty="0">
              <a:solidFill>
                <a:schemeClr val="tx1"/>
              </a:solidFill>
              <a:cs typeface="微软雅黑" panose="020B0503020204020204" charset="-122"/>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cs typeface="微软雅黑" panose="020B0503020204020204" charset="-122"/>
                <a:sym typeface="+mn-ea"/>
              </a:rPr>
              <a:t>在M模式下运行的hart对内存、I/O 和一些对于启动和配置系统来说必要的底层功能有着完全的使用权。</a:t>
            </a:r>
            <a:endParaRPr kumimoji="0" lang="zh-CN" altLang="en-US" sz="1800" b="0" i="0" u="none" strike="noStrike" kern="1200" cap="none" spc="0" normalizeH="0" baseline="0" noProof="1" dirty="0">
              <a:solidFill>
                <a:schemeClr val="tx1"/>
              </a:solidFill>
              <a:cs typeface="微软雅黑" panose="020B0503020204020204" charset="-122"/>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cs typeface="微软雅黑" panose="020B0503020204020204" charset="-122"/>
                <a:sym typeface="+mn-ea"/>
              </a:rPr>
              <a:t>因此，它是</a:t>
            </a:r>
            <a:r>
              <a:rPr lang="zh-CN" altLang="en-US" sz="1800" b="1" dirty="0">
                <a:solidFill>
                  <a:srgbClr val="FF0000"/>
                </a:solidFill>
                <a:cs typeface="微软雅黑" panose="020B0503020204020204" charset="-122"/>
                <a:sym typeface="+mn-ea"/>
              </a:rPr>
              <a:t>唯一</a:t>
            </a:r>
            <a:r>
              <a:rPr lang="zh-CN" altLang="en-US" sz="1800" dirty="0">
                <a:cs typeface="微软雅黑" panose="020B0503020204020204" charset="-122"/>
                <a:sym typeface="+mn-ea"/>
              </a:rPr>
              <a:t>所有标准RISC-V处理器都必须实现的权限模式。</a:t>
            </a:r>
            <a:endParaRPr kumimoji="0" lang="zh-CN" altLang="en-US" sz="1800" b="0" i="0" u="none" strike="noStrike" kern="1200" cap="none" spc="0" normalizeH="0" baseline="0" noProof="1" dirty="0">
              <a:solidFill>
                <a:schemeClr val="tx1"/>
              </a:solidFill>
              <a:cs typeface="微软雅黑" panose="020B0503020204020204" charset="-122"/>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cs typeface="微软雅黑" panose="020B0503020204020204" charset="-122"/>
                <a:sym typeface="+mn-ea"/>
              </a:rPr>
              <a:t>实际上简单的RISC-V微控制器（</a:t>
            </a:r>
            <a:r>
              <a:rPr lang="en-US" altLang="zh-CN" sz="1800" dirty="0">
                <a:cs typeface="微软雅黑" panose="020B0503020204020204" charset="-122"/>
                <a:sym typeface="+mn-ea"/>
              </a:rPr>
              <a:t>MCU</a:t>
            </a:r>
            <a:r>
              <a:rPr lang="zh-CN" altLang="en-US" sz="1800" dirty="0">
                <a:cs typeface="微软雅黑" panose="020B0503020204020204" charset="-122"/>
                <a:sym typeface="+mn-ea"/>
              </a:rPr>
              <a:t>）仅支持M模式</a:t>
            </a:r>
            <a:r>
              <a:rPr lang="zh-CN" altLang="en-US" sz="1800" noProof="0" dirty="0" smtClean="0">
                <a:ln>
                  <a:noFill/>
                </a:ln>
                <a:uLnTx/>
                <a:uFillTx/>
                <a:cs typeface="微软雅黑" panose="020B0503020204020204" charset="-122"/>
                <a:sym typeface="+mn-ea"/>
              </a:rPr>
              <a:t>。</a:t>
            </a:r>
            <a:endParaRPr lang="zh-CN" altLang="en-US" sz="1800" noProof="0" dirty="0" smtClean="0">
              <a:ln>
                <a:noFill/>
              </a:ln>
              <a:uLnTx/>
              <a:uFillTx/>
              <a:cs typeface="微软雅黑" panose="020B0503020204020204" charset="-122"/>
              <a:sym typeface="+mn-ea"/>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cs typeface="微软雅黑" panose="020B0503020204020204" charset="-122"/>
                <a:sym typeface="+mn-ea"/>
              </a:rPr>
              <a:t>机器模式最重要的特性是拦截和处理</a:t>
            </a:r>
            <a:r>
              <a:rPr lang="zh-CN" altLang="en-US" sz="1800" b="1" dirty="0">
                <a:cs typeface="微软雅黑" panose="020B0503020204020204" charset="-122"/>
                <a:sym typeface="+mn-ea"/>
              </a:rPr>
              <a:t>异常</a:t>
            </a:r>
            <a:r>
              <a:rPr lang="zh-CN" altLang="en-US" sz="1800" dirty="0">
                <a:cs typeface="微软雅黑" panose="020B0503020204020204" charset="-122"/>
                <a:sym typeface="+mn-ea"/>
              </a:rPr>
              <a:t>的能力。</a:t>
            </a:r>
            <a:endParaRPr lang="zh-CN" altLang="en-US" sz="1800" noProof="0" dirty="0" smtClean="0">
              <a:ln>
                <a:noFill/>
              </a:ln>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lang="zh-CN" altLang="en-US" sz="1800" noProof="0" dirty="0" smtClean="0">
              <a:ln>
                <a:noFill/>
              </a:ln>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cs typeface="微软雅黑" panose="020B0503020204020204" charset="-122"/>
            </a:endParaRPr>
          </a:p>
          <a:p>
            <a:pPr marL="361950" marR="0" lvl="2" indent="-351155" algn="l" defTabSz="914400" rtl="0" eaLnBrk="1" fontAlgn="base" latinLnBrk="0" hangingPunct="1">
              <a:lnSpc>
                <a:spcPct val="150000"/>
              </a:lnSpc>
              <a:spcBef>
                <a:spcPct val="20000"/>
              </a:spcBef>
              <a:spcAft>
                <a:spcPct val="0"/>
              </a:spcAft>
              <a:buClr>
                <a:srgbClr val="CC9900"/>
              </a:buClr>
              <a:buSzPct val="65000"/>
              <a:buFont typeface="Wingdings" panose="05000000000000000000" pitchFamily="2" charset="2"/>
              <a:buNone/>
              <a:defRPr/>
            </a:pPr>
            <a:endParaRPr kumimoji="0" lang="zh-CN" altLang="en-US" sz="1800" b="0" i="0" u="none" strike="noStrike" kern="1200" cap="none" spc="0" normalizeH="0" baseline="0" noProof="1" dirty="0">
              <a:solidFill>
                <a:schemeClr val="tx1"/>
              </a:solidFill>
              <a:cs typeface="微软雅黑" panose="020B050302020402020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7.3.1 RISC-V特权模式</a:t>
            </a:r>
            <a:endParaRPr lang="zh-CN" altLang="en-US"/>
          </a:p>
        </p:txBody>
      </p:sp>
      <p:sp>
        <p:nvSpPr>
          <p:cNvPr id="9218" name="内容占位符 2"/>
          <p:cNvSpPr>
            <a:spLocks noGrp="1"/>
          </p:cNvSpPr>
          <p:nvPr>
            <p:ph idx="1"/>
          </p:nvPr>
        </p:nvSpPr>
        <p:spPr>
          <a:noFill/>
          <a:ln>
            <a:miter/>
          </a:ln>
        </p:spPr>
        <p:txBody>
          <a:bodyPr wrap="square" lIns="68591" tIns="34295" rIns="68591" bIns="34295" anchor="t">
            <a:noAutofit/>
          </a:bodyPr>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solidFill>
                  <a:schemeClr val="tx1"/>
                </a:solidFill>
                <a:cs typeface="微软雅黑" panose="020B0503020204020204" charset="-122"/>
                <a:sym typeface="+mn-ea"/>
              </a:rPr>
              <a:t>RISC-V将异常分为两类：</a:t>
            </a:r>
            <a:endParaRPr kumimoji="0" lang="zh-CN" altLang="en-US" sz="1800" b="0" i="0" u="none" strike="noStrike" kern="1200" cap="none" spc="0" normalizeH="0" baseline="0" noProof="1" dirty="0">
              <a:solidFill>
                <a:schemeClr val="tx1"/>
              </a:solidFill>
              <a:cs typeface="微软雅黑" panose="020B0503020204020204" charset="-122"/>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b="1" dirty="0">
                <a:solidFill>
                  <a:schemeClr val="tx1"/>
                </a:solidFill>
                <a:cs typeface="微软雅黑" panose="020B0503020204020204" charset="-122"/>
                <a:sym typeface="+mn-ea"/>
              </a:rPr>
              <a:t>同步异常：</a:t>
            </a:r>
            <a:r>
              <a:rPr lang="zh-CN" altLang="en-US" sz="1600" dirty="0">
                <a:solidFill>
                  <a:schemeClr val="tx1"/>
                </a:solidFill>
                <a:cs typeface="微软雅黑" panose="020B0503020204020204" charset="-122"/>
                <a:sym typeface="+mn-ea"/>
              </a:rPr>
              <a:t>这类异常在指令执行期间产生；</a:t>
            </a:r>
            <a:r>
              <a:rPr lang="zh-CN" altLang="en-US" sz="1600" dirty="0">
                <a:solidFill>
                  <a:schemeClr val="tx1"/>
                </a:solidFill>
                <a:cs typeface="微软雅黑" panose="020B0503020204020204" charset="-122"/>
                <a:sym typeface="+mn-ea"/>
              </a:rPr>
              <a:t>M模式下的同步异常有以下五种：</a:t>
            </a:r>
            <a:endParaRPr lang="zh-CN" altLang="en-US" sz="1600" dirty="0">
              <a:solidFill>
                <a:schemeClr val="tx1"/>
              </a:solidFill>
              <a:cs typeface="微软雅黑" panose="020B0503020204020204" charset="-122"/>
              <a:sym typeface="+mn-ea"/>
            </a:endParaRPr>
          </a:p>
          <a:p>
            <a:pPr marL="1085850" marR="0" lvl="2" indent="-285750" algn="l" defTabSz="914400" rtl="0" eaLnBrk="1" fontAlgn="base" latinLnBrk="0" hangingPunct="1">
              <a:lnSpc>
                <a:spcPct val="150000"/>
              </a:lnSpc>
              <a:spcBef>
                <a:spcPct val="20000"/>
              </a:spcBef>
              <a:spcAft>
                <a:spcPct val="0"/>
              </a:spcAft>
              <a:buClrTx/>
              <a:buSzTx/>
              <a:buFont typeface="Wingdings" panose="05000000000000000000" charset="0"/>
              <a:buChar char="ü"/>
            </a:pPr>
            <a:r>
              <a:rPr lang="zh-CN" altLang="en-US" sz="1400" dirty="0">
                <a:solidFill>
                  <a:schemeClr val="tx1"/>
                </a:solidFill>
                <a:cs typeface="微软雅黑" panose="020B0503020204020204" charset="-122"/>
                <a:sym typeface="+mn-ea"/>
              </a:rPr>
              <a:t>访问错误异常：当物理内存的地址不支持访问类型时发生，例如尝试写入 ROM。</a:t>
            </a:r>
            <a:endParaRPr kumimoji="0" lang="zh-CN" altLang="en-US" sz="1400" b="0" i="0" u="none" strike="noStrike" kern="1200" cap="none" spc="0" normalizeH="0" baseline="0" noProof="1" dirty="0">
              <a:solidFill>
                <a:schemeClr val="tx1"/>
              </a:solidFill>
              <a:cs typeface="微软雅黑" panose="020B0503020204020204" charset="-122"/>
            </a:endParaRPr>
          </a:p>
          <a:p>
            <a:pPr marL="1085850" marR="0" lvl="2" indent="-285750" algn="l" defTabSz="914400" rtl="0" eaLnBrk="1" fontAlgn="base" latinLnBrk="0" hangingPunct="1">
              <a:lnSpc>
                <a:spcPct val="150000"/>
              </a:lnSpc>
              <a:spcBef>
                <a:spcPct val="20000"/>
              </a:spcBef>
              <a:spcAft>
                <a:spcPct val="0"/>
              </a:spcAft>
              <a:buClrTx/>
              <a:buSzTx/>
              <a:buFont typeface="Wingdings" panose="05000000000000000000" charset="0"/>
              <a:buChar char="ü"/>
            </a:pPr>
            <a:r>
              <a:rPr lang="zh-CN" altLang="en-US" sz="1400" dirty="0">
                <a:solidFill>
                  <a:schemeClr val="tx1"/>
                </a:solidFill>
                <a:cs typeface="微软雅黑" panose="020B0503020204020204" charset="-122"/>
                <a:sym typeface="+mn-ea"/>
              </a:rPr>
              <a:t>断点异常：在执行ebreak指令，或者地址或数据与调试触发器匹配时发生。</a:t>
            </a:r>
            <a:endParaRPr kumimoji="0" lang="zh-CN" altLang="en-US" sz="1400" b="0" i="0" u="none" strike="noStrike" kern="1200" cap="none" spc="0" normalizeH="0" baseline="0" noProof="1" dirty="0">
              <a:solidFill>
                <a:schemeClr val="tx1"/>
              </a:solidFill>
              <a:cs typeface="微软雅黑" panose="020B0503020204020204" charset="-122"/>
            </a:endParaRPr>
          </a:p>
          <a:p>
            <a:pPr marL="1085850" marR="0" lvl="2" indent="-285750" algn="l" defTabSz="914400" rtl="0" eaLnBrk="1" fontAlgn="base" latinLnBrk="0" hangingPunct="1">
              <a:lnSpc>
                <a:spcPct val="150000"/>
              </a:lnSpc>
              <a:spcBef>
                <a:spcPct val="20000"/>
              </a:spcBef>
              <a:spcAft>
                <a:spcPct val="0"/>
              </a:spcAft>
              <a:buClrTx/>
              <a:buSzTx/>
              <a:buFont typeface="Wingdings" panose="05000000000000000000" charset="0"/>
              <a:buChar char="ü"/>
            </a:pPr>
            <a:r>
              <a:rPr lang="zh-CN" altLang="en-US" sz="1400" dirty="0">
                <a:solidFill>
                  <a:schemeClr val="tx1"/>
                </a:solidFill>
                <a:cs typeface="微软雅黑" panose="020B0503020204020204" charset="-122"/>
                <a:sym typeface="+mn-ea"/>
              </a:rPr>
              <a:t>环境调用异常：在执行ecall指令时发生。</a:t>
            </a:r>
            <a:endParaRPr kumimoji="0" lang="zh-CN" altLang="en-US" sz="1400" b="0" i="0" u="none" strike="noStrike" kern="1200" cap="none" spc="0" normalizeH="0" baseline="0" noProof="1" dirty="0">
              <a:solidFill>
                <a:schemeClr val="tx1"/>
              </a:solidFill>
              <a:cs typeface="微软雅黑" panose="020B0503020204020204" charset="-122"/>
            </a:endParaRPr>
          </a:p>
          <a:p>
            <a:pPr marL="1085850" marR="0" lvl="2" indent="-285750" algn="l" defTabSz="914400" rtl="0" eaLnBrk="1" fontAlgn="base" latinLnBrk="0" hangingPunct="1">
              <a:lnSpc>
                <a:spcPct val="150000"/>
              </a:lnSpc>
              <a:spcBef>
                <a:spcPct val="20000"/>
              </a:spcBef>
              <a:spcAft>
                <a:spcPct val="0"/>
              </a:spcAft>
              <a:buClrTx/>
              <a:buSzTx/>
              <a:buFont typeface="Wingdings" panose="05000000000000000000" charset="0"/>
              <a:buChar char="ü"/>
            </a:pPr>
            <a:r>
              <a:rPr lang="zh-CN" altLang="en-US" sz="1400" dirty="0">
                <a:solidFill>
                  <a:schemeClr val="tx1"/>
                </a:solidFill>
                <a:cs typeface="微软雅黑" panose="020B0503020204020204" charset="-122"/>
                <a:sym typeface="+mn-ea"/>
              </a:rPr>
              <a:t>非法指令异常：在译码阶段发现无效操作码时发生。</a:t>
            </a:r>
            <a:endParaRPr kumimoji="0" lang="zh-CN" altLang="en-US" sz="1400" b="0" i="0" u="none" strike="noStrike" kern="1200" cap="none" spc="0" normalizeH="0" baseline="0" noProof="1" dirty="0">
              <a:solidFill>
                <a:schemeClr val="tx1"/>
              </a:solidFill>
              <a:cs typeface="微软雅黑" panose="020B0503020204020204" charset="-122"/>
            </a:endParaRPr>
          </a:p>
          <a:p>
            <a:pPr marL="1085850" marR="0" lvl="2" indent="-285750" algn="l" defTabSz="914400" rtl="0" eaLnBrk="1" fontAlgn="base" latinLnBrk="0" hangingPunct="1">
              <a:lnSpc>
                <a:spcPct val="150000"/>
              </a:lnSpc>
              <a:spcBef>
                <a:spcPct val="20000"/>
              </a:spcBef>
              <a:spcAft>
                <a:spcPct val="0"/>
              </a:spcAft>
              <a:buClrTx/>
              <a:buSzTx/>
              <a:buFont typeface="Wingdings" panose="05000000000000000000" charset="0"/>
              <a:buChar char="ü"/>
            </a:pPr>
            <a:r>
              <a:rPr lang="zh-CN" altLang="en-US" sz="1400" dirty="0">
                <a:solidFill>
                  <a:schemeClr val="tx1"/>
                </a:solidFill>
                <a:cs typeface="微软雅黑" panose="020B0503020204020204" charset="-122"/>
                <a:sym typeface="+mn-ea"/>
              </a:rPr>
              <a:t>非对齐地址异常：在有效地址不能被访问大小整除时发生，例如地址为 0x12的amoadd.w。</a:t>
            </a:r>
            <a:endParaRPr kumimoji="0" lang="zh-CN" altLang="en-US" sz="1400" b="0" i="0" u="none" strike="noStrike" kern="1200" cap="none" spc="0" normalizeH="0" baseline="0" noProof="1" dirty="0">
              <a:solidFill>
                <a:schemeClr val="tx1"/>
              </a:solidFill>
              <a:cs typeface="微软雅黑" panose="020B0503020204020204" charset="-122"/>
            </a:endParaRPr>
          </a:p>
          <a:p>
            <a:pPr marL="557530" marR="0" lvl="1" indent="-214630" algn="l" defTabSz="914400" rtl="0" eaLnBrk="1" fontAlgn="base" latinLnBrk="0" hangingPunct="1">
              <a:lnSpc>
                <a:spcPct val="150000"/>
              </a:lnSpc>
              <a:spcBef>
                <a:spcPct val="20000"/>
              </a:spcBef>
              <a:buClrTx/>
              <a:buSzTx/>
              <a:buFont typeface="Arial" panose="020B0604020202020204" pitchFamily="34" charset="0"/>
              <a:buChar char="•"/>
            </a:pPr>
            <a:r>
              <a:rPr lang="zh-CN" altLang="en-US" sz="1600" b="1" dirty="0">
                <a:solidFill>
                  <a:schemeClr val="tx1"/>
                </a:solidFill>
                <a:cs typeface="微软雅黑" panose="020B0503020204020204" charset="-122"/>
                <a:sym typeface="+mn-ea"/>
              </a:rPr>
              <a:t>中断：</a:t>
            </a:r>
            <a:r>
              <a:rPr lang="zh-CN" altLang="en-US" sz="1600" dirty="0">
                <a:solidFill>
                  <a:schemeClr val="tx1"/>
                </a:solidFill>
                <a:cs typeface="微软雅黑" panose="020B0503020204020204" charset="-122"/>
                <a:sym typeface="+mn-ea"/>
              </a:rPr>
              <a:t>它是与指令流异步的外部事件；</a:t>
            </a:r>
            <a:r>
              <a:rPr lang="zh-CN" altLang="en-US" sz="1600" dirty="0">
                <a:solidFill>
                  <a:schemeClr val="tx1"/>
                </a:solidFill>
                <a:cs typeface="微软雅黑" panose="020B0503020204020204" charset="-122"/>
                <a:sym typeface="+mn-ea"/>
              </a:rPr>
              <a:t>M模式下有三种标准的中断：</a:t>
            </a:r>
            <a:r>
              <a:rPr lang="zh-CN" altLang="en-US" sz="1600" dirty="0">
                <a:solidFill>
                  <a:srgbClr val="FF0000"/>
                </a:solidFill>
                <a:cs typeface="微软雅黑" panose="020B0503020204020204" charset="-122"/>
                <a:sym typeface="+mn-ea"/>
              </a:rPr>
              <a:t>软件</a:t>
            </a:r>
            <a:r>
              <a:rPr lang="zh-CN" altLang="en-US" sz="1600" dirty="0">
                <a:solidFill>
                  <a:schemeClr val="tx1"/>
                </a:solidFill>
                <a:cs typeface="微软雅黑" panose="020B0503020204020204" charset="-122"/>
                <a:sym typeface="+mn-ea"/>
              </a:rPr>
              <a:t>、</a:t>
            </a:r>
            <a:r>
              <a:rPr lang="zh-CN" altLang="en-US" sz="1600" dirty="0">
                <a:solidFill>
                  <a:srgbClr val="FF0000"/>
                </a:solidFill>
                <a:cs typeface="微软雅黑" panose="020B0503020204020204" charset="-122"/>
                <a:sym typeface="+mn-ea"/>
              </a:rPr>
              <a:t>定时</a:t>
            </a:r>
            <a:r>
              <a:rPr lang="zh-CN" altLang="en-US" sz="1600" dirty="0">
                <a:solidFill>
                  <a:schemeClr val="tx1"/>
                </a:solidFill>
                <a:cs typeface="微软雅黑" panose="020B0503020204020204" charset="-122"/>
                <a:sym typeface="+mn-ea"/>
              </a:rPr>
              <a:t>和</a:t>
            </a:r>
            <a:r>
              <a:rPr lang="zh-CN" altLang="en-US" sz="1600" dirty="0">
                <a:solidFill>
                  <a:srgbClr val="FF0000"/>
                </a:solidFill>
                <a:cs typeface="微软雅黑" panose="020B0503020204020204" charset="-122"/>
                <a:sym typeface="+mn-ea"/>
              </a:rPr>
              <a:t>外部</a:t>
            </a:r>
            <a:endParaRPr kumimoji="0" lang="zh-CN" altLang="en-US" sz="1600" i="0" u="none" strike="noStrike" kern="1200" cap="none" spc="0" normalizeH="0" baseline="0" noProof="1" dirty="0">
              <a:solidFill>
                <a:schemeClr val="tx1"/>
              </a:solidFill>
              <a:cs typeface="微软雅黑" panose="020B0503020204020204" charset="-122"/>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solidFill>
                  <a:schemeClr val="tx1"/>
                </a:solidFill>
                <a:cs typeface="微软雅黑" panose="020B0503020204020204" charset="-122"/>
                <a:sym typeface="+mn-ea"/>
              </a:rPr>
              <a:t>RISC-V中实现</a:t>
            </a:r>
            <a:r>
              <a:rPr lang="zh-CN" altLang="en-US" sz="1800" b="1" dirty="0">
                <a:solidFill>
                  <a:srgbClr val="FF0000"/>
                </a:solidFill>
                <a:cs typeface="微软雅黑" panose="020B0503020204020204" charset="-122"/>
                <a:sym typeface="+mn-ea"/>
              </a:rPr>
              <a:t>精确异常</a:t>
            </a:r>
            <a:r>
              <a:rPr lang="zh-CN" altLang="en-US" sz="1800" dirty="0">
                <a:solidFill>
                  <a:schemeClr val="tx1"/>
                </a:solidFill>
                <a:cs typeface="微软雅黑" panose="020B0503020204020204" charset="-122"/>
                <a:sym typeface="+mn-ea"/>
              </a:rPr>
              <a:t>，即保证异常之前的所有指令都完整地执行，而后续的指令都没有开始执行（或等同于没有执行）</a:t>
            </a:r>
            <a:r>
              <a:rPr lang="zh-CN" altLang="en-US" sz="1800" noProof="0" dirty="0" smtClean="0">
                <a:ln>
                  <a:noFill/>
                </a:ln>
                <a:solidFill>
                  <a:schemeClr val="tx1"/>
                </a:solidFill>
                <a:uLnTx/>
                <a:uFillTx/>
                <a:cs typeface="微软雅黑" panose="020B0503020204020204" charset="-122"/>
                <a:sym typeface="+mn-ea"/>
              </a:rPr>
              <a:t>。</a:t>
            </a:r>
            <a:endParaRPr lang="zh-CN" altLang="en-US" sz="1800" noProof="0" dirty="0" smtClean="0">
              <a:ln>
                <a:noFill/>
              </a:ln>
              <a:solidFill>
                <a:schemeClr val="tx1"/>
              </a:solidFill>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0" dirty="0" smtClean="0">
              <a:ln>
                <a:noFill/>
              </a:ln>
              <a:solidFill>
                <a:schemeClr val="tx1"/>
              </a:solidFill>
              <a:uLnTx/>
              <a:uFillTx/>
              <a:cs typeface="微软雅黑" panose="020B0503020204020204"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1"/>
          <p:cNvSpPr>
            <a:spLocks noGrp="1"/>
          </p:cNvSpPr>
          <p:nvPr>
            <p:ph type="title"/>
          </p:nvPr>
        </p:nvSpPr>
        <p:spPr/>
        <p:txBody>
          <a:bodyPr wrap="square" lIns="68591" tIns="34295" rIns="68591" bIns="34295" anchor="ctr" anchorCtr="0">
            <a:normAutofit/>
          </a:bodyPr>
          <a:p>
            <a:pPr>
              <a:buClrTx/>
              <a:buSzTx/>
              <a:buFontTx/>
            </a:pPr>
            <a:r>
              <a:rPr lang="zh-CN" altLang="en-US" sz="2100"/>
              <a:t>第7章 中断技术</a:t>
            </a:r>
            <a:endParaRPr lang="zh-CN" altLang="en-US" sz="3000" dirty="0">
              <a:solidFill>
                <a:schemeClr val="tx2"/>
              </a:solidFill>
            </a:endParaRPr>
          </a:p>
        </p:txBody>
      </p:sp>
      <p:sp>
        <p:nvSpPr>
          <p:cNvPr id="38914" name="Rectangle 3"/>
          <p:cNvSpPr>
            <a:spLocks noGrp="1"/>
          </p:cNvSpPr>
          <p:nvPr>
            <p:ph idx="1"/>
          </p:nvPr>
        </p:nvSpPr>
        <p:spPr/>
        <p:txBody>
          <a:bodyPr wrap="square" lIns="68591" tIns="34295" rIns="68591" bIns="34295" anchor="t" anchorCtr="0"/>
          <a:lstStyle>
            <a:lvl1pPr marL="0" lvl="0" indent="0" algn="ctr">
              <a:buClrTx/>
              <a:buSzTx/>
              <a:buFont typeface="Arial" panose="020B0604020202020204" pitchFamily="34" charset="0"/>
              <a:defRPr/>
            </a:lvl1pPr>
            <a:lvl2pPr marL="457200" lvl="1" indent="-114300" algn="ctr">
              <a:buClrTx/>
              <a:buSzTx/>
              <a:buFont typeface="Arial" panose="020B0604020202020204" pitchFamily="34" charset="0"/>
              <a:defRPr/>
            </a:lvl2pPr>
            <a:lvl3pPr marL="914400" lvl="2" indent="-228600" algn="ctr">
              <a:buClrTx/>
              <a:buSzTx/>
              <a:buFont typeface="Arial" panose="020B0604020202020204" pitchFamily="34" charset="0"/>
              <a:defRPr/>
            </a:lvl3pPr>
            <a:lvl4pPr marL="1371600" lvl="3" indent="-342900" algn="ctr">
              <a:buClrTx/>
              <a:buSzTx/>
              <a:buFont typeface="Arial" panose="020B0604020202020204" pitchFamily="34" charset="0"/>
              <a:defRPr/>
            </a:lvl4pPr>
            <a:lvl5pPr marL="1828800" lvl="4" indent="-457200" algn="ctr">
              <a:buClrTx/>
              <a:buSzTx/>
              <a:buFont typeface="Arial" panose="020B0604020202020204" pitchFamily="34" charset="0"/>
              <a:defRPr/>
            </a:lvl5pPr>
          </a:lstStyle>
          <a:p>
            <a:pPr marL="0" lvl="0" indent="0" algn="ctr">
              <a:lnSpc>
                <a:spcPct val="150000"/>
              </a:lnSpc>
              <a:buClrTx/>
              <a:buSzTx/>
              <a:buNone/>
            </a:pPr>
            <a:r>
              <a:rPr lang="zh-CN" altLang="en-US" sz="2000" dirty="0"/>
              <a:t>本章主要内容</a:t>
            </a:r>
            <a:endParaRPr lang="zh-CN" altLang="en-US" sz="1800" dirty="0"/>
          </a:p>
          <a:p>
            <a:pPr marL="0" lvl="0" indent="0" algn="l">
              <a:lnSpc>
                <a:spcPct val="150000"/>
              </a:lnSpc>
              <a:buClr>
                <a:srgbClr val="C00000"/>
              </a:buClr>
              <a:buSzTx/>
              <a:buFont typeface="Wingdings" panose="05000000000000000000" pitchFamily="2" charset="2"/>
              <a:buChar char="Ø"/>
            </a:pPr>
            <a:r>
              <a:rPr lang="en-US" altLang="zh-CN" sz="1800" dirty="0"/>
              <a:t> </a:t>
            </a:r>
            <a:r>
              <a:rPr lang="zh-CN" altLang="en-US" sz="1800" dirty="0"/>
              <a:t>中断技术的基本概念</a:t>
            </a:r>
            <a:endParaRPr lang="zh-CN" altLang="en-US" sz="1800" dirty="0"/>
          </a:p>
          <a:p>
            <a:pPr marL="0" lvl="0" indent="0" algn="l">
              <a:lnSpc>
                <a:spcPct val="150000"/>
              </a:lnSpc>
              <a:buClr>
                <a:srgbClr val="C00000"/>
              </a:buClr>
              <a:buSzTx/>
              <a:buFont typeface="Wingdings" panose="05000000000000000000" pitchFamily="2" charset="2"/>
              <a:buChar char="Ø"/>
            </a:pPr>
            <a:r>
              <a:rPr lang="zh-CN" altLang="en-US" sz="1800" dirty="0"/>
              <a:t> 中断系统的基本功能</a:t>
            </a:r>
            <a:endParaRPr lang="zh-CN" altLang="en-US" sz="1800" dirty="0"/>
          </a:p>
          <a:p>
            <a:pPr marL="0" lvl="0" indent="0" algn="l">
              <a:lnSpc>
                <a:spcPct val="150000"/>
              </a:lnSpc>
              <a:buClr>
                <a:srgbClr val="C00000"/>
              </a:buClr>
              <a:buSzTx/>
              <a:buFont typeface="Wingdings" panose="05000000000000000000" pitchFamily="2" charset="2"/>
              <a:buChar char="Ø"/>
            </a:pPr>
            <a:r>
              <a:rPr lang="zh-CN" altLang="en-US" sz="1800" dirty="0"/>
              <a:t> </a:t>
            </a:r>
            <a:r>
              <a:rPr lang="en-US" altLang="zh-CN" sz="1800" dirty="0"/>
              <a:t>RISC-V</a:t>
            </a:r>
            <a:r>
              <a:rPr lang="zh-CN" altLang="zh-CN" sz="1800" dirty="0"/>
              <a:t>处理器中断机制</a:t>
            </a:r>
            <a:endParaRPr lang="zh-CN" altLang="en-US" sz="1800" dirty="0"/>
          </a:p>
          <a:p>
            <a:pPr marL="0" lvl="0" indent="0" algn="l">
              <a:lnSpc>
                <a:spcPct val="150000"/>
              </a:lnSpc>
              <a:buClr>
                <a:srgbClr val="C00000"/>
              </a:buClr>
              <a:buSzTx/>
              <a:buFont typeface="Wingdings" panose="05000000000000000000" pitchFamily="2" charset="2"/>
              <a:buChar char="Ø"/>
            </a:pPr>
            <a:r>
              <a:rPr lang="zh-CN" altLang="en-US" sz="1800" dirty="0"/>
              <a:t> </a:t>
            </a:r>
            <a:r>
              <a:rPr lang="en-US" altLang="zh-CN" sz="1800" dirty="0"/>
              <a:t>RVfpga_SoC</a:t>
            </a:r>
            <a:r>
              <a:rPr lang="zh-CN" altLang="en-US" sz="1800" dirty="0"/>
              <a:t>中断系统</a:t>
            </a:r>
            <a:endParaRPr lang="zh-CN" altLang="en-US" sz="1800" dirty="0"/>
          </a:p>
          <a:p>
            <a:pPr marL="0" lvl="0" indent="0" algn="l">
              <a:lnSpc>
                <a:spcPct val="150000"/>
              </a:lnSpc>
              <a:buClr>
                <a:srgbClr val="C00000"/>
              </a:buClr>
              <a:buSzTx/>
              <a:buFont typeface="Wingdings" panose="05000000000000000000" pitchFamily="2" charset="2"/>
              <a:buChar char="Ø"/>
            </a:pPr>
            <a:endParaRPr lang="en-US" altLang="zh-CN" sz="1800" dirty="0"/>
          </a:p>
          <a:p>
            <a:pPr marL="0" lvl="0" indent="0" algn="l">
              <a:buClr>
                <a:srgbClr val="C00000"/>
              </a:buClr>
              <a:buSzTx/>
              <a:buFont typeface="Wingdings" panose="05000000000000000000" pitchFamily="2" charset="2"/>
              <a:buChar char="Ø"/>
            </a:pPr>
            <a:endParaRPr lang="zh-CN" alt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cs typeface="微软雅黑" panose="020B0503020204020204" charset="-122"/>
                <a:sym typeface="+mn-ea"/>
              </a:rPr>
              <a:t>7.3.1 RISC-V特权模式</a:t>
            </a:r>
            <a:endParaRPr lang="zh-CN" altLang="en-US">
              <a:cs typeface="微软雅黑" panose="020B0503020204020204" charset="-122"/>
              <a:sym typeface="+mn-ea"/>
            </a:endParaRPr>
          </a:p>
        </p:txBody>
      </p:sp>
      <p:sp>
        <p:nvSpPr>
          <p:cNvPr id="9218" name="内容占位符 2"/>
          <p:cNvSpPr>
            <a:spLocks noGrp="1"/>
          </p:cNvSpPr>
          <p:nvPr>
            <p:ph idx="1"/>
          </p:nvPr>
        </p:nvSpPr>
        <p:spPr>
          <a:noFill/>
          <a:ln>
            <a:miter/>
          </a:ln>
        </p:spPr>
        <p:txBody>
          <a:bodyPr wrap="square" lIns="68591" tIns="34295" rIns="68591" bIns="34295" anchor="t">
            <a:normAutofit/>
          </a:bodyPr>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b="1" dirty="0">
                <a:cs typeface="微软雅黑" panose="020B0503020204020204" charset="-122"/>
                <a:sym typeface="+mn-ea"/>
              </a:rPr>
              <a:t>用户模式</a:t>
            </a:r>
            <a:r>
              <a:rPr lang="zh-CN" altLang="en-US" sz="1800" dirty="0">
                <a:cs typeface="微软雅黑" panose="020B0503020204020204" charset="-122"/>
                <a:sym typeface="+mn-ea"/>
              </a:rPr>
              <a:t>（U模式）：该模式下禁止代码执行</a:t>
            </a:r>
            <a:r>
              <a:rPr lang="zh-CN" altLang="en-US" sz="1800" b="1" dirty="0">
                <a:cs typeface="微软雅黑" panose="020B0503020204020204" charset="-122"/>
                <a:sym typeface="+mn-ea"/>
              </a:rPr>
              <a:t>特权指令</a:t>
            </a:r>
            <a:r>
              <a:rPr lang="zh-CN" altLang="en-US" sz="1800" dirty="0">
                <a:cs typeface="微软雅黑" panose="020B0503020204020204" charset="-122"/>
                <a:sym typeface="+mn-ea"/>
              </a:rPr>
              <a:t>（如mret）和访问</a:t>
            </a:r>
            <a:r>
              <a:rPr lang="zh-CN" altLang="en-US" sz="1800" b="1" dirty="0">
                <a:cs typeface="微软雅黑" panose="020B0503020204020204" charset="-122"/>
                <a:sym typeface="+mn-ea"/>
              </a:rPr>
              <a:t>特权控制状态寄存器</a:t>
            </a:r>
            <a:r>
              <a:rPr lang="zh-CN" altLang="en-US" sz="1800" dirty="0">
                <a:cs typeface="微软雅黑" panose="020B0503020204020204" charset="-122"/>
                <a:sym typeface="+mn-ea"/>
              </a:rPr>
              <a:t>（如mstatus），并在尝试执行M模式指令或访问</a:t>
            </a:r>
            <a:r>
              <a:rPr lang="zh-CN" altLang="en-US" sz="1800" dirty="0">
                <a:cs typeface="微软雅黑" panose="020B0503020204020204" charset="-122"/>
                <a:sym typeface="+mn-ea"/>
              </a:rPr>
              <a:t>控制状态寄存器（</a:t>
            </a:r>
            <a:r>
              <a:rPr lang="zh-CN" altLang="en-US" sz="1800" dirty="0">
                <a:cs typeface="微软雅黑" panose="020B0503020204020204" charset="-122"/>
                <a:sym typeface="+mn-ea"/>
              </a:rPr>
              <a:t>Control and Status Register，</a:t>
            </a:r>
            <a:r>
              <a:rPr lang="zh-CN" altLang="en-US" sz="1800" dirty="0">
                <a:cs typeface="微软雅黑" panose="020B0503020204020204" charset="-122"/>
                <a:sym typeface="+mn-ea"/>
              </a:rPr>
              <a:t>CSR）</a:t>
            </a:r>
            <a:r>
              <a:rPr lang="zh-CN" altLang="en-US" sz="1800" dirty="0">
                <a:cs typeface="微软雅黑" panose="020B0503020204020204" charset="-122"/>
                <a:sym typeface="+mn-ea"/>
              </a:rPr>
              <a:t>的时候产生</a:t>
            </a:r>
            <a:r>
              <a:rPr lang="zh-CN" altLang="en-US" sz="1800" b="1" dirty="0">
                <a:solidFill>
                  <a:srgbClr val="FF0000"/>
                </a:solidFill>
                <a:cs typeface="微软雅黑" panose="020B0503020204020204" charset="-122"/>
                <a:sym typeface="+mn-ea"/>
              </a:rPr>
              <a:t>非法指令异常</a:t>
            </a:r>
            <a:r>
              <a:rPr lang="zh-CN" altLang="en-US" sz="1800" dirty="0">
                <a:cs typeface="微软雅黑" panose="020B0503020204020204" charset="-122"/>
                <a:sym typeface="+mn-ea"/>
              </a:rPr>
              <a:t>，从而保护系统免受不可信的代码危害，并且为不受信任的进程提供隔离保护</a:t>
            </a:r>
            <a:r>
              <a:rPr lang="zh-CN" altLang="en-US" sz="1800" noProof="0" dirty="0" smtClean="0">
                <a:ln>
                  <a:noFill/>
                </a:ln>
                <a:uLnTx/>
                <a:uFillTx/>
                <a:cs typeface="微软雅黑" panose="020B0503020204020204" charset="-122"/>
                <a:sym typeface="+mn-ea"/>
              </a:rPr>
              <a:t>。</a:t>
            </a:r>
            <a:endParaRPr lang="zh-CN" altLang="en-US" sz="1800" noProof="0" dirty="0" smtClean="0">
              <a:ln>
                <a:noFill/>
              </a:ln>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cs typeface="微软雅黑" panose="020B0503020204020204" charset="-122"/>
                <a:sym typeface="+mn-ea"/>
              </a:rPr>
              <a:t>实现了M模式和U模式的</a:t>
            </a:r>
            <a:r>
              <a:rPr lang="en-US" altLang="zh-CN" sz="1800" dirty="0">
                <a:cs typeface="微软雅黑" panose="020B0503020204020204" charset="-122"/>
                <a:sym typeface="+mn-ea"/>
              </a:rPr>
              <a:t>RISC-V</a:t>
            </a:r>
            <a:r>
              <a:rPr lang="zh-CN" altLang="en-US" sz="1800" dirty="0">
                <a:cs typeface="微软雅黑" panose="020B0503020204020204" charset="-122"/>
                <a:sym typeface="+mn-ea"/>
              </a:rPr>
              <a:t>处理器具有一个叫做物理内存保护（</a:t>
            </a:r>
            <a:r>
              <a:rPr lang="zh-CN" altLang="en-US" sz="1800" dirty="0">
                <a:cs typeface="微软雅黑" panose="020B0503020204020204" charset="-122"/>
                <a:sym typeface="+mn-ea"/>
              </a:rPr>
              <a:t>Physical Memory Protection，PMP）的功能</a:t>
            </a:r>
            <a:r>
              <a:rPr lang="zh-CN" altLang="en-US" sz="1800" dirty="0">
                <a:cs typeface="微软雅黑" panose="020B0503020204020204" charset="-122"/>
                <a:sym typeface="+mn-ea"/>
              </a:rPr>
              <a:t>：</a:t>
            </a:r>
            <a:endParaRPr lang="zh-CN" altLang="en-US" sz="1800" dirty="0">
              <a:cs typeface="微软雅黑" panose="020B0503020204020204" charset="-122"/>
              <a:sym typeface="+mn-ea"/>
            </a:endParaRPr>
          </a:p>
          <a:p>
            <a:pPr marR="0" lvl="1"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600" dirty="0">
                <a:solidFill>
                  <a:schemeClr val="tx1"/>
                </a:solidFill>
                <a:latin typeface="宋体" panose="02010600030101010101" pitchFamily="2" charset="-122"/>
                <a:ea typeface="+mn-ea"/>
                <a:sym typeface="+mn-ea"/>
              </a:rPr>
              <a:t>允许M模式指定U模式可以访问的内存地址，且</a:t>
            </a:r>
            <a:r>
              <a:rPr lang="zh-CN" altLang="en-US" sz="1600" dirty="0">
                <a:solidFill>
                  <a:schemeClr val="tx1"/>
                </a:solidFill>
                <a:latin typeface="宋体" panose="02010600030101010101" pitchFamily="2" charset="-122"/>
                <a:ea typeface="+mn-ea"/>
                <a:sym typeface="+mn-ea"/>
              </a:rPr>
              <a:t>用户模式下程序只能访问自己那部分内存。</a:t>
            </a:r>
            <a:endParaRPr lang="zh-CN" altLang="en-US" sz="1600" noProof="0" dirty="0" smtClean="0">
              <a:ln>
                <a:noFill/>
              </a:ln>
              <a:solidFill>
                <a:schemeClr val="tx1"/>
              </a:solidFill>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600" b="0" i="0" u="none" strike="noStrike" kern="1200" cap="none" spc="0" normalizeH="0" baseline="0" noProof="0" dirty="0" smtClean="0">
              <a:ln>
                <a:noFill/>
              </a:ln>
              <a:solidFill>
                <a:schemeClr val="tx1"/>
              </a:solidFill>
              <a:uLnTx/>
              <a:uFillTx/>
              <a:cs typeface="微软雅黑" panose="020B0503020204020204" charset="-122"/>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cs typeface="微软雅黑" panose="020B0503020204020204" charset="-122"/>
                <a:sym typeface="+mn-ea"/>
              </a:rPr>
              <a:t>7.3.1 RISC-V特权模式</a:t>
            </a:r>
            <a:endParaRPr lang="zh-CN" altLang="en-US">
              <a:cs typeface="微软雅黑" panose="020B0503020204020204" charset="-122"/>
              <a:sym typeface="+mn-ea"/>
            </a:endParaRPr>
          </a:p>
        </p:txBody>
      </p:sp>
      <p:sp>
        <p:nvSpPr>
          <p:cNvPr id="9218" name="内容占位符 2"/>
          <p:cNvSpPr>
            <a:spLocks noGrp="1"/>
          </p:cNvSpPr>
          <p:nvPr>
            <p:ph idx="1"/>
          </p:nvPr>
        </p:nvSpPr>
        <p:spPr>
          <a:noFill/>
          <a:ln>
            <a:miter/>
          </a:ln>
        </p:spPr>
        <p:txBody>
          <a:bodyPr wrap="square" lIns="68591" tIns="34295" rIns="68591" bIns="34295" anchor="t">
            <a:normAutofit/>
          </a:bodyPr>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b="1" dirty="0">
                <a:cs typeface="微软雅黑" panose="020B0503020204020204" charset="-122"/>
                <a:sym typeface="+mn-ea"/>
              </a:rPr>
              <a:t>监管模式</a:t>
            </a:r>
            <a:r>
              <a:rPr lang="zh-CN" altLang="en-US" sz="1800" dirty="0">
                <a:cs typeface="微软雅黑" panose="020B0503020204020204" charset="-122"/>
                <a:sym typeface="+mn-ea"/>
              </a:rPr>
              <a:t>（S模式）：它提供了一种传统的虚拟内存系统，将内存划分为固定大小的页来进行地址转换和对内存内容进行保护。</a:t>
            </a:r>
            <a:endParaRPr kumimoji="0" lang="zh-CN" altLang="en-US" sz="1800" b="0" i="0" u="none" strike="noStrike" kern="1200" cap="none" spc="0" normalizeH="0" baseline="0" noProof="1" dirty="0">
              <a:solidFill>
                <a:schemeClr val="tx1"/>
              </a:solidFill>
              <a:cs typeface="微软雅黑" panose="020B0503020204020204" charset="-122"/>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cs typeface="微软雅黑" panose="020B0503020204020204" charset="-122"/>
                <a:sym typeface="+mn-ea"/>
              </a:rPr>
              <a:t>S模式比U模式权限更高，但比M模式低。</a:t>
            </a:r>
            <a:endParaRPr kumimoji="0" lang="zh-CN" altLang="en-US" sz="1800" b="0" i="0" u="none" strike="noStrike" kern="1200" cap="none" spc="0" normalizeH="0" baseline="0" noProof="1" dirty="0">
              <a:solidFill>
                <a:schemeClr val="tx1"/>
              </a:solidFill>
              <a:cs typeface="微软雅黑" panose="020B0503020204020204" charset="-122"/>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cs typeface="微软雅黑" panose="020B0503020204020204" charset="-122"/>
                <a:sym typeface="+mn-ea"/>
              </a:rPr>
              <a:t>与U模式一样，S模式下运行的软件不能使用M模式的CSR和指令，并且受到PMP的限制。</a:t>
            </a:r>
            <a:endParaRPr kumimoji="0" lang="zh-CN" altLang="en-US" sz="1800" b="0" i="0" u="none" strike="noStrike" kern="1200" cap="none" spc="0" normalizeH="0" baseline="0" noProof="1" dirty="0">
              <a:solidFill>
                <a:schemeClr val="tx1"/>
              </a:solidFill>
              <a:cs typeface="微软雅黑" panose="020B0503020204020204" charset="-122"/>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en-US" altLang="zh-CN" sz="1800" dirty="0">
                <a:cs typeface="微软雅黑" panose="020B0503020204020204" charset="-122"/>
                <a:sym typeface="+mn-ea"/>
              </a:rPr>
              <a:t>S</a:t>
            </a:r>
            <a:r>
              <a:rPr lang="zh-CN" altLang="en-US" sz="1800" dirty="0">
                <a:cs typeface="微软雅黑" panose="020B0503020204020204" charset="-122"/>
                <a:sym typeface="+mn-ea"/>
              </a:rPr>
              <a:t>模式通常用于支持需要</a:t>
            </a:r>
            <a:r>
              <a:rPr lang="en-US" altLang="zh-CN" sz="1800" dirty="0">
                <a:cs typeface="微软雅黑" panose="020B0503020204020204" charset="-122"/>
                <a:sym typeface="+mn-ea"/>
              </a:rPr>
              <a:t>MMU</a:t>
            </a:r>
            <a:r>
              <a:rPr lang="zh-CN" altLang="en-US" sz="1800" dirty="0">
                <a:cs typeface="微软雅黑" panose="020B0503020204020204" charset="-122"/>
                <a:sym typeface="+mn-ea"/>
              </a:rPr>
              <a:t>的操作系统，例如：</a:t>
            </a:r>
            <a:r>
              <a:rPr lang="en-US" altLang="zh-CN" sz="1800" dirty="0">
                <a:cs typeface="微软雅黑" panose="020B0503020204020204" charset="-122"/>
                <a:sym typeface="+mn-ea"/>
              </a:rPr>
              <a:t>Linux</a:t>
            </a:r>
            <a:endParaRPr kumimoji="0" lang="en-US" altLang="zh-CN" sz="1800" b="0" i="0" u="none" strike="noStrike" kern="1200" cap="none" spc="0" normalizeH="0" baseline="0" noProof="1" dirty="0">
              <a:solidFill>
                <a:schemeClr val="tx1"/>
              </a:solidFill>
              <a:cs typeface="微软雅黑" panose="020B0503020204020204" charset="-122"/>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b="1" dirty="0">
                <a:cs typeface="微软雅黑" panose="020B0503020204020204" charset="-122"/>
                <a:sym typeface="+mn-ea"/>
              </a:rPr>
              <a:t>超级监管模式</a:t>
            </a:r>
            <a:r>
              <a:rPr lang="zh-CN" altLang="en-US" sz="1800" dirty="0">
                <a:cs typeface="微软雅黑" panose="020B0503020204020204" charset="-122"/>
                <a:sym typeface="+mn-ea"/>
              </a:rPr>
              <a:t>（H模式）：为了支持虚拟机监视器（</a:t>
            </a:r>
            <a:r>
              <a:rPr lang="en-US" altLang="zh-CN" sz="1800" dirty="0">
                <a:cs typeface="微软雅黑" panose="020B0503020204020204" charset="-122"/>
                <a:sym typeface="+mn-ea"/>
              </a:rPr>
              <a:t>VMM</a:t>
            </a:r>
            <a:r>
              <a:rPr lang="zh-CN" altLang="en-US" sz="1800" dirty="0">
                <a:cs typeface="微软雅黑" panose="020B0503020204020204" charset="-122"/>
                <a:sym typeface="+mn-ea"/>
              </a:rPr>
              <a:t>）</a:t>
            </a:r>
            <a:r>
              <a:rPr lang="zh-CN" altLang="en-US" sz="1800" dirty="0">
                <a:solidFill>
                  <a:schemeClr val="tx1"/>
                </a:solidFill>
                <a:cs typeface="微软雅黑" panose="020B0503020204020204" charset="-122"/>
                <a:sym typeface="+mn-ea"/>
              </a:rPr>
              <a:t>。</a:t>
            </a:r>
            <a:endParaRPr lang="zh-CN" altLang="en-US" sz="1800" noProof="0" dirty="0" smtClean="0">
              <a:ln>
                <a:noFill/>
              </a:ln>
              <a:solidFill>
                <a:schemeClr val="tx1"/>
              </a:solidFill>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0" dirty="0" smtClean="0">
              <a:ln>
                <a:noFill/>
              </a:ln>
              <a:solidFill>
                <a:schemeClr val="tx1"/>
              </a:solidFill>
              <a:uLnTx/>
              <a:uFillTx/>
              <a:cs typeface="微软雅黑" panose="020B0503020204020204" charset="-122"/>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7.3.2 机器模式下的异常处理</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lnSpcReduction="20000"/>
          </a:bodyPr>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en-US" altLang="zh-CN" sz="1800" dirty="0">
                <a:solidFill>
                  <a:schemeClr val="tx1"/>
                </a:solidFill>
                <a:cs typeface="微软雅黑" panose="020B0503020204020204" charset="-122"/>
                <a:sym typeface="+mn-ea"/>
              </a:rPr>
              <a:t>8</a:t>
            </a:r>
            <a:r>
              <a:rPr lang="zh-CN" altLang="en-US" sz="1800" dirty="0">
                <a:solidFill>
                  <a:schemeClr val="tx1"/>
                </a:solidFill>
                <a:cs typeface="微软雅黑" panose="020B0503020204020204" charset="-122"/>
                <a:sym typeface="+mn-ea"/>
              </a:rPr>
              <a:t>个</a:t>
            </a:r>
            <a:r>
              <a:rPr lang="en-US" altLang="zh-CN" sz="1800" dirty="0">
                <a:solidFill>
                  <a:schemeClr val="tx1"/>
                </a:solidFill>
                <a:cs typeface="微软雅黑" panose="020B0503020204020204" charset="-122"/>
                <a:sym typeface="+mn-ea"/>
              </a:rPr>
              <a:t>CSR</a:t>
            </a:r>
            <a:r>
              <a:rPr lang="zh-CN" altLang="en-US" sz="1800" dirty="0">
                <a:solidFill>
                  <a:schemeClr val="tx1"/>
                </a:solidFill>
                <a:cs typeface="微软雅黑" panose="020B0503020204020204" charset="-122"/>
                <a:sym typeface="+mn-ea"/>
              </a:rPr>
              <a:t>寄存器是机器模式下异常处理的必要部分：</a:t>
            </a:r>
            <a:endParaRPr kumimoji="0" lang="zh-CN" altLang="en-US" sz="1800" b="0" i="0" u="none" strike="noStrike" kern="1200" cap="none" spc="0" normalizeH="0" baseline="0" noProof="1" dirty="0">
              <a:solidFill>
                <a:schemeClr val="tx1"/>
              </a:solidFill>
              <a:cs typeface="微软雅黑" panose="020B0503020204020204" charset="-122"/>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b="1" dirty="0">
                <a:solidFill>
                  <a:schemeClr val="tx1"/>
                </a:solidFill>
                <a:cs typeface="微软雅黑" panose="020B0503020204020204" charset="-122"/>
                <a:sym typeface="+mn-ea"/>
              </a:rPr>
              <a:t>mtvec（</a:t>
            </a:r>
            <a:r>
              <a:rPr lang="zh-CN" altLang="en-US" sz="1600" dirty="0">
                <a:solidFill>
                  <a:schemeClr val="tx1"/>
                </a:solidFill>
                <a:cs typeface="微软雅黑" panose="020B0503020204020204" charset="-122"/>
                <a:sym typeface="+mn-ea"/>
              </a:rPr>
              <a:t>Machine Trap Vector</a:t>
            </a:r>
            <a:r>
              <a:rPr lang="zh-CN" altLang="en-US" sz="1600" b="1" dirty="0">
                <a:solidFill>
                  <a:schemeClr val="tx1"/>
                </a:solidFill>
                <a:cs typeface="微软雅黑" panose="020B0503020204020204" charset="-122"/>
                <a:sym typeface="+mn-ea"/>
              </a:rPr>
              <a:t>）</a:t>
            </a:r>
            <a:r>
              <a:rPr lang="en-US" altLang="zh-CN" sz="1600" b="1" dirty="0">
                <a:solidFill>
                  <a:schemeClr val="tx1"/>
                </a:solidFill>
                <a:cs typeface="微软雅黑" panose="020B0503020204020204" charset="-122"/>
                <a:sym typeface="+mn-ea"/>
              </a:rPr>
              <a:t>           </a:t>
            </a:r>
            <a:r>
              <a:rPr lang="zh-CN" altLang="en-US" sz="1600" b="1" dirty="0">
                <a:solidFill>
                  <a:schemeClr val="tx1"/>
                </a:solidFill>
                <a:cs typeface="微软雅黑" panose="020B0503020204020204" charset="-122"/>
                <a:sym typeface="+mn-ea"/>
              </a:rPr>
              <a:t>：</a:t>
            </a:r>
            <a:r>
              <a:rPr lang="zh-CN" altLang="en-US" sz="1600" dirty="0">
                <a:solidFill>
                  <a:schemeClr val="tx1"/>
                </a:solidFill>
                <a:cs typeface="微软雅黑" panose="020B0503020204020204" charset="-122"/>
                <a:sym typeface="+mn-ea"/>
              </a:rPr>
              <a:t>保存发生异常时处理器需要跳转到的地址</a:t>
            </a:r>
            <a:endParaRPr kumimoji="0" lang="zh-CN" altLang="en-US" sz="1600" b="0" i="0" u="none" strike="noStrike" kern="1200" cap="none" spc="0" normalizeH="0" baseline="0" noProof="1" dirty="0">
              <a:solidFill>
                <a:schemeClr val="tx1"/>
              </a:solidFill>
              <a:cs typeface="微软雅黑" panose="020B0503020204020204" charset="-122"/>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b="1" dirty="0">
                <a:solidFill>
                  <a:schemeClr val="tx1"/>
                </a:solidFill>
                <a:cs typeface="微软雅黑" panose="020B0503020204020204" charset="-122"/>
                <a:sym typeface="+mn-ea"/>
              </a:rPr>
              <a:t>mepc（</a:t>
            </a:r>
            <a:r>
              <a:rPr lang="zh-CN" altLang="en-US" sz="1600" dirty="0">
                <a:solidFill>
                  <a:schemeClr val="tx1"/>
                </a:solidFill>
                <a:cs typeface="微软雅黑" panose="020B0503020204020204" charset="-122"/>
                <a:sym typeface="+mn-ea"/>
              </a:rPr>
              <a:t>Machine Exception PC</a:t>
            </a:r>
            <a:r>
              <a:rPr lang="zh-CN" altLang="en-US" sz="1600" b="1" dirty="0">
                <a:solidFill>
                  <a:schemeClr val="tx1"/>
                </a:solidFill>
                <a:cs typeface="微软雅黑" panose="020B0503020204020204" charset="-122"/>
                <a:sym typeface="+mn-ea"/>
              </a:rPr>
              <a:t>）</a:t>
            </a:r>
            <a:r>
              <a:rPr lang="en-US" altLang="zh-CN" sz="1600" b="1" dirty="0">
                <a:solidFill>
                  <a:schemeClr val="tx1"/>
                </a:solidFill>
                <a:cs typeface="微软雅黑" panose="020B0503020204020204" charset="-122"/>
                <a:sym typeface="+mn-ea"/>
              </a:rPr>
              <a:t>         </a:t>
            </a:r>
            <a:r>
              <a:rPr lang="zh-CN" altLang="en-US" sz="1600" b="1" dirty="0">
                <a:solidFill>
                  <a:schemeClr val="tx1"/>
                </a:solidFill>
                <a:cs typeface="微软雅黑" panose="020B0503020204020204" charset="-122"/>
                <a:sym typeface="+mn-ea"/>
              </a:rPr>
              <a:t>：</a:t>
            </a:r>
            <a:r>
              <a:rPr lang="zh-CN" altLang="en-US" sz="1600" dirty="0">
                <a:solidFill>
                  <a:schemeClr val="tx1"/>
                </a:solidFill>
                <a:cs typeface="微软雅黑" panose="020B0503020204020204" charset="-122"/>
                <a:sym typeface="+mn-ea"/>
              </a:rPr>
              <a:t>指向发生异常的指令</a:t>
            </a:r>
            <a:endParaRPr kumimoji="0" lang="zh-CN" altLang="en-US" sz="1600" b="0" i="0" u="none" strike="noStrike" kern="1200" cap="none" spc="0" normalizeH="0" baseline="0" noProof="1" dirty="0">
              <a:solidFill>
                <a:schemeClr val="tx1"/>
              </a:solidFill>
              <a:cs typeface="微软雅黑" panose="020B0503020204020204" charset="-122"/>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b="1" dirty="0">
                <a:solidFill>
                  <a:schemeClr val="tx1"/>
                </a:solidFill>
                <a:cs typeface="微软雅黑" panose="020B0503020204020204" charset="-122"/>
                <a:sym typeface="+mn-ea"/>
              </a:rPr>
              <a:t>mcause（</a:t>
            </a:r>
            <a:r>
              <a:rPr lang="zh-CN" altLang="en-US" sz="1600" dirty="0">
                <a:solidFill>
                  <a:schemeClr val="tx1"/>
                </a:solidFill>
                <a:cs typeface="微软雅黑" panose="020B0503020204020204" charset="-122"/>
                <a:sym typeface="+mn-ea"/>
              </a:rPr>
              <a:t>Machine Exception Cause</a:t>
            </a:r>
            <a:r>
              <a:rPr lang="zh-CN" altLang="en-US" sz="1600" b="1" dirty="0">
                <a:solidFill>
                  <a:schemeClr val="tx1"/>
                </a:solidFill>
                <a:cs typeface="微软雅黑" panose="020B0503020204020204" charset="-122"/>
                <a:sym typeface="+mn-ea"/>
              </a:rPr>
              <a:t>）：</a:t>
            </a:r>
            <a:r>
              <a:rPr lang="zh-CN" altLang="en-US" sz="1600" dirty="0">
                <a:solidFill>
                  <a:schemeClr val="tx1"/>
                </a:solidFill>
                <a:cs typeface="微软雅黑" panose="020B0503020204020204" charset="-122"/>
                <a:sym typeface="+mn-ea"/>
              </a:rPr>
              <a:t>指示发生异常的种类</a:t>
            </a:r>
            <a:endParaRPr kumimoji="0" lang="zh-CN" altLang="en-US" sz="1600" b="0" i="0" u="none" strike="noStrike" kern="1200" cap="none" spc="0" normalizeH="0" baseline="0" noProof="1" dirty="0">
              <a:solidFill>
                <a:schemeClr val="tx1"/>
              </a:solidFill>
              <a:cs typeface="微软雅黑" panose="020B0503020204020204" charset="-122"/>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b="1" dirty="0">
                <a:solidFill>
                  <a:schemeClr val="tx1"/>
                </a:solidFill>
                <a:cs typeface="微软雅黑" panose="020B0503020204020204" charset="-122"/>
                <a:sym typeface="+mn-ea"/>
              </a:rPr>
              <a:t>mie（</a:t>
            </a:r>
            <a:r>
              <a:rPr lang="zh-CN" altLang="en-US" sz="1600" dirty="0">
                <a:solidFill>
                  <a:schemeClr val="tx1"/>
                </a:solidFill>
                <a:cs typeface="微软雅黑" panose="020B0503020204020204" charset="-122"/>
                <a:sym typeface="+mn-ea"/>
              </a:rPr>
              <a:t>Machine Interrupt Enable</a:t>
            </a:r>
            <a:r>
              <a:rPr lang="zh-CN" altLang="en-US" sz="1600" b="1" dirty="0">
                <a:solidFill>
                  <a:schemeClr val="tx1"/>
                </a:solidFill>
                <a:cs typeface="微软雅黑" panose="020B0503020204020204" charset="-122"/>
                <a:sym typeface="+mn-ea"/>
              </a:rPr>
              <a:t>）</a:t>
            </a:r>
            <a:r>
              <a:rPr lang="en-US" altLang="zh-CN" sz="1600" b="1" dirty="0">
                <a:solidFill>
                  <a:schemeClr val="tx1"/>
                </a:solidFill>
                <a:cs typeface="微软雅黑" panose="020B0503020204020204" charset="-122"/>
                <a:sym typeface="+mn-ea"/>
              </a:rPr>
              <a:t>       </a:t>
            </a:r>
            <a:r>
              <a:rPr lang="zh-CN" altLang="en-US" sz="1600" b="1" dirty="0">
                <a:solidFill>
                  <a:schemeClr val="tx1"/>
                </a:solidFill>
                <a:cs typeface="微软雅黑" panose="020B0503020204020204" charset="-122"/>
                <a:sym typeface="+mn-ea"/>
              </a:rPr>
              <a:t>：</a:t>
            </a:r>
            <a:r>
              <a:rPr lang="zh-CN" altLang="en-US" sz="1600" dirty="0">
                <a:solidFill>
                  <a:schemeClr val="tx1"/>
                </a:solidFill>
                <a:cs typeface="微软雅黑" panose="020B0503020204020204" charset="-122"/>
                <a:sym typeface="+mn-ea"/>
              </a:rPr>
              <a:t>处理器目前能处理和必须忽略的中断</a:t>
            </a:r>
            <a:endParaRPr kumimoji="0" lang="zh-CN" altLang="en-US" sz="1600" b="0" i="0" u="none" strike="noStrike" kern="1200" cap="none" spc="0" normalizeH="0" baseline="0" noProof="1" dirty="0">
              <a:solidFill>
                <a:schemeClr val="tx1"/>
              </a:solidFill>
              <a:cs typeface="微软雅黑" panose="020B0503020204020204" charset="-122"/>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b="1" dirty="0">
                <a:solidFill>
                  <a:schemeClr val="tx1"/>
                </a:solidFill>
                <a:cs typeface="微软雅黑" panose="020B0503020204020204" charset="-122"/>
                <a:sym typeface="+mn-ea"/>
              </a:rPr>
              <a:t>mip（</a:t>
            </a:r>
            <a:r>
              <a:rPr lang="zh-CN" altLang="en-US" sz="1600" dirty="0">
                <a:solidFill>
                  <a:schemeClr val="tx1"/>
                </a:solidFill>
                <a:cs typeface="微软雅黑" panose="020B0503020204020204" charset="-122"/>
                <a:sym typeface="+mn-ea"/>
              </a:rPr>
              <a:t>Machine Interrupt Pending</a:t>
            </a:r>
            <a:r>
              <a:rPr lang="zh-CN" altLang="en-US" sz="1600" b="1" dirty="0">
                <a:solidFill>
                  <a:schemeClr val="tx1"/>
                </a:solidFill>
                <a:cs typeface="微软雅黑" panose="020B0503020204020204" charset="-122"/>
                <a:sym typeface="+mn-ea"/>
              </a:rPr>
              <a:t>）</a:t>
            </a:r>
            <a:r>
              <a:rPr lang="en-US" altLang="zh-CN" sz="1600" b="1" dirty="0">
                <a:solidFill>
                  <a:schemeClr val="tx1"/>
                </a:solidFill>
                <a:cs typeface="微软雅黑" panose="020B0503020204020204" charset="-122"/>
                <a:sym typeface="+mn-ea"/>
              </a:rPr>
              <a:t>    </a:t>
            </a:r>
            <a:r>
              <a:rPr lang="zh-CN" altLang="en-US" sz="1600" b="1" dirty="0">
                <a:solidFill>
                  <a:schemeClr val="tx1"/>
                </a:solidFill>
                <a:cs typeface="微软雅黑" panose="020B0503020204020204" charset="-122"/>
                <a:sym typeface="+mn-ea"/>
              </a:rPr>
              <a:t>：</a:t>
            </a:r>
            <a:r>
              <a:rPr lang="zh-CN" altLang="en-US" sz="1600" dirty="0">
                <a:solidFill>
                  <a:schemeClr val="tx1"/>
                </a:solidFill>
                <a:cs typeface="微软雅黑" panose="020B0503020204020204" charset="-122"/>
                <a:sym typeface="+mn-ea"/>
              </a:rPr>
              <a:t>目前正准备处理的中断</a:t>
            </a:r>
            <a:endParaRPr kumimoji="0" lang="zh-CN" altLang="en-US" sz="1600" b="0" i="0" u="none" strike="noStrike" kern="1200" cap="none" spc="0" normalizeH="0" baseline="0" noProof="1" dirty="0">
              <a:solidFill>
                <a:schemeClr val="tx1"/>
              </a:solidFill>
              <a:cs typeface="微软雅黑" panose="020B0503020204020204" charset="-122"/>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b="1" dirty="0">
                <a:solidFill>
                  <a:schemeClr val="tx1"/>
                </a:solidFill>
                <a:cs typeface="微软雅黑" panose="020B0503020204020204" charset="-122"/>
                <a:sym typeface="+mn-ea"/>
              </a:rPr>
              <a:t>mtval（</a:t>
            </a:r>
            <a:r>
              <a:rPr lang="zh-CN" altLang="en-US" sz="1600" dirty="0">
                <a:solidFill>
                  <a:schemeClr val="tx1"/>
                </a:solidFill>
                <a:cs typeface="微软雅黑" panose="020B0503020204020204" charset="-122"/>
                <a:sym typeface="+mn-ea"/>
              </a:rPr>
              <a:t>Machine Trap Value</a:t>
            </a:r>
            <a:r>
              <a:rPr lang="zh-CN" altLang="en-US" sz="1600" b="1" dirty="0">
                <a:solidFill>
                  <a:schemeClr val="tx1"/>
                </a:solidFill>
                <a:cs typeface="微软雅黑" panose="020B0503020204020204" charset="-122"/>
                <a:sym typeface="+mn-ea"/>
              </a:rPr>
              <a:t>）</a:t>
            </a:r>
            <a:r>
              <a:rPr lang="en-US" altLang="zh-CN" sz="1600" b="1" dirty="0">
                <a:solidFill>
                  <a:schemeClr val="tx1"/>
                </a:solidFill>
                <a:cs typeface="微软雅黑" panose="020B0503020204020204" charset="-122"/>
                <a:sym typeface="+mn-ea"/>
              </a:rPr>
              <a:t>             </a:t>
            </a:r>
            <a:r>
              <a:rPr lang="zh-CN" altLang="en-US" sz="1600" b="1" dirty="0">
                <a:solidFill>
                  <a:schemeClr val="tx1"/>
                </a:solidFill>
                <a:cs typeface="微软雅黑" panose="020B0503020204020204" charset="-122"/>
                <a:sym typeface="+mn-ea"/>
              </a:rPr>
              <a:t>：</a:t>
            </a:r>
            <a:r>
              <a:rPr lang="zh-CN" altLang="en-US" sz="1600" dirty="0">
                <a:solidFill>
                  <a:schemeClr val="tx1"/>
                </a:solidFill>
                <a:cs typeface="微软雅黑" panose="020B0503020204020204" charset="-122"/>
                <a:sym typeface="+mn-ea"/>
              </a:rPr>
              <a:t>保存陷入（trap）的附加信息</a:t>
            </a:r>
            <a:endParaRPr lang="zh-CN" altLang="en-US" sz="1600" dirty="0">
              <a:solidFill>
                <a:schemeClr val="tx1"/>
              </a:solidFill>
              <a:cs typeface="微软雅黑" panose="020B0503020204020204" charset="-122"/>
              <a:sym typeface="+mn-ea"/>
            </a:endParaRPr>
          </a:p>
          <a:p>
            <a:pPr marL="1085850" marR="0" lvl="2" indent="-285750" algn="l" defTabSz="914400" rtl="0" eaLnBrk="1" fontAlgn="base" latinLnBrk="0" hangingPunct="1">
              <a:lnSpc>
                <a:spcPct val="150000"/>
              </a:lnSpc>
              <a:spcBef>
                <a:spcPct val="20000"/>
              </a:spcBef>
              <a:spcAft>
                <a:spcPct val="0"/>
              </a:spcAft>
              <a:buClrTx/>
              <a:buSzTx/>
              <a:buFont typeface="Wingdings" panose="05000000000000000000" charset="0"/>
              <a:buChar char="ü"/>
            </a:pPr>
            <a:r>
              <a:rPr lang="zh-CN" altLang="en-US" sz="1400" dirty="0">
                <a:solidFill>
                  <a:schemeClr val="tx1"/>
                </a:solidFill>
                <a:cs typeface="微软雅黑" panose="020B0503020204020204" charset="-122"/>
                <a:sym typeface="+mn-ea"/>
              </a:rPr>
              <a:t>地址异常中出错的地址、发生非法指令异常的指令；</a:t>
            </a:r>
            <a:endParaRPr lang="zh-CN" altLang="en-US" sz="1400" dirty="0">
              <a:solidFill>
                <a:schemeClr val="tx1"/>
              </a:solidFill>
              <a:cs typeface="微软雅黑" panose="020B0503020204020204" charset="-122"/>
              <a:sym typeface="+mn-ea"/>
            </a:endParaRPr>
          </a:p>
          <a:p>
            <a:pPr marL="1085850" marR="0" lvl="2" indent="-285750" algn="l" defTabSz="914400" rtl="0" eaLnBrk="1" fontAlgn="base" latinLnBrk="0" hangingPunct="1">
              <a:lnSpc>
                <a:spcPct val="150000"/>
              </a:lnSpc>
              <a:spcBef>
                <a:spcPct val="20000"/>
              </a:spcBef>
              <a:spcAft>
                <a:spcPct val="0"/>
              </a:spcAft>
              <a:buClrTx/>
              <a:buSzTx/>
              <a:buFont typeface="Wingdings" panose="05000000000000000000" charset="0"/>
              <a:buChar char="ü"/>
            </a:pPr>
            <a:r>
              <a:rPr lang="zh-CN" altLang="en-US" sz="1400" dirty="0">
                <a:solidFill>
                  <a:schemeClr val="tx1"/>
                </a:solidFill>
                <a:cs typeface="微软雅黑" panose="020B0503020204020204" charset="-122"/>
                <a:sym typeface="+mn-ea"/>
              </a:rPr>
              <a:t>对于其他异常，它的值为 0。</a:t>
            </a:r>
            <a:endParaRPr kumimoji="0" lang="zh-CN" altLang="en-US" sz="1400" b="0" i="0" u="none" strike="noStrike" kern="1200" cap="none" spc="0" normalizeH="0" baseline="0" noProof="1" dirty="0">
              <a:solidFill>
                <a:schemeClr val="tx1"/>
              </a:solidFill>
              <a:cs typeface="微软雅黑" panose="020B0503020204020204" charset="-122"/>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b="1" dirty="0">
                <a:solidFill>
                  <a:schemeClr val="tx1"/>
                </a:solidFill>
                <a:cs typeface="微软雅黑" panose="020B0503020204020204" charset="-122"/>
                <a:sym typeface="+mn-ea"/>
              </a:rPr>
              <a:t>mscratch（</a:t>
            </a:r>
            <a:r>
              <a:rPr lang="zh-CN" altLang="en-US" sz="1600" dirty="0">
                <a:solidFill>
                  <a:schemeClr val="tx1"/>
                </a:solidFill>
                <a:cs typeface="微软雅黑" panose="020B0503020204020204" charset="-122"/>
                <a:sym typeface="+mn-ea"/>
              </a:rPr>
              <a:t>Machine Scratch</a:t>
            </a:r>
            <a:r>
              <a:rPr lang="zh-CN" altLang="en-US" sz="1600" b="1" dirty="0">
                <a:solidFill>
                  <a:schemeClr val="tx1"/>
                </a:solidFill>
                <a:cs typeface="微软雅黑" panose="020B0503020204020204" charset="-122"/>
                <a:sym typeface="+mn-ea"/>
              </a:rPr>
              <a:t>）</a:t>
            </a:r>
            <a:r>
              <a:rPr lang="en-US" altLang="zh-CN" sz="1600" b="1" dirty="0">
                <a:solidFill>
                  <a:schemeClr val="tx1"/>
                </a:solidFill>
                <a:cs typeface="微软雅黑" panose="020B0503020204020204" charset="-122"/>
                <a:sym typeface="+mn-ea"/>
              </a:rPr>
              <a:t>            </a:t>
            </a:r>
            <a:r>
              <a:rPr lang="zh-CN" altLang="en-US" sz="1600" b="1" dirty="0">
                <a:solidFill>
                  <a:schemeClr val="tx1"/>
                </a:solidFill>
                <a:cs typeface="微软雅黑" panose="020B0503020204020204" charset="-122"/>
                <a:sym typeface="+mn-ea"/>
              </a:rPr>
              <a:t>：</a:t>
            </a:r>
            <a:r>
              <a:rPr lang="zh-CN" altLang="en-US" sz="1600" dirty="0">
                <a:solidFill>
                  <a:schemeClr val="tx1"/>
                </a:solidFill>
                <a:cs typeface="微软雅黑" panose="020B0503020204020204" charset="-122"/>
                <a:sym typeface="+mn-ea"/>
              </a:rPr>
              <a:t>暂时存放一个字大小的数据</a:t>
            </a:r>
            <a:endParaRPr kumimoji="0" lang="zh-CN" altLang="en-US" sz="1600" b="0" i="0" u="none" strike="noStrike" kern="1200" cap="none" spc="0" normalizeH="0" baseline="0" noProof="1" dirty="0">
              <a:solidFill>
                <a:schemeClr val="tx1"/>
              </a:solidFill>
              <a:cs typeface="微软雅黑" panose="020B0503020204020204" charset="-122"/>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b="1" dirty="0">
                <a:solidFill>
                  <a:schemeClr val="tx1"/>
                </a:solidFill>
                <a:cs typeface="微软雅黑" panose="020B0503020204020204" charset="-122"/>
                <a:sym typeface="+mn-ea"/>
              </a:rPr>
              <a:t>mstatus（</a:t>
            </a:r>
            <a:r>
              <a:rPr lang="zh-CN" altLang="en-US" sz="1600" dirty="0">
                <a:solidFill>
                  <a:schemeClr val="tx1"/>
                </a:solidFill>
                <a:cs typeface="微软雅黑" panose="020B0503020204020204" charset="-122"/>
                <a:sym typeface="+mn-ea"/>
              </a:rPr>
              <a:t>Machine Status</a:t>
            </a:r>
            <a:r>
              <a:rPr lang="zh-CN" altLang="en-US" sz="1600" b="1" dirty="0">
                <a:solidFill>
                  <a:schemeClr val="tx1"/>
                </a:solidFill>
                <a:cs typeface="微软雅黑" panose="020B0503020204020204" charset="-122"/>
                <a:sym typeface="+mn-ea"/>
              </a:rPr>
              <a:t>）</a:t>
            </a:r>
            <a:r>
              <a:rPr lang="en-US" altLang="zh-CN" sz="1600" b="1" dirty="0">
                <a:solidFill>
                  <a:schemeClr val="tx1"/>
                </a:solidFill>
                <a:cs typeface="微软雅黑" panose="020B0503020204020204" charset="-122"/>
                <a:sym typeface="+mn-ea"/>
              </a:rPr>
              <a:t>                </a:t>
            </a:r>
            <a:r>
              <a:rPr lang="zh-CN" altLang="en-US" sz="1600" b="1" dirty="0">
                <a:solidFill>
                  <a:schemeClr val="tx1"/>
                </a:solidFill>
                <a:cs typeface="微软雅黑" panose="020B0503020204020204" charset="-122"/>
                <a:sym typeface="+mn-ea"/>
              </a:rPr>
              <a:t>：</a:t>
            </a:r>
            <a:r>
              <a:rPr lang="zh-CN" altLang="en-US" sz="1600" dirty="0">
                <a:solidFill>
                  <a:schemeClr val="tx1"/>
                </a:solidFill>
                <a:cs typeface="微软雅黑" panose="020B0503020204020204" charset="-122"/>
                <a:sym typeface="+mn-ea"/>
              </a:rPr>
              <a:t>保存全局中断使能，以及许多其他的状态</a:t>
            </a:r>
            <a:r>
              <a:rPr lang="zh-CN" altLang="en-US" sz="1600" noProof="0" dirty="0" smtClean="0">
                <a:ln>
                  <a:noFill/>
                </a:ln>
                <a:solidFill>
                  <a:schemeClr val="tx1"/>
                </a:solidFill>
                <a:uLnTx/>
                <a:uFillTx/>
                <a:cs typeface="微软雅黑" panose="020B0503020204020204" charset="-122"/>
                <a:sym typeface="+mn-ea"/>
              </a:rPr>
              <a:t>。</a:t>
            </a:r>
            <a:endParaRPr lang="zh-CN" altLang="en-US" sz="1600" noProof="0" dirty="0" smtClean="0">
              <a:ln>
                <a:noFill/>
              </a:ln>
              <a:solidFill>
                <a:schemeClr val="tx1"/>
              </a:solidFill>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cs typeface="微软雅黑" panose="020B050302020402020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7.3.2 机器模式下的异常处理</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en-US" altLang="zh-CN" sz="1800" dirty="0">
                <a:latin typeface="宋体" panose="02010600030101010101" pitchFamily="2" charset="-122"/>
                <a:ea typeface="+mn-ea"/>
                <a:sym typeface="+mn-ea"/>
              </a:rPr>
              <a:t>mcause</a:t>
            </a:r>
            <a:r>
              <a:rPr lang="zh-CN" altLang="en-US" sz="1800" dirty="0">
                <a:latin typeface="宋体" panose="02010600030101010101" pitchFamily="2" charset="-122"/>
                <a:ea typeface="+mn-ea"/>
                <a:sym typeface="+mn-ea"/>
              </a:rPr>
              <a:t>寄存器</a:t>
            </a:r>
            <a:endParaRPr lang="zh-CN" altLang="en-US" sz="1800" noProof="0" dirty="0" smtClean="0">
              <a:ln>
                <a:noFill/>
              </a:ln>
              <a:uLnTx/>
              <a:uFillTx/>
              <a:latin typeface="+mn-lt"/>
              <a:ea typeface="+mn-ea"/>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lang="zh-CN" altLang="en-US" sz="1660" noProof="0" dirty="0" smtClean="0">
              <a:ln>
                <a:noFill/>
              </a:ln>
              <a:uLnTx/>
              <a:uFillTx/>
              <a:latin typeface="+mn-lt"/>
              <a:ea typeface="+mn-ea"/>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latin typeface="宋体" panose="02010600030101010101" pitchFamily="2" charset="-122"/>
              <a:ea typeface="+mn-ea"/>
              <a:cs typeface="+mn-cs"/>
            </a:endParaRPr>
          </a:p>
          <a:p>
            <a:pPr marL="361950" marR="0" lvl="2" indent="-351155" algn="l" defTabSz="914400" rtl="0" eaLnBrk="1" fontAlgn="base" latinLnBrk="0" hangingPunct="1">
              <a:lnSpc>
                <a:spcPct val="150000"/>
              </a:lnSpc>
              <a:spcBef>
                <a:spcPct val="20000"/>
              </a:spcBef>
              <a:spcAft>
                <a:spcPct val="0"/>
              </a:spcAft>
              <a:buClr>
                <a:srgbClr val="CC9900"/>
              </a:buClr>
              <a:buSzPct val="65000"/>
              <a:buFont typeface="Wingdings" panose="05000000000000000000" pitchFamily="2" charset="2"/>
              <a:buNone/>
              <a:defRPr/>
            </a:pPr>
            <a:endParaRPr kumimoji="0" lang="zh-CN" altLang="en-US" sz="1800" b="0" i="0" u="none" strike="noStrike" kern="1200" cap="none" spc="0" normalizeH="0" baseline="0" noProof="1" dirty="0">
              <a:solidFill>
                <a:schemeClr val="tx1"/>
              </a:solidFill>
              <a:latin typeface="+mn-lt"/>
              <a:ea typeface="+mn-ea"/>
              <a:cs typeface="+mn-cs"/>
            </a:endParaRPr>
          </a:p>
        </p:txBody>
      </p:sp>
      <p:pic>
        <p:nvPicPr>
          <p:cNvPr id="66565" name="图片 2"/>
          <p:cNvPicPr>
            <a:picLocks noChangeAspect="1"/>
          </p:cNvPicPr>
          <p:nvPr>
            <p:custDataLst>
              <p:tags r:id="rId1"/>
            </p:custDataLst>
          </p:nvPr>
        </p:nvPicPr>
        <p:blipFill>
          <a:blip r:embed="rId2"/>
          <a:stretch>
            <a:fillRect/>
          </a:stretch>
        </p:blipFill>
        <p:spPr>
          <a:xfrm>
            <a:off x="2627630" y="915670"/>
            <a:ext cx="4814888" cy="3956050"/>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7.3.2 机器模式下的异常处理</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en-US" altLang="zh-CN" sz="1800" dirty="0">
                <a:solidFill>
                  <a:schemeClr val="tx1"/>
                </a:solidFill>
                <a:cs typeface="微软雅黑" panose="020B0503020204020204" charset="-122"/>
                <a:sym typeface="+mn-ea"/>
              </a:rPr>
              <a:t>mip</a:t>
            </a:r>
            <a:r>
              <a:rPr lang="zh-CN" altLang="en-US" sz="1800" dirty="0">
                <a:solidFill>
                  <a:schemeClr val="tx1"/>
                </a:solidFill>
                <a:cs typeface="微软雅黑" panose="020B0503020204020204" charset="-122"/>
                <a:sym typeface="+mn-ea"/>
              </a:rPr>
              <a:t>寄存器</a:t>
            </a:r>
            <a:endParaRPr kumimoji="0" lang="zh-CN" altLang="en-US" sz="1800" b="0" i="0" u="none" strike="noStrike" kern="1200" cap="none" spc="0" normalizeH="0" baseline="0" noProof="1" dirty="0">
              <a:solidFill>
                <a:schemeClr val="tx1"/>
              </a:solidFill>
              <a:cs typeface="微软雅黑" panose="020B0503020204020204" charset="-122"/>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反映hart的中断等待状态，</a:t>
            </a:r>
            <a:r>
              <a:rPr lang="zh-CN" altLang="en-US" sz="1600" dirty="0">
                <a:solidFill>
                  <a:schemeClr val="tx1"/>
                </a:solidFill>
                <a:cs typeface="微软雅黑" panose="020B0503020204020204" charset="-122"/>
                <a:sym typeface="+mn-ea"/>
              </a:rPr>
              <a:t>（M/H/S/U）分别对应各</a:t>
            </a:r>
            <a:r>
              <a:rPr lang="zh-CN" altLang="en-US" sz="1600" dirty="0">
                <a:solidFill>
                  <a:schemeClr val="tx1"/>
                </a:solidFill>
                <a:cs typeface="微软雅黑" panose="020B0503020204020204" charset="-122"/>
                <a:sym typeface="+mn-ea"/>
              </a:rPr>
              <a:t>特权级别中断</a:t>
            </a:r>
            <a:r>
              <a:rPr lang="zh-CN" altLang="en-US" sz="1600" noProof="0" dirty="0" smtClean="0">
                <a:ln>
                  <a:noFill/>
                </a:ln>
                <a:solidFill>
                  <a:schemeClr val="tx1"/>
                </a:solidFill>
                <a:uLnTx/>
                <a:uFillTx/>
                <a:cs typeface="微软雅黑" panose="020B0503020204020204" charset="-122"/>
                <a:sym typeface="+mn-ea"/>
              </a:rPr>
              <a:t>。</a:t>
            </a:r>
            <a:endParaRPr lang="zh-CN" altLang="en-US" sz="1600" noProof="0" dirty="0" smtClean="0">
              <a:ln>
                <a:noFill/>
              </a:ln>
              <a:solidFill>
                <a:schemeClr val="tx1"/>
              </a:solidFill>
              <a:uLnTx/>
              <a:uFillTx/>
              <a:cs typeface="微软雅黑" panose="020B0503020204020204" charset="-122"/>
              <a:sym typeface="+mn-ea"/>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endParaRPr lang="zh-CN" altLang="en-US" sz="1600" noProof="0" dirty="0" smtClean="0">
              <a:ln>
                <a:noFill/>
              </a:ln>
              <a:solidFill>
                <a:schemeClr val="tx1"/>
              </a:solidFill>
              <a:uLnTx/>
              <a:uFillTx/>
              <a:cs typeface="微软雅黑" panose="020B0503020204020204" charset="-122"/>
              <a:sym typeface="+mn-ea"/>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endParaRPr lang="zh-CN" altLang="en-US" sz="1600" noProof="0" dirty="0" smtClean="0">
              <a:ln>
                <a:noFill/>
              </a:ln>
              <a:solidFill>
                <a:schemeClr val="tx1"/>
              </a:solidFill>
              <a:uLnTx/>
              <a:uFillTx/>
              <a:cs typeface="微软雅黑" panose="020B0503020204020204" charset="-122"/>
              <a:sym typeface="+mn-ea"/>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endParaRPr lang="zh-CN" altLang="en-US" sz="1600" noProof="0" dirty="0" smtClean="0">
              <a:ln>
                <a:noFill/>
              </a:ln>
              <a:solidFill>
                <a:schemeClr val="tx1"/>
              </a:solidFill>
              <a:uLnTx/>
              <a:uFillTx/>
              <a:cs typeface="微软雅黑" panose="020B0503020204020204" charset="-122"/>
              <a:sym typeface="+mn-ea"/>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en-US" altLang="zh-CN" sz="1800" dirty="0">
                <a:cs typeface="微软雅黑" panose="020B0503020204020204" charset="-122"/>
                <a:sym typeface="+mn-ea"/>
              </a:rPr>
              <a:t>mie</a:t>
            </a:r>
            <a:r>
              <a:rPr lang="zh-CN" altLang="en-US" sz="1800" dirty="0">
                <a:cs typeface="微软雅黑" panose="020B0503020204020204" charset="-122"/>
                <a:sym typeface="+mn-ea"/>
              </a:rPr>
              <a:t>寄存器</a:t>
            </a:r>
            <a:endParaRPr kumimoji="0" lang="zh-CN" altLang="en-US" sz="1800" b="0" i="0" u="none" strike="noStrike" kern="1200" cap="none" spc="0" normalizeH="0" baseline="0" noProof="1" dirty="0">
              <a:solidFill>
                <a:schemeClr val="tx1"/>
              </a:solidFill>
              <a:cs typeface="微软雅黑" panose="020B0503020204020204" charset="-122"/>
            </a:endParaRPr>
          </a:p>
          <a:p>
            <a:pPr marL="557530" marR="0" lvl="1" indent="-214630" algn="l" defTabSz="914400" rtl="0" eaLnBrk="1" fontAlgn="base" latinLnBrk="0" hangingPunct="1">
              <a:lnSpc>
                <a:spcPct val="150000"/>
              </a:lnSpc>
              <a:spcBef>
                <a:spcPct val="20000"/>
              </a:spcBef>
              <a:buClrTx/>
              <a:buSzTx/>
              <a:buFont typeface="Arial" panose="020B0604020202020204" pitchFamily="34" charset="0"/>
              <a:buChar char="•"/>
            </a:pPr>
            <a:r>
              <a:rPr lang="zh-CN" altLang="en-US" sz="1600" dirty="0">
                <a:solidFill>
                  <a:schemeClr val="tx1"/>
                </a:solidFill>
                <a:cs typeface="微软雅黑" panose="020B0503020204020204" charset="-122"/>
                <a:sym typeface="+mn-ea"/>
              </a:rPr>
              <a:t>与mip寄存器的布局一样，提供对应各特权级别的中断使能。</a:t>
            </a:r>
            <a:endParaRPr lang="zh-CN" altLang="en-US" sz="1600" dirty="0">
              <a:solidFill>
                <a:schemeClr val="tx1"/>
              </a:solidFill>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cs typeface="微软雅黑" panose="020B0503020204020204" charset="-122"/>
            </a:endParaRPr>
          </a:p>
          <a:p>
            <a:pPr marL="361950" marR="0" lvl="2" indent="-351155" algn="l" defTabSz="914400" rtl="0" eaLnBrk="1" fontAlgn="base" latinLnBrk="0" hangingPunct="1">
              <a:lnSpc>
                <a:spcPct val="150000"/>
              </a:lnSpc>
              <a:spcBef>
                <a:spcPct val="20000"/>
              </a:spcBef>
              <a:spcAft>
                <a:spcPct val="0"/>
              </a:spcAft>
              <a:buClr>
                <a:srgbClr val="CC9900"/>
              </a:buClr>
              <a:buSzPct val="65000"/>
              <a:buFont typeface="Wingdings" panose="05000000000000000000" pitchFamily="2" charset="2"/>
              <a:buNone/>
              <a:defRPr/>
            </a:pPr>
            <a:endParaRPr kumimoji="0" lang="zh-CN" altLang="en-US" sz="1800" b="0" i="0" u="none" strike="noStrike" kern="1200" cap="none" spc="0" normalizeH="0" baseline="0" noProof="1" dirty="0">
              <a:solidFill>
                <a:schemeClr val="tx1"/>
              </a:solidFill>
              <a:cs typeface="微软雅黑" panose="020B0503020204020204" charset="-122"/>
            </a:endParaRPr>
          </a:p>
        </p:txBody>
      </p:sp>
      <p:pic>
        <p:nvPicPr>
          <p:cNvPr id="67589" name="图片 2"/>
          <p:cNvPicPr>
            <a:picLocks noChangeAspect="1"/>
          </p:cNvPicPr>
          <p:nvPr>
            <p:custDataLst>
              <p:tags r:id="rId1"/>
            </p:custDataLst>
          </p:nvPr>
        </p:nvPicPr>
        <p:blipFill>
          <a:blip r:embed="rId2"/>
          <a:stretch>
            <a:fillRect/>
          </a:stretch>
        </p:blipFill>
        <p:spPr>
          <a:xfrm>
            <a:off x="2267585" y="1635760"/>
            <a:ext cx="4883150" cy="1604010"/>
          </a:xfrm>
          <a:prstGeom prst="rect">
            <a:avLst/>
          </a:prstGeom>
          <a:noFill/>
          <a:ln w="9525">
            <a:noFill/>
          </a:ln>
        </p:spPr>
      </p:pic>
      <p:pic>
        <p:nvPicPr>
          <p:cNvPr id="68613" name="图片 2"/>
          <p:cNvPicPr>
            <a:picLocks noChangeAspect="1"/>
          </p:cNvPicPr>
          <p:nvPr>
            <p:custDataLst>
              <p:tags r:id="rId3"/>
            </p:custDataLst>
          </p:nvPr>
        </p:nvPicPr>
        <p:blipFill>
          <a:blip r:embed="rId4"/>
          <a:stretch>
            <a:fillRect/>
          </a:stretch>
        </p:blipFill>
        <p:spPr>
          <a:xfrm>
            <a:off x="2268220" y="3804920"/>
            <a:ext cx="4882515" cy="1077595"/>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7.3.2 机器模式下的异常处理</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en-US" altLang="zh-CN" sz="1800" dirty="0">
                <a:solidFill>
                  <a:schemeClr val="tx1"/>
                </a:solidFill>
                <a:cs typeface="微软雅黑" panose="020B0503020204020204" charset="-122"/>
                <a:sym typeface="+mn-ea"/>
              </a:rPr>
              <a:t>mstatus</a:t>
            </a:r>
            <a:r>
              <a:rPr lang="zh-CN" altLang="en-US" sz="1800" dirty="0">
                <a:solidFill>
                  <a:schemeClr val="tx1"/>
                </a:solidFill>
                <a:cs typeface="微软雅黑" panose="020B0503020204020204" charset="-122"/>
                <a:sym typeface="+mn-ea"/>
              </a:rPr>
              <a:t>寄存器</a:t>
            </a:r>
            <a:endParaRPr kumimoji="0" lang="zh-CN" altLang="en-US" sz="1800" b="0" i="0" u="none" strike="noStrike" kern="1200" cap="none" spc="0" normalizeH="0" baseline="0" noProof="1" dirty="0">
              <a:solidFill>
                <a:schemeClr val="tx1"/>
              </a:solidFill>
              <a:cs typeface="微软雅黑" panose="020B0503020204020204" charset="-122"/>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sz="1600" dirty="0">
                <a:solidFill>
                  <a:schemeClr val="tx1"/>
                </a:solidFill>
                <a:cs typeface="微软雅黑" panose="020B0503020204020204" charset="-122"/>
                <a:sym typeface="+mn-ea"/>
              </a:rPr>
              <a:t>在仅有机器模式且没有F和V扩展</a:t>
            </a:r>
            <a:r>
              <a:rPr lang="zh-CN" sz="1600" dirty="0">
                <a:solidFill>
                  <a:schemeClr val="tx1"/>
                </a:solidFill>
                <a:cs typeface="微软雅黑" panose="020B0503020204020204" charset="-122"/>
                <a:sym typeface="+mn-ea"/>
              </a:rPr>
              <a:t>指令集</a:t>
            </a:r>
            <a:r>
              <a:rPr sz="1600" dirty="0">
                <a:solidFill>
                  <a:schemeClr val="tx1"/>
                </a:solidFill>
                <a:cs typeface="微软雅黑" panose="020B0503020204020204" charset="-122"/>
                <a:sym typeface="+mn-ea"/>
              </a:rPr>
              <a:t>的简单</a:t>
            </a:r>
            <a:r>
              <a:rPr lang="en-US" sz="1600" dirty="0">
                <a:solidFill>
                  <a:schemeClr val="tx1"/>
                </a:solidFill>
                <a:cs typeface="微软雅黑" panose="020B0503020204020204" charset="-122"/>
                <a:sym typeface="+mn-ea"/>
              </a:rPr>
              <a:t>RISC-V</a:t>
            </a:r>
            <a:r>
              <a:rPr sz="1600" dirty="0">
                <a:solidFill>
                  <a:schemeClr val="tx1"/>
                </a:solidFill>
                <a:cs typeface="微软雅黑" panose="020B0503020204020204" charset="-122"/>
                <a:sym typeface="+mn-ea"/>
              </a:rPr>
              <a:t>处理</a:t>
            </a:r>
            <a:r>
              <a:rPr lang="zh-CN" sz="1600" dirty="0">
                <a:solidFill>
                  <a:schemeClr val="tx1"/>
                </a:solidFill>
                <a:cs typeface="微软雅黑" panose="020B0503020204020204" charset="-122"/>
                <a:sym typeface="+mn-ea"/>
              </a:rPr>
              <a:t>器</a:t>
            </a:r>
            <a:r>
              <a:rPr sz="1600" dirty="0">
                <a:solidFill>
                  <a:schemeClr val="tx1"/>
                </a:solidFill>
                <a:cs typeface="微软雅黑" panose="020B0503020204020204" charset="-122"/>
                <a:sym typeface="+mn-ea"/>
              </a:rPr>
              <a:t>中，有效的域只有全局中断使能MIE和MPIE（</a:t>
            </a:r>
            <a:r>
              <a:rPr lang="en-US" sz="1600" dirty="0">
                <a:solidFill>
                  <a:schemeClr val="tx1"/>
                </a:solidFill>
                <a:cs typeface="微软雅黑" panose="020B0503020204020204" charset="-122"/>
                <a:sym typeface="+mn-ea"/>
              </a:rPr>
              <a:t>MPIE</a:t>
            </a:r>
            <a:r>
              <a:rPr sz="1600" dirty="0">
                <a:solidFill>
                  <a:schemeClr val="tx1"/>
                </a:solidFill>
                <a:cs typeface="微软雅黑" panose="020B0503020204020204" charset="-122"/>
                <a:sym typeface="+mn-ea"/>
              </a:rPr>
              <a:t>在异常发生后保存MIE的旧值）</a:t>
            </a:r>
            <a:r>
              <a:rPr lang="zh-CN" altLang="en-US" sz="1600" dirty="0">
                <a:solidFill>
                  <a:schemeClr val="tx1"/>
                </a:solidFill>
                <a:cs typeface="微软雅黑" panose="020B0503020204020204" charset="-122"/>
                <a:sym typeface="+mn-ea"/>
              </a:rPr>
              <a:t>。</a:t>
            </a:r>
            <a:endParaRPr lang="zh-CN" altLang="en-US" sz="1600" noProof="0" dirty="0" smtClean="0">
              <a:ln>
                <a:noFill/>
              </a:ln>
              <a:solidFill>
                <a:schemeClr val="tx1"/>
              </a:solidFill>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lang="zh-CN" altLang="en-US" sz="1800" noProof="0" dirty="0" smtClean="0">
              <a:ln>
                <a:noFill/>
              </a:ln>
              <a:solidFill>
                <a:schemeClr val="tx1"/>
              </a:solidFill>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cs typeface="微软雅黑" panose="020B0503020204020204" charset="-122"/>
            </a:endParaRPr>
          </a:p>
          <a:p>
            <a:pPr marL="361950" marR="0" lvl="2" indent="-351155" algn="l" defTabSz="914400" rtl="0" eaLnBrk="1" fontAlgn="base" latinLnBrk="0" hangingPunct="1">
              <a:lnSpc>
                <a:spcPct val="150000"/>
              </a:lnSpc>
              <a:spcBef>
                <a:spcPct val="20000"/>
              </a:spcBef>
              <a:spcAft>
                <a:spcPct val="0"/>
              </a:spcAft>
              <a:buClr>
                <a:srgbClr val="CC9900"/>
              </a:buClr>
              <a:buSzPct val="65000"/>
              <a:buFont typeface="Wingdings" panose="05000000000000000000" pitchFamily="2" charset="2"/>
              <a:buNone/>
              <a:defRPr/>
            </a:pPr>
            <a:endParaRPr kumimoji="0" lang="zh-CN" altLang="en-US" sz="1800" b="0" i="0" u="none" strike="noStrike" kern="1200" cap="none" spc="0" normalizeH="0" baseline="0" noProof="1" dirty="0">
              <a:solidFill>
                <a:schemeClr val="tx1"/>
              </a:solidFill>
              <a:cs typeface="微软雅黑" panose="020B0503020204020204" charset="-122"/>
            </a:endParaRPr>
          </a:p>
        </p:txBody>
      </p:sp>
      <p:pic>
        <p:nvPicPr>
          <p:cNvPr id="69637" name="图片 3"/>
          <p:cNvPicPr>
            <a:picLocks noChangeAspect="1"/>
          </p:cNvPicPr>
          <p:nvPr>
            <p:custDataLst>
              <p:tags r:id="rId1"/>
            </p:custDataLst>
          </p:nvPr>
        </p:nvPicPr>
        <p:blipFill>
          <a:blip r:embed="rId2"/>
          <a:stretch>
            <a:fillRect/>
          </a:stretch>
        </p:blipFill>
        <p:spPr>
          <a:xfrm>
            <a:off x="1555750" y="2284095"/>
            <a:ext cx="6032500" cy="2098675"/>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7.3.2 机器模式下的异常处理</a:t>
            </a:r>
            <a:endParaRPr lang="zh-CN" altLang="en-US"/>
          </a:p>
        </p:txBody>
      </p:sp>
      <p:sp>
        <p:nvSpPr>
          <p:cNvPr id="9218" name="内容占位符 2"/>
          <p:cNvSpPr>
            <a:spLocks noGrp="1"/>
          </p:cNvSpPr>
          <p:nvPr>
            <p:ph idx="1"/>
          </p:nvPr>
        </p:nvSpPr>
        <p:spPr>
          <a:xfrm>
            <a:off x="365760" y="707390"/>
            <a:ext cx="8023860" cy="4227830"/>
          </a:xfrm>
          <a:noFill/>
          <a:ln>
            <a:miter/>
          </a:ln>
        </p:spPr>
        <p:txBody>
          <a:bodyPr wrap="square" lIns="68591" tIns="34295" rIns="68591" bIns="34295" anchor="t">
            <a:normAutofit/>
          </a:bodyPr>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sz="1800" dirty="0">
                <a:cs typeface="微软雅黑" panose="020B0503020204020204" charset="-122"/>
                <a:sym typeface="+mn-ea"/>
              </a:rPr>
              <a:t>处理器在M模式下运行时，只有在全局中断使能位mstatus.MIE置1时才会产生中断</a:t>
            </a:r>
            <a:r>
              <a:rPr lang="zh-CN" sz="1800" dirty="0">
                <a:cs typeface="微软雅黑" panose="020B0503020204020204" charset="-122"/>
                <a:sym typeface="+mn-ea"/>
              </a:rPr>
              <a:t>。</a:t>
            </a:r>
            <a:endParaRPr kumimoji="0" lang="zh-CN" sz="1800" b="0" i="0" u="none" strike="noStrike" kern="1200" cap="none" spc="0" normalizeH="0" baseline="0" noProof="1" dirty="0">
              <a:solidFill>
                <a:schemeClr val="tx1"/>
              </a:solidFill>
              <a:cs typeface="微软雅黑" panose="020B0503020204020204" charset="-122"/>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sz="1800" dirty="0">
                <a:cs typeface="微软雅黑" panose="020B0503020204020204" charset="-122"/>
                <a:sym typeface="+mn-ea"/>
              </a:rPr>
              <a:t>每个中断在mie</a:t>
            </a:r>
            <a:r>
              <a:rPr lang="zh-CN" sz="1800" dirty="0">
                <a:cs typeface="微软雅黑" panose="020B0503020204020204" charset="-122"/>
                <a:sym typeface="+mn-ea"/>
              </a:rPr>
              <a:t>寄存器</a:t>
            </a:r>
            <a:r>
              <a:rPr sz="1800" dirty="0">
                <a:cs typeface="微软雅黑" panose="020B0503020204020204" charset="-122"/>
                <a:sym typeface="+mn-ea"/>
              </a:rPr>
              <a:t>中都有自己的使能位</a:t>
            </a:r>
            <a:r>
              <a:rPr lang="zh-CN" sz="1800" dirty="0">
                <a:cs typeface="微软雅黑" panose="020B0503020204020204" charset="-122"/>
                <a:sym typeface="+mn-ea"/>
              </a:rPr>
              <a:t>。</a:t>
            </a:r>
            <a:endParaRPr kumimoji="0" sz="1800" b="0" i="0" u="none" strike="noStrike" kern="1200" cap="none" spc="0" normalizeH="0" baseline="0" noProof="1" dirty="0">
              <a:solidFill>
                <a:schemeClr val="tx1"/>
              </a:solidFill>
              <a:cs typeface="微软雅黑" panose="020B0503020204020204" charset="-122"/>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en-US" altLang="zh-CN" sz="1800" dirty="0">
                <a:cs typeface="微软雅黑" panose="020B0503020204020204" charset="-122"/>
                <a:sym typeface="+mn-ea"/>
              </a:rPr>
              <a:t>mip</a:t>
            </a:r>
            <a:r>
              <a:rPr lang="zh-CN" altLang="en-US" sz="1800" dirty="0">
                <a:cs typeface="微软雅黑" panose="020B0503020204020204" charset="-122"/>
                <a:sym typeface="+mn-ea"/>
              </a:rPr>
              <a:t>寄存器的布局与</a:t>
            </a:r>
            <a:r>
              <a:rPr lang="en-US" altLang="zh-CN" sz="1800" dirty="0">
                <a:cs typeface="微软雅黑" panose="020B0503020204020204" charset="-122"/>
                <a:sym typeface="+mn-ea"/>
              </a:rPr>
              <a:t>mie</a:t>
            </a:r>
            <a:r>
              <a:rPr lang="zh-CN" altLang="en-US" sz="1800" dirty="0">
                <a:cs typeface="微软雅黑" panose="020B0503020204020204" charset="-122"/>
                <a:sym typeface="+mn-ea"/>
              </a:rPr>
              <a:t>相同，对应位置表示有中断发生。</a:t>
            </a:r>
            <a:endParaRPr kumimoji="0" lang="zh-CN" altLang="en-US" sz="1800" b="0" i="0" u="none" strike="noStrike" kern="1200" cap="none" spc="0" normalizeH="0" baseline="0" noProof="1" dirty="0">
              <a:solidFill>
                <a:schemeClr val="tx1"/>
              </a:solidFill>
              <a:cs typeface="微软雅黑" panose="020B0503020204020204" charset="-122"/>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cs typeface="微软雅黑" panose="020B0503020204020204" charset="-122"/>
                <a:sym typeface="+mn-ea"/>
              </a:rPr>
              <a:t>例如：mstatus.MIE = 1，mie[7] = 1，且 mip[7] = 1，则可以处理机器的</a:t>
            </a:r>
            <a:r>
              <a:rPr lang="zh-CN" altLang="en-US" sz="1800" b="1" dirty="0">
                <a:solidFill>
                  <a:srgbClr val="FF0000"/>
                </a:solidFill>
                <a:cs typeface="微软雅黑" panose="020B0503020204020204" charset="-122"/>
                <a:sym typeface="+mn-ea"/>
              </a:rPr>
              <a:t>定时</a:t>
            </a:r>
            <a:r>
              <a:rPr lang="zh-CN" altLang="en-US" sz="1800" dirty="0">
                <a:cs typeface="微软雅黑" panose="020B0503020204020204" charset="-122"/>
                <a:sym typeface="+mn-ea"/>
              </a:rPr>
              <a:t>中断</a:t>
            </a:r>
            <a:r>
              <a:rPr lang="zh-CN" altLang="en-US" sz="1800" noProof="0" dirty="0" smtClean="0">
                <a:ln>
                  <a:noFill/>
                </a:ln>
                <a:uLnTx/>
                <a:uFillTx/>
                <a:cs typeface="微软雅黑" panose="020B0503020204020204" charset="-122"/>
                <a:sym typeface="+mn-ea"/>
              </a:rPr>
              <a:t>。</a:t>
            </a:r>
            <a:endParaRPr lang="zh-CN" altLang="en-US" sz="1800" noProof="0" dirty="0" smtClean="0">
              <a:ln>
                <a:noFill/>
              </a:ln>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lang="zh-CN" altLang="en-US" sz="1800" noProof="0" dirty="0" smtClean="0">
              <a:ln>
                <a:noFill/>
              </a:ln>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cs typeface="微软雅黑" panose="020B0503020204020204" charset="-122"/>
            </a:endParaRPr>
          </a:p>
          <a:p>
            <a:pPr marL="361950" marR="0" lvl="2" indent="-351155" algn="l" defTabSz="914400" rtl="0" eaLnBrk="1" fontAlgn="base" latinLnBrk="0" hangingPunct="1">
              <a:lnSpc>
                <a:spcPct val="150000"/>
              </a:lnSpc>
              <a:spcBef>
                <a:spcPct val="20000"/>
              </a:spcBef>
              <a:spcAft>
                <a:spcPct val="0"/>
              </a:spcAft>
              <a:buClr>
                <a:srgbClr val="CC9900"/>
              </a:buClr>
              <a:buSzPct val="65000"/>
              <a:buFont typeface="Wingdings" panose="05000000000000000000" pitchFamily="2" charset="2"/>
              <a:buNone/>
              <a:defRPr/>
            </a:pPr>
            <a:endParaRPr kumimoji="0" lang="zh-CN" altLang="en-US" sz="1800" b="0" i="0" u="none" strike="noStrike" kern="1200" cap="none" spc="0" normalizeH="0" baseline="0" noProof="1" dirty="0">
              <a:solidFill>
                <a:schemeClr val="tx1"/>
              </a:solidFill>
              <a:cs typeface="微软雅黑" panose="020B050302020402020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7.3.2 机器模式下的异常处理</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sz="1800" dirty="0">
                <a:solidFill>
                  <a:schemeClr val="tx1"/>
                </a:solidFill>
                <a:cs typeface="微软雅黑" panose="020B0503020204020204" charset="-122"/>
                <a:sym typeface="+mn-ea"/>
              </a:rPr>
              <a:t>当一个hart发生异常时，硬件自动经历如下的状态转换：</a:t>
            </a:r>
            <a:endParaRPr kumimoji="0" lang="zh-CN" altLang="en-US" sz="1800" b="0" i="0" u="none" strike="noStrike" kern="1200" cap="none" spc="0" normalizeH="0" baseline="0" noProof="1" dirty="0">
              <a:solidFill>
                <a:schemeClr val="tx1"/>
              </a:solidFill>
              <a:cs typeface="微软雅黑" panose="020B0503020204020204" charset="-122"/>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异常指令的PC被保存在mepc中，PC被设置为 mtvec（对于同步异常，mepc指向导致异常的指令；对于中断，它指向中断处理后应该恢复执行的位置）；</a:t>
            </a:r>
            <a:endParaRPr kumimoji="0" lang="zh-CN" altLang="en-US" sz="1600" b="0" i="0" u="none" strike="noStrike" kern="1200" cap="none" spc="0" normalizeH="0" baseline="0" noProof="1" dirty="0">
              <a:solidFill>
                <a:schemeClr val="tx1"/>
              </a:solidFill>
              <a:cs typeface="微软雅黑" panose="020B0503020204020204" charset="-122"/>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根据异常来源设置mcause，并将mtval设置为出错的地址或者其它适用于特定异常的信息字；</a:t>
            </a:r>
            <a:endParaRPr kumimoji="0" lang="zh-CN" altLang="en-US" sz="1600" b="0" i="0" u="none" strike="noStrike" kern="1200" cap="none" spc="0" normalizeH="0" baseline="0" noProof="1" dirty="0">
              <a:solidFill>
                <a:schemeClr val="tx1"/>
              </a:solidFill>
              <a:cs typeface="微软雅黑" panose="020B0503020204020204" charset="-122"/>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把mstatus寄存器中的MIE位置零以禁用中断，并把先前的</a:t>
            </a:r>
            <a:r>
              <a:rPr lang="en-US" altLang="zh-CN" sz="1600" dirty="0">
                <a:solidFill>
                  <a:schemeClr val="tx1"/>
                </a:solidFill>
                <a:cs typeface="微软雅黑" panose="020B0503020204020204" charset="-122"/>
                <a:sym typeface="+mn-ea"/>
              </a:rPr>
              <a:t> </a:t>
            </a:r>
            <a:r>
              <a:rPr lang="zh-CN" altLang="en-US" sz="1600" dirty="0">
                <a:solidFill>
                  <a:schemeClr val="tx1"/>
                </a:solidFill>
                <a:cs typeface="微软雅黑" panose="020B0503020204020204" charset="-122"/>
                <a:sym typeface="+mn-ea"/>
              </a:rPr>
              <a:t>MIE值保存到MPIE中；</a:t>
            </a:r>
            <a:endParaRPr kumimoji="0" lang="zh-CN" altLang="en-US" sz="1600" b="0" i="0" u="none" strike="noStrike" kern="1200" cap="none" spc="0" normalizeH="0" baseline="0" noProof="1" dirty="0">
              <a:solidFill>
                <a:schemeClr val="tx1"/>
              </a:solidFill>
              <a:cs typeface="微软雅黑" panose="020B0503020204020204" charset="-122"/>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发生异常之前的权限模式保留在mstatus的MPP域中（如果处理器仅实现</a:t>
            </a:r>
            <a:r>
              <a:rPr lang="en-US" altLang="zh-CN" sz="1600" dirty="0">
                <a:solidFill>
                  <a:schemeClr val="tx1"/>
                </a:solidFill>
                <a:cs typeface="微软雅黑" panose="020B0503020204020204" charset="-122"/>
                <a:sym typeface="+mn-ea"/>
              </a:rPr>
              <a:t>M</a:t>
            </a:r>
            <a:r>
              <a:rPr lang="zh-CN" altLang="en-US" sz="1600" dirty="0">
                <a:solidFill>
                  <a:schemeClr val="tx1"/>
                </a:solidFill>
                <a:cs typeface="微软雅黑" panose="020B0503020204020204" charset="-122"/>
                <a:sym typeface="+mn-ea"/>
              </a:rPr>
              <a:t>模式，则跳过这个步骤），再把权限模式更改为M</a:t>
            </a:r>
            <a:r>
              <a:rPr lang="zh-CN" altLang="en-US" sz="1600" noProof="0" dirty="0" smtClean="0">
                <a:ln>
                  <a:noFill/>
                </a:ln>
                <a:solidFill>
                  <a:schemeClr val="tx1"/>
                </a:solidFill>
                <a:uLnTx/>
                <a:uFillTx/>
                <a:cs typeface="微软雅黑" panose="020B0503020204020204" charset="-122"/>
                <a:sym typeface="+mn-ea"/>
              </a:rPr>
              <a:t>。</a:t>
            </a:r>
            <a:endParaRPr lang="zh-CN" altLang="en-US" sz="1800" noProof="0" dirty="0" smtClean="0">
              <a:ln>
                <a:noFill/>
              </a:ln>
              <a:solidFill>
                <a:schemeClr val="tx1"/>
              </a:solidFill>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lang="zh-CN" altLang="en-US" sz="1800" noProof="0" dirty="0" smtClean="0">
              <a:ln>
                <a:noFill/>
              </a:ln>
              <a:solidFill>
                <a:schemeClr val="tx1"/>
              </a:solidFill>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cs typeface="微软雅黑" panose="020B0503020204020204" charset="-122"/>
            </a:endParaRPr>
          </a:p>
          <a:p>
            <a:pPr marL="361950" marR="0" lvl="2" indent="-351155" algn="l" defTabSz="914400" rtl="0" eaLnBrk="1" fontAlgn="base" latinLnBrk="0" hangingPunct="1">
              <a:lnSpc>
                <a:spcPct val="150000"/>
              </a:lnSpc>
              <a:spcBef>
                <a:spcPct val="20000"/>
              </a:spcBef>
              <a:spcAft>
                <a:spcPct val="0"/>
              </a:spcAft>
              <a:buClr>
                <a:srgbClr val="CC9900"/>
              </a:buClr>
              <a:buSzPct val="65000"/>
              <a:buFont typeface="Wingdings" panose="05000000000000000000" pitchFamily="2" charset="2"/>
              <a:buNone/>
              <a:defRPr/>
            </a:pPr>
            <a:endParaRPr kumimoji="0" lang="zh-CN" altLang="en-US" sz="1800" b="0" i="0" u="none" strike="noStrike" kern="1200" cap="none" spc="0" normalizeH="0" baseline="0" noProof="1" dirty="0">
              <a:solidFill>
                <a:schemeClr val="tx1"/>
              </a:solidFill>
              <a:cs typeface="微软雅黑" panose="020B050302020402020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7.3.2 机器模式下的异常处理</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sz="1800" dirty="0">
                <a:cs typeface="微软雅黑" panose="020B0503020204020204" charset="-122"/>
                <a:sym typeface="+mn-ea"/>
              </a:rPr>
              <a:t>为避免覆盖整数寄存器中的内容，中断处理程序先在最开始</a:t>
            </a:r>
            <a:r>
              <a:rPr lang="zh-CN" sz="1800" dirty="0">
                <a:cs typeface="微软雅黑" panose="020B0503020204020204" charset="-122"/>
                <a:sym typeface="+mn-ea"/>
              </a:rPr>
              <a:t>用</a:t>
            </a:r>
            <a:r>
              <a:rPr sz="1800" dirty="0">
                <a:cs typeface="微软雅黑" panose="020B0503020204020204" charset="-122"/>
                <a:sym typeface="+mn-ea"/>
              </a:rPr>
              <a:t>mscratch和整数寄存器（例如 a0）中的值交换。</a:t>
            </a:r>
            <a:endParaRPr kumimoji="0" sz="1800" b="0" i="0" u="none" strike="noStrike" kern="1200" cap="none" spc="0" normalizeH="0" baseline="0" noProof="1" dirty="0">
              <a:solidFill>
                <a:schemeClr val="tx1"/>
              </a:solidFill>
              <a:cs typeface="微软雅黑" panose="020B0503020204020204" charset="-122"/>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sz="1800" dirty="0">
                <a:cs typeface="微软雅黑" panose="020B0503020204020204" charset="-122"/>
                <a:sym typeface="+mn-ea"/>
              </a:rPr>
              <a:t>通常，软件会让mscratch包含指向附加临时内存空间的指针，</a:t>
            </a:r>
            <a:r>
              <a:rPr lang="zh-CN" sz="1800" dirty="0">
                <a:cs typeface="微软雅黑" panose="020B0503020204020204" charset="-122"/>
                <a:sym typeface="+mn-ea"/>
              </a:rPr>
              <a:t>中断</a:t>
            </a:r>
            <a:r>
              <a:rPr sz="1800" dirty="0">
                <a:cs typeface="微软雅黑" panose="020B0503020204020204" charset="-122"/>
                <a:sym typeface="+mn-ea"/>
              </a:rPr>
              <a:t>处理程序用该指针来保存其主体</a:t>
            </a:r>
            <a:r>
              <a:rPr lang="zh-CN" sz="1800" dirty="0">
                <a:cs typeface="微软雅黑" panose="020B0503020204020204" charset="-122"/>
                <a:sym typeface="+mn-ea"/>
              </a:rPr>
              <a:t>程序</a:t>
            </a:r>
            <a:r>
              <a:rPr sz="1800" dirty="0">
                <a:cs typeface="微软雅黑" panose="020B0503020204020204" charset="-122"/>
                <a:sym typeface="+mn-ea"/>
              </a:rPr>
              <a:t>中将会用到的整数寄存器。</a:t>
            </a:r>
            <a:endParaRPr kumimoji="0" sz="1800" b="0" i="0" u="none" strike="noStrike" kern="1200" cap="none" spc="0" normalizeH="0" baseline="0" noProof="1" dirty="0">
              <a:solidFill>
                <a:schemeClr val="tx1"/>
              </a:solidFill>
              <a:cs typeface="微软雅黑" panose="020B0503020204020204" charset="-122"/>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sz="1800" dirty="0">
                <a:cs typeface="微软雅黑" panose="020B0503020204020204" charset="-122"/>
                <a:sym typeface="+mn-ea"/>
              </a:rPr>
              <a:t>在主体</a:t>
            </a:r>
            <a:r>
              <a:rPr lang="zh-CN" sz="1800" dirty="0">
                <a:cs typeface="微软雅黑" panose="020B0503020204020204" charset="-122"/>
                <a:sym typeface="+mn-ea"/>
              </a:rPr>
              <a:t>程序</a:t>
            </a:r>
            <a:r>
              <a:rPr sz="1800" dirty="0">
                <a:cs typeface="微软雅黑" panose="020B0503020204020204" charset="-122"/>
                <a:sym typeface="+mn-ea"/>
              </a:rPr>
              <a:t>执行</a:t>
            </a:r>
            <a:r>
              <a:rPr lang="zh-CN" sz="1800" dirty="0">
                <a:cs typeface="微软雅黑" panose="020B0503020204020204" charset="-122"/>
                <a:sym typeface="+mn-ea"/>
              </a:rPr>
              <a:t>完成后</a:t>
            </a:r>
            <a:r>
              <a:rPr sz="1800" dirty="0">
                <a:cs typeface="微软雅黑" panose="020B0503020204020204" charset="-122"/>
                <a:sym typeface="+mn-ea"/>
              </a:rPr>
              <a:t>，中断程序会恢复它保存到内存中的寄存器，然后再次使用mscratch和a0交换，将两个寄存器恢复到它们在发生异常之前的值。</a:t>
            </a:r>
            <a:endParaRPr kumimoji="0" sz="1800" b="0" i="0" u="none" strike="noStrike" kern="1200" cap="none" spc="0" normalizeH="0" baseline="0" noProof="1" dirty="0">
              <a:solidFill>
                <a:schemeClr val="tx1"/>
              </a:solidFill>
              <a:cs typeface="微软雅黑" panose="020B0503020204020204" charset="-122"/>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sz="1800" dirty="0">
                <a:cs typeface="微软雅黑" panose="020B0503020204020204" charset="-122"/>
                <a:sym typeface="+mn-ea"/>
              </a:rPr>
              <a:t>最后，</a:t>
            </a:r>
            <a:r>
              <a:rPr lang="zh-CN" sz="1800" dirty="0">
                <a:cs typeface="微软雅黑" panose="020B0503020204020204" charset="-122"/>
                <a:sym typeface="+mn-ea"/>
              </a:rPr>
              <a:t>中断</a:t>
            </a:r>
            <a:r>
              <a:rPr sz="1800" dirty="0">
                <a:cs typeface="微软雅黑" panose="020B0503020204020204" charset="-122"/>
                <a:sym typeface="+mn-ea"/>
              </a:rPr>
              <a:t>处理程序用mret指令返回</a:t>
            </a:r>
            <a:r>
              <a:rPr lang="zh-CN" altLang="en-US" sz="1800" noProof="0" dirty="0" smtClean="0">
                <a:ln>
                  <a:noFill/>
                </a:ln>
                <a:uLnTx/>
                <a:uFillTx/>
                <a:cs typeface="微软雅黑" panose="020B0503020204020204" charset="-122"/>
                <a:sym typeface="+mn-ea"/>
              </a:rPr>
              <a:t>。</a:t>
            </a:r>
            <a:endParaRPr lang="zh-CN" altLang="en-US" sz="1800" noProof="0" dirty="0" smtClean="0">
              <a:ln>
                <a:noFill/>
              </a:ln>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lang="zh-CN" altLang="en-US" sz="1800" noProof="0" dirty="0" smtClean="0">
              <a:ln>
                <a:noFill/>
              </a:ln>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cs typeface="微软雅黑" panose="020B0503020204020204" charset="-122"/>
            </a:endParaRPr>
          </a:p>
          <a:p>
            <a:pPr marL="361950" marR="0" lvl="2" indent="-351155" algn="l" defTabSz="914400" rtl="0" eaLnBrk="1" fontAlgn="base" latinLnBrk="0" hangingPunct="1">
              <a:lnSpc>
                <a:spcPct val="150000"/>
              </a:lnSpc>
              <a:spcBef>
                <a:spcPct val="20000"/>
              </a:spcBef>
              <a:spcAft>
                <a:spcPct val="0"/>
              </a:spcAft>
              <a:buClr>
                <a:srgbClr val="CC9900"/>
              </a:buClr>
              <a:buSzPct val="65000"/>
              <a:buFont typeface="Wingdings" panose="05000000000000000000" pitchFamily="2" charset="2"/>
              <a:buNone/>
              <a:defRPr/>
            </a:pPr>
            <a:endParaRPr kumimoji="0" lang="zh-CN" altLang="en-US" sz="1800" b="0" i="0" u="none" strike="noStrike" kern="1200" cap="none" spc="0" normalizeH="0" baseline="0" noProof="1" dirty="0">
              <a:solidFill>
                <a:schemeClr val="tx1"/>
              </a:solidFill>
              <a:cs typeface="微软雅黑" panose="020B050302020402020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7.3.2 机器模式下的异常处理</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sz="1800" dirty="0">
                <a:cs typeface="微软雅黑" panose="020B0503020204020204" charset="-122"/>
                <a:sym typeface="+mn-ea"/>
              </a:rPr>
              <a:t>mret将PC设置为mepc</a:t>
            </a:r>
            <a:endParaRPr kumimoji="0" sz="1800" b="0" i="0" u="none" strike="noStrike" kern="1200" cap="none" spc="0" normalizeH="0" baseline="0" noProof="1" dirty="0">
              <a:solidFill>
                <a:schemeClr val="tx1"/>
              </a:solidFill>
              <a:cs typeface="微软雅黑" panose="020B0503020204020204" charset="-122"/>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sz="1800" dirty="0">
                <a:cs typeface="微软雅黑" panose="020B0503020204020204" charset="-122"/>
                <a:sym typeface="+mn-ea"/>
              </a:rPr>
              <a:t>通过将mstatus的MPIE域复制到MIE来恢复之前的中断使能设置</a:t>
            </a:r>
            <a:endParaRPr kumimoji="0" sz="1800" b="0" i="0" u="none" strike="noStrike" kern="1200" cap="none" spc="0" normalizeH="0" baseline="0" noProof="1" dirty="0">
              <a:solidFill>
                <a:schemeClr val="tx1"/>
              </a:solidFill>
              <a:cs typeface="微软雅黑" panose="020B0503020204020204" charset="-122"/>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sz="1800" dirty="0">
                <a:cs typeface="微软雅黑" panose="020B0503020204020204" charset="-122"/>
                <a:sym typeface="+mn-ea"/>
              </a:rPr>
              <a:t>并将权限模式设置为mstatus的MPP域中的值</a:t>
            </a:r>
            <a:endParaRPr kumimoji="0" sz="1800" b="0" i="0" u="none" strike="noStrike" kern="1200" cap="none" spc="0" normalizeH="0" baseline="0" noProof="1" dirty="0">
              <a:solidFill>
                <a:schemeClr val="tx1"/>
              </a:solidFill>
              <a:cs typeface="微软雅黑" panose="020B0503020204020204" charset="-122"/>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sz="1800" dirty="0">
                <a:cs typeface="微软雅黑" panose="020B0503020204020204" charset="-122"/>
                <a:sym typeface="+mn-ea"/>
              </a:rPr>
              <a:t>这基本是前</a:t>
            </a:r>
            <a:r>
              <a:rPr lang="zh-CN" sz="1800" dirty="0">
                <a:cs typeface="微软雅黑" panose="020B0503020204020204" charset="-122"/>
                <a:sym typeface="+mn-ea"/>
              </a:rPr>
              <a:t>面</a:t>
            </a:r>
            <a:r>
              <a:rPr sz="1800" dirty="0">
                <a:cs typeface="微软雅黑" panose="020B0503020204020204" charset="-122"/>
                <a:sym typeface="+mn-ea"/>
              </a:rPr>
              <a:t>描述的</a:t>
            </a:r>
            <a:r>
              <a:rPr lang="zh-CN" sz="1800" dirty="0">
                <a:cs typeface="微软雅黑" panose="020B0503020204020204" charset="-122"/>
                <a:sym typeface="+mn-ea"/>
              </a:rPr>
              <a:t>中断响应过程的</a:t>
            </a:r>
            <a:r>
              <a:rPr sz="1800" dirty="0">
                <a:cs typeface="微软雅黑" panose="020B0503020204020204" charset="-122"/>
                <a:sym typeface="+mn-ea"/>
              </a:rPr>
              <a:t>逆操作</a:t>
            </a:r>
            <a:endParaRPr lang="zh-CN" altLang="en-US" sz="1800" noProof="0" dirty="0" smtClean="0">
              <a:ln>
                <a:noFill/>
              </a:ln>
              <a:uLnTx/>
              <a:uFillTx/>
              <a:cs typeface="微软雅黑" panose="020B0503020204020204" charset="-122"/>
              <a:sym typeface="+mn-ea"/>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sz="1800" dirty="0">
                <a:cs typeface="微软雅黑" panose="020B0503020204020204" charset="-122"/>
                <a:sym typeface="+mn-ea"/>
              </a:rPr>
              <a:t>对于中断嵌套，当</a:t>
            </a:r>
            <a:r>
              <a:rPr sz="1800" dirty="0">
                <a:cs typeface="微软雅黑" panose="020B0503020204020204" charset="-122"/>
                <a:sym typeface="+mn-ea"/>
              </a:rPr>
              <a:t>有更高优先级的中断</a:t>
            </a:r>
            <a:r>
              <a:rPr lang="zh-CN" sz="1800" dirty="0">
                <a:cs typeface="微软雅黑" panose="020B0503020204020204" charset="-122"/>
                <a:sym typeface="+mn-ea"/>
              </a:rPr>
              <a:t>发生、且处理器需要转到处理这个更高优先级的中断时，由于</a:t>
            </a:r>
            <a:r>
              <a:rPr sz="1800" dirty="0">
                <a:cs typeface="微软雅黑" panose="020B0503020204020204" charset="-122"/>
                <a:sym typeface="+mn-ea"/>
              </a:rPr>
              <a:t>mepc</a:t>
            </a:r>
            <a:r>
              <a:rPr lang="zh-CN" sz="1800" dirty="0">
                <a:cs typeface="微软雅黑" panose="020B0503020204020204" charset="-122"/>
                <a:sym typeface="+mn-ea"/>
              </a:rPr>
              <a:t>、</a:t>
            </a:r>
            <a:r>
              <a:rPr sz="1800" dirty="0">
                <a:cs typeface="微软雅黑" panose="020B0503020204020204" charset="-122"/>
                <a:sym typeface="+mn-ea"/>
              </a:rPr>
              <a:t>mcause</a:t>
            </a:r>
            <a:r>
              <a:rPr lang="zh-CN" sz="1800" dirty="0">
                <a:cs typeface="微软雅黑" panose="020B0503020204020204" charset="-122"/>
                <a:sym typeface="+mn-ea"/>
              </a:rPr>
              <a:t>、</a:t>
            </a:r>
            <a:r>
              <a:rPr sz="1800" dirty="0">
                <a:cs typeface="微软雅黑" panose="020B0503020204020204" charset="-122"/>
                <a:sym typeface="+mn-ea"/>
              </a:rPr>
              <a:t>mtval和mstatu</a:t>
            </a:r>
            <a:r>
              <a:rPr lang="en-US" sz="1800" dirty="0">
                <a:cs typeface="微软雅黑" panose="020B0503020204020204" charset="-122"/>
                <a:sym typeface="+mn-ea"/>
              </a:rPr>
              <a:t>s</a:t>
            </a:r>
            <a:r>
              <a:rPr sz="1800" dirty="0">
                <a:cs typeface="微软雅黑" panose="020B0503020204020204" charset="-122"/>
                <a:sym typeface="+mn-ea"/>
              </a:rPr>
              <a:t>这些控制寄存器只有一个副本，处理第二个中断的时候</a:t>
            </a:r>
            <a:r>
              <a:rPr sz="1800" dirty="0">
                <a:cs typeface="微软雅黑" panose="020B0503020204020204" charset="-122"/>
                <a:sym typeface="+mn-ea"/>
              </a:rPr>
              <a:t>这些寄存器中的旧值会被破坏</a:t>
            </a:r>
            <a:r>
              <a:rPr lang="zh-CN" sz="1800" dirty="0">
                <a:cs typeface="微软雅黑" panose="020B0503020204020204" charset="-122"/>
                <a:sym typeface="+mn-ea"/>
              </a:rPr>
              <a:t>，因此</a:t>
            </a:r>
            <a:r>
              <a:rPr sz="1800" dirty="0">
                <a:cs typeface="微软雅黑" panose="020B0503020204020204" charset="-122"/>
                <a:sym typeface="+mn-ea"/>
              </a:rPr>
              <a:t>中断处理程序在启用</a:t>
            </a:r>
            <a:r>
              <a:rPr lang="zh-CN" sz="1800" dirty="0">
                <a:cs typeface="微软雅黑" panose="020B0503020204020204" charset="-122"/>
                <a:sym typeface="+mn-ea"/>
              </a:rPr>
              <a:t>新</a:t>
            </a:r>
            <a:r>
              <a:rPr sz="1800" dirty="0">
                <a:cs typeface="微软雅黑" panose="020B0503020204020204" charset="-122"/>
                <a:sym typeface="+mn-ea"/>
              </a:rPr>
              <a:t>中断之前</a:t>
            </a:r>
            <a:r>
              <a:rPr lang="zh-CN" sz="1800" dirty="0">
                <a:cs typeface="微软雅黑" panose="020B0503020204020204" charset="-122"/>
                <a:sym typeface="+mn-ea"/>
              </a:rPr>
              <a:t>要</a:t>
            </a:r>
            <a:r>
              <a:rPr sz="1800" dirty="0">
                <a:cs typeface="微软雅黑" panose="020B0503020204020204" charset="-122"/>
                <a:sym typeface="+mn-ea"/>
              </a:rPr>
              <a:t>把这些寄存器保存到内存中的栈</a:t>
            </a:r>
            <a:r>
              <a:rPr lang="zh-CN" sz="1800" dirty="0">
                <a:cs typeface="微软雅黑" panose="020B0503020204020204" charset="-122"/>
                <a:sym typeface="+mn-ea"/>
              </a:rPr>
              <a:t>中（</a:t>
            </a:r>
            <a:r>
              <a:rPr lang="en-US" altLang="zh-CN" sz="1800" dirty="0">
                <a:cs typeface="微软雅黑" panose="020B0503020204020204" charset="-122"/>
                <a:sym typeface="+mn-ea"/>
              </a:rPr>
              <a:t>sp</a:t>
            </a:r>
            <a:r>
              <a:rPr lang="zh-CN" altLang="en-US" sz="1800" dirty="0">
                <a:cs typeface="微软雅黑" panose="020B0503020204020204" charset="-122"/>
                <a:sym typeface="+mn-ea"/>
              </a:rPr>
              <a:t>）</a:t>
            </a:r>
            <a:r>
              <a:rPr lang="zh-CN" sz="1800" dirty="0">
                <a:cs typeface="微软雅黑" panose="020B0503020204020204" charset="-122"/>
                <a:sym typeface="+mn-ea"/>
              </a:rPr>
              <a:t>。</a:t>
            </a:r>
            <a:endParaRPr kumimoji="0" lang="zh-CN" sz="1800" b="0" i="0" u="none" strike="noStrike" kern="1200" cap="none" spc="0" normalizeH="0" baseline="0" noProof="1" dirty="0">
              <a:solidFill>
                <a:schemeClr val="tx1"/>
              </a:solidFill>
              <a:cs typeface="微软雅黑" panose="020B0503020204020204" charset="-122"/>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sz="1800" dirty="0">
                <a:cs typeface="微软雅黑" panose="020B0503020204020204" charset="-122"/>
                <a:sym typeface="+mn-ea"/>
              </a:rPr>
              <a:t>退出之前，禁用中断并从栈中恢复</a:t>
            </a:r>
            <a:r>
              <a:rPr lang="zh-CN" sz="1800" dirty="0">
                <a:cs typeface="微软雅黑" panose="020B0503020204020204" charset="-122"/>
                <a:sym typeface="+mn-ea"/>
              </a:rPr>
              <a:t>这些</a:t>
            </a:r>
            <a:r>
              <a:rPr sz="1800" dirty="0">
                <a:cs typeface="微软雅黑" panose="020B0503020204020204" charset="-122"/>
                <a:sym typeface="+mn-ea"/>
              </a:rPr>
              <a:t>寄存器</a:t>
            </a:r>
            <a:r>
              <a:rPr lang="zh-CN" sz="1800" dirty="0">
                <a:cs typeface="微软雅黑" panose="020B0503020204020204" charset="-122"/>
                <a:sym typeface="+mn-ea"/>
              </a:rPr>
              <a:t>的值</a:t>
            </a:r>
            <a:r>
              <a:rPr sz="1800" dirty="0">
                <a:cs typeface="微软雅黑" panose="020B0503020204020204" charset="-122"/>
                <a:sym typeface="+mn-ea"/>
              </a:rPr>
              <a:t>。</a:t>
            </a:r>
            <a:endParaRPr lang="zh-CN" altLang="en-US" sz="1800" noProof="0" dirty="0" smtClean="0">
              <a:ln>
                <a:noFill/>
              </a:ln>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cs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7.1 中断</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r>
              <a:rPr kumimoji="0" lang="zh-CN" altLang="en-US" sz="1800" b="1" i="0" u="none" strike="noStrike" kern="1200" cap="none" spc="0" normalizeH="0" baseline="0" noProof="1" dirty="0">
                <a:solidFill>
                  <a:schemeClr val="tx1"/>
                </a:solidFill>
                <a:latin typeface="宋体" panose="02010600030101010101" pitchFamily="2" charset="-122"/>
                <a:ea typeface="+mn-ea"/>
                <a:cs typeface="+mn-cs"/>
              </a:rPr>
              <a:t>基本概念：</a:t>
            </a:r>
            <a:r>
              <a:rPr lang="zh-CN" altLang="en-US" sz="1800" noProof="0" dirty="0" smtClean="0">
                <a:ln>
                  <a:noFill/>
                </a:ln>
                <a:uLnTx/>
                <a:uFillTx/>
                <a:latin typeface="+mn-lt"/>
                <a:ea typeface="+mn-ea"/>
                <a:sym typeface="+mn-ea"/>
              </a:rPr>
              <a:t>CPU在正常运行程序时，由于</a:t>
            </a:r>
            <a:r>
              <a:rPr lang="zh-CN" altLang="en-US" sz="1800" b="1" noProof="0" dirty="0" smtClean="0">
                <a:ln>
                  <a:noFill/>
                </a:ln>
                <a:uLnTx/>
                <a:uFillTx/>
                <a:latin typeface="+mn-lt"/>
                <a:ea typeface="+mn-ea"/>
                <a:sym typeface="+mn-ea"/>
              </a:rPr>
              <a:t>内部</a:t>
            </a:r>
            <a:r>
              <a:rPr lang="zh-CN" altLang="en-US" sz="1800" noProof="0" dirty="0" smtClean="0">
                <a:ln>
                  <a:noFill/>
                </a:ln>
                <a:uLnTx/>
                <a:uFillTx/>
                <a:latin typeface="+mn-lt"/>
                <a:ea typeface="+mn-ea"/>
                <a:sym typeface="+mn-ea"/>
              </a:rPr>
              <a:t>/</a:t>
            </a:r>
            <a:r>
              <a:rPr lang="zh-CN" altLang="en-US" sz="1800" b="1" noProof="0" dirty="0" smtClean="0">
                <a:ln>
                  <a:noFill/>
                </a:ln>
                <a:uLnTx/>
                <a:uFillTx/>
                <a:latin typeface="+mn-lt"/>
                <a:ea typeface="+mn-ea"/>
                <a:sym typeface="+mn-ea"/>
              </a:rPr>
              <a:t>外部</a:t>
            </a:r>
            <a:r>
              <a:rPr lang="zh-CN" altLang="en-US" sz="1800" noProof="0" dirty="0" smtClean="0">
                <a:ln>
                  <a:noFill/>
                </a:ln>
                <a:uLnTx/>
                <a:uFillTx/>
                <a:latin typeface="+mn-lt"/>
                <a:ea typeface="+mn-ea"/>
                <a:sym typeface="+mn-ea"/>
              </a:rPr>
              <a:t>事件（或由</a:t>
            </a:r>
            <a:r>
              <a:rPr lang="zh-CN" altLang="en-US" sz="1800" b="1" noProof="0" dirty="0" smtClean="0">
                <a:ln>
                  <a:noFill/>
                </a:ln>
                <a:uLnTx/>
                <a:uFillTx/>
                <a:latin typeface="+mn-lt"/>
                <a:ea typeface="+mn-ea"/>
                <a:sym typeface="+mn-ea"/>
              </a:rPr>
              <a:t>程序</a:t>
            </a:r>
            <a:r>
              <a:rPr lang="zh-CN" altLang="en-US" sz="1800" noProof="0" dirty="0" smtClean="0">
                <a:ln>
                  <a:noFill/>
                </a:ln>
                <a:uLnTx/>
                <a:uFillTx/>
                <a:latin typeface="+mn-lt"/>
                <a:ea typeface="+mn-ea"/>
                <a:sym typeface="+mn-ea"/>
              </a:rPr>
              <a:t>）引起CPU打断正在运行的程序，而转到为打断事件服务的程序中去；服务完毕，再返回执行原程序，这一过程称为</a:t>
            </a:r>
            <a:r>
              <a:rPr lang="zh-CN" altLang="en-US" sz="1800" b="1" noProof="0" dirty="0" smtClean="0">
                <a:ln>
                  <a:noFill/>
                </a:ln>
                <a:solidFill>
                  <a:srgbClr val="FF0000"/>
                </a:solidFill>
                <a:uLnTx/>
                <a:uFillTx/>
                <a:latin typeface="+mn-lt"/>
                <a:ea typeface="+mn-ea"/>
                <a:sym typeface="+mn-ea"/>
              </a:rPr>
              <a:t>中断</a:t>
            </a:r>
            <a:r>
              <a:rPr lang="zh-CN" altLang="en-US" sz="1800" noProof="0" dirty="0" smtClean="0">
                <a:ln>
                  <a:noFill/>
                </a:ln>
                <a:uLnTx/>
                <a:uFillTx/>
                <a:latin typeface="+mn-lt"/>
                <a:ea typeface="+mn-ea"/>
                <a:sym typeface="+mn-ea"/>
              </a:rPr>
              <a:t>。</a:t>
            </a:r>
            <a:endParaRPr lang="zh-CN" altLang="en-US" sz="1800" noProof="0" dirty="0" smtClean="0">
              <a:ln>
                <a:noFill/>
              </a:ln>
              <a:uLnTx/>
              <a:uFillTx/>
              <a:latin typeface="+mn-lt"/>
              <a:ea typeface="+mn-ea"/>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b="1" noProof="0" dirty="0" smtClean="0">
                <a:ln>
                  <a:noFill/>
                </a:ln>
                <a:uLnTx/>
                <a:uFillTx/>
                <a:latin typeface="+mn-lt"/>
                <a:ea typeface="+mn-ea"/>
                <a:sym typeface="+mn-ea"/>
              </a:rPr>
              <a:t>中断的特征：</a:t>
            </a:r>
            <a:r>
              <a:rPr lang="zh-CN" altLang="en-US" sz="1800" noProof="0" dirty="0" smtClean="0">
                <a:ln>
                  <a:noFill/>
                </a:ln>
                <a:uLnTx/>
                <a:uFillTx/>
                <a:latin typeface="+mn-lt"/>
                <a:ea typeface="+mn-ea"/>
                <a:sym typeface="+mn-ea"/>
              </a:rPr>
              <a:t>具有随机性。</a:t>
            </a:r>
            <a:endParaRPr lang="zh-CN" altLang="en-US" sz="1800" noProof="0" dirty="0" smtClean="0">
              <a:ln>
                <a:noFill/>
              </a:ln>
              <a:uLnTx/>
              <a:uFillTx/>
              <a:latin typeface="+mn-lt"/>
              <a:ea typeface="+mn-ea"/>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zh-CN" sz="1800" dirty="0">
                <a:latin typeface="宋体" panose="02010600030101010101" pitchFamily="2" charset="-122"/>
                <a:ea typeface="+mn-ea"/>
                <a:sym typeface="+mn-ea"/>
              </a:rPr>
              <a:t>中断的作用</a:t>
            </a:r>
            <a:endParaRPr lang="zh-CN" altLang="zh-CN" sz="1800" dirty="0">
              <a:latin typeface="宋体" panose="02010600030101010101" pitchFamily="2" charset="-122"/>
              <a:ea typeface="+mn-ea"/>
              <a:sym typeface="+mn-ea"/>
            </a:endParaRPr>
          </a:p>
          <a:p>
            <a:pPr marR="0" lvl="1"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b="1" dirty="0">
                <a:solidFill>
                  <a:srgbClr val="FF0000"/>
                </a:solidFill>
                <a:latin typeface="宋体" panose="02010600030101010101" pitchFamily="2" charset="-122"/>
                <a:ea typeface="+mn-ea"/>
                <a:sym typeface="+mn-ea"/>
              </a:rPr>
              <a:t>实现主机与外设之间的并行工作</a:t>
            </a:r>
            <a:endParaRPr lang="zh-CN" altLang="zh-CN" sz="1600" b="1" dirty="0">
              <a:solidFill>
                <a:schemeClr val="tx1"/>
              </a:solidFill>
              <a:latin typeface="宋体" panose="02010600030101010101" pitchFamily="2" charset="-122"/>
              <a:ea typeface="+mn-ea"/>
              <a:sym typeface="+mn-ea"/>
            </a:endParaRPr>
          </a:p>
          <a:p>
            <a:pPr marR="0" lvl="1"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noProof="0" dirty="0" smtClean="0">
                <a:ln>
                  <a:noFill/>
                </a:ln>
                <a:solidFill>
                  <a:schemeClr val="tx1"/>
                </a:solidFill>
                <a:uLnTx/>
                <a:uFillTx/>
                <a:latin typeface="+mn-lt"/>
                <a:ea typeface="+mn-ea"/>
                <a:sym typeface="+mn-ea"/>
              </a:rPr>
              <a:t>故障处理</a:t>
            </a:r>
            <a:endParaRPr lang="zh-CN" altLang="en-US" sz="1600" noProof="0" dirty="0" smtClean="0">
              <a:ln>
                <a:noFill/>
              </a:ln>
              <a:solidFill>
                <a:schemeClr val="tx1"/>
              </a:solidFill>
              <a:uLnTx/>
              <a:uFillTx/>
              <a:latin typeface="+mn-lt"/>
              <a:ea typeface="+mn-ea"/>
              <a:sym typeface="+mn-ea"/>
            </a:endParaRPr>
          </a:p>
          <a:p>
            <a:pPr marR="0" lvl="1"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noProof="0" dirty="0" smtClean="0">
                <a:ln>
                  <a:noFill/>
                </a:ln>
                <a:solidFill>
                  <a:schemeClr val="tx1"/>
                </a:solidFill>
                <a:uLnTx/>
                <a:uFillTx/>
                <a:latin typeface="+mn-lt"/>
                <a:ea typeface="+mn-ea"/>
                <a:sym typeface="+mn-ea"/>
              </a:rPr>
              <a:t>实时处理</a:t>
            </a:r>
            <a:endParaRPr lang="zh-CN" altLang="en-US" sz="1660" noProof="0" dirty="0" smtClean="0">
              <a:ln>
                <a:noFill/>
              </a:ln>
              <a:uLnTx/>
              <a:uFillTx/>
              <a:latin typeface="+mn-lt"/>
              <a:ea typeface="+mn-ea"/>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latin typeface="宋体" panose="02010600030101010101" pitchFamily="2" charset="-122"/>
              <a:ea typeface="+mn-ea"/>
              <a:cs typeface="+mn-cs"/>
            </a:endParaRPr>
          </a:p>
          <a:p>
            <a:pPr marL="361950" marR="0" lvl="2" indent="-351155" algn="l" defTabSz="914400" rtl="0" eaLnBrk="1" fontAlgn="base" latinLnBrk="0" hangingPunct="1">
              <a:lnSpc>
                <a:spcPct val="150000"/>
              </a:lnSpc>
              <a:spcBef>
                <a:spcPct val="20000"/>
              </a:spcBef>
              <a:spcAft>
                <a:spcPct val="0"/>
              </a:spcAft>
              <a:buClr>
                <a:srgbClr val="CC9900"/>
              </a:buClr>
              <a:buSzPct val="65000"/>
              <a:buFont typeface="Wingdings" panose="05000000000000000000" pitchFamily="2" charset="2"/>
              <a:buNone/>
              <a:defRPr/>
            </a:pPr>
            <a:endParaRPr kumimoji="0" lang="zh-CN" altLang="en-US" sz="1800" b="0" i="0" u="none" strike="noStrike" kern="1200" cap="none" spc="0" normalizeH="0" baseline="0" noProof="1" dirty="0">
              <a:solidFill>
                <a:schemeClr val="tx1"/>
              </a:solidFill>
              <a:latin typeface="+mn-lt"/>
              <a:ea typeface="+mn-ea"/>
              <a:cs typeface="+mn-cs"/>
            </a:endParaRPr>
          </a:p>
        </p:txBody>
      </p:sp>
      <p:graphicFrame>
        <p:nvGraphicFramePr>
          <p:cNvPr id="40965" name="对象 23555"/>
          <p:cNvGraphicFramePr>
            <a:graphicFrameLocks noChangeAspect="1"/>
          </p:cNvGraphicFramePr>
          <p:nvPr>
            <p:custDataLst>
              <p:tags r:id="rId1"/>
            </p:custDataLst>
          </p:nvPr>
        </p:nvGraphicFramePr>
        <p:xfrm>
          <a:off x="4067810" y="3075940"/>
          <a:ext cx="4679315" cy="1748155"/>
        </p:xfrm>
        <a:graphic>
          <a:graphicData uri="http://schemas.openxmlformats.org/presentationml/2006/ole">
            <mc:AlternateContent xmlns:mc="http://schemas.openxmlformats.org/markup-compatibility/2006">
              <mc:Choice xmlns:v="urn:schemas-microsoft-com:vml" Requires="v">
                <p:oleObj spid="_x0000_s3077" name="" r:id="rId2" imgW="6362700" imgH="2162175" progId="PBrush">
                  <p:embed/>
                </p:oleObj>
              </mc:Choice>
              <mc:Fallback>
                <p:oleObj name="" r:id="rId2" imgW="6362700" imgH="2162175" progId="PBrush">
                  <p:embed/>
                  <p:pic>
                    <p:nvPicPr>
                      <p:cNvPr id="0" name="图片 3076"/>
                      <p:cNvPicPr/>
                      <p:nvPr/>
                    </p:nvPicPr>
                    <p:blipFill>
                      <a:blip r:embed="rId3"/>
                      <a:stretch>
                        <a:fillRect/>
                      </a:stretch>
                    </p:blipFill>
                    <p:spPr>
                      <a:xfrm>
                        <a:off x="4067810" y="3075940"/>
                        <a:ext cx="4679315" cy="1748155"/>
                      </a:xfrm>
                      <a:prstGeom prst="rect">
                        <a:avLst/>
                      </a:prstGeom>
                      <a:noFill/>
                      <a:ln w="38100">
                        <a:noFill/>
                        <a:miter/>
                      </a:ln>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7.3.3 监管模式下的异常处理</a:t>
            </a:r>
            <a:endParaRPr lang="zh-CN" altLang="en-US"/>
          </a:p>
        </p:txBody>
      </p:sp>
      <p:sp>
        <p:nvSpPr>
          <p:cNvPr id="9218" name="内容占位符 2"/>
          <p:cNvSpPr>
            <a:spLocks noGrp="1"/>
          </p:cNvSpPr>
          <p:nvPr>
            <p:ph idx="1"/>
          </p:nvPr>
        </p:nvSpPr>
        <p:spPr>
          <a:noFill/>
          <a:ln>
            <a:miter/>
          </a:ln>
        </p:spPr>
        <p:txBody>
          <a:bodyPr wrap="square" lIns="68591" tIns="34295" rIns="68591" bIns="34295" anchor="t">
            <a:noAutofit/>
          </a:bodyPr>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sz="1800" dirty="0">
                <a:cs typeface="微软雅黑" panose="020B0503020204020204" charset="-122"/>
                <a:sym typeface="+mn-ea"/>
              </a:rPr>
              <a:t>S模式处理</a:t>
            </a:r>
            <a:r>
              <a:rPr lang="zh-CN" sz="1800" dirty="0">
                <a:cs typeface="微软雅黑" panose="020B0503020204020204" charset="-122"/>
                <a:sym typeface="+mn-ea"/>
              </a:rPr>
              <a:t>异常</a:t>
            </a:r>
            <a:r>
              <a:rPr sz="1800" dirty="0">
                <a:cs typeface="微软雅黑" panose="020B0503020204020204" charset="-122"/>
                <a:sym typeface="+mn-ea"/>
              </a:rPr>
              <a:t>的行为</a:t>
            </a:r>
            <a:r>
              <a:rPr lang="zh-CN" sz="1800" dirty="0">
                <a:cs typeface="微软雅黑" panose="020B0503020204020204" charset="-122"/>
                <a:sym typeface="+mn-ea"/>
              </a:rPr>
              <a:t>与</a:t>
            </a:r>
            <a:r>
              <a:rPr sz="1800" dirty="0">
                <a:cs typeface="微软雅黑" panose="020B0503020204020204" charset="-122"/>
                <a:sym typeface="+mn-ea"/>
              </a:rPr>
              <a:t>M模式非常相似</a:t>
            </a:r>
            <a:endParaRPr sz="1800" dirty="0">
              <a:solidFill>
                <a:schemeClr val="tx1"/>
              </a:solidFill>
              <a:cs typeface="微软雅黑" panose="020B0503020204020204" charset="-122"/>
              <a:sym typeface="+mn-ea"/>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sz="1800" dirty="0">
                <a:solidFill>
                  <a:schemeClr val="tx1"/>
                </a:solidFill>
                <a:cs typeface="微软雅黑" panose="020B0503020204020204" charset="-122"/>
                <a:sym typeface="+mn-ea"/>
              </a:rPr>
              <a:t>S模式</a:t>
            </a:r>
            <a:r>
              <a:rPr lang="zh-CN" sz="1800" dirty="0">
                <a:solidFill>
                  <a:schemeClr val="tx1"/>
                </a:solidFill>
                <a:cs typeface="微软雅黑" panose="020B0503020204020204" charset="-122"/>
                <a:sym typeface="+mn-ea"/>
              </a:rPr>
              <a:t>涉及的</a:t>
            </a:r>
            <a:r>
              <a:rPr sz="1800" dirty="0">
                <a:solidFill>
                  <a:schemeClr val="tx1"/>
                </a:solidFill>
                <a:cs typeface="微软雅黑" panose="020B0503020204020204" charset="-122"/>
                <a:sym typeface="+mn-ea"/>
              </a:rPr>
              <a:t>异常处理CSR</a:t>
            </a:r>
            <a:r>
              <a:rPr lang="zh-CN" sz="1800" dirty="0">
                <a:solidFill>
                  <a:schemeClr val="tx1"/>
                </a:solidFill>
                <a:cs typeface="微软雅黑" panose="020B0503020204020204" charset="-122"/>
                <a:sym typeface="+mn-ea"/>
              </a:rPr>
              <a:t>包括</a:t>
            </a:r>
            <a:r>
              <a:rPr sz="1800" dirty="0">
                <a:solidFill>
                  <a:schemeClr val="tx1"/>
                </a:solidFill>
                <a:cs typeface="微软雅黑" panose="020B0503020204020204" charset="-122"/>
                <a:sym typeface="+mn-ea"/>
              </a:rPr>
              <a:t>：</a:t>
            </a:r>
            <a:endParaRPr kumimoji="0" sz="1800" b="0" i="0" u="none" strike="noStrike" kern="1200" cap="none" spc="0" normalizeH="0" baseline="0" noProof="1" dirty="0">
              <a:solidFill>
                <a:schemeClr val="tx1"/>
              </a:solidFill>
              <a:cs typeface="微软雅黑" panose="020B0503020204020204" charset="-122"/>
            </a:endParaRPr>
          </a:p>
          <a:p>
            <a:pPr marL="742950" marR="0" lvl="1" indent="-285750" algn="l" defTabSz="914400" rtl="0" eaLnBrk="1" fontAlgn="base" latinLnBrk="0" hangingPunct="1">
              <a:lnSpc>
                <a:spcPct val="100000"/>
              </a:lnSpc>
              <a:spcBef>
                <a:spcPct val="20000"/>
              </a:spcBef>
              <a:spcAft>
                <a:spcPct val="0"/>
              </a:spcAft>
              <a:buClrTx/>
              <a:buSzTx/>
              <a:buFont typeface="Arial" panose="020B0604020202020204" pitchFamily="34" charset="0"/>
              <a:buChar char="•"/>
            </a:pPr>
            <a:r>
              <a:rPr sz="1600" dirty="0">
                <a:solidFill>
                  <a:schemeClr val="tx1"/>
                </a:solidFill>
                <a:cs typeface="微软雅黑" panose="020B0503020204020204" charset="-122"/>
                <a:sym typeface="+mn-ea"/>
              </a:rPr>
              <a:t>sepc</a:t>
            </a:r>
            <a:endParaRPr kumimoji="0" sz="1600" b="0" i="0" u="none" strike="noStrike" kern="1200" cap="none" spc="0" normalizeH="0" baseline="0" noProof="1" dirty="0">
              <a:solidFill>
                <a:schemeClr val="tx1"/>
              </a:solidFill>
              <a:cs typeface="微软雅黑" panose="020B0503020204020204" charset="-122"/>
            </a:endParaRPr>
          </a:p>
          <a:p>
            <a:pPr marL="742950" marR="0" lvl="1" indent="-285750" algn="l" defTabSz="914400" rtl="0" eaLnBrk="1" fontAlgn="base" latinLnBrk="0" hangingPunct="1">
              <a:lnSpc>
                <a:spcPct val="100000"/>
              </a:lnSpc>
              <a:spcBef>
                <a:spcPct val="20000"/>
              </a:spcBef>
              <a:spcAft>
                <a:spcPct val="0"/>
              </a:spcAft>
              <a:buClrTx/>
              <a:buSzTx/>
              <a:buFont typeface="Arial" panose="020B0604020202020204" pitchFamily="34" charset="0"/>
              <a:buChar char="•"/>
            </a:pPr>
            <a:r>
              <a:rPr sz="1600" dirty="0">
                <a:solidFill>
                  <a:schemeClr val="tx1"/>
                </a:solidFill>
                <a:cs typeface="微软雅黑" panose="020B0503020204020204" charset="-122"/>
                <a:sym typeface="+mn-ea"/>
              </a:rPr>
              <a:t>stvec</a:t>
            </a:r>
            <a:endParaRPr kumimoji="0" sz="1600" b="0" i="0" u="none" strike="noStrike" kern="1200" cap="none" spc="0" normalizeH="0" baseline="0" noProof="1" dirty="0">
              <a:solidFill>
                <a:schemeClr val="tx1"/>
              </a:solidFill>
              <a:cs typeface="微软雅黑" panose="020B0503020204020204" charset="-122"/>
            </a:endParaRPr>
          </a:p>
          <a:p>
            <a:pPr marL="742950" marR="0" lvl="1" indent="-285750" algn="l" defTabSz="914400" rtl="0" eaLnBrk="1" fontAlgn="base" latinLnBrk="0" hangingPunct="1">
              <a:lnSpc>
                <a:spcPct val="100000"/>
              </a:lnSpc>
              <a:spcBef>
                <a:spcPct val="20000"/>
              </a:spcBef>
              <a:spcAft>
                <a:spcPct val="0"/>
              </a:spcAft>
              <a:buClrTx/>
              <a:buSzTx/>
              <a:buFont typeface="Arial" panose="020B0604020202020204" pitchFamily="34" charset="0"/>
              <a:buChar char="•"/>
            </a:pPr>
            <a:r>
              <a:rPr sz="1600" dirty="0">
                <a:solidFill>
                  <a:schemeClr val="tx1"/>
                </a:solidFill>
                <a:cs typeface="微软雅黑" panose="020B0503020204020204" charset="-122"/>
                <a:sym typeface="+mn-ea"/>
              </a:rPr>
              <a:t>scause</a:t>
            </a:r>
            <a:endParaRPr kumimoji="0" sz="1600" b="0" i="0" u="none" strike="noStrike" kern="1200" cap="none" spc="0" normalizeH="0" baseline="0" noProof="1" dirty="0">
              <a:solidFill>
                <a:schemeClr val="tx1"/>
              </a:solidFill>
              <a:cs typeface="微软雅黑" panose="020B0503020204020204" charset="-122"/>
            </a:endParaRPr>
          </a:p>
          <a:p>
            <a:pPr marL="742950" marR="0" lvl="1" indent="-285750" algn="l" defTabSz="914400" rtl="0" eaLnBrk="1" fontAlgn="base" latinLnBrk="0" hangingPunct="1">
              <a:lnSpc>
                <a:spcPct val="100000"/>
              </a:lnSpc>
              <a:spcBef>
                <a:spcPct val="20000"/>
              </a:spcBef>
              <a:spcAft>
                <a:spcPct val="0"/>
              </a:spcAft>
              <a:buClrTx/>
              <a:buSzTx/>
              <a:buFont typeface="Arial" panose="020B0604020202020204" pitchFamily="34" charset="0"/>
              <a:buChar char="•"/>
            </a:pPr>
            <a:r>
              <a:rPr lang="en-US" sz="1600" dirty="0">
                <a:solidFill>
                  <a:schemeClr val="tx1"/>
                </a:solidFill>
                <a:cs typeface="微软雅黑" panose="020B0503020204020204" charset="-122"/>
                <a:sym typeface="+mn-ea"/>
              </a:rPr>
              <a:t>sie</a:t>
            </a:r>
            <a:endParaRPr kumimoji="0" sz="1600" b="0" i="0" u="none" strike="noStrike" kern="1200" cap="none" spc="0" normalizeH="0" baseline="0" noProof="1" dirty="0">
              <a:solidFill>
                <a:schemeClr val="tx1"/>
              </a:solidFill>
              <a:cs typeface="微软雅黑" panose="020B0503020204020204" charset="-122"/>
            </a:endParaRPr>
          </a:p>
          <a:p>
            <a:pPr marL="742950" marR="0" lvl="1" indent="-285750" algn="l" defTabSz="914400" rtl="0" eaLnBrk="1" fontAlgn="base" latinLnBrk="0" hangingPunct="1">
              <a:lnSpc>
                <a:spcPct val="100000"/>
              </a:lnSpc>
              <a:spcBef>
                <a:spcPct val="20000"/>
              </a:spcBef>
              <a:spcAft>
                <a:spcPct val="0"/>
              </a:spcAft>
              <a:buClrTx/>
              <a:buSzTx/>
              <a:buFont typeface="Arial" panose="020B0604020202020204" pitchFamily="34" charset="0"/>
              <a:buChar char="•"/>
            </a:pPr>
            <a:r>
              <a:rPr lang="en-US" sz="1600" dirty="0">
                <a:solidFill>
                  <a:schemeClr val="tx1"/>
                </a:solidFill>
                <a:cs typeface="微软雅黑" panose="020B0503020204020204" charset="-122"/>
                <a:sym typeface="+mn-ea"/>
              </a:rPr>
              <a:t>sip</a:t>
            </a:r>
            <a:endParaRPr kumimoji="0" sz="1600" b="0" i="0" u="none" strike="noStrike" kern="1200" cap="none" spc="0" normalizeH="0" baseline="0" noProof="1" dirty="0">
              <a:solidFill>
                <a:schemeClr val="tx1"/>
              </a:solidFill>
              <a:cs typeface="微软雅黑" panose="020B0503020204020204" charset="-122"/>
            </a:endParaRPr>
          </a:p>
          <a:p>
            <a:pPr marL="742950" marR="0" lvl="1" indent="-285750" algn="l" defTabSz="914400" rtl="0" eaLnBrk="1" fontAlgn="base" latinLnBrk="0" hangingPunct="1">
              <a:lnSpc>
                <a:spcPct val="100000"/>
              </a:lnSpc>
              <a:spcBef>
                <a:spcPct val="20000"/>
              </a:spcBef>
              <a:spcAft>
                <a:spcPct val="0"/>
              </a:spcAft>
              <a:buClrTx/>
              <a:buSzTx/>
              <a:buFont typeface="Arial" panose="020B0604020202020204" pitchFamily="34" charset="0"/>
              <a:buChar char="•"/>
            </a:pPr>
            <a:r>
              <a:rPr sz="1600" dirty="0">
                <a:solidFill>
                  <a:schemeClr val="tx1"/>
                </a:solidFill>
                <a:cs typeface="微软雅黑" panose="020B0503020204020204" charset="-122"/>
                <a:sym typeface="+mn-ea"/>
              </a:rPr>
              <a:t>sscratch</a:t>
            </a:r>
            <a:endParaRPr kumimoji="0" sz="1600" b="0" i="0" u="none" strike="noStrike" kern="1200" cap="none" spc="0" normalizeH="0" baseline="0" noProof="1" dirty="0">
              <a:solidFill>
                <a:schemeClr val="tx1"/>
              </a:solidFill>
              <a:cs typeface="微软雅黑" panose="020B0503020204020204" charset="-122"/>
            </a:endParaRPr>
          </a:p>
          <a:p>
            <a:pPr marL="742950" marR="0" lvl="1" indent="-285750" algn="l" defTabSz="914400" rtl="0" eaLnBrk="1" fontAlgn="base" latinLnBrk="0" hangingPunct="1">
              <a:lnSpc>
                <a:spcPct val="100000"/>
              </a:lnSpc>
              <a:spcBef>
                <a:spcPct val="20000"/>
              </a:spcBef>
              <a:spcAft>
                <a:spcPct val="0"/>
              </a:spcAft>
              <a:buClrTx/>
              <a:buSzTx/>
              <a:buFont typeface="Arial" panose="020B0604020202020204" pitchFamily="34" charset="0"/>
              <a:buChar char="•"/>
            </a:pPr>
            <a:r>
              <a:rPr sz="1600" dirty="0">
                <a:solidFill>
                  <a:schemeClr val="tx1"/>
                </a:solidFill>
                <a:cs typeface="微软雅黑" panose="020B0503020204020204" charset="-122"/>
                <a:sym typeface="+mn-ea"/>
              </a:rPr>
              <a:t>stval</a:t>
            </a:r>
            <a:endParaRPr kumimoji="0" sz="1600" b="0" i="0" u="none" strike="noStrike" kern="1200" cap="none" spc="0" normalizeH="0" baseline="0" noProof="1" dirty="0">
              <a:solidFill>
                <a:schemeClr val="tx1"/>
              </a:solidFill>
              <a:cs typeface="微软雅黑" panose="020B0503020204020204" charset="-122"/>
            </a:endParaRPr>
          </a:p>
          <a:p>
            <a:pPr marL="742950" marR="0" lvl="1" indent="-285750" algn="l" defTabSz="914400" rtl="0" eaLnBrk="1" fontAlgn="base" latinLnBrk="0" hangingPunct="1">
              <a:lnSpc>
                <a:spcPct val="100000"/>
              </a:lnSpc>
              <a:spcBef>
                <a:spcPct val="20000"/>
              </a:spcBef>
              <a:spcAft>
                <a:spcPct val="0"/>
              </a:spcAft>
              <a:buClrTx/>
              <a:buSzTx/>
              <a:buFont typeface="Arial" panose="020B0604020202020204" pitchFamily="34" charset="0"/>
              <a:buChar char="•"/>
            </a:pPr>
            <a:r>
              <a:rPr sz="1600" dirty="0">
                <a:solidFill>
                  <a:schemeClr val="tx1"/>
                </a:solidFill>
                <a:cs typeface="微软雅黑" panose="020B0503020204020204" charset="-122"/>
                <a:sym typeface="+mn-ea"/>
              </a:rPr>
              <a:t>sstatus</a:t>
            </a:r>
            <a:endParaRPr kumimoji="0" sz="1600" b="0" i="0" u="none" strike="noStrike" kern="1200" cap="none" spc="0" normalizeH="0" baseline="0" noProof="1" dirty="0">
              <a:solidFill>
                <a:schemeClr val="tx1"/>
              </a:solidFill>
              <a:cs typeface="微软雅黑" panose="020B0503020204020204" charset="-122"/>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sz="1800" dirty="0">
                <a:solidFill>
                  <a:schemeClr val="tx1"/>
                </a:solidFill>
                <a:cs typeface="微软雅黑" panose="020B0503020204020204" charset="-122"/>
                <a:sym typeface="+mn-ea"/>
              </a:rPr>
              <a:t>它们执行与</a:t>
            </a:r>
            <a:r>
              <a:rPr lang="zh-CN" sz="1800" dirty="0">
                <a:solidFill>
                  <a:schemeClr val="tx1"/>
                </a:solidFill>
                <a:cs typeface="微软雅黑" panose="020B0503020204020204" charset="-122"/>
                <a:sym typeface="+mn-ea"/>
              </a:rPr>
              <a:t>上面描述的</a:t>
            </a:r>
            <a:r>
              <a:rPr sz="1800" dirty="0">
                <a:solidFill>
                  <a:schemeClr val="tx1"/>
                </a:solidFill>
                <a:cs typeface="微软雅黑" panose="020B0503020204020204" charset="-122"/>
                <a:sym typeface="+mn-ea"/>
              </a:rPr>
              <a:t>M模式CSR相同的功能</a:t>
            </a:r>
            <a:endParaRPr lang="zh-CN" altLang="en-US" sz="1800" noProof="0" dirty="0" smtClean="0">
              <a:ln>
                <a:noFill/>
              </a:ln>
              <a:solidFill>
                <a:schemeClr val="tx1"/>
              </a:solidFill>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0" dirty="0" smtClean="0">
              <a:ln>
                <a:noFill/>
              </a:ln>
              <a:solidFill>
                <a:schemeClr val="tx1"/>
              </a:solidFill>
              <a:uLnTx/>
              <a:uFillTx/>
              <a:cs typeface="微软雅黑" panose="020B0503020204020204" charset="-122"/>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7.3.3 监管模式下的异常处理</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sz="1800" dirty="0">
                <a:cs typeface="微软雅黑" panose="020B0503020204020204" charset="-122"/>
                <a:sym typeface="+mn-ea"/>
              </a:rPr>
              <a:t>发生所有异常（不论在什么权限模式下）的时候，控制权都会被移交到M模式的异常处理程序。</a:t>
            </a:r>
            <a:endParaRPr kumimoji="0" sz="1800" b="0" i="0" u="none" strike="noStrike" kern="1200" cap="none" spc="0" normalizeH="0" baseline="0" noProof="1" dirty="0">
              <a:solidFill>
                <a:schemeClr val="tx1"/>
              </a:solidFill>
              <a:cs typeface="微软雅黑" panose="020B0503020204020204" charset="-122"/>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sz="1800" dirty="0">
                <a:cs typeface="微软雅黑" panose="020B0503020204020204" charset="-122"/>
                <a:sym typeface="+mn-ea"/>
              </a:rPr>
              <a:t>但是Unix系统中的大多数</a:t>
            </a:r>
            <a:r>
              <a:rPr lang="zh-CN" sz="1800" dirty="0">
                <a:cs typeface="微软雅黑" panose="020B0503020204020204" charset="-122"/>
                <a:sym typeface="+mn-ea"/>
              </a:rPr>
              <a:t>异常</a:t>
            </a:r>
            <a:r>
              <a:rPr sz="1800" dirty="0">
                <a:cs typeface="微软雅黑" panose="020B0503020204020204" charset="-122"/>
                <a:sym typeface="+mn-ea"/>
              </a:rPr>
              <a:t>都应该进行S模式下的</a:t>
            </a:r>
            <a:r>
              <a:rPr sz="1800" b="1" dirty="0">
                <a:solidFill>
                  <a:srgbClr val="FF0000"/>
                </a:solidFill>
                <a:cs typeface="微软雅黑" panose="020B0503020204020204" charset="-122"/>
                <a:sym typeface="+mn-ea"/>
              </a:rPr>
              <a:t>系统调用</a:t>
            </a:r>
            <a:r>
              <a:rPr sz="1800" dirty="0">
                <a:cs typeface="微软雅黑" panose="020B0503020204020204" charset="-122"/>
                <a:sym typeface="+mn-ea"/>
              </a:rPr>
              <a:t>。</a:t>
            </a:r>
            <a:endParaRPr kumimoji="0" sz="1800" b="0" i="0" u="none" strike="noStrike" kern="1200" cap="none" spc="0" normalizeH="0" baseline="0" noProof="1" dirty="0">
              <a:solidFill>
                <a:schemeClr val="tx1"/>
              </a:solidFill>
              <a:cs typeface="微软雅黑" panose="020B0503020204020204" charset="-122"/>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sz="1800" dirty="0">
                <a:cs typeface="微软雅黑" panose="020B0503020204020204" charset="-122"/>
                <a:sym typeface="+mn-ea"/>
              </a:rPr>
              <a:t>M模式的异常处理程序可以将异常重新导向S模式，但这些额外的操作会减慢大多数异常的处理速度。</a:t>
            </a:r>
            <a:endParaRPr kumimoji="0" sz="1800" b="0" i="0" u="none" strike="noStrike" kern="1200" cap="none" spc="0" normalizeH="0" baseline="0" noProof="1" dirty="0">
              <a:solidFill>
                <a:schemeClr val="tx1"/>
              </a:solidFill>
              <a:cs typeface="微软雅黑" panose="020B0503020204020204" charset="-122"/>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sz="1800" dirty="0">
                <a:cs typeface="微软雅黑" panose="020B0503020204020204" charset="-122"/>
                <a:sym typeface="+mn-ea"/>
              </a:rPr>
              <a:t>因此，RISC-V提供了一种</a:t>
            </a:r>
            <a:r>
              <a:rPr sz="1800" b="1" dirty="0">
                <a:cs typeface="微软雅黑" panose="020B0503020204020204" charset="-122"/>
                <a:sym typeface="+mn-ea"/>
              </a:rPr>
              <a:t>异常委托</a:t>
            </a:r>
            <a:r>
              <a:rPr sz="1800" dirty="0">
                <a:cs typeface="微软雅黑" panose="020B0503020204020204" charset="-122"/>
                <a:sym typeface="+mn-ea"/>
              </a:rPr>
              <a:t>机制。通过该机制可以选择性地将</a:t>
            </a:r>
            <a:r>
              <a:rPr sz="1800" b="1" dirty="0">
                <a:solidFill>
                  <a:srgbClr val="FF0000"/>
                </a:solidFill>
                <a:cs typeface="微软雅黑" panose="020B0503020204020204" charset="-122"/>
                <a:sym typeface="+mn-ea"/>
              </a:rPr>
              <a:t>中断</a:t>
            </a:r>
            <a:r>
              <a:rPr sz="1800" dirty="0">
                <a:cs typeface="微软雅黑" panose="020B0503020204020204" charset="-122"/>
                <a:sym typeface="+mn-ea"/>
              </a:rPr>
              <a:t>和</a:t>
            </a:r>
            <a:r>
              <a:rPr sz="1800" b="1" dirty="0">
                <a:solidFill>
                  <a:srgbClr val="FF0000"/>
                </a:solidFill>
                <a:cs typeface="微软雅黑" panose="020B0503020204020204" charset="-122"/>
                <a:sym typeface="+mn-ea"/>
              </a:rPr>
              <a:t>同步异常</a:t>
            </a:r>
            <a:r>
              <a:rPr sz="1800" dirty="0">
                <a:cs typeface="微软雅黑" panose="020B0503020204020204" charset="-122"/>
                <a:sym typeface="+mn-ea"/>
              </a:rPr>
              <a:t>交给S模式处理，而完全绕过M模式</a:t>
            </a:r>
            <a:r>
              <a:rPr lang="zh-CN" altLang="en-US" sz="1800" noProof="0" dirty="0" smtClean="0">
                <a:ln>
                  <a:noFill/>
                </a:ln>
                <a:uLnTx/>
                <a:uFillTx/>
                <a:cs typeface="微软雅黑" panose="020B0503020204020204" charset="-122"/>
                <a:sym typeface="+mn-ea"/>
              </a:rPr>
              <a:t>。</a:t>
            </a:r>
            <a:endParaRPr lang="zh-CN" altLang="en-US" sz="1800" noProof="0" dirty="0" smtClean="0">
              <a:ln>
                <a:noFill/>
              </a:ln>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lang="zh-CN" altLang="en-US" sz="1800" noProof="0" dirty="0" smtClean="0">
              <a:ln>
                <a:noFill/>
              </a:ln>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cs typeface="微软雅黑" panose="020B050302020402020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7.3.3 监管模式下的异常处理</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sz="1800" dirty="0">
                <a:cs typeface="微软雅黑" panose="020B0503020204020204" charset="-122"/>
                <a:sym typeface="+mn-ea"/>
              </a:rPr>
              <a:t>CSR</a:t>
            </a:r>
            <a:r>
              <a:rPr lang="zh-CN" sz="1800" dirty="0">
                <a:cs typeface="微软雅黑" panose="020B0503020204020204" charset="-122"/>
                <a:sym typeface="+mn-ea"/>
              </a:rPr>
              <a:t>中的</a:t>
            </a:r>
            <a:r>
              <a:rPr sz="1800" dirty="0">
                <a:cs typeface="微软雅黑" panose="020B0503020204020204" charset="-122"/>
                <a:sym typeface="+mn-ea"/>
              </a:rPr>
              <a:t>机器中断委托</a:t>
            </a:r>
            <a:r>
              <a:rPr lang="zh-CN" sz="1800" dirty="0">
                <a:cs typeface="微软雅黑" panose="020B0503020204020204" charset="-122"/>
                <a:sym typeface="+mn-ea"/>
              </a:rPr>
              <a:t>寄存器</a:t>
            </a:r>
            <a:r>
              <a:rPr sz="1800" dirty="0">
                <a:cs typeface="微软雅黑" panose="020B0503020204020204" charset="-122"/>
                <a:sym typeface="+mn-ea"/>
              </a:rPr>
              <a:t>mideleg（Machine Interrupt Delegation）</a:t>
            </a:r>
            <a:r>
              <a:rPr lang="zh-CN" sz="1800" dirty="0">
                <a:cs typeface="微软雅黑" panose="020B0503020204020204" charset="-122"/>
                <a:sym typeface="+mn-ea"/>
              </a:rPr>
              <a:t>可以</a:t>
            </a:r>
            <a:r>
              <a:rPr sz="1800" dirty="0">
                <a:cs typeface="微软雅黑" panose="020B0503020204020204" charset="-122"/>
                <a:sym typeface="+mn-ea"/>
              </a:rPr>
              <a:t>控制将哪些中断委托给S模式。</a:t>
            </a:r>
            <a:endParaRPr kumimoji="0" sz="1800" b="0" i="0" u="none" strike="noStrike" kern="1200" cap="none" spc="0" normalizeH="0" baseline="0" noProof="1" dirty="0">
              <a:solidFill>
                <a:schemeClr val="tx1"/>
              </a:solidFill>
              <a:cs typeface="微软雅黑" panose="020B0503020204020204" charset="-122"/>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sz="1800" dirty="0">
                <a:cs typeface="微软雅黑" panose="020B0503020204020204" charset="-122"/>
                <a:sym typeface="+mn-ea"/>
              </a:rPr>
              <a:t>M模式还可以通过medeleg</a:t>
            </a:r>
            <a:r>
              <a:rPr lang="zh-CN" sz="1800" dirty="0">
                <a:cs typeface="微软雅黑" panose="020B0503020204020204" charset="-122"/>
                <a:sym typeface="+mn-ea"/>
              </a:rPr>
              <a:t>寄存器</a:t>
            </a:r>
            <a:r>
              <a:rPr sz="1800" dirty="0">
                <a:cs typeface="微软雅黑" panose="020B0503020204020204" charset="-122"/>
                <a:sym typeface="+mn-ea"/>
              </a:rPr>
              <a:t>将同步异常委托给S模式。</a:t>
            </a:r>
            <a:endParaRPr kumimoji="0" sz="1800" b="0" i="0" u="none" strike="noStrike" kern="1200" cap="none" spc="0" normalizeH="0" baseline="0" noProof="1" dirty="0">
              <a:solidFill>
                <a:schemeClr val="tx1"/>
              </a:solidFill>
              <a:cs typeface="微软雅黑" panose="020B0503020204020204" charset="-122"/>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sz="1800" dirty="0">
                <a:cs typeface="微软雅黑" panose="020B0503020204020204" charset="-122"/>
                <a:sym typeface="+mn-ea"/>
              </a:rPr>
              <a:t>与mip和mie一样，mideleg</a:t>
            </a:r>
            <a:r>
              <a:rPr lang="zh-CN" sz="1800" dirty="0">
                <a:cs typeface="微软雅黑" panose="020B0503020204020204" charset="-122"/>
                <a:sym typeface="+mn-ea"/>
              </a:rPr>
              <a:t>和</a:t>
            </a:r>
            <a:r>
              <a:rPr sz="1800" dirty="0">
                <a:cs typeface="微软雅黑" panose="020B0503020204020204" charset="-122"/>
                <a:sym typeface="+mn-ea"/>
              </a:rPr>
              <a:t>medeleg</a:t>
            </a:r>
            <a:r>
              <a:rPr sz="1800" dirty="0">
                <a:cs typeface="微软雅黑" panose="020B0503020204020204" charset="-122"/>
                <a:sym typeface="+mn-ea"/>
              </a:rPr>
              <a:t>中的每个位对应于</a:t>
            </a:r>
            <a:r>
              <a:rPr lang="zh-CN" sz="1800" dirty="0">
                <a:cs typeface="微软雅黑" panose="020B0503020204020204" charset="-122"/>
                <a:sym typeface="+mn-ea"/>
              </a:rPr>
              <a:t>相应的中断或同步</a:t>
            </a:r>
            <a:r>
              <a:rPr sz="1800" dirty="0">
                <a:cs typeface="微软雅黑" panose="020B0503020204020204" charset="-122"/>
                <a:sym typeface="+mn-ea"/>
              </a:rPr>
              <a:t>异常</a:t>
            </a:r>
            <a:r>
              <a:rPr lang="zh-CN" sz="1800" dirty="0">
                <a:cs typeface="微软雅黑" panose="020B0503020204020204" charset="-122"/>
                <a:sym typeface="+mn-ea"/>
              </a:rPr>
              <a:t>编码。</a:t>
            </a:r>
            <a:endParaRPr kumimoji="0" lang="zh-CN" sz="1800" b="0" i="0" u="none" strike="noStrike" kern="1200" cap="none" spc="0" normalizeH="0" baseline="0" noProof="1" dirty="0">
              <a:solidFill>
                <a:schemeClr val="tx1"/>
              </a:solidFill>
              <a:cs typeface="微软雅黑" panose="020B0503020204020204" charset="-122"/>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sz="1800" b="1" dirty="0">
                <a:cs typeface="微软雅黑" panose="020B0503020204020204" charset="-122"/>
                <a:sym typeface="+mn-ea"/>
              </a:rPr>
              <a:t>例如</a:t>
            </a:r>
            <a:r>
              <a:rPr lang="zh-CN" sz="1800" b="1" dirty="0">
                <a:cs typeface="微软雅黑" panose="020B0503020204020204" charset="-122"/>
                <a:sym typeface="+mn-ea"/>
              </a:rPr>
              <a:t>：</a:t>
            </a:r>
            <a:r>
              <a:rPr sz="1800" dirty="0">
                <a:cs typeface="微软雅黑" panose="020B0503020204020204" charset="-122"/>
                <a:sym typeface="+mn-ea"/>
              </a:rPr>
              <a:t>mideleg[5]对应于S模式的</a:t>
            </a:r>
            <a:r>
              <a:rPr lang="zh-CN" sz="1800" dirty="0">
                <a:cs typeface="微软雅黑" panose="020B0503020204020204" charset="-122"/>
                <a:sym typeface="+mn-ea"/>
              </a:rPr>
              <a:t>定时</a:t>
            </a:r>
            <a:r>
              <a:rPr sz="1800" dirty="0">
                <a:cs typeface="微软雅黑" panose="020B0503020204020204" charset="-122"/>
                <a:sym typeface="+mn-ea"/>
              </a:rPr>
              <a:t>中断，如果把它置位，S模</a:t>
            </a:r>
            <a:r>
              <a:rPr lang="zh-CN" sz="1800" dirty="0">
                <a:cs typeface="微软雅黑" panose="020B0503020204020204" charset="-122"/>
                <a:sym typeface="+mn-ea"/>
              </a:rPr>
              <a:t>式</a:t>
            </a:r>
            <a:r>
              <a:rPr sz="1800" dirty="0">
                <a:cs typeface="微软雅黑" panose="020B0503020204020204" charset="-122"/>
                <a:sym typeface="+mn-ea"/>
              </a:rPr>
              <a:t>的</a:t>
            </a:r>
            <a:r>
              <a:rPr lang="zh-CN" sz="1800" dirty="0">
                <a:cs typeface="微软雅黑" panose="020B0503020204020204" charset="-122"/>
                <a:sym typeface="+mn-ea"/>
              </a:rPr>
              <a:t>定时</a:t>
            </a:r>
            <a:r>
              <a:rPr sz="1800" dirty="0">
                <a:cs typeface="微软雅黑" panose="020B0503020204020204" charset="-122"/>
                <a:sym typeface="+mn-ea"/>
              </a:rPr>
              <a:t>中断将会移交</a:t>
            </a:r>
            <a:r>
              <a:rPr lang="zh-CN" sz="1800" dirty="0">
                <a:cs typeface="微软雅黑" panose="020B0503020204020204" charset="-122"/>
                <a:sym typeface="+mn-ea"/>
              </a:rPr>
              <a:t>给</a:t>
            </a:r>
            <a:r>
              <a:rPr sz="1800" dirty="0">
                <a:cs typeface="微软雅黑" panose="020B0503020204020204" charset="-122"/>
                <a:sym typeface="+mn-ea"/>
              </a:rPr>
              <a:t>S模式的异常处理程序，而不是M模式的异常处理程序</a:t>
            </a:r>
            <a:r>
              <a:rPr lang="zh-CN" sz="1800" dirty="0">
                <a:cs typeface="微软雅黑" panose="020B0503020204020204" charset="-122"/>
                <a:sym typeface="+mn-ea"/>
              </a:rPr>
              <a:t>；同样置上medeleg[15]便会把store page fault委托给S模式</a:t>
            </a:r>
            <a:r>
              <a:rPr lang="zh-CN" altLang="en-US" sz="1800" noProof="0" dirty="0" smtClean="0">
                <a:ln>
                  <a:noFill/>
                </a:ln>
                <a:uLnTx/>
                <a:uFillTx/>
                <a:cs typeface="微软雅黑" panose="020B0503020204020204" charset="-122"/>
                <a:sym typeface="+mn-ea"/>
              </a:rPr>
              <a:t>。</a:t>
            </a:r>
            <a:endParaRPr lang="zh-CN" altLang="en-US" sz="1800" noProof="0" dirty="0" smtClean="0">
              <a:ln>
                <a:noFill/>
              </a:ln>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cs typeface="微软雅黑" panose="020B050302020402020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7.3.</a:t>
            </a:r>
            <a:r>
              <a:rPr lang="en-US" altLang="zh-CN">
                <a:sym typeface="+mn-ea"/>
              </a:rPr>
              <a:t>4</a:t>
            </a:r>
            <a:r>
              <a:rPr lang="zh-CN" altLang="en-US">
                <a:sym typeface="+mn-ea"/>
              </a:rPr>
              <a:t> 中断处理机制的实现</a:t>
            </a:r>
            <a:endParaRPr lang="zh-CN" altLang="en-US"/>
          </a:p>
        </p:txBody>
      </p:sp>
      <p:sp>
        <p:nvSpPr>
          <p:cNvPr id="9218" name="内容占位符 2"/>
          <p:cNvSpPr>
            <a:spLocks noGrp="1"/>
          </p:cNvSpPr>
          <p:nvPr>
            <p:ph idx="1"/>
          </p:nvPr>
        </p:nvSpPr>
        <p:spPr>
          <a:xfrm>
            <a:off x="365867" y="635318"/>
            <a:ext cx="8531222" cy="4227768"/>
          </a:xfrm>
          <a:noFill/>
          <a:ln>
            <a:miter/>
          </a:ln>
        </p:spPr>
        <p:txBody>
          <a:bodyPr wrap="square" lIns="68591" tIns="34295" rIns="68591" bIns="34295" anchor="t">
            <a:normAutofit/>
          </a:bodyPr>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sz="1800" dirty="0">
                <a:cs typeface="微软雅黑" panose="020B0503020204020204" charset="-122"/>
                <a:sym typeface="+mn-ea"/>
              </a:rPr>
              <a:t>在RISC</a:t>
            </a:r>
            <a:r>
              <a:rPr lang="en-US" altLang="zh-CN" sz="1800" dirty="0">
                <a:cs typeface="微软雅黑" panose="020B0503020204020204" charset="-122"/>
                <a:sym typeface="+mn-ea"/>
              </a:rPr>
              <a:t>-</a:t>
            </a:r>
            <a:r>
              <a:rPr lang="zh-CN" sz="1800" dirty="0">
                <a:cs typeface="微软雅黑" panose="020B0503020204020204" charset="-122"/>
                <a:sym typeface="+mn-ea"/>
              </a:rPr>
              <a:t>V体系架构中，一般来说，</a:t>
            </a:r>
            <a:r>
              <a:rPr lang="zh-CN" sz="1800" b="1" dirty="0">
                <a:cs typeface="微软雅黑" panose="020B0503020204020204" charset="-122"/>
                <a:sym typeface="+mn-ea"/>
              </a:rPr>
              <a:t>软件</a:t>
            </a:r>
            <a:r>
              <a:rPr lang="zh-CN" sz="1800" dirty="0">
                <a:cs typeface="微软雅黑" panose="020B0503020204020204" charset="-122"/>
                <a:sym typeface="+mn-ea"/>
              </a:rPr>
              <a:t>（</a:t>
            </a:r>
            <a:r>
              <a:rPr lang="zh-CN" sz="1800" dirty="0">
                <a:cs typeface="微软雅黑" panose="020B0503020204020204" charset="-122"/>
                <a:sym typeface="+mn-ea"/>
              </a:rPr>
              <a:t>software</a:t>
            </a:r>
            <a:r>
              <a:rPr lang="zh-CN" sz="1800" dirty="0">
                <a:cs typeface="微软雅黑" panose="020B0503020204020204" charset="-122"/>
                <a:sym typeface="+mn-ea"/>
              </a:rPr>
              <a:t>）和</a:t>
            </a:r>
            <a:r>
              <a:rPr lang="zh-CN" sz="1800" b="1" dirty="0">
                <a:cs typeface="微软雅黑" panose="020B0503020204020204" charset="-122"/>
                <a:sym typeface="+mn-ea"/>
              </a:rPr>
              <a:t>定时</a:t>
            </a:r>
            <a:r>
              <a:rPr lang="zh-CN" sz="1800" dirty="0">
                <a:cs typeface="微软雅黑" panose="020B0503020204020204" charset="-122"/>
                <a:sym typeface="+mn-ea"/>
              </a:rPr>
              <a:t>（</a:t>
            </a:r>
            <a:r>
              <a:rPr lang="zh-CN" sz="1800" dirty="0">
                <a:cs typeface="微软雅黑" panose="020B0503020204020204" charset="-122"/>
                <a:sym typeface="+mn-ea"/>
              </a:rPr>
              <a:t>timer</a:t>
            </a:r>
            <a:r>
              <a:rPr lang="zh-CN" sz="1800" dirty="0">
                <a:cs typeface="微软雅黑" panose="020B0503020204020204" charset="-122"/>
                <a:sym typeface="+mn-ea"/>
              </a:rPr>
              <a:t>）中断是通过</a:t>
            </a:r>
            <a:r>
              <a:rPr lang="en-US" altLang="zh-CN" sz="1800" b="1" dirty="0">
                <a:solidFill>
                  <a:srgbClr val="FF0000"/>
                </a:solidFill>
                <a:cs typeface="微软雅黑" panose="020B0503020204020204" charset="-122"/>
                <a:sym typeface="+mn-ea"/>
              </a:rPr>
              <a:t>CLINT</a:t>
            </a:r>
            <a:r>
              <a:rPr lang="zh-CN" sz="1800" dirty="0">
                <a:cs typeface="微软雅黑" panose="020B0503020204020204" charset="-122"/>
                <a:sym typeface="+mn-ea"/>
              </a:rPr>
              <a:t>（</a:t>
            </a:r>
            <a:r>
              <a:rPr lang="en-US" altLang="zh-CN" sz="1800" dirty="0">
                <a:cs typeface="微软雅黑" panose="020B0503020204020204" charset="-122"/>
                <a:sym typeface="+mn-ea"/>
              </a:rPr>
              <a:t>Core Local Interrupt</a:t>
            </a:r>
            <a:r>
              <a:rPr lang="zh-CN" altLang="en-US" sz="1800" dirty="0">
                <a:cs typeface="微软雅黑" panose="020B0503020204020204" charset="-122"/>
                <a:sym typeface="+mn-ea"/>
              </a:rPr>
              <a:t>）处理，</a:t>
            </a:r>
            <a:r>
              <a:rPr lang="zh-CN" sz="1800" dirty="0">
                <a:cs typeface="微软雅黑" panose="020B0503020204020204" charset="-122"/>
                <a:sym typeface="+mn-ea"/>
              </a:rPr>
              <a:t>而外部</a:t>
            </a:r>
            <a:r>
              <a:rPr lang="zh-CN" sz="1800" b="1" dirty="0">
                <a:cs typeface="微软雅黑" panose="020B0503020204020204" charset="-122"/>
                <a:sym typeface="+mn-ea"/>
              </a:rPr>
              <a:t>中断</a:t>
            </a:r>
            <a:r>
              <a:rPr lang="zh-CN" sz="1800" dirty="0">
                <a:cs typeface="微软雅黑" panose="020B0503020204020204" charset="-122"/>
                <a:sym typeface="+mn-ea"/>
              </a:rPr>
              <a:t>通过</a:t>
            </a:r>
            <a:r>
              <a:rPr lang="en-US" altLang="zh-CN" sz="1800" b="1" dirty="0">
                <a:solidFill>
                  <a:srgbClr val="FF0000"/>
                </a:solidFill>
                <a:cs typeface="微软雅黑" panose="020B0503020204020204" charset="-122"/>
                <a:sym typeface="+mn-ea"/>
              </a:rPr>
              <a:t>PLIC</a:t>
            </a:r>
            <a:r>
              <a:rPr lang="zh-CN" altLang="en-US" sz="1800" dirty="0">
                <a:cs typeface="微软雅黑" panose="020B0503020204020204" charset="-122"/>
                <a:sym typeface="+mn-ea"/>
              </a:rPr>
              <a:t>（</a:t>
            </a:r>
            <a:r>
              <a:rPr lang="en-US" altLang="zh-CN" sz="1800" dirty="0">
                <a:cs typeface="微软雅黑" panose="020B0503020204020204" charset="-122"/>
                <a:sym typeface="+mn-ea"/>
              </a:rPr>
              <a:t>Platform-Level Interrupt Controller</a:t>
            </a:r>
            <a:r>
              <a:rPr lang="zh-CN" altLang="en-US" sz="1800" dirty="0">
                <a:cs typeface="微软雅黑" panose="020B0503020204020204" charset="-122"/>
                <a:sym typeface="+mn-ea"/>
              </a:rPr>
              <a:t>）</a:t>
            </a:r>
            <a:r>
              <a:rPr lang="zh-CN" sz="1800" dirty="0">
                <a:cs typeface="微软雅黑" panose="020B0503020204020204" charset="-122"/>
                <a:sym typeface="+mn-ea"/>
              </a:rPr>
              <a:t>处理</a:t>
            </a:r>
            <a:r>
              <a:rPr lang="zh-CN" altLang="en-US" sz="1800" noProof="0" dirty="0" smtClean="0">
                <a:ln>
                  <a:noFill/>
                </a:ln>
                <a:uLnTx/>
                <a:uFillTx/>
                <a:cs typeface="微软雅黑" panose="020B0503020204020204" charset="-122"/>
                <a:sym typeface="+mn-ea"/>
              </a:rPr>
              <a:t>。</a:t>
            </a:r>
            <a:endParaRPr lang="zh-CN" altLang="en-US" sz="1800" noProof="0" dirty="0" smtClean="0">
              <a:ln>
                <a:noFill/>
              </a:ln>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lang="zh-CN" altLang="en-US" sz="1800" noProof="0" dirty="0" smtClean="0">
              <a:ln>
                <a:noFill/>
              </a:ln>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cs typeface="微软雅黑" panose="020B0503020204020204" charset="-122"/>
            </a:endParaRPr>
          </a:p>
          <a:p>
            <a:pPr marL="361950" marR="0" lvl="2" indent="-351155" algn="l" defTabSz="914400" rtl="0" eaLnBrk="1" fontAlgn="base" latinLnBrk="0" hangingPunct="1">
              <a:lnSpc>
                <a:spcPct val="150000"/>
              </a:lnSpc>
              <a:spcBef>
                <a:spcPct val="20000"/>
              </a:spcBef>
              <a:spcAft>
                <a:spcPct val="0"/>
              </a:spcAft>
              <a:buClr>
                <a:srgbClr val="CC9900"/>
              </a:buClr>
              <a:buSzPct val="65000"/>
              <a:buFont typeface="Wingdings" panose="05000000000000000000" pitchFamily="2" charset="2"/>
              <a:buNone/>
              <a:defRPr/>
            </a:pPr>
            <a:endParaRPr kumimoji="0" lang="zh-CN" altLang="en-US" sz="1800" b="0" i="0" u="none" strike="noStrike" kern="1200" cap="none" spc="0" normalizeH="0" baseline="0" noProof="1" dirty="0">
              <a:solidFill>
                <a:schemeClr val="tx1"/>
              </a:solidFill>
              <a:cs typeface="微软雅黑" panose="020B0503020204020204" charset="-122"/>
            </a:endParaRPr>
          </a:p>
        </p:txBody>
      </p:sp>
      <p:graphicFrame>
        <p:nvGraphicFramePr>
          <p:cNvPr id="2" name="对象 1"/>
          <p:cNvGraphicFramePr/>
          <p:nvPr>
            <p:custDataLst>
              <p:tags r:id="rId1"/>
            </p:custDataLst>
          </p:nvPr>
        </p:nvGraphicFramePr>
        <p:xfrm>
          <a:off x="2026285" y="1995805"/>
          <a:ext cx="5091430" cy="2936875"/>
        </p:xfrm>
        <a:graphic>
          <a:graphicData uri="http://schemas.openxmlformats.org/presentationml/2006/ole">
            <mc:AlternateContent xmlns:mc="http://schemas.openxmlformats.org/markup-compatibility/2006">
              <mc:Choice xmlns:v="urn:schemas-microsoft-com:vml" Requires="v">
                <p:oleObj spid="_x0000_s3" name="" r:id="rId2" imgW="5257800" imgH="3067050" progId="Paint.Picture">
                  <p:embed/>
                </p:oleObj>
              </mc:Choice>
              <mc:Fallback>
                <p:oleObj name="" r:id="rId2" imgW="5257800" imgH="3067050" progId="Paint.Picture">
                  <p:embed/>
                  <p:pic>
                    <p:nvPicPr>
                      <p:cNvPr id="0" name="图片 2"/>
                      <p:cNvPicPr/>
                      <p:nvPr/>
                    </p:nvPicPr>
                    <p:blipFill>
                      <a:blip r:embed="rId3"/>
                      <a:stretch>
                        <a:fillRect/>
                      </a:stretch>
                    </p:blipFill>
                    <p:spPr>
                      <a:xfrm>
                        <a:off x="2026285" y="1995805"/>
                        <a:ext cx="5091430" cy="2936875"/>
                      </a:xfrm>
                      <a:prstGeom prst="rect">
                        <a:avLst/>
                      </a:prstGeom>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7.3.</a:t>
            </a:r>
            <a:r>
              <a:rPr lang="en-US" altLang="zh-CN">
                <a:sym typeface="+mn-ea"/>
              </a:rPr>
              <a:t>4</a:t>
            </a:r>
            <a:r>
              <a:rPr lang="zh-CN" altLang="en-US">
                <a:sym typeface="+mn-ea"/>
              </a:rPr>
              <a:t> 中断处理机制的实现</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fontScale="90000" lnSpcReduction="10000"/>
          </a:bodyPr>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noProof="0" dirty="0" smtClean="0">
                <a:ln>
                  <a:noFill/>
                </a:ln>
                <a:uLnTx/>
                <a:uFillTx/>
                <a:latin typeface="+mn-lt"/>
                <a:ea typeface="+mn-ea"/>
                <a:sym typeface="+mn-ea"/>
              </a:rPr>
              <a:t>处理器核局部中断控制器</a:t>
            </a:r>
            <a:r>
              <a:rPr lang="zh-CN" altLang="en-US" sz="1800" b="1" noProof="0" dirty="0" smtClean="0">
                <a:ln>
                  <a:noFill/>
                </a:ln>
                <a:uLnTx/>
                <a:uFillTx/>
                <a:latin typeface="+mn-lt"/>
                <a:ea typeface="+mn-ea"/>
                <a:sym typeface="+mn-ea"/>
              </a:rPr>
              <a:t>CLINT</a:t>
            </a:r>
            <a:endParaRPr lang="zh-CN" altLang="en-US" sz="1800" noProof="0" dirty="0" smtClean="0">
              <a:ln>
                <a:noFill/>
              </a:ln>
              <a:uLnTx/>
              <a:uFillTx/>
              <a:latin typeface="+mn-lt"/>
              <a:ea typeface="+mn-ea"/>
              <a:sym typeface="+mn-ea"/>
            </a:endParaRPr>
          </a:p>
          <a:p>
            <a:pPr marR="0" lvl="1"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600" noProof="0" dirty="0" smtClean="0">
                <a:ln>
                  <a:noFill/>
                </a:ln>
                <a:solidFill>
                  <a:schemeClr val="tx1"/>
                </a:solidFill>
                <a:uLnTx/>
                <a:uFillTx/>
                <a:latin typeface="+mn-lt"/>
                <a:ea typeface="+mn-ea"/>
                <a:sym typeface="+mn-ea"/>
              </a:rPr>
              <a:t>内有一个32位的</a:t>
            </a:r>
            <a:r>
              <a:rPr lang="en-US" altLang="zh-CN" sz="1600" noProof="0" dirty="0" smtClean="0">
                <a:ln>
                  <a:noFill/>
                </a:ln>
                <a:solidFill>
                  <a:schemeClr val="tx1"/>
                </a:solidFill>
                <a:uLnTx/>
                <a:uFillTx/>
                <a:latin typeface="+mn-lt"/>
                <a:ea typeface="+mn-ea"/>
                <a:sym typeface="+mn-ea"/>
              </a:rPr>
              <a:t>x</a:t>
            </a:r>
            <a:r>
              <a:rPr lang="zh-CN" altLang="en-US" sz="1600" noProof="0" dirty="0" smtClean="0">
                <a:ln>
                  <a:noFill/>
                </a:ln>
                <a:solidFill>
                  <a:schemeClr val="tx1"/>
                </a:solidFill>
                <a:uLnTx/>
                <a:uFillTx/>
                <a:latin typeface="+mn-lt"/>
                <a:ea typeface="+mn-ea"/>
                <a:sym typeface="+mn-ea"/>
              </a:rPr>
              <a:t>sip寄存器，其最低位是有效位，被直接作为软件中断信号送给处理器，写“1”可以进入软件中断，写“0”消除软件中断；</a:t>
            </a:r>
            <a:endParaRPr lang="zh-CN" altLang="en-US" sz="1600" noProof="0" dirty="0" smtClean="0">
              <a:ln>
                <a:noFill/>
              </a:ln>
              <a:solidFill>
                <a:schemeClr val="tx1"/>
              </a:solidFill>
              <a:uLnTx/>
              <a:uFillTx/>
              <a:latin typeface="+mn-lt"/>
              <a:ea typeface="+mn-ea"/>
              <a:sym typeface="+mn-ea"/>
            </a:endParaRPr>
          </a:p>
          <a:p>
            <a:pPr marR="0" lvl="1"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600" noProof="0" dirty="0" smtClean="0">
                <a:ln>
                  <a:noFill/>
                </a:ln>
                <a:solidFill>
                  <a:schemeClr val="tx1"/>
                </a:solidFill>
                <a:uLnTx/>
                <a:uFillTx/>
                <a:latin typeface="+mn-lt"/>
                <a:ea typeface="+mn-ea"/>
                <a:sym typeface="+mn-ea"/>
              </a:rPr>
              <a:t>还设置有计数寄存器（</a:t>
            </a:r>
            <a:r>
              <a:rPr lang="en-US" altLang="zh-CN" sz="1600" noProof="0" dirty="0" smtClean="0">
                <a:ln>
                  <a:noFill/>
                </a:ln>
                <a:solidFill>
                  <a:schemeClr val="tx1"/>
                </a:solidFill>
                <a:uLnTx/>
                <a:uFillTx/>
                <a:latin typeface="+mn-lt"/>
                <a:ea typeface="+mn-ea"/>
                <a:sym typeface="+mn-ea"/>
              </a:rPr>
              <a:t>x</a:t>
            </a:r>
            <a:r>
              <a:rPr lang="zh-CN" altLang="en-US" sz="1600" noProof="0" dirty="0" smtClean="0">
                <a:ln>
                  <a:noFill/>
                </a:ln>
                <a:solidFill>
                  <a:schemeClr val="tx1"/>
                </a:solidFill>
                <a:uLnTx/>
                <a:uFillTx/>
                <a:latin typeface="+mn-lt"/>
                <a:ea typeface="+mn-ea"/>
                <a:sym typeface="+mn-ea"/>
              </a:rPr>
              <a:t>time）和比较寄存器（</a:t>
            </a:r>
            <a:r>
              <a:rPr lang="en-US" altLang="zh-CN" sz="1600" noProof="0" dirty="0" smtClean="0">
                <a:ln>
                  <a:noFill/>
                </a:ln>
                <a:solidFill>
                  <a:schemeClr val="tx1"/>
                </a:solidFill>
                <a:uLnTx/>
                <a:uFillTx/>
                <a:latin typeface="+mn-lt"/>
                <a:ea typeface="+mn-ea"/>
                <a:sym typeface="+mn-ea"/>
              </a:rPr>
              <a:t>x</a:t>
            </a:r>
            <a:r>
              <a:rPr lang="zh-CN" altLang="en-US" sz="1600" noProof="0" dirty="0" smtClean="0">
                <a:ln>
                  <a:noFill/>
                </a:ln>
                <a:solidFill>
                  <a:schemeClr val="tx1"/>
                </a:solidFill>
                <a:uLnTx/>
                <a:uFillTx/>
                <a:latin typeface="+mn-lt"/>
                <a:ea typeface="+mn-ea"/>
                <a:sym typeface="+mn-ea"/>
              </a:rPr>
              <a:t>timecmp），上电后计数寄存器默认自动进行计数，当计数寄存器与比较寄存器相等时产生定时中断。</a:t>
            </a:r>
            <a:endParaRPr lang="zh-CN" altLang="en-US" sz="1600" noProof="0" dirty="0" smtClean="0">
              <a:ln>
                <a:noFill/>
              </a:ln>
              <a:solidFill>
                <a:schemeClr val="tx1"/>
              </a:solidFill>
              <a:uLnTx/>
              <a:uFillTx/>
              <a:latin typeface="+mn-lt"/>
              <a:ea typeface="+mn-ea"/>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noProof="0" dirty="0" smtClean="0">
                <a:ln>
                  <a:noFill/>
                </a:ln>
                <a:uLnTx/>
                <a:uFillTx/>
                <a:latin typeface="+mn-lt"/>
                <a:ea typeface="+mn-ea"/>
                <a:sym typeface="+mn-ea"/>
              </a:rPr>
              <a:t>平台级中断控制器</a:t>
            </a:r>
            <a:r>
              <a:rPr lang="en-US" altLang="zh-CN" sz="1800" b="1" noProof="0" dirty="0" smtClean="0">
                <a:ln>
                  <a:noFill/>
                </a:ln>
                <a:uLnTx/>
                <a:uFillTx/>
                <a:latin typeface="+mn-lt"/>
                <a:ea typeface="+mn-ea"/>
                <a:sym typeface="+mn-ea"/>
              </a:rPr>
              <a:t>PLIC</a:t>
            </a:r>
            <a:r>
              <a:rPr lang="zh-CN" altLang="en-US" sz="1800" noProof="0" dirty="0" smtClean="0">
                <a:ln>
                  <a:noFill/>
                </a:ln>
                <a:uLnTx/>
                <a:uFillTx/>
                <a:latin typeface="+mn-lt"/>
                <a:ea typeface="+mn-ea"/>
                <a:sym typeface="+mn-ea"/>
              </a:rPr>
              <a:t>：理论上支持多个任意中断源，每个中断源可以是不同触发类型（电平或边沿），且每个中断源分配有：</a:t>
            </a:r>
            <a:endParaRPr lang="zh-CN" altLang="en-US" sz="1800" noProof="0" dirty="0" smtClean="0">
              <a:ln>
                <a:noFill/>
              </a:ln>
              <a:uLnTx/>
              <a:uFillTx/>
              <a:latin typeface="+mn-lt"/>
              <a:ea typeface="+mn-ea"/>
              <a:sym typeface="+mn-ea"/>
            </a:endParaRPr>
          </a:p>
          <a:p>
            <a:pPr marR="0" lvl="1"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780" noProof="0" dirty="0" smtClean="0">
                <a:ln>
                  <a:noFill/>
                </a:ln>
                <a:solidFill>
                  <a:schemeClr val="tx1"/>
                </a:solidFill>
                <a:uLnTx/>
                <a:uFillTx/>
                <a:latin typeface="+mn-lt"/>
                <a:ea typeface="+mn-ea"/>
                <a:sym typeface="+mn-ea"/>
              </a:rPr>
              <a:t>网关（Gateway）和中断请求（</a:t>
            </a:r>
            <a:r>
              <a:rPr lang="en-US" altLang="zh-CN" sz="1780" noProof="0" dirty="0" smtClean="0">
                <a:ln>
                  <a:noFill/>
                </a:ln>
                <a:solidFill>
                  <a:schemeClr val="tx1"/>
                </a:solidFill>
                <a:uLnTx/>
                <a:uFillTx/>
                <a:latin typeface="+mn-lt"/>
                <a:ea typeface="+mn-ea"/>
                <a:sym typeface="+mn-ea"/>
              </a:rPr>
              <a:t>IP</a:t>
            </a:r>
            <a:r>
              <a:rPr lang="zh-CN" altLang="en-US" sz="1780" noProof="0" dirty="0" smtClean="0">
                <a:ln>
                  <a:noFill/>
                </a:ln>
                <a:solidFill>
                  <a:schemeClr val="tx1"/>
                </a:solidFill>
                <a:uLnTx/>
                <a:uFillTx/>
                <a:latin typeface="+mn-lt"/>
                <a:ea typeface="+mn-ea"/>
                <a:sym typeface="+mn-ea"/>
              </a:rPr>
              <a:t>，Interrupt Pending）</a:t>
            </a:r>
            <a:endParaRPr lang="zh-CN" altLang="en-US" sz="1780" noProof="0" dirty="0" smtClean="0">
              <a:ln>
                <a:noFill/>
              </a:ln>
              <a:solidFill>
                <a:schemeClr val="tx1"/>
              </a:solidFill>
              <a:uLnTx/>
              <a:uFillTx/>
              <a:latin typeface="+mn-lt"/>
              <a:ea typeface="+mn-ea"/>
              <a:sym typeface="+mn-ea"/>
            </a:endParaRPr>
          </a:p>
          <a:p>
            <a:pPr marR="0" lvl="1"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780" noProof="0" dirty="0" smtClean="0">
                <a:ln>
                  <a:noFill/>
                </a:ln>
                <a:solidFill>
                  <a:schemeClr val="tx1"/>
                </a:solidFill>
                <a:uLnTx/>
                <a:uFillTx/>
                <a:latin typeface="+mn-lt"/>
                <a:ea typeface="+mn-ea"/>
                <a:sym typeface="+mn-ea"/>
              </a:rPr>
              <a:t>中断号（ID）</a:t>
            </a:r>
            <a:endParaRPr lang="zh-CN" altLang="en-US" sz="1780" noProof="0" dirty="0" smtClean="0">
              <a:ln>
                <a:noFill/>
              </a:ln>
              <a:solidFill>
                <a:schemeClr val="tx1"/>
              </a:solidFill>
              <a:uLnTx/>
              <a:uFillTx/>
              <a:latin typeface="+mn-lt"/>
              <a:ea typeface="+mn-ea"/>
              <a:sym typeface="+mn-ea"/>
            </a:endParaRPr>
          </a:p>
          <a:p>
            <a:pPr marR="0" lvl="1"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780" noProof="0" dirty="0" smtClean="0">
                <a:ln>
                  <a:noFill/>
                </a:ln>
                <a:solidFill>
                  <a:schemeClr val="tx1"/>
                </a:solidFill>
                <a:uLnTx/>
                <a:uFillTx/>
                <a:latin typeface="+mn-lt"/>
                <a:ea typeface="+mn-ea"/>
                <a:sym typeface="+mn-ea"/>
              </a:rPr>
              <a:t>优先级（Priority）</a:t>
            </a:r>
            <a:endParaRPr lang="zh-CN" altLang="en-US" sz="1780" noProof="0" dirty="0" smtClean="0">
              <a:ln>
                <a:noFill/>
              </a:ln>
              <a:solidFill>
                <a:schemeClr val="tx1"/>
              </a:solidFill>
              <a:uLnTx/>
              <a:uFillTx/>
              <a:latin typeface="+mn-lt"/>
              <a:ea typeface="+mn-ea"/>
              <a:sym typeface="+mn-ea"/>
            </a:endParaRPr>
          </a:p>
          <a:p>
            <a:pPr marR="0" lvl="1"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780" noProof="0" dirty="0" smtClean="0">
                <a:ln>
                  <a:noFill/>
                </a:ln>
                <a:solidFill>
                  <a:schemeClr val="tx1"/>
                </a:solidFill>
                <a:uLnTx/>
                <a:uFillTx/>
                <a:latin typeface="+mn-lt"/>
                <a:ea typeface="+mn-ea"/>
                <a:sym typeface="+mn-ea"/>
              </a:rPr>
              <a:t>中断使能（</a:t>
            </a:r>
            <a:r>
              <a:rPr lang="en-US" altLang="zh-CN" sz="1780" noProof="0" dirty="0" smtClean="0">
                <a:ln>
                  <a:noFill/>
                </a:ln>
                <a:solidFill>
                  <a:schemeClr val="tx1"/>
                </a:solidFill>
                <a:uLnTx/>
                <a:uFillTx/>
                <a:latin typeface="+mn-lt"/>
                <a:ea typeface="+mn-ea"/>
                <a:sym typeface="+mn-ea"/>
              </a:rPr>
              <a:t>Interrupt </a:t>
            </a:r>
            <a:r>
              <a:rPr lang="zh-CN" altLang="en-US" sz="1780" noProof="0" dirty="0" smtClean="0">
                <a:ln>
                  <a:noFill/>
                </a:ln>
                <a:solidFill>
                  <a:schemeClr val="tx1"/>
                </a:solidFill>
                <a:uLnTx/>
                <a:uFillTx/>
                <a:latin typeface="+mn-lt"/>
                <a:ea typeface="+mn-ea"/>
                <a:sym typeface="+mn-ea"/>
              </a:rPr>
              <a:t>Enable）</a:t>
            </a:r>
            <a:endParaRPr lang="zh-CN" altLang="en-US" sz="1780" noProof="0" dirty="0" smtClean="0">
              <a:ln>
                <a:noFill/>
              </a:ln>
              <a:solidFill>
                <a:schemeClr val="tx1"/>
              </a:solidFill>
              <a:uLnTx/>
              <a:uFillTx/>
              <a:latin typeface="+mn-lt"/>
              <a:ea typeface="+mn-ea"/>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7.3.</a:t>
            </a:r>
            <a:r>
              <a:rPr lang="en-US" altLang="zh-CN">
                <a:sym typeface="+mn-ea"/>
              </a:rPr>
              <a:t>4</a:t>
            </a:r>
            <a:r>
              <a:rPr lang="zh-CN" altLang="en-US">
                <a:sym typeface="+mn-ea"/>
              </a:rPr>
              <a:t> 中断处理机制的实现</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en-US" altLang="zh-CN" sz="1800" dirty="0">
                <a:latin typeface="+mn-lt"/>
                <a:ea typeface="+mn-ea"/>
                <a:sym typeface="+mn-ea"/>
              </a:rPr>
              <a:t>PLIC</a:t>
            </a:r>
            <a:r>
              <a:rPr lang="zh-CN" altLang="en-US" sz="1800" dirty="0">
                <a:latin typeface="+mn-lt"/>
                <a:ea typeface="+mn-ea"/>
                <a:sym typeface="+mn-ea"/>
              </a:rPr>
              <a:t>的结构</a:t>
            </a:r>
            <a:endParaRPr lang="zh-CN" altLang="en-US" sz="1800" noProof="0" dirty="0" smtClean="0">
              <a:ln>
                <a:noFill/>
              </a:ln>
              <a:uLnTx/>
              <a:uFillTx/>
              <a:latin typeface="+mn-lt"/>
              <a:ea typeface="+mn-ea"/>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lang="zh-CN" altLang="en-US" sz="1660" noProof="0" dirty="0" smtClean="0">
              <a:ln>
                <a:noFill/>
              </a:ln>
              <a:uLnTx/>
              <a:uFillTx/>
              <a:latin typeface="+mn-lt"/>
              <a:ea typeface="+mn-ea"/>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latin typeface="宋体" panose="02010600030101010101" pitchFamily="2" charset="-122"/>
              <a:ea typeface="+mn-ea"/>
              <a:cs typeface="+mn-cs"/>
            </a:endParaRPr>
          </a:p>
          <a:p>
            <a:pPr marL="361950" marR="0" lvl="2" indent="-351155" algn="l" defTabSz="914400" rtl="0" eaLnBrk="1" fontAlgn="base" latinLnBrk="0" hangingPunct="1">
              <a:lnSpc>
                <a:spcPct val="150000"/>
              </a:lnSpc>
              <a:spcBef>
                <a:spcPct val="20000"/>
              </a:spcBef>
              <a:spcAft>
                <a:spcPct val="0"/>
              </a:spcAft>
              <a:buClr>
                <a:srgbClr val="CC9900"/>
              </a:buClr>
              <a:buSzPct val="65000"/>
              <a:buFont typeface="Wingdings" panose="05000000000000000000" pitchFamily="2" charset="2"/>
              <a:buNone/>
              <a:defRPr/>
            </a:pPr>
            <a:endParaRPr kumimoji="0" lang="zh-CN" altLang="en-US" sz="1800" b="0" i="0" u="none" strike="noStrike" kern="1200" cap="none" spc="0" normalizeH="0" baseline="0" noProof="1" dirty="0">
              <a:solidFill>
                <a:schemeClr val="tx1"/>
              </a:solidFill>
              <a:latin typeface="+mn-lt"/>
              <a:ea typeface="+mn-ea"/>
              <a:cs typeface="+mn-cs"/>
            </a:endParaRPr>
          </a:p>
        </p:txBody>
      </p:sp>
      <p:pic>
        <p:nvPicPr>
          <p:cNvPr id="89093" name="图片 3"/>
          <p:cNvPicPr>
            <a:picLocks noChangeAspect="1"/>
          </p:cNvPicPr>
          <p:nvPr>
            <p:custDataLst>
              <p:tags r:id="rId1"/>
            </p:custDataLst>
          </p:nvPr>
        </p:nvPicPr>
        <p:blipFill>
          <a:blip r:embed="rId2"/>
          <a:stretch>
            <a:fillRect/>
          </a:stretch>
        </p:blipFill>
        <p:spPr>
          <a:xfrm>
            <a:off x="2195830" y="903605"/>
            <a:ext cx="5558155" cy="4030980"/>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7.3.</a:t>
            </a:r>
            <a:r>
              <a:rPr lang="en-US" altLang="zh-CN">
                <a:sym typeface="+mn-ea"/>
              </a:rPr>
              <a:t>4</a:t>
            </a:r>
            <a:r>
              <a:rPr lang="zh-CN" altLang="en-US">
                <a:sym typeface="+mn-ea"/>
              </a:rPr>
              <a:t> 中断处理机制的实现</a:t>
            </a:r>
            <a:endParaRPr lang="zh-CN" altLang="en-US"/>
          </a:p>
        </p:txBody>
      </p:sp>
      <p:sp>
        <p:nvSpPr>
          <p:cNvPr id="9218" name="内容占位符 2"/>
          <p:cNvSpPr>
            <a:spLocks noGrp="1"/>
          </p:cNvSpPr>
          <p:nvPr>
            <p:ph idx="1"/>
          </p:nvPr>
        </p:nvSpPr>
        <p:spPr>
          <a:noFill/>
          <a:ln>
            <a:miter/>
          </a:ln>
        </p:spPr>
        <p:txBody>
          <a:bodyPr wrap="square" lIns="68591" tIns="34295" rIns="68591" bIns="34295" anchor="t">
            <a:noAutofit/>
          </a:bodyPr>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sz="1800" dirty="0">
                <a:solidFill>
                  <a:schemeClr val="tx1"/>
                </a:solidFill>
                <a:cs typeface="微软雅黑" panose="020B0503020204020204" charset="-122"/>
                <a:sym typeface="+mn-ea"/>
              </a:rPr>
              <a:t>中断源（</a:t>
            </a:r>
            <a:r>
              <a:rPr lang="en-US" altLang="zh-CN" sz="1800" dirty="0">
                <a:solidFill>
                  <a:schemeClr val="tx1"/>
                </a:solidFill>
                <a:cs typeface="微软雅黑" panose="020B0503020204020204" charset="-122"/>
                <a:sym typeface="+mn-ea"/>
              </a:rPr>
              <a:t>I</a:t>
            </a:r>
            <a:r>
              <a:rPr lang="zh-CN" sz="1800" dirty="0">
                <a:solidFill>
                  <a:schemeClr val="tx1"/>
                </a:solidFill>
                <a:cs typeface="微软雅黑" panose="020B0503020204020204" charset="-122"/>
                <a:sym typeface="+mn-ea"/>
              </a:rPr>
              <a:t>nterrupt sources</a:t>
            </a:r>
            <a:r>
              <a:rPr lang="zh-CN" sz="1800" dirty="0">
                <a:solidFill>
                  <a:schemeClr val="tx1"/>
                </a:solidFill>
                <a:cs typeface="微软雅黑" panose="020B0503020204020204" charset="-122"/>
                <a:sym typeface="+mn-ea"/>
              </a:rPr>
              <a:t>）</a:t>
            </a:r>
            <a:endParaRPr kumimoji="0" lang="zh-CN" sz="1800" b="0" i="0" u="none" strike="noStrike" kern="1200" cap="none" spc="0" normalizeH="0" baseline="0" noProof="1" dirty="0">
              <a:solidFill>
                <a:schemeClr val="tx1"/>
              </a:solidFill>
              <a:cs typeface="微软雅黑" panose="020B0503020204020204" charset="-122"/>
            </a:endParaRPr>
          </a:p>
          <a:p>
            <a:pPr marR="0" lvl="1"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只有</a:t>
            </a:r>
            <a:r>
              <a:rPr lang="zh-CN" altLang="en-US" sz="1600" b="1" dirty="0">
                <a:solidFill>
                  <a:schemeClr val="tx1"/>
                </a:solidFill>
                <a:cs typeface="微软雅黑" panose="020B0503020204020204" charset="-122"/>
                <a:sym typeface="+mn-ea"/>
              </a:rPr>
              <a:t>全局</a:t>
            </a:r>
            <a:r>
              <a:rPr lang="zh-CN" altLang="en-US" sz="1600" dirty="0">
                <a:solidFill>
                  <a:schemeClr val="tx1"/>
                </a:solidFill>
                <a:cs typeface="微软雅黑" panose="020B0503020204020204" charset="-122"/>
                <a:sym typeface="+mn-ea"/>
              </a:rPr>
              <a:t>中断源可以被PLIC响应，通常为I/O设备。</a:t>
            </a:r>
            <a:endParaRPr kumimoji="0" lang="zh-CN" altLang="en-US" sz="1600" b="0" i="0" u="none" strike="noStrike" kern="1200" cap="none" spc="0" normalizeH="0" baseline="0" noProof="1" dirty="0">
              <a:solidFill>
                <a:schemeClr val="tx1"/>
              </a:solidFill>
              <a:cs typeface="微软雅黑" panose="020B0503020204020204" charset="-122"/>
            </a:endParaRPr>
          </a:p>
          <a:p>
            <a:pPr marR="0" lvl="1"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中断可以为电平触发、边沿触发或消息信号；可以通过队列来存储多个中断源的信号。</a:t>
            </a:r>
            <a:endParaRPr lang="zh-CN" altLang="en-US" sz="1600" dirty="0">
              <a:solidFill>
                <a:schemeClr val="tx1"/>
              </a:solidFill>
              <a:cs typeface="微软雅黑" panose="020B0503020204020204" charset="-122"/>
              <a:sym typeface="+mn-ea"/>
            </a:endParaRPr>
          </a:p>
          <a:p>
            <a:pPr marR="0" lvl="2" algn="l" defTabSz="914400" rtl="0" eaLnBrk="1" fontAlgn="base" latinLnBrk="0" hangingPunct="1">
              <a:lnSpc>
                <a:spcPct val="150000"/>
              </a:lnSpc>
              <a:spcBef>
                <a:spcPct val="20000"/>
              </a:spcBef>
              <a:spcAft>
                <a:spcPct val="0"/>
              </a:spcAft>
              <a:buClrTx/>
              <a:buSzTx/>
              <a:buFont typeface="Wingdings" panose="05000000000000000000" charset="0"/>
              <a:buChar char="ü"/>
            </a:pPr>
            <a:r>
              <a:rPr lang="zh-CN" altLang="en-US" sz="1400" dirty="0">
                <a:solidFill>
                  <a:schemeClr val="tx1"/>
                </a:solidFill>
                <a:cs typeface="微软雅黑" panose="020B0503020204020204" charset="-122"/>
                <a:sym typeface="+mn-ea"/>
              </a:rPr>
              <a:t>所有全局中断源最后都会</a:t>
            </a:r>
            <a:r>
              <a:rPr lang="zh-CN" altLang="en-US" sz="1400" dirty="0">
                <a:solidFill>
                  <a:schemeClr val="tx1"/>
                </a:solidFill>
                <a:cs typeface="微软雅黑" panose="020B0503020204020204" charset="-122"/>
                <a:sym typeface="+mn-ea"/>
              </a:rPr>
              <a:t>通过网关（</a:t>
            </a:r>
            <a:r>
              <a:rPr lang="en-US" altLang="zh-CN" sz="1400" dirty="0">
                <a:solidFill>
                  <a:schemeClr val="tx1"/>
                </a:solidFill>
                <a:cs typeface="微软雅黑" panose="020B0503020204020204" charset="-122"/>
                <a:sym typeface="+mn-ea"/>
              </a:rPr>
              <a:t>Gateway</a:t>
            </a:r>
            <a:r>
              <a:rPr lang="zh-CN" altLang="en-US" sz="1400" dirty="0">
                <a:solidFill>
                  <a:schemeClr val="tx1"/>
                </a:solidFill>
                <a:cs typeface="微软雅黑" panose="020B0503020204020204" charset="-122"/>
                <a:sym typeface="+mn-ea"/>
              </a:rPr>
              <a:t>）</a:t>
            </a:r>
            <a:r>
              <a:rPr lang="zh-CN" altLang="en-US" sz="1400" dirty="0">
                <a:solidFill>
                  <a:schemeClr val="tx1"/>
                </a:solidFill>
                <a:cs typeface="微软雅黑" panose="020B0503020204020204" charset="-122"/>
                <a:sym typeface="+mn-ea"/>
              </a:rPr>
              <a:t>被转换为PLIC core能接受的标准形式。</a:t>
            </a:r>
            <a:endParaRPr kumimoji="0" lang="zh-CN" altLang="en-US" sz="1400" b="0" i="0" u="none" strike="noStrike" kern="1200" cap="none" spc="0" normalizeH="0" baseline="0" noProof="1" dirty="0">
              <a:solidFill>
                <a:schemeClr val="tx1"/>
              </a:solidFill>
              <a:cs typeface="微软雅黑" panose="020B0503020204020204" charset="-122"/>
            </a:endParaRPr>
          </a:p>
          <a:p>
            <a:pPr marR="0" lvl="1"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每个中断源都会被赋予一个从</a:t>
            </a:r>
            <a:r>
              <a:rPr lang="en-US" altLang="zh-CN" sz="1600" dirty="0">
                <a:solidFill>
                  <a:schemeClr val="tx1"/>
                </a:solidFill>
                <a:cs typeface="微软雅黑" panose="020B0503020204020204" charset="-122"/>
                <a:sym typeface="+mn-ea"/>
              </a:rPr>
              <a:t>“</a:t>
            </a:r>
            <a:r>
              <a:rPr lang="zh-CN" altLang="en-US" sz="1600" dirty="0">
                <a:solidFill>
                  <a:schemeClr val="tx1"/>
                </a:solidFill>
                <a:cs typeface="微软雅黑" panose="020B0503020204020204" charset="-122"/>
                <a:sym typeface="+mn-ea"/>
              </a:rPr>
              <a:t>1</a:t>
            </a:r>
            <a:r>
              <a:rPr lang="en-US" altLang="zh-CN" sz="1600" dirty="0">
                <a:solidFill>
                  <a:schemeClr val="tx1"/>
                </a:solidFill>
                <a:cs typeface="微软雅黑" panose="020B0503020204020204" charset="-122"/>
                <a:sym typeface="+mn-ea"/>
              </a:rPr>
              <a:t>”</a:t>
            </a:r>
            <a:r>
              <a:rPr lang="zh-CN" altLang="en-US" sz="1600" dirty="0">
                <a:solidFill>
                  <a:schemeClr val="tx1"/>
                </a:solidFill>
                <a:cs typeface="微软雅黑" panose="020B0503020204020204" charset="-122"/>
                <a:sym typeface="+mn-ea"/>
              </a:rPr>
              <a:t>开始的无符号整数作为</a:t>
            </a:r>
            <a:r>
              <a:rPr lang="zh-CN" altLang="en-US" sz="1600" dirty="0">
                <a:solidFill>
                  <a:schemeClr val="tx1"/>
                </a:solidFill>
                <a:cs typeface="微软雅黑" panose="020B0503020204020204" charset="-122"/>
                <a:sym typeface="+mn-ea"/>
              </a:rPr>
              <a:t>中断号</a:t>
            </a:r>
            <a:r>
              <a:rPr lang="zh-CN" altLang="en-US" sz="1600" dirty="0">
                <a:solidFill>
                  <a:schemeClr val="tx1"/>
                </a:solidFill>
                <a:cs typeface="微软雅黑" panose="020B0503020204020204" charset="-122"/>
                <a:sym typeface="+mn-ea"/>
              </a:rPr>
              <a:t>（</a:t>
            </a:r>
            <a:r>
              <a:rPr lang="en-US" altLang="zh-CN" sz="1600" dirty="0">
                <a:solidFill>
                  <a:schemeClr val="tx1"/>
                </a:solidFill>
                <a:cs typeface="微软雅黑" panose="020B0503020204020204" charset="-122"/>
                <a:sym typeface="+mn-ea"/>
              </a:rPr>
              <a:t>ID</a:t>
            </a:r>
            <a:r>
              <a:rPr lang="zh-CN" altLang="en-US" sz="1600" dirty="0">
                <a:solidFill>
                  <a:schemeClr val="tx1"/>
                </a:solidFill>
                <a:cs typeface="微软雅黑" panose="020B0503020204020204" charset="-122"/>
                <a:sym typeface="+mn-ea"/>
              </a:rPr>
              <a:t>）</a:t>
            </a:r>
            <a:r>
              <a:rPr lang="zh-CN" altLang="en-US" sz="1600" dirty="0">
                <a:solidFill>
                  <a:schemeClr val="tx1"/>
                </a:solidFill>
                <a:cs typeface="微软雅黑" panose="020B0503020204020204" charset="-122"/>
                <a:sym typeface="+mn-ea"/>
              </a:rPr>
              <a:t>，数值越小中断优先级越高；</a:t>
            </a:r>
            <a:r>
              <a:rPr lang="en-US" altLang="zh-CN" sz="1600" dirty="0">
                <a:solidFill>
                  <a:schemeClr val="tx1"/>
                </a:solidFill>
                <a:cs typeface="微软雅黑" panose="020B0503020204020204" charset="-122"/>
                <a:sym typeface="+mn-ea"/>
              </a:rPr>
              <a:t>“</a:t>
            </a:r>
            <a:r>
              <a:rPr lang="zh-CN" altLang="en-US" sz="1600" dirty="0">
                <a:solidFill>
                  <a:schemeClr val="tx1"/>
                </a:solidFill>
                <a:cs typeface="微软雅黑" panose="020B0503020204020204" charset="-122"/>
                <a:sym typeface="+mn-ea"/>
              </a:rPr>
              <a:t>0</a:t>
            </a:r>
            <a:r>
              <a:rPr lang="en-US" altLang="zh-CN" sz="1600" dirty="0">
                <a:solidFill>
                  <a:schemeClr val="tx1"/>
                </a:solidFill>
                <a:cs typeface="微软雅黑" panose="020B0503020204020204" charset="-122"/>
                <a:sym typeface="+mn-ea"/>
              </a:rPr>
              <a:t>”</a:t>
            </a:r>
            <a:r>
              <a:rPr lang="zh-CN" altLang="en-US" sz="1600" dirty="0">
                <a:solidFill>
                  <a:schemeClr val="tx1"/>
                </a:solidFill>
                <a:cs typeface="微软雅黑" panose="020B0503020204020204" charset="-122"/>
                <a:sym typeface="+mn-ea"/>
              </a:rPr>
              <a:t>保留为“无中断”。</a:t>
            </a:r>
            <a:endParaRPr kumimoji="0" lang="zh-CN" altLang="en-US" sz="1600" b="0" i="0" u="none" strike="noStrike" kern="1200" cap="none" spc="0" normalizeH="0" baseline="0" noProof="1" dirty="0">
              <a:solidFill>
                <a:schemeClr val="tx1"/>
              </a:solidFill>
              <a:cs typeface="微软雅黑" panose="020B0503020204020204" charset="-122"/>
            </a:endParaRPr>
          </a:p>
          <a:p>
            <a:pPr marR="0" lvl="1"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每个中断源都会绑定一个与平台相关的优先级寄存器，数值不能为</a:t>
            </a:r>
            <a:r>
              <a:rPr lang="en-US" altLang="zh-CN" sz="1600" dirty="0">
                <a:solidFill>
                  <a:schemeClr val="tx1"/>
                </a:solidFill>
                <a:cs typeface="微软雅黑" panose="020B0503020204020204" charset="-122"/>
                <a:sym typeface="+mn-ea"/>
              </a:rPr>
              <a:t>“</a:t>
            </a:r>
            <a:r>
              <a:rPr lang="zh-CN" altLang="en-US" sz="1600" dirty="0">
                <a:solidFill>
                  <a:schemeClr val="tx1"/>
                </a:solidFill>
                <a:cs typeface="微软雅黑" panose="020B0503020204020204" charset="-122"/>
                <a:sym typeface="+mn-ea"/>
              </a:rPr>
              <a:t>0</a:t>
            </a:r>
            <a:r>
              <a:rPr lang="en-US" altLang="zh-CN" sz="1600" dirty="0">
                <a:solidFill>
                  <a:schemeClr val="tx1"/>
                </a:solidFill>
                <a:cs typeface="微软雅黑" panose="020B0503020204020204" charset="-122"/>
                <a:sym typeface="+mn-ea"/>
              </a:rPr>
              <a:t>”</a:t>
            </a:r>
            <a:r>
              <a:rPr lang="zh-CN" altLang="en-US" sz="1600" dirty="0">
                <a:solidFill>
                  <a:schemeClr val="tx1"/>
                </a:solidFill>
                <a:cs typeface="微软雅黑" panose="020B0503020204020204" charset="-122"/>
                <a:sym typeface="+mn-ea"/>
              </a:rPr>
              <a:t>。</a:t>
            </a:r>
            <a:endParaRPr lang="zh-CN" altLang="en-US" sz="1600" dirty="0">
              <a:solidFill>
                <a:schemeClr val="tx1"/>
              </a:solidFill>
              <a:cs typeface="微软雅黑" panose="020B0503020204020204" charset="-122"/>
              <a:sym typeface="+mn-ea"/>
            </a:endParaRPr>
          </a:p>
          <a:p>
            <a:pPr marR="0" lvl="2" algn="l" defTabSz="914400" rtl="0" eaLnBrk="1" fontAlgn="base" latinLnBrk="0" hangingPunct="1">
              <a:lnSpc>
                <a:spcPct val="150000"/>
              </a:lnSpc>
              <a:spcBef>
                <a:spcPct val="20000"/>
              </a:spcBef>
              <a:spcAft>
                <a:spcPct val="0"/>
              </a:spcAft>
              <a:buClrTx/>
              <a:buSzTx/>
              <a:buFont typeface="Wingdings" panose="05000000000000000000" charset="0"/>
              <a:buChar char="ü"/>
            </a:pPr>
            <a:r>
              <a:rPr lang="zh-CN" altLang="en-US" sz="1400" dirty="0">
                <a:solidFill>
                  <a:schemeClr val="tx1"/>
                </a:solidFill>
                <a:cs typeface="微软雅黑" panose="020B0503020204020204" charset="-122"/>
                <a:sym typeface="+mn-ea"/>
              </a:rPr>
              <a:t>硬件也可以选择将优先级直接固定为硬连接。优先级寄存器中能够修改的位组成的全部数值都必须被支持（例如：寄存器中有2个位可以读写，那么必须支持4种优先级）。</a:t>
            </a:r>
            <a:endParaRPr kumimoji="0" lang="zh-CN" altLang="en-US" sz="1465" b="0" i="0" u="none" strike="noStrike" kern="1200" cap="none" spc="0" normalizeH="0" baseline="0" noProof="1" dirty="0">
              <a:solidFill>
                <a:schemeClr val="tx1"/>
              </a:solidFill>
              <a:cs typeface="微软雅黑" panose="020B0503020204020204" charset="-122"/>
            </a:endParaRPr>
          </a:p>
          <a:p>
            <a:pPr marR="0" lvl="1"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每个中断源都被赋予一个使能位（IE）；当然IE位也可以硬链接为0/1</a:t>
            </a:r>
            <a:r>
              <a:rPr lang="zh-CN" altLang="en-US" sz="1600" noProof="0" dirty="0" smtClean="0">
                <a:ln>
                  <a:noFill/>
                </a:ln>
                <a:solidFill>
                  <a:schemeClr val="tx1"/>
                </a:solidFill>
                <a:uLnTx/>
                <a:uFillTx/>
                <a:cs typeface="微软雅黑" panose="020B0503020204020204" charset="-122"/>
                <a:sym typeface="+mn-ea"/>
              </a:rPr>
              <a:t>。</a:t>
            </a:r>
            <a:endParaRPr lang="zh-CN" altLang="en-US" sz="1800" noProof="0" dirty="0" smtClean="0">
              <a:ln>
                <a:noFill/>
              </a:ln>
              <a:solidFill>
                <a:schemeClr val="tx1"/>
              </a:solidFill>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cs typeface="微软雅黑" panose="020B050302020402020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7.3.</a:t>
            </a:r>
            <a:r>
              <a:rPr lang="en-US" altLang="zh-CN">
                <a:sym typeface="+mn-ea"/>
              </a:rPr>
              <a:t>4</a:t>
            </a:r>
            <a:r>
              <a:rPr lang="zh-CN" altLang="en-US">
                <a:sym typeface="+mn-ea"/>
              </a:rPr>
              <a:t> 中断处理机制的实现</a:t>
            </a:r>
            <a:endParaRPr lang="zh-CN" altLang="en-US"/>
          </a:p>
        </p:txBody>
      </p:sp>
      <p:sp>
        <p:nvSpPr>
          <p:cNvPr id="9218" name="内容占位符 2"/>
          <p:cNvSpPr>
            <a:spLocks noGrp="1"/>
          </p:cNvSpPr>
          <p:nvPr>
            <p:ph idx="1"/>
          </p:nvPr>
        </p:nvSpPr>
        <p:spPr>
          <a:noFill/>
          <a:ln>
            <a:miter/>
          </a:ln>
        </p:spPr>
        <p:txBody>
          <a:bodyPr wrap="square" lIns="68591" tIns="34295" rIns="68591" bIns="34295" anchor="t">
            <a:noAutofit/>
          </a:bodyPr>
          <a:p>
            <a:pPr marL="257175" marR="0" lvl="0" indent="-257175" algn="l" defTabSz="914400" rtl="0" eaLnBrk="1" fontAlgn="base" latinLnBrk="0" hangingPunct="1">
              <a:lnSpc>
                <a:spcPct val="130000"/>
              </a:lnSpc>
              <a:spcBef>
                <a:spcPct val="20000"/>
              </a:spcBef>
              <a:spcAft>
                <a:spcPct val="0"/>
              </a:spcAft>
              <a:buClrTx/>
              <a:buSzTx/>
              <a:buFont typeface="Wingdings" panose="05000000000000000000" charset="0"/>
              <a:buChar char="Ø"/>
            </a:pPr>
            <a:r>
              <a:rPr lang="zh-CN" sz="1800" dirty="0">
                <a:solidFill>
                  <a:schemeClr val="tx1"/>
                </a:solidFill>
                <a:cs typeface="微软雅黑" panose="020B0503020204020204" charset="-122"/>
                <a:sym typeface="+mn-ea"/>
              </a:rPr>
              <a:t>中断目标（</a:t>
            </a:r>
            <a:r>
              <a:rPr lang="en-US" altLang="zh-CN" sz="1800" dirty="0">
                <a:solidFill>
                  <a:schemeClr val="tx1"/>
                </a:solidFill>
                <a:cs typeface="微软雅黑" panose="020B0503020204020204" charset="-122"/>
                <a:sym typeface="+mn-ea"/>
              </a:rPr>
              <a:t>I</a:t>
            </a:r>
            <a:r>
              <a:rPr lang="zh-CN" sz="1800" dirty="0">
                <a:solidFill>
                  <a:schemeClr val="tx1"/>
                </a:solidFill>
                <a:cs typeface="微软雅黑" panose="020B0503020204020204" charset="-122"/>
                <a:sym typeface="+mn-ea"/>
              </a:rPr>
              <a:t>nterrupt </a:t>
            </a:r>
            <a:r>
              <a:rPr lang="en-US" altLang="zh-CN" sz="1800" dirty="0">
                <a:solidFill>
                  <a:schemeClr val="tx1"/>
                </a:solidFill>
                <a:cs typeface="微软雅黑" panose="020B0503020204020204" charset="-122"/>
                <a:sym typeface="+mn-ea"/>
              </a:rPr>
              <a:t>targets</a:t>
            </a:r>
            <a:r>
              <a:rPr lang="zh-CN" sz="1800" dirty="0">
                <a:solidFill>
                  <a:schemeClr val="tx1"/>
                </a:solidFill>
                <a:cs typeface="微软雅黑" panose="020B0503020204020204" charset="-122"/>
                <a:sym typeface="+mn-ea"/>
              </a:rPr>
              <a:t>）</a:t>
            </a:r>
            <a:endParaRPr kumimoji="0" lang="zh-CN" sz="1800" b="0" i="0" u="none" strike="noStrike" kern="1200" cap="none" spc="0" normalizeH="0" baseline="0" noProof="1" dirty="0">
              <a:solidFill>
                <a:schemeClr val="tx1"/>
              </a:solidFill>
              <a:cs typeface="微软雅黑" panose="020B0503020204020204" charset="-122"/>
            </a:endParaRPr>
          </a:p>
          <a:p>
            <a:pPr marL="557530" marR="0" lvl="1" indent="-214630" algn="l" defTabSz="914400" rtl="0" eaLnBrk="1" fontAlgn="base" latinLnBrk="0" hangingPunct="1">
              <a:lnSpc>
                <a:spcPct val="130000"/>
              </a:lnSpc>
              <a:spcBef>
                <a:spcPct val="20000"/>
              </a:spcBef>
              <a:spcAft>
                <a:spcPct val="0"/>
              </a:spcAft>
              <a:buClrTx/>
              <a:buSzTx/>
              <a:buFont typeface="Arial" panose="020B0604020202020204" pitchFamily="34" charset="0"/>
              <a:buChar char="•"/>
            </a:pPr>
            <a:r>
              <a:rPr lang="zh-CN" sz="1600" dirty="0">
                <a:solidFill>
                  <a:schemeClr val="tx1"/>
                </a:solidFill>
                <a:cs typeface="微软雅黑" panose="020B0503020204020204" charset="-122"/>
                <a:sym typeface="+mn-ea"/>
              </a:rPr>
              <a:t>中断目标（也称为</a:t>
            </a:r>
            <a:r>
              <a:rPr sz="1600" dirty="0">
                <a:solidFill>
                  <a:schemeClr val="tx1"/>
                </a:solidFill>
                <a:cs typeface="微软雅黑" panose="020B0503020204020204" charset="-122"/>
                <a:sym typeface="+mn-ea"/>
              </a:rPr>
              <a:t>中断处理终端</a:t>
            </a:r>
            <a:r>
              <a:rPr lang="zh-CN" sz="1600" dirty="0">
                <a:solidFill>
                  <a:schemeClr val="tx1"/>
                </a:solidFill>
                <a:cs typeface="微软雅黑" panose="020B0503020204020204" charset="-122"/>
                <a:sym typeface="+mn-ea"/>
              </a:rPr>
              <a:t>）</a:t>
            </a:r>
            <a:r>
              <a:rPr sz="1600" dirty="0">
                <a:solidFill>
                  <a:schemeClr val="tx1"/>
                </a:solidFill>
                <a:cs typeface="微软雅黑" panose="020B0503020204020204" charset="-122"/>
                <a:sym typeface="+mn-ea"/>
              </a:rPr>
              <a:t>，具体为一个RISC</a:t>
            </a:r>
            <a:r>
              <a:rPr lang="en-US" sz="1600" dirty="0">
                <a:solidFill>
                  <a:schemeClr val="tx1"/>
                </a:solidFill>
                <a:cs typeface="微软雅黑" panose="020B0503020204020204" charset="-122"/>
                <a:sym typeface="+mn-ea"/>
              </a:rPr>
              <a:t>-</a:t>
            </a:r>
            <a:r>
              <a:rPr sz="1600" dirty="0">
                <a:solidFill>
                  <a:schemeClr val="tx1"/>
                </a:solidFill>
                <a:cs typeface="微软雅黑" panose="020B0503020204020204" charset="-122"/>
                <a:sym typeface="+mn-ea"/>
              </a:rPr>
              <a:t>V CPU的特定</a:t>
            </a:r>
            <a:r>
              <a:rPr lang="zh-CN" sz="1600" dirty="0">
                <a:solidFill>
                  <a:schemeClr val="tx1"/>
                </a:solidFill>
                <a:cs typeface="微软雅黑" panose="020B0503020204020204" charset="-122"/>
                <a:sym typeface="+mn-ea"/>
              </a:rPr>
              <a:t>特权模式</a:t>
            </a:r>
            <a:r>
              <a:rPr lang="zh-CN" sz="1600" dirty="0">
                <a:solidFill>
                  <a:schemeClr val="tx1"/>
                </a:solidFill>
                <a:cs typeface="微软雅黑" panose="020B0503020204020204" charset="-122"/>
                <a:sym typeface="+mn-ea"/>
              </a:rPr>
              <a:t>（</a:t>
            </a:r>
            <a:r>
              <a:rPr sz="1600" dirty="0">
                <a:solidFill>
                  <a:schemeClr val="tx1"/>
                </a:solidFill>
                <a:cs typeface="微软雅黑" panose="020B0503020204020204" charset="-122"/>
                <a:sym typeface="+mn-ea"/>
              </a:rPr>
              <a:t>通常</a:t>
            </a:r>
            <a:r>
              <a:rPr lang="zh-CN" sz="1600" dirty="0">
                <a:solidFill>
                  <a:schemeClr val="tx1"/>
                </a:solidFill>
                <a:cs typeface="微软雅黑" panose="020B0503020204020204" charset="-122"/>
                <a:sym typeface="+mn-ea"/>
              </a:rPr>
              <a:t>被称为</a:t>
            </a:r>
            <a:r>
              <a:rPr sz="1600" dirty="0">
                <a:solidFill>
                  <a:schemeClr val="tx1"/>
                </a:solidFill>
                <a:cs typeface="微软雅黑" panose="020B0503020204020204" charset="-122"/>
                <a:sym typeface="+mn-ea"/>
              </a:rPr>
              <a:t>hart context</a:t>
            </a:r>
            <a:r>
              <a:rPr lang="zh-CN" sz="1600" dirty="0">
                <a:solidFill>
                  <a:schemeClr val="tx1"/>
                </a:solidFill>
                <a:cs typeface="微软雅黑" panose="020B0503020204020204" charset="-122"/>
                <a:sym typeface="+mn-ea"/>
              </a:rPr>
              <a:t>）</a:t>
            </a:r>
            <a:r>
              <a:rPr lang="zh-CN" sz="1600" dirty="0">
                <a:solidFill>
                  <a:schemeClr val="tx1"/>
                </a:solidFill>
                <a:cs typeface="微软雅黑" panose="020B0503020204020204" charset="-122"/>
                <a:sym typeface="+mn-ea"/>
              </a:rPr>
              <a:t>。</a:t>
            </a:r>
            <a:endParaRPr kumimoji="0" sz="1600" b="0" i="0" u="none" strike="noStrike" kern="1200" cap="none" spc="0" normalizeH="0" baseline="0" noProof="1" dirty="0">
              <a:solidFill>
                <a:schemeClr val="tx1"/>
              </a:solidFill>
              <a:cs typeface="微软雅黑" panose="020B0503020204020204" charset="-122"/>
            </a:endParaRPr>
          </a:p>
          <a:p>
            <a:pPr marL="1085850" marR="0" lvl="2" indent="-285750" algn="l" defTabSz="914400" rtl="0" eaLnBrk="1" fontAlgn="base" latinLnBrk="0" hangingPunct="1">
              <a:lnSpc>
                <a:spcPct val="130000"/>
              </a:lnSpc>
              <a:spcBef>
                <a:spcPct val="20000"/>
              </a:spcBef>
              <a:spcAft>
                <a:spcPct val="0"/>
              </a:spcAft>
              <a:buClrTx/>
              <a:buSzTx/>
              <a:buFont typeface="Wingdings" panose="05000000000000000000" charset="0"/>
              <a:buChar char="ü"/>
            </a:pPr>
            <a:r>
              <a:rPr sz="1400" dirty="0">
                <a:solidFill>
                  <a:schemeClr val="tx1"/>
                </a:solidFill>
                <a:cs typeface="微软雅黑" panose="020B0503020204020204" charset="-122"/>
                <a:sym typeface="+mn-ea"/>
              </a:rPr>
              <a:t>并不是所有的hart context都是</a:t>
            </a:r>
            <a:r>
              <a:rPr lang="zh-CN" sz="1400" dirty="0">
                <a:solidFill>
                  <a:schemeClr val="tx1"/>
                </a:solidFill>
                <a:cs typeface="微软雅黑" panose="020B0503020204020204" charset="-122"/>
                <a:sym typeface="+mn-ea"/>
              </a:rPr>
              <a:t>中断目标</a:t>
            </a:r>
            <a:r>
              <a:rPr sz="1400" dirty="0">
                <a:solidFill>
                  <a:schemeClr val="tx1"/>
                </a:solidFill>
                <a:cs typeface="微软雅黑" panose="020B0503020204020204" charset="-122"/>
                <a:sym typeface="+mn-ea"/>
              </a:rPr>
              <a:t>。如果CPU不支持中断转移</a:t>
            </a:r>
            <a:r>
              <a:rPr lang="zh-CN" sz="1400" dirty="0">
                <a:solidFill>
                  <a:schemeClr val="tx1"/>
                </a:solidFill>
                <a:cs typeface="微软雅黑" panose="020B0503020204020204" charset="-122"/>
                <a:sym typeface="+mn-ea"/>
              </a:rPr>
              <a:t>（或通过</a:t>
            </a:r>
            <a:r>
              <a:rPr lang="en-US" altLang="zh-CN" sz="1400" dirty="0">
                <a:solidFill>
                  <a:schemeClr val="tx1"/>
                </a:solidFill>
                <a:cs typeface="微软雅黑" panose="020B0503020204020204" charset="-122"/>
                <a:sym typeface="+mn-ea"/>
              </a:rPr>
              <a:t>delegate</a:t>
            </a:r>
            <a:r>
              <a:rPr lang="zh-CN" sz="1400" dirty="0">
                <a:solidFill>
                  <a:schemeClr val="tx1"/>
                </a:solidFill>
                <a:cs typeface="微软雅黑" panose="020B0503020204020204" charset="-122"/>
                <a:sym typeface="+mn-ea"/>
              </a:rPr>
              <a:t>）</a:t>
            </a:r>
            <a:r>
              <a:rPr sz="1400" dirty="0">
                <a:solidFill>
                  <a:schemeClr val="tx1"/>
                </a:solidFill>
                <a:cs typeface="微软雅黑" panose="020B0503020204020204" charset="-122"/>
                <a:sym typeface="+mn-ea"/>
              </a:rPr>
              <a:t>至</a:t>
            </a:r>
            <a:r>
              <a:rPr sz="1400" dirty="0">
                <a:solidFill>
                  <a:schemeClr val="tx1"/>
                </a:solidFill>
                <a:cs typeface="微软雅黑" panose="020B0503020204020204" charset="-122"/>
                <a:sym typeface="+mn-ea"/>
              </a:rPr>
              <a:t>低</a:t>
            </a:r>
            <a:r>
              <a:rPr lang="zh-CN" sz="1400" dirty="0">
                <a:solidFill>
                  <a:schemeClr val="tx1"/>
                </a:solidFill>
                <a:cs typeface="微软雅黑" panose="020B0503020204020204" charset="-122"/>
                <a:sym typeface="+mn-ea"/>
              </a:rPr>
              <a:t>特权</a:t>
            </a:r>
            <a:r>
              <a:rPr sz="1400" dirty="0">
                <a:solidFill>
                  <a:schemeClr val="tx1"/>
                </a:solidFill>
                <a:cs typeface="微软雅黑" panose="020B0503020204020204" charset="-122"/>
                <a:sym typeface="+mn-ea"/>
              </a:rPr>
              <a:t>级，则低</a:t>
            </a:r>
            <a:r>
              <a:rPr lang="zh-CN" sz="1400" dirty="0">
                <a:solidFill>
                  <a:schemeClr val="tx1"/>
                </a:solidFill>
                <a:cs typeface="微软雅黑" panose="020B0503020204020204" charset="-122"/>
                <a:sym typeface="+mn-ea"/>
              </a:rPr>
              <a:t>特权</a:t>
            </a:r>
            <a:r>
              <a:rPr sz="1400" dirty="0">
                <a:solidFill>
                  <a:schemeClr val="tx1"/>
                </a:solidFill>
                <a:cs typeface="微软雅黑" panose="020B0503020204020204" charset="-122"/>
                <a:sym typeface="+mn-ea"/>
              </a:rPr>
              <a:t>级的hart context不是</a:t>
            </a:r>
            <a:r>
              <a:rPr lang="zh-CN" sz="1400" dirty="0">
                <a:solidFill>
                  <a:schemeClr val="tx1"/>
                </a:solidFill>
                <a:cs typeface="微软雅黑" panose="020B0503020204020204" charset="-122"/>
                <a:sym typeface="+mn-ea"/>
              </a:rPr>
              <a:t>中断目标</a:t>
            </a:r>
            <a:r>
              <a:rPr sz="1400" dirty="0">
                <a:solidFill>
                  <a:schemeClr val="tx1"/>
                </a:solidFill>
                <a:cs typeface="微软雅黑" panose="020B0503020204020204" charset="-122"/>
                <a:sym typeface="+mn-ea"/>
              </a:rPr>
              <a:t>。</a:t>
            </a:r>
            <a:endParaRPr kumimoji="0" sz="1400" b="0" i="0" u="none" strike="noStrike" kern="1200" cap="none" spc="0" normalizeH="0" baseline="0" noProof="1" dirty="0">
              <a:solidFill>
                <a:schemeClr val="tx1"/>
              </a:solidFill>
              <a:cs typeface="微软雅黑" panose="020B0503020204020204" charset="-122"/>
            </a:endParaRPr>
          </a:p>
          <a:p>
            <a:pPr marL="557530" marR="0" lvl="1" indent="-214630" algn="l" defTabSz="914400" rtl="0" eaLnBrk="1" fontAlgn="base" latinLnBrk="0" hangingPunct="1">
              <a:lnSpc>
                <a:spcPct val="130000"/>
              </a:lnSpc>
              <a:spcBef>
                <a:spcPct val="20000"/>
              </a:spcBef>
              <a:spcAft>
                <a:spcPct val="0"/>
              </a:spcAft>
              <a:buClrTx/>
              <a:buSzTx/>
              <a:buFont typeface="Arial" panose="020B0604020202020204" pitchFamily="34" charset="0"/>
              <a:buChar char="•"/>
            </a:pPr>
            <a:r>
              <a:rPr sz="1600" dirty="0">
                <a:solidFill>
                  <a:schemeClr val="tx1"/>
                </a:solidFill>
                <a:cs typeface="微软雅黑" panose="020B0503020204020204" charset="-122"/>
                <a:sym typeface="+mn-ea"/>
              </a:rPr>
              <a:t>PLIC产生的</a:t>
            </a:r>
            <a:r>
              <a:rPr lang="zh-CN" sz="1600" dirty="0">
                <a:solidFill>
                  <a:schemeClr val="tx1"/>
                </a:solidFill>
                <a:cs typeface="微软雅黑" panose="020B0503020204020204" charset="-122"/>
                <a:sym typeface="+mn-ea"/>
              </a:rPr>
              <a:t>中断请求</a:t>
            </a:r>
            <a:r>
              <a:rPr sz="1600" dirty="0">
                <a:solidFill>
                  <a:schemeClr val="tx1"/>
                </a:solidFill>
                <a:cs typeface="微软雅黑" panose="020B0503020204020204" charset="-122"/>
                <a:sym typeface="+mn-ea"/>
              </a:rPr>
              <a:t>会在</a:t>
            </a:r>
            <a:r>
              <a:rPr lang="zh-CN" sz="1600" dirty="0">
                <a:solidFill>
                  <a:schemeClr val="tx1"/>
                </a:solidFill>
                <a:cs typeface="微软雅黑" panose="020B0503020204020204" charset="-122"/>
                <a:sym typeface="+mn-ea"/>
              </a:rPr>
              <a:t>中断目标</a:t>
            </a:r>
            <a:r>
              <a:rPr sz="1600" dirty="0">
                <a:solidFill>
                  <a:schemeClr val="tx1"/>
                </a:solidFill>
                <a:cs typeface="微软雅黑" panose="020B0503020204020204" charset="-122"/>
                <a:sym typeface="+mn-ea"/>
              </a:rPr>
              <a:t>的</a:t>
            </a:r>
            <a:r>
              <a:rPr lang="zh-CN" sz="1600" dirty="0">
                <a:solidFill>
                  <a:schemeClr val="tx1"/>
                </a:solidFill>
                <a:cs typeface="微软雅黑" panose="020B0503020204020204" charset="-122"/>
                <a:sym typeface="+mn-ea"/>
              </a:rPr>
              <a:t>寄存器的对应位置（</a:t>
            </a:r>
            <a:r>
              <a:rPr sz="1600" dirty="0">
                <a:solidFill>
                  <a:schemeClr val="tx1"/>
                </a:solidFill>
                <a:cs typeface="微软雅黑" panose="020B0503020204020204" charset="-122"/>
                <a:sym typeface="+mn-ea"/>
              </a:rPr>
              <a:t>mip/hip/sip/uip</a:t>
            </a:r>
            <a:r>
              <a:rPr lang="zh-CN" sz="1600" dirty="0">
                <a:solidFill>
                  <a:schemeClr val="tx1"/>
                </a:solidFill>
                <a:cs typeface="微软雅黑" panose="020B0503020204020204" charset="-122"/>
                <a:sym typeface="+mn-ea"/>
              </a:rPr>
              <a:t>）</a:t>
            </a:r>
            <a:r>
              <a:rPr sz="1600" dirty="0">
                <a:solidFill>
                  <a:schemeClr val="tx1"/>
                </a:solidFill>
                <a:cs typeface="微软雅黑" panose="020B0503020204020204" charset="-122"/>
                <a:sym typeface="+mn-ea"/>
              </a:rPr>
              <a:t>标示</a:t>
            </a:r>
            <a:r>
              <a:rPr lang="zh-CN" sz="1600" dirty="0">
                <a:solidFill>
                  <a:schemeClr val="tx1"/>
                </a:solidFill>
                <a:cs typeface="微软雅黑" panose="020B0503020204020204" charset="-122"/>
                <a:sym typeface="+mn-ea"/>
              </a:rPr>
              <a:t>。</a:t>
            </a:r>
            <a:endParaRPr lang="zh-CN" sz="1600" dirty="0">
              <a:solidFill>
                <a:schemeClr val="tx1"/>
              </a:solidFill>
              <a:cs typeface="微软雅黑" panose="020B0503020204020204" charset="-122"/>
              <a:sym typeface="+mn-ea"/>
            </a:endParaRPr>
          </a:p>
          <a:p>
            <a:pPr marL="1085850" marR="0" lvl="2" indent="-285750" algn="l" defTabSz="914400" rtl="0" eaLnBrk="1" fontAlgn="base" latinLnBrk="0" hangingPunct="1">
              <a:lnSpc>
                <a:spcPct val="130000"/>
              </a:lnSpc>
              <a:spcBef>
                <a:spcPct val="20000"/>
              </a:spcBef>
              <a:spcAft>
                <a:spcPct val="0"/>
              </a:spcAft>
              <a:buClrTx/>
              <a:buSzTx/>
              <a:buFont typeface="Wingdings" panose="05000000000000000000" charset="0"/>
              <a:buChar char="ü"/>
            </a:pPr>
            <a:r>
              <a:rPr sz="1400" dirty="0">
                <a:solidFill>
                  <a:schemeClr val="tx1"/>
                </a:solidFill>
                <a:cs typeface="微软雅黑" panose="020B0503020204020204" charset="-122"/>
                <a:sym typeface="+mn-ea"/>
              </a:rPr>
              <a:t>只有支持delegate的处理器才会在对应</a:t>
            </a:r>
            <a:r>
              <a:rPr lang="zh-CN" sz="1400" dirty="0">
                <a:solidFill>
                  <a:schemeClr val="tx1"/>
                </a:solidFill>
                <a:cs typeface="微软雅黑" panose="020B0503020204020204" charset="-122"/>
                <a:sym typeface="+mn-ea"/>
              </a:rPr>
              <a:t>低特权级的</a:t>
            </a:r>
            <a:r>
              <a:rPr sz="1400" dirty="0">
                <a:solidFill>
                  <a:schemeClr val="tx1"/>
                </a:solidFill>
                <a:cs typeface="微软雅黑" panose="020B0503020204020204" charset="-122"/>
                <a:sym typeface="+mn-ea"/>
              </a:rPr>
              <a:t>寄存器中置对应中断</a:t>
            </a:r>
            <a:r>
              <a:rPr lang="zh-CN" sz="1400" dirty="0">
                <a:solidFill>
                  <a:schemeClr val="tx1"/>
                </a:solidFill>
                <a:cs typeface="微软雅黑" panose="020B0503020204020204" charset="-122"/>
                <a:sym typeface="+mn-ea"/>
              </a:rPr>
              <a:t>标志</a:t>
            </a:r>
            <a:r>
              <a:rPr sz="1400" dirty="0">
                <a:solidFill>
                  <a:schemeClr val="tx1"/>
                </a:solidFill>
                <a:cs typeface="微软雅黑" panose="020B0503020204020204" charset="-122"/>
                <a:sym typeface="+mn-ea"/>
              </a:rPr>
              <a:t>位</a:t>
            </a:r>
            <a:r>
              <a:rPr lang="zh-CN" sz="1400" dirty="0">
                <a:solidFill>
                  <a:schemeClr val="tx1"/>
                </a:solidFill>
                <a:cs typeface="微软雅黑" panose="020B0503020204020204" charset="-122"/>
                <a:sym typeface="+mn-ea"/>
              </a:rPr>
              <a:t>。</a:t>
            </a:r>
            <a:endParaRPr kumimoji="0" sz="1400" b="0" i="0" u="none" strike="noStrike" kern="1200" cap="none" spc="0" normalizeH="0" baseline="0" noProof="1" dirty="0">
              <a:solidFill>
                <a:schemeClr val="tx1"/>
              </a:solidFill>
              <a:cs typeface="微软雅黑" panose="020B0503020204020204" charset="-122"/>
            </a:endParaRPr>
          </a:p>
          <a:p>
            <a:pPr marL="557530" marR="0" lvl="1" indent="-214630" algn="l" defTabSz="914400" rtl="0" eaLnBrk="1" fontAlgn="base" latinLnBrk="0" hangingPunct="1">
              <a:lnSpc>
                <a:spcPct val="130000"/>
              </a:lnSpc>
              <a:spcBef>
                <a:spcPct val="20000"/>
              </a:spcBef>
              <a:spcAft>
                <a:spcPct val="0"/>
              </a:spcAft>
              <a:buClrTx/>
              <a:buSzTx/>
              <a:buFont typeface="Arial" panose="020B0604020202020204" pitchFamily="34" charset="0"/>
              <a:buChar char="•"/>
            </a:pPr>
            <a:r>
              <a:rPr sz="1600" dirty="0">
                <a:solidFill>
                  <a:schemeClr val="tx1"/>
                </a:solidFill>
                <a:cs typeface="微软雅黑" panose="020B0503020204020204" charset="-122"/>
                <a:sym typeface="+mn-ea"/>
              </a:rPr>
              <a:t>PLIC不负责处理中断</a:t>
            </a:r>
            <a:r>
              <a:rPr sz="1600" b="1" dirty="0">
                <a:solidFill>
                  <a:srgbClr val="FF0000"/>
                </a:solidFill>
                <a:cs typeface="微软雅黑" panose="020B0503020204020204" charset="-122"/>
                <a:sym typeface="+mn-ea"/>
              </a:rPr>
              <a:t>抢占</a:t>
            </a:r>
            <a:r>
              <a:rPr sz="1600" dirty="0">
                <a:solidFill>
                  <a:schemeClr val="tx1"/>
                </a:solidFill>
                <a:cs typeface="微软雅黑" panose="020B0503020204020204" charset="-122"/>
                <a:sym typeface="+mn-ea"/>
              </a:rPr>
              <a:t>和</a:t>
            </a:r>
            <a:r>
              <a:rPr sz="1600" b="1" dirty="0">
                <a:solidFill>
                  <a:srgbClr val="FF0000"/>
                </a:solidFill>
                <a:cs typeface="微软雅黑" panose="020B0503020204020204" charset="-122"/>
                <a:sym typeface="+mn-ea"/>
              </a:rPr>
              <a:t>嵌套</a:t>
            </a:r>
            <a:r>
              <a:rPr sz="1600" dirty="0">
                <a:solidFill>
                  <a:schemeClr val="tx1"/>
                </a:solidFill>
                <a:cs typeface="微软雅黑" panose="020B0503020204020204" charset="-122"/>
                <a:sym typeface="+mn-ea"/>
              </a:rPr>
              <a:t>，</a:t>
            </a:r>
            <a:r>
              <a:rPr lang="zh-CN" sz="1600" dirty="0">
                <a:solidFill>
                  <a:schemeClr val="tx1"/>
                </a:solidFill>
                <a:cs typeface="微软雅黑" panose="020B0503020204020204" charset="-122"/>
                <a:sym typeface="+mn-ea"/>
              </a:rPr>
              <a:t>它们是</a:t>
            </a:r>
            <a:r>
              <a:rPr sz="1600" dirty="0">
                <a:solidFill>
                  <a:schemeClr val="tx1"/>
                </a:solidFill>
                <a:cs typeface="微软雅黑" panose="020B0503020204020204" charset="-122"/>
                <a:sym typeface="+mn-ea"/>
              </a:rPr>
              <a:t>由</a:t>
            </a:r>
            <a:r>
              <a:rPr lang="zh-CN" sz="1600" dirty="0">
                <a:solidFill>
                  <a:schemeClr val="tx1"/>
                </a:solidFill>
                <a:cs typeface="微软雅黑" panose="020B0503020204020204" charset="-122"/>
                <a:sym typeface="+mn-ea"/>
              </a:rPr>
              <a:t>中断目标进行</a:t>
            </a:r>
            <a:r>
              <a:rPr sz="1600" dirty="0">
                <a:solidFill>
                  <a:schemeClr val="tx1"/>
                </a:solidFill>
                <a:cs typeface="微软雅黑" panose="020B0503020204020204" charset="-122"/>
                <a:sym typeface="+mn-ea"/>
              </a:rPr>
              <a:t>处理。</a:t>
            </a:r>
            <a:endParaRPr kumimoji="0" sz="1600" b="0" i="0" u="none" strike="noStrike" kern="1200" cap="none" spc="0" normalizeH="0" baseline="0" noProof="1" dirty="0">
              <a:solidFill>
                <a:schemeClr val="tx1"/>
              </a:solidFill>
              <a:cs typeface="微软雅黑" panose="020B0503020204020204" charset="-122"/>
            </a:endParaRPr>
          </a:p>
          <a:p>
            <a:pPr marL="557530" marR="0" lvl="1" indent="-214630" algn="l" defTabSz="914400" rtl="0" eaLnBrk="1" fontAlgn="base" latinLnBrk="0" hangingPunct="1">
              <a:lnSpc>
                <a:spcPct val="130000"/>
              </a:lnSpc>
              <a:spcBef>
                <a:spcPct val="20000"/>
              </a:spcBef>
              <a:spcAft>
                <a:spcPct val="0"/>
              </a:spcAft>
              <a:buClrTx/>
              <a:buSzTx/>
              <a:buFont typeface="Arial" panose="020B0604020202020204" pitchFamily="34" charset="0"/>
              <a:buChar char="•"/>
            </a:pPr>
            <a:r>
              <a:rPr lang="en-US" altLang="zh-CN" sz="1600" dirty="0">
                <a:solidFill>
                  <a:schemeClr val="tx1"/>
                </a:solidFill>
                <a:cs typeface="微软雅黑" panose="020B0503020204020204" charset="-122"/>
                <a:sym typeface="+mn-ea"/>
              </a:rPr>
              <a:t>PLIC</a:t>
            </a:r>
            <a:r>
              <a:rPr lang="zh-CN" altLang="en-US" sz="1600" dirty="0">
                <a:solidFill>
                  <a:schemeClr val="tx1"/>
                </a:solidFill>
                <a:cs typeface="微软雅黑" panose="020B0503020204020204" charset="-122"/>
                <a:sym typeface="+mn-ea"/>
              </a:rPr>
              <a:t>设有</a:t>
            </a:r>
            <a:r>
              <a:rPr sz="1600" dirty="0">
                <a:solidFill>
                  <a:schemeClr val="tx1"/>
                </a:solidFill>
                <a:cs typeface="微软雅黑" panose="020B0503020204020204" charset="-122"/>
                <a:sym typeface="+mn-ea"/>
              </a:rPr>
              <a:t>平台相关的</a:t>
            </a:r>
            <a:r>
              <a:rPr lang="zh-CN" sz="1600" b="1" dirty="0">
                <a:solidFill>
                  <a:schemeClr val="tx1"/>
                </a:solidFill>
                <a:cs typeface="微软雅黑" panose="020B0503020204020204" charset="-122"/>
                <a:sym typeface="+mn-ea"/>
              </a:rPr>
              <a:t>优先级阈值</a:t>
            </a:r>
            <a:r>
              <a:rPr lang="zh-CN" sz="1600" dirty="0">
                <a:solidFill>
                  <a:schemeClr val="tx1"/>
                </a:solidFill>
                <a:cs typeface="微软雅黑" panose="020B0503020204020204" charset="-122"/>
                <a:sym typeface="+mn-ea"/>
              </a:rPr>
              <a:t>（</a:t>
            </a:r>
            <a:r>
              <a:rPr sz="1600" dirty="0">
                <a:solidFill>
                  <a:schemeClr val="tx1"/>
                </a:solidFill>
                <a:cs typeface="微软雅黑" panose="020B0503020204020204" charset="-122"/>
                <a:sym typeface="+mn-ea"/>
              </a:rPr>
              <a:t>priority threshold</a:t>
            </a:r>
            <a:r>
              <a:rPr lang="zh-CN" sz="1600" dirty="0">
                <a:solidFill>
                  <a:schemeClr val="tx1"/>
                </a:solidFill>
                <a:cs typeface="微软雅黑" panose="020B0503020204020204" charset="-122"/>
                <a:sym typeface="+mn-ea"/>
              </a:rPr>
              <a:t>）</a:t>
            </a:r>
            <a:r>
              <a:rPr sz="1600" dirty="0">
                <a:solidFill>
                  <a:schemeClr val="tx1"/>
                </a:solidFill>
                <a:cs typeface="微软雅黑" panose="020B0503020204020204" charset="-122"/>
                <a:sym typeface="+mn-ea"/>
              </a:rPr>
              <a:t>寄存器</a:t>
            </a:r>
            <a:r>
              <a:rPr lang="zh-CN" sz="1600" dirty="0">
                <a:solidFill>
                  <a:schemeClr val="tx1"/>
                </a:solidFill>
                <a:cs typeface="微软雅黑" panose="020B0503020204020204" charset="-122"/>
                <a:sym typeface="+mn-ea"/>
              </a:rPr>
              <a:t>。</a:t>
            </a:r>
            <a:endParaRPr lang="zh-CN" sz="1600" dirty="0">
              <a:solidFill>
                <a:schemeClr val="tx1"/>
              </a:solidFill>
              <a:cs typeface="微软雅黑" panose="020B0503020204020204" charset="-122"/>
              <a:sym typeface="+mn-ea"/>
            </a:endParaRPr>
          </a:p>
          <a:p>
            <a:pPr marL="1085850" marR="0" lvl="2" indent="-285750" algn="l" defTabSz="914400" rtl="0" eaLnBrk="1" fontAlgn="base" latinLnBrk="0" hangingPunct="1">
              <a:lnSpc>
                <a:spcPct val="130000"/>
              </a:lnSpc>
              <a:spcBef>
                <a:spcPct val="20000"/>
              </a:spcBef>
              <a:spcAft>
                <a:spcPct val="0"/>
              </a:spcAft>
              <a:buClrTx/>
              <a:buSzTx/>
              <a:buFont typeface="Wingdings" panose="05000000000000000000" charset="0"/>
              <a:buChar char="ü"/>
            </a:pPr>
            <a:r>
              <a:rPr sz="1400" dirty="0">
                <a:solidFill>
                  <a:schemeClr val="tx1"/>
                </a:solidFill>
                <a:cs typeface="微软雅黑" panose="020B0503020204020204" charset="-122"/>
                <a:sym typeface="+mn-ea"/>
              </a:rPr>
              <a:t>只有高于该</a:t>
            </a:r>
            <a:r>
              <a:rPr lang="zh-CN" sz="1400" dirty="0">
                <a:solidFill>
                  <a:schemeClr val="tx1"/>
                </a:solidFill>
                <a:cs typeface="微软雅黑" panose="020B0503020204020204" charset="-122"/>
                <a:sym typeface="+mn-ea"/>
              </a:rPr>
              <a:t>阈值</a:t>
            </a:r>
            <a:r>
              <a:rPr sz="1400" dirty="0">
                <a:solidFill>
                  <a:schemeClr val="tx1"/>
                </a:solidFill>
                <a:cs typeface="微软雅黑" panose="020B0503020204020204" charset="-122"/>
                <a:sym typeface="+mn-ea"/>
              </a:rPr>
              <a:t>的</a:t>
            </a:r>
            <a:r>
              <a:rPr lang="zh-CN" sz="1400" dirty="0">
                <a:solidFill>
                  <a:schemeClr val="tx1"/>
                </a:solidFill>
                <a:cs typeface="微软雅黑" panose="020B0503020204020204" charset="-122"/>
                <a:sym typeface="+mn-ea"/>
              </a:rPr>
              <a:t>中断请求</a:t>
            </a:r>
            <a:r>
              <a:rPr sz="1400" dirty="0">
                <a:solidFill>
                  <a:schemeClr val="tx1"/>
                </a:solidFill>
                <a:cs typeface="微软雅黑" panose="020B0503020204020204" charset="-122"/>
                <a:sym typeface="+mn-ea"/>
              </a:rPr>
              <a:t>才会发送给对应</a:t>
            </a:r>
            <a:r>
              <a:rPr lang="zh-CN" sz="1400" dirty="0">
                <a:solidFill>
                  <a:schemeClr val="tx1"/>
                </a:solidFill>
                <a:cs typeface="微软雅黑" panose="020B0503020204020204" charset="-122"/>
                <a:sym typeface="+mn-ea"/>
              </a:rPr>
              <a:t>中断目标</a:t>
            </a:r>
            <a:r>
              <a:rPr sz="1400" dirty="0">
                <a:solidFill>
                  <a:schemeClr val="tx1"/>
                </a:solidFill>
                <a:cs typeface="微软雅黑" panose="020B0503020204020204" charset="-122"/>
                <a:sym typeface="+mn-ea"/>
              </a:rPr>
              <a:t>。</a:t>
            </a:r>
            <a:endParaRPr sz="1400" dirty="0">
              <a:solidFill>
                <a:schemeClr val="tx1"/>
              </a:solidFill>
              <a:cs typeface="微软雅黑" panose="020B0503020204020204" charset="-122"/>
              <a:sym typeface="+mn-ea"/>
            </a:endParaRPr>
          </a:p>
          <a:p>
            <a:pPr marL="1085850" marR="0" lvl="2" indent="-285750" algn="l" defTabSz="914400" rtl="0" eaLnBrk="1" fontAlgn="base" latinLnBrk="0" hangingPunct="1">
              <a:lnSpc>
                <a:spcPct val="130000"/>
              </a:lnSpc>
              <a:spcBef>
                <a:spcPct val="20000"/>
              </a:spcBef>
              <a:spcAft>
                <a:spcPct val="0"/>
              </a:spcAft>
              <a:buClrTx/>
              <a:buSzTx/>
              <a:buFont typeface="Wingdings" panose="05000000000000000000" charset="0"/>
              <a:buChar char="ü"/>
            </a:pPr>
            <a:r>
              <a:rPr lang="zh-CN" sz="1400" dirty="0">
                <a:solidFill>
                  <a:schemeClr val="tx1"/>
                </a:solidFill>
                <a:cs typeface="微软雅黑" panose="020B0503020204020204" charset="-122"/>
                <a:sym typeface="+mn-ea"/>
              </a:rPr>
              <a:t>阈值</a:t>
            </a:r>
            <a:r>
              <a:rPr sz="1400" dirty="0">
                <a:solidFill>
                  <a:schemeClr val="tx1"/>
                </a:solidFill>
                <a:cs typeface="微软雅黑" panose="020B0503020204020204" charset="-122"/>
                <a:sym typeface="+mn-ea"/>
              </a:rPr>
              <a:t>必须支持</a:t>
            </a:r>
            <a:r>
              <a:rPr lang="en-US" sz="1400" dirty="0">
                <a:solidFill>
                  <a:schemeClr val="tx1"/>
                </a:solidFill>
                <a:cs typeface="微软雅黑" panose="020B0503020204020204" charset="-122"/>
                <a:sym typeface="+mn-ea"/>
              </a:rPr>
              <a:t>“</a:t>
            </a:r>
            <a:r>
              <a:rPr sz="1400" dirty="0">
                <a:solidFill>
                  <a:schemeClr val="tx1"/>
                </a:solidFill>
                <a:cs typeface="微软雅黑" panose="020B0503020204020204" charset="-122"/>
                <a:sym typeface="+mn-ea"/>
              </a:rPr>
              <a:t>0</a:t>
            </a:r>
            <a:r>
              <a:rPr lang="en-US" sz="1400" dirty="0">
                <a:solidFill>
                  <a:schemeClr val="tx1"/>
                </a:solidFill>
                <a:cs typeface="微软雅黑" panose="020B0503020204020204" charset="-122"/>
                <a:sym typeface="+mn-ea"/>
              </a:rPr>
              <a:t>”</a:t>
            </a:r>
            <a:r>
              <a:rPr sz="1400" dirty="0">
                <a:solidFill>
                  <a:schemeClr val="tx1"/>
                </a:solidFill>
                <a:cs typeface="微软雅黑" panose="020B0503020204020204" charset="-122"/>
                <a:sym typeface="+mn-ea"/>
              </a:rPr>
              <a:t>，表示没有</a:t>
            </a:r>
            <a:r>
              <a:rPr lang="zh-CN" sz="1400" dirty="0">
                <a:solidFill>
                  <a:schemeClr val="tx1"/>
                </a:solidFill>
                <a:cs typeface="微软雅黑" panose="020B0503020204020204" charset="-122"/>
                <a:sym typeface="+mn-ea"/>
              </a:rPr>
              <a:t>中断</a:t>
            </a:r>
            <a:r>
              <a:rPr sz="1400" dirty="0">
                <a:solidFill>
                  <a:schemeClr val="tx1"/>
                </a:solidFill>
                <a:cs typeface="微软雅黑" panose="020B0503020204020204" charset="-122"/>
                <a:sym typeface="+mn-ea"/>
              </a:rPr>
              <a:t>被</a:t>
            </a:r>
            <a:r>
              <a:rPr lang="zh-CN" sz="1400" dirty="0">
                <a:solidFill>
                  <a:schemeClr val="tx1"/>
                </a:solidFill>
                <a:cs typeface="微软雅黑" panose="020B0503020204020204" charset="-122"/>
                <a:sym typeface="+mn-ea"/>
              </a:rPr>
              <a:t>屏蔽</a:t>
            </a:r>
            <a:r>
              <a:rPr sz="1400" dirty="0">
                <a:solidFill>
                  <a:schemeClr val="tx1"/>
                </a:solidFill>
                <a:cs typeface="微软雅黑" panose="020B0503020204020204" charset="-122"/>
                <a:sym typeface="+mn-ea"/>
              </a:rPr>
              <a:t>；通常也需要支持</a:t>
            </a:r>
            <a:r>
              <a:rPr lang="zh-CN" sz="1400" dirty="0">
                <a:solidFill>
                  <a:schemeClr val="tx1"/>
                </a:solidFill>
                <a:cs typeface="微软雅黑" panose="020B0503020204020204" charset="-122"/>
                <a:sym typeface="+mn-ea"/>
              </a:rPr>
              <a:t>最大优先级</a:t>
            </a:r>
            <a:r>
              <a:rPr sz="1400" dirty="0">
                <a:solidFill>
                  <a:schemeClr val="tx1"/>
                </a:solidFill>
                <a:cs typeface="微软雅黑" panose="020B0503020204020204" charset="-122"/>
                <a:sym typeface="+mn-ea"/>
              </a:rPr>
              <a:t>，表示所有</a:t>
            </a:r>
            <a:r>
              <a:rPr lang="zh-CN" sz="1400" dirty="0">
                <a:solidFill>
                  <a:schemeClr val="tx1"/>
                </a:solidFill>
                <a:cs typeface="微软雅黑" panose="020B0503020204020204" charset="-122"/>
                <a:sym typeface="+mn-ea"/>
              </a:rPr>
              <a:t>中断</a:t>
            </a:r>
            <a:r>
              <a:rPr sz="1400" dirty="0">
                <a:solidFill>
                  <a:schemeClr val="tx1"/>
                </a:solidFill>
                <a:cs typeface="微软雅黑" panose="020B0503020204020204" charset="-122"/>
                <a:sym typeface="+mn-ea"/>
              </a:rPr>
              <a:t>都会被</a:t>
            </a:r>
            <a:r>
              <a:rPr lang="zh-CN" sz="1400" dirty="0">
                <a:solidFill>
                  <a:schemeClr val="tx1"/>
                </a:solidFill>
                <a:cs typeface="微软雅黑" panose="020B0503020204020204" charset="-122"/>
                <a:sym typeface="+mn-ea"/>
              </a:rPr>
              <a:t>屏蔽</a:t>
            </a:r>
            <a:r>
              <a:rPr lang="zh-CN" altLang="en-US" sz="1400" noProof="0" dirty="0" smtClean="0">
                <a:ln>
                  <a:noFill/>
                </a:ln>
                <a:solidFill>
                  <a:schemeClr val="tx1"/>
                </a:solidFill>
                <a:uLnTx/>
                <a:uFillTx/>
                <a:cs typeface="微软雅黑" panose="020B0503020204020204" charset="-122"/>
                <a:sym typeface="+mn-ea"/>
              </a:rPr>
              <a:t>。</a:t>
            </a:r>
            <a:endParaRPr lang="zh-CN" altLang="en-US" sz="1400" noProof="0" dirty="0" smtClean="0">
              <a:ln>
                <a:noFill/>
              </a:ln>
              <a:solidFill>
                <a:schemeClr val="tx1"/>
              </a:solidFill>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cs typeface="微软雅黑" panose="020B050302020402020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7.3.</a:t>
            </a:r>
            <a:r>
              <a:rPr lang="en-US" altLang="zh-CN">
                <a:sym typeface="+mn-ea"/>
              </a:rPr>
              <a:t>4</a:t>
            </a:r>
            <a:r>
              <a:rPr lang="zh-CN" altLang="en-US">
                <a:sym typeface="+mn-ea"/>
              </a:rPr>
              <a:t> 中断处理机制的实现</a:t>
            </a:r>
            <a:endParaRPr lang="zh-CN" altLang="en-US"/>
          </a:p>
        </p:txBody>
      </p:sp>
      <p:sp>
        <p:nvSpPr>
          <p:cNvPr id="9218" name="内容占位符 2"/>
          <p:cNvSpPr>
            <a:spLocks noGrp="1"/>
          </p:cNvSpPr>
          <p:nvPr>
            <p:ph idx="1"/>
          </p:nvPr>
        </p:nvSpPr>
        <p:spPr>
          <a:noFill/>
          <a:ln>
            <a:miter/>
          </a:ln>
        </p:spPr>
        <p:txBody>
          <a:bodyPr wrap="square" lIns="68591" tIns="34295" rIns="68591" bIns="34295" anchor="t">
            <a:noAutofit/>
          </a:bodyPr>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sz="1800" dirty="0">
                <a:solidFill>
                  <a:schemeClr val="tx1"/>
                </a:solidFill>
                <a:cs typeface="微软雅黑" panose="020B0503020204020204" charset="-122"/>
                <a:sym typeface="+mn-ea"/>
              </a:rPr>
              <a:t>中断网关（</a:t>
            </a:r>
            <a:r>
              <a:rPr lang="en-US" altLang="zh-CN" sz="1800" dirty="0">
                <a:solidFill>
                  <a:schemeClr val="tx1"/>
                </a:solidFill>
                <a:cs typeface="微软雅黑" panose="020B0503020204020204" charset="-122"/>
                <a:sym typeface="+mn-ea"/>
              </a:rPr>
              <a:t>G</a:t>
            </a:r>
            <a:r>
              <a:rPr lang="en-US" altLang="zh-CN" sz="1800" dirty="0">
                <a:solidFill>
                  <a:schemeClr val="tx1"/>
                </a:solidFill>
                <a:cs typeface="微软雅黑" panose="020B0503020204020204" charset="-122"/>
                <a:sym typeface="+mn-ea"/>
              </a:rPr>
              <a:t>ateway</a:t>
            </a:r>
            <a:r>
              <a:rPr lang="zh-CN" sz="1800" dirty="0">
                <a:solidFill>
                  <a:schemeClr val="tx1"/>
                </a:solidFill>
                <a:cs typeface="微软雅黑" panose="020B0503020204020204" charset="-122"/>
                <a:sym typeface="+mn-ea"/>
              </a:rPr>
              <a:t>）</a:t>
            </a:r>
            <a:endParaRPr kumimoji="0" lang="zh-CN" sz="1800" b="0" i="0" u="none" strike="noStrike" kern="1200" cap="none" spc="0" normalizeH="0" baseline="0" noProof="1" dirty="0">
              <a:solidFill>
                <a:schemeClr val="tx1"/>
              </a:solidFill>
              <a:cs typeface="微软雅黑" panose="020B0503020204020204" charset="-122"/>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负责将中断源的各类中断信号转换为PLIC core的通用格式，同时控制向PLIC core发起中断请求的整个流程。</a:t>
            </a:r>
            <a:endParaRPr kumimoji="0" lang="zh-CN" altLang="en-US" sz="1600" b="0" i="0" u="none" strike="noStrike" kern="1200" cap="none" spc="0" normalizeH="0" baseline="0" noProof="1" dirty="0">
              <a:solidFill>
                <a:schemeClr val="tx1"/>
              </a:solidFill>
              <a:cs typeface="微软雅黑" panose="020B0503020204020204" charset="-122"/>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中断网关在收到中断目标完成中断服务的通知（notification）后，向</a:t>
            </a:r>
            <a:r>
              <a:rPr lang="zh-CN" altLang="en-US" sz="1600" dirty="0">
                <a:solidFill>
                  <a:schemeClr val="tx1"/>
                </a:solidFill>
                <a:cs typeface="微软雅黑" panose="020B0503020204020204" charset="-122"/>
                <a:sym typeface="+mn-ea"/>
              </a:rPr>
              <a:t>PLIC core</a:t>
            </a:r>
            <a:r>
              <a:rPr lang="zh-CN" altLang="en-US" sz="1600" dirty="0">
                <a:solidFill>
                  <a:schemeClr val="tx1"/>
                </a:solidFill>
                <a:cs typeface="微软雅黑" panose="020B0503020204020204" charset="-122"/>
                <a:sym typeface="+mn-ea"/>
              </a:rPr>
              <a:t>发送新中断请求</a:t>
            </a:r>
            <a:r>
              <a:rPr lang="zh-CN" altLang="en-US" sz="1600" noProof="0" dirty="0" smtClean="0">
                <a:ln>
                  <a:noFill/>
                </a:ln>
                <a:solidFill>
                  <a:schemeClr val="tx1"/>
                </a:solidFill>
                <a:uLnTx/>
                <a:uFillTx/>
                <a:cs typeface="微软雅黑" panose="020B0503020204020204" charset="-122"/>
                <a:sym typeface="+mn-ea"/>
              </a:rPr>
              <a:t>。</a:t>
            </a:r>
            <a:endParaRPr lang="zh-CN" altLang="en-US" sz="1600" noProof="0" dirty="0" smtClean="0">
              <a:ln>
                <a:noFill/>
              </a:ln>
              <a:solidFill>
                <a:schemeClr val="tx1"/>
              </a:solidFill>
              <a:uLnTx/>
              <a:uFillTx/>
              <a:cs typeface="微软雅黑" panose="020B0503020204020204" charset="-122"/>
              <a:sym typeface="+mn-ea"/>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若中断源选择采用</a:t>
            </a:r>
            <a:r>
              <a:rPr lang="zh-CN" altLang="en-US" sz="1600" b="1" dirty="0">
                <a:solidFill>
                  <a:schemeClr val="tx1"/>
                </a:solidFill>
                <a:cs typeface="微软雅黑" panose="020B0503020204020204" charset="-122"/>
                <a:sym typeface="+mn-ea"/>
              </a:rPr>
              <a:t>电平</a:t>
            </a:r>
            <a:r>
              <a:rPr lang="zh-CN" altLang="en-US" sz="1600" dirty="0">
                <a:solidFill>
                  <a:schemeClr val="tx1"/>
                </a:solidFill>
                <a:cs typeface="微软雅黑" panose="020B0503020204020204" charset="-122"/>
                <a:sym typeface="+mn-ea"/>
              </a:rPr>
              <a:t>触发方式时：</a:t>
            </a:r>
            <a:endParaRPr kumimoji="0" lang="zh-CN" altLang="en-US" sz="1800" b="0" i="0" u="none" strike="noStrike" kern="1200" cap="none" spc="0" normalizeH="0" baseline="0" noProof="1" dirty="0">
              <a:solidFill>
                <a:schemeClr val="tx1"/>
              </a:solidFill>
              <a:cs typeface="微软雅黑" panose="020B0503020204020204" charset="-122"/>
            </a:endParaRPr>
          </a:p>
          <a:p>
            <a:pPr marL="1085850" marR="0" lvl="2" indent="-285750" algn="l" defTabSz="914400" rtl="0" eaLnBrk="1" fontAlgn="base" latinLnBrk="0" hangingPunct="1">
              <a:lnSpc>
                <a:spcPct val="150000"/>
              </a:lnSpc>
              <a:spcBef>
                <a:spcPct val="20000"/>
              </a:spcBef>
              <a:buClrTx/>
              <a:buSzPct val="50000"/>
              <a:buFont typeface="Wingdings" panose="05000000000000000000" charset="0"/>
              <a:buChar char="ü"/>
            </a:pPr>
            <a:r>
              <a:rPr lang="zh-CN" altLang="en-US" sz="1400" dirty="0">
                <a:solidFill>
                  <a:schemeClr val="tx1"/>
                </a:solidFill>
                <a:cs typeface="微软雅黑" panose="020B0503020204020204" charset="-122"/>
                <a:sym typeface="+mn-ea"/>
              </a:rPr>
              <a:t>网关会将第一次中断信号被拉高的时间点作为中断请求；</a:t>
            </a:r>
            <a:endParaRPr kumimoji="0" lang="zh-CN" altLang="en-US" sz="1400" b="0" i="0" u="none" strike="noStrike" kern="1200" cap="none" spc="0" normalizeH="0" baseline="0" noProof="1" dirty="0">
              <a:solidFill>
                <a:schemeClr val="tx1"/>
              </a:solidFill>
              <a:cs typeface="微软雅黑" panose="020B0503020204020204" charset="-122"/>
            </a:endParaRPr>
          </a:p>
          <a:p>
            <a:pPr marL="1085850" marR="0" lvl="2" indent="-285750" algn="l" defTabSz="914400" rtl="0" eaLnBrk="1" fontAlgn="base" latinLnBrk="0" hangingPunct="1">
              <a:lnSpc>
                <a:spcPct val="150000"/>
              </a:lnSpc>
              <a:spcBef>
                <a:spcPct val="20000"/>
              </a:spcBef>
              <a:buClrTx/>
              <a:buSzPct val="50000"/>
              <a:buFont typeface="Wingdings" panose="05000000000000000000" charset="0"/>
              <a:buChar char="ü"/>
            </a:pPr>
            <a:r>
              <a:rPr lang="zh-CN" altLang="en-US" sz="1400" dirty="0">
                <a:solidFill>
                  <a:schemeClr val="tx1"/>
                </a:solidFill>
                <a:cs typeface="微软雅黑" panose="020B0503020204020204" charset="-122"/>
                <a:sym typeface="+mn-ea"/>
              </a:rPr>
              <a:t>在收到中断完成信号之前，不会再向PLIC core发送新的请求；</a:t>
            </a:r>
            <a:endParaRPr kumimoji="0" lang="zh-CN" altLang="en-US" sz="1400" b="0" i="0" u="none" strike="noStrike" kern="1200" cap="none" spc="0" normalizeH="0" baseline="0" noProof="1" dirty="0">
              <a:solidFill>
                <a:schemeClr val="tx1"/>
              </a:solidFill>
              <a:cs typeface="微软雅黑" panose="020B0503020204020204" charset="-122"/>
            </a:endParaRPr>
          </a:p>
          <a:p>
            <a:pPr marL="1085850" marR="0" lvl="2" indent="-285750" algn="l" defTabSz="914400" rtl="0" eaLnBrk="1" fontAlgn="base" latinLnBrk="0" hangingPunct="1">
              <a:lnSpc>
                <a:spcPct val="150000"/>
              </a:lnSpc>
              <a:spcBef>
                <a:spcPct val="20000"/>
              </a:spcBef>
              <a:buClrTx/>
              <a:buSzPct val="50000"/>
              <a:buFont typeface="Wingdings" panose="05000000000000000000" charset="0"/>
              <a:buChar char="ü"/>
            </a:pPr>
            <a:r>
              <a:rPr lang="zh-CN" altLang="en-US" sz="1400" dirty="0">
                <a:solidFill>
                  <a:schemeClr val="tx1"/>
                </a:solidFill>
                <a:cs typeface="微软雅黑" panose="020B0503020204020204" charset="-122"/>
                <a:sym typeface="+mn-ea"/>
              </a:rPr>
              <a:t>如果收到中断完成信号后，中断源的中断请求仍为高电平，会被作为新的中断请求；</a:t>
            </a:r>
            <a:endParaRPr kumimoji="0" lang="zh-CN" altLang="en-US" sz="1400" b="0" i="0" u="none" strike="noStrike" kern="1200" cap="none" spc="0" normalizeH="0" baseline="0" noProof="1" dirty="0">
              <a:solidFill>
                <a:schemeClr val="tx1"/>
              </a:solidFill>
              <a:cs typeface="微软雅黑" panose="020B0503020204020204" charset="-122"/>
            </a:endParaRPr>
          </a:p>
          <a:p>
            <a:pPr marL="1085850" marR="0" lvl="2" indent="-285750" algn="l" defTabSz="914400" rtl="0" eaLnBrk="1" fontAlgn="base" latinLnBrk="0" hangingPunct="1">
              <a:lnSpc>
                <a:spcPct val="150000"/>
              </a:lnSpc>
              <a:spcBef>
                <a:spcPct val="20000"/>
              </a:spcBef>
              <a:buClrTx/>
              <a:buSzPct val="50000"/>
              <a:buFont typeface="Wingdings" panose="05000000000000000000" charset="0"/>
              <a:buChar char="ü"/>
            </a:pPr>
            <a:r>
              <a:rPr lang="zh-CN" altLang="en-US" sz="1400" dirty="0">
                <a:solidFill>
                  <a:schemeClr val="tx1"/>
                </a:solidFill>
                <a:cs typeface="微软雅黑" panose="020B0503020204020204" charset="-122"/>
                <a:sym typeface="+mn-ea"/>
              </a:rPr>
              <a:t>如果中断请求在PLIC core收到请求信号后、中断目标处理该请求之前拉低，这个中断请求仍然会被中断目标所响应；在中断服务程序里会判断此次请求是否还需要进行处理。</a:t>
            </a:r>
            <a:endParaRPr lang="zh-CN" altLang="en-US" sz="1800" noProof="0" dirty="0" smtClean="0">
              <a:ln>
                <a:noFill/>
              </a:ln>
              <a:solidFill>
                <a:schemeClr val="tx1"/>
              </a:solidFill>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cs typeface="微软雅黑" panose="020B050302020402020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7.3.</a:t>
            </a:r>
            <a:r>
              <a:rPr lang="en-US" altLang="zh-CN">
                <a:sym typeface="+mn-ea"/>
              </a:rPr>
              <a:t>4</a:t>
            </a:r>
            <a:r>
              <a:rPr lang="zh-CN" altLang="en-US">
                <a:sym typeface="+mn-ea"/>
              </a:rPr>
              <a:t> 中断处理机制的实现</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sz="1800" dirty="0">
                <a:solidFill>
                  <a:schemeClr val="tx1"/>
                </a:solidFill>
                <a:cs typeface="微软雅黑" panose="020B0503020204020204" charset="-122"/>
                <a:sym typeface="+mn-ea"/>
              </a:rPr>
              <a:t>中断网关（</a:t>
            </a:r>
            <a:r>
              <a:rPr lang="en-US" altLang="zh-CN" sz="1800" dirty="0">
                <a:solidFill>
                  <a:schemeClr val="tx1"/>
                </a:solidFill>
                <a:cs typeface="微软雅黑" panose="020B0503020204020204" charset="-122"/>
                <a:sym typeface="+mn-ea"/>
              </a:rPr>
              <a:t>Gateway</a:t>
            </a:r>
            <a:r>
              <a:rPr lang="zh-CN" sz="1800" dirty="0">
                <a:solidFill>
                  <a:schemeClr val="tx1"/>
                </a:solidFill>
                <a:cs typeface="微软雅黑" panose="020B0503020204020204" charset="-122"/>
                <a:sym typeface="+mn-ea"/>
              </a:rPr>
              <a:t>）</a:t>
            </a:r>
            <a:endParaRPr lang="zh-CN" altLang="en-US" sz="1800" noProof="0" dirty="0" smtClean="0">
              <a:ln>
                <a:noFill/>
              </a:ln>
              <a:solidFill>
                <a:schemeClr val="tx1"/>
              </a:solidFill>
              <a:uLnTx/>
              <a:uFillTx/>
              <a:cs typeface="微软雅黑" panose="020B0503020204020204" charset="-122"/>
              <a:sym typeface="+mn-ea"/>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若中断源选择</a:t>
            </a:r>
            <a:r>
              <a:rPr lang="zh-CN" altLang="en-US" sz="1600" b="1" dirty="0">
                <a:solidFill>
                  <a:schemeClr val="tx1"/>
                </a:solidFill>
                <a:cs typeface="微软雅黑" panose="020B0503020204020204" charset="-122"/>
                <a:sym typeface="+mn-ea"/>
              </a:rPr>
              <a:t>边沿</a:t>
            </a:r>
            <a:r>
              <a:rPr lang="zh-CN" altLang="en-US" sz="1600" dirty="0">
                <a:solidFill>
                  <a:schemeClr val="tx1"/>
                </a:solidFill>
                <a:cs typeface="微软雅黑" panose="020B0503020204020204" charset="-122"/>
                <a:sym typeface="+mn-ea"/>
              </a:rPr>
              <a:t>触发方式：</a:t>
            </a:r>
            <a:endParaRPr kumimoji="0" lang="zh-CN" altLang="en-US" sz="1600" b="0" i="0" u="none" strike="noStrike" kern="1200" cap="none" spc="0" normalizeH="0" baseline="0" noProof="1" dirty="0">
              <a:solidFill>
                <a:schemeClr val="tx1"/>
              </a:solidFill>
              <a:cs typeface="微软雅黑" panose="020B0503020204020204" charset="-122"/>
            </a:endParaRPr>
          </a:p>
          <a:p>
            <a:pPr marL="1085850" marR="0" lvl="2" indent="-285750" algn="l" defTabSz="914400" rtl="0" eaLnBrk="1" fontAlgn="base" latinLnBrk="0" hangingPunct="1">
              <a:lnSpc>
                <a:spcPct val="150000"/>
              </a:lnSpc>
              <a:spcBef>
                <a:spcPct val="20000"/>
              </a:spcBef>
              <a:spcAft>
                <a:spcPct val="0"/>
              </a:spcAft>
              <a:buClrTx/>
              <a:buSzPct val="50000"/>
              <a:buFont typeface="Wingdings" panose="05000000000000000000" charset="0"/>
              <a:buChar char="ü"/>
            </a:pPr>
            <a:r>
              <a:rPr lang="zh-CN" altLang="en-US" sz="1400" dirty="0">
                <a:solidFill>
                  <a:schemeClr val="tx1"/>
                </a:solidFill>
                <a:cs typeface="微软雅黑" panose="020B0503020204020204" charset="-122"/>
                <a:sym typeface="+mn-ea"/>
              </a:rPr>
              <a:t>网关会将第一次符合的边沿事件的信号当作中断请求信号；</a:t>
            </a:r>
            <a:endParaRPr kumimoji="0" lang="zh-CN" altLang="en-US" sz="1400" b="0" i="0" u="none" strike="noStrike" kern="1200" cap="none" spc="0" normalizeH="0" baseline="0" noProof="1" dirty="0">
              <a:solidFill>
                <a:schemeClr val="tx1"/>
              </a:solidFill>
              <a:cs typeface="微软雅黑" panose="020B0503020204020204" charset="-122"/>
            </a:endParaRPr>
          </a:p>
          <a:p>
            <a:pPr marL="1085850" marR="0" lvl="2" indent="-285750" algn="l" defTabSz="914400" rtl="0" eaLnBrk="1" fontAlgn="base" latinLnBrk="0" hangingPunct="1">
              <a:lnSpc>
                <a:spcPct val="150000"/>
              </a:lnSpc>
              <a:spcBef>
                <a:spcPct val="20000"/>
              </a:spcBef>
              <a:spcAft>
                <a:spcPct val="0"/>
              </a:spcAft>
              <a:buClrTx/>
              <a:buSzPct val="50000"/>
              <a:buFont typeface="Wingdings" panose="05000000000000000000" charset="0"/>
              <a:buChar char="ü"/>
            </a:pPr>
            <a:r>
              <a:rPr lang="zh-CN" altLang="en-US" sz="1400" dirty="0">
                <a:solidFill>
                  <a:schemeClr val="tx1"/>
                </a:solidFill>
                <a:cs typeface="微软雅黑" panose="020B0503020204020204" charset="-122"/>
                <a:sym typeface="+mn-ea"/>
              </a:rPr>
              <a:t>在网关发送中断请求到PLIC core之后、一直到中断结束前，期间的边沿触发信号可以选择被丢掉，或者使用一个计数器记录。</a:t>
            </a:r>
            <a:endParaRPr kumimoji="0" lang="zh-CN" altLang="en-US" sz="1400" b="0" i="0" u="none" strike="noStrike" kern="1200" cap="none" spc="0" normalizeH="0" baseline="0" noProof="1" dirty="0">
              <a:solidFill>
                <a:schemeClr val="tx1"/>
              </a:solidFill>
              <a:cs typeface="微软雅黑" panose="020B0503020204020204" charset="-122"/>
            </a:endParaRPr>
          </a:p>
          <a:p>
            <a:pPr marL="557530" marR="0" lvl="1" indent="-214630" algn="l" defTabSz="914400" rtl="0" eaLnBrk="1" fontAlgn="base" latinLnBrk="0" hangingPunct="1">
              <a:lnSpc>
                <a:spcPct val="150000"/>
              </a:lnSpc>
              <a:spcBef>
                <a:spcPct val="20000"/>
              </a:spcBef>
              <a:buClrTx/>
              <a:buSzTx/>
              <a:buFont typeface="Arial" panose="020B0604020202020204" pitchFamily="34" charset="0"/>
              <a:buChar char="•"/>
            </a:pPr>
            <a:r>
              <a:rPr lang="zh-CN" altLang="en-US" sz="1600" dirty="0">
                <a:solidFill>
                  <a:schemeClr val="tx1"/>
                </a:solidFill>
                <a:cs typeface="微软雅黑" panose="020B0503020204020204" charset="-122"/>
                <a:sym typeface="+mn-ea"/>
              </a:rPr>
              <a:t>若中断源采用</a:t>
            </a:r>
            <a:r>
              <a:rPr lang="zh-CN" altLang="en-US" sz="1600" b="1" dirty="0">
                <a:solidFill>
                  <a:schemeClr val="tx1"/>
                </a:solidFill>
                <a:cs typeface="微软雅黑" panose="020B0503020204020204" charset="-122"/>
                <a:sym typeface="+mn-ea"/>
              </a:rPr>
              <a:t>消息</a:t>
            </a:r>
            <a:r>
              <a:rPr lang="zh-CN" altLang="en-US" sz="1600" dirty="0">
                <a:solidFill>
                  <a:schemeClr val="tx1"/>
                </a:solidFill>
                <a:cs typeface="微软雅黑" panose="020B0503020204020204" charset="-122"/>
                <a:sym typeface="+mn-ea"/>
              </a:rPr>
              <a:t>触发方式（M</a:t>
            </a:r>
            <a:r>
              <a:rPr lang="zh-CN" altLang="en-US" sz="1600" dirty="0">
                <a:solidFill>
                  <a:schemeClr val="tx1"/>
                </a:solidFill>
                <a:cs typeface="微软雅黑" panose="020B0503020204020204" charset="-122"/>
                <a:sym typeface="+mn-ea"/>
              </a:rPr>
              <a:t>essage-Signalled Interrupt，MSI</a:t>
            </a:r>
            <a:r>
              <a:rPr lang="zh-CN" altLang="en-US" sz="1600" dirty="0">
                <a:solidFill>
                  <a:schemeClr val="tx1"/>
                </a:solidFill>
                <a:cs typeface="微软雅黑" panose="020B0503020204020204" charset="-122"/>
                <a:sym typeface="+mn-ea"/>
              </a:rPr>
              <a:t>）</a:t>
            </a:r>
            <a:endParaRPr kumimoji="0" lang="zh-CN" altLang="en-US" sz="1600" b="0" i="0" u="none" strike="noStrike" kern="1200" cap="none" spc="0" normalizeH="0" baseline="0" noProof="1" dirty="0">
              <a:solidFill>
                <a:schemeClr val="tx1"/>
              </a:solidFill>
              <a:cs typeface="微软雅黑" panose="020B0503020204020204" charset="-122"/>
            </a:endParaRPr>
          </a:p>
          <a:p>
            <a:pPr marL="1085850" marR="0" lvl="2" indent="-285750" algn="l" defTabSz="914400" rtl="0" eaLnBrk="1" fontAlgn="base" latinLnBrk="0" hangingPunct="1">
              <a:lnSpc>
                <a:spcPct val="150000"/>
              </a:lnSpc>
              <a:spcBef>
                <a:spcPct val="20000"/>
              </a:spcBef>
              <a:spcAft>
                <a:spcPct val="0"/>
              </a:spcAft>
              <a:buClrTx/>
              <a:buSzPct val="50000"/>
              <a:buFont typeface="Wingdings" panose="05000000000000000000" charset="0"/>
              <a:buChar char="ü"/>
            </a:pPr>
            <a:r>
              <a:rPr lang="zh-CN" altLang="en-US" sz="1400" dirty="0">
                <a:solidFill>
                  <a:schemeClr val="tx1"/>
                </a:solidFill>
                <a:cs typeface="微软雅黑" panose="020B0503020204020204" charset="-122"/>
                <a:sym typeface="+mn-ea"/>
              </a:rPr>
              <a:t>这是个虚拟的概念，该消息（message）会经过译码后决定发送给哪个网关，然后采用类似边沿触发的方式进行处理。</a:t>
            </a:r>
            <a:endParaRPr lang="zh-CN" altLang="en-US" sz="1400" dirty="0">
              <a:solidFill>
                <a:schemeClr val="tx1"/>
              </a:solidFill>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cs typeface="微软雅黑" panose="020B0503020204020204" charset="-122"/>
            </a:endParaRPr>
          </a:p>
          <a:p>
            <a:pPr marL="361950" marR="0" lvl="2" indent="-351155" algn="l" defTabSz="914400" rtl="0" eaLnBrk="1" fontAlgn="base" latinLnBrk="0" hangingPunct="1">
              <a:lnSpc>
                <a:spcPct val="150000"/>
              </a:lnSpc>
              <a:spcBef>
                <a:spcPct val="20000"/>
              </a:spcBef>
              <a:spcAft>
                <a:spcPct val="0"/>
              </a:spcAft>
              <a:buClr>
                <a:srgbClr val="CC9900"/>
              </a:buClr>
              <a:buSzPct val="65000"/>
              <a:buFont typeface="Wingdings" panose="05000000000000000000" pitchFamily="2" charset="2"/>
              <a:buNone/>
              <a:defRPr/>
            </a:pPr>
            <a:endParaRPr kumimoji="0" lang="zh-CN" altLang="en-US" sz="1800" b="0" i="0" u="none" strike="noStrike" kern="1200" cap="none" spc="0" normalizeH="0" baseline="0" noProof="1" dirty="0">
              <a:solidFill>
                <a:schemeClr val="tx1"/>
              </a:solidFill>
              <a:cs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7.1 中断</a:t>
            </a:r>
            <a:endParaRPr lang="zh-CN" altLang="en-US"/>
          </a:p>
        </p:txBody>
      </p:sp>
      <p:sp>
        <p:nvSpPr>
          <p:cNvPr id="9218" name="内容占位符 2"/>
          <p:cNvSpPr>
            <a:spLocks noGrp="1"/>
          </p:cNvSpPr>
          <p:nvPr>
            <p:ph idx="1"/>
          </p:nvPr>
        </p:nvSpPr>
        <p:spPr>
          <a:xfrm>
            <a:off x="365867" y="635318"/>
            <a:ext cx="8531222" cy="4227768"/>
          </a:xfrm>
          <a:noFill/>
          <a:ln>
            <a:miter/>
          </a:ln>
        </p:spPr>
        <p:txBody>
          <a:bodyPr wrap="square" lIns="68591" tIns="34295" rIns="68591" bIns="34295" anchor="t">
            <a:normAutofit/>
          </a:bodyPr>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zh-CN" sz="1800" dirty="0">
                <a:latin typeface="宋体" panose="02010600030101010101" pitchFamily="2" charset="-122"/>
                <a:ea typeface="+mn-ea"/>
                <a:sym typeface="+mn-ea"/>
              </a:rPr>
              <a:t>中断的类型</a:t>
            </a:r>
            <a:endParaRPr lang="zh-CN" altLang="en-US" sz="1800" noProof="0" dirty="0" smtClean="0">
              <a:ln>
                <a:noFill/>
              </a:ln>
              <a:uLnTx/>
              <a:uFillTx/>
              <a:latin typeface="+mn-lt"/>
              <a:ea typeface="+mn-ea"/>
              <a:sym typeface="+mn-ea"/>
            </a:endParaRPr>
          </a:p>
          <a:p>
            <a:pPr marR="0" lvl="1"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zh-CN" sz="1400" b="1" dirty="0">
                <a:solidFill>
                  <a:schemeClr val="tx1"/>
                </a:solidFill>
                <a:cs typeface="微软雅黑" panose="020B0503020204020204" charset="-122"/>
                <a:sym typeface="+mn-ea"/>
              </a:rPr>
              <a:t>可屏蔽中断：</a:t>
            </a:r>
            <a:r>
              <a:rPr lang="zh-CN" altLang="en-US" sz="1400" dirty="0">
                <a:solidFill>
                  <a:schemeClr val="tx1"/>
                </a:solidFill>
                <a:cs typeface="微软雅黑" panose="020B0503020204020204" charset="-122"/>
                <a:sym typeface="宋体" panose="02010600030101010101" pitchFamily="2" charset="-122"/>
              </a:rPr>
              <a:t>这是由</a:t>
            </a:r>
            <a:r>
              <a:rPr lang="zh-CN" altLang="en-US" sz="1400" b="1" dirty="0">
                <a:solidFill>
                  <a:srgbClr val="FF0000"/>
                </a:solidFill>
                <a:cs typeface="微软雅黑" panose="020B0503020204020204" charset="-122"/>
                <a:sym typeface="宋体" panose="02010600030101010101" pitchFamily="2" charset="-122"/>
              </a:rPr>
              <a:t>外部</a:t>
            </a:r>
            <a:r>
              <a:rPr lang="zh-CN" altLang="en-US" sz="1400" dirty="0">
                <a:solidFill>
                  <a:schemeClr val="tx1"/>
                </a:solidFill>
                <a:cs typeface="微软雅黑" panose="020B0503020204020204" charset="-122"/>
                <a:sym typeface="宋体" panose="02010600030101010101" pitchFamily="2" charset="-122"/>
              </a:rPr>
              <a:t>设备通过用中断请求线向微处理器申请而产生的中断，但微处理器可以用指令来</a:t>
            </a:r>
            <a:r>
              <a:rPr lang="zh-CN" altLang="en-US" sz="1400" b="1" dirty="0">
                <a:solidFill>
                  <a:srgbClr val="FF0000"/>
                </a:solidFill>
                <a:cs typeface="微软雅黑" panose="020B0503020204020204" charset="-122"/>
                <a:sym typeface="宋体" panose="02010600030101010101" pitchFamily="2" charset="-122"/>
              </a:rPr>
              <a:t>屏蔽</a:t>
            </a:r>
            <a:r>
              <a:rPr lang="zh-CN" altLang="en-US" sz="1400" dirty="0">
                <a:solidFill>
                  <a:schemeClr val="tx1"/>
                </a:solidFill>
                <a:cs typeface="微软雅黑" panose="020B0503020204020204" charset="-122"/>
                <a:sym typeface="宋体" panose="02010600030101010101" pitchFamily="2" charset="-122"/>
              </a:rPr>
              <a:t>（禁止），即不响应它的中断请求，因此把这种中断称为可屏蔽中断。</a:t>
            </a:r>
            <a:endParaRPr lang="zh-CN" altLang="en-US" sz="1400" dirty="0">
              <a:solidFill>
                <a:schemeClr val="tx1"/>
              </a:solidFill>
              <a:cs typeface="微软雅黑" panose="020B0503020204020204" charset="-122"/>
              <a:sym typeface="宋体" panose="02010600030101010101" pitchFamily="2" charset="-122"/>
            </a:endParaRPr>
          </a:p>
          <a:p>
            <a:pPr marR="0" lvl="1"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zh-CN" sz="1400" b="1" dirty="0">
                <a:solidFill>
                  <a:schemeClr val="tx1"/>
                </a:solidFill>
                <a:cs typeface="微软雅黑" panose="020B0503020204020204" charset="-122"/>
                <a:sym typeface="宋体" panose="02010600030101010101" pitchFamily="2" charset="-122"/>
              </a:rPr>
              <a:t>不可屏蔽中断NMI：</a:t>
            </a:r>
            <a:r>
              <a:rPr lang="zh-CN" altLang="en-US" sz="1400" dirty="0">
                <a:solidFill>
                  <a:schemeClr val="tx1"/>
                </a:solidFill>
                <a:cs typeface="微软雅黑" panose="020B0503020204020204" charset="-122"/>
                <a:sym typeface="宋体" panose="02010600030101010101" pitchFamily="2" charset="-122"/>
              </a:rPr>
              <a:t>由系统</a:t>
            </a:r>
            <a:r>
              <a:rPr lang="zh-CN" altLang="en-US" sz="1400" b="1" dirty="0">
                <a:solidFill>
                  <a:srgbClr val="FF0000"/>
                </a:solidFill>
                <a:cs typeface="微软雅黑" panose="020B0503020204020204" charset="-122"/>
                <a:sym typeface="宋体" panose="02010600030101010101" pitchFamily="2" charset="-122"/>
              </a:rPr>
              <a:t>内部</a:t>
            </a:r>
            <a:r>
              <a:rPr lang="zh-CN" altLang="en-US" sz="1400" dirty="0">
                <a:solidFill>
                  <a:schemeClr val="tx1"/>
                </a:solidFill>
                <a:cs typeface="微软雅黑" panose="020B0503020204020204" charset="-122"/>
                <a:sym typeface="宋体" panose="02010600030101010101" pitchFamily="2" charset="-122"/>
              </a:rPr>
              <a:t>硬件引发的中断。它的优先级高于外部硬件中断，且不受中断允许标志位的影响，所以是不可屏蔽中断。</a:t>
            </a:r>
            <a:endParaRPr kumimoji="0" lang="zh-CN" altLang="en-US" sz="1400" b="0" i="0" u="none" strike="noStrike" kern="1200" cap="none" spc="0" normalizeH="0" baseline="0" noProof="1" dirty="0">
              <a:solidFill>
                <a:schemeClr val="tx1"/>
              </a:solidFill>
              <a:cs typeface="微软雅黑" panose="020B0503020204020204" charset="-122"/>
              <a:sym typeface="宋体" panose="02010600030101010101" pitchFamily="2" charset="-122"/>
            </a:endParaRPr>
          </a:p>
        </p:txBody>
      </p:sp>
      <p:graphicFrame>
        <p:nvGraphicFramePr>
          <p:cNvPr id="41989" name="Object 15"/>
          <p:cNvGraphicFramePr>
            <a:graphicFrameLocks noChangeAspect="1"/>
          </p:cNvGraphicFramePr>
          <p:nvPr>
            <p:custDataLst>
              <p:tags r:id="rId1"/>
            </p:custDataLst>
          </p:nvPr>
        </p:nvGraphicFramePr>
        <p:xfrm>
          <a:off x="2483485" y="2499995"/>
          <a:ext cx="4391660" cy="2457450"/>
        </p:xfrm>
        <a:graphic>
          <a:graphicData uri="http://schemas.openxmlformats.org/presentationml/2006/ole">
            <mc:AlternateContent xmlns:mc="http://schemas.openxmlformats.org/markup-compatibility/2006">
              <mc:Choice xmlns:v="urn:schemas-microsoft-com:vml" Requires="v">
                <p:oleObj spid="_x0000_s3076" name="" r:id="rId2" imgW="3302000" imgH="2476500" progId="Visio.Drawing.15">
                  <p:embed/>
                </p:oleObj>
              </mc:Choice>
              <mc:Fallback>
                <p:oleObj name="" r:id="rId2" imgW="3302000" imgH="2476500" progId="Visio.Drawing.15">
                  <p:embed/>
                  <p:pic>
                    <p:nvPicPr>
                      <p:cNvPr id="0" name="图片 3075"/>
                      <p:cNvPicPr/>
                      <p:nvPr/>
                    </p:nvPicPr>
                    <p:blipFill>
                      <a:blip r:embed="rId3"/>
                      <a:stretch>
                        <a:fillRect/>
                      </a:stretch>
                    </p:blipFill>
                    <p:spPr>
                      <a:xfrm>
                        <a:off x="2483485" y="2499995"/>
                        <a:ext cx="4391660" cy="2457450"/>
                      </a:xfrm>
                      <a:prstGeom prst="rect">
                        <a:avLst/>
                      </a:prstGeom>
                      <a:solidFill>
                        <a:schemeClr val="bg1"/>
                      </a:solidFill>
                      <a:ln w="38100">
                        <a:noFill/>
                        <a:miter/>
                      </a:ln>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7.3.</a:t>
            </a:r>
            <a:r>
              <a:rPr lang="en-US" altLang="zh-CN">
                <a:sym typeface="+mn-ea"/>
              </a:rPr>
              <a:t>4</a:t>
            </a:r>
            <a:r>
              <a:rPr lang="zh-CN" altLang="en-US">
                <a:sym typeface="+mn-ea"/>
              </a:rPr>
              <a:t> 中断处理机制的实现</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en-US" altLang="zh-CN" sz="1800" dirty="0">
                <a:solidFill>
                  <a:schemeClr val="tx1"/>
                </a:solidFill>
                <a:cs typeface="微软雅黑" panose="020B0503020204020204" charset="-122"/>
                <a:sym typeface="+mn-ea"/>
              </a:rPr>
              <a:t>PLIC Core</a:t>
            </a:r>
            <a:endParaRPr kumimoji="0" lang="zh-CN" sz="1800" b="0" i="0" u="none" strike="noStrike" kern="1200" cap="none" spc="0" normalizeH="0" baseline="0" noProof="1" dirty="0">
              <a:solidFill>
                <a:schemeClr val="tx1"/>
              </a:solidFill>
              <a:cs typeface="微软雅黑" panose="020B0503020204020204" charset="-122"/>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负责所有中断请求的仲裁和分发。</a:t>
            </a:r>
            <a:endParaRPr kumimoji="0" lang="zh-CN" altLang="en-US" sz="1600" b="0" i="0" u="none" strike="noStrike" kern="1200" cap="none" spc="0" normalizeH="0" baseline="0" noProof="1" dirty="0">
              <a:solidFill>
                <a:schemeClr val="tx1"/>
              </a:solidFill>
              <a:cs typeface="微软雅黑" panose="020B0503020204020204" charset="-122"/>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任何时候，各中断源最多只能有一个</a:t>
            </a:r>
            <a:r>
              <a:rPr lang="zh-CN" altLang="en-US" sz="1600" b="1" dirty="0">
                <a:solidFill>
                  <a:schemeClr val="tx1"/>
                </a:solidFill>
                <a:cs typeface="微软雅黑" panose="020B0503020204020204" charset="-122"/>
                <a:sym typeface="+mn-ea"/>
              </a:rPr>
              <a:t>中断请求</a:t>
            </a:r>
            <a:r>
              <a:rPr lang="zh-CN" altLang="en-US" sz="1600" dirty="0">
                <a:solidFill>
                  <a:schemeClr val="tx1"/>
                </a:solidFill>
                <a:cs typeface="微软雅黑" panose="020B0503020204020204" charset="-122"/>
                <a:sym typeface="+mn-ea"/>
              </a:rPr>
              <a:t>被保存在PLIC core中，由对应的IP位存储。</a:t>
            </a:r>
            <a:endParaRPr kumimoji="0" lang="zh-CN" altLang="en-US" sz="1600" b="0" i="0" u="none" strike="noStrike" kern="1200" cap="none" spc="0" normalizeH="0" baseline="0" noProof="1" dirty="0">
              <a:solidFill>
                <a:schemeClr val="tx1"/>
              </a:solidFill>
              <a:cs typeface="微软雅黑" panose="020B0503020204020204" charset="-122"/>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PLIC core对每个中断源都会赋予一个单独的优先级和中断号。</a:t>
            </a:r>
            <a:endParaRPr kumimoji="0" lang="zh-CN" altLang="en-US" sz="1600" b="0" i="0" u="none" strike="noStrike" kern="1200" cap="none" spc="0" normalizeH="0" baseline="0" noProof="1" dirty="0">
              <a:solidFill>
                <a:schemeClr val="tx1"/>
              </a:solidFill>
              <a:cs typeface="微软雅黑" panose="020B0503020204020204" charset="-122"/>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PLIC core包含一个中断使能矩阵（</a:t>
            </a:r>
            <a:r>
              <a:rPr lang="en-US" altLang="zh-CN" sz="1600" dirty="0">
                <a:solidFill>
                  <a:schemeClr val="tx1"/>
                </a:solidFill>
                <a:cs typeface="微软雅黑" panose="020B0503020204020204" charset="-122"/>
                <a:sym typeface="+mn-ea"/>
              </a:rPr>
              <a:t>IE</a:t>
            </a:r>
            <a:r>
              <a:rPr lang="zh-CN" altLang="en-US" sz="1600" dirty="0">
                <a:solidFill>
                  <a:schemeClr val="tx1"/>
                </a:solidFill>
                <a:cs typeface="微软雅黑" panose="020B0503020204020204" charset="-122"/>
                <a:sym typeface="+mn-ea"/>
              </a:rPr>
              <a:t>），用以控制中断源的中断的使能。</a:t>
            </a:r>
            <a:endParaRPr kumimoji="0" lang="zh-CN" altLang="en-US" sz="1600" b="0" i="0" u="none" strike="noStrike" kern="1200" cap="none" spc="0" normalizeH="0" baseline="0" noProof="1" dirty="0">
              <a:solidFill>
                <a:schemeClr val="tx1"/>
              </a:solidFill>
              <a:cs typeface="微软雅黑" panose="020B0503020204020204" charset="-122"/>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PLIC core对每个中断目标都赋予一个独立的平台相关的</a:t>
            </a:r>
            <a:r>
              <a:rPr lang="zh-CN" altLang="en-US" sz="1600" b="1" dirty="0">
                <a:solidFill>
                  <a:schemeClr val="tx1"/>
                </a:solidFill>
                <a:cs typeface="微软雅黑" panose="020B0503020204020204" charset="-122"/>
                <a:sym typeface="+mn-ea"/>
              </a:rPr>
              <a:t>优先级阈值</a:t>
            </a:r>
            <a:r>
              <a:rPr lang="zh-CN" altLang="en-US" sz="1600" dirty="0">
                <a:solidFill>
                  <a:schemeClr val="tx1"/>
                </a:solidFill>
                <a:cs typeface="微软雅黑" panose="020B0503020204020204" charset="-122"/>
                <a:sym typeface="+mn-ea"/>
              </a:rPr>
              <a:t>寄存器，用以控制中断发生的门限</a:t>
            </a:r>
            <a:r>
              <a:rPr lang="zh-CN" altLang="en-US" sz="1600" noProof="0" dirty="0" smtClean="0">
                <a:ln>
                  <a:noFill/>
                </a:ln>
                <a:solidFill>
                  <a:schemeClr val="tx1"/>
                </a:solidFill>
                <a:uLnTx/>
                <a:uFillTx/>
                <a:cs typeface="微软雅黑" panose="020B0503020204020204" charset="-122"/>
                <a:sym typeface="+mn-ea"/>
              </a:rPr>
              <a:t>。</a:t>
            </a:r>
            <a:endParaRPr lang="zh-CN" altLang="en-US" sz="1600" noProof="0" dirty="0" smtClean="0">
              <a:ln>
                <a:noFill/>
              </a:ln>
              <a:solidFill>
                <a:schemeClr val="tx1"/>
              </a:solidFill>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lang="zh-CN" altLang="en-US" sz="1800" noProof="0" dirty="0" smtClean="0">
              <a:ln>
                <a:noFill/>
              </a:ln>
              <a:solidFill>
                <a:schemeClr val="tx1"/>
              </a:solidFill>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cs typeface="微软雅黑" panose="020B050302020402020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7.3.</a:t>
            </a:r>
            <a:r>
              <a:rPr lang="en-US" altLang="zh-CN">
                <a:sym typeface="+mn-ea"/>
              </a:rPr>
              <a:t>4</a:t>
            </a:r>
            <a:r>
              <a:rPr lang="zh-CN" altLang="en-US">
                <a:sym typeface="+mn-ea"/>
              </a:rPr>
              <a:t> 中断处理机制的实现</a:t>
            </a:r>
            <a:endParaRPr lang="zh-CN" altLang="en-US"/>
          </a:p>
        </p:txBody>
      </p:sp>
      <p:sp>
        <p:nvSpPr>
          <p:cNvPr id="9218" name="内容占位符 2"/>
          <p:cNvSpPr>
            <a:spLocks noGrp="1"/>
          </p:cNvSpPr>
          <p:nvPr>
            <p:ph idx="1"/>
          </p:nvPr>
        </p:nvSpPr>
        <p:spPr>
          <a:noFill/>
          <a:ln>
            <a:miter/>
          </a:ln>
        </p:spPr>
        <p:txBody>
          <a:bodyPr wrap="square" lIns="68591" tIns="34295" rIns="68591" bIns="34295" anchor="t">
            <a:noAutofit/>
          </a:bodyPr>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sz="1800" dirty="0">
                <a:solidFill>
                  <a:schemeClr val="tx1"/>
                </a:solidFill>
                <a:cs typeface="微软雅黑" panose="020B0503020204020204" charset="-122"/>
                <a:sym typeface="+mn-ea"/>
              </a:rPr>
              <a:t>中断通知（</a:t>
            </a:r>
            <a:r>
              <a:rPr lang="en-US" altLang="zh-CN" sz="1800" dirty="0">
                <a:solidFill>
                  <a:schemeClr val="tx1"/>
                </a:solidFill>
                <a:cs typeface="微软雅黑" panose="020B0503020204020204" charset="-122"/>
                <a:sym typeface="+mn-ea"/>
              </a:rPr>
              <a:t>notification</a:t>
            </a:r>
            <a:r>
              <a:rPr lang="zh-CN" sz="1800" dirty="0">
                <a:solidFill>
                  <a:schemeClr val="tx1"/>
                </a:solidFill>
                <a:cs typeface="微软雅黑" panose="020B0503020204020204" charset="-122"/>
                <a:sym typeface="+mn-ea"/>
              </a:rPr>
              <a:t>）</a:t>
            </a:r>
            <a:endParaRPr kumimoji="0" lang="zh-CN" sz="1800" b="0" i="0" u="none" strike="noStrike" kern="1200" cap="none" spc="0" normalizeH="0" baseline="0" noProof="1" dirty="0">
              <a:solidFill>
                <a:schemeClr val="tx1"/>
              </a:solidFill>
              <a:cs typeface="微软雅黑" panose="020B0503020204020204" charset="-122"/>
            </a:endParaRPr>
          </a:p>
          <a:p>
            <a:pPr marL="742950" marR="0" lvl="1" indent="-28575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PLIC core为每个</a:t>
            </a:r>
            <a:r>
              <a:rPr lang="zh-CN" altLang="en-US" sz="1600" b="1" dirty="0">
                <a:solidFill>
                  <a:schemeClr val="tx1"/>
                </a:solidFill>
                <a:cs typeface="微软雅黑" panose="020B0503020204020204" charset="-122"/>
                <a:sym typeface="+mn-ea"/>
              </a:rPr>
              <a:t>中断目标</a:t>
            </a:r>
            <a:r>
              <a:rPr lang="zh-CN" altLang="en-US" sz="1600" dirty="0">
                <a:solidFill>
                  <a:schemeClr val="tx1"/>
                </a:solidFill>
                <a:cs typeface="微软雅黑" panose="020B0503020204020204" charset="-122"/>
                <a:sym typeface="+mn-ea"/>
              </a:rPr>
              <a:t>赋予一个外部中断请求位（</a:t>
            </a:r>
            <a:r>
              <a:rPr lang="en-US" altLang="zh-CN" sz="1600" dirty="0">
                <a:solidFill>
                  <a:schemeClr val="tx1"/>
                </a:solidFill>
                <a:cs typeface="微软雅黑" panose="020B0503020204020204" charset="-122"/>
                <a:sym typeface="+mn-ea"/>
              </a:rPr>
              <a:t>EIP</a:t>
            </a:r>
            <a:r>
              <a:rPr lang="zh-CN" altLang="en-US" sz="1600" dirty="0">
                <a:solidFill>
                  <a:schemeClr val="tx1"/>
                </a:solidFill>
                <a:cs typeface="微软雅黑" panose="020B0503020204020204" charset="-122"/>
                <a:sym typeface="+mn-ea"/>
              </a:rPr>
              <a:t>）</a:t>
            </a:r>
            <a:endParaRPr lang="zh-CN" altLang="en-US" sz="1600" dirty="0">
              <a:solidFill>
                <a:schemeClr val="tx1"/>
              </a:solidFill>
              <a:cs typeface="微软雅黑" panose="020B0503020204020204" charset="-122"/>
              <a:sym typeface="+mn-ea"/>
            </a:endParaRPr>
          </a:p>
          <a:p>
            <a:pPr marL="1200150" marR="0" lvl="2" indent="-285750" algn="l" defTabSz="914400" rtl="0" eaLnBrk="1" fontAlgn="base" latinLnBrk="0" hangingPunct="1">
              <a:lnSpc>
                <a:spcPct val="150000"/>
              </a:lnSpc>
              <a:spcBef>
                <a:spcPct val="20000"/>
              </a:spcBef>
              <a:spcAft>
                <a:spcPct val="0"/>
              </a:spcAft>
              <a:buClrTx/>
              <a:buSzTx/>
              <a:buFont typeface="Wingdings" panose="05000000000000000000" charset="0"/>
              <a:buChar char="ü"/>
            </a:pPr>
            <a:r>
              <a:rPr lang="en-US" altLang="zh-CN" sz="1400" dirty="0">
                <a:solidFill>
                  <a:schemeClr val="tx1"/>
                </a:solidFill>
                <a:cs typeface="微软雅黑" panose="020B0503020204020204" charset="-122"/>
                <a:sym typeface="+mn-ea"/>
              </a:rPr>
              <a:t>EIP</a:t>
            </a:r>
            <a:r>
              <a:rPr lang="zh-CN" altLang="en-US" sz="1400" dirty="0">
                <a:solidFill>
                  <a:schemeClr val="tx1"/>
                </a:solidFill>
                <a:cs typeface="微软雅黑" panose="020B0503020204020204" charset="-122"/>
                <a:sym typeface="+mn-ea"/>
              </a:rPr>
              <a:t>表示有待处理的中断请求，它可以被中断源、中断目标或者其他源进行修改。</a:t>
            </a:r>
            <a:endParaRPr kumimoji="0" lang="zh-CN" altLang="en-US" sz="1400" b="0" i="0" u="none" strike="noStrike" kern="1200" cap="none" spc="0" normalizeH="0" baseline="0" noProof="1" dirty="0">
              <a:solidFill>
                <a:schemeClr val="tx1"/>
              </a:solidFill>
              <a:cs typeface="微软雅黑" panose="020B0503020204020204" charset="-122"/>
            </a:endParaRPr>
          </a:p>
          <a:p>
            <a:pPr marL="742950" marR="0" lvl="1" indent="-28575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将EIP发送给中断目标的过程被称为</a:t>
            </a:r>
            <a:r>
              <a:rPr lang="zh-CN" altLang="en-US" sz="1600" b="1" dirty="0">
                <a:solidFill>
                  <a:schemeClr val="tx1"/>
                </a:solidFill>
                <a:cs typeface="微软雅黑" panose="020B0503020204020204" charset="-122"/>
                <a:sym typeface="+mn-ea"/>
              </a:rPr>
              <a:t>中断通知</a:t>
            </a:r>
            <a:endParaRPr lang="zh-CN" altLang="en-US" sz="1600" b="1" dirty="0">
              <a:solidFill>
                <a:schemeClr val="tx1"/>
              </a:solidFill>
              <a:cs typeface="微软雅黑" panose="020B0503020204020204" charset="-122"/>
              <a:sym typeface="+mn-ea"/>
            </a:endParaRPr>
          </a:p>
          <a:p>
            <a:pPr marL="1200150" marR="0" lvl="2" indent="-285750" algn="l" defTabSz="914400" rtl="0" eaLnBrk="1" fontAlgn="base" latinLnBrk="0" hangingPunct="1">
              <a:lnSpc>
                <a:spcPct val="150000"/>
              </a:lnSpc>
              <a:spcBef>
                <a:spcPct val="20000"/>
              </a:spcBef>
              <a:buClrTx/>
              <a:buSzTx/>
              <a:buFont typeface="Wingdings" panose="05000000000000000000" charset="0"/>
              <a:buChar char="ü"/>
            </a:pPr>
            <a:r>
              <a:rPr lang="en-US" altLang="zh-CN" sz="1400" dirty="0">
                <a:solidFill>
                  <a:schemeClr val="tx1"/>
                </a:solidFill>
                <a:cs typeface="微软雅黑" panose="020B0503020204020204" charset="-122"/>
                <a:sym typeface="+mn-ea"/>
              </a:rPr>
              <a:t>如果中断目标是RISC-V处理器核，则该中断通知会赋予对应优先级（xeip）</a:t>
            </a:r>
            <a:endParaRPr kumimoji="0" lang="en-US" altLang="zh-CN" sz="1400" b="0" i="0" u="none" strike="noStrike" kern="1200" cap="none" spc="0" normalizeH="0" baseline="0" noProof="1" dirty="0">
              <a:solidFill>
                <a:schemeClr val="tx1"/>
              </a:solidFill>
              <a:cs typeface="微软雅黑" panose="020B0503020204020204" charset="-122"/>
            </a:endParaRPr>
          </a:p>
          <a:p>
            <a:pPr marL="1200150" marR="0" lvl="2" indent="-285750" algn="l" defTabSz="914400" rtl="0" eaLnBrk="1" fontAlgn="base" latinLnBrk="0" hangingPunct="1">
              <a:lnSpc>
                <a:spcPct val="150000"/>
              </a:lnSpc>
              <a:spcBef>
                <a:spcPct val="20000"/>
              </a:spcBef>
              <a:buClrTx/>
              <a:buSzTx/>
              <a:buFont typeface="Wingdings" panose="05000000000000000000" charset="0"/>
              <a:buChar char="ü"/>
            </a:pPr>
            <a:r>
              <a:rPr lang="en-US" altLang="zh-CN" sz="1400" dirty="0">
                <a:solidFill>
                  <a:schemeClr val="tx1"/>
                </a:solidFill>
                <a:cs typeface="微软雅黑" panose="020B0503020204020204" charset="-122"/>
                <a:sym typeface="+mn-ea"/>
              </a:rPr>
              <a:t>简单的实现方法是将PLIC core的EIP直接硬连接到中断目标的xeip</a:t>
            </a:r>
            <a:endParaRPr kumimoji="0" lang="en-US" altLang="zh-CN" sz="1400" b="0" i="0" u="none" strike="noStrike" kern="1200" cap="none" spc="0" normalizeH="0" baseline="0" noProof="1" dirty="0">
              <a:solidFill>
                <a:schemeClr val="tx1"/>
              </a:solidFill>
              <a:cs typeface="微软雅黑" panose="020B0503020204020204" charset="-122"/>
            </a:endParaRPr>
          </a:p>
          <a:p>
            <a:pPr marL="1200150" marR="0" lvl="2" indent="-285750" algn="l" defTabSz="914400" rtl="0" eaLnBrk="1" fontAlgn="base" latinLnBrk="0" hangingPunct="1">
              <a:lnSpc>
                <a:spcPct val="150000"/>
              </a:lnSpc>
              <a:spcBef>
                <a:spcPct val="20000"/>
              </a:spcBef>
              <a:buClrTx/>
              <a:buSzTx/>
              <a:buFont typeface="Wingdings" panose="05000000000000000000" charset="0"/>
              <a:buChar char="ü"/>
            </a:pPr>
            <a:r>
              <a:rPr lang="en-US" altLang="zh-CN" sz="1400" dirty="0">
                <a:solidFill>
                  <a:schemeClr val="tx1"/>
                </a:solidFill>
                <a:cs typeface="微软雅黑" panose="020B0503020204020204" charset="-122"/>
                <a:sym typeface="+mn-ea"/>
              </a:rPr>
              <a:t>较复杂的设计可以通过消息（message）实现</a:t>
            </a:r>
            <a:endParaRPr kumimoji="0" lang="en-US" altLang="zh-CN" sz="1400" b="0" i="0" u="none" strike="noStrike" kern="1200" cap="none" spc="0" normalizeH="0" baseline="0" noProof="1" dirty="0">
              <a:solidFill>
                <a:schemeClr val="tx1"/>
              </a:solidFill>
              <a:cs typeface="微软雅黑" panose="020B0503020204020204" charset="-122"/>
            </a:endParaRPr>
          </a:p>
          <a:p>
            <a:pPr marL="742950" marR="0" lvl="1" indent="-28575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PLIC core只支持多点广播（multicasting），即中断请求会发给所有符合条件的中断目标，并不会选择其中之一发送。这样虽然响应较快，但会带来一些冗余处理；软件可以通过控制IE位间接改善。首先响应（claim）的中断目标会负责该中断的处理，PLIC core只保证EIP位的修改对于所有对应的中断源都是可见的</a:t>
            </a:r>
            <a:r>
              <a:rPr lang="zh-CN" altLang="en-US" sz="1600" noProof="0" dirty="0" smtClean="0">
                <a:ln>
                  <a:noFill/>
                </a:ln>
                <a:solidFill>
                  <a:schemeClr val="tx1"/>
                </a:solidFill>
                <a:uLnTx/>
                <a:uFillTx/>
                <a:cs typeface="微软雅黑" panose="020B0503020204020204" charset="-122"/>
                <a:sym typeface="+mn-ea"/>
              </a:rPr>
              <a:t>。</a:t>
            </a:r>
            <a:endParaRPr lang="zh-CN" altLang="en-US" sz="1600" noProof="0" dirty="0" smtClean="0">
              <a:ln>
                <a:noFill/>
              </a:ln>
              <a:solidFill>
                <a:schemeClr val="tx1"/>
              </a:solidFill>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cs typeface="微软雅黑" panose="020B050302020402020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7.3.</a:t>
            </a:r>
            <a:r>
              <a:rPr lang="en-US" altLang="zh-CN">
                <a:sym typeface="+mn-ea"/>
              </a:rPr>
              <a:t>4</a:t>
            </a:r>
            <a:r>
              <a:rPr lang="zh-CN" altLang="en-US">
                <a:sym typeface="+mn-ea"/>
              </a:rPr>
              <a:t> 中断处理机制的实现</a:t>
            </a:r>
            <a:endParaRPr lang="zh-CN" altLang="en-US"/>
          </a:p>
        </p:txBody>
      </p:sp>
      <p:sp>
        <p:nvSpPr>
          <p:cNvPr id="9218" name="内容占位符 2"/>
          <p:cNvSpPr>
            <a:spLocks noGrp="1"/>
          </p:cNvSpPr>
          <p:nvPr>
            <p:ph idx="1"/>
          </p:nvPr>
        </p:nvSpPr>
        <p:spPr>
          <a:noFill/>
          <a:ln>
            <a:miter/>
          </a:ln>
        </p:spPr>
        <p:txBody>
          <a:bodyPr wrap="square" lIns="68591" tIns="34295" rIns="68591" bIns="34295" anchor="t">
            <a:noAutofit/>
          </a:bodyPr>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sz="1800" b="1" dirty="0">
                <a:solidFill>
                  <a:schemeClr val="tx1"/>
                </a:solidFill>
                <a:cs typeface="微软雅黑" panose="020B0503020204020204" charset="-122"/>
                <a:sym typeface="+mn-ea"/>
              </a:rPr>
              <a:t>中断确认（</a:t>
            </a:r>
            <a:r>
              <a:rPr lang="en-US" altLang="zh-CN" sz="1800" b="1" dirty="0">
                <a:solidFill>
                  <a:schemeClr val="tx1"/>
                </a:solidFill>
                <a:cs typeface="微软雅黑" panose="020B0503020204020204" charset="-122"/>
                <a:sym typeface="+mn-ea"/>
              </a:rPr>
              <a:t>claim</a:t>
            </a:r>
            <a:r>
              <a:rPr lang="zh-CN" sz="1800" b="1" dirty="0">
                <a:solidFill>
                  <a:schemeClr val="tx1"/>
                </a:solidFill>
                <a:cs typeface="微软雅黑" panose="020B0503020204020204" charset="-122"/>
                <a:sym typeface="+mn-ea"/>
              </a:rPr>
              <a:t>）：</a:t>
            </a:r>
            <a:r>
              <a:rPr lang="zh-CN" altLang="en-US" sz="1600" dirty="0">
                <a:solidFill>
                  <a:schemeClr val="tx1"/>
                </a:solidFill>
                <a:cs typeface="微软雅黑" panose="020B0503020204020204" charset="-122"/>
                <a:sym typeface="+mn-ea"/>
              </a:rPr>
              <a:t>中断目标返回给PLIC core的响应信号，表示中断请求被接受。</a:t>
            </a:r>
            <a:endParaRPr kumimoji="0" lang="zh-CN" altLang="en-US" sz="1600" b="0" i="0" u="none" strike="noStrike" kern="1200" cap="none" spc="0" normalizeH="0" baseline="0" noProof="1" dirty="0">
              <a:solidFill>
                <a:schemeClr val="tx1"/>
              </a:solidFill>
              <a:cs typeface="微软雅黑" panose="020B0503020204020204" charset="-122"/>
            </a:endParaRPr>
          </a:p>
          <a:p>
            <a:pPr marL="742950" marR="0" lvl="1" indent="-28575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PLIC core收到</a:t>
            </a:r>
            <a:r>
              <a:rPr lang="zh-CN" altLang="en-US" sz="1600" b="1" dirty="0">
                <a:solidFill>
                  <a:schemeClr val="tx1"/>
                </a:solidFill>
                <a:cs typeface="微软雅黑" panose="020B0503020204020204" charset="-122"/>
                <a:sym typeface="+mn-ea"/>
              </a:rPr>
              <a:t>中断确认</a:t>
            </a:r>
            <a:r>
              <a:rPr lang="zh-CN" altLang="en-US" sz="1600" dirty="0">
                <a:solidFill>
                  <a:schemeClr val="tx1"/>
                </a:solidFill>
                <a:cs typeface="微软雅黑" panose="020B0503020204020204" charset="-122"/>
                <a:sym typeface="+mn-ea"/>
              </a:rPr>
              <a:t>后，会选出</a:t>
            </a:r>
            <a:r>
              <a:rPr lang="zh-CN" altLang="en-US" sz="1600" dirty="0">
                <a:solidFill>
                  <a:srgbClr val="FF0000"/>
                </a:solidFill>
                <a:cs typeface="微软雅黑" panose="020B0503020204020204" charset="-122"/>
                <a:sym typeface="+mn-ea"/>
              </a:rPr>
              <a:t>优先级</a:t>
            </a:r>
            <a:r>
              <a:rPr lang="zh-CN" altLang="en-US" sz="1600" dirty="0">
                <a:solidFill>
                  <a:srgbClr val="FF0000"/>
                </a:solidFill>
                <a:cs typeface="微软雅黑" panose="020B0503020204020204" charset="-122"/>
                <a:sym typeface="+mn-ea"/>
              </a:rPr>
              <a:t>最高</a:t>
            </a:r>
            <a:r>
              <a:rPr lang="zh-CN" altLang="en-US" sz="1600" dirty="0">
                <a:solidFill>
                  <a:schemeClr val="tx1"/>
                </a:solidFill>
                <a:cs typeface="微软雅黑" panose="020B0503020204020204" charset="-122"/>
                <a:sym typeface="+mn-ea"/>
              </a:rPr>
              <a:t>的中断号并</a:t>
            </a:r>
            <a:r>
              <a:rPr lang="zh-CN" altLang="en-US" sz="1600" dirty="0">
                <a:solidFill>
                  <a:schemeClr val="tx1"/>
                </a:solidFill>
                <a:cs typeface="微软雅黑" panose="020B0503020204020204" charset="-122"/>
                <a:sym typeface="+mn-ea"/>
              </a:rPr>
              <a:t>发送给中断目标</a:t>
            </a:r>
            <a:r>
              <a:rPr lang="zh-CN" altLang="en-US" sz="1600" dirty="0">
                <a:solidFill>
                  <a:schemeClr val="tx1"/>
                </a:solidFill>
                <a:cs typeface="微软雅黑" panose="020B0503020204020204" charset="-122"/>
                <a:sym typeface="+mn-ea"/>
              </a:rPr>
              <a:t>，同时将该中断号对应的IP清除</a:t>
            </a:r>
            <a:r>
              <a:rPr lang="zh-CN" altLang="en-US" sz="1600" dirty="0">
                <a:solidFill>
                  <a:schemeClr val="tx1"/>
                </a:solidFill>
                <a:cs typeface="微软雅黑" panose="020B0503020204020204" charset="-122"/>
                <a:sym typeface="+mn-ea"/>
              </a:rPr>
              <a:t>。</a:t>
            </a:r>
            <a:endParaRPr lang="zh-CN" altLang="en-US" sz="1600" dirty="0">
              <a:solidFill>
                <a:schemeClr val="tx1"/>
              </a:solidFill>
              <a:cs typeface="微软雅黑" panose="020B0503020204020204" charset="-122"/>
              <a:sym typeface="+mn-ea"/>
            </a:endParaRPr>
          </a:p>
          <a:p>
            <a:pPr marL="1200150" marR="0" lvl="2" indent="-285750" algn="l" defTabSz="914400" rtl="0" eaLnBrk="1" fontAlgn="base" latinLnBrk="0" hangingPunct="1">
              <a:lnSpc>
                <a:spcPct val="150000"/>
              </a:lnSpc>
              <a:spcBef>
                <a:spcPct val="20000"/>
              </a:spcBef>
              <a:spcAft>
                <a:spcPct val="0"/>
              </a:spcAft>
              <a:buClrTx/>
              <a:buSzTx/>
              <a:buFont typeface="Wingdings" panose="05000000000000000000" charset="0"/>
              <a:buChar char="ü"/>
            </a:pPr>
            <a:r>
              <a:rPr lang="zh-CN" altLang="en-US" sz="1400" dirty="0">
                <a:solidFill>
                  <a:schemeClr val="tx1"/>
                </a:solidFill>
                <a:cs typeface="微软雅黑" panose="020B0503020204020204" charset="-122"/>
                <a:sym typeface="+mn-ea"/>
              </a:rPr>
              <a:t>如果此时优先级最高的中断号为0，则表示没有需要处理的中断</a:t>
            </a:r>
            <a:endParaRPr kumimoji="0" lang="zh-CN" altLang="en-US" sz="1400" b="0" i="0" u="none" strike="noStrike" kern="1200" cap="none" spc="0" normalizeH="0" baseline="0" noProof="1" dirty="0">
              <a:solidFill>
                <a:schemeClr val="tx1"/>
              </a:solidFill>
              <a:cs typeface="微软雅黑" panose="020B0503020204020204" charset="-122"/>
            </a:endParaRPr>
          </a:p>
          <a:p>
            <a:pPr marL="742950" marR="0" lvl="1" indent="-28575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PLIC core接受</a:t>
            </a:r>
            <a:r>
              <a:rPr lang="zh-CN" altLang="en-US" sz="1600" b="1" dirty="0">
                <a:solidFill>
                  <a:schemeClr val="tx1"/>
                </a:solidFill>
                <a:cs typeface="微软雅黑" panose="020B0503020204020204" charset="-122"/>
                <a:sym typeface="+mn-ea"/>
              </a:rPr>
              <a:t>中断确认</a:t>
            </a:r>
            <a:r>
              <a:rPr lang="zh-CN" altLang="en-US" sz="1600" dirty="0">
                <a:solidFill>
                  <a:schemeClr val="tx1"/>
                </a:solidFill>
                <a:cs typeface="微软雅黑" panose="020B0503020204020204" charset="-122"/>
                <a:sym typeface="+mn-ea"/>
              </a:rPr>
              <a:t>后，次优先级的中断请求会显现出来，因此对应的EIP可能并不会被清0。</a:t>
            </a:r>
            <a:endParaRPr lang="zh-CN" altLang="en-US" sz="1600" dirty="0">
              <a:solidFill>
                <a:schemeClr val="tx1"/>
              </a:solidFill>
              <a:cs typeface="微软雅黑" panose="020B0503020204020204" charset="-122"/>
              <a:sym typeface="+mn-ea"/>
            </a:endParaRPr>
          </a:p>
          <a:p>
            <a:pPr marL="1200150" marR="0" lvl="2" indent="-285750" algn="l" defTabSz="914400" rtl="0" eaLnBrk="1" fontAlgn="base" latinLnBrk="0" hangingPunct="1">
              <a:lnSpc>
                <a:spcPct val="150000"/>
              </a:lnSpc>
              <a:spcBef>
                <a:spcPct val="20000"/>
              </a:spcBef>
              <a:buClrTx/>
              <a:buSzTx/>
              <a:buFont typeface="Wingdings" panose="05000000000000000000" charset="0"/>
              <a:buChar char="ü"/>
            </a:pPr>
            <a:r>
              <a:rPr lang="zh-CN" altLang="en-US" sz="1400" dirty="0">
                <a:solidFill>
                  <a:schemeClr val="tx1"/>
                </a:solidFill>
                <a:cs typeface="微软雅黑" panose="020B0503020204020204" charset="-122"/>
                <a:sym typeface="+mn-ea"/>
              </a:rPr>
              <a:t>这种情况下，中断目标可以在退出中断服务程序前检查本地 xeip位，确认是否有新的EIP。</a:t>
            </a:r>
            <a:endParaRPr kumimoji="0" lang="zh-CN" altLang="en-US" sz="1400" b="0" i="0" u="none" strike="noStrike" kern="1200" cap="none" spc="0" normalizeH="0" baseline="0" noProof="1" dirty="0">
              <a:solidFill>
                <a:schemeClr val="tx1"/>
              </a:solidFill>
              <a:cs typeface="微软雅黑" panose="020B0503020204020204" charset="-122"/>
            </a:endParaRPr>
          </a:p>
          <a:p>
            <a:pPr marL="742950" marR="0" lvl="1" indent="-28575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PLIC</a:t>
            </a:r>
            <a:r>
              <a:rPr lang="en-US" altLang="zh-CN" sz="1600" dirty="0">
                <a:solidFill>
                  <a:schemeClr val="tx1"/>
                </a:solidFill>
                <a:cs typeface="微软雅黑" panose="020B0503020204020204" charset="-122"/>
                <a:sym typeface="+mn-ea"/>
              </a:rPr>
              <a:t> core</a:t>
            </a:r>
            <a:r>
              <a:rPr lang="zh-CN" altLang="en-US" sz="1600" dirty="0">
                <a:solidFill>
                  <a:schemeClr val="tx1"/>
                </a:solidFill>
                <a:cs typeface="微软雅黑" panose="020B0503020204020204" charset="-122"/>
                <a:sym typeface="+mn-ea"/>
              </a:rPr>
              <a:t>支持中断目标在EIP=0的情况下仍然发起</a:t>
            </a:r>
            <a:r>
              <a:rPr lang="zh-CN" altLang="en-US" sz="1600" b="1" dirty="0">
                <a:solidFill>
                  <a:schemeClr val="tx1"/>
                </a:solidFill>
                <a:cs typeface="微软雅黑" panose="020B0503020204020204" charset="-122"/>
                <a:sym typeface="+mn-ea"/>
              </a:rPr>
              <a:t>中断确认</a:t>
            </a:r>
            <a:r>
              <a:rPr lang="zh-CN" altLang="en-US" sz="1600" dirty="0">
                <a:solidFill>
                  <a:schemeClr val="tx1"/>
                </a:solidFill>
                <a:cs typeface="微软雅黑" panose="020B0503020204020204" charset="-122"/>
                <a:sym typeface="+mn-ea"/>
              </a:rPr>
              <a:t>，这样做的目的是为了</a:t>
            </a:r>
            <a:r>
              <a:rPr lang="zh-CN" altLang="en-US" sz="1600" dirty="0">
                <a:solidFill>
                  <a:schemeClr val="tx1"/>
                </a:solidFill>
                <a:cs typeface="微软雅黑" panose="020B0503020204020204" charset="-122"/>
                <a:sym typeface="+mn-ea"/>
              </a:rPr>
              <a:t>可以</a:t>
            </a:r>
            <a:r>
              <a:rPr lang="zh-CN" altLang="en-US" sz="1600" dirty="0">
                <a:solidFill>
                  <a:schemeClr val="tx1"/>
                </a:solidFill>
                <a:cs typeface="微软雅黑" panose="020B0503020204020204" charset="-122"/>
                <a:sym typeface="+mn-ea"/>
              </a:rPr>
              <a:t>支持通过将某些中断源的阈值设置为最高，从而不接受中断打断，但是可使用中断确认方式进行查询</a:t>
            </a:r>
            <a:r>
              <a:rPr lang="zh-CN" altLang="en-US" sz="1600" noProof="0" dirty="0" smtClean="0">
                <a:ln>
                  <a:noFill/>
                </a:ln>
                <a:solidFill>
                  <a:schemeClr val="tx1"/>
                </a:solidFill>
                <a:uLnTx/>
                <a:uFillTx/>
                <a:cs typeface="微软雅黑" panose="020B0503020204020204" charset="-122"/>
                <a:sym typeface="+mn-ea"/>
              </a:rPr>
              <a:t>。</a:t>
            </a:r>
            <a:endParaRPr lang="zh-CN" altLang="en-US" sz="1600" noProof="0" dirty="0" smtClean="0">
              <a:ln>
                <a:noFill/>
              </a:ln>
              <a:solidFill>
                <a:schemeClr val="tx1"/>
              </a:solidFill>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cs typeface="微软雅黑" panose="020B050302020402020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7.3.</a:t>
            </a:r>
            <a:r>
              <a:rPr lang="en-US" altLang="zh-CN">
                <a:sym typeface="+mn-ea"/>
              </a:rPr>
              <a:t>4</a:t>
            </a:r>
            <a:r>
              <a:rPr lang="zh-CN" altLang="en-US">
                <a:sym typeface="+mn-ea"/>
              </a:rPr>
              <a:t> 中断处理机制的实现</a:t>
            </a:r>
            <a:endParaRPr lang="zh-CN" altLang="en-US"/>
          </a:p>
        </p:txBody>
      </p:sp>
      <p:sp>
        <p:nvSpPr>
          <p:cNvPr id="9218" name="内容占位符 2"/>
          <p:cNvSpPr>
            <a:spLocks noGrp="1"/>
          </p:cNvSpPr>
          <p:nvPr>
            <p:ph idx="1"/>
          </p:nvPr>
        </p:nvSpPr>
        <p:spPr>
          <a:noFill/>
          <a:ln>
            <a:miter/>
          </a:ln>
        </p:spPr>
        <p:txBody>
          <a:bodyPr wrap="square" lIns="68591" tIns="34295" rIns="68591" bIns="34295" anchor="t">
            <a:noAutofit/>
          </a:bodyPr>
          <a:p>
            <a:pPr marL="257175" marR="0" lvl="0" indent="-257175" algn="l" defTabSz="914400" rtl="0" eaLnBrk="1" fontAlgn="base" latinLnBrk="0" hangingPunct="1">
              <a:lnSpc>
                <a:spcPct val="140000"/>
              </a:lnSpc>
              <a:spcBef>
                <a:spcPct val="20000"/>
              </a:spcBef>
              <a:spcAft>
                <a:spcPct val="0"/>
              </a:spcAft>
              <a:buClrTx/>
              <a:buSzTx/>
              <a:buFont typeface="Wingdings" panose="05000000000000000000" charset="0"/>
              <a:buChar char="Ø"/>
            </a:pPr>
            <a:r>
              <a:rPr lang="en-US" altLang="zh-CN" sz="1800" dirty="0">
                <a:solidFill>
                  <a:schemeClr val="tx1"/>
                </a:solidFill>
                <a:cs typeface="微软雅黑" panose="020B0503020204020204" charset="-122"/>
                <a:sym typeface="+mn-ea"/>
              </a:rPr>
              <a:t>PLIC</a:t>
            </a:r>
            <a:r>
              <a:rPr lang="zh-CN" altLang="zh-CN" sz="1800" dirty="0">
                <a:solidFill>
                  <a:schemeClr val="tx1"/>
                </a:solidFill>
                <a:cs typeface="微软雅黑" panose="020B0503020204020204" charset="-122"/>
                <a:sym typeface="+mn-ea"/>
              </a:rPr>
              <a:t>中断处理过程</a:t>
            </a:r>
            <a:endParaRPr kumimoji="0" lang="zh-CN" sz="1800" i="0" u="none" strike="noStrike" kern="1200" cap="none" spc="0" normalizeH="0" baseline="0" noProof="1" dirty="0">
              <a:solidFill>
                <a:schemeClr val="tx1"/>
              </a:solidFill>
              <a:cs typeface="微软雅黑" panose="020B0503020204020204" charset="-122"/>
            </a:endParaRPr>
          </a:p>
          <a:p>
            <a:pPr marL="742950" marR="0" lvl="1" indent="-285750" algn="l" defTabSz="914400" rtl="0" eaLnBrk="1" fontAlgn="base" latinLnBrk="0" hangingPunct="1">
              <a:lnSpc>
                <a:spcPct val="140000"/>
              </a:lnSpc>
              <a:spcBef>
                <a:spcPct val="20000"/>
              </a:spcBef>
              <a:spcAft>
                <a:spcPct val="0"/>
              </a:spcAft>
              <a:buClrTx/>
              <a:buSzTx/>
              <a:buFont typeface="Arial" panose="020B0604020202020204" pitchFamily="34" charset="0"/>
              <a:buChar char="•"/>
            </a:pPr>
            <a:r>
              <a:rPr lang="zh-CN" altLang="en-US" sz="1600" b="1" dirty="0">
                <a:solidFill>
                  <a:schemeClr val="tx1"/>
                </a:solidFill>
                <a:cs typeface="微软雅黑" panose="020B0503020204020204" charset="-122"/>
                <a:sym typeface="+mn-ea"/>
              </a:rPr>
              <a:t>中断信号</a:t>
            </a:r>
            <a:r>
              <a:rPr lang="zh-CN" altLang="en-US" sz="1600" dirty="0">
                <a:solidFill>
                  <a:schemeClr val="tx1"/>
                </a:solidFill>
                <a:cs typeface="微软雅黑" panose="020B0503020204020204" charset="-122"/>
                <a:sym typeface="+mn-ea"/>
              </a:rPr>
              <a:t>首先发送给中断网关产生中断请求，然后发送给PLIC core；</a:t>
            </a:r>
            <a:endParaRPr kumimoji="0" lang="zh-CN" altLang="en-US" sz="1600" i="0" u="none" strike="noStrike" kern="1200" cap="none" spc="0" normalizeH="0" baseline="0" noProof="1" dirty="0">
              <a:solidFill>
                <a:schemeClr val="tx1"/>
              </a:solidFill>
              <a:cs typeface="微软雅黑" panose="020B0503020204020204" charset="-122"/>
            </a:endParaRPr>
          </a:p>
          <a:p>
            <a:pPr marL="742950" marR="0" lvl="1" indent="-285750" algn="l" defTabSz="914400" rtl="0" eaLnBrk="1" fontAlgn="base" latinLnBrk="0" hangingPunct="1">
              <a:lnSpc>
                <a:spcPct val="14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PLIC core将各个</a:t>
            </a:r>
            <a:r>
              <a:rPr lang="zh-CN" altLang="en-US" sz="1600" b="1" dirty="0">
                <a:solidFill>
                  <a:schemeClr val="tx1"/>
                </a:solidFill>
                <a:cs typeface="微软雅黑" panose="020B0503020204020204" charset="-122"/>
                <a:sym typeface="+mn-ea"/>
              </a:rPr>
              <a:t>中断请求</a:t>
            </a:r>
            <a:r>
              <a:rPr lang="zh-CN" altLang="en-US" sz="1600" dirty="0">
                <a:solidFill>
                  <a:schemeClr val="tx1"/>
                </a:solidFill>
                <a:cs typeface="微软雅黑" panose="020B0503020204020204" charset="-122"/>
                <a:sym typeface="+mn-ea"/>
              </a:rPr>
              <a:t>保存到内部的IP寄存器中；</a:t>
            </a:r>
            <a:endParaRPr kumimoji="0" lang="zh-CN" altLang="en-US" sz="1600" i="0" u="none" strike="noStrike" kern="1200" cap="none" spc="0" normalizeH="0" baseline="0" noProof="1" dirty="0">
              <a:solidFill>
                <a:schemeClr val="tx1"/>
              </a:solidFill>
              <a:cs typeface="微软雅黑" panose="020B0503020204020204" charset="-122"/>
            </a:endParaRPr>
          </a:p>
          <a:p>
            <a:pPr marL="742950" marR="0" lvl="1" indent="-285750" algn="l" defTabSz="914400" rtl="0" eaLnBrk="1" fontAlgn="base" latinLnBrk="0" hangingPunct="1">
              <a:lnSpc>
                <a:spcPct val="14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PLIC core将中断请求通过</a:t>
            </a:r>
            <a:r>
              <a:rPr lang="zh-CN" altLang="en-US" sz="1600" b="1" dirty="0">
                <a:solidFill>
                  <a:schemeClr val="tx1"/>
                </a:solidFill>
                <a:cs typeface="微软雅黑" panose="020B0503020204020204" charset="-122"/>
                <a:sym typeface="+mn-ea"/>
              </a:rPr>
              <a:t>中断通知</a:t>
            </a:r>
            <a:r>
              <a:rPr lang="zh-CN" altLang="en-US" sz="1600" dirty="0">
                <a:solidFill>
                  <a:schemeClr val="tx1"/>
                </a:solidFill>
                <a:cs typeface="微软雅黑" panose="020B0503020204020204" charset="-122"/>
                <a:sym typeface="+mn-ea"/>
              </a:rPr>
              <a:t>发送给一个或者多个中断目标；</a:t>
            </a:r>
            <a:endParaRPr lang="zh-CN" altLang="en-US" sz="1600" dirty="0">
              <a:solidFill>
                <a:schemeClr val="tx1"/>
              </a:solidFill>
              <a:cs typeface="微软雅黑" panose="020B0503020204020204" charset="-122"/>
              <a:sym typeface="+mn-ea"/>
            </a:endParaRPr>
          </a:p>
          <a:p>
            <a:pPr marL="742950" marR="0" lvl="1" indent="-285750" algn="l" defTabSz="914400" rtl="0" eaLnBrk="1" fontAlgn="base" latinLnBrk="0" hangingPunct="1">
              <a:lnSpc>
                <a:spcPct val="14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如果该中断目标有中断使能</a:t>
            </a:r>
            <a:r>
              <a:rPr lang="zh-CN" altLang="en-US" sz="1600" dirty="0">
                <a:solidFill>
                  <a:schemeClr val="tx1"/>
                </a:solidFill>
                <a:cs typeface="微软雅黑" panose="020B0503020204020204" charset="-122"/>
                <a:sym typeface="+mn-ea"/>
              </a:rPr>
              <a:t>，且优先级超过了预置的阈值，</a:t>
            </a:r>
            <a:r>
              <a:rPr lang="zh-CN" altLang="en-US" sz="1600" dirty="0">
                <a:solidFill>
                  <a:schemeClr val="tx1"/>
                </a:solidFill>
                <a:cs typeface="微软雅黑" panose="020B0503020204020204" charset="-122"/>
                <a:sym typeface="+mn-ea"/>
              </a:rPr>
              <a:t>收到中断通知后则会响应该中断请求；</a:t>
            </a:r>
            <a:endParaRPr kumimoji="0" lang="zh-CN" altLang="en-US" sz="1600" i="0" u="none" strike="noStrike" kern="1200" cap="none" spc="0" normalizeH="0" baseline="0" noProof="1" dirty="0">
              <a:solidFill>
                <a:schemeClr val="tx1"/>
              </a:solidFill>
              <a:cs typeface="微软雅黑" panose="020B0503020204020204" charset="-122"/>
            </a:endParaRPr>
          </a:p>
          <a:p>
            <a:pPr marL="742950" marR="0" lvl="1" indent="-285750" algn="l" defTabSz="914400" rtl="0" eaLnBrk="1" fontAlgn="base" latinLnBrk="0" hangingPunct="1">
              <a:lnSpc>
                <a:spcPct val="14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中断目标接受了外部中断请求后，会发送一个</a:t>
            </a:r>
            <a:r>
              <a:rPr lang="zh-CN" altLang="en-US" sz="1600" b="1" dirty="0">
                <a:solidFill>
                  <a:schemeClr val="tx1"/>
                </a:solidFill>
                <a:cs typeface="微软雅黑" panose="020B0503020204020204" charset="-122"/>
                <a:sym typeface="+mn-ea"/>
              </a:rPr>
              <a:t>中断确认</a:t>
            </a:r>
            <a:r>
              <a:rPr lang="zh-CN" altLang="en-US" sz="1600" dirty="0">
                <a:solidFill>
                  <a:schemeClr val="tx1"/>
                </a:solidFill>
                <a:cs typeface="微软雅黑" panose="020B0503020204020204" charset="-122"/>
                <a:sym typeface="+mn-ea"/>
              </a:rPr>
              <a:t>给PLIC</a:t>
            </a:r>
            <a:r>
              <a:rPr lang="en-US" altLang="zh-CN" sz="1600" dirty="0">
                <a:solidFill>
                  <a:schemeClr val="tx1"/>
                </a:solidFill>
                <a:cs typeface="微软雅黑" panose="020B0503020204020204" charset="-122"/>
                <a:sym typeface="+mn-ea"/>
              </a:rPr>
              <a:t> </a:t>
            </a:r>
            <a:r>
              <a:rPr lang="zh-CN" altLang="en-US" sz="1600" dirty="0">
                <a:solidFill>
                  <a:schemeClr val="tx1"/>
                </a:solidFill>
                <a:cs typeface="微软雅黑" panose="020B0503020204020204" charset="-122"/>
                <a:sym typeface="+mn-ea"/>
              </a:rPr>
              <a:t>core，从而获取对应该中断目标的最高优先级的中断请求，同时将对应的IP位清零；</a:t>
            </a:r>
            <a:endParaRPr kumimoji="0" lang="zh-CN" altLang="en-US" sz="1600" i="0" u="none" strike="noStrike" kern="1200" cap="none" spc="0" normalizeH="0" baseline="0" noProof="1" dirty="0">
              <a:solidFill>
                <a:schemeClr val="tx1"/>
              </a:solidFill>
              <a:cs typeface="微软雅黑" panose="020B0503020204020204" charset="-122"/>
            </a:endParaRPr>
          </a:p>
          <a:p>
            <a:pPr marL="742950" marR="0" lvl="1" indent="-285750" algn="l" defTabSz="914400" rtl="0" eaLnBrk="1" fontAlgn="base" latinLnBrk="0" hangingPunct="1">
              <a:lnSpc>
                <a:spcPct val="14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中断目标完成了中断服务后，需发送一个</a:t>
            </a:r>
            <a:r>
              <a:rPr lang="zh-CN" altLang="en-US" sz="1600" b="1" dirty="0">
                <a:solidFill>
                  <a:schemeClr val="tx1"/>
                </a:solidFill>
                <a:cs typeface="微软雅黑" panose="020B0503020204020204" charset="-122"/>
                <a:sym typeface="+mn-ea"/>
              </a:rPr>
              <a:t>中断完成</a:t>
            </a:r>
            <a:r>
              <a:rPr lang="zh-CN" altLang="en-US" sz="1600" dirty="0">
                <a:solidFill>
                  <a:schemeClr val="tx1"/>
                </a:solidFill>
                <a:cs typeface="微软雅黑" panose="020B0503020204020204" charset="-122"/>
                <a:sym typeface="+mn-ea"/>
              </a:rPr>
              <a:t>消息给对应的中断网关，表示中断完成；</a:t>
            </a:r>
            <a:endParaRPr kumimoji="0" lang="zh-CN" altLang="en-US" sz="1600" i="0" u="none" strike="noStrike" kern="1200" cap="none" spc="0" normalizeH="0" baseline="0" noProof="1" dirty="0">
              <a:solidFill>
                <a:schemeClr val="tx1"/>
              </a:solidFill>
              <a:cs typeface="微软雅黑" panose="020B0503020204020204" charset="-122"/>
            </a:endParaRPr>
          </a:p>
          <a:p>
            <a:pPr marL="742950" marR="0" lvl="1" indent="-285750" algn="l" defTabSz="914400" rtl="0" eaLnBrk="1" fontAlgn="base" latinLnBrk="0" hangingPunct="1">
              <a:lnSpc>
                <a:spcPct val="14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接下来中断网关可以发送另一个中断请求给该中断目标</a:t>
            </a:r>
            <a:r>
              <a:rPr lang="zh-CN" altLang="en-US" sz="1600" noProof="0" dirty="0" smtClean="0">
                <a:ln>
                  <a:noFill/>
                </a:ln>
                <a:solidFill>
                  <a:schemeClr val="tx1"/>
                </a:solidFill>
                <a:uLnTx/>
                <a:uFillTx/>
                <a:cs typeface="微软雅黑" panose="020B0503020204020204" charset="-122"/>
                <a:sym typeface="+mn-ea"/>
              </a:rPr>
              <a:t>。</a:t>
            </a:r>
            <a:endParaRPr lang="zh-CN" altLang="en-US" sz="1600" noProof="0" dirty="0" smtClean="0">
              <a:ln>
                <a:noFill/>
              </a:ln>
              <a:solidFill>
                <a:schemeClr val="tx1"/>
              </a:solidFill>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i="0" u="none" strike="noStrike" kern="1200" cap="none" spc="0" normalizeH="0" baseline="0" noProof="1" dirty="0">
              <a:solidFill>
                <a:schemeClr val="tx1"/>
              </a:solidFill>
              <a:cs typeface="微软雅黑" panose="020B050302020402020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7.3.</a:t>
            </a:r>
            <a:r>
              <a:rPr lang="en-US" altLang="zh-CN">
                <a:sym typeface="+mn-ea"/>
              </a:rPr>
              <a:t>4</a:t>
            </a:r>
            <a:r>
              <a:rPr lang="zh-CN" altLang="en-US">
                <a:sym typeface="+mn-ea"/>
              </a:rPr>
              <a:t> 中断处理机制的实现</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en-US" altLang="zh-CN" sz="1800" dirty="0">
                <a:solidFill>
                  <a:schemeClr val="tx1"/>
                </a:solidFill>
                <a:cs typeface="微软雅黑" panose="020B0503020204020204" charset="-122"/>
                <a:sym typeface="+mn-ea"/>
              </a:rPr>
              <a:t>PLIC</a:t>
            </a:r>
            <a:r>
              <a:rPr lang="zh-CN" altLang="en-US" sz="1800" dirty="0">
                <a:solidFill>
                  <a:schemeClr val="tx1"/>
                </a:solidFill>
                <a:cs typeface="微软雅黑" panose="020B0503020204020204" charset="-122"/>
                <a:sym typeface="+mn-ea"/>
              </a:rPr>
              <a:t>的访问及控制</a:t>
            </a:r>
            <a:endParaRPr kumimoji="0" lang="zh-CN" sz="1800" b="0" i="0" u="none" strike="noStrike" kern="1200" cap="none" spc="0" normalizeH="0" baseline="0" noProof="1" dirty="0">
              <a:solidFill>
                <a:schemeClr val="tx1"/>
              </a:solidFill>
              <a:cs typeface="微软雅黑" panose="020B0503020204020204" charset="-122"/>
            </a:endParaRPr>
          </a:p>
          <a:p>
            <a:pPr marL="742950" marR="0" lvl="1" indent="-28575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通常情况下，只有</a:t>
            </a:r>
            <a:r>
              <a:rPr lang="en-US" altLang="zh-CN" sz="1600" dirty="0">
                <a:solidFill>
                  <a:schemeClr val="tx1"/>
                </a:solidFill>
                <a:cs typeface="微软雅黑" panose="020B0503020204020204" charset="-122"/>
                <a:sym typeface="+mn-ea"/>
              </a:rPr>
              <a:t>M</a:t>
            </a:r>
            <a:r>
              <a:rPr lang="zh-CN" altLang="en-US" sz="1600" dirty="0">
                <a:solidFill>
                  <a:schemeClr val="tx1"/>
                </a:solidFill>
                <a:cs typeface="微软雅黑" panose="020B0503020204020204" charset="-122"/>
                <a:sym typeface="+mn-ea"/>
              </a:rPr>
              <a:t>模式才可以配置</a:t>
            </a:r>
            <a:r>
              <a:rPr lang="en-US" altLang="zh-CN" sz="1600" dirty="0">
                <a:solidFill>
                  <a:schemeClr val="tx1"/>
                </a:solidFill>
                <a:cs typeface="微软雅黑" panose="020B0503020204020204" charset="-122"/>
                <a:sym typeface="+mn-ea"/>
              </a:rPr>
              <a:t>P</a:t>
            </a:r>
            <a:r>
              <a:rPr lang="zh-CN" altLang="en-US" sz="1600" dirty="0">
                <a:solidFill>
                  <a:schemeClr val="tx1"/>
                </a:solidFill>
                <a:cs typeface="微软雅黑" panose="020B0503020204020204" charset="-122"/>
                <a:sym typeface="+mn-ea"/>
              </a:rPr>
              <a:t>riority、</a:t>
            </a:r>
            <a:r>
              <a:rPr lang="en-US" altLang="zh-CN" sz="1600" dirty="0">
                <a:solidFill>
                  <a:schemeClr val="tx1"/>
                </a:solidFill>
                <a:cs typeface="微软雅黑" panose="020B0503020204020204" charset="-122"/>
                <a:sym typeface="+mn-ea"/>
              </a:rPr>
              <a:t>IP</a:t>
            </a:r>
            <a:r>
              <a:rPr lang="zh-CN" altLang="en-US" sz="1600" dirty="0">
                <a:solidFill>
                  <a:schemeClr val="tx1"/>
                </a:solidFill>
                <a:cs typeface="微软雅黑" panose="020B0503020204020204" charset="-122"/>
                <a:sym typeface="+mn-ea"/>
              </a:rPr>
              <a:t>和IE；其他优先级的请求通过响应的ABI/SBI/HBI向</a:t>
            </a:r>
            <a:r>
              <a:rPr lang="en-US" altLang="zh-CN" sz="1600" dirty="0">
                <a:solidFill>
                  <a:schemeClr val="tx1"/>
                </a:solidFill>
                <a:cs typeface="微软雅黑" panose="020B0503020204020204" charset="-122"/>
                <a:sym typeface="+mn-ea"/>
              </a:rPr>
              <a:t>M</a:t>
            </a:r>
            <a:r>
              <a:rPr lang="zh-CN" altLang="en-US" sz="1600" dirty="0">
                <a:solidFill>
                  <a:schemeClr val="tx1"/>
                </a:solidFill>
                <a:cs typeface="微软雅黑" panose="020B0503020204020204" charset="-122"/>
                <a:sym typeface="+mn-ea"/>
              </a:rPr>
              <a:t>模式请求。</a:t>
            </a:r>
            <a:endParaRPr kumimoji="0" lang="zh-CN" altLang="en-US" sz="1600" b="0" i="0" u="none" strike="noStrike" kern="1200" cap="none" spc="0" normalizeH="0" baseline="0" noProof="1" dirty="0">
              <a:solidFill>
                <a:schemeClr val="tx1"/>
              </a:solidFill>
              <a:cs typeface="微软雅黑" panose="020B0503020204020204" charset="-122"/>
            </a:endParaRPr>
          </a:p>
          <a:p>
            <a:pPr marL="742950" marR="0" lvl="1" indent="-28575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低于</a:t>
            </a:r>
            <a:r>
              <a:rPr lang="en-US" altLang="zh-CN" sz="1600" dirty="0">
                <a:solidFill>
                  <a:schemeClr val="tx1"/>
                </a:solidFill>
                <a:cs typeface="微软雅黑" panose="020B0503020204020204" charset="-122"/>
                <a:sym typeface="+mn-ea"/>
              </a:rPr>
              <a:t>M</a:t>
            </a:r>
            <a:r>
              <a:rPr lang="zh-CN" altLang="en-US" sz="1600" dirty="0">
                <a:solidFill>
                  <a:schemeClr val="tx1"/>
                </a:solidFill>
                <a:cs typeface="微软雅黑" panose="020B0503020204020204" charset="-122"/>
                <a:sym typeface="+mn-ea"/>
              </a:rPr>
              <a:t>模式的</a:t>
            </a:r>
            <a:r>
              <a:rPr lang="zh-CN" sz="1600" dirty="0">
                <a:solidFill>
                  <a:schemeClr val="tx1"/>
                </a:solidFill>
                <a:cs typeface="微软雅黑" panose="020B0503020204020204" charset="-122"/>
                <a:sym typeface="+mn-ea"/>
              </a:rPr>
              <a:t>中断服务程序</a:t>
            </a:r>
            <a:r>
              <a:rPr lang="zh-CN" altLang="en-US" sz="1600" dirty="0">
                <a:solidFill>
                  <a:schemeClr val="tx1"/>
                </a:solidFill>
                <a:cs typeface="微软雅黑" panose="020B0503020204020204" charset="-122"/>
                <a:sym typeface="+mn-ea"/>
              </a:rPr>
              <a:t>只能</a:t>
            </a:r>
            <a:r>
              <a:rPr lang="zh-CN" sz="1600" b="1" dirty="0">
                <a:solidFill>
                  <a:schemeClr val="tx1"/>
                </a:solidFill>
                <a:cs typeface="微软雅黑" panose="020B0503020204020204" charset="-122"/>
                <a:sym typeface="+mn-ea"/>
              </a:rPr>
              <a:t>中断确认</a:t>
            </a:r>
            <a:r>
              <a:rPr lang="zh-CN" sz="1600" dirty="0">
                <a:solidFill>
                  <a:schemeClr val="tx1"/>
                </a:solidFill>
                <a:cs typeface="微软雅黑" panose="020B0503020204020204" charset="-122"/>
                <a:sym typeface="+mn-ea"/>
              </a:rPr>
              <a:t>（</a:t>
            </a:r>
            <a:r>
              <a:rPr lang="en-US" altLang="zh-CN" sz="1600" dirty="0">
                <a:solidFill>
                  <a:schemeClr val="tx1"/>
                </a:solidFill>
                <a:cs typeface="微软雅黑" panose="020B0503020204020204" charset="-122"/>
                <a:sym typeface="+mn-ea"/>
              </a:rPr>
              <a:t>claim</a:t>
            </a:r>
            <a:r>
              <a:rPr lang="zh-CN" sz="1600" dirty="0">
                <a:solidFill>
                  <a:schemeClr val="tx1"/>
                </a:solidFill>
                <a:cs typeface="微软雅黑" panose="020B0503020204020204" charset="-122"/>
                <a:sym typeface="+mn-ea"/>
              </a:rPr>
              <a:t>）</a:t>
            </a:r>
            <a:r>
              <a:rPr lang="zh-CN" altLang="en-US" sz="1600" dirty="0">
                <a:solidFill>
                  <a:schemeClr val="tx1"/>
                </a:solidFill>
                <a:cs typeface="微软雅黑" panose="020B0503020204020204" charset="-122"/>
                <a:sym typeface="+mn-ea"/>
              </a:rPr>
              <a:t>和</a:t>
            </a:r>
            <a:r>
              <a:rPr lang="zh-CN" altLang="en-US" sz="1600" b="1" dirty="0">
                <a:solidFill>
                  <a:schemeClr val="tx1"/>
                </a:solidFill>
                <a:cs typeface="微软雅黑" panose="020B0503020204020204" charset="-122"/>
                <a:sym typeface="+mn-ea"/>
              </a:rPr>
              <a:t>中断完成</a:t>
            </a:r>
            <a:r>
              <a:rPr lang="zh-CN" altLang="en-US" sz="1600" dirty="0">
                <a:solidFill>
                  <a:schemeClr val="tx1"/>
                </a:solidFill>
                <a:cs typeface="微软雅黑" panose="020B0503020204020204" charset="-122"/>
                <a:sym typeface="+mn-ea"/>
              </a:rPr>
              <a:t>（completion），以及配置</a:t>
            </a:r>
            <a:r>
              <a:rPr lang="zh-CN" altLang="en-US" sz="1600" b="1" dirty="0">
                <a:solidFill>
                  <a:schemeClr val="tx1"/>
                </a:solidFill>
                <a:cs typeface="微软雅黑" panose="020B0503020204020204" charset="-122"/>
                <a:sym typeface="+mn-ea"/>
              </a:rPr>
              <a:t>中断</a:t>
            </a:r>
            <a:r>
              <a:rPr lang="zh-CN" altLang="en-US" sz="1600" b="1" dirty="0">
                <a:solidFill>
                  <a:schemeClr val="tx1"/>
                </a:solidFill>
                <a:cs typeface="微软雅黑" panose="020B0503020204020204" charset="-122"/>
                <a:sym typeface="+mn-ea"/>
              </a:rPr>
              <a:t>优先级阈值</a:t>
            </a:r>
            <a:r>
              <a:rPr lang="zh-CN" altLang="en-US" sz="1600" dirty="0">
                <a:solidFill>
                  <a:schemeClr val="tx1"/>
                </a:solidFill>
                <a:cs typeface="微软雅黑" panose="020B0503020204020204" charset="-122"/>
                <a:sym typeface="+mn-ea"/>
              </a:rPr>
              <a:t>。</a:t>
            </a:r>
            <a:endParaRPr kumimoji="0" lang="zh-CN" altLang="en-US" sz="1600" b="0" i="0" u="none" strike="noStrike" kern="1200" cap="none" spc="0" normalizeH="0" baseline="0" noProof="1" dirty="0">
              <a:solidFill>
                <a:schemeClr val="tx1"/>
              </a:solidFill>
              <a:cs typeface="微软雅黑" panose="020B0503020204020204" charset="-122"/>
            </a:endParaRPr>
          </a:p>
          <a:p>
            <a:pPr marL="742950" marR="0" lvl="1" indent="-28575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对相关内存映射（memory mapped）的寄存器可以通过</a:t>
            </a:r>
            <a:r>
              <a:rPr lang="zh-CN" altLang="en-US" sz="1600" dirty="0">
                <a:solidFill>
                  <a:srgbClr val="FF0000"/>
                </a:solidFill>
                <a:cs typeface="微软雅黑" panose="020B0503020204020204" charset="-122"/>
                <a:sym typeface="+mn-ea"/>
              </a:rPr>
              <a:t>物理内存保护</a:t>
            </a:r>
            <a:r>
              <a:rPr lang="zh-CN" altLang="en-US" sz="1600" dirty="0">
                <a:solidFill>
                  <a:schemeClr val="tx1"/>
                </a:solidFill>
                <a:cs typeface="微软雅黑" panose="020B0503020204020204" charset="-122"/>
                <a:sym typeface="+mn-ea"/>
              </a:rPr>
              <a:t>（</a:t>
            </a:r>
            <a:r>
              <a:rPr lang="en-US" altLang="zh-CN" sz="1600" dirty="0">
                <a:solidFill>
                  <a:schemeClr val="tx1"/>
                </a:solidFill>
                <a:cs typeface="微软雅黑" panose="020B0503020204020204" charset="-122"/>
                <a:sym typeface="+mn-ea"/>
              </a:rPr>
              <a:t>PMP</a:t>
            </a:r>
            <a:r>
              <a:rPr lang="zh-CN" altLang="en-US" sz="1600" dirty="0">
                <a:solidFill>
                  <a:schemeClr val="tx1"/>
                </a:solidFill>
                <a:cs typeface="微软雅黑" panose="020B0503020204020204" charset="-122"/>
                <a:sym typeface="+mn-ea"/>
              </a:rPr>
              <a:t>）</a:t>
            </a:r>
            <a:r>
              <a:rPr lang="zh-CN" altLang="en-US" sz="1600" dirty="0">
                <a:solidFill>
                  <a:schemeClr val="tx1"/>
                </a:solidFill>
                <a:cs typeface="微软雅黑" panose="020B0503020204020204" charset="-122"/>
                <a:sym typeface="+mn-ea"/>
              </a:rPr>
              <a:t>或者</a:t>
            </a:r>
            <a:r>
              <a:rPr lang="zh-CN" altLang="en-US" sz="1600" dirty="0">
                <a:solidFill>
                  <a:srgbClr val="FF0000"/>
                </a:solidFill>
                <a:cs typeface="微软雅黑" panose="020B0503020204020204" charset="-122"/>
                <a:sym typeface="+mn-ea"/>
              </a:rPr>
              <a:t>虚拟内存页保护</a:t>
            </a:r>
            <a:r>
              <a:rPr lang="zh-CN" altLang="en-US" sz="1600" dirty="0">
                <a:solidFill>
                  <a:schemeClr val="tx1"/>
                </a:solidFill>
                <a:cs typeface="微软雅黑" panose="020B0503020204020204" charset="-122"/>
                <a:sym typeface="+mn-ea"/>
              </a:rPr>
              <a:t>（virtual memory page protection）进行保护</a:t>
            </a:r>
            <a:r>
              <a:rPr lang="zh-CN" altLang="en-US" sz="1600" noProof="0" dirty="0" smtClean="0">
                <a:ln>
                  <a:noFill/>
                </a:ln>
                <a:solidFill>
                  <a:schemeClr val="tx1"/>
                </a:solidFill>
                <a:uLnTx/>
                <a:uFillTx/>
                <a:cs typeface="微软雅黑" panose="020B0503020204020204" charset="-122"/>
                <a:sym typeface="+mn-ea"/>
              </a:rPr>
              <a:t>。</a:t>
            </a:r>
            <a:endParaRPr lang="zh-CN" altLang="en-US" sz="1600" noProof="0" dirty="0" smtClean="0">
              <a:ln>
                <a:noFill/>
              </a:ln>
              <a:solidFill>
                <a:schemeClr val="tx1"/>
              </a:solidFill>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lang="zh-CN" altLang="en-US" sz="1800" noProof="0" dirty="0" smtClean="0">
              <a:ln>
                <a:noFill/>
              </a:ln>
              <a:solidFill>
                <a:schemeClr val="tx1"/>
              </a:solidFill>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cs typeface="微软雅黑" panose="020B0503020204020204" charset="-122"/>
            </a:endParaRPr>
          </a:p>
          <a:p>
            <a:pPr marL="361950" marR="0" lvl="2" indent="-351155" algn="l" defTabSz="914400" rtl="0" eaLnBrk="1" fontAlgn="base" latinLnBrk="0" hangingPunct="1">
              <a:lnSpc>
                <a:spcPct val="150000"/>
              </a:lnSpc>
              <a:spcBef>
                <a:spcPct val="20000"/>
              </a:spcBef>
              <a:spcAft>
                <a:spcPct val="0"/>
              </a:spcAft>
              <a:buClr>
                <a:srgbClr val="CC9900"/>
              </a:buClr>
              <a:buSzPct val="65000"/>
              <a:buFont typeface="Wingdings" panose="05000000000000000000" pitchFamily="2" charset="2"/>
              <a:buNone/>
              <a:defRPr/>
            </a:pPr>
            <a:endParaRPr kumimoji="0" lang="zh-CN" altLang="en-US" sz="1800" b="0" i="0" u="none" strike="noStrike" kern="1200" cap="none" spc="0" normalizeH="0" baseline="0" noProof="1" dirty="0">
              <a:solidFill>
                <a:schemeClr val="tx1"/>
              </a:solidFill>
              <a:cs typeface="微软雅黑" panose="020B0503020204020204" charset="-122"/>
            </a:endParaRPr>
          </a:p>
        </p:txBody>
      </p:sp>
      <p:pic>
        <p:nvPicPr>
          <p:cNvPr id="2" name="图片 1"/>
          <p:cNvPicPr>
            <a:picLocks noChangeAspect="1"/>
          </p:cNvPicPr>
          <p:nvPr>
            <p:custDataLst>
              <p:tags r:id="rId1"/>
            </p:custDataLst>
          </p:nvPr>
        </p:nvPicPr>
        <p:blipFill>
          <a:blip r:embed="rId2"/>
          <a:stretch>
            <a:fillRect/>
          </a:stretch>
        </p:blipFill>
        <p:spPr>
          <a:xfrm>
            <a:off x="2885440" y="3580130"/>
            <a:ext cx="3373755" cy="143573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7.4 RVfpga_SoC中断系统</a:t>
            </a:r>
            <a:endParaRPr lang="zh-CN" altLang="en-US"/>
          </a:p>
        </p:txBody>
      </p:sp>
      <p:pic>
        <p:nvPicPr>
          <p:cNvPr id="99333" name="图片 3"/>
          <p:cNvPicPr>
            <a:picLocks noChangeAspect="1"/>
          </p:cNvPicPr>
          <p:nvPr>
            <p:custDataLst>
              <p:tags r:id="rId1"/>
            </p:custDataLst>
          </p:nvPr>
        </p:nvPicPr>
        <p:blipFill>
          <a:blip r:embed="rId2"/>
          <a:stretch>
            <a:fillRect/>
          </a:stretch>
        </p:blipFill>
        <p:spPr>
          <a:xfrm>
            <a:off x="179705" y="988060"/>
            <a:ext cx="4716463" cy="3371850"/>
          </a:xfrm>
          <a:prstGeom prst="rect">
            <a:avLst/>
          </a:prstGeom>
          <a:solidFill>
            <a:schemeClr val="bg1"/>
          </a:solidFill>
          <a:ln w="9525">
            <a:noFill/>
          </a:ln>
        </p:spPr>
      </p:pic>
      <p:pic>
        <p:nvPicPr>
          <p:cNvPr id="99334" name="图片 2"/>
          <p:cNvPicPr>
            <a:picLocks noChangeAspect="1"/>
          </p:cNvPicPr>
          <p:nvPr>
            <p:custDataLst>
              <p:tags r:id="rId3"/>
            </p:custDataLst>
          </p:nvPr>
        </p:nvPicPr>
        <p:blipFill>
          <a:blip r:embed="rId4"/>
          <a:stretch>
            <a:fillRect/>
          </a:stretch>
        </p:blipFill>
        <p:spPr>
          <a:xfrm>
            <a:off x="5075873" y="988060"/>
            <a:ext cx="3908425" cy="3230563"/>
          </a:xfrm>
          <a:prstGeom prst="rect">
            <a:avLst/>
          </a:prstGeom>
          <a:noFill/>
          <a:ln w="9525">
            <a:noFill/>
          </a:ln>
        </p:spPr>
      </p:pic>
      <p:sp>
        <p:nvSpPr>
          <p:cNvPr id="3" name="椭圆 2"/>
          <p:cNvSpPr/>
          <p:nvPr>
            <p:custDataLst>
              <p:tags r:id="rId5"/>
            </p:custDataLst>
          </p:nvPr>
        </p:nvSpPr>
        <p:spPr>
          <a:xfrm>
            <a:off x="7570470" y="2324100"/>
            <a:ext cx="720090" cy="2882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7.4 RVfpga_SoC中断系统</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cs typeface="微软雅黑" panose="020B0503020204020204" charset="-122"/>
                <a:sym typeface="+mn-ea"/>
              </a:rPr>
              <a:t>中断系统的实现</a:t>
            </a:r>
            <a:endParaRPr lang="zh-CN" altLang="en-US" sz="1800" dirty="0">
              <a:cs typeface="微软雅黑" panose="020B0503020204020204" charset="-122"/>
              <a:sym typeface="+mn-ea"/>
            </a:endParaRPr>
          </a:p>
          <a:p>
            <a:pPr marR="0" lvl="1"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en-US" altLang="zh-CN" sz="1600" dirty="0">
                <a:solidFill>
                  <a:schemeClr val="tx1"/>
                </a:solidFill>
                <a:cs typeface="微软雅黑" panose="020B0503020204020204" charset="-122"/>
                <a:sym typeface="+mn-ea"/>
              </a:rPr>
              <a:t>PIC-&gt;PLIC</a:t>
            </a:r>
            <a:endParaRPr lang="en-US" altLang="zh-CN" sz="1600" dirty="0">
              <a:solidFill>
                <a:schemeClr val="tx1"/>
              </a:solidFill>
              <a:cs typeface="微软雅黑" panose="020B0503020204020204" charset="-122"/>
              <a:sym typeface="+mn-ea"/>
            </a:endParaRPr>
          </a:p>
          <a:p>
            <a:pPr marR="0" lvl="1"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en-US" altLang="zh-CN" sz="1600" dirty="0">
                <a:solidFill>
                  <a:schemeClr val="tx1"/>
                </a:solidFill>
                <a:cs typeface="微软雅黑" panose="020B0503020204020204" charset="-122"/>
                <a:sym typeface="+mn-ea"/>
              </a:rPr>
              <a:t>syscon-&gt;CLINT</a:t>
            </a:r>
            <a:endParaRPr lang="zh-CN" altLang="en-US" sz="1600" noProof="0" dirty="0" smtClean="0">
              <a:ln>
                <a:noFill/>
              </a:ln>
              <a:solidFill>
                <a:schemeClr val="tx1"/>
              </a:solidFill>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lang="zh-CN" altLang="en-US" sz="1800" noProof="0" dirty="0" smtClean="0">
              <a:ln>
                <a:noFill/>
              </a:ln>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cs typeface="微软雅黑" panose="020B0503020204020204" charset="-122"/>
            </a:endParaRPr>
          </a:p>
          <a:p>
            <a:pPr marL="361950" marR="0" lvl="2" indent="-351155" algn="l" defTabSz="914400" rtl="0" eaLnBrk="1" fontAlgn="base" latinLnBrk="0" hangingPunct="1">
              <a:lnSpc>
                <a:spcPct val="150000"/>
              </a:lnSpc>
              <a:spcBef>
                <a:spcPct val="20000"/>
              </a:spcBef>
              <a:spcAft>
                <a:spcPct val="0"/>
              </a:spcAft>
              <a:buClr>
                <a:srgbClr val="CC9900"/>
              </a:buClr>
              <a:buSzPct val="65000"/>
              <a:buFont typeface="Wingdings" panose="05000000000000000000" pitchFamily="2" charset="2"/>
              <a:buNone/>
              <a:defRPr/>
            </a:pPr>
            <a:endParaRPr kumimoji="0" lang="zh-CN" altLang="en-US" sz="1800" b="0" i="0" u="none" strike="noStrike" kern="1200" cap="none" spc="0" normalizeH="0" baseline="0" noProof="1" dirty="0">
              <a:solidFill>
                <a:schemeClr val="tx1"/>
              </a:solidFill>
              <a:cs typeface="微软雅黑" panose="020B0503020204020204" charset="-122"/>
            </a:endParaRPr>
          </a:p>
        </p:txBody>
      </p:sp>
      <p:pic>
        <p:nvPicPr>
          <p:cNvPr id="100357" name="图片 2"/>
          <p:cNvPicPr>
            <a:picLocks noChangeAspect="1"/>
          </p:cNvPicPr>
          <p:nvPr>
            <p:custDataLst>
              <p:tags r:id="rId1"/>
            </p:custDataLst>
          </p:nvPr>
        </p:nvPicPr>
        <p:blipFill>
          <a:blip r:embed="rId2"/>
          <a:stretch>
            <a:fillRect/>
          </a:stretch>
        </p:blipFill>
        <p:spPr>
          <a:xfrm>
            <a:off x="2699703" y="1348105"/>
            <a:ext cx="2693987" cy="2676525"/>
          </a:xfrm>
          <a:prstGeom prst="rect">
            <a:avLst/>
          </a:prstGeom>
          <a:noFill/>
          <a:ln w="9525">
            <a:noFill/>
          </a:ln>
        </p:spPr>
      </p:pic>
      <p:pic>
        <p:nvPicPr>
          <p:cNvPr id="100358" name="图片 3"/>
          <p:cNvPicPr>
            <a:picLocks noChangeAspect="1"/>
          </p:cNvPicPr>
          <p:nvPr>
            <p:custDataLst>
              <p:tags r:id="rId3"/>
            </p:custDataLst>
          </p:nvPr>
        </p:nvPicPr>
        <p:blipFill>
          <a:blip r:embed="rId4"/>
          <a:stretch>
            <a:fillRect/>
          </a:stretch>
        </p:blipFill>
        <p:spPr>
          <a:xfrm>
            <a:off x="5723890" y="1348105"/>
            <a:ext cx="2301875" cy="2691130"/>
          </a:xfrm>
          <a:prstGeom prst="rect">
            <a:avLst/>
          </a:prstGeom>
          <a:noFill/>
          <a:ln w="9525">
            <a:noFill/>
          </a:ln>
        </p:spPr>
      </p:pic>
      <p:pic>
        <p:nvPicPr>
          <p:cNvPr id="100359" name="图片 4"/>
          <p:cNvPicPr>
            <a:picLocks noChangeAspect="1"/>
          </p:cNvPicPr>
          <p:nvPr>
            <p:custDataLst>
              <p:tags r:id="rId5"/>
            </p:custDataLst>
          </p:nvPr>
        </p:nvPicPr>
        <p:blipFill>
          <a:blip r:embed="rId6"/>
          <a:stretch>
            <a:fillRect/>
          </a:stretch>
        </p:blipFill>
        <p:spPr>
          <a:xfrm>
            <a:off x="5723890" y="4156075"/>
            <a:ext cx="3312160" cy="522605"/>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7.4.</a:t>
            </a:r>
            <a:r>
              <a:rPr lang="en-US" altLang="zh-CN">
                <a:sym typeface="+mn-ea"/>
              </a:rPr>
              <a:t>1</a:t>
            </a:r>
            <a:r>
              <a:rPr lang="zh-CN" altLang="en-US">
                <a:sym typeface="+mn-ea"/>
              </a:rPr>
              <a:t> SweRV EH1中断控制器PIC</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latin typeface="宋体" panose="02010600030101010101" pitchFamily="2" charset="-122"/>
                <a:ea typeface="+mn-ea"/>
                <a:sym typeface="+mn-ea"/>
              </a:rPr>
              <a:t>SweRV EH1内核的外部中断在很大程度上是按照RISC-V PLIC规范建模的。</a:t>
            </a:r>
            <a:endParaRPr lang="zh-CN" altLang="en-US" sz="1800" dirty="0">
              <a:latin typeface="宋体" panose="02010600030101010101" pitchFamily="2" charset="-122"/>
              <a:ea typeface="+mn-ea"/>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latin typeface="宋体" panose="02010600030101010101" pitchFamily="2" charset="-122"/>
                <a:ea typeface="+mn-ea"/>
                <a:sym typeface="+mn-ea"/>
              </a:rPr>
              <a:t>但是，中断控制器与内核而不是平台相关联。</a:t>
            </a:r>
            <a:endParaRPr lang="zh-CN" altLang="en-US" sz="1800" dirty="0">
              <a:latin typeface="宋体" panose="02010600030101010101" pitchFamily="2" charset="-122"/>
              <a:ea typeface="+mn-ea"/>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latin typeface="宋体" panose="02010600030101010101" pitchFamily="2" charset="-122"/>
                <a:ea typeface="+mn-ea"/>
                <a:sym typeface="+mn-ea"/>
              </a:rPr>
              <a:t>因此，采用更通用的术语PIC（可编程中断控制器）用于指代SweRV EH1内核中可用的中断控制器</a:t>
            </a:r>
            <a:r>
              <a:rPr lang="zh-CN" altLang="en-US" sz="1800" noProof="0" dirty="0" smtClean="0">
                <a:ln>
                  <a:noFill/>
                </a:ln>
                <a:uLnTx/>
                <a:uFillTx/>
                <a:latin typeface="+mn-lt"/>
                <a:ea typeface="+mn-ea"/>
                <a:sym typeface="+mn-ea"/>
              </a:rPr>
              <a:t>。</a:t>
            </a:r>
            <a:endParaRPr lang="zh-CN" altLang="en-US" sz="1800" noProof="0" dirty="0" smtClean="0">
              <a:ln>
                <a:noFill/>
              </a:ln>
              <a:uLnTx/>
              <a:uFillTx/>
              <a:latin typeface="+mn-lt"/>
              <a:ea typeface="+mn-ea"/>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lang="zh-CN" altLang="en-US" sz="1800" noProof="0" dirty="0" smtClean="0">
              <a:ln>
                <a:noFill/>
              </a:ln>
              <a:uLnTx/>
              <a:uFillTx/>
              <a:latin typeface="+mn-lt"/>
              <a:ea typeface="+mn-ea"/>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latin typeface="宋体" panose="02010600030101010101" pitchFamily="2" charset="-122"/>
              <a:ea typeface="+mn-ea"/>
              <a:cs typeface="+mn-cs"/>
            </a:endParaRPr>
          </a:p>
          <a:p>
            <a:pPr marL="361950" marR="0" lvl="2" indent="-351155" algn="l" defTabSz="914400" rtl="0" eaLnBrk="1" fontAlgn="base" latinLnBrk="0" hangingPunct="1">
              <a:lnSpc>
                <a:spcPct val="150000"/>
              </a:lnSpc>
              <a:spcBef>
                <a:spcPct val="20000"/>
              </a:spcBef>
              <a:spcAft>
                <a:spcPct val="0"/>
              </a:spcAft>
              <a:buClr>
                <a:srgbClr val="CC9900"/>
              </a:buClr>
              <a:buSzPct val="65000"/>
              <a:buFont typeface="Wingdings" panose="05000000000000000000" pitchFamily="2" charset="2"/>
              <a:buNone/>
              <a:defRPr/>
            </a:pPr>
            <a:endParaRPr kumimoji="0" lang="zh-CN" altLang="en-US" sz="1800"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7.4.</a:t>
            </a:r>
            <a:r>
              <a:rPr lang="en-US" altLang="zh-CN">
                <a:sym typeface="+mn-ea"/>
              </a:rPr>
              <a:t>1</a:t>
            </a:r>
            <a:r>
              <a:rPr lang="zh-CN" altLang="en-US">
                <a:sym typeface="+mn-ea"/>
              </a:rPr>
              <a:t> SweRV EH1中断控制器PIC</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solidFill>
                  <a:schemeClr val="tx1"/>
                </a:solidFill>
                <a:latin typeface="宋体" panose="02010600030101010101" pitchFamily="2" charset="-122"/>
                <a:ea typeface="+mn-ea"/>
                <a:sym typeface="+mn-ea"/>
              </a:rPr>
              <a:t>PIC提供以下主要特性：</a:t>
            </a:r>
            <a:endParaRPr kumimoji="0" lang="zh-CN" altLang="en-US" sz="1800" b="0" i="0" u="none" strike="noStrike" kern="1200" cap="none" spc="0" normalizeH="0" baseline="0" noProof="1" dirty="0">
              <a:solidFill>
                <a:schemeClr val="tx1"/>
              </a:solidFill>
              <a:latin typeface="宋体" panose="02010600030101010101" pitchFamily="2" charset="-122"/>
              <a:ea typeface="+mn-ea"/>
              <a:cs typeface="+mn-cs"/>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latin typeface="宋体" panose="02010600030101010101" pitchFamily="2" charset="-122"/>
                <a:ea typeface="+mn-ea"/>
                <a:sym typeface="+mn-ea"/>
              </a:rPr>
              <a:t>支持多达255个外部中断源，从1（最高优先级）到255（最低优先级）；每个中断源都有其自己的允许位。</a:t>
            </a:r>
            <a:endParaRPr kumimoji="0" lang="zh-CN" altLang="en-US" sz="1600" b="0" i="0" u="none" strike="noStrike" kern="1200" cap="none" spc="0" normalizeH="0" baseline="0" noProof="1" dirty="0">
              <a:solidFill>
                <a:schemeClr val="tx1"/>
              </a:solidFill>
              <a:latin typeface="宋体" panose="02010600030101010101" pitchFamily="2" charset="-122"/>
              <a:ea typeface="+mn-ea"/>
              <a:cs typeface="+mn-cs"/>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latin typeface="宋体" panose="02010600030101010101" pitchFamily="2" charset="-122"/>
                <a:ea typeface="+mn-ea"/>
                <a:sym typeface="+mn-ea"/>
              </a:rPr>
              <a:t>除中断源编号外，还额外提供15个中断优先级，</a:t>
            </a:r>
            <a:r>
              <a:rPr lang="zh-CN" altLang="en-US" sz="1600" dirty="0">
                <a:solidFill>
                  <a:schemeClr val="tx1"/>
                </a:solidFill>
                <a:latin typeface="宋体" panose="02010600030101010101" pitchFamily="2" charset="-122"/>
                <a:ea typeface="+mn-ea"/>
                <a:sym typeface="+mn-ea"/>
              </a:rPr>
              <a:t>可以为每个源分配一个优先级</a:t>
            </a:r>
            <a:r>
              <a:rPr lang="zh-CN" altLang="en-US" sz="1600" dirty="0">
                <a:solidFill>
                  <a:schemeClr val="tx1"/>
                </a:solidFill>
                <a:latin typeface="宋体" panose="02010600030101010101" pitchFamily="2" charset="-122"/>
                <a:ea typeface="+mn-ea"/>
                <a:sym typeface="+mn-ea"/>
              </a:rPr>
              <a:t>；有两种优先方案可用：</a:t>
            </a:r>
            <a:endParaRPr kumimoji="0" lang="zh-CN" altLang="en-US" sz="1600" b="0" i="0" u="none" strike="noStrike" kern="1200" cap="none" spc="0" normalizeH="0" baseline="0" noProof="1" dirty="0">
              <a:solidFill>
                <a:schemeClr val="tx1"/>
              </a:solidFill>
              <a:latin typeface="宋体" panose="02010600030101010101" pitchFamily="2" charset="-122"/>
              <a:ea typeface="+mn-ea"/>
              <a:cs typeface="+mn-cs"/>
            </a:endParaRPr>
          </a:p>
          <a:p>
            <a:pPr marR="0" lvl="2" algn="l" defTabSz="914400" rtl="0" eaLnBrk="1" fontAlgn="base" latinLnBrk="0" hangingPunct="1">
              <a:lnSpc>
                <a:spcPct val="150000"/>
              </a:lnSpc>
              <a:spcBef>
                <a:spcPct val="20000"/>
              </a:spcBef>
              <a:spcAft>
                <a:spcPct val="0"/>
              </a:spcAft>
              <a:buClrTx/>
              <a:buSzPct val="50000"/>
              <a:buFont typeface="Wingdings" panose="05000000000000000000" charset="0"/>
              <a:buChar char="ü"/>
            </a:pPr>
            <a:r>
              <a:rPr lang="zh-CN" altLang="en-US" sz="1600" dirty="0">
                <a:solidFill>
                  <a:schemeClr val="tx1"/>
                </a:solidFill>
                <a:latin typeface="宋体" panose="02010600030101010101" pitchFamily="2" charset="-122"/>
                <a:ea typeface="+mn-ea"/>
                <a:sym typeface="+mn-ea"/>
              </a:rPr>
              <a:t>1-15（其中1是最低优先级）</a:t>
            </a:r>
            <a:endParaRPr kumimoji="0" lang="zh-CN" altLang="en-US" sz="1600" b="0" i="0" u="none" strike="noStrike" kern="1200" cap="none" spc="0" normalizeH="0" baseline="0" noProof="1" dirty="0">
              <a:solidFill>
                <a:schemeClr val="tx1"/>
              </a:solidFill>
              <a:latin typeface="宋体" panose="02010600030101010101" pitchFamily="2" charset="-122"/>
              <a:ea typeface="+mn-ea"/>
              <a:cs typeface="+mn-cs"/>
            </a:endParaRPr>
          </a:p>
          <a:p>
            <a:pPr marR="0" lvl="2" algn="l" defTabSz="914400" rtl="0" eaLnBrk="1" fontAlgn="base" latinLnBrk="0" hangingPunct="1">
              <a:lnSpc>
                <a:spcPct val="150000"/>
              </a:lnSpc>
              <a:spcBef>
                <a:spcPct val="20000"/>
              </a:spcBef>
              <a:spcAft>
                <a:spcPct val="0"/>
              </a:spcAft>
              <a:buClrTx/>
              <a:buSzPct val="50000"/>
              <a:buFont typeface="Wingdings" panose="05000000000000000000" charset="0"/>
              <a:buChar char="ü"/>
            </a:pPr>
            <a:r>
              <a:rPr lang="zh-CN" altLang="en-US" sz="1600" dirty="0">
                <a:solidFill>
                  <a:schemeClr val="tx1"/>
                </a:solidFill>
                <a:latin typeface="宋体" panose="02010600030101010101" pitchFamily="2" charset="-122"/>
                <a:ea typeface="+mn-ea"/>
                <a:sym typeface="+mn-ea"/>
              </a:rPr>
              <a:t>0-14（其中14是最低优先级）</a:t>
            </a:r>
            <a:endParaRPr kumimoji="0" lang="zh-CN" altLang="en-US" sz="1600" b="0" i="0" u="none" strike="noStrike" kern="1200" cap="none" spc="0" normalizeH="0" baseline="0" noProof="1" dirty="0">
              <a:solidFill>
                <a:schemeClr val="tx1"/>
              </a:solidFill>
              <a:latin typeface="宋体" panose="02010600030101010101" pitchFamily="2" charset="-122"/>
              <a:ea typeface="+mn-ea"/>
              <a:cs typeface="+mn-cs"/>
            </a:endParaRPr>
          </a:p>
          <a:p>
            <a:pPr marL="557530" marR="0" lvl="1" indent="-214630" algn="l" defTabSz="914400" rtl="0" eaLnBrk="1" fontAlgn="base" latinLnBrk="0" hangingPunct="1">
              <a:lnSpc>
                <a:spcPct val="150000"/>
              </a:lnSpc>
              <a:spcBef>
                <a:spcPct val="20000"/>
              </a:spcBef>
              <a:buClrTx/>
              <a:buSzTx/>
              <a:buFont typeface="Arial" panose="020B0604020202020204" pitchFamily="34" charset="0"/>
              <a:buChar char="•"/>
            </a:pPr>
            <a:r>
              <a:rPr lang="zh-CN" altLang="en-US" sz="1600" dirty="0">
                <a:solidFill>
                  <a:schemeClr val="tx1"/>
                </a:solidFill>
                <a:latin typeface="宋体" panose="02010600030101010101" pitchFamily="2" charset="-122"/>
                <a:ea typeface="+mn-ea"/>
                <a:sym typeface="+mn-ea"/>
              </a:rPr>
              <a:t>提供对可编程优先级阈值的支持，以禁用较低优先级的中断。</a:t>
            </a:r>
            <a:endParaRPr kumimoji="0" lang="zh-CN" altLang="en-US" sz="1600" b="0" i="0" u="none" strike="noStrike" kern="1200" cap="none" spc="0" normalizeH="0" baseline="0" noProof="1" dirty="0">
              <a:solidFill>
                <a:schemeClr val="tx1"/>
              </a:solidFill>
              <a:latin typeface="宋体" panose="02010600030101010101" pitchFamily="2" charset="-122"/>
              <a:ea typeface="+mn-ea"/>
              <a:cs typeface="+mn-cs"/>
            </a:endParaRPr>
          </a:p>
          <a:p>
            <a:pPr marL="557530" marR="0" lvl="1" indent="-214630" algn="l" defTabSz="914400" rtl="0" eaLnBrk="1" fontAlgn="base" latinLnBrk="0" hangingPunct="1">
              <a:lnSpc>
                <a:spcPct val="150000"/>
              </a:lnSpc>
              <a:spcBef>
                <a:spcPct val="20000"/>
              </a:spcBef>
              <a:buClrTx/>
              <a:buSzTx/>
              <a:buFont typeface="Arial" panose="020B0604020202020204" pitchFamily="34" charset="0"/>
              <a:buChar char="•"/>
            </a:pPr>
            <a:r>
              <a:rPr lang="zh-CN" altLang="en-US" sz="1600" dirty="0">
                <a:solidFill>
                  <a:schemeClr val="tx1"/>
                </a:solidFill>
                <a:latin typeface="宋体" panose="02010600030101010101" pitchFamily="2" charset="-122"/>
                <a:ea typeface="+mn-ea"/>
                <a:sym typeface="+mn-ea"/>
              </a:rPr>
              <a:t>支持向量外部中断、中断链和嵌套中断</a:t>
            </a:r>
            <a:r>
              <a:rPr lang="zh-CN" altLang="en-US" sz="1600" dirty="0">
                <a:solidFill>
                  <a:schemeClr val="tx1"/>
                </a:solidFill>
                <a:latin typeface="宋体" panose="02010600030101010101" pitchFamily="2" charset="-122"/>
                <a:ea typeface="+mn-ea"/>
                <a:sym typeface="+mn-ea"/>
              </a:rPr>
              <a:t>。</a:t>
            </a:r>
            <a:endParaRPr lang="zh-CN" altLang="en-US" sz="1600" dirty="0">
              <a:solidFill>
                <a:schemeClr val="tx1"/>
              </a:solidFill>
              <a:latin typeface="宋体" panose="02010600030101010101" pitchFamily="2" charset="-122"/>
              <a:ea typeface="+mn-ea"/>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latin typeface="宋体" panose="02010600030101010101" pitchFamily="2" charset="-122"/>
              <a:ea typeface="+mn-ea"/>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7.4.</a:t>
            </a:r>
            <a:r>
              <a:rPr lang="en-US" altLang="zh-CN">
                <a:sym typeface="+mn-ea"/>
              </a:rPr>
              <a:t>1</a:t>
            </a:r>
            <a:r>
              <a:rPr lang="zh-CN" altLang="en-US">
                <a:sym typeface="+mn-ea"/>
              </a:rPr>
              <a:t> SweRV EH1中断控制器PIC</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latin typeface="宋体" panose="02010600030101010101" pitchFamily="2" charset="-122"/>
                <a:ea typeface="+mn-ea"/>
                <a:sym typeface="+mn-ea"/>
              </a:rPr>
              <a:t>PIC结构</a:t>
            </a:r>
            <a:endParaRPr lang="zh-CN" altLang="en-US" sz="1800" noProof="0" dirty="0" smtClean="0">
              <a:ln>
                <a:noFill/>
              </a:ln>
              <a:uLnTx/>
              <a:uFillTx/>
              <a:latin typeface="+mn-lt"/>
              <a:ea typeface="+mn-ea"/>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lang="zh-CN" altLang="en-US" sz="1800" noProof="0" dirty="0" smtClean="0">
              <a:ln>
                <a:noFill/>
              </a:ln>
              <a:uLnTx/>
              <a:uFillTx/>
              <a:latin typeface="+mn-lt"/>
              <a:ea typeface="+mn-ea"/>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latin typeface="宋体" panose="02010600030101010101" pitchFamily="2" charset="-122"/>
              <a:ea typeface="+mn-ea"/>
              <a:cs typeface="+mn-cs"/>
            </a:endParaRPr>
          </a:p>
          <a:p>
            <a:pPr marL="361950" marR="0" lvl="2" indent="-351155" algn="l" defTabSz="914400" rtl="0" eaLnBrk="1" fontAlgn="base" latinLnBrk="0" hangingPunct="1">
              <a:lnSpc>
                <a:spcPct val="150000"/>
              </a:lnSpc>
              <a:spcBef>
                <a:spcPct val="20000"/>
              </a:spcBef>
              <a:spcAft>
                <a:spcPct val="0"/>
              </a:spcAft>
              <a:buClr>
                <a:srgbClr val="CC9900"/>
              </a:buClr>
              <a:buSzPct val="65000"/>
              <a:buFont typeface="Wingdings" panose="05000000000000000000" pitchFamily="2" charset="2"/>
              <a:buNone/>
              <a:defRPr/>
            </a:pPr>
            <a:endParaRPr kumimoji="0" lang="zh-CN" altLang="en-US" sz="1800" b="0" i="0" u="none" strike="noStrike" kern="1200" cap="none" spc="0" normalizeH="0" baseline="0" noProof="1" dirty="0">
              <a:solidFill>
                <a:schemeClr val="tx1"/>
              </a:solidFill>
              <a:latin typeface="+mn-lt"/>
              <a:ea typeface="+mn-ea"/>
              <a:cs typeface="+mn-cs"/>
            </a:endParaRPr>
          </a:p>
        </p:txBody>
      </p:sp>
      <p:pic>
        <p:nvPicPr>
          <p:cNvPr id="103429" name="图片 3"/>
          <p:cNvPicPr>
            <a:picLocks noChangeAspect="1"/>
          </p:cNvPicPr>
          <p:nvPr>
            <p:custDataLst>
              <p:tags r:id="rId1"/>
            </p:custDataLst>
          </p:nvPr>
        </p:nvPicPr>
        <p:blipFill>
          <a:blip r:embed="rId2"/>
          <a:stretch>
            <a:fillRect/>
          </a:stretch>
        </p:blipFill>
        <p:spPr>
          <a:xfrm>
            <a:off x="3780155" y="628015"/>
            <a:ext cx="4962525" cy="4276725"/>
          </a:xfrm>
          <a:prstGeom prst="rect">
            <a:avLst/>
          </a:prstGeom>
          <a:noFill/>
          <a:ln w="9525">
            <a:noFill/>
          </a:ln>
        </p:spPr>
      </p:pic>
      <p:pic>
        <p:nvPicPr>
          <p:cNvPr id="103430" name="图片 4"/>
          <p:cNvPicPr>
            <a:picLocks noChangeAspect="1"/>
          </p:cNvPicPr>
          <p:nvPr>
            <p:custDataLst>
              <p:tags r:id="rId3"/>
            </p:custDataLst>
          </p:nvPr>
        </p:nvPicPr>
        <p:blipFill>
          <a:blip r:embed="rId4"/>
          <a:stretch>
            <a:fillRect/>
          </a:stretch>
        </p:blipFill>
        <p:spPr>
          <a:xfrm>
            <a:off x="251460" y="1275398"/>
            <a:ext cx="3330575" cy="98425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7.2 中断系统的基本功能</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pPr>
            <a:r>
              <a:rPr lang="zh-CN" altLang="zh-CN" sz="1800" dirty="0" smtClean="0">
                <a:sym typeface="+mn-ea"/>
              </a:rPr>
              <a:t>中断请求</a:t>
            </a:r>
            <a:r>
              <a:rPr lang="zh-CN" altLang="zh-CN" sz="1800" dirty="0">
                <a:sym typeface="+mn-ea"/>
              </a:rPr>
              <a:t>信号保持与清除</a:t>
            </a:r>
            <a:endParaRPr kumimoji="0" lang="en-US" altLang="zh-CN" sz="1800" b="0" i="0" u="none" strike="noStrike" kern="1200" cap="none" spc="0" normalizeH="0" baseline="0" noProof="1" dirty="0" smtClean="0">
              <a:solidFill>
                <a:schemeClr val="tx1"/>
              </a:solidFill>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zh-CN" sz="1800" dirty="0" smtClean="0">
                <a:sym typeface="+mn-ea"/>
              </a:rPr>
              <a:t>中断</a:t>
            </a:r>
            <a:r>
              <a:rPr lang="zh-CN" altLang="zh-CN" sz="1800" dirty="0">
                <a:sym typeface="+mn-ea"/>
              </a:rPr>
              <a:t>源识别</a:t>
            </a:r>
            <a:endParaRPr kumimoji="0" lang="en-US" altLang="zh-CN" sz="1800" b="0" i="0" u="none" strike="noStrike" kern="1200" cap="none" spc="0" normalizeH="0" baseline="0" noProof="1" dirty="0" smtClean="0">
              <a:solidFill>
                <a:schemeClr val="tx1"/>
              </a:solidFill>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zh-CN" sz="1800" dirty="0" smtClean="0">
                <a:sym typeface="+mn-ea"/>
              </a:rPr>
              <a:t>中断</a:t>
            </a:r>
            <a:r>
              <a:rPr lang="zh-CN" altLang="zh-CN" sz="1800" dirty="0">
                <a:sym typeface="+mn-ea"/>
              </a:rPr>
              <a:t>控制</a:t>
            </a:r>
            <a:endParaRPr kumimoji="0" lang="en-US" altLang="zh-CN" sz="1800" b="0" i="0" u="none" strike="noStrike" kern="1200" cap="none" spc="0" normalizeH="0" baseline="0" noProof="1" dirty="0" smtClean="0">
              <a:solidFill>
                <a:schemeClr val="tx1"/>
              </a:solidFill>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zh-CN" sz="1800" dirty="0" smtClean="0">
                <a:sym typeface="+mn-ea"/>
              </a:rPr>
              <a:t>中断优先级</a:t>
            </a:r>
            <a:endParaRPr kumimoji="0" lang="zh-CN" altLang="zh-CN" sz="1800" b="0" i="0" u="none" strike="noStrike" kern="1200" cap="none" spc="0" normalizeH="0" baseline="0" noProof="1" dirty="0">
              <a:solidFill>
                <a:schemeClr val="tx1"/>
              </a:solidFill>
              <a:cs typeface="+mn-cs"/>
              <a:sym typeface="+mn-ea"/>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zh-CN" sz="1800" dirty="0">
                <a:sym typeface="+mn-ea"/>
              </a:rPr>
              <a:t>中断的处理</a:t>
            </a:r>
            <a:endParaRPr lang="zh-CN" altLang="en-US" sz="1800" noProof="0" dirty="0" smtClean="0">
              <a:ln>
                <a:noFill/>
              </a:ln>
              <a:uLnTx/>
              <a:uFillTx/>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lang="zh-CN" altLang="en-US" sz="1800" noProof="0" dirty="0" smtClean="0">
              <a:ln>
                <a:noFill/>
              </a:ln>
              <a:uLnTx/>
              <a:uFillTx/>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cs typeface="+mn-cs"/>
            </a:endParaRPr>
          </a:p>
          <a:p>
            <a:pPr marL="361950" marR="0" lvl="2" indent="-351155" algn="l" defTabSz="914400" rtl="0" eaLnBrk="1" fontAlgn="base" latinLnBrk="0" hangingPunct="1">
              <a:lnSpc>
                <a:spcPct val="150000"/>
              </a:lnSpc>
              <a:spcBef>
                <a:spcPct val="20000"/>
              </a:spcBef>
              <a:spcAft>
                <a:spcPct val="0"/>
              </a:spcAft>
              <a:buClr>
                <a:srgbClr val="CC9900"/>
              </a:buClr>
              <a:buSzPct val="65000"/>
              <a:buFont typeface="Wingdings" panose="05000000000000000000" pitchFamily="2" charset="2"/>
              <a:buNone/>
              <a:defRPr/>
            </a:pPr>
            <a:endParaRPr kumimoji="0" lang="zh-CN" altLang="en-US" sz="1800" b="0" i="0" u="none" strike="noStrike" kern="1200" cap="none" spc="0" normalizeH="0" baseline="0" noProof="1" dirty="0">
              <a:solidFill>
                <a:schemeClr val="tx1"/>
              </a:solidFill>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7.4.</a:t>
            </a:r>
            <a:r>
              <a:rPr lang="en-US" altLang="zh-CN">
                <a:sym typeface="+mn-ea"/>
              </a:rPr>
              <a:t>1</a:t>
            </a:r>
            <a:r>
              <a:rPr lang="zh-CN" altLang="en-US">
                <a:sym typeface="+mn-ea"/>
              </a:rPr>
              <a:t> SweRV EH1中断控制器PIC</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noProof="0" dirty="0" smtClean="0">
                <a:ln>
                  <a:noFill/>
                </a:ln>
                <a:uLnTx/>
                <a:uFillTx/>
                <a:latin typeface="+mn-lt"/>
                <a:ea typeface="+mn-ea"/>
                <a:sym typeface="+mn-ea"/>
              </a:rPr>
              <a:t>中断网关（</a:t>
            </a:r>
            <a:r>
              <a:rPr lang="en-US" altLang="zh-CN" sz="1800" noProof="0" dirty="0" smtClean="0">
                <a:ln>
                  <a:noFill/>
                </a:ln>
                <a:uLnTx/>
                <a:uFillTx/>
                <a:latin typeface="+mn-lt"/>
                <a:ea typeface="+mn-ea"/>
                <a:sym typeface="+mn-ea"/>
              </a:rPr>
              <a:t>Gateway</a:t>
            </a:r>
            <a:r>
              <a:rPr lang="zh-CN" altLang="en-US" sz="1800" noProof="0" dirty="0" smtClean="0">
                <a:ln>
                  <a:noFill/>
                </a:ln>
                <a:uLnTx/>
                <a:uFillTx/>
                <a:latin typeface="+mn-lt"/>
                <a:ea typeface="+mn-ea"/>
                <a:sym typeface="+mn-ea"/>
              </a:rPr>
              <a:t>）</a:t>
            </a:r>
            <a:endParaRPr lang="zh-CN" altLang="en-US" sz="1800" noProof="0" dirty="0" smtClean="0">
              <a:ln>
                <a:noFill/>
              </a:ln>
              <a:uLnTx/>
              <a:uFillTx/>
              <a:latin typeface="+mn-lt"/>
              <a:ea typeface="+mn-ea"/>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lang="zh-CN" altLang="en-US" sz="1800" noProof="0" dirty="0" smtClean="0">
              <a:ln>
                <a:noFill/>
              </a:ln>
              <a:uLnTx/>
              <a:uFillTx/>
              <a:latin typeface="+mn-lt"/>
              <a:ea typeface="+mn-ea"/>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latin typeface="宋体" panose="02010600030101010101" pitchFamily="2" charset="-122"/>
              <a:ea typeface="+mn-ea"/>
              <a:cs typeface="+mn-cs"/>
            </a:endParaRPr>
          </a:p>
          <a:p>
            <a:pPr marL="361950" marR="0" lvl="2" indent="-351155" algn="l" defTabSz="914400" rtl="0" eaLnBrk="1" fontAlgn="base" latinLnBrk="0" hangingPunct="1">
              <a:lnSpc>
                <a:spcPct val="150000"/>
              </a:lnSpc>
              <a:spcBef>
                <a:spcPct val="20000"/>
              </a:spcBef>
              <a:spcAft>
                <a:spcPct val="0"/>
              </a:spcAft>
              <a:buClr>
                <a:srgbClr val="CC9900"/>
              </a:buClr>
              <a:buSzPct val="65000"/>
              <a:buFont typeface="Wingdings" panose="05000000000000000000" pitchFamily="2" charset="2"/>
              <a:buNone/>
              <a:defRPr/>
            </a:pPr>
            <a:endParaRPr kumimoji="0" lang="zh-CN" altLang="en-US" sz="1800" b="0" i="0" u="none" strike="noStrike" kern="1200" cap="none" spc="0" normalizeH="0" baseline="0" noProof="1" dirty="0">
              <a:solidFill>
                <a:schemeClr val="tx1"/>
              </a:solidFill>
              <a:latin typeface="+mn-lt"/>
              <a:ea typeface="+mn-ea"/>
              <a:cs typeface="+mn-cs"/>
            </a:endParaRPr>
          </a:p>
        </p:txBody>
      </p:sp>
      <p:pic>
        <p:nvPicPr>
          <p:cNvPr id="103430" name="图片 4"/>
          <p:cNvPicPr>
            <a:picLocks noChangeAspect="1"/>
          </p:cNvPicPr>
          <p:nvPr>
            <p:custDataLst>
              <p:tags r:id="rId1"/>
            </p:custDataLst>
          </p:nvPr>
        </p:nvPicPr>
        <p:blipFill>
          <a:blip r:embed="rId2"/>
          <a:stretch>
            <a:fillRect/>
          </a:stretch>
        </p:blipFill>
        <p:spPr>
          <a:xfrm>
            <a:off x="4356100" y="1131253"/>
            <a:ext cx="3330575" cy="984250"/>
          </a:xfrm>
          <a:prstGeom prst="rect">
            <a:avLst/>
          </a:prstGeom>
          <a:noFill/>
          <a:ln w="9525">
            <a:noFill/>
          </a:ln>
        </p:spPr>
      </p:pic>
      <p:pic>
        <p:nvPicPr>
          <p:cNvPr id="104454" name="图片 5"/>
          <p:cNvPicPr>
            <a:picLocks noChangeAspect="1"/>
          </p:cNvPicPr>
          <p:nvPr>
            <p:custDataLst>
              <p:tags r:id="rId3"/>
            </p:custDataLst>
          </p:nvPr>
        </p:nvPicPr>
        <p:blipFill>
          <a:blip r:embed="rId4"/>
          <a:stretch>
            <a:fillRect/>
          </a:stretch>
        </p:blipFill>
        <p:spPr>
          <a:xfrm>
            <a:off x="179388" y="1419860"/>
            <a:ext cx="2595562" cy="3017838"/>
          </a:xfrm>
          <a:prstGeom prst="rect">
            <a:avLst/>
          </a:prstGeom>
          <a:noFill/>
          <a:ln w="9525">
            <a:noFill/>
          </a:ln>
        </p:spPr>
      </p:pic>
      <p:pic>
        <p:nvPicPr>
          <p:cNvPr id="104453" name="图片 4"/>
          <p:cNvPicPr>
            <a:picLocks noChangeAspect="1"/>
          </p:cNvPicPr>
          <p:nvPr>
            <p:custDataLst>
              <p:tags r:id="rId5"/>
            </p:custDataLst>
          </p:nvPr>
        </p:nvPicPr>
        <p:blipFill>
          <a:blip r:embed="rId6"/>
          <a:stretch>
            <a:fillRect/>
          </a:stretch>
        </p:blipFill>
        <p:spPr>
          <a:xfrm>
            <a:off x="2915920" y="2252980"/>
            <a:ext cx="6143625" cy="2185035"/>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7.4.</a:t>
            </a:r>
            <a:r>
              <a:rPr lang="en-US" altLang="zh-CN">
                <a:sym typeface="+mn-ea"/>
              </a:rPr>
              <a:t>1</a:t>
            </a:r>
            <a:r>
              <a:rPr lang="zh-CN" altLang="en-US">
                <a:sym typeface="+mn-ea"/>
              </a:rPr>
              <a:t> SweRV EH1中断控制器PIC</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en-US" altLang="zh-CN" sz="1800" noProof="0" dirty="0" smtClean="0">
                <a:ln>
                  <a:noFill/>
                </a:ln>
                <a:uLnTx/>
                <a:uFillTx/>
                <a:latin typeface="+mn-lt"/>
                <a:ea typeface="+mn-ea"/>
                <a:sym typeface="+mn-ea"/>
              </a:rPr>
              <a:t>PLC Core</a:t>
            </a:r>
            <a:endParaRPr lang="zh-CN" altLang="en-US" sz="1800" noProof="0" dirty="0" smtClean="0">
              <a:ln>
                <a:noFill/>
              </a:ln>
              <a:uLnTx/>
              <a:uFillTx/>
              <a:latin typeface="+mn-lt"/>
              <a:ea typeface="+mn-ea"/>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lang="zh-CN" altLang="en-US" sz="1800" noProof="0" dirty="0" smtClean="0">
              <a:ln>
                <a:noFill/>
              </a:ln>
              <a:uLnTx/>
              <a:uFillTx/>
              <a:latin typeface="+mn-lt"/>
              <a:ea typeface="+mn-ea"/>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latin typeface="宋体" panose="02010600030101010101" pitchFamily="2" charset="-122"/>
              <a:ea typeface="+mn-ea"/>
              <a:cs typeface="+mn-cs"/>
            </a:endParaRPr>
          </a:p>
          <a:p>
            <a:pPr marL="361950" marR="0" lvl="2" indent="-351155" algn="l" defTabSz="914400" rtl="0" eaLnBrk="1" fontAlgn="base" latinLnBrk="0" hangingPunct="1">
              <a:lnSpc>
                <a:spcPct val="150000"/>
              </a:lnSpc>
              <a:spcBef>
                <a:spcPct val="20000"/>
              </a:spcBef>
              <a:spcAft>
                <a:spcPct val="0"/>
              </a:spcAft>
              <a:buClr>
                <a:srgbClr val="CC9900"/>
              </a:buClr>
              <a:buSzPct val="65000"/>
              <a:buFont typeface="Wingdings" panose="05000000000000000000" pitchFamily="2" charset="2"/>
              <a:buNone/>
              <a:defRPr/>
            </a:pPr>
            <a:endParaRPr kumimoji="0" lang="zh-CN" altLang="en-US" sz="1800" b="0" i="0" u="none" strike="noStrike" kern="1200" cap="none" spc="0" normalizeH="0" baseline="0" noProof="1" dirty="0">
              <a:solidFill>
                <a:schemeClr val="tx1"/>
              </a:solidFill>
              <a:latin typeface="+mn-lt"/>
              <a:ea typeface="+mn-ea"/>
              <a:cs typeface="+mn-cs"/>
            </a:endParaRPr>
          </a:p>
        </p:txBody>
      </p:sp>
      <p:graphicFrame>
        <p:nvGraphicFramePr>
          <p:cNvPr id="2" name="对象 1"/>
          <p:cNvGraphicFramePr/>
          <p:nvPr>
            <p:custDataLst>
              <p:tags r:id="rId1"/>
            </p:custDataLst>
          </p:nvPr>
        </p:nvGraphicFramePr>
        <p:xfrm>
          <a:off x="5436235" y="753745"/>
          <a:ext cx="2867660" cy="1572895"/>
        </p:xfrm>
        <a:graphic>
          <a:graphicData uri="http://schemas.openxmlformats.org/presentationml/2006/ole">
            <mc:AlternateContent xmlns:mc="http://schemas.openxmlformats.org/markup-compatibility/2006">
              <mc:Choice xmlns:v="urn:schemas-microsoft-com:vml" Requires="v">
                <p:oleObj spid="_x0000_s3" name="" r:id="rId2" imgW="2749550" imgH="1568450" progId="Paint.Picture">
                  <p:embed/>
                </p:oleObj>
              </mc:Choice>
              <mc:Fallback>
                <p:oleObj name="" r:id="rId2" imgW="2749550" imgH="1568450" progId="Paint.Picture">
                  <p:embed/>
                  <p:pic>
                    <p:nvPicPr>
                      <p:cNvPr id="0" name="图片 2"/>
                      <p:cNvPicPr/>
                      <p:nvPr/>
                    </p:nvPicPr>
                    <p:blipFill>
                      <a:blip r:embed="rId3"/>
                      <a:stretch>
                        <a:fillRect/>
                      </a:stretch>
                    </p:blipFill>
                    <p:spPr>
                      <a:xfrm>
                        <a:off x="5436235" y="753745"/>
                        <a:ext cx="2867660" cy="1572895"/>
                      </a:xfrm>
                      <a:prstGeom prst="rect">
                        <a:avLst/>
                      </a:prstGeom>
                    </p:spPr>
                  </p:pic>
                </p:oleObj>
              </mc:Fallback>
            </mc:AlternateContent>
          </a:graphicData>
        </a:graphic>
      </p:graphicFrame>
      <p:pic>
        <p:nvPicPr>
          <p:cNvPr id="103430" name="图片 4"/>
          <p:cNvPicPr>
            <a:picLocks noChangeAspect="1"/>
          </p:cNvPicPr>
          <p:nvPr>
            <p:custDataLst>
              <p:tags r:id="rId4"/>
            </p:custDataLst>
          </p:nvPr>
        </p:nvPicPr>
        <p:blipFill>
          <a:blip r:embed="rId5"/>
          <a:stretch>
            <a:fillRect/>
          </a:stretch>
        </p:blipFill>
        <p:spPr>
          <a:xfrm>
            <a:off x="888365" y="1275398"/>
            <a:ext cx="3330575" cy="984250"/>
          </a:xfrm>
          <a:prstGeom prst="rect">
            <a:avLst/>
          </a:prstGeom>
          <a:noFill/>
          <a:ln w="9525">
            <a:noFill/>
          </a:ln>
        </p:spPr>
      </p:pic>
      <p:pic>
        <p:nvPicPr>
          <p:cNvPr id="105477" name="图片 3"/>
          <p:cNvPicPr>
            <a:picLocks noChangeAspect="1"/>
          </p:cNvPicPr>
          <p:nvPr>
            <p:custDataLst>
              <p:tags r:id="rId6"/>
            </p:custDataLst>
          </p:nvPr>
        </p:nvPicPr>
        <p:blipFill>
          <a:blip r:embed="rId7"/>
          <a:stretch>
            <a:fillRect/>
          </a:stretch>
        </p:blipFill>
        <p:spPr>
          <a:xfrm>
            <a:off x="888365" y="2402840"/>
            <a:ext cx="4059555" cy="2531745"/>
          </a:xfrm>
          <a:prstGeom prst="rect">
            <a:avLst/>
          </a:prstGeom>
          <a:noFill/>
          <a:ln w="9525">
            <a:noFill/>
          </a:ln>
        </p:spPr>
      </p:pic>
      <p:pic>
        <p:nvPicPr>
          <p:cNvPr id="105478" name="图片 4"/>
          <p:cNvPicPr>
            <a:picLocks noChangeAspect="1"/>
          </p:cNvPicPr>
          <p:nvPr>
            <p:custDataLst>
              <p:tags r:id="rId8"/>
            </p:custDataLst>
          </p:nvPr>
        </p:nvPicPr>
        <p:blipFill>
          <a:blip r:embed="rId9"/>
          <a:stretch>
            <a:fillRect/>
          </a:stretch>
        </p:blipFill>
        <p:spPr>
          <a:xfrm>
            <a:off x="5436235" y="2427605"/>
            <a:ext cx="2867660" cy="2525395"/>
          </a:xfrm>
          <a:prstGeom prst="rect">
            <a:avLst/>
          </a:prstGeom>
          <a:noFill/>
          <a:ln w="9525">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7.4.</a:t>
            </a:r>
            <a:r>
              <a:rPr lang="en-US" altLang="zh-CN">
                <a:sym typeface="+mn-ea"/>
              </a:rPr>
              <a:t>1</a:t>
            </a:r>
            <a:r>
              <a:rPr lang="zh-CN" altLang="en-US">
                <a:sym typeface="+mn-ea"/>
              </a:rPr>
              <a:t> SweRV EH1中断控制器PIC</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en-US" altLang="zh-CN" sz="1800" noProof="0" dirty="0" smtClean="0">
                <a:ln>
                  <a:noFill/>
                </a:ln>
                <a:uLnTx/>
                <a:uFillTx/>
                <a:latin typeface="+mn-lt"/>
                <a:ea typeface="+mn-ea"/>
                <a:sym typeface="+mn-ea"/>
              </a:rPr>
              <a:t>PIC Core</a:t>
            </a:r>
            <a:endParaRPr lang="zh-CN" altLang="en-US" sz="1800" noProof="0" dirty="0" smtClean="0">
              <a:ln>
                <a:noFill/>
              </a:ln>
              <a:uLnTx/>
              <a:uFillTx/>
              <a:latin typeface="+mn-lt"/>
              <a:ea typeface="+mn-ea"/>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lang="zh-CN" altLang="en-US" sz="1800" noProof="0" dirty="0" smtClean="0">
              <a:ln>
                <a:noFill/>
              </a:ln>
              <a:uLnTx/>
              <a:uFillTx/>
              <a:latin typeface="+mn-lt"/>
              <a:ea typeface="+mn-ea"/>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latin typeface="宋体" panose="02010600030101010101" pitchFamily="2" charset="-122"/>
              <a:ea typeface="+mn-ea"/>
              <a:cs typeface="+mn-cs"/>
            </a:endParaRPr>
          </a:p>
          <a:p>
            <a:pPr marL="361950" marR="0" lvl="2" indent="-351155" algn="l" defTabSz="914400" rtl="0" eaLnBrk="1" fontAlgn="base" latinLnBrk="0" hangingPunct="1">
              <a:lnSpc>
                <a:spcPct val="150000"/>
              </a:lnSpc>
              <a:spcBef>
                <a:spcPct val="20000"/>
              </a:spcBef>
              <a:spcAft>
                <a:spcPct val="0"/>
              </a:spcAft>
              <a:buClr>
                <a:srgbClr val="CC9900"/>
              </a:buClr>
              <a:buSzPct val="65000"/>
              <a:buFont typeface="Wingdings" panose="05000000000000000000" pitchFamily="2" charset="2"/>
              <a:buNone/>
              <a:defRPr/>
            </a:pPr>
            <a:endParaRPr kumimoji="0" lang="zh-CN" altLang="en-US" sz="1800" b="0" i="0" u="none" strike="noStrike" kern="1200" cap="none" spc="0" normalizeH="0" baseline="0" noProof="1" dirty="0">
              <a:solidFill>
                <a:schemeClr val="tx1"/>
              </a:solidFill>
              <a:latin typeface="+mn-lt"/>
              <a:ea typeface="+mn-ea"/>
              <a:cs typeface="+mn-cs"/>
            </a:endParaRPr>
          </a:p>
        </p:txBody>
      </p:sp>
      <p:pic>
        <p:nvPicPr>
          <p:cNvPr id="106501" name="图片 2"/>
          <p:cNvPicPr>
            <a:picLocks noChangeAspect="1"/>
          </p:cNvPicPr>
          <p:nvPr>
            <p:custDataLst>
              <p:tags r:id="rId1"/>
            </p:custDataLst>
          </p:nvPr>
        </p:nvPicPr>
        <p:blipFill>
          <a:blip r:embed="rId2"/>
          <a:stretch>
            <a:fillRect/>
          </a:stretch>
        </p:blipFill>
        <p:spPr>
          <a:xfrm>
            <a:off x="539750" y="1635760"/>
            <a:ext cx="8045450" cy="3041650"/>
          </a:xfrm>
          <a:prstGeom prst="rect">
            <a:avLst/>
          </a:prstGeom>
          <a:noFill/>
          <a:ln w="9525">
            <a:noFill/>
          </a:ln>
        </p:spPr>
      </p:pic>
      <p:pic>
        <p:nvPicPr>
          <p:cNvPr id="103430" name="图片 4"/>
          <p:cNvPicPr>
            <a:picLocks noChangeAspect="1"/>
          </p:cNvPicPr>
          <p:nvPr>
            <p:custDataLst>
              <p:tags r:id="rId3"/>
            </p:custDataLst>
          </p:nvPr>
        </p:nvPicPr>
        <p:blipFill>
          <a:blip r:embed="rId4"/>
          <a:stretch>
            <a:fillRect/>
          </a:stretch>
        </p:blipFill>
        <p:spPr>
          <a:xfrm>
            <a:off x="4356100" y="627698"/>
            <a:ext cx="3330575" cy="984250"/>
          </a:xfrm>
          <a:prstGeom prst="rect">
            <a:avLst/>
          </a:prstGeom>
          <a:noFill/>
          <a:ln w="9525">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7.4.</a:t>
            </a:r>
            <a:r>
              <a:rPr lang="en-US" altLang="zh-CN">
                <a:sym typeface="+mn-ea"/>
              </a:rPr>
              <a:t>1</a:t>
            </a:r>
            <a:r>
              <a:rPr lang="zh-CN" altLang="en-US">
                <a:sym typeface="+mn-ea"/>
              </a:rPr>
              <a:t> SweRV EH1中断控制器PIC</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latin typeface="宋体" panose="02010600030101010101" pitchFamily="2" charset="-122"/>
                <a:ea typeface="+mn-ea"/>
                <a:sym typeface="+mn-ea"/>
              </a:rPr>
              <a:t>每个外部中断源都连接到</a:t>
            </a:r>
            <a:r>
              <a:rPr lang="zh-CN" altLang="en-US" sz="1800" b="1" dirty="0">
                <a:latin typeface="宋体" panose="02010600030101010101" pitchFamily="2" charset="-122"/>
                <a:ea typeface="+mn-ea"/>
                <a:sym typeface="+mn-ea"/>
              </a:rPr>
              <a:t>中断网关</a:t>
            </a:r>
            <a:r>
              <a:rPr lang="zh-CN" altLang="en-US" sz="1800" dirty="0">
                <a:latin typeface="宋体" panose="02010600030101010101" pitchFamily="2" charset="-122"/>
                <a:ea typeface="+mn-ea"/>
                <a:sym typeface="+mn-ea"/>
              </a:rPr>
              <a:t>，中断网关负责将中断请求与内核的时钟域同步，并将</a:t>
            </a:r>
            <a:r>
              <a:rPr lang="zh-CN" altLang="en-US" sz="1800" b="1" dirty="0">
                <a:latin typeface="宋体" panose="02010600030101010101" pitchFamily="2" charset="-122"/>
                <a:ea typeface="+mn-ea"/>
                <a:sym typeface="+mn-ea"/>
              </a:rPr>
              <a:t>中断请求</a:t>
            </a:r>
            <a:r>
              <a:rPr lang="zh-CN" altLang="en-US" sz="1800" dirty="0">
                <a:latin typeface="宋体" panose="02010600030101010101" pitchFamily="2" charset="-122"/>
                <a:ea typeface="+mn-ea"/>
                <a:sym typeface="+mn-ea"/>
              </a:rPr>
              <a:t>信号转换为PIC的通用中断请求格式。</a:t>
            </a:r>
            <a:endParaRPr kumimoji="0" lang="zh-CN" altLang="en-US" sz="1800" b="0" i="0" u="none" strike="noStrike" kern="1200" cap="none" spc="0" normalizeH="0" baseline="0" noProof="1" dirty="0">
              <a:solidFill>
                <a:schemeClr val="tx1"/>
              </a:solidFill>
              <a:latin typeface="宋体" panose="02010600030101010101" pitchFamily="2" charset="-122"/>
              <a:ea typeface="+mn-ea"/>
              <a:cs typeface="+mn-cs"/>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latin typeface="宋体" panose="02010600030101010101" pitchFamily="2" charset="-122"/>
                <a:ea typeface="+mn-ea"/>
                <a:sym typeface="+mn-ea"/>
              </a:rPr>
              <a:t>PIC一次只能为各个中断源处理一个中断请求。它会评估所有待处理的且被允许的中断请求，并选择</a:t>
            </a:r>
            <a:r>
              <a:rPr lang="zh-CN" altLang="en-US" sz="1800" dirty="0">
                <a:solidFill>
                  <a:srgbClr val="FF0000"/>
                </a:solidFill>
                <a:latin typeface="宋体" panose="02010600030101010101" pitchFamily="2" charset="-122"/>
                <a:ea typeface="+mn-ea"/>
                <a:sym typeface="+mn-ea"/>
              </a:rPr>
              <a:t>优先级最高</a:t>
            </a:r>
            <a:r>
              <a:rPr lang="zh-CN" altLang="en-US" sz="1800" dirty="0">
                <a:latin typeface="宋体" panose="02010600030101010101" pitchFamily="2" charset="-122"/>
                <a:ea typeface="+mn-ea"/>
                <a:sym typeface="+mn-ea"/>
              </a:rPr>
              <a:t>的中断。</a:t>
            </a:r>
            <a:endParaRPr kumimoji="0" lang="zh-CN" altLang="en-US" sz="1800" b="0" i="0" u="none" strike="noStrike" kern="1200" cap="none" spc="0" normalizeH="0" baseline="0" noProof="1" dirty="0">
              <a:solidFill>
                <a:schemeClr val="tx1"/>
              </a:solidFill>
              <a:latin typeface="宋体" panose="02010600030101010101" pitchFamily="2" charset="-122"/>
              <a:ea typeface="+mn-ea"/>
              <a:cs typeface="+mn-cs"/>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latin typeface="宋体" panose="02010600030101010101" pitchFamily="2" charset="-122"/>
                <a:ea typeface="+mn-ea"/>
                <a:sym typeface="+mn-ea"/>
              </a:rPr>
              <a:t>然后，将此优先级与可编程的</a:t>
            </a:r>
            <a:r>
              <a:rPr lang="zh-CN" altLang="en-US" sz="1800" b="1" dirty="0">
                <a:latin typeface="宋体" panose="02010600030101010101" pitchFamily="2" charset="-122"/>
                <a:ea typeface="+mn-ea"/>
                <a:sym typeface="+mn-ea"/>
              </a:rPr>
              <a:t>优先级阈值</a:t>
            </a:r>
            <a:r>
              <a:rPr lang="zh-CN" altLang="en-US" sz="1800" dirty="0">
                <a:latin typeface="宋体" panose="02010600030101010101" pitchFamily="2" charset="-122"/>
                <a:ea typeface="+mn-ea"/>
                <a:sym typeface="+mn-ea"/>
              </a:rPr>
              <a:t>进行比较；并且为了支持</a:t>
            </a:r>
            <a:r>
              <a:rPr lang="zh-CN" altLang="en-US" sz="1800" dirty="0">
                <a:solidFill>
                  <a:srgbClr val="FF0000"/>
                </a:solidFill>
                <a:latin typeface="宋体" panose="02010600030101010101" pitchFamily="2" charset="-122"/>
                <a:ea typeface="+mn-ea"/>
                <a:sym typeface="+mn-ea"/>
              </a:rPr>
              <a:t>嵌套中断</a:t>
            </a:r>
            <a:r>
              <a:rPr lang="zh-CN" altLang="en-US" sz="1800" dirty="0">
                <a:latin typeface="宋体" panose="02010600030101010101" pitchFamily="2" charset="-122"/>
                <a:ea typeface="+mn-ea"/>
                <a:sym typeface="+mn-ea"/>
              </a:rPr>
              <a:t>，还会与</a:t>
            </a:r>
            <a:r>
              <a:rPr lang="zh-CN" altLang="en-US" sz="1800" dirty="0">
                <a:solidFill>
                  <a:srgbClr val="FF0000"/>
                </a:solidFill>
                <a:latin typeface="宋体" panose="02010600030101010101" pitchFamily="2" charset="-122"/>
                <a:ea typeface="+mn-ea"/>
                <a:sym typeface="+mn-ea"/>
              </a:rPr>
              <a:t>中断处理程序</a:t>
            </a:r>
            <a:r>
              <a:rPr lang="zh-CN" altLang="en-US" sz="1800" dirty="0">
                <a:latin typeface="宋体" panose="02010600030101010101" pitchFamily="2" charset="-122"/>
                <a:ea typeface="+mn-ea"/>
                <a:sym typeface="+mn-ea"/>
              </a:rPr>
              <a:t>（如果当前正在运行）的优先级进行比较。</a:t>
            </a:r>
            <a:endParaRPr kumimoji="0" lang="zh-CN" altLang="en-US" sz="1800" b="0" i="0" u="none" strike="noStrike" kern="1200" cap="none" spc="0" normalizeH="0" baseline="0" noProof="1" dirty="0">
              <a:solidFill>
                <a:schemeClr val="tx1"/>
              </a:solidFill>
              <a:latin typeface="宋体" panose="02010600030101010101" pitchFamily="2" charset="-122"/>
              <a:ea typeface="+mn-ea"/>
              <a:cs typeface="+mn-cs"/>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latin typeface="宋体" panose="02010600030101010101" pitchFamily="2" charset="-122"/>
                <a:ea typeface="+mn-ea"/>
                <a:sym typeface="+mn-ea"/>
              </a:rPr>
              <a:t>如果所选请求的优先级高于这两个阈值，则PIC将向内核发送</a:t>
            </a:r>
            <a:r>
              <a:rPr lang="zh-CN" altLang="en-US" sz="1800" b="1" dirty="0">
                <a:latin typeface="宋体" panose="02010600030101010101" pitchFamily="2" charset="-122"/>
                <a:ea typeface="+mn-ea"/>
                <a:sym typeface="+mn-ea"/>
              </a:rPr>
              <a:t>中断通知</a:t>
            </a:r>
            <a:r>
              <a:rPr lang="zh-CN" altLang="en-US" sz="1800" dirty="0">
                <a:latin typeface="宋体" panose="02010600030101010101" pitchFamily="2" charset="-122"/>
                <a:ea typeface="+mn-ea"/>
                <a:sym typeface="+mn-ea"/>
              </a:rPr>
              <a:t>，内核会停止当前程序的执行并跳转到相应的中断服务程序</a:t>
            </a:r>
            <a:r>
              <a:rPr lang="zh-CN" altLang="en-US" sz="1800" noProof="0" dirty="0" smtClean="0">
                <a:ln>
                  <a:noFill/>
                </a:ln>
                <a:uLnTx/>
                <a:uFillTx/>
                <a:latin typeface="+mn-lt"/>
                <a:ea typeface="+mn-ea"/>
                <a:sym typeface="+mn-ea"/>
              </a:rPr>
              <a:t>。</a:t>
            </a:r>
            <a:endParaRPr lang="zh-CN" altLang="en-US" sz="1800" noProof="0" dirty="0" smtClean="0">
              <a:ln>
                <a:noFill/>
              </a:ln>
              <a:uLnTx/>
              <a:uFillTx/>
              <a:latin typeface="+mn-lt"/>
              <a:ea typeface="+mn-ea"/>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7.4.</a:t>
            </a:r>
            <a:r>
              <a:rPr lang="en-US" altLang="zh-CN">
                <a:sym typeface="+mn-ea"/>
              </a:rPr>
              <a:t>1</a:t>
            </a:r>
            <a:r>
              <a:rPr lang="zh-CN" altLang="en-US">
                <a:sym typeface="+mn-ea"/>
              </a:rPr>
              <a:t> SweRV EH1中断控制器PIC</a:t>
            </a:r>
            <a:endParaRPr lang="zh-CN" altLang="en-US"/>
          </a:p>
        </p:txBody>
      </p:sp>
      <p:sp>
        <p:nvSpPr>
          <p:cNvPr id="9218" name="内容占位符 2"/>
          <p:cNvSpPr>
            <a:spLocks noGrp="1"/>
          </p:cNvSpPr>
          <p:nvPr>
            <p:ph idx="1"/>
          </p:nvPr>
        </p:nvSpPr>
        <p:spPr>
          <a:noFill/>
          <a:ln>
            <a:miter/>
          </a:ln>
        </p:spPr>
        <p:txBody>
          <a:bodyPr wrap="square" lIns="68591" tIns="34295" rIns="68591" bIns="34295" anchor="t">
            <a:noAutofit/>
          </a:bodyPr>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solidFill>
                  <a:schemeClr val="tx1"/>
                </a:solidFill>
                <a:cs typeface="微软雅黑" panose="020B0503020204020204" charset="-122"/>
                <a:sym typeface="+mn-ea"/>
              </a:rPr>
              <a:t>PIC的主要功能如下：</a:t>
            </a:r>
            <a:endParaRPr kumimoji="0" lang="zh-CN" altLang="en-US" sz="1800" b="0" i="0" u="none" strike="noStrike" kern="1200" cap="none" spc="0" normalizeH="0" baseline="0" noProof="1" dirty="0">
              <a:solidFill>
                <a:schemeClr val="tx1"/>
              </a:solidFill>
              <a:cs typeface="微软雅黑" panose="020B0503020204020204" charset="-122"/>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b="1" dirty="0">
                <a:solidFill>
                  <a:schemeClr val="tx1"/>
                </a:solidFill>
                <a:cs typeface="微软雅黑" panose="020B0503020204020204" charset="-122"/>
                <a:sym typeface="+mn-ea"/>
              </a:rPr>
              <a:t>允许/禁止：</a:t>
            </a:r>
            <a:r>
              <a:rPr lang="zh-CN" altLang="en-US" sz="1600" dirty="0">
                <a:solidFill>
                  <a:schemeClr val="tx1"/>
                </a:solidFill>
                <a:cs typeface="微软雅黑" panose="020B0503020204020204" charset="-122"/>
                <a:sym typeface="+mn-ea"/>
              </a:rPr>
              <a:t>PIC能够允许/禁止外部中断</a:t>
            </a:r>
            <a:endParaRPr kumimoji="0" lang="zh-CN" altLang="en-US" sz="1600" b="0" i="0" u="none" strike="noStrike" kern="1200" cap="none" spc="0" normalizeH="0" baseline="0" noProof="1" dirty="0">
              <a:solidFill>
                <a:schemeClr val="tx1"/>
              </a:solidFill>
              <a:cs typeface="微软雅黑" panose="020B0503020204020204" charset="-122"/>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b="1" dirty="0">
                <a:solidFill>
                  <a:schemeClr val="tx1"/>
                </a:solidFill>
                <a:cs typeface="微软雅黑" panose="020B0503020204020204" charset="-122"/>
                <a:sym typeface="+mn-ea"/>
              </a:rPr>
              <a:t>配置：</a:t>
            </a:r>
            <a:r>
              <a:rPr lang="zh-CN" altLang="en-US" sz="1600" dirty="0">
                <a:solidFill>
                  <a:schemeClr val="tx1"/>
                </a:solidFill>
                <a:cs typeface="微软雅黑" panose="020B0503020204020204" charset="-122"/>
                <a:sym typeface="+mn-ea"/>
              </a:rPr>
              <a:t>可以将PIC配置为监听具有不同极性（高电平有效/低电平有效）或类型（边沿触发/电平触发）的外部中断；PIC还允许为中断服务程序分配不同的存储器地址。</a:t>
            </a:r>
            <a:endParaRPr kumimoji="0" lang="zh-CN" altLang="en-US" sz="1600" b="0" i="0" u="none" strike="noStrike" kern="1200" cap="none" spc="0" normalizeH="0" baseline="0" noProof="1" dirty="0">
              <a:solidFill>
                <a:schemeClr val="tx1"/>
              </a:solidFill>
              <a:cs typeface="微软雅黑" panose="020B0503020204020204" charset="-122"/>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b="1" dirty="0">
                <a:solidFill>
                  <a:schemeClr val="tx1"/>
                </a:solidFill>
                <a:cs typeface="微软雅黑" panose="020B0503020204020204" charset="-122"/>
                <a:sym typeface="+mn-ea"/>
              </a:rPr>
              <a:t>过滤和优先级分配：</a:t>
            </a:r>
            <a:r>
              <a:rPr lang="zh-CN" altLang="en-US" sz="1600" dirty="0">
                <a:solidFill>
                  <a:schemeClr val="tx1"/>
                </a:solidFill>
                <a:cs typeface="微软雅黑" panose="020B0503020204020204" charset="-122"/>
                <a:sym typeface="+mn-ea"/>
              </a:rPr>
              <a:t>PIC允许为中断分配优先级。当主程序运行时，PIC选择已允许的优先级最高的中断请求触发中断。</a:t>
            </a:r>
            <a:endParaRPr kumimoji="0" lang="zh-CN" altLang="en-US" sz="1600" b="0" i="0" u="none" strike="noStrike" kern="1200" cap="none" spc="0" normalizeH="0" baseline="0" noProof="1" dirty="0">
              <a:solidFill>
                <a:schemeClr val="tx1"/>
              </a:solidFill>
              <a:cs typeface="微软雅黑" panose="020B0503020204020204" charset="-122"/>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b="1" dirty="0">
                <a:solidFill>
                  <a:schemeClr val="tx1"/>
                </a:solidFill>
                <a:cs typeface="微软雅黑" panose="020B0503020204020204" charset="-122"/>
                <a:sym typeface="+mn-ea"/>
              </a:rPr>
              <a:t>通知：</a:t>
            </a:r>
            <a:r>
              <a:rPr lang="zh-CN" altLang="en-US" sz="1600" dirty="0">
                <a:solidFill>
                  <a:schemeClr val="tx1"/>
                </a:solidFill>
                <a:cs typeface="微软雅黑" panose="020B0503020204020204" charset="-122"/>
                <a:sym typeface="+mn-ea"/>
              </a:rPr>
              <a:t>PIC选择了优先级最高的中断后，它将通知内核停止执行主程序，以便跳转到相应的中断服务程序。</a:t>
            </a:r>
            <a:endParaRPr kumimoji="0" lang="zh-CN" altLang="en-US" sz="1600" b="0" i="0" u="none" strike="noStrike" kern="1200" cap="none" spc="0" normalizeH="0" baseline="0" noProof="1" dirty="0">
              <a:solidFill>
                <a:schemeClr val="tx1"/>
              </a:solidFill>
              <a:cs typeface="微软雅黑" panose="020B0503020204020204" charset="-122"/>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b="1" dirty="0">
                <a:solidFill>
                  <a:schemeClr val="tx1"/>
                </a:solidFill>
                <a:cs typeface="微软雅黑" panose="020B0503020204020204" charset="-122"/>
                <a:sym typeface="+mn-ea"/>
              </a:rPr>
              <a:t>抢占：</a:t>
            </a:r>
            <a:r>
              <a:rPr lang="zh-CN" altLang="en-US" sz="1600" dirty="0">
                <a:solidFill>
                  <a:schemeClr val="tx1"/>
                </a:solidFill>
                <a:cs typeface="微软雅黑" panose="020B0503020204020204" charset="-122"/>
                <a:sym typeface="+mn-ea"/>
              </a:rPr>
              <a:t>如果允许嵌套中断，则可以由另一个具有更高优先级的中断服务程序打断当前的中断服务程序</a:t>
            </a:r>
            <a:r>
              <a:rPr lang="zh-CN" altLang="en-US" sz="1600" noProof="0" dirty="0" smtClean="0">
                <a:ln>
                  <a:noFill/>
                </a:ln>
                <a:solidFill>
                  <a:schemeClr val="tx1"/>
                </a:solidFill>
                <a:uLnTx/>
                <a:uFillTx/>
                <a:cs typeface="微软雅黑" panose="020B0503020204020204" charset="-122"/>
                <a:sym typeface="+mn-ea"/>
              </a:rPr>
              <a:t>。</a:t>
            </a:r>
            <a:endParaRPr lang="zh-CN" altLang="en-US" sz="1800" noProof="0" dirty="0" smtClean="0">
              <a:ln>
                <a:noFill/>
              </a:ln>
              <a:solidFill>
                <a:schemeClr val="tx1"/>
              </a:solidFill>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0" dirty="0" smtClean="0">
              <a:ln>
                <a:noFill/>
              </a:ln>
              <a:solidFill>
                <a:schemeClr val="tx1"/>
              </a:solidFill>
              <a:uLnTx/>
              <a:uFillTx/>
              <a:cs typeface="微软雅黑" panose="020B0503020204020204" charset="-122"/>
              <a:sym typeface="+mn-e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7.4.</a:t>
            </a:r>
            <a:r>
              <a:rPr lang="en-US" altLang="zh-CN">
                <a:sym typeface="+mn-ea"/>
              </a:rPr>
              <a:t>1</a:t>
            </a:r>
            <a:r>
              <a:rPr lang="zh-CN" altLang="en-US">
                <a:sym typeface="+mn-ea"/>
              </a:rPr>
              <a:t> SweRV EH1中断控制器PIC</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cs typeface="微软雅黑" panose="020B0503020204020204" charset="-122"/>
                <a:sym typeface="+mn-ea"/>
              </a:rPr>
              <a:t>与任何其他外设类似，PIC采用</a:t>
            </a:r>
            <a:r>
              <a:rPr lang="zh-CN" altLang="en-US" sz="1800" dirty="0">
                <a:solidFill>
                  <a:srgbClr val="FF0000"/>
                </a:solidFill>
                <a:cs typeface="微软雅黑" panose="020B0503020204020204" charset="-122"/>
                <a:sym typeface="+mn-ea"/>
              </a:rPr>
              <a:t>存储器映射方式</a:t>
            </a:r>
            <a:r>
              <a:rPr lang="zh-CN" altLang="en-US" sz="1800" dirty="0">
                <a:cs typeface="微软雅黑" panose="020B0503020204020204" charset="-122"/>
                <a:sym typeface="+mn-ea"/>
              </a:rPr>
              <a:t>（</a:t>
            </a:r>
            <a:r>
              <a:rPr lang="en-US" altLang="zh-CN" sz="1800" dirty="0">
                <a:cs typeface="微软雅黑" panose="020B0503020204020204" charset="-122"/>
                <a:sym typeface="+mn-ea"/>
              </a:rPr>
              <a:t>memory map</a:t>
            </a:r>
            <a:r>
              <a:rPr lang="zh-CN" altLang="en-US" sz="1800" dirty="0">
                <a:cs typeface="微软雅黑" panose="020B0503020204020204" charset="-122"/>
                <a:sym typeface="+mn-ea"/>
              </a:rPr>
              <a:t>）进行</a:t>
            </a:r>
            <a:r>
              <a:rPr lang="zh-CN" altLang="en-US" sz="1800" dirty="0">
                <a:cs typeface="微软雅黑" panose="020B0503020204020204" charset="-122"/>
                <a:sym typeface="+mn-ea"/>
              </a:rPr>
              <a:t>寄存器</a:t>
            </a:r>
            <a:r>
              <a:rPr lang="zh-CN" altLang="en-US" sz="1800" dirty="0">
                <a:cs typeface="微软雅黑" panose="020B0503020204020204" charset="-122"/>
                <a:sym typeface="+mn-ea"/>
              </a:rPr>
              <a:t>配置，用户可通过</a:t>
            </a:r>
            <a:r>
              <a:rPr lang="en-US" altLang="zh-CN" sz="1800" dirty="0">
                <a:cs typeface="微软雅黑" panose="020B0503020204020204" charset="-122"/>
                <a:sym typeface="+mn-ea"/>
              </a:rPr>
              <a:t>Load</a:t>
            </a:r>
            <a:r>
              <a:rPr lang="zh-CN" altLang="en-US" sz="1800" dirty="0">
                <a:cs typeface="微软雅黑" panose="020B0503020204020204" charset="-122"/>
                <a:sym typeface="+mn-ea"/>
              </a:rPr>
              <a:t>/</a:t>
            </a:r>
            <a:r>
              <a:rPr lang="en-US" altLang="zh-CN" sz="1800" dirty="0">
                <a:cs typeface="微软雅黑" panose="020B0503020204020204" charset="-122"/>
                <a:sym typeface="+mn-ea"/>
              </a:rPr>
              <a:t>Store</a:t>
            </a:r>
            <a:r>
              <a:rPr lang="zh-CN" altLang="en-US" sz="1800" dirty="0">
                <a:cs typeface="微软雅黑" panose="020B0503020204020204" charset="-122"/>
                <a:sym typeface="+mn-ea"/>
              </a:rPr>
              <a:t>指令访问这些寄存器。</a:t>
            </a:r>
            <a:endParaRPr kumimoji="0" lang="zh-CN" altLang="en-US" sz="1800" b="0" i="0" u="none" strike="noStrike" kern="1200" cap="none" spc="0" normalizeH="0" baseline="0" noProof="1" dirty="0">
              <a:solidFill>
                <a:schemeClr val="tx1"/>
              </a:solidFill>
              <a:cs typeface="微软雅黑" panose="020B0503020204020204" charset="-122"/>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cs typeface="微软雅黑" panose="020B0503020204020204" charset="-122"/>
                <a:sym typeface="+mn-ea"/>
              </a:rPr>
              <a:t>可以在寄存器级别使用中断系统，但该过程非常复杂。</a:t>
            </a:r>
            <a:endParaRPr kumimoji="0" lang="zh-CN" altLang="en-US" sz="1800" b="0" i="0" u="none" strike="noStrike" kern="1200" cap="none" spc="0" normalizeH="0" baseline="0" noProof="1" dirty="0">
              <a:solidFill>
                <a:schemeClr val="tx1"/>
              </a:solidFill>
              <a:cs typeface="微软雅黑" panose="020B0503020204020204" charset="-122"/>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cs typeface="微软雅黑" panose="020B0503020204020204" charset="-122"/>
                <a:sym typeface="+mn-ea"/>
              </a:rPr>
              <a:t>幸运的是，WD的处理器支持包（PSP）和板级支持包（BSP）提供了相关的函数，通过这些函数能够以一种更简单的方法来使用</a:t>
            </a:r>
            <a:r>
              <a:rPr lang="en-US" altLang="zh-CN" sz="1800" dirty="0">
                <a:cs typeface="微软雅黑" panose="020B0503020204020204" charset="-122"/>
                <a:sym typeface="+mn-ea"/>
              </a:rPr>
              <a:t>PIC</a:t>
            </a:r>
            <a:r>
              <a:rPr lang="zh-CN" altLang="en-US" sz="1800" noProof="0" dirty="0" smtClean="0">
                <a:ln>
                  <a:noFill/>
                </a:ln>
                <a:uLnTx/>
                <a:uFillTx/>
                <a:cs typeface="微软雅黑" panose="020B0503020204020204" charset="-122"/>
                <a:sym typeface="+mn-ea"/>
              </a:rPr>
              <a:t>。</a:t>
            </a:r>
            <a:endParaRPr lang="zh-CN" altLang="en-US" sz="1800" noProof="0" dirty="0" smtClean="0">
              <a:ln>
                <a:noFill/>
              </a:ln>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lang="zh-CN" altLang="en-US" sz="1800" noProof="0" dirty="0" smtClean="0">
              <a:ln>
                <a:noFill/>
              </a:ln>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cs typeface="微软雅黑" panose="020B0503020204020204" charset="-122"/>
            </a:endParaRPr>
          </a:p>
          <a:p>
            <a:pPr marL="361950" marR="0" lvl="2" indent="-351155" algn="l" defTabSz="914400" rtl="0" eaLnBrk="1" fontAlgn="base" latinLnBrk="0" hangingPunct="1">
              <a:lnSpc>
                <a:spcPct val="150000"/>
              </a:lnSpc>
              <a:spcBef>
                <a:spcPct val="20000"/>
              </a:spcBef>
              <a:spcAft>
                <a:spcPct val="0"/>
              </a:spcAft>
              <a:buClr>
                <a:srgbClr val="CC9900"/>
              </a:buClr>
              <a:buSzPct val="65000"/>
              <a:buFont typeface="Wingdings" panose="05000000000000000000" pitchFamily="2" charset="2"/>
              <a:buNone/>
              <a:defRPr/>
            </a:pPr>
            <a:endParaRPr kumimoji="0" lang="zh-CN" altLang="en-US" sz="1800" b="0" i="0" u="none" strike="noStrike" kern="1200" cap="none" spc="0" normalizeH="0" baseline="0" noProof="1" dirty="0">
              <a:solidFill>
                <a:schemeClr val="tx1"/>
              </a:solidFill>
              <a:cs typeface="微软雅黑" panose="020B0503020204020204"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7.4.</a:t>
            </a:r>
            <a:r>
              <a:rPr lang="en-US" altLang="zh-CN">
                <a:sym typeface="+mn-ea"/>
              </a:rPr>
              <a:t>1</a:t>
            </a:r>
            <a:r>
              <a:rPr lang="zh-CN" altLang="en-US">
                <a:sym typeface="+mn-ea"/>
              </a:rPr>
              <a:t> SweRV EH1中断控制器PIC</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latin typeface="宋体" panose="02010600030101010101" pitchFamily="2" charset="-122"/>
                <a:ea typeface="+mn-ea"/>
                <a:sym typeface="+mn-ea"/>
              </a:rPr>
              <a:t>配置</a:t>
            </a:r>
            <a:r>
              <a:rPr lang="en-US" altLang="zh-CN" sz="1800" dirty="0">
                <a:latin typeface="宋体" panose="02010600030101010101" pitchFamily="2" charset="-122"/>
                <a:ea typeface="+mn-ea"/>
                <a:sym typeface="+mn-ea"/>
              </a:rPr>
              <a:t>PIC</a:t>
            </a:r>
            <a:r>
              <a:rPr lang="zh-CN" altLang="en-US" sz="1800" dirty="0">
                <a:latin typeface="宋体" panose="02010600030101010101" pitchFamily="2" charset="-122"/>
                <a:ea typeface="+mn-ea"/>
                <a:sym typeface="+mn-ea"/>
              </a:rPr>
              <a:t>的基本函数和宏</a:t>
            </a:r>
            <a:endParaRPr lang="zh-CN" altLang="en-US" sz="1800" noProof="0" dirty="0" smtClean="0">
              <a:ln>
                <a:noFill/>
              </a:ln>
              <a:uLnTx/>
              <a:uFillTx/>
              <a:latin typeface="+mn-lt"/>
              <a:ea typeface="+mn-ea"/>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lang="zh-CN" altLang="en-US" sz="1800" noProof="0" dirty="0" smtClean="0">
              <a:ln>
                <a:noFill/>
              </a:ln>
              <a:uLnTx/>
              <a:uFillTx/>
              <a:latin typeface="+mn-lt"/>
              <a:ea typeface="+mn-ea"/>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latin typeface="宋体" panose="02010600030101010101" pitchFamily="2" charset="-122"/>
              <a:ea typeface="+mn-ea"/>
              <a:cs typeface="+mn-cs"/>
            </a:endParaRPr>
          </a:p>
          <a:p>
            <a:pPr marL="361950" marR="0" lvl="2" indent="-351155" algn="l" defTabSz="914400" rtl="0" eaLnBrk="1" fontAlgn="base" latinLnBrk="0" hangingPunct="1">
              <a:lnSpc>
                <a:spcPct val="150000"/>
              </a:lnSpc>
              <a:spcBef>
                <a:spcPct val="20000"/>
              </a:spcBef>
              <a:spcAft>
                <a:spcPct val="0"/>
              </a:spcAft>
              <a:buClr>
                <a:srgbClr val="CC9900"/>
              </a:buClr>
              <a:buSzPct val="65000"/>
              <a:buFont typeface="Wingdings" panose="05000000000000000000" pitchFamily="2" charset="2"/>
              <a:buNone/>
              <a:defRPr/>
            </a:pPr>
            <a:endParaRPr kumimoji="0" lang="zh-CN" altLang="en-US" sz="1800" b="0" i="0" u="none" strike="noStrike" kern="1200" cap="none" spc="0" normalizeH="0" baseline="0" noProof="1" dirty="0">
              <a:solidFill>
                <a:schemeClr val="tx1"/>
              </a:solidFill>
              <a:latin typeface="+mn-lt"/>
              <a:ea typeface="+mn-ea"/>
              <a:cs typeface="+mn-cs"/>
            </a:endParaRPr>
          </a:p>
        </p:txBody>
      </p:sp>
      <p:pic>
        <p:nvPicPr>
          <p:cNvPr id="110597" name="图片 2"/>
          <p:cNvPicPr>
            <a:picLocks noChangeAspect="1"/>
          </p:cNvPicPr>
          <p:nvPr>
            <p:custDataLst>
              <p:tags r:id="rId1"/>
            </p:custDataLst>
          </p:nvPr>
        </p:nvPicPr>
        <p:blipFill>
          <a:blip r:embed="rId2"/>
          <a:stretch>
            <a:fillRect/>
          </a:stretch>
        </p:blipFill>
        <p:spPr>
          <a:xfrm>
            <a:off x="3275965" y="656590"/>
            <a:ext cx="5281295" cy="4276090"/>
          </a:xfrm>
          <a:prstGeom prst="rect">
            <a:avLst/>
          </a:prstGeom>
          <a:noFill/>
          <a:ln w="9525">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7.4.</a:t>
            </a:r>
            <a:r>
              <a:rPr lang="en-US" altLang="zh-CN">
                <a:sym typeface="+mn-ea"/>
              </a:rPr>
              <a:t>1</a:t>
            </a:r>
            <a:r>
              <a:rPr lang="zh-CN" altLang="en-US">
                <a:sym typeface="+mn-ea"/>
              </a:rPr>
              <a:t> SweRV EH1中断控制器PIC</a:t>
            </a:r>
            <a:endParaRPr lang="zh-CN" altLang="en-US"/>
          </a:p>
        </p:txBody>
      </p:sp>
      <p:sp>
        <p:nvSpPr>
          <p:cNvPr id="9218" name="内容占位符 2"/>
          <p:cNvSpPr>
            <a:spLocks noGrp="1"/>
          </p:cNvSpPr>
          <p:nvPr>
            <p:ph idx="1"/>
          </p:nvPr>
        </p:nvSpPr>
        <p:spPr>
          <a:noFill/>
          <a:ln>
            <a:miter/>
          </a:ln>
        </p:spPr>
        <p:txBody>
          <a:bodyPr wrap="square" lIns="68591" tIns="34295" rIns="68591" bIns="34295" anchor="t">
            <a:noAutofit/>
          </a:bodyPr>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solidFill>
                  <a:schemeClr val="tx1"/>
                </a:solidFill>
                <a:cs typeface="微软雅黑" panose="020B0503020204020204" charset="-122"/>
                <a:sym typeface="+mn-ea"/>
              </a:rPr>
              <a:t>中断系统的默认初始化过程：</a:t>
            </a:r>
            <a:endParaRPr lang="zh-CN" altLang="en-US" sz="1800" noProof="0" dirty="0" smtClean="0">
              <a:ln>
                <a:noFill/>
              </a:ln>
              <a:solidFill>
                <a:schemeClr val="tx1"/>
              </a:solidFill>
              <a:uLnTx/>
              <a:uFillTx/>
              <a:cs typeface="微软雅黑" panose="020B0503020204020204" charset="-122"/>
              <a:sym typeface="+mn-ea"/>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在中断向量模式下，</a:t>
            </a:r>
            <a:r>
              <a:rPr lang="zh-CN" altLang="en-US" sz="1600" dirty="0">
                <a:solidFill>
                  <a:schemeClr val="tx1"/>
                </a:solidFill>
                <a:cs typeface="微软雅黑" panose="020B0503020204020204" charset="-122"/>
                <a:sym typeface="+mn-ea"/>
              </a:rPr>
              <a:t>使用pspInterruptsSetVectorTableAddress和pspExternalInterruptSetVectorTableAddress函数</a:t>
            </a:r>
            <a:r>
              <a:rPr lang="zh-CN" altLang="en-US" sz="1600" dirty="0">
                <a:solidFill>
                  <a:schemeClr val="tx1"/>
                </a:solidFill>
                <a:cs typeface="微软雅黑" panose="020B0503020204020204" charset="-122"/>
                <a:sym typeface="+mn-ea"/>
              </a:rPr>
              <a:t>设置外部向量中断地址表的基址；</a:t>
            </a:r>
            <a:endParaRPr kumimoji="0" lang="zh-CN" altLang="en-US" sz="1600" b="0" i="0" u="none" strike="noStrike" kern="1200" cap="none" spc="0" normalizeH="0" baseline="0" noProof="1" dirty="0">
              <a:solidFill>
                <a:schemeClr val="tx1"/>
              </a:solidFill>
              <a:cs typeface="微软雅黑" panose="020B0503020204020204" charset="-122"/>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使用bspInitializeGenerationRegister函数对</a:t>
            </a:r>
            <a:r>
              <a:rPr lang="zh-CN" altLang="en-US" sz="1600" dirty="0">
                <a:solidFill>
                  <a:schemeClr val="tx1"/>
                </a:solidFill>
                <a:cs typeface="微软雅黑" panose="020B0503020204020204" charset="-122"/>
                <a:sym typeface="+mn-ea"/>
              </a:rPr>
              <a:t>生成寄存器进行初始化；</a:t>
            </a:r>
            <a:endParaRPr kumimoji="0" lang="zh-CN" altLang="en-US" sz="1600" b="0" i="0" u="none" strike="noStrike" kern="1200" cap="none" spc="0" normalizeH="0" baseline="0" noProof="1" dirty="0">
              <a:solidFill>
                <a:schemeClr val="tx1"/>
              </a:solidFill>
              <a:cs typeface="微软雅黑" panose="020B0503020204020204" charset="-122"/>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使用bspClearExtInterrupt函数将外部中断触发器清零</a:t>
            </a:r>
            <a:r>
              <a:rPr lang="zh-CN" altLang="en-US" sz="1600" dirty="0">
                <a:solidFill>
                  <a:schemeClr val="tx1"/>
                </a:solidFill>
                <a:cs typeface="微软雅黑" panose="020B0503020204020204" charset="-122"/>
                <a:sym typeface="+mn-ea"/>
              </a:rPr>
              <a:t>；</a:t>
            </a:r>
            <a:endParaRPr kumimoji="0" lang="zh-CN" altLang="en-US" sz="1600" b="0" i="0" u="none" strike="noStrike" kern="1200" cap="none" spc="0" normalizeH="0" baseline="0" noProof="1" dirty="0">
              <a:solidFill>
                <a:schemeClr val="tx1"/>
              </a:solidFill>
              <a:cs typeface="微软雅黑" panose="020B0503020204020204" charset="-122"/>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使用</a:t>
            </a:r>
            <a:r>
              <a:rPr lang="zh-CN" altLang="en-US" sz="1600" dirty="0">
                <a:solidFill>
                  <a:schemeClr val="tx1"/>
                </a:solidFill>
                <a:cs typeface="微软雅黑" panose="020B0503020204020204" charset="-122"/>
                <a:sym typeface="+mn-ea"/>
              </a:rPr>
              <a:t>pspExtInterruptSetPriorityOrder函数</a:t>
            </a:r>
            <a:r>
              <a:rPr lang="zh-CN" altLang="en-US" sz="1600" dirty="0">
                <a:solidFill>
                  <a:schemeClr val="tx1"/>
                </a:solidFill>
                <a:cs typeface="微软雅黑" panose="020B0503020204020204" charset="-122"/>
                <a:sym typeface="+mn-ea"/>
              </a:rPr>
              <a:t>设置中断优先级顺序、</a:t>
            </a:r>
            <a:r>
              <a:rPr lang="zh-CN" altLang="en-US" sz="1600" dirty="0">
                <a:solidFill>
                  <a:schemeClr val="tx1"/>
                </a:solidFill>
                <a:cs typeface="微软雅黑" panose="020B0503020204020204" charset="-122"/>
                <a:sym typeface="+mn-ea"/>
              </a:rPr>
              <a:t>pspExtInterruptsSetThreshold函数设置</a:t>
            </a:r>
            <a:r>
              <a:rPr lang="zh-CN" altLang="en-US" sz="1600" dirty="0">
                <a:solidFill>
                  <a:schemeClr val="tx1"/>
                </a:solidFill>
                <a:cs typeface="微软雅黑" panose="020B0503020204020204" charset="-122"/>
                <a:sym typeface="+mn-ea"/>
              </a:rPr>
              <a:t>阈值、以及</a:t>
            </a:r>
            <a:r>
              <a:rPr lang="zh-CN" altLang="en-US" sz="1600" dirty="0">
                <a:solidFill>
                  <a:schemeClr val="tx1"/>
                </a:solidFill>
                <a:cs typeface="微软雅黑" panose="020B0503020204020204" charset="-122"/>
                <a:sym typeface="+mn-ea"/>
              </a:rPr>
              <a:t>pspExtInterruptsSetNestingPriorityThreshold函数设置中断</a:t>
            </a:r>
            <a:r>
              <a:rPr lang="zh-CN" altLang="en-US" sz="1600" dirty="0">
                <a:solidFill>
                  <a:schemeClr val="tx1"/>
                </a:solidFill>
                <a:cs typeface="微软雅黑" panose="020B0503020204020204" charset="-122"/>
                <a:sym typeface="+mn-ea"/>
              </a:rPr>
              <a:t>嵌套优先级阈值；</a:t>
            </a:r>
            <a:endParaRPr kumimoji="0" lang="zh-CN" altLang="en-US" sz="1600" b="0" i="0" u="none" strike="noStrike" kern="1200" cap="none" spc="0" normalizeH="0" baseline="0" noProof="1" dirty="0">
              <a:solidFill>
                <a:schemeClr val="tx1"/>
              </a:solidFill>
              <a:cs typeface="微软雅黑" panose="020B0503020204020204" charset="-122"/>
              <a:sym typeface="+mn-e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7.4.</a:t>
            </a:r>
            <a:r>
              <a:rPr lang="en-US" altLang="zh-CN">
                <a:sym typeface="+mn-ea"/>
              </a:rPr>
              <a:t>1</a:t>
            </a:r>
            <a:r>
              <a:rPr lang="zh-CN" altLang="en-US">
                <a:sym typeface="+mn-ea"/>
              </a:rPr>
              <a:t> SweRV EH1中断控制器PIC</a:t>
            </a:r>
            <a:endParaRPr lang="zh-CN" altLang="en-US"/>
          </a:p>
        </p:txBody>
      </p:sp>
      <p:sp>
        <p:nvSpPr>
          <p:cNvPr id="9218" name="内容占位符 2"/>
          <p:cNvSpPr>
            <a:spLocks noGrp="1"/>
          </p:cNvSpPr>
          <p:nvPr>
            <p:ph idx="1"/>
          </p:nvPr>
        </p:nvSpPr>
        <p:spPr>
          <a:noFill/>
          <a:ln>
            <a:miter/>
          </a:ln>
        </p:spPr>
        <p:txBody>
          <a:bodyPr wrap="square" lIns="68591" tIns="34295" rIns="68591" bIns="34295" anchor="t">
            <a:noAutofit/>
          </a:bodyPr>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solidFill>
                  <a:schemeClr val="tx1"/>
                </a:solidFill>
                <a:cs typeface="微软雅黑" panose="020B0503020204020204" charset="-122"/>
                <a:sym typeface="+mn-ea"/>
              </a:rPr>
              <a:t>每个中断源的初始化：</a:t>
            </a:r>
            <a:endParaRPr lang="zh-CN" altLang="en-US" sz="1800" noProof="0" dirty="0" smtClean="0">
              <a:ln>
                <a:noFill/>
              </a:ln>
              <a:solidFill>
                <a:schemeClr val="tx1"/>
              </a:solidFill>
              <a:uLnTx/>
              <a:uFillTx/>
              <a:cs typeface="微软雅黑" panose="020B0503020204020204" charset="-122"/>
              <a:sym typeface="+mn-ea"/>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对于每个中断源，使用pspExtInterruptSetPolarity</a:t>
            </a:r>
            <a:r>
              <a:rPr lang="zh-CN" altLang="en-US" sz="1600" dirty="0">
                <a:solidFill>
                  <a:schemeClr val="tx1"/>
                </a:solidFill>
                <a:cs typeface="微软雅黑" panose="020B0503020204020204" charset="-122"/>
                <a:sym typeface="+mn-ea"/>
              </a:rPr>
              <a:t>和pspExtInterruptSetType函数设置中断极性（即高电平有效还是低电平有效）</a:t>
            </a:r>
            <a:r>
              <a:rPr lang="zh-CN" altLang="en-US" sz="1600" dirty="0">
                <a:solidFill>
                  <a:schemeClr val="tx1"/>
                </a:solidFill>
                <a:cs typeface="微软雅黑" panose="020B0503020204020204" charset="-122"/>
                <a:sym typeface="+mn-ea"/>
              </a:rPr>
              <a:t>和中断触发类型（电平触发/边沿触发）；</a:t>
            </a:r>
            <a:endParaRPr kumimoji="0" lang="zh-CN" altLang="en-US" sz="1600" b="0" i="0" u="none" strike="noStrike" kern="1200" cap="none" spc="0" normalizeH="0" baseline="0" noProof="1" dirty="0">
              <a:solidFill>
                <a:schemeClr val="tx1"/>
              </a:solidFill>
              <a:cs typeface="微软雅黑" panose="020B0503020204020204" charset="-122"/>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使用pspExtInterruptClearPendingInt</a:t>
            </a:r>
            <a:r>
              <a:rPr lang="zh-CN" altLang="en-US" sz="1600" dirty="0">
                <a:solidFill>
                  <a:schemeClr val="tx1"/>
                </a:solidFill>
                <a:cs typeface="微软雅黑" panose="020B0503020204020204" charset="-122"/>
                <a:sym typeface="+mn-ea"/>
              </a:rPr>
              <a:t>函数</a:t>
            </a:r>
            <a:r>
              <a:rPr lang="zh-CN" altLang="en-US" sz="1600" dirty="0">
                <a:solidFill>
                  <a:schemeClr val="tx1"/>
                </a:solidFill>
                <a:cs typeface="微软雅黑" panose="020B0503020204020204" charset="-122"/>
                <a:sym typeface="+mn-ea"/>
              </a:rPr>
              <a:t>清除所有待处理的中断；</a:t>
            </a:r>
            <a:endParaRPr kumimoji="0" lang="zh-CN" altLang="en-US" sz="1600" b="0" i="0" u="none" strike="noStrike" kern="1200" cap="none" spc="0" normalizeH="0" baseline="0" noProof="1" dirty="0">
              <a:solidFill>
                <a:schemeClr val="tx1"/>
              </a:solidFill>
              <a:cs typeface="微软雅黑" panose="020B0503020204020204" charset="-122"/>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使用pspExtInterruptSetPriority</a:t>
            </a:r>
            <a:r>
              <a:rPr lang="zh-CN" altLang="en-US" sz="1600" dirty="0">
                <a:solidFill>
                  <a:schemeClr val="tx1"/>
                </a:solidFill>
                <a:cs typeface="微软雅黑" panose="020B0503020204020204" charset="-122"/>
                <a:sym typeface="+mn-ea"/>
              </a:rPr>
              <a:t>函数</a:t>
            </a:r>
            <a:r>
              <a:rPr lang="zh-CN" altLang="en-US" sz="1600" dirty="0">
                <a:solidFill>
                  <a:schemeClr val="tx1"/>
                </a:solidFill>
                <a:cs typeface="微软雅黑" panose="020B0503020204020204" charset="-122"/>
                <a:sym typeface="+mn-ea"/>
              </a:rPr>
              <a:t>设置每个外部中断源的优先级；</a:t>
            </a:r>
            <a:endParaRPr kumimoji="0" lang="zh-CN" altLang="en-US" sz="1600" b="0" i="0" u="none" strike="noStrike" kern="1200" cap="none" spc="0" normalizeH="0" baseline="0" noProof="1" dirty="0">
              <a:solidFill>
                <a:schemeClr val="tx1"/>
              </a:solidFill>
              <a:cs typeface="微软雅黑" panose="020B0503020204020204" charset="-122"/>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使用pspExternalInterruptEnableNumber</a:t>
            </a:r>
            <a:r>
              <a:rPr lang="zh-CN" altLang="en-US" sz="1600" dirty="0">
                <a:solidFill>
                  <a:schemeClr val="tx1"/>
                </a:solidFill>
                <a:cs typeface="微软雅黑" panose="020B0503020204020204" charset="-122"/>
                <a:sym typeface="+mn-ea"/>
              </a:rPr>
              <a:t>函数</a:t>
            </a:r>
            <a:r>
              <a:rPr lang="zh-CN" altLang="en-US" sz="1600" dirty="0">
                <a:solidFill>
                  <a:schemeClr val="tx1"/>
                </a:solidFill>
                <a:cs typeface="微软雅黑" panose="020B0503020204020204" charset="-122"/>
                <a:sym typeface="+mn-ea"/>
              </a:rPr>
              <a:t>为适当的外部中断源设置中断使能；</a:t>
            </a:r>
            <a:endParaRPr kumimoji="0" lang="zh-CN" altLang="en-US" sz="1600" b="0" i="0" u="none" strike="noStrike" kern="1200" cap="none" spc="0" normalizeH="0" baseline="0" noProof="1" dirty="0">
              <a:solidFill>
                <a:schemeClr val="tx1"/>
              </a:solidFill>
              <a:cs typeface="微软雅黑" panose="020B0503020204020204" charset="-122"/>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如果采用中断向量模式，对于每个外部中断源，将相应中断处理程序的入口地址写入外部向量中断地址表中。</a:t>
            </a:r>
            <a:endParaRPr kumimoji="0" lang="zh-CN" altLang="en-US" sz="1600" b="0" i="0" u="none" strike="noStrike" kern="1200" cap="none" spc="0" normalizeH="0" baseline="0" noProof="1" dirty="0">
              <a:solidFill>
                <a:schemeClr val="tx1"/>
              </a:solidFill>
              <a:cs typeface="微软雅黑" panose="020B0503020204020204"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7.4.</a:t>
            </a:r>
            <a:r>
              <a:rPr lang="en-US" altLang="zh-CN">
                <a:sym typeface="+mn-ea"/>
              </a:rPr>
              <a:t>2</a:t>
            </a:r>
            <a:r>
              <a:rPr lang="zh-CN" altLang="en-US">
                <a:sym typeface="+mn-ea"/>
              </a:rPr>
              <a:t> 定时器PTC（PWM/Timer/Counter，PTC）</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solidFill>
                  <a:schemeClr val="tx1"/>
                </a:solidFill>
                <a:latin typeface="宋体" panose="02010600030101010101" pitchFamily="2" charset="-122"/>
                <a:ea typeface="+mn-ea"/>
                <a:sym typeface="+mn-ea"/>
              </a:rPr>
              <a:t>定时器模块的主要特性：</a:t>
            </a:r>
            <a:endParaRPr kumimoji="0" lang="zh-CN" altLang="en-US" sz="1800" b="0" i="0" u="none" strike="noStrike" kern="1200" cap="none" spc="0" normalizeH="0" baseline="0" noProof="1" dirty="0">
              <a:solidFill>
                <a:schemeClr val="tx1"/>
              </a:solidFill>
              <a:latin typeface="宋体" panose="02010600030101010101" pitchFamily="2" charset="-122"/>
              <a:ea typeface="+mn-ea"/>
              <a:cs typeface="+mn-cs"/>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latin typeface="宋体" panose="02010600030101010101" pitchFamily="2" charset="-122"/>
                <a:ea typeface="+mn-ea"/>
                <a:sym typeface="+mn-ea"/>
              </a:rPr>
              <a:t>使用Wishbone总线互连</a:t>
            </a:r>
            <a:endParaRPr kumimoji="0" lang="zh-CN" altLang="en-US" sz="1600" b="0" i="0" u="none" strike="noStrike" kern="1200" cap="none" spc="0" normalizeH="0" baseline="0" noProof="1" dirty="0">
              <a:solidFill>
                <a:schemeClr val="tx1"/>
              </a:solidFill>
              <a:latin typeface="宋体" panose="02010600030101010101" pitchFamily="2" charset="-122"/>
              <a:ea typeface="+mn-ea"/>
              <a:cs typeface="+mn-cs"/>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latin typeface="宋体" panose="02010600030101010101" pitchFamily="2" charset="-122"/>
                <a:ea typeface="+mn-ea"/>
                <a:sym typeface="+mn-ea"/>
              </a:rPr>
              <a:t>32位计数器/定时器模块</a:t>
            </a:r>
            <a:endParaRPr kumimoji="0" lang="zh-CN" altLang="en-US" sz="1600" b="0" i="0" u="none" strike="noStrike" kern="1200" cap="none" spc="0" normalizeH="0" baseline="0" noProof="1" dirty="0">
              <a:solidFill>
                <a:schemeClr val="tx1"/>
              </a:solidFill>
              <a:latin typeface="宋体" panose="02010600030101010101" pitchFamily="2" charset="-122"/>
              <a:ea typeface="+mn-ea"/>
              <a:cs typeface="+mn-cs"/>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latin typeface="宋体" panose="02010600030101010101" pitchFamily="2" charset="-122"/>
                <a:ea typeface="+mn-ea"/>
                <a:sym typeface="+mn-ea"/>
              </a:rPr>
              <a:t>单次运行或连续运行PWM/定时器/计数器</a:t>
            </a:r>
            <a:endParaRPr kumimoji="0" lang="zh-CN" altLang="en-US" sz="1600" b="0" i="0" u="none" strike="noStrike" kern="1200" cap="none" spc="0" normalizeH="0" baseline="0" noProof="1" dirty="0">
              <a:solidFill>
                <a:schemeClr val="tx1"/>
              </a:solidFill>
              <a:latin typeface="宋体" panose="02010600030101010101" pitchFamily="2" charset="-122"/>
              <a:ea typeface="+mn-ea"/>
              <a:cs typeface="+mn-cs"/>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latin typeface="宋体" panose="02010600030101010101" pitchFamily="2" charset="-122"/>
                <a:ea typeface="+mn-ea"/>
                <a:sym typeface="+mn-ea"/>
              </a:rPr>
              <a:t>可编程PWM（脉宽调制）模式</a:t>
            </a:r>
            <a:endParaRPr kumimoji="0" lang="zh-CN" altLang="en-US" sz="1600" b="0" i="0" u="none" strike="noStrike" kern="1200" cap="none" spc="0" normalizeH="0" baseline="0" noProof="1" dirty="0">
              <a:solidFill>
                <a:schemeClr val="tx1"/>
              </a:solidFill>
              <a:latin typeface="宋体" panose="02010600030101010101" pitchFamily="2" charset="-122"/>
              <a:ea typeface="+mn-ea"/>
              <a:cs typeface="+mn-cs"/>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latin typeface="宋体" panose="02010600030101010101" pitchFamily="2" charset="-122"/>
                <a:ea typeface="+mn-ea"/>
                <a:sym typeface="+mn-ea"/>
              </a:rPr>
              <a:t>系统时钟和外部时钟源，用于定时器功能</a:t>
            </a:r>
            <a:endParaRPr kumimoji="0" lang="zh-CN" altLang="en-US" sz="1600" b="0" i="0" u="none" strike="noStrike" kern="1200" cap="none" spc="0" normalizeH="0" baseline="0" noProof="1" dirty="0">
              <a:solidFill>
                <a:schemeClr val="tx1"/>
              </a:solidFill>
              <a:latin typeface="宋体" panose="02010600030101010101" pitchFamily="2" charset="-122"/>
              <a:ea typeface="+mn-ea"/>
              <a:cs typeface="+mn-cs"/>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latin typeface="宋体" panose="02010600030101010101" pitchFamily="2" charset="-122"/>
                <a:ea typeface="+mn-ea"/>
                <a:sym typeface="+mn-ea"/>
              </a:rPr>
              <a:t>高电平/低电平参考和捕捉寄存器</a:t>
            </a:r>
            <a:endParaRPr kumimoji="0" lang="zh-CN" altLang="en-US" sz="1600" b="0" i="0" u="none" strike="noStrike" kern="1200" cap="none" spc="0" normalizeH="0" baseline="0" noProof="1" dirty="0">
              <a:solidFill>
                <a:schemeClr val="tx1"/>
              </a:solidFill>
              <a:latin typeface="宋体" panose="02010600030101010101" pitchFamily="2" charset="-122"/>
              <a:ea typeface="+mn-ea"/>
              <a:cs typeface="+mn-cs"/>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latin typeface="宋体" panose="02010600030101010101" pitchFamily="2" charset="-122"/>
                <a:ea typeface="+mn-ea"/>
                <a:sym typeface="+mn-ea"/>
              </a:rPr>
              <a:t>PWM输出驱动器的三态控制</a:t>
            </a:r>
            <a:endParaRPr kumimoji="0" lang="zh-CN" altLang="en-US" sz="1600" b="0" i="0" u="none" strike="noStrike" kern="1200" cap="none" spc="0" normalizeH="0" baseline="0" noProof="1" dirty="0">
              <a:solidFill>
                <a:schemeClr val="tx1"/>
              </a:solidFill>
              <a:latin typeface="宋体" panose="02010600030101010101" pitchFamily="2" charset="-122"/>
              <a:ea typeface="+mn-ea"/>
              <a:cs typeface="+mn-cs"/>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latin typeface="宋体" panose="02010600030101010101" pitchFamily="2" charset="-122"/>
                <a:ea typeface="+mn-ea"/>
                <a:sym typeface="+mn-ea"/>
              </a:rPr>
              <a:t>PTC功能可向CPU发出中断</a:t>
            </a:r>
            <a:r>
              <a:rPr lang="zh-CN" altLang="en-US" sz="1600" noProof="0" dirty="0" smtClean="0">
                <a:ln>
                  <a:noFill/>
                </a:ln>
                <a:solidFill>
                  <a:schemeClr val="tx1"/>
                </a:solidFill>
                <a:uLnTx/>
                <a:uFillTx/>
                <a:latin typeface="+mn-lt"/>
                <a:ea typeface="+mn-ea"/>
                <a:sym typeface="+mn-ea"/>
              </a:rPr>
              <a:t>。</a:t>
            </a:r>
            <a:endParaRPr lang="zh-CN" altLang="en-US" sz="1600" noProof="0" dirty="0" smtClean="0">
              <a:ln>
                <a:noFill/>
              </a:ln>
              <a:solidFill>
                <a:schemeClr val="tx1"/>
              </a:solidFill>
              <a:uLnTx/>
              <a:uFillTx/>
              <a:latin typeface="+mn-lt"/>
              <a:ea typeface="+mn-ea"/>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latin typeface="宋体" panose="02010600030101010101" pitchFamily="2" charset="-122"/>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7.2.1 </a:t>
            </a:r>
            <a:r>
              <a:rPr lang="zh-CN" altLang="en-US">
                <a:sym typeface="+mn-ea"/>
              </a:rPr>
              <a:t>中断请求信号保持与清除</a:t>
            </a:r>
            <a:endParaRPr lang="zh-CN" altLang="en-US"/>
          </a:p>
        </p:txBody>
      </p:sp>
      <p:pic>
        <p:nvPicPr>
          <p:cNvPr id="45061" name="图片 5"/>
          <p:cNvPicPr>
            <a:picLocks noChangeAspect="1"/>
          </p:cNvPicPr>
          <p:nvPr/>
        </p:nvPicPr>
        <p:blipFill>
          <a:blip r:embed="rId1"/>
          <a:stretch>
            <a:fillRect/>
          </a:stretch>
        </p:blipFill>
        <p:spPr>
          <a:xfrm>
            <a:off x="1331913" y="1366838"/>
            <a:ext cx="6480175" cy="18145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061"/>
                                        </p:tgtEl>
                                        <p:attrNameLst>
                                          <p:attrName>style.visibility</p:attrName>
                                        </p:attrNameLst>
                                      </p:cBhvr>
                                      <p:to>
                                        <p:strVal val="visible"/>
                                      </p:to>
                                    </p:set>
                                    <p:anim calcmode="lin" valueType="num">
                                      <p:cBhvr additive="base">
                                        <p:cTn id="7" dur="500" fill="hold"/>
                                        <p:tgtEl>
                                          <p:spTgt spid="45061"/>
                                        </p:tgtEl>
                                        <p:attrNameLst>
                                          <p:attrName>ppt_x</p:attrName>
                                        </p:attrNameLst>
                                      </p:cBhvr>
                                      <p:tavLst>
                                        <p:tav tm="0">
                                          <p:val>
                                            <p:strVal val="#ppt_x"/>
                                          </p:val>
                                        </p:tav>
                                        <p:tav tm="100000">
                                          <p:val>
                                            <p:strVal val="#ppt_x"/>
                                          </p:val>
                                        </p:tav>
                                      </p:tavLst>
                                    </p:anim>
                                    <p:anim calcmode="lin" valueType="num">
                                      <p:cBhvr additive="base">
                                        <p:cTn id="8" dur="500" fill="hold"/>
                                        <p:tgtEl>
                                          <p:spTgt spid="450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7.4.</a:t>
            </a:r>
            <a:r>
              <a:rPr lang="en-US" altLang="zh-CN">
                <a:sym typeface="+mn-ea"/>
              </a:rPr>
              <a:t>2</a:t>
            </a:r>
            <a:r>
              <a:rPr lang="zh-CN" altLang="en-US">
                <a:sym typeface="+mn-ea"/>
              </a:rPr>
              <a:t> 定时器PTC（PWM/Timer/Counter，PTC）</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latin typeface="宋体" panose="02010600030101010101" pitchFamily="2" charset="-122"/>
                <a:ea typeface="+mn-ea"/>
                <a:sym typeface="+mn-ea"/>
              </a:rPr>
              <a:t>定时器模块寄存器</a:t>
            </a:r>
            <a:endParaRPr lang="zh-CN" altLang="en-US" sz="1800" noProof="0" dirty="0" smtClean="0">
              <a:ln>
                <a:noFill/>
              </a:ln>
              <a:uLnTx/>
              <a:uFillTx/>
              <a:latin typeface="+mn-lt"/>
              <a:ea typeface="+mn-ea"/>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lang="zh-CN" altLang="en-US" sz="1660" noProof="0" dirty="0" smtClean="0">
              <a:ln>
                <a:noFill/>
              </a:ln>
              <a:uLnTx/>
              <a:uFillTx/>
              <a:latin typeface="+mn-lt"/>
              <a:ea typeface="+mn-ea"/>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latin typeface="宋体" panose="02010600030101010101" pitchFamily="2" charset="-122"/>
              <a:ea typeface="+mn-ea"/>
              <a:cs typeface="+mn-cs"/>
            </a:endParaRPr>
          </a:p>
          <a:p>
            <a:pPr marL="361950" marR="0" lvl="2" indent="-351155" algn="l" defTabSz="914400" rtl="0" eaLnBrk="1" fontAlgn="base" latinLnBrk="0" hangingPunct="1">
              <a:lnSpc>
                <a:spcPct val="150000"/>
              </a:lnSpc>
              <a:spcBef>
                <a:spcPct val="20000"/>
              </a:spcBef>
              <a:spcAft>
                <a:spcPct val="0"/>
              </a:spcAft>
              <a:buClr>
                <a:srgbClr val="CC9900"/>
              </a:buClr>
              <a:buSzPct val="65000"/>
              <a:buFont typeface="Wingdings" panose="05000000000000000000" pitchFamily="2" charset="2"/>
              <a:buNone/>
              <a:defRPr/>
            </a:pPr>
            <a:endParaRPr kumimoji="0" lang="zh-CN" altLang="en-US" sz="1800" b="0" i="0" u="none" strike="noStrike" kern="1200" cap="none" spc="0" normalizeH="0" baseline="0" noProof="1" dirty="0">
              <a:solidFill>
                <a:schemeClr val="tx1"/>
              </a:solidFill>
              <a:latin typeface="+mn-lt"/>
              <a:ea typeface="+mn-ea"/>
              <a:cs typeface="+mn-cs"/>
            </a:endParaRPr>
          </a:p>
        </p:txBody>
      </p:sp>
      <p:pic>
        <p:nvPicPr>
          <p:cNvPr id="114693" name="图片 4"/>
          <p:cNvPicPr>
            <a:picLocks noChangeAspect="1"/>
          </p:cNvPicPr>
          <p:nvPr>
            <p:custDataLst>
              <p:tags r:id="rId1"/>
            </p:custDataLst>
          </p:nvPr>
        </p:nvPicPr>
        <p:blipFill>
          <a:blip r:embed="rId2"/>
          <a:stretch>
            <a:fillRect/>
          </a:stretch>
        </p:blipFill>
        <p:spPr>
          <a:xfrm>
            <a:off x="971233" y="1348105"/>
            <a:ext cx="7123112" cy="1141413"/>
          </a:xfrm>
          <a:prstGeom prst="rect">
            <a:avLst/>
          </a:prstGeom>
          <a:noFill/>
          <a:ln w="9525">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7.4.</a:t>
            </a:r>
            <a:r>
              <a:rPr lang="en-US" altLang="zh-CN">
                <a:sym typeface="+mn-ea"/>
              </a:rPr>
              <a:t>2</a:t>
            </a:r>
            <a:r>
              <a:rPr lang="zh-CN" altLang="en-US">
                <a:sym typeface="+mn-ea"/>
              </a:rPr>
              <a:t> 定时器PTC（PWM/Timer/Counter，PTC）</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latin typeface="宋体" panose="02010600030101010101" pitchFamily="2" charset="-122"/>
                <a:ea typeface="+mn-ea"/>
                <a:sym typeface="+mn-ea"/>
              </a:rPr>
              <a:t>RPTC_CTRL寄存器</a:t>
            </a:r>
            <a:endParaRPr lang="zh-CN" altLang="en-US" sz="1800" noProof="0" dirty="0" smtClean="0">
              <a:ln>
                <a:noFill/>
              </a:ln>
              <a:uLnTx/>
              <a:uFillTx/>
              <a:latin typeface="+mn-lt"/>
              <a:ea typeface="+mn-ea"/>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lang="zh-CN" altLang="en-US" sz="1660" noProof="0" dirty="0" smtClean="0">
              <a:ln>
                <a:noFill/>
              </a:ln>
              <a:uLnTx/>
              <a:uFillTx/>
              <a:latin typeface="+mn-lt"/>
              <a:ea typeface="+mn-ea"/>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latin typeface="宋体" panose="02010600030101010101" pitchFamily="2" charset="-122"/>
              <a:ea typeface="+mn-ea"/>
              <a:cs typeface="+mn-cs"/>
            </a:endParaRPr>
          </a:p>
          <a:p>
            <a:pPr marL="361950" marR="0" lvl="2" indent="-351155" algn="l" defTabSz="914400" rtl="0" eaLnBrk="1" fontAlgn="base" latinLnBrk="0" hangingPunct="1">
              <a:lnSpc>
                <a:spcPct val="150000"/>
              </a:lnSpc>
              <a:spcBef>
                <a:spcPct val="20000"/>
              </a:spcBef>
              <a:spcAft>
                <a:spcPct val="0"/>
              </a:spcAft>
              <a:buClr>
                <a:srgbClr val="CC9900"/>
              </a:buClr>
              <a:buSzPct val="65000"/>
              <a:buFont typeface="Wingdings" panose="05000000000000000000" pitchFamily="2" charset="2"/>
              <a:buNone/>
              <a:defRPr/>
            </a:pPr>
            <a:endParaRPr kumimoji="0" lang="zh-CN" altLang="en-US" sz="1800" b="0" i="0" u="none" strike="noStrike" kern="1200" cap="none" spc="0" normalizeH="0" baseline="0" noProof="1" dirty="0">
              <a:solidFill>
                <a:schemeClr val="tx1"/>
              </a:solidFill>
              <a:latin typeface="+mn-lt"/>
              <a:ea typeface="+mn-ea"/>
              <a:cs typeface="+mn-cs"/>
            </a:endParaRPr>
          </a:p>
        </p:txBody>
      </p:sp>
      <p:pic>
        <p:nvPicPr>
          <p:cNvPr id="115717" name="图片 2"/>
          <p:cNvPicPr>
            <a:picLocks noChangeAspect="1"/>
          </p:cNvPicPr>
          <p:nvPr>
            <p:custDataLst>
              <p:tags r:id="rId1"/>
            </p:custDataLst>
          </p:nvPr>
        </p:nvPicPr>
        <p:blipFill>
          <a:blip r:embed="rId2"/>
          <a:stretch>
            <a:fillRect/>
          </a:stretch>
        </p:blipFill>
        <p:spPr>
          <a:xfrm>
            <a:off x="2843530" y="915670"/>
            <a:ext cx="5470525" cy="3987800"/>
          </a:xfrm>
          <a:prstGeom prst="rect">
            <a:avLst/>
          </a:prstGeom>
          <a:noFill/>
          <a:ln w="9525">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7.4.</a:t>
            </a:r>
            <a:r>
              <a:rPr lang="en-US" altLang="zh-CN">
                <a:sym typeface="+mn-ea"/>
              </a:rPr>
              <a:t>2</a:t>
            </a:r>
            <a:r>
              <a:rPr lang="zh-CN" altLang="en-US">
                <a:sym typeface="+mn-ea"/>
              </a:rPr>
              <a:t> 定时器PTC（PWM/Timer/Counter，PTC）</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solidFill>
                  <a:schemeClr val="tx1"/>
                </a:solidFill>
                <a:latin typeface="宋体" panose="02010600030101010101" pitchFamily="2" charset="-122"/>
                <a:ea typeface="+mn-ea"/>
                <a:sym typeface="+mn-ea"/>
              </a:rPr>
              <a:t>定时器模块工作模式</a:t>
            </a:r>
            <a:endParaRPr kumimoji="0" lang="zh-CN" altLang="en-US" sz="1800" b="0" i="0" u="none" strike="noStrike" kern="1200" cap="none" spc="0" normalizeH="0" baseline="0" noProof="1" dirty="0">
              <a:solidFill>
                <a:schemeClr val="tx1"/>
              </a:solidFill>
              <a:latin typeface="宋体" panose="02010600030101010101" pitchFamily="2" charset="-122"/>
              <a:ea typeface="+mn-ea"/>
              <a:cs typeface="+mn-cs"/>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b="1" dirty="0">
                <a:solidFill>
                  <a:schemeClr val="tx1"/>
                </a:solidFill>
                <a:latin typeface="宋体" panose="02010600030101010101" pitchFamily="2" charset="-122"/>
                <a:ea typeface="+mn-ea"/>
                <a:sym typeface="+mn-ea"/>
              </a:rPr>
              <a:t>定时器/计数器模式：</a:t>
            </a:r>
            <a:r>
              <a:rPr lang="zh-CN" altLang="en-US" sz="1600" dirty="0">
                <a:solidFill>
                  <a:schemeClr val="tx1"/>
                </a:solidFill>
                <a:latin typeface="宋体" panose="02010600030101010101" pitchFamily="2" charset="-122"/>
                <a:ea typeface="+mn-ea"/>
                <a:sym typeface="+mn-ea"/>
              </a:rPr>
              <a:t>在此模式下，如果使能了计数器（RPTC_CTRL[EN]=1），则系统时钟或外部时钟会递增寄存器RPTC_CNTR；当RPTC_CNTR等于RPTC_LRC时，如果RPTC_CTRL[INTE]置1，则RPTC_CTRL[INT]变为高电平。</a:t>
            </a:r>
            <a:endParaRPr kumimoji="0" lang="zh-CN" altLang="en-US" sz="1600" b="0" i="0" u="none" strike="noStrike" kern="1200" cap="none" spc="0" normalizeH="0" baseline="0" noProof="1" dirty="0">
              <a:solidFill>
                <a:schemeClr val="tx1"/>
              </a:solidFill>
              <a:latin typeface="宋体" panose="02010600030101010101" pitchFamily="2" charset="-122"/>
              <a:ea typeface="+mn-ea"/>
              <a:cs typeface="+mn-cs"/>
            </a:endParaRPr>
          </a:p>
          <a:p>
            <a:pPr marL="557530" marR="0" lvl="1" indent="-21463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b="1" dirty="0">
                <a:solidFill>
                  <a:schemeClr val="tx1"/>
                </a:solidFill>
                <a:latin typeface="宋体" panose="02010600030101010101" pitchFamily="2" charset="-122"/>
                <a:ea typeface="+mn-ea"/>
                <a:sym typeface="+mn-ea"/>
              </a:rPr>
              <a:t>脉宽调制（</a:t>
            </a:r>
            <a:r>
              <a:rPr lang="zh-CN" altLang="en-US" sz="1600" b="1" dirty="0">
                <a:solidFill>
                  <a:schemeClr val="tx1"/>
                </a:solidFill>
                <a:latin typeface="宋体" panose="02010600030101010101" pitchFamily="2" charset="-122"/>
                <a:ea typeface="+mn-ea"/>
                <a:sym typeface="+mn-ea"/>
              </a:rPr>
              <a:t>PWM）模式：</a:t>
            </a:r>
            <a:r>
              <a:rPr lang="zh-CN" altLang="en-US" sz="1600" dirty="0">
                <a:solidFill>
                  <a:schemeClr val="tx1"/>
                </a:solidFill>
                <a:latin typeface="宋体" panose="02010600030101010101" pitchFamily="2" charset="-122"/>
                <a:ea typeface="+mn-ea"/>
                <a:sym typeface="+mn-ea"/>
              </a:rPr>
              <a:t>要在PWM模式下运行，RPTC_CTRL[OE]应置1；寄存器RPTC_HRC和RPTC_LRC应分别设为PWM输出信号的高电平周期和低电平周期的值，即（RPTC_CNTR）复位后，PWM信号应变为高电平RPTC_HRC个时钟周期、低电平RPTC_LRC个时钟周期</a:t>
            </a:r>
            <a:r>
              <a:rPr lang="zh-CN" altLang="en-US" sz="1600" noProof="0" dirty="0" smtClean="0">
                <a:ln>
                  <a:noFill/>
                </a:ln>
                <a:solidFill>
                  <a:schemeClr val="tx1"/>
                </a:solidFill>
                <a:uLnTx/>
                <a:uFillTx/>
                <a:latin typeface="+mn-lt"/>
                <a:ea typeface="+mn-ea"/>
                <a:sym typeface="+mn-ea"/>
              </a:rPr>
              <a:t>。</a:t>
            </a:r>
            <a:endParaRPr lang="zh-CN" altLang="en-US" sz="1600" noProof="0" dirty="0" smtClean="0">
              <a:ln>
                <a:noFill/>
              </a:ln>
              <a:solidFill>
                <a:schemeClr val="tx1"/>
              </a:solidFill>
              <a:uLnTx/>
              <a:uFillTx/>
              <a:latin typeface="+mn-lt"/>
              <a:ea typeface="+mn-ea"/>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600" b="0" i="0" u="none" strike="noStrike" kern="1200" cap="none" spc="0" normalizeH="0" baseline="0" noProof="0" dirty="0" smtClean="0">
              <a:ln>
                <a:noFill/>
              </a:ln>
              <a:solidFill>
                <a:schemeClr val="tx1"/>
              </a:solidFill>
              <a:uLnTx/>
              <a:uFillTx/>
              <a:latin typeface="+mn-lt"/>
              <a:ea typeface="+mn-ea"/>
              <a:cs typeface="+mn-cs"/>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7.2.2 </a:t>
            </a:r>
            <a:r>
              <a:rPr lang="zh-CN" altLang="en-US">
                <a:sym typeface="+mn-ea"/>
              </a:rPr>
              <a:t>中断源识别</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b="1" dirty="0">
                <a:latin typeface="+mn-lt"/>
                <a:ea typeface="+mn-ea"/>
                <a:sym typeface="+mn-ea"/>
              </a:rPr>
              <a:t>中断号：</a:t>
            </a:r>
            <a:r>
              <a:rPr lang="zh-CN" altLang="en-US" sz="1800" dirty="0">
                <a:latin typeface="+mn-lt"/>
                <a:ea typeface="+mn-ea"/>
                <a:sym typeface="+mn-ea"/>
              </a:rPr>
              <a:t>系统分配给每个中断源的代号，以便识别和处理。</a:t>
            </a:r>
            <a:endParaRPr lang="zh-CN" altLang="en-US" sz="1800" dirty="0">
              <a:latin typeface="+mn-lt"/>
              <a:ea typeface="+mn-ea"/>
              <a:sym typeface="+mn-ea"/>
            </a:endParaRPr>
          </a:p>
          <a:p>
            <a:pPr marR="0" lvl="1"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latin typeface="+mn-lt"/>
                <a:ea typeface="+mn-ea"/>
                <a:sym typeface="+mn-ea"/>
              </a:rPr>
              <a:t>中断号在中断处理过程中起到很重要的作用，在采用向量中断方式的中断系统中，CPU必须通过它才可以找到中断服务程序的入口地址，实现程序的转移</a:t>
            </a:r>
            <a:r>
              <a:rPr lang="zh-CN" altLang="en-US" sz="1600" noProof="0" dirty="0" smtClean="0">
                <a:ln>
                  <a:noFill/>
                </a:ln>
                <a:solidFill>
                  <a:schemeClr val="tx1"/>
                </a:solidFill>
                <a:uLnTx/>
                <a:uFillTx/>
                <a:latin typeface="+mn-lt"/>
                <a:ea typeface="+mn-ea"/>
                <a:sym typeface="+mn-ea"/>
              </a:rPr>
              <a:t>。</a:t>
            </a:r>
            <a:endParaRPr lang="zh-CN" altLang="en-US" sz="1600" noProof="0" dirty="0" smtClean="0">
              <a:ln>
                <a:noFill/>
              </a:ln>
              <a:solidFill>
                <a:schemeClr val="tx1"/>
              </a:solidFill>
              <a:uLnTx/>
              <a:uFillTx/>
              <a:latin typeface="+mn-lt"/>
              <a:ea typeface="+mn-ea"/>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latin typeface="+mn-lt"/>
                <a:ea typeface="+mn-ea"/>
                <a:sym typeface="+mn-ea"/>
              </a:rPr>
              <a:t>中断号的获取</a:t>
            </a:r>
            <a:endParaRPr lang="zh-CN" altLang="en-US" sz="1800" dirty="0">
              <a:latin typeface="+mn-lt"/>
              <a:ea typeface="+mn-ea"/>
              <a:sym typeface="+mn-ea"/>
            </a:endParaRPr>
          </a:p>
          <a:p>
            <a:pPr marR="0" lvl="1"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latin typeface="+mn-lt"/>
                <a:ea typeface="+mn-ea"/>
                <a:sym typeface="+mn-ea"/>
              </a:rPr>
              <a:t>CPU对系统中不同类型的中断源，获取它们的中断号的方法是不同的。</a:t>
            </a:r>
            <a:endParaRPr lang="zh-CN" altLang="en-US" sz="1600" dirty="0">
              <a:solidFill>
                <a:schemeClr val="tx1"/>
              </a:solidFill>
              <a:latin typeface="+mn-lt"/>
              <a:ea typeface="+mn-ea"/>
              <a:sym typeface="+mn-ea"/>
            </a:endParaRPr>
          </a:p>
          <a:p>
            <a:pPr marR="0" lvl="1"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latin typeface="+mn-lt"/>
                <a:ea typeface="+mn-ea"/>
                <a:sym typeface="+mn-ea"/>
              </a:rPr>
              <a:t>通常，</a:t>
            </a:r>
            <a:r>
              <a:rPr lang="zh-CN" altLang="en-US" sz="1600" b="1" dirty="0">
                <a:solidFill>
                  <a:srgbClr val="FF0000"/>
                </a:solidFill>
                <a:latin typeface="+mn-lt"/>
                <a:ea typeface="+mn-ea"/>
                <a:sym typeface="+mn-ea"/>
              </a:rPr>
              <a:t>可屏蔽</a:t>
            </a:r>
            <a:r>
              <a:rPr lang="zh-CN" altLang="en-US" sz="1600" dirty="0">
                <a:solidFill>
                  <a:schemeClr val="tx1"/>
                </a:solidFill>
                <a:latin typeface="+mn-lt"/>
                <a:ea typeface="+mn-ea"/>
                <a:sym typeface="+mn-ea"/>
              </a:rPr>
              <a:t>中断的中断号是在中断响应周期从中断控制器获取的。</a:t>
            </a:r>
            <a:endParaRPr lang="zh-CN" altLang="en-US" sz="1600" dirty="0">
              <a:solidFill>
                <a:schemeClr val="tx1"/>
              </a:solidFill>
              <a:latin typeface="+mn-lt"/>
              <a:ea typeface="+mn-ea"/>
              <a:sym typeface="+mn-ea"/>
            </a:endParaRPr>
          </a:p>
          <a:p>
            <a:pPr marR="0" lvl="1"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b="1" dirty="0">
                <a:solidFill>
                  <a:srgbClr val="FF0000"/>
                </a:solidFill>
                <a:latin typeface="+mn-lt"/>
                <a:ea typeface="+mn-ea"/>
                <a:sym typeface="+mn-ea"/>
              </a:rPr>
              <a:t>内部</a:t>
            </a:r>
            <a:r>
              <a:rPr lang="zh-CN" altLang="en-US" sz="1600" dirty="0">
                <a:solidFill>
                  <a:schemeClr val="tx1"/>
                </a:solidFill>
                <a:latin typeface="+mn-lt"/>
                <a:ea typeface="+mn-ea"/>
                <a:sym typeface="+mn-ea"/>
              </a:rPr>
              <a:t>中断是由中断指令直接给出的。</a:t>
            </a:r>
            <a:endParaRPr lang="zh-CN" altLang="en-US" sz="1600" dirty="0">
              <a:solidFill>
                <a:schemeClr val="tx1"/>
              </a:solidFill>
              <a:latin typeface="+mn-lt"/>
              <a:ea typeface="+mn-ea"/>
              <a:sym typeface="+mn-ea"/>
            </a:endParaRPr>
          </a:p>
          <a:p>
            <a:pPr marR="0" lvl="1"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b="1" dirty="0">
                <a:solidFill>
                  <a:srgbClr val="FF0000"/>
                </a:solidFill>
                <a:latin typeface="+mn-lt"/>
                <a:ea typeface="+mn-ea"/>
                <a:sym typeface="+mn-ea"/>
              </a:rPr>
              <a:t>不可屏蔽</a:t>
            </a:r>
            <a:r>
              <a:rPr lang="zh-CN" altLang="en-US" sz="1600" dirty="0">
                <a:solidFill>
                  <a:schemeClr val="tx1"/>
                </a:solidFill>
                <a:latin typeface="+mn-lt"/>
                <a:ea typeface="+mn-ea"/>
                <a:sym typeface="+mn-ea"/>
              </a:rPr>
              <a:t>中断以及CPU内部一些</a:t>
            </a:r>
            <a:r>
              <a:rPr lang="zh-CN" altLang="en-US" sz="1600" b="1" dirty="0">
                <a:solidFill>
                  <a:srgbClr val="FF0000"/>
                </a:solidFill>
                <a:latin typeface="+mn-lt"/>
                <a:ea typeface="+mn-ea"/>
                <a:sym typeface="+mn-ea"/>
              </a:rPr>
              <a:t>特殊</a:t>
            </a:r>
            <a:r>
              <a:rPr lang="zh-CN" altLang="en-US" sz="1600" dirty="0">
                <a:solidFill>
                  <a:schemeClr val="tx1"/>
                </a:solidFill>
                <a:latin typeface="+mn-lt"/>
                <a:ea typeface="+mn-ea"/>
                <a:sym typeface="+mn-ea"/>
              </a:rPr>
              <a:t>中断的是由系统预先设置好的。</a:t>
            </a:r>
            <a:endParaRPr lang="zh-CN" altLang="en-US" sz="1660" noProof="0" dirty="0" smtClean="0">
              <a:ln>
                <a:noFill/>
              </a:ln>
              <a:uLnTx/>
              <a:uFillTx/>
              <a:latin typeface="+mn-lt"/>
              <a:ea typeface="+mn-ea"/>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7.2.3 </a:t>
            </a:r>
            <a:r>
              <a:rPr lang="zh-CN" altLang="en-US">
                <a:sym typeface="+mn-ea"/>
              </a:rPr>
              <a:t>中断控制</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zh-CN" sz="1800" b="1" dirty="0">
                <a:latin typeface="+mn-lt"/>
                <a:ea typeface="+mn-ea"/>
                <a:sym typeface="+mn-ea"/>
              </a:rPr>
              <a:t>中断触发方式：</a:t>
            </a:r>
            <a:r>
              <a:rPr lang="en-US" altLang="zh-CN" sz="1800" dirty="0">
                <a:latin typeface="+mn-lt"/>
                <a:ea typeface="+mn-ea"/>
                <a:sym typeface="宋体" panose="02010600030101010101" pitchFamily="2" charset="-122"/>
              </a:rPr>
              <a:t>指外部设备以什么逻辑信号去向中断控制器申请中断</a:t>
            </a:r>
            <a:r>
              <a:rPr lang="zh-CN" altLang="en-US" sz="1800" dirty="0">
                <a:latin typeface="+mn-lt"/>
                <a:ea typeface="+mn-ea"/>
                <a:sym typeface="宋体" panose="02010600030101010101" pitchFamily="2" charset="-122"/>
              </a:rPr>
              <a:t>。</a:t>
            </a:r>
            <a:endParaRPr lang="zh-CN" altLang="en-US" sz="1800" dirty="0">
              <a:latin typeface="+mn-lt"/>
              <a:ea typeface="+mn-ea"/>
              <a:sym typeface="宋体" panose="02010600030101010101" pitchFamily="2" charset="-122"/>
            </a:endParaRPr>
          </a:p>
          <a:p>
            <a:pPr marR="0" lvl="1"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en-US" altLang="zh-CN" sz="1600" dirty="0">
                <a:solidFill>
                  <a:schemeClr val="tx1"/>
                </a:solidFill>
                <a:sym typeface="宋体" panose="02010600030101010101" pitchFamily="2" charset="-122"/>
              </a:rPr>
              <a:t>中断控制器允许用</a:t>
            </a:r>
            <a:r>
              <a:rPr lang="en-US" altLang="zh-CN" sz="1600" b="1" dirty="0">
                <a:solidFill>
                  <a:srgbClr val="FF0000"/>
                </a:solidFill>
                <a:sym typeface="宋体" panose="02010600030101010101" pitchFamily="2" charset="-122"/>
              </a:rPr>
              <a:t>边沿</a:t>
            </a:r>
            <a:r>
              <a:rPr lang="en-US" altLang="zh-CN" sz="1600" dirty="0">
                <a:solidFill>
                  <a:schemeClr val="tx1"/>
                </a:solidFill>
                <a:sym typeface="宋体" panose="02010600030101010101" pitchFamily="2" charset="-122"/>
              </a:rPr>
              <a:t>或</a:t>
            </a:r>
            <a:r>
              <a:rPr lang="en-US" altLang="zh-CN" sz="1600" b="1" dirty="0">
                <a:solidFill>
                  <a:srgbClr val="FF0000"/>
                </a:solidFill>
                <a:sym typeface="宋体" panose="02010600030101010101" pitchFamily="2" charset="-122"/>
              </a:rPr>
              <a:t>电平</a:t>
            </a:r>
            <a:r>
              <a:rPr lang="en-US" altLang="zh-CN" sz="1600" dirty="0">
                <a:solidFill>
                  <a:schemeClr val="tx1"/>
                </a:solidFill>
                <a:sym typeface="宋体" panose="02010600030101010101" pitchFamily="2" charset="-122"/>
              </a:rPr>
              <a:t>信号申请中断，即边沿触发和电平触发两种方式。</a:t>
            </a:r>
            <a:endParaRPr lang="zh-CN" altLang="zh-CN" sz="1660" dirty="0">
              <a:latin typeface="+mn-lt"/>
              <a:ea typeface="+mn-ea"/>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zh-CN" sz="1800" b="1" dirty="0">
                <a:latin typeface="+mn-lt"/>
                <a:ea typeface="+mn-ea"/>
                <a:sym typeface="+mn-ea"/>
              </a:rPr>
              <a:t>中断排队方式：</a:t>
            </a:r>
            <a:r>
              <a:rPr lang="en-US" altLang="zh-CN" sz="1800" dirty="0">
                <a:sym typeface="+mn-ea"/>
              </a:rPr>
              <a:t>当系统有多个中断源时，就可能出现同时有几个中断源都申请中断，而处理器在一个时刻只能响应并处理一个中断请求</a:t>
            </a:r>
            <a:r>
              <a:rPr lang="zh-CN" altLang="en-US" sz="1800" dirty="0">
                <a:sym typeface="+mn-ea"/>
              </a:rPr>
              <a:t>；</a:t>
            </a:r>
            <a:r>
              <a:rPr lang="en-US" altLang="zh-CN" sz="1800" dirty="0">
                <a:sym typeface="+mn-ea"/>
              </a:rPr>
              <a:t>为此，要进行中断排队</a:t>
            </a:r>
            <a:r>
              <a:rPr lang="en-US" altLang="zh-CN" sz="1800" dirty="0">
                <a:latin typeface="+mn-lt"/>
                <a:ea typeface="+mn-ea"/>
                <a:sym typeface="+mn-ea"/>
              </a:rPr>
              <a:t>。</a:t>
            </a:r>
            <a:endParaRPr lang="zh-CN" altLang="zh-CN" sz="1800" dirty="0">
              <a:latin typeface="+mn-lt"/>
              <a:ea typeface="+mn-ea"/>
              <a:sym typeface="+mn-ea"/>
            </a:endParaRPr>
          </a:p>
          <a:p>
            <a:pPr marR="0" lvl="1" algn="l" defTabSz="914400" rtl="0" eaLnBrk="1" fontAlgn="base" latinLnBrk="0" hangingPunct="1">
              <a:lnSpc>
                <a:spcPct val="150000"/>
              </a:lnSpc>
              <a:spcBef>
                <a:spcPct val="20000"/>
              </a:spcBef>
              <a:buClrTx/>
              <a:buSzTx/>
              <a:buFont typeface="Arial" panose="020B0604020202020204" pitchFamily="34" charset="0"/>
              <a:buChar char="•"/>
            </a:pPr>
            <a:r>
              <a:rPr lang="zh-CN" altLang="zh-CN" sz="1600" b="1" dirty="0">
                <a:solidFill>
                  <a:schemeClr val="tx1"/>
                </a:solidFill>
                <a:latin typeface="+mn-lt"/>
                <a:ea typeface="+mn-ea"/>
                <a:sym typeface="+mn-ea"/>
              </a:rPr>
              <a:t>按优先级排队：</a:t>
            </a:r>
            <a:r>
              <a:rPr lang="en-US" altLang="zh-CN" sz="1600" dirty="0">
                <a:solidFill>
                  <a:schemeClr val="tx1"/>
                </a:solidFill>
                <a:latin typeface="+mn-lt"/>
                <a:ea typeface="+mn-ea"/>
                <a:sym typeface="宋体" panose="02010600030101010101" pitchFamily="2" charset="-122"/>
              </a:rPr>
              <a:t>根据任务的轻重缓急，给每个中断源指定CPU响应的优先级，任务紧急的先响应，可以暂缓的后响应</a:t>
            </a:r>
            <a:r>
              <a:rPr lang="zh-CN" altLang="en-US" sz="1600" dirty="0">
                <a:solidFill>
                  <a:schemeClr val="tx1"/>
                </a:solidFill>
                <a:latin typeface="+mn-lt"/>
                <a:ea typeface="+mn-ea"/>
                <a:sym typeface="宋体" panose="02010600030101010101" pitchFamily="2" charset="-122"/>
              </a:rPr>
              <a:t>。</a:t>
            </a:r>
            <a:endParaRPr lang="en-US" altLang="zh-CN" sz="1600" dirty="0">
              <a:solidFill>
                <a:schemeClr val="tx1"/>
              </a:solidFill>
              <a:sym typeface="+mn-ea"/>
            </a:endParaRPr>
          </a:p>
          <a:p>
            <a:pPr marR="0" lvl="2" algn="l" defTabSz="914400" rtl="0" eaLnBrk="1" fontAlgn="base" latinLnBrk="0" hangingPunct="1">
              <a:lnSpc>
                <a:spcPct val="150000"/>
              </a:lnSpc>
              <a:spcBef>
                <a:spcPct val="20000"/>
              </a:spcBef>
              <a:buClrTx/>
              <a:buSzTx/>
              <a:buFont typeface="Wingdings" panose="05000000000000000000" charset="0"/>
              <a:buChar char="ü"/>
            </a:pPr>
            <a:r>
              <a:rPr lang="en-US" altLang="zh-CN" sz="1400" dirty="0">
                <a:solidFill>
                  <a:schemeClr val="tx1"/>
                </a:solidFill>
                <a:sym typeface="+mn-ea"/>
              </a:rPr>
              <a:t>处理器按“</a:t>
            </a:r>
            <a:r>
              <a:rPr lang="en-US" altLang="zh-CN" sz="1400" b="1" dirty="0">
                <a:solidFill>
                  <a:srgbClr val="FF0000"/>
                </a:solidFill>
                <a:sym typeface="+mn-ea"/>
              </a:rPr>
              <a:t>优先级高的先服务</a:t>
            </a:r>
            <a:r>
              <a:rPr lang="en-US" altLang="zh-CN" sz="1400" dirty="0">
                <a:solidFill>
                  <a:schemeClr val="tx1"/>
                </a:solidFill>
                <a:sym typeface="+mn-ea"/>
              </a:rPr>
              <a:t>”的原则提供服务。</a:t>
            </a:r>
            <a:endParaRPr lang="zh-CN" altLang="en-US" sz="1400" dirty="0">
              <a:solidFill>
                <a:schemeClr val="tx1"/>
              </a:solidFill>
              <a:sym typeface="+mn-ea"/>
            </a:endParaRPr>
          </a:p>
          <a:p>
            <a:pPr marR="0" lvl="2" algn="l" defTabSz="914400" rtl="0" eaLnBrk="1" fontAlgn="base" latinLnBrk="0" hangingPunct="1">
              <a:lnSpc>
                <a:spcPct val="150000"/>
              </a:lnSpc>
              <a:spcBef>
                <a:spcPct val="20000"/>
              </a:spcBef>
              <a:buClrTx/>
              <a:buSzTx/>
              <a:buFont typeface="Wingdings" panose="05000000000000000000" charset="0"/>
              <a:buChar char="ü"/>
            </a:pPr>
            <a:r>
              <a:rPr lang="zh-CN" altLang="en-US" sz="1400" dirty="0">
                <a:solidFill>
                  <a:schemeClr val="tx1"/>
                </a:solidFill>
                <a:sym typeface="+mn-ea"/>
              </a:rPr>
              <a:t>通常</a:t>
            </a:r>
            <a:r>
              <a:rPr lang="en-US" altLang="zh-CN" sz="1400" dirty="0">
                <a:solidFill>
                  <a:schemeClr val="tx1"/>
                </a:solidFill>
                <a:sym typeface="+mn-ea"/>
              </a:rPr>
              <a:t>中断优先级从高到低的顺序是：内部中断 → 不可屏蔽中断 → 可屏蔽中断。</a:t>
            </a:r>
            <a:endParaRPr lang="en-US" altLang="zh-CN" sz="1465" dirty="0">
              <a:solidFill>
                <a:schemeClr val="tx1"/>
              </a:solidFill>
              <a:sym typeface="+mn-ea"/>
            </a:endParaRPr>
          </a:p>
          <a:p>
            <a:pPr marR="0" lvl="1" algn="l" defTabSz="914400" rtl="0" eaLnBrk="1" fontAlgn="base" latinLnBrk="0" hangingPunct="1">
              <a:lnSpc>
                <a:spcPct val="150000"/>
              </a:lnSpc>
              <a:spcBef>
                <a:spcPct val="20000"/>
              </a:spcBef>
              <a:buClrTx/>
              <a:buSzTx/>
              <a:buFont typeface="Arial" panose="020B0604020202020204" pitchFamily="34" charset="0"/>
              <a:buChar char="•"/>
            </a:pPr>
            <a:r>
              <a:rPr lang="zh-CN" altLang="zh-CN" sz="1600" b="1" dirty="0">
                <a:solidFill>
                  <a:schemeClr val="tx1"/>
                </a:solidFill>
                <a:latin typeface="+mn-lt"/>
                <a:ea typeface="+mn-ea"/>
                <a:sym typeface="+mn-ea"/>
              </a:rPr>
              <a:t>循环轮流排队：</a:t>
            </a:r>
            <a:r>
              <a:rPr lang="en-US" altLang="zh-CN" sz="1600" dirty="0">
                <a:solidFill>
                  <a:schemeClr val="tx1"/>
                </a:solidFill>
                <a:latin typeface="+mn-lt"/>
                <a:ea typeface="+mn-ea"/>
                <a:sym typeface="宋体" panose="02010600030101010101" pitchFamily="2" charset="-122"/>
              </a:rPr>
              <a:t>不分级别高低，CPU轮流响应各个中断源的中断请求。</a:t>
            </a:r>
            <a:endParaRPr lang="en-US" altLang="zh-CN" sz="1600" dirty="0">
              <a:solidFill>
                <a:schemeClr val="tx1"/>
              </a:solidFill>
              <a:sym typeface="+mn-ea"/>
            </a:endParaRPr>
          </a:p>
          <a:p>
            <a:pPr marR="0" lvl="1" algn="l" defTabSz="914400" rtl="0" eaLnBrk="1" fontAlgn="base" latinLnBrk="0" hangingPunct="1">
              <a:lnSpc>
                <a:spcPct val="150000"/>
              </a:lnSpc>
              <a:spcBef>
                <a:spcPct val="20000"/>
              </a:spcBef>
              <a:buClrTx/>
              <a:buSzTx/>
              <a:buFont typeface="Arial" panose="020B0604020202020204" pitchFamily="34" charset="0"/>
              <a:buChar char="•"/>
            </a:pPr>
            <a:endParaRPr kumimoji="0" lang="zh-CN" altLang="en-US" sz="1800"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altLang="en-US">
                <a:sym typeface="+mn-ea"/>
              </a:rPr>
              <a:t>7.2.3 中断控制</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zh-CN" sz="1800" dirty="0">
                <a:solidFill>
                  <a:schemeClr val="tx1"/>
                </a:solidFill>
                <a:cs typeface="微软雅黑" panose="020B0503020204020204" charset="-122"/>
                <a:sym typeface="+mn-ea"/>
              </a:rPr>
              <a:t>中断嵌套</a:t>
            </a:r>
            <a:endParaRPr lang="zh-CN" altLang="zh-CN" sz="1800" dirty="0">
              <a:solidFill>
                <a:schemeClr val="tx1"/>
              </a:solidFill>
              <a:cs typeface="微软雅黑" panose="020B0503020204020204" charset="-122"/>
              <a:sym typeface="+mn-ea"/>
            </a:endParaRPr>
          </a:p>
          <a:p>
            <a:pPr marL="742950" marR="0" lvl="1" indent="-285750" algn="l" defTabSz="914400" rtl="0" eaLnBrk="1" fontAlgn="base" latinLnBrk="0" hangingPunct="1">
              <a:lnSpc>
                <a:spcPct val="150000"/>
              </a:lnSpc>
              <a:spcBef>
                <a:spcPct val="20000"/>
              </a:spcBef>
              <a:spcAft>
                <a:spcPct val="0"/>
              </a:spcAft>
              <a:buClrTx/>
              <a:buSzPct val="80000"/>
              <a:buFont typeface="Arial" panose="020B0604020202020204" pitchFamily="34" charset="0"/>
              <a:buChar char="•"/>
            </a:pPr>
            <a:r>
              <a:rPr lang="en-US" altLang="zh-CN" sz="1600" dirty="0">
                <a:solidFill>
                  <a:schemeClr val="tx1"/>
                </a:solidFill>
                <a:cs typeface="微软雅黑" panose="020B0503020204020204" charset="-122"/>
                <a:sym typeface="+mn-ea"/>
              </a:rPr>
              <a:t>在实际应用中，当CPU正在处理某个中断源，即正在执行中断服务程序时，会出现优先级更高的中断源申请中断。</a:t>
            </a:r>
            <a:endParaRPr lang="en-US" altLang="zh-CN" sz="1600" dirty="0">
              <a:solidFill>
                <a:schemeClr val="tx1"/>
              </a:solidFill>
              <a:cs typeface="微软雅黑" panose="020B0503020204020204" charset="-122"/>
              <a:sym typeface="+mn-ea"/>
            </a:endParaRPr>
          </a:p>
          <a:p>
            <a:pPr marL="742950" marR="0" lvl="1" indent="-285750" algn="l" defTabSz="914400" rtl="0" eaLnBrk="1" fontAlgn="base" latinLnBrk="0" hangingPunct="1">
              <a:lnSpc>
                <a:spcPct val="150000"/>
              </a:lnSpc>
              <a:spcBef>
                <a:spcPct val="20000"/>
              </a:spcBef>
              <a:spcAft>
                <a:spcPct val="0"/>
              </a:spcAft>
              <a:buClrTx/>
              <a:buSzPct val="80000"/>
              <a:buFont typeface="Arial" panose="020B0604020202020204" pitchFamily="34" charset="0"/>
              <a:buChar char="•"/>
            </a:pPr>
            <a:r>
              <a:rPr lang="en-US" altLang="zh-CN" sz="1600" dirty="0">
                <a:solidFill>
                  <a:schemeClr val="tx1"/>
                </a:solidFill>
                <a:cs typeface="微软雅黑" panose="020B0503020204020204" charset="-122"/>
                <a:sym typeface="+mn-ea"/>
              </a:rPr>
              <a:t>为了使更紧急的、级别更高的中断源及时得到服务，需要暂时打断（挂起）当前正在执行的级别较低的中断服务程序，去处理级别更高的中断源，待处理完以后，再返回到被打断了的中断服务程序继续执行。</a:t>
            </a:r>
            <a:endParaRPr kumimoji="0" lang="en-US" altLang="zh-CN" sz="1600" b="0" i="0" u="none" strike="noStrike" kern="1200" cap="none" spc="0" normalizeH="0" baseline="0" noProof="1" dirty="0">
              <a:solidFill>
                <a:schemeClr val="tx1"/>
              </a:solidFill>
              <a:cs typeface="微软雅黑" panose="020B0503020204020204" charset="-122"/>
              <a:sym typeface="+mn-ea"/>
            </a:endParaRPr>
          </a:p>
          <a:p>
            <a:pPr marL="742950" marR="0" lvl="1" indent="-285750" algn="l" defTabSz="914400" rtl="0" eaLnBrk="1" fontAlgn="base" latinLnBrk="0" hangingPunct="1">
              <a:lnSpc>
                <a:spcPct val="150000"/>
              </a:lnSpc>
              <a:spcBef>
                <a:spcPct val="20000"/>
              </a:spcBef>
              <a:spcAft>
                <a:spcPct val="0"/>
              </a:spcAft>
              <a:buClrTx/>
              <a:buSzPct val="80000"/>
              <a:buFont typeface="Arial" panose="020B0604020202020204" pitchFamily="34" charset="0"/>
              <a:buChar char="•"/>
            </a:pPr>
            <a:r>
              <a:rPr lang="en-US" altLang="zh-CN" sz="1600" dirty="0">
                <a:solidFill>
                  <a:schemeClr val="tx1"/>
                </a:solidFill>
                <a:cs typeface="微软雅黑" panose="020B0503020204020204" charset="-122"/>
                <a:sym typeface="+mn-ea"/>
              </a:rPr>
              <a:t>级别相同或级别低的中断源不能打断级别高的中断服务。</a:t>
            </a:r>
            <a:endParaRPr kumimoji="0" lang="en-US" altLang="zh-CN" sz="1600" b="0" i="0" u="none" strike="noStrike" kern="1200" cap="none" spc="0" normalizeH="0" baseline="0" noProof="1" dirty="0">
              <a:solidFill>
                <a:schemeClr val="tx1"/>
              </a:solidFill>
              <a:cs typeface="微软雅黑" panose="020B0503020204020204" charset="-122"/>
              <a:sym typeface="+mn-ea"/>
            </a:endParaRPr>
          </a:p>
          <a:p>
            <a:pPr marL="742950" marR="0" lvl="1" indent="-285750" algn="l" defTabSz="914400" rtl="0" eaLnBrk="1" fontAlgn="base" latinLnBrk="0" hangingPunct="1">
              <a:lnSpc>
                <a:spcPct val="150000"/>
              </a:lnSpc>
              <a:spcBef>
                <a:spcPct val="20000"/>
              </a:spcBef>
              <a:spcAft>
                <a:spcPct val="0"/>
              </a:spcAft>
              <a:buClrTx/>
              <a:buSzPct val="80000"/>
              <a:buFont typeface="Arial" panose="020B0604020202020204" pitchFamily="34" charset="0"/>
              <a:buChar char="•"/>
            </a:pPr>
            <a:r>
              <a:rPr lang="zh-CN" altLang="zh-CN" sz="1600" dirty="0">
                <a:solidFill>
                  <a:schemeClr val="tx1"/>
                </a:solidFill>
                <a:cs typeface="微软雅黑" panose="020B0503020204020204" charset="-122"/>
                <a:sym typeface="+mn-ea"/>
              </a:rPr>
              <a:t>可屏蔽中断</a:t>
            </a:r>
            <a:r>
              <a:rPr lang="en-US" altLang="zh-CN" sz="1600" dirty="0">
                <a:solidFill>
                  <a:schemeClr val="tx1"/>
                </a:solidFill>
                <a:cs typeface="微软雅黑" panose="020B0503020204020204" charset="-122"/>
                <a:sym typeface="+mn-ea"/>
              </a:rPr>
              <a:t>可以进行中断嵌套</a:t>
            </a:r>
            <a:r>
              <a:rPr lang="zh-CN" altLang="en-US" sz="1600" dirty="0">
                <a:solidFill>
                  <a:schemeClr val="tx1"/>
                </a:solidFill>
                <a:cs typeface="微软雅黑" panose="020B0503020204020204" charset="-122"/>
                <a:sym typeface="+mn-ea"/>
              </a:rPr>
              <a:t>；不可屏蔽</a:t>
            </a:r>
            <a:r>
              <a:rPr lang="en-US" altLang="zh-CN" sz="1600" dirty="0">
                <a:solidFill>
                  <a:schemeClr val="tx1"/>
                </a:solidFill>
                <a:cs typeface="微软雅黑" panose="020B0503020204020204" charset="-122"/>
                <a:sym typeface="+mn-ea"/>
              </a:rPr>
              <a:t>NMI不可以进行中断嵌套</a:t>
            </a:r>
            <a:r>
              <a:rPr lang="zh-CN" altLang="en-US" sz="1600" noProof="0" dirty="0" smtClean="0">
                <a:ln>
                  <a:noFill/>
                </a:ln>
                <a:solidFill>
                  <a:schemeClr val="tx1"/>
                </a:solidFill>
                <a:uLnTx/>
                <a:uFillTx/>
                <a:cs typeface="微软雅黑" panose="020B0503020204020204" charset="-122"/>
                <a:sym typeface="+mn-ea"/>
              </a:rPr>
              <a:t>。</a:t>
            </a:r>
            <a:endParaRPr lang="zh-CN" altLang="en-US" sz="1600" noProof="0" dirty="0" smtClean="0">
              <a:ln>
                <a:noFill/>
              </a:ln>
              <a:solidFill>
                <a:schemeClr val="tx1"/>
              </a:solidFill>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lang="zh-CN" altLang="en-US" sz="1800" noProof="0" dirty="0" smtClean="0">
              <a:ln>
                <a:noFill/>
              </a:ln>
              <a:solidFill>
                <a:schemeClr val="tx1"/>
              </a:solidFill>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cs typeface="微软雅黑" panose="020B0503020204020204" charset="-122"/>
            </a:endParaRPr>
          </a:p>
          <a:p>
            <a:pPr marL="361950" marR="0" lvl="2" indent="-351155" algn="l" defTabSz="914400" rtl="0" eaLnBrk="1" fontAlgn="base" latinLnBrk="0" hangingPunct="1">
              <a:lnSpc>
                <a:spcPct val="150000"/>
              </a:lnSpc>
              <a:spcBef>
                <a:spcPct val="20000"/>
              </a:spcBef>
              <a:spcAft>
                <a:spcPct val="0"/>
              </a:spcAft>
              <a:buClr>
                <a:srgbClr val="CC9900"/>
              </a:buClr>
              <a:buSzPct val="65000"/>
              <a:buFont typeface="Wingdings" panose="05000000000000000000" pitchFamily="2" charset="2"/>
              <a:buNone/>
              <a:defRPr/>
            </a:pPr>
            <a:endParaRPr kumimoji="0" lang="zh-CN" altLang="en-US" sz="1800" b="0" i="0" u="none" strike="noStrike" kern="1200" cap="none" spc="0" normalizeH="0" baseline="0" noProof="1" dirty="0">
              <a:solidFill>
                <a:schemeClr val="tx1"/>
              </a:solidFill>
              <a:cs typeface="微软雅黑" panose="020B0503020204020204" charset="-122"/>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PP_MARK_KEY" val="f86d3e7a-98b1-4f34-a18d-bac430c9dc68"/>
  <p:tag name="COMMONDATA" val="eyJoZGlkIjoiMzEwNTM5NzYwMDRjMzkwZTVkZjY2ODkwMGIxNGU0OTU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 name="KSO_WM_UNIT_PLACING_PICTURE_USER_VIEWPORT" val="{&quot;height&quot;:4940,&quot;width&quot;:1801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模版</Template>
  <TotalTime>0</TotalTime>
  <Words>11264</Words>
  <Application>WPS 演示</Application>
  <PresentationFormat>全屏显示(4:3)</PresentationFormat>
  <Paragraphs>594</Paragraphs>
  <Slides>62</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5</vt:i4>
      </vt:variant>
      <vt:variant>
        <vt:lpstr>幻灯片标题</vt:lpstr>
      </vt:variant>
      <vt:variant>
        <vt:i4>62</vt:i4>
      </vt:variant>
    </vt:vector>
  </HeadingPairs>
  <TitlesOfParts>
    <vt:vector size="77" baseType="lpstr">
      <vt:lpstr>Arial</vt:lpstr>
      <vt:lpstr>宋体</vt:lpstr>
      <vt:lpstr>Wingdings</vt:lpstr>
      <vt:lpstr>Calibri</vt:lpstr>
      <vt:lpstr>微软雅黑</vt:lpstr>
      <vt:lpstr>Segoe UI</vt:lpstr>
      <vt:lpstr>Wingdings</vt:lpstr>
      <vt:lpstr>Arial Unicode MS</vt:lpstr>
      <vt:lpstr>Times New Roman</vt:lpstr>
      <vt:lpstr>Office 主题​​</vt:lpstr>
      <vt:lpstr>PBrush</vt:lpstr>
      <vt:lpstr>Visio.Drawing.15</vt:lpstr>
      <vt:lpstr>Visio.Drawing.11</vt:lpstr>
      <vt:lpstr>Paint.Picture</vt:lpstr>
      <vt:lpstr>Paint.Picture</vt:lpstr>
      <vt:lpstr>PowerPoint 演示文稿</vt:lpstr>
      <vt:lpstr>第7章 中断技术</vt:lpstr>
      <vt:lpstr>7.1 中断</vt:lpstr>
      <vt:lpstr>7.1 中断</vt:lpstr>
      <vt:lpstr>7.2 中断系统的基本功能</vt:lpstr>
      <vt:lpstr>7.2.1 中断请求信号保持与清除</vt:lpstr>
      <vt:lpstr>7.2.2 中断源识别</vt:lpstr>
      <vt:lpstr>7.2.3 中断控制</vt:lpstr>
      <vt:lpstr>7.2.3 中断控制</vt:lpstr>
      <vt:lpstr>7.2.3 中断控制</vt:lpstr>
      <vt:lpstr>7.2.4 中断优先级</vt:lpstr>
      <vt:lpstr>7.2.5 中断处理</vt:lpstr>
      <vt:lpstr>7.2.5 中断处理</vt:lpstr>
      <vt:lpstr>7.2.5 中断处理</vt:lpstr>
      <vt:lpstr>7.2.5 中断处理</vt:lpstr>
      <vt:lpstr>7.3 RISC-V中断机制</vt:lpstr>
      <vt:lpstr>7.3 RISC-V中断机制</vt:lpstr>
      <vt:lpstr>7.3.1 RISC-V特权模式</vt:lpstr>
      <vt:lpstr>7.3.1 RISC-V特权模式</vt:lpstr>
      <vt:lpstr>7.3.1 RISC-V特权模式</vt:lpstr>
      <vt:lpstr>7.3.1 RISC-V特权模式</vt:lpstr>
      <vt:lpstr>7.3.2 机器模式下的异常处理</vt:lpstr>
      <vt:lpstr>7.3.2 机器模式下的异常处理</vt:lpstr>
      <vt:lpstr>7.3.2 机器模式下的异常处理</vt:lpstr>
      <vt:lpstr>7.3.2 机器模式下的异常处理</vt:lpstr>
      <vt:lpstr>7.3.2 机器模式下的异常处理</vt:lpstr>
      <vt:lpstr>7.3.2 机器模式下的异常处理</vt:lpstr>
      <vt:lpstr>7.3.2 机器模式下的异常处理</vt:lpstr>
      <vt:lpstr>7.3.2 机器模式下的异常处理</vt:lpstr>
      <vt:lpstr>7.3.3 监管模式下的异常处理</vt:lpstr>
      <vt:lpstr>7.3.3 监管模式下的异常处理</vt:lpstr>
      <vt:lpstr>7.3.3 监管模式下的异常处理</vt:lpstr>
      <vt:lpstr>7.3.3 监管模式下的异常处理</vt:lpstr>
      <vt:lpstr>7.3.4 中断处理机制的实现</vt:lpstr>
      <vt:lpstr>7.3.4 中断处理机制的实现</vt:lpstr>
      <vt:lpstr>7.3.4 中断处理机制的实现</vt:lpstr>
      <vt:lpstr>7.3.4 中断处理机制的实现</vt:lpstr>
      <vt:lpstr>7.3.4 中断处理机制的实现</vt:lpstr>
      <vt:lpstr>7.3.4 中断处理机制的实现</vt:lpstr>
      <vt:lpstr>7.3.4 中断处理机制的实现</vt:lpstr>
      <vt:lpstr>7.3.4 中断处理机制的实现</vt:lpstr>
      <vt:lpstr>7.3.4 中断处理机制的实现</vt:lpstr>
      <vt:lpstr>7.3.4 中断处理机制的实现</vt:lpstr>
      <vt:lpstr>7.3.4 中断处理机制的实现</vt:lpstr>
      <vt:lpstr>7.3.2 机器模式下的异常处理</vt:lpstr>
      <vt:lpstr>7.4 RVfpga_SoC中断系统</vt:lpstr>
      <vt:lpstr>7.4 RVfpga_SoC中断系统</vt:lpstr>
      <vt:lpstr>7.4.1 SweRV EH1中断控制器PIC</vt:lpstr>
      <vt:lpstr>7.4.1 SweRV EH1中断控制器PIC</vt:lpstr>
      <vt:lpstr>7.4.1 SweRV EH1中断控制器PIC</vt:lpstr>
      <vt:lpstr>7.4.1 SweRV EH1中断控制器PIC</vt:lpstr>
      <vt:lpstr>7.4.1 SweRV EH1中断控制器PIC</vt:lpstr>
      <vt:lpstr>7.4.1 SweRV EH1中断控制器PIC</vt:lpstr>
      <vt:lpstr>7.4.1 SweRV EH1中断控制器PIC</vt:lpstr>
      <vt:lpstr>7.4.1 SweRV EH1中断控制器PIC</vt:lpstr>
      <vt:lpstr>7.4.1 SweRV EH1中断控制器PIC</vt:lpstr>
      <vt:lpstr>7.4 RVfpga_SoC中断系统</vt:lpstr>
      <vt:lpstr>7.4 RVfpga_SoC中断系统</vt:lpstr>
      <vt:lpstr>7.4 RVfpga_SoC中断系统</vt:lpstr>
      <vt:lpstr>7.4 RVfpga_SoC中断系统</vt:lpstr>
      <vt:lpstr>7.4.2 定时器PTC（PWM/Timer/Counter，PTC）</vt:lpstr>
      <vt:lpstr>7.4.2 定时器PTC（PWM/Timer/Counter，PTC）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总线技术</dc:title>
  <dc:creator>Administrator</dc:creator>
  <cp:lastModifiedBy>老狐狸</cp:lastModifiedBy>
  <cp:revision>172</cp:revision>
  <dcterms:created xsi:type="dcterms:W3CDTF">2013-10-22T08:00:00Z</dcterms:created>
  <dcterms:modified xsi:type="dcterms:W3CDTF">2023-08-18T09:25:03Z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2A6AD806E4F542D1AF0DA732A90A5890</vt:lpwstr>
  </property>
</Properties>
</file>