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520" r:id="rId3"/>
    <p:sldId id="256" r:id="rId5"/>
    <p:sldId id="395" r:id="rId6"/>
    <p:sldId id="571" r:id="rId7"/>
    <p:sldId id="572" r:id="rId8"/>
    <p:sldId id="578" r:id="rId9"/>
    <p:sldId id="579" r:id="rId10"/>
    <p:sldId id="580" r:id="rId11"/>
    <p:sldId id="582" r:id="rId12"/>
    <p:sldId id="583" r:id="rId13"/>
    <p:sldId id="584" r:id="rId14"/>
    <p:sldId id="585" r:id="rId15"/>
    <p:sldId id="586" r:id="rId16"/>
    <p:sldId id="581" r:id="rId17"/>
    <p:sldId id="573" r:id="rId18"/>
    <p:sldId id="574" r:id="rId19"/>
    <p:sldId id="575" r:id="rId20"/>
    <p:sldId id="587" r:id="rId21"/>
    <p:sldId id="576" r:id="rId22"/>
    <p:sldId id="577" r:id="rId23"/>
    <p:sldId id="588" r:id="rId24"/>
    <p:sldId id="589" r:id="rId25"/>
    <p:sldId id="629" r:id="rId26"/>
    <p:sldId id="630" r:id="rId27"/>
    <p:sldId id="631" r:id="rId28"/>
    <p:sldId id="632" r:id="rId29"/>
    <p:sldId id="633" r:id="rId30"/>
    <p:sldId id="634" r:id="rId31"/>
    <p:sldId id="635" r:id="rId32"/>
    <p:sldId id="590" r:id="rId33"/>
    <p:sldId id="591" r:id="rId34"/>
    <p:sldId id="636" r:id="rId35"/>
    <p:sldId id="637" r:id="rId36"/>
    <p:sldId id="638" r:id="rId37"/>
    <p:sldId id="640" r:id="rId38"/>
    <p:sldId id="641" r:id="rId39"/>
    <p:sldId id="643" r:id="rId40"/>
    <p:sldId id="644" r:id="rId41"/>
    <p:sldId id="645" r:id="rId42"/>
    <p:sldId id="646" r:id="rId43"/>
    <p:sldId id="648" r:id="rId44"/>
    <p:sldId id="649" r:id="rId45"/>
    <p:sldId id="650" r:id="rId46"/>
    <p:sldId id="647" r:id="rId47"/>
  </p:sldIdLst>
  <p:sldSz cx="9144000" cy="5143500"/>
  <p:notesSz cx="6858000" cy="9144000"/>
  <p:custDataLst>
    <p:tags r:id="rId51"/>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00" userDrawn="1">
          <p15:clr>
            <a:srgbClr val="A4A3A4"/>
          </p15:clr>
        </p15:guide>
        <p15:guide id="2" pos="29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14"/>
      </p:cViewPr>
      <p:guideLst>
        <p:guide orient="horz" pos="1500"/>
        <p:guide pos="2917"/>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39.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smtClean="0">
              <a:latin typeface="+mn-lt"/>
              <a:ea typeface="+mn-ea"/>
              <a:cs typeface="+mn-cs"/>
            </a:endParaRPr>
          </a:p>
        </p:txBody>
      </p:sp>
      <p:sp>
        <p:nvSpPr>
          <p:cNvPr id="922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9221"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9.xml"/><Relationship Id="rId2" Type="http://schemas.openxmlformats.org/officeDocument/2006/relationships/image" Target="../media/image7.png"/><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15.xml"/><Relationship Id="rId2" Type="http://schemas.openxmlformats.org/officeDocument/2006/relationships/image" Target="../media/image13.png"/><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tags" Target="../tags/tag17.xml"/><Relationship Id="rId2" Type="http://schemas.openxmlformats.org/officeDocument/2006/relationships/image" Target="../media/image15.png"/><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20.xml"/><Relationship Id="rId2" Type="http://schemas.openxmlformats.org/officeDocument/2006/relationships/image" Target="../media/image18.png"/><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tags" Target="../tags/tag22.xml"/><Relationship Id="rId2" Type="http://schemas.openxmlformats.org/officeDocument/2006/relationships/image" Target="../media/image20.png"/><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4.xml"/></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4.wmf"/><Relationship Id="rId2" Type="http://schemas.openxmlformats.org/officeDocument/2006/relationships/oleObject" Target="../embeddings/oleObject1.bin"/><Relationship Id="rId1" Type="http://schemas.openxmlformats.org/officeDocument/2006/relationships/tags" Target="../tags/tag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tags" Target="../tags/tag27.xml"/><Relationship Id="rId2" Type="http://schemas.openxmlformats.org/officeDocument/2006/relationships/image" Target="../media/image25.png"/><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tags" Target="../tags/tag29.xml"/><Relationship Id="rId2" Type="http://schemas.openxmlformats.org/officeDocument/2006/relationships/image" Target="../media/image27.png"/><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3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tags" Target="../tags/tag36.xml"/><Relationship Id="rId2" Type="http://schemas.openxmlformats.org/officeDocument/2006/relationships/image" Target="../media/image34.png"/><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tags" Target="../tags/tag38.xml"/><Relationship Id="rId2" Type="http://schemas.openxmlformats.org/officeDocument/2006/relationships/image" Target="../media/image36.png"/><Relationship Id="rId1" Type="http://schemas.openxmlformats.org/officeDocument/2006/relationships/tags" Target="../tags/tag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a:t>
            </a:r>
            <a:r>
              <a:rPr lang="en-US" altLang="zh-CN">
                <a:sym typeface="+mn-ea"/>
              </a:rPr>
              <a:t>2.2</a:t>
            </a:r>
            <a:r>
              <a:rPr lang="zh-CN" altLang="en-US">
                <a:sym typeface="+mn-ea"/>
              </a:rPr>
              <a:t> A/D转换器的转换原理</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zh-CN" sz="1800" b="1" dirty="0">
                <a:solidFill>
                  <a:schemeClr val="tx1"/>
                </a:solidFill>
                <a:cs typeface="微软雅黑" panose="020B0503020204020204" charset="-122"/>
                <a:sym typeface="+mn-ea"/>
              </a:rPr>
              <a:t>电压频率转换法</a:t>
            </a:r>
            <a:endParaRPr kumimoji="0" lang="en-US" altLang="zh-CN" sz="1800" b="1"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由计数器、控制门及一个具有恒定时间的时钟门控制信号组成。</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基本原理是Ｖ/F转换电路把输入的模拟电压转换成与模拟电压成正比的脉冲信号</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2915920" y="2499995"/>
            <a:ext cx="2993390" cy="1694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a:t>
            </a:r>
            <a:r>
              <a:rPr lang="en-US" altLang="zh-CN">
                <a:sym typeface="+mn-ea"/>
              </a:rPr>
              <a:t>3</a:t>
            </a:r>
            <a:r>
              <a:rPr lang="zh-CN" altLang="en-US">
                <a:sym typeface="+mn-ea"/>
              </a:rPr>
              <a:t> A/D转换器的外部特性</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70000"/>
              </a:lnSpc>
              <a:spcBef>
                <a:spcPct val="20000"/>
              </a:spcBef>
              <a:spcAft>
                <a:spcPct val="0"/>
              </a:spcAft>
              <a:buClrTx/>
              <a:buSzTx/>
              <a:buFont typeface="Wingdings" panose="05000000000000000000" charset="0"/>
              <a:buChar char=""/>
            </a:pPr>
            <a:r>
              <a:rPr lang="zh-CN" altLang="en-US" sz="1800" dirty="0">
                <a:cs typeface="微软雅黑" panose="020B0503020204020204" charset="-122"/>
                <a:sym typeface="+mn-ea"/>
              </a:rPr>
              <a:t>由于</a:t>
            </a:r>
            <a:r>
              <a:rPr lang="en-US" altLang="x-none" sz="1800" dirty="0">
                <a:cs typeface="微软雅黑" panose="020B0503020204020204" charset="-122"/>
                <a:sym typeface="+mn-ea"/>
              </a:rPr>
              <a:t>A/D</a:t>
            </a:r>
            <a:r>
              <a:rPr lang="zh-CN" altLang="en-US" sz="1800" dirty="0">
                <a:cs typeface="微软雅黑" panose="020B0503020204020204" charset="-122"/>
                <a:sym typeface="+mn-ea"/>
              </a:rPr>
              <a:t>转换器内部一般没有设置供用户访问的寄存器，也没有命令字。它的转换操作是由其内部硬件逻辑电路完成的，而不是它执行内部的命令完成的，因此，它不好用</a:t>
            </a:r>
            <a:r>
              <a:rPr lang="zh-CN" altLang="en-US" sz="1800" b="1" dirty="0">
                <a:solidFill>
                  <a:srgbClr val="FF0000"/>
                </a:solidFill>
                <a:cs typeface="微软雅黑" panose="020B0503020204020204" charset="-122"/>
                <a:sym typeface="+mn-ea"/>
              </a:rPr>
              <a:t>可编程特性</a:t>
            </a:r>
            <a:r>
              <a:rPr lang="zh-CN" altLang="en-US" sz="1800" dirty="0">
                <a:cs typeface="微软雅黑" panose="020B0503020204020204" charset="-122"/>
                <a:sym typeface="+mn-ea"/>
              </a:rPr>
              <a:t>的编程模型来表述。</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l" defTabSz="914400" rtl="0" eaLnBrk="1" fontAlgn="base" latinLnBrk="0" hangingPunct="1">
              <a:lnSpc>
                <a:spcPct val="170000"/>
              </a:lnSpc>
              <a:spcBef>
                <a:spcPct val="20000"/>
              </a:spcBef>
              <a:spcAft>
                <a:spcPct val="0"/>
              </a:spcAft>
              <a:buClrTx/>
              <a:buSzTx/>
              <a:buFont typeface="Wingdings" panose="05000000000000000000" charset="0"/>
              <a:buChar char=""/>
            </a:pPr>
            <a:r>
              <a:rPr lang="zh-CN" altLang="en-US" sz="1800" dirty="0">
                <a:cs typeface="微软雅黑" panose="020B0503020204020204" charset="-122"/>
                <a:sym typeface="+mn-ea"/>
              </a:rPr>
              <a:t>因此，在分析</a:t>
            </a:r>
            <a:r>
              <a:rPr lang="en-US" altLang="x-none" sz="1800" dirty="0">
                <a:cs typeface="微软雅黑" panose="020B0503020204020204" charset="-122"/>
                <a:sym typeface="+mn-ea"/>
              </a:rPr>
              <a:t>A/D</a:t>
            </a:r>
            <a:r>
              <a:rPr lang="zh-CN" altLang="en-US" sz="1800" dirty="0">
                <a:cs typeface="微软雅黑" panose="020B0503020204020204" charset="-122"/>
                <a:sym typeface="+mn-ea"/>
              </a:rPr>
              <a:t>转换器时，主要是看它的外部连接特性，其中</a:t>
            </a:r>
            <a:r>
              <a:rPr lang="zh-CN" altLang="en-US" sz="1800" b="1" dirty="0">
                <a:cs typeface="微软雅黑" panose="020B0503020204020204" charset="-122"/>
                <a:sym typeface="+mn-ea"/>
              </a:rPr>
              <a:t>转换启动信号</a:t>
            </a:r>
            <a:r>
              <a:rPr lang="zh-CN" altLang="en-US" sz="1800" dirty="0">
                <a:cs typeface="微软雅黑" panose="020B0503020204020204" charset="-122"/>
                <a:sym typeface="+mn-ea"/>
              </a:rPr>
              <a:t>是</a:t>
            </a:r>
            <a:r>
              <a:rPr lang="en-US" altLang="x-none" sz="1800" dirty="0">
                <a:cs typeface="微软雅黑" panose="020B0503020204020204" charset="-122"/>
                <a:sym typeface="+mn-ea"/>
              </a:rPr>
              <a:t>CPU</a:t>
            </a:r>
            <a:r>
              <a:rPr lang="zh-CN" altLang="en-US" sz="1800" dirty="0">
                <a:cs typeface="微软雅黑" panose="020B0503020204020204" charset="-122"/>
                <a:sym typeface="+mn-ea"/>
              </a:rPr>
              <a:t>对</a:t>
            </a:r>
            <a:r>
              <a:rPr lang="en-US" altLang="x-none" sz="1800" dirty="0">
                <a:cs typeface="微软雅黑" panose="020B0503020204020204" charset="-122"/>
                <a:sym typeface="+mn-ea"/>
              </a:rPr>
              <a:t>A/D</a:t>
            </a:r>
            <a:r>
              <a:rPr lang="zh-CN" altLang="en-US" sz="1800" dirty="0">
                <a:cs typeface="微软雅黑" panose="020B0503020204020204" charset="-122"/>
                <a:sym typeface="+mn-ea"/>
              </a:rPr>
              <a:t>转换器唯一的控制信号。</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l" defTabSz="914400" rtl="0" eaLnBrk="1" fontAlgn="base" latinLnBrk="0" hangingPunct="1">
              <a:lnSpc>
                <a:spcPct val="170000"/>
              </a:lnSpc>
              <a:spcBef>
                <a:spcPct val="20000"/>
              </a:spcBef>
              <a:spcAft>
                <a:spcPct val="0"/>
              </a:spcAft>
              <a:buClrTx/>
              <a:buSzTx/>
              <a:buFont typeface="Wingdings" panose="05000000000000000000" charset="0"/>
              <a:buChar char=""/>
            </a:pPr>
            <a:r>
              <a:rPr lang="zh-CN" altLang="en-US" sz="1800" dirty="0">
                <a:cs typeface="微软雅黑" panose="020B0503020204020204" charset="-122"/>
                <a:sym typeface="+mn-ea"/>
              </a:rPr>
              <a:t>从外部特性来看，无论是哪种</a:t>
            </a:r>
            <a:r>
              <a:rPr lang="en-US" altLang="x-none" sz="1800" dirty="0">
                <a:cs typeface="微软雅黑" panose="020B0503020204020204" charset="-122"/>
                <a:sym typeface="+mn-ea"/>
              </a:rPr>
              <a:t>ADC</a:t>
            </a:r>
            <a:r>
              <a:rPr lang="zh-CN" altLang="en-US" sz="1800" dirty="0">
                <a:cs typeface="微软雅黑" panose="020B0503020204020204" charset="-122"/>
                <a:sym typeface="+mn-ea"/>
              </a:rPr>
              <a:t>，都必不可少地设置有</a:t>
            </a:r>
            <a:r>
              <a:rPr lang="en-US" altLang="x-none" sz="1800" b="1" dirty="0">
                <a:solidFill>
                  <a:srgbClr val="FF0000"/>
                </a:solidFill>
                <a:cs typeface="微软雅黑" panose="020B0503020204020204" charset="-122"/>
                <a:sym typeface="+mn-ea"/>
              </a:rPr>
              <a:t>4</a:t>
            </a:r>
            <a:r>
              <a:rPr lang="zh-CN" altLang="en-US" sz="1800" b="1" dirty="0">
                <a:solidFill>
                  <a:srgbClr val="FF0000"/>
                </a:solidFill>
                <a:cs typeface="微软雅黑" panose="020B0503020204020204" charset="-122"/>
                <a:sym typeface="+mn-ea"/>
              </a:rPr>
              <a:t>种</a:t>
            </a:r>
            <a:r>
              <a:rPr lang="zh-CN" altLang="en-US" sz="1800" dirty="0">
                <a:cs typeface="微软雅黑" panose="020B0503020204020204" charset="-122"/>
                <a:sym typeface="+mn-ea"/>
              </a:rPr>
              <a:t>基本外部信号线；这些信号线是实现</a:t>
            </a:r>
            <a:r>
              <a:rPr lang="en-US" altLang="x-none" sz="1800" dirty="0">
                <a:cs typeface="微软雅黑" panose="020B0503020204020204" charset="-122"/>
                <a:sym typeface="+mn-ea"/>
              </a:rPr>
              <a:t>A/D</a:t>
            </a:r>
            <a:r>
              <a:rPr lang="zh-CN" altLang="en-US" sz="1800" dirty="0">
                <a:cs typeface="微软雅黑" panose="020B0503020204020204" charset="-122"/>
                <a:sym typeface="+mn-ea"/>
              </a:rPr>
              <a:t>转换操作的条件，也是设计</a:t>
            </a:r>
            <a:r>
              <a:rPr lang="en-US" altLang="x-none" sz="1800" dirty="0">
                <a:cs typeface="微软雅黑" panose="020B0503020204020204" charset="-122"/>
                <a:sym typeface="+mn-ea"/>
              </a:rPr>
              <a:t>ADC</a:t>
            </a:r>
            <a:r>
              <a:rPr lang="zh-CN" altLang="en-US" sz="1800" dirty="0">
                <a:cs typeface="微软雅黑" panose="020B0503020204020204" charset="-122"/>
                <a:sym typeface="+mn-ea"/>
              </a:rPr>
              <a:t>接口硬件电路的依据</a:t>
            </a:r>
            <a:r>
              <a:rPr kumimoji="0" lang="zh-CN" altLang="en-US" sz="1800" b="0" i="0" u="none" strike="noStrike" kern="1200" cap="none" spc="0" normalizeH="0" baseline="0" noProof="1"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a:t>
            </a:r>
            <a:r>
              <a:rPr lang="en-US" altLang="zh-CN">
                <a:sym typeface="+mn-ea"/>
              </a:rPr>
              <a:t>3</a:t>
            </a:r>
            <a:r>
              <a:rPr lang="zh-CN" altLang="en-US">
                <a:sym typeface="+mn-ea"/>
              </a:rPr>
              <a:t> A/D转换器的外部特性</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b="1" dirty="0">
                <a:solidFill>
                  <a:schemeClr val="tx1"/>
                </a:solidFill>
                <a:cs typeface="微软雅黑" panose="020B0503020204020204" charset="-122"/>
                <a:sym typeface="+mn-ea"/>
              </a:rPr>
              <a:t>基本外部信号线</a:t>
            </a:r>
            <a:endParaRPr kumimoji="0" lang="zh-CN" altLang="en-US" sz="1800" b="1"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模拟信号输入线：</a:t>
            </a:r>
            <a:r>
              <a:rPr lang="zh-CN" altLang="en-US" sz="1600" dirty="0">
                <a:solidFill>
                  <a:schemeClr val="tx1"/>
                </a:solidFill>
                <a:cs typeface="微软雅黑" panose="020B0503020204020204" charset="-122"/>
                <a:sym typeface="+mn-ea"/>
              </a:rPr>
              <a:t>来自被转换对象的模拟量输入线，有单通道输入与多通道输入之分。</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数字量输出线：</a:t>
            </a:r>
            <a:r>
              <a:rPr lang="zh-CN" altLang="en-US" sz="1600" dirty="0">
                <a:solidFill>
                  <a:schemeClr val="tx1"/>
                </a:solidFill>
                <a:cs typeface="微软雅黑" panose="020B0503020204020204" charset="-122"/>
                <a:sym typeface="+mn-ea"/>
              </a:rPr>
              <a:t>数据线的根数表示</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的分辨率。</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转换启动线：</a:t>
            </a:r>
            <a:r>
              <a:rPr lang="zh-CN" altLang="en-US" sz="1600" dirty="0">
                <a:solidFill>
                  <a:schemeClr val="tx1"/>
                </a:solidFill>
                <a:cs typeface="微软雅黑" panose="020B0503020204020204" charset="-122"/>
                <a:sym typeface="+mn-ea"/>
              </a:rPr>
              <a:t>外部控制信号，此信号一到，</a:t>
            </a:r>
            <a:r>
              <a:rPr lang="en-US" altLang="x-none" sz="1600" dirty="0">
                <a:solidFill>
                  <a:schemeClr val="tx1"/>
                </a:solidFill>
                <a:cs typeface="微软雅黑" panose="020B0503020204020204" charset="-122"/>
                <a:sym typeface="+mn-ea"/>
              </a:rPr>
              <a:t>A/D</a:t>
            </a:r>
            <a:r>
              <a:rPr lang="zh-CN" altLang="en-US" sz="1600" dirty="0">
                <a:solidFill>
                  <a:schemeClr val="tx1"/>
                </a:solidFill>
                <a:cs typeface="微软雅黑" panose="020B0503020204020204" charset="-122"/>
                <a:sym typeface="+mn-ea"/>
              </a:rPr>
              <a:t>转换才能开始；启动转换信号不到，</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不会自动开始转换；并且是发一次启动信号只能转换一次，采集一个数据。</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转换结束线：</a:t>
            </a:r>
            <a:r>
              <a:rPr lang="zh-CN" altLang="en-US" sz="1600" dirty="0">
                <a:solidFill>
                  <a:schemeClr val="tx1"/>
                </a:solidFill>
                <a:cs typeface="微软雅黑" panose="020B0503020204020204" charset="-122"/>
                <a:sym typeface="+mn-ea"/>
              </a:rPr>
              <a:t>转换完毕后由</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发出</a:t>
            </a:r>
            <a:r>
              <a:rPr lang="en-US" altLang="x-none" sz="1600" dirty="0">
                <a:solidFill>
                  <a:schemeClr val="tx1"/>
                </a:solidFill>
                <a:cs typeface="微软雅黑" panose="020B0503020204020204" charset="-122"/>
                <a:sym typeface="+mn-ea"/>
              </a:rPr>
              <a:t>A/D</a:t>
            </a:r>
            <a:r>
              <a:rPr lang="zh-CN" altLang="en-US" sz="1600" dirty="0">
                <a:solidFill>
                  <a:schemeClr val="tx1"/>
                </a:solidFill>
                <a:cs typeface="微软雅黑" panose="020B0503020204020204" charset="-122"/>
                <a:sym typeface="+mn-ea"/>
              </a:rPr>
              <a:t>转换结束信号，利用它以</a:t>
            </a:r>
            <a:r>
              <a:rPr lang="zh-CN" altLang="en-US" sz="1600" dirty="0">
                <a:solidFill>
                  <a:srgbClr val="FF0000"/>
                </a:solidFill>
                <a:cs typeface="微软雅黑" panose="020B0503020204020204" charset="-122"/>
                <a:sym typeface="+mn-ea"/>
              </a:rPr>
              <a:t>查询</a:t>
            </a:r>
            <a:r>
              <a:rPr lang="zh-CN" altLang="en-US" sz="1600" dirty="0">
                <a:solidFill>
                  <a:schemeClr val="tx1"/>
                </a:solidFill>
                <a:cs typeface="微软雅黑" panose="020B0503020204020204" charset="-122"/>
                <a:sym typeface="+mn-ea"/>
              </a:rPr>
              <a:t>或</a:t>
            </a:r>
            <a:r>
              <a:rPr lang="zh-CN" altLang="en-US" sz="1600" dirty="0">
                <a:solidFill>
                  <a:srgbClr val="FF0000"/>
                </a:solidFill>
                <a:cs typeface="微软雅黑" panose="020B0503020204020204" charset="-122"/>
                <a:sym typeface="+mn-ea"/>
              </a:rPr>
              <a:t>中断</a:t>
            </a:r>
            <a:r>
              <a:rPr lang="zh-CN" altLang="en-US" sz="1600" dirty="0">
                <a:solidFill>
                  <a:schemeClr val="tx1"/>
                </a:solidFill>
                <a:cs typeface="微软雅黑" panose="020B0503020204020204" charset="-122"/>
                <a:sym typeface="+mn-ea"/>
              </a:rPr>
              <a:t>方式向微处理器报告转换已经完成。只有转换结束信号出现时，微处理器才可以开始读取数据。</a:t>
            </a:r>
            <a:endParaRPr kumimoji="0" lang="en-US" altLang="x-none" sz="16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a:t>
            </a:r>
            <a:r>
              <a:rPr lang="en-US" altLang="zh-CN">
                <a:sym typeface="+mn-ea"/>
              </a:rPr>
              <a:t>4</a:t>
            </a:r>
            <a:r>
              <a:rPr lang="zh-CN" altLang="en-US">
                <a:sym typeface="+mn-ea"/>
              </a:rPr>
              <a:t> A/D转换器接口设计</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charset="0"/>
              <a:buChar char=""/>
            </a:pPr>
            <a:r>
              <a:rPr lang="en-US" altLang="x-none" sz="1800" b="1" dirty="0">
                <a:cs typeface="微软雅黑" panose="020B0503020204020204" charset="-122"/>
                <a:sym typeface="+mn-ea"/>
              </a:rPr>
              <a:t>A/D</a:t>
            </a:r>
            <a:r>
              <a:rPr lang="zh-CN" altLang="en-US" sz="1800" b="1" dirty="0">
                <a:cs typeface="微软雅黑" panose="020B0503020204020204" charset="-122"/>
                <a:sym typeface="+mn-ea"/>
              </a:rPr>
              <a:t>转换器接口设计的任务：</a:t>
            </a:r>
            <a:r>
              <a:rPr lang="en-US" altLang="x-none" sz="1800" dirty="0">
                <a:cs typeface="微软雅黑" panose="020B0503020204020204" charset="-122"/>
                <a:sym typeface="+mn-ea"/>
              </a:rPr>
              <a:t>ADC</a:t>
            </a:r>
            <a:r>
              <a:rPr lang="zh-CN" altLang="en-US" sz="1800" dirty="0">
                <a:cs typeface="微软雅黑" panose="020B0503020204020204" charset="-122"/>
                <a:sym typeface="+mn-ea"/>
              </a:rPr>
              <a:t>如何与</a:t>
            </a:r>
            <a:r>
              <a:rPr lang="en-US" altLang="x-none" sz="1800" dirty="0">
                <a:cs typeface="微软雅黑" panose="020B0503020204020204" charset="-122"/>
                <a:sym typeface="+mn-ea"/>
              </a:rPr>
              <a:t>CPU</a:t>
            </a:r>
            <a:r>
              <a:rPr lang="zh-CN" altLang="en-US" sz="1800" dirty="0">
                <a:cs typeface="微软雅黑" panose="020B0503020204020204" charset="-122"/>
                <a:sym typeface="+mn-ea"/>
              </a:rPr>
              <a:t>进行</a:t>
            </a:r>
            <a:r>
              <a:rPr lang="zh-CN" altLang="en-US" sz="1800" dirty="0">
                <a:solidFill>
                  <a:srgbClr val="FF0000"/>
                </a:solidFill>
                <a:cs typeface="微软雅黑" panose="020B0503020204020204" charset="-122"/>
                <a:sym typeface="+mn-ea"/>
              </a:rPr>
              <a:t>连接</a:t>
            </a:r>
            <a:r>
              <a:rPr lang="zh-CN" altLang="en-US" sz="1800" dirty="0">
                <a:cs typeface="微软雅黑" panose="020B0503020204020204" charset="-122"/>
                <a:sym typeface="+mn-ea"/>
              </a:rPr>
              <a:t>和如何与</a:t>
            </a:r>
            <a:r>
              <a:rPr lang="en-US" altLang="x-none" sz="1800" dirty="0">
                <a:cs typeface="微软雅黑" panose="020B0503020204020204" charset="-122"/>
                <a:sym typeface="+mn-ea"/>
              </a:rPr>
              <a:t>CPU</a:t>
            </a:r>
            <a:r>
              <a:rPr lang="zh-CN" altLang="en-US" sz="1800" dirty="0">
                <a:solidFill>
                  <a:srgbClr val="FF0000"/>
                </a:solidFill>
                <a:cs typeface="微软雅黑" panose="020B0503020204020204" charset="-122"/>
                <a:sym typeface="+mn-ea"/>
              </a:rPr>
              <a:t>交换数据</a:t>
            </a:r>
            <a:r>
              <a:rPr lang="zh-CN" altLang="en-US" sz="1800" dirty="0">
                <a:cs typeface="微软雅黑" panose="020B0503020204020204" charset="-122"/>
                <a:sym typeface="+mn-ea"/>
              </a:rPr>
              <a:t>，有时还要考虑对所采集的数据进行</a:t>
            </a:r>
            <a:r>
              <a:rPr lang="zh-CN" altLang="en-US" sz="1800" b="1" dirty="0">
                <a:cs typeface="微软雅黑" panose="020B0503020204020204" charset="-122"/>
                <a:sym typeface="+mn-ea"/>
              </a:rPr>
              <a:t>在线处理</a:t>
            </a:r>
            <a:r>
              <a:rPr lang="zh-CN" altLang="en-US" sz="1800" dirty="0">
                <a:cs typeface="微软雅黑" panose="020B0503020204020204" charset="-122"/>
                <a:sym typeface="+mn-ea"/>
              </a:rPr>
              <a:t>。</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charset="0"/>
              <a:buChar char=""/>
            </a:pPr>
            <a:r>
              <a:rPr lang="en-US" altLang="x-none" sz="1800" dirty="0">
                <a:solidFill>
                  <a:srgbClr val="000000"/>
                </a:solidFill>
                <a:cs typeface="微软雅黑" panose="020B0503020204020204" charset="-122"/>
                <a:sym typeface="+mn-ea"/>
              </a:rPr>
              <a:t>根据不同ADC芯片的外部特性，采用不同的连接方法</a:t>
            </a:r>
            <a:r>
              <a:rPr kumimoji="0" lang="zh-CN" altLang="en-US" sz="1800" b="0" i="0" u="none" strike="noStrike" kern="1200" cap="none" spc="0" normalizeH="0" baseline="0" noProof="1" dirty="0">
                <a:solidFill>
                  <a:schemeClr val="tx1"/>
                </a:solidFill>
                <a:cs typeface="微软雅黑" panose="020B0503020204020204" charset="-122"/>
                <a:sym typeface="+mn-ea"/>
              </a:rPr>
              <a:t>。</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800100" marR="0" lvl="1"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采集的数据用什么方式传输到内存</a:t>
            </a:r>
            <a:endParaRPr lang="en-US" altLang="x-none" sz="1600" dirty="0">
              <a:solidFill>
                <a:schemeClr val="tx1"/>
              </a:solidFill>
              <a:cs typeface="微软雅黑" panose="020B0503020204020204" charset="-122"/>
              <a:sym typeface="+mn-ea"/>
            </a:endParaRPr>
          </a:p>
          <a:p>
            <a:pPr marL="1257300" marR="0" lvl="2" indent="-34290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en-US" altLang="x-none" sz="1400" dirty="0">
                <a:solidFill>
                  <a:schemeClr val="tx1"/>
                </a:solidFill>
                <a:cs typeface="微软雅黑" panose="020B0503020204020204" charset="-122"/>
                <a:sym typeface="+mn-ea"/>
              </a:rPr>
              <a:t>数据传输速度是关系到数据采集速率的重要因素。</a:t>
            </a:r>
            <a:endParaRPr kumimoji="0" lang="en-US" altLang="x-none" sz="1400" b="0" i="0" u="none" strike="noStrike" kern="1200" cap="none" spc="0" normalizeH="0" baseline="0" noProof="1" dirty="0">
              <a:solidFill>
                <a:schemeClr val="tx1"/>
              </a:solidFill>
              <a:cs typeface="微软雅黑" panose="020B0503020204020204" charset="-122"/>
              <a:sym typeface="+mn-ea"/>
            </a:endParaRPr>
          </a:p>
          <a:p>
            <a:pPr marL="1257300" marR="0" lvl="2" indent="-34290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假定</a:t>
            </a:r>
            <a:r>
              <a:rPr lang="en-US" altLang="x-none" sz="1400" dirty="0">
                <a:solidFill>
                  <a:schemeClr val="tx1"/>
                </a:solidFill>
                <a:cs typeface="微软雅黑" panose="020B0503020204020204" charset="-122"/>
                <a:sym typeface="+mn-ea"/>
              </a:rPr>
              <a:t>ADC</a:t>
            </a:r>
            <a:r>
              <a:rPr lang="zh-CN" altLang="en-US" sz="1400" dirty="0">
                <a:solidFill>
                  <a:schemeClr val="tx1"/>
                </a:solidFill>
                <a:cs typeface="微软雅黑" panose="020B0503020204020204" charset="-122"/>
                <a:sym typeface="+mn-ea"/>
              </a:rPr>
              <a:t>的转换时间为</a:t>
            </a:r>
            <a:r>
              <a:rPr lang="en-US" altLang="x-none" sz="1400" dirty="0">
                <a:solidFill>
                  <a:schemeClr val="tx1"/>
                </a:solidFill>
                <a:cs typeface="微软雅黑" panose="020B0503020204020204" charset="-122"/>
                <a:sym typeface="+mn-ea"/>
              </a:rPr>
              <a:t>T</a:t>
            </a:r>
            <a:r>
              <a:rPr lang="zh-CN" altLang="en-US" sz="1400" dirty="0">
                <a:solidFill>
                  <a:schemeClr val="tx1"/>
                </a:solidFill>
                <a:cs typeface="微软雅黑" panose="020B0503020204020204" charset="-122"/>
                <a:sym typeface="+mn-ea"/>
              </a:rPr>
              <a:t>，每次转换后将数据存入指定的内存单元所需的时间为</a:t>
            </a:r>
            <a:r>
              <a:rPr lang="en-US" altLang="x-none" sz="1400" dirty="0">
                <a:solidFill>
                  <a:schemeClr val="tx1"/>
                </a:solidFill>
                <a:cs typeface="微软雅黑" panose="020B0503020204020204" charset="-122"/>
                <a:sym typeface="+mn-ea"/>
              </a:rPr>
              <a:t>τ</a:t>
            </a:r>
            <a:r>
              <a:rPr lang="zh-CN" altLang="en-US" sz="1400" dirty="0">
                <a:solidFill>
                  <a:schemeClr val="tx1"/>
                </a:solidFill>
                <a:cs typeface="微软雅黑" panose="020B0503020204020204" charset="-122"/>
                <a:sym typeface="+mn-ea"/>
              </a:rPr>
              <a:t>，则采集速率的上限为</a:t>
            </a:r>
            <a:r>
              <a:rPr lang="en-US" altLang="x-none" sz="1400" dirty="0">
                <a:solidFill>
                  <a:schemeClr val="tx1"/>
                </a:solidFill>
                <a:cs typeface="微软雅黑" panose="020B0503020204020204" charset="-122"/>
                <a:sym typeface="+mn-ea"/>
              </a:rPr>
              <a:t>f0=1/(T+τ)</a:t>
            </a:r>
            <a:r>
              <a:rPr lang="zh-CN" altLang="en-US" sz="1400" dirty="0">
                <a:solidFill>
                  <a:schemeClr val="tx1"/>
                </a:solidFill>
                <a:cs typeface="微软雅黑" panose="020B0503020204020204" charset="-122"/>
                <a:sym typeface="+mn-ea"/>
              </a:rPr>
              <a:t>。</a:t>
            </a:r>
            <a:endParaRPr lang="zh-CN" altLang="en-US" sz="1400" dirty="0">
              <a:solidFill>
                <a:schemeClr val="tx1"/>
              </a:solidFill>
              <a:cs typeface="微软雅黑" panose="020B0503020204020204" charset="-122"/>
              <a:sym typeface="+mn-ea"/>
            </a:endParaRPr>
          </a:p>
          <a:p>
            <a:pPr marL="1257300" marR="0" lvl="2" indent="-34290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所以，为了提高数据采集速率，一是采用高速</a:t>
            </a:r>
            <a:r>
              <a:rPr lang="en-US" altLang="x-none" sz="1400" dirty="0">
                <a:solidFill>
                  <a:schemeClr val="tx1"/>
                </a:solidFill>
                <a:cs typeface="微软雅黑" panose="020B0503020204020204" charset="-122"/>
                <a:sym typeface="+mn-ea"/>
              </a:rPr>
              <a:t>A/D</a:t>
            </a:r>
            <a:r>
              <a:rPr lang="zh-CN" altLang="en-US" sz="1400" dirty="0">
                <a:solidFill>
                  <a:schemeClr val="tx1"/>
                </a:solidFill>
                <a:cs typeface="微软雅黑" panose="020B0503020204020204" charset="-122"/>
                <a:sym typeface="+mn-ea"/>
              </a:rPr>
              <a:t>转换器，使</a:t>
            </a:r>
            <a:r>
              <a:rPr lang="en-US" altLang="x-none" sz="1400" dirty="0">
                <a:solidFill>
                  <a:schemeClr val="tx1"/>
                </a:solidFill>
                <a:cs typeface="微软雅黑" panose="020B0503020204020204" charset="-122"/>
                <a:sym typeface="+mn-ea"/>
              </a:rPr>
              <a:t>T</a:t>
            </a:r>
            <a:r>
              <a:rPr lang="zh-CN" altLang="en-US" sz="1400" dirty="0">
                <a:solidFill>
                  <a:schemeClr val="tx1"/>
                </a:solidFill>
                <a:cs typeface="微软雅黑" panose="020B0503020204020204" charset="-122"/>
                <a:sym typeface="+mn-ea"/>
              </a:rPr>
              <a:t>尽量小；</a:t>
            </a:r>
            <a:endParaRPr lang="zh-CN" altLang="en-US" sz="1400" dirty="0">
              <a:solidFill>
                <a:schemeClr val="tx1"/>
              </a:solidFill>
              <a:cs typeface="微软雅黑" panose="020B0503020204020204" charset="-122"/>
              <a:sym typeface="+mn-ea"/>
            </a:endParaRPr>
          </a:p>
          <a:p>
            <a:pPr marL="1257300" marR="0" lvl="2" indent="-342900" algn="l" defTabSz="914400" rtl="0" eaLnBrk="1" fontAlgn="base" latinLnBrk="0" hangingPunct="1">
              <a:lnSpc>
                <a:spcPct val="120000"/>
              </a:lnSpc>
              <a:spcBef>
                <a:spcPct val="20000"/>
              </a:spcBef>
              <a:spcAft>
                <a:spcPct val="0"/>
              </a:spcAft>
              <a:buClrTx/>
              <a:buSzTx/>
              <a:buFont typeface="Wingdings" panose="05000000000000000000" charset="0"/>
              <a:buChar char="ü"/>
            </a:pPr>
            <a:r>
              <a:rPr lang="zh-CN" altLang="en-US" sz="1400" dirty="0">
                <a:solidFill>
                  <a:schemeClr val="tx1"/>
                </a:solidFill>
                <a:cs typeface="微软雅黑" panose="020B0503020204020204" charset="-122"/>
                <a:sym typeface="+mn-ea"/>
              </a:rPr>
              <a:t>另外是减少数据传输过程中所花的时间</a:t>
            </a:r>
            <a:r>
              <a:rPr lang="en-US" altLang="x-none" sz="1400" dirty="0">
                <a:solidFill>
                  <a:schemeClr val="tx1"/>
                </a:solidFill>
                <a:cs typeface="微软雅黑" panose="020B0503020204020204" charset="-122"/>
                <a:sym typeface="+mn-ea"/>
              </a:rPr>
              <a:t>τ</a:t>
            </a:r>
            <a:r>
              <a:rPr lang="zh-CN" altLang="en-US" sz="1400" dirty="0">
                <a:solidFill>
                  <a:schemeClr val="tx1"/>
                </a:solidFill>
                <a:cs typeface="微软雅黑" panose="020B0503020204020204" charset="-122"/>
                <a:sym typeface="+mn-ea"/>
              </a:rPr>
              <a:t>，特别是高速或超高速数据采集系统，</a:t>
            </a:r>
            <a:r>
              <a:rPr lang="en-US" altLang="x-none" sz="1400" dirty="0">
                <a:solidFill>
                  <a:schemeClr val="tx1"/>
                </a:solidFill>
                <a:cs typeface="微软雅黑" panose="020B0503020204020204" charset="-122"/>
                <a:sym typeface="+mn-ea"/>
              </a:rPr>
              <a:t>τ</a:t>
            </a:r>
            <a:r>
              <a:rPr lang="zh-CN" altLang="en-US" sz="1400" dirty="0">
                <a:solidFill>
                  <a:schemeClr val="tx1"/>
                </a:solidFill>
                <a:cs typeface="微软雅黑" panose="020B0503020204020204" charset="-122"/>
                <a:sym typeface="+mn-ea"/>
              </a:rPr>
              <a:t>的减少显得尤为重要。</a:t>
            </a:r>
            <a:endParaRPr kumimoji="0" lang="en-US" altLang="x-none" sz="14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20000"/>
              </a:lnSpc>
              <a:spcBef>
                <a:spcPct val="20000"/>
              </a:spcBef>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ADC与内存之间交换数据，根据不同的要求，可采用查询、中断、DMA方式，以及在板RAM技术。</a:t>
            </a:r>
            <a:endParaRPr kumimoji="0" lang="en-US" altLang="x-none" sz="1600" b="0" i="0" u="none" strike="noStrike" kern="1200" cap="none" spc="0" normalizeH="0" baseline="0" noProof="1" dirty="0">
              <a:solidFill>
                <a:schemeClr val="tx1"/>
              </a:solidFill>
              <a:cs typeface="微软雅黑" panose="020B0503020204020204" charset="-122"/>
              <a:sym typeface="+mn-ea"/>
            </a:endParaRPr>
          </a:p>
          <a:p>
            <a:pPr marL="800100" marR="0" lvl="1" indent="-342900" algn="l" defTabSz="914400" rtl="0" eaLnBrk="1" fontAlgn="base" latinLnBrk="0" hangingPunct="1">
              <a:lnSpc>
                <a:spcPct val="120000"/>
              </a:lnSpc>
              <a:spcBef>
                <a:spcPct val="20000"/>
              </a:spcBef>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不同的数据交换方式使ADC接口电路的组成不同，编程的方法也不同。</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8.2.5 A/D转换器的数据在线处理</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solidFill>
                  <a:srgbClr val="000000"/>
                </a:solidFill>
                <a:cs typeface="微软雅黑" panose="020B0503020204020204" charset="-122"/>
                <a:sym typeface="+mn-ea"/>
              </a:rPr>
              <a:t>ADC接口控制程序，也就是数据采集程序，其程序的基本结构是</a:t>
            </a:r>
            <a:r>
              <a:rPr lang="en-US" altLang="x-none" sz="1800" b="1" dirty="0">
                <a:solidFill>
                  <a:srgbClr val="000000"/>
                </a:solidFill>
                <a:cs typeface="微软雅黑" panose="020B0503020204020204" charset="-122"/>
                <a:sym typeface="+mn-ea"/>
              </a:rPr>
              <a:t>循环程序</a:t>
            </a:r>
            <a:r>
              <a:rPr lang="en-US" altLang="x-none" sz="1800" dirty="0">
                <a:solidFill>
                  <a:srgbClr val="000000"/>
                </a:solidFill>
                <a:cs typeface="微软雅黑" panose="020B0503020204020204" charset="-122"/>
                <a:sym typeface="+mn-ea"/>
              </a:rPr>
              <a:t>。</a:t>
            </a:r>
            <a:endParaRPr kumimoji="0" lang="en-US" altLang="x-none" sz="1800" b="0" i="0" u="none" strike="noStrike" kern="1200" cap="none" spc="0" normalizeH="0" baseline="0" noProof="1"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rgbClr val="000000"/>
                </a:solidFill>
                <a:cs typeface="微软雅黑" panose="020B0503020204020204" charset="-122"/>
                <a:sym typeface="+mn-ea"/>
              </a:rPr>
              <a:t>因为数据采集往往要采样多个点的数据，而每一次启动，只能采集（转换）1个数据，所以，采集程序要循环执行多次，直至采样次数已到为止。</a:t>
            </a:r>
            <a:endParaRPr kumimoji="0" lang="en-US" altLang="x-none" sz="1600" b="0" i="0" u="none" strike="noStrike" kern="1200" cap="none" spc="0" normalizeH="0" baseline="0" noProof="1" dirty="0">
              <a:solidFill>
                <a:srgbClr val="000000"/>
              </a:solidFill>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solidFill>
                  <a:srgbClr val="000000"/>
                </a:solidFill>
                <a:cs typeface="微软雅黑" panose="020B0503020204020204" charset="-122"/>
                <a:sym typeface="+mn-ea"/>
              </a:rPr>
              <a:t>实际应用中，对采集到的数据一般都要进行一些处理</a:t>
            </a:r>
            <a:r>
              <a:rPr lang="zh-CN" altLang="en-US" sz="1800" dirty="0">
                <a:solidFill>
                  <a:srgbClr val="000000"/>
                </a:solidFill>
                <a:cs typeface="微软雅黑" panose="020B0503020204020204" charset="-122"/>
                <a:sym typeface="+mn-ea"/>
              </a:rPr>
              <a:t>；</a:t>
            </a:r>
            <a:r>
              <a:rPr lang="en-US" altLang="x-none" sz="1800" dirty="0">
                <a:solidFill>
                  <a:srgbClr val="000000"/>
                </a:solidFill>
                <a:cs typeface="微软雅黑" panose="020B0503020204020204" charset="-122"/>
                <a:sym typeface="+mn-ea"/>
              </a:rPr>
              <a:t>因此</a:t>
            </a:r>
            <a:r>
              <a:rPr lang="zh-CN" altLang="en-US" sz="1800" dirty="0">
                <a:solidFill>
                  <a:srgbClr val="000000"/>
                </a:solidFill>
                <a:cs typeface="微软雅黑" panose="020B0503020204020204" charset="-122"/>
                <a:sym typeface="+mn-ea"/>
              </a:rPr>
              <a:t>，往往也将其放在</a:t>
            </a:r>
            <a:r>
              <a:rPr lang="en-US" altLang="x-none" sz="1800" dirty="0">
                <a:solidFill>
                  <a:srgbClr val="000000"/>
                </a:solidFill>
                <a:cs typeface="微软雅黑" panose="020B0503020204020204" charset="-122"/>
                <a:sym typeface="+mn-ea"/>
              </a:rPr>
              <a:t>A/D转换程序之中。</a:t>
            </a:r>
            <a:endParaRPr kumimoji="0" lang="en-US" altLang="x-none" sz="1800" b="0" i="0" u="none" strike="noStrike" kern="1200" cap="none" spc="0" normalizeH="0" baseline="0" noProof="1"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b="1" dirty="0">
                <a:solidFill>
                  <a:srgbClr val="000000"/>
                </a:solidFill>
                <a:cs typeface="微软雅黑" panose="020B0503020204020204" charset="-122"/>
                <a:sym typeface="+mn-ea"/>
              </a:rPr>
              <a:t>例如</a:t>
            </a:r>
            <a:r>
              <a:rPr lang="zh-CN" altLang="en-US" sz="1600" b="1" dirty="0">
                <a:solidFill>
                  <a:srgbClr val="000000"/>
                </a:solidFill>
                <a:cs typeface="微软雅黑" panose="020B0503020204020204" charset="-122"/>
                <a:sym typeface="+mn-ea"/>
              </a:rPr>
              <a:t>：</a:t>
            </a:r>
            <a:r>
              <a:rPr lang="en-US" altLang="x-none" sz="1600" dirty="0">
                <a:solidFill>
                  <a:srgbClr val="000000"/>
                </a:solidFill>
                <a:cs typeface="微软雅黑" panose="020B0503020204020204" charset="-122"/>
                <a:sym typeface="+mn-ea"/>
              </a:rPr>
              <a:t>将采集到的数据在屏幕上显示出来，以便观察A/D转换的结果是否正确。</a:t>
            </a:r>
            <a:endParaRPr lang="en-US" altLang="x-none" sz="1600"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b="1" dirty="0">
                <a:solidFill>
                  <a:srgbClr val="000000"/>
                </a:solidFill>
                <a:cs typeface="微软雅黑" panose="020B0503020204020204" charset="-122"/>
                <a:sym typeface="+mn-ea"/>
              </a:rPr>
              <a:t>又如</a:t>
            </a:r>
            <a:r>
              <a:rPr lang="zh-CN" altLang="en-US" sz="1600" b="1" dirty="0">
                <a:solidFill>
                  <a:srgbClr val="000000"/>
                </a:solidFill>
                <a:cs typeface="微软雅黑" panose="020B0503020204020204" charset="-122"/>
                <a:sym typeface="+mn-ea"/>
              </a:rPr>
              <a:t>：</a:t>
            </a:r>
            <a:r>
              <a:rPr lang="en-US" altLang="x-none" sz="1600" dirty="0">
                <a:solidFill>
                  <a:srgbClr val="000000"/>
                </a:solidFill>
                <a:cs typeface="微软雅黑" panose="020B0503020204020204" charset="-122"/>
                <a:sym typeface="+mn-ea"/>
              </a:rPr>
              <a:t>将前端机采集的数据生成数据文件，再传输到上位机去进行加工等</a:t>
            </a:r>
            <a:r>
              <a:rPr kumimoji="0" lang="en-US" altLang="x-none" sz="1600" b="0" i="0" u="none" strike="noStrike" kern="1200" cap="none" spc="0" normalizeH="0" baseline="0" noProof="1" dirty="0">
                <a:solidFill>
                  <a:srgbClr val="000000"/>
                </a:solidFill>
                <a:cs typeface="微软雅黑" panose="020B0503020204020204" charset="-122"/>
                <a:sym typeface="+mn-ea"/>
              </a:rPr>
              <a:t>。</a:t>
            </a:r>
            <a:endParaRPr kumimoji="0" lang="en-US" altLang="x-none" sz="166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8.2.6 A/D转换器接口设计需要考虑的问题</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ADC的模拟量输入是否是多通道？</a:t>
            </a:r>
            <a:endParaRPr kumimoji="0" lang="en-US" altLang="x-none" sz="1800" b="0" i="0" u="none" strike="noStrike" kern="1200" cap="none" spc="0" normalizeH="0" baseline="0" noProof="1" dirty="0">
              <a:solidFill>
                <a:srgbClr val="000000"/>
              </a:solidFill>
              <a:cs typeface="微软雅黑" panose="020B0503020204020204" charset="-122"/>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ADC的分辨率是否大于系统数据总线宽度？</a:t>
            </a:r>
            <a:endParaRPr kumimoji="0" lang="en-US" altLang="x-none" sz="1800" b="0" i="0" u="none" strike="noStrike" kern="1200" cap="none" spc="0" normalizeH="0" baseline="0" noProof="1" dirty="0">
              <a:solidFill>
                <a:srgbClr val="000000"/>
              </a:solidFill>
              <a:cs typeface="微软雅黑" panose="020B0503020204020204" charset="-122"/>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ADC芯片内部是否有三态输出锁存器？</a:t>
            </a:r>
            <a:endParaRPr kumimoji="0" lang="en-US" altLang="x-none" sz="1800" b="0" i="0" u="none" strike="noStrike" kern="1200" cap="none" spc="0" normalizeH="0" baseline="0" noProof="1" dirty="0">
              <a:solidFill>
                <a:srgbClr val="000000"/>
              </a:solidFill>
              <a:cs typeface="微软雅黑" panose="020B0503020204020204" charset="-122"/>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ADC的启动方式是脉冲触发还是电平触发？</a:t>
            </a:r>
            <a:endParaRPr kumimoji="0" lang="en-US" altLang="x-none" sz="1800" b="0" i="0" u="none" strike="noStrike" kern="1200" cap="none" spc="0" normalizeH="0" baseline="0" noProof="1" dirty="0">
              <a:solidFill>
                <a:srgbClr val="000000"/>
              </a:solidFill>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A/D转换的数据采用哪种传输方式？</a:t>
            </a:r>
            <a:endParaRPr kumimoji="0" lang="en-US" altLang="x-none" sz="1800" b="0" i="0" u="none" strike="noStrike" kern="1200" cap="none" spc="0" normalizeH="0" baseline="0" noProof="1" dirty="0">
              <a:solidFill>
                <a:srgbClr val="000000"/>
              </a:solidFill>
              <a:cs typeface="微软雅黑" panose="020B0503020204020204" charset="-122"/>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对A/D转换的数据进行什么样的处理？</a:t>
            </a:r>
            <a:endParaRPr kumimoji="0" lang="en-US" altLang="x-none" sz="1800" b="0" i="0" u="none" strike="noStrike" kern="1200" cap="none" spc="0" normalizeH="0" baseline="0" noProof="1" dirty="0">
              <a:solidFill>
                <a:srgbClr val="000000"/>
              </a:solidFill>
              <a:cs typeface="微软雅黑" panose="020B0503020204020204" charset="-122"/>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dirty="0">
                <a:solidFill>
                  <a:srgbClr val="000000"/>
                </a:solidFill>
                <a:cs typeface="微软雅黑" panose="020B0503020204020204" charset="-122"/>
                <a:sym typeface="+mn-ea"/>
              </a:rPr>
              <a:t>ADC接口电路采用什么元器件组成？</a:t>
            </a:r>
            <a:endParaRPr kumimoji="0" lang="en-US" altLang="x-none" sz="1800" b="0" i="0" u="none" strike="noStrike" kern="1200" cap="none" spc="0" normalizeH="0" baseline="0" noProof="1" dirty="0">
              <a:solidFill>
                <a:srgbClr val="000000"/>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8.3 D/A转换器</a:t>
            </a:r>
            <a:endParaRPr lang="zh-CN" altLang="en-US"/>
          </a:p>
        </p:txBody>
      </p:sp>
      <p:sp>
        <p:nvSpPr>
          <p:cNvPr id="2" name="内容占位符 2"/>
          <p:cNvSpPr>
            <a:spLocks noGrp="1"/>
          </p:cNvSpPr>
          <p:nvPr>
            <p:custDataLst>
              <p:tags r:id="rId1"/>
            </p:custDataLst>
          </p:nvPr>
        </p:nvSpPr>
        <p:spPr>
          <a:xfrm>
            <a:off x="365867" y="707073"/>
            <a:ext cx="8531222" cy="4227768"/>
          </a:xfrm>
          <a:prstGeom prst="rect">
            <a:avLst/>
          </a:prstGeom>
          <a:noFill/>
          <a:ln>
            <a:miter/>
          </a:ln>
        </p:spPr>
        <p:txBody>
          <a:bodyPr vert="horz" wrap="square" lIns="68591" tIns="34295" rIns="68591" bIns="34295" rtlCol="0" anchor="t">
            <a:normAutofit/>
          </a:bodyPr>
          <a:lstStyle>
            <a:lvl1pPr marL="257175" indent="-257175" algn="l" defTabSz="685800" rtl="0" eaLnBrk="1" latinLnBrk="0" hangingPunct="1">
              <a:lnSpc>
                <a:spcPct val="150000"/>
              </a:lnSpc>
              <a:spcBef>
                <a:spcPts val="750"/>
              </a:spcBef>
              <a:buClr>
                <a:srgbClr val="FFC000"/>
              </a:buClr>
              <a:buFont typeface="Wingdings" panose="05000000000000000000" pitchFamily="2" charset="2"/>
              <a:buChar char="n"/>
              <a:defRPr sz="1950" kern="1200">
                <a:solidFill>
                  <a:schemeClr val="tx1"/>
                </a:solidFill>
                <a:latin typeface="微软雅黑" panose="020B0503020204020204" charset="-122"/>
                <a:ea typeface="微软雅黑" panose="020B0503020204020204" charset="-122"/>
                <a:cs typeface="+mn-cs"/>
              </a:defRPr>
            </a:lvl1pPr>
            <a:lvl2pPr marL="609600" indent="-266700" algn="l" defTabSz="685800" rtl="0" eaLnBrk="1" latinLnBrk="0" hangingPunct="1">
              <a:lnSpc>
                <a:spcPct val="150000"/>
              </a:lnSpc>
              <a:spcBef>
                <a:spcPts val="375"/>
              </a:spcBef>
              <a:buClr>
                <a:srgbClr val="FFC000"/>
              </a:buClr>
              <a:buFont typeface="Wingdings" panose="05000000000000000000" pitchFamily="2" charset="2"/>
              <a:buChar char="p"/>
              <a:defRPr sz="1800" kern="1200">
                <a:solidFill>
                  <a:srgbClr val="0E7C7F"/>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150000"/>
              </a:lnSpc>
              <a:spcBef>
                <a:spcPts val="375"/>
              </a:spcBef>
              <a:buClr>
                <a:srgbClr val="FFC000"/>
              </a:buClr>
              <a:buFont typeface="Wingdings" panose="05000000000000000000" pitchFamily="2" charset="2"/>
              <a:buChar char="u"/>
              <a:defRPr sz="165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12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12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b="1" dirty="0">
                <a:solidFill>
                  <a:schemeClr val="tx1"/>
                </a:solidFill>
                <a:cs typeface="微软雅黑" panose="020B0503020204020204" charset="-122"/>
                <a:sym typeface="+mn-ea"/>
              </a:rPr>
              <a:t>功能：</a:t>
            </a:r>
            <a:r>
              <a:rPr lang="zh-CN" altLang="en-US" sz="1800" dirty="0">
                <a:solidFill>
                  <a:schemeClr val="tx1"/>
                </a:solidFill>
                <a:cs typeface="微软雅黑" panose="020B0503020204020204" charset="-122"/>
                <a:sym typeface="+mn-ea"/>
              </a:rPr>
              <a:t>将数字信号转换为模拟信号</a:t>
            </a:r>
            <a:endParaRPr lang="zh-CN" altLang="en-US" sz="1800" dirty="0">
              <a:solidFill>
                <a:schemeClr val="tx1"/>
              </a:solidFill>
              <a:cs typeface="微软雅黑" panose="020B0503020204020204" charset="-122"/>
              <a:sym typeface="+mn-ea"/>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zh-CN" sz="1800" dirty="0">
                <a:solidFill>
                  <a:schemeClr val="tx1"/>
                </a:solidFill>
                <a:cs typeface="微软雅黑" panose="020B0503020204020204" charset="-122"/>
                <a:sym typeface="+mn-ea"/>
              </a:rPr>
              <a:t>DAC</a:t>
            </a:r>
            <a:r>
              <a:rPr lang="zh-CN" altLang="en-US" sz="1800" dirty="0">
                <a:solidFill>
                  <a:schemeClr val="tx1"/>
                </a:solidFill>
                <a:cs typeface="微软雅黑" panose="020B0503020204020204" charset="-122"/>
                <a:sym typeface="+mn-ea"/>
              </a:rPr>
              <a:t>分类</a:t>
            </a:r>
            <a:endParaRPr kumimoji="0" lang="zh-CN" altLang="en-US" sz="18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按分辨率分为：</a:t>
            </a: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8</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12</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16</a:t>
            </a:r>
            <a:r>
              <a:rPr lang="zh-CN" altLang="en-US" sz="1600" dirty="0">
                <a:solidFill>
                  <a:schemeClr val="tx1"/>
                </a:solidFill>
                <a:cs typeface="微软雅黑" panose="020B0503020204020204" charset="-122"/>
                <a:sym typeface="+mn-ea"/>
              </a:rPr>
              <a:t>位等； </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按照转换速度可分为：</a:t>
            </a:r>
            <a:r>
              <a:rPr lang="zh-CN" altLang="en-US" sz="1600" dirty="0">
                <a:solidFill>
                  <a:schemeClr val="tx1"/>
                </a:solidFill>
                <a:cs typeface="微软雅黑" panose="020B0503020204020204" charset="-122"/>
                <a:sym typeface="+mn-ea"/>
              </a:rPr>
              <a:t>超高速、高速、中速及低速等； </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按转换原理可分为：</a:t>
            </a:r>
            <a:r>
              <a:rPr lang="zh-CN" altLang="en-US" sz="1600" dirty="0">
                <a:solidFill>
                  <a:schemeClr val="tx1"/>
                </a:solidFill>
                <a:cs typeface="微软雅黑" panose="020B0503020204020204" charset="-122"/>
                <a:sym typeface="+mn-ea"/>
              </a:rPr>
              <a:t>按输出是电流还是电压、能否作乘法运算分为电压输出型、电流输出型和乘算型</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8.3.1 D/A转换器的主要技术指标</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b="1" dirty="0">
                <a:solidFill>
                  <a:srgbClr val="000000"/>
                </a:solidFill>
                <a:cs typeface="微软雅黑" panose="020B0503020204020204" charset="-122"/>
                <a:sym typeface="+mn-ea"/>
              </a:rPr>
              <a:t>分辨率：</a:t>
            </a:r>
            <a:r>
              <a:rPr lang="en-US" altLang="x-none" sz="1800" dirty="0">
                <a:solidFill>
                  <a:srgbClr val="000000"/>
                </a:solidFill>
                <a:cs typeface="微软雅黑" panose="020B0503020204020204" charset="-122"/>
                <a:sym typeface="+mn-ea"/>
              </a:rPr>
              <a:t>是指DAC能够把多少位二进制数转换成模拟量。</a:t>
            </a:r>
            <a:endParaRPr kumimoji="0" lang="en-US" altLang="x-none" sz="1800" b="0" i="0" u="none" strike="noStrike" kern="1200" cap="none" spc="0" normalizeH="0" baseline="0" noProof="1"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rgbClr val="000000"/>
                </a:solidFill>
                <a:cs typeface="微软雅黑" panose="020B0503020204020204" charset="-122"/>
                <a:sym typeface="+mn-ea"/>
              </a:rPr>
              <a:t>例如，DAC0832能够把8位二进制数转换成电流，故DAC0832的分辨率是8位；AD390能够把12位二进制数转换成电压，故AD390的分辨率是12位。</a:t>
            </a:r>
            <a:endParaRPr kumimoji="0" lang="en-US" altLang="x-none" sz="1600" b="0" i="0" u="none" strike="noStrike" kern="1200" cap="none" spc="0" normalizeH="0" baseline="0" noProof="1"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rgbClr val="000000"/>
                </a:solidFill>
                <a:cs typeface="微软雅黑" panose="020B0503020204020204" charset="-122"/>
                <a:sym typeface="+mn-ea"/>
              </a:rPr>
              <a:t>分辨率体现在DAC的数据输入线的宽度，因此，不同的分辨率将影响DAC与CPU的数据线连接。当分辨率大于数据总线宽度时，数据分几次传输，需增加附加电路（缓冲寄存器）。</a:t>
            </a:r>
            <a:endParaRPr kumimoji="0" lang="en-US" altLang="x-none" sz="1600" b="0" i="0" u="none" strike="noStrike" kern="1200" cap="none" spc="0" normalizeH="0" baseline="0" noProof="1" dirty="0">
              <a:solidFill>
                <a:srgbClr val="000000"/>
              </a:solidFill>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buClrTx/>
              <a:buSzTx/>
              <a:buFont typeface="Wingdings" panose="05000000000000000000" charset="0"/>
              <a:buChar char="Ø"/>
            </a:pPr>
            <a:r>
              <a:rPr lang="en-US" altLang="x-none" sz="1800" b="1" dirty="0">
                <a:solidFill>
                  <a:srgbClr val="000000"/>
                </a:solidFill>
                <a:cs typeface="微软雅黑" panose="020B0503020204020204" charset="-122"/>
                <a:sym typeface="+mn-ea"/>
              </a:rPr>
              <a:t>转换时间：</a:t>
            </a:r>
            <a:r>
              <a:rPr lang="en-US" altLang="x-none" sz="1800" dirty="0">
                <a:solidFill>
                  <a:srgbClr val="000000"/>
                </a:solidFill>
                <a:cs typeface="微软雅黑" panose="020B0503020204020204" charset="-122"/>
                <a:sym typeface="+mn-ea"/>
              </a:rPr>
              <a:t>是指数字量从输入到DAC开始至完成转换，模拟量输出达到最终值所需的时间。</a:t>
            </a:r>
            <a:endParaRPr lang="en-US" altLang="x-none" sz="1800"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buClrTx/>
              <a:buSzTx/>
              <a:buFont typeface="Arial" panose="020B0604020202020204" pitchFamily="34" charset="0"/>
              <a:buChar char="•"/>
            </a:pPr>
            <a:r>
              <a:rPr lang="en-US" altLang="x-none" sz="1600" dirty="0">
                <a:solidFill>
                  <a:srgbClr val="000000"/>
                </a:solidFill>
                <a:cs typeface="微软雅黑" panose="020B0503020204020204" charset="-122"/>
                <a:sym typeface="+mn-ea"/>
              </a:rPr>
              <a:t>D/A中常用建立时间来描述其速度，而不是A/D中常用的转换速率。</a:t>
            </a:r>
            <a:endParaRPr lang="en-US" altLang="x-none" sz="1600"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buClrTx/>
              <a:buSzTx/>
              <a:buFont typeface="Arial" panose="020B0604020202020204" pitchFamily="34" charset="0"/>
              <a:buChar char="•"/>
            </a:pPr>
            <a:r>
              <a:rPr lang="en-US" altLang="x-none" sz="1600" dirty="0">
                <a:solidFill>
                  <a:srgbClr val="000000"/>
                </a:solidFill>
                <a:cs typeface="微软雅黑" panose="020B0503020204020204" charset="-122"/>
                <a:sym typeface="+mn-ea"/>
              </a:rPr>
              <a:t>DAC的转换时间很快，一般为us级和ns级，比ADC的要快得多。</a:t>
            </a:r>
            <a:endParaRPr lang="en-US" altLang="x-none" sz="1600" dirty="0">
              <a:solidFill>
                <a:srgbClr val="000000"/>
              </a:solidFill>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buClrTx/>
              <a:buSzTx/>
              <a:buFont typeface="Arial" panose="020B0604020202020204" pitchFamily="34" charset="0"/>
              <a:buChar char="•"/>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8.3.</a:t>
            </a:r>
            <a:r>
              <a:rPr lang="en-US" altLang="zh-CN">
                <a:sym typeface="+mn-ea"/>
              </a:rPr>
              <a:t>2</a:t>
            </a:r>
            <a:r>
              <a:rPr lang="zh-CN" altLang="en-US">
                <a:sym typeface="+mn-ea"/>
              </a:rPr>
              <a:t> D/A转换器的转换原理</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sym typeface="+mn-ea"/>
              </a:rPr>
              <a:t>D</a:t>
            </a:r>
            <a:r>
              <a:rPr kumimoji="0" lang="en-US" altLang="zh-CN" sz="1800" b="0" i="0" u="none" strike="noStrike" kern="1200" cap="none" spc="0" normalizeH="0" baseline="0" noProof="1" dirty="0">
                <a:solidFill>
                  <a:schemeClr val="tx1"/>
                </a:solidFill>
                <a:cs typeface="微软雅黑" panose="020B0503020204020204" charset="-122"/>
                <a:sym typeface="+mn-ea"/>
              </a:rPr>
              <a:t>/</a:t>
            </a:r>
            <a:r>
              <a:rPr kumimoji="0" lang="zh-CN" altLang="en-US" sz="1800" b="0" i="0" u="none" strike="noStrike" kern="1200" cap="none" spc="0" normalizeH="0" baseline="0" noProof="1" dirty="0">
                <a:solidFill>
                  <a:schemeClr val="tx1"/>
                </a:solidFill>
                <a:cs typeface="微软雅黑" panose="020B0503020204020204" charset="-122"/>
                <a:sym typeface="+mn-ea"/>
              </a:rPr>
              <a:t>A转换器的内部电路构成无太大差异，只是输出方式不同。</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要将数字量转换成模拟量，可以先把每一位代码按其“权”的大小转换成相应的模拟量；然后将各分量相加，其总和就是与数字量相应的模拟量。</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1530985" y="2355850"/>
            <a:ext cx="6082030" cy="2111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dirty="0">
                <a:sym typeface="+mn-ea"/>
              </a:rPr>
              <a:t>8.3.3 D/A</a:t>
            </a:r>
            <a:r>
              <a:rPr lang="zh-CN" altLang="zh-CN" dirty="0">
                <a:sym typeface="+mn-ea"/>
              </a:rPr>
              <a:t>转换器接口设计</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a:lnSpc>
                <a:spcPct val="150000"/>
              </a:lnSpc>
              <a:buClr>
                <a:srgbClr val="000000"/>
              </a:buClr>
              <a:buFont typeface="Wingdings" panose="05000000000000000000" charset="0"/>
              <a:buChar char="Ø"/>
            </a:pP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转换器与</a:t>
            </a:r>
            <a:r>
              <a:rPr lang="en-US" altLang="zh-CN" sz="1800" dirty="0">
                <a:solidFill>
                  <a:srgbClr val="000000"/>
                </a:solidFill>
                <a:cs typeface="微软雅黑" panose="020B0503020204020204" charset="-122"/>
                <a:sym typeface="+mn-ea"/>
              </a:rPr>
              <a:t>ADC</a:t>
            </a:r>
            <a:r>
              <a:rPr lang="zh-CN" altLang="en-US" sz="1800" dirty="0">
                <a:solidFill>
                  <a:srgbClr val="000000"/>
                </a:solidFill>
                <a:cs typeface="微软雅黑" panose="020B0503020204020204" charset="-122"/>
                <a:sym typeface="宋体" panose="02010600030101010101" pitchFamily="2" charset="-122"/>
              </a:rPr>
              <a:t>转换器的操作有不同的特点</a:t>
            </a:r>
            <a:endParaRPr lang="zh-CN" altLang="en-US" sz="18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zh-CN" altLang="en-US" sz="1800" dirty="0">
                <a:solidFill>
                  <a:srgbClr val="000000"/>
                </a:solidFill>
                <a:cs typeface="微软雅黑" panose="020B0503020204020204" charset="-122"/>
                <a:sym typeface="宋体" panose="02010600030101010101" pitchFamily="2" charset="-122"/>
              </a:rPr>
              <a:t>首先，</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工作时，只要</a:t>
            </a:r>
            <a:r>
              <a:rPr lang="en-US" altLang="zh-CN" sz="1800" dirty="0">
                <a:solidFill>
                  <a:srgbClr val="000000"/>
                </a:solidFill>
                <a:cs typeface="微软雅黑" panose="020B0503020204020204" charset="-122"/>
                <a:sym typeface="+mn-ea"/>
              </a:rPr>
              <a:t>CPU</a:t>
            </a:r>
            <a:r>
              <a:rPr lang="zh-CN" altLang="en-US" sz="1800" dirty="0">
                <a:solidFill>
                  <a:srgbClr val="000000"/>
                </a:solidFill>
                <a:cs typeface="微软雅黑" panose="020B0503020204020204" charset="-122"/>
                <a:sym typeface="宋体" panose="02010600030101010101" pitchFamily="2" charset="-122"/>
              </a:rPr>
              <a:t>把数据送到它的输入端，写入</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就开始转换，而不需设置专门的启动信号去触发转换开始；</a:t>
            </a:r>
            <a:endParaRPr lang="zh-CN" altLang="en-US" sz="18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zh-CN" altLang="en-US" sz="1800" dirty="0">
                <a:solidFill>
                  <a:srgbClr val="000000"/>
                </a:solidFill>
                <a:cs typeface="微软雅黑" panose="020B0503020204020204" charset="-122"/>
                <a:sym typeface="宋体" panose="02010600030101010101" pitchFamily="2" charset="-122"/>
              </a:rPr>
              <a:t>其次，</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也不提供转换结束之类的状态信号，所以</a:t>
            </a:r>
            <a:r>
              <a:rPr lang="en-US" altLang="zh-CN" sz="1800" dirty="0">
                <a:solidFill>
                  <a:srgbClr val="000000"/>
                </a:solidFill>
                <a:cs typeface="微软雅黑" panose="020B0503020204020204" charset="-122"/>
                <a:sym typeface="+mn-ea"/>
              </a:rPr>
              <a:t>CPU</a:t>
            </a:r>
            <a:r>
              <a:rPr lang="zh-CN" altLang="en-US" sz="1800" dirty="0">
                <a:solidFill>
                  <a:srgbClr val="000000"/>
                </a:solidFill>
                <a:cs typeface="微软雅黑" panose="020B0503020204020204" charset="-122"/>
                <a:sym typeface="宋体" panose="02010600030101010101" pitchFamily="2" charset="-122"/>
              </a:rPr>
              <a:t>向</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传输数据时，也不必查询</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的状态，只要两次传输数据之间的间隔不小于</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的转换时间，就能得到正确结果；</a:t>
            </a:r>
            <a:endParaRPr lang="zh-CN" altLang="en-US" sz="18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zh-CN" altLang="en-US" sz="1800" dirty="0">
                <a:solidFill>
                  <a:srgbClr val="000000"/>
                </a:solidFill>
                <a:cs typeface="微软雅黑" panose="020B0503020204020204" charset="-122"/>
                <a:sym typeface="宋体" panose="02010600030101010101" pitchFamily="2" charset="-122"/>
              </a:rPr>
              <a:t>正因为</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不设专门的转换启动信号线和转换结束信号线，使接口对</a:t>
            </a:r>
            <a:r>
              <a:rPr lang="en-US" altLang="zh-CN" sz="1800" dirty="0">
                <a:solidFill>
                  <a:srgbClr val="000000"/>
                </a:solidFill>
                <a:cs typeface="微软雅黑" panose="020B0503020204020204" charset="-122"/>
                <a:sym typeface="+mn-ea"/>
              </a:rPr>
              <a:t>DAC</a:t>
            </a:r>
            <a:r>
              <a:rPr lang="zh-CN" altLang="en-US" sz="1800" dirty="0">
                <a:solidFill>
                  <a:srgbClr val="000000"/>
                </a:solidFill>
                <a:cs typeface="微软雅黑" panose="020B0503020204020204" charset="-122"/>
                <a:sym typeface="宋体" panose="02010600030101010101" pitchFamily="2" charset="-122"/>
              </a:rPr>
              <a:t>的信号线减少，连接也就更简单</a:t>
            </a:r>
            <a:r>
              <a:rPr kumimoji="0" lang="zh-CN" altLang="en-US" sz="1800" b="0" i="0" u="none" strike="noStrike" kern="1200" cap="none" spc="0" normalizeH="0" baseline="0" noProof="1"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p:txBody>
          <a:bodyPr wrap="square" lIns="68591" tIns="34295" rIns="68591" bIns="34295" anchor="ctr" anchorCtr="0"/>
          <a:p>
            <a:pPr>
              <a:buClrTx/>
              <a:buSzTx/>
              <a:buFontTx/>
            </a:pPr>
            <a:r>
              <a:rPr lang="zh-CN" altLang="en-US"/>
              <a:t>第8章 AD DA转换器技术</a:t>
            </a:r>
            <a:endParaRPr lang="zh-CN" altLang="en-US" sz="3000" dirty="0">
              <a:solidFill>
                <a:schemeClr val="tx2"/>
              </a:solidFill>
            </a:endParaRPr>
          </a:p>
        </p:txBody>
      </p:sp>
      <p:sp>
        <p:nvSpPr>
          <p:cNvPr id="10242" name="Rectangle 3"/>
          <p:cNvSpPr>
            <a:spLocks noGrp="1"/>
          </p:cNvSpPr>
          <p:nvPr>
            <p:ph idx="1"/>
          </p:nvPr>
        </p:nvSpPr>
        <p:spPr/>
        <p:txBody>
          <a:bodyPr wrap="square" lIns="68591" tIns="34295" rIns="68591" bIns="34295" anchor="t" anchorCtr="0"/>
          <a:lstStyle>
            <a:lvl1pPr marL="0" lvl="0" indent="0" algn="ctr">
              <a:buClrTx/>
              <a:buSzTx/>
              <a:buFont typeface="Arial" panose="020B0604020202020204" pitchFamily="34" charset="0"/>
              <a:defRPr/>
            </a:lvl1pPr>
            <a:lvl2pPr marL="457200" lvl="1" indent="-114300" algn="ctr">
              <a:buClrTx/>
              <a:buSzTx/>
              <a:buFont typeface="Arial" panose="020B0604020202020204" pitchFamily="34" charset="0"/>
              <a:defRPr/>
            </a:lvl2pPr>
            <a:lvl3pPr marL="914400" lvl="2" indent="-228600" algn="ctr">
              <a:buClrTx/>
              <a:buSzTx/>
              <a:buFont typeface="Arial" panose="020B0604020202020204" pitchFamily="34" charset="0"/>
              <a:defRPr/>
            </a:lvl3pPr>
            <a:lvl4pPr marL="1371600" lvl="3" indent="-342900" algn="ctr">
              <a:buClrTx/>
              <a:buSzTx/>
              <a:buFont typeface="Arial" panose="020B0604020202020204" pitchFamily="34" charset="0"/>
              <a:defRPr/>
            </a:lvl4pPr>
            <a:lvl5pPr marL="1828800" lvl="4" indent="-457200" algn="ctr">
              <a:buClrTx/>
              <a:buSzTx/>
              <a:buFont typeface="Arial" panose="020B0604020202020204" pitchFamily="34" charset="0"/>
              <a:defRPr/>
            </a:lvl5pPr>
          </a:lstStyle>
          <a:p>
            <a:pPr marL="0" lvl="0" indent="0" algn="ctr">
              <a:lnSpc>
                <a:spcPct val="150000"/>
              </a:lnSpc>
              <a:buClrTx/>
              <a:buSzTx/>
              <a:buNone/>
            </a:pPr>
            <a:r>
              <a:rPr lang="zh-CN" altLang="en-US" sz="2000" dirty="0"/>
              <a:t>本章主要内容</a:t>
            </a:r>
            <a:endParaRPr lang="en-US" altLang="zh-CN" sz="1800" dirty="0"/>
          </a:p>
          <a:p>
            <a:pPr marL="0" lvl="0" indent="0" algn="l">
              <a:lnSpc>
                <a:spcPct val="150000"/>
              </a:lnSpc>
              <a:buClr>
                <a:srgbClr val="C00000"/>
              </a:buClr>
              <a:buSzTx/>
              <a:buFont typeface="Wingdings" panose="05000000000000000000" pitchFamily="2" charset="2"/>
              <a:buChar char="Ø"/>
            </a:pPr>
            <a:r>
              <a:rPr lang="zh-CN" altLang="en-US" sz="1800" dirty="0">
                <a:sym typeface="Arial" panose="020B0604020202020204" pitchFamily="34" charset="0"/>
              </a:rPr>
              <a:t> 模拟量接口的作用</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sym typeface="Arial" panose="020B0604020202020204" pitchFamily="34" charset="0"/>
              </a:rPr>
              <a:t> A/D</a:t>
            </a:r>
            <a:r>
              <a:rPr lang="zh-CN" altLang="zh-CN" sz="1800" dirty="0">
                <a:sym typeface="Arial" panose="020B0604020202020204" pitchFamily="34" charset="0"/>
              </a:rPr>
              <a:t>转换器及其接口</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sym typeface="Arial" panose="020B0604020202020204" pitchFamily="34" charset="0"/>
              </a:rPr>
              <a:t> D/A</a:t>
            </a:r>
            <a:r>
              <a:rPr lang="zh-CN" altLang="zh-CN" sz="1800" dirty="0">
                <a:sym typeface="Arial" panose="020B0604020202020204" pitchFamily="34" charset="0"/>
              </a:rPr>
              <a:t>转换器及其接口</a:t>
            </a:r>
            <a:endParaRPr lang="zh-CN" altLang="en-US" sz="1800" dirty="0"/>
          </a:p>
          <a:p>
            <a:pPr marL="0" lvl="0" indent="0" algn="l">
              <a:lnSpc>
                <a:spcPct val="150000"/>
              </a:lnSpc>
              <a:buClr>
                <a:srgbClr val="C00000"/>
              </a:buClr>
              <a:buSzTx/>
              <a:buFont typeface="Wingdings" panose="05000000000000000000" pitchFamily="2" charset="2"/>
              <a:buChar char="Ø"/>
            </a:pPr>
            <a:r>
              <a:rPr lang="en-US" altLang="zh-CN" sz="1800" dirty="0"/>
              <a:t> </a:t>
            </a:r>
            <a:r>
              <a:rPr lang="en-US" altLang="zh-CN" sz="1800" dirty="0">
                <a:sym typeface="Arial" panose="020B0604020202020204" pitchFamily="34" charset="0"/>
              </a:rPr>
              <a:t>AD DA</a:t>
            </a:r>
            <a:r>
              <a:rPr lang="zh-CN" altLang="en-US" sz="1800" dirty="0">
                <a:sym typeface="Arial" panose="020B0604020202020204" pitchFamily="34" charset="0"/>
              </a:rPr>
              <a:t>接口设计实例</a:t>
            </a:r>
            <a:endParaRPr lang="zh-CN" altLang="en-US" sz="1800" dirty="0"/>
          </a:p>
          <a:p>
            <a:pPr marL="0" lvl="0" indent="0" algn="l">
              <a:lnSpc>
                <a:spcPct val="100000"/>
              </a:lnSpc>
              <a:buClr>
                <a:srgbClr val="C00000"/>
              </a:buClr>
              <a:buSzTx/>
              <a:buFont typeface="Wingdings" panose="05000000000000000000" pitchFamily="2" charset="2"/>
              <a:buChar char="Ø"/>
            </a:pP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8.3.</a:t>
            </a:r>
            <a:r>
              <a:rPr lang="en-US" altLang="zh-CN">
                <a:sym typeface="+mn-ea"/>
              </a:rPr>
              <a:t>4</a:t>
            </a:r>
            <a:r>
              <a:rPr lang="zh-CN" altLang="en-US">
                <a:sym typeface="+mn-ea"/>
              </a:rPr>
              <a:t> D/A转换器接口设计需要考虑的问题</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DAC</a:t>
            </a:r>
            <a:r>
              <a:rPr lang="zh-CN" altLang="en-US" sz="1800" dirty="0">
                <a:cs typeface="微软雅黑" panose="020B0503020204020204" charset="-122"/>
                <a:sym typeface="宋体" panose="02010600030101010101" pitchFamily="2" charset="-122"/>
              </a:rPr>
              <a:t>的分辨率是否大于系统数据总线的宽度？</a:t>
            </a:r>
            <a:endParaRPr kumimoji="0" lang="zh-CN" altLang="en-US" sz="1800" b="0" i="0" u="none" strike="noStrike" kern="1200" cap="none" spc="0" normalizeH="0" baseline="0" noProof="1" dirty="0">
              <a:cs typeface="微软雅黑" panose="020B0503020204020204" charset="-122"/>
            </a:endParaRPr>
          </a:p>
          <a:p>
            <a:pPr marL="342900" marR="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DAC</a:t>
            </a:r>
            <a:r>
              <a:rPr lang="zh-CN" altLang="en-US" sz="1800" dirty="0">
                <a:cs typeface="微软雅黑" panose="020B0503020204020204" charset="-122"/>
                <a:sym typeface="宋体" panose="02010600030101010101" pitchFamily="2" charset="-122"/>
              </a:rPr>
              <a:t>内部是否有三态输入锁存器？</a:t>
            </a:r>
            <a:endParaRPr kumimoji="0" lang="zh-CN" altLang="en-US" sz="1800" b="0" i="0" u="none" strike="noStrike" kern="1200" cap="none" spc="0" normalizeH="0" baseline="0" noProof="1" dirty="0">
              <a:cs typeface="微软雅黑" panose="020B0503020204020204" charset="-122"/>
              <a:sym typeface="宋体" panose="02010600030101010101" pitchFamily="2" charset="-122"/>
            </a:endParaRPr>
          </a:p>
          <a:p>
            <a:pPr marL="342900" marR="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DAC</a:t>
            </a:r>
            <a:r>
              <a:rPr lang="zh-CN" altLang="en-US" sz="1800" dirty="0">
                <a:cs typeface="微软雅黑" panose="020B0503020204020204" charset="-122"/>
                <a:sym typeface="宋体" panose="02010600030101010101" pitchFamily="2" charset="-122"/>
              </a:rPr>
              <a:t>的模拟量输出是否是多通道？</a:t>
            </a:r>
            <a:endParaRPr kumimoji="0" lang="zh-CN" altLang="en-US" sz="1800" b="0" i="0" u="none" strike="noStrike" kern="1200" cap="none" spc="0" normalizeH="0" baseline="0" noProof="1" dirty="0">
              <a:cs typeface="微软雅黑" panose="020B0503020204020204" charset="-122"/>
            </a:endParaRPr>
          </a:p>
          <a:p>
            <a:pPr marL="342900" marR="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DAC</a:t>
            </a:r>
            <a:r>
              <a:rPr lang="zh-CN" altLang="en-US" sz="1800" dirty="0">
                <a:cs typeface="微软雅黑" panose="020B0503020204020204" charset="-122"/>
                <a:sym typeface="宋体" panose="02010600030101010101" pitchFamily="2" charset="-122"/>
              </a:rPr>
              <a:t>的启动方式？</a:t>
            </a:r>
            <a:endParaRPr kumimoji="0" lang="zh-CN" altLang="en-US" sz="1800" b="0" i="0" u="none" strike="noStrike" kern="1200" cap="none" spc="0" normalizeH="0" baseline="0" noProof="1" dirty="0">
              <a:cs typeface="微软雅黑" panose="020B0503020204020204" charset="-122"/>
            </a:endParaRPr>
          </a:p>
          <a:p>
            <a:pPr marL="342900" marR="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DAC</a:t>
            </a:r>
            <a:r>
              <a:rPr lang="zh-CN" altLang="en-US" sz="1800" dirty="0">
                <a:cs typeface="微软雅黑" panose="020B0503020204020204" charset="-122"/>
                <a:sym typeface="宋体" panose="02010600030101010101" pitchFamily="2" charset="-122"/>
              </a:rPr>
              <a:t>的数据传输方式？</a:t>
            </a:r>
            <a:endParaRPr kumimoji="0" lang="zh-CN" altLang="en-US" sz="1800" b="0" i="0" u="none" strike="noStrike" kern="1200" cap="none" spc="0" normalizeH="0" baseline="0" noProof="1" dirty="0">
              <a:cs typeface="微软雅黑" panose="020B0503020204020204" charset="-122"/>
            </a:endParaRPr>
          </a:p>
          <a:p>
            <a:pPr marL="342900" marR="0" indent="-342900" algn="l" defTabSz="914400" rtl="0" eaLnBrk="1" fontAlgn="base" latinLnBrk="0" hangingPunct="1">
              <a:lnSpc>
                <a:spcPct val="150000"/>
              </a:lnSpc>
              <a:spcBef>
                <a:spcPct val="20000"/>
              </a:spcBef>
              <a:buClrTx/>
              <a:buSzTx/>
              <a:buFont typeface="Wingdings" panose="05000000000000000000" charset="0"/>
              <a:buChar char="Ø"/>
            </a:pPr>
            <a:r>
              <a:rPr lang="zh-CN" altLang="en-US" sz="1800" dirty="0">
                <a:cs typeface="微软雅黑" panose="020B0503020204020204" charset="-122"/>
                <a:sym typeface="+mn-ea"/>
              </a:rPr>
              <a:t>DAC</a:t>
            </a:r>
            <a:r>
              <a:rPr lang="zh-CN" altLang="en-US" sz="1800" dirty="0">
                <a:cs typeface="微软雅黑" panose="020B0503020204020204" charset="-122"/>
                <a:sym typeface="宋体" panose="02010600030101010101" pitchFamily="2" charset="-122"/>
              </a:rPr>
              <a:t>接口电路采用什么元器件组成？</a:t>
            </a:r>
            <a:endParaRPr kumimoji="0" lang="zh-CN" altLang="en-US"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 AD DA接口设计实例</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ADT7420是一款4 mm × 4 mm LFCSP封装高精度数字温度传感器，可在较宽的工业温度范围内提供突破性的性能。</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ADT7420</a:t>
            </a:r>
            <a:r>
              <a:rPr lang="zh-CN" altLang="en-US" sz="1800" dirty="0">
                <a:cs typeface="微软雅黑" panose="020B0503020204020204" charset="-122"/>
                <a:sym typeface="+mn-ea"/>
              </a:rPr>
              <a:t>主要由一个内部的带隙基准电压源（</a:t>
            </a:r>
            <a:r>
              <a:rPr lang="en-US" altLang="zh-CN" sz="1800" dirty="0">
                <a:cs typeface="微软雅黑" panose="020B0503020204020204" charset="-122"/>
                <a:sym typeface="+mn-ea"/>
              </a:rPr>
              <a:t>B</a:t>
            </a:r>
            <a:r>
              <a:rPr lang="en-US" altLang="x-none" sz="1800" dirty="0">
                <a:cs typeface="微软雅黑" panose="020B0503020204020204" charset="-122"/>
                <a:sym typeface="+mn-ea"/>
              </a:rPr>
              <a:t>and Gap Reference</a:t>
            </a:r>
            <a:r>
              <a:rPr lang="zh-CN" altLang="en-US" sz="1800" dirty="0">
                <a:cs typeface="微软雅黑" panose="020B0503020204020204" charset="-122"/>
                <a:sym typeface="+mn-ea"/>
              </a:rPr>
              <a:t>）模块、一个温度传感器和一个</a:t>
            </a:r>
            <a:r>
              <a:rPr lang="en-US" altLang="zh-CN" sz="1800" dirty="0">
                <a:cs typeface="微软雅黑" panose="020B0503020204020204" charset="-122"/>
                <a:sym typeface="+mn-ea"/>
              </a:rPr>
              <a:t>16</a:t>
            </a:r>
            <a:r>
              <a:rPr lang="zh-CN" altLang="en-US" sz="1800" dirty="0">
                <a:cs typeface="微软雅黑" panose="020B0503020204020204" charset="-122"/>
                <a:sym typeface="+mn-ea"/>
              </a:rPr>
              <a:t>位的</a:t>
            </a:r>
            <a:r>
              <a:rPr lang="en-US" altLang="zh-CN" sz="1800" dirty="0">
                <a:cs typeface="微软雅黑" panose="020B0503020204020204" charset="-122"/>
                <a:sym typeface="+mn-ea"/>
              </a:rPr>
              <a:t>ADC</a:t>
            </a:r>
            <a:r>
              <a:rPr lang="zh-CN" altLang="en-US" sz="1800" dirty="0">
                <a:cs typeface="微软雅黑" panose="020B0503020204020204" charset="-122"/>
                <a:sym typeface="+mn-ea"/>
              </a:rPr>
              <a:t>构成，用来监控温度并进行数字转换。</a:t>
            </a:r>
            <a:endParaRPr kumimoji="0" lang="en-US" altLang="zh-CN"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cs typeface="微软雅黑" panose="020B0503020204020204" charset="-122"/>
                <a:sym typeface="+mn-ea"/>
              </a:rPr>
              <a:t>测量温度的分辨率可达</a:t>
            </a:r>
            <a:r>
              <a:rPr lang="en-US" altLang="x-none" sz="1800" dirty="0">
                <a:cs typeface="微软雅黑" panose="020B0503020204020204" charset="-122"/>
                <a:sym typeface="+mn-ea"/>
              </a:rPr>
              <a:t>0.0078°C</a:t>
            </a:r>
            <a:r>
              <a:rPr lang="zh-CN" altLang="en-US" sz="1800" dirty="0">
                <a:cs typeface="微软雅黑" panose="020B0503020204020204" charset="-122"/>
                <a:sym typeface="+mn-ea"/>
              </a:rPr>
              <a:t>，</a:t>
            </a:r>
            <a:r>
              <a:rPr lang="zh-CN" altLang="x-none" sz="1800" dirty="0">
                <a:cs typeface="微软雅黑" panose="020B0503020204020204" charset="-122"/>
                <a:sym typeface="+mn-ea"/>
              </a:rPr>
              <a:t>默认</a:t>
            </a:r>
            <a:r>
              <a:rPr lang="zh-CN" altLang="en-US" sz="1800" dirty="0">
                <a:cs typeface="微软雅黑" panose="020B0503020204020204" charset="-122"/>
                <a:sym typeface="+mn-ea"/>
              </a:rPr>
              <a:t>分辨率缺省值为</a:t>
            </a:r>
            <a:r>
              <a:rPr lang="en-US" altLang="zh-CN" sz="1800" dirty="0">
                <a:cs typeface="微软雅黑" panose="020B0503020204020204" charset="-122"/>
                <a:sym typeface="+mn-ea"/>
              </a:rPr>
              <a:t>13</a:t>
            </a:r>
            <a:r>
              <a:rPr lang="zh-CN" altLang="en-US" sz="1800" dirty="0">
                <a:cs typeface="微软雅黑" panose="020B0503020204020204" charset="-122"/>
                <a:sym typeface="+mn-ea"/>
              </a:rPr>
              <a:t>位（</a:t>
            </a:r>
            <a:r>
              <a:rPr lang="en-US" altLang="x-none" sz="1800" dirty="0">
                <a:cs typeface="微软雅黑" panose="020B0503020204020204" charset="-122"/>
                <a:sym typeface="+mn-ea"/>
              </a:rPr>
              <a:t>0.0625°C</a:t>
            </a:r>
            <a:r>
              <a:rPr lang="zh-CN" altLang="en-US" sz="1800" dirty="0">
                <a:cs typeface="微软雅黑" panose="020B0503020204020204" charset="-122"/>
                <a:sym typeface="+mn-ea"/>
              </a:rPr>
              <a:t>）。</a:t>
            </a:r>
            <a:endParaRPr kumimoji="0" lang="zh-CN" altLang="en-US"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cs typeface="微软雅黑" panose="020B0503020204020204" charset="-122"/>
                <a:sym typeface="+mn-ea"/>
              </a:rPr>
              <a:t>ADC</a:t>
            </a:r>
            <a:r>
              <a:rPr lang="zh-CN" altLang="en-US" sz="1800" dirty="0">
                <a:cs typeface="微软雅黑" panose="020B0503020204020204" charset="-122"/>
                <a:sym typeface="+mn-ea"/>
              </a:rPr>
              <a:t>的分辨率可通过串口由用户用编程的方式调整</a:t>
            </a:r>
            <a:r>
              <a:rPr kumimoji="0" lang="zh-CN" altLang="en-US" sz="1800" b="0" i="0" u="none" strike="noStrike" kern="1200" cap="none" spc="0" normalizeH="0" baseline="0" noProof="1"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2195830" y="3512185"/>
            <a:ext cx="1441450" cy="142240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4643755" y="3512185"/>
            <a:ext cx="1585595" cy="14204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内部结构</a:t>
            </a:r>
            <a:endParaRPr lang="zh-CN" altLang="en-US" sz="1800" dirty="0">
              <a:latin typeface="宋体" panose="02010600030101010101" pitchFamily="2" charset="-122"/>
              <a:ea typeface="+mn-ea"/>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zh-CN" sz="1800" dirty="0">
                <a:latin typeface="+mn-lt"/>
                <a:ea typeface="+mn-ea"/>
                <a:sym typeface="+mn-ea"/>
              </a:rPr>
              <a:t> </a:t>
            </a:r>
            <a:r>
              <a:rPr lang="zh-CN" altLang="en-US" sz="1800" dirty="0">
                <a:latin typeface="+mn-lt"/>
                <a:ea typeface="+mn-ea"/>
                <a:sym typeface="+mn-ea"/>
              </a:rPr>
              <a:t>工作原理</a:t>
            </a:r>
            <a:endParaRPr kumimoji="0" lang="en-US" altLang="zh-CN" sz="1800" b="0" i="0" u="none" strike="noStrike" kern="1200" cap="none" spc="0" normalizeH="0" baseline="0" noProof="1" dirty="0">
              <a:solidFill>
                <a:schemeClr val="tx1"/>
              </a:solidFill>
              <a:latin typeface="+mn-lt"/>
              <a:ea typeface="+mn-ea"/>
              <a:cs typeface="+mn-cs"/>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lang="zh-CN" altLang="en-US" sz="1400" dirty="0">
                <a:solidFill>
                  <a:schemeClr val="tx1"/>
                </a:solidFill>
                <a:cs typeface="微软雅黑" panose="020B0503020204020204" charset="-122"/>
                <a:sym typeface="+mn-ea"/>
              </a:rPr>
              <a:t>温度传感器的输出由</a:t>
            </a:r>
            <a:r>
              <a:rPr lang="en-US" altLang="x-none" sz="1400" dirty="0">
                <a:solidFill>
                  <a:schemeClr val="tx1"/>
                </a:solidFill>
                <a:cs typeface="微软雅黑" panose="020B0503020204020204" charset="-122"/>
                <a:sym typeface="+mn-ea"/>
              </a:rPr>
              <a:t>Σ-Δ</a:t>
            </a:r>
            <a:r>
              <a:rPr lang="zh-CN" altLang="en-US" sz="1400" dirty="0">
                <a:solidFill>
                  <a:schemeClr val="tx1"/>
                </a:solidFill>
                <a:cs typeface="微软雅黑" panose="020B0503020204020204" charset="-122"/>
                <a:sym typeface="+mn-ea"/>
              </a:rPr>
              <a:t>调制模块进行数字化，也称为电荷平衡式模拟-数字转换器（</a:t>
            </a:r>
            <a:r>
              <a:rPr lang="en-US" altLang="zh-CN" sz="1400" dirty="0">
                <a:solidFill>
                  <a:schemeClr val="tx1"/>
                </a:solidFill>
                <a:cs typeface="微软雅黑" panose="020B0503020204020204" charset="-122"/>
                <a:sym typeface="+mn-ea"/>
              </a:rPr>
              <a:t>C</a:t>
            </a:r>
            <a:r>
              <a:rPr lang="en-US" altLang="x-none" sz="1400" dirty="0">
                <a:solidFill>
                  <a:schemeClr val="tx1"/>
                </a:solidFill>
                <a:cs typeface="微软雅黑" panose="020B0503020204020204" charset="-122"/>
                <a:sym typeface="+mn-ea"/>
              </a:rPr>
              <a:t>harge Balance type Analog-to-Digital Converter</a:t>
            </a:r>
            <a:r>
              <a:rPr lang="zh-CN" altLang="en-US" sz="1400" dirty="0">
                <a:solidFill>
                  <a:schemeClr val="tx1"/>
                </a:solidFill>
                <a:cs typeface="微软雅黑" panose="020B0503020204020204" charset="-122"/>
                <a:sym typeface="+mn-ea"/>
              </a:rPr>
              <a:t>）。</a:t>
            </a:r>
            <a:endParaRPr kumimoji="0" lang="zh-CN" altLang="en-US" sz="14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pPr>
            <a:r>
              <a:rPr lang="en-US" altLang="x-none" sz="1400" dirty="0">
                <a:solidFill>
                  <a:schemeClr val="tx1"/>
                </a:solidFill>
                <a:cs typeface="微软雅黑" panose="020B0503020204020204" charset="-122"/>
                <a:sym typeface="+mn-ea"/>
              </a:rPr>
              <a:t>Σ-Δ</a:t>
            </a:r>
            <a:r>
              <a:rPr lang="zh-CN" altLang="en-US" sz="1400" dirty="0">
                <a:solidFill>
                  <a:schemeClr val="tx1"/>
                </a:solidFill>
                <a:cs typeface="微软雅黑" panose="020B0503020204020204" charset="-122"/>
                <a:sym typeface="+mn-ea"/>
              </a:rPr>
              <a:t>模块由输入采样、求和网络、积分器、比较器和</a:t>
            </a:r>
            <a:r>
              <a:rPr lang="en-US" altLang="zh-CN" sz="1400" dirty="0">
                <a:solidFill>
                  <a:schemeClr val="tx1"/>
                </a:solidFill>
                <a:cs typeface="微软雅黑" panose="020B0503020204020204" charset="-122"/>
                <a:sym typeface="+mn-ea"/>
              </a:rPr>
              <a:t>1</a:t>
            </a:r>
            <a:r>
              <a:rPr lang="zh-CN" altLang="en-US" sz="1400" dirty="0">
                <a:solidFill>
                  <a:schemeClr val="tx1"/>
                </a:solidFill>
                <a:cs typeface="微软雅黑" panose="020B0503020204020204" charset="-122"/>
                <a:sym typeface="+mn-ea"/>
              </a:rPr>
              <a:t>位的</a:t>
            </a:r>
            <a:r>
              <a:rPr lang="en-US" altLang="zh-CN" sz="1400" dirty="0">
                <a:solidFill>
                  <a:schemeClr val="tx1"/>
                </a:solidFill>
                <a:cs typeface="微软雅黑" panose="020B0503020204020204" charset="-122"/>
                <a:sym typeface="+mn-ea"/>
              </a:rPr>
              <a:t>DAC</a:t>
            </a:r>
            <a:r>
              <a:rPr lang="zh-CN" altLang="en-US" sz="1400" dirty="0">
                <a:solidFill>
                  <a:schemeClr val="tx1"/>
                </a:solidFill>
                <a:cs typeface="微软雅黑" panose="020B0503020204020204" charset="-122"/>
                <a:sym typeface="+mn-ea"/>
              </a:rPr>
              <a:t>构成。</a:t>
            </a:r>
            <a:endParaRPr kumimoji="0" lang="en-US" altLang="x-none" sz="14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400" b="0" i="0" u="none" strike="noStrike" kern="1200" cap="none" spc="0" normalizeH="0" baseline="0" noProof="1" dirty="0">
              <a:solidFill>
                <a:schemeClr val="tx1"/>
              </a:solidFill>
              <a:cs typeface="微软雅黑" panose="020B0503020204020204" charset="-122"/>
            </a:endParaRPr>
          </a:p>
        </p:txBody>
      </p:sp>
      <p:pic>
        <p:nvPicPr>
          <p:cNvPr id="27653" name="图片 6"/>
          <p:cNvPicPr>
            <a:picLocks noChangeAspect="1"/>
          </p:cNvPicPr>
          <p:nvPr>
            <p:custDataLst>
              <p:tags r:id="rId1"/>
            </p:custDataLst>
          </p:nvPr>
        </p:nvPicPr>
        <p:blipFill>
          <a:blip r:embed="rId2"/>
          <a:stretch>
            <a:fillRect/>
          </a:stretch>
        </p:blipFill>
        <p:spPr>
          <a:xfrm>
            <a:off x="2267585" y="771525"/>
            <a:ext cx="4902200" cy="1682115"/>
          </a:xfrm>
          <a:prstGeom prst="rect">
            <a:avLst/>
          </a:prstGeom>
          <a:noFill/>
          <a:ln w="9525">
            <a:noFill/>
          </a:ln>
        </p:spPr>
      </p:pic>
      <p:pic>
        <p:nvPicPr>
          <p:cNvPr id="28677" name="图片 5"/>
          <p:cNvPicPr>
            <a:picLocks noChangeAspect="1"/>
          </p:cNvPicPr>
          <p:nvPr>
            <p:custDataLst>
              <p:tags r:id="rId3"/>
            </p:custDataLst>
          </p:nvPr>
        </p:nvPicPr>
        <p:blipFill>
          <a:blip r:embed="rId4"/>
          <a:stretch>
            <a:fillRect/>
          </a:stretch>
        </p:blipFill>
        <p:spPr>
          <a:xfrm>
            <a:off x="3133090" y="3319780"/>
            <a:ext cx="2877820" cy="17970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normAutofit/>
          </a:bodyPr>
          <a:p>
            <a:pPr>
              <a:lnSpc>
                <a:spcPct val="150000"/>
              </a:lnSpc>
              <a:buClr>
                <a:srgbClr val="000000"/>
              </a:buClr>
              <a:buFont typeface="Wingdings" panose="05000000000000000000" charset="0"/>
              <a:buChar char="Ø"/>
            </a:pPr>
            <a:r>
              <a:rPr lang="zh-CN" altLang="en-US" sz="1800" dirty="0">
                <a:solidFill>
                  <a:srgbClr val="000000"/>
                </a:solidFill>
                <a:cs typeface="微软雅黑" panose="020B0503020204020204" charset="-122"/>
                <a:sym typeface="宋体" panose="02010600030101010101" pitchFamily="2" charset="-122"/>
              </a:rPr>
              <a:t>ADT7420可以配置成以下</a:t>
            </a:r>
            <a:r>
              <a:rPr lang="en-US" altLang="zh-CN" sz="1800" dirty="0">
                <a:solidFill>
                  <a:srgbClr val="000000"/>
                </a:solidFill>
                <a:cs typeface="微软雅黑" panose="020B0503020204020204" charset="-122"/>
                <a:sym typeface="宋体" panose="02010600030101010101" pitchFamily="2" charset="-122"/>
              </a:rPr>
              <a:t>4</a:t>
            </a:r>
            <a:r>
              <a:rPr lang="zh-CN" altLang="en-US" sz="1800" dirty="0">
                <a:solidFill>
                  <a:srgbClr val="000000"/>
                </a:solidFill>
                <a:cs typeface="微软雅黑" panose="020B0503020204020204" charset="-122"/>
                <a:sym typeface="宋体" panose="02010600030101010101" pitchFamily="2" charset="-122"/>
              </a:rPr>
              <a:t>种工作模式：</a:t>
            </a:r>
            <a:endParaRPr lang="zh-CN" altLang="en-US" sz="18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zh-CN" altLang="en-US" sz="1600" b="1" dirty="0">
                <a:solidFill>
                  <a:srgbClr val="000000"/>
                </a:solidFill>
                <a:cs typeface="微软雅黑" panose="020B0503020204020204" charset="-122"/>
                <a:sym typeface="宋体" panose="02010600030101010101" pitchFamily="2" charset="-122"/>
              </a:rPr>
              <a:t>常规模式：</a:t>
            </a:r>
            <a:r>
              <a:rPr lang="zh-CN" altLang="en-US" sz="1600" dirty="0">
                <a:solidFill>
                  <a:srgbClr val="000000"/>
                </a:solidFill>
                <a:cs typeface="微软雅黑" panose="020B0503020204020204" charset="-122"/>
                <a:sym typeface="宋体" panose="02010600030101010101" pitchFamily="2" charset="-122"/>
              </a:rPr>
              <a:t>也称自动温度采集模式，在该模式下每间隔</a:t>
            </a:r>
            <a:r>
              <a:rPr lang="en-US" altLang="zh-CN" sz="1600" dirty="0">
                <a:solidFill>
                  <a:srgbClr val="000000"/>
                </a:solidFill>
                <a:cs typeface="微软雅黑" panose="020B0503020204020204" charset="-122"/>
                <a:sym typeface="宋体" panose="02010600030101010101" pitchFamily="2" charset="-122"/>
              </a:rPr>
              <a:t>240ms</a:t>
            </a:r>
            <a:r>
              <a:rPr lang="zh-CN" altLang="en-US" sz="1600" dirty="0">
                <a:solidFill>
                  <a:srgbClr val="000000"/>
                </a:solidFill>
                <a:cs typeface="微软雅黑" panose="020B0503020204020204" charset="-122"/>
                <a:sym typeface="宋体" panose="02010600030101010101" pitchFamily="2" charset="-122"/>
              </a:rPr>
              <a:t>自动完成一次温度转换，</a:t>
            </a:r>
            <a:r>
              <a:rPr lang="en-US" altLang="zh-CN" sz="1600" dirty="0">
                <a:solidFill>
                  <a:srgbClr val="000000"/>
                </a:solidFill>
                <a:cs typeface="微软雅黑" panose="020B0503020204020204" charset="-122"/>
                <a:sym typeface="宋体" panose="02010600030101010101" pitchFamily="2" charset="-122"/>
              </a:rPr>
              <a:t>CPU</a:t>
            </a:r>
            <a:r>
              <a:rPr lang="zh-CN" altLang="en-US" sz="1600" dirty="0">
                <a:solidFill>
                  <a:srgbClr val="000000"/>
                </a:solidFill>
                <a:cs typeface="微软雅黑" panose="020B0503020204020204" charset="-122"/>
                <a:sym typeface="宋体" panose="02010600030101010101" pitchFamily="2" charset="-122"/>
              </a:rPr>
              <a:t>每次读取的都是最近一次温度转换的值。</a:t>
            </a:r>
            <a:endParaRPr lang="zh-CN" altLang="en-US" sz="16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zh-CN" altLang="en-US" sz="1600" b="1" dirty="0">
                <a:solidFill>
                  <a:srgbClr val="000000"/>
                </a:solidFill>
                <a:cs typeface="微软雅黑" panose="020B0503020204020204" charset="-122"/>
                <a:sym typeface="宋体" panose="02010600030101010101" pitchFamily="2" charset="-122"/>
              </a:rPr>
              <a:t>一次性采集模式（</a:t>
            </a:r>
            <a:r>
              <a:rPr lang="en-US" altLang="zh-CN" sz="1600" b="1" dirty="0">
                <a:solidFill>
                  <a:srgbClr val="000000"/>
                </a:solidFill>
                <a:cs typeface="微软雅黑" panose="020B0503020204020204" charset="-122"/>
                <a:sym typeface="宋体" panose="02010600030101010101" pitchFamily="2" charset="-122"/>
              </a:rPr>
              <a:t>One-Shot Mode</a:t>
            </a:r>
            <a:r>
              <a:rPr lang="zh-CN" altLang="en-US" sz="1600" b="1" dirty="0">
                <a:solidFill>
                  <a:srgbClr val="000000"/>
                </a:solidFill>
                <a:cs typeface="微软雅黑" panose="020B0503020204020204" charset="-122"/>
                <a:sym typeface="宋体" panose="02010600030101010101" pitchFamily="2" charset="-122"/>
              </a:rPr>
              <a:t>）：</a:t>
            </a:r>
            <a:r>
              <a:rPr lang="zh-CN" altLang="en-US" sz="1600" dirty="0">
                <a:solidFill>
                  <a:srgbClr val="000000"/>
                </a:solidFill>
                <a:cs typeface="微软雅黑" panose="020B0503020204020204" charset="-122"/>
                <a:sym typeface="宋体" panose="02010600030101010101" pitchFamily="2" charset="-122"/>
              </a:rPr>
              <a:t>处于该模式下时，立即完成温度转换，然后进入关闭状态；启动该模式后，至少</a:t>
            </a:r>
            <a:r>
              <a:rPr lang="en-US" altLang="zh-CN" sz="1600" dirty="0">
                <a:solidFill>
                  <a:srgbClr val="000000"/>
                </a:solidFill>
                <a:cs typeface="微软雅黑" panose="020B0503020204020204" charset="-122"/>
                <a:sym typeface="宋体" panose="02010600030101010101" pitchFamily="2" charset="-122"/>
              </a:rPr>
              <a:t>240ms</a:t>
            </a:r>
            <a:r>
              <a:rPr lang="zh-CN" altLang="en-US" sz="1600" dirty="0">
                <a:solidFill>
                  <a:srgbClr val="000000"/>
                </a:solidFill>
                <a:cs typeface="微软雅黑" panose="020B0503020204020204" charset="-122"/>
                <a:sym typeface="宋体" panose="02010600030101010101" pitchFamily="2" charset="-122"/>
              </a:rPr>
              <a:t>后，</a:t>
            </a:r>
            <a:r>
              <a:rPr lang="en-US" altLang="zh-CN" sz="1600" dirty="0">
                <a:solidFill>
                  <a:srgbClr val="000000"/>
                </a:solidFill>
                <a:cs typeface="微软雅黑" panose="020B0503020204020204" charset="-122"/>
                <a:sym typeface="宋体" panose="02010600030101010101" pitchFamily="2" charset="-122"/>
              </a:rPr>
              <a:t>CPU</a:t>
            </a:r>
            <a:r>
              <a:rPr lang="zh-CN" altLang="en-US" sz="1600" dirty="0">
                <a:solidFill>
                  <a:srgbClr val="000000"/>
                </a:solidFill>
                <a:cs typeface="微软雅黑" panose="020B0503020204020204" charset="-122"/>
                <a:sym typeface="宋体" panose="02010600030101010101" pitchFamily="2" charset="-122"/>
              </a:rPr>
              <a:t>可以从温度值寄存器读取转换的温度。</a:t>
            </a:r>
            <a:endParaRPr lang="zh-CN" altLang="en-US" sz="16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en-US" altLang="zh-CN" sz="1600" b="1" dirty="0">
                <a:solidFill>
                  <a:srgbClr val="000000"/>
                </a:solidFill>
                <a:cs typeface="微软雅黑" panose="020B0503020204020204" charset="-122"/>
                <a:sym typeface="宋体" panose="02010600030101010101" pitchFamily="2" charset="-122"/>
              </a:rPr>
              <a:t>1 SPS</a:t>
            </a:r>
            <a:r>
              <a:rPr lang="zh-CN" altLang="en-US" sz="1600" b="1" dirty="0">
                <a:solidFill>
                  <a:srgbClr val="000000"/>
                </a:solidFill>
                <a:cs typeface="微软雅黑" panose="020B0503020204020204" charset="-122"/>
                <a:sym typeface="宋体" panose="02010600030101010101" pitchFamily="2" charset="-122"/>
              </a:rPr>
              <a:t>模式：</a:t>
            </a:r>
            <a:r>
              <a:rPr lang="zh-CN" altLang="en-US" sz="1600" dirty="0">
                <a:solidFill>
                  <a:srgbClr val="000000"/>
                </a:solidFill>
                <a:cs typeface="微软雅黑" panose="020B0503020204020204" charset="-122"/>
                <a:sym typeface="宋体" panose="02010600030101010101" pitchFamily="2" charset="-122"/>
              </a:rPr>
              <a:t>在该模式下，每隔</a:t>
            </a:r>
            <a:r>
              <a:rPr lang="en-US" altLang="zh-CN" sz="1600" dirty="0">
                <a:solidFill>
                  <a:srgbClr val="000000"/>
                </a:solidFill>
                <a:cs typeface="微软雅黑" panose="020B0503020204020204" charset="-122"/>
                <a:sym typeface="宋体" panose="02010600030101010101" pitchFamily="2" charset="-122"/>
              </a:rPr>
              <a:t>1</a:t>
            </a:r>
            <a:r>
              <a:rPr lang="zh-CN" altLang="en-US" sz="1600" dirty="0">
                <a:solidFill>
                  <a:srgbClr val="000000"/>
                </a:solidFill>
                <a:cs typeface="微软雅黑" panose="020B0503020204020204" charset="-122"/>
                <a:sym typeface="宋体" panose="02010600030101010101" pitchFamily="2" charset="-122"/>
              </a:rPr>
              <a:t>秒进行一次温度的测量；虽然每次温度的转换时间通常只需要</a:t>
            </a:r>
            <a:r>
              <a:rPr lang="en-US" altLang="zh-CN" sz="1600" dirty="0">
                <a:solidFill>
                  <a:srgbClr val="000000"/>
                </a:solidFill>
                <a:cs typeface="微软雅黑" panose="020B0503020204020204" charset="-122"/>
                <a:sym typeface="宋体" panose="02010600030101010101" pitchFamily="2" charset="-122"/>
              </a:rPr>
              <a:t>60ms</a:t>
            </a:r>
            <a:r>
              <a:rPr lang="zh-CN" altLang="en-US" sz="1600" dirty="0">
                <a:solidFill>
                  <a:srgbClr val="000000"/>
                </a:solidFill>
                <a:cs typeface="微软雅黑" panose="020B0503020204020204" charset="-122"/>
                <a:sym typeface="宋体" panose="02010600030101010101" pitchFamily="2" charset="-122"/>
              </a:rPr>
              <a:t>，但是它将保持</a:t>
            </a:r>
            <a:r>
              <a:rPr lang="en-US" altLang="zh-CN" sz="1600" dirty="0">
                <a:solidFill>
                  <a:srgbClr val="000000"/>
                </a:solidFill>
                <a:cs typeface="微软雅黑" panose="020B0503020204020204" charset="-122"/>
                <a:sym typeface="宋体" panose="02010600030101010101" pitchFamily="2" charset="-122"/>
              </a:rPr>
              <a:t>Idle</a:t>
            </a:r>
            <a:r>
              <a:rPr lang="zh-CN" altLang="en-US" sz="1600" dirty="0">
                <a:solidFill>
                  <a:srgbClr val="000000"/>
                </a:solidFill>
                <a:cs typeface="微软雅黑" panose="020B0503020204020204" charset="-122"/>
                <a:sym typeface="宋体" panose="02010600030101010101" pitchFamily="2" charset="-122"/>
              </a:rPr>
              <a:t>状态</a:t>
            </a:r>
            <a:r>
              <a:rPr lang="en-US" altLang="zh-CN" sz="1600" dirty="0">
                <a:solidFill>
                  <a:srgbClr val="000000"/>
                </a:solidFill>
                <a:cs typeface="微软雅黑" panose="020B0503020204020204" charset="-122"/>
                <a:sym typeface="宋体" panose="02010600030101010101" pitchFamily="2" charset="-122"/>
              </a:rPr>
              <a:t>940ms</a:t>
            </a:r>
            <a:r>
              <a:rPr lang="zh-CN" altLang="en-US" sz="1600" dirty="0">
                <a:solidFill>
                  <a:srgbClr val="000000"/>
                </a:solidFill>
                <a:cs typeface="微软雅黑" panose="020B0503020204020204" charset="-122"/>
                <a:sym typeface="宋体" panose="02010600030101010101" pitchFamily="2" charset="-122"/>
              </a:rPr>
              <a:t>。</a:t>
            </a:r>
            <a:endParaRPr lang="zh-CN" altLang="en-US" sz="1600" dirty="0">
              <a:solidFill>
                <a:srgbClr val="000000"/>
              </a:solidFill>
              <a:cs typeface="微软雅黑" panose="020B0503020204020204" charset="-122"/>
              <a:sym typeface="宋体" panose="02010600030101010101" pitchFamily="2" charset="-122"/>
            </a:endParaRPr>
          </a:p>
          <a:p>
            <a:pPr marL="800100" lvl="1" indent="-342900">
              <a:lnSpc>
                <a:spcPct val="150000"/>
              </a:lnSpc>
              <a:buClr>
                <a:srgbClr val="000000"/>
              </a:buClr>
              <a:buFont typeface="Wingdings" panose="05000000000000000000" charset="0"/>
              <a:buChar char="Ø"/>
            </a:pPr>
            <a:r>
              <a:rPr lang="zh-CN" altLang="en-US" sz="1600" b="1" dirty="0">
                <a:solidFill>
                  <a:srgbClr val="000000"/>
                </a:solidFill>
                <a:cs typeface="微软雅黑" panose="020B0503020204020204" charset="-122"/>
                <a:sym typeface="宋体" panose="02010600030101010101" pitchFamily="2" charset="-122"/>
              </a:rPr>
              <a:t>关闭模式：</a:t>
            </a:r>
            <a:r>
              <a:rPr lang="zh-CN" altLang="en-US" sz="1600" dirty="0">
                <a:solidFill>
                  <a:srgbClr val="000000"/>
                </a:solidFill>
                <a:cs typeface="微软雅黑" panose="020B0503020204020204" charset="-122"/>
                <a:sym typeface="宋体" panose="02010600030101010101" pitchFamily="2" charset="-122"/>
              </a:rPr>
              <a:t>处于关闭状态，除非脱离关闭状态，否则不会开始进行温度的转换。</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6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转换数据格式</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30725" name="图片 5"/>
          <p:cNvPicPr>
            <a:picLocks noChangeAspect="1"/>
          </p:cNvPicPr>
          <p:nvPr>
            <p:custDataLst>
              <p:tags r:id="rId1"/>
            </p:custDataLst>
          </p:nvPr>
        </p:nvPicPr>
        <p:blipFill>
          <a:blip r:embed="rId2"/>
          <a:stretch>
            <a:fillRect/>
          </a:stretch>
        </p:blipFill>
        <p:spPr>
          <a:xfrm>
            <a:off x="2051685" y="1359853"/>
            <a:ext cx="4921250" cy="2922587"/>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x-none" sz="1800" dirty="0">
                <a:solidFill>
                  <a:schemeClr val="tx1"/>
                </a:solidFill>
                <a:cs typeface="微软雅黑" panose="020B0503020204020204" charset="-122"/>
                <a:sym typeface="+mn-ea"/>
              </a:rPr>
              <a:t>ADT7420</a:t>
            </a:r>
            <a:r>
              <a:rPr lang="zh-CN" altLang="en-US" sz="1800" dirty="0">
                <a:solidFill>
                  <a:schemeClr val="tx1"/>
                </a:solidFill>
                <a:cs typeface="微软雅黑" panose="020B0503020204020204" charset="-122"/>
                <a:sym typeface="+mn-ea"/>
              </a:rPr>
              <a:t>温度传感器有</a:t>
            </a:r>
            <a:r>
              <a:rPr lang="en-US" altLang="zh-CN" sz="1800" dirty="0">
                <a:solidFill>
                  <a:schemeClr val="tx1"/>
                </a:solidFill>
                <a:cs typeface="微软雅黑" panose="020B0503020204020204" charset="-122"/>
                <a:sym typeface="+mn-ea"/>
              </a:rPr>
              <a:t>14</a:t>
            </a:r>
            <a:r>
              <a:rPr lang="zh-CN" altLang="en-US" sz="1800" dirty="0">
                <a:solidFill>
                  <a:schemeClr val="tx1"/>
                </a:solidFill>
                <a:cs typeface="微软雅黑" panose="020B0503020204020204" charset="-122"/>
                <a:sym typeface="+mn-ea"/>
              </a:rPr>
              <a:t>个寄存器：</a:t>
            </a:r>
            <a:endParaRPr kumimoji="0" lang="en-US" altLang="x-none" sz="1800" b="0"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9</a:t>
            </a:r>
            <a:r>
              <a:rPr lang="zh-CN" altLang="en-US" sz="1600" dirty="0">
                <a:solidFill>
                  <a:schemeClr val="tx1"/>
                </a:solidFill>
                <a:cs typeface="微软雅黑" panose="020B0503020204020204" charset="-122"/>
                <a:sym typeface="+mn-ea"/>
              </a:rPr>
              <a:t>个温度寄存器</a:t>
            </a:r>
            <a:endParaRPr kumimoji="0" lang="en-US" altLang="x-none" sz="1600" b="0"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个状态寄存器</a:t>
            </a:r>
            <a:endParaRPr kumimoji="0" lang="en-US" altLang="x-none" sz="1600" b="0"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个</a:t>
            </a:r>
            <a:r>
              <a:rPr lang="en-US" altLang="x-none" sz="1600" dirty="0">
                <a:solidFill>
                  <a:schemeClr val="tx1"/>
                </a:solidFill>
                <a:cs typeface="微软雅黑" panose="020B0503020204020204" charset="-122"/>
                <a:sym typeface="+mn-ea"/>
              </a:rPr>
              <a:t>ID</a:t>
            </a:r>
            <a:r>
              <a:rPr lang="zh-CN" altLang="en-US" sz="1600" dirty="0">
                <a:solidFill>
                  <a:schemeClr val="tx1"/>
                </a:solidFill>
                <a:cs typeface="微软雅黑" panose="020B0503020204020204" charset="-122"/>
                <a:sym typeface="+mn-ea"/>
              </a:rPr>
              <a:t>寄存器</a:t>
            </a:r>
            <a:endParaRPr kumimoji="0" lang="zh-CN" altLang="en-US" sz="1600" b="0"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个配置寄存器</a:t>
            </a:r>
            <a:endParaRPr kumimoji="0" lang="en-US" altLang="x-none" sz="1600" b="0"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个地址指针寄存器</a:t>
            </a:r>
            <a:endParaRPr kumimoji="0" lang="en-US" altLang="x-none" sz="1600" b="0"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个软件复位寄存器</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pic>
        <p:nvPicPr>
          <p:cNvPr id="32773" name="图片 2"/>
          <p:cNvPicPr>
            <a:picLocks noChangeAspect="1"/>
          </p:cNvPicPr>
          <p:nvPr>
            <p:custDataLst>
              <p:tags r:id="rId1"/>
            </p:custDataLst>
          </p:nvPr>
        </p:nvPicPr>
        <p:blipFill>
          <a:blip r:embed="rId2"/>
          <a:stretch>
            <a:fillRect/>
          </a:stretch>
        </p:blipFill>
        <p:spPr>
          <a:xfrm>
            <a:off x="3636010" y="1275715"/>
            <a:ext cx="4457065" cy="324294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latin typeface="宋体" panose="02010600030101010101" pitchFamily="2" charset="-122"/>
                <a:ea typeface="+mn-ea"/>
                <a:sym typeface="+mn-ea"/>
              </a:rPr>
              <a:t>I2C</a:t>
            </a:r>
            <a:r>
              <a:rPr lang="zh-CN" altLang="en-US" sz="1800" dirty="0">
                <a:latin typeface="宋体" panose="02010600030101010101" pitchFamily="2" charset="-122"/>
                <a:ea typeface="+mn-ea"/>
                <a:sym typeface="+mn-ea"/>
              </a:rPr>
              <a:t>写数据格式（单字节）</a:t>
            </a:r>
            <a:endParaRPr lang="zh-CN" altLang="en-US" sz="1800" dirty="0">
              <a:latin typeface="宋体" panose="02010600030101010101" pitchFamily="2" charset="-122"/>
              <a:ea typeface="+mn-ea"/>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latin typeface="宋体" panose="02010600030101010101" pitchFamily="2" charset="-122"/>
                <a:ea typeface="+mn-ea"/>
                <a:sym typeface="+mn-ea"/>
              </a:rPr>
              <a:t>I2C</a:t>
            </a:r>
            <a:r>
              <a:rPr lang="zh-CN" altLang="en-US" sz="1800" dirty="0">
                <a:latin typeface="宋体" panose="02010600030101010101" pitchFamily="2" charset="-122"/>
                <a:ea typeface="+mn-ea"/>
                <a:sym typeface="+mn-ea"/>
              </a:rPr>
              <a:t>写数据格式（双字节）</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33797" name="图片 2"/>
          <p:cNvPicPr>
            <a:picLocks noChangeAspect="1"/>
          </p:cNvPicPr>
          <p:nvPr>
            <p:custDataLst>
              <p:tags r:id="rId1"/>
            </p:custDataLst>
          </p:nvPr>
        </p:nvPicPr>
        <p:blipFill>
          <a:blip r:embed="rId2"/>
          <a:stretch>
            <a:fillRect/>
          </a:stretch>
        </p:blipFill>
        <p:spPr>
          <a:xfrm>
            <a:off x="3707765" y="707390"/>
            <a:ext cx="4710430" cy="2014855"/>
          </a:xfrm>
          <a:prstGeom prst="rect">
            <a:avLst/>
          </a:prstGeom>
          <a:noFill/>
          <a:ln w="9525">
            <a:noFill/>
          </a:ln>
        </p:spPr>
      </p:pic>
      <p:pic>
        <p:nvPicPr>
          <p:cNvPr id="34821" name="图片 2"/>
          <p:cNvPicPr>
            <a:picLocks noChangeAspect="1"/>
          </p:cNvPicPr>
          <p:nvPr>
            <p:custDataLst>
              <p:tags r:id="rId3"/>
            </p:custDataLst>
          </p:nvPr>
        </p:nvPicPr>
        <p:blipFill>
          <a:blip r:embed="rId4"/>
          <a:stretch>
            <a:fillRect/>
          </a:stretch>
        </p:blipFill>
        <p:spPr>
          <a:xfrm>
            <a:off x="3707765" y="2787650"/>
            <a:ext cx="4710430" cy="180784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latin typeface="宋体" panose="02010600030101010101" pitchFamily="2" charset="-122"/>
                <a:ea typeface="+mn-ea"/>
                <a:sym typeface="+mn-ea"/>
              </a:rPr>
              <a:t>I2C</a:t>
            </a:r>
            <a:r>
              <a:rPr lang="zh-CN" altLang="en-US" sz="1800" dirty="0">
                <a:latin typeface="宋体" panose="02010600030101010101" pitchFamily="2" charset="-122"/>
                <a:ea typeface="+mn-ea"/>
                <a:sym typeface="+mn-ea"/>
              </a:rPr>
              <a:t>读数据格式（单字节）</a:t>
            </a:r>
            <a:endParaRPr lang="zh-CN" altLang="en-US" sz="1800" dirty="0">
              <a:latin typeface="宋体" panose="02010600030101010101" pitchFamily="2" charset="-122"/>
              <a:ea typeface="+mn-ea"/>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endParaRPr kumimoji="0" lang="zh-CN" altLang="en-US" sz="1800" b="0" i="0" u="none" strike="noStrike" kern="1200" cap="none" spc="0" normalizeH="0" baseline="0" noProof="1" dirty="0">
              <a:solidFill>
                <a:schemeClr val="tx1"/>
              </a:solidFill>
              <a:latin typeface="宋体" panose="02010600030101010101" pitchFamily="2" charset="-122"/>
              <a:ea typeface="+mn-ea"/>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en-US" altLang="x-none" sz="1800" dirty="0">
                <a:latin typeface="宋体" panose="02010600030101010101" pitchFamily="2" charset="-122"/>
                <a:ea typeface="+mn-ea"/>
                <a:sym typeface="+mn-ea"/>
              </a:rPr>
              <a:t>I2C</a:t>
            </a:r>
            <a:r>
              <a:rPr lang="zh-CN" altLang="en-US" sz="1800" dirty="0">
                <a:latin typeface="宋体" panose="02010600030101010101" pitchFamily="2" charset="-122"/>
                <a:ea typeface="+mn-ea"/>
                <a:sym typeface="+mn-ea"/>
              </a:rPr>
              <a:t>读数据格式（双字节）</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35845" name="图片 2"/>
          <p:cNvPicPr>
            <a:picLocks noChangeAspect="1"/>
          </p:cNvPicPr>
          <p:nvPr>
            <p:custDataLst>
              <p:tags r:id="rId1"/>
            </p:custDataLst>
          </p:nvPr>
        </p:nvPicPr>
        <p:blipFill>
          <a:blip r:embed="rId2"/>
          <a:stretch>
            <a:fillRect/>
          </a:stretch>
        </p:blipFill>
        <p:spPr>
          <a:xfrm>
            <a:off x="3996055" y="740410"/>
            <a:ext cx="4330065" cy="1990090"/>
          </a:xfrm>
          <a:prstGeom prst="rect">
            <a:avLst/>
          </a:prstGeom>
          <a:noFill/>
          <a:ln w="9525">
            <a:noFill/>
          </a:ln>
        </p:spPr>
      </p:pic>
      <p:pic>
        <p:nvPicPr>
          <p:cNvPr id="36869" name="图片 2"/>
          <p:cNvPicPr>
            <a:picLocks noChangeAspect="1"/>
          </p:cNvPicPr>
          <p:nvPr>
            <p:custDataLst>
              <p:tags r:id="rId3"/>
            </p:custDataLst>
          </p:nvPr>
        </p:nvPicPr>
        <p:blipFill>
          <a:blip r:embed="rId4"/>
          <a:stretch>
            <a:fillRect/>
          </a:stretch>
        </p:blipFill>
        <p:spPr>
          <a:xfrm>
            <a:off x="3996055" y="2852420"/>
            <a:ext cx="4329430" cy="181102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8.4.1 </a:t>
            </a:r>
            <a:r>
              <a:rPr lang="zh-CN" altLang="en-US">
                <a:sym typeface="+mn-ea"/>
              </a:rPr>
              <a:t>ADT7420 温度传感器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solidFill>
                  <a:schemeClr val="tx1"/>
                </a:solidFill>
                <a:cs typeface="微软雅黑" panose="020B0503020204020204" charset="-122"/>
                <a:sym typeface="+mn-ea"/>
              </a:rPr>
              <a:t>初始化步骤：</a:t>
            </a:r>
            <a:endParaRPr kumimoji="0" lang="en-US" altLang="zh-CN" sz="1800" b="0" i="0" u="none" strike="noStrike" kern="1200" cap="none" spc="0" normalizeH="0" baseline="0" noProof="1" dirty="0">
              <a:solidFill>
                <a:schemeClr val="tx1"/>
              </a:solidFill>
              <a:cs typeface="微软雅黑" panose="020B0503020204020204" charset="-122"/>
            </a:endParaRPr>
          </a:p>
          <a:p>
            <a:pPr marL="914400" marR="0" lvl="1" indent="-457200" algn="l" defTabSz="914400" rtl="0" eaLnBrk="1" fontAlgn="base" latinLnBrk="0" hangingPunct="1">
              <a:lnSpc>
                <a:spcPct val="100000"/>
              </a:lnSpc>
              <a:spcBef>
                <a:spcPct val="20000"/>
              </a:spcBef>
              <a:spcAft>
                <a:spcPct val="0"/>
              </a:spcAft>
              <a:buClrTx/>
              <a:buSzTx/>
              <a:buFont typeface="+mj-lt"/>
              <a:buAutoNum type="arabicPeriod"/>
            </a:pPr>
            <a:r>
              <a:rPr lang="zh-CN" sz="1600" dirty="0">
                <a:solidFill>
                  <a:schemeClr val="tx1"/>
                </a:solidFill>
                <a:cs typeface="微软雅黑" panose="020B0503020204020204" charset="-122"/>
                <a:sym typeface="+mn-ea"/>
              </a:rPr>
              <a:t>通过</a:t>
            </a:r>
            <a:r>
              <a:rPr lang="en-US" altLang="zh-CN" sz="1600" dirty="0">
                <a:solidFill>
                  <a:schemeClr val="tx1"/>
                </a:solidFill>
                <a:cs typeface="微软雅黑" panose="020B0503020204020204" charset="-122"/>
                <a:sym typeface="+mn-ea"/>
              </a:rPr>
              <a:t>I2C</a:t>
            </a:r>
            <a:r>
              <a:rPr lang="zh-CN" altLang="en-US" sz="1600" dirty="0">
                <a:solidFill>
                  <a:schemeClr val="tx1"/>
                </a:solidFill>
                <a:cs typeface="微软雅黑" panose="020B0503020204020204" charset="-122"/>
                <a:sym typeface="+mn-ea"/>
              </a:rPr>
              <a:t>向</a:t>
            </a:r>
            <a:r>
              <a:rPr sz="1600" dirty="0">
                <a:solidFill>
                  <a:schemeClr val="tx1"/>
                </a:solidFill>
                <a:cs typeface="微软雅黑" panose="020B0503020204020204" charset="-122"/>
                <a:sym typeface="+mn-ea"/>
              </a:rPr>
              <a:t>ADT7420</a:t>
            </a:r>
            <a:r>
              <a:rPr lang="zh-CN" sz="1600" dirty="0">
                <a:solidFill>
                  <a:schemeClr val="tx1"/>
                </a:solidFill>
                <a:cs typeface="微软雅黑" panose="020B0503020204020204" charset="-122"/>
                <a:sym typeface="+mn-ea"/>
              </a:rPr>
              <a:t>传送要访问的寄存器地址</a:t>
            </a:r>
            <a:endParaRPr kumimoji="0" sz="16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00000"/>
              </a:lnSpc>
              <a:spcBef>
                <a:spcPct val="20000"/>
              </a:spcBef>
              <a:spcAft>
                <a:spcPct val="0"/>
              </a:spcAft>
              <a:buClrTx/>
              <a:buSzTx/>
              <a:buFont typeface="+mj-lt"/>
              <a:buAutoNum type="arabicPeriod"/>
            </a:pPr>
            <a:r>
              <a:rPr lang="zh-CN" sz="1600" dirty="0">
                <a:solidFill>
                  <a:schemeClr val="tx1"/>
                </a:solidFill>
                <a:cs typeface="微软雅黑" panose="020B0503020204020204" charset="-122"/>
                <a:sym typeface="+mn-ea"/>
              </a:rPr>
              <a:t>获得</a:t>
            </a:r>
            <a:r>
              <a:rPr sz="1600" dirty="0">
                <a:solidFill>
                  <a:schemeClr val="tx1"/>
                </a:solidFill>
                <a:cs typeface="微软雅黑" panose="020B0503020204020204" charset="-122"/>
                <a:sym typeface="+mn-ea"/>
              </a:rPr>
              <a:t>ADT7420</a:t>
            </a:r>
            <a:r>
              <a:rPr lang="zh-CN" sz="1600" dirty="0">
                <a:solidFill>
                  <a:schemeClr val="tx1"/>
                </a:solidFill>
                <a:cs typeface="微软雅黑" panose="020B0503020204020204" charset="-122"/>
                <a:sym typeface="+mn-ea"/>
              </a:rPr>
              <a:t>确认信号</a:t>
            </a:r>
            <a:endParaRPr kumimoji="0" sz="16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00000"/>
              </a:lnSpc>
              <a:spcBef>
                <a:spcPct val="20000"/>
              </a:spcBef>
              <a:spcAft>
                <a:spcPct val="0"/>
              </a:spcAft>
              <a:buClrTx/>
              <a:buSzTx/>
              <a:buFont typeface="+mj-lt"/>
              <a:buAutoNum type="arabicPeriod"/>
            </a:pPr>
            <a:r>
              <a:rPr lang="zh-CN" sz="1600" dirty="0">
                <a:solidFill>
                  <a:schemeClr val="tx1"/>
                </a:solidFill>
                <a:cs typeface="微软雅黑" panose="020B0503020204020204" charset="-122"/>
                <a:sym typeface="+mn-ea"/>
              </a:rPr>
              <a:t>将相应寄存器内容置为</a:t>
            </a:r>
            <a:r>
              <a:rPr sz="1600" dirty="0">
                <a:solidFill>
                  <a:schemeClr val="tx1"/>
                </a:solidFill>
                <a:cs typeface="微软雅黑" panose="020B0503020204020204" charset="-122"/>
                <a:sym typeface="+mn-ea"/>
              </a:rPr>
              <a:t>0x2F</a:t>
            </a:r>
            <a:endParaRPr kumimoji="0" sz="16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00000"/>
              </a:lnSpc>
              <a:spcBef>
                <a:spcPct val="20000"/>
              </a:spcBef>
              <a:spcAft>
                <a:spcPct val="0"/>
              </a:spcAft>
              <a:buClrTx/>
              <a:buSzTx/>
              <a:buFont typeface="+mj-lt"/>
              <a:buAutoNum type="arabicPeriod"/>
            </a:pPr>
            <a:r>
              <a:rPr lang="zh-CN" sz="1600" dirty="0">
                <a:solidFill>
                  <a:schemeClr val="tx1"/>
                </a:solidFill>
                <a:cs typeface="微软雅黑" panose="020B0503020204020204" charset="-122"/>
                <a:sym typeface="+mn-ea"/>
              </a:rPr>
              <a:t>获得</a:t>
            </a:r>
            <a:r>
              <a:rPr sz="1600" dirty="0">
                <a:solidFill>
                  <a:schemeClr val="tx1"/>
                </a:solidFill>
                <a:cs typeface="微软雅黑" panose="020B0503020204020204" charset="-122"/>
                <a:sym typeface="+mn-ea"/>
              </a:rPr>
              <a:t>ADT7420</a:t>
            </a:r>
            <a:r>
              <a:rPr lang="zh-CN" sz="1600" dirty="0">
                <a:solidFill>
                  <a:schemeClr val="tx1"/>
                </a:solidFill>
                <a:cs typeface="微软雅黑" panose="020B0503020204020204" charset="-122"/>
                <a:sym typeface="+mn-ea"/>
              </a:rPr>
              <a:t>确认信号</a:t>
            </a:r>
            <a:endParaRPr kumimoji="0" sz="16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00000"/>
              </a:lnSpc>
              <a:spcBef>
                <a:spcPct val="20000"/>
              </a:spcBef>
              <a:spcAft>
                <a:spcPct val="0"/>
              </a:spcAft>
              <a:buClrTx/>
              <a:buSzTx/>
              <a:buFont typeface="+mj-lt"/>
              <a:buAutoNum type="arabicPeriod"/>
            </a:pPr>
            <a:r>
              <a:rPr lang="zh-CN" sz="1600" dirty="0">
                <a:solidFill>
                  <a:schemeClr val="tx1"/>
                </a:solidFill>
                <a:cs typeface="微软雅黑" panose="020B0503020204020204" charset="-122"/>
                <a:sym typeface="+mn-ea"/>
              </a:rPr>
              <a:t>置</a:t>
            </a:r>
            <a:r>
              <a:rPr lang="en-US" altLang="zh-CN" sz="1600" dirty="0">
                <a:solidFill>
                  <a:schemeClr val="tx1"/>
                </a:solidFill>
                <a:cs typeface="微软雅黑" panose="020B0503020204020204" charset="-122"/>
                <a:sym typeface="+mn-ea"/>
              </a:rPr>
              <a:t>I2C</a:t>
            </a:r>
            <a:r>
              <a:rPr lang="zh-CN" altLang="en-US" sz="1600" dirty="0">
                <a:solidFill>
                  <a:schemeClr val="tx1"/>
                </a:solidFill>
                <a:cs typeface="微软雅黑" panose="020B0503020204020204" charset="-122"/>
                <a:sym typeface="+mn-ea"/>
              </a:rPr>
              <a:t>停止位</a:t>
            </a:r>
            <a:endParaRPr kumimoji="0" lang="en-US" altLang="zh-CN" sz="16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00000"/>
              </a:lnSpc>
              <a:spcBef>
                <a:spcPct val="20000"/>
              </a:spcBef>
              <a:spcAft>
                <a:spcPct val="0"/>
              </a:spcAft>
              <a:buClrTx/>
              <a:buSzTx/>
              <a:buFont typeface="+mj-lt"/>
              <a:buAutoNum type="arabicPeriod"/>
            </a:pPr>
            <a:r>
              <a:rPr lang="zh-CN" sz="1600" dirty="0">
                <a:solidFill>
                  <a:schemeClr val="tx1"/>
                </a:solidFill>
                <a:cs typeface="微软雅黑" panose="020B0503020204020204" charset="-122"/>
                <a:sym typeface="+mn-ea"/>
              </a:rPr>
              <a:t>等待</a:t>
            </a:r>
            <a:r>
              <a:rPr sz="1600" dirty="0">
                <a:solidFill>
                  <a:schemeClr val="tx1"/>
                </a:solidFill>
                <a:cs typeface="微软雅黑" panose="020B0503020204020204" charset="-122"/>
                <a:sym typeface="+mn-ea"/>
              </a:rPr>
              <a:t>200µs</a:t>
            </a:r>
            <a:r>
              <a:rPr lang="zh-CN" sz="1600" dirty="0">
                <a:solidFill>
                  <a:schemeClr val="tx1"/>
                </a:solidFill>
                <a:cs typeface="微软雅黑" panose="020B0503020204020204" charset="-122"/>
                <a:sym typeface="+mn-ea"/>
              </a:rPr>
              <a:t>，</a:t>
            </a:r>
            <a:r>
              <a:rPr sz="1600" dirty="0">
                <a:solidFill>
                  <a:schemeClr val="tx1"/>
                </a:solidFill>
                <a:cs typeface="微软雅黑" panose="020B0503020204020204" charset="-122"/>
                <a:sym typeface="+mn-ea"/>
              </a:rPr>
              <a:t>ADT7420</a:t>
            </a:r>
            <a:r>
              <a:rPr lang="zh-CN" sz="1600" dirty="0">
                <a:solidFill>
                  <a:schemeClr val="tx1"/>
                </a:solidFill>
                <a:cs typeface="微软雅黑" panose="020B0503020204020204" charset="-122"/>
                <a:sym typeface="+mn-ea"/>
              </a:rPr>
              <a:t>完成复位</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pic>
        <p:nvPicPr>
          <p:cNvPr id="37893" name="图片 3"/>
          <p:cNvPicPr>
            <a:picLocks noChangeAspect="1"/>
          </p:cNvPicPr>
          <p:nvPr>
            <p:custDataLst>
              <p:tags r:id="rId1"/>
            </p:custDataLst>
          </p:nvPr>
        </p:nvPicPr>
        <p:blipFill>
          <a:blip r:embed="rId2"/>
          <a:stretch>
            <a:fillRect/>
          </a:stretch>
        </p:blipFill>
        <p:spPr>
          <a:xfrm>
            <a:off x="1104900" y="3147695"/>
            <a:ext cx="6933565" cy="137350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8.4.2 ADT7420接口电路</a:t>
            </a:r>
            <a:endParaRPr lang="zh-CN" altLang="en-US"/>
          </a:p>
        </p:txBody>
      </p:sp>
      <p:pic>
        <p:nvPicPr>
          <p:cNvPr id="38917" name="图片 4"/>
          <p:cNvPicPr>
            <a:picLocks noChangeAspect="1"/>
          </p:cNvPicPr>
          <p:nvPr>
            <p:custDataLst>
              <p:tags r:id="rId1"/>
            </p:custDataLst>
          </p:nvPr>
        </p:nvPicPr>
        <p:blipFill>
          <a:blip r:embed="rId2"/>
          <a:stretch>
            <a:fillRect/>
          </a:stretch>
        </p:blipFill>
        <p:spPr>
          <a:xfrm>
            <a:off x="1691323" y="988060"/>
            <a:ext cx="5407025" cy="1804988"/>
          </a:xfrm>
          <a:prstGeom prst="rect">
            <a:avLst/>
          </a:prstGeom>
          <a:noFill/>
          <a:ln w="9525">
            <a:noFill/>
          </a:ln>
        </p:spPr>
      </p:pic>
      <p:pic>
        <p:nvPicPr>
          <p:cNvPr id="38918" name="图片 5"/>
          <p:cNvPicPr>
            <a:picLocks noChangeAspect="1"/>
          </p:cNvPicPr>
          <p:nvPr>
            <p:custDataLst>
              <p:tags r:id="rId3"/>
            </p:custDataLst>
          </p:nvPr>
        </p:nvPicPr>
        <p:blipFill>
          <a:blip r:embed="rId4"/>
          <a:stretch>
            <a:fillRect/>
          </a:stretch>
        </p:blipFill>
        <p:spPr>
          <a:xfrm>
            <a:off x="1691640" y="3147695"/>
            <a:ext cx="5407025" cy="114109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8.1 模拟量接口的作用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sym typeface="+mn-ea"/>
              </a:rPr>
              <a:t>微型计算机在实时控制、在线动态测量和对物理过程进行监控，以及图像、语音处理领域的应用中，都要与一些连续变化的</a:t>
            </a:r>
            <a:r>
              <a:rPr kumimoji="0" lang="zh-CN" altLang="en-US" sz="1800" b="1" i="0" u="none" strike="noStrike" kern="1200" cap="none" spc="0" normalizeH="0" baseline="0" noProof="1" dirty="0">
                <a:solidFill>
                  <a:srgbClr val="FF0000"/>
                </a:solidFill>
                <a:cs typeface="微软雅黑" panose="020B0503020204020204" charset="-122"/>
                <a:sym typeface="+mn-ea"/>
              </a:rPr>
              <a:t>模拟量</a:t>
            </a:r>
            <a:r>
              <a:rPr kumimoji="0" lang="zh-CN" altLang="en-US" sz="1800" b="0" i="0" u="none" strike="noStrike" kern="1200" cap="none" spc="0" normalizeH="0" baseline="0" noProof="1" dirty="0">
                <a:solidFill>
                  <a:schemeClr val="tx1"/>
                </a:solidFill>
                <a:cs typeface="微软雅黑" panose="020B0503020204020204" charset="-122"/>
                <a:sym typeface="+mn-ea"/>
              </a:rPr>
              <a:t>（如温度、压力、流量、位移、速度、光亮度、声音、颜色等）打交道；</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sym typeface="+mn-ea"/>
              </a:rPr>
              <a:t>但数字计算机本身只能识别和处理</a:t>
            </a:r>
            <a:r>
              <a:rPr kumimoji="0" lang="zh-CN" altLang="en-US" sz="1800" b="1" i="0" u="none" strike="noStrike" kern="1200" cap="none" spc="0" normalizeH="0" baseline="0" noProof="1" dirty="0">
                <a:solidFill>
                  <a:srgbClr val="FF0000"/>
                </a:solidFill>
                <a:cs typeface="微软雅黑" panose="020B0503020204020204" charset="-122"/>
                <a:sym typeface="+mn-ea"/>
              </a:rPr>
              <a:t>数字量</a:t>
            </a:r>
            <a:r>
              <a:rPr kumimoji="0" lang="zh-CN" altLang="en-US" sz="1800" b="0" i="0" u="none" strike="noStrike" kern="1200" cap="none" spc="0" normalizeH="0" baseline="0" noProof="1" dirty="0">
                <a:solidFill>
                  <a:schemeClr val="tx1"/>
                </a:solidFill>
                <a:cs typeface="微软雅黑" panose="020B0503020204020204" charset="-122"/>
                <a:sym typeface="+mn-ea"/>
              </a:rPr>
              <a:t>；</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kumimoji="0" lang="zh-CN" altLang="en-US" sz="1800" b="0" i="0" u="none" strike="noStrike" kern="1200" cap="none" spc="0" normalizeH="0" baseline="0" noProof="1" dirty="0">
                <a:solidFill>
                  <a:schemeClr val="tx1"/>
                </a:solidFill>
                <a:cs typeface="微软雅黑" panose="020B0503020204020204" charset="-122"/>
                <a:sym typeface="+mn-ea"/>
              </a:rPr>
              <a:t>因此，必须经过转换器，把模拟量</a:t>
            </a:r>
            <a:r>
              <a:rPr kumimoji="0" lang="en-US" altLang="x-none" sz="1800" b="1" i="0" u="none" strike="noStrike" kern="1200" cap="none" spc="0" normalizeH="0" baseline="0" noProof="1" dirty="0">
                <a:solidFill>
                  <a:schemeClr val="tx1"/>
                </a:solidFill>
                <a:cs typeface="微软雅黑" panose="020B0503020204020204" charset="-122"/>
                <a:sym typeface="+mn-ea"/>
              </a:rPr>
              <a:t>A</a:t>
            </a:r>
            <a:r>
              <a:rPr kumimoji="0" lang="zh-CN" altLang="en-US" sz="1800" b="0" i="0" u="none" strike="noStrike" kern="1200" cap="none" spc="0" normalizeH="0" baseline="0" noProof="1" dirty="0">
                <a:solidFill>
                  <a:schemeClr val="tx1"/>
                </a:solidFill>
                <a:cs typeface="微软雅黑" panose="020B0503020204020204" charset="-122"/>
                <a:sym typeface="+mn-ea"/>
              </a:rPr>
              <a:t>（</a:t>
            </a:r>
            <a:r>
              <a:rPr kumimoji="0" lang="en-US" altLang="zh-CN" sz="1800" b="0" i="0" u="none" strike="noStrike" kern="1200" cap="none" spc="0" normalizeH="0" baseline="0" noProof="1" dirty="0">
                <a:solidFill>
                  <a:schemeClr val="tx1"/>
                </a:solidFill>
                <a:cs typeface="微软雅黑" panose="020B0503020204020204" charset="-122"/>
                <a:sym typeface="+mn-ea"/>
              </a:rPr>
              <a:t>Analog</a:t>
            </a:r>
            <a:r>
              <a:rPr kumimoji="0" lang="zh-CN" altLang="en-US" sz="1800" b="0" i="0" u="none" strike="noStrike" kern="1200" cap="none" spc="0" normalizeH="0" baseline="0" noProof="1" dirty="0">
                <a:solidFill>
                  <a:schemeClr val="tx1"/>
                </a:solidFill>
                <a:cs typeface="微软雅黑" panose="020B0503020204020204" charset="-122"/>
                <a:sym typeface="+mn-ea"/>
              </a:rPr>
              <a:t>）转换成数字量</a:t>
            </a:r>
            <a:r>
              <a:rPr kumimoji="0" lang="en-US" altLang="x-none" sz="1800" b="1" i="0" u="none" strike="noStrike" kern="1200" cap="none" spc="0" normalizeH="0" baseline="0" noProof="1" dirty="0">
                <a:solidFill>
                  <a:schemeClr val="tx1"/>
                </a:solidFill>
                <a:cs typeface="微软雅黑" panose="020B0503020204020204" charset="-122"/>
                <a:sym typeface="+mn-ea"/>
              </a:rPr>
              <a:t>D</a:t>
            </a:r>
            <a:r>
              <a:rPr kumimoji="0" lang="zh-CN" altLang="en-US" sz="1800" b="0" i="0" u="none" strike="noStrike" kern="1200" cap="none" spc="0" normalizeH="0" baseline="0" noProof="1" dirty="0">
                <a:solidFill>
                  <a:schemeClr val="tx1"/>
                </a:solidFill>
                <a:cs typeface="微软雅黑" panose="020B0503020204020204" charset="-122"/>
                <a:sym typeface="+mn-ea"/>
              </a:rPr>
              <a:t>（</a:t>
            </a:r>
            <a:r>
              <a:rPr kumimoji="0" lang="en-US" altLang="zh-CN" sz="1800" b="0" i="0" u="none" strike="noStrike" kern="1200" cap="none" spc="0" normalizeH="0" baseline="0" noProof="1" dirty="0">
                <a:solidFill>
                  <a:schemeClr val="tx1"/>
                </a:solidFill>
                <a:cs typeface="微软雅黑" panose="020B0503020204020204" charset="-122"/>
                <a:sym typeface="+mn-ea"/>
              </a:rPr>
              <a:t>Digital</a:t>
            </a:r>
            <a:r>
              <a:rPr kumimoji="0" lang="zh-CN" altLang="en-US" sz="1800" b="0" i="0" u="none" strike="noStrike" kern="1200" cap="none" spc="0" normalizeH="0" baseline="0" noProof="1" dirty="0">
                <a:solidFill>
                  <a:schemeClr val="tx1"/>
                </a:solidFill>
                <a:cs typeface="微软雅黑" panose="020B0503020204020204" charset="-122"/>
                <a:sym typeface="+mn-ea"/>
              </a:rPr>
              <a:t>），或将数字量</a:t>
            </a:r>
            <a:r>
              <a:rPr kumimoji="0" lang="en-US" altLang="x-none" sz="1800" b="1" i="0" u="none" strike="noStrike" kern="1200" cap="none" spc="0" normalizeH="0" baseline="0" noProof="1" dirty="0">
                <a:solidFill>
                  <a:schemeClr val="tx1"/>
                </a:solidFill>
                <a:cs typeface="微软雅黑" panose="020B0503020204020204" charset="-122"/>
                <a:sym typeface="+mn-ea"/>
              </a:rPr>
              <a:t>D</a:t>
            </a:r>
            <a:r>
              <a:rPr kumimoji="0" lang="zh-CN" altLang="en-US" sz="1800" b="0" i="0" u="none" strike="noStrike" kern="1200" cap="none" spc="0" normalizeH="0" baseline="0" noProof="1" dirty="0">
                <a:solidFill>
                  <a:schemeClr val="tx1"/>
                </a:solidFill>
                <a:cs typeface="微软雅黑" panose="020B0503020204020204" charset="-122"/>
                <a:sym typeface="+mn-ea"/>
              </a:rPr>
              <a:t>转换成模拟量</a:t>
            </a:r>
            <a:r>
              <a:rPr kumimoji="0" lang="en-US" altLang="x-none" sz="1800" b="1" i="0" u="none" strike="noStrike" kern="1200" cap="none" spc="0" normalizeH="0" baseline="0" noProof="1" dirty="0">
                <a:solidFill>
                  <a:schemeClr val="tx1"/>
                </a:solidFill>
                <a:cs typeface="微软雅黑" panose="020B0503020204020204" charset="-122"/>
                <a:sym typeface="+mn-ea"/>
              </a:rPr>
              <a:t>A</a:t>
            </a:r>
            <a:r>
              <a:rPr kumimoji="0" lang="zh-CN" altLang="en-US" sz="1800" b="0" i="0" u="none" strike="noStrike" kern="1200" cap="none" spc="0" normalizeH="0" baseline="0" noProof="1" dirty="0">
                <a:solidFill>
                  <a:schemeClr val="tx1"/>
                </a:solidFill>
                <a:cs typeface="微软雅黑" panose="020B0503020204020204" charset="-122"/>
                <a:sym typeface="+mn-ea"/>
              </a:rPr>
              <a:t>，才能实现</a:t>
            </a:r>
            <a:r>
              <a:rPr kumimoji="0" lang="en-US" altLang="x-none" sz="1800" b="0" i="0" u="none" strike="noStrike" kern="1200" cap="none" spc="0" normalizeH="0" baseline="0" noProof="1" dirty="0">
                <a:solidFill>
                  <a:schemeClr val="tx1"/>
                </a:solidFill>
                <a:cs typeface="微软雅黑" panose="020B0503020204020204" charset="-122"/>
                <a:sym typeface="+mn-ea"/>
              </a:rPr>
              <a:t>CPU</a:t>
            </a:r>
            <a:r>
              <a:rPr kumimoji="0" lang="zh-CN" altLang="en-US" sz="1800" b="0" i="0" u="none" strike="noStrike" kern="1200" cap="none" spc="0" normalizeH="0" baseline="0" noProof="1" dirty="0">
                <a:solidFill>
                  <a:schemeClr val="tx1"/>
                </a:solidFill>
                <a:cs typeface="微软雅黑" panose="020B0503020204020204" charset="-122"/>
                <a:sym typeface="+mn-ea"/>
              </a:rPr>
              <a:t>与被控对象之间的信息交换。</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8.4.3 AXI4 IIC 接口模块</a:t>
            </a:r>
            <a:endParaRPr lang="zh-CN" altLang="en-US"/>
          </a:p>
        </p:txBody>
      </p:sp>
      <p:pic>
        <p:nvPicPr>
          <p:cNvPr id="39941" name="图片 2"/>
          <p:cNvPicPr>
            <a:picLocks noChangeAspect="1"/>
          </p:cNvPicPr>
          <p:nvPr>
            <p:custDataLst>
              <p:tags r:id="rId1"/>
            </p:custDataLst>
          </p:nvPr>
        </p:nvPicPr>
        <p:blipFill>
          <a:blip r:embed="rId2"/>
          <a:stretch>
            <a:fillRect/>
          </a:stretch>
        </p:blipFill>
        <p:spPr>
          <a:xfrm>
            <a:off x="1331595" y="1347788"/>
            <a:ext cx="5605463" cy="3533775"/>
          </a:xfrm>
          <a:prstGeom prst="rect">
            <a:avLst/>
          </a:prstGeom>
          <a:noFill/>
          <a:ln w="9525">
            <a:noFill/>
          </a:ln>
        </p:spPr>
      </p:pic>
      <p:pic>
        <p:nvPicPr>
          <p:cNvPr id="39942" name="图片 4"/>
          <p:cNvPicPr>
            <a:picLocks noChangeAspect="1"/>
          </p:cNvPicPr>
          <p:nvPr>
            <p:custDataLst>
              <p:tags r:id="rId3"/>
            </p:custDataLst>
          </p:nvPr>
        </p:nvPicPr>
        <p:blipFill>
          <a:blip r:embed="rId4"/>
          <a:stretch>
            <a:fillRect/>
          </a:stretch>
        </p:blipFill>
        <p:spPr>
          <a:xfrm>
            <a:off x="4291330" y="386080"/>
            <a:ext cx="2646045" cy="88201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8.4.3 AXI4 IIC 接口模块</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内部结构</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40965" name="图片 2"/>
          <p:cNvPicPr>
            <a:picLocks noChangeAspect="1"/>
          </p:cNvPicPr>
          <p:nvPr>
            <p:custDataLst>
              <p:tags r:id="rId1"/>
            </p:custDataLst>
          </p:nvPr>
        </p:nvPicPr>
        <p:blipFill>
          <a:blip r:embed="rId2"/>
          <a:stretch>
            <a:fillRect/>
          </a:stretch>
        </p:blipFill>
        <p:spPr>
          <a:xfrm>
            <a:off x="1403350" y="1419543"/>
            <a:ext cx="6062663" cy="31940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8.4.3 AXI4 IIC 接口模块</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寄存器地址</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pic>
        <p:nvPicPr>
          <p:cNvPr id="41989" name="图片 2"/>
          <p:cNvPicPr>
            <a:picLocks noChangeAspect="1"/>
          </p:cNvPicPr>
          <p:nvPr>
            <p:custDataLst>
              <p:tags r:id="rId1"/>
            </p:custDataLst>
          </p:nvPr>
        </p:nvPicPr>
        <p:blipFill>
          <a:blip r:embed="rId2"/>
          <a:stretch>
            <a:fillRect/>
          </a:stretch>
        </p:blipFill>
        <p:spPr>
          <a:xfrm>
            <a:off x="2771458" y="771208"/>
            <a:ext cx="4684712" cy="4214812"/>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8.4.3 AXI4 IIC 接口模块</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dirty="0">
                <a:latin typeface="宋体" panose="02010600030101010101" pitchFamily="2" charset="-122"/>
                <a:ea typeface="+mn-ea"/>
                <a:sym typeface="+mn-ea"/>
              </a:rPr>
              <a:t>控制寄存器（</a:t>
            </a:r>
            <a:r>
              <a:rPr lang="en-US" altLang="zh-CN" sz="1800" dirty="0">
                <a:latin typeface="宋体" panose="02010600030101010101" pitchFamily="2" charset="-122"/>
                <a:ea typeface="+mn-ea"/>
                <a:sym typeface="+mn-ea"/>
              </a:rPr>
              <a:t>CR</a:t>
            </a:r>
            <a:r>
              <a:rPr lang="zh-CN" altLang="en-US" sz="1800" dirty="0">
                <a:latin typeface="宋体" panose="02010600030101010101" pitchFamily="2" charset="-122"/>
                <a:ea typeface="+mn-ea"/>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graphicFrame>
        <p:nvGraphicFramePr>
          <p:cNvPr id="43013" name="对象 2"/>
          <p:cNvGraphicFramePr/>
          <p:nvPr>
            <p:custDataLst>
              <p:tags r:id="rId1"/>
            </p:custDataLst>
          </p:nvPr>
        </p:nvGraphicFramePr>
        <p:xfrm>
          <a:off x="1572578" y="1347788"/>
          <a:ext cx="5997575" cy="3570287"/>
        </p:xfrm>
        <a:graphic>
          <a:graphicData uri="http://schemas.openxmlformats.org/presentationml/2006/ole">
            <mc:AlternateContent xmlns:mc="http://schemas.openxmlformats.org/markup-compatibility/2006">
              <mc:Choice xmlns:v="urn:schemas-microsoft-com:vml" Requires="v">
                <p:oleObj spid="_x0000_s3076" name="" r:id="rId2" imgW="10991850" imgH="6559550" progId="Paint.Picture">
                  <p:embed/>
                </p:oleObj>
              </mc:Choice>
              <mc:Fallback>
                <p:oleObj name="" r:id="rId2" imgW="10991850" imgH="6559550" progId="Paint.Picture">
                  <p:embed/>
                  <p:pic>
                    <p:nvPicPr>
                      <p:cNvPr id="0" name="图片 3075"/>
                      <p:cNvPicPr/>
                      <p:nvPr/>
                    </p:nvPicPr>
                    <p:blipFill>
                      <a:blip r:embed="rId3"/>
                      <a:stretch>
                        <a:fillRect/>
                      </a:stretch>
                    </p:blipFill>
                    <p:spPr>
                      <a:xfrm>
                        <a:off x="1572578" y="1347788"/>
                        <a:ext cx="5997575" cy="3570287"/>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8.4.3 AXI4 IIC 接口模块</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dirty="0">
                <a:solidFill>
                  <a:schemeClr val="tx1"/>
                </a:solidFill>
                <a:cs typeface="微软雅黑" panose="020B0503020204020204" charset="-122"/>
                <a:sym typeface="+mn-ea"/>
              </a:rPr>
              <a:t>初始化（</a:t>
            </a:r>
            <a:r>
              <a:rPr lang="en-US" altLang="x-none" sz="1800" dirty="0">
                <a:solidFill>
                  <a:schemeClr val="tx1"/>
                </a:solidFill>
                <a:cs typeface="微软雅黑" panose="020B0503020204020204" charset="-122"/>
                <a:sym typeface="+mn-ea"/>
              </a:rPr>
              <a:t>IIC Master Transmitter with a Repeated Start</a:t>
            </a:r>
            <a:r>
              <a:rPr lang="zh-CN" altLang="en-US" sz="1800"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将</a:t>
            </a:r>
            <a:r>
              <a:rPr sz="1400" dirty="0">
                <a:solidFill>
                  <a:schemeClr val="tx1"/>
                </a:solidFill>
                <a:cs typeface="微软雅黑" panose="020B0503020204020204" charset="-122"/>
                <a:sym typeface="+mn-ea"/>
              </a:rPr>
              <a:t>IIC</a:t>
            </a:r>
            <a:r>
              <a:rPr lang="zh-CN" sz="1400" dirty="0">
                <a:solidFill>
                  <a:schemeClr val="tx1"/>
                </a:solidFill>
                <a:cs typeface="微软雅黑" panose="020B0503020204020204" charset="-122"/>
                <a:sym typeface="+mn-ea"/>
              </a:rPr>
              <a:t>设备地址写入</a:t>
            </a:r>
            <a:r>
              <a:rPr sz="1400" dirty="0">
                <a:solidFill>
                  <a:schemeClr val="tx1"/>
                </a:solidFill>
                <a:cs typeface="微软雅黑" panose="020B0503020204020204" charset="-122"/>
                <a:sym typeface="+mn-ea"/>
              </a:rPr>
              <a:t>TX_FIFO</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将要传送的数据写入</a:t>
            </a:r>
            <a:r>
              <a:rPr sz="1400" dirty="0">
                <a:solidFill>
                  <a:schemeClr val="tx1"/>
                </a:solidFill>
                <a:cs typeface="微软雅黑" panose="020B0503020204020204" charset="-122"/>
                <a:sym typeface="+mn-ea"/>
              </a:rPr>
              <a:t>TX_FIFO</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写</a:t>
            </a:r>
            <a:r>
              <a:rPr sz="1400" dirty="0">
                <a:solidFill>
                  <a:schemeClr val="tx1"/>
                </a:solidFill>
                <a:cs typeface="微软雅黑" panose="020B0503020204020204" charset="-122"/>
                <a:sym typeface="+mn-ea"/>
              </a:rPr>
              <a:t>CR</a:t>
            </a:r>
            <a:r>
              <a:rPr lang="zh-CN" sz="1400" dirty="0">
                <a:solidFill>
                  <a:schemeClr val="tx1"/>
                </a:solidFill>
                <a:cs typeface="微软雅黑" panose="020B0503020204020204" charset="-122"/>
                <a:sym typeface="+mn-ea"/>
              </a:rPr>
              <a:t>寄存器，设置 </a:t>
            </a:r>
            <a:r>
              <a:rPr sz="1400" dirty="0">
                <a:solidFill>
                  <a:schemeClr val="tx1"/>
                </a:solidFill>
                <a:cs typeface="微软雅黑" panose="020B0503020204020204" charset="-122"/>
                <a:sym typeface="+mn-ea"/>
              </a:rPr>
              <a:t>MSMS = 1</a:t>
            </a:r>
            <a:r>
              <a:rPr lang="zh-CN" sz="1400" dirty="0">
                <a:solidFill>
                  <a:schemeClr val="tx1"/>
                </a:solidFill>
                <a:cs typeface="微软雅黑" panose="020B0503020204020204" charset="-122"/>
                <a:sym typeface="+mn-ea"/>
              </a:rPr>
              <a:t>、</a:t>
            </a:r>
            <a:r>
              <a:rPr sz="1400" dirty="0">
                <a:solidFill>
                  <a:schemeClr val="tx1"/>
                </a:solidFill>
                <a:cs typeface="微软雅黑" panose="020B0503020204020204" charset="-122"/>
                <a:sym typeface="+mn-ea"/>
              </a:rPr>
              <a:t>TX = 1</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继续向</a:t>
            </a:r>
            <a:r>
              <a:rPr sz="1400" dirty="0">
                <a:solidFill>
                  <a:schemeClr val="tx1"/>
                </a:solidFill>
                <a:cs typeface="微软雅黑" panose="020B0503020204020204" charset="-122"/>
                <a:sym typeface="+mn-ea"/>
              </a:rPr>
              <a:t>TX_FIFO</a:t>
            </a:r>
            <a:r>
              <a:rPr lang="zh-CN" sz="1400" dirty="0">
                <a:solidFill>
                  <a:schemeClr val="tx1"/>
                </a:solidFill>
                <a:cs typeface="微软雅黑" panose="020B0503020204020204" charset="-122"/>
                <a:sym typeface="+mn-ea"/>
              </a:rPr>
              <a:t>写入要传送的数据</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等待发送</a:t>
            </a:r>
            <a:r>
              <a:rPr sz="1400" dirty="0">
                <a:solidFill>
                  <a:schemeClr val="tx1"/>
                </a:solidFill>
                <a:cs typeface="微软雅黑" panose="020B0503020204020204" charset="-122"/>
                <a:sym typeface="+mn-ea"/>
              </a:rPr>
              <a:t>FIFO empty</a:t>
            </a:r>
            <a:r>
              <a:rPr lang="zh-CN" sz="1400" dirty="0">
                <a:solidFill>
                  <a:schemeClr val="tx1"/>
                </a:solidFill>
                <a:cs typeface="微软雅黑" panose="020B0503020204020204" charset="-122"/>
                <a:sym typeface="+mn-ea"/>
              </a:rPr>
              <a:t>中断</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写</a:t>
            </a:r>
            <a:r>
              <a:rPr sz="1400" dirty="0">
                <a:solidFill>
                  <a:schemeClr val="tx1"/>
                </a:solidFill>
                <a:cs typeface="微软雅黑" panose="020B0503020204020204" charset="-122"/>
                <a:sym typeface="+mn-ea"/>
              </a:rPr>
              <a:t>CR</a:t>
            </a:r>
            <a:r>
              <a:rPr lang="zh-CN" sz="1400" dirty="0">
                <a:solidFill>
                  <a:schemeClr val="tx1"/>
                </a:solidFill>
                <a:cs typeface="微软雅黑" panose="020B0503020204020204" charset="-122"/>
                <a:sym typeface="+mn-ea"/>
              </a:rPr>
              <a:t>寄存器，设置</a:t>
            </a:r>
            <a:r>
              <a:rPr sz="1400" dirty="0">
                <a:solidFill>
                  <a:schemeClr val="tx1"/>
                </a:solidFill>
                <a:cs typeface="微软雅黑" panose="020B0503020204020204" charset="-122"/>
                <a:sym typeface="+mn-ea"/>
              </a:rPr>
              <a:t> RSTA = 1</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将</a:t>
            </a:r>
            <a:r>
              <a:rPr sz="1400" dirty="0">
                <a:solidFill>
                  <a:schemeClr val="tx1"/>
                </a:solidFill>
                <a:cs typeface="微软雅黑" panose="020B0503020204020204" charset="-122"/>
                <a:sym typeface="+mn-ea"/>
              </a:rPr>
              <a:t>IIC</a:t>
            </a:r>
            <a:r>
              <a:rPr lang="zh-CN" sz="1400" dirty="0">
                <a:solidFill>
                  <a:schemeClr val="tx1"/>
                </a:solidFill>
                <a:cs typeface="微软雅黑" panose="020B0503020204020204" charset="-122"/>
                <a:sym typeface="+mn-ea"/>
              </a:rPr>
              <a:t>设备地址写入</a:t>
            </a:r>
            <a:r>
              <a:rPr sz="1400" dirty="0">
                <a:solidFill>
                  <a:schemeClr val="tx1"/>
                </a:solidFill>
                <a:cs typeface="微软雅黑" panose="020B0503020204020204" charset="-122"/>
                <a:sym typeface="+mn-ea"/>
              </a:rPr>
              <a:t>TX_FIFO</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除最后一个数据字节外，将其余的数据全部写入</a:t>
            </a:r>
            <a:r>
              <a:rPr sz="1400" dirty="0">
                <a:solidFill>
                  <a:schemeClr val="tx1"/>
                </a:solidFill>
                <a:cs typeface="微软雅黑" panose="020B0503020204020204" charset="-122"/>
                <a:sym typeface="+mn-ea"/>
              </a:rPr>
              <a:t>TX_FIFO</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等待发送</a:t>
            </a:r>
            <a:r>
              <a:rPr sz="1400" dirty="0">
                <a:solidFill>
                  <a:schemeClr val="tx1"/>
                </a:solidFill>
                <a:cs typeface="微软雅黑" panose="020B0503020204020204" charset="-122"/>
                <a:sym typeface="+mn-ea"/>
              </a:rPr>
              <a:t>FIFO empty</a:t>
            </a:r>
            <a:r>
              <a:rPr lang="zh-CN" sz="1400" dirty="0">
                <a:solidFill>
                  <a:schemeClr val="tx1"/>
                </a:solidFill>
                <a:cs typeface="微软雅黑" panose="020B0503020204020204" charset="-122"/>
                <a:sym typeface="+mn-ea"/>
              </a:rPr>
              <a:t>中断</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写</a:t>
            </a:r>
            <a:r>
              <a:rPr sz="1400" dirty="0">
                <a:solidFill>
                  <a:schemeClr val="tx1"/>
                </a:solidFill>
                <a:cs typeface="微软雅黑" panose="020B0503020204020204" charset="-122"/>
                <a:sym typeface="+mn-ea"/>
              </a:rPr>
              <a:t>CR</a:t>
            </a:r>
            <a:r>
              <a:rPr lang="zh-CN" sz="1400" dirty="0">
                <a:solidFill>
                  <a:schemeClr val="tx1"/>
                </a:solidFill>
                <a:cs typeface="微软雅黑" panose="020B0503020204020204" charset="-122"/>
                <a:sym typeface="+mn-ea"/>
              </a:rPr>
              <a:t>寄存器，设置 </a:t>
            </a:r>
            <a:r>
              <a:rPr sz="1400" dirty="0">
                <a:solidFill>
                  <a:schemeClr val="tx1"/>
                </a:solidFill>
                <a:cs typeface="微软雅黑" panose="020B0503020204020204" charset="-122"/>
                <a:sym typeface="+mn-ea"/>
              </a:rPr>
              <a:t>MSMS = 0</a:t>
            </a:r>
            <a:endParaRPr kumimoji="0" sz="14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40000"/>
              </a:lnSpc>
              <a:spcBef>
                <a:spcPct val="20000"/>
              </a:spcBef>
              <a:spcAft>
                <a:spcPct val="0"/>
              </a:spcAft>
              <a:buClrTx/>
              <a:buSzTx/>
              <a:buFont typeface="+mj-lt"/>
              <a:buAutoNum type="arabicPeriod"/>
            </a:pPr>
            <a:r>
              <a:rPr lang="zh-CN" sz="1400" dirty="0">
                <a:solidFill>
                  <a:schemeClr val="tx1"/>
                </a:solidFill>
                <a:cs typeface="微软雅黑" panose="020B0503020204020204" charset="-122"/>
                <a:sym typeface="+mn-ea"/>
              </a:rPr>
              <a:t>将最后一个字节的数据写入</a:t>
            </a:r>
            <a:r>
              <a:rPr sz="1400" dirty="0">
                <a:solidFill>
                  <a:schemeClr val="tx1"/>
                </a:solidFill>
                <a:cs typeface="微软雅黑" panose="020B0503020204020204" charset="-122"/>
                <a:sym typeface="+mn-ea"/>
              </a:rPr>
              <a:t>TX_FIFO</a:t>
            </a:r>
            <a:endParaRPr kumimoji="0" lang="en-US" altLang="x-none" sz="14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4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8.4.3 AXI4 IIC 接口模块</a:t>
            </a:r>
            <a:endParaRPr lang="zh-CN" altLang="en-US"/>
          </a:p>
        </p:txBody>
      </p:sp>
      <p:sp>
        <p:nvSpPr>
          <p:cNvPr id="9218" name="内容占位符 2"/>
          <p:cNvSpPr>
            <a:spLocks noGrp="1"/>
          </p:cNvSpPr>
          <p:nvPr>
            <p:ph idx="1"/>
          </p:nvPr>
        </p:nvSpPr>
        <p:spPr>
          <a:xfrm>
            <a:off x="365760" y="707390"/>
            <a:ext cx="8227695" cy="4227830"/>
          </a:xfrm>
          <a:noFill/>
          <a:ln>
            <a:miter/>
          </a:ln>
        </p:spPr>
        <p:txBody>
          <a:bodyPr wrap="square" lIns="68591" tIns="34295" rIns="68591" bIns="34295" anchor="t">
            <a:noAutofit/>
          </a:bodyPr>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dirty="0">
                <a:solidFill>
                  <a:schemeClr val="tx1"/>
                </a:solidFill>
                <a:cs typeface="微软雅黑" panose="020B0503020204020204" charset="-122"/>
                <a:sym typeface="+mn-ea"/>
              </a:rPr>
              <a:t>初始化（</a:t>
            </a:r>
            <a:r>
              <a:rPr lang="en-US" altLang="x-none" sz="1800" dirty="0">
                <a:solidFill>
                  <a:schemeClr val="tx1"/>
                </a:solidFill>
                <a:cs typeface="微软雅黑" panose="020B0503020204020204" charset="-122"/>
                <a:sym typeface="+mn-ea"/>
              </a:rPr>
              <a:t>IIC Master Receiver with a Repeated Start</a:t>
            </a:r>
            <a:r>
              <a:rPr lang="zh-CN" altLang="en-US" sz="1800"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将</a:t>
            </a:r>
            <a:r>
              <a:rPr sz="1200" dirty="0">
                <a:solidFill>
                  <a:schemeClr val="tx1"/>
                </a:solidFill>
                <a:cs typeface="微软雅黑" panose="020B0503020204020204" charset="-122"/>
                <a:sym typeface="+mn-ea"/>
              </a:rPr>
              <a:t>IIC</a:t>
            </a:r>
            <a:r>
              <a:rPr lang="zh-CN" sz="1200" dirty="0">
                <a:solidFill>
                  <a:schemeClr val="tx1"/>
                </a:solidFill>
                <a:cs typeface="微软雅黑" panose="020B0503020204020204" charset="-122"/>
                <a:sym typeface="+mn-ea"/>
              </a:rPr>
              <a:t>设备地址写入</a:t>
            </a:r>
            <a:r>
              <a:rPr sz="1200" dirty="0">
                <a:solidFill>
                  <a:schemeClr val="tx1"/>
                </a:solidFill>
                <a:cs typeface="微软雅黑" panose="020B0503020204020204" charset="-122"/>
                <a:sym typeface="+mn-ea"/>
              </a:rPr>
              <a:t>TX_FIFO</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写</a:t>
            </a:r>
            <a:r>
              <a:rPr sz="1200" dirty="0">
                <a:solidFill>
                  <a:schemeClr val="tx1"/>
                </a:solidFill>
                <a:cs typeface="微软雅黑" panose="020B0503020204020204" charset="-122"/>
                <a:sym typeface="+mn-ea"/>
              </a:rPr>
              <a:t>CR</a:t>
            </a:r>
            <a:r>
              <a:rPr lang="zh-CN" sz="1200" dirty="0">
                <a:solidFill>
                  <a:schemeClr val="tx1"/>
                </a:solidFill>
                <a:cs typeface="微软雅黑" panose="020B0503020204020204" charset="-122"/>
                <a:sym typeface="+mn-ea"/>
              </a:rPr>
              <a:t>寄存器，设置 </a:t>
            </a:r>
            <a:r>
              <a:rPr sz="1200" dirty="0">
                <a:solidFill>
                  <a:schemeClr val="tx1"/>
                </a:solidFill>
                <a:cs typeface="微软雅黑" panose="020B0503020204020204" charset="-122"/>
                <a:sym typeface="+mn-ea"/>
              </a:rPr>
              <a:t>MSMS = 1</a:t>
            </a:r>
            <a:r>
              <a:rPr lang="zh-CN" sz="1200" dirty="0">
                <a:solidFill>
                  <a:schemeClr val="tx1"/>
                </a:solidFill>
                <a:cs typeface="微软雅黑" panose="020B0503020204020204" charset="-122"/>
                <a:sym typeface="+mn-ea"/>
              </a:rPr>
              <a:t>、</a:t>
            </a:r>
            <a:r>
              <a:rPr sz="1200" dirty="0">
                <a:solidFill>
                  <a:schemeClr val="tx1"/>
                </a:solidFill>
                <a:cs typeface="微软雅黑" panose="020B0503020204020204" charset="-122"/>
                <a:sym typeface="+mn-ea"/>
              </a:rPr>
              <a:t>TX = </a:t>
            </a:r>
            <a:r>
              <a:rPr lang="en-US" sz="1200" dirty="0">
                <a:solidFill>
                  <a:schemeClr val="tx1"/>
                </a:solidFill>
                <a:cs typeface="微软雅黑" panose="020B0503020204020204" charset="-122"/>
                <a:sym typeface="+mn-ea"/>
              </a:rPr>
              <a:t>0</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等待接收</a:t>
            </a:r>
            <a:r>
              <a:rPr sz="1200" dirty="0">
                <a:solidFill>
                  <a:schemeClr val="tx1"/>
                </a:solidFill>
                <a:cs typeface="微软雅黑" panose="020B0503020204020204" charset="-122"/>
                <a:sym typeface="+mn-ea"/>
              </a:rPr>
              <a:t>FIFO</a:t>
            </a:r>
            <a:r>
              <a:rPr lang="zh-CN" sz="1200" dirty="0">
                <a:solidFill>
                  <a:schemeClr val="tx1"/>
                </a:solidFill>
                <a:cs typeface="微软雅黑" panose="020B0503020204020204" charset="-122"/>
                <a:sym typeface="+mn-ea"/>
              </a:rPr>
              <a:t>中断表示已经接收到了</a:t>
            </a:r>
            <a:r>
              <a:rPr sz="1200" dirty="0">
                <a:solidFill>
                  <a:schemeClr val="tx1"/>
                </a:solidFill>
                <a:cs typeface="微软雅黑" panose="020B0503020204020204" charset="-122"/>
                <a:sym typeface="+mn-ea"/>
              </a:rPr>
              <a:t>M – 1</a:t>
            </a:r>
            <a:r>
              <a:rPr lang="zh-CN" sz="1200" dirty="0">
                <a:solidFill>
                  <a:schemeClr val="tx1"/>
                </a:solidFill>
                <a:cs typeface="微软雅黑" panose="020B0503020204020204" charset="-122"/>
                <a:sym typeface="+mn-ea"/>
              </a:rPr>
              <a:t>个字节的数据</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写</a:t>
            </a:r>
            <a:r>
              <a:rPr sz="1200" dirty="0">
                <a:solidFill>
                  <a:schemeClr val="tx1"/>
                </a:solidFill>
                <a:cs typeface="微软雅黑" panose="020B0503020204020204" charset="-122"/>
                <a:sym typeface="+mn-ea"/>
              </a:rPr>
              <a:t>CR</a:t>
            </a:r>
            <a:r>
              <a:rPr lang="zh-CN" sz="1200" dirty="0">
                <a:solidFill>
                  <a:schemeClr val="tx1"/>
                </a:solidFill>
                <a:cs typeface="微软雅黑" panose="020B0503020204020204" charset="-122"/>
                <a:sym typeface="+mn-ea"/>
              </a:rPr>
              <a:t>寄存器，设置 </a:t>
            </a:r>
            <a:r>
              <a:rPr sz="1200" dirty="0">
                <a:solidFill>
                  <a:schemeClr val="tx1"/>
                </a:solidFill>
                <a:cs typeface="微软雅黑" panose="020B0503020204020204" charset="-122"/>
                <a:sym typeface="+mn-ea"/>
              </a:rPr>
              <a:t>TXAK = 1</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从</a:t>
            </a:r>
            <a:r>
              <a:rPr sz="1200" dirty="0">
                <a:solidFill>
                  <a:schemeClr val="tx1"/>
                </a:solidFill>
                <a:cs typeface="微软雅黑" panose="020B0503020204020204" charset="-122"/>
                <a:sym typeface="+mn-ea"/>
              </a:rPr>
              <a:t>RX_FIFO</a:t>
            </a:r>
            <a:r>
              <a:rPr lang="zh-CN" sz="1200" dirty="0">
                <a:solidFill>
                  <a:schemeClr val="tx1"/>
                </a:solidFill>
                <a:cs typeface="微软雅黑" panose="020B0503020204020204" charset="-122"/>
                <a:sym typeface="+mn-ea"/>
              </a:rPr>
              <a:t>中读出全部</a:t>
            </a:r>
            <a:r>
              <a:rPr sz="1200" dirty="0">
                <a:solidFill>
                  <a:schemeClr val="tx1"/>
                </a:solidFill>
                <a:cs typeface="微软雅黑" panose="020B0503020204020204" charset="-122"/>
                <a:sym typeface="+mn-ea"/>
              </a:rPr>
              <a:t>M – 1</a:t>
            </a:r>
            <a:r>
              <a:rPr lang="zh-CN" sz="1200" dirty="0">
                <a:solidFill>
                  <a:schemeClr val="tx1"/>
                </a:solidFill>
                <a:cs typeface="微软雅黑" panose="020B0503020204020204" charset="-122"/>
                <a:sym typeface="+mn-ea"/>
              </a:rPr>
              <a:t>个字节的数据，同时将</a:t>
            </a:r>
            <a:r>
              <a:rPr sz="1200" dirty="0">
                <a:solidFill>
                  <a:schemeClr val="tx1"/>
                </a:solidFill>
                <a:cs typeface="微软雅黑" panose="020B0503020204020204" charset="-122"/>
                <a:sym typeface="+mn-ea"/>
              </a:rPr>
              <a:t>RX_FIFO_PIRQ</a:t>
            </a:r>
            <a:r>
              <a:rPr lang="zh-CN" sz="1200" dirty="0">
                <a:solidFill>
                  <a:schemeClr val="tx1"/>
                </a:solidFill>
                <a:cs typeface="微软雅黑" panose="020B0503020204020204" charset="-122"/>
                <a:sym typeface="+mn-ea"/>
              </a:rPr>
              <a:t>置</a:t>
            </a:r>
            <a:r>
              <a:rPr lang="en-US" altLang="zh-CN" sz="1200" dirty="0">
                <a:solidFill>
                  <a:schemeClr val="tx1"/>
                </a:solidFill>
                <a:cs typeface="微软雅黑" panose="020B0503020204020204" charset="-122"/>
                <a:sym typeface="+mn-ea"/>
              </a:rPr>
              <a:t>0</a:t>
            </a:r>
            <a:r>
              <a:rPr lang="zh-CN" altLang="en-US" sz="1200" dirty="0">
                <a:solidFill>
                  <a:schemeClr val="tx1"/>
                </a:solidFill>
                <a:cs typeface="微软雅黑" panose="020B0503020204020204" charset="-122"/>
                <a:sym typeface="+mn-ea"/>
              </a:rPr>
              <a:t>，以便等会接收完最后一个字节数据时能够产生接收</a:t>
            </a:r>
            <a:r>
              <a:rPr sz="1200" dirty="0">
                <a:solidFill>
                  <a:schemeClr val="tx1"/>
                </a:solidFill>
                <a:cs typeface="微软雅黑" panose="020B0503020204020204" charset="-122"/>
                <a:sym typeface="+mn-ea"/>
              </a:rPr>
              <a:t>FIFO full</a:t>
            </a:r>
            <a:r>
              <a:rPr lang="zh-CN" sz="1200" dirty="0">
                <a:solidFill>
                  <a:schemeClr val="tx1"/>
                </a:solidFill>
                <a:cs typeface="微软雅黑" panose="020B0503020204020204" charset="-122"/>
                <a:sym typeface="+mn-ea"/>
              </a:rPr>
              <a:t>中断</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清除</a:t>
            </a:r>
            <a:r>
              <a:rPr lang="zh-CN" altLang="en-US" sz="1200" dirty="0">
                <a:solidFill>
                  <a:schemeClr val="tx1"/>
                </a:solidFill>
                <a:cs typeface="微软雅黑" panose="020B0503020204020204" charset="-122"/>
                <a:sym typeface="+mn-ea"/>
              </a:rPr>
              <a:t>接收</a:t>
            </a:r>
            <a:r>
              <a:rPr sz="1200" dirty="0">
                <a:solidFill>
                  <a:schemeClr val="tx1"/>
                </a:solidFill>
                <a:cs typeface="微软雅黑" panose="020B0503020204020204" charset="-122"/>
                <a:sym typeface="+mn-ea"/>
              </a:rPr>
              <a:t>FIFO full</a:t>
            </a:r>
            <a:r>
              <a:rPr lang="zh-CN" sz="1200" dirty="0">
                <a:solidFill>
                  <a:schemeClr val="tx1"/>
                </a:solidFill>
                <a:cs typeface="微软雅黑" panose="020B0503020204020204" charset="-122"/>
                <a:sym typeface="+mn-ea"/>
              </a:rPr>
              <a:t>中断标志</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a:pPr>
            <a:r>
              <a:rPr lang="zh-CN" sz="1200" dirty="0">
                <a:solidFill>
                  <a:schemeClr val="tx1"/>
                </a:solidFill>
                <a:cs typeface="微软雅黑" panose="020B0503020204020204" charset="-122"/>
                <a:sym typeface="+mn-ea"/>
              </a:rPr>
              <a:t>等待</a:t>
            </a:r>
            <a:r>
              <a:rPr lang="zh-CN" altLang="en-US" sz="1200" dirty="0">
                <a:solidFill>
                  <a:schemeClr val="tx1"/>
                </a:solidFill>
                <a:cs typeface="微软雅黑" panose="020B0503020204020204" charset="-122"/>
                <a:sym typeface="+mn-ea"/>
              </a:rPr>
              <a:t>接收</a:t>
            </a:r>
            <a:r>
              <a:rPr sz="1200" dirty="0">
                <a:solidFill>
                  <a:schemeClr val="tx1"/>
                </a:solidFill>
                <a:cs typeface="微软雅黑" panose="020B0503020204020204" charset="-122"/>
                <a:sym typeface="+mn-ea"/>
              </a:rPr>
              <a:t>FIFO full</a:t>
            </a:r>
            <a:r>
              <a:rPr lang="zh-CN" sz="1200" dirty="0">
                <a:solidFill>
                  <a:schemeClr val="tx1"/>
                </a:solidFill>
                <a:cs typeface="微软雅黑" panose="020B0503020204020204" charset="-122"/>
                <a:sym typeface="+mn-ea"/>
              </a:rPr>
              <a:t>中断信号</a:t>
            </a:r>
            <a:endParaRPr kumimoji="0" lang="en-US" altLang="x-none" sz="1200" b="0" i="0" u="none" strike="noStrike" kern="1200" cap="none" spc="0" normalizeH="0" baseline="0" noProof="1" dirty="0">
              <a:solidFill>
                <a:schemeClr val="tx1"/>
              </a:solidFill>
              <a:cs typeface="微软雅黑" panose="020B0503020204020204" charset="-122"/>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sz="1200" dirty="0">
                <a:solidFill>
                  <a:schemeClr val="tx1"/>
                </a:solidFill>
                <a:cs typeface="微软雅黑" panose="020B0503020204020204" charset="-122"/>
                <a:sym typeface="+mn-ea"/>
              </a:rPr>
              <a:t>RX_FIFO</a:t>
            </a:r>
            <a:r>
              <a:rPr lang="zh-CN" sz="1200" dirty="0">
                <a:solidFill>
                  <a:schemeClr val="tx1"/>
                </a:solidFill>
                <a:cs typeface="微软雅黑" panose="020B0503020204020204" charset="-122"/>
                <a:sym typeface="+mn-ea"/>
              </a:rPr>
              <a:t>满后产生中断，然后写</a:t>
            </a:r>
            <a:r>
              <a:rPr sz="1200" dirty="0">
                <a:solidFill>
                  <a:schemeClr val="tx1"/>
                </a:solidFill>
                <a:cs typeface="微软雅黑" panose="020B0503020204020204" charset="-122"/>
                <a:sym typeface="+mn-ea"/>
              </a:rPr>
              <a:t>CR</a:t>
            </a:r>
            <a:r>
              <a:rPr lang="zh-CN" sz="1200" dirty="0">
                <a:solidFill>
                  <a:schemeClr val="tx1"/>
                </a:solidFill>
                <a:cs typeface="微软雅黑" panose="020B0503020204020204" charset="-122"/>
                <a:sym typeface="+mn-ea"/>
              </a:rPr>
              <a:t>寄存器设置</a:t>
            </a:r>
            <a:r>
              <a:rPr sz="1200" dirty="0">
                <a:solidFill>
                  <a:schemeClr val="tx1"/>
                </a:solidFill>
                <a:cs typeface="微软雅黑" panose="020B0503020204020204" charset="-122"/>
                <a:sym typeface="+mn-ea"/>
              </a:rPr>
              <a:t> RSTA = 1</a:t>
            </a:r>
            <a:r>
              <a:rPr lang="zh-CN" sz="1200" dirty="0">
                <a:solidFill>
                  <a:schemeClr val="tx1"/>
                </a:solidFill>
                <a:cs typeface="微软雅黑" panose="020B0503020204020204" charset="-122"/>
                <a:sym typeface="+mn-ea"/>
              </a:rPr>
              <a:t>，将</a:t>
            </a:r>
            <a:r>
              <a:rPr sz="1200" dirty="0">
                <a:solidFill>
                  <a:schemeClr val="tx1"/>
                </a:solidFill>
                <a:cs typeface="微软雅黑" panose="020B0503020204020204" charset="-122"/>
                <a:sym typeface="+mn-ea"/>
              </a:rPr>
              <a:t>IIC</a:t>
            </a:r>
            <a:r>
              <a:rPr lang="zh-CN" sz="1200" dirty="0">
                <a:solidFill>
                  <a:schemeClr val="tx1"/>
                </a:solidFill>
                <a:cs typeface="微软雅黑" panose="020B0503020204020204" charset="-122"/>
                <a:sym typeface="+mn-ea"/>
              </a:rPr>
              <a:t>设备地址写入</a:t>
            </a:r>
            <a:r>
              <a:rPr sz="1200" dirty="0">
                <a:solidFill>
                  <a:schemeClr val="tx1"/>
                </a:solidFill>
                <a:cs typeface="微软雅黑" panose="020B0503020204020204" charset="-122"/>
                <a:sym typeface="+mn-ea"/>
              </a:rPr>
              <a:t>TX_FIFO</a:t>
            </a:r>
            <a:r>
              <a:rPr lang="zh-CN" sz="1200" dirty="0">
                <a:solidFill>
                  <a:schemeClr val="tx1"/>
                </a:solidFill>
                <a:cs typeface="微软雅黑" panose="020B0503020204020204" charset="-122"/>
                <a:sym typeface="+mn-ea"/>
              </a:rPr>
              <a:t>（这个地址可以是新设备地址，也可以是原来的地址）</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lang="zh-CN" sz="1200" dirty="0">
                <a:solidFill>
                  <a:schemeClr val="tx1"/>
                </a:solidFill>
                <a:cs typeface="微软雅黑" panose="020B0503020204020204" charset="-122"/>
                <a:sym typeface="+mn-ea"/>
              </a:rPr>
              <a:t>从</a:t>
            </a:r>
            <a:r>
              <a:rPr sz="1200" dirty="0">
                <a:solidFill>
                  <a:schemeClr val="tx1"/>
                </a:solidFill>
                <a:cs typeface="微软雅黑" panose="020B0503020204020204" charset="-122"/>
                <a:sym typeface="+mn-ea"/>
              </a:rPr>
              <a:t>RX_FIFO</a:t>
            </a:r>
            <a:r>
              <a:rPr lang="zh-CN" sz="1200" dirty="0">
                <a:solidFill>
                  <a:schemeClr val="tx1"/>
                </a:solidFill>
                <a:cs typeface="微软雅黑" panose="020B0503020204020204" charset="-122"/>
                <a:sym typeface="+mn-ea"/>
              </a:rPr>
              <a:t>将最后一个字节的数据读出</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lang="zh-CN" sz="1200" dirty="0">
                <a:solidFill>
                  <a:schemeClr val="tx1"/>
                </a:solidFill>
                <a:cs typeface="微软雅黑" panose="020B0503020204020204" charset="-122"/>
                <a:sym typeface="+mn-ea"/>
              </a:rPr>
              <a:t>等待</a:t>
            </a:r>
            <a:r>
              <a:rPr lang="zh-CN" altLang="en-US" sz="1200" dirty="0">
                <a:solidFill>
                  <a:schemeClr val="tx1"/>
                </a:solidFill>
                <a:cs typeface="微软雅黑" panose="020B0503020204020204" charset="-122"/>
                <a:sym typeface="+mn-ea"/>
              </a:rPr>
              <a:t>接收</a:t>
            </a:r>
            <a:r>
              <a:rPr sz="1200" dirty="0">
                <a:solidFill>
                  <a:schemeClr val="tx1"/>
                </a:solidFill>
                <a:cs typeface="微软雅黑" panose="020B0503020204020204" charset="-122"/>
                <a:sym typeface="+mn-ea"/>
              </a:rPr>
              <a:t>FIFO full</a:t>
            </a:r>
            <a:r>
              <a:rPr lang="zh-CN" sz="1200" dirty="0">
                <a:solidFill>
                  <a:schemeClr val="tx1"/>
                </a:solidFill>
                <a:cs typeface="微软雅黑" panose="020B0503020204020204" charset="-122"/>
                <a:sym typeface="+mn-ea"/>
              </a:rPr>
              <a:t>中断信号</a:t>
            </a:r>
            <a:endParaRPr kumimoji="0" lang="zh-CN"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lang="zh-CN" sz="1200" dirty="0">
                <a:solidFill>
                  <a:schemeClr val="tx1"/>
                </a:solidFill>
                <a:cs typeface="微软雅黑" panose="020B0503020204020204" charset="-122"/>
                <a:sym typeface="+mn-ea"/>
              </a:rPr>
              <a:t>写</a:t>
            </a:r>
            <a:r>
              <a:rPr sz="1200" dirty="0">
                <a:solidFill>
                  <a:schemeClr val="tx1"/>
                </a:solidFill>
                <a:cs typeface="微软雅黑" panose="020B0503020204020204" charset="-122"/>
                <a:sym typeface="+mn-ea"/>
              </a:rPr>
              <a:t>CR</a:t>
            </a:r>
            <a:r>
              <a:rPr lang="zh-CN" sz="1200" dirty="0">
                <a:solidFill>
                  <a:schemeClr val="tx1"/>
                </a:solidFill>
                <a:cs typeface="微软雅黑" panose="020B0503020204020204" charset="-122"/>
                <a:sym typeface="+mn-ea"/>
              </a:rPr>
              <a:t>寄存器，设置 </a:t>
            </a:r>
            <a:r>
              <a:rPr sz="1200" dirty="0">
                <a:solidFill>
                  <a:schemeClr val="tx1"/>
                </a:solidFill>
                <a:cs typeface="微软雅黑" panose="020B0503020204020204" charset="-122"/>
                <a:sym typeface="+mn-ea"/>
              </a:rPr>
              <a:t>TXAK = 1</a:t>
            </a:r>
            <a:r>
              <a:rPr lang="zh-CN" sz="1200" dirty="0">
                <a:solidFill>
                  <a:schemeClr val="tx1"/>
                </a:solidFill>
                <a:cs typeface="微软雅黑" panose="020B0503020204020204" charset="-122"/>
                <a:sym typeface="+mn-ea"/>
              </a:rPr>
              <a:t>；将</a:t>
            </a:r>
            <a:r>
              <a:rPr sz="1200" dirty="0">
                <a:solidFill>
                  <a:schemeClr val="tx1"/>
                </a:solidFill>
                <a:cs typeface="微软雅黑" panose="020B0503020204020204" charset="-122"/>
                <a:sym typeface="+mn-ea"/>
              </a:rPr>
              <a:t>RX_FIFO_PIRQ</a:t>
            </a:r>
            <a:r>
              <a:rPr lang="zh-CN" sz="1200" dirty="0">
                <a:solidFill>
                  <a:schemeClr val="tx1"/>
                </a:solidFill>
                <a:cs typeface="微软雅黑" panose="020B0503020204020204" charset="-122"/>
                <a:sym typeface="+mn-ea"/>
              </a:rPr>
              <a:t>置</a:t>
            </a:r>
            <a:r>
              <a:rPr lang="en-US" altLang="zh-CN" sz="1200" dirty="0">
                <a:solidFill>
                  <a:schemeClr val="tx1"/>
                </a:solidFill>
                <a:cs typeface="微软雅黑" panose="020B0503020204020204" charset="-122"/>
                <a:sym typeface="+mn-ea"/>
              </a:rPr>
              <a:t>0</a:t>
            </a:r>
            <a:r>
              <a:rPr lang="zh-CN" altLang="en-US" sz="1200" dirty="0">
                <a:solidFill>
                  <a:schemeClr val="tx1"/>
                </a:solidFill>
                <a:cs typeface="微软雅黑" panose="020B0503020204020204" charset="-122"/>
                <a:sym typeface="+mn-ea"/>
              </a:rPr>
              <a:t>，从</a:t>
            </a:r>
            <a:r>
              <a:rPr sz="1200" dirty="0">
                <a:solidFill>
                  <a:schemeClr val="tx1"/>
                </a:solidFill>
                <a:cs typeface="微软雅黑" panose="020B0503020204020204" charset="-122"/>
                <a:sym typeface="+mn-ea"/>
              </a:rPr>
              <a:t>RX_FIFO</a:t>
            </a:r>
            <a:r>
              <a:rPr lang="zh-CN" sz="1200" dirty="0">
                <a:solidFill>
                  <a:schemeClr val="tx1"/>
                </a:solidFill>
                <a:cs typeface="微软雅黑" panose="020B0503020204020204" charset="-122"/>
                <a:sym typeface="+mn-ea"/>
              </a:rPr>
              <a:t>读取数据并清除接收</a:t>
            </a:r>
            <a:r>
              <a:rPr sz="1200" dirty="0">
                <a:solidFill>
                  <a:schemeClr val="tx1"/>
                </a:solidFill>
                <a:cs typeface="微软雅黑" panose="020B0503020204020204" charset="-122"/>
                <a:sym typeface="+mn-ea"/>
              </a:rPr>
              <a:t>FIFO full</a:t>
            </a:r>
            <a:r>
              <a:rPr lang="zh-CN" sz="1200" dirty="0">
                <a:solidFill>
                  <a:schemeClr val="tx1"/>
                </a:solidFill>
                <a:cs typeface="微软雅黑" panose="020B0503020204020204" charset="-122"/>
                <a:sym typeface="+mn-ea"/>
              </a:rPr>
              <a:t>中断标志</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lang="zh-CN" sz="1200" dirty="0">
                <a:solidFill>
                  <a:schemeClr val="tx1"/>
                </a:solidFill>
                <a:cs typeface="微软雅黑" panose="020B0503020204020204" charset="-122"/>
                <a:sym typeface="+mn-ea"/>
              </a:rPr>
              <a:t>等待接收</a:t>
            </a:r>
            <a:r>
              <a:rPr sz="1200" dirty="0">
                <a:solidFill>
                  <a:schemeClr val="tx1"/>
                </a:solidFill>
                <a:cs typeface="微软雅黑" panose="020B0503020204020204" charset="-122"/>
                <a:sym typeface="+mn-ea"/>
              </a:rPr>
              <a:t>FIFO full</a:t>
            </a:r>
            <a:r>
              <a:rPr lang="zh-CN" sz="1200" dirty="0">
                <a:solidFill>
                  <a:schemeClr val="tx1"/>
                </a:solidFill>
                <a:cs typeface="微软雅黑" panose="020B0503020204020204" charset="-122"/>
                <a:sym typeface="+mn-ea"/>
              </a:rPr>
              <a:t>中断（表示接收到了最后一个字节的数据）</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lang="zh-CN" sz="1200" dirty="0">
                <a:solidFill>
                  <a:schemeClr val="tx1"/>
                </a:solidFill>
                <a:cs typeface="微软雅黑" panose="020B0503020204020204" charset="-122"/>
                <a:sym typeface="+mn-ea"/>
              </a:rPr>
              <a:t>写</a:t>
            </a:r>
            <a:r>
              <a:rPr sz="1200" dirty="0">
                <a:solidFill>
                  <a:schemeClr val="tx1"/>
                </a:solidFill>
                <a:cs typeface="微软雅黑" panose="020B0503020204020204" charset="-122"/>
                <a:sym typeface="+mn-ea"/>
              </a:rPr>
              <a:t>CR</a:t>
            </a:r>
            <a:r>
              <a:rPr lang="zh-CN" sz="1200" dirty="0">
                <a:solidFill>
                  <a:schemeClr val="tx1"/>
                </a:solidFill>
                <a:cs typeface="微软雅黑" panose="020B0503020204020204" charset="-122"/>
                <a:sym typeface="+mn-ea"/>
              </a:rPr>
              <a:t>寄存器，设置 </a:t>
            </a:r>
            <a:r>
              <a:rPr sz="1200" dirty="0">
                <a:solidFill>
                  <a:schemeClr val="tx1"/>
                </a:solidFill>
                <a:cs typeface="微软雅黑" panose="020B0503020204020204" charset="-122"/>
                <a:sym typeface="+mn-ea"/>
              </a:rPr>
              <a:t>MSMS = 0</a:t>
            </a:r>
            <a:r>
              <a:rPr lang="zh-CN" sz="1200" dirty="0">
                <a:solidFill>
                  <a:schemeClr val="tx1"/>
                </a:solidFill>
                <a:cs typeface="微软雅黑" panose="020B0503020204020204" charset="-122"/>
                <a:sym typeface="+mn-ea"/>
              </a:rPr>
              <a:t>，</a:t>
            </a:r>
            <a:r>
              <a:rPr lang="zh-CN" altLang="en-US" sz="1200" dirty="0">
                <a:solidFill>
                  <a:schemeClr val="tx1"/>
                </a:solidFill>
                <a:cs typeface="微软雅黑" panose="020B0503020204020204" charset="-122"/>
                <a:sym typeface="+mn-ea"/>
              </a:rPr>
              <a:t>准备</a:t>
            </a:r>
            <a:r>
              <a:rPr lang="zh-CN" sz="1200" dirty="0">
                <a:solidFill>
                  <a:schemeClr val="tx1"/>
                </a:solidFill>
                <a:cs typeface="微软雅黑" panose="020B0503020204020204" charset="-122"/>
                <a:sym typeface="+mn-ea"/>
              </a:rPr>
              <a:t>产生</a:t>
            </a:r>
            <a:r>
              <a:rPr lang="en-US" altLang="zh-CN" sz="1200" dirty="0">
                <a:solidFill>
                  <a:schemeClr val="tx1"/>
                </a:solidFill>
                <a:cs typeface="微软雅黑" panose="020B0503020204020204" charset="-122"/>
                <a:sym typeface="+mn-ea"/>
              </a:rPr>
              <a:t>IIC</a:t>
            </a:r>
            <a:r>
              <a:rPr lang="zh-CN" altLang="en-US" sz="1200" dirty="0">
                <a:solidFill>
                  <a:schemeClr val="tx1"/>
                </a:solidFill>
                <a:cs typeface="微软雅黑" panose="020B0503020204020204" charset="-122"/>
                <a:sym typeface="+mn-ea"/>
              </a:rPr>
              <a:t>停止位以放弃总线使用权</a:t>
            </a:r>
            <a:endParaRPr kumimoji="0" sz="1200" b="0" i="0" u="none" strike="noStrike" kern="1200" cap="none" spc="0" normalizeH="0" baseline="0" noProof="1" dirty="0">
              <a:solidFill>
                <a:schemeClr val="tx1"/>
              </a:solidFill>
              <a:cs typeface="微软雅黑" panose="020B0503020204020204" charset="-122"/>
              <a:sym typeface="+mn-ea"/>
            </a:endParaRPr>
          </a:p>
          <a:p>
            <a:pPr marL="914400" marR="0" lvl="1" indent="-457200" algn="l" defTabSz="914400" rtl="0" eaLnBrk="1" fontAlgn="base" latinLnBrk="0" hangingPunct="1">
              <a:lnSpc>
                <a:spcPct val="110000"/>
              </a:lnSpc>
              <a:spcBef>
                <a:spcPct val="20000"/>
              </a:spcBef>
              <a:spcAft>
                <a:spcPct val="0"/>
              </a:spcAft>
              <a:buClrTx/>
              <a:buSzTx/>
              <a:buFont typeface="+mj-lt"/>
              <a:buAutoNum type="arabicPeriod" startAt="8"/>
            </a:pPr>
            <a:r>
              <a:rPr lang="zh-CN" sz="1200" dirty="0">
                <a:solidFill>
                  <a:schemeClr val="tx1"/>
                </a:solidFill>
                <a:cs typeface="微软雅黑" panose="020B0503020204020204" charset="-122"/>
                <a:sym typeface="+mn-ea"/>
              </a:rPr>
              <a:t>从</a:t>
            </a:r>
            <a:r>
              <a:rPr sz="1200" dirty="0">
                <a:solidFill>
                  <a:schemeClr val="tx1"/>
                </a:solidFill>
                <a:cs typeface="微软雅黑" panose="020B0503020204020204" charset="-122"/>
                <a:sym typeface="+mn-ea"/>
              </a:rPr>
              <a:t>RX_FIFO</a:t>
            </a:r>
            <a:r>
              <a:rPr lang="zh-CN" sz="1200" dirty="0">
                <a:solidFill>
                  <a:schemeClr val="tx1"/>
                </a:solidFill>
                <a:cs typeface="微软雅黑" panose="020B0503020204020204" charset="-122"/>
                <a:sym typeface="+mn-ea"/>
              </a:rPr>
              <a:t>读最后一个字节的数据，清除中断标志，产生</a:t>
            </a:r>
            <a:r>
              <a:rPr lang="en-US" altLang="zh-CN" sz="1200" dirty="0">
                <a:solidFill>
                  <a:schemeClr val="tx1"/>
                </a:solidFill>
                <a:cs typeface="微软雅黑" panose="020B0503020204020204" charset="-122"/>
                <a:sym typeface="+mn-ea"/>
              </a:rPr>
              <a:t>IIC</a:t>
            </a:r>
            <a:r>
              <a:rPr lang="zh-CN" altLang="en-US" sz="1200" dirty="0">
                <a:solidFill>
                  <a:schemeClr val="tx1"/>
                </a:solidFill>
                <a:cs typeface="微软雅黑" panose="020B0503020204020204" charset="-122"/>
                <a:sym typeface="+mn-ea"/>
              </a:rPr>
              <a:t>停止位</a:t>
            </a:r>
            <a:endParaRPr kumimoji="0" lang="zh-CN" altLang="en-US" sz="1200" b="0" i="0" u="none" strike="noStrike" kern="1200" cap="none" spc="0" normalizeH="0" baseline="0" noProof="1" dirty="0">
              <a:solidFill>
                <a:schemeClr val="tx1"/>
              </a:solidFill>
              <a:cs typeface="微软雅黑" panose="020B050302020402020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8.4.4 ADT7420 驱动程序</a:t>
            </a:r>
            <a:endParaRPr lang="zh-CN" altLang="en-US"/>
          </a:p>
        </p:txBody>
      </p:sp>
      <p:pic>
        <p:nvPicPr>
          <p:cNvPr id="47109" name="图片 2"/>
          <p:cNvPicPr>
            <a:picLocks noChangeAspect="1"/>
          </p:cNvPicPr>
          <p:nvPr>
            <p:custDataLst>
              <p:tags r:id="rId1"/>
            </p:custDataLst>
          </p:nvPr>
        </p:nvPicPr>
        <p:blipFill>
          <a:blip r:embed="rId2"/>
          <a:stretch>
            <a:fillRect/>
          </a:stretch>
        </p:blipFill>
        <p:spPr>
          <a:xfrm>
            <a:off x="1187450" y="699770"/>
            <a:ext cx="2434590" cy="4283075"/>
          </a:xfrm>
          <a:prstGeom prst="rect">
            <a:avLst/>
          </a:prstGeom>
          <a:noFill/>
          <a:ln w="9525">
            <a:noFill/>
          </a:ln>
        </p:spPr>
      </p:pic>
      <p:pic>
        <p:nvPicPr>
          <p:cNvPr id="47110" name="图片 3"/>
          <p:cNvPicPr>
            <a:picLocks noChangeAspect="1"/>
          </p:cNvPicPr>
          <p:nvPr>
            <p:custDataLst>
              <p:tags r:id="rId3"/>
            </p:custDataLst>
          </p:nvPr>
        </p:nvPicPr>
        <p:blipFill>
          <a:blip r:embed="rId4"/>
          <a:stretch>
            <a:fillRect/>
          </a:stretch>
        </p:blipFill>
        <p:spPr>
          <a:xfrm>
            <a:off x="3996055" y="699770"/>
            <a:ext cx="3450590" cy="38639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8.4.4 ADT7420 驱动程序</a:t>
            </a:r>
            <a:endParaRPr lang="zh-CN" altLang="en-US"/>
          </a:p>
        </p:txBody>
      </p:sp>
      <p:pic>
        <p:nvPicPr>
          <p:cNvPr id="48133" name="图片 4"/>
          <p:cNvPicPr>
            <a:picLocks noChangeAspect="1"/>
          </p:cNvPicPr>
          <p:nvPr>
            <p:custDataLst>
              <p:tags r:id="rId1"/>
            </p:custDataLst>
          </p:nvPr>
        </p:nvPicPr>
        <p:blipFill>
          <a:blip r:embed="rId2"/>
          <a:stretch>
            <a:fillRect/>
          </a:stretch>
        </p:blipFill>
        <p:spPr>
          <a:xfrm>
            <a:off x="467043" y="988060"/>
            <a:ext cx="4138612" cy="2692400"/>
          </a:xfrm>
          <a:prstGeom prst="rect">
            <a:avLst/>
          </a:prstGeom>
          <a:noFill/>
          <a:ln w="9525">
            <a:noFill/>
          </a:ln>
        </p:spPr>
      </p:pic>
      <p:pic>
        <p:nvPicPr>
          <p:cNvPr id="48134" name="图片 5"/>
          <p:cNvPicPr>
            <a:picLocks noChangeAspect="1"/>
          </p:cNvPicPr>
          <p:nvPr>
            <p:custDataLst>
              <p:tags r:id="rId3"/>
            </p:custDataLst>
          </p:nvPr>
        </p:nvPicPr>
        <p:blipFill>
          <a:blip r:embed="rId4"/>
          <a:stretch>
            <a:fillRect/>
          </a:stretch>
        </p:blipFill>
        <p:spPr>
          <a:xfrm>
            <a:off x="4932045" y="988060"/>
            <a:ext cx="3648075" cy="1371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4"/>
                                        </p:tgtEl>
                                        <p:attrNameLst>
                                          <p:attrName>style.visibility</p:attrName>
                                        </p:attrNameLst>
                                      </p:cBhvr>
                                      <p:to>
                                        <p:strVal val="visible"/>
                                      </p:to>
                                    </p:set>
                                    <p:anim calcmode="lin" valueType="num">
                                      <p:cBhvr additive="base">
                                        <p:cTn id="7" dur="500" fill="hold"/>
                                        <p:tgtEl>
                                          <p:spTgt spid="48134"/>
                                        </p:tgtEl>
                                        <p:attrNameLst>
                                          <p:attrName>ppt_x</p:attrName>
                                        </p:attrNameLst>
                                      </p:cBhvr>
                                      <p:tavLst>
                                        <p:tav tm="0">
                                          <p:val>
                                            <p:strVal val="#ppt_x"/>
                                          </p:val>
                                        </p:tav>
                                        <p:tav tm="100000">
                                          <p:val>
                                            <p:strVal val="#ppt_x"/>
                                          </p:val>
                                        </p:tav>
                                      </p:tavLst>
                                    </p:anim>
                                    <p:anim calcmode="lin" valueType="num">
                                      <p:cBhvr additive="base">
                                        <p:cTn id="8"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8.4.4 ADT7420 驱动程序</a:t>
            </a:r>
            <a:endParaRPr lang="zh-CN" altLang="en-US"/>
          </a:p>
        </p:txBody>
      </p:sp>
      <p:pic>
        <p:nvPicPr>
          <p:cNvPr id="49157" name="图片 2"/>
          <p:cNvPicPr>
            <a:picLocks noChangeAspect="1"/>
          </p:cNvPicPr>
          <p:nvPr>
            <p:custDataLst>
              <p:tags r:id="rId1"/>
            </p:custDataLst>
          </p:nvPr>
        </p:nvPicPr>
        <p:blipFill>
          <a:blip r:embed="rId2"/>
          <a:stretch>
            <a:fillRect/>
          </a:stretch>
        </p:blipFill>
        <p:spPr>
          <a:xfrm>
            <a:off x="1584325" y="988060"/>
            <a:ext cx="5975350" cy="3481388"/>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8.4.4 ADT7420 驱动程序</a:t>
            </a:r>
            <a:endParaRPr lang="zh-CN" altLang="en-US"/>
          </a:p>
        </p:txBody>
      </p:sp>
      <p:pic>
        <p:nvPicPr>
          <p:cNvPr id="50181" name="图片 2"/>
          <p:cNvPicPr>
            <a:picLocks noChangeAspect="1"/>
          </p:cNvPicPr>
          <p:nvPr>
            <p:custDataLst>
              <p:tags r:id="rId1"/>
            </p:custDataLst>
          </p:nvPr>
        </p:nvPicPr>
        <p:blipFill>
          <a:blip r:embed="rId2"/>
          <a:stretch>
            <a:fillRect/>
          </a:stretch>
        </p:blipFill>
        <p:spPr>
          <a:xfrm>
            <a:off x="2627630" y="771525"/>
            <a:ext cx="3854450" cy="4140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8.1 模拟量接口的作用</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342900" marR="0" lvl="0" indent="-342900" algn="l" defTabSz="914400" rtl="0" eaLnBrk="1" fontAlgn="base" latinLnBrk="0" hangingPunct="1">
              <a:lnSpc>
                <a:spcPct val="200000"/>
              </a:lnSpc>
              <a:spcBef>
                <a:spcPct val="20000"/>
              </a:spcBef>
              <a:spcAft>
                <a:spcPct val="0"/>
              </a:spcAft>
              <a:buClrTx/>
              <a:buSzTx/>
              <a:buFont typeface="Wingdings" panose="05000000000000000000" charset="0"/>
              <a:buChar char="Ø"/>
            </a:pPr>
            <a:r>
              <a:rPr lang="zh-CN" altLang="en-US" sz="1800" b="1" dirty="0">
                <a:latin typeface="Times New Roman" panose="02020603050405020304" charset="0"/>
                <a:ea typeface="+mn-ea"/>
                <a:sym typeface="+mn-ea"/>
              </a:rPr>
              <a:t>作用：</a:t>
            </a:r>
            <a:r>
              <a:rPr lang="zh-CN" altLang="en-US" sz="1800" dirty="0">
                <a:latin typeface="Times New Roman" panose="02020603050405020304" charset="0"/>
                <a:ea typeface="+mn-ea"/>
                <a:sym typeface="+mn-ea"/>
              </a:rPr>
              <a:t>把微处理器系统的离散的数字信号与模拟设备中连续变化的模拟信号（例如：电压、电流等）之间建立起</a:t>
            </a:r>
            <a:r>
              <a:rPr lang="zh-CN" altLang="en-US" sz="1800" b="1" dirty="0">
                <a:solidFill>
                  <a:srgbClr val="FF0000"/>
                </a:solidFill>
                <a:latin typeface="Times New Roman" panose="02020603050405020304" charset="0"/>
                <a:ea typeface="+mn-ea"/>
                <a:sym typeface="+mn-ea"/>
              </a:rPr>
              <a:t>适配</a:t>
            </a:r>
            <a:r>
              <a:rPr lang="zh-CN" altLang="en-US" sz="1800" dirty="0">
                <a:latin typeface="Times New Roman" panose="02020603050405020304" charset="0"/>
                <a:ea typeface="+mn-ea"/>
                <a:sym typeface="+mn-ea"/>
              </a:rPr>
              <a:t>关系，以便微机执行控制与测量任务。</a:t>
            </a:r>
            <a:endParaRPr kumimoji="0" lang="zh-CN" altLang="en-US" sz="1800" b="0" i="0" u="none" strike="noStrike" kern="1200" cap="none" spc="0" normalizeH="0" baseline="0" noProof="1" dirty="0">
              <a:solidFill>
                <a:schemeClr val="tx1"/>
              </a:solidFill>
              <a:latin typeface="Times New Roman" panose="02020603050405020304" charset="0"/>
              <a:ea typeface="+mn-ea"/>
              <a:cs typeface="+mn-cs"/>
              <a:sym typeface="+mn-ea"/>
            </a:endParaRPr>
          </a:p>
          <a:p>
            <a:pPr marL="342900" marR="0" lvl="0" indent="-342900" algn="l" defTabSz="914400" rtl="0" eaLnBrk="1" fontAlgn="base" latinLnBrk="0" hangingPunct="1">
              <a:lnSpc>
                <a:spcPct val="200000"/>
              </a:lnSpc>
              <a:spcBef>
                <a:spcPct val="20000"/>
              </a:spcBef>
              <a:spcAft>
                <a:spcPct val="0"/>
              </a:spcAft>
              <a:buClrTx/>
              <a:buSzTx/>
              <a:buFont typeface="Wingdings" panose="05000000000000000000" charset="0"/>
              <a:buChar char="Ø"/>
            </a:pPr>
            <a:r>
              <a:rPr lang="zh-CN" altLang="en-US" sz="1800" dirty="0">
                <a:latin typeface="Times New Roman" panose="02020603050405020304" charset="0"/>
                <a:ea typeface="+mn-ea"/>
                <a:sym typeface="+mn-ea"/>
              </a:rPr>
              <a:t>从硬件角度来看，模拟量接口就是微处理器与</a:t>
            </a:r>
            <a:r>
              <a:rPr lang="zh-CN" altLang="en-US" sz="1800" b="1" dirty="0">
                <a:latin typeface="Times New Roman" panose="02020603050405020304" charset="0"/>
                <a:ea typeface="+mn-ea"/>
                <a:sym typeface="+mn-ea"/>
              </a:rPr>
              <a:t>A/D</a:t>
            </a:r>
            <a:r>
              <a:rPr lang="zh-CN" altLang="en-US" sz="1800" dirty="0">
                <a:latin typeface="Times New Roman" panose="02020603050405020304" charset="0"/>
                <a:ea typeface="+mn-ea"/>
                <a:sym typeface="+mn-ea"/>
              </a:rPr>
              <a:t>转换器和</a:t>
            </a:r>
            <a:r>
              <a:rPr lang="zh-CN" altLang="en-US" sz="1800" b="1" dirty="0">
                <a:latin typeface="Times New Roman" panose="02020603050405020304" charset="0"/>
                <a:ea typeface="+mn-ea"/>
                <a:sym typeface="+mn-ea"/>
              </a:rPr>
              <a:t>D/A</a:t>
            </a:r>
            <a:r>
              <a:rPr lang="zh-CN" altLang="en-US" sz="1800" dirty="0">
                <a:latin typeface="Times New Roman" panose="02020603050405020304" charset="0"/>
                <a:ea typeface="+mn-ea"/>
                <a:sym typeface="+mn-ea"/>
              </a:rPr>
              <a:t>转换器之间的连接电路，前者称为</a:t>
            </a:r>
            <a:r>
              <a:rPr lang="zh-CN" altLang="en-US" sz="1800" b="1" dirty="0">
                <a:sym typeface="+mn-ea"/>
              </a:rPr>
              <a:t>模入接口</a:t>
            </a:r>
            <a:r>
              <a:rPr lang="zh-CN" altLang="en-US" sz="1800" dirty="0">
                <a:latin typeface="Times New Roman" panose="02020603050405020304" charset="0"/>
                <a:ea typeface="+mn-ea"/>
                <a:sym typeface="+mn-ea"/>
              </a:rPr>
              <a:t>，后者称为</a:t>
            </a:r>
            <a:r>
              <a:rPr lang="zh-CN" altLang="en-US" sz="1800" b="1" dirty="0">
                <a:sym typeface="+mn-ea"/>
              </a:rPr>
              <a:t>模出接口</a:t>
            </a:r>
            <a:r>
              <a:rPr kumimoji="0" lang="zh-CN" altLang="en-US" sz="1800" b="0" i="0" u="none" strike="noStrike" kern="1200" cap="none" spc="0" normalizeH="0" baseline="0" noProof="1"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8.4.5 AXI4 IIC 接口模块</a:t>
            </a:r>
            <a:r>
              <a:rPr lang="zh-CN" altLang="en-US">
                <a:sym typeface="+mn-ea"/>
              </a:rPr>
              <a:t>驱动程序</a:t>
            </a:r>
            <a:endParaRPr lang="zh-CN" altLang="en-US"/>
          </a:p>
        </p:txBody>
      </p:sp>
      <p:pic>
        <p:nvPicPr>
          <p:cNvPr id="51205" name="图片 2"/>
          <p:cNvPicPr>
            <a:picLocks noChangeAspect="1"/>
          </p:cNvPicPr>
          <p:nvPr>
            <p:custDataLst>
              <p:tags r:id="rId1"/>
            </p:custDataLst>
          </p:nvPr>
        </p:nvPicPr>
        <p:blipFill>
          <a:blip r:embed="rId2"/>
          <a:stretch>
            <a:fillRect/>
          </a:stretch>
        </p:blipFill>
        <p:spPr>
          <a:xfrm>
            <a:off x="1682750" y="843598"/>
            <a:ext cx="5778500" cy="4097337"/>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8.4.5 AXI4 IIC 接口模块</a:t>
            </a:r>
            <a:r>
              <a:rPr lang="zh-CN" altLang="en-US">
                <a:sym typeface="+mn-ea"/>
              </a:rPr>
              <a:t>驱动程序</a:t>
            </a:r>
            <a:endParaRPr lang="zh-CN" altLang="en-US"/>
          </a:p>
        </p:txBody>
      </p:sp>
      <p:pic>
        <p:nvPicPr>
          <p:cNvPr id="52229" name="图片 3"/>
          <p:cNvPicPr>
            <a:picLocks noChangeAspect="1"/>
          </p:cNvPicPr>
          <p:nvPr>
            <p:custDataLst>
              <p:tags r:id="rId1"/>
            </p:custDataLst>
          </p:nvPr>
        </p:nvPicPr>
        <p:blipFill>
          <a:blip r:embed="rId2"/>
          <a:stretch>
            <a:fillRect/>
          </a:stretch>
        </p:blipFill>
        <p:spPr>
          <a:xfrm>
            <a:off x="2123440" y="988060"/>
            <a:ext cx="4794250" cy="32988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8.4.5 AXI4 IIC 接口模块</a:t>
            </a:r>
            <a:r>
              <a:rPr lang="zh-CN" altLang="en-US">
                <a:sym typeface="+mn-ea"/>
              </a:rPr>
              <a:t>驱动程序</a:t>
            </a:r>
            <a:endParaRPr lang="zh-CN" altLang="en-US"/>
          </a:p>
        </p:txBody>
      </p:sp>
      <p:pic>
        <p:nvPicPr>
          <p:cNvPr id="53253" name="图片 2"/>
          <p:cNvPicPr>
            <a:picLocks noChangeAspect="1"/>
          </p:cNvPicPr>
          <p:nvPr>
            <p:custDataLst>
              <p:tags r:id="rId1"/>
            </p:custDataLst>
          </p:nvPr>
        </p:nvPicPr>
        <p:blipFill>
          <a:blip r:embed="rId2"/>
          <a:stretch>
            <a:fillRect/>
          </a:stretch>
        </p:blipFill>
        <p:spPr>
          <a:xfrm>
            <a:off x="1989138" y="771208"/>
            <a:ext cx="5165725" cy="4179887"/>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8.4.5 AXI4 IIC 接口模块</a:t>
            </a:r>
            <a:r>
              <a:rPr lang="zh-CN" altLang="en-US">
                <a:sym typeface="+mn-ea"/>
              </a:rPr>
              <a:t>驱动程序</a:t>
            </a:r>
            <a:endParaRPr lang="zh-CN" altLang="en-US"/>
          </a:p>
        </p:txBody>
      </p:sp>
      <p:pic>
        <p:nvPicPr>
          <p:cNvPr id="54277" name="图片 2"/>
          <p:cNvPicPr>
            <a:picLocks noChangeAspect="1"/>
          </p:cNvPicPr>
          <p:nvPr>
            <p:custDataLst>
              <p:tags r:id="rId1"/>
            </p:custDataLst>
          </p:nvPr>
        </p:nvPicPr>
        <p:blipFill>
          <a:blip r:embed="rId2"/>
          <a:stretch>
            <a:fillRect/>
          </a:stretch>
        </p:blipFill>
        <p:spPr>
          <a:xfrm>
            <a:off x="35560" y="771525"/>
            <a:ext cx="4734560" cy="3246755"/>
          </a:xfrm>
          <a:prstGeom prst="rect">
            <a:avLst/>
          </a:prstGeom>
          <a:noFill/>
          <a:ln w="9525">
            <a:noFill/>
          </a:ln>
        </p:spPr>
      </p:pic>
      <p:pic>
        <p:nvPicPr>
          <p:cNvPr id="55301" name="图片 2"/>
          <p:cNvPicPr>
            <a:picLocks noChangeAspect="1"/>
          </p:cNvPicPr>
          <p:nvPr>
            <p:custDataLst>
              <p:tags r:id="rId3"/>
            </p:custDataLst>
          </p:nvPr>
        </p:nvPicPr>
        <p:blipFill>
          <a:blip r:embed="rId4"/>
          <a:stretch>
            <a:fillRect/>
          </a:stretch>
        </p:blipFill>
        <p:spPr>
          <a:xfrm>
            <a:off x="4859655" y="771525"/>
            <a:ext cx="4220210" cy="389128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8.4.6 ADT7420 应用程序</a:t>
            </a:r>
            <a:endParaRPr lang="zh-CN" altLang="en-US"/>
          </a:p>
        </p:txBody>
      </p:sp>
      <p:pic>
        <p:nvPicPr>
          <p:cNvPr id="56325" name="图片 2"/>
          <p:cNvPicPr>
            <a:picLocks noChangeAspect="1"/>
          </p:cNvPicPr>
          <p:nvPr>
            <p:custDataLst>
              <p:tags r:id="rId1"/>
            </p:custDataLst>
          </p:nvPr>
        </p:nvPicPr>
        <p:blipFill>
          <a:blip r:embed="rId2"/>
          <a:stretch>
            <a:fillRect/>
          </a:stretch>
        </p:blipFill>
        <p:spPr>
          <a:xfrm>
            <a:off x="687705" y="767715"/>
            <a:ext cx="3161030" cy="1796415"/>
          </a:xfrm>
          <a:prstGeom prst="rect">
            <a:avLst/>
          </a:prstGeom>
          <a:noFill/>
          <a:ln w="9525">
            <a:noFill/>
          </a:ln>
        </p:spPr>
      </p:pic>
      <p:pic>
        <p:nvPicPr>
          <p:cNvPr id="56326" name="图片 3"/>
          <p:cNvPicPr>
            <a:picLocks noChangeAspect="1"/>
          </p:cNvPicPr>
          <p:nvPr>
            <p:custDataLst>
              <p:tags r:id="rId3"/>
            </p:custDataLst>
          </p:nvPr>
        </p:nvPicPr>
        <p:blipFill>
          <a:blip r:embed="rId4"/>
          <a:stretch>
            <a:fillRect/>
          </a:stretch>
        </p:blipFill>
        <p:spPr>
          <a:xfrm>
            <a:off x="4067810" y="767080"/>
            <a:ext cx="4326255" cy="1800860"/>
          </a:xfrm>
          <a:prstGeom prst="rect">
            <a:avLst/>
          </a:prstGeom>
          <a:noFill/>
          <a:ln w="9525">
            <a:noFill/>
          </a:ln>
        </p:spPr>
      </p:pic>
      <p:pic>
        <p:nvPicPr>
          <p:cNvPr id="56327" name="图片 4"/>
          <p:cNvPicPr>
            <a:picLocks noChangeAspect="1"/>
          </p:cNvPicPr>
          <p:nvPr/>
        </p:nvPicPr>
        <p:blipFill>
          <a:blip r:embed="rId5"/>
          <a:stretch>
            <a:fillRect/>
          </a:stretch>
        </p:blipFill>
        <p:spPr>
          <a:xfrm>
            <a:off x="64135" y="2860040"/>
            <a:ext cx="4088765" cy="1855470"/>
          </a:xfrm>
          <a:prstGeom prst="rect">
            <a:avLst/>
          </a:prstGeom>
          <a:noFill/>
          <a:ln w="9525">
            <a:noFill/>
          </a:ln>
        </p:spPr>
      </p:pic>
      <p:pic>
        <p:nvPicPr>
          <p:cNvPr id="56328" name="图片 6"/>
          <p:cNvPicPr>
            <a:picLocks noChangeAspect="1"/>
          </p:cNvPicPr>
          <p:nvPr/>
        </p:nvPicPr>
        <p:blipFill>
          <a:blip r:embed="rId6"/>
          <a:stretch>
            <a:fillRect/>
          </a:stretch>
        </p:blipFill>
        <p:spPr>
          <a:xfrm>
            <a:off x="4211955" y="2860040"/>
            <a:ext cx="4859020" cy="186563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additive="base">
                                        <p:cTn id="7" dur="500" fill="hold"/>
                                        <p:tgtEl>
                                          <p:spTgt spid="56326"/>
                                        </p:tgtEl>
                                        <p:attrNameLst>
                                          <p:attrName>ppt_x</p:attrName>
                                        </p:attrNameLst>
                                      </p:cBhvr>
                                      <p:tavLst>
                                        <p:tav tm="0">
                                          <p:val>
                                            <p:strVal val="#ppt_x"/>
                                          </p:val>
                                        </p:tav>
                                        <p:tav tm="100000">
                                          <p:val>
                                            <p:strVal val="#ppt_x"/>
                                          </p:val>
                                        </p:tav>
                                      </p:tavLst>
                                    </p:anim>
                                    <p:anim calcmode="lin" valueType="num">
                                      <p:cBhvr additive="base">
                                        <p:cTn id="8"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7"/>
                                        </p:tgtEl>
                                        <p:attrNameLst>
                                          <p:attrName>style.visibility</p:attrName>
                                        </p:attrNameLst>
                                      </p:cBhvr>
                                      <p:to>
                                        <p:strVal val="visible"/>
                                      </p:to>
                                    </p:set>
                                    <p:anim calcmode="lin" valueType="num">
                                      <p:cBhvr additive="base">
                                        <p:cTn id="13" dur="500" fill="hold"/>
                                        <p:tgtEl>
                                          <p:spTgt spid="56327"/>
                                        </p:tgtEl>
                                        <p:attrNameLst>
                                          <p:attrName>ppt_x</p:attrName>
                                        </p:attrNameLst>
                                      </p:cBhvr>
                                      <p:tavLst>
                                        <p:tav tm="0">
                                          <p:val>
                                            <p:strVal val="#ppt_x"/>
                                          </p:val>
                                        </p:tav>
                                        <p:tav tm="100000">
                                          <p:val>
                                            <p:strVal val="#ppt_x"/>
                                          </p:val>
                                        </p:tav>
                                      </p:tavLst>
                                    </p:anim>
                                    <p:anim calcmode="lin" valueType="num">
                                      <p:cBhvr additive="base">
                                        <p:cTn id="14" dur="500" fill="hold"/>
                                        <p:tgtEl>
                                          <p:spTgt spid="5632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8"/>
                                        </p:tgtEl>
                                        <p:attrNameLst>
                                          <p:attrName>style.visibility</p:attrName>
                                        </p:attrNameLst>
                                      </p:cBhvr>
                                      <p:to>
                                        <p:strVal val="visible"/>
                                      </p:to>
                                    </p:set>
                                    <p:anim calcmode="lin" valueType="num">
                                      <p:cBhvr additive="base">
                                        <p:cTn id="17" dur="500" fill="hold"/>
                                        <p:tgtEl>
                                          <p:spTgt spid="56328"/>
                                        </p:tgtEl>
                                        <p:attrNameLst>
                                          <p:attrName>ppt_x</p:attrName>
                                        </p:attrNameLst>
                                      </p:cBhvr>
                                      <p:tavLst>
                                        <p:tav tm="0">
                                          <p:val>
                                            <p:strVal val="#ppt_x"/>
                                          </p:val>
                                        </p:tav>
                                        <p:tav tm="100000">
                                          <p:val>
                                            <p:strVal val="#ppt_x"/>
                                          </p:val>
                                        </p:tav>
                                      </p:tavLst>
                                    </p:anim>
                                    <p:anim calcmode="lin" valueType="num">
                                      <p:cBhvr additive="base">
                                        <p:cTn id="18" dur="500" fill="hold"/>
                                        <p:tgtEl>
                                          <p:spTgt spid="563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 A/D转换器及其接口</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zh-CN" altLang="en-US" sz="1800" b="1" dirty="0">
                <a:solidFill>
                  <a:schemeClr val="tx1"/>
                </a:solidFill>
                <a:cs typeface="微软雅黑" panose="020B0503020204020204" charset="-122"/>
                <a:sym typeface="+mn-ea"/>
              </a:rPr>
              <a:t>功能：</a:t>
            </a:r>
            <a:r>
              <a:rPr lang="zh-CN" altLang="en-US" sz="1800" dirty="0">
                <a:solidFill>
                  <a:schemeClr val="tx1"/>
                </a:solidFill>
                <a:cs typeface="微软雅黑" panose="020B0503020204020204" charset="-122"/>
                <a:sym typeface="+mn-ea"/>
              </a:rPr>
              <a:t>把模拟量变换成数字量</a:t>
            </a:r>
            <a:endParaRPr kumimoji="0" lang="zh-CN" altLang="en-US" sz="1800" b="0" i="0" u="none" strike="noStrike" kern="1200" cap="none" spc="0" normalizeH="0" baseline="0" noProof="1" dirty="0">
              <a:solidFill>
                <a:schemeClr val="tx1"/>
              </a:solidFill>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zh-CN" sz="1800" dirty="0">
                <a:solidFill>
                  <a:schemeClr val="tx1"/>
                </a:solidFill>
                <a:cs typeface="微软雅黑" panose="020B0503020204020204" charset="-122"/>
                <a:sym typeface="+mn-ea"/>
              </a:rPr>
              <a:t>ADC</a:t>
            </a:r>
            <a:r>
              <a:rPr lang="zh-CN" altLang="en-US" sz="1800" dirty="0">
                <a:solidFill>
                  <a:schemeClr val="tx1"/>
                </a:solidFill>
                <a:cs typeface="微软雅黑" panose="020B0503020204020204" charset="-122"/>
                <a:sym typeface="+mn-ea"/>
              </a:rPr>
              <a:t>分类</a:t>
            </a:r>
            <a:endParaRPr kumimoji="0" lang="zh-CN" altLang="en-US" sz="18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按分辨率分为：</a:t>
            </a:r>
            <a:r>
              <a:rPr lang="en-US" altLang="x-none" sz="1600" dirty="0">
                <a:solidFill>
                  <a:schemeClr val="tx1"/>
                </a:solidFill>
                <a:cs typeface="微软雅黑" panose="020B0503020204020204" charset="-122"/>
                <a:sym typeface="+mn-ea"/>
              </a:rPr>
              <a:t>4</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6</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8</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10</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14</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16</a:t>
            </a:r>
            <a:r>
              <a:rPr lang="zh-CN" altLang="en-US" sz="1600" dirty="0">
                <a:solidFill>
                  <a:schemeClr val="tx1"/>
                </a:solidFill>
                <a:cs typeface="微软雅黑" panose="020B0503020204020204" charset="-122"/>
                <a:sym typeface="+mn-ea"/>
              </a:rPr>
              <a:t>位和</a:t>
            </a:r>
            <a:r>
              <a:rPr lang="en-US" altLang="x-none" sz="1600" dirty="0">
                <a:solidFill>
                  <a:schemeClr val="tx1"/>
                </a:solidFill>
                <a:cs typeface="微软雅黑" panose="020B0503020204020204" charset="-122"/>
                <a:sym typeface="+mn-ea"/>
              </a:rPr>
              <a:t>BCD</a:t>
            </a:r>
            <a:r>
              <a:rPr lang="zh-CN" altLang="en-US" sz="1600" dirty="0">
                <a:solidFill>
                  <a:schemeClr val="tx1"/>
                </a:solidFill>
                <a:cs typeface="微软雅黑" panose="020B0503020204020204" charset="-122"/>
                <a:sym typeface="+mn-ea"/>
              </a:rPr>
              <a:t>码的</a:t>
            </a:r>
            <a:r>
              <a:rPr lang="en-US" altLang="x-none" sz="1600" dirty="0">
                <a:solidFill>
                  <a:schemeClr val="tx1"/>
                </a:solidFill>
                <a:cs typeface="微软雅黑" panose="020B0503020204020204" charset="-122"/>
                <a:sym typeface="+mn-ea"/>
              </a:rPr>
              <a:t>312</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512</a:t>
            </a:r>
            <a:r>
              <a:rPr lang="zh-CN" altLang="en-US" sz="1600" dirty="0">
                <a:solidFill>
                  <a:schemeClr val="tx1"/>
                </a:solidFill>
                <a:cs typeface="微软雅黑" panose="020B0503020204020204" charset="-122"/>
                <a:sym typeface="+mn-ea"/>
              </a:rPr>
              <a:t>位等； </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按照转换速度可分为：</a:t>
            </a:r>
            <a:r>
              <a:rPr lang="zh-CN" altLang="en-US" sz="1600" dirty="0">
                <a:solidFill>
                  <a:schemeClr val="tx1"/>
                </a:solidFill>
                <a:cs typeface="微软雅黑" panose="020B0503020204020204" charset="-122"/>
                <a:sym typeface="+mn-ea"/>
              </a:rPr>
              <a:t>超高速、高速、中速及低速等； </a:t>
            </a:r>
            <a:endParaRPr kumimoji="0" lang="zh-CN" altLang="en-US" sz="1600" b="0" i="0" u="none" strike="noStrike" kern="1200" cap="none" spc="0" normalizeH="0" baseline="0" noProof="1" dirty="0">
              <a:solidFill>
                <a:schemeClr val="tx1"/>
              </a:solidFill>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按转换原理可分为：</a:t>
            </a:r>
            <a:r>
              <a:rPr lang="zh-CN" altLang="en-US" sz="1600" dirty="0">
                <a:solidFill>
                  <a:schemeClr val="tx1"/>
                </a:solidFill>
                <a:cs typeface="微软雅黑" panose="020B0503020204020204" charset="-122"/>
                <a:sym typeface="+mn-ea"/>
              </a:rPr>
              <a:t>直接</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（有逐次逼近型、并联比较型等 ）和间接</a:t>
            </a:r>
            <a:r>
              <a:rPr lang="en-US" altLang="x-none" sz="1600" dirty="0">
                <a:solidFill>
                  <a:schemeClr val="tx1"/>
                </a:solidFill>
                <a:cs typeface="微软雅黑" panose="020B0503020204020204" charset="-122"/>
                <a:sym typeface="+mn-ea"/>
              </a:rPr>
              <a:t>ADC </a:t>
            </a:r>
            <a:r>
              <a:rPr lang="zh-CN" altLang="en-US" sz="1600" dirty="0">
                <a:solidFill>
                  <a:schemeClr val="tx1"/>
                </a:solidFill>
                <a:cs typeface="微软雅黑" panose="020B0503020204020204" charset="-122"/>
                <a:sym typeface="+mn-ea"/>
              </a:rPr>
              <a:t>（有电压／时间转换型（积分型）、电压／频率转换型、电压／脉宽转换型等 ）</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8.2.1 A/D转换器的主要技术指标</a:t>
            </a:r>
            <a:endParaRPr lang="zh-CN" altLang="en-US"/>
          </a:p>
        </p:txBody>
      </p:sp>
      <p:sp>
        <p:nvSpPr>
          <p:cNvPr id="9218" name="内容占位符 2"/>
          <p:cNvSpPr>
            <a:spLocks noGrp="1"/>
          </p:cNvSpPr>
          <p:nvPr>
            <p:ph idx="1"/>
          </p:nvPr>
        </p:nvSpPr>
        <p:spPr>
          <a:noFill/>
          <a:ln>
            <a:miter/>
          </a:ln>
        </p:spPr>
        <p:txBody>
          <a:bodyPr wrap="square" lIns="68591" tIns="34295" rIns="68591" bIns="34295" anchor="t">
            <a:noAutofit/>
          </a:bodyPr>
          <a:p>
            <a:pPr marL="0" marR="0" lvl="0" indent="-342900" algn="l" defTabSz="914400" rtl="0" eaLnBrk="1" fontAlgn="base" latinLnBrk="0" hangingPunct="1">
              <a:lnSpc>
                <a:spcPct val="140000"/>
              </a:lnSpc>
              <a:spcBef>
                <a:spcPct val="20000"/>
              </a:spcBef>
              <a:spcAft>
                <a:spcPct val="0"/>
              </a:spcAft>
              <a:buClrTx/>
              <a:buSzTx/>
              <a:buFont typeface="Wingdings" panose="05000000000000000000" pitchFamily="2" charset="2"/>
              <a:buChar char="Ø"/>
            </a:pPr>
            <a:r>
              <a:rPr lang="zh-CN" altLang="en-US" sz="1800" b="1" dirty="0">
                <a:solidFill>
                  <a:schemeClr val="tx1"/>
                </a:solidFill>
                <a:cs typeface="微软雅黑" panose="020B0503020204020204" charset="-122"/>
                <a:sym typeface="+mn-ea"/>
              </a:rPr>
              <a:t>分辨率：</a:t>
            </a:r>
            <a:r>
              <a:rPr lang="zh-CN" altLang="en-US" sz="1800" dirty="0">
                <a:solidFill>
                  <a:schemeClr val="tx1"/>
                </a:solidFill>
                <a:cs typeface="微软雅黑" panose="020B0503020204020204" charset="-122"/>
                <a:sym typeface="+mn-ea"/>
              </a:rPr>
              <a:t>是指</a:t>
            </a:r>
            <a:r>
              <a:rPr lang="en-US" altLang="x-none" sz="1800" dirty="0">
                <a:solidFill>
                  <a:schemeClr val="tx1"/>
                </a:solidFill>
                <a:cs typeface="微软雅黑" panose="020B0503020204020204" charset="-122"/>
                <a:sym typeface="+mn-ea"/>
              </a:rPr>
              <a:t>ADC</a:t>
            </a:r>
            <a:r>
              <a:rPr lang="zh-CN" altLang="en-US" sz="1800" dirty="0">
                <a:solidFill>
                  <a:schemeClr val="tx1"/>
                </a:solidFill>
                <a:cs typeface="微软雅黑" panose="020B0503020204020204" charset="-122"/>
                <a:sym typeface="+mn-ea"/>
              </a:rPr>
              <a:t>能够把模拟量转换成二进制数的位数。</a:t>
            </a:r>
            <a:endParaRPr kumimoji="0" lang="zh-CN" altLang="en-US" sz="18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b="1" dirty="0">
                <a:solidFill>
                  <a:schemeClr val="tx1"/>
                </a:solidFill>
                <a:cs typeface="微软雅黑" panose="020B0503020204020204" charset="-122"/>
                <a:sym typeface="+mn-ea"/>
              </a:rPr>
              <a:t>例如：</a:t>
            </a:r>
            <a:r>
              <a:rPr lang="zh-CN" altLang="en-US" sz="1600" dirty="0">
                <a:solidFill>
                  <a:schemeClr val="tx1"/>
                </a:solidFill>
                <a:cs typeface="微软雅黑" panose="020B0503020204020204" charset="-122"/>
                <a:sym typeface="+mn-ea"/>
              </a:rPr>
              <a:t>用</a:t>
            </a:r>
            <a:r>
              <a:rPr lang="en-US" altLang="x-none" sz="1600" dirty="0">
                <a:solidFill>
                  <a:schemeClr val="tx1"/>
                </a:solidFill>
                <a:cs typeface="微软雅黑" panose="020B0503020204020204" charset="-122"/>
                <a:sym typeface="+mn-ea"/>
              </a:rPr>
              <a:t>1</a:t>
            </a:r>
            <a:r>
              <a:rPr lang="zh-CN" altLang="en-US" sz="1600" dirty="0">
                <a:solidFill>
                  <a:schemeClr val="tx1"/>
                </a:solidFill>
                <a:cs typeface="微软雅黑" panose="020B0503020204020204" charset="-122"/>
                <a:sym typeface="+mn-ea"/>
              </a:rPr>
              <a:t>个</a:t>
            </a:r>
            <a:r>
              <a:rPr lang="en-US" altLang="x-none" sz="1600" dirty="0">
                <a:solidFill>
                  <a:schemeClr val="tx1"/>
                </a:solidFill>
                <a:cs typeface="微软雅黑" panose="020B0503020204020204" charset="-122"/>
                <a:sym typeface="+mn-ea"/>
              </a:rPr>
              <a:t>10</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转换一个满量程为</a:t>
            </a:r>
            <a:r>
              <a:rPr lang="en-US" altLang="x-none" sz="1600" dirty="0">
                <a:solidFill>
                  <a:schemeClr val="tx1"/>
                </a:solidFill>
                <a:cs typeface="微软雅黑" panose="020B0503020204020204" charset="-122"/>
                <a:sym typeface="+mn-ea"/>
              </a:rPr>
              <a:t>5V</a:t>
            </a:r>
            <a:r>
              <a:rPr lang="zh-CN" altLang="en-US" sz="1600" dirty="0">
                <a:solidFill>
                  <a:schemeClr val="tx1"/>
                </a:solidFill>
                <a:cs typeface="微软雅黑" panose="020B0503020204020204" charset="-122"/>
                <a:sym typeface="+mn-ea"/>
              </a:rPr>
              <a:t>的电压，则它能分辨的最小电压为</a:t>
            </a:r>
            <a:r>
              <a:rPr lang="en-US" altLang="x-none" sz="1600" dirty="0">
                <a:solidFill>
                  <a:schemeClr val="tx1"/>
                </a:solidFill>
                <a:cs typeface="微软雅黑" panose="020B0503020204020204" charset="-122"/>
                <a:sym typeface="+mn-ea"/>
              </a:rPr>
              <a:t>5000mV/1024≈5mV</a:t>
            </a:r>
            <a:r>
              <a:rPr lang="zh-CN" altLang="en-US" sz="1600" dirty="0">
                <a:solidFill>
                  <a:schemeClr val="tx1"/>
                </a:solidFill>
                <a:cs typeface="微软雅黑" panose="020B0503020204020204" charset="-122"/>
                <a:sym typeface="+mn-ea"/>
              </a:rPr>
              <a:t>。若模拟输入值的变化小于</a:t>
            </a:r>
            <a:r>
              <a:rPr lang="en-US" altLang="x-none" sz="1600" dirty="0">
                <a:solidFill>
                  <a:schemeClr val="tx1"/>
                </a:solidFill>
                <a:cs typeface="微软雅黑" panose="020B0503020204020204" charset="-122"/>
                <a:sym typeface="+mn-ea"/>
              </a:rPr>
              <a:t>5mV</a:t>
            </a:r>
            <a:r>
              <a:rPr lang="zh-CN" altLang="en-US" sz="1600" dirty="0">
                <a:solidFill>
                  <a:schemeClr val="tx1"/>
                </a:solidFill>
                <a:cs typeface="微软雅黑" panose="020B0503020204020204" charset="-122"/>
                <a:sym typeface="+mn-ea"/>
              </a:rPr>
              <a:t>的电压，则</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无反映，输出保持不变，即只能分辨出</a:t>
            </a:r>
            <a:r>
              <a:rPr lang="en-US" altLang="x-none" sz="1600" dirty="0">
                <a:solidFill>
                  <a:schemeClr val="tx1"/>
                </a:solidFill>
                <a:cs typeface="微软雅黑" panose="020B0503020204020204" charset="-122"/>
                <a:sym typeface="+mn-ea"/>
              </a:rPr>
              <a:t>5mV</a:t>
            </a:r>
            <a:r>
              <a:rPr lang="zh-CN" altLang="en-US" sz="1600" dirty="0">
                <a:solidFill>
                  <a:schemeClr val="tx1"/>
                </a:solidFill>
                <a:cs typeface="微软雅黑" panose="020B0503020204020204" charset="-122"/>
                <a:sym typeface="+mn-ea"/>
              </a:rPr>
              <a:t>以上的变化。</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同样</a:t>
            </a:r>
            <a:r>
              <a:rPr lang="en-US" altLang="x-none" sz="1600" dirty="0">
                <a:solidFill>
                  <a:schemeClr val="tx1"/>
                </a:solidFill>
                <a:cs typeface="微软雅黑" panose="020B0503020204020204" charset="-122"/>
                <a:sym typeface="+mn-ea"/>
              </a:rPr>
              <a:t>5V</a:t>
            </a:r>
            <a:r>
              <a:rPr lang="zh-CN" altLang="en-US" sz="1600" dirty="0">
                <a:solidFill>
                  <a:schemeClr val="tx1"/>
                </a:solidFill>
                <a:cs typeface="微软雅黑" panose="020B0503020204020204" charset="-122"/>
                <a:sym typeface="+mn-ea"/>
              </a:rPr>
              <a:t>电压，若采用</a:t>
            </a:r>
            <a:r>
              <a:rPr lang="en-US" altLang="x-none" sz="1600" dirty="0">
                <a:solidFill>
                  <a:schemeClr val="tx1"/>
                </a:solidFill>
                <a:cs typeface="微软雅黑" panose="020B0503020204020204" charset="-122"/>
                <a:sym typeface="+mn-ea"/>
              </a:rPr>
              <a:t>12</a:t>
            </a:r>
            <a:r>
              <a:rPr lang="zh-CN" altLang="en-US" sz="1600" dirty="0">
                <a:solidFill>
                  <a:schemeClr val="tx1"/>
                </a:solidFill>
                <a:cs typeface="微软雅黑" panose="020B0503020204020204" charset="-122"/>
                <a:sym typeface="+mn-ea"/>
              </a:rPr>
              <a:t>位</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，则它能分辨的最小电压为</a:t>
            </a:r>
            <a:r>
              <a:rPr lang="en-US" altLang="x-none" sz="1600" dirty="0">
                <a:solidFill>
                  <a:schemeClr val="tx1"/>
                </a:solidFill>
                <a:cs typeface="微软雅黑" panose="020B0503020204020204" charset="-122"/>
                <a:sym typeface="+mn-ea"/>
              </a:rPr>
              <a:t>5000mV/4096≈1mV</a:t>
            </a:r>
            <a:r>
              <a:rPr lang="zh-CN" altLang="en-US" sz="1600" dirty="0">
                <a:solidFill>
                  <a:schemeClr val="tx1"/>
                </a:solidFill>
                <a:cs typeface="微软雅黑" panose="020B0503020204020204" charset="-122"/>
                <a:sym typeface="+mn-ea"/>
              </a:rPr>
              <a:t>。</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可见，</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的数字量输出位数越多，其分辨率就越高。</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的分辨率反映在它的输出数据线的宽度上，如</a:t>
            </a:r>
            <a:r>
              <a:rPr lang="en-US" altLang="x-none" sz="1600" dirty="0">
                <a:solidFill>
                  <a:schemeClr val="tx1"/>
                </a:solidFill>
                <a:cs typeface="微软雅黑" panose="020B0503020204020204" charset="-122"/>
                <a:sym typeface="+mn-ea"/>
              </a:rPr>
              <a:t>ADC0809</a:t>
            </a:r>
            <a:r>
              <a:rPr lang="zh-CN" altLang="en-US" sz="1600" dirty="0">
                <a:solidFill>
                  <a:schemeClr val="tx1"/>
                </a:solidFill>
                <a:cs typeface="微软雅黑" panose="020B0503020204020204" charset="-122"/>
                <a:sym typeface="+mn-ea"/>
              </a:rPr>
              <a:t>的分辨率是</a:t>
            </a:r>
            <a:r>
              <a:rPr lang="en-US" altLang="x-none" sz="1600" dirty="0">
                <a:solidFill>
                  <a:schemeClr val="tx1"/>
                </a:solidFill>
                <a:cs typeface="微软雅黑" panose="020B0503020204020204" charset="-122"/>
                <a:sym typeface="+mn-ea"/>
              </a:rPr>
              <a:t>8</a:t>
            </a:r>
            <a:r>
              <a:rPr lang="zh-CN" altLang="en-US" sz="1600" dirty="0">
                <a:solidFill>
                  <a:schemeClr val="tx1"/>
                </a:solidFill>
                <a:cs typeface="微软雅黑" panose="020B0503020204020204" charset="-122"/>
                <a:sym typeface="+mn-ea"/>
              </a:rPr>
              <a:t>位，它的数据线也是</a:t>
            </a:r>
            <a:r>
              <a:rPr lang="en-US" altLang="x-none" sz="1600" dirty="0">
                <a:solidFill>
                  <a:schemeClr val="tx1"/>
                </a:solidFill>
                <a:cs typeface="微软雅黑" panose="020B0503020204020204" charset="-122"/>
                <a:sym typeface="+mn-ea"/>
              </a:rPr>
              <a:t>8</a:t>
            </a:r>
            <a:r>
              <a:rPr lang="zh-CN" altLang="en-US" sz="1600" dirty="0">
                <a:solidFill>
                  <a:schemeClr val="tx1"/>
                </a:solidFill>
                <a:cs typeface="微软雅黑" panose="020B0503020204020204" charset="-122"/>
                <a:sym typeface="+mn-ea"/>
              </a:rPr>
              <a:t>根；</a:t>
            </a:r>
            <a:r>
              <a:rPr lang="en-US" altLang="x-none" sz="1600" dirty="0">
                <a:solidFill>
                  <a:schemeClr val="tx1"/>
                </a:solidFill>
                <a:cs typeface="微软雅黑" panose="020B0503020204020204" charset="-122"/>
                <a:sym typeface="+mn-ea"/>
              </a:rPr>
              <a:t>AD574A</a:t>
            </a:r>
            <a:r>
              <a:rPr lang="zh-CN" altLang="en-US" sz="1600" dirty="0">
                <a:solidFill>
                  <a:schemeClr val="tx1"/>
                </a:solidFill>
                <a:cs typeface="微软雅黑" panose="020B0503020204020204" charset="-122"/>
                <a:sym typeface="+mn-ea"/>
              </a:rPr>
              <a:t>的分辨率是</a:t>
            </a:r>
            <a:r>
              <a:rPr lang="en-US" altLang="x-none" sz="1600" dirty="0">
                <a:solidFill>
                  <a:schemeClr val="tx1"/>
                </a:solidFill>
                <a:cs typeface="微软雅黑" panose="020B0503020204020204" charset="-122"/>
                <a:sym typeface="+mn-ea"/>
              </a:rPr>
              <a:t>12</a:t>
            </a:r>
            <a:r>
              <a:rPr lang="zh-CN" altLang="en-US" sz="1600" dirty="0">
                <a:solidFill>
                  <a:schemeClr val="tx1"/>
                </a:solidFill>
                <a:cs typeface="微软雅黑" panose="020B0503020204020204" charset="-122"/>
                <a:sym typeface="+mn-ea"/>
              </a:rPr>
              <a:t>位，它的数据线也是</a:t>
            </a:r>
            <a:r>
              <a:rPr lang="en-US" altLang="x-none" sz="1600" dirty="0">
                <a:solidFill>
                  <a:schemeClr val="tx1"/>
                </a:solidFill>
                <a:cs typeface="微软雅黑" panose="020B0503020204020204" charset="-122"/>
                <a:sym typeface="+mn-ea"/>
              </a:rPr>
              <a:t>12</a:t>
            </a:r>
            <a:r>
              <a:rPr lang="zh-CN" altLang="en-US" sz="1600" dirty="0">
                <a:solidFill>
                  <a:schemeClr val="tx1"/>
                </a:solidFill>
                <a:cs typeface="微软雅黑" panose="020B0503020204020204" charset="-122"/>
                <a:sym typeface="+mn-ea"/>
              </a:rPr>
              <a:t>根。</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分辨率不同会影响</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接口与系统数据总线的连接。</a:t>
            </a:r>
            <a:endParaRPr lang="zh-CN" altLang="en-US" sz="1600" dirty="0">
              <a:solidFill>
                <a:schemeClr val="tx1"/>
              </a:solidFill>
              <a:cs typeface="微软雅黑" panose="020B0503020204020204" charset="-122"/>
              <a:sym typeface="+mn-ea"/>
            </a:endParaRPr>
          </a:p>
          <a:p>
            <a:pPr marL="971550" marR="0" lvl="2" indent="-342900" algn="l" defTabSz="914400" rtl="0" eaLnBrk="1" fontAlgn="base" latinLnBrk="0" hangingPunct="1">
              <a:lnSpc>
                <a:spcPct val="140000"/>
              </a:lnSpc>
              <a:spcBef>
                <a:spcPct val="20000"/>
              </a:spcBef>
              <a:spcAft>
                <a:spcPct val="0"/>
              </a:spcAft>
              <a:buClrTx/>
              <a:buSzTx/>
              <a:buFont typeface="Arial" panose="020B0604020202020204" pitchFamily="34" charset="0"/>
              <a:buChar char="•"/>
            </a:pPr>
            <a:r>
              <a:rPr lang="zh-CN" altLang="en-US" sz="1400" dirty="0">
                <a:solidFill>
                  <a:schemeClr val="tx1"/>
                </a:solidFill>
                <a:cs typeface="微软雅黑" panose="020B0503020204020204" charset="-122"/>
                <a:sym typeface="+mn-ea"/>
              </a:rPr>
              <a:t>当分辨率即</a:t>
            </a:r>
            <a:r>
              <a:rPr lang="en-US" altLang="x-none" sz="1400" dirty="0">
                <a:solidFill>
                  <a:schemeClr val="tx1"/>
                </a:solidFill>
                <a:cs typeface="微软雅黑" panose="020B0503020204020204" charset="-122"/>
                <a:sym typeface="+mn-ea"/>
              </a:rPr>
              <a:t>ADC</a:t>
            </a:r>
            <a:r>
              <a:rPr lang="zh-CN" altLang="en-US" sz="1400" dirty="0">
                <a:solidFill>
                  <a:schemeClr val="tx1"/>
                </a:solidFill>
                <a:cs typeface="微软雅黑" panose="020B0503020204020204" charset="-122"/>
                <a:sym typeface="+mn-ea"/>
              </a:rPr>
              <a:t>的输出数据线宽度大于微机系统数据总线宽度时，就不能一次传输，而需两次传输，要增加附加电路（缓冲寄存器），从而影响接口电路的组成及数据传输的途径</a:t>
            </a:r>
            <a:r>
              <a:rPr kumimoji="0" lang="zh-CN" altLang="en-US" sz="1400" b="0" i="0" u="none" strike="noStrike" kern="1200" cap="none" spc="0" normalizeH="0" baseline="0" noProof="1" dirty="0">
                <a:solidFill>
                  <a:schemeClr val="tx1"/>
                </a:solidFill>
                <a:cs typeface="微软雅黑" panose="020B0503020204020204" charset="-122"/>
                <a:sym typeface="+mn-ea"/>
              </a:rPr>
              <a:t>。</a:t>
            </a:r>
            <a:endParaRPr kumimoji="0" lang="en-US" altLang="x-none" sz="1465"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8.2.1 A/D转换器的主要技术指标</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pPr>
            <a:r>
              <a:rPr lang="zh-CN" altLang="en-US" sz="1800" b="1" dirty="0">
                <a:solidFill>
                  <a:schemeClr val="tx1"/>
                </a:solidFill>
                <a:cs typeface="微软雅黑" panose="020B0503020204020204" charset="-122"/>
                <a:sym typeface="+mn-ea"/>
              </a:rPr>
              <a:t>转换时间：</a:t>
            </a:r>
            <a:r>
              <a:rPr lang="zh-CN" altLang="en-US" sz="1800" dirty="0">
                <a:solidFill>
                  <a:schemeClr val="tx1"/>
                </a:solidFill>
                <a:cs typeface="微软雅黑" panose="020B0503020204020204" charset="-122"/>
                <a:sym typeface="+mn-ea"/>
              </a:rPr>
              <a:t>从输入启动转换信号开始到转换结束，得到稳定的数字量输出为止所需的时间。</a:t>
            </a:r>
            <a:endParaRPr lang="zh-CN" altLang="en-US" sz="1800"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buClrTx/>
              <a:buSzTx/>
              <a:buFont typeface="Arial" panose="020B0604020202020204" pitchFamily="34" charset="0"/>
              <a:buChar char="•"/>
            </a:pPr>
            <a:r>
              <a:rPr lang="en-US" altLang="zh-CN" sz="1600" dirty="0">
                <a:solidFill>
                  <a:schemeClr val="tx1"/>
                </a:solidFill>
                <a:cs typeface="微软雅黑" panose="020B0503020204020204" charset="-122"/>
                <a:sym typeface="+mn-ea"/>
              </a:rPr>
              <a:t>A/D</a:t>
            </a:r>
            <a:r>
              <a:rPr lang="zh-CN" altLang="en-US" sz="1600" dirty="0">
                <a:solidFill>
                  <a:schemeClr val="tx1"/>
                </a:solidFill>
                <a:cs typeface="微软雅黑" panose="020B0503020204020204" charset="-122"/>
                <a:sym typeface="+mn-ea"/>
              </a:rPr>
              <a:t>转换器的转换时间一般为ms级和us级。</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转换时间的快慢将会影响</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接口与</a:t>
            </a:r>
            <a:r>
              <a:rPr lang="en-US" altLang="x-none" sz="1600" dirty="0">
                <a:solidFill>
                  <a:schemeClr val="tx1"/>
                </a:solidFill>
                <a:cs typeface="微软雅黑" panose="020B0503020204020204" charset="-122"/>
                <a:sym typeface="+mn-ea"/>
              </a:rPr>
              <a:t>CPU</a:t>
            </a:r>
            <a:r>
              <a:rPr lang="zh-CN" altLang="en-US" sz="1600" dirty="0">
                <a:solidFill>
                  <a:schemeClr val="tx1"/>
                </a:solidFill>
                <a:cs typeface="微软雅黑" panose="020B0503020204020204" charset="-122"/>
                <a:sym typeface="+mn-ea"/>
              </a:rPr>
              <a:t>交换数据的方式。</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低速和中速</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一般采用查询或中断方式，而高速</a:t>
            </a:r>
            <a:r>
              <a:rPr lang="en-US" altLang="x-none" sz="1600" dirty="0">
                <a:solidFill>
                  <a:schemeClr val="tx1"/>
                </a:solidFill>
                <a:cs typeface="微软雅黑" panose="020B0503020204020204" charset="-122"/>
                <a:sym typeface="+mn-ea"/>
              </a:rPr>
              <a:t>ADC</a:t>
            </a:r>
            <a:r>
              <a:rPr lang="zh-CN" altLang="en-US" sz="1600" dirty="0">
                <a:solidFill>
                  <a:schemeClr val="tx1"/>
                </a:solidFill>
                <a:cs typeface="微软雅黑" panose="020B0503020204020204" charset="-122"/>
                <a:sym typeface="+mn-ea"/>
              </a:rPr>
              <a:t>就应采用</a:t>
            </a:r>
            <a:r>
              <a:rPr lang="en-US" altLang="x-none" sz="1600" dirty="0">
                <a:solidFill>
                  <a:schemeClr val="tx1"/>
                </a:solidFill>
                <a:cs typeface="微软雅黑" panose="020B0503020204020204" charset="-122"/>
                <a:sym typeface="+mn-ea"/>
              </a:rPr>
              <a:t>DMA</a:t>
            </a:r>
            <a:r>
              <a:rPr lang="zh-CN" altLang="en-US" sz="1600" dirty="0">
                <a:solidFill>
                  <a:schemeClr val="tx1"/>
                </a:solidFill>
                <a:cs typeface="微软雅黑" panose="020B0503020204020204" charset="-122"/>
                <a:sym typeface="+mn-ea"/>
              </a:rPr>
              <a:t>方式</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8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800" b="0" i="0" u="none" strike="noStrike" kern="1200" cap="none" spc="0" normalizeH="0" baseline="0" noProof="1" dirty="0">
              <a:solidFill>
                <a:schemeClr val="tx1"/>
              </a:solidFill>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a:t>
            </a:r>
            <a:r>
              <a:rPr lang="en-US" altLang="zh-CN">
                <a:sym typeface="+mn-ea"/>
              </a:rPr>
              <a:t>2.2</a:t>
            </a:r>
            <a:r>
              <a:rPr lang="zh-CN" altLang="en-US">
                <a:sym typeface="+mn-ea"/>
              </a:rPr>
              <a:t> A/D转换器的转换原理</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zh-CN" sz="1800" b="1" dirty="0">
                <a:solidFill>
                  <a:schemeClr val="tx1"/>
                </a:solidFill>
                <a:cs typeface="微软雅黑" panose="020B0503020204020204" charset="-122"/>
                <a:sym typeface="+mn-ea"/>
              </a:rPr>
              <a:t>逐次逼近法</a:t>
            </a:r>
            <a:endParaRPr kumimoji="0" lang="en-US" altLang="zh-CN" sz="1800" b="1" i="0" u="none" strike="noStrike" kern="1200" cap="none" spc="0" normalizeH="0" baseline="0" noProof="1" dirty="0">
              <a:solidFill>
                <a:schemeClr val="tx1"/>
              </a:solidFill>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由一个比较器、</a:t>
            </a:r>
            <a:r>
              <a:rPr lang="zh-CN" altLang="en-US" sz="1600" dirty="0">
                <a:solidFill>
                  <a:srgbClr val="FF0000"/>
                </a:solidFill>
                <a:cs typeface="微软雅黑" panose="020B0503020204020204" charset="-122"/>
                <a:sym typeface="+mn-ea"/>
              </a:rPr>
              <a:t>D/A转换器</a:t>
            </a:r>
            <a:r>
              <a:rPr lang="zh-CN" altLang="en-US" sz="1600" dirty="0">
                <a:solidFill>
                  <a:schemeClr val="tx1"/>
                </a:solidFill>
                <a:cs typeface="微软雅黑" panose="020B0503020204020204" charset="-122"/>
                <a:sym typeface="+mn-ea"/>
              </a:rPr>
              <a:t>、缓冲寄存器及控制逻辑电路组成。</a:t>
            </a:r>
            <a:endParaRPr kumimoji="0" lang="zh-CN" altLang="en-US" sz="1600" b="0" i="0" u="none" strike="noStrike" kern="1200" cap="none" spc="0" normalizeH="0" baseline="0" noProof="1" dirty="0">
              <a:solidFill>
                <a:schemeClr val="tx1"/>
              </a:solidFill>
              <a:cs typeface="微软雅黑" panose="020B0503020204020204" charset="-122"/>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cs typeface="微软雅黑" panose="020B0503020204020204" charset="-122"/>
                <a:sym typeface="+mn-ea"/>
              </a:rPr>
              <a:t>基本原理是从高位到低位逐位试探比较</a:t>
            </a:r>
            <a:r>
              <a:rPr lang="zh-CN" altLang="en-US" sz="1600" dirty="0">
                <a:solidFill>
                  <a:schemeClr val="tx1"/>
                </a:solidFill>
                <a:cs typeface="微软雅黑" panose="020B0503020204020204" charset="-122"/>
                <a:sym typeface="+mn-ea"/>
              </a:rPr>
              <a:t>，转换的时间为</a:t>
            </a:r>
            <a:r>
              <a:rPr lang="zh-CN" altLang="en-US" sz="1600" b="1" dirty="0">
                <a:solidFill>
                  <a:srgbClr val="FF0000"/>
                </a:solidFill>
                <a:cs typeface="微软雅黑" panose="020B0503020204020204" charset="-122"/>
                <a:sym typeface="+mn-ea"/>
              </a:rPr>
              <a:t>微秒</a:t>
            </a:r>
            <a:r>
              <a:rPr lang="zh-CN" altLang="en-US" sz="1600" dirty="0">
                <a:solidFill>
                  <a:schemeClr val="tx1"/>
                </a:solidFill>
                <a:cs typeface="微软雅黑" panose="020B0503020204020204" charset="-122"/>
                <a:sym typeface="+mn-ea"/>
              </a:rPr>
              <a:t>级</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2159000" y="2211705"/>
            <a:ext cx="4825365" cy="2461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8.</a:t>
            </a:r>
            <a:r>
              <a:rPr lang="en-US" altLang="zh-CN">
                <a:sym typeface="+mn-ea"/>
              </a:rPr>
              <a:t>2.2</a:t>
            </a:r>
            <a:r>
              <a:rPr lang="zh-CN" altLang="en-US">
                <a:sym typeface="+mn-ea"/>
              </a:rPr>
              <a:t> A/D转换器的转换原理</a:t>
            </a:r>
            <a:endParaRPr lang="zh-CN" altLang="en-US"/>
          </a:p>
        </p:txBody>
      </p:sp>
      <p:sp>
        <p:nvSpPr>
          <p:cNvPr id="9218" name="内容占位符 2"/>
          <p:cNvSpPr>
            <a:spLocks noGrp="1"/>
          </p:cNvSpPr>
          <p:nvPr>
            <p:ph idx="1"/>
          </p:nvPr>
        </p:nvSpPr>
        <p:spPr>
          <a:noFill/>
          <a:ln>
            <a:miter/>
          </a:ln>
        </p:spPr>
        <p:txBody>
          <a:bodyPr wrap="square" lIns="68591" tIns="34295" rIns="68591" bIns="34295" anchor="t"/>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pPr>
            <a:r>
              <a:rPr lang="en-US" altLang="zh-CN" sz="1800" b="1" dirty="0">
                <a:solidFill>
                  <a:schemeClr val="tx1"/>
                </a:solidFill>
                <a:sym typeface="+mn-ea"/>
              </a:rPr>
              <a:t>双积分法</a:t>
            </a:r>
            <a:endParaRPr kumimoji="0" lang="en-US" altLang="zh-CN" sz="1800" b="1" i="0" u="none" strike="noStrike" kern="1200" cap="none" spc="0" normalizeH="0" baseline="0" noProof="1" dirty="0">
              <a:solidFill>
                <a:schemeClr val="tx1"/>
              </a:solidFill>
              <a:cs typeface="+mn-cs"/>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sym typeface="+mn-ea"/>
              </a:rPr>
              <a:t>由电子开关、积分器、比较器和控制逻辑等部件组成。</a:t>
            </a:r>
            <a:endParaRPr kumimoji="0" lang="zh-CN" altLang="en-US" sz="1600" b="0" i="0" u="none" strike="noStrike" kern="1200" cap="none" spc="0" normalizeH="0" baseline="0" noProof="1" dirty="0">
              <a:solidFill>
                <a:schemeClr val="tx1"/>
              </a:solidFill>
              <a:cs typeface="+mn-cs"/>
              <a:sym typeface="+mn-ea"/>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pPr>
            <a:r>
              <a:rPr lang="zh-CN" altLang="en-US" sz="1600" dirty="0">
                <a:solidFill>
                  <a:schemeClr val="tx1"/>
                </a:solidFill>
                <a:sym typeface="+mn-ea"/>
              </a:rPr>
              <a:t>基本原理是将输入电压变换成与其平均值成正比的时间间隔，再把此时间间隔转换成数字量</a:t>
            </a:r>
            <a:r>
              <a:rPr kumimoji="0" lang="zh-CN" altLang="en-US" sz="1600" b="0" i="0" u="none" strike="noStrike" kern="1200" cap="none" spc="0" normalizeH="0" baseline="0" noProof="1" dirty="0">
                <a:solidFill>
                  <a:schemeClr val="tx1"/>
                </a:solidFill>
                <a:cs typeface="微软雅黑" panose="020B0503020204020204" charset="-122"/>
                <a:sym typeface="+mn-ea"/>
              </a:rPr>
              <a:t>。</a:t>
            </a:r>
            <a:endParaRPr kumimoji="0" lang="en-US" altLang="x-none" sz="1600" b="0" i="0" u="none" strike="noStrike" kern="1200" cap="none" spc="0" normalizeH="0" baseline="0" noProof="1" dirty="0">
              <a:solidFill>
                <a:schemeClr val="tx1"/>
              </a:solidFill>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pPr>
            <a:endParaRPr kumimoji="0" lang="en-US" altLang="x-none" sz="1600" b="0" i="0" u="none" strike="noStrike" kern="1200" cap="none" spc="0" normalizeH="0" baseline="0" noProof="1" dirty="0">
              <a:solidFill>
                <a:schemeClr val="tx1"/>
              </a:solidFill>
              <a:cs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795780" y="2284095"/>
            <a:ext cx="5551805" cy="256286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 name="KSO_WM_UNIT_PLACING_PICTURE_USER_VIEWPORT" val="{&quot;height&quot;:4830,&quot;width&quot;:9470}"/>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PP_MARK_KEY" val="d7137dbd-fdad-423e-b0cb-5b91409a707a"/>
  <p:tag name="COMMONDATA" val="eyJoZGlkIjoiMzEwNTM5NzYwMDRjMzkwZTVkZjY2ODkwMGIxNGU0OTU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5617</Words>
  <Application>WPS 演示</Application>
  <PresentationFormat>全屏显示(4:3)</PresentationFormat>
  <Paragraphs>314</Paragraphs>
  <Slides>44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Arial</vt:lpstr>
      <vt:lpstr>宋体</vt:lpstr>
      <vt:lpstr>Wingdings</vt:lpstr>
      <vt:lpstr>Calibri</vt:lpstr>
      <vt:lpstr>微软雅黑</vt:lpstr>
      <vt:lpstr>Segoe UI</vt:lpstr>
      <vt:lpstr>Wingdings</vt:lpstr>
      <vt:lpstr>Times New Roman</vt:lpstr>
      <vt:lpstr>Arial Unicode MS</vt:lpstr>
      <vt:lpstr>方正书宋简体</vt:lpstr>
      <vt:lpstr>Office 主题​​</vt:lpstr>
      <vt:lpstr>Paint.Picture</vt:lpstr>
      <vt:lpstr>PowerPoint 演示文稿</vt:lpstr>
      <vt:lpstr>第8章 AD DA转换器技术</vt:lpstr>
      <vt:lpstr>8.1 模拟量接口的作用</vt:lpstr>
      <vt:lpstr>8.1 模拟量接口的作用</vt:lpstr>
      <vt:lpstr>8.2 A/D转换器及其接口</vt:lpstr>
      <vt:lpstr>8.2.1 A/D转换器的主要技术指标</vt:lpstr>
      <vt:lpstr>8.2.1 A/D转换器的主要技术指标</vt:lpstr>
      <vt:lpstr>8.2.2 A/D转换器的转换原理</vt:lpstr>
      <vt:lpstr>8.2.2 A/D转换器的转换原理</vt:lpstr>
      <vt:lpstr>8.2.2 A/D转换器的转换原理</vt:lpstr>
      <vt:lpstr>8.2.3 A/D转换器的外部特性</vt:lpstr>
      <vt:lpstr>8.2.3 A/D转换器的外部特性</vt:lpstr>
      <vt:lpstr>8.2.4 A/D转换器接口设计</vt:lpstr>
      <vt:lpstr>8.2.5 A/D转换器的数据在线处理</vt:lpstr>
      <vt:lpstr>8.2.6 A/D转换器接口设计需要考虑的问题</vt:lpstr>
      <vt:lpstr>8.3 D/A转换器</vt:lpstr>
      <vt:lpstr>8.3.1 D/A转换器的主要技术指标</vt:lpstr>
      <vt:lpstr>8.3.2 D/A转换器的转换原理</vt:lpstr>
      <vt:lpstr>8.3.3 D/A转换器接口设计</vt:lpstr>
      <vt:lpstr>8.3.4 D/A转换器接口设计需要考虑的问题</vt:lpstr>
      <vt:lpstr>8.4 AD DA接口设计实例</vt:lpstr>
      <vt:lpstr>8.1 模拟量接口的作用</vt:lpstr>
      <vt:lpstr>8.4.1 ADT7420 温度传感器</vt:lpstr>
      <vt:lpstr>8.4.1 ADT7420 温度传感器</vt:lpstr>
      <vt:lpstr>8.4.1 ADT7420 温度传感器</vt:lpstr>
      <vt:lpstr>8.4.1 ADT7420 温度传感器</vt:lpstr>
      <vt:lpstr>8.4.1 ADT7420 温度传感器</vt:lpstr>
      <vt:lpstr>8.4.1 ADT7420 温度传感器</vt:lpstr>
      <vt:lpstr>8.4.1 ADT7420 温度传感器</vt:lpstr>
      <vt:lpstr>8.1 模拟量接口的作用</vt:lpstr>
      <vt:lpstr>8.1 模拟量接口的作用</vt:lpstr>
      <vt:lpstr>8.4.3 AXI4 IIC 接口模块</vt:lpstr>
      <vt:lpstr>8.4.3 AXI4 IIC 接口模块</vt:lpstr>
      <vt:lpstr>8.4.3 AXI4 IIC 接口模块</vt:lpstr>
      <vt:lpstr>8.4.3 AXI4 IIC 接口模块</vt:lpstr>
      <vt:lpstr>8.4.3 AXI4 IIC 接口模块</vt:lpstr>
      <vt:lpstr>8.4.4 ADT7420 驱动程序</vt:lpstr>
      <vt:lpstr>8.4.4 ADT7420 驱动程序</vt:lpstr>
      <vt:lpstr>8.4.4 ADT7420 驱动程序</vt:lpstr>
      <vt:lpstr>8.4.4 ADT7420 驱动程序</vt:lpstr>
      <vt:lpstr>8.4.5 AXI4 IIC 接口模块驱动程序</vt:lpstr>
      <vt:lpstr>8.4.5 AXI4 IIC 接口模块驱动程序</vt:lpstr>
      <vt:lpstr>8.4.5 AXI4 IIC 接口模块驱动程序</vt:lpstr>
      <vt:lpstr>8.4.4 ADT7420 驱动程序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总线技术</dc:title>
  <dc:creator>Administrator</dc:creator>
  <cp:lastModifiedBy>老狐狸</cp:lastModifiedBy>
  <cp:revision>127</cp:revision>
  <dcterms:created xsi:type="dcterms:W3CDTF">2013-10-22T08:00:00Z</dcterms:created>
  <dcterms:modified xsi:type="dcterms:W3CDTF">2023-08-20T01:52:17Z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3FFF0D3045144EFB86CA717517A51466</vt:lpwstr>
  </property>
</Properties>
</file>