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528" r:id="rId3"/>
    <p:sldId id="256" r:id="rId5"/>
    <p:sldId id="395" r:id="rId6"/>
    <p:sldId id="529" r:id="rId7"/>
    <p:sldId id="530" r:id="rId8"/>
    <p:sldId id="531" r:id="rId9"/>
    <p:sldId id="536" r:id="rId10"/>
    <p:sldId id="532" r:id="rId11"/>
    <p:sldId id="533" r:id="rId12"/>
    <p:sldId id="537" r:id="rId13"/>
    <p:sldId id="538" r:id="rId14"/>
    <p:sldId id="539" r:id="rId15"/>
    <p:sldId id="540" r:id="rId16"/>
    <p:sldId id="541" r:id="rId17"/>
    <p:sldId id="542" r:id="rId18"/>
    <p:sldId id="544" r:id="rId19"/>
    <p:sldId id="545" r:id="rId20"/>
    <p:sldId id="546" r:id="rId21"/>
    <p:sldId id="547" r:id="rId22"/>
    <p:sldId id="548" r:id="rId23"/>
    <p:sldId id="549" r:id="rId24"/>
    <p:sldId id="550" r:id="rId25"/>
    <p:sldId id="543" r:id="rId26"/>
    <p:sldId id="534" r:id="rId27"/>
    <p:sldId id="551" r:id="rId28"/>
    <p:sldId id="552" r:id="rId29"/>
    <p:sldId id="553" r:id="rId30"/>
    <p:sldId id="558" r:id="rId31"/>
    <p:sldId id="559" r:id="rId32"/>
    <p:sldId id="560" r:id="rId33"/>
  </p:sldIdLst>
  <p:sldSz cx="9144000" cy="5143500"/>
  <p:notesSz cx="6858000" cy="9144000"/>
  <p:custDataLst>
    <p:tags r:id="rId37"/>
  </p:custDataLst>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538" userDrawn="1">
          <p15:clr>
            <a:srgbClr val="A4A3A4"/>
          </p15:clr>
        </p15:guide>
        <p15:guide id="2" pos="28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6" d="100"/>
          <a:sy n="66" d="100"/>
        </p:scale>
        <p:origin x="-636" y="-114"/>
      </p:cViewPr>
      <p:guideLst>
        <p:guide orient="horz" pos="1538"/>
        <p:guide pos="2845"/>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38.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fld>
            <a:endParaRPr lang="zh-CN" altLang="en-US" strike="noStrike" noProof="1" smtClean="0">
              <a:latin typeface="+mn-lt"/>
              <a:ea typeface="+mn-ea"/>
              <a:cs typeface="+mn-cs"/>
            </a:endParaRPr>
          </a:p>
        </p:txBody>
      </p:sp>
      <p:sp>
        <p:nvSpPr>
          <p:cNvPr id="25604"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5605"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CE584D-DA30-42E6-B6AB-C9D2BEA4D81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11" name="组合 10"/>
          <p:cNvGrpSpPr/>
          <p:nvPr userDrawn="1"/>
        </p:nvGrpSpPr>
        <p:grpSpPr>
          <a:xfrm>
            <a:off x="1053" y="-8775"/>
            <a:ext cx="9145884" cy="5244871"/>
            <a:chOff x="4049" y="26519"/>
            <a:chExt cx="12194512" cy="6993161"/>
          </a:xfrm>
        </p:grpSpPr>
        <p:pic>
          <p:nvPicPr>
            <p:cNvPr id="23" name="图片 22"/>
            <p:cNvPicPr>
              <a:picLocks noChangeAspect="1"/>
            </p:cNvPicPr>
            <p:nvPr userDrawn="1"/>
          </p:nvPicPr>
          <p:blipFill rotWithShape="1">
            <a:blip r:embed="rId2">
              <a:clrChange>
                <a:clrFrom>
                  <a:srgbClr val="01182D"/>
                </a:clrFrom>
                <a:clrTo>
                  <a:srgbClr val="01182D">
                    <a:alpha val="0"/>
                  </a:srgbClr>
                </a:clrTo>
              </a:clrChange>
              <a:extLst>
                <a:ext uri="{28A0092B-C50C-407E-A947-70E740481C1C}">
                  <a14:useLocalDpi xmlns:a14="http://schemas.microsoft.com/office/drawing/2010/main" val="0"/>
                </a:ext>
              </a:extLst>
            </a:blip>
            <a:srcRect l="3056" t="50499"/>
            <a:stretch>
              <a:fillRect/>
            </a:stretch>
          </p:blipFill>
          <p:spPr>
            <a:xfrm>
              <a:off x="6561" y="3618316"/>
              <a:ext cx="12192000" cy="3401364"/>
            </a:xfrm>
            <a:prstGeom prst="rect">
              <a:avLst/>
            </a:prstGeom>
          </p:spPr>
        </p:pic>
        <p:sp>
          <p:nvSpPr>
            <p:cNvPr id="24" name="矩形 23"/>
            <p:cNvSpPr/>
            <p:nvPr userDrawn="1"/>
          </p:nvSpPr>
          <p:spPr>
            <a:xfrm>
              <a:off x="4049" y="26519"/>
              <a:ext cx="12192000" cy="6692474"/>
            </a:xfrm>
            <a:prstGeom prst="rect">
              <a:avLst/>
            </a:prstGeom>
            <a:gradFill flip="none" rotWithShape="1">
              <a:gsLst>
                <a:gs pos="3000">
                  <a:schemeClr val="accent1">
                    <a:alpha val="97000"/>
                    <a:lumMod val="5000"/>
                    <a:lumOff val="95000"/>
                  </a:schemeClr>
                </a:gs>
                <a:gs pos="89000">
                  <a:schemeClr val="bg1">
                    <a:lumMod val="95000"/>
                  </a:schemeClr>
                </a:gs>
                <a:gs pos="100000">
                  <a:schemeClr val="bg1">
                    <a:lumMod val="8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grpSp>
      <p:pic>
        <p:nvPicPr>
          <p:cNvPr id="14" name="图片 13"/>
          <p:cNvPicPr>
            <a:picLocks noChangeAspect="1"/>
          </p:cNvPicPr>
          <p:nvPr userDrawn="1"/>
        </p:nvPicPr>
        <p:blipFill>
          <a:blip r:embed="rId3"/>
          <a:stretch>
            <a:fillRect/>
          </a:stretch>
        </p:blipFill>
        <p:spPr>
          <a:xfrm>
            <a:off x="7730955" y="266255"/>
            <a:ext cx="1166133" cy="265460"/>
          </a:xfrm>
          <a:prstGeom prst="rect">
            <a:avLst/>
          </a:prstGeom>
        </p:spPr>
      </p:pic>
      <p:sp>
        <p:nvSpPr>
          <p:cNvPr id="16" name="任意多边形 20"/>
          <p:cNvSpPr/>
          <p:nvPr userDrawn="1"/>
        </p:nvSpPr>
        <p:spPr>
          <a:xfrm flipV="1">
            <a:off x="242945" y="262923"/>
            <a:ext cx="1040092" cy="324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189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zh-CN" altLang="en-US" sz="1350"/>
          </a:p>
        </p:txBody>
      </p:sp>
      <p:sp>
        <p:nvSpPr>
          <p:cNvPr id="17" name="椭圆 16"/>
          <p:cNvSpPr/>
          <p:nvPr userDrawn="1"/>
        </p:nvSpPr>
        <p:spPr>
          <a:xfrm>
            <a:off x="8466212" y="4939654"/>
            <a:ext cx="185166" cy="185166"/>
          </a:xfrm>
          <a:prstGeom prst="ellipse">
            <a:avLst/>
          </a:prstGeom>
          <a:solidFill>
            <a:srgbClr val="18978B"/>
          </a:solidFill>
          <a:ln>
            <a:solidFill>
              <a:srgbClr val="138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latin typeface="Segoe UI" panose="020B0502040204020203" pitchFamily="34" charset="0"/>
              <a:cs typeface="Segoe UI" panose="020B0502040204020203" pitchFamily="34" charset="0"/>
            </a:endParaRPr>
          </a:p>
        </p:txBody>
      </p:sp>
      <p:sp>
        <p:nvSpPr>
          <p:cNvPr id="18" name="矩形 17"/>
          <p:cNvSpPr/>
          <p:nvPr userDrawn="1"/>
        </p:nvSpPr>
        <p:spPr>
          <a:xfrm>
            <a:off x="6589" y="5017110"/>
            <a:ext cx="9135428" cy="127102"/>
          </a:xfrm>
          <a:prstGeom prst="rect">
            <a:avLst/>
          </a:prstGeom>
          <a:solidFill>
            <a:srgbClr val="189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sp>
        <p:nvSpPr>
          <p:cNvPr id="19" name="矩形 18"/>
          <p:cNvSpPr/>
          <p:nvPr userDrawn="1"/>
        </p:nvSpPr>
        <p:spPr>
          <a:xfrm>
            <a:off x="-2936" y="5017110"/>
            <a:ext cx="569415" cy="127102"/>
          </a:xfrm>
          <a:prstGeom prst="rect">
            <a:avLst/>
          </a:prstGeom>
          <a:solidFill>
            <a:srgbClr val="244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sp>
        <p:nvSpPr>
          <p:cNvPr id="20" name="灯片编号占位符 3"/>
          <p:cNvSpPr txBox="1"/>
          <p:nvPr userDrawn="1"/>
        </p:nvSpPr>
        <p:spPr>
          <a:xfrm>
            <a:off x="8449272" y="4935416"/>
            <a:ext cx="219046" cy="212360"/>
          </a:xfrm>
          <a:prstGeom prst="rect">
            <a:avLst/>
          </a:prstGeom>
        </p:spPr>
        <p:txBody>
          <a:bodyPr vert="horz" wrap="square" lIns="0" tIns="0" rIns="0" bIns="0" rtlCol="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dirty="0">
              <a:solidFill>
                <a:schemeClr val="bg1"/>
              </a:solidFill>
              <a:latin typeface="微软雅黑" panose="020B0503020204020204" charset="-122"/>
              <a:ea typeface="微软雅黑" panose="020B0503020204020204" charset="-122"/>
              <a:cs typeface="Segoe UI" panose="020B0502040204020203" pitchFamily="34" charset="0"/>
            </a:endParaRPr>
          </a:p>
        </p:txBody>
      </p:sp>
      <p:sp>
        <p:nvSpPr>
          <p:cNvPr id="2" name="标题 1"/>
          <p:cNvSpPr>
            <a:spLocks noGrp="1"/>
          </p:cNvSpPr>
          <p:nvPr>
            <p:ph type="title"/>
          </p:nvPr>
        </p:nvSpPr>
        <p:spPr>
          <a:xfrm>
            <a:off x="365867" y="193211"/>
            <a:ext cx="7886700" cy="463231"/>
          </a:xfrm>
        </p:spPr>
        <p:txBody>
          <a:bodyPr>
            <a:normAutofit/>
          </a:bodyPr>
          <a:lstStyle>
            <a:lvl1pPr>
              <a:defRPr sz="2100" b="1">
                <a:solidFill>
                  <a:srgbClr val="2E4E7E"/>
                </a:solidFill>
                <a:effectLst>
                  <a:outerShdw blurRad="38100" dist="38100" dir="2700000" algn="tl">
                    <a:srgbClr val="000000">
                      <a:alpha val="43137"/>
                    </a:srgbClr>
                  </a:outerShdw>
                </a:effectLst>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7" name="灯片编号占位符 3"/>
          <p:cNvSpPr txBox="1"/>
          <p:nvPr userDrawn="1"/>
        </p:nvSpPr>
        <p:spPr>
          <a:xfrm>
            <a:off x="8451256" y="4942424"/>
            <a:ext cx="219046" cy="212360"/>
          </a:xfrm>
          <a:prstGeom prst="rect">
            <a:avLst/>
          </a:prstGeom>
        </p:spPr>
        <p:txBody>
          <a:bodyPr vert="horz" wrap="square" lIns="0" tIns="0" rIns="0" bIns="0" rtlCol="0" anchor="ctr" anchorCtr="1"/>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183D58-648D-4475-BEF8-624F48514A30}" type="slidenum">
              <a:rPr lang="zh-CN" altLang="en-US" sz="900" smtClean="0">
                <a:solidFill>
                  <a:schemeClr val="bg1"/>
                </a:solidFill>
                <a:latin typeface="微软雅黑" panose="020B0503020204020204" charset="-122"/>
                <a:ea typeface="微软雅黑" panose="020B0503020204020204" charset="-122"/>
                <a:cs typeface="Segoe UI" panose="020B0502040204020203" pitchFamily="34" charset="0"/>
              </a:rPr>
            </a:fld>
            <a:endParaRPr lang="zh-CN" altLang="en-US" sz="900" dirty="0">
              <a:solidFill>
                <a:schemeClr val="bg1"/>
              </a:solidFill>
              <a:latin typeface="微软雅黑" panose="020B0503020204020204" charset="-122"/>
              <a:ea typeface="微软雅黑" panose="020B0503020204020204" charset="-122"/>
              <a:cs typeface="Segoe UI" panose="020B0502040204020203" pitchFamily="34" charset="0"/>
            </a:endParaRPr>
          </a:p>
        </p:txBody>
      </p:sp>
      <p:sp>
        <p:nvSpPr>
          <p:cNvPr id="13" name="内容占位符 2"/>
          <p:cNvSpPr>
            <a:spLocks noGrp="1"/>
          </p:cNvSpPr>
          <p:nvPr>
            <p:ph idx="1"/>
          </p:nvPr>
        </p:nvSpPr>
        <p:spPr>
          <a:xfrm>
            <a:off x="365867" y="707073"/>
            <a:ext cx="8531222" cy="4227768"/>
          </a:xfrm>
          <a:prstGeom prst="rect">
            <a:avLst/>
          </a:prstGeom>
        </p:spPr>
        <p:txBody>
          <a:bodyPr/>
          <a:lstStyle>
            <a:lvl1pPr marL="257175" indent="-257175">
              <a:lnSpc>
                <a:spcPct val="150000"/>
              </a:lnSpc>
              <a:buClr>
                <a:srgbClr val="FFC000"/>
              </a:buClr>
              <a:buFont typeface="Wingdings" panose="05000000000000000000" pitchFamily="2" charset="2"/>
              <a:buChar char="n"/>
              <a:defRPr sz="1950">
                <a:latin typeface="微软雅黑" panose="020B0503020204020204" charset="-122"/>
                <a:ea typeface="微软雅黑" panose="020B0503020204020204" charset="-122"/>
              </a:defRPr>
            </a:lvl1pPr>
            <a:lvl2pPr marL="609600" indent="-266700">
              <a:lnSpc>
                <a:spcPct val="150000"/>
              </a:lnSpc>
              <a:buClr>
                <a:srgbClr val="FFC000"/>
              </a:buClr>
              <a:buFont typeface="Wingdings" panose="05000000000000000000" pitchFamily="2" charset="2"/>
              <a:buChar char="p"/>
              <a:defRPr sz="1800">
                <a:solidFill>
                  <a:srgbClr val="0E7C7F"/>
                </a:solidFill>
                <a:latin typeface="微软雅黑" panose="020B0503020204020204" charset="-122"/>
                <a:ea typeface="微软雅黑" panose="020B0503020204020204" charset="-122"/>
              </a:defRPr>
            </a:lvl2pPr>
            <a:lvl3pPr marL="857250" indent="-171450">
              <a:lnSpc>
                <a:spcPct val="150000"/>
              </a:lnSpc>
              <a:buClr>
                <a:srgbClr val="FFC000"/>
              </a:buClr>
              <a:buFont typeface="Wingdings" panose="05000000000000000000" pitchFamily="2" charset="2"/>
              <a:buChar char="u"/>
              <a:defRPr sz="1650">
                <a:latin typeface="微软雅黑" panose="020B0503020204020204" charset="-122"/>
                <a:ea typeface="微软雅黑" panose="020B0503020204020204" charset="-122"/>
              </a:defRPr>
            </a:lvl3pPr>
            <a:lvl4pPr>
              <a:lnSpc>
                <a:spcPct val="150000"/>
              </a:lnSpc>
              <a:defRPr sz="1200">
                <a:latin typeface="微软雅黑" panose="020B0503020204020204" charset="-122"/>
                <a:ea typeface="微软雅黑" panose="020B0503020204020204" charset="-122"/>
              </a:defRPr>
            </a:lvl4pPr>
            <a:lvl5pPr>
              <a:lnSpc>
                <a:spcPct val="150000"/>
              </a:lnSpc>
              <a:defRPr sz="12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2B2F23B-AF66-41A9-897D-44609AD9DF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030DD-4EA3-4D16-8C1C-D1952208EE9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2B2F23B-AF66-41A9-897D-44609AD9DF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030DD-4EA3-4D16-8C1C-D1952208EE9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BE9DA9CF-03F6-42E8-909A-D8D840B3AC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B504D-74F3-442C-BEA0-A4B04CBF962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charset="-122"/>
                <a:ea typeface="微软雅黑" panose="020B0503020204020204" charset="-122"/>
              </a:defRPr>
            </a:lvl1pPr>
          </a:lstStyle>
          <a:p>
            <a:fld id="{32B2F23B-AF66-41A9-897D-44609AD9DFB7}"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charset="-122"/>
                <a:ea typeface="微软雅黑" panose="020B0503020204020204" charset="-122"/>
              </a:defRPr>
            </a:lvl1pPr>
          </a:lstStyle>
          <a:p>
            <a:fld id="{A2F030DD-4EA3-4D16-8C1C-D1952208EE9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685800" rtl="0" eaLnBrk="1" latinLnBrk="0" hangingPunct="1">
        <a:lnSpc>
          <a:spcPct val="90000"/>
        </a:lnSpc>
        <a:spcBef>
          <a:spcPct val="0"/>
        </a:spcBef>
        <a:buNone/>
        <a:defRPr sz="3300" kern="1200">
          <a:solidFill>
            <a:schemeClr val="tx1"/>
          </a:solidFill>
          <a:latin typeface="微软雅黑" panose="020B0503020204020204" charset="-122"/>
          <a:ea typeface="微软雅黑" panose="020B050302020402020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tags" Target="../tags/tag20.xml"/><Relationship Id="rId2" Type="http://schemas.openxmlformats.org/officeDocument/2006/relationships/image" Target="../media/image19.png"/><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image" Target="../media/image24.png"/><Relationship Id="rId7" Type="http://schemas.openxmlformats.org/officeDocument/2006/relationships/tags" Target="../tags/tag24.xml"/><Relationship Id="rId6" Type="http://schemas.openxmlformats.org/officeDocument/2006/relationships/image" Target="../media/image23.wmf"/><Relationship Id="rId5" Type="http://schemas.openxmlformats.org/officeDocument/2006/relationships/tags" Target="../tags/tag23.xml"/><Relationship Id="rId4" Type="http://schemas.openxmlformats.org/officeDocument/2006/relationships/image" Target="../media/image22.png"/><Relationship Id="rId3" Type="http://schemas.openxmlformats.org/officeDocument/2006/relationships/tags" Target="../tags/tag22.xml"/><Relationship Id="rId2" Type="http://schemas.openxmlformats.org/officeDocument/2006/relationships/image" Target="../media/image21.png"/><Relationship Id="rId11" Type="http://schemas.openxmlformats.org/officeDocument/2006/relationships/slideLayout" Target="../slideLayouts/slideLayout2.xml"/><Relationship Id="rId10" Type="http://schemas.openxmlformats.org/officeDocument/2006/relationships/image" Target="../media/image25.png"/><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tags" Target="../tags/tag29.xml"/><Relationship Id="rId4" Type="http://schemas.openxmlformats.org/officeDocument/2006/relationships/image" Target="../media/image28.png"/><Relationship Id="rId3" Type="http://schemas.openxmlformats.org/officeDocument/2006/relationships/tags" Target="../tags/tag28.xml"/><Relationship Id="rId2" Type="http://schemas.openxmlformats.org/officeDocument/2006/relationships/image" Target="../media/image27.png"/><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image" Target="../media/image31.png"/><Relationship Id="rId3" Type="http://schemas.openxmlformats.org/officeDocument/2006/relationships/tags" Target="../tags/tag31.xml"/><Relationship Id="rId2" Type="http://schemas.openxmlformats.org/officeDocument/2006/relationships/image" Target="../media/image30.png"/><Relationship Id="rId11" Type="http://schemas.openxmlformats.org/officeDocument/2006/relationships/slideLayout" Target="../slideLayouts/slideLayout2.xml"/><Relationship Id="rId10" Type="http://schemas.openxmlformats.org/officeDocument/2006/relationships/tags" Target="../tags/tag37.xml"/><Relationship Id="rId1" Type="http://schemas.openxmlformats.org/officeDocument/2006/relationships/tags" Target="../tags/tag30.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tags" Target="../tags/tag5.xml"/><Relationship Id="rId4" Type="http://schemas.openxmlformats.org/officeDocument/2006/relationships/image" Target="../media/image4.png"/><Relationship Id="rId3" Type="http://schemas.openxmlformats.org/officeDocument/2006/relationships/tags" Target="../tags/tag4.xml"/><Relationship Id="rId2" Type="http://schemas.openxmlformats.org/officeDocument/2006/relationships/image" Target="../media/image3.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3073"/>
          <p:cNvSpPr/>
          <p:nvPr>
            <p:custDataLst>
              <p:tags r:id="rId1"/>
            </p:custDataLst>
          </p:nvPr>
        </p:nvSpPr>
        <p:spPr>
          <a:xfrm>
            <a:off x="1403350" y="1023620"/>
            <a:ext cx="6276975" cy="1027113"/>
          </a:xfrm>
          <a:prstGeom prst="rect">
            <a:avLst/>
          </a:prstGeom>
          <a:noFill/>
          <a:ln w="9525">
            <a:noFill/>
          </a:ln>
        </p:spPr>
        <p:txBody>
          <a:bodyPr lIns="71846" tIns="35923" rIns="71846" bIns="35923" anchor="b" anchorCtr="0"/>
          <a:p>
            <a:pPr algn="ctr">
              <a:lnSpc>
                <a:spcPct val="115000"/>
              </a:lnSpc>
              <a:spcBef>
                <a:spcPct val="10000"/>
              </a:spcBef>
            </a:pPr>
            <a:r>
              <a:rPr lang="zh-CN" altLang="en-US" sz="4500" b="1" dirty="0">
                <a:solidFill>
                  <a:schemeClr val="tx1"/>
                </a:solidFill>
                <a:latin typeface="Arial" panose="020B0604020202020204" pitchFamily="34" charset="0"/>
                <a:ea typeface="宋体" panose="02010600030101010101" pitchFamily="2" charset="-122"/>
              </a:rPr>
              <a:t>接口技术</a:t>
            </a:r>
            <a:endParaRPr lang="zh-CN" altLang="en-US" sz="4500" b="1" dirty="0">
              <a:solidFill>
                <a:schemeClr val="tx1"/>
              </a:solidFill>
              <a:latin typeface="Arial" panose="020B0604020202020204" pitchFamily="34" charset="0"/>
              <a:ea typeface="宋体" panose="02010600030101010101" pitchFamily="2" charset="-122"/>
            </a:endParaRPr>
          </a:p>
        </p:txBody>
      </p:sp>
      <p:sp>
        <p:nvSpPr>
          <p:cNvPr id="6147" name="矩形 3075"/>
          <p:cNvSpPr/>
          <p:nvPr>
            <p:custDataLst>
              <p:tags r:id="rId2"/>
            </p:custDataLst>
          </p:nvPr>
        </p:nvSpPr>
        <p:spPr>
          <a:xfrm>
            <a:off x="2496820" y="3364230"/>
            <a:ext cx="4089400" cy="1457325"/>
          </a:xfrm>
          <a:prstGeom prst="rect">
            <a:avLst/>
          </a:prstGeom>
          <a:noFill/>
          <a:ln w="9525">
            <a:noFill/>
          </a:ln>
        </p:spPr>
        <p:txBody>
          <a:bodyPr lIns="71846" tIns="35923" rIns="71846" bIns="35923" anchor="b" anchorCtr="0"/>
          <a:p>
            <a:pPr algn="ctr">
              <a:lnSpc>
                <a:spcPct val="115000"/>
              </a:lnSpc>
              <a:spcBef>
                <a:spcPct val="10000"/>
              </a:spcBef>
            </a:pPr>
            <a:r>
              <a:rPr lang="zh-CN" altLang="en-US" b="1" dirty="0">
                <a:gradFill>
                  <a:gsLst>
                    <a:gs pos="0">
                      <a:srgbClr val="012D86"/>
                    </a:gs>
                    <a:gs pos="100000">
                      <a:srgbClr val="0E2557"/>
                    </a:gs>
                  </a:gsLst>
                  <a:lin scaled="0"/>
                </a:gradFill>
                <a:latin typeface="Arial" panose="020B0604020202020204" pitchFamily="34" charset="0"/>
                <a:ea typeface="宋体" panose="02010600030101010101" pitchFamily="2" charset="-122"/>
              </a:rPr>
              <a:t>主讲：胡迪青</a:t>
            </a:r>
            <a:endParaRPr lang="en-US" altLang="zh-CN"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a:p>
            <a:pPr algn="ctr">
              <a:lnSpc>
                <a:spcPct val="115000"/>
              </a:lnSpc>
              <a:spcBef>
                <a:spcPct val="10000"/>
              </a:spcBef>
            </a:pPr>
            <a:endPar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a:p>
            <a:pPr>
              <a:lnSpc>
                <a:spcPct val="115000"/>
              </a:lnSpc>
              <a:spcBef>
                <a:spcPct val="10000"/>
              </a:spcBef>
            </a:pPr>
            <a:r>
              <a:rPr lang="fr-FR"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Email</a:t>
            </a:r>
            <a:r>
              <a:rPr lang="zh-CN" altLang="fr-FR"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a:t>
            </a:r>
            <a:r>
              <a:rPr lang="fr-FR"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sym typeface="Arial" panose="020B0604020202020204" pitchFamily="34" charset="0"/>
              </a:rPr>
              <a:t>hudq024@mail.hust.edu.cn</a:t>
            </a:r>
            <a:endParaRPr lang="fr-FR"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sym typeface="Arial" panose="020B0604020202020204" pitchFamily="34" charset="0"/>
            </a:endParaRPr>
          </a:p>
          <a:p>
            <a:pPr>
              <a:lnSpc>
                <a:spcPct val="115000"/>
              </a:lnSpc>
              <a:spcBef>
                <a:spcPct val="10000"/>
              </a:spcBef>
            </a:pPr>
            <a:r>
              <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QQ</a:t>
            </a:r>
            <a:r>
              <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    </a:t>
            </a:r>
            <a:r>
              <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：121374333</a:t>
            </a:r>
            <a:endPar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a:p>
            <a:pPr>
              <a:lnSpc>
                <a:spcPct val="115000"/>
              </a:lnSpc>
              <a:spcBef>
                <a:spcPct val="10000"/>
              </a:spcBef>
            </a:pPr>
            <a:r>
              <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Tel     </a:t>
            </a:r>
            <a:r>
              <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a:t>
            </a:r>
            <a:r>
              <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15327191496</a:t>
            </a:r>
            <a:endPar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a:sym typeface="+mn-ea"/>
              </a:rPr>
              <a:t>9</a:t>
            </a:r>
            <a:r>
              <a:rPr lang="zh-CN" altLang="en-US">
                <a:sym typeface="+mn-ea"/>
              </a:rPr>
              <a:t>.3.</a:t>
            </a:r>
            <a:r>
              <a:rPr lang="en-US" altLang="zh-CN">
                <a:sym typeface="+mn-ea"/>
              </a:rPr>
              <a:t>1</a:t>
            </a:r>
            <a:r>
              <a:rPr lang="zh-CN" altLang="en-US">
                <a:sym typeface="+mn-ea"/>
              </a:rPr>
              <a:t> AXI4 DMA 控制器</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zh-CN" sz="1800" b="1" dirty="0">
                <a:solidFill>
                  <a:schemeClr val="tx1"/>
                </a:solidFill>
                <a:cs typeface="微软雅黑" panose="020B0503020204020204" charset="-122"/>
                <a:sym typeface="+mn-ea"/>
              </a:rPr>
              <a:t>Scatter/Gather DMA</a:t>
            </a:r>
            <a:r>
              <a:rPr lang="zh-CN" altLang="en-US" sz="1800" b="1" dirty="0">
                <a:solidFill>
                  <a:schemeClr val="tx1"/>
                </a:solidFill>
                <a:cs typeface="微软雅黑" panose="020B0503020204020204" charset="-122"/>
                <a:sym typeface="+mn-ea"/>
              </a:rPr>
              <a:t>模式</a:t>
            </a:r>
            <a:endParaRPr kumimoji="0" lang="en-US" altLang="zh-CN" sz="1800" b="1"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减少</a:t>
            </a:r>
            <a:r>
              <a:rPr lang="en-US" altLang="zh-CN" sz="1600" dirty="0">
                <a:solidFill>
                  <a:schemeClr val="tx1"/>
                </a:solidFill>
                <a:cs typeface="微软雅黑" panose="020B0503020204020204" charset="-122"/>
                <a:sym typeface="+mn-ea"/>
              </a:rPr>
              <a:t>CPU</a:t>
            </a:r>
            <a:r>
              <a:rPr lang="zh-CN" altLang="en-US" sz="1600" dirty="0">
                <a:solidFill>
                  <a:schemeClr val="tx1"/>
                </a:solidFill>
                <a:cs typeface="微软雅黑" panose="020B0503020204020204" charset="-122"/>
                <a:sym typeface="+mn-ea"/>
              </a:rPr>
              <a:t>对</a:t>
            </a:r>
            <a:r>
              <a:rPr lang="en-US" altLang="zh-CN" sz="1600" dirty="0">
                <a:solidFill>
                  <a:schemeClr val="tx1"/>
                </a:solidFill>
                <a:cs typeface="微软雅黑" panose="020B0503020204020204" charset="-122"/>
                <a:sym typeface="+mn-ea"/>
              </a:rPr>
              <a:t>DMA</a:t>
            </a:r>
            <a:r>
              <a:rPr lang="zh-CN" altLang="en-US" sz="1600" dirty="0">
                <a:solidFill>
                  <a:schemeClr val="tx1"/>
                </a:solidFill>
                <a:cs typeface="微软雅黑" panose="020B0503020204020204" charset="-122"/>
                <a:sym typeface="+mn-ea"/>
              </a:rPr>
              <a:t>的管理负载，即将管理工作下载至</a:t>
            </a:r>
            <a:r>
              <a:rPr lang="en-US" altLang="zh-CN" sz="1600" dirty="0">
                <a:solidFill>
                  <a:schemeClr val="tx1"/>
                </a:solidFill>
                <a:cs typeface="微软雅黑" panose="020B0503020204020204" charset="-122"/>
                <a:sym typeface="+mn-ea"/>
              </a:rPr>
              <a:t>DMA</a:t>
            </a:r>
            <a:r>
              <a:rPr lang="zh-CN" altLang="en-US" sz="1600" dirty="0">
                <a:solidFill>
                  <a:schemeClr val="tx1"/>
                </a:solidFill>
                <a:cs typeface="微软雅黑" panose="020B0503020204020204" charset="-122"/>
                <a:sym typeface="+mn-ea"/>
              </a:rPr>
              <a:t>控制器</a:t>
            </a:r>
            <a:endParaRPr kumimoji="0" lang="zh-CN" altLang="en-US" sz="16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b="1" dirty="0">
                <a:latin typeface="Times New Roman" panose="02020603050405020304" charset="0"/>
                <a:ea typeface="+mn-ea"/>
                <a:sym typeface="+mn-ea"/>
              </a:rPr>
              <a:t>简单</a:t>
            </a:r>
            <a:r>
              <a:rPr lang="en-US" altLang="zh-CN" sz="1800" b="1" dirty="0">
                <a:latin typeface="Times New Roman" panose="02020603050405020304" charset="0"/>
                <a:ea typeface="+mn-ea"/>
                <a:sym typeface="+mn-ea"/>
              </a:rPr>
              <a:t>DMA</a:t>
            </a:r>
            <a:r>
              <a:rPr lang="zh-CN" altLang="en-US" sz="1800" b="1" dirty="0">
                <a:latin typeface="Times New Roman" panose="02020603050405020304" charset="0"/>
                <a:ea typeface="+mn-ea"/>
                <a:sym typeface="+mn-ea"/>
              </a:rPr>
              <a:t>模式（此时不支持</a:t>
            </a:r>
            <a:r>
              <a:rPr lang="en-US" altLang="zh-CN" sz="1800" b="1" dirty="0">
                <a:latin typeface="Times New Roman" panose="02020603050405020304" charset="0"/>
                <a:ea typeface="+mn-ea"/>
                <a:sym typeface="+mn-ea"/>
              </a:rPr>
              <a:t>Scatter/Gather</a:t>
            </a:r>
            <a:r>
              <a:rPr lang="zh-CN" altLang="en-US" sz="1800" b="1" dirty="0">
                <a:latin typeface="Times New Roman" panose="02020603050405020304" charset="0"/>
                <a:ea typeface="+mn-ea"/>
                <a:sym typeface="+mn-ea"/>
              </a:rPr>
              <a:t>模式）</a:t>
            </a:r>
            <a:endParaRPr kumimoji="0" lang="en-US" altLang="zh-CN" sz="1800" b="1" i="0" u="none" strike="noStrike" kern="1200" cap="none" spc="0" normalizeH="0" baseline="0" noProof="1" dirty="0">
              <a:solidFill>
                <a:schemeClr val="tx1"/>
              </a:solidFill>
              <a:latin typeface="Times New Roman" panose="02020603050405020304" charset="0"/>
              <a:ea typeface="+mn-ea"/>
              <a:cs typeface="+mn-cs"/>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简单</a:t>
            </a:r>
            <a:r>
              <a:rPr lang="en-US" altLang="zh-CN" sz="1600" dirty="0">
                <a:solidFill>
                  <a:schemeClr val="tx1"/>
                </a:solidFill>
                <a:cs typeface="微软雅黑" panose="020B0503020204020204" charset="-122"/>
                <a:sym typeface="+mn-ea"/>
              </a:rPr>
              <a:t>DMA</a:t>
            </a:r>
            <a:r>
              <a:rPr lang="zh-CN" altLang="en-US" sz="1600" dirty="0">
                <a:solidFill>
                  <a:schemeClr val="tx1"/>
                </a:solidFill>
                <a:cs typeface="微软雅黑" panose="020B0503020204020204" charset="-122"/>
                <a:sym typeface="+mn-ea"/>
              </a:rPr>
              <a:t>模式取消了</a:t>
            </a:r>
            <a:r>
              <a:rPr lang="en-US" altLang="zh-CN" sz="1600" dirty="0">
                <a:solidFill>
                  <a:schemeClr val="tx1"/>
                </a:solidFill>
                <a:cs typeface="微软雅黑" panose="020B0503020204020204" charset="-122"/>
                <a:sym typeface="+mn-ea"/>
              </a:rPr>
              <a:t>Scatter Gather</a:t>
            </a:r>
            <a:r>
              <a:rPr lang="zh-CN" altLang="en-US" sz="1600" dirty="0">
                <a:solidFill>
                  <a:schemeClr val="tx1"/>
                </a:solidFill>
                <a:cs typeface="微软雅黑" panose="020B0503020204020204" charset="-122"/>
                <a:sym typeface="+mn-ea"/>
              </a:rPr>
              <a:t>引擎，虽然降低了传输性能，但是可以节省</a:t>
            </a:r>
            <a:r>
              <a:rPr lang="en-US" altLang="zh-CN" sz="1600" dirty="0">
                <a:solidFill>
                  <a:schemeClr val="tx1"/>
                </a:solidFill>
                <a:cs typeface="微软雅黑" panose="020B0503020204020204" charset="-122"/>
                <a:sym typeface="+mn-ea"/>
              </a:rPr>
              <a:t>FPGA</a:t>
            </a:r>
            <a:r>
              <a:rPr lang="zh-CN" altLang="en-US" sz="1600" dirty="0">
                <a:solidFill>
                  <a:schemeClr val="tx1"/>
                </a:solidFill>
                <a:cs typeface="微软雅黑" panose="020B0503020204020204" charset="-122"/>
                <a:sym typeface="+mn-ea"/>
              </a:rPr>
              <a:t>资源的消耗。</a:t>
            </a:r>
            <a:endParaRPr kumimoji="0" lang="zh-CN" altLang="en-US" sz="1600" b="0" i="0" u="none" strike="noStrike" kern="1200" cap="none" spc="0" normalizeH="0" baseline="0" noProof="1" dirty="0">
              <a:solidFill>
                <a:schemeClr val="tx1"/>
              </a:solidFill>
              <a:cs typeface="微软雅黑" panose="020B0503020204020204" charset="-122"/>
              <a:sym typeface="+mn-ea"/>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在简单</a:t>
            </a:r>
            <a:r>
              <a:rPr lang="en-US" altLang="zh-CN" sz="1600" dirty="0">
                <a:solidFill>
                  <a:schemeClr val="tx1"/>
                </a:solidFill>
                <a:cs typeface="微软雅黑" panose="020B0503020204020204" charset="-122"/>
                <a:sym typeface="+mn-ea"/>
              </a:rPr>
              <a:t>DMA</a:t>
            </a:r>
            <a:r>
              <a:rPr lang="zh-CN" altLang="en-US" sz="1600" dirty="0">
                <a:solidFill>
                  <a:schemeClr val="tx1"/>
                </a:solidFill>
                <a:cs typeface="微软雅黑" panose="020B0503020204020204" charset="-122"/>
                <a:sym typeface="+mn-ea"/>
              </a:rPr>
              <a:t>模式下，需要先设置源地址（</a:t>
            </a:r>
            <a:r>
              <a:rPr lang="en-US" altLang="zh-CN" sz="1600" dirty="0">
                <a:solidFill>
                  <a:schemeClr val="tx1"/>
                </a:solidFill>
                <a:cs typeface="微软雅黑" panose="020B0503020204020204" charset="-122"/>
                <a:sym typeface="+mn-ea"/>
              </a:rPr>
              <a:t>MM2S</a:t>
            </a:r>
            <a:r>
              <a:rPr lang="zh-CN" altLang="en-US" sz="1600" dirty="0">
                <a:solidFill>
                  <a:schemeClr val="tx1"/>
                </a:solidFill>
                <a:cs typeface="微软雅黑" panose="020B0503020204020204" charset="-122"/>
                <a:sym typeface="+mn-ea"/>
              </a:rPr>
              <a:t>）、目的地址（</a:t>
            </a:r>
            <a:r>
              <a:rPr lang="en-US" altLang="zh-CN" sz="1600" dirty="0">
                <a:solidFill>
                  <a:schemeClr val="tx1"/>
                </a:solidFill>
                <a:cs typeface="微软雅黑" panose="020B0503020204020204" charset="-122"/>
                <a:sym typeface="+mn-ea"/>
              </a:rPr>
              <a:t>S2MM</a:t>
            </a:r>
            <a:r>
              <a:rPr lang="zh-CN" altLang="en-US" sz="1600" dirty="0">
                <a:solidFill>
                  <a:schemeClr val="tx1"/>
                </a:solidFill>
                <a:cs typeface="微软雅黑" panose="020B0503020204020204" charset="-122"/>
                <a:sym typeface="+mn-ea"/>
              </a:rPr>
              <a:t>）和需要传输的字节数（长度寄存器）</a:t>
            </a:r>
            <a:r>
              <a:rPr kumimoji="0" lang="zh-CN" altLang="en-US" sz="1600" b="0" i="0" u="none" strike="noStrike" kern="1200" cap="none" spc="0" normalizeH="0" baseline="0" noProof="1" dirty="0">
                <a:solidFill>
                  <a:schemeClr val="tx1"/>
                </a:solidFill>
                <a:cs typeface="微软雅黑" panose="020B0503020204020204" charset="-122"/>
                <a:sym typeface="+mn-ea"/>
              </a:rPr>
              <a:t>。</a:t>
            </a:r>
            <a:endParaRPr kumimoji="0" lang="zh-CN" altLang="en-US" sz="1600" b="0" i="0" u="none" strike="noStrike" kern="1200" cap="none" spc="0" normalizeH="0" baseline="0" noProof="1" dirty="0">
              <a:solidFill>
                <a:schemeClr val="tx1"/>
              </a:solidFill>
              <a:cs typeface="微软雅黑" panose="020B050302020402020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a:sym typeface="+mn-ea"/>
              </a:rPr>
              <a:t>9</a:t>
            </a:r>
            <a:r>
              <a:rPr lang="zh-CN" altLang="en-US">
                <a:sym typeface="+mn-ea"/>
              </a:rPr>
              <a:t>.3.</a:t>
            </a:r>
            <a:r>
              <a:rPr lang="en-US" altLang="zh-CN">
                <a:sym typeface="+mn-ea"/>
              </a:rPr>
              <a:t>1</a:t>
            </a:r>
            <a:r>
              <a:rPr lang="zh-CN" altLang="en-US">
                <a:sym typeface="+mn-ea"/>
              </a:rPr>
              <a:t> AXI4 DMA 控制器</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latin typeface="宋体" panose="02010600030101010101" pitchFamily="2" charset="-122"/>
                <a:ea typeface="+mn-ea"/>
                <a:sym typeface="+mn-ea"/>
              </a:rPr>
              <a:t>寄存器地址</a:t>
            </a:r>
            <a:endParaRPr kumimoji="0" lang="zh-CN" altLang="en-US" sz="1800" b="0" i="0" u="none" strike="noStrike" kern="1200" cap="none" spc="0" normalizeH="0" baseline="0" noProof="1" dirty="0">
              <a:solidFill>
                <a:schemeClr val="tx1"/>
              </a:solidFill>
              <a:cs typeface="微软雅黑" panose="020B0503020204020204" charset="-122"/>
              <a:sym typeface="+mn-ea"/>
            </a:endParaRPr>
          </a:p>
        </p:txBody>
      </p:sp>
      <p:pic>
        <p:nvPicPr>
          <p:cNvPr id="41989" name="图片 4"/>
          <p:cNvPicPr>
            <a:picLocks noChangeAspect="1"/>
          </p:cNvPicPr>
          <p:nvPr>
            <p:custDataLst>
              <p:tags r:id="rId1"/>
            </p:custDataLst>
          </p:nvPr>
        </p:nvPicPr>
        <p:blipFill>
          <a:blip r:embed="rId2"/>
          <a:stretch>
            <a:fillRect/>
          </a:stretch>
        </p:blipFill>
        <p:spPr>
          <a:xfrm>
            <a:off x="1438275" y="1419543"/>
            <a:ext cx="6267450" cy="26606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a:sym typeface="+mn-ea"/>
              </a:rPr>
              <a:t>9</a:t>
            </a:r>
            <a:r>
              <a:rPr lang="zh-CN" altLang="en-US">
                <a:sym typeface="+mn-ea"/>
              </a:rPr>
              <a:t>.3.</a:t>
            </a:r>
            <a:r>
              <a:rPr lang="en-US" altLang="zh-CN">
                <a:sym typeface="+mn-ea"/>
              </a:rPr>
              <a:t>1</a:t>
            </a:r>
            <a:r>
              <a:rPr lang="zh-CN" altLang="en-US">
                <a:sym typeface="+mn-ea"/>
              </a:rPr>
              <a:t> AXI4 DMA 控制器</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sym typeface="+mn-ea"/>
              </a:rPr>
              <a:t>典型的连接方式（</a:t>
            </a:r>
            <a:r>
              <a:rPr lang="en-US" altLang="x-none" sz="1800" dirty="0">
                <a:latin typeface="Times New Roman" panose="02020603050405020304" charset="0"/>
                <a:ea typeface="+mn-ea"/>
                <a:sym typeface="+mn-ea"/>
              </a:rPr>
              <a:t>DMA</a:t>
            </a:r>
            <a:r>
              <a:rPr lang="zh-CN" altLang="en-US" sz="1800" dirty="0">
                <a:latin typeface="Times New Roman" panose="02020603050405020304" charset="0"/>
                <a:ea typeface="+mn-ea"/>
                <a:sym typeface="+mn-ea"/>
              </a:rPr>
              <a:t>控制器与</a:t>
            </a:r>
            <a:r>
              <a:rPr lang="en-US" altLang="zh-CN" sz="1800" dirty="0">
                <a:latin typeface="Times New Roman" panose="02020603050405020304" charset="0"/>
                <a:ea typeface="+mn-ea"/>
                <a:sym typeface="+mn-ea"/>
              </a:rPr>
              <a:t>IO</a:t>
            </a:r>
            <a:r>
              <a:rPr lang="zh-CN" altLang="en-US" sz="1800" dirty="0">
                <a:latin typeface="Times New Roman" panose="02020603050405020304" charset="0"/>
                <a:ea typeface="+mn-ea"/>
                <a:sym typeface="+mn-ea"/>
              </a:rPr>
              <a:t>接口集成）</a:t>
            </a:r>
            <a:endParaRPr kumimoji="0" lang="zh-CN" altLang="en-US" sz="1800" i="0" u="none" strike="noStrike" kern="1200" cap="none" spc="0" normalizeH="0" baseline="0" noProof="1" dirty="0">
              <a:solidFill>
                <a:schemeClr val="tx1"/>
              </a:solidFill>
              <a:cs typeface="微软雅黑" panose="020B0503020204020204" charset="-122"/>
              <a:sym typeface="+mn-ea"/>
            </a:endParaRPr>
          </a:p>
        </p:txBody>
      </p:sp>
      <p:pic>
        <p:nvPicPr>
          <p:cNvPr id="43013" name="图片 4"/>
          <p:cNvPicPr>
            <a:picLocks noChangeAspect="1"/>
          </p:cNvPicPr>
          <p:nvPr>
            <p:custDataLst>
              <p:tags r:id="rId1"/>
            </p:custDataLst>
          </p:nvPr>
        </p:nvPicPr>
        <p:blipFill>
          <a:blip r:embed="rId2"/>
          <a:stretch>
            <a:fillRect/>
          </a:stretch>
        </p:blipFill>
        <p:spPr>
          <a:xfrm>
            <a:off x="2267268" y="1275715"/>
            <a:ext cx="4752975" cy="357822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a:sym typeface="+mn-ea"/>
              </a:rPr>
              <a:t>9</a:t>
            </a:r>
            <a:r>
              <a:rPr lang="zh-CN" altLang="en-US">
                <a:sym typeface="+mn-ea"/>
              </a:rPr>
              <a:t>.3.</a:t>
            </a:r>
            <a:r>
              <a:rPr lang="en-US" altLang="zh-CN">
                <a:sym typeface="+mn-ea"/>
              </a:rPr>
              <a:t>1</a:t>
            </a:r>
            <a:r>
              <a:rPr lang="zh-CN" altLang="en-US">
                <a:sym typeface="+mn-ea"/>
              </a:rPr>
              <a:t> AXI4 DMA 控制器</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x-none" sz="1800" dirty="0">
                <a:solidFill>
                  <a:schemeClr val="tx1"/>
                </a:solidFill>
                <a:cs typeface="微软雅黑" panose="020B0503020204020204" charset="-122"/>
                <a:sym typeface="+mn-ea"/>
              </a:rPr>
              <a:t>DMA</a:t>
            </a:r>
            <a:r>
              <a:rPr lang="zh-CN" altLang="en-US" sz="1800" dirty="0">
                <a:solidFill>
                  <a:schemeClr val="tx1"/>
                </a:solidFill>
                <a:cs typeface="微软雅黑" panose="020B0503020204020204" charset="-122"/>
                <a:sym typeface="+mn-ea"/>
              </a:rPr>
              <a:t>控制器初始化过程（简单</a:t>
            </a:r>
            <a:r>
              <a:rPr lang="en-US" altLang="zh-CN" sz="1800" dirty="0">
                <a:solidFill>
                  <a:schemeClr val="tx1"/>
                </a:solidFill>
                <a:cs typeface="微软雅黑" panose="020B0503020204020204" charset="-122"/>
                <a:sym typeface="+mn-ea"/>
              </a:rPr>
              <a:t>DMA</a:t>
            </a:r>
            <a:r>
              <a:rPr lang="zh-CN" altLang="en-US" sz="1800" dirty="0">
                <a:solidFill>
                  <a:schemeClr val="tx1"/>
                </a:solidFill>
                <a:cs typeface="微软雅黑" panose="020B0503020204020204" charset="-122"/>
                <a:sym typeface="+mn-ea"/>
              </a:rPr>
              <a:t>模式）</a:t>
            </a:r>
            <a:endParaRPr kumimoji="0" lang="zh-CN" altLang="en-US" sz="180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AutoNum type="arabicPeriod"/>
            </a:pPr>
            <a:r>
              <a:rPr lang="zh-CN" altLang="en-US" sz="1600" dirty="0">
                <a:solidFill>
                  <a:schemeClr val="tx1"/>
                </a:solidFill>
                <a:cs typeface="微软雅黑" panose="020B0503020204020204" charset="-122"/>
                <a:sym typeface="+mn-ea"/>
              </a:rPr>
              <a:t>设置</a:t>
            </a:r>
            <a:r>
              <a:rPr lang="en-US" altLang="x-none" sz="1600" dirty="0">
                <a:solidFill>
                  <a:schemeClr val="tx1"/>
                </a:solidFill>
                <a:cs typeface="微软雅黑" panose="020B0503020204020204" charset="-122"/>
                <a:sym typeface="+mn-ea"/>
              </a:rPr>
              <a:t>MM2S_DMACR.RS =1</a:t>
            </a:r>
            <a:r>
              <a:rPr lang="zh-CN" altLang="en-US" sz="1600" dirty="0">
                <a:solidFill>
                  <a:schemeClr val="tx1"/>
                </a:solidFill>
                <a:cs typeface="微软雅黑" panose="020B0503020204020204" charset="-122"/>
                <a:sym typeface="+mn-ea"/>
              </a:rPr>
              <a:t>（启动</a:t>
            </a:r>
            <a:r>
              <a:rPr lang="en-US" altLang="zh-CN" sz="1600" dirty="0">
                <a:solidFill>
                  <a:schemeClr val="tx1"/>
                </a:solidFill>
                <a:cs typeface="微软雅黑" panose="020B0503020204020204" charset="-122"/>
                <a:sym typeface="+mn-ea"/>
              </a:rPr>
              <a:t>/</a:t>
            </a:r>
            <a:r>
              <a:rPr lang="zh-CN" altLang="en-US" sz="1600" dirty="0">
                <a:solidFill>
                  <a:schemeClr val="tx1"/>
                </a:solidFill>
                <a:cs typeface="微软雅黑" panose="020B0503020204020204" charset="-122"/>
                <a:sym typeface="+mn-ea"/>
              </a:rPr>
              <a:t>停止位）启动</a:t>
            </a:r>
            <a:r>
              <a:rPr lang="en-US" altLang="x-none" sz="1600" dirty="0">
                <a:solidFill>
                  <a:schemeClr val="tx1"/>
                </a:solidFill>
                <a:cs typeface="微软雅黑" panose="020B0503020204020204" charset="-122"/>
                <a:sym typeface="+mn-ea"/>
              </a:rPr>
              <a:t>MM2S</a:t>
            </a:r>
            <a:r>
              <a:rPr lang="zh-CN" altLang="en-US" sz="1600" dirty="0">
                <a:solidFill>
                  <a:schemeClr val="tx1"/>
                </a:solidFill>
                <a:cs typeface="微软雅黑" panose="020B0503020204020204" charset="-122"/>
                <a:sym typeface="+mn-ea"/>
              </a:rPr>
              <a:t>通道；同时将暂停位设置为无效（</a:t>
            </a:r>
            <a:r>
              <a:rPr lang="en-US" altLang="x-none" sz="1600" dirty="0">
                <a:solidFill>
                  <a:schemeClr val="tx1"/>
                </a:solidFill>
                <a:cs typeface="微软雅黑" panose="020B0503020204020204" charset="-122"/>
                <a:sym typeface="+mn-ea"/>
              </a:rPr>
              <a:t>DMASR.Halted</a:t>
            </a:r>
            <a:r>
              <a:rPr lang="zh-CN" altLang="en-US" sz="1600" dirty="0">
                <a:solidFill>
                  <a:schemeClr val="tx1"/>
                </a:solidFill>
                <a:cs typeface="微软雅黑" panose="020B0503020204020204" charset="-122"/>
                <a:sym typeface="+mn-ea"/>
              </a:rPr>
              <a:t>），表明</a:t>
            </a:r>
            <a:r>
              <a:rPr lang="en-US" altLang="x-none" sz="1600" dirty="0">
                <a:solidFill>
                  <a:schemeClr val="tx1"/>
                </a:solidFill>
                <a:cs typeface="微软雅黑" panose="020B0503020204020204" charset="-122"/>
                <a:sym typeface="+mn-ea"/>
              </a:rPr>
              <a:t>MM2S</a:t>
            </a:r>
            <a:r>
              <a:rPr lang="zh-CN" altLang="en-US" sz="1600" dirty="0">
                <a:solidFill>
                  <a:schemeClr val="tx1"/>
                </a:solidFill>
                <a:cs typeface="微软雅黑" panose="020B0503020204020204" charset="-122"/>
                <a:sym typeface="+mn-ea"/>
              </a:rPr>
              <a:t>通道正在运行；</a:t>
            </a:r>
            <a:endParaRPr kumimoji="0" lang="zh-CN" altLang="en-US" sz="160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AutoNum type="arabicPeriod"/>
            </a:pPr>
            <a:r>
              <a:rPr lang="zh-CN" altLang="en-US" sz="1600" dirty="0">
                <a:solidFill>
                  <a:schemeClr val="tx1"/>
                </a:solidFill>
                <a:cs typeface="微软雅黑" panose="020B0503020204020204" charset="-122"/>
                <a:sym typeface="+mn-ea"/>
              </a:rPr>
              <a:t>如果需要，将</a:t>
            </a:r>
            <a:r>
              <a:rPr lang="en-US" altLang="x-none" sz="1600" dirty="0">
                <a:solidFill>
                  <a:schemeClr val="tx1"/>
                </a:solidFill>
                <a:cs typeface="微软雅黑" panose="020B0503020204020204" charset="-122"/>
                <a:sym typeface="+mn-ea"/>
              </a:rPr>
              <a:t>MM2S_DMACR.IOC_IrqEn</a:t>
            </a:r>
            <a:r>
              <a:rPr lang="zh-CN" altLang="en-US" sz="1600" dirty="0">
                <a:solidFill>
                  <a:schemeClr val="tx1"/>
                </a:solidFill>
                <a:cs typeface="微软雅黑" panose="020B0503020204020204" charset="-122"/>
                <a:sym typeface="+mn-ea"/>
              </a:rPr>
              <a:t>和</a:t>
            </a:r>
            <a:r>
              <a:rPr lang="en-US" altLang="x-none" sz="1600" dirty="0">
                <a:solidFill>
                  <a:schemeClr val="tx1"/>
                </a:solidFill>
                <a:cs typeface="微软雅黑" panose="020B0503020204020204" charset="-122"/>
                <a:sym typeface="+mn-ea"/>
              </a:rPr>
              <a:t>MM2S_DMACR.Err_IrqEn</a:t>
            </a:r>
            <a:r>
              <a:rPr lang="zh-CN" altLang="en-US" sz="1600" dirty="0">
                <a:solidFill>
                  <a:schemeClr val="tx1"/>
                </a:solidFill>
                <a:cs typeface="微软雅黑" panose="020B0503020204020204" charset="-122"/>
                <a:sym typeface="+mn-ea"/>
              </a:rPr>
              <a:t>设置为</a:t>
            </a:r>
            <a:r>
              <a:rPr lang="en-US" altLang="zh-CN" sz="1600" dirty="0">
                <a:solidFill>
                  <a:schemeClr val="tx1"/>
                </a:solidFill>
                <a:cs typeface="微软雅黑" panose="020B0503020204020204" charset="-122"/>
                <a:sym typeface="+mn-ea"/>
              </a:rPr>
              <a:t>1</a:t>
            </a:r>
            <a:r>
              <a:rPr lang="zh-CN" altLang="en-US" sz="1600" dirty="0">
                <a:solidFill>
                  <a:schemeClr val="tx1"/>
                </a:solidFill>
                <a:cs typeface="微软雅黑" panose="020B0503020204020204" charset="-122"/>
                <a:sym typeface="+mn-ea"/>
              </a:rPr>
              <a:t>，使能中断（</a:t>
            </a:r>
            <a:r>
              <a:rPr lang="en-US" altLang="zh-CN" sz="1600" dirty="0">
                <a:solidFill>
                  <a:schemeClr val="tx1"/>
                </a:solidFill>
                <a:cs typeface="微软雅黑" panose="020B0503020204020204" charset="-122"/>
                <a:sym typeface="+mn-ea"/>
              </a:rPr>
              <a:t>AXI4 DMA</a:t>
            </a:r>
            <a:r>
              <a:rPr lang="zh-CN" altLang="en-US" sz="1600" dirty="0">
                <a:solidFill>
                  <a:schemeClr val="tx1"/>
                </a:solidFill>
                <a:cs typeface="微软雅黑" panose="020B0503020204020204" charset="-122"/>
                <a:sym typeface="+mn-ea"/>
              </a:rPr>
              <a:t>控制器配置成简单</a:t>
            </a:r>
            <a:r>
              <a:rPr lang="en-US" altLang="zh-CN" sz="1600" dirty="0">
                <a:solidFill>
                  <a:schemeClr val="tx1"/>
                </a:solidFill>
                <a:cs typeface="微软雅黑" panose="020B0503020204020204" charset="-122"/>
                <a:sym typeface="+mn-ea"/>
              </a:rPr>
              <a:t>DMA</a:t>
            </a:r>
            <a:r>
              <a:rPr lang="zh-CN" altLang="en-US" sz="1600" dirty="0">
                <a:solidFill>
                  <a:schemeClr val="tx1"/>
                </a:solidFill>
                <a:cs typeface="微软雅黑" panose="020B0503020204020204" charset="-122"/>
                <a:sym typeface="+mn-ea"/>
              </a:rPr>
              <a:t>模式时</a:t>
            </a:r>
            <a:r>
              <a:rPr lang="en-US" altLang="zh-CN" sz="1600" dirty="0">
                <a:solidFill>
                  <a:schemeClr val="tx1"/>
                </a:solidFill>
                <a:cs typeface="微软雅黑" panose="020B0503020204020204" charset="-122"/>
                <a:sym typeface="+mn-ea"/>
              </a:rPr>
              <a:t>T</a:t>
            </a:r>
            <a:r>
              <a:rPr lang="en-US" altLang="x-none" sz="1600" dirty="0">
                <a:solidFill>
                  <a:schemeClr val="tx1"/>
                </a:solidFill>
                <a:cs typeface="微软雅黑" panose="020B0503020204020204" charset="-122"/>
                <a:sym typeface="+mn-ea"/>
              </a:rPr>
              <a:t>hreshold Count</a:t>
            </a:r>
            <a:r>
              <a:rPr lang="zh-CN" altLang="en-US" sz="1600" dirty="0">
                <a:solidFill>
                  <a:schemeClr val="tx1"/>
                </a:solidFill>
                <a:cs typeface="微软雅黑" panose="020B0503020204020204" charset="-122"/>
                <a:sym typeface="+mn-ea"/>
              </a:rPr>
              <a:t>不使用）；</a:t>
            </a:r>
            <a:endParaRPr kumimoji="0" lang="zh-CN" altLang="en-US" sz="160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AutoNum type="arabicPeriod"/>
            </a:pPr>
            <a:r>
              <a:rPr lang="zh-CN" altLang="en-US" sz="1600" dirty="0">
                <a:solidFill>
                  <a:schemeClr val="tx1"/>
                </a:solidFill>
                <a:cs typeface="微软雅黑" panose="020B0503020204020204" charset="-122"/>
                <a:sym typeface="+mn-ea"/>
              </a:rPr>
              <a:t>向</a:t>
            </a:r>
            <a:r>
              <a:rPr lang="en-US" altLang="x-none" sz="1600" dirty="0">
                <a:solidFill>
                  <a:schemeClr val="tx1"/>
                </a:solidFill>
                <a:cs typeface="微软雅黑" panose="020B0503020204020204" charset="-122"/>
                <a:sym typeface="+mn-ea"/>
              </a:rPr>
              <a:t>MM2S_SA</a:t>
            </a:r>
            <a:r>
              <a:rPr lang="zh-CN" altLang="en-US" sz="1600" dirty="0">
                <a:solidFill>
                  <a:schemeClr val="tx1"/>
                </a:solidFill>
                <a:cs typeface="微软雅黑" panose="020B0503020204020204" charset="-122"/>
                <a:sym typeface="+mn-ea"/>
              </a:rPr>
              <a:t>寄存器写入一个有效的数据传输源地址；</a:t>
            </a:r>
            <a:endParaRPr kumimoji="0" lang="zh-CN" altLang="en-US" sz="160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AutoNum type="arabicPeriod"/>
            </a:pPr>
            <a:r>
              <a:rPr lang="zh-CN" altLang="en-US" sz="1600" dirty="0">
                <a:solidFill>
                  <a:schemeClr val="tx1"/>
                </a:solidFill>
                <a:cs typeface="微软雅黑" panose="020B0503020204020204" charset="-122"/>
                <a:sym typeface="+mn-ea"/>
              </a:rPr>
              <a:t>向</a:t>
            </a:r>
            <a:r>
              <a:rPr lang="en-US" altLang="x-none" sz="1600" dirty="0">
                <a:solidFill>
                  <a:schemeClr val="tx1"/>
                </a:solidFill>
                <a:cs typeface="微软雅黑" panose="020B0503020204020204" charset="-122"/>
                <a:sym typeface="+mn-ea"/>
              </a:rPr>
              <a:t>MM2S_LENGTH</a:t>
            </a:r>
            <a:r>
              <a:rPr lang="zh-CN" altLang="en-US" sz="1600" dirty="0">
                <a:solidFill>
                  <a:schemeClr val="tx1"/>
                </a:solidFill>
                <a:cs typeface="微软雅黑" panose="020B0503020204020204" charset="-122"/>
                <a:sym typeface="+mn-ea"/>
              </a:rPr>
              <a:t>寄存器写入要传输数据字节数。</a:t>
            </a:r>
            <a:endParaRPr kumimoji="0" lang="zh-CN" altLang="en-US" sz="1600" i="0" u="none" strike="noStrike" kern="1200" cap="none" spc="0" normalizeH="0" baseline="0" noProof="1" dirty="0">
              <a:solidFill>
                <a:schemeClr val="tx1"/>
              </a:solidFill>
              <a:cs typeface="微软雅黑" panose="020B0503020204020204"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a:sym typeface="+mn-ea"/>
              </a:rPr>
              <a:t>9</a:t>
            </a:r>
            <a:r>
              <a:rPr lang="zh-CN" altLang="en-US">
                <a:sym typeface="+mn-ea"/>
              </a:rPr>
              <a:t>.3.</a:t>
            </a:r>
            <a:r>
              <a:rPr lang="en-US" altLang="zh-CN">
                <a:sym typeface="+mn-ea"/>
              </a:rPr>
              <a:t>1</a:t>
            </a:r>
            <a:r>
              <a:rPr lang="zh-CN" altLang="en-US">
                <a:sym typeface="+mn-ea"/>
              </a:rPr>
              <a:t> AXI4 DMA 控制器</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x-none" sz="1800" dirty="0">
                <a:cs typeface="微软雅黑" panose="020B0503020204020204" charset="-122"/>
                <a:sym typeface="+mn-ea"/>
              </a:rPr>
              <a:t>DMA</a:t>
            </a:r>
            <a:r>
              <a:rPr lang="zh-CN" altLang="en-US" sz="1800" dirty="0">
                <a:cs typeface="微软雅黑" panose="020B0503020204020204" charset="-122"/>
                <a:sym typeface="+mn-ea"/>
              </a:rPr>
              <a:t>控制器</a:t>
            </a:r>
            <a:r>
              <a:rPr lang="en-US" altLang="zh-CN" sz="1800" dirty="0">
                <a:cs typeface="微软雅黑" panose="020B0503020204020204" charset="-122"/>
                <a:sym typeface="+mn-ea"/>
              </a:rPr>
              <a:t>IP</a:t>
            </a:r>
            <a:r>
              <a:rPr lang="zh-CN" altLang="en-US" sz="1800" dirty="0">
                <a:cs typeface="微软雅黑" panose="020B0503020204020204" charset="-122"/>
                <a:sym typeface="+mn-ea"/>
              </a:rPr>
              <a:t>设置</a:t>
            </a:r>
            <a:endParaRPr kumimoji="0" lang="zh-CN" altLang="en-US" sz="1800" i="0" u="none" strike="noStrike" kern="1200" cap="none" spc="0" normalizeH="0" baseline="0" noProof="1" dirty="0">
              <a:solidFill>
                <a:schemeClr val="tx1"/>
              </a:solidFill>
              <a:cs typeface="微软雅黑" panose="020B0503020204020204" charset="-122"/>
              <a:sym typeface="+mn-ea"/>
            </a:endParaRPr>
          </a:p>
        </p:txBody>
      </p:sp>
      <p:pic>
        <p:nvPicPr>
          <p:cNvPr id="46085" name="图片 4"/>
          <p:cNvPicPr>
            <a:picLocks noChangeAspect="1"/>
          </p:cNvPicPr>
          <p:nvPr>
            <p:custDataLst>
              <p:tags r:id="rId1"/>
            </p:custDataLst>
          </p:nvPr>
        </p:nvPicPr>
        <p:blipFill>
          <a:blip r:embed="rId2"/>
          <a:stretch>
            <a:fillRect/>
          </a:stretch>
        </p:blipFill>
        <p:spPr>
          <a:xfrm>
            <a:off x="2907030" y="909320"/>
            <a:ext cx="5836920" cy="400113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pPr algn="l">
              <a:buClrTx/>
              <a:buSzTx/>
              <a:buFontTx/>
            </a:pPr>
            <a:r>
              <a:rPr lang="en-US" altLang="zh-CN">
                <a:sym typeface="+mn-ea"/>
              </a:rPr>
              <a:t>9</a:t>
            </a:r>
            <a:r>
              <a:rPr lang="zh-CN" altLang="en-US">
                <a:sym typeface="+mn-ea"/>
              </a:rPr>
              <a:t>.3.</a:t>
            </a:r>
            <a:r>
              <a:rPr lang="en-US" altLang="zh-CN">
                <a:sym typeface="+mn-ea"/>
              </a:rPr>
              <a:t>2</a:t>
            </a:r>
            <a:r>
              <a:rPr lang="zh-CN" altLang="en-US">
                <a:sym typeface="+mn-ea"/>
              </a:rPr>
              <a:t> </a:t>
            </a:r>
            <a:r>
              <a:rPr lang="zh-CN" altLang="en-US">
                <a:sym typeface="+mn-ea"/>
              </a:rPr>
              <a:t>AXI4 Central DMA 控制器</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zh-CN" sz="1800" dirty="0">
                <a:cs typeface="微软雅黑" panose="020B0503020204020204" charset="-122"/>
                <a:sym typeface="+mn-ea"/>
              </a:rPr>
              <a:t>总体框架</a:t>
            </a:r>
            <a:endParaRPr lang="zh-CN" altLang="zh-CN" sz="1800" dirty="0">
              <a:cs typeface="微软雅黑" panose="020B0503020204020204" charset="-122"/>
              <a:sym typeface="+mn-ea"/>
            </a:endParaRPr>
          </a:p>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zh-CN" sz="1800" dirty="0">
                <a:cs typeface="微软雅黑" panose="020B0503020204020204" charset="-122"/>
                <a:sym typeface="+mn-ea"/>
              </a:rPr>
              <a:t>二种工作模式</a:t>
            </a:r>
            <a:endParaRPr lang="zh-CN" altLang="zh-CN" sz="1800" dirty="0">
              <a:cs typeface="微软雅黑" panose="020B0503020204020204" charset="-122"/>
              <a:sym typeface="+mn-ea"/>
            </a:endParaRPr>
          </a:p>
          <a:p>
            <a:pPr marL="800100" marR="0" lvl="1"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600" dirty="0">
                <a:solidFill>
                  <a:schemeClr val="tx1"/>
                </a:solidFill>
                <a:cs typeface="微软雅黑" panose="020B0503020204020204" charset="-122"/>
                <a:sym typeface="+mn-ea"/>
              </a:rPr>
              <a:t>简单</a:t>
            </a:r>
            <a:r>
              <a:rPr lang="en-US" altLang="zh-CN" sz="1600" dirty="0">
                <a:solidFill>
                  <a:schemeClr val="tx1"/>
                </a:solidFill>
                <a:cs typeface="微软雅黑" panose="020B0503020204020204" charset="-122"/>
                <a:sym typeface="+mn-ea"/>
              </a:rPr>
              <a:t>DMA+</a:t>
            </a:r>
            <a:r>
              <a:rPr lang="zh-CN" altLang="en-US" sz="1600" dirty="0">
                <a:solidFill>
                  <a:schemeClr val="tx1"/>
                </a:solidFill>
                <a:cs typeface="微软雅黑" panose="020B0503020204020204" charset="-122"/>
                <a:sym typeface="+mn-ea"/>
              </a:rPr>
              <a:t>自动</a:t>
            </a:r>
            <a:r>
              <a:rPr lang="en-US" altLang="zh-CN" sz="1600" dirty="0">
                <a:solidFill>
                  <a:schemeClr val="tx1"/>
                </a:solidFill>
                <a:cs typeface="微软雅黑" panose="020B0503020204020204" charset="-122"/>
                <a:sym typeface="+mn-ea"/>
              </a:rPr>
              <a:t>Scatter Gather</a:t>
            </a:r>
            <a:r>
              <a:rPr lang="zh-CN" altLang="en-US" sz="1600" dirty="0">
                <a:solidFill>
                  <a:schemeClr val="tx1"/>
                </a:solidFill>
                <a:cs typeface="微软雅黑" panose="020B0503020204020204" charset="-122"/>
                <a:sym typeface="+mn-ea"/>
              </a:rPr>
              <a:t>的混合模式</a:t>
            </a:r>
            <a:endParaRPr lang="zh-CN" altLang="zh-CN" sz="1600" dirty="0">
              <a:solidFill>
                <a:schemeClr val="tx1"/>
              </a:solidFill>
              <a:cs typeface="微软雅黑" panose="020B0503020204020204" charset="-122"/>
              <a:sym typeface="+mn-ea"/>
            </a:endParaRPr>
          </a:p>
          <a:p>
            <a:pPr marL="800100" marR="0" lvl="1"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600" dirty="0">
                <a:solidFill>
                  <a:schemeClr val="tx1"/>
                </a:solidFill>
                <a:cs typeface="微软雅黑" panose="020B0503020204020204" charset="-122"/>
                <a:sym typeface="+mn-ea"/>
              </a:rPr>
              <a:t>简单</a:t>
            </a:r>
            <a:r>
              <a:rPr lang="en-US" altLang="zh-CN" sz="1600" dirty="0">
                <a:solidFill>
                  <a:schemeClr val="tx1"/>
                </a:solidFill>
                <a:cs typeface="微软雅黑" panose="020B0503020204020204" charset="-122"/>
                <a:sym typeface="+mn-ea"/>
              </a:rPr>
              <a:t>DMA</a:t>
            </a:r>
            <a:endParaRPr lang="zh-CN" altLang="zh-CN" sz="1600" dirty="0">
              <a:solidFill>
                <a:schemeClr val="tx1"/>
              </a:solidFill>
              <a:cs typeface="微软雅黑" panose="020B0503020204020204" charset="-122"/>
              <a:sym typeface="+mn-ea"/>
            </a:endParaRPr>
          </a:p>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zh-CN" sz="1600" i="0" u="none" strike="noStrike" kern="1200" cap="none" spc="0" normalizeH="0" baseline="0" noProof="1" dirty="0">
              <a:solidFill>
                <a:schemeClr val="tx1"/>
              </a:solidFill>
              <a:cs typeface="微软雅黑" panose="020B0503020204020204" charset="-122"/>
              <a:sym typeface="+mn-ea"/>
            </a:endParaRPr>
          </a:p>
        </p:txBody>
      </p:sp>
      <p:pic>
        <p:nvPicPr>
          <p:cNvPr id="47109" name="图片 5"/>
          <p:cNvPicPr>
            <a:picLocks noChangeAspect="1"/>
          </p:cNvPicPr>
          <p:nvPr>
            <p:custDataLst>
              <p:tags r:id="rId1"/>
            </p:custDataLst>
          </p:nvPr>
        </p:nvPicPr>
        <p:blipFill>
          <a:blip r:embed="rId2"/>
          <a:stretch>
            <a:fillRect/>
          </a:stretch>
        </p:blipFill>
        <p:spPr>
          <a:xfrm>
            <a:off x="5363528" y="656590"/>
            <a:ext cx="3536950" cy="42926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pPr algn="l">
              <a:buClrTx/>
              <a:buSzTx/>
              <a:buFontTx/>
            </a:pPr>
            <a:r>
              <a:rPr lang="en-US" altLang="zh-CN">
                <a:sym typeface="+mn-ea"/>
              </a:rPr>
              <a:t>9</a:t>
            </a:r>
            <a:r>
              <a:rPr lang="zh-CN" altLang="en-US">
                <a:sym typeface="+mn-ea"/>
              </a:rPr>
              <a:t>.3.</a:t>
            </a:r>
            <a:r>
              <a:rPr lang="en-US" altLang="zh-CN">
                <a:sym typeface="+mn-ea"/>
              </a:rPr>
              <a:t>2</a:t>
            </a:r>
            <a:r>
              <a:rPr lang="zh-CN" altLang="en-US">
                <a:sym typeface="+mn-ea"/>
              </a:rPr>
              <a:t> </a:t>
            </a:r>
            <a:r>
              <a:rPr lang="zh-CN" altLang="en-US">
                <a:sym typeface="+mn-ea"/>
              </a:rPr>
              <a:t>AXI4 Central DMA 控制器</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latin typeface="宋体" panose="02010600030101010101" pitchFamily="2" charset="-122"/>
                <a:ea typeface="+mn-ea"/>
                <a:sym typeface="+mn-ea"/>
              </a:rPr>
              <a:t>寄存器地址</a:t>
            </a:r>
            <a:endParaRPr kumimoji="0" lang="zh-CN" altLang="en-US" sz="1800" i="0" u="none" strike="noStrike" kern="1200" cap="none" spc="0" normalizeH="0" baseline="0" noProof="1" dirty="0">
              <a:solidFill>
                <a:schemeClr val="tx1"/>
              </a:solidFill>
              <a:cs typeface="微软雅黑" panose="020B0503020204020204" charset="-122"/>
              <a:sym typeface="+mn-ea"/>
            </a:endParaRPr>
          </a:p>
        </p:txBody>
      </p:sp>
      <p:pic>
        <p:nvPicPr>
          <p:cNvPr id="48133" name="图片 5"/>
          <p:cNvPicPr>
            <a:picLocks noChangeAspect="1"/>
          </p:cNvPicPr>
          <p:nvPr>
            <p:custDataLst>
              <p:tags r:id="rId1"/>
            </p:custDataLst>
          </p:nvPr>
        </p:nvPicPr>
        <p:blipFill>
          <a:blip r:embed="rId2"/>
          <a:stretch>
            <a:fillRect/>
          </a:stretch>
        </p:blipFill>
        <p:spPr>
          <a:xfrm>
            <a:off x="1835468" y="1275398"/>
            <a:ext cx="5875337" cy="3605212"/>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pPr algn="l">
              <a:buClrTx/>
              <a:buSzTx/>
              <a:buFontTx/>
            </a:pPr>
            <a:r>
              <a:rPr lang="en-US" altLang="zh-CN">
                <a:sym typeface="+mn-ea"/>
              </a:rPr>
              <a:t>9</a:t>
            </a:r>
            <a:r>
              <a:rPr lang="zh-CN" altLang="en-US">
                <a:sym typeface="+mn-ea"/>
              </a:rPr>
              <a:t>.3.</a:t>
            </a:r>
            <a:r>
              <a:rPr lang="en-US" altLang="zh-CN">
                <a:sym typeface="+mn-ea"/>
              </a:rPr>
              <a:t>2</a:t>
            </a:r>
            <a:r>
              <a:rPr lang="zh-CN" altLang="en-US">
                <a:sym typeface="+mn-ea"/>
              </a:rPr>
              <a:t> </a:t>
            </a:r>
            <a:r>
              <a:rPr lang="zh-CN" altLang="en-US">
                <a:sym typeface="+mn-ea"/>
              </a:rPr>
              <a:t>AXI4 Central DMA 控制器</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latin typeface="Times New Roman" panose="02020603050405020304" charset="0"/>
                <a:ea typeface="+mn-ea"/>
                <a:sym typeface="+mn-ea"/>
              </a:rPr>
              <a:t>典型的连接方式（</a:t>
            </a:r>
            <a:r>
              <a:rPr lang="zh-CN" altLang="en-US" sz="1800" dirty="0">
                <a:cs typeface="微软雅黑" panose="020B0503020204020204" charset="-122"/>
                <a:sym typeface="+mn-ea"/>
              </a:rPr>
              <a:t>集中式</a:t>
            </a:r>
            <a:r>
              <a:rPr lang="en-US" altLang="zh-CN" sz="1800" dirty="0">
                <a:cs typeface="微软雅黑" panose="020B0503020204020204" charset="-122"/>
                <a:sym typeface="+mn-ea"/>
              </a:rPr>
              <a:t>DMA</a:t>
            </a:r>
            <a:r>
              <a:rPr lang="zh-CN" altLang="en-US" sz="1800" dirty="0">
                <a:cs typeface="微软雅黑" panose="020B0503020204020204" charset="-122"/>
                <a:sym typeface="+mn-ea"/>
              </a:rPr>
              <a:t>）</a:t>
            </a:r>
            <a:endParaRPr kumimoji="0" lang="zh-CN" altLang="en-US" sz="1800" i="0" u="none" strike="noStrike" kern="1200" cap="none" spc="0" normalizeH="0" baseline="0" noProof="1" dirty="0">
              <a:solidFill>
                <a:schemeClr val="tx1"/>
              </a:solidFill>
              <a:latin typeface="Times New Roman" panose="02020603050405020304" charset="0"/>
              <a:ea typeface="+mn-ea"/>
              <a:cs typeface="微软雅黑" panose="020B0503020204020204" charset="-122"/>
              <a:sym typeface="+mn-ea"/>
            </a:endParaRPr>
          </a:p>
        </p:txBody>
      </p:sp>
      <p:pic>
        <p:nvPicPr>
          <p:cNvPr id="49157" name="图片 5"/>
          <p:cNvPicPr>
            <a:picLocks noChangeAspect="1"/>
          </p:cNvPicPr>
          <p:nvPr>
            <p:custDataLst>
              <p:tags r:id="rId1"/>
            </p:custDataLst>
          </p:nvPr>
        </p:nvPicPr>
        <p:blipFill>
          <a:blip r:embed="rId2"/>
          <a:stretch>
            <a:fillRect/>
          </a:stretch>
        </p:blipFill>
        <p:spPr>
          <a:xfrm>
            <a:off x="2465070" y="1203960"/>
            <a:ext cx="4214495" cy="374523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pPr algn="l">
              <a:buClrTx/>
              <a:buSzTx/>
              <a:buFontTx/>
            </a:pPr>
            <a:r>
              <a:rPr lang="en-US" altLang="zh-CN">
                <a:sym typeface="+mn-ea"/>
              </a:rPr>
              <a:t>9</a:t>
            </a:r>
            <a:r>
              <a:rPr lang="zh-CN" altLang="en-US">
                <a:sym typeface="+mn-ea"/>
              </a:rPr>
              <a:t>.3.</a:t>
            </a:r>
            <a:r>
              <a:rPr lang="en-US" altLang="zh-CN">
                <a:sym typeface="+mn-ea"/>
              </a:rPr>
              <a:t>2</a:t>
            </a:r>
            <a:r>
              <a:rPr lang="zh-CN" altLang="en-US">
                <a:sym typeface="+mn-ea"/>
              </a:rPr>
              <a:t> </a:t>
            </a:r>
            <a:r>
              <a:rPr lang="zh-CN" altLang="en-US">
                <a:sym typeface="+mn-ea"/>
              </a:rPr>
              <a:t>AXI4 Central DMA 控制器</a:t>
            </a:r>
            <a:endParaRPr lang="zh-CN" altLang="en-US"/>
          </a:p>
        </p:txBody>
      </p:sp>
      <p:sp>
        <p:nvSpPr>
          <p:cNvPr id="9218" name="内容占位符 2"/>
          <p:cNvSpPr>
            <a:spLocks noGrp="1"/>
          </p:cNvSpPr>
          <p:nvPr>
            <p:ph idx="1"/>
          </p:nvPr>
        </p:nvSpPr>
        <p:spPr>
          <a:noFill/>
          <a:ln>
            <a:miter/>
          </a:ln>
        </p:spPr>
        <p:txBody>
          <a:bodyPr wrap="square" lIns="68591" tIns="34295" rIns="68591" bIns="34295" anchor="t">
            <a:noAutofit/>
          </a:bodyPr>
          <a:p>
            <a:pPr marL="342900" marR="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x-none" sz="1800" dirty="0">
                <a:solidFill>
                  <a:schemeClr val="tx1"/>
                </a:solidFill>
                <a:cs typeface="微软雅黑" panose="020B0503020204020204" charset="-122"/>
                <a:sym typeface="+mn-ea"/>
              </a:rPr>
              <a:t>C</a:t>
            </a:r>
            <a:r>
              <a:rPr lang="en-US" altLang="zh-CN" sz="1800" dirty="0">
                <a:solidFill>
                  <a:schemeClr val="tx1"/>
                </a:solidFill>
                <a:cs typeface="微软雅黑" panose="020B0503020204020204" charset="-122"/>
                <a:sym typeface="+mn-ea"/>
              </a:rPr>
              <a:t>DMA</a:t>
            </a:r>
            <a:r>
              <a:rPr lang="zh-CN" altLang="en-US" sz="1800" dirty="0">
                <a:solidFill>
                  <a:schemeClr val="tx1"/>
                </a:solidFill>
                <a:cs typeface="微软雅黑" panose="020B0503020204020204" charset="-122"/>
                <a:sym typeface="+mn-ea"/>
              </a:rPr>
              <a:t>控制器初始化过程（</a:t>
            </a:r>
            <a:r>
              <a:rPr lang="zh-CN" altLang="en-US" sz="1800" dirty="0">
                <a:solidFill>
                  <a:schemeClr val="tx1"/>
                </a:solidFill>
                <a:cs typeface="微软雅黑" panose="020B0503020204020204" charset="-122"/>
                <a:sym typeface="+mn-ea"/>
              </a:rPr>
              <a:t>简单</a:t>
            </a:r>
            <a:r>
              <a:rPr lang="en-US" altLang="zh-CN" sz="1800" dirty="0">
                <a:solidFill>
                  <a:schemeClr val="tx1"/>
                </a:solidFill>
                <a:cs typeface="微软雅黑" panose="020B0503020204020204" charset="-122"/>
                <a:sym typeface="+mn-ea"/>
              </a:rPr>
              <a:t>DMA</a:t>
            </a:r>
            <a:r>
              <a:rPr lang="zh-CN" altLang="en-US" sz="1800" dirty="0">
                <a:solidFill>
                  <a:schemeClr val="tx1"/>
                </a:solidFill>
                <a:cs typeface="微软雅黑" panose="020B0503020204020204" charset="-122"/>
                <a:sym typeface="+mn-ea"/>
              </a:rPr>
              <a:t>模式</a:t>
            </a:r>
            <a:r>
              <a:rPr lang="zh-CN" altLang="en-US" sz="1800" dirty="0">
                <a:solidFill>
                  <a:schemeClr val="tx1"/>
                </a:solidFill>
                <a:cs typeface="微软雅黑" panose="020B0503020204020204" charset="-122"/>
                <a:sym typeface="+mn-ea"/>
              </a:rPr>
              <a:t>）</a:t>
            </a:r>
            <a:endParaRPr kumimoji="0" lang="zh-CN" altLang="en-US" sz="180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40000"/>
              </a:lnSpc>
              <a:spcBef>
                <a:spcPct val="20000"/>
              </a:spcBef>
              <a:spcAft>
                <a:spcPct val="0"/>
              </a:spcAft>
              <a:buClrTx/>
              <a:buSzTx/>
              <a:buFont typeface="Arial" panose="020B0604020202020204" pitchFamily="34" charset="0"/>
              <a:buAutoNum type="arabicPeriod"/>
            </a:pPr>
            <a:r>
              <a:rPr lang="zh-CN" altLang="en-US" sz="1400" dirty="0">
                <a:solidFill>
                  <a:schemeClr val="tx1"/>
                </a:solidFill>
                <a:cs typeface="微软雅黑" panose="020B0503020204020204" charset="-122"/>
                <a:sym typeface="+mn-ea"/>
              </a:rPr>
              <a:t>设置</a:t>
            </a:r>
            <a:r>
              <a:rPr lang="en-US" altLang="x-none" sz="1400" dirty="0">
                <a:solidFill>
                  <a:schemeClr val="tx1"/>
                </a:solidFill>
                <a:cs typeface="微软雅黑" panose="020B0503020204020204" charset="-122"/>
                <a:sym typeface="+mn-ea"/>
              </a:rPr>
              <a:t>CDMASR.IDLE = 1</a:t>
            </a:r>
            <a:r>
              <a:rPr lang="zh-CN" altLang="en-US" sz="1400" dirty="0">
                <a:solidFill>
                  <a:schemeClr val="tx1"/>
                </a:solidFill>
                <a:cs typeface="微软雅黑" panose="020B0503020204020204" charset="-122"/>
                <a:sym typeface="+mn-ea"/>
              </a:rPr>
              <a:t>；</a:t>
            </a:r>
            <a:endParaRPr kumimoji="0" lang="en-US" altLang="x-none" sz="140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40000"/>
              </a:lnSpc>
              <a:spcBef>
                <a:spcPct val="20000"/>
              </a:spcBef>
              <a:spcAft>
                <a:spcPct val="0"/>
              </a:spcAft>
              <a:buClrTx/>
              <a:buSzTx/>
              <a:buFont typeface="Arial" panose="020B0604020202020204" pitchFamily="34" charset="0"/>
              <a:buAutoNum type="arabicPeriod"/>
            </a:pPr>
            <a:r>
              <a:rPr lang="zh-CN" altLang="en-US" sz="1400" dirty="0">
                <a:solidFill>
                  <a:schemeClr val="tx1"/>
                </a:solidFill>
                <a:cs typeface="微软雅黑" panose="020B0503020204020204" charset="-122"/>
                <a:sym typeface="+mn-ea"/>
              </a:rPr>
              <a:t>使能</a:t>
            </a:r>
            <a:r>
              <a:rPr lang="en-US" altLang="x-none" sz="1400" dirty="0">
                <a:solidFill>
                  <a:schemeClr val="tx1"/>
                </a:solidFill>
                <a:cs typeface="微软雅黑" panose="020B0503020204020204" charset="-122"/>
                <a:sym typeface="+mn-ea"/>
              </a:rPr>
              <a:t>CDMACR.IOC_IrqEn</a:t>
            </a:r>
            <a:r>
              <a:rPr lang="zh-CN" altLang="en-US" sz="1400" dirty="0">
                <a:solidFill>
                  <a:schemeClr val="tx1"/>
                </a:solidFill>
                <a:cs typeface="微软雅黑" panose="020B0503020204020204" charset="-122"/>
                <a:sym typeface="+mn-ea"/>
              </a:rPr>
              <a:t>位，这样当传输结束后会产生中断；如果需要可以同时使能</a:t>
            </a:r>
            <a:r>
              <a:rPr lang="en-US" altLang="x-none" sz="1400" dirty="0">
                <a:solidFill>
                  <a:schemeClr val="tx1"/>
                </a:solidFill>
                <a:cs typeface="微软雅黑" panose="020B0503020204020204" charset="-122"/>
                <a:sym typeface="+mn-ea"/>
              </a:rPr>
              <a:t>CDMACR.ERR_IrqEn</a:t>
            </a:r>
            <a:r>
              <a:rPr lang="zh-CN" altLang="en-US" sz="1400" dirty="0">
                <a:solidFill>
                  <a:schemeClr val="tx1"/>
                </a:solidFill>
                <a:cs typeface="微软雅黑" panose="020B0503020204020204" charset="-122"/>
                <a:sym typeface="+mn-ea"/>
              </a:rPr>
              <a:t>；</a:t>
            </a:r>
            <a:endParaRPr kumimoji="0" lang="zh-CN" altLang="en-US" sz="140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40000"/>
              </a:lnSpc>
              <a:spcBef>
                <a:spcPct val="20000"/>
              </a:spcBef>
              <a:spcAft>
                <a:spcPct val="0"/>
              </a:spcAft>
              <a:buClrTx/>
              <a:buSzTx/>
              <a:buFont typeface="Arial" panose="020B0604020202020204" pitchFamily="34" charset="0"/>
              <a:buAutoNum type="arabicPeriod"/>
            </a:pPr>
            <a:r>
              <a:rPr lang="zh-CN" altLang="en-US" sz="1400" dirty="0">
                <a:solidFill>
                  <a:schemeClr val="tx1"/>
                </a:solidFill>
                <a:cs typeface="微软雅黑" panose="020B0503020204020204" charset="-122"/>
                <a:sym typeface="+mn-ea"/>
              </a:rPr>
              <a:t>向</a:t>
            </a:r>
            <a:r>
              <a:rPr lang="en-US" altLang="x-none" sz="1400" dirty="0">
                <a:solidFill>
                  <a:schemeClr val="tx1"/>
                </a:solidFill>
                <a:cs typeface="微软雅黑" panose="020B0503020204020204" charset="-122"/>
                <a:sym typeface="+mn-ea"/>
              </a:rPr>
              <a:t>Source Address</a:t>
            </a:r>
            <a:r>
              <a:rPr lang="zh-CN" altLang="en-US" sz="1400" dirty="0">
                <a:solidFill>
                  <a:schemeClr val="tx1"/>
                </a:solidFill>
                <a:cs typeface="微软雅黑" panose="020B0503020204020204" charset="-122"/>
                <a:sym typeface="+mn-ea"/>
              </a:rPr>
              <a:t>（</a:t>
            </a:r>
            <a:r>
              <a:rPr lang="en-US" altLang="zh-CN" sz="1400" dirty="0">
                <a:solidFill>
                  <a:schemeClr val="tx1"/>
                </a:solidFill>
                <a:cs typeface="微软雅黑" panose="020B0503020204020204" charset="-122"/>
                <a:sym typeface="+mn-ea"/>
              </a:rPr>
              <a:t>SA</a:t>
            </a:r>
            <a:r>
              <a:rPr lang="zh-CN" altLang="en-US" sz="1400" dirty="0">
                <a:solidFill>
                  <a:schemeClr val="tx1"/>
                </a:solidFill>
                <a:cs typeface="微软雅黑" panose="020B0503020204020204" charset="-122"/>
                <a:sym typeface="+mn-ea"/>
              </a:rPr>
              <a:t>）寄存器写入要传输的源地址；</a:t>
            </a:r>
            <a:endParaRPr kumimoji="0" lang="zh-CN" altLang="en-US" sz="140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40000"/>
              </a:lnSpc>
              <a:spcBef>
                <a:spcPct val="20000"/>
              </a:spcBef>
              <a:spcAft>
                <a:spcPct val="0"/>
              </a:spcAft>
              <a:buClrTx/>
              <a:buSzTx/>
              <a:buFont typeface="Arial" panose="020B0604020202020204" pitchFamily="34" charset="0"/>
              <a:buAutoNum type="arabicPeriod"/>
            </a:pPr>
            <a:r>
              <a:rPr lang="zh-CN" altLang="en-US" sz="1400" dirty="0">
                <a:solidFill>
                  <a:schemeClr val="tx1"/>
                </a:solidFill>
                <a:cs typeface="微软雅黑" panose="020B0503020204020204" charset="-122"/>
                <a:sym typeface="+mn-ea"/>
              </a:rPr>
              <a:t>向</a:t>
            </a:r>
            <a:r>
              <a:rPr lang="en-US" altLang="x-none" sz="1400" dirty="0">
                <a:solidFill>
                  <a:schemeClr val="tx1"/>
                </a:solidFill>
                <a:cs typeface="微软雅黑" panose="020B0503020204020204" charset="-122"/>
                <a:sym typeface="+mn-ea"/>
              </a:rPr>
              <a:t>Destination Address</a:t>
            </a:r>
            <a:r>
              <a:rPr lang="zh-CN" altLang="en-US" sz="1400" dirty="0">
                <a:solidFill>
                  <a:schemeClr val="tx1"/>
                </a:solidFill>
                <a:cs typeface="微软雅黑" panose="020B0503020204020204" charset="-122"/>
                <a:sym typeface="+mn-ea"/>
              </a:rPr>
              <a:t>（</a:t>
            </a:r>
            <a:r>
              <a:rPr lang="en-US" altLang="zh-CN" sz="1400" dirty="0">
                <a:solidFill>
                  <a:schemeClr val="tx1"/>
                </a:solidFill>
                <a:cs typeface="微软雅黑" panose="020B0503020204020204" charset="-122"/>
                <a:sym typeface="+mn-ea"/>
              </a:rPr>
              <a:t>DA</a:t>
            </a:r>
            <a:r>
              <a:rPr lang="zh-CN" altLang="en-US" sz="1400" dirty="0">
                <a:solidFill>
                  <a:schemeClr val="tx1"/>
                </a:solidFill>
                <a:cs typeface="微软雅黑" panose="020B0503020204020204" charset="-122"/>
                <a:sym typeface="+mn-ea"/>
              </a:rPr>
              <a:t>）寄存器写入要传输的目的地址；</a:t>
            </a:r>
            <a:endParaRPr kumimoji="0" lang="zh-CN" altLang="en-US" sz="140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40000"/>
              </a:lnSpc>
              <a:spcBef>
                <a:spcPct val="20000"/>
              </a:spcBef>
              <a:spcAft>
                <a:spcPct val="0"/>
              </a:spcAft>
              <a:buClrTx/>
              <a:buSzTx/>
              <a:buFont typeface="Arial" panose="020B0604020202020204" pitchFamily="34" charset="0"/>
              <a:buAutoNum type="arabicPeriod"/>
            </a:pPr>
            <a:r>
              <a:rPr lang="zh-CN" altLang="en-US" sz="1400" dirty="0">
                <a:solidFill>
                  <a:schemeClr val="tx1"/>
                </a:solidFill>
                <a:cs typeface="微软雅黑" panose="020B0503020204020204" charset="-122"/>
                <a:sym typeface="+mn-ea"/>
              </a:rPr>
              <a:t>向</a:t>
            </a:r>
            <a:r>
              <a:rPr lang="en-US" altLang="x-none" sz="1400" dirty="0">
                <a:solidFill>
                  <a:schemeClr val="tx1"/>
                </a:solidFill>
                <a:cs typeface="微软雅黑" panose="020B0503020204020204" charset="-122"/>
                <a:sym typeface="+mn-ea"/>
              </a:rPr>
              <a:t>Bytes to Transfer</a:t>
            </a:r>
            <a:r>
              <a:rPr lang="zh-CN" altLang="en-US" sz="1400" dirty="0">
                <a:solidFill>
                  <a:schemeClr val="tx1"/>
                </a:solidFill>
                <a:cs typeface="微软雅黑" panose="020B0503020204020204" charset="-122"/>
                <a:sym typeface="+mn-ea"/>
              </a:rPr>
              <a:t>（</a:t>
            </a:r>
            <a:r>
              <a:rPr lang="en-US" altLang="zh-CN" sz="1400" dirty="0">
                <a:solidFill>
                  <a:schemeClr val="tx1"/>
                </a:solidFill>
                <a:cs typeface="微软雅黑" panose="020B0503020204020204" charset="-122"/>
                <a:sym typeface="+mn-ea"/>
              </a:rPr>
              <a:t>BTT</a:t>
            </a:r>
            <a:r>
              <a:rPr lang="zh-CN" altLang="en-US" sz="1400" dirty="0">
                <a:solidFill>
                  <a:schemeClr val="tx1"/>
                </a:solidFill>
                <a:cs typeface="微软雅黑" panose="020B0503020204020204" charset="-122"/>
                <a:sym typeface="+mn-ea"/>
              </a:rPr>
              <a:t>）寄存器写入要传输的字节数；</a:t>
            </a:r>
            <a:endParaRPr kumimoji="0" lang="zh-CN" altLang="en-US" sz="140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40000"/>
              </a:lnSpc>
              <a:spcBef>
                <a:spcPct val="20000"/>
              </a:spcBef>
              <a:spcAft>
                <a:spcPct val="0"/>
              </a:spcAft>
              <a:buClrTx/>
              <a:buSzTx/>
              <a:buFont typeface="Arial" panose="020B0604020202020204" pitchFamily="34" charset="0"/>
              <a:buAutoNum type="arabicPeriod"/>
            </a:pPr>
            <a:r>
              <a:rPr lang="zh-CN" altLang="en-US" sz="1400" dirty="0">
                <a:solidFill>
                  <a:schemeClr val="tx1"/>
                </a:solidFill>
                <a:cs typeface="微软雅黑" panose="020B0503020204020204" charset="-122"/>
                <a:sym typeface="+mn-ea"/>
              </a:rPr>
              <a:t>设置</a:t>
            </a:r>
            <a:r>
              <a:rPr lang="en-US" altLang="x-none" sz="1400" dirty="0">
                <a:solidFill>
                  <a:schemeClr val="tx1"/>
                </a:solidFill>
                <a:cs typeface="微软雅黑" panose="020B0503020204020204" charset="-122"/>
                <a:sym typeface="+mn-ea"/>
              </a:rPr>
              <a:t>CDMASR.IDLE = 1</a:t>
            </a:r>
            <a:r>
              <a:rPr lang="zh-CN" altLang="en-US" sz="1400" dirty="0">
                <a:solidFill>
                  <a:schemeClr val="tx1"/>
                </a:solidFill>
                <a:cs typeface="微软雅黑" panose="020B0503020204020204" charset="-122"/>
                <a:sym typeface="宋体" panose="02010600030101010101" pitchFamily="2" charset="-122"/>
              </a:rPr>
              <a:t>，也可以等待</a:t>
            </a:r>
            <a:r>
              <a:rPr lang="en-US" altLang="zh-CN" sz="1400" dirty="0">
                <a:solidFill>
                  <a:schemeClr val="tx1"/>
                </a:solidFill>
                <a:cs typeface="微软雅黑" panose="020B0503020204020204" charset="-122"/>
                <a:sym typeface="宋体" panose="02010600030101010101" pitchFamily="2" charset="-122"/>
              </a:rPr>
              <a:t>CDMA</a:t>
            </a:r>
            <a:r>
              <a:rPr lang="zh-CN" altLang="en-US" sz="1400" dirty="0">
                <a:solidFill>
                  <a:schemeClr val="tx1"/>
                </a:solidFill>
                <a:cs typeface="微软雅黑" panose="020B0503020204020204" charset="-122"/>
                <a:sym typeface="宋体" panose="02010600030101010101" pitchFamily="2" charset="-122"/>
              </a:rPr>
              <a:t>控制器产生中断；</a:t>
            </a:r>
            <a:endParaRPr kumimoji="0" lang="zh-CN" altLang="en-US" sz="1400" i="0" u="none" strike="noStrike" kern="1200" cap="none" spc="0" normalizeH="0" baseline="0" noProof="1" dirty="0">
              <a:solidFill>
                <a:schemeClr val="tx1"/>
              </a:solidFill>
              <a:cs typeface="微软雅黑" panose="020B0503020204020204" charset="-122"/>
              <a:sym typeface="宋体" panose="02010600030101010101" pitchFamily="2" charset="-122"/>
            </a:endParaRPr>
          </a:p>
          <a:p>
            <a:pPr marL="800100" marR="0" lvl="1" indent="-342900" algn="l" defTabSz="914400" rtl="0" eaLnBrk="1" fontAlgn="base" latinLnBrk="0" hangingPunct="1">
              <a:lnSpc>
                <a:spcPct val="140000"/>
              </a:lnSpc>
              <a:spcBef>
                <a:spcPct val="20000"/>
              </a:spcBef>
              <a:spcAft>
                <a:spcPct val="0"/>
              </a:spcAft>
              <a:buClrTx/>
              <a:buSzTx/>
              <a:buFont typeface="宋体" panose="02010600030101010101" pitchFamily="2" charset="-122"/>
              <a:buAutoNum type="arabicPeriod"/>
            </a:pPr>
            <a:r>
              <a:rPr lang="zh-CN" altLang="en-US" sz="1400" dirty="0">
                <a:solidFill>
                  <a:schemeClr val="tx1"/>
                </a:solidFill>
                <a:cs typeface="微软雅黑" panose="020B0503020204020204" charset="-122"/>
                <a:sym typeface="+mn-ea"/>
              </a:rPr>
              <a:t>如果使用中断，确定中断产生原因（传输结束，还是发生错误）；</a:t>
            </a:r>
            <a:endParaRPr kumimoji="0" lang="zh-CN" altLang="en-US" sz="140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40000"/>
              </a:lnSpc>
              <a:spcBef>
                <a:spcPct val="20000"/>
              </a:spcBef>
              <a:spcAft>
                <a:spcPct val="0"/>
              </a:spcAft>
              <a:buClrTx/>
              <a:buSzTx/>
              <a:buFont typeface="宋体" panose="02010600030101010101" pitchFamily="2" charset="-122"/>
              <a:buAutoNum type="arabicPeriod"/>
            </a:pPr>
            <a:r>
              <a:rPr lang="zh-CN" altLang="en-US" sz="1400" dirty="0">
                <a:solidFill>
                  <a:schemeClr val="tx1"/>
                </a:solidFill>
                <a:cs typeface="微软雅黑" panose="020B0503020204020204" charset="-122"/>
                <a:sym typeface="宋体" panose="02010600030101010101" pitchFamily="2" charset="-122"/>
              </a:rPr>
              <a:t>向</a:t>
            </a:r>
            <a:r>
              <a:rPr lang="en-US" altLang="x-none" sz="1400" dirty="0">
                <a:solidFill>
                  <a:schemeClr val="tx1"/>
                </a:solidFill>
                <a:cs typeface="微软雅黑" panose="020B0503020204020204" charset="-122"/>
                <a:sym typeface="+mn-ea"/>
              </a:rPr>
              <a:t>CDMASR.IOC_Irq</a:t>
            </a:r>
            <a:r>
              <a:rPr lang="zh-CN" altLang="en-US" sz="1400" dirty="0">
                <a:solidFill>
                  <a:schemeClr val="tx1"/>
                </a:solidFill>
                <a:cs typeface="微软雅黑" panose="020B0503020204020204" charset="-122"/>
                <a:sym typeface="宋体" panose="02010600030101010101" pitchFamily="2" charset="-122"/>
              </a:rPr>
              <a:t>位写入</a:t>
            </a:r>
            <a:r>
              <a:rPr lang="en-US" altLang="x-none" sz="1400" dirty="0">
                <a:solidFill>
                  <a:schemeClr val="tx1"/>
                </a:solidFill>
                <a:cs typeface="微软雅黑" panose="020B0503020204020204" charset="-122"/>
                <a:sym typeface="+mn-ea"/>
              </a:rPr>
              <a:t>1</a:t>
            </a:r>
            <a:r>
              <a:rPr lang="zh-CN" altLang="en-US" sz="1400" dirty="0">
                <a:solidFill>
                  <a:schemeClr val="tx1"/>
                </a:solidFill>
                <a:cs typeface="微软雅黑" panose="020B0503020204020204" charset="-122"/>
                <a:sym typeface="宋体" panose="02010600030101010101" pitchFamily="2" charset="-122"/>
              </a:rPr>
              <a:t>，清除中断；</a:t>
            </a:r>
            <a:endParaRPr kumimoji="0" lang="zh-CN" altLang="en-US" sz="1400" i="0" u="none" strike="noStrike" kern="1200" cap="none" spc="0" normalizeH="0" baseline="0" noProof="1" dirty="0">
              <a:solidFill>
                <a:schemeClr val="tx1"/>
              </a:solidFill>
              <a:cs typeface="微软雅黑" panose="020B0503020204020204" charset="-122"/>
              <a:sym typeface="宋体" panose="02010600030101010101" pitchFamily="2" charset="-122"/>
            </a:endParaRPr>
          </a:p>
          <a:p>
            <a:pPr marL="800100" marR="0" lvl="1" indent="-342900" algn="l" defTabSz="914400" rtl="0" eaLnBrk="1" fontAlgn="base" latinLnBrk="0" hangingPunct="1">
              <a:lnSpc>
                <a:spcPct val="140000"/>
              </a:lnSpc>
              <a:spcBef>
                <a:spcPct val="20000"/>
              </a:spcBef>
              <a:spcAft>
                <a:spcPct val="0"/>
              </a:spcAft>
              <a:buClrTx/>
              <a:buSzTx/>
              <a:buFont typeface="宋体" panose="02010600030101010101" pitchFamily="2" charset="-122"/>
              <a:buAutoNum type="arabicPeriod"/>
            </a:pPr>
            <a:r>
              <a:rPr lang="zh-CN" altLang="en-US" sz="1400" dirty="0">
                <a:solidFill>
                  <a:schemeClr val="tx1"/>
                </a:solidFill>
                <a:cs typeface="微软雅黑" panose="020B0503020204020204" charset="-122"/>
                <a:sym typeface="宋体" panose="02010600030101010101" pitchFamily="2" charset="-122"/>
              </a:rPr>
              <a:t>准备开始进行下一次传输，转回步骤</a:t>
            </a:r>
            <a:r>
              <a:rPr lang="en-US" altLang="zh-CN" sz="1400" dirty="0">
                <a:solidFill>
                  <a:schemeClr val="tx1"/>
                </a:solidFill>
                <a:cs typeface="微软雅黑" panose="020B0503020204020204" charset="-122"/>
                <a:sym typeface="宋体" panose="02010600030101010101" pitchFamily="2" charset="-122"/>
              </a:rPr>
              <a:t>1</a:t>
            </a:r>
            <a:r>
              <a:rPr lang="zh-CN" altLang="en-US" sz="1400" dirty="0">
                <a:solidFill>
                  <a:schemeClr val="tx1"/>
                </a:solidFill>
                <a:cs typeface="微软雅黑" panose="020B0503020204020204" charset="-122"/>
                <a:sym typeface="宋体" panose="02010600030101010101" pitchFamily="2" charset="-122"/>
              </a:rPr>
              <a:t>。</a:t>
            </a:r>
            <a:endParaRPr kumimoji="0" lang="zh-CN" altLang="en-US" sz="1400" i="0" u="none" strike="noStrike" kern="1200" cap="none" spc="0" normalizeH="0" baseline="0" noProof="1" dirty="0">
              <a:solidFill>
                <a:schemeClr val="tx1"/>
              </a:solidFill>
              <a:cs typeface="微软雅黑" panose="020B0503020204020204" charset="-122"/>
              <a:sym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pPr algn="l">
              <a:buClrTx/>
              <a:buSzTx/>
              <a:buFontTx/>
            </a:pPr>
            <a:r>
              <a:rPr lang="en-US" altLang="zh-CN">
                <a:sym typeface="+mn-ea"/>
              </a:rPr>
              <a:t>9</a:t>
            </a:r>
            <a:r>
              <a:rPr lang="zh-CN" altLang="en-US">
                <a:sym typeface="+mn-ea"/>
              </a:rPr>
              <a:t>.3.</a:t>
            </a:r>
            <a:r>
              <a:rPr lang="en-US" altLang="zh-CN">
                <a:sym typeface="+mn-ea"/>
              </a:rPr>
              <a:t>2</a:t>
            </a:r>
            <a:r>
              <a:rPr lang="zh-CN" altLang="en-US">
                <a:sym typeface="+mn-ea"/>
              </a:rPr>
              <a:t> </a:t>
            </a:r>
            <a:r>
              <a:rPr lang="zh-CN" altLang="en-US">
                <a:sym typeface="+mn-ea"/>
              </a:rPr>
              <a:t>AXI4 Central DMA 控制器</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x-none" sz="1800" dirty="0">
                <a:cs typeface="微软雅黑" panose="020B0503020204020204" charset="-122"/>
                <a:sym typeface="+mn-ea"/>
              </a:rPr>
              <a:t>CDMA</a:t>
            </a:r>
            <a:r>
              <a:rPr lang="zh-CN" altLang="en-US" sz="1800" dirty="0">
                <a:cs typeface="微软雅黑" panose="020B0503020204020204" charset="-122"/>
                <a:sym typeface="+mn-ea"/>
              </a:rPr>
              <a:t>控制器</a:t>
            </a:r>
            <a:r>
              <a:rPr lang="en-US" altLang="zh-CN" sz="1800" dirty="0">
                <a:cs typeface="微软雅黑" panose="020B0503020204020204" charset="-122"/>
                <a:sym typeface="+mn-ea"/>
              </a:rPr>
              <a:t>IP</a:t>
            </a:r>
            <a:r>
              <a:rPr lang="zh-CN" altLang="en-US" sz="1800" dirty="0">
                <a:cs typeface="微软雅黑" panose="020B0503020204020204" charset="-122"/>
                <a:sym typeface="+mn-ea"/>
              </a:rPr>
              <a:t>设置</a:t>
            </a:r>
            <a:endParaRPr kumimoji="0" lang="zh-CN" altLang="en-US" sz="1800" i="0" u="none" strike="noStrike" kern="1200" cap="none" spc="0" normalizeH="0" baseline="0" noProof="1" dirty="0">
              <a:solidFill>
                <a:schemeClr val="tx1"/>
              </a:solidFill>
              <a:cs typeface="微软雅黑" panose="020B0503020204020204" charset="-122"/>
              <a:sym typeface="+mn-ea"/>
            </a:endParaRPr>
          </a:p>
        </p:txBody>
      </p:sp>
      <p:pic>
        <p:nvPicPr>
          <p:cNvPr id="52229" name="图片 4"/>
          <p:cNvPicPr>
            <a:picLocks noChangeAspect="1"/>
          </p:cNvPicPr>
          <p:nvPr>
            <p:custDataLst>
              <p:tags r:id="rId1"/>
            </p:custDataLst>
          </p:nvPr>
        </p:nvPicPr>
        <p:blipFill>
          <a:blip r:embed="rId2"/>
          <a:stretch>
            <a:fillRect/>
          </a:stretch>
        </p:blipFill>
        <p:spPr>
          <a:xfrm>
            <a:off x="3060065" y="915670"/>
            <a:ext cx="5464175" cy="400748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nvPr>
        </p:nvSpPr>
        <p:spPr/>
        <p:txBody>
          <a:bodyPr wrap="square" lIns="68591" tIns="34295" rIns="68591" bIns="34295" anchor="ctr" anchorCtr="0"/>
          <a:p>
            <a:pPr>
              <a:buClrTx/>
              <a:buSzTx/>
              <a:buFontTx/>
            </a:pPr>
            <a:r>
              <a:rPr lang="zh-CN" altLang="en-US"/>
              <a:t>第9章 DMA技术</a:t>
            </a:r>
            <a:endParaRPr lang="zh-CN" altLang="en-US" sz="3000" dirty="0">
              <a:solidFill>
                <a:schemeClr val="tx2"/>
              </a:solidFill>
            </a:endParaRPr>
          </a:p>
        </p:txBody>
      </p:sp>
      <p:sp>
        <p:nvSpPr>
          <p:cNvPr id="26626" name="Rectangle 3"/>
          <p:cNvSpPr>
            <a:spLocks noGrp="1"/>
          </p:cNvSpPr>
          <p:nvPr>
            <p:ph idx="1"/>
          </p:nvPr>
        </p:nvSpPr>
        <p:spPr/>
        <p:txBody>
          <a:bodyPr wrap="square" lIns="68591" tIns="34295" rIns="68591" bIns="34295" anchor="t" anchorCtr="0"/>
          <a:lstStyle>
            <a:lvl1pPr marL="0" lvl="0" indent="0" algn="ctr">
              <a:buClrTx/>
              <a:buSzTx/>
              <a:buFont typeface="Arial" panose="020B0604020202020204" pitchFamily="34" charset="0"/>
              <a:defRPr/>
            </a:lvl1pPr>
            <a:lvl2pPr marL="457200" lvl="1" indent="-114300" algn="ctr">
              <a:buClrTx/>
              <a:buSzTx/>
              <a:buFont typeface="Arial" panose="020B0604020202020204" pitchFamily="34" charset="0"/>
              <a:defRPr/>
            </a:lvl2pPr>
            <a:lvl3pPr marL="914400" lvl="2" indent="-228600" algn="ctr">
              <a:buClrTx/>
              <a:buSzTx/>
              <a:buFont typeface="Arial" panose="020B0604020202020204" pitchFamily="34" charset="0"/>
              <a:defRPr/>
            </a:lvl3pPr>
            <a:lvl4pPr marL="1371600" lvl="3" indent="-342900" algn="ctr">
              <a:buClrTx/>
              <a:buSzTx/>
              <a:buFont typeface="Arial" panose="020B0604020202020204" pitchFamily="34" charset="0"/>
              <a:defRPr/>
            </a:lvl4pPr>
            <a:lvl5pPr marL="1828800" lvl="4" indent="-457200" algn="ctr">
              <a:buClrTx/>
              <a:buSzTx/>
              <a:buFont typeface="Arial" panose="020B0604020202020204" pitchFamily="34" charset="0"/>
              <a:defRPr/>
            </a:lvl5pPr>
          </a:lstStyle>
          <a:p>
            <a:pPr marL="0" lvl="0" indent="0" algn="ctr">
              <a:lnSpc>
                <a:spcPct val="150000"/>
              </a:lnSpc>
              <a:buClrTx/>
              <a:buSzTx/>
              <a:buNone/>
            </a:pPr>
            <a:r>
              <a:rPr lang="zh-CN" altLang="en-US" sz="2000" dirty="0"/>
              <a:t>本章主要内容</a:t>
            </a:r>
            <a:endParaRPr lang="zh-CN" altLang="en-US" sz="1800" dirty="0"/>
          </a:p>
          <a:p>
            <a:pPr marL="0" lvl="0" indent="0" algn="l">
              <a:lnSpc>
                <a:spcPct val="150000"/>
              </a:lnSpc>
              <a:buClr>
                <a:srgbClr val="C00000"/>
              </a:buClr>
              <a:buSzTx/>
              <a:buFont typeface="Wingdings" panose="05000000000000000000" pitchFamily="2" charset="2"/>
              <a:buChar char="Ø"/>
            </a:pPr>
            <a:r>
              <a:rPr lang="en-US" altLang="zh-CN" sz="1800" dirty="0"/>
              <a:t> </a:t>
            </a:r>
            <a:r>
              <a:rPr lang="en-US" altLang="zh-CN" sz="1800" dirty="0">
                <a:sym typeface="Arial" panose="020B0604020202020204" pitchFamily="34" charset="0"/>
              </a:rPr>
              <a:t>DMA</a:t>
            </a:r>
            <a:r>
              <a:rPr lang="zh-CN" altLang="x-none" sz="1800" dirty="0">
                <a:sym typeface="Arial" panose="020B0604020202020204" pitchFamily="34" charset="0"/>
              </a:rPr>
              <a:t>基本原理</a:t>
            </a:r>
            <a:endParaRPr lang="zh-CN" altLang="en-US" sz="1800" dirty="0"/>
          </a:p>
          <a:p>
            <a:pPr marL="0" lvl="0" indent="0" algn="l">
              <a:lnSpc>
                <a:spcPct val="150000"/>
              </a:lnSpc>
              <a:buClr>
                <a:srgbClr val="C00000"/>
              </a:buClr>
              <a:buSzTx/>
              <a:buFont typeface="Wingdings" panose="05000000000000000000" pitchFamily="2" charset="2"/>
              <a:buChar char="Ø"/>
            </a:pPr>
            <a:r>
              <a:rPr lang="en-US" altLang="zh-CN" sz="1800" dirty="0">
                <a:sym typeface="Arial" panose="020B0604020202020204" pitchFamily="34" charset="0"/>
              </a:rPr>
              <a:t> DMA</a:t>
            </a:r>
            <a:r>
              <a:rPr lang="zh-CN" altLang="en-US" sz="1800" dirty="0">
                <a:sym typeface="Arial" panose="020B0604020202020204" pitchFamily="34" charset="0"/>
              </a:rPr>
              <a:t>操作</a:t>
            </a:r>
            <a:endParaRPr lang="zh-CN" altLang="en-US" sz="1800" dirty="0"/>
          </a:p>
          <a:p>
            <a:pPr marL="0" lvl="0" indent="0" algn="l">
              <a:lnSpc>
                <a:spcPct val="150000"/>
              </a:lnSpc>
              <a:buClr>
                <a:srgbClr val="C00000"/>
              </a:buClr>
              <a:buSzTx/>
              <a:buFont typeface="Wingdings" panose="05000000000000000000" pitchFamily="2" charset="2"/>
              <a:buChar char="Ø"/>
            </a:pPr>
            <a:r>
              <a:rPr lang="en-US" altLang="zh-CN" sz="1800" dirty="0">
                <a:sym typeface="Arial" panose="020B0604020202020204" pitchFamily="34" charset="0"/>
              </a:rPr>
              <a:t> DMA</a:t>
            </a:r>
            <a:r>
              <a:rPr lang="zh-CN" altLang="en-US" sz="1800" dirty="0">
                <a:sym typeface="Arial" panose="020B0604020202020204" pitchFamily="34" charset="0"/>
              </a:rPr>
              <a:t>控制器</a:t>
            </a:r>
            <a:endParaRPr lang="zh-CN" altLang="en-US" sz="1800" dirty="0">
              <a:sym typeface="Arial" panose="020B0604020202020204" pitchFamily="34" charset="0"/>
            </a:endParaRPr>
          </a:p>
          <a:p>
            <a:pPr marL="0" lvl="0" indent="0" algn="l">
              <a:lnSpc>
                <a:spcPct val="150000"/>
              </a:lnSpc>
              <a:buClr>
                <a:srgbClr val="C00000"/>
              </a:buClr>
              <a:buSzTx/>
              <a:buFont typeface="Wingdings" panose="05000000000000000000" pitchFamily="2" charset="2"/>
              <a:buChar char="Ø"/>
            </a:pPr>
            <a:r>
              <a:rPr lang="zh-CN" altLang="en-US" sz="1800" dirty="0">
                <a:sym typeface="Arial" panose="020B0604020202020204" pitchFamily="34" charset="0"/>
              </a:rPr>
              <a:t> </a:t>
            </a:r>
            <a:r>
              <a:rPr lang="en-US" altLang="zh-CN" sz="1800" dirty="0">
                <a:sym typeface="Arial" panose="020B0604020202020204" pitchFamily="34" charset="0"/>
              </a:rPr>
              <a:t>DMA</a:t>
            </a:r>
            <a:r>
              <a:rPr lang="zh-CN" altLang="en-US" sz="1800" dirty="0">
                <a:sym typeface="Arial" panose="020B0604020202020204" pitchFamily="34" charset="0"/>
              </a:rPr>
              <a:t>应用实例</a:t>
            </a:r>
            <a:endParaRPr lang="zh-CN" altLang="en-US" sz="1800" dirty="0"/>
          </a:p>
          <a:p>
            <a:pPr marL="0" lvl="0" indent="0" algn="l">
              <a:lnSpc>
                <a:spcPct val="100000"/>
              </a:lnSpc>
              <a:buClr>
                <a:srgbClr val="C00000"/>
              </a:buClr>
              <a:buSzTx/>
              <a:buFont typeface="Wingdings" panose="05000000000000000000" pitchFamily="2" charset="2"/>
              <a:buChar char="Ø"/>
            </a:pPr>
            <a:endParaRPr lang="zh-CN" alt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pPr algn="l">
              <a:buClrTx/>
              <a:buSzTx/>
              <a:buFontTx/>
            </a:pPr>
            <a:r>
              <a:rPr lang="en-US" altLang="zh-CN">
                <a:sym typeface="+mn-ea"/>
              </a:rPr>
              <a:t>9</a:t>
            </a:r>
            <a:r>
              <a:rPr lang="zh-CN" altLang="en-US">
                <a:sym typeface="+mn-ea"/>
              </a:rPr>
              <a:t>.3.</a:t>
            </a:r>
            <a:r>
              <a:rPr lang="en-US" altLang="zh-CN">
                <a:sym typeface="+mn-ea"/>
              </a:rPr>
              <a:t>2</a:t>
            </a:r>
            <a:r>
              <a:rPr lang="zh-CN" altLang="en-US">
                <a:sym typeface="+mn-ea"/>
              </a:rPr>
              <a:t> </a:t>
            </a:r>
            <a:r>
              <a:rPr lang="zh-CN" altLang="en-US">
                <a:sym typeface="+mn-ea"/>
              </a:rPr>
              <a:t>AXI4 Central DMA 控制器</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x-none" sz="1800" dirty="0">
                <a:cs typeface="微软雅黑" panose="020B0503020204020204" charset="-122"/>
                <a:sym typeface="+mn-ea"/>
              </a:rPr>
              <a:t>CDMA API </a:t>
            </a:r>
            <a:r>
              <a:rPr lang="zh-CN" altLang="en-US" sz="1800" dirty="0">
                <a:cs typeface="微软雅黑" panose="020B0503020204020204" charset="-122"/>
                <a:sym typeface="+mn-ea"/>
              </a:rPr>
              <a:t>函数</a:t>
            </a:r>
            <a:endParaRPr kumimoji="0" lang="zh-CN" altLang="en-US" sz="1800" i="0" u="none" strike="noStrike" kern="1200" cap="none" spc="0" normalizeH="0" baseline="0" noProof="1" dirty="0">
              <a:solidFill>
                <a:schemeClr val="tx1"/>
              </a:solidFill>
              <a:cs typeface="微软雅黑" panose="020B0503020204020204" charset="-122"/>
              <a:sym typeface="+mn-ea"/>
            </a:endParaRPr>
          </a:p>
        </p:txBody>
      </p:sp>
      <p:pic>
        <p:nvPicPr>
          <p:cNvPr id="53253" name="图片 2"/>
          <p:cNvPicPr>
            <a:picLocks noChangeAspect="1"/>
          </p:cNvPicPr>
          <p:nvPr>
            <p:custDataLst>
              <p:tags r:id="rId1"/>
            </p:custDataLst>
          </p:nvPr>
        </p:nvPicPr>
        <p:blipFill>
          <a:blip r:embed="rId2"/>
          <a:stretch>
            <a:fillRect/>
          </a:stretch>
        </p:blipFill>
        <p:spPr>
          <a:xfrm>
            <a:off x="1496378" y="1347788"/>
            <a:ext cx="6151562" cy="3570287"/>
          </a:xfrm>
          <a:prstGeom prst="rect">
            <a:avLst/>
          </a:prstGeom>
          <a:solidFill>
            <a:schemeClr val="bg1"/>
          </a:solid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pPr algn="l">
              <a:buClrTx/>
              <a:buSzTx/>
              <a:buFontTx/>
            </a:pPr>
            <a:r>
              <a:rPr lang="en-US" altLang="zh-CN">
                <a:sym typeface="+mn-ea"/>
              </a:rPr>
              <a:t>9</a:t>
            </a:r>
            <a:r>
              <a:rPr lang="zh-CN" altLang="en-US">
                <a:sym typeface="+mn-ea"/>
              </a:rPr>
              <a:t>.3.</a:t>
            </a:r>
            <a:r>
              <a:rPr lang="en-US" altLang="zh-CN">
                <a:sym typeface="+mn-ea"/>
              </a:rPr>
              <a:t>2</a:t>
            </a:r>
            <a:r>
              <a:rPr lang="zh-CN" altLang="en-US">
                <a:sym typeface="+mn-ea"/>
              </a:rPr>
              <a:t> </a:t>
            </a:r>
            <a:r>
              <a:rPr lang="zh-CN" altLang="en-US">
                <a:sym typeface="+mn-ea"/>
              </a:rPr>
              <a:t>AXI4 Central DMA 控制器</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x-none" sz="1800" dirty="0">
                <a:cs typeface="微软雅黑" panose="020B0503020204020204" charset="-122"/>
                <a:sym typeface="+mn-ea"/>
              </a:rPr>
              <a:t>CDMA</a:t>
            </a:r>
            <a:r>
              <a:rPr lang="zh-CN" altLang="x-none" sz="1800" dirty="0">
                <a:cs typeface="微软雅黑" panose="020B0503020204020204" charset="-122"/>
                <a:sym typeface="+mn-ea"/>
              </a:rPr>
              <a:t>中断处理函数</a:t>
            </a:r>
            <a:endParaRPr kumimoji="0" lang="zh-CN" altLang="en-US" sz="1800" i="0" u="none" strike="noStrike" kern="1200" cap="none" spc="0" normalizeH="0" baseline="0" noProof="1" dirty="0">
              <a:solidFill>
                <a:schemeClr val="tx1"/>
              </a:solidFill>
              <a:cs typeface="微软雅黑" panose="020B0503020204020204" charset="-122"/>
              <a:sym typeface="+mn-ea"/>
            </a:endParaRPr>
          </a:p>
        </p:txBody>
      </p:sp>
      <p:pic>
        <p:nvPicPr>
          <p:cNvPr id="54277" name="图片 2"/>
          <p:cNvPicPr>
            <a:picLocks noChangeAspect="1"/>
          </p:cNvPicPr>
          <p:nvPr>
            <p:custDataLst>
              <p:tags r:id="rId1"/>
            </p:custDataLst>
          </p:nvPr>
        </p:nvPicPr>
        <p:blipFill>
          <a:blip r:embed="rId2"/>
          <a:stretch>
            <a:fillRect/>
          </a:stretch>
        </p:blipFill>
        <p:spPr>
          <a:xfrm>
            <a:off x="1691640" y="1419543"/>
            <a:ext cx="5784850" cy="3187700"/>
          </a:xfrm>
          <a:prstGeom prst="rect">
            <a:avLst/>
          </a:prstGeom>
          <a:solidFill>
            <a:schemeClr val="bg1"/>
          </a:solid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pPr algn="l">
              <a:buClrTx/>
              <a:buSzTx/>
              <a:buFontTx/>
            </a:pPr>
            <a:r>
              <a:rPr lang="en-US" altLang="zh-CN">
                <a:sym typeface="+mn-ea"/>
              </a:rPr>
              <a:t>9</a:t>
            </a:r>
            <a:r>
              <a:rPr lang="zh-CN" altLang="en-US">
                <a:sym typeface="+mn-ea"/>
              </a:rPr>
              <a:t>.3.</a:t>
            </a:r>
            <a:r>
              <a:rPr lang="en-US" altLang="zh-CN">
                <a:sym typeface="+mn-ea"/>
              </a:rPr>
              <a:t>2</a:t>
            </a:r>
            <a:r>
              <a:rPr lang="zh-CN" altLang="en-US">
                <a:sym typeface="+mn-ea"/>
              </a:rPr>
              <a:t> </a:t>
            </a:r>
            <a:r>
              <a:rPr lang="zh-CN" altLang="en-US">
                <a:sym typeface="+mn-ea"/>
              </a:rPr>
              <a:t>AXI4 Central DMA 控制器</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x-none" sz="1800" dirty="0">
                <a:cs typeface="微软雅黑" panose="020B0503020204020204" charset="-122"/>
                <a:sym typeface="+mn-ea"/>
              </a:rPr>
              <a:t>CDMA</a:t>
            </a:r>
            <a:r>
              <a:rPr lang="zh-CN" altLang="en-US" sz="1800" dirty="0">
                <a:cs typeface="微软雅黑" panose="020B0503020204020204" charset="-122"/>
                <a:sym typeface="+mn-ea"/>
              </a:rPr>
              <a:t>中断处理函数注册</a:t>
            </a:r>
            <a:endParaRPr kumimoji="0" lang="zh-CN" altLang="en-US" sz="1800" i="0" u="none" strike="noStrike" kern="1200" cap="none" spc="0" normalizeH="0" baseline="0" noProof="1" dirty="0">
              <a:solidFill>
                <a:schemeClr val="tx1"/>
              </a:solidFill>
              <a:cs typeface="微软雅黑" panose="020B0503020204020204" charset="-122"/>
              <a:sym typeface="+mn-ea"/>
            </a:endParaRPr>
          </a:p>
        </p:txBody>
      </p:sp>
      <p:pic>
        <p:nvPicPr>
          <p:cNvPr id="55301" name="图片 2"/>
          <p:cNvPicPr>
            <a:picLocks noChangeAspect="1"/>
          </p:cNvPicPr>
          <p:nvPr>
            <p:custDataLst>
              <p:tags r:id="rId1"/>
            </p:custDataLst>
          </p:nvPr>
        </p:nvPicPr>
        <p:blipFill>
          <a:blip r:embed="rId2"/>
          <a:stretch>
            <a:fillRect/>
          </a:stretch>
        </p:blipFill>
        <p:spPr>
          <a:xfrm>
            <a:off x="1748473" y="1419860"/>
            <a:ext cx="5646737" cy="3105150"/>
          </a:xfrm>
          <a:prstGeom prst="rect">
            <a:avLst/>
          </a:prstGeom>
          <a:solidFill>
            <a:schemeClr val="bg1"/>
          </a:solid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a:sym typeface="+mn-ea"/>
              </a:rPr>
              <a:t>9</a:t>
            </a:r>
            <a:r>
              <a:rPr lang="zh-CN" altLang="en-US">
                <a:sym typeface="+mn-ea"/>
              </a:rPr>
              <a:t>.3.</a:t>
            </a:r>
            <a:r>
              <a:rPr lang="en-US" altLang="zh-CN">
                <a:sym typeface="+mn-ea"/>
              </a:rPr>
              <a:t>2</a:t>
            </a:r>
            <a:r>
              <a:rPr lang="zh-CN" altLang="en-US">
                <a:sym typeface="+mn-ea"/>
              </a:rPr>
              <a:t> AXI4 Central DMA 控制器</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x-none" sz="1800" dirty="0">
                <a:cs typeface="微软雅黑" panose="020B0503020204020204" charset="-122"/>
                <a:sym typeface="+mn-ea"/>
              </a:rPr>
              <a:t>CDMA</a:t>
            </a:r>
            <a:r>
              <a:rPr lang="zh-CN" altLang="en-US" sz="1800" dirty="0">
                <a:cs typeface="微软雅黑" panose="020B0503020204020204" charset="-122"/>
                <a:sym typeface="+mn-ea"/>
              </a:rPr>
              <a:t>控制主函数</a:t>
            </a:r>
            <a:endParaRPr kumimoji="0" lang="zh-CN" altLang="en-US" sz="1800" i="0" u="none" strike="noStrike" kern="1200" cap="none" spc="0" normalizeH="0" baseline="0" noProof="1" dirty="0">
              <a:solidFill>
                <a:schemeClr val="tx1"/>
              </a:solidFill>
              <a:cs typeface="微软雅黑" panose="020B0503020204020204" charset="-122"/>
              <a:sym typeface="+mn-ea"/>
            </a:endParaRPr>
          </a:p>
        </p:txBody>
      </p:sp>
      <p:pic>
        <p:nvPicPr>
          <p:cNvPr id="56325" name="图片 2"/>
          <p:cNvPicPr>
            <a:picLocks noChangeAspect="1"/>
          </p:cNvPicPr>
          <p:nvPr>
            <p:custDataLst>
              <p:tags r:id="rId1"/>
            </p:custDataLst>
          </p:nvPr>
        </p:nvPicPr>
        <p:blipFill>
          <a:blip r:embed="rId2"/>
          <a:stretch>
            <a:fillRect/>
          </a:stretch>
        </p:blipFill>
        <p:spPr>
          <a:xfrm>
            <a:off x="2700020" y="915670"/>
            <a:ext cx="6364605" cy="389699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9.4 DMA应用实例</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cs typeface="微软雅黑" panose="020B0503020204020204" charset="-122"/>
                <a:sym typeface="+mn-ea"/>
              </a:rPr>
              <a:t>将通过一个实例来展示如何在</a:t>
            </a:r>
            <a:r>
              <a:rPr lang="en-US" altLang="zh-CN" sz="1800" dirty="0">
                <a:cs typeface="微软雅黑" panose="020B0503020204020204" charset="-122"/>
                <a:sym typeface="+mn-ea"/>
              </a:rPr>
              <a:t>RVfpga_SoC</a:t>
            </a:r>
            <a:r>
              <a:rPr lang="zh-CN" altLang="en-US" sz="1800" dirty="0">
                <a:cs typeface="微软雅黑" panose="020B0503020204020204" charset="-122"/>
                <a:sym typeface="+mn-ea"/>
              </a:rPr>
              <a:t>上进行图像处理，该实例将采用二种途径来实现：</a:t>
            </a:r>
            <a:endParaRPr kumimoji="0" lang="zh-CN" altLang="en-US" sz="1800" b="0" i="0" u="none" strike="noStrike" kern="1200" cap="none" spc="0" normalizeH="0" baseline="0" noProof="1" dirty="0">
              <a:solidFill>
                <a:schemeClr val="tx1"/>
              </a:solidFill>
              <a:cs typeface="微软雅黑" panose="020B0503020204020204" charset="-122"/>
              <a:sym typeface="+mn-ea"/>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软件方式：</a:t>
            </a:r>
            <a:r>
              <a:rPr lang="zh-CN" altLang="en-US" sz="1600" dirty="0">
                <a:solidFill>
                  <a:schemeClr val="tx1"/>
                </a:solidFill>
                <a:cs typeface="微软雅黑" panose="020B0503020204020204" charset="-122"/>
                <a:sym typeface="+mn-ea"/>
              </a:rPr>
              <a:t>将</a:t>
            </a:r>
            <a:r>
              <a:rPr lang="en-US" altLang="zh-CN" sz="1600" dirty="0">
                <a:solidFill>
                  <a:schemeClr val="tx1"/>
                </a:solidFill>
                <a:cs typeface="微软雅黑" panose="020B0503020204020204" charset="-122"/>
                <a:sym typeface="+mn-ea"/>
              </a:rPr>
              <a:t>RGB</a:t>
            </a:r>
            <a:r>
              <a:rPr lang="zh-CN" altLang="en-US" sz="1600" dirty="0">
                <a:solidFill>
                  <a:schemeClr val="tx1"/>
                </a:solidFill>
                <a:cs typeface="微软雅黑" panose="020B0503020204020204" charset="-122"/>
                <a:sym typeface="+mn-ea"/>
              </a:rPr>
              <a:t>彩色图像生成为灰度图像</a:t>
            </a:r>
            <a:endParaRPr kumimoji="0" lang="zh-CN" altLang="en-US" sz="1600" b="0" i="0" u="none" strike="noStrike" kern="1200" cap="none" spc="0" normalizeH="0" baseline="0" noProof="1" dirty="0">
              <a:solidFill>
                <a:schemeClr val="tx1"/>
              </a:solidFill>
              <a:cs typeface="微软雅黑" panose="020B0503020204020204" charset="-122"/>
              <a:sym typeface="+mn-ea"/>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硬件方式：</a:t>
            </a:r>
            <a:r>
              <a:rPr lang="zh-CN" altLang="en-US" sz="1600" dirty="0">
                <a:solidFill>
                  <a:schemeClr val="tx1"/>
                </a:solidFill>
                <a:cs typeface="微软雅黑" panose="020B0503020204020204" charset="-122"/>
                <a:sym typeface="+mn-ea"/>
              </a:rPr>
              <a:t>通过硬件模块对</a:t>
            </a:r>
            <a:r>
              <a:rPr lang="en-US" altLang="zh-CN" sz="1600" dirty="0">
                <a:solidFill>
                  <a:schemeClr val="tx1"/>
                </a:solidFill>
                <a:cs typeface="微软雅黑" panose="020B0503020204020204" charset="-122"/>
                <a:sym typeface="+mn-ea"/>
              </a:rPr>
              <a:t>RGB</a:t>
            </a:r>
            <a:r>
              <a:rPr lang="zh-CN" altLang="en-US" sz="1600" dirty="0">
                <a:solidFill>
                  <a:schemeClr val="tx1"/>
                </a:solidFill>
                <a:cs typeface="微软雅黑" panose="020B0503020204020204" charset="-122"/>
                <a:sym typeface="+mn-ea"/>
              </a:rPr>
              <a:t>图像进行边缘检查，由于要将</a:t>
            </a:r>
            <a:r>
              <a:rPr lang="en-US" altLang="zh-CN" sz="1600" dirty="0">
                <a:solidFill>
                  <a:schemeClr val="tx1"/>
                </a:solidFill>
                <a:cs typeface="微软雅黑" panose="020B0503020204020204" charset="-122"/>
                <a:sym typeface="+mn-ea"/>
              </a:rPr>
              <a:t>RGB</a:t>
            </a:r>
            <a:r>
              <a:rPr lang="zh-CN" altLang="en-US" sz="1600" dirty="0">
                <a:solidFill>
                  <a:schemeClr val="tx1"/>
                </a:solidFill>
                <a:cs typeface="微软雅黑" panose="020B0503020204020204" charset="-122"/>
                <a:sym typeface="+mn-ea"/>
              </a:rPr>
              <a:t>图像传送到硬件模块上进行处理，处理结果还需要传回程序（内存），因此还将涉及</a:t>
            </a:r>
            <a:r>
              <a:rPr lang="en-US" altLang="zh-CN" sz="1600" dirty="0">
                <a:solidFill>
                  <a:schemeClr val="tx1"/>
                </a:solidFill>
                <a:cs typeface="微软雅黑" panose="020B0503020204020204" charset="-122"/>
                <a:sym typeface="+mn-ea"/>
              </a:rPr>
              <a:t>DMA</a:t>
            </a:r>
            <a:r>
              <a:rPr lang="zh-CN" altLang="en-US" sz="1600" dirty="0">
                <a:solidFill>
                  <a:schemeClr val="tx1"/>
                </a:solidFill>
                <a:cs typeface="微软雅黑" panose="020B0503020204020204" charset="-122"/>
                <a:sym typeface="+mn-ea"/>
              </a:rPr>
              <a:t>技术</a:t>
            </a:r>
            <a:r>
              <a:rPr kumimoji="0" lang="zh-CN" altLang="en-US" sz="1600" b="0" i="0" u="none" strike="noStrike" kern="1200" cap="none" spc="0" normalizeH="0" baseline="0" noProof="1" dirty="0">
                <a:solidFill>
                  <a:schemeClr val="tx1"/>
                </a:solidFill>
                <a:cs typeface="微软雅黑" panose="020B0503020204020204" charset="-122"/>
                <a:sym typeface="+mn-ea"/>
              </a:rPr>
              <a:t>。</a:t>
            </a:r>
            <a:endParaRPr kumimoji="0" lang="zh-CN" altLang="en-US" sz="1600" b="0" i="0" u="none" strike="noStrike" kern="1200" cap="none" spc="0" normalizeH="0" baseline="0" noProof="1" dirty="0">
              <a:solidFill>
                <a:schemeClr val="tx1"/>
              </a:solidFill>
              <a:cs typeface="微软雅黑" panose="020B0503020204020204"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9.4.1 用软件进行图像处理</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fontAlgn="base">
              <a:lnSpc>
                <a:spcPct val="150000"/>
              </a:lnSpc>
              <a:spcBef>
                <a:spcPct val="20000"/>
              </a:spcBef>
              <a:buClr>
                <a:srgbClr val="000000"/>
              </a:buClr>
              <a:buFont typeface="Wingdings" panose="05000000000000000000" charset="0"/>
              <a:buChar char="Ø"/>
            </a:pPr>
            <a:r>
              <a:rPr lang="zh-CN" altLang="en-US" sz="1800" dirty="0">
                <a:cs typeface="微软雅黑" panose="020B0503020204020204" charset="-122"/>
                <a:sym typeface="+mn-ea"/>
              </a:rPr>
              <a:t>程序包含以下源文件：</a:t>
            </a:r>
            <a:endParaRPr lang="zh-CN" altLang="en-US" sz="1800" strike="noStrike" noProof="1" dirty="0">
              <a:cs typeface="微软雅黑" panose="020B0503020204020204" charset="-122"/>
            </a:endParaRPr>
          </a:p>
          <a:p>
            <a:pPr marL="800100" lvl="1" indent="-342900" fontAlgn="base">
              <a:lnSpc>
                <a:spcPct val="150000"/>
              </a:lnSpc>
              <a:spcBef>
                <a:spcPct val="20000"/>
              </a:spcBef>
              <a:buClr>
                <a:srgbClr val="000000"/>
              </a:buClr>
              <a:buFont typeface="Arial" panose="020B0604020202020204" pitchFamily="34" charset="0"/>
              <a:buChar char="•"/>
            </a:pPr>
            <a:r>
              <a:rPr lang="zh-CN" altLang="en-US" sz="1600" b="1" dirty="0">
                <a:solidFill>
                  <a:schemeClr val="tx1"/>
                </a:solidFill>
                <a:cs typeface="微软雅黑" panose="020B0503020204020204" charset="-122"/>
                <a:sym typeface="+mn-ea"/>
              </a:rPr>
              <a:t>main.c：</a:t>
            </a:r>
            <a:r>
              <a:rPr lang="zh-CN" altLang="en-US" sz="1600" dirty="0">
                <a:solidFill>
                  <a:schemeClr val="tx1"/>
                </a:solidFill>
                <a:cs typeface="微软雅黑" panose="020B0503020204020204" charset="-122"/>
                <a:sym typeface="+mn-ea"/>
              </a:rPr>
              <a:t>包含用于执行图像转换的函数和变量声明</a:t>
            </a:r>
            <a:endParaRPr lang="zh-CN" altLang="en-US" sz="1600" strike="noStrike" noProof="1" dirty="0">
              <a:solidFill>
                <a:schemeClr val="tx1"/>
              </a:solidFill>
              <a:cs typeface="微软雅黑" panose="020B0503020204020204" charset="-122"/>
              <a:sym typeface="+mn-ea"/>
            </a:endParaRPr>
          </a:p>
          <a:p>
            <a:pPr marL="800100" lvl="1" indent="-342900" fontAlgn="base">
              <a:lnSpc>
                <a:spcPct val="150000"/>
              </a:lnSpc>
              <a:spcBef>
                <a:spcPct val="20000"/>
              </a:spcBef>
              <a:buClr>
                <a:srgbClr val="000000"/>
              </a:buClr>
              <a:buFont typeface="Arial" panose="020B0604020202020204" pitchFamily="34" charset="0"/>
              <a:buChar char="•"/>
            </a:pPr>
            <a:r>
              <a:rPr lang="zh-CN" altLang="en-US" sz="1600" b="1" dirty="0">
                <a:solidFill>
                  <a:schemeClr val="tx1"/>
                </a:solidFill>
                <a:cs typeface="微软雅黑" panose="020B0503020204020204" charset="-122"/>
                <a:sym typeface="+mn-ea"/>
              </a:rPr>
              <a:t>VanGogh_128.c：</a:t>
            </a:r>
            <a:r>
              <a:rPr lang="zh-CN" altLang="en-US" sz="1600" dirty="0">
                <a:solidFill>
                  <a:schemeClr val="tx1"/>
                </a:solidFill>
                <a:cs typeface="微软雅黑" panose="020B0503020204020204" charset="-122"/>
                <a:sym typeface="+mn-ea"/>
              </a:rPr>
              <a:t>输入图像</a:t>
            </a:r>
            <a:endParaRPr lang="zh-CN" altLang="en-US" sz="1600" strike="noStrike" noProof="1" dirty="0">
              <a:solidFill>
                <a:schemeClr val="tx1"/>
              </a:solidFill>
              <a:cs typeface="微软雅黑" panose="020B0503020204020204" charset="-122"/>
              <a:sym typeface="+mn-ea"/>
            </a:endParaRPr>
          </a:p>
          <a:p>
            <a:pPr marL="800100" lvl="1" indent="-342900" fontAlgn="base">
              <a:lnSpc>
                <a:spcPct val="150000"/>
              </a:lnSpc>
              <a:spcBef>
                <a:spcPct val="20000"/>
              </a:spcBef>
              <a:buClr>
                <a:srgbClr val="000000"/>
              </a:buClr>
              <a:buFont typeface="Arial" panose="020B0604020202020204" pitchFamily="34" charset="0"/>
              <a:buChar char="•"/>
            </a:pPr>
            <a:r>
              <a:rPr lang="zh-CN" altLang="en-US" sz="1600" b="1" dirty="0">
                <a:solidFill>
                  <a:schemeClr val="tx1"/>
                </a:solidFill>
                <a:cs typeface="微软雅黑" panose="020B0503020204020204" charset="-122"/>
                <a:sym typeface="+mn-ea"/>
              </a:rPr>
              <a:t>assemblySubroutines.S：</a:t>
            </a:r>
            <a:r>
              <a:rPr lang="zh-CN" altLang="en-US" sz="1600" dirty="0">
                <a:solidFill>
                  <a:schemeClr val="tx1"/>
                </a:solidFill>
                <a:cs typeface="微软雅黑" panose="020B0503020204020204" charset="-122"/>
                <a:sym typeface="+mn-ea"/>
              </a:rPr>
              <a:t>用于将rgb图像转换为灰度图像</a:t>
            </a:r>
            <a:r>
              <a:rPr kumimoji="0" lang="zh-CN" altLang="en-US" sz="1600" b="0" i="0" u="none" strike="noStrike" kern="1200" cap="none" spc="0" normalizeH="0" baseline="0" noProof="1" dirty="0">
                <a:solidFill>
                  <a:schemeClr val="tx1"/>
                </a:solidFill>
                <a:cs typeface="微软雅黑" panose="020B0503020204020204" charset="-122"/>
                <a:sym typeface="+mn-ea"/>
              </a:rPr>
              <a:t>。</a:t>
            </a:r>
            <a:endParaRPr kumimoji="0" lang="zh-CN" altLang="en-US" sz="1600" b="0" i="0" u="none" strike="noStrike" kern="1200" cap="none" spc="0" normalizeH="0" baseline="0" noProof="1" dirty="0">
              <a:solidFill>
                <a:schemeClr val="tx1"/>
              </a:solidFill>
              <a:cs typeface="微软雅黑" panose="020B0503020204020204" charset="-122"/>
              <a:sym typeface="+mn-ea"/>
            </a:endParaRPr>
          </a:p>
        </p:txBody>
      </p:sp>
      <p:pic>
        <p:nvPicPr>
          <p:cNvPr id="58373" name="图片 2"/>
          <p:cNvPicPr>
            <a:picLocks noChangeAspect="1"/>
          </p:cNvPicPr>
          <p:nvPr>
            <p:custDataLst>
              <p:tags r:id="rId1"/>
            </p:custDataLst>
          </p:nvPr>
        </p:nvPicPr>
        <p:blipFill>
          <a:blip r:embed="rId2"/>
          <a:stretch>
            <a:fillRect/>
          </a:stretch>
        </p:blipFill>
        <p:spPr>
          <a:xfrm>
            <a:off x="827405" y="2555875"/>
            <a:ext cx="3362325" cy="2190750"/>
          </a:xfrm>
          <a:prstGeom prst="rect">
            <a:avLst/>
          </a:prstGeom>
          <a:noFill/>
          <a:ln w="9525">
            <a:noFill/>
          </a:ln>
        </p:spPr>
      </p:pic>
      <p:pic>
        <p:nvPicPr>
          <p:cNvPr id="58374" name="图片 3"/>
          <p:cNvPicPr>
            <a:picLocks noChangeAspect="1"/>
          </p:cNvPicPr>
          <p:nvPr>
            <p:custDataLst>
              <p:tags r:id="rId3"/>
            </p:custDataLst>
          </p:nvPr>
        </p:nvPicPr>
        <p:blipFill>
          <a:blip r:embed="rId4"/>
          <a:stretch>
            <a:fillRect/>
          </a:stretch>
        </p:blipFill>
        <p:spPr>
          <a:xfrm>
            <a:off x="4616450" y="2555875"/>
            <a:ext cx="3752850" cy="2201863"/>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9.4.2 硬件模块图像处理</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lnSpcReduction="20000"/>
          </a:bodyPr>
          <a:p>
            <a:pPr fontAlgn="base">
              <a:lnSpc>
                <a:spcPct val="150000"/>
              </a:lnSpc>
              <a:spcBef>
                <a:spcPct val="20000"/>
              </a:spcBef>
              <a:buClr>
                <a:srgbClr val="000000"/>
              </a:buClr>
              <a:buFont typeface="Wingdings" panose="05000000000000000000" charset="0"/>
              <a:buChar char="Ø"/>
            </a:pPr>
            <a:r>
              <a:rPr lang="zh-CN" altLang="en-US" sz="1800" dirty="0">
                <a:solidFill>
                  <a:schemeClr val="tx1"/>
                </a:solidFill>
                <a:cs typeface="微软雅黑" panose="020B0503020204020204" charset="-122"/>
                <a:sym typeface="+mn-ea"/>
              </a:rPr>
              <a:t>Canny是一种非常流行的边缘检测算法，是John Canny在1986年提出的。</a:t>
            </a:r>
            <a:endParaRPr lang="zh-CN" altLang="en-US" sz="1800" strike="noStrike" noProof="1" dirty="0">
              <a:solidFill>
                <a:schemeClr val="tx1"/>
              </a:solidFill>
              <a:cs typeface="微软雅黑" panose="020B0503020204020204" charset="-122"/>
            </a:endParaRPr>
          </a:p>
          <a:p>
            <a:pPr fontAlgn="base">
              <a:lnSpc>
                <a:spcPct val="150000"/>
              </a:lnSpc>
              <a:spcBef>
                <a:spcPct val="20000"/>
              </a:spcBef>
              <a:buClr>
                <a:srgbClr val="000000"/>
              </a:buClr>
              <a:buFont typeface="Wingdings" panose="05000000000000000000" charset="0"/>
              <a:buChar char="Ø"/>
            </a:pPr>
            <a:r>
              <a:rPr lang="zh-CN" altLang="en-US" sz="1800" dirty="0">
                <a:solidFill>
                  <a:schemeClr val="tx1"/>
                </a:solidFill>
                <a:cs typeface="微软雅黑" panose="020B0503020204020204" charset="-122"/>
                <a:sym typeface="+mn-ea"/>
              </a:rPr>
              <a:t>它由三个主要目标形成：</a:t>
            </a:r>
            <a:endParaRPr lang="zh-CN" altLang="en-US" sz="1800" strike="noStrike" noProof="1" dirty="0">
              <a:solidFill>
                <a:schemeClr val="tx1"/>
              </a:solidFill>
              <a:cs typeface="微软雅黑" panose="020B0503020204020204" charset="-122"/>
            </a:endParaRPr>
          </a:p>
          <a:p>
            <a:pPr marL="800100" lvl="1" indent="-342900" fontAlgn="base">
              <a:lnSpc>
                <a:spcPct val="150000"/>
              </a:lnSpc>
              <a:spcBef>
                <a:spcPct val="20000"/>
              </a:spcBef>
              <a:buClr>
                <a:srgbClr val="000000"/>
              </a:buClr>
              <a:buFont typeface="Arial" panose="020B0604020202020204" pitchFamily="34" charset="0"/>
              <a:buChar char="•"/>
            </a:pPr>
            <a:r>
              <a:rPr lang="zh-CN" altLang="en-US" sz="1600" dirty="0">
                <a:solidFill>
                  <a:schemeClr val="tx1"/>
                </a:solidFill>
                <a:cs typeface="微软雅黑" panose="020B0503020204020204" charset="-122"/>
                <a:sym typeface="+mn-ea"/>
              </a:rPr>
              <a:t>无附加响应的最优检测</a:t>
            </a:r>
            <a:endParaRPr lang="zh-CN" altLang="en-US" sz="1600" strike="noStrike" noProof="1" dirty="0">
              <a:solidFill>
                <a:schemeClr val="tx1"/>
              </a:solidFill>
              <a:cs typeface="微软雅黑" panose="020B0503020204020204" charset="-122"/>
            </a:endParaRPr>
          </a:p>
          <a:p>
            <a:pPr marL="800100" lvl="1" indent="-342900" fontAlgn="base">
              <a:lnSpc>
                <a:spcPct val="150000"/>
              </a:lnSpc>
              <a:spcBef>
                <a:spcPct val="20000"/>
              </a:spcBef>
              <a:buClr>
                <a:srgbClr val="000000"/>
              </a:buClr>
              <a:buFont typeface="Arial" panose="020B0604020202020204" pitchFamily="34" charset="0"/>
              <a:buChar char="•"/>
            </a:pPr>
            <a:r>
              <a:rPr lang="zh-CN" altLang="en-US" sz="1600" dirty="0">
                <a:solidFill>
                  <a:schemeClr val="tx1"/>
                </a:solidFill>
                <a:cs typeface="微软雅黑" panose="020B0503020204020204" charset="-122"/>
                <a:sym typeface="+mn-ea"/>
              </a:rPr>
              <a:t>检测边缘位置和实际边缘位置之间距离最小的正确定位</a:t>
            </a:r>
            <a:endParaRPr lang="zh-CN" altLang="en-US" sz="1600" strike="noStrike" noProof="1" dirty="0">
              <a:solidFill>
                <a:schemeClr val="tx1"/>
              </a:solidFill>
              <a:cs typeface="微软雅黑" panose="020B0503020204020204" charset="-122"/>
            </a:endParaRPr>
          </a:p>
          <a:p>
            <a:pPr marL="800100" lvl="1" indent="-342900" fontAlgn="base">
              <a:lnSpc>
                <a:spcPct val="150000"/>
              </a:lnSpc>
              <a:spcBef>
                <a:spcPct val="20000"/>
              </a:spcBef>
              <a:buClr>
                <a:srgbClr val="000000"/>
              </a:buClr>
              <a:buFont typeface="Arial" panose="020B0604020202020204" pitchFamily="34" charset="0"/>
              <a:buChar char="•"/>
            </a:pPr>
            <a:r>
              <a:rPr lang="zh-CN" altLang="en-US" sz="1600" dirty="0">
                <a:solidFill>
                  <a:schemeClr val="tx1"/>
                </a:solidFill>
                <a:cs typeface="微软雅黑" panose="020B0503020204020204" charset="-122"/>
                <a:sym typeface="+mn-ea"/>
              </a:rPr>
              <a:t>减少单边缘的多重响应而得到单响应</a:t>
            </a:r>
            <a:endParaRPr lang="zh-CN" altLang="en-US" sz="1600" dirty="0">
              <a:solidFill>
                <a:schemeClr val="tx1"/>
              </a:solidFill>
              <a:cs typeface="微软雅黑" panose="020B0503020204020204" charset="-122"/>
              <a:sym typeface="+mn-ea"/>
            </a:endParaRPr>
          </a:p>
          <a:p>
            <a:pPr algn="l" fontAlgn="base">
              <a:lnSpc>
                <a:spcPct val="150000"/>
              </a:lnSpc>
              <a:spcBef>
                <a:spcPct val="20000"/>
              </a:spcBef>
              <a:buSzTx/>
              <a:buFont typeface="Wingdings" panose="05000000000000000000" charset="0"/>
              <a:buChar char="Ø"/>
            </a:pPr>
            <a:r>
              <a:rPr lang="zh-CN" altLang="en-US" sz="1800" dirty="0">
                <a:cs typeface="微软雅黑" panose="020B0503020204020204" charset="-122"/>
                <a:sym typeface="+mn-ea"/>
              </a:rPr>
              <a:t>Canny是一个多阶段的算法，一般处理的步骤可以粗略的分为以下四个步骤：</a:t>
            </a:r>
            <a:endParaRPr lang="zh-CN" altLang="en-US" sz="1800" strike="noStrike" noProof="1" dirty="0">
              <a:cs typeface="微软雅黑" panose="020B0503020204020204" charset="-122"/>
            </a:endParaRPr>
          </a:p>
          <a:p>
            <a:pPr marL="800100" lvl="1" indent="-342900" algn="l" fontAlgn="base">
              <a:lnSpc>
                <a:spcPct val="150000"/>
              </a:lnSpc>
              <a:spcBef>
                <a:spcPct val="20000"/>
              </a:spcBef>
              <a:buSzTx/>
              <a:buFont typeface="Arial" panose="020B0604020202020204" pitchFamily="34" charset="0"/>
              <a:buChar char="•"/>
            </a:pPr>
            <a:r>
              <a:rPr lang="zh-CN" altLang="en-US" sz="1600" dirty="0">
                <a:solidFill>
                  <a:schemeClr val="tx1"/>
                </a:solidFill>
                <a:cs typeface="微软雅黑" panose="020B0503020204020204" charset="-122"/>
                <a:sym typeface="+mn-ea"/>
              </a:rPr>
              <a:t>用高斯滤波器平滑图像</a:t>
            </a:r>
            <a:endParaRPr lang="zh-CN" altLang="en-US" sz="1600" strike="noStrike" noProof="1" dirty="0">
              <a:solidFill>
                <a:schemeClr val="tx1"/>
              </a:solidFill>
              <a:cs typeface="微软雅黑" panose="020B0503020204020204" charset="-122"/>
            </a:endParaRPr>
          </a:p>
          <a:p>
            <a:pPr marL="800100" lvl="1" indent="-342900" algn="l" fontAlgn="base">
              <a:lnSpc>
                <a:spcPct val="150000"/>
              </a:lnSpc>
              <a:spcBef>
                <a:spcPct val="20000"/>
              </a:spcBef>
              <a:buSzTx/>
              <a:buFont typeface="Arial" panose="020B0604020202020204" pitchFamily="34" charset="0"/>
              <a:buChar char="•"/>
            </a:pPr>
            <a:r>
              <a:rPr lang="zh-CN" altLang="en-US" sz="1600" dirty="0">
                <a:solidFill>
                  <a:schemeClr val="tx1"/>
                </a:solidFill>
                <a:cs typeface="微软雅黑" panose="020B0503020204020204" charset="-122"/>
                <a:sym typeface="+mn-ea"/>
              </a:rPr>
              <a:t>用一阶偏导有限差分计算梯度幅值和方向（Sobel算子）</a:t>
            </a:r>
            <a:endParaRPr lang="zh-CN" altLang="en-US" sz="1600" strike="noStrike" noProof="1" dirty="0">
              <a:solidFill>
                <a:schemeClr val="tx1"/>
              </a:solidFill>
              <a:cs typeface="微软雅黑" panose="020B0503020204020204" charset="-122"/>
            </a:endParaRPr>
          </a:p>
          <a:p>
            <a:pPr marL="800100" lvl="1" indent="-342900" algn="l" fontAlgn="base">
              <a:lnSpc>
                <a:spcPct val="150000"/>
              </a:lnSpc>
              <a:spcBef>
                <a:spcPct val="20000"/>
              </a:spcBef>
              <a:buSzTx/>
              <a:buFont typeface="Arial" panose="020B0604020202020204" pitchFamily="34" charset="0"/>
              <a:buChar char="•"/>
            </a:pPr>
            <a:r>
              <a:rPr lang="zh-CN" altLang="en-US" sz="1600" dirty="0">
                <a:solidFill>
                  <a:schemeClr val="tx1"/>
                </a:solidFill>
                <a:cs typeface="微软雅黑" panose="020B0503020204020204" charset="-122"/>
                <a:sym typeface="+mn-ea"/>
              </a:rPr>
              <a:t>对梯度幅值应用非极大值抑制（非极大值抑制实质上是找到边缘强度数据中的最高点）</a:t>
            </a:r>
            <a:endParaRPr lang="zh-CN" altLang="en-US" sz="1600" strike="noStrike" noProof="1" dirty="0">
              <a:solidFill>
                <a:schemeClr val="tx1"/>
              </a:solidFill>
              <a:cs typeface="微软雅黑" panose="020B0503020204020204" charset="-122"/>
            </a:endParaRPr>
          </a:p>
          <a:p>
            <a:pPr marL="800100" lvl="1" indent="-342900" algn="l" fontAlgn="base">
              <a:lnSpc>
                <a:spcPct val="150000"/>
              </a:lnSpc>
              <a:spcBef>
                <a:spcPct val="20000"/>
              </a:spcBef>
              <a:buSzTx/>
              <a:buFont typeface="Arial" panose="020B0604020202020204" pitchFamily="34" charset="0"/>
              <a:buChar char="•"/>
            </a:pPr>
            <a:r>
              <a:rPr lang="zh-CN" altLang="en-US" sz="1600" dirty="0">
                <a:solidFill>
                  <a:schemeClr val="tx1"/>
                </a:solidFill>
                <a:cs typeface="微软雅黑" panose="020B0503020204020204" charset="-122"/>
                <a:sym typeface="+mn-ea"/>
              </a:rPr>
              <a:t>用双阈值算法检测和连接边缘（阈值处理需要两个阈值，即上限阈值和下限阈值 ）</a:t>
            </a:r>
            <a:endParaRPr kumimoji="0" lang="zh-CN" altLang="en-US" sz="1600" b="0" i="0" u="none" strike="noStrike" kern="1200" cap="none" spc="0" normalizeH="0" baseline="0" noProof="1" dirty="0">
              <a:solidFill>
                <a:schemeClr val="tx1"/>
              </a:solidFill>
              <a:cs typeface="微软雅黑" panose="020B0503020204020204"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9.4.2 硬件模块图像处理</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cs typeface="微软雅黑" panose="020B0503020204020204" charset="-122"/>
                <a:sym typeface="+mn-ea"/>
              </a:rPr>
              <a:t>设计实现</a:t>
            </a:r>
            <a:r>
              <a:rPr lang="en-US" altLang="zh-CN" sz="1800" dirty="0">
                <a:cs typeface="微软雅黑" panose="020B0503020204020204" charset="-122"/>
                <a:sym typeface="+mn-ea"/>
              </a:rPr>
              <a:t>Canny</a:t>
            </a:r>
            <a:r>
              <a:rPr lang="zh-CN" altLang="en-US" sz="1800" dirty="0">
                <a:cs typeface="微软雅黑" panose="020B0503020204020204" charset="-122"/>
                <a:sym typeface="+mn-ea"/>
              </a:rPr>
              <a:t>边缘检测硬件模块</a:t>
            </a:r>
            <a:endParaRPr lang="zh-CN" altLang="en-US" sz="1800" dirty="0">
              <a:cs typeface="微软雅黑" panose="020B0503020204020204" charset="-122"/>
              <a:sym typeface="+mn-ea"/>
            </a:endParaRPr>
          </a:p>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sym typeface="+mn-ea"/>
            </a:endParaRPr>
          </a:p>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sym typeface="+mn-ea"/>
            </a:endParaRPr>
          </a:p>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sym typeface="+mn-ea"/>
            </a:endParaRPr>
          </a:p>
          <a:p>
            <a:pPr marL="342900" marR="0" lvl="0" indent="-342900" algn="just" defTabSz="914400" rtl="0" eaLnBrk="1" fontAlgn="base" latinLnBrk="0" hangingPunct="1">
              <a:lnSpc>
                <a:spcPct val="150000"/>
              </a:lnSpc>
              <a:spcBef>
                <a:spcPct val="20000"/>
              </a:spcBef>
              <a:buClrTx/>
              <a:buSzTx/>
              <a:buFont typeface="Wingdings" panose="05000000000000000000" charset="0"/>
              <a:buChar char="Ø"/>
            </a:pPr>
            <a:r>
              <a:rPr lang="zh-CN" altLang="en-US" sz="1800" dirty="0">
                <a:cs typeface="微软雅黑" panose="020B0503020204020204" charset="-122"/>
                <a:sym typeface="+mn-ea"/>
              </a:rPr>
              <a:t>集成到RVfpga_SoC系统</a:t>
            </a:r>
            <a:endParaRPr kumimoji="0" lang="zh-CN" altLang="en-US" sz="1800" b="0" i="0" u="none" strike="noStrike" kern="1200" cap="none" spc="0" normalizeH="0" baseline="0" noProof="1" dirty="0">
              <a:solidFill>
                <a:schemeClr val="tx1"/>
              </a:solidFill>
              <a:cs typeface="微软雅黑" panose="020B0503020204020204" charset="-122"/>
              <a:sym typeface="+mn-ea"/>
            </a:endParaRPr>
          </a:p>
        </p:txBody>
      </p:sp>
      <p:pic>
        <p:nvPicPr>
          <p:cNvPr id="62469" name="图片 2"/>
          <p:cNvPicPr>
            <a:picLocks noChangeAspect="1"/>
          </p:cNvPicPr>
          <p:nvPr>
            <p:custDataLst>
              <p:tags r:id="rId1"/>
            </p:custDataLst>
          </p:nvPr>
        </p:nvPicPr>
        <p:blipFill>
          <a:blip r:embed="rId2"/>
          <a:stretch>
            <a:fillRect/>
          </a:stretch>
        </p:blipFill>
        <p:spPr>
          <a:xfrm>
            <a:off x="820420" y="1203960"/>
            <a:ext cx="2515235" cy="1430655"/>
          </a:xfrm>
          <a:prstGeom prst="rect">
            <a:avLst/>
          </a:prstGeom>
          <a:noFill/>
          <a:ln w="9525">
            <a:noFill/>
          </a:ln>
        </p:spPr>
      </p:pic>
      <p:pic>
        <p:nvPicPr>
          <p:cNvPr id="63493" name="图片 2"/>
          <p:cNvPicPr>
            <a:picLocks noChangeAspect="1"/>
          </p:cNvPicPr>
          <p:nvPr>
            <p:custDataLst>
              <p:tags r:id="rId3"/>
            </p:custDataLst>
          </p:nvPr>
        </p:nvPicPr>
        <p:blipFill>
          <a:blip r:embed="rId4"/>
          <a:stretch>
            <a:fillRect/>
          </a:stretch>
        </p:blipFill>
        <p:spPr>
          <a:xfrm>
            <a:off x="323850" y="3075940"/>
            <a:ext cx="3508375" cy="1831975"/>
          </a:xfrm>
          <a:prstGeom prst="rect">
            <a:avLst/>
          </a:prstGeom>
          <a:noFill/>
          <a:ln w="9525">
            <a:noFill/>
          </a:ln>
        </p:spPr>
      </p:pic>
      <p:pic>
        <p:nvPicPr>
          <p:cNvPr id="64517" name="图片 3"/>
          <p:cNvPicPr>
            <a:picLocks noChangeAspect="1"/>
          </p:cNvPicPr>
          <p:nvPr>
            <p:custDataLst>
              <p:tags r:id="rId5"/>
            </p:custDataLst>
          </p:nvPr>
        </p:nvPicPr>
        <p:blipFill>
          <a:blip r:embed="rId6"/>
          <a:stretch>
            <a:fillRect/>
          </a:stretch>
        </p:blipFill>
        <p:spPr>
          <a:xfrm>
            <a:off x="4079875" y="2715895"/>
            <a:ext cx="4817110" cy="2193925"/>
          </a:xfrm>
          <a:prstGeom prst="rect">
            <a:avLst/>
          </a:prstGeom>
          <a:noFill/>
          <a:ln w="9525">
            <a:noFill/>
          </a:ln>
        </p:spPr>
      </p:pic>
      <p:pic>
        <p:nvPicPr>
          <p:cNvPr id="64518" name="图片 4"/>
          <p:cNvPicPr>
            <a:picLocks noChangeAspect="1"/>
          </p:cNvPicPr>
          <p:nvPr>
            <p:custDataLst>
              <p:tags r:id="rId7"/>
            </p:custDataLst>
          </p:nvPr>
        </p:nvPicPr>
        <p:blipFill>
          <a:blip r:embed="rId8"/>
          <a:stretch>
            <a:fillRect/>
          </a:stretch>
        </p:blipFill>
        <p:spPr>
          <a:xfrm>
            <a:off x="4084003" y="1347470"/>
            <a:ext cx="4795837" cy="338138"/>
          </a:xfrm>
          <a:prstGeom prst="rect">
            <a:avLst/>
          </a:prstGeom>
          <a:noFill/>
          <a:ln w="9525">
            <a:noFill/>
          </a:ln>
        </p:spPr>
      </p:pic>
      <p:pic>
        <p:nvPicPr>
          <p:cNvPr id="64519" name="图片 5"/>
          <p:cNvPicPr>
            <a:picLocks noChangeAspect="1"/>
          </p:cNvPicPr>
          <p:nvPr>
            <p:custDataLst>
              <p:tags r:id="rId9"/>
            </p:custDataLst>
          </p:nvPr>
        </p:nvPicPr>
        <p:blipFill>
          <a:blip r:embed="rId10"/>
          <a:stretch>
            <a:fillRect/>
          </a:stretch>
        </p:blipFill>
        <p:spPr>
          <a:xfrm>
            <a:off x="4084003" y="1779905"/>
            <a:ext cx="4795837" cy="84137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9.4.2 硬件模块图像处理</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cs typeface="微软雅黑" panose="020B0503020204020204" charset="-122"/>
                <a:sym typeface="+mn-ea"/>
              </a:rPr>
              <a:t>应用程序：DMA初始化</a:t>
            </a:r>
            <a:endParaRPr kumimoji="0" lang="zh-CN" altLang="en-US" sz="1800" b="0" i="0" u="none" strike="noStrike" kern="1200" cap="none" spc="0" normalizeH="0" baseline="0" noProof="1" dirty="0">
              <a:solidFill>
                <a:schemeClr val="tx1"/>
              </a:solidFill>
              <a:cs typeface="微软雅黑" panose="020B0503020204020204" charset="-122"/>
              <a:sym typeface="+mn-ea"/>
            </a:endParaRPr>
          </a:p>
        </p:txBody>
      </p:sp>
      <p:pic>
        <p:nvPicPr>
          <p:cNvPr id="65541" name="图片 2"/>
          <p:cNvPicPr>
            <a:picLocks noChangeAspect="1"/>
          </p:cNvPicPr>
          <p:nvPr>
            <p:custDataLst>
              <p:tags r:id="rId1"/>
            </p:custDataLst>
          </p:nvPr>
        </p:nvPicPr>
        <p:blipFill>
          <a:blip r:embed="rId2"/>
          <a:stretch>
            <a:fillRect/>
          </a:stretch>
        </p:blipFill>
        <p:spPr>
          <a:xfrm>
            <a:off x="1657350" y="1253173"/>
            <a:ext cx="5829300" cy="3681412"/>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9.4.2 硬件模块图像处理</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cs typeface="微软雅黑" panose="020B0503020204020204" charset="-122"/>
                <a:sym typeface="+mn-ea"/>
              </a:rPr>
              <a:t>应用程序：主程序</a:t>
            </a:r>
            <a:endParaRPr kumimoji="0" lang="zh-CN" altLang="en-US" sz="1800" b="0" i="0" u="none" strike="noStrike" kern="1200" cap="none" spc="0" normalizeH="0" baseline="0" noProof="1" dirty="0">
              <a:solidFill>
                <a:schemeClr val="tx1"/>
              </a:solidFill>
              <a:cs typeface="微软雅黑" panose="020B0503020204020204" charset="-122"/>
              <a:sym typeface="+mn-ea"/>
            </a:endParaRPr>
          </a:p>
        </p:txBody>
      </p:sp>
      <p:pic>
        <p:nvPicPr>
          <p:cNvPr id="66565" name="图片 2"/>
          <p:cNvPicPr>
            <a:picLocks noChangeAspect="1"/>
          </p:cNvPicPr>
          <p:nvPr>
            <p:custDataLst>
              <p:tags r:id="rId1"/>
            </p:custDataLst>
          </p:nvPr>
        </p:nvPicPr>
        <p:blipFill>
          <a:blip r:embed="rId2"/>
          <a:stretch>
            <a:fillRect/>
          </a:stretch>
        </p:blipFill>
        <p:spPr>
          <a:xfrm>
            <a:off x="179070" y="1275715"/>
            <a:ext cx="3361055" cy="3169285"/>
          </a:xfrm>
          <a:prstGeom prst="rect">
            <a:avLst/>
          </a:prstGeom>
          <a:noFill/>
          <a:ln w="9525">
            <a:noFill/>
          </a:ln>
        </p:spPr>
      </p:pic>
      <p:pic>
        <p:nvPicPr>
          <p:cNvPr id="67589" name="图片 2"/>
          <p:cNvPicPr>
            <a:picLocks noChangeAspect="1"/>
          </p:cNvPicPr>
          <p:nvPr>
            <p:custDataLst>
              <p:tags r:id="rId3"/>
            </p:custDataLst>
          </p:nvPr>
        </p:nvPicPr>
        <p:blipFill>
          <a:blip r:embed="rId4"/>
          <a:stretch>
            <a:fillRect/>
          </a:stretch>
        </p:blipFill>
        <p:spPr>
          <a:xfrm>
            <a:off x="3707765" y="707390"/>
            <a:ext cx="5325745" cy="1775460"/>
          </a:xfrm>
          <a:prstGeom prst="rect">
            <a:avLst/>
          </a:prstGeom>
          <a:noFill/>
          <a:ln w="9525">
            <a:noFill/>
          </a:ln>
        </p:spPr>
      </p:pic>
      <p:pic>
        <p:nvPicPr>
          <p:cNvPr id="68613" name="图片 2"/>
          <p:cNvPicPr>
            <a:picLocks noChangeAspect="1"/>
          </p:cNvPicPr>
          <p:nvPr>
            <p:custDataLst>
              <p:tags r:id="rId5"/>
            </p:custDataLst>
          </p:nvPr>
        </p:nvPicPr>
        <p:blipFill>
          <a:blip r:embed="rId6"/>
          <a:stretch>
            <a:fillRect/>
          </a:stretch>
        </p:blipFill>
        <p:spPr>
          <a:xfrm>
            <a:off x="3708400" y="2571750"/>
            <a:ext cx="3376930" cy="216598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a:sym typeface="+mn-ea"/>
              </a:rPr>
              <a:t>9</a:t>
            </a:r>
            <a:r>
              <a:rPr lang="zh-CN" altLang="en-US">
                <a:sym typeface="+mn-ea"/>
              </a:rPr>
              <a:t>.1 DMA基本原理</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lang="en-US" altLang="x-none" sz="1800" b="1" i="0" u="none" strike="noStrike" kern="1200" cap="none" spc="0" normalizeH="0" baseline="0" noProof="1" dirty="0">
                <a:solidFill>
                  <a:schemeClr val="tx1"/>
                </a:solidFill>
                <a:cs typeface="微软雅黑" panose="020B0503020204020204" charset="-122"/>
                <a:sym typeface="+mn-ea"/>
              </a:rPr>
              <a:t>DMA</a:t>
            </a:r>
            <a:r>
              <a:rPr kumimoji="0" lang="en-US" altLang="x-none" sz="1800" b="0" i="0" u="none" strike="noStrike" kern="1200" cap="none" spc="0" normalizeH="0" baseline="0" noProof="1" dirty="0">
                <a:solidFill>
                  <a:schemeClr val="tx1"/>
                </a:solidFill>
                <a:cs typeface="微软雅黑" panose="020B0503020204020204" charset="-122"/>
                <a:sym typeface="+mn-ea"/>
              </a:rPr>
              <a:t>传输将数据从一个地址空间复制到另一个地址空间，提供在外设和存储器之间或者存储器和存储器之间的高速数据传输。</a:t>
            </a:r>
            <a:endParaRPr kumimoji="0" lang="en-US" altLang="x-none" sz="1800" b="0" i="0" u="none" strike="noStrike" kern="1200" cap="none" spc="0" normalizeH="0" baseline="0" noProof="1" dirty="0">
              <a:solidFill>
                <a:schemeClr val="tx1"/>
              </a:solidFill>
              <a:cs typeface="微软雅黑" panose="020B0503020204020204" charset="-122"/>
              <a:sym typeface="+mn-ea"/>
            </a:endParaRPr>
          </a:p>
          <a:p>
            <a:pPr marL="800100" marR="0" lvl="1" indent="-342900" algn="just"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en-US" altLang="x-none" sz="1600" dirty="0">
                <a:solidFill>
                  <a:schemeClr val="tx1"/>
                </a:solidFill>
                <a:cs typeface="微软雅黑" panose="020B0503020204020204" charset="-122"/>
                <a:sym typeface="+mn-ea"/>
              </a:rPr>
              <a:t>DMA</a:t>
            </a:r>
            <a:r>
              <a:rPr lang="zh-CN" altLang="en-US" sz="1600" dirty="0">
                <a:solidFill>
                  <a:schemeClr val="tx1"/>
                </a:solidFill>
                <a:cs typeface="微软雅黑" panose="020B0503020204020204" charset="-122"/>
                <a:sym typeface="+mn-ea"/>
              </a:rPr>
              <a:t>方式下，数据的传送不经过</a:t>
            </a:r>
            <a:r>
              <a:rPr lang="en-US" altLang="x-none" sz="1600" dirty="0">
                <a:solidFill>
                  <a:schemeClr val="tx1"/>
                </a:solidFill>
                <a:cs typeface="微软雅黑" panose="020B0503020204020204" charset="-122"/>
                <a:sym typeface="+mn-ea"/>
              </a:rPr>
              <a:t>CPU</a:t>
            </a:r>
            <a:r>
              <a:rPr lang="zh-CN" altLang="en-US" sz="1600" dirty="0">
                <a:solidFill>
                  <a:schemeClr val="tx1"/>
                </a:solidFill>
                <a:cs typeface="微软雅黑" panose="020B0503020204020204" charset="-122"/>
                <a:sym typeface="+mn-ea"/>
              </a:rPr>
              <a:t>，</a:t>
            </a:r>
            <a:r>
              <a:rPr lang="en-US" altLang="x-none" sz="1600" dirty="0">
                <a:solidFill>
                  <a:schemeClr val="tx1"/>
                </a:solidFill>
                <a:cs typeface="微软雅黑" panose="020B0503020204020204" charset="-122"/>
                <a:sym typeface="+mn-ea"/>
              </a:rPr>
              <a:t>传输动作本身由DMA控制器来实现和完成</a:t>
            </a:r>
            <a:r>
              <a:rPr lang="zh-CN" altLang="en-US" sz="1600" dirty="0">
                <a:solidFill>
                  <a:schemeClr val="tx1"/>
                </a:solidFill>
                <a:cs typeface="微软雅黑" panose="020B0503020204020204" charset="-122"/>
                <a:sym typeface="+mn-ea"/>
              </a:rPr>
              <a:t>。</a:t>
            </a:r>
            <a:endParaRPr kumimoji="0" lang="en-US" altLang="x-none" sz="1600" b="0" i="0" u="none" strike="noStrike" kern="1200" cap="none" spc="0" normalizeH="0" baseline="0" noProof="1" dirty="0">
              <a:solidFill>
                <a:schemeClr val="tx1"/>
              </a:solidFill>
              <a:cs typeface="微软雅黑" panose="020B0503020204020204" charset="-122"/>
              <a:sym typeface="+mn-ea"/>
            </a:endParaRPr>
          </a:p>
          <a:p>
            <a:pPr marL="800100" marR="0" lvl="1" indent="-342900" algn="just"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lang="en-US" altLang="x-none" sz="1600" b="0" i="0" u="none" strike="noStrike" kern="1200" cap="none" spc="0" normalizeH="0" baseline="0" noProof="1" dirty="0">
                <a:solidFill>
                  <a:schemeClr val="tx1"/>
                </a:solidFill>
                <a:cs typeface="微软雅黑" panose="020B0503020204020204" charset="-122"/>
                <a:sym typeface="+mn-ea"/>
              </a:rPr>
              <a:t>也没有中断处理方式那样保留现场和恢复现场过程，通过硬件为</a:t>
            </a:r>
            <a:r>
              <a:rPr kumimoji="0" lang="zh-CN" altLang="en-US" sz="1600" b="0" i="0" u="none" strike="noStrike" kern="1200" cap="none" spc="0" normalizeH="0" baseline="0" noProof="1" dirty="0">
                <a:solidFill>
                  <a:schemeClr val="tx1"/>
                </a:solidFill>
                <a:cs typeface="微软雅黑" panose="020B0503020204020204" charset="-122"/>
                <a:sym typeface="+mn-ea"/>
              </a:rPr>
              <a:t>内存</a:t>
            </a:r>
            <a:r>
              <a:rPr kumimoji="0" lang="en-US" altLang="x-none" sz="1600" b="0" i="0" u="none" strike="noStrike" kern="1200" cap="none" spc="0" normalizeH="0" baseline="0" noProof="1" dirty="0">
                <a:solidFill>
                  <a:schemeClr val="tx1"/>
                </a:solidFill>
                <a:cs typeface="微软雅黑" panose="020B0503020204020204" charset="-122"/>
                <a:sym typeface="+mn-ea"/>
              </a:rPr>
              <a:t>和</a:t>
            </a:r>
            <a:r>
              <a:rPr kumimoji="0" lang="zh-CN" altLang="en-US" sz="1600" b="0" i="0" u="none" strike="noStrike" kern="1200" cap="none" spc="0" normalizeH="0" baseline="0" noProof="1" dirty="0">
                <a:solidFill>
                  <a:schemeClr val="tx1"/>
                </a:solidFill>
                <a:cs typeface="微软雅黑" panose="020B0503020204020204" charset="-122"/>
                <a:sym typeface="+mn-ea"/>
              </a:rPr>
              <a:t>外设</a:t>
            </a:r>
            <a:r>
              <a:rPr kumimoji="0" lang="en-US" altLang="x-none" sz="1600" b="0" i="0" u="none" strike="noStrike" kern="1200" cap="none" spc="0" normalizeH="0" baseline="0" noProof="1" dirty="0">
                <a:solidFill>
                  <a:schemeClr val="tx1"/>
                </a:solidFill>
                <a:cs typeface="微软雅黑" panose="020B0503020204020204" charset="-122"/>
                <a:sym typeface="+mn-ea"/>
              </a:rPr>
              <a:t>开辟一条直接传输数据的通道，使得CPU的效率大大提高。</a:t>
            </a:r>
            <a:endParaRPr kumimoji="0" lang="en-US" altLang="x-none" sz="1600" b="0" i="0" u="none" strike="noStrike" kern="1200" cap="none" spc="0" normalizeH="0" baseline="0" noProof="1" dirty="0">
              <a:solidFill>
                <a:schemeClr val="tx1"/>
              </a:solidFill>
              <a:cs typeface="微软雅黑" panose="020B0503020204020204" charset="-122"/>
            </a:endParaRPr>
          </a:p>
          <a:p>
            <a:pPr marL="800100" marR="0" lvl="1" indent="-342900" algn="just" defTabSz="914400" rtl="0" eaLnBrk="1" fontAlgn="base" latinLnBrk="0" hangingPunct="1">
              <a:lnSpc>
                <a:spcPct val="150000"/>
              </a:lnSpc>
              <a:spcBef>
                <a:spcPct val="20000"/>
              </a:spcBef>
              <a:spcAft>
                <a:spcPct val="0"/>
              </a:spcAft>
              <a:buClrTx/>
              <a:buSzTx/>
              <a:buFont typeface="Arial" panose="020B0604020202020204" pitchFamily="34" charset="0"/>
              <a:buChar char="•"/>
            </a:pPr>
            <a:r>
              <a:rPr kumimoji="0" lang="en-US" altLang="x-none" sz="1600" b="0" i="0" u="none" strike="noStrike" kern="1200" cap="none" spc="0" normalizeH="0" baseline="0" noProof="1" dirty="0">
                <a:solidFill>
                  <a:schemeClr val="tx1"/>
                </a:solidFill>
                <a:cs typeface="微软雅黑" panose="020B0503020204020204" charset="-122"/>
                <a:sym typeface="+mn-ea"/>
              </a:rPr>
              <a:t>DMA</a:t>
            </a:r>
            <a:r>
              <a:rPr kumimoji="0" lang="zh-CN" altLang="en-US" sz="1600" b="0" i="0" u="none" strike="noStrike" kern="1200" cap="none" spc="0" normalizeH="0" baseline="0" noProof="1" dirty="0">
                <a:solidFill>
                  <a:schemeClr val="tx1"/>
                </a:solidFill>
                <a:cs typeface="微软雅黑" panose="020B0503020204020204" charset="-122"/>
                <a:sym typeface="+mn-ea"/>
              </a:rPr>
              <a:t>传送用于需要高速大批量数据传送的系统中，以提高数据的吞吐率。</a:t>
            </a:r>
            <a:endParaRPr kumimoji="0" lang="zh-CN" altLang="en-US" sz="1600" b="0" i="0" u="none" strike="noStrike" kern="1200" cap="none" spc="0" normalizeH="0" baseline="0" noProof="1" dirty="0">
              <a:solidFill>
                <a:schemeClr val="tx1"/>
              </a:solidFill>
              <a:cs typeface="微软雅黑" panose="020B0503020204020204"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9.4.2 硬件模块图像处理</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sym typeface="+mn-ea"/>
              </a:rPr>
              <a:t>出现的问题</a:t>
            </a:r>
            <a:endParaRPr kumimoji="0" lang="zh-CN" altLang="en-US" sz="1800" b="0" i="0" u="none" strike="noStrike" kern="1200" cap="none" spc="0" normalizeH="0" baseline="0" noProof="1" dirty="0">
              <a:solidFill>
                <a:schemeClr val="tx1"/>
              </a:solidFill>
              <a:cs typeface="微软雅黑" panose="020B0503020204020204" charset="-122"/>
              <a:sym typeface="+mn-ea"/>
            </a:endParaRPr>
          </a:p>
        </p:txBody>
      </p:sp>
      <p:pic>
        <p:nvPicPr>
          <p:cNvPr id="69637" name="图片 2"/>
          <p:cNvPicPr>
            <a:picLocks noChangeAspect="1"/>
          </p:cNvPicPr>
          <p:nvPr>
            <p:custDataLst>
              <p:tags r:id="rId1"/>
            </p:custDataLst>
          </p:nvPr>
        </p:nvPicPr>
        <p:blipFill>
          <a:blip r:embed="rId2"/>
          <a:stretch>
            <a:fillRect/>
          </a:stretch>
        </p:blipFill>
        <p:spPr>
          <a:xfrm>
            <a:off x="6011863" y="707390"/>
            <a:ext cx="2828925" cy="4149725"/>
          </a:xfrm>
          <a:prstGeom prst="rect">
            <a:avLst/>
          </a:prstGeom>
          <a:noFill/>
          <a:ln w="9525">
            <a:noFill/>
          </a:ln>
        </p:spPr>
      </p:pic>
      <p:pic>
        <p:nvPicPr>
          <p:cNvPr id="69638" name="图片 3"/>
          <p:cNvPicPr>
            <a:picLocks noChangeAspect="1"/>
          </p:cNvPicPr>
          <p:nvPr>
            <p:custDataLst>
              <p:tags r:id="rId3"/>
            </p:custDataLst>
          </p:nvPr>
        </p:nvPicPr>
        <p:blipFill>
          <a:blip r:embed="rId4"/>
          <a:stretch>
            <a:fillRect/>
          </a:stretch>
        </p:blipFill>
        <p:spPr>
          <a:xfrm>
            <a:off x="774700" y="1275715"/>
            <a:ext cx="5022850" cy="3303588"/>
          </a:xfrm>
          <a:prstGeom prst="rect">
            <a:avLst/>
          </a:prstGeom>
          <a:noFill/>
          <a:ln w="9525">
            <a:noFill/>
          </a:ln>
        </p:spPr>
      </p:pic>
      <p:sp>
        <p:nvSpPr>
          <p:cNvPr id="2" name="矩形 1"/>
          <p:cNvSpPr/>
          <p:nvPr>
            <p:custDataLst>
              <p:tags r:id="rId5"/>
            </p:custDataLst>
          </p:nvPr>
        </p:nvSpPr>
        <p:spPr>
          <a:xfrm>
            <a:off x="1975485" y="1726565"/>
            <a:ext cx="864235" cy="144145"/>
          </a:xfrm>
          <a:prstGeom prst="rect">
            <a:avLst/>
          </a:prstGeom>
          <a:noFill/>
          <a:ln w="1905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custDataLst>
              <p:tags r:id="rId6"/>
            </p:custDataLst>
          </p:nvPr>
        </p:nvSpPr>
        <p:spPr>
          <a:xfrm>
            <a:off x="4834890" y="1524635"/>
            <a:ext cx="864235" cy="144145"/>
          </a:xfrm>
          <a:prstGeom prst="rect">
            <a:avLst/>
          </a:prstGeom>
          <a:noFill/>
          <a:ln w="1905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7"/>
            </p:custDataLst>
          </p:nvPr>
        </p:nvSpPr>
        <p:spPr>
          <a:xfrm>
            <a:off x="3881120" y="1524635"/>
            <a:ext cx="864235" cy="144145"/>
          </a:xfrm>
          <a:prstGeom prst="rect">
            <a:avLst/>
          </a:prstGeom>
          <a:noFill/>
          <a:ln w="1905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custDataLst>
              <p:tags r:id="rId8"/>
            </p:custDataLst>
          </p:nvPr>
        </p:nvSpPr>
        <p:spPr>
          <a:xfrm>
            <a:off x="2945130" y="1726565"/>
            <a:ext cx="864235" cy="144145"/>
          </a:xfrm>
          <a:prstGeom prst="rect">
            <a:avLst/>
          </a:prstGeom>
          <a:noFill/>
          <a:ln w="1905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custDataLst>
              <p:tags r:id="rId9"/>
            </p:custDataLst>
          </p:nvPr>
        </p:nvSpPr>
        <p:spPr>
          <a:xfrm>
            <a:off x="3881120" y="1726565"/>
            <a:ext cx="864235" cy="144145"/>
          </a:xfrm>
          <a:prstGeom prst="rect">
            <a:avLst/>
          </a:prstGeom>
          <a:noFill/>
          <a:ln w="1905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custDataLst>
              <p:tags r:id="rId10"/>
            </p:custDataLst>
          </p:nvPr>
        </p:nvSpPr>
        <p:spPr>
          <a:xfrm>
            <a:off x="4834890" y="1726565"/>
            <a:ext cx="864235" cy="144145"/>
          </a:xfrm>
          <a:prstGeom prst="rect">
            <a:avLst/>
          </a:prstGeom>
          <a:noFill/>
          <a:ln w="1905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a:sym typeface="+mn-ea"/>
              </a:rPr>
              <a:t>9</a:t>
            </a:r>
            <a:r>
              <a:rPr lang="zh-CN" altLang="en-US">
                <a:sym typeface="+mn-ea"/>
              </a:rPr>
              <a:t>.1.</a:t>
            </a:r>
            <a:r>
              <a:rPr lang="en-US" altLang="zh-CN">
                <a:sym typeface="+mn-ea"/>
              </a:rPr>
              <a:t>1</a:t>
            </a:r>
            <a:r>
              <a:rPr lang="zh-CN" altLang="en-US">
                <a:sym typeface="+mn-ea"/>
              </a:rPr>
              <a:t> DMA传输计算机系统构成</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cs typeface="微软雅黑" panose="020B0503020204020204" charset="-122"/>
                <a:sym typeface="+mn-ea"/>
              </a:rPr>
              <a:t>集中式</a:t>
            </a:r>
            <a:r>
              <a:rPr lang="en-US" altLang="zh-CN" sz="1800" dirty="0">
                <a:cs typeface="微软雅黑" panose="020B0503020204020204" charset="-122"/>
                <a:sym typeface="+mn-ea"/>
              </a:rPr>
              <a:t>DMA</a:t>
            </a:r>
            <a:endParaRPr lang="en-US" altLang="zh-CN" sz="1800" dirty="0">
              <a:cs typeface="微软雅黑" panose="020B0503020204020204" charset="-122"/>
              <a:sym typeface="+mn-ea"/>
            </a:endParaRPr>
          </a:p>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sym typeface="+mn-ea"/>
            </a:endParaRPr>
          </a:p>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sym typeface="+mn-ea"/>
            </a:endParaRPr>
          </a:p>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sym typeface="+mn-ea"/>
            </a:endParaRPr>
          </a:p>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x-none" sz="1800" dirty="0">
                <a:latin typeface="Times New Roman" panose="02020603050405020304" charset="0"/>
                <a:ea typeface="+mn-ea"/>
                <a:sym typeface="+mn-ea"/>
              </a:rPr>
              <a:t>DMA</a:t>
            </a:r>
            <a:r>
              <a:rPr lang="zh-CN" altLang="en-US" sz="1800" dirty="0">
                <a:latin typeface="Times New Roman" panose="02020603050405020304" charset="0"/>
                <a:ea typeface="+mn-ea"/>
                <a:sym typeface="+mn-ea"/>
              </a:rPr>
              <a:t>控制器与</a:t>
            </a:r>
            <a:r>
              <a:rPr lang="en-US" altLang="zh-CN" sz="1800" dirty="0">
                <a:latin typeface="Times New Roman" panose="02020603050405020304" charset="0"/>
                <a:ea typeface="+mn-ea"/>
                <a:sym typeface="+mn-ea"/>
              </a:rPr>
              <a:t>IO</a:t>
            </a:r>
            <a:r>
              <a:rPr lang="zh-CN" altLang="en-US" sz="1800" dirty="0">
                <a:latin typeface="Times New Roman" panose="02020603050405020304" charset="0"/>
                <a:ea typeface="+mn-ea"/>
                <a:sym typeface="+mn-ea"/>
              </a:rPr>
              <a:t>接口集成</a:t>
            </a:r>
            <a:endParaRPr lang="zh-CN" altLang="en-US" sz="1800" dirty="0">
              <a:latin typeface="Times New Roman" panose="02020603050405020304" charset="0"/>
              <a:ea typeface="+mn-ea"/>
              <a:sym typeface="+mn-ea"/>
            </a:endParaRPr>
          </a:p>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sym typeface="+mn-ea"/>
            </a:endParaRPr>
          </a:p>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zh-CN" sz="1800" dirty="0">
                <a:latin typeface="Times New Roman" panose="02020603050405020304" charset="0"/>
                <a:ea typeface="+mn-ea"/>
                <a:sym typeface="+mn-ea"/>
              </a:rPr>
              <a:t>DMA</a:t>
            </a:r>
            <a:r>
              <a:rPr lang="zh-CN" altLang="en-US" sz="1800" dirty="0">
                <a:latin typeface="Times New Roman" panose="02020603050405020304" charset="0"/>
                <a:ea typeface="+mn-ea"/>
                <a:sym typeface="+mn-ea"/>
              </a:rPr>
              <a:t>控制器提供专门</a:t>
            </a:r>
            <a:r>
              <a:rPr lang="en-US" altLang="zh-CN" sz="1800" dirty="0">
                <a:latin typeface="Times New Roman" panose="02020603050405020304" charset="0"/>
                <a:ea typeface="+mn-ea"/>
                <a:sym typeface="+mn-ea"/>
              </a:rPr>
              <a:t>IO</a:t>
            </a:r>
            <a:r>
              <a:rPr lang="zh-CN" altLang="en-US" sz="1800" dirty="0">
                <a:latin typeface="Times New Roman" panose="02020603050405020304" charset="0"/>
                <a:ea typeface="+mn-ea"/>
                <a:sym typeface="+mn-ea"/>
              </a:rPr>
              <a:t>总线</a:t>
            </a:r>
            <a:endParaRPr kumimoji="0" lang="zh-CN" altLang="en-US" sz="1800" b="0" i="0" u="none" strike="noStrike" kern="1200" cap="none" spc="0" normalizeH="0" baseline="0" noProof="1" dirty="0">
              <a:solidFill>
                <a:schemeClr val="tx1"/>
              </a:solidFill>
              <a:cs typeface="微软雅黑" panose="020B0503020204020204" charset="-122"/>
              <a:sym typeface="+mn-ea"/>
            </a:endParaRPr>
          </a:p>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sym typeface="+mn-ea"/>
            </a:endParaRPr>
          </a:p>
        </p:txBody>
      </p:sp>
      <p:pic>
        <p:nvPicPr>
          <p:cNvPr id="28677" name="图片 2"/>
          <p:cNvPicPr>
            <a:picLocks noChangeAspect="1"/>
          </p:cNvPicPr>
          <p:nvPr>
            <p:custDataLst>
              <p:tags r:id="rId1"/>
            </p:custDataLst>
          </p:nvPr>
        </p:nvPicPr>
        <p:blipFill>
          <a:blip r:embed="rId2"/>
          <a:stretch>
            <a:fillRect/>
          </a:stretch>
        </p:blipFill>
        <p:spPr>
          <a:xfrm>
            <a:off x="2339975" y="628015"/>
            <a:ext cx="5939155" cy="1660525"/>
          </a:xfrm>
          <a:prstGeom prst="rect">
            <a:avLst/>
          </a:prstGeom>
          <a:solidFill>
            <a:schemeClr val="bg1"/>
          </a:solidFill>
          <a:ln w="9525">
            <a:noFill/>
          </a:ln>
        </p:spPr>
      </p:pic>
      <p:pic>
        <p:nvPicPr>
          <p:cNvPr id="29701" name="图片 2"/>
          <p:cNvPicPr>
            <a:picLocks noChangeAspect="1"/>
          </p:cNvPicPr>
          <p:nvPr>
            <p:custDataLst>
              <p:tags r:id="rId3"/>
            </p:custDataLst>
          </p:nvPr>
        </p:nvPicPr>
        <p:blipFill>
          <a:blip r:embed="rId4"/>
          <a:stretch>
            <a:fillRect/>
          </a:stretch>
        </p:blipFill>
        <p:spPr>
          <a:xfrm>
            <a:off x="4140200" y="2355850"/>
            <a:ext cx="4130040" cy="1026795"/>
          </a:xfrm>
          <a:prstGeom prst="rect">
            <a:avLst/>
          </a:prstGeom>
          <a:solidFill>
            <a:schemeClr val="bg1"/>
          </a:solidFill>
          <a:ln w="9525">
            <a:noFill/>
          </a:ln>
        </p:spPr>
      </p:pic>
      <p:pic>
        <p:nvPicPr>
          <p:cNvPr id="29702" name="图片 3"/>
          <p:cNvPicPr>
            <a:picLocks noChangeAspect="1"/>
          </p:cNvPicPr>
          <p:nvPr>
            <p:custDataLst>
              <p:tags r:id="rId5"/>
            </p:custDataLst>
          </p:nvPr>
        </p:nvPicPr>
        <p:blipFill>
          <a:blip r:embed="rId6"/>
          <a:stretch>
            <a:fillRect/>
          </a:stretch>
        </p:blipFill>
        <p:spPr>
          <a:xfrm>
            <a:off x="4139565" y="3435985"/>
            <a:ext cx="4139565" cy="1537335"/>
          </a:xfrm>
          <a:prstGeom prst="rect">
            <a:avLst/>
          </a:prstGeom>
          <a:solidFill>
            <a:schemeClr val="bg1"/>
          </a:solid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a:sym typeface="+mn-ea"/>
              </a:rPr>
              <a:t>9</a:t>
            </a:r>
            <a:r>
              <a:rPr lang="zh-CN" altLang="en-US">
                <a:sym typeface="+mn-ea"/>
              </a:rPr>
              <a:t>.1.</a:t>
            </a:r>
            <a:r>
              <a:rPr lang="en-US" altLang="zh-CN">
                <a:sym typeface="+mn-ea"/>
              </a:rPr>
              <a:t>2</a:t>
            </a:r>
            <a:r>
              <a:rPr lang="zh-CN" altLang="en-US">
                <a:sym typeface="+mn-ea"/>
              </a:rPr>
              <a:t> DMA传输步骤</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b="1" dirty="0">
                <a:cs typeface="微软雅黑" panose="020B0503020204020204" charset="-122"/>
                <a:sym typeface="+mn-ea"/>
              </a:rPr>
              <a:t>申请阶段：</a:t>
            </a:r>
            <a:r>
              <a:rPr lang="zh-CN" altLang="en-US" sz="1800" dirty="0">
                <a:cs typeface="微软雅黑" panose="020B0503020204020204" charset="-122"/>
                <a:sym typeface="+mn-ea"/>
              </a:rPr>
              <a:t>向</a:t>
            </a:r>
            <a:r>
              <a:rPr lang="en-US" altLang="zh-CN" sz="1800" dirty="0">
                <a:cs typeface="微软雅黑" panose="020B0503020204020204" charset="-122"/>
                <a:sym typeface="+mn-ea"/>
              </a:rPr>
              <a:t>DMA</a:t>
            </a:r>
            <a:r>
              <a:rPr lang="zh-CN" altLang="en-US" sz="1800" dirty="0">
                <a:cs typeface="微软雅黑" panose="020B0503020204020204" charset="-122"/>
                <a:sym typeface="+mn-ea"/>
              </a:rPr>
              <a:t>控制器（</a:t>
            </a:r>
            <a:r>
              <a:rPr lang="en-US" altLang="x-none" sz="1800" dirty="0">
                <a:cs typeface="微软雅黑" panose="020B0503020204020204" charset="-122"/>
                <a:sym typeface="+mn-ea"/>
              </a:rPr>
              <a:t>DMAC</a:t>
            </a:r>
            <a:r>
              <a:rPr lang="zh-CN" altLang="en-US" sz="1800" dirty="0">
                <a:cs typeface="微软雅黑" panose="020B0503020204020204" charset="-122"/>
                <a:sym typeface="+mn-ea"/>
              </a:rPr>
              <a:t>）发出</a:t>
            </a:r>
            <a:r>
              <a:rPr lang="en-US" altLang="x-none" sz="1800" dirty="0">
                <a:cs typeface="微软雅黑" panose="020B0503020204020204" charset="-122"/>
                <a:sym typeface="+mn-ea"/>
              </a:rPr>
              <a:t>DMA</a:t>
            </a:r>
            <a:r>
              <a:rPr lang="zh-CN" altLang="en-US" sz="1800" dirty="0">
                <a:cs typeface="微软雅黑" panose="020B0503020204020204" charset="-122"/>
                <a:sym typeface="+mn-ea"/>
              </a:rPr>
              <a:t>请求；</a:t>
            </a:r>
            <a:endParaRPr lang="zh-CN" altLang="en-US" sz="1800" dirty="0">
              <a:cs typeface="微软雅黑" panose="020B0503020204020204" charset="-122"/>
              <a:sym typeface="+mn-ea"/>
            </a:endParaRPr>
          </a:p>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b="1" dirty="0">
                <a:cs typeface="微软雅黑" panose="020B0503020204020204" charset="-122"/>
                <a:sym typeface="+mn-ea"/>
              </a:rPr>
              <a:t>响应阶段：</a:t>
            </a:r>
            <a:r>
              <a:rPr lang="en-US" altLang="x-none" sz="1800" dirty="0">
                <a:cs typeface="微软雅黑" panose="020B0503020204020204" charset="-122"/>
                <a:sym typeface="+mn-ea"/>
              </a:rPr>
              <a:t>CPU</a:t>
            </a:r>
            <a:r>
              <a:rPr lang="zh-CN" altLang="en-US" sz="1800" dirty="0">
                <a:cs typeface="微软雅黑" panose="020B0503020204020204" charset="-122"/>
                <a:sym typeface="+mn-ea"/>
              </a:rPr>
              <a:t>或总线仲裁器向</a:t>
            </a:r>
            <a:r>
              <a:rPr lang="en-US" altLang="x-none" sz="1800" dirty="0">
                <a:cs typeface="微软雅黑" panose="020B0503020204020204" charset="-122"/>
                <a:sym typeface="+mn-ea"/>
              </a:rPr>
              <a:t>DMAC</a:t>
            </a:r>
            <a:r>
              <a:rPr lang="zh-CN" altLang="en-US" sz="1800" dirty="0">
                <a:cs typeface="微软雅黑" panose="020B0503020204020204" charset="-122"/>
                <a:sym typeface="+mn-ea"/>
              </a:rPr>
              <a:t>发总线保持回答信号；</a:t>
            </a:r>
            <a:r>
              <a:rPr lang="en-US" altLang="x-none" sz="1800" dirty="0">
                <a:cs typeface="微软雅黑" panose="020B0503020204020204" charset="-122"/>
                <a:sym typeface="+mn-ea"/>
              </a:rPr>
              <a:t>CPU</a:t>
            </a:r>
            <a:r>
              <a:rPr lang="zh-CN" altLang="en-US" sz="1800" dirty="0">
                <a:cs typeface="微软雅黑" panose="020B0503020204020204" charset="-122"/>
                <a:sym typeface="+mn-ea"/>
              </a:rPr>
              <a:t>让出总线，</a:t>
            </a:r>
            <a:r>
              <a:rPr lang="en-US" altLang="x-none" sz="1800" dirty="0">
                <a:cs typeface="微软雅黑" panose="020B0503020204020204" charset="-122"/>
                <a:sym typeface="+mn-ea"/>
              </a:rPr>
              <a:t>DMAC</a:t>
            </a:r>
            <a:r>
              <a:rPr lang="zh-CN" altLang="en-US" sz="1800" dirty="0">
                <a:cs typeface="微软雅黑" panose="020B0503020204020204" charset="-122"/>
                <a:sym typeface="+mn-ea"/>
              </a:rPr>
              <a:t>成为总线主控者；</a:t>
            </a:r>
            <a:endParaRPr lang="zh-CN" altLang="en-US" sz="1800" dirty="0">
              <a:cs typeface="微软雅黑" panose="020B0503020204020204" charset="-122"/>
              <a:sym typeface="+mn-ea"/>
            </a:endParaRPr>
          </a:p>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b="1" dirty="0">
                <a:cs typeface="微软雅黑" panose="020B0503020204020204" charset="-122"/>
                <a:sym typeface="+mn-ea"/>
              </a:rPr>
              <a:t>数据传送阶段：</a:t>
            </a:r>
            <a:r>
              <a:rPr lang="en-US" altLang="x-none" sz="1800" dirty="0">
                <a:cs typeface="微软雅黑" panose="020B0503020204020204" charset="-122"/>
                <a:sym typeface="+mn-ea"/>
              </a:rPr>
              <a:t>DMAC</a:t>
            </a:r>
            <a:r>
              <a:rPr lang="zh-CN" altLang="en-US" sz="1800" dirty="0">
                <a:cs typeface="微软雅黑" panose="020B0503020204020204" charset="-122"/>
                <a:sym typeface="+mn-ea"/>
              </a:rPr>
              <a:t>发</a:t>
            </a:r>
            <a:r>
              <a:rPr lang="en-US" altLang="x-none" sz="1800" dirty="0">
                <a:cs typeface="微软雅黑" panose="020B0503020204020204" charset="-122"/>
                <a:sym typeface="+mn-ea"/>
              </a:rPr>
              <a:t>DMA</a:t>
            </a:r>
            <a:r>
              <a:rPr lang="zh-CN" altLang="en-US" sz="1800" dirty="0">
                <a:cs typeface="微软雅黑" panose="020B0503020204020204" charset="-122"/>
                <a:sym typeface="+mn-ea"/>
              </a:rPr>
              <a:t>请求回答信号，同时外设与存储器之间传送数据；</a:t>
            </a:r>
            <a:endParaRPr lang="zh-CN" altLang="en-US" sz="1800" dirty="0">
              <a:cs typeface="微软雅黑" panose="020B0503020204020204" charset="-122"/>
              <a:sym typeface="+mn-ea"/>
            </a:endParaRPr>
          </a:p>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x-none" sz="1800" b="1" dirty="0">
                <a:cs typeface="微软雅黑" panose="020B0503020204020204" charset="-122"/>
                <a:sym typeface="+mn-ea"/>
              </a:rPr>
              <a:t>传送</a:t>
            </a:r>
            <a:r>
              <a:rPr lang="zh-CN" altLang="en-US" sz="1800" b="1" dirty="0">
                <a:cs typeface="微软雅黑" panose="020B0503020204020204" charset="-122"/>
                <a:sym typeface="+mn-ea"/>
              </a:rPr>
              <a:t>结束</a:t>
            </a:r>
            <a:r>
              <a:rPr lang="en-US" altLang="x-none" sz="1800" b="1" dirty="0">
                <a:cs typeface="微软雅黑" panose="020B0503020204020204" charset="-122"/>
                <a:sym typeface="+mn-ea"/>
              </a:rPr>
              <a:t>阶段</a:t>
            </a:r>
            <a:r>
              <a:rPr lang="zh-CN" altLang="en-US" sz="1800" b="1" dirty="0">
                <a:cs typeface="微软雅黑" panose="020B0503020204020204" charset="-122"/>
                <a:sym typeface="+mn-ea"/>
              </a:rPr>
              <a:t>：</a:t>
            </a:r>
            <a:r>
              <a:rPr lang="zh-CN" altLang="en-US" sz="1800" dirty="0">
                <a:cs typeface="微软雅黑" panose="020B0503020204020204" charset="-122"/>
                <a:sym typeface="+mn-ea"/>
              </a:rPr>
              <a:t>数据传送完毕，</a:t>
            </a:r>
            <a:r>
              <a:rPr lang="en-US" altLang="x-none" sz="1800" dirty="0">
                <a:cs typeface="微软雅黑" panose="020B0503020204020204" charset="-122"/>
                <a:sym typeface="+mn-ea"/>
              </a:rPr>
              <a:t>DMAC</a:t>
            </a:r>
            <a:r>
              <a:rPr lang="zh-CN" altLang="en-US" sz="1800" dirty="0">
                <a:cs typeface="微软雅黑" panose="020B0503020204020204" charset="-122"/>
                <a:sym typeface="+mn-ea"/>
              </a:rPr>
              <a:t>传送</a:t>
            </a:r>
            <a:r>
              <a:rPr lang="en-US" altLang="zh-CN" sz="1800" dirty="0">
                <a:cs typeface="微软雅黑" panose="020B0503020204020204" charset="-122"/>
                <a:sym typeface="+mn-ea"/>
              </a:rPr>
              <a:t>DMA</a:t>
            </a:r>
            <a:r>
              <a:rPr lang="zh-CN" altLang="en-US" sz="1800" dirty="0">
                <a:cs typeface="微软雅黑" panose="020B0503020204020204" charset="-122"/>
                <a:sym typeface="+mn-ea"/>
              </a:rPr>
              <a:t>结束信号；</a:t>
            </a:r>
            <a:r>
              <a:rPr lang="en-US" altLang="x-none" sz="1800" dirty="0">
                <a:cs typeface="微软雅黑" panose="020B0503020204020204" charset="-122"/>
                <a:sym typeface="+mn-ea"/>
              </a:rPr>
              <a:t>DMAC</a:t>
            </a:r>
            <a:r>
              <a:rPr lang="zh-CN" altLang="en-US" sz="1800" dirty="0">
                <a:cs typeface="微软雅黑" panose="020B0503020204020204" charset="-122"/>
                <a:sym typeface="+mn-ea"/>
              </a:rPr>
              <a:t>脱离总线，</a:t>
            </a:r>
            <a:r>
              <a:rPr lang="en-US" altLang="x-none" sz="1800" dirty="0">
                <a:cs typeface="微软雅黑" panose="020B0503020204020204" charset="-122"/>
                <a:sym typeface="+mn-ea"/>
              </a:rPr>
              <a:t>CPU</a:t>
            </a:r>
            <a:r>
              <a:rPr lang="zh-CN" altLang="en-US" sz="1800" dirty="0">
                <a:cs typeface="微软雅黑" panose="020B0503020204020204" charset="-122"/>
                <a:sym typeface="+mn-ea"/>
              </a:rPr>
              <a:t>重新控制总线。</a:t>
            </a:r>
            <a:endParaRPr kumimoji="0" lang="zh-CN" altLang="en-US" sz="1800" b="1" i="0" u="none" strike="noStrike" kern="1200" cap="none" spc="0" normalizeH="0" baseline="0" noProof="1" dirty="0">
              <a:solidFill>
                <a:schemeClr val="tx1"/>
              </a:solidFill>
              <a:cs typeface="微软雅黑" panose="020B050302020402020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a:sym typeface="+mn-ea"/>
              </a:rPr>
              <a:t>9</a:t>
            </a:r>
            <a:r>
              <a:rPr lang="zh-CN" altLang="en-US">
                <a:sym typeface="+mn-ea"/>
              </a:rPr>
              <a:t>.2 DMA操作</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l" defTabSz="914400" rtl="0" eaLnBrk="1" fontAlgn="base" latinLnBrk="0" hangingPunct="1">
              <a:lnSpc>
                <a:spcPct val="150000"/>
              </a:lnSpc>
              <a:spcBef>
                <a:spcPct val="20000"/>
              </a:spcBef>
              <a:buClrTx/>
              <a:buSzTx/>
              <a:buFont typeface="Wingdings" panose="05000000000000000000" charset="0"/>
              <a:buChar char="Ø"/>
            </a:pPr>
            <a:r>
              <a:rPr lang="zh-CN" altLang="en-US" sz="1800" dirty="0">
                <a:cs typeface="微软雅黑" panose="020B0503020204020204" charset="-122"/>
                <a:sym typeface="+mn-ea"/>
              </a:rPr>
              <a:t>DMA操作类型</a:t>
            </a:r>
            <a:endParaRPr kumimoji="0" lang="zh-CN" altLang="en-US" sz="180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数据传送：</a:t>
            </a:r>
            <a:r>
              <a:rPr lang="zh-CN" altLang="en-US" sz="1600" dirty="0">
                <a:solidFill>
                  <a:schemeClr val="tx1"/>
                </a:solidFill>
                <a:cs typeface="微软雅黑" panose="020B0503020204020204" charset="-122"/>
                <a:sym typeface="+mn-ea"/>
              </a:rPr>
              <a:t>把源地址的数据传输到目的地址去（存储器或者是</a:t>
            </a:r>
            <a:r>
              <a:rPr lang="en-US" altLang="zh-CN" sz="1600" dirty="0">
                <a:solidFill>
                  <a:schemeClr val="tx1"/>
                </a:solidFill>
                <a:cs typeface="微软雅黑" panose="020B0503020204020204" charset="-122"/>
                <a:sym typeface="+mn-ea"/>
              </a:rPr>
              <a:t>IO</a:t>
            </a:r>
            <a:r>
              <a:rPr lang="zh-CN" altLang="en-US" sz="1600" dirty="0">
                <a:solidFill>
                  <a:schemeClr val="tx1"/>
                </a:solidFill>
                <a:cs typeface="微软雅黑" panose="020B0503020204020204" charset="-122"/>
                <a:sym typeface="+mn-ea"/>
              </a:rPr>
              <a:t>端口）。</a:t>
            </a:r>
            <a:endParaRPr kumimoji="0" lang="zh-CN" altLang="en-US" sz="1600" b="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数据校验：</a:t>
            </a:r>
            <a:r>
              <a:rPr lang="zh-CN" altLang="en-US" sz="1600" dirty="0">
                <a:solidFill>
                  <a:schemeClr val="tx1"/>
                </a:solidFill>
                <a:cs typeface="微软雅黑" panose="020B0503020204020204" charset="-122"/>
                <a:sym typeface="+mn-ea"/>
              </a:rPr>
              <a:t>不进行数据传输，只对数据块内部的每个字节进行某种校验；这种数据校验一般安排在读数据块之后，以便校验所读的数据是否有效。</a:t>
            </a:r>
            <a:endParaRPr kumimoji="0" lang="zh-CN" altLang="en-US" sz="1600" b="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数据检索：</a:t>
            </a:r>
            <a:r>
              <a:rPr lang="zh-CN" altLang="en-US" sz="1600" dirty="0">
                <a:solidFill>
                  <a:schemeClr val="tx1"/>
                </a:solidFill>
                <a:cs typeface="微软雅黑" panose="020B0503020204020204" charset="-122"/>
                <a:sym typeface="+mn-ea"/>
              </a:rPr>
              <a:t>不进行数据传输，只是在指定的内存区域内查找某个关键字节或某几个数据位是否存在。</a:t>
            </a:r>
            <a:endParaRPr kumimoji="0" lang="zh-CN" altLang="en-US" sz="1600" b="0" i="0" u="none" strike="noStrike" kern="1200" cap="none" spc="0" normalizeH="0" baseline="0" noProof="1" dirty="0">
              <a:solidFill>
                <a:schemeClr val="tx1"/>
              </a:solidFill>
              <a:cs typeface="微软雅黑" panose="020B0503020204020204" charset="-122"/>
            </a:endParaRPr>
          </a:p>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a:sym typeface="+mn-ea"/>
              </a:rPr>
              <a:t>9</a:t>
            </a:r>
            <a:r>
              <a:rPr lang="zh-CN" altLang="en-US">
                <a:sym typeface="+mn-ea"/>
              </a:rPr>
              <a:t>.2 DMA操作</a:t>
            </a:r>
            <a:endParaRPr lang="zh-CN" altLang="en-US"/>
          </a:p>
        </p:txBody>
      </p:sp>
      <p:sp>
        <p:nvSpPr>
          <p:cNvPr id="9218" name="内容占位符 2"/>
          <p:cNvSpPr>
            <a:spLocks noGrp="1"/>
          </p:cNvSpPr>
          <p:nvPr>
            <p:ph idx="1"/>
          </p:nvPr>
        </p:nvSpPr>
        <p:spPr>
          <a:noFill/>
          <a:ln>
            <a:miter/>
          </a:ln>
        </p:spPr>
        <p:txBody>
          <a:bodyPr wrap="square" lIns="68591" tIns="34295" rIns="68591" bIns="34295" anchor="t">
            <a:noAutofit/>
          </a:bodyPr>
          <a:p>
            <a:pPr marL="342900" marR="0" lvl="0" indent="-342900" algn="l" defTabSz="914400" rtl="0" eaLnBrk="1" fontAlgn="base" latinLnBrk="0" hangingPunct="1">
              <a:lnSpc>
                <a:spcPct val="120000"/>
              </a:lnSpc>
              <a:spcBef>
                <a:spcPct val="20000"/>
              </a:spcBef>
              <a:buClrTx/>
              <a:buSzTx/>
              <a:buFont typeface="Wingdings" panose="05000000000000000000" charset="0"/>
              <a:buChar char="Ø"/>
            </a:pPr>
            <a:r>
              <a:rPr lang="en-US" altLang="x-none" sz="1800" dirty="0">
                <a:cs typeface="微软雅黑" panose="020B0503020204020204" charset="-122"/>
                <a:sym typeface="+mn-ea"/>
              </a:rPr>
              <a:t>DMA</a:t>
            </a:r>
            <a:r>
              <a:rPr lang="zh-CN" altLang="en-US" sz="1800" dirty="0">
                <a:cs typeface="微软雅黑" panose="020B0503020204020204" charset="-122"/>
                <a:sym typeface="+mn-ea"/>
              </a:rPr>
              <a:t>操作方式</a:t>
            </a:r>
            <a:endParaRPr kumimoji="0" lang="zh-CN" altLang="en-US" sz="180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20000"/>
              </a:lnSpc>
              <a:spcBef>
                <a:spcPct val="20000"/>
              </a:spcBef>
              <a:spcAft>
                <a:spcPct val="0"/>
              </a:spcAft>
              <a:buClrTx/>
              <a:buSzTx/>
              <a:buFont typeface="Arial" panose="020B0604020202020204" pitchFamily="34" charset="0"/>
              <a:buChar char="•"/>
            </a:pPr>
            <a:r>
              <a:rPr lang="zh-CN" altLang="zh-CN" sz="1600" b="1" dirty="0">
                <a:solidFill>
                  <a:schemeClr val="tx1"/>
                </a:solidFill>
                <a:cs typeface="微软雅黑" panose="020B0503020204020204" charset="-122"/>
                <a:sym typeface="+mn-ea"/>
              </a:rPr>
              <a:t>单字节传输模式：</a:t>
            </a:r>
            <a:r>
              <a:rPr lang="zh-CN" altLang="zh-CN" sz="1600" dirty="0">
                <a:solidFill>
                  <a:schemeClr val="tx1"/>
                </a:solidFill>
                <a:cs typeface="微软雅黑" panose="020B0503020204020204" charset="-122"/>
                <a:sym typeface="+mn-ea"/>
              </a:rPr>
              <a:t>每次</a:t>
            </a:r>
            <a:r>
              <a:rPr lang="en-US" altLang="zh-CN" sz="1600" dirty="0">
                <a:solidFill>
                  <a:schemeClr val="tx1"/>
                </a:solidFill>
                <a:cs typeface="微软雅黑" panose="020B0503020204020204" charset="-122"/>
                <a:sym typeface="+mn-ea"/>
              </a:rPr>
              <a:t>DMA</a:t>
            </a:r>
            <a:r>
              <a:rPr lang="zh-CN" altLang="zh-CN" sz="1600" dirty="0">
                <a:solidFill>
                  <a:schemeClr val="tx1"/>
                </a:solidFill>
                <a:cs typeface="微软雅黑" panose="020B0503020204020204" charset="-122"/>
                <a:sym typeface="+mn-ea"/>
              </a:rPr>
              <a:t>操作传送一个字节后，接着释放总线。</a:t>
            </a:r>
            <a:endParaRPr kumimoji="0" lang="zh-CN" altLang="zh-CN" sz="1600" b="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20000"/>
              </a:lnSpc>
              <a:spcBef>
                <a:spcPct val="20000"/>
              </a:spcBef>
              <a:spcAft>
                <a:spcPct val="0"/>
              </a:spcAft>
              <a:buClrTx/>
              <a:buSzTx/>
              <a:buFont typeface="Arial" panose="020B0604020202020204" pitchFamily="34" charset="0"/>
              <a:buChar char="•"/>
            </a:pPr>
            <a:r>
              <a:rPr lang="zh-CN" altLang="zh-CN" sz="1600" b="1" dirty="0">
                <a:solidFill>
                  <a:schemeClr val="tx1"/>
                </a:solidFill>
                <a:cs typeface="微软雅黑" panose="020B0503020204020204" charset="-122"/>
                <a:sym typeface="+mn-ea"/>
              </a:rPr>
              <a:t>块传输模式：</a:t>
            </a:r>
            <a:r>
              <a:rPr lang="zh-CN" altLang="zh-CN" sz="1600" dirty="0" smtClean="0">
                <a:solidFill>
                  <a:schemeClr val="tx1"/>
                </a:solidFill>
                <a:cs typeface="微软雅黑" panose="020B0503020204020204" charset="-122"/>
                <a:sym typeface="+mn-ea"/>
              </a:rPr>
              <a:t>连续</a:t>
            </a:r>
            <a:r>
              <a:rPr lang="zh-CN" altLang="zh-CN" sz="1600" dirty="0">
                <a:solidFill>
                  <a:schemeClr val="tx1"/>
                </a:solidFill>
                <a:cs typeface="微软雅黑" panose="020B0503020204020204" charset="-122"/>
                <a:sym typeface="+mn-ea"/>
              </a:rPr>
              <a:t>传送多个字节，每传输一个字节，当前字节计数器减</a:t>
            </a:r>
            <a:r>
              <a:rPr lang="en-US" altLang="zh-CN" sz="1600" dirty="0">
                <a:solidFill>
                  <a:schemeClr val="tx1"/>
                </a:solidFill>
                <a:cs typeface="微软雅黑" panose="020B0503020204020204" charset="-122"/>
                <a:sym typeface="+mn-ea"/>
              </a:rPr>
              <a:t>1</a:t>
            </a:r>
            <a:r>
              <a:rPr lang="zh-CN" altLang="zh-CN" sz="1600" dirty="0">
                <a:solidFill>
                  <a:schemeClr val="tx1"/>
                </a:solidFill>
                <a:cs typeface="微软雅黑" panose="020B0503020204020204" charset="-122"/>
                <a:sym typeface="+mn-ea"/>
              </a:rPr>
              <a:t>，当前地址寄存器加</a:t>
            </a:r>
            <a:r>
              <a:rPr lang="en-US" altLang="zh-CN" sz="1600" dirty="0">
                <a:solidFill>
                  <a:schemeClr val="tx1"/>
                </a:solidFill>
                <a:cs typeface="微软雅黑" panose="020B0503020204020204" charset="-122"/>
                <a:sym typeface="+mn-ea"/>
              </a:rPr>
              <a:t>1</a:t>
            </a:r>
            <a:r>
              <a:rPr lang="zh-CN" altLang="zh-CN" sz="1600" dirty="0">
                <a:solidFill>
                  <a:schemeClr val="tx1"/>
                </a:solidFill>
                <a:cs typeface="微软雅黑" panose="020B0503020204020204" charset="-122"/>
                <a:sym typeface="+mn-ea"/>
              </a:rPr>
              <a:t>或减</a:t>
            </a:r>
            <a:r>
              <a:rPr lang="en-US" altLang="zh-CN" sz="1600" dirty="0">
                <a:solidFill>
                  <a:schemeClr val="tx1"/>
                </a:solidFill>
                <a:cs typeface="微软雅黑" panose="020B0503020204020204" charset="-122"/>
                <a:sym typeface="+mn-ea"/>
              </a:rPr>
              <a:t>1</a:t>
            </a:r>
            <a:r>
              <a:rPr lang="zh-CN" altLang="zh-CN" sz="1600" dirty="0">
                <a:solidFill>
                  <a:schemeClr val="tx1"/>
                </a:solidFill>
                <a:cs typeface="微软雅黑" panose="020B0503020204020204" charset="-122"/>
                <a:sym typeface="+mn-ea"/>
              </a:rPr>
              <a:t>，直到所要求的字节数传输完（当前字节计数器减至</a:t>
            </a:r>
            <a:r>
              <a:rPr lang="en-US" altLang="zh-CN" sz="1600" dirty="0">
                <a:solidFill>
                  <a:schemeClr val="tx1"/>
                </a:solidFill>
                <a:cs typeface="微软雅黑" panose="020B0503020204020204" charset="-122"/>
                <a:sym typeface="+mn-ea"/>
              </a:rPr>
              <a:t>0</a:t>
            </a:r>
            <a:r>
              <a:rPr lang="zh-CN" altLang="zh-CN" sz="1600" dirty="0">
                <a:solidFill>
                  <a:schemeClr val="tx1"/>
                </a:solidFill>
                <a:cs typeface="微软雅黑" panose="020B0503020204020204" charset="-122"/>
                <a:sym typeface="+mn-ea"/>
              </a:rPr>
              <a:t>），然后释放总线。</a:t>
            </a:r>
            <a:endParaRPr kumimoji="0" lang="zh-CN" altLang="zh-CN" sz="1600" b="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20000"/>
              </a:lnSpc>
              <a:spcBef>
                <a:spcPct val="20000"/>
              </a:spcBef>
              <a:spcAft>
                <a:spcPct val="0"/>
              </a:spcAft>
              <a:buClrTx/>
              <a:buSzTx/>
              <a:buFont typeface="Arial" panose="020B0604020202020204" pitchFamily="34" charset="0"/>
              <a:buChar char="•"/>
            </a:pPr>
            <a:r>
              <a:rPr lang="zh-CN" altLang="zh-CN" sz="1600" b="1" dirty="0">
                <a:solidFill>
                  <a:schemeClr val="tx1"/>
                </a:solidFill>
                <a:cs typeface="微软雅黑" panose="020B0503020204020204" charset="-122"/>
                <a:sym typeface="+mn-ea"/>
              </a:rPr>
              <a:t>请求传输模式：</a:t>
            </a:r>
            <a:r>
              <a:rPr lang="en-US" altLang="zh-CN" sz="1600" dirty="0" smtClean="0">
                <a:solidFill>
                  <a:schemeClr val="tx1"/>
                </a:solidFill>
                <a:cs typeface="微软雅黑" panose="020B0503020204020204" charset="-122"/>
                <a:sym typeface="+mn-ea"/>
              </a:rPr>
              <a:t>DMAC</a:t>
            </a:r>
            <a:r>
              <a:rPr lang="zh-CN" altLang="zh-CN" sz="1600" dirty="0">
                <a:solidFill>
                  <a:schemeClr val="tx1"/>
                </a:solidFill>
                <a:cs typeface="微软雅黑" panose="020B0503020204020204" charset="-122"/>
                <a:sym typeface="+mn-ea"/>
              </a:rPr>
              <a:t>要检测</a:t>
            </a:r>
            <a:r>
              <a:rPr lang="en-US" altLang="zh-CN" sz="1600" dirty="0">
                <a:solidFill>
                  <a:schemeClr val="tx1"/>
                </a:solidFill>
                <a:cs typeface="微软雅黑" panose="020B0503020204020204" charset="-122"/>
                <a:sym typeface="+mn-ea"/>
              </a:rPr>
              <a:t>DMA</a:t>
            </a:r>
            <a:r>
              <a:rPr lang="zh-CN" altLang="en-US" sz="1600" dirty="0">
                <a:solidFill>
                  <a:schemeClr val="tx1"/>
                </a:solidFill>
                <a:cs typeface="微软雅黑" panose="020B0503020204020204" charset="-122"/>
                <a:sym typeface="+mn-ea"/>
              </a:rPr>
              <a:t>请求</a:t>
            </a:r>
            <a:r>
              <a:rPr lang="zh-CN" altLang="zh-CN" sz="1600" dirty="0">
                <a:solidFill>
                  <a:schemeClr val="tx1"/>
                </a:solidFill>
                <a:cs typeface="微软雅黑" panose="020B0503020204020204" charset="-122"/>
                <a:sym typeface="+mn-ea"/>
              </a:rPr>
              <a:t>信号，当</a:t>
            </a:r>
            <a:r>
              <a:rPr lang="en-US" altLang="zh-CN" sz="1600" dirty="0">
                <a:solidFill>
                  <a:schemeClr val="tx1"/>
                </a:solidFill>
                <a:cs typeface="微软雅黑" panose="020B0503020204020204" charset="-122"/>
                <a:sym typeface="+mn-ea"/>
              </a:rPr>
              <a:t>DMA</a:t>
            </a:r>
            <a:r>
              <a:rPr lang="zh-CN" altLang="en-US" sz="1600" dirty="0">
                <a:solidFill>
                  <a:schemeClr val="tx1"/>
                </a:solidFill>
                <a:cs typeface="微软雅黑" panose="020B0503020204020204" charset="-122"/>
                <a:sym typeface="+mn-ea"/>
              </a:rPr>
              <a:t>请求信号无效</a:t>
            </a:r>
            <a:r>
              <a:rPr lang="zh-CN" altLang="zh-CN" sz="1600" dirty="0">
                <a:solidFill>
                  <a:schemeClr val="tx1"/>
                </a:solidFill>
                <a:cs typeface="微软雅黑" panose="020B0503020204020204" charset="-122"/>
                <a:sym typeface="+mn-ea"/>
              </a:rPr>
              <a:t>时，暂停传输（不释放总线）；当</a:t>
            </a:r>
            <a:r>
              <a:rPr lang="en-US" altLang="zh-CN" sz="1600" dirty="0">
                <a:solidFill>
                  <a:schemeClr val="tx1"/>
                </a:solidFill>
                <a:cs typeface="微软雅黑" panose="020B0503020204020204" charset="-122"/>
                <a:sym typeface="+mn-ea"/>
              </a:rPr>
              <a:t>DMA</a:t>
            </a:r>
            <a:r>
              <a:rPr lang="zh-CN" altLang="en-US" sz="1600" dirty="0">
                <a:solidFill>
                  <a:schemeClr val="tx1"/>
                </a:solidFill>
                <a:cs typeface="微软雅黑" panose="020B0503020204020204" charset="-122"/>
                <a:sym typeface="+mn-ea"/>
              </a:rPr>
              <a:t>请求信号</a:t>
            </a:r>
            <a:r>
              <a:rPr lang="zh-CN" altLang="zh-CN" sz="1600" dirty="0">
                <a:solidFill>
                  <a:schemeClr val="tx1"/>
                </a:solidFill>
                <a:cs typeface="微软雅黑" panose="020B0503020204020204" charset="-122"/>
                <a:sym typeface="+mn-ea"/>
              </a:rPr>
              <a:t>再次有效后，继续进行传输。</a:t>
            </a:r>
            <a:endParaRPr kumimoji="0" lang="zh-CN" altLang="zh-CN" sz="1600" b="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20000"/>
              </a:lnSpc>
              <a:spcBef>
                <a:spcPct val="20000"/>
              </a:spcBef>
              <a:spcAft>
                <a:spcPct val="0"/>
              </a:spcAft>
              <a:buClrTx/>
              <a:buSzTx/>
              <a:buFont typeface="Arial" panose="020B0604020202020204" pitchFamily="34" charset="0"/>
              <a:buChar char="•"/>
            </a:pPr>
            <a:r>
              <a:rPr lang="zh-CN" altLang="zh-CN" sz="1600" b="1" dirty="0">
                <a:solidFill>
                  <a:schemeClr val="tx1"/>
                </a:solidFill>
                <a:cs typeface="微软雅黑" panose="020B0503020204020204" charset="-122"/>
                <a:sym typeface="+mn-ea"/>
              </a:rPr>
              <a:t>级联传输模式：</a:t>
            </a:r>
            <a:endParaRPr kumimoji="0" lang="zh-CN" altLang="zh-CN" sz="1600" b="1" i="0" u="none" strike="noStrike" kern="1200" cap="none" spc="0" normalizeH="0" baseline="0" noProof="1" dirty="0">
              <a:solidFill>
                <a:schemeClr val="tx1"/>
              </a:solidFill>
              <a:cs typeface="微软雅黑" panose="020B0503020204020204" charset="-122"/>
              <a:sym typeface="+mn-ea"/>
            </a:endParaRPr>
          </a:p>
          <a:p>
            <a:pPr marL="1200150" marR="0" lvl="2" indent="-285750" algn="l" defTabSz="914400" rtl="0" eaLnBrk="1" fontAlgn="base" latinLnBrk="0" hangingPunct="1">
              <a:lnSpc>
                <a:spcPct val="120000"/>
              </a:lnSpc>
              <a:spcBef>
                <a:spcPct val="20000"/>
              </a:spcBef>
              <a:spcAft>
                <a:spcPct val="0"/>
              </a:spcAft>
              <a:buClrTx/>
              <a:buSzTx/>
              <a:buFont typeface="Wingdings" panose="05000000000000000000" charset="0"/>
              <a:buChar char="ü"/>
            </a:pPr>
            <a:r>
              <a:rPr lang="zh-CN" altLang="zh-CN" sz="1400" dirty="0">
                <a:solidFill>
                  <a:schemeClr val="tx1"/>
                </a:solidFill>
                <a:cs typeface="微软雅黑" panose="020B0503020204020204" charset="-122"/>
                <a:sym typeface="+mn-ea"/>
              </a:rPr>
              <a:t>多片</a:t>
            </a:r>
            <a:r>
              <a:rPr lang="en-US" altLang="zh-CN" sz="1400" dirty="0">
                <a:solidFill>
                  <a:schemeClr val="tx1"/>
                </a:solidFill>
                <a:cs typeface="微软雅黑" panose="020B0503020204020204" charset="-122"/>
                <a:sym typeface="+mn-ea"/>
              </a:rPr>
              <a:t>DMAC</a:t>
            </a:r>
            <a:r>
              <a:rPr lang="zh-CN" altLang="zh-CN" sz="1400" dirty="0">
                <a:solidFill>
                  <a:schemeClr val="tx1"/>
                </a:solidFill>
                <a:cs typeface="微软雅黑" panose="020B0503020204020204" charset="-122"/>
                <a:sym typeface="+mn-ea"/>
              </a:rPr>
              <a:t>级联时，可以构成主从式</a:t>
            </a:r>
            <a:r>
              <a:rPr lang="en-US" altLang="zh-CN" sz="1400" dirty="0">
                <a:solidFill>
                  <a:schemeClr val="tx1"/>
                </a:solidFill>
                <a:cs typeface="微软雅黑" panose="020B0503020204020204" charset="-122"/>
                <a:sym typeface="+mn-ea"/>
              </a:rPr>
              <a:t>DMA</a:t>
            </a:r>
            <a:r>
              <a:rPr lang="zh-CN" altLang="zh-CN" sz="1400" dirty="0">
                <a:solidFill>
                  <a:schemeClr val="tx1"/>
                </a:solidFill>
                <a:cs typeface="微软雅黑" panose="020B0503020204020204" charset="-122"/>
                <a:sym typeface="+mn-ea"/>
              </a:rPr>
              <a:t>系统。</a:t>
            </a:r>
            <a:endParaRPr kumimoji="0" lang="zh-CN" altLang="zh-CN" sz="1400" b="0" i="0" u="none" strike="noStrike" kern="1200" cap="none" spc="0" normalizeH="0" baseline="0" noProof="1" dirty="0">
              <a:solidFill>
                <a:schemeClr val="tx1"/>
              </a:solidFill>
              <a:cs typeface="微软雅黑" panose="020B0503020204020204" charset="-122"/>
              <a:sym typeface="+mn-ea"/>
            </a:endParaRPr>
          </a:p>
          <a:p>
            <a:pPr marL="1200150" marR="0" lvl="2" indent="-285750" algn="l" defTabSz="914400" rtl="0" eaLnBrk="1" fontAlgn="base" latinLnBrk="0" hangingPunct="1">
              <a:lnSpc>
                <a:spcPct val="120000"/>
              </a:lnSpc>
              <a:spcBef>
                <a:spcPct val="20000"/>
              </a:spcBef>
              <a:spcAft>
                <a:spcPct val="0"/>
              </a:spcAft>
              <a:buClrTx/>
              <a:buSzTx/>
              <a:buFont typeface="Wingdings" panose="05000000000000000000" charset="0"/>
              <a:buChar char="ü"/>
            </a:pPr>
            <a:r>
              <a:rPr lang="zh-CN" altLang="zh-CN" sz="1400" dirty="0">
                <a:solidFill>
                  <a:schemeClr val="tx1"/>
                </a:solidFill>
                <a:cs typeface="微软雅黑" panose="020B0503020204020204" charset="-122"/>
                <a:sym typeface="+mn-ea"/>
              </a:rPr>
              <a:t>级联的方式是把从片的请求线</a:t>
            </a:r>
            <a:r>
              <a:rPr lang="en-US" altLang="zh-CN" sz="1400" dirty="0">
                <a:solidFill>
                  <a:schemeClr val="tx1"/>
                </a:solidFill>
                <a:cs typeface="微软雅黑" panose="020B0503020204020204" charset="-122"/>
                <a:sym typeface="+mn-ea"/>
              </a:rPr>
              <a:t>HOLD</a:t>
            </a:r>
            <a:r>
              <a:rPr lang="zh-CN" altLang="zh-CN" sz="1400" dirty="0">
                <a:solidFill>
                  <a:schemeClr val="tx1"/>
                </a:solidFill>
                <a:cs typeface="微软雅黑" panose="020B0503020204020204" charset="-122"/>
                <a:sym typeface="+mn-ea"/>
              </a:rPr>
              <a:t>连至主片的</a:t>
            </a:r>
            <a:r>
              <a:rPr lang="en-US" altLang="zh-CN" sz="1400" dirty="0">
                <a:solidFill>
                  <a:schemeClr val="tx1"/>
                </a:solidFill>
                <a:cs typeface="微软雅黑" panose="020B0503020204020204" charset="-122"/>
                <a:sym typeface="+mn-ea"/>
              </a:rPr>
              <a:t>DREQ</a:t>
            </a:r>
            <a:r>
              <a:rPr lang="zh-CN" altLang="zh-CN" sz="1400" dirty="0">
                <a:solidFill>
                  <a:schemeClr val="tx1"/>
                </a:solidFill>
                <a:cs typeface="微软雅黑" panose="020B0503020204020204" charset="-122"/>
                <a:sym typeface="+mn-ea"/>
              </a:rPr>
              <a:t>引脚，主片的</a:t>
            </a:r>
            <a:r>
              <a:rPr lang="en-US" altLang="zh-CN" sz="1400" dirty="0">
                <a:solidFill>
                  <a:schemeClr val="tx1"/>
                </a:solidFill>
                <a:cs typeface="微软雅黑" panose="020B0503020204020204" charset="-122"/>
                <a:sym typeface="+mn-ea"/>
              </a:rPr>
              <a:t>DACK</a:t>
            </a:r>
            <a:r>
              <a:rPr lang="zh-CN" altLang="zh-CN" sz="1400" dirty="0">
                <a:solidFill>
                  <a:schemeClr val="tx1"/>
                </a:solidFill>
                <a:cs typeface="微软雅黑" panose="020B0503020204020204" charset="-122"/>
                <a:sym typeface="+mn-ea"/>
              </a:rPr>
              <a:t>联至从片的</a:t>
            </a:r>
            <a:r>
              <a:rPr lang="en-US" altLang="zh-CN" sz="1400" dirty="0">
                <a:solidFill>
                  <a:schemeClr val="tx1"/>
                </a:solidFill>
                <a:cs typeface="微软雅黑" panose="020B0503020204020204" charset="-122"/>
                <a:sym typeface="+mn-ea"/>
              </a:rPr>
              <a:t>HLDA</a:t>
            </a:r>
            <a:r>
              <a:rPr lang="zh-CN" altLang="zh-CN" sz="1400" dirty="0">
                <a:solidFill>
                  <a:schemeClr val="tx1"/>
                </a:solidFill>
                <a:cs typeface="微软雅黑" panose="020B0503020204020204" charset="-122"/>
                <a:sym typeface="+mn-ea"/>
              </a:rPr>
              <a:t>引脚。</a:t>
            </a:r>
            <a:endParaRPr kumimoji="0" lang="zh-CN" altLang="zh-CN" sz="1400" b="0" i="0" u="none" strike="noStrike" kern="1200" cap="none" spc="0" normalizeH="0" baseline="0" noProof="1" dirty="0">
              <a:solidFill>
                <a:schemeClr val="tx1"/>
              </a:solidFill>
              <a:cs typeface="微软雅黑" panose="020B0503020204020204" charset="-122"/>
              <a:sym typeface="+mn-ea"/>
            </a:endParaRPr>
          </a:p>
          <a:p>
            <a:pPr marL="1200150" marR="0" lvl="2" indent="-285750" algn="l" defTabSz="914400" rtl="0" eaLnBrk="1" fontAlgn="base" latinLnBrk="0" hangingPunct="1">
              <a:lnSpc>
                <a:spcPct val="120000"/>
              </a:lnSpc>
              <a:spcBef>
                <a:spcPct val="20000"/>
              </a:spcBef>
              <a:spcAft>
                <a:spcPct val="0"/>
              </a:spcAft>
              <a:buClrTx/>
              <a:buSzTx/>
              <a:buFont typeface="Wingdings" panose="05000000000000000000" charset="0"/>
              <a:buChar char="ü"/>
            </a:pPr>
            <a:r>
              <a:rPr lang="zh-CN" altLang="zh-CN" sz="1400" dirty="0">
                <a:solidFill>
                  <a:schemeClr val="tx1"/>
                </a:solidFill>
                <a:cs typeface="微软雅黑" panose="020B0503020204020204" charset="-122"/>
                <a:sym typeface="+mn-ea"/>
              </a:rPr>
              <a:t>若主</a:t>
            </a:r>
            <a:r>
              <a:rPr lang="en-US" altLang="zh-CN" sz="1400" dirty="0">
                <a:solidFill>
                  <a:schemeClr val="tx1"/>
                </a:solidFill>
                <a:cs typeface="微软雅黑" panose="020B0503020204020204" charset="-122"/>
                <a:sym typeface="+mn-ea"/>
              </a:rPr>
              <a:t>DMAC</a:t>
            </a:r>
            <a:r>
              <a:rPr lang="zh-CN" altLang="zh-CN" sz="1400" dirty="0">
                <a:solidFill>
                  <a:schemeClr val="tx1"/>
                </a:solidFill>
                <a:cs typeface="微软雅黑" panose="020B0503020204020204" charset="-122"/>
                <a:sym typeface="+mn-ea"/>
              </a:rPr>
              <a:t>的某通道（</a:t>
            </a:r>
            <a:r>
              <a:rPr lang="en-US" altLang="zh-CN" sz="1400" dirty="0">
                <a:solidFill>
                  <a:schemeClr val="tx1"/>
                </a:solidFill>
                <a:cs typeface="微软雅黑" panose="020B0503020204020204" charset="-122"/>
                <a:sym typeface="+mn-ea"/>
              </a:rPr>
              <a:t>DREQ</a:t>
            </a:r>
            <a:r>
              <a:rPr lang="zh-CN" altLang="zh-CN" sz="1400" dirty="0">
                <a:solidFill>
                  <a:schemeClr val="tx1"/>
                </a:solidFill>
                <a:cs typeface="微软雅黑" panose="020B0503020204020204" charset="-122"/>
                <a:sym typeface="+mn-ea"/>
              </a:rPr>
              <a:t>）连接从</a:t>
            </a:r>
            <a:r>
              <a:rPr lang="en-US" altLang="zh-CN" sz="1400" dirty="0">
                <a:solidFill>
                  <a:schemeClr val="tx1"/>
                </a:solidFill>
                <a:cs typeface="微软雅黑" panose="020B0503020204020204" charset="-122"/>
                <a:sym typeface="+mn-ea"/>
              </a:rPr>
              <a:t>DMAC</a:t>
            </a:r>
            <a:r>
              <a:rPr lang="zh-CN" altLang="zh-CN" sz="1400" dirty="0">
                <a:solidFill>
                  <a:schemeClr val="tx1"/>
                </a:solidFill>
                <a:cs typeface="微软雅黑" panose="020B0503020204020204" charset="-122"/>
                <a:sym typeface="+mn-ea"/>
              </a:rPr>
              <a:t>的</a:t>
            </a:r>
            <a:r>
              <a:rPr lang="en-US" altLang="zh-CN" sz="1400" dirty="0">
                <a:solidFill>
                  <a:schemeClr val="tx1"/>
                </a:solidFill>
                <a:cs typeface="微软雅黑" panose="020B0503020204020204" charset="-122"/>
                <a:sym typeface="+mn-ea"/>
              </a:rPr>
              <a:t>HOLD</a:t>
            </a:r>
            <a:r>
              <a:rPr lang="zh-CN" altLang="zh-CN" sz="1400" dirty="0">
                <a:solidFill>
                  <a:schemeClr val="tx1"/>
                </a:solidFill>
                <a:cs typeface="微软雅黑" panose="020B0503020204020204" charset="-122"/>
                <a:sym typeface="+mn-ea"/>
              </a:rPr>
              <a:t>，主</a:t>
            </a:r>
            <a:r>
              <a:rPr lang="en-US" altLang="zh-CN" sz="1400" dirty="0">
                <a:solidFill>
                  <a:schemeClr val="tx1"/>
                </a:solidFill>
                <a:cs typeface="微软雅黑" panose="020B0503020204020204" charset="-122"/>
                <a:sym typeface="+mn-ea"/>
              </a:rPr>
              <a:t>DMAC</a:t>
            </a:r>
            <a:r>
              <a:rPr lang="zh-CN" altLang="zh-CN" sz="1400" dirty="0">
                <a:solidFill>
                  <a:schemeClr val="tx1"/>
                </a:solidFill>
                <a:cs typeface="微软雅黑" panose="020B0503020204020204" charset="-122"/>
                <a:sym typeface="+mn-ea"/>
              </a:rPr>
              <a:t>的该通道应设置为级联传输模式，但从</a:t>
            </a:r>
            <a:r>
              <a:rPr lang="en-US" altLang="zh-CN" sz="1400" dirty="0">
                <a:solidFill>
                  <a:schemeClr val="tx1"/>
                </a:solidFill>
                <a:cs typeface="微软雅黑" panose="020B0503020204020204" charset="-122"/>
                <a:sym typeface="+mn-ea"/>
              </a:rPr>
              <a:t>DMAC</a:t>
            </a:r>
            <a:r>
              <a:rPr lang="zh-CN" altLang="zh-CN" sz="1400" dirty="0">
                <a:solidFill>
                  <a:schemeClr val="tx1"/>
                </a:solidFill>
                <a:cs typeface="微软雅黑" panose="020B0503020204020204" charset="-122"/>
                <a:sym typeface="+mn-ea"/>
              </a:rPr>
              <a:t>不设置级联传输模式，而是设置其它三种模式之一。</a:t>
            </a:r>
            <a:endParaRPr kumimoji="0" lang="zh-CN" altLang="en-US" sz="1400" b="0" i="0" u="none" strike="noStrike" kern="1200" cap="none" spc="0" normalizeH="0" baseline="0" noProof="1" dirty="0">
              <a:solidFill>
                <a:schemeClr val="tx1"/>
              </a:solidFill>
              <a:cs typeface="微软雅黑" panose="020B0503020204020204" charset="-122"/>
            </a:endParaRPr>
          </a:p>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400" b="0" i="0" u="none" strike="noStrike" kern="1200" cap="none" spc="0" normalizeH="0" baseline="0" noProof="1" dirty="0">
              <a:solidFill>
                <a:schemeClr val="tx1"/>
              </a:solidFill>
              <a:cs typeface="微软雅黑" panose="020B050302020402020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pPr algn="l">
              <a:buClrTx/>
              <a:buSzTx/>
              <a:buFontTx/>
            </a:pPr>
            <a:r>
              <a:rPr lang="en-US" altLang="zh-CN">
                <a:sym typeface="+mn-ea"/>
              </a:rPr>
              <a:t>9</a:t>
            </a:r>
            <a:r>
              <a:rPr lang="zh-CN" altLang="en-US">
                <a:sym typeface="+mn-ea"/>
              </a:rPr>
              <a:t>.3 DMA控制器</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zh-CN" sz="1800" dirty="0">
                <a:cs typeface="微软雅黑" panose="020B0503020204020204" charset="-122"/>
                <a:sym typeface="+mn-ea"/>
              </a:rPr>
              <a:t>DMA</a:t>
            </a:r>
            <a:r>
              <a:rPr lang="zh-CN" altLang="en-US" sz="1800" dirty="0">
                <a:cs typeface="微软雅黑" panose="020B0503020204020204" charset="-122"/>
                <a:sym typeface="+mn-ea"/>
              </a:rPr>
              <a:t>控制器的两种工作状态</a:t>
            </a:r>
            <a:endParaRPr lang="zh-CN" altLang="en-US" sz="1800" dirty="0">
              <a:cs typeface="微软雅黑" panose="020B0503020204020204" charset="-122"/>
              <a:sym typeface="+mn-ea"/>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被动态（受控器）：</a:t>
            </a:r>
            <a:r>
              <a:rPr lang="zh-CN" altLang="en-US" sz="1600" dirty="0">
                <a:solidFill>
                  <a:schemeClr val="tx1"/>
                </a:solidFill>
                <a:cs typeface="微软雅黑" panose="020B0503020204020204" charset="-122"/>
                <a:sym typeface="+mn-ea"/>
              </a:rPr>
              <a:t>未取得总线控制权，受</a:t>
            </a:r>
            <a:r>
              <a:rPr lang="en-US" altLang="x-none" sz="1600" dirty="0">
                <a:solidFill>
                  <a:schemeClr val="tx1"/>
                </a:solidFill>
                <a:cs typeface="微软雅黑" panose="020B0503020204020204" charset="-122"/>
                <a:sym typeface="+mn-ea"/>
              </a:rPr>
              <a:t>CPU</a:t>
            </a:r>
            <a:r>
              <a:rPr lang="zh-CN" altLang="en-US" sz="1600" dirty="0">
                <a:solidFill>
                  <a:schemeClr val="tx1"/>
                </a:solidFill>
                <a:cs typeface="微软雅黑" panose="020B0503020204020204" charset="-122"/>
                <a:sym typeface="+mn-ea"/>
              </a:rPr>
              <a:t>的控制。</a:t>
            </a:r>
            <a:endParaRPr kumimoji="0" lang="zh-CN" altLang="en-US" sz="1600" b="0" i="0" u="none" strike="noStrike" kern="1200" cap="none" spc="0" normalizeH="0" baseline="0" noProof="1" dirty="0">
              <a:solidFill>
                <a:schemeClr val="tx1"/>
              </a:solidFill>
              <a:cs typeface="微软雅黑" panose="020B0503020204020204" charset="-122"/>
              <a:sym typeface="+mn-ea"/>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主动态（主控器）：</a:t>
            </a:r>
            <a:r>
              <a:rPr lang="zh-CN" altLang="en-US" sz="1600" dirty="0">
                <a:solidFill>
                  <a:schemeClr val="tx1"/>
                </a:solidFill>
                <a:cs typeface="微软雅黑" panose="020B0503020204020204" charset="-122"/>
                <a:sym typeface="+mn-ea"/>
              </a:rPr>
              <a:t>接管并取得总线控制权，取代</a:t>
            </a:r>
            <a:r>
              <a:rPr lang="en-US" altLang="x-none" sz="1600" dirty="0">
                <a:solidFill>
                  <a:schemeClr val="tx1"/>
                </a:solidFill>
                <a:cs typeface="微软雅黑" panose="020B0503020204020204" charset="-122"/>
                <a:sym typeface="+mn-ea"/>
              </a:rPr>
              <a:t>CPU</a:t>
            </a:r>
            <a:r>
              <a:rPr lang="zh-CN" altLang="en-US" sz="1600" dirty="0">
                <a:solidFill>
                  <a:schemeClr val="tx1"/>
                </a:solidFill>
                <a:cs typeface="微软雅黑" panose="020B0503020204020204" charset="-122"/>
                <a:sym typeface="+mn-ea"/>
              </a:rPr>
              <a:t>而成为系统的主控者。</a:t>
            </a:r>
            <a:endParaRPr kumimoji="0" lang="en-US" altLang="x-none" sz="1600" b="0" i="0" u="none" strike="noStrike" kern="1200" cap="none" spc="0" normalizeH="0" baseline="0" noProof="1" dirty="0">
              <a:solidFill>
                <a:schemeClr val="tx1"/>
              </a:solidFill>
              <a:cs typeface="微软雅黑" panose="020B0503020204020204" charset="-122"/>
            </a:endParaRPr>
          </a:p>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zh-CN" sz="1800" dirty="0">
                <a:latin typeface="+mn-lt"/>
                <a:ea typeface="+mn-ea"/>
                <a:sym typeface="+mn-ea"/>
              </a:rPr>
              <a:t>DMA</a:t>
            </a:r>
            <a:r>
              <a:rPr lang="zh-CN" altLang="en-US" sz="1800" dirty="0">
                <a:latin typeface="+mn-lt"/>
                <a:ea typeface="+mn-ea"/>
                <a:sym typeface="+mn-ea"/>
              </a:rPr>
              <a:t>控制器的基本结构</a:t>
            </a:r>
            <a:endParaRPr kumimoji="0" lang="zh-CN" altLang="en-US" sz="1800" b="0" i="0" u="none" strike="noStrike" kern="1200" cap="none" spc="0" normalizeH="0" baseline="0" noProof="1" dirty="0">
              <a:solidFill>
                <a:schemeClr val="tx1"/>
              </a:solidFill>
              <a:cs typeface="微软雅黑" panose="020B0503020204020204" charset="-122"/>
              <a:sym typeface="+mn-ea"/>
            </a:endParaRPr>
          </a:p>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cs typeface="微软雅黑" panose="020B0503020204020204" charset="-122"/>
              <a:sym typeface="+mn-ea"/>
            </a:endParaRPr>
          </a:p>
        </p:txBody>
      </p:sp>
      <p:graphicFrame>
        <p:nvGraphicFramePr>
          <p:cNvPr id="36869" name="对象 4"/>
          <p:cNvGraphicFramePr>
            <a:graphicFrameLocks noChangeAspect="1"/>
          </p:cNvGraphicFramePr>
          <p:nvPr>
            <p:custDataLst>
              <p:tags r:id="rId1"/>
            </p:custDataLst>
          </p:nvPr>
        </p:nvGraphicFramePr>
        <p:xfrm>
          <a:off x="3780155" y="2068195"/>
          <a:ext cx="3041015" cy="2863215"/>
        </p:xfrm>
        <a:graphic>
          <a:graphicData uri="http://schemas.openxmlformats.org/presentationml/2006/ole">
            <mc:AlternateContent xmlns:mc="http://schemas.openxmlformats.org/markup-compatibility/2006">
              <mc:Choice xmlns:v="urn:schemas-microsoft-com:vml" Requires="v">
                <p:oleObj spid="_x0000_s3076" name="" r:id="rId2" imgW="3093085" imgH="2823845" progId="Visio.Drawing.11">
                  <p:embed/>
                </p:oleObj>
              </mc:Choice>
              <mc:Fallback>
                <p:oleObj name="" r:id="rId2" imgW="3093085" imgH="2823845" progId="Visio.Drawing.11">
                  <p:embed/>
                  <p:pic>
                    <p:nvPicPr>
                      <p:cNvPr id="0" name="图片 3075"/>
                      <p:cNvPicPr/>
                      <p:nvPr/>
                    </p:nvPicPr>
                    <p:blipFill>
                      <a:blip r:embed="rId3"/>
                      <a:stretch>
                        <a:fillRect/>
                      </a:stretch>
                    </p:blipFill>
                    <p:spPr>
                      <a:xfrm>
                        <a:off x="3780155" y="2068195"/>
                        <a:ext cx="3041015" cy="2863215"/>
                      </a:xfrm>
                      <a:prstGeom prst="rect">
                        <a:avLst/>
                      </a:prstGeom>
                      <a:solidFill>
                        <a:schemeClr val="bg1"/>
                      </a:solid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a:sym typeface="+mn-ea"/>
              </a:rPr>
              <a:t>9</a:t>
            </a:r>
            <a:r>
              <a:rPr lang="zh-CN" altLang="en-US">
                <a:sym typeface="+mn-ea"/>
              </a:rPr>
              <a:t>.3.</a:t>
            </a:r>
            <a:r>
              <a:rPr lang="en-US" altLang="zh-CN">
                <a:sym typeface="+mn-ea"/>
              </a:rPr>
              <a:t>1</a:t>
            </a:r>
            <a:r>
              <a:rPr lang="zh-CN" altLang="en-US">
                <a:sym typeface="+mn-ea"/>
              </a:rPr>
              <a:t> AXI4 DMA 控制器</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342900" marR="0" lvl="0" indent="-342900" algn="just"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zh-CN" sz="1800" dirty="0">
                <a:sym typeface="+mn-ea"/>
              </a:rPr>
              <a:t>总体框架</a:t>
            </a:r>
            <a:endParaRPr kumimoji="0" lang="zh-CN" altLang="en-US" sz="1800" b="0" i="0" u="none" strike="noStrike" kern="1200" cap="none" spc="0" normalizeH="0" baseline="0" noProof="1" dirty="0">
              <a:solidFill>
                <a:schemeClr val="tx1"/>
              </a:solidFill>
              <a:cs typeface="微软雅黑" panose="020B0503020204020204" charset="-122"/>
              <a:sym typeface="+mn-ea"/>
            </a:endParaRPr>
          </a:p>
        </p:txBody>
      </p:sp>
      <p:pic>
        <p:nvPicPr>
          <p:cNvPr id="37893" name="图片 4"/>
          <p:cNvPicPr>
            <a:picLocks noChangeAspect="1"/>
          </p:cNvPicPr>
          <p:nvPr>
            <p:custDataLst>
              <p:tags r:id="rId1"/>
            </p:custDataLst>
          </p:nvPr>
        </p:nvPicPr>
        <p:blipFill>
          <a:blip r:embed="rId2"/>
          <a:stretch>
            <a:fillRect/>
          </a:stretch>
        </p:blipFill>
        <p:spPr>
          <a:xfrm>
            <a:off x="2151063" y="1131253"/>
            <a:ext cx="4841875" cy="3554412"/>
          </a:xfrm>
          <a:prstGeom prst="rect">
            <a:avLst/>
          </a:prstGeom>
          <a:noFill/>
          <a:ln w="9525">
            <a:noFill/>
          </a:ln>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PP_MARK_KEY" val="0c5f8d1b-347b-4f8d-ae11-fcfe646b1cb5"/>
  <p:tag name="COMMONDATA" val="eyJoZGlkIjoiMzEwNTM5NzYwMDRjMzkwZTVkZjY2ODkwMGIxNGU0OTU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模版</Template>
  <TotalTime>0</TotalTime>
  <Words>3014</Words>
  <Application>WPS 演示</Application>
  <PresentationFormat>全屏显示(4:3)</PresentationFormat>
  <Paragraphs>197</Paragraphs>
  <Slides>30</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2" baseType="lpstr">
      <vt:lpstr>Arial</vt:lpstr>
      <vt:lpstr>宋体</vt:lpstr>
      <vt:lpstr>Wingdings</vt:lpstr>
      <vt:lpstr>Calibri</vt:lpstr>
      <vt:lpstr>Times New Roman</vt:lpstr>
      <vt:lpstr>Wingdings</vt:lpstr>
      <vt:lpstr>微软雅黑</vt:lpstr>
      <vt:lpstr>黑体</vt:lpstr>
      <vt:lpstr>Arial Unicode MS</vt:lpstr>
      <vt:lpstr>Segoe UI</vt:lpstr>
      <vt:lpstr>Office 主题​​</vt:lpstr>
      <vt:lpstr>Visio.Drawing.11</vt:lpstr>
      <vt:lpstr>PowerPoint 演示文稿</vt:lpstr>
      <vt:lpstr>第9章 DMA技术</vt:lpstr>
      <vt:lpstr>PowerPoint 演示文稿</vt:lpstr>
      <vt:lpstr>7.1 DMA基本原理</vt:lpstr>
      <vt:lpstr>7.1 DMA基本原理</vt:lpstr>
      <vt:lpstr>7.1 DMA基本原理</vt:lpstr>
      <vt:lpstr>9.2 DMA操作</vt:lpstr>
      <vt:lpstr>7.1 DMA基本原理</vt:lpstr>
      <vt:lpstr>7.1 DMA基本原理</vt:lpstr>
      <vt:lpstr>9.3.1 AXI4 DMA 控制器</vt:lpstr>
      <vt:lpstr>9.3.1 AXI4 DMA 控制器</vt:lpstr>
      <vt:lpstr>9.3.1 AXI4 DMA 控制器</vt:lpstr>
      <vt:lpstr>9.3.1 AXI4 DMA 控制器</vt:lpstr>
      <vt:lpstr>9.3.1 AXI4 DMA 控制器</vt:lpstr>
      <vt:lpstr>9.3.1 AXI4 DMA 控制器</vt:lpstr>
      <vt:lpstr>9.3.2 AXI4 Central DMA 控制器</vt:lpstr>
      <vt:lpstr>9.3.2 AXI4 Central DMA 控制器</vt:lpstr>
      <vt:lpstr>9.3.2 AXI4 Central DMA 控制器</vt:lpstr>
      <vt:lpstr>9.3.2 AXI4 Central DMA 控制器</vt:lpstr>
      <vt:lpstr>9.3.2 AXI4 Central DMA 控制器</vt:lpstr>
      <vt:lpstr>9.3.2 AXI4 Central DMA 控制器</vt:lpstr>
      <vt:lpstr>9.3.2 AXI4 Central DMA 控制器</vt:lpstr>
      <vt:lpstr>9.3.1 AXI4 DMA 控制器</vt:lpstr>
      <vt:lpstr>7.1 DMA基本原理</vt:lpstr>
      <vt:lpstr>9.4 DMA应用实例</vt:lpstr>
      <vt:lpstr>9.4 DMA应用实例</vt:lpstr>
      <vt:lpstr>9.4 DMA应用实例</vt:lpstr>
      <vt:lpstr>9.4.2 硬件模块图像处理</vt:lpstr>
      <vt:lpstr>9.4.2 硬件模块图像处理</vt:lpstr>
      <vt:lpstr>9.4.2 硬件模块图像处理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总线技术</dc:title>
  <dc:creator>Administrator</dc:creator>
  <cp:lastModifiedBy>老狐狸</cp:lastModifiedBy>
  <cp:revision>116</cp:revision>
  <dcterms:created xsi:type="dcterms:W3CDTF">2013-10-22T08:00:00Z</dcterms:created>
  <dcterms:modified xsi:type="dcterms:W3CDTF">2023-08-20T03:05:48Z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75BFF6F2D4D948218A90E26F5892B539</vt:lpwstr>
  </property>
</Properties>
</file>