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552" r:id="rId3"/>
    <p:sldId id="528" r:id="rId5"/>
    <p:sldId id="529" r:id="rId6"/>
    <p:sldId id="577" r:id="rId7"/>
    <p:sldId id="578" r:id="rId8"/>
    <p:sldId id="579" r:id="rId9"/>
    <p:sldId id="580" r:id="rId10"/>
    <p:sldId id="586" r:id="rId11"/>
    <p:sldId id="587" r:id="rId12"/>
    <p:sldId id="588" r:id="rId13"/>
    <p:sldId id="590" r:id="rId14"/>
    <p:sldId id="591" r:id="rId15"/>
    <p:sldId id="592" r:id="rId16"/>
    <p:sldId id="593" r:id="rId17"/>
    <p:sldId id="594" r:id="rId18"/>
    <p:sldId id="595" r:id="rId19"/>
    <p:sldId id="596" r:id="rId20"/>
    <p:sldId id="597" r:id="rId21"/>
    <p:sldId id="598" r:id="rId22"/>
    <p:sldId id="599" r:id="rId23"/>
  </p:sldIdLst>
  <p:sldSz cx="9144000" cy="5143500"/>
  <p:notesSz cx="6858000" cy="9144000"/>
  <p:custDataLst>
    <p:tags r:id="rId2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636" y="-114"/>
      </p:cViewPr>
      <p:guideLst>
        <p:guide orient="horz" pos="153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45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2560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0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1053" y="-8775"/>
            <a:ext cx="9145884" cy="5244871"/>
            <a:chOff x="4049" y="26519"/>
            <a:chExt cx="12194512" cy="6993161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>
              <a:clrChange>
                <a:clrFrom>
                  <a:srgbClr val="01182D"/>
                </a:clrFrom>
                <a:clrTo>
                  <a:srgbClr val="01182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6" t="50499"/>
            <a:stretch>
              <a:fillRect/>
            </a:stretch>
          </p:blipFill>
          <p:spPr>
            <a:xfrm>
              <a:off x="6561" y="3618316"/>
              <a:ext cx="12192000" cy="3401364"/>
            </a:xfrm>
            <a:prstGeom prst="rect">
              <a:avLst/>
            </a:prstGeom>
          </p:spPr>
        </p:pic>
        <p:sp>
          <p:nvSpPr>
            <p:cNvPr id="24" name="矩形 23"/>
            <p:cNvSpPr/>
            <p:nvPr userDrawn="1"/>
          </p:nvSpPr>
          <p:spPr>
            <a:xfrm>
              <a:off x="4049" y="26519"/>
              <a:ext cx="12192000" cy="6692474"/>
            </a:xfrm>
            <a:prstGeom prst="rect">
              <a:avLst/>
            </a:prstGeom>
            <a:gradFill flip="none" rotWithShape="1">
              <a:gsLst>
                <a:gs pos="3000">
                  <a:schemeClr val="accent1">
                    <a:alpha val="97000"/>
                    <a:lumMod val="5000"/>
                    <a:lumOff val="95000"/>
                  </a:schemeClr>
                </a:gs>
                <a:gs pos="89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30955" y="266255"/>
            <a:ext cx="1166133" cy="265460"/>
          </a:xfrm>
          <a:prstGeom prst="rect">
            <a:avLst/>
          </a:prstGeom>
        </p:spPr>
      </p:pic>
      <p:sp>
        <p:nvSpPr>
          <p:cNvPr id="16" name="任意多边形 20"/>
          <p:cNvSpPr/>
          <p:nvPr userDrawn="1"/>
        </p:nvSpPr>
        <p:spPr>
          <a:xfrm flipV="1">
            <a:off x="242945" y="262923"/>
            <a:ext cx="1040092" cy="324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18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350"/>
          </a:p>
        </p:txBody>
      </p:sp>
      <p:sp>
        <p:nvSpPr>
          <p:cNvPr id="17" name="椭圆 16"/>
          <p:cNvSpPr/>
          <p:nvPr userDrawn="1"/>
        </p:nvSpPr>
        <p:spPr>
          <a:xfrm>
            <a:off x="8466212" y="4939654"/>
            <a:ext cx="185166" cy="185166"/>
          </a:xfrm>
          <a:prstGeom prst="ellipse">
            <a:avLst/>
          </a:prstGeom>
          <a:solidFill>
            <a:srgbClr val="18978B"/>
          </a:solidFill>
          <a:ln>
            <a:solidFill>
              <a:srgbClr val="13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6589" y="5017110"/>
            <a:ext cx="9135428" cy="127102"/>
          </a:xfrm>
          <a:prstGeom prst="rect">
            <a:avLst/>
          </a:prstGeom>
          <a:solidFill>
            <a:srgbClr val="18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/>
          </a:p>
        </p:txBody>
      </p:sp>
      <p:sp>
        <p:nvSpPr>
          <p:cNvPr id="19" name="矩形 18"/>
          <p:cNvSpPr/>
          <p:nvPr userDrawn="1"/>
        </p:nvSpPr>
        <p:spPr>
          <a:xfrm>
            <a:off x="-2936" y="5017110"/>
            <a:ext cx="569415" cy="127102"/>
          </a:xfrm>
          <a:prstGeom prst="rect">
            <a:avLst/>
          </a:prstGeom>
          <a:solidFill>
            <a:srgbClr val="244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20" name="灯片编号占位符 3"/>
          <p:cNvSpPr txBox="1"/>
          <p:nvPr userDrawn="1"/>
        </p:nvSpPr>
        <p:spPr>
          <a:xfrm>
            <a:off x="8449272" y="4935416"/>
            <a:ext cx="219046" cy="212360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3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867" y="193211"/>
            <a:ext cx="7886700" cy="463231"/>
          </a:xfrm>
        </p:spPr>
        <p:txBody>
          <a:bodyPr>
            <a:normAutofit/>
          </a:bodyPr>
          <a:lstStyle>
            <a:lvl1pPr>
              <a:defRPr sz="2100" b="1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灯片编号占位符 3"/>
          <p:cNvSpPr txBox="1"/>
          <p:nvPr userDrawn="1"/>
        </p:nvSpPr>
        <p:spPr>
          <a:xfrm>
            <a:off x="8451256" y="4942424"/>
            <a:ext cx="219046" cy="212360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pitchFamily="34" charset="0"/>
              </a:rPr>
            </a:fld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" panose="020B0502040204020203" pitchFamily="34" charset="0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65867" y="707073"/>
            <a:ext cx="8531222" cy="4227768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1950">
                <a:latin typeface="微软雅黑" panose="020B0503020204020204" charset="-122"/>
                <a:ea typeface="微软雅黑" panose="020B0503020204020204" charset="-122"/>
              </a:defRPr>
            </a:lvl1pPr>
            <a:lvl2pPr marL="609600" indent="-2667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1800">
                <a:solidFill>
                  <a:srgbClr val="0E7C7F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857250" indent="-1714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165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lnSpc>
                <a:spcPct val="150000"/>
              </a:lnSpc>
              <a:defRPr sz="12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lnSpc>
                <a:spcPct val="150000"/>
              </a:lnSpc>
              <a:defRPr sz="1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A9CF-03F6-42E8-909A-D8D840B3AC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04D-74F3-442C-BEA0-A4B04CBF9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6.bin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tags" Target="../tags/tag20.xml"/><Relationship Id="rId3" Type="http://schemas.openxmlformats.org/officeDocument/2006/relationships/image" Target="../media/image12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tags" Target="../tags/tag23.xml"/><Relationship Id="rId3" Type="http://schemas.openxmlformats.org/officeDocument/2006/relationships/image" Target="../media/image14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tags" Target="../tags/tag26.xml"/><Relationship Id="rId3" Type="http://schemas.openxmlformats.org/officeDocument/2006/relationships/image" Target="../media/image16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6" Type="http://schemas.openxmlformats.org/officeDocument/2006/relationships/tags" Target="../tags/tag34.xml"/><Relationship Id="rId5" Type="http://schemas.openxmlformats.org/officeDocument/2006/relationships/image" Target="../media/image21.png"/><Relationship Id="rId4" Type="http://schemas.openxmlformats.org/officeDocument/2006/relationships/tags" Target="../tags/tag33.xml"/><Relationship Id="rId3" Type="http://schemas.openxmlformats.org/officeDocument/2006/relationships/image" Target="../media/image20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tags" Target="../tags/tag37.xml"/><Relationship Id="rId3" Type="http://schemas.openxmlformats.org/officeDocument/2006/relationships/image" Target="../media/image23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6" Type="http://schemas.openxmlformats.org/officeDocument/2006/relationships/tags" Target="../tags/tag43.xml"/><Relationship Id="rId5" Type="http://schemas.openxmlformats.org/officeDocument/2006/relationships/image" Target="../media/image27.png"/><Relationship Id="rId4" Type="http://schemas.openxmlformats.org/officeDocument/2006/relationships/tags" Target="../tags/tag42.xml"/><Relationship Id="rId3" Type="http://schemas.openxmlformats.org/officeDocument/2006/relationships/image" Target="../media/image26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3.bin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tags" Target="../tags/tag14.xml"/><Relationship Id="rId3" Type="http://schemas.openxmlformats.org/officeDocument/2006/relationships/image" Target="../media/image9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矩形 3073"/>
          <p:cNvSpPr/>
          <p:nvPr>
            <p:custDataLst>
              <p:tags r:id="rId1"/>
            </p:custDataLst>
          </p:nvPr>
        </p:nvSpPr>
        <p:spPr>
          <a:xfrm>
            <a:off x="1403350" y="1023620"/>
            <a:ext cx="6276975" cy="1027113"/>
          </a:xfrm>
          <a:prstGeom prst="rect">
            <a:avLst/>
          </a:prstGeom>
          <a:noFill/>
          <a:ln w="9525">
            <a:noFill/>
          </a:ln>
        </p:spPr>
        <p:txBody>
          <a:bodyPr lIns="71846" tIns="35923" rIns="71846" bIns="35923" anchor="b" anchorCtr="0"/>
          <a:p>
            <a:pPr algn="ctr">
              <a:lnSpc>
                <a:spcPct val="115000"/>
              </a:lnSpc>
              <a:spcBef>
                <a:spcPct val="10000"/>
              </a:spcBef>
            </a:pPr>
            <a:r>
              <a:rPr lang="zh-CN" altLang="en-US" sz="45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接口技术</a:t>
            </a:r>
            <a:endParaRPr lang="zh-CN" altLang="en-US" sz="45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矩形 3075"/>
          <p:cNvSpPr/>
          <p:nvPr>
            <p:custDataLst>
              <p:tags r:id="rId2"/>
            </p:custDataLst>
          </p:nvPr>
        </p:nvSpPr>
        <p:spPr>
          <a:xfrm>
            <a:off x="2496820" y="3364230"/>
            <a:ext cx="4089400" cy="1457325"/>
          </a:xfrm>
          <a:prstGeom prst="rect">
            <a:avLst/>
          </a:prstGeom>
          <a:noFill/>
          <a:ln w="9525">
            <a:noFill/>
          </a:ln>
        </p:spPr>
        <p:txBody>
          <a:bodyPr lIns="71846" tIns="35923" rIns="71846" bIns="35923" anchor="b" anchorCtr="0"/>
          <a:p>
            <a:pPr algn="ctr">
              <a:lnSpc>
                <a:spcPct val="115000"/>
              </a:lnSpc>
              <a:spcBef>
                <a:spcPct val="10000"/>
              </a:spcBef>
            </a:pPr>
            <a:r>
              <a:rPr lang="zh-CN" alt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rPr>
              <a:t>主讲：胡迪青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15000"/>
              </a:lnSpc>
              <a:spcBef>
                <a:spcPct val="10000"/>
              </a:spcBef>
            </a:pPr>
            <a:endParaRPr lang="zh-CN" altLang="en-US" sz="1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fr-FR" altLang="en-US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rPr>
              <a:t>Email</a:t>
            </a:r>
            <a:r>
              <a:rPr lang="zh-CN" altLang="fr-FR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fr-FR" altLang="en-US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hudq024@mail.hust.edu.cn</a:t>
            </a:r>
            <a:endParaRPr lang="fr-FR" altLang="en-US" sz="1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rPr>
              <a:t>QQ</a:t>
            </a:r>
            <a:r>
              <a:rPr lang="en-US" altLang="zh-CN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rPr>
              <a:t>：121374333</a:t>
            </a:r>
            <a:endParaRPr lang="zh-CN" altLang="en-US" sz="1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en-US" altLang="zh-CN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rPr>
              <a:t>Tel     </a:t>
            </a:r>
            <a:r>
              <a:rPr lang="zh-CN" altLang="en-US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</a:rPr>
              <a:t>15327191496</a:t>
            </a:r>
            <a:endParaRPr lang="en-US" altLang="zh-CN" sz="1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12.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简单VGA控制器应用实例</a:t>
            </a:r>
            <a:endParaRPr lang="en-US" altLang="zh-CN">
              <a:sym typeface="+mn-ea"/>
            </a:endParaRPr>
          </a:p>
        </p:txBody>
      </p:sp>
      <p:sp>
        <p:nvSpPr>
          <p:cNvPr id="2048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5760" y="772795"/>
            <a:ext cx="8229600" cy="437070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为了减小图像数据存储区的大小，</a:t>
            </a:r>
            <a:r>
              <a:rPr 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RAM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存储区大小设为</a:t>
            </a:r>
            <a:r>
              <a:rPr 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160</a:t>
            </a:r>
            <a:r>
              <a:rPr 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×120B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，即采用</a:t>
            </a:r>
            <a:r>
              <a:rPr 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RAM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存储单元内的一个字节对应显示器上一个</a:t>
            </a:r>
            <a:r>
              <a:rPr 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×4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的像素块，那么</a:t>
            </a:r>
            <a:r>
              <a:rPr 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RAM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只需要</a:t>
            </a:r>
            <a:r>
              <a:rPr 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160</a:t>
            </a:r>
            <a:r>
              <a:rPr 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×120=19200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765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59389" y="2211467"/>
          <a:ext cx="6225779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5981700" imgH="2400300" progId="Visio.Drawing.11">
                  <p:embed/>
                </p:oleObj>
              </mc:Choice>
              <mc:Fallback>
                <p:oleObj name="" r:id="rId3" imgW="5981700" imgH="240030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9389" y="2211467"/>
                        <a:ext cx="6225779" cy="2614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12.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简单VGA控制器应用实例</a:t>
            </a:r>
            <a:endParaRPr lang="en-US" altLang="zh-CN">
              <a:sym typeface="+mn-ea"/>
            </a:endParaRPr>
          </a:p>
        </p:txBody>
      </p:sp>
      <p:sp>
        <p:nvSpPr>
          <p:cNvPr id="2048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5760" y="772795"/>
            <a:ext cx="8229600" cy="437070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VGA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控制器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8676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63140" y="772795"/>
            <a:ext cx="5607685" cy="42081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7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19925" y="772795"/>
            <a:ext cx="1902460" cy="2296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12.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简单VGA控制器应用实例</a:t>
            </a:r>
            <a:endParaRPr lang="en-US" altLang="zh-CN">
              <a:sym typeface="+mn-ea"/>
            </a:endParaRPr>
          </a:p>
        </p:txBody>
      </p:sp>
      <p:sp>
        <p:nvSpPr>
          <p:cNvPr id="2048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5760" y="772795"/>
            <a:ext cx="8229600" cy="437070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VGA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控制器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9700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09880" y="1615440"/>
            <a:ext cx="2658110" cy="3308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4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31820" y="622300"/>
            <a:ext cx="5778500" cy="4301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12.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简单VGA控制器应用实例</a:t>
            </a:r>
            <a:endParaRPr lang="en-US" altLang="zh-CN">
              <a:sym typeface="+mn-ea"/>
            </a:endParaRPr>
          </a:p>
        </p:txBody>
      </p:sp>
      <p:sp>
        <p:nvSpPr>
          <p:cNvPr id="2048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5760" y="772795"/>
            <a:ext cx="8229600" cy="437070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VGA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接口集成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1748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366" y="1419543"/>
            <a:ext cx="6666309" cy="2957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9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90245" y="4516120"/>
            <a:ext cx="7763510" cy="189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12.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TFT显示控制器应用实例</a:t>
            </a:r>
            <a:endParaRPr lang="en-US" altLang="zh-CN">
              <a:sym typeface="+mn-ea"/>
            </a:endParaRPr>
          </a:p>
        </p:txBody>
      </p:sp>
      <p:sp>
        <p:nvSpPr>
          <p:cNvPr id="2048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5760" y="772795"/>
            <a:ext cx="8229600" cy="437070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控制器结构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2773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95830" y="915670"/>
            <a:ext cx="6422390" cy="3936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12.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TFT显示控制器应用实例</a:t>
            </a:r>
            <a:endParaRPr lang="en-US" altLang="zh-CN">
              <a:sym typeface="+mn-ea"/>
            </a:endParaRPr>
          </a:p>
        </p:txBody>
      </p:sp>
      <p:sp>
        <p:nvSpPr>
          <p:cNvPr id="2048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5760" y="772795"/>
            <a:ext cx="8229600" cy="437070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寄存器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4820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04913" y="1348105"/>
            <a:ext cx="6734175" cy="3071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12.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TFT显示控制器应用实例</a:t>
            </a:r>
            <a:endParaRPr lang="en-US" altLang="zh-CN">
              <a:sym typeface="+mn-ea"/>
            </a:endParaRPr>
          </a:p>
        </p:txBody>
      </p:sp>
      <p:sp>
        <p:nvSpPr>
          <p:cNvPr id="2048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5760" y="772795"/>
            <a:ext cx="8229600" cy="437070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控制器集成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6868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14495" y="645795"/>
            <a:ext cx="4742815" cy="4206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69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1460" y="3842385"/>
            <a:ext cx="5975350" cy="10102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4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1460" y="1419860"/>
            <a:ext cx="3782695" cy="2310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12.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TFT显示控制器应用实例</a:t>
            </a:r>
            <a:endParaRPr lang="en-US" altLang="zh-CN">
              <a:sym typeface="+mn-ea"/>
            </a:endParaRPr>
          </a:p>
        </p:txBody>
      </p:sp>
      <p:sp>
        <p:nvSpPr>
          <p:cNvPr id="2048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5760" y="772795"/>
            <a:ext cx="8229600" cy="437070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驱动程序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7892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560" y="1311910"/>
            <a:ext cx="4199890" cy="3292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356100" y="1311910"/>
            <a:ext cx="4757420" cy="2844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12.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TFT显示控制器应用实例</a:t>
            </a:r>
            <a:endParaRPr lang="en-US" altLang="zh-CN">
              <a:sym typeface="+mn-ea"/>
            </a:endParaRPr>
          </a:p>
        </p:txBody>
      </p:sp>
      <p:sp>
        <p:nvSpPr>
          <p:cNvPr id="2048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5760" y="772795"/>
            <a:ext cx="8229600" cy="437070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驱动程序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9940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67585" y="846455"/>
            <a:ext cx="5560695" cy="41046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12.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TFT显示控制器应用实例</a:t>
            </a:r>
            <a:endParaRPr lang="en-US" altLang="zh-CN">
              <a:sym typeface="+mn-ea"/>
            </a:endParaRPr>
          </a:p>
        </p:txBody>
      </p:sp>
      <p:sp>
        <p:nvSpPr>
          <p:cNvPr id="2048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5760" y="772795"/>
            <a:ext cx="8229600" cy="437070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应用测试程序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964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15920" y="656590"/>
            <a:ext cx="4389755" cy="6134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65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15920" y="1348105"/>
            <a:ext cx="5405120" cy="17894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66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15920" y="3244215"/>
            <a:ext cx="5405120" cy="16249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wrap="square" lIns="68580" tIns="34290" rIns="68580" bIns="34290" anchor="ctr" anchorCtr="0"/>
          <a:p>
            <a:pPr>
              <a:buClrTx/>
              <a:buSzTx/>
              <a:buFontTx/>
            </a:pPr>
            <a:r>
              <a:rPr lang="zh-CN" altLang="en-US"/>
              <a:t>第12章 接口应用实例</a:t>
            </a:r>
            <a:endParaRPr lang="en-US" altLang="zh-CN" sz="3000" dirty="0">
              <a:solidFill>
                <a:schemeClr val="tx2"/>
              </a:solidFill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/>
        <p:txBody>
          <a:bodyPr wrap="square" lIns="68580" tIns="34290" rIns="68580" bIns="34290" anchor="t" anchorCtr="0"/>
          <a:lstStyle>
            <a:lvl1pPr marL="0" lvl="0" indent="0" algn="ctr">
              <a:buClrTx/>
              <a:buSzTx/>
              <a:buFont typeface="Arial" panose="020B0604020202020204" pitchFamily="34" charset="0"/>
              <a:defRPr/>
            </a:lvl1pPr>
            <a:lvl2pPr marL="457200" lvl="1" indent="0" algn="ctr">
              <a:buClrTx/>
              <a:buSzTx/>
              <a:buFont typeface="Arial" panose="020B0604020202020204" pitchFamily="34" charset="0"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defRPr/>
            </a:lvl5pPr>
          </a:lstStyle>
          <a:p>
            <a:pPr marL="0" lvl="0" indent="0" algn="ctr">
              <a:lnSpc>
                <a:spcPct val="150000"/>
              </a:lnSpc>
              <a:buClrTx/>
              <a:buSzTx/>
              <a:buNone/>
            </a:pPr>
            <a:r>
              <a:rPr lang="zh-CN" altLang="en-US" sz="2000" dirty="0">
                <a:cs typeface="微软雅黑" panose="020B0503020204020204" charset="-122"/>
              </a:rPr>
              <a:t>本章主要内容</a:t>
            </a:r>
            <a:endParaRPr lang="en-US" altLang="zh-CN" sz="1800" dirty="0">
              <a:cs typeface="微软雅黑" panose="020B0503020204020204" charset="-122"/>
            </a:endParaRPr>
          </a:p>
          <a:p>
            <a:pPr marL="0" lvl="0" indent="0" algn="l">
              <a:lnSpc>
                <a:spcPct val="150000"/>
              </a:lnSpc>
              <a:buClr>
                <a:srgbClr val="C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cs typeface="微软雅黑" panose="020B0503020204020204" charset="-122"/>
              </a:rPr>
              <a:t> VGA </a:t>
            </a:r>
            <a:r>
              <a:rPr lang="zh-CN" altLang="en-US" sz="1800" dirty="0">
                <a:cs typeface="微软雅黑" panose="020B0503020204020204" charset="-122"/>
              </a:rPr>
              <a:t>接口的</a:t>
            </a:r>
            <a:r>
              <a:rPr lang="zh-CN" altLang="en-US" sz="1800" dirty="0">
                <a:cs typeface="微软雅黑" panose="020B0503020204020204" charset="-122"/>
                <a:sym typeface="Arial" panose="020B0604020202020204" pitchFamily="34" charset="0"/>
              </a:rPr>
              <a:t>设计与应用</a:t>
            </a:r>
            <a:endParaRPr lang="zh-CN" altLang="en-US" sz="1800" dirty="0"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lvl="0" indent="0" algn="l">
              <a:lnSpc>
                <a:spcPct val="150000"/>
              </a:lnSpc>
              <a:buClr>
                <a:srgbClr val="C00000"/>
              </a:buClr>
              <a:buSzTx/>
              <a:buFont typeface="Wingdings" panose="05000000000000000000" pitchFamily="2" charset="2"/>
              <a:buChar char="Ø"/>
            </a:pPr>
            <a:endParaRPr lang="zh-CN" altLang="en-US" sz="1800" dirty="0">
              <a:cs typeface="微软雅黑" panose="020B0503020204020204" charset="-122"/>
            </a:endParaRPr>
          </a:p>
          <a:p>
            <a:pPr marL="0" lvl="0" indent="0" algn="l">
              <a:lnSpc>
                <a:spcPct val="100000"/>
              </a:lnSpc>
              <a:buClr>
                <a:srgbClr val="C00000"/>
              </a:buClr>
              <a:buSzTx/>
              <a:buFont typeface="Wingdings" panose="05000000000000000000" pitchFamily="2" charset="2"/>
              <a:buChar char="Ø"/>
            </a:pPr>
            <a:endParaRPr lang="zh-CN" altLang="en-US" sz="1800" dirty="0"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12.5 其它接口设计与应用实例</a:t>
            </a:r>
            <a:endParaRPr lang="en-US" altLang="zh-CN">
              <a:sym typeface="+mn-ea"/>
            </a:endParaRPr>
          </a:p>
        </p:txBody>
      </p:sp>
      <p:sp>
        <p:nvSpPr>
          <p:cNvPr id="2048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5760" y="772795"/>
            <a:ext cx="8229600" cy="437070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Flash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存储器接口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蓝牙通信接口</a:t>
            </a:r>
            <a:endParaRPr kumimoji="0" lang="en-US" altLang="x-none" sz="1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马达驱动接口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蜂鸣器接口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环境光传感器接口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超声波测距传感器接口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摄像头接口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WiFi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GPS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接口等等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12.1 VGA 原理</a:t>
            </a:r>
            <a:endParaRPr lang="zh-CN" altLang="en-US"/>
          </a:p>
        </p:txBody>
      </p:sp>
      <p:pic>
        <p:nvPicPr>
          <p:cNvPr id="1946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1325880"/>
            <a:ext cx="3020695" cy="203263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9462" name="Object 1"/>
          <p:cNvGraphicFramePr>
            <a:graphicFrameLocks noChangeAspect="1"/>
          </p:cNvGraphicFramePr>
          <p:nvPr/>
        </p:nvGraphicFramePr>
        <p:xfrm>
          <a:off x="3563620" y="1275715"/>
          <a:ext cx="5234940" cy="2286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" imgW="9677400" imgH="4229100" progId="Visio.Drawing.11">
                  <p:embed/>
                </p:oleObj>
              </mc:Choice>
              <mc:Fallback>
                <p:oleObj name="" r:id="rId2" imgW="9677400" imgH="4229100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63620" y="1275715"/>
                        <a:ext cx="5234940" cy="2286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12.1 VGA 原理</a:t>
            </a:r>
            <a:endParaRPr lang="zh-CN" altLang="en-US"/>
          </a:p>
        </p:txBody>
      </p:sp>
      <p:sp>
        <p:nvSpPr>
          <p:cNvPr id="2048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5760" y="772795"/>
            <a:ext cx="8229600" cy="437070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完成一行扫描的时间称为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水平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扫描时间，其倒数称为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行频率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完成一帧（整屏）扫描的时间称为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垂直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扫描时间，其倒数称为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场频率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0485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53235" y="1779905"/>
          <a:ext cx="5636895" cy="319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7548245" imgH="4356735" progId="Visio.Drawing.11">
                  <p:embed/>
                </p:oleObj>
              </mc:Choice>
              <mc:Fallback>
                <p:oleObj name="" r:id="rId3" imgW="7548245" imgH="4356735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3235" y="1779905"/>
                        <a:ext cx="5636895" cy="3193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12.1 VGA 原理</a:t>
            </a:r>
            <a:endParaRPr lang="zh-CN" altLang="en-US"/>
          </a:p>
        </p:txBody>
      </p:sp>
      <p:sp>
        <p:nvSpPr>
          <p:cNvPr id="2048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5760" y="772795"/>
            <a:ext cx="8229600" cy="437070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描述参数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1508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51685" y="843915"/>
          <a:ext cx="5751195" cy="169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7988300" imgH="2362200" progId="Visio.Drawing.11">
                  <p:embed/>
                </p:oleObj>
              </mc:Choice>
              <mc:Fallback>
                <p:oleObj name="" r:id="rId3" imgW="7988300" imgH="2362200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685" y="843915"/>
                        <a:ext cx="5751195" cy="16941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456690" y="2712720"/>
          <a:ext cx="6940550" cy="2145665"/>
        </p:xfrm>
        <a:graphic>
          <a:graphicData uri="http://schemas.openxmlformats.org/drawingml/2006/table">
            <a:tbl>
              <a:tblPr/>
              <a:tblGrid>
                <a:gridCol w="1022985"/>
                <a:gridCol w="972820"/>
                <a:gridCol w="1065530"/>
                <a:gridCol w="991235"/>
                <a:gridCol w="962025"/>
                <a:gridCol w="1007745"/>
                <a:gridCol w="918210"/>
              </a:tblGrid>
              <a:tr h="429260"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分辨率</a:t>
                      </a:r>
                      <a:endParaRPr lang="zh-CN" sz="120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信号类型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同步脉冲</a:t>
                      </a:r>
                      <a:r>
                        <a:rPr lang="en-US" sz="1200" b="1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a</a:t>
                      </a:r>
                      <a:endParaRPr lang="zh-CN" sz="1200" b="1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显示后沿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b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显示时序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c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显示前沿</a:t>
                      </a:r>
                      <a:r>
                        <a:rPr lang="en-US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一个周期</a:t>
                      </a:r>
                      <a:endParaRPr lang="zh-CN" sz="1200" b="1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 rowSpan="2"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800</a:t>
                      </a: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×</a:t>
                      </a: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600</a:t>
                      </a:r>
                      <a:endParaRPr lang="en-US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行同步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像素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88</a:t>
                      </a: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像素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800</a:t>
                      </a: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像素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40</a:t>
                      </a: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像素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1056</a:t>
                      </a: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像素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895">
                <a:tc vMerge="1">
                  <a:tcPr/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场同步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行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23</a:t>
                      </a: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行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600</a:t>
                      </a: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行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行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628</a:t>
                      </a: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行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 rowSpan="2"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640</a:t>
                      </a: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×</a:t>
                      </a: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480</a:t>
                      </a:r>
                      <a:endParaRPr lang="en-US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行同步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96</a:t>
                      </a: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像素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48</a:t>
                      </a: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像素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640</a:t>
                      </a: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像素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16</a:t>
                      </a: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像素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800</a:t>
                      </a: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像素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260">
                <a:tc vMerge="1">
                  <a:tcPr/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场同步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行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29</a:t>
                      </a: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行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480</a:t>
                      </a: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行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sz="1200" kern="100">
                          <a:latin typeface="Times New Roman" panose="02020603050405020304"/>
                          <a:ea typeface="宋体" panose="02010600030101010101" pitchFamily="2" charset="-122"/>
                        </a:rPr>
                        <a:t>行</a:t>
                      </a:r>
                      <a:endParaRPr lang="zh-CN" sz="1200" kern="1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521</a:t>
                      </a:r>
                      <a:r>
                        <a:rPr lang="zh-CN" sz="1200" kern="1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行</a:t>
                      </a:r>
                      <a:endParaRPr lang="zh-CN" sz="1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1435" marR="51435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12.1 VGA 原理</a:t>
            </a:r>
            <a:endParaRPr lang="zh-CN" altLang="en-US"/>
          </a:p>
        </p:txBody>
      </p:sp>
      <p:sp>
        <p:nvSpPr>
          <p:cNvPr id="2048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5760" y="772795"/>
            <a:ext cx="8229600" cy="437070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如果显示器采用逐行扫描方式</a:t>
            </a:r>
            <a:r>
              <a:rPr lang="en-US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60Hz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的刷新频率，且分辨率为</a:t>
            </a:r>
            <a:r>
              <a:rPr lang="en-US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640×480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，那么控制每个像素的显示时间周期为：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因此像素的时钟频率为</a:t>
            </a:r>
            <a:r>
              <a:rPr lang="en-US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25MHz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2533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267585" y="1779905"/>
          <a:ext cx="4063365" cy="88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803400" imgH="393700" progId="Equation.KSEE3">
                  <p:embed/>
                </p:oleObj>
              </mc:Choice>
              <mc:Fallback>
                <p:oleObj name="" r:id="rId3" imgW="1803400" imgH="393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585" y="1779905"/>
                        <a:ext cx="4063365" cy="887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12.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VGA 接口</a:t>
            </a:r>
            <a:endParaRPr lang="en-US" altLang="zh-CN">
              <a:sym typeface="+mn-ea"/>
            </a:endParaRPr>
          </a:p>
        </p:txBody>
      </p:sp>
      <p:sp>
        <p:nvSpPr>
          <p:cNvPr id="2048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5760" y="772795"/>
            <a:ext cx="8229600" cy="437070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VGA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接口结构图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3556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59523" y="1444149"/>
          <a:ext cx="6713935" cy="302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9702800" imgH="4381500" progId="Visio.Drawing.11">
                  <p:embed/>
                </p:oleObj>
              </mc:Choice>
              <mc:Fallback>
                <p:oleObj name="" r:id="rId3" imgW="9702800" imgH="4381500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523" y="1444149"/>
                        <a:ext cx="6713935" cy="30277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12.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VGA 接口</a:t>
            </a:r>
            <a:endParaRPr lang="en-US" altLang="zh-CN">
              <a:sym typeface="+mn-ea"/>
            </a:endParaRPr>
          </a:p>
        </p:txBody>
      </p:sp>
      <p:sp>
        <p:nvSpPr>
          <p:cNvPr id="2048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5760" y="772795"/>
            <a:ext cx="8229600" cy="437070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VGA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接口电路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Nexys4 DDR开发板使用14个FPGA的引脚来生成一个VGA端口，该VGA端口的红、绿、蓝每色由4bits构成，采用电阻分压器来实现每色16个电平信号，同时还有两个标准同步信号（HS -水平同步、VS -垂直同步）。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4581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45235" y="2931795"/>
            <a:ext cx="3654425" cy="1108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2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63845" y="2415540"/>
            <a:ext cx="1904365" cy="2546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12.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VGA 接口</a:t>
            </a:r>
            <a:endParaRPr lang="en-US" altLang="zh-CN">
              <a:sym typeface="+mn-ea"/>
            </a:endParaRPr>
          </a:p>
        </p:txBody>
      </p:sp>
      <p:sp>
        <p:nvSpPr>
          <p:cNvPr id="2048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65760" y="772795"/>
            <a:ext cx="8229600" cy="437070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VGA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接口参数设计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分辨率</a:t>
            </a:r>
            <a:r>
              <a:rPr lang="en-US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640×480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，列计数器每计数</a:t>
            </a:r>
            <a:r>
              <a:rPr lang="en-US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800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个时钟脉冲时复位，并同时产生一个脉冲给行计数器，行计数器每计数</a:t>
            </a:r>
            <a:r>
              <a:rPr lang="en-US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521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个列计数器送来的脉冲时复位。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列计数器和行计数器同时送出计数输出给控制逻辑单元。当列计数器的输出在</a:t>
            </a:r>
            <a:r>
              <a:rPr lang="en-US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0~95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之间时，</a:t>
            </a:r>
            <a:r>
              <a:rPr lang="en-US" altLang="en-US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HSync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输出低电平；列计数器的输出在</a:t>
            </a:r>
            <a:r>
              <a:rPr lang="en-US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96~799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之间时，</a:t>
            </a:r>
            <a:r>
              <a:rPr lang="en-US" altLang="en-US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HSync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输出高电平。当行计数器的输出在</a:t>
            </a:r>
            <a:r>
              <a:rPr lang="en-US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0~1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之间时，</a:t>
            </a:r>
            <a:r>
              <a:rPr lang="en-US" altLang="en-US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VSync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输出低电平；行计数器的输出在</a:t>
            </a:r>
            <a:r>
              <a:rPr lang="en-US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2~520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之间时，</a:t>
            </a:r>
            <a:r>
              <a:rPr lang="en-US" altLang="en-US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VSync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输出高电平。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只有当列计数器计数范围在</a:t>
            </a:r>
            <a:r>
              <a:rPr lang="en-US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144~783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之间，且行计数器计数范围在</a:t>
            </a:r>
            <a:r>
              <a:rPr lang="en-US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30~510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之间时，显示器才能显示图像，内部地址才能发生改变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显示器分辨率为</a:t>
            </a:r>
            <a:r>
              <a:rPr lang="en-US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640×480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，如果每个像素的颜色信息采用</a:t>
            </a:r>
            <a:r>
              <a:rPr lang="en-US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位来描述，那么图像数据存储区的大小则为</a:t>
            </a:r>
            <a:r>
              <a:rPr lang="en-US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640×480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个字节，即</a:t>
            </a:r>
            <a:r>
              <a:rPr lang="en-US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307200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个字节存储空间。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地址的变化规律与颜色信息的位数相关：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ü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</a:t>
            </a:r>
            <a:r>
              <a:rPr lang="en-US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位颜色信息表示一个像素，每个时钟作用下存储器地址都需要增加</a:t>
            </a:r>
            <a:r>
              <a:rPr lang="en-US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ü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</a:t>
            </a:r>
            <a:r>
              <a:rPr lang="en-US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位颜色信息表示一个像素，每个时钟作用下存储器地址都需要增加</a:t>
            </a:r>
            <a:r>
              <a:rPr lang="en-US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ü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</a:t>
            </a:r>
            <a:r>
              <a:rPr lang="en-US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位颜色信息表示一个像素，每两个时钟作用下存储器地址才需要增加</a:t>
            </a:r>
            <a:r>
              <a:rPr lang="en-US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PP_MARK_KEY" val="0c5f8d1b-347b-4f8d-ae11-fcfe646b1cb5"/>
  <p:tag name="COMMONDATA" val="eyJoZGlkIjoiMzEwNTM5NzYwMDRjMzkwZTVkZjY2ODkwMGIxNGU0OTU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TABLE_BEAUTIFY" val="smartTable{3dc24adb-1e89-4ed1-998e-0069de538583}"/>
  <p:tag name="TABLE_ENDDRAG_ORIGIN_RECT" val="546*168"/>
  <p:tag name="TABLE_ENDDRAG_RECT" val="70*188*546*168"/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模版</Template>
  <TotalTime>0</TotalTime>
  <Words>1446</Words>
  <Application>WPS 演示</Application>
  <PresentationFormat>全屏显示(4:3)</PresentationFormat>
  <Paragraphs>193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微软雅黑</vt:lpstr>
      <vt:lpstr>Segoe UI</vt:lpstr>
      <vt:lpstr>Wingdings</vt:lpstr>
      <vt:lpstr>Times New Roman</vt:lpstr>
      <vt:lpstr>Times New Roman</vt:lpstr>
      <vt:lpstr>Arial Unicode MS</vt:lpstr>
      <vt:lpstr>华文中宋</vt:lpstr>
      <vt:lpstr>华文楷体</vt:lpstr>
      <vt:lpstr>Office 主题​​</vt:lpstr>
      <vt:lpstr>Visio.Drawing.11</vt:lpstr>
      <vt:lpstr>Visio.Drawing.11</vt:lpstr>
      <vt:lpstr>Visio.Drawing.11</vt:lpstr>
      <vt:lpstr>Equation.KSEE3</vt:lpstr>
      <vt:lpstr>Visio.Drawing.11</vt:lpstr>
      <vt:lpstr>Visio.Drawing.11</vt:lpstr>
      <vt:lpstr>PowerPoint 演示文稿</vt:lpstr>
      <vt:lpstr>第12章 接口应用实例</vt:lpstr>
      <vt:lpstr>PowerPoint 演示文稿</vt:lpstr>
      <vt:lpstr>12.1 VGA 原理</vt:lpstr>
      <vt:lpstr>12.1 VGA 原理</vt:lpstr>
      <vt:lpstr>12.1 VGA 原理</vt:lpstr>
      <vt:lpstr>12.1 VGA 原理</vt:lpstr>
      <vt:lpstr>12.1 VGA 接口</vt:lpstr>
      <vt:lpstr>12.1 VGA 接口</vt:lpstr>
      <vt:lpstr>12.1 VGA 接口</vt:lpstr>
      <vt:lpstr>12.3 简单VGA控制器应用实例</vt:lpstr>
      <vt:lpstr>12.3 简单VGA控制器应用实例</vt:lpstr>
      <vt:lpstr>12.3 简单VGA控制器应用实例</vt:lpstr>
      <vt:lpstr>12.3 简单VGA控制器应用实例</vt:lpstr>
      <vt:lpstr>12.4 TFT显示控制器应用实例</vt:lpstr>
      <vt:lpstr>12.4 TFT显示控制器应用实例</vt:lpstr>
      <vt:lpstr>12.4 TFT显示控制器应用实例</vt:lpstr>
      <vt:lpstr>12.4 TFT显示控制器应用实例</vt:lpstr>
      <vt:lpstr>12.4 TFT显示控制器应用实例</vt:lpstr>
      <vt:lpstr>12.4 TFT显示控制器应用实例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总线技术</dc:title>
  <dc:creator>Administrator</dc:creator>
  <cp:lastModifiedBy>老狐狸</cp:lastModifiedBy>
  <cp:revision>115</cp:revision>
  <dcterms:created xsi:type="dcterms:W3CDTF">2013-10-22T08:00:00Z</dcterms:created>
  <dcterms:modified xsi:type="dcterms:W3CDTF">2023-08-30T01:39:33Z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75BFF6F2D4D948218A90E26F5892B539</vt:lpwstr>
  </property>
</Properties>
</file>