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63" r:id="rId3"/>
    <p:sldId id="259" r:id="rId4"/>
    <p:sldId id="268"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4" autoAdjust="0"/>
  </p:normalViewPr>
  <p:slideViewPr>
    <p:cSldViewPr>
      <p:cViewPr>
        <p:scale>
          <a:sx n="90" d="100"/>
          <a:sy n="90" d="100"/>
        </p:scale>
        <p:origin x="-774" y="30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DE0CC-4FCC-47AC-95ED-D6AE36E7BE27}" type="datetimeFigureOut">
              <a:rPr lang="zh-CN" altLang="en-US" smtClean="0"/>
              <a:t>2017/3/17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90FAE6-3C82-4714-840A-8F8F9A5D58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90FAE6-3C82-4714-840A-8F8F9A5D58E6}" type="slidenum">
              <a:rPr lang="zh-CN" altLang="en-US" smtClean="0"/>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输入、输出（</a:t>
            </a:r>
            <a:r>
              <a:rPr lang="en-US" altLang="zh-CN" dirty="0" smtClean="0"/>
              <a:t>IO</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4.2.1 I/O</a:t>
            </a:r>
            <a:r>
              <a:rPr lang="zh-CN" altLang="en-US" sz="2800" b="1" dirty="0" smtClean="0"/>
              <a:t>模块中类以及全局函数说明</a:t>
            </a:r>
            <a:endParaRPr lang="en-US" altLang="zh-CN" sz="2800" b="1" dirty="0" smtClean="0"/>
          </a:p>
          <a:p>
            <a:pPr>
              <a:buNone/>
            </a:pPr>
            <a:endParaRPr lang="en-US" altLang="zh-CN" sz="2600" dirty="0" smtClean="0"/>
          </a:p>
          <a:p>
            <a:pPr>
              <a:buNone/>
            </a:pPr>
            <a:r>
              <a:rPr lang="en-US" altLang="zh-CN" sz="2600" dirty="0" smtClean="0"/>
              <a:t>I/O</a:t>
            </a:r>
            <a:r>
              <a:rPr lang="zh-CN" altLang="en-US" sz="2600" dirty="0" smtClean="0"/>
              <a:t>模块中目前共有</a:t>
            </a:r>
            <a:r>
              <a:rPr lang="en-US" altLang="zh-CN" sz="2600" dirty="0" smtClean="0"/>
              <a:t>21</a:t>
            </a:r>
            <a:r>
              <a:rPr lang="zh-CN" altLang="en-US" sz="2600" dirty="0" smtClean="0"/>
              <a:t>个类，随着</a:t>
            </a:r>
            <a:r>
              <a:rPr lang="en-US" altLang="zh-CN" sz="2600" dirty="0" smtClean="0"/>
              <a:t>RGDB</a:t>
            </a:r>
            <a:r>
              <a:rPr lang="zh-CN" altLang="en-US" sz="2600" dirty="0" smtClean="0"/>
              <a:t>设备的流行必将引入更多的设备相关的</a:t>
            </a:r>
            <a:r>
              <a:rPr lang="en-US" altLang="zh-CN" sz="2600" dirty="0" smtClean="0"/>
              <a:t>I/O</a:t>
            </a:r>
            <a:r>
              <a:rPr lang="zh-CN" altLang="en-US" sz="2600" dirty="0" smtClean="0"/>
              <a:t>扩展，以后有可能增加以下几类。</a:t>
            </a:r>
            <a:endParaRPr lang="en-US" altLang="zh-CN" sz="2600" dirty="0" smtClean="0"/>
          </a:p>
          <a:p>
            <a:pPr>
              <a:buNone/>
            </a:pPr>
            <a:r>
              <a:rPr lang="en-US" altLang="zh-CN" sz="2600" b="1" dirty="0" smtClean="0"/>
              <a:t>1. class </a:t>
            </a:r>
            <a:r>
              <a:rPr lang="en-US" altLang="zh-CN" sz="2600" b="1" dirty="0" err="1" smtClean="0"/>
              <a:t>pcl</a:t>
            </a:r>
            <a:r>
              <a:rPr lang="en-US" altLang="zh-CN" sz="2600" b="1" dirty="0" smtClean="0"/>
              <a:t>::</a:t>
            </a:r>
            <a:r>
              <a:rPr lang="en-US" altLang="zh-CN" sz="2600" b="1" dirty="0" err="1" smtClean="0"/>
              <a:t>FileReader</a:t>
            </a:r>
            <a:endParaRPr lang="en-US" altLang="zh-CN" sz="2600" b="1" dirty="0" smtClean="0"/>
          </a:p>
          <a:p>
            <a:pPr>
              <a:buNone/>
            </a:pPr>
            <a:r>
              <a:rPr lang="zh-CN" altLang="en-US" sz="2600" dirty="0" smtClean="0"/>
              <a:t>类</a:t>
            </a:r>
            <a:r>
              <a:rPr lang="en-US" altLang="zh-CN" sz="2600" dirty="0" err="1" smtClean="0"/>
              <a:t>FileReader</a:t>
            </a:r>
            <a:r>
              <a:rPr lang="zh-CN" altLang="en-US" sz="2600" dirty="0" smtClean="0"/>
              <a:t>定义了</a:t>
            </a:r>
            <a:r>
              <a:rPr lang="en-US" altLang="zh-CN" sz="2600" dirty="0" smtClean="0"/>
              <a:t>PCD</a:t>
            </a:r>
            <a:r>
              <a:rPr lang="zh-CN" altLang="en-US" sz="2600" dirty="0" smtClean="0"/>
              <a:t>文件的读取接口，主要用做其他读取类的父类。从它继承的子类必须实现自己的读取函数，即该类中的纯虚函数其继承关系如图</a:t>
            </a:r>
            <a:r>
              <a:rPr lang="en-US" altLang="zh-CN" sz="2600" dirty="0" smtClean="0"/>
              <a:t>4-3</a:t>
            </a:r>
            <a:r>
              <a:rPr lang="zh-CN" altLang="en-US" sz="2600" dirty="0" smtClean="0"/>
              <a:t>所示。但为了保持向后兼容，提供了</a:t>
            </a:r>
            <a:r>
              <a:rPr lang="en-US" altLang="zh-CN" sz="2600" dirty="0" smtClean="0"/>
              <a:t>FILE_V6</a:t>
            </a:r>
            <a:r>
              <a:rPr lang="zh-CN" altLang="en-US" sz="2600" dirty="0" smtClean="0"/>
              <a:t>版本文件读取的实现函数。</a:t>
            </a:r>
            <a:endParaRPr lang="en-US" altLang="zh-CN" sz="2600" dirty="0" err="1" smtClean="0"/>
          </a:p>
        </p:txBody>
      </p:sp>
      <p:pic>
        <p:nvPicPr>
          <p:cNvPr id="2050" name="Picture 2"/>
          <p:cNvPicPr>
            <a:picLocks noChangeAspect="1" noChangeArrowheads="1"/>
          </p:cNvPicPr>
          <p:nvPr/>
        </p:nvPicPr>
        <p:blipFill>
          <a:blip r:embed="rId2" cstate="print"/>
          <a:srcRect/>
          <a:stretch>
            <a:fillRect/>
          </a:stretch>
        </p:blipFill>
        <p:spPr bwMode="auto">
          <a:xfrm>
            <a:off x="2699792" y="4897498"/>
            <a:ext cx="3456062" cy="196050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类</a:t>
            </a:r>
            <a:r>
              <a:rPr lang="en-US" altLang="zh-CN" sz="2600" dirty="0" err="1" smtClean="0"/>
              <a:t>FileReader</a:t>
            </a:r>
            <a:r>
              <a:rPr lang="zh-CN" altLang="en-US" sz="2600" dirty="0" smtClean="0"/>
              <a:t>关键成员函数：</a:t>
            </a:r>
            <a:endParaRPr lang="en-US" altLang="zh-CN" sz="2600" dirty="0" smtClean="0"/>
          </a:p>
          <a:p>
            <a:pPr>
              <a:buNone/>
            </a:pPr>
            <a:r>
              <a:rPr lang="en-US" altLang="zh-CN" sz="2200" dirty="0" smtClean="0"/>
              <a:t>virtual </a:t>
            </a:r>
            <a:r>
              <a:rPr lang="en-US" altLang="zh-CN" sz="2200" dirty="0" err="1" smtClean="0"/>
              <a:t>intreadHeader</a:t>
            </a:r>
            <a:r>
              <a:rPr lang="en-US" altLang="zh-CN" sz="2200" dirty="0" smtClean="0"/>
              <a:t>(const std::string&amp; </a:t>
            </a:r>
            <a:r>
              <a:rPr lang="en-US" altLang="zh-CN" sz="2200" dirty="0" err="1" smtClean="0"/>
              <a:t>file_name</a:t>
            </a:r>
            <a:r>
              <a:rPr lang="en-US" altLang="zh-CN" sz="2200" dirty="0" smtClean="0"/>
              <a:t>, </a:t>
            </a:r>
            <a:r>
              <a:rPr lang="en-US" altLang="zh-CN" sz="2200" dirty="0" err="1" smtClean="0"/>
              <a:t>sensor_msgs</a:t>
            </a:r>
            <a:r>
              <a:rPr lang="en-US" altLang="zh-CN" sz="2200" dirty="0" smtClean="0"/>
              <a:t>::PointCloud2&amp; cloud, Eigen::Vector4f&amp; origin, Eigen::</a:t>
            </a:r>
            <a:r>
              <a:rPr lang="en-US" altLang="zh-CN" sz="2200" dirty="0" err="1" smtClean="0"/>
              <a:t>Quaternionf</a:t>
            </a:r>
            <a:r>
              <a:rPr lang="en-US" altLang="zh-CN" sz="2200" dirty="0" smtClean="0"/>
              <a:t>&amp; orientation, </a:t>
            </a:r>
            <a:r>
              <a:rPr lang="en-US" altLang="zh-CN" sz="2200" dirty="0" err="1" smtClean="0"/>
              <a:t>int</a:t>
            </a:r>
            <a:r>
              <a:rPr lang="en-US" altLang="zh-CN" sz="2200" dirty="0" smtClean="0"/>
              <a:t>&amp; </a:t>
            </a:r>
            <a:r>
              <a:rPr lang="en-US" altLang="zh-CN" sz="2200" dirty="0" err="1" smtClean="0"/>
              <a:t>file_version</a:t>
            </a:r>
            <a:r>
              <a:rPr lang="en-US" altLang="zh-CN" sz="2200" dirty="0" smtClean="0"/>
              <a:t>, </a:t>
            </a:r>
            <a:r>
              <a:rPr lang="en-US" altLang="zh-CN" sz="2200" dirty="0" err="1" smtClean="0"/>
              <a:t>int</a:t>
            </a:r>
            <a:r>
              <a:rPr lang="en-US" altLang="zh-CN" sz="2200" dirty="0" smtClean="0"/>
              <a:t>&amp; </a:t>
            </a:r>
            <a:r>
              <a:rPr lang="en-US" altLang="zh-CN" sz="2200" dirty="0" err="1" smtClean="0"/>
              <a:t>data_type</a:t>
            </a:r>
            <a:r>
              <a:rPr lang="en-US" altLang="zh-CN" sz="2200" dirty="0" smtClean="0"/>
              <a:t>, unsigned </a:t>
            </a:r>
            <a:r>
              <a:rPr lang="en-US" altLang="zh-CN" sz="2200" dirty="0" err="1" smtClean="0"/>
              <a:t>int</a:t>
            </a:r>
            <a:r>
              <a:rPr lang="en-US" altLang="zh-CN" sz="2200" dirty="0" smtClean="0"/>
              <a:t>&amp; </a:t>
            </a:r>
            <a:r>
              <a:rPr lang="en-US" altLang="zh-CN" sz="2200" dirty="0" err="1" smtClean="0"/>
              <a:t>data_idx</a:t>
            </a:r>
            <a:r>
              <a:rPr lang="en-US" altLang="zh-CN" sz="2200" dirty="0" smtClean="0"/>
              <a:t>, const </a:t>
            </a:r>
            <a:r>
              <a:rPr lang="en-US" altLang="zh-CN" sz="2200" dirty="0" err="1" smtClean="0"/>
              <a:t>int</a:t>
            </a:r>
            <a:r>
              <a:rPr lang="en-US" altLang="zh-CN" sz="2200" dirty="0" smtClean="0"/>
              <a:t> offset=0)=0</a:t>
            </a:r>
          </a:p>
          <a:p>
            <a:pPr>
              <a:buNone/>
            </a:pPr>
            <a:r>
              <a:rPr lang="zh-CN" altLang="en-US" sz="2600" dirty="0" smtClean="0"/>
              <a:t>纯虚函数，定义读取点云文件头的接口函数，其参数意义：</a:t>
            </a:r>
            <a:endParaRPr lang="en-US" altLang="zh-CN" sz="2600" dirty="0" smtClean="0"/>
          </a:p>
          <a:p>
            <a:pPr>
              <a:buNone/>
            </a:pPr>
            <a:r>
              <a:rPr lang="en-US" altLang="zh-CN" sz="2400" dirty="0" err="1" smtClean="0"/>
              <a:t>f</a:t>
            </a:r>
            <a:r>
              <a:rPr lang="en-US" altLang="zh-CN" sz="2400" dirty="0" err="1" smtClean="0"/>
              <a:t>ile_name</a:t>
            </a:r>
            <a:r>
              <a:rPr lang="zh-CN" altLang="en-US" sz="2400" dirty="0" smtClean="0"/>
              <a:t>读取文件的文件名。</a:t>
            </a:r>
            <a:endParaRPr lang="en-US" altLang="zh-CN" sz="2400" dirty="0" smtClean="0"/>
          </a:p>
          <a:p>
            <a:pPr>
              <a:buNone/>
            </a:pPr>
            <a:r>
              <a:rPr lang="en-US" altLang="zh-CN" sz="2400" dirty="0" smtClean="0"/>
              <a:t>cloud</a:t>
            </a:r>
            <a:r>
              <a:rPr lang="zh-CN" altLang="en-US" sz="2400" dirty="0" smtClean="0"/>
              <a:t>存储读取后的点云数据，但只填充文件头（关于</a:t>
            </a:r>
            <a:r>
              <a:rPr lang="en-US" altLang="zh-CN" sz="2400" dirty="0" smtClean="0"/>
              <a:t>PCD</a:t>
            </a:r>
            <a:r>
              <a:rPr lang="zh-CN" altLang="en-US" sz="2400" dirty="0" smtClean="0"/>
              <a:t>文件格式详见本章后面实例分析）。</a:t>
            </a:r>
            <a:endParaRPr lang="en-US" altLang="zh-CN" sz="2400" dirty="0" smtClean="0"/>
          </a:p>
          <a:p>
            <a:pPr>
              <a:buNone/>
            </a:pPr>
            <a:r>
              <a:rPr lang="en-US" altLang="zh-CN" sz="2400" dirty="0" smtClean="0"/>
              <a:t>o</a:t>
            </a:r>
            <a:r>
              <a:rPr lang="en-US" altLang="zh-CN" sz="2400" dirty="0" smtClean="0"/>
              <a:t>rigin</a:t>
            </a:r>
            <a:r>
              <a:rPr lang="zh-CN" altLang="en-US" sz="2400" dirty="0" smtClean="0"/>
              <a:t>点云获取原点，该参数只有在文件版本大于</a:t>
            </a:r>
            <a:r>
              <a:rPr lang="en-US" altLang="zh-CN" sz="2400" dirty="0" smtClean="0"/>
              <a:t>FILE_V7</a:t>
            </a:r>
            <a:r>
              <a:rPr lang="zh-CN" altLang="en-US" sz="2400" dirty="0" smtClean="0"/>
              <a:t>才存在，否则为</a:t>
            </a:r>
            <a:r>
              <a:rPr lang="en-US" altLang="zh-CN" sz="2400" dirty="0" smtClean="0"/>
              <a:t>NULL</a:t>
            </a:r>
            <a:r>
              <a:rPr lang="zh-CN" altLang="en-US" sz="2400" dirty="0" smtClean="0"/>
              <a:t>。</a:t>
            </a:r>
            <a:endParaRPr lang="en-US" altLang="zh-CN" sz="2400" dirty="0" smtClean="0"/>
          </a:p>
          <a:p>
            <a:pPr>
              <a:buNone/>
            </a:pPr>
            <a:r>
              <a:rPr lang="en-US" altLang="zh-CN" sz="2400" dirty="0" smtClean="0"/>
              <a:t>orientation</a:t>
            </a:r>
            <a:r>
              <a:rPr lang="zh-CN" altLang="en-US" sz="2400" dirty="0" smtClean="0"/>
              <a:t>点云获取方向，该参数只有在文件版本大于</a:t>
            </a:r>
            <a:r>
              <a:rPr lang="en-US" altLang="zh-CN" sz="2400" dirty="0" smtClean="0"/>
              <a:t>FILE_V7</a:t>
            </a:r>
            <a:r>
              <a:rPr lang="zh-CN" altLang="en-US" sz="2400" dirty="0" smtClean="0"/>
              <a:t>才存在，否则为</a:t>
            </a:r>
            <a:r>
              <a:rPr lang="en-US" altLang="zh-CN" sz="2400" dirty="0" smtClean="0"/>
              <a:t>NULL</a:t>
            </a:r>
            <a:r>
              <a:rPr lang="zh-CN" altLang="en-US" sz="2400" dirty="0" smtClean="0"/>
              <a:t>。</a:t>
            </a:r>
            <a:endParaRPr lang="en-US" altLang="zh-CN" sz="2400" dirty="0" smtClean="0"/>
          </a:p>
          <a:p>
            <a:pPr>
              <a:buNone/>
            </a:pPr>
            <a:r>
              <a:rPr lang="en-US" altLang="zh-CN" sz="2400" dirty="0" err="1" smtClean="0"/>
              <a:t>f</a:t>
            </a:r>
            <a:r>
              <a:rPr lang="en-US" altLang="zh-CN" sz="2400" dirty="0" err="1" smtClean="0"/>
              <a:t>ile_version</a:t>
            </a:r>
            <a:r>
              <a:rPr lang="zh-CN" altLang="en-US" sz="2400" dirty="0" smtClean="0"/>
              <a:t>文件版本（</a:t>
            </a:r>
            <a:r>
              <a:rPr lang="en-US" altLang="zh-CN" sz="2400" dirty="0" smtClean="0"/>
              <a:t>FILE_V7</a:t>
            </a:r>
            <a:r>
              <a:rPr lang="zh-CN" altLang="en-US" sz="2400" dirty="0" smtClean="0"/>
              <a:t>或者</a:t>
            </a:r>
            <a:r>
              <a:rPr lang="en-US" altLang="zh-CN" sz="2400" dirty="0" smtClean="0"/>
              <a:t>FILE_V6</a:t>
            </a:r>
            <a:r>
              <a:rPr lang="zh-CN" altLang="en-US" sz="2400" dirty="0" smtClean="0"/>
              <a:t>）。</a:t>
            </a:r>
            <a:endParaRPr lang="en-US" altLang="zh-CN"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err="1" smtClean="0"/>
              <a:t>d</a:t>
            </a:r>
            <a:r>
              <a:rPr lang="en-US" altLang="zh-CN" sz="2400" dirty="0" err="1" smtClean="0"/>
              <a:t>ata_type</a:t>
            </a:r>
            <a:r>
              <a:rPr lang="zh-CN" altLang="en-US" sz="2400" dirty="0" smtClean="0"/>
              <a:t>数据类型（二进制置为</a:t>
            </a:r>
            <a:r>
              <a:rPr lang="en-US" altLang="zh-CN" sz="2400" dirty="0" smtClean="0"/>
              <a:t>1</a:t>
            </a:r>
            <a:r>
              <a:rPr lang="zh-CN" altLang="en-US" sz="2400" dirty="0" smtClean="0"/>
              <a:t>，</a:t>
            </a:r>
            <a:r>
              <a:rPr lang="en-US" altLang="zh-CN" sz="2400" dirty="0" smtClean="0"/>
              <a:t>ASCII</a:t>
            </a:r>
            <a:r>
              <a:rPr lang="zh-CN" altLang="en-US" sz="2400" dirty="0" smtClean="0"/>
              <a:t>码置为</a:t>
            </a:r>
            <a:r>
              <a:rPr lang="en-US" altLang="zh-CN" sz="2400" dirty="0" smtClean="0"/>
              <a:t>0</a:t>
            </a:r>
            <a:r>
              <a:rPr lang="zh-CN" altLang="en-US" sz="2400" dirty="0" smtClean="0"/>
              <a:t>）。</a:t>
            </a:r>
            <a:endParaRPr lang="en-US" altLang="zh-CN" sz="2400" dirty="0" smtClean="0"/>
          </a:p>
          <a:p>
            <a:pPr>
              <a:buNone/>
            </a:pPr>
            <a:r>
              <a:rPr lang="en-US" altLang="zh-CN" sz="2400" dirty="0" err="1" smtClean="0"/>
              <a:t>d</a:t>
            </a:r>
            <a:r>
              <a:rPr lang="en-US" altLang="zh-CN" sz="2400" dirty="0" err="1" smtClean="0"/>
              <a:t>ata_idx</a:t>
            </a:r>
            <a:r>
              <a:rPr lang="zh-CN" altLang="en-US" sz="2400" dirty="0" smtClean="0"/>
              <a:t>数据偏移文件头末尾的偏移量。</a:t>
            </a:r>
            <a:endParaRPr lang="en-US" altLang="zh-CN" sz="2400" dirty="0" smtClean="0"/>
          </a:p>
          <a:p>
            <a:pPr>
              <a:buNone/>
            </a:pPr>
            <a:r>
              <a:rPr lang="en-US" altLang="zh-CN" sz="2400" dirty="0" smtClean="0"/>
              <a:t>o</a:t>
            </a:r>
            <a:r>
              <a:rPr lang="en-US" altLang="zh-CN" sz="2400" dirty="0" smtClean="0"/>
              <a:t>ffset</a:t>
            </a:r>
            <a:r>
              <a:rPr lang="zh-CN" altLang="en-US" sz="2400" dirty="0" smtClean="0"/>
              <a:t>文件头偏移文件开始的偏移量。</a:t>
            </a:r>
            <a:endParaRPr lang="en-US" altLang="zh-CN" sz="2400" dirty="0" smtClean="0"/>
          </a:p>
          <a:p>
            <a:pPr>
              <a:buNone/>
            </a:pPr>
            <a:r>
              <a:rPr lang="en-US" altLang="zh-CN" sz="2400" dirty="0" smtClean="0"/>
              <a:t>v</a:t>
            </a:r>
            <a:r>
              <a:rPr lang="en-US" altLang="zh-CN" sz="2400" dirty="0" smtClean="0"/>
              <a:t>irtual </a:t>
            </a:r>
            <a:r>
              <a:rPr lang="en-US" altLang="zh-CN" sz="2400" dirty="0" err="1" smtClean="0"/>
              <a:t>int</a:t>
            </a:r>
            <a:r>
              <a:rPr lang="en-US" altLang="zh-CN" sz="2400" dirty="0" smtClean="0"/>
              <a:t> read(const std::</a:t>
            </a:r>
            <a:r>
              <a:rPr lang="en-US" altLang="zh-CN" sz="2400" dirty="0" err="1" smtClean="0"/>
              <a:t>string&amp;file_name</a:t>
            </a:r>
            <a:r>
              <a:rPr lang="en-US" altLang="zh-CN" sz="2400" dirty="0" smtClean="0"/>
              <a:t>, </a:t>
            </a:r>
            <a:r>
              <a:rPr lang="en-US" altLang="zh-CN" sz="2400" dirty="0" err="1" smtClean="0"/>
              <a:t>sensor_msgs</a:t>
            </a:r>
            <a:r>
              <a:rPr lang="en-US" altLang="zh-CN" sz="2400" dirty="0" smtClean="0"/>
              <a:t>::PointCloud2&amp; cloud, Eigen::Vector4f&amp; origin, Eigen::</a:t>
            </a:r>
            <a:r>
              <a:rPr lang="en-US" altLang="zh-CN" sz="2400" dirty="0" err="1" smtClean="0"/>
              <a:t>Quaternionf</a:t>
            </a:r>
            <a:r>
              <a:rPr lang="en-US" altLang="zh-CN" sz="2400" dirty="0" smtClean="0"/>
              <a:t>&amp; orientation, </a:t>
            </a:r>
            <a:r>
              <a:rPr lang="en-US" altLang="zh-CN" sz="2400" dirty="0" err="1" smtClean="0"/>
              <a:t>int</a:t>
            </a:r>
            <a:r>
              <a:rPr lang="en-US" altLang="zh-CN" sz="2400" dirty="0" smtClean="0"/>
              <a:t>&amp; </a:t>
            </a:r>
            <a:r>
              <a:rPr lang="en-US" altLang="zh-CN" sz="2400" dirty="0" err="1" smtClean="0"/>
              <a:t>file_version</a:t>
            </a:r>
            <a:r>
              <a:rPr lang="en-US" altLang="zh-CN" sz="2400" dirty="0" smtClean="0"/>
              <a:t>, const </a:t>
            </a:r>
            <a:r>
              <a:rPr lang="en-US" altLang="zh-CN" sz="2400" dirty="0" err="1" smtClean="0"/>
              <a:t>int</a:t>
            </a:r>
            <a:r>
              <a:rPr lang="en-US" altLang="zh-CN" sz="2400" dirty="0" smtClean="0"/>
              <a:t> offset=0)=0</a:t>
            </a:r>
          </a:p>
          <a:p>
            <a:pPr>
              <a:buNone/>
            </a:pPr>
            <a:r>
              <a:rPr lang="zh-CN" altLang="en-US" sz="2600" dirty="0" smtClean="0"/>
              <a:t>为纯虚函数，定义读取文件数据的接口函数，读取文件中的点云数据存储到</a:t>
            </a:r>
            <a:r>
              <a:rPr lang="en-US" altLang="zh-CN" sz="2600" dirty="0" smtClean="0"/>
              <a:t>cloud</a:t>
            </a:r>
            <a:r>
              <a:rPr lang="zh-CN" altLang="en-US" sz="2600" dirty="0" smtClean="0"/>
              <a:t>对象中，其他参数同上函数。</a:t>
            </a:r>
            <a:endParaRPr lang="en-US" altLang="zh-CN" sz="2600" dirty="0" smtClean="0"/>
          </a:p>
          <a:p>
            <a:pPr>
              <a:buNone/>
            </a:pPr>
            <a:r>
              <a:rPr lang="en-US" altLang="zh-CN" sz="2400" dirty="0" err="1" smtClean="0"/>
              <a:t>int</a:t>
            </a:r>
            <a:r>
              <a:rPr lang="en-US" altLang="zh-CN" sz="2400" dirty="0" smtClean="0"/>
              <a:t> read(const std::string &amp;</a:t>
            </a:r>
            <a:r>
              <a:rPr lang="en-US" altLang="zh-CN" sz="2400" dirty="0" err="1" smtClean="0"/>
              <a:t>file_name</a:t>
            </a:r>
            <a:r>
              <a:rPr lang="en-US" altLang="zh-CN" sz="2400" dirty="0" smtClean="0"/>
              <a:t>, </a:t>
            </a:r>
            <a:r>
              <a:rPr lang="en-US" altLang="zh-CN" sz="2400" dirty="0" err="1" smtClean="0"/>
              <a:t>sensor_msgs</a:t>
            </a:r>
            <a:r>
              <a:rPr lang="en-US" altLang="zh-CN" sz="2400" dirty="0" smtClean="0"/>
              <a:t>::PointCloud2&amp; cloud, const </a:t>
            </a:r>
            <a:r>
              <a:rPr lang="en-US" altLang="zh-CN" sz="2400" dirty="0" err="1" smtClean="0"/>
              <a:t>int</a:t>
            </a:r>
            <a:r>
              <a:rPr lang="en-US" altLang="zh-CN" sz="2400" dirty="0" smtClean="0"/>
              <a:t> offset = 0)</a:t>
            </a:r>
          </a:p>
          <a:p>
            <a:pPr>
              <a:buNone/>
            </a:pPr>
            <a:r>
              <a:rPr lang="zh-CN" altLang="en-US" sz="2600" dirty="0" smtClean="0"/>
              <a:t>功能同上函数（仅适用于</a:t>
            </a:r>
            <a:r>
              <a:rPr lang="en-US" altLang="zh-CN" sz="2600" dirty="0" smtClean="0"/>
              <a:t>FILE_V6</a:t>
            </a:r>
            <a:r>
              <a:rPr lang="zh-CN" altLang="en-US" sz="2600" dirty="0" smtClean="0"/>
              <a:t>版本文件获取，因为</a:t>
            </a:r>
            <a:r>
              <a:rPr lang="en-US" altLang="zh-CN" sz="2600" dirty="0" err="1" smtClean="0"/>
              <a:t>sensor_msgs</a:t>
            </a:r>
            <a:r>
              <a:rPr lang="en-US" altLang="zh-CN" sz="2600" dirty="0" smtClean="0"/>
              <a:t>::PointCloud2</a:t>
            </a:r>
            <a:r>
              <a:rPr lang="zh-CN" altLang="en-US" sz="2600" dirty="0" smtClean="0"/>
              <a:t>不包含传感器原点和方向数据，若读取高版本数据会产生警告信息）。</a:t>
            </a:r>
            <a:endParaRPr lang="en-US" altLang="zh-CN" sz="2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int</a:t>
            </a:r>
            <a:r>
              <a:rPr lang="en-US" altLang="zh-CN" sz="2400" dirty="0" smtClean="0"/>
              <a:t> read(const std::string&amp; </a:t>
            </a:r>
            <a:r>
              <a:rPr lang="en-US" altLang="zh-CN" sz="2400" dirty="0" err="1" smtClean="0"/>
              <a:t>file_name</a:t>
            </a:r>
            <a:r>
              <a:rPr lang="en-US" altLang="zh-CN" sz="2400" dirty="0" smtClean="0"/>
              <a: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 const </a:t>
            </a:r>
            <a:r>
              <a:rPr lang="en-US" altLang="zh-CN" sz="2400" dirty="0" err="1" smtClean="0"/>
              <a:t>int</a:t>
            </a:r>
            <a:r>
              <a:rPr lang="en-US" altLang="zh-CN" sz="2400" dirty="0" smtClean="0"/>
              <a:t> offset=0)</a:t>
            </a:r>
          </a:p>
          <a:p>
            <a:pPr>
              <a:buNone/>
            </a:pPr>
            <a:r>
              <a:rPr lang="zh-CN" altLang="en-US" sz="2600" dirty="0" smtClean="0"/>
              <a:t>功能同上函数，只是带有模板参数的成员函数。</a:t>
            </a:r>
            <a:endParaRPr lang="en-US" altLang="zh-CN" sz="2600" dirty="0" smtClean="0"/>
          </a:p>
          <a:p>
            <a:pPr>
              <a:buNone/>
            </a:pPr>
            <a:r>
              <a:rPr lang="en-US" altLang="zh-CN" sz="2600" b="1" dirty="0" smtClean="0"/>
              <a:t>2. class </a:t>
            </a:r>
            <a:r>
              <a:rPr lang="en-US" altLang="zh-CN" sz="2600" b="1" dirty="0" err="1" smtClean="0"/>
              <a:t>pcl</a:t>
            </a:r>
            <a:r>
              <a:rPr lang="en-US" altLang="zh-CN" sz="2600" b="1" dirty="0" smtClean="0"/>
              <a:t>::</a:t>
            </a:r>
            <a:r>
              <a:rPr lang="en-US" altLang="zh-CN" sz="2600" b="1" dirty="0" err="1" smtClean="0"/>
              <a:t>FileWriter</a:t>
            </a:r>
            <a:endParaRPr lang="en-US" altLang="zh-CN" sz="2600" b="1" dirty="0" smtClean="0"/>
          </a:p>
          <a:p>
            <a:pPr>
              <a:buNone/>
            </a:pPr>
            <a:r>
              <a:rPr lang="zh-CN" altLang="en-US" sz="2600" dirty="0" smtClean="0"/>
              <a:t>类</a:t>
            </a:r>
            <a:r>
              <a:rPr lang="en-US" altLang="zh-CN" sz="2600" dirty="0" err="1" smtClean="0"/>
              <a:t>FileWriter</a:t>
            </a:r>
            <a:r>
              <a:rPr lang="zh-CN" altLang="en-US" sz="2600" dirty="0" smtClean="0"/>
              <a:t>与</a:t>
            </a:r>
            <a:r>
              <a:rPr lang="en-US" altLang="zh-CN" sz="2600" dirty="0" err="1" smtClean="0"/>
              <a:t>FileReader</a:t>
            </a:r>
            <a:r>
              <a:rPr lang="zh-CN" altLang="en-US" sz="2600" dirty="0" smtClean="0"/>
              <a:t>对应，是写入</a:t>
            </a:r>
            <a:r>
              <a:rPr lang="en-US" altLang="zh-CN" sz="2600" dirty="0" smtClean="0"/>
              <a:t>PCD</a:t>
            </a:r>
            <a:r>
              <a:rPr lang="zh-CN" altLang="en-US" sz="2600" dirty="0" smtClean="0"/>
              <a:t>文件的类接口定义，可以作为其他写入类的父类。从它继承的子类必须实现自己的写入函数，即该类中的纯虚函数，其继承关系如图</a:t>
            </a:r>
            <a:r>
              <a:rPr lang="en-US" altLang="zh-CN" sz="2600" dirty="0" smtClean="0"/>
              <a:t>4-4</a:t>
            </a:r>
            <a:r>
              <a:rPr lang="zh-CN" altLang="en-US" sz="2600" dirty="0" smtClean="0"/>
              <a:t>所示。</a:t>
            </a: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p:txBody>
      </p:sp>
      <p:pic>
        <p:nvPicPr>
          <p:cNvPr id="3074" name="Picture 2"/>
          <p:cNvPicPr>
            <a:picLocks noChangeAspect="1" noChangeArrowheads="1"/>
          </p:cNvPicPr>
          <p:nvPr/>
        </p:nvPicPr>
        <p:blipFill>
          <a:blip r:embed="rId2" cstate="print"/>
          <a:srcRect l="1871" b="25001"/>
          <a:stretch>
            <a:fillRect/>
          </a:stretch>
        </p:blipFill>
        <p:spPr bwMode="auto">
          <a:xfrm>
            <a:off x="2555776" y="4149080"/>
            <a:ext cx="3776092" cy="1800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类</a:t>
            </a:r>
            <a:r>
              <a:rPr lang="en-US" altLang="zh-CN" sz="2600" dirty="0" err="1" smtClean="0"/>
              <a:t>FileWriter</a:t>
            </a:r>
            <a:r>
              <a:rPr lang="zh-CN" altLang="en-US" sz="2600" dirty="0" smtClean="0"/>
              <a:t>关键成员函数：</a:t>
            </a:r>
            <a:endParaRPr lang="en-US" altLang="zh-CN" sz="2600" dirty="0" smtClean="0"/>
          </a:p>
          <a:p>
            <a:pPr>
              <a:buNone/>
            </a:pPr>
            <a:r>
              <a:rPr lang="en-US" altLang="zh-CN" sz="2400" dirty="0" smtClean="0"/>
              <a:t>v</a:t>
            </a:r>
            <a:r>
              <a:rPr lang="en-US" altLang="zh-CN" sz="2400" dirty="0" smtClean="0"/>
              <a:t>irtual </a:t>
            </a:r>
            <a:r>
              <a:rPr lang="en-US" altLang="zh-CN" sz="2400" dirty="0" err="1" smtClean="0"/>
              <a:t>int</a:t>
            </a:r>
            <a:r>
              <a:rPr lang="en-US" altLang="zh-CN" sz="2400" dirty="0" smtClean="0"/>
              <a:t> write(const std::string&amp; </a:t>
            </a:r>
            <a:r>
              <a:rPr lang="en-US" altLang="zh-CN" sz="2400" dirty="0" err="1" smtClean="0"/>
              <a:t>file_name</a:t>
            </a:r>
            <a:r>
              <a:rPr lang="en-US" altLang="zh-CN" sz="2400" dirty="0" smtClean="0"/>
              <a:t>, const </a:t>
            </a:r>
            <a:r>
              <a:rPr lang="en-US" altLang="zh-CN" sz="2400" dirty="0" err="1" smtClean="0"/>
              <a:t>sensor_msgs</a:t>
            </a:r>
            <a:r>
              <a:rPr lang="en-US" altLang="zh-CN" sz="2400" dirty="0" smtClean="0"/>
              <a:t>::PointCloud2&amp; cloud, const Eigen::Vector4f&amp; origin=Eigen::Vector4f::Zero(), const Eigen::</a:t>
            </a:r>
            <a:r>
              <a:rPr lang="en-US" altLang="zh-CN" sz="2400" dirty="0" err="1" smtClean="0"/>
              <a:t>Quaternionf</a:t>
            </a:r>
            <a:r>
              <a:rPr lang="en-US" altLang="zh-CN" sz="2400" dirty="0" smtClean="0"/>
              <a:t>&amp; orientation=Eigen::</a:t>
            </a:r>
            <a:r>
              <a:rPr lang="en-US" altLang="zh-CN" sz="2400" dirty="0" err="1" smtClean="0"/>
              <a:t>Quaternionf</a:t>
            </a:r>
            <a:r>
              <a:rPr lang="en-US" altLang="zh-CN" sz="2400" dirty="0" smtClean="0"/>
              <a:t>::Identity(), const </a:t>
            </a:r>
            <a:r>
              <a:rPr lang="en-US" altLang="zh-CN" sz="2400" dirty="0" err="1" smtClean="0"/>
              <a:t>bool</a:t>
            </a:r>
            <a:r>
              <a:rPr lang="en-US" altLang="zh-CN" sz="2400" dirty="0" smtClean="0"/>
              <a:t> binary=false)=0;</a:t>
            </a:r>
          </a:p>
          <a:p>
            <a:pPr>
              <a:buNone/>
            </a:pPr>
            <a:r>
              <a:rPr lang="zh-CN" altLang="en-US" sz="2600" dirty="0" smtClean="0"/>
              <a:t>点</a:t>
            </a:r>
            <a:r>
              <a:rPr lang="zh-CN" altLang="en-US" sz="2600" dirty="0" smtClean="0"/>
              <a:t>云写入到对应文件的纯虚函数接口定义，其参数意义：</a:t>
            </a:r>
            <a:endParaRPr lang="en-US" altLang="zh-CN" sz="2600" dirty="0" smtClean="0"/>
          </a:p>
          <a:p>
            <a:pPr>
              <a:buNone/>
            </a:pPr>
            <a:r>
              <a:rPr lang="en-US" altLang="zh-CN" sz="2600" dirty="0" err="1" smtClean="0"/>
              <a:t>f</a:t>
            </a:r>
            <a:r>
              <a:rPr lang="en-US" altLang="zh-CN" sz="2600" dirty="0" err="1" smtClean="0"/>
              <a:t>ile_name</a:t>
            </a:r>
            <a:r>
              <a:rPr lang="zh-CN" altLang="en-US" sz="2600" dirty="0" smtClean="0"/>
              <a:t>写入文件的文件名。</a:t>
            </a:r>
            <a:endParaRPr lang="en-US" altLang="zh-CN" sz="2600" dirty="0" smtClean="0"/>
          </a:p>
          <a:p>
            <a:pPr>
              <a:buNone/>
            </a:pPr>
            <a:r>
              <a:rPr lang="en-US" altLang="zh-CN" sz="2600" dirty="0" smtClean="0"/>
              <a:t>c</a:t>
            </a:r>
            <a:r>
              <a:rPr lang="en-US" altLang="zh-CN" sz="2600" dirty="0" smtClean="0"/>
              <a:t>loud</a:t>
            </a:r>
            <a:r>
              <a:rPr lang="zh-CN" altLang="en-US" sz="2600" dirty="0" smtClean="0"/>
              <a:t>需要写入的点云对象。</a:t>
            </a:r>
            <a:endParaRPr lang="en-US" altLang="zh-CN" sz="2600" dirty="0" smtClean="0"/>
          </a:p>
          <a:p>
            <a:pPr>
              <a:buNone/>
            </a:pPr>
            <a:r>
              <a:rPr lang="en-US" altLang="zh-CN" sz="2600" dirty="0" smtClean="0"/>
              <a:t>o</a:t>
            </a:r>
            <a:r>
              <a:rPr lang="en-US" altLang="zh-CN" sz="2600" dirty="0" smtClean="0"/>
              <a:t>rigin</a:t>
            </a:r>
            <a:r>
              <a:rPr lang="zh-CN" altLang="en-US" sz="2600" dirty="0" smtClean="0"/>
              <a:t>写入文件头的点云获取原点，默认为</a:t>
            </a:r>
            <a:r>
              <a:rPr lang="en-US" altLang="zh-CN" sz="2600" dirty="0" smtClean="0"/>
              <a:t>(0, 0, 0, 0)</a:t>
            </a:r>
            <a:r>
              <a:rPr lang="zh-CN" altLang="en-US" sz="2600" dirty="0" smtClean="0"/>
              <a:t>。</a:t>
            </a:r>
            <a:endParaRPr lang="en-US" altLang="zh-CN" sz="2600" dirty="0" smtClean="0"/>
          </a:p>
          <a:p>
            <a:pPr>
              <a:buNone/>
            </a:pPr>
            <a:r>
              <a:rPr lang="en-US" altLang="zh-CN" sz="2600" dirty="0" smtClean="0"/>
              <a:t>o</a:t>
            </a:r>
            <a:r>
              <a:rPr lang="en-US" altLang="zh-CN" sz="2600" dirty="0" smtClean="0"/>
              <a:t>rientation</a:t>
            </a:r>
            <a:r>
              <a:rPr lang="zh-CN" altLang="en-US" sz="2600" dirty="0" smtClean="0"/>
              <a:t>写入文件头的点云获取方向。</a:t>
            </a:r>
            <a:endParaRPr lang="en-US" altLang="zh-CN" sz="2600" dirty="0" smtClean="0"/>
          </a:p>
          <a:p>
            <a:pPr>
              <a:buNone/>
            </a:pPr>
            <a:r>
              <a:rPr lang="en-US" altLang="zh-CN" sz="2600" dirty="0" smtClean="0"/>
              <a:t>b</a:t>
            </a:r>
            <a:r>
              <a:rPr lang="en-US" altLang="zh-CN" sz="2600" dirty="0" smtClean="0"/>
              <a:t>inary</a:t>
            </a:r>
            <a:r>
              <a:rPr lang="zh-CN" altLang="en-US" sz="2600" dirty="0" smtClean="0"/>
              <a:t>设置写入时的类型（</a:t>
            </a:r>
            <a:r>
              <a:rPr lang="en-US" altLang="zh-CN" sz="2600" dirty="0" smtClean="0"/>
              <a:t>true</a:t>
            </a:r>
            <a:r>
              <a:rPr lang="zh-CN" altLang="en-US" sz="2600" dirty="0" smtClean="0"/>
              <a:t>为二进制，</a:t>
            </a:r>
            <a:r>
              <a:rPr lang="en-US" altLang="zh-CN" sz="2600" dirty="0" smtClean="0"/>
              <a:t>false</a:t>
            </a:r>
            <a:r>
              <a:rPr lang="zh-CN" altLang="en-US" sz="2600" dirty="0" smtClean="0"/>
              <a:t>为</a:t>
            </a:r>
            <a:r>
              <a:rPr lang="en-US" altLang="zh-CN" sz="2600" dirty="0" smtClean="0"/>
              <a:t>ASCII</a:t>
            </a:r>
            <a:r>
              <a:rPr lang="zh-CN" altLang="en-US" sz="2600" dirty="0" smtClean="0"/>
              <a:t>码，默认为</a:t>
            </a:r>
            <a:r>
              <a:rPr lang="en-US" altLang="zh-CN" sz="2600" dirty="0" smtClean="0"/>
              <a:t>ASCII</a:t>
            </a:r>
            <a:r>
              <a:rPr lang="zh-CN" altLang="en-US" sz="2600" dirty="0" smtClean="0"/>
              <a:t>码）。</a:t>
            </a:r>
            <a:endParaRPr lang="en-US" altLang="zh-CN" sz="26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smtClean="0"/>
              <a:t>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ntwrite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 const </a:t>
            </a:r>
            <a:r>
              <a:rPr lang="en-US" altLang="zh-CN" sz="2400" dirty="0" err="1" smtClean="0"/>
              <a:t>bool</a:t>
            </a:r>
            <a:r>
              <a:rPr lang="en-US" altLang="zh-CN" sz="2400" dirty="0" smtClean="0"/>
              <a:t> binary=false)</a:t>
            </a:r>
          </a:p>
          <a:p>
            <a:pPr>
              <a:buNone/>
            </a:pPr>
            <a:r>
              <a:rPr lang="zh-CN" altLang="en-US" sz="2600" dirty="0" smtClean="0"/>
              <a:t>功能同上函数，只是添加了模板参数的模板成员函数。</a:t>
            </a:r>
            <a:endParaRPr lang="en-US" altLang="zh-CN" sz="2600" dirty="0" smtClean="0"/>
          </a:p>
          <a:p>
            <a:pPr>
              <a:buNone/>
            </a:pPr>
            <a:r>
              <a:rPr lang="en-US" altLang="zh-CN" sz="2600" b="1" dirty="0" smtClean="0"/>
              <a:t>3. class </a:t>
            </a:r>
            <a:r>
              <a:rPr lang="en-US" altLang="zh-CN" sz="2600" b="1" dirty="0" err="1" smtClean="0"/>
              <a:t>pcl</a:t>
            </a:r>
            <a:r>
              <a:rPr lang="en-US" altLang="zh-CN" sz="2600" b="1" dirty="0" smtClean="0"/>
              <a:t>::Grabber</a:t>
            </a:r>
          </a:p>
          <a:p>
            <a:pPr>
              <a:buNone/>
            </a:pPr>
            <a:r>
              <a:rPr lang="zh-CN" altLang="en-US" sz="2600" dirty="0" smtClean="0"/>
              <a:t>类</a:t>
            </a:r>
            <a:r>
              <a:rPr lang="en-US" altLang="zh-CN" sz="2600" dirty="0" smtClean="0"/>
              <a:t>Grabber</a:t>
            </a:r>
            <a:r>
              <a:rPr lang="zh-CN" altLang="en-US" sz="2600" dirty="0" smtClean="0"/>
              <a:t>为</a:t>
            </a:r>
            <a:r>
              <a:rPr lang="en-US" altLang="zh-CN" sz="2600" dirty="0" smtClean="0"/>
              <a:t>PCL1.X</a:t>
            </a:r>
            <a:r>
              <a:rPr lang="zh-CN" altLang="en-US" sz="2600" dirty="0" smtClean="0"/>
              <a:t>对应的设备驱动接口的基类定义，继承关系如图</a:t>
            </a:r>
            <a:r>
              <a:rPr lang="en-US" altLang="zh-CN" sz="2600" dirty="0" smtClean="0"/>
              <a:t>4-5</a:t>
            </a:r>
            <a:r>
              <a:rPr lang="zh-CN" altLang="en-US" sz="2600" dirty="0" smtClean="0"/>
              <a:t>所示。</a:t>
            </a:r>
            <a:endParaRPr lang="en-US" altLang="zh-CN" sz="2600" dirty="0" smtClean="0"/>
          </a:p>
        </p:txBody>
      </p:sp>
      <p:pic>
        <p:nvPicPr>
          <p:cNvPr id="4098" name="Picture 2"/>
          <p:cNvPicPr>
            <a:picLocks noChangeAspect="1" noChangeArrowheads="1"/>
          </p:cNvPicPr>
          <p:nvPr/>
        </p:nvPicPr>
        <p:blipFill>
          <a:blip r:embed="rId2" cstate="print"/>
          <a:srcRect/>
          <a:stretch>
            <a:fillRect/>
          </a:stretch>
        </p:blipFill>
        <p:spPr bwMode="auto">
          <a:xfrm>
            <a:off x="1403648" y="3501008"/>
            <a:ext cx="6410325" cy="3124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类</a:t>
            </a:r>
            <a:r>
              <a:rPr lang="en-US" altLang="zh-CN" sz="2600" dirty="0" smtClean="0"/>
              <a:t>Grabber</a:t>
            </a:r>
            <a:r>
              <a:rPr lang="zh-CN" altLang="en-US" sz="2600" dirty="0" smtClean="0"/>
              <a:t>关键成员函数：</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T&gt;</a:t>
            </a:r>
          </a:p>
          <a:p>
            <a:pPr>
              <a:buNone/>
            </a:pPr>
            <a:r>
              <a:rPr lang="en-US" altLang="zh-CN" sz="2400" dirty="0" smtClean="0"/>
              <a:t>b</a:t>
            </a:r>
            <a:r>
              <a:rPr lang="en-US" altLang="zh-CN" sz="2400" dirty="0" smtClean="0"/>
              <a:t>oost::signals2::</a:t>
            </a:r>
            <a:r>
              <a:rPr lang="en-US" altLang="zh-CN" sz="2400" dirty="0" err="1" smtClean="0"/>
              <a:t>connectionregisterCallback</a:t>
            </a:r>
            <a:r>
              <a:rPr lang="en-US" altLang="zh-CN" sz="2400" dirty="0" smtClean="0"/>
              <a:t>(const boost::function&lt;T&gt;&amp; callback)</a:t>
            </a:r>
          </a:p>
          <a:p>
            <a:pPr>
              <a:buNone/>
            </a:pPr>
            <a:r>
              <a:rPr lang="zh-CN" altLang="en-US" sz="2600" dirty="0" smtClean="0"/>
              <a:t>提供回调函数指针，当获取每帧图像或点云数据时都会启动回调函数：</a:t>
            </a:r>
            <a:endParaRPr lang="en-US" altLang="zh-CN" sz="2600" dirty="0" smtClean="0"/>
          </a:p>
          <a:p>
            <a:pPr>
              <a:buNone/>
            </a:pPr>
            <a:r>
              <a:rPr lang="en-US" altLang="zh-CN" sz="2200" dirty="0" smtClean="0"/>
              <a:t>t</a:t>
            </a:r>
            <a:r>
              <a:rPr lang="en-US" altLang="zh-CN" sz="2200" dirty="0" smtClean="0"/>
              <a:t>emplate&lt;</a:t>
            </a:r>
            <a:r>
              <a:rPr lang="en-US" altLang="zh-CN" sz="2200" dirty="0" err="1" smtClean="0"/>
              <a:t>typename</a:t>
            </a:r>
            <a:r>
              <a:rPr lang="en-US" altLang="zh-CN" sz="2200" dirty="0" smtClean="0"/>
              <a:t> T&gt;</a:t>
            </a:r>
          </a:p>
          <a:p>
            <a:pPr>
              <a:buNone/>
            </a:pPr>
            <a:r>
              <a:rPr lang="en-US" altLang="zh-CN" sz="2200" dirty="0" err="1" smtClean="0"/>
              <a:t>b</a:t>
            </a:r>
            <a:r>
              <a:rPr lang="en-US" altLang="zh-CN" sz="2200" dirty="0" err="1" smtClean="0"/>
              <a:t>ool</a:t>
            </a:r>
            <a:r>
              <a:rPr lang="en-US" altLang="zh-CN" sz="2200" dirty="0" smtClean="0"/>
              <a:t> </a:t>
            </a:r>
            <a:r>
              <a:rPr lang="en-US" altLang="zh-CN" sz="2200" dirty="0" err="1" smtClean="0"/>
              <a:t>providesCallback</a:t>
            </a:r>
            <a:r>
              <a:rPr lang="en-US" altLang="zh-CN" sz="2200" dirty="0" smtClean="0"/>
              <a:t>() const</a:t>
            </a:r>
          </a:p>
          <a:p>
            <a:pPr>
              <a:buNone/>
            </a:pPr>
            <a:r>
              <a:rPr lang="zh-CN" altLang="en-US" sz="2600" dirty="0" smtClean="0"/>
              <a:t>判断是否提供回调函数：</a:t>
            </a:r>
            <a:endParaRPr lang="en-US" altLang="zh-CN" sz="2600" dirty="0" smtClean="0"/>
          </a:p>
          <a:p>
            <a:pPr>
              <a:buNone/>
            </a:pPr>
            <a:r>
              <a:rPr lang="en-US" altLang="zh-CN" sz="2200" dirty="0" smtClean="0"/>
              <a:t>virtual void start()=0</a:t>
            </a:r>
          </a:p>
          <a:p>
            <a:pPr>
              <a:buNone/>
            </a:pPr>
            <a:r>
              <a:rPr lang="zh-CN" altLang="en-US" sz="2600" dirty="0" smtClean="0"/>
              <a:t>启动设备，开始传输数据流：</a:t>
            </a:r>
            <a:endParaRPr lang="en-US" altLang="zh-CN" sz="2600" dirty="0" smtClean="0"/>
          </a:p>
          <a:p>
            <a:pPr>
              <a:buNone/>
            </a:pPr>
            <a:r>
              <a:rPr lang="en-US" altLang="zh-CN" sz="2200" dirty="0" smtClean="0"/>
              <a:t>virtual void stop()=0</a:t>
            </a:r>
          </a:p>
          <a:p>
            <a:pPr>
              <a:buNone/>
            </a:pPr>
            <a:r>
              <a:rPr lang="zh-CN" altLang="en-US" sz="2600" dirty="0" smtClean="0"/>
              <a:t>停止设备上的数据流传输：</a:t>
            </a:r>
            <a:endParaRPr lang="en-US" altLang="zh-CN" sz="2600" dirty="0" smtClean="0"/>
          </a:p>
          <a:p>
            <a:pPr>
              <a:buNone/>
            </a:pPr>
            <a:r>
              <a:rPr lang="en-US" altLang="zh-CN" sz="2600" dirty="0" smtClean="0"/>
              <a:t>virtual std::string </a:t>
            </a:r>
            <a:r>
              <a:rPr lang="en-US" altLang="zh-CN" sz="2600" dirty="0" err="1" smtClean="0"/>
              <a:t>getName</a:t>
            </a:r>
            <a:r>
              <a:rPr lang="en-US" altLang="zh-CN" sz="2600" dirty="0" smtClean="0"/>
              <a:t>() const =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返回明确的子类名字：</a:t>
            </a:r>
            <a:endParaRPr lang="en-US" altLang="zh-CN" sz="2600" dirty="0" smtClean="0"/>
          </a:p>
          <a:p>
            <a:pPr>
              <a:buNone/>
            </a:pPr>
            <a:r>
              <a:rPr lang="en-US" altLang="zh-CN" sz="2600" dirty="0" smtClean="0"/>
              <a:t>v</a:t>
            </a:r>
            <a:r>
              <a:rPr lang="en-US" altLang="zh-CN" sz="2600" dirty="0" smtClean="0"/>
              <a:t>irtual </a:t>
            </a:r>
            <a:r>
              <a:rPr lang="en-US" altLang="zh-CN" sz="2600" dirty="0" err="1" smtClean="0"/>
              <a:t>bool</a:t>
            </a:r>
            <a:r>
              <a:rPr lang="en-US" altLang="zh-CN" sz="2600" dirty="0" smtClean="0"/>
              <a:t> </a:t>
            </a:r>
            <a:r>
              <a:rPr lang="en-US" altLang="zh-CN" sz="2600" dirty="0" err="1" smtClean="0"/>
              <a:t>isRunning</a:t>
            </a:r>
            <a:r>
              <a:rPr lang="en-US" altLang="zh-CN" sz="2600" dirty="0" smtClean="0"/>
              <a:t>() const = 0</a:t>
            </a:r>
          </a:p>
          <a:p>
            <a:pPr>
              <a:buNone/>
            </a:pPr>
            <a:r>
              <a:rPr lang="zh-CN" altLang="en-US" sz="2600" dirty="0" smtClean="0"/>
              <a:t>判断是否在传输数据流：</a:t>
            </a:r>
            <a:endParaRPr lang="en-US" altLang="zh-CN" sz="2600" dirty="0" smtClean="0"/>
          </a:p>
          <a:p>
            <a:pPr>
              <a:buNone/>
            </a:pPr>
            <a:r>
              <a:rPr lang="en-US" altLang="zh-CN" sz="2600" dirty="0" smtClean="0"/>
              <a:t>v</a:t>
            </a:r>
            <a:r>
              <a:rPr lang="en-US" altLang="zh-CN" sz="2600" dirty="0" smtClean="0"/>
              <a:t>irtual float </a:t>
            </a:r>
            <a:r>
              <a:rPr lang="en-US" altLang="zh-CN" sz="2600" dirty="0" err="1" smtClean="0"/>
              <a:t>getFramesPerSecond</a:t>
            </a:r>
            <a:r>
              <a:rPr lang="en-US" altLang="zh-CN" sz="2600" dirty="0" smtClean="0"/>
              <a:t>() const = 0</a:t>
            </a:r>
          </a:p>
          <a:p>
            <a:pPr>
              <a:buNone/>
            </a:pPr>
            <a:r>
              <a:rPr lang="zh-CN" altLang="en-US" sz="2600" dirty="0" smtClean="0"/>
              <a:t>获取</a:t>
            </a:r>
            <a:r>
              <a:rPr lang="en-US" altLang="zh-CN" sz="2600" dirty="0" smtClean="0"/>
              <a:t>FPS</a:t>
            </a:r>
            <a:r>
              <a:rPr lang="zh-CN" altLang="en-US" sz="2600" dirty="0" smtClean="0"/>
              <a:t>帧率，即每秒多少帧数据。</a:t>
            </a:r>
            <a:endParaRPr lang="en-US" altLang="zh-CN" sz="2600" dirty="0" smtClean="0"/>
          </a:p>
          <a:p>
            <a:pPr>
              <a:buNone/>
            </a:pPr>
            <a:r>
              <a:rPr lang="en-US" altLang="zh-CN" sz="2600" b="1" dirty="0" smtClean="0"/>
              <a:t>4. class </a:t>
            </a:r>
            <a:r>
              <a:rPr lang="en-US" altLang="zh-CN" sz="2600" b="1" dirty="0" err="1" smtClean="0"/>
              <a:t>openni_wrapper</a:t>
            </a:r>
            <a:r>
              <a:rPr lang="en-US" altLang="zh-CN" sz="2600" b="1" dirty="0" smtClean="0"/>
              <a:t>::</a:t>
            </a:r>
            <a:r>
              <a:rPr lang="en-US" altLang="zh-CN" sz="2600" b="1" dirty="0" err="1" smtClean="0"/>
              <a:t>OpenNIDevice</a:t>
            </a:r>
            <a:endParaRPr lang="en-US" altLang="zh-CN" sz="2600" b="1" dirty="0" smtClean="0"/>
          </a:p>
          <a:p>
            <a:pPr>
              <a:buNone/>
            </a:pPr>
            <a:r>
              <a:rPr lang="zh-CN" altLang="en-US" sz="2600" dirty="0" smtClean="0"/>
              <a:t>类</a:t>
            </a:r>
            <a:r>
              <a:rPr lang="en-US" altLang="zh-CN" sz="2600" dirty="0" err="1" smtClean="0"/>
              <a:t>OpenNIDevice</a:t>
            </a:r>
            <a:r>
              <a:rPr lang="zh-CN" altLang="en-US" sz="2600" dirty="0" smtClean="0"/>
              <a:t>定义</a:t>
            </a:r>
            <a:r>
              <a:rPr lang="en-US" altLang="zh-CN" sz="2600" dirty="0" err="1" smtClean="0"/>
              <a:t>OpenNI</a:t>
            </a:r>
            <a:r>
              <a:rPr lang="zh-CN" altLang="en-US" sz="2600" dirty="0" smtClean="0"/>
              <a:t>设备的基类，继承该基类可以实现不同的</a:t>
            </a:r>
            <a:r>
              <a:rPr lang="en-US" altLang="zh-CN" sz="2600" dirty="0" err="1" smtClean="0"/>
              <a:t>OpenNI</a:t>
            </a:r>
            <a:r>
              <a:rPr lang="zh-CN" altLang="en-US" sz="2600" dirty="0" smtClean="0"/>
              <a:t>设备子类，用于获取包括红外数据、</a:t>
            </a:r>
            <a:r>
              <a:rPr lang="en-US" altLang="zh-CN" sz="2600" dirty="0" smtClean="0"/>
              <a:t>RGB</a:t>
            </a:r>
            <a:r>
              <a:rPr lang="zh-CN" altLang="en-US" sz="2600" dirty="0" smtClean="0"/>
              <a:t>数据、深度图像数据等。继承关系如图</a:t>
            </a:r>
            <a:r>
              <a:rPr lang="en-US" altLang="zh-CN" sz="2600" dirty="0" smtClean="0"/>
              <a:t>4-6</a:t>
            </a:r>
            <a:r>
              <a:rPr lang="zh-CN" altLang="en-US" sz="2600" dirty="0" smtClean="0"/>
              <a:t>所</a:t>
            </a:r>
            <a:r>
              <a:rPr lang="zh-CN" altLang="en-US" sz="2600" dirty="0" smtClean="0"/>
              <a:t>示，目前包括如下设备</a:t>
            </a:r>
            <a:r>
              <a:rPr lang="en-US" altLang="zh-CN" sz="2600" dirty="0" err="1" smtClean="0"/>
              <a:t>Primesense</a:t>
            </a:r>
            <a:r>
              <a:rPr lang="en-US" altLang="zh-CN" sz="2600" dirty="0" smtClean="0"/>
              <a:t> PSDK</a:t>
            </a:r>
            <a:r>
              <a:rPr lang="zh-CN" altLang="en-US" sz="2600" dirty="0" smtClean="0"/>
              <a:t>，</a:t>
            </a:r>
            <a:r>
              <a:rPr lang="en-US" altLang="zh-CN" sz="2600" dirty="0" smtClean="0"/>
              <a:t>Microsoft </a:t>
            </a:r>
            <a:r>
              <a:rPr lang="en-US" altLang="zh-CN" sz="2600" dirty="0" err="1" smtClean="0"/>
              <a:t>Kinect</a:t>
            </a:r>
            <a:r>
              <a:rPr lang="zh-CN" altLang="en-US" sz="2600" dirty="0" smtClean="0"/>
              <a:t>，</a:t>
            </a:r>
            <a:r>
              <a:rPr lang="en-US" altLang="zh-CN" sz="2600" dirty="0" smtClean="0"/>
              <a:t>Asus </a:t>
            </a:r>
            <a:r>
              <a:rPr lang="en-US" altLang="zh-CN" sz="2600" dirty="0" err="1" smtClean="0"/>
              <a:t>Xtion</a:t>
            </a:r>
            <a:r>
              <a:rPr lang="en-US" altLang="zh-CN" sz="2600" dirty="0" smtClean="0"/>
              <a:t> Pro/Live</a:t>
            </a:r>
            <a:r>
              <a:rPr lang="zh-CN" altLang="en-US" sz="2600" dirty="0" smtClean="0"/>
              <a:t>。</a:t>
            </a:r>
            <a:endParaRPr lang="en-US" altLang="zh-CN" sz="2600" dirty="0" smtClean="0"/>
          </a:p>
        </p:txBody>
      </p:sp>
      <p:pic>
        <p:nvPicPr>
          <p:cNvPr id="5122" name="Picture 2"/>
          <p:cNvPicPr>
            <a:picLocks noChangeAspect="1" noChangeArrowheads="1"/>
          </p:cNvPicPr>
          <p:nvPr/>
        </p:nvPicPr>
        <p:blipFill>
          <a:blip r:embed="rId2" cstate="print"/>
          <a:srcRect r="195" b="14718"/>
          <a:stretch>
            <a:fillRect/>
          </a:stretch>
        </p:blipFill>
        <p:spPr bwMode="auto">
          <a:xfrm>
            <a:off x="4572000" y="5134285"/>
            <a:ext cx="4572000" cy="172371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类</a:t>
            </a:r>
            <a:r>
              <a:rPr lang="en-US" altLang="zh-CN" sz="2600" dirty="0" err="1" smtClean="0"/>
              <a:t>OpenNIDevice</a:t>
            </a:r>
            <a:r>
              <a:rPr lang="zh-CN" altLang="en-US" sz="2600" dirty="0" smtClean="0"/>
              <a:t>关键成员函数：</a:t>
            </a:r>
            <a:endParaRPr lang="en-US" altLang="zh-CN" sz="2600" dirty="0" smtClean="0"/>
          </a:p>
          <a:p>
            <a:pPr>
              <a:buNone/>
            </a:pPr>
            <a:r>
              <a:rPr lang="en-US" altLang="zh-CN" sz="2400" dirty="0" err="1" smtClean="0"/>
              <a:t>bool</a:t>
            </a:r>
            <a:r>
              <a:rPr lang="en-US" altLang="zh-CN" sz="2400" dirty="0" smtClean="0"/>
              <a:t> </a:t>
            </a:r>
            <a:r>
              <a:rPr lang="en-US" altLang="zh-CN" sz="2400" dirty="0" err="1" smtClean="0"/>
              <a:t>findCompatibleImageMode</a:t>
            </a:r>
            <a:r>
              <a:rPr lang="en-US" altLang="zh-CN" sz="2400" dirty="0" smtClean="0"/>
              <a:t>(const </a:t>
            </a:r>
            <a:r>
              <a:rPr lang="en-US" altLang="zh-CN" sz="2400" dirty="0" err="1" smtClean="0"/>
              <a:t>XnMapOutputMode</a:t>
            </a:r>
            <a:r>
              <a:rPr lang="en-US" altLang="zh-CN" sz="2400" dirty="0" smtClean="0"/>
              <a:t>&amp; </a:t>
            </a:r>
            <a:r>
              <a:rPr lang="en-US" altLang="zh-CN" sz="2400" dirty="0" err="1" smtClean="0"/>
              <a:t>output_mode</a:t>
            </a:r>
            <a:r>
              <a:rPr lang="en-US" altLang="zh-CN" sz="2400" dirty="0" smtClean="0"/>
              <a:t>, </a:t>
            </a:r>
            <a:r>
              <a:rPr lang="en-US" altLang="zh-CN" sz="2400" dirty="0" err="1" smtClean="0"/>
              <a:t>XnMapOutputMode</a:t>
            </a:r>
            <a:r>
              <a:rPr lang="en-US" altLang="zh-CN" sz="2400" dirty="0" smtClean="0"/>
              <a:t>&amp; mode)const throw()</a:t>
            </a:r>
          </a:p>
          <a:p>
            <a:pPr>
              <a:buNone/>
            </a:pPr>
            <a:r>
              <a:rPr lang="zh-CN" altLang="en-US" sz="2600" dirty="0" smtClean="0"/>
              <a:t>查询是否有与</a:t>
            </a:r>
            <a:r>
              <a:rPr lang="en-US" altLang="zh-CN" sz="2600" dirty="0" err="1" smtClean="0"/>
              <a:t>output_mode</a:t>
            </a:r>
            <a:r>
              <a:rPr lang="zh-CN" altLang="en-US" sz="2600" dirty="0" smtClean="0"/>
              <a:t>对应的图像模式匹配的输出模式，如果有则返回</a:t>
            </a:r>
            <a:r>
              <a:rPr lang="en-US" altLang="zh-CN" sz="2600" dirty="0" smtClean="0"/>
              <a:t>true</a:t>
            </a:r>
            <a:r>
              <a:rPr lang="zh-CN" altLang="en-US" sz="2600" dirty="0" smtClean="0"/>
              <a:t>并且存储兼容模式在</a:t>
            </a:r>
            <a:r>
              <a:rPr lang="en-US" altLang="zh-CN" sz="2600" dirty="0" smtClean="0"/>
              <a:t>mode</a:t>
            </a:r>
            <a:r>
              <a:rPr lang="zh-CN" altLang="en-US" sz="2600" dirty="0" smtClean="0"/>
              <a:t>中，否返回值为</a:t>
            </a:r>
            <a:r>
              <a:rPr lang="en-US" altLang="zh-CN" sz="2600" dirty="0" smtClean="0"/>
              <a:t>false</a:t>
            </a:r>
            <a:r>
              <a:rPr lang="zh-CN" altLang="en-US" sz="2600" dirty="0" smtClean="0"/>
              <a:t>。例如设备支持</a:t>
            </a:r>
            <a:r>
              <a:rPr lang="en-US" altLang="zh-CN" sz="2600" dirty="0" smtClean="0"/>
              <a:t>30Hz</a:t>
            </a:r>
            <a:r>
              <a:rPr lang="zh-CN" altLang="en-US" sz="2600" dirty="0" smtClean="0"/>
              <a:t>的</a:t>
            </a:r>
            <a:r>
              <a:rPr lang="en-US" altLang="zh-CN" sz="2600" dirty="0" smtClean="0"/>
              <a:t>VGA</a:t>
            </a:r>
            <a:r>
              <a:rPr lang="zh-CN" altLang="en-US" sz="2600" dirty="0" smtClean="0"/>
              <a:t>模式，而请求输出为</a:t>
            </a:r>
            <a:r>
              <a:rPr lang="en-US" altLang="zh-CN" sz="2600" dirty="0" smtClean="0"/>
              <a:t>30Hz</a:t>
            </a:r>
            <a:r>
              <a:rPr lang="zh-CN" altLang="en-US" sz="2600" dirty="0" smtClean="0"/>
              <a:t>的</a:t>
            </a:r>
            <a:r>
              <a:rPr lang="en-US" altLang="zh-CN" sz="2600" dirty="0" smtClean="0"/>
              <a:t>QVGA</a:t>
            </a:r>
            <a:r>
              <a:rPr lang="zh-CN" altLang="en-US" sz="2600" dirty="0" smtClean="0"/>
              <a:t>模式则通过下采样是可以兼容的，但是设备支持</a:t>
            </a:r>
            <a:r>
              <a:rPr lang="en-US" altLang="zh-CN" sz="2600" dirty="0" smtClean="0"/>
              <a:t>25Hz</a:t>
            </a:r>
            <a:r>
              <a:rPr lang="zh-CN" altLang="en-US" sz="2600" dirty="0" smtClean="0"/>
              <a:t>的</a:t>
            </a:r>
            <a:r>
              <a:rPr lang="en-US" altLang="zh-CN" sz="2600" dirty="0" smtClean="0"/>
              <a:t>VGA</a:t>
            </a:r>
            <a:r>
              <a:rPr lang="zh-CN" altLang="en-US" sz="2600" dirty="0" smtClean="0"/>
              <a:t>而请求为</a:t>
            </a:r>
            <a:r>
              <a:rPr lang="en-US" altLang="zh-CN" sz="2600" dirty="0" smtClean="0"/>
              <a:t>30Hz</a:t>
            </a:r>
            <a:r>
              <a:rPr lang="zh-CN" altLang="en-US" sz="2600" dirty="0" smtClean="0"/>
              <a:t>的</a:t>
            </a:r>
            <a:r>
              <a:rPr lang="en-US" altLang="zh-CN" sz="2600" dirty="0" smtClean="0"/>
              <a:t>SXGA</a:t>
            </a:r>
            <a:r>
              <a:rPr lang="zh-CN" altLang="en-US" sz="2600" dirty="0" smtClean="0"/>
              <a:t>就不兼容。</a:t>
            </a:r>
            <a:endParaRPr lang="en-US" altLang="zh-CN" sz="2600" dirty="0" smtClean="0"/>
          </a:p>
          <a:p>
            <a:pPr>
              <a:buNone/>
            </a:pPr>
            <a:r>
              <a:rPr lang="en-US" altLang="zh-CN" sz="2200" dirty="0" err="1" smtClean="0"/>
              <a:t>b</a:t>
            </a:r>
            <a:r>
              <a:rPr lang="en-US" altLang="zh-CN" sz="2200" dirty="0" err="1" smtClean="0"/>
              <a:t>ool</a:t>
            </a:r>
            <a:r>
              <a:rPr lang="en-US" altLang="zh-CN" sz="2200" dirty="0" smtClean="0"/>
              <a:t> </a:t>
            </a:r>
            <a:r>
              <a:rPr lang="en-US" altLang="zh-CN" sz="2200" dirty="0" err="1" smtClean="0"/>
              <a:t>findCompatibleDepthMode</a:t>
            </a:r>
            <a:r>
              <a:rPr lang="en-US" altLang="zh-CN" sz="2200" dirty="0" smtClean="0"/>
              <a:t>(const </a:t>
            </a:r>
            <a:r>
              <a:rPr lang="en-US" altLang="zh-CN" sz="2200" dirty="0" err="1" smtClean="0"/>
              <a:t>XnMapOutputMode</a:t>
            </a:r>
            <a:r>
              <a:rPr lang="en-US" altLang="zh-CN" sz="2200" dirty="0" smtClean="0"/>
              <a:t>&amp; </a:t>
            </a:r>
            <a:r>
              <a:rPr lang="en-US" altLang="zh-CN" sz="2200" dirty="0" err="1" smtClean="0"/>
              <a:t>output_mode</a:t>
            </a:r>
            <a:r>
              <a:rPr lang="en-US" altLang="zh-CN" sz="2200" dirty="0" smtClean="0"/>
              <a:t>, </a:t>
            </a:r>
            <a:r>
              <a:rPr lang="en-US" altLang="zh-CN" sz="2200" dirty="0" err="1" smtClean="0"/>
              <a:t>XnMapOutputMode</a:t>
            </a:r>
            <a:r>
              <a:rPr lang="en-US" altLang="zh-CN" sz="2200" dirty="0" smtClean="0"/>
              <a:t>&amp; mode)const throw()</a:t>
            </a:r>
          </a:p>
          <a:p>
            <a:pPr>
              <a:buNone/>
            </a:pPr>
            <a:r>
              <a:rPr lang="zh-CN" altLang="en-US" sz="2600" dirty="0" smtClean="0"/>
              <a:t>功能和参数同上，只是针对深度图像的模式，并非上述彩色图像的模式。</a:t>
            </a:r>
            <a:endParaRPr lang="en-US" altLang="zh-CN" sz="2600" dirty="0" smtClean="0"/>
          </a:p>
          <a:p>
            <a:pPr>
              <a:buNone/>
            </a:pPr>
            <a:r>
              <a:rPr lang="en-US" altLang="zh-CN" sz="2200" dirty="0" err="1" smtClean="0"/>
              <a:t>bool</a:t>
            </a:r>
            <a:r>
              <a:rPr lang="en-US" altLang="zh-CN" sz="2200" dirty="0" smtClean="0"/>
              <a:t> </a:t>
            </a:r>
            <a:r>
              <a:rPr lang="en-US" altLang="zh-CN" sz="2200" dirty="0" err="1" smtClean="0"/>
              <a:t>isImageModeSupported</a:t>
            </a:r>
            <a:r>
              <a:rPr lang="en-US" altLang="zh-CN" sz="2200" dirty="0" smtClean="0"/>
              <a:t>(const </a:t>
            </a:r>
            <a:r>
              <a:rPr lang="en-US" altLang="zh-CN" sz="2200" dirty="0" err="1" smtClean="0"/>
              <a:t>XnMapOutputMode</a:t>
            </a:r>
            <a:r>
              <a:rPr lang="en-US" altLang="zh-CN" sz="2200" dirty="0" smtClean="0"/>
              <a:t>&amp; </a:t>
            </a:r>
            <a:r>
              <a:rPr lang="en-US" altLang="zh-CN" sz="2200" dirty="0" err="1" smtClean="0"/>
              <a:t>output_mode</a:t>
            </a:r>
            <a:r>
              <a:rPr lang="en-US" altLang="zh-CN" sz="2200" dirty="0" smtClean="0"/>
              <a:t>) const throw()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只</a:t>
            </a:r>
            <a:r>
              <a:rPr lang="zh-CN" altLang="en-US" sz="2600" dirty="0" smtClean="0"/>
              <a:t>判断是否支持该</a:t>
            </a:r>
            <a:r>
              <a:rPr lang="en-US" altLang="zh-CN" sz="2600" dirty="0" err="1" smtClean="0"/>
              <a:t>output_mode</a:t>
            </a:r>
            <a:r>
              <a:rPr lang="zh-CN" altLang="en-US" sz="2600" dirty="0" smtClean="0"/>
              <a:t>所给定的图像模式，支持返回</a:t>
            </a:r>
            <a:r>
              <a:rPr lang="en-US" altLang="zh-CN" sz="2600" dirty="0" smtClean="0"/>
              <a:t>true</a:t>
            </a:r>
            <a:r>
              <a:rPr lang="zh-CN" altLang="en-US" sz="2600" dirty="0" smtClean="0"/>
              <a:t>，否则返回</a:t>
            </a:r>
            <a:r>
              <a:rPr lang="en-US" altLang="zh-CN" sz="2600" dirty="0" smtClean="0"/>
              <a:t>false</a:t>
            </a:r>
            <a:r>
              <a:rPr lang="zh-CN" altLang="en-US" sz="2600" dirty="0" smtClean="0"/>
              <a:t>。</a:t>
            </a:r>
            <a:endParaRPr lang="en-US" altLang="zh-CN" sz="2600" dirty="0" smtClean="0"/>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isDepthModeSupported</a:t>
            </a:r>
            <a:r>
              <a:rPr lang="en-US" altLang="zh-CN" sz="2400" dirty="0" smtClean="0"/>
              <a:t>(const </a:t>
            </a:r>
            <a:r>
              <a:rPr lang="en-US" altLang="zh-CN" sz="2400" dirty="0" err="1" smtClean="0"/>
              <a:t>XnMapOutputMode</a:t>
            </a:r>
            <a:r>
              <a:rPr lang="en-US" altLang="zh-CN" sz="2400" dirty="0" smtClean="0"/>
              <a:t>&amp; </a:t>
            </a:r>
            <a:r>
              <a:rPr lang="en-US" altLang="zh-CN" sz="2400" dirty="0" err="1" smtClean="0"/>
              <a:t>output_mode</a:t>
            </a:r>
            <a:r>
              <a:rPr lang="en-US" altLang="zh-CN" sz="2400" dirty="0" smtClean="0"/>
              <a:t>) const throw()</a:t>
            </a:r>
          </a:p>
          <a:p>
            <a:pPr>
              <a:buNone/>
            </a:pPr>
            <a:r>
              <a:rPr lang="zh-CN" altLang="en-US" sz="2600" dirty="0" smtClean="0"/>
              <a:t>只判断是否支持该</a:t>
            </a:r>
            <a:r>
              <a:rPr lang="en-US" altLang="zh-CN" sz="2600" dirty="0" err="1" smtClean="0"/>
              <a:t>output_mode</a:t>
            </a:r>
            <a:r>
              <a:rPr lang="zh-CN" altLang="en-US" sz="2600" dirty="0" smtClean="0"/>
              <a:t>所给定的深度图像模式，支持返回</a:t>
            </a:r>
            <a:r>
              <a:rPr lang="en-US" altLang="zh-CN" sz="2600" dirty="0" smtClean="0"/>
              <a:t>true</a:t>
            </a:r>
            <a:r>
              <a:rPr lang="zh-CN" altLang="en-US" sz="2600" dirty="0" smtClean="0"/>
              <a:t>，否则返回</a:t>
            </a:r>
            <a:r>
              <a:rPr lang="en-US" altLang="zh-CN" sz="2600" dirty="0" smtClean="0"/>
              <a:t>false</a:t>
            </a:r>
            <a:r>
              <a:rPr lang="zh-CN" altLang="en-US" sz="2600" dirty="0" smtClean="0"/>
              <a:t>。</a:t>
            </a:r>
            <a:endParaRPr lang="en-US" altLang="zh-CN" sz="2600" dirty="0" smtClean="0"/>
          </a:p>
          <a:p>
            <a:pPr>
              <a:buNone/>
            </a:pPr>
            <a:r>
              <a:rPr lang="en-US" altLang="zh-CN" sz="2400" dirty="0" smtClean="0"/>
              <a:t>c</a:t>
            </a:r>
            <a:r>
              <a:rPr lang="en-US" altLang="zh-CN" sz="2400" dirty="0" smtClean="0"/>
              <a:t>onst </a:t>
            </a:r>
            <a:r>
              <a:rPr lang="en-US" altLang="zh-CN" sz="2400" dirty="0" err="1" smtClean="0"/>
              <a:t>XnMapOutputMode</a:t>
            </a:r>
            <a:r>
              <a:rPr lang="en-US" altLang="zh-CN" sz="2400" dirty="0" smtClean="0"/>
              <a:t>&amp; </a:t>
            </a:r>
            <a:r>
              <a:rPr lang="en-US" altLang="zh-CN" sz="2400" dirty="0" err="1" smtClean="0"/>
              <a:t>getDefaultImageMode</a:t>
            </a:r>
            <a:r>
              <a:rPr lang="en-US" altLang="zh-CN" sz="2400" dirty="0" smtClean="0"/>
              <a:t>() const throw()</a:t>
            </a:r>
          </a:p>
          <a:p>
            <a:pPr>
              <a:buNone/>
            </a:pPr>
            <a:r>
              <a:rPr lang="en-US" altLang="zh-CN" sz="2400" dirty="0" smtClean="0"/>
              <a:t>const </a:t>
            </a:r>
            <a:r>
              <a:rPr lang="en-US" altLang="zh-CN" sz="2400" dirty="0" err="1" smtClean="0"/>
              <a:t>XnMapOutputMode</a:t>
            </a:r>
            <a:r>
              <a:rPr lang="en-US" altLang="zh-CN" sz="2400" dirty="0" smtClean="0"/>
              <a:t>&amp; </a:t>
            </a:r>
            <a:r>
              <a:rPr lang="en-US" altLang="zh-CN" sz="2400" dirty="0" err="1" smtClean="0"/>
              <a:t>getDefaultDepthMode</a:t>
            </a:r>
            <a:r>
              <a:rPr lang="en-US" altLang="zh-CN" sz="2400" dirty="0" smtClean="0"/>
              <a:t>() const throw()</a:t>
            </a:r>
          </a:p>
          <a:p>
            <a:pPr>
              <a:buNone/>
            </a:pPr>
            <a:r>
              <a:rPr lang="en-US" altLang="zh-CN" sz="2400" dirty="0" smtClean="0"/>
              <a:t>c</a:t>
            </a:r>
            <a:r>
              <a:rPr lang="en-US" altLang="zh-CN" sz="2400" dirty="0" smtClean="0"/>
              <a:t>onst </a:t>
            </a:r>
            <a:r>
              <a:rPr lang="en-US" altLang="zh-CN" sz="2400" dirty="0" err="1" smtClean="0"/>
              <a:t>XnMapOutputMode</a:t>
            </a:r>
            <a:r>
              <a:rPr lang="en-US" altLang="zh-CN" sz="2400" dirty="0" smtClean="0"/>
              <a:t>&amp; </a:t>
            </a:r>
            <a:r>
              <a:rPr lang="en-US" altLang="zh-CN" sz="2400" dirty="0" err="1" smtClean="0"/>
              <a:t>getDefaultIRMode</a:t>
            </a:r>
            <a:r>
              <a:rPr lang="en-US" altLang="zh-CN" sz="2400" dirty="0" smtClean="0"/>
              <a:t>() const throw()</a:t>
            </a:r>
          </a:p>
          <a:p>
            <a:pPr>
              <a:buNone/>
            </a:pPr>
            <a:r>
              <a:rPr lang="zh-CN" altLang="en-US" sz="2600" dirty="0" smtClean="0"/>
              <a:t>以上三个函数分别是获取默认的</a:t>
            </a:r>
            <a:r>
              <a:rPr lang="en-US" altLang="zh-CN" sz="2600" dirty="0" smtClean="0"/>
              <a:t>RGB</a:t>
            </a:r>
            <a:r>
              <a:rPr lang="zh-CN" altLang="en-US" sz="2600" dirty="0" smtClean="0"/>
              <a:t>、深度、红外图像的输出模式。</a:t>
            </a:r>
            <a:endParaRPr lang="en-US" altLang="zh-CN" sz="2600" dirty="0" smtClean="0"/>
          </a:p>
          <a:p>
            <a:pPr>
              <a:buNone/>
            </a:pPr>
            <a:r>
              <a:rPr lang="en-US" altLang="zh-CN" sz="2400" dirty="0" smtClean="0"/>
              <a:t>void </a:t>
            </a:r>
            <a:r>
              <a:rPr lang="en-US" altLang="zh-CN" sz="2400" dirty="0" err="1" smtClean="0"/>
              <a:t>setImageOutputMode</a:t>
            </a:r>
            <a:r>
              <a:rPr lang="en-US" altLang="zh-CN" sz="2400" dirty="0" smtClean="0"/>
              <a:t>(const </a:t>
            </a:r>
            <a:r>
              <a:rPr lang="en-US" altLang="zh-CN" sz="2400" dirty="0" err="1" smtClean="0"/>
              <a:t>XnMapOutputMode</a:t>
            </a:r>
            <a:r>
              <a:rPr lang="en-US" altLang="zh-CN" sz="2400" dirty="0" smtClean="0"/>
              <a:t>&amp; </a:t>
            </a:r>
            <a:r>
              <a:rPr lang="en-US" altLang="zh-CN" sz="2400" dirty="0" err="1" smtClean="0"/>
              <a:t>output_mode</a:t>
            </a:r>
            <a:r>
              <a:rPr lang="en-US" altLang="zh-CN" sz="24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a:buNone/>
            </a:pPr>
            <a:r>
              <a:rPr lang="en-US" altLang="zh-CN" sz="2600" dirty="0" smtClean="0"/>
              <a:t>PCL</a:t>
            </a:r>
            <a:r>
              <a:rPr lang="zh-CN" altLang="en-US" sz="2600" dirty="0" smtClean="0"/>
              <a:t>中所有的处理都是基于点云展开的，利用不同的设备获取点云、存储点云等都是点云处理前后必须做的流程，</a:t>
            </a:r>
            <a:r>
              <a:rPr lang="en-US" altLang="zh-CN" sz="2600" dirty="0" smtClean="0"/>
              <a:t>PCL</a:t>
            </a:r>
            <a:r>
              <a:rPr lang="zh-CN" altLang="en-US" sz="2600" dirty="0" smtClean="0"/>
              <a:t>中有自己设计的内部</a:t>
            </a:r>
            <a:r>
              <a:rPr lang="en-US" altLang="zh-CN" sz="2600" dirty="0" smtClean="0"/>
              <a:t>PCD</a:t>
            </a:r>
            <a:r>
              <a:rPr lang="zh-CN" altLang="en-US" sz="2600" dirty="0" smtClean="0"/>
              <a:t>文件格式，为此，设计读写该格式以及与其他</a:t>
            </a:r>
            <a:r>
              <a:rPr lang="en-US" altLang="zh-CN" sz="2600" dirty="0" smtClean="0"/>
              <a:t>3D</a:t>
            </a:r>
            <a:r>
              <a:rPr lang="zh-CN" altLang="en-US" sz="2600" dirty="0" smtClean="0"/>
              <a:t>文件格式之间进行转化的接口类都是很必要的，目前</a:t>
            </a:r>
            <a:r>
              <a:rPr lang="en-US" altLang="zh-CN" sz="2600" dirty="0" smtClean="0"/>
              <a:t>PCL</a:t>
            </a:r>
            <a:r>
              <a:rPr lang="zh-CN" altLang="en-US" sz="2600" dirty="0" smtClean="0"/>
              <a:t>内部支持对常用的</a:t>
            </a:r>
            <a:r>
              <a:rPr lang="en-US" altLang="zh-CN" sz="2600" dirty="0" smtClean="0"/>
              <a:t>3D</a:t>
            </a:r>
            <a:r>
              <a:rPr lang="zh-CN" altLang="en-US" sz="2600" dirty="0" smtClean="0"/>
              <a:t>格式文件的打开和存储操作，以及与</a:t>
            </a:r>
            <a:r>
              <a:rPr lang="en-US" altLang="zh-CN" sz="2600" dirty="0" smtClean="0"/>
              <a:t>PCD</a:t>
            </a:r>
            <a:r>
              <a:rPr lang="zh-CN" altLang="en-US" sz="2600" dirty="0" smtClean="0"/>
              <a:t>内部格式之间的互相转化。</a:t>
            </a:r>
            <a:endParaRPr lang="en-US" altLang="zh-CN" sz="2600" dirty="0" smtClean="0"/>
          </a:p>
          <a:p>
            <a:pPr>
              <a:buNone/>
            </a:pPr>
            <a:r>
              <a:rPr lang="zh-CN" altLang="en-US" sz="2600" dirty="0" smtClean="0"/>
              <a:t>本章首先对</a:t>
            </a:r>
            <a:r>
              <a:rPr lang="en-US" altLang="zh-CN" sz="2600" dirty="0" smtClean="0"/>
              <a:t>PCL</a:t>
            </a:r>
            <a:r>
              <a:rPr lang="zh-CN" altLang="en-US" sz="2600" dirty="0" smtClean="0"/>
              <a:t>中支持的点云获取设备（如</a:t>
            </a:r>
            <a:r>
              <a:rPr lang="en-US" altLang="zh-CN" sz="2600" dirty="0" err="1" smtClean="0"/>
              <a:t>kinect</a:t>
            </a:r>
            <a:r>
              <a:rPr lang="zh-CN" altLang="en-US" sz="2600" dirty="0" smtClean="0"/>
              <a:t>）以及</a:t>
            </a:r>
            <a:r>
              <a:rPr lang="en-US" altLang="zh-CN" sz="2600" dirty="0" err="1" smtClean="0"/>
              <a:t>OpenNI</a:t>
            </a:r>
            <a:r>
              <a:rPr lang="zh-CN" altLang="en-US" sz="2600" dirty="0" smtClean="0"/>
              <a:t>开源框架作一个基本介绍，其次对</a:t>
            </a:r>
            <a:r>
              <a:rPr lang="en-US" altLang="zh-CN" sz="2600" dirty="0" smtClean="0"/>
              <a:t>PCL</a:t>
            </a:r>
            <a:r>
              <a:rPr lang="zh-CN" altLang="en-US" sz="2600" dirty="0" smtClean="0"/>
              <a:t>中的</a:t>
            </a:r>
            <a:r>
              <a:rPr lang="en-US" altLang="zh-CN" sz="2600" dirty="0" smtClean="0"/>
              <a:t>I/O</a:t>
            </a:r>
            <a:r>
              <a:rPr lang="zh-CN" altLang="en-US" sz="2600" dirty="0" smtClean="0"/>
              <a:t>模块及相关类进行简单说明，最后通过应用实例来展示如何对</a:t>
            </a:r>
            <a:r>
              <a:rPr lang="en-US" altLang="zh-CN" sz="2600" dirty="0" smtClean="0"/>
              <a:t>PCL</a:t>
            </a:r>
            <a:r>
              <a:rPr lang="zh-CN" altLang="en-US" sz="2600" dirty="0" smtClean="0"/>
              <a:t>中</a:t>
            </a:r>
            <a:r>
              <a:rPr lang="en-US" altLang="zh-CN" sz="2600" dirty="0" smtClean="0"/>
              <a:t>I/O</a:t>
            </a:r>
            <a:r>
              <a:rPr lang="zh-CN" altLang="en-US" sz="2600" dirty="0" smtClean="0"/>
              <a:t>模块进行灵活运用。</a:t>
            </a:r>
            <a:endParaRPr lang="zh-CN"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v</a:t>
            </a:r>
            <a:r>
              <a:rPr lang="en-US" altLang="zh-CN" sz="2200" dirty="0" smtClean="0"/>
              <a:t>oid </a:t>
            </a:r>
            <a:r>
              <a:rPr lang="en-US" altLang="zh-CN" sz="2200" dirty="0" err="1" smtClean="0"/>
              <a:t>setDepthOutputMode</a:t>
            </a:r>
            <a:r>
              <a:rPr lang="en-US" altLang="zh-CN" sz="2200" dirty="0" smtClean="0"/>
              <a:t>(const </a:t>
            </a:r>
            <a:r>
              <a:rPr lang="en-US" altLang="zh-CN" sz="2200" dirty="0" err="1" smtClean="0"/>
              <a:t>XnMapOutputMode</a:t>
            </a:r>
            <a:r>
              <a:rPr lang="en-US" altLang="zh-CN" sz="2200" dirty="0" smtClean="0"/>
              <a:t>&amp; </a:t>
            </a:r>
            <a:r>
              <a:rPr lang="en-US" altLang="zh-CN" sz="2200" dirty="0" err="1" smtClean="0"/>
              <a:t>output_mode</a:t>
            </a:r>
            <a:r>
              <a:rPr lang="en-US" altLang="zh-CN" sz="2200" dirty="0" smtClean="0"/>
              <a:t>)</a:t>
            </a:r>
          </a:p>
          <a:p>
            <a:pPr>
              <a:buNone/>
            </a:pPr>
            <a:r>
              <a:rPr lang="en-US" altLang="zh-CN" sz="2200" dirty="0" smtClean="0"/>
              <a:t>v</a:t>
            </a:r>
            <a:r>
              <a:rPr lang="en-US" altLang="zh-CN" sz="2200" dirty="0" smtClean="0"/>
              <a:t>oid </a:t>
            </a:r>
            <a:r>
              <a:rPr lang="en-US" altLang="zh-CN" sz="2200" dirty="0" err="1" smtClean="0"/>
              <a:t>setIROutputMode</a:t>
            </a:r>
            <a:r>
              <a:rPr lang="en-US" altLang="zh-CN" sz="2200" dirty="0" smtClean="0"/>
              <a:t>(const </a:t>
            </a:r>
            <a:r>
              <a:rPr lang="en-US" altLang="zh-CN" sz="2200" dirty="0" err="1" smtClean="0"/>
              <a:t>XnMapOutputMode</a:t>
            </a:r>
            <a:r>
              <a:rPr lang="en-US" altLang="zh-CN" sz="2200" dirty="0" smtClean="0"/>
              <a:t>&amp; </a:t>
            </a:r>
            <a:r>
              <a:rPr lang="en-US" altLang="zh-CN" sz="2200" dirty="0" err="1" smtClean="0"/>
              <a:t>output_mode</a:t>
            </a:r>
            <a:r>
              <a:rPr lang="en-US" altLang="zh-CN" sz="2200" dirty="0" smtClean="0"/>
              <a:t>)</a:t>
            </a:r>
          </a:p>
          <a:p>
            <a:pPr>
              <a:buNone/>
            </a:pPr>
            <a:r>
              <a:rPr lang="zh-CN" altLang="en-US" sz="2600" dirty="0" smtClean="0"/>
              <a:t>以上三个函数分别是设置</a:t>
            </a:r>
            <a:r>
              <a:rPr lang="en-US" altLang="zh-CN" sz="2600" dirty="0" smtClean="0"/>
              <a:t>RGB</a:t>
            </a:r>
            <a:r>
              <a:rPr lang="zh-CN" altLang="en-US" sz="2600" dirty="0" smtClean="0"/>
              <a:t>、深度、红外图像的输出模式。</a:t>
            </a:r>
            <a:endParaRPr lang="en-US" altLang="zh-CN" sz="2600" dirty="0" smtClean="0"/>
          </a:p>
          <a:p>
            <a:pPr>
              <a:buNone/>
            </a:pPr>
            <a:r>
              <a:rPr lang="en-US" altLang="zh-CN" sz="2200" dirty="0" err="1" smtClean="0"/>
              <a:t>XnMapOutputMode</a:t>
            </a:r>
            <a:r>
              <a:rPr lang="en-US" altLang="zh-CN" sz="2200" dirty="0" smtClean="0"/>
              <a:t> </a:t>
            </a:r>
            <a:r>
              <a:rPr lang="en-US" altLang="zh-CN" sz="2200" dirty="0" err="1" smtClean="0"/>
              <a:t>getImageOutputMode</a:t>
            </a:r>
            <a:r>
              <a:rPr lang="en-US" altLang="zh-CN" sz="2200" dirty="0" smtClean="0"/>
              <a:t>() const</a:t>
            </a:r>
          </a:p>
          <a:p>
            <a:pPr>
              <a:buNone/>
            </a:pPr>
            <a:r>
              <a:rPr lang="en-US" altLang="zh-CN" sz="2200" dirty="0" err="1" smtClean="0"/>
              <a:t>XnMapOutputMode</a:t>
            </a:r>
            <a:r>
              <a:rPr lang="en-US" altLang="zh-CN" sz="2200" dirty="0" smtClean="0"/>
              <a:t> </a:t>
            </a:r>
            <a:r>
              <a:rPr lang="en-US" altLang="zh-CN" sz="2200" dirty="0" err="1" smtClean="0"/>
              <a:t>getDepthOutputMode</a:t>
            </a:r>
            <a:r>
              <a:rPr lang="en-US" altLang="zh-CN" sz="2200" dirty="0" smtClean="0"/>
              <a:t>() const</a:t>
            </a:r>
          </a:p>
          <a:p>
            <a:pPr>
              <a:buNone/>
            </a:pPr>
            <a:r>
              <a:rPr lang="en-US" altLang="zh-CN" sz="2200" dirty="0" err="1" smtClean="0"/>
              <a:t>XnMapOutputMode</a:t>
            </a:r>
            <a:r>
              <a:rPr lang="en-US" altLang="zh-CN" sz="2200" dirty="0" smtClean="0"/>
              <a:t> </a:t>
            </a:r>
            <a:r>
              <a:rPr lang="en-US" altLang="zh-CN" sz="2200" dirty="0" err="1" smtClean="0"/>
              <a:t>getIROutputMode</a:t>
            </a:r>
            <a:r>
              <a:rPr lang="en-US" altLang="zh-CN" sz="2200" dirty="0" smtClean="0"/>
              <a:t>() const</a:t>
            </a:r>
          </a:p>
          <a:p>
            <a:pPr>
              <a:buNone/>
            </a:pPr>
            <a:r>
              <a:rPr lang="zh-CN" altLang="en-US" sz="2600" dirty="0" smtClean="0"/>
              <a:t>以上三个函数分别是获取当前的</a:t>
            </a:r>
            <a:r>
              <a:rPr lang="en-US" altLang="zh-CN" sz="2600" dirty="0" smtClean="0"/>
              <a:t>RGB</a:t>
            </a:r>
            <a:r>
              <a:rPr lang="zh-CN" altLang="en-US" sz="2600" dirty="0" smtClean="0"/>
              <a:t>、深度、红外图像的输出模式。</a:t>
            </a:r>
            <a:endParaRPr lang="en-US" altLang="zh-CN" sz="2600" dirty="0" smtClean="0"/>
          </a:p>
          <a:p>
            <a:pPr>
              <a:buNone/>
            </a:pPr>
            <a:r>
              <a:rPr lang="en-US" altLang="zh-CN" sz="2200" dirty="0" smtClean="0"/>
              <a:t>v</a:t>
            </a:r>
            <a:r>
              <a:rPr lang="en-US" altLang="zh-CN" sz="2200" dirty="0" smtClean="0"/>
              <a:t>oid </a:t>
            </a:r>
            <a:r>
              <a:rPr lang="en-US" altLang="zh-CN" sz="2200" dirty="0" err="1" smtClean="0"/>
              <a:t>setDepthRegistration</a:t>
            </a:r>
            <a:r>
              <a:rPr lang="en-US" altLang="zh-CN" sz="2200" dirty="0" smtClean="0"/>
              <a:t>(</a:t>
            </a:r>
            <a:r>
              <a:rPr lang="en-US" altLang="zh-CN" sz="2200" dirty="0" err="1" smtClean="0"/>
              <a:t>bool</a:t>
            </a:r>
            <a:r>
              <a:rPr lang="en-US" altLang="zh-CN" sz="2200" dirty="0" smtClean="0"/>
              <a:t> </a:t>
            </a:r>
            <a:r>
              <a:rPr lang="en-US" altLang="zh-CN" sz="2200" dirty="0" err="1" smtClean="0"/>
              <a:t>on_off</a:t>
            </a:r>
            <a:r>
              <a:rPr lang="en-US" altLang="zh-CN" sz="2200" dirty="0" smtClean="0"/>
              <a:t>)</a:t>
            </a:r>
          </a:p>
          <a:p>
            <a:pPr>
              <a:buNone/>
            </a:pPr>
            <a:r>
              <a:rPr lang="zh-CN" altLang="en-US" sz="2600" dirty="0" smtClean="0"/>
              <a:t>设置深度图像是否与</a:t>
            </a:r>
            <a:r>
              <a:rPr lang="en-US" altLang="zh-CN" sz="2600" dirty="0" smtClean="0"/>
              <a:t>RGB</a:t>
            </a:r>
            <a:r>
              <a:rPr lang="zh-CN" altLang="en-US" sz="2600" dirty="0" smtClean="0"/>
              <a:t>图像对齐。</a:t>
            </a:r>
            <a:endParaRPr lang="en-US" altLang="zh-CN" sz="2600" dirty="0" smtClean="0"/>
          </a:p>
          <a:p>
            <a:pPr>
              <a:buNone/>
            </a:pPr>
            <a:r>
              <a:rPr lang="en-US" altLang="zh-CN" sz="2200" dirty="0" err="1" smtClean="0"/>
              <a:t>bool</a:t>
            </a:r>
            <a:r>
              <a:rPr lang="en-US" altLang="zh-CN" sz="2200" dirty="0" smtClean="0"/>
              <a:t> </a:t>
            </a:r>
            <a:r>
              <a:rPr lang="en-US" altLang="zh-CN" sz="2200" dirty="0" err="1" smtClean="0"/>
              <a:t>isDepthRegistrationSupported</a:t>
            </a:r>
            <a:r>
              <a:rPr lang="en-US" altLang="zh-CN" sz="2200" dirty="0" smtClean="0"/>
              <a:t>() const throw()</a:t>
            </a:r>
          </a:p>
          <a:p>
            <a:pPr>
              <a:buNone/>
            </a:pPr>
            <a:r>
              <a:rPr lang="zh-CN" altLang="en-US" sz="2600" dirty="0" smtClean="0"/>
              <a:t>判断设备是否支持深度图像与</a:t>
            </a:r>
            <a:r>
              <a:rPr lang="en-US" altLang="zh-CN" sz="2600" dirty="0" smtClean="0"/>
              <a:t>RGB</a:t>
            </a:r>
            <a:r>
              <a:rPr lang="zh-CN" altLang="en-US" sz="2600" dirty="0" smtClean="0"/>
              <a:t>图像对齐</a:t>
            </a:r>
            <a:endParaRPr lang="en-US" altLang="zh-CN" sz="2600" dirty="0" smtClean="0"/>
          </a:p>
          <a:p>
            <a:pPr>
              <a:buNone/>
            </a:pPr>
            <a:r>
              <a:rPr lang="en-US" altLang="zh-CN" sz="2600" dirty="0" smtClean="0"/>
              <a:t>void </a:t>
            </a:r>
            <a:r>
              <a:rPr lang="en-US" altLang="zh-CN" sz="2600" dirty="0" err="1" smtClean="0"/>
              <a:t>setSynchronization</a:t>
            </a:r>
            <a:r>
              <a:rPr lang="en-US" altLang="zh-CN" sz="2600" dirty="0" smtClean="0"/>
              <a:t>(</a:t>
            </a:r>
            <a:r>
              <a:rPr lang="en-US" altLang="zh-CN" sz="2600" dirty="0" err="1" smtClean="0"/>
              <a:t>bool</a:t>
            </a:r>
            <a:r>
              <a:rPr lang="en-US" altLang="zh-CN" sz="2600" dirty="0" smtClean="0"/>
              <a:t> </a:t>
            </a:r>
            <a:r>
              <a:rPr lang="en-US" altLang="zh-CN" sz="2600" dirty="0" err="1" smtClean="0"/>
              <a:t>on_off</a:t>
            </a:r>
            <a:r>
              <a:rPr lang="en-US" altLang="zh-CN" sz="2600"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设置设备是否同步输出</a:t>
            </a:r>
            <a:r>
              <a:rPr lang="en-US" altLang="zh-CN" sz="2600" dirty="0" smtClean="0"/>
              <a:t>RGB</a:t>
            </a:r>
            <a:r>
              <a:rPr lang="zh-CN" altLang="en-US" sz="2600" dirty="0" smtClean="0"/>
              <a:t>和深度图像。</a:t>
            </a:r>
            <a:endParaRPr lang="en-US" altLang="zh-CN" sz="2600" dirty="0" smtClean="0"/>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isSynchronized</a:t>
            </a:r>
            <a:r>
              <a:rPr lang="en-US" altLang="zh-CN" sz="2400" dirty="0" smtClean="0"/>
              <a:t>() const throw()</a:t>
            </a:r>
          </a:p>
          <a:p>
            <a:pPr>
              <a:buNone/>
            </a:pPr>
            <a:r>
              <a:rPr lang="zh-CN" altLang="en-US" sz="2600" dirty="0" smtClean="0"/>
              <a:t>判断设备是否同步输出</a:t>
            </a:r>
            <a:r>
              <a:rPr lang="en-US" altLang="zh-CN" sz="2600" dirty="0" smtClean="0"/>
              <a:t>RGB</a:t>
            </a:r>
            <a:r>
              <a:rPr lang="zh-CN" altLang="en-US" sz="2600" dirty="0" smtClean="0"/>
              <a:t>和深度图像，如果是返回</a:t>
            </a:r>
            <a:r>
              <a:rPr lang="en-US" altLang="zh-CN" sz="2600" dirty="0" smtClean="0"/>
              <a:t>true</a:t>
            </a:r>
            <a:r>
              <a:rPr lang="zh-CN" altLang="en-US" sz="2600" dirty="0" smtClean="0"/>
              <a:t>，否则返回</a:t>
            </a:r>
            <a:r>
              <a:rPr lang="en-US" altLang="zh-CN" sz="2600" dirty="0" smtClean="0"/>
              <a:t>false</a:t>
            </a:r>
            <a:r>
              <a:rPr lang="zh-CN" altLang="en-US" sz="2600" dirty="0" smtClean="0"/>
              <a:t>。</a:t>
            </a:r>
            <a:endParaRPr lang="en-US" altLang="zh-CN" sz="2600" dirty="0" smtClean="0"/>
          </a:p>
          <a:p>
            <a:pPr>
              <a:buNone/>
            </a:pPr>
            <a:r>
              <a:rPr lang="en-US" altLang="zh-CN" sz="2400" dirty="0" err="1" smtClean="0"/>
              <a:t>bool</a:t>
            </a:r>
            <a:r>
              <a:rPr lang="en-US" altLang="zh-CN" sz="2400" dirty="0" smtClean="0"/>
              <a:t> </a:t>
            </a:r>
            <a:r>
              <a:rPr lang="en-US" altLang="zh-CN" sz="2400" dirty="0" err="1" smtClean="0"/>
              <a:t>isSynchronizationSupported</a:t>
            </a:r>
            <a:r>
              <a:rPr lang="en-US" altLang="zh-CN" sz="2400" dirty="0" smtClean="0"/>
              <a:t>() const throw()</a:t>
            </a:r>
          </a:p>
          <a:p>
            <a:pPr>
              <a:buNone/>
            </a:pPr>
            <a:r>
              <a:rPr lang="zh-CN" altLang="en-US" sz="2600" dirty="0" smtClean="0"/>
              <a:t>判断设备是否支持同步输出</a:t>
            </a:r>
            <a:r>
              <a:rPr lang="en-US" altLang="zh-CN" sz="2600" dirty="0" smtClean="0"/>
              <a:t>RGB</a:t>
            </a:r>
            <a:r>
              <a:rPr lang="zh-CN" altLang="en-US" sz="2600" dirty="0" smtClean="0"/>
              <a:t>和深度图像。</a:t>
            </a:r>
            <a:endParaRPr lang="en-US" altLang="zh-CN" sz="2600" dirty="0" smtClean="0"/>
          </a:p>
          <a:p>
            <a:pPr>
              <a:buNone/>
            </a:pPr>
            <a:r>
              <a:rPr lang="en-US" altLang="zh-CN" sz="2400" dirty="0" err="1" smtClean="0"/>
              <a:t>bool</a:t>
            </a:r>
            <a:r>
              <a:rPr lang="en-US" altLang="zh-CN" sz="2400" dirty="0" smtClean="0"/>
              <a:t> </a:t>
            </a:r>
            <a:r>
              <a:rPr lang="en-US" altLang="zh-CN" sz="2400" dirty="0" err="1" smtClean="0"/>
              <a:t>isDepthCropped</a:t>
            </a:r>
            <a:r>
              <a:rPr lang="en-US" altLang="zh-CN" sz="2400" dirty="0" smtClean="0"/>
              <a:t>() const</a:t>
            </a:r>
          </a:p>
          <a:p>
            <a:pPr>
              <a:buNone/>
            </a:pPr>
            <a:r>
              <a:rPr lang="zh-CN" altLang="en-US" sz="2600" dirty="0" smtClean="0"/>
              <a:t>返回深度图像是否被裁剪过，是为</a:t>
            </a:r>
            <a:r>
              <a:rPr lang="en-US" altLang="zh-CN" sz="2600" dirty="0" smtClean="0"/>
              <a:t>true</a:t>
            </a:r>
            <a:r>
              <a:rPr lang="zh-CN" altLang="en-US" sz="2600" dirty="0" smtClean="0"/>
              <a:t>，否则为</a:t>
            </a:r>
            <a:r>
              <a:rPr lang="en-US" altLang="zh-CN" sz="2600" dirty="0" smtClean="0"/>
              <a:t>false</a:t>
            </a:r>
            <a:r>
              <a:rPr lang="zh-CN" altLang="en-US" sz="2600" dirty="0" smtClean="0"/>
              <a:t>。</a:t>
            </a:r>
            <a:endParaRPr lang="en-US" altLang="zh-CN" sz="2600" dirty="0" smtClean="0"/>
          </a:p>
          <a:p>
            <a:pPr>
              <a:buNone/>
            </a:pPr>
            <a:r>
              <a:rPr lang="en-US" altLang="zh-CN" sz="2400" dirty="0" smtClean="0"/>
              <a:t>v</a:t>
            </a:r>
            <a:r>
              <a:rPr lang="en-US" altLang="zh-CN" sz="2400" dirty="0" smtClean="0"/>
              <a:t>oid </a:t>
            </a:r>
            <a:r>
              <a:rPr lang="en-US" altLang="zh-CN" sz="2400" dirty="0" err="1" smtClean="0"/>
              <a:t>setDepthCropping</a:t>
            </a:r>
            <a:r>
              <a:rPr lang="en-US" altLang="zh-CN" sz="2400" dirty="0" smtClean="0"/>
              <a:t>(unsigned x, unsigned y, unsigned width, unsigned height)</a:t>
            </a:r>
          </a:p>
          <a:p>
            <a:pPr>
              <a:buNone/>
            </a:pPr>
            <a:r>
              <a:rPr lang="zh-CN" altLang="en-US" sz="2600" dirty="0" smtClean="0"/>
              <a:t>打开深度图像的裁剪，</a:t>
            </a:r>
            <a:r>
              <a:rPr lang="en-US" altLang="zh-CN" sz="2600" dirty="0" smtClean="0"/>
              <a:t>x</a:t>
            </a:r>
            <a:r>
              <a:rPr lang="zh-CN" altLang="en-US" sz="2600" dirty="0" smtClean="0"/>
              <a:t>、</a:t>
            </a:r>
            <a:r>
              <a:rPr lang="en-US" altLang="zh-CN" sz="2600" dirty="0" smtClean="0"/>
              <a:t>y</a:t>
            </a:r>
            <a:r>
              <a:rPr lang="zh-CN" altLang="en-US" sz="2600" dirty="0" smtClean="0"/>
              <a:t>分别为两个方向上的起始裁剪位置，</a:t>
            </a:r>
            <a:r>
              <a:rPr lang="en-US" altLang="zh-CN" sz="2600" dirty="0" smtClean="0"/>
              <a:t>width</a:t>
            </a:r>
            <a:r>
              <a:rPr lang="zh-CN" altLang="en-US" sz="2600" dirty="0" smtClean="0"/>
              <a:t>和</a:t>
            </a:r>
            <a:r>
              <a:rPr lang="en-US" altLang="zh-CN" sz="2600" dirty="0" smtClean="0"/>
              <a:t>height</a:t>
            </a:r>
            <a:r>
              <a:rPr lang="zh-CN" altLang="en-US" sz="2600" dirty="0" smtClean="0"/>
              <a:t>分别为保留的</a:t>
            </a:r>
            <a:r>
              <a:rPr lang="en-US" altLang="zh-CN" sz="2600" dirty="0" smtClean="0"/>
              <a:t>x</a:t>
            </a:r>
            <a:r>
              <a:rPr lang="zh-CN" altLang="en-US" sz="2600" dirty="0" smtClean="0"/>
              <a:t>与</a:t>
            </a:r>
            <a:r>
              <a:rPr lang="en-US" altLang="zh-CN" sz="2600" dirty="0" smtClean="0"/>
              <a:t>y</a:t>
            </a:r>
            <a:r>
              <a:rPr lang="zh-CN" altLang="en-US" sz="2600" dirty="0" smtClean="0"/>
              <a:t>方向上的尺寸。</a:t>
            </a:r>
            <a:endParaRPr lang="en-US" altLang="zh-CN" sz="2600" dirty="0" smtClean="0"/>
          </a:p>
          <a:p>
            <a:pPr>
              <a:buNone/>
            </a:pPr>
            <a:r>
              <a:rPr lang="en-US" altLang="zh-CN" sz="2600" dirty="0" smtClean="0"/>
              <a:t>f</a:t>
            </a:r>
            <a:r>
              <a:rPr lang="en-US" altLang="zh-CN" sz="2600" dirty="0" smtClean="0"/>
              <a:t>loat </a:t>
            </a:r>
            <a:r>
              <a:rPr lang="en-US" altLang="zh-CN" sz="2600" dirty="0" err="1" smtClean="0"/>
              <a:t>getImageFocalLength</a:t>
            </a:r>
            <a:r>
              <a:rPr lang="en-US" altLang="zh-CN" sz="2600" dirty="0" smtClean="0"/>
              <a:t>(</a:t>
            </a:r>
            <a:r>
              <a:rPr lang="en-US" altLang="zh-CN" sz="2600" dirty="0" err="1" smtClean="0"/>
              <a:t>int</a:t>
            </a:r>
            <a:r>
              <a:rPr lang="en-US" altLang="zh-CN" sz="2600" dirty="0" smtClean="0"/>
              <a:t> </a:t>
            </a:r>
            <a:r>
              <a:rPr lang="en-US" altLang="zh-CN" sz="2600" dirty="0" err="1" smtClean="0"/>
              <a:t>output_x_resolution</a:t>
            </a:r>
            <a:r>
              <a:rPr lang="en-US" altLang="zh-CN" sz="2600" dirty="0" smtClean="0"/>
              <a:t>=0) const throw()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获取</a:t>
            </a:r>
            <a:r>
              <a:rPr lang="en-US" altLang="zh-CN" sz="2600" dirty="0" smtClean="0"/>
              <a:t>RGB</a:t>
            </a:r>
            <a:r>
              <a:rPr lang="zh-CN" altLang="en-US" sz="2600" dirty="0" smtClean="0"/>
              <a:t>图像的焦距长度（像素）。</a:t>
            </a:r>
            <a:endParaRPr lang="en-US" altLang="zh-CN" sz="2600" dirty="0" smtClean="0"/>
          </a:p>
          <a:p>
            <a:pPr>
              <a:buNone/>
            </a:pPr>
            <a:r>
              <a:rPr lang="en-US" altLang="zh-CN" sz="2400" dirty="0" smtClean="0"/>
              <a:t>f</a:t>
            </a:r>
            <a:r>
              <a:rPr lang="en-US" altLang="zh-CN" sz="2400" dirty="0" smtClean="0"/>
              <a:t>loat </a:t>
            </a:r>
            <a:r>
              <a:rPr lang="en-US" altLang="zh-CN" sz="2400" dirty="0" err="1" smtClean="0"/>
              <a:t>getDepthFocalLength</a:t>
            </a:r>
            <a:r>
              <a:rPr lang="en-US" altLang="zh-CN" sz="2400" dirty="0" smtClean="0"/>
              <a:t>(</a:t>
            </a:r>
            <a:r>
              <a:rPr lang="en-US" altLang="zh-CN" sz="2400" dirty="0" err="1" smtClean="0"/>
              <a:t>int</a:t>
            </a:r>
            <a:r>
              <a:rPr lang="en-US" altLang="zh-CN" sz="2400" dirty="0" smtClean="0"/>
              <a:t> </a:t>
            </a:r>
            <a:r>
              <a:rPr lang="en-US" altLang="zh-CN" sz="2400" dirty="0" err="1" smtClean="0"/>
              <a:t>output_x_resolution</a:t>
            </a:r>
            <a:r>
              <a:rPr lang="en-US" altLang="zh-CN" sz="2400" dirty="0" smtClean="0"/>
              <a:t>=0) const throw()</a:t>
            </a:r>
          </a:p>
          <a:p>
            <a:pPr>
              <a:buNone/>
            </a:pPr>
            <a:r>
              <a:rPr lang="zh-CN" altLang="en-US" sz="2600" dirty="0" smtClean="0"/>
              <a:t>获取深度图像的焦距长度（像素）。</a:t>
            </a:r>
            <a:endParaRPr lang="en-US" altLang="zh-CN" sz="2600" dirty="0" smtClean="0"/>
          </a:p>
          <a:p>
            <a:pPr>
              <a:buNone/>
            </a:pPr>
            <a:r>
              <a:rPr lang="en-US" altLang="zh-CN" sz="2400" dirty="0" smtClean="0"/>
              <a:t>float </a:t>
            </a:r>
            <a:r>
              <a:rPr lang="en-US" altLang="zh-CN" sz="2400" dirty="0" err="1" smtClean="0"/>
              <a:t>getBaseline</a:t>
            </a:r>
            <a:r>
              <a:rPr lang="en-US" altLang="zh-CN" sz="2400" dirty="0" smtClean="0"/>
              <a:t>() const throw()</a:t>
            </a:r>
          </a:p>
          <a:p>
            <a:pPr>
              <a:buNone/>
            </a:pPr>
            <a:r>
              <a:rPr lang="zh-CN" altLang="en-US" sz="2600" dirty="0" smtClean="0"/>
              <a:t>获取基线长度。</a:t>
            </a:r>
            <a:endParaRPr lang="en-US" altLang="zh-CN" sz="2600" dirty="0" smtClean="0"/>
          </a:p>
          <a:p>
            <a:pPr>
              <a:buNone/>
            </a:pPr>
            <a:r>
              <a:rPr lang="en-US" altLang="zh-CN" sz="2400" dirty="0" smtClean="0"/>
              <a:t>virtual void </a:t>
            </a:r>
            <a:r>
              <a:rPr lang="en-US" altLang="zh-CN" sz="2400" dirty="0" err="1" smtClean="0"/>
              <a:t>startImageStream</a:t>
            </a:r>
            <a:r>
              <a:rPr lang="en-US" altLang="zh-CN" sz="2400" dirty="0" smtClean="0"/>
              <a:t>()</a:t>
            </a:r>
          </a:p>
          <a:p>
            <a:pPr>
              <a:buNone/>
            </a:pPr>
            <a:r>
              <a:rPr lang="en-US" altLang="zh-CN" sz="2400" dirty="0" smtClean="0"/>
              <a:t>virtual void </a:t>
            </a:r>
            <a:r>
              <a:rPr lang="en-US" altLang="zh-CN" sz="2400" dirty="0" err="1" smtClean="0"/>
              <a:t>stopImageStream</a:t>
            </a:r>
            <a:r>
              <a:rPr lang="en-US" altLang="zh-CN" sz="2400" dirty="0" smtClean="0"/>
              <a:t>()</a:t>
            </a:r>
          </a:p>
          <a:p>
            <a:pPr>
              <a:buNone/>
            </a:pPr>
            <a:r>
              <a:rPr lang="zh-CN" altLang="en-US" sz="2600" dirty="0" smtClean="0"/>
              <a:t>上面一对函数为启动和停止</a:t>
            </a:r>
            <a:r>
              <a:rPr lang="en-US" altLang="zh-CN" sz="2600" dirty="0" smtClean="0"/>
              <a:t>RGB</a:t>
            </a:r>
            <a:r>
              <a:rPr lang="zh-CN" altLang="en-US" sz="2600" dirty="0" smtClean="0"/>
              <a:t>数据流的采集。</a:t>
            </a:r>
            <a:endParaRPr lang="en-US" altLang="zh-CN" sz="2600" dirty="0" smtClean="0"/>
          </a:p>
          <a:p>
            <a:pPr>
              <a:buNone/>
            </a:pPr>
            <a:r>
              <a:rPr lang="en-US" altLang="zh-CN" sz="2400" dirty="0" smtClean="0"/>
              <a:t>v</a:t>
            </a:r>
            <a:r>
              <a:rPr lang="en-US" altLang="zh-CN" sz="2400" dirty="0" smtClean="0"/>
              <a:t>irtual void </a:t>
            </a:r>
            <a:r>
              <a:rPr lang="en-US" altLang="zh-CN" sz="2400" dirty="0" err="1" smtClean="0"/>
              <a:t>startDepthStream</a:t>
            </a:r>
            <a:r>
              <a:rPr lang="en-US" altLang="zh-CN" sz="2400" dirty="0" smtClean="0"/>
              <a:t>()</a:t>
            </a:r>
          </a:p>
          <a:p>
            <a:pPr>
              <a:buNone/>
            </a:pPr>
            <a:r>
              <a:rPr lang="en-US" altLang="zh-CN" sz="2400" dirty="0" smtClean="0"/>
              <a:t>v</a:t>
            </a:r>
            <a:r>
              <a:rPr lang="en-US" altLang="zh-CN" sz="2400" dirty="0" smtClean="0"/>
              <a:t>irtual void </a:t>
            </a:r>
            <a:r>
              <a:rPr lang="en-US" altLang="zh-CN" sz="2400" dirty="0" err="1" smtClean="0"/>
              <a:t>stopDepthStream</a:t>
            </a:r>
            <a:r>
              <a:rPr lang="en-US" altLang="zh-CN" sz="2400" dirty="0" smtClean="0"/>
              <a:t>()</a:t>
            </a:r>
          </a:p>
          <a:p>
            <a:pPr>
              <a:buNone/>
            </a:pPr>
            <a:r>
              <a:rPr lang="zh-CN" altLang="en-US" sz="2600" dirty="0" smtClean="0"/>
              <a:t>上面一对函数为启动和停止深度数据流的采集。</a:t>
            </a:r>
            <a:endParaRPr lang="en-US" altLang="zh-CN" sz="2600" dirty="0" smtClean="0"/>
          </a:p>
          <a:p>
            <a:pPr>
              <a:buNone/>
            </a:pPr>
            <a:r>
              <a:rPr lang="en-US" altLang="zh-CN" sz="2400" dirty="0" smtClean="0"/>
              <a:t>v</a:t>
            </a:r>
            <a:r>
              <a:rPr lang="en-US" altLang="zh-CN" sz="2400" dirty="0" smtClean="0"/>
              <a:t>irtual void </a:t>
            </a:r>
            <a:r>
              <a:rPr lang="en-US" altLang="zh-CN" sz="2400" dirty="0" err="1" smtClean="0"/>
              <a:t>startIRStream</a:t>
            </a:r>
            <a:r>
              <a:rPr lang="en-US" altLang="zh-CN" sz="2400" dirty="0" smtClean="0"/>
              <a:t>()</a:t>
            </a:r>
          </a:p>
          <a:p>
            <a:pPr>
              <a:buNone/>
            </a:pPr>
            <a:r>
              <a:rPr lang="en-US" altLang="zh-CN" sz="2400" dirty="0" smtClean="0"/>
              <a:t>virtual void </a:t>
            </a:r>
            <a:r>
              <a:rPr lang="en-US" altLang="zh-CN" sz="2400" dirty="0" err="1" smtClean="0"/>
              <a:t>stopIRStream</a:t>
            </a:r>
            <a:r>
              <a:rPr lang="en-US" altLang="zh-CN" sz="2400" dirty="0" smtClean="0"/>
              <a:t>()</a:t>
            </a:r>
          </a:p>
          <a:p>
            <a:pPr>
              <a:buNone/>
            </a:pPr>
            <a:endParaRPr lang="en-US" altLang="zh-CN" sz="26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上面一对函数为启动和停止红外数据流的采集。</a:t>
            </a:r>
            <a:endParaRPr lang="en-US" altLang="zh-CN" sz="2600" dirty="0" smtClean="0"/>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hasImageStream</a:t>
            </a:r>
            <a:r>
              <a:rPr lang="en-US" altLang="zh-CN" sz="2400" dirty="0" smtClean="0"/>
              <a:t>() const throw()</a:t>
            </a:r>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hasDepthStream</a:t>
            </a:r>
            <a:r>
              <a:rPr lang="en-US" altLang="zh-CN" sz="2400" dirty="0" smtClean="0"/>
              <a:t>() const throw()</a:t>
            </a:r>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hasIRStream</a:t>
            </a:r>
            <a:r>
              <a:rPr lang="en-US" altLang="zh-CN" sz="2400" dirty="0" smtClean="0"/>
              <a:t>() const throw()</a:t>
            </a:r>
          </a:p>
          <a:p>
            <a:pPr>
              <a:buNone/>
            </a:pPr>
            <a:r>
              <a:rPr lang="zh-CN" altLang="en-US" sz="2600" dirty="0" smtClean="0"/>
              <a:t>以上三个函数分别判断设备是否支持</a:t>
            </a:r>
            <a:r>
              <a:rPr lang="en-US" altLang="zh-CN" sz="2600" dirty="0" smtClean="0"/>
              <a:t>RGB</a:t>
            </a:r>
            <a:r>
              <a:rPr lang="zh-CN" altLang="en-US" sz="2600" dirty="0" smtClean="0"/>
              <a:t>、深度、红外图像数据采集，如果是返回</a:t>
            </a:r>
            <a:r>
              <a:rPr lang="en-US" altLang="zh-CN" sz="2600" dirty="0" smtClean="0"/>
              <a:t>true</a:t>
            </a:r>
            <a:r>
              <a:rPr lang="zh-CN" altLang="en-US" sz="2600" dirty="0" smtClean="0"/>
              <a:t>，否则返回</a:t>
            </a:r>
            <a:r>
              <a:rPr lang="en-US" altLang="zh-CN" sz="2600" dirty="0" smtClean="0"/>
              <a:t>false</a:t>
            </a:r>
            <a:r>
              <a:rPr lang="zh-CN" altLang="en-US" sz="2600" dirty="0" smtClean="0"/>
              <a:t>。</a:t>
            </a:r>
            <a:endParaRPr lang="en-US" altLang="zh-CN" sz="2600" dirty="0" smtClean="0"/>
          </a:p>
          <a:p>
            <a:pPr>
              <a:buNone/>
            </a:pPr>
            <a:r>
              <a:rPr lang="en-US" altLang="zh-CN" sz="2400" dirty="0" smtClean="0"/>
              <a:t>v</a:t>
            </a:r>
            <a:r>
              <a:rPr lang="en-US" altLang="zh-CN" sz="2400" dirty="0" smtClean="0"/>
              <a:t>irtual </a:t>
            </a:r>
            <a:r>
              <a:rPr lang="en-US" altLang="zh-CN" sz="2400" dirty="0" err="1" smtClean="0"/>
              <a:t>bool</a:t>
            </a:r>
            <a:r>
              <a:rPr lang="en-US" altLang="zh-CN" sz="2400" dirty="0" smtClean="0"/>
              <a:t> </a:t>
            </a:r>
            <a:r>
              <a:rPr lang="en-US" altLang="zh-CN" sz="2400" dirty="0" err="1" smtClean="0"/>
              <a:t>isImageStreamRunning</a:t>
            </a:r>
            <a:r>
              <a:rPr lang="en-US" altLang="zh-CN" sz="2400" dirty="0" smtClean="0"/>
              <a:t>() const throw()</a:t>
            </a:r>
          </a:p>
          <a:p>
            <a:pPr>
              <a:buNone/>
            </a:pPr>
            <a:r>
              <a:rPr lang="en-US" altLang="zh-CN" sz="2400" dirty="0" smtClean="0"/>
              <a:t>v</a:t>
            </a:r>
            <a:r>
              <a:rPr lang="en-US" altLang="zh-CN" sz="2400" dirty="0" smtClean="0"/>
              <a:t>irtual </a:t>
            </a:r>
            <a:r>
              <a:rPr lang="en-US" altLang="zh-CN" sz="2400" dirty="0" err="1" smtClean="0"/>
              <a:t>bool</a:t>
            </a:r>
            <a:r>
              <a:rPr lang="en-US" altLang="zh-CN" sz="2400" dirty="0" smtClean="0"/>
              <a:t> </a:t>
            </a:r>
            <a:r>
              <a:rPr lang="en-US" altLang="zh-CN" sz="2400" dirty="0" err="1" smtClean="0"/>
              <a:t>isDepthStreamRunning</a:t>
            </a:r>
            <a:r>
              <a:rPr lang="en-US" altLang="zh-CN" sz="2400" dirty="0" smtClean="0"/>
              <a:t>() const throw()</a:t>
            </a:r>
          </a:p>
          <a:p>
            <a:pPr>
              <a:buNone/>
            </a:pPr>
            <a:r>
              <a:rPr lang="en-US" altLang="zh-CN" sz="2400" dirty="0" smtClean="0"/>
              <a:t>v</a:t>
            </a:r>
            <a:r>
              <a:rPr lang="en-US" altLang="zh-CN" sz="2400" dirty="0" smtClean="0"/>
              <a:t>irtual </a:t>
            </a:r>
            <a:r>
              <a:rPr lang="en-US" altLang="zh-CN" sz="2400" dirty="0" err="1" smtClean="0"/>
              <a:t>bool</a:t>
            </a:r>
            <a:r>
              <a:rPr lang="en-US" altLang="zh-CN" sz="2400" dirty="0" smtClean="0"/>
              <a:t> </a:t>
            </a:r>
            <a:r>
              <a:rPr lang="en-US" altLang="zh-CN" sz="2400" dirty="0" err="1" smtClean="0"/>
              <a:t>isIRStreamRunning</a:t>
            </a:r>
            <a:r>
              <a:rPr lang="en-US" altLang="zh-CN" sz="2400" dirty="0" smtClean="0"/>
              <a:t>() const throw()</a:t>
            </a:r>
          </a:p>
          <a:p>
            <a:pPr>
              <a:buNone/>
            </a:pPr>
            <a:r>
              <a:rPr lang="zh-CN" altLang="en-US" sz="2600" dirty="0" smtClean="0"/>
              <a:t>以上三个函数分别判断设备是否正在进行</a:t>
            </a:r>
            <a:r>
              <a:rPr lang="en-US" altLang="zh-CN" sz="2600" dirty="0" smtClean="0"/>
              <a:t>RGB</a:t>
            </a:r>
            <a:r>
              <a:rPr lang="zh-CN" altLang="en-US" sz="2600" dirty="0" smtClean="0"/>
              <a:t>、深度、红外图像数据采集。</a:t>
            </a:r>
            <a:endParaRPr lang="en-US" altLang="zh-CN" sz="2600" dirty="0" smtClean="0"/>
          </a:p>
          <a:p>
            <a:pPr>
              <a:buNone/>
            </a:pPr>
            <a:r>
              <a:rPr lang="en-US" altLang="zh-CN" sz="2200" dirty="0" err="1" smtClean="0"/>
              <a:t>CallbackHandle</a:t>
            </a:r>
            <a:r>
              <a:rPr lang="en-US" altLang="zh-CN" sz="2200" dirty="0" smtClean="0"/>
              <a:t> </a:t>
            </a:r>
            <a:r>
              <a:rPr lang="en-US" altLang="zh-CN" sz="2200" dirty="0" err="1" smtClean="0"/>
              <a:t>registerImageCallback</a:t>
            </a:r>
            <a:r>
              <a:rPr lang="en-US" altLang="zh-CN" sz="2200" dirty="0" smtClean="0"/>
              <a:t>(const </a:t>
            </a:r>
            <a:r>
              <a:rPr lang="en-US" altLang="zh-CN" sz="2200" dirty="0" err="1" smtClean="0"/>
              <a:t>ImageCallbackFunction</a:t>
            </a:r>
            <a:r>
              <a:rPr lang="en-US" altLang="zh-CN" sz="2200" dirty="0" smtClean="0"/>
              <a:t>&amp; callback, void* cookie=NULL) throw()</a:t>
            </a:r>
          </a:p>
          <a:p>
            <a:pPr>
              <a:buNone/>
            </a:pPr>
            <a:r>
              <a:rPr lang="en-US" altLang="zh-CN" sz="2200" dirty="0" err="1" smtClean="0"/>
              <a:t>bool</a:t>
            </a:r>
            <a:r>
              <a:rPr lang="en-US" altLang="zh-CN" sz="2200" dirty="0" smtClean="0"/>
              <a:t> </a:t>
            </a:r>
            <a:r>
              <a:rPr lang="en-US" altLang="zh-CN" sz="2200" dirty="0" err="1" smtClean="0"/>
              <a:t>unregisterImageCallback</a:t>
            </a:r>
            <a:r>
              <a:rPr lang="en-US" altLang="zh-CN" sz="2200" dirty="0" smtClean="0"/>
              <a:t>(const </a:t>
            </a:r>
            <a:r>
              <a:rPr lang="en-US" altLang="zh-CN" sz="2200" dirty="0" err="1" smtClean="0"/>
              <a:t>CallbackHandle</a:t>
            </a:r>
            <a:r>
              <a:rPr lang="en-US" altLang="zh-CN" sz="2200" dirty="0" smtClean="0"/>
              <a:t>&amp; </a:t>
            </a:r>
            <a:r>
              <a:rPr lang="en-US" altLang="zh-CN" sz="2200" dirty="0" err="1" smtClean="0"/>
              <a:t>callbackHandle</a:t>
            </a:r>
            <a:r>
              <a:rPr lang="en-US" altLang="zh-CN" sz="2200" dirty="0" smtClean="0"/>
              <a:t>) throw()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上面一对函数分别为</a:t>
            </a:r>
            <a:r>
              <a:rPr lang="en-US" altLang="zh-CN" sz="2600" dirty="0" smtClean="0"/>
              <a:t>RGB</a:t>
            </a:r>
            <a:r>
              <a:rPr lang="zh-CN" altLang="en-US" sz="2600" dirty="0" smtClean="0"/>
              <a:t>图像数据流的回调函数注册与注销。</a:t>
            </a:r>
            <a:endParaRPr lang="en-US" altLang="zh-CN" sz="2600" dirty="0" smtClean="0"/>
          </a:p>
          <a:p>
            <a:pPr>
              <a:buNone/>
            </a:pPr>
            <a:r>
              <a:rPr lang="en-US" altLang="zh-CN" sz="2400" dirty="0" err="1" smtClean="0"/>
              <a:t>CallbackHandle</a:t>
            </a:r>
            <a:r>
              <a:rPr lang="en-US" altLang="zh-CN" sz="2400" dirty="0" smtClean="0"/>
              <a:t> </a:t>
            </a:r>
            <a:r>
              <a:rPr lang="en-US" altLang="zh-CN" sz="2400" dirty="0" err="1" smtClean="0"/>
              <a:t>registerDepthCallback</a:t>
            </a:r>
            <a:r>
              <a:rPr lang="en-US" altLang="zh-CN" sz="2400" dirty="0" smtClean="0"/>
              <a:t>(const </a:t>
            </a:r>
            <a:r>
              <a:rPr lang="en-US" altLang="zh-CN" sz="2400" dirty="0" err="1" smtClean="0"/>
              <a:t>DepthImageCallbackFunction</a:t>
            </a:r>
            <a:r>
              <a:rPr lang="en-US" altLang="zh-CN" sz="2400" dirty="0" smtClean="0"/>
              <a:t>&amp; callback, void* cookie=NULL) </a:t>
            </a:r>
            <a:r>
              <a:rPr lang="en-US" altLang="zh-CN" sz="2400" dirty="0" smtClean="0"/>
              <a:t>throw()</a:t>
            </a:r>
          </a:p>
          <a:p>
            <a:pPr>
              <a:buNone/>
            </a:pPr>
            <a:r>
              <a:rPr lang="en-US" altLang="zh-CN" sz="2400" dirty="0" err="1" smtClean="0"/>
              <a:t>bool</a:t>
            </a:r>
            <a:r>
              <a:rPr lang="en-US" altLang="zh-CN" sz="2400" dirty="0" smtClean="0"/>
              <a:t> </a:t>
            </a:r>
            <a:r>
              <a:rPr lang="en-US" altLang="zh-CN" sz="2400" dirty="0" err="1" smtClean="0"/>
              <a:t>unregisterDepthCallback</a:t>
            </a:r>
            <a:r>
              <a:rPr lang="en-US" altLang="zh-CN" sz="2400" dirty="0" smtClean="0"/>
              <a:t>(const </a:t>
            </a:r>
            <a:r>
              <a:rPr lang="en-US" altLang="zh-CN" sz="2400" dirty="0" err="1" smtClean="0"/>
              <a:t>CallbackHandle</a:t>
            </a:r>
            <a:r>
              <a:rPr lang="en-US" altLang="zh-CN" sz="2400" dirty="0" smtClean="0"/>
              <a:t>&amp; </a:t>
            </a:r>
            <a:r>
              <a:rPr lang="en-US" altLang="zh-CN" sz="2400" dirty="0" err="1" smtClean="0"/>
              <a:t>callbackHandle</a:t>
            </a:r>
            <a:r>
              <a:rPr lang="en-US" altLang="zh-CN" sz="2400" dirty="0" smtClean="0"/>
              <a:t>) throw()</a:t>
            </a:r>
          </a:p>
          <a:p>
            <a:pPr>
              <a:buNone/>
            </a:pPr>
            <a:r>
              <a:rPr lang="zh-CN" altLang="en-US" sz="2600" dirty="0" smtClean="0"/>
              <a:t>上面一对函数分别为深度图像数据流的回调函数注册与注销。</a:t>
            </a:r>
            <a:endParaRPr lang="en-US" altLang="zh-CN" sz="2600" dirty="0" smtClean="0"/>
          </a:p>
          <a:p>
            <a:pPr>
              <a:buNone/>
            </a:pPr>
            <a:r>
              <a:rPr lang="en-US" altLang="zh-CN" sz="2400" dirty="0" err="1" smtClean="0"/>
              <a:t>CallbackHandle</a:t>
            </a:r>
            <a:r>
              <a:rPr lang="en-US" altLang="zh-CN" sz="2400" dirty="0" smtClean="0"/>
              <a:t> </a:t>
            </a:r>
            <a:r>
              <a:rPr lang="en-US" altLang="zh-CN" sz="2400" dirty="0" err="1" smtClean="0"/>
              <a:t>registerIRCallback</a:t>
            </a:r>
            <a:r>
              <a:rPr lang="en-US" altLang="zh-CN" sz="2400" dirty="0" smtClean="0"/>
              <a:t>(const </a:t>
            </a:r>
            <a:r>
              <a:rPr lang="en-US" altLang="zh-CN" sz="2400" dirty="0" err="1" smtClean="0"/>
              <a:t>IRImageCallbackFunction</a:t>
            </a:r>
            <a:r>
              <a:rPr lang="en-US" altLang="zh-CN" sz="2400" dirty="0" smtClean="0"/>
              <a:t>&amp; callback, void* cookie=NULL) throw()</a:t>
            </a:r>
          </a:p>
          <a:p>
            <a:pPr>
              <a:buNone/>
            </a:pPr>
            <a:r>
              <a:rPr lang="en-US" altLang="zh-CN" sz="2400" dirty="0" err="1" smtClean="0"/>
              <a:t>b</a:t>
            </a:r>
            <a:r>
              <a:rPr lang="en-US" altLang="zh-CN" sz="2400" dirty="0" err="1" smtClean="0"/>
              <a:t>ool</a:t>
            </a:r>
            <a:r>
              <a:rPr lang="en-US" altLang="zh-CN" sz="2400" dirty="0" smtClean="0"/>
              <a:t> </a:t>
            </a:r>
            <a:r>
              <a:rPr lang="en-US" altLang="zh-CN" sz="2400" dirty="0" err="1" smtClean="0"/>
              <a:t>unregisterIRCallback</a:t>
            </a:r>
            <a:r>
              <a:rPr lang="en-US" altLang="zh-CN" sz="2400" dirty="0" smtClean="0"/>
              <a:t>(const </a:t>
            </a:r>
            <a:r>
              <a:rPr lang="en-US" altLang="zh-CN" sz="2400" dirty="0" err="1" smtClean="0"/>
              <a:t>CallbackHandle</a:t>
            </a:r>
            <a:r>
              <a:rPr lang="en-US" altLang="zh-CN" sz="2400" dirty="0" smtClean="0"/>
              <a:t>&amp; </a:t>
            </a:r>
            <a:r>
              <a:rPr lang="en-US" altLang="zh-CN" sz="2400" dirty="0" err="1" smtClean="0"/>
              <a:t>callbackHandle</a:t>
            </a:r>
            <a:r>
              <a:rPr lang="en-US" altLang="zh-CN" sz="2400" dirty="0" smtClean="0"/>
              <a:t>)throw()</a:t>
            </a:r>
          </a:p>
          <a:p>
            <a:pPr>
              <a:buNone/>
            </a:pPr>
            <a:r>
              <a:rPr lang="zh-CN" altLang="en-US" sz="2600" dirty="0" smtClean="0"/>
              <a:t>上面一对函数分别为红外图像数据流的回调函数注册与注销。</a:t>
            </a:r>
            <a:endParaRPr lang="en-US" altLang="zh-CN" sz="26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const char* </a:t>
            </a:r>
            <a:r>
              <a:rPr lang="en-US" altLang="zh-CN" sz="2200" dirty="0" err="1" smtClean="0"/>
              <a:t>getSerialNumber</a:t>
            </a:r>
            <a:r>
              <a:rPr lang="en-US" altLang="zh-CN" sz="2200" dirty="0" smtClean="0"/>
              <a:t>() const throw()</a:t>
            </a:r>
          </a:p>
          <a:p>
            <a:pPr>
              <a:buNone/>
            </a:pPr>
            <a:r>
              <a:rPr lang="zh-CN" altLang="en-US" sz="2600" dirty="0" smtClean="0"/>
              <a:t>获取设备对应的序列号，注意该返回值有可能为空字符串。</a:t>
            </a:r>
            <a:endParaRPr lang="en-US" altLang="zh-CN" sz="2600" dirty="0" smtClean="0"/>
          </a:p>
          <a:p>
            <a:pPr>
              <a:buNone/>
            </a:pPr>
            <a:r>
              <a:rPr lang="en-US" altLang="zh-CN" sz="2200" dirty="0" smtClean="0"/>
              <a:t>const char* </a:t>
            </a:r>
            <a:r>
              <a:rPr lang="en-US" altLang="zh-CN" sz="2200" dirty="0" err="1" smtClean="0"/>
              <a:t>getConnectionString</a:t>
            </a:r>
            <a:r>
              <a:rPr lang="en-US" altLang="zh-CN" sz="2200" dirty="0" smtClean="0"/>
              <a:t>() const throw()</a:t>
            </a:r>
          </a:p>
          <a:p>
            <a:pPr>
              <a:buNone/>
            </a:pPr>
            <a:r>
              <a:rPr lang="zh-CN" altLang="en-US" sz="2600" dirty="0" smtClean="0"/>
              <a:t>获取设备连接字符串，一般格式为</a:t>
            </a:r>
            <a:r>
              <a:rPr lang="en-US" altLang="zh-CN" sz="2600" dirty="0" err="1" smtClean="0"/>
              <a:t>vendorID</a:t>
            </a:r>
            <a:r>
              <a:rPr lang="en-US" altLang="zh-CN" sz="2600" dirty="0" smtClean="0"/>
              <a:t>/</a:t>
            </a:r>
            <a:r>
              <a:rPr lang="en-US" altLang="zh-CN" sz="2600" dirty="0" err="1" smtClean="0"/>
              <a:t>productID@BusID</a:t>
            </a:r>
            <a:r>
              <a:rPr lang="en-US" altLang="zh-CN" sz="2600" dirty="0" smtClean="0"/>
              <a:t>/</a:t>
            </a:r>
            <a:r>
              <a:rPr lang="en-US" altLang="zh-CN" sz="2600" dirty="0" err="1" smtClean="0"/>
              <a:t>DeviceID</a:t>
            </a:r>
            <a:r>
              <a:rPr lang="zh-CN" altLang="en-US" sz="2600" dirty="0" smtClean="0"/>
              <a:t>。</a:t>
            </a:r>
            <a:endParaRPr lang="en-US" altLang="zh-CN" sz="2600" dirty="0" smtClean="0"/>
          </a:p>
          <a:p>
            <a:pPr>
              <a:buNone/>
            </a:pPr>
            <a:r>
              <a:rPr lang="en-US" altLang="zh-CN" sz="2200" dirty="0" smtClean="0"/>
              <a:t>c</a:t>
            </a:r>
            <a:r>
              <a:rPr lang="en-US" altLang="zh-CN" sz="2200" dirty="0" smtClean="0"/>
              <a:t>onst char* </a:t>
            </a:r>
            <a:r>
              <a:rPr lang="en-US" altLang="zh-CN" sz="2200" dirty="0" err="1" smtClean="0"/>
              <a:t>getVendorName</a:t>
            </a:r>
            <a:r>
              <a:rPr lang="en-US" altLang="zh-CN" sz="2200" dirty="0" smtClean="0"/>
              <a:t>() const throw()</a:t>
            </a:r>
          </a:p>
          <a:p>
            <a:pPr>
              <a:buNone/>
            </a:pPr>
            <a:r>
              <a:rPr lang="en-US" altLang="zh-CN" sz="2200" dirty="0" smtClean="0"/>
              <a:t>const char* </a:t>
            </a:r>
            <a:r>
              <a:rPr lang="en-US" altLang="zh-CN" sz="2200" dirty="0" err="1" smtClean="0"/>
              <a:t>getProductName</a:t>
            </a:r>
            <a:r>
              <a:rPr lang="en-US" altLang="zh-CN" sz="2200" dirty="0" smtClean="0"/>
              <a:t>() const throw()</a:t>
            </a:r>
          </a:p>
          <a:p>
            <a:pPr>
              <a:buNone/>
            </a:pPr>
            <a:r>
              <a:rPr lang="en-US" altLang="zh-CN" sz="2200" dirty="0" smtClean="0"/>
              <a:t>unsigned short </a:t>
            </a:r>
            <a:r>
              <a:rPr lang="en-US" altLang="zh-CN" sz="2200" dirty="0" err="1" smtClean="0"/>
              <a:t>getVendorID</a:t>
            </a:r>
            <a:r>
              <a:rPr lang="en-US" altLang="zh-CN" sz="2200" dirty="0" smtClean="0"/>
              <a:t>() const throw()</a:t>
            </a:r>
          </a:p>
          <a:p>
            <a:pPr>
              <a:buNone/>
            </a:pPr>
            <a:r>
              <a:rPr lang="en-US" altLang="zh-CN" sz="2200" dirty="0" smtClean="0"/>
              <a:t>unsigned short </a:t>
            </a:r>
            <a:r>
              <a:rPr lang="en-US" altLang="zh-CN" sz="2200" dirty="0" err="1" smtClean="0"/>
              <a:t>getProductID</a:t>
            </a:r>
            <a:r>
              <a:rPr lang="en-US" altLang="zh-CN" sz="2200" dirty="0" smtClean="0"/>
              <a:t>() const throw()</a:t>
            </a:r>
          </a:p>
          <a:p>
            <a:pPr>
              <a:buNone/>
            </a:pPr>
            <a:r>
              <a:rPr lang="zh-CN" altLang="en-US" sz="2600" dirty="0" smtClean="0"/>
              <a:t>以上</a:t>
            </a:r>
            <a:r>
              <a:rPr lang="en-US" altLang="zh-CN" sz="2600" dirty="0" smtClean="0"/>
              <a:t>4</a:t>
            </a:r>
            <a:r>
              <a:rPr lang="zh-CN" altLang="en-US" sz="2600" dirty="0" smtClean="0"/>
              <a:t>个函数分别获取厂商和产品的名字字符串及</a:t>
            </a:r>
            <a:r>
              <a:rPr lang="en-US" altLang="zh-CN" sz="2600" dirty="0" smtClean="0"/>
              <a:t>ID</a:t>
            </a:r>
            <a:r>
              <a:rPr lang="zh-CN" altLang="en-US" sz="2600" dirty="0" smtClean="0"/>
              <a:t>编号。</a:t>
            </a:r>
            <a:endParaRPr lang="en-US" altLang="zh-CN" sz="2600" dirty="0" smtClean="0"/>
          </a:p>
          <a:p>
            <a:pPr>
              <a:buNone/>
            </a:pPr>
            <a:r>
              <a:rPr lang="en-US" altLang="zh-CN" sz="2200" dirty="0" smtClean="0"/>
              <a:t>u</a:t>
            </a:r>
            <a:r>
              <a:rPr lang="en-US" altLang="zh-CN" sz="2200" dirty="0" smtClean="0"/>
              <a:t>nsigned char </a:t>
            </a:r>
            <a:r>
              <a:rPr lang="en-US" altLang="zh-CN" sz="2200" dirty="0" err="1" smtClean="0"/>
              <a:t>getBus</a:t>
            </a:r>
            <a:r>
              <a:rPr lang="en-US" altLang="zh-CN" sz="2200" dirty="0" smtClean="0"/>
              <a:t>() const throw()</a:t>
            </a:r>
          </a:p>
          <a:p>
            <a:pPr>
              <a:buNone/>
            </a:pPr>
            <a:r>
              <a:rPr lang="zh-CN" altLang="en-US" sz="2600" dirty="0" smtClean="0"/>
              <a:t>获取设备所在的</a:t>
            </a:r>
            <a:r>
              <a:rPr lang="en-US" altLang="zh-CN" sz="2600" dirty="0" smtClean="0"/>
              <a:t>USB</a:t>
            </a:r>
            <a:r>
              <a:rPr lang="zh-CN" altLang="en-US" sz="2600" dirty="0" smtClean="0"/>
              <a:t>总线。</a:t>
            </a:r>
            <a:endParaRPr lang="en-US" altLang="zh-CN" sz="26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u</a:t>
            </a:r>
            <a:r>
              <a:rPr lang="en-US" altLang="zh-CN" sz="2200" dirty="0" smtClean="0"/>
              <a:t>nsigned char </a:t>
            </a:r>
            <a:r>
              <a:rPr lang="en-US" altLang="zh-CN" sz="2200" dirty="0" err="1" smtClean="0"/>
              <a:t>getAddress</a:t>
            </a:r>
            <a:r>
              <a:rPr lang="en-US" altLang="zh-CN" sz="2200" dirty="0" smtClean="0"/>
              <a:t>() const throw()</a:t>
            </a:r>
          </a:p>
          <a:p>
            <a:pPr>
              <a:buNone/>
            </a:pPr>
            <a:r>
              <a:rPr lang="zh-CN" altLang="en-US" sz="2600" dirty="0" smtClean="0"/>
              <a:t>获取设备所在</a:t>
            </a:r>
            <a:r>
              <a:rPr lang="en-US" altLang="zh-CN" sz="2600" dirty="0" smtClean="0"/>
              <a:t>USB</a:t>
            </a:r>
            <a:r>
              <a:rPr lang="zh-CN" altLang="en-US" sz="2600" dirty="0" smtClean="0"/>
              <a:t>地址。</a:t>
            </a:r>
            <a:endParaRPr lang="en-US" altLang="zh-CN" sz="2600" dirty="0" smtClean="0"/>
          </a:p>
          <a:p>
            <a:pPr>
              <a:buNone/>
            </a:pPr>
            <a:r>
              <a:rPr lang="en-US" altLang="zh-CN" sz="2200" dirty="0" smtClean="0"/>
              <a:t>void </a:t>
            </a:r>
            <a:r>
              <a:rPr lang="en-US" altLang="zh-CN" sz="2200" dirty="0" err="1" smtClean="0"/>
              <a:t>setRGBFocalLength</a:t>
            </a:r>
            <a:r>
              <a:rPr lang="en-US" altLang="zh-CN" sz="2200" dirty="0" smtClean="0"/>
              <a:t>(float </a:t>
            </a:r>
            <a:r>
              <a:rPr lang="en-US" altLang="zh-CN" sz="2200" dirty="0" err="1" smtClean="0"/>
              <a:t>focal_length</a:t>
            </a:r>
            <a:r>
              <a:rPr lang="en-US" altLang="zh-CN" sz="2200" dirty="0" smtClean="0"/>
              <a:t>)</a:t>
            </a:r>
          </a:p>
          <a:p>
            <a:pPr>
              <a:buNone/>
            </a:pPr>
            <a:r>
              <a:rPr lang="en-US" altLang="zh-CN" sz="2200" dirty="0" smtClean="0"/>
              <a:t>void </a:t>
            </a:r>
            <a:r>
              <a:rPr lang="en-US" altLang="zh-CN" sz="2200" dirty="0" err="1" smtClean="0"/>
              <a:t>setDepthFocalLength</a:t>
            </a:r>
            <a:r>
              <a:rPr lang="en-US" altLang="zh-CN" sz="2200" dirty="0" smtClean="0"/>
              <a:t>(float </a:t>
            </a:r>
            <a:r>
              <a:rPr lang="en-US" altLang="zh-CN" sz="2200" dirty="0" err="1" smtClean="0"/>
              <a:t>focal_length</a:t>
            </a:r>
            <a:r>
              <a:rPr lang="en-US" altLang="zh-CN" sz="2200" dirty="0" smtClean="0"/>
              <a:t>)</a:t>
            </a:r>
          </a:p>
          <a:p>
            <a:pPr>
              <a:buNone/>
            </a:pPr>
            <a:r>
              <a:rPr lang="zh-CN" altLang="en-US" sz="2600" dirty="0" smtClean="0"/>
              <a:t>以上两个函数分别设定</a:t>
            </a:r>
            <a:r>
              <a:rPr lang="en-US" altLang="zh-CN" sz="2600" dirty="0" smtClean="0"/>
              <a:t>RGB</a:t>
            </a:r>
            <a:r>
              <a:rPr lang="zh-CN" altLang="en-US" sz="2600" dirty="0" smtClean="0"/>
              <a:t>与深度图像获取时的焦距大小。</a:t>
            </a:r>
            <a:endParaRPr lang="en-US" altLang="zh-CN" sz="2600" dirty="0" smtClean="0"/>
          </a:p>
          <a:p>
            <a:pPr>
              <a:buNone/>
            </a:pPr>
            <a:r>
              <a:rPr lang="en-US" altLang="zh-CN" sz="2600" b="1" dirty="0" smtClean="0"/>
              <a:t>5. class </a:t>
            </a:r>
            <a:r>
              <a:rPr lang="en-US" altLang="zh-CN" sz="2600" b="1" dirty="0" err="1" smtClean="0"/>
              <a:t>openni_wrapper</a:t>
            </a:r>
            <a:r>
              <a:rPr lang="en-US" altLang="zh-CN" sz="2600" b="1" dirty="0" smtClean="0"/>
              <a:t>::</a:t>
            </a:r>
            <a:r>
              <a:rPr lang="en-US" altLang="zh-CN" sz="2600" b="1" dirty="0" err="1" smtClean="0"/>
              <a:t>DeviceKinect</a:t>
            </a:r>
            <a:endParaRPr lang="en-US" altLang="zh-CN" sz="2600" b="1" dirty="0" smtClean="0"/>
          </a:p>
          <a:p>
            <a:pPr>
              <a:buNone/>
            </a:pPr>
            <a:r>
              <a:rPr lang="en-US" altLang="zh-CN" sz="2600" b="1" dirty="0" smtClean="0"/>
              <a:t>6. </a:t>
            </a:r>
            <a:r>
              <a:rPr lang="en-US" altLang="zh-CN" sz="2600" b="1" dirty="0" smtClean="0"/>
              <a:t>class </a:t>
            </a:r>
            <a:r>
              <a:rPr lang="en-US" altLang="zh-CN" sz="2600" b="1" dirty="0" err="1" smtClean="0"/>
              <a:t>openni_wrapper</a:t>
            </a:r>
            <a:r>
              <a:rPr lang="en-US" altLang="zh-CN" sz="2600" b="1" dirty="0" smtClean="0"/>
              <a:t>::</a:t>
            </a:r>
            <a:r>
              <a:rPr lang="en-US" altLang="zh-CN" sz="2600" b="1" dirty="0" err="1" smtClean="0"/>
              <a:t>DevicePrimesense</a:t>
            </a:r>
            <a:endParaRPr lang="en-US" altLang="zh-CN" sz="2600" b="1" dirty="0" smtClean="0"/>
          </a:p>
          <a:p>
            <a:pPr>
              <a:buNone/>
            </a:pPr>
            <a:r>
              <a:rPr lang="en-US" altLang="zh-CN" sz="2600" b="1" dirty="0" smtClean="0"/>
              <a:t>7. class </a:t>
            </a:r>
            <a:r>
              <a:rPr lang="en-US" altLang="zh-CN" sz="2600" b="1" dirty="0" err="1" smtClean="0"/>
              <a:t>openni_wrapper</a:t>
            </a:r>
            <a:r>
              <a:rPr lang="en-US" altLang="zh-CN" sz="2600" b="1" dirty="0" smtClean="0"/>
              <a:t>::</a:t>
            </a:r>
            <a:r>
              <a:rPr lang="en-US" altLang="zh-CN" sz="2600" b="1" dirty="0" err="1" smtClean="0"/>
              <a:t>DeviceXtionPro</a:t>
            </a:r>
            <a:endParaRPr lang="en-US" altLang="zh-CN" sz="2600" b="1" dirty="0" smtClean="0"/>
          </a:p>
          <a:p>
            <a:pPr>
              <a:buNone/>
            </a:pPr>
            <a:r>
              <a:rPr lang="zh-CN" altLang="en-US" sz="2600" dirty="0" smtClean="0"/>
              <a:t>以上</a:t>
            </a:r>
            <a:r>
              <a:rPr lang="en-US" altLang="zh-CN" sz="2600" dirty="0" smtClean="0"/>
              <a:t>3</a:t>
            </a:r>
            <a:r>
              <a:rPr lang="zh-CN" altLang="en-US" sz="2600" dirty="0" smtClean="0"/>
              <a:t>个类分别封装了</a:t>
            </a:r>
            <a:r>
              <a:rPr lang="en-US" altLang="zh-CN" sz="2600" dirty="0" err="1" smtClean="0"/>
              <a:t>Kinect</a:t>
            </a:r>
            <a:r>
              <a:rPr lang="zh-CN" altLang="en-US" sz="2600" dirty="0" smtClean="0"/>
              <a:t>、</a:t>
            </a:r>
            <a:r>
              <a:rPr lang="en-US" altLang="zh-CN" sz="2600" dirty="0" err="1" smtClean="0"/>
              <a:t>Primesense</a:t>
            </a:r>
            <a:r>
              <a:rPr lang="zh-CN" altLang="en-US" sz="2600" dirty="0" smtClean="0"/>
              <a:t>、</a:t>
            </a:r>
            <a:r>
              <a:rPr lang="en-US" altLang="zh-CN" sz="2600" dirty="0" err="1" smtClean="0"/>
              <a:t>XtionPro</a:t>
            </a:r>
            <a:r>
              <a:rPr lang="zh-CN" altLang="en-US" sz="2600" dirty="0" smtClean="0"/>
              <a:t>相关设备操作和数据获取操作实现，其详细接口参考其父类</a:t>
            </a:r>
            <a:r>
              <a:rPr lang="en-US" altLang="zh-CN" sz="2600" dirty="0" err="1" smtClean="0"/>
              <a:t>OpenNIDevice</a:t>
            </a:r>
            <a:r>
              <a:rPr lang="zh-CN" altLang="en-US" sz="2600" dirty="0" smtClean="0"/>
              <a:t>的关键函数说明。</a:t>
            </a:r>
            <a:endParaRPr lang="en-US" altLang="zh-CN" sz="2600" dirty="0" smtClean="0"/>
          </a:p>
          <a:p>
            <a:pPr>
              <a:buNone/>
            </a:pPr>
            <a:r>
              <a:rPr lang="en-US" altLang="zh-CN" sz="2600" b="1" dirty="0" smtClean="0"/>
              <a:t>8. Class </a:t>
            </a:r>
            <a:r>
              <a:rPr lang="en-US" altLang="zh-CN" sz="2600" b="1" dirty="0" err="1" smtClean="0"/>
              <a:t>openni_wrapper</a:t>
            </a:r>
            <a:r>
              <a:rPr lang="en-US" altLang="zh-CN" sz="2600" b="1" dirty="0" smtClean="0"/>
              <a:t>::</a:t>
            </a:r>
            <a:r>
              <a:rPr lang="en-US" altLang="zh-CN" sz="2600" b="1" dirty="0" err="1" smtClean="0"/>
              <a:t>DeviceONI</a:t>
            </a:r>
            <a:endParaRPr lang="en-US" altLang="zh-CN" sz="2600"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封装了利用</a:t>
            </a:r>
            <a:r>
              <a:rPr lang="en-US" altLang="zh-CN" sz="2600" dirty="0" smtClean="0"/>
              <a:t>ONI</a:t>
            </a:r>
            <a:r>
              <a:rPr lang="zh-CN" altLang="en-US" sz="2600" dirty="0" smtClean="0"/>
              <a:t>文件回放虚拟类</a:t>
            </a:r>
            <a:r>
              <a:rPr lang="en-US" altLang="zh-CN" sz="2600" dirty="0" err="1" smtClean="0"/>
              <a:t>kinect</a:t>
            </a:r>
            <a:r>
              <a:rPr lang="zh-CN" altLang="en-US" sz="2600" dirty="0" smtClean="0"/>
              <a:t>设备的操作和数据获取操作实现，其详细接口参考其父类</a:t>
            </a:r>
            <a:r>
              <a:rPr lang="en-US" altLang="zh-CN" sz="2600" dirty="0" err="1" smtClean="0"/>
              <a:t>OpenNIDevice</a:t>
            </a:r>
            <a:r>
              <a:rPr lang="zh-CN" altLang="en-US" sz="2600" dirty="0" smtClean="0"/>
              <a:t>的关键函数说明。</a:t>
            </a:r>
            <a:endParaRPr lang="en-US" altLang="zh-CN" sz="2600" dirty="0" smtClean="0"/>
          </a:p>
          <a:p>
            <a:pPr>
              <a:buNone/>
            </a:pPr>
            <a:r>
              <a:rPr lang="en-US" altLang="zh-CN" sz="2600" b="1" dirty="0" smtClean="0"/>
              <a:t>9. Class </a:t>
            </a:r>
            <a:r>
              <a:rPr lang="en-US" altLang="zh-CN" sz="2600" b="1" dirty="0" err="1" smtClean="0"/>
              <a:t>openni_wrapper</a:t>
            </a:r>
            <a:r>
              <a:rPr lang="en-US" altLang="zh-CN" sz="2600" b="1" dirty="0" smtClean="0"/>
              <a:t>::</a:t>
            </a:r>
            <a:r>
              <a:rPr lang="en-US" altLang="zh-CN" sz="2600" b="1" dirty="0" err="1" smtClean="0"/>
              <a:t>OpenNIDriver</a:t>
            </a:r>
            <a:endParaRPr lang="en-US" altLang="zh-CN" sz="2600" b="1" dirty="0" smtClean="0"/>
          </a:p>
          <a:p>
            <a:pPr>
              <a:buNone/>
            </a:pPr>
            <a:r>
              <a:rPr lang="zh-CN" altLang="en-US" sz="2600" dirty="0" smtClean="0"/>
              <a:t>类</a:t>
            </a:r>
            <a:r>
              <a:rPr lang="en-US" altLang="zh-CN" sz="2600" dirty="0" err="1" smtClean="0"/>
              <a:t>OpenNIDriver</a:t>
            </a:r>
            <a:r>
              <a:rPr lang="zh-CN" altLang="en-US" sz="2600" dirty="0" smtClean="0"/>
              <a:t>采用单例模式实现对底层驱动的封装，里面包含一</a:t>
            </a:r>
            <a:r>
              <a:rPr lang="en-US" altLang="zh-CN" sz="2600" dirty="0" err="1" smtClean="0"/>
              <a:t>xn</a:t>
            </a:r>
            <a:r>
              <a:rPr lang="en-US" altLang="zh-CN" sz="2600" dirty="0" smtClean="0"/>
              <a:t>::Context</a:t>
            </a:r>
            <a:r>
              <a:rPr lang="zh-CN" altLang="en-US" sz="2600" dirty="0" smtClean="0"/>
              <a:t>对象，提供给所有设备使用。该类提供了枚举和访问所有设备的方法实现。</a:t>
            </a:r>
            <a:endParaRPr lang="en-US" altLang="zh-CN" sz="2600" dirty="0" smtClean="0"/>
          </a:p>
          <a:p>
            <a:pPr>
              <a:buNone/>
            </a:pPr>
            <a:r>
              <a:rPr lang="zh-CN" altLang="en-US" sz="2600" dirty="0" smtClean="0"/>
              <a:t>类</a:t>
            </a:r>
            <a:r>
              <a:rPr lang="en-US" altLang="zh-CN" sz="2600" dirty="0" err="1" smtClean="0"/>
              <a:t>OpenNIDevice</a:t>
            </a:r>
            <a:r>
              <a:rPr lang="zh-CN" altLang="en-US" sz="2600" dirty="0" smtClean="0"/>
              <a:t>关键成员函数：</a:t>
            </a:r>
            <a:endParaRPr lang="en-US" altLang="zh-CN" sz="2600" dirty="0" smtClean="0"/>
          </a:p>
          <a:p>
            <a:pPr>
              <a:buNone/>
            </a:pPr>
            <a:r>
              <a:rPr lang="en-US" altLang="zh-CN" sz="2600" dirty="0" smtClean="0"/>
              <a:t>u</a:t>
            </a:r>
            <a:r>
              <a:rPr lang="en-US" altLang="zh-CN" sz="2600" dirty="0" smtClean="0"/>
              <a:t>nsigned </a:t>
            </a:r>
            <a:r>
              <a:rPr lang="en-US" altLang="zh-CN" sz="2600" dirty="0" err="1" smtClean="0"/>
              <a:t>updateDeviceList</a:t>
            </a:r>
            <a:r>
              <a:rPr lang="en-US" altLang="zh-CN" sz="2600" dirty="0" smtClean="0"/>
              <a:t>()</a:t>
            </a:r>
          </a:p>
          <a:p>
            <a:pPr>
              <a:buNone/>
            </a:pPr>
            <a:r>
              <a:rPr lang="zh-CN" altLang="en-US" sz="2600" dirty="0" smtClean="0"/>
              <a:t>枚举所有系统可以获取的设备列表，返回获取设备的数目。</a:t>
            </a:r>
            <a:endParaRPr lang="en-US" altLang="zh-CN" sz="2600" dirty="0" smtClean="0"/>
          </a:p>
          <a:p>
            <a:pPr>
              <a:buNone/>
            </a:pPr>
            <a:r>
              <a:rPr lang="en-US" altLang="zh-CN" sz="2600" dirty="0" smtClean="0"/>
              <a:t>u</a:t>
            </a:r>
            <a:r>
              <a:rPr lang="en-US" altLang="zh-CN" sz="2600" dirty="0" smtClean="0"/>
              <a:t>nsigned </a:t>
            </a:r>
            <a:r>
              <a:rPr lang="en-US" altLang="zh-CN" sz="2600" dirty="0" err="1" smtClean="0"/>
              <a:t>getNumberDevices</a:t>
            </a:r>
            <a:r>
              <a:rPr lang="en-US" altLang="zh-CN" sz="2600" dirty="0" smtClean="0"/>
              <a:t>() const throw()</a:t>
            </a:r>
          </a:p>
          <a:p>
            <a:pPr>
              <a:buNone/>
            </a:pPr>
            <a:r>
              <a:rPr lang="zh-CN" altLang="en-US" sz="2600" dirty="0" smtClean="0"/>
              <a:t>获取系统可用设备的数目。</a:t>
            </a:r>
            <a:endParaRPr lang="en-US" altLang="zh-CN" sz="2600" dirty="0" smtClean="0"/>
          </a:p>
          <a:p>
            <a:pPr>
              <a:buNone/>
            </a:pPr>
            <a:endParaRPr lang="en-US" altLang="zh-CN" sz="2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smtClean="0"/>
              <a:t>b</a:t>
            </a:r>
            <a:r>
              <a:rPr lang="en-US" altLang="zh-CN" sz="2400" dirty="0" smtClean="0"/>
              <a:t>oost::</a:t>
            </a:r>
            <a:r>
              <a:rPr lang="en-US" altLang="zh-CN" sz="2400" dirty="0" err="1" smtClean="0"/>
              <a:t>shared_ptr</a:t>
            </a:r>
            <a:r>
              <a:rPr lang="en-US" altLang="zh-CN" sz="2400" dirty="0" smtClean="0"/>
              <a:t>&lt;</a:t>
            </a:r>
            <a:r>
              <a:rPr lang="en-US" altLang="zh-CN" sz="2400" dirty="0" err="1" smtClean="0"/>
              <a:t>OpenNIDevice</a:t>
            </a:r>
            <a:r>
              <a:rPr lang="en-US" altLang="zh-CN" sz="2400" dirty="0" smtClean="0"/>
              <a:t>&gt; </a:t>
            </a:r>
            <a:r>
              <a:rPr lang="en-US" altLang="zh-CN" sz="2400" dirty="0" err="1" smtClean="0"/>
              <a:t>createVirtualDevice</a:t>
            </a:r>
            <a:r>
              <a:rPr lang="en-US" altLang="zh-CN" sz="2400" dirty="0" smtClean="0"/>
              <a:t>(const std::string&amp; path, </a:t>
            </a:r>
            <a:r>
              <a:rPr lang="en-US" altLang="zh-CN" sz="2400" dirty="0" err="1" smtClean="0"/>
              <a:t>bool</a:t>
            </a:r>
            <a:r>
              <a:rPr lang="en-US" altLang="zh-CN" sz="2400" dirty="0" smtClean="0"/>
              <a:t> repeat, </a:t>
            </a:r>
            <a:r>
              <a:rPr lang="en-US" altLang="zh-CN" sz="2400" dirty="0" err="1" smtClean="0"/>
              <a:t>bool</a:t>
            </a:r>
            <a:r>
              <a:rPr lang="en-US" altLang="zh-CN" sz="2400" dirty="0" smtClean="0"/>
              <a:t> stream) const</a:t>
            </a:r>
          </a:p>
          <a:p>
            <a:pPr>
              <a:buNone/>
            </a:pPr>
            <a:r>
              <a:rPr lang="zh-CN" altLang="en-US" sz="2600" dirty="0" smtClean="0"/>
              <a:t>从</a:t>
            </a:r>
            <a:r>
              <a:rPr lang="en-US" altLang="zh-CN" sz="2600" dirty="0" smtClean="0"/>
              <a:t>ONI</a:t>
            </a:r>
            <a:r>
              <a:rPr lang="zh-CN" altLang="en-US" sz="2600" dirty="0" smtClean="0"/>
              <a:t>文件创建一虚拟设备，其中</a:t>
            </a:r>
            <a:r>
              <a:rPr lang="en-US" altLang="zh-CN" sz="2600" dirty="0" smtClean="0"/>
              <a:t>path</a:t>
            </a:r>
            <a:r>
              <a:rPr lang="zh-CN" altLang="en-US" sz="2600" dirty="0" smtClean="0"/>
              <a:t>为</a:t>
            </a:r>
            <a:r>
              <a:rPr lang="en-US" altLang="zh-CN" sz="2600" dirty="0" smtClean="0"/>
              <a:t>ONI</a:t>
            </a:r>
            <a:r>
              <a:rPr lang="zh-CN" altLang="en-US" sz="2600" dirty="0" smtClean="0"/>
              <a:t>文件的路径，</a:t>
            </a:r>
            <a:r>
              <a:rPr lang="en-US" altLang="zh-CN" sz="2600" dirty="0" smtClean="0"/>
              <a:t>repeat</a:t>
            </a:r>
            <a:r>
              <a:rPr lang="zh-CN" altLang="en-US" sz="2600" dirty="0" smtClean="0"/>
              <a:t>设置是否虚拟设备支持无限循环从</a:t>
            </a:r>
            <a:r>
              <a:rPr lang="en-US" altLang="zh-CN" sz="2600" dirty="0" smtClean="0"/>
              <a:t>ONI</a:t>
            </a:r>
            <a:r>
              <a:rPr lang="zh-CN" altLang="en-US" sz="2600" dirty="0" smtClean="0"/>
              <a:t>文件获取数据，</a:t>
            </a:r>
            <a:r>
              <a:rPr lang="en-US" altLang="zh-CN" sz="2600" dirty="0" smtClean="0"/>
              <a:t>stream</a:t>
            </a:r>
            <a:r>
              <a:rPr lang="zh-CN" altLang="en-US" sz="2600" dirty="0" smtClean="0"/>
              <a:t>设置虚拟设备是支持数据流形式的数据获取还是引发式的数据获取。</a:t>
            </a:r>
            <a:endParaRPr lang="en-US" altLang="zh-CN" sz="2600" dirty="0" smtClean="0"/>
          </a:p>
          <a:p>
            <a:pPr>
              <a:buNone/>
            </a:pPr>
            <a:r>
              <a:rPr lang="en-US" altLang="zh-CN" sz="2400" dirty="0" smtClean="0"/>
              <a:t>boost::</a:t>
            </a:r>
            <a:r>
              <a:rPr lang="en-US" altLang="zh-CN" sz="2400" dirty="0" err="1" smtClean="0"/>
              <a:t>shared_ptr</a:t>
            </a:r>
            <a:r>
              <a:rPr lang="en-US" altLang="zh-CN" sz="2400" dirty="0" smtClean="0"/>
              <a:t>&lt;</a:t>
            </a:r>
            <a:r>
              <a:rPr lang="en-US" altLang="zh-CN" sz="2400" dirty="0" err="1" smtClean="0"/>
              <a:t>OpenNIDevice</a:t>
            </a:r>
            <a:r>
              <a:rPr lang="en-US" altLang="zh-CN" sz="2400" dirty="0" smtClean="0"/>
              <a:t>&gt; </a:t>
            </a:r>
            <a:r>
              <a:rPr lang="en-US" altLang="zh-CN" sz="2400" dirty="0" err="1" smtClean="0"/>
              <a:t>getDeviceByIndex</a:t>
            </a:r>
            <a:r>
              <a:rPr lang="en-US" altLang="zh-CN" sz="2400" dirty="0" smtClean="0"/>
              <a:t>(unsigned index) const</a:t>
            </a:r>
          </a:p>
          <a:p>
            <a:pPr>
              <a:buNone/>
            </a:pPr>
            <a:r>
              <a:rPr lang="zh-CN" altLang="en-US" sz="2600" dirty="0" smtClean="0"/>
              <a:t>返回一设备，</a:t>
            </a:r>
            <a:r>
              <a:rPr lang="en-US" altLang="zh-CN" sz="2600" dirty="0" smtClean="0"/>
              <a:t>index</a:t>
            </a:r>
            <a:r>
              <a:rPr lang="zh-CN" altLang="en-US" sz="2600" dirty="0" smtClean="0"/>
              <a:t>为给定的设备索引。</a:t>
            </a:r>
            <a:endParaRPr lang="en-US" altLang="zh-CN" sz="2600" dirty="0" smtClean="0"/>
          </a:p>
          <a:p>
            <a:pPr>
              <a:buNone/>
            </a:pPr>
            <a:r>
              <a:rPr lang="en-US" altLang="zh-CN" sz="2400" dirty="0" smtClean="0"/>
              <a:t>boost::</a:t>
            </a:r>
            <a:r>
              <a:rPr lang="en-US" altLang="zh-CN" sz="2400" dirty="0" err="1" smtClean="0"/>
              <a:t>shared_ptr</a:t>
            </a:r>
            <a:r>
              <a:rPr lang="en-US" altLang="zh-CN" sz="2400" dirty="0" smtClean="0"/>
              <a:t>&lt;</a:t>
            </a:r>
            <a:r>
              <a:rPr lang="en-US" altLang="zh-CN" sz="2400" dirty="0" err="1" smtClean="0"/>
              <a:t>OpenNIDevice</a:t>
            </a:r>
            <a:r>
              <a:rPr lang="en-US" altLang="zh-CN" sz="2400" dirty="0" smtClean="0"/>
              <a:t>&gt; </a:t>
            </a:r>
            <a:r>
              <a:rPr lang="en-US" altLang="zh-CN" sz="2400" dirty="0" err="1" smtClean="0"/>
              <a:t>getDeviceBySerialNumber</a:t>
            </a:r>
            <a:r>
              <a:rPr lang="en-US" altLang="zh-CN" sz="2400" dirty="0" smtClean="0"/>
              <a:t>(const std::string&amp; </a:t>
            </a:r>
            <a:r>
              <a:rPr lang="en-US" altLang="zh-CN" sz="2400" dirty="0" err="1" smtClean="0"/>
              <a:t>serial_number</a:t>
            </a:r>
            <a:r>
              <a:rPr lang="en-US" altLang="zh-CN" sz="2400" dirty="0" smtClean="0"/>
              <a:t>) </a:t>
            </a:r>
            <a:r>
              <a:rPr lang="en-US" altLang="zh-CN" sz="2400" dirty="0" smtClean="0"/>
              <a:t>const</a:t>
            </a:r>
          </a:p>
          <a:p>
            <a:pPr>
              <a:buNone/>
            </a:pPr>
            <a:r>
              <a:rPr lang="zh-CN" altLang="en-US" sz="2600" dirty="0" smtClean="0"/>
              <a:t>返回一设备，</a:t>
            </a:r>
            <a:r>
              <a:rPr lang="en-US" altLang="zh-CN" sz="2600" dirty="0" err="1" smtClean="0"/>
              <a:t>serial_number</a:t>
            </a:r>
            <a:r>
              <a:rPr lang="zh-CN" altLang="en-US" sz="2600" dirty="0" smtClean="0"/>
              <a:t>为给定的设备的序列号。</a:t>
            </a:r>
            <a:endParaRPr lang="en-US" altLang="zh-CN" sz="2600" dirty="0" smtClean="0"/>
          </a:p>
          <a:p>
            <a:pPr>
              <a:buNone/>
            </a:pPr>
            <a:r>
              <a:rPr lang="en-US" altLang="zh-CN" sz="2200" dirty="0" smtClean="0"/>
              <a:t>boost::</a:t>
            </a:r>
            <a:r>
              <a:rPr lang="en-US" altLang="zh-CN" sz="2200" dirty="0" err="1" smtClean="0"/>
              <a:t>shared_ptr</a:t>
            </a:r>
            <a:r>
              <a:rPr lang="en-US" altLang="zh-CN" sz="2200" dirty="0" smtClean="0"/>
              <a:t>&lt;</a:t>
            </a:r>
            <a:r>
              <a:rPr lang="en-US" altLang="zh-CN" sz="2200" dirty="0" err="1" smtClean="0"/>
              <a:t>OpenNIDevice</a:t>
            </a:r>
            <a:r>
              <a:rPr lang="en-US" altLang="zh-CN" sz="2200" dirty="0" smtClean="0"/>
              <a:t>&gt; </a:t>
            </a:r>
            <a:r>
              <a:rPr lang="en-US" altLang="zh-CN" sz="2200" dirty="0" err="1" smtClean="0"/>
              <a:t>getDeviceByAddress</a:t>
            </a:r>
            <a:r>
              <a:rPr lang="en-US" altLang="zh-CN" sz="2200" dirty="0" smtClean="0"/>
              <a:t>(unsigned char bus, unsigned char address) const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返回一设备，</a:t>
            </a:r>
            <a:r>
              <a:rPr lang="en-US" altLang="zh-CN" sz="2600" dirty="0" smtClean="0"/>
              <a:t>bus</a:t>
            </a:r>
            <a:r>
              <a:rPr lang="zh-CN" altLang="en-US" sz="2600" dirty="0" smtClean="0"/>
              <a:t>为</a:t>
            </a:r>
            <a:r>
              <a:rPr lang="en-US" altLang="zh-CN" sz="2600" dirty="0" smtClean="0"/>
              <a:t>USB</a:t>
            </a:r>
            <a:r>
              <a:rPr lang="zh-CN" altLang="en-US" sz="2600" dirty="0" smtClean="0"/>
              <a:t>设备总线号，</a:t>
            </a:r>
            <a:r>
              <a:rPr lang="en-US" altLang="zh-CN" sz="2600" dirty="0" smtClean="0"/>
              <a:t>address</a:t>
            </a:r>
            <a:r>
              <a:rPr lang="zh-CN" altLang="en-US" sz="2600" dirty="0" smtClean="0"/>
              <a:t>为</a:t>
            </a:r>
            <a:r>
              <a:rPr lang="en-US" altLang="zh-CN" sz="2600" dirty="0" smtClean="0"/>
              <a:t>USB</a:t>
            </a:r>
            <a:r>
              <a:rPr lang="zh-CN" altLang="en-US" sz="2600" dirty="0" smtClean="0"/>
              <a:t>设备地址。</a:t>
            </a:r>
            <a:endParaRPr lang="en-US" altLang="zh-CN" sz="2600" dirty="0" smtClean="0"/>
          </a:p>
          <a:p>
            <a:pPr>
              <a:buNone/>
            </a:pPr>
            <a:r>
              <a:rPr lang="en-US" altLang="zh-CN" sz="2400" dirty="0" smtClean="0"/>
              <a:t>c</a:t>
            </a:r>
            <a:r>
              <a:rPr lang="en-US" altLang="zh-CN" sz="2400" dirty="0" smtClean="0"/>
              <a:t>onst char* </a:t>
            </a:r>
            <a:r>
              <a:rPr lang="en-US" altLang="zh-CN" sz="2400" dirty="0" err="1" smtClean="0"/>
              <a:t>getSerialNumber</a:t>
            </a:r>
            <a:r>
              <a:rPr lang="en-US" altLang="zh-CN" sz="2400" dirty="0" smtClean="0"/>
              <a:t>(unsigned index) const throw()</a:t>
            </a:r>
          </a:p>
          <a:p>
            <a:pPr>
              <a:buNone/>
            </a:pPr>
            <a:r>
              <a:rPr lang="zh-CN" altLang="en-US" sz="2600" dirty="0" smtClean="0"/>
              <a:t>获取索引为</a:t>
            </a:r>
            <a:r>
              <a:rPr lang="en-US" altLang="zh-CN" sz="2600" dirty="0" smtClean="0"/>
              <a:t>index</a:t>
            </a:r>
            <a:r>
              <a:rPr lang="zh-CN" altLang="en-US" sz="2600" dirty="0" smtClean="0"/>
              <a:t>的设备序列号，但该设备未被创建。</a:t>
            </a:r>
            <a:endParaRPr lang="en-US" altLang="zh-CN" sz="2600" dirty="0" smtClean="0"/>
          </a:p>
          <a:p>
            <a:pPr>
              <a:buNone/>
            </a:pPr>
            <a:r>
              <a:rPr lang="en-US" altLang="zh-CN" sz="2400" dirty="0" smtClean="0"/>
              <a:t>const char* </a:t>
            </a:r>
            <a:r>
              <a:rPr lang="en-US" altLang="zh-CN" sz="2400" dirty="0" err="1" smtClean="0"/>
              <a:t>getConnectionString</a:t>
            </a:r>
            <a:r>
              <a:rPr lang="en-US" altLang="zh-CN" sz="2400" dirty="0" smtClean="0"/>
              <a:t>(unsigned index) const throw()</a:t>
            </a:r>
          </a:p>
          <a:p>
            <a:pPr>
              <a:buNone/>
            </a:pPr>
            <a:r>
              <a:rPr lang="zh-CN" altLang="en-US" sz="2600" dirty="0" smtClean="0"/>
              <a:t>获取索引为</a:t>
            </a:r>
            <a:r>
              <a:rPr lang="en-US" altLang="zh-CN" sz="2600" dirty="0" smtClean="0"/>
              <a:t>index</a:t>
            </a:r>
            <a:r>
              <a:rPr lang="zh-CN" altLang="en-US" sz="2600" dirty="0" smtClean="0"/>
              <a:t>的设备连接字符串，但该设备未被创建。</a:t>
            </a:r>
            <a:endParaRPr lang="en-US" altLang="zh-CN" sz="2600" dirty="0" smtClean="0"/>
          </a:p>
          <a:p>
            <a:pPr>
              <a:buNone/>
            </a:pPr>
            <a:r>
              <a:rPr lang="en-US" altLang="zh-CN" sz="2200" dirty="0" smtClean="0"/>
              <a:t>v</a:t>
            </a:r>
            <a:r>
              <a:rPr lang="en-US" altLang="zh-CN" sz="2200" dirty="0" smtClean="0"/>
              <a:t>oid </a:t>
            </a:r>
            <a:r>
              <a:rPr lang="en-US" altLang="zh-CN" sz="2200" dirty="0" err="1" smtClean="0"/>
              <a:t>stopAll</a:t>
            </a:r>
            <a:r>
              <a:rPr lang="en-US" altLang="zh-CN" sz="2200" dirty="0" smtClean="0"/>
              <a:t>()</a:t>
            </a:r>
          </a:p>
          <a:p>
            <a:pPr>
              <a:buNone/>
            </a:pPr>
            <a:r>
              <a:rPr lang="zh-CN" altLang="en-US" sz="2600" dirty="0" smtClean="0"/>
              <a:t>停止所有设备。</a:t>
            </a:r>
            <a:endParaRPr lang="en-US" altLang="zh-CN" sz="2600" dirty="0" smtClean="0"/>
          </a:p>
          <a:p>
            <a:pPr>
              <a:buNone/>
            </a:pPr>
            <a:r>
              <a:rPr lang="en-US" altLang="zh-CN" sz="2200" dirty="0" smtClean="0"/>
              <a:t>static </a:t>
            </a:r>
            <a:r>
              <a:rPr lang="en-US" altLang="zh-CN" sz="2200" dirty="0" err="1" smtClean="0"/>
              <a:t>OpenNIDriver</a:t>
            </a:r>
            <a:r>
              <a:rPr lang="en-US" altLang="zh-CN" sz="2200" dirty="0" smtClean="0"/>
              <a:t>&amp; </a:t>
            </a:r>
            <a:r>
              <a:rPr lang="en-US" altLang="zh-CN" sz="2200" dirty="0" err="1" smtClean="0"/>
              <a:t>getInstance</a:t>
            </a:r>
            <a:r>
              <a:rPr lang="en-US" altLang="zh-CN" sz="2200" dirty="0" smtClean="0"/>
              <a:t>()</a:t>
            </a:r>
          </a:p>
          <a:p>
            <a:pPr>
              <a:buNone/>
            </a:pPr>
            <a:r>
              <a:rPr lang="zh-CN" altLang="en-US" sz="2600" dirty="0" smtClean="0"/>
              <a:t>为静态成员函数，获取唯一的设备实例。</a:t>
            </a:r>
            <a:endParaRPr lang="en-US" altLang="zh-CN" sz="2600" dirty="0" smtClean="0"/>
          </a:p>
          <a:p>
            <a:pPr>
              <a:buNone/>
            </a:pPr>
            <a:r>
              <a:rPr lang="en-US" altLang="zh-CN" sz="2200" dirty="0" smtClean="0"/>
              <a:t>static void </a:t>
            </a:r>
            <a:r>
              <a:rPr lang="en-US" altLang="zh-CN" sz="2200" dirty="0" err="1" smtClean="0"/>
              <a:t>getDeviceType</a:t>
            </a:r>
            <a:r>
              <a:rPr lang="en-US" altLang="zh-CN" sz="2200" dirty="0" smtClean="0"/>
              <a:t>(const std::</a:t>
            </a:r>
            <a:r>
              <a:rPr lang="en-US" altLang="zh-CN" sz="2200" dirty="0" err="1" smtClean="0"/>
              <a:t>string&amp;connection_string</a:t>
            </a:r>
            <a:r>
              <a:rPr lang="en-US" altLang="zh-CN" sz="2200" dirty="0" smtClean="0"/>
              <a:t>, unsigned </a:t>
            </a:r>
            <a:r>
              <a:rPr lang="en-US" altLang="zh-CN" sz="2200" dirty="0" err="1" smtClean="0"/>
              <a:t>short&amp;vendorId</a:t>
            </a:r>
            <a:r>
              <a:rPr lang="en-US" altLang="zh-CN" sz="2200" dirty="0" smtClean="0"/>
              <a:t>, unsigned short&amp; </a:t>
            </a:r>
            <a:r>
              <a:rPr lang="en-US" altLang="zh-CN" sz="2200" dirty="0" err="1" smtClean="0"/>
              <a:t>productId</a:t>
            </a:r>
            <a:r>
              <a:rPr lang="en-US" altLang="zh-CN" sz="2200" dirty="0" smtClean="0"/>
              <a:t>);</a:t>
            </a:r>
          </a:p>
          <a:p>
            <a:pPr>
              <a:buNone/>
            </a:pPr>
            <a:r>
              <a:rPr lang="zh-CN" altLang="en-US" sz="2600" dirty="0" smtClean="0"/>
              <a:t>为静态成员函数，获取设备连接字符串存储在</a:t>
            </a:r>
            <a:r>
              <a:rPr lang="en-US" altLang="zh-CN" sz="2600" dirty="0" err="1" smtClean="0"/>
              <a:t>connection_string</a:t>
            </a:r>
            <a:r>
              <a:rPr lang="zh-CN" altLang="en-US" sz="2600" dirty="0" smtClean="0"/>
              <a:t>，设备厂商及产品</a:t>
            </a:r>
            <a:r>
              <a:rPr lang="en-US" altLang="zh-CN" sz="2600" dirty="0" smtClean="0"/>
              <a:t>ID</a:t>
            </a:r>
            <a:r>
              <a:rPr lang="zh-CN" altLang="en-US" sz="2600" dirty="0" smtClean="0"/>
              <a:t>，存储在</a:t>
            </a:r>
            <a:endParaRPr lang="en-US" altLang="zh-CN" sz="2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本章各小节目录</a:t>
            </a:r>
            <a:endParaRPr lang="zh-CN" altLang="en-US" dirty="0"/>
          </a:p>
        </p:txBody>
      </p:sp>
      <p:sp>
        <p:nvSpPr>
          <p:cNvPr id="3" name="内容占位符 2"/>
          <p:cNvSpPr>
            <a:spLocks noGrp="1"/>
          </p:cNvSpPr>
          <p:nvPr>
            <p:ph idx="1"/>
          </p:nvPr>
        </p:nvSpPr>
        <p:spPr/>
        <p:txBody>
          <a:bodyPr>
            <a:normAutofit/>
          </a:bodyPr>
          <a:lstStyle/>
          <a:p>
            <a:pPr>
              <a:buNone/>
            </a:pPr>
            <a:r>
              <a:rPr lang="en-US" altLang="zh-CN" sz="2800" dirty="0" smtClean="0"/>
              <a:t>4.1 I/O</a:t>
            </a:r>
            <a:r>
              <a:rPr lang="zh-CN" altLang="en-US" sz="2800" dirty="0" smtClean="0"/>
              <a:t>涉及的设备及相关概念简介</a:t>
            </a:r>
            <a:endParaRPr lang="en-US" altLang="zh-CN" sz="2800" dirty="0" smtClean="0"/>
          </a:p>
          <a:p>
            <a:pPr>
              <a:buNone/>
            </a:pPr>
            <a:r>
              <a:rPr lang="en-US" altLang="zh-CN" sz="2800" dirty="0" smtClean="0"/>
              <a:t>4.2 PCL</a:t>
            </a:r>
            <a:r>
              <a:rPr lang="zh-CN" altLang="en-US" sz="2800" dirty="0" smtClean="0"/>
              <a:t>中</a:t>
            </a:r>
            <a:r>
              <a:rPr lang="en-US" altLang="zh-CN" sz="2800" dirty="0" smtClean="0"/>
              <a:t>I/O</a:t>
            </a:r>
            <a:r>
              <a:rPr lang="zh-CN" altLang="en-US" sz="2800" dirty="0" smtClean="0"/>
              <a:t>模块及类介绍</a:t>
            </a:r>
            <a:endParaRPr lang="en-US" altLang="zh-CN" sz="2800" dirty="0" smtClean="0"/>
          </a:p>
          <a:p>
            <a:pPr>
              <a:buNone/>
            </a:pPr>
            <a:r>
              <a:rPr lang="en-US" altLang="zh-CN" sz="2800" dirty="0" smtClean="0"/>
              <a:t>4.3 </a:t>
            </a:r>
            <a:r>
              <a:rPr lang="zh-CN" altLang="en-US" sz="2800" dirty="0" smtClean="0"/>
              <a:t>应用实例解析</a:t>
            </a:r>
            <a:endParaRPr lang="en-US" altLang="zh-CN" sz="2800" dirty="0" smtClean="0"/>
          </a:p>
          <a:p>
            <a:pPr>
              <a:buNone/>
            </a:pP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为静态成员函数，获取设备连接字符串存储在</a:t>
            </a:r>
            <a:r>
              <a:rPr lang="en-US" altLang="zh-CN" sz="2600" dirty="0" err="1" smtClean="0"/>
              <a:t>connection_string</a:t>
            </a:r>
            <a:r>
              <a:rPr lang="zh-CN" altLang="en-US" sz="2600" dirty="0" smtClean="0"/>
              <a:t>，设备厂商及产品</a:t>
            </a:r>
            <a:r>
              <a:rPr lang="en-US" altLang="zh-CN" sz="2600" dirty="0" smtClean="0"/>
              <a:t>ID</a:t>
            </a:r>
            <a:r>
              <a:rPr lang="zh-CN" altLang="en-US" sz="2600" dirty="0" smtClean="0"/>
              <a:t>，存储在</a:t>
            </a:r>
            <a:r>
              <a:rPr lang="en-US" altLang="zh-CN" sz="2600" dirty="0" err="1" smtClean="0"/>
              <a:t>vendorId</a:t>
            </a:r>
            <a:r>
              <a:rPr lang="zh-CN" altLang="en-US" sz="2600" dirty="0" smtClean="0"/>
              <a:t>、</a:t>
            </a:r>
            <a:r>
              <a:rPr lang="en-US" altLang="zh-CN" sz="2600" dirty="0" err="1" smtClean="0"/>
              <a:t>productId</a:t>
            </a:r>
            <a:r>
              <a:rPr lang="zh-CN" altLang="en-US" sz="2600" dirty="0" smtClean="0"/>
              <a:t>中。</a:t>
            </a:r>
            <a:endParaRPr lang="en-US" altLang="zh-CN" sz="2600" dirty="0" smtClean="0"/>
          </a:p>
          <a:p>
            <a:pPr>
              <a:buNone/>
            </a:pPr>
            <a:r>
              <a:rPr lang="en-US" altLang="zh-CN" sz="2600" b="1" dirty="0" smtClean="0"/>
              <a:t>10. Class </a:t>
            </a:r>
            <a:r>
              <a:rPr lang="en-US" altLang="zh-CN" sz="2600" b="1" dirty="0" err="1" smtClean="0"/>
              <a:t>openni_wrapper</a:t>
            </a:r>
            <a:r>
              <a:rPr lang="en-US" altLang="zh-CN" sz="2600" b="1" dirty="0" smtClean="0"/>
              <a:t>::</a:t>
            </a:r>
            <a:r>
              <a:rPr lang="en-US" altLang="zh-CN" sz="2600" b="1" dirty="0" err="1" smtClean="0"/>
              <a:t>OpenNIException</a:t>
            </a:r>
            <a:endParaRPr lang="en-US" altLang="zh-CN" sz="2600" b="1" dirty="0" smtClean="0"/>
          </a:p>
          <a:p>
            <a:pPr>
              <a:buNone/>
            </a:pPr>
            <a:r>
              <a:rPr lang="zh-CN" altLang="en-US" sz="2600" dirty="0" smtClean="0"/>
              <a:t>类</a:t>
            </a:r>
            <a:r>
              <a:rPr lang="en-US" altLang="zh-CN" sz="2600" dirty="0" err="1" smtClean="0"/>
              <a:t>OpenNIException</a:t>
            </a:r>
            <a:r>
              <a:rPr lang="zh-CN" altLang="en-US" sz="2600" dirty="0" smtClean="0"/>
              <a:t>封装一般的异常处理实现，其关键成员函数如下：</a:t>
            </a:r>
            <a:endParaRPr lang="en-US" altLang="zh-CN" sz="2600" dirty="0" smtClean="0"/>
          </a:p>
          <a:p>
            <a:pPr>
              <a:buNone/>
            </a:pPr>
            <a:r>
              <a:rPr lang="en-US" altLang="zh-CN" sz="2600" dirty="0" smtClean="0"/>
              <a:t>virtual const char* what() const throw()</a:t>
            </a:r>
          </a:p>
          <a:p>
            <a:pPr>
              <a:buNone/>
            </a:pPr>
            <a:r>
              <a:rPr lang="zh-CN" altLang="en-US" sz="2600" dirty="0" smtClean="0"/>
              <a:t>返回异常消息字符串。</a:t>
            </a:r>
            <a:endParaRPr lang="en-US" altLang="zh-CN" sz="2600" dirty="0" smtClean="0"/>
          </a:p>
          <a:p>
            <a:pPr>
              <a:buNone/>
            </a:pPr>
            <a:r>
              <a:rPr lang="en-US" altLang="zh-CN" sz="2600" dirty="0" smtClean="0"/>
              <a:t>c</a:t>
            </a:r>
            <a:r>
              <a:rPr lang="en-US" altLang="zh-CN" sz="2600" dirty="0" smtClean="0"/>
              <a:t>onst std::string &amp;</a:t>
            </a:r>
            <a:r>
              <a:rPr lang="en-US" altLang="zh-CN" sz="2600" dirty="0" err="1" smtClean="0"/>
              <a:t>getFunctionName</a:t>
            </a:r>
            <a:r>
              <a:rPr lang="en-US" altLang="zh-CN" sz="2600" dirty="0" smtClean="0"/>
              <a:t>() const throw()</a:t>
            </a:r>
          </a:p>
          <a:p>
            <a:pPr>
              <a:buNone/>
            </a:pPr>
            <a:r>
              <a:rPr lang="zh-CN" altLang="en-US" sz="2600" dirty="0" smtClean="0"/>
              <a:t>返回发生异常的函数名。</a:t>
            </a:r>
            <a:endParaRPr lang="en-US" altLang="zh-CN" sz="2600" dirty="0" smtClean="0"/>
          </a:p>
          <a:p>
            <a:pPr>
              <a:buNone/>
            </a:pPr>
            <a:r>
              <a:rPr lang="en-US" altLang="zh-CN" sz="2600" dirty="0" smtClean="0"/>
              <a:t>c</a:t>
            </a:r>
            <a:r>
              <a:rPr lang="en-US" altLang="zh-CN" sz="2600" dirty="0" smtClean="0"/>
              <a:t>onst std::string &amp;</a:t>
            </a:r>
            <a:r>
              <a:rPr lang="en-US" altLang="zh-CN" sz="2600" dirty="0" err="1" smtClean="0"/>
              <a:t>getFileName</a:t>
            </a:r>
            <a:r>
              <a:rPr lang="en-US" altLang="zh-CN" sz="2600" dirty="0" smtClean="0"/>
              <a:t>() const throw()</a:t>
            </a:r>
          </a:p>
          <a:p>
            <a:pPr>
              <a:buNone/>
            </a:pPr>
            <a:r>
              <a:rPr lang="zh-CN" altLang="en-US" sz="2600" dirty="0" smtClean="0"/>
              <a:t>返回发生异常的文件名。</a:t>
            </a:r>
            <a:endParaRPr lang="en-US" altLang="zh-CN" sz="2600" dirty="0" smtClean="0"/>
          </a:p>
          <a:p>
            <a:pPr>
              <a:buNone/>
            </a:pPr>
            <a:r>
              <a:rPr lang="en-US" altLang="zh-CN" sz="2600" dirty="0" smtClean="0"/>
              <a:t>u</a:t>
            </a:r>
            <a:r>
              <a:rPr lang="en-US" altLang="zh-CN" sz="2600" dirty="0" smtClean="0"/>
              <a:t>nsigned </a:t>
            </a:r>
            <a:r>
              <a:rPr lang="en-US" altLang="zh-CN" sz="2600" dirty="0" err="1" smtClean="0"/>
              <a:t>getLineNumber</a:t>
            </a:r>
            <a:r>
              <a:rPr lang="en-US" altLang="zh-CN" sz="2600" dirty="0" smtClean="0"/>
              <a:t>() const throw()</a:t>
            </a:r>
          </a:p>
          <a:p>
            <a:pPr>
              <a:buNone/>
            </a:pPr>
            <a:r>
              <a:rPr lang="zh-CN" altLang="en-US" sz="2600" dirty="0" smtClean="0"/>
              <a:t>返回发生异常的行号。</a:t>
            </a:r>
            <a:endParaRPr lang="en-US" altLang="zh-CN" sz="26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b="1" dirty="0" smtClean="0"/>
              <a:t>11. Class </a:t>
            </a:r>
            <a:r>
              <a:rPr lang="en-US" altLang="zh-CN" sz="2600" b="1" dirty="0" err="1" smtClean="0"/>
              <a:t>openni_wrapper</a:t>
            </a:r>
            <a:r>
              <a:rPr lang="en-US" altLang="zh-CN" sz="2600" b="1" dirty="0" smtClean="0"/>
              <a:t>::Image</a:t>
            </a:r>
          </a:p>
          <a:p>
            <a:pPr>
              <a:buNone/>
            </a:pPr>
            <a:r>
              <a:rPr lang="zh-CN" altLang="en-US" sz="2600" dirty="0" smtClean="0"/>
              <a:t>类</a:t>
            </a:r>
            <a:r>
              <a:rPr lang="en-US" altLang="zh-CN" sz="2600" dirty="0" smtClean="0"/>
              <a:t>Image</a:t>
            </a:r>
            <a:r>
              <a:rPr lang="zh-CN" altLang="en-US" sz="2600" dirty="0" smtClean="0"/>
              <a:t>是简单的图像数据封装基类，其继承关系如图</a:t>
            </a:r>
            <a:r>
              <a:rPr lang="en-US" altLang="zh-CN" sz="2600" dirty="0" smtClean="0"/>
              <a:t>4-7</a:t>
            </a:r>
            <a:r>
              <a:rPr lang="zh-CN" altLang="en-US" sz="2600" dirty="0" smtClean="0"/>
              <a:t>所示。</a:t>
            </a: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r>
              <a:rPr lang="en-US" altLang="zh-CN" sz="2400" dirty="0" smtClean="0"/>
              <a:t>v</a:t>
            </a:r>
            <a:r>
              <a:rPr lang="en-US" altLang="zh-CN" sz="2400" dirty="0" smtClean="0"/>
              <a:t>irtual </a:t>
            </a:r>
            <a:r>
              <a:rPr lang="en-US" altLang="zh-CN" sz="2400" dirty="0" err="1" smtClean="0"/>
              <a:t>bool</a:t>
            </a:r>
            <a:r>
              <a:rPr lang="en-US" altLang="zh-CN" sz="2400" dirty="0" smtClean="0"/>
              <a:t> </a:t>
            </a:r>
            <a:r>
              <a:rPr lang="en-US" altLang="zh-CN" sz="2400" dirty="0" err="1" smtClean="0"/>
              <a:t>isResizingSupported</a:t>
            </a:r>
            <a:r>
              <a:rPr lang="en-US" altLang="zh-CN" sz="2400" dirty="0" smtClean="0"/>
              <a:t>(unsigned </a:t>
            </a:r>
            <a:r>
              <a:rPr lang="en-US" altLang="zh-CN" sz="2400" dirty="0" err="1" smtClean="0"/>
              <a:t>input_width</a:t>
            </a:r>
            <a:r>
              <a:rPr lang="en-US" altLang="zh-CN" sz="2400" dirty="0" smtClean="0"/>
              <a:t>, unsigned </a:t>
            </a:r>
            <a:r>
              <a:rPr lang="en-US" altLang="zh-CN" sz="2400" dirty="0" err="1" smtClean="0"/>
              <a:t>input_height</a:t>
            </a:r>
            <a:r>
              <a:rPr lang="en-US" altLang="zh-CN" sz="2400" dirty="0" smtClean="0"/>
              <a:t>, unsigned </a:t>
            </a:r>
            <a:r>
              <a:rPr lang="en-US" altLang="zh-CN" sz="2400" dirty="0" err="1" smtClean="0"/>
              <a:t>output_width</a:t>
            </a:r>
            <a:r>
              <a:rPr lang="en-US" altLang="zh-CN" sz="2400" dirty="0" smtClean="0"/>
              <a:t>, unsigned </a:t>
            </a:r>
            <a:r>
              <a:rPr lang="en-US" altLang="zh-CN" sz="2400" dirty="0" err="1" smtClean="0"/>
              <a:t>output_height</a:t>
            </a:r>
            <a:r>
              <a:rPr lang="en-US" altLang="zh-CN" sz="2400" dirty="0" smtClean="0"/>
              <a:t>) const = 0</a:t>
            </a:r>
          </a:p>
          <a:p>
            <a:pPr>
              <a:buNone/>
            </a:pPr>
            <a:r>
              <a:rPr lang="zh-CN" altLang="en-US" sz="2600" dirty="0" smtClean="0"/>
              <a:t>纯虚函数，具体实现见子类，判断图像是否支持尺寸变换，</a:t>
            </a:r>
            <a:r>
              <a:rPr lang="en-US" altLang="zh-CN" sz="2600" dirty="0" err="1" smtClean="0"/>
              <a:t>input_width</a:t>
            </a:r>
            <a:r>
              <a:rPr lang="zh-CN" altLang="en-US" sz="2600" dirty="0" smtClean="0"/>
              <a:t>、</a:t>
            </a:r>
            <a:r>
              <a:rPr lang="en-US" altLang="zh-CN" sz="2600" dirty="0" err="1" smtClean="0"/>
              <a:t>input_height</a:t>
            </a:r>
            <a:r>
              <a:rPr lang="zh-CN" altLang="en-US" sz="2600" dirty="0" smtClean="0"/>
              <a:t>为设定的宽度和高度，</a:t>
            </a:r>
            <a:r>
              <a:rPr lang="en-US" altLang="zh-CN" sz="2600" dirty="0" err="1" smtClean="0"/>
              <a:t>output_width</a:t>
            </a:r>
            <a:r>
              <a:rPr lang="zh-CN" altLang="en-US" sz="2600" dirty="0" smtClean="0"/>
              <a:t>、</a:t>
            </a:r>
            <a:r>
              <a:rPr lang="en-US" altLang="zh-CN" sz="2600" dirty="0" err="1" smtClean="0"/>
              <a:t>output_height</a:t>
            </a:r>
            <a:r>
              <a:rPr lang="zh-CN" altLang="en-US" sz="2600" dirty="0" smtClean="0"/>
              <a:t>变换后的宽度和高度。</a:t>
            </a:r>
            <a:endParaRPr lang="en-US" altLang="zh-CN" sz="2600" dirty="0" smtClean="0"/>
          </a:p>
          <a:p>
            <a:pPr>
              <a:buNone/>
            </a:pPr>
            <a:endParaRPr lang="en-US" altLang="zh-CN" sz="2600" dirty="0" smtClean="0"/>
          </a:p>
        </p:txBody>
      </p:sp>
      <p:pic>
        <p:nvPicPr>
          <p:cNvPr id="6146" name="Picture 2"/>
          <p:cNvPicPr>
            <a:picLocks noChangeAspect="1" noChangeArrowheads="1"/>
          </p:cNvPicPr>
          <p:nvPr/>
        </p:nvPicPr>
        <p:blipFill>
          <a:blip r:embed="rId2" cstate="print"/>
          <a:srcRect t="3111" r="914"/>
          <a:stretch>
            <a:fillRect/>
          </a:stretch>
        </p:blipFill>
        <p:spPr bwMode="auto">
          <a:xfrm>
            <a:off x="1907704" y="1340768"/>
            <a:ext cx="5832648" cy="224256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v</a:t>
            </a:r>
            <a:r>
              <a:rPr lang="en-US" altLang="zh-CN" sz="2600" dirty="0" smtClean="0"/>
              <a:t>irtual void </a:t>
            </a:r>
            <a:r>
              <a:rPr lang="en-US" altLang="zh-CN" sz="2600" dirty="0" err="1" smtClean="0"/>
              <a:t>fillRGB</a:t>
            </a:r>
            <a:r>
              <a:rPr lang="en-US" altLang="zh-CN" sz="2600" dirty="0" smtClean="0"/>
              <a:t>(unsigned width, unsigned height, unsigned char *</a:t>
            </a:r>
            <a:r>
              <a:rPr lang="en-US" altLang="zh-CN" sz="2600" dirty="0" err="1" smtClean="0"/>
              <a:t>rgb_buffer</a:t>
            </a:r>
            <a:r>
              <a:rPr lang="en-US" altLang="zh-CN" sz="2600" dirty="0" smtClean="0"/>
              <a:t>, unsigned </a:t>
            </a:r>
            <a:r>
              <a:rPr lang="en-US" altLang="zh-CN" sz="2600" dirty="0" err="1" smtClean="0"/>
              <a:t>rgb_line_step</a:t>
            </a:r>
            <a:r>
              <a:rPr lang="en-US" altLang="zh-CN" sz="2600" dirty="0" smtClean="0"/>
              <a:t>=0) const = 0</a:t>
            </a:r>
          </a:p>
          <a:p>
            <a:pPr>
              <a:buNone/>
            </a:pPr>
            <a:r>
              <a:rPr lang="zh-CN" altLang="en-US" sz="2600" dirty="0" smtClean="0"/>
              <a:t>用</a:t>
            </a:r>
            <a:r>
              <a:rPr lang="en-US" altLang="zh-CN" sz="2600" dirty="0" smtClean="0"/>
              <a:t>RGB</a:t>
            </a:r>
            <a:r>
              <a:rPr lang="zh-CN" altLang="en-US" sz="2600" dirty="0" smtClean="0"/>
              <a:t>数据填充用户给定的</a:t>
            </a:r>
            <a:r>
              <a:rPr lang="en-US" altLang="zh-CN" sz="2600" dirty="0" err="1" smtClean="0"/>
              <a:t>rgb_buffer</a:t>
            </a:r>
            <a:r>
              <a:rPr lang="zh-CN" altLang="en-US" sz="2600" dirty="0" smtClean="0"/>
              <a:t>，返回图像的宽度和高度为</a:t>
            </a:r>
            <a:r>
              <a:rPr lang="en-US" altLang="zh-CN" sz="2600" dirty="0" smtClean="0"/>
              <a:t>width</a:t>
            </a:r>
            <a:r>
              <a:rPr lang="zh-CN" altLang="en-US" sz="2600" dirty="0" smtClean="0"/>
              <a:t>、</a:t>
            </a:r>
            <a:r>
              <a:rPr lang="en-US" altLang="zh-CN" sz="2600" dirty="0" smtClean="0"/>
              <a:t>height</a:t>
            </a:r>
            <a:r>
              <a:rPr lang="zh-CN" altLang="en-US" sz="2600" dirty="0" smtClean="0"/>
              <a:t>，隔</a:t>
            </a:r>
            <a:r>
              <a:rPr lang="en-US" altLang="zh-CN" sz="2600" dirty="0" err="1" smtClean="0"/>
              <a:t>rgb_line_step</a:t>
            </a:r>
            <a:r>
              <a:rPr lang="zh-CN" altLang="en-US" sz="2600" dirty="0" smtClean="0"/>
              <a:t>行输出到输出缓存中。</a:t>
            </a:r>
            <a:endParaRPr lang="en-US" altLang="zh-CN" sz="2600" dirty="0" smtClean="0"/>
          </a:p>
          <a:p>
            <a:pPr>
              <a:buNone/>
            </a:pPr>
            <a:r>
              <a:rPr lang="en-US" altLang="zh-CN" sz="2600" dirty="0" smtClean="0"/>
              <a:t>v</a:t>
            </a:r>
            <a:r>
              <a:rPr lang="en-US" altLang="zh-CN" sz="2600" dirty="0" smtClean="0"/>
              <a:t>irtual Encoding </a:t>
            </a:r>
            <a:r>
              <a:rPr lang="en-US" altLang="zh-CN" sz="2600" dirty="0" err="1" smtClean="0"/>
              <a:t>getEncoding</a:t>
            </a:r>
            <a:r>
              <a:rPr lang="en-US" altLang="zh-CN" sz="2600" dirty="0" smtClean="0"/>
              <a:t>() const = 0</a:t>
            </a:r>
          </a:p>
          <a:p>
            <a:pPr>
              <a:buNone/>
            </a:pPr>
            <a:r>
              <a:rPr lang="zh-CN" altLang="en-US" sz="2600" dirty="0" smtClean="0"/>
              <a:t>返回原始编码的方式。</a:t>
            </a:r>
            <a:endParaRPr lang="en-US" altLang="zh-CN" sz="2600" dirty="0" smtClean="0"/>
          </a:p>
          <a:p>
            <a:pPr>
              <a:buNone/>
            </a:pPr>
            <a:r>
              <a:rPr lang="en-US" altLang="zh-CN" sz="2600" dirty="0" smtClean="0"/>
              <a:t>v</a:t>
            </a:r>
            <a:r>
              <a:rPr lang="en-US" altLang="zh-CN" sz="2600" dirty="0" smtClean="0"/>
              <a:t>oid </a:t>
            </a:r>
            <a:r>
              <a:rPr lang="en-US" altLang="zh-CN" sz="2600" dirty="0" err="1" smtClean="0"/>
              <a:t>fillRaw</a:t>
            </a:r>
            <a:r>
              <a:rPr lang="en-US" altLang="zh-CN" sz="2600" dirty="0" smtClean="0"/>
              <a:t>(unsigned char *</a:t>
            </a:r>
            <a:r>
              <a:rPr lang="en-US" altLang="zh-CN" sz="2600" dirty="0" err="1" smtClean="0"/>
              <a:t>rgb_buffer</a:t>
            </a:r>
            <a:r>
              <a:rPr lang="en-US" altLang="zh-CN" sz="2600" dirty="0" smtClean="0"/>
              <a:t>) const throw()</a:t>
            </a:r>
          </a:p>
          <a:p>
            <a:pPr>
              <a:buNone/>
            </a:pPr>
            <a:r>
              <a:rPr lang="zh-CN" altLang="en-US" sz="2600" dirty="0" smtClean="0"/>
              <a:t>用原始数据填充用户给定的</a:t>
            </a:r>
            <a:r>
              <a:rPr lang="en-US" altLang="zh-CN" sz="2600" dirty="0" err="1" smtClean="0"/>
              <a:t>rgb_buffer</a:t>
            </a:r>
            <a:r>
              <a:rPr lang="zh-CN" altLang="en-US" sz="2600" dirty="0" smtClean="0"/>
              <a:t>。</a:t>
            </a:r>
            <a:endParaRPr lang="en-US" altLang="zh-CN" sz="2600" dirty="0" smtClean="0"/>
          </a:p>
          <a:p>
            <a:pPr>
              <a:buNone/>
            </a:pPr>
            <a:r>
              <a:rPr lang="en-US" altLang="zh-CN" sz="2400" dirty="0" smtClean="0"/>
              <a:t>v</a:t>
            </a:r>
            <a:r>
              <a:rPr lang="en-US" altLang="zh-CN" sz="2400" dirty="0" smtClean="0"/>
              <a:t>irtual void </a:t>
            </a:r>
            <a:r>
              <a:rPr lang="en-US" altLang="zh-CN" sz="2400" dirty="0" err="1" smtClean="0"/>
              <a:t>fillGrayscale</a:t>
            </a:r>
            <a:r>
              <a:rPr lang="en-US" altLang="zh-CN" sz="2400" dirty="0" smtClean="0"/>
              <a:t>(unsigned width, unsigned height, unsigned char* </a:t>
            </a:r>
            <a:r>
              <a:rPr lang="en-US" altLang="zh-CN" sz="2400" dirty="0" err="1" smtClean="0"/>
              <a:t>gray_buffer</a:t>
            </a:r>
            <a:r>
              <a:rPr lang="en-US" altLang="zh-CN" sz="2400" dirty="0" smtClean="0"/>
              <a:t>, unsigned </a:t>
            </a:r>
            <a:r>
              <a:rPr lang="en-US" altLang="zh-CN" sz="2400" dirty="0" err="1" smtClean="0"/>
              <a:t>gray_line_step</a:t>
            </a:r>
            <a:r>
              <a:rPr lang="en-US" altLang="zh-CN" sz="2400" dirty="0" smtClean="0"/>
              <a:t>=0)const = 0</a:t>
            </a:r>
          </a:p>
          <a:p>
            <a:pPr>
              <a:buNone/>
            </a:pPr>
            <a:r>
              <a:rPr lang="zh-CN" altLang="en-US" sz="2600" dirty="0" smtClean="0"/>
              <a:t>用灰度数据填充给定的</a:t>
            </a:r>
            <a:r>
              <a:rPr lang="en-US" altLang="zh-CN" sz="2600" dirty="0" err="1" smtClean="0"/>
              <a:t>gray_buffer</a:t>
            </a:r>
            <a:r>
              <a:rPr lang="zh-CN" altLang="en-US" sz="2600" dirty="0" smtClean="0"/>
              <a:t>，其他参数参考函数</a:t>
            </a:r>
            <a:endParaRPr lang="en-US" altLang="zh-CN" sz="2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err="1" smtClean="0"/>
              <a:t>fillRGB</a:t>
            </a:r>
            <a:r>
              <a:rPr lang="zh-CN" altLang="en-US" sz="2600" dirty="0" smtClean="0"/>
              <a:t>。</a:t>
            </a:r>
            <a:endParaRPr lang="en-US" altLang="zh-CN" sz="2600" dirty="0" smtClean="0"/>
          </a:p>
          <a:p>
            <a:pPr>
              <a:buNone/>
            </a:pPr>
            <a:r>
              <a:rPr lang="en-US" altLang="zh-CN" sz="2600" dirty="0" smtClean="0"/>
              <a:t>u</a:t>
            </a:r>
            <a:r>
              <a:rPr lang="en-US" altLang="zh-CN" sz="2600" dirty="0" smtClean="0"/>
              <a:t>nsigned </a:t>
            </a:r>
            <a:r>
              <a:rPr lang="en-US" altLang="zh-CN" sz="2600" dirty="0" err="1" smtClean="0"/>
              <a:t>getWidth</a:t>
            </a:r>
            <a:r>
              <a:rPr lang="en-US" altLang="zh-CN" sz="2600" dirty="0" smtClean="0"/>
              <a:t>() const throw()</a:t>
            </a:r>
          </a:p>
          <a:p>
            <a:pPr>
              <a:buNone/>
            </a:pPr>
            <a:r>
              <a:rPr lang="en-US" altLang="zh-CN" sz="2600" dirty="0" smtClean="0"/>
              <a:t>u</a:t>
            </a:r>
            <a:r>
              <a:rPr lang="en-US" altLang="zh-CN" sz="2600" dirty="0" smtClean="0"/>
              <a:t>nsigned </a:t>
            </a:r>
            <a:r>
              <a:rPr lang="en-US" altLang="zh-CN" sz="2600" dirty="0" err="1" smtClean="0"/>
              <a:t>getHeight</a:t>
            </a:r>
            <a:r>
              <a:rPr lang="en-US" altLang="zh-CN" sz="2600" dirty="0" smtClean="0"/>
              <a:t>() const throw()</a:t>
            </a:r>
          </a:p>
          <a:p>
            <a:pPr>
              <a:buNone/>
            </a:pPr>
            <a:r>
              <a:rPr lang="zh-CN" altLang="en-US" sz="2600" dirty="0" smtClean="0"/>
              <a:t>以上两个函数分别获取图像宽度和高度。</a:t>
            </a:r>
            <a:endParaRPr lang="en-US" altLang="zh-CN" sz="2600" dirty="0" smtClean="0"/>
          </a:p>
          <a:p>
            <a:pPr>
              <a:buNone/>
            </a:pPr>
            <a:r>
              <a:rPr lang="en-US" altLang="zh-CN" sz="2600" dirty="0" smtClean="0"/>
              <a:t>u</a:t>
            </a:r>
            <a:r>
              <a:rPr lang="en-US" altLang="zh-CN" sz="2600" dirty="0" smtClean="0"/>
              <a:t>nsigned </a:t>
            </a:r>
            <a:r>
              <a:rPr lang="en-US" altLang="zh-CN" sz="2600" dirty="0" err="1" smtClean="0"/>
              <a:t>getFrameID</a:t>
            </a:r>
            <a:r>
              <a:rPr lang="en-US" altLang="zh-CN" sz="2600" dirty="0" smtClean="0"/>
              <a:t>() const throw()</a:t>
            </a:r>
          </a:p>
          <a:p>
            <a:pPr>
              <a:buNone/>
            </a:pPr>
            <a:r>
              <a:rPr lang="zh-CN" altLang="en-US" sz="2600" dirty="0" smtClean="0"/>
              <a:t>获取帧的</a:t>
            </a:r>
            <a:r>
              <a:rPr lang="en-US" altLang="zh-CN" sz="2600" dirty="0" smtClean="0"/>
              <a:t>ID</a:t>
            </a:r>
            <a:r>
              <a:rPr lang="zh-CN" altLang="en-US" sz="2600" dirty="0" smtClean="0"/>
              <a:t>号。</a:t>
            </a:r>
            <a:endParaRPr lang="en-US" altLang="zh-CN" sz="2600" dirty="0" smtClean="0"/>
          </a:p>
          <a:p>
            <a:pPr>
              <a:buNone/>
            </a:pPr>
            <a:r>
              <a:rPr lang="en-US" altLang="zh-CN" sz="2600" dirty="0" smtClean="0"/>
              <a:t>Unsigned </a:t>
            </a:r>
            <a:r>
              <a:rPr lang="en-US" altLang="zh-CN" sz="2600" dirty="0" err="1" smtClean="0"/>
              <a:t>longgetTimeStamp</a:t>
            </a:r>
            <a:r>
              <a:rPr lang="en-US" altLang="zh-CN" sz="2600" dirty="0" smtClean="0"/>
              <a:t>() const throw()</a:t>
            </a:r>
          </a:p>
          <a:p>
            <a:pPr>
              <a:buNone/>
            </a:pPr>
            <a:r>
              <a:rPr lang="zh-CN" altLang="en-US" sz="2600" dirty="0" smtClean="0"/>
              <a:t>获取图像的时间戳。</a:t>
            </a:r>
            <a:endParaRPr lang="en-US" altLang="zh-CN" sz="2600" dirty="0" smtClean="0"/>
          </a:p>
          <a:p>
            <a:pPr>
              <a:buNone/>
            </a:pPr>
            <a:r>
              <a:rPr lang="en-US" altLang="zh-CN" sz="2600" dirty="0" smtClean="0"/>
              <a:t>c</a:t>
            </a:r>
            <a:r>
              <a:rPr lang="en-US" altLang="zh-CN" sz="2600" dirty="0" smtClean="0"/>
              <a:t>onst </a:t>
            </a:r>
            <a:r>
              <a:rPr lang="en-US" altLang="zh-CN" sz="2600" dirty="0" err="1" smtClean="0"/>
              <a:t>xn</a:t>
            </a:r>
            <a:r>
              <a:rPr lang="en-US" altLang="zh-CN" sz="2600" dirty="0" smtClean="0"/>
              <a:t>::</a:t>
            </a:r>
            <a:r>
              <a:rPr lang="en-US" altLang="zh-CN" sz="2600" dirty="0" err="1" smtClean="0"/>
              <a:t>ImageMetaData</a:t>
            </a:r>
            <a:r>
              <a:rPr lang="en-US" altLang="zh-CN" sz="2600" dirty="0" smtClean="0"/>
              <a:t> &amp;</a:t>
            </a:r>
            <a:r>
              <a:rPr lang="en-US" altLang="zh-CN" sz="2600" dirty="0" err="1" smtClean="0"/>
              <a:t>getMetaData</a:t>
            </a:r>
            <a:r>
              <a:rPr lang="en-US" altLang="zh-CN" sz="2600" dirty="0" smtClean="0"/>
              <a:t>() const throw()</a:t>
            </a:r>
          </a:p>
          <a:p>
            <a:pPr>
              <a:buNone/>
            </a:pPr>
            <a:r>
              <a:rPr lang="zh-CN" altLang="en-US" sz="2600" dirty="0" smtClean="0"/>
              <a:t>获取图像原始</a:t>
            </a:r>
            <a:r>
              <a:rPr lang="en-US" altLang="zh-CN" sz="2600" dirty="0" err="1" smtClean="0"/>
              <a:t>OpenNI</a:t>
            </a:r>
            <a:r>
              <a:rPr lang="zh-CN" altLang="en-US" sz="2600" dirty="0" smtClean="0"/>
              <a:t>格式数据。</a:t>
            </a:r>
            <a:endParaRPr lang="en-US" altLang="zh-CN" sz="2600" dirty="0" smtClean="0"/>
          </a:p>
          <a:p>
            <a:pPr>
              <a:buNone/>
            </a:pPr>
            <a:r>
              <a:rPr lang="en-US" altLang="zh-CN" sz="2600" b="1" dirty="0" smtClean="0"/>
              <a:t>12. Class </a:t>
            </a:r>
            <a:r>
              <a:rPr lang="en-US" altLang="zh-CN" sz="2600" b="1" dirty="0" err="1" smtClean="0"/>
              <a:t>openni_wrapper</a:t>
            </a:r>
            <a:r>
              <a:rPr lang="en-US" altLang="zh-CN" sz="2600" b="1" dirty="0" smtClean="0"/>
              <a:t>::</a:t>
            </a:r>
            <a:r>
              <a:rPr lang="en-US" altLang="zh-CN" sz="2600" b="1" dirty="0" err="1" smtClean="0"/>
              <a:t>ImageBayerGRBG</a:t>
            </a:r>
            <a:endParaRPr lang="en-US" altLang="zh-CN" sz="2600" b="1" dirty="0" smtClean="0"/>
          </a:p>
          <a:p>
            <a:pPr>
              <a:buNone/>
            </a:pPr>
            <a:r>
              <a:rPr lang="en-US" altLang="zh-CN" sz="2600" b="1" dirty="0" smtClean="0"/>
              <a:t>13. Class </a:t>
            </a:r>
            <a:r>
              <a:rPr lang="en-US" altLang="zh-CN" sz="2600" b="1" dirty="0" err="1" smtClean="0"/>
              <a:t>openni_wrapper</a:t>
            </a:r>
            <a:r>
              <a:rPr lang="en-US" altLang="zh-CN" sz="2600" b="1" dirty="0" smtClean="0"/>
              <a:t>::ImageRGB24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en-US" altLang="zh-CN" sz="2600" b="1" dirty="0" smtClean="0"/>
              <a:t>14</a:t>
            </a:r>
            <a:r>
              <a:rPr lang="en-US" altLang="zh-CN" sz="2600" b="1" dirty="0" smtClean="0"/>
              <a:t>. Class </a:t>
            </a:r>
            <a:r>
              <a:rPr lang="en-US" altLang="zh-CN" sz="2600" b="1" dirty="0" err="1" smtClean="0"/>
              <a:t>openni_wrapper</a:t>
            </a:r>
            <a:r>
              <a:rPr lang="en-US" altLang="zh-CN" sz="2600" b="1" dirty="0" smtClean="0"/>
              <a:t>::ImageYUV422</a:t>
            </a:r>
            <a:endParaRPr lang="en-US" altLang="zh-CN" sz="2600" b="1" dirty="0" smtClean="0"/>
          </a:p>
          <a:p>
            <a:pPr>
              <a:buNone/>
            </a:pPr>
            <a:r>
              <a:rPr lang="zh-CN" altLang="en-US" sz="2600" dirty="0" smtClean="0"/>
              <a:t>以上</a:t>
            </a:r>
            <a:r>
              <a:rPr lang="en-US" altLang="zh-CN" sz="2600" dirty="0" smtClean="0"/>
              <a:t>3</a:t>
            </a:r>
            <a:r>
              <a:rPr lang="zh-CN" altLang="en-US" sz="2600" dirty="0" smtClean="0"/>
              <a:t>个类分别实现了对原始数据</a:t>
            </a:r>
            <a:r>
              <a:rPr lang="en-US" altLang="zh-CN" sz="2600" dirty="0" err="1" smtClean="0"/>
              <a:t>BayerGRBG</a:t>
            </a:r>
            <a:r>
              <a:rPr lang="zh-CN" altLang="en-US" sz="2600" dirty="0" smtClean="0"/>
              <a:t>、</a:t>
            </a:r>
            <a:r>
              <a:rPr lang="en-US" altLang="zh-CN" sz="2600" dirty="0" smtClean="0"/>
              <a:t>RGB24</a:t>
            </a:r>
            <a:r>
              <a:rPr lang="zh-CN" altLang="en-US" sz="2600" dirty="0" smtClean="0"/>
              <a:t>、</a:t>
            </a:r>
            <a:r>
              <a:rPr lang="en-US" altLang="zh-CN" sz="2600" dirty="0" smtClean="0"/>
              <a:t>YUV422</a:t>
            </a:r>
            <a:r>
              <a:rPr lang="zh-CN" altLang="en-US" sz="2600" dirty="0" smtClean="0"/>
              <a:t>到图像转化接口，详细参考其父类关键函数说明。</a:t>
            </a:r>
            <a:endParaRPr lang="en-US" altLang="zh-CN" sz="2600" dirty="0" smtClean="0"/>
          </a:p>
          <a:p>
            <a:pPr>
              <a:buNone/>
            </a:pPr>
            <a:r>
              <a:rPr lang="en-US" altLang="zh-CN" sz="2600" b="1" dirty="0" smtClean="0"/>
              <a:t>15. Class </a:t>
            </a:r>
            <a:r>
              <a:rPr lang="en-US" altLang="zh-CN" sz="2600" b="1" dirty="0" err="1" smtClean="0"/>
              <a:t>pcl</a:t>
            </a:r>
            <a:r>
              <a:rPr lang="en-US" altLang="zh-CN" sz="2600" b="1" dirty="0" smtClean="0"/>
              <a:t>::</a:t>
            </a:r>
            <a:r>
              <a:rPr lang="en-US" altLang="zh-CN" sz="2600" b="1" dirty="0" err="1" smtClean="0"/>
              <a:t>OpenNIGrabber</a:t>
            </a:r>
            <a:endParaRPr lang="en-US" altLang="zh-CN" sz="2600" b="1" dirty="0" smtClean="0"/>
          </a:p>
          <a:p>
            <a:pPr>
              <a:buNone/>
            </a:pPr>
            <a:r>
              <a:rPr lang="zh-CN" altLang="en-US" sz="2600" dirty="0" smtClean="0"/>
              <a:t>类</a:t>
            </a:r>
            <a:r>
              <a:rPr lang="en-US" altLang="zh-CN" sz="2600" dirty="0" err="1" smtClean="0"/>
              <a:t>OpenNIGrabber</a:t>
            </a:r>
            <a:r>
              <a:rPr lang="zh-CN" altLang="en-US" sz="2600" dirty="0" smtClean="0"/>
              <a:t>实现对</a:t>
            </a:r>
            <a:r>
              <a:rPr lang="en-US" altLang="zh-CN" sz="2600" dirty="0" err="1" smtClean="0"/>
              <a:t>OpenNI</a:t>
            </a:r>
            <a:r>
              <a:rPr lang="zh-CN" altLang="en-US" sz="2600" dirty="0" smtClean="0"/>
              <a:t>设备（例如</a:t>
            </a:r>
            <a:r>
              <a:rPr lang="en-US" altLang="zh-CN" sz="2600" dirty="0" err="1" smtClean="0"/>
              <a:t>Primesense</a:t>
            </a:r>
            <a:r>
              <a:rPr lang="en-US" altLang="zh-CN" sz="2600" dirty="0" smtClean="0"/>
              <a:t> PSDK</a:t>
            </a:r>
            <a:r>
              <a:rPr lang="zh-CN" altLang="en-US" sz="2600" dirty="0" smtClean="0"/>
              <a:t>，</a:t>
            </a:r>
            <a:r>
              <a:rPr lang="en-US" altLang="zh-CN" sz="2600" dirty="0" smtClean="0"/>
              <a:t>Microsoft </a:t>
            </a:r>
            <a:r>
              <a:rPr lang="en-US" altLang="zh-CN" sz="2600" dirty="0" err="1" smtClean="0"/>
              <a:t>Kinect</a:t>
            </a:r>
            <a:r>
              <a:rPr lang="zh-CN" altLang="en-US" sz="2600" dirty="0" smtClean="0"/>
              <a:t>，</a:t>
            </a:r>
            <a:r>
              <a:rPr lang="en-US" altLang="zh-CN" sz="2600" dirty="0" smtClean="0"/>
              <a:t>Asus </a:t>
            </a:r>
            <a:r>
              <a:rPr lang="en-US" altLang="zh-CN" sz="2600" dirty="0" err="1" smtClean="0"/>
              <a:t>XTion</a:t>
            </a:r>
            <a:r>
              <a:rPr lang="en-US" altLang="zh-CN" sz="2600" dirty="0" smtClean="0"/>
              <a:t> Pro/Live</a:t>
            </a:r>
            <a:r>
              <a:rPr lang="zh-CN" altLang="en-US" sz="2600" dirty="0" smtClean="0"/>
              <a:t>）数据的采集接口，详细参考其父类</a:t>
            </a:r>
            <a:r>
              <a:rPr lang="en-US" altLang="zh-CN" sz="2600" dirty="0" smtClean="0"/>
              <a:t>Grabber</a:t>
            </a:r>
            <a:r>
              <a:rPr lang="zh-CN" altLang="en-US" sz="2600" dirty="0" smtClean="0"/>
              <a:t>关键函数说明。</a:t>
            </a:r>
            <a:endParaRPr lang="en-US" altLang="zh-CN" sz="2600" dirty="0" smtClean="0"/>
          </a:p>
          <a:p>
            <a:pPr>
              <a:buNone/>
            </a:pPr>
            <a:r>
              <a:rPr lang="en-US" altLang="zh-CN" sz="2600" b="1" dirty="0" smtClean="0"/>
              <a:t>16. class </a:t>
            </a:r>
            <a:r>
              <a:rPr lang="en-US" altLang="zh-CN" sz="2600" b="1" dirty="0" err="1" smtClean="0"/>
              <a:t>pcl</a:t>
            </a:r>
            <a:r>
              <a:rPr lang="en-US" altLang="zh-CN" sz="2600" b="1" dirty="0" smtClean="0"/>
              <a:t>::</a:t>
            </a:r>
            <a:r>
              <a:rPr lang="en-US" altLang="zh-CN" sz="2600" b="1" dirty="0" err="1" smtClean="0"/>
              <a:t>PCDReader</a:t>
            </a:r>
            <a:endParaRPr lang="en-US" altLang="zh-CN" sz="2600" b="1" dirty="0" smtClean="0"/>
          </a:p>
          <a:p>
            <a:pPr>
              <a:buNone/>
            </a:pPr>
            <a:r>
              <a:rPr lang="en-US" altLang="zh-CN" sz="2600" b="1" dirty="0" smtClean="0"/>
              <a:t>17. class </a:t>
            </a:r>
            <a:r>
              <a:rPr lang="en-US" altLang="zh-CN" sz="2600" b="1" dirty="0" err="1" smtClean="0"/>
              <a:t>pcl</a:t>
            </a:r>
            <a:r>
              <a:rPr lang="en-US" altLang="zh-CN" sz="2600" b="1" dirty="0" smtClean="0"/>
              <a:t>::</a:t>
            </a:r>
            <a:r>
              <a:rPr lang="en-US" altLang="zh-CN" sz="2600" b="1" dirty="0" err="1" smtClean="0"/>
              <a:t>PLYReader</a:t>
            </a:r>
            <a:endParaRPr lang="en-US" altLang="zh-CN" sz="2600" b="1" dirty="0" smtClean="0"/>
          </a:p>
          <a:p>
            <a:pPr>
              <a:buNone/>
            </a:pPr>
            <a:r>
              <a:rPr lang="zh-CN" altLang="en-US" sz="2600" dirty="0" smtClean="0"/>
              <a:t>以上两个类分别是</a:t>
            </a:r>
            <a:r>
              <a:rPr lang="en-US" altLang="zh-CN" sz="2600" dirty="0" smtClean="0"/>
              <a:t>PCD</a:t>
            </a:r>
            <a:r>
              <a:rPr lang="zh-CN" altLang="en-US" sz="2600" dirty="0" smtClean="0"/>
              <a:t>、</a:t>
            </a:r>
            <a:r>
              <a:rPr lang="en-US" altLang="zh-CN" sz="2600" dirty="0" smtClean="0"/>
              <a:t>PLY</a:t>
            </a:r>
            <a:r>
              <a:rPr lang="zh-CN" altLang="en-US" sz="2600" dirty="0" smtClean="0"/>
              <a:t>文件格式读入接口的实现，详细参考其父类</a:t>
            </a:r>
            <a:r>
              <a:rPr lang="en-US" altLang="zh-CN" sz="2600" dirty="0" err="1" smtClean="0"/>
              <a:t>pcl</a:t>
            </a:r>
            <a:r>
              <a:rPr lang="en-US" altLang="zh-CN" sz="2600" dirty="0" smtClean="0"/>
              <a:t>::</a:t>
            </a:r>
            <a:r>
              <a:rPr lang="en-US" altLang="zh-CN" sz="2600" dirty="0" err="1" smtClean="0"/>
              <a:t>FileReader</a:t>
            </a:r>
            <a:r>
              <a:rPr lang="zh-CN" altLang="en-US" sz="2600" dirty="0" smtClean="0"/>
              <a:t>。</a:t>
            </a:r>
            <a:endParaRPr lang="en-US" altLang="zh-CN" sz="2600" dirty="0" smtClean="0"/>
          </a:p>
          <a:p>
            <a:pPr>
              <a:buNone/>
            </a:pPr>
            <a:r>
              <a:rPr lang="en-US" altLang="zh-CN" sz="2600" b="1" dirty="0" smtClean="0"/>
              <a:t>18. class </a:t>
            </a:r>
            <a:r>
              <a:rPr lang="en-US" altLang="zh-CN" sz="2600" b="1" dirty="0" err="1" smtClean="0"/>
              <a:t>pcl</a:t>
            </a:r>
            <a:r>
              <a:rPr lang="en-US" altLang="zh-CN" sz="2600" b="1" dirty="0" smtClean="0"/>
              <a:t>::</a:t>
            </a:r>
            <a:r>
              <a:rPr lang="en-US" altLang="zh-CN" sz="2600" b="1" dirty="0" err="1" smtClean="0"/>
              <a:t>PLYWriter</a:t>
            </a:r>
            <a:endParaRPr lang="en-US" altLang="zh-CN" sz="2600" b="1" dirty="0" smtClean="0"/>
          </a:p>
          <a:p>
            <a:pPr>
              <a:buNone/>
            </a:pPr>
            <a:r>
              <a:rPr lang="en-US" altLang="zh-CN" sz="2600" b="1" dirty="0" smtClean="0"/>
              <a:t>19. Class </a:t>
            </a:r>
            <a:r>
              <a:rPr lang="en-US" altLang="zh-CN" sz="2600" b="1" dirty="0" err="1" smtClean="0"/>
              <a:t>pcl</a:t>
            </a:r>
            <a:r>
              <a:rPr lang="en-US" altLang="zh-CN" sz="2600" b="1" dirty="0" smtClean="0"/>
              <a:t>::</a:t>
            </a:r>
            <a:r>
              <a:rPr lang="en-US" altLang="zh-CN" sz="2600" b="1" dirty="0" err="1" smtClean="0"/>
              <a:t>PCDWriter</a:t>
            </a:r>
            <a:endParaRPr lang="en-US" altLang="zh-CN" sz="2600" b="1" dirty="0" smtClean="0"/>
          </a:p>
          <a:p>
            <a:pPr>
              <a:buNone/>
            </a:pPr>
            <a:r>
              <a:rPr lang="zh-CN" altLang="en-US" sz="2600" dirty="0" smtClean="0"/>
              <a:t>以上两个类分别是</a:t>
            </a:r>
            <a:r>
              <a:rPr lang="en-US" altLang="zh-CN" sz="2600" dirty="0" smtClean="0"/>
              <a:t>PCD</a:t>
            </a:r>
            <a:r>
              <a:rPr lang="zh-CN" altLang="en-US" sz="2600" dirty="0" smtClean="0"/>
              <a:t>、</a:t>
            </a:r>
            <a:r>
              <a:rPr lang="en-US" altLang="zh-CN" sz="2600" dirty="0" smtClean="0"/>
              <a:t>PLY</a:t>
            </a:r>
            <a:r>
              <a:rPr lang="zh-CN" altLang="en-US" sz="2600" dirty="0" smtClean="0"/>
              <a:t>文件格式写出接口的实现，</a:t>
            </a:r>
            <a:endParaRPr lang="en-US" altLang="zh-CN" sz="26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详细参考其父类</a:t>
            </a:r>
            <a:r>
              <a:rPr lang="en-US" altLang="zh-CN" sz="2600" dirty="0" err="1" smtClean="0"/>
              <a:t>pcl</a:t>
            </a:r>
            <a:r>
              <a:rPr lang="en-US" altLang="zh-CN" sz="2600" dirty="0" smtClean="0"/>
              <a:t>::</a:t>
            </a:r>
            <a:r>
              <a:rPr lang="en-US" altLang="zh-CN" sz="2600" dirty="0" err="1" smtClean="0"/>
              <a:t>FileWriter</a:t>
            </a:r>
            <a:r>
              <a:rPr lang="zh-CN" altLang="en-US" sz="2600" dirty="0" smtClean="0"/>
              <a:t>。</a:t>
            </a:r>
            <a:endParaRPr lang="en-US" altLang="zh-CN" sz="2600" dirty="0" smtClean="0"/>
          </a:p>
          <a:p>
            <a:pPr>
              <a:buNone/>
            </a:pPr>
            <a:r>
              <a:rPr lang="en-US" altLang="zh-CN" sz="2600" b="1" dirty="0" smtClean="0"/>
              <a:t>20. Class </a:t>
            </a:r>
            <a:r>
              <a:rPr lang="en-US" altLang="zh-CN" sz="2600" b="1" dirty="0" err="1" smtClean="0"/>
              <a:t>pcl</a:t>
            </a:r>
            <a:r>
              <a:rPr lang="en-US" altLang="zh-CN" sz="2600" b="1" dirty="0" smtClean="0"/>
              <a:t>::</a:t>
            </a:r>
            <a:r>
              <a:rPr lang="en-US" altLang="zh-CN" sz="2600" b="1" dirty="0" err="1" smtClean="0"/>
              <a:t>PCLIOException</a:t>
            </a:r>
            <a:endParaRPr lang="en-US" altLang="zh-CN" sz="2600" b="1" dirty="0" smtClean="0"/>
          </a:p>
          <a:p>
            <a:pPr>
              <a:buNone/>
            </a:pPr>
            <a:r>
              <a:rPr lang="zh-CN" altLang="en-US" sz="2600" dirty="0" smtClean="0"/>
              <a:t>类</a:t>
            </a:r>
            <a:r>
              <a:rPr lang="en-US" altLang="zh-CN" sz="2600" dirty="0" err="1" smtClean="0"/>
              <a:t>PCLIOException</a:t>
            </a:r>
            <a:r>
              <a:rPr lang="zh-CN" altLang="en-US" sz="2600" dirty="0" smtClean="0"/>
              <a:t>是</a:t>
            </a:r>
            <a:r>
              <a:rPr lang="en-US" altLang="zh-CN" sz="2600" dirty="0" smtClean="0"/>
              <a:t>I/O</a:t>
            </a:r>
            <a:r>
              <a:rPr lang="zh-CN" altLang="en-US" sz="2600" dirty="0" smtClean="0"/>
              <a:t>相关的异常处理接口实现，详细参考其父类</a:t>
            </a:r>
            <a:r>
              <a:rPr lang="en-US" altLang="zh-CN" sz="2600" dirty="0" err="1" smtClean="0"/>
              <a:t>PCLException</a:t>
            </a:r>
            <a:r>
              <a:rPr lang="zh-CN" altLang="en-US" sz="2600" dirty="0" smtClean="0"/>
              <a:t>。</a:t>
            </a:r>
            <a:endParaRPr lang="en-US" altLang="zh-CN" sz="26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4.2.2 I/O</a:t>
            </a:r>
            <a:r>
              <a:rPr lang="zh-CN" altLang="en-US" sz="2800" b="1" dirty="0" smtClean="0"/>
              <a:t>模块其他关键成员说明</a:t>
            </a:r>
            <a:endParaRPr lang="en-US" altLang="zh-CN" sz="2800" b="1" dirty="0" smtClean="0"/>
          </a:p>
          <a:p>
            <a:pPr>
              <a:buNone/>
            </a:pPr>
            <a:endParaRPr lang="en-US" altLang="zh-CN" sz="2600" dirty="0" smtClean="0"/>
          </a:p>
          <a:p>
            <a:pPr>
              <a:buNone/>
            </a:pPr>
            <a:r>
              <a:rPr lang="en-US" altLang="zh-CN" sz="2400" dirty="0" smtClean="0"/>
              <a:t>PCL_EXPORTS </a:t>
            </a:r>
            <a:r>
              <a:rPr lang="en-US" altLang="zh-CN" sz="2400" dirty="0" err="1" smtClean="0"/>
              <a:t>int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saveOBJFile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TextureMesh</a:t>
            </a:r>
            <a:r>
              <a:rPr lang="en-US" altLang="zh-CN" sz="2400" dirty="0" smtClean="0"/>
              <a:t>&amp; </a:t>
            </a:r>
            <a:r>
              <a:rPr lang="en-US" altLang="zh-CN" sz="2400" dirty="0" err="1" smtClean="0"/>
              <a:t>tex_mesh</a:t>
            </a:r>
            <a:r>
              <a:rPr lang="en-US" altLang="zh-CN" sz="2400" dirty="0" smtClean="0"/>
              <a:t>, unsigned precision=5)</a:t>
            </a:r>
          </a:p>
          <a:p>
            <a:pPr>
              <a:buNone/>
            </a:pPr>
            <a:r>
              <a:rPr lang="zh-CN" altLang="en-US" sz="2600" dirty="0" smtClean="0"/>
              <a:t>该函数实现对</a:t>
            </a:r>
            <a:r>
              <a:rPr lang="en-US" altLang="zh-CN" sz="2600" dirty="0" err="1" smtClean="0"/>
              <a:t>TextureMesh</a:t>
            </a:r>
            <a:r>
              <a:rPr lang="zh-CN" altLang="en-US" sz="2600" dirty="0" smtClean="0"/>
              <a:t>保存到</a:t>
            </a:r>
            <a:r>
              <a:rPr lang="en-US" altLang="zh-CN" sz="2600" dirty="0" smtClean="0"/>
              <a:t>OBJ</a:t>
            </a:r>
            <a:r>
              <a:rPr lang="zh-CN" altLang="en-US" sz="2600" dirty="0" smtClean="0"/>
              <a:t>文件，</a:t>
            </a:r>
            <a:r>
              <a:rPr lang="en-US" altLang="zh-CN" sz="2600" dirty="0" err="1" smtClean="0"/>
              <a:t>file_name</a:t>
            </a:r>
            <a:r>
              <a:rPr lang="zh-CN" altLang="en-US" sz="2600" dirty="0" smtClean="0"/>
              <a:t>为</a:t>
            </a:r>
            <a:r>
              <a:rPr lang="en-US" altLang="zh-CN" sz="2600" dirty="0" smtClean="0"/>
              <a:t>OBJ</a:t>
            </a:r>
            <a:r>
              <a:rPr lang="zh-CN" altLang="en-US" sz="2600" dirty="0" smtClean="0"/>
              <a:t>文件名，</a:t>
            </a:r>
            <a:r>
              <a:rPr lang="en-US" altLang="zh-CN" sz="2600" dirty="0" err="1" smtClean="0"/>
              <a:t>tex_mesh</a:t>
            </a:r>
            <a:r>
              <a:rPr lang="zh-CN" altLang="en-US" sz="2600" dirty="0" smtClean="0"/>
              <a:t>为网格模型数据，</a:t>
            </a:r>
            <a:r>
              <a:rPr lang="en-US" altLang="zh-CN" sz="2600" dirty="0" smtClean="0"/>
              <a:t>precision</a:t>
            </a:r>
            <a:r>
              <a:rPr lang="zh-CN" altLang="en-US" sz="2600" dirty="0" smtClean="0"/>
              <a:t>为保存时的精度（默认为</a:t>
            </a:r>
            <a:r>
              <a:rPr lang="en-US" altLang="zh-CN" sz="2600" dirty="0" smtClean="0"/>
              <a:t>5</a:t>
            </a:r>
            <a:r>
              <a:rPr lang="zh-CN" altLang="en-US" sz="2600" dirty="0" smtClean="0"/>
              <a:t>）。</a:t>
            </a:r>
            <a:endParaRPr lang="en-US" altLang="zh-CN" sz="2600" dirty="0" smtClean="0"/>
          </a:p>
          <a:p>
            <a:pPr>
              <a:buNone/>
            </a:pPr>
            <a:r>
              <a:rPr lang="en-US" altLang="zh-CN" sz="2400" dirty="0" smtClean="0"/>
              <a:t>PCL_EXPORTS </a:t>
            </a:r>
            <a:r>
              <a:rPr lang="en-US" altLang="zh-CN" sz="2400" dirty="0" err="1" smtClean="0"/>
              <a:t>int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saveOBJFile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PolygonMesh</a:t>
            </a:r>
            <a:r>
              <a:rPr lang="en-US" altLang="zh-CN" sz="2400" dirty="0" smtClean="0"/>
              <a:t>&amp; mesh, unsigned precision=5)</a:t>
            </a:r>
          </a:p>
          <a:p>
            <a:pPr>
              <a:buNone/>
            </a:pPr>
            <a:r>
              <a:rPr lang="zh-CN" altLang="en-US" sz="2600" dirty="0" smtClean="0"/>
              <a:t>功能同上，存储对象为</a:t>
            </a:r>
            <a:r>
              <a:rPr lang="en-US" altLang="zh-CN" sz="2600" dirty="0" err="1" smtClean="0"/>
              <a:t>PolygonMesh</a:t>
            </a:r>
            <a:r>
              <a:rPr lang="zh-CN" altLang="en-US" sz="2600" dirty="0" smtClean="0"/>
              <a:t>。</a:t>
            </a:r>
            <a:endParaRPr lang="en-US" altLang="zh-CN" sz="2600" dirty="0" smtClean="0"/>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loadPCDFile</a:t>
            </a:r>
            <a:r>
              <a:rPr lang="en-US" altLang="zh-CN" sz="2400" dirty="0" smtClean="0"/>
              <a:t>(const std::string&amp; </a:t>
            </a:r>
            <a:r>
              <a:rPr lang="en-US" altLang="zh-CN" sz="2400" dirty="0" err="1" smtClean="0"/>
              <a:t>file_name</a:t>
            </a:r>
            <a:r>
              <a:rPr lang="en-US" altLang="zh-CN" sz="2400" dirty="0" smtClean="0"/>
              <a:t>, </a:t>
            </a:r>
            <a:r>
              <a:rPr lang="en-US" altLang="zh-CN" sz="2400" dirty="0" err="1" smtClean="0"/>
              <a:t>sensor_msgs</a:t>
            </a:r>
            <a:r>
              <a:rPr lang="en-US" altLang="zh-CN" sz="2400" dirty="0" smtClean="0"/>
              <a:t>::PointCloud2&amp; cloud)</a:t>
            </a:r>
          </a:p>
          <a:p>
            <a:pPr>
              <a:buNone/>
            </a:pPr>
            <a:endParaRPr lang="en-US" altLang="zh-CN" sz="26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打开一版本</a:t>
            </a:r>
            <a:r>
              <a:rPr lang="en-US" altLang="zh-CN" sz="2600" dirty="0" smtClean="0"/>
              <a:t>V6.0</a:t>
            </a:r>
            <a:r>
              <a:rPr lang="zh-CN" altLang="en-US" sz="2600" dirty="0" smtClean="0"/>
              <a:t>的</a:t>
            </a:r>
            <a:r>
              <a:rPr lang="en-US" altLang="zh-CN" sz="2600" dirty="0" smtClean="0"/>
              <a:t>PCD</a:t>
            </a:r>
            <a:r>
              <a:rPr lang="zh-CN" altLang="en-US" sz="2600" dirty="0" smtClean="0"/>
              <a:t>文件，</a:t>
            </a:r>
            <a:r>
              <a:rPr lang="en-US" altLang="zh-CN" sz="2600" dirty="0" err="1" smtClean="0"/>
              <a:t>file_name</a:t>
            </a:r>
            <a:r>
              <a:rPr lang="zh-CN" altLang="en-US" sz="2600" dirty="0" smtClean="0"/>
              <a:t>为文件名，</a:t>
            </a:r>
            <a:r>
              <a:rPr lang="en-US" altLang="zh-CN" sz="2600" dirty="0" smtClean="0"/>
              <a:t>cloud</a:t>
            </a:r>
            <a:r>
              <a:rPr lang="zh-CN" altLang="en-US" sz="2600" dirty="0" smtClean="0"/>
              <a:t>存储读入的点云数据。</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loadPCDFile</a:t>
            </a:r>
            <a:r>
              <a:rPr lang="en-US" altLang="zh-CN" sz="2400" dirty="0" smtClean="0"/>
              <a:t>(const std::string&amp; </a:t>
            </a:r>
            <a:r>
              <a:rPr lang="en-US" altLang="zh-CN" sz="2400" dirty="0" err="1" smtClean="0"/>
              <a:t>file_name</a:t>
            </a:r>
            <a:r>
              <a:rPr lang="en-US" altLang="zh-CN" sz="2400" dirty="0" smtClean="0"/>
              <a: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zh-CN" altLang="en-US" sz="2600" dirty="0" smtClean="0"/>
              <a:t>打开任何类型的</a:t>
            </a:r>
            <a:r>
              <a:rPr lang="en-US" altLang="zh-CN" sz="2600" dirty="0" smtClean="0"/>
              <a:t>PCD</a:t>
            </a:r>
            <a:r>
              <a:rPr lang="zh-CN" altLang="en-US" sz="2600" dirty="0" smtClean="0"/>
              <a:t>点云文件，</a:t>
            </a:r>
            <a:r>
              <a:rPr lang="en-US" altLang="zh-CN" sz="2600" dirty="0" err="1" smtClean="0"/>
              <a:t>file_name</a:t>
            </a:r>
            <a:r>
              <a:rPr lang="zh-CN" altLang="en-US" sz="2600" dirty="0" smtClean="0"/>
              <a:t>为文件名，</a:t>
            </a:r>
            <a:r>
              <a:rPr lang="en-US" altLang="zh-CN" sz="2600" dirty="0" smtClean="0"/>
              <a:t>cloud</a:t>
            </a:r>
            <a:r>
              <a:rPr lang="zh-CN" altLang="en-US" sz="2600" dirty="0" smtClean="0"/>
              <a:t>存储读入的点云数据。</a:t>
            </a:r>
            <a:endParaRPr lang="en-US" altLang="zh-CN" sz="2600" dirty="0" smtClean="0"/>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savePCDFile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sensor_msgs</a:t>
            </a:r>
            <a:r>
              <a:rPr lang="en-US" altLang="zh-CN" sz="2400" dirty="0" smtClean="0"/>
              <a:t>::PointCloud2&amp; cloud, </a:t>
            </a:r>
            <a:r>
              <a:rPr lang="en-US" altLang="zh-CN" sz="2400" dirty="0" err="1" smtClean="0"/>
              <a:t>constEigen</a:t>
            </a:r>
            <a:r>
              <a:rPr lang="en-US" altLang="zh-CN" sz="2400" dirty="0" smtClean="0"/>
              <a:t>::Vector4f&amp; origin=Eigen::Vector4f::Zero(), const Eigen::</a:t>
            </a:r>
            <a:r>
              <a:rPr lang="en-US" altLang="zh-CN" sz="2400" dirty="0" err="1" smtClean="0"/>
              <a:t>Quaternionf</a:t>
            </a:r>
            <a:r>
              <a:rPr lang="en-US" altLang="zh-CN" sz="2400" dirty="0" smtClean="0"/>
              <a:t>&amp; orientation=Eigen::</a:t>
            </a:r>
            <a:r>
              <a:rPr lang="en-US" altLang="zh-CN" sz="2400" dirty="0" err="1" smtClean="0"/>
              <a:t>Quaternionf</a:t>
            </a:r>
            <a:r>
              <a:rPr lang="en-US" altLang="zh-CN" sz="2400" dirty="0" smtClean="0"/>
              <a:t>::Identity(), const </a:t>
            </a:r>
            <a:r>
              <a:rPr lang="en-US" altLang="zh-CN" sz="2400" dirty="0" err="1" smtClean="0"/>
              <a:t>bool</a:t>
            </a:r>
            <a:r>
              <a:rPr lang="en-US" altLang="zh-CN" sz="2400" dirty="0" smtClean="0"/>
              <a:t> </a:t>
            </a:r>
            <a:r>
              <a:rPr lang="en-US" altLang="zh-CN" sz="2400" dirty="0" err="1" smtClean="0"/>
              <a:t>binary_mode</a:t>
            </a:r>
            <a:r>
              <a:rPr lang="en-US" altLang="zh-CN" sz="2400" dirty="0" smtClean="0"/>
              <a:t>=false)</a:t>
            </a:r>
          </a:p>
          <a:p>
            <a:pPr>
              <a:buNone/>
            </a:pPr>
            <a:r>
              <a:rPr lang="zh-CN" altLang="en-US" sz="2600" dirty="0" smtClean="0"/>
              <a:t>保存点云到</a:t>
            </a:r>
            <a:r>
              <a:rPr lang="en-US" altLang="zh-CN" sz="2600" dirty="0" smtClean="0"/>
              <a:t>PCD</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r>
              <a:rPr lang="en-US" altLang="zh-CN" sz="2600" dirty="0" smtClean="0"/>
              <a:t>origin</a:t>
            </a:r>
            <a:r>
              <a:rPr lang="zh-CN" altLang="en-US" sz="2600" dirty="0" smtClean="0"/>
              <a:t>为获取点云的原点，</a:t>
            </a:r>
            <a:r>
              <a:rPr lang="en-US" altLang="zh-CN" sz="2600" dirty="0" smtClean="0"/>
              <a:t>orientation</a:t>
            </a:r>
            <a:r>
              <a:rPr lang="zh-CN" altLang="en-US" sz="2600" dirty="0" smtClean="0"/>
              <a:t>为获取点云的方向，</a:t>
            </a:r>
            <a:r>
              <a:rPr lang="en-US" altLang="zh-CN" sz="2600" dirty="0" err="1" smtClean="0"/>
              <a:t>binary_mode</a:t>
            </a:r>
            <a:r>
              <a:rPr lang="zh-CN" altLang="en-US" sz="2600" dirty="0" smtClean="0"/>
              <a:t>设置是否保存为二进</a:t>
            </a:r>
            <a:endParaRPr lang="en-US" altLang="zh-CN" sz="26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制格式，默认为</a:t>
            </a:r>
            <a:r>
              <a:rPr lang="en-US" altLang="zh-CN" sz="2600" dirty="0" smtClean="0"/>
              <a:t>false</a:t>
            </a:r>
            <a:r>
              <a:rPr lang="zh-CN" altLang="en-US" sz="2600" dirty="0" smtClean="0"/>
              <a:t>。</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savePCDFile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 </a:t>
            </a:r>
            <a:r>
              <a:rPr lang="en-US" altLang="zh-CN" sz="2400" dirty="0" err="1" smtClean="0"/>
              <a:t>bool</a:t>
            </a:r>
            <a:r>
              <a:rPr lang="en-US" altLang="zh-CN" sz="2400" dirty="0" smtClean="0"/>
              <a:t> </a:t>
            </a:r>
            <a:r>
              <a:rPr lang="en-US" altLang="zh-CN" sz="2400" dirty="0" err="1" smtClean="0"/>
              <a:t>binary_mode</a:t>
            </a:r>
            <a:r>
              <a:rPr lang="en-US" altLang="zh-CN" sz="2400" dirty="0" smtClean="0"/>
              <a:t>=false)</a:t>
            </a:r>
          </a:p>
          <a:p>
            <a:pPr>
              <a:buNone/>
            </a:pPr>
            <a:r>
              <a:rPr lang="zh-CN" altLang="en-US" sz="2600" dirty="0" smtClean="0"/>
              <a:t>保存点云到</a:t>
            </a:r>
            <a:r>
              <a:rPr lang="en-US" altLang="zh-CN" sz="2600" dirty="0" smtClean="0"/>
              <a:t>PCD</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r>
              <a:rPr lang="en-US" altLang="zh-CN" sz="2600" dirty="0" err="1" smtClean="0"/>
              <a:t>binary_mode</a:t>
            </a:r>
            <a:r>
              <a:rPr lang="zh-CN" altLang="en-US" sz="2600" dirty="0" smtClean="0"/>
              <a:t>设置是否保存为二进制格式，默认为</a:t>
            </a:r>
            <a:r>
              <a:rPr lang="en-US" altLang="zh-CN" sz="2600" dirty="0" smtClean="0"/>
              <a:t>false</a:t>
            </a:r>
            <a:r>
              <a:rPr lang="zh-CN" altLang="en-US" sz="2600" dirty="0" smtClean="0"/>
              <a:t>。</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savePCDFileASCII</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zh-CN" altLang="en-US" sz="2600" dirty="0" smtClean="0"/>
              <a:t>以</a:t>
            </a:r>
            <a:r>
              <a:rPr lang="en-US" altLang="zh-CN" sz="2600" dirty="0" smtClean="0"/>
              <a:t>ASCII</a:t>
            </a:r>
            <a:r>
              <a:rPr lang="zh-CN" altLang="en-US" sz="2600" dirty="0" smtClean="0"/>
              <a:t>方式保存点云到</a:t>
            </a:r>
            <a:r>
              <a:rPr lang="en-US" altLang="zh-CN" sz="2600" dirty="0" smtClean="0"/>
              <a:t>PCD</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savePCDFileBinary</a:t>
            </a:r>
            <a:r>
              <a:rPr lang="en-US" altLang="zh-CN" sz="2400" dirty="0" smtClean="0"/>
              <a:t>(const std::string&amp; </a:t>
            </a:r>
            <a:r>
              <a:rPr lang="en-US" altLang="zh-CN" sz="2400" dirty="0" err="1" smtClean="0"/>
              <a:t>file_name</a:t>
            </a:r>
            <a:r>
              <a:rPr lang="en-US" altLang="zh-CN" sz="2400" dirty="0" smtClean="0"/>
              <a:t>, const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err="1" smtClean="0"/>
              <a:t>p</a:t>
            </a:r>
            <a:r>
              <a:rPr lang="en-US" altLang="zh-CN" sz="2400" dirty="0" err="1" smtClean="0"/>
              <a:t>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zh-CN" altLang="en-US" sz="2600" dirty="0" smtClean="0"/>
              <a:t>以二进制方式保存点云到</a:t>
            </a:r>
            <a:r>
              <a:rPr lang="en-US" altLang="zh-CN" sz="2600" dirty="0" smtClean="0"/>
              <a:t>PCD</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endParaRPr lang="en-US" altLang="zh-CN" sz="2600" dirty="0" smtClean="0"/>
          </a:p>
          <a:p>
            <a:pPr>
              <a:buNone/>
            </a:pPr>
            <a:r>
              <a:rPr lang="en-US" altLang="zh-CN" sz="2400" dirty="0" smtClean="0"/>
              <a:t>v</a:t>
            </a:r>
            <a:r>
              <a:rPr lang="en-US" altLang="zh-CN" sz="2400" dirty="0" smtClean="0"/>
              <a:t>oid </a:t>
            </a:r>
            <a:r>
              <a:rPr lang="en-US" altLang="zh-CN" sz="2400" dirty="0" err="1" smtClean="0"/>
              <a:t>pcl</a:t>
            </a:r>
            <a:r>
              <a:rPr lang="en-US" altLang="zh-CN" sz="2400" dirty="0" smtClean="0"/>
              <a:t>::</a:t>
            </a:r>
            <a:r>
              <a:rPr lang="en-US" altLang="zh-CN" sz="2400" dirty="0" err="1" smtClean="0"/>
              <a:t>throwPCLIOException</a:t>
            </a:r>
            <a:r>
              <a:rPr lang="en-US" altLang="zh-CN" sz="2400" dirty="0" smtClean="0"/>
              <a:t>(const char </a:t>
            </a:r>
            <a:r>
              <a:rPr lang="en-US" altLang="zh-CN" sz="2400" dirty="0" err="1" smtClean="0"/>
              <a:t>function_name</a:t>
            </a:r>
            <a:r>
              <a:rPr lang="en-US" altLang="zh-CN" sz="2400" dirty="0" smtClean="0"/>
              <a:t>, const char </a:t>
            </a:r>
            <a:r>
              <a:rPr lang="en-US" altLang="zh-CN" sz="2400" dirty="0" err="1" smtClean="0"/>
              <a:t>file_name</a:t>
            </a:r>
            <a:r>
              <a:rPr lang="en-US" altLang="zh-CN" sz="2400" dirty="0" smtClean="0"/>
              <a:t>, unsigned </a:t>
            </a:r>
            <a:r>
              <a:rPr lang="en-US" altLang="zh-CN" sz="2400" dirty="0" err="1" smtClean="0"/>
              <a:t>line_number</a:t>
            </a:r>
            <a:r>
              <a:rPr lang="en-US" altLang="zh-CN" sz="2400" dirty="0" smtClean="0"/>
              <a:t>, const char format, …)</a:t>
            </a:r>
          </a:p>
          <a:p>
            <a:pPr>
              <a:buNone/>
            </a:pPr>
            <a:r>
              <a:rPr lang="zh-CN" altLang="en-US" sz="2600" dirty="0" smtClean="0"/>
              <a:t>异常处理函数，</a:t>
            </a:r>
            <a:r>
              <a:rPr lang="en-US" altLang="zh-CN" sz="2600" dirty="0" err="1" smtClean="0"/>
              <a:t>function_name</a:t>
            </a:r>
            <a:r>
              <a:rPr lang="zh-CN" altLang="en-US" sz="2600" dirty="0" smtClean="0"/>
              <a:t>发生异常的函数名，</a:t>
            </a:r>
            <a:r>
              <a:rPr lang="en-US" altLang="zh-CN" sz="2600" dirty="0" err="1" smtClean="0"/>
              <a:t>file_name</a:t>
            </a:r>
            <a:r>
              <a:rPr lang="zh-CN" altLang="en-US" sz="2600" dirty="0" smtClean="0"/>
              <a:t>发生异常的文件名，发生异常的行号</a:t>
            </a:r>
            <a:r>
              <a:rPr lang="en-US" altLang="zh-CN" sz="2600" dirty="0" err="1" smtClean="0"/>
              <a:t>line_number</a:t>
            </a:r>
            <a:r>
              <a:rPr lang="zh-CN" altLang="en-US" sz="2600" dirty="0" smtClean="0"/>
              <a:t>，发生异常的抛出消息</a:t>
            </a:r>
            <a:r>
              <a:rPr lang="en-US" altLang="zh-CN" sz="2600" dirty="0" smtClean="0"/>
              <a:t>format</a:t>
            </a:r>
            <a:r>
              <a:rPr lang="zh-CN" altLang="en-US" sz="2600" dirty="0" smtClean="0"/>
              <a:t>。</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loadPLYFile</a:t>
            </a:r>
            <a:r>
              <a:rPr lang="en-US" altLang="zh-CN" sz="2400" dirty="0" smtClean="0"/>
              <a:t>(const std::string&amp; </a:t>
            </a:r>
            <a:r>
              <a:rPr lang="en-US" altLang="zh-CN" sz="2400" dirty="0" err="1" smtClean="0"/>
              <a:t>file_name</a:t>
            </a:r>
            <a:r>
              <a:rPr lang="en-US" altLang="zh-CN" sz="2400" dirty="0" smtClean="0"/>
              <a: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zh-CN" altLang="en-US" sz="2600" dirty="0" smtClean="0"/>
              <a:t>打开</a:t>
            </a:r>
            <a:r>
              <a:rPr lang="en-US" altLang="zh-CN" sz="2600" dirty="0" smtClean="0"/>
              <a:t>ply</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保存打开的点云数据。</a:t>
            </a:r>
            <a:endParaRPr lang="en-US" altLang="zh-CN" sz="2600" dirty="0" smtClean="0"/>
          </a:p>
          <a:p>
            <a:pPr>
              <a:buNone/>
            </a:pPr>
            <a:r>
              <a:rPr lang="en-US" altLang="zh-CN" sz="2400" dirty="0" smtClean="0"/>
              <a:t>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 I/O</a:t>
            </a:r>
            <a:r>
              <a:rPr lang="zh-CN" altLang="en-US" dirty="0" smtClean="0"/>
              <a:t>涉及的设备及相关概念简介</a:t>
            </a:r>
            <a:endParaRPr lang="en-US" altLang="zh-CN" dirty="0" smtClean="0"/>
          </a:p>
        </p:txBody>
      </p:sp>
      <p:sp>
        <p:nvSpPr>
          <p:cNvPr id="3" name="内容占位符 2"/>
          <p:cNvSpPr>
            <a:spLocks noGrp="1"/>
          </p:cNvSpPr>
          <p:nvPr>
            <p:ph idx="1"/>
          </p:nvPr>
        </p:nvSpPr>
        <p:spPr/>
        <p:txBody>
          <a:bodyPr>
            <a:normAutofit/>
          </a:bodyPr>
          <a:lstStyle/>
          <a:p>
            <a:pPr>
              <a:buNone/>
            </a:pP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savePLYFile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 </a:t>
            </a:r>
            <a:r>
              <a:rPr lang="en-US" altLang="zh-CN" sz="2400" dirty="0" err="1" smtClean="0"/>
              <a:t>bool</a:t>
            </a:r>
            <a:r>
              <a:rPr lang="en-US" altLang="zh-CN" sz="2400" dirty="0" smtClean="0"/>
              <a:t> </a:t>
            </a:r>
            <a:r>
              <a:rPr lang="en-US" altLang="zh-CN" sz="2400" dirty="0" err="1" smtClean="0"/>
              <a:t>binary_mode</a:t>
            </a:r>
            <a:r>
              <a:rPr lang="en-US" altLang="zh-CN" sz="2400" dirty="0" smtClean="0"/>
              <a:t>=false)</a:t>
            </a:r>
          </a:p>
          <a:p>
            <a:pPr>
              <a:buNone/>
            </a:pPr>
            <a:r>
              <a:rPr lang="zh-CN" altLang="en-US" sz="2600" dirty="0" smtClean="0"/>
              <a:t>保存点云到</a:t>
            </a:r>
            <a:r>
              <a:rPr lang="en-US" altLang="zh-CN" sz="2600" dirty="0" smtClean="0"/>
              <a:t>PLY</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r>
              <a:rPr lang="en-US" altLang="zh-CN" sz="2600" dirty="0" err="1" smtClean="0"/>
              <a:t>binary_mode</a:t>
            </a:r>
            <a:r>
              <a:rPr lang="zh-CN" altLang="en-US" sz="2600" dirty="0" smtClean="0"/>
              <a:t>设置是否保存为二进制格式，默认为</a:t>
            </a:r>
            <a:r>
              <a:rPr lang="en-US" altLang="zh-CN" sz="2600" dirty="0" smtClean="0"/>
              <a:t>false</a:t>
            </a:r>
            <a:r>
              <a:rPr lang="zh-CN" altLang="en-US" sz="2600" dirty="0" smtClean="0"/>
              <a:t>。</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savePLYFileASCII</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a:t>
            </a:r>
            <a:r>
              <a:rPr lang="en-US" altLang="zh-CN" sz="2400" dirty="0" err="1" smtClean="0"/>
              <a:t>PointT</a:t>
            </a:r>
            <a:r>
              <a:rPr lang="en-US" altLang="zh-CN" sz="2400" dirty="0" smtClean="0"/>
              <a:t>&gt;</a:t>
            </a:r>
          </a:p>
          <a:p>
            <a:pPr>
              <a:buNone/>
            </a:pPr>
            <a:r>
              <a:rPr lang="en-US" altLang="zh-CN" sz="2400" dirty="0" err="1" smtClean="0"/>
              <a:t>i</a:t>
            </a:r>
            <a:r>
              <a:rPr lang="en-US" altLang="zh-CN" sz="2400" dirty="0" err="1" smtClean="0"/>
              <a:t>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savePLYFileBinary</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a:t>
            </a:r>
            <a:r>
              <a:rPr lang="en-US" altLang="zh-CN" sz="2400" dirty="0" err="1" smtClean="0"/>
              <a:t>PointT</a:t>
            </a:r>
            <a:r>
              <a:rPr lang="en-US" altLang="zh-CN" sz="2400" dirty="0" smtClean="0"/>
              <a:t>&gt;&amp; cloud)</a:t>
            </a:r>
          </a:p>
          <a:p>
            <a:pPr>
              <a:buNone/>
            </a:pPr>
            <a:r>
              <a:rPr lang="zh-CN" altLang="en-US" sz="2600" dirty="0" smtClean="0"/>
              <a:t>以上两个函数分别以为</a:t>
            </a:r>
            <a:r>
              <a:rPr lang="en-US" altLang="zh-CN" sz="2600" dirty="0" smtClean="0"/>
              <a:t>ASCII</a:t>
            </a:r>
            <a:r>
              <a:rPr lang="zh-CN" altLang="en-US" sz="2600" dirty="0" smtClean="0"/>
              <a:t>和二进制方式保存点云到</a:t>
            </a:r>
            <a:r>
              <a:rPr lang="en-US" altLang="zh-CN" sz="2600" dirty="0" smtClean="0"/>
              <a:t>ply</a:t>
            </a:r>
            <a:r>
              <a:rPr lang="zh-CN" altLang="en-US" sz="2600" dirty="0" smtClean="0"/>
              <a:t>文件，</a:t>
            </a:r>
            <a:r>
              <a:rPr lang="en-US" altLang="zh-CN" sz="2600" dirty="0" err="1" smtClean="0"/>
              <a:t>file_name</a:t>
            </a:r>
            <a:r>
              <a:rPr lang="zh-CN" altLang="en-US" sz="2600" dirty="0" smtClean="0"/>
              <a:t>文件名，</a:t>
            </a:r>
            <a:r>
              <a:rPr lang="en-US" altLang="zh-CN" sz="2600" dirty="0" smtClean="0"/>
              <a:t>cloud</a:t>
            </a:r>
            <a:r>
              <a:rPr lang="zh-CN" altLang="en-US" sz="2600" dirty="0" smtClean="0"/>
              <a:t>需要保存的点云数据。</a:t>
            </a:r>
            <a:endParaRPr lang="en-US" altLang="zh-CN" sz="2600" dirty="0" smtClean="0"/>
          </a:p>
          <a:p>
            <a:pPr>
              <a:buNone/>
            </a:pPr>
            <a:r>
              <a:rPr lang="en-US" altLang="zh-CN" sz="2600" dirty="0" smtClean="0"/>
              <a:t>PCL_EXPORTS </a:t>
            </a:r>
            <a:r>
              <a:rPr lang="en-US" altLang="zh-CN" sz="2600" dirty="0" err="1" smtClean="0"/>
              <a:t>int</a:t>
            </a:r>
            <a:r>
              <a:rPr lang="en-US" altLang="zh-CN" sz="2600" dirty="0" smtClean="0"/>
              <a:t> </a:t>
            </a:r>
            <a:r>
              <a:rPr lang="en-US" altLang="zh-CN" sz="2600" dirty="0" err="1" smtClean="0"/>
              <a:t>pcl</a:t>
            </a:r>
            <a:r>
              <a:rPr lang="en-US" altLang="zh-CN" sz="2600" dirty="0" smtClean="0"/>
              <a:t>::</a:t>
            </a:r>
            <a:r>
              <a:rPr lang="en-US" altLang="zh-CN" sz="2600" dirty="0" err="1" smtClean="0"/>
              <a:t>io</a:t>
            </a:r>
            <a:r>
              <a:rPr lang="en-US" altLang="zh-CN" sz="2600" dirty="0" smtClean="0"/>
              <a:t>::</a:t>
            </a:r>
            <a:r>
              <a:rPr lang="en-US" altLang="zh-CN" sz="2600" dirty="0" err="1" smtClean="0"/>
              <a:t>savePLYFile</a:t>
            </a:r>
            <a:r>
              <a:rPr lang="en-US" altLang="zh-CN" sz="2600" dirty="0" smtClean="0"/>
              <a:t>(const std::string&amp;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PolygonMesh</a:t>
            </a:r>
            <a:r>
              <a:rPr lang="en-US" altLang="zh-CN" sz="2400" dirty="0" smtClean="0"/>
              <a:t>&amp; mesh, unsigned precision=5)</a:t>
            </a:r>
          </a:p>
          <a:p>
            <a:pPr>
              <a:buNone/>
            </a:pPr>
            <a:r>
              <a:rPr lang="zh-CN" altLang="en-US" sz="2600" dirty="0" smtClean="0"/>
              <a:t>保存</a:t>
            </a:r>
            <a:r>
              <a:rPr lang="en-US" altLang="zh-CN" sz="2600" dirty="0" err="1" smtClean="0"/>
              <a:t>PolygonMesh</a:t>
            </a:r>
            <a:r>
              <a:rPr lang="zh-CN" altLang="en-US" sz="2600" dirty="0" smtClean="0"/>
              <a:t>对象到</a:t>
            </a:r>
            <a:r>
              <a:rPr lang="en-US" altLang="zh-CN" sz="2600" dirty="0" smtClean="0"/>
              <a:t>PLY</a:t>
            </a:r>
            <a:r>
              <a:rPr lang="zh-CN" altLang="en-US" sz="2600" dirty="0" smtClean="0"/>
              <a:t>文件，</a:t>
            </a:r>
            <a:r>
              <a:rPr lang="en-US" altLang="zh-CN" sz="2600" dirty="0" err="1" smtClean="0"/>
              <a:t>file_name</a:t>
            </a:r>
            <a:r>
              <a:rPr lang="zh-CN" altLang="en-US" sz="2600" dirty="0" smtClean="0"/>
              <a:t>为</a:t>
            </a:r>
            <a:r>
              <a:rPr lang="en-US" altLang="zh-CN" sz="2600" dirty="0" smtClean="0"/>
              <a:t>PLY</a:t>
            </a:r>
            <a:r>
              <a:rPr lang="zh-CN" altLang="en-US" sz="2600" dirty="0" smtClean="0"/>
              <a:t>文件名，</a:t>
            </a:r>
            <a:r>
              <a:rPr lang="en-US" altLang="zh-CN" sz="2600" dirty="0" smtClean="0"/>
              <a:t>mesh</a:t>
            </a:r>
            <a:r>
              <a:rPr lang="zh-CN" altLang="en-US" sz="2600" dirty="0" smtClean="0"/>
              <a:t>为需要保存的对象数据，</a:t>
            </a:r>
            <a:r>
              <a:rPr lang="en-US" altLang="zh-CN" sz="2600" dirty="0" smtClean="0"/>
              <a:t>precision</a:t>
            </a:r>
            <a:r>
              <a:rPr lang="zh-CN" altLang="en-US" sz="2600" dirty="0" smtClean="0"/>
              <a:t>为保存精度（默认为</a:t>
            </a:r>
            <a:r>
              <a:rPr lang="en-US" altLang="zh-CN" sz="2600" dirty="0" smtClean="0"/>
              <a:t>5</a:t>
            </a:r>
            <a:r>
              <a:rPr lang="zh-CN" altLang="en-US" sz="2600" dirty="0" smtClean="0"/>
              <a:t>）。</a:t>
            </a:r>
            <a:endParaRPr lang="en-US" altLang="zh-CN" sz="2600" dirty="0" smtClean="0"/>
          </a:p>
          <a:p>
            <a:pPr>
              <a:buNone/>
            </a:pPr>
            <a:r>
              <a:rPr lang="en-US" altLang="zh-CN" sz="2400" dirty="0" smtClean="0"/>
              <a:t>CL_EXPORTS void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saveRgbPNGFile</a:t>
            </a:r>
            <a:r>
              <a:rPr lang="en-US" altLang="zh-CN" sz="2400" dirty="0" smtClean="0"/>
              <a:t>(const std::string &amp;</a:t>
            </a:r>
            <a:r>
              <a:rPr lang="en-US" altLang="zh-CN" sz="2400" dirty="0" err="1" smtClean="0"/>
              <a:t>file_name</a:t>
            </a:r>
            <a:r>
              <a:rPr lang="en-US" altLang="zh-CN" sz="2400" dirty="0" smtClean="0"/>
              <a:t>, const unsigned char </a:t>
            </a:r>
            <a:r>
              <a:rPr lang="en-US" altLang="zh-CN" sz="2400" dirty="0" err="1" smtClean="0"/>
              <a:t>rgb_image</a:t>
            </a:r>
            <a:r>
              <a:rPr lang="en-US" altLang="zh-CN" sz="2400" dirty="0" smtClean="0"/>
              <a:t>, </a:t>
            </a:r>
            <a:r>
              <a:rPr lang="en-US" altLang="zh-CN" sz="2400" dirty="0" err="1" smtClean="0"/>
              <a:t>int</a:t>
            </a:r>
            <a:r>
              <a:rPr lang="en-US" altLang="zh-CN" sz="2400" dirty="0" smtClean="0"/>
              <a:t> width, </a:t>
            </a:r>
            <a:r>
              <a:rPr lang="en-US" altLang="zh-CN" sz="2400" dirty="0" err="1" smtClean="0"/>
              <a:t>int</a:t>
            </a:r>
            <a:r>
              <a:rPr lang="en-US" altLang="zh-CN" sz="2400" dirty="0" smtClean="0"/>
              <a:t> height)</a:t>
            </a:r>
          </a:p>
          <a:p>
            <a:pPr>
              <a:buNone/>
            </a:pPr>
            <a:r>
              <a:rPr lang="zh-CN" altLang="en-US" sz="2600" dirty="0" smtClean="0"/>
              <a:t>保存</a:t>
            </a:r>
            <a:r>
              <a:rPr lang="en-US" altLang="zh-CN" sz="2600" dirty="0" smtClean="0"/>
              <a:t>RGB</a:t>
            </a:r>
            <a:r>
              <a:rPr lang="zh-CN" altLang="en-US" sz="2600" dirty="0" smtClean="0"/>
              <a:t>数据为</a:t>
            </a:r>
            <a:r>
              <a:rPr lang="en-US" altLang="zh-CN" sz="2600" dirty="0" smtClean="0"/>
              <a:t>PNG</a:t>
            </a:r>
            <a:r>
              <a:rPr lang="zh-CN" altLang="en-US" sz="2600" dirty="0" smtClean="0"/>
              <a:t>文件，</a:t>
            </a:r>
            <a:r>
              <a:rPr lang="en-US" altLang="zh-CN" sz="2600" dirty="0" err="1" smtClean="0"/>
              <a:t>file_name</a:t>
            </a:r>
            <a:r>
              <a:rPr lang="zh-CN" altLang="en-US" sz="2600" dirty="0" smtClean="0"/>
              <a:t>为</a:t>
            </a:r>
            <a:r>
              <a:rPr lang="en-US" altLang="zh-CN" sz="2600" dirty="0" smtClean="0"/>
              <a:t>PNG</a:t>
            </a:r>
            <a:r>
              <a:rPr lang="zh-CN" altLang="en-US" sz="2600" dirty="0" smtClean="0"/>
              <a:t>文件名，</a:t>
            </a:r>
            <a:r>
              <a:rPr lang="en-US" altLang="zh-CN" sz="2600" dirty="0" err="1" smtClean="0"/>
              <a:t>rgb_image</a:t>
            </a:r>
            <a:r>
              <a:rPr lang="zh-CN" altLang="en-US" sz="2600" dirty="0" smtClean="0"/>
              <a:t>为</a:t>
            </a:r>
            <a:r>
              <a:rPr lang="en-US" altLang="zh-CN" sz="2600" dirty="0" smtClean="0"/>
              <a:t>RGB</a:t>
            </a:r>
            <a:r>
              <a:rPr lang="zh-CN" altLang="en-US" sz="2600" dirty="0" smtClean="0"/>
              <a:t>数据，</a:t>
            </a:r>
            <a:r>
              <a:rPr lang="en-US" altLang="zh-CN" sz="2600" dirty="0" smtClean="0"/>
              <a:t>width</a:t>
            </a:r>
            <a:r>
              <a:rPr lang="zh-CN" altLang="en-US" sz="2600" dirty="0" smtClean="0"/>
              <a:t>、</a:t>
            </a:r>
            <a:r>
              <a:rPr lang="en-US" altLang="zh-CN" sz="2600" dirty="0" smtClean="0"/>
              <a:t>height</a:t>
            </a:r>
            <a:r>
              <a:rPr lang="zh-CN" altLang="en-US" sz="2600" dirty="0" smtClean="0"/>
              <a:t>为图像数据的宽度和高度。</a:t>
            </a:r>
            <a:endParaRPr lang="en-US" altLang="zh-CN" sz="2600" dirty="0" smtClean="0"/>
          </a:p>
          <a:p>
            <a:pPr>
              <a:buNone/>
            </a:pPr>
            <a:r>
              <a:rPr lang="en-US" altLang="zh-CN" sz="2400" dirty="0" smtClean="0"/>
              <a:t>PCL_EXPORTS void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saveMonoPNGFile</a:t>
            </a:r>
            <a:r>
              <a:rPr lang="en-US" altLang="zh-CN" sz="2400" dirty="0" smtClean="0"/>
              <a:t>(const std::string&amp; </a:t>
            </a:r>
            <a:r>
              <a:rPr lang="en-US" altLang="zh-CN" sz="2400" dirty="0" err="1" smtClean="0"/>
              <a:t>file_name</a:t>
            </a:r>
            <a:r>
              <a:rPr lang="en-US" altLang="zh-CN" sz="2400" dirty="0" smtClean="0"/>
              <a:t>, const unsigned char </a:t>
            </a:r>
            <a:r>
              <a:rPr lang="en-US" altLang="zh-CN" sz="2400" dirty="0" err="1" smtClean="0"/>
              <a:t>mono_image</a:t>
            </a:r>
            <a:r>
              <a:rPr lang="en-US" altLang="zh-CN" sz="2400" dirty="0" smtClean="0"/>
              <a:t>, </a:t>
            </a:r>
            <a:r>
              <a:rPr lang="en-US" altLang="zh-CN" sz="2400" dirty="0" err="1" smtClean="0"/>
              <a:t>int</a:t>
            </a:r>
            <a:r>
              <a:rPr lang="en-US" altLang="zh-CN" sz="2400" dirty="0" smtClean="0"/>
              <a:t> width, </a:t>
            </a:r>
            <a:r>
              <a:rPr lang="en-US" altLang="zh-CN" sz="2400" dirty="0" err="1" smtClean="0"/>
              <a:t>int</a:t>
            </a:r>
            <a:r>
              <a:rPr lang="en-US" altLang="zh-CN" sz="2400" dirty="0" smtClean="0"/>
              <a:t> height)</a:t>
            </a:r>
          </a:p>
          <a:p>
            <a:pPr>
              <a:buNone/>
            </a:pPr>
            <a:r>
              <a:rPr lang="zh-CN" altLang="en-US" sz="2600" dirty="0" smtClean="0"/>
              <a:t>功能同上，只是保存的数据为灰度图像格式。</a:t>
            </a:r>
            <a:endParaRPr lang="en-US" altLang="zh-CN" sz="2600" dirty="0" smtClean="0"/>
          </a:p>
          <a:p>
            <a:pPr>
              <a:buNone/>
            </a:pPr>
            <a:r>
              <a:rPr lang="en-US" altLang="zh-CN" sz="2400" dirty="0" smtClean="0"/>
              <a:t>PCL_EXPORTS void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saveShortPNGFile</a:t>
            </a:r>
            <a:r>
              <a:rPr lang="en-US" altLang="zh-CN" sz="2400" dirty="0" smtClean="0"/>
              <a:t>(const std::string&amp; </a:t>
            </a:r>
            <a:r>
              <a:rPr lang="en-US" altLang="zh-CN" sz="2400" dirty="0" err="1" smtClean="0"/>
              <a:t>file_name</a:t>
            </a:r>
            <a:r>
              <a:rPr lang="en-US" altLang="zh-CN" sz="2400" dirty="0" smtClean="0"/>
              <a:t>, const unsigned short </a:t>
            </a:r>
            <a:r>
              <a:rPr lang="en-US" altLang="zh-CN" sz="2400" dirty="0" err="1" smtClean="0"/>
              <a:t>short_image</a:t>
            </a:r>
            <a:r>
              <a:rPr lang="en-US" altLang="zh-CN" sz="2400" dirty="0" smtClean="0"/>
              <a:t>, </a:t>
            </a:r>
            <a:r>
              <a:rPr lang="en-US" altLang="zh-CN" sz="2400" dirty="0" err="1" smtClean="0"/>
              <a:t>int</a:t>
            </a:r>
            <a:r>
              <a:rPr lang="en-US" altLang="zh-CN" sz="2400" dirty="0" smtClean="0"/>
              <a:t> width, </a:t>
            </a:r>
            <a:r>
              <a:rPr lang="en-US" altLang="zh-CN" sz="2400" dirty="0" err="1" smtClean="0"/>
              <a:t>int</a:t>
            </a:r>
            <a:r>
              <a:rPr lang="en-US" altLang="zh-CN" sz="2400" dirty="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smtClean="0"/>
              <a:t>height)</a:t>
            </a:r>
          </a:p>
          <a:p>
            <a:pPr>
              <a:buNone/>
            </a:pPr>
            <a:r>
              <a:rPr lang="zh-CN" altLang="en-US" sz="2600" dirty="0" smtClean="0"/>
              <a:t>功能</a:t>
            </a:r>
            <a:r>
              <a:rPr lang="zh-CN" altLang="en-US" sz="2600" dirty="0" smtClean="0"/>
              <a:t>同上，只是保存的数据为</a:t>
            </a:r>
            <a:r>
              <a:rPr lang="en-US" altLang="zh-CN" sz="2600" dirty="0" smtClean="0"/>
              <a:t>16</a:t>
            </a:r>
            <a:r>
              <a:rPr lang="zh-CN" altLang="en-US" sz="2600" dirty="0" smtClean="0"/>
              <a:t>位灰度图像格式。</a:t>
            </a:r>
            <a:endParaRPr lang="en-US" altLang="zh-CN" sz="2600" dirty="0" smtClean="0"/>
          </a:p>
          <a:p>
            <a:pPr>
              <a:buNone/>
            </a:pPr>
            <a:r>
              <a:rPr lang="en-US" altLang="zh-CN" sz="2400" dirty="0" smtClean="0"/>
              <a:t>t</a:t>
            </a:r>
            <a:r>
              <a:rPr lang="en-US" altLang="zh-CN" sz="2400" dirty="0" smtClean="0"/>
              <a:t>emplate&lt;</a:t>
            </a:r>
            <a:r>
              <a:rPr lang="en-US" altLang="zh-CN" sz="2400" dirty="0" err="1" smtClean="0"/>
              <a:t>typename</a:t>
            </a:r>
            <a:r>
              <a:rPr lang="en-US" altLang="zh-CN" sz="2400" dirty="0" smtClean="0"/>
              <a:t> T&gt;</a:t>
            </a:r>
          </a:p>
          <a:p>
            <a:pPr>
              <a:buNone/>
            </a:pPr>
            <a:r>
              <a:rPr lang="en-US" altLang="zh-CN" sz="2400" dirty="0" smtClean="0"/>
              <a:t>v</a:t>
            </a:r>
            <a:r>
              <a:rPr lang="en-US" altLang="zh-CN" sz="2400" dirty="0" smtClean="0"/>
              <a:t>oid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savePNGFile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PointCloud</a:t>
            </a:r>
            <a:r>
              <a:rPr lang="en-US" altLang="zh-CN" sz="2400" dirty="0" smtClean="0"/>
              <a:t>&lt;T&gt;&amp; cloud)</a:t>
            </a:r>
          </a:p>
          <a:p>
            <a:pPr>
              <a:buNone/>
            </a:pPr>
            <a:r>
              <a:rPr lang="zh-CN" altLang="en-US" sz="2600" dirty="0" smtClean="0"/>
              <a:t>保存点云中</a:t>
            </a:r>
            <a:r>
              <a:rPr lang="en-US" altLang="zh-CN" sz="2600" dirty="0" smtClean="0"/>
              <a:t>RGB</a:t>
            </a:r>
            <a:r>
              <a:rPr lang="zh-CN" altLang="en-US" sz="2600" dirty="0" smtClean="0"/>
              <a:t>域为</a:t>
            </a:r>
            <a:r>
              <a:rPr lang="en-US" altLang="zh-CN" sz="2600" dirty="0" err="1" smtClean="0"/>
              <a:t>png</a:t>
            </a:r>
            <a:r>
              <a:rPr lang="zh-CN" altLang="en-US" sz="2600" dirty="0" smtClean="0"/>
              <a:t>文件，</a:t>
            </a:r>
            <a:r>
              <a:rPr lang="en-US" altLang="zh-CN" sz="2600" dirty="0" smtClean="0"/>
              <a:t>cloud</a:t>
            </a:r>
            <a:r>
              <a:rPr lang="zh-CN" altLang="en-US" sz="2600" dirty="0" smtClean="0"/>
              <a:t>为包含</a:t>
            </a:r>
            <a:r>
              <a:rPr lang="en-US" altLang="zh-CN" sz="2600" dirty="0" smtClean="0"/>
              <a:t>RGB</a:t>
            </a:r>
            <a:r>
              <a:rPr lang="zh-CN" altLang="en-US" sz="2600" dirty="0" smtClean="0"/>
              <a:t>域的点云对象，</a:t>
            </a:r>
            <a:r>
              <a:rPr lang="en-US" altLang="zh-CN" sz="2600" dirty="0" err="1" smtClean="0"/>
              <a:t>file_name</a:t>
            </a:r>
            <a:r>
              <a:rPr lang="zh-CN" altLang="en-US" sz="2600" dirty="0" smtClean="0"/>
              <a:t>为</a:t>
            </a:r>
            <a:r>
              <a:rPr lang="en-US" altLang="zh-CN" sz="2600" dirty="0" err="1" smtClean="0"/>
              <a:t>png</a:t>
            </a:r>
            <a:r>
              <a:rPr lang="zh-CN" altLang="en-US" sz="2600" dirty="0" smtClean="0"/>
              <a:t>文件名。</a:t>
            </a:r>
            <a:endParaRPr lang="en-US" altLang="zh-CN" sz="2600" dirty="0" smtClean="0"/>
          </a:p>
          <a:p>
            <a:pPr>
              <a:buNone/>
            </a:pPr>
            <a:r>
              <a:rPr lang="en-US" altLang="zh-CN" sz="2400" dirty="0" smtClean="0"/>
              <a:t>PCL_EXPORTS </a:t>
            </a:r>
            <a:r>
              <a:rPr lang="en-US" altLang="zh-CN" sz="2400" dirty="0" err="1" smtClean="0"/>
              <a:t>int</a:t>
            </a:r>
            <a:r>
              <a:rPr lang="en-US" altLang="zh-CN" sz="2400" dirty="0" smtClean="0"/>
              <a:t> </a:t>
            </a:r>
            <a:r>
              <a:rPr lang="en-US" altLang="zh-CN" sz="2400" dirty="0" err="1" smtClean="0"/>
              <a:t>pcl</a:t>
            </a:r>
            <a:r>
              <a:rPr lang="en-US" altLang="zh-CN" sz="2400" dirty="0" smtClean="0"/>
              <a:t>::</a:t>
            </a:r>
            <a:r>
              <a:rPr lang="en-US" altLang="zh-CN" sz="2400" dirty="0" err="1" smtClean="0"/>
              <a:t>io</a:t>
            </a:r>
            <a:r>
              <a:rPr lang="en-US" altLang="zh-CN" sz="2400" dirty="0" smtClean="0"/>
              <a:t>::</a:t>
            </a:r>
            <a:r>
              <a:rPr lang="en-US" altLang="zh-CN" sz="2400" dirty="0" err="1" smtClean="0"/>
              <a:t>saveVTKFile</a:t>
            </a:r>
            <a:r>
              <a:rPr lang="en-US" altLang="zh-CN" sz="2400" dirty="0" smtClean="0"/>
              <a:t>(const std::string&amp; </a:t>
            </a:r>
            <a:r>
              <a:rPr lang="en-US" altLang="zh-CN" sz="2400" dirty="0" err="1" smtClean="0"/>
              <a:t>file_name</a:t>
            </a:r>
            <a:r>
              <a:rPr lang="en-US" altLang="zh-CN" sz="2400" dirty="0" smtClean="0"/>
              <a:t>, const </a:t>
            </a:r>
            <a:r>
              <a:rPr lang="en-US" altLang="zh-CN" sz="2400" dirty="0" err="1" smtClean="0"/>
              <a:t>pcl</a:t>
            </a:r>
            <a:r>
              <a:rPr lang="en-US" altLang="zh-CN" sz="2400" dirty="0" smtClean="0"/>
              <a:t>::</a:t>
            </a:r>
            <a:r>
              <a:rPr lang="en-US" altLang="zh-CN" sz="2400" dirty="0" err="1" smtClean="0"/>
              <a:t>PolygonMesh</a:t>
            </a:r>
            <a:r>
              <a:rPr lang="en-US" altLang="zh-CN" sz="2400" dirty="0" smtClean="0"/>
              <a:t>&amp; triangles, unsigned precision=5)</a:t>
            </a:r>
          </a:p>
          <a:p>
            <a:pPr>
              <a:buNone/>
            </a:pPr>
            <a:r>
              <a:rPr lang="zh-CN" altLang="en-US" sz="2600" dirty="0" smtClean="0"/>
              <a:t>保存</a:t>
            </a:r>
            <a:r>
              <a:rPr lang="en-US" altLang="zh-CN" sz="2600" dirty="0" err="1" smtClean="0"/>
              <a:t>PolygonMesh</a:t>
            </a:r>
            <a:r>
              <a:rPr lang="zh-CN" altLang="en-US" sz="2600" dirty="0" smtClean="0"/>
              <a:t>对象数据为</a:t>
            </a:r>
            <a:r>
              <a:rPr lang="en-US" altLang="zh-CN" sz="2600" dirty="0" smtClean="0"/>
              <a:t>VTK</a:t>
            </a:r>
            <a:r>
              <a:rPr lang="zh-CN" altLang="en-US" sz="2600" dirty="0" smtClean="0"/>
              <a:t>文件，</a:t>
            </a:r>
            <a:r>
              <a:rPr lang="en-US" altLang="zh-CN" sz="2600" dirty="0" err="1" smtClean="0"/>
              <a:t>file_name</a:t>
            </a:r>
            <a:r>
              <a:rPr lang="zh-CN" altLang="en-US" sz="2600" dirty="0" smtClean="0"/>
              <a:t>为</a:t>
            </a:r>
            <a:r>
              <a:rPr lang="en-US" altLang="zh-CN" sz="2600" dirty="0" smtClean="0"/>
              <a:t>VTK</a:t>
            </a:r>
            <a:r>
              <a:rPr lang="zh-CN" altLang="en-US" sz="2600" dirty="0" smtClean="0"/>
              <a:t>文件名，</a:t>
            </a:r>
            <a:r>
              <a:rPr lang="en-US" altLang="zh-CN" sz="2600" dirty="0" smtClean="0"/>
              <a:t>triangles</a:t>
            </a:r>
            <a:r>
              <a:rPr lang="zh-CN" altLang="en-US" sz="2600" dirty="0" smtClean="0"/>
              <a:t>为需要保存的数据，</a:t>
            </a:r>
            <a:r>
              <a:rPr lang="en-US" altLang="zh-CN" sz="2600" dirty="0" smtClean="0"/>
              <a:t>precision</a:t>
            </a:r>
            <a:r>
              <a:rPr lang="zh-CN" altLang="en-US" sz="2600" dirty="0" smtClean="0"/>
              <a:t>为保存精度（默认为</a:t>
            </a:r>
            <a:r>
              <a:rPr lang="en-US" altLang="zh-CN" sz="2600" dirty="0" smtClean="0"/>
              <a:t>5</a:t>
            </a:r>
            <a:r>
              <a:rPr lang="zh-CN" altLang="en-US" sz="2600" dirty="0" smtClean="0"/>
              <a:t>）。</a:t>
            </a:r>
            <a:endParaRPr lang="en-US" altLang="zh-CN" sz="26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 </a:t>
            </a:r>
            <a:r>
              <a:rPr lang="zh-CN" altLang="en-US" dirty="0" smtClean="0"/>
              <a:t>应用实例解析</a:t>
            </a:r>
            <a:endParaRPr lang="en-US" altLang="zh-CN" dirty="0" smtClean="0"/>
          </a:p>
        </p:txBody>
      </p:sp>
      <p:sp>
        <p:nvSpPr>
          <p:cNvPr id="3" name="内容占位符 2"/>
          <p:cNvSpPr>
            <a:spLocks noGrp="1"/>
          </p:cNvSpPr>
          <p:nvPr>
            <p:ph idx="1"/>
          </p:nvPr>
        </p:nvSpPr>
        <p:spPr/>
        <p:txBody>
          <a:bodyPr>
            <a:normAutofit/>
          </a:bodyPr>
          <a:lstStyle/>
          <a:p>
            <a:pPr>
              <a:buNone/>
            </a:pP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en-US" altLang="zh-CN" sz="2800" b="1" dirty="0" smtClean="0"/>
              <a:t>4.3.1 PCD(</a:t>
            </a:r>
            <a:r>
              <a:rPr lang="zh-CN" altLang="en-US" sz="2800" b="1" dirty="0" smtClean="0"/>
              <a:t>点云数据</a:t>
            </a:r>
            <a:r>
              <a:rPr lang="en-US" altLang="zh-CN" sz="2800" b="1" dirty="0" smtClean="0"/>
              <a:t>)</a:t>
            </a:r>
            <a:r>
              <a:rPr lang="zh-CN" altLang="en-US" sz="2800" b="1" dirty="0" smtClean="0"/>
              <a:t>文件格式</a:t>
            </a:r>
            <a:endParaRPr lang="en-US" altLang="zh-CN" sz="2800" b="1" dirty="0" smtClean="0"/>
          </a:p>
          <a:p>
            <a:pPr>
              <a:buNone/>
            </a:pPr>
            <a:endParaRPr lang="en-US" altLang="zh-CN" sz="2600" dirty="0" smtClean="0"/>
          </a:p>
          <a:p>
            <a:pPr>
              <a:buNone/>
            </a:pPr>
            <a:r>
              <a:rPr lang="zh-CN" altLang="en-US" sz="2600" dirty="0" smtClean="0"/>
              <a:t>本小节描述</a:t>
            </a:r>
            <a:r>
              <a:rPr lang="en-US" altLang="zh-CN" sz="2600" dirty="0" smtClean="0"/>
              <a:t>PCD(</a:t>
            </a:r>
            <a:r>
              <a:rPr lang="zh-CN" altLang="en-US" sz="2600" dirty="0" smtClean="0"/>
              <a:t>点云数据</a:t>
            </a:r>
            <a:r>
              <a:rPr lang="en-US" altLang="zh-CN" sz="2600" dirty="0" smtClean="0"/>
              <a:t>)</a:t>
            </a:r>
            <a:r>
              <a:rPr lang="zh-CN" altLang="en-US" sz="2600" dirty="0" smtClean="0"/>
              <a:t>文件格式，及其他在点云库（</a:t>
            </a:r>
            <a:r>
              <a:rPr lang="en-US" altLang="zh-CN" sz="2600" dirty="0" smtClean="0"/>
              <a:t>PCL</a:t>
            </a:r>
            <a:r>
              <a:rPr lang="zh-CN" altLang="en-US" sz="2600" dirty="0" smtClean="0"/>
              <a:t>）中应用的方法。</a:t>
            </a:r>
            <a:endParaRPr lang="en-US" altLang="zh-CN" sz="2600" dirty="0" smtClean="0"/>
          </a:p>
          <a:p>
            <a:pPr>
              <a:buNone/>
            </a:pPr>
            <a:r>
              <a:rPr lang="en-US" altLang="zh-CN" sz="2600" b="1" dirty="0" smtClean="0"/>
              <a:t>1. </a:t>
            </a:r>
            <a:r>
              <a:rPr lang="zh-CN" altLang="en-US" sz="2600" b="1" dirty="0" smtClean="0"/>
              <a:t>为什么用一种新的文件格式？</a:t>
            </a:r>
            <a:endParaRPr lang="en-US" altLang="zh-CN" sz="2600" b="1" dirty="0" smtClean="0"/>
          </a:p>
          <a:p>
            <a:pPr>
              <a:buNone/>
            </a:pPr>
            <a:r>
              <a:rPr lang="en-US" altLang="zh-CN" sz="2600" dirty="0" smtClean="0"/>
              <a:t>PCD</a:t>
            </a:r>
            <a:r>
              <a:rPr lang="zh-CN" altLang="en-US" sz="2600" dirty="0" smtClean="0"/>
              <a:t>文件格式并非白费力气地做重复工作，现有的文件结构因本身组成的原因不支持由</a:t>
            </a:r>
            <a:r>
              <a:rPr lang="en-US" altLang="zh-CN" sz="2600" dirty="0" smtClean="0"/>
              <a:t>PCL</a:t>
            </a:r>
            <a:r>
              <a:rPr lang="zh-CN" altLang="en-US" sz="2600" dirty="0" smtClean="0"/>
              <a:t>库引进</a:t>
            </a:r>
            <a:r>
              <a:rPr lang="en-US" altLang="zh-CN" sz="2600" dirty="0" smtClean="0"/>
              <a:t>n</a:t>
            </a:r>
            <a:r>
              <a:rPr lang="zh-CN" altLang="en-US" sz="2600" dirty="0" smtClean="0"/>
              <a:t>维点类型机制处理过程中的某些扩展，而</a:t>
            </a:r>
            <a:r>
              <a:rPr lang="en-US" altLang="zh-CN" sz="2600" dirty="0" smtClean="0"/>
              <a:t>PCD</a:t>
            </a:r>
            <a:r>
              <a:rPr lang="zh-CN" altLang="en-US" sz="2600" dirty="0" smtClean="0"/>
              <a:t>文件格式能够很好地补足这一点。</a:t>
            </a:r>
            <a:r>
              <a:rPr lang="en-US" altLang="zh-CN" sz="2600" dirty="0" smtClean="0"/>
              <a:t>PCD</a:t>
            </a:r>
            <a:r>
              <a:rPr lang="zh-CN" altLang="en-US" sz="2600" dirty="0" smtClean="0"/>
              <a:t>不是第一个支持</a:t>
            </a:r>
            <a:r>
              <a:rPr lang="en-US" altLang="zh-CN" sz="2600" dirty="0" smtClean="0"/>
              <a:t>3D</a:t>
            </a:r>
            <a:r>
              <a:rPr lang="zh-CN" altLang="en-US" sz="2600" dirty="0" smtClean="0"/>
              <a:t>点云数据的文件类型，尤其是计算机图形学和计算几何学领域，已经创建了很多格式来描述任意多边形和激光扫描仪获取的点云。包括下面几种格式：</a:t>
            </a:r>
            <a:endParaRPr lang="en-US" altLang="zh-CN" sz="2600" dirty="0" smtClean="0"/>
          </a:p>
          <a:p>
            <a:pPr>
              <a:buNone/>
            </a:pPr>
            <a:r>
              <a:rPr lang="zh-CN" altLang="en-US" sz="2400" dirty="0" smtClean="0"/>
              <a:t>（</a:t>
            </a:r>
            <a:r>
              <a:rPr lang="en-US" altLang="zh-CN" sz="2400" dirty="0" smtClean="0"/>
              <a:t>1</a:t>
            </a:r>
            <a:r>
              <a:rPr lang="zh-CN" altLang="en-US" sz="2400" dirty="0" smtClean="0"/>
              <a:t>）</a:t>
            </a:r>
            <a:r>
              <a:rPr lang="en-US" altLang="zh-CN" sz="2400" dirty="0" smtClean="0"/>
              <a:t>PLY</a:t>
            </a:r>
            <a:r>
              <a:rPr lang="zh-CN" altLang="en-US" sz="2400" dirty="0" smtClean="0"/>
              <a:t>是一种多边形文件格式，由</a:t>
            </a:r>
            <a:r>
              <a:rPr lang="en-US" altLang="zh-CN" sz="2400" dirty="0" smtClean="0"/>
              <a:t>Stanford</a:t>
            </a:r>
            <a:r>
              <a:rPr lang="zh-CN" altLang="en-US" sz="2400" dirty="0" smtClean="0"/>
              <a:t>大学的</a:t>
            </a:r>
            <a:r>
              <a:rPr lang="en-US" altLang="zh-CN" sz="2400" dirty="0" smtClean="0"/>
              <a:t>Turk</a:t>
            </a:r>
            <a:r>
              <a:rPr lang="zh-CN" altLang="en-US" sz="2400" dirty="0" smtClean="0"/>
              <a:t>等人设计开发。</a:t>
            </a:r>
            <a:endParaRPr lang="en-US" altLang="zh-CN" sz="2400" dirty="0" smtClean="0"/>
          </a:p>
          <a:p>
            <a:pPr>
              <a:buNone/>
            </a:pPr>
            <a:r>
              <a:rPr lang="zh-CN" altLang="en-US" sz="2400" dirty="0" smtClean="0"/>
              <a:t>（</a:t>
            </a:r>
            <a:r>
              <a:rPr lang="en-US" altLang="zh-CN" sz="2400" dirty="0" smtClean="0"/>
              <a:t>2</a:t>
            </a:r>
            <a:r>
              <a:rPr lang="zh-CN" altLang="en-US" sz="2400" dirty="0" smtClean="0"/>
              <a:t>）</a:t>
            </a:r>
            <a:r>
              <a:rPr lang="en-US" altLang="zh-CN" sz="2400" dirty="0" smtClean="0"/>
              <a:t>STL</a:t>
            </a:r>
            <a:r>
              <a:rPr lang="zh-CN" altLang="en-US" sz="2400" dirty="0" smtClean="0"/>
              <a:t>是</a:t>
            </a:r>
            <a:r>
              <a:rPr lang="en-US" altLang="zh-CN" sz="2400" dirty="0" smtClean="0"/>
              <a:t>3D Systems</a:t>
            </a:r>
            <a:r>
              <a:rPr lang="zh-CN" altLang="en-US" sz="2400" dirty="0" smtClean="0"/>
              <a:t>公司创建的模型文件格式，主要应用于</a:t>
            </a:r>
            <a:r>
              <a:rPr lang="en-US" altLang="zh-CN" sz="2400" dirty="0" smtClean="0"/>
              <a:t>CAD</a:t>
            </a:r>
            <a:r>
              <a:rPr lang="zh-CN" altLang="en-US" sz="2400" dirty="0" smtClean="0"/>
              <a:t>、</a:t>
            </a:r>
            <a:r>
              <a:rPr lang="en-US" altLang="zh-CN" sz="2400" dirty="0" smtClean="0"/>
              <a:t>CAM</a:t>
            </a:r>
            <a:r>
              <a:rPr lang="zh-CN" altLang="en-US" sz="2400" dirty="0" smtClean="0"/>
              <a:t>领域；</a:t>
            </a:r>
            <a:endParaRPr lang="en-US" altLang="zh-CN" sz="24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400" dirty="0" smtClean="0"/>
              <a:t>（</a:t>
            </a:r>
            <a:r>
              <a:rPr lang="en-US" altLang="zh-CN" sz="2400" dirty="0" smtClean="0"/>
              <a:t>3</a:t>
            </a:r>
            <a:r>
              <a:rPr lang="zh-CN" altLang="en-US" sz="2400" dirty="0" smtClean="0"/>
              <a:t>）</a:t>
            </a:r>
            <a:r>
              <a:rPr lang="en-US" altLang="zh-CN" sz="2400" dirty="0" smtClean="0"/>
              <a:t>OBJ</a:t>
            </a:r>
            <a:r>
              <a:rPr lang="zh-CN" altLang="en-US" sz="2400" dirty="0" smtClean="0"/>
              <a:t>是从几何学上定义的文件格式，首先由</a:t>
            </a:r>
            <a:r>
              <a:rPr lang="en-US" altLang="zh-CN" sz="2400" dirty="0" err="1" smtClean="0"/>
              <a:t>Wavefront</a:t>
            </a:r>
            <a:r>
              <a:rPr lang="en-US" altLang="zh-CN" sz="2400" dirty="0" smtClean="0"/>
              <a:t> Technologies</a:t>
            </a:r>
            <a:r>
              <a:rPr lang="zh-CN" altLang="en-US" sz="2400" dirty="0" smtClean="0"/>
              <a:t>开发；</a:t>
            </a:r>
            <a:endParaRPr lang="en-US" altLang="zh-CN" sz="2400" dirty="0" smtClean="0"/>
          </a:p>
          <a:p>
            <a:pPr>
              <a:buNone/>
            </a:pPr>
            <a:r>
              <a:rPr lang="zh-CN" altLang="en-US" sz="2400" dirty="0" smtClean="0"/>
              <a:t>（</a:t>
            </a:r>
            <a:r>
              <a:rPr lang="en-US" altLang="zh-CN" sz="2400" dirty="0" smtClean="0"/>
              <a:t>4</a:t>
            </a:r>
            <a:r>
              <a:rPr lang="zh-CN" altLang="en-US" sz="2400" dirty="0" smtClean="0"/>
              <a:t>）</a:t>
            </a:r>
            <a:r>
              <a:rPr lang="en-US" altLang="zh-CN" sz="2400" dirty="0" smtClean="0"/>
              <a:t>X3D</a:t>
            </a:r>
            <a:r>
              <a:rPr lang="zh-CN" altLang="en-US" sz="2400" dirty="0" smtClean="0"/>
              <a:t>是符合</a:t>
            </a:r>
            <a:r>
              <a:rPr lang="en-US" altLang="zh-CN" sz="2400" dirty="0" smtClean="0"/>
              <a:t>ISO</a:t>
            </a:r>
            <a:r>
              <a:rPr lang="zh-CN" altLang="en-US" sz="2400" dirty="0" smtClean="0"/>
              <a:t>标准的基于</a:t>
            </a:r>
            <a:r>
              <a:rPr lang="en-US" altLang="zh-CN" sz="2400" dirty="0" smtClean="0"/>
              <a:t>XML</a:t>
            </a:r>
            <a:r>
              <a:rPr lang="zh-CN" altLang="en-US" sz="2400" dirty="0" smtClean="0"/>
              <a:t>的文件格式，表示</a:t>
            </a:r>
            <a:r>
              <a:rPr lang="en-US" altLang="zh-CN" sz="2400" dirty="0" smtClean="0"/>
              <a:t>3D</a:t>
            </a:r>
            <a:r>
              <a:rPr lang="zh-CN" altLang="en-US" sz="2400" dirty="0" smtClean="0"/>
              <a:t>计算机图形数据；</a:t>
            </a:r>
            <a:endParaRPr lang="en-US" altLang="zh-CN" sz="2400" dirty="0" smtClean="0"/>
          </a:p>
          <a:p>
            <a:pPr>
              <a:buNone/>
            </a:pPr>
            <a:r>
              <a:rPr lang="zh-CN" altLang="en-US" sz="2400" dirty="0" smtClean="0"/>
              <a:t>（</a:t>
            </a:r>
            <a:r>
              <a:rPr lang="en-US" altLang="zh-CN" sz="2400" dirty="0" smtClean="0"/>
              <a:t>5</a:t>
            </a:r>
            <a:r>
              <a:rPr lang="zh-CN" altLang="en-US" sz="2400" dirty="0" smtClean="0"/>
              <a:t>）其他许多种格式。</a:t>
            </a:r>
            <a:endParaRPr lang="en-US" altLang="zh-CN" sz="2400" dirty="0" smtClean="0"/>
          </a:p>
          <a:p>
            <a:pPr>
              <a:buNone/>
            </a:pPr>
            <a:r>
              <a:rPr lang="zh-CN" altLang="en-US" sz="2600" dirty="0" smtClean="0"/>
              <a:t>以上所有的文件格式都有缺点，在下一节会讲到。这是很自然的，因为它们是在不同时间为了不同的使用目的所创建的，那时今天的新的传感器技术和算法都还没有发明出来。</a:t>
            </a:r>
            <a:endParaRPr lang="en-US" altLang="zh-CN" sz="2600" dirty="0" smtClean="0"/>
          </a:p>
          <a:p>
            <a:pPr>
              <a:buNone/>
            </a:pPr>
            <a:r>
              <a:rPr lang="en-US" altLang="zh-CN" sz="2600" b="1" dirty="0" smtClean="0"/>
              <a:t>2. PCD</a:t>
            </a:r>
            <a:r>
              <a:rPr lang="zh-CN" altLang="en-US" sz="2600" b="1" dirty="0" smtClean="0"/>
              <a:t>版本</a:t>
            </a:r>
            <a:endParaRPr lang="en-US" altLang="zh-CN" sz="2600" b="1" dirty="0" smtClean="0"/>
          </a:p>
          <a:p>
            <a:pPr>
              <a:buNone/>
            </a:pPr>
            <a:r>
              <a:rPr lang="zh-CN" altLang="en-US" sz="2600" dirty="0" smtClean="0"/>
              <a:t>在点云库（</a:t>
            </a:r>
            <a:r>
              <a:rPr lang="en-US" altLang="zh-CN" sz="2600" dirty="0" smtClean="0"/>
              <a:t>PCL</a:t>
            </a:r>
            <a:r>
              <a:rPr lang="zh-CN" altLang="en-US" sz="2600" dirty="0" smtClean="0"/>
              <a:t>）</a:t>
            </a:r>
            <a:r>
              <a:rPr lang="en-US" altLang="zh-CN" sz="2600" dirty="0" smtClean="0"/>
              <a:t>1.0</a:t>
            </a:r>
            <a:r>
              <a:rPr lang="zh-CN" altLang="en-US" sz="2600" dirty="0" smtClean="0"/>
              <a:t>版本发布之前，</a:t>
            </a:r>
            <a:r>
              <a:rPr lang="en-US" altLang="zh-CN" sz="2600" dirty="0" smtClean="0"/>
              <a:t>PCD</a:t>
            </a:r>
            <a:r>
              <a:rPr lang="zh-CN" altLang="en-US" sz="2600" dirty="0" smtClean="0"/>
              <a:t>文件格式有不同的修订号。这些修订号用</a:t>
            </a:r>
            <a:r>
              <a:rPr lang="en-US" altLang="zh-CN" sz="2600" dirty="0" err="1" smtClean="0"/>
              <a:t>PCV_Vx</a:t>
            </a:r>
            <a:r>
              <a:rPr lang="zh-CN" altLang="en-US" sz="2600" dirty="0" smtClean="0"/>
              <a:t>来编号（例如，</a:t>
            </a:r>
            <a:r>
              <a:rPr lang="en-US" altLang="zh-CN" sz="2600" dirty="0" smtClean="0"/>
              <a:t>PCD_V5</a:t>
            </a:r>
            <a:r>
              <a:rPr lang="zh-CN" altLang="en-US" sz="2600" dirty="0" smtClean="0"/>
              <a:t>、</a:t>
            </a:r>
            <a:r>
              <a:rPr lang="en-US" altLang="zh-CN" sz="2600" dirty="0" smtClean="0"/>
              <a:t>PCD_V6</a:t>
            </a:r>
            <a:r>
              <a:rPr lang="zh-CN" altLang="en-US" sz="2600" dirty="0" smtClean="0"/>
              <a:t>、</a:t>
            </a:r>
            <a:r>
              <a:rPr lang="en-US" altLang="zh-CN" sz="2600" dirty="0" smtClean="0"/>
              <a:t>PCD_V7</a:t>
            </a:r>
            <a:r>
              <a:rPr lang="zh-CN" altLang="en-US" sz="2600" dirty="0" smtClean="0"/>
              <a:t>等等），代表</a:t>
            </a:r>
            <a:r>
              <a:rPr lang="en-US" altLang="zh-CN" sz="2600" dirty="0" smtClean="0"/>
              <a:t>PCD</a:t>
            </a:r>
            <a:r>
              <a:rPr lang="zh-CN" altLang="en-US" sz="2600" dirty="0" smtClean="0"/>
              <a:t>文件的</a:t>
            </a:r>
            <a:r>
              <a:rPr lang="en-US" altLang="zh-CN" sz="2600" dirty="0" smtClean="0"/>
              <a:t>0.x</a:t>
            </a:r>
            <a:r>
              <a:rPr lang="zh-CN" altLang="en-US" sz="2600" dirty="0" smtClean="0"/>
              <a:t>版本号。然而</a:t>
            </a:r>
            <a:r>
              <a:rPr lang="en-US" altLang="zh-CN" sz="2600" dirty="0" smtClean="0"/>
              <a:t>PCL</a:t>
            </a:r>
            <a:r>
              <a:rPr lang="zh-CN" altLang="en-US" sz="2600" dirty="0" smtClean="0"/>
              <a:t>中</a:t>
            </a:r>
            <a:r>
              <a:rPr lang="en-US" altLang="zh-CN" sz="2600" dirty="0" smtClean="0"/>
              <a:t>PCD</a:t>
            </a:r>
            <a:r>
              <a:rPr lang="zh-CN" altLang="en-US" sz="2600" dirty="0" smtClean="0"/>
              <a:t>文件格式的正式发布是</a:t>
            </a:r>
            <a:r>
              <a:rPr lang="en-US" altLang="zh-CN" sz="2600" dirty="0" smtClean="0"/>
              <a:t>0.7</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版本（</a:t>
            </a:r>
            <a:r>
              <a:rPr lang="en-US" altLang="zh-CN" sz="2600" dirty="0" smtClean="0"/>
              <a:t>PCD_V7</a:t>
            </a:r>
            <a:r>
              <a:rPr lang="zh-CN" altLang="en-US" sz="2600" dirty="0" smtClean="0"/>
              <a:t>）。</a:t>
            </a:r>
            <a:endParaRPr lang="en-US" altLang="zh-CN" sz="2600" dirty="0" smtClean="0"/>
          </a:p>
          <a:p>
            <a:pPr>
              <a:buNone/>
            </a:pPr>
            <a:r>
              <a:rPr lang="en-US" altLang="zh-CN" sz="2600" b="1" dirty="0" smtClean="0"/>
              <a:t>3. </a:t>
            </a:r>
            <a:r>
              <a:rPr lang="zh-CN" altLang="en-US" sz="2600" b="1" dirty="0" smtClean="0"/>
              <a:t>文件头格式</a:t>
            </a:r>
            <a:endParaRPr lang="en-US" altLang="zh-CN" sz="2600" b="1" dirty="0" smtClean="0"/>
          </a:p>
          <a:p>
            <a:pPr>
              <a:buNone/>
            </a:pPr>
            <a:r>
              <a:rPr lang="zh-CN" altLang="en-US" sz="2600" dirty="0" smtClean="0"/>
              <a:t>每一个</a:t>
            </a:r>
            <a:r>
              <a:rPr lang="en-US" altLang="zh-CN" sz="2600" dirty="0" smtClean="0"/>
              <a:t>PCD</a:t>
            </a:r>
            <a:r>
              <a:rPr lang="zh-CN" altLang="en-US" sz="2600" dirty="0" smtClean="0"/>
              <a:t>文件包含一个文件头，它确定和声明文件中存储的点云数据的某种特性。</a:t>
            </a:r>
            <a:r>
              <a:rPr lang="en-US" altLang="zh-CN" sz="2600" dirty="0" smtClean="0"/>
              <a:t>PCD</a:t>
            </a:r>
            <a:r>
              <a:rPr lang="zh-CN" altLang="en-US" sz="2600" dirty="0" smtClean="0"/>
              <a:t>文件头必须用</a:t>
            </a:r>
            <a:r>
              <a:rPr lang="en-US" altLang="zh-CN" sz="2600" dirty="0" smtClean="0"/>
              <a:t>ASCII</a:t>
            </a:r>
            <a:r>
              <a:rPr lang="zh-CN" altLang="en-US" sz="2600" dirty="0" smtClean="0"/>
              <a:t>码来编码。</a:t>
            </a:r>
            <a:r>
              <a:rPr lang="en-US" altLang="zh-CN" sz="2600" dirty="0" smtClean="0"/>
              <a:t>PCD</a:t>
            </a:r>
            <a:r>
              <a:rPr lang="zh-CN" altLang="en-US" sz="2600" dirty="0" smtClean="0"/>
              <a:t>文件中指定的每一个文件头字段以及</a:t>
            </a:r>
            <a:r>
              <a:rPr lang="en-US" altLang="zh-CN" sz="2600" dirty="0" err="1" smtClean="0"/>
              <a:t>ascii</a:t>
            </a:r>
            <a:r>
              <a:rPr lang="zh-CN" altLang="en-US" sz="2600" dirty="0" smtClean="0"/>
              <a:t>点数据都用一个新行（</a:t>
            </a:r>
            <a:r>
              <a:rPr lang="en-US" altLang="zh-CN" sz="2600" dirty="0" smtClean="0"/>
              <a:t>\n</a:t>
            </a:r>
            <a:r>
              <a:rPr lang="zh-CN" altLang="en-US" sz="2600" dirty="0" smtClean="0"/>
              <a:t>）分开了，从</a:t>
            </a:r>
            <a:r>
              <a:rPr lang="en-US" altLang="zh-CN" sz="2600" dirty="0" smtClean="0"/>
              <a:t>0.7</a:t>
            </a:r>
            <a:r>
              <a:rPr lang="zh-CN" altLang="en-US" sz="2600" dirty="0" smtClean="0"/>
              <a:t>版本开始，</a:t>
            </a:r>
            <a:r>
              <a:rPr lang="en-US" altLang="zh-CN" sz="2600" dirty="0" smtClean="0"/>
              <a:t>PCD</a:t>
            </a:r>
            <a:r>
              <a:rPr lang="zh-CN" altLang="en-US" sz="2600" dirty="0" smtClean="0"/>
              <a:t>文件头包含下面的字段：</a:t>
            </a:r>
            <a:endParaRPr lang="en-US" altLang="zh-CN" sz="2600" dirty="0" smtClean="0"/>
          </a:p>
          <a:p>
            <a:pPr>
              <a:buNone/>
            </a:pPr>
            <a:r>
              <a:rPr lang="zh-CN" altLang="en-US" sz="2600" dirty="0" smtClean="0"/>
              <a:t>（</a:t>
            </a:r>
            <a:r>
              <a:rPr lang="en-US" altLang="zh-CN" sz="2600" dirty="0" smtClean="0"/>
              <a:t>1</a:t>
            </a:r>
            <a:r>
              <a:rPr lang="zh-CN" altLang="en-US" sz="2600" dirty="0" smtClean="0"/>
              <a:t>）</a:t>
            </a:r>
            <a:r>
              <a:rPr lang="en-US" altLang="zh-CN" sz="2600" dirty="0" smtClean="0"/>
              <a:t>VERSION——</a:t>
            </a:r>
            <a:r>
              <a:rPr lang="zh-CN" altLang="en-US" sz="2600" dirty="0" smtClean="0"/>
              <a:t>指定</a:t>
            </a:r>
            <a:r>
              <a:rPr lang="en-US" altLang="zh-CN" sz="2600" dirty="0" smtClean="0"/>
              <a:t>PCD</a:t>
            </a:r>
            <a:r>
              <a:rPr lang="zh-CN" altLang="en-US" sz="2600" dirty="0" smtClean="0"/>
              <a:t>文件版本。</a:t>
            </a:r>
            <a:endParaRPr lang="en-US" altLang="zh-CN" sz="2600" dirty="0" smtClean="0"/>
          </a:p>
          <a:p>
            <a:pPr>
              <a:buNone/>
            </a:pPr>
            <a:r>
              <a:rPr lang="zh-CN" altLang="en-US" sz="2600" dirty="0" smtClean="0"/>
              <a:t>（</a:t>
            </a:r>
            <a:r>
              <a:rPr lang="en-US" altLang="zh-CN" sz="2600" dirty="0" smtClean="0"/>
              <a:t>2</a:t>
            </a:r>
            <a:r>
              <a:rPr lang="zh-CN" altLang="en-US" sz="2600" dirty="0" smtClean="0"/>
              <a:t>）</a:t>
            </a:r>
            <a:r>
              <a:rPr lang="en-US" altLang="zh-CN" sz="2600" dirty="0" smtClean="0"/>
              <a:t>FIELDS——</a:t>
            </a:r>
            <a:r>
              <a:rPr lang="zh-CN" altLang="en-US" sz="2600" dirty="0" smtClean="0"/>
              <a:t>指定一个点可以有的每一个维度和字段的名字。例如：</a:t>
            </a:r>
            <a:endParaRPr lang="en-US" altLang="zh-CN" sz="2600" dirty="0" smtClean="0"/>
          </a:p>
          <a:p>
            <a:pPr>
              <a:buNone/>
            </a:pPr>
            <a:r>
              <a:rPr lang="en-US" altLang="zh-CN" sz="2400" dirty="0" smtClean="0"/>
              <a:t>FIELDS x y z  #XYZ data</a:t>
            </a:r>
          </a:p>
          <a:p>
            <a:pPr>
              <a:buNone/>
            </a:pPr>
            <a:r>
              <a:rPr lang="en-US" altLang="zh-CN" sz="2400" dirty="0" smtClean="0"/>
              <a:t>FIELDS x y z </a:t>
            </a:r>
            <a:r>
              <a:rPr lang="en-US" altLang="zh-CN" sz="2400" dirty="0" err="1" smtClean="0"/>
              <a:t>rgb</a:t>
            </a:r>
            <a:r>
              <a:rPr lang="en-US" altLang="zh-CN" sz="2400" dirty="0" smtClean="0"/>
              <a:t> #</a:t>
            </a:r>
            <a:r>
              <a:rPr lang="en-US" altLang="zh-CN" sz="2400" dirty="0" err="1" smtClean="0"/>
              <a:t>XYZ+colors</a:t>
            </a:r>
            <a:endParaRPr lang="en-US" altLang="zh-CN" sz="2400" dirty="0" smtClean="0"/>
          </a:p>
          <a:p>
            <a:pPr>
              <a:buNone/>
            </a:pPr>
            <a:r>
              <a:rPr lang="en-US" altLang="zh-CN" sz="2400" dirty="0" smtClean="0"/>
              <a:t>FIELDS x y z </a:t>
            </a:r>
            <a:r>
              <a:rPr lang="en-US" altLang="zh-CN" sz="2400" dirty="0" err="1" smtClean="0"/>
              <a:t>normal_x</a:t>
            </a:r>
            <a:r>
              <a:rPr lang="en-US" altLang="zh-CN" sz="2400" dirty="0" smtClean="0"/>
              <a:t> </a:t>
            </a:r>
            <a:r>
              <a:rPr lang="en-US" altLang="zh-CN" sz="2400" dirty="0" err="1" smtClean="0"/>
              <a:t>normal_y</a:t>
            </a:r>
            <a:r>
              <a:rPr lang="en-US" altLang="zh-CN" sz="2400" dirty="0" smtClean="0"/>
              <a:t> </a:t>
            </a:r>
            <a:r>
              <a:rPr lang="en-US" altLang="zh-CN" sz="2400" dirty="0" err="1" smtClean="0"/>
              <a:t>normal_z</a:t>
            </a:r>
            <a:r>
              <a:rPr lang="en-US" altLang="zh-CN" sz="2400" dirty="0" smtClean="0"/>
              <a:t> #</a:t>
            </a:r>
            <a:r>
              <a:rPr lang="en-US" altLang="zh-CN" sz="2400" dirty="0" err="1" smtClean="0"/>
              <a:t>XYZ+surface</a:t>
            </a:r>
            <a:r>
              <a:rPr lang="en-US" altLang="zh-CN" sz="2400" dirty="0" smtClean="0"/>
              <a:t> </a:t>
            </a:r>
            <a:r>
              <a:rPr lang="en-US" altLang="zh-CN" sz="2400" dirty="0" err="1" smtClean="0"/>
              <a:t>normals</a:t>
            </a:r>
            <a:endParaRPr lang="en-US" altLang="zh-CN" sz="2400" dirty="0" smtClean="0"/>
          </a:p>
          <a:p>
            <a:pPr>
              <a:buNone/>
            </a:pPr>
            <a:r>
              <a:rPr lang="en-US" altLang="zh-CN" sz="2400" dirty="0" smtClean="0"/>
              <a:t>FIELDS j1 j2 j3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400" dirty="0" smtClean="0"/>
              <a:t>…</a:t>
            </a:r>
          </a:p>
          <a:p>
            <a:pPr>
              <a:buNone/>
            </a:pPr>
            <a:r>
              <a:rPr lang="zh-CN" altLang="en-US" sz="2600" dirty="0" smtClean="0"/>
              <a:t>（</a:t>
            </a:r>
            <a:r>
              <a:rPr lang="en-US" altLang="zh-CN" sz="2600" dirty="0" smtClean="0"/>
              <a:t>3</a:t>
            </a:r>
            <a:r>
              <a:rPr lang="zh-CN" altLang="en-US" sz="2600" dirty="0" smtClean="0"/>
              <a:t>）</a:t>
            </a:r>
            <a:r>
              <a:rPr lang="en-US" altLang="zh-CN" sz="2600" dirty="0" smtClean="0"/>
              <a:t>SIZE——</a:t>
            </a:r>
            <a:r>
              <a:rPr lang="zh-CN" altLang="en-US" sz="2600" dirty="0" smtClean="0"/>
              <a:t>用字节数指定每一个维度的大小。例如：</a:t>
            </a:r>
            <a:endParaRPr lang="en-US" altLang="zh-CN" sz="2600" dirty="0" smtClean="0"/>
          </a:p>
          <a:p>
            <a:pPr>
              <a:buNone/>
            </a:pPr>
            <a:r>
              <a:rPr lang="en-US" altLang="zh-CN" sz="2600" dirty="0" smtClean="0"/>
              <a:t>u</a:t>
            </a:r>
            <a:r>
              <a:rPr lang="en-US" altLang="zh-CN" sz="2600" dirty="0" smtClean="0"/>
              <a:t>nsigned char/char? has 1 byte</a:t>
            </a:r>
          </a:p>
          <a:p>
            <a:pPr>
              <a:buNone/>
            </a:pPr>
            <a:r>
              <a:rPr lang="en-US" altLang="zh-CN" sz="2600" dirty="0" smtClean="0"/>
              <a:t>u</a:t>
            </a:r>
            <a:r>
              <a:rPr lang="en-US" altLang="zh-CN" sz="2600" dirty="0" smtClean="0"/>
              <a:t>nsigned short/short? has 2 bytes</a:t>
            </a:r>
          </a:p>
          <a:p>
            <a:pPr>
              <a:buNone/>
            </a:pPr>
            <a:r>
              <a:rPr lang="en-US" altLang="zh-CN" sz="2600" dirty="0" smtClean="0"/>
              <a:t>u</a:t>
            </a:r>
            <a:r>
              <a:rPr lang="en-US" altLang="zh-CN" sz="2600" dirty="0" smtClean="0"/>
              <a:t>nsigned </a:t>
            </a:r>
            <a:r>
              <a:rPr lang="en-US" altLang="zh-CN" sz="2600" dirty="0" err="1" smtClean="0"/>
              <a:t>int</a:t>
            </a:r>
            <a:r>
              <a:rPr lang="en-US" altLang="zh-CN" sz="2600" dirty="0" smtClean="0"/>
              <a:t>/</a:t>
            </a:r>
            <a:r>
              <a:rPr lang="en-US" altLang="zh-CN" sz="2600" dirty="0" err="1" smtClean="0"/>
              <a:t>int</a:t>
            </a:r>
            <a:r>
              <a:rPr lang="en-US" altLang="zh-CN" sz="2600" dirty="0" smtClean="0"/>
              <a:t>/float? Has 4 bytes</a:t>
            </a:r>
          </a:p>
          <a:p>
            <a:pPr>
              <a:buNone/>
            </a:pPr>
            <a:r>
              <a:rPr lang="en-US" altLang="zh-CN" sz="2600" dirty="0" err="1" smtClean="0"/>
              <a:t>d</a:t>
            </a:r>
            <a:r>
              <a:rPr lang="en-US" altLang="zh-CN" sz="2600" dirty="0" err="1" smtClean="0"/>
              <a:t>ouble?has</a:t>
            </a:r>
            <a:r>
              <a:rPr lang="en-US" altLang="zh-CN" sz="2600" dirty="0" smtClean="0"/>
              <a:t> 8 bytes</a:t>
            </a:r>
          </a:p>
          <a:p>
            <a:pPr>
              <a:buNone/>
            </a:pPr>
            <a:r>
              <a:rPr lang="zh-CN" altLang="en-US" sz="2600" dirty="0" smtClean="0"/>
              <a:t>（</a:t>
            </a:r>
            <a:r>
              <a:rPr lang="en-US" altLang="zh-CN" sz="2600" dirty="0" smtClean="0"/>
              <a:t>4</a:t>
            </a:r>
            <a:r>
              <a:rPr lang="zh-CN" altLang="en-US" sz="2600" dirty="0" smtClean="0"/>
              <a:t>）</a:t>
            </a:r>
            <a:r>
              <a:rPr lang="en-US" altLang="zh-CN" sz="2600" dirty="0" smtClean="0"/>
              <a:t>TYPE——</a:t>
            </a:r>
            <a:r>
              <a:rPr lang="zh-CN" altLang="en-US" sz="2600" dirty="0" smtClean="0"/>
              <a:t>用一个字符指定每一个维度的类型。现在被接受的类型有：</a:t>
            </a:r>
            <a:endParaRPr lang="en-US" altLang="zh-CN" sz="2600" dirty="0" smtClean="0"/>
          </a:p>
          <a:p>
            <a:pPr>
              <a:buNone/>
            </a:pPr>
            <a:r>
              <a:rPr lang="en-US" altLang="zh-CN" sz="2600" dirty="0" smtClean="0"/>
              <a:t>I——</a:t>
            </a:r>
            <a:r>
              <a:rPr lang="zh-CN" altLang="en-US" sz="2600" dirty="0" smtClean="0"/>
              <a:t>表示有符号类型</a:t>
            </a:r>
            <a:r>
              <a:rPr lang="en-US" altLang="zh-CN" sz="2600" dirty="0" smtClean="0"/>
              <a:t>int8(char)</a:t>
            </a:r>
            <a:r>
              <a:rPr lang="zh-CN" altLang="en-US" sz="2600" dirty="0" smtClean="0"/>
              <a:t>、</a:t>
            </a:r>
            <a:r>
              <a:rPr lang="en-US" altLang="zh-CN" sz="2600" dirty="0" smtClean="0"/>
              <a:t>int16(short)</a:t>
            </a:r>
            <a:r>
              <a:rPr lang="zh-CN" altLang="en-US" sz="2600" dirty="0" smtClean="0"/>
              <a:t>和</a:t>
            </a:r>
            <a:r>
              <a:rPr lang="en-US" altLang="zh-CN" sz="2600" dirty="0" smtClean="0"/>
              <a:t>int32(</a:t>
            </a:r>
            <a:r>
              <a:rPr lang="en-US" altLang="zh-CN" sz="2600" dirty="0" err="1" smtClean="0"/>
              <a:t>int</a:t>
            </a:r>
            <a:r>
              <a:rPr lang="en-US" altLang="zh-CN" sz="2600" dirty="0" smtClean="0"/>
              <a:t>);</a:t>
            </a:r>
          </a:p>
          <a:p>
            <a:pPr>
              <a:buNone/>
            </a:pPr>
            <a:r>
              <a:rPr lang="en-US" altLang="zh-CN" sz="2600" dirty="0" smtClean="0"/>
              <a:t>U——</a:t>
            </a:r>
            <a:r>
              <a:rPr lang="zh-CN" altLang="en-US" sz="2600" dirty="0" smtClean="0"/>
              <a:t>表示无符号类型</a:t>
            </a:r>
            <a:r>
              <a:rPr lang="en-US" altLang="zh-CN" sz="2600" dirty="0" smtClean="0"/>
              <a:t>uint8(unsigned char)</a:t>
            </a:r>
            <a:r>
              <a:rPr lang="zh-CN" altLang="en-US" sz="2600" dirty="0" smtClean="0"/>
              <a:t>、</a:t>
            </a:r>
            <a:r>
              <a:rPr lang="en-US" altLang="zh-CN" sz="2600" dirty="0" smtClean="0"/>
              <a:t>uint16(unsigned short)</a:t>
            </a:r>
            <a:r>
              <a:rPr lang="zh-CN" altLang="en-US" sz="2600" dirty="0" smtClean="0"/>
              <a:t>和</a:t>
            </a:r>
            <a:r>
              <a:rPr lang="en-US" altLang="zh-CN" sz="2600" dirty="0" smtClean="0"/>
              <a:t>uint32(unsigned </a:t>
            </a:r>
            <a:r>
              <a:rPr lang="en-US" altLang="zh-CN" sz="2600" dirty="0" err="1" smtClean="0"/>
              <a:t>int</a:t>
            </a:r>
            <a:r>
              <a:rPr lang="en-US" altLang="zh-CN" sz="2600" dirty="0" smtClean="0"/>
              <a:t>);</a:t>
            </a:r>
          </a:p>
          <a:p>
            <a:pPr>
              <a:buNone/>
            </a:pPr>
            <a:r>
              <a:rPr lang="en-US" altLang="zh-CN" sz="2600" dirty="0" smtClean="0"/>
              <a:t>F——</a:t>
            </a:r>
            <a:r>
              <a:rPr lang="zh-CN" altLang="en-US" sz="2600" dirty="0" smtClean="0"/>
              <a:t>表示浮点类型。</a:t>
            </a:r>
            <a:endParaRPr lang="en-US" altLang="zh-CN" sz="2600" dirty="0" smtClean="0"/>
          </a:p>
          <a:p>
            <a:pPr>
              <a:buNone/>
            </a:pPr>
            <a:r>
              <a:rPr lang="zh-CN" altLang="en-US" sz="2600" dirty="0" smtClean="0"/>
              <a:t>（</a:t>
            </a:r>
            <a:r>
              <a:rPr lang="en-US" altLang="zh-CN" sz="2600" dirty="0" smtClean="0"/>
              <a:t>5</a:t>
            </a:r>
            <a:r>
              <a:rPr lang="zh-CN" altLang="en-US" sz="2600" dirty="0" smtClean="0"/>
              <a:t>）</a:t>
            </a:r>
            <a:r>
              <a:rPr lang="en-US" altLang="zh-CN" sz="2600" dirty="0" smtClean="0"/>
              <a:t>COUNT——</a:t>
            </a:r>
            <a:r>
              <a:rPr lang="zh-CN" altLang="en-US" sz="2600" dirty="0" smtClean="0"/>
              <a:t>指定每一个维度包含的元素数目。例如，</a:t>
            </a:r>
            <a:endParaRPr lang="en-US" altLang="zh-CN" sz="26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X</a:t>
            </a:r>
            <a:r>
              <a:rPr lang="zh-CN" altLang="en-US" sz="2600" dirty="0" smtClean="0"/>
              <a:t>这个数据通常有一个元素，但是像</a:t>
            </a:r>
            <a:r>
              <a:rPr lang="en-US" altLang="zh-CN" sz="2600" dirty="0" smtClean="0"/>
              <a:t>VFH</a:t>
            </a:r>
            <a:r>
              <a:rPr lang="zh-CN" altLang="en-US" sz="2600" dirty="0" smtClean="0"/>
              <a:t>这样的特征描述子就有</a:t>
            </a:r>
            <a:r>
              <a:rPr lang="en-US" altLang="zh-CN" sz="2600" dirty="0" smtClean="0"/>
              <a:t>308</a:t>
            </a:r>
            <a:r>
              <a:rPr lang="zh-CN" altLang="en-US" sz="2600" dirty="0" smtClean="0"/>
              <a:t>个。实际上这是在给每一点引入</a:t>
            </a:r>
            <a:r>
              <a:rPr lang="en-US" altLang="zh-CN" sz="2600" dirty="0" smtClean="0"/>
              <a:t>n</a:t>
            </a:r>
            <a:r>
              <a:rPr lang="zh-CN" altLang="en-US" sz="2600" dirty="0" smtClean="0"/>
              <a:t>维直方图描述符的方法，把它们当做单个的连续存储块。默认情况下，如果没有</a:t>
            </a:r>
            <a:r>
              <a:rPr lang="en-US" altLang="zh-CN" sz="2600" dirty="0" smtClean="0"/>
              <a:t>COUNT</a:t>
            </a:r>
            <a:r>
              <a:rPr lang="zh-CN" altLang="en-US" sz="2600" dirty="0" smtClean="0"/>
              <a:t>，所有维度的数目被设置成</a:t>
            </a:r>
            <a:r>
              <a:rPr lang="en-US" altLang="zh-CN" sz="2600" dirty="0" smtClean="0"/>
              <a:t>1</a:t>
            </a:r>
            <a:r>
              <a:rPr lang="zh-CN" altLang="en-US" sz="2600" dirty="0" smtClean="0"/>
              <a:t>。</a:t>
            </a:r>
            <a:endParaRPr lang="en-US" altLang="zh-CN" sz="2600" dirty="0" smtClean="0"/>
          </a:p>
          <a:p>
            <a:pPr>
              <a:buNone/>
            </a:pPr>
            <a:r>
              <a:rPr lang="zh-CN" altLang="en-US" sz="2600" dirty="0" smtClean="0"/>
              <a:t>（</a:t>
            </a:r>
            <a:r>
              <a:rPr lang="en-US" altLang="zh-CN" sz="2600" dirty="0" smtClean="0"/>
              <a:t>6</a:t>
            </a:r>
            <a:r>
              <a:rPr lang="zh-CN" altLang="en-US" sz="2600" dirty="0" smtClean="0"/>
              <a:t>）</a:t>
            </a:r>
            <a:r>
              <a:rPr lang="en-US" altLang="zh-CN" sz="2600" dirty="0" smtClean="0"/>
              <a:t>WIDTH——</a:t>
            </a:r>
            <a:r>
              <a:rPr lang="zh-CN" altLang="en-US" sz="2600" dirty="0" smtClean="0"/>
              <a:t>用点的数量表示点云数据集的宽度。数据是有序点云还是无序点云，</a:t>
            </a:r>
            <a:r>
              <a:rPr lang="en-US" altLang="zh-CN" sz="2600" dirty="0" smtClean="0"/>
              <a:t>WIDTH</a:t>
            </a:r>
            <a:r>
              <a:rPr lang="zh-CN" altLang="en-US" sz="2600" dirty="0" smtClean="0"/>
              <a:t>有两层解释：</a:t>
            </a:r>
            <a:endParaRPr lang="en-US" altLang="zh-CN" sz="2600" dirty="0" smtClean="0"/>
          </a:p>
          <a:p>
            <a:pPr>
              <a:buNone/>
            </a:pPr>
            <a:r>
              <a:rPr lang="en-US" altLang="zh-CN" sz="2600" dirty="0" smtClean="0"/>
              <a:t>①</a:t>
            </a:r>
            <a:r>
              <a:rPr lang="zh-CN" altLang="en-US" sz="2600" dirty="0" smtClean="0"/>
              <a:t>它能确定无序数据集的点云中点的个数（和下面的</a:t>
            </a:r>
            <a:r>
              <a:rPr lang="en-US" altLang="zh-CN" sz="2600" dirty="0" smtClean="0"/>
              <a:t>POINTS</a:t>
            </a:r>
            <a:r>
              <a:rPr lang="zh-CN" altLang="en-US" sz="2600" dirty="0" smtClean="0"/>
              <a:t>一样）。</a:t>
            </a:r>
            <a:endParaRPr lang="en-US" altLang="zh-CN" sz="2600" dirty="0" smtClean="0"/>
          </a:p>
          <a:p>
            <a:pPr>
              <a:buNone/>
            </a:pPr>
            <a:r>
              <a:rPr lang="en-US" altLang="zh-CN" sz="2600" dirty="0" smtClean="0"/>
              <a:t>②</a:t>
            </a:r>
            <a:r>
              <a:rPr lang="zh-CN" altLang="en-US" sz="2600" dirty="0" smtClean="0"/>
              <a:t>它能确定有序点云数据集的数据（一行中点的数目）。</a:t>
            </a:r>
            <a:endParaRPr lang="en-US" altLang="zh-CN" sz="2600" dirty="0" smtClean="0"/>
          </a:p>
          <a:p>
            <a:pPr>
              <a:buNone/>
            </a:pPr>
            <a:r>
              <a:rPr lang="zh-CN" altLang="en-US" sz="2600" dirty="0" smtClean="0"/>
              <a:t>注意：有序点云数据集，意味着点云是类似于图像（或者矩阵）的结构，数据分为行和列。这种点云的实例包括立体摄像机和时间飞行摄像机生成的数据。有序数据集的优势在于，预先了解相邻点（和像素点）的</a:t>
            </a:r>
            <a:endParaRPr lang="en-US" altLang="zh-CN" sz="26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关系，邻域操作更加高效，这样就加速了计算并降低了</a:t>
            </a:r>
            <a:r>
              <a:rPr lang="en-US" altLang="zh-CN" sz="2600" dirty="0" smtClean="0"/>
              <a:t>PCL</a:t>
            </a:r>
            <a:r>
              <a:rPr lang="zh-CN" altLang="en-US" sz="2600" dirty="0" smtClean="0"/>
              <a:t>中某些算法的成本。</a:t>
            </a:r>
            <a:endParaRPr lang="en-US" altLang="zh-CN" sz="2600" dirty="0" smtClean="0"/>
          </a:p>
          <a:p>
            <a:pPr>
              <a:buNone/>
            </a:pPr>
            <a:r>
              <a:rPr lang="zh-CN" altLang="en-US" sz="2600" dirty="0" smtClean="0"/>
              <a:t>例如：</a:t>
            </a:r>
            <a:endParaRPr lang="en-US" altLang="zh-CN" sz="2600" dirty="0" smtClean="0"/>
          </a:p>
          <a:p>
            <a:pPr>
              <a:buNone/>
            </a:pPr>
            <a:r>
              <a:rPr lang="en-US" altLang="zh-CN" sz="2600" dirty="0" smtClean="0"/>
              <a:t>WIDTH 640  #</a:t>
            </a:r>
            <a:r>
              <a:rPr lang="zh-CN" altLang="en-US" sz="2600" dirty="0" smtClean="0"/>
              <a:t>每行有</a:t>
            </a:r>
            <a:r>
              <a:rPr lang="en-US" altLang="zh-CN" sz="2600" dirty="0" smtClean="0"/>
              <a:t>640</a:t>
            </a:r>
            <a:r>
              <a:rPr lang="zh-CN" altLang="en-US" sz="2600" dirty="0" smtClean="0"/>
              <a:t>个点</a:t>
            </a:r>
            <a:endParaRPr lang="en-US" altLang="zh-CN" sz="2600" dirty="0" smtClean="0"/>
          </a:p>
          <a:p>
            <a:pPr>
              <a:buNone/>
            </a:pPr>
            <a:r>
              <a:rPr lang="zh-CN" altLang="en-US" sz="2600" dirty="0" smtClean="0"/>
              <a:t>（</a:t>
            </a:r>
            <a:r>
              <a:rPr lang="en-US" altLang="zh-CN" sz="2600" dirty="0" smtClean="0"/>
              <a:t>7</a:t>
            </a:r>
            <a:r>
              <a:rPr lang="zh-CN" altLang="en-US" sz="2600" dirty="0" smtClean="0"/>
              <a:t>）</a:t>
            </a:r>
            <a:r>
              <a:rPr lang="en-US" altLang="zh-CN" sz="2600" dirty="0" smtClean="0"/>
              <a:t>HEIGHT——</a:t>
            </a:r>
            <a:r>
              <a:rPr lang="zh-CN" altLang="en-US" sz="2600" dirty="0" smtClean="0"/>
              <a:t>用点的数目表示点云数据集的高度。类似于</a:t>
            </a:r>
            <a:r>
              <a:rPr lang="en-US" altLang="zh-CN" sz="2600" dirty="0" smtClean="0"/>
              <a:t>WIDTH</a:t>
            </a:r>
            <a:r>
              <a:rPr lang="zh-CN" altLang="en-US" sz="2600" dirty="0" smtClean="0"/>
              <a:t>，</a:t>
            </a:r>
            <a:r>
              <a:rPr lang="en-US" altLang="zh-CN" sz="2600" dirty="0" smtClean="0"/>
              <a:t>HEIGHT</a:t>
            </a:r>
            <a:r>
              <a:rPr lang="zh-CN" altLang="en-US" sz="2600" dirty="0" smtClean="0"/>
              <a:t>也有两层解释：</a:t>
            </a:r>
            <a:endParaRPr lang="en-US" altLang="zh-CN" sz="2600" dirty="0" smtClean="0"/>
          </a:p>
          <a:p>
            <a:pPr>
              <a:buNone/>
            </a:pPr>
            <a:r>
              <a:rPr lang="en-US" altLang="zh-CN" sz="2600" dirty="0" smtClean="0"/>
              <a:t>①</a:t>
            </a:r>
            <a:r>
              <a:rPr lang="zh-CN" altLang="en-US" sz="2600" dirty="0" smtClean="0"/>
              <a:t>它表示有序点云数据集的高度（行的总数）；</a:t>
            </a:r>
            <a:endParaRPr lang="en-US" altLang="zh-CN" sz="2600" dirty="0" smtClean="0"/>
          </a:p>
          <a:p>
            <a:pPr>
              <a:buNone/>
            </a:pPr>
            <a:r>
              <a:rPr lang="en-US" altLang="zh-CN" sz="2600" dirty="0" smtClean="0"/>
              <a:t>②</a:t>
            </a:r>
            <a:r>
              <a:rPr lang="zh-CN" altLang="en-US" sz="2600" dirty="0" smtClean="0"/>
              <a:t>对于无序数据集它被设置成</a:t>
            </a:r>
            <a:r>
              <a:rPr lang="en-US" altLang="zh-CN" sz="2600" dirty="0" smtClean="0"/>
              <a:t>1</a:t>
            </a:r>
            <a:r>
              <a:rPr lang="zh-CN" altLang="en-US" sz="2600" dirty="0" smtClean="0"/>
              <a:t>（被用来检查一个数据集是有序还是无序）。</a:t>
            </a:r>
            <a:endParaRPr lang="en-US" altLang="zh-CN" sz="2600" dirty="0" smtClean="0"/>
          </a:p>
          <a:p>
            <a:pPr>
              <a:buNone/>
            </a:pPr>
            <a:r>
              <a:rPr lang="zh-CN" altLang="en-US" sz="2600" dirty="0" smtClean="0"/>
              <a:t>有序点云例子：</a:t>
            </a:r>
            <a:endParaRPr lang="en-US" altLang="zh-CN" sz="2600" dirty="0" smtClean="0"/>
          </a:p>
          <a:p>
            <a:pPr>
              <a:buNone/>
            </a:pPr>
            <a:r>
              <a:rPr lang="en-US" altLang="zh-CN" sz="2600" dirty="0" smtClean="0"/>
              <a:t>WIDTH 640     #</a:t>
            </a:r>
            <a:r>
              <a:rPr lang="zh-CN" altLang="en-US" sz="2600" dirty="0" smtClean="0"/>
              <a:t>像图像一样的有序结构，有</a:t>
            </a:r>
            <a:r>
              <a:rPr lang="en-US" altLang="zh-CN" sz="2600" dirty="0" smtClean="0"/>
              <a:t>640</a:t>
            </a:r>
            <a:r>
              <a:rPr lang="zh-CN" altLang="en-US" sz="2600" dirty="0" smtClean="0"/>
              <a:t>行和</a:t>
            </a:r>
            <a:r>
              <a:rPr lang="en-US" altLang="zh-CN" sz="2600" dirty="0" smtClean="0"/>
              <a:t>480</a:t>
            </a:r>
            <a:r>
              <a:rPr lang="zh-CN" altLang="en-US" sz="2600" dirty="0" smtClean="0"/>
              <a:t>列</a:t>
            </a:r>
            <a:endParaRPr lang="en-US" altLang="zh-CN" sz="2600" dirty="0" smtClean="0"/>
          </a:p>
          <a:p>
            <a:pPr>
              <a:buNone/>
            </a:pPr>
            <a:r>
              <a:rPr lang="en-US" altLang="zh-CN" sz="2600" dirty="0" smtClean="0"/>
              <a:t>HEIGHT 480    #</a:t>
            </a:r>
            <a:r>
              <a:rPr lang="zh-CN" altLang="en-US" sz="2600" dirty="0" smtClean="0"/>
              <a:t>这样该数据集中共有</a:t>
            </a:r>
            <a:r>
              <a:rPr lang="en-US" altLang="zh-CN" sz="2600" dirty="0" smtClean="0"/>
              <a:t>640 </a:t>
            </a:r>
            <a:r>
              <a:rPr lang="en-US" altLang="zh-CN" sz="2600" dirty="0" smtClean="0"/>
              <a:t>×480=307200</a:t>
            </a:r>
            <a:r>
              <a:rPr lang="zh-CN" altLang="en-US" sz="2600" dirty="0" smtClean="0"/>
              <a:t>个点</a:t>
            </a:r>
            <a:endParaRPr lang="en-US" altLang="zh-CN" sz="2600" dirty="0" smtClean="0"/>
          </a:p>
          <a:p>
            <a:pPr>
              <a:buNone/>
            </a:pPr>
            <a:r>
              <a:rPr lang="zh-CN" altLang="en-US" sz="2600" dirty="0" smtClean="0"/>
              <a:t>无序点云例子：</a:t>
            </a:r>
            <a:endParaRPr lang="en-US" altLang="zh-CN" sz="2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4.1.1 </a:t>
            </a:r>
            <a:r>
              <a:rPr lang="en-US" altLang="zh-CN" sz="2800" b="1" dirty="0" err="1" smtClean="0"/>
              <a:t>OpenNI</a:t>
            </a:r>
            <a:r>
              <a:rPr lang="zh-CN" altLang="en-US" sz="2800" b="1" dirty="0" smtClean="0"/>
              <a:t>开源框架</a:t>
            </a:r>
            <a:endParaRPr lang="en-US" altLang="zh-CN" sz="2800" b="1" dirty="0" smtClean="0"/>
          </a:p>
          <a:p>
            <a:pPr>
              <a:buNone/>
            </a:pPr>
            <a:endParaRPr lang="en-US" altLang="zh-CN" sz="2600" dirty="0" smtClean="0"/>
          </a:p>
          <a:p>
            <a:pPr>
              <a:buNone/>
            </a:pPr>
            <a:r>
              <a:rPr lang="en-US" altLang="zh-CN" sz="2600" dirty="0" err="1" smtClean="0"/>
              <a:t>OpenNI</a:t>
            </a:r>
            <a:r>
              <a:rPr lang="en-US" altLang="zh-CN" sz="2600" dirty="0" smtClean="0"/>
              <a:t>(</a:t>
            </a:r>
            <a:r>
              <a:rPr lang="zh-CN" altLang="en-US" sz="2600" dirty="0" smtClean="0"/>
              <a:t>开放式自然交互</a:t>
            </a:r>
            <a:r>
              <a:rPr lang="en-US" altLang="zh-CN" sz="2600" dirty="0" smtClean="0"/>
              <a:t>)</a:t>
            </a:r>
            <a:r>
              <a:rPr lang="zh-CN" altLang="en-US" sz="2600" dirty="0" smtClean="0"/>
              <a:t>来源于由业界领导的一个非营利性组织，创建于</a:t>
            </a:r>
            <a:r>
              <a:rPr lang="en-US" altLang="zh-CN" sz="2600" dirty="0" smtClean="0"/>
              <a:t>2010</a:t>
            </a:r>
            <a:r>
              <a:rPr lang="zh-CN" altLang="en-US" sz="2600" dirty="0" smtClean="0"/>
              <a:t>年</a:t>
            </a:r>
            <a:r>
              <a:rPr lang="en-US" altLang="zh-CN" sz="2600" dirty="0" smtClean="0"/>
              <a:t>11</a:t>
            </a:r>
            <a:r>
              <a:rPr lang="zh-CN" altLang="en-US" sz="2600" dirty="0" smtClean="0"/>
              <a:t>月，专注于提高和改善自然交互设备与应用软件的互操作能力。其官方网站于</a:t>
            </a:r>
            <a:r>
              <a:rPr lang="en-US" altLang="zh-CN" sz="2600" dirty="0" smtClean="0"/>
              <a:t>12</a:t>
            </a:r>
            <a:r>
              <a:rPr lang="zh-CN" altLang="en-US" sz="2600" dirty="0" smtClean="0"/>
              <a:t>月</a:t>
            </a:r>
            <a:r>
              <a:rPr lang="en-US" altLang="zh-CN" sz="2600" dirty="0" smtClean="0"/>
              <a:t>8</a:t>
            </a:r>
            <a:r>
              <a:rPr lang="zh-CN" altLang="en-US" sz="2600" dirty="0" smtClean="0"/>
              <a:t>号正式公开，主要成员之一是</a:t>
            </a:r>
            <a:r>
              <a:rPr lang="en-US" altLang="zh-CN" sz="2600" dirty="0" err="1" smtClean="0"/>
              <a:t>PrimeSense</a:t>
            </a:r>
            <a:r>
              <a:rPr lang="zh-CN" altLang="en-US" sz="2600" dirty="0" smtClean="0"/>
              <a:t>公司（</a:t>
            </a:r>
            <a:r>
              <a:rPr lang="en-US" altLang="zh-CN" sz="2600" dirty="0" err="1" smtClean="0"/>
              <a:t>Kinect</a:t>
            </a:r>
            <a:r>
              <a:rPr lang="zh-CN" altLang="en-US" sz="2600" dirty="0" smtClean="0"/>
              <a:t>的核心芯片正是由这家公司提供），其他成员还包括开发</a:t>
            </a:r>
            <a:r>
              <a:rPr lang="en-US" altLang="zh-CN" sz="2600" dirty="0" smtClean="0"/>
              <a:t>ROS</a:t>
            </a:r>
            <a:r>
              <a:rPr lang="zh-CN" altLang="en-US" sz="2600" dirty="0" smtClean="0"/>
              <a:t>的机器人公司</a:t>
            </a:r>
            <a:r>
              <a:rPr lang="en-US" altLang="zh-CN" sz="2600" dirty="0" smtClean="0"/>
              <a:t>Willow Garage</a:t>
            </a:r>
            <a:r>
              <a:rPr lang="zh-CN" altLang="en-US" sz="2600" dirty="0" smtClean="0"/>
              <a:t>，以及游戏公司</a:t>
            </a:r>
            <a:r>
              <a:rPr lang="en-US" altLang="zh-CN" sz="2600" dirty="0" smtClean="0"/>
              <a:t>Side-Kick</a:t>
            </a:r>
            <a:r>
              <a:rPr lang="zh-CN" altLang="en-US" sz="2600" dirty="0" smtClean="0"/>
              <a:t>等。</a:t>
            </a:r>
            <a:endParaRPr lang="en-US" altLang="zh-CN" sz="2600" dirty="0" smtClean="0"/>
          </a:p>
          <a:p>
            <a:pPr>
              <a:buNone/>
            </a:pPr>
            <a:r>
              <a:rPr lang="en-US" altLang="zh-CN" sz="2600" dirty="0" err="1" smtClean="0"/>
              <a:t>OpenNI</a:t>
            </a:r>
            <a:r>
              <a:rPr lang="zh-CN" altLang="en-US" sz="2600" dirty="0" smtClean="0"/>
              <a:t>是一个多语言、跨平台的框架，它定义了一套用于编写通用自然交互应用的</a:t>
            </a:r>
            <a:r>
              <a:rPr lang="en-US" altLang="zh-CN" sz="2600" dirty="0" smtClean="0"/>
              <a:t>API</a:t>
            </a:r>
            <a:r>
              <a:rPr lang="zh-CN" altLang="en-US" sz="2600" dirty="0" smtClean="0"/>
              <a:t>。</a:t>
            </a:r>
            <a:r>
              <a:rPr lang="en-US" altLang="zh-CN" sz="2600" dirty="0" err="1" smtClean="0"/>
              <a:t>OpenNI</a:t>
            </a:r>
            <a:r>
              <a:rPr lang="zh-CN" altLang="en-US" sz="2600" dirty="0" smtClean="0"/>
              <a:t>的主要目的就是形成标准的</a:t>
            </a:r>
            <a:r>
              <a:rPr lang="en-US" altLang="zh-CN" sz="2600" dirty="0" smtClean="0"/>
              <a:t>API</a:t>
            </a:r>
            <a:r>
              <a:rPr lang="zh-CN" altLang="en-US" sz="2600" dirty="0" smtClean="0"/>
              <a:t>，便于下面两个接口之间进行通信：</a:t>
            </a:r>
            <a:endParaRPr lang="en-US" altLang="zh-CN" sz="2600" dirty="0" smtClean="0"/>
          </a:p>
          <a:p>
            <a:pPr>
              <a:buNone/>
            </a:pPr>
            <a:r>
              <a:rPr lang="zh-CN" altLang="en-US" sz="2600" dirty="0" smtClean="0"/>
              <a:t>（</a:t>
            </a:r>
            <a:r>
              <a:rPr lang="en-US" altLang="zh-CN" sz="2600" dirty="0" smtClean="0"/>
              <a:t>1</a:t>
            </a:r>
            <a:r>
              <a:rPr lang="zh-CN" altLang="en-US" sz="2600" dirty="0" smtClean="0"/>
              <a:t>）视觉和音频传感器（用来感知周围环境信息）。</a:t>
            </a:r>
            <a:endParaRPr lang="en-US" altLang="zh-CN" sz="26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WIDTH  307200</a:t>
            </a:r>
          </a:p>
          <a:p>
            <a:pPr>
              <a:buNone/>
            </a:pPr>
            <a:r>
              <a:rPr lang="en-US" altLang="zh-CN" sz="2600" dirty="0" smtClean="0"/>
              <a:t>HEIGHT 1   #</a:t>
            </a:r>
            <a:r>
              <a:rPr lang="zh-CN" altLang="en-US" sz="2600" dirty="0" smtClean="0"/>
              <a:t>有</a:t>
            </a:r>
            <a:r>
              <a:rPr lang="en-US" altLang="zh-CN" sz="2600" dirty="0" smtClean="0"/>
              <a:t>307200</a:t>
            </a:r>
            <a:r>
              <a:rPr lang="zh-CN" altLang="en-US" sz="2600" dirty="0" smtClean="0"/>
              <a:t>个点的无序点云数据集</a:t>
            </a:r>
            <a:endParaRPr lang="en-US" altLang="zh-CN" sz="2600" dirty="0" smtClean="0"/>
          </a:p>
          <a:p>
            <a:pPr>
              <a:buNone/>
            </a:pPr>
            <a:r>
              <a:rPr lang="zh-CN" altLang="en-US" sz="2600" dirty="0" smtClean="0"/>
              <a:t>（</a:t>
            </a:r>
            <a:r>
              <a:rPr lang="en-US" altLang="zh-CN" sz="2600" dirty="0" smtClean="0"/>
              <a:t>8</a:t>
            </a:r>
            <a:r>
              <a:rPr lang="zh-CN" altLang="en-US" sz="2600" dirty="0" smtClean="0"/>
              <a:t>）</a:t>
            </a:r>
            <a:r>
              <a:rPr lang="en-US" altLang="zh-CN" sz="2600" dirty="0" smtClean="0"/>
              <a:t>VIEWPOINT——</a:t>
            </a:r>
            <a:r>
              <a:rPr lang="zh-CN" altLang="en-US" sz="2600" dirty="0" smtClean="0"/>
              <a:t>指定数据集中点云的获取视点。</a:t>
            </a:r>
            <a:r>
              <a:rPr lang="en-US" altLang="zh-CN" sz="2600" dirty="0" smtClean="0"/>
              <a:t>VIEWPOINT</a:t>
            </a:r>
            <a:r>
              <a:rPr lang="zh-CN" altLang="en-US" sz="2600" dirty="0" smtClean="0"/>
              <a:t>有可能在不同坐标系之间转换的时候应用，在辅助获取其他特征时也比较有用，例如曲面法线，在判断方向一致性时，需要知道视点的方位，</a:t>
            </a:r>
            <a:endParaRPr lang="en-US" altLang="zh-CN" sz="2600" dirty="0" smtClean="0"/>
          </a:p>
          <a:p>
            <a:pPr>
              <a:buNone/>
            </a:pPr>
            <a:r>
              <a:rPr lang="zh-CN" altLang="en-US" sz="2600" dirty="0" smtClean="0"/>
              <a:t>视点信息被指定为平移（</a:t>
            </a:r>
            <a:r>
              <a:rPr lang="en-US" altLang="zh-CN" sz="2600" dirty="0" err="1" smtClean="0"/>
              <a:t>txtytz</a:t>
            </a:r>
            <a:r>
              <a:rPr lang="zh-CN" altLang="en-US" sz="2600" dirty="0" smtClean="0"/>
              <a:t>）</a:t>
            </a:r>
            <a:r>
              <a:rPr lang="en-US" altLang="zh-CN" sz="2600" dirty="0" smtClean="0"/>
              <a:t>+</a:t>
            </a:r>
            <a:r>
              <a:rPr lang="zh-CN" altLang="en-US" sz="2600" dirty="0" smtClean="0"/>
              <a:t>四元数（</a:t>
            </a:r>
            <a:r>
              <a:rPr lang="en-US" altLang="zh-CN" sz="2600" dirty="0" err="1" smtClean="0"/>
              <a:t>qwqxqyqz</a:t>
            </a:r>
            <a:r>
              <a:rPr lang="zh-CN" altLang="en-US" sz="2600" dirty="0" smtClean="0"/>
              <a:t>）。默认值是：</a:t>
            </a:r>
            <a:endParaRPr lang="en-US" altLang="zh-CN" sz="2600" dirty="0" smtClean="0"/>
          </a:p>
          <a:p>
            <a:pPr>
              <a:buNone/>
            </a:pPr>
            <a:r>
              <a:rPr lang="en-US" altLang="zh-CN" sz="2600" dirty="0" smtClean="0"/>
              <a:t>VIEWPOINT 0 0 0 1 0 0 0</a:t>
            </a:r>
          </a:p>
          <a:p>
            <a:pPr>
              <a:buNone/>
            </a:pPr>
            <a:r>
              <a:rPr lang="zh-CN" altLang="en-US" sz="2600" dirty="0" smtClean="0"/>
              <a:t>（</a:t>
            </a:r>
            <a:r>
              <a:rPr lang="en-US" altLang="zh-CN" sz="2600" dirty="0" smtClean="0"/>
              <a:t>9</a:t>
            </a:r>
            <a:r>
              <a:rPr lang="zh-CN" altLang="en-US" sz="2600" dirty="0" smtClean="0"/>
              <a:t>）</a:t>
            </a:r>
            <a:r>
              <a:rPr lang="en-US" altLang="zh-CN" sz="2600" dirty="0" smtClean="0"/>
              <a:t>POITNS——</a:t>
            </a:r>
            <a:r>
              <a:rPr lang="zh-CN" altLang="en-US" sz="2600" dirty="0" smtClean="0"/>
              <a:t>指定点云中点的总数。从</a:t>
            </a:r>
            <a:r>
              <a:rPr lang="en-US" altLang="zh-CN" sz="2600" dirty="0" smtClean="0"/>
              <a:t>0.7</a:t>
            </a:r>
            <a:r>
              <a:rPr lang="zh-CN" altLang="en-US" sz="2600" dirty="0" smtClean="0"/>
              <a:t>版本开始该字段就有点多余了，因此有可能在将来的版本中将它移除。</a:t>
            </a:r>
            <a:endParaRPr lang="en-US" altLang="zh-CN" sz="2600" dirty="0" smtClean="0"/>
          </a:p>
          <a:p>
            <a:pPr>
              <a:buNone/>
            </a:pPr>
            <a:r>
              <a:rPr lang="zh-CN" altLang="en-US" sz="2600" dirty="0" smtClean="0"/>
              <a:t>例子：</a:t>
            </a:r>
            <a:endParaRPr lang="en-US" altLang="zh-CN" sz="2600" dirty="0" smtClean="0"/>
          </a:p>
          <a:p>
            <a:pPr>
              <a:buNone/>
            </a:pPr>
            <a:r>
              <a:rPr lang="en-US" altLang="zh-CN" sz="2400" dirty="0" smtClean="0"/>
              <a:t>POINTS 307200 #</a:t>
            </a:r>
            <a:r>
              <a:rPr lang="zh-CN" altLang="en-US" sz="2400" dirty="0" smtClean="0"/>
              <a:t>点云中点的总数为</a:t>
            </a:r>
            <a:r>
              <a:rPr lang="en-US" altLang="zh-CN" sz="2400" dirty="0" smtClean="0"/>
              <a:t>307200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a:t>
            </a:r>
            <a:r>
              <a:rPr lang="en-US" altLang="zh-CN" sz="2600" dirty="0" smtClean="0"/>
              <a:t>10</a:t>
            </a:r>
            <a:r>
              <a:rPr lang="zh-CN" altLang="en-US" sz="2600" dirty="0" smtClean="0"/>
              <a:t>）</a:t>
            </a:r>
            <a:r>
              <a:rPr lang="en-US" altLang="zh-CN" sz="2600" dirty="0" smtClean="0"/>
              <a:t>DATA——</a:t>
            </a:r>
            <a:r>
              <a:rPr lang="zh-CN" altLang="en-US" sz="2600" dirty="0" smtClean="0"/>
              <a:t>指定存储点云数据的数据类型。从</a:t>
            </a:r>
            <a:r>
              <a:rPr lang="en-US" altLang="zh-CN" sz="2600" dirty="0" smtClean="0"/>
              <a:t>0.7</a:t>
            </a:r>
            <a:r>
              <a:rPr lang="zh-CN" altLang="en-US" sz="2600" dirty="0" smtClean="0"/>
              <a:t>版本开始支持两种数据类型：</a:t>
            </a:r>
            <a:r>
              <a:rPr lang="en-US" altLang="zh-CN" sz="2600" dirty="0" smtClean="0"/>
              <a:t>ASCII</a:t>
            </a:r>
            <a:r>
              <a:rPr lang="zh-CN" altLang="en-US" sz="2600" dirty="0" smtClean="0"/>
              <a:t>码和二进制。查看下一节可以获得更多细节。</a:t>
            </a:r>
            <a:endParaRPr lang="en-US" altLang="zh-CN" sz="2600" dirty="0" smtClean="0"/>
          </a:p>
          <a:p>
            <a:pPr>
              <a:buNone/>
            </a:pPr>
            <a:r>
              <a:rPr lang="zh-CN" altLang="en-US" sz="2600" dirty="0" smtClean="0"/>
              <a:t>注意：文件头最后一行（</a:t>
            </a:r>
            <a:r>
              <a:rPr lang="en-US" altLang="zh-CN" sz="2600" dirty="0" smtClean="0"/>
              <a:t>DATA</a:t>
            </a:r>
            <a:r>
              <a:rPr lang="zh-CN" altLang="en-US" sz="2600" dirty="0" smtClean="0"/>
              <a:t>）的下一个字节就被看成是点云的数据部分了，它会被解释为点云数据。</a:t>
            </a:r>
            <a:endParaRPr lang="en-US" altLang="zh-CN" sz="2600" dirty="0" smtClean="0"/>
          </a:p>
          <a:p>
            <a:pPr>
              <a:buNone/>
            </a:pPr>
            <a:r>
              <a:rPr lang="zh-CN" altLang="en-US" sz="2600" dirty="0" smtClean="0"/>
              <a:t>警告：</a:t>
            </a:r>
            <a:r>
              <a:rPr lang="en-US" altLang="zh-CN" sz="2600" dirty="0" smtClean="0"/>
              <a:t>PCD</a:t>
            </a:r>
            <a:r>
              <a:rPr lang="zh-CN" altLang="en-US" sz="2600" dirty="0" smtClean="0"/>
              <a:t>文件的文件头部分必须以上面的顺序精确指定，也就是如下顺序：</a:t>
            </a:r>
            <a:endParaRPr lang="en-US" altLang="zh-CN" sz="2600" dirty="0" smtClean="0"/>
          </a:p>
          <a:p>
            <a:pPr>
              <a:buNone/>
            </a:pPr>
            <a:r>
              <a:rPr lang="en-US" altLang="zh-CN" sz="2600" dirty="0" smtClean="0"/>
              <a:t>VERSION</a:t>
            </a:r>
            <a:r>
              <a:rPr lang="zh-CN" altLang="en-US" sz="2600" dirty="0" smtClean="0"/>
              <a:t>、</a:t>
            </a:r>
            <a:r>
              <a:rPr lang="en-US" altLang="zh-CN" sz="2600" dirty="0" smtClean="0"/>
              <a:t>FIELDS</a:t>
            </a:r>
            <a:r>
              <a:rPr lang="zh-CN" altLang="en-US" sz="2600" dirty="0" smtClean="0"/>
              <a:t>、</a:t>
            </a:r>
            <a:r>
              <a:rPr lang="en-US" altLang="zh-CN" sz="2600" dirty="0" smtClean="0"/>
              <a:t>SIZE</a:t>
            </a:r>
            <a:r>
              <a:rPr lang="zh-CN" altLang="en-US" sz="2600" dirty="0" smtClean="0"/>
              <a:t>、</a:t>
            </a:r>
            <a:r>
              <a:rPr lang="en-US" altLang="zh-CN" sz="2600" dirty="0" smtClean="0"/>
              <a:t>TYPE</a:t>
            </a:r>
            <a:r>
              <a:rPr lang="zh-CN" altLang="en-US" sz="2600" dirty="0" smtClean="0"/>
              <a:t>、</a:t>
            </a:r>
            <a:r>
              <a:rPr lang="en-US" altLang="zh-CN" sz="2600" dirty="0" smtClean="0"/>
              <a:t>COUNT</a:t>
            </a:r>
            <a:r>
              <a:rPr lang="zh-CN" altLang="en-US" sz="2600" dirty="0" smtClean="0"/>
              <a:t>、</a:t>
            </a:r>
            <a:r>
              <a:rPr lang="en-US" altLang="zh-CN" sz="2600" dirty="0" smtClean="0"/>
              <a:t>WIDTH</a:t>
            </a:r>
            <a:r>
              <a:rPr lang="zh-CN" altLang="en-US" sz="2600" dirty="0" smtClean="0"/>
              <a:t>、</a:t>
            </a:r>
            <a:r>
              <a:rPr lang="en-US" altLang="zh-CN" sz="2600" dirty="0" smtClean="0"/>
              <a:t>HEIGHT</a:t>
            </a:r>
            <a:r>
              <a:rPr lang="zh-CN" altLang="en-US" sz="2600" dirty="0" smtClean="0"/>
              <a:t>、</a:t>
            </a:r>
            <a:r>
              <a:rPr lang="en-US" altLang="zh-CN" sz="2600" dirty="0" smtClean="0"/>
              <a:t>VIEWPOINT</a:t>
            </a:r>
            <a:r>
              <a:rPr lang="zh-CN" altLang="en-US" sz="2600" dirty="0" smtClean="0"/>
              <a:t>、</a:t>
            </a:r>
            <a:r>
              <a:rPr lang="en-US" altLang="zh-CN" sz="2600" dirty="0" smtClean="0"/>
              <a:t>POINTS</a:t>
            </a:r>
            <a:r>
              <a:rPr lang="zh-CN" altLang="en-US" sz="2600" dirty="0" smtClean="0"/>
              <a:t>、</a:t>
            </a:r>
            <a:r>
              <a:rPr lang="en-US" altLang="zh-CN" sz="2600" dirty="0" smtClean="0"/>
              <a:t>DATA</a:t>
            </a:r>
            <a:r>
              <a:rPr lang="zh-CN" altLang="en-US" sz="2600" dirty="0" smtClean="0"/>
              <a:t>之间用换行隔开。</a:t>
            </a:r>
            <a:endParaRPr lang="en-US" altLang="zh-CN" sz="2600" dirty="0" smtClean="0"/>
          </a:p>
          <a:p>
            <a:pPr>
              <a:buNone/>
            </a:pPr>
            <a:r>
              <a:rPr lang="en-US" altLang="zh-CN" sz="2600" b="1" dirty="0" smtClean="0"/>
              <a:t>4. </a:t>
            </a:r>
            <a:r>
              <a:rPr lang="zh-CN" altLang="en-US" sz="2600" b="1" dirty="0" smtClean="0"/>
              <a:t>数据存储类型</a:t>
            </a:r>
            <a:endParaRPr lang="en-US" altLang="zh-CN" sz="2600" b="1" dirty="0" smtClean="0"/>
          </a:p>
          <a:p>
            <a:pPr>
              <a:buNone/>
            </a:pPr>
            <a:r>
              <a:rPr lang="zh-CN" altLang="en-US" sz="2600" dirty="0" smtClean="0"/>
              <a:t>在</a:t>
            </a:r>
            <a:r>
              <a:rPr lang="en-US" altLang="zh-CN" sz="2600" dirty="0" smtClean="0"/>
              <a:t>0.7</a:t>
            </a:r>
            <a:r>
              <a:rPr lang="zh-CN" altLang="en-US" sz="2600" dirty="0" smtClean="0"/>
              <a:t>版本中，</a:t>
            </a:r>
            <a:r>
              <a:rPr lang="en-US" altLang="zh-CN" sz="2600" dirty="0" smtClean="0"/>
              <a:t>PCD</a:t>
            </a:r>
            <a:r>
              <a:rPr lang="zh-CN" altLang="en-US" sz="2600" dirty="0" smtClean="0"/>
              <a:t>文件格式用两种模式存储数据：</a:t>
            </a:r>
            <a:endParaRPr lang="en-US" altLang="zh-CN" sz="2600" dirty="0" smtClean="0"/>
          </a:p>
          <a:p>
            <a:pPr>
              <a:buNone/>
            </a:pPr>
            <a:r>
              <a:rPr lang="zh-CN" altLang="en-US" sz="2600" dirty="0" smtClean="0"/>
              <a:t>如果</a:t>
            </a:r>
            <a:r>
              <a:rPr lang="zh-CN" altLang="en-US" sz="2600" dirty="0" smtClean="0"/>
              <a:t>以</a:t>
            </a:r>
            <a:r>
              <a:rPr lang="en-US" altLang="zh-CN" sz="2600" dirty="0" smtClean="0"/>
              <a:t>ASCII</a:t>
            </a:r>
            <a:r>
              <a:rPr lang="zh-CN" altLang="en-US" sz="2600" dirty="0" smtClean="0"/>
              <a:t>形式，每一点占据一个新行：</a:t>
            </a:r>
            <a:endParaRPr lang="en-US" altLang="zh-CN" sz="2600" dirty="0" smtClean="0"/>
          </a:p>
          <a:p>
            <a:pPr>
              <a:buNone/>
            </a:pPr>
            <a:r>
              <a:rPr lang="en-US" altLang="zh-CN" sz="2200" dirty="0" smtClean="0"/>
              <a:t>p_1</a:t>
            </a:r>
          </a:p>
          <a:p>
            <a:pPr>
              <a:buNone/>
            </a:pPr>
            <a:r>
              <a:rPr lang="en-US" altLang="zh-CN" sz="2200" dirty="0" smtClean="0"/>
              <a:t>p</a:t>
            </a:r>
            <a:r>
              <a:rPr lang="en-US" altLang="zh-CN" sz="2200" dirty="0" smtClean="0"/>
              <a:t>_2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en-US" altLang="zh-CN" sz="2200" dirty="0" smtClean="0"/>
              <a:t>…</a:t>
            </a:r>
          </a:p>
          <a:p>
            <a:pPr>
              <a:buNone/>
            </a:pPr>
            <a:r>
              <a:rPr lang="en-US" altLang="zh-CN" sz="2200" dirty="0" err="1" smtClean="0"/>
              <a:t>p</a:t>
            </a:r>
            <a:r>
              <a:rPr lang="en-US" altLang="zh-CN" sz="2200" dirty="0" err="1" smtClean="0"/>
              <a:t>_n</a:t>
            </a:r>
            <a:endParaRPr lang="en-US" altLang="zh-CN" sz="2200" dirty="0" smtClean="0"/>
          </a:p>
          <a:p>
            <a:pPr>
              <a:buNone/>
            </a:pPr>
            <a:r>
              <a:rPr lang="zh-CN" altLang="en-US" sz="2600" dirty="0" smtClean="0"/>
              <a:t>注意：从</a:t>
            </a:r>
            <a:r>
              <a:rPr lang="en-US" altLang="zh-CN" sz="2600" dirty="0" smtClean="0"/>
              <a:t>PCL1.0.1</a:t>
            </a:r>
            <a:r>
              <a:rPr lang="zh-CN" altLang="en-US" sz="2600" dirty="0" smtClean="0"/>
              <a:t>版本开始，用字符串“</a:t>
            </a:r>
            <a:r>
              <a:rPr lang="en-US" altLang="zh-CN" sz="2600" dirty="0" err="1" smtClean="0"/>
              <a:t>nan</a:t>
            </a:r>
            <a:r>
              <a:rPr lang="zh-CN" altLang="en-US" sz="2600" dirty="0" smtClean="0"/>
              <a:t>”表示</a:t>
            </a:r>
            <a:r>
              <a:rPr lang="en-US" altLang="zh-CN" sz="2600" dirty="0" err="1" smtClean="0"/>
              <a:t>NaN</a:t>
            </a:r>
            <a:r>
              <a:rPr lang="zh-CN" altLang="en-US" sz="2600" dirty="0" smtClean="0"/>
              <a:t>，此字符表示该点的值不存在或非法等。</a:t>
            </a:r>
            <a:endParaRPr lang="en-US" altLang="zh-CN" sz="2600" dirty="0" smtClean="0"/>
          </a:p>
          <a:p>
            <a:pPr>
              <a:buNone/>
            </a:pPr>
            <a:r>
              <a:rPr lang="zh-CN" altLang="en-US" sz="2600" dirty="0" smtClean="0"/>
              <a:t>如果以二进制形式，这里数据是数组（向量）</a:t>
            </a:r>
            <a:r>
              <a:rPr lang="en-US" altLang="zh-CN" sz="2600" dirty="0" err="1" smtClean="0"/>
              <a:t>pcl</a:t>
            </a:r>
            <a:r>
              <a:rPr lang="en-US" altLang="zh-CN" sz="2600" dirty="0" smtClean="0"/>
              <a:t>::</a:t>
            </a:r>
            <a:r>
              <a:rPr lang="en-US" altLang="zh-CN" sz="2600" dirty="0" err="1" smtClean="0"/>
              <a:t>PointCloud.points</a:t>
            </a:r>
            <a:r>
              <a:rPr lang="zh-CN" altLang="en-US" sz="2600" dirty="0" smtClean="0"/>
              <a:t>的一份完整拷贝，在</a:t>
            </a:r>
            <a:r>
              <a:rPr lang="en-US" altLang="zh-CN" sz="2600" dirty="0" smtClean="0"/>
              <a:t>Linux</a:t>
            </a:r>
            <a:r>
              <a:rPr lang="zh-CN" altLang="en-US" sz="2600" dirty="0" smtClean="0"/>
              <a:t>系统上，我们用</a:t>
            </a:r>
            <a:r>
              <a:rPr lang="en-US" altLang="zh-CN" sz="2600" dirty="0" err="1" smtClean="0"/>
              <a:t>mmap</a:t>
            </a:r>
            <a:r>
              <a:rPr lang="en-US" altLang="zh-CN" sz="2600" dirty="0" smtClean="0"/>
              <a:t>/</a:t>
            </a:r>
            <a:r>
              <a:rPr lang="en-US" altLang="zh-CN" sz="2600" dirty="0" err="1" smtClean="0"/>
              <a:t>munmap</a:t>
            </a:r>
            <a:r>
              <a:rPr lang="zh-CN" altLang="en-US" sz="2600" dirty="0" smtClean="0"/>
              <a:t>操作来尽可能快地读写数据，存储点云数据可以用简单的</a:t>
            </a:r>
            <a:r>
              <a:rPr lang="en-US" altLang="zh-CN" sz="2600" dirty="0" smtClean="0"/>
              <a:t>ASCII</a:t>
            </a:r>
            <a:r>
              <a:rPr lang="zh-CN" altLang="en-US" sz="2600" dirty="0" smtClean="0"/>
              <a:t>形式，每点占据一行，用空格键或</a:t>
            </a:r>
            <a:r>
              <a:rPr lang="en-US" altLang="zh-CN" sz="2600" dirty="0" smtClean="0"/>
              <a:t>Tab</a:t>
            </a:r>
            <a:r>
              <a:rPr lang="zh-CN" altLang="en-US" sz="2600" dirty="0" smtClean="0"/>
              <a:t>键分开，没有其他任何字符。也可以用二进制存储格式，它既简单又快速，当然这依赖于用户应用。</a:t>
            </a:r>
            <a:r>
              <a:rPr lang="en-US" altLang="zh-CN" sz="2600" dirty="0" smtClean="0"/>
              <a:t>ASCII</a:t>
            </a:r>
            <a:r>
              <a:rPr lang="zh-CN" altLang="en-US" sz="2600" dirty="0" smtClean="0"/>
              <a:t>格式允许用户打开点云文件，使用例如</a:t>
            </a:r>
            <a:r>
              <a:rPr lang="en-US" altLang="zh-CN" sz="2600" dirty="0" err="1" smtClean="0"/>
              <a:t>gunplot</a:t>
            </a:r>
            <a:r>
              <a:rPr lang="zh-CN" altLang="en-US" sz="2600" dirty="0" smtClean="0"/>
              <a:t>这样的标准软件工具更改点云文件数据，或者用</a:t>
            </a:r>
            <a:r>
              <a:rPr lang="en-US" altLang="zh-CN" sz="2600" dirty="0" err="1" smtClean="0"/>
              <a:t>sed</a:t>
            </a:r>
            <a:r>
              <a:rPr lang="zh-CN" altLang="en-US" sz="2600" dirty="0" smtClean="0"/>
              <a:t>、</a:t>
            </a:r>
            <a:r>
              <a:rPr lang="en-US" altLang="zh-CN" sz="2600" dirty="0" err="1" smtClean="0"/>
              <a:t>awk</a:t>
            </a:r>
            <a:r>
              <a:rPr lang="zh-CN" altLang="en-US" sz="2600" dirty="0" smtClean="0"/>
              <a:t>等工具来对它们进行操作。</a:t>
            </a:r>
            <a:endParaRPr lang="en-US" altLang="zh-CN" sz="2600" dirty="0" smtClean="0"/>
          </a:p>
          <a:p>
            <a:pPr>
              <a:buNone/>
            </a:pPr>
            <a:r>
              <a:rPr lang="en-US" altLang="zh-CN" sz="2600" b="1" dirty="0" smtClean="0"/>
              <a:t>5. </a:t>
            </a:r>
            <a:r>
              <a:rPr lang="zh-CN" altLang="en-US" sz="2600" b="1" dirty="0" smtClean="0"/>
              <a:t>相对其他文件格式的优势</a:t>
            </a:r>
            <a:endParaRPr lang="en-US" altLang="zh-CN" sz="2600" b="1" dirty="0" smtClean="0"/>
          </a:p>
          <a:p>
            <a:pPr>
              <a:buNone/>
            </a:pPr>
            <a:r>
              <a:rPr lang="zh-CN" altLang="en-US" sz="2600" dirty="0" smtClean="0"/>
              <a:t>提高适用性和速度。</a:t>
            </a:r>
            <a:endParaRPr lang="en-US" altLang="zh-CN" sz="26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a:t>
            </a:r>
            <a:r>
              <a:rPr lang="en-US" altLang="zh-CN" sz="2600" dirty="0" smtClean="0"/>
              <a:t>1</a:t>
            </a:r>
            <a:r>
              <a:rPr lang="zh-CN" altLang="en-US" sz="2600" dirty="0" smtClean="0"/>
              <a:t>）存储和处理有序点云数据集的能力</a:t>
            </a:r>
            <a:endParaRPr lang="en-US" altLang="zh-CN" sz="2600" dirty="0" smtClean="0"/>
          </a:p>
          <a:p>
            <a:pPr>
              <a:buNone/>
            </a:pPr>
            <a:r>
              <a:rPr lang="zh-CN" altLang="en-US" sz="2600" dirty="0" smtClean="0"/>
              <a:t>（</a:t>
            </a:r>
            <a:r>
              <a:rPr lang="en-US" altLang="zh-CN" sz="2600" dirty="0" smtClean="0"/>
              <a:t>2</a:t>
            </a:r>
            <a:r>
              <a:rPr lang="zh-CN" altLang="en-US" sz="2600" dirty="0" smtClean="0"/>
              <a:t>）二进制</a:t>
            </a:r>
            <a:r>
              <a:rPr lang="en-US" altLang="zh-CN" sz="2600" dirty="0" err="1" smtClean="0"/>
              <a:t>mmap</a:t>
            </a:r>
            <a:r>
              <a:rPr lang="en-US" altLang="zh-CN" sz="2600" dirty="0" smtClean="0"/>
              <a:t>/</a:t>
            </a:r>
            <a:r>
              <a:rPr lang="en-US" altLang="zh-CN" sz="2600" dirty="0" err="1" smtClean="0"/>
              <a:t>munmap</a:t>
            </a:r>
            <a:r>
              <a:rPr lang="zh-CN" altLang="en-US" sz="2600" dirty="0" smtClean="0"/>
              <a:t>数据类型是把数据下载和存储到磁盘上最快的方法；</a:t>
            </a:r>
            <a:endParaRPr lang="en-US" altLang="zh-CN" sz="2600" dirty="0" smtClean="0"/>
          </a:p>
          <a:p>
            <a:pPr>
              <a:buNone/>
            </a:pPr>
            <a:r>
              <a:rPr lang="zh-CN" altLang="en-US" sz="2600" dirty="0" smtClean="0"/>
              <a:t>（</a:t>
            </a:r>
            <a:r>
              <a:rPr lang="en-US" altLang="zh-CN" sz="2600" dirty="0" smtClean="0"/>
              <a:t>3</a:t>
            </a:r>
            <a:r>
              <a:rPr lang="zh-CN" altLang="en-US" sz="2600" dirty="0" smtClean="0"/>
              <a:t>）存储不同的数据类型</a:t>
            </a:r>
            <a:endParaRPr lang="en-US" altLang="zh-CN" sz="2600" dirty="0" smtClean="0"/>
          </a:p>
          <a:p>
            <a:pPr>
              <a:buNone/>
            </a:pPr>
            <a:r>
              <a:rPr lang="zh-CN" altLang="en-US" sz="2600" dirty="0" smtClean="0"/>
              <a:t>（</a:t>
            </a:r>
            <a:r>
              <a:rPr lang="en-US" altLang="zh-CN" sz="2600" dirty="0" smtClean="0"/>
              <a:t>4</a:t>
            </a:r>
            <a:r>
              <a:rPr lang="zh-CN" altLang="en-US" sz="2600" dirty="0" smtClean="0"/>
              <a:t>）特征描述子的</a:t>
            </a:r>
            <a:r>
              <a:rPr lang="en-US" altLang="zh-CN" sz="2600" dirty="0" smtClean="0"/>
              <a:t>n</a:t>
            </a:r>
            <a:r>
              <a:rPr lang="zh-CN" altLang="en-US" sz="2600" dirty="0" smtClean="0"/>
              <a:t>维直方图</a:t>
            </a:r>
            <a:endParaRPr lang="en-US" altLang="zh-CN" sz="2600" dirty="0" smtClean="0"/>
          </a:p>
          <a:p>
            <a:pPr>
              <a:buNone/>
            </a:pPr>
            <a:r>
              <a:rPr lang="zh-CN" altLang="en-US" sz="2600" dirty="0" smtClean="0"/>
              <a:t>另一</a:t>
            </a:r>
            <a:r>
              <a:rPr lang="zh-CN" altLang="en-US" sz="2600" dirty="0" smtClean="0"/>
              <a:t>个优势是通过控制文件格式，我们能够使其最大程度上适应</a:t>
            </a:r>
            <a:r>
              <a:rPr lang="en-US" altLang="zh-CN" sz="2600" dirty="0" smtClean="0"/>
              <a:t>PCL</a:t>
            </a:r>
            <a:r>
              <a:rPr lang="zh-CN" altLang="en-US" sz="2600" dirty="0" smtClean="0"/>
              <a:t>，这样能获得</a:t>
            </a:r>
            <a:r>
              <a:rPr lang="en-US" altLang="zh-CN" sz="2600" dirty="0" smtClean="0"/>
              <a:t>PCL</a:t>
            </a:r>
            <a:r>
              <a:rPr lang="zh-CN" altLang="en-US" sz="2600" dirty="0" smtClean="0"/>
              <a:t>应用程序的最好性能，而不用把一种不同的文件格式改变成</a:t>
            </a:r>
            <a:r>
              <a:rPr lang="en-US" altLang="zh-CN" sz="2600" dirty="0" smtClean="0"/>
              <a:t>PCL</a:t>
            </a:r>
            <a:r>
              <a:rPr lang="zh-CN" altLang="en-US" sz="2600" dirty="0" smtClean="0"/>
              <a:t>的内部格式，这样的话通过转换函数会引起额外的延时。</a:t>
            </a:r>
            <a:endParaRPr lang="en-US" altLang="zh-CN" sz="2600" dirty="0" smtClean="0"/>
          </a:p>
          <a:p>
            <a:pPr>
              <a:buNone/>
            </a:pPr>
            <a:r>
              <a:rPr lang="zh-CN" altLang="en-US" sz="2600" dirty="0" smtClean="0"/>
              <a:t>注意：尽管</a:t>
            </a:r>
            <a:r>
              <a:rPr lang="en-US" altLang="zh-CN" sz="2600" dirty="0" smtClean="0"/>
              <a:t>PCD</a:t>
            </a:r>
            <a:r>
              <a:rPr lang="zh-CN" altLang="en-US" sz="2600" dirty="0" smtClean="0"/>
              <a:t>（点云数据）是</a:t>
            </a:r>
            <a:r>
              <a:rPr lang="en-US" altLang="zh-CN" sz="2600" dirty="0" smtClean="0"/>
              <a:t>PCL</a:t>
            </a:r>
            <a:r>
              <a:rPr lang="zh-CN" altLang="en-US" sz="2600" dirty="0" smtClean="0"/>
              <a:t>中的内部文件格式，</a:t>
            </a:r>
            <a:r>
              <a:rPr lang="en-US" altLang="zh-CN" sz="2600" dirty="0" err="1" smtClean="0"/>
              <a:t>pcl_I</a:t>
            </a:r>
            <a:r>
              <a:rPr lang="en-US" altLang="zh-CN" sz="2600" dirty="0" smtClean="0"/>
              <a:t>/O</a:t>
            </a:r>
            <a:r>
              <a:rPr lang="zh-CN" altLang="en-US" sz="2600" dirty="0" smtClean="0"/>
              <a:t>库也提供在前面提到的所有其他文件格式中保存和加载数据。</a:t>
            </a:r>
            <a:endParaRPr lang="en-US" altLang="zh-CN" sz="2600" dirty="0" smtClean="0"/>
          </a:p>
          <a:p>
            <a:pPr>
              <a:buNone/>
            </a:pPr>
            <a:r>
              <a:rPr lang="en-US" altLang="zh-CN" sz="2600" b="1" dirty="0" smtClean="0"/>
              <a:t>6. </a:t>
            </a:r>
            <a:r>
              <a:rPr lang="zh-CN" altLang="en-US" sz="2600" b="1" dirty="0" smtClean="0"/>
              <a:t>例子</a:t>
            </a:r>
            <a:endParaRPr lang="en-US" altLang="zh-CN" sz="2600"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下面是</a:t>
            </a:r>
            <a:r>
              <a:rPr lang="en-US" altLang="zh-CN" sz="2600" dirty="0" smtClean="0"/>
              <a:t>PCD</a:t>
            </a:r>
            <a:r>
              <a:rPr lang="zh-CN" altLang="en-US" sz="2600" dirty="0" smtClean="0"/>
              <a:t>文件的一个片段。把它留给读者以解析这些数据，看看它的组成。</a:t>
            </a:r>
            <a:endParaRPr lang="en-US" altLang="zh-CN" sz="2600" dirty="0" smtClean="0"/>
          </a:p>
          <a:p>
            <a:pPr>
              <a:buNone/>
            </a:pPr>
            <a:r>
              <a:rPr lang="en-US" altLang="zh-CN" sz="2300" dirty="0" smtClean="0"/>
              <a:t>#.PCD v.7 – Point Cloud Data file format</a:t>
            </a:r>
          </a:p>
          <a:p>
            <a:pPr>
              <a:buNone/>
            </a:pPr>
            <a:r>
              <a:rPr lang="en-US" altLang="zh-CN" sz="2300" dirty="0" smtClean="0"/>
              <a:t>VERSION .7</a:t>
            </a:r>
          </a:p>
          <a:p>
            <a:pPr>
              <a:buNone/>
            </a:pPr>
            <a:r>
              <a:rPr lang="en-US" altLang="zh-CN" sz="2300" dirty="0" smtClean="0"/>
              <a:t>FIELDS x y z </a:t>
            </a:r>
            <a:r>
              <a:rPr lang="en-US" altLang="zh-CN" sz="2300" dirty="0" err="1" smtClean="0"/>
              <a:t>rgb</a:t>
            </a:r>
            <a:endParaRPr lang="en-US" altLang="zh-CN" sz="2300" dirty="0" smtClean="0"/>
          </a:p>
          <a:p>
            <a:pPr>
              <a:buNone/>
            </a:pPr>
            <a:r>
              <a:rPr lang="en-US" altLang="zh-CN" sz="2300" dirty="0" smtClean="0"/>
              <a:t>SIZE 4 4 4 4</a:t>
            </a:r>
          </a:p>
          <a:p>
            <a:pPr>
              <a:buNone/>
            </a:pPr>
            <a:r>
              <a:rPr lang="en-US" altLang="zh-CN" sz="2300" dirty="0" smtClean="0"/>
              <a:t>TYPE F FFF</a:t>
            </a:r>
          </a:p>
          <a:p>
            <a:pPr>
              <a:buNone/>
            </a:pPr>
            <a:r>
              <a:rPr lang="en-US" altLang="zh-CN" sz="2300" dirty="0" smtClean="0"/>
              <a:t>COUNT 1 1 1 1 </a:t>
            </a:r>
          </a:p>
          <a:p>
            <a:pPr>
              <a:buNone/>
            </a:pPr>
            <a:r>
              <a:rPr lang="en-US" altLang="zh-CN" sz="2300" dirty="0" smtClean="0"/>
              <a:t>WIDTH 213</a:t>
            </a:r>
          </a:p>
          <a:p>
            <a:pPr>
              <a:buNone/>
            </a:pPr>
            <a:r>
              <a:rPr lang="en-US" altLang="zh-CN" sz="2300" dirty="0" smtClean="0"/>
              <a:t>HEIGHT 1</a:t>
            </a:r>
          </a:p>
          <a:p>
            <a:pPr>
              <a:buNone/>
            </a:pPr>
            <a:r>
              <a:rPr lang="en-US" altLang="zh-CN" sz="2300" dirty="0" smtClean="0"/>
              <a:t>VIEWPORT 0 0 0 1 0 0 0 </a:t>
            </a:r>
          </a:p>
          <a:p>
            <a:pPr>
              <a:buNone/>
            </a:pPr>
            <a:r>
              <a:rPr lang="en-US" altLang="zh-CN" sz="2300" dirty="0" smtClean="0"/>
              <a:t>POINTS 213</a:t>
            </a:r>
          </a:p>
          <a:p>
            <a:pPr>
              <a:buNone/>
            </a:pPr>
            <a:r>
              <a:rPr lang="en-US" altLang="zh-CN" sz="2300" dirty="0" smtClean="0"/>
              <a:t>DATA </a:t>
            </a:r>
            <a:r>
              <a:rPr lang="en-US" altLang="zh-CN" sz="2300" dirty="0" err="1" smtClean="0"/>
              <a:t>ascii</a:t>
            </a:r>
            <a:endParaRPr lang="en-US" altLang="zh-CN" sz="2300" dirty="0" smtClean="0"/>
          </a:p>
          <a:p>
            <a:pPr>
              <a:buNone/>
            </a:pPr>
            <a:r>
              <a:rPr lang="en-US" altLang="zh-CN" sz="2300" dirty="0" smtClean="0"/>
              <a:t>0.93773 0.33763 0 4.2108e+06</a:t>
            </a:r>
          </a:p>
          <a:p>
            <a:pPr>
              <a:buNone/>
            </a:pPr>
            <a:r>
              <a:rPr lang="en-US" altLang="zh-CN" sz="2300" dirty="0" smtClean="0"/>
              <a:t>0.90805 0.35641 0 4.2108e+06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4.3.2 </a:t>
            </a:r>
            <a:r>
              <a:rPr lang="zh-CN" altLang="en-US" sz="2800" b="1" dirty="0" smtClean="0"/>
              <a:t>从</a:t>
            </a:r>
            <a:r>
              <a:rPr lang="en-US" altLang="zh-CN" sz="2800" b="1" dirty="0" smtClean="0"/>
              <a:t>PCD</a:t>
            </a:r>
            <a:r>
              <a:rPr lang="zh-CN" altLang="en-US" sz="2800" b="1" dirty="0" smtClean="0"/>
              <a:t>文件中读取点云数据</a:t>
            </a:r>
            <a:endParaRPr lang="en-US" altLang="zh-CN" sz="2800" b="1" dirty="0" smtClean="0"/>
          </a:p>
          <a:p>
            <a:pPr>
              <a:buNone/>
            </a:pPr>
            <a:endParaRPr lang="en-US" altLang="zh-CN" sz="2600" dirty="0" smtClean="0"/>
          </a:p>
          <a:p>
            <a:pPr>
              <a:buNone/>
            </a:pPr>
            <a:r>
              <a:rPr lang="zh-CN" altLang="en-US" sz="2600" dirty="0" smtClean="0"/>
              <a:t>在本小节我们学习如何从</a:t>
            </a:r>
            <a:r>
              <a:rPr lang="en-US" altLang="zh-CN" sz="2600" dirty="0" smtClean="0"/>
              <a:t>PCD</a:t>
            </a:r>
            <a:r>
              <a:rPr lang="zh-CN" altLang="en-US" sz="2600" dirty="0" smtClean="0"/>
              <a:t>文件中读取点云数据。</a:t>
            </a:r>
            <a:endParaRPr lang="en-US" altLang="zh-CN" sz="2600" dirty="0" smtClean="0"/>
          </a:p>
          <a:p>
            <a:pPr>
              <a:buNone/>
            </a:pPr>
            <a:r>
              <a:rPr lang="zh-CN" altLang="en-US" sz="2600" dirty="0" smtClean="0"/>
              <a:t>在本书提供光盘的第</a:t>
            </a:r>
            <a:r>
              <a:rPr lang="en-US" altLang="zh-CN" sz="2600" dirty="0" smtClean="0"/>
              <a:t>4</a:t>
            </a:r>
            <a:r>
              <a:rPr lang="zh-CN" altLang="en-US" sz="2600" dirty="0" smtClean="0"/>
              <a:t>章例</a:t>
            </a:r>
            <a:r>
              <a:rPr lang="en-US" altLang="zh-CN" sz="2600" dirty="0" smtClean="0"/>
              <a:t>1</a:t>
            </a:r>
            <a:r>
              <a:rPr lang="zh-CN" altLang="en-US" sz="2600" dirty="0" smtClean="0"/>
              <a:t>文件夹中，打开名为</a:t>
            </a:r>
            <a:r>
              <a:rPr lang="en-US" altLang="zh-CN" sz="2600" dirty="0" smtClean="0"/>
              <a:t>pcd_read.cpp</a:t>
            </a:r>
            <a:r>
              <a:rPr lang="zh-CN" altLang="en-US" sz="2600" dirty="0" smtClean="0"/>
              <a:t>的代码文件。同目录下可找到测试点云文件</a:t>
            </a:r>
            <a:r>
              <a:rPr lang="en-US" altLang="zh-CN" sz="2600" dirty="0" smtClean="0"/>
              <a:t>test_pcd.pcd</a:t>
            </a:r>
            <a:r>
              <a:rPr lang="zh-CN" altLang="en-US" sz="2600" dirty="0" smtClean="0"/>
              <a:t>。</a:t>
            </a:r>
            <a:endParaRPr lang="en-US" altLang="zh-CN" sz="2600" dirty="0" smtClean="0"/>
          </a:p>
          <a:p>
            <a:pPr>
              <a:buNone/>
            </a:pPr>
            <a:r>
              <a:rPr lang="en-US" altLang="zh-CN" sz="2600" b="1" dirty="0" smtClean="0"/>
              <a:t>1. </a:t>
            </a:r>
            <a:r>
              <a:rPr lang="zh-CN" altLang="en-US" sz="2600" b="1" dirty="0" smtClean="0"/>
              <a:t>代码解释说明</a:t>
            </a:r>
            <a:endParaRPr lang="en-US" altLang="zh-CN" sz="2600" b="1" dirty="0" smtClean="0"/>
          </a:p>
          <a:p>
            <a:pPr>
              <a:buNone/>
            </a:pPr>
            <a:r>
              <a:rPr lang="zh-CN" altLang="en-US" sz="2600" dirty="0" smtClean="0"/>
              <a:t>现在解析上面打开的代码。</a:t>
            </a:r>
            <a:endParaRPr lang="en-US" altLang="zh-CN" sz="2600" dirty="0" smtClean="0"/>
          </a:p>
          <a:p>
            <a:pPr>
              <a:buNone/>
            </a:pPr>
            <a:r>
              <a:rPr lang="en-US" altLang="zh-CN" sz="2200" dirty="0" smtClean="0"/>
              <a:t>#include &lt;</a:t>
            </a:r>
            <a:r>
              <a:rPr lang="en-US" altLang="zh-CN" sz="2200" dirty="0" err="1" smtClean="0"/>
              <a:t>iostream</a:t>
            </a:r>
            <a:r>
              <a:rPr lang="en-US" altLang="zh-CN" sz="2200" dirty="0" smtClean="0"/>
              <a:t>&gt; //</a:t>
            </a:r>
            <a:r>
              <a:rPr lang="zh-CN" altLang="en-US" sz="2200" dirty="0" smtClean="0"/>
              <a:t>标准</a:t>
            </a:r>
            <a:r>
              <a:rPr lang="en-US" altLang="zh-CN" sz="2200" dirty="0" smtClean="0"/>
              <a:t>C++</a:t>
            </a:r>
            <a:r>
              <a:rPr lang="zh-CN" altLang="en-US" sz="2200" dirty="0" smtClean="0"/>
              <a:t>库中的输入输出类相关头文件</a:t>
            </a:r>
            <a:endParaRPr lang="en-US" altLang="zh-CN" sz="2200" dirty="0" smtClean="0"/>
          </a:p>
          <a:p>
            <a:pPr>
              <a:buNone/>
            </a:pPr>
            <a:r>
              <a:rPr lang="en-US" altLang="zh-CN" sz="2200" dirty="0" smtClean="0"/>
              <a:t>#include &lt;</a:t>
            </a:r>
            <a:r>
              <a:rPr lang="en-US" altLang="zh-CN" sz="2200" dirty="0" err="1" smtClean="0"/>
              <a:t>pcl</a:t>
            </a:r>
            <a:r>
              <a:rPr lang="en-US" altLang="zh-CN" sz="2200" dirty="0" smtClean="0"/>
              <a:t>/</a:t>
            </a:r>
            <a:r>
              <a:rPr lang="en-US" altLang="zh-CN" sz="2200" dirty="0" err="1" smtClean="0"/>
              <a:t>io</a:t>
            </a:r>
            <a:r>
              <a:rPr lang="en-US" altLang="zh-CN" sz="2200" dirty="0" smtClean="0"/>
              <a:t>/</a:t>
            </a:r>
            <a:r>
              <a:rPr lang="en-US" altLang="zh-CN" sz="2200" dirty="0" err="1" smtClean="0"/>
              <a:t>pcd_io.h</a:t>
            </a:r>
            <a:r>
              <a:rPr lang="en-US" altLang="zh-CN" sz="2200" dirty="0" smtClean="0"/>
              <a:t>&gt; //</a:t>
            </a:r>
            <a:r>
              <a:rPr lang="en-US" altLang="zh-CN" sz="2200" dirty="0" err="1" smtClean="0"/>
              <a:t>pcd</a:t>
            </a:r>
            <a:r>
              <a:rPr lang="zh-CN" altLang="en-US" sz="2200" dirty="0" smtClean="0"/>
              <a:t>读写类相关的头文件</a:t>
            </a:r>
            <a:endParaRPr lang="en-US" altLang="zh-CN" sz="2200" dirty="0" smtClean="0"/>
          </a:p>
          <a:p>
            <a:pPr>
              <a:buNone/>
            </a:pPr>
            <a:r>
              <a:rPr lang="en-US" altLang="zh-CN" sz="2200" dirty="0" smtClean="0"/>
              <a:t>#include &lt;</a:t>
            </a:r>
            <a:r>
              <a:rPr lang="en-US" altLang="zh-CN" sz="2200" dirty="0" err="1" smtClean="0"/>
              <a:t>pcl</a:t>
            </a:r>
            <a:r>
              <a:rPr lang="en-US" altLang="zh-CN" sz="2200" dirty="0" smtClean="0"/>
              <a:t>/</a:t>
            </a:r>
            <a:r>
              <a:rPr lang="en-US" altLang="zh-CN" sz="2200" dirty="0" err="1" smtClean="0"/>
              <a:t>point_types.h</a:t>
            </a:r>
            <a:r>
              <a:rPr lang="en-US" altLang="zh-CN" sz="2200" dirty="0" smtClean="0"/>
              <a:t>&gt; //PCL</a:t>
            </a:r>
            <a:r>
              <a:rPr lang="zh-CN" altLang="en-US" sz="2200" dirty="0" smtClean="0"/>
              <a:t>中支持的点类型头文件</a:t>
            </a:r>
            <a:endParaRPr lang="en-US" altLang="zh-CN" sz="2200" dirty="0" smtClean="0"/>
          </a:p>
          <a:p>
            <a:pPr>
              <a:buNone/>
            </a:pPr>
            <a:r>
              <a:rPr lang="zh-CN" altLang="en-US" sz="2600" dirty="0" smtClean="0"/>
              <a:t>与本程序相关的头文件声明。</a:t>
            </a:r>
            <a:endParaRPr lang="en-US" altLang="zh-CN" sz="2600" dirty="0" smtClean="0"/>
          </a:p>
          <a:p>
            <a:pPr>
              <a:buNone/>
            </a:pP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a:t>
            </a:r>
            <a:r>
              <a:rPr lang="en-US" altLang="zh-CN" sz="2200" dirty="0" err="1" smtClean="0"/>
              <a:t>Ptr</a:t>
            </a:r>
            <a:r>
              <a:rPr lang="en-US" altLang="zh-CN" sz="2200" dirty="0" smtClean="0"/>
              <a:t> cloud(new </a:t>
            </a: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创建一个</a:t>
            </a:r>
            <a:r>
              <a:rPr lang="en-US" altLang="zh-CN" sz="2600" dirty="0" err="1" smtClean="0"/>
              <a:t>PointCloud</a:t>
            </a:r>
            <a:r>
              <a:rPr lang="en-US" altLang="zh-CN" sz="2600" dirty="0" smtClean="0"/>
              <a:t>&lt;</a:t>
            </a:r>
            <a:r>
              <a:rPr lang="en-US" altLang="zh-CN" sz="2600" dirty="0" err="1" smtClean="0"/>
              <a:t>PointXYZ</a:t>
            </a:r>
            <a:r>
              <a:rPr lang="en-US" altLang="zh-CN" sz="2600" dirty="0" smtClean="0"/>
              <a:t>&gt; boost</a:t>
            </a:r>
            <a:r>
              <a:rPr lang="zh-CN" altLang="en-US" sz="2600" dirty="0" smtClean="0"/>
              <a:t>共享指针并进行实例化。</a:t>
            </a:r>
            <a:endParaRPr lang="en-US" altLang="zh-CN" sz="2600" dirty="0" smtClean="0"/>
          </a:p>
          <a:p>
            <a:pPr>
              <a:buNone/>
            </a:pPr>
            <a:r>
              <a:rPr lang="en-US" altLang="zh-CN" sz="2200" dirty="0" smtClean="0"/>
              <a:t>i</a:t>
            </a:r>
            <a:r>
              <a:rPr lang="en-US" altLang="zh-CN" sz="2200" dirty="0" smtClean="0"/>
              <a:t>f(</a:t>
            </a:r>
            <a:r>
              <a:rPr lang="en-US" altLang="zh-CN" sz="2200" dirty="0" err="1" smtClean="0"/>
              <a:t>pcl</a:t>
            </a:r>
            <a:r>
              <a:rPr lang="en-US" altLang="zh-CN" sz="2200" dirty="0" smtClean="0"/>
              <a:t>::</a:t>
            </a:r>
            <a:r>
              <a:rPr lang="en-US" altLang="zh-CN" sz="2200" dirty="0" err="1" smtClean="0"/>
              <a:t>io</a:t>
            </a:r>
            <a:r>
              <a:rPr lang="en-US" altLang="zh-CN" sz="2200" dirty="0" smtClean="0"/>
              <a:t>::</a:t>
            </a:r>
            <a:r>
              <a:rPr lang="en-US" altLang="zh-CN" sz="2200" dirty="0" err="1" smtClean="0"/>
              <a:t>loadPCDFile</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&gt;(“test_pcd.pcd”, *cloud)==-1) //</a:t>
            </a:r>
            <a:r>
              <a:rPr lang="zh-CN" altLang="en-US" sz="2200" dirty="0" smtClean="0"/>
              <a:t>打开点云文件</a:t>
            </a:r>
            <a:endParaRPr lang="en-US" altLang="zh-CN" sz="2200" dirty="0" smtClean="0"/>
          </a:p>
          <a:p>
            <a:pPr>
              <a:buNone/>
            </a:pPr>
            <a:r>
              <a:rPr lang="en-US" altLang="zh-CN" sz="2200" dirty="0" smtClean="0"/>
              <a:t>{</a:t>
            </a:r>
          </a:p>
          <a:p>
            <a:pPr>
              <a:buNone/>
            </a:pPr>
            <a:r>
              <a:rPr lang="en-US" altLang="zh-CN" sz="2200" dirty="0" smtClean="0"/>
              <a:t>PCL_ERROR(“Couldn’t read file test_pcd.pcd\n”);</a:t>
            </a:r>
          </a:p>
          <a:p>
            <a:pPr>
              <a:buNone/>
            </a:pPr>
            <a:r>
              <a:rPr lang="en-US" altLang="zh-CN" sz="2200" dirty="0" smtClean="0"/>
              <a:t>r</a:t>
            </a:r>
            <a:r>
              <a:rPr lang="en-US" altLang="zh-CN" sz="2200" dirty="0" smtClean="0"/>
              <a:t>eturn (-1);</a:t>
            </a:r>
          </a:p>
          <a:p>
            <a:pPr>
              <a:buNone/>
            </a:pPr>
            <a:r>
              <a:rPr lang="en-US" altLang="zh-CN" sz="2200" dirty="0" smtClean="0"/>
              <a:t>}</a:t>
            </a:r>
          </a:p>
          <a:p>
            <a:pPr>
              <a:buNone/>
            </a:pPr>
            <a:r>
              <a:rPr lang="zh-CN" altLang="en-US" sz="2600" dirty="0" smtClean="0"/>
              <a:t>从磁盘上加载</a:t>
            </a:r>
            <a:r>
              <a:rPr lang="en-US" altLang="zh-CN" sz="2600" dirty="0" err="1" smtClean="0"/>
              <a:t>PointCloud</a:t>
            </a:r>
            <a:r>
              <a:rPr lang="zh-CN" altLang="en-US" sz="2600" dirty="0" smtClean="0"/>
              <a:t>数据（假设</a:t>
            </a:r>
            <a:r>
              <a:rPr lang="en-US" altLang="zh-CN" sz="2600" dirty="0" smtClean="0"/>
              <a:t>test_pcd.pcd</a:t>
            </a:r>
            <a:r>
              <a:rPr lang="zh-CN" altLang="en-US" sz="2600" dirty="0" smtClean="0"/>
              <a:t>文件已经被创建了）到二进制存储块中。或者可以读取</a:t>
            </a:r>
            <a:r>
              <a:rPr lang="en-US" altLang="zh-CN" sz="2600" dirty="0" smtClean="0"/>
              <a:t>PointCloud2</a:t>
            </a:r>
            <a:r>
              <a:rPr lang="zh-CN" altLang="en-US" sz="2600" dirty="0" smtClean="0"/>
              <a:t>存储块（仅仅在</a:t>
            </a:r>
            <a:r>
              <a:rPr lang="en-US" altLang="zh-CN" sz="2600" dirty="0" smtClean="0"/>
              <a:t>PCL1.x</a:t>
            </a:r>
            <a:r>
              <a:rPr lang="zh-CN" altLang="en-US" sz="2600" dirty="0" smtClean="0"/>
              <a:t>中可用）。由于点云的动态性质，我们更愿意以二进制块来读取，然后转换成要使用的表示方式。</a:t>
            </a:r>
            <a:endParaRPr lang="en-US" altLang="zh-CN" sz="2600" dirty="0" smtClean="0"/>
          </a:p>
          <a:p>
            <a:pPr>
              <a:buNone/>
            </a:pPr>
            <a:r>
              <a:rPr lang="en-US" altLang="zh-CN" sz="2200" dirty="0" err="1" smtClean="0"/>
              <a:t>s</a:t>
            </a:r>
            <a:r>
              <a:rPr lang="en-US" altLang="zh-CN" sz="2200" dirty="0" err="1" smtClean="0"/>
              <a:t>ensor_msgs</a:t>
            </a:r>
            <a:r>
              <a:rPr lang="en-US" altLang="zh-CN" sz="2200" dirty="0" smtClean="0"/>
              <a:t>::PointCloud2 </a:t>
            </a:r>
            <a:r>
              <a:rPr lang="en-US" altLang="zh-CN" sz="2200" dirty="0" err="1" smtClean="0"/>
              <a:t>cloud_blob</a:t>
            </a:r>
            <a:r>
              <a:rPr lang="en-US" altLang="zh-CN" sz="2200" dirty="0" smtClean="0"/>
              <a:t>; //PointCloud2</a:t>
            </a:r>
            <a:r>
              <a:rPr lang="zh-CN" altLang="en-US" sz="2200" dirty="0" smtClean="0"/>
              <a:t>适合版本低的点云文件</a:t>
            </a:r>
            <a:endParaRPr lang="en-US" altLang="zh-CN" sz="22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err="1" smtClean="0"/>
              <a:t>p</a:t>
            </a:r>
            <a:r>
              <a:rPr lang="en-US" altLang="zh-CN" sz="2200" dirty="0" err="1" smtClean="0"/>
              <a:t>cl</a:t>
            </a:r>
            <a:r>
              <a:rPr lang="en-US" altLang="zh-CN" sz="2200" dirty="0" smtClean="0"/>
              <a:t>::</a:t>
            </a:r>
            <a:r>
              <a:rPr lang="en-US" altLang="zh-CN" sz="2200" dirty="0" err="1" smtClean="0"/>
              <a:t>io</a:t>
            </a:r>
            <a:r>
              <a:rPr lang="en-US" altLang="zh-CN" sz="2200" dirty="0" smtClean="0"/>
              <a:t>::</a:t>
            </a:r>
            <a:r>
              <a:rPr lang="en-US" altLang="zh-CN" sz="2200" dirty="0" err="1" smtClean="0"/>
              <a:t>loadPCDFile</a:t>
            </a:r>
            <a:r>
              <a:rPr lang="en-US" altLang="zh-CN" sz="2200" dirty="0" smtClean="0"/>
              <a:t>(“test_pcd.pcd”, </a:t>
            </a:r>
            <a:r>
              <a:rPr lang="en-US" altLang="zh-CN" sz="2200" dirty="0" err="1" smtClean="0"/>
              <a:t>cloud_blob</a:t>
            </a:r>
            <a:r>
              <a:rPr lang="en-US" altLang="zh-CN" sz="2200" dirty="0" smtClean="0"/>
              <a:t>);</a:t>
            </a:r>
          </a:p>
          <a:p>
            <a:pPr>
              <a:buNone/>
            </a:pPr>
            <a:r>
              <a:rPr lang="en-US" altLang="zh-CN" sz="2200" dirty="0" err="1" smtClean="0"/>
              <a:t>p</a:t>
            </a:r>
            <a:r>
              <a:rPr lang="en-US" altLang="zh-CN" sz="2200" dirty="0" err="1" smtClean="0"/>
              <a:t>cl</a:t>
            </a:r>
            <a:r>
              <a:rPr lang="en-US" altLang="zh-CN" sz="2200" dirty="0" smtClean="0"/>
              <a:t>::</a:t>
            </a:r>
            <a:r>
              <a:rPr lang="en-US" altLang="zh-CN" sz="2200" dirty="0" err="1" smtClean="0"/>
              <a:t>fromROSMsg</a:t>
            </a:r>
            <a:r>
              <a:rPr lang="en-US" altLang="zh-CN" sz="2200" dirty="0" smtClean="0"/>
              <a:t>(</a:t>
            </a:r>
            <a:r>
              <a:rPr lang="en-US" altLang="zh-CN" sz="2200" dirty="0" err="1" smtClean="0"/>
              <a:t>cloud_blob</a:t>
            </a:r>
            <a:r>
              <a:rPr lang="en-US" altLang="zh-CN" sz="2200" dirty="0" smtClean="0"/>
              <a:t>, *cloud);</a:t>
            </a:r>
          </a:p>
          <a:p>
            <a:pPr>
              <a:buNone/>
            </a:pPr>
            <a:r>
              <a:rPr lang="en-US" altLang="zh-CN" sz="2200" dirty="0" smtClean="0"/>
              <a:t>//* </a:t>
            </a:r>
            <a:r>
              <a:rPr lang="en-US" altLang="zh-CN" sz="2200" dirty="0" err="1" smtClean="0"/>
              <a:t>sensor_msgs</a:t>
            </a:r>
            <a:r>
              <a:rPr lang="en-US" altLang="zh-CN" sz="2200" dirty="0" smtClean="0"/>
              <a:t>/PointCloud2</a:t>
            </a:r>
            <a:r>
              <a:rPr lang="zh-CN" altLang="en-US" sz="2200" dirty="0" smtClean="0"/>
              <a:t>转换为</a:t>
            </a:r>
            <a:r>
              <a:rPr lang="en-US" altLang="zh-CN" sz="2200" dirty="0" err="1" smtClean="0"/>
              <a:t>pcl</a:t>
            </a:r>
            <a:r>
              <a:rPr lang="en-US" altLang="zh-CN" sz="2200" dirty="0" smtClean="0"/>
              <a:t>::</a:t>
            </a:r>
            <a:r>
              <a:rPr lang="en-US" altLang="zh-CN" sz="2200" dirty="0" err="1" smtClean="0"/>
              <a:t>PointCloud</a:t>
            </a:r>
            <a:r>
              <a:rPr lang="en-US" altLang="zh-CN" sz="2200" dirty="0" smtClean="0"/>
              <a:t>&lt;T&gt;</a:t>
            </a:r>
          </a:p>
          <a:p>
            <a:pPr>
              <a:buNone/>
            </a:pPr>
            <a:r>
              <a:rPr lang="zh-CN" altLang="en-US" sz="2600" dirty="0" smtClean="0"/>
              <a:t>把二进制块读取并转换到模板化的</a:t>
            </a:r>
            <a:r>
              <a:rPr lang="en-US" altLang="zh-CN" sz="2600" dirty="0" err="1" smtClean="0"/>
              <a:t>PointCloud</a:t>
            </a:r>
            <a:r>
              <a:rPr lang="zh-CN" altLang="en-US" sz="2600" dirty="0" smtClean="0"/>
              <a:t>格式里，这里用</a:t>
            </a:r>
            <a:r>
              <a:rPr lang="en-US" altLang="zh-CN" sz="2600" dirty="0" err="1" smtClean="0"/>
              <a:t>pcl</a:t>
            </a:r>
            <a:r>
              <a:rPr lang="en-US" altLang="zh-CN" sz="2600" dirty="0" smtClean="0"/>
              <a:t>::</a:t>
            </a:r>
            <a:r>
              <a:rPr lang="en-US" altLang="zh-CN" sz="2600" dirty="0" err="1" smtClean="0"/>
              <a:t>PointXYZ</a:t>
            </a:r>
            <a:r>
              <a:rPr lang="zh-CN" altLang="en-US" sz="2600" dirty="0" smtClean="0"/>
              <a:t>作为点类型。</a:t>
            </a:r>
            <a:endParaRPr lang="en-US" altLang="zh-CN" sz="2600" dirty="0" smtClean="0"/>
          </a:p>
          <a:p>
            <a:pPr>
              <a:buNone/>
            </a:pPr>
            <a:r>
              <a:rPr lang="en-US" altLang="zh-CN" sz="2200" dirty="0" smtClean="0"/>
              <a:t>for(</a:t>
            </a:r>
            <a:r>
              <a:rPr lang="en-US" altLang="zh-CN" sz="2200" dirty="0" err="1" smtClean="0"/>
              <a:t>size_ti</a:t>
            </a:r>
            <a:r>
              <a:rPr lang="en-US" altLang="zh-CN" sz="2200" dirty="0" smtClean="0"/>
              <a:t>=0; </a:t>
            </a:r>
            <a:r>
              <a:rPr lang="en-US" altLang="zh-CN" sz="2200" dirty="0" err="1" smtClean="0"/>
              <a:t>i</a:t>
            </a:r>
            <a:r>
              <a:rPr lang="en-US" altLang="zh-CN" sz="2200" dirty="0" smtClean="0"/>
              <a:t>&lt;cloud-&gt;</a:t>
            </a:r>
            <a:r>
              <a:rPr lang="en-US" altLang="zh-CN" sz="2200" dirty="0" err="1" smtClean="0"/>
              <a:t>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std::</a:t>
            </a:r>
            <a:r>
              <a:rPr lang="en-US" altLang="zh-CN" sz="2200" dirty="0" err="1" smtClean="0"/>
              <a:t>cout</a:t>
            </a:r>
            <a:r>
              <a:rPr lang="en-US" altLang="zh-CN" sz="2200" dirty="0" smtClean="0"/>
              <a:t>&lt;&lt;“   ”&lt;&lt;cloud-&gt;points[</a:t>
            </a:r>
            <a:r>
              <a:rPr lang="en-US" altLang="zh-CN" sz="2200" dirty="0" err="1" smtClean="0"/>
              <a:t>i</a:t>
            </a:r>
            <a:r>
              <a:rPr lang="en-US" altLang="zh-CN" sz="2200" dirty="0" smtClean="0"/>
              <a:t>].x&lt;&lt;“ ”&lt;&lt;cloud-&gt;points[</a:t>
            </a:r>
            <a:r>
              <a:rPr lang="en-US" altLang="zh-CN" sz="2200" dirty="0" err="1" smtClean="0"/>
              <a:t>i</a:t>
            </a:r>
            <a:r>
              <a:rPr lang="en-US" altLang="zh-CN" sz="2200" dirty="0" smtClean="0"/>
              <a:t>].y&lt;&lt;“ “&lt;&lt;cloud-&gt;points[</a:t>
            </a:r>
            <a:r>
              <a:rPr lang="en-US" altLang="zh-CN" sz="2200" dirty="0" err="1" smtClean="0"/>
              <a:t>i</a:t>
            </a:r>
            <a:r>
              <a:rPr lang="en-US" altLang="zh-CN" sz="2200" dirty="0" smtClean="0"/>
              <a:t>].z&lt;&lt;std::</a:t>
            </a:r>
            <a:r>
              <a:rPr lang="en-US" altLang="zh-CN" sz="2200" dirty="0" err="1" smtClean="0"/>
              <a:t>endl</a:t>
            </a:r>
            <a:r>
              <a:rPr lang="en-US" altLang="zh-CN" sz="2200" dirty="0" smtClean="0"/>
              <a:t>;</a:t>
            </a:r>
          </a:p>
          <a:p>
            <a:pPr>
              <a:buNone/>
            </a:pPr>
            <a:r>
              <a:rPr lang="zh-CN" altLang="en-US" sz="2600" dirty="0" smtClean="0"/>
              <a:t>最后在标准输出上打印出从文件中加载的数据。</a:t>
            </a:r>
            <a:endParaRPr lang="en-US" altLang="zh-CN" sz="2600" dirty="0" smtClean="0"/>
          </a:p>
          <a:p>
            <a:pPr>
              <a:buNone/>
            </a:pPr>
            <a:r>
              <a:rPr lang="en-US" altLang="zh-CN" sz="2600" b="1" dirty="0" smtClean="0"/>
              <a:t>2. </a:t>
            </a:r>
            <a:r>
              <a:rPr lang="zh-CN" altLang="en-US" sz="2600" b="1" dirty="0" smtClean="0"/>
              <a:t>编译并运行该程序</a:t>
            </a:r>
            <a:endParaRPr lang="en-US" altLang="zh-CN" sz="2600" b="1" dirty="0" smtClean="0"/>
          </a:p>
          <a:p>
            <a:pPr>
              <a:buNone/>
            </a:pPr>
            <a:r>
              <a:rPr lang="zh-CN" altLang="en-US" sz="2600" dirty="0" smtClean="0"/>
              <a:t>利用光盘提供的</a:t>
            </a:r>
            <a:r>
              <a:rPr lang="en-US" altLang="zh-CN" sz="2600" dirty="0" smtClean="0"/>
              <a:t>CMakeLists.txt</a:t>
            </a:r>
            <a:r>
              <a:rPr lang="zh-CN" altLang="en-US" sz="2600" dirty="0" smtClean="0"/>
              <a:t>文件，在</a:t>
            </a:r>
            <a:r>
              <a:rPr lang="en-US" altLang="zh-CN" sz="2600" dirty="0" err="1" smtClean="0"/>
              <a:t>CMake</a:t>
            </a:r>
            <a:r>
              <a:rPr lang="zh-CN" altLang="en-US" sz="2600" dirty="0" smtClean="0"/>
              <a:t>中建立工程文件，并生成相应的可执行文件，生成可执行程序之后就可以运行了。在</a:t>
            </a:r>
            <a:r>
              <a:rPr lang="en-US" altLang="zh-CN" sz="2600" dirty="0" smtClean="0"/>
              <a:t>CMD</a:t>
            </a:r>
            <a:r>
              <a:rPr lang="zh-CN" altLang="en-US" sz="2600" dirty="0" smtClean="0"/>
              <a:t>中输入以下命令：</a:t>
            </a:r>
            <a:endParaRPr lang="en-US" altLang="zh-CN" sz="2600" dirty="0" smtClean="0"/>
          </a:p>
          <a:p>
            <a:pPr>
              <a:buNone/>
            </a:pPr>
            <a:r>
              <a:rPr lang="en-US" altLang="zh-CN" sz="2200" dirty="0" smtClean="0"/>
              <a:t>…&gt;pcd_read.exe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运行之后，可看见图</a:t>
            </a:r>
            <a:r>
              <a:rPr lang="en-US" altLang="zh-CN" sz="2600" dirty="0" smtClean="0"/>
              <a:t>4-8</a:t>
            </a:r>
            <a:r>
              <a:rPr lang="zh-CN" altLang="en-US" sz="2600" dirty="0" smtClean="0"/>
              <a:t>所示的输出结果，在本例中提供的是点云文件版本</a:t>
            </a:r>
            <a:r>
              <a:rPr lang="en-US" altLang="zh-CN" sz="2600" dirty="0" smtClean="0"/>
              <a:t>0.7</a:t>
            </a:r>
            <a:r>
              <a:rPr lang="zh-CN" altLang="en-US" sz="2600" dirty="0" smtClean="0"/>
              <a:t>，所以在代码中没有涉及</a:t>
            </a:r>
            <a:r>
              <a:rPr lang="en-US" altLang="zh-CN" sz="2600" dirty="0" smtClean="0"/>
              <a:t>PointCloud2</a:t>
            </a:r>
            <a:r>
              <a:rPr lang="zh-CN" altLang="en-US" sz="2600" dirty="0" smtClean="0"/>
              <a:t>，如果用户需要读取版本较低的</a:t>
            </a:r>
            <a:r>
              <a:rPr lang="en-US" altLang="zh-CN" sz="2600" dirty="0" smtClean="0"/>
              <a:t>PCD</a:t>
            </a:r>
            <a:r>
              <a:rPr lang="zh-CN" altLang="en-US" sz="2600" dirty="0" smtClean="0"/>
              <a:t>文件，需要替换点云读取代码为上面描述的</a:t>
            </a:r>
            <a:r>
              <a:rPr lang="en-US" altLang="zh-CN" sz="2600" dirty="0" smtClean="0"/>
              <a:t>PointCloud2</a:t>
            </a:r>
            <a:r>
              <a:rPr lang="zh-CN" altLang="en-US" sz="2600" dirty="0" smtClean="0"/>
              <a:t>读取方式。</a:t>
            </a:r>
            <a:endParaRPr lang="en-US" altLang="zh-CN" sz="2600" dirty="0" smtClean="0"/>
          </a:p>
          <a:p>
            <a:pPr>
              <a:buNone/>
            </a:pPr>
            <a:r>
              <a:rPr lang="zh-CN" altLang="en-US" sz="2600" dirty="0" smtClean="0"/>
              <a:t>注意，如果</a:t>
            </a:r>
            <a:r>
              <a:rPr lang="en-US" altLang="zh-CN" sz="2600" dirty="0" smtClean="0"/>
              <a:t>test_pcd.pcd</a:t>
            </a:r>
            <a:r>
              <a:rPr lang="zh-CN" altLang="en-US" sz="2600" dirty="0" smtClean="0"/>
              <a:t>文件不存在（没有创建或者被删除了），将会提示如下错误信息：</a:t>
            </a:r>
            <a:endParaRPr lang="en-US" altLang="zh-CN" sz="2600" dirty="0" smtClean="0"/>
          </a:p>
          <a:p>
            <a:pPr>
              <a:buNone/>
            </a:pPr>
            <a:r>
              <a:rPr lang="en-US" altLang="zh-CN" sz="2200" dirty="0" smtClean="0"/>
              <a:t>Couldn’t read file test_pcd.pcd</a:t>
            </a:r>
          </a:p>
          <a:p>
            <a:pPr>
              <a:buNone/>
            </a:pPr>
            <a:endParaRPr lang="en-US" altLang="zh-CN" sz="2600" dirty="0" smtClean="0"/>
          </a:p>
        </p:txBody>
      </p:sp>
      <p:pic>
        <p:nvPicPr>
          <p:cNvPr id="7170" name="Picture 2"/>
          <p:cNvPicPr>
            <a:picLocks noChangeAspect="1" noChangeArrowheads="1"/>
          </p:cNvPicPr>
          <p:nvPr/>
        </p:nvPicPr>
        <p:blipFill>
          <a:blip r:embed="rId2" cstate="print"/>
          <a:srcRect/>
          <a:stretch>
            <a:fillRect/>
          </a:stretch>
        </p:blipFill>
        <p:spPr bwMode="auto">
          <a:xfrm>
            <a:off x="827584" y="3784073"/>
            <a:ext cx="7667253" cy="3073927"/>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4.3.3 </a:t>
            </a:r>
            <a:r>
              <a:rPr lang="zh-CN" altLang="en-US" sz="2800" b="1" dirty="0" smtClean="0"/>
              <a:t>向</a:t>
            </a:r>
            <a:r>
              <a:rPr lang="en-US" altLang="zh-CN" sz="2800" b="1" dirty="0" smtClean="0"/>
              <a:t>PCD</a:t>
            </a:r>
            <a:r>
              <a:rPr lang="zh-CN" altLang="en-US" sz="2800" b="1" dirty="0" smtClean="0"/>
              <a:t>文件写入点云数据</a:t>
            </a:r>
            <a:endParaRPr lang="en-US" altLang="zh-CN" sz="2800" b="1" dirty="0" smtClean="0"/>
          </a:p>
          <a:p>
            <a:pPr>
              <a:buNone/>
            </a:pPr>
            <a:endParaRPr lang="en-US" altLang="zh-CN" sz="2600" dirty="0" smtClean="0"/>
          </a:p>
          <a:p>
            <a:pPr>
              <a:buNone/>
            </a:pPr>
            <a:r>
              <a:rPr lang="zh-CN" altLang="en-US" sz="2600" dirty="0" smtClean="0"/>
              <a:t>本小节我们学习如何向</a:t>
            </a:r>
            <a:r>
              <a:rPr lang="en-US" altLang="zh-CN" sz="2600" dirty="0" smtClean="0"/>
              <a:t>PCD</a:t>
            </a:r>
            <a:r>
              <a:rPr lang="zh-CN" altLang="en-US" sz="2600" dirty="0" smtClean="0"/>
              <a:t>文件写入点云数据。</a:t>
            </a:r>
            <a:endParaRPr lang="en-US" altLang="zh-CN" sz="2600" dirty="0" smtClean="0"/>
          </a:p>
          <a:p>
            <a:pPr>
              <a:buNone/>
            </a:pPr>
            <a:r>
              <a:rPr lang="zh-CN" altLang="en-US" sz="2600" dirty="0" smtClean="0"/>
              <a:t>首先，在本书提供光盘的第</a:t>
            </a:r>
            <a:r>
              <a:rPr lang="en-US" altLang="zh-CN" sz="2600" dirty="0" smtClean="0"/>
              <a:t>4</a:t>
            </a:r>
            <a:r>
              <a:rPr lang="zh-CN" altLang="en-US" sz="2600" dirty="0" smtClean="0"/>
              <a:t>章例</a:t>
            </a:r>
            <a:r>
              <a:rPr lang="en-US" altLang="zh-CN" sz="2600" dirty="0" smtClean="0"/>
              <a:t>2</a:t>
            </a:r>
            <a:r>
              <a:rPr lang="zh-CN" altLang="en-US" sz="2600" dirty="0" smtClean="0"/>
              <a:t>文件夹中，打开名为</a:t>
            </a:r>
            <a:r>
              <a:rPr lang="en-US" altLang="zh-CN" sz="2600" dirty="0" smtClean="0"/>
              <a:t>pcd_write.cpp</a:t>
            </a:r>
            <a:r>
              <a:rPr lang="zh-CN" altLang="en-US" sz="2600" dirty="0" smtClean="0"/>
              <a:t>的代码文件。</a:t>
            </a:r>
            <a:endParaRPr lang="en-US" altLang="zh-CN" sz="2600" dirty="0" smtClean="0"/>
          </a:p>
          <a:p>
            <a:pPr>
              <a:buNone/>
            </a:pPr>
            <a:r>
              <a:rPr lang="en-US" altLang="zh-CN" sz="2600" b="1" dirty="0" smtClean="0"/>
              <a:t>1. </a:t>
            </a:r>
            <a:r>
              <a:rPr lang="zh-CN" altLang="en-US" sz="2600" b="1" dirty="0" smtClean="0"/>
              <a:t>代码解释说明</a:t>
            </a:r>
            <a:endParaRPr lang="en-US" altLang="zh-CN" sz="2600" b="1" dirty="0" smtClean="0"/>
          </a:p>
          <a:p>
            <a:pPr>
              <a:buNone/>
            </a:pPr>
            <a:r>
              <a:rPr lang="zh-CN" altLang="en-US" sz="2600" dirty="0" smtClean="0"/>
              <a:t>现在，我们解析上面代码：</a:t>
            </a:r>
            <a:endParaRPr lang="en-US" altLang="zh-CN" sz="2600" dirty="0" smtClean="0"/>
          </a:p>
          <a:p>
            <a:pPr>
              <a:buNone/>
            </a:pPr>
            <a:r>
              <a:rPr lang="en-US" altLang="zh-CN" sz="2200" dirty="0" smtClean="0"/>
              <a:t>#include &lt;</a:t>
            </a:r>
            <a:r>
              <a:rPr lang="en-US" altLang="zh-CN" sz="2200" dirty="0" err="1" smtClean="0"/>
              <a:t>pcl</a:t>
            </a:r>
            <a:r>
              <a:rPr lang="en-US" altLang="zh-CN" sz="2200" dirty="0" smtClean="0"/>
              <a:t>/</a:t>
            </a:r>
            <a:r>
              <a:rPr lang="en-US" altLang="zh-CN" sz="2200" dirty="0" err="1" smtClean="0"/>
              <a:t>io</a:t>
            </a:r>
            <a:r>
              <a:rPr lang="en-US" altLang="zh-CN" sz="2200" dirty="0" smtClean="0"/>
              <a:t>/</a:t>
            </a:r>
            <a:r>
              <a:rPr lang="en-US" altLang="zh-CN" sz="2200" dirty="0" err="1" smtClean="0"/>
              <a:t>pcd_io.h</a:t>
            </a:r>
            <a:r>
              <a:rPr lang="en-US" altLang="zh-CN" sz="2200" dirty="0" smtClean="0"/>
              <a:t>&gt;</a:t>
            </a:r>
          </a:p>
          <a:p>
            <a:pPr>
              <a:buNone/>
            </a:pPr>
            <a:r>
              <a:rPr lang="en-US" altLang="zh-CN" sz="2200" dirty="0" smtClean="0"/>
              <a:t>#include &lt;</a:t>
            </a:r>
            <a:r>
              <a:rPr lang="en-US" altLang="zh-CN" sz="2200" dirty="0" err="1" smtClean="0"/>
              <a:t>pcl</a:t>
            </a:r>
            <a:r>
              <a:rPr lang="en-US" altLang="zh-CN" sz="2200" dirty="0" smtClean="0"/>
              <a:t>/</a:t>
            </a:r>
            <a:r>
              <a:rPr lang="en-US" altLang="zh-CN" sz="2200" dirty="0" err="1" smtClean="0"/>
              <a:t>point_types.h</a:t>
            </a:r>
            <a:r>
              <a:rPr lang="en-US" altLang="zh-CN" sz="2200" dirty="0" smtClean="0"/>
              <a:t>&gt;</a:t>
            </a:r>
          </a:p>
          <a:p>
            <a:pPr>
              <a:buNone/>
            </a:pPr>
            <a:r>
              <a:rPr lang="en-US" altLang="zh-CN" sz="2600" dirty="0" err="1" smtClean="0"/>
              <a:t>p</a:t>
            </a:r>
            <a:r>
              <a:rPr lang="en-US" altLang="zh-CN" sz="2600" dirty="0" err="1" smtClean="0"/>
              <a:t>cl</a:t>
            </a:r>
            <a:r>
              <a:rPr lang="en-US" altLang="zh-CN" sz="2600" dirty="0" smtClean="0"/>
              <a:t>/</a:t>
            </a:r>
            <a:r>
              <a:rPr lang="en-US" altLang="zh-CN" sz="2600" dirty="0" err="1" smtClean="0"/>
              <a:t>io</a:t>
            </a:r>
            <a:r>
              <a:rPr lang="en-US" altLang="zh-CN" sz="2600" dirty="0" smtClean="0"/>
              <a:t>/</a:t>
            </a:r>
            <a:r>
              <a:rPr lang="en-US" altLang="zh-CN" sz="2600" dirty="0" err="1" smtClean="0"/>
              <a:t>pcd_io.h</a:t>
            </a:r>
            <a:r>
              <a:rPr lang="zh-CN" altLang="en-US" sz="2600" dirty="0" smtClean="0"/>
              <a:t>头文件中包含了</a:t>
            </a:r>
            <a:r>
              <a:rPr lang="en-US" altLang="zh-CN" sz="2600" dirty="0" smtClean="0"/>
              <a:t>PCD</a:t>
            </a:r>
            <a:r>
              <a:rPr lang="zh-CN" altLang="en-US" sz="2600" dirty="0" smtClean="0"/>
              <a:t>输入输出操作的声明，</a:t>
            </a:r>
            <a:r>
              <a:rPr lang="en-US" altLang="zh-CN" sz="2600" dirty="0" err="1" smtClean="0"/>
              <a:t>pcl</a:t>
            </a:r>
            <a:r>
              <a:rPr lang="en-US" altLang="zh-CN" sz="2600" dirty="0" smtClean="0"/>
              <a:t>/</a:t>
            </a:r>
            <a:r>
              <a:rPr lang="en-US" altLang="zh-CN" sz="2600" dirty="0" err="1" smtClean="0"/>
              <a:t>point_types.h</a:t>
            </a:r>
            <a:r>
              <a:rPr lang="zh-CN" altLang="en-US" sz="2600" dirty="0" smtClean="0"/>
              <a:t>头文件则包含一些</a:t>
            </a:r>
            <a:r>
              <a:rPr lang="en-US" altLang="zh-CN" sz="2600" dirty="0" err="1" smtClean="0"/>
              <a:t>PointT</a:t>
            </a:r>
            <a:r>
              <a:rPr lang="zh-CN" altLang="en-US" sz="2600" dirty="0" smtClean="0"/>
              <a:t>类型结构体的声明（本例中是</a:t>
            </a:r>
            <a:r>
              <a:rPr lang="en-US" altLang="zh-CN" sz="2600" dirty="0" err="1" smtClean="0"/>
              <a:t>pcl</a:t>
            </a:r>
            <a:r>
              <a:rPr lang="en-US" altLang="zh-CN" sz="2600" dirty="0" smtClean="0"/>
              <a:t>::</a:t>
            </a:r>
            <a:r>
              <a:rPr lang="en-US" altLang="zh-CN" sz="2600" dirty="0" err="1" smtClean="0"/>
              <a:t>PointXYZ</a:t>
            </a:r>
            <a:r>
              <a:rPr lang="zh-CN" altLang="en-US" sz="2600" dirty="0" smtClean="0"/>
              <a:t>）。</a:t>
            </a:r>
            <a:endParaRPr lang="en-US" altLang="zh-CN" sz="2600" dirty="0" smtClean="0"/>
          </a:p>
          <a:p>
            <a:pPr>
              <a:buNone/>
            </a:pPr>
            <a:r>
              <a:rPr lang="en-US" altLang="zh-CN" sz="2200" dirty="0" err="1" smtClean="0"/>
              <a:t>p</a:t>
            </a:r>
            <a:r>
              <a:rPr lang="en-US" altLang="zh-CN" sz="2200" dirty="0" err="1" smtClean="0"/>
              <a:t>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a:t>
            </a:r>
            <a:r>
              <a:rPr lang="en-US" altLang="zh-CN" sz="2600" dirty="0" smtClean="0"/>
              <a:t>2</a:t>
            </a:r>
            <a:r>
              <a:rPr lang="zh-CN" altLang="en-US" sz="2600" dirty="0" smtClean="0"/>
              <a:t>）视觉和音频感知中间件（用来对应用场景中所记录的音频和视觉数据进行分析与理解，例如能够接收一份可见的图像数据并返回从中检测到的手掌位置信息）。</a:t>
            </a:r>
            <a:endParaRPr lang="en-US" altLang="zh-CN" sz="2600" dirty="0" smtClean="0"/>
          </a:p>
          <a:p>
            <a:pPr>
              <a:buNone/>
            </a:pPr>
            <a:r>
              <a:rPr lang="en-US" altLang="zh-CN" sz="2600" dirty="0" err="1" smtClean="0"/>
              <a:t>OpenNI</a:t>
            </a:r>
            <a:r>
              <a:rPr lang="zh-CN" altLang="en-US" sz="2600" dirty="0" smtClean="0"/>
              <a:t>提供了一组基于传感器设备实现的</a:t>
            </a:r>
            <a:r>
              <a:rPr lang="en-US" altLang="zh-CN" sz="2600" dirty="0" smtClean="0"/>
              <a:t>API</a:t>
            </a:r>
            <a:r>
              <a:rPr lang="zh-CN" altLang="en-US" sz="2600" dirty="0" smtClean="0"/>
              <a:t>和另外一组由中间件组件实现的</a:t>
            </a:r>
            <a:r>
              <a:rPr lang="en-US" altLang="zh-CN" sz="2600" dirty="0" smtClean="0"/>
              <a:t>API</a:t>
            </a:r>
            <a:r>
              <a:rPr lang="zh-CN" altLang="en-US" sz="2600" dirty="0" smtClean="0"/>
              <a:t>，打破了传感器和中间件之间的依赖关系。这样，使用</a:t>
            </a:r>
            <a:r>
              <a:rPr lang="en-US" altLang="zh-CN" sz="2600" dirty="0" err="1" smtClean="0"/>
              <a:t>OpenNI</a:t>
            </a:r>
            <a:r>
              <a:rPr lang="en-US" altLang="zh-CN" sz="2600" dirty="0" smtClean="0"/>
              <a:t> API</a:t>
            </a:r>
            <a:r>
              <a:rPr lang="zh-CN" altLang="en-US" sz="2600" dirty="0" smtClean="0"/>
              <a:t>开发应用程序时就不需要在各种中间件模块的上层操作上浪费时间，可以做到一次编写、随处部署。</a:t>
            </a:r>
            <a:r>
              <a:rPr lang="en-US" altLang="zh-CN" sz="2600" dirty="0" err="1" smtClean="0"/>
              <a:t>OpenNI</a:t>
            </a:r>
            <a:r>
              <a:rPr lang="zh-CN" altLang="en-US" sz="2600" dirty="0" smtClean="0"/>
              <a:t>的这种分层设计机制允许中间件开发者可以直接基于最原始的数据格式编写算法，而不管这些数据是由何种传感器设备产生，同时也让传感器生产商制造的设备能用于任何</a:t>
            </a:r>
            <a:r>
              <a:rPr lang="en-US" altLang="zh-CN" sz="2600" dirty="0" err="1" smtClean="0"/>
              <a:t>OpenNI</a:t>
            </a:r>
            <a:r>
              <a:rPr lang="zh-CN" altLang="en-US" sz="2600" dirty="0" smtClean="0"/>
              <a:t>兼容的应用程序。</a:t>
            </a:r>
            <a:endParaRPr lang="en-US" altLang="zh-CN" sz="2600" dirty="0" smtClean="0"/>
          </a:p>
          <a:p>
            <a:pPr>
              <a:buNone/>
            </a:pPr>
            <a:r>
              <a:rPr lang="en-US" altLang="zh-CN" sz="2600" dirty="0" err="1" smtClean="0"/>
              <a:t>OpenNI</a:t>
            </a:r>
            <a:r>
              <a:rPr lang="zh-CN" altLang="en-US" sz="2600" dirty="0" smtClean="0"/>
              <a:t>的这套标准化</a:t>
            </a:r>
            <a:r>
              <a:rPr lang="en-US" altLang="zh-CN" sz="2600" dirty="0" smtClean="0"/>
              <a:t>API</a:t>
            </a:r>
            <a:r>
              <a:rPr lang="zh-CN" altLang="en-US" sz="2600" dirty="0" smtClean="0"/>
              <a:t>使得自然交互应用开发人员</a:t>
            </a:r>
            <a:endParaRPr lang="en-US" altLang="zh-CN" sz="26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描述我们将要实例化的模板类</a:t>
            </a:r>
            <a:r>
              <a:rPr lang="en-US" altLang="zh-CN" sz="2600" dirty="0" err="1" smtClean="0"/>
              <a:t>PointCloud</a:t>
            </a:r>
            <a:r>
              <a:rPr lang="zh-CN" altLang="en-US" sz="2600" dirty="0" smtClean="0"/>
              <a:t>，每一个点的类型都被设置成</a:t>
            </a:r>
            <a:r>
              <a:rPr lang="en-US" altLang="zh-CN" sz="2600" dirty="0" err="1" smtClean="0"/>
              <a:t>pcl</a:t>
            </a:r>
            <a:r>
              <a:rPr lang="en-US" altLang="zh-CN" sz="2600" dirty="0" smtClean="0"/>
              <a:t>::</a:t>
            </a:r>
            <a:r>
              <a:rPr lang="en-US" altLang="zh-CN" sz="2600" dirty="0" err="1" smtClean="0"/>
              <a:t>PointXYZ</a:t>
            </a:r>
            <a:r>
              <a:rPr lang="zh-CN" altLang="en-US" sz="2600" dirty="0" smtClean="0"/>
              <a:t>，作为模板类实例化的参数，其他类型请参考第</a:t>
            </a:r>
            <a:r>
              <a:rPr lang="en-US" altLang="zh-CN" sz="2600" dirty="0" smtClean="0"/>
              <a:t>3</a:t>
            </a:r>
            <a:r>
              <a:rPr lang="zh-CN" altLang="en-US" sz="2600" dirty="0" smtClean="0"/>
              <a:t>章点类型介绍一节，</a:t>
            </a:r>
            <a:r>
              <a:rPr lang="en-US" altLang="zh-CN" sz="2600" dirty="0" err="1" smtClean="0"/>
              <a:t>pcl</a:t>
            </a:r>
            <a:r>
              <a:rPr lang="en-US" altLang="zh-CN" sz="2600" dirty="0" smtClean="0"/>
              <a:t>::</a:t>
            </a:r>
            <a:r>
              <a:rPr lang="en-US" altLang="zh-CN" sz="2600" dirty="0" err="1" smtClean="0"/>
              <a:t>PointXYZ</a:t>
            </a:r>
            <a:r>
              <a:rPr lang="zh-CN" altLang="en-US" sz="2600" dirty="0" smtClean="0"/>
              <a:t>具体定义如下下面：</a:t>
            </a:r>
            <a:endParaRPr lang="en-US" altLang="zh-CN" sz="2600" dirty="0" smtClean="0"/>
          </a:p>
          <a:p>
            <a:pPr>
              <a:buNone/>
            </a:pPr>
            <a:r>
              <a:rPr lang="en-US" altLang="zh-CN" sz="2200" dirty="0" smtClean="0"/>
              <a:t>//</a:t>
            </a:r>
            <a:r>
              <a:rPr lang="zh-CN" altLang="en-US" sz="2200" dirty="0" smtClean="0"/>
              <a:t>点</a:t>
            </a:r>
            <a:r>
              <a:rPr lang="en-US" altLang="zh-CN" sz="2200" dirty="0" err="1" smtClean="0"/>
              <a:t>PointXYZ</a:t>
            </a:r>
            <a:r>
              <a:rPr lang="zh-CN" altLang="en-US" sz="2200" dirty="0" smtClean="0"/>
              <a:t>类型对应的数据结构</a:t>
            </a:r>
            <a:endParaRPr lang="en-US" altLang="zh-CN" sz="2200" dirty="0" smtClean="0"/>
          </a:p>
          <a:p>
            <a:pPr>
              <a:buNone/>
            </a:pPr>
            <a:r>
              <a:rPr lang="en-US" altLang="zh-CN" sz="2200" dirty="0" err="1" smtClean="0"/>
              <a:t>Struct</a:t>
            </a:r>
            <a:r>
              <a:rPr lang="en-US" altLang="zh-CN" sz="2200" dirty="0" smtClean="0"/>
              <a:t> </a:t>
            </a:r>
            <a:r>
              <a:rPr lang="en-US" altLang="zh-CN" sz="2200" dirty="0" err="1" smtClean="0"/>
              <a:t>PointXYZ</a:t>
            </a:r>
            <a:endParaRPr lang="en-US" altLang="zh-CN" sz="2200" dirty="0" smtClean="0"/>
          </a:p>
          <a:p>
            <a:pPr>
              <a:buNone/>
            </a:pPr>
            <a:r>
              <a:rPr lang="en-US" altLang="zh-CN" sz="2200" dirty="0" smtClean="0"/>
              <a:t>{</a:t>
            </a:r>
          </a:p>
          <a:p>
            <a:pPr>
              <a:buNone/>
            </a:pPr>
            <a:r>
              <a:rPr lang="en-US" altLang="zh-CN" sz="2200" dirty="0" err="1" smtClean="0"/>
              <a:t>floatx</a:t>
            </a:r>
            <a:r>
              <a:rPr lang="en-US" altLang="zh-CN" sz="2200" dirty="0" smtClean="0"/>
              <a:t>;</a:t>
            </a:r>
          </a:p>
          <a:p>
            <a:pPr>
              <a:buNone/>
            </a:pPr>
            <a:r>
              <a:rPr lang="en-US" altLang="zh-CN" sz="2200" dirty="0" err="1" smtClean="0"/>
              <a:t>floaty</a:t>
            </a:r>
            <a:r>
              <a:rPr lang="en-US" altLang="zh-CN" sz="2200" dirty="0" smtClean="0"/>
              <a:t>;</a:t>
            </a:r>
          </a:p>
          <a:p>
            <a:pPr>
              <a:buNone/>
            </a:pPr>
            <a:r>
              <a:rPr lang="en-US" altLang="zh-CN" sz="2200" dirty="0" err="1" smtClean="0"/>
              <a:t>floatz</a:t>
            </a:r>
            <a:r>
              <a:rPr lang="en-US" altLang="zh-CN" sz="2200" dirty="0" smtClean="0"/>
              <a:t>;</a:t>
            </a:r>
          </a:p>
          <a:p>
            <a:pPr>
              <a:buNone/>
            </a:pPr>
            <a:r>
              <a:rPr lang="en-US" altLang="zh-CN" sz="2200" dirty="0" smtClean="0"/>
              <a:t>};</a:t>
            </a:r>
          </a:p>
          <a:p>
            <a:pPr>
              <a:buNone/>
            </a:pPr>
            <a:r>
              <a:rPr lang="zh-CN" altLang="en-US" sz="2600" dirty="0" smtClean="0"/>
              <a:t>下面这几行：</a:t>
            </a:r>
            <a:endParaRPr lang="en-US" altLang="zh-CN" sz="2600" dirty="0" smtClean="0"/>
          </a:p>
          <a:p>
            <a:pPr>
              <a:buNone/>
            </a:pPr>
            <a:r>
              <a:rPr lang="en-US" altLang="zh-CN" sz="2200" dirty="0" smtClean="0"/>
              <a:t>//</a:t>
            </a:r>
            <a:r>
              <a:rPr lang="zh-CN" altLang="en-US" sz="2200" dirty="0" smtClean="0"/>
              <a:t>创建点云</a:t>
            </a:r>
            <a:endParaRPr lang="en-US" altLang="zh-CN" sz="2200" dirty="0" smtClean="0"/>
          </a:p>
          <a:p>
            <a:pPr>
              <a:buNone/>
            </a:pPr>
            <a:r>
              <a:rPr lang="en-US" altLang="zh-CN" sz="2200" dirty="0" err="1" smtClean="0"/>
              <a:t>c</a:t>
            </a:r>
            <a:r>
              <a:rPr lang="en-US" altLang="zh-CN" sz="2200" dirty="0" err="1" smtClean="0"/>
              <a:t>loud.width</a:t>
            </a:r>
            <a:r>
              <a:rPr lang="en-US" altLang="zh-CN" sz="2200" dirty="0" smtClean="0"/>
              <a:t>=5;</a:t>
            </a:r>
          </a:p>
          <a:p>
            <a:pPr>
              <a:buNone/>
            </a:pPr>
            <a:r>
              <a:rPr lang="en-US" altLang="zh-CN" sz="2200" dirty="0" err="1" smtClean="0"/>
              <a:t>cloud.height</a:t>
            </a:r>
            <a:r>
              <a:rPr lang="en-US" altLang="zh-CN" sz="2200" dirty="0" smtClean="0"/>
              <a:t>=1;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err="1" smtClean="0"/>
              <a:t>c</a:t>
            </a:r>
            <a:r>
              <a:rPr lang="en-US" altLang="zh-CN" sz="2200" dirty="0" err="1" smtClean="0"/>
              <a:t>loud.is_dense</a:t>
            </a:r>
            <a:r>
              <a:rPr lang="en-US" altLang="zh-CN" sz="2200" dirty="0" smtClean="0"/>
              <a:t>=false;</a:t>
            </a:r>
          </a:p>
          <a:p>
            <a:pPr>
              <a:buNone/>
            </a:pPr>
            <a:r>
              <a:rPr lang="en-US" altLang="zh-CN" sz="2200" dirty="0" err="1" smtClean="0"/>
              <a:t>c</a:t>
            </a:r>
            <a:r>
              <a:rPr lang="en-US" altLang="zh-CN" sz="2200" dirty="0" err="1" smtClean="0"/>
              <a:t>loud.points.resize</a:t>
            </a:r>
            <a:r>
              <a:rPr lang="en-US" altLang="zh-CN" sz="2200" dirty="0" smtClean="0"/>
              <a:t>(</a:t>
            </a:r>
            <a:r>
              <a:rPr lang="en-US" altLang="zh-CN" sz="2200" dirty="0" err="1" smtClean="0"/>
              <a:t>cloud.width</a:t>
            </a:r>
            <a:r>
              <a:rPr lang="en-US" altLang="zh-CN" sz="2200" dirty="0" smtClean="0"/>
              <a:t>*</a:t>
            </a:r>
            <a:r>
              <a:rPr lang="en-US" altLang="zh-CN" sz="2200" dirty="0" err="1" smtClean="0"/>
              <a:t>cloud.height</a:t>
            </a:r>
            <a:r>
              <a:rPr lang="en-US" altLang="zh-CN" sz="2200" dirty="0" smtClean="0"/>
              <a:t>);</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=0;i&lt;</a:t>
            </a:r>
            <a:r>
              <a:rPr lang="en-US" altLang="zh-CN" sz="2200" dirty="0" err="1" smtClean="0"/>
              <a:t>cloud.points.size</a:t>
            </a:r>
            <a:r>
              <a:rPr lang="en-US" altLang="zh-CN" sz="2200" dirty="0" smtClean="0"/>
              <a:t>();++</a:t>
            </a:r>
            <a:r>
              <a:rPr lang="en-US" altLang="zh-CN" sz="2200" dirty="0" err="1" smtClean="0"/>
              <a:t>i</a:t>
            </a:r>
            <a:r>
              <a:rPr lang="en-US" altLang="zh-CN" sz="2200" dirty="0" smtClean="0"/>
              <a:t>)</a:t>
            </a:r>
          </a:p>
          <a:p>
            <a:pPr>
              <a:buNone/>
            </a:pPr>
            <a:r>
              <a:rPr lang="en-US" altLang="zh-CN" sz="2200" dirty="0" smtClean="0"/>
              <a:t>{</a:t>
            </a:r>
          </a:p>
          <a:p>
            <a:pPr>
              <a:buNone/>
            </a:pPr>
            <a:r>
              <a:rPr lang="en-US" altLang="zh-CN" sz="2200" dirty="0" err="1" smtClean="0"/>
              <a:t>cloud.points</a:t>
            </a:r>
            <a:r>
              <a:rPr lang="en-US" altLang="zh-CN" sz="2200" dirty="0" smtClean="0"/>
              <a:t>[</a:t>
            </a:r>
            <a:r>
              <a:rPr lang="en-US" altLang="zh-CN" sz="2200" dirty="0" err="1" smtClean="0"/>
              <a:t>i</a:t>
            </a:r>
            <a:r>
              <a:rPr lang="en-US" altLang="zh-CN" sz="2200" dirty="0" smtClean="0"/>
              <a:t>].x=1024*rand()/(RAND_MAX+1.0f);</a:t>
            </a:r>
          </a:p>
          <a:p>
            <a:pPr>
              <a:buNone/>
            </a:pPr>
            <a:r>
              <a:rPr lang="en-US" altLang="zh-CN" sz="2200" dirty="0" err="1" smtClean="0"/>
              <a:t>c</a:t>
            </a:r>
            <a:r>
              <a:rPr lang="en-US" altLang="zh-CN" sz="2200" dirty="0" err="1" smtClean="0"/>
              <a:t>loud.points</a:t>
            </a:r>
            <a:r>
              <a:rPr lang="en-US" altLang="zh-CN" sz="2200" dirty="0" smtClean="0"/>
              <a:t>[</a:t>
            </a:r>
            <a:r>
              <a:rPr lang="en-US" altLang="zh-CN" sz="2200" dirty="0" err="1" smtClean="0"/>
              <a:t>i</a:t>
            </a:r>
            <a:r>
              <a:rPr lang="en-US" altLang="zh-CN" sz="2200" dirty="0" smtClean="0"/>
              <a:t>].y=1024*rand()/(RAND_MAX+1.0f);</a:t>
            </a:r>
          </a:p>
          <a:p>
            <a:pPr>
              <a:buNone/>
            </a:pPr>
            <a:r>
              <a:rPr lang="en-US" altLang="zh-CN" sz="2200" dirty="0" err="1" smtClean="0"/>
              <a:t>cloud.points</a:t>
            </a:r>
            <a:r>
              <a:rPr lang="en-US" altLang="zh-CN" sz="2200" dirty="0" smtClean="0"/>
              <a:t>[</a:t>
            </a:r>
            <a:r>
              <a:rPr lang="en-US" altLang="zh-CN" sz="2200" dirty="0" err="1" smtClean="0"/>
              <a:t>i</a:t>
            </a:r>
            <a:r>
              <a:rPr lang="en-US" altLang="zh-CN" sz="2200" dirty="0" smtClean="0"/>
              <a:t>].z=1024*rand()/(RAND_MAX+1.0f);</a:t>
            </a:r>
          </a:p>
          <a:p>
            <a:pPr>
              <a:buNone/>
            </a:pPr>
            <a:r>
              <a:rPr lang="en-US" altLang="zh-CN" sz="2200" dirty="0" smtClean="0"/>
              <a:t>}</a:t>
            </a:r>
          </a:p>
          <a:p>
            <a:pPr>
              <a:buNone/>
            </a:pPr>
            <a:r>
              <a:rPr lang="zh-CN" altLang="en-US" sz="2600" dirty="0" smtClean="0"/>
              <a:t>用随机点的值填充</a:t>
            </a:r>
            <a:r>
              <a:rPr lang="en-US" altLang="zh-CN" sz="2600" dirty="0" err="1" smtClean="0"/>
              <a:t>PointCloud</a:t>
            </a:r>
            <a:r>
              <a:rPr lang="zh-CN" altLang="en-US" sz="2600" dirty="0" smtClean="0"/>
              <a:t>点云对象，并设置适当的参数（</a:t>
            </a:r>
            <a:r>
              <a:rPr lang="en-US" altLang="zh-CN" sz="2600" dirty="0" smtClean="0"/>
              <a:t>width</a:t>
            </a:r>
            <a:r>
              <a:rPr lang="zh-CN" altLang="en-US" sz="2600" dirty="0" smtClean="0"/>
              <a:t>、</a:t>
            </a:r>
            <a:r>
              <a:rPr lang="en-US" altLang="zh-CN" sz="2600" dirty="0" smtClean="0"/>
              <a:t>height</a:t>
            </a:r>
            <a:r>
              <a:rPr lang="zh-CN" altLang="en-US" sz="2600" dirty="0" smtClean="0"/>
              <a:t>、</a:t>
            </a:r>
            <a:r>
              <a:rPr lang="en-US" altLang="zh-CN" sz="2600" dirty="0" err="1" smtClean="0"/>
              <a:t>is_dense</a:t>
            </a:r>
            <a:r>
              <a:rPr lang="zh-CN" altLang="en-US" sz="2600" dirty="0" smtClean="0"/>
              <a:t>）。然后：</a:t>
            </a:r>
            <a:endParaRPr lang="en-US" altLang="zh-CN" sz="2600" dirty="0" smtClean="0"/>
          </a:p>
          <a:p>
            <a:pPr>
              <a:buNone/>
            </a:pPr>
            <a:r>
              <a:rPr lang="en-US" altLang="zh-CN" sz="2200" dirty="0" err="1" smtClean="0"/>
              <a:t>pcl</a:t>
            </a:r>
            <a:r>
              <a:rPr lang="en-US" altLang="zh-CN" sz="2200" dirty="0" smtClean="0"/>
              <a:t>::</a:t>
            </a:r>
            <a:r>
              <a:rPr lang="en-US" altLang="zh-CN" sz="2200" dirty="0" err="1" smtClean="0"/>
              <a:t>io</a:t>
            </a:r>
            <a:r>
              <a:rPr lang="en-US" altLang="zh-CN" sz="2200" dirty="0" smtClean="0"/>
              <a:t>::</a:t>
            </a:r>
            <a:r>
              <a:rPr lang="en-US" altLang="zh-CN" sz="2200" dirty="0" err="1" smtClean="0"/>
              <a:t>savePCDFileASCII</a:t>
            </a:r>
            <a:r>
              <a:rPr lang="en-US" altLang="zh-CN" sz="2200" dirty="0" smtClean="0"/>
              <a:t>(“test_pcd.pcd”, cloud);</a:t>
            </a:r>
          </a:p>
          <a:p>
            <a:pPr>
              <a:buNone/>
            </a:pPr>
            <a:r>
              <a:rPr lang="zh-CN" altLang="en-US" sz="2600" dirty="0" smtClean="0"/>
              <a:t>把</a:t>
            </a:r>
            <a:r>
              <a:rPr lang="en-US" altLang="zh-CN" sz="2600" dirty="0" err="1" smtClean="0"/>
              <a:t>PointCloud</a:t>
            </a:r>
            <a:r>
              <a:rPr lang="zh-CN" altLang="en-US" sz="2600" dirty="0" smtClean="0"/>
              <a:t>对象数据存储在</a:t>
            </a:r>
            <a:r>
              <a:rPr lang="en-US" altLang="zh-CN" sz="2600" dirty="0" smtClean="0"/>
              <a:t>test_pcd.pcd</a:t>
            </a:r>
            <a:r>
              <a:rPr lang="zh-CN" altLang="en-US" sz="2600" dirty="0" smtClean="0"/>
              <a:t>文件中。最后：</a:t>
            </a:r>
            <a:endParaRPr lang="en-US" altLang="zh-CN" sz="2600" dirty="0" smtClean="0"/>
          </a:p>
          <a:p>
            <a:pPr>
              <a:buNone/>
            </a:pPr>
            <a:r>
              <a:rPr lang="en-US" altLang="zh-CN" sz="2200" dirty="0" smtClean="0"/>
              <a:t>s</a:t>
            </a:r>
            <a:r>
              <a:rPr lang="en-US" altLang="zh-CN" sz="2200" dirty="0" smtClean="0"/>
              <a:t>td::</a:t>
            </a:r>
            <a:r>
              <a:rPr lang="en-US" altLang="zh-CN" sz="2200" dirty="0" err="1" smtClean="0"/>
              <a:t>cerr</a:t>
            </a:r>
            <a:r>
              <a:rPr lang="en-US" altLang="zh-CN" sz="2200" dirty="0" smtClean="0"/>
              <a:t>&lt;&lt;“Saved “&lt;&lt;</a:t>
            </a:r>
            <a:r>
              <a:rPr lang="en-US" altLang="zh-CN" sz="2200" dirty="0" err="1" smtClean="0"/>
              <a:t>cloud.points.size</a:t>
            </a:r>
            <a:r>
              <a:rPr lang="en-US" altLang="zh-CN" sz="2200" dirty="0" smtClean="0"/>
              <a:t>()&lt;&lt;“ data points to test_pcd.pcd.”&lt;&lt;std::</a:t>
            </a:r>
            <a:r>
              <a:rPr lang="en-US" altLang="zh-CN" sz="2200" dirty="0" err="1" smtClean="0"/>
              <a:t>endl</a:t>
            </a:r>
            <a:r>
              <a:rPr lang="en-US" altLang="zh-CN" sz="2200" dirty="0" smtClean="0"/>
              <a:t>;</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cloud.points.size</a:t>
            </a:r>
            <a:r>
              <a:rPr lang="en-US" altLang="zh-CN" sz="2200" dirty="0" smtClean="0"/>
              <a:t>(); ++</a:t>
            </a:r>
            <a:r>
              <a:rPr lang="en-US" altLang="zh-CN" sz="2200" dirty="0" err="1" smtClean="0"/>
              <a:t>i</a:t>
            </a:r>
            <a:r>
              <a:rPr lang="en-US" altLang="zh-CN" sz="2200"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0" y="5055894"/>
            <a:ext cx="6081812" cy="1802106"/>
          </a:xfrm>
          <a:prstGeom prst="rect">
            <a:avLst/>
          </a:prstGeom>
          <a:noFill/>
          <a:ln w="9525">
            <a:noFill/>
            <a:miter lim="800000"/>
            <a:headEnd/>
            <a:tailEnd/>
          </a:ln>
        </p:spPr>
      </p:pic>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std::</a:t>
            </a:r>
            <a:r>
              <a:rPr lang="en-US" altLang="zh-CN" sz="2200" dirty="0" err="1" smtClean="0"/>
              <a:t>cerr</a:t>
            </a:r>
            <a:r>
              <a:rPr lang="en-US" altLang="zh-CN" sz="2200" dirty="0" smtClean="0"/>
              <a:t>&lt;&lt;“    “&lt;&lt;</a:t>
            </a:r>
            <a:r>
              <a:rPr lang="en-US" altLang="zh-CN" sz="2200" dirty="0" err="1" smtClean="0"/>
              <a:t>cloud.points</a:t>
            </a:r>
            <a:r>
              <a:rPr lang="en-US" altLang="zh-CN" sz="2200" dirty="0" smtClean="0"/>
              <a:t>[</a:t>
            </a:r>
            <a:r>
              <a:rPr lang="en-US" altLang="zh-CN" sz="2200" dirty="0" err="1" smtClean="0"/>
              <a:t>i</a:t>
            </a:r>
            <a:r>
              <a:rPr lang="en-US" altLang="zh-CN" sz="2200" dirty="0" smtClean="0"/>
              <a:t>].x&lt;&lt;“ ”&lt;&lt;</a:t>
            </a:r>
            <a:r>
              <a:rPr lang="en-US" altLang="zh-CN" sz="2200" dirty="0" err="1" smtClean="0"/>
              <a:t>cloud.points</a:t>
            </a:r>
            <a:r>
              <a:rPr lang="en-US" altLang="zh-CN" sz="2200" dirty="0" smtClean="0"/>
              <a:t>[</a:t>
            </a:r>
            <a:r>
              <a:rPr lang="en-US" altLang="zh-CN" sz="2200" dirty="0" err="1" smtClean="0"/>
              <a:t>i</a:t>
            </a:r>
            <a:r>
              <a:rPr lang="en-US" altLang="zh-CN" sz="2200" dirty="0" smtClean="0"/>
              <a:t>].y&lt;&lt;“ “&lt;&lt;</a:t>
            </a:r>
            <a:r>
              <a:rPr lang="en-US" altLang="zh-CN" sz="2200" dirty="0" err="1" smtClean="0"/>
              <a:t>cloud.points</a:t>
            </a:r>
            <a:r>
              <a:rPr lang="en-US" altLang="zh-CN" sz="2200" dirty="0" smtClean="0"/>
              <a:t>[</a:t>
            </a:r>
            <a:r>
              <a:rPr lang="en-US" altLang="zh-CN" sz="2200" dirty="0" err="1" smtClean="0"/>
              <a:t>i</a:t>
            </a:r>
            <a:r>
              <a:rPr lang="en-US" altLang="zh-CN" sz="2200" dirty="0" smtClean="0"/>
              <a:t>].z&lt;&lt;std::</a:t>
            </a:r>
            <a:r>
              <a:rPr lang="en-US" altLang="zh-CN" sz="2200" dirty="0" err="1" smtClean="0"/>
              <a:t>endl</a:t>
            </a:r>
            <a:r>
              <a:rPr lang="en-US" altLang="zh-CN" sz="2200" dirty="0" smtClean="0"/>
              <a:t>;</a:t>
            </a:r>
          </a:p>
          <a:p>
            <a:pPr>
              <a:buNone/>
            </a:pPr>
            <a:r>
              <a:rPr lang="zh-CN" altLang="en-US" sz="2600" dirty="0" smtClean="0"/>
              <a:t>上面几行代码用来打印输出存储的点云数据。</a:t>
            </a:r>
            <a:endParaRPr lang="en-US" altLang="zh-CN" sz="2600" dirty="0" smtClean="0"/>
          </a:p>
          <a:p>
            <a:pPr>
              <a:buNone/>
            </a:pPr>
            <a:r>
              <a:rPr lang="en-US" altLang="zh-CN" sz="2600" b="1" dirty="0" smtClean="0"/>
              <a:t>2. </a:t>
            </a:r>
            <a:r>
              <a:rPr lang="zh-CN" altLang="en-US" sz="2600" b="1" dirty="0" smtClean="0"/>
              <a:t>编译并运行该程序</a:t>
            </a:r>
            <a:endParaRPr lang="en-US" altLang="zh-CN" sz="2600" b="1" dirty="0" smtClean="0"/>
          </a:p>
          <a:p>
            <a:pPr>
              <a:buNone/>
            </a:pPr>
            <a:r>
              <a:rPr lang="zh-CN" altLang="en-US" sz="2600" dirty="0" smtClean="0"/>
              <a:t>利用光盘提供的</a:t>
            </a:r>
            <a:r>
              <a:rPr lang="en-US" altLang="zh-CN" sz="2600" dirty="0" smtClean="0"/>
              <a:t>CMakeLists.txt</a:t>
            </a:r>
            <a:r>
              <a:rPr lang="zh-CN" altLang="en-US" sz="2600" dirty="0" smtClean="0"/>
              <a:t>文件，在</a:t>
            </a:r>
            <a:r>
              <a:rPr lang="en-US" altLang="zh-CN" sz="2600" dirty="0" err="1" smtClean="0"/>
              <a:t>CMake</a:t>
            </a:r>
            <a:r>
              <a:rPr lang="zh-CN" altLang="en-US" sz="2600" dirty="0" smtClean="0"/>
              <a:t>中建立工程文件，并生成相应的可执行文件，生成可执行文件之后就可以运行了，在</a:t>
            </a:r>
            <a:r>
              <a:rPr lang="en-US" altLang="zh-CN" sz="2600" dirty="0" smtClean="0"/>
              <a:t>CMD</a:t>
            </a:r>
            <a:r>
              <a:rPr lang="zh-CN" altLang="en-US" sz="2600" dirty="0" smtClean="0"/>
              <a:t>中使用以下命令：</a:t>
            </a:r>
            <a:endParaRPr lang="en-US" altLang="zh-CN" sz="2600" dirty="0" smtClean="0"/>
          </a:p>
          <a:p>
            <a:pPr>
              <a:buNone/>
            </a:pPr>
            <a:r>
              <a:rPr lang="en-US" altLang="zh-CN" sz="2200" dirty="0" smtClean="0"/>
              <a:t>…&gt;pcd_write.exe</a:t>
            </a:r>
          </a:p>
          <a:p>
            <a:pPr>
              <a:buNone/>
            </a:pPr>
            <a:r>
              <a:rPr lang="zh-CN" altLang="en-US" sz="2600" dirty="0" smtClean="0"/>
              <a:t>将在</a:t>
            </a:r>
            <a:r>
              <a:rPr lang="en-US" altLang="zh-CN" sz="2600" dirty="0" smtClean="0"/>
              <a:t>CMD</a:t>
            </a:r>
            <a:r>
              <a:rPr lang="zh-CN" altLang="en-US" sz="2600" dirty="0" smtClean="0"/>
              <a:t>界面看到类似图</a:t>
            </a:r>
            <a:r>
              <a:rPr lang="en-US" altLang="zh-CN" sz="2600" dirty="0" smtClean="0"/>
              <a:t>4-9</a:t>
            </a:r>
            <a:r>
              <a:rPr lang="zh-CN" altLang="en-US" sz="2600" dirty="0" smtClean="0"/>
              <a:t>所示的内容。</a:t>
            </a:r>
            <a:endParaRPr lang="en-US" altLang="zh-CN" sz="2600" dirty="0" smtClean="0"/>
          </a:p>
          <a:p>
            <a:pPr>
              <a:buNone/>
            </a:pPr>
            <a:endParaRPr lang="en-US" altLang="zh-CN" sz="2600" dirty="0" smtClean="0"/>
          </a:p>
        </p:txBody>
      </p:sp>
      <p:pic>
        <p:nvPicPr>
          <p:cNvPr id="8194" name="Picture 2"/>
          <p:cNvPicPr>
            <a:picLocks noChangeAspect="1" noChangeArrowheads="1"/>
          </p:cNvPicPr>
          <p:nvPr/>
        </p:nvPicPr>
        <p:blipFill>
          <a:blip r:embed="rId3" cstate="print"/>
          <a:srcRect/>
          <a:stretch>
            <a:fillRect/>
          </a:stretch>
        </p:blipFill>
        <p:spPr bwMode="auto">
          <a:xfrm>
            <a:off x="1475656" y="4221088"/>
            <a:ext cx="6172200"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Linux</a:t>
            </a:r>
            <a:r>
              <a:rPr lang="zh-CN" altLang="en-US" sz="2600" dirty="0" smtClean="0"/>
              <a:t>下用户可以方便的用下面的命令检查</a:t>
            </a:r>
            <a:r>
              <a:rPr lang="en-US" altLang="zh-CN" sz="2600" dirty="0" smtClean="0"/>
              <a:t>test_pcd.pcd</a:t>
            </a:r>
            <a:r>
              <a:rPr lang="zh-CN" altLang="en-US" sz="2600" dirty="0" smtClean="0"/>
              <a:t>文件的内容，在</a:t>
            </a:r>
            <a:r>
              <a:rPr lang="en-US" altLang="zh-CN" sz="2600" dirty="0" smtClean="0"/>
              <a:t>Window</a:t>
            </a:r>
            <a:r>
              <a:rPr lang="zh-CN" altLang="en-US" sz="2600" dirty="0" smtClean="0"/>
              <a:t>上的用户直接用一般的</a:t>
            </a:r>
            <a:r>
              <a:rPr lang="en-US" altLang="zh-CN" sz="2600" dirty="0" smtClean="0"/>
              <a:t>word</a:t>
            </a:r>
            <a:r>
              <a:rPr lang="zh-CN" altLang="en-US" sz="2600" dirty="0" smtClean="0"/>
              <a:t>等就可以对</a:t>
            </a:r>
            <a:r>
              <a:rPr lang="en-US" altLang="zh-CN" sz="2600" dirty="0" smtClean="0"/>
              <a:t>PCD</a:t>
            </a:r>
            <a:r>
              <a:rPr lang="zh-CN" altLang="en-US" sz="2600" dirty="0" smtClean="0"/>
              <a:t>文件进行打开（只限于</a:t>
            </a:r>
            <a:r>
              <a:rPr lang="en-US" altLang="zh-CN" sz="2600" dirty="0" smtClean="0"/>
              <a:t>0.7</a:t>
            </a:r>
            <a:r>
              <a:rPr lang="zh-CN" altLang="en-US" sz="2600" dirty="0" smtClean="0"/>
              <a:t>版本的，低版本的打开显示不完整）。</a:t>
            </a:r>
            <a:endParaRPr lang="en-US" altLang="zh-CN" sz="2600" dirty="0" smtClean="0"/>
          </a:p>
          <a:p>
            <a:pPr>
              <a:buNone/>
            </a:pPr>
            <a:endParaRPr lang="en-US" altLang="zh-CN" sz="2600" dirty="0" smtClean="0"/>
          </a:p>
        </p:txBody>
      </p:sp>
      <p:pic>
        <p:nvPicPr>
          <p:cNvPr id="9218" name="Picture 2"/>
          <p:cNvPicPr>
            <a:picLocks noChangeAspect="1" noChangeArrowheads="1"/>
          </p:cNvPicPr>
          <p:nvPr/>
        </p:nvPicPr>
        <p:blipFill>
          <a:blip r:embed="rId2" cstate="print"/>
          <a:srcRect/>
          <a:stretch>
            <a:fillRect/>
          </a:stretch>
        </p:blipFill>
        <p:spPr bwMode="auto">
          <a:xfrm>
            <a:off x="683568" y="1916832"/>
            <a:ext cx="4320480" cy="37874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4.3.4 </a:t>
            </a:r>
            <a:r>
              <a:rPr lang="zh-CN" altLang="en-US" sz="2800" b="1" dirty="0" smtClean="0"/>
              <a:t>连接两个点云中的字段或数据形成新点云</a:t>
            </a:r>
            <a:endParaRPr lang="en-US" altLang="zh-CN" sz="2800" b="1" dirty="0" smtClean="0"/>
          </a:p>
          <a:p>
            <a:pPr>
              <a:buNone/>
            </a:pPr>
            <a:endParaRPr lang="en-US" altLang="zh-CN" sz="2600" dirty="0" smtClean="0"/>
          </a:p>
          <a:p>
            <a:pPr>
              <a:buNone/>
            </a:pPr>
            <a:r>
              <a:rPr lang="zh-CN" altLang="en-US" sz="2600" dirty="0" smtClean="0"/>
              <a:t>本小节我们学习如何连接两个不同点云为一个点云，进行连接操作前要确保两个数据集中字段的类型相同和维度相等。同时也学习如何连接两个不同点云的字段（例如，颜色、法线），这种操作的强制约束条件是两个数据集中点的数目必须一样，例如，点云</a:t>
            </a:r>
            <a:r>
              <a:rPr lang="en-US" altLang="zh-CN" sz="2600" dirty="0" smtClean="0"/>
              <a:t>A</a:t>
            </a:r>
            <a:r>
              <a:rPr lang="zh-CN" altLang="en-US" sz="2600" dirty="0" smtClean="0"/>
              <a:t>是</a:t>
            </a:r>
            <a:r>
              <a:rPr lang="en-US" altLang="zh-CN" sz="2600" dirty="0" smtClean="0"/>
              <a:t>N</a:t>
            </a:r>
            <a:r>
              <a:rPr lang="zh-CN" altLang="en-US" sz="2600" dirty="0" smtClean="0"/>
              <a:t>个点的</a:t>
            </a:r>
            <a:r>
              <a:rPr lang="en-US" altLang="zh-CN" sz="2600" dirty="0" smtClean="0"/>
              <a:t>XYZ</a:t>
            </a:r>
            <a:r>
              <a:rPr lang="zh-CN" altLang="en-US" sz="2600" dirty="0" smtClean="0"/>
              <a:t>点，点云</a:t>
            </a:r>
            <a:r>
              <a:rPr lang="en-US" altLang="zh-CN" sz="2600" dirty="0" smtClean="0"/>
              <a:t>B</a:t>
            </a:r>
            <a:r>
              <a:rPr lang="zh-CN" altLang="en-US" sz="2600" dirty="0" smtClean="0"/>
              <a:t>是</a:t>
            </a:r>
            <a:r>
              <a:rPr lang="en-US" altLang="zh-CN" sz="2600" dirty="0" smtClean="0"/>
              <a:t>N</a:t>
            </a:r>
            <a:r>
              <a:rPr lang="zh-CN" altLang="en-US" sz="2600" dirty="0" smtClean="0"/>
              <a:t>个点的</a:t>
            </a:r>
            <a:r>
              <a:rPr lang="en-US" altLang="zh-CN" sz="2600" dirty="0" smtClean="0"/>
              <a:t>RGB</a:t>
            </a:r>
            <a:r>
              <a:rPr lang="zh-CN" altLang="en-US" sz="2600" dirty="0" smtClean="0"/>
              <a:t>点，则连接两个字段形成点云</a:t>
            </a:r>
            <a:r>
              <a:rPr lang="en-US" altLang="zh-CN" sz="2600" dirty="0" smtClean="0"/>
              <a:t>C</a:t>
            </a:r>
            <a:r>
              <a:rPr lang="zh-CN" altLang="en-US" sz="2600" dirty="0" smtClean="0"/>
              <a:t>是</a:t>
            </a:r>
            <a:r>
              <a:rPr lang="en-US" altLang="zh-CN" sz="2600" dirty="0" smtClean="0"/>
              <a:t>N</a:t>
            </a:r>
            <a:r>
              <a:rPr lang="zh-CN" altLang="en-US" sz="2600" dirty="0" smtClean="0"/>
              <a:t>个点</a:t>
            </a:r>
            <a:r>
              <a:rPr lang="en-US" altLang="zh-CN" sz="2600" dirty="0" err="1" smtClean="0"/>
              <a:t>xyzrgb</a:t>
            </a:r>
            <a:r>
              <a:rPr lang="zh-CN" altLang="en-US" sz="2600" dirty="0" smtClean="0"/>
              <a:t>类型。</a:t>
            </a:r>
            <a:endParaRPr lang="en-US" altLang="zh-CN" sz="2600" dirty="0" smtClean="0"/>
          </a:p>
          <a:p>
            <a:pPr>
              <a:buNone/>
            </a:pPr>
            <a:r>
              <a:rPr lang="zh-CN" altLang="en-US" sz="2600" dirty="0" smtClean="0"/>
              <a:t>在本书提供光盘的第</a:t>
            </a:r>
            <a:r>
              <a:rPr lang="en-US" altLang="zh-CN" sz="2600" dirty="0" smtClean="0"/>
              <a:t>4</a:t>
            </a:r>
            <a:r>
              <a:rPr lang="zh-CN" altLang="en-US" sz="2600" dirty="0" smtClean="0"/>
              <a:t>章例</a:t>
            </a:r>
            <a:r>
              <a:rPr lang="en-US" altLang="zh-CN" sz="2600" dirty="0" smtClean="0"/>
              <a:t>3</a:t>
            </a:r>
            <a:r>
              <a:rPr lang="zh-CN" altLang="en-US" sz="2600" dirty="0" smtClean="0"/>
              <a:t>文件夹中，打开名为</a:t>
            </a:r>
            <a:r>
              <a:rPr lang="en-US" altLang="zh-CN" sz="2600" dirty="0" smtClean="0"/>
              <a:t>concatenate_clouds.cpp</a:t>
            </a:r>
            <a:r>
              <a:rPr lang="zh-CN" altLang="en-US" sz="2600" dirty="0" smtClean="0"/>
              <a:t>的代码文件。</a:t>
            </a:r>
            <a:endParaRPr lang="en-US" altLang="zh-CN" sz="2600" dirty="0" smtClean="0"/>
          </a:p>
          <a:p>
            <a:pPr>
              <a:buNone/>
            </a:pPr>
            <a:r>
              <a:rPr lang="en-US" altLang="zh-CN" sz="2600" b="1" dirty="0" smtClean="0"/>
              <a:t>1. </a:t>
            </a:r>
            <a:r>
              <a:rPr lang="zh-CN" altLang="en-US" sz="2600" b="1" dirty="0" smtClean="0"/>
              <a:t>代码解释说明</a:t>
            </a:r>
            <a:endParaRPr lang="en-US" altLang="zh-CN" sz="2600" b="1" dirty="0" smtClean="0"/>
          </a:p>
          <a:p>
            <a:pPr>
              <a:buNone/>
            </a:pPr>
            <a:r>
              <a:rPr lang="zh-CN" altLang="en-US" sz="2600" dirty="0" smtClean="0"/>
              <a:t>现在解析上面的打开的源代码，在下面几行中：</a:t>
            </a:r>
            <a:endParaRPr lang="en-US" altLang="zh-CN" sz="2600" dirty="0" smtClean="0"/>
          </a:p>
          <a:p>
            <a:pPr>
              <a:buNone/>
            </a:pPr>
            <a:r>
              <a:rPr lang="en-US" altLang="zh-CN" sz="2200" dirty="0" err="1" smtClean="0"/>
              <a:t>p</a:t>
            </a:r>
            <a:r>
              <a:rPr lang="en-US" altLang="zh-CN" sz="2200" dirty="0" err="1" smtClean="0"/>
              <a:t>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 </a:t>
            </a:r>
            <a:r>
              <a:rPr lang="en-US" altLang="zh-CN" sz="2200" dirty="0" err="1" smtClean="0"/>
              <a:t>cloud_a</a:t>
            </a:r>
            <a:r>
              <a:rPr lang="en-US" altLang="zh-CN" sz="2200" dirty="0" smtClean="0"/>
              <a:t>, </a:t>
            </a:r>
            <a:r>
              <a:rPr lang="en-US" altLang="zh-CN" sz="2200" dirty="0" err="1" smtClean="0"/>
              <a:t>cloud_b</a:t>
            </a:r>
            <a:r>
              <a:rPr lang="en-US" altLang="zh-CN" sz="2200" dirty="0" smtClean="0"/>
              <a:t>, </a:t>
            </a:r>
            <a:r>
              <a:rPr lang="en-US" altLang="zh-CN" sz="2200" dirty="0" err="1" smtClean="0"/>
              <a:t>cloud_c</a:t>
            </a:r>
            <a:r>
              <a:rPr lang="en-US" altLang="zh-CN" sz="2200" dirty="0" smtClean="0"/>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fontScale="92500"/>
          </a:bodyPr>
          <a:lstStyle/>
          <a:p>
            <a:pPr>
              <a:buNone/>
            </a:pPr>
            <a:r>
              <a:rPr lang="en-US" altLang="zh-CN" sz="2200" dirty="0" err="1" smtClean="0"/>
              <a:t>p</a:t>
            </a:r>
            <a:r>
              <a:rPr lang="en-US" altLang="zh-CN" sz="2200" dirty="0" err="1" smtClean="0"/>
              <a:t>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::Normal&gt; </a:t>
            </a:r>
            <a:r>
              <a:rPr lang="en-US" altLang="zh-CN" sz="2200" dirty="0" err="1" smtClean="0"/>
              <a:t>n_cloud_b</a:t>
            </a:r>
            <a:r>
              <a:rPr lang="en-US" altLang="zh-CN" sz="2200" dirty="0" smtClean="0"/>
              <a:t>; //</a:t>
            </a:r>
            <a:r>
              <a:rPr lang="zh-CN" altLang="en-US" sz="2200" dirty="0" smtClean="0"/>
              <a:t>存储进行连接时需要的</a:t>
            </a:r>
            <a:r>
              <a:rPr lang="en-US" altLang="zh-CN" sz="2200" dirty="0" smtClean="0"/>
              <a:t>normal</a:t>
            </a:r>
            <a:r>
              <a:rPr lang="zh-CN" altLang="en-US" sz="2200" dirty="0" smtClean="0"/>
              <a:t>点云</a:t>
            </a:r>
            <a:endParaRPr lang="en-US" altLang="zh-CN" sz="2200" dirty="0" smtClean="0"/>
          </a:p>
          <a:p>
            <a:pPr>
              <a:buNone/>
            </a:pPr>
            <a:r>
              <a:rPr lang="en-US" altLang="zh-CN" sz="2200" dirty="0" err="1" smtClean="0"/>
              <a:t>p</a:t>
            </a:r>
            <a:r>
              <a:rPr lang="en-US" altLang="zh-CN" sz="2200" dirty="0" err="1" smtClean="0"/>
              <a:t>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PointNormal</a:t>
            </a:r>
            <a:r>
              <a:rPr lang="en-US" altLang="zh-CN" sz="2200" dirty="0" smtClean="0"/>
              <a:t>&gt; </a:t>
            </a:r>
            <a:r>
              <a:rPr lang="en-US" altLang="zh-CN" sz="2200" dirty="0" err="1" smtClean="0"/>
              <a:t>p_n_cloud_c</a:t>
            </a:r>
            <a:r>
              <a:rPr lang="en-US" altLang="zh-CN" sz="2200" dirty="0" smtClean="0"/>
              <a:t>; //</a:t>
            </a:r>
            <a:r>
              <a:rPr lang="zh-CN" altLang="en-US" sz="2200" dirty="0" smtClean="0"/>
              <a:t>存储连接</a:t>
            </a:r>
            <a:r>
              <a:rPr lang="en-US" altLang="zh-CN" sz="2200" dirty="0" smtClean="0"/>
              <a:t>XYZ</a:t>
            </a:r>
            <a:r>
              <a:rPr lang="zh-CN" altLang="en-US" sz="2200" dirty="0" smtClean="0"/>
              <a:t>与</a:t>
            </a:r>
            <a:r>
              <a:rPr lang="en-US" altLang="zh-CN" sz="2200" dirty="0" smtClean="0"/>
              <a:t>normal</a:t>
            </a:r>
            <a:r>
              <a:rPr lang="zh-CN" altLang="en-US" sz="2200" dirty="0" smtClean="0"/>
              <a:t>后的点云</a:t>
            </a:r>
            <a:endParaRPr lang="en-US" altLang="zh-CN" sz="2200" dirty="0" smtClean="0"/>
          </a:p>
          <a:p>
            <a:pPr>
              <a:buNone/>
            </a:pPr>
            <a:r>
              <a:rPr lang="en-US" altLang="zh-CN" sz="2200" dirty="0" smtClean="0"/>
              <a:t>//</a:t>
            </a:r>
            <a:r>
              <a:rPr lang="zh-CN" altLang="en-US" sz="2200" dirty="0" smtClean="0"/>
              <a:t>创建点云数据</a:t>
            </a:r>
            <a:endParaRPr lang="en-US" altLang="zh-CN" sz="2200" dirty="0" smtClean="0"/>
          </a:p>
          <a:p>
            <a:pPr>
              <a:buNone/>
            </a:pPr>
            <a:r>
              <a:rPr lang="en-US" altLang="zh-CN" sz="2200" dirty="0" err="1" smtClean="0"/>
              <a:t>c</a:t>
            </a:r>
            <a:r>
              <a:rPr lang="en-US" altLang="zh-CN" sz="2200" dirty="0" err="1" smtClean="0"/>
              <a:t>loud_a.width</a:t>
            </a:r>
            <a:r>
              <a:rPr lang="en-US" altLang="zh-CN" sz="2200" dirty="0" smtClean="0"/>
              <a:t>=3; //</a:t>
            </a:r>
            <a:r>
              <a:rPr lang="zh-CN" altLang="en-US" sz="2200" dirty="0" smtClean="0"/>
              <a:t>设置</a:t>
            </a:r>
            <a:r>
              <a:rPr lang="en-US" altLang="zh-CN" sz="2200" dirty="0" err="1" smtClean="0"/>
              <a:t>cloud_a</a:t>
            </a:r>
            <a:r>
              <a:rPr lang="zh-CN" altLang="en-US" sz="2200" dirty="0" smtClean="0"/>
              <a:t>点个数为</a:t>
            </a:r>
            <a:r>
              <a:rPr lang="en-US" altLang="zh-CN" sz="2200" dirty="0" smtClean="0"/>
              <a:t>3</a:t>
            </a:r>
            <a:r>
              <a:rPr lang="zh-CN" altLang="en-US" sz="2200" dirty="0" smtClean="0"/>
              <a:t>，</a:t>
            </a:r>
            <a:endParaRPr lang="en-US" altLang="zh-CN" sz="2200" dirty="0" smtClean="0"/>
          </a:p>
          <a:p>
            <a:pPr>
              <a:buNone/>
            </a:pPr>
            <a:r>
              <a:rPr lang="en-US" altLang="zh-CN" sz="2200" dirty="0" err="1" smtClean="0"/>
              <a:t>c</a:t>
            </a:r>
            <a:r>
              <a:rPr lang="en-US" altLang="zh-CN" sz="2200" dirty="0" err="1" smtClean="0"/>
              <a:t>loud_a.height</a:t>
            </a:r>
            <a:r>
              <a:rPr lang="en-US" altLang="zh-CN" sz="2200" dirty="0" smtClean="0"/>
              <a:t>=</a:t>
            </a:r>
            <a:r>
              <a:rPr lang="en-US" altLang="zh-CN" sz="2200" dirty="0" err="1" smtClean="0"/>
              <a:t>cloud_b.height</a:t>
            </a:r>
            <a:r>
              <a:rPr lang="en-US" altLang="zh-CN" sz="2200" dirty="0" smtClean="0"/>
              <a:t>=</a:t>
            </a:r>
            <a:r>
              <a:rPr lang="en-US" altLang="zh-CN" sz="2200" dirty="0" err="1" smtClean="0"/>
              <a:t>n_cloud_b.height</a:t>
            </a:r>
            <a:r>
              <a:rPr lang="en-US" altLang="zh-CN" sz="2200" dirty="0" smtClean="0"/>
              <a:t>=1; //</a:t>
            </a:r>
            <a:r>
              <a:rPr lang="zh-CN" altLang="en-US" sz="2200" dirty="0" smtClean="0"/>
              <a:t>设置都为无序点云</a:t>
            </a:r>
            <a:endParaRPr lang="en-US" altLang="zh-CN" sz="2200" dirty="0" smtClean="0"/>
          </a:p>
          <a:p>
            <a:pPr>
              <a:buNone/>
            </a:pPr>
            <a:r>
              <a:rPr lang="en-US" altLang="zh-CN" sz="2200" dirty="0" err="1" smtClean="0"/>
              <a:t>c</a:t>
            </a:r>
            <a:r>
              <a:rPr lang="en-US" altLang="zh-CN" sz="2200" dirty="0" err="1" smtClean="0"/>
              <a:t>loud_a.points.resize</a:t>
            </a:r>
            <a:r>
              <a:rPr lang="en-US" altLang="zh-CN" sz="2200" dirty="0" smtClean="0"/>
              <a:t>(</a:t>
            </a:r>
            <a:r>
              <a:rPr lang="en-US" altLang="zh-CN" sz="2200" dirty="0" err="1" smtClean="0"/>
              <a:t>cloud_a.width</a:t>
            </a:r>
            <a:r>
              <a:rPr lang="en-US" altLang="zh-CN" sz="2200" dirty="0" smtClean="0"/>
              <a:t>*</a:t>
            </a:r>
            <a:r>
              <a:rPr lang="en-US" altLang="zh-CN" sz="2200" dirty="0" err="1" smtClean="0"/>
              <a:t>cloud_a.height</a:t>
            </a:r>
            <a:r>
              <a:rPr lang="en-US" altLang="zh-CN" sz="2200" dirty="0" smtClean="0"/>
              <a:t>);</a:t>
            </a:r>
          </a:p>
          <a:p>
            <a:pPr>
              <a:buNone/>
            </a:pPr>
            <a:r>
              <a:rPr lang="en-US" altLang="zh-CN" sz="2200" dirty="0" smtClean="0"/>
              <a:t>if(</a:t>
            </a:r>
            <a:r>
              <a:rPr lang="en-US" altLang="zh-CN" sz="2200" dirty="0" err="1" smtClean="0"/>
              <a:t>strcmp</a:t>
            </a:r>
            <a:r>
              <a:rPr lang="en-US" altLang="zh-CN" sz="2200" dirty="0" smtClean="0"/>
              <a:t>(</a:t>
            </a:r>
            <a:r>
              <a:rPr lang="en-US" altLang="zh-CN" sz="2200" dirty="0" err="1" smtClean="0"/>
              <a:t>argv</a:t>
            </a:r>
            <a:r>
              <a:rPr lang="en-US" altLang="zh-CN" sz="2200" dirty="0" smtClean="0"/>
              <a:t>[1], “-p”)==0) //</a:t>
            </a:r>
            <a:r>
              <a:rPr lang="zh-CN" altLang="en-US" sz="2200" dirty="0" smtClean="0"/>
              <a:t>判断进行是否为连接</a:t>
            </a:r>
            <a:r>
              <a:rPr lang="en-US" altLang="zh-CN" sz="2200" dirty="0" err="1" smtClean="0"/>
              <a:t>a+b</a:t>
            </a:r>
            <a:r>
              <a:rPr lang="en-US" altLang="zh-CN" sz="2200" dirty="0" smtClean="0"/>
              <a:t>=c</a:t>
            </a:r>
          </a:p>
          <a:p>
            <a:pPr>
              <a:buNone/>
            </a:pPr>
            <a:r>
              <a:rPr lang="en-US" altLang="zh-CN" sz="2200" dirty="0" smtClean="0"/>
              <a:t>{</a:t>
            </a:r>
          </a:p>
          <a:p>
            <a:pPr>
              <a:buNone/>
            </a:pPr>
            <a:r>
              <a:rPr lang="en-US" altLang="zh-CN" sz="2200" dirty="0" err="1" smtClean="0"/>
              <a:t>c</a:t>
            </a:r>
            <a:r>
              <a:rPr lang="en-US" altLang="zh-CN" sz="2200" dirty="0" err="1" smtClean="0"/>
              <a:t>loud_b.width</a:t>
            </a:r>
            <a:r>
              <a:rPr lang="en-US" altLang="zh-CN" sz="2200" dirty="0" smtClean="0"/>
              <a:t>=2;</a:t>
            </a:r>
          </a:p>
          <a:p>
            <a:pPr>
              <a:buNone/>
            </a:pPr>
            <a:r>
              <a:rPr lang="en-US" altLang="zh-CN" sz="2200" dirty="0" err="1" smtClean="0"/>
              <a:t>c</a:t>
            </a:r>
            <a:r>
              <a:rPr lang="en-US" altLang="zh-CN" sz="2200" dirty="0" err="1" smtClean="0"/>
              <a:t>loud_b.points.resize</a:t>
            </a:r>
            <a:r>
              <a:rPr lang="en-US" altLang="zh-CN" sz="2200" dirty="0" smtClean="0"/>
              <a:t>(</a:t>
            </a:r>
            <a:r>
              <a:rPr lang="en-US" altLang="zh-CN" sz="2200" dirty="0" err="1" smtClean="0"/>
              <a:t>cloud_b.width</a:t>
            </a:r>
            <a:r>
              <a:rPr lang="en-US" altLang="zh-CN" sz="2200" dirty="0" smtClean="0"/>
              <a:t>*</a:t>
            </a:r>
            <a:r>
              <a:rPr lang="en-US" altLang="zh-CN" sz="2200" dirty="0" err="1" smtClean="0"/>
              <a:t>cloud_b.height</a:t>
            </a:r>
            <a:r>
              <a:rPr lang="en-US" altLang="zh-CN" sz="2200" dirty="0" smtClean="0"/>
              <a:t>);</a:t>
            </a:r>
          </a:p>
          <a:p>
            <a:pPr>
              <a:buNone/>
            </a:pPr>
            <a:r>
              <a:rPr lang="en-US" altLang="zh-CN" sz="2200" dirty="0" smtClean="0"/>
              <a:t>}</a:t>
            </a:r>
          </a:p>
          <a:p>
            <a:pPr>
              <a:buNone/>
            </a:pPr>
            <a:r>
              <a:rPr lang="en-US" altLang="zh-CN" sz="2200" dirty="0" smtClean="0"/>
              <a:t>e</a:t>
            </a:r>
            <a:r>
              <a:rPr lang="en-US" altLang="zh-CN" sz="2200" dirty="0" smtClean="0"/>
              <a:t>lse{</a:t>
            </a:r>
          </a:p>
          <a:p>
            <a:pPr>
              <a:buNone/>
            </a:pPr>
            <a:r>
              <a:rPr lang="en-US" altLang="zh-CN" sz="2200" dirty="0" err="1" smtClean="0"/>
              <a:t>n</a:t>
            </a:r>
            <a:r>
              <a:rPr lang="en-US" altLang="zh-CN" sz="2200" dirty="0" err="1" smtClean="0"/>
              <a:t>_cloud_b.width</a:t>
            </a:r>
            <a:r>
              <a:rPr lang="en-US" altLang="zh-CN" sz="2200" dirty="0" smtClean="0"/>
              <a:t>=3; //</a:t>
            </a:r>
            <a:r>
              <a:rPr lang="zh-CN" altLang="en-US" sz="2200" dirty="0" smtClean="0"/>
              <a:t>如果是连接</a:t>
            </a:r>
            <a:r>
              <a:rPr lang="en-US" altLang="zh-CN" sz="2200" dirty="0" smtClean="0"/>
              <a:t>XYZ</a:t>
            </a:r>
            <a:r>
              <a:rPr lang="zh-CN" altLang="en-US" sz="2200" dirty="0" smtClean="0"/>
              <a:t>与</a:t>
            </a:r>
            <a:r>
              <a:rPr lang="en-US" altLang="zh-CN" sz="2200" dirty="0" smtClean="0"/>
              <a:t>normal</a:t>
            </a:r>
            <a:r>
              <a:rPr lang="zh-CN" altLang="en-US" sz="2200" dirty="0" smtClean="0"/>
              <a:t>则生成</a:t>
            </a:r>
            <a:r>
              <a:rPr lang="en-US" altLang="zh-CN" sz="2200" dirty="0" smtClean="0"/>
              <a:t>3</a:t>
            </a:r>
            <a:r>
              <a:rPr lang="zh-CN" altLang="en-US" sz="2200" dirty="0" smtClean="0"/>
              <a:t>个法线</a:t>
            </a:r>
            <a:endParaRPr lang="en-US" altLang="zh-CN" sz="2200" dirty="0" smtClean="0"/>
          </a:p>
          <a:p>
            <a:pPr>
              <a:buNone/>
            </a:pPr>
            <a:r>
              <a:rPr lang="en-US" altLang="zh-CN" sz="2200" dirty="0" err="1" smtClean="0"/>
              <a:t>n</a:t>
            </a:r>
            <a:r>
              <a:rPr lang="en-US" altLang="zh-CN" sz="2200" dirty="0" err="1" smtClean="0"/>
              <a:t>_cloud_b.points.resize</a:t>
            </a:r>
            <a:r>
              <a:rPr lang="en-US" altLang="zh-CN" sz="2200" dirty="0" smtClean="0"/>
              <a:t>(</a:t>
            </a:r>
            <a:r>
              <a:rPr lang="en-US" altLang="zh-CN" sz="2200" dirty="0" err="1" smtClean="0"/>
              <a:t>n_cloud_b.width</a:t>
            </a:r>
            <a:r>
              <a:rPr lang="en-US" altLang="zh-CN" sz="2200" dirty="0" smtClean="0"/>
              <a:t>*</a:t>
            </a:r>
            <a:r>
              <a:rPr lang="en-US" altLang="zh-CN" sz="2200" dirty="0" err="1" smtClean="0"/>
              <a:t>n_cloud_b.height</a:t>
            </a:r>
            <a:r>
              <a:rPr lang="en-US" altLang="zh-CN" sz="2200" dirty="0" smtClean="0"/>
              <a:t>);</a:t>
            </a:r>
          </a:p>
          <a:p>
            <a:pPr>
              <a:buNone/>
            </a:pPr>
            <a:r>
              <a:rPr lang="en-US" altLang="zh-CN" sz="2200" dirty="0" smtClean="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en-US" altLang="zh-CN" sz="2200" dirty="0" smtClean="0"/>
              <a:t>//</a:t>
            </a:r>
            <a:r>
              <a:rPr lang="zh-CN" altLang="en-US" sz="2200" dirty="0" smtClean="0"/>
              <a:t>以下循环生成无序点云，填充上面定义的两种类型点云对象</a:t>
            </a:r>
            <a:endParaRPr lang="en-US" altLang="zh-CN" sz="2200" dirty="0" smtClean="0"/>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cloud_a.points.size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a:t>
            </a:r>
          </a:p>
          <a:p>
            <a:pPr>
              <a:buNone/>
            </a:pPr>
            <a:r>
              <a:rPr lang="en-US" altLang="zh-CN" sz="2200" dirty="0" smtClean="0"/>
              <a:t>//</a:t>
            </a:r>
            <a:r>
              <a:rPr lang="en-US" altLang="zh-CN" sz="2200" dirty="0" err="1" smtClean="0"/>
              <a:t>cloud_a</a:t>
            </a:r>
            <a:r>
              <a:rPr lang="zh-CN" altLang="en-US" sz="2200" dirty="0" smtClean="0"/>
              <a:t>始终产生</a:t>
            </a:r>
            <a:r>
              <a:rPr lang="en-US" altLang="zh-CN" sz="2200" dirty="0" smtClean="0"/>
              <a:t>3</a:t>
            </a:r>
            <a:r>
              <a:rPr lang="zh-CN" altLang="en-US" sz="2200" dirty="0" smtClean="0"/>
              <a:t>个点</a:t>
            </a:r>
            <a:endParaRPr lang="en-US" altLang="zh-CN" sz="2200" dirty="0" smtClean="0"/>
          </a:p>
          <a:p>
            <a:pPr>
              <a:buNone/>
            </a:pPr>
            <a:r>
              <a:rPr lang="en-US" altLang="zh-CN" sz="2200" dirty="0" err="1" smtClean="0"/>
              <a:t>c</a:t>
            </a:r>
            <a:r>
              <a:rPr lang="en-US" altLang="zh-CN" sz="2200" dirty="0" err="1" smtClean="0"/>
              <a:t>loud_a.points</a:t>
            </a:r>
            <a:r>
              <a:rPr lang="en-US" altLang="zh-CN" sz="2200" dirty="0" smtClean="0"/>
              <a:t>[</a:t>
            </a:r>
            <a:r>
              <a:rPr lang="en-US" altLang="zh-CN" sz="2200" dirty="0" err="1" smtClean="0"/>
              <a:t>i</a:t>
            </a:r>
            <a:r>
              <a:rPr lang="en-US" altLang="zh-CN" sz="2200" dirty="0" smtClean="0"/>
              <a:t>].x=1024*rand()/(RAND_MAX+1.0f);</a:t>
            </a:r>
          </a:p>
          <a:p>
            <a:pPr>
              <a:buNone/>
            </a:pPr>
            <a:r>
              <a:rPr lang="en-US" altLang="zh-CN" sz="2200" dirty="0" err="1" smtClean="0"/>
              <a:t>c</a:t>
            </a:r>
            <a:r>
              <a:rPr lang="en-US" altLang="zh-CN" sz="2200" dirty="0" err="1" smtClean="0"/>
              <a:t>loud_a.points</a:t>
            </a:r>
            <a:r>
              <a:rPr lang="en-US" altLang="zh-CN" sz="2200" dirty="0" smtClean="0"/>
              <a:t>[</a:t>
            </a:r>
            <a:r>
              <a:rPr lang="en-US" altLang="zh-CN" sz="2200" dirty="0" err="1" smtClean="0"/>
              <a:t>i</a:t>
            </a:r>
            <a:r>
              <a:rPr lang="en-US" altLang="zh-CN" sz="2200" dirty="0" smtClean="0"/>
              <a:t>].y=1024*rand()/(RAND_MAX+1.0f);</a:t>
            </a:r>
          </a:p>
          <a:p>
            <a:pPr>
              <a:buNone/>
            </a:pPr>
            <a:r>
              <a:rPr lang="en-US" altLang="zh-CN" sz="2200" dirty="0" err="1" smtClean="0"/>
              <a:t>cloud_a.points</a:t>
            </a:r>
            <a:r>
              <a:rPr lang="en-US" altLang="zh-CN" sz="2200" dirty="0" smtClean="0"/>
              <a:t>[</a:t>
            </a:r>
            <a:r>
              <a:rPr lang="en-US" altLang="zh-CN" sz="2200" dirty="0" err="1" smtClean="0"/>
              <a:t>i</a:t>
            </a:r>
            <a:r>
              <a:rPr lang="en-US" altLang="zh-CN" sz="2200" dirty="0" smtClean="0"/>
              <a:t>].z=1024*rand()/(RAND_MAX+1.0f);</a:t>
            </a:r>
          </a:p>
          <a:p>
            <a:pPr>
              <a:buNone/>
            </a:pPr>
            <a:r>
              <a:rPr lang="en-US" altLang="zh-CN" sz="2200" dirty="0" smtClean="0"/>
              <a:t>}</a:t>
            </a:r>
          </a:p>
          <a:p>
            <a:pPr>
              <a:buNone/>
            </a:pPr>
            <a:r>
              <a:rPr lang="en-US" altLang="zh-CN" sz="2200" dirty="0" smtClean="0"/>
              <a:t>i</a:t>
            </a:r>
            <a:r>
              <a:rPr lang="en-US" altLang="zh-CN" sz="2200" dirty="0" smtClean="0"/>
              <a:t>f(</a:t>
            </a:r>
            <a:r>
              <a:rPr lang="en-US" altLang="zh-CN" sz="2200" dirty="0" err="1" smtClean="0"/>
              <a:t>strcmp</a:t>
            </a:r>
            <a:r>
              <a:rPr lang="en-US" altLang="zh-CN" sz="2200" dirty="0" smtClean="0"/>
              <a:t>(</a:t>
            </a:r>
            <a:r>
              <a:rPr lang="en-US" altLang="zh-CN" sz="2200" dirty="0" err="1" smtClean="0"/>
              <a:t>argv</a:t>
            </a:r>
            <a:r>
              <a:rPr lang="en-US" altLang="zh-CN" sz="2200" dirty="0" smtClean="0"/>
              <a:t>[1], “-p”)==0)</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cloud_b.points.size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a:t>
            </a:r>
          </a:p>
          <a:p>
            <a:pPr>
              <a:buNone/>
            </a:pPr>
            <a:r>
              <a:rPr lang="en-US" altLang="zh-CN" sz="2200" dirty="0" smtClean="0"/>
              <a:t>//</a:t>
            </a:r>
            <a:r>
              <a:rPr lang="zh-CN" altLang="en-US" sz="2200" dirty="0" smtClean="0"/>
              <a:t>如果连接</a:t>
            </a:r>
            <a:r>
              <a:rPr lang="en-US" altLang="zh-CN" sz="2200" dirty="0" err="1" smtClean="0"/>
              <a:t>a+b</a:t>
            </a:r>
            <a:r>
              <a:rPr lang="en-US" altLang="zh-CN" sz="2200" dirty="0" smtClean="0"/>
              <a:t>=c</a:t>
            </a:r>
            <a:r>
              <a:rPr lang="zh-CN" altLang="en-US" sz="2200" dirty="0" smtClean="0"/>
              <a:t>则</a:t>
            </a:r>
            <a:r>
              <a:rPr lang="en-US" altLang="zh-CN" sz="2200" dirty="0" err="1" smtClean="0"/>
              <a:t>cloud_b</a:t>
            </a:r>
            <a:r>
              <a:rPr lang="zh-CN" altLang="en-US" sz="2200" dirty="0" smtClean="0"/>
              <a:t>用</a:t>
            </a:r>
            <a:r>
              <a:rPr lang="en-US" altLang="zh-CN" sz="2200" dirty="0" smtClean="0"/>
              <a:t>2</a:t>
            </a:r>
            <a:r>
              <a:rPr lang="zh-CN" altLang="en-US" sz="2200" dirty="0" smtClean="0"/>
              <a:t>个点作为</a:t>
            </a:r>
            <a:r>
              <a:rPr lang="en-US" altLang="zh-CN" sz="2200" dirty="0" smtClean="0"/>
              <a:t>xyz</a:t>
            </a:r>
            <a:r>
              <a:rPr lang="zh-CN" altLang="en-US" sz="2200" dirty="0" smtClean="0"/>
              <a:t>数据</a:t>
            </a:r>
            <a:endParaRPr lang="en-US" altLang="zh-CN" sz="2200" dirty="0" smtClean="0"/>
          </a:p>
          <a:p>
            <a:pPr>
              <a:buNone/>
            </a:pPr>
            <a:r>
              <a:rPr lang="en-US" altLang="zh-CN" sz="2200" dirty="0" err="1" smtClean="0"/>
              <a:t>c</a:t>
            </a:r>
            <a:r>
              <a:rPr lang="en-US" altLang="zh-CN" sz="2200" dirty="0" err="1" smtClean="0"/>
              <a:t>loud_b.points</a:t>
            </a:r>
            <a:r>
              <a:rPr lang="en-US" altLang="zh-CN" sz="2200" dirty="0" smtClean="0"/>
              <a:t>[</a:t>
            </a:r>
            <a:r>
              <a:rPr lang="en-US" altLang="zh-CN" sz="2200" dirty="0" err="1" smtClean="0"/>
              <a:t>i</a:t>
            </a:r>
            <a:r>
              <a:rPr lang="en-US" altLang="zh-CN" sz="2200" dirty="0" smtClean="0"/>
              <a:t>].x=1024*rand()/(RAND_MAX+1.0f);</a:t>
            </a:r>
          </a:p>
          <a:p>
            <a:pPr>
              <a:buNone/>
            </a:pPr>
            <a:r>
              <a:rPr lang="en-US" altLang="zh-CN" sz="2200" dirty="0" err="1" smtClean="0"/>
              <a:t>c</a:t>
            </a:r>
            <a:r>
              <a:rPr lang="en-US" altLang="zh-CN" sz="2200" dirty="0" err="1" smtClean="0"/>
              <a:t>loud_b.points</a:t>
            </a:r>
            <a:r>
              <a:rPr lang="en-US" altLang="zh-CN" sz="2200" dirty="0" smtClean="0"/>
              <a:t>[</a:t>
            </a:r>
            <a:r>
              <a:rPr lang="en-US" altLang="zh-CN" sz="2200" dirty="0" err="1" smtClean="0"/>
              <a:t>i</a:t>
            </a:r>
            <a:r>
              <a:rPr lang="en-US" altLang="zh-CN" sz="2200" dirty="0" smtClean="0"/>
              <a:t>].y=1024*rand()/(RAND_MAX+1.0f);</a:t>
            </a:r>
          </a:p>
          <a:p>
            <a:pPr>
              <a:buNone/>
            </a:pPr>
            <a:r>
              <a:rPr lang="en-US" altLang="zh-CN" sz="2200" dirty="0" err="1" smtClean="0"/>
              <a:t>cloud_b.points</a:t>
            </a:r>
            <a:r>
              <a:rPr lang="en-US" altLang="zh-CN" sz="2200" dirty="0" smtClean="0"/>
              <a:t>[</a:t>
            </a:r>
            <a:r>
              <a:rPr lang="en-US" altLang="zh-CN" sz="2200" dirty="0" err="1" smtClean="0"/>
              <a:t>i</a:t>
            </a:r>
            <a:r>
              <a:rPr lang="en-US" altLang="zh-CN" sz="2200" dirty="0" smtClean="0"/>
              <a:t>].z=1024*rand()/(RAND_MAX+1.0f);</a:t>
            </a:r>
          </a:p>
          <a:p>
            <a:pPr>
              <a:buNone/>
            </a:pPr>
            <a:r>
              <a:rPr lang="en-US" altLang="zh-CN" sz="22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e</a:t>
            </a:r>
            <a:r>
              <a:rPr lang="en-US" altLang="zh-CN" sz="2200" dirty="0" smtClean="0"/>
              <a:t>lse</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n_cloud_b.points.size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a:t>
            </a:r>
          </a:p>
          <a:p>
            <a:pPr>
              <a:buNone/>
            </a:pPr>
            <a:r>
              <a:rPr lang="en-US" altLang="zh-CN" sz="2200" dirty="0" smtClean="0"/>
              <a:t>//</a:t>
            </a:r>
            <a:r>
              <a:rPr lang="zh-CN" altLang="en-US" sz="2200" dirty="0" smtClean="0"/>
              <a:t>如果连接</a:t>
            </a:r>
            <a:r>
              <a:rPr lang="en-US" altLang="zh-CN" sz="2200" dirty="0" err="1" smtClean="0"/>
              <a:t>xyz+normal</a:t>
            </a:r>
            <a:r>
              <a:rPr lang="en-US" altLang="zh-CN" sz="2200" dirty="0" smtClean="0"/>
              <a:t>=</a:t>
            </a:r>
            <a:r>
              <a:rPr lang="en-US" altLang="zh-CN" sz="2200" dirty="0" err="1" smtClean="0"/>
              <a:t>xyznormal</a:t>
            </a:r>
            <a:r>
              <a:rPr lang="zh-CN" altLang="en-US" sz="2200" dirty="0" smtClean="0"/>
              <a:t>则</a:t>
            </a:r>
            <a:r>
              <a:rPr lang="en-US" altLang="zh-CN" sz="2200" dirty="0" err="1" smtClean="0"/>
              <a:t>n_cloud_b</a:t>
            </a:r>
            <a:r>
              <a:rPr lang="zh-CN" altLang="en-US" sz="2200" dirty="0" smtClean="0"/>
              <a:t>用</a:t>
            </a:r>
            <a:r>
              <a:rPr lang="en-US" altLang="zh-CN" sz="2200" dirty="0" smtClean="0"/>
              <a:t>3</a:t>
            </a:r>
            <a:r>
              <a:rPr lang="zh-CN" altLang="en-US" sz="2200" dirty="0" smtClean="0"/>
              <a:t>个点作为</a:t>
            </a:r>
            <a:r>
              <a:rPr lang="en-US" altLang="zh-CN" sz="2200" dirty="0" smtClean="0"/>
              <a:t>normal</a:t>
            </a:r>
            <a:r>
              <a:rPr lang="zh-CN" altLang="en-US" sz="2200" dirty="0" smtClean="0"/>
              <a:t>数据</a:t>
            </a:r>
            <a:endParaRPr lang="en-US" altLang="zh-CN" sz="2200" dirty="0" smtClean="0"/>
          </a:p>
          <a:p>
            <a:pPr>
              <a:buNone/>
            </a:pPr>
            <a:r>
              <a:rPr lang="en-US" altLang="zh-CN" sz="2200" dirty="0" err="1" smtClean="0"/>
              <a:t>n</a:t>
            </a:r>
            <a:r>
              <a:rPr lang="en-US" altLang="zh-CN" sz="2200" dirty="0" err="1" smtClean="0"/>
              <a:t>_cloud_b.points</a:t>
            </a:r>
            <a:r>
              <a:rPr lang="en-US" altLang="zh-CN" sz="2200" dirty="0" smtClean="0"/>
              <a:t>[</a:t>
            </a:r>
            <a:r>
              <a:rPr lang="en-US" altLang="zh-CN" sz="2200" dirty="0" err="1" smtClean="0"/>
              <a:t>i</a:t>
            </a:r>
            <a:r>
              <a:rPr lang="en-US" altLang="zh-CN" sz="2200" dirty="0" smtClean="0"/>
              <a:t>].normal[0]=1024*rand()/(RAND_MAX+1.0f);</a:t>
            </a:r>
          </a:p>
          <a:p>
            <a:pPr>
              <a:buNone/>
            </a:pPr>
            <a:r>
              <a:rPr lang="en-US" altLang="zh-CN" sz="2200" dirty="0" err="1" smtClean="0"/>
              <a:t>n</a:t>
            </a:r>
            <a:r>
              <a:rPr lang="en-US" altLang="zh-CN" sz="2200" dirty="0" err="1" smtClean="0"/>
              <a:t>_cloud_b.points</a:t>
            </a:r>
            <a:r>
              <a:rPr lang="en-US" altLang="zh-CN" sz="2200" dirty="0" smtClean="0"/>
              <a:t>[</a:t>
            </a:r>
            <a:r>
              <a:rPr lang="en-US" altLang="zh-CN" sz="2200" dirty="0" err="1" smtClean="0"/>
              <a:t>i</a:t>
            </a:r>
            <a:r>
              <a:rPr lang="en-US" altLang="zh-CN" sz="2200" dirty="0" smtClean="0"/>
              <a:t>].normal[1]=1024*rand()/(RAND_MAX+1.0f);</a:t>
            </a:r>
          </a:p>
          <a:p>
            <a:pPr>
              <a:buNone/>
            </a:pPr>
            <a:r>
              <a:rPr lang="en-US" altLang="zh-CN" sz="2200" dirty="0" err="1" smtClean="0"/>
              <a:t>n</a:t>
            </a:r>
            <a:r>
              <a:rPr lang="en-US" altLang="zh-CN" sz="2200" dirty="0" err="1" smtClean="0"/>
              <a:t>_cloud_b.points</a:t>
            </a:r>
            <a:r>
              <a:rPr lang="en-US" altLang="zh-CN" sz="2200" dirty="0" smtClean="0"/>
              <a:t>[</a:t>
            </a:r>
            <a:r>
              <a:rPr lang="en-US" altLang="zh-CN" sz="2200" dirty="0" err="1" smtClean="0"/>
              <a:t>i</a:t>
            </a:r>
            <a:r>
              <a:rPr lang="en-US" altLang="zh-CN" sz="2200" dirty="0" smtClean="0"/>
              <a:t>].normal[2]=1024*rand()/(RAND_MAX+1.0f);</a:t>
            </a:r>
          </a:p>
          <a:p>
            <a:pPr>
              <a:buNone/>
            </a:pPr>
            <a:r>
              <a:rPr lang="en-US" altLang="zh-CN" sz="2200" dirty="0" smtClean="0"/>
              <a:t>}</a:t>
            </a:r>
          </a:p>
          <a:p>
            <a:pPr>
              <a:buNone/>
            </a:pPr>
            <a:r>
              <a:rPr lang="zh-CN" altLang="en-US" sz="2600" dirty="0" smtClean="0"/>
              <a:t>我们定义了连接点云会用到的</a:t>
            </a:r>
            <a:r>
              <a:rPr lang="en-US" altLang="zh-CN" sz="2600" dirty="0" smtClean="0"/>
              <a:t>5</a:t>
            </a:r>
            <a:r>
              <a:rPr lang="zh-CN" altLang="en-US" sz="2600" dirty="0" smtClean="0"/>
              <a:t>个点云对象：</a:t>
            </a:r>
            <a:r>
              <a:rPr lang="en-US" altLang="zh-CN" sz="2600" dirty="0" smtClean="0"/>
              <a:t>3</a:t>
            </a:r>
            <a:r>
              <a:rPr lang="zh-CN" altLang="en-US" sz="2600" dirty="0" smtClean="0"/>
              <a:t>个输入（</a:t>
            </a:r>
            <a:r>
              <a:rPr lang="en-US" altLang="zh-CN" sz="2600" dirty="0" err="1" smtClean="0"/>
              <a:t>cloud_a</a:t>
            </a:r>
            <a:r>
              <a:rPr lang="zh-CN" altLang="en-US" sz="2600" dirty="0" smtClean="0"/>
              <a:t>、</a:t>
            </a:r>
            <a:r>
              <a:rPr lang="en-US" altLang="zh-CN" sz="2600" dirty="0" err="1" smtClean="0"/>
              <a:t>cloud_b</a:t>
            </a:r>
            <a:r>
              <a:rPr lang="zh-CN" altLang="en-US" sz="2600" dirty="0" smtClean="0"/>
              <a:t>和</a:t>
            </a:r>
            <a:r>
              <a:rPr lang="en-US" altLang="zh-CN" sz="2600" dirty="0" err="1" smtClean="0"/>
              <a:t>n_cloud_b</a:t>
            </a:r>
            <a:r>
              <a:rPr lang="zh-CN" altLang="en-US" sz="2600" dirty="0" smtClean="0"/>
              <a:t>），两个输出（</a:t>
            </a:r>
            <a:r>
              <a:rPr lang="en-US" altLang="zh-CN" sz="2600" dirty="0" err="1" smtClean="0"/>
              <a:t>cloud_c</a:t>
            </a:r>
            <a:r>
              <a:rPr lang="zh-CN" altLang="en-US" sz="2600" dirty="0" smtClean="0"/>
              <a:t>和</a:t>
            </a:r>
            <a:r>
              <a:rPr lang="en-US" altLang="zh-CN" sz="2600" dirty="0" err="1" smtClean="0"/>
              <a:t>p_n_cloud_c</a:t>
            </a:r>
            <a:r>
              <a:rPr lang="zh-CN" altLang="en-US" sz="2600" dirty="0" smtClean="0"/>
              <a:t>）。然后我们为两个输入点云（</a:t>
            </a:r>
            <a:r>
              <a:rPr lang="en-US" altLang="zh-CN" sz="2600" dirty="0" err="1" smtClean="0"/>
              <a:t>cloud_a</a:t>
            </a:r>
            <a:r>
              <a:rPr lang="zh-CN" altLang="en-US" sz="2600" dirty="0" smtClean="0"/>
              <a:t>和</a:t>
            </a:r>
            <a:r>
              <a:rPr lang="en-US" altLang="zh-CN" sz="2600" dirty="0" err="1" smtClean="0"/>
              <a:t>cloud_b</a:t>
            </a:r>
            <a:r>
              <a:rPr lang="zh-CN" altLang="en-US" sz="2600" dirty="0" smtClean="0"/>
              <a:t>或者</a:t>
            </a:r>
            <a:r>
              <a:rPr lang="en-US" altLang="zh-CN" sz="2600" dirty="0" err="1" smtClean="0"/>
              <a:t>cloud_a</a:t>
            </a:r>
            <a:r>
              <a:rPr lang="zh-CN" altLang="en-US" sz="2600" dirty="0" smtClean="0"/>
              <a:t>和</a:t>
            </a:r>
            <a:r>
              <a:rPr lang="en-US" altLang="zh-CN" sz="2600" dirty="0" err="1" smtClean="0"/>
              <a:t>n_cloud_b</a:t>
            </a:r>
            <a:r>
              <a:rPr lang="zh-CN" altLang="en-US" sz="2600" dirty="0" smtClean="0"/>
              <a:t>）填充数据。</a:t>
            </a:r>
            <a:endParaRPr lang="en-US" altLang="zh-CN" sz="2600" dirty="0" smtClean="0"/>
          </a:p>
          <a:p>
            <a:pPr>
              <a:buNone/>
            </a:pPr>
            <a:r>
              <a:rPr lang="zh-CN" altLang="en-US" sz="2600" dirty="0" smtClean="0"/>
              <a:t>然后下面几行：</a:t>
            </a:r>
            <a:endParaRPr lang="en-US" altLang="zh-CN" sz="26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s</a:t>
            </a:r>
            <a:r>
              <a:rPr lang="en-US" altLang="zh-CN" sz="2200" dirty="0" smtClean="0"/>
              <a:t>td::</a:t>
            </a:r>
            <a:r>
              <a:rPr lang="en-US" altLang="zh-CN" sz="2200" dirty="0" err="1" smtClean="0"/>
              <a:t>cerr</a:t>
            </a:r>
            <a:r>
              <a:rPr lang="en-US" altLang="zh-CN" sz="2200" dirty="0" smtClean="0"/>
              <a:t>&lt;&lt;“Cloud A:”&lt;&lt;std::</a:t>
            </a:r>
            <a:r>
              <a:rPr lang="en-US" altLang="zh-CN" sz="2200" dirty="0" err="1" smtClean="0"/>
              <a:t>endl</a:t>
            </a:r>
            <a:r>
              <a:rPr lang="en-US" altLang="zh-CN" sz="2200" dirty="0" smtClean="0"/>
              <a:t>;</a:t>
            </a:r>
          </a:p>
          <a:p>
            <a:pPr>
              <a:buNone/>
            </a:pPr>
            <a:r>
              <a:rPr lang="en-US" altLang="zh-CN" sz="2200" dirty="0" smtClean="0"/>
              <a:t>f</a:t>
            </a:r>
            <a:r>
              <a:rPr lang="en-US" altLang="zh-CN" sz="2200" dirty="0" smtClean="0"/>
              <a:t>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cloud_a.points.size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s</a:t>
            </a:r>
            <a:r>
              <a:rPr lang="en-US" altLang="zh-CN" sz="2200" dirty="0" smtClean="0"/>
              <a:t>td::</a:t>
            </a:r>
            <a:r>
              <a:rPr lang="en-US" altLang="zh-CN" sz="2200" dirty="0" err="1" smtClean="0"/>
              <a:t>cerr</a:t>
            </a:r>
            <a:r>
              <a:rPr lang="en-US" altLang="zh-CN" sz="2200" dirty="0" smtClean="0"/>
              <a:t>&lt;&lt;“    “&lt;&lt;</a:t>
            </a:r>
            <a:r>
              <a:rPr lang="en-US" altLang="zh-CN" sz="2200" dirty="0" err="1" smtClean="0"/>
              <a:t>cloud_a.points</a:t>
            </a:r>
            <a:r>
              <a:rPr lang="en-US" altLang="zh-CN" sz="2200" dirty="0" smtClean="0"/>
              <a:t>[</a:t>
            </a:r>
            <a:r>
              <a:rPr lang="en-US" altLang="zh-CN" sz="2200" dirty="0" err="1" smtClean="0"/>
              <a:t>i</a:t>
            </a:r>
            <a:r>
              <a:rPr lang="en-US" altLang="zh-CN" sz="2200" dirty="0" smtClean="0"/>
              <a:t>].x&lt;&lt;“ “&lt;&lt;</a:t>
            </a:r>
            <a:r>
              <a:rPr lang="en-US" altLang="zh-CN" sz="2200" dirty="0" err="1" smtClean="0"/>
              <a:t>cloud_a.points</a:t>
            </a:r>
            <a:r>
              <a:rPr lang="en-US" altLang="zh-CN" sz="2200" dirty="0" smtClean="0"/>
              <a:t>[</a:t>
            </a:r>
            <a:r>
              <a:rPr lang="en-US" altLang="zh-CN" sz="2200" dirty="0" err="1" smtClean="0"/>
              <a:t>i</a:t>
            </a:r>
            <a:r>
              <a:rPr lang="en-US" altLang="zh-CN" sz="2200" dirty="0" smtClean="0"/>
              <a:t>].y&lt;&lt;“ “&lt;&lt;</a:t>
            </a:r>
            <a:r>
              <a:rPr lang="en-US" altLang="zh-CN" sz="2200" dirty="0" err="1" smtClean="0"/>
              <a:t>cloud_a.points</a:t>
            </a:r>
            <a:r>
              <a:rPr lang="en-US" altLang="zh-CN" sz="2200" dirty="0" smtClean="0"/>
              <a:t>[</a:t>
            </a:r>
            <a:r>
              <a:rPr lang="en-US" altLang="zh-CN" sz="2200" dirty="0" err="1" smtClean="0"/>
              <a:t>i</a:t>
            </a:r>
            <a:r>
              <a:rPr lang="en-US" altLang="zh-CN" sz="2200" dirty="0" smtClean="0"/>
              <a:t>].z&lt;&lt;std::</a:t>
            </a:r>
            <a:r>
              <a:rPr lang="en-US" altLang="zh-CN" sz="2200" dirty="0" err="1" smtClean="0"/>
              <a:t>endl</a:t>
            </a:r>
            <a:r>
              <a:rPr lang="en-US" altLang="zh-CN" sz="2200" dirty="0" smtClean="0"/>
              <a:t>:</a:t>
            </a:r>
          </a:p>
          <a:p>
            <a:pPr>
              <a:buNone/>
            </a:pPr>
            <a:r>
              <a:rPr lang="en-US" altLang="zh-CN" sz="2200" dirty="0" smtClean="0"/>
              <a:t>s</a:t>
            </a:r>
            <a:r>
              <a:rPr lang="en-US" altLang="zh-CN" sz="2200" dirty="0" smtClean="0"/>
              <a:t>td::</a:t>
            </a:r>
            <a:r>
              <a:rPr lang="en-US" altLang="zh-CN" sz="2200" dirty="0" err="1" smtClean="0"/>
              <a:t>cerr</a:t>
            </a:r>
            <a:r>
              <a:rPr lang="en-US" altLang="zh-CN" sz="2200" dirty="0" smtClean="0"/>
              <a:t>&lt;&lt;“Cloud B:”&lt;&lt;std::</a:t>
            </a:r>
            <a:r>
              <a:rPr lang="en-US" altLang="zh-CN" sz="2200" dirty="0" err="1" smtClean="0"/>
              <a:t>endl</a:t>
            </a:r>
            <a:r>
              <a:rPr lang="en-US" altLang="zh-CN" sz="2200" dirty="0" smtClean="0"/>
              <a:t>;</a:t>
            </a:r>
          </a:p>
          <a:p>
            <a:pPr>
              <a:buNone/>
            </a:pPr>
            <a:r>
              <a:rPr lang="en-US" altLang="zh-CN" sz="2200" dirty="0" smtClean="0"/>
              <a:t>i</a:t>
            </a:r>
            <a:r>
              <a:rPr lang="en-US" altLang="zh-CN" sz="2200" dirty="0" smtClean="0"/>
              <a:t>f(</a:t>
            </a:r>
            <a:r>
              <a:rPr lang="en-US" altLang="zh-CN" sz="2200" dirty="0" err="1" smtClean="0"/>
              <a:t>strcmp</a:t>
            </a:r>
            <a:r>
              <a:rPr lang="en-US" altLang="zh-CN" sz="2200" dirty="0" smtClean="0"/>
              <a:t>(</a:t>
            </a:r>
            <a:r>
              <a:rPr lang="en-US" altLang="zh-CN" sz="2200" dirty="0" err="1" smtClean="0"/>
              <a:t>argv</a:t>
            </a:r>
            <a:r>
              <a:rPr lang="en-US" altLang="zh-CN" sz="2200" dirty="0" smtClean="0"/>
              <a:t>[1], “-p”)==0)</a:t>
            </a:r>
          </a:p>
          <a:p>
            <a:pPr>
              <a:buNone/>
            </a:pPr>
            <a:r>
              <a:rPr lang="en-US" altLang="zh-CN" sz="2200" dirty="0" smtClean="0"/>
              <a:t>f</a:t>
            </a:r>
            <a:r>
              <a:rPr lang="en-US" altLang="zh-CN" sz="2200" dirty="0" smtClean="0"/>
              <a:t>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cloud_b.points.size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s</a:t>
            </a:r>
            <a:r>
              <a:rPr lang="en-US" altLang="zh-CN" sz="2200" dirty="0" smtClean="0"/>
              <a:t>td::</a:t>
            </a:r>
            <a:r>
              <a:rPr lang="en-US" altLang="zh-CN" sz="2200" dirty="0" err="1" smtClean="0"/>
              <a:t>cerr</a:t>
            </a:r>
            <a:r>
              <a:rPr lang="en-US" altLang="zh-CN" sz="2200" dirty="0" smtClean="0"/>
              <a:t>&lt;&lt;“    “&lt;&lt;</a:t>
            </a:r>
            <a:r>
              <a:rPr lang="en-US" altLang="zh-CN" sz="2200" dirty="0" err="1" smtClean="0"/>
              <a:t>cloud_b.points</a:t>
            </a:r>
            <a:r>
              <a:rPr lang="en-US" altLang="zh-CN" sz="2200" dirty="0" smtClean="0"/>
              <a:t>[</a:t>
            </a:r>
            <a:r>
              <a:rPr lang="en-US" altLang="zh-CN" sz="2200" dirty="0" err="1" smtClean="0"/>
              <a:t>i</a:t>
            </a:r>
            <a:r>
              <a:rPr lang="en-US" altLang="zh-CN" sz="2200" dirty="0" smtClean="0"/>
              <a:t>].x&lt;&lt;“ “&lt;&lt;</a:t>
            </a:r>
            <a:r>
              <a:rPr lang="en-US" altLang="zh-CN" sz="2200" dirty="0" err="1" smtClean="0"/>
              <a:t>cloud_b.points</a:t>
            </a:r>
            <a:r>
              <a:rPr lang="en-US" altLang="zh-CN" sz="2200" dirty="0" smtClean="0"/>
              <a:t>[</a:t>
            </a:r>
            <a:r>
              <a:rPr lang="en-US" altLang="zh-CN" sz="2200" dirty="0" err="1" smtClean="0"/>
              <a:t>i</a:t>
            </a:r>
            <a:r>
              <a:rPr lang="en-US" altLang="zh-CN" sz="2200" dirty="0" smtClean="0"/>
              <a:t>].y&lt;&lt;“ “&lt;&lt;</a:t>
            </a:r>
            <a:r>
              <a:rPr lang="en-US" altLang="zh-CN" sz="2200" dirty="0" err="1" smtClean="0"/>
              <a:t>cloud_b.points</a:t>
            </a:r>
            <a:r>
              <a:rPr lang="en-US" altLang="zh-CN" sz="2200" dirty="0" smtClean="0"/>
              <a:t>[</a:t>
            </a:r>
            <a:r>
              <a:rPr lang="en-US" altLang="zh-CN" sz="2200" dirty="0" err="1" smtClean="0"/>
              <a:t>i</a:t>
            </a:r>
            <a:r>
              <a:rPr lang="en-US" altLang="zh-CN" sz="2200" dirty="0" smtClean="0"/>
              <a:t>].z&lt;&lt;std::</a:t>
            </a:r>
            <a:r>
              <a:rPr lang="en-US" altLang="zh-CN" sz="2200" dirty="0" err="1" smtClean="0"/>
              <a:t>endl</a:t>
            </a:r>
            <a:r>
              <a:rPr lang="en-US" altLang="zh-CN" sz="2200" dirty="0" smtClean="0"/>
              <a:t>;</a:t>
            </a:r>
          </a:p>
          <a:p>
            <a:pPr>
              <a:buNone/>
            </a:pPr>
            <a:r>
              <a:rPr lang="en-US" altLang="zh-CN" sz="2200" dirty="0" smtClean="0"/>
              <a:t>e</a:t>
            </a:r>
            <a:r>
              <a:rPr lang="en-US" altLang="zh-CN" sz="2200" dirty="0" smtClean="0"/>
              <a:t>lse</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dirty="0" err="1" smtClean="0"/>
              <a:t>n_cloud_b.points.size</a:t>
            </a:r>
            <a:r>
              <a:rPr lang="en-US" altLang="zh-CN" sz="2200" dirty="0" smtClean="0"/>
              <a:t>(); ++</a:t>
            </a:r>
            <a:r>
              <a:rPr lang="en-US" altLang="zh-CN" sz="2200" dirty="0" err="1" smtClean="0"/>
              <a:t>i</a:t>
            </a:r>
            <a:r>
              <a:rPr lang="en-US" altLang="zh-CN" sz="2200" dirty="0" smtClean="0"/>
              <a:t>)</a:t>
            </a:r>
          </a:p>
          <a:p>
            <a:pPr>
              <a:buNone/>
            </a:pPr>
            <a:r>
              <a:rPr lang="en-US" altLang="zh-CN" sz="2200" dirty="0" smtClean="0"/>
              <a:t>s</a:t>
            </a:r>
            <a:r>
              <a:rPr lang="en-US" altLang="zh-CN" sz="2200" dirty="0" smtClean="0"/>
              <a:t>td::</a:t>
            </a:r>
            <a:r>
              <a:rPr lang="en-US" altLang="zh-CN" sz="2200" dirty="0" err="1" smtClean="0"/>
              <a:t>cerr</a:t>
            </a:r>
            <a:r>
              <a:rPr lang="en-US" altLang="zh-CN" sz="2200" dirty="0" smtClean="0"/>
              <a:t>&lt;&lt;“    “&lt;&lt;</a:t>
            </a:r>
            <a:r>
              <a:rPr lang="en-US" altLang="zh-CN" sz="2200" dirty="0" err="1" smtClean="0"/>
              <a:t>n_cloud_b.points</a:t>
            </a:r>
            <a:r>
              <a:rPr lang="en-US" altLang="zh-CN" sz="2200" dirty="0" smtClean="0"/>
              <a:t>[</a:t>
            </a:r>
            <a:r>
              <a:rPr lang="en-US" altLang="zh-CN" sz="2200" dirty="0" err="1" smtClean="0"/>
              <a:t>i</a:t>
            </a:r>
            <a:r>
              <a:rPr lang="en-US" altLang="zh-CN" sz="2200" dirty="0" smtClean="0"/>
              <a:t>].normal[0]&lt;&lt;“ “&lt;&lt;</a:t>
            </a:r>
            <a:r>
              <a:rPr lang="en-US" altLang="zh-CN" sz="2200" dirty="0" err="1" smtClean="0"/>
              <a:t>n_cloud_b.points</a:t>
            </a:r>
            <a:r>
              <a:rPr lang="en-US" altLang="zh-CN" sz="2200" dirty="0" smtClean="0"/>
              <a:t>[</a:t>
            </a:r>
            <a:r>
              <a:rPr lang="en-US" altLang="zh-CN" sz="2200" dirty="0" err="1" smtClean="0"/>
              <a:t>i</a:t>
            </a:r>
            <a:r>
              <a:rPr lang="en-US" altLang="zh-CN" sz="2200" dirty="0" smtClean="0"/>
              <a:t>].normal[1]&lt;&lt;“ “&lt;&lt;</a:t>
            </a:r>
            <a:r>
              <a:rPr lang="en-US" altLang="zh-CN" sz="2200" dirty="0" err="1" smtClean="0"/>
              <a:t>n_cloud_b.points</a:t>
            </a:r>
            <a:r>
              <a:rPr lang="en-US" altLang="zh-CN" sz="2200" dirty="0" smtClean="0"/>
              <a:t>[</a:t>
            </a:r>
            <a:r>
              <a:rPr lang="en-US" altLang="zh-CN" sz="2200" dirty="0" err="1" smtClean="0"/>
              <a:t>i</a:t>
            </a:r>
            <a:r>
              <a:rPr lang="en-US" altLang="zh-CN" sz="2200" dirty="0" smtClean="0"/>
              <a:t>].normal[2]&lt;&lt;std::</a:t>
            </a:r>
            <a:r>
              <a:rPr lang="en-US" altLang="zh-CN" sz="2200" dirty="0" err="1" smtClean="0"/>
              <a:t>endl</a:t>
            </a:r>
            <a:r>
              <a:rPr lang="en-US" altLang="zh-CN" sz="2200" dirty="0" smtClean="0"/>
              <a:t>;</a:t>
            </a:r>
          </a:p>
          <a:p>
            <a:pPr>
              <a:buNone/>
            </a:pPr>
            <a:r>
              <a:rPr lang="zh-CN" altLang="en-US" sz="2600" dirty="0" smtClean="0"/>
              <a:t>把</a:t>
            </a:r>
            <a:r>
              <a:rPr lang="en-US" altLang="zh-CN" sz="2600" dirty="0" err="1" smtClean="0"/>
              <a:t>cloud_a</a:t>
            </a:r>
            <a:r>
              <a:rPr lang="zh-CN" altLang="en-US" sz="2600" dirty="0" smtClean="0"/>
              <a:t>和</a:t>
            </a:r>
            <a:r>
              <a:rPr lang="en-US" altLang="zh-CN" sz="2600" dirty="0" err="1" smtClean="0"/>
              <a:t>cloud_b</a:t>
            </a:r>
            <a:r>
              <a:rPr lang="zh-CN" altLang="en-US" sz="2600" dirty="0" smtClean="0"/>
              <a:t>或</a:t>
            </a:r>
            <a:r>
              <a:rPr lang="en-US" altLang="zh-CN" sz="2600" dirty="0" err="1" smtClean="0"/>
              <a:t>n_cloud_b</a:t>
            </a:r>
            <a:r>
              <a:rPr lang="en-US" altLang="zh-CN" sz="2600" dirty="0" smtClean="0"/>
              <a:t>(</a:t>
            </a:r>
            <a:r>
              <a:rPr lang="zh-CN" altLang="en-US" sz="2600" dirty="0" smtClean="0"/>
              <a:t>取决于命令行参数</a:t>
            </a:r>
            <a:r>
              <a:rPr lang="en-US" altLang="zh-CN" sz="2600" dirty="0" smtClean="0"/>
              <a:t>)</a:t>
            </a:r>
            <a:r>
              <a:rPr lang="zh-CN" altLang="en-US" sz="2600" dirty="0" smtClean="0"/>
              <a:t>的数据打印在标准输出上。如果我们需要连接点云，那么</a:t>
            </a:r>
            <a:endParaRPr lang="en-US" altLang="zh-CN" sz="2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下面的代码：</a:t>
            </a:r>
            <a:endParaRPr lang="en-US" altLang="zh-CN" sz="2600" dirty="0" smtClean="0"/>
          </a:p>
          <a:p>
            <a:pPr>
              <a:buNone/>
            </a:pPr>
            <a:r>
              <a:rPr lang="en-US" altLang="zh-CN" sz="2200" dirty="0" err="1" smtClean="0"/>
              <a:t>cloud_c</a:t>
            </a:r>
            <a:r>
              <a:rPr lang="en-US" altLang="zh-CN" sz="2200" dirty="0" smtClean="0"/>
              <a:t>=</a:t>
            </a:r>
            <a:r>
              <a:rPr lang="en-US" altLang="zh-CN" sz="2200" dirty="0" err="1" smtClean="0"/>
              <a:t>cloud_a</a:t>
            </a:r>
            <a:r>
              <a:rPr lang="en-US" altLang="zh-CN" sz="2200" dirty="0" smtClean="0"/>
              <a:t>;</a:t>
            </a:r>
          </a:p>
          <a:p>
            <a:pPr>
              <a:buNone/>
            </a:pPr>
            <a:r>
              <a:rPr lang="en-US" altLang="zh-CN" sz="2200" dirty="0" err="1" smtClean="0"/>
              <a:t>cloud_c</a:t>
            </a:r>
            <a:r>
              <a:rPr lang="en-US" altLang="zh-CN" sz="2200" dirty="0" smtClean="0"/>
              <a:t>+=</a:t>
            </a:r>
            <a:r>
              <a:rPr lang="en-US" altLang="zh-CN" sz="2200" dirty="0" err="1" smtClean="0"/>
              <a:t>cloud_b</a:t>
            </a:r>
            <a:r>
              <a:rPr lang="en-US" altLang="zh-CN" sz="2200" dirty="0" smtClean="0"/>
              <a:t>;</a:t>
            </a:r>
            <a:endParaRPr lang="en-US" altLang="zh-CN" sz="2200" dirty="0" smtClean="0"/>
          </a:p>
          <a:p>
            <a:pPr>
              <a:buNone/>
            </a:pPr>
            <a:r>
              <a:rPr lang="zh-CN" altLang="en-US" sz="2600" dirty="0" smtClean="0"/>
              <a:t>把</a:t>
            </a:r>
            <a:r>
              <a:rPr lang="en-US" altLang="zh-CN" sz="2600" dirty="0" err="1" smtClean="0"/>
              <a:t>cloud_a</a:t>
            </a:r>
            <a:r>
              <a:rPr lang="zh-CN" altLang="en-US" sz="2600" dirty="0" smtClean="0"/>
              <a:t>和</a:t>
            </a:r>
            <a:r>
              <a:rPr lang="en-US" altLang="zh-CN" sz="2600" dirty="0" err="1" smtClean="0"/>
              <a:t>cloud_b</a:t>
            </a:r>
            <a:r>
              <a:rPr lang="zh-CN" altLang="en-US" sz="2600" dirty="0" smtClean="0"/>
              <a:t>连接在一起创建了</a:t>
            </a:r>
            <a:r>
              <a:rPr lang="en-US" altLang="zh-CN" sz="2600" dirty="0" err="1" smtClean="0"/>
              <a:t>cloud_c</a:t>
            </a:r>
            <a:r>
              <a:rPr lang="zh-CN" altLang="en-US" sz="2600" dirty="0" smtClean="0"/>
              <a:t>。</a:t>
            </a:r>
            <a:endParaRPr lang="en-US" altLang="zh-CN" sz="2600" dirty="0" smtClean="0"/>
          </a:p>
          <a:p>
            <a:pPr>
              <a:buNone/>
            </a:pPr>
            <a:r>
              <a:rPr lang="zh-CN" altLang="en-US" sz="2600" dirty="0" smtClean="0"/>
              <a:t>另外如果要连接字段，那么下面的代码：</a:t>
            </a:r>
            <a:endParaRPr lang="en-US" altLang="zh-CN" sz="2600" dirty="0" smtClean="0"/>
          </a:p>
          <a:p>
            <a:pPr>
              <a:buNone/>
            </a:pPr>
            <a:r>
              <a:rPr lang="en-US" altLang="zh-CN" sz="2200" dirty="0" err="1" smtClean="0"/>
              <a:t>pcl</a:t>
            </a:r>
            <a:r>
              <a:rPr lang="en-US" altLang="zh-CN" sz="2200" dirty="0" smtClean="0"/>
              <a:t>::</a:t>
            </a:r>
            <a:r>
              <a:rPr lang="en-US" altLang="zh-CN" sz="2200" dirty="0" err="1" smtClean="0"/>
              <a:t>concatenateFields</a:t>
            </a:r>
            <a:r>
              <a:rPr lang="en-US" altLang="zh-CN" sz="2200" dirty="0" smtClean="0"/>
              <a:t>(</a:t>
            </a:r>
            <a:r>
              <a:rPr lang="en-US" altLang="zh-CN" sz="2200" dirty="0" err="1" smtClean="0"/>
              <a:t>cloud_a</a:t>
            </a:r>
            <a:r>
              <a:rPr lang="en-US" altLang="zh-CN" sz="2200" dirty="0" smtClean="0"/>
              <a:t>, </a:t>
            </a:r>
            <a:r>
              <a:rPr lang="en-US" altLang="zh-CN" sz="2200" dirty="0" err="1" smtClean="0"/>
              <a:t>n_cloud_b</a:t>
            </a:r>
            <a:r>
              <a:rPr lang="en-US" altLang="zh-CN" sz="2200" dirty="0" smtClean="0"/>
              <a:t>, </a:t>
            </a:r>
            <a:r>
              <a:rPr lang="en-US" altLang="zh-CN" sz="2200" dirty="0" err="1" smtClean="0"/>
              <a:t>p_n_cloud_c</a:t>
            </a:r>
            <a:r>
              <a:rPr lang="en-US" altLang="zh-CN" sz="2200" dirty="0" smtClean="0"/>
              <a:t>);</a:t>
            </a:r>
          </a:p>
          <a:p>
            <a:pPr>
              <a:buNone/>
            </a:pPr>
            <a:r>
              <a:rPr lang="zh-CN" altLang="en-US" sz="2600" dirty="0" smtClean="0"/>
              <a:t>通过把</a:t>
            </a:r>
            <a:r>
              <a:rPr lang="en-US" altLang="zh-CN" sz="2600" dirty="0" err="1" smtClean="0"/>
              <a:t>cloud_a</a:t>
            </a:r>
            <a:r>
              <a:rPr lang="zh-CN" altLang="en-US" sz="2600" dirty="0" smtClean="0"/>
              <a:t>和</a:t>
            </a:r>
            <a:r>
              <a:rPr lang="en-US" altLang="zh-CN" sz="2600" dirty="0" err="1" smtClean="0"/>
              <a:t>n_cloud_b</a:t>
            </a:r>
            <a:r>
              <a:rPr lang="zh-CN" altLang="en-US" sz="2600" dirty="0" smtClean="0"/>
              <a:t>字段连接在一起创建了</a:t>
            </a:r>
            <a:r>
              <a:rPr lang="en-US" altLang="zh-CN" sz="2600" dirty="0" err="1" smtClean="0"/>
              <a:t>p_n_cloud_c</a:t>
            </a:r>
            <a:r>
              <a:rPr lang="zh-CN" altLang="en-US" sz="2600" dirty="0" smtClean="0"/>
              <a:t>。最后：</a:t>
            </a:r>
            <a:endParaRPr lang="en-US" altLang="zh-CN" sz="2600" dirty="0" smtClean="0"/>
          </a:p>
          <a:p>
            <a:pPr>
              <a:buNone/>
            </a:pPr>
            <a:r>
              <a:rPr lang="en-US" altLang="zh-CN" sz="2200" dirty="0" smtClean="0"/>
              <a:t>s</a:t>
            </a:r>
            <a:r>
              <a:rPr lang="en-US" altLang="zh-CN" sz="2200" dirty="0" smtClean="0"/>
              <a:t>td::</a:t>
            </a:r>
            <a:r>
              <a:rPr lang="en-US" altLang="zh-CN" sz="2200" dirty="0" err="1" smtClean="0"/>
              <a:t>cerr</a:t>
            </a:r>
            <a:r>
              <a:rPr lang="en-US" altLang="zh-CN" sz="2200" dirty="0" smtClean="0"/>
              <a:t>&lt;&lt;“Cloud C:”&lt;&lt;std::</a:t>
            </a:r>
            <a:r>
              <a:rPr lang="en-US" altLang="zh-CN" sz="2200" dirty="0" err="1" smtClean="0"/>
              <a:t>endl</a:t>
            </a:r>
            <a:r>
              <a:rPr lang="en-US" altLang="zh-CN" sz="2200" dirty="0" smtClean="0"/>
              <a:t>;</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=0;i&lt;</a:t>
            </a:r>
            <a:r>
              <a:rPr lang="en-US" altLang="zh-CN" sz="2200" dirty="0" err="1" smtClean="0"/>
              <a:t>cloud_c.points.size</a:t>
            </a:r>
            <a:r>
              <a:rPr lang="en-US" altLang="zh-CN" sz="2200" dirty="0" smtClean="0"/>
              <a:t>();++</a:t>
            </a:r>
            <a:r>
              <a:rPr lang="en-US" altLang="zh-CN" sz="2200" dirty="0" err="1" smtClean="0"/>
              <a:t>i</a:t>
            </a:r>
            <a:r>
              <a:rPr lang="en-US" altLang="zh-CN" sz="2200" dirty="0" smtClean="0"/>
              <a:t>)</a:t>
            </a:r>
          </a:p>
          <a:p>
            <a:pPr>
              <a:buNone/>
            </a:pPr>
            <a:r>
              <a:rPr lang="en-US" altLang="zh-CN" sz="2200" dirty="0" smtClean="0"/>
              <a:t>std::</a:t>
            </a:r>
            <a:r>
              <a:rPr lang="en-US" altLang="zh-CN" sz="2200" dirty="0" err="1" smtClean="0"/>
              <a:t>cerr</a:t>
            </a:r>
            <a:r>
              <a:rPr lang="en-US" altLang="zh-CN" sz="2200" dirty="0" smtClean="0"/>
              <a:t>&lt;&lt;"    "&lt;&lt;</a:t>
            </a:r>
            <a:r>
              <a:rPr lang="en-US" altLang="zh-CN" sz="2200" dirty="0" err="1" smtClean="0"/>
              <a:t>cloud_c.points</a:t>
            </a:r>
            <a:r>
              <a:rPr lang="en-US" altLang="zh-CN" sz="2200" dirty="0" smtClean="0"/>
              <a:t>[</a:t>
            </a:r>
            <a:r>
              <a:rPr lang="en-US" altLang="zh-CN" sz="2200" dirty="0" err="1" smtClean="0"/>
              <a:t>i</a:t>
            </a:r>
            <a:r>
              <a:rPr lang="en-US" altLang="zh-CN" sz="2200" dirty="0" smtClean="0"/>
              <a:t>].x&lt;&lt;" "&lt;&lt;</a:t>
            </a:r>
            <a:r>
              <a:rPr lang="en-US" altLang="zh-CN" sz="2200" dirty="0" err="1" smtClean="0"/>
              <a:t>cloud_c.points</a:t>
            </a:r>
            <a:r>
              <a:rPr lang="en-US" altLang="zh-CN" sz="2200" dirty="0" smtClean="0"/>
              <a:t>[</a:t>
            </a:r>
            <a:r>
              <a:rPr lang="en-US" altLang="zh-CN" sz="2200" dirty="0" err="1" smtClean="0"/>
              <a:t>i</a:t>
            </a:r>
            <a:r>
              <a:rPr lang="en-US" altLang="zh-CN" sz="2200" dirty="0" smtClean="0"/>
              <a:t>].y&lt;&lt;" "&lt;&lt;</a:t>
            </a:r>
            <a:r>
              <a:rPr lang="en-US" altLang="zh-CN" sz="2200" dirty="0" err="1" smtClean="0"/>
              <a:t>cloud_c.points</a:t>
            </a:r>
            <a:r>
              <a:rPr lang="en-US" altLang="zh-CN" sz="2200" dirty="0" smtClean="0"/>
              <a:t>[</a:t>
            </a:r>
            <a:r>
              <a:rPr lang="en-US" altLang="zh-CN" sz="2200" dirty="0" err="1" smtClean="0"/>
              <a:t>i</a:t>
            </a:r>
            <a:r>
              <a:rPr lang="en-US" altLang="zh-CN" sz="2200" dirty="0" smtClean="0"/>
              <a:t>].z&lt;&lt;" "&lt;&lt;std::</a:t>
            </a:r>
            <a:r>
              <a:rPr lang="en-US" altLang="zh-CN" sz="2200" dirty="0" err="1" smtClean="0"/>
              <a:t>endl</a:t>
            </a:r>
            <a:r>
              <a:rPr lang="en-US" altLang="zh-CN" sz="2200" dirty="0" smtClean="0"/>
              <a:t>;</a:t>
            </a:r>
          </a:p>
          <a:p>
            <a:pPr>
              <a:buNone/>
            </a:pPr>
            <a:r>
              <a:rPr lang="zh-CN" altLang="en-US" sz="2600" dirty="0" smtClean="0"/>
              <a:t>或者</a:t>
            </a:r>
            <a:endParaRPr lang="en-US" altLang="zh-CN" sz="2600" dirty="0" smtClean="0"/>
          </a:p>
          <a:p>
            <a:pPr>
              <a:buNone/>
            </a:pPr>
            <a:r>
              <a:rPr lang="en-US" altLang="zh-CN" sz="2200" dirty="0" err="1" smtClean="0"/>
              <a:t>pcl</a:t>
            </a:r>
            <a:r>
              <a:rPr lang="en-US" altLang="zh-CN" sz="2200" dirty="0" smtClean="0"/>
              <a:t>::</a:t>
            </a:r>
            <a:r>
              <a:rPr lang="en-US" altLang="zh-CN" sz="2200" dirty="0" err="1" smtClean="0"/>
              <a:t>concatenateFields</a:t>
            </a:r>
            <a:r>
              <a:rPr lang="en-US" altLang="zh-CN" sz="2200" dirty="0" smtClean="0"/>
              <a:t>(</a:t>
            </a:r>
            <a:r>
              <a:rPr lang="en-US" altLang="zh-CN" sz="2200" dirty="0" err="1" smtClean="0"/>
              <a:t>cloud_a,n_cloud_b,p_n_cloud_c</a:t>
            </a:r>
            <a:r>
              <a:rPr lang="en-US" altLang="zh-CN" sz="22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229600" cy="6192688"/>
          </a:xfrm>
        </p:spPr>
        <p:txBody>
          <a:bodyPr>
            <a:normAutofit/>
          </a:bodyPr>
          <a:lstStyle/>
          <a:p>
            <a:pPr>
              <a:buNone/>
            </a:pPr>
            <a:r>
              <a:rPr lang="zh-CN" altLang="en-US" sz="2500" dirty="0" smtClean="0"/>
              <a:t>可以利用由传感器输入并计算过的数据类型，很方便地跟踪处理现实生活中的场景（例如，可以是表示人体全身的数据，也可以是表示手的位置数据，或者仅仅是深度图里面的一组像素等）。这样可以保证编写应用程序的时候，不用考虑传感器或中间件供应商相关的细节。</a:t>
            </a:r>
            <a:endParaRPr lang="en-US" altLang="zh-CN" sz="2500" dirty="0" smtClean="0"/>
          </a:p>
          <a:p>
            <a:pPr>
              <a:buNone/>
            </a:pPr>
            <a:r>
              <a:rPr lang="zh-CN" altLang="en-US" sz="2500" dirty="0" smtClean="0"/>
              <a:t>图</a:t>
            </a:r>
            <a:r>
              <a:rPr lang="en-US" altLang="zh-CN" sz="2500" dirty="0" smtClean="0"/>
              <a:t>4-1</a:t>
            </a:r>
            <a:r>
              <a:rPr lang="zh-CN" altLang="en-US" sz="2500" dirty="0" smtClean="0"/>
              <a:t>展示了</a:t>
            </a:r>
            <a:r>
              <a:rPr lang="en-US" altLang="zh-CN" sz="2500" dirty="0" err="1" smtClean="0"/>
              <a:t>OpenNI</a:t>
            </a:r>
            <a:r>
              <a:rPr lang="zh-CN" altLang="en-US" sz="2500" dirty="0" smtClean="0"/>
              <a:t>框架的应用概念，分为三层：</a:t>
            </a:r>
            <a:endParaRPr lang="en-US" altLang="zh-CN" sz="2500" dirty="0" smtClean="0"/>
          </a:p>
          <a:p>
            <a:pPr>
              <a:buNone/>
            </a:pPr>
            <a:r>
              <a:rPr lang="zh-CN" altLang="en-US" sz="2200" dirty="0" smtClean="0"/>
              <a:t>（</a:t>
            </a:r>
            <a:r>
              <a:rPr lang="en-US" altLang="zh-CN" sz="2200" dirty="0" smtClean="0"/>
              <a:t>1</a:t>
            </a:r>
            <a:r>
              <a:rPr lang="zh-CN" altLang="en-US" sz="2200" dirty="0" smtClean="0"/>
              <a:t>）应用层：基于</a:t>
            </a:r>
            <a:r>
              <a:rPr lang="en-US" altLang="zh-CN" sz="2200" dirty="0" err="1" smtClean="0"/>
              <a:t>OpenNI</a:t>
            </a:r>
            <a:r>
              <a:rPr lang="zh-CN" altLang="en-US" sz="2200" dirty="0" smtClean="0"/>
              <a:t>实现的自然交互应用软件。</a:t>
            </a:r>
            <a:endParaRPr lang="en-US" altLang="zh-CN" sz="2200" dirty="0" smtClean="0"/>
          </a:p>
          <a:p>
            <a:pPr>
              <a:buNone/>
            </a:pPr>
            <a:r>
              <a:rPr lang="zh-CN" altLang="en-US" sz="2200" dirty="0" smtClean="0"/>
              <a:t>（</a:t>
            </a:r>
            <a:r>
              <a:rPr lang="en-US" altLang="zh-CN" sz="2200" dirty="0" smtClean="0"/>
              <a:t>2</a:t>
            </a:r>
            <a:r>
              <a:rPr lang="zh-CN" altLang="en-US" sz="2200" dirty="0" smtClean="0"/>
              <a:t>）中间件接口层：代表</a:t>
            </a:r>
            <a:r>
              <a:rPr lang="en-US" altLang="zh-CN" sz="2200" dirty="0" err="1" smtClean="0"/>
              <a:t>OpenNI</a:t>
            </a:r>
            <a:r>
              <a:rPr lang="zh-CN" altLang="en-US" sz="2200" dirty="0" smtClean="0"/>
              <a:t>本身，提供了传感器和中间件之间的交互接口。</a:t>
            </a:r>
            <a:endParaRPr lang="en-US" altLang="zh-CN" sz="2200" dirty="0" smtClean="0"/>
          </a:p>
          <a:p>
            <a:pPr>
              <a:buNone/>
            </a:pPr>
            <a:r>
              <a:rPr lang="zh-CN" altLang="en-US" sz="2200" dirty="0" smtClean="0"/>
              <a:t>（</a:t>
            </a:r>
            <a:r>
              <a:rPr lang="en-US" altLang="zh-CN" sz="2200" dirty="0" smtClean="0"/>
              <a:t>3</a:t>
            </a:r>
            <a:r>
              <a:rPr lang="zh-CN" altLang="en-US" sz="2200" dirty="0" smtClean="0"/>
              <a:t>）硬件设备层：列出了捕捉视觉和音频数据的多种硬件设备。</a:t>
            </a:r>
            <a:endParaRPr lang="en-US" altLang="zh-CN" sz="2200" dirty="0" smtClean="0"/>
          </a:p>
        </p:txBody>
      </p:sp>
      <p:pic>
        <p:nvPicPr>
          <p:cNvPr id="1026" name="Picture 2"/>
          <p:cNvPicPr>
            <a:picLocks noChangeAspect="1" noChangeArrowheads="1"/>
          </p:cNvPicPr>
          <p:nvPr/>
        </p:nvPicPr>
        <p:blipFill>
          <a:blip r:embed="rId2" cstate="print"/>
          <a:srcRect/>
          <a:stretch>
            <a:fillRect/>
          </a:stretch>
        </p:blipFill>
        <p:spPr bwMode="auto">
          <a:xfrm>
            <a:off x="2123728" y="4077072"/>
            <a:ext cx="4467888" cy="278092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std</a:t>
            </a:r>
            <a:r>
              <a:rPr lang="en-US" altLang="zh-CN" sz="2200" dirty="0" smtClean="0"/>
              <a:t>::</a:t>
            </a:r>
            <a:r>
              <a:rPr lang="en-US" altLang="zh-CN" sz="2200" dirty="0" err="1" smtClean="0"/>
              <a:t>cerr</a:t>
            </a:r>
            <a:r>
              <a:rPr lang="en-US" altLang="zh-CN" sz="2200" dirty="0" smtClean="0"/>
              <a:t>&lt;&lt;"Cloud C: "&lt;&lt;std::</a:t>
            </a:r>
            <a:r>
              <a:rPr lang="en-US" altLang="zh-CN" sz="2200" dirty="0" err="1" smtClean="0"/>
              <a:t>endl</a:t>
            </a:r>
            <a:r>
              <a:rPr lang="en-US" altLang="zh-CN" sz="2200" dirty="0" smtClean="0"/>
              <a:t>;</a:t>
            </a:r>
          </a:p>
          <a:p>
            <a:pPr>
              <a:buNone/>
            </a:pPr>
            <a:r>
              <a:rPr lang="en-US" altLang="zh-CN" sz="2200" dirty="0" smtClean="0"/>
              <a:t>for(</a:t>
            </a:r>
            <a:r>
              <a:rPr lang="en-US" altLang="zh-CN" sz="2200" dirty="0" err="1" smtClean="0"/>
              <a:t>size_t</a:t>
            </a:r>
            <a:r>
              <a:rPr lang="en-US" altLang="zh-CN" sz="2200" dirty="0" smtClean="0"/>
              <a:t> </a:t>
            </a:r>
            <a:r>
              <a:rPr lang="en-US" altLang="zh-CN" sz="2200" dirty="0" err="1" smtClean="0"/>
              <a:t>i</a:t>
            </a:r>
            <a:r>
              <a:rPr lang="en-US" altLang="zh-CN" sz="2200" dirty="0" smtClean="0"/>
              <a:t>=0;i&lt;</a:t>
            </a:r>
            <a:r>
              <a:rPr lang="en-US" altLang="zh-CN" sz="2200" dirty="0" err="1" smtClean="0"/>
              <a:t>p_n_cloud_c.points.size</a:t>
            </a:r>
            <a:r>
              <a:rPr lang="en-US" altLang="zh-CN" sz="2200" dirty="0" smtClean="0"/>
              <a:t>();++</a:t>
            </a:r>
            <a:r>
              <a:rPr lang="en-US" altLang="zh-CN" sz="2200" dirty="0" err="1" smtClean="0"/>
              <a:t>i</a:t>
            </a:r>
            <a:r>
              <a:rPr lang="en-US" altLang="zh-CN" sz="2200" dirty="0" smtClean="0"/>
              <a:t>)</a:t>
            </a:r>
          </a:p>
          <a:p>
            <a:pPr>
              <a:buNone/>
            </a:pPr>
            <a:r>
              <a:rPr lang="en-US" altLang="zh-CN" sz="2200" dirty="0" smtClean="0"/>
              <a:t>std::</a:t>
            </a:r>
            <a:r>
              <a:rPr lang="en-US" altLang="zh-CN" sz="2200" dirty="0" err="1" smtClean="0"/>
              <a:t>cerr</a:t>
            </a:r>
            <a:r>
              <a:rPr lang="en-US" altLang="zh-CN" sz="2200" dirty="0" smtClean="0"/>
              <a:t>&lt;&lt;"    "&lt;&lt;</a:t>
            </a:r>
          </a:p>
          <a:p>
            <a:pPr>
              <a:buNone/>
            </a:pPr>
            <a:r>
              <a:rPr lang="en-US" altLang="zh-CN" sz="2200" dirty="0" err="1" smtClean="0"/>
              <a:t>p_n_cloud_c.points</a:t>
            </a:r>
            <a:r>
              <a:rPr lang="en-US" altLang="zh-CN" sz="2200" dirty="0" smtClean="0"/>
              <a:t>[</a:t>
            </a:r>
            <a:r>
              <a:rPr lang="en-US" altLang="zh-CN" sz="2200" dirty="0" err="1" smtClean="0"/>
              <a:t>i</a:t>
            </a:r>
            <a:r>
              <a:rPr lang="en-US" altLang="zh-CN" sz="2200" dirty="0" smtClean="0"/>
              <a:t>].x&lt;&lt;" "&lt;&lt;</a:t>
            </a:r>
            <a:r>
              <a:rPr lang="en-US" altLang="zh-CN" sz="2200" dirty="0" err="1" smtClean="0"/>
              <a:t>p_n_cloud_c.points</a:t>
            </a:r>
            <a:r>
              <a:rPr lang="en-US" altLang="zh-CN" sz="2200" dirty="0" smtClean="0"/>
              <a:t>[</a:t>
            </a:r>
            <a:r>
              <a:rPr lang="en-US" altLang="zh-CN" sz="2200" dirty="0" err="1" smtClean="0"/>
              <a:t>i</a:t>
            </a:r>
            <a:r>
              <a:rPr lang="en-US" altLang="zh-CN" sz="2200" dirty="0" smtClean="0"/>
              <a:t>].y&lt;&lt;" "&lt;&lt;</a:t>
            </a:r>
            <a:r>
              <a:rPr lang="en-US" altLang="zh-CN" sz="2200" dirty="0" err="1" smtClean="0"/>
              <a:t>p_n_cloud_c.points</a:t>
            </a:r>
            <a:r>
              <a:rPr lang="en-US" altLang="zh-CN" sz="2200" dirty="0" smtClean="0"/>
              <a:t>[</a:t>
            </a:r>
            <a:r>
              <a:rPr lang="en-US" altLang="zh-CN" sz="2200" dirty="0" err="1" smtClean="0"/>
              <a:t>i</a:t>
            </a:r>
            <a:r>
              <a:rPr lang="en-US" altLang="zh-CN" sz="2200" dirty="0" smtClean="0"/>
              <a:t>].z&lt;&lt;" "&lt;&lt;</a:t>
            </a:r>
          </a:p>
          <a:p>
            <a:pPr>
              <a:buNone/>
            </a:pPr>
            <a:r>
              <a:rPr lang="en-US" altLang="zh-CN" sz="2200" dirty="0" err="1" smtClean="0"/>
              <a:t>p_n_cloud_c.points</a:t>
            </a:r>
            <a:r>
              <a:rPr lang="en-US" altLang="zh-CN" sz="2200" dirty="0" smtClean="0"/>
              <a:t>[</a:t>
            </a:r>
            <a:r>
              <a:rPr lang="en-US" altLang="zh-CN" sz="2200" dirty="0" err="1" smtClean="0"/>
              <a:t>i</a:t>
            </a:r>
            <a:r>
              <a:rPr lang="en-US" altLang="zh-CN" sz="2200" dirty="0" smtClean="0"/>
              <a:t>].normal[0]&lt;&lt;" "&lt;&lt;</a:t>
            </a:r>
            <a:r>
              <a:rPr lang="en-US" altLang="zh-CN" sz="2200" dirty="0" err="1" smtClean="0"/>
              <a:t>p_n_cloud_c.points</a:t>
            </a:r>
            <a:r>
              <a:rPr lang="en-US" altLang="zh-CN" sz="2200" dirty="0" smtClean="0"/>
              <a:t>[</a:t>
            </a:r>
            <a:r>
              <a:rPr lang="en-US" altLang="zh-CN" sz="2200" dirty="0" err="1" smtClean="0"/>
              <a:t>i</a:t>
            </a:r>
            <a:r>
              <a:rPr lang="en-US" altLang="zh-CN" sz="2200" dirty="0" smtClean="0"/>
              <a:t>].normal[1]&lt;&lt;" "&lt;&lt;</a:t>
            </a:r>
            <a:r>
              <a:rPr lang="en-US" altLang="zh-CN" sz="2200" dirty="0" err="1" smtClean="0"/>
              <a:t>p_n_cloud_c.points</a:t>
            </a:r>
            <a:r>
              <a:rPr lang="en-US" altLang="zh-CN" sz="2200" dirty="0" smtClean="0"/>
              <a:t>[</a:t>
            </a:r>
            <a:r>
              <a:rPr lang="en-US" altLang="zh-CN" sz="2200" dirty="0" err="1" smtClean="0"/>
              <a:t>i</a:t>
            </a:r>
            <a:r>
              <a:rPr lang="en-US" altLang="zh-CN" sz="2200" dirty="0" smtClean="0"/>
              <a:t>].normal[2]&lt;&lt;std::</a:t>
            </a:r>
            <a:r>
              <a:rPr lang="en-US" altLang="zh-CN" sz="2200" dirty="0" err="1" smtClean="0"/>
              <a:t>endl</a:t>
            </a:r>
            <a:r>
              <a:rPr lang="en-US" altLang="zh-CN" sz="2200" dirty="0" smtClean="0"/>
              <a:t>;</a:t>
            </a:r>
          </a:p>
          <a:p>
            <a:pPr>
              <a:buNone/>
            </a:pPr>
            <a:r>
              <a:rPr lang="zh-CN" altLang="en-US" sz="2600" dirty="0" smtClean="0"/>
              <a:t>上面两段代码中的一段用来把</a:t>
            </a:r>
            <a:r>
              <a:rPr lang="en-US" altLang="zh-CN" sz="2600" dirty="0" err="1" smtClean="0"/>
              <a:t>cloud_c</a:t>
            </a:r>
            <a:r>
              <a:rPr lang="zh-CN" altLang="en-US" sz="2600" dirty="0" smtClean="0"/>
              <a:t>或者</a:t>
            </a:r>
            <a:r>
              <a:rPr lang="en-US" altLang="zh-CN" sz="2600" dirty="0" err="1" smtClean="0"/>
              <a:t>p_n_cloud_c</a:t>
            </a:r>
            <a:r>
              <a:rPr lang="zh-CN" altLang="en-US" sz="2600" dirty="0" smtClean="0"/>
              <a:t>的内容显示在屏幕上，这取决于我们连接是点云还是字段。</a:t>
            </a:r>
            <a:endParaRPr lang="en-US" altLang="zh-CN" sz="2600" dirty="0" smtClean="0"/>
          </a:p>
          <a:p>
            <a:pPr>
              <a:buNone/>
            </a:pPr>
            <a:r>
              <a:rPr lang="en-US" altLang="zh-CN" sz="2600" b="1" dirty="0" smtClean="0"/>
              <a:t>2. </a:t>
            </a:r>
            <a:r>
              <a:rPr lang="zh-CN" altLang="en-US" sz="2600" b="1" dirty="0" smtClean="0"/>
              <a:t>编译并运行该程序</a:t>
            </a:r>
            <a:endParaRPr lang="en-US" altLang="zh-CN" sz="2600" b="1" dirty="0" smtClean="0"/>
          </a:p>
          <a:p>
            <a:pPr>
              <a:buNone/>
            </a:pPr>
            <a:r>
              <a:rPr lang="zh-CN" altLang="en-US" sz="2600" dirty="0" smtClean="0"/>
              <a:t>利用光盘提供的</a:t>
            </a:r>
            <a:r>
              <a:rPr lang="en-US" altLang="zh-CN" sz="2600" dirty="0" smtClean="0"/>
              <a:t>CMakeLists.txt</a:t>
            </a:r>
            <a:r>
              <a:rPr lang="zh-CN" altLang="en-US" sz="2600" dirty="0" smtClean="0"/>
              <a:t>文件，在</a:t>
            </a:r>
            <a:r>
              <a:rPr lang="en-US" altLang="zh-CN" sz="2600" dirty="0" err="1" smtClean="0"/>
              <a:t>CMake</a:t>
            </a:r>
            <a:r>
              <a:rPr lang="zh-CN" altLang="en-US" sz="2600" dirty="0" smtClean="0"/>
              <a:t>中建立工程文件，并生成相应的可执行文件，生成可执行程序之后就可以运行了。在</a:t>
            </a:r>
            <a:r>
              <a:rPr lang="en-US" altLang="zh-CN" sz="2600" dirty="0" smtClean="0"/>
              <a:t>CMD</a:t>
            </a:r>
            <a:r>
              <a:rPr lang="zh-CN" altLang="en-US" sz="2600" dirty="0" smtClean="0"/>
              <a:t>中输入以下命令来连接点，</a:t>
            </a:r>
            <a:endParaRPr lang="en-US" altLang="zh-CN" sz="26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200" dirty="0" smtClean="0"/>
              <a:t>…&gt;concatenate_clouds.exe –p</a:t>
            </a:r>
          </a:p>
          <a:p>
            <a:pPr>
              <a:buNone/>
            </a:pPr>
            <a:r>
              <a:rPr lang="zh-CN" altLang="en-US" sz="2600" dirty="0" smtClean="0"/>
              <a:t>或者键入以下命令来连接字段。</a:t>
            </a:r>
            <a:endParaRPr lang="en-US" altLang="zh-CN" sz="2600" dirty="0" smtClean="0"/>
          </a:p>
          <a:p>
            <a:pPr>
              <a:buNone/>
            </a:pPr>
            <a:r>
              <a:rPr lang="en-US" altLang="zh-CN" sz="2200" dirty="0" smtClean="0"/>
              <a:t>…&gt;concatenate_clouds.exe –f</a:t>
            </a:r>
          </a:p>
          <a:p>
            <a:pPr>
              <a:buNone/>
            </a:pPr>
            <a:r>
              <a:rPr lang="zh-CN" altLang="en-US" sz="2600" dirty="0" smtClean="0"/>
              <a:t>运行程序结果如图</a:t>
            </a:r>
            <a:r>
              <a:rPr lang="en-US" altLang="zh-CN" sz="2600" dirty="0" smtClean="0"/>
              <a:t>4-10</a:t>
            </a:r>
            <a:r>
              <a:rPr lang="zh-CN" altLang="en-US" sz="2600" dirty="0" smtClean="0"/>
              <a:t>所示，先是点云字段间连接，后面是点云连接。</a:t>
            </a:r>
            <a:endParaRPr lang="en-US" altLang="zh-CN" sz="2600" dirty="0" smtClean="0"/>
          </a:p>
        </p:txBody>
      </p:sp>
      <p:pic>
        <p:nvPicPr>
          <p:cNvPr id="10242" name="Picture 2"/>
          <p:cNvPicPr>
            <a:picLocks noChangeAspect="1" noChangeArrowheads="1"/>
          </p:cNvPicPr>
          <p:nvPr/>
        </p:nvPicPr>
        <p:blipFill>
          <a:blip r:embed="rId2" cstate="print"/>
          <a:srcRect/>
          <a:stretch>
            <a:fillRect/>
          </a:stretch>
        </p:blipFill>
        <p:spPr bwMode="auto">
          <a:xfrm>
            <a:off x="0" y="2492896"/>
            <a:ext cx="6124575" cy="314325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275856" y="3644711"/>
            <a:ext cx="5868144" cy="32132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4.3.5 PCL</a:t>
            </a:r>
            <a:r>
              <a:rPr lang="zh-CN" altLang="en-US" sz="2800" b="1" dirty="0" smtClean="0"/>
              <a:t>中的</a:t>
            </a:r>
            <a:r>
              <a:rPr lang="en-US" altLang="zh-CN" sz="2800" b="1" dirty="0" err="1" smtClean="0"/>
              <a:t>OpenNI</a:t>
            </a:r>
            <a:r>
              <a:rPr lang="zh-CN" altLang="en-US" sz="2800" b="1" dirty="0" smtClean="0"/>
              <a:t>点云获取框架</a:t>
            </a:r>
            <a:endParaRPr lang="en-US" altLang="zh-CN" sz="2800" b="1" dirty="0" smtClean="0"/>
          </a:p>
          <a:p>
            <a:pPr>
              <a:buNone/>
            </a:pPr>
            <a:endParaRPr lang="en-US" altLang="zh-CN" sz="2600" dirty="0" smtClean="0"/>
          </a:p>
          <a:p>
            <a:pPr>
              <a:buNone/>
            </a:pPr>
            <a:r>
              <a:rPr lang="zh-CN" altLang="en-US" sz="2600" dirty="0" smtClean="0"/>
              <a:t>从</a:t>
            </a:r>
            <a:r>
              <a:rPr lang="en-US" altLang="zh-CN" sz="2600" dirty="0" smtClean="0"/>
              <a:t>PCL1.0</a:t>
            </a:r>
            <a:r>
              <a:rPr lang="zh-CN" altLang="en-US" sz="2600" dirty="0" smtClean="0"/>
              <a:t>开始，</a:t>
            </a:r>
            <a:r>
              <a:rPr lang="en-US" altLang="zh-CN" sz="2600" dirty="0" smtClean="0"/>
              <a:t>PCL</a:t>
            </a:r>
            <a:r>
              <a:rPr lang="zh-CN" altLang="en-US" sz="2600" dirty="0" smtClean="0"/>
              <a:t>提供了一个通用采集接口，这样可以方便地连接到不同的设备及其驱动、文件格式和其他数据源。</a:t>
            </a:r>
            <a:r>
              <a:rPr lang="en-US" altLang="zh-CN" sz="2600" dirty="0" smtClean="0"/>
              <a:t>PCL</a:t>
            </a:r>
            <a:r>
              <a:rPr lang="zh-CN" altLang="en-US" sz="2600" dirty="0" smtClean="0"/>
              <a:t>集成的第一个数据获取驱动是新的</a:t>
            </a:r>
            <a:r>
              <a:rPr lang="en-US" altLang="zh-CN" sz="2600" dirty="0" err="1" smtClean="0"/>
              <a:t>OpenNI</a:t>
            </a:r>
            <a:r>
              <a:rPr lang="en-US" altLang="zh-CN" sz="2600" dirty="0" smtClean="0"/>
              <a:t> Grabber</a:t>
            </a:r>
            <a:r>
              <a:rPr lang="zh-CN" altLang="en-US" sz="2600" dirty="0" smtClean="0"/>
              <a:t>，它使得从</a:t>
            </a:r>
            <a:r>
              <a:rPr lang="en-US" altLang="zh-CN" sz="2600" dirty="0" err="1" smtClean="0"/>
              <a:t>OpenNI</a:t>
            </a:r>
            <a:r>
              <a:rPr lang="zh-CN" altLang="en-US" sz="2600" dirty="0" smtClean="0"/>
              <a:t>兼容的设备请求数据流变得十分简单。本小节展示如何设置并使用该采集卡，正因为它如此简单，我们讲得很简短。</a:t>
            </a:r>
            <a:endParaRPr lang="en-US" altLang="zh-CN" sz="2600" dirty="0" smtClean="0"/>
          </a:p>
          <a:p>
            <a:pPr>
              <a:buNone/>
            </a:pPr>
            <a:r>
              <a:rPr lang="en-US" altLang="zh-CN" sz="2600" b="1" dirty="0" smtClean="0"/>
              <a:t>1. </a:t>
            </a:r>
            <a:r>
              <a:rPr lang="zh-CN" altLang="en-US" sz="2600" b="1" dirty="0" smtClean="0"/>
              <a:t>简单的例子</a:t>
            </a:r>
            <a:endParaRPr lang="en-US" altLang="zh-CN" sz="2600" b="1" dirty="0" smtClean="0"/>
          </a:p>
          <a:p>
            <a:pPr>
              <a:buNone/>
            </a:pPr>
            <a:r>
              <a:rPr lang="en-US" altLang="zh-CN" sz="2600" dirty="0" smtClean="0"/>
              <a:t>PCL</a:t>
            </a:r>
            <a:r>
              <a:rPr lang="zh-CN" altLang="en-US" sz="2600" dirty="0" smtClean="0"/>
              <a:t>测试例子中在</a:t>
            </a:r>
            <a:r>
              <a:rPr lang="en-US" altLang="zh-CN" sz="2600" dirty="0" smtClean="0"/>
              <a:t>visualization(</a:t>
            </a:r>
            <a:r>
              <a:rPr lang="zh-CN" altLang="en-US" sz="2600" dirty="0" smtClean="0"/>
              <a:t>可视化</a:t>
            </a:r>
            <a:r>
              <a:rPr lang="en-US" altLang="zh-CN" sz="2600" dirty="0" smtClean="0"/>
              <a:t>)</a:t>
            </a:r>
            <a:r>
              <a:rPr lang="zh-CN" altLang="en-US" sz="2600" dirty="0" smtClean="0"/>
              <a:t>中有一段非常简单的代码，它包含了设置</a:t>
            </a:r>
            <a:r>
              <a:rPr lang="en-US" altLang="zh-CN" sz="2600" dirty="0" err="1" smtClean="0"/>
              <a:t>pcl</a:t>
            </a:r>
            <a:r>
              <a:rPr lang="en-US" altLang="zh-CN" sz="2600" dirty="0" smtClean="0"/>
              <a:t>::</a:t>
            </a:r>
            <a:r>
              <a:rPr lang="en-US" altLang="zh-CN" sz="2600" dirty="0" err="1" smtClean="0"/>
              <a:t>PointCloud</a:t>
            </a:r>
            <a:r>
              <a:rPr lang="en-US" altLang="zh-CN" sz="2600" dirty="0" smtClean="0"/>
              <a:t>&lt;XYZ&gt;</a:t>
            </a:r>
            <a:r>
              <a:rPr lang="zh-CN" altLang="en-US" sz="2600" dirty="0" smtClean="0"/>
              <a:t>或者</a:t>
            </a:r>
            <a:r>
              <a:rPr lang="en-US" altLang="zh-CN" sz="2600" dirty="0" err="1" smtClean="0"/>
              <a:t>pcl</a:t>
            </a:r>
            <a:r>
              <a:rPr lang="en-US" altLang="zh-CN" sz="2600" dirty="0" smtClean="0"/>
              <a:t>::</a:t>
            </a:r>
            <a:r>
              <a:rPr lang="en-US" altLang="zh-CN" sz="2600" dirty="0" err="1" smtClean="0"/>
              <a:t>PointCloud</a:t>
            </a:r>
            <a:r>
              <a:rPr lang="en-US" altLang="zh-CN" sz="2600" dirty="0" smtClean="0"/>
              <a:t>&lt;XYZRGB&gt;</a:t>
            </a:r>
            <a:r>
              <a:rPr lang="zh-CN" altLang="en-US" sz="2600" dirty="0" smtClean="0"/>
              <a:t>回调函数所需要的所有东西。图</a:t>
            </a:r>
            <a:r>
              <a:rPr lang="en-US" altLang="zh-CN" sz="2600" dirty="0" smtClean="0"/>
              <a:t>4-11</a:t>
            </a:r>
            <a:r>
              <a:rPr lang="zh-CN" altLang="en-US" sz="2600" dirty="0" smtClean="0"/>
              <a:t>和图</a:t>
            </a:r>
            <a:r>
              <a:rPr lang="en-US" altLang="zh-CN" sz="2600" dirty="0" smtClean="0"/>
              <a:t>4-12</a:t>
            </a:r>
            <a:r>
              <a:rPr lang="zh-CN" altLang="en-US" sz="2600" dirty="0" smtClean="0"/>
              <a:t>所示是屏幕截图，是运行</a:t>
            </a:r>
            <a:r>
              <a:rPr lang="en-US" altLang="zh-CN" sz="2600" dirty="0" smtClean="0"/>
              <a:t>PCL </a:t>
            </a:r>
            <a:r>
              <a:rPr lang="en-US" altLang="zh-CN" sz="2600" dirty="0" err="1" smtClean="0"/>
              <a:t>OpenNI</a:t>
            </a:r>
            <a:r>
              <a:rPr lang="en-US" altLang="zh-CN" sz="2600" dirty="0" smtClean="0"/>
              <a:t> Viewer</a:t>
            </a:r>
            <a:r>
              <a:rPr lang="zh-CN" altLang="en-US" sz="2600" dirty="0" smtClean="0"/>
              <a:t>的实时截图，其使用的正是</a:t>
            </a:r>
            <a:r>
              <a:rPr lang="en-US" altLang="zh-CN" sz="2600" dirty="0" err="1" smtClean="0"/>
              <a:t>OpenNI</a:t>
            </a:r>
            <a:r>
              <a:rPr lang="en-US" altLang="zh-CN" sz="2600" dirty="0" smtClean="0"/>
              <a:t> Grabber</a:t>
            </a:r>
            <a:r>
              <a:rPr lang="zh-CN" altLang="en-US" sz="2600" dirty="0" smtClean="0"/>
              <a:t>类。</a:t>
            </a:r>
            <a:endParaRPr lang="en-US" altLang="zh-CN" sz="26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 </a:t>
            </a:r>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endParaRPr lang="en-US" altLang="zh-CN" sz="2600" dirty="0" smtClean="0"/>
          </a:p>
          <a:p>
            <a:pPr>
              <a:buNone/>
            </a:pPr>
            <a:r>
              <a:rPr lang="zh-CN" altLang="en-US" sz="2600" dirty="0" smtClean="0"/>
              <a:t>我们看看代码。在</a:t>
            </a:r>
            <a:r>
              <a:rPr lang="en-US" altLang="zh-CN" sz="2600" dirty="0" smtClean="0"/>
              <a:t>PCL</a:t>
            </a:r>
            <a:r>
              <a:rPr lang="zh-CN" altLang="en-US" sz="2600" dirty="0" smtClean="0"/>
              <a:t>的源码目录下</a:t>
            </a:r>
            <a:r>
              <a:rPr lang="en-US" altLang="zh-CN" sz="2600" dirty="0" smtClean="0"/>
              <a:t>visualization/tools/openni_viewer_simple.cpp</a:t>
            </a:r>
            <a:r>
              <a:rPr lang="zh-CN" altLang="en-US" sz="2600" dirty="0" smtClean="0"/>
              <a:t>文件中。</a:t>
            </a:r>
            <a:endParaRPr lang="en-US" altLang="zh-CN" sz="2600" dirty="0" smtClean="0"/>
          </a:p>
          <a:p>
            <a:pPr>
              <a:buNone/>
            </a:pPr>
            <a:r>
              <a:rPr lang="zh-CN" altLang="en-US" sz="2600" dirty="0" smtClean="0"/>
              <a:t>就像读者看到的，</a:t>
            </a:r>
            <a:r>
              <a:rPr lang="en-US" altLang="zh-CN" sz="2600" dirty="0" err="1" smtClean="0"/>
              <a:t>SimpleOpenNIViewer</a:t>
            </a:r>
            <a:r>
              <a:rPr lang="zh-CN" altLang="en-US" sz="2600" dirty="0" smtClean="0"/>
              <a:t>的</a:t>
            </a:r>
            <a:r>
              <a:rPr lang="en-US" altLang="zh-CN" sz="2600" dirty="0" smtClean="0"/>
              <a:t>run()</a:t>
            </a:r>
            <a:r>
              <a:rPr lang="zh-CN" altLang="en-US" sz="2600" dirty="0" smtClean="0"/>
              <a:t>函数首先</a:t>
            </a:r>
            <a:endParaRPr lang="en-US" altLang="zh-CN" sz="2600" dirty="0" smtClean="0"/>
          </a:p>
        </p:txBody>
      </p:sp>
      <p:pic>
        <p:nvPicPr>
          <p:cNvPr id="11266" name="Picture 2"/>
          <p:cNvPicPr>
            <a:picLocks noChangeAspect="1" noChangeArrowheads="1"/>
          </p:cNvPicPr>
          <p:nvPr/>
        </p:nvPicPr>
        <p:blipFill>
          <a:blip r:embed="rId2" cstate="print"/>
          <a:srcRect/>
          <a:stretch>
            <a:fillRect/>
          </a:stretch>
        </p:blipFill>
        <p:spPr bwMode="auto">
          <a:xfrm>
            <a:off x="683568" y="188640"/>
            <a:ext cx="7562850"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创建了一个新的</a:t>
            </a:r>
            <a:r>
              <a:rPr lang="en-US" altLang="zh-CN" sz="2600" dirty="0" err="1" smtClean="0"/>
              <a:t>OpenNIGrabber</a:t>
            </a:r>
            <a:r>
              <a:rPr lang="zh-CN" altLang="en-US" sz="2600" dirty="0" smtClean="0"/>
              <a:t>接口，下面的一行第一眼看起来挺吓人的，但是事实并非这样。我们用回调函数</a:t>
            </a:r>
            <a:r>
              <a:rPr lang="en-US" altLang="zh-CN" sz="2600" dirty="0" err="1" smtClean="0"/>
              <a:t>cloud_cb</a:t>
            </a:r>
            <a:r>
              <a:rPr lang="en-US" altLang="zh-CN" sz="2600" dirty="0" smtClean="0"/>
              <a:t>_</a:t>
            </a:r>
            <a:r>
              <a:rPr lang="zh-CN" altLang="en-US" sz="2600" dirty="0" smtClean="0"/>
              <a:t>地址创建</a:t>
            </a:r>
            <a:r>
              <a:rPr lang="en-US" altLang="zh-CN" sz="2600" dirty="0" smtClean="0"/>
              <a:t>boost::bind</a:t>
            </a:r>
            <a:r>
              <a:rPr lang="zh-CN" altLang="en-US" sz="2600" dirty="0" smtClean="0"/>
              <a:t>对象，给</a:t>
            </a:r>
            <a:r>
              <a:rPr lang="en-US" altLang="zh-CN" sz="2600" dirty="0" err="1" smtClean="0"/>
              <a:t>SimpleOpenNIViewer</a:t>
            </a:r>
            <a:r>
              <a:rPr lang="zh-CN" altLang="en-US" sz="2600" dirty="0" smtClean="0"/>
              <a:t>传递一个引用和参数</a:t>
            </a:r>
            <a:r>
              <a:rPr lang="en-US" altLang="zh-CN" sz="2600" dirty="0" smtClean="0"/>
              <a:t>_1</a:t>
            </a:r>
            <a:r>
              <a:rPr lang="zh-CN" altLang="en-US" sz="2600" dirty="0" smtClean="0"/>
              <a:t>作为占位符。</a:t>
            </a:r>
            <a:endParaRPr lang="en-US" altLang="zh-CN" sz="2600" dirty="0" smtClean="0"/>
          </a:p>
          <a:p>
            <a:pPr>
              <a:buNone/>
            </a:pPr>
            <a:r>
              <a:rPr lang="zh-CN" altLang="en-US" sz="2600" dirty="0" smtClean="0"/>
              <a:t>该</a:t>
            </a:r>
            <a:r>
              <a:rPr lang="en-US" altLang="zh-CN" sz="2600" dirty="0" smtClean="0"/>
              <a:t>bind</a:t>
            </a:r>
            <a:r>
              <a:rPr lang="zh-CN" altLang="en-US" sz="2600" dirty="0" smtClean="0"/>
              <a:t>被固定到</a:t>
            </a:r>
            <a:r>
              <a:rPr lang="en-US" altLang="zh-CN" sz="2600" dirty="0" smtClean="0"/>
              <a:t>boost::function</a:t>
            </a:r>
            <a:r>
              <a:rPr lang="zh-CN" altLang="en-US" sz="2600" dirty="0" smtClean="0"/>
              <a:t>对象中，</a:t>
            </a:r>
            <a:r>
              <a:rPr lang="en-US" altLang="zh-CN" sz="2600" dirty="0" smtClean="0"/>
              <a:t>boost::function</a:t>
            </a:r>
            <a:r>
              <a:rPr lang="zh-CN" altLang="en-US" sz="2600" dirty="0" smtClean="0"/>
              <a:t>对象的函数类型是实例化的模板函数，在本例中是</a:t>
            </a:r>
            <a:r>
              <a:rPr lang="en-US" altLang="zh-CN" sz="2600" dirty="0" smtClean="0"/>
              <a:t>void(const </a:t>
            </a:r>
            <a:r>
              <a:rPr lang="en-US" altLang="zh-CN" sz="2600" dirty="0" err="1" smtClean="0"/>
              <a:t>pcl</a:t>
            </a:r>
            <a:r>
              <a:rPr lang="en-US" altLang="zh-CN" sz="2600" dirty="0" smtClean="0"/>
              <a:t>::</a:t>
            </a:r>
            <a:r>
              <a:rPr lang="en-US" altLang="zh-CN" sz="2600" dirty="0" err="1" smtClean="0"/>
              <a:t>PointCloud</a:t>
            </a:r>
            <a:r>
              <a:rPr lang="en-US" altLang="zh-CN" sz="2600" dirty="0" smtClean="0"/>
              <a:t>&lt;</a:t>
            </a:r>
            <a:r>
              <a:rPr lang="en-US" altLang="zh-CN" sz="2600" dirty="0" err="1" smtClean="0"/>
              <a:t>pcl</a:t>
            </a:r>
            <a:r>
              <a:rPr lang="en-US" altLang="zh-CN" sz="2600" dirty="0" smtClean="0"/>
              <a:t>::</a:t>
            </a:r>
            <a:r>
              <a:rPr lang="en-US" altLang="zh-CN" sz="2600" dirty="0" err="1" smtClean="0"/>
              <a:t>PointXYZ</a:t>
            </a:r>
            <a:r>
              <a:rPr lang="en-US" altLang="zh-CN" sz="2600" dirty="0" smtClean="0"/>
              <a:t>&gt;::</a:t>
            </a:r>
            <a:r>
              <a:rPr lang="en-US" altLang="zh-CN" sz="2600" dirty="0" err="1" smtClean="0"/>
              <a:t>ConstPtr</a:t>
            </a:r>
            <a:r>
              <a:rPr lang="en-US" altLang="zh-CN" sz="2600" dirty="0" smtClean="0"/>
              <a:t>&amp;)</a:t>
            </a:r>
            <a:r>
              <a:rPr lang="zh-CN" altLang="en-US" sz="2600" dirty="0" smtClean="0"/>
              <a:t>。生成的函数对象可以在</a:t>
            </a:r>
            <a:r>
              <a:rPr lang="en-US" altLang="zh-CN" sz="2600" dirty="0" err="1" smtClean="0"/>
              <a:t>OpenNIGrabber</a:t>
            </a:r>
            <a:r>
              <a:rPr lang="zh-CN" altLang="en-US" sz="2600" dirty="0" smtClean="0"/>
              <a:t>中注册，随后开始在</a:t>
            </a:r>
            <a:r>
              <a:rPr lang="en-US" altLang="zh-CN" sz="2600" dirty="0" err="1" smtClean="0"/>
              <a:t>OpenNIGrabber</a:t>
            </a:r>
            <a:r>
              <a:rPr lang="zh-CN" altLang="en-US" sz="2600" dirty="0" smtClean="0"/>
              <a:t>起作用。注意不需要调用</a:t>
            </a:r>
            <a:r>
              <a:rPr lang="en-US" altLang="zh-CN" sz="2600" dirty="0" smtClean="0"/>
              <a:t>stop()</a:t>
            </a:r>
            <a:r>
              <a:rPr lang="zh-CN" altLang="en-US" sz="2600" dirty="0" smtClean="0"/>
              <a:t>方法，因为析构函数可以完成相应的功能。</a:t>
            </a:r>
            <a:endParaRPr lang="en-US" altLang="zh-CN" sz="2600" dirty="0" smtClean="0"/>
          </a:p>
          <a:p>
            <a:pPr>
              <a:buNone/>
            </a:pPr>
            <a:r>
              <a:rPr lang="en-US" altLang="zh-CN" sz="2600" b="1" dirty="0" smtClean="0"/>
              <a:t>2. </a:t>
            </a:r>
            <a:r>
              <a:rPr lang="zh-CN" altLang="en-US" sz="2600" b="1" dirty="0" smtClean="0"/>
              <a:t>关键函数</a:t>
            </a:r>
            <a:endParaRPr lang="en-US" altLang="zh-CN" sz="2600" b="1" dirty="0" smtClean="0"/>
          </a:p>
          <a:p>
            <a:pPr>
              <a:buNone/>
            </a:pPr>
            <a:r>
              <a:rPr lang="en-US" altLang="zh-CN" sz="2600" dirty="0" err="1" smtClean="0"/>
              <a:t>OpenNIGrabber</a:t>
            </a:r>
            <a:r>
              <a:rPr lang="zh-CN" altLang="en-US" sz="2600" dirty="0" smtClean="0"/>
              <a:t>提供不止一种数据类型，这是</a:t>
            </a:r>
            <a:r>
              <a:rPr lang="en-US" altLang="zh-CN" sz="2600" dirty="0" smtClean="0"/>
              <a:t>PCL</a:t>
            </a:r>
            <a:r>
              <a:rPr lang="zh-CN" altLang="en-US" sz="2600" dirty="0" smtClean="0"/>
              <a:t>把</a:t>
            </a:r>
            <a:r>
              <a:rPr lang="en-US" altLang="zh-CN" sz="2600" dirty="0" smtClean="0"/>
              <a:t>Grabber</a:t>
            </a:r>
            <a:r>
              <a:rPr lang="zh-CN" altLang="en-US" sz="2600" dirty="0" smtClean="0"/>
              <a:t>接口设计得如此通用的原因，而这也使得</a:t>
            </a:r>
            <a:endParaRPr lang="en-US" altLang="zh-CN" sz="26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dirty="0" smtClean="0"/>
              <a:t>b</a:t>
            </a:r>
            <a:r>
              <a:rPr lang="en-US" altLang="zh-CN" sz="2600" dirty="0" smtClean="0"/>
              <a:t>oost::bind</a:t>
            </a:r>
            <a:r>
              <a:rPr lang="zh-CN" altLang="en-US" sz="2600" dirty="0" smtClean="0"/>
              <a:t>一行相对复杂。实际上可以注册下面几种类型的回调函数：</a:t>
            </a:r>
            <a:endParaRPr lang="en-US" altLang="zh-CN" sz="2600" dirty="0" smtClean="0"/>
          </a:p>
          <a:p>
            <a:pPr>
              <a:buNone/>
            </a:pPr>
            <a:r>
              <a:rPr lang="en-US" altLang="zh-CN" sz="2200" dirty="0" smtClean="0"/>
              <a:t>void(const boost::</a:t>
            </a:r>
            <a:r>
              <a:rPr lang="en-US" altLang="zh-CN" sz="2200" dirty="0" err="1" smtClean="0"/>
              <a:t>shared_ptr</a:t>
            </a:r>
            <a:r>
              <a:rPr lang="en-US" altLang="zh-CN" sz="2200" dirty="0" smtClean="0"/>
              <a:t>&lt;const </a:t>
            </a: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PointXYZRGB</a:t>
            </a:r>
            <a:r>
              <a:rPr lang="en-US" altLang="zh-CN" sz="2200" dirty="0" smtClean="0"/>
              <a:t>&gt;&gt;&amp;)</a:t>
            </a:r>
          </a:p>
          <a:p>
            <a:pPr>
              <a:buNone/>
            </a:pPr>
            <a:r>
              <a:rPr lang="en-US" altLang="zh-CN" sz="2200" dirty="0" smtClean="0"/>
              <a:t>void (const boost::</a:t>
            </a:r>
            <a:r>
              <a:rPr lang="en-US" altLang="zh-CN" sz="2200" dirty="0" err="1" smtClean="0"/>
              <a:t>shared_ptr</a:t>
            </a:r>
            <a:r>
              <a:rPr lang="en-US" altLang="zh-CN" sz="2200" dirty="0" smtClean="0"/>
              <a:t>&lt;const </a:t>
            </a: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a:t>
            </a:r>
            <a:r>
              <a:rPr lang="en-US" altLang="zh-CN" sz="2200" dirty="0" smtClean="0"/>
              <a:t>&gt;&gt;&amp;)</a:t>
            </a:r>
          </a:p>
          <a:p>
            <a:pPr>
              <a:buNone/>
            </a:pPr>
            <a:r>
              <a:rPr lang="en-US" altLang="zh-CN" sz="2200" dirty="0" smtClean="0"/>
              <a:t>v</a:t>
            </a:r>
            <a:r>
              <a:rPr lang="en-US" altLang="zh-CN" sz="2200" dirty="0" smtClean="0"/>
              <a:t>oid (const boost::</a:t>
            </a:r>
            <a:r>
              <a:rPr lang="en-US" altLang="zh-CN" sz="2200" dirty="0" err="1" smtClean="0"/>
              <a:t>shared_ptr</a:t>
            </a:r>
            <a:r>
              <a:rPr lang="en-US" altLang="zh-CN" sz="2200" dirty="0" smtClean="0"/>
              <a:t>&lt;</a:t>
            </a:r>
            <a:r>
              <a:rPr lang="en-US" altLang="zh-CN" sz="2200" dirty="0" err="1" smtClean="0"/>
              <a:t>openni_wrapper</a:t>
            </a:r>
            <a:r>
              <a:rPr lang="en-US" altLang="zh-CN" sz="2200" dirty="0" smtClean="0"/>
              <a:t>::Image&gt;&amp;)</a:t>
            </a:r>
          </a:p>
          <a:p>
            <a:pPr>
              <a:buNone/>
            </a:pPr>
            <a:r>
              <a:rPr lang="zh-CN" altLang="en-US" sz="2600" dirty="0" smtClean="0"/>
              <a:t>这仅仅提供内置摄像头生成的</a:t>
            </a:r>
            <a:r>
              <a:rPr lang="en-US" altLang="zh-CN" sz="2600" dirty="0" smtClean="0"/>
              <a:t>RGB</a:t>
            </a:r>
            <a:r>
              <a:rPr lang="zh-CN" altLang="en-US" sz="2600" dirty="0" smtClean="0"/>
              <a:t>图像。</a:t>
            </a:r>
            <a:endParaRPr lang="en-US" altLang="zh-CN" sz="2600" dirty="0" smtClean="0"/>
          </a:p>
          <a:p>
            <a:pPr>
              <a:buNone/>
            </a:pPr>
            <a:r>
              <a:rPr lang="en-US" altLang="zh-CN" sz="2200" dirty="0" smtClean="0"/>
              <a:t>void (const boost::</a:t>
            </a:r>
            <a:r>
              <a:rPr lang="en-US" altLang="zh-CN" sz="2200" dirty="0" err="1" smtClean="0"/>
              <a:t>shared_ptr</a:t>
            </a:r>
            <a:r>
              <a:rPr lang="en-US" altLang="zh-CN" sz="2200" dirty="0" smtClean="0"/>
              <a:t>&lt;</a:t>
            </a:r>
            <a:r>
              <a:rPr lang="en-US" altLang="zh-CN" sz="2200" dirty="0" err="1" smtClean="0"/>
              <a:t>openni_wrapper</a:t>
            </a:r>
            <a:r>
              <a:rPr lang="en-US" altLang="zh-CN" sz="2200" dirty="0" smtClean="0"/>
              <a:t>::</a:t>
            </a:r>
            <a:r>
              <a:rPr lang="en-US" altLang="zh-CN" sz="2200" dirty="0" err="1" smtClean="0"/>
              <a:t>DepthImage</a:t>
            </a:r>
            <a:r>
              <a:rPr lang="en-US" altLang="zh-CN" sz="2200" dirty="0" smtClean="0"/>
              <a:t>&gt;&amp;)</a:t>
            </a:r>
          </a:p>
          <a:p>
            <a:pPr>
              <a:buNone/>
            </a:pPr>
            <a:r>
              <a:rPr lang="zh-CN" altLang="en-US" sz="2600" dirty="0" smtClean="0"/>
              <a:t>这个提供深度图像，不带任何颜色或者亮度信息。</a:t>
            </a:r>
            <a:endParaRPr lang="en-US" altLang="zh-CN" sz="2600" dirty="0" smtClean="0"/>
          </a:p>
          <a:p>
            <a:pPr>
              <a:buNone/>
            </a:pPr>
            <a:r>
              <a:rPr lang="en-US" altLang="zh-CN" sz="2200" dirty="0" smtClean="0"/>
              <a:t>v</a:t>
            </a:r>
            <a:r>
              <a:rPr lang="en-US" altLang="zh-CN" sz="2200" dirty="0" smtClean="0"/>
              <a:t>oid (const boost::</a:t>
            </a:r>
            <a:r>
              <a:rPr lang="en-US" altLang="zh-CN" sz="2200" dirty="0" err="1" smtClean="0"/>
              <a:t>shared_ptr</a:t>
            </a:r>
            <a:r>
              <a:rPr lang="en-US" altLang="zh-CN" sz="2200" dirty="0" smtClean="0"/>
              <a:t>&lt;</a:t>
            </a:r>
            <a:r>
              <a:rPr lang="en-US" altLang="zh-CN" sz="2200" dirty="0" err="1" smtClean="0"/>
              <a:t>openni_wrapper</a:t>
            </a:r>
            <a:r>
              <a:rPr lang="en-US" altLang="zh-CN" sz="2200" dirty="0" smtClean="0"/>
              <a:t>::Image&gt;&amp;, const boost::</a:t>
            </a:r>
            <a:r>
              <a:rPr lang="en-US" altLang="zh-CN" sz="2200" dirty="0" err="1" smtClean="0"/>
              <a:t>shared_ptr</a:t>
            </a:r>
            <a:r>
              <a:rPr lang="en-US" altLang="zh-CN" sz="2200" dirty="0" smtClean="0"/>
              <a:t>&lt;</a:t>
            </a:r>
            <a:r>
              <a:rPr lang="en-US" altLang="zh-CN" sz="2200" dirty="0" err="1" smtClean="0"/>
              <a:t>openni_wrapper</a:t>
            </a:r>
            <a:r>
              <a:rPr lang="en-US" altLang="zh-CN" sz="2200" dirty="0" smtClean="0"/>
              <a:t>::</a:t>
            </a:r>
            <a:r>
              <a:rPr lang="en-US" altLang="zh-CN" sz="2200" dirty="0" err="1" smtClean="0"/>
              <a:t>DepthImage</a:t>
            </a:r>
            <a:r>
              <a:rPr lang="en-US" altLang="zh-CN" sz="2200" dirty="0" smtClean="0"/>
              <a:t>&gt;&amp;, float constant)</a:t>
            </a:r>
          </a:p>
          <a:p>
            <a:pPr>
              <a:buNone/>
            </a:pPr>
            <a:r>
              <a:rPr lang="zh-CN" altLang="en-US" sz="2600" dirty="0" smtClean="0"/>
              <a:t>当注册上面这种类型的回调函数时，采集器会发送</a:t>
            </a:r>
            <a:r>
              <a:rPr lang="en-US" altLang="zh-CN" sz="2600" dirty="0" smtClean="0"/>
              <a:t>RGB</a:t>
            </a:r>
            <a:r>
              <a:rPr lang="zh-CN" altLang="en-US" sz="2600" dirty="0" smtClean="0"/>
              <a:t>图像和深度图像以及一个常数（</a:t>
            </a:r>
            <a:r>
              <a:rPr lang="en-US" altLang="zh-CN" sz="2600" dirty="0" smtClean="0"/>
              <a:t>1/</a:t>
            </a:r>
            <a:r>
              <a:rPr lang="zh-CN" altLang="en-US" sz="2600" dirty="0" smtClean="0"/>
              <a:t>焦距），该常数用于用户自定义进行视差转换计算。所有需要深度图像和</a:t>
            </a:r>
            <a:r>
              <a:rPr lang="en-US" altLang="zh-CN" sz="2600" dirty="0" smtClean="0"/>
              <a:t>RGB</a:t>
            </a:r>
            <a:r>
              <a:rPr lang="zh-CN" altLang="en-US" sz="2600" dirty="0" smtClean="0"/>
              <a:t>图像流的回调函数类型都会启用一个同步机制，</a:t>
            </a:r>
            <a:endParaRPr lang="en-US" altLang="zh-CN" sz="26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它能保证一致的深度和图像数据。这样引入了一个小的时延，因为同步机制在发送第一张图像之前至少需要等待采集到一组图片。</a:t>
            </a:r>
            <a:endParaRPr lang="en-US" altLang="zh-CN" sz="2600" dirty="0" smtClean="0"/>
          </a:p>
          <a:p>
            <a:pPr>
              <a:buNone/>
            </a:pPr>
            <a:r>
              <a:rPr lang="en-US" altLang="zh-CN" sz="2600" b="1" dirty="0" smtClean="0"/>
              <a:t>3. </a:t>
            </a:r>
            <a:r>
              <a:rPr lang="zh-CN" altLang="en-US" sz="2600" b="1" dirty="0" smtClean="0"/>
              <a:t>开始和停止数据流</a:t>
            </a:r>
            <a:endParaRPr lang="en-US" altLang="zh-CN" sz="2600" b="1" dirty="0" smtClean="0"/>
          </a:p>
          <a:p>
            <a:pPr>
              <a:buNone/>
            </a:pPr>
            <a:r>
              <a:rPr lang="zh-CN" altLang="en-US" sz="2600" dirty="0" smtClean="0"/>
              <a:t>调用</a:t>
            </a:r>
            <a:r>
              <a:rPr lang="en-US" altLang="zh-CN" sz="2600" dirty="0" err="1" smtClean="0"/>
              <a:t>registerCallback</a:t>
            </a:r>
            <a:r>
              <a:rPr lang="zh-CN" altLang="en-US" sz="2600" dirty="0" smtClean="0"/>
              <a:t>将返回一个</a:t>
            </a:r>
            <a:r>
              <a:rPr lang="en-US" altLang="zh-CN" sz="2600" dirty="0" smtClean="0"/>
              <a:t>boost::signals2::connection</a:t>
            </a:r>
            <a:r>
              <a:rPr lang="zh-CN" altLang="en-US" sz="2600" dirty="0" smtClean="0"/>
              <a:t>对象，上面的例子里我们忽略掉了它。然而，如果用户想要中断或者取消一个或多个注册数据流，只需要断开与回调函数的连接，而不用停止整个采集器，这样其他还在进行处理的回调函数可以正常工作：</a:t>
            </a:r>
            <a:endParaRPr lang="en-US" altLang="zh-CN" sz="2600" dirty="0" smtClean="0"/>
          </a:p>
          <a:p>
            <a:pPr>
              <a:buNone/>
            </a:pPr>
            <a:r>
              <a:rPr lang="en-US" altLang="zh-CN" sz="2200" dirty="0" smtClean="0"/>
              <a:t>b</a:t>
            </a:r>
            <a:r>
              <a:rPr lang="en-US" altLang="zh-CN" sz="2200" dirty="0" smtClean="0"/>
              <a:t>oost::signals2::connection = interface(</a:t>
            </a:r>
            <a:r>
              <a:rPr lang="en-US" altLang="zh-CN" sz="2200" dirty="0" err="1" smtClean="0"/>
              <a:t>registerCallback</a:t>
            </a:r>
            <a:r>
              <a:rPr lang="en-US" altLang="zh-CN" sz="2200" dirty="0" smtClean="0"/>
              <a:t>(f));</a:t>
            </a:r>
          </a:p>
          <a:p>
            <a:pPr>
              <a:buNone/>
            </a:pPr>
            <a:r>
              <a:rPr lang="en-US" altLang="zh-CN" sz="2200" dirty="0" smtClean="0"/>
              <a:t>i</a:t>
            </a:r>
            <a:r>
              <a:rPr lang="en-US" altLang="zh-CN" sz="2200" dirty="0" smtClean="0"/>
              <a:t>f(</a:t>
            </a:r>
            <a:r>
              <a:rPr lang="en-US" altLang="zh-CN" sz="2200" dirty="0" err="1" smtClean="0"/>
              <a:t>c.connected</a:t>
            </a:r>
            <a:r>
              <a:rPr lang="en-US" altLang="zh-CN" sz="2200" dirty="0" smtClean="0"/>
              <a:t>())</a:t>
            </a:r>
          </a:p>
          <a:p>
            <a:pPr>
              <a:buNone/>
            </a:pPr>
            <a:r>
              <a:rPr lang="en-US" altLang="zh-CN" sz="2200" dirty="0" err="1" smtClean="0"/>
              <a:t>c.disconnect</a:t>
            </a:r>
            <a:r>
              <a:rPr lang="en-US" altLang="zh-CN" sz="2200" dirty="0" smtClean="0"/>
              <a:t>();</a:t>
            </a:r>
          </a:p>
          <a:p>
            <a:pPr>
              <a:buNone/>
            </a:pPr>
            <a:r>
              <a:rPr lang="en-US" altLang="zh-CN" sz="2600" b="1" dirty="0" smtClean="0"/>
              <a:t>4. </a:t>
            </a:r>
            <a:r>
              <a:rPr lang="zh-CN" altLang="en-US" sz="2600" b="1" dirty="0" smtClean="0"/>
              <a:t>基准测试程序代码</a:t>
            </a:r>
            <a:endParaRPr lang="en-US" altLang="zh-CN" sz="2600" b="1" dirty="0" smtClean="0"/>
          </a:p>
          <a:p>
            <a:pPr>
              <a:buNone/>
            </a:pPr>
            <a:endParaRPr lang="en-US" altLang="zh-CN" sz="26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下面的代码段尝试请求访问深度和颜色数据流，它是作为一种基准来测试采集系统能否正常使用而提供的。如果计算机运行太慢，可能不能达到</a:t>
            </a:r>
            <a:r>
              <a:rPr lang="en-US" altLang="zh-CN" sz="2600" dirty="0" smtClean="0"/>
              <a:t>29Hz</a:t>
            </a:r>
            <a:r>
              <a:rPr lang="zh-CN" altLang="en-US" sz="2600" dirty="0" smtClean="0"/>
              <a:t>以上。</a:t>
            </a:r>
            <a:endParaRPr lang="en-US" altLang="zh-CN" sz="2600" dirty="0" smtClean="0"/>
          </a:p>
          <a:p>
            <a:pPr>
              <a:buNone/>
            </a:pPr>
            <a:r>
              <a:rPr lang="zh-CN" altLang="en-US" sz="2600" dirty="0" smtClean="0"/>
              <a:t>在本书提供光盘的第</a:t>
            </a:r>
            <a:r>
              <a:rPr lang="en-US" altLang="zh-CN" sz="2600" dirty="0" smtClean="0"/>
              <a:t>4</a:t>
            </a:r>
            <a:r>
              <a:rPr lang="zh-CN" altLang="en-US" sz="2600" dirty="0" smtClean="0"/>
              <a:t>章例</a:t>
            </a:r>
            <a:r>
              <a:rPr lang="en-US" altLang="zh-CN" sz="2600" dirty="0" smtClean="0"/>
              <a:t>4</a:t>
            </a:r>
            <a:r>
              <a:rPr lang="zh-CN" altLang="en-US" sz="2600" dirty="0" smtClean="0"/>
              <a:t>文件夹中，打开名为</a:t>
            </a:r>
            <a:r>
              <a:rPr lang="en-US" altLang="zh-CN" sz="2600" dirty="0" smtClean="0"/>
              <a:t>openni_grabber.cpp</a:t>
            </a:r>
            <a:r>
              <a:rPr lang="zh-CN" altLang="en-US" sz="2600" dirty="0" smtClean="0"/>
              <a:t>的代码文件。</a:t>
            </a:r>
            <a:endParaRPr lang="en-US" altLang="zh-CN" sz="2600" dirty="0" smtClean="0"/>
          </a:p>
          <a:p>
            <a:pPr>
              <a:buNone/>
            </a:pPr>
            <a:r>
              <a:rPr lang="en-US" altLang="zh-CN" sz="2600" b="1" dirty="0" smtClean="0"/>
              <a:t>5. </a:t>
            </a:r>
            <a:r>
              <a:rPr lang="zh-CN" altLang="en-US" sz="2600" b="1" dirty="0" smtClean="0"/>
              <a:t>解释说明</a:t>
            </a:r>
            <a:endParaRPr lang="en-US" altLang="zh-CN" sz="2600" b="1" dirty="0" smtClean="0"/>
          </a:p>
          <a:p>
            <a:pPr>
              <a:buNone/>
            </a:pPr>
            <a:r>
              <a:rPr lang="zh-CN" altLang="en-US" sz="2600" dirty="0" smtClean="0"/>
              <a:t>现在解析上面的打开的源代码，在下面几行声明相关头文件，其中</a:t>
            </a:r>
            <a:r>
              <a:rPr lang="en-US" altLang="zh-CN" sz="2600" dirty="0" err="1" smtClean="0"/>
              <a:t>openni_grabber.h</a:t>
            </a:r>
            <a:r>
              <a:rPr lang="zh-CN" altLang="en-US" sz="2600" dirty="0" smtClean="0"/>
              <a:t>是</a:t>
            </a:r>
            <a:r>
              <a:rPr lang="en-US" altLang="zh-CN" sz="2600" dirty="0" err="1" smtClean="0"/>
              <a:t>openni</a:t>
            </a:r>
            <a:r>
              <a:rPr lang="zh-CN" altLang="en-US" sz="2600" dirty="0" smtClean="0"/>
              <a:t>相关类接口定义的头文件。</a:t>
            </a:r>
            <a:endParaRPr lang="en-US" altLang="zh-CN" sz="2600" dirty="0" smtClean="0"/>
          </a:p>
          <a:p>
            <a:pPr>
              <a:buNone/>
            </a:pPr>
            <a:r>
              <a:rPr lang="en-US" altLang="zh-CN" sz="2200" dirty="0" smtClean="0"/>
              <a:t>#include&lt;</a:t>
            </a:r>
            <a:r>
              <a:rPr lang="en-US" altLang="zh-CN" sz="2200" dirty="0" err="1" smtClean="0"/>
              <a:t>pcl</a:t>
            </a:r>
            <a:r>
              <a:rPr lang="en-US" altLang="zh-CN" sz="2200" dirty="0" smtClean="0"/>
              <a:t>/</a:t>
            </a:r>
            <a:r>
              <a:rPr lang="en-US" altLang="zh-CN" sz="2200" dirty="0" err="1" smtClean="0"/>
              <a:t>point_cloud.h</a:t>
            </a:r>
            <a:r>
              <a:rPr lang="en-US" altLang="zh-CN" sz="2200" dirty="0" smtClean="0"/>
              <a:t>&gt; //</a:t>
            </a:r>
            <a:r>
              <a:rPr lang="zh-CN" altLang="en-US" sz="2200" dirty="0" smtClean="0"/>
              <a:t>点云类定义头文件</a:t>
            </a:r>
            <a:endParaRPr lang="en-US" altLang="zh-CN" sz="2200" dirty="0" smtClean="0"/>
          </a:p>
          <a:p>
            <a:pPr>
              <a:buNone/>
            </a:pPr>
            <a:r>
              <a:rPr lang="en-US" altLang="zh-CN" sz="2200" dirty="0" smtClean="0"/>
              <a:t>#include&lt;</a:t>
            </a:r>
            <a:r>
              <a:rPr lang="en-US" altLang="zh-CN" sz="2200" dirty="0" err="1" smtClean="0"/>
              <a:t>pcl</a:t>
            </a:r>
            <a:r>
              <a:rPr lang="en-US" altLang="zh-CN" sz="2200" dirty="0" smtClean="0"/>
              <a:t>/</a:t>
            </a:r>
            <a:r>
              <a:rPr lang="en-US" altLang="zh-CN" sz="2200" dirty="0" err="1" smtClean="0"/>
              <a:t>point_types.h</a:t>
            </a:r>
            <a:r>
              <a:rPr lang="en-US" altLang="zh-CN" sz="2200" dirty="0" smtClean="0"/>
              <a:t>&gt; //</a:t>
            </a:r>
            <a:r>
              <a:rPr lang="zh-CN" altLang="en-US" sz="2200" dirty="0" smtClean="0"/>
              <a:t>点类型定义头文件</a:t>
            </a:r>
            <a:endParaRPr lang="en-US" altLang="zh-CN" sz="2200" dirty="0" smtClean="0"/>
          </a:p>
          <a:p>
            <a:pPr>
              <a:buNone/>
            </a:pPr>
            <a:r>
              <a:rPr lang="en-US" altLang="zh-CN" sz="2200" dirty="0" smtClean="0"/>
              <a:t>#include&lt;</a:t>
            </a:r>
            <a:r>
              <a:rPr lang="en-US" altLang="zh-CN" sz="2200" dirty="0" err="1" smtClean="0"/>
              <a:t>pcl</a:t>
            </a:r>
            <a:r>
              <a:rPr lang="en-US" altLang="zh-CN" sz="2200" dirty="0" smtClean="0"/>
              <a:t>/</a:t>
            </a:r>
            <a:r>
              <a:rPr lang="en-US" altLang="zh-CN" sz="2200" dirty="0" err="1" smtClean="0"/>
              <a:t>io</a:t>
            </a:r>
            <a:r>
              <a:rPr lang="en-US" altLang="zh-CN" sz="2200" dirty="0" smtClean="0"/>
              <a:t>/</a:t>
            </a:r>
            <a:r>
              <a:rPr lang="en-US" altLang="zh-CN" sz="2200" dirty="0" err="1" smtClean="0"/>
              <a:t>openni_grabber.h</a:t>
            </a:r>
            <a:r>
              <a:rPr lang="en-US" altLang="zh-CN" sz="2200" dirty="0" smtClean="0"/>
              <a:t>&gt;//</a:t>
            </a:r>
            <a:r>
              <a:rPr lang="en-US" altLang="zh-CN" sz="2200" dirty="0" err="1" smtClean="0"/>
              <a:t>OpenNI</a:t>
            </a:r>
            <a:r>
              <a:rPr lang="zh-CN" altLang="en-US" sz="2200" dirty="0" smtClean="0"/>
              <a:t>数据流获取类头文件</a:t>
            </a:r>
            <a:endParaRPr lang="en-US" altLang="zh-CN" sz="2200" dirty="0" smtClean="0"/>
          </a:p>
          <a:p>
            <a:pPr>
              <a:buNone/>
            </a:pPr>
            <a:r>
              <a:rPr lang="en-US" altLang="zh-CN" sz="2200" dirty="0" smtClean="0"/>
              <a:t>#include&lt;</a:t>
            </a:r>
            <a:r>
              <a:rPr lang="en-US" altLang="zh-CN" sz="2200" dirty="0" err="1" smtClean="0"/>
              <a:t>pcl</a:t>
            </a:r>
            <a:r>
              <a:rPr lang="en-US" altLang="zh-CN" sz="2200" dirty="0" smtClean="0"/>
              <a:t>/common/</a:t>
            </a:r>
            <a:r>
              <a:rPr lang="en-US" altLang="zh-CN" sz="2200" dirty="0" err="1" smtClean="0"/>
              <a:t>time.h</a:t>
            </a:r>
            <a:r>
              <a:rPr lang="en-US" altLang="zh-CN" sz="2200" dirty="0" smtClean="0"/>
              <a:t>&gt;</a:t>
            </a:r>
          </a:p>
          <a:p>
            <a:pPr>
              <a:buNone/>
            </a:pPr>
            <a:r>
              <a:rPr lang="zh-CN" altLang="en-US" sz="2600" dirty="0" smtClean="0"/>
              <a:t>下面定义为类</a:t>
            </a:r>
            <a:r>
              <a:rPr lang="en-US" altLang="zh-CN" sz="2600" dirty="0" err="1" smtClean="0"/>
              <a:t>SimpleOpenNIProcessor</a:t>
            </a:r>
            <a:r>
              <a:rPr lang="zh-CN" altLang="en-US" sz="2600" dirty="0" smtClean="0"/>
              <a:t>的回调函数，作为</a:t>
            </a:r>
            <a:endParaRPr lang="en-US" altLang="zh-CN" sz="26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lnSpcReduction="10000"/>
          </a:bodyPr>
          <a:lstStyle/>
          <a:p>
            <a:pPr>
              <a:buNone/>
            </a:pPr>
            <a:r>
              <a:rPr lang="zh-CN" altLang="en-US" sz="2600" dirty="0" smtClean="0"/>
              <a:t>在获取数据时对数据进行处理的回调函数的封装，在本例中并没有什么处理，只是实时在标准输出设备打印出些信息。</a:t>
            </a:r>
            <a:endParaRPr lang="en-US" altLang="zh-CN" sz="2600" dirty="0" smtClean="0"/>
          </a:p>
          <a:p>
            <a:pPr>
              <a:buNone/>
            </a:pPr>
            <a:r>
              <a:rPr lang="en-US" altLang="zh-CN" sz="2200" dirty="0" smtClean="0"/>
              <a:t>v</a:t>
            </a:r>
            <a:r>
              <a:rPr lang="en-US" altLang="zh-CN" sz="2200" dirty="0" smtClean="0"/>
              <a:t>oid </a:t>
            </a:r>
            <a:r>
              <a:rPr lang="en-US" altLang="zh-CN" sz="2200" dirty="0" err="1" smtClean="0"/>
              <a:t>cloud_cb</a:t>
            </a:r>
            <a:r>
              <a:rPr lang="en-US" altLang="zh-CN" sz="2200" dirty="0" smtClean="0"/>
              <a:t>_(const </a:t>
            </a: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PointXYZRGBA</a:t>
            </a:r>
            <a:r>
              <a:rPr lang="en-US" altLang="zh-CN" sz="2200" dirty="0" smtClean="0"/>
              <a:t>&gt;::</a:t>
            </a:r>
            <a:r>
              <a:rPr lang="en-US" altLang="zh-CN" sz="2200" dirty="0" err="1" smtClean="0"/>
              <a:t>ConstPtr</a:t>
            </a:r>
            <a:r>
              <a:rPr lang="en-US" altLang="zh-CN" sz="2200" dirty="0" smtClean="0"/>
              <a:t> &amp;cloud)</a:t>
            </a:r>
          </a:p>
          <a:p>
            <a:pPr>
              <a:buNone/>
            </a:pPr>
            <a:r>
              <a:rPr lang="en-US" altLang="zh-CN" sz="2200" dirty="0" smtClean="0"/>
              <a:t>{</a:t>
            </a:r>
          </a:p>
          <a:p>
            <a:pPr>
              <a:buNone/>
            </a:pPr>
            <a:r>
              <a:rPr lang="en-US" altLang="zh-CN" sz="2200" dirty="0" smtClean="0"/>
              <a:t>s</a:t>
            </a:r>
            <a:r>
              <a:rPr lang="en-US" altLang="zh-CN" sz="2200" dirty="0" smtClean="0"/>
              <a:t>tatic unsigned count = 0;</a:t>
            </a:r>
          </a:p>
          <a:p>
            <a:pPr>
              <a:buNone/>
            </a:pPr>
            <a:r>
              <a:rPr lang="en-US" altLang="zh-CN" sz="2200" dirty="0" smtClean="0"/>
              <a:t>s</a:t>
            </a:r>
            <a:r>
              <a:rPr lang="en-US" altLang="zh-CN" sz="2200" dirty="0" smtClean="0"/>
              <a:t>tatic double last = </a:t>
            </a:r>
            <a:r>
              <a:rPr lang="en-US" altLang="zh-CN" sz="2200" dirty="0" err="1" smtClean="0"/>
              <a:t>pcl</a:t>
            </a:r>
            <a:r>
              <a:rPr lang="en-US" altLang="zh-CN" sz="2200" dirty="0" smtClean="0"/>
              <a:t>::</a:t>
            </a:r>
            <a:r>
              <a:rPr lang="en-US" altLang="zh-CN" sz="2200" dirty="0" err="1" smtClean="0"/>
              <a:t>getTime</a:t>
            </a:r>
            <a:r>
              <a:rPr lang="en-US" altLang="zh-CN" sz="2200" dirty="0" smtClean="0"/>
              <a:t>();</a:t>
            </a:r>
          </a:p>
          <a:p>
            <a:pPr>
              <a:buNone/>
            </a:pPr>
            <a:r>
              <a:rPr lang="en-US" altLang="zh-CN" sz="2200" dirty="0" smtClean="0"/>
              <a:t>i</a:t>
            </a:r>
            <a:r>
              <a:rPr lang="en-US" altLang="zh-CN" sz="2200" dirty="0" smtClean="0"/>
              <a:t>f(++count==30)</a:t>
            </a:r>
          </a:p>
          <a:p>
            <a:pPr>
              <a:buNone/>
            </a:pPr>
            <a:r>
              <a:rPr lang="en-US" altLang="zh-CN" sz="2200" dirty="0" smtClean="0"/>
              <a:t>{</a:t>
            </a:r>
          </a:p>
          <a:p>
            <a:pPr>
              <a:buNone/>
            </a:pPr>
            <a:r>
              <a:rPr lang="en-US" altLang="zh-CN" sz="2200" dirty="0" smtClean="0"/>
              <a:t>d</a:t>
            </a:r>
            <a:r>
              <a:rPr lang="en-US" altLang="zh-CN" sz="2200" dirty="0" smtClean="0"/>
              <a:t>ouble now=</a:t>
            </a:r>
            <a:r>
              <a:rPr lang="en-US" altLang="zh-CN" sz="2200" dirty="0" err="1" smtClean="0"/>
              <a:t>pcl</a:t>
            </a:r>
            <a:r>
              <a:rPr lang="en-US" altLang="zh-CN" sz="2200" dirty="0" smtClean="0"/>
              <a:t>::</a:t>
            </a:r>
            <a:r>
              <a:rPr lang="en-US" altLang="zh-CN" sz="2200" dirty="0" err="1" smtClean="0"/>
              <a:t>getTime</a:t>
            </a:r>
            <a:r>
              <a:rPr lang="en-US" altLang="zh-CN" sz="2200" dirty="0" smtClean="0"/>
              <a:t>();</a:t>
            </a:r>
          </a:p>
          <a:p>
            <a:pPr>
              <a:buNone/>
            </a:pPr>
            <a:r>
              <a:rPr lang="en-US" altLang="zh-CN" sz="2200" dirty="0" smtClean="0"/>
              <a:t>std::</a:t>
            </a:r>
            <a:r>
              <a:rPr lang="en-US" altLang="zh-CN" sz="2200" dirty="0" err="1" smtClean="0"/>
              <a:t>cout</a:t>
            </a:r>
            <a:r>
              <a:rPr lang="en-US" altLang="zh-CN" sz="2200" dirty="0" smtClean="0"/>
              <a:t>&lt;&lt;“distance of </a:t>
            </a:r>
            <a:r>
              <a:rPr lang="en-US" altLang="zh-CN" sz="2200" dirty="0" err="1" smtClean="0"/>
              <a:t>centerpixel</a:t>
            </a:r>
            <a:r>
              <a:rPr lang="en-US" altLang="zh-CN" sz="2200" dirty="0" smtClean="0"/>
              <a:t>:”&lt;&lt;cloud-&gt;points[(cloud-&gt;width&gt;&gt;1)*(cloud-&gt;height+1)].z&lt;&lt;“ mm. Average </a:t>
            </a:r>
            <a:r>
              <a:rPr lang="en-US" altLang="zh-CN" sz="2200" dirty="0" err="1" smtClean="0"/>
              <a:t>framerate</a:t>
            </a:r>
            <a:r>
              <a:rPr lang="en-US" altLang="zh-CN" sz="2200" dirty="0" smtClean="0"/>
              <a:t>:”&lt;&lt;double(count)/double(</a:t>
            </a:r>
            <a:r>
              <a:rPr lang="en-US" altLang="zh-CN" sz="2200" dirty="0" err="1" smtClean="0"/>
              <a:t>nowlast</a:t>
            </a:r>
            <a:r>
              <a:rPr lang="en-US" altLang="zh-CN" sz="2200" dirty="0" smtClean="0"/>
              <a:t>)&lt;&lt;“ Hz”&lt;&lt;std::</a:t>
            </a:r>
            <a:r>
              <a:rPr lang="en-US" altLang="zh-CN" sz="2200" dirty="0" err="1" smtClean="0"/>
              <a:t>endl</a:t>
            </a:r>
            <a:r>
              <a:rPr lang="en-US" altLang="zh-CN" sz="2200" dirty="0" smtClean="0"/>
              <a:t>; //</a:t>
            </a:r>
            <a:r>
              <a:rPr lang="zh-CN" altLang="en-US" sz="2200" dirty="0" smtClean="0"/>
              <a:t>打印信息</a:t>
            </a:r>
            <a:endParaRPr lang="en-US" altLang="zh-CN" sz="2200" dirty="0" smtClean="0"/>
          </a:p>
          <a:p>
            <a:pPr>
              <a:buNone/>
            </a:pPr>
            <a:r>
              <a:rPr lang="en-US" altLang="zh-CN" sz="2200" dirty="0" smtClean="0"/>
              <a:t>}</a:t>
            </a:r>
          </a:p>
          <a:p>
            <a:pPr>
              <a:buNone/>
            </a:pPr>
            <a:r>
              <a:rPr lang="en-US" altLang="zh-CN" sz="2200" dirty="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下面是类</a:t>
            </a:r>
            <a:r>
              <a:rPr lang="en-US" altLang="zh-CN" sz="2600" dirty="0" err="1" smtClean="0"/>
              <a:t>SimpleOpenNIProcessor</a:t>
            </a:r>
            <a:r>
              <a:rPr lang="zh-CN" altLang="en-US" sz="2600" dirty="0" smtClean="0"/>
              <a:t>的</a:t>
            </a:r>
            <a:r>
              <a:rPr lang="en-US" altLang="zh-CN" sz="2600" dirty="0" smtClean="0"/>
              <a:t>run()</a:t>
            </a:r>
            <a:r>
              <a:rPr lang="zh-CN" altLang="en-US" sz="2600" dirty="0" smtClean="0"/>
              <a:t>函数，实现对设备的打开和数据的采集，并同时实现对回调函数的注册。</a:t>
            </a:r>
            <a:endParaRPr lang="en-US" altLang="zh-CN" sz="2600" dirty="0" smtClean="0"/>
          </a:p>
          <a:p>
            <a:pPr>
              <a:buNone/>
            </a:pPr>
            <a:r>
              <a:rPr lang="en-US" altLang="zh-CN" sz="2200" dirty="0" err="1" smtClean="0"/>
              <a:t>pcl</a:t>
            </a:r>
            <a:r>
              <a:rPr lang="en-US" altLang="zh-CN" sz="2200" dirty="0" smtClean="0"/>
              <a:t>::Grabber* interface = new </a:t>
            </a:r>
            <a:r>
              <a:rPr lang="en-US" altLang="zh-CN" sz="2200" dirty="0" err="1" smtClean="0"/>
              <a:t>pcl</a:t>
            </a:r>
            <a:r>
              <a:rPr lang="en-US" altLang="zh-CN" sz="2200" dirty="0" smtClean="0"/>
              <a:t>::</a:t>
            </a:r>
            <a:r>
              <a:rPr lang="en-US" altLang="zh-CN" sz="2200" dirty="0" err="1" smtClean="0"/>
              <a:t>OpenNIGrabber</a:t>
            </a:r>
            <a:r>
              <a:rPr lang="en-US" altLang="zh-CN" sz="2200" dirty="0" smtClean="0"/>
              <a:t>(); //</a:t>
            </a:r>
            <a:r>
              <a:rPr lang="zh-CN" altLang="en-US" sz="2200" dirty="0" smtClean="0"/>
              <a:t>创建</a:t>
            </a:r>
            <a:r>
              <a:rPr lang="en-US" altLang="zh-CN" sz="2200" dirty="0" err="1" smtClean="0"/>
              <a:t>OpenNI</a:t>
            </a:r>
            <a:r>
              <a:rPr lang="zh-CN" altLang="en-US" sz="2200" dirty="0" smtClean="0"/>
              <a:t>采集对象</a:t>
            </a:r>
            <a:endParaRPr lang="en-US" altLang="zh-CN" sz="2200" dirty="0" smtClean="0"/>
          </a:p>
          <a:p>
            <a:pPr>
              <a:buNone/>
            </a:pPr>
            <a:r>
              <a:rPr lang="en-US" altLang="zh-CN" sz="2200" dirty="0" smtClean="0"/>
              <a:t>Boost::function&lt;void(const </a:t>
            </a:r>
            <a:r>
              <a:rPr lang="en-US" altLang="zh-CN" sz="2200" dirty="0" err="1" smtClean="0"/>
              <a:t>pcl</a:t>
            </a:r>
            <a:r>
              <a:rPr lang="en-US" altLang="zh-CN" sz="2200" dirty="0" smtClean="0"/>
              <a:t>::</a:t>
            </a:r>
            <a:r>
              <a:rPr lang="en-US" altLang="zh-CN" sz="2200" dirty="0" err="1" smtClean="0"/>
              <a:t>PointCloud</a:t>
            </a:r>
            <a:r>
              <a:rPr lang="en-US" altLang="zh-CN" sz="2200" dirty="0" smtClean="0"/>
              <a:t>&lt;</a:t>
            </a:r>
            <a:r>
              <a:rPr lang="en-US" altLang="zh-CN" sz="2200" dirty="0" err="1" smtClean="0"/>
              <a:t>pcl</a:t>
            </a:r>
            <a:r>
              <a:rPr lang="en-US" altLang="zh-CN" sz="2200" dirty="0" smtClean="0"/>
              <a:t>::</a:t>
            </a:r>
            <a:r>
              <a:rPr lang="en-US" altLang="zh-CN" sz="2200" dirty="0" err="1" smtClean="0"/>
              <a:t>PointXYZRGBA</a:t>
            </a:r>
            <a:r>
              <a:rPr lang="en-US" altLang="zh-CN" sz="2200" dirty="0" smtClean="0"/>
              <a:t>&gt;::</a:t>
            </a:r>
            <a:r>
              <a:rPr lang="en-US" altLang="zh-CN" sz="2200" dirty="0" err="1" smtClean="0"/>
              <a:t>ConstPtr</a:t>
            </a:r>
            <a:r>
              <a:rPr lang="en-US" altLang="zh-CN" sz="2200" dirty="0" smtClean="0"/>
              <a:t>&amp;)&gt;f=boost::bind(&amp;</a:t>
            </a:r>
            <a:r>
              <a:rPr lang="en-US" altLang="zh-CN" sz="2200" dirty="0" err="1" smtClean="0"/>
              <a:t>SimpleOpenNIProcessor</a:t>
            </a:r>
            <a:r>
              <a:rPr lang="en-US" altLang="zh-CN" sz="2200" dirty="0" smtClean="0"/>
              <a:t>::</a:t>
            </a:r>
            <a:r>
              <a:rPr lang="en-US" altLang="zh-CN" sz="2200" dirty="0" err="1" smtClean="0"/>
              <a:t>cloud_cb</a:t>
            </a:r>
            <a:r>
              <a:rPr lang="en-US" altLang="zh-CN" sz="2200" dirty="0" smtClean="0"/>
              <a:t>_, this, _1);//</a:t>
            </a:r>
            <a:r>
              <a:rPr lang="zh-CN" altLang="en-US" sz="2200" dirty="0" smtClean="0"/>
              <a:t>定义回调函数</a:t>
            </a:r>
            <a:endParaRPr lang="en-US" altLang="zh-CN" sz="2200" dirty="0" smtClean="0"/>
          </a:p>
          <a:p>
            <a:pPr>
              <a:buNone/>
            </a:pPr>
            <a:r>
              <a:rPr lang="en-US" altLang="zh-CN" sz="2200" dirty="0" smtClean="0"/>
              <a:t>b</a:t>
            </a:r>
            <a:r>
              <a:rPr lang="en-US" altLang="zh-CN" sz="2200" dirty="0" smtClean="0"/>
              <a:t>oost::signals2::</a:t>
            </a:r>
            <a:r>
              <a:rPr lang="en-US" altLang="zh-CN" sz="2200" dirty="0" err="1" smtClean="0"/>
              <a:t>connectionc</a:t>
            </a:r>
            <a:r>
              <a:rPr lang="en-US" altLang="zh-CN" sz="2200" dirty="0" smtClean="0"/>
              <a:t> = interface-&gt;</a:t>
            </a:r>
            <a:r>
              <a:rPr lang="en-US" altLang="zh-CN" sz="2200" dirty="0" err="1" smtClean="0"/>
              <a:t>registerCallback</a:t>
            </a:r>
            <a:r>
              <a:rPr lang="en-US" altLang="zh-CN" sz="2200" dirty="0" smtClean="0"/>
              <a:t>(f); //</a:t>
            </a:r>
            <a:r>
              <a:rPr lang="zh-CN" altLang="en-US" sz="2200" dirty="0" smtClean="0"/>
              <a:t>注册回调函数</a:t>
            </a:r>
            <a:endParaRPr lang="en-US" altLang="zh-CN" sz="2200" dirty="0" smtClean="0"/>
          </a:p>
          <a:p>
            <a:pPr>
              <a:buNone/>
            </a:pPr>
            <a:r>
              <a:rPr lang="en-US" altLang="zh-CN" sz="2200" dirty="0" smtClean="0"/>
              <a:t>i</a:t>
            </a:r>
            <a:r>
              <a:rPr lang="en-US" altLang="zh-CN" sz="2200" dirty="0" smtClean="0"/>
              <a:t>nterface-&gt;start(); //</a:t>
            </a:r>
            <a:r>
              <a:rPr lang="zh-CN" altLang="en-US" sz="2200" dirty="0" smtClean="0"/>
              <a:t>开始接收点云数据</a:t>
            </a:r>
            <a:endParaRPr lang="en-US" altLang="zh-CN" sz="2200" dirty="0" smtClean="0"/>
          </a:p>
          <a:p>
            <a:pPr>
              <a:buNone/>
            </a:pPr>
            <a:r>
              <a:rPr lang="en-US" altLang="zh-CN" sz="2200" dirty="0" smtClean="0"/>
              <a:t>w</a:t>
            </a:r>
            <a:r>
              <a:rPr lang="en-US" altLang="zh-CN" sz="2200" dirty="0" smtClean="0"/>
              <a:t>hile(true) //</a:t>
            </a:r>
            <a:r>
              <a:rPr lang="zh-CN" altLang="en-US" sz="2200" dirty="0" smtClean="0"/>
              <a:t>等待直到用户按</a:t>
            </a:r>
            <a:r>
              <a:rPr lang="en-US" altLang="zh-CN" sz="2200" dirty="0" smtClean="0"/>
              <a:t>Ctrl-C</a:t>
            </a:r>
          </a:p>
          <a:p>
            <a:pPr>
              <a:buNone/>
            </a:pPr>
            <a:r>
              <a:rPr lang="en-US" altLang="zh-CN" sz="2200" dirty="0" smtClean="0"/>
              <a:t>s</a:t>
            </a:r>
            <a:r>
              <a:rPr lang="en-US" altLang="zh-CN" sz="2200" dirty="0" smtClean="0"/>
              <a:t>leep(1);</a:t>
            </a:r>
          </a:p>
          <a:p>
            <a:pPr>
              <a:buNone/>
            </a:pPr>
            <a:r>
              <a:rPr lang="en-US" altLang="zh-CN" sz="2200" dirty="0" smtClean="0"/>
              <a:t>i</a:t>
            </a:r>
            <a:r>
              <a:rPr lang="en-US" altLang="zh-CN" sz="2200" dirty="0" smtClean="0"/>
              <a:t>nterface-&gt;stop(); //</a:t>
            </a:r>
            <a:r>
              <a:rPr lang="zh-CN" altLang="en-US" sz="2200" dirty="0" smtClean="0"/>
              <a:t>停止采集</a:t>
            </a:r>
            <a:endParaRPr lang="en-US" altLang="zh-CN" sz="2200" dirty="0" smtClean="0"/>
          </a:p>
          <a:p>
            <a:pPr>
              <a:buNone/>
            </a:pPr>
            <a:r>
              <a:rPr lang="en-US" altLang="zh-CN" sz="2600" b="1" dirty="0" smtClean="0"/>
              <a:t>6. </a:t>
            </a:r>
            <a:r>
              <a:rPr lang="zh-CN" altLang="en-US" sz="2600" b="1" dirty="0" smtClean="0"/>
              <a:t>编辑并运行该程序</a:t>
            </a:r>
            <a:endParaRPr lang="en-US" altLang="zh-CN" sz="2600" b="1" dirty="0" smtClean="0"/>
          </a:p>
          <a:p>
            <a:pPr>
              <a:buNone/>
            </a:pPr>
            <a:endParaRPr lang="en-US" altLang="zh-CN" sz="2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800" b="1" dirty="0" smtClean="0"/>
              <a:t>4.1.2 </a:t>
            </a:r>
            <a:r>
              <a:rPr lang="en-US" altLang="zh-CN" sz="2800" b="1" dirty="0" err="1" smtClean="0"/>
              <a:t>OpenNI</a:t>
            </a:r>
            <a:r>
              <a:rPr lang="zh-CN" altLang="en-US" sz="2800" b="1" dirty="0" smtClean="0"/>
              <a:t>兼容设备</a:t>
            </a:r>
            <a:endParaRPr lang="en-US" altLang="zh-CN" sz="2800" b="1" dirty="0" smtClean="0"/>
          </a:p>
          <a:p>
            <a:pPr>
              <a:buNone/>
            </a:pPr>
            <a:endParaRPr lang="en-US" altLang="zh-CN" sz="2600" dirty="0" smtClean="0"/>
          </a:p>
          <a:p>
            <a:pPr>
              <a:buNone/>
            </a:pPr>
            <a:r>
              <a:rPr lang="en-US" altLang="zh-CN" sz="2600" dirty="0" err="1" smtClean="0"/>
              <a:t>OpenNI</a:t>
            </a:r>
            <a:r>
              <a:rPr lang="zh-CN" altLang="en-US" sz="2600" dirty="0" smtClean="0"/>
              <a:t>目前已成为</a:t>
            </a:r>
            <a:r>
              <a:rPr lang="en-US" altLang="zh-CN" sz="2600" dirty="0" smtClean="0"/>
              <a:t>PCL</a:t>
            </a:r>
            <a:r>
              <a:rPr lang="zh-CN" altLang="en-US" sz="2600" dirty="0" smtClean="0"/>
              <a:t>集成进来的第一个设备相关的第三方库，用来抓取</a:t>
            </a:r>
            <a:r>
              <a:rPr lang="en-US" altLang="zh-CN" sz="2600" dirty="0" err="1" smtClean="0"/>
              <a:t>OpenNI</a:t>
            </a:r>
            <a:r>
              <a:rPr lang="zh-CN" altLang="en-US" sz="2600" dirty="0" smtClean="0"/>
              <a:t>兼容设备中的点云数据。上节描述的</a:t>
            </a:r>
            <a:r>
              <a:rPr lang="en-US" altLang="zh-CN" sz="2600" dirty="0" err="1" smtClean="0"/>
              <a:t>OpenNI</a:t>
            </a:r>
            <a:r>
              <a:rPr lang="zh-CN" altLang="en-US" sz="2600" dirty="0" smtClean="0"/>
              <a:t>应用框架说明，只要底层的设备传感器设备与</a:t>
            </a:r>
            <a:r>
              <a:rPr lang="en-US" altLang="zh-CN" sz="2600" dirty="0" err="1" smtClean="0"/>
              <a:t>OpenNI</a:t>
            </a:r>
            <a:r>
              <a:rPr lang="zh-CN" altLang="en-US" sz="2600" dirty="0" smtClean="0"/>
              <a:t>兼容，都可以作为点云数据输入源，图</a:t>
            </a:r>
            <a:r>
              <a:rPr lang="en-US" altLang="zh-CN" sz="2600" dirty="0" smtClean="0"/>
              <a:t>4-2</a:t>
            </a:r>
            <a:r>
              <a:rPr lang="zh-CN" altLang="en-US" sz="2600" dirty="0" smtClean="0"/>
              <a:t>则展示了目前流行的</a:t>
            </a:r>
            <a:r>
              <a:rPr lang="en-US" altLang="zh-CN" sz="2600" dirty="0" err="1" smtClean="0"/>
              <a:t>OpenNI</a:t>
            </a:r>
            <a:r>
              <a:rPr lang="zh-CN" altLang="en-US" sz="2600" dirty="0" smtClean="0"/>
              <a:t>兼容设备。</a:t>
            </a:r>
            <a:endParaRPr lang="en-US" altLang="zh-CN" sz="2600" dirty="0" smtClean="0"/>
          </a:p>
          <a:p>
            <a:pPr>
              <a:buNone/>
            </a:pPr>
            <a:r>
              <a:rPr lang="zh-CN" altLang="en-US" sz="2600" dirty="0" smtClean="0"/>
              <a:t>其中，</a:t>
            </a:r>
            <a:r>
              <a:rPr lang="en-US" altLang="zh-CN" sz="2600" dirty="0" err="1" smtClean="0"/>
              <a:t>Primesense</a:t>
            </a:r>
            <a:r>
              <a:rPr lang="en-US" altLang="zh-CN" sz="2600" dirty="0" smtClean="0"/>
              <a:t> Reference Design</a:t>
            </a:r>
            <a:r>
              <a:rPr lang="zh-CN" altLang="en-US" sz="2600" dirty="0" smtClean="0"/>
              <a:t>、</a:t>
            </a:r>
            <a:r>
              <a:rPr lang="en-US" altLang="zh-CN" sz="2600" dirty="0" smtClean="0"/>
              <a:t>Microsoft </a:t>
            </a:r>
            <a:r>
              <a:rPr lang="en-US" altLang="zh-CN" sz="2600" dirty="0" err="1" smtClean="0"/>
              <a:t>Kinect</a:t>
            </a:r>
            <a:r>
              <a:rPr lang="zh-CN" altLang="en-US" sz="2600" dirty="0" smtClean="0"/>
              <a:t>和</a:t>
            </a:r>
            <a:r>
              <a:rPr lang="en-US" altLang="zh-CN" sz="2600" dirty="0" smtClean="0"/>
              <a:t>Asus </a:t>
            </a:r>
            <a:r>
              <a:rPr lang="en-US" altLang="zh-CN" sz="2600" dirty="0" err="1" smtClean="0"/>
              <a:t>XtionPro</a:t>
            </a:r>
            <a:r>
              <a:rPr lang="zh-CN" altLang="en-US" sz="2600" dirty="0" smtClean="0"/>
              <a:t>这</a:t>
            </a:r>
            <a:r>
              <a:rPr lang="en-US" altLang="zh-CN" sz="2600" dirty="0" smtClean="0"/>
              <a:t>3</a:t>
            </a:r>
            <a:r>
              <a:rPr lang="zh-CN" altLang="en-US" sz="2600" dirty="0" smtClean="0"/>
              <a:t>种摄像头设备均进行了</a:t>
            </a:r>
            <a:r>
              <a:rPr lang="en-US" altLang="zh-CN" sz="2600" dirty="0" err="1" smtClean="0"/>
              <a:t>OpenNI</a:t>
            </a:r>
            <a:r>
              <a:rPr lang="zh-CN" altLang="en-US" sz="2600" dirty="0" smtClean="0"/>
              <a:t>兼容性测试。选择其中任何一个设备进行点云数据采集，都可以经</a:t>
            </a:r>
            <a:r>
              <a:rPr lang="en-US" altLang="zh-CN" sz="2600" dirty="0" err="1" smtClean="0"/>
              <a:t>OpenNI</a:t>
            </a:r>
            <a:r>
              <a:rPr lang="zh-CN" altLang="en-US" sz="2600" dirty="0" smtClean="0"/>
              <a:t>处理后转化为标准数据供上层应用使用。如今，</a:t>
            </a:r>
            <a:r>
              <a:rPr lang="en-US" altLang="zh-CN" sz="2600" dirty="0" err="1" smtClean="0"/>
              <a:t>OpenNI</a:t>
            </a:r>
            <a:r>
              <a:rPr lang="zh-CN" altLang="en-US" sz="2600" dirty="0" smtClean="0"/>
              <a:t>已成为微软</a:t>
            </a:r>
            <a:r>
              <a:rPr lang="en-US" altLang="zh-CN" sz="2600" dirty="0" smtClean="0"/>
              <a:t>xbox360</a:t>
            </a:r>
            <a:r>
              <a:rPr lang="zh-CN" altLang="en-US" sz="2600" dirty="0" smtClean="0"/>
              <a:t>配件</a:t>
            </a:r>
            <a:r>
              <a:rPr lang="en-US" altLang="zh-CN" sz="2600" dirty="0" err="1" smtClean="0"/>
              <a:t>kinect</a:t>
            </a:r>
            <a:r>
              <a:rPr lang="zh-CN" altLang="en-US" sz="2600" dirty="0" smtClean="0"/>
              <a:t>在</a:t>
            </a:r>
            <a:r>
              <a:rPr lang="en-US" altLang="zh-CN" sz="2600" dirty="0" smtClean="0"/>
              <a:t>PC</a:t>
            </a:r>
            <a:r>
              <a:rPr lang="zh-CN" altLang="en-US" sz="2600" dirty="0" smtClean="0"/>
              <a:t>上的开源驱动中必须安装的一个</a:t>
            </a:r>
            <a:r>
              <a:rPr lang="en-US" altLang="zh-CN" sz="2600" dirty="0" smtClean="0"/>
              <a:t>API</a:t>
            </a:r>
            <a:r>
              <a:rPr lang="zh-CN" altLang="en-US" sz="2600" dirty="0" smtClean="0"/>
              <a:t>。</a:t>
            </a:r>
            <a:endParaRPr lang="en-US" altLang="zh-CN" sz="26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zh-CN" altLang="en-US" sz="2600" dirty="0" smtClean="0"/>
              <a:t>利用光盘提供的</a:t>
            </a:r>
            <a:r>
              <a:rPr lang="en-US" altLang="zh-CN" sz="2600" dirty="0" smtClean="0"/>
              <a:t>CMakeLists.txt</a:t>
            </a:r>
            <a:r>
              <a:rPr lang="zh-CN" altLang="en-US" sz="2600" dirty="0" smtClean="0"/>
              <a:t>文件，在</a:t>
            </a:r>
            <a:r>
              <a:rPr lang="en-US" altLang="zh-CN" sz="2600" dirty="0" err="1" smtClean="0"/>
              <a:t>CMake</a:t>
            </a:r>
            <a:r>
              <a:rPr lang="zh-CN" altLang="en-US" sz="2600" dirty="0" smtClean="0"/>
              <a:t>中建立工程文件，并生成相应的可执行文件。运行可执行文件后运行结果如图</a:t>
            </a:r>
            <a:r>
              <a:rPr lang="en-US" altLang="zh-CN" sz="2600" dirty="0" smtClean="0"/>
              <a:t>4-13</a:t>
            </a:r>
            <a:r>
              <a:rPr lang="zh-CN" altLang="en-US" sz="2600" dirty="0" smtClean="0"/>
              <a:t>所示，结束数据获取用</a:t>
            </a:r>
            <a:r>
              <a:rPr lang="en-US" altLang="zh-CN" sz="2600" dirty="0" err="1" smtClean="0"/>
              <a:t>control+C</a:t>
            </a:r>
            <a:r>
              <a:rPr lang="zh-CN" altLang="en-US" sz="2600" dirty="0" smtClean="0"/>
              <a:t>系统组合键，笔者测试是用华硕的设备进行的，在调试程序时需要注意设备打开后可以看到设备的摄像头发射红色散斑，有时程序退出但未关闭设备，设备摄像头仍然有红色散斑，用这一个点可以判断设备是否正常关闭。</a:t>
            </a:r>
            <a:endParaRPr lang="en-US" altLang="zh-CN" sz="2600" dirty="0" smtClean="0"/>
          </a:p>
        </p:txBody>
      </p:sp>
      <p:pic>
        <p:nvPicPr>
          <p:cNvPr id="12290" name="Picture 2"/>
          <p:cNvPicPr>
            <a:picLocks noChangeAspect="1" noChangeArrowheads="1"/>
          </p:cNvPicPr>
          <p:nvPr/>
        </p:nvPicPr>
        <p:blipFill>
          <a:blip r:embed="rId2" cstate="print"/>
          <a:srcRect/>
          <a:stretch>
            <a:fillRect/>
          </a:stretch>
        </p:blipFill>
        <p:spPr bwMode="auto">
          <a:xfrm>
            <a:off x="1763688" y="3503038"/>
            <a:ext cx="5966098" cy="335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a:buNone/>
            </a:pPr>
            <a:r>
              <a:rPr lang="en-US" altLang="zh-CN" sz="2600" b="1" dirty="0" smtClean="0"/>
              <a:t>7. </a:t>
            </a:r>
            <a:r>
              <a:rPr lang="zh-CN" altLang="en-US" sz="2600" b="1" dirty="0" smtClean="0"/>
              <a:t>常见问题</a:t>
            </a:r>
            <a:endParaRPr lang="en-US" altLang="zh-CN" sz="2600" b="1" dirty="0" smtClean="0"/>
          </a:p>
          <a:p>
            <a:pPr>
              <a:buNone/>
            </a:pPr>
            <a:r>
              <a:rPr lang="zh-CN" altLang="en-US" sz="2600" dirty="0" smtClean="0"/>
              <a:t>问：</a:t>
            </a:r>
            <a:r>
              <a:rPr lang="en-US" altLang="zh-CN" sz="2600" dirty="0" smtClean="0"/>
              <a:t>Device could not be initialized or no devices found,</a:t>
            </a:r>
            <a:r>
              <a:rPr lang="zh-CN" altLang="en-US" sz="2600" dirty="0" smtClean="0"/>
              <a:t>具体错误如下：</a:t>
            </a:r>
            <a:endParaRPr lang="en-US" altLang="zh-CN" sz="2600" dirty="0" smtClean="0"/>
          </a:p>
          <a:p>
            <a:pPr>
              <a:buNone/>
            </a:pPr>
            <a:endParaRPr lang="en-US" altLang="zh-CN" sz="26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总结</a:t>
            </a:r>
            <a:endParaRPr lang="en-US" altLang="zh-CN" dirty="0" smtClean="0"/>
          </a:p>
        </p:txBody>
      </p:sp>
      <p:sp>
        <p:nvSpPr>
          <p:cNvPr id="3" name="内容占位符 2"/>
          <p:cNvSpPr>
            <a:spLocks noGrp="1"/>
          </p:cNvSpPr>
          <p:nvPr>
            <p:ph idx="1"/>
          </p:nvPr>
        </p:nvSpPr>
        <p:spPr/>
        <p:txBody>
          <a:bodyPr>
            <a:normAutofit lnSpcReduction="10000"/>
          </a:bodyPr>
          <a:lstStyle/>
          <a:p>
            <a:pPr>
              <a:buNone/>
            </a:pPr>
            <a:r>
              <a:rPr lang="en-US" altLang="zh-CN" sz="2800" dirty="0" smtClean="0"/>
              <a:t>Grabber</a:t>
            </a:r>
            <a:r>
              <a:rPr lang="zh-CN" altLang="en-US" sz="2800" dirty="0" smtClean="0"/>
              <a:t>接口功能很强大，很通用，它使得在用户自己的代码中连接</a:t>
            </a:r>
            <a:r>
              <a:rPr lang="en-US" altLang="zh-CN" sz="2800" dirty="0" err="1" smtClean="0"/>
              <a:t>OpenNI</a:t>
            </a:r>
            <a:r>
              <a:rPr lang="zh-CN" altLang="en-US" sz="2800" dirty="0" smtClean="0"/>
              <a:t>兼容设备十分容易。</a:t>
            </a:r>
            <a:r>
              <a:rPr lang="en-US" altLang="zh-CN" sz="2800" dirty="0" smtClean="0"/>
              <a:t>PCL</a:t>
            </a:r>
            <a:r>
              <a:rPr lang="zh-CN" altLang="en-US" sz="2800" dirty="0" smtClean="0"/>
              <a:t>正在编写</a:t>
            </a:r>
            <a:r>
              <a:rPr lang="en-US" altLang="zh-CN" sz="2800" dirty="0" err="1" smtClean="0"/>
              <a:t>FileGrabber</a:t>
            </a:r>
            <a:r>
              <a:rPr lang="zh-CN" altLang="en-US" sz="2800" dirty="0" smtClean="0"/>
              <a:t>，它以相同的接口来得到应用，例如能够从一个目录加载所有的点云文件并以某一比率提供给它们回调函数，唯一需要改变的是</a:t>
            </a:r>
            <a:r>
              <a:rPr lang="en-US" altLang="zh-CN" sz="2800" dirty="0" smtClean="0"/>
              <a:t>Grabber</a:t>
            </a:r>
            <a:r>
              <a:rPr lang="zh-CN" altLang="en-US" sz="2800" dirty="0" smtClean="0"/>
              <a:t>对象的配置（</a:t>
            </a:r>
            <a:r>
              <a:rPr lang="en-US" altLang="zh-CN" sz="2800" dirty="0" err="1" smtClean="0"/>
              <a:t>pcl</a:t>
            </a:r>
            <a:r>
              <a:rPr lang="en-US" altLang="zh-CN" sz="2800" dirty="0" smtClean="0"/>
              <a:t>::Grabber g=new…;</a:t>
            </a:r>
            <a:r>
              <a:rPr lang="zh-CN" altLang="en-US" sz="2800" dirty="0" smtClean="0"/>
              <a:t>）。随着各大厂商对类</a:t>
            </a:r>
            <a:r>
              <a:rPr lang="en-US" altLang="zh-CN" sz="2800" dirty="0" err="1" smtClean="0"/>
              <a:t>kinect</a:t>
            </a:r>
            <a:r>
              <a:rPr lang="zh-CN" altLang="en-US" sz="2800" dirty="0" smtClean="0"/>
              <a:t>设备的追逐，基于</a:t>
            </a:r>
            <a:r>
              <a:rPr lang="en-US" altLang="zh-CN" sz="2800" dirty="0" err="1" smtClean="0"/>
              <a:t>OpenNI</a:t>
            </a:r>
            <a:r>
              <a:rPr lang="zh-CN" altLang="en-US" sz="2800" dirty="0" smtClean="0"/>
              <a:t>的应用将无法估量，当前</a:t>
            </a:r>
            <a:r>
              <a:rPr lang="en-US" altLang="zh-CN" sz="2800" dirty="0" smtClean="0"/>
              <a:t>PCL</a:t>
            </a:r>
            <a:r>
              <a:rPr lang="zh-CN" altLang="en-US" sz="2800" dirty="0" smtClean="0"/>
              <a:t>正在开发开源的人体追踪和识别模块，相信结合</a:t>
            </a:r>
            <a:r>
              <a:rPr lang="en-US" altLang="zh-CN" sz="2800" dirty="0" smtClean="0"/>
              <a:t>android</a:t>
            </a:r>
            <a:r>
              <a:rPr lang="zh-CN" altLang="en-US" sz="2800" dirty="0" smtClean="0"/>
              <a:t>等</a:t>
            </a:r>
            <a:r>
              <a:rPr lang="en-US" altLang="zh-CN" sz="2800" dirty="0" smtClean="0"/>
              <a:t>Linux</a:t>
            </a:r>
            <a:r>
              <a:rPr lang="zh-CN" altLang="en-US" sz="2800" dirty="0" smtClean="0"/>
              <a:t>开源平台将来市场也非常广阔，最重要的是</a:t>
            </a:r>
            <a:r>
              <a:rPr lang="en-US" altLang="zh-CN" sz="2800" dirty="0" smtClean="0"/>
              <a:t>PCL</a:t>
            </a:r>
            <a:r>
              <a:rPr lang="zh-CN" altLang="en-US" sz="2800" dirty="0" smtClean="0"/>
              <a:t>还在不断添加不同类型的</a:t>
            </a:r>
            <a:r>
              <a:rPr lang="en-US" altLang="zh-CN" sz="2800" dirty="0" smtClean="0"/>
              <a:t>3D</a:t>
            </a:r>
            <a:r>
              <a:rPr lang="zh-CN" altLang="en-US" sz="2800" smtClean="0"/>
              <a:t>点云获取设备的支持。</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 PCL</a:t>
            </a:r>
            <a:r>
              <a:rPr lang="zh-CN" altLang="en-US" dirty="0" smtClean="0"/>
              <a:t>中</a:t>
            </a:r>
            <a:r>
              <a:rPr lang="en-US" altLang="zh-CN" dirty="0" smtClean="0"/>
              <a:t>I/O</a:t>
            </a:r>
            <a:r>
              <a:rPr lang="zh-CN" altLang="en-US" dirty="0" smtClean="0"/>
              <a:t>模块及类介绍</a:t>
            </a:r>
            <a:endParaRPr lang="en-US" altLang="zh-CN" dirty="0" smtClean="0"/>
          </a:p>
        </p:txBody>
      </p:sp>
      <p:sp>
        <p:nvSpPr>
          <p:cNvPr id="3" name="内容占位符 2"/>
          <p:cNvSpPr>
            <a:spLocks noGrp="1"/>
          </p:cNvSpPr>
          <p:nvPr>
            <p:ph idx="1"/>
          </p:nvPr>
        </p:nvSpPr>
        <p:spPr/>
        <p:txBody>
          <a:bodyPr>
            <a:normAutofit/>
          </a:bodyPr>
          <a:lstStyle/>
          <a:p>
            <a:pPr>
              <a:buNone/>
            </a:pPr>
            <a:r>
              <a:rPr lang="en-US" altLang="zh-CN" sz="2800" dirty="0" smtClean="0"/>
              <a:t>PCL</a:t>
            </a:r>
            <a:r>
              <a:rPr lang="zh-CN" altLang="en-US" sz="2800" dirty="0" smtClean="0"/>
              <a:t>中</a:t>
            </a:r>
            <a:r>
              <a:rPr lang="en-US" altLang="zh-CN" sz="2800" dirty="0" smtClean="0"/>
              <a:t>I/O</a:t>
            </a:r>
            <a:r>
              <a:rPr lang="zh-CN" altLang="en-US" sz="2800" dirty="0" smtClean="0"/>
              <a:t>库提供了点云文件输入输出相关的操作类，并封装了</a:t>
            </a:r>
            <a:r>
              <a:rPr lang="en-US" altLang="zh-CN" sz="2800" dirty="0" err="1" smtClean="0"/>
              <a:t>OpenNI</a:t>
            </a:r>
            <a:r>
              <a:rPr lang="zh-CN" altLang="en-US" sz="2800" dirty="0" smtClean="0"/>
              <a:t>兼容的设备源数据获取接口，可直接从众多感知设备获取点云图像等数据。</a:t>
            </a:r>
            <a:r>
              <a:rPr lang="en-US" altLang="zh-CN" sz="2800" dirty="0" smtClean="0"/>
              <a:t>I/O</a:t>
            </a:r>
            <a:r>
              <a:rPr lang="zh-CN" altLang="en-US" sz="2800" dirty="0" smtClean="0"/>
              <a:t>模块利用</a:t>
            </a:r>
            <a:r>
              <a:rPr lang="en-US" altLang="zh-CN" sz="2800" dirty="0" smtClean="0"/>
              <a:t>21</a:t>
            </a:r>
            <a:r>
              <a:rPr lang="zh-CN" altLang="en-US" sz="2800" dirty="0" smtClean="0"/>
              <a:t>个类与</a:t>
            </a:r>
            <a:r>
              <a:rPr lang="en-US" altLang="zh-CN" sz="2800" dirty="0" smtClean="0"/>
              <a:t>28</a:t>
            </a:r>
            <a:r>
              <a:rPr lang="zh-CN" altLang="en-US" sz="2800" dirty="0" smtClean="0"/>
              <a:t>个函数实现了对点云的获取、读入、存储等相关操作，其依赖于</a:t>
            </a:r>
            <a:r>
              <a:rPr lang="en-US" altLang="zh-CN" sz="2800" dirty="0" err="1" smtClean="0"/>
              <a:t>pcl_common</a:t>
            </a:r>
            <a:r>
              <a:rPr lang="zh-CN" altLang="en-US" sz="2800" dirty="0" smtClean="0"/>
              <a:t>和</a:t>
            </a:r>
            <a:r>
              <a:rPr lang="en-US" altLang="zh-CN" sz="2800" dirty="0" err="1" smtClean="0"/>
              <a:t>pcl_octree</a:t>
            </a:r>
            <a:r>
              <a:rPr lang="zh-CN" altLang="en-US" sz="2800" dirty="0" smtClean="0"/>
              <a:t>模块以及</a:t>
            </a:r>
            <a:r>
              <a:rPr lang="en-US" altLang="zh-CN" sz="2800" dirty="0" err="1" smtClean="0"/>
              <a:t>OpenNI</a:t>
            </a:r>
            <a:r>
              <a:rPr lang="zh-CN" altLang="en-US" sz="2800" dirty="0" smtClean="0"/>
              <a:t>外部开发包。</a:t>
            </a:r>
            <a:endParaRPr lang="zh-CN" altLang="en-US" sz="2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8465</TotalTime>
  <Words>9209</Words>
  <Application>Microsoft Office PowerPoint</Application>
  <PresentationFormat>全屏显示(4:3)</PresentationFormat>
  <Paragraphs>627</Paragraphs>
  <Slides>82</Slides>
  <Notes>1</Notes>
  <HiddenSlides>0</HiddenSlides>
  <MMClips>0</MMClips>
  <ScaleCrop>false</ScaleCrop>
  <HeadingPairs>
    <vt:vector size="4" baseType="variant">
      <vt:variant>
        <vt:lpstr>主题</vt:lpstr>
      </vt:variant>
      <vt:variant>
        <vt:i4>1</vt:i4>
      </vt:variant>
      <vt:variant>
        <vt:lpstr>幻灯片标题</vt:lpstr>
      </vt:variant>
      <vt:variant>
        <vt:i4>82</vt:i4>
      </vt:variant>
    </vt:vector>
  </HeadingPairs>
  <TitlesOfParts>
    <vt:vector size="83" baseType="lpstr">
      <vt:lpstr>Office 主题</vt:lpstr>
      <vt:lpstr>第4章 输入、输出（IO）</vt:lpstr>
      <vt:lpstr>幻灯片 2</vt:lpstr>
      <vt:lpstr>本章各小节目录</vt:lpstr>
      <vt:lpstr>4.1 I/O涉及的设备及相关概念简介</vt:lpstr>
      <vt:lpstr>幻灯片 5</vt:lpstr>
      <vt:lpstr>幻灯片 6</vt:lpstr>
      <vt:lpstr>幻灯片 7</vt:lpstr>
      <vt:lpstr>幻灯片 8</vt:lpstr>
      <vt:lpstr>4.2 PCL中I/O模块及类介绍</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4.3 应用实例解析</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Administrator</dc:creator>
  <cp:lastModifiedBy>tclsevers</cp:lastModifiedBy>
  <cp:revision>1795</cp:revision>
  <dcterms:created xsi:type="dcterms:W3CDTF">2017-03-07T02:41:35Z</dcterms:created>
  <dcterms:modified xsi:type="dcterms:W3CDTF">2017-03-17T09:25:04Z</dcterms:modified>
</cp:coreProperties>
</file>