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2" r:id="rId8"/>
    <p:sldId id="274" r:id="rId9"/>
    <p:sldId id="275" r:id="rId10"/>
    <p:sldId id="262" r:id="rId11"/>
    <p:sldId id="273" r:id="rId12"/>
    <p:sldId id="276" r:id="rId13"/>
    <p:sldId id="269" r:id="rId14"/>
    <p:sldId id="271" r:id="rId15"/>
    <p:sldId id="270" r:id="rId16"/>
    <p:sldId id="263" r:id="rId17"/>
    <p:sldId id="267" r:id="rId18"/>
    <p:sldId id="264" r:id="rId19"/>
    <p:sldId id="265" r:id="rId20"/>
    <p:sldId id="26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D7C6-9151-466E-A92F-36839AA42B76}" type="datetimeFigureOut">
              <a:rPr lang="ko-KR" altLang="en-US" smtClean="0"/>
              <a:t>2016-06-25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744-F1C0-4340-963C-CBBD620D0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4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D7C6-9151-466E-A92F-36839AA42B76}" type="datetimeFigureOut">
              <a:rPr lang="ko-KR" altLang="en-US" smtClean="0"/>
              <a:t>2016-06-25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744-F1C0-4340-963C-CBBD620D0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4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D7C6-9151-466E-A92F-36839AA42B76}" type="datetimeFigureOut">
              <a:rPr lang="ko-KR" altLang="en-US" smtClean="0"/>
              <a:t>2016-06-25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744-F1C0-4340-963C-CBBD620D0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9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D7C6-9151-466E-A92F-36839AA42B76}" type="datetimeFigureOut">
              <a:rPr lang="ko-KR" altLang="en-US" smtClean="0"/>
              <a:t>2016-06-25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744-F1C0-4340-963C-CBBD620D0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9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D7C6-9151-466E-A92F-36839AA42B76}" type="datetimeFigureOut">
              <a:rPr lang="ko-KR" altLang="en-US" smtClean="0"/>
              <a:t>2016-06-25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744-F1C0-4340-963C-CBBD620D0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6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D7C6-9151-466E-A92F-36839AA42B76}" type="datetimeFigureOut">
              <a:rPr lang="ko-KR" altLang="en-US" smtClean="0"/>
              <a:t>2016-06-25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744-F1C0-4340-963C-CBBD620D0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7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D7C6-9151-466E-A92F-36839AA42B76}" type="datetimeFigureOut">
              <a:rPr lang="ko-KR" altLang="en-US" smtClean="0"/>
              <a:t>2016-06-25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744-F1C0-4340-963C-CBBD620D0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26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D7C6-9151-466E-A92F-36839AA42B76}" type="datetimeFigureOut">
              <a:rPr lang="ko-KR" altLang="en-US" smtClean="0"/>
              <a:t>2016-06-25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744-F1C0-4340-963C-CBBD620D0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D7C6-9151-466E-A92F-36839AA42B76}" type="datetimeFigureOut">
              <a:rPr lang="ko-KR" altLang="en-US" smtClean="0"/>
              <a:t>2016-06-25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744-F1C0-4340-963C-CBBD620D0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0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D7C6-9151-466E-A92F-36839AA42B76}" type="datetimeFigureOut">
              <a:rPr lang="ko-KR" altLang="en-US" smtClean="0"/>
              <a:t>2016-06-25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744-F1C0-4340-963C-CBBD620D0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80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D7C6-9151-466E-A92F-36839AA42B76}" type="datetimeFigureOut">
              <a:rPr lang="ko-KR" altLang="en-US" smtClean="0"/>
              <a:t>2016-06-25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744-F1C0-4340-963C-CBBD620D0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9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9D7C6-9151-466E-A92F-36839AA42B76}" type="datetimeFigureOut">
              <a:rPr lang="ko-KR" altLang="en-US" smtClean="0"/>
              <a:t>2016-06-25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C744-F1C0-4340-963C-CBBD620D0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91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CDSS-HTN drug decision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이은솔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19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Drug-choice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초기 약물 선택 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환자 정보를 기반으로 </a:t>
            </a:r>
            <a:r>
              <a:rPr lang="ko-KR" altLang="en-US" dirty="0" err="1" smtClean="0"/>
              <a:t>적응증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금기 사항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Guideline</a:t>
            </a:r>
            <a:r>
              <a:rPr lang="ko-KR" altLang="en-US" dirty="0" smtClean="0"/>
              <a:t>에 따라</a:t>
            </a:r>
            <a:r>
              <a:rPr lang="en-US" altLang="ko-KR" dirty="0" smtClean="0"/>
              <a:t>…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약물 변경 알고리즘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Ix)</a:t>
            </a:r>
          </a:p>
          <a:p>
            <a:pPr lvl="2"/>
            <a:r>
              <a:rPr lang="ko-KR" altLang="en-US" dirty="0" smtClean="0"/>
              <a:t>부작용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질환 추가 등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환자 정보 변경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고혈압 조절 실패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저혈압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Guideline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따라</a:t>
            </a:r>
            <a:r>
              <a:rPr lang="en-US" altLang="ko-KR" dirty="0" smtClean="0"/>
              <a:t>…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505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Drug-choice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Example)</a:t>
            </a:r>
          </a:p>
          <a:p>
            <a:pPr lvl="1"/>
            <a:r>
              <a:rPr lang="ko-KR" altLang="en-US" dirty="0" smtClean="0"/>
              <a:t>개별 약물에 대해 </a:t>
            </a:r>
            <a:r>
              <a:rPr lang="en-US" altLang="ko-KR" dirty="0" smtClean="0"/>
              <a:t>Guide-line</a:t>
            </a:r>
            <a:r>
              <a:rPr lang="ko-KR" altLang="en-US" dirty="0" smtClean="0"/>
              <a:t>에 따른 점수 부여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의 곱에 따라 </a:t>
            </a:r>
            <a:r>
              <a:rPr lang="en-US" altLang="ko-KR" dirty="0" smtClean="0"/>
              <a:t>ranking </a:t>
            </a:r>
            <a:r>
              <a:rPr lang="ko-KR" altLang="en-US" dirty="0" smtClean="0"/>
              <a:t>부여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기본 점수</a:t>
            </a:r>
            <a:r>
              <a:rPr lang="en-US" altLang="ko-KR" dirty="0" smtClean="0"/>
              <a:t>: 1</a:t>
            </a:r>
          </a:p>
          <a:p>
            <a:pPr lvl="1"/>
            <a:r>
              <a:rPr lang="ko-KR" altLang="en-US" dirty="0" err="1" smtClean="0"/>
              <a:t>적응증에</a:t>
            </a:r>
            <a:r>
              <a:rPr lang="ko-KR" altLang="en-US" dirty="0" smtClean="0"/>
              <a:t> 따라</a:t>
            </a:r>
            <a:r>
              <a:rPr lang="en-US" altLang="ko-KR" dirty="0" smtClean="0"/>
              <a:t>: 0 ~ 5.x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smtClean="0"/>
              <a:t>심부전 환자</a:t>
            </a:r>
            <a:endParaRPr lang="en-US" altLang="ko-KR" dirty="0"/>
          </a:p>
          <a:p>
            <a:pPr lvl="2"/>
            <a:r>
              <a:rPr lang="en-US" altLang="ko-KR" dirty="0" smtClean="0"/>
              <a:t>ACEI, ARB, </a:t>
            </a:r>
            <a:r>
              <a:rPr lang="ko-KR" altLang="en-US" dirty="0" smtClean="0"/>
              <a:t>이뇨제에서 </a:t>
            </a:r>
            <a:r>
              <a:rPr lang="ko-KR" altLang="en-US" dirty="0" err="1" smtClean="0"/>
              <a:t>적응증</a:t>
            </a:r>
            <a:r>
              <a:rPr lang="en-US" altLang="ko-KR" dirty="0" smtClean="0"/>
              <a:t>, CCB</a:t>
            </a:r>
            <a:r>
              <a:rPr lang="ko-KR" altLang="en-US" dirty="0" smtClean="0"/>
              <a:t>에서 주의 요망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ACEI: 1 X 1.2 = 1.2</a:t>
            </a:r>
          </a:p>
          <a:p>
            <a:pPr lvl="2"/>
            <a:r>
              <a:rPr lang="en-US" altLang="ko-KR" dirty="0" smtClean="0"/>
              <a:t>CCB: 1 X 0.8 = 0.8</a:t>
            </a:r>
          </a:p>
          <a:p>
            <a:pPr lvl="2"/>
            <a:r>
              <a:rPr lang="en-US" altLang="ko-KR" dirty="0" smtClean="0"/>
              <a:t>Diuretics: 1 X 1.2 = 1.2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ACEI = Diuretics &gt; other </a:t>
            </a:r>
            <a:r>
              <a:rPr lang="ko-KR" altLang="en-US" dirty="0" smtClean="0"/>
              <a:t>약물 </a:t>
            </a:r>
            <a:r>
              <a:rPr lang="en-US" altLang="ko-KR" dirty="0" smtClean="0"/>
              <a:t>&gt; CCB </a:t>
            </a:r>
            <a:r>
              <a:rPr lang="ko-KR" altLang="en-US" dirty="0" smtClean="0"/>
              <a:t>순으로 </a:t>
            </a:r>
            <a:r>
              <a:rPr lang="en-US" altLang="ko-KR" dirty="0" smtClean="0"/>
              <a:t>ranking</a:t>
            </a:r>
            <a:r>
              <a:rPr lang="ko-KR" altLang="en-US" dirty="0" smtClean="0"/>
              <a:t>이 매겨짐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smtClean="0"/>
              <a:t>임신 환자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ACEI, ARB</a:t>
            </a:r>
            <a:r>
              <a:rPr lang="ko-KR" altLang="en-US" dirty="0" smtClean="0"/>
              <a:t>에서 금기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ACEI, ARB: 1 X 0 = 0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 ACEI, ARB</a:t>
            </a:r>
            <a:r>
              <a:rPr lang="ko-KR" altLang="en-US" dirty="0" smtClean="0">
                <a:sym typeface="Wingdings" panose="05000000000000000000" pitchFamily="2" charset="2"/>
              </a:rPr>
              <a:t>를 제외한 약물에서 선택하게 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EX) </a:t>
            </a:r>
            <a:r>
              <a:rPr lang="ko-KR" altLang="en-US" dirty="0" smtClean="0">
                <a:sym typeface="Wingdings" panose="05000000000000000000" pitchFamily="2" charset="2"/>
              </a:rPr>
              <a:t>당뇨병 발생 </a:t>
            </a:r>
            <a:r>
              <a:rPr lang="ko-KR" altLang="en-US" dirty="0" err="1" smtClean="0">
                <a:sym typeface="Wingdings" panose="05000000000000000000" pitchFamily="2" charset="2"/>
              </a:rPr>
              <a:t>고위험군인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수축기</a:t>
            </a:r>
            <a:r>
              <a:rPr lang="ko-KR" altLang="en-US" dirty="0" smtClean="0">
                <a:sym typeface="Wingdings" panose="05000000000000000000" pitchFamily="2" charset="2"/>
              </a:rPr>
              <a:t> 단독 고혈압 환자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/>
              <a:t>이뇨제</a:t>
            </a:r>
            <a:r>
              <a:rPr lang="en-US" altLang="ko-KR" dirty="0" smtClean="0"/>
              <a:t>: 1 X 1.2 (</a:t>
            </a:r>
            <a:r>
              <a:rPr lang="ko-KR" altLang="en-US" dirty="0" err="1" smtClean="0"/>
              <a:t>수축기</a:t>
            </a:r>
            <a:r>
              <a:rPr lang="ko-KR" altLang="en-US" dirty="0" smtClean="0"/>
              <a:t> 단독 고혈압</a:t>
            </a:r>
            <a:r>
              <a:rPr lang="en-US" altLang="ko-KR" dirty="0" smtClean="0"/>
              <a:t>) X 0.8 (</a:t>
            </a:r>
            <a:r>
              <a:rPr lang="ko-KR" altLang="en-US" dirty="0" smtClean="0"/>
              <a:t>혈당 이상 증가</a:t>
            </a:r>
            <a:r>
              <a:rPr lang="en-US" altLang="ko-KR" dirty="0" smtClean="0"/>
              <a:t>) = 0.96</a:t>
            </a:r>
          </a:p>
          <a:p>
            <a:pPr lvl="2"/>
            <a:r>
              <a:rPr lang="ko-KR" altLang="en-US" dirty="0" smtClean="0"/>
              <a:t>칼슘차단제</a:t>
            </a:r>
            <a:r>
              <a:rPr lang="en-US" altLang="ko-KR" dirty="0" smtClean="0"/>
              <a:t>: 1 X 1.2 (</a:t>
            </a:r>
            <a:r>
              <a:rPr lang="ko-KR" altLang="en-US" dirty="0" err="1" smtClean="0"/>
              <a:t>수축기</a:t>
            </a:r>
            <a:r>
              <a:rPr lang="ko-KR" altLang="en-US" dirty="0" smtClean="0"/>
              <a:t> 단독 고혈압</a:t>
            </a:r>
            <a:r>
              <a:rPr lang="en-US" altLang="ko-KR" dirty="0" smtClean="0"/>
              <a:t>) = 1.2</a:t>
            </a:r>
          </a:p>
          <a:p>
            <a:pPr lvl="2"/>
            <a:r>
              <a:rPr lang="ko-KR" altLang="en-US" dirty="0" smtClean="0"/>
              <a:t>베타차단제</a:t>
            </a:r>
            <a:r>
              <a:rPr lang="en-US" altLang="ko-KR" dirty="0" smtClean="0"/>
              <a:t>: 1 X 0.8 = 0.8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6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Drug-choice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개별 약물에 대해 점수 부여도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Major </a:t>
            </a:r>
            <a:r>
              <a:rPr lang="ko-KR" altLang="en-US" dirty="0" smtClean="0"/>
              <a:t>부작용 </a:t>
            </a:r>
            <a:r>
              <a:rPr lang="en-US" altLang="ko-KR" dirty="0" smtClean="0"/>
              <a:t>: 0</a:t>
            </a:r>
          </a:p>
          <a:p>
            <a:pPr lvl="1"/>
            <a:r>
              <a:rPr lang="en-US" altLang="ko-KR" dirty="0" smtClean="0"/>
              <a:t>Minor </a:t>
            </a:r>
            <a:r>
              <a:rPr lang="ko-KR" altLang="en-US" dirty="0" smtClean="0"/>
              <a:t>부작용 </a:t>
            </a:r>
            <a:r>
              <a:rPr lang="en-US" altLang="ko-KR" dirty="0" smtClean="0"/>
              <a:t>: 0.2 ~ 0.8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약효 반응 </a:t>
            </a:r>
            <a:r>
              <a:rPr lang="en-US" altLang="ko-KR" dirty="0" smtClean="0"/>
              <a:t>good : 1.5</a:t>
            </a:r>
          </a:p>
          <a:p>
            <a:r>
              <a:rPr lang="ko-KR" altLang="en-US" dirty="0" smtClean="0"/>
              <a:t>약효 반응 </a:t>
            </a:r>
            <a:r>
              <a:rPr lang="en-US" altLang="ko-KR" dirty="0" smtClean="0"/>
              <a:t>poor : 1.5</a:t>
            </a:r>
          </a:p>
          <a:p>
            <a:endParaRPr lang="en-US" altLang="ko-KR" dirty="0"/>
          </a:p>
          <a:p>
            <a:r>
              <a:rPr lang="en-US" altLang="ko-KR" dirty="0" smtClean="0"/>
              <a:t>Score = </a:t>
            </a:r>
            <a:r>
              <a:rPr lang="ko-KR" altLang="en-US" dirty="0" smtClean="0"/>
              <a:t>기본점수</a:t>
            </a:r>
            <a:r>
              <a:rPr lang="en-US" altLang="ko-KR" dirty="0" smtClean="0"/>
              <a:t>(1) * </a:t>
            </a:r>
            <a:r>
              <a:rPr lang="ko-KR" altLang="en-US" dirty="0" smtClean="0"/>
              <a:t>약효 반응 점수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병력 점수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부작용 점수 </a:t>
            </a:r>
            <a:r>
              <a:rPr lang="en-US" altLang="ko-KR" dirty="0" smtClean="0"/>
              <a:t>….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7025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목록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Drug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고혈압약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관련있는</a:t>
            </a:r>
            <a:r>
              <a:rPr lang="ko-KR" altLang="en-US" dirty="0" smtClean="0"/>
              <a:t> 약물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의약품 관련 데이터 베이스가 유무여부</a:t>
            </a:r>
            <a:r>
              <a:rPr lang="en-US" altLang="ko-KR" dirty="0" smtClean="0"/>
              <a:t>?(</a:t>
            </a:r>
            <a:r>
              <a:rPr lang="ko-KR" altLang="en-US" dirty="0" err="1" smtClean="0"/>
              <a:t>식약처</a:t>
            </a:r>
            <a:r>
              <a:rPr lang="en-US" altLang="ko-KR" dirty="0" smtClean="0"/>
              <a:t>?)</a:t>
            </a:r>
          </a:p>
          <a:p>
            <a:pPr lvl="1"/>
            <a:r>
              <a:rPr lang="ko-KR" altLang="en-US" dirty="0" smtClean="0"/>
              <a:t>약에 관한 각종 정보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등등등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Absolute CI</a:t>
            </a:r>
          </a:p>
          <a:p>
            <a:pPr lvl="1"/>
            <a:r>
              <a:rPr lang="en-US" altLang="ko-KR" dirty="0" smtClean="0"/>
              <a:t>Relative CI</a:t>
            </a:r>
          </a:p>
          <a:p>
            <a:pPr lvl="1"/>
            <a:r>
              <a:rPr lang="ko-KR" altLang="en-US" dirty="0" err="1" smtClean="0"/>
              <a:t>병용금기약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함께 </a:t>
            </a:r>
            <a:r>
              <a:rPr lang="ko-KR" altLang="en-US" dirty="0" err="1" smtClean="0"/>
              <a:t>투여시</a:t>
            </a:r>
            <a:r>
              <a:rPr lang="ko-KR" altLang="en-US" dirty="0" smtClean="0"/>
              <a:t> 장려되는 약</a:t>
            </a:r>
            <a:r>
              <a:rPr lang="en-US" altLang="ko-KR" dirty="0" smtClean="0"/>
              <a:t>..??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성분명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대표 </a:t>
            </a:r>
            <a:r>
              <a:rPr lang="ko-KR" altLang="en-US" dirty="0" err="1" smtClean="0"/>
              <a:t>판매약</a:t>
            </a:r>
            <a:r>
              <a:rPr lang="ko-KR" altLang="en-US" dirty="0" smtClean="0"/>
              <a:t>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…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80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목록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Disease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각종 관련 질환 데이터베이스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ICD-10 </a:t>
            </a:r>
            <a:r>
              <a:rPr lang="ko-KR" altLang="en-US" dirty="0" smtClean="0"/>
              <a:t>호환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 Simple</a:t>
            </a:r>
            <a:r>
              <a:rPr lang="ko-KR" altLang="en-US" dirty="0" smtClean="0">
                <a:sym typeface="Wingdings" panose="05000000000000000000" pitchFamily="2" charset="2"/>
              </a:rPr>
              <a:t>화 </a:t>
            </a:r>
            <a:r>
              <a:rPr lang="en-US" altLang="ko-KR" dirty="0" smtClean="0">
                <a:sym typeface="Wingdings" panose="05000000000000000000" pitchFamily="2" charset="2"/>
              </a:rPr>
              <a:t>(indexing </a:t>
            </a:r>
            <a:r>
              <a:rPr lang="ko-KR" altLang="en-US" dirty="0" smtClean="0">
                <a:sym typeface="Wingdings" panose="05000000000000000000" pitchFamily="2" charset="2"/>
              </a:rPr>
              <a:t>용의</a:t>
            </a:r>
            <a:r>
              <a:rPr lang="en-US" altLang="ko-KR" dirty="0" smtClean="0">
                <a:sym typeface="Wingdings" panose="05000000000000000000" pitchFamily="2" charset="2"/>
              </a:rPr>
              <a:t>)…</a:t>
            </a:r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5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목록 </a:t>
            </a:r>
            <a:r>
              <a:rPr lang="en-US" altLang="ko-KR" dirty="0" smtClean="0"/>
              <a:t>- 3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환자 데이터베이스</a:t>
            </a:r>
            <a:endParaRPr lang="en-US" altLang="ko-KR" dirty="0" smtClean="0"/>
          </a:p>
          <a:p>
            <a:r>
              <a:rPr lang="ko-KR" altLang="en-US" dirty="0" smtClean="0"/>
              <a:t>환자 기본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기초 정보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나이 성별 이름 등등</a:t>
            </a:r>
            <a:r>
              <a:rPr lang="en-US" altLang="ko-KR" dirty="0" smtClean="0"/>
              <a:t>..)</a:t>
            </a:r>
          </a:p>
          <a:p>
            <a:pPr lvl="1"/>
            <a:r>
              <a:rPr lang="ko-KR" altLang="en-US" dirty="0" smtClean="0"/>
              <a:t>병력</a:t>
            </a:r>
            <a:r>
              <a:rPr lang="en-US" altLang="ko-KR" dirty="0" smtClean="0"/>
              <a:t>(Disease </a:t>
            </a:r>
            <a:r>
              <a:rPr lang="ko-KR" altLang="en-US" dirty="0" smtClean="0"/>
              <a:t>데이터베이스와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병용하고 있는 약물</a:t>
            </a:r>
            <a:r>
              <a:rPr lang="en-US" altLang="ko-KR" dirty="0" smtClean="0"/>
              <a:t>(Drug </a:t>
            </a:r>
            <a:r>
              <a:rPr lang="ko-KR" altLang="en-US" dirty="0" smtClean="0"/>
              <a:t>데이터베이스와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사회경제적 상태</a:t>
            </a:r>
            <a:r>
              <a:rPr lang="en-US" altLang="ko-KR" dirty="0"/>
              <a:t> </a:t>
            </a:r>
            <a:r>
              <a:rPr lang="en-US" altLang="ko-KR" dirty="0" smtClean="0"/>
              <a:t>(..?)</a:t>
            </a:r>
          </a:p>
          <a:p>
            <a:pPr lvl="1"/>
            <a:r>
              <a:rPr lang="ko-KR" altLang="en-US" dirty="0" smtClean="0"/>
              <a:t>현재 복용중인 고혈압 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용량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개별 환자 고혈압 부작용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정보에 복수로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부작용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약물</a:t>
            </a:r>
            <a:r>
              <a:rPr lang="en-US" altLang="ko-KR" dirty="0" smtClean="0"/>
              <a:t>(Drug </a:t>
            </a:r>
            <a:r>
              <a:rPr lang="ko-KR" altLang="en-US" dirty="0" smtClean="0"/>
              <a:t>데이터베이스와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발생 시점 등</a:t>
            </a:r>
            <a:r>
              <a:rPr lang="en-US" altLang="ko-KR" dirty="0" smtClean="0"/>
              <a:t>..</a:t>
            </a:r>
          </a:p>
          <a:p>
            <a:endParaRPr lang="en-US" altLang="ko-KR" dirty="0"/>
          </a:p>
          <a:p>
            <a:r>
              <a:rPr lang="ko-KR" altLang="en-US" dirty="0" smtClean="0"/>
              <a:t>고혈압 </a:t>
            </a:r>
            <a:r>
              <a:rPr lang="en-US" altLang="ko-KR" dirty="0" smtClean="0"/>
              <a:t>F/U Data (</a:t>
            </a:r>
            <a:r>
              <a:rPr lang="ko-KR" altLang="en-US" dirty="0" smtClean="0"/>
              <a:t>기본 정보에 복수로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측정 시점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측정값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측정환경</a:t>
            </a:r>
            <a:endParaRPr lang="en-US" altLang="ko-KR" dirty="0"/>
          </a:p>
          <a:p>
            <a:pPr lvl="1"/>
            <a:r>
              <a:rPr lang="ko-KR" altLang="en-US" dirty="0" smtClean="0"/>
              <a:t>측정 시점 복용약물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순응도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20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구현 및 인터페이스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44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엔진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Database</a:t>
            </a:r>
          </a:p>
          <a:p>
            <a:pPr lvl="1"/>
            <a:r>
              <a:rPr lang="en-US" altLang="ko-KR" dirty="0" smtClean="0"/>
              <a:t>SQL</a:t>
            </a:r>
          </a:p>
          <a:p>
            <a:r>
              <a:rPr lang="ko-KR" altLang="en-US" dirty="0" smtClean="0"/>
              <a:t>연결</a:t>
            </a:r>
            <a:r>
              <a:rPr lang="en-US" altLang="ko-KR" dirty="0" smtClean="0"/>
              <a:t>/</a:t>
            </a:r>
            <a:r>
              <a:rPr lang="ko-KR" altLang="en-US" dirty="0" smtClean="0"/>
              <a:t>쿼리</a:t>
            </a:r>
            <a:r>
              <a:rPr lang="en-US" altLang="ko-KR" dirty="0" smtClean="0"/>
              <a:t>/algorithm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24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Ideal - 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Web-based (</a:t>
            </a:r>
            <a:r>
              <a:rPr lang="ko-KR" altLang="en-US" dirty="0" err="1" smtClean="0"/>
              <a:t>반응형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HTML5 + CSS</a:t>
            </a:r>
          </a:p>
          <a:p>
            <a:pPr lvl="1"/>
            <a:r>
              <a:rPr lang="en-US" altLang="ko-KR" dirty="0" smtClean="0"/>
              <a:t>PHP, Python-Django, </a:t>
            </a:r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31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Web-based Interface (</a:t>
            </a:r>
            <a:r>
              <a:rPr lang="ko-KR" altLang="en-US" dirty="0" smtClean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 페이지</a:t>
            </a:r>
            <a:endParaRPr lang="en-US" altLang="ko-KR" dirty="0" smtClean="0"/>
          </a:p>
          <a:p>
            <a:r>
              <a:rPr lang="ko-KR" altLang="en-US" dirty="0" smtClean="0"/>
              <a:t>환자 등록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기초 정보 및 병력</a:t>
            </a:r>
            <a:endParaRPr lang="en-US" altLang="ko-KR" dirty="0" smtClean="0"/>
          </a:p>
          <a:p>
            <a:r>
              <a:rPr lang="ko-KR" altLang="en-US" dirty="0" smtClean="0"/>
              <a:t>환자 </a:t>
            </a:r>
            <a:r>
              <a:rPr lang="ko-KR" altLang="en-US" smtClean="0"/>
              <a:t>추적 </a:t>
            </a:r>
            <a:r>
              <a:rPr lang="ko-KR" altLang="en-US" smtClean="0"/>
              <a:t>검사 페이지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추적 혈압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변동 정보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CDSS </a:t>
            </a:r>
            <a:r>
              <a:rPr lang="ko-KR" altLang="en-US" dirty="0" smtClean="0"/>
              <a:t>알고리즘에 기초한 결과 제시</a:t>
            </a:r>
            <a:endParaRPr lang="en-US" altLang="ko-KR" dirty="0" smtClean="0"/>
          </a:p>
          <a:p>
            <a:r>
              <a:rPr lang="ko-KR" altLang="en-US" dirty="0" smtClean="0"/>
              <a:t>통계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40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Physician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1’ HTN drug </a:t>
            </a:r>
            <a:r>
              <a:rPr lang="ko-KR" altLang="en-US" dirty="0" smtClean="0"/>
              <a:t>조절 도와주기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환자 개인의 </a:t>
            </a:r>
            <a:r>
              <a:rPr lang="en-US" altLang="ko-KR" dirty="0" smtClean="0"/>
              <a:t>history </a:t>
            </a:r>
            <a:r>
              <a:rPr lang="ko-KR" altLang="en-US" dirty="0" smtClean="0"/>
              <a:t>고려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Drug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적절한 </a:t>
            </a:r>
            <a:r>
              <a:rPr lang="en-US" altLang="ko-KR" dirty="0" smtClean="0"/>
              <a:t>Dose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Adverse effect </a:t>
            </a:r>
            <a:r>
              <a:rPr lang="ko-KR" altLang="en-US" dirty="0" smtClean="0"/>
              <a:t>방지하기</a:t>
            </a:r>
            <a:endParaRPr lang="en-US" altLang="ko-KR" dirty="0" smtClean="0"/>
          </a:p>
          <a:p>
            <a:r>
              <a:rPr lang="ko-KR" altLang="en-US" dirty="0" smtClean="0"/>
              <a:t>예외처리하기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2’HTN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550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현실적인 </a:t>
            </a:r>
            <a:r>
              <a:rPr lang="en-US" altLang="ko-KR" dirty="0" smtClean="0"/>
              <a:t>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난이도 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Input output</a:t>
            </a:r>
            <a:r>
              <a:rPr lang="ko-KR" altLang="en-US" dirty="0" smtClean="0"/>
              <a:t>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환자등록 정보도 전부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문으로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난이도 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Django </a:t>
            </a:r>
            <a:r>
              <a:rPr lang="ko-KR" altLang="en-US" dirty="0" smtClean="0"/>
              <a:t>배우고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구현하기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Django: web-application framework</a:t>
            </a:r>
          </a:p>
          <a:p>
            <a:r>
              <a:rPr lang="ko-KR" altLang="en-US" dirty="0" smtClean="0"/>
              <a:t>난이도 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서버에 구현하기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24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HTN guideline</a:t>
            </a:r>
            <a:r>
              <a:rPr lang="ko-KR" altLang="en-US" dirty="0" smtClean="0"/>
              <a:t>이 잘 되어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바쁜 진료 환경 상 매 환자 진료 때마다 이를 찾아보기 어려움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환자 개개인 맞춤 진료 도와주기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55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대상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1’ HTN </a:t>
            </a:r>
            <a:r>
              <a:rPr lang="ko-KR" altLang="en-US" dirty="0" smtClean="0"/>
              <a:t>진단 받은 환자 중</a:t>
            </a:r>
            <a:r>
              <a:rPr lang="en-US" altLang="ko-KR" dirty="0" smtClean="0"/>
              <a:t> </a:t>
            </a:r>
            <a:r>
              <a:rPr lang="ko-KR" altLang="en-US" dirty="0" smtClean="0"/>
              <a:t>약물치료를 시작할 환자 또는 하고 있는 환자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고혈압 </a:t>
            </a:r>
            <a:r>
              <a:rPr lang="en-US" altLang="ko-KR" dirty="0" smtClean="0"/>
              <a:t>guideline 2013 </a:t>
            </a:r>
            <a:r>
              <a:rPr lang="ko-KR" altLang="en-US" dirty="0" smtClean="0"/>
              <a:t>및 등등</a:t>
            </a:r>
            <a:r>
              <a:rPr lang="en-US" altLang="ko-KR" dirty="0" smtClean="0"/>
              <a:t>..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05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56" y="1373981"/>
            <a:ext cx="6948488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2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 </a:t>
            </a:r>
            <a:r>
              <a:rPr lang="ko-KR" altLang="en-US" dirty="0" smtClean="0"/>
              <a:t>고려사항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평가 고려사항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1’ HTN vs. 2’ HTN</a:t>
            </a:r>
          </a:p>
          <a:p>
            <a:pPr lvl="1"/>
            <a:r>
              <a:rPr lang="ko-KR" altLang="en-US" dirty="0" smtClean="0"/>
              <a:t>고혈압 중등도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심뇌혈관 위험인자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생활습관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동반질환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무증상장기손상 유무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과거 고혈압의 유병기간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치료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및 부작용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소염진통제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경구피임약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한약 등 기타 약물 </a:t>
            </a:r>
            <a:r>
              <a:rPr lang="ko-KR" altLang="en-US" dirty="0" err="1" smtClean="0"/>
              <a:t>사용력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사회경제적 상태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4311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엔진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30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" y="845344"/>
            <a:ext cx="917448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22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" y="1614488"/>
            <a:ext cx="796671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0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598</Words>
  <Application>Microsoft Office PowerPoint</Application>
  <PresentationFormat>화면 슬라이드 쇼(4:3)</PresentationFormat>
  <Paragraphs>133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CDSS-HTN drug decision</vt:lpstr>
      <vt:lpstr>목적</vt:lpstr>
      <vt:lpstr>Background</vt:lpstr>
      <vt:lpstr>대상 &amp; 방법</vt:lpstr>
      <vt:lpstr>PowerPoint 프레젠테이션</vt:lpstr>
      <vt:lpstr>History 고려사항</vt:lpstr>
      <vt:lpstr>엔진 &amp; 데이터베이스</vt:lpstr>
      <vt:lpstr>PowerPoint 프레젠테이션</vt:lpstr>
      <vt:lpstr>PowerPoint 프레젠테이션</vt:lpstr>
      <vt:lpstr>Drug-choice 알고리즘</vt:lpstr>
      <vt:lpstr>Drug-choice 알고리즘</vt:lpstr>
      <vt:lpstr>Drug-choice 알고리즘</vt:lpstr>
      <vt:lpstr>DB 목록 - 1</vt:lpstr>
      <vt:lpstr>DB 목록 - 2</vt:lpstr>
      <vt:lpstr>DB 목록 - 3</vt:lpstr>
      <vt:lpstr>구현 및 인터페이스</vt:lpstr>
      <vt:lpstr>엔진 구현</vt:lpstr>
      <vt:lpstr>Ideal - interface</vt:lpstr>
      <vt:lpstr>Web-based Interface (예시)</vt:lpstr>
      <vt:lpstr>현실적인 Interface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CDSS-HTN drug decision</dc:title>
  <dc:creator>Eunsol Lee</dc:creator>
  <cp:lastModifiedBy>Eunsol Lee</cp:lastModifiedBy>
  <cp:revision>17</cp:revision>
  <dcterms:created xsi:type="dcterms:W3CDTF">2016-06-24T23:08:42Z</dcterms:created>
  <dcterms:modified xsi:type="dcterms:W3CDTF">2016-06-25T08:44:27Z</dcterms:modified>
</cp:coreProperties>
</file>