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1" r:id="rId2"/>
    <p:sldId id="264" r:id="rId3"/>
    <p:sldId id="262" r:id="rId4"/>
    <p:sldId id="271" r:id="rId5"/>
    <p:sldId id="268" r:id="rId6"/>
    <p:sldId id="267" r:id="rId7"/>
    <p:sldId id="263" r:id="rId8"/>
    <p:sldId id="269" r:id="rId9"/>
    <p:sldId id="259" r:id="rId10"/>
    <p:sldId id="258" r:id="rId11"/>
    <p:sldId id="256" r:id="rId12"/>
    <p:sldId id="257" r:id="rId13"/>
    <p:sldId id="265" r:id="rId14"/>
    <p:sldId id="27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00" autoAdjust="0"/>
  </p:normalViewPr>
  <p:slideViewPr>
    <p:cSldViewPr snapToGrid="0">
      <p:cViewPr varScale="1">
        <p:scale>
          <a:sx n="54" d="100"/>
          <a:sy n="54" d="100"/>
        </p:scale>
        <p:origin x="10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E2B77-2C70-4171-8527-A8DFA1B461A8}"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A8633-DD5D-4237-A594-95B512AC45B5}" type="slidenum">
              <a:rPr lang="en-US" smtClean="0"/>
              <a:t>‹#›</a:t>
            </a:fld>
            <a:endParaRPr lang="en-US"/>
          </a:p>
        </p:txBody>
      </p:sp>
    </p:spTree>
    <p:extLst>
      <p:ext uri="{BB962C8B-B14F-4D97-AF65-F5344CB8AC3E}">
        <p14:creationId xmlns:p14="http://schemas.microsoft.com/office/powerpoint/2010/main" val="406963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Exploring how to use data to reveal race equity issues</a:t>
            </a:r>
          </a:p>
        </p:txBody>
      </p:sp>
      <p:sp>
        <p:nvSpPr>
          <p:cNvPr id="4" name="Slide Number Placeholder 3"/>
          <p:cNvSpPr>
            <a:spLocks noGrp="1"/>
          </p:cNvSpPr>
          <p:nvPr>
            <p:ph type="sldNum" sz="quarter" idx="5"/>
          </p:nvPr>
        </p:nvSpPr>
        <p:spPr/>
        <p:txBody>
          <a:bodyPr/>
          <a:lstStyle/>
          <a:p>
            <a:fld id="{2B1A8633-DD5D-4237-A594-95B512AC45B5}" type="slidenum">
              <a:rPr lang="en-US" smtClean="0"/>
              <a:t>1</a:t>
            </a:fld>
            <a:endParaRPr lang="en-US"/>
          </a:p>
        </p:txBody>
      </p:sp>
    </p:spTree>
    <p:extLst>
      <p:ext uri="{BB962C8B-B14F-4D97-AF65-F5344CB8AC3E}">
        <p14:creationId xmlns:p14="http://schemas.microsoft.com/office/powerpoint/2010/main" val="1468394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racial composition of many counties is still predominantly white, which means that any aggregate measure of US counties is going to largely reflect the experience of the white community.</a:t>
            </a:r>
          </a:p>
        </p:txBody>
      </p:sp>
      <p:sp>
        <p:nvSpPr>
          <p:cNvPr id="4" name="Slide Number Placeholder 3"/>
          <p:cNvSpPr>
            <a:spLocks noGrp="1"/>
          </p:cNvSpPr>
          <p:nvPr>
            <p:ph type="sldNum" sz="quarter" idx="5"/>
          </p:nvPr>
        </p:nvSpPr>
        <p:spPr/>
        <p:txBody>
          <a:bodyPr/>
          <a:lstStyle/>
          <a:p>
            <a:fld id="{2B1A8633-DD5D-4237-A594-95B512AC45B5}" type="slidenum">
              <a:rPr lang="en-US" smtClean="0"/>
              <a:t>10</a:t>
            </a:fld>
            <a:endParaRPr lang="en-US"/>
          </a:p>
        </p:txBody>
      </p:sp>
    </p:spTree>
    <p:extLst>
      <p:ext uri="{BB962C8B-B14F-4D97-AF65-F5344CB8AC3E}">
        <p14:creationId xmlns:p14="http://schemas.microsoft.com/office/powerpoint/2010/main" val="265718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green line that represents the County experience.  Now look how much the experience varies by group.  </a:t>
            </a:r>
          </a:p>
          <a:p>
            <a:endParaRPr lang="en-US" dirty="0"/>
          </a:p>
          <a:p>
            <a:r>
              <a:rPr lang="en-US" dirty="0"/>
              <a:t>Each of these lines represents a unique, race-specific model where White Foster Care Entry is predicted by the poverty rate for Whites in the Bivariate model.  In the full model, we show the effect of each race’s poverty on each race’s foster care entry while controlling for unemployment and renter occupancy as additional hardship measures. </a:t>
            </a:r>
          </a:p>
          <a:p>
            <a:endParaRPr lang="en-US" dirty="0"/>
          </a:p>
          <a:p>
            <a:r>
              <a:rPr lang="en-US" dirty="0"/>
              <a:t>The range of the poverty rate for populations of Blacks and Latinos shows these groups experience much higher rates of poverty. </a:t>
            </a:r>
          </a:p>
        </p:txBody>
      </p:sp>
      <p:sp>
        <p:nvSpPr>
          <p:cNvPr id="4" name="Slide Number Placeholder 3"/>
          <p:cNvSpPr>
            <a:spLocks noGrp="1"/>
          </p:cNvSpPr>
          <p:nvPr>
            <p:ph type="sldNum" sz="quarter" idx="5"/>
          </p:nvPr>
        </p:nvSpPr>
        <p:spPr/>
        <p:txBody>
          <a:bodyPr/>
          <a:lstStyle/>
          <a:p>
            <a:fld id="{2B1A8633-DD5D-4237-A594-95B512AC45B5}" type="slidenum">
              <a:rPr lang="en-US" smtClean="0"/>
              <a:t>11</a:t>
            </a:fld>
            <a:endParaRPr lang="en-US"/>
          </a:p>
        </p:txBody>
      </p:sp>
    </p:spTree>
    <p:extLst>
      <p:ext uri="{BB962C8B-B14F-4D97-AF65-F5344CB8AC3E}">
        <p14:creationId xmlns:p14="http://schemas.microsoft.com/office/powerpoint/2010/main" val="2788747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figure we created for our manuscript include a special arrangement of the data in one chart. Here we can see the effect of poverty alone and when other hardships are considered. Most importantly, we include density plots to show the frequency of these rates by population.  </a:t>
            </a:r>
          </a:p>
          <a:p>
            <a:endParaRPr lang="en-US" dirty="0"/>
          </a:p>
          <a:p>
            <a:r>
              <a:rPr lang="en-US" dirty="0"/>
              <a:t>This allowed us to form a strong counter argument to the idea that equal levels of risk exposure would produce similar rates of entry to foster care.  At 18% poverty, there is some overlap between White and Black foster care rates.  However, for both groups, 18% poverty is a rarity.  Very few counties have white populations living in that high of poverty, and very few counties have Black populations living in that low of poverty. </a:t>
            </a:r>
          </a:p>
        </p:txBody>
      </p:sp>
      <p:sp>
        <p:nvSpPr>
          <p:cNvPr id="4" name="Slide Number Placeholder 3"/>
          <p:cNvSpPr>
            <a:spLocks noGrp="1"/>
          </p:cNvSpPr>
          <p:nvPr>
            <p:ph type="sldNum" sz="quarter" idx="5"/>
          </p:nvPr>
        </p:nvSpPr>
        <p:spPr/>
        <p:txBody>
          <a:bodyPr/>
          <a:lstStyle/>
          <a:p>
            <a:fld id="{2B1A8633-DD5D-4237-A594-95B512AC45B5}" type="slidenum">
              <a:rPr lang="en-US" smtClean="0"/>
              <a:t>12</a:t>
            </a:fld>
            <a:endParaRPr lang="en-US"/>
          </a:p>
        </p:txBody>
      </p:sp>
    </p:spTree>
    <p:extLst>
      <p:ext uri="{BB962C8B-B14F-4D97-AF65-F5344CB8AC3E}">
        <p14:creationId xmlns:p14="http://schemas.microsoft.com/office/powerpoint/2010/main" val="2189732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A8633-DD5D-4237-A594-95B512AC45B5}" type="slidenum">
              <a:rPr lang="en-US" smtClean="0"/>
              <a:t>13</a:t>
            </a:fld>
            <a:endParaRPr lang="en-US"/>
          </a:p>
        </p:txBody>
      </p:sp>
    </p:spTree>
    <p:extLst>
      <p:ext uri="{BB962C8B-B14F-4D97-AF65-F5344CB8AC3E}">
        <p14:creationId xmlns:p14="http://schemas.microsoft.com/office/powerpoint/2010/main" val="320596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A8633-DD5D-4237-A594-95B512AC45B5}" type="slidenum">
              <a:rPr lang="en-US" smtClean="0"/>
              <a:t>14</a:t>
            </a:fld>
            <a:endParaRPr lang="en-US"/>
          </a:p>
        </p:txBody>
      </p:sp>
    </p:spTree>
    <p:extLst>
      <p:ext uri="{BB962C8B-B14F-4D97-AF65-F5344CB8AC3E}">
        <p14:creationId xmlns:p14="http://schemas.microsoft.com/office/powerpoint/2010/main" val="146681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A8633-DD5D-4237-A594-95B512AC45B5}" type="slidenum">
              <a:rPr lang="en-US" smtClean="0"/>
              <a:t>15</a:t>
            </a:fld>
            <a:endParaRPr lang="en-US"/>
          </a:p>
        </p:txBody>
      </p:sp>
    </p:spTree>
    <p:extLst>
      <p:ext uri="{BB962C8B-B14F-4D97-AF65-F5344CB8AC3E}">
        <p14:creationId xmlns:p14="http://schemas.microsoft.com/office/powerpoint/2010/main" val="320360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1A8633-DD5D-4237-A594-95B512AC45B5}" type="slidenum">
              <a:rPr lang="en-US" smtClean="0"/>
              <a:t>2</a:t>
            </a:fld>
            <a:endParaRPr lang="en-US"/>
          </a:p>
        </p:txBody>
      </p:sp>
    </p:spTree>
    <p:extLst>
      <p:ext uri="{BB962C8B-B14F-4D97-AF65-F5344CB8AC3E}">
        <p14:creationId xmlns:p14="http://schemas.microsoft.com/office/powerpoint/2010/main" val="160838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I spent the last year working on that is culminating in an invited manuscript submission to the Child Welfare Journal’s special issue on poverty.</a:t>
            </a:r>
          </a:p>
        </p:txBody>
      </p:sp>
      <p:sp>
        <p:nvSpPr>
          <p:cNvPr id="4" name="Slide Number Placeholder 3"/>
          <p:cNvSpPr>
            <a:spLocks noGrp="1"/>
          </p:cNvSpPr>
          <p:nvPr>
            <p:ph type="sldNum" sz="quarter" idx="5"/>
          </p:nvPr>
        </p:nvSpPr>
        <p:spPr/>
        <p:txBody>
          <a:bodyPr/>
          <a:lstStyle/>
          <a:p>
            <a:fld id="{2B1A8633-DD5D-4237-A594-95B512AC45B5}" type="slidenum">
              <a:rPr lang="en-US" smtClean="0"/>
              <a:t>3</a:t>
            </a:fld>
            <a:endParaRPr lang="en-US"/>
          </a:p>
        </p:txBody>
      </p:sp>
    </p:spTree>
    <p:extLst>
      <p:ext uri="{BB962C8B-B14F-4D97-AF65-F5344CB8AC3E}">
        <p14:creationId xmlns:p14="http://schemas.microsoft.com/office/powerpoint/2010/main" val="230015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1A8633-DD5D-4237-A594-95B512AC45B5}" type="slidenum">
              <a:rPr lang="en-US" smtClean="0"/>
              <a:t>4</a:t>
            </a:fld>
            <a:endParaRPr lang="en-US"/>
          </a:p>
        </p:txBody>
      </p:sp>
    </p:spTree>
    <p:extLst>
      <p:ext uri="{BB962C8B-B14F-4D97-AF65-F5344CB8AC3E}">
        <p14:creationId xmlns:p14="http://schemas.microsoft.com/office/powerpoint/2010/main" val="209994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1A8633-DD5D-4237-A594-95B512AC45B5}" type="slidenum">
              <a:rPr lang="en-US" smtClean="0"/>
              <a:t>5</a:t>
            </a:fld>
            <a:endParaRPr lang="en-US"/>
          </a:p>
        </p:txBody>
      </p:sp>
    </p:spTree>
    <p:extLst>
      <p:ext uri="{BB962C8B-B14F-4D97-AF65-F5344CB8AC3E}">
        <p14:creationId xmlns:p14="http://schemas.microsoft.com/office/powerpoint/2010/main" val="3779524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narrative around neglect has been focused on poor parenting and most resources go to parenting behavior change interventions.</a:t>
            </a:r>
          </a:p>
          <a:p>
            <a:endParaRPr lang="en-US" dirty="0"/>
          </a:p>
          <a:p>
            <a:r>
              <a:rPr lang="en-US" dirty="0"/>
              <a:t>We wanted to reframe neglect as economic hardship and structural racism, which we could highlight using community-level data about poverty and other stressors.</a:t>
            </a:r>
          </a:p>
        </p:txBody>
      </p:sp>
      <p:sp>
        <p:nvSpPr>
          <p:cNvPr id="4" name="Slide Number Placeholder 3"/>
          <p:cNvSpPr>
            <a:spLocks noGrp="1"/>
          </p:cNvSpPr>
          <p:nvPr>
            <p:ph type="sldNum" sz="quarter" idx="5"/>
          </p:nvPr>
        </p:nvSpPr>
        <p:spPr/>
        <p:txBody>
          <a:bodyPr/>
          <a:lstStyle/>
          <a:p>
            <a:fld id="{2B1A8633-DD5D-4237-A594-95B512AC45B5}" type="slidenum">
              <a:rPr lang="en-US" smtClean="0"/>
              <a:t>6</a:t>
            </a:fld>
            <a:endParaRPr lang="en-US"/>
          </a:p>
        </p:txBody>
      </p:sp>
    </p:spTree>
    <p:extLst>
      <p:ext uri="{BB962C8B-B14F-4D97-AF65-F5344CB8AC3E}">
        <p14:creationId xmlns:p14="http://schemas.microsoft.com/office/powerpoint/2010/main" val="79800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A8633-DD5D-4237-A594-95B512AC45B5}" type="slidenum">
              <a:rPr lang="en-US" smtClean="0"/>
              <a:t>7</a:t>
            </a:fld>
            <a:endParaRPr lang="en-US"/>
          </a:p>
        </p:txBody>
      </p:sp>
    </p:spTree>
    <p:extLst>
      <p:ext uri="{BB962C8B-B14F-4D97-AF65-F5344CB8AC3E}">
        <p14:creationId xmlns:p14="http://schemas.microsoft.com/office/powerpoint/2010/main" val="343028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1A8633-DD5D-4237-A594-95B512AC45B5}" type="slidenum">
              <a:rPr lang="en-US" smtClean="0"/>
              <a:t>8</a:t>
            </a:fld>
            <a:endParaRPr lang="en-US"/>
          </a:p>
        </p:txBody>
      </p:sp>
    </p:spTree>
    <p:extLst>
      <p:ext uri="{BB962C8B-B14F-4D97-AF65-F5344CB8AC3E}">
        <p14:creationId xmlns:p14="http://schemas.microsoft.com/office/powerpoint/2010/main" val="338536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work on community-level resources had focused on the impact of poverty rates on child maltreatment (Kim &amp; Drake, 2018; Maguire-Jack, Lanier, Johnson-</a:t>
            </a:r>
            <a:r>
              <a:rPr lang="en-US" sz="1200" kern="1200" dirty="0" err="1">
                <a:solidFill>
                  <a:schemeClr val="tx1"/>
                </a:solidFill>
                <a:effectLst/>
                <a:latin typeface="+mn-lt"/>
                <a:ea typeface="+mn-ea"/>
                <a:cs typeface="+mn-cs"/>
              </a:rPr>
              <a:t>Motoyama</a:t>
            </a:r>
            <a:r>
              <a:rPr lang="en-US" sz="1200" kern="1200" dirty="0">
                <a:solidFill>
                  <a:schemeClr val="tx1"/>
                </a:solidFill>
                <a:effectLst/>
                <a:latin typeface="+mn-lt"/>
                <a:ea typeface="+mn-ea"/>
                <a:cs typeface="+mn-cs"/>
              </a:rPr>
              <a:t>, Welch, &amp; Dineen, 2015).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paper, we broaden that focus by examining the role of several community-level economic hardships on foster care entry rates for Black, Latino, and White children.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Prior research suggests that non-White families disproportionately experience poverty, job insecurity, and restricted wealth-building capacity (Curtis &amp; Denby, 2011). These are all elements of distributive injustice, which are paper worked to put forward as a new narrative.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Broadening the types of hardships examined is helpful for understanding the specific mechanisms driving racialization of foster care entry, for designing anti-racist policy interventions, and for identifying opportunities for effective social mobilization by families victimized by current practices. </a:t>
            </a:r>
          </a:p>
          <a:p>
            <a:endParaRPr lang="en-US" dirty="0"/>
          </a:p>
          <a:p>
            <a:endParaRPr lang="en-US" dirty="0"/>
          </a:p>
        </p:txBody>
      </p:sp>
      <p:sp>
        <p:nvSpPr>
          <p:cNvPr id="4" name="Slide Number Placeholder 3"/>
          <p:cNvSpPr>
            <a:spLocks noGrp="1"/>
          </p:cNvSpPr>
          <p:nvPr>
            <p:ph type="sldNum" sz="quarter" idx="5"/>
          </p:nvPr>
        </p:nvSpPr>
        <p:spPr/>
        <p:txBody>
          <a:bodyPr/>
          <a:lstStyle/>
          <a:p>
            <a:fld id="{2B1A8633-DD5D-4237-A594-95B512AC45B5}" type="slidenum">
              <a:rPr lang="en-US" smtClean="0"/>
              <a:t>9</a:t>
            </a:fld>
            <a:endParaRPr lang="en-US"/>
          </a:p>
        </p:txBody>
      </p:sp>
    </p:spTree>
    <p:extLst>
      <p:ext uri="{BB962C8B-B14F-4D97-AF65-F5344CB8AC3E}">
        <p14:creationId xmlns:p14="http://schemas.microsoft.com/office/powerpoint/2010/main" val="399239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7A07FE3-02C0-46D2-A207-64808CA74B48}" type="datetimeFigureOut">
              <a:rPr lang="en-US" smtClean="0"/>
              <a:t>9/10/2020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FEFD462-1D44-4A84-848D-C827C671893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560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07FE3-02C0-46D2-A207-64808CA74B4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367072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07FE3-02C0-46D2-A207-64808CA74B4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279639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07FE3-02C0-46D2-A207-64808CA74B4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337650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7A07FE3-02C0-46D2-A207-64808CA74B48}" type="datetimeFigureOut">
              <a:rPr lang="en-US" smtClean="0"/>
              <a:t>9/10/2020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FEFD462-1D44-4A84-848D-C827C671893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205875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A07FE3-02C0-46D2-A207-64808CA74B4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28260095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A07FE3-02C0-46D2-A207-64808CA74B48}"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285374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A07FE3-02C0-46D2-A207-64808CA74B48}"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30918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07FE3-02C0-46D2-A207-64808CA74B48}" type="datetimeFigureOut">
              <a:rPr lang="en-US" smtClean="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304688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7A07FE3-02C0-46D2-A207-64808CA74B48}" type="datetimeFigureOut">
              <a:rPr lang="en-US" smtClean="0"/>
              <a:t>9/10/2020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FEFD462-1D44-4A84-848D-C827C671893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4519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7A07FE3-02C0-46D2-A207-64808CA74B48}" type="datetimeFigureOut">
              <a:rPr lang="en-US" smtClean="0"/>
              <a:t>9/10/2020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FEFD462-1D44-4A84-848D-C827C6718938}" type="slidenum">
              <a:rPr lang="en-US" smtClean="0"/>
              <a:t>‹#›</a:t>
            </a:fld>
            <a:endParaRPr lang="en-US"/>
          </a:p>
        </p:txBody>
      </p:sp>
    </p:spTree>
    <p:extLst>
      <p:ext uri="{BB962C8B-B14F-4D97-AF65-F5344CB8AC3E}">
        <p14:creationId xmlns:p14="http://schemas.microsoft.com/office/powerpoint/2010/main" val="177760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7A07FE3-02C0-46D2-A207-64808CA74B48}" type="datetimeFigureOut">
              <a:rPr lang="en-US" smtClean="0"/>
              <a:t>9/10/2020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FEFD462-1D44-4A84-848D-C827C671893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9464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roycekimmons.com/tools/generated_data/exam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hwhitewo/R_support/blob/master/compare_groups_session.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5D2EC-0855-497F-B5BD-D567A340265B}"/>
              </a:ext>
            </a:extLst>
          </p:cNvPr>
          <p:cNvSpPr>
            <a:spLocks noGrp="1"/>
          </p:cNvSpPr>
          <p:nvPr>
            <p:ph type="ctrTitle"/>
          </p:nvPr>
        </p:nvSpPr>
        <p:spPr>
          <a:xfrm>
            <a:off x="1580257" y="864911"/>
            <a:ext cx="9031484" cy="3467282"/>
          </a:xfrm>
        </p:spPr>
        <p:txBody>
          <a:bodyPr anchor="b">
            <a:normAutofit/>
          </a:bodyPr>
          <a:lstStyle/>
          <a:p>
            <a:r>
              <a:rPr lang="en-US" sz="8000" dirty="0"/>
              <a:t>Revealing race equity issues</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A23C87F-1B91-48AC-A7C9-142F00E408AD}"/>
              </a:ext>
            </a:extLst>
          </p:cNvPr>
          <p:cNvSpPr>
            <a:spLocks noGrp="1"/>
          </p:cNvSpPr>
          <p:nvPr>
            <p:ph type="subTitle" idx="1"/>
          </p:nvPr>
        </p:nvSpPr>
        <p:spPr>
          <a:xfrm>
            <a:off x="2073314" y="5493376"/>
            <a:ext cx="8045373" cy="742279"/>
          </a:xfrm>
        </p:spPr>
        <p:txBody>
          <a:bodyPr anchor="ctr">
            <a:normAutofit/>
          </a:bodyPr>
          <a:lstStyle/>
          <a:p>
            <a:r>
              <a:rPr lang="en-US" sz="1800" dirty="0">
                <a:solidFill>
                  <a:srgbClr val="2A1A00"/>
                </a:solidFill>
              </a:rPr>
              <a:t>How do we use data to uncover new problem narratives?</a:t>
            </a:r>
          </a:p>
        </p:txBody>
      </p:sp>
    </p:spTree>
    <p:extLst>
      <p:ext uri="{BB962C8B-B14F-4D97-AF65-F5344CB8AC3E}">
        <p14:creationId xmlns:p14="http://schemas.microsoft.com/office/powerpoint/2010/main" val="19612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1AF6E9-4B93-40B2-8B38-913458C94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50F738-FE66-41B2-800A-A92F00E82DBB}"/>
              </a:ext>
            </a:extLst>
          </p:cNvPr>
          <p:cNvSpPr>
            <a:spLocks noGrp="1"/>
          </p:cNvSpPr>
          <p:nvPr>
            <p:ph type="title"/>
          </p:nvPr>
        </p:nvSpPr>
        <p:spPr>
          <a:xfrm>
            <a:off x="644003" y="954923"/>
            <a:ext cx="5875694" cy="4656552"/>
          </a:xfrm>
        </p:spPr>
        <p:txBody>
          <a:bodyPr vert="horz" lIns="91440" tIns="45720" rIns="91440" bIns="45720" rtlCol="0" anchor="ctr">
            <a:normAutofit/>
          </a:bodyPr>
          <a:lstStyle/>
          <a:p>
            <a:pPr algn="ctr"/>
            <a:r>
              <a:rPr lang="en-US" sz="6200" spc="800" dirty="0"/>
              <a:t>get more granular Than aggregated population</a:t>
            </a:r>
          </a:p>
        </p:txBody>
      </p:sp>
      <p:sp>
        <p:nvSpPr>
          <p:cNvPr id="15" name="Freeform 22">
            <a:extLst>
              <a:ext uri="{FF2B5EF4-FFF2-40B4-BE49-F238E27FC236}">
                <a16:creationId xmlns:a16="http://schemas.microsoft.com/office/drawing/2014/main" id="{ABC09BDB-AC6B-4DE3-8EA9-4C713A504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2" name="Picture 1">
            <a:extLst>
              <a:ext uri="{FF2B5EF4-FFF2-40B4-BE49-F238E27FC236}">
                <a16:creationId xmlns:a16="http://schemas.microsoft.com/office/drawing/2014/main" id="{BF222001-B482-4CA8-B9B8-CFB237102502}"/>
              </a:ext>
            </a:extLst>
          </p:cNvPr>
          <p:cNvPicPr>
            <a:picLocks noChangeAspect="1"/>
          </p:cNvPicPr>
          <p:nvPr/>
        </p:nvPicPr>
        <p:blipFill>
          <a:blip r:embed="rId3"/>
          <a:stretch>
            <a:fillRect/>
          </a:stretch>
        </p:blipFill>
        <p:spPr>
          <a:xfrm>
            <a:off x="7910360" y="643464"/>
            <a:ext cx="3280756" cy="2706624"/>
          </a:xfrm>
          <a:prstGeom prst="rect">
            <a:avLst/>
          </a:prstGeom>
        </p:spPr>
      </p:pic>
      <p:pic>
        <p:nvPicPr>
          <p:cNvPr id="3" name="Picture 2">
            <a:extLst>
              <a:ext uri="{FF2B5EF4-FFF2-40B4-BE49-F238E27FC236}">
                <a16:creationId xmlns:a16="http://schemas.microsoft.com/office/drawing/2014/main" id="{BC1B6322-C435-442C-83A5-53A59270AB54}"/>
              </a:ext>
            </a:extLst>
          </p:cNvPr>
          <p:cNvPicPr>
            <a:picLocks noChangeAspect="1"/>
          </p:cNvPicPr>
          <p:nvPr/>
        </p:nvPicPr>
        <p:blipFill>
          <a:blip r:embed="rId4"/>
          <a:stretch>
            <a:fillRect/>
          </a:stretch>
        </p:blipFill>
        <p:spPr>
          <a:xfrm>
            <a:off x="7910358" y="3511829"/>
            <a:ext cx="3280756" cy="2706624"/>
          </a:xfrm>
          <a:prstGeom prst="rect">
            <a:avLst/>
          </a:prstGeom>
        </p:spPr>
      </p:pic>
    </p:spTree>
    <p:extLst>
      <p:ext uri="{BB962C8B-B14F-4D97-AF65-F5344CB8AC3E}">
        <p14:creationId xmlns:p14="http://schemas.microsoft.com/office/powerpoint/2010/main" val="76903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 name="Rectangle 24">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61AF6E9-4B93-40B2-8B38-913458C94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8B77C12-DF52-4416-9475-6DE58B23F8D8}"/>
              </a:ext>
            </a:extLst>
          </p:cNvPr>
          <p:cNvSpPr>
            <a:spLocks noGrp="1"/>
          </p:cNvSpPr>
          <p:nvPr>
            <p:ph type="title"/>
          </p:nvPr>
        </p:nvSpPr>
        <p:spPr>
          <a:xfrm>
            <a:off x="644003" y="954923"/>
            <a:ext cx="5875694" cy="4656552"/>
          </a:xfrm>
        </p:spPr>
        <p:txBody>
          <a:bodyPr vert="horz" lIns="91440" tIns="45720" rIns="91440" bIns="45720" rtlCol="0" anchor="ctr">
            <a:normAutofit/>
          </a:bodyPr>
          <a:lstStyle/>
          <a:p>
            <a:pPr algn="ctr"/>
            <a:r>
              <a:rPr lang="en-US" sz="6200" spc="800" dirty="0"/>
              <a:t>Use RACE-specific measures</a:t>
            </a:r>
          </a:p>
        </p:txBody>
      </p:sp>
      <p:sp>
        <p:nvSpPr>
          <p:cNvPr id="29" name="Freeform 22">
            <a:extLst>
              <a:ext uri="{FF2B5EF4-FFF2-40B4-BE49-F238E27FC236}">
                <a16:creationId xmlns:a16="http://schemas.microsoft.com/office/drawing/2014/main" id="{ABC09BDB-AC6B-4DE3-8EA9-4C713A504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6" name="Picture 5">
            <a:extLst>
              <a:ext uri="{FF2B5EF4-FFF2-40B4-BE49-F238E27FC236}">
                <a16:creationId xmlns:a16="http://schemas.microsoft.com/office/drawing/2014/main" id="{5F9F53C2-D3FF-45E0-A258-48E5406B99F1}"/>
              </a:ext>
            </a:extLst>
          </p:cNvPr>
          <p:cNvPicPr>
            <a:picLocks noChangeAspect="1"/>
          </p:cNvPicPr>
          <p:nvPr/>
        </p:nvPicPr>
        <p:blipFill>
          <a:blip r:embed="rId3"/>
          <a:stretch>
            <a:fillRect/>
          </a:stretch>
        </p:blipFill>
        <p:spPr>
          <a:xfrm>
            <a:off x="7911918" y="643464"/>
            <a:ext cx="3277641" cy="2706624"/>
          </a:xfrm>
          <a:prstGeom prst="rect">
            <a:avLst/>
          </a:prstGeom>
        </p:spPr>
      </p:pic>
      <p:pic>
        <p:nvPicPr>
          <p:cNvPr id="5" name="Picture 4">
            <a:extLst>
              <a:ext uri="{FF2B5EF4-FFF2-40B4-BE49-F238E27FC236}">
                <a16:creationId xmlns:a16="http://schemas.microsoft.com/office/drawing/2014/main" id="{9E9D2513-791C-4B09-9AB9-A2BA2E9EF2B3}"/>
              </a:ext>
            </a:extLst>
          </p:cNvPr>
          <p:cNvPicPr>
            <a:picLocks noChangeAspect="1"/>
          </p:cNvPicPr>
          <p:nvPr/>
        </p:nvPicPr>
        <p:blipFill>
          <a:blip r:embed="rId4"/>
          <a:stretch>
            <a:fillRect/>
          </a:stretch>
        </p:blipFill>
        <p:spPr>
          <a:xfrm>
            <a:off x="7910358" y="3511829"/>
            <a:ext cx="3280756" cy="2706624"/>
          </a:xfrm>
          <a:prstGeom prst="rect">
            <a:avLst/>
          </a:prstGeom>
        </p:spPr>
      </p:pic>
    </p:spTree>
    <p:extLst>
      <p:ext uri="{BB962C8B-B14F-4D97-AF65-F5344CB8AC3E}">
        <p14:creationId xmlns:p14="http://schemas.microsoft.com/office/powerpoint/2010/main" val="158380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5" name="Rectangle 14">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28FFBEEC-E1D5-4133-8566-2A59DDB17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39060"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6">
            <a:extLst>
              <a:ext uri="{FF2B5EF4-FFF2-40B4-BE49-F238E27FC236}">
                <a16:creationId xmlns:a16="http://schemas.microsoft.com/office/drawing/2014/main" id="{C849DA2E-1DC6-4ED5-BD22-3A1681BB9BEC}"/>
              </a:ext>
            </a:extLst>
          </p:cNvPr>
          <p:cNvSpPr>
            <a:spLocks noGrp="1"/>
          </p:cNvSpPr>
          <p:nvPr>
            <p:ph type="title"/>
          </p:nvPr>
        </p:nvSpPr>
        <p:spPr>
          <a:xfrm>
            <a:off x="5671909" y="951400"/>
            <a:ext cx="5875694" cy="4654296"/>
          </a:xfrm>
        </p:spPr>
        <p:txBody>
          <a:bodyPr vert="horz" lIns="91440" tIns="45720" rIns="91440" bIns="45720" rtlCol="0" anchor="ctr">
            <a:normAutofit/>
          </a:bodyPr>
          <a:lstStyle/>
          <a:p>
            <a:pPr algn="ctr">
              <a:lnSpc>
                <a:spcPct val="90000"/>
              </a:lnSpc>
            </a:pPr>
            <a:r>
              <a:rPr lang="en-US" sz="6200" spc="800" dirty="0">
                <a:solidFill>
                  <a:srgbClr val="2A1A00"/>
                </a:solidFill>
                <a:latin typeface="+mj-lt"/>
              </a:rPr>
              <a:t>Use Density plots to reveal experience frequencies</a:t>
            </a:r>
          </a:p>
        </p:txBody>
      </p:sp>
      <p:sp>
        <p:nvSpPr>
          <p:cNvPr id="19" name="Freeform 14">
            <a:extLst>
              <a:ext uri="{FF2B5EF4-FFF2-40B4-BE49-F238E27FC236}">
                <a16:creationId xmlns:a16="http://schemas.microsoft.com/office/drawing/2014/main" id="{E8EFDFFA-99D1-4010-8BB3-F3C338EC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4" name="Picture 3">
            <a:extLst>
              <a:ext uri="{FF2B5EF4-FFF2-40B4-BE49-F238E27FC236}">
                <a16:creationId xmlns:a16="http://schemas.microsoft.com/office/drawing/2014/main" id="{49D73E08-858D-4006-92DA-BCD52F0C1AFD}"/>
              </a:ext>
            </a:extLst>
          </p:cNvPr>
          <p:cNvPicPr>
            <a:picLocks noChangeAspect="1"/>
          </p:cNvPicPr>
          <p:nvPr/>
        </p:nvPicPr>
        <p:blipFill rotWithShape="1">
          <a:blip r:embed="rId3"/>
          <a:srcRect t="1129"/>
          <a:stretch/>
        </p:blipFill>
        <p:spPr>
          <a:xfrm>
            <a:off x="672854" y="232012"/>
            <a:ext cx="3844555" cy="6415488"/>
          </a:xfrm>
          <a:prstGeom prst="rect">
            <a:avLst/>
          </a:prstGeom>
        </p:spPr>
      </p:pic>
    </p:spTree>
    <p:extLst>
      <p:ext uri="{BB962C8B-B14F-4D97-AF65-F5344CB8AC3E}">
        <p14:creationId xmlns:p14="http://schemas.microsoft.com/office/powerpoint/2010/main" val="254886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436-E753-4498-902B-2B7EA9388B59}"/>
              </a:ext>
            </a:extLst>
          </p:cNvPr>
          <p:cNvSpPr>
            <a:spLocks noGrp="1"/>
          </p:cNvSpPr>
          <p:nvPr>
            <p:ph type="title"/>
          </p:nvPr>
        </p:nvSpPr>
        <p:spPr/>
        <p:txBody>
          <a:bodyPr>
            <a:normAutofit fontScale="90000"/>
          </a:bodyPr>
          <a:lstStyle/>
          <a:p>
            <a:r>
              <a:rPr lang="en-US" dirty="0"/>
              <a:t>Other approaches to examine group differences</a:t>
            </a:r>
          </a:p>
        </p:txBody>
      </p:sp>
      <p:sp>
        <p:nvSpPr>
          <p:cNvPr id="3" name="Text Placeholder 2">
            <a:extLst>
              <a:ext uri="{FF2B5EF4-FFF2-40B4-BE49-F238E27FC236}">
                <a16:creationId xmlns:a16="http://schemas.microsoft.com/office/drawing/2014/main" id="{6CE7E409-A974-4E87-B2EA-63DB5F4BC6A1}"/>
              </a:ext>
            </a:extLst>
          </p:cNvPr>
          <p:cNvSpPr>
            <a:spLocks noGrp="1"/>
          </p:cNvSpPr>
          <p:nvPr>
            <p:ph type="body" idx="1"/>
          </p:nvPr>
        </p:nvSpPr>
        <p:spPr/>
        <p:txBody>
          <a:bodyPr/>
          <a:lstStyle/>
          <a:p>
            <a:r>
              <a:rPr lang="en-US" dirty="0"/>
              <a:t>What other approaches do </a:t>
            </a:r>
            <a:r>
              <a:rPr lang="en-US" dirty="0" err="1"/>
              <a:t>masc</a:t>
            </a:r>
            <a:r>
              <a:rPr lang="en-US" dirty="0"/>
              <a:t> participants use?</a:t>
            </a:r>
          </a:p>
        </p:txBody>
      </p:sp>
    </p:spTree>
    <p:extLst>
      <p:ext uri="{BB962C8B-B14F-4D97-AF65-F5344CB8AC3E}">
        <p14:creationId xmlns:p14="http://schemas.microsoft.com/office/powerpoint/2010/main" val="301867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92A9-360B-47F4-A806-E568A77DB5EB}"/>
              </a:ext>
            </a:extLst>
          </p:cNvPr>
          <p:cNvSpPr>
            <a:spLocks noGrp="1"/>
          </p:cNvSpPr>
          <p:nvPr>
            <p:ph type="title"/>
          </p:nvPr>
        </p:nvSpPr>
        <p:spPr/>
        <p:txBody>
          <a:bodyPr/>
          <a:lstStyle/>
          <a:p>
            <a:r>
              <a:rPr lang="en-US" dirty="0"/>
              <a:t>R Notebook on examining Group differences </a:t>
            </a:r>
          </a:p>
        </p:txBody>
      </p:sp>
      <p:sp>
        <p:nvSpPr>
          <p:cNvPr id="3" name="Content Placeholder 2">
            <a:extLst>
              <a:ext uri="{FF2B5EF4-FFF2-40B4-BE49-F238E27FC236}">
                <a16:creationId xmlns:a16="http://schemas.microsoft.com/office/drawing/2014/main" id="{3078FD0E-3DC1-4D91-8F2C-F66755C781FC}"/>
              </a:ext>
            </a:extLst>
          </p:cNvPr>
          <p:cNvSpPr>
            <a:spLocks noGrp="1"/>
          </p:cNvSpPr>
          <p:nvPr>
            <p:ph idx="1"/>
          </p:nvPr>
        </p:nvSpPr>
        <p:spPr/>
        <p:txBody>
          <a:bodyPr>
            <a:normAutofit fontScale="62500" lnSpcReduction="20000"/>
          </a:bodyPr>
          <a:lstStyle/>
          <a:p>
            <a:pPr marL="396875" indent="-342900">
              <a:buClr>
                <a:schemeClr val="accent1"/>
              </a:buClr>
            </a:pPr>
            <a:r>
              <a:rPr lang="en-US" sz="3600" dirty="0"/>
              <a:t>Can use student performance data set for practice: </a:t>
            </a:r>
            <a:r>
              <a:rPr lang="en-US" sz="3600" dirty="0">
                <a:hlinkClick r:id="rId3"/>
              </a:rPr>
              <a:t>http://roycekimmons.com/tools/generated_data/exams</a:t>
            </a:r>
            <a:r>
              <a:rPr lang="en-US" sz="3600" dirty="0"/>
              <a:t> (Large Data Set)</a:t>
            </a:r>
          </a:p>
          <a:p>
            <a:pPr marL="396875" indent="-342900">
              <a:buClr>
                <a:schemeClr val="accent1"/>
              </a:buClr>
            </a:pPr>
            <a:endParaRPr lang="en-US" sz="3600" dirty="0"/>
          </a:p>
          <a:p>
            <a:pPr marL="396875" indent="-342900">
              <a:buClr>
                <a:schemeClr val="accent1"/>
              </a:buClr>
            </a:pPr>
            <a:r>
              <a:rPr lang="en-US" sz="3600" dirty="0"/>
              <a:t>R File to Share</a:t>
            </a:r>
          </a:p>
          <a:p>
            <a:pPr marL="854075" lvl="1" indent="-342900">
              <a:buClr>
                <a:schemeClr val="accent1"/>
              </a:buClr>
            </a:pPr>
            <a:r>
              <a:rPr lang="en-US" sz="3400" dirty="0">
                <a:hlinkClick r:id="rId4"/>
              </a:rPr>
              <a:t>https://github.com/hwhitewo/R_support/blob/master/compare_groups_session.R</a:t>
            </a:r>
            <a:r>
              <a:rPr lang="en-US" sz="3400" dirty="0"/>
              <a:t> </a:t>
            </a:r>
          </a:p>
          <a:p>
            <a:pPr marL="854075" lvl="1" indent="-342900">
              <a:buClr>
                <a:schemeClr val="accent1"/>
              </a:buClr>
            </a:pPr>
            <a:r>
              <a:rPr lang="en-US" sz="3400" dirty="0"/>
              <a:t>Uses t-tests, regression,  ANOVA or ANOVA III and Tukey’s HSD for testing significance differences between groups</a:t>
            </a:r>
          </a:p>
          <a:p>
            <a:pPr marL="854075" lvl="1" indent="-342900">
              <a:buClr>
                <a:schemeClr val="accent1"/>
              </a:buClr>
            </a:pPr>
            <a:r>
              <a:rPr lang="en-US" sz="3600" dirty="0"/>
              <a:t>	Includes code for plotting so you can visualize interactions and differences</a:t>
            </a:r>
          </a:p>
        </p:txBody>
      </p:sp>
    </p:spTree>
    <p:extLst>
      <p:ext uri="{BB962C8B-B14F-4D97-AF65-F5344CB8AC3E}">
        <p14:creationId xmlns:p14="http://schemas.microsoft.com/office/powerpoint/2010/main" val="2308358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9" name="Rectangle 3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3" name="Title 2">
            <a:extLst>
              <a:ext uri="{FF2B5EF4-FFF2-40B4-BE49-F238E27FC236}">
                <a16:creationId xmlns:a16="http://schemas.microsoft.com/office/drawing/2014/main" id="{BB0C230F-3939-43AC-9468-39B30006ED5B}"/>
              </a:ext>
            </a:extLst>
          </p:cNvPr>
          <p:cNvSpPr>
            <a:spLocks noGrp="1"/>
          </p:cNvSpPr>
          <p:nvPr>
            <p:ph type="title"/>
          </p:nvPr>
        </p:nvSpPr>
        <p:spPr>
          <a:xfrm>
            <a:off x="135719" y="643464"/>
            <a:ext cx="4436281" cy="4374850"/>
          </a:xfrm>
        </p:spPr>
        <p:txBody>
          <a:bodyPr vert="horz" lIns="91440" tIns="45720" rIns="91440" bIns="45720" rtlCol="0" anchor="ctr">
            <a:noAutofit/>
          </a:bodyPr>
          <a:lstStyle/>
          <a:p>
            <a:pPr algn="ctr"/>
            <a:r>
              <a:rPr lang="en-US" sz="4800" spc="800" dirty="0">
                <a:solidFill>
                  <a:srgbClr val="2A1A00"/>
                </a:solidFill>
              </a:rPr>
              <a:t>Logistic regression modeled by group?</a:t>
            </a:r>
          </a:p>
        </p:txBody>
      </p:sp>
      <p:graphicFrame>
        <p:nvGraphicFramePr>
          <p:cNvPr id="12" name="Table 11">
            <a:extLst>
              <a:ext uri="{FF2B5EF4-FFF2-40B4-BE49-F238E27FC236}">
                <a16:creationId xmlns:a16="http://schemas.microsoft.com/office/drawing/2014/main" id="{90FE2A7E-830D-478B-96C2-ECDE87CF1344}"/>
              </a:ext>
            </a:extLst>
          </p:cNvPr>
          <p:cNvGraphicFramePr>
            <a:graphicFrameLocks noGrp="1"/>
          </p:cNvGraphicFramePr>
          <p:nvPr>
            <p:extLst>
              <p:ext uri="{D42A27DB-BD31-4B8C-83A1-F6EECF244321}">
                <p14:modId xmlns:p14="http://schemas.microsoft.com/office/powerpoint/2010/main" val="2657474808"/>
              </p:ext>
            </p:extLst>
          </p:nvPr>
        </p:nvGraphicFramePr>
        <p:xfrm>
          <a:off x="5744472" y="643464"/>
          <a:ext cx="5411988" cy="5574998"/>
        </p:xfrm>
        <a:graphic>
          <a:graphicData uri="http://schemas.openxmlformats.org/drawingml/2006/table">
            <a:tbl>
              <a:tblPr firstRow="1" firstCol="1" bandRow="1">
                <a:tableStyleId>{69012ECD-51FC-41F1-AA8D-1B2483CD663E}</a:tableStyleId>
              </a:tblPr>
              <a:tblGrid>
                <a:gridCol w="1684434">
                  <a:extLst>
                    <a:ext uri="{9D8B030D-6E8A-4147-A177-3AD203B41FA5}">
                      <a16:colId xmlns:a16="http://schemas.microsoft.com/office/drawing/2014/main" val="3648631939"/>
                    </a:ext>
                  </a:extLst>
                </a:gridCol>
                <a:gridCol w="499923">
                  <a:extLst>
                    <a:ext uri="{9D8B030D-6E8A-4147-A177-3AD203B41FA5}">
                      <a16:colId xmlns:a16="http://schemas.microsoft.com/office/drawing/2014/main" val="154333156"/>
                    </a:ext>
                  </a:extLst>
                </a:gridCol>
                <a:gridCol w="499923">
                  <a:extLst>
                    <a:ext uri="{9D8B030D-6E8A-4147-A177-3AD203B41FA5}">
                      <a16:colId xmlns:a16="http://schemas.microsoft.com/office/drawing/2014/main" val="193044886"/>
                    </a:ext>
                  </a:extLst>
                </a:gridCol>
                <a:gridCol w="499923">
                  <a:extLst>
                    <a:ext uri="{9D8B030D-6E8A-4147-A177-3AD203B41FA5}">
                      <a16:colId xmlns:a16="http://schemas.microsoft.com/office/drawing/2014/main" val="3412542331"/>
                    </a:ext>
                  </a:extLst>
                </a:gridCol>
                <a:gridCol w="499923">
                  <a:extLst>
                    <a:ext uri="{9D8B030D-6E8A-4147-A177-3AD203B41FA5}">
                      <a16:colId xmlns:a16="http://schemas.microsoft.com/office/drawing/2014/main" val="909856874"/>
                    </a:ext>
                  </a:extLst>
                </a:gridCol>
                <a:gridCol w="590685">
                  <a:extLst>
                    <a:ext uri="{9D8B030D-6E8A-4147-A177-3AD203B41FA5}">
                      <a16:colId xmlns:a16="http://schemas.microsoft.com/office/drawing/2014/main" val="54150102"/>
                    </a:ext>
                  </a:extLst>
                </a:gridCol>
                <a:gridCol w="530943">
                  <a:extLst>
                    <a:ext uri="{9D8B030D-6E8A-4147-A177-3AD203B41FA5}">
                      <a16:colId xmlns:a16="http://schemas.microsoft.com/office/drawing/2014/main" val="3224705004"/>
                    </a:ext>
                  </a:extLst>
                </a:gridCol>
                <a:gridCol w="506050">
                  <a:extLst>
                    <a:ext uri="{9D8B030D-6E8A-4147-A177-3AD203B41FA5}">
                      <a16:colId xmlns:a16="http://schemas.microsoft.com/office/drawing/2014/main" val="3900164588"/>
                    </a:ext>
                  </a:extLst>
                </a:gridCol>
                <a:gridCol w="100184">
                  <a:extLst>
                    <a:ext uri="{9D8B030D-6E8A-4147-A177-3AD203B41FA5}">
                      <a16:colId xmlns:a16="http://schemas.microsoft.com/office/drawing/2014/main" val="2064026629"/>
                    </a:ext>
                  </a:extLst>
                </a:gridCol>
              </a:tblGrid>
              <a:tr h="158824">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(2)</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(3)</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(4)</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(5)</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(6)</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(7)</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577858411"/>
                  </a:ext>
                </a:extLst>
              </a:tr>
              <a:tr h="291176">
                <a:tc>
                  <a:txBody>
                    <a:bodyPr/>
                    <a:lstStyle/>
                    <a:p>
                      <a:pPr marL="0" marR="0" algn="l">
                        <a:spcBef>
                          <a:spcPts val="0"/>
                        </a:spcBef>
                        <a:spcAft>
                          <a:spcPts val="0"/>
                        </a:spcAft>
                      </a:pPr>
                      <a:r>
                        <a:rPr lang="en-US" sz="900">
                          <a:effectLst/>
                        </a:rPr>
                        <a:t>VARIABLES</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Total</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White</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Latino</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Black</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American Ind.</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Asian/PI</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Mixed</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3956405865"/>
                  </a:ext>
                </a:extLst>
              </a:tr>
              <a:tr h="489705">
                <a:tc>
                  <a:txBody>
                    <a:bodyPr/>
                    <a:lstStyle/>
                    <a:p>
                      <a:pPr marL="0" marR="0" algn="l">
                        <a:spcBef>
                          <a:spcPts val="0"/>
                        </a:spcBef>
                        <a:spcAft>
                          <a:spcPts val="0"/>
                        </a:spcAft>
                      </a:pPr>
                      <a:r>
                        <a:rPr lang="en-US" sz="900" dirty="0">
                          <a:effectLst/>
                        </a:rPr>
                        <a:t>Welfare Participation (ref. = free Lunch)</a:t>
                      </a:r>
                      <a:endParaRPr lang="en-US" sz="1200" dirty="0">
                        <a:effectLst/>
                      </a:endParaRPr>
                    </a:p>
                    <a:p>
                      <a:pPr marL="0" marR="0" algn="l">
                        <a:spcBef>
                          <a:spcPts val="0"/>
                        </a:spcBef>
                        <a:spcAft>
                          <a:spcPts val="0"/>
                        </a:spcAft>
                      </a:pPr>
                      <a:r>
                        <a:rPr lang="en-US" sz="900" dirty="0">
                          <a:effectLst/>
                        </a:rPr>
                        <a:t>  </a:t>
                      </a:r>
                      <a:r>
                        <a:rPr lang="en-US" sz="1300" dirty="0">
                          <a:effectLst/>
                        </a:rPr>
                        <a:t>Reduced-cost</a:t>
                      </a:r>
                      <a:r>
                        <a:rPr lang="en-US" sz="900" dirty="0">
                          <a:effectLst/>
                        </a:rPr>
                        <a:t> lunch</a:t>
                      </a:r>
                      <a:endParaRPr lang="en-US" sz="1200" dirty="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0.78*</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0.72</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0.81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0.73</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1.06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0.95</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0.61</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3141248032"/>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[0.646 - 0.952]</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[0.500 - 1.047]</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[0.620 - 1.055]</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[0.293 - 1.801]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[0.502 - 2.248]</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[0.216 - 4.193]</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[0.289 - 1.309]</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86988671"/>
                  </a:ext>
                </a:extLst>
              </a:tr>
              <a:tr h="158824">
                <a:tc>
                  <a:txBody>
                    <a:bodyPr/>
                    <a:lstStyle/>
                    <a:p>
                      <a:pPr marL="0" marR="0" algn="l">
                        <a:spcBef>
                          <a:spcPts val="0"/>
                        </a:spcBef>
                        <a:spcAft>
                          <a:spcPts val="0"/>
                        </a:spcAft>
                      </a:pPr>
                      <a:r>
                        <a:rPr lang="en-US" sz="900">
                          <a:effectLst/>
                        </a:rPr>
                        <a:t>  Nonparticipant</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0.64***</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0.59***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0.52*</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1.01</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0.30***</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2161766119"/>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[0.553 - 0.747]</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[0.472 - 0.746]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[0.624 - 0.918]</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[0.301 - 0.890]</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[0.438 - 1.409]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[0.324 - 3.175]</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[0.191 - 0.485]</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4064182664"/>
                  </a:ext>
                </a:extLst>
              </a:tr>
              <a:tr h="158824">
                <a:tc>
                  <a:txBody>
                    <a:bodyPr/>
                    <a:lstStyle/>
                    <a:p>
                      <a:pPr marL="0" marR="0" algn="l">
                        <a:spcBef>
                          <a:spcPts val="0"/>
                        </a:spcBef>
                        <a:spcAft>
                          <a:spcPts val="0"/>
                        </a:spcAft>
                      </a:pPr>
                      <a:r>
                        <a:rPr lang="en-US" sz="900">
                          <a:effectLst/>
                        </a:rPr>
                        <a:t>Male</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1.60***</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1.77***</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1.49***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1.69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1.36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1.66</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1.72*</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2193423063"/>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[1.442 - 1.784]</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[1.500 - 2.085]</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[1.259 - 1.767]</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[0.935 - 3.067]</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[0.932 - 1.988]</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[0.798 - 3.435]</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[1.119 - 2.638]</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2147357652"/>
                  </a:ext>
                </a:extLst>
              </a:tr>
              <a:tr h="158824">
                <a:tc>
                  <a:txBody>
                    <a:bodyPr/>
                    <a:lstStyle/>
                    <a:p>
                      <a:pPr marL="0" marR="0" algn="l">
                        <a:spcBef>
                          <a:spcPts val="0"/>
                        </a:spcBef>
                        <a:spcAft>
                          <a:spcPts val="0"/>
                        </a:spcAft>
                      </a:pPr>
                      <a:r>
                        <a:rPr lang="en-US" sz="900">
                          <a:effectLst/>
                        </a:rPr>
                        <a:t>Age</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0.96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1.06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0.90</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0.85</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1.24</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0.84</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0.93</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2845880615"/>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[0.886 - 1.034]</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[0.913 - 1.240]</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[0.818 - 1.001]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[0.626 - 1.149]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[0.931 - 1.661]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[0.548 - 1.288]</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[0.675 - 1.276]</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3949870899"/>
                  </a:ext>
                </a:extLst>
              </a:tr>
              <a:tr h="291176">
                <a:tc>
                  <a:txBody>
                    <a:bodyPr/>
                    <a:lstStyle/>
                    <a:p>
                      <a:pPr marL="0" marR="0" algn="l">
                        <a:spcBef>
                          <a:spcPts val="0"/>
                        </a:spcBef>
                        <a:spcAft>
                          <a:spcPts val="0"/>
                        </a:spcAft>
                      </a:pPr>
                      <a:r>
                        <a:rPr lang="en-US" sz="900">
                          <a:effectLst/>
                        </a:rPr>
                        <a:t>Education (ref. = 8</a:t>
                      </a:r>
                      <a:r>
                        <a:rPr lang="en-US" sz="900" baseline="30000">
                          <a:effectLst/>
                        </a:rPr>
                        <a:t>th</a:t>
                      </a:r>
                      <a:r>
                        <a:rPr lang="en-US" sz="900">
                          <a:effectLst/>
                        </a:rPr>
                        <a:t> grade)</a:t>
                      </a:r>
                      <a:endParaRPr lang="en-US" sz="1200">
                        <a:effectLst/>
                      </a:endParaRPr>
                    </a:p>
                    <a:p>
                      <a:pPr marL="0" marR="0" algn="l">
                        <a:spcBef>
                          <a:spcPts val="0"/>
                        </a:spcBef>
                        <a:spcAft>
                          <a:spcPts val="0"/>
                        </a:spcAft>
                      </a:pPr>
                      <a:r>
                        <a:rPr lang="en-US" sz="900">
                          <a:effectLst/>
                        </a:rPr>
                        <a:t>  10</a:t>
                      </a:r>
                      <a:r>
                        <a:rPr lang="en-US" sz="900" baseline="30000">
                          <a:effectLst/>
                        </a:rPr>
                        <a:t>th</a:t>
                      </a:r>
                      <a:r>
                        <a:rPr lang="en-US" sz="900">
                          <a:effectLst/>
                        </a:rPr>
                        <a:t> Grade</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1.42***</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1.06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1.63***</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1.61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0.72</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1.30</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2.61*</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3438160682"/>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[1.172 - 1.731]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[0.734 - 1.536]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[1.274 - 2.094]</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[0.676 - 3.846]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[0.334 - 1.530]</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[0.456 - 3.711]</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[1.082 - 6.270]</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3924025374"/>
                  </a:ext>
                </a:extLst>
              </a:tr>
              <a:tr h="158824">
                <a:tc>
                  <a:txBody>
                    <a:bodyPr/>
                    <a:lstStyle/>
                    <a:p>
                      <a:pPr marL="0" marR="0" algn="l">
                        <a:spcBef>
                          <a:spcPts val="0"/>
                        </a:spcBef>
                        <a:spcAft>
                          <a:spcPts val="0"/>
                        </a:spcAft>
                      </a:pPr>
                      <a:r>
                        <a:rPr lang="en-US" sz="900">
                          <a:effectLst/>
                        </a:rPr>
                        <a:t>  12</a:t>
                      </a:r>
                      <a:r>
                        <a:rPr lang="en-US" sz="900" baseline="30000">
                          <a:effectLst/>
                        </a:rPr>
                        <a:t>th</a:t>
                      </a:r>
                      <a:r>
                        <a:rPr lang="en-US" sz="900">
                          <a:effectLst/>
                        </a:rPr>
                        <a:t> Grade</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1.07</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0.60</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1.36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1.56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0.38</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3.04</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2.08</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2274345348"/>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[0.776 - 1.476]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[0.319 - 1.116]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[0.869 - 2.121]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[0.441 - 5.541]</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[0.104 - 1.409]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[0.406 - 22.795]</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[0.537 - 8.040]</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4164151570"/>
                  </a:ext>
                </a:extLst>
              </a:tr>
              <a:tr h="291176">
                <a:tc>
                  <a:txBody>
                    <a:bodyPr/>
                    <a:lstStyle/>
                    <a:p>
                      <a:pPr marL="0" marR="0" algn="l">
                        <a:spcBef>
                          <a:spcPts val="0"/>
                        </a:spcBef>
                        <a:spcAft>
                          <a:spcPts val="0"/>
                        </a:spcAft>
                      </a:pPr>
                      <a:r>
                        <a:rPr lang="en-US" sz="900">
                          <a:effectLst/>
                        </a:rPr>
                        <a:t>Race (Ref. = White)</a:t>
                      </a:r>
                      <a:endParaRPr lang="en-US" sz="1200">
                        <a:effectLst/>
                      </a:endParaRPr>
                    </a:p>
                    <a:p>
                      <a:pPr marL="0" marR="0" algn="l">
                        <a:spcBef>
                          <a:spcPts val="0"/>
                        </a:spcBef>
                        <a:spcAft>
                          <a:spcPts val="0"/>
                        </a:spcAft>
                      </a:pPr>
                      <a:r>
                        <a:rPr lang="en-US" sz="900">
                          <a:effectLst/>
                        </a:rPr>
                        <a:t>  Latino</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1.29***</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700452882"/>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[1.120 - 1.486]</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2313630412"/>
                  </a:ext>
                </a:extLst>
              </a:tr>
              <a:tr h="158824">
                <a:tc>
                  <a:txBody>
                    <a:bodyPr/>
                    <a:lstStyle/>
                    <a:p>
                      <a:pPr marL="0" marR="0" algn="l">
                        <a:spcBef>
                          <a:spcPts val="0"/>
                        </a:spcBef>
                        <a:spcAft>
                          <a:spcPts val="0"/>
                        </a:spcAft>
                      </a:pPr>
                      <a:r>
                        <a:rPr lang="en-US" sz="900">
                          <a:effectLst/>
                        </a:rPr>
                        <a:t>  Black</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1.55**</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3723614816"/>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[1.164 - 2.063]</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1638303064"/>
                  </a:ext>
                </a:extLst>
              </a:tr>
              <a:tr h="158824">
                <a:tc>
                  <a:txBody>
                    <a:bodyPr/>
                    <a:lstStyle/>
                    <a:p>
                      <a:pPr marL="0" marR="0" algn="l">
                        <a:spcBef>
                          <a:spcPts val="0"/>
                        </a:spcBef>
                        <a:spcAft>
                          <a:spcPts val="0"/>
                        </a:spcAft>
                      </a:pPr>
                      <a:r>
                        <a:rPr lang="en-US" sz="900">
                          <a:effectLst/>
                        </a:rPr>
                        <a:t>  American Indian</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1.97***</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1442912172"/>
                  </a:ext>
                </a:extLst>
              </a:tr>
              <a:tr h="291176">
                <a:tc>
                  <a:txBody>
                    <a:bodyPr/>
                    <a:lstStyle/>
                    <a:p>
                      <a:pPr marL="0" marR="0" algn="l">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[1.440 - 2.683]</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4145120103"/>
                  </a:ext>
                </a:extLst>
              </a:tr>
              <a:tr h="158824">
                <a:tc>
                  <a:txBody>
                    <a:bodyPr/>
                    <a:lstStyle/>
                    <a:p>
                      <a:pPr marL="0" marR="0" algn="l">
                        <a:spcBef>
                          <a:spcPts val="0"/>
                        </a:spcBef>
                        <a:spcAft>
                          <a:spcPts val="0"/>
                        </a:spcAft>
                      </a:pPr>
                      <a:r>
                        <a:rPr lang="en-US" sz="900">
                          <a:effectLst/>
                        </a:rPr>
                        <a:t>  Asian Pacific Islander</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1.04</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gridSpan="2">
                  <a:txBody>
                    <a:bodyPr/>
                    <a:lstStyle/>
                    <a:p>
                      <a:pPr marL="0" marR="0" algn="ctr">
                        <a:spcBef>
                          <a:spcPts val="0"/>
                        </a:spcBef>
                        <a:spcAft>
                          <a:spcPts val="0"/>
                        </a:spcAft>
                      </a:pPr>
                      <a:r>
                        <a:rPr lang="en-US" sz="900">
                          <a:effectLst/>
                        </a:rPr>
                        <a:t> </a:t>
                      </a:r>
                      <a:endParaRPr lang="en-US" sz="1200">
                        <a:effectLst/>
                        <a:latin typeface="Calibri" panose="020F0502020204030204" pitchFamily="34" charset="0"/>
                        <a:ea typeface="Calibri" panose="020F0502020204030204" pitchFamily="34" charset="0"/>
                      </a:endParaRPr>
                    </a:p>
                  </a:txBody>
                  <a:tcPr marL="22940" marR="22940" marT="0" marB="0" anchor="b"/>
                </a:tc>
                <a:tc hMerge="1">
                  <a:txBody>
                    <a:bodyPr/>
                    <a:lstStyle/>
                    <a:p>
                      <a:endParaRPr lang="en-US"/>
                    </a:p>
                  </a:txBody>
                  <a:tcPr/>
                </a:tc>
                <a:extLst>
                  <a:ext uri="{0D108BD9-81ED-4DB2-BD59-A6C34878D82A}">
                    <a16:rowId xmlns:a16="http://schemas.microsoft.com/office/drawing/2014/main" val="1594535914"/>
                  </a:ext>
                </a:extLst>
              </a:tr>
              <a:tr h="158824">
                <a:tc gridSpan="8">
                  <a:txBody>
                    <a:bodyPr/>
                    <a:lstStyle/>
                    <a:p>
                      <a:pPr marL="0" marR="0" algn="l">
                        <a:spcBef>
                          <a:spcPts val="0"/>
                        </a:spcBef>
                        <a:spcAft>
                          <a:spcPts val="0"/>
                        </a:spcAft>
                      </a:pPr>
                      <a:r>
                        <a:rPr lang="en-US" sz="900">
                          <a:effectLst/>
                        </a:rPr>
                        <a:t>Notes: Robust cieform in brackets ;*** p&lt;0.001, ** p&lt;0.01, * p&lt;0.05</a:t>
                      </a:r>
                      <a:endParaRPr lang="en-US" sz="1200">
                        <a:effectLst/>
                        <a:latin typeface="Calibri" panose="020F0502020204030204" pitchFamily="34" charset="0"/>
                        <a:ea typeface="Calibri" panose="020F0502020204030204" pitchFamily="34" charset="0"/>
                      </a:endParaRPr>
                    </a:p>
                  </a:txBody>
                  <a:tcPr marL="22940" marR="2294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70895442"/>
                  </a:ext>
                </a:extLst>
              </a:tr>
              <a:tr h="161765">
                <a:tc>
                  <a:txBody>
                    <a:bodyPr/>
                    <a:lstStyle/>
                    <a:p>
                      <a:pPr algn="l"/>
                      <a:endParaRPr lang="en-US" sz="800">
                        <a:effectLst/>
                        <a:latin typeface="Times New Roman" panose="02020603050405020304" pitchFamily="18" charset="0"/>
                      </a:endParaRPr>
                    </a:p>
                  </a:txBody>
                  <a:tcPr marL="0" marR="0" marT="0" marB="0" anchor="ctr"/>
                </a:tc>
                <a:tc>
                  <a:txBody>
                    <a:bodyPr/>
                    <a:lstStyle/>
                    <a:p>
                      <a:pPr algn="l"/>
                      <a:endParaRPr lang="en-US" sz="800" dirty="0">
                        <a:effectLst/>
                        <a:latin typeface="Times New Roman" panose="02020603050405020304" pitchFamily="18" charset="0"/>
                      </a:endParaRPr>
                    </a:p>
                  </a:txBody>
                  <a:tcPr marL="0" marR="0" marT="0" marB="0" anchor="ctr"/>
                </a:tc>
                <a:tc>
                  <a:txBody>
                    <a:bodyPr/>
                    <a:lstStyle/>
                    <a:p>
                      <a:pPr algn="l"/>
                      <a:endParaRPr lang="en-US" sz="800">
                        <a:effectLst/>
                        <a:latin typeface="Times New Roman" panose="02020603050405020304" pitchFamily="18" charset="0"/>
                      </a:endParaRPr>
                    </a:p>
                  </a:txBody>
                  <a:tcPr marL="0" marR="0" marT="0" marB="0" anchor="ctr"/>
                </a:tc>
                <a:tc>
                  <a:txBody>
                    <a:bodyPr/>
                    <a:lstStyle/>
                    <a:p>
                      <a:pPr algn="l"/>
                      <a:endParaRPr lang="en-US" sz="800" dirty="0">
                        <a:effectLst/>
                        <a:latin typeface="Times New Roman" panose="02020603050405020304" pitchFamily="18" charset="0"/>
                      </a:endParaRPr>
                    </a:p>
                  </a:txBody>
                  <a:tcPr marL="0" marR="0" marT="0" marB="0" anchor="ctr"/>
                </a:tc>
                <a:tc>
                  <a:txBody>
                    <a:bodyPr/>
                    <a:lstStyle/>
                    <a:p>
                      <a:pPr algn="l"/>
                      <a:endParaRPr lang="en-US" sz="800">
                        <a:effectLst/>
                        <a:latin typeface="Times New Roman" panose="02020603050405020304" pitchFamily="18" charset="0"/>
                      </a:endParaRPr>
                    </a:p>
                  </a:txBody>
                  <a:tcPr marL="0" marR="0" marT="0" marB="0" anchor="ctr"/>
                </a:tc>
                <a:tc>
                  <a:txBody>
                    <a:bodyPr/>
                    <a:lstStyle/>
                    <a:p>
                      <a:pPr algn="l"/>
                      <a:endParaRPr lang="en-US" sz="800">
                        <a:effectLst/>
                        <a:latin typeface="Times New Roman" panose="02020603050405020304" pitchFamily="18" charset="0"/>
                      </a:endParaRPr>
                    </a:p>
                  </a:txBody>
                  <a:tcPr marL="0" marR="0" marT="0" marB="0" anchor="ctr"/>
                </a:tc>
                <a:tc>
                  <a:txBody>
                    <a:bodyPr/>
                    <a:lstStyle/>
                    <a:p>
                      <a:pPr algn="l"/>
                      <a:endParaRPr lang="en-US" sz="800">
                        <a:effectLst/>
                        <a:latin typeface="Times New Roman" panose="02020603050405020304" pitchFamily="18" charset="0"/>
                      </a:endParaRPr>
                    </a:p>
                  </a:txBody>
                  <a:tcPr marL="0" marR="0" marT="0" marB="0" anchor="ctr"/>
                </a:tc>
                <a:tc>
                  <a:txBody>
                    <a:bodyPr/>
                    <a:lstStyle/>
                    <a:p>
                      <a:pPr algn="l"/>
                      <a:endParaRPr lang="en-US" sz="800">
                        <a:effectLst/>
                        <a:latin typeface="Times New Roman" panose="02020603050405020304" pitchFamily="18" charset="0"/>
                      </a:endParaRPr>
                    </a:p>
                  </a:txBody>
                  <a:tcPr marL="0" marR="0" marT="0" marB="0" anchor="ctr"/>
                </a:tc>
                <a:tc>
                  <a:txBody>
                    <a:bodyPr/>
                    <a:lstStyle/>
                    <a:p>
                      <a:pPr algn="l"/>
                      <a:endParaRPr lang="en-US" sz="800" dirty="0">
                        <a:effectLst/>
                        <a:latin typeface="Times New Roman" panose="02020603050405020304" pitchFamily="18" charset="0"/>
                      </a:endParaRPr>
                    </a:p>
                  </a:txBody>
                  <a:tcPr marL="0" marR="0" marT="0" marB="0" anchor="ctr"/>
                </a:tc>
                <a:extLst>
                  <a:ext uri="{0D108BD9-81ED-4DB2-BD59-A6C34878D82A}">
                    <a16:rowId xmlns:a16="http://schemas.microsoft.com/office/drawing/2014/main" val="1045824576"/>
                  </a:ext>
                </a:extLst>
              </a:tr>
            </a:tbl>
          </a:graphicData>
        </a:graphic>
      </p:graphicFrame>
      <p:sp>
        <p:nvSpPr>
          <p:cNvPr id="17" name="Rectangle 1">
            <a:extLst>
              <a:ext uri="{FF2B5EF4-FFF2-40B4-BE49-F238E27FC236}">
                <a16:creationId xmlns:a16="http://schemas.microsoft.com/office/drawing/2014/main" id="{071C0E23-23EE-475E-A835-037C14503CC2}"/>
              </a:ext>
            </a:extLst>
          </p:cNvPr>
          <p:cNvSpPr>
            <a:spLocks noChangeArrowheads="1"/>
          </p:cNvSpPr>
          <p:nvPr/>
        </p:nvSpPr>
        <p:spPr bwMode="auto">
          <a:xfrm>
            <a:off x="5608753" y="257572"/>
            <a:ext cx="290855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Table 2 Logistic regression on school failure</a:t>
            </a:r>
            <a:endParaRPr kumimoji="0" lang="en-US" altLang="en-US" sz="1800" b="0" i="0" u="none" strike="noStrike" cap="none" normalizeH="0" baseline="0" dirty="0">
              <a:ln>
                <a:noFill/>
              </a:ln>
              <a:solidFill>
                <a:schemeClr val="tx1"/>
              </a:solidFill>
              <a:effectLst/>
            </a:endParaRPr>
          </a:p>
        </p:txBody>
      </p:sp>
      <p:sp>
        <p:nvSpPr>
          <p:cNvPr id="2" name="TextBox 1">
            <a:extLst>
              <a:ext uri="{FF2B5EF4-FFF2-40B4-BE49-F238E27FC236}">
                <a16:creationId xmlns:a16="http://schemas.microsoft.com/office/drawing/2014/main" id="{53437C26-D80D-48C4-BF8D-CEA72DCA9CD2}"/>
              </a:ext>
            </a:extLst>
          </p:cNvPr>
          <p:cNvSpPr txBox="1"/>
          <p:nvPr/>
        </p:nvSpPr>
        <p:spPr>
          <a:xfrm>
            <a:off x="5744472" y="6344653"/>
            <a:ext cx="6578930" cy="461665"/>
          </a:xfrm>
          <a:prstGeom prst="rect">
            <a:avLst/>
          </a:prstGeom>
          <a:noFill/>
        </p:spPr>
        <p:txBody>
          <a:bodyPr wrap="square" rtlCol="0">
            <a:spAutoFit/>
          </a:bodyPr>
          <a:lstStyle/>
          <a:p>
            <a:r>
              <a:rPr lang="en-US" sz="1200" dirty="0"/>
              <a:t>Wu, </a:t>
            </a:r>
            <a:r>
              <a:rPr lang="en-US" sz="1200" dirty="0" err="1"/>
              <a:t>Shiyou</a:t>
            </a:r>
            <a:r>
              <a:rPr lang="en-US" sz="1200" dirty="0"/>
              <a:t>, </a:t>
            </a:r>
            <a:r>
              <a:rPr lang="en-US" sz="1200" dirty="0" err="1"/>
              <a:t>Kalah</a:t>
            </a:r>
            <a:r>
              <a:rPr lang="en-US" sz="1200" dirty="0"/>
              <a:t> M. </a:t>
            </a:r>
            <a:r>
              <a:rPr lang="en-US" sz="1200" dirty="0" err="1"/>
              <a:t>Villagrana</a:t>
            </a:r>
            <a:r>
              <a:rPr lang="en-US" sz="1200" dirty="0"/>
              <a:t>, Siobhan M. Lawler, Renee </a:t>
            </a:r>
            <a:r>
              <a:rPr lang="en-US" sz="1200" dirty="0" err="1"/>
              <a:t>Garbe</a:t>
            </a:r>
            <a:r>
              <a:rPr lang="en-US" sz="1200" dirty="0"/>
              <a:t>, “Free Lunch Participation and Youth Educational Outcomes: A Multi-Racial Perspective” (working paper no date)</a:t>
            </a:r>
          </a:p>
        </p:txBody>
      </p:sp>
    </p:spTree>
    <p:extLst>
      <p:ext uri="{BB962C8B-B14F-4D97-AF65-F5344CB8AC3E}">
        <p14:creationId xmlns:p14="http://schemas.microsoft.com/office/powerpoint/2010/main" val="302820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6BD4-876E-4C0D-8149-252E476C4D7D}"/>
              </a:ext>
            </a:extLst>
          </p:cNvPr>
          <p:cNvSpPr>
            <a:spLocks noGrp="1"/>
          </p:cNvSpPr>
          <p:nvPr>
            <p:ph type="title"/>
          </p:nvPr>
        </p:nvSpPr>
        <p:spPr>
          <a:xfrm>
            <a:off x="1251677" y="645105"/>
            <a:ext cx="4357499" cy="1320855"/>
          </a:xfrm>
        </p:spPr>
        <p:txBody>
          <a:bodyPr>
            <a:normAutofit/>
          </a:bodyPr>
          <a:lstStyle/>
          <a:p>
            <a:r>
              <a:rPr lang="en-US" sz="4400"/>
              <a:t>Presenter &amp; Introductions</a:t>
            </a:r>
          </a:p>
        </p:txBody>
      </p:sp>
      <p:sp>
        <p:nvSpPr>
          <p:cNvPr id="9" name="Content Placeholder 8">
            <a:extLst>
              <a:ext uri="{FF2B5EF4-FFF2-40B4-BE49-F238E27FC236}">
                <a16:creationId xmlns:a16="http://schemas.microsoft.com/office/drawing/2014/main" id="{355648D7-88ED-4457-9712-B62137356C70}"/>
              </a:ext>
            </a:extLst>
          </p:cNvPr>
          <p:cNvSpPr>
            <a:spLocks noGrp="1"/>
          </p:cNvSpPr>
          <p:nvPr>
            <p:ph idx="1"/>
          </p:nvPr>
        </p:nvSpPr>
        <p:spPr>
          <a:xfrm>
            <a:off x="7423878" y="3086101"/>
            <a:ext cx="4363595" cy="3593591"/>
          </a:xfrm>
        </p:spPr>
        <p:txBody>
          <a:bodyPr>
            <a:normAutofit lnSpcReduction="10000"/>
          </a:bodyPr>
          <a:lstStyle/>
          <a:p>
            <a:pPr marL="0" indent="0">
              <a:buNone/>
            </a:pPr>
            <a:r>
              <a:rPr lang="en-US" b="1" dirty="0"/>
              <a:t>Holly J. White-Wolfe,</a:t>
            </a:r>
          </a:p>
          <a:p>
            <a:pPr marL="0" indent="0">
              <a:buNone/>
            </a:pPr>
            <a:r>
              <a:rPr lang="en-US" dirty="0"/>
              <a:t>Research Assistant</a:t>
            </a:r>
          </a:p>
          <a:p>
            <a:pPr marL="0" indent="0">
              <a:buNone/>
            </a:pPr>
            <a:r>
              <a:rPr lang="en-US" dirty="0"/>
              <a:t>Center for the Future of Arizona</a:t>
            </a:r>
          </a:p>
          <a:p>
            <a:pPr marL="0" indent="0">
              <a:buNone/>
            </a:pPr>
            <a:r>
              <a:rPr lang="en-US" dirty="0"/>
              <a:t>holly.white-wolfe@arizonafuture.org</a:t>
            </a:r>
          </a:p>
          <a:p>
            <a:pPr marL="0" indent="0">
              <a:buNone/>
            </a:pPr>
            <a:endParaRPr lang="en-US" dirty="0"/>
          </a:p>
          <a:p>
            <a:pPr marL="0" indent="0">
              <a:buNone/>
            </a:pPr>
            <a:r>
              <a:rPr lang="en-US" dirty="0"/>
              <a:t>PhD Student</a:t>
            </a:r>
          </a:p>
          <a:p>
            <a:pPr marL="0" indent="0">
              <a:buNone/>
            </a:pPr>
            <a:r>
              <a:rPr lang="en-US" dirty="0"/>
              <a:t>Justice Studies and Social Inquiry</a:t>
            </a:r>
          </a:p>
          <a:p>
            <a:pPr marL="0" indent="0">
              <a:buNone/>
            </a:pPr>
            <a:r>
              <a:rPr lang="en-US" dirty="0"/>
              <a:t>School of Social Transformation</a:t>
            </a:r>
          </a:p>
          <a:p>
            <a:pPr marL="0" indent="0">
              <a:buNone/>
            </a:pPr>
            <a:r>
              <a:rPr lang="en-US" dirty="0"/>
              <a:t>hwhitewo@asu.edu</a:t>
            </a:r>
          </a:p>
        </p:txBody>
      </p:sp>
      <p:pic>
        <p:nvPicPr>
          <p:cNvPr id="5" name="Content Placeholder 4" descr="A person smiling for the camera&#10;&#10;Description automatically generated">
            <a:extLst>
              <a:ext uri="{FF2B5EF4-FFF2-40B4-BE49-F238E27FC236}">
                <a16:creationId xmlns:a16="http://schemas.microsoft.com/office/drawing/2014/main" id="{0A896315-6A5C-431B-B0F3-C7B1E8C70DB9}"/>
              </a:ext>
            </a:extLst>
          </p:cNvPr>
          <p:cNvPicPr>
            <a:picLocks noChangeAspect="1"/>
          </p:cNvPicPr>
          <p:nvPr/>
        </p:nvPicPr>
        <p:blipFill rotWithShape="1">
          <a:blip r:embed="rId3">
            <a:grayscl/>
            <a:extLst>
              <a:ext uri="{28A0092B-C50C-407E-A947-70E740481C1C}">
                <a14:useLocalDpi xmlns:a14="http://schemas.microsoft.com/office/drawing/2010/main" val="0"/>
              </a:ext>
            </a:extLst>
          </a:blip>
          <a:srcRect t="44" r="-1" b="28543"/>
          <a:stretch/>
        </p:blipFill>
        <p:spPr>
          <a:xfrm>
            <a:off x="7901927" y="216633"/>
            <a:ext cx="2180442" cy="217779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
        <p:nvSpPr>
          <p:cNvPr id="7" name="Content Placeholder 8">
            <a:extLst>
              <a:ext uri="{FF2B5EF4-FFF2-40B4-BE49-F238E27FC236}">
                <a16:creationId xmlns:a16="http://schemas.microsoft.com/office/drawing/2014/main" id="{5F2F6255-FA48-4904-AAC0-D295FAF39EB8}"/>
              </a:ext>
            </a:extLst>
          </p:cNvPr>
          <p:cNvSpPr txBox="1">
            <a:spLocks/>
          </p:cNvSpPr>
          <p:nvPr/>
        </p:nvSpPr>
        <p:spPr>
          <a:xfrm>
            <a:off x="1448656" y="2822902"/>
            <a:ext cx="534256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61963" indent="-461963">
              <a:buClr>
                <a:schemeClr val="accent2"/>
              </a:buClr>
            </a:pPr>
            <a:r>
              <a:rPr lang="en-US" sz="3200" b="1" dirty="0">
                <a:solidFill>
                  <a:schemeClr val="accent1"/>
                </a:solidFill>
              </a:rPr>
              <a:t>Name</a:t>
            </a:r>
          </a:p>
          <a:p>
            <a:pPr marL="461963" indent="-461963">
              <a:buClr>
                <a:schemeClr val="accent2"/>
              </a:buClr>
            </a:pPr>
            <a:r>
              <a:rPr lang="en-US" sz="3200" b="1" dirty="0">
                <a:solidFill>
                  <a:schemeClr val="accent1"/>
                </a:solidFill>
              </a:rPr>
              <a:t>Affiliation</a:t>
            </a:r>
          </a:p>
          <a:p>
            <a:pPr marL="461963" indent="-461963">
              <a:buClr>
                <a:schemeClr val="accent2"/>
              </a:buClr>
            </a:pPr>
            <a:r>
              <a:rPr lang="en-US" sz="3200" b="1" dirty="0">
                <a:solidFill>
                  <a:schemeClr val="accent1"/>
                </a:solidFill>
              </a:rPr>
              <a:t>Do you start your day with coffee or tea or ??</a:t>
            </a:r>
          </a:p>
        </p:txBody>
      </p:sp>
    </p:spTree>
    <p:extLst>
      <p:ext uri="{BB962C8B-B14F-4D97-AF65-F5344CB8AC3E}">
        <p14:creationId xmlns:p14="http://schemas.microsoft.com/office/powerpoint/2010/main" val="406107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CAD-D17A-4BFB-BB29-183666EDAA02}"/>
              </a:ext>
            </a:extLst>
          </p:cNvPr>
          <p:cNvSpPr>
            <a:spLocks noGrp="1"/>
          </p:cNvSpPr>
          <p:nvPr>
            <p:ph type="title"/>
          </p:nvPr>
        </p:nvSpPr>
        <p:spPr/>
        <p:txBody>
          <a:bodyPr/>
          <a:lstStyle/>
          <a:p>
            <a:r>
              <a:rPr lang="en-US" dirty="0"/>
              <a:t>Is neglect poor parenting?</a:t>
            </a:r>
          </a:p>
        </p:txBody>
      </p:sp>
      <p:sp>
        <p:nvSpPr>
          <p:cNvPr id="3" name="Text Placeholder 2">
            <a:extLst>
              <a:ext uri="{FF2B5EF4-FFF2-40B4-BE49-F238E27FC236}">
                <a16:creationId xmlns:a16="http://schemas.microsoft.com/office/drawing/2014/main" id="{1C0B88F9-48E4-4A36-B9DE-2CC74BD251E2}"/>
              </a:ext>
            </a:extLst>
          </p:cNvPr>
          <p:cNvSpPr>
            <a:spLocks noGrp="1"/>
          </p:cNvSpPr>
          <p:nvPr>
            <p:ph type="body" idx="1"/>
          </p:nvPr>
        </p:nvSpPr>
        <p:spPr/>
        <p:txBody>
          <a:bodyPr/>
          <a:lstStyle/>
          <a:p>
            <a:r>
              <a:rPr lang="en-US" dirty="0"/>
              <a:t>Or is it tied to economic hardship and structural racism?</a:t>
            </a:r>
          </a:p>
        </p:txBody>
      </p:sp>
    </p:spTree>
    <p:extLst>
      <p:ext uri="{BB962C8B-B14F-4D97-AF65-F5344CB8AC3E}">
        <p14:creationId xmlns:p14="http://schemas.microsoft.com/office/powerpoint/2010/main" val="259727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5D3C-D3B6-41C8-B594-1CD7D0544257}"/>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584730E1-ADDA-429C-AA39-408D51BBFE7F}"/>
              </a:ext>
            </a:extLst>
          </p:cNvPr>
          <p:cNvSpPr txBox="1">
            <a:spLocks/>
          </p:cNvSpPr>
          <p:nvPr/>
        </p:nvSpPr>
        <p:spPr>
          <a:xfrm>
            <a:off x="1251678" y="2286001"/>
            <a:ext cx="10178322" cy="3593591"/>
          </a:xfrm>
          <a:prstGeom prst="rect">
            <a:avLst/>
          </a:prstGeom>
        </p:spPr>
        <p:txBody>
          <a:bodyPr>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96875" indent="-342900">
              <a:buClr>
                <a:schemeClr val="accent1"/>
              </a:buClr>
            </a:pPr>
            <a:r>
              <a:rPr lang="en-US" sz="3600" dirty="0"/>
              <a:t>Raphael Charron-Chenier,  Assistant Professor ASU </a:t>
            </a:r>
          </a:p>
          <a:p>
            <a:pPr marL="854075" lvl="1" indent="-342900">
              <a:buClr>
                <a:schemeClr val="accent1"/>
              </a:buClr>
            </a:pPr>
            <a:r>
              <a:rPr lang="en-US" sz="3400" dirty="0"/>
              <a:t>Co-author on project</a:t>
            </a:r>
          </a:p>
          <a:p>
            <a:pPr marL="854075" lvl="1" indent="-342900">
              <a:buClr>
                <a:schemeClr val="accent1"/>
              </a:buClr>
            </a:pPr>
            <a:r>
              <a:rPr lang="en-US" sz="3400" dirty="0"/>
              <a:t>Lead on visualization development</a:t>
            </a:r>
          </a:p>
          <a:p>
            <a:pPr marL="396875" indent="-342900">
              <a:buClr>
                <a:schemeClr val="accent1"/>
              </a:buClr>
            </a:pPr>
            <a:r>
              <a:rPr lang="en-US" sz="3600" dirty="0"/>
              <a:t>Ramona Denby-Brinson</a:t>
            </a:r>
          </a:p>
          <a:p>
            <a:pPr marL="854075" lvl="1" indent="-342900">
              <a:buClr>
                <a:schemeClr val="accent1"/>
              </a:buClr>
            </a:pPr>
            <a:r>
              <a:rPr lang="en-US" sz="3400" dirty="0"/>
              <a:t>Co-author on project</a:t>
            </a:r>
          </a:p>
          <a:p>
            <a:pPr marL="854075" lvl="1" indent="-342900">
              <a:buClr>
                <a:schemeClr val="accent1"/>
              </a:buClr>
            </a:pPr>
            <a:r>
              <a:rPr lang="en-US" sz="3400" dirty="0"/>
              <a:t>Distributive justice inspiration</a:t>
            </a:r>
          </a:p>
        </p:txBody>
      </p:sp>
    </p:spTree>
    <p:extLst>
      <p:ext uri="{BB962C8B-B14F-4D97-AF65-F5344CB8AC3E}">
        <p14:creationId xmlns:p14="http://schemas.microsoft.com/office/powerpoint/2010/main" val="230350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FAFA-A5D7-4B25-9142-D602B348BAF9}"/>
              </a:ext>
            </a:extLst>
          </p:cNvPr>
          <p:cNvSpPr>
            <a:spLocks noGrp="1"/>
          </p:cNvSpPr>
          <p:nvPr>
            <p:ph type="title"/>
          </p:nvPr>
        </p:nvSpPr>
        <p:spPr/>
        <p:txBody>
          <a:bodyPr/>
          <a:lstStyle/>
          <a:p>
            <a:r>
              <a:rPr lang="en-US" dirty="0"/>
              <a:t>Foster care entry facts</a:t>
            </a:r>
          </a:p>
        </p:txBody>
      </p:sp>
      <p:sp>
        <p:nvSpPr>
          <p:cNvPr id="3" name="Content Placeholder 2">
            <a:extLst>
              <a:ext uri="{FF2B5EF4-FFF2-40B4-BE49-F238E27FC236}">
                <a16:creationId xmlns:a16="http://schemas.microsoft.com/office/drawing/2014/main" id="{20DBB659-AE67-405D-B21F-8FEB834878D9}"/>
              </a:ext>
            </a:extLst>
          </p:cNvPr>
          <p:cNvSpPr>
            <a:spLocks noGrp="1"/>
          </p:cNvSpPr>
          <p:nvPr>
            <p:ph idx="1"/>
          </p:nvPr>
        </p:nvSpPr>
        <p:spPr>
          <a:xfrm>
            <a:off x="1251678" y="1596788"/>
            <a:ext cx="10178322" cy="4878827"/>
          </a:xfrm>
        </p:spPr>
        <p:txBody>
          <a:bodyPr>
            <a:normAutofit fontScale="77500" lnSpcReduction="20000"/>
          </a:bodyPr>
          <a:lstStyle/>
          <a:p>
            <a:pPr marL="457200" indent="-457200">
              <a:buClr>
                <a:schemeClr val="accent1"/>
              </a:buClr>
            </a:pPr>
            <a:r>
              <a:rPr lang="en-US" sz="2800" b="1" dirty="0"/>
              <a:t>Child welfare agencies in the United States separate non-White children from their families and place them in foster care at much greater rate than White children </a:t>
            </a:r>
            <a:r>
              <a:rPr lang="en-US" sz="2800" dirty="0"/>
              <a:t>(Dettlaff, 2014; Pac, </a:t>
            </a:r>
            <a:r>
              <a:rPr lang="en-US" sz="2800" dirty="0" err="1"/>
              <a:t>Waldfogel</a:t>
            </a:r>
            <a:r>
              <a:rPr lang="en-US" sz="2800" dirty="0"/>
              <a:t>, &amp; </a:t>
            </a:r>
            <a:r>
              <a:rPr lang="en-US" sz="2800" dirty="0" err="1"/>
              <a:t>Wimer</a:t>
            </a:r>
            <a:r>
              <a:rPr lang="en-US" sz="2800" dirty="0"/>
              <a:t>, 2017; Roberts, 2002). </a:t>
            </a:r>
          </a:p>
          <a:p>
            <a:pPr marL="457200" indent="-457200">
              <a:buClr>
                <a:schemeClr val="accent1"/>
              </a:buClr>
            </a:pPr>
            <a:endParaRPr lang="en-US" sz="2800" dirty="0"/>
          </a:p>
          <a:p>
            <a:pPr marL="457200" indent="-457200">
              <a:buClr>
                <a:schemeClr val="accent1"/>
              </a:buClr>
            </a:pPr>
            <a:r>
              <a:rPr lang="en-US" sz="2800" b="1" dirty="0"/>
              <a:t>Non-White children also stay in substitute care for longer periods and are less likely than White children to be reunified with their family</a:t>
            </a:r>
            <a:r>
              <a:rPr lang="en-US" sz="2800" dirty="0"/>
              <a:t> (Farrow, Meltzer, </a:t>
            </a:r>
            <a:r>
              <a:rPr lang="en-US" sz="2800" dirty="0" err="1"/>
              <a:t>Notkin</a:t>
            </a:r>
            <a:r>
              <a:rPr lang="en-US" sz="2800" dirty="0"/>
              <a:t>, &amp; Miller, 2014; Roberts, 2002; Summers, 2016; White, 2017). </a:t>
            </a:r>
          </a:p>
          <a:p>
            <a:pPr marL="457200" indent="-457200">
              <a:buClr>
                <a:schemeClr val="accent1"/>
              </a:buClr>
            </a:pPr>
            <a:endParaRPr lang="en-US" sz="2800" dirty="0"/>
          </a:p>
          <a:p>
            <a:pPr marL="457200" indent="-457200">
              <a:buClr>
                <a:schemeClr val="accent1"/>
              </a:buClr>
            </a:pPr>
            <a:r>
              <a:rPr lang="en-US" sz="2800" b="1" dirty="0"/>
              <a:t>Determinations of child neglect play an important role in foster care placements: neglect is cited as a reason for removal in roughly 60% of foster care cases </a:t>
            </a:r>
            <a:r>
              <a:rPr lang="en-US" sz="2800" dirty="0"/>
              <a:t>(U.S. Department of Health and Human Services, 2018). </a:t>
            </a:r>
          </a:p>
        </p:txBody>
      </p:sp>
    </p:spTree>
    <p:extLst>
      <p:ext uri="{BB962C8B-B14F-4D97-AF65-F5344CB8AC3E}">
        <p14:creationId xmlns:p14="http://schemas.microsoft.com/office/powerpoint/2010/main" val="131456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7E33C-5E76-425A-B441-C42759EE33C6}"/>
              </a:ext>
            </a:extLst>
          </p:cNvPr>
          <p:cNvSpPr>
            <a:spLocks noGrp="1"/>
          </p:cNvSpPr>
          <p:nvPr>
            <p:ph type="title"/>
          </p:nvPr>
        </p:nvSpPr>
        <p:spPr/>
        <p:txBody>
          <a:bodyPr/>
          <a:lstStyle/>
          <a:p>
            <a:r>
              <a:rPr lang="en-US" dirty="0"/>
              <a:t>narratives</a:t>
            </a:r>
          </a:p>
        </p:txBody>
      </p:sp>
      <p:sp>
        <p:nvSpPr>
          <p:cNvPr id="5" name="Content Placeholder 4">
            <a:extLst>
              <a:ext uri="{FF2B5EF4-FFF2-40B4-BE49-F238E27FC236}">
                <a16:creationId xmlns:a16="http://schemas.microsoft.com/office/drawing/2014/main" id="{4926B404-AE6B-4489-B3AB-0252EF8ABC51}"/>
              </a:ext>
            </a:extLst>
          </p:cNvPr>
          <p:cNvSpPr>
            <a:spLocks noGrp="1"/>
          </p:cNvSpPr>
          <p:nvPr>
            <p:ph idx="1"/>
          </p:nvPr>
        </p:nvSpPr>
        <p:spPr>
          <a:xfrm>
            <a:off x="1251678" y="1248032"/>
            <a:ext cx="10178322" cy="5362833"/>
          </a:xfrm>
        </p:spPr>
        <p:txBody>
          <a:bodyPr>
            <a:normAutofit/>
          </a:bodyPr>
          <a:lstStyle/>
          <a:p>
            <a:pPr marL="0" indent="0">
              <a:buClr>
                <a:schemeClr val="accent1"/>
              </a:buClr>
              <a:buNone/>
            </a:pPr>
            <a:r>
              <a:rPr lang="en-US" sz="2100" dirty="0"/>
              <a:t>W</a:t>
            </a:r>
            <a:r>
              <a:rPr lang="en-US" sz="2100" dirty="0">
                <a:solidFill>
                  <a:schemeClr val="accent2"/>
                </a:solidFill>
              </a:rPr>
              <a:t>hile child welfare practitioners often conceptualize neglect as a consequence of poor parenting (Dubowitz, 2013), many scholars argue instead that “neglect” captures instead the consequences of economic hardship (Bullinger, Feely, </a:t>
            </a:r>
            <a:r>
              <a:rPr lang="en-US" sz="2100" dirty="0" err="1">
                <a:solidFill>
                  <a:schemeClr val="accent2"/>
                </a:solidFill>
              </a:rPr>
              <a:t>Raissian</a:t>
            </a:r>
            <a:r>
              <a:rPr lang="en-US" sz="2100" dirty="0">
                <a:solidFill>
                  <a:schemeClr val="accent2"/>
                </a:solidFill>
              </a:rPr>
              <a:t>, &amp; Schneider, 2019; Kim &amp; Drake, 2018) and structural racism (Curtis &amp; Denby, 2011).</a:t>
            </a:r>
          </a:p>
          <a:p>
            <a:pPr marL="0" indent="0">
              <a:buClr>
                <a:schemeClr val="accent1"/>
              </a:buClr>
              <a:buNone/>
            </a:pPr>
            <a:r>
              <a:rPr lang="en-US" sz="2100" dirty="0">
                <a:solidFill>
                  <a:schemeClr val="accent2"/>
                </a:solidFill>
              </a:rPr>
              <a:t> </a:t>
            </a:r>
          </a:p>
          <a:p>
            <a:pPr marL="0" indent="0">
              <a:buClr>
                <a:schemeClr val="accent1"/>
              </a:buClr>
              <a:buNone/>
            </a:pPr>
            <a:r>
              <a:rPr lang="en-US" sz="2100" dirty="0"/>
              <a:t>Racial disparities in family separations can be understood as:</a:t>
            </a:r>
          </a:p>
          <a:p>
            <a:pPr lvl="1">
              <a:buClr>
                <a:schemeClr val="accent1"/>
              </a:buClr>
              <a:buFont typeface="Arial" panose="020B0604020202020204" pitchFamily="34" charset="0"/>
              <a:buChar char="•"/>
            </a:pPr>
            <a:r>
              <a:rPr lang="en-US" sz="2100" dirty="0"/>
              <a:t> a consequence of institutional racism in the child welfare system (Curtis &amp; Denby, 2011; Roberts, 2002), </a:t>
            </a:r>
          </a:p>
          <a:p>
            <a:pPr lvl="1">
              <a:buClr>
                <a:schemeClr val="accent1"/>
              </a:buClr>
              <a:buFont typeface="Arial" panose="020B0604020202020204" pitchFamily="34" charset="0"/>
              <a:buChar char="•"/>
            </a:pPr>
            <a:r>
              <a:rPr lang="en-US" sz="2100" dirty="0"/>
              <a:t>racial inequality in families’ access to material resources (</a:t>
            </a:r>
            <a:r>
              <a:rPr lang="en-US" sz="2100" dirty="0" err="1"/>
              <a:t>Wulczyn</a:t>
            </a:r>
            <a:r>
              <a:rPr lang="en-US" sz="2100" dirty="0"/>
              <a:t>, Feldman, Horwitz, &amp; Alpert, 2013), </a:t>
            </a:r>
          </a:p>
          <a:p>
            <a:pPr lvl="1">
              <a:buClr>
                <a:schemeClr val="accent1"/>
              </a:buClr>
              <a:buFont typeface="Arial" panose="020B0604020202020204" pitchFamily="34" charset="0"/>
              <a:buChar char="•"/>
            </a:pPr>
            <a:r>
              <a:rPr lang="en-US" sz="2100" dirty="0">
                <a:highlight>
                  <a:srgbClr val="C0C0C0"/>
                </a:highlight>
              </a:rPr>
              <a:t>and racial inequality in exposure to stressors (</a:t>
            </a:r>
            <a:r>
              <a:rPr lang="en-US" sz="2100" dirty="0" err="1">
                <a:highlight>
                  <a:srgbClr val="C0C0C0"/>
                </a:highlight>
              </a:rPr>
              <a:t>Wulczyn</a:t>
            </a:r>
            <a:r>
              <a:rPr lang="en-US" sz="2100" dirty="0">
                <a:highlight>
                  <a:srgbClr val="C0C0C0"/>
                </a:highlight>
              </a:rPr>
              <a:t>, Gibbons, Snowden, &amp; </a:t>
            </a:r>
            <a:r>
              <a:rPr lang="en-US" sz="2100" dirty="0" err="1">
                <a:highlight>
                  <a:srgbClr val="C0C0C0"/>
                </a:highlight>
              </a:rPr>
              <a:t>Lery</a:t>
            </a:r>
            <a:r>
              <a:rPr lang="en-US" sz="2100" dirty="0">
                <a:highlight>
                  <a:srgbClr val="C0C0C0"/>
                </a:highlight>
              </a:rPr>
              <a:t>, 2013).</a:t>
            </a:r>
          </a:p>
          <a:p>
            <a:endParaRPr lang="en-US" dirty="0"/>
          </a:p>
        </p:txBody>
      </p:sp>
    </p:spTree>
    <p:extLst>
      <p:ext uri="{BB962C8B-B14F-4D97-AF65-F5344CB8AC3E}">
        <p14:creationId xmlns:p14="http://schemas.microsoft.com/office/powerpoint/2010/main" val="121626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6268-1220-4E49-A141-97FD7F910D3C}"/>
              </a:ext>
            </a:extLst>
          </p:cNvPr>
          <p:cNvSpPr>
            <a:spLocks noGrp="1"/>
          </p:cNvSpPr>
          <p:nvPr>
            <p:ph type="title"/>
          </p:nvPr>
        </p:nvSpPr>
        <p:spPr/>
        <p:txBody>
          <a:bodyPr>
            <a:normAutofit fontScale="90000"/>
          </a:bodyPr>
          <a:lstStyle/>
          <a:p>
            <a:r>
              <a:rPr lang="en-US" dirty="0"/>
              <a:t>How could data challenge assumptions?</a:t>
            </a:r>
          </a:p>
        </p:txBody>
      </p:sp>
      <p:sp>
        <p:nvSpPr>
          <p:cNvPr id="3" name="Text Placeholder 2">
            <a:extLst>
              <a:ext uri="{FF2B5EF4-FFF2-40B4-BE49-F238E27FC236}">
                <a16:creationId xmlns:a16="http://schemas.microsoft.com/office/drawing/2014/main" id="{E1E48833-07C9-40C7-80D4-05B7C99B088D}"/>
              </a:ext>
            </a:extLst>
          </p:cNvPr>
          <p:cNvSpPr>
            <a:spLocks noGrp="1"/>
          </p:cNvSpPr>
          <p:nvPr>
            <p:ph type="body" idx="1"/>
          </p:nvPr>
        </p:nvSpPr>
        <p:spPr>
          <a:xfrm>
            <a:off x="3242929" y="5159781"/>
            <a:ext cx="8466849" cy="951135"/>
          </a:xfrm>
        </p:spPr>
        <p:txBody>
          <a:bodyPr>
            <a:normAutofit/>
          </a:bodyPr>
          <a:lstStyle/>
          <a:p>
            <a:r>
              <a:rPr lang="en-US" dirty="0"/>
              <a:t>Are there methods we can use that better reveal race equity issues?</a:t>
            </a:r>
          </a:p>
        </p:txBody>
      </p:sp>
    </p:spTree>
    <p:extLst>
      <p:ext uri="{BB962C8B-B14F-4D97-AF65-F5344CB8AC3E}">
        <p14:creationId xmlns:p14="http://schemas.microsoft.com/office/powerpoint/2010/main" val="400820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2288B8-8754-4053-90D5-DA3CA644B46C}"/>
              </a:ext>
            </a:extLst>
          </p:cNvPr>
          <p:cNvSpPr>
            <a:spLocks noGrp="1"/>
          </p:cNvSpPr>
          <p:nvPr>
            <p:ph type="title"/>
          </p:nvPr>
        </p:nvSpPr>
        <p:spPr/>
        <p:txBody>
          <a:bodyPr/>
          <a:lstStyle/>
          <a:p>
            <a:r>
              <a:rPr lang="en-US" dirty="0"/>
              <a:t>Four methods</a:t>
            </a:r>
          </a:p>
        </p:txBody>
      </p:sp>
      <p:sp>
        <p:nvSpPr>
          <p:cNvPr id="5" name="Content Placeholder 4">
            <a:extLst>
              <a:ext uri="{FF2B5EF4-FFF2-40B4-BE49-F238E27FC236}">
                <a16:creationId xmlns:a16="http://schemas.microsoft.com/office/drawing/2014/main" id="{E5E7D65F-946C-44DD-9374-52577E6775EF}"/>
              </a:ext>
            </a:extLst>
          </p:cNvPr>
          <p:cNvSpPr>
            <a:spLocks noGrp="1"/>
          </p:cNvSpPr>
          <p:nvPr>
            <p:ph idx="1"/>
          </p:nvPr>
        </p:nvSpPr>
        <p:spPr>
          <a:xfrm>
            <a:off x="1251678" y="1653437"/>
            <a:ext cx="10178322" cy="4226156"/>
          </a:xfrm>
        </p:spPr>
        <p:txBody>
          <a:bodyPr>
            <a:normAutofit fontScale="92500"/>
          </a:bodyPr>
          <a:lstStyle/>
          <a:p>
            <a:pPr marL="463550" indent="-463550">
              <a:buClr>
                <a:schemeClr val="accent1"/>
              </a:buClr>
            </a:pPr>
            <a:r>
              <a:rPr lang="en-US" sz="4000" dirty="0">
                <a:solidFill>
                  <a:schemeClr val="accent2"/>
                </a:solidFill>
              </a:rPr>
              <a:t>Selecting variables and controls that contextualize</a:t>
            </a:r>
            <a:br>
              <a:rPr lang="en-US" sz="4000" dirty="0">
                <a:solidFill>
                  <a:schemeClr val="accent2"/>
                </a:solidFill>
              </a:rPr>
            </a:br>
            <a:r>
              <a:rPr lang="en-US" sz="4000" dirty="0">
                <a:solidFill>
                  <a:schemeClr val="accent2"/>
                </a:solidFill>
              </a:rPr>
              <a:t>family experiences</a:t>
            </a:r>
          </a:p>
          <a:p>
            <a:pPr marL="463550" indent="-463550">
              <a:buClr>
                <a:schemeClr val="accent1"/>
              </a:buClr>
            </a:pPr>
            <a:r>
              <a:rPr lang="en-US" sz="4000" dirty="0">
                <a:solidFill>
                  <a:schemeClr val="accent2"/>
                </a:solidFill>
              </a:rPr>
              <a:t>Get more granular than aggregated population</a:t>
            </a:r>
          </a:p>
          <a:p>
            <a:pPr marL="463550" indent="-463550">
              <a:buClr>
                <a:schemeClr val="accent1"/>
              </a:buClr>
            </a:pPr>
            <a:r>
              <a:rPr lang="en-US" sz="4000" dirty="0">
                <a:solidFill>
                  <a:schemeClr val="accent2"/>
                </a:solidFill>
              </a:rPr>
              <a:t>Use race-specific measures</a:t>
            </a:r>
          </a:p>
          <a:p>
            <a:pPr marL="463550" indent="-463550">
              <a:buClr>
                <a:schemeClr val="accent1"/>
              </a:buClr>
            </a:pPr>
            <a:r>
              <a:rPr lang="en-US" sz="4000" dirty="0">
                <a:solidFill>
                  <a:schemeClr val="accent2"/>
                </a:solidFill>
              </a:rPr>
              <a:t>Use density plots to reveal experience frequencies</a:t>
            </a:r>
          </a:p>
          <a:p>
            <a:endParaRPr lang="en-US" dirty="0">
              <a:solidFill>
                <a:schemeClr val="accent2"/>
              </a:solidFill>
            </a:endParaRPr>
          </a:p>
        </p:txBody>
      </p:sp>
    </p:spTree>
    <p:extLst>
      <p:ext uri="{BB962C8B-B14F-4D97-AF65-F5344CB8AC3E}">
        <p14:creationId xmlns:p14="http://schemas.microsoft.com/office/powerpoint/2010/main" val="417711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5" name="Rectangle 27">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29">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3" name="Title 2">
            <a:extLst>
              <a:ext uri="{FF2B5EF4-FFF2-40B4-BE49-F238E27FC236}">
                <a16:creationId xmlns:a16="http://schemas.microsoft.com/office/drawing/2014/main" id="{BB0C230F-3939-43AC-9468-39B30006ED5B}"/>
              </a:ext>
            </a:extLst>
          </p:cNvPr>
          <p:cNvSpPr>
            <a:spLocks noGrp="1"/>
          </p:cNvSpPr>
          <p:nvPr>
            <p:ph type="title"/>
          </p:nvPr>
        </p:nvSpPr>
        <p:spPr>
          <a:xfrm>
            <a:off x="80808" y="630936"/>
            <a:ext cx="4551324" cy="4610924"/>
          </a:xfrm>
        </p:spPr>
        <p:txBody>
          <a:bodyPr vert="horz" lIns="91440" tIns="45720" rIns="91440" bIns="45720" rtlCol="0" anchor="ctr">
            <a:noAutofit/>
          </a:bodyPr>
          <a:lstStyle/>
          <a:p>
            <a:pPr algn="ctr"/>
            <a:r>
              <a:rPr lang="en-US" sz="4000" spc="800" dirty="0">
                <a:solidFill>
                  <a:srgbClr val="2A1A00"/>
                </a:solidFill>
              </a:rPr>
              <a:t>Select variables and controls that put </a:t>
            </a:r>
            <a:br>
              <a:rPr lang="en-US" sz="4000" spc="800" dirty="0">
                <a:solidFill>
                  <a:srgbClr val="2A1A00"/>
                </a:solidFill>
              </a:rPr>
            </a:br>
            <a:r>
              <a:rPr lang="en-US" sz="4000" spc="800" dirty="0">
                <a:solidFill>
                  <a:srgbClr val="2A1A00"/>
                </a:solidFill>
              </a:rPr>
              <a:t>family experiences</a:t>
            </a:r>
            <a:br>
              <a:rPr lang="en-US" sz="4000" spc="800" dirty="0">
                <a:solidFill>
                  <a:srgbClr val="2A1A00"/>
                </a:solidFill>
              </a:rPr>
            </a:br>
            <a:r>
              <a:rPr lang="en-US" sz="4000" spc="800" dirty="0">
                <a:solidFill>
                  <a:srgbClr val="2A1A00"/>
                </a:solidFill>
              </a:rPr>
              <a:t>in context</a:t>
            </a:r>
          </a:p>
        </p:txBody>
      </p:sp>
      <p:graphicFrame>
        <p:nvGraphicFramePr>
          <p:cNvPr id="2" name="Table 1">
            <a:extLst>
              <a:ext uri="{FF2B5EF4-FFF2-40B4-BE49-F238E27FC236}">
                <a16:creationId xmlns:a16="http://schemas.microsoft.com/office/drawing/2014/main" id="{34D4D3CA-3937-4C3D-A7AC-B53614508284}"/>
              </a:ext>
            </a:extLst>
          </p:cNvPr>
          <p:cNvGraphicFramePr>
            <a:graphicFrameLocks noGrp="1"/>
          </p:cNvGraphicFramePr>
          <p:nvPr>
            <p:extLst>
              <p:ext uri="{D42A27DB-BD31-4B8C-83A1-F6EECF244321}">
                <p14:modId xmlns:p14="http://schemas.microsoft.com/office/powerpoint/2010/main" val="3621247976"/>
              </p:ext>
            </p:extLst>
          </p:nvPr>
        </p:nvGraphicFramePr>
        <p:xfrm>
          <a:off x="5340297" y="912910"/>
          <a:ext cx="6220337" cy="5036117"/>
        </p:xfrm>
        <a:graphic>
          <a:graphicData uri="http://schemas.openxmlformats.org/drawingml/2006/table">
            <a:tbl>
              <a:tblPr>
                <a:tableStyleId>{8EC20E35-A176-4012-BC5E-935CFFF8708E}</a:tableStyleId>
              </a:tblPr>
              <a:tblGrid>
                <a:gridCol w="1626677">
                  <a:extLst>
                    <a:ext uri="{9D8B030D-6E8A-4147-A177-3AD203B41FA5}">
                      <a16:colId xmlns:a16="http://schemas.microsoft.com/office/drawing/2014/main" val="3324566583"/>
                    </a:ext>
                  </a:extLst>
                </a:gridCol>
                <a:gridCol w="568239">
                  <a:extLst>
                    <a:ext uri="{9D8B030D-6E8A-4147-A177-3AD203B41FA5}">
                      <a16:colId xmlns:a16="http://schemas.microsoft.com/office/drawing/2014/main" val="3860780784"/>
                    </a:ext>
                  </a:extLst>
                </a:gridCol>
                <a:gridCol w="350493">
                  <a:extLst>
                    <a:ext uri="{9D8B030D-6E8A-4147-A177-3AD203B41FA5}">
                      <a16:colId xmlns:a16="http://schemas.microsoft.com/office/drawing/2014/main" val="3421786348"/>
                    </a:ext>
                  </a:extLst>
                </a:gridCol>
                <a:gridCol w="568239">
                  <a:extLst>
                    <a:ext uri="{9D8B030D-6E8A-4147-A177-3AD203B41FA5}">
                      <a16:colId xmlns:a16="http://schemas.microsoft.com/office/drawing/2014/main" val="2817469709"/>
                    </a:ext>
                  </a:extLst>
                </a:gridCol>
                <a:gridCol w="350493">
                  <a:extLst>
                    <a:ext uri="{9D8B030D-6E8A-4147-A177-3AD203B41FA5}">
                      <a16:colId xmlns:a16="http://schemas.microsoft.com/office/drawing/2014/main" val="596919924"/>
                    </a:ext>
                  </a:extLst>
                </a:gridCol>
                <a:gridCol w="568239">
                  <a:extLst>
                    <a:ext uri="{9D8B030D-6E8A-4147-A177-3AD203B41FA5}">
                      <a16:colId xmlns:a16="http://schemas.microsoft.com/office/drawing/2014/main" val="1487171576"/>
                    </a:ext>
                  </a:extLst>
                </a:gridCol>
                <a:gridCol w="350493">
                  <a:extLst>
                    <a:ext uri="{9D8B030D-6E8A-4147-A177-3AD203B41FA5}">
                      <a16:colId xmlns:a16="http://schemas.microsoft.com/office/drawing/2014/main" val="4113523077"/>
                    </a:ext>
                  </a:extLst>
                </a:gridCol>
                <a:gridCol w="568239">
                  <a:extLst>
                    <a:ext uri="{9D8B030D-6E8A-4147-A177-3AD203B41FA5}">
                      <a16:colId xmlns:a16="http://schemas.microsoft.com/office/drawing/2014/main" val="1733582088"/>
                    </a:ext>
                  </a:extLst>
                </a:gridCol>
                <a:gridCol w="350493">
                  <a:extLst>
                    <a:ext uri="{9D8B030D-6E8A-4147-A177-3AD203B41FA5}">
                      <a16:colId xmlns:a16="http://schemas.microsoft.com/office/drawing/2014/main" val="1713233112"/>
                    </a:ext>
                  </a:extLst>
                </a:gridCol>
                <a:gridCol w="568239">
                  <a:extLst>
                    <a:ext uri="{9D8B030D-6E8A-4147-A177-3AD203B41FA5}">
                      <a16:colId xmlns:a16="http://schemas.microsoft.com/office/drawing/2014/main" val="1389951591"/>
                    </a:ext>
                  </a:extLst>
                </a:gridCol>
                <a:gridCol w="350493">
                  <a:extLst>
                    <a:ext uri="{9D8B030D-6E8A-4147-A177-3AD203B41FA5}">
                      <a16:colId xmlns:a16="http://schemas.microsoft.com/office/drawing/2014/main" val="918620141"/>
                    </a:ext>
                  </a:extLst>
                </a:gridCol>
              </a:tblGrid>
              <a:tr h="199961">
                <a:tc gridSpan="11">
                  <a:txBody>
                    <a:bodyPr/>
                    <a:lstStyle/>
                    <a:p>
                      <a:pPr algn="l" fontAlgn="ctr"/>
                      <a:r>
                        <a:rPr lang="en-US" sz="1100" u="none" strike="noStrike">
                          <a:effectLst/>
                        </a:rPr>
                        <a:t>Table 1. Incidence rate ratio and standard error estimates from models of county foster care entry</a:t>
                      </a:r>
                      <a:endParaRPr lang="en-US" sz="1100" b="0" i="0" u="none" strike="noStrike">
                        <a:solidFill>
                          <a:srgbClr val="000000"/>
                        </a:solidFill>
                        <a:effectLst/>
                        <a:latin typeface="Times New Roman" panose="02020603050405020304" pitchFamily="18" charset="0"/>
                      </a:endParaRPr>
                    </a:p>
                  </a:txBody>
                  <a:tcPr marL="3762" marR="3762" marT="3762"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9004645"/>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Model 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Model 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Model 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Model 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Model 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865042195"/>
                  </a:ext>
                </a:extLst>
              </a:tr>
              <a:tr h="199961">
                <a:tc>
                  <a:txBody>
                    <a:bodyPr/>
                    <a:lstStyle/>
                    <a:p>
                      <a:pPr algn="l" fontAlgn="ctr"/>
                      <a:r>
                        <a:rPr lang="en-US" sz="1100" u="none" strike="noStrike">
                          <a:effectLst/>
                        </a:rPr>
                        <a:t>County Entry Rate</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813853770"/>
                  </a:ext>
                </a:extLst>
              </a:tr>
              <a:tr h="218507">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1222618793"/>
                  </a:ext>
                </a:extLst>
              </a:tr>
              <a:tr h="199961">
                <a:tc>
                  <a:txBody>
                    <a:bodyPr/>
                    <a:lstStyle/>
                    <a:p>
                      <a:pPr algn="l" fontAlgn="ctr"/>
                      <a:r>
                        <a:rPr lang="en-US" sz="1100" u="none" strike="noStrike">
                          <a:effectLst/>
                        </a:rPr>
                        <a:t>Poverty (%)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1.072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1.076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53708822"/>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0.019</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0.024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2994863990"/>
                  </a:ext>
                </a:extLst>
              </a:tr>
              <a:tr h="199961">
                <a:tc>
                  <a:txBody>
                    <a:bodyPr/>
                    <a:lstStyle/>
                    <a:p>
                      <a:pPr algn="l" fontAlgn="ctr"/>
                      <a:r>
                        <a:rPr lang="en-US" sz="1100" u="none" strike="noStrike">
                          <a:effectLst/>
                        </a:rPr>
                        <a:t>Unemployment (%)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1.015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0.942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2900938181"/>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0.022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0.023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2607702868"/>
                  </a:ext>
                </a:extLst>
              </a:tr>
              <a:tr h="199961">
                <a:tc>
                  <a:txBody>
                    <a:bodyPr/>
                    <a:lstStyle/>
                    <a:p>
                      <a:pPr algn="l" fontAlgn="ctr"/>
                      <a:r>
                        <a:rPr lang="en-US" sz="1100" u="none" strike="noStrike">
                          <a:effectLst/>
                        </a:rPr>
                        <a:t>Renter occupancy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1.088</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145358565"/>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r" fontAlgn="ctr"/>
                      <a:r>
                        <a:rPr lang="en-US" sz="1100" u="none" strike="noStrike">
                          <a:effectLst/>
                        </a:rPr>
                        <a:t>0.023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0.023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490810712"/>
                  </a:ext>
                </a:extLst>
              </a:tr>
              <a:tr h="199961">
                <a:tc>
                  <a:txBody>
                    <a:bodyPr/>
                    <a:lstStyle/>
                    <a:p>
                      <a:pPr algn="l" fontAlgn="ctr"/>
                      <a:r>
                        <a:rPr lang="en-US" sz="1100" u="none" strike="noStrike">
                          <a:effectLst/>
                        </a:rPr>
                        <a:t>Residential segregation</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1.003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0.999</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1.003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1.007</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1.002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783535652"/>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1162917273"/>
                  </a:ext>
                </a:extLst>
              </a:tr>
              <a:tr h="199961">
                <a:tc>
                  <a:txBody>
                    <a:bodyPr/>
                    <a:lstStyle/>
                    <a:p>
                      <a:pPr algn="l" fontAlgn="ctr"/>
                      <a:r>
                        <a:rPr lang="en-US" sz="1100" u="none" strike="noStrike">
                          <a:effectLst/>
                        </a:rPr>
                        <a:t>Population density (log)</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0.973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1.016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0.852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0.86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1651064683"/>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0.084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0.066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0.088</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0.058</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0.057</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1613726891"/>
                  </a:ext>
                </a:extLst>
              </a:tr>
              <a:tr h="199961">
                <a:tc>
                  <a:txBody>
                    <a:bodyPr/>
                    <a:lstStyle/>
                    <a:p>
                      <a:pPr algn="l" fontAlgn="ctr"/>
                      <a:r>
                        <a:rPr lang="en-US" sz="1100" u="none" strike="noStrike">
                          <a:effectLst/>
                        </a:rPr>
                        <a:t>2015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0.937</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0.908</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1.005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0.868</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0.647</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1840412435"/>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0.041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0.112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0.039</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0.083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026031073"/>
                  </a:ext>
                </a:extLst>
              </a:tr>
              <a:tr h="199961">
                <a:tc>
                  <a:txBody>
                    <a:bodyPr/>
                    <a:lstStyle/>
                    <a:p>
                      <a:pPr algn="l" fontAlgn="ctr"/>
                      <a:r>
                        <a:rPr lang="en-US" sz="1100" u="none" strike="noStrike">
                          <a:effectLst/>
                        </a:rPr>
                        <a:t>Constant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0.001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893445658"/>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2901892461"/>
                  </a:ext>
                </a:extLst>
              </a:tr>
              <a:tr h="218507">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821992327"/>
                  </a:ext>
                </a:extLst>
              </a:tr>
              <a:tr h="199961">
                <a:tc>
                  <a:txBody>
                    <a:bodyPr/>
                    <a:lstStyle/>
                    <a:p>
                      <a:pPr algn="l" fontAlgn="ctr"/>
                      <a:r>
                        <a:rPr lang="en-US" sz="1100" u="none" strike="noStrike">
                          <a:effectLst/>
                        </a:rPr>
                        <a:t>Alpha (log)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0.41</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0.334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0.409</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0.339</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0.29</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r>
                        <a:rPr lang="en-US" sz="1100" u="none" strike="noStrike">
                          <a:effectLst/>
                        </a:rPr>
                        <a:t>***</a:t>
                      </a:r>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4007679599"/>
                  </a:ext>
                </a:extLst>
              </a:tr>
              <a:tr h="199961">
                <a:tc>
                  <a:txBody>
                    <a:bodyPr/>
                    <a:lstStyle/>
                    <a:p>
                      <a:pPr algn="l"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0.083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0.082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0.064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0.048</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1753644126"/>
                  </a:ext>
                </a:extLst>
              </a:tr>
              <a:tr h="199961">
                <a:tc>
                  <a:txBody>
                    <a:bodyPr/>
                    <a:lstStyle/>
                    <a:p>
                      <a:pPr algn="l" fontAlgn="ctr"/>
                      <a:r>
                        <a:rPr lang="en-US" sz="1100" u="none" strike="noStrike">
                          <a:effectLst/>
                        </a:rPr>
                        <a:t>N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224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224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224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224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224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989762709"/>
                  </a:ext>
                </a:extLst>
              </a:tr>
              <a:tr h="199961">
                <a:tc>
                  <a:txBody>
                    <a:bodyPr/>
                    <a:lstStyle/>
                    <a:p>
                      <a:pPr algn="l" fontAlgn="ctr"/>
                      <a:r>
                        <a:rPr lang="en-US" sz="1100" u="none" strike="noStrike">
                          <a:effectLst/>
                        </a:rPr>
                        <a:t>AIC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3283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3255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3285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3263</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3242</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2512118253"/>
                  </a:ext>
                </a:extLst>
              </a:tr>
              <a:tr h="199961">
                <a:tc>
                  <a:txBody>
                    <a:bodyPr/>
                    <a:lstStyle/>
                    <a:p>
                      <a:pPr algn="l" fontAlgn="ctr"/>
                      <a:r>
                        <a:rPr lang="en-US" sz="1100" u="none" strike="noStrike">
                          <a:effectLst/>
                        </a:rPr>
                        <a:t>BIC                 </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3300</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3276</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3305</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3284</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ct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r" fontAlgn="ctr"/>
                      <a:r>
                        <a:rPr lang="en-US" sz="1100" u="none" strike="noStrike">
                          <a:effectLst/>
                        </a:rPr>
                        <a:t>3270</a:t>
                      </a:r>
                      <a:endParaRPr lang="en-US" sz="1100" b="0" i="0" u="none" strike="noStrike">
                        <a:solidFill>
                          <a:srgbClr val="000000"/>
                        </a:solidFill>
                        <a:effectLst/>
                        <a:latin typeface="Times New Roman" panose="02020603050405020304" pitchFamily="18" charset="0"/>
                      </a:endParaRPr>
                    </a:p>
                  </a:txBody>
                  <a:tcPr marL="3762" marR="3762" marT="3762" marB="0" anchor="ctr"/>
                </a:tc>
                <a:tc>
                  <a:txBody>
                    <a:bodyPr/>
                    <a:lstStyle/>
                    <a:p>
                      <a:pPr algn="l" fontAlgn="b"/>
                      <a:endParaRPr lang="en-US" sz="1100" b="0" i="0" u="none" strike="noStrike">
                        <a:solidFill>
                          <a:srgbClr val="000000"/>
                        </a:solidFill>
                        <a:effectLst/>
                        <a:latin typeface="Times New Roman" panose="02020603050405020304" pitchFamily="18" charset="0"/>
                      </a:endParaRPr>
                    </a:p>
                  </a:txBody>
                  <a:tcPr marL="3762" marR="3762" marT="3762" marB="0" anchor="b"/>
                </a:tc>
                <a:extLst>
                  <a:ext uri="{0D108BD9-81ED-4DB2-BD59-A6C34878D82A}">
                    <a16:rowId xmlns:a16="http://schemas.microsoft.com/office/drawing/2014/main" val="3819867928"/>
                  </a:ext>
                </a:extLst>
              </a:tr>
              <a:tr h="199961">
                <a:tc gridSpan="11">
                  <a:txBody>
                    <a:bodyPr/>
                    <a:lstStyle/>
                    <a:p>
                      <a:pPr algn="l" fontAlgn="ctr"/>
                      <a:r>
                        <a:rPr lang="nn-NO" sz="1100" u="none" strike="noStrike">
                          <a:effectLst/>
                        </a:rPr>
                        <a:t>* p&lt;0.05, ** p&lt;0.01, *** p&lt;0.001</a:t>
                      </a:r>
                      <a:endParaRPr lang="nn-NO" sz="1100" b="0" i="0" u="none" strike="noStrike" dirty="0">
                        <a:solidFill>
                          <a:srgbClr val="000000"/>
                        </a:solidFill>
                        <a:effectLst/>
                        <a:latin typeface="Times New Roman" panose="02020603050405020304" pitchFamily="18" charset="0"/>
                      </a:endParaRPr>
                    </a:p>
                  </a:txBody>
                  <a:tcPr marL="3762" marR="3762" marT="3762"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2019969"/>
                  </a:ext>
                </a:extLst>
              </a:tr>
            </a:tbl>
          </a:graphicData>
        </a:graphic>
      </p:graphicFrame>
    </p:spTree>
    <p:extLst>
      <p:ext uri="{BB962C8B-B14F-4D97-AF65-F5344CB8AC3E}">
        <p14:creationId xmlns:p14="http://schemas.microsoft.com/office/powerpoint/2010/main" val="214947242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1745</Words>
  <Application>Microsoft Office PowerPoint</Application>
  <PresentationFormat>Widescreen</PresentationFormat>
  <Paragraphs>394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Impact</vt:lpstr>
      <vt:lpstr>Times New Roman</vt:lpstr>
      <vt:lpstr>Badge</vt:lpstr>
      <vt:lpstr>Revealing race equity issues</vt:lpstr>
      <vt:lpstr>Presenter &amp; Introductions</vt:lpstr>
      <vt:lpstr>Is neglect poor parenting?</vt:lpstr>
      <vt:lpstr>Acknowledgments</vt:lpstr>
      <vt:lpstr>Foster care entry facts</vt:lpstr>
      <vt:lpstr>narratives</vt:lpstr>
      <vt:lpstr>How could data challenge assumptions?</vt:lpstr>
      <vt:lpstr>Four methods</vt:lpstr>
      <vt:lpstr>Select variables and controls that put  family experiences in context</vt:lpstr>
      <vt:lpstr>get more granular Than aggregated population</vt:lpstr>
      <vt:lpstr>Use RACE-specific measures</vt:lpstr>
      <vt:lpstr>Use Density plots to reveal experience frequencies</vt:lpstr>
      <vt:lpstr>Other approaches to examine group differences</vt:lpstr>
      <vt:lpstr>R Notebook on examining Group differences </vt:lpstr>
      <vt:lpstr>Logistic regression modeled by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Revealing race equity issues</dc:title>
  <dc:creator>Holly</dc:creator>
  <cp:lastModifiedBy>Holly</cp:lastModifiedBy>
  <cp:revision>20</cp:revision>
  <cp:lastPrinted>2020-09-09T14:37:35Z</cp:lastPrinted>
  <dcterms:created xsi:type="dcterms:W3CDTF">2020-09-07T18:03:46Z</dcterms:created>
  <dcterms:modified xsi:type="dcterms:W3CDTF">2020-09-10T17:11:30Z</dcterms:modified>
</cp:coreProperties>
</file>