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Muli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uli-regular.fntdata"/><Relationship Id="rId14" Type="http://schemas.openxmlformats.org/officeDocument/2006/relationships/slide" Target="slides/slide10.xml"/><Relationship Id="rId17" Type="http://schemas.openxmlformats.org/officeDocument/2006/relationships/font" Target="fonts/Muli-italic.fntdata"/><Relationship Id="rId16" Type="http://schemas.openxmlformats.org/officeDocument/2006/relationships/font" Target="fonts/Muli-bold.fntdata"/><Relationship Id="rId19" Type="http://schemas.openxmlformats.org/officeDocument/2006/relationships/font" Target="fonts/Roboto-regular.fntdata"/><Relationship Id="rId18" Type="http://schemas.openxmlformats.org/officeDocument/2006/relationships/font" Target="fonts/Muli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**lucy: just needed to add elections slides!!!! didn’t really change much else from 3/14 slides</a:t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66890855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66890855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c66890855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66890855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66890855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5c66890855_0_1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66890855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66890855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c66890855_0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6689085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6689085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c66890855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66890855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66890855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c66890855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66890855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66890855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c66890855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66890855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66890855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c66890855_0_2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6689085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c6689085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c66890855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0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2060">
              <a:alpha val="4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3634143"/>
            <a:ext cx="12192000" cy="2449334"/>
          </a:xfrm>
          <a:prstGeom prst="rect">
            <a:avLst/>
          </a:prstGeom>
          <a:solidFill>
            <a:srgbClr val="4267B2">
              <a:alpha val="854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2423055" y="3834609"/>
            <a:ext cx="7883701" cy="197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Montserrat"/>
              <a:buNone/>
              <a:defRPr sz="6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Vertical Title and Text">
  <p:cSld name="1_Vertical Title and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4267B2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1603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1646237"/>
            <a:ext cx="6172200" cy="4676869"/>
          </a:xfrm>
          <a:prstGeom prst="rect">
            <a:avLst/>
          </a:prstGeom>
          <a:solidFill>
            <a:schemeClr val="lt2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09003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4267B2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38200" y="1603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0" y="6323106"/>
            <a:ext cx="12192000" cy="534894"/>
          </a:xfrm>
          <a:prstGeom prst="rect">
            <a:avLst/>
          </a:prstGeom>
          <a:solidFill>
            <a:srgbClr val="4267B2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2846385" y="3811749"/>
            <a:ext cx="9226965" cy="898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Montserrat"/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Data Science @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GT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0" y="3629025"/>
            <a:ext cx="2423055" cy="2457450"/>
          </a:xfrm>
          <a:prstGeom prst="rect">
            <a:avLst/>
          </a:prstGeom>
          <a:solidFill>
            <a:srgbClr val="F2F2F2">
              <a:alpha val="1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33" y="4031458"/>
            <a:ext cx="1576388" cy="157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746077" y="5023071"/>
            <a:ext cx="94275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Science with a focus on the community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/>
        </p:nvSpPr>
        <p:spPr>
          <a:xfrm>
            <a:off x="475488" y="0"/>
            <a:ext cx="10910400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19989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>
            <p:ph type="title"/>
          </p:nvPr>
        </p:nvSpPr>
        <p:spPr>
          <a:xfrm>
            <a:off x="3045368" y="2043663"/>
            <a:ext cx="61053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Calibri"/>
              <a:buNone/>
            </a:pPr>
            <a:r>
              <a:rPr lang="en-US" sz="4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Questions/Comments? 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045368" y="4074718"/>
            <a:ext cx="61053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38200" y="1603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workshops?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Meetings held weekly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865B4"/>
                </a:solidFill>
              </a:rPr>
              <a:t>Teaching: </a:t>
            </a:r>
            <a:r>
              <a:rPr lang="en-US"/>
              <a:t>Data Sci and ML topics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865B4"/>
                </a:solidFill>
              </a:rPr>
              <a:t>Balancing: </a:t>
            </a:r>
            <a:r>
              <a:rPr lang="en-US"/>
              <a:t>Theory and practicality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865B4"/>
                </a:solidFill>
              </a:rPr>
              <a:t>Emphasizing:</a:t>
            </a:r>
            <a:r>
              <a:rPr lang="en-US"/>
              <a:t> </a:t>
            </a:r>
            <a:r>
              <a:rPr lang="en-US"/>
              <a:t>Real world skills for real world applications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865B4"/>
                </a:solidFill>
              </a:rPr>
              <a:t>Promoting:</a:t>
            </a:r>
            <a:r>
              <a:rPr lang="en-US"/>
              <a:t> I</a:t>
            </a:r>
            <a:r>
              <a:rPr lang="en-US"/>
              <a:t>nteractive learning with hybrid lecture/coding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865B4"/>
                </a:solidFill>
              </a:rPr>
              <a:t>Featuring</a:t>
            </a:r>
            <a:r>
              <a:rPr lang="en-US"/>
              <a:t>: </a:t>
            </a:r>
            <a:r>
              <a:rPr lang="en-US"/>
              <a:t>Guest lectures. Hackalytics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838200" y="160325"/>
            <a:ext cx="10315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Goals: Where We Stand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006388" y="2048989"/>
            <a:ext cx="1656000" cy="13281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3865B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65B4"/>
                </a:solidFill>
                <a:latin typeface="Muli"/>
                <a:ea typeface="Muli"/>
                <a:cs typeface="Muli"/>
                <a:sym typeface="Muli"/>
              </a:rPr>
              <a:t>User Level</a:t>
            </a:r>
            <a:endParaRPr sz="1800">
              <a:solidFill>
                <a:srgbClr val="3865B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994693" y="5009374"/>
            <a:ext cx="1667100" cy="13281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3865B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65B4"/>
                </a:solidFill>
                <a:latin typeface="Muli"/>
                <a:ea typeface="Muli"/>
                <a:cs typeface="Muli"/>
                <a:sym typeface="Muli"/>
              </a:rPr>
              <a:t>Master Level</a:t>
            </a:r>
            <a:endParaRPr sz="1800">
              <a:solidFill>
                <a:srgbClr val="3865B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705291" y="2048989"/>
            <a:ext cx="6136200" cy="13281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3865B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65B4"/>
                </a:solidFill>
                <a:latin typeface="Muli"/>
                <a:ea typeface="Muli"/>
                <a:cs typeface="Muli"/>
                <a:sym typeface="Muli"/>
              </a:rPr>
              <a:t>Available toolkits. </a:t>
            </a:r>
            <a:endParaRPr sz="1800">
              <a:solidFill>
                <a:srgbClr val="3865B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65B4"/>
                </a:solidFill>
                <a:latin typeface="Muli"/>
                <a:ea typeface="Muli"/>
                <a:cs typeface="Muli"/>
                <a:sym typeface="Muli"/>
              </a:rPr>
              <a:t>Plug &amp; chug coding</a:t>
            </a:r>
            <a:endParaRPr sz="1800">
              <a:solidFill>
                <a:srgbClr val="3865B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661950" y="5009374"/>
            <a:ext cx="6179100" cy="13281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3865B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65B4"/>
                </a:solidFill>
                <a:latin typeface="Muli"/>
                <a:ea typeface="Muli"/>
                <a:cs typeface="Muli"/>
                <a:sym typeface="Muli"/>
              </a:rPr>
              <a:t>Einstein-level math.</a:t>
            </a:r>
            <a:endParaRPr sz="1800">
              <a:solidFill>
                <a:srgbClr val="3865B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65B4"/>
                </a:solidFill>
                <a:latin typeface="Muli"/>
                <a:ea typeface="Muli"/>
                <a:cs typeface="Muli"/>
                <a:sym typeface="Muli"/>
              </a:rPr>
              <a:t>Formulations</a:t>
            </a:r>
            <a:endParaRPr sz="1800">
              <a:solidFill>
                <a:srgbClr val="3865B4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070" y="2178678"/>
            <a:ext cx="1209719" cy="124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2712" y="2246429"/>
            <a:ext cx="890551" cy="981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0138" y="5410307"/>
            <a:ext cx="1468381" cy="53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8190" y="5544868"/>
            <a:ext cx="1550603" cy="2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6678600" y="3539500"/>
            <a:ext cx="189600" cy="17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6678600" y="4021275"/>
            <a:ext cx="189600" cy="17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6678600" y="4503038"/>
            <a:ext cx="189600" cy="17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838200" y="160325"/>
            <a:ext cx="10315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Goals: Where We Stand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006388" y="2048989"/>
            <a:ext cx="1656000" cy="13281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3865B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65B4"/>
                </a:solidFill>
                <a:latin typeface="Muli"/>
                <a:ea typeface="Muli"/>
                <a:cs typeface="Muli"/>
                <a:sym typeface="Muli"/>
              </a:rPr>
              <a:t>User Level</a:t>
            </a:r>
            <a:endParaRPr sz="1800">
              <a:solidFill>
                <a:srgbClr val="3865B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994693" y="5009374"/>
            <a:ext cx="1667100" cy="13281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3865B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65B4"/>
                </a:solidFill>
                <a:latin typeface="Muli"/>
                <a:ea typeface="Muli"/>
                <a:cs typeface="Muli"/>
                <a:sym typeface="Muli"/>
              </a:rPr>
              <a:t>Master Level</a:t>
            </a:r>
            <a:endParaRPr sz="1800">
              <a:solidFill>
                <a:srgbClr val="3865B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705291" y="2048989"/>
            <a:ext cx="6136200" cy="13281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3865B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65B4"/>
                </a:solidFill>
                <a:latin typeface="Muli"/>
                <a:ea typeface="Muli"/>
                <a:cs typeface="Muli"/>
                <a:sym typeface="Muli"/>
              </a:rPr>
              <a:t>Available toolkits. </a:t>
            </a:r>
            <a:endParaRPr sz="1800">
              <a:solidFill>
                <a:srgbClr val="3865B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65B4"/>
                </a:solidFill>
                <a:latin typeface="Muli"/>
                <a:ea typeface="Muli"/>
                <a:cs typeface="Muli"/>
                <a:sym typeface="Muli"/>
              </a:rPr>
              <a:t>Plug &amp; chug coding</a:t>
            </a:r>
            <a:endParaRPr sz="1800">
              <a:solidFill>
                <a:srgbClr val="3865B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661950" y="5009374"/>
            <a:ext cx="6179100" cy="13281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3865B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65B4"/>
                </a:solidFill>
                <a:latin typeface="Muli"/>
                <a:ea typeface="Muli"/>
                <a:cs typeface="Muli"/>
                <a:sym typeface="Muli"/>
              </a:rPr>
              <a:t>Einstein-level math.</a:t>
            </a:r>
            <a:endParaRPr sz="1800">
              <a:solidFill>
                <a:srgbClr val="3865B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65B4"/>
                </a:solidFill>
                <a:latin typeface="Muli"/>
                <a:ea typeface="Muli"/>
                <a:cs typeface="Muli"/>
                <a:sym typeface="Muli"/>
              </a:rPr>
              <a:t>Formulations</a:t>
            </a:r>
            <a:endParaRPr sz="1800">
              <a:solidFill>
                <a:srgbClr val="3865B4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070" y="2178678"/>
            <a:ext cx="1209719" cy="124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2712" y="2246429"/>
            <a:ext cx="890551" cy="98184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3711654" y="3529182"/>
            <a:ext cx="6136200" cy="1328100"/>
          </a:xfrm>
          <a:prstGeom prst="hexagon">
            <a:avLst>
              <a:gd fmla="val 29110" name="adj"/>
              <a:gd fmla="val 115470" name="vf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124D"/>
                </a:solidFill>
                <a:latin typeface="Muli"/>
                <a:ea typeface="Muli"/>
                <a:cs typeface="Muli"/>
                <a:sym typeface="Muli"/>
              </a:rPr>
              <a:t>OUR GOAL: Develop a deep understanding of data and analytical/predictive models while using tools widely used in industry</a:t>
            </a:r>
            <a:endParaRPr sz="1800">
              <a:solidFill>
                <a:srgbClr val="20124D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0138" y="5410307"/>
            <a:ext cx="1468381" cy="53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8190" y="5544868"/>
            <a:ext cx="1550603" cy="2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/>
          <p:nvPr/>
        </p:nvSpPr>
        <p:spPr>
          <a:xfrm>
            <a:off x="2359745" y="3796429"/>
            <a:ext cx="949200" cy="7935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28575">
            <a:solidFill>
              <a:srgbClr val="07376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73763"/>
                </a:solidFill>
                <a:latin typeface="Muli"/>
                <a:ea typeface="Muli"/>
                <a:cs typeface="Muli"/>
                <a:sym typeface="Muli"/>
              </a:rPr>
              <a:t>Us</a:t>
            </a:r>
            <a:endParaRPr sz="1800">
              <a:solidFill>
                <a:srgbClr val="073763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800" y="3066650"/>
            <a:ext cx="12602549" cy="37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type="title"/>
          </p:nvPr>
        </p:nvSpPr>
        <p:spPr>
          <a:xfrm>
            <a:off x="838200" y="1603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400" y="-963275"/>
            <a:ext cx="12246800" cy="7121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838200" y="1603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Hybrid format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1) Lecture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2) Coding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Focus on interactivity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the love of all things…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Ask questions!!!!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838200" y="1603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Path to Checkpoint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For new members: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Attend 1st four lectures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Certification exam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Take home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Multiple choice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Open note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Open internet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Required to join project team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838200" y="1809003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Track 1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Intro to 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Programming for 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Mathematical </a:t>
            </a:r>
            <a:r>
              <a:rPr lang="en-US" sz="2200"/>
              <a:t>Principles</a:t>
            </a:r>
            <a:r>
              <a:rPr lang="en-US" sz="2200"/>
              <a:t> for 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Survey of Algorithms for 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Classification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Regression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Guest Lecture: Academia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Clustering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Dimensionality Reduction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Statistics for DS</a:t>
            </a:r>
            <a:endParaRPr sz="2200"/>
          </a:p>
        </p:txBody>
      </p:sp>
      <p:sp>
        <p:nvSpPr>
          <p:cNvPr id="172" name="Google Shape;172;p2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Track 2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Fundamental</a:t>
            </a:r>
            <a:r>
              <a:rPr lang="en-US" sz="2200"/>
              <a:t> Understandings of Models and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Time Series: Autoregressive Models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Intro to NLP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SVMs/Autoencoders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Random Forests &amp; Decision Trees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Advanced Clustering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Guest Speaker: Academia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Generative Models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Ensemble Methods</a:t>
            </a:r>
            <a:endParaRPr sz="2200"/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838200" y="1603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838200" y="160337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Tools: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Scikit learn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Python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Jupyter notebooks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Pandas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Numpy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Matplotlib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Seaborn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Tableau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2075" y="2142251"/>
            <a:ext cx="2321725" cy="12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423" y="3900150"/>
            <a:ext cx="1194350" cy="13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2785" y="5266693"/>
            <a:ext cx="3541864" cy="7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38871" y="3597116"/>
            <a:ext cx="2839578" cy="11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7017" y="1962442"/>
            <a:ext cx="2625750" cy="17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1100" y="5752703"/>
            <a:ext cx="2839575" cy="681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