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7.xml"/><Relationship Id="rId22" Type="http://schemas.openxmlformats.org/officeDocument/2006/relationships/font" Target="fonts/MavenPro-bold.fntdata"/><Relationship Id="rId10" Type="http://schemas.openxmlformats.org/officeDocument/2006/relationships/slide" Target="slides/slide6.xml"/><Relationship Id="rId21" Type="http://schemas.openxmlformats.org/officeDocument/2006/relationships/font" Target="fonts/MavenPr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italic.fntdata"/><Relationship Id="rId6" Type="http://schemas.openxmlformats.org/officeDocument/2006/relationships/slide" Target="slides/slide2.xml"/><Relationship Id="rId18" Type="http://schemas.openxmlformats.org/officeDocument/2006/relationships/font" Target="fonts/Nuni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76587362f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76587362f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76587362f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76587362f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76587362f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76587362f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76587362f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76587362f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them to provide a real life example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76587362f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76587362f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76587362f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76587362f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76587362f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76587362f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76587362f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76587362f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76587362f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76587362f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76587362f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76587362f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76587362f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76587362f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Data Science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45500" y="3757572"/>
            <a:ext cx="4242600" cy="9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DSGT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9/9/19 </a:t>
            </a:r>
            <a:endParaRPr sz="1800"/>
          </a:p>
        </p:txBody>
      </p:sp>
      <p:sp>
        <p:nvSpPr>
          <p:cNvPr id="279" name="Google Shape;279;p13"/>
          <p:cNvSpPr txBox="1"/>
          <p:nvPr/>
        </p:nvSpPr>
        <p:spPr>
          <a:xfrm>
            <a:off x="3328550" y="3990325"/>
            <a:ext cx="4758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http://bit.ly/2lGfais ; 147692 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ctrTitle"/>
          </p:nvPr>
        </p:nvSpPr>
        <p:spPr>
          <a:xfrm>
            <a:off x="740350" y="2520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FUTURE</a:t>
            </a:r>
            <a:endParaRPr/>
          </a:p>
        </p:txBody>
      </p:sp>
      <p:sp>
        <p:nvSpPr>
          <p:cNvPr id="337" name="Google Shape;337;p22"/>
          <p:cNvSpPr txBox="1"/>
          <p:nvPr>
            <p:ph idx="1" type="subTitle"/>
          </p:nvPr>
        </p:nvSpPr>
        <p:spPr>
          <a:xfrm>
            <a:off x="139925" y="1864500"/>
            <a:ext cx="4569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a wide variety of algorithms to produce some “educated guesses”.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Emphasis on </a:t>
            </a:r>
            <a:r>
              <a:rPr b="1" lang="en" sz="1800"/>
              <a:t>comparing model performance</a:t>
            </a:r>
            <a:r>
              <a:rPr lang="en" sz="1800"/>
              <a:t> and understanding why one is better than the other.</a:t>
            </a:r>
            <a:endParaRPr sz="1800"/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850" y="2987950"/>
            <a:ext cx="1668300" cy="16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ctrTitle"/>
          </p:nvPr>
        </p:nvSpPr>
        <p:spPr>
          <a:xfrm>
            <a:off x="498025" y="3547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CONSIDERATIONS</a:t>
            </a:r>
            <a:endParaRPr/>
          </a:p>
        </p:txBody>
      </p:sp>
      <p:sp>
        <p:nvSpPr>
          <p:cNvPr id="344" name="Google Shape;344;p23"/>
          <p:cNvSpPr txBox="1"/>
          <p:nvPr>
            <p:ph idx="1" type="subTitle"/>
          </p:nvPr>
        </p:nvSpPr>
        <p:spPr>
          <a:xfrm>
            <a:off x="297975" y="2227700"/>
            <a:ext cx="4255500" cy="17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Naturally rises due to the value of the data we collect.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Must ensure steps are taken to maintain privacy while using data. </a:t>
            </a:r>
            <a:endParaRPr sz="1800"/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175" y="244650"/>
            <a:ext cx="414272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ctrTitle"/>
          </p:nvPr>
        </p:nvSpPr>
        <p:spPr>
          <a:xfrm>
            <a:off x="555575" y="6786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ctrTitle"/>
          </p:nvPr>
        </p:nvSpPr>
        <p:spPr>
          <a:xfrm>
            <a:off x="463075" y="1167379"/>
            <a:ext cx="5116200" cy="24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get into what Data Science is….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377250" y="11760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TALK ABOUT WHAT IT’S NOT</a:t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347775" y="3355075"/>
            <a:ext cx="52374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Common misnomers about Data Science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301325" y="0"/>
            <a:ext cx="6207300" cy="3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IT IS NOT PRESENTING FANCY CHARTS IN EXCEL</a:t>
            </a:r>
            <a:endParaRPr sz="3400"/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382375" y="2877600"/>
            <a:ext cx="5081400" cy="13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I gain from these charts? What’re they telling me?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 rotWithShape="1">
          <a:blip r:embed="rId3">
            <a:alphaModFix/>
          </a:blip>
          <a:srcRect b="15030" l="32290" r="-32290" t="-15030"/>
          <a:stretch/>
        </p:blipFill>
        <p:spPr>
          <a:xfrm>
            <a:off x="4998125" y="2755450"/>
            <a:ext cx="2059025" cy="20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5375" y="3347700"/>
            <a:ext cx="1475500" cy="14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ctrTitle"/>
          </p:nvPr>
        </p:nvSpPr>
        <p:spPr>
          <a:xfrm>
            <a:off x="557400" y="747603"/>
            <a:ext cx="4934400" cy="22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NOT JUST MACHINE LEARNING</a:t>
            </a:r>
            <a:endParaRPr/>
          </a:p>
        </p:txBody>
      </p:sp>
      <p:sp>
        <p:nvSpPr>
          <p:cNvPr id="304" name="Google Shape;304;p17"/>
          <p:cNvSpPr txBox="1"/>
          <p:nvPr>
            <p:ph idx="1" type="subTitle"/>
          </p:nvPr>
        </p:nvSpPr>
        <p:spPr>
          <a:xfrm>
            <a:off x="486125" y="2688750"/>
            <a:ext cx="4882200" cy="1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Okay, you wanna use k-Means Clustering. Why? What’s the purpose?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am I going to gain from it?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650" y="3368100"/>
            <a:ext cx="1593574" cy="159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ctrTitle"/>
          </p:nvPr>
        </p:nvSpPr>
        <p:spPr>
          <a:xfrm>
            <a:off x="503625" y="5021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UGH, TELL ME WHAT IT IS!</a:t>
            </a:r>
            <a:endParaRPr/>
          </a:p>
        </p:txBody>
      </p:sp>
      <p:sp>
        <p:nvSpPr>
          <p:cNvPr id="311" name="Google Shape;311;p18"/>
          <p:cNvSpPr txBox="1"/>
          <p:nvPr>
            <p:ph idx="1" type="subTitle"/>
          </p:nvPr>
        </p:nvSpPr>
        <p:spPr>
          <a:xfrm>
            <a:off x="503625" y="2591675"/>
            <a:ext cx="4255500" cy="13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FEFEF"/>
                </a:solidFill>
                <a:latin typeface="Maven Pro"/>
                <a:ea typeface="Maven Pro"/>
                <a:cs typeface="Maven Pro"/>
                <a:sym typeface="Maven Pro"/>
              </a:rPr>
              <a:t>“An </a:t>
            </a:r>
            <a:r>
              <a:rPr b="1" lang="en" sz="1800" u="sng">
                <a:solidFill>
                  <a:srgbClr val="EFEFEF"/>
                </a:solidFill>
                <a:latin typeface="Maven Pro"/>
                <a:ea typeface="Maven Pro"/>
                <a:cs typeface="Maven Pro"/>
                <a:sym typeface="Maven Pro"/>
              </a:rPr>
              <a:t>interdisciplinary</a:t>
            </a:r>
            <a:r>
              <a:rPr b="1" lang="en" sz="1800">
                <a:solidFill>
                  <a:srgbClr val="EFEFEF"/>
                </a:solidFill>
                <a:latin typeface="Maven Pro"/>
                <a:ea typeface="Maven Pro"/>
                <a:cs typeface="Maven Pro"/>
                <a:sym typeface="Maven Pro"/>
              </a:rPr>
              <a:t> field about scientific methods, processes, and systems to extract knowledge or insights from data.”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963" y="2928128"/>
            <a:ext cx="2205875" cy="199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ctrTitle"/>
          </p:nvPr>
        </p:nvSpPr>
        <p:spPr>
          <a:xfrm>
            <a:off x="695400" y="18553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YOU NOTICED ANY APPLICATIONS OF DATA SCIENCE AROUND YOU?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ctrTitle"/>
          </p:nvPr>
        </p:nvSpPr>
        <p:spPr>
          <a:xfrm>
            <a:off x="532900" y="1244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PAST</a:t>
            </a:r>
            <a:endParaRPr/>
          </a:p>
        </p:txBody>
      </p:sp>
      <p:sp>
        <p:nvSpPr>
          <p:cNvPr id="323" name="Google Shape;323;p20"/>
          <p:cNvSpPr txBox="1"/>
          <p:nvPr>
            <p:ph idx="1" type="subTitle"/>
          </p:nvPr>
        </p:nvSpPr>
        <p:spPr>
          <a:xfrm>
            <a:off x="275400" y="1884150"/>
            <a:ext cx="4255500" cy="1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MEANINGFUL </a:t>
            </a:r>
            <a:r>
              <a:rPr lang="en" sz="1900"/>
              <a:t>visualizations to explain what we have so far.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Emphasis on becoming one with the data.</a:t>
            </a:r>
            <a:endParaRPr sz="1900"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350" y="3032550"/>
            <a:ext cx="1872900" cy="18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ctrTitle"/>
          </p:nvPr>
        </p:nvSpPr>
        <p:spPr>
          <a:xfrm>
            <a:off x="511800" y="1501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FOR THE PRESENT</a:t>
            </a:r>
            <a:endParaRPr/>
          </a:p>
        </p:txBody>
      </p:sp>
      <p:sp>
        <p:nvSpPr>
          <p:cNvPr id="330" name="Google Shape;330;p21"/>
          <p:cNvSpPr txBox="1"/>
          <p:nvPr>
            <p:ph idx="1" type="subTitle"/>
          </p:nvPr>
        </p:nvSpPr>
        <p:spPr>
          <a:xfrm>
            <a:off x="139600" y="1809625"/>
            <a:ext cx="4255500" cy="1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EFFECTIVE </a:t>
            </a:r>
            <a:r>
              <a:rPr lang="en" sz="2000"/>
              <a:t>transformation of the data.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Emphasis on making raw data suitable for the algorithms.</a:t>
            </a:r>
            <a:endParaRPr sz="2000"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100" y="3019225"/>
            <a:ext cx="1872900" cy="18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