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Dosis"/>
      <p:regular r:id="rId29"/>
      <p:bold r:id="rId30"/>
    </p:embeddedFont>
    <p:embeddedFont>
      <p:font typeface="Titillium Web"/>
      <p:regular r:id="rId31"/>
      <p:bold r:id="rId32"/>
      <p:italic r:id="rId33"/>
      <p:boldItalic r:id="rId34"/>
    </p:embeddedFont>
    <p:embeddedFont>
      <p:font typeface="Dosis ExtraLight"/>
      <p:regular r:id="rId35"/>
      <p:bold r:id="rId36"/>
    </p:embeddedFont>
    <p:embeddedFont>
      <p:font typeface="Titillium Web Light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A8C3DA-E662-466E-986A-AA8E01E35B1A}">
  <a:tblStyle styleId="{3DA8C3DA-E662-466E-986A-AA8E01E35B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osi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-regular.fntdata"/><Relationship Id="rId30" Type="http://schemas.openxmlformats.org/officeDocument/2006/relationships/font" Target="fonts/Dosis-bold.fntdata"/><Relationship Id="rId11" Type="http://schemas.openxmlformats.org/officeDocument/2006/relationships/slide" Target="slides/slide6.xml"/><Relationship Id="rId33" Type="http://schemas.openxmlformats.org/officeDocument/2006/relationships/font" Target="fonts/TitilliumWeb-italic.fntdata"/><Relationship Id="rId10" Type="http://schemas.openxmlformats.org/officeDocument/2006/relationships/slide" Target="slides/slide5.xml"/><Relationship Id="rId32" Type="http://schemas.openxmlformats.org/officeDocument/2006/relationships/font" Target="fonts/TitilliumWeb-bold.fntdata"/><Relationship Id="rId13" Type="http://schemas.openxmlformats.org/officeDocument/2006/relationships/slide" Target="slides/slide8.xml"/><Relationship Id="rId35" Type="http://schemas.openxmlformats.org/officeDocument/2006/relationships/font" Target="fonts/DosisExtraLight-regular.fntdata"/><Relationship Id="rId12" Type="http://schemas.openxmlformats.org/officeDocument/2006/relationships/slide" Target="slides/slide7.xml"/><Relationship Id="rId34" Type="http://schemas.openxmlformats.org/officeDocument/2006/relationships/font" Target="fonts/TitilliumWeb-boldItalic.fntdata"/><Relationship Id="rId15" Type="http://schemas.openxmlformats.org/officeDocument/2006/relationships/slide" Target="slides/slide10.xml"/><Relationship Id="rId37" Type="http://schemas.openxmlformats.org/officeDocument/2006/relationships/font" Target="fonts/TitilliumWebLight-regular.fntdata"/><Relationship Id="rId14" Type="http://schemas.openxmlformats.org/officeDocument/2006/relationships/slide" Target="slides/slide9.xml"/><Relationship Id="rId36" Type="http://schemas.openxmlformats.org/officeDocument/2006/relationships/font" Target="fonts/DosisExtraLight-bold.fntdata"/><Relationship Id="rId17" Type="http://schemas.openxmlformats.org/officeDocument/2006/relationships/slide" Target="slides/slide12.xml"/><Relationship Id="rId39" Type="http://schemas.openxmlformats.org/officeDocument/2006/relationships/font" Target="fonts/TitilliumWebLight-italic.fntdata"/><Relationship Id="rId16" Type="http://schemas.openxmlformats.org/officeDocument/2006/relationships/slide" Target="slides/slide11.xml"/><Relationship Id="rId38" Type="http://schemas.openxmlformats.org/officeDocument/2006/relationships/font" Target="fonts/TitilliumWeb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6154da527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6154da52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5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g6154da5273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7" name="Google Shape;3947;g6154da52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4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6154da5273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6154da527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615578b286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615578b2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Reorder?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0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g6154da5273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2" name="Google Shape;3972;g6154da527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2" name="Shape 3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" name="Google Shape;3983;g6156063818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4" name="Google Shape;3984;g61560638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2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" name="Google Shape;3993;g615578b286_2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4" name="Google Shape;3994;g615578b28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3" name="Shape 4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Google Shape;4004;g6152b2c411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5" name="Google Shape;4005;g6152b2c41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3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g6152b2c411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5" name="Google Shape;4015;g6152b2c41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7" name="Shape 4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8" name="Google Shape;4068;g6152b2c411_0_1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9" name="Google Shape;4069;g6152b2c41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//Add a 2D visual and talk about 2d vs 3d //add definition of gradient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Initialization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616a445abd_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616a445ab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2" name="Shape 4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3" name="Google Shape;4083;g6152b2c411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4" name="Google Shape;4084;g6152b2c41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8" name="Shape 4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Google Shape;4099;g6152b2c411_0_3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0" name="Google Shape;4100;g6152b2c411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//Animate these icons //Add labels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2" name="Shape 4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g6152b2c411_0_3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4" name="Google Shape;4124;g6152b2c41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8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0" name="Google Shape;413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4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g616a445abd_5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6" name="Google Shape;3846;g616a445ab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2" name="Google Shape;385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3" name="Google Shape;387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1" name="Google Shape;388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g6152b2c411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7" name="Google Shape;3897;g6152b2c41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g615b3c4ef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1" name="Google Shape;3911;g615b3c4e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5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g5c65dd4a0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7" name="Google Shape;3917;g5c65dd4a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gif"/><Relationship Id="rId4" Type="http://schemas.openxmlformats.org/officeDocument/2006/relationships/image" Target="../media/image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Principles for Data Science</a:t>
            </a:r>
            <a:endParaRPr/>
          </a:p>
        </p:txBody>
      </p:sp>
      <p:sp>
        <p:nvSpPr>
          <p:cNvPr id="3837" name="Google Shape;3837;p13"/>
          <p:cNvSpPr txBox="1"/>
          <p:nvPr/>
        </p:nvSpPr>
        <p:spPr>
          <a:xfrm>
            <a:off x="762000" y="3416050"/>
            <a:ext cx="57966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Path to Checkpoint: Workshop 4</a:t>
            </a:r>
            <a:endParaRPr sz="2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Link to Materials: http://bit.ly/2kwTZiy</a:t>
            </a:r>
            <a:endParaRPr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Link to Attendance: http://bit.ly/2m5meW5      </a:t>
            </a:r>
            <a:endParaRPr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   PIN: 174253</a:t>
            </a:r>
            <a:endParaRPr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7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2"/>
          <p:cNvSpPr txBox="1"/>
          <p:nvPr>
            <p:ph idx="1" type="body"/>
          </p:nvPr>
        </p:nvSpPr>
        <p:spPr>
          <a:xfrm>
            <a:off x="581525" y="857400"/>
            <a:ext cx="56430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Titillium Web"/>
              <a:buChar char="▪"/>
            </a:pPr>
            <a:r>
              <a:rPr b="1" lang="en"/>
              <a:t>Linear algebra is the study of linear sets of equations and their transformation properties.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--Wolfram</a:t>
            </a:r>
            <a:endParaRPr b="1"/>
          </a:p>
        </p:txBody>
      </p:sp>
      <p:sp>
        <p:nvSpPr>
          <p:cNvPr id="3929" name="Google Shape;3929;p22"/>
          <p:cNvSpPr txBox="1"/>
          <p:nvPr>
            <p:ph type="title"/>
          </p:nvPr>
        </p:nvSpPr>
        <p:spPr>
          <a:xfrm>
            <a:off x="581525" y="0"/>
            <a:ext cx="7621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So what is Linear Algebra?</a:t>
            </a:r>
            <a:endParaRPr sz="3800"/>
          </a:p>
        </p:txBody>
      </p:sp>
      <p:sp>
        <p:nvSpPr>
          <p:cNvPr id="3930" name="Google Shape;3930;p22"/>
          <p:cNvSpPr txBox="1"/>
          <p:nvPr>
            <p:ph idx="2" type="body"/>
          </p:nvPr>
        </p:nvSpPr>
        <p:spPr>
          <a:xfrm>
            <a:off x="702325" y="1903675"/>
            <a:ext cx="2258700" cy="19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Basic Concepts</a:t>
            </a:r>
            <a:r>
              <a:rPr b="1" lang="en"/>
              <a:t>: 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Titillium Web"/>
              <a:buChar char="▪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Scalar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▪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Vector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▪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Matrix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Tensor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Hyperplane</a:t>
            </a:r>
            <a:endParaRPr/>
          </a:p>
        </p:txBody>
      </p:sp>
      <p:sp>
        <p:nvSpPr>
          <p:cNvPr id="3931" name="Google Shape;3931;p22"/>
          <p:cNvSpPr/>
          <p:nvPr/>
        </p:nvSpPr>
        <p:spPr>
          <a:xfrm>
            <a:off x="3750225" y="2322075"/>
            <a:ext cx="137700" cy="140100"/>
          </a:xfrm>
          <a:prstGeom prst="ellipse">
            <a:avLst/>
          </a:prstGeom>
          <a:solidFill>
            <a:srgbClr val="80BFB7"/>
          </a:solidFill>
          <a:ln cap="flat" cmpd="sng" w="9525">
            <a:solidFill>
              <a:srgbClr val="80B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cxnSp>
        <p:nvCxnSpPr>
          <p:cNvPr id="3932" name="Google Shape;3932;p22"/>
          <p:cNvCxnSpPr/>
          <p:nvPr/>
        </p:nvCxnSpPr>
        <p:spPr>
          <a:xfrm>
            <a:off x="4739450" y="2392125"/>
            <a:ext cx="1152900" cy="0"/>
          </a:xfrm>
          <a:prstGeom prst="straightConnector1">
            <a:avLst/>
          </a:prstGeom>
          <a:noFill/>
          <a:ln cap="flat" cmpd="sng" w="9525">
            <a:solidFill>
              <a:srgbClr val="80BF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3" name="Google Shape;3933;p22"/>
          <p:cNvSpPr/>
          <p:nvPr/>
        </p:nvSpPr>
        <p:spPr>
          <a:xfrm>
            <a:off x="3332775" y="3229850"/>
            <a:ext cx="972600" cy="972600"/>
          </a:xfrm>
          <a:prstGeom prst="rect">
            <a:avLst/>
          </a:prstGeom>
          <a:noFill/>
          <a:ln cap="flat" cmpd="sng" w="9525">
            <a:solidFill>
              <a:srgbClr val="80B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4" name="Google Shape;3934;p22"/>
          <p:cNvSpPr/>
          <p:nvPr/>
        </p:nvSpPr>
        <p:spPr>
          <a:xfrm>
            <a:off x="4854638" y="3583175"/>
            <a:ext cx="616800" cy="616800"/>
          </a:xfrm>
          <a:prstGeom prst="rect">
            <a:avLst/>
          </a:prstGeom>
          <a:noFill/>
          <a:ln cap="flat" cmpd="sng" w="9525">
            <a:solidFill>
              <a:srgbClr val="80B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5" name="Google Shape;3935;p22"/>
          <p:cNvSpPr/>
          <p:nvPr/>
        </p:nvSpPr>
        <p:spPr>
          <a:xfrm>
            <a:off x="5157438" y="3227375"/>
            <a:ext cx="616800" cy="616800"/>
          </a:xfrm>
          <a:prstGeom prst="rect">
            <a:avLst/>
          </a:prstGeom>
          <a:noFill/>
          <a:ln cap="flat" cmpd="sng" w="9525">
            <a:solidFill>
              <a:srgbClr val="80B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36" name="Google Shape;3936;p22"/>
          <p:cNvCxnSpPr/>
          <p:nvPr/>
        </p:nvCxnSpPr>
        <p:spPr>
          <a:xfrm flipH="1" rot="10800000">
            <a:off x="5476263" y="3853925"/>
            <a:ext cx="300900" cy="351000"/>
          </a:xfrm>
          <a:prstGeom prst="straightConnector1">
            <a:avLst/>
          </a:prstGeom>
          <a:noFill/>
          <a:ln cap="flat" cmpd="sng" w="9525">
            <a:solidFill>
              <a:srgbClr val="80BF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7" name="Google Shape;3937;p22"/>
          <p:cNvCxnSpPr/>
          <p:nvPr/>
        </p:nvCxnSpPr>
        <p:spPr>
          <a:xfrm flipH="1" rot="10800000">
            <a:off x="5476263" y="3227375"/>
            <a:ext cx="300900" cy="351000"/>
          </a:xfrm>
          <a:prstGeom prst="straightConnector1">
            <a:avLst/>
          </a:prstGeom>
          <a:noFill/>
          <a:ln cap="flat" cmpd="sng" w="9525">
            <a:solidFill>
              <a:srgbClr val="80BF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8" name="Google Shape;3938;p22"/>
          <p:cNvCxnSpPr/>
          <p:nvPr/>
        </p:nvCxnSpPr>
        <p:spPr>
          <a:xfrm flipH="1" rot="10800000">
            <a:off x="4854638" y="3227375"/>
            <a:ext cx="300900" cy="351000"/>
          </a:xfrm>
          <a:prstGeom prst="straightConnector1">
            <a:avLst/>
          </a:prstGeom>
          <a:noFill/>
          <a:ln cap="flat" cmpd="sng" w="9525">
            <a:solidFill>
              <a:srgbClr val="80BF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9" name="Google Shape;3939;p22"/>
          <p:cNvCxnSpPr/>
          <p:nvPr/>
        </p:nvCxnSpPr>
        <p:spPr>
          <a:xfrm flipH="1" rot="10800000">
            <a:off x="4864938" y="3844175"/>
            <a:ext cx="300900" cy="351000"/>
          </a:xfrm>
          <a:prstGeom prst="straightConnector1">
            <a:avLst/>
          </a:prstGeom>
          <a:noFill/>
          <a:ln cap="flat" cmpd="sng" w="9525">
            <a:solidFill>
              <a:srgbClr val="80BF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0" name="Google Shape;3940;p22"/>
          <p:cNvSpPr txBox="1"/>
          <p:nvPr/>
        </p:nvSpPr>
        <p:spPr>
          <a:xfrm>
            <a:off x="5958950" y="978425"/>
            <a:ext cx="1343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Ax=b</a:t>
            </a:r>
            <a:endParaRPr b="1" sz="36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41" name="Google Shape;3941;p22"/>
          <p:cNvSpPr txBox="1"/>
          <p:nvPr>
            <p:ph idx="2" type="body"/>
          </p:nvPr>
        </p:nvSpPr>
        <p:spPr>
          <a:xfrm>
            <a:off x="3441525" y="2392125"/>
            <a:ext cx="972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Point</a:t>
            </a:r>
            <a:endParaRPr/>
          </a:p>
        </p:txBody>
      </p:sp>
      <p:sp>
        <p:nvSpPr>
          <p:cNvPr id="3942" name="Google Shape;3942;p22"/>
          <p:cNvSpPr txBox="1"/>
          <p:nvPr>
            <p:ph idx="2" type="body"/>
          </p:nvPr>
        </p:nvSpPr>
        <p:spPr>
          <a:xfrm>
            <a:off x="5140425" y="2420900"/>
            <a:ext cx="972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r>
              <a:rPr b="1" lang="en"/>
              <a:t>D</a:t>
            </a:r>
            <a:endParaRPr/>
          </a:p>
        </p:txBody>
      </p:sp>
      <p:sp>
        <p:nvSpPr>
          <p:cNvPr id="3943" name="Google Shape;3943;p22"/>
          <p:cNvSpPr txBox="1"/>
          <p:nvPr>
            <p:ph idx="2" type="body"/>
          </p:nvPr>
        </p:nvSpPr>
        <p:spPr>
          <a:xfrm>
            <a:off x="3581900" y="4137400"/>
            <a:ext cx="972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r>
              <a:rPr b="1" lang="en"/>
              <a:t>D</a:t>
            </a:r>
            <a:endParaRPr/>
          </a:p>
        </p:txBody>
      </p:sp>
      <p:sp>
        <p:nvSpPr>
          <p:cNvPr id="3944" name="Google Shape;3944;p22"/>
          <p:cNvSpPr txBox="1"/>
          <p:nvPr>
            <p:ph idx="2" type="body"/>
          </p:nvPr>
        </p:nvSpPr>
        <p:spPr>
          <a:xfrm>
            <a:off x="5140425" y="4137400"/>
            <a:ext cx="972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b="1" lang="en"/>
              <a:t>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8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Google Shape;3949;p23"/>
          <p:cNvSpPr txBox="1"/>
          <p:nvPr>
            <p:ph type="title"/>
          </p:nvPr>
        </p:nvSpPr>
        <p:spPr>
          <a:xfrm>
            <a:off x="581525" y="0"/>
            <a:ext cx="7621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Converting Data into Matrices</a:t>
            </a:r>
            <a:endParaRPr sz="3800"/>
          </a:p>
        </p:txBody>
      </p:sp>
      <p:graphicFrame>
        <p:nvGraphicFramePr>
          <p:cNvPr id="3950" name="Google Shape;3950;p23"/>
          <p:cNvGraphicFramePr/>
          <p:nvPr/>
        </p:nvGraphicFramePr>
        <p:xfrm>
          <a:off x="330875" y="177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{3DA8C3DA-E662-466E-986A-AA8E01E35B1A}</a:tableStyleId>
              </a:tblPr>
              <a:tblGrid>
                <a:gridCol w="1044850"/>
                <a:gridCol w="1044850"/>
                <a:gridCol w="1044850"/>
                <a:gridCol w="1044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Dogs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mg of Caffeine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Happiness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51" name="Google Shape;3951;p23"/>
          <p:cNvSpPr/>
          <p:nvPr/>
        </p:nvSpPr>
        <p:spPr>
          <a:xfrm>
            <a:off x="4681575" y="2506588"/>
            <a:ext cx="962400" cy="4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3EBD5"/>
          </a:solidFill>
          <a:ln cap="flat" cmpd="sng" w="9525">
            <a:solidFill>
              <a:srgbClr val="D3E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52" name="Google Shape;3952;p23"/>
          <p:cNvGraphicFramePr/>
          <p:nvPr/>
        </p:nvGraphicFramePr>
        <p:xfrm>
          <a:off x="5815250" y="1967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{3DA8C3DA-E662-466E-986A-AA8E01E35B1A}</a:tableStyleId>
              </a:tblPr>
              <a:tblGrid>
                <a:gridCol w="459200"/>
                <a:gridCol w="495650"/>
                <a:gridCol w="577775"/>
              </a:tblGrid>
              <a:tr h="5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53" name="Google Shape;3953;p23"/>
          <p:cNvSpPr/>
          <p:nvPr/>
        </p:nvSpPr>
        <p:spPr>
          <a:xfrm>
            <a:off x="5879713" y="1997550"/>
            <a:ext cx="1403700" cy="1343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7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e the source image" id="3958" name="Google Shape;39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622" y="857400"/>
            <a:ext cx="4286500" cy="3216451"/>
          </a:xfrm>
          <a:prstGeom prst="rect">
            <a:avLst/>
          </a:prstGeom>
          <a:noFill/>
          <a:ln>
            <a:noFill/>
          </a:ln>
        </p:spPr>
      </p:pic>
      <p:sp>
        <p:nvSpPr>
          <p:cNvPr id="3959" name="Google Shape;3959;p24"/>
          <p:cNvSpPr txBox="1"/>
          <p:nvPr>
            <p:ph type="title"/>
          </p:nvPr>
        </p:nvSpPr>
        <p:spPr>
          <a:xfrm>
            <a:off x="581525" y="0"/>
            <a:ext cx="7621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Matrix Operations</a:t>
            </a:r>
            <a:endParaRPr sz="3800"/>
          </a:p>
        </p:txBody>
      </p:sp>
      <p:sp>
        <p:nvSpPr>
          <p:cNvPr id="3960" name="Google Shape;3960;p24"/>
          <p:cNvSpPr txBox="1"/>
          <p:nvPr>
            <p:ph idx="2" type="body"/>
          </p:nvPr>
        </p:nvSpPr>
        <p:spPr>
          <a:xfrm>
            <a:off x="581525" y="1000500"/>
            <a:ext cx="71676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Addition/Subtraction: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"/>
              <a:buChar char="▪"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Same as regular algebra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Multiplication: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"/>
              <a:buChar char="▪"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Dot product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"/>
              <a:buChar char="▪"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Element-wise product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"/>
              <a:buChar char="▪"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Outer Product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Division: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"/>
              <a:buChar char="▪"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Matrices cannot be divided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61" name="Google Shape;3961;p24"/>
          <p:cNvSpPr txBox="1"/>
          <p:nvPr/>
        </p:nvSpPr>
        <p:spPr>
          <a:xfrm>
            <a:off x="-2181725" y="241638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5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Google Shape;3966;p2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 = b use case</a:t>
            </a:r>
            <a:endParaRPr/>
          </a:p>
        </p:txBody>
      </p:sp>
      <p:sp>
        <p:nvSpPr>
          <p:cNvPr id="3967" name="Google Shape;3967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68" name="Google Shape;39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00" y="1714500"/>
            <a:ext cx="7182576" cy="2381897"/>
          </a:xfrm>
          <a:prstGeom prst="rect">
            <a:avLst/>
          </a:prstGeom>
          <a:noFill/>
          <a:ln>
            <a:noFill/>
          </a:ln>
        </p:spPr>
      </p:pic>
      <p:sp>
        <p:nvSpPr>
          <p:cNvPr id="3969" name="Google Shape;3969;p25"/>
          <p:cNvSpPr txBox="1"/>
          <p:nvPr/>
        </p:nvSpPr>
        <p:spPr>
          <a:xfrm>
            <a:off x="608026" y="1838091"/>
            <a:ext cx="27189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3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Google Shape;3974;p26"/>
          <p:cNvSpPr txBox="1"/>
          <p:nvPr>
            <p:ph type="title"/>
          </p:nvPr>
        </p:nvSpPr>
        <p:spPr>
          <a:xfrm>
            <a:off x="581525" y="0"/>
            <a:ext cx="7621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Eigenvalues and Eigenvectors</a:t>
            </a:r>
            <a:endParaRPr sz="3800"/>
          </a:p>
        </p:txBody>
      </p:sp>
      <p:sp>
        <p:nvSpPr>
          <p:cNvPr id="3975" name="Google Shape;3975;p26"/>
          <p:cNvSpPr txBox="1"/>
          <p:nvPr>
            <p:ph idx="2" type="body"/>
          </p:nvPr>
        </p:nvSpPr>
        <p:spPr>
          <a:xfrm>
            <a:off x="581525" y="1782550"/>
            <a:ext cx="7167600" cy="10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Eigenvectors (x): vectors that don’t change direction when multiplied by a matrix A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"/>
              <a:buChar char="▪"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Eigenvalues (λ): scaling value for length of the eigenvector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76" name="Google Shape;3976;p26"/>
          <p:cNvSpPr txBox="1"/>
          <p:nvPr/>
        </p:nvSpPr>
        <p:spPr>
          <a:xfrm>
            <a:off x="581525" y="1108750"/>
            <a:ext cx="1740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Ax=</a:t>
            </a:r>
            <a:r>
              <a:rPr b="1" lang="en" sz="3600">
                <a:solidFill>
                  <a:srgbClr val="0B87A1"/>
                </a:solidFill>
              </a:rPr>
              <a:t>λx</a:t>
            </a:r>
            <a:endParaRPr b="1" sz="36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77" name="Google Shape;3977;p2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8" name="Google Shape;3978;p26"/>
          <p:cNvSpPr txBox="1"/>
          <p:nvPr/>
        </p:nvSpPr>
        <p:spPr>
          <a:xfrm>
            <a:off x="-2181725" y="241638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9" name="Google Shape;39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200" y="3031450"/>
            <a:ext cx="3676649" cy="1934606"/>
          </a:xfrm>
          <a:prstGeom prst="rect">
            <a:avLst/>
          </a:prstGeom>
          <a:noFill/>
          <a:ln>
            <a:noFill/>
          </a:ln>
        </p:spPr>
      </p:pic>
      <p:sp>
        <p:nvSpPr>
          <p:cNvPr id="3980" name="Google Shape;3980;p2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1" name="Google Shape;39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349" y="3146075"/>
            <a:ext cx="1705352" cy="1705352"/>
          </a:xfrm>
          <a:prstGeom prst="rect">
            <a:avLst/>
          </a:prstGeom>
          <a:noFill/>
          <a:ln cap="flat" cmpd="sng" w="9525">
            <a:solidFill>
              <a:srgbClr val="C8CCD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5" name="Shape 3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6" name="Google Shape;3986;p27"/>
          <p:cNvSpPr txBox="1"/>
          <p:nvPr>
            <p:ph idx="4294967295" type="ctrTitle"/>
          </p:nvPr>
        </p:nvSpPr>
        <p:spPr>
          <a:xfrm>
            <a:off x="685800" y="2650150"/>
            <a:ext cx="6268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Optimization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987" name="Google Shape;3987;p27"/>
          <p:cNvSpPr txBox="1"/>
          <p:nvPr>
            <p:ph idx="4294967295" type="subTitle"/>
          </p:nvPr>
        </p:nvSpPr>
        <p:spPr>
          <a:xfrm>
            <a:off x="762000" y="3551825"/>
            <a:ext cx="4834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How can we best make predictions?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88" name="Google Shape;3988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89" name="Google Shape;3989;p27"/>
          <p:cNvGrpSpPr/>
          <p:nvPr/>
        </p:nvGrpSpPr>
        <p:grpSpPr>
          <a:xfrm>
            <a:off x="1149466" y="1227160"/>
            <a:ext cx="1922969" cy="1346781"/>
            <a:chOff x="5255200" y="3006475"/>
            <a:chExt cx="511700" cy="378575"/>
          </a:xfrm>
        </p:grpSpPr>
        <p:sp>
          <p:nvSpPr>
            <p:cNvPr id="3990" name="Google Shape;3990;p2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2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5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p28"/>
          <p:cNvSpPr txBox="1"/>
          <p:nvPr>
            <p:ph type="ctrTitle"/>
          </p:nvPr>
        </p:nvSpPr>
        <p:spPr>
          <a:xfrm>
            <a:off x="1999725" y="112175"/>
            <a:ext cx="2831400" cy="8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ML</a:t>
            </a:r>
            <a:endParaRPr/>
          </a:p>
        </p:txBody>
      </p:sp>
      <p:cxnSp>
        <p:nvCxnSpPr>
          <p:cNvPr id="3997" name="Google Shape;3997;p28"/>
          <p:cNvCxnSpPr/>
          <p:nvPr/>
        </p:nvCxnSpPr>
        <p:spPr>
          <a:xfrm>
            <a:off x="3320250" y="1001975"/>
            <a:ext cx="0" cy="504300"/>
          </a:xfrm>
          <a:prstGeom prst="straightConnector1">
            <a:avLst/>
          </a:prstGeom>
          <a:noFill/>
          <a:ln cap="flat" cmpd="sng" w="38100">
            <a:solidFill>
              <a:srgbClr val="0B87A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8" name="Google Shape;3998;p28"/>
          <p:cNvSpPr txBox="1"/>
          <p:nvPr>
            <p:ph type="ctrTitle"/>
          </p:nvPr>
        </p:nvSpPr>
        <p:spPr>
          <a:xfrm>
            <a:off x="1778575" y="1638900"/>
            <a:ext cx="34371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Maximize Performance</a:t>
            </a:r>
            <a:endParaRPr sz="3000"/>
          </a:p>
        </p:txBody>
      </p:sp>
      <p:cxnSp>
        <p:nvCxnSpPr>
          <p:cNvPr id="3999" name="Google Shape;3999;p28"/>
          <p:cNvCxnSpPr/>
          <p:nvPr/>
        </p:nvCxnSpPr>
        <p:spPr>
          <a:xfrm>
            <a:off x="3320250" y="2256075"/>
            <a:ext cx="0" cy="504300"/>
          </a:xfrm>
          <a:prstGeom prst="straightConnector1">
            <a:avLst/>
          </a:prstGeom>
          <a:noFill/>
          <a:ln cap="flat" cmpd="sng" w="38100">
            <a:solidFill>
              <a:srgbClr val="0B87A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0" name="Google Shape;4000;p28"/>
          <p:cNvSpPr txBox="1"/>
          <p:nvPr>
            <p:ph type="ctrTitle"/>
          </p:nvPr>
        </p:nvSpPr>
        <p:spPr>
          <a:xfrm>
            <a:off x="2245725" y="2856925"/>
            <a:ext cx="23394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Minimize Error</a:t>
            </a:r>
            <a:endParaRPr sz="3000"/>
          </a:p>
        </p:txBody>
      </p:sp>
      <p:cxnSp>
        <p:nvCxnSpPr>
          <p:cNvPr id="4001" name="Google Shape;4001;p28"/>
          <p:cNvCxnSpPr/>
          <p:nvPr/>
        </p:nvCxnSpPr>
        <p:spPr>
          <a:xfrm>
            <a:off x="3320250" y="3458388"/>
            <a:ext cx="0" cy="504300"/>
          </a:xfrm>
          <a:prstGeom prst="straightConnector1">
            <a:avLst/>
          </a:prstGeom>
          <a:noFill/>
          <a:ln cap="flat" cmpd="sng" w="38100">
            <a:solidFill>
              <a:srgbClr val="0B87A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2" name="Google Shape;4002;p28"/>
          <p:cNvSpPr txBox="1"/>
          <p:nvPr>
            <p:ph type="ctrTitle"/>
          </p:nvPr>
        </p:nvSpPr>
        <p:spPr>
          <a:xfrm>
            <a:off x="1755100" y="4163025"/>
            <a:ext cx="35166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Minimize Cost Function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6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p29"/>
          <p:cNvSpPr txBox="1"/>
          <p:nvPr>
            <p:ph type="title"/>
          </p:nvPr>
        </p:nvSpPr>
        <p:spPr>
          <a:xfrm>
            <a:off x="392550" y="0"/>
            <a:ext cx="7479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does it mean to be “accurate”?</a:t>
            </a:r>
            <a:endParaRPr sz="4000"/>
          </a:p>
        </p:txBody>
      </p:sp>
      <p:sp>
        <p:nvSpPr>
          <p:cNvPr id="4008" name="Google Shape;4008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9" name="Google Shape;4009;p29"/>
          <p:cNvSpPr txBox="1"/>
          <p:nvPr/>
        </p:nvSpPr>
        <p:spPr>
          <a:xfrm>
            <a:off x="1446175" y="1606250"/>
            <a:ext cx="1818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Regression</a:t>
            </a:r>
            <a:endParaRPr sz="25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0" name="Google Shape;4010;p29"/>
          <p:cNvSpPr txBox="1"/>
          <p:nvPr/>
        </p:nvSpPr>
        <p:spPr>
          <a:xfrm>
            <a:off x="881275" y="2203225"/>
            <a:ext cx="2948400" cy="1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On average, how close is our prediction to the actual value of the event?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1" name="Google Shape;4011;p29"/>
          <p:cNvSpPr txBox="1"/>
          <p:nvPr/>
        </p:nvSpPr>
        <p:spPr>
          <a:xfrm>
            <a:off x="4923400" y="1578300"/>
            <a:ext cx="1990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Classification</a:t>
            </a:r>
            <a:endParaRPr sz="25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2" name="Google Shape;4012;p29"/>
          <p:cNvSpPr txBox="1"/>
          <p:nvPr/>
        </p:nvSpPr>
        <p:spPr>
          <a:xfrm>
            <a:off x="4444600" y="2203225"/>
            <a:ext cx="2948400" cy="1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On average, how often do we accurately classify a given event?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6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p30"/>
          <p:cNvSpPr txBox="1"/>
          <p:nvPr>
            <p:ph type="title"/>
          </p:nvPr>
        </p:nvSpPr>
        <p:spPr>
          <a:xfrm>
            <a:off x="392550" y="0"/>
            <a:ext cx="7479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Regression</a:t>
            </a:r>
            <a:endParaRPr sz="4000"/>
          </a:p>
        </p:txBody>
      </p:sp>
      <p:sp>
        <p:nvSpPr>
          <p:cNvPr id="4018" name="Google Shape;4018;p3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19" name="Google Shape;4019;p30"/>
          <p:cNvCxnSpPr/>
          <p:nvPr/>
        </p:nvCxnSpPr>
        <p:spPr>
          <a:xfrm>
            <a:off x="595300" y="2547350"/>
            <a:ext cx="5400" cy="133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0" name="Google Shape;4020;p30"/>
          <p:cNvCxnSpPr/>
          <p:nvPr/>
        </p:nvCxnSpPr>
        <p:spPr>
          <a:xfrm rot="10800000">
            <a:off x="600525" y="3876275"/>
            <a:ext cx="13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1" name="Google Shape;4021;p30"/>
          <p:cNvSpPr/>
          <p:nvPr/>
        </p:nvSpPr>
        <p:spPr>
          <a:xfrm>
            <a:off x="1667722" y="2903105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2" name="Google Shape;4022;p30"/>
          <p:cNvSpPr/>
          <p:nvPr/>
        </p:nvSpPr>
        <p:spPr>
          <a:xfrm>
            <a:off x="1441502" y="2862537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3" name="Google Shape;4023;p30"/>
          <p:cNvSpPr/>
          <p:nvPr/>
        </p:nvSpPr>
        <p:spPr>
          <a:xfrm>
            <a:off x="1877916" y="2943673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4" name="Google Shape;4024;p30"/>
          <p:cNvSpPr/>
          <p:nvPr/>
        </p:nvSpPr>
        <p:spPr>
          <a:xfrm>
            <a:off x="1224613" y="2984241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5" name="Google Shape;4025;p30"/>
          <p:cNvSpPr/>
          <p:nvPr/>
        </p:nvSpPr>
        <p:spPr>
          <a:xfrm>
            <a:off x="1515496" y="3024810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6" name="Google Shape;4026;p30"/>
          <p:cNvSpPr/>
          <p:nvPr/>
        </p:nvSpPr>
        <p:spPr>
          <a:xfrm>
            <a:off x="1593734" y="2821968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7" name="Google Shape;4027;p30"/>
          <p:cNvSpPr/>
          <p:nvPr/>
        </p:nvSpPr>
        <p:spPr>
          <a:xfrm>
            <a:off x="994653" y="3195185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8" name="Google Shape;4028;p30"/>
          <p:cNvSpPr/>
          <p:nvPr/>
        </p:nvSpPr>
        <p:spPr>
          <a:xfrm>
            <a:off x="1307380" y="3173141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9" name="Google Shape;4029;p30"/>
          <p:cNvSpPr/>
          <p:nvPr/>
        </p:nvSpPr>
        <p:spPr>
          <a:xfrm>
            <a:off x="806481" y="3454632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0" name="Google Shape;4030;p30"/>
          <p:cNvSpPr/>
          <p:nvPr/>
        </p:nvSpPr>
        <p:spPr>
          <a:xfrm>
            <a:off x="704470" y="3624952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1" name="Google Shape;4031;p30"/>
          <p:cNvCxnSpPr/>
          <p:nvPr/>
        </p:nvCxnSpPr>
        <p:spPr>
          <a:xfrm flipH="1" rot="10800000">
            <a:off x="588637" y="2565144"/>
            <a:ext cx="1595700" cy="1283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2" name="Google Shape;4032;p30"/>
          <p:cNvSpPr/>
          <p:nvPr/>
        </p:nvSpPr>
        <p:spPr>
          <a:xfrm>
            <a:off x="5998185" y="2837931"/>
            <a:ext cx="104700" cy="108900"/>
          </a:xfrm>
          <a:prstGeom prst="flowChartConnector">
            <a:avLst/>
          </a:prstGeom>
          <a:solidFill>
            <a:srgbClr val="01597F"/>
          </a:solidFill>
          <a:ln cap="flat" cmpd="sng" w="9525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3" name="Google Shape;4033;p30"/>
          <p:cNvCxnSpPr>
            <a:stCxn id="4032" idx="4"/>
          </p:cNvCxnSpPr>
          <p:nvPr/>
        </p:nvCxnSpPr>
        <p:spPr>
          <a:xfrm flipH="1">
            <a:off x="6044535" y="2946831"/>
            <a:ext cx="6000" cy="360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34" name="Google Shape;4034;p30"/>
          <p:cNvCxnSpPr/>
          <p:nvPr/>
        </p:nvCxnSpPr>
        <p:spPr>
          <a:xfrm flipH="1">
            <a:off x="6629202" y="2984170"/>
            <a:ext cx="3300" cy="322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35" name="Google Shape;4035;p30"/>
          <p:cNvSpPr/>
          <p:nvPr/>
        </p:nvSpPr>
        <p:spPr>
          <a:xfrm>
            <a:off x="6578350" y="3325143"/>
            <a:ext cx="104700" cy="1089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6" name="Google Shape;4036;p30"/>
          <p:cNvSpPr/>
          <p:nvPr/>
        </p:nvSpPr>
        <p:spPr>
          <a:xfrm>
            <a:off x="1810813" y="2801321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7" name="Google Shape;4037;p30"/>
          <p:cNvSpPr/>
          <p:nvPr/>
        </p:nvSpPr>
        <p:spPr>
          <a:xfrm>
            <a:off x="1928692" y="2720673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8" name="Google Shape;4038;p30"/>
          <p:cNvSpPr/>
          <p:nvPr/>
        </p:nvSpPr>
        <p:spPr>
          <a:xfrm>
            <a:off x="1149981" y="3365505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9" name="Google Shape;4039;p30"/>
          <p:cNvSpPr/>
          <p:nvPr/>
        </p:nvSpPr>
        <p:spPr>
          <a:xfrm>
            <a:off x="994653" y="3535825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0" name="Google Shape;4040;p30"/>
          <p:cNvSpPr/>
          <p:nvPr/>
        </p:nvSpPr>
        <p:spPr>
          <a:xfrm>
            <a:off x="916989" y="3365505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41" name="Google Shape;4041;p30"/>
          <p:cNvCxnSpPr/>
          <p:nvPr/>
        </p:nvCxnSpPr>
        <p:spPr>
          <a:xfrm>
            <a:off x="2883063" y="2525813"/>
            <a:ext cx="5400" cy="133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2" name="Google Shape;4042;p30"/>
          <p:cNvCxnSpPr/>
          <p:nvPr/>
        </p:nvCxnSpPr>
        <p:spPr>
          <a:xfrm rot="10800000">
            <a:off x="2888475" y="3854750"/>
            <a:ext cx="140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3" name="Google Shape;4043;p30"/>
          <p:cNvSpPr/>
          <p:nvPr/>
        </p:nvSpPr>
        <p:spPr>
          <a:xfrm>
            <a:off x="4031685" y="2881567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4" name="Google Shape;4044;p30"/>
          <p:cNvSpPr/>
          <p:nvPr/>
        </p:nvSpPr>
        <p:spPr>
          <a:xfrm>
            <a:off x="3805464" y="2840999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5" name="Google Shape;4045;p30"/>
          <p:cNvSpPr/>
          <p:nvPr/>
        </p:nvSpPr>
        <p:spPr>
          <a:xfrm>
            <a:off x="4241878" y="2922136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6" name="Google Shape;4046;p30"/>
          <p:cNvSpPr/>
          <p:nvPr/>
        </p:nvSpPr>
        <p:spPr>
          <a:xfrm>
            <a:off x="3588576" y="2962704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7" name="Google Shape;4047;p30"/>
          <p:cNvSpPr/>
          <p:nvPr/>
        </p:nvSpPr>
        <p:spPr>
          <a:xfrm>
            <a:off x="3879459" y="3003272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8" name="Google Shape;4048;p30"/>
          <p:cNvSpPr/>
          <p:nvPr/>
        </p:nvSpPr>
        <p:spPr>
          <a:xfrm>
            <a:off x="3957696" y="2800431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9" name="Google Shape;4049;p30"/>
          <p:cNvSpPr/>
          <p:nvPr/>
        </p:nvSpPr>
        <p:spPr>
          <a:xfrm>
            <a:off x="3282416" y="3173648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0" name="Google Shape;4050;p30"/>
          <p:cNvSpPr/>
          <p:nvPr/>
        </p:nvSpPr>
        <p:spPr>
          <a:xfrm>
            <a:off x="3595142" y="3151603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1" name="Google Shape;4051;p30"/>
          <p:cNvSpPr/>
          <p:nvPr/>
        </p:nvSpPr>
        <p:spPr>
          <a:xfrm>
            <a:off x="3094243" y="3433095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2" name="Google Shape;4052;p30"/>
          <p:cNvSpPr/>
          <p:nvPr/>
        </p:nvSpPr>
        <p:spPr>
          <a:xfrm>
            <a:off x="2992233" y="3603415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3" name="Google Shape;4053;p30"/>
          <p:cNvSpPr/>
          <p:nvPr/>
        </p:nvSpPr>
        <p:spPr>
          <a:xfrm>
            <a:off x="4174776" y="2779783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4" name="Google Shape;4054;p30"/>
          <p:cNvSpPr/>
          <p:nvPr/>
        </p:nvSpPr>
        <p:spPr>
          <a:xfrm>
            <a:off x="4292654" y="2699136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5" name="Google Shape;4055;p30"/>
          <p:cNvSpPr/>
          <p:nvPr/>
        </p:nvSpPr>
        <p:spPr>
          <a:xfrm>
            <a:off x="3437744" y="3343968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6" name="Google Shape;4056;p30"/>
          <p:cNvSpPr/>
          <p:nvPr/>
        </p:nvSpPr>
        <p:spPr>
          <a:xfrm>
            <a:off x="3282416" y="3514287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7" name="Google Shape;4057;p30"/>
          <p:cNvSpPr/>
          <p:nvPr/>
        </p:nvSpPr>
        <p:spPr>
          <a:xfrm>
            <a:off x="3204752" y="3343968"/>
            <a:ext cx="73800" cy="81300"/>
          </a:xfrm>
          <a:prstGeom prst="flowChartConnector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8" name="Google Shape;4058;p30"/>
          <p:cNvSpPr txBox="1"/>
          <p:nvPr/>
        </p:nvSpPr>
        <p:spPr>
          <a:xfrm>
            <a:off x="426725" y="961400"/>
            <a:ext cx="517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Error Definition: 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Average Distance between each predicted point and actual point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4059" name="Google Shape;40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75" y="1635137"/>
            <a:ext cx="2199150" cy="561491"/>
          </a:xfrm>
          <a:prstGeom prst="rect">
            <a:avLst/>
          </a:prstGeom>
          <a:noFill/>
          <a:ln>
            <a:noFill/>
          </a:ln>
        </p:spPr>
      </p:pic>
      <p:sp>
        <p:nvSpPr>
          <p:cNvPr id="4060" name="Google Shape;4060;p30"/>
          <p:cNvSpPr txBox="1"/>
          <p:nvPr/>
        </p:nvSpPr>
        <p:spPr>
          <a:xfrm>
            <a:off x="488275" y="4346975"/>
            <a:ext cx="517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Optimization</a:t>
            </a: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: 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Linear Regression? Cubic Regression? Quadratic Regression?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61" name="Google Shape;4061;p30"/>
          <p:cNvSpPr/>
          <p:nvPr/>
        </p:nvSpPr>
        <p:spPr>
          <a:xfrm>
            <a:off x="5808100" y="2598375"/>
            <a:ext cx="1017900" cy="997200"/>
          </a:xfrm>
          <a:prstGeom prst="rect">
            <a:avLst/>
          </a:prstGeom>
          <a:noFill/>
          <a:ln cap="flat" cmpd="sng" w="9525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62" name="Google Shape;4062;p30"/>
          <p:cNvCxnSpPr/>
          <p:nvPr/>
        </p:nvCxnSpPr>
        <p:spPr>
          <a:xfrm flipH="1" rot="10800000">
            <a:off x="5839116" y="2880858"/>
            <a:ext cx="922500" cy="5217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3" name="Google Shape;4063;p30"/>
          <p:cNvSpPr txBox="1"/>
          <p:nvPr/>
        </p:nvSpPr>
        <p:spPr>
          <a:xfrm>
            <a:off x="873475" y="3901113"/>
            <a:ext cx="77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Linear</a:t>
            </a:r>
            <a:endParaRPr/>
          </a:p>
        </p:txBody>
      </p:sp>
      <p:sp>
        <p:nvSpPr>
          <p:cNvPr id="4064" name="Google Shape;4064;p30"/>
          <p:cNvSpPr txBox="1"/>
          <p:nvPr/>
        </p:nvSpPr>
        <p:spPr>
          <a:xfrm>
            <a:off x="2992225" y="3904063"/>
            <a:ext cx="140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Non-</a:t>
            </a:r>
            <a:r>
              <a:rPr lang="en" sz="18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Linear</a:t>
            </a:r>
            <a:endParaRPr/>
          </a:p>
        </p:txBody>
      </p:sp>
      <p:sp>
        <p:nvSpPr>
          <p:cNvPr id="4065" name="Google Shape;4065;p30"/>
          <p:cNvSpPr txBox="1"/>
          <p:nvPr/>
        </p:nvSpPr>
        <p:spPr>
          <a:xfrm>
            <a:off x="5612425" y="3904063"/>
            <a:ext cx="140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Error Metric</a:t>
            </a:r>
            <a:endParaRPr/>
          </a:p>
        </p:txBody>
      </p:sp>
      <p:sp>
        <p:nvSpPr>
          <p:cNvPr id="4066" name="Google Shape;4066;p30"/>
          <p:cNvSpPr/>
          <p:nvPr/>
        </p:nvSpPr>
        <p:spPr>
          <a:xfrm>
            <a:off x="3034775" y="2671220"/>
            <a:ext cx="1511100" cy="788450"/>
          </a:xfrm>
          <a:custGeom>
            <a:rect b="b" l="l" r="r" t="t"/>
            <a:pathLst>
              <a:path extrusionOk="0" h="31538" w="60444">
                <a:moveTo>
                  <a:pt x="0" y="31538"/>
                </a:moveTo>
                <a:cubicBezTo>
                  <a:pt x="1502" y="28002"/>
                  <a:pt x="4602" y="10518"/>
                  <a:pt x="9009" y="10324"/>
                </a:cubicBezTo>
                <a:cubicBezTo>
                  <a:pt x="13416" y="10130"/>
                  <a:pt x="20681" y="32022"/>
                  <a:pt x="26444" y="30375"/>
                </a:cubicBezTo>
                <a:cubicBezTo>
                  <a:pt x="32207" y="28728"/>
                  <a:pt x="37922" y="3253"/>
                  <a:pt x="43589" y="444"/>
                </a:cubicBezTo>
                <a:cubicBezTo>
                  <a:pt x="49256" y="-2365"/>
                  <a:pt x="57635" y="11342"/>
                  <a:pt x="60444" y="1352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0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Google Shape;4071;p31"/>
          <p:cNvSpPr txBox="1"/>
          <p:nvPr>
            <p:ph type="title"/>
          </p:nvPr>
        </p:nvSpPr>
        <p:spPr>
          <a:xfrm>
            <a:off x="11550" y="0"/>
            <a:ext cx="7479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Gradient Descent</a:t>
            </a:r>
            <a:endParaRPr sz="4000"/>
          </a:p>
        </p:txBody>
      </p:sp>
      <p:pic>
        <p:nvPicPr>
          <p:cNvPr id="4072" name="Google Shape;4072;p31"/>
          <p:cNvPicPr preferRelativeResize="0"/>
          <p:nvPr/>
        </p:nvPicPr>
        <p:blipFill rotWithShape="1">
          <a:blip r:embed="rId3">
            <a:alphaModFix/>
          </a:blip>
          <a:srcRect b="4825" l="0" r="0" t="0"/>
          <a:stretch/>
        </p:blipFill>
        <p:spPr>
          <a:xfrm>
            <a:off x="3784425" y="1998725"/>
            <a:ext cx="3910575" cy="27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3" name="Google Shape;4073;p31"/>
          <p:cNvSpPr txBox="1"/>
          <p:nvPr/>
        </p:nvSpPr>
        <p:spPr>
          <a:xfrm>
            <a:off x="0" y="857975"/>
            <a:ext cx="4663500" cy="1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0B87A1"/>
                </a:solidFill>
                <a:latin typeface="Open Sans"/>
                <a:ea typeface="Open Sans"/>
                <a:cs typeface="Open Sans"/>
                <a:sym typeface="Open Sans"/>
              </a:rPr>
              <a:t>Optimizing in high-dimensional space</a:t>
            </a:r>
            <a:endParaRPr sz="1800">
              <a:solidFill>
                <a:srgbClr val="0B87A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0B87A1"/>
                </a:solidFill>
                <a:latin typeface="Open Sans"/>
                <a:ea typeface="Open Sans"/>
                <a:cs typeface="Open Sans"/>
                <a:sym typeface="Open Sans"/>
              </a:rPr>
              <a:t>Steps</a:t>
            </a:r>
            <a:endParaRPr sz="1800">
              <a:solidFill>
                <a:srgbClr val="0B87A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400"/>
              <a:buFont typeface="Open Sans"/>
              <a:buChar char="-"/>
            </a:pPr>
            <a:r>
              <a:rPr lang="en">
                <a:solidFill>
                  <a:srgbClr val="0B87A1"/>
                </a:solidFill>
                <a:latin typeface="Open Sans"/>
                <a:ea typeface="Open Sans"/>
                <a:cs typeface="Open Sans"/>
                <a:sym typeface="Open Sans"/>
              </a:rPr>
              <a:t>Initialize</a:t>
            </a:r>
            <a:endParaRPr>
              <a:solidFill>
                <a:srgbClr val="0B87A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400"/>
              <a:buFont typeface="Open Sans"/>
              <a:buChar char="-"/>
            </a:pPr>
            <a:r>
              <a:rPr lang="en">
                <a:solidFill>
                  <a:srgbClr val="0B87A1"/>
                </a:solidFill>
                <a:latin typeface="Open Sans"/>
                <a:ea typeface="Open Sans"/>
                <a:cs typeface="Open Sans"/>
                <a:sym typeface="Open Sans"/>
              </a:rPr>
              <a:t>Run model</a:t>
            </a:r>
            <a:endParaRPr>
              <a:solidFill>
                <a:srgbClr val="0B87A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400"/>
              <a:buFont typeface="Open Sans"/>
              <a:buChar char="-"/>
            </a:pPr>
            <a:r>
              <a:rPr lang="en">
                <a:solidFill>
                  <a:srgbClr val="0B87A1"/>
                </a:solidFill>
                <a:latin typeface="Open Sans"/>
                <a:ea typeface="Open Sans"/>
                <a:cs typeface="Open Sans"/>
                <a:sym typeface="Open Sans"/>
              </a:rPr>
              <a:t>Compute error</a:t>
            </a:r>
            <a:endParaRPr>
              <a:solidFill>
                <a:srgbClr val="0B87A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400"/>
              <a:buFont typeface="Open Sans"/>
              <a:buChar char="-"/>
            </a:pPr>
            <a:r>
              <a:rPr lang="en">
                <a:solidFill>
                  <a:srgbClr val="0B87A1"/>
                </a:solidFill>
                <a:latin typeface="Open Sans"/>
                <a:ea typeface="Open Sans"/>
                <a:cs typeface="Open Sans"/>
                <a:sym typeface="Open Sans"/>
              </a:rPr>
              <a:t>Adjust </a:t>
            </a:r>
            <a:endParaRPr>
              <a:solidFill>
                <a:srgbClr val="0B87A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400"/>
              <a:buFont typeface="Open Sans"/>
              <a:buChar char="-"/>
            </a:pPr>
            <a:r>
              <a:rPr lang="en">
                <a:solidFill>
                  <a:srgbClr val="0B87A1"/>
                </a:solidFill>
                <a:latin typeface="Open Sans"/>
                <a:ea typeface="Open Sans"/>
                <a:cs typeface="Open Sans"/>
                <a:sym typeface="Open Sans"/>
              </a:rPr>
              <a:t>Output ML model</a:t>
            </a:r>
            <a:endParaRPr>
              <a:solidFill>
                <a:srgbClr val="0B87A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B87A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74" name="Google Shape;4074;p31"/>
          <p:cNvCxnSpPr/>
          <p:nvPr/>
        </p:nvCxnSpPr>
        <p:spPr>
          <a:xfrm flipH="1" rot="10800000">
            <a:off x="997550" y="1906100"/>
            <a:ext cx="8100" cy="448800"/>
          </a:xfrm>
          <a:prstGeom prst="straightConnector1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5" name="Google Shape;4075;p31"/>
          <p:cNvCxnSpPr/>
          <p:nvPr/>
        </p:nvCxnSpPr>
        <p:spPr>
          <a:xfrm>
            <a:off x="536425" y="3445025"/>
            <a:ext cx="0" cy="1417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6" name="Google Shape;4076;p31"/>
          <p:cNvCxnSpPr/>
          <p:nvPr/>
        </p:nvCxnSpPr>
        <p:spPr>
          <a:xfrm rot="10800000">
            <a:off x="536275" y="4862700"/>
            <a:ext cx="1810800" cy="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7" name="Google Shape;4077;p31"/>
          <p:cNvSpPr/>
          <p:nvPr/>
        </p:nvSpPr>
        <p:spPr>
          <a:xfrm>
            <a:off x="712675" y="3781525"/>
            <a:ext cx="1033525" cy="977675"/>
          </a:xfrm>
          <a:custGeom>
            <a:rect b="b" l="l" r="r" t="t"/>
            <a:pathLst>
              <a:path extrusionOk="0" h="39107" w="41341">
                <a:moveTo>
                  <a:pt x="0" y="0"/>
                </a:moveTo>
                <a:cubicBezTo>
                  <a:pt x="4059" y="6516"/>
                  <a:pt x="17466" y="38937"/>
                  <a:pt x="24356" y="39097"/>
                </a:cubicBezTo>
                <a:cubicBezTo>
                  <a:pt x="31246" y="39257"/>
                  <a:pt x="38510" y="7317"/>
                  <a:pt x="41341" y="961"/>
                </a:cubicBezTo>
              </a:path>
            </a:pathLst>
          </a:custGeom>
          <a:noFill/>
          <a:ln cap="flat" cmpd="sng" w="28575">
            <a:solidFill>
              <a:srgbClr val="01597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078" name="Google Shape;4078;p31"/>
          <p:cNvCxnSpPr/>
          <p:nvPr/>
        </p:nvCxnSpPr>
        <p:spPr>
          <a:xfrm flipH="1">
            <a:off x="1601925" y="4438475"/>
            <a:ext cx="5769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9" name="Google Shape;4079;p31"/>
          <p:cNvSpPr txBox="1"/>
          <p:nvPr/>
        </p:nvSpPr>
        <p:spPr>
          <a:xfrm>
            <a:off x="1289350" y="3974375"/>
            <a:ext cx="2115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Easy to find local minimum (yay derivatives)</a:t>
            </a:r>
            <a:endParaRPr sz="10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80" name="Google Shape;4080;p31"/>
          <p:cNvSpPr txBox="1"/>
          <p:nvPr/>
        </p:nvSpPr>
        <p:spPr>
          <a:xfrm>
            <a:off x="580575" y="3236750"/>
            <a:ext cx="23112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Cost Function (Easy)</a:t>
            </a:r>
            <a:endParaRPr sz="16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81" name="Google Shape;4081;p31"/>
          <p:cNvSpPr txBox="1"/>
          <p:nvPr/>
        </p:nvSpPr>
        <p:spPr>
          <a:xfrm>
            <a:off x="4907425" y="1515125"/>
            <a:ext cx="23112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Cost Function (Hard)</a:t>
            </a:r>
            <a:endParaRPr sz="16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43" name="Google Shape;38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50" y="152400"/>
            <a:ext cx="74882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5" name="Shape 4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6" name="Google Shape;4086;p32"/>
          <p:cNvSpPr txBox="1"/>
          <p:nvPr>
            <p:ph type="title"/>
          </p:nvPr>
        </p:nvSpPr>
        <p:spPr>
          <a:xfrm>
            <a:off x="392550" y="0"/>
            <a:ext cx="7479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Classification</a:t>
            </a:r>
            <a:endParaRPr sz="4000"/>
          </a:p>
        </p:txBody>
      </p:sp>
      <p:sp>
        <p:nvSpPr>
          <p:cNvPr id="4087" name="Google Shape;4087;p32"/>
          <p:cNvSpPr txBox="1"/>
          <p:nvPr/>
        </p:nvSpPr>
        <p:spPr>
          <a:xfrm>
            <a:off x="426725" y="857400"/>
            <a:ext cx="728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Error Definition: 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Incorrectly classifying the event based on its features. 2 main types. Shown by Confusion Matrix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88" name="Google Shape;4088;p32"/>
          <p:cNvSpPr txBox="1"/>
          <p:nvPr/>
        </p:nvSpPr>
        <p:spPr>
          <a:xfrm>
            <a:off x="311700" y="1617800"/>
            <a:ext cx="3846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Classification: Right or Wrong</a:t>
            </a:r>
            <a:endParaRPr sz="1800"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89" name="Google Shape;4089;p32"/>
          <p:cNvSpPr/>
          <p:nvPr/>
        </p:nvSpPr>
        <p:spPr>
          <a:xfrm>
            <a:off x="4271500" y="1776875"/>
            <a:ext cx="1607400" cy="15546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0" name="Google Shape;4090;p32"/>
          <p:cNvSpPr/>
          <p:nvPr/>
        </p:nvSpPr>
        <p:spPr>
          <a:xfrm>
            <a:off x="5878900" y="1776875"/>
            <a:ext cx="1607400" cy="1554600"/>
          </a:xfrm>
          <a:prstGeom prst="rect">
            <a:avLst/>
          </a:prstGeom>
          <a:noFill/>
          <a:ln cap="flat" cmpd="sng" w="9525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1" name="Google Shape;4091;p32"/>
          <p:cNvSpPr/>
          <p:nvPr/>
        </p:nvSpPr>
        <p:spPr>
          <a:xfrm>
            <a:off x="5878900" y="3331475"/>
            <a:ext cx="1607400" cy="15546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2" name="Google Shape;4092;p32"/>
          <p:cNvSpPr/>
          <p:nvPr/>
        </p:nvSpPr>
        <p:spPr>
          <a:xfrm>
            <a:off x="4271500" y="3331475"/>
            <a:ext cx="1607400" cy="1554600"/>
          </a:xfrm>
          <a:prstGeom prst="rect">
            <a:avLst/>
          </a:prstGeom>
          <a:noFill/>
          <a:ln cap="flat" cmpd="sng" w="9525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3" name="Google Shape;4093;p32"/>
          <p:cNvSpPr txBox="1"/>
          <p:nvPr/>
        </p:nvSpPr>
        <p:spPr>
          <a:xfrm>
            <a:off x="4810750" y="2344025"/>
            <a:ext cx="528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TP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4" name="Google Shape;4094;p32"/>
          <p:cNvSpPr txBox="1"/>
          <p:nvPr/>
        </p:nvSpPr>
        <p:spPr>
          <a:xfrm>
            <a:off x="6418150" y="3913750"/>
            <a:ext cx="9021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TN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5" name="Google Shape;4095;p32"/>
          <p:cNvSpPr txBox="1"/>
          <p:nvPr/>
        </p:nvSpPr>
        <p:spPr>
          <a:xfrm>
            <a:off x="6418150" y="2371050"/>
            <a:ext cx="528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1597F"/>
                </a:solidFill>
                <a:latin typeface="Open Sans"/>
                <a:ea typeface="Open Sans"/>
                <a:cs typeface="Open Sans"/>
                <a:sym typeface="Open Sans"/>
              </a:rPr>
              <a:t>FP</a:t>
            </a:r>
            <a:endParaRPr sz="2000">
              <a:solidFill>
                <a:srgbClr val="0159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6" name="Google Shape;4096;p32"/>
          <p:cNvSpPr txBox="1"/>
          <p:nvPr/>
        </p:nvSpPr>
        <p:spPr>
          <a:xfrm>
            <a:off x="4810750" y="3907625"/>
            <a:ext cx="528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1597F"/>
                </a:solidFill>
                <a:latin typeface="Open Sans"/>
                <a:ea typeface="Open Sans"/>
                <a:cs typeface="Open Sans"/>
                <a:sym typeface="Open Sans"/>
              </a:rPr>
              <a:t>FN</a:t>
            </a:r>
            <a:endParaRPr sz="2000">
              <a:solidFill>
                <a:srgbClr val="0159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7" name="Google Shape;4097;p32"/>
          <p:cNvSpPr txBox="1"/>
          <p:nvPr/>
        </p:nvSpPr>
        <p:spPr>
          <a:xfrm>
            <a:off x="238500" y="2107075"/>
            <a:ext cx="2119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1597F"/>
              </a:buClr>
              <a:buSzPts val="1800"/>
              <a:buFont typeface="Titillium Web"/>
              <a:buChar char="-"/>
            </a:pPr>
            <a:r>
              <a:rPr lang="en" sz="18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True Pos (TP)</a:t>
            </a:r>
            <a:endParaRPr sz="1800"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800"/>
              <a:buFont typeface="Titillium Web"/>
              <a:buChar char="-"/>
            </a:pPr>
            <a:r>
              <a:rPr lang="en" sz="18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True Neg (TN)</a:t>
            </a:r>
            <a:endParaRPr sz="1800"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800"/>
              <a:buFont typeface="Titillium Web"/>
              <a:buChar char="-"/>
            </a:pPr>
            <a:r>
              <a:rPr lang="en" sz="18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False Pos (FP)</a:t>
            </a:r>
            <a:endParaRPr sz="1800"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800"/>
              <a:buFont typeface="Titillium Web"/>
              <a:buChar char="-"/>
            </a:pPr>
            <a:r>
              <a:rPr lang="en" sz="18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False Neg (FN)</a:t>
            </a:r>
            <a:endParaRPr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Google Shape;4102;p33"/>
          <p:cNvSpPr txBox="1"/>
          <p:nvPr>
            <p:ph type="title"/>
          </p:nvPr>
        </p:nvSpPr>
        <p:spPr>
          <a:xfrm>
            <a:off x="392550" y="0"/>
            <a:ext cx="7479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Classification</a:t>
            </a:r>
            <a:endParaRPr sz="4000"/>
          </a:p>
        </p:txBody>
      </p:sp>
      <p:sp>
        <p:nvSpPr>
          <p:cNvPr id="4103" name="Google Shape;4103;p33"/>
          <p:cNvSpPr txBox="1"/>
          <p:nvPr/>
        </p:nvSpPr>
        <p:spPr>
          <a:xfrm>
            <a:off x="426725" y="857400"/>
            <a:ext cx="728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Error Definition: 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Incorrectly classifying the event based on its features. 2 main types. Shown by Confusion Matrix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04" name="Google Shape;4104;p33"/>
          <p:cNvSpPr txBox="1"/>
          <p:nvPr/>
        </p:nvSpPr>
        <p:spPr>
          <a:xfrm>
            <a:off x="311700" y="1617800"/>
            <a:ext cx="3846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Classification: Right or Wrong</a:t>
            </a:r>
            <a:endParaRPr sz="1800"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5" name="Google Shape;4105;p33"/>
          <p:cNvSpPr/>
          <p:nvPr/>
        </p:nvSpPr>
        <p:spPr>
          <a:xfrm>
            <a:off x="4271500" y="1776875"/>
            <a:ext cx="1607400" cy="15546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6" name="Google Shape;4106;p33"/>
          <p:cNvSpPr/>
          <p:nvPr/>
        </p:nvSpPr>
        <p:spPr>
          <a:xfrm>
            <a:off x="5878900" y="1776875"/>
            <a:ext cx="1607400" cy="1554600"/>
          </a:xfrm>
          <a:prstGeom prst="rect">
            <a:avLst/>
          </a:prstGeom>
          <a:noFill/>
          <a:ln cap="flat" cmpd="sng" w="9525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7" name="Google Shape;4107;p33"/>
          <p:cNvSpPr/>
          <p:nvPr/>
        </p:nvSpPr>
        <p:spPr>
          <a:xfrm>
            <a:off x="5878900" y="3331475"/>
            <a:ext cx="1607400" cy="15546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8" name="Google Shape;4108;p33"/>
          <p:cNvSpPr/>
          <p:nvPr/>
        </p:nvSpPr>
        <p:spPr>
          <a:xfrm>
            <a:off x="4271500" y="3331475"/>
            <a:ext cx="1607400" cy="1554600"/>
          </a:xfrm>
          <a:prstGeom prst="rect">
            <a:avLst/>
          </a:prstGeom>
          <a:noFill/>
          <a:ln cap="flat" cmpd="sng" w="9525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9" name="Google Shape;4109;p33"/>
          <p:cNvSpPr txBox="1"/>
          <p:nvPr/>
        </p:nvSpPr>
        <p:spPr>
          <a:xfrm>
            <a:off x="4810750" y="2344025"/>
            <a:ext cx="528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TP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0" name="Google Shape;4110;p33"/>
          <p:cNvSpPr txBox="1"/>
          <p:nvPr/>
        </p:nvSpPr>
        <p:spPr>
          <a:xfrm>
            <a:off x="6418150" y="3913750"/>
            <a:ext cx="9021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TN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1" name="Google Shape;4111;p33"/>
          <p:cNvSpPr txBox="1"/>
          <p:nvPr/>
        </p:nvSpPr>
        <p:spPr>
          <a:xfrm>
            <a:off x="6032775" y="2198088"/>
            <a:ext cx="12258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1597F"/>
                </a:solidFill>
                <a:latin typeface="Open Sans"/>
                <a:ea typeface="Open Sans"/>
                <a:cs typeface="Open Sans"/>
                <a:sym typeface="Open Sans"/>
              </a:rPr>
              <a:t>FP</a:t>
            </a:r>
            <a:endParaRPr sz="2000">
              <a:solidFill>
                <a:srgbClr val="0159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1597F"/>
                </a:solidFill>
                <a:latin typeface="Open Sans"/>
                <a:ea typeface="Open Sans"/>
                <a:cs typeface="Open Sans"/>
                <a:sym typeface="Open Sans"/>
              </a:rPr>
              <a:t>(Type 1)</a:t>
            </a:r>
            <a:endParaRPr sz="2000">
              <a:solidFill>
                <a:srgbClr val="0159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2" name="Google Shape;4112;p33"/>
          <p:cNvSpPr txBox="1"/>
          <p:nvPr/>
        </p:nvSpPr>
        <p:spPr>
          <a:xfrm>
            <a:off x="4338100" y="3679300"/>
            <a:ext cx="1474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1597F"/>
                </a:solidFill>
                <a:latin typeface="Open Sans"/>
                <a:ea typeface="Open Sans"/>
                <a:cs typeface="Open Sans"/>
                <a:sym typeface="Open Sans"/>
              </a:rPr>
              <a:t>FN</a:t>
            </a:r>
            <a:endParaRPr sz="2000">
              <a:solidFill>
                <a:srgbClr val="0159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1597F"/>
                </a:solidFill>
                <a:latin typeface="Open Sans"/>
                <a:ea typeface="Open Sans"/>
                <a:cs typeface="Open Sans"/>
                <a:sym typeface="Open Sans"/>
              </a:rPr>
              <a:t>(Type 2)</a:t>
            </a:r>
            <a:endParaRPr sz="2000">
              <a:solidFill>
                <a:srgbClr val="0159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3" name="Google Shape;4113;p33"/>
          <p:cNvSpPr txBox="1"/>
          <p:nvPr/>
        </p:nvSpPr>
        <p:spPr>
          <a:xfrm>
            <a:off x="238500" y="1802275"/>
            <a:ext cx="2119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1597F"/>
              </a:buClr>
              <a:buSzPts val="1800"/>
              <a:buFont typeface="Titillium Web"/>
              <a:buChar char="-"/>
            </a:pPr>
            <a:r>
              <a:rPr lang="en" sz="18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True Pos (TP)</a:t>
            </a:r>
            <a:endParaRPr sz="1800"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800"/>
              <a:buFont typeface="Titillium Web"/>
              <a:buChar char="-"/>
            </a:pPr>
            <a:r>
              <a:rPr lang="en" sz="18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True Neg (TN)</a:t>
            </a:r>
            <a:endParaRPr sz="1800"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800"/>
              <a:buFont typeface="Titillium Web"/>
              <a:buChar char="-"/>
            </a:pPr>
            <a:r>
              <a:rPr lang="en" sz="18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False Pos (FP)</a:t>
            </a:r>
            <a:endParaRPr sz="1800"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800"/>
              <a:buFont typeface="Titillium Web"/>
              <a:buChar char="-"/>
            </a:pPr>
            <a:r>
              <a:rPr lang="en" sz="18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False Neg (FN)</a:t>
            </a:r>
            <a:endParaRPr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14" name="Google Shape;4114;p33"/>
          <p:cNvSpPr/>
          <p:nvPr/>
        </p:nvSpPr>
        <p:spPr>
          <a:xfrm>
            <a:off x="2357700" y="2371050"/>
            <a:ext cx="342300" cy="9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5" name="Google Shape;4115;p33"/>
          <p:cNvSpPr/>
          <p:nvPr/>
        </p:nvSpPr>
        <p:spPr>
          <a:xfrm>
            <a:off x="2357700" y="2927214"/>
            <a:ext cx="342300" cy="9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6" name="Google Shape;4116;p33"/>
          <p:cNvSpPr/>
          <p:nvPr/>
        </p:nvSpPr>
        <p:spPr>
          <a:xfrm>
            <a:off x="2357700" y="3429977"/>
            <a:ext cx="342300" cy="9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7" name="Google Shape;4117;p33"/>
          <p:cNvSpPr/>
          <p:nvPr/>
        </p:nvSpPr>
        <p:spPr>
          <a:xfrm>
            <a:off x="2357700" y="4031791"/>
            <a:ext cx="342300" cy="9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8" name="Google Shape;41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850" y="3837550"/>
            <a:ext cx="474150" cy="4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9" name="Google Shape;41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6775" y="3309038"/>
            <a:ext cx="402300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0" name="Google Shape;412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6775" y="2219249"/>
            <a:ext cx="402300" cy="4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1" name="Google Shape;4121;p33"/>
          <p:cNvSpPr/>
          <p:nvPr/>
        </p:nvSpPr>
        <p:spPr>
          <a:xfrm>
            <a:off x="2916763" y="2780499"/>
            <a:ext cx="402318" cy="402318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5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p34"/>
          <p:cNvSpPr txBox="1"/>
          <p:nvPr>
            <p:ph idx="4294967295" type="ctrTitle"/>
          </p:nvPr>
        </p:nvSpPr>
        <p:spPr>
          <a:xfrm>
            <a:off x="685800" y="1964350"/>
            <a:ext cx="7261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CODING TIME!</a:t>
            </a:r>
            <a:endParaRPr sz="10000"/>
          </a:p>
        </p:txBody>
      </p:sp>
      <p:sp>
        <p:nvSpPr>
          <p:cNvPr id="4127" name="Google Shape;4127;p3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1" name="Shape 4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Google Shape;4132;p35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133" name="Google Shape;4133;p35"/>
          <p:cNvSpPr txBox="1"/>
          <p:nvPr>
            <p:ph idx="4294967295" type="subTitle"/>
          </p:nvPr>
        </p:nvSpPr>
        <p:spPr>
          <a:xfrm>
            <a:off x="713775" y="18368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</a:rPr>
              <a:t>Any questions?</a:t>
            </a:r>
            <a:endParaRPr sz="3600">
              <a:solidFill>
                <a:srgbClr val="D3EBD5"/>
              </a:solidFill>
            </a:endParaRPr>
          </a:p>
        </p:txBody>
      </p:sp>
      <p:sp>
        <p:nvSpPr>
          <p:cNvPr id="4134" name="Google Shape;4134;p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5" name="Google Shape;4135;p35"/>
          <p:cNvSpPr txBox="1"/>
          <p:nvPr/>
        </p:nvSpPr>
        <p:spPr>
          <a:xfrm>
            <a:off x="487825" y="4555075"/>
            <a:ext cx="6081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Seriously please ask questions or I’m just gonna stand here awkwardly and look at you guys until it becomes unbearably uncomfortable for all parties involved</a:t>
            </a:r>
            <a:endParaRPr>
              <a:solidFill>
                <a:srgbClr val="D3EBD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4136" name="Google Shape;4136;p35"/>
          <p:cNvGrpSpPr/>
          <p:nvPr/>
        </p:nvGrpSpPr>
        <p:grpSpPr>
          <a:xfrm>
            <a:off x="6683784" y="4678468"/>
            <a:ext cx="351204" cy="324661"/>
            <a:chOff x="5975075" y="2327500"/>
            <a:chExt cx="420100" cy="388350"/>
          </a:xfrm>
        </p:grpSpPr>
        <p:sp>
          <p:nvSpPr>
            <p:cNvPr id="4137" name="Google Shape;4137;p3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3EBD5"/>
                </a:solidFill>
              </a:endParaRPr>
            </a:p>
          </p:txBody>
        </p:sp>
        <p:sp>
          <p:nvSpPr>
            <p:cNvPr id="4138" name="Google Shape;4138;p3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3EBD5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49" name="Google Shape;3849;p15"/>
          <p:cNvPicPr preferRelativeResize="0"/>
          <p:nvPr/>
        </p:nvPicPr>
        <p:blipFill rotWithShape="1">
          <a:blip r:embed="rId3">
            <a:alphaModFix/>
          </a:blip>
          <a:srcRect b="960" l="0" r="0" t="0"/>
          <a:stretch/>
        </p:blipFill>
        <p:spPr>
          <a:xfrm>
            <a:off x="218250" y="164088"/>
            <a:ext cx="7488300" cy="481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3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p16"/>
          <p:cNvSpPr txBox="1"/>
          <p:nvPr>
            <p:ph idx="4294967295" type="ctrTitle"/>
          </p:nvPr>
        </p:nvSpPr>
        <p:spPr>
          <a:xfrm>
            <a:off x="685800" y="2650150"/>
            <a:ext cx="6268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Probability/Stats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55" name="Google Shape;3855;p16"/>
          <p:cNvSpPr txBox="1"/>
          <p:nvPr>
            <p:ph idx="4294967295" type="subTitle"/>
          </p:nvPr>
        </p:nvSpPr>
        <p:spPr>
          <a:xfrm>
            <a:off x="685800" y="3551825"/>
            <a:ext cx="5495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The math behind the magic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56" name="Google Shape;3856;p16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7" name="Google Shape;3857;p16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8" name="Google Shape;3858;p16"/>
          <p:cNvSpPr/>
          <p:nvPr/>
        </p:nvSpPr>
        <p:spPr>
          <a:xfrm rot="-1609377">
            <a:off x="470957" y="2344338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9" name="Google Shape;3859;p16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0" name="Google Shape;3860;p16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1" name="Google Shape;3861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62" name="Google Shape;3862;p16"/>
          <p:cNvGrpSpPr/>
          <p:nvPr/>
        </p:nvGrpSpPr>
        <p:grpSpPr>
          <a:xfrm>
            <a:off x="1902399" y="695033"/>
            <a:ext cx="1185361" cy="1177589"/>
            <a:chOff x="3294650" y="3652450"/>
            <a:chExt cx="388350" cy="405450"/>
          </a:xfrm>
        </p:grpSpPr>
        <p:sp>
          <p:nvSpPr>
            <p:cNvPr id="3863" name="Google Shape;3863;p16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16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16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6" name="Google Shape;3866;p16"/>
          <p:cNvGrpSpPr/>
          <p:nvPr/>
        </p:nvGrpSpPr>
        <p:grpSpPr>
          <a:xfrm rot="-873577">
            <a:off x="867847" y="1562648"/>
            <a:ext cx="755014" cy="817607"/>
            <a:chOff x="611175" y="2326900"/>
            <a:chExt cx="362700" cy="389575"/>
          </a:xfrm>
        </p:grpSpPr>
        <p:sp>
          <p:nvSpPr>
            <p:cNvPr id="3867" name="Google Shape;3867;p16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3EBD5"/>
                </a:solidFill>
              </a:endParaRPr>
            </a:p>
          </p:txBody>
        </p:sp>
        <p:sp>
          <p:nvSpPr>
            <p:cNvPr id="3868" name="Google Shape;3868;p16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3EBD5"/>
                </a:solidFill>
              </a:endParaRPr>
            </a:p>
          </p:txBody>
        </p:sp>
        <p:sp>
          <p:nvSpPr>
            <p:cNvPr id="3869" name="Google Shape;3869;p16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3EBD5"/>
                </a:solidFill>
              </a:endParaRPr>
            </a:p>
          </p:txBody>
        </p:sp>
        <p:sp>
          <p:nvSpPr>
            <p:cNvPr id="3870" name="Google Shape;3870;p16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3EBD5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p17"/>
          <p:cNvSpPr txBox="1"/>
          <p:nvPr>
            <p:ph idx="1" type="body"/>
          </p:nvPr>
        </p:nvSpPr>
        <p:spPr>
          <a:xfrm>
            <a:off x="1170800" y="1238175"/>
            <a:ext cx="56430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Probability:</a:t>
            </a:r>
            <a:r>
              <a:rPr lang="en"/>
              <a:t> The extent to which an event is likely to occur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What is the probability that matrix multiplication is on the midterm?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76" name="Google Shape;3876;p17"/>
          <p:cNvSpPr txBox="1"/>
          <p:nvPr>
            <p:ph type="title"/>
          </p:nvPr>
        </p:nvSpPr>
        <p:spPr>
          <a:xfrm>
            <a:off x="0" y="0"/>
            <a:ext cx="7621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So what is Probability? What about Stats?</a:t>
            </a:r>
            <a:endParaRPr sz="3800"/>
          </a:p>
        </p:txBody>
      </p:sp>
      <p:sp>
        <p:nvSpPr>
          <p:cNvPr id="3877" name="Google Shape;3877;p17"/>
          <p:cNvSpPr txBox="1"/>
          <p:nvPr>
            <p:ph idx="2" type="body"/>
          </p:nvPr>
        </p:nvSpPr>
        <p:spPr>
          <a:xfrm>
            <a:off x="1170800" y="2701825"/>
            <a:ext cx="56430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Statistics:  </a:t>
            </a:r>
            <a:r>
              <a:rPr lang="en"/>
              <a:t>Analyzing data to make inferences about a population from those in a representative sample.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Of the past 15 midterms, 14 of them have involved matrix multiplication</a:t>
            </a:r>
            <a:endParaRPr/>
          </a:p>
        </p:txBody>
      </p:sp>
      <p:sp>
        <p:nvSpPr>
          <p:cNvPr id="3878" name="Google Shape;3878;p17"/>
          <p:cNvSpPr txBox="1"/>
          <p:nvPr/>
        </p:nvSpPr>
        <p:spPr>
          <a:xfrm>
            <a:off x="0" y="4446600"/>
            <a:ext cx="75870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Statistics can help us estimate probability!</a:t>
            </a:r>
            <a:endParaRPr sz="33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p18"/>
          <p:cNvSpPr txBox="1"/>
          <p:nvPr>
            <p:ph type="title"/>
          </p:nvPr>
        </p:nvSpPr>
        <p:spPr>
          <a:xfrm>
            <a:off x="296450" y="905325"/>
            <a:ext cx="7479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 why do we care about probability?</a:t>
            </a:r>
            <a:endParaRPr sz="4000"/>
          </a:p>
        </p:txBody>
      </p:sp>
      <p:sp>
        <p:nvSpPr>
          <p:cNvPr id="3884" name="Google Shape;3884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5" name="Google Shape;3885;p18"/>
          <p:cNvSpPr/>
          <p:nvPr/>
        </p:nvSpPr>
        <p:spPr>
          <a:xfrm>
            <a:off x="868825" y="2235599"/>
            <a:ext cx="729768" cy="95308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6" name="Google Shape;3886;p18"/>
          <p:cNvGrpSpPr/>
          <p:nvPr/>
        </p:nvGrpSpPr>
        <p:grpSpPr>
          <a:xfrm>
            <a:off x="5618995" y="2201195"/>
            <a:ext cx="1263149" cy="987490"/>
            <a:chOff x="4610450" y="3703750"/>
            <a:chExt cx="453050" cy="332175"/>
          </a:xfrm>
        </p:grpSpPr>
        <p:sp>
          <p:nvSpPr>
            <p:cNvPr id="3887" name="Google Shape;3887;p1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1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9" name="Google Shape;3889;p18"/>
          <p:cNvSpPr txBox="1"/>
          <p:nvPr/>
        </p:nvSpPr>
        <p:spPr>
          <a:xfrm>
            <a:off x="188216" y="3401450"/>
            <a:ext cx="209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Word </a:t>
            </a:r>
            <a:endParaRPr sz="18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Recommendation</a:t>
            </a:r>
            <a:endParaRPr sz="18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90" name="Google Shape;3890;p18"/>
          <p:cNvSpPr txBox="1"/>
          <p:nvPr/>
        </p:nvSpPr>
        <p:spPr>
          <a:xfrm>
            <a:off x="5052676" y="3401450"/>
            <a:ext cx="232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Financial</a:t>
            </a:r>
            <a:endParaRPr sz="18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Forecasting/Modeling</a:t>
            </a:r>
            <a:endParaRPr sz="18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3891" name="Google Shape;3891;p18"/>
          <p:cNvGrpSpPr/>
          <p:nvPr/>
        </p:nvGrpSpPr>
        <p:grpSpPr>
          <a:xfrm>
            <a:off x="3178777" y="2248903"/>
            <a:ext cx="827053" cy="926452"/>
            <a:chOff x="6617400" y="931125"/>
            <a:chExt cx="483600" cy="484825"/>
          </a:xfrm>
        </p:grpSpPr>
        <p:sp>
          <p:nvSpPr>
            <p:cNvPr id="3892" name="Google Shape;3892;p1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1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4" name="Google Shape;3894;p18"/>
          <p:cNvSpPr txBox="1"/>
          <p:nvPr/>
        </p:nvSpPr>
        <p:spPr>
          <a:xfrm>
            <a:off x="2620441" y="3401450"/>
            <a:ext cx="209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Weather</a:t>
            </a:r>
            <a:endParaRPr sz="18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Prediction</a:t>
            </a:r>
            <a:endParaRPr sz="18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p19"/>
          <p:cNvSpPr txBox="1"/>
          <p:nvPr>
            <p:ph type="title"/>
          </p:nvPr>
        </p:nvSpPr>
        <p:spPr>
          <a:xfrm>
            <a:off x="0" y="0"/>
            <a:ext cx="7479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Probability: In-Depth</a:t>
            </a:r>
            <a:endParaRPr sz="4000"/>
          </a:p>
        </p:txBody>
      </p:sp>
      <p:sp>
        <p:nvSpPr>
          <p:cNvPr id="3900" name="Google Shape;3900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1" name="Google Shape;3901;p19"/>
          <p:cNvSpPr txBox="1"/>
          <p:nvPr/>
        </p:nvSpPr>
        <p:spPr>
          <a:xfrm>
            <a:off x="-327550" y="1480225"/>
            <a:ext cx="4390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Likelihood a particular event will occur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out of the possible ones that can occur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02" name="Google Shape;3902;p19"/>
          <p:cNvSpPr txBox="1"/>
          <p:nvPr/>
        </p:nvSpPr>
        <p:spPr>
          <a:xfrm>
            <a:off x="878241" y="1086625"/>
            <a:ext cx="209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Basic Probability</a:t>
            </a:r>
            <a:endParaRPr sz="18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03" name="Google Shape;3903;p19"/>
          <p:cNvSpPr txBox="1"/>
          <p:nvPr/>
        </p:nvSpPr>
        <p:spPr>
          <a:xfrm>
            <a:off x="4439827" y="1086625"/>
            <a:ext cx="2471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Conditional</a:t>
            </a:r>
            <a:r>
              <a:rPr lang="en" sz="18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Probability</a:t>
            </a:r>
            <a:endParaRPr sz="18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descr="See the source image" id="3904" name="Google Shape;39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825" y="2130863"/>
            <a:ext cx="2090999" cy="591198"/>
          </a:xfrm>
          <a:prstGeom prst="rect">
            <a:avLst/>
          </a:prstGeom>
          <a:noFill/>
          <a:ln>
            <a:noFill/>
          </a:ln>
        </p:spPr>
      </p:pic>
      <p:sp>
        <p:nvSpPr>
          <p:cNvPr id="3905" name="Google Shape;3905;p19"/>
          <p:cNvSpPr txBox="1"/>
          <p:nvPr/>
        </p:nvSpPr>
        <p:spPr>
          <a:xfrm>
            <a:off x="3480275" y="1480225"/>
            <a:ext cx="4390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Probability an event will occur given another event has.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Can be calculated using Bayes’ Theorem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06" name="Google Shape;3906;p19"/>
          <p:cNvSpPr txBox="1"/>
          <p:nvPr/>
        </p:nvSpPr>
        <p:spPr>
          <a:xfrm>
            <a:off x="1958874" y="3092500"/>
            <a:ext cx="394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Independence &amp; Mutual Exclusivity</a:t>
            </a:r>
            <a:endParaRPr sz="18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07" name="Google Shape;3907;p19"/>
          <p:cNvSpPr txBox="1"/>
          <p:nvPr/>
        </p:nvSpPr>
        <p:spPr>
          <a:xfrm>
            <a:off x="1313925" y="3475550"/>
            <a:ext cx="5352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Two events are independent if A occurring doesn’t impact the likelihood of B occurring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Two events are mutually exclusive if A occurring means B can’t occur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908" name="Google Shape;3908;p19"/>
          <p:cNvPicPr preferRelativeResize="0"/>
          <p:nvPr/>
        </p:nvPicPr>
        <p:blipFill rotWithShape="1">
          <a:blip r:embed="rId4">
            <a:alphaModFix/>
          </a:blip>
          <a:srcRect b="31841" l="0" r="0" t="31651"/>
          <a:stretch/>
        </p:blipFill>
        <p:spPr>
          <a:xfrm>
            <a:off x="439750" y="2088650"/>
            <a:ext cx="2857500" cy="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p20"/>
          <p:cNvSpPr txBox="1"/>
          <p:nvPr>
            <p:ph idx="4294967295" type="ctrTitle"/>
          </p:nvPr>
        </p:nvSpPr>
        <p:spPr>
          <a:xfrm>
            <a:off x="685800" y="1964350"/>
            <a:ext cx="7261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CODING TIME!</a:t>
            </a:r>
            <a:endParaRPr sz="10000"/>
          </a:p>
        </p:txBody>
      </p:sp>
      <p:sp>
        <p:nvSpPr>
          <p:cNvPr id="3914" name="Google Shape;3914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8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20" name="Google Shape;3920;p21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3921" name="Google Shape;3921;p21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1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3" name="Google Shape;3923;p21"/>
          <p:cNvSpPr txBox="1"/>
          <p:nvPr/>
        </p:nvSpPr>
        <p:spPr>
          <a:xfrm>
            <a:off x="556775" y="2652675"/>
            <a:ext cx="69942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D3EBD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Linear Algebra</a:t>
            </a:r>
            <a:endParaRPr sz="6000">
              <a:solidFill>
                <a:srgbClr val="D3EBD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