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2655e7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2655e7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2655e7f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2655e7f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3a4f041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3a4f041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2655e7f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2655e7f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2655e7f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2655e7f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a3b58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a3b58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2655e7f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2655e7f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2655e7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2655e7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3a4f041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3a4f041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aaf74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aaf74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aaf7465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aaf746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aaf746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aaf746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2655e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2655e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2655e7f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2655e7f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2655e7f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2655e7f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2fdb0c5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2fdb0c5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655e7f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2655e7f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2" name="Google Shape;32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Google Shape;35;p4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naconda.com/distribution/" TargetMode="External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Science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Science at GT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937400" y="3647750"/>
            <a:ext cx="3621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http://bit.ly/2mfMixL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(check-in)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Pin: 091619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75025" y="3647750"/>
            <a:ext cx="3621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http://bit.ly/2kjK7IT</a:t>
            </a:r>
            <a:endParaRPr sz="24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(link to the materials)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158350" y="295675"/>
            <a:ext cx="48273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Looping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76550" y="660625"/>
            <a:ext cx="43215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For-loop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range() function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r>
              <a:rPr lang="en" sz="1400">
                <a:solidFill>
                  <a:srgbClr val="0091EA"/>
                </a:solidFill>
              </a:rPr>
              <a:t>range([startInt], stopInt [, stepInt])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else statement for for-loop 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Char char="◉"/>
            </a:pPr>
            <a:r>
              <a:rPr lang="en" sz="1400">
                <a:solidFill>
                  <a:srgbClr val="0091EA"/>
                </a:solidFill>
              </a:rPr>
              <a:t>Executes when condition is false</a:t>
            </a:r>
            <a:endParaRPr sz="14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While-loop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else statement for while-loop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r>
              <a:rPr lang="en" sz="1400">
                <a:solidFill>
                  <a:srgbClr val="0091EA"/>
                </a:solidFill>
              </a:rPr>
              <a:t>Similar to </a:t>
            </a:r>
            <a:r>
              <a:rPr lang="en" sz="1400">
                <a:solidFill>
                  <a:srgbClr val="0091EA"/>
                </a:solidFill>
              </a:rPr>
              <a:t>else statement for for-loop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Single-statement while-loop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◉"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588200" y="660625"/>
            <a:ext cx="45558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Loop Control Statements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break</a:t>
            </a:r>
            <a:r>
              <a:rPr lang="en" sz="1600"/>
              <a:t> statement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Stops the loop and shift control to the first statement outside the loop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continue</a:t>
            </a:r>
            <a:r>
              <a:rPr lang="en" sz="1600"/>
              <a:t> statement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400"/>
              <a:t>Skips the statements after </a:t>
            </a:r>
            <a:r>
              <a:rPr i="1" lang="en" sz="1400">
                <a:solidFill>
                  <a:srgbClr val="0091EA"/>
                </a:solidFill>
              </a:rPr>
              <a:t>continue</a:t>
            </a:r>
            <a:r>
              <a:rPr lang="en" sz="1400"/>
              <a:t> and enter next iteration of the loop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>
                <a:solidFill>
                  <a:srgbClr val="0091EA"/>
                </a:solidFill>
              </a:rPr>
              <a:t>pass</a:t>
            </a:r>
            <a:r>
              <a:rPr lang="en" sz="1600"/>
              <a:t> statement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400"/>
              <a:t>Null statement when need a particular loop, class, or function in our program, but don’t know what goes in it.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Nested Loops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declare in an inner loop </a:t>
            </a:r>
            <a:br>
              <a:rPr lang="en" sz="1600"/>
            </a:br>
            <a:r>
              <a:rPr lang="en" sz="1600"/>
              <a:t>a variable of same name as </a:t>
            </a:r>
            <a:br>
              <a:rPr lang="en" sz="1600"/>
            </a:br>
            <a:r>
              <a:rPr lang="en" sz="1600"/>
              <a:t>that of one in the outer loop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Remember to have </a:t>
            </a:r>
            <a:r>
              <a:rPr lang="en" sz="1600">
                <a:solidFill>
                  <a:srgbClr val="0091EA"/>
                </a:solidFill>
              </a:rPr>
              <a:t>proper indentation</a:t>
            </a:r>
            <a:r>
              <a:rPr lang="en" sz="1600"/>
              <a:t>!</a:t>
            </a:r>
            <a:endParaRPr sz="16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600" y="4381425"/>
            <a:ext cx="2868699" cy="5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600" y="1629075"/>
            <a:ext cx="3098776" cy="5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Lists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76550" y="977000"/>
            <a:ext cx="39195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Python has 4 kinds of data collection: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List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Ordered and mutable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Duplicate</a:t>
            </a:r>
            <a:r>
              <a:rPr lang="en" sz="1400"/>
              <a:t> members </a:t>
            </a:r>
            <a:r>
              <a:rPr lang="en" sz="1400"/>
              <a:t>allowed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Tuple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Ordered and immutable. 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Duplicate</a:t>
            </a:r>
            <a:r>
              <a:rPr lang="en" sz="1400"/>
              <a:t> members allowed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Set</a:t>
            </a:r>
            <a:endParaRPr b="1" sz="16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Unordered and unindexed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duplicate</a:t>
            </a:r>
            <a:r>
              <a:rPr lang="en" sz="1400"/>
              <a:t> members</a:t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Dictionary</a:t>
            </a:r>
            <a:endParaRPr b="1"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Unordered, but immutable and indexed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duplicate members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151875" y="467300"/>
            <a:ext cx="4991700" cy="4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Create a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 = [‘tuesDay’, ‘wednesday’, ‘thursday’]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Access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first_weekday = weekdays[0]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last_weekday = weekdays[-1]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Modifying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weekdays[0] = ‘tuesday’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Adding an element to the end of the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weekdays.append(‘friday’)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Inserting an element (e.g. insert at index = 0)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weekdays.insert(0, ‘monday’)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Removing an element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del weekdays[2]</a:t>
            </a:r>
            <a:r>
              <a:rPr lang="en" sz="1400"/>
              <a:t> (remove by position)</a:t>
            </a:r>
            <a:br>
              <a:rPr lang="en" sz="1400"/>
            </a:br>
            <a:r>
              <a:rPr lang="en" sz="1400">
                <a:solidFill>
                  <a:srgbClr val="0091EA"/>
                </a:solidFill>
              </a:rPr>
              <a:t>u</a:t>
            </a:r>
            <a:r>
              <a:rPr lang="en" sz="1400">
                <a:solidFill>
                  <a:srgbClr val="0091EA"/>
                </a:solidFill>
              </a:rPr>
              <a:t>sers.remove(‘thursday’)</a:t>
            </a:r>
            <a:r>
              <a:rPr lang="en" sz="1400"/>
              <a:t> (remove by element content) </a:t>
            </a:r>
            <a:br>
              <a:rPr lang="en" sz="1600"/>
            </a:b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Other methods for Lists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76550" y="862675"/>
            <a:ext cx="8967000" cy="4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sort()</a:t>
            </a:r>
            <a:r>
              <a:rPr lang="en" sz="1600"/>
              <a:t>: sorts the order permanently (Remember list is immutable!)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weekdays.sort()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s</a:t>
            </a:r>
            <a:r>
              <a:rPr b="1" lang="en" sz="1600"/>
              <a:t>orted(list)</a:t>
            </a:r>
            <a:r>
              <a:rPr lang="en" sz="1600"/>
              <a:t>: takes a list and return a copy of the sorted version of it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newList = sorted(list)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reverse()</a:t>
            </a:r>
            <a:r>
              <a:rPr lang="en" sz="1600"/>
              <a:t>: reverse the order of a list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</a:t>
            </a:r>
            <a:r>
              <a:rPr lang="en" sz="1400">
                <a:solidFill>
                  <a:srgbClr val="0091EA"/>
                </a:solidFill>
              </a:rPr>
              <a:t>eekdays.reverse()</a:t>
            </a:r>
            <a:br>
              <a:rPr lang="en" sz="1400">
                <a:solidFill>
                  <a:srgbClr val="0091EA"/>
                </a:solidFill>
              </a:rPr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min(), max(), ages()</a:t>
            </a:r>
            <a:r>
              <a:rPr lang="en" sz="1600"/>
              <a:t>: simple statistics for numerical data</a:t>
            </a:r>
            <a:br>
              <a:rPr lang="en" sz="16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pop(index)</a:t>
            </a:r>
            <a:r>
              <a:rPr lang="en" sz="1600"/>
              <a:t>: remove the element at the index in the list and return it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newList = weekdays.pop()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600"/>
              <a:buChar char="◎"/>
            </a:pPr>
            <a:r>
              <a:rPr b="1" lang="en" sz="1600"/>
              <a:t>List Comprehension</a:t>
            </a:r>
            <a:br>
              <a:rPr b="1" lang="en" sz="1600"/>
            </a:br>
            <a:r>
              <a:rPr lang="en" sz="1400">
                <a:solidFill>
                  <a:srgbClr val="0091EA"/>
                </a:solidFill>
              </a:rPr>
              <a:t>upperCase_weekdays = [day.upper() for day in weekdays]	    </a:t>
            </a:r>
            <a:r>
              <a:rPr b="1" lang="en" sz="1400">
                <a:solidFill>
                  <a:srgbClr val="FF0000"/>
                </a:solidFill>
              </a:rPr>
              <a:t>Q: What do you think this line of code does?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Dictionaries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01575" y="705925"/>
            <a:ext cx="44694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Create a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 = {‘Henry’: 5, ‘Jason’: 12} 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Access an element with the key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print(favNum[‘Henry’])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get() method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h</a:t>
            </a:r>
            <a:r>
              <a:rPr lang="en" sz="1400">
                <a:solidFill>
                  <a:srgbClr val="0091EA"/>
                </a:solidFill>
              </a:rPr>
              <a:t>enry_fav  = </a:t>
            </a:r>
            <a:r>
              <a:rPr lang="en" sz="1400">
                <a:solidFill>
                  <a:srgbClr val="0091EA"/>
                </a:solidFill>
              </a:rPr>
              <a:t>favNum.get(‘Henry’)</a:t>
            </a:r>
            <a:br>
              <a:rPr lang="en" sz="1400">
                <a:solidFill>
                  <a:srgbClr val="0091EA"/>
                </a:solidFill>
              </a:rPr>
            </a:br>
            <a:br>
              <a:rPr lang="en" sz="1400">
                <a:solidFill>
                  <a:srgbClr val="0091EA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Q: What does the following code do?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michael_fav = favNum.get(‘Michael’, 0)</a:t>
            </a:r>
            <a:br>
              <a:rPr lang="en" sz="1400">
                <a:solidFill>
                  <a:srgbClr val="FF0000"/>
                </a:solidFill>
              </a:rPr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Adding a new key to the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favNum[‘Sarah’] = 7</a:t>
            </a:r>
            <a:br>
              <a:rPr lang="en" sz="1400">
                <a:solidFill>
                  <a:srgbClr val="0091EA"/>
                </a:solidFill>
              </a:rPr>
            </a:br>
            <a:br>
              <a:rPr lang="en" sz="1400">
                <a:solidFill>
                  <a:srgbClr val="0091EA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Q: How do we add a key to a specific position?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330875" y="705925"/>
            <a:ext cx="48114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Modify a key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favNum[‘Henry’] = 30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Removing a key 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del favNum[‘Jason’]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length of the dictionary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numPeople = len(favNum)</a:t>
            </a:r>
            <a:br>
              <a:rPr lang="en" sz="1400">
                <a:solidFill>
                  <a:srgbClr val="0091EA"/>
                </a:solidFill>
              </a:rPr>
            </a:br>
            <a:endParaRPr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Q: How do we loop through a dictionary by</a:t>
            </a:r>
            <a:br>
              <a:rPr b="1" lang="en" sz="1400">
                <a:solidFill>
                  <a:srgbClr val="FF0000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	      key-values pair? Or just by keys/values?</a:t>
            </a:r>
            <a:br>
              <a:rPr b="1" lang="en" sz="1400">
                <a:solidFill>
                  <a:srgbClr val="FF0000"/>
                </a:solidFill>
              </a:rPr>
            </a:br>
            <a:br>
              <a:rPr b="1" lang="en" sz="1400">
                <a:solidFill>
                  <a:srgbClr val="FF0000"/>
                </a:solidFill>
              </a:rPr>
            </a:br>
            <a:r>
              <a:rPr b="1" lang="en" sz="1400">
                <a:solidFill>
                  <a:srgbClr val="FF0000"/>
                </a:solidFill>
              </a:rPr>
              <a:t>	</a:t>
            </a:r>
            <a:r>
              <a:rPr b="1" lang="en" sz="1400">
                <a:solidFill>
                  <a:srgbClr val="0091EA"/>
                </a:solidFill>
              </a:rPr>
              <a:t>Extra 1: Can you make a list of dictionaries?</a:t>
            </a:r>
            <a:endParaRPr b="1"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91EA"/>
                </a:solidFill>
              </a:rPr>
              <a:t>Extra 2: Can you make a dictionary of lists?</a:t>
            </a:r>
            <a:endParaRPr b="1" sz="1400">
              <a:solidFill>
                <a:srgbClr val="0091EA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91EA"/>
                </a:solidFill>
              </a:rPr>
              <a:t>Extra 3: Can you make a dictionary of dictionaries?</a:t>
            </a:r>
            <a:endParaRPr b="1" sz="14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Slicing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first two days in weekdays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w</a:t>
            </a:r>
            <a:r>
              <a:rPr lang="en" sz="1400">
                <a:solidFill>
                  <a:srgbClr val="0091EA"/>
                </a:solidFill>
              </a:rPr>
              <a:t>eekdays = [‘monday’, ‘tuesday’, ‘wednesday’, ‘thursday’, ‘friday’]</a:t>
            </a:r>
            <a:br>
              <a:rPr lang="en" sz="1400">
                <a:solidFill>
                  <a:srgbClr val="0091EA"/>
                </a:solidFill>
              </a:rPr>
            </a:br>
            <a:r>
              <a:rPr lang="en" sz="1400">
                <a:solidFill>
                  <a:srgbClr val="0091EA"/>
                </a:solidFill>
              </a:rPr>
              <a:t>first_two = weekdays[:2] </a:t>
            </a:r>
            <a:r>
              <a:rPr lang="en" sz="1400"/>
              <a:t>(days from the start to index = 2 - 1 = 1)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middle three days in weekdays</a:t>
            </a:r>
            <a:br>
              <a:rPr lang="en" sz="1600"/>
            </a:br>
            <a:r>
              <a:rPr lang="en" sz="1400">
                <a:solidFill>
                  <a:srgbClr val="0091EA"/>
                </a:solidFill>
              </a:rPr>
              <a:t>m</a:t>
            </a:r>
            <a:r>
              <a:rPr lang="en" sz="1400">
                <a:solidFill>
                  <a:srgbClr val="0091EA"/>
                </a:solidFill>
              </a:rPr>
              <a:t>iddle_three</a:t>
            </a:r>
            <a:r>
              <a:rPr lang="en" sz="1400">
                <a:solidFill>
                  <a:srgbClr val="0091EA"/>
                </a:solidFill>
              </a:rPr>
              <a:t> = weekdays[1:4] </a:t>
            </a:r>
            <a:r>
              <a:rPr lang="en" sz="1400"/>
              <a:t>(days from index = 1 through index = 4 - 1 = 3)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Get the last three days in weekdays</a:t>
            </a:r>
            <a:br>
              <a:rPr lang="en" sz="1600"/>
            </a:br>
            <a:r>
              <a:rPr lang="en" sz="1400"/>
              <a:t>l</a:t>
            </a:r>
            <a:r>
              <a:rPr lang="en" sz="1400"/>
              <a:t>ast_three = weekdays[-3:] (days from index = -3 to the end)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b="1" lang="en" sz="1400">
                <a:solidFill>
                  <a:srgbClr val="FF0000"/>
                </a:solidFill>
              </a:rPr>
              <a:t>Q: How can we copy a list with slicing?</a:t>
            </a:r>
            <a:br>
              <a:rPr lang="en" sz="1400"/>
            </a:br>
            <a:br>
              <a:rPr lang="en" sz="1400"/>
            </a:br>
            <a:r>
              <a:rPr b="1" i="1" lang="en" sz="1400">
                <a:solidFill>
                  <a:srgbClr val="0091EA"/>
                </a:solidFill>
              </a:rPr>
              <a:t>Q: How do we slice a dictionary?</a:t>
            </a:r>
            <a:endParaRPr b="1" i="1" sz="14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- Numerical Python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22425" y="1087100"/>
            <a:ext cx="43560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Fundamental Object: </a:t>
            </a:r>
            <a:r>
              <a:rPr lang="en" sz="1600">
                <a:solidFill>
                  <a:srgbClr val="FF9900"/>
                </a:solidFill>
              </a:rPr>
              <a:t>ndarray</a:t>
            </a:r>
            <a:endParaRPr sz="1600">
              <a:solidFill>
                <a:srgbClr val="FF9900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Vectorized operations on arrays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Broadcasting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File IO and memory-mapped files</a:t>
            </a:r>
            <a:endParaRPr sz="16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3910"/>
          <a:stretch/>
        </p:blipFill>
        <p:spPr>
          <a:xfrm>
            <a:off x="4902538" y="705925"/>
            <a:ext cx="4009774" cy="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729425" y="1649400"/>
            <a:ext cx="43560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1D Array</a:t>
            </a:r>
            <a:br>
              <a:rPr lang="en" sz="1800"/>
            </a:br>
            <a:r>
              <a:rPr lang="en" sz="1600">
                <a:solidFill>
                  <a:srgbClr val="0091EA"/>
                </a:solidFill>
              </a:rPr>
              <a:t>1d_array = np.array([1,2,3])</a:t>
            </a:r>
            <a:br>
              <a:rPr lang="en" sz="1600">
                <a:solidFill>
                  <a:srgbClr val="0091EA"/>
                </a:solidFill>
              </a:rPr>
            </a:br>
            <a:endParaRPr sz="1600">
              <a:solidFill>
                <a:srgbClr val="0091E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2D Array</a:t>
            </a:r>
            <a:br>
              <a:rPr b="1" lang="en" sz="1800"/>
            </a:br>
            <a:r>
              <a:rPr lang="en" sz="1600">
                <a:solidFill>
                  <a:srgbClr val="0091EA"/>
                </a:solidFill>
              </a:rPr>
              <a:t>2d_array = np.array(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[1,2,3],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[4,5,6]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3D Array</a:t>
            </a:r>
            <a:br>
              <a:rPr lang="en" sz="1800"/>
            </a:br>
            <a:r>
              <a:rPr lang="en" sz="1600">
                <a:solidFill>
                  <a:srgbClr val="0091EA"/>
                </a:solidFill>
              </a:rPr>
              <a:t>3d_array = np.array(</a:t>
            </a:r>
            <a:r>
              <a:rPr lang="en" sz="1600">
                <a:solidFill>
                  <a:srgbClr val="FF9900"/>
                </a:solidFill>
              </a:rPr>
              <a:t>[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[1,2,3],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[4,5,6]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, </a:t>
            </a:r>
            <a:br>
              <a:rPr lang="en" sz="1600">
                <a:solidFill>
                  <a:srgbClr val="0091EA"/>
                </a:solidFill>
              </a:rPr>
            </a:b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</a:t>
            </a:r>
            <a:r>
              <a:rPr lang="en" sz="1600">
                <a:solidFill>
                  <a:srgbClr val="CC4125"/>
                </a:solidFill>
              </a:rPr>
              <a:t>[</a:t>
            </a:r>
            <a:r>
              <a:rPr lang="en" sz="1600">
                <a:solidFill>
                  <a:srgbClr val="0091EA"/>
                </a:solidFill>
              </a:rPr>
              <a:t>[11,12,13], </a:t>
            </a:r>
            <a:br>
              <a:rPr lang="en" sz="1600">
                <a:solidFill>
                  <a:srgbClr val="0091EA"/>
                </a:solidFill>
              </a:rPr>
            </a:br>
            <a:r>
              <a:rPr lang="en" sz="1600">
                <a:solidFill>
                  <a:srgbClr val="0091EA"/>
                </a:solidFill>
              </a:rPr>
              <a:t>			          [14,15,16]</a:t>
            </a:r>
            <a:r>
              <a:rPr lang="en" sz="1600">
                <a:solidFill>
                  <a:srgbClr val="CC4125"/>
                </a:solidFill>
              </a:rPr>
              <a:t>]</a:t>
            </a:r>
            <a:r>
              <a:rPr lang="en" sz="1600">
                <a:solidFill>
                  <a:srgbClr val="FF9900"/>
                </a:solidFill>
              </a:rPr>
              <a:t>]</a:t>
            </a:r>
            <a:r>
              <a:rPr lang="en" sz="1600">
                <a:solidFill>
                  <a:srgbClr val="0091EA"/>
                </a:solidFill>
              </a:rPr>
              <a:t>)</a:t>
            </a:r>
            <a:endParaRPr sz="16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62600" y="785225"/>
            <a:ext cx="44172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Series</a:t>
            </a:r>
            <a:r>
              <a:rPr lang="en" sz="1800"/>
              <a:t>: </a:t>
            </a:r>
            <a:r>
              <a:rPr lang="en" sz="1800"/>
              <a:t>1D labeled array capable of holding any data type with axis labels or index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b="1" lang="en" sz="1800"/>
              <a:t>Data Frame</a:t>
            </a:r>
            <a:r>
              <a:rPr lang="en" sz="1800"/>
              <a:t>: two-dimensional labeled data structures with columns of potentially different types, including </a:t>
            </a:r>
            <a:r>
              <a:rPr b="1" lang="en" sz="1800"/>
              <a:t>DataFrame</a:t>
            </a:r>
            <a:r>
              <a:rPr lang="en" sz="1800"/>
              <a:t> and the following: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Series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Numpy ndarray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Dictionaries</a:t>
            </a:r>
            <a:r>
              <a:rPr lang="en" sz="1600"/>
              <a:t> of ndarrays, lists, dictionaries or Series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025" y="3433825"/>
            <a:ext cx="2512199" cy="157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675" y="705925"/>
            <a:ext cx="3683607" cy="1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663" y="2043561"/>
            <a:ext cx="3810024" cy="13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2D plotting library which produces publication quality figures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Line plots, scatter plots, histograms, pie charts, etc.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Useable in Python scripts, the Python and IPython shells, the Jupyter Notebook,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built upon Numpy/Scipy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500" y="4151663"/>
            <a:ext cx="3369351" cy="8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50" y="152400"/>
            <a:ext cx="74882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960" l="0" r="0" t="0"/>
          <a:stretch/>
        </p:blipFill>
        <p:spPr>
          <a:xfrm>
            <a:off x="827850" y="164088"/>
            <a:ext cx="7488300" cy="48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675" y="152400"/>
            <a:ext cx="48306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Installation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2600" y="785225"/>
            <a:ext cx="8218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and install from: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https://www.anaconda.com/distribution/</a:t>
            </a:r>
            <a:endParaRPr sz="1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200" y="785224"/>
            <a:ext cx="5879623" cy="33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80225" y="785225"/>
            <a:ext cx="38052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“Data science is the field of study that combines domain expertise, programming skills, and knowledge of math and statistics to extract meaningful insights from data.”</a:t>
            </a:r>
            <a:endParaRPr sz="16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37925" y="785225"/>
            <a:ext cx="39258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2.5 x 10</a:t>
            </a:r>
            <a:r>
              <a:rPr baseline="30000" lang="en" sz="1600"/>
              <a:t>18</a:t>
            </a:r>
            <a:r>
              <a:rPr lang="en" sz="1600"/>
              <a:t> bytes of data is created a day.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 the past 2 years, we produced more than 10 times the data created in the rest of human history.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As high as 80% of the data in an</a:t>
            </a:r>
            <a:r>
              <a:rPr lang="en" sz="1600"/>
              <a:t> </a:t>
            </a:r>
            <a:r>
              <a:rPr lang="en" sz="1600"/>
              <a:t>organization is unstructured, primarily in the form of text.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50" y="2475275"/>
            <a:ext cx="2014400" cy="18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data?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811650" y="785225"/>
            <a:ext cx="3869700" cy="4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Regression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will be the cost of a given land?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Classification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Which set label does this belong to?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Clustering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group should this be in based on similarities?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Anomaly Detection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In this weird? Is this an outlier?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AutoNum type="arabicPeriod"/>
            </a:pPr>
            <a:r>
              <a:rPr lang="en" sz="1600"/>
              <a:t>Recommendation</a:t>
            </a:r>
            <a:br>
              <a:rPr lang="en" sz="1600"/>
            </a:br>
            <a:r>
              <a:rPr lang="en" sz="1600"/>
              <a:t>(</a:t>
            </a:r>
            <a:r>
              <a:rPr lang="en" sz="1600">
                <a:solidFill>
                  <a:srgbClr val="0091EA"/>
                </a:solidFill>
              </a:rPr>
              <a:t>What policy should we take?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2" y="785225"/>
            <a:ext cx="4033249" cy="40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2600" y="785225"/>
            <a:ext cx="82188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Growing variety of libraries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Numpy, Scipy, Pandas, Matplotlib, Seaborn, Scikit-learn, Tensorflow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Easy-to-understand compared to 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Easy to pick up if you have coding experience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Integrates better than R with other platforms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600"/>
              <a:buChar char="○"/>
            </a:pPr>
            <a:r>
              <a:rPr lang="en" sz="1600">
                <a:solidFill>
                  <a:srgbClr val="0091EA"/>
                </a:solidFill>
              </a:rPr>
              <a:t>Integrating your data analysis into an app or a website</a:t>
            </a:r>
            <a:endParaRPr sz="16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91EA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lang="en" sz="1600"/>
              <a:t>Huge community that contributes updates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76550" y="33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Operators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76550" y="785225"/>
            <a:ext cx="39126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Math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</a:t>
            </a:r>
            <a:r>
              <a:rPr lang="en" sz="1600"/>
              <a:t>ddition				</a:t>
            </a:r>
            <a:r>
              <a:rPr lang="en" sz="1600">
                <a:solidFill>
                  <a:srgbClr val="0091EA"/>
                </a:solidFill>
              </a:rPr>
              <a:t>a +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</a:t>
            </a:r>
            <a:r>
              <a:rPr lang="en" sz="1600"/>
              <a:t>ubtraction			</a:t>
            </a:r>
            <a:r>
              <a:rPr lang="en" sz="1600">
                <a:solidFill>
                  <a:srgbClr val="0091EA"/>
                </a:solidFill>
              </a:rPr>
              <a:t>a -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ultiplication			</a:t>
            </a:r>
            <a:r>
              <a:rPr lang="en" sz="1600">
                <a:solidFill>
                  <a:srgbClr val="0091EA"/>
                </a:solidFill>
              </a:rPr>
              <a:t>a *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</a:t>
            </a:r>
            <a:r>
              <a:rPr lang="en" sz="1600"/>
              <a:t>xponentiation			</a:t>
            </a:r>
            <a:r>
              <a:rPr lang="en" sz="1600">
                <a:solidFill>
                  <a:srgbClr val="0091EA"/>
                </a:solidFill>
              </a:rPr>
              <a:t>a **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</a:t>
            </a:r>
            <a:r>
              <a:rPr lang="en" sz="1600"/>
              <a:t>odulus				</a:t>
            </a:r>
            <a:r>
              <a:rPr lang="en" sz="1600">
                <a:solidFill>
                  <a:srgbClr val="0091EA"/>
                </a:solidFill>
              </a:rPr>
              <a:t>a %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</a:t>
            </a:r>
            <a:r>
              <a:rPr lang="en" sz="1600"/>
              <a:t>egular </a:t>
            </a:r>
            <a:r>
              <a:rPr lang="en" sz="1600"/>
              <a:t>D</a:t>
            </a:r>
            <a:r>
              <a:rPr lang="en" sz="1600"/>
              <a:t>ivision			</a:t>
            </a:r>
            <a:r>
              <a:rPr lang="en" sz="1600">
                <a:solidFill>
                  <a:srgbClr val="0091EA"/>
                </a:solidFill>
              </a:rPr>
              <a:t>a / b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</a:t>
            </a:r>
            <a:r>
              <a:rPr lang="en" sz="1600"/>
              <a:t>loor Division			</a:t>
            </a:r>
            <a:r>
              <a:rPr lang="en" sz="1600">
                <a:solidFill>
                  <a:srgbClr val="0091EA"/>
                </a:solidFill>
              </a:rPr>
              <a:t>a // b</a:t>
            </a:r>
            <a:br>
              <a:rPr lang="en" sz="1600"/>
            </a:br>
            <a:r>
              <a:rPr lang="en" sz="1600"/>
              <a:t>(truncates decimals)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Assignment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Assignment 			</a:t>
            </a:r>
            <a:r>
              <a:rPr lang="en" sz="1600">
                <a:solidFill>
                  <a:srgbClr val="0091EA"/>
                </a:solidFill>
              </a:rPr>
              <a:t>x = 5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Math + Assignment		</a:t>
            </a:r>
            <a:r>
              <a:rPr lang="en" sz="1600">
                <a:solidFill>
                  <a:srgbClr val="0091EA"/>
                </a:solidFill>
              </a:rPr>
              <a:t>x += 5</a:t>
            </a:r>
            <a:br>
              <a:rPr lang="en" sz="1600"/>
            </a:br>
            <a:r>
              <a:rPr lang="en" sz="1600"/>
              <a:t>(e.g. add 5, then assign)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155425" y="785225"/>
            <a:ext cx="49881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Comparison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equals 					</a:t>
            </a:r>
            <a:r>
              <a:rPr lang="en" sz="1600">
                <a:solidFill>
                  <a:srgbClr val="0091EA"/>
                </a:solidFill>
              </a:rPr>
              <a:t>x ==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equals					</a:t>
            </a:r>
            <a:r>
              <a:rPr lang="en" sz="1600">
                <a:solidFill>
                  <a:srgbClr val="0091EA"/>
                </a:solidFill>
              </a:rPr>
              <a:t>x !=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greater than				</a:t>
            </a:r>
            <a:r>
              <a:rPr lang="en" sz="1600">
                <a:solidFill>
                  <a:srgbClr val="0091EA"/>
                </a:solidFill>
              </a:rPr>
              <a:t>x &gt;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greater than or equal to 		</a:t>
            </a:r>
            <a:r>
              <a:rPr lang="en" sz="1600">
                <a:solidFill>
                  <a:srgbClr val="0091EA"/>
                </a:solidFill>
              </a:rPr>
              <a:t>x &gt;=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smaller than				</a:t>
            </a:r>
            <a:r>
              <a:rPr lang="en" sz="1600">
                <a:solidFill>
                  <a:srgbClr val="0091EA"/>
                </a:solidFill>
              </a:rPr>
              <a:t>x &gt; 12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smaller than or equal to 		</a:t>
            </a:r>
            <a:r>
              <a:rPr lang="en" sz="1600">
                <a:solidFill>
                  <a:srgbClr val="0091EA"/>
                </a:solidFill>
              </a:rPr>
              <a:t>x &gt;= 12</a:t>
            </a:r>
            <a:endParaRPr sz="1600">
              <a:solidFill>
                <a:srgbClr val="0091E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Membership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item is in the sequence		</a:t>
            </a:r>
            <a:r>
              <a:rPr lang="en" sz="1600">
                <a:solidFill>
                  <a:srgbClr val="0091EA"/>
                </a:solidFill>
              </a:rPr>
              <a:t>‘a’ in ‘cat’</a:t>
            </a:r>
            <a:endParaRPr sz="1600">
              <a:solidFill>
                <a:srgbClr val="0091EA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item is NOT in the sequence	</a:t>
            </a:r>
            <a:r>
              <a:rPr lang="en" sz="1500">
                <a:solidFill>
                  <a:srgbClr val="0091EA"/>
                </a:solidFill>
              </a:rPr>
              <a:t>‘a’ not in ‘dog’</a:t>
            </a:r>
            <a:br>
              <a:rPr lang="en" sz="1500"/>
            </a:b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◎"/>
            </a:pPr>
            <a:r>
              <a:rPr b="1" lang="en" sz="1600"/>
              <a:t>Identity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id(x) is equal to id(y)		</a:t>
            </a:r>
            <a:r>
              <a:rPr lang="en" sz="1600">
                <a:solidFill>
                  <a:srgbClr val="0091EA"/>
                </a:solidFill>
              </a:rPr>
              <a:t>x is y</a:t>
            </a:r>
            <a:endParaRPr sz="1600">
              <a:solidFill>
                <a:srgbClr val="0091EA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id(x) is NOT equal to id(y)		</a:t>
            </a:r>
            <a:r>
              <a:rPr lang="en" sz="1600">
                <a:solidFill>
                  <a:srgbClr val="0091EA"/>
                </a:solidFill>
              </a:rPr>
              <a:t>x is not y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