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Titillium Web"/>
      <p:regular r:id="rId28"/>
      <p:bold r:id="rId29"/>
      <p:italic r:id="rId30"/>
      <p:boldItalic r:id="rId31"/>
    </p:embeddedFont>
    <p:embeddedFont>
      <p:font typeface="Titillium Web ExtraLight"/>
      <p:regular r:id="rId32"/>
      <p:bold r:id="rId33"/>
      <p:italic r:id="rId34"/>
      <p:boldItalic r:id="rId35"/>
    </p:embeddedFont>
    <p:embeddedFont>
      <p:font typeface="Titillium Web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7F56296-BF6F-474A-B374-A6EC82E18FCC}">
  <a:tblStyle styleId="{D7F56296-BF6F-474A-B374-A6EC82E18F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TitilliumWeb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itilliumWe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itilliumWeb-boldItalic.fntdata"/><Relationship Id="rId30" Type="http://schemas.openxmlformats.org/officeDocument/2006/relationships/font" Target="fonts/TitilliumWeb-italic.fntdata"/><Relationship Id="rId11" Type="http://schemas.openxmlformats.org/officeDocument/2006/relationships/slide" Target="slides/slide6.xml"/><Relationship Id="rId33" Type="http://schemas.openxmlformats.org/officeDocument/2006/relationships/font" Target="fonts/TitilliumWebExtraLight-bold.fntdata"/><Relationship Id="rId10" Type="http://schemas.openxmlformats.org/officeDocument/2006/relationships/slide" Target="slides/slide5.xml"/><Relationship Id="rId32" Type="http://schemas.openxmlformats.org/officeDocument/2006/relationships/font" Target="fonts/TitilliumWebExtraLight-regular.fntdata"/><Relationship Id="rId13" Type="http://schemas.openxmlformats.org/officeDocument/2006/relationships/slide" Target="slides/slide8.xml"/><Relationship Id="rId35" Type="http://schemas.openxmlformats.org/officeDocument/2006/relationships/font" Target="fonts/TitilliumWebExtra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TitilliumWebExtraLight-italic.fntdata"/><Relationship Id="rId15" Type="http://schemas.openxmlformats.org/officeDocument/2006/relationships/slide" Target="slides/slide10.xml"/><Relationship Id="rId37" Type="http://schemas.openxmlformats.org/officeDocument/2006/relationships/font" Target="fonts/TitilliumWebLight-bold.fntdata"/><Relationship Id="rId14" Type="http://schemas.openxmlformats.org/officeDocument/2006/relationships/slide" Target="slides/slide9.xml"/><Relationship Id="rId36" Type="http://schemas.openxmlformats.org/officeDocument/2006/relationships/font" Target="fonts/TitilliumWebLight-regular.fntdata"/><Relationship Id="rId17" Type="http://schemas.openxmlformats.org/officeDocument/2006/relationships/slide" Target="slides/slide12.xml"/><Relationship Id="rId39" Type="http://schemas.openxmlformats.org/officeDocument/2006/relationships/font" Target="fonts/TitilliumWeb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TitilliumWeb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latex2png.com/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58774df297_0_3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58774df29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\hat y = \theta_1 x_1 + \theta_2 x_2 + ...  \theta_n x_n+  b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58774df297_0_5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58774df297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6ad7be83b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6ad7be83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58774df297_0_4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58774df297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6af8b103c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6af8b103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58774df297_0_5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58774df297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58774df297_0_7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58774df297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\theta_1 = \frac{\sum_{i=1}^{s} (x_i - \bar x)(y_i = \bar y)}{\sum_{i=1}^{s} (x_i - \bar x)^2}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58774df297_0_7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58774df297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\hat \beta= (XX')^{-1}X'y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58774df297_0_7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58774df297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58774df297_0_2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58774df297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58774df297_0_8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58774df297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\hat y = \theta_1 x+ \theta_2x^2 +   \theta_1x^3 +b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http://latex2png.com/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58774df297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58774df29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58774df297_0_8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58774df297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58774df297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58774df29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8774df297_0_3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8774df297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8774df297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8774df29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58774df297_0_7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58774df297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58774df297_0_8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58774df297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58774df297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58774df29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\hat y = \theta_1 x_1 + 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58774df297_0_3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58774df297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bit.ly/34NV4Ej" TargetMode="External"/><Relationship Id="rId4" Type="http://schemas.openxmlformats.org/officeDocument/2006/relationships/hyperlink" Target="https://bit.ly/32EzHU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9.png"/><Relationship Id="rId7" Type="http://schemas.openxmlformats.org/officeDocument/2006/relationships/image" Target="../media/image1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780" name="Google Shape;780;p15"/>
          <p:cNvSpPr txBox="1"/>
          <p:nvPr/>
        </p:nvSpPr>
        <p:spPr>
          <a:xfrm>
            <a:off x="4966875" y="798375"/>
            <a:ext cx="3942300" cy="13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Materials: </a:t>
            </a:r>
            <a:r>
              <a:rPr lang="en" sz="2000" u="sng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https://bit.ly/34NV4Ej</a:t>
            </a:r>
            <a:endParaRPr sz="2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Sign in: </a:t>
            </a:r>
            <a:r>
              <a:rPr lang="en" sz="2000" u="sng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https://bit.ly/32EzHUg</a:t>
            </a:r>
            <a:endParaRPr sz="2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4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LR Graphically</a:t>
            </a:r>
            <a:endParaRPr/>
          </a:p>
        </p:txBody>
      </p:sp>
      <p:sp>
        <p:nvSpPr>
          <p:cNvPr id="924" name="Google Shape;924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25" name="Google Shape;925;p24"/>
          <p:cNvCxnSpPr/>
          <p:nvPr/>
        </p:nvCxnSpPr>
        <p:spPr>
          <a:xfrm flipH="1">
            <a:off x="4751400" y="2825900"/>
            <a:ext cx="2304600" cy="1043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24"/>
          <p:cNvCxnSpPr/>
          <p:nvPr/>
        </p:nvCxnSpPr>
        <p:spPr>
          <a:xfrm rot="10800000">
            <a:off x="4751400" y="3869225"/>
            <a:ext cx="4131600" cy="27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7" name="Google Shape;927;p24"/>
          <p:cNvSpPr/>
          <p:nvPr/>
        </p:nvSpPr>
        <p:spPr>
          <a:xfrm>
            <a:off x="6029450" y="2816950"/>
            <a:ext cx="145200" cy="145200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28" name="Google Shape;928;p24"/>
          <p:cNvGraphicFramePr/>
          <p:nvPr/>
        </p:nvGraphicFramePr>
        <p:xfrm>
          <a:off x="252952" y="13673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{D7F56296-BF6F-474A-B374-A6EC82E18FCC}</a:tableStyleId>
              </a:tblPr>
              <a:tblGrid>
                <a:gridCol w="760150"/>
                <a:gridCol w="1140150"/>
                <a:gridCol w="1195400"/>
                <a:gridCol w="1046750"/>
              </a:tblGrid>
              <a:tr h="53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Hours Spent Outside/Day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Number of Pets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Happiness Score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Bob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9.43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Dylan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6.5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7.87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Susan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3.32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Maggie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6.43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29" name="Google Shape;929;p24"/>
          <p:cNvCxnSpPr>
            <a:stCxn id="927" idx="0"/>
          </p:cNvCxnSpPr>
          <p:nvPr/>
        </p:nvCxnSpPr>
        <p:spPr>
          <a:xfrm flipH="1">
            <a:off x="6100850" y="2816950"/>
            <a:ext cx="1200" cy="8280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24"/>
          <p:cNvCxnSpPr/>
          <p:nvPr/>
        </p:nvCxnSpPr>
        <p:spPr>
          <a:xfrm>
            <a:off x="5291000" y="3617200"/>
            <a:ext cx="809700" cy="90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24"/>
          <p:cNvCxnSpPr/>
          <p:nvPr/>
        </p:nvCxnSpPr>
        <p:spPr>
          <a:xfrm flipH="1" rot="10800000">
            <a:off x="5861475" y="3644550"/>
            <a:ext cx="229800" cy="2211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32" name="Google Shape;9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700" y="4121100"/>
            <a:ext cx="3083874" cy="2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25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LR Graphically</a:t>
            </a:r>
            <a:endParaRPr/>
          </a:p>
        </p:txBody>
      </p:sp>
      <p:sp>
        <p:nvSpPr>
          <p:cNvPr id="938" name="Google Shape;938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39" name="Google Shape;939;p25"/>
          <p:cNvCxnSpPr/>
          <p:nvPr/>
        </p:nvCxnSpPr>
        <p:spPr>
          <a:xfrm rot="10800000">
            <a:off x="4751400" y="3869225"/>
            <a:ext cx="4131600" cy="27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0" name="Google Shape;940;p25"/>
          <p:cNvSpPr/>
          <p:nvPr/>
        </p:nvSpPr>
        <p:spPr>
          <a:xfrm>
            <a:off x="7637500" y="2306225"/>
            <a:ext cx="145200" cy="145200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25"/>
          <p:cNvSpPr/>
          <p:nvPr/>
        </p:nvSpPr>
        <p:spPr>
          <a:xfrm>
            <a:off x="6744600" y="2388650"/>
            <a:ext cx="145200" cy="145200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25"/>
          <p:cNvSpPr/>
          <p:nvPr/>
        </p:nvSpPr>
        <p:spPr>
          <a:xfrm>
            <a:off x="6029450" y="2816950"/>
            <a:ext cx="145200" cy="145200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25"/>
          <p:cNvSpPr/>
          <p:nvPr/>
        </p:nvSpPr>
        <p:spPr>
          <a:xfrm>
            <a:off x="5406050" y="3251200"/>
            <a:ext cx="145200" cy="145200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4" name="Google Shape;944;p25"/>
          <p:cNvGraphicFramePr/>
          <p:nvPr/>
        </p:nvGraphicFramePr>
        <p:xfrm>
          <a:off x="252952" y="13673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{D7F56296-BF6F-474A-B374-A6EC82E18FCC}</a:tableStyleId>
              </a:tblPr>
              <a:tblGrid>
                <a:gridCol w="760150"/>
                <a:gridCol w="1140150"/>
                <a:gridCol w="1195400"/>
                <a:gridCol w="1046750"/>
              </a:tblGrid>
              <a:tr h="53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Hours Spent Outside/Day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Number of Pets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Happiness Score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Bob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9.43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Dylan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6.5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7.87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Susan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3.32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Maggie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6.43</a:t>
                      </a:r>
                      <a:endParaRPr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45" name="Google Shape;945;p25"/>
          <p:cNvCxnSpPr/>
          <p:nvPr/>
        </p:nvCxnSpPr>
        <p:spPr>
          <a:xfrm flipH="1">
            <a:off x="4751250" y="2779900"/>
            <a:ext cx="2278800" cy="108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25"/>
          <p:cNvCxnSpPr/>
          <p:nvPr/>
        </p:nvCxnSpPr>
        <p:spPr>
          <a:xfrm flipH="1">
            <a:off x="6100850" y="2816950"/>
            <a:ext cx="1200" cy="8280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7" name="Google Shape;947;p25"/>
          <p:cNvCxnSpPr/>
          <p:nvPr/>
        </p:nvCxnSpPr>
        <p:spPr>
          <a:xfrm>
            <a:off x="5291000" y="3617200"/>
            <a:ext cx="809700" cy="90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25"/>
          <p:cNvCxnSpPr/>
          <p:nvPr/>
        </p:nvCxnSpPr>
        <p:spPr>
          <a:xfrm flipH="1" rot="10800000">
            <a:off x="5171400" y="3746050"/>
            <a:ext cx="294600" cy="1104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25"/>
          <p:cNvCxnSpPr/>
          <p:nvPr/>
        </p:nvCxnSpPr>
        <p:spPr>
          <a:xfrm flipH="1" rot="10800000">
            <a:off x="4973450" y="3736838"/>
            <a:ext cx="501600" cy="132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0" name="Google Shape;950;p25"/>
          <p:cNvCxnSpPr/>
          <p:nvPr/>
        </p:nvCxnSpPr>
        <p:spPr>
          <a:xfrm>
            <a:off x="5479250" y="3387250"/>
            <a:ext cx="7500" cy="3405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" name="Google Shape;951;p25"/>
          <p:cNvCxnSpPr/>
          <p:nvPr/>
        </p:nvCxnSpPr>
        <p:spPr>
          <a:xfrm flipH="1" rot="10800000">
            <a:off x="5692050" y="3632663"/>
            <a:ext cx="423300" cy="2301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25"/>
          <p:cNvCxnSpPr/>
          <p:nvPr/>
        </p:nvCxnSpPr>
        <p:spPr>
          <a:xfrm flipH="1" rot="10800000">
            <a:off x="6826400" y="2531775"/>
            <a:ext cx="2700" cy="7065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Google Shape;953;p25"/>
          <p:cNvCxnSpPr>
            <a:endCxn id="940" idx="4"/>
          </p:cNvCxnSpPr>
          <p:nvPr/>
        </p:nvCxnSpPr>
        <p:spPr>
          <a:xfrm rot="10800000">
            <a:off x="7710100" y="2451425"/>
            <a:ext cx="900" cy="8991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25"/>
          <p:cNvCxnSpPr/>
          <p:nvPr/>
        </p:nvCxnSpPr>
        <p:spPr>
          <a:xfrm>
            <a:off x="6137525" y="3230750"/>
            <a:ext cx="653400" cy="183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25"/>
          <p:cNvCxnSpPr/>
          <p:nvPr/>
        </p:nvCxnSpPr>
        <p:spPr>
          <a:xfrm flipH="1" rot="10800000">
            <a:off x="5944300" y="3249238"/>
            <a:ext cx="892500" cy="6090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25"/>
          <p:cNvCxnSpPr/>
          <p:nvPr/>
        </p:nvCxnSpPr>
        <p:spPr>
          <a:xfrm>
            <a:off x="5861475" y="3350375"/>
            <a:ext cx="1849500" cy="186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Google Shape;957;p25"/>
          <p:cNvCxnSpPr/>
          <p:nvPr/>
        </p:nvCxnSpPr>
        <p:spPr>
          <a:xfrm flipH="1" rot="10800000">
            <a:off x="7094450" y="3359850"/>
            <a:ext cx="607200" cy="5334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8" name="Google Shape;958;p25"/>
          <p:cNvSpPr txBox="1"/>
          <p:nvPr/>
        </p:nvSpPr>
        <p:spPr>
          <a:xfrm>
            <a:off x="5116050" y="1646875"/>
            <a:ext cx="19140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Defines a plane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59" name="Google Shape;9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4650" y="4041250"/>
            <a:ext cx="1969678" cy="2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6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LR Graphically</a:t>
            </a:r>
            <a:endParaRPr/>
          </a:p>
        </p:txBody>
      </p:sp>
      <p:sp>
        <p:nvSpPr>
          <p:cNvPr id="965" name="Google Shape;965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66" name="Google Shape;966;p26"/>
          <p:cNvCxnSpPr/>
          <p:nvPr/>
        </p:nvCxnSpPr>
        <p:spPr>
          <a:xfrm rot="10800000">
            <a:off x="2160700" y="4009527"/>
            <a:ext cx="5234100" cy="33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7" name="Google Shape;967;p26"/>
          <p:cNvSpPr/>
          <p:nvPr/>
        </p:nvSpPr>
        <p:spPr>
          <a:xfrm>
            <a:off x="5816926" y="2103010"/>
            <a:ext cx="183900" cy="177000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26"/>
          <p:cNvSpPr/>
          <p:nvPr/>
        </p:nvSpPr>
        <p:spPr>
          <a:xfrm>
            <a:off x="4685746" y="2203547"/>
            <a:ext cx="183900" cy="177000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26"/>
          <p:cNvSpPr/>
          <p:nvPr/>
        </p:nvSpPr>
        <p:spPr>
          <a:xfrm>
            <a:off x="3779751" y="2725961"/>
            <a:ext cx="183900" cy="177000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26"/>
          <p:cNvSpPr/>
          <p:nvPr/>
        </p:nvSpPr>
        <p:spPr>
          <a:xfrm>
            <a:off x="2989990" y="3255633"/>
            <a:ext cx="183900" cy="177000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1" name="Google Shape;971;p26"/>
          <p:cNvCxnSpPr/>
          <p:nvPr/>
        </p:nvCxnSpPr>
        <p:spPr>
          <a:xfrm flipH="1">
            <a:off x="2160471" y="2680770"/>
            <a:ext cx="2886900" cy="1328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Google Shape;972;p26"/>
          <p:cNvCxnSpPr/>
          <p:nvPr/>
        </p:nvCxnSpPr>
        <p:spPr>
          <a:xfrm flipH="1">
            <a:off x="3870225" y="2725961"/>
            <a:ext cx="1500" cy="10098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26"/>
          <p:cNvCxnSpPr/>
          <p:nvPr/>
        </p:nvCxnSpPr>
        <p:spPr>
          <a:xfrm>
            <a:off x="2844238" y="3702058"/>
            <a:ext cx="1025700" cy="111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Google Shape;974;p26"/>
          <p:cNvCxnSpPr/>
          <p:nvPr/>
        </p:nvCxnSpPr>
        <p:spPr>
          <a:xfrm flipH="1" rot="10800000">
            <a:off x="2692721" y="3859180"/>
            <a:ext cx="373200" cy="1347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26"/>
          <p:cNvCxnSpPr/>
          <p:nvPr/>
        </p:nvCxnSpPr>
        <p:spPr>
          <a:xfrm flipH="1" rot="10800000">
            <a:off x="2441946" y="3847885"/>
            <a:ext cx="635400" cy="162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Google Shape;976;p26"/>
          <p:cNvCxnSpPr/>
          <p:nvPr/>
        </p:nvCxnSpPr>
        <p:spPr>
          <a:xfrm>
            <a:off x="3082724" y="3421579"/>
            <a:ext cx="9600" cy="4152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26"/>
          <p:cNvCxnSpPr/>
          <p:nvPr/>
        </p:nvCxnSpPr>
        <p:spPr>
          <a:xfrm flipH="1" rot="10800000">
            <a:off x="3352312" y="3720780"/>
            <a:ext cx="536400" cy="2808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26"/>
          <p:cNvCxnSpPr/>
          <p:nvPr/>
        </p:nvCxnSpPr>
        <p:spPr>
          <a:xfrm flipH="1" rot="10800000">
            <a:off x="4789375" y="2378268"/>
            <a:ext cx="3300" cy="8616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Google Shape;979;p26"/>
          <p:cNvCxnSpPr>
            <a:endCxn id="967" idx="4"/>
          </p:cNvCxnSpPr>
          <p:nvPr/>
        </p:nvCxnSpPr>
        <p:spPr>
          <a:xfrm rot="10800000">
            <a:off x="5908876" y="2280010"/>
            <a:ext cx="1200" cy="10968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0" name="Google Shape;980;p26"/>
          <p:cNvCxnSpPr/>
          <p:nvPr/>
        </p:nvCxnSpPr>
        <p:spPr>
          <a:xfrm>
            <a:off x="3916667" y="3230689"/>
            <a:ext cx="827700" cy="222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1" name="Google Shape;981;p26"/>
          <p:cNvCxnSpPr/>
          <p:nvPr/>
        </p:nvCxnSpPr>
        <p:spPr>
          <a:xfrm flipH="1" rot="10800000">
            <a:off x="3671878" y="3253260"/>
            <a:ext cx="1130700" cy="7428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" name="Google Shape;982;p26"/>
          <p:cNvCxnSpPr/>
          <p:nvPr/>
        </p:nvCxnSpPr>
        <p:spPr>
          <a:xfrm>
            <a:off x="3566950" y="3376601"/>
            <a:ext cx="2343000" cy="228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3" name="Google Shape;983;p26"/>
          <p:cNvCxnSpPr/>
          <p:nvPr/>
        </p:nvCxnSpPr>
        <p:spPr>
          <a:xfrm flipH="1" rot="10800000">
            <a:off x="5128957" y="3388067"/>
            <a:ext cx="769200" cy="6507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4" name="Google Shape;984;p26"/>
          <p:cNvSpPr txBox="1"/>
          <p:nvPr/>
        </p:nvSpPr>
        <p:spPr>
          <a:xfrm>
            <a:off x="2622601" y="1298775"/>
            <a:ext cx="24249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Defines a plane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85" name="Google Shape;9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699" y="4219288"/>
            <a:ext cx="2495308" cy="280662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26"/>
          <p:cNvSpPr/>
          <p:nvPr/>
        </p:nvSpPr>
        <p:spPr>
          <a:xfrm rot="4127561">
            <a:off x="3978518" y="990881"/>
            <a:ext cx="935464" cy="3549262"/>
          </a:xfrm>
          <a:prstGeom prst="flowChartOnlineStorage">
            <a:avLst/>
          </a:prstGeom>
          <a:solidFill>
            <a:srgbClr val="FFECEC">
              <a:alpha val="419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27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Regression: Understanding Error</a:t>
            </a:r>
            <a:endParaRPr/>
          </a:p>
        </p:txBody>
      </p:sp>
      <p:sp>
        <p:nvSpPr>
          <p:cNvPr id="992" name="Google Shape;992;p2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93" name="Google Shape;993;p27"/>
          <p:cNvCxnSpPr/>
          <p:nvPr/>
        </p:nvCxnSpPr>
        <p:spPr>
          <a:xfrm>
            <a:off x="4724175" y="1524375"/>
            <a:ext cx="10500" cy="238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7"/>
          <p:cNvCxnSpPr/>
          <p:nvPr/>
        </p:nvCxnSpPr>
        <p:spPr>
          <a:xfrm rot="10800000">
            <a:off x="4734650" y="3902750"/>
            <a:ext cx="3786000" cy="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5" name="Google Shape;995;p27"/>
          <p:cNvSpPr/>
          <p:nvPr/>
        </p:nvSpPr>
        <p:spPr>
          <a:xfrm rot="329253">
            <a:off x="7013655" y="1766552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27"/>
          <p:cNvSpPr/>
          <p:nvPr/>
        </p:nvSpPr>
        <p:spPr>
          <a:xfrm rot="329253">
            <a:off x="6564193" y="1793706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27"/>
          <p:cNvSpPr/>
          <p:nvPr/>
        </p:nvSpPr>
        <p:spPr>
          <a:xfrm rot="329253">
            <a:off x="6184514" y="196095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27"/>
          <p:cNvSpPr/>
          <p:nvPr/>
        </p:nvSpPr>
        <p:spPr>
          <a:xfrm rot="329253">
            <a:off x="6205143" y="246288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27"/>
          <p:cNvSpPr/>
          <p:nvPr/>
        </p:nvSpPr>
        <p:spPr>
          <a:xfrm rot="329253">
            <a:off x="6015928" y="2228064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27"/>
          <p:cNvSpPr/>
          <p:nvPr/>
        </p:nvSpPr>
        <p:spPr>
          <a:xfrm rot="329253">
            <a:off x="6518082" y="2208893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27"/>
          <p:cNvSpPr/>
          <p:nvPr/>
        </p:nvSpPr>
        <p:spPr>
          <a:xfrm rot="329253">
            <a:off x="5805655" y="242427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27"/>
          <p:cNvSpPr/>
          <p:nvPr/>
        </p:nvSpPr>
        <p:spPr>
          <a:xfrm rot="329253">
            <a:off x="5550094" y="253507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27"/>
          <p:cNvSpPr/>
          <p:nvPr/>
        </p:nvSpPr>
        <p:spPr>
          <a:xfrm rot="329253">
            <a:off x="5556638" y="287200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27"/>
          <p:cNvSpPr/>
          <p:nvPr/>
        </p:nvSpPr>
        <p:spPr>
          <a:xfrm rot="329253">
            <a:off x="5152988" y="292967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27"/>
          <p:cNvSpPr/>
          <p:nvPr/>
        </p:nvSpPr>
        <p:spPr>
          <a:xfrm rot="329253">
            <a:off x="4932270" y="3192585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6" name="Google Shape;1006;p27"/>
          <p:cNvCxnSpPr/>
          <p:nvPr/>
        </p:nvCxnSpPr>
        <p:spPr>
          <a:xfrm flipH="1" rot="-10468732">
            <a:off x="4844232" y="1491960"/>
            <a:ext cx="2238786" cy="207910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7" name="Google Shape;1007;p27"/>
          <p:cNvSpPr/>
          <p:nvPr/>
        </p:nvSpPr>
        <p:spPr>
          <a:xfrm>
            <a:off x="7120100" y="2284550"/>
            <a:ext cx="1407300" cy="1327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27"/>
          <p:cNvSpPr/>
          <p:nvPr/>
        </p:nvSpPr>
        <p:spPr>
          <a:xfrm>
            <a:off x="7480350" y="2531325"/>
            <a:ext cx="145200" cy="145200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9" name="Google Shape;1009;p27"/>
          <p:cNvCxnSpPr/>
          <p:nvPr/>
        </p:nvCxnSpPr>
        <p:spPr>
          <a:xfrm flipH="1" rot="10800000">
            <a:off x="7192675" y="2651075"/>
            <a:ext cx="1275600" cy="694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0" name="Google Shape;1010;p27"/>
          <p:cNvCxnSpPr>
            <a:stCxn id="1008" idx="4"/>
          </p:cNvCxnSpPr>
          <p:nvPr/>
        </p:nvCxnSpPr>
        <p:spPr>
          <a:xfrm flipH="1">
            <a:off x="7545150" y="2676525"/>
            <a:ext cx="7800" cy="4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11" name="Google Shape;1011;p27"/>
          <p:cNvCxnSpPr/>
          <p:nvPr/>
        </p:nvCxnSpPr>
        <p:spPr>
          <a:xfrm flipH="1">
            <a:off x="8032700" y="2891950"/>
            <a:ext cx="4500" cy="42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12" name="Google Shape;1012;p27"/>
          <p:cNvSpPr/>
          <p:nvPr/>
        </p:nvSpPr>
        <p:spPr>
          <a:xfrm>
            <a:off x="7962350" y="3345875"/>
            <a:ext cx="145200" cy="145200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27"/>
          <p:cNvSpPr txBox="1"/>
          <p:nvPr/>
        </p:nvSpPr>
        <p:spPr>
          <a:xfrm>
            <a:off x="469550" y="1178875"/>
            <a:ext cx="3137700" cy="3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What makes a good fit?</a:t>
            </a:r>
            <a:endParaRPr sz="18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 ExtraLight"/>
              <a:buChar char="-"/>
            </a:pPr>
            <a:r>
              <a:rPr lang="en" sz="18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Distance of Y Component</a:t>
            </a:r>
            <a:endParaRPr sz="18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8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Regression: Understanding Error</a:t>
            </a:r>
            <a:endParaRPr/>
          </a:p>
        </p:txBody>
      </p:sp>
      <p:sp>
        <p:nvSpPr>
          <p:cNvPr id="1019" name="Google Shape;1019;p2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20" name="Google Shape;1020;p28"/>
          <p:cNvCxnSpPr/>
          <p:nvPr/>
        </p:nvCxnSpPr>
        <p:spPr>
          <a:xfrm>
            <a:off x="4724175" y="1524375"/>
            <a:ext cx="10500" cy="238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Google Shape;1021;p28"/>
          <p:cNvCxnSpPr/>
          <p:nvPr/>
        </p:nvCxnSpPr>
        <p:spPr>
          <a:xfrm rot="10800000">
            <a:off x="4734650" y="3902750"/>
            <a:ext cx="3786000" cy="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2" name="Google Shape;1022;p28"/>
          <p:cNvSpPr/>
          <p:nvPr/>
        </p:nvSpPr>
        <p:spPr>
          <a:xfrm rot="329253">
            <a:off x="7013655" y="1766552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28"/>
          <p:cNvSpPr/>
          <p:nvPr/>
        </p:nvSpPr>
        <p:spPr>
          <a:xfrm rot="329253">
            <a:off x="6564193" y="1793706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28"/>
          <p:cNvSpPr/>
          <p:nvPr/>
        </p:nvSpPr>
        <p:spPr>
          <a:xfrm rot="329253">
            <a:off x="6184514" y="196095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28"/>
          <p:cNvSpPr/>
          <p:nvPr/>
        </p:nvSpPr>
        <p:spPr>
          <a:xfrm rot="329253">
            <a:off x="6205143" y="246288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28"/>
          <p:cNvSpPr/>
          <p:nvPr/>
        </p:nvSpPr>
        <p:spPr>
          <a:xfrm rot="329253">
            <a:off x="6015928" y="2228064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28"/>
          <p:cNvSpPr/>
          <p:nvPr/>
        </p:nvSpPr>
        <p:spPr>
          <a:xfrm rot="329253">
            <a:off x="6518082" y="2208893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28"/>
          <p:cNvSpPr/>
          <p:nvPr/>
        </p:nvSpPr>
        <p:spPr>
          <a:xfrm rot="329253">
            <a:off x="5805655" y="242427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28"/>
          <p:cNvSpPr/>
          <p:nvPr/>
        </p:nvSpPr>
        <p:spPr>
          <a:xfrm rot="329253">
            <a:off x="5550094" y="253507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28"/>
          <p:cNvSpPr/>
          <p:nvPr/>
        </p:nvSpPr>
        <p:spPr>
          <a:xfrm rot="329253">
            <a:off x="5556638" y="287200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28"/>
          <p:cNvSpPr/>
          <p:nvPr/>
        </p:nvSpPr>
        <p:spPr>
          <a:xfrm rot="329253">
            <a:off x="5152988" y="292967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28"/>
          <p:cNvSpPr/>
          <p:nvPr/>
        </p:nvSpPr>
        <p:spPr>
          <a:xfrm rot="329253">
            <a:off x="4932270" y="3192585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3" name="Google Shape;1033;p28"/>
          <p:cNvCxnSpPr/>
          <p:nvPr/>
        </p:nvCxnSpPr>
        <p:spPr>
          <a:xfrm flipH="1" rot="-10468732">
            <a:off x="4844232" y="1491960"/>
            <a:ext cx="2238786" cy="207910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4" name="Google Shape;1034;p28"/>
          <p:cNvSpPr/>
          <p:nvPr/>
        </p:nvSpPr>
        <p:spPr>
          <a:xfrm>
            <a:off x="7120100" y="2284550"/>
            <a:ext cx="1407300" cy="1327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28"/>
          <p:cNvSpPr/>
          <p:nvPr/>
        </p:nvSpPr>
        <p:spPr>
          <a:xfrm>
            <a:off x="7480350" y="2531325"/>
            <a:ext cx="145200" cy="145200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6" name="Google Shape;1036;p28"/>
          <p:cNvCxnSpPr/>
          <p:nvPr/>
        </p:nvCxnSpPr>
        <p:spPr>
          <a:xfrm flipH="1" rot="10800000">
            <a:off x="7192675" y="2651075"/>
            <a:ext cx="1275600" cy="694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28"/>
          <p:cNvCxnSpPr>
            <a:stCxn id="1035" idx="4"/>
          </p:cNvCxnSpPr>
          <p:nvPr/>
        </p:nvCxnSpPr>
        <p:spPr>
          <a:xfrm flipH="1">
            <a:off x="7545150" y="2676525"/>
            <a:ext cx="7800" cy="4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28"/>
          <p:cNvCxnSpPr/>
          <p:nvPr/>
        </p:nvCxnSpPr>
        <p:spPr>
          <a:xfrm flipH="1">
            <a:off x="8032700" y="2891950"/>
            <a:ext cx="4500" cy="42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39" name="Google Shape;1039;p28"/>
          <p:cNvSpPr/>
          <p:nvPr/>
        </p:nvSpPr>
        <p:spPr>
          <a:xfrm>
            <a:off x="7962350" y="3345875"/>
            <a:ext cx="145200" cy="145200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28"/>
          <p:cNvSpPr txBox="1"/>
          <p:nvPr/>
        </p:nvSpPr>
        <p:spPr>
          <a:xfrm>
            <a:off x="469550" y="1178875"/>
            <a:ext cx="3137700" cy="3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What makes a good fit?</a:t>
            </a:r>
            <a:endParaRPr sz="18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 ExtraLight"/>
              <a:buChar char="-"/>
            </a:pPr>
            <a:r>
              <a:rPr lang="en" sz="18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Distance of Y Component</a:t>
            </a:r>
            <a:endParaRPr sz="18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Sum of Squared Distances</a:t>
            </a:r>
            <a:endParaRPr sz="18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 ExtraLight"/>
              <a:buChar char="-"/>
            </a:pPr>
            <a:r>
              <a:rPr lang="en" sz="18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Penalizes larger errors</a:t>
            </a:r>
            <a:endParaRPr sz="18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Goal: Find theta1 theta2 that minimize the error</a:t>
            </a:r>
            <a:endParaRPr sz="1800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41" name="Google Shape;10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375" y="2865800"/>
            <a:ext cx="1776075" cy="6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9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we get an “ideal” model?</a:t>
            </a:r>
            <a:endParaRPr/>
          </a:p>
        </p:txBody>
      </p:sp>
      <p:sp>
        <p:nvSpPr>
          <p:cNvPr id="1047" name="Google Shape;1047;p2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8" name="Google Shape;10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325" y="2038451"/>
            <a:ext cx="6457009" cy="4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29"/>
          <p:cNvSpPr txBox="1"/>
          <p:nvPr>
            <p:ph idx="4294967295" type="body"/>
          </p:nvPr>
        </p:nvSpPr>
        <p:spPr>
          <a:xfrm>
            <a:off x="377550" y="1152525"/>
            <a:ext cx="86124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Titillium Web Light"/>
              <a:buChar char="▫"/>
            </a:pPr>
            <a:r>
              <a:rPr lang="en" sz="2000">
                <a:latin typeface="Titillium Web Light"/>
                <a:ea typeface="Titillium Web Light"/>
                <a:cs typeface="Titillium Web Light"/>
                <a:sym typeface="Titillium Web Light"/>
              </a:rPr>
              <a:t>Update parameters</a:t>
            </a:r>
            <a:endParaRPr sz="20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1050" name="Google Shape;1050;p29"/>
          <p:cNvCxnSpPr/>
          <p:nvPr/>
        </p:nvCxnSpPr>
        <p:spPr>
          <a:xfrm flipH="1" rot="10800000">
            <a:off x="2709525" y="2674775"/>
            <a:ext cx="10200" cy="94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1" name="Google Shape;1051;p29"/>
          <p:cNvCxnSpPr/>
          <p:nvPr/>
        </p:nvCxnSpPr>
        <p:spPr>
          <a:xfrm flipH="1" rot="10800000">
            <a:off x="4318425" y="2674775"/>
            <a:ext cx="10200" cy="94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2" name="Google Shape;1052;p29"/>
          <p:cNvCxnSpPr/>
          <p:nvPr/>
        </p:nvCxnSpPr>
        <p:spPr>
          <a:xfrm flipH="1" rot="10800000">
            <a:off x="6263400" y="2674775"/>
            <a:ext cx="10200" cy="94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3" name="Google Shape;1053;p29"/>
          <p:cNvCxnSpPr/>
          <p:nvPr/>
        </p:nvCxnSpPr>
        <p:spPr>
          <a:xfrm flipH="1" rot="10800000">
            <a:off x="7882450" y="2674775"/>
            <a:ext cx="10200" cy="94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3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1: Direct Solution</a:t>
            </a:r>
            <a:endParaRPr/>
          </a:p>
        </p:txBody>
      </p:sp>
      <p:sp>
        <p:nvSpPr>
          <p:cNvPr id="1059" name="Google Shape;1059;p3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0" name="Google Shape;1060;p30"/>
          <p:cNvSpPr txBox="1"/>
          <p:nvPr>
            <p:ph idx="4294967295" type="body"/>
          </p:nvPr>
        </p:nvSpPr>
        <p:spPr>
          <a:xfrm>
            <a:off x="408100" y="1022550"/>
            <a:ext cx="4984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For simple linear regression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Directly solve for slope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Then solve for intercept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061" name="Google Shape;10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079" y="2616514"/>
            <a:ext cx="2029850" cy="342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1187" y="3423975"/>
            <a:ext cx="3901626" cy="8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31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LR: Ordinary Least Squares</a:t>
            </a:r>
            <a:endParaRPr/>
          </a:p>
        </p:txBody>
      </p:sp>
      <p:sp>
        <p:nvSpPr>
          <p:cNvPr id="1068" name="Google Shape;1068;p3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9" name="Google Shape;1069;p31"/>
          <p:cNvSpPr txBox="1"/>
          <p:nvPr>
            <p:ph idx="4294967295" type="body"/>
          </p:nvPr>
        </p:nvSpPr>
        <p:spPr>
          <a:xfrm>
            <a:off x="408100" y="1022550"/>
            <a:ext cx="8612400" cy="13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For Multiple LR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Use linear </a:t>
            </a: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algebra</a:t>
            </a: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 approach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Char char="-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Inverses, matrix multiplication, etc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070" name="Google Shape;10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825" y="3683500"/>
            <a:ext cx="3025847" cy="4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1" name="Google Shape;107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3825" y="2679850"/>
            <a:ext cx="1374650" cy="4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2" name="Google Shape;1072;p31"/>
          <p:cNvSpPr txBox="1"/>
          <p:nvPr/>
        </p:nvSpPr>
        <p:spPr>
          <a:xfrm>
            <a:off x="629150" y="2756750"/>
            <a:ext cx="1932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Formulate Problem As:</a:t>
            </a:r>
            <a:endParaRPr>
              <a:solidFill>
                <a:srgbClr val="FFFF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073" name="Google Shape;1073;p31"/>
          <p:cNvSpPr txBox="1"/>
          <p:nvPr/>
        </p:nvSpPr>
        <p:spPr>
          <a:xfrm>
            <a:off x="675250" y="3727600"/>
            <a:ext cx="1932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Solve Using:</a:t>
            </a:r>
            <a:endParaRPr>
              <a:solidFill>
                <a:srgbClr val="FFFF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32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3</a:t>
            </a:r>
            <a:r>
              <a:rPr lang="en"/>
              <a:t>: Gradient Descent</a:t>
            </a:r>
            <a:endParaRPr/>
          </a:p>
        </p:txBody>
      </p:sp>
      <p:sp>
        <p:nvSpPr>
          <p:cNvPr id="1079" name="Google Shape;1079;p3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0" name="Google Shape;1080;p32"/>
          <p:cNvSpPr txBox="1"/>
          <p:nvPr/>
        </p:nvSpPr>
        <p:spPr>
          <a:xfrm>
            <a:off x="739675" y="1335300"/>
            <a:ext cx="3827700" cy="19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-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For Multiple LR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-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Optimizing in high dimensional space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-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Steps: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-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Initialize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-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Run model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-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Compute error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-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Adjust parameters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-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Output model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-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Cost function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-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Sum of squared error 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81" name="Google Shape;1081;p32"/>
          <p:cNvPicPr preferRelativeResize="0"/>
          <p:nvPr/>
        </p:nvPicPr>
        <p:blipFill rotWithShape="1">
          <a:blip r:embed="rId3">
            <a:alphaModFix/>
          </a:blip>
          <a:srcRect b="4825" l="0" r="0" t="0"/>
          <a:stretch/>
        </p:blipFill>
        <p:spPr>
          <a:xfrm>
            <a:off x="4894125" y="1603300"/>
            <a:ext cx="3910575" cy="27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Google Shape;10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0400" y="4049450"/>
            <a:ext cx="1549711" cy="5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3" name="Google Shape;108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5400000">
            <a:off x="3632225" y="2240175"/>
            <a:ext cx="745075" cy="11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3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Methods</a:t>
            </a:r>
            <a:endParaRPr/>
          </a:p>
        </p:txBody>
      </p:sp>
      <p:sp>
        <p:nvSpPr>
          <p:cNvPr id="1089" name="Google Shape;1089;p3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0" name="Google Shape;1090;p33"/>
          <p:cNvGrpSpPr/>
          <p:nvPr/>
        </p:nvGrpSpPr>
        <p:grpSpPr>
          <a:xfrm>
            <a:off x="5410967" y="1623691"/>
            <a:ext cx="3175786" cy="3346166"/>
            <a:chOff x="5632317" y="1189775"/>
            <a:chExt cx="3305700" cy="3483050"/>
          </a:xfrm>
        </p:grpSpPr>
        <p:sp>
          <p:nvSpPr>
            <p:cNvPr id="1091" name="Google Shape;1091;p33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FFFFFF">
                <a:alpha val="5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Gradient Descent</a:t>
              </a:r>
              <a:endPara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092" name="Google Shape;1092;p33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Optimizer approach</a:t>
              </a:r>
              <a:endParaRPr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Better for large datasets</a:t>
              </a:r>
              <a:endParaRPr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1093" name="Google Shape;1093;p33"/>
          <p:cNvGrpSpPr/>
          <p:nvPr/>
        </p:nvGrpSpPr>
        <p:grpSpPr>
          <a:xfrm>
            <a:off x="0" y="1623897"/>
            <a:ext cx="3407507" cy="3345956"/>
            <a:chOff x="0" y="1189989"/>
            <a:chExt cx="3546900" cy="3482831"/>
          </a:xfrm>
        </p:grpSpPr>
        <p:sp>
          <p:nvSpPr>
            <p:cNvPr id="1094" name="Google Shape;1094;p33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Simple Linear</a:t>
              </a:r>
              <a:endPara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095" name="Google Shape;1095;p33"/>
            <p:cNvSpPr txBox="1"/>
            <p:nvPr/>
          </p:nvSpPr>
          <p:spPr>
            <a:xfrm>
              <a:off x="373816" y="2057120"/>
              <a:ext cx="28734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Directly estimate intercept and slope</a:t>
              </a:r>
              <a:endParaRPr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Usable only with one feature</a:t>
              </a:r>
              <a:endParaRPr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1096" name="Google Shape;1096;p33"/>
          <p:cNvGrpSpPr/>
          <p:nvPr/>
        </p:nvGrpSpPr>
        <p:grpSpPr>
          <a:xfrm>
            <a:off x="2828497" y="1623691"/>
            <a:ext cx="3175786" cy="3346166"/>
            <a:chOff x="2944204" y="1189775"/>
            <a:chExt cx="3305700" cy="3483050"/>
          </a:xfrm>
        </p:grpSpPr>
        <p:sp>
          <p:nvSpPr>
            <p:cNvPr id="1097" name="Google Shape;1097;p33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FFFFFF">
                <a:alpha val="3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Least Squares</a:t>
              </a:r>
              <a:endPara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098" name="Google Shape;1098;p33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Linear Algebra Approach</a:t>
              </a:r>
              <a:endParaRPr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Slow on large datasets</a:t>
              </a:r>
              <a:endParaRPr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pic>
        <p:nvPicPr>
          <p:cNvPr id="1099" name="Google Shape;10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750" y="3230775"/>
            <a:ext cx="1699524" cy="6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10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7500" y="3723167"/>
            <a:ext cx="1699525" cy="27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10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9975" y="3268900"/>
            <a:ext cx="883300" cy="3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110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100" y="3395750"/>
            <a:ext cx="2283751" cy="4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6"/>
          <p:cNvSpPr txBox="1"/>
          <p:nvPr>
            <p:ph idx="4294967295" type="ctrTitle"/>
          </p:nvPr>
        </p:nvSpPr>
        <p:spPr>
          <a:xfrm>
            <a:off x="709394" y="7242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1) </a:t>
            </a:r>
            <a:r>
              <a:rPr lang="en" sz="4800"/>
              <a:t>Introduction</a:t>
            </a:r>
            <a:endParaRPr sz="4800"/>
          </a:p>
        </p:txBody>
      </p:sp>
      <p:sp>
        <p:nvSpPr>
          <p:cNvPr id="786" name="Google Shape;786;p16"/>
          <p:cNvSpPr txBox="1"/>
          <p:nvPr>
            <p:ph idx="4294967295" type="subTitle"/>
          </p:nvPr>
        </p:nvSpPr>
        <p:spPr>
          <a:xfrm>
            <a:off x="746271" y="1358703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What is regression and why do we care?</a:t>
            </a:r>
            <a:endParaRPr sz="1800"/>
          </a:p>
        </p:txBody>
      </p:sp>
      <p:sp>
        <p:nvSpPr>
          <p:cNvPr id="787" name="Google Shape;787;p16"/>
          <p:cNvSpPr txBox="1"/>
          <p:nvPr>
            <p:ph idx="4294967295" type="ctrTitle"/>
          </p:nvPr>
        </p:nvSpPr>
        <p:spPr>
          <a:xfrm>
            <a:off x="709394" y="33531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3) Hands-on Coding</a:t>
            </a:r>
            <a:endParaRPr sz="4800"/>
          </a:p>
        </p:txBody>
      </p:sp>
      <p:sp>
        <p:nvSpPr>
          <p:cNvPr id="788" name="Google Shape;788;p16"/>
          <p:cNvSpPr txBox="1"/>
          <p:nvPr>
            <p:ph idx="4294967295" type="subTitle"/>
          </p:nvPr>
        </p:nvSpPr>
        <p:spPr>
          <a:xfrm>
            <a:off x="746271" y="3987603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Analysing life expectancy dataset from World Health Organization (WHO)</a:t>
            </a:r>
            <a:endParaRPr sz="1800"/>
          </a:p>
        </p:txBody>
      </p:sp>
      <p:sp>
        <p:nvSpPr>
          <p:cNvPr id="789" name="Google Shape;789;p16"/>
          <p:cNvSpPr txBox="1"/>
          <p:nvPr>
            <p:ph idx="4294967295" type="ctrTitle"/>
          </p:nvPr>
        </p:nvSpPr>
        <p:spPr>
          <a:xfrm>
            <a:off x="709394" y="20386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2) Theory</a:t>
            </a:r>
            <a:endParaRPr sz="4800"/>
          </a:p>
        </p:txBody>
      </p:sp>
      <p:sp>
        <p:nvSpPr>
          <p:cNvPr id="790" name="Google Shape;790;p16"/>
          <p:cNvSpPr txBox="1"/>
          <p:nvPr>
            <p:ph idx="4294967295" type="subTitle"/>
          </p:nvPr>
        </p:nvSpPr>
        <p:spPr>
          <a:xfrm>
            <a:off x="746271" y="2673153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How does linear regression work? What “types” exist?</a:t>
            </a:r>
            <a:endParaRPr sz="1800"/>
          </a:p>
        </p:txBody>
      </p:sp>
      <p:sp>
        <p:nvSpPr>
          <p:cNvPr id="791" name="Google Shape;791;p1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34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Linear Regression</a:t>
            </a:r>
            <a:endParaRPr/>
          </a:p>
        </p:txBody>
      </p:sp>
      <p:sp>
        <p:nvSpPr>
          <p:cNvPr id="1108" name="Google Shape;1108;p3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9" name="Google Shape;11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295" y="4102825"/>
            <a:ext cx="5709381" cy="5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p34"/>
          <p:cNvSpPr/>
          <p:nvPr/>
        </p:nvSpPr>
        <p:spPr>
          <a:xfrm>
            <a:off x="3533600" y="1830988"/>
            <a:ext cx="1610179" cy="1481525"/>
          </a:xfrm>
          <a:custGeom>
            <a:rect b="b" l="l" r="r" t="t"/>
            <a:pathLst>
              <a:path extrusionOk="0" h="59261" w="55943">
                <a:moveTo>
                  <a:pt x="0" y="368"/>
                </a:moveTo>
                <a:cubicBezTo>
                  <a:pt x="4723" y="10183"/>
                  <a:pt x="19016" y="59318"/>
                  <a:pt x="28340" y="59257"/>
                </a:cubicBezTo>
                <a:cubicBezTo>
                  <a:pt x="37664" y="59196"/>
                  <a:pt x="51343" y="9876"/>
                  <a:pt x="55943" y="0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1" name="Google Shape;1111;p34"/>
          <p:cNvSpPr/>
          <p:nvPr/>
        </p:nvSpPr>
        <p:spPr>
          <a:xfrm>
            <a:off x="6091500" y="1873538"/>
            <a:ext cx="2033403" cy="1288133"/>
          </a:xfrm>
          <a:custGeom>
            <a:rect b="b" l="l" r="r" t="t"/>
            <a:pathLst>
              <a:path extrusionOk="0" h="34597" w="72505">
                <a:moveTo>
                  <a:pt x="0" y="34597"/>
                </a:moveTo>
                <a:cubicBezTo>
                  <a:pt x="2086" y="31714"/>
                  <a:pt x="4416" y="20243"/>
                  <a:pt x="12513" y="17299"/>
                </a:cubicBezTo>
                <a:cubicBezTo>
                  <a:pt x="20610" y="14355"/>
                  <a:pt x="38583" y="19814"/>
                  <a:pt x="48582" y="16931"/>
                </a:cubicBezTo>
                <a:cubicBezTo>
                  <a:pt x="58581" y="14048"/>
                  <a:pt x="68518" y="2822"/>
                  <a:pt x="72505" y="0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112" name="Google Shape;1112;p34"/>
          <p:cNvCxnSpPr/>
          <p:nvPr/>
        </p:nvCxnSpPr>
        <p:spPr>
          <a:xfrm flipH="1" rot="10800000">
            <a:off x="942125" y="2062200"/>
            <a:ext cx="1536600" cy="91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3" name="Google Shape;1113;p34"/>
          <p:cNvSpPr/>
          <p:nvPr/>
        </p:nvSpPr>
        <p:spPr>
          <a:xfrm>
            <a:off x="942125" y="27615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34"/>
          <p:cNvSpPr/>
          <p:nvPr/>
        </p:nvSpPr>
        <p:spPr>
          <a:xfrm>
            <a:off x="1094525" y="29139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34"/>
          <p:cNvSpPr/>
          <p:nvPr/>
        </p:nvSpPr>
        <p:spPr>
          <a:xfrm>
            <a:off x="1246925" y="265225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4"/>
          <p:cNvSpPr/>
          <p:nvPr/>
        </p:nvSpPr>
        <p:spPr>
          <a:xfrm>
            <a:off x="1445350" y="258805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4"/>
          <p:cNvSpPr/>
          <p:nvPr/>
        </p:nvSpPr>
        <p:spPr>
          <a:xfrm>
            <a:off x="1597725" y="24855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4"/>
          <p:cNvSpPr/>
          <p:nvPr/>
        </p:nvSpPr>
        <p:spPr>
          <a:xfrm>
            <a:off x="1679825" y="265225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4"/>
          <p:cNvSpPr/>
          <p:nvPr/>
        </p:nvSpPr>
        <p:spPr>
          <a:xfrm>
            <a:off x="1741025" y="2369325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4"/>
          <p:cNvSpPr/>
          <p:nvPr/>
        </p:nvSpPr>
        <p:spPr>
          <a:xfrm>
            <a:off x="1246925" y="28257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4"/>
          <p:cNvSpPr/>
          <p:nvPr/>
        </p:nvSpPr>
        <p:spPr>
          <a:xfrm>
            <a:off x="3667225" y="2316125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4"/>
          <p:cNvSpPr/>
          <p:nvPr/>
        </p:nvSpPr>
        <p:spPr>
          <a:xfrm>
            <a:off x="3697825" y="20622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4"/>
          <p:cNvSpPr/>
          <p:nvPr/>
        </p:nvSpPr>
        <p:spPr>
          <a:xfrm>
            <a:off x="3472400" y="19980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4"/>
          <p:cNvSpPr/>
          <p:nvPr/>
        </p:nvSpPr>
        <p:spPr>
          <a:xfrm>
            <a:off x="2268550" y="19980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4"/>
          <p:cNvSpPr/>
          <p:nvPr/>
        </p:nvSpPr>
        <p:spPr>
          <a:xfrm>
            <a:off x="2207350" y="214605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4"/>
          <p:cNvSpPr/>
          <p:nvPr/>
        </p:nvSpPr>
        <p:spPr>
          <a:xfrm>
            <a:off x="1993750" y="241525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34"/>
          <p:cNvSpPr/>
          <p:nvPr/>
        </p:nvSpPr>
        <p:spPr>
          <a:xfrm>
            <a:off x="1963750" y="221025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4"/>
          <p:cNvSpPr/>
          <p:nvPr/>
        </p:nvSpPr>
        <p:spPr>
          <a:xfrm>
            <a:off x="3819625" y="2468525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4"/>
          <p:cNvSpPr/>
          <p:nvPr/>
        </p:nvSpPr>
        <p:spPr>
          <a:xfrm>
            <a:off x="3768425" y="258805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4"/>
          <p:cNvSpPr/>
          <p:nvPr/>
        </p:nvSpPr>
        <p:spPr>
          <a:xfrm>
            <a:off x="4014025" y="265225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4"/>
          <p:cNvSpPr/>
          <p:nvPr/>
        </p:nvSpPr>
        <p:spPr>
          <a:xfrm>
            <a:off x="3880825" y="28257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4"/>
          <p:cNvSpPr/>
          <p:nvPr/>
        </p:nvSpPr>
        <p:spPr>
          <a:xfrm>
            <a:off x="4014025" y="29781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34"/>
          <p:cNvSpPr/>
          <p:nvPr/>
        </p:nvSpPr>
        <p:spPr>
          <a:xfrm>
            <a:off x="4158350" y="3161675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4"/>
          <p:cNvSpPr/>
          <p:nvPr/>
        </p:nvSpPr>
        <p:spPr>
          <a:xfrm>
            <a:off x="4308088" y="3161675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34"/>
          <p:cNvSpPr/>
          <p:nvPr/>
        </p:nvSpPr>
        <p:spPr>
          <a:xfrm>
            <a:off x="4308100" y="3312525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34"/>
          <p:cNvSpPr/>
          <p:nvPr/>
        </p:nvSpPr>
        <p:spPr>
          <a:xfrm>
            <a:off x="4916925" y="227445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34"/>
          <p:cNvSpPr/>
          <p:nvPr/>
        </p:nvSpPr>
        <p:spPr>
          <a:xfrm>
            <a:off x="4809775" y="265225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34"/>
          <p:cNvSpPr/>
          <p:nvPr/>
        </p:nvSpPr>
        <p:spPr>
          <a:xfrm>
            <a:off x="4809775" y="2369325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34"/>
          <p:cNvSpPr/>
          <p:nvPr/>
        </p:nvSpPr>
        <p:spPr>
          <a:xfrm>
            <a:off x="4595075" y="28257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34"/>
          <p:cNvSpPr/>
          <p:nvPr/>
        </p:nvSpPr>
        <p:spPr>
          <a:xfrm>
            <a:off x="4541400" y="3161675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34"/>
          <p:cNvSpPr/>
          <p:nvPr/>
        </p:nvSpPr>
        <p:spPr>
          <a:xfrm>
            <a:off x="4595075" y="30423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34"/>
          <p:cNvSpPr/>
          <p:nvPr/>
        </p:nvSpPr>
        <p:spPr>
          <a:xfrm>
            <a:off x="4978125" y="19980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34"/>
          <p:cNvSpPr/>
          <p:nvPr/>
        </p:nvSpPr>
        <p:spPr>
          <a:xfrm>
            <a:off x="7665475" y="221025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34"/>
          <p:cNvSpPr/>
          <p:nvPr/>
        </p:nvSpPr>
        <p:spPr>
          <a:xfrm>
            <a:off x="7532650" y="2316125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34"/>
          <p:cNvSpPr/>
          <p:nvPr/>
        </p:nvSpPr>
        <p:spPr>
          <a:xfrm>
            <a:off x="7344125" y="2369325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34"/>
          <p:cNvSpPr/>
          <p:nvPr/>
        </p:nvSpPr>
        <p:spPr>
          <a:xfrm>
            <a:off x="6705425" y="2485525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34"/>
          <p:cNvSpPr/>
          <p:nvPr/>
        </p:nvSpPr>
        <p:spPr>
          <a:xfrm>
            <a:off x="7235000" y="254395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34"/>
          <p:cNvSpPr/>
          <p:nvPr/>
        </p:nvSpPr>
        <p:spPr>
          <a:xfrm>
            <a:off x="6091500" y="29139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34"/>
          <p:cNvSpPr/>
          <p:nvPr/>
        </p:nvSpPr>
        <p:spPr>
          <a:xfrm>
            <a:off x="6198650" y="2485513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34"/>
          <p:cNvSpPr/>
          <p:nvPr/>
        </p:nvSpPr>
        <p:spPr>
          <a:xfrm>
            <a:off x="6410913" y="23931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34"/>
          <p:cNvSpPr/>
          <p:nvPr/>
        </p:nvSpPr>
        <p:spPr>
          <a:xfrm>
            <a:off x="6410925" y="254395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34"/>
          <p:cNvSpPr/>
          <p:nvPr/>
        </p:nvSpPr>
        <p:spPr>
          <a:xfrm>
            <a:off x="6644225" y="23931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34"/>
          <p:cNvSpPr/>
          <p:nvPr/>
        </p:nvSpPr>
        <p:spPr>
          <a:xfrm>
            <a:off x="6877525" y="241525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34"/>
          <p:cNvSpPr/>
          <p:nvPr/>
        </p:nvSpPr>
        <p:spPr>
          <a:xfrm>
            <a:off x="6259850" y="28257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34"/>
          <p:cNvSpPr/>
          <p:nvPr/>
        </p:nvSpPr>
        <p:spPr>
          <a:xfrm>
            <a:off x="7110825" y="2468525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34"/>
          <p:cNvSpPr/>
          <p:nvPr/>
        </p:nvSpPr>
        <p:spPr>
          <a:xfrm>
            <a:off x="8124900" y="1904175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34"/>
          <p:cNvSpPr/>
          <p:nvPr/>
        </p:nvSpPr>
        <p:spPr>
          <a:xfrm>
            <a:off x="7782375" y="199800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34"/>
          <p:cNvSpPr/>
          <p:nvPr/>
        </p:nvSpPr>
        <p:spPr>
          <a:xfrm>
            <a:off x="7471450" y="2539650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34"/>
          <p:cNvSpPr/>
          <p:nvPr/>
        </p:nvSpPr>
        <p:spPr>
          <a:xfrm>
            <a:off x="7721175" y="2316125"/>
            <a:ext cx="61200" cy="642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35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Non-</a:t>
            </a:r>
            <a:r>
              <a:rPr lang="en"/>
              <a:t>Linear Regression</a:t>
            </a:r>
            <a:endParaRPr/>
          </a:p>
        </p:txBody>
      </p:sp>
      <p:sp>
        <p:nvSpPr>
          <p:cNvPr id="1165" name="Google Shape;1165;p3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6" name="Google Shape;1166;p35"/>
          <p:cNvSpPr/>
          <p:nvPr/>
        </p:nvSpPr>
        <p:spPr>
          <a:xfrm>
            <a:off x="5371250" y="1899504"/>
            <a:ext cx="3027075" cy="2058538"/>
          </a:xfrm>
          <a:custGeom>
            <a:rect b="b" l="l" r="r" t="t"/>
            <a:pathLst>
              <a:path extrusionOk="0" h="92012" w="133971">
                <a:moveTo>
                  <a:pt x="0" y="92012"/>
                </a:moveTo>
                <a:cubicBezTo>
                  <a:pt x="8281" y="79192"/>
                  <a:pt x="27359" y="30425"/>
                  <a:pt x="49687" y="15090"/>
                </a:cubicBezTo>
                <a:cubicBezTo>
                  <a:pt x="72016" y="-245"/>
                  <a:pt x="119924" y="2515"/>
                  <a:pt x="133971" y="0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7" name="Google Shape;1167;p35"/>
          <p:cNvSpPr/>
          <p:nvPr/>
        </p:nvSpPr>
        <p:spPr>
          <a:xfrm>
            <a:off x="6150763" y="2365043"/>
            <a:ext cx="83400" cy="8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35"/>
          <p:cNvSpPr/>
          <p:nvPr/>
        </p:nvSpPr>
        <p:spPr>
          <a:xfrm>
            <a:off x="5371252" y="3526179"/>
            <a:ext cx="83400" cy="8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35"/>
          <p:cNvSpPr/>
          <p:nvPr/>
        </p:nvSpPr>
        <p:spPr>
          <a:xfrm>
            <a:off x="5850234" y="2732638"/>
            <a:ext cx="83400" cy="8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35"/>
          <p:cNvSpPr/>
          <p:nvPr/>
        </p:nvSpPr>
        <p:spPr>
          <a:xfrm>
            <a:off x="5684920" y="3046180"/>
            <a:ext cx="83400" cy="8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35"/>
          <p:cNvSpPr/>
          <p:nvPr/>
        </p:nvSpPr>
        <p:spPr>
          <a:xfrm>
            <a:off x="6574082" y="2277466"/>
            <a:ext cx="83400" cy="8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35"/>
          <p:cNvSpPr/>
          <p:nvPr/>
        </p:nvSpPr>
        <p:spPr>
          <a:xfrm>
            <a:off x="6574082" y="2100609"/>
            <a:ext cx="83400" cy="8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35"/>
          <p:cNvSpPr/>
          <p:nvPr/>
        </p:nvSpPr>
        <p:spPr>
          <a:xfrm>
            <a:off x="5684920" y="3354095"/>
            <a:ext cx="83400" cy="8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35"/>
          <p:cNvSpPr/>
          <p:nvPr/>
        </p:nvSpPr>
        <p:spPr>
          <a:xfrm>
            <a:off x="6000669" y="2826932"/>
            <a:ext cx="83400" cy="8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35"/>
          <p:cNvSpPr/>
          <p:nvPr/>
        </p:nvSpPr>
        <p:spPr>
          <a:xfrm>
            <a:off x="7627433" y="1724351"/>
            <a:ext cx="83400" cy="8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35"/>
          <p:cNvSpPr/>
          <p:nvPr/>
        </p:nvSpPr>
        <p:spPr>
          <a:xfrm>
            <a:off x="7169747" y="2100609"/>
            <a:ext cx="83400" cy="8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35"/>
          <p:cNvSpPr/>
          <p:nvPr/>
        </p:nvSpPr>
        <p:spPr>
          <a:xfrm>
            <a:off x="7314346" y="1811927"/>
            <a:ext cx="83400" cy="8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35"/>
          <p:cNvSpPr/>
          <p:nvPr/>
        </p:nvSpPr>
        <p:spPr>
          <a:xfrm>
            <a:off x="5454797" y="3203838"/>
            <a:ext cx="83400" cy="8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35"/>
          <p:cNvSpPr/>
          <p:nvPr/>
        </p:nvSpPr>
        <p:spPr>
          <a:xfrm>
            <a:off x="7962874" y="1724351"/>
            <a:ext cx="83400" cy="8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35"/>
          <p:cNvSpPr/>
          <p:nvPr/>
        </p:nvSpPr>
        <p:spPr>
          <a:xfrm>
            <a:off x="8088430" y="1811927"/>
            <a:ext cx="83400" cy="8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35"/>
          <p:cNvSpPr/>
          <p:nvPr/>
        </p:nvSpPr>
        <p:spPr>
          <a:xfrm>
            <a:off x="6897817" y="1899504"/>
            <a:ext cx="83400" cy="8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35"/>
          <p:cNvSpPr/>
          <p:nvPr/>
        </p:nvSpPr>
        <p:spPr>
          <a:xfrm>
            <a:off x="7879329" y="1987080"/>
            <a:ext cx="83400" cy="876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3" name="Google Shape;11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925" y="2797424"/>
            <a:ext cx="2217551" cy="45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4" name="Google Shape;118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925" y="1557038"/>
            <a:ext cx="2460975" cy="354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5" name="Google Shape;118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925" y="2135125"/>
            <a:ext cx="2935636" cy="3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6" name="Google Shape;118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925" y="3311525"/>
            <a:ext cx="2460974" cy="7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36"/>
          <p:cNvSpPr txBox="1"/>
          <p:nvPr>
            <p:ph idx="4294967295" type="ctrTitle"/>
          </p:nvPr>
        </p:nvSpPr>
        <p:spPr>
          <a:xfrm>
            <a:off x="701529" y="8975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Questions?</a:t>
            </a:r>
            <a:endParaRPr sz="7200"/>
          </a:p>
        </p:txBody>
      </p:sp>
      <p:sp>
        <p:nvSpPr>
          <p:cNvPr id="1192" name="Google Shape;1192;p36"/>
          <p:cNvSpPr txBox="1"/>
          <p:nvPr>
            <p:ph idx="4294967295" type="subTitle"/>
          </p:nvPr>
        </p:nvSpPr>
        <p:spPr>
          <a:xfrm>
            <a:off x="701529" y="251952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not, it’s time for coding!</a:t>
            </a:r>
            <a:endParaRPr/>
          </a:p>
        </p:txBody>
      </p:sp>
      <p:sp>
        <p:nvSpPr>
          <p:cNvPr id="1193" name="Google Shape;1193;p3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7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vs. Regression</a:t>
            </a:r>
            <a:endParaRPr/>
          </a:p>
        </p:txBody>
      </p:sp>
      <p:sp>
        <p:nvSpPr>
          <p:cNvPr id="797" name="Google Shape;797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8" name="Google Shape;798;p17"/>
          <p:cNvPicPr preferRelativeResize="0"/>
          <p:nvPr/>
        </p:nvPicPr>
        <p:blipFill rotWithShape="1">
          <a:blip r:embed="rId3">
            <a:alphaModFix/>
          </a:blip>
          <a:srcRect b="8922" l="18949" r="12837" t="82225"/>
          <a:stretch/>
        </p:blipFill>
        <p:spPr>
          <a:xfrm rot="-5399998">
            <a:off x="2073501" y="2854189"/>
            <a:ext cx="3036874" cy="247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4150" y="1177700"/>
            <a:ext cx="637251" cy="63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4150" y="1885249"/>
            <a:ext cx="637251" cy="63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7825" y="2659325"/>
            <a:ext cx="637251" cy="63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7825" y="3507875"/>
            <a:ext cx="557400" cy="5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64150" y="4065275"/>
            <a:ext cx="637251" cy="637251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17"/>
          <p:cNvSpPr txBox="1"/>
          <p:nvPr/>
        </p:nvSpPr>
        <p:spPr>
          <a:xfrm>
            <a:off x="988250" y="2512488"/>
            <a:ext cx="926700" cy="9309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Input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05" name="Google Shape;805;p17"/>
          <p:cNvSpPr txBox="1"/>
          <p:nvPr/>
        </p:nvSpPr>
        <p:spPr>
          <a:xfrm>
            <a:off x="4919350" y="2512488"/>
            <a:ext cx="926700" cy="9309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Input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806" name="Google Shape;806;p17"/>
          <p:cNvCxnSpPr>
            <a:stCxn id="804" idx="3"/>
          </p:cNvCxnSpPr>
          <p:nvPr/>
        </p:nvCxnSpPr>
        <p:spPr>
          <a:xfrm flipH="1" rot="10800000">
            <a:off x="1914950" y="1660038"/>
            <a:ext cx="1416000" cy="1317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7" name="Google Shape;807;p17"/>
          <p:cNvCxnSpPr>
            <a:stCxn id="804" idx="3"/>
          </p:cNvCxnSpPr>
          <p:nvPr/>
        </p:nvCxnSpPr>
        <p:spPr>
          <a:xfrm>
            <a:off x="1914950" y="2977938"/>
            <a:ext cx="1365000" cy="1371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8" name="Google Shape;808;p17"/>
          <p:cNvCxnSpPr>
            <a:stCxn id="804" idx="3"/>
          </p:cNvCxnSpPr>
          <p:nvPr/>
        </p:nvCxnSpPr>
        <p:spPr>
          <a:xfrm flipH="1" rot="10800000">
            <a:off x="1914950" y="2128638"/>
            <a:ext cx="1344600" cy="8493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9" name="Google Shape;809;p17"/>
          <p:cNvCxnSpPr>
            <a:stCxn id="804" idx="3"/>
          </p:cNvCxnSpPr>
          <p:nvPr/>
        </p:nvCxnSpPr>
        <p:spPr>
          <a:xfrm flipH="1" rot="10800000">
            <a:off x="1914950" y="2688738"/>
            <a:ext cx="1273200" cy="2892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0" name="Google Shape;810;p17"/>
          <p:cNvCxnSpPr>
            <a:stCxn id="804" idx="3"/>
          </p:cNvCxnSpPr>
          <p:nvPr/>
        </p:nvCxnSpPr>
        <p:spPr>
          <a:xfrm>
            <a:off x="1914950" y="2977938"/>
            <a:ext cx="1263000" cy="2913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1" name="Google Shape;811;p17"/>
          <p:cNvCxnSpPr>
            <a:stCxn id="804" idx="3"/>
          </p:cNvCxnSpPr>
          <p:nvPr/>
        </p:nvCxnSpPr>
        <p:spPr>
          <a:xfrm>
            <a:off x="1914950" y="2977938"/>
            <a:ext cx="1222500" cy="6885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2" name="Google Shape;812;p17"/>
          <p:cNvCxnSpPr>
            <a:stCxn id="805" idx="3"/>
          </p:cNvCxnSpPr>
          <p:nvPr/>
        </p:nvCxnSpPr>
        <p:spPr>
          <a:xfrm flipH="1" rot="10800000">
            <a:off x="5846050" y="1547838"/>
            <a:ext cx="1314300" cy="1430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3" name="Google Shape;813;p17"/>
          <p:cNvCxnSpPr>
            <a:stCxn id="805" idx="3"/>
          </p:cNvCxnSpPr>
          <p:nvPr/>
        </p:nvCxnSpPr>
        <p:spPr>
          <a:xfrm flipH="1" rot="10800000">
            <a:off x="5846050" y="2291538"/>
            <a:ext cx="1151400" cy="686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4" name="Google Shape;814;p17"/>
          <p:cNvCxnSpPr>
            <a:stCxn id="805" idx="3"/>
          </p:cNvCxnSpPr>
          <p:nvPr/>
        </p:nvCxnSpPr>
        <p:spPr>
          <a:xfrm flipH="1" rot="10800000">
            <a:off x="5846050" y="2973738"/>
            <a:ext cx="1243200" cy="4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5" name="Google Shape;815;p17"/>
          <p:cNvCxnSpPr>
            <a:stCxn id="805" idx="3"/>
          </p:cNvCxnSpPr>
          <p:nvPr/>
        </p:nvCxnSpPr>
        <p:spPr>
          <a:xfrm>
            <a:off x="5846050" y="2977938"/>
            <a:ext cx="1243200" cy="617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6" name="Google Shape;816;p17"/>
          <p:cNvCxnSpPr>
            <a:stCxn id="805" idx="3"/>
          </p:cNvCxnSpPr>
          <p:nvPr/>
        </p:nvCxnSpPr>
        <p:spPr>
          <a:xfrm>
            <a:off x="5846050" y="2977938"/>
            <a:ext cx="1304100" cy="1248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7" name="Google Shape;817;p17"/>
          <p:cNvCxnSpPr>
            <a:stCxn id="804" idx="3"/>
          </p:cNvCxnSpPr>
          <p:nvPr/>
        </p:nvCxnSpPr>
        <p:spPr>
          <a:xfrm flipH="1" rot="10800000">
            <a:off x="1914950" y="2963838"/>
            <a:ext cx="1202100" cy="141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8" name="Google Shape;818;p17"/>
          <p:cNvSpPr txBox="1"/>
          <p:nvPr/>
        </p:nvSpPr>
        <p:spPr>
          <a:xfrm>
            <a:off x="988250" y="4462325"/>
            <a:ext cx="12426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Continuous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19" name="Google Shape;819;p17"/>
          <p:cNvSpPr txBox="1"/>
          <p:nvPr/>
        </p:nvSpPr>
        <p:spPr>
          <a:xfrm>
            <a:off x="4918625" y="4462325"/>
            <a:ext cx="12426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Discrete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8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825" name="Google Shape;825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6" name="Google Shape;826;p18"/>
          <p:cNvSpPr txBox="1"/>
          <p:nvPr>
            <p:ph idx="4294967295" type="body"/>
          </p:nvPr>
        </p:nvSpPr>
        <p:spPr>
          <a:xfrm>
            <a:off x="490275" y="2199950"/>
            <a:ext cx="36855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Estimating a function </a:t>
            </a:r>
            <a:r>
              <a:rPr b="1" lang="en" sz="2400"/>
              <a:t>(f)</a:t>
            </a:r>
            <a:r>
              <a:rPr lang="en" sz="2400"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 </a:t>
            </a:r>
            <a:endParaRPr sz="2400"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that maps inputs </a:t>
            </a:r>
            <a:r>
              <a:rPr b="1" lang="en" sz="2400"/>
              <a:t>(x)</a:t>
            </a:r>
            <a:endParaRPr b="1"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to a continuous output </a:t>
            </a:r>
            <a:r>
              <a:rPr b="1" lang="en" sz="2400"/>
              <a:t>(y)</a:t>
            </a:r>
            <a:endParaRPr b="1" sz="2400"/>
          </a:p>
        </p:txBody>
      </p:sp>
      <p:pic>
        <p:nvPicPr>
          <p:cNvPr id="827" name="Google Shape;827;p18"/>
          <p:cNvPicPr preferRelativeResize="0"/>
          <p:nvPr/>
        </p:nvPicPr>
        <p:blipFill rotWithShape="1">
          <a:blip r:embed="rId3">
            <a:alphaModFix/>
          </a:blip>
          <a:srcRect b="8922" l="18949" r="12837" t="82225"/>
          <a:stretch/>
        </p:blipFill>
        <p:spPr>
          <a:xfrm rot="-5399998">
            <a:off x="6575376" y="2986589"/>
            <a:ext cx="3036874" cy="247523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18"/>
          <p:cNvSpPr txBox="1"/>
          <p:nvPr/>
        </p:nvSpPr>
        <p:spPr>
          <a:xfrm>
            <a:off x="4542875" y="2583788"/>
            <a:ext cx="926700" cy="9309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Input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829" name="Google Shape;829;p18"/>
          <p:cNvCxnSpPr>
            <a:stCxn id="828" idx="3"/>
          </p:cNvCxnSpPr>
          <p:nvPr/>
        </p:nvCxnSpPr>
        <p:spPr>
          <a:xfrm flipH="1" rot="10800000">
            <a:off x="5469575" y="1681838"/>
            <a:ext cx="2342700" cy="1367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0" name="Google Shape;830;p18"/>
          <p:cNvCxnSpPr>
            <a:stCxn id="828" idx="3"/>
          </p:cNvCxnSpPr>
          <p:nvPr/>
        </p:nvCxnSpPr>
        <p:spPr>
          <a:xfrm>
            <a:off x="5469575" y="3049238"/>
            <a:ext cx="2149200" cy="1382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1" name="Google Shape;831;p18"/>
          <p:cNvCxnSpPr>
            <a:stCxn id="828" idx="3"/>
          </p:cNvCxnSpPr>
          <p:nvPr/>
        </p:nvCxnSpPr>
        <p:spPr>
          <a:xfrm flipH="1" rot="10800000">
            <a:off x="5469575" y="2252138"/>
            <a:ext cx="2200200" cy="7971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2" name="Google Shape;832;p18"/>
          <p:cNvCxnSpPr>
            <a:stCxn id="828" idx="3"/>
          </p:cNvCxnSpPr>
          <p:nvPr/>
        </p:nvCxnSpPr>
        <p:spPr>
          <a:xfrm flipH="1" rot="10800000">
            <a:off x="5469575" y="2751338"/>
            <a:ext cx="2067600" cy="2979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3" name="Google Shape;833;p18"/>
          <p:cNvCxnSpPr>
            <a:stCxn id="828" idx="3"/>
          </p:cNvCxnSpPr>
          <p:nvPr/>
        </p:nvCxnSpPr>
        <p:spPr>
          <a:xfrm>
            <a:off x="5469575" y="3049238"/>
            <a:ext cx="1894500" cy="3537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4" name="Google Shape;834;p18"/>
          <p:cNvCxnSpPr>
            <a:stCxn id="828" idx="3"/>
          </p:cNvCxnSpPr>
          <p:nvPr/>
        </p:nvCxnSpPr>
        <p:spPr>
          <a:xfrm>
            <a:off x="5469575" y="3049238"/>
            <a:ext cx="2037300" cy="7512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5" name="Google Shape;835;p18"/>
          <p:cNvCxnSpPr>
            <a:stCxn id="828" idx="3"/>
          </p:cNvCxnSpPr>
          <p:nvPr/>
        </p:nvCxnSpPr>
        <p:spPr>
          <a:xfrm flipH="1" rot="10800000">
            <a:off x="5469575" y="2995538"/>
            <a:ext cx="1955700" cy="537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6" name="Google Shape;836;p18"/>
          <p:cNvSpPr txBox="1"/>
          <p:nvPr/>
        </p:nvSpPr>
        <p:spPr>
          <a:xfrm>
            <a:off x="6002225" y="1875300"/>
            <a:ext cx="5574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f(x)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7" name="Google Shape;837;p18"/>
          <p:cNvSpPr txBox="1"/>
          <p:nvPr/>
        </p:nvSpPr>
        <p:spPr>
          <a:xfrm>
            <a:off x="4761775" y="2058250"/>
            <a:ext cx="4788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x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8" name="Google Shape;838;p18"/>
          <p:cNvSpPr txBox="1"/>
          <p:nvPr/>
        </p:nvSpPr>
        <p:spPr>
          <a:xfrm>
            <a:off x="7915508" y="1143725"/>
            <a:ext cx="4788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y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9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Applications</a:t>
            </a:r>
            <a:endParaRPr/>
          </a:p>
        </p:txBody>
      </p:sp>
      <p:sp>
        <p:nvSpPr>
          <p:cNvPr id="844" name="Google Shape;844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5" name="Google Shape;845;p19"/>
          <p:cNvSpPr txBox="1"/>
          <p:nvPr>
            <p:ph idx="4294967295" type="body"/>
          </p:nvPr>
        </p:nvSpPr>
        <p:spPr>
          <a:xfrm>
            <a:off x="377550" y="1152525"/>
            <a:ext cx="86124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Titillium Web Light"/>
                <a:ea typeface="Titillium Web Light"/>
                <a:cs typeface="Titillium Web Light"/>
                <a:sym typeface="Titillium Web Light"/>
              </a:rPr>
              <a:t>Classification or regression?</a:t>
            </a:r>
            <a:endParaRPr sz="20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tillium Web Light"/>
              <a:buAutoNum type="arabicPeriod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Is this email spam or not spam? 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AutoNum type="arabicPeriod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What is the price of a house given its specs?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AutoNum type="arabicPeriod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What genre of this movie given the audio?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AutoNum type="arabicPeriod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What animal is present in this picture?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AutoNum type="arabicPeriod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What is the MPG of a car given engine specs?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tillium Web Light"/>
              <a:buAutoNum type="arabicPeriod"/>
            </a:pPr>
            <a:r>
              <a:rPr lang="en" sz="1800">
                <a:latin typeface="Titillium Web Light"/>
                <a:ea typeface="Titillium Web Light"/>
                <a:cs typeface="Titillium Web Light"/>
                <a:sym typeface="Titillium Web Light"/>
              </a:rPr>
              <a:t>**What is someone’s life expectancy given their country’s health stats?**</a:t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851" name="Google Shape;851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2" name="Google Shape;8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00" y="1306787"/>
            <a:ext cx="2741200" cy="5014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3" name="Google Shape;853;p20"/>
          <p:cNvCxnSpPr/>
          <p:nvPr/>
        </p:nvCxnSpPr>
        <p:spPr>
          <a:xfrm>
            <a:off x="5011375" y="1451214"/>
            <a:ext cx="9300" cy="2116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20"/>
          <p:cNvCxnSpPr/>
          <p:nvPr/>
        </p:nvCxnSpPr>
        <p:spPr>
          <a:xfrm rot="10800000">
            <a:off x="5020575" y="3562097"/>
            <a:ext cx="3351900" cy="24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5" name="Google Shape;855;p20"/>
          <p:cNvSpPr/>
          <p:nvPr/>
        </p:nvSpPr>
        <p:spPr>
          <a:xfrm rot="330025">
            <a:off x="7038357" y="1666160"/>
            <a:ext cx="122062" cy="119797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20"/>
          <p:cNvSpPr/>
          <p:nvPr/>
        </p:nvSpPr>
        <p:spPr>
          <a:xfrm rot="330025">
            <a:off x="6640438" y="1690262"/>
            <a:ext cx="122062" cy="119797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20"/>
          <p:cNvSpPr/>
          <p:nvPr/>
        </p:nvSpPr>
        <p:spPr>
          <a:xfrm rot="330025">
            <a:off x="6304300" y="1838708"/>
            <a:ext cx="122062" cy="119797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20"/>
          <p:cNvSpPr/>
          <p:nvPr/>
        </p:nvSpPr>
        <p:spPr>
          <a:xfrm rot="330025">
            <a:off x="6322563" y="2284201"/>
            <a:ext cx="122062" cy="119797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20"/>
          <p:cNvSpPr/>
          <p:nvPr/>
        </p:nvSpPr>
        <p:spPr>
          <a:xfrm rot="330025">
            <a:off x="6155047" y="2075781"/>
            <a:ext cx="122062" cy="119797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20"/>
          <p:cNvSpPr/>
          <p:nvPr/>
        </p:nvSpPr>
        <p:spPr>
          <a:xfrm rot="330025">
            <a:off x="6599615" y="2058766"/>
            <a:ext cx="122062" cy="119797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0"/>
          <p:cNvSpPr/>
          <p:nvPr/>
        </p:nvSpPr>
        <p:spPr>
          <a:xfrm rot="330025">
            <a:off x="5968888" y="2249933"/>
            <a:ext cx="122062" cy="119797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20"/>
          <p:cNvSpPr/>
          <p:nvPr/>
        </p:nvSpPr>
        <p:spPr>
          <a:xfrm rot="330025">
            <a:off x="5742635" y="2348274"/>
            <a:ext cx="122062" cy="119797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20"/>
          <p:cNvSpPr/>
          <p:nvPr/>
        </p:nvSpPr>
        <p:spPr>
          <a:xfrm rot="330025">
            <a:off x="5748428" y="2647321"/>
            <a:ext cx="122062" cy="119797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20"/>
          <p:cNvSpPr/>
          <p:nvPr/>
        </p:nvSpPr>
        <p:spPr>
          <a:xfrm rot="330025">
            <a:off x="5391068" y="2698506"/>
            <a:ext cx="122062" cy="119797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20"/>
          <p:cNvSpPr/>
          <p:nvPr/>
        </p:nvSpPr>
        <p:spPr>
          <a:xfrm rot="330025">
            <a:off x="5195662" y="2931852"/>
            <a:ext cx="122062" cy="119797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6" name="Google Shape;866;p20"/>
          <p:cNvCxnSpPr/>
          <p:nvPr/>
        </p:nvCxnSpPr>
        <p:spPr>
          <a:xfrm flipH="1" rot="-10467980">
            <a:off x="5117453" y="1422309"/>
            <a:ext cx="1981735" cy="1845377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1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872" name="Google Shape;872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3" name="Google Shape;8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00" y="2618288"/>
            <a:ext cx="2741212" cy="4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800" y="3891301"/>
            <a:ext cx="6457009" cy="4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800" y="1306787"/>
            <a:ext cx="2741200" cy="50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2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Graphically</a:t>
            </a:r>
            <a:endParaRPr/>
          </a:p>
        </p:txBody>
      </p:sp>
      <p:sp>
        <p:nvSpPr>
          <p:cNvPr id="881" name="Google Shape;881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82" name="Google Shape;882;p22"/>
          <p:cNvGraphicFramePr/>
          <p:nvPr/>
        </p:nvGraphicFramePr>
        <p:xfrm>
          <a:off x="376877" y="13673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{D7F56296-BF6F-474A-B374-A6EC82E18FCC}</a:tableStyleId>
              </a:tblPr>
              <a:tblGrid>
                <a:gridCol w="971475"/>
                <a:gridCol w="1468325"/>
                <a:gridCol w="1219900"/>
              </a:tblGrid>
              <a:tr h="53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Hours Spent Outside/Day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Happiness Score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Bob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9.43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Dylan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6.5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7.87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Susan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3.32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Maggie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6.43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83" name="Google Shape;883;p22"/>
          <p:cNvCxnSpPr/>
          <p:nvPr/>
        </p:nvCxnSpPr>
        <p:spPr>
          <a:xfrm>
            <a:off x="4724175" y="1524375"/>
            <a:ext cx="10500" cy="238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22"/>
          <p:cNvCxnSpPr/>
          <p:nvPr/>
        </p:nvCxnSpPr>
        <p:spPr>
          <a:xfrm rot="10800000">
            <a:off x="4734650" y="3902750"/>
            <a:ext cx="3786000" cy="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5" name="Google Shape;885;p22"/>
          <p:cNvSpPr/>
          <p:nvPr/>
        </p:nvSpPr>
        <p:spPr>
          <a:xfrm rot="329253">
            <a:off x="7013655" y="1766552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22"/>
          <p:cNvSpPr/>
          <p:nvPr/>
        </p:nvSpPr>
        <p:spPr>
          <a:xfrm rot="329253">
            <a:off x="6564193" y="1793706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2"/>
          <p:cNvSpPr/>
          <p:nvPr/>
        </p:nvSpPr>
        <p:spPr>
          <a:xfrm rot="329253">
            <a:off x="6184514" y="196095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22"/>
          <p:cNvSpPr/>
          <p:nvPr/>
        </p:nvSpPr>
        <p:spPr>
          <a:xfrm rot="329253">
            <a:off x="6205143" y="246288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2"/>
          <p:cNvSpPr/>
          <p:nvPr/>
        </p:nvSpPr>
        <p:spPr>
          <a:xfrm rot="329253">
            <a:off x="6015928" y="2228064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2"/>
          <p:cNvSpPr/>
          <p:nvPr/>
        </p:nvSpPr>
        <p:spPr>
          <a:xfrm rot="329253">
            <a:off x="6518082" y="2208893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22"/>
          <p:cNvSpPr/>
          <p:nvPr/>
        </p:nvSpPr>
        <p:spPr>
          <a:xfrm rot="329253">
            <a:off x="5805655" y="242427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22"/>
          <p:cNvSpPr/>
          <p:nvPr/>
        </p:nvSpPr>
        <p:spPr>
          <a:xfrm rot="329253">
            <a:off x="5550094" y="253507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22"/>
          <p:cNvSpPr/>
          <p:nvPr/>
        </p:nvSpPr>
        <p:spPr>
          <a:xfrm rot="329253">
            <a:off x="5556638" y="287200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22"/>
          <p:cNvSpPr/>
          <p:nvPr/>
        </p:nvSpPr>
        <p:spPr>
          <a:xfrm rot="329253">
            <a:off x="5152988" y="292967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22"/>
          <p:cNvSpPr/>
          <p:nvPr/>
        </p:nvSpPr>
        <p:spPr>
          <a:xfrm rot="329253">
            <a:off x="4932270" y="3192585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6" name="Google Shape;8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204" y="3509014"/>
            <a:ext cx="2029850" cy="342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3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Graphically</a:t>
            </a:r>
            <a:endParaRPr/>
          </a:p>
        </p:txBody>
      </p:sp>
      <p:sp>
        <p:nvSpPr>
          <p:cNvPr id="902" name="Google Shape;902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03" name="Google Shape;903;p23"/>
          <p:cNvGraphicFramePr/>
          <p:nvPr/>
        </p:nvGraphicFramePr>
        <p:xfrm>
          <a:off x="376877" y="13673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{D7F56296-BF6F-474A-B374-A6EC82E18FCC}</a:tableStyleId>
              </a:tblPr>
              <a:tblGrid>
                <a:gridCol w="971475"/>
                <a:gridCol w="1468325"/>
                <a:gridCol w="1219900"/>
              </a:tblGrid>
              <a:tr h="53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Hours Spent Outside/Day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Happiness Score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Bob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9.43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Dylan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6.5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7.87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Susan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3.32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539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Maggie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6.43</a:t>
                      </a:r>
                      <a:endParaRPr sz="18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E86B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04" name="Google Shape;904;p23"/>
          <p:cNvCxnSpPr/>
          <p:nvPr/>
        </p:nvCxnSpPr>
        <p:spPr>
          <a:xfrm>
            <a:off x="4724175" y="1524375"/>
            <a:ext cx="10500" cy="2385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23"/>
          <p:cNvCxnSpPr/>
          <p:nvPr/>
        </p:nvCxnSpPr>
        <p:spPr>
          <a:xfrm rot="10800000">
            <a:off x="4734650" y="3902750"/>
            <a:ext cx="3786000" cy="27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6" name="Google Shape;906;p23"/>
          <p:cNvSpPr/>
          <p:nvPr/>
        </p:nvSpPr>
        <p:spPr>
          <a:xfrm rot="329253">
            <a:off x="7013655" y="1766552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23"/>
          <p:cNvSpPr/>
          <p:nvPr/>
        </p:nvSpPr>
        <p:spPr>
          <a:xfrm rot="329253">
            <a:off x="6564193" y="1793706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23"/>
          <p:cNvSpPr/>
          <p:nvPr/>
        </p:nvSpPr>
        <p:spPr>
          <a:xfrm rot="329253">
            <a:off x="6184514" y="196095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23"/>
          <p:cNvSpPr/>
          <p:nvPr/>
        </p:nvSpPr>
        <p:spPr>
          <a:xfrm rot="329253">
            <a:off x="6205143" y="246288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23"/>
          <p:cNvSpPr/>
          <p:nvPr/>
        </p:nvSpPr>
        <p:spPr>
          <a:xfrm rot="329253">
            <a:off x="6015928" y="2228064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23"/>
          <p:cNvSpPr/>
          <p:nvPr/>
        </p:nvSpPr>
        <p:spPr>
          <a:xfrm rot="329253">
            <a:off x="6518082" y="2208893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23"/>
          <p:cNvSpPr/>
          <p:nvPr/>
        </p:nvSpPr>
        <p:spPr>
          <a:xfrm rot="329253">
            <a:off x="5805655" y="242427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23"/>
          <p:cNvSpPr/>
          <p:nvPr/>
        </p:nvSpPr>
        <p:spPr>
          <a:xfrm rot="329253">
            <a:off x="5550094" y="253507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23"/>
          <p:cNvSpPr/>
          <p:nvPr/>
        </p:nvSpPr>
        <p:spPr>
          <a:xfrm rot="329253">
            <a:off x="5556638" y="287200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23"/>
          <p:cNvSpPr/>
          <p:nvPr/>
        </p:nvSpPr>
        <p:spPr>
          <a:xfrm rot="329253">
            <a:off x="5152988" y="2929678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23"/>
          <p:cNvSpPr/>
          <p:nvPr/>
        </p:nvSpPr>
        <p:spPr>
          <a:xfrm rot="329253">
            <a:off x="4932270" y="3192585"/>
            <a:ext cx="138033" cy="134903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7" name="Google Shape;917;p23"/>
          <p:cNvCxnSpPr/>
          <p:nvPr/>
        </p:nvCxnSpPr>
        <p:spPr>
          <a:xfrm flipH="1" rot="-10468732">
            <a:off x="4844232" y="1491960"/>
            <a:ext cx="2238786" cy="2079105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8" name="Google Shape;9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3926" y="3494725"/>
            <a:ext cx="2036725" cy="3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