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Dosis"/>
      <p:regular r:id="rId31"/>
      <p:bold r:id="rId32"/>
    </p:embeddedFont>
    <p:embeddedFont>
      <p:font typeface="Titillium Web"/>
      <p:regular r:id="rId33"/>
      <p:bold r:id="rId34"/>
      <p:italic r:id="rId35"/>
      <p:boldItalic r:id="rId36"/>
    </p:embeddedFont>
    <p:embeddedFont>
      <p:font typeface="Dosis ExtraLight"/>
      <p:regular r:id="rId37"/>
      <p:bold r:id="rId38"/>
    </p:embeddedFont>
    <p:embeddedFont>
      <p:font typeface="Titillium Web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bold.fntdata"/><Relationship Id="rId20" Type="http://schemas.openxmlformats.org/officeDocument/2006/relationships/slide" Target="slides/slide16.xml"/><Relationship Id="rId42" Type="http://schemas.openxmlformats.org/officeDocument/2006/relationships/font" Target="fonts/TitilliumWebLight-boldItalic.fntdata"/><Relationship Id="rId41" Type="http://schemas.openxmlformats.org/officeDocument/2006/relationships/font" Target="fonts/TitilliumWebLigh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osi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TitilliumWeb-regular.fntdata"/><Relationship Id="rId10" Type="http://schemas.openxmlformats.org/officeDocument/2006/relationships/slide" Target="slides/slide6.xml"/><Relationship Id="rId32" Type="http://schemas.openxmlformats.org/officeDocument/2006/relationships/font" Target="fonts/Dosis-bold.fntdata"/><Relationship Id="rId13" Type="http://schemas.openxmlformats.org/officeDocument/2006/relationships/slide" Target="slides/slide9.xml"/><Relationship Id="rId35" Type="http://schemas.openxmlformats.org/officeDocument/2006/relationships/font" Target="fonts/TitilliumWeb-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-bold.fntdata"/><Relationship Id="rId15" Type="http://schemas.openxmlformats.org/officeDocument/2006/relationships/slide" Target="slides/slide11.xml"/><Relationship Id="rId37" Type="http://schemas.openxmlformats.org/officeDocument/2006/relationships/font" Target="fonts/DosisExtraLight-regular.fntdata"/><Relationship Id="rId14" Type="http://schemas.openxmlformats.org/officeDocument/2006/relationships/slide" Target="slides/slide10.xml"/><Relationship Id="rId36" Type="http://schemas.openxmlformats.org/officeDocument/2006/relationships/font" Target="fonts/TitilliumWeb-boldItalic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regular.fntdata"/><Relationship Id="rId16" Type="http://schemas.openxmlformats.org/officeDocument/2006/relationships/slide" Target="slides/slide12.xml"/><Relationship Id="rId38" Type="http://schemas.openxmlformats.org/officeDocument/2006/relationships/font" Target="fonts/DosisExtra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g6b2916157d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9" name="Google Shape;3909;g6b291615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6b2916157d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6b291615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6b2916157d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6b2916157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6b2916157d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6b291615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g6b2916157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Google Shape;3937;g6b291615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Distinguish between descriptive and inferential statistics. Explain more.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755ad82f3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755ad82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755ad82f3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755ad82f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g755ad82f32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1" name="Google Shape;3971;g755ad82f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Google Shape;3977;g755ad82f32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8" name="Google Shape;3978;g755ad82f3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755ad82f32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755ad82f3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6b2916157d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6b2916157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0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g755ad82f32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2" name="Google Shape;3992;g755ad82f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g75666e3b93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0" name="Google Shape;4000;g75666e3b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4" name="Shape 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5" name="Google Shape;4005;g755ad82f32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6" name="Google Shape;4006;g755ad82f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g75666e3b93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3" name="Google Shape;4013;g75666e3b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755ad82f32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755ad82f3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4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" name="Google Shape;4025;g75666e3b93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6" name="Google Shape;4026;g75666e3b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75666e3b93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75666e3b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5c65dd4a0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5c65dd4a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g75666e3b93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Google Shape;3854;g75666e3b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g6b2916157d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1" name="Google Shape;3881;g6b291615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6" name="Google Shape;38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6b2916157d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6b291615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9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g6b2916157d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1" name="Google Shape;3901;g6b291615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2Kzo3nu" TargetMode="External"/><Relationship Id="rId4" Type="http://schemas.openxmlformats.org/officeDocument/2006/relationships/hyperlink" Target="http://bit.ly/3558qM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eeing-theory.brown.edu/probability-distributions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FOR DATA SCIENCE</a:t>
            </a:r>
            <a:endParaRPr/>
          </a:p>
        </p:txBody>
      </p:sp>
      <p:sp>
        <p:nvSpPr>
          <p:cNvPr id="3837" name="Google Shape;3837;p13"/>
          <p:cNvSpPr txBox="1"/>
          <p:nvPr/>
        </p:nvSpPr>
        <p:spPr>
          <a:xfrm>
            <a:off x="762000" y="2813950"/>
            <a:ext cx="43887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Materials: </a:t>
            </a:r>
            <a:r>
              <a:rPr lang="en" sz="2400" u="sng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  <a:hlinkClick r:id="rId3"/>
              </a:rPr>
              <a:t>https://bit.ly/2Kzo3nu</a:t>
            </a:r>
            <a:endParaRPr sz="24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Sign-in: </a:t>
            </a:r>
            <a:r>
              <a:rPr lang="en" sz="2400" u="sng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http://bit.ly/3558qMy</a:t>
            </a:r>
            <a:r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Code: 182639</a:t>
            </a:r>
            <a:endParaRPr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p2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VARIABILITY MEASURES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2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3917" name="Google Shape;3917;p2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The difference between the maximum and minimum observation.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8" name="Google Shape;3918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9" name="Google Shape;39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912" y="2941504"/>
            <a:ext cx="3471875" cy="15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p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</a:t>
            </a:r>
            <a:endParaRPr/>
          </a:p>
        </p:txBody>
      </p:sp>
      <p:sp>
        <p:nvSpPr>
          <p:cNvPr id="3925" name="Google Shape;3925;p2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The spread of the observations from the average value.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6" name="Google Shape;3926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</a:t>
            </a:r>
            <a:endParaRPr/>
          </a:p>
        </p:txBody>
      </p:sp>
      <p:sp>
        <p:nvSpPr>
          <p:cNvPr id="3932" name="Google Shape;3932;p2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Square root of the Variance.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3" name="Google Shape;3933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4" name="Google Shape;39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451" y="2940050"/>
            <a:ext cx="3046798" cy="178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26"/>
          <p:cNvSpPr txBox="1"/>
          <p:nvPr>
            <p:ph idx="4294967295" type="ctrTitle"/>
          </p:nvPr>
        </p:nvSpPr>
        <p:spPr>
          <a:xfrm>
            <a:off x="678225" y="356040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INFERENTIAL STATISTICS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940" name="Google Shape;3940;p26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1" name="Google Shape;3941;p26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942" name="Google Shape;3942;p2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4" name="Google Shape;3944;p26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945" name="Google Shape;3945;p2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9" name="Google Shape;3949;p26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0" name="Google Shape;3950;p26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1" name="Google Shape;3951;p26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2" name="Google Shape;3952;p26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3" name="Google Shape;3953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</p:txBody>
      </p:sp>
      <p:sp>
        <p:nvSpPr>
          <p:cNvPr id="3959" name="Google Shape;3959;p2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Variables whose values are dependent on chance events.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0" name="Google Shape;3960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1" name="Google Shape;39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3168300"/>
            <a:ext cx="26670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2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</a:t>
            </a:r>
            <a:endParaRPr/>
          </a:p>
        </p:txBody>
      </p:sp>
      <p:sp>
        <p:nvSpPr>
          <p:cNvPr id="3967" name="Google Shape;3967;p2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 function of the observations in a random sample.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8" name="Google Shape;3968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p2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Distribution</a:t>
            </a:r>
            <a:endParaRPr/>
          </a:p>
        </p:txBody>
      </p:sp>
      <p:sp>
        <p:nvSpPr>
          <p:cNvPr id="3974" name="Google Shape;3974;p2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The probability distribution of a statistic.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Let’s visualize a couple of them!</a:t>
            </a:r>
            <a:endParaRPr/>
          </a:p>
        </p:txBody>
      </p:sp>
      <p:sp>
        <p:nvSpPr>
          <p:cNvPr id="3975" name="Google Shape;3975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9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Google Shape;3980;p3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Sampling Distributions</a:t>
            </a:r>
            <a:endParaRPr/>
          </a:p>
        </p:txBody>
      </p:sp>
      <p:sp>
        <p:nvSpPr>
          <p:cNvPr id="3981" name="Google Shape;3981;p3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Normal Distribution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Chi-square distribution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</a:t>
            </a:r>
            <a:r>
              <a:rPr lang="en"/>
              <a:t>-distribution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F-distribution</a:t>
            </a:r>
            <a:endParaRPr/>
          </a:p>
        </p:txBody>
      </p:sp>
      <p:sp>
        <p:nvSpPr>
          <p:cNvPr id="3982" name="Google Shape;3982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Central Limit Theorem (CLT)</a:t>
            </a:r>
            <a:endParaRPr/>
          </a:p>
        </p:txBody>
      </p:sp>
      <p:sp>
        <p:nvSpPr>
          <p:cNvPr id="3988" name="Google Shape;3988;p3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Distribution of sample approximates a normal distribution if sample size is large enough!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https://seeing-theory.brown.edu/probability-distributions/index.html</a:t>
            </a:r>
            <a:endParaRPr/>
          </a:p>
        </p:txBody>
      </p:sp>
      <p:sp>
        <p:nvSpPr>
          <p:cNvPr id="3989" name="Google Shape;3989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3" name="Google Shape;3843;p14"/>
          <p:cNvSpPr txBox="1"/>
          <p:nvPr/>
        </p:nvSpPr>
        <p:spPr>
          <a:xfrm>
            <a:off x="318150" y="356025"/>
            <a:ext cx="5757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What is Statistics?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844" name="Google Shape;3844;p14"/>
          <p:cNvSpPr txBox="1"/>
          <p:nvPr/>
        </p:nvSpPr>
        <p:spPr>
          <a:xfrm>
            <a:off x="249975" y="1302925"/>
            <a:ext cx="65601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 ExtraLight"/>
              <a:buChar char="●"/>
            </a:pPr>
            <a:r>
              <a:rPr lang="en" sz="2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The science centered around data collection and analysis in large quantities.</a:t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 ExtraLight"/>
              <a:buChar char="○"/>
            </a:pPr>
            <a:r>
              <a:rPr lang="en" sz="2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Collect</a:t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"/>
              <a:buChar char="○"/>
            </a:pPr>
            <a:r>
              <a:rPr b="1" lang="en" sz="2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Analyze</a:t>
            </a:r>
            <a:endParaRPr b="1" sz="2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"/>
              <a:buChar char="○"/>
            </a:pPr>
            <a:r>
              <a:rPr b="1" lang="en" sz="2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Visualize</a:t>
            </a:r>
            <a:endParaRPr b="1" sz="2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 ExtraLight"/>
              <a:buChar char="○"/>
            </a:pPr>
            <a:r>
              <a:rPr lang="en" sz="2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Model</a:t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"/>
              <a:buChar char="○"/>
            </a:pPr>
            <a:r>
              <a:rPr b="1" lang="en" sz="2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Infer</a:t>
            </a:r>
            <a:endParaRPr b="1" sz="2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 ExtraLight"/>
              <a:buChar char="●"/>
            </a:pPr>
            <a:r>
              <a:rPr lang="en" sz="2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 want to focus on the analysis and inference!</a:t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3995" name="Google Shape;3995;p3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 bound on the estimate of a population variable such as the mean or the variance.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Smaller CI: </a:t>
            </a:r>
            <a:r>
              <a:rPr lang="en"/>
              <a:t>More precision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Larger CI: </a:t>
            </a:r>
            <a:r>
              <a:rPr lang="en"/>
              <a:t>Less precision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6" name="Google Shape;3996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97" name="Google Shape;39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50" y="3354775"/>
            <a:ext cx="29337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Google Shape;4002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3" name="Google Shape;40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463" y="883175"/>
            <a:ext cx="6221224" cy="37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7" name="Shape 4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" name="Google Shape;4008;p3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4009" name="Google Shape;4009;p3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Given an initial claim about a parameter of one or more populations.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Rely on using information of a random sample from the population(s) of interest.</a:t>
            </a:r>
            <a:endParaRPr/>
          </a:p>
        </p:txBody>
      </p:sp>
      <p:sp>
        <p:nvSpPr>
          <p:cNvPr id="4010" name="Google Shape;4010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4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" name="Google Shape;4015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16" name="Google Shape;40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50" y="1129125"/>
            <a:ext cx="6667143" cy="32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Google Shape;4021;p36"/>
          <p:cNvSpPr txBox="1"/>
          <p:nvPr>
            <p:ph type="title"/>
          </p:nvPr>
        </p:nvSpPr>
        <p:spPr>
          <a:xfrm>
            <a:off x="725875" y="4065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Hypothesis Tests</a:t>
            </a:r>
            <a:endParaRPr/>
          </a:p>
        </p:txBody>
      </p:sp>
      <p:sp>
        <p:nvSpPr>
          <p:cNvPr id="4022" name="Google Shape;4022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3" name="Google Shape;40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100" y="1323400"/>
            <a:ext cx="6295799" cy="34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p37"/>
          <p:cNvSpPr txBox="1"/>
          <p:nvPr>
            <p:ph type="title"/>
          </p:nvPr>
        </p:nvSpPr>
        <p:spPr>
          <a:xfrm>
            <a:off x="725875" y="4065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Procedure</a:t>
            </a:r>
            <a:endParaRPr/>
          </a:p>
        </p:txBody>
      </p:sp>
      <p:sp>
        <p:nvSpPr>
          <p:cNvPr id="4029" name="Google Shape;4029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0" name="Google Shape;40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25" y="1263975"/>
            <a:ext cx="66358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38"/>
          <p:cNvSpPr txBox="1"/>
          <p:nvPr>
            <p:ph type="title"/>
          </p:nvPr>
        </p:nvSpPr>
        <p:spPr>
          <a:xfrm>
            <a:off x="725875" y="4065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Procedure</a:t>
            </a:r>
            <a:endParaRPr/>
          </a:p>
        </p:txBody>
      </p:sp>
      <p:sp>
        <p:nvSpPr>
          <p:cNvPr id="4036" name="Google Shape;4036;p3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7" name="Google Shape;40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38" y="1215175"/>
            <a:ext cx="7064375" cy="36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0" name="Google Shape;3850;p15"/>
          <p:cNvSpPr txBox="1"/>
          <p:nvPr/>
        </p:nvSpPr>
        <p:spPr>
          <a:xfrm>
            <a:off x="318150" y="356025"/>
            <a:ext cx="5757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What this workshop will be: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851" name="Google Shape;3851;p15"/>
          <p:cNvSpPr txBox="1"/>
          <p:nvPr/>
        </p:nvSpPr>
        <p:spPr>
          <a:xfrm>
            <a:off x="249975" y="1302925"/>
            <a:ext cx="65601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 ExtraLight"/>
              <a:buChar char="●"/>
            </a:pPr>
            <a:r>
              <a:rPr lang="en" sz="2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 dive into the core statistical concepts applicable to Data Science:</a:t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 ExtraLight"/>
              <a:buChar char="○"/>
            </a:pPr>
            <a:r>
              <a:rPr lang="en" sz="2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Descriptive Statistics</a:t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 ExtraLight"/>
              <a:buChar char="○"/>
            </a:pPr>
            <a:r>
              <a:rPr lang="en" sz="2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Inferential Statistics</a:t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 ExtraLight"/>
              <a:buChar char="●"/>
            </a:pPr>
            <a:r>
              <a:rPr lang="en" sz="2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Understand how the libraries we know incorporate these concepts.</a:t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7" name="Google Shape;3857;p16"/>
          <p:cNvSpPr txBox="1"/>
          <p:nvPr/>
        </p:nvSpPr>
        <p:spPr>
          <a:xfrm>
            <a:off x="318150" y="356025"/>
            <a:ext cx="57570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Terminology</a:t>
            </a:r>
            <a:endParaRPr sz="4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858" name="Google Shape;3858;p16"/>
          <p:cNvSpPr txBox="1"/>
          <p:nvPr/>
        </p:nvSpPr>
        <p:spPr>
          <a:xfrm>
            <a:off x="249975" y="1302925"/>
            <a:ext cx="65601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 ExtraLight"/>
              <a:buChar char="●"/>
            </a:pPr>
            <a:r>
              <a:rPr b="1" lang="en" sz="2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Population</a:t>
            </a:r>
            <a:r>
              <a:rPr lang="en" sz="2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 A finite, well-defined group of ALL objects. Can be enumerated.</a:t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osis ExtraLight"/>
              <a:buChar char="●"/>
            </a:pPr>
            <a:r>
              <a:rPr b="1" lang="en" sz="2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Sample</a:t>
            </a:r>
            <a:r>
              <a:rPr lang="en" sz="20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 A subset of the population</a:t>
            </a:r>
            <a:endParaRPr sz="200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3859" name="Google Shape;38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212" y="2833225"/>
            <a:ext cx="4399575" cy="17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/>
          <p:nvPr>
            <p:ph idx="4294967295" type="ctrTitle"/>
          </p:nvPr>
        </p:nvSpPr>
        <p:spPr>
          <a:xfrm>
            <a:off x="678225" y="356040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DESCRIPTIVE STATISTICS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65" name="Google Shape;3865;p17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6" name="Google Shape;3866;p17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67" name="Google Shape;3867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9" name="Google Shape;3869;p17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70" name="Google Shape;3870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4" name="Google Shape;3874;p17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17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6" name="Google Shape;3876;p17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7" name="Google Shape;3877;p17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8" name="Google Shape;3878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18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TENDENCY MEASURES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</a:t>
            </a:r>
            <a:endParaRPr/>
          </a:p>
        </p:txBody>
      </p:sp>
      <p:sp>
        <p:nvSpPr>
          <p:cNvPr id="3889" name="Google Shape;3889;p1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The average of the observations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NOT resistant to outliers!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1" name="Google Shape;38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650" y="2676227"/>
            <a:ext cx="5348025" cy="20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sp>
        <p:nvSpPr>
          <p:cNvPr id="3897" name="Google Shape;3897;p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Observation such that 50% of the data is at or above this value.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Resistant to outliers!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8" name="Google Shape;3898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sp>
        <p:nvSpPr>
          <p:cNvPr id="3904" name="Google Shape;3904;p2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The observation with the highest frequency.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5" name="Google Shape;3905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6" name="Google Shape;39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788" y="2357025"/>
            <a:ext cx="3216425" cy="25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