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uli"/>
      <p:regular r:id="rId45"/>
      <p:bold r:id="rId46"/>
      <p:italic r:id="rId47"/>
      <p:boldItalic r:id="rId48"/>
    </p:embeddedFont>
    <p:embeddedFont>
      <p:font typeface="Nixie One"/>
      <p:regular r:id="rId49"/>
    </p:embeddedFont>
    <p:embeddedFont>
      <p:font typeface="Muli Regular"/>
      <p:regular r:id="rId50"/>
      <p:bold r:id="rId51"/>
      <p:italic r:id="rId52"/>
      <p:boldItalic r:id="rId53"/>
    </p:embeddedFont>
    <p:embeddedFont>
      <p:font typeface="Titillium Web"/>
      <p:regular r:id="rId54"/>
      <p:bold r:id="rId55"/>
      <p:italic r:id="rId56"/>
      <p:boldItalic r:id="rId57"/>
    </p:embeddedFont>
    <p:embeddedFont>
      <p:font typeface="Helvetica Neue"/>
      <p:regular r:id="rId58"/>
      <p:bold r:id="rId59"/>
      <p:italic r:id="rId60"/>
      <p:boldItalic r:id="rId61"/>
    </p:embeddedFont>
    <p:embeddedFont>
      <p:font typeface="Titillium Web Light"/>
      <p:regular r:id="rId62"/>
      <p:bold r:id="rId63"/>
      <p:italic r:id="rId64"/>
      <p:boldItalic r:id="rId65"/>
    </p:embeddedFont>
    <p:embeddedFont>
      <p:font typeface="Titillium Web ExtraLight"/>
      <p:regular r:id="rId66"/>
      <p:bold r:id="rId67"/>
      <p:italic r:id="rId68"/>
      <p:boldItalic r:id="rId69"/>
    </p:embeddedFont>
    <p:embeddedFont>
      <p:font typeface="Source Sans Pro"/>
      <p:regular r:id="rId70"/>
      <p:bold r:id="rId71"/>
      <p:italic r:id="rId72"/>
      <p:boldItalic r:id="rId73"/>
    </p:embeddedFont>
    <p:embeddedFont>
      <p:font typeface="Open Sans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C8AB13A-F828-4632-B59D-C1216E78CB87}">
  <a:tblStyle styleId="{FC8AB13A-F828-4632-B59D-C1216E78CB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uli-bold.fntdata"/><Relationship Id="rId45" Type="http://schemas.openxmlformats.org/officeDocument/2006/relationships/font" Target="fonts/Muli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uli-boldItalic.fntdata"/><Relationship Id="rId47" Type="http://schemas.openxmlformats.org/officeDocument/2006/relationships/font" Target="fonts/Muli-italic.fntdata"/><Relationship Id="rId49" Type="http://schemas.openxmlformats.org/officeDocument/2006/relationships/font" Target="fonts/Nixie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SansPro-boldItalic.fntdata"/><Relationship Id="rId72" Type="http://schemas.openxmlformats.org/officeDocument/2006/relationships/font" Target="fonts/SourceSansPro-italic.fntdata"/><Relationship Id="rId31" Type="http://schemas.openxmlformats.org/officeDocument/2006/relationships/slide" Target="slides/slide26.xml"/><Relationship Id="rId75" Type="http://schemas.openxmlformats.org/officeDocument/2006/relationships/font" Target="fonts/OpenSans-bold.fntdata"/><Relationship Id="rId30" Type="http://schemas.openxmlformats.org/officeDocument/2006/relationships/slide" Target="slides/slide25.xml"/><Relationship Id="rId74" Type="http://schemas.openxmlformats.org/officeDocument/2006/relationships/font" Target="fonts/OpenSans-regular.fntdata"/><Relationship Id="rId33" Type="http://schemas.openxmlformats.org/officeDocument/2006/relationships/slide" Target="slides/slide28.xml"/><Relationship Id="rId77" Type="http://schemas.openxmlformats.org/officeDocument/2006/relationships/font" Target="fonts/OpenSans-boldItalic.fntdata"/><Relationship Id="rId32" Type="http://schemas.openxmlformats.org/officeDocument/2006/relationships/slide" Target="slides/slide27.xml"/><Relationship Id="rId76" Type="http://schemas.openxmlformats.org/officeDocument/2006/relationships/font" Target="fonts/OpenSans-italic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SourceSansPro-bold.fntdata"/><Relationship Id="rId70" Type="http://schemas.openxmlformats.org/officeDocument/2006/relationships/font" Target="fonts/SourceSansPro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TitilliumWebLight-regular.fntdata"/><Relationship Id="rId61" Type="http://schemas.openxmlformats.org/officeDocument/2006/relationships/font" Target="fonts/HelveticaNeue-boldItalic.fntdata"/><Relationship Id="rId20" Type="http://schemas.openxmlformats.org/officeDocument/2006/relationships/slide" Target="slides/slide15.xml"/><Relationship Id="rId64" Type="http://schemas.openxmlformats.org/officeDocument/2006/relationships/font" Target="fonts/TitilliumWebLight-italic.fntdata"/><Relationship Id="rId63" Type="http://schemas.openxmlformats.org/officeDocument/2006/relationships/font" Target="fonts/TitilliumWebLight-bold.fntdata"/><Relationship Id="rId22" Type="http://schemas.openxmlformats.org/officeDocument/2006/relationships/slide" Target="slides/slide17.xml"/><Relationship Id="rId66" Type="http://schemas.openxmlformats.org/officeDocument/2006/relationships/font" Target="fonts/TitilliumWebExtraLight-regular.fntdata"/><Relationship Id="rId21" Type="http://schemas.openxmlformats.org/officeDocument/2006/relationships/slide" Target="slides/slide16.xml"/><Relationship Id="rId65" Type="http://schemas.openxmlformats.org/officeDocument/2006/relationships/font" Target="fonts/TitilliumWebLight-boldItalic.fntdata"/><Relationship Id="rId24" Type="http://schemas.openxmlformats.org/officeDocument/2006/relationships/slide" Target="slides/slide19.xml"/><Relationship Id="rId68" Type="http://schemas.openxmlformats.org/officeDocument/2006/relationships/font" Target="fonts/TitilliumWebExtraLight-italic.fntdata"/><Relationship Id="rId23" Type="http://schemas.openxmlformats.org/officeDocument/2006/relationships/slide" Target="slides/slide18.xml"/><Relationship Id="rId67" Type="http://schemas.openxmlformats.org/officeDocument/2006/relationships/font" Target="fonts/TitilliumWebExtraLight-bold.fntdata"/><Relationship Id="rId60" Type="http://schemas.openxmlformats.org/officeDocument/2006/relationships/font" Target="fonts/HelveticaNeue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TitilliumWebExtraLight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uliRegular-bold.fntdata"/><Relationship Id="rId50" Type="http://schemas.openxmlformats.org/officeDocument/2006/relationships/font" Target="fonts/MuliRegular-regular.fntdata"/><Relationship Id="rId53" Type="http://schemas.openxmlformats.org/officeDocument/2006/relationships/font" Target="fonts/MuliRegular-boldItalic.fntdata"/><Relationship Id="rId52" Type="http://schemas.openxmlformats.org/officeDocument/2006/relationships/font" Target="fonts/MuliRegular-italic.fntdata"/><Relationship Id="rId11" Type="http://schemas.openxmlformats.org/officeDocument/2006/relationships/slide" Target="slides/slide6.xml"/><Relationship Id="rId55" Type="http://schemas.openxmlformats.org/officeDocument/2006/relationships/font" Target="fonts/TitilliumWeb-bold.fntdata"/><Relationship Id="rId10" Type="http://schemas.openxmlformats.org/officeDocument/2006/relationships/slide" Target="slides/slide5.xml"/><Relationship Id="rId54" Type="http://schemas.openxmlformats.org/officeDocument/2006/relationships/font" Target="fonts/TitilliumWeb-regular.fntdata"/><Relationship Id="rId13" Type="http://schemas.openxmlformats.org/officeDocument/2006/relationships/slide" Target="slides/slide8.xml"/><Relationship Id="rId57" Type="http://schemas.openxmlformats.org/officeDocument/2006/relationships/font" Target="fonts/TitilliumWeb-boldItalic.fntdata"/><Relationship Id="rId12" Type="http://schemas.openxmlformats.org/officeDocument/2006/relationships/slide" Target="slides/slide7.xml"/><Relationship Id="rId56" Type="http://schemas.openxmlformats.org/officeDocument/2006/relationships/font" Target="fonts/TitilliumWeb-italic.fntdata"/><Relationship Id="rId15" Type="http://schemas.openxmlformats.org/officeDocument/2006/relationships/slide" Target="slides/slide10.xml"/><Relationship Id="rId59" Type="http://schemas.openxmlformats.org/officeDocument/2006/relationships/font" Target="fonts/HelveticaNeue-bold.fntdata"/><Relationship Id="rId14" Type="http://schemas.openxmlformats.org/officeDocument/2006/relationships/slide" Target="slides/slide9.xml"/><Relationship Id="rId58" Type="http://schemas.openxmlformats.org/officeDocument/2006/relationships/font" Target="fonts/HelveticaNeu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leep.csail.mit.edu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c64df17f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c64df17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19de36cc1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619de36cc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18b71d590_0_3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618b71d590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18b71d590_0_3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618b71d590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18b71d59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618b71d5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618b71d590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618b71d59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619524463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61952446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618b71d590_0_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618b71d59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c715be2fb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c715be2f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619de36cc1_0_2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619de36cc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19de36cc1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19de36cc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e6556f8e1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e6556f8e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http://sleep.csail.mit.edu/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619de36cc1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619de36c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619de36cc1_0_1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619de36cc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619de36cc1_0_2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619de36cc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619de36cc1_0_4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619de36cc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19de36cc1_0_2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19de36cc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618b71d590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618b71d59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61a3ca7727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61a3ca772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61a3ca7727_0_1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61a3ca772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61a3ca7727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61a3ca772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618b71d590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618b71d59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c693a21fb_0_6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c693a21fb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618b71d590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618b71d59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61a3ca7727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61a3ca772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619de36cc1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619de36cc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1a3ca772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61a3ca77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618b71d590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618b71d59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619de36cc1_0_3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619de36cc1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619de36cc1_0_3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619de36cc1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61a3ca7727_0_2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61a3ca772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618b71d590_0_2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618b71d59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618b71d590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618b71d59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c693a21fb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c693a21f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ef64a3131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ef64a313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linear and nonlinear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195244632_0_3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195244632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195244632_0_3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195244632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19de36cc1_0_3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619de36cc1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18b71d590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618b71d59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of Algorithms</a:t>
            </a:r>
            <a:endParaRPr/>
          </a:p>
        </p:txBody>
      </p:sp>
      <p:sp>
        <p:nvSpPr>
          <p:cNvPr id="338" name="Google Shape;338;p11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DSGT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Materials: </a:t>
            </a: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https://bit.ly/2mdzyYY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Check in: http://bit.ly/2nUgwYc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093019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8" name="Google Shape;488;p20"/>
          <p:cNvPicPr preferRelativeResize="0"/>
          <p:nvPr/>
        </p:nvPicPr>
        <p:blipFill rotWithShape="1">
          <a:blip r:embed="rId3">
            <a:alphaModFix/>
          </a:blip>
          <a:srcRect b="0" l="67063" r="0" t="0"/>
          <a:stretch/>
        </p:blipFill>
        <p:spPr>
          <a:xfrm>
            <a:off x="4541327" y="921150"/>
            <a:ext cx="2911402" cy="15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400" y="1642825"/>
            <a:ext cx="2821700" cy="5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5" name="Google Shape;495;p21"/>
          <p:cNvPicPr preferRelativeResize="0"/>
          <p:nvPr/>
        </p:nvPicPr>
        <p:blipFill rotWithShape="1">
          <a:blip r:embed="rId3">
            <a:alphaModFix/>
          </a:blip>
          <a:srcRect b="0" l="67063" r="0" t="0"/>
          <a:stretch/>
        </p:blipFill>
        <p:spPr>
          <a:xfrm>
            <a:off x="4541327" y="921150"/>
            <a:ext cx="2911402" cy="15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21"/>
          <p:cNvPicPr preferRelativeResize="0"/>
          <p:nvPr/>
        </p:nvPicPr>
        <p:blipFill rotWithShape="1">
          <a:blip r:embed="rId4">
            <a:alphaModFix/>
          </a:blip>
          <a:srcRect b="0" l="0" r="23159" t="0"/>
          <a:stretch/>
        </p:blipFill>
        <p:spPr>
          <a:xfrm>
            <a:off x="928125" y="2822100"/>
            <a:ext cx="5819073" cy="16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4400" y="1642825"/>
            <a:ext cx="2821700" cy="5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22"/>
          <p:cNvSpPr txBox="1"/>
          <p:nvPr>
            <p:ph idx="4294967295" type="title"/>
          </p:nvPr>
        </p:nvSpPr>
        <p:spPr>
          <a:xfrm>
            <a:off x="2034125" y="354600"/>
            <a:ext cx="6798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</a:t>
            </a:r>
            <a:endParaRPr/>
          </a:p>
        </p:txBody>
      </p:sp>
      <p:sp>
        <p:nvSpPr>
          <p:cNvPr id="504" name="Google Shape;504;p22"/>
          <p:cNvSpPr txBox="1"/>
          <p:nvPr/>
        </p:nvSpPr>
        <p:spPr>
          <a:xfrm>
            <a:off x="636075" y="1612175"/>
            <a:ext cx="7935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KRR = KernelRidge(</a:t>
            </a:r>
            <a:r>
              <a:rPr lang="en" sz="1800">
                <a:solidFill>
                  <a:srgbClr val="B1FFF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alpha=.003, kernel='rbf', gamma=.1</a:t>
            </a:r>
            <a:r>
              <a:rPr lang="en" sz="1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)</a:t>
            </a:r>
            <a:endParaRPr sz="1800"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KRR.fit(X_train, y_train)</a:t>
            </a:r>
            <a:endParaRPr sz="1800"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mlp = MLPClassifier(</a:t>
            </a:r>
            <a:r>
              <a:rPr lang="en" sz="1800">
                <a:solidFill>
                  <a:srgbClr val="B1FFF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activation='relu', momentum='.8',  learning_rate_init=.002</a:t>
            </a:r>
            <a:r>
              <a:rPr lang="en" sz="1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)</a:t>
            </a:r>
            <a:endParaRPr sz="1800"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mlp.fit(x_train,y_train)</a:t>
            </a:r>
            <a:endParaRPr sz="1800"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3"/>
          <p:cNvSpPr/>
          <p:nvPr/>
        </p:nvSpPr>
        <p:spPr>
          <a:xfrm>
            <a:off x="6626025" y="2580900"/>
            <a:ext cx="2853300" cy="2439600"/>
          </a:xfrm>
          <a:prstGeom prst="rect">
            <a:avLst/>
          </a:prstGeom>
          <a:solidFill>
            <a:srgbClr val="0E29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3"/>
          <p:cNvSpPr/>
          <p:nvPr/>
        </p:nvSpPr>
        <p:spPr>
          <a:xfrm>
            <a:off x="-155550" y="-274125"/>
            <a:ext cx="2853300" cy="2439600"/>
          </a:xfrm>
          <a:prstGeom prst="rect">
            <a:avLst/>
          </a:prstGeom>
          <a:solidFill>
            <a:srgbClr val="0E29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B1FFFE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511" name="Google Shape;511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23"/>
          <p:cNvSpPr txBox="1"/>
          <p:nvPr/>
        </p:nvSpPr>
        <p:spPr>
          <a:xfrm>
            <a:off x="2975275" y="1016850"/>
            <a:ext cx="882600" cy="368700"/>
          </a:xfrm>
          <a:prstGeom prst="rect">
            <a:avLst/>
          </a:prstGeom>
          <a:noFill/>
          <a:ln cap="flat" cmpd="sng" w="9525">
            <a:solidFill>
              <a:srgbClr val="3393E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3" name="Google Shape;513;p23"/>
          <p:cNvSpPr txBox="1"/>
          <p:nvPr/>
        </p:nvSpPr>
        <p:spPr>
          <a:xfrm>
            <a:off x="1544800" y="1740150"/>
            <a:ext cx="1277700" cy="368700"/>
          </a:xfrm>
          <a:prstGeom prst="rect">
            <a:avLst/>
          </a:prstGeom>
          <a:noFill/>
          <a:ln cap="flat" cmpd="sng" w="9525">
            <a:solidFill>
              <a:srgbClr val="3393E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Supervised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4" name="Google Shape;514;p23"/>
          <p:cNvSpPr txBox="1"/>
          <p:nvPr/>
        </p:nvSpPr>
        <p:spPr>
          <a:xfrm>
            <a:off x="4198212" y="1829838"/>
            <a:ext cx="1221300" cy="368700"/>
          </a:xfrm>
          <a:prstGeom prst="rect">
            <a:avLst/>
          </a:prstGeom>
          <a:noFill/>
          <a:ln cap="flat" cmpd="sng" w="9525">
            <a:solidFill>
              <a:srgbClr val="3393E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Unsupervised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5" name="Google Shape;515;p23"/>
          <p:cNvSpPr txBox="1"/>
          <p:nvPr/>
        </p:nvSpPr>
        <p:spPr>
          <a:xfrm>
            <a:off x="5920150" y="1249625"/>
            <a:ext cx="1536600" cy="368700"/>
          </a:xfrm>
          <a:prstGeom prst="rect">
            <a:avLst/>
          </a:prstGeom>
          <a:noFill/>
          <a:ln cap="flat" cmpd="sng" w="9525">
            <a:solidFill>
              <a:srgbClr val="3393E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Reinforcement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6" name="Google Shape;516;p23"/>
          <p:cNvSpPr txBox="1"/>
          <p:nvPr/>
        </p:nvSpPr>
        <p:spPr>
          <a:xfrm>
            <a:off x="746100" y="2440800"/>
            <a:ext cx="1323600" cy="368700"/>
          </a:xfrm>
          <a:prstGeom prst="rect">
            <a:avLst/>
          </a:prstGeom>
          <a:noFill/>
          <a:ln cap="flat" cmpd="sng" w="9525">
            <a:solidFill>
              <a:srgbClr val="3393E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Classification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7" name="Google Shape;517;p23"/>
          <p:cNvSpPr txBox="1"/>
          <p:nvPr/>
        </p:nvSpPr>
        <p:spPr>
          <a:xfrm>
            <a:off x="2336425" y="2463625"/>
            <a:ext cx="1277700" cy="368700"/>
          </a:xfrm>
          <a:prstGeom prst="rect">
            <a:avLst/>
          </a:prstGeom>
          <a:noFill/>
          <a:ln cap="flat" cmpd="sng" w="9525">
            <a:solidFill>
              <a:srgbClr val="3393E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Regression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8" name="Google Shape;518;p23"/>
          <p:cNvSpPr txBox="1"/>
          <p:nvPr/>
        </p:nvSpPr>
        <p:spPr>
          <a:xfrm>
            <a:off x="495375" y="3141450"/>
            <a:ext cx="1277700" cy="1201500"/>
          </a:xfrm>
          <a:prstGeom prst="rect">
            <a:avLst/>
          </a:prstGeom>
          <a:noFill/>
          <a:ln cap="flat" cmpd="sng" w="9525">
            <a:solidFill>
              <a:srgbClr val="3393E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KNN 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SVM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NN 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DT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9" name="Google Shape;519;p23"/>
          <p:cNvSpPr txBox="1"/>
          <p:nvPr/>
        </p:nvSpPr>
        <p:spPr>
          <a:xfrm>
            <a:off x="4221247" y="2331158"/>
            <a:ext cx="1221300" cy="368700"/>
          </a:xfrm>
          <a:prstGeom prst="rect">
            <a:avLst/>
          </a:prstGeom>
          <a:noFill/>
          <a:ln cap="flat" cmpd="sng" w="9525">
            <a:solidFill>
              <a:srgbClr val="3393E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Clustering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0" name="Google Shape;520;p23"/>
          <p:cNvSpPr txBox="1"/>
          <p:nvPr/>
        </p:nvSpPr>
        <p:spPr>
          <a:xfrm>
            <a:off x="5920150" y="1976175"/>
            <a:ext cx="1536600" cy="552000"/>
          </a:xfrm>
          <a:prstGeom prst="rect">
            <a:avLst/>
          </a:prstGeom>
          <a:noFill/>
          <a:ln cap="flat" cmpd="sng" w="9525">
            <a:solidFill>
              <a:srgbClr val="3393E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Dimensionality Reduction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1" name="Google Shape;521;p23"/>
          <p:cNvSpPr txBox="1"/>
          <p:nvPr/>
        </p:nvSpPr>
        <p:spPr>
          <a:xfrm>
            <a:off x="2671675" y="3164100"/>
            <a:ext cx="1221300" cy="1201500"/>
          </a:xfrm>
          <a:prstGeom prst="rect">
            <a:avLst/>
          </a:prstGeom>
          <a:noFill/>
          <a:ln cap="flat" cmpd="sng" w="9525">
            <a:solidFill>
              <a:srgbClr val="3393E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Polynomial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Kernel Ridge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... 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DT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2" name="Google Shape;522;p23"/>
          <p:cNvSpPr txBox="1"/>
          <p:nvPr/>
        </p:nvSpPr>
        <p:spPr>
          <a:xfrm>
            <a:off x="4207150" y="3141450"/>
            <a:ext cx="1277700" cy="1201500"/>
          </a:xfrm>
          <a:prstGeom prst="rect">
            <a:avLst/>
          </a:prstGeom>
          <a:noFill/>
          <a:ln cap="flat" cmpd="sng" w="9525">
            <a:solidFill>
              <a:srgbClr val="3393E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K-Means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Agglomerative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DBSCAN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3" name="Google Shape;523;p23"/>
          <p:cNvSpPr txBox="1"/>
          <p:nvPr/>
        </p:nvSpPr>
        <p:spPr>
          <a:xfrm>
            <a:off x="5920150" y="3164075"/>
            <a:ext cx="1536600" cy="1455900"/>
          </a:xfrm>
          <a:prstGeom prst="rect">
            <a:avLst/>
          </a:prstGeom>
          <a:noFill/>
          <a:ln cap="flat" cmpd="sng" w="9525">
            <a:solidFill>
              <a:srgbClr val="3393E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PCA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LDA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Regularization (LASSO) 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Forward Selection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24" name="Google Shape;524;p23"/>
          <p:cNvCxnSpPr>
            <a:stCxn id="512" idx="2"/>
            <a:endCxn id="513" idx="0"/>
          </p:cNvCxnSpPr>
          <p:nvPr/>
        </p:nvCxnSpPr>
        <p:spPr>
          <a:xfrm flipH="1">
            <a:off x="2183575" y="1385550"/>
            <a:ext cx="1233000" cy="354600"/>
          </a:xfrm>
          <a:prstGeom prst="straightConnector1">
            <a:avLst/>
          </a:prstGeom>
          <a:noFill/>
          <a:ln cap="flat" cmpd="sng" w="9525">
            <a:solidFill>
              <a:srgbClr val="3393E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23"/>
          <p:cNvCxnSpPr>
            <a:stCxn id="512" idx="2"/>
            <a:endCxn id="514" idx="0"/>
          </p:cNvCxnSpPr>
          <p:nvPr/>
        </p:nvCxnSpPr>
        <p:spPr>
          <a:xfrm>
            <a:off x="3416575" y="1385550"/>
            <a:ext cx="1392300" cy="444300"/>
          </a:xfrm>
          <a:prstGeom prst="straightConnector1">
            <a:avLst/>
          </a:prstGeom>
          <a:noFill/>
          <a:ln cap="flat" cmpd="sng" w="9525">
            <a:solidFill>
              <a:srgbClr val="3393E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23"/>
          <p:cNvCxnSpPr>
            <a:stCxn id="513" idx="2"/>
            <a:endCxn id="516" idx="0"/>
          </p:cNvCxnSpPr>
          <p:nvPr/>
        </p:nvCxnSpPr>
        <p:spPr>
          <a:xfrm flipH="1">
            <a:off x="1407850" y="2108850"/>
            <a:ext cx="775800" cy="332100"/>
          </a:xfrm>
          <a:prstGeom prst="straightConnector1">
            <a:avLst/>
          </a:prstGeom>
          <a:noFill/>
          <a:ln cap="flat" cmpd="sng" w="9525">
            <a:solidFill>
              <a:srgbClr val="3393E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23"/>
          <p:cNvCxnSpPr>
            <a:stCxn id="513" idx="2"/>
            <a:endCxn id="517" idx="0"/>
          </p:cNvCxnSpPr>
          <p:nvPr/>
        </p:nvCxnSpPr>
        <p:spPr>
          <a:xfrm>
            <a:off x="2183650" y="2108850"/>
            <a:ext cx="791700" cy="354900"/>
          </a:xfrm>
          <a:prstGeom prst="straightConnector1">
            <a:avLst/>
          </a:prstGeom>
          <a:noFill/>
          <a:ln cap="flat" cmpd="sng" w="9525">
            <a:solidFill>
              <a:srgbClr val="3393E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23"/>
          <p:cNvCxnSpPr>
            <a:stCxn id="516" idx="2"/>
            <a:endCxn id="518" idx="0"/>
          </p:cNvCxnSpPr>
          <p:nvPr/>
        </p:nvCxnSpPr>
        <p:spPr>
          <a:xfrm flipH="1">
            <a:off x="1134300" y="2809500"/>
            <a:ext cx="273600" cy="332100"/>
          </a:xfrm>
          <a:prstGeom prst="straightConnector1">
            <a:avLst/>
          </a:prstGeom>
          <a:noFill/>
          <a:ln cap="flat" cmpd="sng" w="9525">
            <a:solidFill>
              <a:srgbClr val="3393E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23"/>
          <p:cNvCxnSpPr>
            <a:stCxn id="517" idx="2"/>
            <a:endCxn id="521" idx="0"/>
          </p:cNvCxnSpPr>
          <p:nvPr/>
        </p:nvCxnSpPr>
        <p:spPr>
          <a:xfrm>
            <a:off x="2975275" y="2832325"/>
            <a:ext cx="307200" cy="331800"/>
          </a:xfrm>
          <a:prstGeom prst="straightConnector1">
            <a:avLst/>
          </a:prstGeom>
          <a:noFill/>
          <a:ln cap="flat" cmpd="sng" w="9525">
            <a:solidFill>
              <a:srgbClr val="3393E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23"/>
          <p:cNvCxnSpPr>
            <a:stCxn id="514" idx="2"/>
            <a:endCxn id="519" idx="0"/>
          </p:cNvCxnSpPr>
          <p:nvPr/>
        </p:nvCxnSpPr>
        <p:spPr>
          <a:xfrm>
            <a:off x="4808862" y="2198538"/>
            <a:ext cx="23100" cy="132600"/>
          </a:xfrm>
          <a:prstGeom prst="straightConnector1">
            <a:avLst/>
          </a:prstGeom>
          <a:noFill/>
          <a:ln cap="flat" cmpd="sng" w="9525">
            <a:solidFill>
              <a:srgbClr val="3393E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23"/>
          <p:cNvCxnSpPr>
            <a:stCxn id="519" idx="2"/>
            <a:endCxn id="522" idx="0"/>
          </p:cNvCxnSpPr>
          <p:nvPr/>
        </p:nvCxnSpPr>
        <p:spPr>
          <a:xfrm>
            <a:off x="4831897" y="2699858"/>
            <a:ext cx="14100" cy="441600"/>
          </a:xfrm>
          <a:prstGeom prst="straightConnector1">
            <a:avLst/>
          </a:prstGeom>
          <a:noFill/>
          <a:ln cap="flat" cmpd="sng" w="9525">
            <a:solidFill>
              <a:srgbClr val="3393E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23"/>
          <p:cNvCxnSpPr>
            <a:stCxn id="520" idx="2"/>
            <a:endCxn id="523" idx="0"/>
          </p:cNvCxnSpPr>
          <p:nvPr/>
        </p:nvCxnSpPr>
        <p:spPr>
          <a:xfrm>
            <a:off x="6688450" y="2528175"/>
            <a:ext cx="0" cy="636000"/>
          </a:xfrm>
          <a:prstGeom prst="straightConnector1">
            <a:avLst/>
          </a:prstGeom>
          <a:noFill/>
          <a:ln cap="flat" cmpd="sng" w="9525">
            <a:solidFill>
              <a:srgbClr val="3393E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33" name="Google Shape;533;p23"/>
          <p:cNvSpPr txBox="1"/>
          <p:nvPr/>
        </p:nvSpPr>
        <p:spPr>
          <a:xfrm>
            <a:off x="-76200" y="304800"/>
            <a:ext cx="30000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1FFFE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Schematic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9" name="Google Shape;5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98" y="2189325"/>
            <a:ext cx="764826" cy="764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163" y="3671275"/>
            <a:ext cx="633850" cy="6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875" y="2017700"/>
            <a:ext cx="633850" cy="6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2173" y="3406938"/>
            <a:ext cx="763265" cy="763264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24"/>
          <p:cNvSpPr txBox="1"/>
          <p:nvPr/>
        </p:nvSpPr>
        <p:spPr>
          <a:xfrm>
            <a:off x="1847050" y="2346900"/>
            <a:ext cx="1005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Spam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4" name="Google Shape;544;p24"/>
          <p:cNvSpPr txBox="1"/>
          <p:nvPr/>
        </p:nvSpPr>
        <p:spPr>
          <a:xfrm>
            <a:off x="1747600" y="3809250"/>
            <a:ext cx="1005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Bear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5" name="Google Shape;545;p24"/>
          <p:cNvSpPr txBox="1"/>
          <p:nvPr/>
        </p:nvSpPr>
        <p:spPr>
          <a:xfrm>
            <a:off x="7192475" y="2155675"/>
            <a:ext cx="1343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$200,000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6" name="Google Shape;546;p24"/>
          <p:cNvSpPr txBox="1"/>
          <p:nvPr/>
        </p:nvSpPr>
        <p:spPr>
          <a:xfrm>
            <a:off x="7327300" y="3595550"/>
            <a:ext cx="9630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9.5/10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47" name="Google Shape;547;p24"/>
          <p:cNvCxnSpPr/>
          <p:nvPr/>
        </p:nvCxnSpPr>
        <p:spPr>
          <a:xfrm flipH="1">
            <a:off x="3394394" y="1851400"/>
            <a:ext cx="6900" cy="10209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24"/>
          <p:cNvCxnSpPr/>
          <p:nvPr/>
        </p:nvCxnSpPr>
        <p:spPr>
          <a:xfrm rot="10800000">
            <a:off x="3401413" y="2871950"/>
            <a:ext cx="1651800" cy="90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24"/>
          <p:cNvCxnSpPr/>
          <p:nvPr/>
        </p:nvCxnSpPr>
        <p:spPr>
          <a:xfrm flipH="1">
            <a:off x="3472924" y="3399413"/>
            <a:ext cx="6900" cy="10164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24"/>
          <p:cNvCxnSpPr/>
          <p:nvPr/>
        </p:nvCxnSpPr>
        <p:spPr>
          <a:xfrm rot="10800000">
            <a:off x="3479826" y="4415895"/>
            <a:ext cx="1644900" cy="8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24"/>
          <p:cNvSpPr/>
          <p:nvPr/>
        </p:nvSpPr>
        <p:spPr>
          <a:xfrm>
            <a:off x="3720931" y="3499233"/>
            <a:ext cx="98400" cy="984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4"/>
          <p:cNvSpPr/>
          <p:nvPr/>
        </p:nvSpPr>
        <p:spPr>
          <a:xfrm>
            <a:off x="3760995" y="2476357"/>
            <a:ext cx="99000" cy="990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4"/>
          <p:cNvSpPr/>
          <p:nvPr/>
        </p:nvSpPr>
        <p:spPr>
          <a:xfrm>
            <a:off x="4280990" y="2318482"/>
            <a:ext cx="99000" cy="990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4"/>
          <p:cNvSpPr/>
          <p:nvPr/>
        </p:nvSpPr>
        <p:spPr>
          <a:xfrm>
            <a:off x="4434388" y="2079480"/>
            <a:ext cx="99000" cy="990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4"/>
          <p:cNvSpPr/>
          <p:nvPr/>
        </p:nvSpPr>
        <p:spPr>
          <a:xfrm>
            <a:off x="3968492" y="3546964"/>
            <a:ext cx="98400" cy="984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4"/>
          <p:cNvSpPr/>
          <p:nvPr/>
        </p:nvSpPr>
        <p:spPr>
          <a:xfrm>
            <a:off x="3587256" y="3645535"/>
            <a:ext cx="98400" cy="984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4"/>
          <p:cNvSpPr/>
          <p:nvPr/>
        </p:nvSpPr>
        <p:spPr>
          <a:xfrm>
            <a:off x="3587256" y="4264192"/>
            <a:ext cx="98400" cy="984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4"/>
          <p:cNvSpPr/>
          <p:nvPr/>
        </p:nvSpPr>
        <p:spPr>
          <a:xfrm>
            <a:off x="3793260" y="4264192"/>
            <a:ext cx="98400" cy="984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4"/>
          <p:cNvSpPr/>
          <p:nvPr/>
        </p:nvSpPr>
        <p:spPr>
          <a:xfrm>
            <a:off x="3999264" y="4191235"/>
            <a:ext cx="98400" cy="984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4"/>
          <p:cNvSpPr/>
          <p:nvPr/>
        </p:nvSpPr>
        <p:spPr>
          <a:xfrm>
            <a:off x="3587256" y="3946838"/>
            <a:ext cx="98400" cy="984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4"/>
          <p:cNvSpPr/>
          <p:nvPr/>
        </p:nvSpPr>
        <p:spPr>
          <a:xfrm>
            <a:off x="3876499" y="3905578"/>
            <a:ext cx="98400" cy="984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4"/>
          <p:cNvSpPr/>
          <p:nvPr/>
        </p:nvSpPr>
        <p:spPr>
          <a:xfrm>
            <a:off x="3777928" y="3858395"/>
            <a:ext cx="98400" cy="984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4"/>
          <p:cNvSpPr/>
          <p:nvPr/>
        </p:nvSpPr>
        <p:spPr>
          <a:xfrm>
            <a:off x="4174603" y="3833411"/>
            <a:ext cx="98400" cy="984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4"/>
          <p:cNvSpPr/>
          <p:nvPr/>
        </p:nvSpPr>
        <p:spPr>
          <a:xfrm>
            <a:off x="4336121" y="3443144"/>
            <a:ext cx="98400" cy="984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4"/>
          <p:cNvSpPr/>
          <p:nvPr/>
        </p:nvSpPr>
        <p:spPr>
          <a:xfrm>
            <a:off x="4281290" y="3929448"/>
            <a:ext cx="98400" cy="984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4"/>
          <p:cNvSpPr/>
          <p:nvPr/>
        </p:nvSpPr>
        <p:spPr>
          <a:xfrm>
            <a:off x="4434692" y="3641751"/>
            <a:ext cx="98400" cy="984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4"/>
          <p:cNvSpPr/>
          <p:nvPr/>
        </p:nvSpPr>
        <p:spPr>
          <a:xfrm>
            <a:off x="4472699" y="3889617"/>
            <a:ext cx="98400" cy="984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4"/>
          <p:cNvSpPr/>
          <p:nvPr/>
        </p:nvSpPr>
        <p:spPr>
          <a:xfrm>
            <a:off x="4906176" y="3443144"/>
            <a:ext cx="98400" cy="984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4"/>
          <p:cNvSpPr/>
          <p:nvPr/>
        </p:nvSpPr>
        <p:spPr>
          <a:xfrm>
            <a:off x="4835780" y="3627363"/>
            <a:ext cx="98400" cy="984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4"/>
          <p:cNvSpPr/>
          <p:nvPr/>
        </p:nvSpPr>
        <p:spPr>
          <a:xfrm>
            <a:off x="4884401" y="3902136"/>
            <a:ext cx="98400" cy="984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1" name="Google Shape;571;p24"/>
          <p:cNvCxnSpPr/>
          <p:nvPr/>
        </p:nvCxnSpPr>
        <p:spPr>
          <a:xfrm rot="10800000">
            <a:off x="3497438" y="3786772"/>
            <a:ext cx="626100" cy="36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24"/>
          <p:cNvCxnSpPr/>
          <p:nvPr/>
        </p:nvCxnSpPr>
        <p:spPr>
          <a:xfrm flipH="1">
            <a:off x="4731293" y="3474419"/>
            <a:ext cx="12000" cy="929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24"/>
          <p:cNvCxnSpPr/>
          <p:nvPr/>
        </p:nvCxnSpPr>
        <p:spPr>
          <a:xfrm flipH="1">
            <a:off x="4123900" y="3427350"/>
            <a:ext cx="4800" cy="6849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24"/>
          <p:cNvCxnSpPr/>
          <p:nvPr/>
        </p:nvCxnSpPr>
        <p:spPr>
          <a:xfrm rot="10800000">
            <a:off x="3491117" y="4103755"/>
            <a:ext cx="1228800" cy="11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Google Shape;575;p24"/>
          <p:cNvSpPr/>
          <p:nvPr/>
        </p:nvSpPr>
        <p:spPr>
          <a:xfrm>
            <a:off x="4855911" y="4264184"/>
            <a:ext cx="98400" cy="984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6" name="Google Shape;576;p24"/>
          <p:cNvCxnSpPr/>
          <p:nvPr/>
        </p:nvCxnSpPr>
        <p:spPr>
          <a:xfrm flipH="1">
            <a:off x="4731666" y="4227848"/>
            <a:ext cx="376200" cy="18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24"/>
          <p:cNvSpPr/>
          <p:nvPr/>
        </p:nvSpPr>
        <p:spPr>
          <a:xfrm>
            <a:off x="4464394" y="4216318"/>
            <a:ext cx="98400" cy="984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8" name="Google Shape;578;p24"/>
          <p:cNvCxnSpPr/>
          <p:nvPr/>
        </p:nvCxnSpPr>
        <p:spPr>
          <a:xfrm flipH="1" rot="10800000">
            <a:off x="3518138" y="1937769"/>
            <a:ext cx="1385100" cy="8604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Google Shape;579;p24"/>
          <p:cNvSpPr/>
          <p:nvPr/>
        </p:nvSpPr>
        <p:spPr>
          <a:xfrm>
            <a:off x="4019238" y="2259880"/>
            <a:ext cx="99000" cy="990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4"/>
          <p:cNvSpPr/>
          <p:nvPr/>
        </p:nvSpPr>
        <p:spPr>
          <a:xfrm>
            <a:off x="4224513" y="2113130"/>
            <a:ext cx="99000" cy="990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4"/>
          <p:cNvSpPr/>
          <p:nvPr/>
        </p:nvSpPr>
        <p:spPr>
          <a:xfrm>
            <a:off x="4644263" y="2014130"/>
            <a:ext cx="99000" cy="990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4"/>
          <p:cNvSpPr/>
          <p:nvPr/>
        </p:nvSpPr>
        <p:spPr>
          <a:xfrm>
            <a:off x="3685638" y="2674155"/>
            <a:ext cx="99000" cy="990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4"/>
          <p:cNvSpPr/>
          <p:nvPr/>
        </p:nvSpPr>
        <p:spPr>
          <a:xfrm>
            <a:off x="4551875" y="1924125"/>
            <a:ext cx="283800" cy="2790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4"/>
          <p:cNvSpPr/>
          <p:nvPr/>
        </p:nvSpPr>
        <p:spPr>
          <a:xfrm>
            <a:off x="4337763" y="3576088"/>
            <a:ext cx="283800" cy="2790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5" name="Google Shape;585;p24"/>
          <p:cNvCxnSpPr/>
          <p:nvPr/>
        </p:nvCxnSpPr>
        <p:spPr>
          <a:xfrm>
            <a:off x="1411475" y="2571750"/>
            <a:ext cx="37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6" name="Google Shape;586;p24"/>
          <p:cNvCxnSpPr/>
          <p:nvPr/>
        </p:nvCxnSpPr>
        <p:spPr>
          <a:xfrm>
            <a:off x="1411475" y="4019550"/>
            <a:ext cx="37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p24"/>
          <p:cNvCxnSpPr/>
          <p:nvPr/>
        </p:nvCxnSpPr>
        <p:spPr>
          <a:xfrm>
            <a:off x="6775750" y="2387050"/>
            <a:ext cx="37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24"/>
          <p:cNvCxnSpPr/>
          <p:nvPr/>
        </p:nvCxnSpPr>
        <p:spPr>
          <a:xfrm>
            <a:off x="6955600" y="3774500"/>
            <a:ext cx="37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24"/>
          <p:cNvSpPr txBox="1"/>
          <p:nvPr>
            <p:ph idx="4294967295" type="title"/>
          </p:nvPr>
        </p:nvSpPr>
        <p:spPr>
          <a:xfrm>
            <a:off x="1723050" y="354600"/>
            <a:ext cx="71097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v. Regression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95" name="Google Shape;595;p25"/>
          <p:cNvCxnSpPr/>
          <p:nvPr/>
        </p:nvCxnSpPr>
        <p:spPr>
          <a:xfrm flipH="1" rot="10800000">
            <a:off x="3141150" y="2568150"/>
            <a:ext cx="1806000" cy="34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Google Shape;596;p25"/>
          <p:cNvCxnSpPr/>
          <p:nvPr/>
        </p:nvCxnSpPr>
        <p:spPr>
          <a:xfrm flipH="1" rot="10800000">
            <a:off x="5483675" y="1774538"/>
            <a:ext cx="21300" cy="1219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25"/>
          <p:cNvCxnSpPr/>
          <p:nvPr/>
        </p:nvCxnSpPr>
        <p:spPr>
          <a:xfrm>
            <a:off x="5483675" y="2994338"/>
            <a:ext cx="21189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p25"/>
          <p:cNvSpPr/>
          <p:nvPr/>
        </p:nvSpPr>
        <p:spPr>
          <a:xfrm>
            <a:off x="6463222" y="1886263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5"/>
          <p:cNvSpPr/>
          <p:nvPr/>
        </p:nvSpPr>
        <p:spPr>
          <a:xfrm flipH="1" rot="10800000">
            <a:off x="6463225" y="2300409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5"/>
          <p:cNvSpPr/>
          <p:nvPr/>
        </p:nvSpPr>
        <p:spPr>
          <a:xfrm>
            <a:off x="6581320" y="2083934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6380719" y="2162228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5923836" y="2240547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5930137" y="2377869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5889099" y="2623498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5790124" y="2377874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6157305" y="2240534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7075772" y="1719963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6463222" y="2024250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7202172" y="1846825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6721472" y="1719963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5707624" y="2623486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5625124" y="2780086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5542624" y="2701798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6879206" y="1886253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6380722" y="2454050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6955406" y="1733853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5"/>
          <p:cNvSpPr/>
          <p:nvPr/>
        </p:nvSpPr>
        <p:spPr>
          <a:xfrm>
            <a:off x="6041500" y="2318688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>
            <a:off x="6292872" y="2345275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9" name="Google Shape;619;p25"/>
          <p:cNvCxnSpPr/>
          <p:nvPr/>
        </p:nvCxnSpPr>
        <p:spPr>
          <a:xfrm flipH="1" rot="10800000">
            <a:off x="5507674" y="1696498"/>
            <a:ext cx="1770000" cy="1159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25"/>
          <p:cNvCxnSpPr/>
          <p:nvPr/>
        </p:nvCxnSpPr>
        <p:spPr>
          <a:xfrm flipH="1" rot="10800000">
            <a:off x="5472725" y="3534363"/>
            <a:ext cx="21300" cy="1219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25"/>
          <p:cNvCxnSpPr/>
          <p:nvPr/>
        </p:nvCxnSpPr>
        <p:spPr>
          <a:xfrm>
            <a:off x="5472725" y="4754163"/>
            <a:ext cx="21189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25"/>
          <p:cNvSpPr/>
          <p:nvPr/>
        </p:nvSpPr>
        <p:spPr>
          <a:xfrm>
            <a:off x="5637724" y="4137699"/>
            <a:ext cx="82500" cy="78300"/>
          </a:xfrm>
          <a:prstGeom prst="ellipse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5696674" y="4383311"/>
            <a:ext cx="82500" cy="78300"/>
          </a:xfrm>
          <a:prstGeom prst="ellipse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5614174" y="4539911"/>
            <a:ext cx="82500" cy="78300"/>
          </a:xfrm>
          <a:prstGeom prst="ellipse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5531674" y="4461623"/>
            <a:ext cx="82500" cy="78300"/>
          </a:xfrm>
          <a:prstGeom prst="ellipse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6490924" y="3456074"/>
            <a:ext cx="82500" cy="78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6629349" y="3650748"/>
            <a:ext cx="82500" cy="78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6569074" y="3797023"/>
            <a:ext cx="82500" cy="78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6428924" y="3685898"/>
            <a:ext cx="82500" cy="78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6973449" y="4461624"/>
            <a:ext cx="82500" cy="783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"/>
          <p:cNvSpPr/>
          <p:nvPr/>
        </p:nvSpPr>
        <p:spPr>
          <a:xfrm>
            <a:off x="6839674" y="4383311"/>
            <a:ext cx="82500" cy="783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6757174" y="4539911"/>
            <a:ext cx="82500" cy="783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6674674" y="4461623"/>
            <a:ext cx="82500" cy="783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6236374" y="4103037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"/>
          <p:cNvSpPr/>
          <p:nvPr/>
        </p:nvSpPr>
        <p:spPr>
          <a:xfrm>
            <a:off x="6306274" y="4230911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6223774" y="4387511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6141274" y="4309223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6083974" y="4026837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39" name="Google Shape;639;p25"/>
          <p:cNvGraphicFramePr/>
          <p:nvPr/>
        </p:nvGraphicFramePr>
        <p:xfrm>
          <a:off x="774875" y="222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{FC8AB13A-F828-4632-B59D-C1216E78CB87}</a:tableStyleId>
              </a:tblPr>
              <a:tblGrid>
                <a:gridCol w="536875"/>
                <a:gridCol w="536875"/>
                <a:gridCol w="536875"/>
                <a:gridCol w="536875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Feature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BD87">
                        <a:alpha val="263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Feature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BD87">
                        <a:alpha val="263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Feature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BD87">
                        <a:alpha val="26360"/>
                      </a:srgbClr>
                    </a:solidFill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Expt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BD87">
                        <a:alpha val="263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2342.23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674.56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11234.5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Expt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BD87">
                        <a:alpha val="263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1234.13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3423.5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256.23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Expt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BD87">
                        <a:alpha val="263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123.53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954.3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2345.5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Expt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BD87">
                        <a:alpha val="263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43345.3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847.34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763.432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Expt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BD87">
                        <a:alpha val="263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34598.5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845.5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4365.4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Expt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BD87">
                        <a:alpha val="263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8564.3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743.2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9765.3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Expt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BD87">
                        <a:alpha val="263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54634.3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1345.3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98623.4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40" name="Google Shape;640;p25"/>
          <p:cNvCxnSpPr/>
          <p:nvPr/>
        </p:nvCxnSpPr>
        <p:spPr>
          <a:xfrm>
            <a:off x="3152975" y="3821175"/>
            <a:ext cx="1806000" cy="34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1" name="Google Shape;641;p25"/>
          <p:cNvSpPr txBox="1"/>
          <p:nvPr/>
        </p:nvSpPr>
        <p:spPr>
          <a:xfrm rot="-637179">
            <a:off x="3281046" y="2384228"/>
            <a:ext cx="1133006" cy="2417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Regression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2" name="Google Shape;642;p25"/>
          <p:cNvSpPr txBox="1"/>
          <p:nvPr/>
        </p:nvSpPr>
        <p:spPr>
          <a:xfrm rot="611281">
            <a:off x="3372592" y="3608522"/>
            <a:ext cx="1421310" cy="2413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Clustering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3" name="Google Shape;643;p25"/>
          <p:cNvSpPr txBox="1"/>
          <p:nvPr>
            <p:ph idx="4294967295" type="title"/>
          </p:nvPr>
        </p:nvSpPr>
        <p:spPr>
          <a:xfrm>
            <a:off x="1713425" y="547250"/>
            <a:ext cx="7109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509100" y="2168850"/>
            <a:ext cx="772200" cy="341400"/>
          </a:xfrm>
          <a:prstGeom prst="rect">
            <a:avLst/>
          </a:prstGeom>
          <a:solidFill>
            <a:srgbClr val="0E29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26"/>
          <p:cNvSpPr txBox="1"/>
          <p:nvPr>
            <p:ph idx="4294967295" type="title"/>
          </p:nvPr>
        </p:nvSpPr>
        <p:spPr>
          <a:xfrm>
            <a:off x="1723050" y="354600"/>
            <a:ext cx="71097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</a:t>
            </a:r>
            <a:endParaRPr/>
          </a:p>
        </p:txBody>
      </p:sp>
      <p:pic>
        <p:nvPicPr>
          <p:cNvPr id="651" name="Google Shape;6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650" y="1613025"/>
            <a:ext cx="2768774" cy="276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8893" y="1248700"/>
            <a:ext cx="1816182" cy="35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7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Classification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658" name="Google Shape;658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4" name="Google Shape;664;p28"/>
          <p:cNvSpPr txBox="1"/>
          <p:nvPr>
            <p:ph idx="4294967295" type="title"/>
          </p:nvPr>
        </p:nvSpPr>
        <p:spPr>
          <a:xfrm>
            <a:off x="1723050" y="354600"/>
            <a:ext cx="71097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cxnSp>
        <p:nvCxnSpPr>
          <p:cNvPr id="665" name="Google Shape;665;p28"/>
          <p:cNvCxnSpPr/>
          <p:nvPr/>
        </p:nvCxnSpPr>
        <p:spPr>
          <a:xfrm flipH="1">
            <a:off x="1781975" y="2080088"/>
            <a:ext cx="9600" cy="14139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28"/>
          <p:cNvCxnSpPr/>
          <p:nvPr/>
        </p:nvCxnSpPr>
        <p:spPr>
          <a:xfrm rot="10800000">
            <a:off x="1791625" y="3493688"/>
            <a:ext cx="2287800" cy="123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Google Shape;667;p28"/>
          <p:cNvSpPr/>
          <p:nvPr/>
        </p:nvSpPr>
        <p:spPr>
          <a:xfrm>
            <a:off x="2945475" y="2322738"/>
            <a:ext cx="118800" cy="1188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8"/>
          <p:cNvSpPr/>
          <p:nvPr/>
        </p:nvSpPr>
        <p:spPr>
          <a:xfrm>
            <a:off x="3230350" y="269688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8"/>
          <p:cNvSpPr/>
          <p:nvPr/>
        </p:nvSpPr>
        <p:spPr>
          <a:xfrm>
            <a:off x="2214575" y="2769413"/>
            <a:ext cx="118800" cy="1188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8"/>
          <p:cNvSpPr/>
          <p:nvPr/>
        </p:nvSpPr>
        <p:spPr>
          <a:xfrm>
            <a:off x="2421800" y="2322738"/>
            <a:ext cx="118800" cy="1188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8"/>
          <p:cNvSpPr/>
          <p:nvPr/>
        </p:nvSpPr>
        <p:spPr>
          <a:xfrm>
            <a:off x="2722463" y="2696888"/>
            <a:ext cx="118800" cy="1188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8"/>
          <p:cNvSpPr/>
          <p:nvPr/>
        </p:nvSpPr>
        <p:spPr>
          <a:xfrm>
            <a:off x="2945463" y="2050363"/>
            <a:ext cx="118800" cy="1188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8"/>
          <p:cNvSpPr/>
          <p:nvPr/>
        </p:nvSpPr>
        <p:spPr>
          <a:xfrm>
            <a:off x="3541300" y="2438075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8"/>
          <p:cNvSpPr/>
          <p:nvPr/>
        </p:nvSpPr>
        <p:spPr>
          <a:xfrm>
            <a:off x="2662650" y="317048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8"/>
          <p:cNvSpPr/>
          <p:nvPr/>
        </p:nvSpPr>
        <p:spPr>
          <a:xfrm>
            <a:off x="3005700" y="317048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8"/>
          <p:cNvSpPr/>
          <p:nvPr/>
        </p:nvSpPr>
        <p:spPr>
          <a:xfrm>
            <a:off x="3367450" y="2973125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8"/>
          <p:cNvSpPr txBox="1"/>
          <p:nvPr/>
        </p:nvSpPr>
        <p:spPr>
          <a:xfrm>
            <a:off x="5516900" y="1811275"/>
            <a:ext cx="2352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Hyperplane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Maximum Margin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Multidimensional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Kernel for nonlinearity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9"/>
          <p:cNvSpPr/>
          <p:nvPr/>
        </p:nvSpPr>
        <p:spPr>
          <a:xfrm>
            <a:off x="1048725" y="1597150"/>
            <a:ext cx="4005600" cy="2868900"/>
          </a:xfrm>
          <a:prstGeom prst="rect">
            <a:avLst/>
          </a:prstGeom>
          <a:gradFill>
            <a:gsLst>
              <a:gs pos="0">
                <a:srgbClr val="FFFFFF"/>
              </a:gs>
              <a:gs pos="83000">
                <a:srgbClr val="D9D9D9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4" name="Google Shape;684;p29"/>
          <p:cNvSpPr txBox="1"/>
          <p:nvPr>
            <p:ph idx="4294967295" type="title"/>
          </p:nvPr>
        </p:nvSpPr>
        <p:spPr>
          <a:xfrm>
            <a:off x="1723050" y="354600"/>
            <a:ext cx="71097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pic>
        <p:nvPicPr>
          <p:cNvPr id="685" name="Google Shape;6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654" y="1827699"/>
            <a:ext cx="2666177" cy="2590702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29"/>
          <p:cNvSpPr txBox="1"/>
          <p:nvPr/>
        </p:nvSpPr>
        <p:spPr>
          <a:xfrm>
            <a:off x="5516900" y="1811275"/>
            <a:ext cx="2352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Hyperplane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Maximum Margin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Multidimensional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Kernel for nonlinearity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12"/>
          <p:cNvSpPr txBox="1"/>
          <p:nvPr>
            <p:ph idx="4294967295" type="title"/>
          </p:nvPr>
        </p:nvSpPr>
        <p:spPr>
          <a:xfrm>
            <a:off x="1713425" y="547250"/>
            <a:ext cx="7109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345" name="Google Shape;345;p12"/>
          <p:cNvSpPr txBox="1"/>
          <p:nvPr/>
        </p:nvSpPr>
        <p:spPr>
          <a:xfrm>
            <a:off x="763600" y="1636425"/>
            <a:ext cx="6269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Learn: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-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What is a </a:t>
            </a:r>
            <a:r>
              <a:rPr b="1" lang="en" sz="1800">
                <a:solidFill>
                  <a:srgbClr val="B1FFFE"/>
                </a:solidFill>
                <a:latin typeface="Muli"/>
                <a:ea typeface="Muli"/>
                <a:cs typeface="Muli"/>
                <a:sym typeface="Muli"/>
              </a:rPr>
              <a:t>model?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-"/>
            </a:pPr>
            <a:r>
              <a:rPr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Intuition, decision boundaries, formulation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-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How do we </a:t>
            </a:r>
            <a:r>
              <a:rPr b="1" lang="en" sz="1800">
                <a:solidFill>
                  <a:srgbClr val="B1FFFE"/>
                </a:solidFill>
                <a:latin typeface="Muli"/>
                <a:ea typeface="Muli"/>
                <a:cs typeface="Muli"/>
                <a:sym typeface="Muli"/>
              </a:rPr>
              <a:t>train </a:t>
            </a:r>
            <a:r>
              <a:rPr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one?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Char char="-"/>
            </a:pPr>
            <a:r>
              <a:rPr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Parameters, hyperparameters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-"/>
            </a:pPr>
            <a:r>
              <a:rPr b="1" lang="en" sz="1800">
                <a:solidFill>
                  <a:srgbClr val="B1FFFE"/>
                </a:solidFill>
                <a:latin typeface="Muli"/>
                <a:ea typeface="Muli"/>
                <a:cs typeface="Muli"/>
                <a:sym typeface="Muli"/>
              </a:rPr>
              <a:t>When</a:t>
            </a: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do we use which?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Put it all together through </a:t>
            </a:r>
            <a:r>
              <a:rPr b="1" lang="en" sz="1800">
                <a:solidFill>
                  <a:srgbClr val="B1FFFE"/>
                </a:solidFill>
                <a:latin typeface="Muli"/>
                <a:ea typeface="Muli"/>
                <a:cs typeface="Muli"/>
                <a:sym typeface="Muli"/>
              </a:rPr>
              <a:t>coding</a:t>
            </a: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examples!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2" name="Google Shape;6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000" y="1952153"/>
            <a:ext cx="3253867" cy="201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3" name="Google Shape;693;p30"/>
          <p:cNvCxnSpPr/>
          <p:nvPr/>
        </p:nvCxnSpPr>
        <p:spPr>
          <a:xfrm flipH="1">
            <a:off x="5685250" y="2043775"/>
            <a:ext cx="9600" cy="14139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30"/>
          <p:cNvCxnSpPr/>
          <p:nvPr/>
        </p:nvCxnSpPr>
        <p:spPr>
          <a:xfrm rot="10800000">
            <a:off x="5694900" y="3457375"/>
            <a:ext cx="2287800" cy="123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5" name="Google Shape;695;p30"/>
          <p:cNvSpPr/>
          <p:nvPr/>
        </p:nvSpPr>
        <p:spPr>
          <a:xfrm>
            <a:off x="6030200" y="2182613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0"/>
          <p:cNvSpPr/>
          <p:nvPr/>
        </p:nvSpPr>
        <p:spPr>
          <a:xfrm>
            <a:off x="6374525" y="224900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0"/>
          <p:cNvSpPr/>
          <p:nvPr/>
        </p:nvSpPr>
        <p:spPr>
          <a:xfrm>
            <a:off x="5844275" y="238610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0"/>
          <p:cNvSpPr/>
          <p:nvPr/>
        </p:nvSpPr>
        <p:spPr>
          <a:xfrm>
            <a:off x="5844275" y="324657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0"/>
          <p:cNvSpPr/>
          <p:nvPr/>
        </p:nvSpPr>
        <p:spPr>
          <a:xfrm>
            <a:off x="6130800" y="324657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0"/>
          <p:cNvSpPr/>
          <p:nvPr/>
        </p:nvSpPr>
        <p:spPr>
          <a:xfrm>
            <a:off x="6417325" y="314510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0"/>
          <p:cNvSpPr/>
          <p:nvPr/>
        </p:nvSpPr>
        <p:spPr>
          <a:xfrm>
            <a:off x="5844275" y="2805175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0"/>
          <p:cNvSpPr/>
          <p:nvPr/>
        </p:nvSpPr>
        <p:spPr>
          <a:xfrm>
            <a:off x="6246575" y="274778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0"/>
          <p:cNvSpPr/>
          <p:nvPr/>
        </p:nvSpPr>
        <p:spPr>
          <a:xfrm>
            <a:off x="6109475" y="2682163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0"/>
          <p:cNvSpPr/>
          <p:nvPr/>
        </p:nvSpPr>
        <p:spPr>
          <a:xfrm>
            <a:off x="6661200" y="2647413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0"/>
          <p:cNvSpPr/>
          <p:nvPr/>
        </p:nvSpPr>
        <p:spPr>
          <a:xfrm>
            <a:off x="6885850" y="2104600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0"/>
          <p:cNvSpPr/>
          <p:nvPr/>
        </p:nvSpPr>
        <p:spPr>
          <a:xfrm>
            <a:off x="6809588" y="278098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0"/>
          <p:cNvSpPr/>
          <p:nvPr/>
        </p:nvSpPr>
        <p:spPr>
          <a:xfrm>
            <a:off x="7022950" y="238083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0"/>
          <p:cNvSpPr/>
          <p:nvPr/>
        </p:nvSpPr>
        <p:spPr>
          <a:xfrm>
            <a:off x="7075813" y="272558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0"/>
          <p:cNvSpPr/>
          <p:nvPr/>
        </p:nvSpPr>
        <p:spPr>
          <a:xfrm>
            <a:off x="7678725" y="210460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0"/>
          <p:cNvSpPr/>
          <p:nvPr/>
        </p:nvSpPr>
        <p:spPr>
          <a:xfrm>
            <a:off x="7580813" y="236082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0"/>
          <p:cNvSpPr/>
          <p:nvPr/>
        </p:nvSpPr>
        <p:spPr>
          <a:xfrm>
            <a:off x="7648438" y="274300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0"/>
          <p:cNvSpPr/>
          <p:nvPr/>
        </p:nvSpPr>
        <p:spPr>
          <a:xfrm>
            <a:off x="7608813" y="3246563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0"/>
          <p:cNvSpPr/>
          <p:nvPr/>
        </p:nvSpPr>
        <p:spPr>
          <a:xfrm>
            <a:off x="7064263" y="3179988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0"/>
          <p:cNvSpPr txBox="1"/>
          <p:nvPr>
            <p:ph idx="4294967295" type="title"/>
          </p:nvPr>
        </p:nvSpPr>
        <p:spPr>
          <a:xfrm>
            <a:off x="1723050" y="354600"/>
            <a:ext cx="71097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0" name="Google Shape;7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000" y="1952153"/>
            <a:ext cx="3253867" cy="201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1" name="Google Shape;721;p31"/>
          <p:cNvCxnSpPr/>
          <p:nvPr/>
        </p:nvCxnSpPr>
        <p:spPr>
          <a:xfrm flipH="1">
            <a:off x="5685250" y="2043775"/>
            <a:ext cx="9600" cy="14139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31"/>
          <p:cNvCxnSpPr/>
          <p:nvPr/>
        </p:nvCxnSpPr>
        <p:spPr>
          <a:xfrm rot="10800000">
            <a:off x="5694900" y="3457375"/>
            <a:ext cx="2287800" cy="123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3" name="Google Shape;723;p31"/>
          <p:cNvSpPr/>
          <p:nvPr/>
        </p:nvSpPr>
        <p:spPr>
          <a:xfrm>
            <a:off x="6030200" y="2182613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1"/>
          <p:cNvSpPr/>
          <p:nvPr/>
        </p:nvSpPr>
        <p:spPr>
          <a:xfrm>
            <a:off x="6374525" y="224900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1"/>
          <p:cNvSpPr/>
          <p:nvPr/>
        </p:nvSpPr>
        <p:spPr>
          <a:xfrm>
            <a:off x="5844275" y="238610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1"/>
          <p:cNvSpPr/>
          <p:nvPr/>
        </p:nvSpPr>
        <p:spPr>
          <a:xfrm>
            <a:off x="5844275" y="324657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1"/>
          <p:cNvSpPr/>
          <p:nvPr/>
        </p:nvSpPr>
        <p:spPr>
          <a:xfrm>
            <a:off x="6130800" y="324657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1"/>
          <p:cNvSpPr/>
          <p:nvPr/>
        </p:nvSpPr>
        <p:spPr>
          <a:xfrm>
            <a:off x="6417325" y="314510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1"/>
          <p:cNvSpPr/>
          <p:nvPr/>
        </p:nvSpPr>
        <p:spPr>
          <a:xfrm>
            <a:off x="5844275" y="2805175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1"/>
          <p:cNvSpPr/>
          <p:nvPr/>
        </p:nvSpPr>
        <p:spPr>
          <a:xfrm>
            <a:off x="6246575" y="274778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1"/>
          <p:cNvSpPr/>
          <p:nvPr/>
        </p:nvSpPr>
        <p:spPr>
          <a:xfrm>
            <a:off x="6109475" y="2682163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1"/>
          <p:cNvSpPr/>
          <p:nvPr/>
        </p:nvSpPr>
        <p:spPr>
          <a:xfrm>
            <a:off x="6661200" y="2647413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1"/>
          <p:cNvSpPr/>
          <p:nvPr/>
        </p:nvSpPr>
        <p:spPr>
          <a:xfrm>
            <a:off x="6885850" y="2104600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1"/>
          <p:cNvSpPr/>
          <p:nvPr/>
        </p:nvSpPr>
        <p:spPr>
          <a:xfrm>
            <a:off x="6809588" y="278098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1"/>
          <p:cNvSpPr/>
          <p:nvPr/>
        </p:nvSpPr>
        <p:spPr>
          <a:xfrm>
            <a:off x="7022950" y="238083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1"/>
          <p:cNvSpPr/>
          <p:nvPr/>
        </p:nvSpPr>
        <p:spPr>
          <a:xfrm>
            <a:off x="7075813" y="272558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1"/>
          <p:cNvSpPr/>
          <p:nvPr/>
        </p:nvSpPr>
        <p:spPr>
          <a:xfrm>
            <a:off x="7678725" y="210460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1"/>
          <p:cNvSpPr/>
          <p:nvPr/>
        </p:nvSpPr>
        <p:spPr>
          <a:xfrm>
            <a:off x="7580813" y="236082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1"/>
          <p:cNvSpPr/>
          <p:nvPr/>
        </p:nvSpPr>
        <p:spPr>
          <a:xfrm>
            <a:off x="7648438" y="274300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0" name="Google Shape;740;p31"/>
          <p:cNvCxnSpPr/>
          <p:nvPr/>
        </p:nvCxnSpPr>
        <p:spPr>
          <a:xfrm flipH="1">
            <a:off x="6588063" y="2054000"/>
            <a:ext cx="14100" cy="527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31"/>
          <p:cNvCxnSpPr/>
          <p:nvPr/>
        </p:nvCxnSpPr>
        <p:spPr>
          <a:xfrm rot="10800000">
            <a:off x="5719575" y="2582450"/>
            <a:ext cx="870600" cy="5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31"/>
          <p:cNvCxnSpPr/>
          <p:nvPr/>
        </p:nvCxnSpPr>
        <p:spPr>
          <a:xfrm flipH="1">
            <a:off x="7435375" y="2148100"/>
            <a:ext cx="16800" cy="12930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31"/>
          <p:cNvCxnSpPr/>
          <p:nvPr/>
        </p:nvCxnSpPr>
        <p:spPr>
          <a:xfrm flipH="1">
            <a:off x="6598938" y="2552800"/>
            <a:ext cx="11700" cy="482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31"/>
          <p:cNvCxnSpPr/>
          <p:nvPr/>
        </p:nvCxnSpPr>
        <p:spPr>
          <a:xfrm rot="10800000">
            <a:off x="5710563" y="3023500"/>
            <a:ext cx="1709100" cy="162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5" name="Google Shape;745;p31"/>
          <p:cNvSpPr/>
          <p:nvPr/>
        </p:nvSpPr>
        <p:spPr>
          <a:xfrm>
            <a:off x="7608813" y="3246563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6" name="Google Shape;746;p31"/>
          <p:cNvCxnSpPr/>
          <p:nvPr/>
        </p:nvCxnSpPr>
        <p:spPr>
          <a:xfrm flipH="1">
            <a:off x="7435750" y="3196025"/>
            <a:ext cx="523500" cy="24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7" name="Google Shape;747;p31"/>
          <p:cNvSpPr/>
          <p:nvPr/>
        </p:nvSpPr>
        <p:spPr>
          <a:xfrm>
            <a:off x="7064263" y="3179988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1"/>
          <p:cNvSpPr txBox="1"/>
          <p:nvPr>
            <p:ph idx="4294967295" type="title"/>
          </p:nvPr>
        </p:nvSpPr>
        <p:spPr>
          <a:xfrm>
            <a:off x="1723050" y="354600"/>
            <a:ext cx="71097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749" name="Google Shape;749;p31"/>
          <p:cNvSpPr txBox="1"/>
          <p:nvPr/>
        </p:nvSpPr>
        <p:spPr>
          <a:xfrm>
            <a:off x="4906225" y="3839750"/>
            <a:ext cx="2674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Leafs, branches</a:t>
            </a: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Information Gain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5" name="Google Shape;7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00" y="1839475"/>
            <a:ext cx="3450175" cy="20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32"/>
          <p:cNvSpPr/>
          <p:nvPr/>
        </p:nvSpPr>
        <p:spPr>
          <a:xfrm>
            <a:off x="5541750" y="2205475"/>
            <a:ext cx="1414646" cy="1293048"/>
          </a:xfrm>
          <a:custGeom>
            <a:rect b="b" l="l" r="r" t="t"/>
            <a:pathLst>
              <a:path extrusionOk="0" h="51144" w="61333">
                <a:moveTo>
                  <a:pt x="12669" y="11212"/>
                </a:moveTo>
                <a:cubicBezTo>
                  <a:pt x="10979" y="13635"/>
                  <a:pt x="13627" y="19156"/>
                  <a:pt x="11993" y="22029"/>
                </a:cubicBezTo>
                <a:cubicBezTo>
                  <a:pt x="10359" y="24902"/>
                  <a:pt x="4782" y="25241"/>
                  <a:pt x="2866" y="28452"/>
                </a:cubicBezTo>
                <a:cubicBezTo>
                  <a:pt x="951" y="31663"/>
                  <a:pt x="-908" y="37579"/>
                  <a:pt x="500" y="41297"/>
                </a:cubicBezTo>
                <a:cubicBezTo>
                  <a:pt x="1909" y="45016"/>
                  <a:pt x="8049" y="49918"/>
                  <a:pt x="11317" y="50763"/>
                </a:cubicBezTo>
                <a:cubicBezTo>
                  <a:pt x="14585" y="51608"/>
                  <a:pt x="16613" y="46312"/>
                  <a:pt x="20106" y="46368"/>
                </a:cubicBezTo>
                <a:cubicBezTo>
                  <a:pt x="23599" y="46424"/>
                  <a:pt x="28107" y="51270"/>
                  <a:pt x="32276" y="51101"/>
                </a:cubicBezTo>
                <a:cubicBezTo>
                  <a:pt x="36445" y="50932"/>
                  <a:pt x="40558" y="45692"/>
                  <a:pt x="45121" y="45354"/>
                </a:cubicBezTo>
                <a:cubicBezTo>
                  <a:pt x="49685" y="45016"/>
                  <a:pt x="57234" y="51269"/>
                  <a:pt x="59657" y="49072"/>
                </a:cubicBezTo>
                <a:cubicBezTo>
                  <a:pt x="62080" y="46875"/>
                  <a:pt x="61629" y="36057"/>
                  <a:pt x="59657" y="32170"/>
                </a:cubicBezTo>
                <a:cubicBezTo>
                  <a:pt x="57685" y="28283"/>
                  <a:pt x="49515" y="29128"/>
                  <a:pt x="47825" y="25748"/>
                </a:cubicBezTo>
                <a:cubicBezTo>
                  <a:pt x="46135" y="22368"/>
                  <a:pt x="50925" y="14705"/>
                  <a:pt x="49516" y="11888"/>
                </a:cubicBezTo>
                <a:cubicBezTo>
                  <a:pt x="48108" y="9071"/>
                  <a:pt x="42698" y="10817"/>
                  <a:pt x="39374" y="8845"/>
                </a:cubicBezTo>
                <a:cubicBezTo>
                  <a:pt x="36050" y="6873"/>
                  <a:pt x="32444" y="281"/>
                  <a:pt x="29571" y="56"/>
                </a:cubicBezTo>
                <a:cubicBezTo>
                  <a:pt x="26698" y="-169"/>
                  <a:pt x="24951" y="5634"/>
                  <a:pt x="22134" y="7493"/>
                </a:cubicBezTo>
                <a:cubicBezTo>
                  <a:pt x="19317" y="9352"/>
                  <a:pt x="14359" y="8789"/>
                  <a:pt x="12669" y="11212"/>
                </a:cubicBezTo>
                <a:close/>
              </a:path>
            </a:pathLst>
          </a:cu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757" name="Google Shape;757;p32"/>
          <p:cNvCxnSpPr/>
          <p:nvPr/>
        </p:nvCxnSpPr>
        <p:spPr>
          <a:xfrm flipH="1">
            <a:off x="4990025" y="2274850"/>
            <a:ext cx="9600" cy="14139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32"/>
          <p:cNvCxnSpPr/>
          <p:nvPr/>
        </p:nvCxnSpPr>
        <p:spPr>
          <a:xfrm rot="10800000">
            <a:off x="4999675" y="3688450"/>
            <a:ext cx="2287800" cy="123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9" name="Google Shape;759;p32"/>
          <p:cNvSpPr/>
          <p:nvPr/>
        </p:nvSpPr>
        <p:spPr>
          <a:xfrm>
            <a:off x="6374325" y="2738625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2"/>
          <p:cNvSpPr/>
          <p:nvPr/>
        </p:nvSpPr>
        <p:spPr>
          <a:xfrm>
            <a:off x="5705225" y="3133300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2"/>
          <p:cNvSpPr/>
          <p:nvPr/>
        </p:nvSpPr>
        <p:spPr>
          <a:xfrm>
            <a:off x="6213063" y="3212213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2"/>
          <p:cNvSpPr/>
          <p:nvPr/>
        </p:nvSpPr>
        <p:spPr>
          <a:xfrm>
            <a:off x="5977038" y="303293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2"/>
          <p:cNvSpPr/>
          <p:nvPr/>
        </p:nvSpPr>
        <p:spPr>
          <a:xfrm>
            <a:off x="5957000" y="2767250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2"/>
          <p:cNvSpPr/>
          <p:nvPr/>
        </p:nvSpPr>
        <p:spPr>
          <a:xfrm>
            <a:off x="6619500" y="3133300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2"/>
          <p:cNvSpPr/>
          <p:nvPr/>
        </p:nvSpPr>
        <p:spPr>
          <a:xfrm>
            <a:off x="6144513" y="2352875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2"/>
          <p:cNvSpPr/>
          <p:nvPr/>
        </p:nvSpPr>
        <p:spPr>
          <a:xfrm>
            <a:off x="6791638" y="2747775"/>
            <a:ext cx="118800" cy="1188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2"/>
          <p:cNvSpPr/>
          <p:nvPr/>
        </p:nvSpPr>
        <p:spPr>
          <a:xfrm>
            <a:off x="5409763" y="260152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2"/>
          <p:cNvSpPr/>
          <p:nvPr/>
        </p:nvSpPr>
        <p:spPr>
          <a:xfrm>
            <a:off x="5334575" y="3088338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2"/>
          <p:cNvSpPr/>
          <p:nvPr/>
        </p:nvSpPr>
        <p:spPr>
          <a:xfrm>
            <a:off x="5334575" y="348735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2"/>
          <p:cNvSpPr/>
          <p:nvPr/>
        </p:nvSpPr>
        <p:spPr>
          <a:xfrm>
            <a:off x="6511425" y="348735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5669525" y="227485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7089325" y="321222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6619500" y="227485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2"/>
          <p:cNvSpPr/>
          <p:nvPr/>
        </p:nvSpPr>
        <p:spPr>
          <a:xfrm>
            <a:off x="6180525" y="2601525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2"/>
          <p:cNvSpPr txBox="1"/>
          <p:nvPr>
            <p:ph idx="4294967295" type="title"/>
          </p:nvPr>
        </p:nvSpPr>
        <p:spPr>
          <a:xfrm>
            <a:off x="1723050" y="354600"/>
            <a:ext cx="71097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Feed-Forward Neural Net</a:t>
            </a:r>
            <a:endParaRPr/>
          </a:p>
        </p:txBody>
      </p:sp>
      <p:sp>
        <p:nvSpPr>
          <p:cNvPr id="776" name="Google Shape;776;p32"/>
          <p:cNvSpPr txBox="1"/>
          <p:nvPr/>
        </p:nvSpPr>
        <p:spPr>
          <a:xfrm>
            <a:off x="1830850" y="4064750"/>
            <a:ext cx="2965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Forward Propagation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Weights/Biases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77" name="Google Shape;777;p32"/>
          <p:cNvSpPr txBox="1"/>
          <p:nvPr/>
        </p:nvSpPr>
        <p:spPr>
          <a:xfrm>
            <a:off x="4713075" y="4039875"/>
            <a:ext cx="30000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-"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Activations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-"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Nonlinear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3" name="Google Shape;783;p33"/>
          <p:cNvSpPr/>
          <p:nvPr/>
        </p:nvSpPr>
        <p:spPr>
          <a:xfrm rot="-192634">
            <a:off x="1283099" y="2718338"/>
            <a:ext cx="2689330" cy="1033048"/>
          </a:xfrm>
          <a:custGeom>
            <a:rect b="b" l="l" r="r" t="t"/>
            <a:pathLst>
              <a:path extrusionOk="0" h="52352" w="196244">
                <a:moveTo>
                  <a:pt x="0" y="48791"/>
                </a:moveTo>
                <a:cubicBezTo>
                  <a:pt x="11817" y="48791"/>
                  <a:pt x="52894" y="56388"/>
                  <a:pt x="70901" y="48791"/>
                </a:cubicBezTo>
                <a:cubicBezTo>
                  <a:pt x="88908" y="41195"/>
                  <a:pt x="88533" y="10621"/>
                  <a:pt x="108040" y="3212"/>
                </a:cubicBezTo>
                <a:cubicBezTo>
                  <a:pt x="127547" y="-4197"/>
                  <a:pt x="173689" y="4243"/>
                  <a:pt x="187944" y="4337"/>
                </a:cubicBezTo>
                <a:cubicBezTo>
                  <a:pt x="202199" y="4431"/>
                  <a:pt x="192633" y="3869"/>
                  <a:pt x="193571" y="3775"/>
                </a:cubicBezTo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784" name="Google Shape;784;p33"/>
          <p:cNvCxnSpPr/>
          <p:nvPr/>
        </p:nvCxnSpPr>
        <p:spPr>
          <a:xfrm>
            <a:off x="1264924" y="1664075"/>
            <a:ext cx="9300" cy="208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33"/>
          <p:cNvCxnSpPr/>
          <p:nvPr/>
        </p:nvCxnSpPr>
        <p:spPr>
          <a:xfrm flipH="1">
            <a:off x="1265073" y="3752264"/>
            <a:ext cx="3376200" cy="9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6" name="Google Shape;786;p33"/>
          <p:cNvSpPr/>
          <p:nvPr/>
        </p:nvSpPr>
        <p:spPr>
          <a:xfrm>
            <a:off x="1378100" y="3664114"/>
            <a:ext cx="144000" cy="1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3"/>
          <p:cNvSpPr/>
          <p:nvPr/>
        </p:nvSpPr>
        <p:spPr>
          <a:xfrm>
            <a:off x="2024294" y="3664114"/>
            <a:ext cx="144000" cy="1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3"/>
          <p:cNvSpPr/>
          <p:nvPr/>
        </p:nvSpPr>
        <p:spPr>
          <a:xfrm>
            <a:off x="1629242" y="3664114"/>
            <a:ext cx="144000" cy="1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3"/>
          <p:cNvSpPr/>
          <p:nvPr/>
        </p:nvSpPr>
        <p:spPr>
          <a:xfrm>
            <a:off x="1880384" y="3664114"/>
            <a:ext cx="144000" cy="1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3"/>
          <p:cNvSpPr/>
          <p:nvPr/>
        </p:nvSpPr>
        <p:spPr>
          <a:xfrm>
            <a:off x="3200356" y="2643425"/>
            <a:ext cx="144000" cy="1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3"/>
          <p:cNvSpPr/>
          <p:nvPr/>
        </p:nvSpPr>
        <p:spPr>
          <a:xfrm>
            <a:off x="3846550" y="2643425"/>
            <a:ext cx="144000" cy="1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3"/>
          <p:cNvSpPr/>
          <p:nvPr/>
        </p:nvSpPr>
        <p:spPr>
          <a:xfrm>
            <a:off x="3451498" y="2643425"/>
            <a:ext cx="144000" cy="1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3"/>
          <p:cNvSpPr/>
          <p:nvPr/>
        </p:nvSpPr>
        <p:spPr>
          <a:xfrm>
            <a:off x="3702641" y="2643425"/>
            <a:ext cx="144000" cy="1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3"/>
          <p:cNvSpPr/>
          <p:nvPr/>
        </p:nvSpPr>
        <p:spPr>
          <a:xfrm>
            <a:off x="2842016" y="2643425"/>
            <a:ext cx="144000" cy="1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3"/>
          <p:cNvSpPr/>
          <p:nvPr/>
        </p:nvSpPr>
        <p:spPr>
          <a:xfrm>
            <a:off x="2949214" y="2643425"/>
            <a:ext cx="144000" cy="1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3"/>
          <p:cNvSpPr txBox="1"/>
          <p:nvPr/>
        </p:nvSpPr>
        <p:spPr>
          <a:xfrm>
            <a:off x="714650" y="2066155"/>
            <a:ext cx="386400" cy="2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sz="24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</a:t>
            </a:r>
            <a:endParaRPr sz="24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97" name="Google Shape;797;p33"/>
          <p:cNvSpPr txBox="1"/>
          <p:nvPr>
            <p:ph idx="4294967295" type="title"/>
          </p:nvPr>
        </p:nvSpPr>
        <p:spPr>
          <a:xfrm>
            <a:off x="1723050" y="354600"/>
            <a:ext cx="71097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798" name="Google Shape;798;p33"/>
          <p:cNvSpPr txBox="1"/>
          <p:nvPr/>
        </p:nvSpPr>
        <p:spPr>
          <a:xfrm>
            <a:off x="5163425" y="1964200"/>
            <a:ext cx="2965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Probability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Logit Function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Binary Classifier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4" name="Google Shape;804;p34"/>
          <p:cNvSpPr/>
          <p:nvPr/>
        </p:nvSpPr>
        <p:spPr>
          <a:xfrm rot="-192634">
            <a:off x="1283099" y="2718338"/>
            <a:ext cx="2689330" cy="1033048"/>
          </a:xfrm>
          <a:custGeom>
            <a:rect b="b" l="l" r="r" t="t"/>
            <a:pathLst>
              <a:path extrusionOk="0" h="52352" w="196244">
                <a:moveTo>
                  <a:pt x="0" y="48791"/>
                </a:moveTo>
                <a:cubicBezTo>
                  <a:pt x="11817" y="48791"/>
                  <a:pt x="52894" y="56388"/>
                  <a:pt x="70901" y="48791"/>
                </a:cubicBezTo>
                <a:cubicBezTo>
                  <a:pt x="88908" y="41195"/>
                  <a:pt x="88533" y="10621"/>
                  <a:pt x="108040" y="3212"/>
                </a:cubicBezTo>
                <a:cubicBezTo>
                  <a:pt x="127547" y="-4197"/>
                  <a:pt x="173689" y="4243"/>
                  <a:pt x="187944" y="4337"/>
                </a:cubicBezTo>
                <a:cubicBezTo>
                  <a:pt x="202199" y="4431"/>
                  <a:pt x="192633" y="3869"/>
                  <a:pt x="193571" y="3775"/>
                </a:cubicBezTo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05" name="Google Shape;805;p34"/>
          <p:cNvCxnSpPr/>
          <p:nvPr/>
        </p:nvCxnSpPr>
        <p:spPr>
          <a:xfrm>
            <a:off x="1264924" y="1664075"/>
            <a:ext cx="9300" cy="208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34"/>
          <p:cNvCxnSpPr/>
          <p:nvPr/>
        </p:nvCxnSpPr>
        <p:spPr>
          <a:xfrm flipH="1">
            <a:off x="1265073" y="3752264"/>
            <a:ext cx="3376200" cy="9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7" name="Google Shape;807;p34"/>
          <p:cNvSpPr/>
          <p:nvPr/>
        </p:nvSpPr>
        <p:spPr>
          <a:xfrm>
            <a:off x="1378100" y="3664114"/>
            <a:ext cx="144000" cy="1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4"/>
          <p:cNvSpPr/>
          <p:nvPr/>
        </p:nvSpPr>
        <p:spPr>
          <a:xfrm>
            <a:off x="2024294" y="3664114"/>
            <a:ext cx="144000" cy="1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4"/>
          <p:cNvSpPr/>
          <p:nvPr/>
        </p:nvSpPr>
        <p:spPr>
          <a:xfrm>
            <a:off x="1629242" y="3664114"/>
            <a:ext cx="144000" cy="1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4"/>
          <p:cNvSpPr/>
          <p:nvPr/>
        </p:nvSpPr>
        <p:spPr>
          <a:xfrm>
            <a:off x="1880384" y="3664114"/>
            <a:ext cx="144000" cy="1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4"/>
          <p:cNvSpPr/>
          <p:nvPr/>
        </p:nvSpPr>
        <p:spPr>
          <a:xfrm>
            <a:off x="3200356" y="2643425"/>
            <a:ext cx="144000" cy="1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4"/>
          <p:cNvSpPr/>
          <p:nvPr/>
        </p:nvSpPr>
        <p:spPr>
          <a:xfrm>
            <a:off x="3846550" y="2643425"/>
            <a:ext cx="144000" cy="1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4"/>
          <p:cNvSpPr/>
          <p:nvPr/>
        </p:nvSpPr>
        <p:spPr>
          <a:xfrm>
            <a:off x="3451498" y="2643425"/>
            <a:ext cx="144000" cy="1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4"/>
          <p:cNvSpPr/>
          <p:nvPr/>
        </p:nvSpPr>
        <p:spPr>
          <a:xfrm>
            <a:off x="3702641" y="2643425"/>
            <a:ext cx="144000" cy="1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4"/>
          <p:cNvSpPr/>
          <p:nvPr/>
        </p:nvSpPr>
        <p:spPr>
          <a:xfrm>
            <a:off x="2842016" y="2643425"/>
            <a:ext cx="144000" cy="1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4"/>
          <p:cNvSpPr/>
          <p:nvPr/>
        </p:nvSpPr>
        <p:spPr>
          <a:xfrm>
            <a:off x="2949214" y="2643425"/>
            <a:ext cx="144000" cy="1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4"/>
          <p:cNvSpPr txBox="1"/>
          <p:nvPr/>
        </p:nvSpPr>
        <p:spPr>
          <a:xfrm>
            <a:off x="714650" y="2066155"/>
            <a:ext cx="386400" cy="2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sz="24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</a:t>
            </a:r>
            <a:endParaRPr sz="24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818" name="Google Shape;818;p34"/>
          <p:cNvSpPr txBox="1"/>
          <p:nvPr>
            <p:ph idx="4294967295" type="title"/>
          </p:nvPr>
        </p:nvSpPr>
        <p:spPr>
          <a:xfrm>
            <a:off x="1723050" y="354600"/>
            <a:ext cx="71097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819" name="Google Shape;819;p34"/>
          <p:cNvSpPr txBox="1"/>
          <p:nvPr/>
        </p:nvSpPr>
        <p:spPr>
          <a:xfrm>
            <a:off x="5163425" y="1964200"/>
            <a:ext cx="2965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Probability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Logit Function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Binary Classifier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20" name="Google Shape;820;p34"/>
          <p:cNvSpPr/>
          <p:nvPr/>
        </p:nvSpPr>
        <p:spPr>
          <a:xfrm>
            <a:off x="2573713" y="1899650"/>
            <a:ext cx="174600" cy="166500"/>
          </a:xfrm>
          <a:prstGeom prst="ellipse">
            <a:avLst/>
          </a:prstGeom>
          <a:solidFill>
            <a:srgbClr val="B1FF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1" name="Google Shape;821;p34"/>
          <p:cNvCxnSpPr>
            <a:stCxn id="820" idx="4"/>
          </p:cNvCxnSpPr>
          <p:nvPr/>
        </p:nvCxnSpPr>
        <p:spPr>
          <a:xfrm>
            <a:off x="2661013" y="2066150"/>
            <a:ext cx="9600" cy="53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5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Regression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827" name="Google Shape;827;p3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3" name="Google Shape;833;p36"/>
          <p:cNvSpPr txBox="1"/>
          <p:nvPr>
            <p:ph idx="4294967295" type="title"/>
          </p:nvPr>
        </p:nvSpPr>
        <p:spPr>
          <a:xfrm>
            <a:off x="1988875" y="354600"/>
            <a:ext cx="6843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</a:t>
            </a:r>
            <a:endParaRPr/>
          </a:p>
        </p:txBody>
      </p:sp>
      <p:cxnSp>
        <p:nvCxnSpPr>
          <p:cNvPr id="834" name="Google Shape;834;p36"/>
          <p:cNvCxnSpPr/>
          <p:nvPr/>
        </p:nvCxnSpPr>
        <p:spPr>
          <a:xfrm rot="10800000">
            <a:off x="2526200" y="1819025"/>
            <a:ext cx="4500" cy="2154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36"/>
          <p:cNvCxnSpPr/>
          <p:nvPr/>
        </p:nvCxnSpPr>
        <p:spPr>
          <a:xfrm>
            <a:off x="2530700" y="3973025"/>
            <a:ext cx="3715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6" name="Google Shape;836;p36"/>
          <p:cNvSpPr/>
          <p:nvPr/>
        </p:nvSpPr>
        <p:spPr>
          <a:xfrm>
            <a:off x="4248498" y="2114598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6"/>
          <p:cNvSpPr/>
          <p:nvPr/>
        </p:nvSpPr>
        <p:spPr>
          <a:xfrm flipH="1" rot="10800000">
            <a:off x="4248503" y="2809112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4455603" y="2446126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4103815" y="2577438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302595" y="2708793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313645" y="2939104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241678" y="3351065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068108" y="2939113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12022" y="2708770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5322705" y="1835685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4248498" y="2346026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5544369" y="2048455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4701382" y="1835685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2923432" y="3351044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2778754" y="3613689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2634077" y="3482387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4977996" y="2114582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4103820" y="3066873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5111625" y="1858982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508938" y="2839847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949761" y="2884439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6"/>
          <p:cNvSpPr txBox="1"/>
          <p:nvPr/>
        </p:nvSpPr>
        <p:spPr>
          <a:xfrm>
            <a:off x="6825050" y="1704950"/>
            <a:ext cx="7077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8" name="Google Shape;858;p36"/>
          <p:cNvSpPr txBox="1"/>
          <p:nvPr/>
        </p:nvSpPr>
        <p:spPr>
          <a:xfrm>
            <a:off x="7076125" y="1948100"/>
            <a:ext cx="3729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?</a:t>
            </a:r>
            <a:endParaRPr sz="4800"/>
          </a:p>
        </p:txBody>
      </p:sp>
      <p:cxnSp>
        <p:nvCxnSpPr>
          <p:cNvPr id="859" name="Google Shape;859;p36"/>
          <p:cNvCxnSpPr/>
          <p:nvPr/>
        </p:nvCxnSpPr>
        <p:spPr>
          <a:xfrm flipH="1">
            <a:off x="6292500" y="2466225"/>
            <a:ext cx="677100" cy="9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0" name="Google Shape;860;p36"/>
          <p:cNvSpPr txBox="1"/>
          <p:nvPr/>
        </p:nvSpPr>
        <p:spPr>
          <a:xfrm>
            <a:off x="1871675" y="4124750"/>
            <a:ext cx="5942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How can we fit this data to make a prediction? 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66" name="Google Shape;866;p37"/>
          <p:cNvCxnSpPr/>
          <p:nvPr/>
        </p:nvCxnSpPr>
        <p:spPr>
          <a:xfrm flipH="1" rot="10800000">
            <a:off x="835875" y="2649601"/>
            <a:ext cx="7500" cy="1864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37"/>
          <p:cNvCxnSpPr/>
          <p:nvPr/>
        </p:nvCxnSpPr>
        <p:spPr>
          <a:xfrm>
            <a:off x="835875" y="4513801"/>
            <a:ext cx="30144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8" name="Google Shape;868;p37"/>
          <p:cNvSpPr/>
          <p:nvPr/>
        </p:nvSpPr>
        <p:spPr>
          <a:xfrm>
            <a:off x="2229437" y="2960490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7"/>
          <p:cNvSpPr/>
          <p:nvPr/>
        </p:nvSpPr>
        <p:spPr>
          <a:xfrm flipH="1" rot="10800000">
            <a:off x="2229442" y="3541006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7"/>
          <p:cNvSpPr/>
          <p:nvPr/>
        </p:nvSpPr>
        <p:spPr>
          <a:xfrm>
            <a:off x="2397451" y="3237587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7"/>
          <p:cNvSpPr/>
          <p:nvPr/>
        </p:nvSpPr>
        <p:spPr>
          <a:xfrm>
            <a:off x="2112064" y="3347341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7"/>
          <p:cNvSpPr/>
          <p:nvPr/>
        </p:nvSpPr>
        <p:spPr>
          <a:xfrm>
            <a:off x="1462074" y="3457130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7"/>
          <p:cNvSpPr/>
          <p:nvPr/>
        </p:nvSpPr>
        <p:spPr>
          <a:xfrm>
            <a:off x="1471039" y="3649629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7"/>
          <p:cNvSpPr/>
          <p:nvPr/>
        </p:nvSpPr>
        <p:spPr>
          <a:xfrm>
            <a:off x="1412656" y="3993954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7"/>
          <p:cNvSpPr/>
          <p:nvPr/>
        </p:nvSpPr>
        <p:spPr>
          <a:xfrm>
            <a:off x="1271847" y="3649636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7"/>
          <p:cNvSpPr/>
          <p:nvPr/>
        </p:nvSpPr>
        <p:spPr>
          <a:xfrm>
            <a:off x="1794222" y="3457111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7"/>
          <p:cNvSpPr/>
          <p:nvPr/>
        </p:nvSpPr>
        <p:spPr>
          <a:xfrm>
            <a:off x="3100888" y="2727369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7"/>
          <p:cNvSpPr/>
          <p:nvPr/>
        </p:nvSpPr>
        <p:spPr>
          <a:xfrm>
            <a:off x="2229437" y="3153922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7"/>
          <p:cNvSpPr/>
          <p:nvPr/>
        </p:nvSpPr>
        <p:spPr>
          <a:xfrm>
            <a:off x="3280712" y="2905206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7"/>
          <p:cNvSpPr/>
          <p:nvPr/>
        </p:nvSpPr>
        <p:spPr>
          <a:xfrm>
            <a:off x="2596839" y="2727369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7"/>
          <p:cNvSpPr/>
          <p:nvPr/>
        </p:nvSpPr>
        <p:spPr>
          <a:xfrm>
            <a:off x="1154478" y="3993937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7"/>
          <p:cNvSpPr/>
          <p:nvPr/>
        </p:nvSpPr>
        <p:spPr>
          <a:xfrm>
            <a:off x="1037109" y="4213460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919739" y="4103716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7"/>
          <p:cNvSpPr/>
          <p:nvPr/>
        </p:nvSpPr>
        <p:spPr>
          <a:xfrm>
            <a:off x="2821242" y="2960476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7"/>
          <p:cNvSpPr/>
          <p:nvPr/>
        </p:nvSpPr>
        <p:spPr>
          <a:xfrm>
            <a:off x="2112068" y="3756420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7"/>
          <p:cNvSpPr/>
          <p:nvPr/>
        </p:nvSpPr>
        <p:spPr>
          <a:xfrm>
            <a:off x="2929649" y="2746840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7"/>
          <p:cNvSpPr/>
          <p:nvPr/>
        </p:nvSpPr>
        <p:spPr>
          <a:xfrm>
            <a:off x="1629470" y="3566668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7"/>
          <p:cNvSpPr/>
          <p:nvPr/>
        </p:nvSpPr>
        <p:spPr>
          <a:xfrm>
            <a:off x="1987087" y="3603938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9" name="Google Shape;889;p37"/>
          <p:cNvCxnSpPr/>
          <p:nvPr/>
        </p:nvCxnSpPr>
        <p:spPr>
          <a:xfrm flipH="1" rot="10800000">
            <a:off x="870017" y="2694596"/>
            <a:ext cx="2518200" cy="1625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37"/>
          <p:cNvCxnSpPr/>
          <p:nvPr/>
        </p:nvCxnSpPr>
        <p:spPr>
          <a:xfrm flipH="1" rot="10800000">
            <a:off x="4617525" y="2650551"/>
            <a:ext cx="7500" cy="1864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37"/>
          <p:cNvCxnSpPr/>
          <p:nvPr/>
        </p:nvCxnSpPr>
        <p:spPr>
          <a:xfrm>
            <a:off x="4617525" y="4514751"/>
            <a:ext cx="30144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2" name="Google Shape;892;p37"/>
          <p:cNvSpPr/>
          <p:nvPr/>
        </p:nvSpPr>
        <p:spPr>
          <a:xfrm>
            <a:off x="6011087" y="2961440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7"/>
          <p:cNvSpPr/>
          <p:nvPr/>
        </p:nvSpPr>
        <p:spPr>
          <a:xfrm flipH="1" rot="10800000">
            <a:off x="6011092" y="3541956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7"/>
          <p:cNvSpPr/>
          <p:nvPr/>
        </p:nvSpPr>
        <p:spPr>
          <a:xfrm>
            <a:off x="6179101" y="3238537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7"/>
          <p:cNvSpPr/>
          <p:nvPr/>
        </p:nvSpPr>
        <p:spPr>
          <a:xfrm>
            <a:off x="5893714" y="3348291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7"/>
          <p:cNvSpPr/>
          <p:nvPr/>
        </p:nvSpPr>
        <p:spPr>
          <a:xfrm>
            <a:off x="5243724" y="3458080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7"/>
          <p:cNvSpPr/>
          <p:nvPr/>
        </p:nvSpPr>
        <p:spPr>
          <a:xfrm>
            <a:off x="5252689" y="3650579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7"/>
          <p:cNvSpPr/>
          <p:nvPr/>
        </p:nvSpPr>
        <p:spPr>
          <a:xfrm>
            <a:off x="5194306" y="3994904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7"/>
          <p:cNvSpPr/>
          <p:nvPr/>
        </p:nvSpPr>
        <p:spPr>
          <a:xfrm>
            <a:off x="5053497" y="3650586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7"/>
          <p:cNvSpPr/>
          <p:nvPr/>
        </p:nvSpPr>
        <p:spPr>
          <a:xfrm>
            <a:off x="5575872" y="3458061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7"/>
          <p:cNvSpPr/>
          <p:nvPr/>
        </p:nvSpPr>
        <p:spPr>
          <a:xfrm>
            <a:off x="6882538" y="2728319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7"/>
          <p:cNvSpPr/>
          <p:nvPr/>
        </p:nvSpPr>
        <p:spPr>
          <a:xfrm>
            <a:off x="6011087" y="3154872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7"/>
          <p:cNvSpPr/>
          <p:nvPr/>
        </p:nvSpPr>
        <p:spPr>
          <a:xfrm>
            <a:off x="7062362" y="2906156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7"/>
          <p:cNvSpPr/>
          <p:nvPr/>
        </p:nvSpPr>
        <p:spPr>
          <a:xfrm>
            <a:off x="6378489" y="2728319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7"/>
          <p:cNvSpPr/>
          <p:nvPr/>
        </p:nvSpPr>
        <p:spPr>
          <a:xfrm>
            <a:off x="4936128" y="3994887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4818759" y="4214410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7"/>
          <p:cNvSpPr/>
          <p:nvPr/>
        </p:nvSpPr>
        <p:spPr>
          <a:xfrm>
            <a:off x="4701389" y="4104666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7"/>
          <p:cNvSpPr/>
          <p:nvPr/>
        </p:nvSpPr>
        <p:spPr>
          <a:xfrm>
            <a:off x="6602892" y="2961426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7"/>
          <p:cNvSpPr/>
          <p:nvPr/>
        </p:nvSpPr>
        <p:spPr>
          <a:xfrm>
            <a:off x="5893718" y="3757370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7"/>
          <p:cNvSpPr/>
          <p:nvPr/>
        </p:nvSpPr>
        <p:spPr>
          <a:xfrm>
            <a:off x="6711299" y="2747790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7"/>
          <p:cNvSpPr/>
          <p:nvPr/>
        </p:nvSpPr>
        <p:spPr>
          <a:xfrm>
            <a:off x="5411120" y="3567618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7"/>
          <p:cNvSpPr/>
          <p:nvPr/>
        </p:nvSpPr>
        <p:spPr>
          <a:xfrm>
            <a:off x="5768737" y="3604888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4633750" y="2836638"/>
            <a:ext cx="2396750" cy="1555450"/>
          </a:xfrm>
          <a:custGeom>
            <a:rect b="b" l="l" r="r" t="t"/>
            <a:pathLst>
              <a:path extrusionOk="0" h="62218" w="95870">
                <a:moveTo>
                  <a:pt x="0" y="62218"/>
                </a:moveTo>
                <a:cubicBezTo>
                  <a:pt x="2993" y="60291"/>
                  <a:pt x="13645" y="55878"/>
                  <a:pt x="17956" y="50653"/>
                </a:cubicBezTo>
                <a:cubicBezTo>
                  <a:pt x="22268" y="45428"/>
                  <a:pt x="22826" y="34877"/>
                  <a:pt x="25869" y="30870"/>
                </a:cubicBezTo>
                <a:cubicBezTo>
                  <a:pt x="28913" y="26863"/>
                  <a:pt x="31956" y="25595"/>
                  <a:pt x="36217" y="26609"/>
                </a:cubicBezTo>
                <a:cubicBezTo>
                  <a:pt x="40478" y="27624"/>
                  <a:pt x="47225" y="38935"/>
                  <a:pt x="51435" y="36957"/>
                </a:cubicBezTo>
                <a:cubicBezTo>
                  <a:pt x="55645" y="34979"/>
                  <a:pt x="56558" y="20775"/>
                  <a:pt x="61478" y="14739"/>
                </a:cubicBezTo>
                <a:cubicBezTo>
                  <a:pt x="66398" y="8703"/>
                  <a:pt x="75225" y="2869"/>
                  <a:pt x="80957" y="739"/>
                </a:cubicBezTo>
                <a:cubicBezTo>
                  <a:pt x="86689" y="-1391"/>
                  <a:pt x="93385" y="1754"/>
                  <a:pt x="95870" y="1957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914" name="Google Shape;9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200" y="1930609"/>
            <a:ext cx="2601851" cy="253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203" y="1498549"/>
            <a:ext cx="1314133" cy="253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Google Shape;91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4362" y="1714200"/>
            <a:ext cx="4016973" cy="3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37"/>
          <p:cNvSpPr txBox="1"/>
          <p:nvPr>
            <p:ph idx="4294967295" type="title"/>
          </p:nvPr>
        </p:nvSpPr>
        <p:spPr>
          <a:xfrm>
            <a:off x="1988875" y="354600"/>
            <a:ext cx="6843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vs Polynomial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3" name="Google Shape;923;p38"/>
          <p:cNvSpPr txBox="1"/>
          <p:nvPr>
            <p:ph idx="4294967295" type="title"/>
          </p:nvPr>
        </p:nvSpPr>
        <p:spPr>
          <a:xfrm>
            <a:off x="1988875" y="354600"/>
            <a:ext cx="6843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Deeper Dive</a:t>
            </a:r>
            <a:endParaRPr/>
          </a:p>
        </p:txBody>
      </p:sp>
      <p:sp>
        <p:nvSpPr>
          <p:cNvPr id="924" name="Google Shape;924;p38"/>
          <p:cNvSpPr txBox="1"/>
          <p:nvPr/>
        </p:nvSpPr>
        <p:spPr>
          <a:xfrm>
            <a:off x="763600" y="1636425"/>
            <a:ext cx="6269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-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See </a:t>
            </a:r>
            <a:r>
              <a:rPr b="1" lang="en" sz="1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Coding Notebook</a:t>
            </a: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-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More info and examples!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-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Linear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-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Polynomial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-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Decision Tree 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9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Clustering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930" name="Google Shape;930;p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Decision Boundaries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1" name="Google Shape;351;p13"/>
          <p:cNvSpPr txBox="1"/>
          <p:nvPr>
            <p:ph idx="4294967295" type="title"/>
          </p:nvPr>
        </p:nvSpPr>
        <p:spPr>
          <a:xfrm>
            <a:off x="1587500" y="1202200"/>
            <a:ext cx="6467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Three Ways to Consider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Models  and Computation</a:t>
            </a:r>
            <a:endParaRPr sz="3000"/>
          </a:p>
        </p:txBody>
      </p:sp>
      <p:sp>
        <p:nvSpPr>
          <p:cNvPr id="352" name="Google Shape;352;p13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Picture Representation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3" name="Google Shape;353;p13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Mathematical Formulation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4" name="Google Shape;354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0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See old clustering workshop!</a:t>
            </a:r>
            <a:endParaRPr/>
          </a:p>
        </p:txBody>
      </p:sp>
      <p:sp>
        <p:nvSpPr>
          <p:cNvPr id="936" name="Google Shape;936;p4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2" name="Google Shape;9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250" y="1727801"/>
            <a:ext cx="2930425" cy="276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p41"/>
          <p:cNvPicPr preferRelativeResize="0"/>
          <p:nvPr/>
        </p:nvPicPr>
        <p:blipFill rotWithShape="1">
          <a:blip r:embed="rId4">
            <a:alphaModFix/>
          </a:blip>
          <a:srcRect b="11916" l="15708" r="11701" t="14020"/>
          <a:stretch/>
        </p:blipFill>
        <p:spPr>
          <a:xfrm>
            <a:off x="5402650" y="1948075"/>
            <a:ext cx="2596826" cy="1987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41"/>
          <p:cNvSpPr txBox="1"/>
          <p:nvPr>
            <p:ph idx="4294967295" type="title"/>
          </p:nvPr>
        </p:nvSpPr>
        <p:spPr>
          <a:xfrm>
            <a:off x="1723050" y="354600"/>
            <a:ext cx="71097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K-Means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0" name="Google Shape;950;p42"/>
          <p:cNvSpPr txBox="1"/>
          <p:nvPr>
            <p:ph idx="4294967295" type="title"/>
          </p:nvPr>
        </p:nvSpPr>
        <p:spPr>
          <a:xfrm>
            <a:off x="1723050" y="354600"/>
            <a:ext cx="71097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Agglomerative</a:t>
            </a:r>
            <a:r>
              <a:rPr lang="en"/>
              <a:t> </a:t>
            </a:r>
            <a:endParaRPr/>
          </a:p>
        </p:txBody>
      </p:sp>
      <p:sp>
        <p:nvSpPr>
          <p:cNvPr id="951" name="Google Shape;951;p42"/>
          <p:cNvSpPr/>
          <p:nvPr/>
        </p:nvSpPr>
        <p:spPr>
          <a:xfrm>
            <a:off x="4875712" y="1805895"/>
            <a:ext cx="3270900" cy="24612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42"/>
          <p:cNvSpPr/>
          <p:nvPr/>
        </p:nvSpPr>
        <p:spPr>
          <a:xfrm rot="-605046">
            <a:off x="5275849" y="2438116"/>
            <a:ext cx="2472394" cy="1627955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3" name="Google Shape;953;p42"/>
          <p:cNvCxnSpPr/>
          <p:nvPr/>
        </p:nvCxnSpPr>
        <p:spPr>
          <a:xfrm rot="10800000">
            <a:off x="1087692" y="2341818"/>
            <a:ext cx="9600" cy="192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42"/>
          <p:cNvCxnSpPr/>
          <p:nvPr/>
        </p:nvCxnSpPr>
        <p:spPr>
          <a:xfrm rot="10800000">
            <a:off x="1882806" y="3613218"/>
            <a:ext cx="6000" cy="654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42"/>
          <p:cNvCxnSpPr/>
          <p:nvPr/>
        </p:nvCxnSpPr>
        <p:spPr>
          <a:xfrm rot="10800000">
            <a:off x="2288022" y="3613218"/>
            <a:ext cx="6000" cy="654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42"/>
          <p:cNvCxnSpPr/>
          <p:nvPr/>
        </p:nvCxnSpPr>
        <p:spPr>
          <a:xfrm flipH="1" rot="10800000">
            <a:off x="3058018" y="3292225"/>
            <a:ext cx="900" cy="102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42"/>
          <p:cNvCxnSpPr/>
          <p:nvPr/>
        </p:nvCxnSpPr>
        <p:spPr>
          <a:xfrm rot="10800000">
            <a:off x="3517378" y="3613218"/>
            <a:ext cx="6000" cy="654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42"/>
          <p:cNvCxnSpPr/>
          <p:nvPr/>
        </p:nvCxnSpPr>
        <p:spPr>
          <a:xfrm rot="10800000">
            <a:off x="4025587" y="3613218"/>
            <a:ext cx="6000" cy="654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42"/>
          <p:cNvCxnSpPr/>
          <p:nvPr/>
        </p:nvCxnSpPr>
        <p:spPr>
          <a:xfrm rot="10800000">
            <a:off x="2069924" y="1699790"/>
            <a:ext cx="6000" cy="654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42"/>
          <p:cNvCxnSpPr/>
          <p:nvPr/>
        </p:nvCxnSpPr>
        <p:spPr>
          <a:xfrm rot="10800000">
            <a:off x="1873261" y="3626009"/>
            <a:ext cx="399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42"/>
          <p:cNvCxnSpPr/>
          <p:nvPr/>
        </p:nvCxnSpPr>
        <p:spPr>
          <a:xfrm rot="10800000">
            <a:off x="3518179" y="3626009"/>
            <a:ext cx="54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42"/>
          <p:cNvCxnSpPr/>
          <p:nvPr/>
        </p:nvCxnSpPr>
        <p:spPr>
          <a:xfrm rot="10800000">
            <a:off x="2091414" y="3292109"/>
            <a:ext cx="0" cy="333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42"/>
          <p:cNvCxnSpPr/>
          <p:nvPr/>
        </p:nvCxnSpPr>
        <p:spPr>
          <a:xfrm rot="10800000">
            <a:off x="2079153" y="3292128"/>
            <a:ext cx="991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42"/>
          <p:cNvCxnSpPr/>
          <p:nvPr/>
        </p:nvCxnSpPr>
        <p:spPr>
          <a:xfrm rot="10800000">
            <a:off x="3788665" y="2842709"/>
            <a:ext cx="3000" cy="78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42"/>
          <p:cNvCxnSpPr/>
          <p:nvPr/>
        </p:nvCxnSpPr>
        <p:spPr>
          <a:xfrm rot="10800000">
            <a:off x="1074470" y="2341790"/>
            <a:ext cx="2112000" cy="1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42"/>
          <p:cNvCxnSpPr/>
          <p:nvPr/>
        </p:nvCxnSpPr>
        <p:spPr>
          <a:xfrm flipH="1">
            <a:off x="2571133" y="2842782"/>
            <a:ext cx="1236300" cy="1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42"/>
          <p:cNvCxnSpPr/>
          <p:nvPr/>
        </p:nvCxnSpPr>
        <p:spPr>
          <a:xfrm rot="10800000">
            <a:off x="3183170" y="2341839"/>
            <a:ext cx="3300" cy="52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42"/>
          <p:cNvCxnSpPr/>
          <p:nvPr/>
        </p:nvCxnSpPr>
        <p:spPr>
          <a:xfrm flipH="1" rot="10800000">
            <a:off x="2577774" y="2868228"/>
            <a:ext cx="300" cy="423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9" name="Google Shape;969;p42"/>
          <p:cNvSpPr/>
          <p:nvPr/>
        </p:nvSpPr>
        <p:spPr>
          <a:xfrm>
            <a:off x="5485803" y="3292091"/>
            <a:ext cx="705000" cy="48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2"/>
          <p:cNvSpPr/>
          <p:nvPr/>
        </p:nvSpPr>
        <p:spPr>
          <a:xfrm rot="565336">
            <a:off x="6503001" y="2796419"/>
            <a:ext cx="705518" cy="482037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42"/>
          <p:cNvSpPr/>
          <p:nvPr/>
        </p:nvSpPr>
        <p:spPr>
          <a:xfrm>
            <a:off x="6421557" y="2646444"/>
            <a:ext cx="868200" cy="1170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42"/>
          <p:cNvSpPr/>
          <p:nvPr/>
        </p:nvSpPr>
        <p:spPr>
          <a:xfrm>
            <a:off x="5629244" y="3453097"/>
            <a:ext cx="161100" cy="160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42"/>
          <p:cNvSpPr/>
          <p:nvPr/>
        </p:nvSpPr>
        <p:spPr>
          <a:xfrm>
            <a:off x="5920809" y="3453097"/>
            <a:ext cx="161100" cy="160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42"/>
          <p:cNvSpPr/>
          <p:nvPr/>
        </p:nvSpPr>
        <p:spPr>
          <a:xfrm>
            <a:off x="6662860" y="2956236"/>
            <a:ext cx="161100" cy="160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42"/>
          <p:cNvSpPr/>
          <p:nvPr/>
        </p:nvSpPr>
        <p:spPr>
          <a:xfrm>
            <a:off x="6958179" y="2956236"/>
            <a:ext cx="161100" cy="160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42"/>
          <p:cNvSpPr/>
          <p:nvPr/>
        </p:nvSpPr>
        <p:spPr>
          <a:xfrm>
            <a:off x="6662860" y="3453097"/>
            <a:ext cx="161100" cy="160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42"/>
          <p:cNvSpPr/>
          <p:nvPr/>
        </p:nvSpPr>
        <p:spPr>
          <a:xfrm>
            <a:off x="5235995" y="2524838"/>
            <a:ext cx="161100" cy="160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3" name="Google Shape;9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25" y="2095625"/>
            <a:ext cx="4282350" cy="1582601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43"/>
          <p:cNvSpPr/>
          <p:nvPr/>
        </p:nvSpPr>
        <p:spPr>
          <a:xfrm>
            <a:off x="5833407" y="2536704"/>
            <a:ext cx="1420800" cy="13005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43"/>
          <p:cNvSpPr/>
          <p:nvPr/>
        </p:nvSpPr>
        <p:spPr>
          <a:xfrm>
            <a:off x="5432000" y="1501747"/>
            <a:ext cx="1420800" cy="13005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43"/>
          <p:cNvSpPr/>
          <p:nvPr/>
        </p:nvSpPr>
        <p:spPr>
          <a:xfrm>
            <a:off x="6342522" y="2695517"/>
            <a:ext cx="1420800" cy="13005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43"/>
          <p:cNvSpPr/>
          <p:nvPr/>
        </p:nvSpPr>
        <p:spPr>
          <a:xfrm>
            <a:off x="6111513" y="3036812"/>
            <a:ext cx="168000" cy="165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3"/>
          <p:cNvSpPr/>
          <p:nvPr/>
        </p:nvSpPr>
        <p:spPr>
          <a:xfrm>
            <a:off x="6510639" y="3367351"/>
            <a:ext cx="168000" cy="165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43"/>
          <p:cNvSpPr/>
          <p:nvPr/>
        </p:nvSpPr>
        <p:spPr>
          <a:xfrm>
            <a:off x="6510639" y="2939124"/>
            <a:ext cx="168000" cy="165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43"/>
          <p:cNvSpPr/>
          <p:nvPr/>
        </p:nvSpPr>
        <p:spPr>
          <a:xfrm>
            <a:off x="6174394" y="3479525"/>
            <a:ext cx="168000" cy="165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43"/>
          <p:cNvSpPr/>
          <p:nvPr/>
        </p:nvSpPr>
        <p:spPr>
          <a:xfrm>
            <a:off x="6459692" y="3104394"/>
            <a:ext cx="168000" cy="165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43"/>
          <p:cNvSpPr/>
          <p:nvPr/>
        </p:nvSpPr>
        <p:spPr>
          <a:xfrm>
            <a:off x="6627823" y="3104394"/>
            <a:ext cx="168000" cy="165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43"/>
          <p:cNvSpPr/>
          <p:nvPr/>
        </p:nvSpPr>
        <p:spPr>
          <a:xfrm>
            <a:off x="6968805" y="3263207"/>
            <a:ext cx="168000" cy="165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3"/>
          <p:cNvSpPr/>
          <p:nvPr/>
        </p:nvSpPr>
        <p:spPr>
          <a:xfrm>
            <a:off x="6058289" y="2069446"/>
            <a:ext cx="168000" cy="165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43"/>
          <p:cNvSpPr/>
          <p:nvPr/>
        </p:nvSpPr>
        <p:spPr>
          <a:xfrm>
            <a:off x="7136927" y="3753932"/>
            <a:ext cx="168000" cy="165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43"/>
          <p:cNvSpPr txBox="1"/>
          <p:nvPr/>
        </p:nvSpPr>
        <p:spPr>
          <a:xfrm>
            <a:off x="5663004" y="1619992"/>
            <a:ext cx="679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Noise</a:t>
            </a:r>
            <a:endParaRPr/>
          </a:p>
        </p:txBody>
      </p:sp>
      <p:sp>
        <p:nvSpPr>
          <p:cNvPr id="997" name="Google Shape;997;p43"/>
          <p:cNvSpPr txBox="1"/>
          <p:nvPr/>
        </p:nvSpPr>
        <p:spPr>
          <a:xfrm>
            <a:off x="7304921" y="3753925"/>
            <a:ext cx="8922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Border</a:t>
            </a:r>
            <a:endParaRPr/>
          </a:p>
        </p:txBody>
      </p:sp>
      <p:sp>
        <p:nvSpPr>
          <p:cNvPr id="998" name="Google Shape;998;p43"/>
          <p:cNvSpPr txBox="1"/>
          <p:nvPr/>
        </p:nvSpPr>
        <p:spPr>
          <a:xfrm>
            <a:off x="6739320" y="2765614"/>
            <a:ext cx="679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Core</a:t>
            </a:r>
            <a:endParaRPr/>
          </a:p>
        </p:txBody>
      </p:sp>
      <p:sp>
        <p:nvSpPr>
          <p:cNvPr id="999" name="Google Shape;999;p43"/>
          <p:cNvSpPr txBox="1"/>
          <p:nvPr>
            <p:ph idx="4294967295" type="title"/>
          </p:nvPr>
        </p:nvSpPr>
        <p:spPr>
          <a:xfrm>
            <a:off x="1723050" y="354600"/>
            <a:ext cx="71097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Density-Based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Dimensionality Reduction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005" name="Google Shape;1005;p4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45"/>
          <p:cNvSpPr/>
          <p:nvPr/>
        </p:nvSpPr>
        <p:spPr>
          <a:xfrm>
            <a:off x="2075675" y="1258750"/>
            <a:ext cx="4946700" cy="3441000"/>
          </a:xfrm>
          <a:prstGeom prst="rect">
            <a:avLst/>
          </a:prstGeom>
          <a:solidFill>
            <a:srgbClr val="939D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4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2" name="Google Shape;10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134" y="1373508"/>
            <a:ext cx="4152446" cy="3326217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45"/>
          <p:cNvSpPr txBox="1"/>
          <p:nvPr>
            <p:ph idx="4294967295" type="title"/>
          </p:nvPr>
        </p:nvSpPr>
        <p:spPr>
          <a:xfrm>
            <a:off x="1723050" y="354600"/>
            <a:ext cx="71097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Correlations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19" name="Google Shape;1019;p46"/>
          <p:cNvGraphicFramePr/>
          <p:nvPr/>
        </p:nvGraphicFramePr>
        <p:xfrm>
          <a:off x="6477125" y="1609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{FC8AB13A-F828-4632-B59D-C1216E78CB87}</a:tableStyleId>
              </a:tblPr>
              <a:tblGrid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0" name="Google Shape;1020;p46"/>
          <p:cNvGraphicFramePr/>
          <p:nvPr/>
        </p:nvGraphicFramePr>
        <p:xfrm>
          <a:off x="6477125" y="20756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{FC8AB13A-F828-4632-B59D-C1216E78CB87}</a:tableStyleId>
              </a:tblPr>
              <a:tblGrid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1" name="Google Shape;1021;p46"/>
          <p:cNvGraphicFramePr/>
          <p:nvPr/>
        </p:nvGraphicFramePr>
        <p:xfrm>
          <a:off x="6477125" y="2541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{FC8AB13A-F828-4632-B59D-C1216E78CB87}</a:tableStyleId>
              </a:tblPr>
              <a:tblGrid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2" name="Google Shape;1022;p46"/>
          <p:cNvGraphicFramePr/>
          <p:nvPr/>
        </p:nvGraphicFramePr>
        <p:xfrm>
          <a:off x="6477125" y="30348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{FC8AB13A-F828-4632-B59D-C1216E78CB87}</a:tableStyleId>
              </a:tblPr>
              <a:tblGrid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3" name="Google Shape;1023;p46"/>
          <p:cNvGraphicFramePr/>
          <p:nvPr/>
        </p:nvGraphicFramePr>
        <p:xfrm>
          <a:off x="6477125" y="3544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{FC8AB13A-F828-4632-B59D-C1216E78CB87}</a:tableStyleId>
              </a:tblPr>
              <a:tblGrid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4" name="Google Shape;1024;p46"/>
          <p:cNvGraphicFramePr/>
          <p:nvPr/>
        </p:nvGraphicFramePr>
        <p:xfrm>
          <a:off x="6477125" y="4045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{FC8AB13A-F828-4632-B59D-C1216E78CB87}</a:tableStyleId>
              </a:tblPr>
              <a:tblGrid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5" name="Google Shape;1025;p46"/>
          <p:cNvSpPr/>
          <p:nvPr/>
        </p:nvSpPr>
        <p:spPr>
          <a:xfrm rot="5400000">
            <a:off x="5014625" y="2771800"/>
            <a:ext cx="2294100" cy="292200"/>
          </a:xfrm>
          <a:prstGeom prst="rightArrow">
            <a:avLst>
              <a:gd fmla="val 27429" name="adj1"/>
              <a:gd fmla="val 45807" name="adj2"/>
            </a:avLst>
          </a:prstGeom>
          <a:solidFill>
            <a:srgbClr val="FCE5CD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46"/>
          <p:cNvSpPr txBox="1"/>
          <p:nvPr/>
        </p:nvSpPr>
        <p:spPr>
          <a:xfrm>
            <a:off x="638450" y="1545075"/>
            <a:ext cx="4633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Steps:</a:t>
            </a:r>
            <a:endParaRPr sz="16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 Regular"/>
              <a:buChar char="-"/>
            </a:pPr>
            <a:r>
              <a:rPr lang="en" sz="16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Iterate through all features</a:t>
            </a:r>
            <a:endParaRPr sz="16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 Regular"/>
              <a:buChar char="-"/>
            </a:pPr>
            <a:r>
              <a:rPr lang="en" sz="16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Select most informative feature</a:t>
            </a:r>
            <a:endParaRPr sz="16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 Regular"/>
              <a:buChar char="-"/>
            </a:pPr>
            <a:r>
              <a:rPr lang="en" sz="16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Keep it</a:t>
            </a:r>
            <a:endParaRPr sz="16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 Regular"/>
              <a:buChar char="-"/>
            </a:pPr>
            <a:r>
              <a:rPr lang="en" sz="16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Iterate through all other features</a:t>
            </a:r>
            <a:endParaRPr sz="16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 Regular"/>
              <a:buChar char="-"/>
            </a:pPr>
            <a:r>
              <a:rPr lang="en" sz="16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Select best compliment</a:t>
            </a:r>
            <a:endParaRPr sz="16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 Regular"/>
              <a:buChar char="-"/>
            </a:pPr>
            <a:r>
              <a:rPr lang="en" sz="16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Iterate through remaining features</a:t>
            </a:r>
            <a:endParaRPr sz="16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 Regular"/>
              <a:buChar char="-"/>
            </a:pPr>
            <a:r>
              <a:rPr lang="en" sz="16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Select best compliment</a:t>
            </a:r>
            <a:endParaRPr sz="16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 Regular"/>
              <a:buChar char="-"/>
            </a:pPr>
            <a:r>
              <a:rPr lang="en" sz="16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Terminate at threshold</a:t>
            </a:r>
            <a:endParaRPr sz="16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027" name="Google Shape;1027;p46"/>
          <p:cNvSpPr txBox="1"/>
          <p:nvPr>
            <p:ph idx="4294967295" type="title"/>
          </p:nvPr>
        </p:nvSpPr>
        <p:spPr>
          <a:xfrm>
            <a:off x="1723050" y="354600"/>
            <a:ext cx="71097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Feature Selection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4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33" name="Google Shape;1033;p47"/>
          <p:cNvGraphicFramePr/>
          <p:nvPr/>
        </p:nvGraphicFramePr>
        <p:xfrm>
          <a:off x="6477125" y="1609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{FC8AB13A-F828-4632-B59D-C1216E78CB87}</a:tableStyleId>
              </a:tblPr>
              <a:tblGrid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4" name="Google Shape;1034;p47"/>
          <p:cNvGraphicFramePr/>
          <p:nvPr/>
        </p:nvGraphicFramePr>
        <p:xfrm>
          <a:off x="6477125" y="20756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{FC8AB13A-F828-4632-B59D-C1216E78CB87}</a:tableStyleId>
              </a:tblPr>
              <a:tblGrid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5" name="Google Shape;1035;p47"/>
          <p:cNvGraphicFramePr/>
          <p:nvPr/>
        </p:nvGraphicFramePr>
        <p:xfrm>
          <a:off x="6477125" y="2541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{FC8AB13A-F828-4632-B59D-C1216E78CB87}</a:tableStyleId>
              </a:tblPr>
              <a:tblGrid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6" name="Google Shape;1036;p47"/>
          <p:cNvGraphicFramePr/>
          <p:nvPr/>
        </p:nvGraphicFramePr>
        <p:xfrm>
          <a:off x="6477125" y="30348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{FC8AB13A-F828-4632-B59D-C1216E78CB87}</a:tableStyleId>
              </a:tblPr>
              <a:tblGrid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7" name="Google Shape;1037;p47"/>
          <p:cNvGraphicFramePr/>
          <p:nvPr/>
        </p:nvGraphicFramePr>
        <p:xfrm>
          <a:off x="6477125" y="3544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{FC8AB13A-F828-4632-B59D-C1216E78CB87}</a:tableStyleId>
              </a:tblPr>
              <a:tblGrid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8" name="Google Shape;1038;p47"/>
          <p:cNvGraphicFramePr/>
          <p:nvPr/>
        </p:nvGraphicFramePr>
        <p:xfrm>
          <a:off x="6477125" y="4045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{FC8AB13A-F828-4632-B59D-C1216E78CB87}</a:tableStyleId>
              </a:tblPr>
              <a:tblGrid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  <a:gridCol w="127625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9" name="Google Shape;1039;p47"/>
          <p:cNvSpPr/>
          <p:nvPr/>
        </p:nvSpPr>
        <p:spPr>
          <a:xfrm rot="5400000">
            <a:off x="5014625" y="2771800"/>
            <a:ext cx="2294100" cy="292200"/>
          </a:xfrm>
          <a:prstGeom prst="rightArrow">
            <a:avLst>
              <a:gd fmla="val 27429" name="adj1"/>
              <a:gd fmla="val 45807" name="adj2"/>
            </a:avLst>
          </a:prstGeom>
          <a:solidFill>
            <a:srgbClr val="FCE5CD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47"/>
          <p:cNvSpPr txBox="1"/>
          <p:nvPr/>
        </p:nvSpPr>
        <p:spPr>
          <a:xfrm>
            <a:off x="638450" y="1545075"/>
            <a:ext cx="4633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Steps:</a:t>
            </a:r>
            <a:endParaRPr sz="16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 Regular"/>
              <a:buChar char="-"/>
            </a:pPr>
            <a:r>
              <a:rPr lang="en" sz="16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Iterate through all features</a:t>
            </a:r>
            <a:endParaRPr sz="16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 Regular"/>
              <a:buChar char="-"/>
            </a:pPr>
            <a:r>
              <a:rPr lang="en" sz="16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Select most informative feature</a:t>
            </a:r>
            <a:endParaRPr sz="16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 Regular"/>
              <a:buChar char="-"/>
            </a:pPr>
            <a:r>
              <a:rPr lang="en" sz="16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Keep it</a:t>
            </a:r>
            <a:endParaRPr sz="16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 Regular"/>
              <a:buChar char="-"/>
            </a:pPr>
            <a:r>
              <a:rPr lang="en" sz="16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Iterate through all other features</a:t>
            </a:r>
            <a:endParaRPr sz="16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 Regular"/>
              <a:buChar char="-"/>
            </a:pPr>
            <a:r>
              <a:rPr lang="en" sz="16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Select best compliment</a:t>
            </a:r>
            <a:endParaRPr sz="16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 Regular"/>
              <a:buChar char="-"/>
            </a:pPr>
            <a:r>
              <a:rPr lang="en" sz="16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Iterate through remaining features</a:t>
            </a:r>
            <a:endParaRPr sz="16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 Regular"/>
              <a:buChar char="-"/>
            </a:pPr>
            <a:r>
              <a:rPr lang="en" sz="16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Select best compliment</a:t>
            </a:r>
            <a:endParaRPr sz="16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 Regular"/>
              <a:buChar char="-"/>
            </a:pPr>
            <a:r>
              <a:rPr lang="en" sz="16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Terminate at threshold</a:t>
            </a:r>
            <a:endParaRPr sz="16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041" name="Google Shape;1041;p47"/>
          <p:cNvSpPr txBox="1"/>
          <p:nvPr>
            <p:ph idx="4294967295" type="title"/>
          </p:nvPr>
        </p:nvSpPr>
        <p:spPr>
          <a:xfrm>
            <a:off x="1723050" y="354600"/>
            <a:ext cx="71097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Feature Selection </a:t>
            </a:r>
            <a:endParaRPr/>
          </a:p>
        </p:txBody>
      </p:sp>
      <p:sp>
        <p:nvSpPr>
          <p:cNvPr id="1042" name="Google Shape;1042;p47"/>
          <p:cNvSpPr txBox="1"/>
          <p:nvPr/>
        </p:nvSpPr>
        <p:spPr>
          <a:xfrm>
            <a:off x="4864450" y="2535888"/>
            <a:ext cx="438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B1FFFE"/>
                </a:solidFill>
                <a:latin typeface="Muli"/>
                <a:ea typeface="Muli"/>
                <a:cs typeface="Muli"/>
                <a:sym typeface="Muli"/>
              </a:rPr>
              <a:t>R</a:t>
            </a:r>
            <a:r>
              <a:rPr b="1" lang="en" sz="2400">
                <a:solidFill>
                  <a:srgbClr val="B1FFFE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b="1" sz="2400">
              <a:solidFill>
                <a:srgbClr val="B1FFFE"/>
              </a:solidFill>
            </a:endParaRPr>
          </a:p>
        </p:txBody>
      </p:sp>
      <p:sp>
        <p:nvSpPr>
          <p:cNvPr id="1043" name="Google Shape;1043;p47"/>
          <p:cNvSpPr txBox="1"/>
          <p:nvPr/>
        </p:nvSpPr>
        <p:spPr>
          <a:xfrm>
            <a:off x="5224400" y="2292788"/>
            <a:ext cx="438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1FFFE"/>
                </a:solidFill>
                <a:latin typeface="Muli"/>
                <a:ea typeface="Muli"/>
                <a:cs typeface="Muli"/>
                <a:sym typeface="Muli"/>
              </a:rPr>
              <a:t>2</a:t>
            </a:r>
            <a:r>
              <a:rPr b="1" lang="en" sz="2400">
                <a:solidFill>
                  <a:srgbClr val="B1FFFE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b="1" sz="2400">
              <a:solidFill>
                <a:srgbClr val="B1FFFE"/>
              </a:solidFill>
            </a:endParaRPr>
          </a:p>
        </p:txBody>
      </p:sp>
      <p:cxnSp>
        <p:nvCxnSpPr>
          <p:cNvPr id="1044" name="Google Shape;1044;p47"/>
          <p:cNvCxnSpPr/>
          <p:nvPr/>
        </p:nvCxnSpPr>
        <p:spPr>
          <a:xfrm flipH="1">
            <a:off x="4503250" y="2872488"/>
            <a:ext cx="361200" cy="3900"/>
          </a:xfrm>
          <a:prstGeom prst="straightConnector1">
            <a:avLst/>
          </a:prstGeom>
          <a:noFill/>
          <a:ln cap="flat" cmpd="sng" w="28575">
            <a:solidFill>
              <a:srgbClr val="B1FFF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4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0" name="Google Shape;10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450" y="3009775"/>
            <a:ext cx="3639025" cy="16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0375" y="323125"/>
            <a:ext cx="2276825" cy="4497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48"/>
          <p:cNvSpPr txBox="1"/>
          <p:nvPr/>
        </p:nvSpPr>
        <p:spPr>
          <a:xfrm>
            <a:off x="1523350" y="1291650"/>
            <a:ext cx="31920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Intuition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Too many features!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Use variance to…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Redefine our axis!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New coordinate system 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53" name="Google Shape;1053;p48"/>
          <p:cNvSpPr txBox="1"/>
          <p:nvPr>
            <p:ph idx="4294967295" type="title"/>
          </p:nvPr>
        </p:nvSpPr>
        <p:spPr>
          <a:xfrm>
            <a:off x="1723050" y="354600"/>
            <a:ext cx="71097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9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Questions?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59" name="Google Shape;1059;p4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0" name="Google Shape;3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200" y="1820225"/>
            <a:ext cx="3450175" cy="20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925" y="1787953"/>
            <a:ext cx="3253867" cy="20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4"/>
          <p:cNvSpPr/>
          <p:nvPr/>
        </p:nvSpPr>
        <p:spPr>
          <a:xfrm>
            <a:off x="-163400" y="-210325"/>
            <a:ext cx="2122800" cy="1773300"/>
          </a:xfrm>
          <a:prstGeom prst="rect">
            <a:avLst/>
          </a:prstGeom>
          <a:solidFill>
            <a:srgbClr val="0E29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4"/>
          <p:cNvSpPr txBox="1"/>
          <p:nvPr>
            <p:ph idx="4294967295" type="title"/>
          </p:nvPr>
        </p:nvSpPr>
        <p:spPr>
          <a:xfrm>
            <a:off x="893650" y="354600"/>
            <a:ext cx="7939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) </a:t>
            </a:r>
            <a:r>
              <a:rPr lang="en"/>
              <a:t>Pictorial</a:t>
            </a:r>
            <a:r>
              <a:rPr lang="en"/>
              <a:t> Representations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5"/>
          <p:cNvSpPr/>
          <p:nvPr/>
        </p:nvSpPr>
        <p:spPr>
          <a:xfrm>
            <a:off x="4946500" y="3211200"/>
            <a:ext cx="1414646" cy="1293048"/>
          </a:xfrm>
          <a:custGeom>
            <a:rect b="b" l="l" r="r" t="t"/>
            <a:pathLst>
              <a:path extrusionOk="0" h="51144" w="61333">
                <a:moveTo>
                  <a:pt x="12669" y="11212"/>
                </a:moveTo>
                <a:cubicBezTo>
                  <a:pt x="10979" y="13635"/>
                  <a:pt x="13627" y="19156"/>
                  <a:pt x="11993" y="22029"/>
                </a:cubicBezTo>
                <a:cubicBezTo>
                  <a:pt x="10359" y="24902"/>
                  <a:pt x="4782" y="25241"/>
                  <a:pt x="2866" y="28452"/>
                </a:cubicBezTo>
                <a:cubicBezTo>
                  <a:pt x="951" y="31663"/>
                  <a:pt x="-908" y="37579"/>
                  <a:pt x="500" y="41297"/>
                </a:cubicBezTo>
                <a:cubicBezTo>
                  <a:pt x="1909" y="45016"/>
                  <a:pt x="8049" y="49918"/>
                  <a:pt x="11317" y="50763"/>
                </a:cubicBezTo>
                <a:cubicBezTo>
                  <a:pt x="14585" y="51608"/>
                  <a:pt x="16613" y="46312"/>
                  <a:pt x="20106" y="46368"/>
                </a:cubicBezTo>
                <a:cubicBezTo>
                  <a:pt x="23599" y="46424"/>
                  <a:pt x="28107" y="51270"/>
                  <a:pt x="32276" y="51101"/>
                </a:cubicBezTo>
                <a:cubicBezTo>
                  <a:pt x="36445" y="50932"/>
                  <a:pt x="40558" y="45692"/>
                  <a:pt x="45121" y="45354"/>
                </a:cubicBezTo>
                <a:cubicBezTo>
                  <a:pt x="49685" y="45016"/>
                  <a:pt x="57234" y="51269"/>
                  <a:pt x="59657" y="49072"/>
                </a:cubicBezTo>
                <a:cubicBezTo>
                  <a:pt x="62080" y="46875"/>
                  <a:pt x="61629" y="36057"/>
                  <a:pt x="59657" y="32170"/>
                </a:cubicBezTo>
                <a:cubicBezTo>
                  <a:pt x="57685" y="28283"/>
                  <a:pt x="49515" y="29128"/>
                  <a:pt x="47825" y="25748"/>
                </a:cubicBezTo>
                <a:cubicBezTo>
                  <a:pt x="46135" y="22368"/>
                  <a:pt x="50925" y="14705"/>
                  <a:pt x="49516" y="11888"/>
                </a:cubicBezTo>
                <a:cubicBezTo>
                  <a:pt x="48108" y="9071"/>
                  <a:pt x="42698" y="10817"/>
                  <a:pt x="39374" y="8845"/>
                </a:cubicBezTo>
                <a:cubicBezTo>
                  <a:pt x="36050" y="6873"/>
                  <a:pt x="32444" y="281"/>
                  <a:pt x="29571" y="56"/>
                </a:cubicBezTo>
                <a:cubicBezTo>
                  <a:pt x="26698" y="-169"/>
                  <a:pt x="24951" y="5634"/>
                  <a:pt x="22134" y="7493"/>
                </a:cubicBezTo>
                <a:cubicBezTo>
                  <a:pt x="19317" y="9352"/>
                  <a:pt x="14359" y="8789"/>
                  <a:pt x="12669" y="11212"/>
                </a:cubicBezTo>
                <a:close/>
              </a:path>
            </a:pathLst>
          </a:cu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9" name="Google Shape;369;p15"/>
          <p:cNvSpPr/>
          <p:nvPr/>
        </p:nvSpPr>
        <p:spPr>
          <a:xfrm>
            <a:off x="-11000" y="-210325"/>
            <a:ext cx="2122800" cy="1773300"/>
          </a:xfrm>
          <a:prstGeom prst="rect">
            <a:avLst/>
          </a:prstGeom>
          <a:solidFill>
            <a:srgbClr val="0E29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5"/>
          <p:cNvSpPr txBox="1"/>
          <p:nvPr>
            <p:ph idx="4294967295" type="title"/>
          </p:nvPr>
        </p:nvSpPr>
        <p:spPr>
          <a:xfrm>
            <a:off x="926925" y="354600"/>
            <a:ext cx="7905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Decision Boundaries</a:t>
            </a:r>
            <a:endParaRPr/>
          </a:p>
        </p:txBody>
      </p:sp>
      <p:sp>
        <p:nvSpPr>
          <p:cNvPr id="371" name="Google Shape;371;p15"/>
          <p:cNvSpPr txBox="1"/>
          <p:nvPr>
            <p:ph idx="12" type="sldNum"/>
          </p:nvPr>
        </p:nvSpPr>
        <p:spPr>
          <a:xfrm>
            <a:off x="1659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2" name="Google Shape;372;p15"/>
          <p:cNvCxnSpPr/>
          <p:nvPr/>
        </p:nvCxnSpPr>
        <p:spPr>
          <a:xfrm flipH="1">
            <a:off x="823250" y="1412800"/>
            <a:ext cx="9600" cy="14139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15"/>
          <p:cNvCxnSpPr/>
          <p:nvPr/>
        </p:nvCxnSpPr>
        <p:spPr>
          <a:xfrm rot="10800000">
            <a:off x="832900" y="2826400"/>
            <a:ext cx="2287800" cy="123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15"/>
          <p:cNvCxnSpPr/>
          <p:nvPr/>
        </p:nvCxnSpPr>
        <p:spPr>
          <a:xfrm flipH="1">
            <a:off x="892600" y="3219750"/>
            <a:ext cx="9600" cy="14139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15"/>
          <p:cNvCxnSpPr/>
          <p:nvPr/>
        </p:nvCxnSpPr>
        <p:spPr>
          <a:xfrm rot="10800000">
            <a:off x="902250" y="4633350"/>
            <a:ext cx="2287800" cy="123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15"/>
          <p:cNvCxnSpPr/>
          <p:nvPr/>
        </p:nvCxnSpPr>
        <p:spPr>
          <a:xfrm flipH="1">
            <a:off x="4394775" y="3280575"/>
            <a:ext cx="9600" cy="14139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15"/>
          <p:cNvCxnSpPr/>
          <p:nvPr/>
        </p:nvCxnSpPr>
        <p:spPr>
          <a:xfrm rot="10800000">
            <a:off x="4404425" y="4694175"/>
            <a:ext cx="2287800" cy="123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15"/>
          <p:cNvSpPr/>
          <p:nvPr/>
        </p:nvSpPr>
        <p:spPr>
          <a:xfrm>
            <a:off x="1986750" y="1655450"/>
            <a:ext cx="118800" cy="1188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5"/>
          <p:cNvSpPr/>
          <p:nvPr/>
        </p:nvSpPr>
        <p:spPr>
          <a:xfrm>
            <a:off x="2271625" y="2029600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5"/>
          <p:cNvSpPr/>
          <p:nvPr/>
        </p:nvSpPr>
        <p:spPr>
          <a:xfrm>
            <a:off x="1237550" y="3358588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5"/>
          <p:cNvSpPr/>
          <p:nvPr/>
        </p:nvSpPr>
        <p:spPr>
          <a:xfrm>
            <a:off x="1255850" y="2102125"/>
            <a:ext cx="118800" cy="1188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5"/>
          <p:cNvSpPr/>
          <p:nvPr/>
        </p:nvSpPr>
        <p:spPr>
          <a:xfrm>
            <a:off x="1463075" y="1655450"/>
            <a:ext cx="118800" cy="1188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5"/>
          <p:cNvSpPr/>
          <p:nvPr/>
        </p:nvSpPr>
        <p:spPr>
          <a:xfrm>
            <a:off x="1763738" y="2029600"/>
            <a:ext cx="118800" cy="1188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5"/>
          <p:cNvSpPr/>
          <p:nvPr/>
        </p:nvSpPr>
        <p:spPr>
          <a:xfrm>
            <a:off x="1986738" y="1383075"/>
            <a:ext cx="118800" cy="1188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5"/>
          <p:cNvSpPr/>
          <p:nvPr/>
        </p:nvSpPr>
        <p:spPr>
          <a:xfrm>
            <a:off x="2582575" y="177078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5"/>
          <p:cNvSpPr/>
          <p:nvPr/>
        </p:nvSpPr>
        <p:spPr>
          <a:xfrm>
            <a:off x="1703925" y="2503200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5"/>
          <p:cNvSpPr/>
          <p:nvPr/>
        </p:nvSpPr>
        <p:spPr>
          <a:xfrm>
            <a:off x="2046975" y="2503200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5"/>
          <p:cNvSpPr/>
          <p:nvPr/>
        </p:nvSpPr>
        <p:spPr>
          <a:xfrm>
            <a:off x="2408725" y="230583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5"/>
          <p:cNvSpPr/>
          <p:nvPr/>
        </p:nvSpPr>
        <p:spPr>
          <a:xfrm>
            <a:off x="1581875" y="342497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5"/>
          <p:cNvSpPr/>
          <p:nvPr/>
        </p:nvSpPr>
        <p:spPr>
          <a:xfrm>
            <a:off x="1051625" y="356207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5"/>
          <p:cNvSpPr/>
          <p:nvPr/>
        </p:nvSpPr>
        <p:spPr>
          <a:xfrm>
            <a:off x="1051625" y="442255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5"/>
          <p:cNvSpPr/>
          <p:nvPr/>
        </p:nvSpPr>
        <p:spPr>
          <a:xfrm>
            <a:off x="1338150" y="442255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5"/>
          <p:cNvSpPr/>
          <p:nvPr/>
        </p:nvSpPr>
        <p:spPr>
          <a:xfrm>
            <a:off x="1624675" y="432107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5"/>
          <p:cNvSpPr/>
          <p:nvPr/>
        </p:nvSpPr>
        <p:spPr>
          <a:xfrm>
            <a:off x="1051625" y="3981150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5"/>
          <p:cNvSpPr/>
          <p:nvPr/>
        </p:nvSpPr>
        <p:spPr>
          <a:xfrm>
            <a:off x="1453925" y="3923763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5"/>
          <p:cNvSpPr/>
          <p:nvPr/>
        </p:nvSpPr>
        <p:spPr>
          <a:xfrm>
            <a:off x="1316825" y="385813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5"/>
          <p:cNvSpPr/>
          <p:nvPr/>
        </p:nvSpPr>
        <p:spPr>
          <a:xfrm>
            <a:off x="1868550" y="382338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5"/>
          <p:cNvSpPr/>
          <p:nvPr/>
        </p:nvSpPr>
        <p:spPr>
          <a:xfrm>
            <a:off x="2093200" y="3280575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5"/>
          <p:cNvSpPr/>
          <p:nvPr/>
        </p:nvSpPr>
        <p:spPr>
          <a:xfrm>
            <a:off x="2016938" y="3956963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5"/>
          <p:cNvSpPr/>
          <p:nvPr/>
        </p:nvSpPr>
        <p:spPr>
          <a:xfrm>
            <a:off x="2230300" y="3556813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5"/>
          <p:cNvSpPr/>
          <p:nvPr/>
        </p:nvSpPr>
        <p:spPr>
          <a:xfrm>
            <a:off x="2283163" y="3901563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5"/>
          <p:cNvSpPr/>
          <p:nvPr/>
        </p:nvSpPr>
        <p:spPr>
          <a:xfrm>
            <a:off x="2886075" y="328057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5"/>
          <p:cNvSpPr/>
          <p:nvPr/>
        </p:nvSpPr>
        <p:spPr>
          <a:xfrm>
            <a:off x="2788163" y="353680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5"/>
          <p:cNvSpPr/>
          <p:nvPr/>
        </p:nvSpPr>
        <p:spPr>
          <a:xfrm>
            <a:off x="2855788" y="391897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5" name="Google Shape;405;p15"/>
          <p:cNvCxnSpPr/>
          <p:nvPr/>
        </p:nvCxnSpPr>
        <p:spPr>
          <a:xfrm flipH="1">
            <a:off x="1795413" y="3229975"/>
            <a:ext cx="14100" cy="527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15"/>
          <p:cNvCxnSpPr/>
          <p:nvPr/>
        </p:nvCxnSpPr>
        <p:spPr>
          <a:xfrm rot="10800000">
            <a:off x="926925" y="3758425"/>
            <a:ext cx="870600" cy="5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15"/>
          <p:cNvCxnSpPr/>
          <p:nvPr/>
        </p:nvCxnSpPr>
        <p:spPr>
          <a:xfrm flipH="1">
            <a:off x="2642725" y="3324075"/>
            <a:ext cx="16800" cy="12930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15"/>
          <p:cNvCxnSpPr/>
          <p:nvPr/>
        </p:nvCxnSpPr>
        <p:spPr>
          <a:xfrm flipH="1">
            <a:off x="1766600" y="3728775"/>
            <a:ext cx="11700" cy="482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15"/>
          <p:cNvCxnSpPr/>
          <p:nvPr/>
        </p:nvCxnSpPr>
        <p:spPr>
          <a:xfrm rot="10800000">
            <a:off x="917913" y="4199475"/>
            <a:ext cx="1709100" cy="162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15"/>
          <p:cNvSpPr/>
          <p:nvPr/>
        </p:nvSpPr>
        <p:spPr>
          <a:xfrm>
            <a:off x="2816163" y="442253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1" name="Google Shape;411;p15"/>
          <p:cNvCxnSpPr/>
          <p:nvPr/>
        </p:nvCxnSpPr>
        <p:spPr>
          <a:xfrm flipH="1">
            <a:off x="2643100" y="4372000"/>
            <a:ext cx="523500" cy="24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15"/>
          <p:cNvSpPr/>
          <p:nvPr/>
        </p:nvSpPr>
        <p:spPr>
          <a:xfrm>
            <a:off x="2271613" y="4355963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3" name="Google Shape;413;p15"/>
          <p:cNvCxnSpPr/>
          <p:nvPr/>
        </p:nvCxnSpPr>
        <p:spPr>
          <a:xfrm flipH="1" rot="10800000">
            <a:off x="994675" y="1532450"/>
            <a:ext cx="1918500" cy="11916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15"/>
          <p:cNvSpPr/>
          <p:nvPr/>
        </p:nvSpPr>
        <p:spPr>
          <a:xfrm>
            <a:off x="5779075" y="3744350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5"/>
          <p:cNvSpPr/>
          <p:nvPr/>
        </p:nvSpPr>
        <p:spPr>
          <a:xfrm>
            <a:off x="5109975" y="4139025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5"/>
          <p:cNvSpPr/>
          <p:nvPr/>
        </p:nvSpPr>
        <p:spPr>
          <a:xfrm>
            <a:off x="5617813" y="421793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5"/>
          <p:cNvSpPr/>
          <p:nvPr/>
        </p:nvSpPr>
        <p:spPr>
          <a:xfrm>
            <a:off x="5381788" y="4038663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5"/>
          <p:cNvSpPr/>
          <p:nvPr/>
        </p:nvSpPr>
        <p:spPr>
          <a:xfrm>
            <a:off x="5361750" y="3772975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5"/>
          <p:cNvSpPr/>
          <p:nvPr/>
        </p:nvSpPr>
        <p:spPr>
          <a:xfrm>
            <a:off x="6024250" y="4139025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5"/>
          <p:cNvSpPr/>
          <p:nvPr/>
        </p:nvSpPr>
        <p:spPr>
          <a:xfrm>
            <a:off x="5549263" y="3358600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5"/>
          <p:cNvSpPr/>
          <p:nvPr/>
        </p:nvSpPr>
        <p:spPr>
          <a:xfrm>
            <a:off x="6196388" y="3753500"/>
            <a:ext cx="118800" cy="1188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5"/>
          <p:cNvSpPr/>
          <p:nvPr/>
        </p:nvSpPr>
        <p:spPr>
          <a:xfrm>
            <a:off x="4814513" y="360725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5"/>
          <p:cNvSpPr/>
          <p:nvPr/>
        </p:nvSpPr>
        <p:spPr>
          <a:xfrm>
            <a:off x="4739325" y="4094063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5"/>
          <p:cNvSpPr/>
          <p:nvPr/>
        </p:nvSpPr>
        <p:spPr>
          <a:xfrm>
            <a:off x="4739325" y="449307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5"/>
          <p:cNvSpPr/>
          <p:nvPr/>
        </p:nvSpPr>
        <p:spPr>
          <a:xfrm>
            <a:off x="5916175" y="449307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5"/>
          <p:cNvSpPr/>
          <p:nvPr/>
        </p:nvSpPr>
        <p:spPr>
          <a:xfrm>
            <a:off x="5074275" y="328057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5"/>
          <p:cNvSpPr/>
          <p:nvPr/>
        </p:nvSpPr>
        <p:spPr>
          <a:xfrm>
            <a:off x="6494075" y="421795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5"/>
          <p:cNvSpPr/>
          <p:nvPr/>
        </p:nvSpPr>
        <p:spPr>
          <a:xfrm>
            <a:off x="6024250" y="328057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5"/>
          <p:cNvSpPr/>
          <p:nvPr/>
        </p:nvSpPr>
        <p:spPr>
          <a:xfrm>
            <a:off x="5585275" y="3607250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5"/>
          <p:cNvSpPr txBox="1"/>
          <p:nvPr/>
        </p:nvSpPr>
        <p:spPr>
          <a:xfrm>
            <a:off x="3935650" y="1509750"/>
            <a:ext cx="3135600" cy="11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-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SVM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-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Decision</a:t>
            </a: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Tree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-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Neural Network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16"/>
          <p:cNvSpPr txBox="1"/>
          <p:nvPr/>
        </p:nvSpPr>
        <p:spPr>
          <a:xfrm>
            <a:off x="656350" y="1431325"/>
            <a:ext cx="71580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Discover a </a:t>
            </a:r>
            <a:r>
              <a:rPr b="1"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mapping</a:t>
            </a: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function representing input output relationships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Example: 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y = f(x) + e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f: X → Y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7" name="Google Shape;437;p16"/>
          <p:cNvSpPr/>
          <p:nvPr/>
        </p:nvSpPr>
        <p:spPr>
          <a:xfrm>
            <a:off x="-163400" y="-210325"/>
            <a:ext cx="2122800" cy="1773300"/>
          </a:xfrm>
          <a:prstGeom prst="rect">
            <a:avLst/>
          </a:prstGeom>
          <a:solidFill>
            <a:srgbClr val="0E29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6"/>
          <p:cNvSpPr txBox="1"/>
          <p:nvPr>
            <p:ph idx="4294967295" type="title"/>
          </p:nvPr>
        </p:nvSpPr>
        <p:spPr>
          <a:xfrm>
            <a:off x="913075" y="354600"/>
            <a:ext cx="7919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Math Formulation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17"/>
          <p:cNvSpPr txBox="1"/>
          <p:nvPr/>
        </p:nvSpPr>
        <p:spPr>
          <a:xfrm>
            <a:off x="656350" y="1431325"/>
            <a:ext cx="71580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Discover a </a:t>
            </a:r>
            <a:r>
              <a:rPr b="1"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mapping</a:t>
            </a: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function representing input output relationships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Example: 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y = f(x) + e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f: X → Y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5" name="Google Shape;445;p17"/>
          <p:cNvSpPr/>
          <p:nvPr/>
        </p:nvSpPr>
        <p:spPr>
          <a:xfrm>
            <a:off x="-163400" y="-210325"/>
            <a:ext cx="2122800" cy="1773300"/>
          </a:xfrm>
          <a:prstGeom prst="rect">
            <a:avLst/>
          </a:prstGeom>
          <a:solidFill>
            <a:srgbClr val="0E29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7"/>
          <p:cNvSpPr txBox="1"/>
          <p:nvPr>
            <p:ph idx="4294967295" type="title"/>
          </p:nvPr>
        </p:nvSpPr>
        <p:spPr>
          <a:xfrm>
            <a:off x="913075" y="354600"/>
            <a:ext cx="7919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Math Formulation</a:t>
            </a:r>
            <a:endParaRPr/>
          </a:p>
        </p:txBody>
      </p:sp>
      <p:pic>
        <p:nvPicPr>
          <p:cNvPr id="447" name="Google Shape;4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513" y="2759129"/>
            <a:ext cx="1646813" cy="1866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12" y="2471675"/>
            <a:ext cx="2077414" cy="23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7"/>
          <p:cNvSpPr txBox="1"/>
          <p:nvPr/>
        </p:nvSpPr>
        <p:spPr>
          <a:xfrm>
            <a:off x="6690825" y="3395738"/>
            <a:ext cx="1030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Jellyfish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450" name="Google Shape;450;p17"/>
          <p:cNvGraphicFramePr/>
          <p:nvPr/>
        </p:nvGraphicFramePr>
        <p:xfrm>
          <a:off x="4401313" y="2635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{FC8AB13A-F828-4632-B59D-C1216E78CB87}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3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1" name="Google Shape;451;p17"/>
          <p:cNvSpPr txBox="1"/>
          <p:nvPr/>
        </p:nvSpPr>
        <p:spPr>
          <a:xfrm>
            <a:off x="696650" y="3371375"/>
            <a:ext cx="18702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f: X → Y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Image → Label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52" name="Google Shape;452;p17"/>
          <p:cNvCxnSpPr/>
          <p:nvPr/>
        </p:nvCxnSpPr>
        <p:spPr>
          <a:xfrm>
            <a:off x="6205725" y="3603038"/>
            <a:ext cx="288300" cy="4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17"/>
          <p:cNvCxnSpPr/>
          <p:nvPr/>
        </p:nvCxnSpPr>
        <p:spPr>
          <a:xfrm>
            <a:off x="3840000" y="3603038"/>
            <a:ext cx="288300" cy="4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18"/>
          <p:cNvSpPr txBox="1"/>
          <p:nvPr/>
        </p:nvSpPr>
        <p:spPr>
          <a:xfrm>
            <a:off x="656350" y="1431325"/>
            <a:ext cx="7158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Parameters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0" name="Google Shape;460;p18"/>
          <p:cNvSpPr/>
          <p:nvPr/>
        </p:nvSpPr>
        <p:spPr>
          <a:xfrm>
            <a:off x="-163400" y="-210325"/>
            <a:ext cx="2122800" cy="1773300"/>
          </a:xfrm>
          <a:prstGeom prst="rect">
            <a:avLst/>
          </a:prstGeom>
          <a:solidFill>
            <a:srgbClr val="0E29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8"/>
          <p:cNvSpPr txBox="1"/>
          <p:nvPr>
            <p:ph idx="4294967295" type="title"/>
          </p:nvPr>
        </p:nvSpPr>
        <p:spPr>
          <a:xfrm>
            <a:off x="913075" y="354600"/>
            <a:ext cx="7919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462" name="Google Shape;462;p18"/>
          <p:cNvSpPr txBox="1"/>
          <p:nvPr/>
        </p:nvSpPr>
        <p:spPr>
          <a:xfrm>
            <a:off x="923725" y="2551600"/>
            <a:ext cx="1546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63" name="Google Shape;4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22" y="2555463"/>
            <a:ext cx="2539742" cy="2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825" y="3070975"/>
            <a:ext cx="2330583" cy="2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19"/>
          <p:cNvSpPr txBox="1"/>
          <p:nvPr/>
        </p:nvSpPr>
        <p:spPr>
          <a:xfrm>
            <a:off x="656350" y="1431325"/>
            <a:ext cx="7158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Parameters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19"/>
          <p:cNvSpPr/>
          <p:nvPr/>
        </p:nvSpPr>
        <p:spPr>
          <a:xfrm>
            <a:off x="-163400" y="-210325"/>
            <a:ext cx="2122800" cy="1773300"/>
          </a:xfrm>
          <a:prstGeom prst="rect">
            <a:avLst/>
          </a:prstGeom>
          <a:solidFill>
            <a:srgbClr val="0E29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9"/>
          <p:cNvSpPr txBox="1"/>
          <p:nvPr>
            <p:ph idx="4294967295" type="title"/>
          </p:nvPr>
        </p:nvSpPr>
        <p:spPr>
          <a:xfrm>
            <a:off x="913075" y="354600"/>
            <a:ext cx="7919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473" name="Google Shape;473;p19"/>
          <p:cNvSpPr txBox="1"/>
          <p:nvPr/>
        </p:nvSpPr>
        <p:spPr>
          <a:xfrm>
            <a:off x="923725" y="2551600"/>
            <a:ext cx="1546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74" name="Google Shape;4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22" y="2555463"/>
            <a:ext cx="2539742" cy="2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825" y="3070975"/>
            <a:ext cx="2330583" cy="2901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9"/>
          <p:cNvSpPr/>
          <p:nvPr/>
        </p:nvSpPr>
        <p:spPr>
          <a:xfrm>
            <a:off x="3888100" y="1463425"/>
            <a:ext cx="1643400" cy="2274900"/>
          </a:xfrm>
          <a:prstGeom prst="bracketPair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9"/>
          <p:cNvSpPr/>
          <p:nvPr/>
        </p:nvSpPr>
        <p:spPr>
          <a:xfrm>
            <a:off x="5767700" y="1494075"/>
            <a:ext cx="737700" cy="2274900"/>
          </a:xfrm>
          <a:prstGeom prst="bracketPair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9"/>
          <p:cNvSpPr/>
          <p:nvPr/>
        </p:nvSpPr>
        <p:spPr>
          <a:xfrm>
            <a:off x="7076650" y="1534163"/>
            <a:ext cx="737700" cy="2274900"/>
          </a:xfrm>
          <a:prstGeom prst="bracketPair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79" name="Google Shape;479;p19"/>
          <p:cNvGraphicFramePr/>
          <p:nvPr/>
        </p:nvGraphicFramePr>
        <p:xfrm>
          <a:off x="4012263" y="166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{FC8AB13A-F828-4632-B59D-C1216E78CB87}</a:tableStyleId>
              </a:tblPr>
              <a:tblGrid>
                <a:gridCol w="697525"/>
                <a:gridCol w="697525"/>
              </a:tblGrid>
              <a:tr h="65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x</a:t>
                      </a:r>
                      <a:r>
                        <a:rPr baseline="-25000" lang="en" sz="24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</a:t>
                      </a:r>
                      <a:endParaRPr baseline="-25000" sz="24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x</a:t>
                      </a:r>
                      <a:r>
                        <a:rPr baseline="-25000" lang="en" sz="24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1,2</a:t>
                      </a:r>
                      <a:endParaRPr sz="24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x</a:t>
                      </a:r>
                      <a:r>
                        <a:rPr baseline="-25000" lang="en" sz="24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2</a:t>
                      </a:r>
                      <a:endParaRPr baseline="-25000" sz="24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x</a:t>
                      </a:r>
                      <a:r>
                        <a:rPr baseline="-25000" lang="en" sz="24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2,2</a:t>
                      </a:r>
                      <a:endParaRPr sz="24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x</a:t>
                      </a:r>
                      <a:r>
                        <a:rPr baseline="-25000" lang="en" sz="24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3</a:t>
                      </a:r>
                      <a:endParaRPr baseline="-25000" sz="24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x</a:t>
                      </a:r>
                      <a:r>
                        <a:rPr baseline="-25000" lang="en" sz="24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3,2</a:t>
                      </a:r>
                      <a:endParaRPr sz="24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0" name="Google Shape;480;p19"/>
          <p:cNvGraphicFramePr/>
          <p:nvPr/>
        </p:nvGraphicFramePr>
        <p:xfrm>
          <a:off x="5787775" y="202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{FC8AB13A-F828-4632-B59D-C1216E78CB87}</a:tableStyleId>
              </a:tblPr>
              <a:tblGrid>
                <a:gridCol w="697525"/>
              </a:tblGrid>
              <a:tr h="65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θ</a:t>
                      </a:r>
                      <a:r>
                        <a:rPr baseline="-25000" lang="en" sz="24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</a:t>
                      </a:r>
                      <a:endParaRPr baseline="-25000" sz="24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θ</a:t>
                      </a:r>
                      <a:r>
                        <a:rPr baseline="-25000" lang="en" sz="24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2</a:t>
                      </a:r>
                      <a:endParaRPr baseline="-25000" sz="24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1" name="Google Shape;481;p19"/>
          <p:cNvGraphicFramePr/>
          <p:nvPr/>
        </p:nvGraphicFramePr>
        <p:xfrm>
          <a:off x="7096725" y="166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{FC8AB13A-F828-4632-B59D-C1216E78CB87}</a:tableStyleId>
              </a:tblPr>
              <a:tblGrid>
                <a:gridCol w="697525"/>
              </a:tblGrid>
              <a:tr h="65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y</a:t>
                      </a:r>
                      <a:r>
                        <a:rPr baseline="-25000" lang="en" sz="24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</a:t>
                      </a:r>
                      <a:endParaRPr baseline="-25000" sz="24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y</a:t>
                      </a:r>
                      <a:r>
                        <a:rPr baseline="-25000" lang="en" sz="24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2</a:t>
                      </a:r>
                      <a:endParaRPr baseline="-25000" sz="24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y</a:t>
                      </a:r>
                      <a:r>
                        <a:rPr baseline="-25000" lang="en" sz="24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3</a:t>
                      </a:r>
                      <a:endParaRPr baseline="-25000" sz="24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2" name="Google Shape;482;p19"/>
          <p:cNvSpPr txBox="1"/>
          <p:nvPr/>
        </p:nvSpPr>
        <p:spPr>
          <a:xfrm>
            <a:off x="6505400" y="2441350"/>
            <a:ext cx="6975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=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